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2"/>
  </p:notesMasterIdLst>
  <p:handoutMasterIdLst>
    <p:handoutMasterId r:id="rId123"/>
  </p:handoutMasterIdLst>
  <p:sldIdLst>
    <p:sldId id="607" r:id="rId3"/>
    <p:sldId id="314" r:id="rId4"/>
    <p:sldId id="602" r:id="rId5"/>
    <p:sldId id="603" r:id="rId6"/>
    <p:sldId id="604" r:id="rId7"/>
    <p:sldId id="605" r:id="rId8"/>
    <p:sldId id="606" r:id="rId9"/>
    <p:sldId id="536" r:id="rId10"/>
    <p:sldId id="537" r:id="rId11"/>
    <p:sldId id="540" r:id="rId12"/>
    <p:sldId id="542" r:id="rId13"/>
    <p:sldId id="545" r:id="rId14"/>
    <p:sldId id="547" r:id="rId15"/>
    <p:sldId id="549" r:id="rId16"/>
    <p:sldId id="550" r:id="rId17"/>
    <p:sldId id="552" r:id="rId18"/>
    <p:sldId id="554" r:id="rId19"/>
    <p:sldId id="556" r:id="rId20"/>
    <p:sldId id="558" r:id="rId21"/>
    <p:sldId id="560" r:id="rId22"/>
    <p:sldId id="561" r:id="rId23"/>
    <p:sldId id="563" r:id="rId24"/>
    <p:sldId id="565" r:id="rId25"/>
    <p:sldId id="567" r:id="rId26"/>
    <p:sldId id="569" r:id="rId27"/>
    <p:sldId id="575" r:id="rId28"/>
    <p:sldId id="576" r:id="rId29"/>
    <p:sldId id="578" r:id="rId30"/>
    <p:sldId id="580" r:id="rId31"/>
    <p:sldId id="582" r:id="rId32"/>
    <p:sldId id="584" r:id="rId33"/>
    <p:sldId id="586" r:id="rId34"/>
    <p:sldId id="587" r:id="rId35"/>
    <p:sldId id="589" r:id="rId36"/>
    <p:sldId id="591" r:id="rId37"/>
    <p:sldId id="593" r:id="rId38"/>
    <p:sldId id="595" r:id="rId39"/>
    <p:sldId id="598" r:id="rId40"/>
    <p:sldId id="614" r:id="rId41"/>
    <p:sldId id="601" r:id="rId42"/>
    <p:sldId id="616" r:id="rId43"/>
    <p:sldId id="622" r:id="rId44"/>
    <p:sldId id="445" r:id="rId45"/>
    <p:sldId id="446" r:id="rId46"/>
    <p:sldId id="447" r:id="rId47"/>
    <p:sldId id="448" r:id="rId48"/>
    <p:sldId id="450" r:id="rId49"/>
    <p:sldId id="615" r:id="rId50"/>
    <p:sldId id="452" r:id="rId51"/>
    <p:sldId id="623" r:id="rId52"/>
    <p:sldId id="455" r:id="rId53"/>
    <p:sldId id="523" r:id="rId54"/>
    <p:sldId id="456" r:id="rId55"/>
    <p:sldId id="457" r:id="rId56"/>
    <p:sldId id="458" r:id="rId57"/>
    <p:sldId id="459" r:id="rId58"/>
    <p:sldId id="460" r:id="rId59"/>
    <p:sldId id="524" r:id="rId60"/>
    <p:sldId id="525" r:id="rId61"/>
    <p:sldId id="464" r:id="rId62"/>
    <p:sldId id="526" r:id="rId63"/>
    <p:sldId id="466" r:id="rId64"/>
    <p:sldId id="527" r:id="rId65"/>
    <p:sldId id="609" r:id="rId66"/>
    <p:sldId id="612" r:id="rId67"/>
    <p:sldId id="613" r:id="rId68"/>
    <p:sldId id="469" r:id="rId69"/>
    <p:sldId id="471" r:id="rId70"/>
    <p:sldId id="528" r:id="rId71"/>
    <p:sldId id="476" r:id="rId72"/>
    <p:sldId id="529" r:id="rId73"/>
    <p:sldId id="480" r:id="rId74"/>
    <p:sldId id="530" r:id="rId75"/>
    <p:sldId id="482" r:id="rId76"/>
    <p:sldId id="531" r:id="rId77"/>
    <p:sldId id="483" r:id="rId78"/>
    <p:sldId id="484" r:id="rId79"/>
    <p:sldId id="485" r:id="rId80"/>
    <p:sldId id="486" r:id="rId81"/>
    <p:sldId id="487" r:id="rId82"/>
    <p:sldId id="488" r:id="rId83"/>
    <p:sldId id="617" r:id="rId84"/>
    <p:sldId id="618" r:id="rId85"/>
    <p:sldId id="619" r:id="rId86"/>
    <p:sldId id="620" r:id="rId87"/>
    <p:sldId id="489" r:id="rId88"/>
    <p:sldId id="490" r:id="rId89"/>
    <p:sldId id="532" r:id="rId90"/>
    <p:sldId id="493" r:id="rId91"/>
    <p:sldId id="533" r:id="rId92"/>
    <p:sldId id="495" r:id="rId93"/>
    <p:sldId id="534" r:id="rId94"/>
    <p:sldId id="496" r:id="rId95"/>
    <p:sldId id="497" r:id="rId96"/>
    <p:sldId id="498" r:id="rId97"/>
    <p:sldId id="499" r:id="rId98"/>
    <p:sldId id="500" r:id="rId99"/>
    <p:sldId id="501" r:id="rId100"/>
    <p:sldId id="502" r:id="rId101"/>
    <p:sldId id="503" r:id="rId102"/>
    <p:sldId id="504" r:id="rId103"/>
    <p:sldId id="505" r:id="rId104"/>
    <p:sldId id="506" r:id="rId105"/>
    <p:sldId id="507" r:id="rId106"/>
    <p:sldId id="508" r:id="rId107"/>
    <p:sldId id="509" r:id="rId108"/>
    <p:sldId id="535" r:id="rId109"/>
    <p:sldId id="511" r:id="rId110"/>
    <p:sldId id="512" r:id="rId111"/>
    <p:sldId id="522" r:id="rId112"/>
    <p:sldId id="516" r:id="rId113"/>
    <p:sldId id="517" r:id="rId114"/>
    <p:sldId id="519" r:id="rId115"/>
    <p:sldId id="624" r:id="rId116"/>
    <p:sldId id="1542" r:id="rId117"/>
    <p:sldId id="1579" r:id="rId118"/>
    <p:sldId id="1580" r:id="rId119"/>
    <p:sldId id="4682" r:id="rId120"/>
    <p:sldId id="1474" r:id="rId1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3366FF"/>
    <a:srgbClr val="CC9900"/>
    <a:srgbClr val="9966FF"/>
    <a:srgbClr val="99FF66"/>
    <a:srgbClr val="FF3300"/>
    <a:srgbClr val="66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5772" y="120"/>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38108FD-F842-4A9B-B1DB-D11BCD1318DB}" type="slidenum">
              <a:rPr lang="en-US"/>
              <a:pPr>
                <a:defRPr/>
              </a:pPr>
              <a:t>‹#›</a:t>
            </a:fld>
            <a:endParaRPr lang="en-US"/>
          </a:p>
        </p:txBody>
      </p:sp>
    </p:spTree>
    <p:extLst>
      <p:ext uri="{BB962C8B-B14F-4D97-AF65-F5344CB8AC3E}">
        <p14:creationId xmlns:p14="http://schemas.microsoft.com/office/powerpoint/2010/main" val="1314435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095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11BA925-BA47-4ACF-9C33-9F8B022654E2}" type="slidenum">
              <a:rPr lang="en-US"/>
              <a:pPr>
                <a:defRPr/>
              </a:pPr>
              <a:t>‹#›</a:t>
            </a:fld>
            <a:endParaRPr lang="en-US"/>
          </a:p>
        </p:txBody>
      </p:sp>
    </p:spTree>
    <p:extLst>
      <p:ext uri="{BB962C8B-B14F-4D97-AF65-F5344CB8AC3E}">
        <p14:creationId xmlns:p14="http://schemas.microsoft.com/office/powerpoint/2010/main" val="25506865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094A1A-3340-45D7-BCDD-59FB01155777}" type="slidenum">
              <a:rPr lang="en-US"/>
              <a:pPr>
                <a:defRPr/>
              </a:pPr>
              <a:t>‹#›</a:t>
            </a:fld>
            <a:endParaRPr lang="en-US"/>
          </a:p>
        </p:txBody>
      </p:sp>
    </p:spTree>
    <p:extLst>
      <p:ext uri="{BB962C8B-B14F-4D97-AF65-F5344CB8AC3E}">
        <p14:creationId xmlns:p14="http://schemas.microsoft.com/office/powerpoint/2010/main" val="1437245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CF77C6-47EA-49CD-99E3-5F1F1F39D4DA}" type="slidenum">
              <a:rPr lang="en-US"/>
              <a:pPr>
                <a:defRPr/>
              </a:pPr>
              <a:t>‹#›</a:t>
            </a:fld>
            <a:endParaRPr lang="en-US"/>
          </a:p>
        </p:txBody>
      </p:sp>
    </p:spTree>
    <p:extLst>
      <p:ext uri="{BB962C8B-B14F-4D97-AF65-F5344CB8AC3E}">
        <p14:creationId xmlns:p14="http://schemas.microsoft.com/office/powerpoint/2010/main" val="286587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2E89A8-E98B-455C-8C35-BD3672E11B4E}" type="slidenum">
              <a:rPr lang="en-US"/>
              <a:pPr>
                <a:defRPr/>
              </a:pPr>
              <a:t>‹#›</a:t>
            </a:fld>
            <a:endParaRPr lang="en-US"/>
          </a:p>
        </p:txBody>
      </p:sp>
    </p:spTree>
    <p:extLst>
      <p:ext uri="{BB962C8B-B14F-4D97-AF65-F5344CB8AC3E}">
        <p14:creationId xmlns:p14="http://schemas.microsoft.com/office/powerpoint/2010/main" val="1669955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3B232-CB70-4ACB-B369-E4942FB4497A}" type="slidenum">
              <a:rPr lang="en-US"/>
              <a:pPr>
                <a:defRPr/>
              </a:pPr>
              <a:t>‹#›</a:t>
            </a:fld>
            <a:endParaRPr lang="en-US"/>
          </a:p>
        </p:txBody>
      </p:sp>
    </p:spTree>
    <p:extLst>
      <p:ext uri="{BB962C8B-B14F-4D97-AF65-F5344CB8AC3E}">
        <p14:creationId xmlns:p14="http://schemas.microsoft.com/office/powerpoint/2010/main" val="3064985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6861F-AB46-4171-A414-E19DD7659EBA}" type="slidenum">
              <a:rPr lang="en-US"/>
              <a:pPr>
                <a:defRPr/>
              </a:pPr>
              <a:t>‹#›</a:t>
            </a:fld>
            <a:endParaRPr lang="en-US"/>
          </a:p>
        </p:txBody>
      </p:sp>
    </p:spTree>
    <p:extLst>
      <p:ext uri="{BB962C8B-B14F-4D97-AF65-F5344CB8AC3E}">
        <p14:creationId xmlns:p14="http://schemas.microsoft.com/office/powerpoint/2010/main" val="2282957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AF0888-4D72-48D0-B0CA-2DC32EC26EC2}" type="slidenum">
              <a:rPr lang="en-US"/>
              <a:pPr>
                <a:defRPr/>
              </a:pPr>
              <a:t>‹#›</a:t>
            </a:fld>
            <a:endParaRPr lang="en-US"/>
          </a:p>
        </p:txBody>
      </p:sp>
    </p:spTree>
    <p:extLst>
      <p:ext uri="{BB962C8B-B14F-4D97-AF65-F5344CB8AC3E}">
        <p14:creationId xmlns:p14="http://schemas.microsoft.com/office/powerpoint/2010/main" val="15358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CE8E-2777-4DBF-8D2A-5E3D3587953E}" type="slidenum">
              <a:rPr lang="en-US"/>
              <a:pPr>
                <a:defRPr/>
              </a:pPr>
              <a:t>‹#›</a:t>
            </a:fld>
            <a:endParaRPr lang="en-US"/>
          </a:p>
        </p:txBody>
      </p:sp>
    </p:spTree>
    <p:extLst>
      <p:ext uri="{BB962C8B-B14F-4D97-AF65-F5344CB8AC3E}">
        <p14:creationId xmlns:p14="http://schemas.microsoft.com/office/powerpoint/2010/main" val="3247732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3908C1-CECD-47C5-BE43-E22E8150DCEB}" type="slidenum">
              <a:rPr lang="en-US"/>
              <a:pPr>
                <a:defRPr/>
              </a:pPr>
              <a:t>‹#›</a:t>
            </a:fld>
            <a:endParaRPr lang="en-US"/>
          </a:p>
        </p:txBody>
      </p:sp>
    </p:spTree>
    <p:extLst>
      <p:ext uri="{BB962C8B-B14F-4D97-AF65-F5344CB8AC3E}">
        <p14:creationId xmlns:p14="http://schemas.microsoft.com/office/powerpoint/2010/main" val="4211945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3EBFBF-8410-48D8-8E0B-80D804A22890}" type="slidenum">
              <a:rPr lang="en-US"/>
              <a:pPr>
                <a:defRPr/>
              </a:pPr>
              <a:t>‹#›</a:t>
            </a:fld>
            <a:endParaRPr lang="en-US"/>
          </a:p>
        </p:txBody>
      </p:sp>
    </p:spTree>
    <p:extLst>
      <p:ext uri="{BB962C8B-B14F-4D97-AF65-F5344CB8AC3E}">
        <p14:creationId xmlns:p14="http://schemas.microsoft.com/office/powerpoint/2010/main" val="1931901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B08A7-75BE-4508-A5AF-EB71513EC579}" type="slidenum">
              <a:rPr lang="en-US"/>
              <a:pPr>
                <a:defRPr/>
              </a:pPr>
              <a:t>‹#›</a:t>
            </a:fld>
            <a:endParaRPr lang="en-US"/>
          </a:p>
        </p:txBody>
      </p:sp>
    </p:spTree>
    <p:extLst>
      <p:ext uri="{BB962C8B-B14F-4D97-AF65-F5344CB8AC3E}">
        <p14:creationId xmlns:p14="http://schemas.microsoft.com/office/powerpoint/2010/main" val="374707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838A4-082F-4FEB-A9AA-C409845620EA}" type="slidenum">
              <a:rPr lang="en-US"/>
              <a:pPr>
                <a:defRPr/>
              </a:pPr>
              <a:t>‹#›</a:t>
            </a:fld>
            <a:endParaRPr lang="en-US"/>
          </a:p>
        </p:txBody>
      </p:sp>
    </p:spTree>
    <p:extLst>
      <p:ext uri="{BB962C8B-B14F-4D97-AF65-F5344CB8AC3E}">
        <p14:creationId xmlns:p14="http://schemas.microsoft.com/office/powerpoint/2010/main" val="35589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1F8664-D101-47AA-B11C-73C35431191C}" type="slidenum">
              <a:rPr lang="en-US"/>
              <a:pPr>
                <a:defRPr/>
              </a:pPr>
              <a:t>‹#›</a:t>
            </a:fld>
            <a:endParaRPr lang="en-US"/>
          </a:p>
        </p:txBody>
      </p:sp>
    </p:spTree>
    <p:extLst>
      <p:ext uri="{BB962C8B-B14F-4D97-AF65-F5344CB8AC3E}">
        <p14:creationId xmlns:p14="http://schemas.microsoft.com/office/powerpoint/2010/main" val="2449153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18EDA-4E2B-4826-B472-0235326AE789}" type="slidenum">
              <a:rPr lang="en-US"/>
              <a:pPr>
                <a:defRPr/>
              </a:pPr>
              <a:t>‹#›</a:t>
            </a:fld>
            <a:endParaRPr lang="en-US"/>
          </a:p>
        </p:txBody>
      </p:sp>
    </p:spTree>
    <p:extLst>
      <p:ext uri="{BB962C8B-B14F-4D97-AF65-F5344CB8AC3E}">
        <p14:creationId xmlns:p14="http://schemas.microsoft.com/office/powerpoint/2010/main" val="1304329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20425-053D-4DD9-9157-1F04DC5528ED}" type="slidenum">
              <a:rPr lang="en-US"/>
              <a:pPr>
                <a:defRPr/>
              </a:pPr>
              <a:t>‹#›</a:t>
            </a:fld>
            <a:endParaRPr lang="en-US"/>
          </a:p>
        </p:txBody>
      </p:sp>
    </p:spTree>
    <p:extLst>
      <p:ext uri="{BB962C8B-B14F-4D97-AF65-F5344CB8AC3E}">
        <p14:creationId xmlns:p14="http://schemas.microsoft.com/office/powerpoint/2010/main" val="104103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D02CF-AF6A-4343-825A-DD1E24CA622F}" type="slidenum">
              <a:rPr lang="en-US"/>
              <a:pPr>
                <a:defRPr/>
              </a:pPr>
              <a:t>‹#›</a:t>
            </a:fld>
            <a:endParaRPr lang="en-US"/>
          </a:p>
        </p:txBody>
      </p:sp>
    </p:spTree>
    <p:extLst>
      <p:ext uri="{BB962C8B-B14F-4D97-AF65-F5344CB8AC3E}">
        <p14:creationId xmlns:p14="http://schemas.microsoft.com/office/powerpoint/2010/main" val="3367129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E6F32-B759-4137-A4AC-CE393B5C48D4}" type="slidenum">
              <a:rPr lang="en-US"/>
              <a:pPr>
                <a:defRPr/>
              </a:pPr>
              <a:t>‹#›</a:t>
            </a:fld>
            <a:endParaRPr lang="en-US"/>
          </a:p>
        </p:txBody>
      </p:sp>
    </p:spTree>
    <p:extLst>
      <p:ext uri="{BB962C8B-B14F-4D97-AF65-F5344CB8AC3E}">
        <p14:creationId xmlns:p14="http://schemas.microsoft.com/office/powerpoint/2010/main" val="1211341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67843B-C390-4AE4-9B6D-F8504D9C3605}" type="slidenum">
              <a:rPr lang="en-US"/>
              <a:pPr>
                <a:defRPr/>
              </a:pPr>
              <a:t>‹#›</a:t>
            </a:fld>
            <a:endParaRPr lang="en-US"/>
          </a:p>
        </p:txBody>
      </p:sp>
    </p:spTree>
    <p:extLst>
      <p:ext uri="{BB962C8B-B14F-4D97-AF65-F5344CB8AC3E}">
        <p14:creationId xmlns:p14="http://schemas.microsoft.com/office/powerpoint/2010/main" val="74437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160878-C7CB-4066-9CCF-F6FF71B5BE53}" type="slidenum">
              <a:rPr lang="en-US"/>
              <a:pPr>
                <a:defRPr/>
              </a:pPr>
              <a:t>‹#›</a:t>
            </a:fld>
            <a:endParaRPr lang="en-US"/>
          </a:p>
        </p:txBody>
      </p:sp>
    </p:spTree>
    <p:extLst>
      <p:ext uri="{BB962C8B-B14F-4D97-AF65-F5344CB8AC3E}">
        <p14:creationId xmlns:p14="http://schemas.microsoft.com/office/powerpoint/2010/main" val="2940002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58FA58-CDD3-4DE8-9DE0-635608017F7F}" type="slidenum">
              <a:rPr lang="en-US"/>
              <a:pPr>
                <a:defRPr/>
              </a:pPr>
              <a:t>‹#›</a:t>
            </a:fld>
            <a:endParaRPr lang="en-US"/>
          </a:p>
        </p:txBody>
      </p:sp>
    </p:spTree>
    <p:extLst>
      <p:ext uri="{BB962C8B-B14F-4D97-AF65-F5344CB8AC3E}">
        <p14:creationId xmlns:p14="http://schemas.microsoft.com/office/powerpoint/2010/main" val="4129967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7B93B5-3433-4A05-9BD1-45B01D2CE382}" type="slidenum">
              <a:rPr lang="en-US"/>
              <a:pPr>
                <a:defRPr/>
              </a:pPr>
              <a:t>‹#›</a:t>
            </a:fld>
            <a:endParaRPr lang="en-US"/>
          </a:p>
        </p:txBody>
      </p:sp>
    </p:spTree>
    <p:extLst>
      <p:ext uri="{BB962C8B-B14F-4D97-AF65-F5344CB8AC3E}">
        <p14:creationId xmlns:p14="http://schemas.microsoft.com/office/powerpoint/2010/main" val="3188207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A48E2F4-B10A-4F05-BF05-8A7F6676A016}" type="slidenum">
              <a:rPr lang="en-US"/>
              <a:pPr>
                <a:defRPr/>
              </a:pPr>
              <a:t>‹#›</a:t>
            </a:fld>
            <a:endParaRPr lang="en-US"/>
          </a:p>
        </p:txBody>
      </p:sp>
    </p:spTree>
    <p:extLst>
      <p:ext uri="{BB962C8B-B14F-4D97-AF65-F5344CB8AC3E}">
        <p14:creationId xmlns:p14="http://schemas.microsoft.com/office/powerpoint/2010/main" val="1984528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341C09-EABE-4E69-965F-CA88C47424FE}" type="slidenum">
              <a:rPr lang="en-US"/>
              <a:pPr>
                <a:defRPr/>
              </a:pPr>
              <a:t>‹#›</a:t>
            </a:fld>
            <a:endParaRPr lang="en-US"/>
          </a:p>
        </p:txBody>
      </p:sp>
    </p:spTree>
    <p:extLst>
      <p:ext uri="{BB962C8B-B14F-4D97-AF65-F5344CB8AC3E}">
        <p14:creationId xmlns:p14="http://schemas.microsoft.com/office/powerpoint/2010/main" val="1011638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AF5121-EDE8-4F89-87AF-01EF970F3BBA}" type="slidenum">
              <a:rPr lang="en-US"/>
              <a:pPr>
                <a:defRPr/>
              </a:pPr>
              <a:t>‹#›</a:t>
            </a:fld>
            <a:endParaRPr lang="en-US"/>
          </a:p>
        </p:txBody>
      </p:sp>
    </p:spTree>
    <p:extLst>
      <p:ext uri="{BB962C8B-B14F-4D97-AF65-F5344CB8AC3E}">
        <p14:creationId xmlns:p14="http://schemas.microsoft.com/office/powerpoint/2010/main" val="10128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33B730-69D4-42A7-ADBB-5355037F62E8}" type="slidenum">
              <a:rPr lang="en-US"/>
              <a:pPr>
                <a:defRPr/>
              </a:pPr>
              <a:t>‹#›</a:t>
            </a:fld>
            <a:endParaRPr lang="en-US"/>
          </a:p>
        </p:txBody>
      </p:sp>
    </p:spTree>
    <p:extLst>
      <p:ext uri="{BB962C8B-B14F-4D97-AF65-F5344CB8AC3E}">
        <p14:creationId xmlns:p14="http://schemas.microsoft.com/office/powerpoint/2010/main" val="1853678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2EAE4F1-DD1A-43D7-992C-C57837F13F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950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5950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950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8820970-CAFD-4489-A6B9-9EA244702401}" type="slidenum">
              <a:rPr lang="en-US"/>
              <a:pPr>
                <a:defRPr/>
              </a:pPr>
              <a:t>‹#›</a:t>
            </a:fld>
            <a:endParaRPr lang="en-US"/>
          </a:p>
        </p:txBody>
      </p:sp>
    </p:spTree>
    <p:extLst>
      <p:ext uri="{BB962C8B-B14F-4D97-AF65-F5344CB8AC3E}">
        <p14:creationId xmlns:p14="http://schemas.microsoft.com/office/powerpoint/2010/main" val="210142893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svg"/></Relationships>
</file>

<file path=ppt/slides/_rels/slide1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3.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11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4.emf"/><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1.png"/><Relationship Id="rId4" Type="http://schemas.openxmlformats.org/officeDocument/2006/relationships/image" Target="../media/image46.png"/></Relationships>
</file>

<file path=ppt/slides/_rels/slide1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9.emf"/><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6.png"/></Relationships>
</file>

<file path=ppt/slides/_rels/slide1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8" Type="http://schemas.openxmlformats.org/officeDocument/2006/relationships/hyperlink" Target="https://www.facebook.com/profile.php?id=61562099195307" TargetMode="External"/><Relationship Id="rId3" Type="http://schemas.openxmlformats.org/officeDocument/2006/relationships/image" Target="../media/image53.png"/><Relationship Id="rId7" Type="http://schemas.openxmlformats.org/officeDocument/2006/relationships/image" Target="../media/image55.png"/><Relationship Id="rId12" Type="http://schemas.openxmlformats.org/officeDocument/2006/relationships/hyperlink" Target="https://www.teacherspayteachers.com/Product/Entire-Science-Curriculum-119377" TargetMode="External"/><Relationship Id="rId2" Type="http://schemas.openxmlformats.org/officeDocument/2006/relationships/image" Target="../media/image52.png"/><Relationship Id="rId1" Type="http://schemas.openxmlformats.org/officeDocument/2006/relationships/slideLayout" Target="../slideLayouts/slideLayout13.xml"/><Relationship Id="rId6" Type="http://schemas.openxmlformats.org/officeDocument/2006/relationships/hyperlink" Target="https://www.instagram.com/ryemurph88/" TargetMode="External"/><Relationship Id="rId11" Type="http://schemas.openxmlformats.org/officeDocument/2006/relationships/image" Target="../media/image57.png"/><Relationship Id="rId5" Type="http://schemas.openxmlformats.org/officeDocument/2006/relationships/image" Target="../media/image54.png"/><Relationship Id="rId10" Type="http://schemas.openxmlformats.org/officeDocument/2006/relationships/hyperlink" Target="https://www.pinterest.com/SciencefromMurf" TargetMode="External"/><Relationship Id="rId4" Type="http://schemas.openxmlformats.org/officeDocument/2006/relationships/hyperlink" Target="https://www.teacherspayteachers.com/store/science-from-murf-llc" TargetMode="External"/><Relationship Id="rId9" Type="http://schemas.openxmlformats.org/officeDocument/2006/relationships/image" Target="../media/image56.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sv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36.gif"/></Relationships>
</file>

<file path=ppt/slides/_rels/slide9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Waterh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711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78395" y="228600"/>
            <a:ext cx="8587223" cy="830997"/>
          </a:xfrm>
          <a:prstGeom prst="rect">
            <a:avLst/>
          </a:prstGeom>
          <a:noFill/>
        </p:spPr>
        <p:txBody>
          <a:bodyPr wrap="none" lIns="91440" tIns="45720" rIns="91440" bIns="45720">
            <a:prstTxWarp prst="textWave1">
              <a:avLst/>
            </a:prstTxWarp>
            <a:spAutoFit/>
          </a:bodyPr>
          <a:lstStyle/>
          <a:p>
            <a:pPr algn="ctr"/>
            <a:r>
              <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rPr>
              <a:t>Ecology Abiotic Factors Unit</a:t>
            </a:r>
          </a:p>
        </p:txBody>
      </p:sp>
      <p:sp>
        <p:nvSpPr>
          <p:cNvPr id="4" name="Rectangle 3"/>
          <p:cNvSpPr/>
          <p:nvPr/>
        </p:nvSpPr>
        <p:spPr>
          <a:xfrm>
            <a:off x="76200" y="5029200"/>
            <a:ext cx="4685898" cy="1754326"/>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FFC000">
                      <a:alpha val="40000"/>
                    </a:srgbClr>
                  </a:glow>
                  <a:outerShdw blurRad="50800" algn="tl" rotWithShape="0">
                    <a:srgbClr val="000000"/>
                  </a:outerShdw>
                </a:effectLst>
              </a:rPr>
              <a:t>Part 1 </a:t>
            </a:r>
          </a:p>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FFC000">
                      <a:alpha val="40000"/>
                    </a:srgbClr>
                  </a:glow>
                  <a:outerShdw blurRad="50800" algn="tl" rotWithShape="0">
                    <a:srgbClr val="000000"/>
                  </a:outerShdw>
                </a:effectLst>
              </a:rPr>
              <a:t>Review Game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FFC000">
                    <a:alpha val="40000"/>
                  </a:srgbClr>
                </a:glow>
                <a:outerShdw blurRad="50800" algn="tl" rotWithShape="0">
                  <a:srgbClr val="000000"/>
                </a:outerShdw>
              </a:effectLst>
            </a:endParaRPr>
          </a:p>
        </p:txBody>
      </p:sp>
      <p:pic>
        <p:nvPicPr>
          <p:cNvPr id="5" name="Graphic 4">
            <a:extLst>
              <a:ext uri="{FF2B5EF4-FFF2-40B4-BE49-F238E27FC236}">
                <a16:creationId xmlns:a16="http://schemas.microsoft.com/office/drawing/2014/main" id="{DC5FD036-7F05-D800-3849-0DA6506A689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7400" y="5105400"/>
            <a:ext cx="4331655" cy="1224058"/>
          </a:xfrm>
          <a:prstGeom prst="rect">
            <a:avLst/>
          </a:prstGeom>
        </p:spPr>
      </p:pic>
    </p:spTree>
    <p:extLst>
      <p:ext uri="{BB962C8B-B14F-4D97-AF65-F5344CB8AC3E}">
        <p14:creationId xmlns:p14="http://schemas.microsoft.com/office/powerpoint/2010/main" val="292110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381000" y="228600"/>
            <a:ext cx="8458200" cy="1190625"/>
          </a:xfrm>
          <a:prstGeom prst="rect">
            <a:avLst/>
          </a:prstGeom>
          <a:noFill/>
          <a:ln w="9525">
            <a:noFill/>
            <a:miter lim="800000"/>
            <a:headEnd/>
            <a:tailEnd/>
          </a:ln>
          <a:effectLst/>
        </p:spPr>
        <p:txBody>
          <a:bodyPr>
            <a:spAutoFit/>
          </a:bodyPr>
          <a:lstStyle/>
          <a:p>
            <a:pPr>
              <a:defRPr/>
            </a:pPr>
            <a:r>
              <a:rPr lang="en-US" sz="3600">
                <a:solidFill>
                  <a:schemeClr val="bg1"/>
                </a:solidFill>
                <a:effectLst>
                  <a:outerShdw blurRad="38100" dist="38100" dir="2700000" algn="tl">
                    <a:srgbClr val="808080"/>
                  </a:outerShdw>
                </a:effectLst>
                <a:latin typeface="Arial" pitchFamily="34" charset="0"/>
              </a:rPr>
              <a:t>This is a term associated for when animals are active at dawn and at dusk.</a:t>
            </a:r>
          </a:p>
        </p:txBody>
      </p:sp>
      <p:pic>
        <p:nvPicPr>
          <p:cNvPr id="6147" name="Picture 6" descr="white_tail_buck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57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450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6149" name="WordArt 5"/>
          <p:cNvSpPr>
            <a:spLocks noChangeArrowheads="1" noChangeShapeType="1" noTextEdit="1"/>
          </p:cNvSpPr>
          <p:nvPr/>
        </p:nvSpPr>
        <p:spPr bwMode="auto">
          <a:xfrm>
            <a:off x="7772400" y="2057400"/>
            <a:ext cx="914400" cy="13906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4"/>
          <p:cNvSpPr txBox="1">
            <a:spLocks noChangeArrowheads="1"/>
          </p:cNvSpPr>
          <p:nvPr/>
        </p:nvSpPr>
        <p:spPr bwMode="auto">
          <a:xfrm>
            <a:off x="304800" y="152400"/>
            <a:ext cx="731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is my name? </a:t>
            </a:r>
          </a:p>
        </p:txBody>
      </p:sp>
      <p:pic>
        <p:nvPicPr>
          <p:cNvPr id="94211" name="Picture 7" descr="MovieOptimusPrime_promorend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6388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0310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94213" name="Text Box 5"/>
          <p:cNvSpPr txBox="1">
            <a:spLocks noChangeArrowheads="1"/>
          </p:cNvSpPr>
          <p:nvPr/>
        </p:nvSpPr>
        <p:spPr bwMode="auto">
          <a:xfrm>
            <a:off x="7239000" y="43434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*22</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4"/>
          <p:cNvSpPr txBox="1">
            <a:spLocks noChangeArrowheads="1"/>
          </p:cNvSpPr>
          <p:nvPr/>
        </p:nvSpPr>
        <p:spPr bwMode="auto">
          <a:xfrm>
            <a:off x="304800" y="152400"/>
            <a:ext cx="731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is my name? </a:t>
            </a:r>
            <a:r>
              <a:rPr kumimoji="0" lang="en-US" sz="3600" b="0" i="0" u="none" strike="noStrike" kern="1200" cap="none" spc="0" normalizeH="0" baseline="0" noProof="0">
                <a:ln>
                  <a:noFill/>
                </a:ln>
                <a:solidFill>
                  <a:srgbClr val="FF3300"/>
                </a:solidFill>
                <a:effectLst/>
                <a:uLnTx/>
                <a:uFillTx/>
                <a:latin typeface="Times New Roman" pitchFamily="18" charset="0"/>
                <a:ea typeface="+mn-ea"/>
                <a:cs typeface="+mn-cs"/>
              </a:rPr>
              <a:t>Op</a:t>
            </a:r>
            <a:r>
              <a:rPr kumimoji="0" lang="en-US" sz="3600" b="0" i="0" u="none" strike="noStrike" kern="1200" cap="none" spc="0" normalizeH="0" baseline="0" noProof="0">
                <a:ln>
                  <a:noFill/>
                </a:ln>
                <a:solidFill>
                  <a:srgbClr val="3333FF"/>
                </a:solidFill>
                <a:effectLst/>
                <a:uLnTx/>
                <a:uFillTx/>
                <a:latin typeface="Times New Roman" pitchFamily="18" charset="0"/>
                <a:ea typeface="+mn-ea"/>
                <a:cs typeface="+mn-cs"/>
              </a:rPr>
              <a:t>ti</a:t>
            </a:r>
            <a:r>
              <a:rPr kumimoji="0" lang="en-US" sz="3600" b="0" i="0" u="none" strike="noStrike" kern="1200" cap="none" spc="0" normalizeH="0" baseline="0" noProof="0">
                <a:ln>
                  <a:noFill/>
                </a:ln>
                <a:solidFill>
                  <a:srgbClr val="FF3300"/>
                </a:solidFill>
                <a:effectLst/>
                <a:uLnTx/>
                <a:uFillTx/>
                <a:latin typeface="Times New Roman" pitchFamily="18" charset="0"/>
                <a:ea typeface="+mn-ea"/>
                <a:cs typeface="+mn-cs"/>
              </a:rPr>
              <a:t>mu</a:t>
            </a:r>
            <a:r>
              <a:rPr kumimoji="0" lang="en-US" sz="3600" b="0" i="0" u="none" strike="noStrike" kern="1200" cap="none" spc="0" normalizeH="0" baseline="0" noProof="0">
                <a:ln>
                  <a:noFill/>
                </a:ln>
                <a:solidFill>
                  <a:srgbClr val="3333FF"/>
                </a:solidFill>
                <a:effectLst/>
                <a:uLnTx/>
                <a:uFillTx/>
                <a:latin typeface="Times New Roman" pitchFamily="18" charset="0"/>
                <a:ea typeface="+mn-ea"/>
                <a:cs typeface="+mn-cs"/>
              </a:rPr>
              <a:t>s</a:t>
            </a:r>
            <a:r>
              <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rPr>
              <a:t> </a:t>
            </a:r>
            <a:r>
              <a:rPr kumimoji="0" lang="en-US" sz="3600" b="0" i="0" u="none" strike="noStrike" kern="1200" cap="none" spc="0" normalizeH="0" baseline="0" noProof="0">
                <a:ln>
                  <a:noFill/>
                </a:ln>
                <a:solidFill>
                  <a:srgbClr val="FF3300"/>
                </a:solidFill>
                <a:effectLst/>
                <a:uLnTx/>
                <a:uFillTx/>
                <a:latin typeface="Times New Roman" pitchFamily="18" charset="0"/>
                <a:ea typeface="+mn-ea"/>
                <a:cs typeface="+mn-cs"/>
              </a:rPr>
              <a:t>P</a:t>
            </a:r>
            <a:r>
              <a:rPr kumimoji="0" lang="en-US" sz="3600" b="0" i="0" u="none" strike="noStrike" kern="1200" cap="none" spc="0" normalizeH="0" baseline="0" noProof="0">
                <a:ln>
                  <a:noFill/>
                </a:ln>
                <a:solidFill>
                  <a:srgbClr val="3333FF"/>
                </a:solidFill>
                <a:effectLst/>
                <a:uLnTx/>
                <a:uFillTx/>
                <a:latin typeface="Times New Roman" pitchFamily="18" charset="0"/>
                <a:ea typeface="+mn-ea"/>
                <a:cs typeface="+mn-cs"/>
              </a:rPr>
              <a:t>ri</a:t>
            </a:r>
            <a:r>
              <a:rPr kumimoji="0" lang="en-US" sz="3600" b="0" i="0" u="none" strike="noStrike" kern="1200" cap="none" spc="0" normalizeH="0" baseline="0" noProof="0">
                <a:ln>
                  <a:noFill/>
                </a:ln>
                <a:solidFill>
                  <a:srgbClr val="FF3300"/>
                </a:solidFill>
                <a:effectLst/>
                <a:uLnTx/>
                <a:uFillTx/>
                <a:latin typeface="Times New Roman" pitchFamily="18" charset="0"/>
                <a:ea typeface="+mn-ea"/>
                <a:cs typeface="+mn-cs"/>
              </a:rPr>
              <a:t>me</a:t>
            </a:r>
          </a:p>
        </p:txBody>
      </p:sp>
      <p:pic>
        <p:nvPicPr>
          <p:cNvPr id="95235" name="Picture 7" descr="MovieOptimusPrime_promorend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6388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30413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95237" name="Text Box 5"/>
          <p:cNvSpPr txBox="1">
            <a:spLocks noChangeArrowheads="1"/>
          </p:cNvSpPr>
          <p:nvPr/>
        </p:nvSpPr>
        <p:spPr bwMode="auto">
          <a:xfrm>
            <a:off x="7239000" y="43434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*22</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4"/>
          <p:cNvSpPr txBox="1">
            <a:spLocks noChangeArrowheads="1"/>
          </p:cNvSpPr>
          <p:nvPr/>
        </p:nvSpPr>
        <p:spPr bwMode="auto">
          <a:xfrm>
            <a:off x="304800" y="152400"/>
            <a:ext cx="861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is the name of this popular toy?</a:t>
            </a:r>
          </a:p>
        </p:txBody>
      </p:sp>
      <p:pic>
        <p:nvPicPr>
          <p:cNvPr id="96259" name="Picture 7" descr="my-little-po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610600" cy="51816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0515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96261" name="Text Box 5"/>
          <p:cNvSpPr txBox="1">
            <a:spLocks noChangeArrowheads="1"/>
          </p:cNvSpPr>
          <p:nvPr/>
        </p:nvSpPr>
        <p:spPr bwMode="auto">
          <a:xfrm>
            <a:off x="7239000" y="5105400"/>
            <a:ext cx="1905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*23</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4"/>
          <p:cNvSpPr txBox="1">
            <a:spLocks noChangeArrowheads="1"/>
          </p:cNvSpPr>
          <p:nvPr/>
        </p:nvSpPr>
        <p:spPr bwMode="auto">
          <a:xfrm>
            <a:off x="304800" y="152400"/>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is the name of this popular toy?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66FF"/>
                </a:solidFill>
                <a:effectLst/>
                <a:uLnTx/>
                <a:uFillTx/>
                <a:latin typeface="Times New Roman" pitchFamily="18" charset="0"/>
                <a:ea typeface="+mn-ea"/>
                <a:cs typeface="+mn-cs"/>
              </a:rPr>
              <a:t>My Little Pony</a:t>
            </a:r>
          </a:p>
        </p:txBody>
      </p:sp>
      <p:pic>
        <p:nvPicPr>
          <p:cNvPr id="97283" name="Picture 7" descr="my-little-po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610600" cy="51816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0618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97285" name="Text Box 5"/>
          <p:cNvSpPr txBox="1">
            <a:spLocks noChangeArrowheads="1"/>
          </p:cNvSpPr>
          <p:nvPr/>
        </p:nvSpPr>
        <p:spPr bwMode="auto">
          <a:xfrm>
            <a:off x="7239000" y="5105400"/>
            <a:ext cx="1905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*23</a:t>
            </a:r>
          </a:p>
        </p:txBody>
      </p:sp>
      <p:pic>
        <p:nvPicPr>
          <p:cNvPr id="2050" name="Picture 2" descr="Image result for My Little Pon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522" y="1600200"/>
            <a:ext cx="4171873" cy="4514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endParaRPr lang="en-US"/>
          </a:p>
        </p:txBody>
      </p:sp>
      <p:pic>
        <p:nvPicPr>
          <p:cNvPr id="9830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448800" cy="6858000"/>
          </a:xfrm>
        </p:spPr>
      </p:pic>
      <p:sp>
        <p:nvSpPr>
          <p:cNvPr id="98308" name="Text Box 4"/>
          <p:cNvSpPr txBox="1">
            <a:spLocks noChangeArrowheads="1"/>
          </p:cNvSpPr>
          <p:nvPr/>
        </p:nvSpPr>
        <p:spPr bwMode="auto">
          <a:xfrm>
            <a:off x="7467600" y="3048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*24</a:t>
            </a:r>
          </a:p>
        </p:txBody>
      </p:sp>
      <p:sp>
        <p:nvSpPr>
          <p:cNvPr id="98309" name="AutoShape 5"/>
          <p:cNvSpPr>
            <a:spLocks noChangeArrowheads="1"/>
          </p:cNvSpPr>
          <p:nvPr/>
        </p:nvSpPr>
        <p:spPr bwMode="auto">
          <a:xfrm>
            <a:off x="5410200" y="1524000"/>
            <a:ext cx="3733800" cy="1447800"/>
          </a:xfrm>
          <a:prstGeom prst="wedgeRoundRectCallout">
            <a:avLst>
              <a:gd name="adj1" fmla="val -44176"/>
              <a:gd name="adj2" fmla="val 75769"/>
              <a:gd name="adj3" fmla="val 16667"/>
            </a:avLst>
          </a:prstGeom>
          <a:solidFill>
            <a:schemeClr val="bg1"/>
          </a:solidFill>
          <a:ln w="38100">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charset="0"/>
                <a:ea typeface="+mn-ea"/>
                <a:cs typeface="+mn-cs"/>
              </a:rPr>
              <a:t>“What’s my name?</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endParaRPr lang="en-US"/>
          </a:p>
        </p:txBody>
      </p:sp>
      <p:pic>
        <p:nvPicPr>
          <p:cNvPr id="9933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99332" name="Text Box 4"/>
          <p:cNvSpPr txBox="1">
            <a:spLocks noChangeArrowheads="1"/>
          </p:cNvSpPr>
          <p:nvPr/>
        </p:nvSpPr>
        <p:spPr bwMode="auto">
          <a:xfrm>
            <a:off x="7467600" y="3048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*24</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endParaRPr lang="en-US"/>
          </a:p>
        </p:txBody>
      </p:sp>
      <p:pic>
        <p:nvPicPr>
          <p:cNvPr id="10035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00356" name="AutoShape 4"/>
          <p:cNvSpPr>
            <a:spLocks noChangeArrowheads="1"/>
          </p:cNvSpPr>
          <p:nvPr/>
        </p:nvSpPr>
        <p:spPr bwMode="auto">
          <a:xfrm>
            <a:off x="3505200" y="228600"/>
            <a:ext cx="3505200" cy="1371600"/>
          </a:xfrm>
          <a:prstGeom prst="wedgeRoundRectCallout">
            <a:avLst>
              <a:gd name="adj1" fmla="val -78079"/>
              <a:gd name="adj2" fmla="val 4167"/>
              <a:gd name="adj3" fmla="val 16667"/>
            </a:avLst>
          </a:prstGeom>
          <a:solidFill>
            <a:schemeClr val="bg1"/>
          </a:solidFill>
          <a:ln w="9525">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charset="0"/>
                <a:ea typeface="+mn-ea"/>
                <a:cs typeface="+mn-cs"/>
              </a:rPr>
              <a:t>“What are our names?”</a:t>
            </a:r>
          </a:p>
        </p:txBody>
      </p:sp>
      <p:sp>
        <p:nvSpPr>
          <p:cNvPr id="100357" name="Text Box 5"/>
          <p:cNvSpPr txBox="1">
            <a:spLocks noChangeArrowheads="1"/>
          </p:cNvSpPr>
          <p:nvPr/>
        </p:nvSpPr>
        <p:spPr bwMode="auto">
          <a:xfrm>
            <a:off x="7239000" y="3048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*25</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endParaRPr lang="en-US"/>
          </a:p>
        </p:txBody>
      </p:sp>
      <p:pic>
        <p:nvPicPr>
          <p:cNvPr id="10137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01380" name="Text Box 4"/>
          <p:cNvSpPr txBox="1">
            <a:spLocks noChangeArrowheads="1"/>
          </p:cNvSpPr>
          <p:nvPr/>
        </p:nvSpPr>
        <p:spPr bwMode="auto">
          <a:xfrm>
            <a:off x="7239000" y="3048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*25</a:t>
            </a:r>
          </a:p>
        </p:txBody>
      </p:sp>
      <p:sp>
        <p:nvSpPr>
          <p:cNvPr id="101381" name="Text Box 5"/>
          <p:cNvSpPr txBox="1">
            <a:spLocks noChangeArrowheads="1"/>
          </p:cNvSpPr>
          <p:nvPr/>
        </p:nvSpPr>
        <p:spPr bwMode="auto">
          <a:xfrm>
            <a:off x="5181600" y="35052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1382" name="WordArt 6"/>
          <p:cNvSpPr>
            <a:spLocks noChangeArrowheads="1" noChangeShapeType="1" noTextEdit="1"/>
          </p:cNvSpPr>
          <p:nvPr/>
        </p:nvSpPr>
        <p:spPr bwMode="auto">
          <a:xfrm>
            <a:off x="762000" y="2209800"/>
            <a:ext cx="2686050" cy="15049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a:ea typeface="+mn-ea"/>
                <a:cs typeface="+mn-cs"/>
              </a:rPr>
              <a:t>C-3PO</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endParaRPr lang="en-US"/>
          </a:p>
        </p:txBody>
      </p:sp>
      <p:pic>
        <p:nvPicPr>
          <p:cNvPr id="10240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02404" name="Text Box 5"/>
          <p:cNvSpPr txBox="1">
            <a:spLocks noChangeArrowheads="1"/>
          </p:cNvSpPr>
          <p:nvPr/>
        </p:nvSpPr>
        <p:spPr bwMode="auto">
          <a:xfrm>
            <a:off x="7239000" y="3048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*25</a:t>
            </a:r>
          </a:p>
        </p:txBody>
      </p:sp>
      <p:sp>
        <p:nvSpPr>
          <p:cNvPr id="102405" name="Text Box 7"/>
          <p:cNvSpPr txBox="1">
            <a:spLocks noChangeArrowheads="1"/>
          </p:cNvSpPr>
          <p:nvPr/>
        </p:nvSpPr>
        <p:spPr bwMode="auto">
          <a:xfrm>
            <a:off x="5181600" y="35052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406" name="WordArt 9"/>
          <p:cNvSpPr>
            <a:spLocks noChangeArrowheads="1" noChangeShapeType="1" noTextEdit="1"/>
          </p:cNvSpPr>
          <p:nvPr/>
        </p:nvSpPr>
        <p:spPr bwMode="auto">
          <a:xfrm>
            <a:off x="762000" y="2209800"/>
            <a:ext cx="2686050" cy="15049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a:ea typeface="+mn-ea"/>
                <a:cs typeface="+mn-cs"/>
              </a:rPr>
              <a:t>C-3PO</a:t>
            </a:r>
          </a:p>
        </p:txBody>
      </p:sp>
      <p:sp>
        <p:nvSpPr>
          <p:cNvPr id="102407" name="WordArt 10"/>
          <p:cNvSpPr>
            <a:spLocks noChangeArrowheads="1" noChangeShapeType="1" noTextEdit="1"/>
          </p:cNvSpPr>
          <p:nvPr/>
        </p:nvSpPr>
        <p:spPr bwMode="auto">
          <a:xfrm>
            <a:off x="4343400" y="3886200"/>
            <a:ext cx="4052888" cy="10477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3333FF"/>
                  </a:solidFill>
                  <a:round/>
                  <a:headEnd/>
                  <a:tailEnd/>
                </a:ln>
                <a:solidFill>
                  <a:srgbClr val="0066CC"/>
                </a:solidFill>
                <a:effectLst>
                  <a:outerShdw dist="35921" dir="2700000" algn="ctr" rotWithShape="0">
                    <a:srgbClr val="990000"/>
                  </a:outerShdw>
                </a:effectLst>
                <a:uLnTx/>
                <a:uFillTx/>
                <a:latin typeface="Impact"/>
                <a:ea typeface="+mn-ea"/>
                <a:cs typeface="+mn-cs"/>
              </a:rPr>
              <a:t>R2-D2</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312323"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SUNNY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SIDE UP</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HOT SHOT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ALL WET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ON THE MOVE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NON-LIVING THINGS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3471"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03472"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Ecology: Abiotic Factors Review Game</a:t>
            </a:r>
          </a:p>
        </p:txBody>
      </p:sp>
      <p:sp>
        <p:nvSpPr>
          <p:cNvPr id="103473"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6699FF"/>
                </a:solidFill>
                <a:effectLst/>
                <a:uLnTx/>
                <a:uFillTx/>
                <a:latin typeface="Arial" charset="0"/>
                <a:ea typeface="+mn-ea"/>
                <a:cs typeface="+mn-cs"/>
              </a:rPr>
              <a:t>Final Question:________________</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28600" y="228600"/>
            <a:ext cx="8610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is the name for the directional growth of plants in response to light?</a:t>
            </a:r>
          </a:p>
          <a:p>
            <a:pPr eaLnBrk="1" hangingPunct="1"/>
            <a:endParaRPr lang="en-US" sz="3600">
              <a:solidFill>
                <a:srgbClr val="FFFF00"/>
              </a:solidFill>
              <a:latin typeface="Times New Roman" pitchFamily="18" charset="0"/>
            </a:endParaRPr>
          </a:p>
        </p:txBody>
      </p:sp>
      <p:pic>
        <p:nvPicPr>
          <p:cNvPr id="7171" name="Picture 6" descr="Sunfl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763000" cy="457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4918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7174" name="WordArt 6"/>
          <p:cNvSpPr>
            <a:spLocks noChangeArrowheads="1" noChangeShapeType="1" noTextEdit="1"/>
          </p:cNvSpPr>
          <p:nvPr/>
        </p:nvSpPr>
        <p:spPr bwMode="auto">
          <a:xfrm>
            <a:off x="533400" y="2057400"/>
            <a:ext cx="1066800" cy="1619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3</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457200" y="304800"/>
            <a:ext cx="8229600" cy="5821363"/>
          </a:xfrm>
        </p:spPr>
        <p:txBody>
          <a:bodyPr/>
          <a:lstStyle/>
          <a:p>
            <a:r>
              <a:rPr lang="en-US"/>
              <a:t>Final Question</a:t>
            </a:r>
          </a:p>
        </p:txBody>
      </p:sp>
      <p:sp>
        <p:nvSpPr>
          <p:cNvPr id="322563"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pic>
        <p:nvPicPr>
          <p:cNvPr id="1026" name="Picture 2" descr="Image result for milkweed costu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33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2041358" y="5396351"/>
            <a:ext cx="468589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5 Point wager</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body" idx="4294967295"/>
          </p:nvPr>
        </p:nvSpPr>
        <p:spPr>
          <a:xfrm>
            <a:off x="457200" y="304800"/>
            <a:ext cx="8229600" cy="5821363"/>
          </a:xfrm>
        </p:spPr>
        <p:txBody>
          <a:bodyPr/>
          <a:lstStyle/>
          <a:p>
            <a:pPr eaLnBrk="1" hangingPunct="1"/>
            <a:r>
              <a:rPr lang="en-US" dirty="0"/>
              <a:t>Final Question</a:t>
            </a:r>
          </a:p>
          <a:p>
            <a:pPr lvl="1" eaLnBrk="1" hangingPunct="1"/>
            <a:r>
              <a:rPr lang="en-US" dirty="0"/>
              <a:t>This condition occurs when your body temperature is too high, causes heart failure, among other problems and death. </a:t>
            </a:r>
          </a:p>
        </p:txBody>
      </p:sp>
      <p:pic>
        <p:nvPicPr>
          <p:cNvPr id="106499" name="Picture 4" descr="rsdtherm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686800" cy="4343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1642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106501" name="Text Box 6"/>
          <p:cNvSpPr txBox="1">
            <a:spLocks noChangeArrowheads="1"/>
          </p:cNvSpPr>
          <p:nvPr/>
        </p:nvSpPr>
        <p:spPr bwMode="auto">
          <a:xfrm>
            <a:off x="685800" y="5867400"/>
            <a:ext cx="510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400" b="0" i="0" u="none" strike="noStrike" kern="1200" cap="none" spc="0" normalizeH="0" baseline="0" noProof="0">
                <a:ln>
                  <a:noFill/>
                </a:ln>
                <a:solidFill>
                  <a:srgbClr val="FFFFFF"/>
                </a:solidFill>
                <a:effectLst/>
                <a:uLnTx/>
                <a:uFillTx/>
                <a:latin typeface="Arial" charset="0"/>
                <a:ea typeface="+mn-ea"/>
                <a:cs typeface="+mn-cs"/>
              </a:rPr>
              <a:t>FINAL QUESTION</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body" idx="4294967295"/>
          </p:nvPr>
        </p:nvSpPr>
        <p:spPr>
          <a:xfrm>
            <a:off x="457200" y="304800"/>
            <a:ext cx="8458200" cy="5821363"/>
          </a:xfrm>
        </p:spPr>
        <p:txBody>
          <a:bodyPr/>
          <a:lstStyle/>
          <a:p>
            <a:pPr eaLnBrk="1" hangingPunct="1"/>
            <a:r>
              <a:rPr lang="en-US" dirty="0"/>
              <a:t>Final Question</a:t>
            </a:r>
          </a:p>
          <a:p>
            <a:pPr lvl="1" eaLnBrk="1" hangingPunct="1"/>
            <a:r>
              <a:rPr lang="en-US" dirty="0"/>
              <a:t>This condition occurs when your body temperature is too high, causes heart failure, among other problems and death. </a:t>
            </a:r>
          </a:p>
        </p:txBody>
      </p:sp>
      <p:pic>
        <p:nvPicPr>
          <p:cNvPr id="107523" name="Picture 4" descr="rsdtherm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686800" cy="4343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1744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107525" name="Text Box 6"/>
          <p:cNvSpPr txBox="1">
            <a:spLocks noChangeArrowheads="1"/>
          </p:cNvSpPr>
          <p:nvPr/>
        </p:nvSpPr>
        <p:spPr bwMode="auto">
          <a:xfrm>
            <a:off x="685800" y="5867400"/>
            <a:ext cx="510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400" b="0" i="0" u="none" strike="noStrike" kern="1200" cap="none" spc="0" normalizeH="0" baseline="0" noProof="0">
                <a:ln>
                  <a:noFill/>
                </a:ln>
                <a:solidFill>
                  <a:srgbClr val="FFFFFF"/>
                </a:solidFill>
                <a:effectLst/>
                <a:uLnTx/>
                <a:uFillTx/>
                <a:latin typeface="Arial" charset="0"/>
                <a:ea typeface="+mn-ea"/>
                <a:cs typeface="+mn-cs"/>
              </a:rPr>
              <a:t>FINAL QUESTION</a:t>
            </a:r>
          </a:p>
        </p:txBody>
      </p:sp>
      <p:sp>
        <p:nvSpPr>
          <p:cNvPr id="107526" name="WordArt 7"/>
          <p:cNvSpPr>
            <a:spLocks noChangeArrowheads="1" noChangeShapeType="1" noTextEdit="1"/>
          </p:cNvSpPr>
          <p:nvPr/>
        </p:nvSpPr>
        <p:spPr bwMode="auto">
          <a:xfrm>
            <a:off x="457200" y="2514600"/>
            <a:ext cx="8153400" cy="12001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381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a:ea typeface="+mn-ea"/>
                <a:cs typeface="+mn-cs"/>
              </a:rPr>
              <a:t>Hyperthermia</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Box 1"/>
          <p:cNvSpPr txBox="1">
            <a:spLocks noChangeArrowheads="1"/>
          </p:cNvSpPr>
          <p:nvPr/>
        </p:nvSpPr>
        <p:spPr bwMode="auto">
          <a:xfrm>
            <a:off x="304800" y="2286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Questions 1-20 = 5pts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Final Category (Bonus) = 1pt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Final Questions = 5 pt wager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Find the Owl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 Secretly write “Owl” in the correct box worth 1pt.</a:t>
            </a:r>
          </a:p>
        </p:txBody>
      </p:sp>
      <p:pic>
        <p:nvPicPr>
          <p:cNvPr id="108547"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81200"/>
            <a:ext cx="50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Waterh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711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78395" y="228600"/>
            <a:ext cx="8587223" cy="830997"/>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000000">
                      <a:satMod val="175000"/>
                      <a:alpha val="40000"/>
                    </a:srgbClr>
                  </a:glow>
                  <a:outerShdw blurRad="50800" algn="tl" rotWithShape="0">
                    <a:srgbClr val="000000"/>
                  </a:outerShdw>
                </a:effectLst>
                <a:uLnTx/>
                <a:uFillTx/>
                <a:latin typeface="Arial" charset="0"/>
                <a:ea typeface="+mn-ea"/>
                <a:cs typeface="+mn-cs"/>
              </a:rPr>
              <a:t>Ecology Abiotic Factors Unit</a:t>
            </a:r>
          </a:p>
        </p:txBody>
      </p:sp>
      <p:sp>
        <p:nvSpPr>
          <p:cNvPr id="4" name="Rectangle 3"/>
          <p:cNvSpPr/>
          <p:nvPr/>
        </p:nvSpPr>
        <p:spPr>
          <a:xfrm>
            <a:off x="76200" y="5029200"/>
            <a:ext cx="4685898"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FFC000">
                      <a:alpha val="40000"/>
                    </a:srgbClr>
                  </a:glow>
                  <a:outerShdw blurRad="50800" algn="tl" rotWithShape="0">
                    <a:srgbClr val="000000"/>
                  </a:outerShdw>
                </a:effectLst>
                <a:uLnTx/>
                <a:uFillTx/>
                <a:latin typeface="Arial" charset="0"/>
                <a:ea typeface="+mn-ea"/>
                <a:cs typeface="+mn-cs"/>
              </a:rPr>
              <a:t>Part 1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FFC000">
                      <a:alpha val="40000"/>
                    </a:srgbClr>
                  </a:glow>
                  <a:outerShdw blurRad="50800" algn="tl" rotWithShape="0">
                    <a:srgbClr val="000000"/>
                  </a:outerShdw>
                </a:effectLst>
                <a:uLnTx/>
                <a:uFillTx/>
                <a:latin typeface="Arial" charset="0"/>
                <a:ea typeface="+mn-ea"/>
                <a:cs typeface="+mn-cs"/>
              </a:rPr>
              <a:t>Review Game</a:t>
            </a:r>
          </a:p>
        </p:txBody>
      </p:sp>
      <p:pic>
        <p:nvPicPr>
          <p:cNvPr id="5" name="Graphic 4">
            <a:extLst>
              <a:ext uri="{FF2B5EF4-FFF2-40B4-BE49-F238E27FC236}">
                <a16:creationId xmlns:a16="http://schemas.microsoft.com/office/drawing/2014/main" id="{DC5FD036-7F05-D800-3849-0DA6506A689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7400" y="5105400"/>
            <a:ext cx="4331655" cy="1224058"/>
          </a:xfrm>
          <a:prstGeom prst="rect">
            <a:avLst/>
          </a:prstGeom>
        </p:spPr>
      </p:pic>
      <p:pic>
        <p:nvPicPr>
          <p:cNvPr id="1026" name="Picture 2" descr="Download Key Transparent HQ PNG Image | FreePNGImg">
            <a:extLst>
              <a:ext uri="{FF2B5EF4-FFF2-40B4-BE49-F238E27FC236}">
                <a16:creationId xmlns:a16="http://schemas.microsoft.com/office/drawing/2014/main" id="{88C7084B-EDB0-8115-81A1-B8B0C25AB8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144002">
            <a:off x="698013" y="-1226672"/>
            <a:ext cx="8128170" cy="8128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0855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9722" y="-9191"/>
            <a:ext cx="9048078" cy="169277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Curriculum Guide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Number of Lessons in each unit (50 min, daily lessons) and difficult rating scale / intended grade level</a:t>
            </a:r>
            <a:r>
              <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Arial" pitchFamily="34" charset="0"/>
              </a:rPr>
              <a:t>      </a:t>
            </a: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=Easier,         </a:t>
            </a:r>
            <a:r>
              <a:rPr kumimoji="0" lang="en-US" sz="2800" b="0" i="0" u="none" strike="noStrike" kern="1200" cap="none" spc="0" normalizeH="0" baseline="0" noProof="0" dirty="0">
                <a:ln>
                  <a:noFill/>
                </a:ln>
                <a:solidFill>
                  <a:srgbClr val="003399">
                    <a:lumMod val="40000"/>
                    <a:lumOff val="60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 More difficult,        </a:t>
            </a:r>
            <a:r>
              <a:rPr kumimoji="0" lang="en-US" sz="2800" b="0" i="0" u="none" strike="noStrike" kern="1200" cap="none" spc="0" normalizeH="0" baseline="0" noProof="0" dirty="0">
                <a:ln>
                  <a:noFill/>
                </a:ln>
                <a:solidFill>
                  <a:srgbClr val="FFFFFF">
                    <a:lumMod val="65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=Most difficult</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1026" name="Picture 2" descr="Trail Signage – CSP Ontario Division">
            <a:extLst>
              <a:ext uri="{FF2B5EF4-FFF2-40B4-BE49-F238E27FC236}">
                <a16:creationId xmlns:a16="http://schemas.microsoft.com/office/drawing/2014/main" id="{FF730850-7EBB-C9FA-E794-5BFE77F1E4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4440"/>
            <a:ext cx="4857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D11E3F-0893-46F7-7BD7-0F6395869844}"/>
              </a:ext>
            </a:extLst>
          </p:cNvPr>
          <p:cNvPicPr>
            <a:picLocks noChangeAspect="1"/>
          </p:cNvPicPr>
          <p:nvPr/>
        </p:nvPicPr>
        <p:blipFill>
          <a:blip r:embed="rId3"/>
          <a:stretch>
            <a:fillRect/>
          </a:stretch>
        </p:blipFill>
        <p:spPr>
          <a:xfrm>
            <a:off x="2286000" y="1178197"/>
            <a:ext cx="557213" cy="485775"/>
          </a:xfrm>
          <a:prstGeom prst="rect">
            <a:avLst/>
          </a:prstGeom>
        </p:spPr>
      </p:pic>
      <p:pic>
        <p:nvPicPr>
          <p:cNvPr id="8" name="Picture 7">
            <a:extLst>
              <a:ext uri="{FF2B5EF4-FFF2-40B4-BE49-F238E27FC236}">
                <a16:creationId xmlns:a16="http://schemas.microsoft.com/office/drawing/2014/main" id="{E1D485D4-6501-8FD6-7860-0B16840C4704}"/>
              </a:ext>
            </a:extLst>
          </p:cNvPr>
          <p:cNvPicPr>
            <a:picLocks noChangeAspect="1"/>
          </p:cNvPicPr>
          <p:nvPr/>
        </p:nvPicPr>
        <p:blipFill>
          <a:blip r:embed="rId4"/>
          <a:stretch>
            <a:fillRect/>
          </a:stretch>
        </p:blipFill>
        <p:spPr>
          <a:xfrm>
            <a:off x="5720730" y="1175247"/>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BB29FD2-1BDB-288F-4386-5AD77FB3FF40}"/>
              </a:ext>
            </a:extLst>
          </p:cNvPr>
          <p:cNvPicPr>
            <a:picLocks noChangeAspect="1"/>
          </p:cNvPicPr>
          <p:nvPr/>
        </p:nvPicPr>
        <p:blipFill>
          <a:blip r:embed="rId5"/>
          <a:stretch>
            <a:fillRect/>
          </a:stretch>
        </p:blipFill>
        <p:spPr>
          <a:xfrm>
            <a:off x="181319" y="1890240"/>
            <a:ext cx="8763000" cy="4037342"/>
          </a:xfrm>
          <a:prstGeom prst="rect">
            <a:avLst/>
          </a:prstGeom>
          <a:ln w="38100">
            <a:solidFill>
              <a:srgbClr val="FFCCCC"/>
            </a:solidFill>
          </a:ln>
          <a:effectLst>
            <a:glow rad="38100">
              <a:srgbClr val="FFC000">
                <a:alpha val="58000"/>
              </a:srgbClr>
            </a:glow>
          </a:effectLst>
        </p:spPr>
      </p:pic>
      <p:pic>
        <p:nvPicPr>
          <p:cNvPr id="14" name="Picture 2" descr="Trail Signage – CSP Ontario Division">
            <a:extLst>
              <a:ext uri="{FF2B5EF4-FFF2-40B4-BE49-F238E27FC236}">
                <a16:creationId xmlns:a16="http://schemas.microsoft.com/office/drawing/2014/main" id="{1859C4AA-9664-E40B-F306-D2C3E67B8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5" y="4773122"/>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Trail Signage – CSP Ontario Division">
            <a:extLst>
              <a:ext uri="{FF2B5EF4-FFF2-40B4-BE49-F238E27FC236}">
                <a16:creationId xmlns:a16="http://schemas.microsoft.com/office/drawing/2014/main" id="{8D2196D6-CCDD-0DD1-2621-97DBBD7CDB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46" y="5108557"/>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Trail Signage – CSP Ontario Division">
            <a:extLst>
              <a:ext uri="{FF2B5EF4-FFF2-40B4-BE49-F238E27FC236}">
                <a16:creationId xmlns:a16="http://schemas.microsoft.com/office/drawing/2014/main" id="{5326899F-74AE-E0D1-6268-BB504CE77C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4" y="5456253"/>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0EE4EF-B248-16F6-FF2D-8635A63CA22B}"/>
              </a:ext>
            </a:extLst>
          </p:cNvPr>
          <p:cNvPicPr>
            <a:picLocks noChangeAspect="1"/>
          </p:cNvPicPr>
          <p:nvPr/>
        </p:nvPicPr>
        <p:blipFill>
          <a:blip r:embed="rId3"/>
          <a:stretch>
            <a:fillRect/>
          </a:stretch>
        </p:blipFill>
        <p:spPr>
          <a:xfrm>
            <a:off x="8368750" y="2763858"/>
            <a:ext cx="485775" cy="569223"/>
          </a:xfrm>
          <a:prstGeom prst="rect">
            <a:avLst/>
          </a:prstGeom>
        </p:spPr>
      </p:pic>
      <p:pic>
        <p:nvPicPr>
          <p:cNvPr id="18" name="Picture 17">
            <a:extLst>
              <a:ext uri="{FF2B5EF4-FFF2-40B4-BE49-F238E27FC236}">
                <a16:creationId xmlns:a16="http://schemas.microsoft.com/office/drawing/2014/main" id="{B0AF00C7-773A-101B-0047-9CADD44C2412}"/>
              </a:ext>
            </a:extLst>
          </p:cNvPr>
          <p:cNvPicPr>
            <a:picLocks noChangeAspect="1"/>
          </p:cNvPicPr>
          <p:nvPr/>
        </p:nvPicPr>
        <p:blipFill>
          <a:blip r:embed="rId3"/>
          <a:stretch>
            <a:fillRect/>
          </a:stretch>
        </p:blipFill>
        <p:spPr>
          <a:xfrm>
            <a:off x="8368547" y="3463949"/>
            <a:ext cx="485775" cy="534409"/>
          </a:xfrm>
          <a:prstGeom prst="rect">
            <a:avLst/>
          </a:prstGeom>
        </p:spPr>
      </p:pic>
      <p:pic>
        <p:nvPicPr>
          <p:cNvPr id="19" name="Picture 18">
            <a:extLst>
              <a:ext uri="{FF2B5EF4-FFF2-40B4-BE49-F238E27FC236}">
                <a16:creationId xmlns:a16="http://schemas.microsoft.com/office/drawing/2014/main" id="{2FDAF90E-057B-D352-C4E9-15FD6EEDF110}"/>
              </a:ext>
            </a:extLst>
          </p:cNvPr>
          <p:cNvPicPr>
            <a:picLocks noChangeAspect="1"/>
          </p:cNvPicPr>
          <p:nvPr/>
        </p:nvPicPr>
        <p:blipFill>
          <a:blip r:embed="rId3"/>
          <a:stretch>
            <a:fillRect/>
          </a:stretch>
        </p:blipFill>
        <p:spPr>
          <a:xfrm>
            <a:off x="8368546" y="4126123"/>
            <a:ext cx="485775" cy="534409"/>
          </a:xfrm>
          <a:prstGeom prst="rect">
            <a:avLst/>
          </a:prstGeom>
        </p:spPr>
      </p:pic>
      <p:sp>
        <p:nvSpPr>
          <p:cNvPr id="22" name="Rectangle 21">
            <a:extLst>
              <a:ext uri="{FF2B5EF4-FFF2-40B4-BE49-F238E27FC236}">
                <a16:creationId xmlns:a16="http://schemas.microsoft.com/office/drawing/2014/main" id="{A604A60D-0BCC-CF99-DBCE-4C5C7CFF54BE}"/>
              </a:ext>
            </a:extLst>
          </p:cNvPr>
          <p:cNvSpPr/>
          <p:nvPr/>
        </p:nvSpPr>
        <p:spPr>
          <a:xfrm>
            <a:off x="276436" y="2697708"/>
            <a:ext cx="8591128" cy="675720"/>
          </a:xfrm>
          <a:prstGeom prst="rect">
            <a:avLst/>
          </a:prstGeom>
          <a:solidFill>
            <a:srgbClr val="80808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78D8B4D-EE45-8C90-347A-A3353D8D1955}"/>
              </a:ext>
            </a:extLst>
          </p:cNvPr>
          <p:cNvSpPr/>
          <p:nvPr/>
        </p:nvSpPr>
        <p:spPr>
          <a:xfrm>
            <a:off x="268683" y="3381711"/>
            <a:ext cx="8594646" cy="668036"/>
          </a:xfrm>
          <a:prstGeom prst="rect">
            <a:avLst/>
          </a:prstGeom>
          <a:solidFill>
            <a:schemeClr val="accent1">
              <a:lumMod val="60000"/>
              <a:lumOff val="4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09F6F05-7C06-9188-D180-E94BD8D3D24C}"/>
              </a:ext>
            </a:extLst>
          </p:cNvPr>
          <p:cNvSpPr/>
          <p:nvPr/>
        </p:nvSpPr>
        <p:spPr>
          <a:xfrm>
            <a:off x="276436" y="4066977"/>
            <a:ext cx="8650076" cy="668036"/>
          </a:xfrm>
          <a:prstGeom prst="rect">
            <a:avLst/>
          </a:prstGeom>
          <a:solidFill>
            <a:srgbClr val="9966FF">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372BC9AE-0A19-8129-76E1-1078650D002A}"/>
              </a:ext>
            </a:extLst>
          </p:cNvPr>
          <p:cNvSpPr/>
          <p:nvPr/>
        </p:nvSpPr>
        <p:spPr>
          <a:xfrm>
            <a:off x="292463" y="4724160"/>
            <a:ext cx="8601419" cy="343438"/>
          </a:xfrm>
          <a:prstGeom prst="rect">
            <a:avLst/>
          </a:prstGeom>
          <a:solidFill>
            <a:schemeClr val="accent3">
              <a:lumMod val="5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6680DFB-3B32-0016-ED88-DB38031722EF}"/>
              </a:ext>
            </a:extLst>
          </p:cNvPr>
          <p:cNvSpPr/>
          <p:nvPr/>
        </p:nvSpPr>
        <p:spPr>
          <a:xfrm>
            <a:off x="281542" y="5090206"/>
            <a:ext cx="8639864" cy="343438"/>
          </a:xfrm>
          <a:prstGeom prst="rect">
            <a:avLst/>
          </a:prstGeom>
          <a:solidFill>
            <a:srgbClr val="00FFFF">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2DC3C6-F036-7E17-5A7F-36FA00982A8F}"/>
              </a:ext>
            </a:extLst>
          </p:cNvPr>
          <p:cNvSpPr/>
          <p:nvPr/>
        </p:nvSpPr>
        <p:spPr>
          <a:xfrm>
            <a:off x="262109" y="5432265"/>
            <a:ext cx="8601419" cy="343438"/>
          </a:xfrm>
          <a:prstGeom prst="rect">
            <a:avLst/>
          </a:prstGeom>
          <a:solidFill>
            <a:srgbClr val="00B0F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137E00C-01C3-20DB-E548-67090557E322}"/>
              </a:ext>
            </a:extLst>
          </p:cNvPr>
          <p:cNvSpPr/>
          <p:nvPr/>
        </p:nvSpPr>
        <p:spPr>
          <a:xfrm>
            <a:off x="319357" y="2044593"/>
            <a:ext cx="3517537" cy="624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4547BFF-6786-2B66-C6ED-A4939D071798}"/>
              </a:ext>
            </a:extLst>
          </p:cNvPr>
          <p:cNvSpPr/>
          <p:nvPr/>
        </p:nvSpPr>
        <p:spPr>
          <a:xfrm>
            <a:off x="292463" y="1994065"/>
            <a:ext cx="4400561" cy="575878"/>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blipFill>
                  <a:blip r:embed="rId6"/>
                  <a:tile tx="0" ty="0" sx="100000" sy="100000" flip="none" algn="tl"/>
                </a:blipFill>
                <a:effectLst>
                  <a:outerShdw blurRad="12700" dist="38100" dir="2700000" algn="tl" rotWithShape="0">
                    <a:srgbClr val="000000">
                      <a:lumMod val="50000"/>
                    </a:srgbClr>
                  </a:outerShdw>
                </a:effectLst>
                <a:uLnTx/>
                <a:uFillTx/>
                <a:latin typeface="Arial" pitchFamily="34" charset="0"/>
                <a:ea typeface="+mn-ea"/>
                <a:cs typeface="Arial" pitchFamily="34" charset="0"/>
              </a:rPr>
              <a:t>Earth Science Units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4" name="Picture 3">
            <a:extLst>
              <a:ext uri="{FF2B5EF4-FFF2-40B4-BE49-F238E27FC236}">
                <a16:creationId xmlns:a16="http://schemas.microsoft.com/office/drawing/2014/main" id="{B611121E-67A7-749B-EA47-FA349290DD5E}"/>
              </a:ext>
            </a:extLst>
          </p:cNvPr>
          <p:cNvPicPr>
            <a:picLocks noChangeAspect="1"/>
          </p:cNvPicPr>
          <p:nvPr/>
        </p:nvPicPr>
        <p:blipFill>
          <a:blip r:embed="rId2"/>
          <a:stretch>
            <a:fillRect/>
          </a:stretch>
        </p:blipFill>
        <p:spPr>
          <a:xfrm>
            <a:off x="174894" y="228600"/>
            <a:ext cx="8777461" cy="5778123"/>
          </a:xfrm>
          <a:prstGeom prst="rect">
            <a:avLst/>
          </a:prstGeom>
          <a:ln w="28575">
            <a:solidFill>
              <a:srgbClr val="00B050"/>
            </a:solidFill>
          </a:ln>
          <a:effectLst>
            <a:glow rad="101600">
              <a:srgbClr val="00FF99">
                <a:alpha val="86667"/>
              </a:srgbClr>
            </a:glow>
          </a:effectLst>
        </p:spPr>
      </p:pic>
      <p:pic>
        <p:nvPicPr>
          <p:cNvPr id="29" name="Picture 28">
            <a:extLst>
              <a:ext uri="{FF2B5EF4-FFF2-40B4-BE49-F238E27FC236}">
                <a16:creationId xmlns:a16="http://schemas.microsoft.com/office/drawing/2014/main" id="{9AC98297-341D-C416-95AD-0FB9DDF18853}"/>
              </a:ext>
            </a:extLst>
          </p:cNvPr>
          <p:cNvPicPr>
            <a:picLocks noChangeAspect="1"/>
          </p:cNvPicPr>
          <p:nvPr/>
        </p:nvPicPr>
        <p:blipFill>
          <a:blip r:embed="rId3"/>
          <a:stretch>
            <a:fillRect/>
          </a:stretch>
        </p:blipFill>
        <p:spPr>
          <a:xfrm>
            <a:off x="8257616" y="2251140"/>
            <a:ext cx="481626" cy="335322"/>
          </a:xfrm>
          <a:prstGeom prst="rect">
            <a:avLst/>
          </a:prstGeom>
        </p:spPr>
      </p:pic>
      <p:pic>
        <p:nvPicPr>
          <p:cNvPr id="30" name="Picture 29">
            <a:extLst>
              <a:ext uri="{FF2B5EF4-FFF2-40B4-BE49-F238E27FC236}">
                <a16:creationId xmlns:a16="http://schemas.microsoft.com/office/drawing/2014/main" id="{1431C886-4997-9C40-9199-4638DBCD4BCD}"/>
              </a:ext>
            </a:extLst>
          </p:cNvPr>
          <p:cNvPicPr>
            <a:picLocks noChangeAspect="1"/>
          </p:cNvPicPr>
          <p:nvPr/>
        </p:nvPicPr>
        <p:blipFill>
          <a:blip r:embed="rId3"/>
          <a:stretch>
            <a:fillRect/>
          </a:stretch>
        </p:blipFill>
        <p:spPr>
          <a:xfrm>
            <a:off x="8247293" y="1931223"/>
            <a:ext cx="481626" cy="335322"/>
          </a:xfrm>
          <a:prstGeom prst="rect">
            <a:avLst/>
          </a:prstGeom>
        </p:spPr>
      </p:pic>
      <p:pic>
        <p:nvPicPr>
          <p:cNvPr id="31" name="Picture 30">
            <a:extLst>
              <a:ext uri="{FF2B5EF4-FFF2-40B4-BE49-F238E27FC236}">
                <a16:creationId xmlns:a16="http://schemas.microsoft.com/office/drawing/2014/main" id="{A0855C18-79F2-C3F0-FEF1-06F7FACD54A5}"/>
              </a:ext>
            </a:extLst>
          </p:cNvPr>
          <p:cNvPicPr>
            <a:picLocks noChangeAspect="1"/>
          </p:cNvPicPr>
          <p:nvPr/>
        </p:nvPicPr>
        <p:blipFill>
          <a:blip r:embed="rId3"/>
          <a:stretch>
            <a:fillRect/>
          </a:stretch>
        </p:blipFill>
        <p:spPr>
          <a:xfrm>
            <a:off x="8247293" y="1591942"/>
            <a:ext cx="481626" cy="335322"/>
          </a:xfrm>
          <a:prstGeom prst="rect">
            <a:avLst/>
          </a:prstGeom>
        </p:spPr>
      </p:pic>
      <p:pic>
        <p:nvPicPr>
          <p:cNvPr id="32" name="Picture 31">
            <a:extLst>
              <a:ext uri="{FF2B5EF4-FFF2-40B4-BE49-F238E27FC236}">
                <a16:creationId xmlns:a16="http://schemas.microsoft.com/office/drawing/2014/main" id="{D9D89623-618B-76D2-4105-B53F427C250F}"/>
              </a:ext>
            </a:extLst>
          </p:cNvPr>
          <p:cNvPicPr>
            <a:picLocks noChangeAspect="1"/>
          </p:cNvPicPr>
          <p:nvPr/>
        </p:nvPicPr>
        <p:blipFill>
          <a:blip r:embed="rId3"/>
          <a:stretch>
            <a:fillRect/>
          </a:stretch>
        </p:blipFill>
        <p:spPr>
          <a:xfrm>
            <a:off x="8249539" y="1251650"/>
            <a:ext cx="481626" cy="335322"/>
          </a:xfrm>
          <a:prstGeom prst="rect">
            <a:avLst/>
          </a:prstGeom>
        </p:spPr>
      </p:pic>
      <p:pic>
        <p:nvPicPr>
          <p:cNvPr id="33" name="Picture 32">
            <a:extLst>
              <a:ext uri="{FF2B5EF4-FFF2-40B4-BE49-F238E27FC236}">
                <a16:creationId xmlns:a16="http://schemas.microsoft.com/office/drawing/2014/main" id="{593AFC96-9C9A-7C8B-A595-AC8ACD2DDB8E}"/>
              </a:ext>
            </a:extLst>
          </p:cNvPr>
          <p:cNvPicPr>
            <a:picLocks noChangeAspect="1"/>
          </p:cNvPicPr>
          <p:nvPr/>
        </p:nvPicPr>
        <p:blipFill>
          <a:blip r:embed="rId3"/>
          <a:stretch>
            <a:fillRect/>
          </a:stretch>
        </p:blipFill>
        <p:spPr>
          <a:xfrm>
            <a:off x="8249539" y="929286"/>
            <a:ext cx="481626" cy="328839"/>
          </a:xfrm>
          <a:prstGeom prst="rect">
            <a:avLst/>
          </a:prstGeom>
        </p:spPr>
      </p:pic>
      <p:pic>
        <p:nvPicPr>
          <p:cNvPr id="34" name="Picture 33">
            <a:extLst>
              <a:ext uri="{FF2B5EF4-FFF2-40B4-BE49-F238E27FC236}">
                <a16:creationId xmlns:a16="http://schemas.microsoft.com/office/drawing/2014/main" id="{EBC2DF43-481B-5F7B-16A9-F309739ABB7A}"/>
              </a:ext>
            </a:extLst>
          </p:cNvPr>
          <p:cNvPicPr>
            <a:picLocks noChangeAspect="1"/>
          </p:cNvPicPr>
          <p:nvPr/>
        </p:nvPicPr>
        <p:blipFill>
          <a:blip r:embed="rId4"/>
          <a:stretch>
            <a:fillRect/>
          </a:stretch>
        </p:blipFill>
        <p:spPr>
          <a:xfrm>
            <a:off x="8247293" y="2622972"/>
            <a:ext cx="560881" cy="487722"/>
          </a:xfrm>
          <a:prstGeom prst="rect">
            <a:avLst/>
          </a:prstGeom>
        </p:spPr>
      </p:pic>
      <p:pic>
        <p:nvPicPr>
          <p:cNvPr id="35" name="Picture 34">
            <a:extLst>
              <a:ext uri="{FF2B5EF4-FFF2-40B4-BE49-F238E27FC236}">
                <a16:creationId xmlns:a16="http://schemas.microsoft.com/office/drawing/2014/main" id="{F76039AE-01DE-2815-9907-74A008980891}"/>
              </a:ext>
            </a:extLst>
          </p:cNvPr>
          <p:cNvPicPr>
            <a:picLocks noChangeAspect="1"/>
          </p:cNvPicPr>
          <p:nvPr/>
        </p:nvPicPr>
        <p:blipFill>
          <a:blip r:embed="rId4"/>
          <a:stretch>
            <a:fillRect/>
          </a:stretch>
        </p:blipFill>
        <p:spPr>
          <a:xfrm>
            <a:off x="8245395" y="3310596"/>
            <a:ext cx="560881" cy="487722"/>
          </a:xfrm>
          <a:prstGeom prst="rect">
            <a:avLst/>
          </a:prstGeom>
        </p:spPr>
      </p:pic>
      <p:pic>
        <p:nvPicPr>
          <p:cNvPr id="36" name="Picture 35">
            <a:extLst>
              <a:ext uri="{FF2B5EF4-FFF2-40B4-BE49-F238E27FC236}">
                <a16:creationId xmlns:a16="http://schemas.microsoft.com/office/drawing/2014/main" id="{142D5268-795D-84B8-25AC-15871A40711F}"/>
              </a:ext>
            </a:extLst>
          </p:cNvPr>
          <p:cNvPicPr>
            <a:picLocks noChangeAspect="1"/>
          </p:cNvPicPr>
          <p:nvPr/>
        </p:nvPicPr>
        <p:blipFill>
          <a:blip r:embed="rId4"/>
          <a:stretch>
            <a:fillRect/>
          </a:stretch>
        </p:blipFill>
        <p:spPr>
          <a:xfrm>
            <a:off x="8243327" y="4638932"/>
            <a:ext cx="560881" cy="487722"/>
          </a:xfrm>
          <a:prstGeom prst="rect">
            <a:avLst/>
          </a:prstGeom>
        </p:spPr>
      </p:pic>
      <p:pic>
        <p:nvPicPr>
          <p:cNvPr id="37" name="Picture 36">
            <a:extLst>
              <a:ext uri="{FF2B5EF4-FFF2-40B4-BE49-F238E27FC236}">
                <a16:creationId xmlns:a16="http://schemas.microsoft.com/office/drawing/2014/main" id="{D2A22493-EFD6-D5BE-BDF7-8E6C29176A29}"/>
              </a:ext>
            </a:extLst>
          </p:cNvPr>
          <p:cNvPicPr>
            <a:picLocks noChangeAspect="1"/>
          </p:cNvPicPr>
          <p:nvPr/>
        </p:nvPicPr>
        <p:blipFill>
          <a:blip r:embed="rId5"/>
          <a:stretch>
            <a:fillRect/>
          </a:stretch>
        </p:blipFill>
        <p:spPr>
          <a:xfrm>
            <a:off x="8245395" y="3960692"/>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a:extLst>
              <a:ext uri="{FF2B5EF4-FFF2-40B4-BE49-F238E27FC236}">
                <a16:creationId xmlns:a16="http://schemas.microsoft.com/office/drawing/2014/main" id="{97771D9F-5FF4-AA5E-D8FF-F8A85CEB8EAF}"/>
              </a:ext>
            </a:extLst>
          </p:cNvPr>
          <p:cNvPicPr>
            <a:picLocks noChangeAspect="1"/>
          </p:cNvPicPr>
          <p:nvPr/>
        </p:nvPicPr>
        <p:blipFill>
          <a:blip r:embed="rId5"/>
          <a:stretch>
            <a:fillRect/>
          </a:stretch>
        </p:blipFill>
        <p:spPr>
          <a:xfrm>
            <a:off x="8232277" y="5280040"/>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a:extLst>
              <a:ext uri="{FF2B5EF4-FFF2-40B4-BE49-F238E27FC236}">
                <a16:creationId xmlns:a16="http://schemas.microsoft.com/office/drawing/2014/main" id="{64D8889B-6A5A-D69E-94AB-AD3D1292A974}"/>
              </a:ext>
            </a:extLst>
          </p:cNvPr>
          <p:cNvPicPr>
            <a:picLocks noChangeAspect="1"/>
          </p:cNvPicPr>
          <p:nvPr/>
        </p:nvPicPr>
        <p:blipFill>
          <a:blip r:embed="rId6"/>
          <a:stretch>
            <a:fillRect/>
          </a:stretch>
        </p:blipFill>
        <p:spPr>
          <a:xfrm>
            <a:off x="235658" y="922144"/>
            <a:ext cx="8603543" cy="400852"/>
          </a:xfrm>
          <a:prstGeom prst="rect">
            <a:avLst/>
          </a:prstGeom>
          <a:effectLst>
            <a:glow rad="25400">
              <a:srgbClr val="CCFFCC">
                <a:alpha val="21000"/>
              </a:srgbClr>
            </a:glow>
          </a:effectLst>
        </p:spPr>
      </p:pic>
      <p:pic>
        <p:nvPicPr>
          <p:cNvPr id="40" name="Picture 39">
            <a:extLst>
              <a:ext uri="{FF2B5EF4-FFF2-40B4-BE49-F238E27FC236}">
                <a16:creationId xmlns:a16="http://schemas.microsoft.com/office/drawing/2014/main" id="{AD8AA31E-D4E0-89DB-8C4E-6326D4FA938C}"/>
              </a:ext>
            </a:extLst>
          </p:cNvPr>
          <p:cNvPicPr>
            <a:picLocks noChangeAspect="1"/>
          </p:cNvPicPr>
          <p:nvPr/>
        </p:nvPicPr>
        <p:blipFill>
          <a:blip r:embed="rId6"/>
          <a:stretch>
            <a:fillRect/>
          </a:stretch>
        </p:blipFill>
        <p:spPr>
          <a:xfrm>
            <a:off x="228187" y="1268140"/>
            <a:ext cx="8606475" cy="350621"/>
          </a:xfrm>
          <a:prstGeom prst="rect">
            <a:avLst/>
          </a:prstGeom>
          <a:effectLst>
            <a:glow rad="25400">
              <a:srgbClr val="9966FF">
                <a:alpha val="21000"/>
              </a:srgbClr>
            </a:glow>
          </a:effectLst>
        </p:spPr>
      </p:pic>
      <p:pic>
        <p:nvPicPr>
          <p:cNvPr id="41" name="Picture 40">
            <a:extLst>
              <a:ext uri="{FF2B5EF4-FFF2-40B4-BE49-F238E27FC236}">
                <a16:creationId xmlns:a16="http://schemas.microsoft.com/office/drawing/2014/main" id="{10417779-9429-E32B-053B-FDB6E6149D03}"/>
              </a:ext>
            </a:extLst>
          </p:cNvPr>
          <p:cNvPicPr>
            <a:picLocks noChangeAspect="1"/>
          </p:cNvPicPr>
          <p:nvPr/>
        </p:nvPicPr>
        <p:blipFill>
          <a:blip r:embed="rId6"/>
          <a:stretch>
            <a:fillRect/>
          </a:stretch>
        </p:blipFill>
        <p:spPr>
          <a:xfrm>
            <a:off x="223137" y="1601449"/>
            <a:ext cx="8611525" cy="350621"/>
          </a:xfrm>
          <a:prstGeom prst="rect">
            <a:avLst/>
          </a:prstGeom>
          <a:effectLst>
            <a:glow rad="25400">
              <a:schemeClr val="accent1">
                <a:lumMod val="60000"/>
                <a:lumOff val="40000"/>
                <a:alpha val="48000"/>
              </a:schemeClr>
            </a:glow>
          </a:effectLst>
        </p:spPr>
      </p:pic>
      <p:pic>
        <p:nvPicPr>
          <p:cNvPr id="42" name="Picture 41">
            <a:extLst>
              <a:ext uri="{FF2B5EF4-FFF2-40B4-BE49-F238E27FC236}">
                <a16:creationId xmlns:a16="http://schemas.microsoft.com/office/drawing/2014/main" id="{CBE007B7-205E-C436-CBD7-7CD41D2720A6}"/>
              </a:ext>
            </a:extLst>
          </p:cNvPr>
          <p:cNvPicPr>
            <a:picLocks noChangeAspect="1"/>
          </p:cNvPicPr>
          <p:nvPr/>
        </p:nvPicPr>
        <p:blipFill>
          <a:blip r:embed="rId6"/>
          <a:stretch>
            <a:fillRect/>
          </a:stretch>
        </p:blipFill>
        <p:spPr>
          <a:xfrm>
            <a:off x="223136" y="1956268"/>
            <a:ext cx="8611525" cy="310277"/>
          </a:xfrm>
          <a:prstGeom prst="rect">
            <a:avLst/>
          </a:prstGeom>
          <a:effectLst>
            <a:glow rad="25400">
              <a:srgbClr val="00B050">
                <a:alpha val="49000"/>
              </a:srgbClr>
            </a:glow>
          </a:effectLst>
        </p:spPr>
      </p:pic>
      <p:pic>
        <p:nvPicPr>
          <p:cNvPr id="43" name="Picture 42">
            <a:extLst>
              <a:ext uri="{FF2B5EF4-FFF2-40B4-BE49-F238E27FC236}">
                <a16:creationId xmlns:a16="http://schemas.microsoft.com/office/drawing/2014/main" id="{0B1576A9-EC17-6202-BE49-4246DD906A29}"/>
              </a:ext>
            </a:extLst>
          </p:cNvPr>
          <p:cNvPicPr>
            <a:picLocks noChangeAspect="1"/>
          </p:cNvPicPr>
          <p:nvPr/>
        </p:nvPicPr>
        <p:blipFill>
          <a:blip r:embed="rId6"/>
          <a:stretch>
            <a:fillRect/>
          </a:stretch>
        </p:blipFill>
        <p:spPr>
          <a:xfrm>
            <a:off x="223136" y="2275643"/>
            <a:ext cx="8651973" cy="350621"/>
          </a:xfrm>
          <a:prstGeom prst="rect">
            <a:avLst/>
          </a:prstGeom>
          <a:effectLst>
            <a:glow rad="25400">
              <a:schemeClr val="tx1">
                <a:lumMod val="65000"/>
                <a:alpha val="38000"/>
              </a:schemeClr>
            </a:glow>
          </a:effectLst>
        </p:spPr>
      </p:pic>
      <p:pic>
        <p:nvPicPr>
          <p:cNvPr id="45" name="Picture 44">
            <a:extLst>
              <a:ext uri="{FF2B5EF4-FFF2-40B4-BE49-F238E27FC236}">
                <a16:creationId xmlns:a16="http://schemas.microsoft.com/office/drawing/2014/main" id="{9CCE1788-A84B-DB1C-E18F-5931B9B6065C}"/>
              </a:ext>
            </a:extLst>
          </p:cNvPr>
          <p:cNvPicPr>
            <a:picLocks noChangeAspect="1"/>
          </p:cNvPicPr>
          <p:nvPr/>
        </p:nvPicPr>
        <p:blipFill>
          <a:blip r:embed="rId6"/>
          <a:stretch>
            <a:fillRect/>
          </a:stretch>
        </p:blipFill>
        <p:spPr>
          <a:xfrm>
            <a:off x="192081" y="3263650"/>
            <a:ext cx="8658924" cy="662309"/>
          </a:xfrm>
          <a:prstGeom prst="rect">
            <a:avLst/>
          </a:prstGeom>
          <a:effectLst>
            <a:glow rad="25400">
              <a:srgbClr val="FF0000">
                <a:alpha val="26000"/>
              </a:srgbClr>
            </a:glow>
          </a:effectLst>
        </p:spPr>
      </p:pic>
      <p:pic>
        <p:nvPicPr>
          <p:cNvPr id="46" name="Picture 45">
            <a:extLst>
              <a:ext uri="{FF2B5EF4-FFF2-40B4-BE49-F238E27FC236}">
                <a16:creationId xmlns:a16="http://schemas.microsoft.com/office/drawing/2014/main" id="{742D53F7-F383-7E63-22A4-B6C048BF05FB}"/>
              </a:ext>
            </a:extLst>
          </p:cNvPr>
          <p:cNvPicPr>
            <a:picLocks noChangeAspect="1"/>
          </p:cNvPicPr>
          <p:nvPr/>
        </p:nvPicPr>
        <p:blipFill>
          <a:blip r:embed="rId6"/>
          <a:stretch>
            <a:fillRect/>
          </a:stretch>
        </p:blipFill>
        <p:spPr>
          <a:xfrm>
            <a:off x="211069" y="3925959"/>
            <a:ext cx="8611525" cy="610796"/>
          </a:xfrm>
          <a:prstGeom prst="rect">
            <a:avLst/>
          </a:prstGeom>
          <a:effectLst>
            <a:glow rad="25400">
              <a:srgbClr val="CC66FF">
                <a:alpha val="25882"/>
              </a:srgbClr>
            </a:glow>
          </a:effectLst>
        </p:spPr>
      </p:pic>
      <p:pic>
        <p:nvPicPr>
          <p:cNvPr id="47" name="Picture 46">
            <a:extLst>
              <a:ext uri="{FF2B5EF4-FFF2-40B4-BE49-F238E27FC236}">
                <a16:creationId xmlns:a16="http://schemas.microsoft.com/office/drawing/2014/main" id="{13961863-A6FE-7B3C-FC67-2994AA17B426}"/>
              </a:ext>
            </a:extLst>
          </p:cNvPr>
          <p:cNvPicPr>
            <a:picLocks noChangeAspect="1"/>
          </p:cNvPicPr>
          <p:nvPr/>
        </p:nvPicPr>
        <p:blipFill>
          <a:blip r:embed="rId6"/>
          <a:stretch>
            <a:fillRect/>
          </a:stretch>
        </p:blipFill>
        <p:spPr>
          <a:xfrm>
            <a:off x="206609" y="4563345"/>
            <a:ext cx="8635629" cy="662309"/>
          </a:xfrm>
          <a:prstGeom prst="rect">
            <a:avLst/>
          </a:prstGeom>
          <a:effectLst>
            <a:glow rad="25400">
              <a:srgbClr val="7030A0">
                <a:alpha val="26000"/>
              </a:srgbClr>
            </a:glow>
          </a:effectLst>
        </p:spPr>
      </p:pic>
      <p:pic>
        <p:nvPicPr>
          <p:cNvPr id="48" name="Picture 47">
            <a:extLst>
              <a:ext uri="{FF2B5EF4-FFF2-40B4-BE49-F238E27FC236}">
                <a16:creationId xmlns:a16="http://schemas.microsoft.com/office/drawing/2014/main" id="{0903E87E-871B-BCC1-6978-FED3410F6B35}"/>
              </a:ext>
            </a:extLst>
          </p:cNvPr>
          <p:cNvPicPr>
            <a:picLocks noChangeAspect="1"/>
          </p:cNvPicPr>
          <p:nvPr/>
        </p:nvPicPr>
        <p:blipFill>
          <a:blip r:embed="rId6"/>
          <a:stretch>
            <a:fillRect/>
          </a:stretch>
        </p:blipFill>
        <p:spPr>
          <a:xfrm>
            <a:off x="223135" y="5216029"/>
            <a:ext cx="8611525" cy="662310"/>
          </a:xfrm>
          <a:prstGeom prst="rect">
            <a:avLst/>
          </a:prstGeom>
          <a:effectLst>
            <a:glow rad="25400">
              <a:srgbClr val="00B0F0">
                <a:alpha val="26000"/>
              </a:srgbClr>
            </a:glow>
          </a:effectLst>
        </p:spPr>
      </p:pic>
      <p:sp>
        <p:nvSpPr>
          <p:cNvPr id="26" name="Diamond 25">
            <a:extLst>
              <a:ext uri="{FF2B5EF4-FFF2-40B4-BE49-F238E27FC236}">
                <a16:creationId xmlns:a16="http://schemas.microsoft.com/office/drawing/2014/main" id="{76E0B733-7387-3199-9930-6741085A5F15}"/>
              </a:ext>
            </a:extLst>
          </p:cNvPr>
          <p:cNvSpPr/>
          <p:nvPr/>
        </p:nvSpPr>
        <p:spPr>
          <a:xfrm>
            <a:off x="8398273" y="3529496"/>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B68511B4-E07A-DC12-4858-CAFB171E49D1}"/>
              </a:ext>
            </a:extLst>
          </p:cNvPr>
          <p:cNvSpPr/>
          <p:nvPr/>
        </p:nvSpPr>
        <p:spPr>
          <a:xfrm>
            <a:off x="8409714" y="2857461"/>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FE1ECA2-B136-A4E2-D08B-CBCD6E4F897C}"/>
              </a:ext>
            </a:extLst>
          </p:cNvPr>
          <p:cNvPicPr>
            <a:picLocks noChangeAspect="1"/>
          </p:cNvPicPr>
          <p:nvPr/>
        </p:nvPicPr>
        <p:blipFill>
          <a:blip r:embed="rId7"/>
          <a:stretch>
            <a:fillRect/>
          </a:stretch>
        </p:blipFill>
        <p:spPr>
          <a:xfrm>
            <a:off x="166878" y="2613874"/>
            <a:ext cx="8675360" cy="658262"/>
          </a:xfrm>
          <a:prstGeom prst="rect">
            <a:avLst/>
          </a:prstGeom>
        </p:spPr>
      </p:pic>
      <p:sp>
        <p:nvSpPr>
          <p:cNvPr id="6" name="Rectangle 5">
            <a:extLst>
              <a:ext uri="{FF2B5EF4-FFF2-40B4-BE49-F238E27FC236}">
                <a16:creationId xmlns:a16="http://schemas.microsoft.com/office/drawing/2014/main" id="{0050CDC5-0458-203E-6812-3B2674B1452A}"/>
              </a:ext>
            </a:extLst>
          </p:cNvPr>
          <p:cNvSpPr/>
          <p:nvPr/>
        </p:nvSpPr>
        <p:spPr>
          <a:xfrm>
            <a:off x="304799" y="314221"/>
            <a:ext cx="2971801" cy="37426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121FC6B2-68DE-1E4D-D215-7EBCF043128C}"/>
              </a:ext>
            </a:extLst>
          </p:cNvPr>
          <p:cNvSpPr/>
          <p:nvPr/>
        </p:nvSpPr>
        <p:spPr>
          <a:xfrm>
            <a:off x="304799" y="321697"/>
            <a:ext cx="4343401" cy="608408"/>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FFCC"/>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Life Science Units</a:t>
            </a:r>
          </a:p>
        </p:txBody>
      </p:sp>
    </p:spTree>
    <p:extLst>
      <p:ext uri="{BB962C8B-B14F-4D97-AF65-F5344CB8AC3E}">
        <p14:creationId xmlns:p14="http://schemas.microsoft.com/office/powerpoint/2010/main" val="9199408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6" name="Picture 5">
            <a:extLst>
              <a:ext uri="{FF2B5EF4-FFF2-40B4-BE49-F238E27FC236}">
                <a16:creationId xmlns:a16="http://schemas.microsoft.com/office/drawing/2014/main" id="{6F0573DA-E488-4066-05FF-E5A98E4E16D0}"/>
              </a:ext>
            </a:extLst>
          </p:cNvPr>
          <p:cNvPicPr>
            <a:picLocks noChangeAspect="1"/>
          </p:cNvPicPr>
          <p:nvPr/>
        </p:nvPicPr>
        <p:blipFill>
          <a:blip r:embed="rId2"/>
          <a:stretch>
            <a:fillRect/>
          </a:stretch>
        </p:blipFill>
        <p:spPr>
          <a:xfrm>
            <a:off x="201510" y="152400"/>
            <a:ext cx="8781327" cy="4737672"/>
          </a:xfrm>
          <a:prstGeom prst="rect">
            <a:avLst/>
          </a:prstGeom>
          <a:ln w="38100">
            <a:solidFill>
              <a:srgbClr val="CC66FF"/>
            </a:solidFill>
          </a:ln>
          <a:effectLst>
            <a:glow rad="88900">
              <a:srgbClr val="CC66FF">
                <a:alpha val="40000"/>
              </a:srgbClr>
            </a:glow>
          </a:effectLst>
        </p:spPr>
      </p:pic>
      <p:pic>
        <p:nvPicPr>
          <p:cNvPr id="28" name="Picture 27">
            <a:extLst>
              <a:ext uri="{FF2B5EF4-FFF2-40B4-BE49-F238E27FC236}">
                <a16:creationId xmlns:a16="http://schemas.microsoft.com/office/drawing/2014/main" id="{45957EBA-DD97-536E-AA1E-0C86E5E0BE10}"/>
              </a:ext>
            </a:extLst>
          </p:cNvPr>
          <p:cNvPicPr>
            <a:picLocks noChangeAspect="1"/>
          </p:cNvPicPr>
          <p:nvPr/>
        </p:nvPicPr>
        <p:blipFill>
          <a:blip r:embed="rId3"/>
          <a:stretch>
            <a:fillRect/>
          </a:stretch>
        </p:blipFill>
        <p:spPr>
          <a:xfrm>
            <a:off x="8334377" y="1237235"/>
            <a:ext cx="532304"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extLst>
              <a:ext uri="{FF2B5EF4-FFF2-40B4-BE49-F238E27FC236}">
                <a16:creationId xmlns:a16="http://schemas.microsoft.com/office/drawing/2014/main" id="{9B9FD406-8006-243E-A4B5-C825A6C0B876}"/>
              </a:ext>
            </a:extLst>
          </p:cNvPr>
          <p:cNvPicPr>
            <a:picLocks noChangeAspect="1"/>
          </p:cNvPicPr>
          <p:nvPr/>
        </p:nvPicPr>
        <p:blipFill>
          <a:blip r:embed="rId4"/>
          <a:stretch>
            <a:fillRect/>
          </a:stretch>
        </p:blipFill>
        <p:spPr>
          <a:xfrm>
            <a:off x="8334377" y="3962400"/>
            <a:ext cx="532304" cy="685800"/>
          </a:xfrm>
          <a:prstGeom prst="rect">
            <a:avLst/>
          </a:prstGeom>
        </p:spPr>
      </p:pic>
      <p:pic>
        <p:nvPicPr>
          <p:cNvPr id="50" name="Picture 49">
            <a:extLst>
              <a:ext uri="{FF2B5EF4-FFF2-40B4-BE49-F238E27FC236}">
                <a16:creationId xmlns:a16="http://schemas.microsoft.com/office/drawing/2014/main" id="{1DDCD03F-11D3-1DB8-C853-A920D93691A8}"/>
              </a:ext>
            </a:extLst>
          </p:cNvPr>
          <p:cNvPicPr>
            <a:picLocks noChangeAspect="1"/>
          </p:cNvPicPr>
          <p:nvPr/>
        </p:nvPicPr>
        <p:blipFill>
          <a:blip r:embed="rId3"/>
          <a:stretch>
            <a:fillRect/>
          </a:stretch>
        </p:blipFill>
        <p:spPr>
          <a:xfrm>
            <a:off x="8334377" y="3048000"/>
            <a:ext cx="532304" cy="67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a:extLst>
              <a:ext uri="{FF2B5EF4-FFF2-40B4-BE49-F238E27FC236}">
                <a16:creationId xmlns:a16="http://schemas.microsoft.com/office/drawing/2014/main" id="{A33214EB-B925-8680-0183-C929C847B93A}"/>
              </a:ext>
            </a:extLst>
          </p:cNvPr>
          <p:cNvPicPr>
            <a:picLocks noChangeAspect="1"/>
          </p:cNvPicPr>
          <p:nvPr/>
        </p:nvPicPr>
        <p:blipFill>
          <a:blip r:embed="rId4"/>
          <a:stretch>
            <a:fillRect/>
          </a:stretch>
        </p:blipFill>
        <p:spPr>
          <a:xfrm>
            <a:off x="8340804" y="2137347"/>
            <a:ext cx="532304" cy="685800"/>
          </a:xfrm>
          <a:prstGeom prst="rect">
            <a:avLst/>
          </a:prstGeom>
        </p:spPr>
      </p:pic>
      <p:sp>
        <p:nvSpPr>
          <p:cNvPr id="8" name="Diamond 7">
            <a:extLst>
              <a:ext uri="{FF2B5EF4-FFF2-40B4-BE49-F238E27FC236}">
                <a16:creationId xmlns:a16="http://schemas.microsoft.com/office/drawing/2014/main" id="{AAD470F7-723D-22F9-778A-58CBFAC723C2}"/>
              </a:ext>
            </a:extLst>
          </p:cNvPr>
          <p:cNvSpPr/>
          <p:nvPr/>
        </p:nvSpPr>
        <p:spPr>
          <a:xfrm>
            <a:off x="8490834" y="2480247"/>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D18C986-DE45-3B04-2A45-81A1E08E9BDC}"/>
              </a:ext>
            </a:extLst>
          </p:cNvPr>
          <p:cNvSpPr/>
          <p:nvPr/>
        </p:nvSpPr>
        <p:spPr>
          <a:xfrm>
            <a:off x="192746" y="1143001"/>
            <a:ext cx="8680361" cy="925974"/>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7D16589-45C2-9F30-28E4-6ADFC58C164A}"/>
              </a:ext>
            </a:extLst>
          </p:cNvPr>
          <p:cNvSpPr/>
          <p:nvPr/>
        </p:nvSpPr>
        <p:spPr>
          <a:xfrm>
            <a:off x="223652" y="2059069"/>
            <a:ext cx="8643029" cy="925974"/>
          </a:xfrm>
          <a:prstGeom prst="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804CEB4D-F487-AE88-3083-2DB1B0D39D96}"/>
              </a:ext>
            </a:extLst>
          </p:cNvPr>
          <p:cNvSpPr/>
          <p:nvPr/>
        </p:nvSpPr>
        <p:spPr>
          <a:xfrm>
            <a:off x="227355" y="2971486"/>
            <a:ext cx="8645752" cy="925974"/>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2F64E785-7BC8-ECB5-5EEB-0E0302E28082}"/>
              </a:ext>
            </a:extLst>
          </p:cNvPr>
          <p:cNvSpPr/>
          <p:nvPr/>
        </p:nvSpPr>
        <p:spPr>
          <a:xfrm>
            <a:off x="201510" y="3887554"/>
            <a:ext cx="8626086" cy="925974"/>
          </a:xfrm>
          <a:prstGeom prst="rect">
            <a:avLst/>
          </a:prstGeom>
          <a:solidFill>
            <a:srgbClr val="00FF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843F03A3-8C16-58C7-293F-4575DEBAD037}"/>
              </a:ext>
            </a:extLst>
          </p:cNvPr>
          <p:cNvSpPr/>
          <p:nvPr/>
        </p:nvSpPr>
        <p:spPr>
          <a:xfrm>
            <a:off x="304800" y="240490"/>
            <a:ext cx="3962400" cy="673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369652ED-F1EC-6B83-4CB6-2241F35239F3}"/>
              </a:ext>
            </a:extLst>
          </p:cNvPr>
          <p:cNvSpPr/>
          <p:nvPr/>
        </p:nvSpPr>
        <p:spPr>
          <a:xfrm>
            <a:off x="304800" y="226933"/>
            <a:ext cx="4419600" cy="828272"/>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66FF"/>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Physical Science</a:t>
            </a:r>
          </a:p>
        </p:txBody>
      </p:sp>
      <p:pic>
        <p:nvPicPr>
          <p:cNvPr id="13" name="Picture 12">
            <a:extLst>
              <a:ext uri="{FF2B5EF4-FFF2-40B4-BE49-F238E27FC236}">
                <a16:creationId xmlns:a16="http://schemas.microsoft.com/office/drawing/2014/main" id="{B23AF9AD-91ED-0905-7ADA-B35D5E8B1815}"/>
              </a:ext>
            </a:extLst>
          </p:cNvPr>
          <p:cNvPicPr>
            <a:picLocks noChangeAspect="1"/>
          </p:cNvPicPr>
          <p:nvPr/>
        </p:nvPicPr>
        <p:blipFill>
          <a:blip r:embed="rId5"/>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366111498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DEEF-07EC-D356-34C1-4045F2F4DDD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F67749-192A-F4C7-4743-28628524F4C6}"/>
              </a:ext>
            </a:extLst>
          </p:cNvPr>
          <p:cNvSpPr>
            <a:spLocks noGrp="1"/>
          </p:cNvSpPr>
          <p:nvPr>
            <p:ph idx="1"/>
          </p:nvPr>
        </p:nvSpPr>
        <p:spPr/>
        <p:txBody>
          <a:bodyPr/>
          <a:lstStyle/>
          <a:p>
            <a:endParaRPr lang="en-US" dirty="0"/>
          </a:p>
        </p:txBody>
      </p:sp>
      <p:pic>
        <p:nvPicPr>
          <p:cNvPr id="8194" name="Picture 2" descr="American barn owl - Wikipedia">
            <a:extLst>
              <a:ext uri="{FF2B5EF4-FFF2-40B4-BE49-F238E27FC236}">
                <a16:creationId xmlns:a16="http://schemas.microsoft.com/office/drawing/2014/main" id="{A287AB1D-50C7-7B92-ECA4-9D16F035F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53"/>
            <a:ext cx="9144000" cy="6869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E7FBD8-051E-10B6-EB04-184B07ECA9A9}"/>
              </a:ext>
            </a:extLst>
          </p:cNvPr>
          <p:cNvSpPr/>
          <p:nvPr/>
        </p:nvSpPr>
        <p:spPr>
          <a:xfrm>
            <a:off x="0" y="0"/>
            <a:ext cx="9144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98BB212-6CBB-E5CF-7380-AD122EB30EA2}"/>
              </a:ext>
            </a:extLst>
          </p:cNvPr>
          <p:cNvSpPr txBox="1"/>
          <p:nvPr/>
        </p:nvSpPr>
        <p:spPr>
          <a:xfrm>
            <a:off x="152400" y="76200"/>
            <a:ext cx="8839200" cy="6153479"/>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Dear Valued Educator,</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Our fully editable .pptx and .doc resources are perfect for educators looking to bring enthusiasm and creativity to their lessons. We encourage you to make changes to fit your needs and style. As science educators, we’re committed to providing students with the tools they need to succeed in the classroom and beyond. Each unit in the curriculum includes a range of resources that have been developed through extensive research and use in a busy classroom. Our teaching approach is designed to make science education engaging and exciting for learners of all ages. We offer a one-of-a-kind science curriculum that will challenge, inspire, and educate students to become tomorrow's scientists and leaders. Join us today and learn more about how our program can help you achieve your classroom goals.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With appreciation,</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Support@SlideSpark.net</a:t>
            </a:r>
          </a:p>
        </p:txBody>
      </p:sp>
      <p:pic>
        <p:nvPicPr>
          <p:cNvPr id="6" name="Picture 5">
            <a:extLst>
              <a:ext uri="{FF2B5EF4-FFF2-40B4-BE49-F238E27FC236}">
                <a16:creationId xmlns:a16="http://schemas.microsoft.com/office/drawing/2014/main" id="{41F3B8A9-F7DA-1DFD-83F0-5F612C40CC42}"/>
              </a:ext>
            </a:extLst>
          </p:cNvPr>
          <p:cNvPicPr>
            <a:picLocks noChangeAspect="1"/>
          </p:cNvPicPr>
          <p:nvPr/>
        </p:nvPicPr>
        <p:blipFill>
          <a:blip r:embed="rId3"/>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249280030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000" dirty="0">
                <a:solidFill>
                  <a:srgbClr val="99FFCC"/>
                </a:solidFill>
              </a:rPr>
              <a:t>Thank you for your time and interest in our Science curriculum. We strive to provide students with engaging and informative lessons that will spark their curiosity and encourage scientific exploration. Should you have any questions or concerns, please do not hesitate to contact us. Thank you again for considering our curriculum, and we wish you all the best in your educational journey.</a:t>
            </a:r>
          </a:p>
          <a:p>
            <a:pPr marL="0" indent="0" eaLnBrk="1" hangingPunct="1">
              <a:buNone/>
              <a:defRPr/>
            </a:pPr>
            <a:r>
              <a:rPr lang="en-US" sz="2000" dirty="0">
                <a:solidFill>
                  <a:srgbClr val="99FFCC"/>
                </a:solidFill>
              </a:rPr>
              <a:t>Sincerely,</a:t>
            </a:r>
          </a:p>
          <a:p>
            <a:pPr marL="0" indent="0" eaLnBrk="1" hangingPunct="1">
              <a:buNone/>
              <a:defRPr/>
            </a:pPr>
            <a:r>
              <a:rPr lang="en-US" sz="2000" dirty="0" err="1">
                <a:solidFill>
                  <a:srgbClr val="99FFCC"/>
                </a:solidFill>
              </a:rPr>
              <a:t>Support@slidespark.net</a:t>
            </a:r>
            <a:endParaRPr lang="en-US" sz="2000" dirty="0">
              <a:solidFill>
                <a:srgbClr val="99FFCC"/>
              </a:solidFill>
            </a:endParaRPr>
          </a:p>
          <a:p>
            <a:pPr lvl="2" eaLnBrk="1" hangingPunct="1">
              <a:buFontTx/>
              <a:buNone/>
              <a:defRPr/>
            </a:pPr>
            <a:endParaRPr lang="en-US" sz="2000" dirty="0"/>
          </a:p>
        </p:txBody>
      </p:sp>
      <p:pic>
        <p:nvPicPr>
          <p:cNvPr id="5" name="Picture 4" descr="A blue and green text on a black background&#10;&#10;Description automatically generated">
            <a:extLst>
              <a:ext uri="{FF2B5EF4-FFF2-40B4-BE49-F238E27FC236}">
                <a16:creationId xmlns:a16="http://schemas.microsoft.com/office/drawing/2014/main" id="{36666FB8-37B8-6522-FDDE-08105A695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7206"/>
            <a:ext cx="8686800" cy="2523779"/>
          </a:xfrm>
          <a:prstGeom prst="roundRect">
            <a:avLst>
              <a:gd name="adj" fmla="val 4167"/>
            </a:avLst>
          </a:prstGeom>
          <a:solidFill>
            <a:srgbClr val="FFFFFF"/>
          </a:solidFill>
          <a:ln w="76200" cap="sq">
            <a:solidFill>
              <a:srgbClr val="292929"/>
            </a:solidFill>
            <a:miter lim="800000"/>
          </a:ln>
          <a:effectLst>
            <a:glow rad="228600">
              <a:srgbClr val="99FFCC"/>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5F066DB2-6B0B-4F12-B26F-8F264C967B8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2" name="Picture 1">
            <a:hlinkClick r:id="rId4"/>
            <a:extLst>
              <a:ext uri="{FF2B5EF4-FFF2-40B4-BE49-F238E27FC236}">
                <a16:creationId xmlns:a16="http://schemas.microsoft.com/office/drawing/2014/main" id="{9502778F-C466-A6D3-6BB5-735C0CCCCFD8}"/>
              </a:ext>
            </a:extLst>
          </p:cNvPr>
          <p:cNvPicPr>
            <a:picLocks noChangeAspect="1"/>
          </p:cNvPicPr>
          <p:nvPr/>
        </p:nvPicPr>
        <p:blipFill>
          <a:blip r:embed="rId5"/>
          <a:stretch>
            <a:fillRect/>
          </a:stretch>
        </p:blipFill>
        <p:spPr>
          <a:xfrm>
            <a:off x="3294178" y="1819685"/>
            <a:ext cx="934424" cy="927236"/>
          </a:xfrm>
          <a:prstGeom prst="rect">
            <a:avLst/>
          </a:prstGeom>
        </p:spPr>
      </p:pic>
      <p:pic>
        <p:nvPicPr>
          <p:cNvPr id="3" name="Picture 2">
            <a:hlinkClick r:id="rId6"/>
            <a:extLst>
              <a:ext uri="{FF2B5EF4-FFF2-40B4-BE49-F238E27FC236}">
                <a16:creationId xmlns:a16="http://schemas.microsoft.com/office/drawing/2014/main" id="{CB008763-BDF7-016D-DF81-C34E5D25C549}"/>
              </a:ext>
            </a:extLst>
          </p:cNvPr>
          <p:cNvPicPr>
            <a:picLocks noChangeAspect="1"/>
          </p:cNvPicPr>
          <p:nvPr/>
        </p:nvPicPr>
        <p:blipFill>
          <a:blip r:embed="rId7"/>
          <a:stretch>
            <a:fillRect/>
          </a:stretch>
        </p:blipFill>
        <p:spPr>
          <a:xfrm>
            <a:off x="5290702" y="1772071"/>
            <a:ext cx="1096434" cy="1022464"/>
          </a:xfrm>
          <a:prstGeom prst="rect">
            <a:avLst/>
          </a:prstGeom>
        </p:spPr>
      </p:pic>
      <p:pic>
        <p:nvPicPr>
          <p:cNvPr id="9" name="Picture 8">
            <a:hlinkClick r:id="rId8"/>
            <a:extLst>
              <a:ext uri="{FF2B5EF4-FFF2-40B4-BE49-F238E27FC236}">
                <a16:creationId xmlns:a16="http://schemas.microsoft.com/office/drawing/2014/main" id="{435BCED7-0A4C-64DB-9481-018142B40C85}"/>
              </a:ext>
            </a:extLst>
          </p:cNvPr>
          <p:cNvPicPr>
            <a:picLocks noChangeAspect="1"/>
          </p:cNvPicPr>
          <p:nvPr/>
        </p:nvPicPr>
        <p:blipFill>
          <a:blip r:embed="rId9"/>
          <a:stretch>
            <a:fillRect/>
          </a:stretch>
        </p:blipFill>
        <p:spPr>
          <a:xfrm>
            <a:off x="6387136" y="1877542"/>
            <a:ext cx="926726" cy="875647"/>
          </a:xfrm>
          <a:prstGeom prst="rect">
            <a:avLst/>
          </a:prstGeom>
        </p:spPr>
      </p:pic>
      <p:pic>
        <p:nvPicPr>
          <p:cNvPr id="11" name="Picture 10">
            <a:hlinkClick r:id="rId10"/>
            <a:extLst>
              <a:ext uri="{FF2B5EF4-FFF2-40B4-BE49-F238E27FC236}">
                <a16:creationId xmlns:a16="http://schemas.microsoft.com/office/drawing/2014/main" id="{AC3F1F6A-8AAA-0440-7033-95A988B72788}"/>
              </a:ext>
            </a:extLst>
          </p:cNvPr>
          <p:cNvPicPr>
            <a:picLocks noChangeAspect="1"/>
          </p:cNvPicPr>
          <p:nvPr/>
        </p:nvPicPr>
        <p:blipFill>
          <a:blip r:embed="rId11"/>
          <a:stretch>
            <a:fillRect/>
          </a:stretch>
        </p:blipFill>
        <p:spPr>
          <a:xfrm>
            <a:off x="4310855" y="1833099"/>
            <a:ext cx="979847" cy="868501"/>
          </a:xfrm>
          <a:prstGeom prst="rect">
            <a:avLst/>
          </a:prstGeom>
        </p:spPr>
      </p:pic>
      <p:sp>
        <p:nvSpPr>
          <p:cNvPr id="6" name="TextBox 5">
            <a:extLst>
              <a:ext uri="{FF2B5EF4-FFF2-40B4-BE49-F238E27FC236}">
                <a16:creationId xmlns:a16="http://schemas.microsoft.com/office/drawing/2014/main" id="{C90DBD79-BF54-C56A-76E5-51F0AA964D5D}"/>
              </a:ext>
            </a:extLst>
          </p:cNvPr>
          <p:cNvSpPr txBox="1"/>
          <p:nvPr/>
        </p:nvSpPr>
        <p:spPr>
          <a:xfrm>
            <a:off x="163038" y="6110987"/>
            <a:ext cx="463774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SlideSpark</a:t>
            </a:r>
            <a:r>
              <a:rPr kumimoji="0" lang="en-US" sz="2800" b="0" i="0" u="none" strike="noStrike" kern="1200" cap="none" spc="0" normalizeH="0" baseline="0" noProof="0" dirty="0">
                <a:ln>
                  <a:noFill/>
                </a:ln>
                <a:solidFill>
                  <a:srgbClr val="1155CC"/>
                </a:solidFill>
                <a:effectLst/>
                <a:uLnTx/>
                <a:uFillTx/>
                <a:latin typeface="Arial" panose="020B0604020202020204" pitchFamily="34" charset="0"/>
                <a:ea typeface="+mn-ea"/>
                <a:cs typeface="Arial" pitchFamily="34" charset="0"/>
                <a:hlinkClick r:id="rId12"/>
              </a:rPr>
              <a:t> Science on </a:t>
            </a: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TpT</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5247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457200" y="381000"/>
            <a:ext cx="8229600" cy="5745163"/>
          </a:xfrm>
        </p:spPr>
        <p:txBody>
          <a:bodyPr/>
          <a:lstStyle/>
          <a:p>
            <a:r>
              <a:rPr lang="en-US"/>
              <a:t>Which letter generally gets the most amount of light throughout the year? </a:t>
            </a:r>
            <a:endParaRPr lang="en-US">
              <a:solidFill>
                <a:srgbClr val="FFFF00"/>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924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533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FFFFFF"/>
                </a:outerShdw>
              </a:effectLst>
              <a:latin typeface="Tahoma" pitchFamily="34" charset="0"/>
            </a:endParaRPr>
          </a:p>
        </p:txBody>
      </p:sp>
      <p:sp>
        <p:nvSpPr>
          <p:cNvPr id="8197" name="WordArt 5"/>
          <p:cNvSpPr>
            <a:spLocks noChangeArrowheads="1" noChangeShapeType="1" noTextEdit="1"/>
          </p:cNvSpPr>
          <p:nvPr/>
        </p:nvSpPr>
        <p:spPr bwMode="auto">
          <a:xfrm>
            <a:off x="304800" y="1600200"/>
            <a:ext cx="1066800" cy="14668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4</a:t>
            </a:r>
          </a:p>
        </p:txBody>
      </p:sp>
      <p:sp>
        <p:nvSpPr>
          <p:cNvPr id="8198" name="WordArt 6"/>
          <p:cNvSpPr>
            <a:spLocks noChangeArrowheads="1" noChangeShapeType="1" noTextEdit="1"/>
          </p:cNvSpPr>
          <p:nvPr/>
        </p:nvSpPr>
        <p:spPr bwMode="auto">
          <a:xfrm>
            <a:off x="4191000" y="1676400"/>
            <a:ext cx="762000" cy="9144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8199" name="WordArt 7"/>
          <p:cNvSpPr>
            <a:spLocks noChangeArrowheads="1" noChangeShapeType="1" noTextEdit="1"/>
          </p:cNvSpPr>
          <p:nvPr/>
        </p:nvSpPr>
        <p:spPr bwMode="auto">
          <a:xfrm>
            <a:off x="4343400" y="3733800"/>
            <a:ext cx="685800" cy="10096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8200" name="WordArt 8"/>
          <p:cNvSpPr>
            <a:spLocks noChangeArrowheads="1" noChangeShapeType="1" noTextEdit="1"/>
          </p:cNvSpPr>
          <p:nvPr/>
        </p:nvSpPr>
        <p:spPr bwMode="auto">
          <a:xfrm>
            <a:off x="4343400" y="5943600"/>
            <a:ext cx="685800" cy="9144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28600" y="2286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is the name for the biological creation of light by a living creature? </a:t>
            </a:r>
            <a:endParaRPr lang="en-US" sz="3600">
              <a:solidFill>
                <a:srgbClr val="FFFF00"/>
              </a:solidFill>
              <a:latin typeface="Times New Roman" pitchFamily="18" charset="0"/>
            </a:endParaRPr>
          </a:p>
        </p:txBody>
      </p:sp>
      <p:pic>
        <p:nvPicPr>
          <p:cNvPr id="9219" name="Picture 6" descr="firef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05000"/>
            <a:ext cx="79248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38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9221" name="WordArt 5"/>
          <p:cNvSpPr>
            <a:spLocks noChangeArrowheads="1" noChangeShapeType="1" noTextEdit="1"/>
          </p:cNvSpPr>
          <p:nvPr/>
        </p:nvSpPr>
        <p:spPr bwMode="auto">
          <a:xfrm>
            <a:off x="304800" y="1524000"/>
            <a:ext cx="914400" cy="14668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359427"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SUNNY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SIDE UP</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66FF"/>
                          </a:solidFill>
                          <a:effectLst/>
                          <a:latin typeface="Times New Roman" pitchFamily="18" charset="0"/>
                        </a:rPr>
                        <a:t>HOT SHOT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ALL WET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ON THE MOVE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NON-LIVING THINGS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287"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10288"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Ecology: Abiotic Factors Review Game</a:t>
            </a:r>
          </a:p>
        </p:txBody>
      </p:sp>
      <p:sp>
        <p:nvSpPr>
          <p:cNvPr id="10289"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304800" y="228600"/>
            <a:ext cx="8382000" cy="1739900"/>
          </a:xfrm>
          <a:prstGeom prst="rect">
            <a:avLst/>
          </a:prstGeom>
          <a:noFill/>
          <a:ln w="9525">
            <a:noFill/>
            <a:miter lim="800000"/>
            <a:headEnd/>
            <a:tailEnd/>
          </a:ln>
          <a:effectLst/>
        </p:spPr>
        <p:txBody>
          <a:bodyPr>
            <a:spAutoFit/>
          </a:bodyPr>
          <a:lstStyle/>
          <a:p>
            <a:pPr>
              <a:defRPr/>
            </a:pPr>
            <a:r>
              <a:rPr lang="en-US" sz="3600" dirty="0">
                <a:solidFill>
                  <a:srgbClr val="FFFF00"/>
                </a:solidFill>
                <a:effectLst>
                  <a:outerShdw blurRad="38100" dist="38100" dir="2700000" algn="tl">
                    <a:srgbClr val="808080"/>
                  </a:outerShdw>
                </a:effectLst>
              </a:rPr>
              <a:t>Thermoregulation</a:t>
            </a:r>
            <a:r>
              <a:rPr lang="en-US" sz="3600" dirty="0">
                <a:solidFill>
                  <a:schemeClr val="bg1"/>
                </a:solidFill>
                <a:effectLst>
                  <a:outerShdw blurRad="38100" dist="38100" dir="2700000" algn="tl">
                    <a:srgbClr val="808080"/>
                  </a:outerShdw>
                </a:effectLst>
              </a:rPr>
              <a:t> is the ability of an organism to keep its body temperature  within certain boundaries.</a:t>
            </a:r>
          </a:p>
        </p:txBody>
      </p:sp>
      <p:pic>
        <p:nvPicPr>
          <p:cNvPr id="11267" name="Picture 6" descr="turtle%20sunning%20himse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8610600" cy="441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6045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11269" name="Rectangle 5"/>
          <p:cNvSpPr>
            <a:spLocks noChangeArrowheads="1"/>
          </p:cNvSpPr>
          <p:nvPr/>
        </p:nvSpPr>
        <p:spPr bwMode="auto">
          <a:xfrm>
            <a:off x="304800" y="228600"/>
            <a:ext cx="3733800" cy="685800"/>
          </a:xfrm>
          <a:prstGeom prst="rect">
            <a:avLst/>
          </a:prstGeom>
          <a:solidFill>
            <a:srgbClr val="5F5F5F"/>
          </a:solidFill>
          <a:ln w="38100">
            <a:solidFill>
              <a:srgbClr val="FFFF00"/>
            </a:solidFill>
            <a:miter lim="800000"/>
            <a:headEnd/>
            <a:tailEnd/>
          </a:ln>
        </p:spPr>
        <p:txBody>
          <a:bodyPr wrap="none" anchor="ctr"/>
          <a:lstStyle/>
          <a:p>
            <a:endParaRPr lang="en-US"/>
          </a:p>
        </p:txBody>
      </p:sp>
      <p:sp>
        <p:nvSpPr>
          <p:cNvPr id="11270" name="WordArt 6"/>
          <p:cNvSpPr>
            <a:spLocks noChangeArrowheads="1" noChangeShapeType="1" noTextEdit="1"/>
          </p:cNvSpPr>
          <p:nvPr/>
        </p:nvSpPr>
        <p:spPr bwMode="auto">
          <a:xfrm>
            <a:off x="457200" y="2209800"/>
            <a:ext cx="1066800" cy="16954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228600" y="228600"/>
            <a:ext cx="8763000" cy="2289175"/>
          </a:xfrm>
          <a:prstGeom prst="rect">
            <a:avLst/>
          </a:prstGeom>
          <a:noFill/>
          <a:ln w="9525">
            <a:noFill/>
            <a:miter lim="800000"/>
            <a:headEnd/>
            <a:tailEnd/>
          </a:ln>
          <a:effectLst/>
        </p:spPr>
        <p:txBody>
          <a:bodyPr>
            <a:spAutoFit/>
          </a:bodyPr>
          <a:lstStyle/>
          <a:p>
            <a:pPr>
              <a:defRPr/>
            </a:pPr>
            <a:r>
              <a:rPr lang="en-US" sz="3600">
                <a:solidFill>
                  <a:schemeClr val="bg1"/>
                </a:solidFill>
                <a:effectLst>
                  <a:outerShdw blurRad="38100" dist="38100" dir="2700000" algn="tl">
                    <a:srgbClr val="808080"/>
                  </a:outerShdw>
                </a:effectLst>
                <a:latin typeface="Arial" pitchFamily="34" charset="0"/>
              </a:rPr>
              <a:t>This is a process whereby an organism becomes better suited to its habitat.  A characteristic which aids survival. </a:t>
            </a:r>
            <a:endParaRPr lang="en-US" sz="3600">
              <a:solidFill>
                <a:srgbClr val="9966FF"/>
              </a:solidFill>
              <a:effectLst>
                <a:outerShdw blurRad="38100" dist="38100" dir="2700000" algn="tl">
                  <a:srgbClr val="FFFFFF"/>
                </a:outerShdw>
              </a:effectLst>
              <a:latin typeface="Arial" pitchFamily="34" charset="0"/>
            </a:endParaRPr>
          </a:p>
          <a:p>
            <a:pPr>
              <a:defRPr/>
            </a:pPr>
            <a:endParaRPr lang="en-US" sz="3600">
              <a:solidFill>
                <a:srgbClr val="9966FF"/>
              </a:solidFill>
              <a:latin typeface="Times New Roman" pitchFamily="18" charset="0"/>
            </a:endParaRPr>
          </a:p>
        </p:txBody>
      </p:sp>
      <p:pic>
        <p:nvPicPr>
          <p:cNvPr id="12291" name="Picture 6" descr="arctich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8686800" cy="44958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6250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12293" name="WordArt 5"/>
          <p:cNvSpPr>
            <a:spLocks noChangeArrowheads="1" noChangeShapeType="1" noTextEdit="1"/>
          </p:cNvSpPr>
          <p:nvPr/>
        </p:nvSpPr>
        <p:spPr bwMode="auto">
          <a:xfrm>
            <a:off x="7848600" y="2209800"/>
            <a:ext cx="914400" cy="1619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28600" y="228600"/>
            <a:ext cx="8763000" cy="2289175"/>
          </a:xfrm>
          <a:prstGeom prst="rect">
            <a:avLst/>
          </a:prstGeom>
          <a:noFill/>
          <a:ln w="9525">
            <a:noFill/>
            <a:miter lim="800000"/>
            <a:headEnd/>
            <a:tailEnd/>
          </a:ln>
          <a:effectLst/>
        </p:spPr>
        <p:txBody>
          <a:bodyPr>
            <a:spAutoFit/>
          </a:bodyPr>
          <a:lstStyle/>
          <a:p>
            <a:pPr>
              <a:spcBef>
                <a:spcPct val="20000"/>
              </a:spcBef>
              <a:buClr>
                <a:schemeClr val="hlink"/>
              </a:buClr>
              <a:buSzPct val="80000"/>
              <a:buFont typeface="Wingdings" pitchFamily="2" charset="2"/>
              <a:buNone/>
              <a:defRPr/>
            </a:pPr>
            <a:r>
              <a:rPr lang="en-US" sz="3600">
                <a:solidFill>
                  <a:schemeClr val="bg1"/>
                </a:solidFill>
                <a:effectLst>
                  <a:outerShdw blurRad="38100" dist="38100" dir="2700000" algn="tl">
                    <a:srgbClr val="808080"/>
                  </a:outerShdw>
                </a:effectLst>
                <a:latin typeface="Arial" pitchFamily="34" charset="0"/>
              </a:rPr>
              <a:t>This condition is a decrease in the core body temperature to a level at which normal muscular and brain functions are impaired. </a:t>
            </a:r>
            <a:endParaRPr lang="en-US" sz="3600">
              <a:solidFill>
                <a:schemeClr val="bg1"/>
              </a:solidFill>
              <a:latin typeface="Times New Roman" pitchFamily="18" charset="0"/>
            </a:endParaRPr>
          </a:p>
        </p:txBody>
      </p:sp>
      <p:pic>
        <p:nvPicPr>
          <p:cNvPr id="13315" name="Picture 6" descr="fire_clip_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8610600" cy="3962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6454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13317" name="WordArt 5"/>
          <p:cNvSpPr>
            <a:spLocks noChangeArrowheads="1" noChangeShapeType="1" noTextEdit="1"/>
          </p:cNvSpPr>
          <p:nvPr/>
        </p:nvSpPr>
        <p:spPr bwMode="auto">
          <a:xfrm>
            <a:off x="7391400" y="2667000"/>
            <a:ext cx="1066800" cy="17716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381000" y="228600"/>
            <a:ext cx="8610600" cy="1739900"/>
          </a:xfrm>
          <a:prstGeom prst="rect">
            <a:avLst/>
          </a:prstGeom>
          <a:noFill/>
          <a:ln w="9525">
            <a:noFill/>
            <a:miter lim="800000"/>
            <a:headEnd/>
            <a:tailEnd/>
          </a:ln>
          <a:effectLst/>
        </p:spPr>
        <p:txBody>
          <a:bodyPr>
            <a:spAutoFit/>
          </a:bodyPr>
          <a:lstStyle/>
          <a:p>
            <a:pPr>
              <a:defRPr/>
            </a:pPr>
            <a:r>
              <a:rPr lang="en-US" sz="3600">
                <a:solidFill>
                  <a:schemeClr val="bg1"/>
                </a:solidFill>
                <a:latin typeface="Times New Roman" pitchFamily="18" charset="0"/>
              </a:rPr>
              <a:t>These type of animals are capable of maintaining a warm body temperature independent of environmental conditions. </a:t>
            </a:r>
            <a:endParaRPr lang="en-US" sz="3600">
              <a:solidFill>
                <a:srgbClr val="FF66FF"/>
              </a:solidFill>
              <a:effectLst>
                <a:outerShdw blurRad="38100" dist="38100" dir="2700000" algn="tl">
                  <a:srgbClr val="FFFFFF"/>
                </a:outerShdw>
              </a:effectLst>
              <a:latin typeface="Arial" pitchFamily="34" charset="0"/>
            </a:endParaRPr>
          </a:p>
        </p:txBody>
      </p:sp>
      <p:pic>
        <p:nvPicPr>
          <p:cNvPr id="14339" name="Picture 6" descr="prair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90800"/>
            <a:ext cx="8534400" cy="3962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665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14341" name="WordArt 5"/>
          <p:cNvSpPr>
            <a:spLocks noChangeArrowheads="1" noChangeShapeType="1" noTextEdit="1"/>
          </p:cNvSpPr>
          <p:nvPr/>
        </p:nvSpPr>
        <p:spPr bwMode="auto">
          <a:xfrm>
            <a:off x="7543800" y="2667000"/>
            <a:ext cx="1066800" cy="1619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381000" y="152400"/>
            <a:ext cx="8610600" cy="2148280"/>
          </a:xfrm>
          <a:prstGeom prst="rect">
            <a:avLst/>
          </a:prstGeom>
          <a:noFill/>
          <a:ln w="9525">
            <a:noFill/>
            <a:miter lim="800000"/>
            <a:headEnd/>
            <a:tailEnd/>
          </a:ln>
          <a:effectLst/>
        </p:spPr>
        <p:txBody>
          <a:bodyPr>
            <a:spAutoFit/>
          </a:bodyPr>
          <a:lstStyle/>
          <a:p>
            <a:pPr>
              <a:spcBef>
                <a:spcPct val="20000"/>
              </a:spcBef>
              <a:buClr>
                <a:schemeClr val="hlink"/>
              </a:buClr>
              <a:buSzPct val="80000"/>
              <a:buFont typeface="Wingdings" pitchFamily="2" charset="2"/>
              <a:buNone/>
              <a:defRPr/>
            </a:pPr>
            <a:r>
              <a:rPr lang="en-US" sz="3600" dirty="0">
                <a:solidFill>
                  <a:schemeClr val="bg1"/>
                </a:solidFill>
                <a:effectLst>
                  <a:outerShdw blurRad="38100" dist="38100" dir="2700000" algn="tl">
                    <a:srgbClr val="808080"/>
                  </a:outerShdw>
                </a:effectLst>
                <a:latin typeface="Arial" pitchFamily="34" charset="0"/>
              </a:rPr>
              <a:t>These type of organisms can’t regulate their internal temperature.  </a:t>
            </a:r>
          </a:p>
          <a:p>
            <a:pPr>
              <a:spcBef>
                <a:spcPct val="20000"/>
              </a:spcBef>
              <a:buClr>
                <a:schemeClr val="hlink"/>
              </a:buClr>
              <a:buSzPct val="80000"/>
              <a:buFont typeface="Wingdings" pitchFamily="2" charset="2"/>
              <a:buNone/>
              <a:defRPr/>
            </a:pPr>
            <a:r>
              <a:rPr lang="en-US" sz="2800" dirty="0">
                <a:solidFill>
                  <a:schemeClr val="accent2">
                    <a:lumMod val="40000"/>
                    <a:lumOff val="60000"/>
                  </a:schemeClr>
                </a:solidFill>
                <a:effectLst>
                  <a:outerShdw blurRad="38100" dist="38100" dir="2700000" algn="tl">
                    <a:srgbClr val="808080"/>
                  </a:outerShdw>
                </a:effectLst>
                <a:latin typeface="Arial" pitchFamily="34" charset="0"/>
              </a:rPr>
              <a:t>When it’s cold they can’t move, when it’s warm their more active. </a:t>
            </a:r>
            <a:endParaRPr lang="en-US" sz="2800" dirty="0">
              <a:solidFill>
                <a:schemeClr val="accent2">
                  <a:lumMod val="40000"/>
                  <a:lumOff val="60000"/>
                </a:schemeClr>
              </a:solidFill>
              <a:latin typeface="Times New Roman" pitchFamily="18" charset="0"/>
            </a:endParaRPr>
          </a:p>
        </p:txBody>
      </p:sp>
      <p:pic>
        <p:nvPicPr>
          <p:cNvPr id="15363" name="Picture 6" descr="TangkokoLiz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8534400" cy="417632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6864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15365" name="WordArt 5"/>
          <p:cNvSpPr>
            <a:spLocks noChangeArrowheads="1" noChangeShapeType="1" noTextEdit="1"/>
          </p:cNvSpPr>
          <p:nvPr/>
        </p:nvSpPr>
        <p:spPr bwMode="auto">
          <a:xfrm>
            <a:off x="533400" y="2743200"/>
            <a:ext cx="1447800" cy="14668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10</a:t>
            </a:r>
          </a:p>
        </p:txBody>
      </p:sp>
      <p:pic>
        <p:nvPicPr>
          <p:cNvPr id="6"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5410200"/>
            <a:ext cx="251011"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0946" name="Group 50"/>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SUNNY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SIDE UP</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HOT SHOT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ALL WET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ON THE MOVE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NON-LIVING THINGS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20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Ecology: Abiotic Factors Review Game</a:t>
            </a:r>
          </a:p>
        </p:txBody>
      </p:sp>
      <p:sp>
        <p:nvSpPr>
          <p:cNvPr id="2097"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370691"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SUNNY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SIDE UP</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HOT SHOT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6699FF"/>
                          </a:solidFill>
                          <a:effectLst/>
                          <a:latin typeface="Times New Roman" pitchFamily="18" charset="0"/>
                        </a:rPr>
                        <a:t>ALL WET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ON THE MOVE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NON-LIVING THINGS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6431"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16432"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Ecology: Abiotic Factors Review Game</a:t>
            </a:r>
          </a:p>
        </p:txBody>
      </p:sp>
      <p:sp>
        <p:nvSpPr>
          <p:cNvPr id="16433"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228600" y="228600"/>
            <a:ext cx="8686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rPr>
              <a:t>This is essential for life, and all organisms depend on it. </a:t>
            </a:r>
            <a:endParaRPr lang="en-US" sz="3600">
              <a:solidFill>
                <a:srgbClr val="6699FF"/>
              </a:solidFill>
            </a:endParaRPr>
          </a:p>
        </p:txBody>
      </p:sp>
      <p:pic>
        <p:nvPicPr>
          <p:cNvPr id="17411" name="Picture 6" descr="Waterh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106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7171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17413" name="WordArt 5"/>
          <p:cNvSpPr>
            <a:spLocks noChangeArrowheads="1" noChangeShapeType="1" noTextEdit="1"/>
          </p:cNvSpPr>
          <p:nvPr/>
        </p:nvSpPr>
        <p:spPr bwMode="auto">
          <a:xfrm>
            <a:off x="457200" y="1524000"/>
            <a:ext cx="1143000" cy="13144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457200" y="304800"/>
            <a:ext cx="8077200" cy="5821363"/>
          </a:xfrm>
        </p:spPr>
        <p:txBody>
          <a:bodyPr/>
          <a:lstStyle/>
          <a:p>
            <a:r>
              <a:rPr lang="en-US"/>
              <a:t>This picture best represents these type of plants?</a:t>
            </a:r>
          </a:p>
          <a:p>
            <a:pPr lvl="1"/>
            <a:r>
              <a:rPr lang="en-US">
                <a:solidFill>
                  <a:srgbClr val="99FF66"/>
                </a:solidFill>
              </a:rPr>
              <a:t>A.) Neophytes</a:t>
            </a:r>
          </a:p>
          <a:p>
            <a:pPr lvl="1"/>
            <a:r>
              <a:rPr lang="en-US">
                <a:solidFill>
                  <a:schemeClr val="accent1"/>
                </a:solidFill>
              </a:rPr>
              <a:t>B.) Hydrophytes</a:t>
            </a:r>
          </a:p>
          <a:p>
            <a:pPr lvl="1"/>
            <a:r>
              <a:rPr lang="en-US">
                <a:solidFill>
                  <a:srgbClr val="3366FF"/>
                </a:solidFill>
              </a:rPr>
              <a:t>C.) Mesophytes</a:t>
            </a:r>
          </a:p>
          <a:p>
            <a:pPr lvl="1"/>
            <a:r>
              <a:rPr lang="en-US">
                <a:solidFill>
                  <a:srgbClr val="9966FF"/>
                </a:solidFill>
              </a:rPr>
              <a:t>D.) Xerophytes</a:t>
            </a:r>
            <a:r>
              <a:rPr lang="en-US"/>
              <a:t> </a:t>
            </a:r>
          </a:p>
          <a:p>
            <a:pPr lvl="1"/>
            <a:r>
              <a:rPr lang="en-US">
                <a:solidFill>
                  <a:srgbClr val="FF3300"/>
                </a:solidFill>
              </a:rPr>
              <a:t>E.) Nobody </a:t>
            </a:r>
          </a:p>
          <a:p>
            <a:pPr lvl="1">
              <a:buFontTx/>
              <a:buNone/>
            </a:pPr>
            <a:r>
              <a:rPr lang="en-US">
                <a:solidFill>
                  <a:srgbClr val="FF3300"/>
                </a:solidFill>
              </a:rPr>
              <a:t>         Knows</a:t>
            </a:r>
          </a:p>
        </p:txBody>
      </p:sp>
      <p:pic>
        <p:nvPicPr>
          <p:cNvPr id="18435" name="Picture 4" descr="148750832_d96cde70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990600"/>
            <a:ext cx="4876800" cy="56388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8436" name="WordArt 4"/>
          <p:cNvSpPr>
            <a:spLocks noChangeArrowheads="1" noChangeShapeType="1" noTextEdit="1"/>
          </p:cNvSpPr>
          <p:nvPr/>
        </p:nvSpPr>
        <p:spPr bwMode="auto">
          <a:xfrm>
            <a:off x="7391400" y="1143000"/>
            <a:ext cx="1295400" cy="1619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457200" y="152400"/>
            <a:ext cx="85344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These organisms (science name please) require water because they breathe water vapor through external gills? </a:t>
            </a:r>
          </a:p>
          <a:p>
            <a:pPr eaLnBrk="1" hangingPunct="1"/>
            <a:endParaRPr lang="en-US" sz="3600">
              <a:solidFill>
                <a:srgbClr val="FFFF00"/>
              </a:solidFill>
              <a:latin typeface="Times New Roman" pitchFamily="18" charset="0"/>
            </a:endParaRPr>
          </a:p>
        </p:txBody>
      </p:sp>
      <p:pic>
        <p:nvPicPr>
          <p:cNvPr id="1945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534400" cy="457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7581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19461" name="WordArt 5"/>
          <p:cNvSpPr>
            <a:spLocks noChangeArrowheads="1" noChangeShapeType="1" noTextEdit="1"/>
          </p:cNvSpPr>
          <p:nvPr/>
        </p:nvSpPr>
        <p:spPr bwMode="auto">
          <a:xfrm>
            <a:off x="609600" y="2133600"/>
            <a:ext cx="1143000" cy="14668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04800" y="3048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type of seed dispersal is represented by the picture below? </a:t>
            </a:r>
            <a:endParaRPr lang="en-US" sz="3600">
              <a:solidFill>
                <a:srgbClr val="6699FF"/>
              </a:solidFill>
              <a:latin typeface="Times New Roman" pitchFamily="18" charset="0"/>
            </a:endParaRPr>
          </a:p>
        </p:txBody>
      </p:sp>
      <p:pic>
        <p:nvPicPr>
          <p:cNvPr id="20483" name="Picture 6" descr="10473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458200" cy="48768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7786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20485" name="WordArt 5"/>
          <p:cNvSpPr>
            <a:spLocks noChangeArrowheads="1" noChangeShapeType="1" noTextEdit="1"/>
          </p:cNvSpPr>
          <p:nvPr/>
        </p:nvSpPr>
        <p:spPr bwMode="auto">
          <a:xfrm>
            <a:off x="7467600" y="1676400"/>
            <a:ext cx="1219200" cy="14668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228600" y="3810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is the term for how species spread through an island chain? </a:t>
            </a:r>
          </a:p>
        </p:txBody>
      </p:sp>
      <p:pic>
        <p:nvPicPr>
          <p:cNvPr id="21507" name="Picture 6" descr="hawa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8763"/>
            <a:ext cx="7848600" cy="5329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990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21509" name="WordArt 5"/>
          <p:cNvSpPr>
            <a:spLocks noChangeArrowheads="1" noChangeShapeType="1" noTextEdit="1"/>
          </p:cNvSpPr>
          <p:nvPr/>
        </p:nvSpPr>
        <p:spPr bwMode="auto">
          <a:xfrm>
            <a:off x="381000" y="4800600"/>
            <a:ext cx="1371600" cy="1619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386051"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SUNNY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SIDE UP</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HOT SHOT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ALL WET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66FF"/>
                          </a:solidFill>
                          <a:effectLst/>
                          <a:latin typeface="Times New Roman" pitchFamily="18" charset="0"/>
                        </a:rPr>
                        <a:t>ON THE MOVE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NON-LIVING THINGS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257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2257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Ecology: Abiotic Factors Review Game</a:t>
            </a:r>
          </a:p>
        </p:txBody>
      </p:sp>
      <p:sp>
        <p:nvSpPr>
          <p:cNvPr id="22577"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228600" y="228600"/>
            <a:ext cx="891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type of dispersal is shown below?</a:t>
            </a:r>
          </a:p>
        </p:txBody>
      </p:sp>
      <p:pic>
        <p:nvPicPr>
          <p:cNvPr id="23555" name="Picture 6" descr="pollen-on-hazel-catk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86800" cy="5562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8707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23557" name="WordArt 5"/>
          <p:cNvSpPr>
            <a:spLocks noChangeArrowheads="1" noChangeShapeType="1" noTextEdit="1"/>
          </p:cNvSpPr>
          <p:nvPr/>
        </p:nvSpPr>
        <p:spPr bwMode="auto">
          <a:xfrm>
            <a:off x="381000" y="1143000"/>
            <a:ext cx="1371600" cy="12192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304800" y="304800"/>
            <a:ext cx="830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type of seed dispersal can be seen below? </a:t>
            </a:r>
          </a:p>
        </p:txBody>
      </p:sp>
      <p:pic>
        <p:nvPicPr>
          <p:cNvPr id="24579" name="Picture 6" descr="normal_Dandelion_Dispersing_Seeds_Pennsylva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7620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24581" name="WordArt 5"/>
          <p:cNvSpPr>
            <a:spLocks noChangeArrowheads="1" noChangeShapeType="1" noTextEdit="1"/>
          </p:cNvSpPr>
          <p:nvPr/>
        </p:nvSpPr>
        <p:spPr bwMode="auto">
          <a:xfrm>
            <a:off x="381000" y="1676400"/>
            <a:ext cx="1295400" cy="1543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228600" y="228600"/>
            <a:ext cx="8763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type of seed dispersal mechanism is represented by the seed below? </a:t>
            </a:r>
          </a:p>
          <a:p>
            <a:pPr eaLnBrk="1" hangingPunct="1"/>
            <a:endParaRPr lang="en-US" sz="3600">
              <a:solidFill>
                <a:srgbClr val="FFFF00"/>
              </a:solidFill>
              <a:latin typeface="Times New Roman" pitchFamily="18" charset="0"/>
            </a:endParaRPr>
          </a:p>
        </p:txBody>
      </p:sp>
      <p:pic>
        <p:nvPicPr>
          <p:cNvPr id="2560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9117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25605" name="WordArt 5"/>
          <p:cNvSpPr>
            <a:spLocks noChangeArrowheads="1" noChangeShapeType="1" noTextEdit="1"/>
          </p:cNvSpPr>
          <p:nvPr/>
        </p:nvSpPr>
        <p:spPr bwMode="auto">
          <a:xfrm>
            <a:off x="457200" y="1676400"/>
            <a:ext cx="1295400" cy="14478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body" idx="1"/>
          </p:nvPr>
        </p:nvSpPr>
        <p:spPr>
          <a:xfrm>
            <a:off x="457200" y="304800"/>
            <a:ext cx="8229600" cy="5821363"/>
          </a:xfrm>
        </p:spPr>
        <p:txBody>
          <a:bodyPr/>
          <a:lstStyle/>
          <a:p>
            <a:r>
              <a:rPr lang="en-US"/>
              <a:t>How to play…</a:t>
            </a:r>
          </a:p>
          <a:p>
            <a:pPr lvl="1"/>
            <a:r>
              <a:rPr lang="en-US">
                <a:solidFill>
                  <a:srgbClr val="6699FF"/>
                </a:solidFill>
              </a:rPr>
              <a:t>Don’t play like Jeo_ _ _ _ y.</a:t>
            </a:r>
          </a:p>
          <a:p>
            <a:pPr lvl="1"/>
            <a:r>
              <a:rPr lang="en-US">
                <a:solidFill>
                  <a:srgbClr val="FF99FF"/>
                </a:solidFill>
              </a:rPr>
              <a:t>Class should be divided into several small groups.</a:t>
            </a:r>
          </a:p>
          <a:p>
            <a:pPr lvl="1"/>
            <a:r>
              <a:rPr lang="en-US">
                <a:solidFill>
                  <a:srgbClr val="FFCC99"/>
                </a:solidFill>
              </a:rPr>
              <a:t>Groups should use science journal (red slide notes), homework, and other available materials to assist you.</a:t>
            </a:r>
          </a:p>
          <a:p>
            <a:pPr lvl="1"/>
            <a:r>
              <a:rPr lang="en-US">
                <a:solidFill>
                  <a:srgbClr val="66FFCC"/>
                </a:solidFill>
              </a:rPr>
              <a:t>Groups can communicate </a:t>
            </a:r>
            <a:r>
              <a:rPr lang="en-US" b="1" u="sng"/>
              <a:t>quietly</a:t>
            </a:r>
            <a:r>
              <a:rPr lang="en-US"/>
              <a:t> </a:t>
            </a:r>
            <a:r>
              <a:rPr lang="en-US">
                <a:solidFill>
                  <a:srgbClr val="66FFCC"/>
                </a:solidFill>
              </a:rPr>
              <a:t>with each other but no sharing answers between groups.</a:t>
            </a:r>
          </a:p>
          <a:p>
            <a:pPr lvl="2"/>
            <a:r>
              <a:rPr lang="en-US">
                <a:solidFill>
                  <a:srgbClr val="9966FF"/>
                </a:solidFill>
              </a:rPr>
              <a:t>Practice quietly communicating right now?</a:t>
            </a:r>
          </a:p>
          <a:p>
            <a:pPr lvl="2"/>
            <a:r>
              <a:rPr lang="en-US">
                <a:solidFill>
                  <a:srgbClr val="9966FF"/>
                </a:solidFill>
              </a:rPr>
              <a:t>Practice Communication Question:</a:t>
            </a:r>
          </a:p>
          <a:p>
            <a:pPr lvl="2"/>
            <a:r>
              <a:rPr lang="en-US">
                <a:solidFill>
                  <a:srgbClr val="FFFF66"/>
                </a:solidFill>
              </a:rPr>
              <a:t>Your group gets to order one pizza, and you can have two toppings, what does your group want?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228600" y="152400"/>
            <a:ext cx="891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is required to open this serotinous cone? </a:t>
            </a:r>
          </a:p>
        </p:txBody>
      </p:sp>
      <p:pic>
        <p:nvPicPr>
          <p:cNvPr id="26627" name="Picture 6" descr="07-Sequoia_pine_cone6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4114800" cy="5562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6628" name="Picture 7" descr="pinecone-734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38200"/>
            <a:ext cx="4419600" cy="5562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9322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26630" name="WordArt 6"/>
          <p:cNvSpPr>
            <a:spLocks noChangeArrowheads="1" noChangeShapeType="1" noTextEdit="1"/>
          </p:cNvSpPr>
          <p:nvPr/>
        </p:nvSpPr>
        <p:spPr bwMode="auto">
          <a:xfrm>
            <a:off x="381000" y="990600"/>
            <a:ext cx="1219200" cy="1619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228600" y="2286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type of seed dispersal mechanism is represented below? </a:t>
            </a:r>
          </a:p>
        </p:txBody>
      </p:sp>
      <p:pic>
        <p:nvPicPr>
          <p:cNvPr id="2765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868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9526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27653" name="Text Box 5"/>
          <p:cNvSpPr txBox="1">
            <a:spLocks noChangeArrowheads="1"/>
          </p:cNvSpPr>
          <p:nvPr/>
        </p:nvSpPr>
        <p:spPr bwMode="auto">
          <a:xfrm>
            <a:off x="7467600" y="53340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20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397315"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SUNNY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SIDE UP</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HOT SHOT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ALL WET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ON THE MOVE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99FF66"/>
                          </a:solidFill>
                          <a:effectLst/>
                          <a:latin typeface="Times New Roman" pitchFamily="18" charset="0"/>
                        </a:rPr>
                        <a:t>(Bonus) NON-LIVING THINGS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sp>
        <p:nvSpPr>
          <p:cNvPr id="28719"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28720"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Ecology: Abiotic Factors Review Game</a:t>
            </a:r>
          </a:p>
        </p:txBody>
      </p:sp>
      <p:sp>
        <p:nvSpPr>
          <p:cNvPr id="28721"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381000" y="2286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Who am I? </a:t>
            </a:r>
            <a:endParaRPr lang="en-US" sz="3600">
              <a:solidFill>
                <a:srgbClr val="FFFF00"/>
              </a:solidFill>
              <a:latin typeface="Times New Roman" pitchFamily="18" charset="0"/>
            </a:endParaRPr>
          </a:p>
          <a:p>
            <a:pPr eaLnBrk="1" hangingPunct="1"/>
            <a:endParaRPr lang="en-US" sz="3600">
              <a:solidFill>
                <a:schemeClr val="bg1"/>
              </a:solidFill>
              <a:latin typeface="Times New Roman" pitchFamily="18" charset="0"/>
            </a:endParaRPr>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534400" cy="5638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9834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29701" name="WordArt 5"/>
          <p:cNvSpPr>
            <a:spLocks noChangeArrowheads="1" noChangeShapeType="1" noTextEdit="1"/>
          </p:cNvSpPr>
          <p:nvPr/>
        </p:nvSpPr>
        <p:spPr bwMode="auto">
          <a:xfrm>
            <a:off x="457200" y="1066800"/>
            <a:ext cx="1676400" cy="13144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304800" y="152400"/>
            <a:ext cx="731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is my name? </a:t>
            </a:r>
          </a:p>
        </p:txBody>
      </p:sp>
      <p:pic>
        <p:nvPicPr>
          <p:cNvPr id="30723" name="Picture 7" descr="MovieOptimusPrime_promorend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6388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0038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30725" name="Text Box 5"/>
          <p:cNvSpPr txBox="1">
            <a:spLocks noChangeArrowheads="1"/>
          </p:cNvSpPr>
          <p:nvPr/>
        </p:nvSpPr>
        <p:spPr bwMode="auto">
          <a:xfrm>
            <a:off x="7239000" y="43434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*22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304800" y="152400"/>
            <a:ext cx="861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is the name of this popular toy?</a:t>
            </a:r>
          </a:p>
        </p:txBody>
      </p:sp>
      <p:pic>
        <p:nvPicPr>
          <p:cNvPr id="31747" name="Picture 7" descr="my-little-po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610600" cy="51816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024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31749" name="Text Box 5"/>
          <p:cNvSpPr txBox="1">
            <a:spLocks noChangeArrowheads="1"/>
          </p:cNvSpPr>
          <p:nvPr/>
        </p:nvSpPr>
        <p:spPr bwMode="auto">
          <a:xfrm>
            <a:off x="7239000" y="5105400"/>
            <a:ext cx="1905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*23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n-US"/>
          </a:p>
        </p:txBody>
      </p:sp>
      <p:pic>
        <p:nvPicPr>
          <p:cNvPr id="3277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448800" cy="6858000"/>
          </a:xfrm>
        </p:spPr>
      </p:pic>
      <p:sp>
        <p:nvSpPr>
          <p:cNvPr id="32772" name="Text Box 4"/>
          <p:cNvSpPr txBox="1">
            <a:spLocks noChangeArrowheads="1"/>
          </p:cNvSpPr>
          <p:nvPr/>
        </p:nvSpPr>
        <p:spPr bwMode="auto">
          <a:xfrm>
            <a:off x="7467600" y="3048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*24</a:t>
            </a:r>
          </a:p>
        </p:txBody>
      </p:sp>
      <p:sp>
        <p:nvSpPr>
          <p:cNvPr id="32773" name="AutoShape 5"/>
          <p:cNvSpPr>
            <a:spLocks noChangeArrowheads="1"/>
          </p:cNvSpPr>
          <p:nvPr/>
        </p:nvSpPr>
        <p:spPr bwMode="auto">
          <a:xfrm>
            <a:off x="5410200" y="1524000"/>
            <a:ext cx="3733800" cy="1447800"/>
          </a:xfrm>
          <a:prstGeom prst="wedgeRoundRectCallout">
            <a:avLst>
              <a:gd name="adj1" fmla="val -44176"/>
              <a:gd name="adj2" fmla="val 75769"/>
              <a:gd name="adj3" fmla="val 16667"/>
            </a:avLst>
          </a:prstGeom>
          <a:solidFill>
            <a:schemeClr val="bg1"/>
          </a:solidFill>
          <a:ln w="38100">
            <a:solidFill>
              <a:schemeClr val="tx1"/>
            </a:solidFill>
            <a:miter lim="800000"/>
            <a:headEnd/>
            <a:tailEnd/>
          </a:ln>
        </p:spPr>
        <p:txBody>
          <a:bodyPr/>
          <a:lstStyle/>
          <a:p>
            <a:pPr algn="ctr"/>
            <a:r>
              <a:rPr lang="en-US" sz="3600"/>
              <a:t>“What’s my name?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en-US"/>
          </a:p>
        </p:txBody>
      </p:sp>
      <p:pic>
        <p:nvPicPr>
          <p:cNvPr id="3379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33796" name="AutoShape 4"/>
          <p:cNvSpPr>
            <a:spLocks noChangeArrowheads="1"/>
          </p:cNvSpPr>
          <p:nvPr/>
        </p:nvSpPr>
        <p:spPr bwMode="auto">
          <a:xfrm>
            <a:off x="3505200" y="228600"/>
            <a:ext cx="3505200" cy="1371600"/>
          </a:xfrm>
          <a:prstGeom prst="wedgeRoundRectCallout">
            <a:avLst>
              <a:gd name="adj1" fmla="val -78079"/>
              <a:gd name="adj2" fmla="val 4167"/>
              <a:gd name="adj3" fmla="val 16667"/>
            </a:avLst>
          </a:prstGeom>
          <a:solidFill>
            <a:schemeClr val="bg1"/>
          </a:solidFill>
          <a:ln w="9525">
            <a:solidFill>
              <a:schemeClr val="tx1"/>
            </a:solidFill>
            <a:miter lim="800000"/>
            <a:headEnd/>
            <a:tailEnd/>
          </a:ln>
        </p:spPr>
        <p:txBody>
          <a:bodyPr/>
          <a:lstStyle/>
          <a:p>
            <a:pPr algn="ctr"/>
            <a:r>
              <a:rPr lang="en-US" sz="3600"/>
              <a:t>“What are our names?”</a:t>
            </a:r>
          </a:p>
        </p:txBody>
      </p:sp>
      <p:sp>
        <p:nvSpPr>
          <p:cNvPr id="33797" name="Text Box 5"/>
          <p:cNvSpPr txBox="1">
            <a:spLocks noChangeArrowheads="1"/>
          </p:cNvSpPr>
          <p:nvPr/>
        </p:nvSpPr>
        <p:spPr bwMode="auto">
          <a:xfrm>
            <a:off x="7239000" y="3048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*25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409603"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SUNNY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SIDE UP</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HOT SHOT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ALL WET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ON THE MOVE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NON-LIVING THINGS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4863"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34864"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Ecology: Abiotic Factors Review Game</a:t>
            </a:r>
          </a:p>
        </p:txBody>
      </p:sp>
      <p:sp>
        <p:nvSpPr>
          <p:cNvPr id="34865"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6699FF"/>
                </a:solidFill>
              </a:rPr>
              <a:t>Final Question:________________</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457200" y="304800"/>
            <a:ext cx="8229600" cy="5821363"/>
          </a:xfrm>
        </p:spPr>
        <p:txBody>
          <a:bodyPr/>
          <a:lstStyle/>
          <a:p>
            <a:r>
              <a:rPr lang="en-US"/>
              <a:t>Final Question</a:t>
            </a:r>
          </a:p>
        </p:txBody>
      </p:sp>
      <p:sp>
        <p:nvSpPr>
          <p:cNvPr id="322563"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rgbClr val="FFFFFF"/>
              </a:buClr>
              <a:buSzPct val="65000"/>
              <a:buFont typeface="Wingdings" pitchFamily="2" charset="2"/>
              <a:buNone/>
              <a:defRPr/>
            </a:pPr>
            <a:r>
              <a:rPr lang="en-US" sz="800" b="1" dirty="0">
                <a:solidFill>
                  <a:srgbClr val="FFFFFF"/>
                </a:solidFill>
                <a:latin typeface="Verdana" pitchFamily="34" charset="0"/>
              </a:rPr>
              <a:t>Copyright © 2024 </a:t>
            </a:r>
            <a:r>
              <a:rPr lang="en-US" sz="800" b="1" dirty="0" err="1">
                <a:solidFill>
                  <a:srgbClr val="FFFFFF"/>
                </a:solidFill>
                <a:latin typeface="Verdana" pitchFamily="34" charset="0"/>
              </a:rPr>
              <a:t>SlideSpark</a:t>
            </a:r>
            <a:r>
              <a:rPr lang="en-US" sz="800" b="1" dirty="0">
                <a:solidFill>
                  <a:srgbClr val="FFFFFF"/>
                </a:solidFill>
                <a:latin typeface="Verdana" pitchFamily="34" charset="0"/>
              </a:rPr>
              <a:t> LLC</a:t>
            </a:r>
            <a:endParaRPr lang="en-US" sz="3200" dirty="0">
              <a:solidFill>
                <a:srgbClr val="FFFFFF"/>
              </a:solidFill>
              <a:effectLst>
                <a:outerShdw blurRad="38100" dist="38100" dir="2700000" algn="tl">
                  <a:srgbClr val="808080"/>
                </a:outerShdw>
              </a:effectLst>
              <a:latin typeface="Tahoma" pitchFamily="34" charset="0"/>
            </a:endParaRPr>
          </a:p>
        </p:txBody>
      </p:sp>
      <p:pic>
        <p:nvPicPr>
          <p:cNvPr id="1026" name="Picture 2" descr="Image result for milkweed costu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33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2041358" y="5396351"/>
            <a:ext cx="4685899"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 Point wager</a:t>
            </a:r>
          </a:p>
        </p:txBody>
      </p:sp>
    </p:spTree>
    <p:extLst>
      <p:ext uri="{BB962C8B-B14F-4D97-AF65-F5344CB8AC3E}">
        <p14:creationId xmlns:p14="http://schemas.microsoft.com/office/powerpoint/2010/main" val="2601088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Questions 1-20 = 5pts Each</a:t>
            </a:r>
          </a:p>
          <a:p>
            <a:pPr algn="ctr" eaLnBrk="1" hangingPunct="1"/>
            <a:r>
              <a:rPr lang="en-US" sz="3600">
                <a:solidFill>
                  <a:schemeClr val="bg1"/>
                </a:solidFill>
              </a:rPr>
              <a:t>Final Category (Bonus) = 1pt Each</a:t>
            </a:r>
          </a:p>
          <a:p>
            <a:pPr algn="ctr" eaLnBrk="1" hangingPunct="1"/>
            <a:r>
              <a:rPr lang="en-US" sz="3600">
                <a:solidFill>
                  <a:schemeClr val="bg1"/>
                </a:solidFill>
              </a:rPr>
              <a:t>Final Questions = 5 pt wager</a:t>
            </a:r>
          </a:p>
          <a:p>
            <a:pPr algn="ctr" eaLnBrk="1" hangingPunct="1"/>
            <a:r>
              <a:rPr lang="en-US" sz="2400" i="1">
                <a:solidFill>
                  <a:srgbClr val="9966FF"/>
                </a:solidFill>
              </a:rPr>
              <a:t>If you wager 5 on the last question and get it wrong you lose 5 pts. Wager 5 and get right you get 5 pts.</a:t>
            </a:r>
          </a:p>
          <a:p>
            <a:pPr algn="ctr" eaLnBrk="1" hangingPunct="1"/>
            <a:endParaRPr lang="en-US" sz="3600">
              <a:solidFill>
                <a:schemeClr val="bg1"/>
              </a:solidFill>
            </a:endParaRPr>
          </a:p>
          <a:p>
            <a:pPr algn="ctr" eaLnBrk="1" hangingPunct="1"/>
            <a:r>
              <a:rPr lang="en-US" sz="3600">
                <a:solidFill>
                  <a:schemeClr val="bg1"/>
                </a:solidFill>
              </a:rPr>
              <a:t>Find the Owl =</a:t>
            </a:r>
          </a:p>
          <a:p>
            <a:pPr algn="ctr" eaLnBrk="1" hangingPunct="1"/>
            <a:r>
              <a:rPr lang="en-US" sz="3600" i="1">
                <a:solidFill>
                  <a:srgbClr val="996633"/>
                </a:solidFill>
              </a:rPr>
              <a:t> Secretly write “Owl” in the correct box worth 1pt.</a:t>
            </a:r>
          </a:p>
        </p:txBody>
      </p:sp>
      <p:pic>
        <p:nvPicPr>
          <p:cNvPr id="135171"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2"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3"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a:t>“I’ll be about this big.”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4294967295"/>
          </p:nvPr>
        </p:nvSpPr>
        <p:spPr>
          <a:xfrm>
            <a:off x="457200" y="304800"/>
            <a:ext cx="8229600" cy="5821363"/>
          </a:xfrm>
        </p:spPr>
        <p:txBody>
          <a:bodyPr/>
          <a:lstStyle/>
          <a:p>
            <a:pPr eaLnBrk="1" hangingPunct="1"/>
            <a:r>
              <a:rPr lang="en-US" dirty="0"/>
              <a:t>Final Question</a:t>
            </a:r>
          </a:p>
          <a:p>
            <a:pPr lvl="1" eaLnBrk="1" hangingPunct="1"/>
            <a:r>
              <a:rPr lang="en-US" dirty="0"/>
              <a:t>This condition occurs when your body temperature is too high, causes heart failure, among other problems and death. </a:t>
            </a:r>
          </a:p>
        </p:txBody>
      </p:sp>
      <p:pic>
        <p:nvPicPr>
          <p:cNvPr id="37891" name="Picture 4" descr="rsdtherm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686800" cy="4343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1267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37893" name="Text Box 5"/>
          <p:cNvSpPr txBox="1">
            <a:spLocks noChangeArrowheads="1"/>
          </p:cNvSpPr>
          <p:nvPr/>
        </p:nvSpPr>
        <p:spPr bwMode="auto">
          <a:xfrm>
            <a:off x="685800" y="5867400"/>
            <a:ext cx="510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a:solidFill>
                  <a:schemeClr val="bg1"/>
                </a:solidFill>
              </a:rPr>
              <a:t>FINAL QUESTION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Waterh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711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78395" y="228600"/>
            <a:ext cx="8587223" cy="830997"/>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000000">
                      <a:satMod val="175000"/>
                      <a:alpha val="40000"/>
                    </a:srgbClr>
                  </a:glow>
                  <a:outerShdw blurRad="50800" algn="tl" rotWithShape="0">
                    <a:srgbClr val="000000"/>
                  </a:outerShdw>
                </a:effectLst>
                <a:uLnTx/>
                <a:uFillTx/>
                <a:latin typeface="Arial" charset="0"/>
                <a:ea typeface="+mn-ea"/>
                <a:cs typeface="+mn-cs"/>
              </a:rPr>
              <a:t>Ecology Abiotic Factors Unit</a:t>
            </a:r>
          </a:p>
        </p:txBody>
      </p:sp>
      <p:sp>
        <p:nvSpPr>
          <p:cNvPr id="4" name="Rectangle 3"/>
          <p:cNvSpPr/>
          <p:nvPr/>
        </p:nvSpPr>
        <p:spPr>
          <a:xfrm>
            <a:off x="76200" y="5029200"/>
            <a:ext cx="4685898"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FFC000">
                      <a:alpha val="40000"/>
                    </a:srgbClr>
                  </a:glow>
                  <a:outerShdw blurRad="50800" algn="tl" rotWithShape="0">
                    <a:srgbClr val="000000"/>
                  </a:outerShdw>
                </a:effectLst>
                <a:uLnTx/>
                <a:uFillTx/>
                <a:latin typeface="Arial" charset="0"/>
                <a:ea typeface="+mn-ea"/>
                <a:cs typeface="+mn-cs"/>
              </a:rPr>
              <a:t>Part 1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FFC000">
                      <a:alpha val="40000"/>
                    </a:srgbClr>
                  </a:glow>
                  <a:outerShdw blurRad="50800" algn="tl" rotWithShape="0">
                    <a:srgbClr val="000000"/>
                  </a:outerShdw>
                </a:effectLst>
                <a:uLnTx/>
                <a:uFillTx/>
                <a:latin typeface="Arial" charset="0"/>
                <a:ea typeface="+mn-ea"/>
                <a:cs typeface="+mn-cs"/>
              </a:rPr>
              <a:t>Review Game</a:t>
            </a:r>
          </a:p>
        </p:txBody>
      </p:sp>
      <p:pic>
        <p:nvPicPr>
          <p:cNvPr id="5" name="Graphic 4">
            <a:extLst>
              <a:ext uri="{FF2B5EF4-FFF2-40B4-BE49-F238E27FC236}">
                <a16:creationId xmlns:a16="http://schemas.microsoft.com/office/drawing/2014/main" id="{DC5FD036-7F05-D800-3849-0DA6506A689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7400" y="5105400"/>
            <a:ext cx="4331655" cy="1224058"/>
          </a:xfrm>
          <a:prstGeom prst="rect">
            <a:avLst/>
          </a:prstGeom>
        </p:spPr>
      </p:pic>
    </p:spTree>
    <p:extLst>
      <p:ext uri="{BB962C8B-B14F-4D97-AF65-F5344CB8AC3E}">
        <p14:creationId xmlns:p14="http://schemas.microsoft.com/office/powerpoint/2010/main" val="2249858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Waterh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44000" cy="684711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78395" y="228600"/>
            <a:ext cx="8587223" cy="830997"/>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000000">
                      <a:satMod val="175000"/>
                      <a:alpha val="40000"/>
                    </a:srgbClr>
                  </a:glow>
                  <a:outerShdw blurRad="50800" algn="tl" rotWithShape="0">
                    <a:srgbClr val="000000"/>
                  </a:outerShdw>
                </a:effectLst>
                <a:uLnTx/>
                <a:uFillTx/>
                <a:latin typeface="Arial" charset="0"/>
                <a:ea typeface="+mn-ea"/>
                <a:cs typeface="+mn-cs"/>
              </a:rPr>
              <a:t>Ecology Abiotic Factors Unit</a:t>
            </a:r>
          </a:p>
        </p:txBody>
      </p:sp>
      <p:sp>
        <p:nvSpPr>
          <p:cNvPr id="4" name="Rectangle 3"/>
          <p:cNvSpPr/>
          <p:nvPr/>
        </p:nvSpPr>
        <p:spPr>
          <a:xfrm>
            <a:off x="76200" y="5029200"/>
            <a:ext cx="4685898"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FFC000">
                      <a:alpha val="40000"/>
                    </a:srgbClr>
                  </a:glow>
                  <a:outerShdw blurRad="50800" algn="tl" rotWithShape="0">
                    <a:srgbClr val="000000"/>
                  </a:outerShdw>
                </a:effectLst>
                <a:uLnTx/>
                <a:uFillTx/>
                <a:latin typeface="Arial" charset="0"/>
                <a:ea typeface="+mn-ea"/>
                <a:cs typeface="+mn-cs"/>
              </a:rPr>
              <a:t>Part 1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FFC000">
                      <a:alpha val="40000"/>
                    </a:srgbClr>
                  </a:glow>
                  <a:outerShdw blurRad="50800" algn="tl" rotWithShape="0">
                    <a:srgbClr val="000000"/>
                  </a:outerShdw>
                </a:effectLst>
                <a:uLnTx/>
                <a:uFillTx/>
                <a:latin typeface="Arial" charset="0"/>
                <a:ea typeface="+mn-ea"/>
                <a:cs typeface="+mn-cs"/>
              </a:rPr>
              <a:t>Review Game</a:t>
            </a:r>
          </a:p>
        </p:txBody>
      </p:sp>
      <p:pic>
        <p:nvPicPr>
          <p:cNvPr id="5" name="Graphic 4">
            <a:extLst>
              <a:ext uri="{FF2B5EF4-FFF2-40B4-BE49-F238E27FC236}">
                <a16:creationId xmlns:a16="http://schemas.microsoft.com/office/drawing/2014/main" id="{DC5FD036-7F05-D800-3849-0DA6506A689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7400" y="5105400"/>
            <a:ext cx="4331655" cy="1224058"/>
          </a:xfrm>
          <a:prstGeom prst="rect">
            <a:avLst/>
          </a:prstGeom>
        </p:spPr>
      </p:pic>
      <p:pic>
        <p:nvPicPr>
          <p:cNvPr id="1026" name="Picture 2" descr="Download Key Transparent HQ PNG Image | FreePNGImg">
            <a:extLst>
              <a:ext uri="{FF2B5EF4-FFF2-40B4-BE49-F238E27FC236}">
                <a16:creationId xmlns:a16="http://schemas.microsoft.com/office/drawing/2014/main" id="{88C7084B-EDB0-8115-81A1-B8B0C25AB8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144002">
            <a:off x="698013" y="-1226672"/>
            <a:ext cx="8128170" cy="8128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947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235523"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FF00"/>
                          </a:solidFill>
                          <a:effectLst/>
                          <a:latin typeface="Times New Roman" pitchFamily="18" charset="0"/>
                        </a:rPr>
                        <a:t>SUNNY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FF00"/>
                          </a:solidFill>
                          <a:effectLst/>
                          <a:latin typeface="Times New Roman" pitchFamily="18" charset="0"/>
                        </a:rPr>
                        <a:t>SIDE UP</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HOT SHOT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ALL WET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ON THE MOVE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NON-LIVING THINGS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9983"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39984"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Ecology: Abiotic Factors Review Game</a:t>
            </a:r>
          </a:p>
        </p:txBody>
      </p:sp>
      <p:sp>
        <p:nvSpPr>
          <p:cNvPr id="39985"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28600" y="152400"/>
            <a:ext cx="8686800" cy="17399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Light from the         </a:t>
            </a:r>
            <a:r>
              <a:rPr kumimoji="0" lang="en-US" sz="3600" b="0" i="0" u="none" strike="noStrike" kern="1200" cap="none" spc="0" normalizeH="0" baseline="0" noProof="0">
                <a:ln>
                  <a:noFill/>
                </a:ln>
                <a:solidFill>
                  <a:srgbClr val="FFFF00"/>
                </a:solidFill>
                <a:effectLst>
                  <a:outerShdw blurRad="38100" dist="38100" dir="2700000" algn="tl">
                    <a:srgbClr val="FFFFFF"/>
                  </a:outerShdw>
                </a:effectLst>
                <a:uLnTx/>
                <a:uFillTx/>
                <a:latin typeface="Arial" pitchFamily="34" charset="0"/>
                <a:ea typeface="+mn-ea"/>
                <a:cs typeface="+mn-cs"/>
              </a:rPr>
              <a:t>Sun</a:t>
            </a:r>
            <a:r>
              <a:rPr kumimoji="0" lang="en-US" sz="36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       provides producers the energy to make sugar (photosynthesis).</a:t>
            </a:r>
          </a:p>
        </p:txBody>
      </p:sp>
      <p:pic>
        <p:nvPicPr>
          <p:cNvPr id="40963" name="Picture 7" descr="green_pl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534400" cy="4648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654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40965" name="Text Box 5"/>
          <p:cNvSpPr txBox="1">
            <a:spLocks noChangeArrowheads="1"/>
          </p:cNvSpPr>
          <p:nvPr/>
        </p:nvSpPr>
        <p:spPr bwMode="auto">
          <a:xfrm>
            <a:off x="7772400" y="5181600"/>
            <a:ext cx="1066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7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0966" name="Rectangle 6"/>
          <p:cNvSpPr>
            <a:spLocks noChangeArrowheads="1"/>
          </p:cNvSpPr>
          <p:nvPr/>
        </p:nvSpPr>
        <p:spPr bwMode="auto">
          <a:xfrm>
            <a:off x="3200400" y="228600"/>
            <a:ext cx="2667000" cy="533400"/>
          </a:xfrm>
          <a:prstGeom prst="rect">
            <a:avLst/>
          </a:prstGeom>
          <a:solidFill>
            <a:srgbClr val="5F5F5F"/>
          </a:solidFill>
          <a:ln w="5715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967" name="WordArt 7"/>
          <p:cNvSpPr>
            <a:spLocks noChangeArrowheads="1" noChangeShapeType="1" noTextEdit="1"/>
          </p:cNvSpPr>
          <p:nvPr/>
        </p:nvSpPr>
        <p:spPr bwMode="auto">
          <a:xfrm>
            <a:off x="609600" y="2133600"/>
            <a:ext cx="838200" cy="1543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28600" y="152400"/>
            <a:ext cx="8686800" cy="17399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Light from the         </a:t>
            </a:r>
            <a:r>
              <a:rPr kumimoji="0" lang="en-US" sz="3600" b="0" i="0" u="none" strike="noStrike" kern="1200" cap="none" spc="0" normalizeH="0" baseline="0" noProof="0">
                <a:ln>
                  <a:noFill/>
                </a:ln>
                <a:solidFill>
                  <a:srgbClr val="FFFF00"/>
                </a:solidFill>
                <a:effectLst>
                  <a:outerShdw blurRad="38100" dist="38100" dir="2700000" algn="tl">
                    <a:srgbClr val="FFFFFF"/>
                  </a:outerShdw>
                </a:effectLst>
                <a:uLnTx/>
                <a:uFillTx/>
                <a:latin typeface="Arial" pitchFamily="34" charset="0"/>
                <a:ea typeface="+mn-ea"/>
                <a:cs typeface="+mn-cs"/>
              </a:rPr>
              <a:t>Sun</a:t>
            </a:r>
            <a:r>
              <a:rPr kumimoji="0" lang="en-US" sz="36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       provides producers the energy to make sugar (photosynthesis).</a:t>
            </a:r>
          </a:p>
        </p:txBody>
      </p:sp>
      <p:pic>
        <p:nvPicPr>
          <p:cNvPr id="41987" name="Picture 7" descr="green_pl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534400" cy="4648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85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41989" name="Rectangle 6"/>
          <p:cNvSpPr>
            <a:spLocks noChangeArrowheads="1"/>
          </p:cNvSpPr>
          <p:nvPr/>
        </p:nvSpPr>
        <p:spPr bwMode="auto">
          <a:xfrm>
            <a:off x="3200400" y="228600"/>
            <a:ext cx="2667000" cy="533400"/>
          </a:xfrm>
          <a:prstGeom prst="rect">
            <a:avLst/>
          </a:prstGeom>
          <a:solidFill>
            <a:srgbClr val="5F5F5F"/>
          </a:solidFill>
          <a:ln w="57150">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990" name="WordArt 7"/>
          <p:cNvSpPr>
            <a:spLocks noChangeArrowheads="1" noChangeShapeType="1" noTextEdit="1"/>
          </p:cNvSpPr>
          <p:nvPr/>
        </p:nvSpPr>
        <p:spPr bwMode="auto">
          <a:xfrm>
            <a:off x="609600" y="2133600"/>
            <a:ext cx="838200" cy="1543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28600" y="152400"/>
            <a:ext cx="8686800" cy="17399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Light from the         </a:t>
            </a:r>
            <a:r>
              <a:rPr kumimoji="0" lang="en-US" sz="3600" b="0" i="0" u="none" strike="noStrike" kern="1200" cap="none" spc="0" normalizeH="0" baseline="0" noProof="0">
                <a:ln>
                  <a:noFill/>
                </a:ln>
                <a:solidFill>
                  <a:srgbClr val="FFFF00"/>
                </a:solidFill>
                <a:effectLst>
                  <a:outerShdw blurRad="38100" dist="38100" dir="2700000" algn="tl">
                    <a:srgbClr val="FFFFFF"/>
                  </a:outerShdw>
                </a:effectLst>
                <a:uLnTx/>
                <a:uFillTx/>
                <a:latin typeface="Arial" pitchFamily="34" charset="0"/>
                <a:ea typeface="+mn-ea"/>
                <a:cs typeface="+mn-cs"/>
              </a:rPr>
              <a:t>Sun</a:t>
            </a:r>
            <a:r>
              <a:rPr kumimoji="0" lang="en-US" sz="36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       provides producers the energy to make sugar (photosynthesis).</a:t>
            </a:r>
          </a:p>
        </p:txBody>
      </p:sp>
      <p:pic>
        <p:nvPicPr>
          <p:cNvPr id="43011" name="Picture 7" descr="green_pl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534400" cy="4648200"/>
          </a:xfrm>
          <a:prstGeom prst="rect">
            <a:avLst/>
          </a:prstGeom>
          <a:noFill/>
          <a:ln w="9525">
            <a:solidFill>
              <a:schemeClr val="bg1"/>
            </a:solidFill>
            <a:miter lim="800000"/>
            <a:headEnd/>
            <a:tailEnd/>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4064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43013" name="Oval 6"/>
          <p:cNvSpPr>
            <a:spLocks noChangeArrowheads="1"/>
          </p:cNvSpPr>
          <p:nvPr/>
        </p:nvSpPr>
        <p:spPr bwMode="auto">
          <a:xfrm>
            <a:off x="4648200" y="2362200"/>
            <a:ext cx="2590800" cy="2362200"/>
          </a:xfrm>
          <a:prstGeom prst="ellipse">
            <a:avLst/>
          </a:prstGeom>
          <a:noFill/>
          <a:ln w="76200">
            <a:solidFill>
              <a:srgbClr val="FFFF00"/>
            </a:solidFill>
            <a:round/>
            <a:headEnd/>
            <a:tailEnd/>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glow rad="228600">
                  <a:srgbClr val="FFFFFF">
                    <a:satMod val="175000"/>
                    <a:alpha val="40000"/>
                  </a:srgbClr>
                </a:glow>
              </a:effectLst>
              <a:uLnTx/>
              <a:uFillTx/>
              <a:latin typeface="Arial" charset="0"/>
              <a:ea typeface="+mn-ea"/>
              <a:cs typeface="+mn-cs"/>
            </a:endParaRPr>
          </a:p>
        </p:txBody>
      </p:sp>
      <p:sp>
        <p:nvSpPr>
          <p:cNvPr id="43014" name="Oval 7"/>
          <p:cNvSpPr>
            <a:spLocks noChangeArrowheads="1"/>
          </p:cNvSpPr>
          <p:nvPr/>
        </p:nvSpPr>
        <p:spPr bwMode="auto">
          <a:xfrm>
            <a:off x="4800600" y="2590800"/>
            <a:ext cx="2209800" cy="1905000"/>
          </a:xfrm>
          <a:prstGeom prst="ellipse">
            <a:avLst/>
          </a:prstGeom>
          <a:noFill/>
          <a:ln w="76200">
            <a:solidFill>
              <a:srgbClr val="FFFF00"/>
            </a:solidFill>
            <a:round/>
            <a:headEnd/>
            <a:tailEnd/>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015" name="Oval 8"/>
          <p:cNvSpPr>
            <a:spLocks noChangeArrowheads="1"/>
          </p:cNvSpPr>
          <p:nvPr/>
        </p:nvSpPr>
        <p:spPr bwMode="auto">
          <a:xfrm>
            <a:off x="5029200" y="2743200"/>
            <a:ext cx="1752600" cy="1524000"/>
          </a:xfrm>
          <a:prstGeom prst="ellipse">
            <a:avLst/>
          </a:prstGeom>
          <a:noFill/>
          <a:ln w="76200">
            <a:solidFill>
              <a:srgbClr val="FFFF00"/>
            </a:solidFill>
            <a:round/>
            <a:headEnd/>
            <a:tailEnd/>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016" name="Oval 9"/>
          <p:cNvSpPr>
            <a:spLocks noChangeArrowheads="1"/>
          </p:cNvSpPr>
          <p:nvPr/>
        </p:nvSpPr>
        <p:spPr bwMode="auto">
          <a:xfrm>
            <a:off x="5562600" y="3276600"/>
            <a:ext cx="609600" cy="609600"/>
          </a:xfrm>
          <a:prstGeom prst="ellipse">
            <a:avLst/>
          </a:prstGeom>
          <a:noFill/>
          <a:ln w="76200">
            <a:solidFill>
              <a:srgbClr val="FFFF00"/>
            </a:solidFill>
            <a:round/>
            <a:headEnd/>
            <a:tailEnd/>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017" name="Oval 10"/>
          <p:cNvSpPr>
            <a:spLocks noChangeArrowheads="1"/>
          </p:cNvSpPr>
          <p:nvPr/>
        </p:nvSpPr>
        <p:spPr bwMode="auto">
          <a:xfrm>
            <a:off x="4038600" y="2057400"/>
            <a:ext cx="3962400" cy="3276600"/>
          </a:xfrm>
          <a:prstGeom prst="ellipse">
            <a:avLst/>
          </a:prstGeom>
          <a:noFill/>
          <a:ln w="76200">
            <a:solidFill>
              <a:srgbClr val="FFFF00"/>
            </a:solidFill>
            <a:round/>
            <a:headEnd/>
            <a:tailEnd/>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018" name="WordArt 11"/>
          <p:cNvSpPr>
            <a:spLocks noChangeArrowheads="1" noChangeShapeType="1" noTextEdit="1"/>
          </p:cNvSpPr>
          <p:nvPr/>
        </p:nvSpPr>
        <p:spPr bwMode="auto">
          <a:xfrm>
            <a:off x="609600" y="2133600"/>
            <a:ext cx="838200" cy="1543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a:t>
            </a:r>
          </a:p>
        </p:txBody>
      </p:sp>
      <p:sp>
        <p:nvSpPr>
          <p:cNvPr id="2" name="Rectangle 1"/>
          <p:cNvSpPr/>
          <p:nvPr/>
        </p:nvSpPr>
        <p:spPr>
          <a:xfrm>
            <a:off x="4274649" y="2048923"/>
            <a:ext cx="3795102" cy="2366665"/>
          </a:xfrm>
          <a:prstGeom prst="rect">
            <a:avLst/>
          </a:prstGeom>
          <a:noFill/>
        </p:spPr>
        <p:txBody>
          <a:bodyPr wrap="none" lIns="91440" tIns="45720" rIns="91440" bIns="45720">
            <a:prstTxWarp prst="textDeflateBottom">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FF00"/>
                </a:solidFill>
                <a:effectLst>
                  <a:glow rad="228600">
                    <a:srgbClr val="000000">
                      <a:satMod val="175000"/>
                      <a:alpha val="40000"/>
                    </a:srgbClr>
                  </a:glow>
                  <a:outerShdw blurRad="50800" algn="tl" rotWithShape="0">
                    <a:srgbClr val="000000"/>
                  </a:outerShdw>
                </a:effectLst>
                <a:uLnTx/>
                <a:uFillTx/>
                <a:latin typeface="Arial" charset="0"/>
                <a:ea typeface="+mn-ea"/>
                <a:cs typeface="+mn-cs"/>
              </a:rPr>
              <a:t>SUN</a:t>
            </a:r>
          </a:p>
        </p:txBody>
      </p:sp>
      <p:sp>
        <p:nvSpPr>
          <p:cNvPr id="12" name="Oval 10"/>
          <p:cNvSpPr>
            <a:spLocks noChangeArrowheads="1"/>
          </p:cNvSpPr>
          <p:nvPr/>
        </p:nvSpPr>
        <p:spPr bwMode="auto">
          <a:xfrm>
            <a:off x="2057400" y="990600"/>
            <a:ext cx="7010400" cy="5486400"/>
          </a:xfrm>
          <a:prstGeom prst="ellipse">
            <a:avLst/>
          </a:prstGeom>
          <a:noFill/>
          <a:ln w="76200">
            <a:solidFill>
              <a:srgbClr val="FFFF00"/>
            </a:solidFill>
            <a:round/>
            <a:headEnd/>
            <a:tailEnd/>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Oval 10"/>
          <p:cNvSpPr>
            <a:spLocks noChangeArrowheads="1"/>
          </p:cNvSpPr>
          <p:nvPr/>
        </p:nvSpPr>
        <p:spPr bwMode="auto">
          <a:xfrm>
            <a:off x="76200" y="-381000"/>
            <a:ext cx="10972800" cy="8153400"/>
          </a:xfrm>
          <a:prstGeom prst="ellipse">
            <a:avLst/>
          </a:prstGeom>
          <a:noFill/>
          <a:ln w="76200">
            <a:solidFill>
              <a:srgbClr val="FFFF00"/>
            </a:solidFill>
            <a:round/>
            <a:headEnd/>
            <a:tailEnd/>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381000" y="228600"/>
            <a:ext cx="8458200" cy="1200329"/>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mn-ea"/>
                <a:cs typeface="+mn-cs"/>
              </a:rPr>
              <a:t>This is a term associated for when animals are active at dawn and at dusk.</a:t>
            </a:r>
          </a:p>
        </p:txBody>
      </p:sp>
      <p:pic>
        <p:nvPicPr>
          <p:cNvPr id="45059" name="Picture 6" descr="white_tail_buck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28929"/>
            <a:ext cx="8610600" cy="512427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4474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45061" name="WordArt 6"/>
          <p:cNvSpPr>
            <a:spLocks noChangeArrowheads="1" noChangeShapeType="1" noTextEdit="1"/>
          </p:cNvSpPr>
          <p:nvPr/>
        </p:nvSpPr>
        <p:spPr bwMode="auto">
          <a:xfrm>
            <a:off x="7772400" y="1600200"/>
            <a:ext cx="914400" cy="1390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381000" y="228600"/>
            <a:ext cx="8458200" cy="1200329"/>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mn-ea"/>
                <a:cs typeface="+mn-cs"/>
              </a:rPr>
              <a:t>This is a term associated for when animals are active at dawn and at dusk.</a:t>
            </a:r>
          </a:p>
        </p:txBody>
      </p:sp>
      <p:pic>
        <p:nvPicPr>
          <p:cNvPr id="45059" name="Picture 6" descr="white_tail_buck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28929"/>
            <a:ext cx="8610600" cy="512427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4474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45061" name="WordArt 6"/>
          <p:cNvSpPr>
            <a:spLocks noChangeArrowheads="1" noChangeShapeType="1" noTextEdit="1"/>
          </p:cNvSpPr>
          <p:nvPr/>
        </p:nvSpPr>
        <p:spPr bwMode="auto">
          <a:xfrm>
            <a:off x="7772400" y="1600200"/>
            <a:ext cx="914400" cy="1390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a:t>
            </a:r>
          </a:p>
        </p:txBody>
      </p:sp>
      <p:sp>
        <p:nvSpPr>
          <p:cNvPr id="2" name="Rectangle 1"/>
          <p:cNvSpPr/>
          <p:nvPr/>
        </p:nvSpPr>
        <p:spPr>
          <a:xfrm>
            <a:off x="457200" y="4812632"/>
            <a:ext cx="8382000" cy="1447800"/>
          </a:xfrm>
          <a:prstGeom prst="rect">
            <a:avLst/>
          </a:prstGeom>
          <a:noFill/>
        </p:spPr>
        <p:txBody>
          <a:bodyPr wrap="square" lIns="91440" tIns="45720" rIns="91440" bIns="45720">
            <a:prstTxWarp prst="textWave4">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CC9900"/>
                </a:solidFill>
                <a:effectLst>
                  <a:glow rad="228600">
                    <a:srgbClr val="000000">
                      <a:satMod val="175000"/>
                      <a:alpha val="40000"/>
                    </a:srgbClr>
                  </a:glow>
                  <a:outerShdw blurRad="50800" algn="tl" rotWithShape="0">
                    <a:srgbClr val="000000"/>
                  </a:outerShdw>
                </a:effectLst>
                <a:uLnTx/>
                <a:uFillTx/>
                <a:latin typeface="Arial" charset="0"/>
                <a:ea typeface="+mn-ea"/>
                <a:cs typeface="+mn-cs"/>
              </a:rPr>
              <a:t>Crepuscular</a:t>
            </a:r>
          </a:p>
        </p:txBody>
      </p:sp>
    </p:spTree>
    <p:extLst>
      <p:ext uri="{BB962C8B-B14F-4D97-AF65-F5344CB8AC3E}">
        <p14:creationId xmlns:p14="http://schemas.microsoft.com/office/powerpoint/2010/main" val="2921556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228600" y="228600"/>
            <a:ext cx="861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This is the name for the directional growth of plants in response to light?</a:t>
            </a:r>
          </a:p>
        </p:txBody>
      </p:sp>
      <p:pic>
        <p:nvPicPr>
          <p:cNvPr id="47107" name="Picture 6" descr="Sunfl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7630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488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47110" name="WordArt 7"/>
          <p:cNvSpPr>
            <a:spLocks noChangeArrowheads="1" noChangeShapeType="1" noTextEdit="1"/>
          </p:cNvSpPr>
          <p:nvPr/>
        </p:nvSpPr>
        <p:spPr bwMode="auto">
          <a:xfrm>
            <a:off x="525379" y="1676400"/>
            <a:ext cx="10668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body" idx="4294967295"/>
          </p:nvPr>
        </p:nvSpPr>
        <p:spPr>
          <a:xfrm>
            <a:off x="457200" y="228600"/>
            <a:ext cx="8229600" cy="5897563"/>
          </a:xfrm>
        </p:spPr>
        <p:txBody>
          <a:bodyPr/>
          <a:lstStyle/>
          <a:p>
            <a:r>
              <a:rPr lang="en-US">
                <a:solidFill>
                  <a:srgbClr val="FF7C80"/>
                </a:solidFill>
              </a:rPr>
              <a:t>Is your name on the review sheet?</a:t>
            </a:r>
          </a:p>
        </p:txBody>
      </p:sp>
      <p:pic>
        <p:nvPicPr>
          <p:cNvPr id="136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136196"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136197"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6198"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228600" y="228600"/>
            <a:ext cx="861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This is the name for the directional growth of plants in response to light?</a:t>
            </a:r>
          </a:p>
        </p:txBody>
      </p:sp>
      <p:pic>
        <p:nvPicPr>
          <p:cNvPr id="47107" name="Picture 6" descr="Sunfl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7630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488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47110" name="WordArt 7"/>
          <p:cNvSpPr>
            <a:spLocks noChangeArrowheads="1" noChangeShapeType="1" noTextEdit="1"/>
          </p:cNvSpPr>
          <p:nvPr/>
        </p:nvSpPr>
        <p:spPr bwMode="auto">
          <a:xfrm>
            <a:off x="525379" y="1676400"/>
            <a:ext cx="10668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3</a:t>
            </a:r>
          </a:p>
        </p:txBody>
      </p:sp>
      <p:sp>
        <p:nvSpPr>
          <p:cNvPr id="2" name="Rectangle 1"/>
          <p:cNvSpPr/>
          <p:nvPr/>
        </p:nvSpPr>
        <p:spPr>
          <a:xfrm rot="21049493">
            <a:off x="1313526" y="2866570"/>
            <a:ext cx="6593147" cy="2214265"/>
          </a:xfrm>
          <a:prstGeom prst="rect">
            <a:avLst/>
          </a:prstGeom>
          <a:noFill/>
        </p:spPr>
        <p:txBody>
          <a:bodyPr wrap="none" lIns="91440" tIns="45720" rIns="91440" bIns="45720">
            <a:prstTxWarp prst="textCurveU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a:ln w="17780" cmpd="sng">
                  <a:solidFill>
                    <a:sysClr val="windowText" lastClr="000000"/>
                  </a:solidFill>
                  <a:prstDash val="solid"/>
                  <a:miter lim="800000"/>
                </a:ln>
                <a:solidFill>
                  <a:srgbClr val="FFFF00"/>
                </a:solidFill>
                <a:effectLst>
                  <a:glow rad="228600">
                    <a:srgbClr val="DAEDEF">
                      <a:satMod val="175000"/>
                      <a:alpha val="40000"/>
                    </a:srgbClr>
                  </a:glow>
                  <a:outerShdw blurRad="50800" algn="tl" rotWithShape="0">
                    <a:srgbClr val="000000"/>
                  </a:outerShdw>
                </a:effectLst>
                <a:uLnTx/>
                <a:uFillTx/>
                <a:latin typeface="Arial" charset="0"/>
                <a:ea typeface="+mn-ea"/>
                <a:cs typeface="+mn-cs"/>
              </a:rPr>
              <a:t>Phototropism</a:t>
            </a:r>
            <a:endPar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glow rad="228600">
                  <a:srgbClr val="DAEDEF">
                    <a:satMod val="175000"/>
                    <a:alpha val="40000"/>
                  </a:srgbClr>
                </a:glow>
                <a:outerShdw blurRad="50800" algn="tl" rotWithShape="0">
                  <a:srgbClr val="000000"/>
                </a:outerShdw>
              </a:effectLst>
              <a:uLnTx/>
              <a:uFillTx/>
              <a:latin typeface="Arial" charset="0"/>
              <a:ea typeface="+mn-ea"/>
              <a:cs typeface="+mn-cs"/>
            </a:endParaRPr>
          </a:p>
        </p:txBody>
      </p:sp>
    </p:spTree>
    <p:extLst>
      <p:ext uri="{BB962C8B-B14F-4D97-AF65-F5344CB8AC3E}">
        <p14:creationId xmlns:p14="http://schemas.microsoft.com/office/powerpoint/2010/main" val="1893678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457200" y="381000"/>
            <a:ext cx="8229600" cy="5745163"/>
          </a:xfrm>
        </p:spPr>
        <p:txBody>
          <a:bodyPr/>
          <a:lstStyle/>
          <a:p>
            <a:r>
              <a:rPr lang="en-US"/>
              <a:t>Which letter generally gets the most amount of light throughout the year? </a:t>
            </a:r>
            <a:endParaRPr lang="en-US">
              <a:solidFill>
                <a:srgbClr val="FFFF00"/>
              </a:solidFill>
            </a:endParaRPr>
          </a:p>
        </p:txBody>
      </p:sp>
      <p:pic>
        <p:nvPicPr>
          <p:cNvPr id="491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924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60"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Tahoma" pitchFamily="34" charset="0"/>
              <a:ea typeface="+mn-ea"/>
              <a:cs typeface="+mn-cs"/>
            </a:endParaRPr>
          </a:p>
        </p:txBody>
      </p:sp>
      <p:sp>
        <p:nvSpPr>
          <p:cNvPr id="49157" name="WordArt 11"/>
          <p:cNvSpPr>
            <a:spLocks noChangeArrowheads="1" noChangeShapeType="1" noTextEdit="1"/>
          </p:cNvSpPr>
          <p:nvPr/>
        </p:nvSpPr>
        <p:spPr bwMode="auto">
          <a:xfrm>
            <a:off x="304800" y="1600200"/>
            <a:ext cx="10668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4</a:t>
            </a:r>
          </a:p>
        </p:txBody>
      </p:sp>
      <p:sp>
        <p:nvSpPr>
          <p:cNvPr id="49158" name="WordArt 12"/>
          <p:cNvSpPr>
            <a:spLocks noChangeArrowheads="1" noChangeShapeType="1" noTextEdit="1"/>
          </p:cNvSpPr>
          <p:nvPr/>
        </p:nvSpPr>
        <p:spPr bwMode="auto">
          <a:xfrm>
            <a:off x="4191000" y="1676400"/>
            <a:ext cx="762000" cy="914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49159" name="WordArt 13"/>
          <p:cNvSpPr>
            <a:spLocks noChangeArrowheads="1" noChangeShapeType="1" noTextEdit="1"/>
          </p:cNvSpPr>
          <p:nvPr/>
        </p:nvSpPr>
        <p:spPr bwMode="auto">
          <a:xfrm>
            <a:off x="4343400" y="3733800"/>
            <a:ext cx="685800" cy="1009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49160" name="WordArt 14"/>
          <p:cNvSpPr>
            <a:spLocks noChangeArrowheads="1" noChangeShapeType="1" noTextEdit="1"/>
          </p:cNvSpPr>
          <p:nvPr/>
        </p:nvSpPr>
        <p:spPr bwMode="auto">
          <a:xfrm>
            <a:off x="4343400" y="5943600"/>
            <a:ext cx="685800" cy="914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457200" y="381000"/>
            <a:ext cx="8229600" cy="5745163"/>
          </a:xfrm>
        </p:spPr>
        <p:txBody>
          <a:bodyPr/>
          <a:lstStyle/>
          <a:p>
            <a:r>
              <a:rPr lang="en-US"/>
              <a:t>Which letter generally gets the most amount of light throughout the year? </a:t>
            </a:r>
            <a:r>
              <a:rPr lang="en-US">
                <a:solidFill>
                  <a:srgbClr val="FFFF00"/>
                </a:solidFill>
              </a:rPr>
              <a:t>Answer: B</a:t>
            </a:r>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924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Tahoma" pitchFamily="34" charset="0"/>
              <a:ea typeface="+mn-ea"/>
              <a:cs typeface="+mn-cs"/>
            </a:endParaRPr>
          </a:p>
        </p:txBody>
      </p:sp>
      <p:sp>
        <p:nvSpPr>
          <p:cNvPr id="50181" name="WordArt 5"/>
          <p:cNvSpPr>
            <a:spLocks noChangeArrowheads="1" noChangeShapeType="1" noTextEdit="1"/>
          </p:cNvSpPr>
          <p:nvPr/>
        </p:nvSpPr>
        <p:spPr bwMode="auto">
          <a:xfrm>
            <a:off x="304800" y="1600200"/>
            <a:ext cx="10668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4</a:t>
            </a:r>
          </a:p>
        </p:txBody>
      </p:sp>
      <p:sp>
        <p:nvSpPr>
          <p:cNvPr id="50182" name="WordArt 6"/>
          <p:cNvSpPr>
            <a:spLocks noChangeArrowheads="1" noChangeShapeType="1" noTextEdit="1"/>
          </p:cNvSpPr>
          <p:nvPr/>
        </p:nvSpPr>
        <p:spPr bwMode="auto">
          <a:xfrm>
            <a:off x="4191000" y="1676400"/>
            <a:ext cx="762000" cy="914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50183" name="WordArt 7"/>
          <p:cNvSpPr>
            <a:spLocks noChangeArrowheads="1" noChangeShapeType="1" noTextEdit="1"/>
          </p:cNvSpPr>
          <p:nvPr/>
        </p:nvSpPr>
        <p:spPr bwMode="auto">
          <a:xfrm>
            <a:off x="4343400" y="3733800"/>
            <a:ext cx="685800" cy="1009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50184" name="WordArt 8"/>
          <p:cNvSpPr>
            <a:spLocks noChangeArrowheads="1" noChangeShapeType="1" noTextEdit="1"/>
          </p:cNvSpPr>
          <p:nvPr/>
        </p:nvSpPr>
        <p:spPr bwMode="auto">
          <a:xfrm>
            <a:off x="4343400" y="5943600"/>
            <a:ext cx="685800" cy="914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324617" name="Rectangle 9"/>
          <p:cNvSpPr>
            <a:spLocks noChangeArrowheads="1"/>
          </p:cNvSpPr>
          <p:nvPr/>
        </p:nvSpPr>
        <p:spPr bwMode="auto">
          <a:xfrm rot="-580344">
            <a:off x="-381000" y="3429000"/>
            <a:ext cx="9829800" cy="2133600"/>
          </a:xfrm>
          <a:prstGeom prst="rect">
            <a:avLst/>
          </a:prstGeom>
          <a:gradFill rotWithShape="1">
            <a:gsLst>
              <a:gs pos="0">
                <a:srgbClr val="FFFF00">
                  <a:gamma/>
                  <a:shade val="46275"/>
                  <a:invGamma/>
                  <a:alpha val="50999"/>
                </a:srgbClr>
              </a:gs>
              <a:gs pos="50000">
                <a:srgbClr val="FFFF00">
                  <a:alpha val="52000"/>
                </a:srgbClr>
              </a:gs>
              <a:gs pos="100000">
                <a:srgbClr val="FFFF00">
                  <a:gamma/>
                  <a:shade val="46275"/>
                  <a:invGamma/>
                  <a:alpha val="50999"/>
                </a:srgbClr>
              </a:gs>
            </a:gsLst>
            <a:lin ang="5400000" scaled="1"/>
          </a:gra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228600" y="2286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This is the name for the biological creation of light by a living creature? </a:t>
            </a: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pic>
        <p:nvPicPr>
          <p:cNvPr id="51203" name="Picture 6" descr="firef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05000"/>
            <a:ext cx="79248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8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51205" name="WordArt 6"/>
          <p:cNvSpPr>
            <a:spLocks noChangeArrowheads="1" noChangeShapeType="1" noTextEdit="1"/>
          </p:cNvSpPr>
          <p:nvPr/>
        </p:nvSpPr>
        <p:spPr bwMode="auto">
          <a:xfrm>
            <a:off x="304800" y="1524000"/>
            <a:ext cx="9144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5</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228600" y="2286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This is the name for the biological creation of light by a living creature? </a:t>
            </a:r>
            <a:endParaRPr kumimoji="0" lang="en-US" sz="3600" b="0" i="0" u="none" strike="noStrike" kern="1200" cap="none" spc="0" normalizeH="0" baseline="0" noProof="0">
              <a:ln>
                <a:noFill/>
              </a:ln>
              <a:solidFill>
                <a:srgbClr val="9966FF"/>
              </a:solidFill>
              <a:effectLst/>
              <a:uLnTx/>
              <a:uFillTx/>
              <a:latin typeface="Times New Roman" pitchFamily="18" charset="0"/>
              <a:ea typeface="+mn-ea"/>
              <a:cs typeface="+mn-cs"/>
            </a:endParaRPr>
          </a:p>
        </p:txBody>
      </p:sp>
      <p:pic>
        <p:nvPicPr>
          <p:cNvPr id="52227" name="Picture 6" descr="firef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05000"/>
            <a:ext cx="79248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0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52229" name="WordArt 6"/>
          <p:cNvSpPr>
            <a:spLocks noChangeArrowheads="1" noChangeShapeType="1" noTextEdit="1"/>
          </p:cNvSpPr>
          <p:nvPr/>
        </p:nvSpPr>
        <p:spPr bwMode="auto">
          <a:xfrm>
            <a:off x="304800" y="1524000"/>
            <a:ext cx="9144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5</a:t>
            </a:r>
          </a:p>
        </p:txBody>
      </p:sp>
      <p:sp>
        <p:nvSpPr>
          <p:cNvPr id="52230" name="WordArt 7"/>
          <p:cNvSpPr>
            <a:spLocks noChangeArrowheads="1" noChangeShapeType="1" noTextEdit="1"/>
          </p:cNvSpPr>
          <p:nvPr/>
        </p:nvSpPr>
        <p:spPr bwMode="auto">
          <a:xfrm rot="21120287">
            <a:off x="1830916" y="1482003"/>
            <a:ext cx="6077483" cy="1550842"/>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err="1">
                <a:ln w="9525">
                  <a:solidFill>
                    <a:srgbClr val="3366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uLnTx/>
                <a:uFillTx/>
                <a:latin typeface="Impact"/>
                <a:ea typeface="+mn-ea"/>
                <a:cs typeface="+mn-cs"/>
              </a:rPr>
              <a:t>Bioluminesence</a:t>
            </a:r>
            <a:endParaRPr kumimoji="0" lang="en-US" sz="3600" b="0" i="0" u="none" strike="noStrike" kern="10" cap="none" spc="0" normalizeH="0" baseline="0" noProof="0" dirty="0">
              <a:ln w="9525">
                <a:solidFill>
                  <a:srgbClr val="3366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uLnTx/>
              <a:uFillTx/>
              <a:latin typeface="Impact"/>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257027"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SUNNY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SIDE UP</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66FF"/>
                          </a:solidFill>
                          <a:effectLst/>
                          <a:latin typeface="Times New Roman" pitchFamily="18" charset="0"/>
                        </a:rPr>
                        <a:t>HOT SHOT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ALL WET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ON THE MOVE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NON-LIVING THINGS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32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532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Ecology: Abiotic Factors Review Game</a:t>
            </a:r>
          </a:p>
        </p:txBody>
      </p:sp>
      <p:sp>
        <p:nvSpPr>
          <p:cNvPr id="53297"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304800" y="228600"/>
            <a:ext cx="8382000" cy="17399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00"/>
                </a:solidFill>
                <a:effectLst>
                  <a:outerShdw blurRad="38100" dist="38100" dir="2700000" algn="tl">
                    <a:srgbClr val="808080"/>
                  </a:outerShdw>
                </a:effectLst>
                <a:uLnTx/>
                <a:uFillTx/>
                <a:latin typeface="Arial" charset="0"/>
                <a:ea typeface="+mn-ea"/>
                <a:cs typeface="+mn-cs"/>
              </a:rPr>
              <a:t>Thermoregulation</a:t>
            </a:r>
            <a:r>
              <a:rPr kumimoji="0" lang="en-US" sz="36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mn-ea"/>
                <a:cs typeface="+mn-cs"/>
              </a:rPr>
              <a:t> is the ability of an organism to keep its body temperature  within certain boundaries.</a:t>
            </a:r>
          </a:p>
        </p:txBody>
      </p:sp>
      <p:pic>
        <p:nvPicPr>
          <p:cNvPr id="54275" name="Picture 6" descr="turtle%20sunning%20himse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8610600" cy="441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5805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54277" name="Rectangle 6"/>
          <p:cNvSpPr>
            <a:spLocks noChangeArrowheads="1"/>
          </p:cNvSpPr>
          <p:nvPr/>
        </p:nvSpPr>
        <p:spPr bwMode="auto">
          <a:xfrm>
            <a:off x="304800" y="228600"/>
            <a:ext cx="3733800" cy="685800"/>
          </a:xfrm>
          <a:prstGeom prst="rect">
            <a:avLst/>
          </a:prstGeom>
          <a:solidFill>
            <a:srgbClr val="5F5F5F"/>
          </a:solidFill>
          <a:ln w="38100">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4278" name="WordArt 7"/>
          <p:cNvSpPr>
            <a:spLocks noChangeArrowheads="1" noChangeShapeType="1" noTextEdit="1"/>
          </p:cNvSpPr>
          <p:nvPr/>
        </p:nvSpPr>
        <p:spPr bwMode="auto">
          <a:xfrm>
            <a:off x="457200" y="2209800"/>
            <a:ext cx="1066800" cy="1695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6</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304800" y="228600"/>
            <a:ext cx="8382000" cy="17399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CC9900"/>
                </a:solidFill>
                <a:effectLst>
                  <a:outerShdw blurRad="38100" dist="38100" dir="2700000" algn="tl">
                    <a:srgbClr val="FFFFFF"/>
                  </a:outerShdw>
                </a:effectLst>
                <a:uLnTx/>
                <a:uFillTx/>
                <a:latin typeface="Arial" pitchFamily="34" charset="0"/>
                <a:ea typeface="+mn-ea"/>
                <a:cs typeface="+mn-cs"/>
              </a:rPr>
              <a:t>Thermoregulation</a:t>
            </a:r>
            <a:r>
              <a:rPr kumimoji="0" lang="en-US" sz="36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 is the ability of an organism to keep its body temperature  within certain boundaries.</a:t>
            </a:r>
          </a:p>
        </p:txBody>
      </p:sp>
      <p:pic>
        <p:nvPicPr>
          <p:cNvPr id="55299" name="Picture 6" descr="turtle%20sunning%20himse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8610600" cy="441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5907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55301" name="Text Box 5"/>
          <p:cNvSpPr txBox="1">
            <a:spLocks noChangeArrowheads="1"/>
          </p:cNvSpPr>
          <p:nvPr/>
        </p:nvSpPr>
        <p:spPr bwMode="auto">
          <a:xfrm>
            <a:off x="7467600" y="5334000"/>
            <a:ext cx="1524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  6</a:t>
            </a:r>
          </a:p>
        </p:txBody>
      </p:sp>
      <p:sp>
        <p:nvSpPr>
          <p:cNvPr id="55302" name="WordArt 6"/>
          <p:cNvSpPr>
            <a:spLocks noChangeArrowheads="1" noChangeShapeType="1" noTextEdit="1"/>
          </p:cNvSpPr>
          <p:nvPr/>
        </p:nvSpPr>
        <p:spPr bwMode="auto">
          <a:xfrm>
            <a:off x="457200" y="2209800"/>
            <a:ext cx="1066800" cy="1695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6</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228600" y="228600"/>
            <a:ext cx="8763000" cy="22891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This is a process whereby an organism becomes better suited to its habitat.  A characteristic which aids survival. </a:t>
            </a:r>
            <a:endParaRPr kumimoji="0" lang="en-US" sz="3600" b="0" i="0" u="none" strike="noStrike" kern="1200" cap="none" spc="0" normalizeH="0" baseline="0" noProof="0">
              <a:ln>
                <a:noFill/>
              </a:ln>
              <a:solidFill>
                <a:srgbClr val="9966FF"/>
              </a:solidFill>
              <a:effectLst>
                <a:outerShdw blurRad="38100" dist="38100" dir="2700000" algn="tl">
                  <a:srgbClr val="FFFFFF"/>
                </a:outerShdw>
              </a:effectLst>
              <a:uLnTx/>
              <a:uFillTx/>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9966FF"/>
              </a:solidFill>
              <a:effectLst/>
              <a:uLnTx/>
              <a:uFillTx/>
              <a:latin typeface="Times New Roman" pitchFamily="18" charset="0"/>
              <a:ea typeface="+mn-ea"/>
              <a:cs typeface="+mn-cs"/>
            </a:endParaRPr>
          </a:p>
        </p:txBody>
      </p:sp>
      <p:pic>
        <p:nvPicPr>
          <p:cNvPr id="56323" name="Picture 6" descr="arctich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8686800" cy="44958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256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56325" name="WordArt 5"/>
          <p:cNvSpPr>
            <a:spLocks noChangeArrowheads="1" noChangeShapeType="1" noTextEdit="1"/>
          </p:cNvSpPr>
          <p:nvPr/>
        </p:nvSpPr>
        <p:spPr bwMode="auto">
          <a:xfrm>
            <a:off x="7848600" y="2209800"/>
            <a:ext cx="9144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7</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228600" y="228600"/>
            <a:ext cx="8763000" cy="22891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This is a process whereby an organism becomes better suited to its habitat.  A characteristic which aids survival. </a:t>
            </a:r>
            <a:endParaRPr kumimoji="0" lang="en-US" sz="3600" b="0" i="0" u="none" strike="noStrike" kern="1200" cap="none" spc="0" normalizeH="0" baseline="0" noProof="0">
              <a:ln>
                <a:noFill/>
              </a:ln>
              <a:solidFill>
                <a:srgbClr val="9966FF"/>
              </a:solidFill>
              <a:effectLst>
                <a:outerShdw blurRad="38100" dist="38100" dir="2700000" algn="tl">
                  <a:srgbClr val="FFFFFF"/>
                </a:outerShdw>
              </a:effectLst>
              <a:uLnTx/>
              <a:uFillTx/>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9966FF"/>
              </a:solidFill>
              <a:effectLst/>
              <a:uLnTx/>
              <a:uFillTx/>
              <a:latin typeface="Times New Roman" pitchFamily="18" charset="0"/>
              <a:ea typeface="+mn-ea"/>
              <a:cs typeface="+mn-cs"/>
            </a:endParaRPr>
          </a:p>
        </p:txBody>
      </p:sp>
      <p:pic>
        <p:nvPicPr>
          <p:cNvPr id="57347" name="Picture 6" descr="arctich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8686800" cy="44958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2666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57349" name="WordArt 5"/>
          <p:cNvSpPr>
            <a:spLocks noChangeArrowheads="1" noChangeShapeType="1" noTextEdit="1"/>
          </p:cNvSpPr>
          <p:nvPr/>
        </p:nvSpPr>
        <p:spPr bwMode="auto">
          <a:xfrm>
            <a:off x="7848600" y="2209800"/>
            <a:ext cx="9144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7</a:t>
            </a:r>
          </a:p>
        </p:txBody>
      </p:sp>
      <p:sp>
        <p:nvSpPr>
          <p:cNvPr id="57350" name="WordArt 6"/>
          <p:cNvSpPr>
            <a:spLocks noChangeArrowheads="1" noChangeShapeType="1" noTextEdit="1"/>
          </p:cNvSpPr>
          <p:nvPr/>
        </p:nvSpPr>
        <p:spPr bwMode="auto">
          <a:xfrm>
            <a:off x="457200" y="2209800"/>
            <a:ext cx="6858000" cy="1314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000000"/>
                  </a:solidFill>
                  <a:round/>
                  <a:headEnd/>
                  <a:tailEnd/>
                </a:ln>
                <a:solidFill>
                  <a:srgbClr val="B2B2B2">
                    <a:alpha val="50195"/>
                  </a:srgbClr>
                </a:solidFill>
                <a:effectLst>
                  <a:outerShdw dist="45791" dir="2021404" algn="ctr" rotWithShape="0">
                    <a:srgbClr val="9999FF"/>
                  </a:outerShdw>
                </a:effectLst>
                <a:uLnTx/>
                <a:uFillTx/>
                <a:latin typeface="Arial Black"/>
                <a:ea typeface="+mn-ea"/>
                <a:cs typeface="+mn-cs"/>
              </a:rPr>
              <a:t>Adaptation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body" idx="4294967295"/>
          </p:nvPr>
        </p:nvSpPr>
        <p:spPr>
          <a:xfrm>
            <a:off x="457200" y="228600"/>
            <a:ext cx="8229600" cy="5897563"/>
          </a:xfrm>
        </p:spPr>
        <p:txBody>
          <a:bodyPr/>
          <a:lstStyle/>
          <a:p>
            <a:r>
              <a:rPr lang="en-US"/>
              <a:t>Is your name on the review sheet?</a:t>
            </a:r>
          </a:p>
        </p:txBody>
      </p:sp>
      <p:pic>
        <p:nvPicPr>
          <p:cNvPr id="137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137220" name="Rectangle 4"/>
          <p:cNvSpPr>
            <a:spLocks noChangeArrowheads="1"/>
          </p:cNvSpPr>
          <p:nvPr/>
        </p:nvSpPr>
        <p:spPr bwMode="auto">
          <a:xfrm>
            <a:off x="685800" y="1828800"/>
            <a:ext cx="838200" cy="457200"/>
          </a:xfrm>
          <a:prstGeom prst="rect">
            <a:avLst/>
          </a:prstGeom>
          <a:gradFill rotWithShape="1">
            <a:gsLst>
              <a:gs pos="0">
                <a:srgbClr val="9999FF">
                  <a:alpha val="38000"/>
                </a:srgbClr>
              </a:gs>
              <a:gs pos="100000">
                <a:srgbClr val="9999FF">
                  <a:gamma/>
                  <a:shade val="46275"/>
                  <a:invGamma/>
                  <a:alpha val="37000"/>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1" name="Rectangle 5"/>
          <p:cNvSpPr>
            <a:spLocks noChangeArrowheads="1"/>
          </p:cNvSpPr>
          <p:nvPr/>
        </p:nvSpPr>
        <p:spPr bwMode="auto">
          <a:xfrm>
            <a:off x="1524000" y="1828800"/>
            <a:ext cx="762000" cy="457200"/>
          </a:xfrm>
          <a:prstGeom prst="rect">
            <a:avLst/>
          </a:prstGeom>
          <a:solidFill>
            <a:srgbClr val="FF00FF">
              <a:alpha val="38000"/>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2" name="Rectangle 6"/>
          <p:cNvSpPr>
            <a:spLocks noChangeArrowheads="1"/>
          </p:cNvSpPr>
          <p:nvPr/>
        </p:nvSpPr>
        <p:spPr bwMode="auto">
          <a:xfrm>
            <a:off x="2286000" y="1828800"/>
            <a:ext cx="838200" cy="457200"/>
          </a:xfrm>
          <a:prstGeom prst="rect">
            <a:avLst/>
          </a:prstGeom>
          <a:solidFill>
            <a:srgbClr val="FFCC99">
              <a:alpha val="38000"/>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3" name="Rectangle 7"/>
          <p:cNvSpPr>
            <a:spLocks noChangeArrowheads="1"/>
          </p:cNvSpPr>
          <p:nvPr/>
        </p:nvSpPr>
        <p:spPr bwMode="auto">
          <a:xfrm>
            <a:off x="3124200" y="1828800"/>
            <a:ext cx="762000" cy="457200"/>
          </a:xfrm>
          <a:prstGeom prst="rect">
            <a:avLst/>
          </a:prstGeom>
          <a:solidFill>
            <a:srgbClr val="66FFCC">
              <a:alpha val="38000"/>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4"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rgbClr val="99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5" name="WordArt 9"/>
          <p:cNvSpPr>
            <a:spLocks noChangeArrowheads="1" noChangeShapeType="1" noTextEdit="1"/>
          </p:cNvSpPr>
          <p:nvPr/>
        </p:nvSpPr>
        <p:spPr bwMode="auto">
          <a:xfrm>
            <a:off x="5486400" y="990600"/>
            <a:ext cx="3438525" cy="17526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9999FF"/>
                </a:solidFill>
                <a:effectLst>
                  <a:outerShdw dist="45791" dir="3378596" algn="ctr" rotWithShape="0">
                    <a:srgbClr val="4D4D4D">
                      <a:alpha val="80000"/>
                    </a:srgbClr>
                  </a:outerShdw>
                </a:effectLst>
                <a:latin typeface="Arial Black"/>
              </a:rPr>
              <a:t>Add the categories</a:t>
            </a:r>
          </a:p>
          <a:p>
            <a:pPr algn="ctr"/>
            <a:r>
              <a:rPr lang="en-US" sz="3600" kern="10" spc="720">
                <a:ln w="9525">
                  <a:solidFill>
                    <a:schemeClr val="tx1"/>
                  </a:solidFill>
                  <a:round/>
                  <a:headEnd/>
                  <a:tailEnd/>
                </a:ln>
                <a:solidFill>
                  <a:srgbClr val="9999FF"/>
                </a:solidFill>
                <a:effectLst>
                  <a:outerShdw dist="45791" dir="3378596" algn="ctr" rotWithShape="0">
                    <a:srgbClr val="4D4D4D">
                      <a:alpha val="80000"/>
                    </a:srgbClr>
                  </a:outerShdw>
                </a:effectLst>
                <a:latin typeface="Arial Black"/>
              </a:rPr>
              <a:t>along the top</a:t>
            </a:r>
          </a:p>
          <a:p>
            <a:pPr algn="ctr"/>
            <a:r>
              <a:rPr lang="en-US" sz="3600" kern="10" spc="720">
                <a:ln w="9525">
                  <a:solidFill>
                    <a:schemeClr val="tx1"/>
                  </a:solidFill>
                  <a:round/>
                  <a:headEnd/>
                  <a:tailEnd/>
                </a:ln>
                <a:solidFill>
                  <a:srgbClr val="9999FF"/>
                </a:solidFill>
                <a:effectLst>
                  <a:outerShdw dist="45791" dir="3378596" algn="ctr" rotWithShape="0">
                    <a:srgbClr val="4D4D4D">
                      <a:alpha val="80000"/>
                    </a:srgbClr>
                  </a:outerShdw>
                </a:effectLst>
                <a:latin typeface="Arial Black"/>
              </a:rPr>
              <a:t>on the next slide.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28600" y="228600"/>
            <a:ext cx="8763000" cy="22891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FFFFFF"/>
              </a:buClr>
              <a:buSzPct val="80000"/>
              <a:buFont typeface="Wingdings" pitchFamily="2" charset="2"/>
              <a:buNone/>
              <a:tabLst/>
              <a:defRPr/>
            </a:pPr>
            <a:r>
              <a:rPr kumimoji="0" lang="en-US" sz="36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This condition is a decrease in the core body temperature to a level at which normal muscular and brain functions are impaired. </a:t>
            </a:r>
            <a:endPar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pic>
        <p:nvPicPr>
          <p:cNvPr id="58371" name="Picture 6" descr="fire_clip_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8610600" cy="3962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6317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58373" name="WordArt 6"/>
          <p:cNvSpPr>
            <a:spLocks noChangeArrowheads="1" noChangeShapeType="1" noTextEdit="1"/>
          </p:cNvSpPr>
          <p:nvPr/>
        </p:nvSpPr>
        <p:spPr bwMode="auto">
          <a:xfrm>
            <a:off x="7391400" y="2667000"/>
            <a:ext cx="1066800" cy="1771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8</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28600" y="228600"/>
            <a:ext cx="8763000" cy="22891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FFFFFF"/>
              </a:buClr>
              <a:buSzPct val="80000"/>
              <a:buFont typeface="Wingdings" pitchFamily="2" charset="2"/>
              <a:buNone/>
              <a:tabLst/>
              <a:defRPr/>
            </a:pPr>
            <a:r>
              <a:rPr kumimoji="0" lang="en-US" sz="36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This condition is a decrease in the core body temperature to a level at which normal muscular and brain functions are impaired. </a:t>
            </a:r>
            <a:endPar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pic>
        <p:nvPicPr>
          <p:cNvPr id="59395" name="Picture 6" descr="fire_clip_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8610600" cy="3962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2768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59397" name="WordArt 5"/>
          <p:cNvSpPr>
            <a:spLocks noChangeArrowheads="1" noChangeShapeType="1" noTextEdit="1"/>
          </p:cNvSpPr>
          <p:nvPr/>
        </p:nvSpPr>
        <p:spPr bwMode="auto">
          <a:xfrm>
            <a:off x="7391400" y="2667000"/>
            <a:ext cx="1066800" cy="1771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8</a:t>
            </a:r>
          </a:p>
        </p:txBody>
      </p:sp>
      <p:sp>
        <p:nvSpPr>
          <p:cNvPr id="59398" name="WordArt 6"/>
          <p:cNvSpPr>
            <a:spLocks noChangeArrowheads="1" noChangeShapeType="1" noTextEdit="1"/>
          </p:cNvSpPr>
          <p:nvPr/>
        </p:nvSpPr>
        <p:spPr bwMode="auto">
          <a:xfrm>
            <a:off x="762000" y="3105150"/>
            <a:ext cx="64008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3333CC"/>
                  </a:solidFill>
                  <a:round/>
                  <a:headEnd/>
                  <a:tailEnd/>
                </a:ln>
                <a:solidFill>
                  <a:srgbClr val="B2B2B2">
                    <a:alpha val="50195"/>
                  </a:srgbClr>
                </a:solidFill>
                <a:effectLst>
                  <a:outerShdw dist="45791" dir="2021404" algn="ctr" rotWithShape="0">
                    <a:srgbClr val="9999FF"/>
                  </a:outerShdw>
                </a:effectLst>
                <a:uLnTx/>
                <a:uFillTx/>
                <a:latin typeface="Arial Black"/>
                <a:ea typeface="+mn-ea"/>
                <a:cs typeface="+mn-cs"/>
              </a:rPr>
              <a:t>Hypothermia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381000" y="228600"/>
            <a:ext cx="8610600" cy="17399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These type of animals are capable of maintaining a warm body temperature independent of environmental conditions. </a:t>
            </a:r>
            <a:endParaRPr kumimoji="0" lang="en-US" sz="3600" b="0" i="0" u="none" strike="noStrike" kern="1200" cap="none" spc="0" normalizeH="0" baseline="0" noProof="0">
              <a:ln>
                <a:noFill/>
              </a:ln>
              <a:solidFill>
                <a:srgbClr val="FF66FF"/>
              </a:solidFill>
              <a:effectLst>
                <a:outerShdw blurRad="38100" dist="38100" dir="2700000" algn="tl">
                  <a:srgbClr val="FFFFFF"/>
                </a:outerShdw>
              </a:effectLst>
              <a:uLnTx/>
              <a:uFillTx/>
              <a:latin typeface="Arial" pitchFamily="34" charset="0"/>
              <a:ea typeface="+mn-ea"/>
              <a:cs typeface="+mn-cs"/>
            </a:endParaRPr>
          </a:p>
        </p:txBody>
      </p:sp>
      <p:pic>
        <p:nvPicPr>
          <p:cNvPr id="60419" name="Picture 6" descr="prair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90800"/>
            <a:ext cx="8534400" cy="3962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6522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60421" name="WordArt 6"/>
          <p:cNvSpPr>
            <a:spLocks noChangeArrowheads="1" noChangeShapeType="1" noTextEdit="1"/>
          </p:cNvSpPr>
          <p:nvPr/>
        </p:nvSpPr>
        <p:spPr bwMode="auto">
          <a:xfrm>
            <a:off x="7543800" y="2667000"/>
            <a:ext cx="10668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9</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381000" y="228600"/>
            <a:ext cx="8610600" cy="22891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These type of animals are capable of maintaining a warm body temperature independent of environmental conditions. </a:t>
            </a:r>
            <a:r>
              <a:rPr kumimoji="0" lang="en-US" sz="3600" b="0" i="0" u="none" strike="noStrike" kern="1200" cap="none" spc="0" normalizeH="0" baseline="0" noProof="0">
                <a:ln>
                  <a:noFill/>
                </a:ln>
                <a:solidFill>
                  <a:srgbClr val="FF66FF"/>
                </a:solidFill>
                <a:effectLst/>
                <a:uLnTx/>
                <a:uFillTx/>
                <a:latin typeface="Times New Roman" pitchFamily="18" charset="0"/>
                <a:ea typeface="+mn-ea"/>
                <a:cs typeface="+mn-cs"/>
              </a:rPr>
              <a:t>Warmblooded / Warmbloodedness.</a:t>
            </a:r>
            <a:endParaRPr kumimoji="0" lang="en-US" sz="3600" b="0" i="0" u="none" strike="noStrike" kern="1200" cap="none" spc="0" normalizeH="0" baseline="0" noProof="0">
              <a:ln>
                <a:noFill/>
              </a:ln>
              <a:solidFill>
                <a:srgbClr val="FF66FF"/>
              </a:solidFill>
              <a:effectLst>
                <a:outerShdw blurRad="38100" dist="38100" dir="2700000" algn="tl">
                  <a:srgbClr val="FFFFFF"/>
                </a:outerShdw>
              </a:effectLst>
              <a:uLnTx/>
              <a:uFillTx/>
              <a:latin typeface="Arial" pitchFamily="34" charset="0"/>
              <a:ea typeface="+mn-ea"/>
              <a:cs typeface="+mn-cs"/>
            </a:endParaRPr>
          </a:p>
        </p:txBody>
      </p:sp>
      <p:pic>
        <p:nvPicPr>
          <p:cNvPr id="61443" name="Picture 6" descr="prair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90800"/>
            <a:ext cx="8534400" cy="3962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2870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61445" name="WordArt 5"/>
          <p:cNvSpPr>
            <a:spLocks noChangeArrowheads="1" noChangeShapeType="1" noTextEdit="1"/>
          </p:cNvSpPr>
          <p:nvPr/>
        </p:nvSpPr>
        <p:spPr bwMode="auto">
          <a:xfrm>
            <a:off x="7543800" y="2667000"/>
            <a:ext cx="10668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9</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381000" y="152400"/>
            <a:ext cx="8610600" cy="214828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FFFFFF"/>
              </a:buClr>
              <a:buSzPct val="80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itchFamily="34" charset="0"/>
                <a:ea typeface="+mn-ea"/>
                <a:cs typeface="+mn-cs"/>
              </a:rPr>
              <a:t>These type of organisms can’t regulate their internal temperature.  </a:t>
            </a:r>
          </a:p>
          <a:p>
            <a:pPr marL="0" marR="0" lvl="0" indent="0" algn="l" defTabSz="914400" rtl="0" eaLnBrk="1" fontAlgn="base" latinLnBrk="0" hangingPunct="1">
              <a:lnSpc>
                <a:spcPct val="100000"/>
              </a:lnSpc>
              <a:spcBef>
                <a:spcPct val="20000"/>
              </a:spcBef>
              <a:spcAft>
                <a:spcPct val="0"/>
              </a:spcAft>
              <a:buClr>
                <a:srgbClr val="FFFFFF"/>
              </a:buClr>
              <a:buSzPct val="80000"/>
              <a:buFont typeface="Wingdings" pitchFamily="2" charset="2"/>
              <a:buNone/>
              <a:tabLst/>
              <a:defRPr/>
            </a:pPr>
            <a:r>
              <a:rPr kumimoji="0" lang="en-US" sz="2800" b="0" i="0" u="none" strike="noStrike" kern="1200" cap="none" spc="0" normalizeH="0" baseline="0" noProof="0" dirty="0">
                <a:ln>
                  <a:noFill/>
                </a:ln>
                <a:solidFill>
                  <a:srgbClr val="333399">
                    <a:lumMod val="40000"/>
                    <a:lumOff val="60000"/>
                  </a:srgbClr>
                </a:solidFill>
                <a:effectLst>
                  <a:outerShdw blurRad="38100" dist="38100" dir="2700000" algn="tl">
                    <a:srgbClr val="808080"/>
                  </a:outerShdw>
                </a:effectLst>
                <a:uLnTx/>
                <a:uFillTx/>
                <a:latin typeface="Arial" pitchFamily="34" charset="0"/>
                <a:ea typeface="+mn-ea"/>
                <a:cs typeface="+mn-cs"/>
              </a:rPr>
              <a:t>When it’s cold they can’t move, when it’s warm their more active. </a:t>
            </a:r>
            <a:endParaRPr kumimoji="0" lang="en-US" sz="2800" b="0" i="0" u="none" strike="noStrike" kern="1200" cap="none" spc="0" normalizeH="0" baseline="0" noProof="0" dirty="0">
              <a:ln>
                <a:noFill/>
              </a:ln>
              <a:solidFill>
                <a:srgbClr val="333399">
                  <a:lumMod val="40000"/>
                  <a:lumOff val="60000"/>
                </a:srgbClr>
              </a:solidFill>
              <a:effectLst/>
              <a:uLnTx/>
              <a:uFillTx/>
              <a:latin typeface="Times New Roman" pitchFamily="18" charset="0"/>
              <a:ea typeface="+mn-ea"/>
              <a:cs typeface="+mn-cs"/>
            </a:endParaRPr>
          </a:p>
        </p:txBody>
      </p:sp>
      <p:pic>
        <p:nvPicPr>
          <p:cNvPr id="15363" name="Picture 6" descr="TangkokoLiz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8534400" cy="417632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6864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15365" name="WordArt 5"/>
          <p:cNvSpPr>
            <a:spLocks noChangeArrowheads="1" noChangeShapeType="1" noTextEdit="1"/>
          </p:cNvSpPr>
          <p:nvPr/>
        </p:nvSpPr>
        <p:spPr bwMode="auto">
          <a:xfrm>
            <a:off x="533400" y="2743200"/>
            <a:ext cx="14478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10</a:t>
            </a:r>
          </a:p>
        </p:txBody>
      </p:sp>
      <p:pic>
        <p:nvPicPr>
          <p:cNvPr id="6"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5410200"/>
            <a:ext cx="251011"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6934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381000" y="152400"/>
            <a:ext cx="8610600" cy="214828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FFFFFF"/>
              </a:buClr>
              <a:buSzPct val="80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itchFamily="34" charset="0"/>
                <a:ea typeface="+mn-ea"/>
                <a:cs typeface="+mn-cs"/>
              </a:rPr>
              <a:t>These type of organisms can’t regulate their internal temperature.  </a:t>
            </a:r>
          </a:p>
          <a:p>
            <a:pPr marL="0" marR="0" lvl="0" indent="0" algn="l" defTabSz="914400" rtl="0" eaLnBrk="1" fontAlgn="base" latinLnBrk="0" hangingPunct="1">
              <a:lnSpc>
                <a:spcPct val="100000"/>
              </a:lnSpc>
              <a:spcBef>
                <a:spcPct val="20000"/>
              </a:spcBef>
              <a:spcAft>
                <a:spcPct val="0"/>
              </a:spcAft>
              <a:buClr>
                <a:srgbClr val="FFFFFF"/>
              </a:buClr>
              <a:buSzPct val="80000"/>
              <a:buFont typeface="Wingdings" pitchFamily="2" charset="2"/>
              <a:buNone/>
              <a:tabLst/>
              <a:defRPr/>
            </a:pPr>
            <a:r>
              <a:rPr kumimoji="0" lang="en-US" sz="2800" b="0" i="0" u="none" strike="noStrike" kern="1200" cap="none" spc="0" normalizeH="0" baseline="0" noProof="0" dirty="0">
                <a:ln>
                  <a:noFill/>
                </a:ln>
                <a:solidFill>
                  <a:srgbClr val="333399">
                    <a:lumMod val="40000"/>
                    <a:lumOff val="60000"/>
                  </a:srgbClr>
                </a:solidFill>
                <a:effectLst>
                  <a:outerShdw blurRad="38100" dist="38100" dir="2700000" algn="tl">
                    <a:srgbClr val="808080"/>
                  </a:outerShdw>
                </a:effectLst>
                <a:uLnTx/>
                <a:uFillTx/>
                <a:latin typeface="Arial" pitchFamily="34" charset="0"/>
                <a:ea typeface="+mn-ea"/>
                <a:cs typeface="+mn-cs"/>
              </a:rPr>
              <a:t>When it’s cold they can’t move, when it’s warm their more active. </a:t>
            </a:r>
            <a:endParaRPr kumimoji="0" lang="en-US" sz="2800" b="0" i="0" u="none" strike="noStrike" kern="1200" cap="none" spc="0" normalizeH="0" baseline="0" noProof="0" dirty="0">
              <a:ln>
                <a:noFill/>
              </a:ln>
              <a:solidFill>
                <a:srgbClr val="333399">
                  <a:lumMod val="40000"/>
                  <a:lumOff val="60000"/>
                </a:srgbClr>
              </a:solidFill>
              <a:effectLst/>
              <a:uLnTx/>
              <a:uFillTx/>
              <a:latin typeface="Times New Roman" pitchFamily="18" charset="0"/>
              <a:ea typeface="+mn-ea"/>
              <a:cs typeface="+mn-cs"/>
            </a:endParaRPr>
          </a:p>
        </p:txBody>
      </p:sp>
      <p:pic>
        <p:nvPicPr>
          <p:cNvPr id="15363" name="Picture 6" descr="TangkokoLiz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8534400" cy="417632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6864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15365" name="WordArt 5"/>
          <p:cNvSpPr>
            <a:spLocks noChangeArrowheads="1" noChangeShapeType="1" noTextEdit="1"/>
          </p:cNvSpPr>
          <p:nvPr/>
        </p:nvSpPr>
        <p:spPr bwMode="auto">
          <a:xfrm>
            <a:off x="533400" y="2743200"/>
            <a:ext cx="14478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10</a:t>
            </a:r>
          </a:p>
        </p:txBody>
      </p:sp>
      <p:pic>
        <p:nvPicPr>
          <p:cNvPr id="6"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5410200"/>
            <a:ext cx="251011"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2376551"/>
            <a:ext cx="8258068" cy="1200329"/>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50" normalizeH="0" baseline="0" noProof="0" dirty="0" err="1">
                <a:ln w="12700" cmpd="sng">
                  <a:solidFill>
                    <a:srgbClr val="2D2D8A">
                      <a:satMod val="120000"/>
                      <a:shade val="80000"/>
                    </a:srgbClr>
                  </a:solidFill>
                  <a:prstDash val="solid"/>
                </a:ln>
                <a:solidFill>
                  <a:srgbClr val="2D2D8A">
                    <a:tint val="1000"/>
                  </a:srgbClr>
                </a:solidFill>
                <a:effectLst>
                  <a:glow rad="228600">
                    <a:srgbClr val="333399">
                      <a:satMod val="175000"/>
                      <a:alpha val="40000"/>
                    </a:srgbClr>
                  </a:glow>
                  <a:reflection blurRad="6350" stA="55000" endA="50" endPos="85000" dir="5400000" sy="-100000" algn="bl" rotWithShape="0"/>
                </a:effectLst>
                <a:uLnTx/>
                <a:uFillTx/>
                <a:latin typeface="Arial" charset="0"/>
                <a:ea typeface="+mn-ea"/>
                <a:cs typeface="+mn-cs"/>
              </a:rPr>
              <a:t>Coldbloodedness</a:t>
            </a:r>
            <a:endParaRPr kumimoji="0" lang="en-US" sz="7200" b="1" i="0" u="none" strike="noStrike" kern="1200" cap="none" spc="50" normalizeH="0" baseline="0" noProof="0" dirty="0">
              <a:ln w="12700" cmpd="sng">
                <a:solidFill>
                  <a:srgbClr val="2D2D8A">
                    <a:satMod val="120000"/>
                    <a:shade val="80000"/>
                  </a:srgbClr>
                </a:solidFill>
                <a:prstDash val="solid"/>
              </a:ln>
              <a:solidFill>
                <a:srgbClr val="2D2D8A">
                  <a:tint val="1000"/>
                </a:srgbClr>
              </a:solidFill>
              <a:effectLst>
                <a:glow rad="228600">
                  <a:srgbClr val="333399">
                    <a:satMod val="175000"/>
                    <a:alpha val="40000"/>
                  </a:srgbClr>
                </a:glow>
                <a:reflection blurRad="6350" stA="55000" endA="50" endPos="85000" dir="5400000" sy="-100000" algn="bl" rotWithShape="0"/>
              </a:effectLst>
              <a:uLnTx/>
              <a:uFillTx/>
              <a:latin typeface="Arial" charset="0"/>
              <a:ea typeface="+mn-ea"/>
              <a:cs typeface="+mn-cs"/>
            </a:endParaRPr>
          </a:p>
        </p:txBody>
      </p:sp>
    </p:spTree>
    <p:extLst>
      <p:ext uri="{BB962C8B-B14F-4D97-AF65-F5344CB8AC3E}">
        <p14:creationId xmlns:p14="http://schemas.microsoft.com/office/powerpoint/2010/main" val="1932481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381000" y="152400"/>
            <a:ext cx="8610600" cy="214828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FFFFFF"/>
              </a:buClr>
              <a:buSzPct val="80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itchFamily="34" charset="0"/>
                <a:ea typeface="+mn-ea"/>
                <a:cs typeface="+mn-cs"/>
              </a:rPr>
              <a:t>These type of organisms can’t regulate their internal temperature.  </a:t>
            </a:r>
          </a:p>
          <a:p>
            <a:pPr marL="0" marR="0" lvl="0" indent="0" algn="l" defTabSz="914400" rtl="0" eaLnBrk="1" fontAlgn="base" latinLnBrk="0" hangingPunct="1">
              <a:lnSpc>
                <a:spcPct val="100000"/>
              </a:lnSpc>
              <a:spcBef>
                <a:spcPct val="20000"/>
              </a:spcBef>
              <a:spcAft>
                <a:spcPct val="0"/>
              </a:spcAft>
              <a:buClr>
                <a:srgbClr val="FFFFFF"/>
              </a:buClr>
              <a:buSzPct val="80000"/>
              <a:buFont typeface="Wingdings" pitchFamily="2" charset="2"/>
              <a:buNone/>
              <a:tabLst/>
              <a:defRPr/>
            </a:pPr>
            <a:r>
              <a:rPr kumimoji="0" lang="en-US" sz="2800" b="0" i="0" u="none" strike="noStrike" kern="1200" cap="none" spc="0" normalizeH="0" baseline="0" noProof="0" dirty="0">
                <a:ln>
                  <a:noFill/>
                </a:ln>
                <a:solidFill>
                  <a:srgbClr val="333399">
                    <a:lumMod val="40000"/>
                    <a:lumOff val="60000"/>
                  </a:srgbClr>
                </a:solidFill>
                <a:effectLst>
                  <a:outerShdw blurRad="38100" dist="38100" dir="2700000" algn="tl">
                    <a:srgbClr val="808080"/>
                  </a:outerShdw>
                </a:effectLst>
                <a:uLnTx/>
                <a:uFillTx/>
                <a:latin typeface="Arial" pitchFamily="34" charset="0"/>
                <a:ea typeface="+mn-ea"/>
                <a:cs typeface="+mn-cs"/>
              </a:rPr>
              <a:t>When it’s cold they can’t move, when it’s warm their more active. </a:t>
            </a:r>
            <a:endParaRPr kumimoji="0" lang="en-US" sz="2800" b="0" i="0" u="none" strike="noStrike" kern="1200" cap="none" spc="0" normalizeH="0" baseline="0" noProof="0" dirty="0">
              <a:ln>
                <a:noFill/>
              </a:ln>
              <a:solidFill>
                <a:srgbClr val="333399">
                  <a:lumMod val="40000"/>
                  <a:lumOff val="60000"/>
                </a:srgbClr>
              </a:solidFill>
              <a:effectLst/>
              <a:uLnTx/>
              <a:uFillTx/>
              <a:latin typeface="Times New Roman" pitchFamily="18" charset="0"/>
              <a:ea typeface="+mn-ea"/>
              <a:cs typeface="+mn-cs"/>
            </a:endParaRPr>
          </a:p>
        </p:txBody>
      </p:sp>
      <p:pic>
        <p:nvPicPr>
          <p:cNvPr id="15363" name="Picture 6" descr="TangkokoLiz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8534400" cy="417632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6864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15365" name="WordArt 5"/>
          <p:cNvSpPr>
            <a:spLocks noChangeArrowheads="1" noChangeShapeType="1" noTextEdit="1"/>
          </p:cNvSpPr>
          <p:nvPr/>
        </p:nvSpPr>
        <p:spPr bwMode="auto">
          <a:xfrm>
            <a:off x="533400" y="2743200"/>
            <a:ext cx="14478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10</a:t>
            </a:r>
          </a:p>
        </p:txBody>
      </p:sp>
      <p:pic>
        <p:nvPicPr>
          <p:cNvPr id="6"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5410200"/>
            <a:ext cx="251011"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560" y="-228600"/>
            <a:ext cx="352044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2376551"/>
            <a:ext cx="8258068" cy="1200329"/>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50" normalizeH="0" baseline="0" noProof="0" dirty="0" err="1">
                <a:ln w="12700" cmpd="sng">
                  <a:solidFill>
                    <a:srgbClr val="2D2D8A">
                      <a:satMod val="120000"/>
                      <a:shade val="80000"/>
                    </a:srgbClr>
                  </a:solidFill>
                  <a:prstDash val="solid"/>
                </a:ln>
                <a:solidFill>
                  <a:srgbClr val="2D2D8A">
                    <a:tint val="1000"/>
                  </a:srgbClr>
                </a:solidFill>
                <a:effectLst>
                  <a:glow rad="228600">
                    <a:srgbClr val="333399">
                      <a:satMod val="175000"/>
                      <a:alpha val="40000"/>
                    </a:srgbClr>
                  </a:glow>
                  <a:reflection blurRad="6350" stA="55000" endA="50" endPos="85000" dir="5400000" sy="-100000" algn="bl" rotWithShape="0"/>
                </a:effectLst>
                <a:uLnTx/>
                <a:uFillTx/>
                <a:latin typeface="Arial" charset="0"/>
                <a:ea typeface="+mn-ea"/>
                <a:cs typeface="+mn-cs"/>
              </a:rPr>
              <a:t>Coldbloodedness</a:t>
            </a:r>
            <a:endParaRPr kumimoji="0" lang="en-US" sz="7200" b="1" i="0" u="none" strike="noStrike" kern="1200" cap="none" spc="50" normalizeH="0" baseline="0" noProof="0" dirty="0">
              <a:ln w="12700" cmpd="sng">
                <a:solidFill>
                  <a:srgbClr val="2D2D8A">
                    <a:satMod val="120000"/>
                    <a:shade val="80000"/>
                  </a:srgbClr>
                </a:solidFill>
                <a:prstDash val="solid"/>
              </a:ln>
              <a:solidFill>
                <a:srgbClr val="2D2D8A">
                  <a:tint val="1000"/>
                </a:srgbClr>
              </a:solidFill>
              <a:effectLst>
                <a:glow rad="228600">
                  <a:srgbClr val="333399">
                    <a:satMod val="175000"/>
                    <a:alpha val="40000"/>
                  </a:srgbClr>
                </a:glow>
                <a:reflection blurRad="6350" stA="55000" endA="50" endPos="85000" dir="5400000" sy="-100000" algn="bl" rotWithShape="0"/>
              </a:effectLst>
              <a:uLnTx/>
              <a:uFillTx/>
              <a:latin typeface="Arial" charset="0"/>
              <a:ea typeface="+mn-ea"/>
              <a:cs typeface="+mn-cs"/>
            </a:endParaRPr>
          </a:p>
        </p:txBody>
      </p:sp>
    </p:spTree>
    <p:extLst>
      <p:ext uri="{BB962C8B-B14F-4D97-AF65-F5344CB8AC3E}">
        <p14:creationId xmlns:p14="http://schemas.microsoft.com/office/powerpoint/2010/main" val="1973958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268291"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SUNNY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SIDE UP</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HOT SHOT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6699FF"/>
                          </a:solidFill>
                          <a:effectLst/>
                          <a:latin typeface="Times New Roman" pitchFamily="18" charset="0"/>
                        </a:rPr>
                        <a:t>ALL WET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ON THE MOVE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NON-LIVING THINGS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4559"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64560"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Ecology: Abiotic Factors Review Game</a:t>
            </a:r>
          </a:p>
        </p:txBody>
      </p:sp>
      <p:sp>
        <p:nvSpPr>
          <p:cNvPr id="64561"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4"/>
          <p:cNvSpPr txBox="1">
            <a:spLocks noChangeArrowheads="1"/>
          </p:cNvSpPr>
          <p:nvPr/>
        </p:nvSpPr>
        <p:spPr bwMode="auto">
          <a:xfrm>
            <a:off x="228600" y="228600"/>
            <a:ext cx="8686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This is essential for life, and all organisms depend on it. </a:t>
            </a:r>
            <a:endParaRPr kumimoji="0" lang="en-US" sz="3600" b="0" i="0" u="none" strike="noStrike" kern="1200" cap="none" spc="0" normalizeH="0" baseline="0" noProof="0">
              <a:ln>
                <a:noFill/>
              </a:ln>
              <a:solidFill>
                <a:srgbClr val="6699FF"/>
              </a:solidFill>
              <a:effectLst/>
              <a:uLnTx/>
              <a:uFillTx/>
              <a:latin typeface="Arial" charset="0"/>
              <a:ea typeface="+mn-ea"/>
              <a:cs typeface="+mn-cs"/>
            </a:endParaRPr>
          </a:p>
        </p:txBody>
      </p:sp>
      <p:pic>
        <p:nvPicPr>
          <p:cNvPr id="65539" name="Picture 6" descr="Waterh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106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7034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65541" name="WordArt 6"/>
          <p:cNvSpPr>
            <a:spLocks noChangeArrowheads="1" noChangeShapeType="1" noTextEdit="1"/>
          </p:cNvSpPr>
          <p:nvPr/>
        </p:nvSpPr>
        <p:spPr bwMode="auto">
          <a:xfrm>
            <a:off x="457200" y="1524000"/>
            <a:ext cx="1143000" cy="1314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4"/>
          <p:cNvSpPr txBox="1">
            <a:spLocks noChangeArrowheads="1"/>
          </p:cNvSpPr>
          <p:nvPr/>
        </p:nvSpPr>
        <p:spPr bwMode="auto">
          <a:xfrm>
            <a:off x="228600" y="228600"/>
            <a:ext cx="8686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This is essential for life, and all organisms depend on it. </a:t>
            </a:r>
            <a:r>
              <a:rPr kumimoji="0" lang="en-US" sz="3600" b="0" i="0" u="none" strike="noStrike" kern="1200" cap="none" spc="0" normalizeH="0" baseline="0" noProof="0">
                <a:ln>
                  <a:noFill/>
                </a:ln>
                <a:solidFill>
                  <a:srgbClr val="6699FF"/>
                </a:solidFill>
                <a:effectLst/>
                <a:uLnTx/>
                <a:uFillTx/>
                <a:latin typeface="Arial" charset="0"/>
                <a:ea typeface="+mn-ea"/>
                <a:cs typeface="+mn-cs"/>
              </a:rPr>
              <a:t>Water</a:t>
            </a:r>
          </a:p>
        </p:txBody>
      </p:sp>
      <p:pic>
        <p:nvPicPr>
          <p:cNvPr id="66563" name="Picture 6" descr="Waterh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106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2973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66565" name="WordArt 5"/>
          <p:cNvSpPr>
            <a:spLocks noChangeArrowheads="1" noChangeShapeType="1" noTextEdit="1"/>
          </p:cNvSpPr>
          <p:nvPr/>
        </p:nvSpPr>
        <p:spPr bwMode="auto">
          <a:xfrm>
            <a:off x="457200" y="1524000"/>
            <a:ext cx="1143000" cy="1314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0946" name="Group 50"/>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SUNNY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SIDE UP</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HOT SHOT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ALL WET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ON THE MOVE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NON-LIVING THINGS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38287"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138288"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Ecology: Abiotic Factors Review Game</a:t>
            </a:r>
          </a:p>
        </p:txBody>
      </p:sp>
      <p:sp>
        <p:nvSpPr>
          <p:cNvPr id="138289"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457200" y="304800"/>
            <a:ext cx="8077200" cy="5821363"/>
          </a:xfrm>
        </p:spPr>
        <p:txBody>
          <a:bodyPr/>
          <a:lstStyle/>
          <a:p>
            <a:r>
              <a:rPr lang="en-US"/>
              <a:t>This picture best represents these type of plants?</a:t>
            </a:r>
          </a:p>
          <a:p>
            <a:pPr lvl="1"/>
            <a:r>
              <a:rPr lang="en-US">
                <a:solidFill>
                  <a:srgbClr val="99FF66"/>
                </a:solidFill>
              </a:rPr>
              <a:t>A.) Neophytes</a:t>
            </a:r>
          </a:p>
          <a:p>
            <a:pPr lvl="1"/>
            <a:r>
              <a:rPr lang="en-US">
                <a:solidFill>
                  <a:schemeClr val="accent1"/>
                </a:solidFill>
              </a:rPr>
              <a:t>B.) Hydrophytes</a:t>
            </a:r>
          </a:p>
          <a:p>
            <a:pPr lvl="1"/>
            <a:r>
              <a:rPr lang="en-US">
                <a:solidFill>
                  <a:srgbClr val="3366FF"/>
                </a:solidFill>
              </a:rPr>
              <a:t>C.) Mesophytes</a:t>
            </a:r>
          </a:p>
          <a:p>
            <a:pPr lvl="1"/>
            <a:r>
              <a:rPr lang="en-US">
                <a:solidFill>
                  <a:srgbClr val="9966FF"/>
                </a:solidFill>
              </a:rPr>
              <a:t>D.) Xerophytes</a:t>
            </a:r>
            <a:r>
              <a:rPr lang="en-US"/>
              <a:t> </a:t>
            </a:r>
          </a:p>
          <a:p>
            <a:pPr lvl="1"/>
            <a:r>
              <a:rPr lang="en-US">
                <a:solidFill>
                  <a:srgbClr val="FF3300"/>
                </a:solidFill>
              </a:rPr>
              <a:t>E.) Nobody </a:t>
            </a:r>
          </a:p>
          <a:p>
            <a:pPr lvl="1">
              <a:buFontTx/>
              <a:buNone/>
            </a:pPr>
            <a:r>
              <a:rPr lang="en-US">
                <a:solidFill>
                  <a:srgbClr val="FF3300"/>
                </a:solidFill>
              </a:rPr>
              <a:t>         Knows</a:t>
            </a:r>
          </a:p>
        </p:txBody>
      </p:sp>
      <p:pic>
        <p:nvPicPr>
          <p:cNvPr id="67587" name="Picture 4" descr="148750832_d96cde70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990600"/>
            <a:ext cx="4876800" cy="56388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7588" name="WordArt 6"/>
          <p:cNvSpPr>
            <a:spLocks noChangeArrowheads="1" noChangeShapeType="1" noTextEdit="1"/>
          </p:cNvSpPr>
          <p:nvPr/>
        </p:nvSpPr>
        <p:spPr bwMode="auto">
          <a:xfrm>
            <a:off x="7391400" y="1143000"/>
            <a:ext cx="12954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12</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457200" y="304800"/>
            <a:ext cx="8077200" cy="5821363"/>
          </a:xfrm>
        </p:spPr>
        <p:txBody>
          <a:bodyPr/>
          <a:lstStyle/>
          <a:p>
            <a:r>
              <a:rPr lang="en-US"/>
              <a:t>This picture best represents these type of plants?</a:t>
            </a:r>
          </a:p>
          <a:p>
            <a:pPr lvl="1"/>
            <a:r>
              <a:rPr lang="en-US">
                <a:solidFill>
                  <a:srgbClr val="99FF66"/>
                </a:solidFill>
              </a:rPr>
              <a:t>A.) Neophytes</a:t>
            </a:r>
          </a:p>
          <a:p>
            <a:pPr lvl="1"/>
            <a:r>
              <a:rPr lang="en-US">
                <a:solidFill>
                  <a:schemeClr val="accent1"/>
                </a:solidFill>
              </a:rPr>
              <a:t>B.) Hydrophytes</a:t>
            </a:r>
          </a:p>
          <a:p>
            <a:pPr lvl="1"/>
            <a:r>
              <a:rPr lang="en-US">
                <a:solidFill>
                  <a:srgbClr val="3366FF"/>
                </a:solidFill>
              </a:rPr>
              <a:t>C.) Mesophytes</a:t>
            </a:r>
          </a:p>
          <a:p>
            <a:pPr lvl="1"/>
            <a:r>
              <a:rPr lang="en-US">
                <a:solidFill>
                  <a:srgbClr val="9966FF"/>
                </a:solidFill>
              </a:rPr>
              <a:t>D.) Xerophytes</a:t>
            </a:r>
            <a:r>
              <a:rPr lang="en-US"/>
              <a:t> </a:t>
            </a:r>
          </a:p>
          <a:p>
            <a:pPr lvl="1"/>
            <a:r>
              <a:rPr lang="en-US">
                <a:solidFill>
                  <a:srgbClr val="FF3300"/>
                </a:solidFill>
              </a:rPr>
              <a:t>E.) Nobody </a:t>
            </a:r>
          </a:p>
          <a:p>
            <a:pPr lvl="1">
              <a:buFontTx/>
              <a:buNone/>
            </a:pPr>
            <a:r>
              <a:rPr lang="en-US">
                <a:solidFill>
                  <a:srgbClr val="FF3300"/>
                </a:solidFill>
              </a:rPr>
              <a:t>         Knows</a:t>
            </a:r>
          </a:p>
        </p:txBody>
      </p:sp>
      <p:pic>
        <p:nvPicPr>
          <p:cNvPr id="68611" name="Picture 4" descr="148750832_d96cde70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990600"/>
            <a:ext cx="4876800" cy="56388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8612" name="WordArt 4"/>
          <p:cNvSpPr>
            <a:spLocks noChangeArrowheads="1" noChangeShapeType="1" noTextEdit="1"/>
          </p:cNvSpPr>
          <p:nvPr/>
        </p:nvSpPr>
        <p:spPr bwMode="auto">
          <a:xfrm>
            <a:off x="7391400" y="1143000"/>
            <a:ext cx="12954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12</a:t>
            </a:r>
          </a:p>
        </p:txBody>
      </p:sp>
      <p:sp>
        <p:nvSpPr>
          <p:cNvPr id="68613" name="Rectangle 5"/>
          <p:cNvSpPr>
            <a:spLocks noChangeArrowheads="1"/>
          </p:cNvSpPr>
          <p:nvPr/>
        </p:nvSpPr>
        <p:spPr bwMode="auto">
          <a:xfrm>
            <a:off x="304800" y="1828800"/>
            <a:ext cx="3505200" cy="609600"/>
          </a:xfrm>
          <a:prstGeom prst="rect">
            <a:avLst/>
          </a:prstGeom>
          <a:gradFill rotWithShape="1">
            <a:gsLst>
              <a:gs pos="0">
                <a:srgbClr val="3366FF">
                  <a:alpha val="35001"/>
                </a:srgbClr>
              </a:gs>
              <a:gs pos="100000">
                <a:srgbClr val="182F76">
                  <a:alpha val="37000"/>
                </a:srgbClr>
              </a:gs>
            </a:gsLst>
            <a:lin ang="5400000" scaled="1"/>
          </a:gradFill>
          <a:ln w="9525">
            <a:solidFill>
              <a:schemeClr val="accent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4"/>
          <p:cNvSpPr txBox="1">
            <a:spLocks noChangeArrowheads="1"/>
          </p:cNvSpPr>
          <p:nvPr/>
        </p:nvSpPr>
        <p:spPr bwMode="auto">
          <a:xfrm>
            <a:off x="457200" y="152400"/>
            <a:ext cx="85344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These organisms (science name please) require water because they breathe water vapor through external gills?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pic>
        <p:nvPicPr>
          <p:cNvPr id="6963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534400" cy="457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7955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69637" name="WordArt 6"/>
          <p:cNvSpPr>
            <a:spLocks noChangeArrowheads="1" noChangeShapeType="1" noTextEdit="1"/>
          </p:cNvSpPr>
          <p:nvPr/>
        </p:nvSpPr>
        <p:spPr bwMode="auto">
          <a:xfrm>
            <a:off x="609600" y="2133600"/>
            <a:ext cx="11430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457200" y="152400"/>
            <a:ext cx="85344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These organisms (science name please) require water because they breathe water vapor through external gills?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pic>
        <p:nvPicPr>
          <p:cNvPr id="7065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534400" cy="457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178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70661" name="WordArt 5"/>
          <p:cNvSpPr>
            <a:spLocks noChangeArrowheads="1" noChangeShapeType="1" noTextEdit="1"/>
          </p:cNvSpPr>
          <p:nvPr/>
        </p:nvSpPr>
        <p:spPr bwMode="auto">
          <a:xfrm>
            <a:off x="609600" y="2133600"/>
            <a:ext cx="11430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
        <p:nvSpPr>
          <p:cNvPr id="70662" name="WordArt 6"/>
          <p:cNvSpPr>
            <a:spLocks noChangeArrowheads="1" noChangeShapeType="1" noTextEdit="1"/>
          </p:cNvSpPr>
          <p:nvPr/>
        </p:nvSpPr>
        <p:spPr bwMode="auto">
          <a:xfrm>
            <a:off x="2743200" y="2133600"/>
            <a:ext cx="5867400" cy="1543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solidFill>
                  <a:srgbClr val="FF66FF"/>
                </a:solidFill>
                <a:effectLst>
                  <a:outerShdw dist="45791" dir="3378596" algn="ctr" rotWithShape="0">
                    <a:srgbClr val="4D4D4D">
                      <a:alpha val="79999"/>
                    </a:srgbClr>
                  </a:outerShdw>
                </a:effectLst>
                <a:uLnTx/>
                <a:uFillTx/>
                <a:latin typeface="Arial Black"/>
                <a:ea typeface="+mn-ea"/>
                <a:cs typeface="+mn-cs"/>
              </a:rPr>
              <a:t>Isopods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304800" y="3048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type of seed dispersal is represented by the picture below? </a:t>
            </a:r>
            <a:endParaRPr kumimoji="0" lang="en-US" sz="3600" b="0" i="0" u="none" strike="noStrike" kern="1200" cap="none" spc="0" normalizeH="0" baseline="0" noProof="0">
              <a:ln>
                <a:noFill/>
              </a:ln>
              <a:solidFill>
                <a:srgbClr val="6699FF"/>
              </a:solidFill>
              <a:effectLst/>
              <a:uLnTx/>
              <a:uFillTx/>
              <a:latin typeface="Times New Roman" pitchFamily="18" charset="0"/>
              <a:ea typeface="+mn-ea"/>
              <a:cs typeface="+mn-cs"/>
            </a:endParaRPr>
          </a:p>
        </p:txBody>
      </p:sp>
      <p:pic>
        <p:nvPicPr>
          <p:cNvPr id="71683" name="Picture 6" descr="10473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458200" cy="48768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8160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71685" name="WordArt 6"/>
          <p:cNvSpPr>
            <a:spLocks noChangeArrowheads="1" noChangeShapeType="1" noTextEdit="1"/>
          </p:cNvSpPr>
          <p:nvPr/>
        </p:nvSpPr>
        <p:spPr bwMode="auto">
          <a:xfrm>
            <a:off x="7467600" y="1676400"/>
            <a:ext cx="12192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14</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304800" y="3048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type of seed dispersal is represented by the picture below? </a:t>
            </a:r>
            <a:r>
              <a:rPr kumimoji="0" lang="en-US" sz="3600" b="0" i="0" u="none" strike="noStrike" kern="1200" cap="none" spc="0" normalizeH="0" baseline="0" noProof="0">
                <a:ln>
                  <a:noFill/>
                </a:ln>
                <a:solidFill>
                  <a:srgbClr val="6699FF"/>
                </a:solidFill>
                <a:effectLst/>
                <a:uLnTx/>
                <a:uFillTx/>
                <a:latin typeface="Times New Roman" pitchFamily="18" charset="0"/>
                <a:ea typeface="+mn-ea"/>
                <a:cs typeface="+mn-cs"/>
              </a:rPr>
              <a:t>Water Dispersal</a:t>
            </a:r>
          </a:p>
        </p:txBody>
      </p:sp>
      <p:pic>
        <p:nvPicPr>
          <p:cNvPr id="72707" name="Picture 6" descr="10473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458200" cy="48768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3280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72709" name="WordArt 5"/>
          <p:cNvSpPr>
            <a:spLocks noChangeArrowheads="1" noChangeShapeType="1" noTextEdit="1"/>
          </p:cNvSpPr>
          <p:nvPr/>
        </p:nvSpPr>
        <p:spPr bwMode="auto">
          <a:xfrm>
            <a:off x="7467600" y="1676400"/>
            <a:ext cx="12192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14</a:t>
            </a:r>
          </a:p>
        </p:txBody>
      </p:sp>
      <p:sp>
        <p:nvSpPr>
          <p:cNvPr id="2" name="Rectangle 1"/>
          <p:cNvSpPr/>
          <p:nvPr/>
        </p:nvSpPr>
        <p:spPr>
          <a:xfrm>
            <a:off x="507727" y="3048000"/>
            <a:ext cx="8255273"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reflection blurRad="6350" stA="60000" endA="900" endPos="60000" dist="60007" dir="5400000" sy="-100000" algn="bl" rotWithShape="0"/>
                </a:effectLst>
                <a:uLnTx/>
                <a:uFillTx/>
                <a:latin typeface="Arial" charset="0"/>
                <a:ea typeface="+mn-ea"/>
                <a:cs typeface="+mn-cs"/>
              </a:rPr>
              <a:t>WATER DISPERSAL</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4"/>
          <p:cNvSpPr txBox="1">
            <a:spLocks noChangeArrowheads="1"/>
          </p:cNvSpPr>
          <p:nvPr/>
        </p:nvSpPr>
        <p:spPr bwMode="auto">
          <a:xfrm>
            <a:off x="228600" y="3810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This is the term for how species spread through an island chain? </a:t>
            </a:r>
          </a:p>
        </p:txBody>
      </p:sp>
      <p:pic>
        <p:nvPicPr>
          <p:cNvPr id="73731" name="Picture 6" descr="hawa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8763"/>
            <a:ext cx="7848600" cy="5329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262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73733" name="WordArt 6"/>
          <p:cNvSpPr>
            <a:spLocks noChangeArrowheads="1" noChangeShapeType="1" noTextEdit="1"/>
          </p:cNvSpPr>
          <p:nvPr/>
        </p:nvSpPr>
        <p:spPr bwMode="auto">
          <a:xfrm>
            <a:off x="381000" y="4800600"/>
            <a:ext cx="13716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15</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p:cNvSpPr txBox="1">
            <a:spLocks noChangeArrowheads="1"/>
          </p:cNvSpPr>
          <p:nvPr/>
        </p:nvSpPr>
        <p:spPr bwMode="auto">
          <a:xfrm>
            <a:off x="228600" y="3810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This is the term for how species spread through an island chain? </a:t>
            </a:r>
            <a:r>
              <a:rPr kumimoji="0" lang="en-US" sz="3600" b="0" i="0" u="none" strike="noStrike" kern="1200" cap="none" spc="0" normalizeH="0" baseline="0" noProof="0">
                <a:ln>
                  <a:noFill/>
                </a:ln>
                <a:solidFill>
                  <a:srgbClr val="99FF66"/>
                </a:solidFill>
                <a:effectLst/>
                <a:uLnTx/>
                <a:uFillTx/>
                <a:latin typeface="Times New Roman" pitchFamily="18" charset="0"/>
                <a:ea typeface="+mn-ea"/>
                <a:cs typeface="+mn-cs"/>
              </a:rPr>
              <a:t>Island Hopping</a:t>
            </a:r>
          </a:p>
        </p:txBody>
      </p:sp>
      <p:pic>
        <p:nvPicPr>
          <p:cNvPr id="74755" name="Picture 6" descr="hawa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8763"/>
            <a:ext cx="7848600" cy="5329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365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74757" name="WordArt 6"/>
          <p:cNvSpPr>
            <a:spLocks noChangeArrowheads="1" noChangeShapeType="1" noTextEdit="1"/>
          </p:cNvSpPr>
          <p:nvPr/>
        </p:nvSpPr>
        <p:spPr bwMode="auto">
          <a:xfrm>
            <a:off x="381000" y="4800600"/>
            <a:ext cx="13716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15</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p:cNvSpPr txBox="1">
            <a:spLocks noChangeArrowheads="1"/>
          </p:cNvSpPr>
          <p:nvPr/>
        </p:nvSpPr>
        <p:spPr bwMode="auto">
          <a:xfrm>
            <a:off x="228600" y="3810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This is the term for how species spread through an island chain? </a:t>
            </a:r>
            <a:r>
              <a:rPr kumimoji="0" lang="en-US" sz="3600" b="0" i="0" u="none" strike="noStrike" kern="1200" cap="none" spc="0" normalizeH="0" baseline="0" noProof="0">
                <a:ln>
                  <a:noFill/>
                </a:ln>
                <a:solidFill>
                  <a:srgbClr val="99FF66"/>
                </a:solidFill>
                <a:effectLst/>
                <a:uLnTx/>
                <a:uFillTx/>
                <a:latin typeface="Times New Roman" pitchFamily="18" charset="0"/>
                <a:ea typeface="+mn-ea"/>
                <a:cs typeface="+mn-cs"/>
              </a:rPr>
              <a:t>Island Hopping</a:t>
            </a:r>
          </a:p>
        </p:txBody>
      </p:sp>
      <p:pic>
        <p:nvPicPr>
          <p:cNvPr id="75779" name="Picture 6" descr="hawa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8763"/>
            <a:ext cx="7848600" cy="5329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467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75781" name="Line 6"/>
          <p:cNvSpPr>
            <a:spLocks noChangeShapeType="1"/>
          </p:cNvSpPr>
          <p:nvPr/>
        </p:nvSpPr>
        <p:spPr bwMode="auto">
          <a:xfrm flipH="1" flipV="1">
            <a:off x="6858000" y="4343400"/>
            <a:ext cx="381000" cy="8382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782" name="WordArt 7"/>
          <p:cNvSpPr>
            <a:spLocks noChangeArrowheads="1" noChangeShapeType="1" noTextEdit="1"/>
          </p:cNvSpPr>
          <p:nvPr/>
        </p:nvSpPr>
        <p:spPr bwMode="auto">
          <a:xfrm>
            <a:off x="381000" y="4800600"/>
            <a:ext cx="13716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15</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228600" y="3810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This is the term for how species spread through an island chain? </a:t>
            </a:r>
            <a:r>
              <a:rPr kumimoji="0" lang="en-US" sz="3600" b="0" i="0" u="none" strike="noStrike" kern="1200" cap="none" spc="0" normalizeH="0" baseline="0" noProof="0">
                <a:ln>
                  <a:noFill/>
                </a:ln>
                <a:solidFill>
                  <a:srgbClr val="99FF66"/>
                </a:solidFill>
                <a:effectLst/>
                <a:uLnTx/>
                <a:uFillTx/>
                <a:latin typeface="Times New Roman" pitchFamily="18" charset="0"/>
                <a:ea typeface="+mn-ea"/>
                <a:cs typeface="+mn-cs"/>
              </a:rPr>
              <a:t>Island Hopping</a:t>
            </a:r>
          </a:p>
        </p:txBody>
      </p:sp>
      <p:pic>
        <p:nvPicPr>
          <p:cNvPr id="76803" name="Picture 6" descr="hawa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8763"/>
            <a:ext cx="7848600" cy="5329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570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76805" name="Line 6"/>
          <p:cNvSpPr>
            <a:spLocks noChangeShapeType="1"/>
          </p:cNvSpPr>
          <p:nvPr/>
        </p:nvSpPr>
        <p:spPr bwMode="auto">
          <a:xfrm flipH="1" flipV="1">
            <a:off x="5029200" y="2895600"/>
            <a:ext cx="838200" cy="3048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6806" name="Line 7"/>
          <p:cNvSpPr>
            <a:spLocks noChangeShapeType="1"/>
          </p:cNvSpPr>
          <p:nvPr/>
        </p:nvSpPr>
        <p:spPr bwMode="auto">
          <a:xfrm flipH="1" flipV="1">
            <a:off x="7010400" y="4495800"/>
            <a:ext cx="381000" cy="8382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6807" name="WordArt 8"/>
          <p:cNvSpPr>
            <a:spLocks noChangeArrowheads="1" noChangeShapeType="1" noTextEdit="1"/>
          </p:cNvSpPr>
          <p:nvPr/>
        </p:nvSpPr>
        <p:spPr bwMode="auto">
          <a:xfrm>
            <a:off x="381000" y="4800600"/>
            <a:ext cx="13716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337923"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FF00"/>
                          </a:solidFill>
                          <a:effectLst/>
                          <a:latin typeface="Times New Roman" pitchFamily="18" charset="0"/>
                        </a:rPr>
                        <a:t>SUNNY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FF00"/>
                          </a:solidFill>
                          <a:effectLst/>
                          <a:latin typeface="Times New Roman" pitchFamily="18" charset="0"/>
                        </a:rPr>
                        <a:t>SIDE UP</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HOT SHOT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ALL WET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ON THE MOVE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NON-LIVING THINGS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143"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4144"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Ecology: Abiotic Factors Review Game</a:t>
            </a:r>
          </a:p>
        </p:txBody>
      </p:sp>
      <p:sp>
        <p:nvSpPr>
          <p:cNvPr id="4145"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4"/>
          <p:cNvSpPr txBox="1">
            <a:spLocks noChangeArrowheads="1"/>
          </p:cNvSpPr>
          <p:nvPr/>
        </p:nvSpPr>
        <p:spPr bwMode="auto">
          <a:xfrm>
            <a:off x="228600" y="3810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This is the term for how species spread through an island chain? </a:t>
            </a:r>
            <a:r>
              <a:rPr kumimoji="0" lang="en-US" sz="3600" b="0" i="0" u="none" strike="noStrike" kern="1200" cap="none" spc="0" normalizeH="0" baseline="0" noProof="0">
                <a:ln>
                  <a:noFill/>
                </a:ln>
                <a:solidFill>
                  <a:srgbClr val="99FF66"/>
                </a:solidFill>
                <a:effectLst/>
                <a:uLnTx/>
                <a:uFillTx/>
                <a:latin typeface="Times New Roman" pitchFamily="18" charset="0"/>
                <a:ea typeface="+mn-ea"/>
                <a:cs typeface="+mn-cs"/>
              </a:rPr>
              <a:t>Island Hopping</a:t>
            </a:r>
          </a:p>
        </p:txBody>
      </p:sp>
      <p:pic>
        <p:nvPicPr>
          <p:cNvPr id="77827" name="Picture 6" descr="hawa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8763"/>
            <a:ext cx="7848600" cy="5329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72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77829" name="Line 6"/>
          <p:cNvSpPr>
            <a:spLocks noChangeShapeType="1"/>
          </p:cNvSpPr>
          <p:nvPr/>
        </p:nvSpPr>
        <p:spPr bwMode="auto">
          <a:xfrm flipH="1" flipV="1">
            <a:off x="5029200" y="2895600"/>
            <a:ext cx="838200" cy="3048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7830" name="Line 7"/>
          <p:cNvSpPr>
            <a:spLocks noChangeShapeType="1"/>
          </p:cNvSpPr>
          <p:nvPr/>
        </p:nvSpPr>
        <p:spPr bwMode="auto">
          <a:xfrm flipH="1" flipV="1">
            <a:off x="7010400" y="4495800"/>
            <a:ext cx="381000" cy="8382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7831" name="Line 8"/>
          <p:cNvSpPr>
            <a:spLocks noChangeShapeType="1"/>
          </p:cNvSpPr>
          <p:nvPr/>
        </p:nvSpPr>
        <p:spPr bwMode="auto">
          <a:xfrm flipH="1" flipV="1">
            <a:off x="3200400" y="2438400"/>
            <a:ext cx="838200" cy="3048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7832" name="WordArt 9"/>
          <p:cNvSpPr>
            <a:spLocks noChangeArrowheads="1" noChangeShapeType="1" noTextEdit="1"/>
          </p:cNvSpPr>
          <p:nvPr/>
        </p:nvSpPr>
        <p:spPr bwMode="auto">
          <a:xfrm>
            <a:off x="381000" y="4800600"/>
            <a:ext cx="13716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15</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
          <p:cNvSpPr txBox="1">
            <a:spLocks noChangeArrowheads="1"/>
          </p:cNvSpPr>
          <p:nvPr/>
        </p:nvSpPr>
        <p:spPr bwMode="auto">
          <a:xfrm>
            <a:off x="228600" y="3810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This is the term for how species spread through an island chain? </a:t>
            </a:r>
            <a:r>
              <a:rPr kumimoji="0" lang="en-US" sz="3600" b="0" i="0" u="none" strike="noStrike" kern="1200" cap="none" spc="0" normalizeH="0" baseline="0" noProof="0" dirty="0">
                <a:ln>
                  <a:noFill/>
                </a:ln>
                <a:solidFill>
                  <a:srgbClr val="99FF66"/>
                </a:solidFill>
                <a:effectLst/>
                <a:uLnTx/>
                <a:uFillTx/>
                <a:latin typeface="Times New Roman" pitchFamily="18" charset="0"/>
                <a:ea typeface="+mn-ea"/>
                <a:cs typeface="+mn-cs"/>
              </a:rPr>
              <a:t>Island Hopping</a:t>
            </a:r>
          </a:p>
        </p:txBody>
      </p:sp>
      <p:pic>
        <p:nvPicPr>
          <p:cNvPr id="78851" name="Picture 6" descr="hawa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8763"/>
            <a:ext cx="7848600" cy="5329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774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78853" name="Line 6"/>
          <p:cNvSpPr>
            <a:spLocks noChangeShapeType="1"/>
          </p:cNvSpPr>
          <p:nvPr/>
        </p:nvSpPr>
        <p:spPr bwMode="auto">
          <a:xfrm flipH="1" flipV="1">
            <a:off x="5029200" y="2895600"/>
            <a:ext cx="838200" cy="3048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854" name="Line 7"/>
          <p:cNvSpPr>
            <a:spLocks noChangeShapeType="1"/>
          </p:cNvSpPr>
          <p:nvPr/>
        </p:nvSpPr>
        <p:spPr bwMode="auto">
          <a:xfrm flipH="1" flipV="1">
            <a:off x="7010400" y="4495800"/>
            <a:ext cx="381000" cy="8382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855" name="Line 8"/>
          <p:cNvSpPr>
            <a:spLocks noChangeShapeType="1"/>
          </p:cNvSpPr>
          <p:nvPr/>
        </p:nvSpPr>
        <p:spPr bwMode="auto">
          <a:xfrm flipH="1" flipV="1">
            <a:off x="3200400" y="2438400"/>
            <a:ext cx="838200" cy="3048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856" name="Line 9"/>
          <p:cNvSpPr>
            <a:spLocks noChangeShapeType="1"/>
          </p:cNvSpPr>
          <p:nvPr/>
        </p:nvSpPr>
        <p:spPr bwMode="auto">
          <a:xfrm flipH="1">
            <a:off x="457200" y="2286000"/>
            <a:ext cx="990600" cy="2286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857" name="WordArt 10"/>
          <p:cNvSpPr>
            <a:spLocks noChangeArrowheads="1" noChangeShapeType="1" noTextEdit="1"/>
          </p:cNvSpPr>
          <p:nvPr/>
        </p:nvSpPr>
        <p:spPr bwMode="auto">
          <a:xfrm>
            <a:off x="381000" y="4800600"/>
            <a:ext cx="13716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15</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
          <p:cNvSpPr txBox="1">
            <a:spLocks noChangeArrowheads="1"/>
          </p:cNvSpPr>
          <p:nvPr/>
        </p:nvSpPr>
        <p:spPr bwMode="auto">
          <a:xfrm>
            <a:off x="228600" y="3810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This is the term for how species spread through an island chain? </a:t>
            </a:r>
            <a:r>
              <a:rPr kumimoji="0" lang="en-US" sz="3600" b="0" i="0" u="none" strike="noStrike" kern="1200" cap="none" spc="0" normalizeH="0" baseline="0" noProof="0" dirty="0">
                <a:ln>
                  <a:noFill/>
                </a:ln>
                <a:solidFill>
                  <a:srgbClr val="99FF66"/>
                </a:solidFill>
                <a:effectLst/>
                <a:uLnTx/>
                <a:uFillTx/>
                <a:latin typeface="Times New Roman" pitchFamily="18" charset="0"/>
                <a:ea typeface="+mn-ea"/>
                <a:cs typeface="+mn-cs"/>
              </a:rPr>
              <a:t>Island Hopping</a:t>
            </a:r>
          </a:p>
        </p:txBody>
      </p:sp>
      <p:pic>
        <p:nvPicPr>
          <p:cNvPr id="78851" name="Picture 6" descr="hawa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8763"/>
            <a:ext cx="7848600" cy="5329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774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78853" name="Line 6"/>
          <p:cNvSpPr>
            <a:spLocks noChangeShapeType="1"/>
          </p:cNvSpPr>
          <p:nvPr/>
        </p:nvSpPr>
        <p:spPr bwMode="auto">
          <a:xfrm flipH="1" flipV="1">
            <a:off x="5029200" y="2895600"/>
            <a:ext cx="838200" cy="3048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854" name="Line 7"/>
          <p:cNvSpPr>
            <a:spLocks noChangeShapeType="1"/>
          </p:cNvSpPr>
          <p:nvPr/>
        </p:nvSpPr>
        <p:spPr bwMode="auto">
          <a:xfrm flipH="1" flipV="1">
            <a:off x="7010400" y="4495800"/>
            <a:ext cx="381000" cy="8382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855" name="Line 8"/>
          <p:cNvSpPr>
            <a:spLocks noChangeShapeType="1"/>
          </p:cNvSpPr>
          <p:nvPr/>
        </p:nvSpPr>
        <p:spPr bwMode="auto">
          <a:xfrm flipH="1" flipV="1">
            <a:off x="3200400" y="2438400"/>
            <a:ext cx="838200" cy="3048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856" name="Line 9"/>
          <p:cNvSpPr>
            <a:spLocks noChangeShapeType="1"/>
          </p:cNvSpPr>
          <p:nvPr/>
        </p:nvSpPr>
        <p:spPr bwMode="auto">
          <a:xfrm flipH="1">
            <a:off x="457200" y="2286000"/>
            <a:ext cx="990600" cy="2286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857" name="WordArt 10"/>
          <p:cNvSpPr>
            <a:spLocks noChangeArrowheads="1" noChangeShapeType="1" noTextEdit="1"/>
          </p:cNvSpPr>
          <p:nvPr/>
        </p:nvSpPr>
        <p:spPr bwMode="auto">
          <a:xfrm>
            <a:off x="381000" y="4800600"/>
            <a:ext cx="13716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15</a:t>
            </a:r>
          </a:p>
        </p:txBody>
      </p:sp>
      <p:sp>
        <p:nvSpPr>
          <p:cNvPr id="2" name="TextBox 1"/>
          <p:cNvSpPr txBox="1"/>
          <p:nvPr/>
        </p:nvSpPr>
        <p:spPr>
          <a:xfrm>
            <a:off x="248653" y="3505200"/>
            <a:ext cx="4648200"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Which Island will have the most species / colonization? And which Island will have the most extinctions?</a:t>
            </a:r>
          </a:p>
        </p:txBody>
      </p:sp>
      <p:sp>
        <p:nvSpPr>
          <p:cNvPr id="3" name="Rectangle 2"/>
          <p:cNvSpPr/>
          <p:nvPr/>
        </p:nvSpPr>
        <p:spPr>
          <a:xfrm>
            <a:off x="1105398" y="2293567"/>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3366FF"/>
                </a:solidFill>
                <a:effectLst>
                  <a:outerShdw blurRad="50800" algn="tl" rotWithShape="0">
                    <a:srgbClr val="000000"/>
                  </a:outerShdw>
                </a:effectLst>
                <a:uLnTx/>
                <a:uFillTx/>
                <a:latin typeface="Arial" charset="0"/>
                <a:ea typeface="+mn-ea"/>
                <a:cs typeface="+mn-cs"/>
              </a:rPr>
              <a:t>A</a:t>
            </a:r>
          </a:p>
        </p:txBody>
      </p:sp>
      <p:sp>
        <p:nvSpPr>
          <p:cNvPr id="4" name="Rectangle 3"/>
          <p:cNvSpPr/>
          <p:nvPr/>
        </p:nvSpPr>
        <p:spPr>
          <a:xfrm>
            <a:off x="7423484" y="5334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Arial" charset="0"/>
                <a:ea typeface="+mn-ea"/>
                <a:cs typeface="+mn-cs"/>
              </a:rPr>
              <a:t>B</a:t>
            </a:r>
          </a:p>
        </p:txBody>
      </p:sp>
    </p:spTree>
    <p:extLst>
      <p:ext uri="{BB962C8B-B14F-4D97-AF65-F5344CB8AC3E}">
        <p14:creationId xmlns:p14="http://schemas.microsoft.com/office/powerpoint/2010/main" val="1113096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
          <p:cNvSpPr txBox="1">
            <a:spLocks noChangeArrowheads="1"/>
          </p:cNvSpPr>
          <p:nvPr/>
        </p:nvSpPr>
        <p:spPr bwMode="auto">
          <a:xfrm>
            <a:off x="228600" y="3810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This is the term for how species spread through an island chain? </a:t>
            </a:r>
            <a:r>
              <a:rPr kumimoji="0" lang="en-US" sz="3600" b="0" i="0" u="none" strike="noStrike" kern="1200" cap="none" spc="0" normalizeH="0" baseline="0" noProof="0" dirty="0">
                <a:ln>
                  <a:noFill/>
                </a:ln>
                <a:solidFill>
                  <a:srgbClr val="99FF66"/>
                </a:solidFill>
                <a:effectLst/>
                <a:uLnTx/>
                <a:uFillTx/>
                <a:latin typeface="Times New Roman" pitchFamily="18" charset="0"/>
                <a:ea typeface="+mn-ea"/>
                <a:cs typeface="+mn-cs"/>
              </a:rPr>
              <a:t>Island Hopping</a:t>
            </a:r>
          </a:p>
        </p:txBody>
      </p:sp>
      <p:pic>
        <p:nvPicPr>
          <p:cNvPr id="78851" name="Picture 6" descr="hawa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8763"/>
            <a:ext cx="7848600" cy="5329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774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78853" name="Line 6"/>
          <p:cNvSpPr>
            <a:spLocks noChangeShapeType="1"/>
          </p:cNvSpPr>
          <p:nvPr/>
        </p:nvSpPr>
        <p:spPr bwMode="auto">
          <a:xfrm flipH="1" flipV="1">
            <a:off x="5029200" y="2895600"/>
            <a:ext cx="838200" cy="3048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854" name="Line 7"/>
          <p:cNvSpPr>
            <a:spLocks noChangeShapeType="1"/>
          </p:cNvSpPr>
          <p:nvPr/>
        </p:nvSpPr>
        <p:spPr bwMode="auto">
          <a:xfrm flipH="1" flipV="1">
            <a:off x="7010400" y="4495800"/>
            <a:ext cx="381000" cy="8382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855" name="Line 8"/>
          <p:cNvSpPr>
            <a:spLocks noChangeShapeType="1"/>
          </p:cNvSpPr>
          <p:nvPr/>
        </p:nvSpPr>
        <p:spPr bwMode="auto">
          <a:xfrm flipH="1" flipV="1">
            <a:off x="3200400" y="2438400"/>
            <a:ext cx="838200" cy="3048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856" name="Line 9"/>
          <p:cNvSpPr>
            <a:spLocks noChangeShapeType="1"/>
          </p:cNvSpPr>
          <p:nvPr/>
        </p:nvSpPr>
        <p:spPr bwMode="auto">
          <a:xfrm flipH="1">
            <a:off x="457200" y="2286000"/>
            <a:ext cx="990600" cy="2286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857" name="WordArt 10"/>
          <p:cNvSpPr>
            <a:spLocks noChangeArrowheads="1" noChangeShapeType="1" noTextEdit="1"/>
          </p:cNvSpPr>
          <p:nvPr/>
        </p:nvSpPr>
        <p:spPr bwMode="auto">
          <a:xfrm>
            <a:off x="381000" y="4800600"/>
            <a:ext cx="13716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15</a:t>
            </a:r>
          </a:p>
        </p:txBody>
      </p:sp>
      <p:sp>
        <p:nvSpPr>
          <p:cNvPr id="2" name="TextBox 1"/>
          <p:cNvSpPr txBox="1"/>
          <p:nvPr/>
        </p:nvSpPr>
        <p:spPr>
          <a:xfrm>
            <a:off x="248653" y="3505200"/>
            <a:ext cx="4648200"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Which Island will have the most species / colonization? And which Island will have the most extinctions?</a:t>
            </a:r>
          </a:p>
        </p:txBody>
      </p:sp>
      <p:sp>
        <p:nvSpPr>
          <p:cNvPr id="3" name="Rectangle 2"/>
          <p:cNvSpPr/>
          <p:nvPr/>
        </p:nvSpPr>
        <p:spPr>
          <a:xfrm>
            <a:off x="1105398" y="2293567"/>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3366FF"/>
                </a:solidFill>
                <a:effectLst>
                  <a:glow rad="444500">
                    <a:srgbClr val="FFFFFF">
                      <a:satMod val="175000"/>
                      <a:alpha val="58000"/>
                    </a:srgbClr>
                  </a:glow>
                  <a:outerShdw blurRad="50800" algn="tl" rotWithShape="0">
                    <a:srgbClr val="000000"/>
                  </a:outerShdw>
                </a:effectLst>
                <a:uLnTx/>
                <a:uFillTx/>
                <a:latin typeface="Arial" charset="0"/>
                <a:ea typeface="+mn-ea"/>
                <a:cs typeface="+mn-cs"/>
              </a:rPr>
              <a:t>A</a:t>
            </a:r>
          </a:p>
        </p:txBody>
      </p:sp>
      <p:sp>
        <p:nvSpPr>
          <p:cNvPr id="4" name="Rectangle 3"/>
          <p:cNvSpPr/>
          <p:nvPr/>
        </p:nvSpPr>
        <p:spPr>
          <a:xfrm>
            <a:off x="7423484" y="5334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Arial" charset="0"/>
                <a:ea typeface="+mn-ea"/>
                <a:cs typeface="+mn-cs"/>
              </a:rPr>
              <a:t>B</a:t>
            </a:r>
          </a:p>
        </p:txBody>
      </p:sp>
    </p:spTree>
    <p:extLst>
      <p:ext uri="{BB962C8B-B14F-4D97-AF65-F5344CB8AC3E}">
        <p14:creationId xmlns:p14="http://schemas.microsoft.com/office/powerpoint/2010/main" val="34045099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
          <p:cNvSpPr txBox="1">
            <a:spLocks noChangeArrowheads="1"/>
          </p:cNvSpPr>
          <p:nvPr/>
        </p:nvSpPr>
        <p:spPr bwMode="auto">
          <a:xfrm>
            <a:off x="228600" y="3810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This is the term for how species spread through an island chain? </a:t>
            </a:r>
            <a:r>
              <a:rPr kumimoji="0" lang="en-US" sz="3600" b="0" i="0" u="none" strike="noStrike" kern="1200" cap="none" spc="0" normalizeH="0" baseline="0" noProof="0" dirty="0">
                <a:ln>
                  <a:noFill/>
                </a:ln>
                <a:solidFill>
                  <a:srgbClr val="99FF66"/>
                </a:solidFill>
                <a:effectLst/>
                <a:uLnTx/>
                <a:uFillTx/>
                <a:latin typeface="Times New Roman" pitchFamily="18" charset="0"/>
                <a:ea typeface="+mn-ea"/>
                <a:cs typeface="+mn-cs"/>
              </a:rPr>
              <a:t>Island Hopping</a:t>
            </a:r>
          </a:p>
        </p:txBody>
      </p:sp>
      <p:pic>
        <p:nvPicPr>
          <p:cNvPr id="78851" name="Picture 6" descr="hawa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8763"/>
            <a:ext cx="7848600" cy="5329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774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78853" name="Line 6"/>
          <p:cNvSpPr>
            <a:spLocks noChangeShapeType="1"/>
          </p:cNvSpPr>
          <p:nvPr/>
        </p:nvSpPr>
        <p:spPr bwMode="auto">
          <a:xfrm flipH="1" flipV="1">
            <a:off x="5029200" y="2895600"/>
            <a:ext cx="838200" cy="3048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854" name="Line 7"/>
          <p:cNvSpPr>
            <a:spLocks noChangeShapeType="1"/>
          </p:cNvSpPr>
          <p:nvPr/>
        </p:nvSpPr>
        <p:spPr bwMode="auto">
          <a:xfrm flipH="1" flipV="1">
            <a:off x="7010400" y="4495800"/>
            <a:ext cx="381000" cy="8382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855" name="Line 8"/>
          <p:cNvSpPr>
            <a:spLocks noChangeShapeType="1"/>
          </p:cNvSpPr>
          <p:nvPr/>
        </p:nvSpPr>
        <p:spPr bwMode="auto">
          <a:xfrm flipH="1" flipV="1">
            <a:off x="3200400" y="2438400"/>
            <a:ext cx="838200" cy="3048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856" name="Line 9"/>
          <p:cNvSpPr>
            <a:spLocks noChangeShapeType="1"/>
          </p:cNvSpPr>
          <p:nvPr/>
        </p:nvSpPr>
        <p:spPr bwMode="auto">
          <a:xfrm flipH="1">
            <a:off x="457200" y="2286000"/>
            <a:ext cx="990600" cy="2286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857" name="WordArt 10"/>
          <p:cNvSpPr>
            <a:spLocks noChangeArrowheads="1" noChangeShapeType="1" noTextEdit="1"/>
          </p:cNvSpPr>
          <p:nvPr/>
        </p:nvSpPr>
        <p:spPr bwMode="auto">
          <a:xfrm>
            <a:off x="381000" y="4800600"/>
            <a:ext cx="13716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15</a:t>
            </a:r>
          </a:p>
        </p:txBody>
      </p:sp>
      <p:sp>
        <p:nvSpPr>
          <p:cNvPr id="2" name="TextBox 1"/>
          <p:cNvSpPr txBox="1"/>
          <p:nvPr/>
        </p:nvSpPr>
        <p:spPr>
          <a:xfrm>
            <a:off x="248653" y="3505200"/>
            <a:ext cx="4648200"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Which Island will have the most species / colonization? </a:t>
            </a:r>
            <a:r>
              <a:rPr kumimoji="0" lang="en-US" sz="1800" b="0" i="0" u="none" strike="noStrike" kern="1200" cap="none" spc="0" normalizeH="0" baseline="0" noProof="0" dirty="0">
                <a:ln>
                  <a:noFill/>
                </a:ln>
                <a:solidFill>
                  <a:srgbClr val="3366FF"/>
                </a:solidFill>
                <a:effectLst/>
                <a:uLnTx/>
                <a:uFillTx/>
                <a:latin typeface="Arial" charset="0"/>
                <a:ea typeface="+mn-ea"/>
                <a:cs typeface="+mn-cs"/>
              </a:rPr>
              <a:t>And which Island will have the most extinctions? </a:t>
            </a:r>
            <a:r>
              <a:rPr kumimoji="0" lang="en-US" sz="1800" b="0" i="0" u="none" strike="noStrike" kern="1200" cap="none" spc="0" normalizeH="0" baseline="0" noProof="0" dirty="0">
                <a:ln>
                  <a:noFill/>
                </a:ln>
                <a:solidFill>
                  <a:srgbClr val="00B0F0"/>
                </a:solidFill>
                <a:effectLst/>
                <a:uLnTx/>
                <a:uFillTx/>
                <a:latin typeface="Arial" charset="0"/>
                <a:ea typeface="+mn-ea"/>
                <a:cs typeface="+mn-cs"/>
              </a:rPr>
              <a:t>(and fewest migrations)</a:t>
            </a:r>
          </a:p>
        </p:txBody>
      </p:sp>
      <p:sp>
        <p:nvSpPr>
          <p:cNvPr id="3" name="Rectangle 2"/>
          <p:cNvSpPr/>
          <p:nvPr/>
        </p:nvSpPr>
        <p:spPr>
          <a:xfrm>
            <a:off x="1105398" y="2293567"/>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3366FF"/>
                </a:solidFill>
                <a:effectLst>
                  <a:glow rad="444500">
                    <a:srgbClr val="FFFFFF">
                      <a:satMod val="175000"/>
                      <a:alpha val="58000"/>
                    </a:srgbClr>
                  </a:glow>
                  <a:outerShdw blurRad="50800" algn="tl" rotWithShape="0">
                    <a:srgbClr val="000000"/>
                  </a:outerShdw>
                </a:effectLst>
                <a:uLnTx/>
                <a:uFillTx/>
                <a:latin typeface="Arial" charset="0"/>
                <a:ea typeface="+mn-ea"/>
                <a:cs typeface="+mn-cs"/>
              </a:rPr>
              <a:t>A</a:t>
            </a:r>
          </a:p>
        </p:txBody>
      </p:sp>
      <p:sp>
        <p:nvSpPr>
          <p:cNvPr id="4" name="Rectangle 3"/>
          <p:cNvSpPr/>
          <p:nvPr/>
        </p:nvSpPr>
        <p:spPr>
          <a:xfrm>
            <a:off x="7423484" y="5334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Arial" charset="0"/>
                <a:ea typeface="+mn-ea"/>
                <a:cs typeface="+mn-cs"/>
              </a:rPr>
              <a:t>B</a:t>
            </a:r>
          </a:p>
        </p:txBody>
      </p:sp>
    </p:spTree>
    <p:extLst>
      <p:ext uri="{BB962C8B-B14F-4D97-AF65-F5344CB8AC3E}">
        <p14:creationId xmlns:p14="http://schemas.microsoft.com/office/powerpoint/2010/main" val="32110868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
          <p:cNvSpPr txBox="1">
            <a:spLocks noChangeArrowheads="1"/>
          </p:cNvSpPr>
          <p:nvPr/>
        </p:nvSpPr>
        <p:spPr bwMode="auto">
          <a:xfrm>
            <a:off x="228600" y="3810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This is the term for how species spread through an island chain? </a:t>
            </a:r>
            <a:r>
              <a:rPr kumimoji="0" lang="en-US" sz="3600" b="0" i="0" u="none" strike="noStrike" kern="1200" cap="none" spc="0" normalizeH="0" baseline="0" noProof="0" dirty="0">
                <a:ln>
                  <a:noFill/>
                </a:ln>
                <a:solidFill>
                  <a:srgbClr val="99FF66"/>
                </a:solidFill>
                <a:effectLst/>
                <a:uLnTx/>
                <a:uFillTx/>
                <a:latin typeface="Times New Roman" pitchFamily="18" charset="0"/>
                <a:ea typeface="+mn-ea"/>
                <a:cs typeface="+mn-cs"/>
              </a:rPr>
              <a:t>Island Hopping</a:t>
            </a:r>
          </a:p>
        </p:txBody>
      </p:sp>
      <p:pic>
        <p:nvPicPr>
          <p:cNvPr id="78851" name="Picture 6" descr="hawa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8763"/>
            <a:ext cx="7848600" cy="5329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774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78853" name="Line 6"/>
          <p:cNvSpPr>
            <a:spLocks noChangeShapeType="1"/>
          </p:cNvSpPr>
          <p:nvPr/>
        </p:nvSpPr>
        <p:spPr bwMode="auto">
          <a:xfrm flipH="1" flipV="1">
            <a:off x="5029200" y="2895600"/>
            <a:ext cx="838200" cy="3048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854" name="Line 7"/>
          <p:cNvSpPr>
            <a:spLocks noChangeShapeType="1"/>
          </p:cNvSpPr>
          <p:nvPr/>
        </p:nvSpPr>
        <p:spPr bwMode="auto">
          <a:xfrm flipH="1" flipV="1">
            <a:off x="7010400" y="4495800"/>
            <a:ext cx="381000" cy="8382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855" name="Line 8"/>
          <p:cNvSpPr>
            <a:spLocks noChangeShapeType="1"/>
          </p:cNvSpPr>
          <p:nvPr/>
        </p:nvSpPr>
        <p:spPr bwMode="auto">
          <a:xfrm flipH="1" flipV="1">
            <a:off x="3200400" y="2438400"/>
            <a:ext cx="838200" cy="3048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856" name="Line 9"/>
          <p:cNvSpPr>
            <a:spLocks noChangeShapeType="1"/>
          </p:cNvSpPr>
          <p:nvPr/>
        </p:nvSpPr>
        <p:spPr bwMode="auto">
          <a:xfrm flipH="1">
            <a:off x="457200" y="2286000"/>
            <a:ext cx="990600" cy="2286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857" name="WordArt 10"/>
          <p:cNvSpPr>
            <a:spLocks noChangeArrowheads="1" noChangeShapeType="1" noTextEdit="1"/>
          </p:cNvSpPr>
          <p:nvPr/>
        </p:nvSpPr>
        <p:spPr bwMode="auto">
          <a:xfrm>
            <a:off x="381000" y="4800600"/>
            <a:ext cx="13716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15</a:t>
            </a:r>
          </a:p>
        </p:txBody>
      </p:sp>
      <p:sp>
        <p:nvSpPr>
          <p:cNvPr id="2" name="TextBox 1"/>
          <p:cNvSpPr txBox="1"/>
          <p:nvPr/>
        </p:nvSpPr>
        <p:spPr>
          <a:xfrm>
            <a:off x="248653" y="3505200"/>
            <a:ext cx="4648200"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Arial" charset="0"/>
                <a:ea typeface="+mn-ea"/>
                <a:cs typeface="+mn-cs"/>
              </a:rPr>
              <a:t>Which Island will have the most species / colonization? </a:t>
            </a:r>
            <a:r>
              <a:rPr kumimoji="0" lang="en-US" sz="1800" b="0" i="0" u="none" strike="noStrike" kern="1200" cap="none" spc="0" normalizeH="0" baseline="0" noProof="0" dirty="0">
                <a:ln>
                  <a:noFill/>
                </a:ln>
                <a:solidFill>
                  <a:srgbClr val="3366FF"/>
                </a:solidFill>
                <a:effectLst/>
                <a:uLnTx/>
                <a:uFillTx/>
                <a:latin typeface="Arial" charset="0"/>
                <a:ea typeface="+mn-ea"/>
                <a:cs typeface="+mn-cs"/>
              </a:rPr>
              <a:t>And which Island will have the most extinctions? </a:t>
            </a:r>
            <a:r>
              <a:rPr kumimoji="0" lang="en-US" sz="1800" b="0" i="0" u="none" strike="noStrike" kern="1200" cap="none" spc="0" normalizeH="0" baseline="0" noProof="0" dirty="0">
                <a:ln>
                  <a:noFill/>
                </a:ln>
                <a:solidFill>
                  <a:srgbClr val="00B0F0"/>
                </a:solidFill>
                <a:effectLst/>
                <a:uLnTx/>
                <a:uFillTx/>
                <a:latin typeface="Arial" charset="0"/>
                <a:ea typeface="+mn-ea"/>
                <a:cs typeface="+mn-cs"/>
              </a:rPr>
              <a:t>(and fewest migrations)</a:t>
            </a:r>
          </a:p>
        </p:txBody>
      </p:sp>
      <p:sp>
        <p:nvSpPr>
          <p:cNvPr id="3" name="Rectangle 2"/>
          <p:cNvSpPr/>
          <p:nvPr/>
        </p:nvSpPr>
        <p:spPr>
          <a:xfrm>
            <a:off x="1105398" y="2293567"/>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3366FF"/>
                </a:solidFill>
                <a:effectLst>
                  <a:glow rad="444500">
                    <a:srgbClr val="FFFFFF">
                      <a:satMod val="175000"/>
                      <a:alpha val="58000"/>
                    </a:srgbClr>
                  </a:glow>
                  <a:outerShdw blurRad="50800" algn="tl" rotWithShape="0">
                    <a:srgbClr val="000000"/>
                  </a:outerShdw>
                </a:effectLst>
                <a:uLnTx/>
                <a:uFillTx/>
                <a:latin typeface="Arial" charset="0"/>
                <a:ea typeface="+mn-ea"/>
                <a:cs typeface="+mn-cs"/>
              </a:rPr>
              <a:t>A</a:t>
            </a:r>
          </a:p>
        </p:txBody>
      </p:sp>
      <p:sp>
        <p:nvSpPr>
          <p:cNvPr id="4" name="Rectangle 3"/>
          <p:cNvSpPr/>
          <p:nvPr/>
        </p:nvSpPr>
        <p:spPr>
          <a:xfrm>
            <a:off x="7423484" y="5334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Arial" charset="0"/>
                <a:ea typeface="+mn-ea"/>
                <a:cs typeface="+mn-cs"/>
              </a:rPr>
              <a:t>B</a:t>
            </a:r>
          </a:p>
        </p:txBody>
      </p:sp>
      <p:sp>
        <p:nvSpPr>
          <p:cNvPr id="5" name="Rectangle 4"/>
          <p:cNvSpPr/>
          <p:nvPr/>
        </p:nvSpPr>
        <p:spPr>
          <a:xfrm>
            <a:off x="2953694" y="5410200"/>
            <a:ext cx="453201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Arial" charset="0"/>
                <a:ea typeface="+mn-ea"/>
                <a:cs typeface="+mn-cs"/>
              </a:rPr>
              <a:t>Larger Island</a:t>
            </a:r>
          </a:p>
        </p:txBody>
      </p:sp>
      <p:sp>
        <p:nvSpPr>
          <p:cNvPr id="6" name="TextBox 5"/>
          <p:cNvSpPr txBox="1"/>
          <p:nvPr/>
        </p:nvSpPr>
        <p:spPr>
          <a:xfrm>
            <a:off x="2953694" y="6257330"/>
            <a:ext cx="4361506"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Arial" charset="0"/>
                <a:ea typeface="+mn-ea"/>
                <a:cs typeface="+mn-cs"/>
              </a:rPr>
              <a:t>More Migrations and Fewer Extinctions</a:t>
            </a:r>
          </a:p>
        </p:txBody>
      </p:sp>
    </p:spTree>
    <p:extLst>
      <p:ext uri="{BB962C8B-B14F-4D97-AF65-F5344CB8AC3E}">
        <p14:creationId xmlns:p14="http://schemas.microsoft.com/office/powerpoint/2010/main" val="40364231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288771"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SUNNY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SIDE UP</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HOT SHOT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ALL WET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66FF"/>
                          </a:solidFill>
                          <a:effectLst/>
                          <a:latin typeface="Times New Roman" pitchFamily="18" charset="0"/>
                        </a:rPr>
                        <a:t>ON THE MOVE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NON-LIVING THINGS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9919"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9920"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Ecology: Abiotic Factors Review Game</a:t>
            </a:r>
          </a:p>
        </p:txBody>
      </p:sp>
      <p:sp>
        <p:nvSpPr>
          <p:cNvPr id="79921"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4"/>
          <p:cNvSpPr txBox="1">
            <a:spLocks noChangeArrowheads="1"/>
          </p:cNvSpPr>
          <p:nvPr/>
        </p:nvSpPr>
        <p:spPr bwMode="auto">
          <a:xfrm>
            <a:off x="228600" y="228600"/>
            <a:ext cx="891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type of dispersal is shown below?</a:t>
            </a:r>
          </a:p>
        </p:txBody>
      </p:sp>
      <p:pic>
        <p:nvPicPr>
          <p:cNvPr id="80899" name="Picture 6" descr="pollen-on-hazel-catk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86800" cy="5562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897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80901" name="WordArt 6"/>
          <p:cNvSpPr>
            <a:spLocks noChangeArrowheads="1" noChangeShapeType="1" noTextEdit="1"/>
          </p:cNvSpPr>
          <p:nvPr/>
        </p:nvSpPr>
        <p:spPr bwMode="auto">
          <a:xfrm>
            <a:off x="381000" y="1143000"/>
            <a:ext cx="13716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16</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4"/>
          <p:cNvSpPr txBox="1">
            <a:spLocks noChangeArrowheads="1"/>
          </p:cNvSpPr>
          <p:nvPr/>
        </p:nvSpPr>
        <p:spPr bwMode="auto">
          <a:xfrm>
            <a:off x="228600" y="228600"/>
            <a:ext cx="891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type of dispersal is shown below?</a:t>
            </a:r>
          </a:p>
        </p:txBody>
      </p:sp>
      <p:pic>
        <p:nvPicPr>
          <p:cNvPr id="81923" name="Picture 6" descr="pollen-on-hazel-catk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86800" cy="5562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382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81925" name="WordArt 5"/>
          <p:cNvSpPr>
            <a:spLocks noChangeArrowheads="1" noChangeShapeType="1" noTextEdit="1"/>
          </p:cNvSpPr>
          <p:nvPr/>
        </p:nvSpPr>
        <p:spPr bwMode="auto">
          <a:xfrm>
            <a:off x="381000" y="1143000"/>
            <a:ext cx="13716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16</a:t>
            </a:r>
          </a:p>
        </p:txBody>
      </p:sp>
      <p:sp>
        <p:nvSpPr>
          <p:cNvPr id="81926" name="WordArt 6"/>
          <p:cNvSpPr>
            <a:spLocks noChangeArrowheads="1" noChangeShapeType="1" noTextEdit="1"/>
          </p:cNvSpPr>
          <p:nvPr/>
        </p:nvSpPr>
        <p:spPr bwMode="auto">
          <a:xfrm>
            <a:off x="685800" y="1752600"/>
            <a:ext cx="7315200" cy="3741738"/>
          </a:xfrm>
          <a:prstGeom prst="rect">
            <a:avLst/>
          </a:prstGeom>
        </p:spPr>
        <p:txBody>
          <a:bodyPr wrap="none" fromWordArt="1">
            <a:prstTxWarp prst="textCurveUp">
              <a:avLst>
                <a:gd name="adj" fmla="val 403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000000"/>
                  </a:solidFill>
                  <a:round/>
                  <a:headEnd/>
                  <a:tailEnd/>
                </a:ln>
                <a:solidFill>
                  <a:srgbClr val="BBE0E3"/>
                </a:solidFill>
                <a:effectLst>
                  <a:outerShdw dist="45791" dir="2021404" algn="ctr" rotWithShape="0">
                    <a:srgbClr val="808080">
                      <a:alpha val="79999"/>
                    </a:srgbClr>
                  </a:outerShdw>
                </a:effectLst>
                <a:uLnTx/>
                <a:uFillTx/>
                <a:latin typeface="Arial Black"/>
                <a:ea typeface="+mn-ea"/>
                <a:cs typeface="+mn-cs"/>
              </a:rPr>
              <a:t>Wind</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4"/>
          <p:cNvSpPr txBox="1">
            <a:spLocks noChangeArrowheads="1"/>
          </p:cNvSpPr>
          <p:nvPr/>
        </p:nvSpPr>
        <p:spPr bwMode="auto">
          <a:xfrm>
            <a:off x="304800" y="304800"/>
            <a:ext cx="830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type of seed dispersal can be seen below? </a:t>
            </a:r>
          </a:p>
        </p:txBody>
      </p:sp>
      <p:pic>
        <p:nvPicPr>
          <p:cNvPr id="82947" name="Picture 6" descr="normal_Dandelion_Dispersing_Seeds_Pennsylva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7620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86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82949" name="WordArt 6"/>
          <p:cNvSpPr>
            <a:spLocks noChangeArrowheads="1" noChangeShapeType="1" noTextEdit="1"/>
          </p:cNvSpPr>
          <p:nvPr/>
        </p:nvSpPr>
        <p:spPr bwMode="auto">
          <a:xfrm>
            <a:off x="381000" y="1676400"/>
            <a:ext cx="1295400" cy="1543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28600" y="152400"/>
            <a:ext cx="8686800" cy="1739900"/>
          </a:xfrm>
          <a:prstGeom prst="rect">
            <a:avLst/>
          </a:prstGeom>
          <a:noFill/>
          <a:ln w="9525">
            <a:noFill/>
            <a:miter lim="800000"/>
            <a:headEnd/>
            <a:tailEnd/>
          </a:ln>
          <a:effectLst/>
        </p:spPr>
        <p:txBody>
          <a:bodyPr>
            <a:spAutoFit/>
          </a:bodyPr>
          <a:lstStyle/>
          <a:p>
            <a:pPr>
              <a:defRPr/>
            </a:pPr>
            <a:r>
              <a:rPr lang="en-US" sz="3600">
                <a:solidFill>
                  <a:schemeClr val="bg1"/>
                </a:solidFill>
                <a:effectLst>
                  <a:outerShdw blurRad="38100" dist="38100" dir="2700000" algn="tl">
                    <a:srgbClr val="808080"/>
                  </a:outerShdw>
                </a:effectLst>
                <a:latin typeface="Arial" pitchFamily="34" charset="0"/>
              </a:rPr>
              <a:t>Light from the         </a:t>
            </a:r>
            <a:r>
              <a:rPr lang="en-US" sz="3600">
                <a:solidFill>
                  <a:srgbClr val="FFFF00"/>
                </a:solidFill>
                <a:effectLst>
                  <a:outerShdw blurRad="38100" dist="38100" dir="2700000" algn="tl">
                    <a:srgbClr val="FFFFFF"/>
                  </a:outerShdw>
                </a:effectLst>
                <a:latin typeface="Arial" pitchFamily="34" charset="0"/>
              </a:rPr>
              <a:t>Sun</a:t>
            </a:r>
            <a:r>
              <a:rPr lang="en-US" sz="3600">
                <a:solidFill>
                  <a:schemeClr val="bg1"/>
                </a:solidFill>
                <a:effectLst>
                  <a:outerShdw blurRad="38100" dist="38100" dir="2700000" algn="tl">
                    <a:srgbClr val="808080"/>
                  </a:outerShdw>
                </a:effectLst>
                <a:latin typeface="Arial" pitchFamily="34" charset="0"/>
              </a:rPr>
              <a:t>       provides producers the energy to make sugar (photosynthesis).</a:t>
            </a:r>
          </a:p>
        </p:txBody>
      </p:sp>
      <p:pic>
        <p:nvPicPr>
          <p:cNvPr id="5123" name="Picture 7" descr="green_pl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534400" cy="4648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894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5125" name="Text Box 5"/>
          <p:cNvSpPr txBox="1">
            <a:spLocks noChangeArrowheads="1"/>
          </p:cNvSpPr>
          <p:nvPr/>
        </p:nvSpPr>
        <p:spPr bwMode="auto">
          <a:xfrm>
            <a:off x="7772400" y="5181600"/>
            <a:ext cx="1066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7200">
              <a:solidFill>
                <a:schemeClr val="bg1"/>
              </a:solidFill>
            </a:endParaRPr>
          </a:p>
        </p:txBody>
      </p:sp>
      <p:sp>
        <p:nvSpPr>
          <p:cNvPr id="5126" name="Rectangle 6"/>
          <p:cNvSpPr>
            <a:spLocks noChangeArrowheads="1"/>
          </p:cNvSpPr>
          <p:nvPr/>
        </p:nvSpPr>
        <p:spPr bwMode="auto">
          <a:xfrm>
            <a:off x="3200400" y="228600"/>
            <a:ext cx="2667000" cy="533400"/>
          </a:xfrm>
          <a:prstGeom prst="rect">
            <a:avLst/>
          </a:prstGeom>
          <a:solidFill>
            <a:srgbClr val="5F5F5F"/>
          </a:solidFill>
          <a:ln w="57150">
            <a:solidFill>
              <a:schemeClr val="bg1"/>
            </a:solidFill>
            <a:miter lim="800000"/>
            <a:headEnd/>
            <a:tailEnd/>
          </a:ln>
        </p:spPr>
        <p:txBody>
          <a:bodyPr wrap="none" anchor="ctr"/>
          <a:lstStyle/>
          <a:p>
            <a:endParaRPr lang="en-US"/>
          </a:p>
        </p:txBody>
      </p:sp>
      <p:sp>
        <p:nvSpPr>
          <p:cNvPr id="5127" name="WordArt 7"/>
          <p:cNvSpPr>
            <a:spLocks noChangeArrowheads="1" noChangeShapeType="1" noTextEdit="1"/>
          </p:cNvSpPr>
          <p:nvPr/>
        </p:nvSpPr>
        <p:spPr bwMode="auto">
          <a:xfrm>
            <a:off x="609600" y="2133600"/>
            <a:ext cx="838200" cy="1543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a:off x="304800" y="304800"/>
            <a:ext cx="830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type of seed dispersal can be seen below? </a:t>
            </a:r>
          </a:p>
        </p:txBody>
      </p:sp>
      <p:pic>
        <p:nvPicPr>
          <p:cNvPr id="83971" name="Picture 6" descr="normal_Dandelion_Dispersing_Seeds_Pennsylva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7620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85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83973" name="WordArt 5"/>
          <p:cNvSpPr>
            <a:spLocks noChangeArrowheads="1" noChangeShapeType="1" noTextEdit="1"/>
          </p:cNvSpPr>
          <p:nvPr/>
        </p:nvSpPr>
        <p:spPr bwMode="auto">
          <a:xfrm>
            <a:off x="381000" y="1676400"/>
            <a:ext cx="1295400" cy="1543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17</a:t>
            </a:r>
          </a:p>
        </p:txBody>
      </p:sp>
      <p:sp>
        <p:nvSpPr>
          <p:cNvPr id="83974" name="WordArt 6"/>
          <p:cNvSpPr>
            <a:spLocks noChangeArrowheads="1" noChangeShapeType="1" noTextEdit="1"/>
          </p:cNvSpPr>
          <p:nvPr/>
        </p:nvSpPr>
        <p:spPr bwMode="auto">
          <a:xfrm rot="21160569">
            <a:off x="2362200" y="3505200"/>
            <a:ext cx="6057900" cy="2751138"/>
          </a:xfrm>
          <a:prstGeom prst="rect">
            <a:avLst/>
          </a:prstGeom>
        </p:spPr>
        <p:txBody>
          <a:bodyPr wrap="none" fromWordArt="1">
            <a:prstTxWarp prst="textCurveUp">
              <a:avLst>
                <a:gd name="adj" fmla="val 403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000000"/>
                  </a:solidFill>
                  <a:round/>
                  <a:headEnd/>
                  <a:tailEnd/>
                </a:ln>
                <a:solidFill>
                  <a:srgbClr val="BBE0E3"/>
                </a:solidFill>
                <a:effectLst>
                  <a:outerShdw dist="45791" dir="2021404" algn="ctr" rotWithShape="0">
                    <a:srgbClr val="808080">
                      <a:alpha val="79999"/>
                    </a:srgbClr>
                  </a:outerShdw>
                </a:effectLst>
                <a:uLnTx/>
                <a:uFillTx/>
                <a:latin typeface="Arial Black"/>
                <a:ea typeface="+mn-ea"/>
                <a:cs typeface="+mn-cs"/>
              </a:rPr>
              <a:t>Wind</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4"/>
          <p:cNvSpPr txBox="1">
            <a:spLocks noChangeArrowheads="1"/>
          </p:cNvSpPr>
          <p:nvPr/>
        </p:nvSpPr>
        <p:spPr bwMode="auto">
          <a:xfrm>
            <a:off x="228600" y="228600"/>
            <a:ext cx="8763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type of seed dispersal mechanism is represented by the seed below?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pic>
        <p:nvPicPr>
          <p:cNvPr id="8499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9491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84997" name="WordArt 6"/>
          <p:cNvSpPr>
            <a:spLocks noChangeArrowheads="1" noChangeShapeType="1" noTextEdit="1"/>
          </p:cNvSpPr>
          <p:nvPr/>
        </p:nvSpPr>
        <p:spPr bwMode="auto">
          <a:xfrm>
            <a:off x="457200" y="1676400"/>
            <a:ext cx="1295400" cy="1447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18</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4"/>
          <p:cNvSpPr txBox="1">
            <a:spLocks noChangeArrowheads="1"/>
          </p:cNvSpPr>
          <p:nvPr/>
        </p:nvSpPr>
        <p:spPr bwMode="auto">
          <a:xfrm>
            <a:off x="228600" y="228600"/>
            <a:ext cx="8763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type of seed dispersal mechanism is represented by the seed below?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pic>
        <p:nvPicPr>
          <p:cNvPr id="8601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587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86021" name="WordArt 5"/>
          <p:cNvSpPr>
            <a:spLocks noChangeArrowheads="1" noChangeShapeType="1" noTextEdit="1"/>
          </p:cNvSpPr>
          <p:nvPr/>
        </p:nvSpPr>
        <p:spPr bwMode="auto">
          <a:xfrm>
            <a:off x="457200" y="1676400"/>
            <a:ext cx="1295400" cy="1447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18</a:t>
            </a:r>
          </a:p>
        </p:txBody>
      </p:sp>
      <p:sp>
        <p:nvSpPr>
          <p:cNvPr id="86022" name="WordArt 6"/>
          <p:cNvSpPr>
            <a:spLocks noChangeArrowheads="1" noChangeShapeType="1" noTextEdit="1"/>
          </p:cNvSpPr>
          <p:nvPr/>
        </p:nvSpPr>
        <p:spPr bwMode="auto">
          <a:xfrm>
            <a:off x="838200" y="2786063"/>
            <a:ext cx="7467600" cy="2395537"/>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uLnTx/>
                <a:uFillTx/>
                <a:latin typeface="Impact"/>
                <a:ea typeface="+mn-ea"/>
                <a:cs typeface="+mn-cs"/>
              </a:rPr>
              <a:t>Animal</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4"/>
          <p:cNvSpPr txBox="1">
            <a:spLocks noChangeArrowheads="1"/>
          </p:cNvSpPr>
          <p:nvPr/>
        </p:nvSpPr>
        <p:spPr bwMode="auto">
          <a:xfrm>
            <a:off x="228600" y="152400"/>
            <a:ext cx="891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is required to open this serotinous cone? </a:t>
            </a:r>
          </a:p>
        </p:txBody>
      </p:sp>
      <p:pic>
        <p:nvPicPr>
          <p:cNvPr id="87043" name="Picture 6" descr="07-Sequoia_pine_cone6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4114800" cy="5562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7044" name="Picture 7" descr="pinecone-734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38200"/>
            <a:ext cx="4419600" cy="5562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9594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87046" name="WordArt 7"/>
          <p:cNvSpPr>
            <a:spLocks noChangeArrowheads="1" noChangeShapeType="1" noTextEdit="1"/>
          </p:cNvSpPr>
          <p:nvPr/>
        </p:nvSpPr>
        <p:spPr bwMode="auto">
          <a:xfrm>
            <a:off x="381000" y="990600"/>
            <a:ext cx="12192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19</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4"/>
          <p:cNvSpPr txBox="1">
            <a:spLocks noChangeArrowheads="1"/>
          </p:cNvSpPr>
          <p:nvPr/>
        </p:nvSpPr>
        <p:spPr bwMode="auto">
          <a:xfrm>
            <a:off x="228600" y="152400"/>
            <a:ext cx="891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is required to open this serotinous cone? </a:t>
            </a:r>
          </a:p>
        </p:txBody>
      </p:sp>
      <p:pic>
        <p:nvPicPr>
          <p:cNvPr id="88067" name="Picture 6" descr="07-Sequoia_pine_cone6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4114800" cy="5562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8068" name="Picture 7" descr="pinecone-734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14400"/>
            <a:ext cx="4419600" cy="5486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9696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88070" name="Text Box 6"/>
          <p:cNvSpPr txBox="1">
            <a:spLocks noChangeArrowheads="1"/>
          </p:cNvSpPr>
          <p:nvPr/>
        </p:nvSpPr>
        <p:spPr bwMode="auto">
          <a:xfrm>
            <a:off x="7391400" y="51054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19</a:t>
            </a:r>
          </a:p>
        </p:txBody>
      </p:sp>
      <p:pic>
        <p:nvPicPr>
          <p:cNvPr id="88071" name="Picture 5" descr="FireAnim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2" name="WordArt 9"/>
          <p:cNvSpPr>
            <a:spLocks noChangeArrowheads="1" noChangeShapeType="1" noTextEdit="1"/>
          </p:cNvSpPr>
          <p:nvPr/>
        </p:nvSpPr>
        <p:spPr bwMode="auto">
          <a:xfrm>
            <a:off x="381000" y="990600"/>
            <a:ext cx="12192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19</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4"/>
          <p:cNvSpPr txBox="1">
            <a:spLocks noChangeArrowheads="1"/>
          </p:cNvSpPr>
          <p:nvPr/>
        </p:nvSpPr>
        <p:spPr bwMode="auto">
          <a:xfrm>
            <a:off x="228600" y="2286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type of seed dispersal mechanism is represented below? </a:t>
            </a:r>
          </a:p>
        </p:txBody>
      </p:sp>
      <p:pic>
        <p:nvPicPr>
          <p:cNvPr id="8909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868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9798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89093" name="Text Box 5"/>
          <p:cNvSpPr txBox="1">
            <a:spLocks noChangeArrowheads="1"/>
          </p:cNvSpPr>
          <p:nvPr/>
        </p:nvSpPr>
        <p:spPr bwMode="auto">
          <a:xfrm>
            <a:off x="7467600" y="53340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20</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228600" y="2286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type of seed dispersal mechanism is represented below? </a:t>
            </a:r>
          </a:p>
        </p:txBody>
      </p:sp>
      <p:pic>
        <p:nvPicPr>
          <p:cNvPr id="9011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868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9901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90117" name="WordArt 6"/>
          <p:cNvSpPr>
            <a:spLocks noChangeArrowheads="1" noChangeShapeType="1" noTextEdit="1"/>
          </p:cNvSpPr>
          <p:nvPr/>
        </p:nvSpPr>
        <p:spPr bwMode="auto">
          <a:xfrm>
            <a:off x="533400" y="1600200"/>
            <a:ext cx="13716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20</a:t>
            </a:r>
          </a:p>
        </p:txBody>
      </p:sp>
      <p:sp>
        <p:nvSpPr>
          <p:cNvPr id="90118" name="WordArt 7"/>
          <p:cNvSpPr>
            <a:spLocks noChangeArrowheads="1" noChangeShapeType="1" noTextEdit="1"/>
          </p:cNvSpPr>
          <p:nvPr/>
        </p:nvSpPr>
        <p:spPr bwMode="auto">
          <a:xfrm>
            <a:off x="2438400" y="685800"/>
            <a:ext cx="6019800" cy="4876800"/>
          </a:xfrm>
          <a:prstGeom prst="rect">
            <a:avLst/>
          </a:prstGeom>
        </p:spPr>
        <p:txBody>
          <a:bodyPr wrap="none" fromWordArt="1">
            <a:prstTxWarp prst="textDeflateBottom">
              <a:avLst>
                <a:gd name="adj" fmla="val 76472"/>
              </a:avLst>
            </a:prstTxWarp>
            <a:scene3d>
              <a:camera prst="legacyPerspectiveFront">
                <a:rot lat="19799998" lon="19439996" rev="0"/>
              </a:camera>
              <a:lightRig rig="legacyNormal2" dir="t"/>
            </a:scene3d>
            <a:sp3d extrusionH="354000" prstMaterial="legacyMatte">
              <a:extrusionClr>
                <a:srgbClr val="939676"/>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1">
                  <a:gsLst>
                    <a:gs pos="0">
                      <a:srgbClr val="707070"/>
                    </a:gs>
                    <a:gs pos="50000">
                      <a:srgbClr val="FFFFFF"/>
                    </a:gs>
                    <a:gs pos="100000">
                      <a:srgbClr val="707070"/>
                    </a:gs>
                  </a:gsLst>
                  <a:lin ang="2700000" scaled="1"/>
                </a:gradFill>
                <a:effectLst/>
                <a:uLnTx/>
                <a:uFillTx/>
                <a:latin typeface="Impact"/>
                <a:ea typeface="+mn-ea"/>
                <a:cs typeface="+mn-cs"/>
              </a:rPr>
              <a:t>Tension /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1">
                  <a:gsLst>
                    <a:gs pos="0">
                      <a:srgbClr val="707070"/>
                    </a:gs>
                    <a:gs pos="50000">
                      <a:srgbClr val="FFFFFF"/>
                    </a:gs>
                    <a:gs pos="100000">
                      <a:srgbClr val="707070"/>
                    </a:gs>
                  </a:gsLst>
                  <a:lin ang="2700000" scaled="1"/>
                </a:gradFill>
                <a:effectLst/>
                <a:uLnTx/>
                <a:uFillTx/>
                <a:latin typeface="Impact"/>
                <a:ea typeface="+mn-ea"/>
                <a:cs typeface="+mn-cs"/>
              </a:rPr>
              <a:t>Explosion</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300035"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SUNNY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SIDE UP</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HOT SHOT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ALL WET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ON THE MOVE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99FF66"/>
                          </a:solidFill>
                          <a:effectLst/>
                          <a:latin typeface="Times New Roman" pitchFamily="18" charset="0"/>
                        </a:rPr>
                        <a:t>(Bonus) NON-LIVING THINGS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sp>
        <p:nvSpPr>
          <p:cNvPr id="91183"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1184"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Ecology: Abiotic Factors Review Game</a:t>
            </a:r>
          </a:p>
        </p:txBody>
      </p:sp>
      <p:sp>
        <p:nvSpPr>
          <p:cNvPr id="91185"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4"/>
          <p:cNvSpPr txBox="1">
            <a:spLocks noChangeArrowheads="1"/>
          </p:cNvSpPr>
          <p:nvPr/>
        </p:nvSpPr>
        <p:spPr bwMode="auto">
          <a:xfrm>
            <a:off x="381000" y="2286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Who am I? </a:t>
            </a: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pic>
        <p:nvPicPr>
          <p:cNvPr id="921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534400" cy="5638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0106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92165" name="WordArt 6"/>
          <p:cNvSpPr>
            <a:spLocks noChangeArrowheads="1" noChangeShapeType="1" noTextEdit="1"/>
          </p:cNvSpPr>
          <p:nvPr/>
        </p:nvSpPr>
        <p:spPr bwMode="auto">
          <a:xfrm>
            <a:off x="457200" y="1066800"/>
            <a:ext cx="1676400" cy="1314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*21</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4"/>
          <p:cNvSpPr txBox="1">
            <a:spLocks noChangeArrowheads="1"/>
          </p:cNvSpPr>
          <p:nvPr/>
        </p:nvSpPr>
        <p:spPr bwMode="auto">
          <a:xfrm>
            <a:off x="381000" y="2286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Who am I? </a:t>
            </a:r>
            <a:r>
              <a:rPr kumimoji="0" lang="en-US" sz="3600" b="0" i="0" u="none" strike="noStrike" kern="1200" cap="none" spc="0" normalizeH="0" baseline="0" noProof="0">
                <a:ln>
                  <a:noFill/>
                </a:ln>
                <a:solidFill>
                  <a:srgbClr val="00CC00"/>
                </a:solidFill>
                <a:effectLst/>
                <a:uLnTx/>
                <a:uFillTx/>
                <a:latin typeface="Times New Roman" pitchFamily="18" charset="0"/>
                <a:ea typeface="+mn-ea"/>
                <a:cs typeface="+mn-cs"/>
              </a:rPr>
              <a:t>Percy</a:t>
            </a:r>
            <a:r>
              <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rPr>
              <a:t> </a:t>
            </a: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from </a:t>
            </a:r>
            <a:r>
              <a:rPr kumimoji="0" lang="en-US" sz="3600" b="0" i="0" u="none" strike="noStrike" kern="1200" cap="none" spc="0" normalizeH="0" baseline="0" noProof="0">
                <a:ln>
                  <a:noFill/>
                </a:ln>
                <a:solidFill>
                  <a:srgbClr val="6699FF"/>
                </a:solidFill>
                <a:effectLst/>
                <a:uLnTx/>
                <a:uFillTx/>
                <a:latin typeface="Times New Roman" pitchFamily="18" charset="0"/>
                <a:ea typeface="+mn-ea"/>
                <a:cs typeface="+mn-cs"/>
              </a:rPr>
              <a:t>Thomas and Friends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pic>
        <p:nvPicPr>
          <p:cNvPr id="931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534400" cy="5638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0208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93189" name="WordArt 6"/>
          <p:cNvSpPr>
            <a:spLocks noChangeArrowheads="1" noChangeShapeType="1" noTextEdit="1"/>
          </p:cNvSpPr>
          <p:nvPr/>
        </p:nvSpPr>
        <p:spPr bwMode="auto">
          <a:xfrm>
            <a:off x="457200" y="1066800"/>
            <a:ext cx="1676400" cy="1314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*21</a:t>
            </a:r>
          </a:p>
        </p:txBody>
      </p:sp>
      <p:sp>
        <p:nvSpPr>
          <p:cNvPr id="2" name="Rectangle 1"/>
          <p:cNvSpPr/>
          <p:nvPr/>
        </p:nvSpPr>
        <p:spPr>
          <a:xfrm>
            <a:off x="3657600" y="2948970"/>
            <a:ext cx="442621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BBE0E3">
                      <a:tint val="3000"/>
                    </a:srgbClr>
                  </a:solidFill>
                  <a:prstDash val="solid"/>
                  <a:miter lim="800000"/>
                </a:ln>
                <a:solidFill>
                  <a:srgbClr val="00CC00"/>
                </a:solidFill>
                <a:effectLst>
                  <a:outerShdw blurRad="55000" dist="50800" dir="5400000" algn="tl">
                    <a:srgbClr val="000000">
                      <a:alpha val="33000"/>
                    </a:srgbClr>
                  </a:outerShdw>
                  <a:reflection blurRad="6350" stA="55000" endA="50" endPos="85000" dir="5400000" sy="-100000" algn="bl" rotWithShape="0"/>
                </a:effectLst>
                <a:uLnTx/>
                <a:uFillTx/>
                <a:latin typeface="Arial" charset="0"/>
                <a:ea typeface="+mn-ea"/>
                <a:cs typeface="+mn-cs"/>
              </a:rPr>
              <a:t>PERCY</a:t>
            </a:r>
          </a:p>
        </p:txBody>
      </p:sp>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3255</Words>
  <Application>Microsoft Office PowerPoint</Application>
  <PresentationFormat>On-screen Show (4:3)</PresentationFormat>
  <Paragraphs>863</Paragraphs>
  <Slides>119</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119</vt:i4>
      </vt:variant>
    </vt:vector>
  </HeadingPairs>
  <TitlesOfParts>
    <vt:vector size="131" baseType="lpstr">
      <vt:lpstr>Aptos</vt:lpstr>
      <vt:lpstr>Arial</vt:lpstr>
      <vt:lpstr>Arial Black</vt:lpstr>
      <vt:lpstr>Calibri</vt:lpstr>
      <vt:lpstr>Century Gothic</vt:lpstr>
      <vt:lpstr>Impact</vt:lpstr>
      <vt:lpstr>Tahoma</vt:lpstr>
      <vt:lpstr>Times New Roman</vt:lpstr>
      <vt:lpstr>Verdana</vt:lpstr>
      <vt:lpstr>Wingdings</vt:lpstr>
      <vt:lpstr>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3</cp:revision>
  <dcterms:modified xsi:type="dcterms:W3CDTF">2024-08-16T03:09:06Z</dcterms:modified>
</cp:coreProperties>
</file>