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3"/>
  </p:notesMasterIdLst>
  <p:handoutMasterIdLst>
    <p:handoutMasterId r:id="rId214"/>
  </p:handoutMasterIdLst>
  <p:sldIdLst>
    <p:sldId id="614" r:id="rId3"/>
    <p:sldId id="683" r:id="rId4"/>
    <p:sldId id="609" r:id="rId5"/>
    <p:sldId id="610" r:id="rId6"/>
    <p:sldId id="607" r:id="rId7"/>
    <p:sldId id="608" r:id="rId8"/>
    <p:sldId id="604" r:id="rId9"/>
    <p:sldId id="669" r:id="rId10"/>
    <p:sldId id="615" r:id="rId11"/>
    <p:sldId id="616" r:id="rId12"/>
    <p:sldId id="621" r:id="rId13"/>
    <p:sldId id="620" r:id="rId14"/>
    <p:sldId id="619" r:id="rId15"/>
    <p:sldId id="618" r:id="rId16"/>
    <p:sldId id="625" r:id="rId17"/>
    <p:sldId id="624" r:id="rId18"/>
    <p:sldId id="631" r:id="rId19"/>
    <p:sldId id="630" r:id="rId20"/>
    <p:sldId id="629" r:id="rId21"/>
    <p:sldId id="628" r:id="rId22"/>
    <p:sldId id="627" r:id="rId23"/>
    <p:sldId id="626" r:id="rId24"/>
    <p:sldId id="632" r:id="rId25"/>
    <p:sldId id="636" r:id="rId26"/>
    <p:sldId id="644" r:id="rId27"/>
    <p:sldId id="529" r:id="rId28"/>
    <p:sldId id="671" r:id="rId29"/>
    <p:sldId id="672" r:id="rId30"/>
    <p:sldId id="646" r:id="rId31"/>
    <p:sldId id="531" r:id="rId32"/>
    <p:sldId id="533" r:id="rId33"/>
    <p:sldId id="535" r:id="rId34"/>
    <p:sldId id="801" r:id="rId35"/>
    <p:sldId id="833" r:id="rId36"/>
    <p:sldId id="832" r:id="rId37"/>
    <p:sldId id="831" r:id="rId38"/>
    <p:sldId id="830" r:id="rId39"/>
    <p:sldId id="829" r:id="rId40"/>
    <p:sldId id="674" r:id="rId41"/>
    <p:sldId id="673" r:id="rId42"/>
    <p:sldId id="842" r:id="rId43"/>
    <p:sldId id="843" r:id="rId44"/>
    <p:sldId id="866" r:id="rId45"/>
    <p:sldId id="865" r:id="rId46"/>
    <p:sldId id="863" r:id="rId47"/>
    <p:sldId id="862" r:id="rId48"/>
    <p:sldId id="867" r:id="rId49"/>
    <p:sldId id="547" r:id="rId50"/>
    <p:sldId id="656" r:id="rId51"/>
    <p:sldId id="797" r:id="rId52"/>
    <p:sldId id="675" r:id="rId53"/>
    <p:sldId id="676" r:id="rId54"/>
    <p:sldId id="553" r:id="rId55"/>
    <p:sldId id="554" r:id="rId56"/>
    <p:sldId id="874" r:id="rId57"/>
    <p:sldId id="560" r:id="rId58"/>
    <p:sldId id="562" r:id="rId59"/>
    <p:sldId id="678" r:id="rId60"/>
    <p:sldId id="677" r:id="rId61"/>
    <p:sldId id="581" r:id="rId62"/>
    <p:sldId id="584" r:id="rId63"/>
    <p:sldId id="796" r:id="rId64"/>
    <p:sldId id="589" r:id="rId65"/>
    <p:sldId id="591" r:id="rId66"/>
    <p:sldId id="679" r:id="rId67"/>
    <p:sldId id="680" r:id="rId68"/>
    <p:sldId id="594" r:id="rId69"/>
    <p:sldId id="595" r:id="rId70"/>
    <p:sldId id="596" r:id="rId71"/>
    <p:sldId id="597" r:id="rId72"/>
    <p:sldId id="598" r:id="rId73"/>
    <p:sldId id="599" r:id="rId74"/>
    <p:sldId id="600" r:id="rId75"/>
    <p:sldId id="876" r:id="rId76"/>
    <p:sldId id="877" r:id="rId77"/>
    <p:sldId id="878" r:id="rId78"/>
    <p:sldId id="879" r:id="rId79"/>
    <p:sldId id="880" r:id="rId80"/>
    <p:sldId id="881" r:id="rId81"/>
    <p:sldId id="792" r:id="rId82"/>
    <p:sldId id="602" r:id="rId83"/>
    <p:sldId id="684" r:id="rId84"/>
    <p:sldId id="685" r:id="rId85"/>
    <p:sldId id="686" r:id="rId86"/>
    <p:sldId id="687" r:id="rId87"/>
    <p:sldId id="688" r:id="rId88"/>
    <p:sldId id="689" r:id="rId89"/>
    <p:sldId id="690" r:id="rId90"/>
    <p:sldId id="691" r:id="rId91"/>
    <p:sldId id="692" r:id="rId92"/>
    <p:sldId id="693" r:id="rId93"/>
    <p:sldId id="694" r:id="rId94"/>
    <p:sldId id="695" r:id="rId95"/>
    <p:sldId id="696" r:id="rId96"/>
    <p:sldId id="697" r:id="rId97"/>
    <p:sldId id="698" r:id="rId98"/>
    <p:sldId id="699" r:id="rId99"/>
    <p:sldId id="700" r:id="rId100"/>
    <p:sldId id="701" r:id="rId101"/>
    <p:sldId id="702" r:id="rId102"/>
    <p:sldId id="703" r:id="rId103"/>
    <p:sldId id="704" r:id="rId104"/>
    <p:sldId id="705" r:id="rId105"/>
    <p:sldId id="706" r:id="rId106"/>
    <p:sldId id="707" r:id="rId107"/>
    <p:sldId id="708" r:id="rId108"/>
    <p:sldId id="709" r:id="rId109"/>
    <p:sldId id="710" r:id="rId110"/>
    <p:sldId id="711" r:id="rId111"/>
    <p:sldId id="712" r:id="rId112"/>
    <p:sldId id="713" r:id="rId113"/>
    <p:sldId id="714" r:id="rId114"/>
    <p:sldId id="715" r:id="rId115"/>
    <p:sldId id="716" r:id="rId116"/>
    <p:sldId id="717" r:id="rId117"/>
    <p:sldId id="718" r:id="rId118"/>
    <p:sldId id="719" r:id="rId119"/>
    <p:sldId id="720" r:id="rId120"/>
    <p:sldId id="721" r:id="rId121"/>
    <p:sldId id="722" r:id="rId122"/>
    <p:sldId id="723" r:id="rId123"/>
    <p:sldId id="724" r:id="rId124"/>
    <p:sldId id="725" r:id="rId125"/>
    <p:sldId id="726" r:id="rId126"/>
    <p:sldId id="727" r:id="rId127"/>
    <p:sldId id="728" r:id="rId128"/>
    <p:sldId id="815" r:id="rId129"/>
    <p:sldId id="816" r:id="rId130"/>
    <p:sldId id="817" r:id="rId131"/>
    <p:sldId id="818" r:id="rId132"/>
    <p:sldId id="819" r:id="rId133"/>
    <p:sldId id="820" r:id="rId134"/>
    <p:sldId id="821" r:id="rId135"/>
    <p:sldId id="822" r:id="rId136"/>
    <p:sldId id="823" r:id="rId137"/>
    <p:sldId id="824" r:id="rId138"/>
    <p:sldId id="825" r:id="rId139"/>
    <p:sldId id="826" r:id="rId140"/>
    <p:sldId id="875" r:id="rId141"/>
    <p:sldId id="731" r:id="rId142"/>
    <p:sldId id="732" r:id="rId143"/>
    <p:sldId id="734" r:id="rId144"/>
    <p:sldId id="839" r:id="rId145"/>
    <p:sldId id="838" r:id="rId146"/>
    <p:sldId id="840" r:id="rId147"/>
    <p:sldId id="837" r:id="rId148"/>
    <p:sldId id="841" r:id="rId149"/>
    <p:sldId id="836" r:id="rId150"/>
    <p:sldId id="852" r:id="rId151"/>
    <p:sldId id="853" r:id="rId152"/>
    <p:sldId id="854" r:id="rId153"/>
    <p:sldId id="855" r:id="rId154"/>
    <p:sldId id="856" r:id="rId155"/>
    <p:sldId id="857" r:id="rId156"/>
    <p:sldId id="858" r:id="rId157"/>
    <p:sldId id="859" r:id="rId158"/>
    <p:sldId id="860" r:id="rId159"/>
    <p:sldId id="870" r:id="rId160"/>
    <p:sldId id="871" r:id="rId161"/>
    <p:sldId id="739" r:id="rId162"/>
    <p:sldId id="740" r:id="rId163"/>
    <p:sldId id="742" r:id="rId164"/>
    <p:sldId id="743" r:id="rId165"/>
    <p:sldId id="798" r:id="rId166"/>
    <p:sldId id="799" r:id="rId167"/>
    <p:sldId id="800" r:id="rId168"/>
    <p:sldId id="754" r:id="rId169"/>
    <p:sldId id="755" r:id="rId170"/>
    <p:sldId id="756" r:id="rId171"/>
    <p:sldId id="757" r:id="rId172"/>
    <p:sldId id="758" r:id="rId173"/>
    <p:sldId id="759" r:id="rId174"/>
    <p:sldId id="761" r:id="rId175"/>
    <p:sldId id="873" r:id="rId176"/>
    <p:sldId id="762" r:id="rId177"/>
    <p:sldId id="763" r:id="rId178"/>
    <p:sldId id="764" r:id="rId179"/>
    <p:sldId id="765" r:id="rId180"/>
    <p:sldId id="766" r:id="rId181"/>
    <p:sldId id="767" r:id="rId182"/>
    <p:sldId id="768" r:id="rId183"/>
    <p:sldId id="769" r:id="rId184"/>
    <p:sldId id="770" r:id="rId185"/>
    <p:sldId id="771" r:id="rId186"/>
    <p:sldId id="772" r:id="rId187"/>
    <p:sldId id="794" r:id="rId188"/>
    <p:sldId id="795" r:id="rId189"/>
    <p:sldId id="775" r:id="rId190"/>
    <p:sldId id="776" r:id="rId191"/>
    <p:sldId id="777" r:id="rId192"/>
    <p:sldId id="778" r:id="rId193"/>
    <p:sldId id="872" r:id="rId194"/>
    <p:sldId id="779" r:id="rId195"/>
    <p:sldId id="780" r:id="rId196"/>
    <p:sldId id="781" r:id="rId197"/>
    <p:sldId id="782" r:id="rId198"/>
    <p:sldId id="783" r:id="rId199"/>
    <p:sldId id="784" r:id="rId200"/>
    <p:sldId id="785" r:id="rId201"/>
    <p:sldId id="786" r:id="rId202"/>
    <p:sldId id="787" r:id="rId203"/>
    <p:sldId id="788" r:id="rId204"/>
    <p:sldId id="789" r:id="rId205"/>
    <p:sldId id="790" r:id="rId206"/>
    <p:sldId id="882" r:id="rId207"/>
    <p:sldId id="1542" r:id="rId208"/>
    <p:sldId id="1579" r:id="rId209"/>
    <p:sldId id="1580" r:id="rId210"/>
    <p:sldId id="4682" r:id="rId211"/>
    <p:sldId id="1474" r:id="rId2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99FF"/>
    <a:srgbClr val="FF66FF"/>
    <a:srgbClr val="FF5050"/>
    <a:srgbClr val="9966FF"/>
    <a:srgbClr val="996633"/>
    <a:srgbClr val="FFFFCC"/>
    <a:srgbClr val="CC6600"/>
    <a:srgbClr val="99FF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7" autoAdjust="0"/>
    <p:restoredTop sz="94660"/>
  </p:normalViewPr>
  <p:slideViewPr>
    <p:cSldViewPr>
      <p:cViewPr varScale="1">
        <p:scale>
          <a:sx n="151" d="100"/>
          <a:sy n="151" d="100"/>
        </p:scale>
        <p:origin x="4608" y="16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16" Type="http://schemas.openxmlformats.org/officeDocument/2006/relationships/viewProps" Target="viewProps.xml"/><Relationship Id="rId211" Type="http://schemas.openxmlformats.org/officeDocument/2006/relationships/slide" Target="slides/slide209.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01" Type="http://schemas.openxmlformats.org/officeDocument/2006/relationships/slide" Target="slides/slide199.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notesMaster" Target="notesMasters/notesMaster1.xml"/><Relationship Id="rId218"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handoutMaster" Target="handoutMasters/handoutMaster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presProps" Target="presProp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547BD735-A36B-4392-86C8-8BCE9AEDAB67}" type="slidenum">
              <a:rPr lang="en-US"/>
              <a:pPr>
                <a:defRPr/>
              </a:pPr>
              <a:t>‹#›</a:t>
            </a:fld>
            <a:endParaRPr lang="en-US"/>
          </a:p>
        </p:txBody>
      </p:sp>
    </p:spTree>
    <p:extLst>
      <p:ext uri="{BB962C8B-B14F-4D97-AF65-F5344CB8AC3E}">
        <p14:creationId xmlns:p14="http://schemas.microsoft.com/office/powerpoint/2010/main" val="1421183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34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D099CD3-DCFB-4298-8605-AA43933CFF1F}" type="slidenum">
              <a:rPr lang="en-US"/>
              <a:pPr>
                <a:defRPr/>
              </a:pPr>
              <a:t>‹#›</a:t>
            </a:fld>
            <a:endParaRPr lang="en-US"/>
          </a:p>
        </p:txBody>
      </p:sp>
    </p:spTree>
    <p:extLst>
      <p:ext uri="{BB962C8B-B14F-4D97-AF65-F5344CB8AC3E}">
        <p14:creationId xmlns:p14="http://schemas.microsoft.com/office/powerpoint/2010/main" val="273754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95C43F-DEC3-42BF-932E-2C7787621079}" type="slidenum">
              <a:rPr lang="en-US"/>
              <a:pPr>
                <a:defRPr/>
              </a:pPr>
              <a:t>‹#›</a:t>
            </a:fld>
            <a:endParaRPr lang="en-US"/>
          </a:p>
        </p:txBody>
      </p:sp>
    </p:spTree>
    <p:extLst>
      <p:ext uri="{BB962C8B-B14F-4D97-AF65-F5344CB8AC3E}">
        <p14:creationId xmlns:p14="http://schemas.microsoft.com/office/powerpoint/2010/main" val="202298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A498F-7FF3-4A42-AD6E-C06C1A325F6C}" type="slidenum">
              <a:rPr lang="en-US"/>
              <a:pPr>
                <a:defRPr/>
              </a:pPr>
              <a:t>‹#›</a:t>
            </a:fld>
            <a:endParaRPr lang="en-US"/>
          </a:p>
        </p:txBody>
      </p:sp>
    </p:spTree>
    <p:extLst>
      <p:ext uri="{BB962C8B-B14F-4D97-AF65-F5344CB8AC3E}">
        <p14:creationId xmlns:p14="http://schemas.microsoft.com/office/powerpoint/2010/main" val="422232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6DA9F4-2F22-4A14-99EF-34FBDA647F30}" type="slidenum">
              <a:rPr lang="en-US"/>
              <a:pPr>
                <a:defRPr/>
              </a:pPr>
              <a:t>‹#›</a:t>
            </a:fld>
            <a:endParaRPr lang="en-US"/>
          </a:p>
        </p:txBody>
      </p:sp>
    </p:spTree>
    <p:extLst>
      <p:ext uri="{BB962C8B-B14F-4D97-AF65-F5344CB8AC3E}">
        <p14:creationId xmlns:p14="http://schemas.microsoft.com/office/powerpoint/2010/main" val="320311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309949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69557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3029464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16807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150851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3736952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326537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291937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2CCC5E-9A5C-42D2-A7AA-8E3F736EFEB6}" type="slidenum">
              <a:rPr lang="en-US"/>
              <a:pPr>
                <a:defRPr/>
              </a:pPr>
              <a:t>‹#›</a:t>
            </a:fld>
            <a:endParaRPr lang="en-US"/>
          </a:p>
        </p:txBody>
      </p:sp>
    </p:spTree>
    <p:extLst>
      <p:ext uri="{BB962C8B-B14F-4D97-AF65-F5344CB8AC3E}">
        <p14:creationId xmlns:p14="http://schemas.microsoft.com/office/powerpoint/2010/main" val="3850182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201715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4055343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417736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3461709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176200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C07421-39B3-40A1-A038-72DF962044E2}" type="slidenum">
              <a:rPr lang="en-US"/>
              <a:pPr>
                <a:defRPr/>
              </a:pPr>
              <a:t>‹#›</a:t>
            </a:fld>
            <a:endParaRPr lang="en-US"/>
          </a:p>
        </p:txBody>
      </p:sp>
    </p:spTree>
    <p:extLst>
      <p:ext uri="{BB962C8B-B14F-4D97-AF65-F5344CB8AC3E}">
        <p14:creationId xmlns:p14="http://schemas.microsoft.com/office/powerpoint/2010/main" val="426195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8E4ADB-471A-4AB4-A67A-FAB4AFC95D5F}" type="slidenum">
              <a:rPr lang="en-US"/>
              <a:pPr>
                <a:defRPr/>
              </a:pPr>
              <a:t>‹#›</a:t>
            </a:fld>
            <a:endParaRPr lang="en-US"/>
          </a:p>
        </p:txBody>
      </p:sp>
    </p:spTree>
    <p:extLst>
      <p:ext uri="{BB962C8B-B14F-4D97-AF65-F5344CB8AC3E}">
        <p14:creationId xmlns:p14="http://schemas.microsoft.com/office/powerpoint/2010/main" val="366994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E82993-D31F-4C84-8C33-91BDA0E96515}" type="slidenum">
              <a:rPr lang="en-US"/>
              <a:pPr>
                <a:defRPr/>
              </a:pPr>
              <a:t>‹#›</a:t>
            </a:fld>
            <a:endParaRPr lang="en-US"/>
          </a:p>
        </p:txBody>
      </p:sp>
    </p:spTree>
    <p:extLst>
      <p:ext uri="{BB962C8B-B14F-4D97-AF65-F5344CB8AC3E}">
        <p14:creationId xmlns:p14="http://schemas.microsoft.com/office/powerpoint/2010/main" val="325588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07C8ED-ABF2-4D6F-BA9B-39C71865A0C9}" type="slidenum">
              <a:rPr lang="en-US"/>
              <a:pPr>
                <a:defRPr/>
              </a:pPr>
              <a:t>‹#›</a:t>
            </a:fld>
            <a:endParaRPr lang="en-US"/>
          </a:p>
        </p:txBody>
      </p:sp>
    </p:spTree>
    <p:extLst>
      <p:ext uri="{BB962C8B-B14F-4D97-AF65-F5344CB8AC3E}">
        <p14:creationId xmlns:p14="http://schemas.microsoft.com/office/powerpoint/2010/main" val="29148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BB5F39-AEE1-45FE-9E41-5981AE9BEB41}" type="slidenum">
              <a:rPr lang="en-US"/>
              <a:pPr>
                <a:defRPr/>
              </a:pPr>
              <a:t>‹#›</a:t>
            </a:fld>
            <a:endParaRPr lang="en-US"/>
          </a:p>
        </p:txBody>
      </p:sp>
    </p:spTree>
    <p:extLst>
      <p:ext uri="{BB962C8B-B14F-4D97-AF65-F5344CB8AC3E}">
        <p14:creationId xmlns:p14="http://schemas.microsoft.com/office/powerpoint/2010/main" val="374497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8167E6-A188-4DED-8202-8A98585F022A}" type="slidenum">
              <a:rPr lang="en-US"/>
              <a:pPr>
                <a:defRPr/>
              </a:pPr>
              <a:t>‹#›</a:t>
            </a:fld>
            <a:endParaRPr lang="en-US"/>
          </a:p>
        </p:txBody>
      </p:sp>
    </p:spTree>
    <p:extLst>
      <p:ext uri="{BB962C8B-B14F-4D97-AF65-F5344CB8AC3E}">
        <p14:creationId xmlns:p14="http://schemas.microsoft.com/office/powerpoint/2010/main" val="736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5D1BA9-9C66-4A38-8710-3F2D9C969F47}" type="slidenum">
              <a:rPr lang="en-US"/>
              <a:pPr>
                <a:defRPr/>
              </a:pPr>
              <a:t>‹#›</a:t>
            </a:fld>
            <a:endParaRPr lang="en-US"/>
          </a:p>
        </p:txBody>
      </p:sp>
    </p:spTree>
    <p:extLst>
      <p:ext uri="{BB962C8B-B14F-4D97-AF65-F5344CB8AC3E}">
        <p14:creationId xmlns:p14="http://schemas.microsoft.com/office/powerpoint/2010/main" val="150185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B3C23EEC-D875-4D1A-8CFC-90B578FA42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298526148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www.youtube.com/watch?v=k8RlGbpuhgc" TargetMode="Externa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4.png"/><Relationship Id="rId5" Type="http://schemas.openxmlformats.org/officeDocument/2006/relationships/image" Target="../media/image19.jpeg"/><Relationship Id="rId10"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21.jpeg"/></Relationships>
</file>

<file path=ppt/slides/_rels/slide12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2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s>
</file>

<file path=ppt/slides/_rels/slide13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19.jpeg"/><Relationship Id="rId12"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jpeg"/><Relationship Id="rId5" Type="http://schemas.openxmlformats.org/officeDocument/2006/relationships/image" Target="../media/image70.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18.jpeg"/><Relationship Id="rId14" Type="http://schemas.openxmlformats.org/officeDocument/2006/relationships/image" Target="../media/image7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jpeg"/><Relationship Id="rId7"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jpeg"/><Relationship Id="rId7"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33.png"/></Relationships>
</file>

<file path=ppt/slides/_rels/slide15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jpeg"/><Relationship Id="rId7"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33.png"/></Relationships>
</file>

<file path=ppt/slides/_rels/slide15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jpeg"/><Relationship Id="rId7" Type="http://schemas.openxmlformats.org/officeDocument/2006/relationships/image" Target="../media/image74.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33.png"/></Relationships>
</file>

<file path=ppt/slides/_rels/slide1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jpeg"/><Relationship Id="rId7" Type="http://schemas.openxmlformats.org/officeDocument/2006/relationships/image" Target="../media/image75.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33.png"/></Relationships>
</file>

<file path=ppt/slides/_rels/slide15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38.jpeg"/><Relationship Id="rId7" Type="http://schemas.openxmlformats.org/officeDocument/2006/relationships/image" Target="../media/image75.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33.png"/></Relationships>
</file>

<file path=ppt/slides/_rels/slide15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38.jpeg"/><Relationship Id="rId7" Type="http://schemas.openxmlformats.org/officeDocument/2006/relationships/image" Target="../media/image75.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33.png"/></Relationships>
</file>

<file path=ppt/slides/_rels/slide15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38.jpeg"/><Relationship Id="rId7" Type="http://schemas.openxmlformats.org/officeDocument/2006/relationships/image" Target="../media/image75.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78.png"/></Relationships>
</file>

<file path=ppt/slides/_rels/slide15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38.jpeg"/><Relationship Id="rId7" Type="http://schemas.openxmlformats.org/officeDocument/2006/relationships/image" Target="../media/image75.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79.png"/></Relationships>
</file>

<file path=ppt/slides/_rels/slide1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hyperlink" Target="https://www.youtube.com/watch?v=S9C6YyRT5AY" TargetMode="External"/><Relationship Id="rId4" Type="http://schemas.openxmlformats.org/officeDocument/2006/relationships/image" Target="../media/image81.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4.svg"/><Relationship Id="rId4" Type="http://schemas.openxmlformats.org/officeDocument/2006/relationships/image" Target="../media/image3.png"/></Relationships>
</file>

<file path=ppt/slides/_rels/slide20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13.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png"/></Relationships>
</file>

<file path=ppt/slides/_rels/slide207.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image" Target="../media/image88.emf"/><Relationship Id="rId1" Type="http://schemas.openxmlformats.org/officeDocument/2006/relationships/slideLayout" Target="../slideLayouts/slideLayout13.xml"/><Relationship Id="rId6" Type="http://schemas.openxmlformats.org/officeDocument/2006/relationships/image" Target="../media/image91.png"/><Relationship Id="rId5" Type="http://schemas.openxmlformats.org/officeDocument/2006/relationships/image" Target="../media/image85.png"/><Relationship Id="rId4" Type="http://schemas.openxmlformats.org/officeDocument/2006/relationships/image" Target="../media/image90.png"/></Relationships>
</file>

<file path=ppt/slides/_rels/slide2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3.emf"/><Relationship Id="rId1" Type="http://schemas.openxmlformats.org/officeDocument/2006/relationships/slideLayout" Target="../slideLayouts/slideLayout13.xml"/><Relationship Id="rId5" Type="http://schemas.openxmlformats.org/officeDocument/2006/relationships/image" Target="../media/image94.png"/><Relationship Id="rId4" Type="http://schemas.openxmlformats.org/officeDocument/2006/relationships/image" Target="../media/image90.png"/></Relationships>
</file>

<file path=ppt/slides/_rels/slide20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97.png"/><Relationship Id="rId7" Type="http://schemas.openxmlformats.org/officeDocument/2006/relationships/image" Target="../media/image99.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96.png"/><Relationship Id="rId1" Type="http://schemas.openxmlformats.org/officeDocument/2006/relationships/slideLayout" Target="../slideLayouts/slideLayout13.xml"/><Relationship Id="rId6" Type="http://schemas.openxmlformats.org/officeDocument/2006/relationships/hyperlink" Target="https://www.instagram.com/ryemurph88/" TargetMode="External"/><Relationship Id="rId11" Type="http://schemas.openxmlformats.org/officeDocument/2006/relationships/image" Target="../media/image101.png"/><Relationship Id="rId5" Type="http://schemas.openxmlformats.org/officeDocument/2006/relationships/image" Target="../media/image98.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10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3.jpeg"/><Relationship Id="rId4" Type="http://schemas.openxmlformats.org/officeDocument/2006/relationships/image" Target="../media/image19.jpeg"/><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4.png"/><Relationship Id="rId5" Type="http://schemas.openxmlformats.org/officeDocument/2006/relationships/image" Target="../media/image19.jpeg"/><Relationship Id="rId10"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jpeg"/><Relationship Id="rId7"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6.jpeg"/><Relationship Id="rId7"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jpeg"/><Relationship Id="rId9" Type="http://schemas.openxmlformats.org/officeDocument/2006/relationships/image" Target="../media/image34.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jpeg"/><Relationship Id="rId7"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6.jpeg"/><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4.sv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ech1234463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229"/>
          </a:xfrm>
          <a:prstGeom prst="rect">
            <a:avLst/>
          </a:prstGeom>
          <a:noFill/>
          <a:ln w="7620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2400"/>
            <a:ext cx="8032969" cy="1754326"/>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Animalia </a:t>
            </a:r>
            <a:r>
              <a:rPr lang="en-US" sz="5400" b="1" cap="none" spc="0" dirty="0">
                <a:ln w="17780" cmpd="sng">
                  <a:solidFill>
                    <a:sysClr val="windowText" lastClr="000000"/>
                  </a:solidFill>
                  <a:prstDash val="solid"/>
                  <a:miter lim="800000"/>
                </a:ln>
                <a:solidFill>
                  <a:schemeClr val="accent2">
                    <a:lumMod val="40000"/>
                    <a:lumOff val="60000"/>
                  </a:schemeClr>
                </a:solidFill>
                <a:effectLst>
                  <a:outerShdw blurRad="50800" algn="tl" rotWithShape="0">
                    <a:srgbClr val="000000"/>
                  </a:outerShdw>
                </a:effectLst>
              </a:rPr>
              <a:t>and Mammalia</a:t>
            </a:r>
          </a:p>
          <a:p>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Review Game</a:t>
            </a:r>
          </a:p>
        </p:txBody>
      </p:sp>
      <p:sp>
        <p:nvSpPr>
          <p:cNvPr id="4" name="Rectangle 3"/>
          <p:cNvSpPr/>
          <p:nvPr/>
        </p:nvSpPr>
        <p:spPr>
          <a:xfrm>
            <a:off x="219864" y="5153898"/>
            <a:ext cx="3201517" cy="1569660"/>
          </a:xfrm>
          <a:prstGeom prst="rect">
            <a:avLst/>
          </a:prstGeom>
          <a:noFill/>
        </p:spPr>
        <p:txBody>
          <a:bodyPr wrap="none" lIns="91440" tIns="45720" rIns="91440" bIns="45720">
            <a:spAutoFit/>
          </a:bodyPr>
          <a:lstStyle/>
          <a:p>
            <a:r>
              <a:rPr lang="en-US" sz="4800" b="1" cap="none" spc="0"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rPr>
              <a:t>Part </a:t>
            </a:r>
            <a:r>
              <a:rPr lang="en-US" sz="4800" b="1"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rPr>
              <a:t>4</a:t>
            </a:r>
            <a:endParaRPr lang="en-US" sz="4800" b="1" cap="none" spc="0"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endParaRPr>
          </a:p>
          <a:p>
            <a:r>
              <a:rPr lang="en-US" sz="4800" b="1"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rPr>
              <a:t>Lesson 16</a:t>
            </a:r>
            <a:endParaRPr lang="en-US" sz="4800" b="1" cap="none" spc="0"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endParaRPr>
          </a:p>
        </p:txBody>
      </p:sp>
      <p:pic>
        <p:nvPicPr>
          <p:cNvPr id="5" name="Picture 2" descr="http://defenders.org/sites/default/files/styles/large/public/dolphin-kristian-sekulic-i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019" y="4114800"/>
            <a:ext cx="5633581" cy="2495551"/>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9BB4DAC8-1FED-F36D-F9EE-D9F3025456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spTree>
    <p:extLst>
      <p:ext uri="{BB962C8B-B14F-4D97-AF65-F5344CB8AC3E}">
        <p14:creationId xmlns:p14="http://schemas.microsoft.com/office/powerpoint/2010/main" val="5868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t>
            </a:r>
            <a:r>
              <a:rPr lang="en-US" dirty="0">
                <a:solidFill>
                  <a:schemeClr val="tx1"/>
                </a:solidFill>
              </a:rPr>
              <a:t>A heterotrophic multi-cellular organism with cell walls made of chitin.</a:t>
            </a:r>
          </a:p>
          <a:p>
            <a:pPr lvl="1" eaLnBrk="1" hangingPunct="1">
              <a:defRPr/>
            </a:pPr>
            <a:r>
              <a:rPr lang="en-US" dirty="0">
                <a:solidFill>
                  <a:srgbClr val="99FFCC"/>
                </a:solidFill>
              </a:rPr>
              <a:t>C.) </a:t>
            </a:r>
            <a:r>
              <a:rPr lang="en-US" dirty="0">
                <a:solidFill>
                  <a:schemeClr val="tx1"/>
                </a:solidFill>
              </a:rPr>
              <a:t>A prokaryotic heterotroph.</a:t>
            </a:r>
          </a:p>
          <a:p>
            <a:pPr lvl="1" eaLnBrk="1" hangingPunct="1">
              <a:defRPr/>
            </a:pPr>
            <a:r>
              <a:rPr lang="en-US" dirty="0">
                <a:solidFill>
                  <a:srgbClr val="FF9900"/>
                </a:solidFill>
              </a:rPr>
              <a:t>D.) </a:t>
            </a:r>
            <a:r>
              <a:rPr lang="en-US" dirty="0">
                <a:solidFill>
                  <a:schemeClr val="tx1"/>
                </a:solidFill>
              </a:rPr>
              <a:t>A eukaryotic multi-cellular heterotrophic organisms that consumes food.</a:t>
            </a:r>
          </a:p>
          <a:p>
            <a:pPr lvl="1" eaLnBrk="1" hangingPunct="1">
              <a:defRPr/>
            </a:pPr>
            <a:r>
              <a:rPr lang="en-US" dirty="0">
                <a:solidFill>
                  <a:srgbClr val="996633"/>
                </a:solidFill>
              </a:rPr>
              <a:t>E.) </a:t>
            </a:r>
            <a:r>
              <a:rPr lang="en-US" dirty="0">
                <a:solidFill>
                  <a:schemeClr val="tx1"/>
                </a:solidFill>
              </a:rPr>
              <a:t>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17643926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Has Cell Walls. </a:t>
            </a:r>
          </a:p>
          <a:p>
            <a:pPr lvl="1" eaLnBrk="1" hangingPunct="1">
              <a:defRPr/>
            </a:pPr>
            <a:r>
              <a:rPr lang="en-US" dirty="0">
                <a:solidFill>
                  <a:srgbClr val="996633"/>
                </a:solidFill>
              </a:rPr>
              <a:t>F.) 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26723663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Has Cell Walls. </a:t>
            </a:r>
          </a:p>
          <a:p>
            <a:pPr lvl="1" eaLnBrk="1" hangingPunct="1">
              <a:defRPr/>
            </a:pPr>
            <a:r>
              <a:rPr lang="en-US" dirty="0">
                <a:solidFill>
                  <a:srgbClr val="996633"/>
                </a:solidFill>
              </a:rPr>
              <a:t>F.) Has nervous and muscle tissue.</a:t>
            </a:r>
          </a:p>
          <a:p>
            <a:pPr lvl="1" eaLnBrk="1" hangingPunct="1">
              <a:defRPr/>
            </a:pPr>
            <a:r>
              <a:rPr lang="en-US" dirty="0">
                <a:solidFill>
                  <a:srgbClr val="FF5050"/>
                </a:solidFill>
              </a:rPr>
              <a:t>G.) Usually has a </a:t>
            </a:r>
            <a:r>
              <a:rPr lang="en-US" dirty="0" err="1">
                <a:solidFill>
                  <a:srgbClr val="FF5050"/>
                </a:solidFill>
              </a:rPr>
              <a:t>diplontic</a:t>
            </a:r>
            <a:r>
              <a:rPr lang="en-US" dirty="0">
                <a:solidFill>
                  <a:srgbClr val="FF5050"/>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17188173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Has Cell Walls. </a:t>
            </a:r>
          </a:p>
          <a:p>
            <a:pPr lvl="1" eaLnBrk="1" hangingPunct="1">
              <a:defRPr/>
            </a:pPr>
            <a:r>
              <a:rPr lang="en-US" dirty="0">
                <a:solidFill>
                  <a:srgbClr val="996633"/>
                </a:solidFill>
              </a:rPr>
              <a:t>F.) Has nervous and muscle tissue.</a:t>
            </a:r>
          </a:p>
          <a:p>
            <a:pPr lvl="1" eaLnBrk="1" hangingPunct="1">
              <a:defRPr/>
            </a:pPr>
            <a:r>
              <a:rPr lang="en-US" dirty="0">
                <a:solidFill>
                  <a:srgbClr val="FF5050"/>
                </a:solidFill>
              </a:rPr>
              <a:t>G.) Usually has a </a:t>
            </a:r>
            <a:r>
              <a:rPr lang="en-US" dirty="0" err="1">
                <a:solidFill>
                  <a:srgbClr val="FF5050"/>
                </a:solidFill>
              </a:rPr>
              <a:t>diplontic</a:t>
            </a:r>
            <a:r>
              <a:rPr lang="en-US" dirty="0">
                <a:solidFill>
                  <a:srgbClr val="FF5050"/>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2" name="Rectangle 1"/>
          <p:cNvSpPr/>
          <p:nvPr/>
        </p:nvSpPr>
        <p:spPr>
          <a:xfrm>
            <a:off x="228600" y="5706070"/>
            <a:ext cx="32624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Tree>
    <p:extLst>
      <p:ext uri="{BB962C8B-B14F-4D97-AF65-F5344CB8AC3E}">
        <p14:creationId xmlns:p14="http://schemas.microsoft.com/office/powerpoint/2010/main" val="32892331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Has Cell Walls. </a:t>
            </a:r>
          </a:p>
          <a:p>
            <a:pPr lvl="1" eaLnBrk="1" hangingPunct="1">
              <a:defRPr/>
            </a:pPr>
            <a:r>
              <a:rPr lang="en-US" dirty="0">
                <a:solidFill>
                  <a:srgbClr val="996633"/>
                </a:solidFill>
              </a:rPr>
              <a:t>F.) Has nervous and muscle tissue.</a:t>
            </a:r>
          </a:p>
          <a:p>
            <a:pPr lvl="1" eaLnBrk="1" hangingPunct="1">
              <a:defRPr/>
            </a:pPr>
            <a:r>
              <a:rPr lang="en-US" dirty="0">
                <a:solidFill>
                  <a:srgbClr val="FF5050"/>
                </a:solidFill>
              </a:rPr>
              <a:t>G.) Usually has a </a:t>
            </a:r>
            <a:r>
              <a:rPr lang="en-US" dirty="0" err="1">
                <a:solidFill>
                  <a:srgbClr val="FF5050"/>
                </a:solidFill>
              </a:rPr>
              <a:t>diplontic</a:t>
            </a:r>
            <a:r>
              <a:rPr lang="en-US" dirty="0">
                <a:solidFill>
                  <a:srgbClr val="FF5050"/>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2" name="Rectangle 1"/>
          <p:cNvSpPr/>
          <p:nvPr/>
        </p:nvSpPr>
        <p:spPr>
          <a:xfrm>
            <a:off x="228600" y="5706070"/>
            <a:ext cx="32624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
        <p:nvSpPr>
          <p:cNvPr id="3" name="Rounded Rectangle 2"/>
          <p:cNvSpPr/>
          <p:nvPr/>
        </p:nvSpPr>
        <p:spPr>
          <a:xfrm>
            <a:off x="685800" y="3505200"/>
            <a:ext cx="4267200" cy="533400"/>
          </a:xfrm>
          <a:prstGeom prst="roundRect">
            <a:avLst/>
          </a:prstGeom>
          <a:noFill/>
          <a:ln w="28575">
            <a:solidFill>
              <a:schemeClr val="bg1"/>
            </a:solidFill>
          </a:ln>
          <a:effectLst>
            <a:glow rad="152400">
              <a:srgbClr val="3399FF">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687281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a:t>
            </a:r>
            <a:r>
              <a:rPr lang="en-US" dirty="0"/>
              <a:t>No</a:t>
            </a:r>
            <a:r>
              <a:rPr lang="en-US" dirty="0">
                <a:solidFill>
                  <a:srgbClr val="00B0F0"/>
                </a:solidFill>
              </a:rPr>
              <a:t> Cell Walls. </a:t>
            </a:r>
          </a:p>
          <a:p>
            <a:pPr lvl="1" eaLnBrk="1" hangingPunct="1">
              <a:defRPr/>
            </a:pPr>
            <a:r>
              <a:rPr lang="en-US" dirty="0">
                <a:solidFill>
                  <a:srgbClr val="996633"/>
                </a:solidFill>
              </a:rPr>
              <a:t>F.) Has nervous and muscle tissue.</a:t>
            </a:r>
          </a:p>
          <a:p>
            <a:pPr lvl="1" eaLnBrk="1" hangingPunct="1">
              <a:defRPr/>
            </a:pPr>
            <a:r>
              <a:rPr lang="en-US" dirty="0">
                <a:solidFill>
                  <a:srgbClr val="FF5050"/>
                </a:solidFill>
              </a:rPr>
              <a:t>G.) Usually has a </a:t>
            </a:r>
            <a:r>
              <a:rPr lang="en-US" dirty="0" err="1">
                <a:solidFill>
                  <a:srgbClr val="FF5050"/>
                </a:solidFill>
              </a:rPr>
              <a:t>diplontic</a:t>
            </a:r>
            <a:r>
              <a:rPr lang="en-US" dirty="0">
                <a:solidFill>
                  <a:srgbClr val="FF5050"/>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2" name="Rectangle 1"/>
          <p:cNvSpPr/>
          <p:nvPr/>
        </p:nvSpPr>
        <p:spPr>
          <a:xfrm>
            <a:off x="228600" y="5706070"/>
            <a:ext cx="32624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
        <p:nvSpPr>
          <p:cNvPr id="7" name="Rounded Rectangle 6"/>
          <p:cNvSpPr/>
          <p:nvPr/>
        </p:nvSpPr>
        <p:spPr>
          <a:xfrm>
            <a:off x="685800" y="3505200"/>
            <a:ext cx="4267200" cy="533400"/>
          </a:xfrm>
          <a:prstGeom prst="roundRect">
            <a:avLst/>
          </a:prstGeom>
          <a:noFill/>
          <a:ln w="28575">
            <a:solidFill>
              <a:schemeClr val="bg1"/>
            </a:solidFill>
          </a:ln>
          <a:effectLst>
            <a:glow rad="152400">
              <a:srgbClr val="3399FF">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6356434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457200" y="304800"/>
            <a:ext cx="8229600" cy="5821363"/>
          </a:xfrm>
        </p:spPr>
        <p:txBody>
          <a:bodyPr/>
          <a:lstStyle/>
          <a:p>
            <a:pPr marL="0" indent="0" eaLnBrk="1" hangingPunct="1">
              <a:buNone/>
            </a:pPr>
            <a:r>
              <a:rPr lang="en-US" dirty="0"/>
              <a:t>Budding: Is one form of asexual    reproduction.</a:t>
            </a:r>
          </a:p>
          <a:p>
            <a:pPr marL="0" indent="0" eaLnBrk="1" hangingPunct="1">
              <a:buNone/>
            </a:pPr>
            <a:r>
              <a:rPr lang="en-US" dirty="0">
                <a:solidFill>
                  <a:srgbClr val="CCCC00"/>
                </a:solidFill>
              </a:rPr>
              <a:t>The offspring develop as a growth on the body of the parent. </a:t>
            </a:r>
          </a:p>
        </p:txBody>
      </p:sp>
      <p:pic>
        <p:nvPicPr>
          <p:cNvPr id="46083" name="Picture 5" descr="OSOSF-00002234-001-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10600" cy="44958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838200" y="3810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ounded Rectangle 4"/>
          <p:cNvSpPr/>
          <p:nvPr/>
        </p:nvSpPr>
        <p:spPr>
          <a:xfrm>
            <a:off x="4724400" y="381000"/>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8486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Tree>
    <p:extLst>
      <p:ext uri="{BB962C8B-B14F-4D97-AF65-F5344CB8AC3E}">
        <p14:creationId xmlns:p14="http://schemas.microsoft.com/office/powerpoint/2010/main" val="30128914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457200" y="304800"/>
            <a:ext cx="8229600" cy="5821363"/>
          </a:xfrm>
        </p:spPr>
        <p:txBody>
          <a:bodyPr/>
          <a:lstStyle/>
          <a:p>
            <a:pPr marL="0" indent="0" eaLnBrk="1" hangingPunct="1">
              <a:buNone/>
            </a:pPr>
            <a:r>
              <a:rPr lang="en-US" dirty="0"/>
              <a:t>Budding: Is one form of asexual    reproduction.</a:t>
            </a:r>
          </a:p>
          <a:p>
            <a:pPr marL="0" indent="0" eaLnBrk="1" hangingPunct="1">
              <a:buNone/>
            </a:pPr>
            <a:r>
              <a:rPr lang="en-US" dirty="0">
                <a:solidFill>
                  <a:srgbClr val="CCCC00"/>
                </a:solidFill>
              </a:rPr>
              <a:t>The offspring develop as a growth on the body of the parent. </a:t>
            </a:r>
          </a:p>
        </p:txBody>
      </p:sp>
      <p:pic>
        <p:nvPicPr>
          <p:cNvPr id="46083" name="Picture 5" descr="OSOSF-00002234-001-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10600" cy="44958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838200" y="381000"/>
            <a:ext cx="1066800" cy="457200"/>
          </a:xfrm>
          <a:prstGeom prst="roundRect">
            <a:avLst/>
          </a:prstGeom>
          <a:effectLst>
            <a:glow rad="1397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ounded Rectangle 4"/>
          <p:cNvSpPr/>
          <p:nvPr/>
        </p:nvSpPr>
        <p:spPr>
          <a:xfrm>
            <a:off x="4724400" y="381000"/>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8486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Tree>
    <p:extLst>
      <p:ext uri="{BB962C8B-B14F-4D97-AF65-F5344CB8AC3E}">
        <p14:creationId xmlns:p14="http://schemas.microsoft.com/office/powerpoint/2010/main" val="29879601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457200" y="304800"/>
            <a:ext cx="8229600" cy="5821363"/>
          </a:xfrm>
        </p:spPr>
        <p:txBody>
          <a:bodyPr/>
          <a:lstStyle/>
          <a:p>
            <a:pPr marL="0" indent="0" eaLnBrk="1" hangingPunct="1">
              <a:buNone/>
            </a:pPr>
            <a:r>
              <a:rPr lang="en-US" u="sng" dirty="0">
                <a:solidFill>
                  <a:srgbClr val="92D050"/>
                </a:solidFill>
              </a:rPr>
              <a:t>Budding</a:t>
            </a:r>
            <a:r>
              <a:rPr lang="en-US" dirty="0"/>
              <a:t>: Is one form of asexual    reproduction.</a:t>
            </a:r>
          </a:p>
          <a:p>
            <a:pPr marL="0" indent="0" eaLnBrk="1" hangingPunct="1">
              <a:buNone/>
            </a:pPr>
            <a:r>
              <a:rPr lang="en-US" dirty="0">
                <a:solidFill>
                  <a:srgbClr val="CCCC00"/>
                </a:solidFill>
              </a:rPr>
              <a:t>The offspring develop as a growth on the body of the parent. </a:t>
            </a:r>
          </a:p>
        </p:txBody>
      </p:sp>
      <p:pic>
        <p:nvPicPr>
          <p:cNvPr id="46083" name="Picture 5" descr="OSOSF-00002234-001-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10600" cy="44958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724400" y="381000"/>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8486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Tree>
    <p:extLst>
      <p:ext uri="{BB962C8B-B14F-4D97-AF65-F5344CB8AC3E}">
        <p14:creationId xmlns:p14="http://schemas.microsoft.com/office/powerpoint/2010/main" val="35110665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457200" y="304800"/>
            <a:ext cx="8229600" cy="5821363"/>
          </a:xfrm>
        </p:spPr>
        <p:txBody>
          <a:bodyPr/>
          <a:lstStyle/>
          <a:p>
            <a:pPr marL="0" indent="0" eaLnBrk="1" hangingPunct="1">
              <a:buNone/>
            </a:pPr>
            <a:r>
              <a:rPr lang="en-US" u="sng" dirty="0">
                <a:solidFill>
                  <a:srgbClr val="92D050"/>
                </a:solidFill>
              </a:rPr>
              <a:t>Budding</a:t>
            </a:r>
            <a:r>
              <a:rPr lang="en-US" dirty="0"/>
              <a:t>: Is one form of asexual    reproduction.</a:t>
            </a:r>
          </a:p>
          <a:p>
            <a:pPr marL="0" indent="0" eaLnBrk="1" hangingPunct="1">
              <a:buNone/>
            </a:pPr>
            <a:r>
              <a:rPr lang="en-US" dirty="0">
                <a:solidFill>
                  <a:srgbClr val="CCCC00"/>
                </a:solidFill>
              </a:rPr>
              <a:t>The offspring develop as a growth on the body of the parent. </a:t>
            </a:r>
          </a:p>
        </p:txBody>
      </p:sp>
      <p:pic>
        <p:nvPicPr>
          <p:cNvPr id="46083" name="Picture 5" descr="OSOSF-00002234-001-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10600" cy="44958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724400" y="381000"/>
            <a:ext cx="1371600" cy="457200"/>
          </a:xfrm>
          <a:prstGeom prst="roundRect">
            <a:avLst/>
          </a:prstGeom>
          <a:effectLst>
            <a:glow rad="1270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8486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Tree>
    <p:extLst>
      <p:ext uri="{BB962C8B-B14F-4D97-AF65-F5344CB8AC3E}">
        <p14:creationId xmlns:p14="http://schemas.microsoft.com/office/powerpoint/2010/main" val="32572509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457200" y="304800"/>
            <a:ext cx="8229600" cy="5821363"/>
          </a:xfrm>
        </p:spPr>
        <p:txBody>
          <a:bodyPr/>
          <a:lstStyle/>
          <a:p>
            <a:pPr marL="0" indent="0" eaLnBrk="1" hangingPunct="1">
              <a:buNone/>
            </a:pPr>
            <a:r>
              <a:rPr lang="en-US" u="sng" dirty="0">
                <a:solidFill>
                  <a:srgbClr val="92D050"/>
                </a:solidFill>
              </a:rPr>
              <a:t>Budding</a:t>
            </a:r>
            <a:r>
              <a:rPr lang="en-US" dirty="0"/>
              <a:t>: Is one form of </a:t>
            </a:r>
            <a:r>
              <a:rPr lang="en-US" u="sng" dirty="0">
                <a:solidFill>
                  <a:srgbClr val="FF66FF"/>
                </a:solidFill>
              </a:rPr>
              <a:t>asexual</a:t>
            </a:r>
            <a:r>
              <a:rPr lang="en-US" dirty="0">
                <a:solidFill>
                  <a:srgbClr val="FF66FF"/>
                </a:solidFill>
              </a:rPr>
              <a:t> </a:t>
            </a:r>
            <a:r>
              <a:rPr lang="en-US" dirty="0"/>
              <a:t>   reproduction.</a:t>
            </a:r>
          </a:p>
          <a:p>
            <a:pPr marL="0" indent="0" eaLnBrk="1" hangingPunct="1">
              <a:buNone/>
            </a:pPr>
            <a:r>
              <a:rPr lang="en-US" dirty="0">
                <a:solidFill>
                  <a:srgbClr val="CCCC00"/>
                </a:solidFill>
              </a:rPr>
              <a:t>The offspring develop as a growth on the body of the parent. </a:t>
            </a:r>
          </a:p>
        </p:txBody>
      </p:sp>
      <p:pic>
        <p:nvPicPr>
          <p:cNvPr id="46083" name="Picture 5" descr="OSOSF-00002234-001-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10600" cy="44958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8486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Tree>
    <p:extLst>
      <p:ext uri="{BB962C8B-B14F-4D97-AF65-F5344CB8AC3E}">
        <p14:creationId xmlns:p14="http://schemas.microsoft.com/office/powerpoint/2010/main" val="401648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t>
            </a:r>
            <a:r>
              <a:rPr lang="en-US" dirty="0">
                <a:solidFill>
                  <a:schemeClr val="tx1"/>
                </a:solidFill>
              </a:rPr>
              <a:t>A prokaryotic heterotroph.</a:t>
            </a:r>
          </a:p>
          <a:p>
            <a:pPr lvl="1" eaLnBrk="1" hangingPunct="1">
              <a:defRPr/>
            </a:pPr>
            <a:r>
              <a:rPr lang="en-US" dirty="0">
                <a:solidFill>
                  <a:srgbClr val="FF9900"/>
                </a:solidFill>
              </a:rPr>
              <a:t>D.) </a:t>
            </a:r>
            <a:r>
              <a:rPr lang="en-US" dirty="0">
                <a:solidFill>
                  <a:schemeClr val="tx1"/>
                </a:solidFill>
              </a:rPr>
              <a:t>A eukaryotic multi-cellular heterotrophic organisms that consumes food.</a:t>
            </a:r>
          </a:p>
          <a:p>
            <a:pPr lvl="1" eaLnBrk="1" hangingPunct="1">
              <a:defRPr/>
            </a:pPr>
            <a:r>
              <a:rPr lang="en-US" dirty="0">
                <a:solidFill>
                  <a:srgbClr val="996633"/>
                </a:solidFill>
              </a:rPr>
              <a:t>E.)</a:t>
            </a:r>
            <a:r>
              <a:rPr lang="en-US" dirty="0">
                <a:solidFill>
                  <a:schemeClr val="tx1"/>
                </a:solidFill>
              </a:rPr>
              <a:t> 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14160912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57200" y="228600"/>
            <a:ext cx="8229600" cy="5897563"/>
          </a:xfrm>
        </p:spPr>
        <p:txBody>
          <a:bodyPr/>
          <a:lstStyle/>
          <a:p>
            <a:pPr eaLnBrk="1" hangingPunct="1"/>
            <a:r>
              <a:rPr lang="en-US" dirty="0"/>
              <a:t>Name this type of animal symmetry</a:t>
            </a:r>
          </a:p>
        </p:txBody>
      </p:sp>
      <p:pic>
        <p:nvPicPr>
          <p:cNvPr id="80900" name="Picture 5" descr="2415983685_fdf23a1b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534400" cy="55626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Tree>
    <p:extLst>
      <p:ext uri="{BB962C8B-B14F-4D97-AF65-F5344CB8AC3E}">
        <p14:creationId xmlns:p14="http://schemas.microsoft.com/office/powerpoint/2010/main" val="32119468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57200" y="228600"/>
            <a:ext cx="8229600" cy="5897563"/>
          </a:xfrm>
        </p:spPr>
        <p:txBody>
          <a:bodyPr/>
          <a:lstStyle/>
          <a:p>
            <a:pPr eaLnBrk="1" hangingPunct="1"/>
            <a:r>
              <a:rPr lang="en-US" dirty="0"/>
              <a:t>Name this type of animal symmetry</a:t>
            </a:r>
          </a:p>
        </p:txBody>
      </p:sp>
      <p:pic>
        <p:nvPicPr>
          <p:cNvPr id="80900" name="Picture 5" descr="2415983685_fdf23a1b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534400" cy="55626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
        <p:nvSpPr>
          <p:cNvPr id="3" name="Rectangle 2"/>
          <p:cNvSpPr/>
          <p:nvPr/>
        </p:nvSpPr>
        <p:spPr>
          <a:xfrm>
            <a:off x="2198914" y="1775430"/>
            <a:ext cx="5801589" cy="4853970"/>
          </a:xfrm>
          <a:prstGeom prst="rect">
            <a:avLst/>
          </a:prstGeom>
          <a:noFill/>
        </p:spPr>
        <p:txBody>
          <a:bodyPr wrap="none" lIns="91440" tIns="45720" rIns="91440" bIns="45720">
            <a:prstTxWarp prst="textCircl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3399FF"/>
                </a:solidFill>
                <a:effectLst>
                  <a:outerShdw blurRad="50800" algn="tl" rotWithShape="0">
                    <a:srgbClr val="000000"/>
                  </a:outerShdw>
                </a:effectLst>
                <a:uLnTx/>
                <a:uFillTx/>
                <a:latin typeface="Arial" charset="0"/>
                <a:ea typeface="+mn-ea"/>
                <a:cs typeface="+mn-cs"/>
              </a:rPr>
              <a:t>Radial Symmetry</a:t>
            </a:r>
          </a:p>
        </p:txBody>
      </p:sp>
    </p:spTree>
    <p:extLst>
      <p:ext uri="{BB962C8B-B14F-4D97-AF65-F5344CB8AC3E}">
        <p14:creationId xmlns:p14="http://schemas.microsoft.com/office/powerpoint/2010/main" val="22695635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286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Many animal Phylums tend to have this type of symmetry. </a:t>
            </a:r>
            <a:endParaRPr kumimoji="0" lang="en-US" sz="3600" b="0" i="0" u="none" strike="noStrike" kern="1200" cap="none" spc="0" normalizeH="0" baseline="0" noProof="0">
              <a:ln>
                <a:noFill/>
              </a:ln>
              <a:solidFill>
                <a:srgbClr val="FF66FF"/>
              </a:solidFill>
              <a:effectLst/>
              <a:uLnTx/>
              <a:uFillTx/>
              <a:latin typeface="Times New Roman" pitchFamily="18" charset="0"/>
              <a:ea typeface="+mn-ea"/>
              <a:cs typeface="+mn-cs"/>
            </a:endParaRPr>
          </a:p>
        </p:txBody>
      </p:sp>
      <p:pic>
        <p:nvPicPr>
          <p:cNvPr id="58371" name="Picture 6" descr="butter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p:nvSpPr>
        <p:spPr>
          <a:xfrm>
            <a:off x="6400800" y="1600200"/>
            <a:ext cx="1828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spTree>
    <p:extLst>
      <p:ext uri="{BB962C8B-B14F-4D97-AF65-F5344CB8AC3E}">
        <p14:creationId xmlns:p14="http://schemas.microsoft.com/office/powerpoint/2010/main" val="39273467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2286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Many animal </a:t>
            </a:r>
            <a:r>
              <a:rPr kumimoji="0" lang="en-US" sz="3600" b="0" i="0" u="none" strike="noStrike" kern="1200" cap="none" spc="0" normalizeH="0" baseline="0" noProof="0" dirty="0" err="1">
                <a:ln>
                  <a:noFill/>
                </a:ln>
                <a:solidFill>
                  <a:srgbClr val="FFFFFF"/>
                </a:solidFill>
                <a:effectLst/>
                <a:uLnTx/>
                <a:uFillTx/>
                <a:latin typeface="Times New Roman" pitchFamily="18" charset="0"/>
                <a:ea typeface="+mn-ea"/>
                <a:cs typeface="+mn-cs"/>
              </a:rPr>
              <a:t>Phylums</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tend to have this type of symmetry. </a:t>
            </a:r>
            <a:endParaRPr kumimoji="0" lang="en-US" sz="3600" b="0" i="0" u="none" strike="noStrike" kern="1200" cap="none" spc="0" normalizeH="0" baseline="0" noProof="0" dirty="0">
              <a:ln>
                <a:noFill/>
              </a:ln>
              <a:solidFill>
                <a:srgbClr val="FF66FF"/>
              </a:solidFill>
              <a:effectLst/>
              <a:uLnTx/>
              <a:uFillTx/>
              <a:latin typeface="Times New Roman" pitchFamily="18" charset="0"/>
              <a:ea typeface="+mn-ea"/>
              <a:cs typeface="+mn-cs"/>
            </a:endParaRPr>
          </a:p>
        </p:txBody>
      </p:sp>
      <p:pic>
        <p:nvPicPr>
          <p:cNvPr id="59395" name="Picture 6" descr="butter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5939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p:nvSpPr>
        <p:spPr>
          <a:xfrm>
            <a:off x="6400800" y="1600200"/>
            <a:ext cx="1828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sp>
        <p:nvSpPr>
          <p:cNvPr id="2" name="Rectangle 1"/>
          <p:cNvSpPr/>
          <p:nvPr/>
        </p:nvSpPr>
        <p:spPr>
          <a:xfrm>
            <a:off x="762000" y="2967335"/>
            <a:ext cx="3531736"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Bilateral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Symmetry</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0" y="3169860"/>
            <a:ext cx="3124200" cy="147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601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36257708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C000"/>
                          </a:solidFill>
                          <a:effectLst/>
                          <a:latin typeface="Times New Roman" pitchFamily="18" charset="0"/>
                        </a:rPr>
                        <a:t>SIMM </a:t>
                      </a:r>
                      <a:br>
                        <a:rPr kumimoji="0" lang="en-US" sz="1600" b="1" i="0" u="none" strike="noStrike" cap="none" normalizeH="0" baseline="0" dirty="0">
                          <a:ln>
                            <a:noFill/>
                          </a:ln>
                          <a:solidFill>
                            <a:srgbClr val="FFC000"/>
                          </a:solidFill>
                          <a:effectLst/>
                          <a:latin typeface="Times New Roman" pitchFamily="18" charset="0"/>
                        </a:rPr>
                      </a:br>
                      <a:r>
                        <a:rPr kumimoji="0" lang="en-US" sz="1600" b="1" i="0" u="none" strike="noStrike" cap="none" normalizeH="0" baseline="0" dirty="0">
                          <a:ln>
                            <a:noFill/>
                          </a:ln>
                          <a:solidFill>
                            <a:srgbClr val="FFC000"/>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31225342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9187" name="Rectangle 3"/>
          <p:cNvSpPr>
            <a:spLocks noGrp="1" noChangeArrowheads="1"/>
          </p:cNvSpPr>
          <p:nvPr>
            <p:ph type="body" idx="4294967295"/>
          </p:nvPr>
        </p:nvSpPr>
        <p:spPr>
          <a:xfrm>
            <a:off x="152400" y="304800"/>
            <a:ext cx="8229600" cy="5826125"/>
          </a:xfrm>
        </p:spPr>
        <p:txBody>
          <a:bodyPr/>
          <a:lstStyle/>
          <a:p>
            <a:pPr eaLnBrk="1" hangingPunct="1">
              <a:defRPr/>
            </a:pPr>
            <a:r>
              <a:rPr lang="en-US" dirty="0"/>
              <a:t>Name this type of animal symmetry?</a:t>
            </a:r>
            <a:r>
              <a:rPr lang="en-US" dirty="0">
                <a:solidFill>
                  <a:schemeClr val="tx2">
                    <a:lumMod val="75000"/>
                  </a:schemeClr>
                </a:solidFill>
              </a:rPr>
              <a:t> no symmetry.</a:t>
            </a:r>
          </a:p>
        </p:txBody>
      </p:sp>
      <p:pic>
        <p:nvPicPr>
          <p:cNvPr id="83971" name="Picture 5" descr="spo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562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3942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326571" y="1094992"/>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spTree>
    <p:extLst>
      <p:ext uri="{BB962C8B-B14F-4D97-AF65-F5344CB8AC3E}">
        <p14:creationId xmlns:p14="http://schemas.microsoft.com/office/powerpoint/2010/main" val="23113464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9187" name="Rectangle 3"/>
          <p:cNvSpPr>
            <a:spLocks noGrp="1" noChangeArrowheads="1"/>
          </p:cNvSpPr>
          <p:nvPr>
            <p:ph type="body" idx="4294967295"/>
          </p:nvPr>
        </p:nvSpPr>
        <p:spPr>
          <a:xfrm>
            <a:off x="152400" y="304800"/>
            <a:ext cx="8229600" cy="5826125"/>
          </a:xfrm>
        </p:spPr>
        <p:txBody>
          <a:bodyPr/>
          <a:lstStyle/>
          <a:p>
            <a:pPr eaLnBrk="1" hangingPunct="1">
              <a:defRPr/>
            </a:pPr>
            <a:r>
              <a:rPr lang="en-US" dirty="0"/>
              <a:t>Name this type of animal symmetry?</a:t>
            </a:r>
            <a:r>
              <a:rPr lang="en-US" dirty="0">
                <a:solidFill>
                  <a:schemeClr val="tx2">
                    <a:lumMod val="75000"/>
                  </a:schemeClr>
                </a:solidFill>
              </a:rPr>
              <a:t> no symmetry.</a:t>
            </a:r>
          </a:p>
        </p:txBody>
      </p:sp>
      <p:pic>
        <p:nvPicPr>
          <p:cNvPr id="83971" name="Picture 5" descr="spo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562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3942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326571" y="1094992"/>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sp>
        <p:nvSpPr>
          <p:cNvPr id="3" name="Rectangle 2"/>
          <p:cNvSpPr/>
          <p:nvPr/>
        </p:nvSpPr>
        <p:spPr>
          <a:xfrm>
            <a:off x="359228" y="5638800"/>
            <a:ext cx="32624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Tree>
    <p:extLst>
      <p:ext uri="{BB962C8B-B14F-4D97-AF65-F5344CB8AC3E}">
        <p14:creationId xmlns:p14="http://schemas.microsoft.com/office/powerpoint/2010/main" val="17351422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9187" name="Rectangle 3"/>
          <p:cNvSpPr>
            <a:spLocks noGrp="1" noChangeArrowheads="1"/>
          </p:cNvSpPr>
          <p:nvPr>
            <p:ph type="body" idx="4294967295"/>
          </p:nvPr>
        </p:nvSpPr>
        <p:spPr>
          <a:xfrm>
            <a:off x="152400" y="304800"/>
            <a:ext cx="8229600" cy="5826125"/>
          </a:xfrm>
        </p:spPr>
        <p:txBody>
          <a:bodyPr/>
          <a:lstStyle/>
          <a:p>
            <a:pPr eaLnBrk="1" hangingPunct="1">
              <a:defRPr/>
            </a:pPr>
            <a:r>
              <a:rPr lang="en-US" dirty="0"/>
              <a:t>Name this type of animal symmetry?</a:t>
            </a:r>
            <a:r>
              <a:rPr lang="en-US" dirty="0">
                <a:solidFill>
                  <a:schemeClr val="tx2">
                    <a:lumMod val="75000"/>
                  </a:schemeClr>
                </a:solidFill>
              </a:rPr>
              <a:t> no symmetry.</a:t>
            </a:r>
          </a:p>
        </p:txBody>
      </p:sp>
      <p:pic>
        <p:nvPicPr>
          <p:cNvPr id="83971" name="Picture 5" descr="spo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562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3942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326571" y="1094992"/>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sp>
        <p:nvSpPr>
          <p:cNvPr id="3" name="Rectangle 2"/>
          <p:cNvSpPr/>
          <p:nvPr/>
        </p:nvSpPr>
        <p:spPr>
          <a:xfrm>
            <a:off x="359228" y="5638800"/>
            <a:ext cx="32624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
        <p:nvSpPr>
          <p:cNvPr id="4" name="Rectangle 3"/>
          <p:cNvSpPr/>
          <p:nvPr/>
        </p:nvSpPr>
        <p:spPr>
          <a:xfrm rot="20292588">
            <a:off x="1135401" y="3423688"/>
            <a:ext cx="7162800" cy="995065"/>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996633"/>
                </a:solidFill>
                <a:effectLst>
                  <a:outerShdw blurRad="50800" algn="tl" rotWithShape="0">
                    <a:srgbClr val="000000"/>
                  </a:outerShdw>
                </a:effectLst>
                <a:uLnTx/>
                <a:uFillTx/>
                <a:latin typeface="Arial" charset="0"/>
                <a:ea typeface="+mn-ea"/>
                <a:cs typeface="+mn-cs"/>
              </a:rPr>
              <a:t>Asymmetrical</a:t>
            </a:r>
          </a:p>
        </p:txBody>
      </p:sp>
    </p:spTree>
    <p:extLst>
      <p:ext uri="{BB962C8B-B14F-4D97-AF65-F5344CB8AC3E}">
        <p14:creationId xmlns:p14="http://schemas.microsoft.com/office/powerpoint/2010/main" val="12111065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228600" y="228600"/>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9900"/>
                </a:solidFill>
                <a:effectLst/>
                <a:uLnTx/>
                <a:uFillTx/>
                <a:latin typeface="Times New Roman" pitchFamily="18" charset="0"/>
                <a:ea typeface="+mn-ea"/>
                <a:cs typeface="+mn-cs"/>
              </a:rPr>
              <a:t>What is the name of this soft bodied and often shelled Phylum of animal? </a:t>
            </a:r>
          </a:p>
        </p:txBody>
      </p:sp>
      <p:pic>
        <p:nvPicPr>
          <p:cNvPr id="60419" name="Picture 6" descr="octo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9906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421" name="WordArt 6"/>
          <p:cNvSpPr>
            <a:spLocks noChangeArrowheads="1" noChangeShapeType="1" noTextEdit="1"/>
          </p:cNvSpPr>
          <p:nvPr/>
        </p:nvSpPr>
        <p:spPr bwMode="auto">
          <a:xfrm>
            <a:off x="7696200" y="1371600"/>
            <a:ext cx="914400" cy="13890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Tree>
    <p:extLst>
      <p:ext uri="{BB962C8B-B14F-4D97-AF65-F5344CB8AC3E}">
        <p14:creationId xmlns:p14="http://schemas.microsoft.com/office/powerpoint/2010/main" val="219078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 prokaryotic heterotroph.</a:t>
            </a:r>
          </a:p>
          <a:p>
            <a:pPr lvl="1" eaLnBrk="1" hangingPunct="1">
              <a:defRPr/>
            </a:pPr>
            <a:r>
              <a:rPr lang="en-US" dirty="0">
                <a:solidFill>
                  <a:srgbClr val="FF9900"/>
                </a:solidFill>
              </a:rPr>
              <a:t>D.) </a:t>
            </a:r>
            <a:r>
              <a:rPr lang="en-US" dirty="0">
                <a:solidFill>
                  <a:schemeClr val="tx1"/>
                </a:solidFill>
              </a:rPr>
              <a:t>A eukaryotic multi-cellular heterotrophic organisms that consumes food.</a:t>
            </a:r>
          </a:p>
          <a:p>
            <a:pPr lvl="1" eaLnBrk="1" hangingPunct="1">
              <a:defRPr/>
            </a:pPr>
            <a:r>
              <a:rPr lang="en-US" dirty="0">
                <a:solidFill>
                  <a:srgbClr val="996633"/>
                </a:solidFill>
              </a:rPr>
              <a:t>E.) </a:t>
            </a:r>
            <a:r>
              <a:rPr lang="en-US" dirty="0">
                <a:solidFill>
                  <a:schemeClr val="tx1"/>
                </a:solidFill>
              </a:rPr>
              <a:t>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14160912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228600" y="228600"/>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9900"/>
                </a:solidFill>
                <a:effectLst/>
                <a:uLnTx/>
                <a:uFillTx/>
                <a:latin typeface="Times New Roman" pitchFamily="18" charset="0"/>
                <a:ea typeface="+mn-ea"/>
                <a:cs typeface="+mn-cs"/>
              </a:rPr>
              <a:t>What is the name of this soft bodied and often shelled Phylum of animal? </a:t>
            </a:r>
          </a:p>
        </p:txBody>
      </p:sp>
      <p:pic>
        <p:nvPicPr>
          <p:cNvPr id="61443" name="Picture 6" descr="octo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9906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1445" name="WordArt 5"/>
          <p:cNvSpPr>
            <a:spLocks noChangeArrowheads="1" noChangeShapeType="1" noTextEdit="1"/>
          </p:cNvSpPr>
          <p:nvPr/>
        </p:nvSpPr>
        <p:spPr bwMode="auto">
          <a:xfrm>
            <a:off x="7696200" y="1371600"/>
            <a:ext cx="914400" cy="13890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61446" name="WordArt 6"/>
          <p:cNvSpPr>
            <a:spLocks noChangeArrowheads="1" noChangeShapeType="1" noTextEdit="1"/>
          </p:cNvSpPr>
          <p:nvPr/>
        </p:nvSpPr>
        <p:spPr bwMode="auto">
          <a:xfrm>
            <a:off x="152400" y="1676400"/>
            <a:ext cx="3505200" cy="14478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38100">
                  <a:solidFill>
                    <a:srgbClr val="00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uLnTx/>
                <a:uFillTx/>
                <a:latin typeface="Arial Black"/>
                <a:ea typeface="+mn-ea"/>
                <a:cs typeface="+mn-cs"/>
              </a:rPr>
              <a:t>Mollusca</a:t>
            </a:r>
          </a:p>
        </p:txBody>
      </p:sp>
    </p:spTree>
    <p:extLst>
      <p:ext uri="{BB962C8B-B14F-4D97-AF65-F5344CB8AC3E}">
        <p14:creationId xmlns:p14="http://schemas.microsoft.com/office/powerpoint/2010/main" val="17378635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3"/>
          <p:cNvSpPr>
            <a:spLocks noGrp="1" noChangeArrowheads="1"/>
          </p:cNvSpPr>
          <p:nvPr>
            <p:ph type="body" idx="4294967295"/>
          </p:nvPr>
        </p:nvSpPr>
        <p:spPr>
          <a:xfrm>
            <a:off x="304800" y="228600"/>
            <a:ext cx="8610600" cy="5897563"/>
          </a:xfrm>
        </p:spPr>
        <p:txBody>
          <a:bodyPr/>
          <a:lstStyle/>
          <a:p>
            <a:pPr eaLnBrk="1" hangingPunct="1"/>
            <a:r>
              <a:rPr lang="en-US" sz="2800"/>
              <a:t>Video Link: Camouflage and cephalopods</a:t>
            </a:r>
          </a:p>
          <a:p>
            <a:pPr lvl="1" eaLnBrk="1" hangingPunct="1"/>
            <a:r>
              <a:rPr lang="en-US" sz="2400">
                <a:hlinkClick r:id="rId2"/>
              </a:rPr>
              <a:t>http://www.youtube.com/watch?v=k8RlGbpuhgc</a:t>
            </a:r>
            <a:endParaRPr lang="en-US" sz="2400"/>
          </a:p>
        </p:txBody>
      </p:sp>
      <p:sp>
        <p:nvSpPr>
          <p:cNvPr id="9226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charset="0"/>
              <a:ea typeface="+mn-ea"/>
              <a:cs typeface="+mn-cs"/>
            </a:endParaRPr>
          </a:p>
        </p:txBody>
      </p:sp>
      <p:pic>
        <p:nvPicPr>
          <p:cNvPr id="470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9060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28600" y="2286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Phylum of Animalia has spiny skin and many have radial symmetry.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66FF"/>
              </a:solidFill>
              <a:effectLst/>
              <a:uLnTx/>
              <a:uFillTx/>
              <a:latin typeface="Times New Roman" pitchFamily="18" charset="0"/>
              <a:ea typeface="+mn-ea"/>
              <a:cs typeface="+mn-cs"/>
            </a:endParaRPr>
          </a:p>
        </p:txBody>
      </p:sp>
      <p:pic>
        <p:nvPicPr>
          <p:cNvPr id="62467" name="Picture 6" descr="sanddolla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029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2469" name="WordArt 6"/>
          <p:cNvSpPr>
            <a:spLocks noChangeArrowheads="1" noChangeShapeType="1" noTextEdit="1"/>
          </p:cNvSpPr>
          <p:nvPr/>
        </p:nvSpPr>
        <p:spPr bwMode="auto">
          <a:xfrm>
            <a:off x="7772400" y="2133600"/>
            <a:ext cx="1066800" cy="14652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Tree>
    <p:extLst>
      <p:ext uri="{BB962C8B-B14F-4D97-AF65-F5344CB8AC3E}">
        <p14:creationId xmlns:p14="http://schemas.microsoft.com/office/powerpoint/2010/main" val="39693671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228600" y="2286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Phylum of Animalia has spiny skin and many have radial symmetry.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66FF"/>
              </a:solidFill>
              <a:effectLst/>
              <a:uLnTx/>
              <a:uFillTx/>
              <a:latin typeface="Times New Roman" pitchFamily="18" charset="0"/>
              <a:ea typeface="+mn-ea"/>
              <a:cs typeface="+mn-cs"/>
            </a:endParaRPr>
          </a:p>
        </p:txBody>
      </p:sp>
      <p:pic>
        <p:nvPicPr>
          <p:cNvPr id="63491" name="Picture 6" descr="sanddolla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029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349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3493" name="WordArt 5"/>
          <p:cNvSpPr>
            <a:spLocks noChangeArrowheads="1" noChangeShapeType="1" noTextEdit="1"/>
          </p:cNvSpPr>
          <p:nvPr/>
        </p:nvSpPr>
        <p:spPr bwMode="auto">
          <a:xfrm>
            <a:off x="7772400" y="2133600"/>
            <a:ext cx="1066800" cy="14652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63494" name="WordArt 6"/>
          <p:cNvSpPr>
            <a:spLocks noChangeArrowheads="1" noChangeShapeType="1" noTextEdit="1"/>
          </p:cNvSpPr>
          <p:nvPr/>
        </p:nvSpPr>
        <p:spPr bwMode="auto">
          <a:xfrm>
            <a:off x="762000" y="2057400"/>
            <a:ext cx="6477000" cy="2016125"/>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rPr>
              <a:t>Echinodermata</a:t>
            </a:r>
          </a:p>
        </p:txBody>
      </p:sp>
    </p:spTree>
    <p:extLst>
      <p:ext uri="{BB962C8B-B14F-4D97-AF65-F5344CB8AC3E}">
        <p14:creationId xmlns:p14="http://schemas.microsoft.com/office/powerpoint/2010/main" val="18207455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304800" y="3048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Phylum of Animalia is asymmetrical?</a:t>
            </a:r>
          </a:p>
        </p:txBody>
      </p:sp>
      <p:sp>
        <p:nvSpPr>
          <p:cNvPr id="64515"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534400" cy="5562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315200" y="1219200"/>
            <a:ext cx="1447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9</a:t>
            </a:r>
          </a:p>
        </p:txBody>
      </p:sp>
    </p:spTree>
    <p:extLst>
      <p:ext uri="{BB962C8B-B14F-4D97-AF65-F5344CB8AC3E}">
        <p14:creationId xmlns:p14="http://schemas.microsoft.com/office/powerpoint/2010/main" val="33350499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304800" y="3048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Phylum of Animalia is asymmetrical?</a:t>
            </a:r>
          </a:p>
        </p:txBody>
      </p:sp>
      <p:sp>
        <p:nvSpPr>
          <p:cNvPr id="65539"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534400" cy="5562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315200" y="1219200"/>
            <a:ext cx="1447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9</a:t>
            </a:r>
          </a:p>
        </p:txBody>
      </p:sp>
      <p:sp>
        <p:nvSpPr>
          <p:cNvPr id="8" name="Rectangle 7"/>
          <p:cNvSpPr/>
          <p:nvPr/>
        </p:nvSpPr>
        <p:spPr>
          <a:xfrm>
            <a:off x="609600" y="1143000"/>
            <a:ext cx="6858000" cy="156966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all" spc="0" normalizeH="0" baseline="0" noProof="0" dirty="0" err="1">
                <a:ln w="0"/>
                <a:gradFill flip="none">
                  <a:gsLst>
                    <a:gs pos="0">
                      <a:srgbClr val="BBE0E3">
                        <a:tint val="75000"/>
                        <a:shade val="75000"/>
                        <a:satMod val="170000"/>
                      </a:srgbClr>
                    </a:gs>
                    <a:gs pos="49000">
                      <a:srgbClr val="BBE0E3">
                        <a:tint val="88000"/>
                        <a:shade val="65000"/>
                        <a:satMod val="172000"/>
                      </a:srgbClr>
                    </a:gs>
                    <a:gs pos="50000">
                      <a:srgbClr val="BBE0E3">
                        <a:shade val="65000"/>
                        <a:satMod val="130000"/>
                      </a:srgbClr>
                    </a:gs>
                    <a:gs pos="92000">
                      <a:srgbClr val="BBE0E3">
                        <a:shade val="50000"/>
                        <a:satMod val="120000"/>
                      </a:srgbClr>
                    </a:gs>
                    <a:gs pos="100000">
                      <a:srgbClr val="BBE0E3">
                        <a:shade val="48000"/>
                        <a:satMod val="120000"/>
                      </a:srgbClr>
                    </a:gs>
                  </a:gsLst>
                  <a:lin ang="5400000"/>
                </a:gradFill>
                <a:effectLst>
                  <a:reflection blurRad="12700" stA="50000" endPos="50000" dist="5000" dir="5400000" sy="-100000" rotWithShape="0"/>
                </a:effectLst>
                <a:uLnTx/>
                <a:uFillTx/>
                <a:latin typeface="Arial" charset="0"/>
                <a:ea typeface="+mn-ea"/>
                <a:cs typeface="+mn-cs"/>
              </a:rPr>
              <a:t>Porifera</a:t>
            </a:r>
            <a:endParaRPr kumimoji="0" lang="en-US" sz="9600" b="1" i="0" u="none" strike="noStrike" kern="1200" cap="all" spc="0" normalizeH="0" baseline="0" noProof="0" dirty="0">
              <a:ln w="0"/>
              <a:gradFill flip="none">
                <a:gsLst>
                  <a:gs pos="0">
                    <a:srgbClr val="BBE0E3">
                      <a:tint val="75000"/>
                      <a:shade val="75000"/>
                      <a:satMod val="170000"/>
                    </a:srgbClr>
                  </a:gs>
                  <a:gs pos="49000">
                    <a:srgbClr val="BBE0E3">
                      <a:tint val="88000"/>
                      <a:shade val="65000"/>
                      <a:satMod val="172000"/>
                    </a:srgbClr>
                  </a:gs>
                  <a:gs pos="50000">
                    <a:srgbClr val="BBE0E3">
                      <a:shade val="65000"/>
                      <a:satMod val="130000"/>
                    </a:srgbClr>
                  </a:gs>
                  <a:gs pos="92000">
                    <a:srgbClr val="BBE0E3">
                      <a:shade val="50000"/>
                      <a:satMod val="120000"/>
                    </a:srgbClr>
                  </a:gs>
                  <a:gs pos="100000">
                    <a:srgbClr val="BBE0E3">
                      <a:shade val="48000"/>
                      <a:satMod val="120000"/>
                    </a:srgbClr>
                  </a:gs>
                </a:gsLst>
                <a:lin ang="5400000"/>
              </a:gradFill>
              <a:effectLst>
                <a:reflection blurRad="12700" stA="50000" endPos="50000" dist="5000" dir="5400000" sy="-100000" rotWithShape="0"/>
              </a:effectLst>
              <a:uLnTx/>
              <a:uFillTx/>
              <a:latin typeface="Arial" charset="0"/>
              <a:ea typeface="+mn-ea"/>
              <a:cs typeface="+mn-cs"/>
            </a:endParaRPr>
          </a:p>
        </p:txBody>
      </p:sp>
    </p:spTree>
    <p:extLst>
      <p:ext uri="{BB962C8B-B14F-4D97-AF65-F5344CB8AC3E}">
        <p14:creationId xmlns:p14="http://schemas.microsoft.com/office/powerpoint/2010/main" val="8862881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66FF"/>
                          </a:solidFill>
                          <a:effectLst/>
                          <a:latin typeface="Times New Roman" pitchFamily="18" charset="0"/>
                        </a:rPr>
                        <a:t>FUN WITH PHYLUMS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GOT HAIR</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WHOLE LOT OF FUNGI</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60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608"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Taxonomy and Classification Review Game II</a:t>
            </a:r>
          </a:p>
        </p:txBody>
      </p:sp>
      <p:sp>
        <p:nvSpPr>
          <p:cNvPr id="6660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4884984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7170" name="Picture 2" descr="http://farm1.staticflickr.com/75/230763627_c1666f389a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105" y="826571"/>
            <a:ext cx="4406082" cy="270586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486" y="827690"/>
            <a:ext cx="4180113" cy="272107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75318" y="7993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4561991" y="83350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2" name="AutoShape 2" descr="data:image/jpeg;base64,/9j/4AAQSkZJRgABAQAAAQABAAD/2wCEAAkGBhAGDxIQBxAVEBEQEhYSERQQEhoWFxAQFRIaGBYXHhgYGygfFxwjGRQXIC8jIycqLDAsFioxNTAqNSYuLSsBCQoKBQUFDQUFDSkYEhgpKSkpKSkpKSkpKSkpKSkpKSkpKSkpKSkpKSkpKSkpKSkpKSkpKSkpKSkpKSkpKSkpKf/AABEIAL4BCgMBIgACEQEDEQH/xAAcAAEAAwEBAQEBAAAAAAAAAAAABgcIAQIFBAP/xABNEAABAwECBBMGAggDCQAAAAAAAQIDBAURBgcSMQgTFxghNUFRVFVhcXKBk6Ox0dIiMnOhs8JCkRQVIzNSU2KygoOSFjRkdKK0wcPw/8QAFAEBAAAAAAAAAAAAAAAAAAAAAP/EABQRAQAAAAAAAAAAAAAAAAAAAAD/2gAMAwEAAhEDEQA/ALxAAAFeYT48bMwcmdA3TKqRi5MmkI3IY5M7ctzkRVT+m9OU+NrkKDglT3frAtwFR65Cg4JU936xrkKDglT3frAtwFR65Cg4JU936xrkKDglT3frAtwFR65Cg4JU936xrkKDglT3frAtwFR65Cg4JU936xrkKDglT3frAtwFR65Cg4JU936xrkKDglT3frAtwFR65Cg4JU936xrkKDglT3frAtwFR65Cg4JU936xrkKDglT3frAtwFR65Cg4JU936xrkKDglT3frAtwFR65Cg4JU936xrkKDglT3frAtwFR65Cg4JU936xrkKDglT3frAtwFR65Cg4JU936xrkKDglT3frAtwFR65Cg4JU936xrkKDglT3frAtwFR65Cg4JU936xrkKDglT3frAtwFV0OiKsypejaqGohaq3Zbmtc1vKqNcrruZF5izqOsjtCNktG9JI5Go5j2LejmrmVFA/sAABHcYdpvseya2alVWyMgdkORbla53so5OVMq/qJERLGxtJXfB+9oGSlOAAAAAAAAAAAAAAAAAAAAAAAAAAAAAAAAAAAAANDaHK13VdDUU0jspKaZHMRfwMmaq3JyZTHrzuUzyXnoZs1o89N4TAXgAABEsbG0ld8H72ktIljY2krvg/e0DJIAAAAAAAAAAA/TTWZPWJlU0Mkjb7r2Rucl+9eicp/b9Q1XBpuxf5AfgB7mgdTOVs7VY5M7XIqKnUp4AAAAAAAP12dZM9sP0uzYZJ3r+GJivW7fuamwnKTWz8Rds1yZT4GQpdemnTNRV6m5Sp13AV+CxKnELbUH7uKKTkZO1P78kjVs4BWng+iutOimja3O9GZTE53svan5gfAAAAAAAAAAAAvPQzZrR56bwmKMLz0M2a0eem8JgLwAAAiWNjaSu+D97SWkSxsbSV3wfvaBkkAAAAAAPTGLKqNjRVVVuRES9VVcyIm6B5B9iDA+0am7SKCpffspk00i3p1NPvYP4n7WtyVrX0r6Zir7UlS3S0Y3dXJX2nLyIn5ZwLi0P1C6ksbLkzT1MsreVqI2PxicWWfjsayo7Cp4qaiS6OCNsbL89zUuvXfVc6rvqfsAyfjj29remz6EZDCZ44tva3ps+hGQwAAABbeLPEg/CBrKvCXKipnXOiib7Mk7c6OVfwMX81TNclyr+bEji5bhPOtbarMqlpnIjGOzTzps3Km61qKiqm6qomyl6GkQPw2RYlPYMSQ2VCyCNPwxtRL1313XLyrep+4ERwnxqWXgoqsrahHytzxQJpj0XeW72WLyOVAJcCvrLx62NaKokkz6dV2E0+JUT/AFMykTrUnVFXRWlGktDIyWN2y18bkc1ycipsKBC8NMT1n4Wtc+JiUtSuyk0LURHO/rYlyP59h3KZxwswRqsDKhae1mXLnY9uyyVl/vNXdT5puohskjeHuBUOHNG+nqURsiXugku2YpbtheiuZybqcqIqBkAH6LQoJLLmkgrGqySJ7o3tX8L2rcqfmh+cAAAAAAF56GbNaPPTeExRheehmzWjz03hMBeAAAESxsbSV3wfvaS0iWNjaSu+D97QMkgAAAAB9vAfbWg/52m+uw+IfSwatBllV1LPU35EFTDK/JS9chkrXOuTdW5FA2iCstcJZG9UdinrGuEsjeqOxT1gWaDjXZaIqbqXnQMn44tva3ps+hGQwmeOLb2t6bPoRkMAH9qOkfXyMipm5T5XtYxqfie5yI1OtVQ/iWPiHsBLZtdss6Xso43T8mm3oyP8lcrk6AGh8FsH48FqKCkpc0LEaq/xvzvf/icqr1n1QRzGHhEuCtl1NTH77Y8iK7clkVGMXqVyO5mgVPjkxtTOmks7B2XS44/YqJY1udJJ+KNrk91qZlVNlVvTMmzS51VvOACQ4G4cVeBM6S2ZIuQqppsLlXS5m7ypuLvOTZT5EeAGzMFMJ4ML6SOrs5fZelzmr70cie8x3Ki/miouZT65nXQ9YTrZ9c+hld+zq2K5ib08bcrY3r2I6/fyWmigM9aIjBlKCshroEubVNVkt386JERFXpMVE/y1KhNU46bD/Xdi1GSl76a6pZyaX7/dueZWAAAAAABeehmzWjz03hMUYXnoZs1o89N4TAXgAABEsbG0ld8H72ktIljY2krvg/e0DJIAAAAAAAB1Dh1ANvwe63op4Hs8Qe63op4HsDJ+OLb2t6bPoRkMJnji29remz6EZDABoDQ2WakdJWVO7JOyHmSKPK+enfIz+ahxD0qQWHC5qXabLM9eVUlVl/5MROoCwioNEjaOk0NLTot2nVCyLs52xRql35ytXqLfKF0S0yumoWLmbHM5Odz2Iv8AYgFLAAAAAPs4G2j+qLSo50W5I6mJXdDTERydbVVOs2UYeY7IVFbnTZTnQ2+x2UiLvpeB/KupG2hFJFOl7JWOjcm+17VavyUxRVU7qSR8cqXOY5WO6TVuX5obeUx7jCpv0S169iZv0uZU5EdIrk+TgI8AAAAAF56GbNaPPTeExRheehmzWjz03hMBeAAAESxsbSV3wfvaS0iWNjaSu+D97QMkgAAAAAAAHUOHUA2/B7reingezxB7reingewMn44tva3ps+hGQwmeOLb2t6bPoRkMAGqsSW0FH/n/APdSmVTTGh+rv0qxsj+RUSx/6smT/wBgFllBaJT/AHmi+DJ9RC/Sh9EtBky0D9xzJm9bXRr9wFKAAAAAPTG5SoibuwbfY3JRE3ku/IxPZsC1M8TG53yManOrkT/ybaQAZJxsbd113877GmtlMe4wqr9Mtevemyn6XMicqNkVqfJoEeAAAAAC89DNmtHnpvCYowvPQzZrR56bwmAvAAACJY2NpK74P3tJaRLGxtJXfB+9oGSQAAAAAAADqHDqAbfg91vRTwPZ4g91vRTwPYGT8cW3tb02fQjIYTPHFt7W9Nn0IyGAC7tDXa6NfWUj1W9zWVDE3LmqrJP74/yKRJlijtv9RWzSvetzJXrTv2bkVJUyW38iPVi9QGsSq9EPYy11mR1EaXrSzorl3opUyF/69LLUPxW1ZMdu001NWJfHPG6N2+iOS69OVM6cqAYpB9TCbB6bBWrlpbQS58Trr9yRn4XpyOS5flnQ+WAAAEqxXWSts2zRRomw2ZszujD+0W/nyLus1yU3oe8CnUEUlpVrcl07dLp0XPpN973/AOJzURORirmcXIB+a065tlwSzz+5DG+V3RY1XL8kMU1M7qp7nyre57lc5d9zlvX5qaZx7YRJYtkvhjW6SsckLbl2dLT2pF5slEavxDMQAAAAAALz0M2a0eem8JijC89DNmtHnpvCYC8AAAIljY2krvg/e0lpEsbG0ld8H72gZJAAAAAAAAOocOoBt+D3W9FPA9niD3W9FPA9gZPxxbe1vTZ9CMhhM8cW3tb02fQjIYAOtcrFRWrcqbKKm4pwAa7xcYXNwzs6KovTTWppdQn8M7UTKW7cR2w5OR3ISgyTi4w/lwCq9Maivp5bm1ESL7zEXYcl+xltvVU51TYvvNUWLbcGEMDKiy5ElikS9rm/NFTO1U3UXZQCO4xcW9Ph/CiSLpVTEi6TMiX3buQ5PxMVetF2U3UXNuEuANoYKPclqUz0Y1f3zGq6JybipIiXdS3LvohsIAYpsyxKm2nZFlwSTu3oo3Pu57k2Ost7ADEFI57ajC+5jGqipTNde56/1uatzU/paqqu+hezWIxLmIiJvJmPQHmKJsLUbEiNa1ERqNS5GoiXIiImZLj0CnMdONVtnsfZthPvmeisqZGr+5YueNF/jXMv8KbGdfZCvMc2GSYW2kqUbsqnpUWGJUXYe6++R6c7thF3UYikCAAAAAAABeehmzWjz03hMUYXnoZs1o89N4TAXgAABEsbG0ld8H72ktIljY2krvg/e0DJIAAAAAAAB04ANLR6ICyGNRF/SNhET9ynrPWuCsf/AIjsU9RmcASPGFbsWE1qVNVZ+VpUzmqzLTJdsRNat6XrdstUjgAAAAD72CWG9bgVLpljy5KOu0yN/tRyon8Tb/mlypuKfBAGj8F9EDQWqiNtxrqKXddcskSryOamU3rbcm+pYdnYRUlrJfZ1VDN8KVjvki7Bi07eBuBz0al7luTfUj1t4xLLwfRVtCtiRyfgY/TH39Bl7k60MgK5VzqcAt3DvH5NbDXQYMNdTRO2HTOX9s9P6blui50VXcqFRquVsqcAAAAAAAAAAvPQzZrR56bwmKMLz0M2a0eem8JgLwAAAiWNjaSu+D97SWnyMLbE/wBo6CppWqiOnhcxqrmR917FXkykS8DGYP02jZ0tlSvgr43RyxuVr2OS5Wqn/wBn3T89wHAduFwHAduFwHAduFwHAduFwHAduFwHAduFwHAduFwHAduFwHAduFwHAduFwHAduFwHAduFwHAduFwHC89DNmtHnpvCYo2403iMwTlwas1z7RYsctXJpuQ5LnMiRqNYipuKvtOu3nJu3gWOAAAAA+Za2DFFbyotrUsM6tS5rpYmucibyKqXonIfO1N7I4upuxb5EkAEb1N7I4upuxb5DU3sji6m7FvkSQARvU3sji6m7FvkNTeyOLqbsW+RJABG9TeyOLqbsW+Q1N7I4upuxb5EkAEb1N7I4upuxb5DU3sji6m7FvkSQARvU3sji6m7FvkNTeyOLqbsW+RJABG9TeyOLqbsW+Q1N7I4upuxb5EkAEb1N7I4upuxb5DU3sji6m7FvkSQARvU3sji6m7FvkNTeyOLqbsW+RJABG9TeyOLqbsW+Q1N7I4upuxb5EkAEb1N7I4upuxb5DU3sji6m7FvkSQARvU3sji6m7FvkNTeyOLqbsW+RJABG9TeyOLqbsW+Q1N7I4upuxb5EkAEb1N7I4upuxb5DU3sji6m7FvkSQAfDocBrMsx6SUVBTxyNW9rmwtymrvot2wvKh9wAAAAP//Z"/>
          <p:cNvSpPr>
            <a:spLocks noChangeAspect="1" noChangeArrowheads="1"/>
          </p:cNvSpPr>
          <p:nvPr/>
        </p:nvSpPr>
        <p:spPr bwMode="auto">
          <a:xfrm>
            <a:off x="155575" y="-2262188"/>
            <a:ext cx="6600825" cy="471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AutoShape 4" descr="data:image/jpeg;base64,/9j/4AAQSkZJRgABAQAAAQABAAD/2wCEAAkGBhAGDxIQBxAVEBEQEhYSERQQEhoWFxAQFRIaGBYXHhgYGygfFxwjGRQXIC8jIycqLDAsFioxNTAqNSYuLSsBCQoKBQUFDQUFDSkYEhgpKSkpKSkpKSkpKSkpKSkpKSkpKSkpKSkpKSkpKSkpKSkpKSkpKSkpKSkpKSkpKSkpKf/AABEIAL4BCgMBIgACEQEDEQH/xAAcAAEAAwEBAQEBAAAAAAAAAAAABgcIAQIFBAP/xABNEAABAwECBBMGAggDCQAAAAAAAQIDBAURBgcSMQgTFxghNUFRVFVhcXKBk6Ox0dIiMnOhs8JCkRQVIzNSU2KygoOSFjRkdKK0wcPw/8QAFAEBAAAAAAAAAAAAAAAAAAAAAP/EABQRAQAAAAAAAAAAAAAAAAAAAAD/2gAMAwEAAhEDEQA/ALxAAAFeYT48bMwcmdA3TKqRi5MmkI3IY5M7ctzkRVT+m9OU+NrkKDglT3frAtwFR65Cg4JU936xrkKDglT3frAtwFR65Cg4JU936xrkKDglT3frAtwFR65Cg4JU936xrkKDglT3frAtwFR65Cg4JU936xrkKDglT3frAtwFR65Cg4JU936xrkKDglT3frAtwFR65Cg4JU936xrkKDglT3frAtwFR65Cg4JU936xrkKDglT3frAtwFR65Cg4JU936xrkKDglT3frAtwFR65Cg4JU936xrkKDglT3frAtwFR65Cg4JU936xrkKDglT3frAtwFR65Cg4JU936xrkKDglT3frAtwFR65Cg4JU936xrkKDglT3frAtwFR65Cg4JU936xrkKDglT3frAtwFV0OiKsypejaqGohaq3Zbmtc1vKqNcrruZF5izqOsjtCNktG9JI5Go5j2LejmrmVFA/sAABHcYdpvseya2alVWyMgdkORbla53so5OVMq/qJERLGxtJXfB+9oGSlOAAAAAAAAAAAAAAAAAAAAAAAAAAAAAAAAAAAAANDaHK13VdDUU0jspKaZHMRfwMmaq3JyZTHrzuUzyXnoZs1o89N4TAXgAABEsbG0ld8H72ktIljY2krvg/e0DJIAAAAAAAAAAA/TTWZPWJlU0Mkjb7r2Rucl+9eicp/b9Q1XBpuxf5AfgB7mgdTOVs7VY5M7XIqKnUp4AAAAAAAP12dZM9sP0uzYZJ3r+GJivW7fuamwnKTWz8Rds1yZT4GQpdemnTNRV6m5Sp13AV+CxKnELbUH7uKKTkZO1P78kjVs4BWng+iutOimja3O9GZTE53svan5gfAAAAAAAAAAAAvPQzZrR56bwmKMLz0M2a0eem8JgLwAAAiWNjaSu+D97SWkSxsbSV3wfvaBkkAAAAAAPTGLKqNjRVVVuRES9VVcyIm6B5B9iDA+0am7SKCpffspk00i3p1NPvYP4n7WtyVrX0r6Zir7UlS3S0Y3dXJX2nLyIn5ZwLi0P1C6ksbLkzT1MsreVqI2PxicWWfjsayo7Cp4qaiS6OCNsbL89zUuvXfVc6rvqfsAyfjj29remz6EZDCZ44tva3ps+hGQwAAABbeLPEg/CBrKvCXKipnXOiib7Mk7c6OVfwMX81TNclyr+bEji5bhPOtbarMqlpnIjGOzTzps3Km61qKiqm6qomyl6GkQPw2RYlPYMSQ2VCyCNPwxtRL1313XLyrep+4ERwnxqWXgoqsrahHytzxQJpj0XeW72WLyOVAJcCvrLx62NaKokkz6dV2E0+JUT/AFMykTrUnVFXRWlGktDIyWN2y18bkc1ycipsKBC8NMT1n4Wtc+JiUtSuyk0LURHO/rYlyP59h3KZxwswRqsDKhae1mXLnY9uyyVl/vNXdT5puohskjeHuBUOHNG+nqURsiXugku2YpbtheiuZybqcqIqBkAH6LQoJLLmkgrGqySJ7o3tX8L2rcqfmh+cAAAAAAF56GbNaPPTeExRheehmzWjz03hMBeAAAESxsbSV3wfvaS0iWNjaSu+D97QMkgAAAAB9vAfbWg/52m+uw+IfSwatBllV1LPU35EFTDK/JS9chkrXOuTdW5FA2iCstcJZG9UdinrGuEsjeqOxT1gWaDjXZaIqbqXnQMn44tva3ps+hGQwmeOLb2t6bPoRkMAH9qOkfXyMipm5T5XtYxqfie5yI1OtVQ/iWPiHsBLZtdss6Xso43T8mm3oyP8lcrk6AGh8FsH48FqKCkpc0LEaq/xvzvf/icqr1n1QRzGHhEuCtl1NTH77Y8iK7clkVGMXqVyO5mgVPjkxtTOmks7B2XS44/YqJY1udJJ+KNrk91qZlVNlVvTMmzS51VvOACQ4G4cVeBM6S2ZIuQqppsLlXS5m7ypuLvOTZT5EeAGzMFMJ4ML6SOrs5fZelzmr70cie8x3Ki/miouZT65nXQ9YTrZ9c+hld+zq2K5ib08bcrY3r2I6/fyWmigM9aIjBlKCshroEubVNVkt386JERFXpMVE/y1KhNU46bD/Xdi1GSl76a6pZyaX7/dueZWAAAAAABeehmzWjz03hMUYXnoZs1o89N4TAXgAABEsbG0ld8H72ktIljY2krvg/e0DJIAAAAAAAB1Dh1ANvwe63op4Hs8Qe63op4HsDJ+OLb2t6bPoRkMJnji29remz6EZDABoDQ2WakdJWVO7JOyHmSKPK+enfIz+ahxD0qQWHC5qXabLM9eVUlVl/5MROoCwioNEjaOk0NLTot2nVCyLs52xRql35ytXqLfKF0S0yumoWLmbHM5Odz2Iv8AYgFLAAAAAPs4G2j+qLSo50W5I6mJXdDTERydbVVOs2UYeY7IVFbnTZTnQ2+x2UiLvpeB/KupG2hFJFOl7JWOjcm+17VavyUxRVU7qSR8cqXOY5WO6TVuX5obeUx7jCpv0S169iZv0uZU5EdIrk+TgI8AAAAAF56GbNaPPTeExRheehmzWjz03hMBeAAAESxsbSV3wfvaS0iWNjaSu+D97QMkgAAAAAAAHUOHUA2/B7reingezxB7reingewMn44tva3ps+hGQwmeOLb2t6bPoRkMAGqsSW0FH/n/APdSmVTTGh+rv0qxsj+RUSx/6smT/wBgFllBaJT/AHmi+DJ9RC/Sh9EtBky0D9xzJm9bXRr9wFKAAAAAPTG5SoibuwbfY3JRE3ku/IxPZsC1M8TG53yManOrkT/ybaQAZJxsbd113877GmtlMe4wqr9Mtevemyn6XMicqNkVqfJoEeAAAAAC89DNmtHnpvCYowvPQzZrR56bwmAvAAACJY2NpK74P3tJaRLGxtJXfB+9oGSQAAAAAAADqHDqAbfg91vRTwPZ4g91vRTwPYGT8cW3tb02fQjIYTPHFt7W9Nn0IyGAC7tDXa6NfWUj1W9zWVDE3LmqrJP74/yKRJlijtv9RWzSvetzJXrTv2bkVJUyW38iPVi9QGsSq9EPYy11mR1EaXrSzorl3opUyF/69LLUPxW1ZMdu001NWJfHPG6N2+iOS69OVM6cqAYpB9TCbB6bBWrlpbQS58Trr9yRn4XpyOS5flnQ+WAAAEqxXWSts2zRRomw2ZszujD+0W/nyLus1yU3oe8CnUEUlpVrcl07dLp0XPpN973/AOJzURORirmcXIB+a065tlwSzz+5DG+V3RY1XL8kMU1M7qp7nyre57lc5d9zlvX5qaZx7YRJYtkvhjW6SsckLbl2dLT2pF5slEavxDMQAAAAAALz0M2a0eem8JijC89DNmtHnpvCYC8AAAIljY2krvg/e0lpEsbG0ld8H72gZJAAAAAAAAOocOoBt+D3W9FPA9niD3W9FPA9gZPxxbe1vTZ9CMhhM8cW3tb02fQjIYAOtcrFRWrcqbKKm4pwAa7xcYXNwzs6KovTTWppdQn8M7UTKW7cR2w5OR3ISgyTi4w/lwCq9Maivp5bm1ESL7zEXYcl+xltvVU51TYvvNUWLbcGEMDKiy5ElikS9rm/NFTO1U3UXZQCO4xcW9Ph/CiSLpVTEi6TMiX3buQ5PxMVetF2U3UXNuEuANoYKPclqUz0Y1f3zGq6JybipIiXdS3LvohsIAYpsyxKm2nZFlwSTu3oo3Pu57k2Ost7ADEFI57ajC+5jGqipTNde56/1uatzU/paqqu+hezWIxLmIiJvJmPQHmKJsLUbEiNa1ERqNS5GoiXIiImZLj0CnMdONVtnsfZthPvmeisqZGr+5YueNF/jXMv8KbGdfZCvMc2GSYW2kqUbsqnpUWGJUXYe6++R6c7thF3UYikCAAAAAAABeehmzWjz03hMUYXnoZs1o89N4TAXgAABEsbG0ld8H72ktIljY2krvg/e0DJIAAAAAAAB04ANLR6ICyGNRF/SNhET9ynrPWuCsf/AIjsU9RmcASPGFbsWE1qVNVZ+VpUzmqzLTJdsRNat6XrdstUjgAAAAD72CWG9bgVLpljy5KOu0yN/tRyon8Tb/mlypuKfBAGj8F9EDQWqiNtxrqKXddcskSryOamU3rbcm+pYdnYRUlrJfZ1VDN8KVjvki7Bi07eBuBz0al7luTfUj1t4xLLwfRVtCtiRyfgY/TH39Bl7k60MgK5VzqcAt3DvH5NbDXQYMNdTRO2HTOX9s9P6blui50VXcqFRquVsqcAAAAAAAAAAvPQzZrR56bwmKMLz0M2a0eem8JgLwAAAiWNjaSu+D97SWnyMLbE/wBo6CppWqiOnhcxqrmR917FXkykS8DGYP02jZ0tlSvgr43RyxuVr2OS5Wqn/wBn3T89wHAduFwHAduFwHAduFwHAduFwHAduFwHAduFwHAduFwHAduFwHAduFwHAduFwHAduFwHAduFwHAduFwHC89DNmtHnpvCYo2403iMwTlwas1z7RYsctXJpuQ5LnMiRqNYipuKvtOu3nJu3gWOAAAAA+Za2DFFbyotrUsM6tS5rpYmucibyKqXonIfO1N7I4upuxb5EkAEb1N7I4upuxb5DU3sji6m7FvkSQARvU3sji6m7FvkNTeyOLqbsW+RJABG9TeyOLqbsW+Q1N7I4upuxb5EkAEb1N7I4upuxb5DU3sji6m7FvkSQARvU3sji6m7FvkNTeyOLqbsW+RJABG9TeyOLqbsW+Q1N7I4upuxb5EkAEb1N7I4upuxb5DU3sji6m7FvkSQARvU3sji6m7FvkNTeyOLqbsW+RJABG9TeyOLqbsW+Q1N7I4upuxb5EkAEb1N7I4upuxb5DU3sji6m7FvkSQARvU3sji6m7FvkNTeyOLqbsW+RJABG9TeyOLqbsW+Q1N7I4upuxb5EkAEb1N7I4upuxb5DU3sji6m7FvkSQAfDocBrMsx6SUVBTxyNW9rmwtymrvot2wvKh9wAAAAP//Z"/>
          <p:cNvSpPr>
            <a:spLocks noChangeAspect="1" noChangeArrowheads="1"/>
          </p:cNvSpPr>
          <p:nvPr/>
        </p:nvSpPr>
        <p:spPr bwMode="auto">
          <a:xfrm>
            <a:off x="307975" y="-2109788"/>
            <a:ext cx="6600825" cy="471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30" name="Picture 6" descr="File:Junction 10.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clker.com/cliparts/9/a/e/e/12154415151126295659lemmling_Cartoon_owl.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2972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chemeClr val="tx1"/>
                </a:solidFill>
              </a:rPr>
              <a:t>Insecta</a:t>
            </a:r>
            <a:endParaRPr lang="en-US" dirty="0">
              <a:solidFill>
                <a:schemeClr val="tx1"/>
              </a:solidFill>
            </a:endParaRPr>
          </a:p>
          <a:p>
            <a:pPr lvl="1" eaLnBrk="1" hangingPunct="1">
              <a:defRPr/>
            </a:pPr>
            <a:r>
              <a:rPr lang="en-US" dirty="0" err="1">
                <a:solidFill>
                  <a:schemeClr val="tx1"/>
                </a:solidFill>
              </a:rPr>
              <a:t>Crustacea</a:t>
            </a:r>
            <a:endParaRPr lang="en-US" dirty="0">
              <a:solidFill>
                <a:schemeClr val="tx1"/>
              </a:solidFill>
            </a:endParaRPr>
          </a:p>
          <a:p>
            <a:pPr lvl="1" eaLnBrk="1" hangingPunct="1">
              <a:defRPr/>
            </a:pPr>
            <a:r>
              <a:rPr lang="en-US" dirty="0" err="1">
                <a:solidFill>
                  <a:schemeClr val="tx1"/>
                </a:solidFill>
              </a:rPr>
              <a:t>Arachnida</a:t>
            </a:r>
            <a:endParaRPr lang="en-US" dirty="0">
              <a:solidFill>
                <a:schemeClr val="tx1"/>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tx1">
                    <a:lumMod val="50000"/>
                  </a:schemeClr>
                </a:solidFill>
              </a:rPr>
              <a:t>Diplopoda</a:t>
            </a:r>
            <a:endParaRPr lang="en-US" dirty="0">
              <a:solidFill>
                <a:schemeClr val="tx1">
                  <a:lumMod val="50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chemeClr val="bg2"/>
            </a:solidFill>
          </a:ln>
          <a:effectLst>
            <a:glow>
              <a:schemeClr val="bg2"/>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893223" y="779658"/>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27"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2340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chemeClr val="tx1"/>
                </a:solidFill>
              </a:rPr>
              <a:t>Insecta</a:t>
            </a:r>
            <a:endParaRPr lang="en-US" dirty="0">
              <a:solidFill>
                <a:schemeClr val="tx1"/>
              </a:solidFill>
            </a:endParaRPr>
          </a:p>
          <a:p>
            <a:pPr lvl="1" eaLnBrk="1" hangingPunct="1">
              <a:defRPr/>
            </a:pPr>
            <a:r>
              <a:rPr lang="en-US" dirty="0" err="1">
                <a:solidFill>
                  <a:schemeClr val="tx1"/>
                </a:solidFill>
              </a:rPr>
              <a:t>Crustacea</a:t>
            </a:r>
            <a:endParaRPr lang="en-US" dirty="0">
              <a:solidFill>
                <a:schemeClr val="tx1"/>
              </a:solidFill>
            </a:endParaRPr>
          </a:p>
          <a:p>
            <a:pPr lvl="1" eaLnBrk="1" hangingPunct="1">
              <a:defRPr/>
            </a:pPr>
            <a:r>
              <a:rPr lang="en-US" dirty="0" err="1">
                <a:solidFill>
                  <a:schemeClr val="tx1"/>
                </a:solidFill>
              </a:rPr>
              <a:t>Arachnida</a:t>
            </a:r>
            <a:endParaRPr lang="en-US" dirty="0">
              <a:solidFill>
                <a:schemeClr val="tx1"/>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tx1">
                    <a:lumMod val="50000"/>
                  </a:schemeClr>
                </a:solidFill>
              </a:rPr>
              <a:t>Diplopoda</a:t>
            </a:r>
            <a:endParaRPr lang="en-US" dirty="0">
              <a:solidFill>
                <a:schemeClr val="tx1">
                  <a:lumMod val="50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00"/>
            </a:solidFill>
          </a:ln>
          <a:effectLst>
            <a:glow rad="127000">
              <a:srgbClr val="FFFF00"/>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27"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62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 prokaryotic heterotroph.</a:t>
            </a:r>
          </a:p>
          <a:p>
            <a:pPr lvl="1" eaLnBrk="1" hangingPunct="1">
              <a:defRPr/>
            </a:pPr>
            <a:r>
              <a:rPr lang="en-US" dirty="0">
                <a:solidFill>
                  <a:srgbClr val="FF9900"/>
                </a:solidFill>
              </a:rPr>
              <a:t>D.) A eukaryotic multi-cellular heterotrophic organisms that consumes food.</a:t>
            </a:r>
          </a:p>
          <a:p>
            <a:pPr lvl="1" eaLnBrk="1" hangingPunct="1">
              <a:defRPr/>
            </a:pPr>
            <a:r>
              <a:rPr lang="en-US" dirty="0">
                <a:solidFill>
                  <a:srgbClr val="996633"/>
                </a:solidFill>
              </a:rPr>
              <a:t>E.) </a:t>
            </a:r>
            <a:r>
              <a:rPr lang="en-US" dirty="0">
                <a:solidFill>
                  <a:schemeClr val="tx1"/>
                </a:solidFill>
              </a:rPr>
              <a:t>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14160912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chemeClr val="tx1"/>
                </a:solidFill>
              </a:rPr>
              <a:t>Insecta</a:t>
            </a:r>
            <a:endParaRPr lang="en-US" dirty="0">
              <a:solidFill>
                <a:schemeClr val="tx1"/>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chemeClr val="tx1"/>
                </a:solidFill>
              </a:rPr>
              <a:t>Arachnida</a:t>
            </a:r>
            <a:endParaRPr lang="en-US" dirty="0">
              <a:solidFill>
                <a:schemeClr val="tx1"/>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tx1"/>
                </a:solidFill>
              </a:rPr>
              <a:t>Diplopoda</a:t>
            </a:r>
            <a:endParaRPr lang="en-US" dirty="0">
              <a:solidFill>
                <a:schemeClr val="tx1"/>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pic>
        <p:nvPicPr>
          <p:cNvPr id="28"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5715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chemeClr val="tx1"/>
                </a:solidFill>
              </a:rPr>
              <a:t>Insecta</a:t>
            </a:r>
            <a:endParaRPr lang="en-US" dirty="0">
              <a:solidFill>
                <a:schemeClr val="tx1"/>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chemeClr val="tx1"/>
                </a:solidFill>
              </a:rPr>
              <a:t>Arachnida</a:t>
            </a:r>
            <a:endParaRPr lang="en-US" dirty="0">
              <a:solidFill>
                <a:schemeClr val="tx1"/>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tx1">
                    <a:lumMod val="50000"/>
                  </a:schemeClr>
                </a:solidFill>
              </a:rPr>
              <a:t>Diplopoda</a:t>
            </a:r>
            <a:endParaRPr lang="en-US" dirty="0">
              <a:solidFill>
                <a:schemeClr val="tx1">
                  <a:lumMod val="50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rgbClr val="FFFF00"/>
            </a:solidFill>
          </a:ln>
          <a:effectLst>
            <a:glow rad="127000">
              <a:srgbClr val="FFFF00"/>
            </a:glow>
          </a:effectLst>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pic>
        <p:nvPicPr>
          <p:cNvPr id="28"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440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chemeClr val="tx1"/>
                </a:solidFill>
              </a:rPr>
              <a:t>Insecta</a:t>
            </a:r>
            <a:endParaRPr lang="en-US" dirty="0">
              <a:solidFill>
                <a:schemeClr val="tx1"/>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chemeClr val="tx1"/>
                </a:solidFill>
              </a:rPr>
              <a:t>Arachnida</a:t>
            </a:r>
            <a:endParaRPr lang="en-US" dirty="0">
              <a:solidFill>
                <a:schemeClr val="tx1"/>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bg1">
                    <a:lumMod val="65000"/>
                  </a:schemeClr>
                </a:solidFill>
              </a:rPr>
              <a:t>Diplopoda</a:t>
            </a:r>
            <a:endParaRPr lang="en-US" dirty="0">
              <a:solidFill>
                <a:schemeClr val="bg1">
                  <a:lumMod val="65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ffectLst>
            <a:glow rad="127000">
              <a:schemeClr val="tx1">
                <a:lumMod val="50000"/>
              </a:schemeClr>
            </a:glow>
          </a:effectLst>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ln w="38100">
            <a:solidFill>
              <a:schemeClr val="bg1">
                <a:lumMod val="65000"/>
              </a:schemeClr>
            </a:solidFill>
          </a:ln>
          <a:effectLst>
            <a:glow rad="127000">
              <a:schemeClr val="bg1">
                <a:lumMod val="50000"/>
              </a:schemeClr>
            </a:glow>
          </a:effectLst>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lumMod val="50000"/>
                  </a:srgbClr>
                </a:soli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sp>
        <p:nvSpPr>
          <p:cNvPr id="20" name="Rectangle 19"/>
          <p:cNvSpPr/>
          <p:nvPr/>
        </p:nvSpPr>
        <p:spPr>
          <a:xfrm>
            <a:off x="6494430" y="2819400"/>
            <a:ext cx="2268570" cy="584775"/>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Diplopoda</a:t>
            </a:r>
            <a:endParaRPr kumimoji="0" lang="en-US" sz="3200" b="1" i="0" u="none" strike="noStrike" kern="1200" cap="none" spc="0" normalizeH="0" baseline="0" noProof="0" dirty="0">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endParaRPr>
          </a:p>
        </p:txBody>
      </p:sp>
      <p:sp>
        <p:nvSpPr>
          <p:cNvPr id="21" name="Rectangle 20"/>
          <p:cNvSpPr/>
          <p:nvPr/>
        </p:nvSpPr>
        <p:spPr>
          <a:xfrm>
            <a:off x="6878038" y="937096"/>
            <a:ext cx="1922321"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lumMod val="50000"/>
                    </a:srgbClr>
                  </a:solidFill>
                  <a:prstDash val="solid"/>
                  <a:miter lim="800000"/>
                </a:ln>
                <a:solidFill>
                  <a:srgbClr val="FFFFFF"/>
                </a:solidFill>
                <a:effectLst>
                  <a:outerShdw blurRad="50800" algn="tl" rotWithShape="0">
                    <a:srgbClr val="000000"/>
                  </a:outerShdw>
                </a:effectLst>
                <a:uLnTx/>
                <a:uFillTx/>
                <a:latin typeface="Arial" charset="0"/>
                <a:ea typeface="+mn-ea"/>
                <a:cs typeface="+mn-cs"/>
              </a:rPr>
              <a:t>Millipedes</a:t>
            </a:r>
          </a:p>
        </p:txBody>
      </p:sp>
      <p:pic>
        <p:nvPicPr>
          <p:cNvPr id="30"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348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chemeClr val="tx1"/>
                </a:solidFill>
              </a:rPr>
              <a:t>Insecta</a:t>
            </a:r>
            <a:endParaRPr lang="en-US" dirty="0">
              <a:solidFill>
                <a:schemeClr val="tx1"/>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chemeClr val="tx1"/>
                </a:solidFill>
              </a:rPr>
              <a:t>Arachnida</a:t>
            </a:r>
            <a:endParaRPr lang="en-US" dirty="0">
              <a:solidFill>
                <a:schemeClr val="tx1"/>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bg1">
                    <a:lumMod val="65000"/>
                  </a:schemeClr>
                </a:solidFill>
              </a:rPr>
              <a:t>Diplopoda</a:t>
            </a:r>
            <a:endParaRPr lang="en-US" dirty="0">
              <a:solidFill>
                <a:schemeClr val="bg1">
                  <a:lumMod val="65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ffectLst>
            <a:glow rad="127000">
              <a:schemeClr val="tx1">
                <a:lumMod val="50000"/>
              </a:schemeClr>
            </a:glow>
          </a:effectLst>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ln w="38100">
            <a:solidFill>
              <a:schemeClr val="bg1">
                <a:lumMod val="65000"/>
              </a:schemeClr>
            </a:solidFill>
          </a:ln>
          <a:effectLst>
            <a:glow rad="127000">
              <a:schemeClr val="bg1">
                <a:lumMod val="50000"/>
              </a:schemeClr>
            </a:glow>
          </a:effectLst>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57150">
            <a:solidFill>
              <a:srgbClr val="FFFF00"/>
            </a:solidFill>
          </a:ln>
          <a:effectLst>
            <a:glow rad="127000">
              <a:srgbClr val="FFFF00"/>
            </a:glo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lumMod val="50000"/>
                  </a:srgbClr>
                </a:soli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sp>
        <p:nvSpPr>
          <p:cNvPr id="20" name="Rectangle 19"/>
          <p:cNvSpPr/>
          <p:nvPr/>
        </p:nvSpPr>
        <p:spPr>
          <a:xfrm>
            <a:off x="6494430" y="2819400"/>
            <a:ext cx="2268570" cy="584775"/>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Diplopoda</a:t>
            </a:r>
            <a:endParaRPr kumimoji="0" lang="en-US" sz="3200" b="1" i="0" u="none" strike="noStrike" kern="1200" cap="none" spc="0" normalizeH="0" baseline="0" noProof="0" dirty="0">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endParaRPr>
          </a:p>
        </p:txBody>
      </p:sp>
      <p:sp>
        <p:nvSpPr>
          <p:cNvPr id="21" name="Rectangle 20"/>
          <p:cNvSpPr/>
          <p:nvPr/>
        </p:nvSpPr>
        <p:spPr>
          <a:xfrm>
            <a:off x="6878038" y="937096"/>
            <a:ext cx="1922321"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lumMod val="50000"/>
                    </a:srgbClr>
                  </a:solidFill>
                  <a:prstDash val="solid"/>
                  <a:miter lim="800000"/>
                </a:ln>
                <a:solidFill>
                  <a:srgbClr val="FFFFFF"/>
                </a:solidFill>
                <a:effectLst>
                  <a:outerShdw blurRad="50800" algn="tl" rotWithShape="0">
                    <a:srgbClr val="000000"/>
                  </a:outerShdw>
                </a:effectLst>
                <a:uLnTx/>
                <a:uFillTx/>
                <a:latin typeface="Arial" charset="0"/>
                <a:ea typeface="+mn-ea"/>
                <a:cs typeface="+mn-cs"/>
              </a:rPr>
              <a:t>Millipedes</a:t>
            </a:r>
          </a:p>
        </p:txBody>
      </p:sp>
      <p:pic>
        <p:nvPicPr>
          <p:cNvPr id="30"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2619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chemeClr val="tx1"/>
                </a:solidFill>
              </a:rPr>
              <a:t>Insecta</a:t>
            </a:r>
            <a:endParaRPr lang="en-US" dirty="0">
              <a:solidFill>
                <a:schemeClr val="tx1"/>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rgbClr val="996633"/>
                </a:solidFill>
              </a:rPr>
              <a:t>Arachnida</a:t>
            </a:r>
            <a:endParaRPr lang="en-US" dirty="0">
              <a:solidFill>
                <a:srgbClr val="996633"/>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bg1">
                    <a:lumMod val="65000"/>
                  </a:schemeClr>
                </a:solidFill>
              </a:rPr>
              <a:t>Diplopoda</a:t>
            </a:r>
            <a:endParaRPr lang="en-US" dirty="0">
              <a:solidFill>
                <a:schemeClr val="bg1">
                  <a:lumMod val="65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ffectLst>
            <a:glow rad="127000">
              <a:schemeClr val="tx1">
                <a:lumMod val="50000"/>
              </a:schemeClr>
            </a:glow>
          </a:effectLst>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ln w="38100">
            <a:solidFill>
              <a:schemeClr val="bg1">
                <a:lumMod val="65000"/>
              </a:schemeClr>
            </a:solidFill>
          </a:ln>
          <a:effectLst>
            <a:glow rad="127000">
              <a:schemeClr val="bg1">
                <a:lumMod val="50000"/>
              </a:schemeClr>
            </a:glow>
          </a:effectLst>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57150">
            <a:solidFill>
              <a:srgbClr val="996633"/>
            </a:solidFill>
          </a:ln>
          <a:effectLst>
            <a:glow rad="127000">
              <a:srgbClr val="996633"/>
            </a:glo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lumMod val="50000"/>
                  </a:srgbClr>
                </a:soli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sp>
        <p:nvSpPr>
          <p:cNvPr id="20" name="Rectangle 19"/>
          <p:cNvSpPr/>
          <p:nvPr/>
        </p:nvSpPr>
        <p:spPr>
          <a:xfrm>
            <a:off x="6494430" y="2819400"/>
            <a:ext cx="2268570" cy="584775"/>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Diplopoda</a:t>
            </a:r>
            <a:endParaRPr kumimoji="0" lang="en-US" sz="3200" b="1" i="0" u="none" strike="noStrike" kern="1200" cap="none" spc="0" normalizeH="0" baseline="0" noProof="0" dirty="0">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endParaRPr>
          </a:p>
        </p:txBody>
      </p:sp>
      <p:sp>
        <p:nvSpPr>
          <p:cNvPr id="21" name="Rectangle 20"/>
          <p:cNvSpPr/>
          <p:nvPr/>
        </p:nvSpPr>
        <p:spPr>
          <a:xfrm>
            <a:off x="6878038" y="937096"/>
            <a:ext cx="1922321"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lumMod val="50000"/>
                    </a:srgbClr>
                  </a:solidFill>
                  <a:prstDash val="solid"/>
                  <a:miter lim="800000"/>
                </a:ln>
                <a:solidFill>
                  <a:srgbClr val="FFFFFF"/>
                </a:solidFill>
                <a:effectLst>
                  <a:outerShdw blurRad="50800" algn="tl" rotWithShape="0">
                    <a:srgbClr val="000000"/>
                  </a:outerShdw>
                </a:effectLst>
                <a:uLnTx/>
                <a:uFillTx/>
                <a:latin typeface="Arial" charset="0"/>
                <a:ea typeface="+mn-ea"/>
                <a:cs typeface="+mn-cs"/>
              </a:rPr>
              <a:t>Millipedes</a:t>
            </a:r>
          </a:p>
        </p:txBody>
      </p:sp>
      <p:sp>
        <p:nvSpPr>
          <p:cNvPr id="22" name="Rectangle 21"/>
          <p:cNvSpPr/>
          <p:nvPr/>
        </p:nvSpPr>
        <p:spPr>
          <a:xfrm>
            <a:off x="353590" y="5791200"/>
            <a:ext cx="218842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Arachnida</a:t>
            </a:r>
            <a:endParaRPr kumimoji="0" lang="en-US" sz="32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endParaRPr>
          </a:p>
        </p:txBody>
      </p:sp>
      <p:pic>
        <p:nvPicPr>
          <p:cNvPr id="31"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98502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chemeClr val="tx1"/>
                </a:solidFill>
              </a:rPr>
              <a:t>Insecta</a:t>
            </a:r>
            <a:endParaRPr lang="en-US" dirty="0">
              <a:solidFill>
                <a:schemeClr val="tx1"/>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rgbClr val="996633"/>
                </a:solidFill>
              </a:rPr>
              <a:t>Arachnida</a:t>
            </a:r>
            <a:endParaRPr lang="en-US" dirty="0">
              <a:solidFill>
                <a:srgbClr val="996633"/>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bg1">
                    <a:lumMod val="65000"/>
                  </a:schemeClr>
                </a:solidFill>
              </a:rPr>
              <a:t>Diplopoda</a:t>
            </a:r>
            <a:endParaRPr lang="en-US" dirty="0">
              <a:solidFill>
                <a:schemeClr val="bg1">
                  <a:lumMod val="65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ffectLst>
            <a:glow rad="127000">
              <a:schemeClr val="tx1">
                <a:lumMod val="50000"/>
              </a:schemeClr>
            </a:glow>
          </a:effectLst>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ln w="38100">
            <a:solidFill>
              <a:schemeClr val="bg1">
                <a:lumMod val="65000"/>
              </a:schemeClr>
            </a:solidFill>
          </a:ln>
          <a:effectLst>
            <a:glow rad="127000">
              <a:schemeClr val="bg1">
                <a:lumMod val="50000"/>
              </a:schemeClr>
            </a:glow>
          </a:effectLst>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ln w="38100">
            <a:solidFill>
              <a:srgbClr val="FFFF00"/>
            </a:solidFill>
          </a:ln>
          <a:effectLst>
            <a:glow rad="127000">
              <a:srgbClr val="FFFF00"/>
            </a:glow>
          </a:effectLst>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57150">
            <a:solidFill>
              <a:srgbClr val="996633"/>
            </a:solidFill>
          </a:ln>
          <a:effectLst>
            <a:glow rad="127000">
              <a:srgbClr val="996633"/>
            </a:glo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lumMod val="50000"/>
                  </a:srgbClr>
                </a:soli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sp>
        <p:nvSpPr>
          <p:cNvPr id="20" name="Rectangle 19"/>
          <p:cNvSpPr/>
          <p:nvPr/>
        </p:nvSpPr>
        <p:spPr>
          <a:xfrm>
            <a:off x="6494430" y="2819400"/>
            <a:ext cx="2268570" cy="584775"/>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Diplopoda</a:t>
            </a:r>
            <a:endParaRPr kumimoji="0" lang="en-US" sz="3200" b="1" i="0" u="none" strike="noStrike" kern="1200" cap="none" spc="0" normalizeH="0" baseline="0" noProof="0" dirty="0">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endParaRPr>
          </a:p>
        </p:txBody>
      </p:sp>
      <p:sp>
        <p:nvSpPr>
          <p:cNvPr id="21" name="Rectangle 20"/>
          <p:cNvSpPr/>
          <p:nvPr/>
        </p:nvSpPr>
        <p:spPr>
          <a:xfrm>
            <a:off x="6878038" y="937096"/>
            <a:ext cx="1922321"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lumMod val="50000"/>
                    </a:srgbClr>
                  </a:solidFill>
                  <a:prstDash val="solid"/>
                  <a:miter lim="800000"/>
                </a:ln>
                <a:solidFill>
                  <a:srgbClr val="FFFFFF"/>
                </a:solidFill>
                <a:effectLst>
                  <a:outerShdw blurRad="50800" algn="tl" rotWithShape="0">
                    <a:srgbClr val="000000"/>
                  </a:outerShdw>
                </a:effectLst>
                <a:uLnTx/>
                <a:uFillTx/>
                <a:latin typeface="Arial" charset="0"/>
                <a:ea typeface="+mn-ea"/>
                <a:cs typeface="+mn-cs"/>
              </a:rPr>
              <a:t>Millipedes</a:t>
            </a:r>
          </a:p>
        </p:txBody>
      </p:sp>
      <p:sp>
        <p:nvSpPr>
          <p:cNvPr id="22" name="Rectangle 21"/>
          <p:cNvSpPr/>
          <p:nvPr/>
        </p:nvSpPr>
        <p:spPr>
          <a:xfrm>
            <a:off x="353590" y="5791200"/>
            <a:ext cx="218842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Arachnida</a:t>
            </a:r>
            <a:endParaRPr kumimoji="0" lang="en-US" sz="32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endParaRPr>
          </a:p>
        </p:txBody>
      </p:sp>
      <p:pic>
        <p:nvPicPr>
          <p:cNvPr id="31"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4135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rgbClr val="9966FF"/>
                </a:solidFill>
              </a:rPr>
              <a:t>Insecta</a:t>
            </a:r>
            <a:endParaRPr lang="en-US" dirty="0">
              <a:solidFill>
                <a:srgbClr val="9966FF"/>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rgbClr val="996633"/>
                </a:solidFill>
              </a:rPr>
              <a:t>Arachnida</a:t>
            </a:r>
            <a:endParaRPr lang="en-US" dirty="0">
              <a:solidFill>
                <a:srgbClr val="996633"/>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bg1">
                    <a:lumMod val="65000"/>
                  </a:schemeClr>
                </a:solidFill>
              </a:rPr>
              <a:t>Diplopoda</a:t>
            </a:r>
            <a:endParaRPr lang="en-US" dirty="0">
              <a:solidFill>
                <a:schemeClr val="bg1">
                  <a:lumMod val="65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ffectLst>
            <a:glow rad="127000">
              <a:schemeClr val="tx1">
                <a:lumMod val="50000"/>
              </a:schemeClr>
            </a:glow>
          </a:effectLst>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ln w="38100">
            <a:solidFill>
              <a:schemeClr val="bg1">
                <a:lumMod val="65000"/>
              </a:schemeClr>
            </a:solidFill>
          </a:ln>
          <a:effectLst>
            <a:glow rad="127000">
              <a:schemeClr val="bg1">
                <a:lumMod val="50000"/>
              </a:schemeClr>
            </a:glow>
          </a:effectLst>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ln w="38100">
            <a:solidFill>
              <a:srgbClr val="9966FF"/>
            </a:solidFill>
          </a:ln>
          <a:effectLst>
            <a:glow rad="127000">
              <a:srgbClr val="9966FF"/>
            </a:glow>
          </a:effectLst>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57150">
            <a:solidFill>
              <a:srgbClr val="996633"/>
            </a:solidFill>
          </a:ln>
          <a:effectLst>
            <a:glow rad="127000">
              <a:srgbClr val="996633"/>
            </a:glo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lumMod val="50000"/>
                  </a:srgbClr>
                </a:soli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sp>
        <p:nvSpPr>
          <p:cNvPr id="20" name="Rectangle 19"/>
          <p:cNvSpPr/>
          <p:nvPr/>
        </p:nvSpPr>
        <p:spPr>
          <a:xfrm>
            <a:off x="6494430" y="2819400"/>
            <a:ext cx="2268570" cy="584775"/>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Diplopoda</a:t>
            </a:r>
            <a:endParaRPr kumimoji="0" lang="en-US" sz="3200" b="1" i="0" u="none" strike="noStrike" kern="1200" cap="none" spc="0" normalizeH="0" baseline="0" noProof="0" dirty="0">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endParaRPr>
          </a:p>
        </p:txBody>
      </p:sp>
      <p:sp>
        <p:nvSpPr>
          <p:cNvPr id="21" name="Rectangle 20"/>
          <p:cNvSpPr/>
          <p:nvPr/>
        </p:nvSpPr>
        <p:spPr>
          <a:xfrm>
            <a:off x="6878038" y="937096"/>
            <a:ext cx="1922321"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lumMod val="50000"/>
                    </a:srgbClr>
                  </a:solidFill>
                  <a:prstDash val="solid"/>
                  <a:miter lim="800000"/>
                </a:ln>
                <a:solidFill>
                  <a:srgbClr val="FFFFFF"/>
                </a:solidFill>
                <a:effectLst>
                  <a:outerShdw blurRad="50800" algn="tl" rotWithShape="0">
                    <a:srgbClr val="000000"/>
                  </a:outerShdw>
                </a:effectLst>
                <a:uLnTx/>
                <a:uFillTx/>
                <a:latin typeface="Arial" charset="0"/>
                <a:ea typeface="+mn-ea"/>
                <a:cs typeface="+mn-cs"/>
              </a:rPr>
              <a:t>Millipedes</a:t>
            </a:r>
          </a:p>
        </p:txBody>
      </p:sp>
      <p:sp>
        <p:nvSpPr>
          <p:cNvPr id="22" name="Rectangle 21"/>
          <p:cNvSpPr/>
          <p:nvPr/>
        </p:nvSpPr>
        <p:spPr>
          <a:xfrm>
            <a:off x="353590" y="5791200"/>
            <a:ext cx="218842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Arachnida</a:t>
            </a:r>
            <a:endParaRPr kumimoji="0" lang="en-US" sz="32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endParaRPr>
          </a:p>
        </p:txBody>
      </p:sp>
      <p:sp>
        <p:nvSpPr>
          <p:cNvPr id="23" name="Rectangle 22"/>
          <p:cNvSpPr/>
          <p:nvPr/>
        </p:nvSpPr>
        <p:spPr>
          <a:xfrm>
            <a:off x="3085053" y="5743193"/>
            <a:ext cx="256993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err="1">
                <a:ln w="17780" cmpd="sng">
                  <a:solidFill>
                    <a:srgbClr val="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Insecta</a:t>
            </a:r>
            <a:endParaRPr kumimoji="0" lang="en-US" sz="5400" b="1" i="0" u="none" strike="noStrike" kern="1200" cap="none" spc="0" normalizeH="0" baseline="0" noProof="0" dirty="0">
              <a:ln w="17780" cmpd="sng">
                <a:solidFill>
                  <a:srgbClr val="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pic>
        <p:nvPicPr>
          <p:cNvPr id="32"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9528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rgbClr val="9966FF"/>
                </a:solidFill>
              </a:rPr>
              <a:t>Insecta</a:t>
            </a:r>
            <a:endParaRPr lang="en-US" dirty="0">
              <a:solidFill>
                <a:srgbClr val="9966FF"/>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rgbClr val="996633"/>
                </a:solidFill>
              </a:rPr>
              <a:t>Arachnida</a:t>
            </a:r>
            <a:endParaRPr lang="en-US" dirty="0">
              <a:solidFill>
                <a:srgbClr val="996633"/>
              </a:solidFill>
            </a:endParaRPr>
          </a:p>
          <a:p>
            <a:pPr lvl="1" eaLnBrk="1" hangingPunct="1">
              <a:defRPr/>
            </a:pPr>
            <a:r>
              <a:rPr lang="en-US" dirty="0" err="1">
                <a:solidFill>
                  <a:schemeClr val="tx1"/>
                </a:solidFill>
              </a:rPr>
              <a:t>Chilopoda</a:t>
            </a:r>
            <a:endParaRPr lang="en-US" dirty="0">
              <a:solidFill>
                <a:schemeClr val="tx1"/>
              </a:solidFill>
            </a:endParaRPr>
          </a:p>
          <a:p>
            <a:pPr lvl="1" eaLnBrk="1" hangingPunct="1">
              <a:defRPr/>
            </a:pPr>
            <a:r>
              <a:rPr lang="en-US" dirty="0" err="1">
                <a:solidFill>
                  <a:schemeClr val="bg1">
                    <a:lumMod val="65000"/>
                  </a:schemeClr>
                </a:solidFill>
              </a:rPr>
              <a:t>Diplopoda</a:t>
            </a:r>
            <a:endParaRPr lang="en-US" dirty="0">
              <a:solidFill>
                <a:schemeClr val="bg1">
                  <a:lumMod val="65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ffectLst>
            <a:glow rad="127000">
              <a:schemeClr val="tx1">
                <a:lumMod val="50000"/>
              </a:schemeClr>
            </a:glow>
          </a:effectLst>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ln w="38100">
            <a:solidFill>
              <a:schemeClr val="bg1">
                <a:lumMod val="65000"/>
              </a:schemeClr>
            </a:solidFill>
          </a:ln>
          <a:effectLst>
            <a:glow rad="127000">
              <a:schemeClr val="bg1">
                <a:lumMod val="50000"/>
              </a:schemeClr>
            </a:glow>
          </a:effectLst>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ln w="38100">
            <a:solidFill>
              <a:srgbClr val="9966FF"/>
            </a:solidFill>
          </a:ln>
          <a:effectLst>
            <a:glow rad="127000">
              <a:srgbClr val="9966FF"/>
            </a:glow>
          </a:effectLst>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ln w="38100">
            <a:solidFill>
              <a:srgbClr val="FFFF00"/>
            </a:solidFill>
          </a:ln>
          <a:effectLst>
            <a:glow rad="127000">
              <a:srgbClr val="FFFF00"/>
            </a:glow>
          </a:effectLst>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57150">
            <a:solidFill>
              <a:srgbClr val="996633"/>
            </a:solidFill>
          </a:ln>
          <a:effectLst>
            <a:glow rad="127000">
              <a:srgbClr val="996633"/>
            </a:glo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lumMod val="50000"/>
                  </a:srgbClr>
                </a:soli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sp>
        <p:nvSpPr>
          <p:cNvPr id="20" name="Rectangle 19"/>
          <p:cNvSpPr/>
          <p:nvPr/>
        </p:nvSpPr>
        <p:spPr>
          <a:xfrm>
            <a:off x="6494430" y="2819400"/>
            <a:ext cx="2268570" cy="584775"/>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Diplopoda</a:t>
            </a:r>
            <a:endParaRPr kumimoji="0" lang="en-US" sz="3200" b="1" i="0" u="none" strike="noStrike" kern="1200" cap="none" spc="0" normalizeH="0" baseline="0" noProof="0" dirty="0">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endParaRPr>
          </a:p>
        </p:txBody>
      </p:sp>
      <p:sp>
        <p:nvSpPr>
          <p:cNvPr id="21" name="Rectangle 20"/>
          <p:cNvSpPr/>
          <p:nvPr/>
        </p:nvSpPr>
        <p:spPr>
          <a:xfrm>
            <a:off x="6878038" y="937096"/>
            <a:ext cx="1922321"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lumMod val="50000"/>
                    </a:srgbClr>
                  </a:solidFill>
                  <a:prstDash val="solid"/>
                  <a:miter lim="800000"/>
                </a:ln>
                <a:solidFill>
                  <a:srgbClr val="FFFFFF"/>
                </a:solidFill>
                <a:effectLst>
                  <a:outerShdw blurRad="50800" algn="tl" rotWithShape="0">
                    <a:srgbClr val="000000"/>
                  </a:outerShdw>
                </a:effectLst>
                <a:uLnTx/>
                <a:uFillTx/>
                <a:latin typeface="Arial" charset="0"/>
                <a:ea typeface="+mn-ea"/>
                <a:cs typeface="+mn-cs"/>
              </a:rPr>
              <a:t>Millipedes</a:t>
            </a:r>
          </a:p>
        </p:txBody>
      </p:sp>
      <p:sp>
        <p:nvSpPr>
          <p:cNvPr id="22" name="Rectangle 21"/>
          <p:cNvSpPr/>
          <p:nvPr/>
        </p:nvSpPr>
        <p:spPr>
          <a:xfrm>
            <a:off x="353590" y="5791200"/>
            <a:ext cx="218842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Arachnida</a:t>
            </a:r>
            <a:endParaRPr kumimoji="0" lang="en-US" sz="32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endParaRPr>
          </a:p>
        </p:txBody>
      </p:sp>
      <p:sp>
        <p:nvSpPr>
          <p:cNvPr id="23" name="Rectangle 22"/>
          <p:cNvSpPr/>
          <p:nvPr/>
        </p:nvSpPr>
        <p:spPr>
          <a:xfrm>
            <a:off x="3085053" y="5743193"/>
            <a:ext cx="256993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err="1">
                <a:ln w="17780" cmpd="sng">
                  <a:solidFill>
                    <a:srgbClr val="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Insecta</a:t>
            </a:r>
            <a:endParaRPr kumimoji="0" lang="en-US" sz="5400" b="1" i="0" u="none" strike="noStrike" kern="1200" cap="none" spc="0" normalizeH="0" baseline="0" noProof="0" dirty="0">
              <a:ln w="17780" cmpd="sng">
                <a:solidFill>
                  <a:srgbClr val="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pic>
        <p:nvPicPr>
          <p:cNvPr id="32"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9960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rgbClr val="9966FF"/>
                </a:solidFill>
              </a:rPr>
              <a:t>Insecta</a:t>
            </a:r>
            <a:endParaRPr lang="en-US" dirty="0">
              <a:solidFill>
                <a:srgbClr val="9966FF"/>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rgbClr val="996633"/>
                </a:solidFill>
              </a:rPr>
              <a:t>Arachnida</a:t>
            </a:r>
            <a:endParaRPr lang="en-US" dirty="0">
              <a:solidFill>
                <a:srgbClr val="996633"/>
              </a:solidFill>
            </a:endParaRPr>
          </a:p>
          <a:p>
            <a:pPr lvl="1" eaLnBrk="1" hangingPunct="1">
              <a:defRPr/>
            </a:pPr>
            <a:r>
              <a:rPr lang="en-US" dirty="0" err="1">
                <a:solidFill>
                  <a:srgbClr val="FFC000"/>
                </a:solidFill>
              </a:rPr>
              <a:t>Chilopoda</a:t>
            </a:r>
            <a:endParaRPr lang="en-US" dirty="0">
              <a:solidFill>
                <a:srgbClr val="FFC000"/>
              </a:solidFill>
            </a:endParaRPr>
          </a:p>
          <a:p>
            <a:pPr lvl="1" eaLnBrk="1" hangingPunct="1">
              <a:defRPr/>
            </a:pPr>
            <a:r>
              <a:rPr lang="en-US" dirty="0" err="1">
                <a:solidFill>
                  <a:schemeClr val="bg1">
                    <a:lumMod val="65000"/>
                  </a:schemeClr>
                </a:solidFill>
              </a:rPr>
              <a:t>Diplopoda</a:t>
            </a:r>
            <a:endParaRPr lang="en-US" dirty="0">
              <a:solidFill>
                <a:schemeClr val="bg1">
                  <a:lumMod val="65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ffectLst>
            <a:glow rad="127000">
              <a:schemeClr val="tx1">
                <a:lumMod val="50000"/>
              </a:schemeClr>
            </a:glow>
          </a:effectLst>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ln w="38100">
            <a:solidFill>
              <a:schemeClr val="bg1">
                <a:lumMod val="65000"/>
              </a:schemeClr>
            </a:solidFill>
          </a:ln>
          <a:effectLst>
            <a:glow rad="127000">
              <a:schemeClr val="bg1">
                <a:lumMod val="50000"/>
              </a:schemeClr>
            </a:glow>
          </a:effectLst>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ln w="38100">
            <a:solidFill>
              <a:srgbClr val="9966FF"/>
            </a:solidFill>
          </a:ln>
          <a:effectLst>
            <a:glow rad="127000">
              <a:srgbClr val="9966FF"/>
            </a:glow>
          </a:effectLst>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ln w="38100">
            <a:solidFill>
              <a:srgbClr val="FFC000"/>
            </a:solidFill>
          </a:ln>
          <a:effectLst>
            <a:glow rad="127000">
              <a:srgbClr val="FFC000"/>
            </a:glow>
          </a:effectLst>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57150">
            <a:solidFill>
              <a:srgbClr val="996633"/>
            </a:solidFill>
          </a:ln>
          <a:effectLst>
            <a:glow rad="127000">
              <a:srgbClr val="996633"/>
            </a:glo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lumMod val="50000"/>
                  </a:srgbClr>
                </a:soli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sp>
        <p:nvSpPr>
          <p:cNvPr id="20" name="Rectangle 19"/>
          <p:cNvSpPr/>
          <p:nvPr/>
        </p:nvSpPr>
        <p:spPr>
          <a:xfrm>
            <a:off x="6494430" y="2819400"/>
            <a:ext cx="2268570" cy="584775"/>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Diplopoda</a:t>
            </a:r>
            <a:endParaRPr kumimoji="0" lang="en-US" sz="3200" b="1" i="0" u="none" strike="noStrike" kern="1200" cap="none" spc="0" normalizeH="0" baseline="0" noProof="0" dirty="0">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endParaRPr>
          </a:p>
        </p:txBody>
      </p:sp>
      <p:sp>
        <p:nvSpPr>
          <p:cNvPr id="21" name="Rectangle 20"/>
          <p:cNvSpPr/>
          <p:nvPr/>
        </p:nvSpPr>
        <p:spPr>
          <a:xfrm>
            <a:off x="6878038" y="937096"/>
            <a:ext cx="1922321"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lumMod val="50000"/>
                    </a:srgbClr>
                  </a:solidFill>
                  <a:prstDash val="solid"/>
                  <a:miter lim="800000"/>
                </a:ln>
                <a:solidFill>
                  <a:srgbClr val="FFFFFF"/>
                </a:solidFill>
                <a:effectLst>
                  <a:outerShdw blurRad="50800" algn="tl" rotWithShape="0">
                    <a:srgbClr val="000000"/>
                  </a:outerShdw>
                </a:effectLst>
                <a:uLnTx/>
                <a:uFillTx/>
                <a:latin typeface="Arial" charset="0"/>
                <a:ea typeface="+mn-ea"/>
                <a:cs typeface="+mn-cs"/>
              </a:rPr>
              <a:t>Millipedes</a:t>
            </a:r>
          </a:p>
        </p:txBody>
      </p:sp>
      <p:sp>
        <p:nvSpPr>
          <p:cNvPr id="22" name="Rectangle 21"/>
          <p:cNvSpPr/>
          <p:nvPr/>
        </p:nvSpPr>
        <p:spPr>
          <a:xfrm>
            <a:off x="353590" y="5791200"/>
            <a:ext cx="218842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Arachnida</a:t>
            </a:r>
            <a:endParaRPr kumimoji="0" lang="en-US" sz="32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endParaRPr>
          </a:p>
        </p:txBody>
      </p:sp>
      <p:sp>
        <p:nvSpPr>
          <p:cNvPr id="23" name="Rectangle 22"/>
          <p:cNvSpPr/>
          <p:nvPr/>
        </p:nvSpPr>
        <p:spPr>
          <a:xfrm>
            <a:off x="3085053" y="5743193"/>
            <a:ext cx="256993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err="1">
                <a:ln w="17780" cmpd="sng">
                  <a:solidFill>
                    <a:srgbClr val="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Insecta</a:t>
            </a:r>
            <a:endParaRPr kumimoji="0" lang="en-US" sz="5400" b="1" i="0" u="none" strike="noStrike" kern="1200" cap="none" spc="0" normalizeH="0" baseline="0" noProof="0" dirty="0">
              <a:ln w="17780" cmpd="sng">
                <a:solidFill>
                  <a:srgbClr val="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Rectangle 23"/>
          <p:cNvSpPr/>
          <p:nvPr/>
        </p:nvSpPr>
        <p:spPr>
          <a:xfrm>
            <a:off x="6407867" y="5775849"/>
            <a:ext cx="244169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rgbClr val="000000">
                      <a:lumMod val="95000"/>
                      <a:lumOff val="5000"/>
                    </a:srgbClr>
                  </a:solidFill>
                  <a:prstDash val="solid"/>
                  <a:miter lim="800000"/>
                </a:ln>
                <a:solidFill>
                  <a:srgbClr val="FFC000"/>
                </a:solidFill>
                <a:effectLst>
                  <a:outerShdw blurRad="50800" algn="tl" rotWithShape="0">
                    <a:srgbClr val="000000"/>
                  </a:outerShdw>
                </a:effectLst>
                <a:uLnTx/>
                <a:uFillTx/>
                <a:latin typeface="Arial" charset="0"/>
                <a:ea typeface="+mn-ea"/>
                <a:cs typeface="+mn-cs"/>
              </a:rPr>
              <a:t>Chilopoda</a:t>
            </a:r>
            <a:endParaRPr kumimoji="0" lang="en-US" sz="3600" b="1" i="0" u="none" strike="noStrike" kern="1200" cap="none" spc="0" normalizeH="0" baseline="0" noProof="0" dirty="0">
              <a:ln w="17780" cmpd="sng">
                <a:solidFill>
                  <a:srgbClr val="000000">
                    <a:lumMod val="95000"/>
                    <a:lumOff val="5000"/>
                  </a:srgbClr>
                </a:solidFill>
                <a:prstDash val="solid"/>
                <a:miter lim="800000"/>
              </a:ln>
              <a:solidFill>
                <a:srgbClr val="FFC000"/>
              </a:solidFill>
              <a:effectLst>
                <a:outerShdw blurRad="50800" algn="tl" rotWithShape="0">
                  <a:srgbClr val="000000"/>
                </a:outerShdw>
              </a:effectLst>
              <a:uLnTx/>
              <a:uFillTx/>
              <a:latin typeface="Arial" charset="0"/>
              <a:ea typeface="+mn-ea"/>
              <a:cs typeface="+mn-cs"/>
            </a:endParaRPr>
          </a:p>
        </p:txBody>
      </p:sp>
      <p:sp>
        <p:nvSpPr>
          <p:cNvPr id="25" name="Rectangle 24"/>
          <p:cNvSpPr/>
          <p:nvPr/>
        </p:nvSpPr>
        <p:spPr>
          <a:xfrm>
            <a:off x="6643198" y="3748047"/>
            <a:ext cx="23920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Centipedes</a:t>
            </a:r>
          </a:p>
        </p:txBody>
      </p:sp>
      <p:pic>
        <p:nvPicPr>
          <p:cNvPr id="34"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4454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a:p>
            <a:pPr lvl="1" eaLnBrk="1" hangingPunct="1">
              <a:defRPr/>
            </a:pPr>
            <a:r>
              <a:rPr lang="en-US" dirty="0" err="1">
                <a:solidFill>
                  <a:srgbClr val="9966FF"/>
                </a:solidFill>
              </a:rPr>
              <a:t>Insecta</a:t>
            </a:r>
            <a:endParaRPr lang="en-US" dirty="0">
              <a:solidFill>
                <a:srgbClr val="9966FF"/>
              </a:solidFill>
            </a:endParaRPr>
          </a:p>
          <a:p>
            <a:pPr lvl="1" eaLnBrk="1" hangingPunct="1">
              <a:defRPr/>
            </a:pPr>
            <a:r>
              <a:rPr lang="en-US" dirty="0" err="1">
                <a:solidFill>
                  <a:srgbClr val="FFFFCC"/>
                </a:solidFill>
              </a:rPr>
              <a:t>Crustacea</a:t>
            </a:r>
            <a:endParaRPr lang="en-US" dirty="0">
              <a:solidFill>
                <a:srgbClr val="FFFFCC"/>
              </a:solidFill>
            </a:endParaRPr>
          </a:p>
          <a:p>
            <a:pPr lvl="1" eaLnBrk="1" hangingPunct="1">
              <a:defRPr/>
            </a:pPr>
            <a:r>
              <a:rPr lang="en-US" dirty="0" err="1">
                <a:solidFill>
                  <a:srgbClr val="996633"/>
                </a:solidFill>
              </a:rPr>
              <a:t>Arachnida</a:t>
            </a:r>
            <a:endParaRPr lang="en-US" dirty="0">
              <a:solidFill>
                <a:srgbClr val="996633"/>
              </a:solidFill>
            </a:endParaRPr>
          </a:p>
          <a:p>
            <a:pPr lvl="1" eaLnBrk="1" hangingPunct="1">
              <a:defRPr/>
            </a:pPr>
            <a:r>
              <a:rPr lang="en-US" dirty="0" err="1">
                <a:solidFill>
                  <a:srgbClr val="FFC000"/>
                </a:solidFill>
              </a:rPr>
              <a:t>Chilopoda</a:t>
            </a:r>
            <a:endParaRPr lang="en-US" dirty="0">
              <a:solidFill>
                <a:srgbClr val="FFC000"/>
              </a:solidFill>
            </a:endParaRPr>
          </a:p>
          <a:p>
            <a:pPr lvl="1" eaLnBrk="1" hangingPunct="1">
              <a:defRPr/>
            </a:pPr>
            <a:r>
              <a:rPr lang="en-US" dirty="0" err="1">
                <a:solidFill>
                  <a:schemeClr val="bg1">
                    <a:lumMod val="65000"/>
                  </a:schemeClr>
                </a:solidFill>
              </a:rPr>
              <a:t>Diplopoda</a:t>
            </a:r>
            <a:endParaRPr lang="en-US" dirty="0">
              <a:solidFill>
                <a:schemeClr val="bg1">
                  <a:lumMod val="65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6" name="Picture 2" descr="http://upload.wikimedia.org/wikipedia/commons/0/01/Alder_leaf_beetle_from_the_High_Tatras_%28766324244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84123"/>
            <a:ext cx="2784987" cy="2721077"/>
          </a:xfrm>
          <a:prstGeom prst="rect">
            <a:avLst/>
          </a:prstGeom>
          <a:noFill/>
          <a:ln w="28575">
            <a:solidFill>
              <a:schemeClr val="tx1">
                <a:lumMod val="50000"/>
              </a:schemeClr>
            </a:solidFill>
          </a:ln>
          <a:effectLst>
            <a:glow rad="127000">
              <a:schemeClr val="tx1">
                <a:lumMod val="50000"/>
              </a:schemeClr>
            </a:glow>
          </a:effectLst>
          <a:extLst>
            <a:ext uri="{909E8E84-426E-40DD-AFC4-6F175D3DCCD1}">
              <a14:hiddenFill xmlns:a14="http://schemas.microsoft.com/office/drawing/2010/main">
                <a:solidFill>
                  <a:srgbClr val="FFFFFF"/>
                </a:solidFill>
              </a14:hiddenFill>
            </a:ext>
          </a:extLst>
        </p:spPr>
      </p:pic>
      <p:pic>
        <p:nvPicPr>
          <p:cNvPr id="7170" name="Picture 2" descr="http://farm1.staticflickr.com/75/230763627_c1666f389a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biology.unm.edu/ccouncil/Biology_203/Images/Protostomes/centipe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532" y="784123"/>
            <a:ext cx="3000067" cy="272107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43533"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pic>
        <p:nvPicPr>
          <p:cNvPr id="10242" name="Picture 2" descr="http://www.blankparkzoo.com/documents/filelibrary/jpeg/animal_photos/Millipe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799332"/>
            <a:ext cx="2784987" cy="2705867"/>
          </a:xfrm>
          <a:prstGeom prst="rect">
            <a:avLst/>
          </a:prstGeom>
          <a:noFill/>
          <a:ln w="38100">
            <a:solidFill>
              <a:schemeClr val="bg1">
                <a:lumMod val="65000"/>
              </a:schemeClr>
            </a:solidFill>
          </a:ln>
          <a:effectLst>
            <a:glow rad="127000">
              <a:schemeClr val="bg1">
                <a:lumMod val="50000"/>
              </a:schemeClr>
            </a:glow>
          </a:effectLst>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ln w="38100">
            <a:solidFill>
              <a:srgbClr val="9966FF"/>
            </a:solidFill>
          </a:ln>
          <a:effectLst>
            <a:glow rad="127000">
              <a:srgbClr val="9966FF"/>
            </a:glow>
          </a:effectLst>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074" y="784123"/>
            <a:ext cx="3002525" cy="2721077"/>
          </a:xfrm>
          <a:prstGeom prst="rect">
            <a:avLst/>
          </a:prstGeom>
          <a:noFill/>
          <a:ln w="57150">
            <a:solidFill>
              <a:srgbClr val="FFFFCC"/>
            </a:solidFill>
          </a:ln>
          <a:effectLst>
            <a:glow rad="127000">
              <a:srgbClr val="FFFFCC"/>
            </a:glow>
          </a:effectLst>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199" y="3761993"/>
            <a:ext cx="2797277" cy="2825775"/>
          </a:xfrm>
          <a:prstGeom prst="rect">
            <a:avLst/>
          </a:prstGeom>
          <a:noFill/>
          <a:ln w="38100">
            <a:solidFill>
              <a:srgbClr val="FFC000"/>
            </a:solidFill>
          </a:ln>
          <a:effectLst>
            <a:glow rad="127000">
              <a:srgbClr val="FFC000"/>
            </a:glow>
          </a:effectLst>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8" name="Picture 18" descr="http://upload.wikimedia.org/wikipedia/commons/e/ed/Spider_Araneus_diadema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57150">
            <a:solidFill>
              <a:srgbClr val="996633"/>
            </a:solidFill>
          </a:ln>
          <a:effectLst>
            <a:glow rad="127000">
              <a:srgbClr val="996633"/>
            </a:glo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06046" y="77965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A</a:t>
            </a:r>
          </a:p>
        </p:txBody>
      </p:sp>
      <p:sp>
        <p:nvSpPr>
          <p:cNvPr id="15" name="Rectangle 14"/>
          <p:cNvSpPr/>
          <p:nvPr/>
        </p:nvSpPr>
        <p:spPr>
          <a:xfrm>
            <a:off x="6172199" y="767819"/>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lumMod val="50000"/>
                  </a:srgbClr>
                </a:solidFill>
                <a:effectLst>
                  <a:outerShdw blurRad="50800" algn="tl" rotWithShape="0">
                    <a:srgbClr val="000000"/>
                  </a:outerShdw>
                </a:effectLst>
                <a:uLnTx/>
                <a:uFillTx/>
                <a:latin typeface="Arial" charset="0"/>
                <a:ea typeface="+mn-ea"/>
                <a:cs typeface="+mn-cs"/>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a:t>
            </a:r>
          </a:p>
        </p:txBody>
      </p:sp>
      <p:sp>
        <p:nvSpPr>
          <p:cNvPr id="19" name="Rectangle 18"/>
          <p:cNvSpPr/>
          <p:nvPr/>
        </p:nvSpPr>
        <p:spPr>
          <a:xfrm>
            <a:off x="3069632" y="2819400"/>
            <a:ext cx="2747868"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Crustacea</a:t>
            </a:r>
            <a:endParaRPr kumimoji="0" lang="en-US" sz="40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sp>
        <p:nvSpPr>
          <p:cNvPr id="20" name="Rectangle 19"/>
          <p:cNvSpPr/>
          <p:nvPr/>
        </p:nvSpPr>
        <p:spPr>
          <a:xfrm>
            <a:off x="6494430" y="2819400"/>
            <a:ext cx="2268570" cy="584775"/>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Diplopoda</a:t>
            </a:r>
            <a:endParaRPr kumimoji="0" lang="en-US" sz="3200" b="1" i="0" u="none" strike="noStrike" kern="1200" cap="none" spc="0" normalizeH="0" baseline="0" noProof="0" dirty="0">
              <a:ln w="28575" cmpd="sng">
                <a:solidFill>
                  <a:srgbClr val="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endParaRPr>
          </a:p>
        </p:txBody>
      </p:sp>
      <p:sp>
        <p:nvSpPr>
          <p:cNvPr id="21" name="Rectangle 20"/>
          <p:cNvSpPr/>
          <p:nvPr/>
        </p:nvSpPr>
        <p:spPr>
          <a:xfrm>
            <a:off x="6878038" y="937096"/>
            <a:ext cx="1922321"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lumMod val="50000"/>
                    </a:srgbClr>
                  </a:solidFill>
                  <a:prstDash val="solid"/>
                  <a:miter lim="800000"/>
                </a:ln>
                <a:solidFill>
                  <a:srgbClr val="FFFFFF"/>
                </a:solidFill>
                <a:effectLst>
                  <a:outerShdw blurRad="50800" algn="tl" rotWithShape="0">
                    <a:srgbClr val="000000"/>
                  </a:outerShdw>
                </a:effectLst>
                <a:uLnTx/>
                <a:uFillTx/>
                <a:latin typeface="Arial" charset="0"/>
                <a:ea typeface="+mn-ea"/>
                <a:cs typeface="+mn-cs"/>
              </a:rPr>
              <a:t>Millipedes</a:t>
            </a:r>
          </a:p>
        </p:txBody>
      </p:sp>
      <p:sp>
        <p:nvSpPr>
          <p:cNvPr id="22" name="Rectangle 21"/>
          <p:cNvSpPr/>
          <p:nvPr/>
        </p:nvSpPr>
        <p:spPr>
          <a:xfrm>
            <a:off x="353590" y="5791200"/>
            <a:ext cx="218842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Arachnida</a:t>
            </a:r>
            <a:endParaRPr kumimoji="0" lang="en-US" sz="32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endParaRPr>
          </a:p>
        </p:txBody>
      </p:sp>
      <p:sp>
        <p:nvSpPr>
          <p:cNvPr id="23" name="Rectangle 22"/>
          <p:cNvSpPr/>
          <p:nvPr/>
        </p:nvSpPr>
        <p:spPr>
          <a:xfrm>
            <a:off x="3085053" y="5743193"/>
            <a:ext cx="256993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err="1">
                <a:ln w="17780" cmpd="sng">
                  <a:solidFill>
                    <a:srgbClr val="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Insecta</a:t>
            </a:r>
            <a:endParaRPr kumimoji="0" lang="en-US" sz="5400" b="1" i="0" u="none" strike="noStrike" kern="1200" cap="none" spc="0" normalizeH="0" baseline="0" noProof="0" dirty="0">
              <a:ln w="17780" cmpd="sng">
                <a:solidFill>
                  <a:srgbClr val="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Rectangle 23"/>
          <p:cNvSpPr/>
          <p:nvPr/>
        </p:nvSpPr>
        <p:spPr>
          <a:xfrm>
            <a:off x="6407867" y="5775849"/>
            <a:ext cx="244169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rgbClr val="000000">
                      <a:lumMod val="95000"/>
                      <a:lumOff val="5000"/>
                    </a:srgbClr>
                  </a:solidFill>
                  <a:prstDash val="solid"/>
                  <a:miter lim="800000"/>
                </a:ln>
                <a:solidFill>
                  <a:srgbClr val="FFC000"/>
                </a:solidFill>
                <a:effectLst>
                  <a:outerShdw blurRad="50800" algn="tl" rotWithShape="0">
                    <a:srgbClr val="000000"/>
                  </a:outerShdw>
                </a:effectLst>
                <a:uLnTx/>
                <a:uFillTx/>
                <a:latin typeface="Arial" charset="0"/>
                <a:ea typeface="+mn-ea"/>
                <a:cs typeface="+mn-cs"/>
              </a:rPr>
              <a:t>Chilopoda</a:t>
            </a:r>
            <a:endParaRPr kumimoji="0" lang="en-US" sz="3600" b="1" i="0" u="none" strike="noStrike" kern="1200" cap="none" spc="0" normalizeH="0" baseline="0" noProof="0" dirty="0">
              <a:ln w="17780" cmpd="sng">
                <a:solidFill>
                  <a:srgbClr val="000000">
                    <a:lumMod val="95000"/>
                    <a:lumOff val="5000"/>
                  </a:srgbClr>
                </a:solidFill>
                <a:prstDash val="solid"/>
                <a:miter lim="800000"/>
              </a:ln>
              <a:solidFill>
                <a:srgbClr val="FFC000"/>
              </a:solidFill>
              <a:effectLst>
                <a:outerShdw blurRad="50800" algn="tl" rotWithShape="0">
                  <a:srgbClr val="000000"/>
                </a:outerShdw>
              </a:effectLst>
              <a:uLnTx/>
              <a:uFillTx/>
              <a:latin typeface="Arial" charset="0"/>
              <a:ea typeface="+mn-ea"/>
              <a:cs typeface="+mn-cs"/>
            </a:endParaRPr>
          </a:p>
        </p:txBody>
      </p:sp>
      <p:sp>
        <p:nvSpPr>
          <p:cNvPr id="25" name="Rectangle 24"/>
          <p:cNvSpPr/>
          <p:nvPr/>
        </p:nvSpPr>
        <p:spPr>
          <a:xfrm>
            <a:off x="6643198" y="3748047"/>
            <a:ext cx="23920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Centipedes</a:t>
            </a:r>
          </a:p>
        </p:txBody>
      </p:sp>
      <p:pic>
        <p:nvPicPr>
          <p:cNvPr id="34" name="Picture 6" descr="File:Junction 10.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www.clker.com/cliparts/9/a/e/e/12154415151126295659lemmling_Cartoon_owl.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http://www.clker.com/cliparts/9/a/e/e/12154415151126295659lemmling_Cartoon_owl.svg.hi.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17367" y="1078540"/>
            <a:ext cx="2362200" cy="214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36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 prokaryotic heterotroph.</a:t>
            </a:r>
          </a:p>
          <a:p>
            <a:pPr lvl="1" eaLnBrk="1" hangingPunct="1">
              <a:defRPr/>
            </a:pPr>
            <a:r>
              <a:rPr lang="en-US" dirty="0">
                <a:solidFill>
                  <a:srgbClr val="FF9900"/>
                </a:solidFill>
              </a:rPr>
              <a:t>D.) A eukaryotic multi-cellular heterotrophic organisms that consumes food.</a:t>
            </a:r>
          </a:p>
          <a:p>
            <a:pPr lvl="1" eaLnBrk="1" hangingPunct="1">
              <a:defRPr/>
            </a:pPr>
            <a:r>
              <a:rPr lang="en-US" dirty="0">
                <a:solidFill>
                  <a:srgbClr val="996633"/>
                </a:solidFill>
              </a:rPr>
              <a:t>E.) A eukaryotic multi-cellular </a:t>
            </a:r>
            <a:r>
              <a:rPr lang="en-US" dirty="0" err="1">
                <a:solidFill>
                  <a:srgbClr val="996633"/>
                </a:solidFill>
              </a:rPr>
              <a:t>autoroph</a:t>
            </a:r>
            <a:r>
              <a:rPr lang="en-US" dirty="0">
                <a:solidFill>
                  <a:srgbClr val="996633"/>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141609122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1112530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C000"/>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37548745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28600" y="381000"/>
            <a:ext cx="7880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each phylum below? </a:t>
            </a:r>
            <a:endPar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70659" name="Picture 6" descr="nemat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7430"/>
            <a:ext cx="3733800" cy="25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661" name="WordArt 5"/>
          <p:cNvSpPr>
            <a:spLocks noChangeArrowheads="1" noChangeShapeType="1" noTextEdit="1"/>
          </p:cNvSpPr>
          <p:nvPr/>
        </p:nvSpPr>
        <p:spPr bwMode="auto">
          <a:xfrm>
            <a:off x="7848600" y="228600"/>
            <a:ext cx="1066800" cy="120883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2" name="Rectangle 1"/>
          <p:cNvSpPr/>
          <p:nvPr/>
        </p:nvSpPr>
        <p:spPr>
          <a:xfrm>
            <a:off x="173297" y="2490319"/>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5931864" y="229507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pic>
        <p:nvPicPr>
          <p:cNvPr id="12" name="Picture 6" descr="P__PRESS2009_RAJEWSKY_PNAS_Schmidtea_mediterran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7418">
            <a:off x="4105497" y="827071"/>
            <a:ext cx="4337538" cy="443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creaturecast.org/uploads/Odontosyllis_phosphorea_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21225"/>
            <a:ext cx="6235668" cy="2695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922160"/>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9" name="Rectangle 8"/>
          <p:cNvSpPr/>
          <p:nvPr/>
        </p:nvSpPr>
        <p:spPr>
          <a:xfrm>
            <a:off x="6066563" y="2413374"/>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27183141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28600" y="381000"/>
            <a:ext cx="7880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each phylum below? </a:t>
            </a:r>
            <a:endPar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70659" name="Picture 6" descr="nemat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7430"/>
            <a:ext cx="3733800" cy="25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661" name="WordArt 5"/>
          <p:cNvSpPr>
            <a:spLocks noChangeArrowheads="1" noChangeShapeType="1" noTextEdit="1"/>
          </p:cNvSpPr>
          <p:nvPr/>
        </p:nvSpPr>
        <p:spPr bwMode="auto">
          <a:xfrm>
            <a:off x="7848600" y="228600"/>
            <a:ext cx="1066800" cy="120883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2" name="Rectangle 1"/>
          <p:cNvSpPr/>
          <p:nvPr/>
        </p:nvSpPr>
        <p:spPr>
          <a:xfrm>
            <a:off x="173297" y="2490319"/>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5931864" y="229507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pic>
        <p:nvPicPr>
          <p:cNvPr id="12" name="Picture 6" descr="P__PRESS2009_RAJEWSKY_PNAS_Schmidtea_mediterran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7418">
            <a:off x="4105497" y="827071"/>
            <a:ext cx="4337538" cy="443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creaturecast.org/uploads/Odontosyllis_phosphorea_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21225"/>
            <a:ext cx="6235668" cy="2695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922160"/>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9" name="Rectangle 8"/>
          <p:cNvSpPr/>
          <p:nvPr/>
        </p:nvSpPr>
        <p:spPr>
          <a:xfrm>
            <a:off x="6066563" y="2413374"/>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21133122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28600" y="381000"/>
            <a:ext cx="7880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each phylum below? </a:t>
            </a:r>
            <a:endPar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70659" name="Picture 6" descr="nemat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7430"/>
            <a:ext cx="3733800" cy="25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661" name="WordArt 5"/>
          <p:cNvSpPr>
            <a:spLocks noChangeArrowheads="1" noChangeShapeType="1" noTextEdit="1"/>
          </p:cNvSpPr>
          <p:nvPr/>
        </p:nvSpPr>
        <p:spPr bwMode="auto">
          <a:xfrm>
            <a:off x="7848600" y="228600"/>
            <a:ext cx="1066800" cy="120883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70662" name="WordArt 6"/>
          <p:cNvSpPr>
            <a:spLocks noChangeArrowheads="1" noChangeShapeType="1" noTextEdit="1"/>
          </p:cNvSpPr>
          <p:nvPr/>
        </p:nvSpPr>
        <p:spPr bwMode="auto">
          <a:xfrm rot="581322">
            <a:off x="309135" y="1204625"/>
            <a:ext cx="2267744" cy="921544"/>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err="1">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rPr>
              <a:t>Nematoda</a:t>
            </a:r>
            <a:endParaRPr kumimoji="0" lang="en-US" sz="3600" b="0" i="0" u="none" strike="noStrike" kern="10" cap="none" spc="0" normalizeH="0" baseline="0" noProof="0" dirty="0">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endParaRPr>
          </a:p>
        </p:txBody>
      </p:sp>
      <p:sp>
        <p:nvSpPr>
          <p:cNvPr id="2" name="Rectangle 1"/>
          <p:cNvSpPr/>
          <p:nvPr/>
        </p:nvSpPr>
        <p:spPr>
          <a:xfrm>
            <a:off x="173297" y="2490319"/>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5931864" y="229507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pic>
        <p:nvPicPr>
          <p:cNvPr id="12" name="Picture 6" descr="P__PRESS2009_RAJEWSKY_PNAS_Schmidtea_mediterran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7418">
            <a:off x="4105497" y="827071"/>
            <a:ext cx="4337538" cy="443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creaturecast.org/uploads/Odontosyllis_phosphorea_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21225"/>
            <a:ext cx="6235668" cy="2695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922160"/>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9" name="Rectangle 8"/>
          <p:cNvSpPr/>
          <p:nvPr/>
        </p:nvSpPr>
        <p:spPr>
          <a:xfrm>
            <a:off x="6066563" y="2413374"/>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6451676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28600" y="381000"/>
            <a:ext cx="7880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each phylum below? </a:t>
            </a:r>
            <a:endPar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70659" name="Picture 6" descr="nemat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7430"/>
            <a:ext cx="3733800" cy="25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661" name="WordArt 5"/>
          <p:cNvSpPr>
            <a:spLocks noChangeArrowheads="1" noChangeShapeType="1" noTextEdit="1"/>
          </p:cNvSpPr>
          <p:nvPr/>
        </p:nvSpPr>
        <p:spPr bwMode="auto">
          <a:xfrm>
            <a:off x="7848600" y="228600"/>
            <a:ext cx="1066800" cy="120883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70662" name="WordArt 6"/>
          <p:cNvSpPr>
            <a:spLocks noChangeArrowheads="1" noChangeShapeType="1" noTextEdit="1"/>
          </p:cNvSpPr>
          <p:nvPr/>
        </p:nvSpPr>
        <p:spPr bwMode="auto">
          <a:xfrm rot="581322">
            <a:off x="309135" y="1204625"/>
            <a:ext cx="2267744" cy="921544"/>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err="1">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rPr>
              <a:t>Nematoda</a:t>
            </a:r>
            <a:endParaRPr kumimoji="0" lang="en-US" sz="3600" b="0" i="0" u="none" strike="noStrike" kern="10" cap="none" spc="0" normalizeH="0" baseline="0" noProof="0" dirty="0">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endParaRPr>
          </a:p>
        </p:txBody>
      </p:sp>
      <p:sp>
        <p:nvSpPr>
          <p:cNvPr id="2" name="Rectangle 1"/>
          <p:cNvSpPr/>
          <p:nvPr/>
        </p:nvSpPr>
        <p:spPr>
          <a:xfrm>
            <a:off x="173297" y="2490319"/>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5931864" y="229507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pic>
        <p:nvPicPr>
          <p:cNvPr id="12" name="Picture 6" descr="P__PRESS2009_RAJEWSKY_PNAS_Schmidtea_mediterran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7418">
            <a:off x="4105497" y="827071"/>
            <a:ext cx="4337538" cy="443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creaturecast.org/uploads/Odontosyllis_phosphorea_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21225"/>
            <a:ext cx="6235668" cy="2695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922160"/>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9" name="Rectangle 8"/>
          <p:cNvSpPr/>
          <p:nvPr/>
        </p:nvSpPr>
        <p:spPr>
          <a:xfrm>
            <a:off x="6066563" y="2413374"/>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15667093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28600" y="381000"/>
            <a:ext cx="7880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each phylum below? </a:t>
            </a:r>
            <a:endPar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70659" name="Picture 6" descr="nemat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7430"/>
            <a:ext cx="3733800" cy="25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661" name="WordArt 5"/>
          <p:cNvSpPr>
            <a:spLocks noChangeArrowheads="1" noChangeShapeType="1" noTextEdit="1"/>
          </p:cNvSpPr>
          <p:nvPr/>
        </p:nvSpPr>
        <p:spPr bwMode="auto">
          <a:xfrm>
            <a:off x="7848600" y="228600"/>
            <a:ext cx="1066800" cy="120883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70662" name="WordArt 6"/>
          <p:cNvSpPr>
            <a:spLocks noChangeArrowheads="1" noChangeShapeType="1" noTextEdit="1"/>
          </p:cNvSpPr>
          <p:nvPr/>
        </p:nvSpPr>
        <p:spPr bwMode="auto">
          <a:xfrm rot="581322">
            <a:off x="309135" y="1204625"/>
            <a:ext cx="2267744" cy="921544"/>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err="1">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rPr>
              <a:t>Nematoda</a:t>
            </a:r>
            <a:endParaRPr kumimoji="0" lang="en-US" sz="3600" b="0" i="0" u="none" strike="noStrike" kern="10" cap="none" spc="0" normalizeH="0" baseline="0" noProof="0" dirty="0">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endParaRPr>
          </a:p>
        </p:txBody>
      </p:sp>
      <p:sp>
        <p:nvSpPr>
          <p:cNvPr id="2" name="Rectangle 1"/>
          <p:cNvSpPr/>
          <p:nvPr/>
        </p:nvSpPr>
        <p:spPr>
          <a:xfrm>
            <a:off x="173297" y="2490319"/>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5931864" y="229507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pic>
        <p:nvPicPr>
          <p:cNvPr id="12" name="Picture 6" descr="P__PRESS2009_RAJEWSKY_PNAS_Schmidtea_mediterran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7418">
            <a:off x="4105497" y="827071"/>
            <a:ext cx="4337538" cy="443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17077" y="2105598"/>
            <a:ext cx="4514377" cy="769441"/>
          </a:xfrm>
          <a:prstGeom prst="rect">
            <a:avLst/>
          </a:prstGeom>
        </p:spPr>
        <p:txBody>
          <a:bodyPr wrap="none">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CCCC00"/>
                </a:solidFill>
                <a:effectLst>
                  <a:outerShdw blurRad="41275" dist="12700" dir="12000000" algn="tl" rotWithShape="0">
                    <a:srgbClr val="000000">
                      <a:alpha val="40000"/>
                    </a:srgbClr>
                  </a:outerShdw>
                </a:effectLst>
                <a:uLnTx/>
                <a:uFillTx/>
                <a:latin typeface="Arial" charset="0"/>
                <a:ea typeface="+mn-ea"/>
                <a:cs typeface="+mn-cs"/>
              </a:rPr>
              <a:t>Platyhelminthes</a:t>
            </a:r>
          </a:p>
        </p:txBody>
      </p:sp>
      <p:pic>
        <p:nvPicPr>
          <p:cNvPr id="14" name="Picture 2" descr="http://creaturecast.org/uploads/Odontosyllis_phosphorea_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21225"/>
            <a:ext cx="6235668" cy="2695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922160"/>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9" name="Rectangle 8"/>
          <p:cNvSpPr/>
          <p:nvPr/>
        </p:nvSpPr>
        <p:spPr>
          <a:xfrm>
            <a:off x="6066563" y="2413374"/>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41262757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28600" y="381000"/>
            <a:ext cx="7880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each phylum below? </a:t>
            </a:r>
            <a:endPar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70659" name="Picture 6" descr="nemat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7430"/>
            <a:ext cx="3733800" cy="25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661" name="WordArt 5"/>
          <p:cNvSpPr>
            <a:spLocks noChangeArrowheads="1" noChangeShapeType="1" noTextEdit="1"/>
          </p:cNvSpPr>
          <p:nvPr/>
        </p:nvSpPr>
        <p:spPr bwMode="auto">
          <a:xfrm>
            <a:off x="7848600" y="228600"/>
            <a:ext cx="1066800" cy="120883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70662" name="WordArt 6"/>
          <p:cNvSpPr>
            <a:spLocks noChangeArrowheads="1" noChangeShapeType="1" noTextEdit="1"/>
          </p:cNvSpPr>
          <p:nvPr/>
        </p:nvSpPr>
        <p:spPr bwMode="auto">
          <a:xfrm rot="581322">
            <a:off x="309135" y="1204625"/>
            <a:ext cx="2267744" cy="921544"/>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err="1">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rPr>
              <a:t>Nematoda</a:t>
            </a:r>
            <a:endParaRPr kumimoji="0" lang="en-US" sz="3600" b="0" i="0" u="none" strike="noStrike" kern="10" cap="none" spc="0" normalizeH="0" baseline="0" noProof="0" dirty="0">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endParaRPr>
          </a:p>
        </p:txBody>
      </p:sp>
      <p:sp>
        <p:nvSpPr>
          <p:cNvPr id="2" name="Rectangle 1"/>
          <p:cNvSpPr/>
          <p:nvPr/>
        </p:nvSpPr>
        <p:spPr>
          <a:xfrm>
            <a:off x="173297" y="2490319"/>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5931864" y="229507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pic>
        <p:nvPicPr>
          <p:cNvPr id="12" name="Picture 6" descr="P__PRESS2009_RAJEWSKY_PNAS_Schmidtea_mediterran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7418">
            <a:off x="4105497" y="827071"/>
            <a:ext cx="4337538" cy="443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17077" y="2105598"/>
            <a:ext cx="4514377" cy="769441"/>
          </a:xfrm>
          <a:prstGeom prst="rect">
            <a:avLst/>
          </a:prstGeom>
        </p:spPr>
        <p:txBody>
          <a:bodyPr wrap="none">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CCCC00"/>
                </a:solidFill>
                <a:effectLst>
                  <a:outerShdw blurRad="41275" dist="12700" dir="12000000" algn="tl" rotWithShape="0">
                    <a:srgbClr val="000000">
                      <a:alpha val="40000"/>
                    </a:srgbClr>
                  </a:outerShdw>
                </a:effectLst>
                <a:uLnTx/>
                <a:uFillTx/>
                <a:latin typeface="Arial" charset="0"/>
                <a:ea typeface="+mn-ea"/>
                <a:cs typeface="+mn-cs"/>
              </a:rPr>
              <a:t>Platyhelminthes</a:t>
            </a:r>
          </a:p>
        </p:txBody>
      </p:sp>
      <p:pic>
        <p:nvPicPr>
          <p:cNvPr id="14" name="Picture 2" descr="http://creaturecast.org/uploads/Odontosyllis_phosphorea_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21225"/>
            <a:ext cx="6235668" cy="2695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922160"/>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Arial" charset="0"/>
                <a:ea typeface="+mn-ea"/>
                <a:cs typeface="+mn-cs"/>
              </a:rPr>
              <a:t>C</a:t>
            </a:r>
          </a:p>
        </p:txBody>
      </p:sp>
      <p:sp>
        <p:nvSpPr>
          <p:cNvPr id="9" name="Rectangle 8"/>
          <p:cNvSpPr/>
          <p:nvPr/>
        </p:nvSpPr>
        <p:spPr>
          <a:xfrm>
            <a:off x="6066563" y="2413374"/>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263239707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28600" y="381000"/>
            <a:ext cx="7880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each phylum below? </a:t>
            </a:r>
            <a:endPar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70659" name="Picture 6" descr="nemat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7430"/>
            <a:ext cx="3733800" cy="25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661" name="WordArt 5"/>
          <p:cNvSpPr>
            <a:spLocks noChangeArrowheads="1" noChangeShapeType="1" noTextEdit="1"/>
          </p:cNvSpPr>
          <p:nvPr/>
        </p:nvSpPr>
        <p:spPr bwMode="auto">
          <a:xfrm>
            <a:off x="7848600" y="228600"/>
            <a:ext cx="1066800" cy="120883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70662" name="WordArt 6"/>
          <p:cNvSpPr>
            <a:spLocks noChangeArrowheads="1" noChangeShapeType="1" noTextEdit="1"/>
          </p:cNvSpPr>
          <p:nvPr/>
        </p:nvSpPr>
        <p:spPr bwMode="auto">
          <a:xfrm rot="581322">
            <a:off x="309135" y="1204625"/>
            <a:ext cx="2267744" cy="921544"/>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err="1">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rPr>
              <a:t>Nematoda</a:t>
            </a:r>
            <a:endParaRPr kumimoji="0" lang="en-US" sz="3600" b="0" i="0" u="none" strike="noStrike" kern="10" cap="none" spc="0" normalizeH="0" baseline="0" noProof="0" dirty="0">
              <a:ln w="12700">
                <a:solidFill>
                  <a:srgbClr val="000000"/>
                </a:solidFill>
                <a:round/>
                <a:headEnd/>
                <a:tailEnd/>
              </a:ln>
              <a:solidFill>
                <a:srgbClr val="99FFCC"/>
              </a:solidFill>
              <a:effectLst>
                <a:outerShdw dist="45791" dir="2021404" algn="ctr" rotWithShape="0">
                  <a:srgbClr val="808080">
                    <a:alpha val="79999"/>
                  </a:srgbClr>
                </a:outerShdw>
              </a:effectLst>
              <a:uLnTx/>
              <a:uFillTx/>
              <a:latin typeface="Arial Black"/>
              <a:ea typeface="+mn-ea"/>
              <a:cs typeface="+mn-cs"/>
            </a:endParaRPr>
          </a:p>
        </p:txBody>
      </p:sp>
      <p:sp>
        <p:nvSpPr>
          <p:cNvPr id="2" name="Rectangle 1"/>
          <p:cNvSpPr/>
          <p:nvPr/>
        </p:nvSpPr>
        <p:spPr>
          <a:xfrm>
            <a:off x="173297" y="2490319"/>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5931864" y="229507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pic>
        <p:nvPicPr>
          <p:cNvPr id="12" name="Picture 6" descr="P__PRESS2009_RAJEWSKY_PNAS_Schmidtea_mediterran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7418">
            <a:off x="4105497" y="827071"/>
            <a:ext cx="4337538" cy="443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17077" y="2105598"/>
            <a:ext cx="4514377" cy="769441"/>
          </a:xfrm>
          <a:prstGeom prst="rect">
            <a:avLst/>
          </a:prstGeom>
        </p:spPr>
        <p:txBody>
          <a:bodyPr wrap="none">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CCCC00"/>
                </a:solidFill>
                <a:effectLst>
                  <a:outerShdw blurRad="41275" dist="12700" dir="12000000" algn="tl" rotWithShape="0">
                    <a:srgbClr val="000000">
                      <a:alpha val="40000"/>
                    </a:srgbClr>
                  </a:outerShdw>
                </a:effectLst>
                <a:uLnTx/>
                <a:uFillTx/>
                <a:latin typeface="Arial" charset="0"/>
                <a:ea typeface="+mn-ea"/>
                <a:cs typeface="+mn-cs"/>
              </a:rPr>
              <a:t>Platyhelminthes</a:t>
            </a:r>
          </a:p>
        </p:txBody>
      </p:sp>
      <p:pic>
        <p:nvPicPr>
          <p:cNvPr id="14" name="Picture 2" descr="http://creaturecast.org/uploads/Odontosyllis_phosphorea_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21225"/>
            <a:ext cx="6235668" cy="2695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922160"/>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1866901" y="4800600"/>
            <a:ext cx="3108543" cy="923330"/>
          </a:xfrm>
          <a:prstGeom prst="rect">
            <a:avLst/>
          </a:prstGeom>
          <a:noFill/>
        </p:spPr>
        <p:txBody>
          <a:bodyPr wrap="none" lIns="91440" tIns="45720" rIns="91440" bIns="45720">
            <a:prstTxWarp prst="textDe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5050"/>
                </a:solidFill>
                <a:effectLst>
                  <a:outerShdw blurRad="50800" algn="tl" rotWithShape="0">
                    <a:srgbClr val="000000"/>
                  </a:outerShdw>
                </a:effectLst>
                <a:uLnTx/>
                <a:uFillTx/>
                <a:latin typeface="Arial" charset="0"/>
                <a:ea typeface="+mn-ea"/>
                <a:cs typeface="+mn-cs"/>
              </a:rPr>
              <a:t>Annelida</a:t>
            </a:r>
          </a:p>
        </p:txBody>
      </p:sp>
      <p:sp>
        <p:nvSpPr>
          <p:cNvPr id="9" name="Rectangle 8"/>
          <p:cNvSpPr/>
          <p:nvPr/>
        </p:nvSpPr>
        <p:spPr>
          <a:xfrm>
            <a:off x="6066563" y="2413374"/>
            <a:ext cx="795411"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36868766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89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7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79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800"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49550"/>
            <a:ext cx="13477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1"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2"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3"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155575" y="-2262188"/>
            <a:ext cx="6600825" cy="471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0484"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3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a:t>
            </a:r>
            <a:r>
              <a:rPr lang="en-US" dirty="0">
                <a:solidFill>
                  <a:schemeClr val="tx1"/>
                </a:solidFill>
              </a:rPr>
              <a:t>Ha</a:t>
            </a:r>
            <a:r>
              <a:rPr lang="en-US" dirty="0">
                <a:solidFill>
                  <a:schemeClr val="tx1">
                    <a:lumMod val="95000"/>
                    <a:lumOff val="5000"/>
                  </a:schemeClr>
                </a:solidFill>
              </a:rPr>
              <a:t>s a nucleus in it’s cells.</a:t>
            </a:r>
          </a:p>
          <a:p>
            <a:pPr lvl="1" eaLnBrk="1" hangingPunct="1">
              <a:defRPr/>
            </a:pPr>
            <a:r>
              <a:rPr lang="en-US" dirty="0">
                <a:solidFill>
                  <a:srgbClr val="FF66FF"/>
                </a:solidFill>
              </a:rPr>
              <a:t>B.) </a:t>
            </a:r>
            <a:r>
              <a:rPr lang="en-US" dirty="0">
                <a:solidFill>
                  <a:schemeClr val="tx1"/>
                </a:solidFill>
              </a:rPr>
              <a:t>H</a:t>
            </a:r>
            <a:r>
              <a:rPr lang="en-US" dirty="0">
                <a:solidFill>
                  <a:schemeClr val="tx1">
                    <a:lumMod val="95000"/>
                    <a:lumOff val="5000"/>
                  </a:schemeClr>
                </a:solidFill>
              </a:rPr>
              <a:t>as a period of em</a:t>
            </a:r>
            <a:r>
              <a:rPr lang="en-US" dirty="0">
                <a:solidFill>
                  <a:srgbClr val="FF66FF"/>
                </a:solidFill>
              </a:rPr>
              <a:t>bryonic development.</a:t>
            </a:r>
          </a:p>
          <a:p>
            <a:pPr lvl="1" eaLnBrk="1" hangingPunct="1">
              <a:defRPr/>
            </a:pPr>
            <a:r>
              <a:rPr lang="en-US" dirty="0">
                <a:solidFill>
                  <a:srgbClr val="99FFCC"/>
                </a:solidFill>
              </a:rPr>
              <a:t>C.) </a:t>
            </a:r>
            <a:r>
              <a:rPr lang="en-US" dirty="0">
                <a:solidFill>
                  <a:schemeClr val="tx1"/>
                </a:solidFill>
              </a:rPr>
              <a:t>Eat</a:t>
            </a:r>
            <a:r>
              <a:rPr lang="en-US" dirty="0">
                <a:solidFill>
                  <a:srgbClr val="99FFCC"/>
                </a:solidFill>
              </a:rPr>
              <a:t>s food.</a:t>
            </a:r>
          </a:p>
          <a:p>
            <a:pPr lvl="1" eaLnBrk="1" hangingPunct="1">
              <a:defRPr/>
            </a:pPr>
            <a:r>
              <a:rPr lang="en-US" dirty="0">
                <a:solidFill>
                  <a:srgbClr val="FF9900"/>
                </a:solidFill>
              </a:rPr>
              <a:t>D.) </a:t>
            </a:r>
            <a:r>
              <a:rPr lang="en-US" dirty="0">
                <a:solidFill>
                  <a:schemeClr val="tx1"/>
                </a:solidFill>
              </a:rPr>
              <a:t>M</a:t>
            </a:r>
            <a:r>
              <a:rPr lang="en-US" dirty="0">
                <a:solidFill>
                  <a:srgbClr val="FF9900"/>
                </a:solidFill>
              </a:rPr>
              <a:t>oves.</a:t>
            </a:r>
          </a:p>
          <a:p>
            <a:pPr lvl="1" eaLnBrk="1" hangingPunct="1">
              <a:defRPr/>
            </a:pPr>
            <a:r>
              <a:rPr lang="en-US" dirty="0">
                <a:solidFill>
                  <a:srgbClr val="00B0F0"/>
                </a:solidFill>
              </a:rPr>
              <a:t>E.)</a:t>
            </a:r>
            <a:r>
              <a:rPr lang="en-US" dirty="0">
                <a:solidFill>
                  <a:srgbClr val="FF9900"/>
                </a:solidFill>
              </a:rPr>
              <a:t> </a:t>
            </a:r>
            <a:r>
              <a:rPr lang="en-US" dirty="0">
                <a:solidFill>
                  <a:schemeClr val="tx1"/>
                </a:solidFill>
              </a:rPr>
              <a:t>H</a:t>
            </a:r>
            <a:r>
              <a:rPr lang="en-US" dirty="0">
                <a:solidFill>
                  <a:srgbClr val="FF9900"/>
                </a:solidFill>
              </a:rPr>
              <a:t>as Cells Walls </a:t>
            </a:r>
          </a:p>
          <a:p>
            <a:pPr lvl="1" eaLnBrk="1" hangingPunct="1">
              <a:defRPr/>
            </a:pPr>
            <a:r>
              <a:rPr lang="en-US" dirty="0">
                <a:solidFill>
                  <a:srgbClr val="996633"/>
                </a:solidFill>
              </a:rPr>
              <a:t>F.) </a:t>
            </a:r>
            <a:r>
              <a:rPr lang="en-US" dirty="0">
                <a:solidFill>
                  <a:schemeClr val="tx1"/>
                </a:solidFill>
              </a:rPr>
              <a:t>H</a:t>
            </a:r>
            <a:r>
              <a:rPr lang="en-US" dirty="0">
                <a:solidFill>
                  <a:srgbClr val="996633"/>
                </a:solidFill>
              </a:rPr>
              <a:t>as nervous and muscle tissue.</a:t>
            </a:r>
          </a:p>
          <a:p>
            <a:pPr lvl="1" eaLnBrk="1" hangingPunct="1">
              <a:defRPr/>
            </a:pPr>
            <a:r>
              <a:rPr lang="en-US" dirty="0">
                <a:solidFill>
                  <a:srgbClr val="FF5050"/>
                </a:solidFill>
              </a:rPr>
              <a:t>G.) </a:t>
            </a:r>
            <a:r>
              <a:rPr lang="en-US" dirty="0">
                <a:solidFill>
                  <a:schemeClr val="tx1"/>
                </a:solidFill>
              </a:rPr>
              <a:t>U</a:t>
            </a:r>
            <a:r>
              <a:rPr lang="en-US" dirty="0">
                <a:solidFill>
                  <a:srgbClr val="996633"/>
                </a:solidFill>
              </a:rPr>
              <a:t>sually has a </a:t>
            </a:r>
            <a:r>
              <a:rPr lang="en-US" dirty="0" err="1">
                <a:solidFill>
                  <a:srgbClr val="996633"/>
                </a:solidFill>
              </a:rPr>
              <a:t>diplontic</a:t>
            </a:r>
            <a:r>
              <a:rPr lang="en-US" dirty="0">
                <a:solidFill>
                  <a:srgbClr val="996633"/>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pic>
        <p:nvPicPr>
          <p:cNvPr id="3074" name="Picture 2" descr="http://webtaj.com/images/animal-wonderful-animals-images_222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6785882" cy="5000625"/>
          </a:xfrm>
          <a:prstGeom prst="rect">
            <a:avLst/>
          </a:prstGeom>
          <a:noFill/>
          <a:ln w="38100">
            <a:solidFill>
              <a:srgbClr val="996633"/>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915622" y="9906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3476311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90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90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08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08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0824"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49550"/>
            <a:ext cx="13477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5"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6"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7"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57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91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2970FF"/>
            </a:solidFill>
            <a:miter lim="800000"/>
            <a:headEnd/>
            <a:tailEnd/>
          </a:ln>
          <a:extLst>
            <a:ext uri="{909E8E84-426E-40DD-AFC4-6F175D3DCCD1}">
              <a14:hiddenFill xmlns:a14="http://schemas.microsoft.com/office/drawing/2010/main">
                <a:solidFill>
                  <a:srgbClr val="FFFFFF"/>
                </a:solidFill>
              </a14:hiddenFill>
            </a:ext>
          </a:extLst>
        </p:spPr>
      </p:pic>
      <p:pic>
        <p:nvPicPr>
          <p:cNvPr id="291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18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184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1848"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3" y="2749550"/>
            <a:ext cx="1397001"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9"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50"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51"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143000" y="3048000"/>
            <a:ext cx="13716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B0F0"/>
                </a:solidFill>
                <a:effectLst/>
                <a:uLnTx/>
                <a:uFillTx/>
                <a:latin typeface="Arial" charset="0"/>
                <a:ea typeface="+mn-ea"/>
                <a:cs typeface="+mn-cs"/>
              </a:rPr>
              <a:t>True</a:t>
            </a:r>
          </a:p>
        </p:txBody>
      </p:sp>
      <p:pic>
        <p:nvPicPr>
          <p:cNvPr id="13"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2683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92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2970FF"/>
            </a:solidFill>
            <a:miter lim="800000"/>
            <a:headEnd/>
            <a:tailEnd/>
          </a:ln>
          <a:extLst>
            <a:ext uri="{909E8E84-426E-40DD-AFC4-6F175D3DCCD1}">
              <a14:hiddenFill xmlns:a14="http://schemas.microsoft.com/office/drawing/2010/main">
                <a:solidFill>
                  <a:srgbClr val="FFFFFF"/>
                </a:solidFill>
              </a14:hiddenFill>
            </a:ext>
          </a:extLst>
        </p:spPr>
      </p:pic>
      <p:pic>
        <p:nvPicPr>
          <p:cNvPr id="292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28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9287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2872"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3" y="2749550"/>
            <a:ext cx="1397001"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73"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74"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75"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143000" y="3048000"/>
            <a:ext cx="13716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B0F0"/>
                </a:solidFill>
                <a:effectLst/>
                <a:uLnTx/>
                <a:uFillTx/>
                <a:latin typeface="Arial" charset="0"/>
                <a:ea typeface="+mn-ea"/>
                <a:cs typeface="+mn-cs"/>
              </a:rPr>
              <a:t>True</a:t>
            </a:r>
          </a:p>
        </p:txBody>
      </p:sp>
      <p:pic>
        <p:nvPicPr>
          <p:cNvPr id="13"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0458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93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2970FF"/>
            </a:solidFill>
            <a:miter lim="800000"/>
            <a:headEnd/>
            <a:tailEnd/>
          </a:ln>
          <a:extLst>
            <a:ext uri="{909E8E84-426E-40DD-AFC4-6F175D3DCCD1}">
              <a14:hiddenFill xmlns:a14="http://schemas.microsoft.com/office/drawing/2010/main">
                <a:solidFill>
                  <a:srgbClr val="FFFFFF"/>
                </a:solidFill>
              </a14:hiddenFill>
            </a:ext>
          </a:extLst>
        </p:spPr>
      </p:pic>
      <p:pic>
        <p:nvPicPr>
          <p:cNvPr id="293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38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9389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3896"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3" y="2749550"/>
            <a:ext cx="1397001"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7"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8"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9"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143000" y="3048000"/>
            <a:ext cx="13716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B0F0"/>
                </a:solidFill>
                <a:effectLst/>
                <a:uLnTx/>
                <a:uFillTx/>
                <a:latin typeface="Arial" charset="0"/>
                <a:ea typeface="+mn-ea"/>
                <a:cs typeface="+mn-cs"/>
              </a:rPr>
              <a:t>True</a:t>
            </a:r>
          </a:p>
        </p:txBody>
      </p:sp>
      <p:sp>
        <p:nvSpPr>
          <p:cNvPr id="15" name="TextBox 14"/>
          <p:cNvSpPr txBox="1"/>
          <p:nvPr/>
        </p:nvSpPr>
        <p:spPr>
          <a:xfrm>
            <a:off x="4114800" y="3200400"/>
            <a:ext cx="1066800" cy="64633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Box</a:t>
            </a:r>
          </a:p>
        </p:txBody>
      </p:sp>
      <p:pic>
        <p:nvPicPr>
          <p:cNvPr id="16"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4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94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2970FF"/>
            </a:solidFill>
            <a:miter lim="800000"/>
            <a:headEnd/>
            <a:tailEnd/>
          </a:ln>
          <a:extLst>
            <a:ext uri="{909E8E84-426E-40DD-AFC4-6F175D3DCCD1}">
              <a14:hiddenFill xmlns:a14="http://schemas.microsoft.com/office/drawing/2010/main">
                <a:solidFill>
                  <a:srgbClr val="FFFFFF"/>
                </a:solidFill>
              </a14:hiddenFill>
            </a:ext>
          </a:extLst>
        </p:spPr>
      </p:pic>
      <p:pic>
        <p:nvPicPr>
          <p:cNvPr id="294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49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949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94920"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3" y="2749550"/>
            <a:ext cx="1397001"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921"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922"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923"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143000" y="3048000"/>
            <a:ext cx="13716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B0F0"/>
                </a:solidFill>
                <a:effectLst/>
                <a:uLnTx/>
                <a:uFillTx/>
                <a:latin typeface="Arial" charset="0"/>
                <a:ea typeface="+mn-ea"/>
                <a:cs typeface="+mn-cs"/>
              </a:rPr>
              <a:t>True</a:t>
            </a:r>
          </a:p>
        </p:txBody>
      </p:sp>
      <p:sp>
        <p:nvSpPr>
          <p:cNvPr id="15" name="TextBox 14"/>
          <p:cNvSpPr txBox="1"/>
          <p:nvPr/>
        </p:nvSpPr>
        <p:spPr>
          <a:xfrm>
            <a:off x="4114800" y="3200400"/>
            <a:ext cx="1066800" cy="64633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Box</a:t>
            </a:r>
          </a:p>
        </p:txBody>
      </p:sp>
      <p:pic>
        <p:nvPicPr>
          <p:cNvPr id="16"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2827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95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2970FF"/>
            </a:solidFill>
            <a:miter lim="800000"/>
            <a:headEnd/>
            <a:tailEnd/>
          </a:ln>
          <a:extLst>
            <a:ext uri="{909E8E84-426E-40DD-AFC4-6F175D3DCCD1}">
              <a14:hiddenFill xmlns:a14="http://schemas.microsoft.com/office/drawing/2010/main">
                <a:solidFill>
                  <a:srgbClr val="FFFFFF"/>
                </a:solidFill>
              </a14:hiddenFill>
            </a:ext>
          </a:extLst>
        </p:spPr>
      </p:pic>
      <p:pic>
        <p:nvPicPr>
          <p:cNvPr id="295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95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959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295944"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3" y="2749550"/>
            <a:ext cx="1397001"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945"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946"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947"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143000" y="3048000"/>
            <a:ext cx="13716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B0F0"/>
                </a:solidFill>
                <a:effectLst/>
                <a:uLnTx/>
                <a:uFillTx/>
                <a:latin typeface="Arial" charset="0"/>
                <a:ea typeface="+mn-ea"/>
                <a:cs typeface="+mn-cs"/>
              </a:rPr>
              <a:t>True</a:t>
            </a:r>
          </a:p>
        </p:txBody>
      </p:sp>
      <p:sp>
        <p:nvSpPr>
          <p:cNvPr id="15" name="TextBox 14"/>
          <p:cNvSpPr txBox="1"/>
          <p:nvPr/>
        </p:nvSpPr>
        <p:spPr>
          <a:xfrm>
            <a:off x="4114800" y="3200400"/>
            <a:ext cx="1066800" cy="64633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Box</a:t>
            </a:r>
          </a:p>
        </p:txBody>
      </p:sp>
      <p:sp>
        <p:nvSpPr>
          <p:cNvPr id="16" name="TextBox 15"/>
          <p:cNvSpPr txBox="1"/>
          <p:nvPr/>
        </p:nvSpPr>
        <p:spPr>
          <a:xfrm>
            <a:off x="6553200" y="3962400"/>
            <a:ext cx="16002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0000">
                    <a:lumMod val="95000"/>
                    <a:lumOff val="5000"/>
                  </a:srgbClr>
                </a:solidFill>
                <a:effectLst/>
                <a:uLnTx/>
                <a:uFillTx/>
                <a:latin typeface="Arial" charset="0"/>
                <a:ea typeface="+mn-ea"/>
                <a:cs typeface="+mn-cs"/>
              </a:rPr>
              <a:t>Coral</a:t>
            </a:r>
          </a:p>
        </p:txBody>
      </p:sp>
      <p:pic>
        <p:nvPicPr>
          <p:cNvPr id="17"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6215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96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2970FF"/>
            </a:solidFill>
            <a:miter lim="800000"/>
            <a:headEnd/>
            <a:tailEnd/>
          </a:ln>
          <a:extLst>
            <a:ext uri="{909E8E84-426E-40DD-AFC4-6F175D3DCCD1}">
              <a14:hiddenFill xmlns:a14="http://schemas.microsoft.com/office/drawing/2010/main">
                <a:solidFill>
                  <a:srgbClr val="FFFFFF"/>
                </a:solidFill>
              </a14:hiddenFill>
            </a:ext>
          </a:extLst>
        </p:spPr>
      </p:pic>
      <p:pic>
        <p:nvPicPr>
          <p:cNvPr id="296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969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9696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296968"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3" y="2749550"/>
            <a:ext cx="1397001"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69"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70"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71"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143000" y="3048000"/>
            <a:ext cx="13716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B0F0"/>
                </a:solidFill>
                <a:effectLst/>
                <a:uLnTx/>
                <a:uFillTx/>
                <a:latin typeface="Arial" charset="0"/>
                <a:ea typeface="+mn-ea"/>
                <a:cs typeface="+mn-cs"/>
              </a:rPr>
              <a:t>True</a:t>
            </a:r>
          </a:p>
        </p:txBody>
      </p:sp>
      <p:sp>
        <p:nvSpPr>
          <p:cNvPr id="15" name="TextBox 14"/>
          <p:cNvSpPr txBox="1"/>
          <p:nvPr/>
        </p:nvSpPr>
        <p:spPr>
          <a:xfrm>
            <a:off x="4114800" y="3200400"/>
            <a:ext cx="1066800" cy="64633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Box</a:t>
            </a:r>
          </a:p>
        </p:txBody>
      </p:sp>
      <p:sp>
        <p:nvSpPr>
          <p:cNvPr id="16" name="TextBox 15"/>
          <p:cNvSpPr txBox="1"/>
          <p:nvPr/>
        </p:nvSpPr>
        <p:spPr>
          <a:xfrm>
            <a:off x="6553200" y="3962400"/>
            <a:ext cx="16002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0000"/>
                </a:solidFill>
                <a:effectLst/>
                <a:uLnTx/>
                <a:uFillTx/>
                <a:latin typeface="Arial" charset="0"/>
                <a:ea typeface="+mn-ea"/>
                <a:cs typeface="+mn-cs"/>
              </a:rPr>
              <a:t>Coral</a:t>
            </a:r>
          </a:p>
        </p:txBody>
      </p:sp>
      <p:pic>
        <p:nvPicPr>
          <p:cNvPr id="17"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3223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97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2970FF"/>
            </a:solidFill>
            <a:miter lim="800000"/>
            <a:headEnd/>
            <a:tailEnd/>
          </a:ln>
          <a:extLst>
            <a:ext uri="{909E8E84-426E-40DD-AFC4-6F175D3DCCD1}">
              <a14:hiddenFill xmlns:a14="http://schemas.microsoft.com/office/drawing/2010/main">
                <a:solidFill>
                  <a:srgbClr val="FFFFFF"/>
                </a:solidFill>
              </a14:hiddenFill>
            </a:ext>
          </a:extLst>
        </p:spPr>
      </p:pic>
      <p:pic>
        <p:nvPicPr>
          <p:cNvPr id="297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2979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9799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297992"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3" y="2749550"/>
            <a:ext cx="1397001"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3"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4"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5"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143000" y="3048000"/>
            <a:ext cx="13716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B0F0"/>
                </a:solidFill>
                <a:effectLst/>
                <a:uLnTx/>
                <a:uFillTx/>
                <a:latin typeface="Arial" charset="0"/>
                <a:ea typeface="+mn-ea"/>
                <a:cs typeface="+mn-cs"/>
              </a:rPr>
              <a:t>True</a:t>
            </a:r>
          </a:p>
        </p:txBody>
      </p:sp>
      <p:sp>
        <p:nvSpPr>
          <p:cNvPr id="15" name="TextBox 14"/>
          <p:cNvSpPr txBox="1"/>
          <p:nvPr/>
        </p:nvSpPr>
        <p:spPr>
          <a:xfrm>
            <a:off x="4114800" y="3200400"/>
            <a:ext cx="1066800" cy="64633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Box</a:t>
            </a:r>
          </a:p>
        </p:txBody>
      </p:sp>
      <p:sp>
        <p:nvSpPr>
          <p:cNvPr id="16" name="TextBox 15"/>
          <p:cNvSpPr txBox="1"/>
          <p:nvPr/>
        </p:nvSpPr>
        <p:spPr>
          <a:xfrm>
            <a:off x="6553200" y="3962400"/>
            <a:ext cx="1600200" cy="76944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4400" b="0" i="0" u="none" strike="noStrike" kern="1200" cap="none" spc="0" normalizeH="0" baseline="0" noProof="0" dirty="0">
                <a:ln>
                  <a:noFill/>
                </a:ln>
                <a:solidFill>
                  <a:srgbClr val="000000"/>
                </a:solidFill>
                <a:effectLst/>
                <a:uLnTx/>
                <a:uFillTx/>
                <a:latin typeface="Arial" charset="0"/>
                <a:ea typeface="+mn-ea"/>
                <a:cs typeface="+mn-cs"/>
              </a:rPr>
              <a:t>Coral</a:t>
            </a:r>
          </a:p>
        </p:txBody>
      </p:sp>
      <p:sp>
        <p:nvSpPr>
          <p:cNvPr id="17" name="TextBox 16"/>
          <p:cNvSpPr txBox="1"/>
          <p:nvPr/>
        </p:nvSpPr>
        <p:spPr>
          <a:xfrm>
            <a:off x="7315200" y="457200"/>
            <a:ext cx="1371600"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Hydra</a:t>
            </a:r>
          </a:p>
        </p:txBody>
      </p:sp>
      <p:pic>
        <p:nvPicPr>
          <p:cNvPr id="18"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91200" y="2056390"/>
            <a:ext cx="2492990"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uLnTx/>
                <a:uFillTx/>
                <a:latin typeface="Arial" charset="0"/>
                <a:ea typeface="+mn-ea"/>
                <a:cs typeface="+mn-cs"/>
              </a:rPr>
              <a:t>Hydrazoa</a:t>
            </a:r>
            <a:endParaRPr kumimoji="0" lang="en-US" sz="4000" b="1" i="0" u="none" strike="noStrike" kern="1200" cap="none" spc="0" normalizeH="0" baseline="0" noProof="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uLnTx/>
              <a:uFillTx/>
              <a:latin typeface="Arial" charset="0"/>
              <a:ea typeface="+mn-ea"/>
              <a:cs typeface="+mn-cs"/>
            </a:endParaRPr>
          </a:p>
        </p:txBody>
      </p:sp>
    </p:spTree>
    <p:extLst>
      <p:ext uri="{BB962C8B-B14F-4D97-AF65-F5344CB8AC3E}">
        <p14:creationId xmlns:p14="http://schemas.microsoft.com/office/powerpoint/2010/main" val="349098425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a:t>Name at least 5 parts of the crayfish below.</a:t>
            </a:r>
          </a:p>
        </p:txBody>
      </p:sp>
      <p:pic>
        <p:nvPicPr>
          <p:cNvPr id="108546" name="Picture 2" descr="http://ez002.k12.sd.us/crayf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458200" cy="57912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30722" name="Picture 2" descr="File:Junction 13.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9379" y="114301"/>
            <a:ext cx="813622" cy="58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365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a:t>Name at least 5 parts of the crayfish below.</a:t>
            </a:r>
          </a:p>
        </p:txBody>
      </p:sp>
      <p:pic>
        <p:nvPicPr>
          <p:cNvPr id="108546" name="Picture 2" descr="http://ez002.k12.sd.us/crayf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458200" cy="57912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61737" y="825667"/>
            <a:ext cx="131318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lumMod val="95000"/>
                      <a:lumOff val="5000"/>
                    </a:srgbClr>
                  </a:solidFill>
                  <a:prstDash val="solid"/>
                  <a:miter lim="800000"/>
                </a:ln>
                <a:solidFill>
                  <a:srgbClr val="FF0000"/>
                </a:solidFill>
                <a:effectLst>
                  <a:outerShdw blurRad="50800" algn="tl" rotWithShape="0">
                    <a:srgbClr val="000000"/>
                  </a:outerShdw>
                </a:effectLst>
                <a:uLnTx/>
                <a:uFillTx/>
                <a:latin typeface="Arial" charset="0"/>
                <a:ea typeface="+mn-ea"/>
                <a:cs typeface="+mn-cs"/>
              </a:rPr>
              <a:t>Head</a:t>
            </a:r>
          </a:p>
        </p:txBody>
      </p:sp>
      <p:sp>
        <p:nvSpPr>
          <p:cNvPr id="5" name="Rectangle 4"/>
          <p:cNvSpPr/>
          <p:nvPr/>
        </p:nvSpPr>
        <p:spPr>
          <a:xfrm>
            <a:off x="2434654" y="685800"/>
            <a:ext cx="341632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lumMod val="95000"/>
                      <a:lumOff val="5000"/>
                    </a:srgbClr>
                  </a:solidFill>
                  <a:prstDash val="solid"/>
                  <a:miter lim="800000"/>
                </a:ln>
                <a:solidFill>
                  <a:srgbClr val="7030A0"/>
                </a:solidFill>
                <a:effectLst>
                  <a:outerShdw blurRad="50800" algn="tl" rotWithShape="0">
                    <a:srgbClr val="000000"/>
                  </a:outerShdw>
                </a:effectLst>
                <a:uLnTx/>
                <a:uFillTx/>
                <a:latin typeface="Arial" charset="0"/>
                <a:ea typeface="+mn-ea"/>
                <a:cs typeface="+mn-cs"/>
              </a:rPr>
              <a:t>Cephalothorax</a:t>
            </a:r>
          </a:p>
        </p:txBody>
      </p:sp>
      <p:sp>
        <p:nvSpPr>
          <p:cNvPr id="6" name="Rectangle 5"/>
          <p:cNvSpPr/>
          <p:nvPr/>
        </p:nvSpPr>
        <p:spPr>
          <a:xfrm>
            <a:off x="6028316" y="846423"/>
            <a:ext cx="213391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000"/>
                </a:solidFill>
                <a:effectLst>
                  <a:outerShdw blurRad="50800" algn="tl" rotWithShape="0">
                    <a:srgbClr val="000000"/>
                  </a:outerShdw>
                </a:effectLst>
                <a:uLnTx/>
                <a:uFillTx/>
                <a:latin typeface="Arial" charset="0"/>
                <a:ea typeface="+mn-ea"/>
                <a:cs typeface="+mn-cs"/>
              </a:rPr>
              <a:t>Abdomen</a:t>
            </a:r>
          </a:p>
        </p:txBody>
      </p:sp>
      <p:cxnSp>
        <p:nvCxnSpPr>
          <p:cNvPr id="16" name="Straight Connector 15"/>
          <p:cNvCxnSpPr/>
          <p:nvPr/>
        </p:nvCxnSpPr>
        <p:spPr bwMode="auto">
          <a:xfrm flipH="1" flipV="1">
            <a:off x="1330122" y="4756965"/>
            <a:ext cx="117678" cy="1031545"/>
          </a:xfrm>
          <a:prstGeom prst="line">
            <a:avLst/>
          </a:prstGeom>
          <a:noFill/>
          <a:ln w="28575" cap="flat" cmpd="sng" algn="ctr">
            <a:solidFill>
              <a:schemeClr val="tx1"/>
            </a:solidFill>
            <a:prstDash val="solid"/>
            <a:round/>
            <a:headEnd type="none" w="med" len="med"/>
            <a:tailEnd type="none" w="med" len="med"/>
          </a:ln>
          <a:effectLst>
            <a:glow rad="127000">
              <a:srgbClr val="C00000"/>
            </a:glow>
          </a:effectLst>
        </p:spPr>
      </p:cxnSp>
      <p:sp>
        <p:nvSpPr>
          <p:cNvPr id="8" name="Rectangle 7"/>
          <p:cNvSpPr/>
          <p:nvPr/>
        </p:nvSpPr>
        <p:spPr>
          <a:xfrm>
            <a:off x="5164641" y="4052356"/>
            <a:ext cx="2784737" cy="584775"/>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000000">
                      <a:lumMod val="95000"/>
                      <a:lumOff val="5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Swimmeretes</a:t>
            </a:r>
            <a:endParaRPr kumimoji="0" lang="en-US" sz="3200" b="1" i="0" u="none" strike="noStrike" kern="1200" cap="none" spc="0" normalizeH="0" baseline="0" noProof="0" dirty="0">
              <a:ln w="17780" cmpd="sng">
                <a:solidFill>
                  <a:srgbClr val="000000">
                    <a:lumMod val="95000"/>
                    <a:lumOff val="5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endParaRPr>
          </a:p>
        </p:txBody>
      </p:sp>
      <p:sp>
        <p:nvSpPr>
          <p:cNvPr id="4" name="Rectangle 3"/>
          <p:cNvSpPr/>
          <p:nvPr/>
        </p:nvSpPr>
        <p:spPr>
          <a:xfrm>
            <a:off x="5693690" y="5496123"/>
            <a:ext cx="256461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Walking Legs</a:t>
            </a:r>
          </a:p>
        </p:txBody>
      </p:sp>
      <p:sp>
        <p:nvSpPr>
          <p:cNvPr id="7" name="Rectangle 6"/>
          <p:cNvSpPr/>
          <p:nvPr/>
        </p:nvSpPr>
        <p:spPr>
          <a:xfrm>
            <a:off x="2362715" y="3561092"/>
            <a:ext cx="2164374"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Arial" charset="0"/>
                <a:ea typeface="+mn-ea"/>
                <a:cs typeface="+mn-cs"/>
              </a:rPr>
              <a:t>Maxilliped</a:t>
            </a:r>
            <a:endPar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Arial" charset="0"/>
              <a:ea typeface="+mn-ea"/>
              <a:cs typeface="+mn-cs"/>
            </a:endParaRPr>
          </a:p>
        </p:txBody>
      </p:sp>
      <p:sp>
        <p:nvSpPr>
          <p:cNvPr id="9" name="Rectangle 8"/>
          <p:cNvSpPr/>
          <p:nvPr/>
        </p:nvSpPr>
        <p:spPr>
          <a:xfrm>
            <a:off x="820911" y="5788510"/>
            <a:ext cx="2194832"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rgbClr val="000000">
                      <a:lumMod val="95000"/>
                      <a:lumOff val="5000"/>
                    </a:srgbClr>
                  </a:solidFill>
                  <a:prstDash val="solid"/>
                  <a:miter lim="800000"/>
                </a:ln>
                <a:solidFill>
                  <a:srgbClr val="C00000"/>
                </a:solidFill>
                <a:effectLst>
                  <a:outerShdw blurRad="50800" algn="tl" rotWithShape="0">
                    <a:srgbClr val="000000"/>
                  </a:outerShdw>
                </a:effectLst>
                <a:uLnTx/>
                <a:uFillTx/>
                <a:latin typeface="Arial" charset="0"/>
                <a:ea typeface="+mn-ea"/>
                <a:cs typeface="+mn-cs"/>
              </a:rPr>
              <a:t>Cheliped</a:t>
            </a:r>
            <a:endParaRPr kumimoji="0" lang="en-US" sz="3600" b="1" i="0" u="none" strike="noStrike" kern="1200" cap="none" spc="0" normalizeH="0" baseline="0" noProof="0" dirty="0">
              <a:ln w="17780" cmpd="sng">
                <a:solidFill>
                  <a:srgbClr val="000000">
                    <a:lumMod val="95000"/>
                    <a:lumOff val="5000"/>
                  </a:srgbClr>
                </a:solidFill>
                <a:prstDash val="solid"/>
                <a:miter lim="800000"/>
              </a:ln>
              <a:solidFill>
                <a:srgbClr val="C00000"/>
              </a:solidFill>
              <a:effectLst>
                <a:outerShdw blurRad="50800" algn="tl" rotWithShape="0">
                  <a:srgbClr val="000000"/>
                </a:outerShdw>
              </a:effectLst>
              <a:uLnTx/>
              <a:uFillTx/>
              <a:latin typeface="Arial" charset="0"/>
              <a:ea typeface="+mn-ea"/>
              <a:cs typeface="+mn-cs"/>
            </a:endParaRPr>
          </a:p>
        </p:txBody>
      </p:sp>
      <p:cxnSp>
        <p:nvCxnSpPr>
          <p:cNvPr id="12" name="Straight Connector 11"/>
          <p:cNvCxnSpPr/>
          <p:nvPr/>
        </p:nvCxnSpPr>
        <p:spPr bwMode="auto">
          <a:xfrm flipH="1">
            <a:off x="989277" y="2438400"/>
            <a:ext cx="592238" cy="1"/>
          </a:xfrm>
          <a:prstGeom prst="line">
            <a:avLst/>
          </a:prstGeom>
          <a:noFill/>
          <a:ln w="28575" cap="flat" cmpd="sng" algn="ctr">
            <a:solidFill>
              <a:schemeClr val="tx1"/>
            </a:solidFill>
            <a:prstDash val="solid"/>
            <a:round/>
            <a:headEnd type="none" w="med" len="med"/>
            <a:tailEnd type="none" w="med" len="med"/>
          </a:ln>
          <a:effectLst>
            <a:glow rad="127000">
              <a:srgbClr val="808000"/>
            </a:glow>
          </a:effectLst>
        </p:spPr>
      </p:cxnSp>
      <p:sp>
        <p:nvSpPr>
          <p:cNvPr id="10" name="TextBox 9"/>
          <p:cNvSpPr txBox="1"/>
          <p:nvPr/>
        </p:nvSpPr>
        <p:spPr>
          <a:xfrm>
            <a:off x="228600" y="1225776"/>
            <a:ext cx="138028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996633"/>
                </a:solidFill>
                <a:effectLst/>
                <a:uLnTx/>
                <a:uFillTx/>
                <a:latin typeface="Arial" charset="0"/>
                <a:ea typeface="+mn-ea"/>
                <a:cs typeface="+mn-cs"/>
              </a:rPr>
              <a:t>Antennae</a:t>
            </a:r>
          </a:p>
        </p:txBody>
      </p:sp>
      <p:sp>
        <p:nvSpPr>
          <p:cNvPr id="11" name="TextBox 10"/>
          <p:cNvSpPr txBox="1"/>
          <p:nvPr/>
        </p:nvSpPr>
        <p:spPr>
          <a:xfrm>
            <a:off x="237280" y="2438401"/>
            <a:ext cx="15915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00"/>
                </a:solidFill>
                <a:effectLst/>
                <a:uLnTx/>
                <a:uFillTx/>
                <a:latin typeface="Arial" charset="0"/>
                <a:ea typeface="+mn-ea"/>
                <a:cs typeface="+mn-cs"/>
              </a:rPr>
              <a:t>Antennules</a:t>
            </a:r>
          </a:p>
        </p:txBody>
      </p:sp>
      <p:pic>
        <p:nvPicPr>
          <p:cNvPr id="30722" name="Picture 2" descr="File:Junction 13.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9379" y="114301"/>
            <a:ext cx="813622" cy="58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87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a:t>
            </a:r>
            <a:r>
              <a:rPr lang="en-US" dirty="0">
                <a:solidFill>
                  <a:schemeClr val="tx1"/>
                </a:solidFill>
              </a:rPr>
              <a:t>Has a nucleus in it’s cells.</a:t>
            </a:r>
          </a:p>
          <a:p>
            <a:pPr lvl="1" eaLnBrk="1" hangingPunct="1">
              <a:defRPr/>
            </a:pPr>
            <a:r>
              <a:rPr lang="en-US" dirty="0">
                <a:solidFill>
                  <a:srgbClr val="FF66FF"/>
                </a:solidFill>
              </a:rPr>
              <a:t>B.) </a:t>
            </a:r>
            <a:r>
              <a:rPr lang="en-US" dirty="0">
                <a:solidFill>
                  <a:schemeClr val="tx1"/>
                </a:solidFill>
              </a:rPr>
              <a:t>Has a period of embryonic development.</a:t>
            </a:r>
          </a:p>
          <a:p>
            <a:pPr lvl="1" eaLnBrk="1" hangingPunct="1">
              <a:defRPr/>
            </a:pPr>
            <a:r>
              <a:rPr lang="en-US" dirty="0">
                <a:solidFill>
                  <a:srgbClr val="99FFCC"/>
                </a:solidFill>
              </a:rPr>
              <a:t>C.) </a:t>
            </a:r>
            <a:r>
              <a:rPr lang="en-US" dirty="0">
                <a:solidFill>
                  <a:schemeClr val="tx1"/>
                </a:solidFill>
              </a:rPr>
              <a:t>Eats food.</a:t>
            </a:r>
          </a:p>
          <a:p>
            <a:pPr lvl="1" eaLnBrk="1" hangingPunct="1">
              <a:defRPr/>
            </a:pPr>
            <a:r>
              <a:rPr lang="en-US" dirty="0">
                <a:solidFill>
                  <a:srgbClr val="FF9900"/>
                </a:solidFill>
              </a:rPr>
              <a:t>D</a:t>
            </a:r>
            <a:r>
              <a:rPr lang="en-US" dirty="0">
                <a:solidFill>
                  <a:srgbClr val="FFC000"/>
                </a:solidFill>
              </a:rPr>
              <a:t>.) </a:t>
            </a:r>
            <a:r>
              <a:rPr lang="en-US" dirty="0">
                <a:solidFill>
                  <a:schemeClr val="tx1"/>
                </a:solidFill>
              </a:rPr>
              <a:t>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208803535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28600" y="2286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99FFCC"/>
                </a:solidFill>
                <a:effectLst/>
                <a:uLnTx/>
                <a:uFillTx/>
                <a:latin typeface="Arial" charset="0"/>
                <a:ea typeface="+mn-ea"/>
                <a:cs typeface="+mn-cs"/>
              </a:rPr>
              <a:t>The Praying Mantis belongs to this </a:t>
            </a:r>
            <a:r>
              <a:rPr kumimoji="0" lang="en-US" sz="3200" b="0" i="0" u="none" strike="noStrike" kern="1200" cap="none" spc="0" normalizeH="0" baseline="0" noProof="0" dirty="0">
                <a:ln>
                  <a:noFill/>
                </a:ln>
                <a:solidFill>
                  <a:srgbClr val="FFC000"/>
                </a:solidFill>
                <a:effectLst/>
                <a:uLnTx/>
                <a:uFillTx/>
                <a:latin typeface="Arial" charset="0"/>
                <a:ea typeface="+mn-ea"/>
                <a:cs typeface="+mn-cs"/>
              </a:rPr>
              <a:t>Phylum</a:t>
            </a:r>
            <a:r>
              <a:rPr kumimoji="0" lang="en-US" sz="3200" b="0" i="0" u="none" strike="noStrike" kern="1200" cap="none" spc="0" normalizeH="0" baseline="0" noProof="0" dirty="0">
                <a:ln>
                  <a:noFill/>
                </a:ln>
                <a:solidFill>
                  <a:srgbClr val="99FFCC"/>
                </a:solidFill>
                <a:effectLst/>
                <a:uLnTx/>
                <a:uFillTx/>
                <a:latin typeface="Arial" charset="0"/>
                <a:ea typeface="+mn-ea"/>
                <a:cs typeface="+mn-cs"/>
              </a:rPr>
              <a:t> and </a:t>
            </a:r>
            <a:r>
              <a:rPr kumimoji="0" lang="en-US" sz="3200" b="0" i="0" u="none" strike="noStrike" kern="1200" cap="none" spc="0" normalizeH="0" baseline="0" noProof="0" dirty="0">
                <a:ln>
                  <a:noFill/>
                </a:ln>
                <a:solidFill>
                  <a:srgbClr val="FF66FF"/>
                </a:solidFill>
                <a:effectLst/>
                <a:uLnTx/>
                <a:uFillTx/>
                <a:latin typeface="Arial" charset="0"/>
                <a:ea typeface="+mn-ea"/>
                <a:cs typeface="+mn-cs"/>
              </a:rPr>
              <a:t>this class </a:t>
            </a:r>
            <a:r>
              <a:rPr kumimoji="0" lang="en-US" sz="3200" b="0" i="0" u="none" strike="noStrike" kern="1200" cap="none" spc="0" normalizeH="0" baseline="0" noProof="0" dirty="0">
                <a:ln>
                  <a:noFill/>
                </a:ln>
                <a:solidFill>
                  <a:srgbClr val="99FFCC"/>
                </a:solidFill>
                <a:effectLst/>
                <a:uLnTx/>
                <a:uFillTx/>
                <a:latin typeface="Arial" charset="0"/>
                <a:ea typeface="+mn-ea"/>
                <a:cs typeface="+mn-cs"/>
              </a:rPr>
              <a:t>of </a:t>
            </a:r>
            <a:r>
              <a:rPr kumimoji="0" lang="en-US" sz="3200" b="0" i="0" u="none" strike="noStrike" kern="1200" cap="none" spc="0" normalizeH="0" baseline="0" noProof="0" dirty="0" err="1">
                <a:ln>
                  <a:noFill/>
                </a:ln>
                <a:solidFill>
                  <a:srgbClr val="99FFCC"/>
                </a:solidFill>
                <a:effectLst/>
                <a:uLnTx/>
                <a:uFillTx/>
                <a:latin typeface="Arial" charset="0"/>
                <a:ea typeface="+mn-ea"/>
                <a:cs typeface="+mn-cs"/>
              </a:rPr>
              <a:t>Animalia</a:t>
            </a:r>
            <a:r>
              <a:rPr kumimoji="0" lang="en-US" sz="3200" b="0" i="0" u="none" strike="noStrike" kern="1200" cap="none" spc="0" normalizeH="0" baseline="0" noProof="0" dirty="0">
                <a:ln>
                  <a:noFill/>
                </a:ln>
                <a:solidFill>
                  <a:srgbClr val="99FFCC"/>
                </a:solidFill>
                <a:effectLst/>
                <a:uLnTx/>
                <a:uFillTx/>
                <a:latin typeface="Arial" charset="0"/>
                <a:ea typeface="+mn-ea"/>
                <a:cs typeface="+mn-cs"/>
              </a:rPr>
              <a:t>? </a:t>
            </a:r>
          </a:p>
        </p:txBody>
      </p:sp>
      <p:pic>
        <p:nvPicPr>
          <p:cNvPr id="76803" name="Picture 6" descr="insect_praying_chinese_zorak_man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5362" name="Picture 2" descr="http://1.bp.blogspot.com/-Bi5iKy1jC7g/TubNypshw7I/AAAAAAAACMU/-l5JXB1I0Mo/s160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88582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05217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228600" y="2286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99FFCC"/>
                </a:solidFill>
                <a:effectLst/>
                <a:uLnTx/>
                <a:uFillTx/>
                <a:latin typeface="Arial" charset="0"/>
                <a:ea typeface="+mn-ea"/>
                <a:cs typeface="+mn-cs"/>
              </a:rPr>
              <a:t>The Praying Mantis belongs to this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200" b="0" i="0" u="none" strike="noStrike" kern="1200" cap="none" spc="0" normalizeH="0" baseline="0" noProof="0" dirty="0">
                <a:ln>
                  <a:noFill/>
                </a:ln>
                <a:solidFill>
                  <a:srgbClr val="FFC000"/>
                </a:solidFill>
                <a:effectLst/>
                <a:uLnTx/>
                <a:uFillTx/>
                <a:latin typeface="Arial" charset="0"/>
                <a:ea typeface="+mn-ea"/>
                <a:cs typeface="+mn-cs"/>
              </a:rPr>
              <a:t>Phylum</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200" b="0" i="0" u="none" strike="noStrike" kern="1200" cap="none" spc="0" normalizeH="0" baseline="0" noProof="0" dirty="0">
                <a:ln>
                  <a:noFill/>
                </a:ln>
                <a:solidFill>
                  <a:srgbClr val="99FFCC"/>
                </a:solidFill>
                <a:effectLst/>
                <a:uLnTx/>
                <a:uFillTx/>
                <a:latin typeface="Arial" charset="0"/>
                <a:ea typeface="+mn-ea"/>
                <a:cs typeface="+mn-cs"/>
              </a:rPr>
              <a:t>and </a:t>
            </a:r>
            <a:r>
              <a:rPr kumimoji="0" lang="en-US" sz="3200" b="0" i="0" u="none" strike="noStrike" kern="1200" cap="none" spc="0" normalizeH="0" baseline="0" noProof="0" dirty="0">
                <a:ln>
                  <a:noFill/>
                </a:ln>
                <a:solidFill>
                  <a:srgbClr val="FF66FF"/>
                </a:solidFill>
                <a:effectLst/>
                <a:uLnTx/>
                <a:uFillTx/>
                <a:latin typeface="Arial" charset="0"/>
                <a:ea typeface="+mn-ea"/>
                <a:cs typeface="+mn-cs"/>
              </a:rPr>
              <a:t>this class </a:t>
            </a:r>
            <a:r>
              <a:rPr kumimoji="0" lang="en-US" sz="3200" b="0" i="0" u="none" strike="noStrike" kern="1200" cap="none" spc="0" normalizeH="0" baseline="0" noProof="0" dirty="0">
                <a:ln>
                  <a:noFill/>
                </a:ln>
                <a:solidFill>
                  <a:srgbClr val="99FFCC"/>
                </a:solidFill>
                <a:effectLst/>
                <a:uLnTx/>
                <a:uFillTx/>
                <a:latin typeface="Arial" charset="0"/>
                <a:ea typeface="+mn-ea"/>
                <a:cs typeface="+mn-cs"/>
              </a:rPr>
              <a:t>of </a:t>
            </a:r>
            <a:r>
              <a:rPr kumimoji="0" lang="en-US" sz="3200" b="0" i="0" u="none" strike="noStrike" kern="1200" cap="none" spc="0" normalizeH="0" baseline="0" noProof="0" dirty="0" err="1">
                <a:ln>
                  <a:noFill/>
                </a:ln>
                <a:solidFill>
                  <a:srgbClr val="99FFCC"/>
                </a:solidFill>
                <a:effectLst/>
                <a:uLnTx/>
                <a:uFillTx/>
                <a:latin typeface="Arial" charset="0"/>
                <a:ea typeface="+mn-ea"/>
                <a:cs typeface="+mn-cs"/>
              </a:rPr>
              <a:t>Animalia</a:t>
            </a:r>
            <a:r>
              <a:rPr kumimoji="0" lang="en-US" sz="3200" b="0" i="0" u="none" strike="noStrike" kern="1200" cap="none" spc="0" normalizeH="0" baseline="0" noProof="0" dirty="0">
                <a:ln>
                  <a:noFill/>
                </a:ln>
                <a:solidFill>
                  <a:srgbClr val="99FFCC"/>
                </a:solidFill>
                <a:effectLst/>
                <a:uLnTx/>
                <a:uFillTx/>
                <a:latin typeface="Arial" charset="0"/>
                <a:ea typeface="+mn-ea"/>
                <a:cs typeface="+mn-cs"/>
              </a:rPr>
              <a:t>?</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a:t>
            </a:r>
            <a:endParaRPr kumimoji="0" lang="en-US" sz="3200" b="0" i="0" u="none" strike="noStrike" kern="1200" cap="none" spc="0" normalizeH="0" baseline="0" noProof="0" dirty="0">
              <a:ln>
                <a:noFill/>
              </a:ln>
              <a:solidFill>
                <a:srgbClr val="9966FF"/>
              </a:solidFill>
              <a:effectLst/>
              <a:uLnTx/>
              <a:uFillTx/>
              <a:latin typeface="Arial" charset="0"/>
              <a:ea typeface="+mn-ea"/>
              <a:cs typeface="+mn-cs"/>
            </a:endParaRPr>
          </a:p>
        </p:txBody>
      </p:sp>
      <p:pic>
        <p:nvPicPr>
          <p:cNvPr id="79875" name="Picture 6" descr="insect_praying_chinese_zorak_man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987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 name="Picture 2" descr="http://1.bp.blogspot.com/-Bi5iKy1jC7g/TubNypshw7I/AAAAAAAACMU/-l5JXB1I0Mo/s160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885825" cy="885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0" y="1524000"/>
            <a:ext cx="4339650" cy="923330"/>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err="1">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Arial" charset="0"/>
                <a:ea typeface="+mn-ea"/>
                <a:cs typeface="+mn-cs"/>
              </a:rPr>
              <a:t>Arthropoda</a:t>
            </a:r>
            <a:r>
              <a:rPr kumimoji="0" lang="en-US" sz="54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Arial" charset="0"/>
                <a:ea typeface="+mn-ea"/>
                <a:cs typeface="+mn-cs"/>
              </a:rPr>
              <a:t>, </a:t>
            </a:r>
            <a:endParaRPr kumimoji="0" lang="en-US" sz="54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Tree>
    <p:extLst>
      <p:ext uri="{BB962C8B-B14F-4D97-AF65-F5344CB8AC3E}">
        <p14:creationId xmlns:p14="http://schemas.microsoft.com/office/powerpoint/2010/main" val="35366511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228600" y="2286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99FFCC"/>
                </a:solidFill>
                <a:effectLst/>
                <a:uLnTx/>
                <a:uFillTx/>
                <a:latin typeface="Arial" charset="0"/>
                <a:ea typeface="+mn-ea"/>
                <a:cs typeface="+mn-cs"/>
              </a:rPr>
              <a:t>The Praying Mantis belongs to this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200" b="0" i="0" u="none" strike="noStrike" kern="1200" cap="none" spc="0" normalizeH="0" baseline="0" noProof="0" dirty="0">
                <a:ln>
                  <a:noFill/>
                </a:ln>
                <a:solidFill>
                  <a:srgbClr val="FFFF00"/>
                </a:solidFill>
                <a:effectLst/>
                <a:uLnTx/>
                <a:uFillTx/>
                <a:latin typeface="Arial" charset="0"/>
                <a:ea typeface="+mn-ea"/>
                <a:cs typeface="+mn-cs"/>
              </a:rPr>
              <a:t>Phylum</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200" b="0" i="0" u="none" strike="noStrike" kern="1200" cap="none" spc="0" normalizeH="0" baseline="0" noProof="0" dirty="0">
                <a:ln>
                  <a:noFill/>
                </a:ln>
                <a:solidFill>
                  <a:srgbClr val="99FFCC"/>
                </a:solidFill>
                <a:effectLst/>
                <a:uLnTx/>
                <a:uFillTx/>
                <a:latin typeface="Arial" charset="0"/>
                <a:ea typeface="+mn-ea"/>
                <a:cs typeface="+mn-cs"/>
              </a:rPr>
              <a:t>and </a:t>
            </a:r>
            <a:r>
              <a:rPr kumimoji="0" lang="en-US" sz="3200" b="0" i="0" u="none" strike="noStrike" kern="1200" cap="none" spc="0" normalizeH="0" baseline="0" noProof="0" dirty="0">
                <a:ln>
                  <a:noFill/>
                </a:ln>
                <a:solidFill>
                  <a:srgbClr val="FF66FF"/>
                </a:solidFill>
                <a:effectLst/>
                <a:uLnTx/>
                <a:uFillTx/>
                <a:latin typeface="Arial" charset="0"/>
                <a:ea typeface="+mn-ea"/>
                <a:cs typeface="+mn-cs"/>
              </a:rPr>
              <a:t>this class </a:t>
            </a:r>
            <a:r>
              <a:rPr kumimoji="0" lang="en-US" sz="3200" b="0" i="0" u="none" strike="noStrike" kern="1200" cap="none" spc="0" normalizeH="0" baseline="0" noProof="0" dirty="0">
                <a:ln>
                  <a:noFill/>
                </a:ln>
                <a:solidFill>
                  <a:srgbClr val="99FFCC"/>
                </a:solidFill>
                <a:effectLst/>
                <a:uLnTx/>
                <a:uFillTx/>
                <a:latin typeface="Arial" charset="0"/>
                <a:ea typeface="+mn-ea"/>
                <a:cs typeface="+mn-cs"/>
              </a:rPr>
              <a:t>of </a:t>
            </a:r>
            <a:r>
              <a:rPr kumimoji="0" lang="en-US" sz="3200" b="0" i="0" u="none" strike="noStrike" kern="1200" cap="none" spc="0" normalizeH="0" baseline="0" noProof="0" dirty="0" err="1">
                <a:ln>
                  <a:noFill/>
                </a:ln>
                <a:solidFill>
                  <a:srgbClr val="99FFCC"/>
                </a:solidFill>
                <a:effectLst/>
                <a:uLnTx/>
                <a:uFillTx/>
                <a:latin typeface="Arial" charset="0"/>
                <a:ea typeface="+mn-ea"/>
                <a:cs typeface="+mn-cs"/>
              </a:rPr>
              <a:t>Animalia</a:t>
            </a:r>
            <a:r>
              <a:rPr kumimoji="0" lang="en-US" sz="3200" b="0" i="0" u="none" strike="noStrike" kern="1200" cap="none" spc="0" normalizeH="0" baseline="0" noProof="0" dirty="0">
                <a:ln>
                  <a:noFill/>
                </a:ln>
                <a:solidFill>
                  <a:srgbClr val="99FFCC"/>
                </a:solidFill>
                <a:effectLst/>
                <a:uLnTx/>
                <a:uFillTx/>
                <a:latin typeface="Arial" charset="0"/>
                <a:ea typeface="+mn-ea"/>
                <a:cs typeface="+mn-cs"/>
              </a:rPr>
              <a:t>?</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a:t>
            </a:r>
            <a:endParaRPr kumimoji="0" lang="en-US" sz="3200" b="0" i="0" u="none" strike="noStrike" kern="1200" cap="none" spc="0" normalizeH="0" baseline="0" noProof="0" dirty="0">
              <a:ln>
                <a:noFill/>
              </a:ln>
              <a:solidFill>
                <a:srgbClr val="9966FF"/>
              </a:solidFill>
              <a:effectLst/>
              <a:uLnTx/>
              <a:uFillTx/>
              <a:latin typeface="Arial" charset="0"/>
              <a:ea typeface="+mn-ea"/>
              <a:cs typeface="+mn-cs"/>
            </a:endParaRPr>
          </a:p>
        </p:txBody>
      </p:sp>
      <p:pic>
        <p:nvPicPr>
          <p:cNvPr id="79875" name="Picture 6" descr="insect_praying_chinese_zorak_man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987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 name="Picture 2" descr="http://1.bp.blogspot.com/-Bi5iKy1jC7g/TubNypshw7I/AAAAAAAACMU/-l5JXB1I0Mo/s160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885825" cy="885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0" y="1524000"/>
            <a:ext cx="6724919" cy="923330"/>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err="1">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Arial" charset="0"/>
                <a:ea typeface="+mn-ea"/>
                <a:cs typeface="+mn-cs"/>
              </a:rPr>
              <a:t>Arthropoda</a:t>
            </a:r>
            <a:r>
              <a:rPr kumimoji="0" lang="en-US" sz="54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Arial" charset="0"/>
                <a:ea typeface="+mn-ea"/>
                <a:cs typeface="+mn-cs"/>
              </a:rPr>
              <a:t>, </a:t>
            </a:r>
            <a:r>
              <a:rPr kumimoji="0" lang="en-US" sz="5400" b="1" i="0" u="none" strike="noStrike" kern="1200" cap="none" spc="0" normalizeH="0" baseline="0" noProof="0" dirty="0" err="1">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Insecta</a:t>
            </a:r>
            <a:endPar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endParaRPr>
          </a:p>
        </p:txBody>
      </p:sp>
    </p:spTree>
    <p:extLst>
      <p:ext uri="{BB962C8B-B14F-4D97-AF65-F5344CB8AC3E}">
        <p14:creationId xmlns:p14="http://schemas.microsoft.com/office/powerpoint/2010/main" val="18194425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811060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155575" y="83979"/>
            <a:ext cx="8686800" cy="5749925"/>
          </a:xfrm>
        </p:spPr>
        <p:txBody>
          <a:bodyPr/>
          <a:lstStyle/>
          <a:p>
            <a:pPr eaLnBrk="1" hangingPunct="1">
              <a:defRPr/>
            </a:pPr>
            <a:r>
              <a:rPr lang="en-US" dirty="0"/>
              <a:t>Which two Classes of </a:t>
            </a:r>
            <a:r>
              <a:rPr lang="en-US" dirty="0" err="1"/>
              <a:t>Chordata</a:t>
            </a:r>
            <a:r>
              <a:rPr lang="en-US" dirty="0"/>
              <a:t> are switched?.</a:t>
            </a:r>
          </a:p>
          <a:p>
            <a:pPr lvl="1" eaLnBrk="1" hangingPunct="1">
              <a:defRPr/>
            </a:pPr>
            <a:endParaRPr lang="en-US" dirty="0"/>
          </a:p>
          <a:p>
            <a:pPr lvl="1" eaLnBrk="1" hangingPunct="1">
              <a:defRPr/>
            </a:pPr>
            <a:endParaRPr lang="en-US" dirty="0">
              <a:solidFill>
                <a:schemeClr val="tx1">
                  <a:lumMod val="50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1030" name="Picture 6" descr="http://blogs.extension.iastate.edu/isuecofamily/files/2012/04/ea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344" y="4563308"/>
            <a:ext cx="2589870" cy="2143859"/>
          </a:xfrm>
          <a:prstGeom prst="ellipse">
            <a:avLst/>
          </a:prstGeom>
          <a:ln w="63500" cap="rnd">
            <a:solidFill>
              <a:schemeClr val="tx1">
                <a:lumMod val="75000"/>
              </a:schemeClr>
            </a:solidFill>
          </a:ln>
          <a:effectLst>
            <a:glow rad="3683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http://blogs.telegraph.co.uk/news/files/2012/07/Kangaroo_178627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61" y="991915"/>
            <a:ext cx="2257028" cy="2063982"/>
          </a:xfrm>
          <a:prstGeom prst="ellipse">
            <a:avLst/>
          </a:prstGeom>
          <a:ln w="63500" cap="rnd">
            <a:solidFill>
              <a:schemeClr val="tx1">
                <a:lumMod val="75000"/>
              </a:schemeClr>
            </a:solidFill>
          </a:ln>
          <a:effectLst>
            <a:glow rad="292100">
              <a:srgbClr val="FF0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xQSEhUUEhIVFRUVFRQWFhcVGBUXFxYYFRcXFxcaFxoYHCggGBolGxQVITEhJSksLi4uFx8zODMsNygtLisBCgoKDg0OGxAQGiwkHyQ0Ly0tLDQsLCwsLCw0LCwsLCw0LCwsLCwsLCwsLCwsLCw0LCwsLCwsLCwsLCwsLCwsLP/AABEIALYBFAMBIgACEQEDEQH/xAAcAAEAAgMBAQEAAAAAAAAAAAAABQYDBAcBAgj/xAA8EAABAwIEBAQEBAQFBQEAAAABAAIRAwQFEiExBkFRYRMicYEykaGxwdHh8AcUQvEXI1JTYhYkQ3KSFf/EABkBAQADAQEAAAAAAAAAAAAAAAACAwQBBf/EACoRAAMAAgEDAwMDBQAAAAAAAAABAgMRIRIxQRNRYQQiMoHR8BRxkaHB/9oADAMBAAIRAxEAPwDh6Ii4AiIgCIiAIiIAiIgCIiAIvUQ6EREAREQHiL1EB4i9XiAIiIAiIhwIiIAiIgCIs1evmDRkY3KIlogu7u6nv3QGFERAEREAREQBF6BOgU3hfDFWrBcMje+66cbS7kGt+2wavUbnZScW9f7q/wCF8JUqepGY9TqrbY0WsZlAEdFNYqZRX1C8HJ7Pgu5fuA311KlKf8Oqka1BPp+q6Q09AszSrVikqee2cx/w5q/7o/8An9V8O/h1W5VGn2/VdPL9VnptlPSkLNZyX/D64/1N+RWKvwJcNGhafmF2cW8obMcwo+lPuS9azhX/AEnc82Ae/wCix1eG67eTT6HVdzfYt2I3MKEvbWnzaJ1B+ZlQqEvJNZafg4vVsqjTDqbgfQrF4TtNDrtpv6LrVa3YY+nZR1W1ZqA0c9B+CqbSLVbfg52bN4iWnX8Y/MfNeUrN7nBobqZj2XQnWBdAAMeUn1adPVeUcMh+bL/USffePuuK0S2/Y53UoOAaSNHAkegMfcLGuiVcEa4BpERIH/GXF3ymFX7vhstb5ZLs0A9iRqV1Ujuytotu9w99Iw4bzBHMDmtRdOniIiAIiIcCAIiAIiIB+/39UREAREQBERAFI4Xg9SufKIb1P4KdwTh2NarZPTkFcbK0a1sAQpzOym8yXYhcF4bp0tSJd1KsIpxssVd+VZcOrkk5gpbS4RRzXLNugVuNbK12Uea2qIjSVamQ0ZaZjdeVCI3WQNQ288lIGJtM9iFtUn67LAbNw2C17mq5i460NE7TrNA1WOpfMynXzDboVVn3zjvssVSuYOqz3lXg0RHuS17iuYwOZmehymfrCha9UvM7Tm+cgj7R7LHRYXuB6u/P6KftcHcGBzgYJ0KzVkbNMYiGt8Oc47ST9Tz06qbs+FnOa4wAWkDLsf2VZjhbGUqdRm7SJ781uXmarFWk0mBDu8fdV9RaoSIPC+G25iytLTEt6fqvLnhzKM4jKSNvVWN9P+ZY1zNC0c+q+MPqeMw0tAQYPqOyirSJaK/iXC7W0w9rpJ3B7quVMDfBdkJaNz9V0KgS2p4byIbtOxWSu9rS5rQIfHp3XVXg459zjWJ4IHzpBcCJ6Dt8lSb7ht7C4yAwHSd4jfTuv0NxFgtNwb4bYMGQNlTMRwzcEaEx6DmrZsrcaW0cQIIOuhXiu/EnChjPRE8yP6jOkkqnXVq6mYeIPT3VxBMwIiIAiIgCIiAL0t0B01nmJ07bjdeIgCIiAIiIDszGdl6dNl8/zGuy+6tQclbswpGvUErZoM0UfWucpWWne6dlFNEiSFeAvpt8AoCrfzpKyUKoK71jRa7a7zALb8URqVWaV2G81ldf9FZ1pIjpkrWu+5+ajbms4aErVddg+q+qBnf5rPd77F0yev2WO2p5yIn5dYMFe1SdhHYqwcN2DvEaQ2YIMcj1WdmqJJHhrBTPiBoOSPKeY3hTlJ4fRfTybEkdtZWahWIrnwxlzDUHtuVkoP8AAqEVBo85muHXoq6pF2mYbSgGU21JJaD5m8te3ZZbC7a172MaYcS5kbGRr9Ubah1R4cHBj9WiYE8yvLq7DGgEy+mYgDUjYx7QVTVaJzPVwMNdUY91MsAOrgZ0gn66rWw6m6ncVGEAkw+Zjf8Af0Wa4uHuqNeyk4gNgzpzlaNxVqNufFdTcGloaY3ELPkyr4NEYae/lf7M16CbpofAJBjpoNFu4yWihqRmEQQohmICpeF0aBoDZ+phb+OZHOpjQE7x0HMqUZJq2RvFUuU/Yz2FRvhQSHaT3WKpbsfRLIBcTp1EqQsKWUx5csaQoqjetFd7QMwmBHsrYvh/9KOnbeioY5g76RykRMa8oVB4n4bFQmpTaSQIjNoTprr01n1Xe67AXOdVAgtgAj96qg41hbm65SGmSDyy7rXFlNTvlHAatMtJBEEbzp918K78a4JP+cxp76jYc/dUhaEVhERAEREB6SvERAEREAREQHXi5az6hlfY0KxVxzUmzEjSxAEqNqX+URzW5eV+SrF1TdnlQ3svxzvuST7zmtqhiYbzWg22JjqtDEqZaY+XZNlnQmWFuMyQAdypSleCY3XPKdwWuBHJbbLw+JzIPeEaOemvBe6lzrK3bCvLZP12VDpYgQS08la8BfmYD1VdLR3p0WPDqOZ46Egekn7LoTLA2xY9plpgH3VZ4Sw8VXEEgQJHfl8ld6OH5qWUuMjvoCFVT0aJ0lyfN9Se4iqwCWjVvMgrGyLpoM5S0+WORHVeUcWNPyPaQZjNyPdeXNt4TTWomNZc06h3fsVjquTRMNcPj2Z7cVy8eDEVARqOXcLYtbVlPfVx3JWjh9UkF5+N+vt0Wa8q5WZqgiNhzKxZc1VXRCLujX2r+P8AY2zfjXsdVrUsfpHc6zAH5qFqU6lUeUlufkNyD35KCxLhyrRhxbGumQlx9xGvsp/0+VSnvkksWLeqZdb7C2VQXs8j4kFvVVPhy7c64cXukzEnYAKPdjNxTZlY+d5nQ+nZffCuNsph/jRsdDrqdyPUqqsdpccM145ax0m9+3uXjiCoxlEvaQD20lRPDsuZPhEkmQ6QPuoi2o1b2pLjlpz5Wn8laG56Lmh4DWgQI+GPwKveSrntsy1jWKejfJkxC6MtD2lo5yseLW5uKQDAMrNdea1MexZr3sY3zQdYUq2o8sMMyg6bzotkXykZKxtSm0cwxiyDg5rmy0iDI37D0XIMdsDQrOZy3b6FfoviWxpgDKMz9cw5SN/Zcm43sAaZqOa0vb5ZmIj6H0W3HRlyLT2c9REVpESiIgCIiAIiIAiIgOs1lo1K24W1dVIUVUfKjVGWZ2aNWS5DahxWyxvVfRA3CqdGpHw2hqo3F7eRMKTddiY5r4uoIg81yW0zqKQ5A5beIWhYdtOq01oBu0agLh12PfuugcM2rRECe4kT7dVzRp/fRdG4UeXNYSZLukqF9gdQ4Sp02uOfYgQTylWSsfDcC0nKTqdVAcLPdlexrQ8EAmdwVaxcNc3LGpEEHks1vRf2YvGU6lMNfBnbseoUJittWo0jFXxKZgGR5gCpA4QGjO15ka67LXvRc1aJaKTQHDrrHosNLyjXgemtNa3zsw0CDUDZMAAQFmx2C4AiQ1sgd5/ssOGVG5vN5XDRwdoQfyWti14H1HFp0Ayz6fqqPo4aqmzRUN5F8IsGHWrWAOJ8xHP8OiyGuG1CH8x5fTn+CjcCy1qeaoZdJ56N7BRXEGJNpHKXEmDl9OxW6W33MbxbtpsjeOri3eHGmQKrNxtmHP3CpFrVa6o3MQ0Rv11Bj6Ks4tirn13wToSN512MKZpMAYwn4tI+yhlxNLbfc2/S0t6R1CzuxTLHsLXMgAg6QtvH+JKRpFjSHOPLeFAYVw4H0g99R0RMSp3DOFKJZmbM/wBJJkLFifTek+53KsKfVXgjMEtK3x+EHAjSTB9lYqWIFrMhY5p2h3JadniLmVTTqAAt0idOxHZbmMXzHllMEZifktOF/f8AcuUZc7dPtwLuwb4Ti/4txr9Fy7im1DqVVkRLXEARIjpPPv3XVjZsyOzOnTQyueY9T82ocJMdB0Xo4qMGTlM4Qi28Wp5a1Ro5PIWotJWF9ACDrrpA69V8ogCIQiAIiIAiIgOlXlYFRV5eimJKib+8rB2nwgkj3ifss9Jvith+qqc+WcmNH23FW1BDd18WprB3m1C2bXC2s1CkJa3cqLpLhEjX/kg4hx3WwbaBuoy+xprNAZPZRFzjtR2g0H1XFFMFguaLMpDiPdV67sWxLCCOijqtZzjJJPuV8Aq6Z15Gz6Igq/cG3WYN7aQIH0VAlWrguATLhvo3f1J00S+wO1cLPeKgyujMIM84P6q3XNJzfOSD1G0qi4GQSwSGydxuJ3V5oUy0w54d0JWbIXdtGle4xLcoaR1npzhSFG4k5s4y8hPbml/kfFNwB5lR+LYdTp0vKMpJaJk6SQF5+RJvXsaY6KSnWm/1M+INpVGu8RzSYMERI9PyVKtX5ZaQYk7q92dOmyGNYO5PotfGqbfBqF4EgeU9DyhRx5JlpI1YM6j7NNp6/miEwl2R0t8zTu3n6haPG1AVmAsBkc4ghYbSjVAzBjo91tWl097snM9Vsio7+5fm+m23SZzGz4ZeasZTAMk/mpLFMHqBstBgRr0hdQfhoHxeZ2+Vo+6wYxTa21l2hJHlI26rLn+pW+GQwUoa0VWwxgsp5HtdBHLZTGD8VtpNyjMegKkcKs7epSDnBu3Pcr3EeF6bqZqUhlcBMDYrKnPVx3J3eKm5tFevsRfXqF4aRPMKYwSzpEAuLnOcYJ/0+vNb+GYpRysa1gbyOmk85K3MTw1rR41PyuGp6O/VaFTunKfJly5El060Za1sKRblGYchPNUvitpLy4tyknUR+J2Vssrio7zZZPLeNOiqnE90XuJcPNMc9I6L08fsebWziHFlLLdVNfiM+nKPoohTHFo/7qpHMj7fVQ61FK7BERDoCIiAIiIAiIgL2LQHdfNSk1gnRQNzxA4/CPmoyvevfu4qpRXlgnLrHQ3RuvooW5v3v3OnQLVRWKUgERF0BERAfYPKfZSeCXjmPAzhrSZM9unqopAUZ07lgtcuaDoI/HbkuiYbXpOYInNEEc1xjg3Ei5gc5oaJ8onkNJ1315rqXD9doJJcGmJ6j0WZovT3JMCm5kuLCW/UQtDHMTFRoaAYBBk9RqFJC5NYxyHLqvMeAbRgNEktG3dY8i02X4aXWtrk1LXHAW6U3F0a9Fhtgbk+JWdDQfKwc46qbwyi0MhrYH37lQlhVayq+k8gAPJaTtqsr253Jomp+7oWmv8AOido0g2TPlj6KnYbbmrXqObAYHHKenot3inGf8sspTl/qI+yz8P06YpMbPmIzGFF30SWY5rFidvvXH9vkXlz/KOFR4JB0luoPrOy18To1L+lLYa0zAO5Xv8AEF4FBjd5JPyC1uE7wuDBMgCC07jv6KNanwShP0lmX5Fcc6ta/wCVUEgfbseas+GcV0208pmY0BWXioMdc27XQd809O6k/wD8q3qggMbtu39FJamk/PY5myxcJ2u/JT7a+yOLgMwcSSFNtvqlw3K0BjRvOi9wR9O3fUpVGiWu0JEyCpDErNob41MRtmbycFolrel+RlzUt8r9T2i+rTADywcmnlCo/EFSajvMCcx1668lcrq6Y+kc7ssDRvMnkud8QXIY2o8nRrT0XoY09c9zDb4ZyTHq2e4qn/kfkFoL17pJJ5mV4tJWEREAREQBERAEREAREQBERAEREAREQBERAS/D2Jii/WNYGYk6AcuwXX8CxPM1uXmAR6d51XCVaeFMfNN0Pe6SWtaNIA/NV3O+UTitM/QllijqxFMANcBJK3ry3OmZ2Y8h6KgYPiswQ7XkQdfUlW3BMT88PkudsT+9Fma4NGtcySdW+8JoGQydh1Vaxmzqgh9TTO6PSVZLmTVaXaRsJWLiamH0g0EZg4Eeyy3jf4pF/wBPmUUvnubFhYUhTyAAy3U7yq/hdwLaq6lV+Fp8pHTkp3DHNY2S4KvYiw17kQIBO/YKhRTX3osxVuqmnwzJd3AvLljP/G2TrzA3/BSd7w/Te0upeR4GhaYB9Vo4vg/gAVqMmNHjmQdyFLYPcNFPNmER7+641XWlraGTLqFWN8LjX7lEt8Pr1qjiJe6mdydfqrNgmICk4sqB1M9CNCey18BqmnVrEgy5xOU8xP5KV4k1pNqQA5rmqUzLpJrnud+oy9T6X2InF6rvH8VrNDA10B9VJmtVgZqYDBuAZ+cLZp3ArUTnjbT9Fp3dw6lR5EO0mZK140qe0jFVPsRuP37HNAa2CJ12XJf4gYhlpikN3mT6D7yrdjeIABznHytBPr+q49i18a9V1Q8zp2A2WzGii34NNERXEAiIgCIiAIiIAiIgCIiAIiIAiIgCIiAIiIAiIgLJw/xI6kWteZaJ1JM7aBdMwTG21WsIdoRmzbGf7riCkMKxepQdLSSIgtO0Kuo3yiybaP0ZhmKszS+XgjTmeylrKsys5xOgB0HbuuJ4LxpTEguymR8Wxn7K6W+ONcNNOSpqX5LVSfwXnyPqQ2IH1XzjluM1NzdC2QQOhVZoXsnyuGh69FKvxcOLIaAB8Uakqusafcktppom/HaKRBOaREdSVB2Vo+jUaXjQyR68ge+yy3eLNcQGNgBfb8ZY8gVPK0CdNZKgsKlJI4qrn5NzGrdr2NqRleCII3Wu5jalLzvktEmSI9IWocZjMMsjXLPJQbqwOxlTjHpJNnNPRKHEGCmWhkHrKruIYoGg6+USSSdI5qN4g4gpUATUeJ5MB8x9AuaY/wARVLkxJZT5NB3/APbqr5jZW69jPxXxD/MuyM0ptPu4iROnJV5EV6WioIiIAiIgCIiAIiIAiIgCIiAIiIAiIgCIiAIiIAiIgC9XiIdPVu2eK1aXwPI231iDOnzK0kQFrsONajTFRoI6t0I/Pmpy047p/CS4Ajdwkei5wig8cs6m0dVZxvQ/3ACRI0Omw16H9V67ji3GviTPQExHbkuUouekiXqUdHuv4gU2jyB7zpH9I6zP0VdxHjWvUEMikIg5dSfc7KtLxSUJEW2z6qVC4kuJJO5Jkn3K+URSOBERDgREQBERAEREAREQBERAEREAREQBERAEREAREQBERAEREAREQ6EREAREQBERAEREOBERAEREAREQBERAEREARE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6" descr="data:image/jpeg;base64,/9j/4AAQSkZJRgABAQAAAQABAAD/2wCEAAkGBxQSEhUUEhIVFRUVFRQWFhcVGBUXFxYYFRcXFxcaFxoYHCggGBolGxQVITEhJSksLi4uFx8zODMsNygtLisBCgoKDg0OGxAQGiwkHyQ0Ly0tLDQsLCwsLCw0LCwsLCw0LCwsLCwsLCwsLCwsLCw0LCwsLCwsLCwsLCwsLCwsLP/AABEIALYBFAMBIgACEQEDEQH/xAAcAAEAAgMBAQEAAAAAAAAAAAAABQYDBAcBAgj/xAA8EAABAwIEBAQEBAQFBQEAAAABAAIRAwQFEiExBkFRYRMicYEykaGxwdHh8AcUQvEXI1JTYhYkQ3KSFf/EABkBAQADAQEAAAAAAAAAAAAAAAACAwQBBf/EACoRAAMAAgEDAwMDBQAAAAAAAAABAgMRIRIxQRNRYQQiMoHR8BRxkaHB/9oADAMBAAIRAxEAPwDh6Ii4AiIgCIiAIiIAiIgCIiAIvUQ6EREAREQHiL1EB4i9XiAIiIAiIhwIiIAiIgCIs1evmDRkY3KIlogu7u6nv3QGFERAEREAREQBF6BOgU3hfDFWrBcMje+66cbS7kGt+2wavUbnZScW9f7q/wCF8JUqepGY9TqrbY0WsZlAEdFNYqZRX1C8HJ7Pgu5fuA311KlKf8Oqka1BPp+q6Q09AszSrVikqee2cx/w5q/7o/8An9V8O/h1W5VGn2/VdPL9VnptlPSkLNZyX/D64/1N+RWKvwJcNGhafmF2cW8obMcwo+lPuS9azhX/AEnc82Ae/wCix1eG67eTT6HVdzfYt2I3MKEvbWnzaJ1B+ZlQqEvJNZafg4vVsqjTDqbgfQrF4TtNDrtpv6LrVa3YY+nZR1W1ZqA0c9B+CqbSLVbfg52bN4iWnX8Y/MfNeUrN7nBobqZj2XQnWBdAAMeUn1adPVeUcMh+bL/USffePuuK0S2/Y53UoOAaSNHAkegMfcLGuiVcEa4BpERIH/GXF3ymFX7vhstb5ZLs0A9iRqV1Ujuytotu9w99Iw4bzBHMDmtRdOniIiAIiIcCAIiAIiIB+/39UREAREQBERAFI4Xg9SufKIb1P4KdwTh2NarZPTkFcbK0a1sAQpzOym8yXYhcF4bp0tSJd1KsIpxssVd+VZcOrkk5gpbS4RRzXLNugVuNbK12Uea2qIjSVamQ0ZaZjdeVCI3WQNQ288lIGJtM9iFtUn67LAbNw2C17mq5i460NE7TrNA1WOpfMynXzDboVVn3zjvssVSuYOqz3lXg0RHuS17iuYwOZmehymfrCha9UvM7Tm+cgj7R7LHRYXuB6u/P6KftcHcGBzgYJ0KzVkbNMYiGt8Oc47ST9Tz06qbs+FnOa4wAWkDLsf2VZjhbGUqdRm7SJ781uXmarFWk0mBDu8fdV9RaoSIPC+G25iytLTEt6fqvLnhzKM4jKSNvVWN9P+ZY1zNC0c+q+MPqeMw0tAQYPqOyirSJaK/iXC7W0w9rpJ3B7quVMDfBdkJaNz9V0KgS2p4byIbtOxWSu9rS5rQIfHp3XVXg459zjWJ4IHzpBcCJ6Dt8lSb7ht7C4yAwHSd4jfTuv0NxFgtNwb4bYMGQNlTMRwzcEaEx6DmrZsrcaW0cQIIOuhXiu/EnChjPRE8yP6jOkkqnXVq6mYeIPT3VxBMwIiIAiIgCIiAL0t0B01nmJ07bjdeIgCIiAIiIDszGdl6dNl8/zGuy+6tQclbswpGvUErZoM0UfWucpWWne6dlFNEiSFeAvpt8AoCrfzpKyUKoK71jRa7a7zALb8URqVWaV2G81ldf9FZ1pIjpkrWu+5+ajbms4aErVddg+q+qBnf5rPd77F0yev2WO2p5yIn5dYMFe1SdhHYqwcN2DvEaQ2YIMcj1WdmqJJHhrBTPiBoOSPKeY3hTlJ4fRfTybEkdtZWahWIrnwxlzDUHtuVkoP8AAqEVBo85muHXoq6pF2mYbSgGU21JJaD5m8te3ZZbC7a172MaYcS5kbGRr9Ubah1R4cHBj9WiYE8yvLq7DGgEy+mYgDUjYx7QVTVaJzPVwMNdUY91MsAOrgZ0gn66rWw6m6ncVGEAkw+Zjf8Af0Wa4uHuqNeyk4gNgzpzlaNxVqNufFdTcGloaY3ELPkyr4NEYae/lf7M16CbpofAJBjpoNFu4yWihqRmEQQohmICpeF0aBoDZ+phb+OZHOpjQE7x0HMqUZJq2RvFUuU/Yz2FRvhQSHaT3WKpbsfRLIBcTp1EqQsKWUx5csaQoqjetFd7QMwmBHsrYvh/9KOnbeioY5g76RykRMa8oVB4n4bFQmpTaSQIjNoTprr01n1Xe67AXOdVAgtgAj96qg41hbm65SGmSDyy7rXFlNTvlHAatMtJBEEbzp918K78a4JP+cxp76jYc/dUhaEVhERAEREB6SvERAEREAREQHXi5az6hlfY0KxVxzUmzEjSxAEqNqX+URzW5eV+SrF1TdnlQ3svxzvuST7zmtqhiYbzWg22JjqtDEqZaY+XZNlnQmWFuMyQAdypSleCY3XPKdwWuBHJbbLw+JzIPeEaOemvBe6lzrK3bCvLZP12VDpYgQS08la8BfmYD1VdLR3p0WPDqOZ46Egekn7LoTLA2xY9plpgH3VZ4Sw8VXEEgQJHfl8ld6OH5qWUuMjvoCFVT0aJ0lyfN9Se4iqwCWjVvMgrGyLpoM5S0+WORHVeUcWNPyPaQZjNyPdeXNt4TTWomNZc06h3fsVjquTRMNcPj2Z7cVy8eDEVARqOXcLYtbVlPfVx3JWjh9UkF5+N+vt0Wa8q5WZqgiNhzKxZc1VXRCLujX2r+P8AY2zfjXsdVrUsfpHc6zAH5qFqU6lUeUlufkNyD35KCxLhyrRhxbGumQlx9xGvsp/0+VSnvkksWLeqZdb7C2VQXs8j4kFvVVPhy7c64cXukzEnYAKPdjNxTZlY+d5nQ+nZffCuNsph/jRsdDrqdyPUqqsdpccM145ax0m9+3uXjiCoxlEvaQD20lRPDsuZPhEkmQ6QPuoi2o1b2pLjlpz5Wn8laG56Lmh4DWgQI+GPwKveSrntsy1jWKejfJkxC6MtD2lo5yseLW5uKQDAMrNdea1MexZr3sY3zQdYUq2o8sMMyg6bzotkXykZKxtSm0cwxiyDg5rmy0iDI37D0XIMdsDQrOZy3b6FfoviWxpgDKMz9cw5SN/Zcm43sAaZqOa0vb5ZmIj6H0W3HRlyLT2c9REVpESiIgCIiAIiIAiIgOs1lo1K24W1dVIUVUfKjVGWZ2aNWS5DahxWyxvVfRA3CqdGpHw2hqo3F7eRMKTddiY5r4uoIg81yW0zqKQ5A5beIWhYdtOq01oBu0agLh12PfuugcM2rRECe4kT7dVzRp/fRdG4UeXNYSZLukqF9gdQ4Sp02uOfYgQTylWSsfDcC0nKTqdVAcLPdlexrQ8EAmdwVaxcNc3LGpEEHks1vRf2YvGU6lMNfBnbseoUJittWo0jFXxKZgGR5gCpA4QGjO15ka67LXvRc1aJaKTQHDrrHosNLyjXgemtNa3zsw0CDUDZMAAQFmx2C4AiQ1sgd5/ssOGVG5vN5XDRwdoQfyWti14H1HFp0Ayz6fqqPo4aqmzRUN5F8IsGHWrWAOJ8xHP8OiyGuG1CH8x5fTn+CjcCy1qeaoZdJ56N7BRXEGJNpHKXEmDl9OxW6W33MbxbtpsjeOri3eHGmQKrNxtmHP3CpFrVa6o3MQ0Rv11Bj6Ks4tirn13wToSN512MKZpMAYwn4tI+yhlxNLbfc2/S0t6R1CzuxTLHsLXMgAg6QtvH+JKRpFjSHOPLeFAYVw4H0g99R0RMSp3DOFKJZmbM/wBJJkLFifTek+53KsKfVXgjMEtK3x+EHAjSTB9lYqWIFrMhY5p2h3JadniLmVTTqAAt0idOxHZbmMXzHllMEZifktOF/f8AcuUZc7dPtwLuwb4Ti/4txr9Fy7im1DqVVkRLXEARIjpPPv3XVjZsyOzOnTQyueY9T82ocJMdB0Xo4qMGTlM4Qi28Wp5a1Ro5PIWotJWF9ACDrrpA69V8ogCIQiAIiIAiIgOlXlYFRV5eimJKib+8rB2nwgkj3ifss9Jvith+qqc+WcmNH23FW1BDd18WprB3m1C2bXC2s1CkJa3cqLpLhEjX/kg4hx3WwbaBuoy+xprNAZPZRFzjtR2g0H1XFFMFguaLMpDiPdV67sWxLCCOijqtZzjJJPuV8Aq6Z15Gz6Igq/cG3WYN7aQIH0VAlWrguATLhvo3f1J00S+wO1cLPeKgyujMIM84P6q3XNJzfOSD1G0qi4GQSwSGydxuJ3V5oUy0w54d0JWbIXdtGle4xLcoaR1npzhSFG4k5s4y8hPbml/kfFNwB5lR+LYdTp0vKMpJaJk6SQF5+RJvXsaY6KSnWm/1M+INpVGu8RzSYMERI9PyVKtX5ZaQYk7q92dOmyGNYO5PotfGqbfBqF4EgeU9DyhRx5JlpI1YM6j7NNp6/miEwl2R0t8zTu3n6haPG1AVmAsBkc4ghYbSjVAzBjo91tWl097snM9Vsio7+5fm+m23SZzGz4ZeasZTAMk/mpLFMHqBstBgRr0hdQfhoHxeZ2+Vo+6wYxTa21l2hJHlI26rLn+pW+GQwUoa0VWwxgsp5HtdBHLZTGD8VtpNyjMegKkcKs7epSDnBu3Pcr3EeF6bqZqUhlcBMDYrKnPVx3J3eKm5tFevsRfXqF4aRPMKYwSzpEAuLnOcYJ/0+vNb+GYpRysa1gbyOmk85K3MTw1rR41PyuGp6O/VaFTunKfJly5El060Za1sKRblGYchPNUvitpLy4tyknUR+J2Vssrio7zZZPLeNOiqnE90XuJcPNMc9I6L08fsebWziHFlLLdVNfiM+nKPoohTHFo/7qpHMj7fVQ61FK7BERDoCIiAIiIAiIgL2LQHdfNSk1gnRQNzxA4/CPmoyvevfu4qpRXlgnLrHQ3RuvooW5v3v3OnQLVRWKUgERF0BERAfYPKfZSeCXjmPAzhrSZM9unqopAUZ07lgtcuaDoI/HbkuiYbXpOYInNEEc1xjg3Ei5gc5oaJ8onkNJ1315rqXD9doJJcGmJ6j0WZovT3JMCm5kuLCW/UQtDHMTFRoaAYBBk9RqFJC5NYxyHLqvMeAbRgNEktG3dY8i02X4aXWtrk1LXHAW6U3F0a9Fhtgbk+JWdDQfKwc46qbwyi0MhrYH37lQlhVayq+k8gAPJaTtqsr253Jomp+7oWmv8AOido0g2TPlj6KnYbbmrXqObAYHHKenot3inGf8sspTl/qI+yz8P06YpMbPmIzGFF30SWY5rFidvvXH9vkXlz/KOFR4JB0luoPrOy18To1L+lLYa0zAO5Xv8AEF4FBjd5JPyC1uE7wuDBMgCC07jv6KNanwShP0lmX5Fcc6ta/wCVUEgfbseas+GcV0208pmY0BWXioMdc27XQd809O6k/wD8q3qggMbtu39FJamk/PY5myxcJ2u/JT7a+yOLgMwcSSFNtvqlw3K0BjRvOi9wR9O3fUpVGiWu0JEyCpDErNob41MRtmbycFolrel+RlzUt8r9T2i+rTADywcmnlCo/EFSajvMCcx1668lcrq6Y+kc7ssDRvMnkud8QXIY2o8nRrT0XoY09c9zDb4ZyTHq2e4qn/kfkFoL17pJJ5mV4tJWEREAREQBERAEREAREQBERAEREAREQBERAS/D2Jii/WNYGYk6AcuwXX8CxPM1uXmAR6d51XCVaeFMfNN0Pe6SWtaNIA/NV3O+UTitM/QllijqxFMANcBJK3ry3OmZ2Y8h6KgYPiswQ7XkQdfUlW3BMT88PkudsT+9Fma4NGtcySdW+8JoGQydh1Vaxmzqgh9TTO6PSVZLmTVaXaRsJWLiamH0g0EZg4Eeyy3jf4pF/wBPmUUvnubFhYUhTyAAy3U7yq/hdwLaq6lV+Fp8pHTkp3DHNY2S4KvYiw17kQIBO/YKhRTX3osxVuqmnwzJd3AvLljP/G2TrzA3/BSd7w/Te0upeR4GhaYB9Vo4vg/gAVqMmNHjmQdyFLYPcNFPNmER7+641XWlraGTLqFWN8LjX7lEt8Pr1qjiJe6mdydfqrNgmICk4sqB1M9CNCey18BqmnVrEgy5xOU8xP5KV4k1pNqQA5rmqUzLpJrnud+oy9T6X2InF6rvH8VrNDA10B9VJmtVgZqYDBuAZ+cLZp3ArUTnjbT9Fp3dw6lR5EO0mZK140qe0jFVPsRuP37HNAa2CJ12XJf4gYhlpikN3mT6D7yrdjeIABznHytBPr+q49i18a9V1Q8zp2A2WzGii34NNERXEAiIgCIiAIiIAiIgCIiAIiIAiIgCIiAIiIAiIgLJw/xI6kWteZaJ1JM7aBdMwTG21WsIdoRmzbGf7riCkMKxepQdLSSIgtO0Kuo3yiybaP0ZhmKszS+XgjTmeylrKsys5xOgB0HbuuJ4LxpTEguymR8Wxn7K6W+ONcNNOSpqX5LVSfwXnyPqQ2IH1XzjluM1NzdC2QQOhVZoXsnyuGh69FKvxcOLIaAB8Uakqusafcktppom/HaKRBOaREdSVB2Vo+jUaXjQyR68ge+yy3eLNcQGNgBfb8ZY8gVPK0CdNZKgsKlJI4qrn5NzGrdr2NqRleCII3Wu5jalLzvktEmSI9IWocZjMMsjXLPJQbqwOxlTjHpJNnNPRKHEGCmWhkHrKruIYoGg6+USSSdI5qN4g4gpUATUeJ5MB8x9AuaY/wARVLkxJZT5NB3/APbqr5jZW69jPxXxD/MuyM0ptPu4iROnJV5EV6WioIiIAiIgCIiAIiIAiIgCIiAIiIAiIgCIiAIiIAiIgC9XiIdPVu2eK1aXwPI231iDOnzK0kQFrsONajTFRoI6t0I/Pmpy047p/CS4Ajdwkei5wig8cs6m0dVZxvQ/3ACRI0Omw16H9V67ji3GviTPQExHbkuUouekiXqUdHuv4gU2jyB7zpH9I6zP0VdxHjWvUEMikIg5dSfc7KtLxSUJEW2z6qVC4kuJJO5Jkn3K+URSOBERDgREQBERAEREAREQBERAEREAREQBERAEREAREQBERAEREAREQ6EREAREQBERAEREOBERAEREAREQBERAEREARE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42" name="Picture 18" descr="http://upload.wikimedia.org/wikipedia/commons/5/59/Lamprey_mou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753" y="914075"/>
            <a:ext cx="2535762" cy="2219661"/>
          </a:xfrm>
          <a:prstGeom prst="ellipse">
            <a:avLst/>
          </a:prstGeom>
          <a:ln w="63500" cap="rnd">
            <a:solidFill>
              <a:schemeClr val="tx1">
                <a:lumMod val="75000"/>
              </a:schemeClr>
            </a:solidFill>
          </a:ln>
          <a:effectLst>
            <a:glow rad="393700">
              <a:srgbClr val="FF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http://scienceblogs.com/lifelines/files/2014/01/13243547332073393725diving-with-great-white-shar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466" y="2606348"/>
            <a:ext cx="2613891" cy="2131592"/>
          </a:xfrm>
          <a:prstGeom prst="ellipse">
            <a:avLst/>
          </a:prstGeom>
          <a:ln w="63500" cap="rnd">
            <a:solidFill>
              <a:schemeClr val="tx1">
                <a:lumMod val="75000"/>
              </a:schemeClr>
            </a:solidFill>
          </a:ln>
          <a:effectLst>
            <a:glow rad="330200">
              <a:srgbClr val="00FF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6" name="Picture 22" descr="http://www.dnr.state.oh.us/Portals/9/Images/fishing/fish/spotted%20bass%20by%20B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139" y="4676702"/>
            <a:ext cx="2363236" cy="2012156"/>
          </a:xfrm>
          <a:prstGeom prst="ellipse">
            <a:avLst/>
          </a:prstGeom>
          <a:ln w="63500" cap="rnd">
            <a:solidFill>
              <a:schemeClr val="tx1">
                <a:lumMod val="75000"/>
              </a:schemeClr>
            </a:solidFill>
          </a:ln>
          <a:effectLst>
            <a:glow rad="533400">
              <a:schemeClr val="accent1">
                <a:lumMod val="60000"/>
                <a:lumOff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6571634" y="2406311"/>
            <a:ext cx="1790875" cy="584775"/>
          </a:xfrm>
          <a:prstGeom prst="rect">
            <a:avLst/>
          </a:prstGeom>
          <a:noFill/>
          <a:ln>
            <a:noFill/>
          </a:ln>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808080">
                      <a:lumMod val="60000"/>
                      <a:lumOff val="40000"/>
                    </a:srgbClr>
                  </a:solidFill>
                  <a:prstDash val="solid"/>
                  <a:miter lim="800000"/>
                </a:ln>
                <a:solidFill>
                  <a:srgbClr val="000000">
                    <a:lumMod val="65000"/>
                  </a:srgbClr>
                </a:solidFill>
                <a:effectLst>
                  <a:outerShdw blurRad="50800" algn="tl" rotWithShape="0">
                    <a:srgbClr val="000000"/>
                  </a:outerShdw>
                </a:effectLst>
                <a:uLnTx/>
                <a:uFillTx/>
                <a:latin typeface="Arial" charset="0"/>
                <a:ea typeface="+mn-ea"/>
                <a:cs typeface="+mn-cs"/>
              </a:rPr>
              <a:t>Jawless</a:t>
            </a:r>
          </a:p>
        </p:txBody>
      </p:sp>
      <p:sp>
        <p:nvSpPr>
          <p:cNvPr id="3" name="Rectangle 2"/>
          <p:cNvSpPr/>
          <p:nvPr/>
        </p:nvSpPr>
        <p:spPr>
          <a:xfrm>
            <a:off x="1594466" y="3810000"/>
            <a:ext cx="2659702" cy="52322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dirty="0">
                <a:ln w="13500">
                  <a:solidFill>
                    <a:srgbClr val="000000">
                      <a:alpha val="6500"/>
                    </a:srgbClr>
                  </a:solidFill>
                  <a:prstDash val="solid"/>
                </a:ln>
                <a:solidFill>
                  <a:srgbClr val="BBE0E3">
                    <a:tint val="3000"/>
                    <a:alpha val="95000"/>
                  </a:srgbClr>
                </a:solidFill>
                <a:effectLst>
                  <a:innerShdw blurRad="50900" dist="38500" dir="13500000">
                    <a:srgbClr val="000000">
                      <a:alpha val="60000"/>
                    </a:srgbClr>
                  </a:innerShdw>
                </a:effectLst>
                <a:uLnTx/>
                <a:uFillTx/>
                <a:latin typeface="Arial" charset="0"/>
                <a:ea typeface="+mn-ea"/>
                <a:cs typeface="+mn-cs"/>
              </a:rPr>
              <a:t>Cartilaginous</a:t>
            </a:r>
          </a:p>
        </p:txBody>
      </p:sp>
      <p:sp>
        <p:nvSpPr>
          <p:cNvPr id="4" name="Rectangle 3"/>
          <p:cNvSpPr/>
          <p:nvPr/>
        </p:nvSpPr>
        <p:spPr>
          <a:xfrm>
            <a:off x="3847131" y="5706070"/>
            <a:ext cx="193033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FFFFF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Bony</a:t>
            </a:r>
          </a:p>
        </p:txBody>
      </p:sp>
      <p:pic>
        <p:nvPicPr>
          <p:cNvPr id="16" name="Picture 8" descr="http://upload.wikimedia.org/wikipedia/commons/1/19/Caerulea3_cr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1002288"/>
            <a:ext cx="2286000" cy="2259350"/>
          </a:xfrm>
          <a:prstGeom prst="ellipse">
            <a:avLst/>
          </a:prstGeom>
          <a:ln w="63500" cap="rnd">
            <a:solidFill>
              <a:schemeClr val="tx1">
                <a:lumMod val="75000"/>
              </a:schemeClr>
            </a:solidFill>
          </a:ln>
          <a:effectLst>
            <a:glow rad="368300">
              <a:srgbClr val="9966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9618" y="1257020"/>
            <a:ext cx="211551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charset="0"/>
                <a:ea typeface="+mn-ea"/>
                <a:cs typeface="+mn-cs"/>
              </a:rPr>
              <a:t>Mammalia</a:t>
            </a:r>
          </a:p>
        </p:txBody>
      </p:sp>
      <p:sp>
        <p:nvSpPr>
          <p:cNvPr id="6" name="Rectangle 5"/>
          <p:cNvSpPr/>
          <p:nvPr/>
        </p:nvSpPr>
        <p:spPr>
          <a:xfrm>
            <a:off x="6427079" y="1435387"/>
            <a:ext cx="1909497" cy="584775"/>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FF99FF"/>
                </a:solidFill>
                <a:effectLst>
                  <a:outerShdw blurRad="50800" algn="tl" rotWithShape="0">
                    <a:srgbClr val="000000"/>
                  </a:outerShdw>
                </a:effectLst>
                <a:uLnTx/>
                <a:uFillTx/>
                <a:latin typeface="Arial" charset="0"/>
                <a:ea typeface="+mn-ea"/>
                <a:cs typeface="+mn-cs"/>
              </a:rPr>
              <a:t>Agnatha</a:t>
            </a:r>
            <a:endParaRPr kumimoji="0" lang="en-US" sz="3200" b="1" i="0" u="none" strike="noStrike" kern="1200" cap="none" spc="0" normalizeH="0" baseline="0" noProof="0" dirty="0">
              <a:ln w="17780" cmpd="sng">
                <a:solidFill>
                  <a:srgbClr val="FFFFFF"/>
                </a:solidFill>
                <a:prstDash val="solid"/>
                <a:miter lim="800000"/>
              </a:ln>
              <a:solidFill>
                <a:srgbClr val="FF99FF"/>
              </a:solidFill>
              <a:effectLst>
                <a:outerShdw blurRad="50800" algn="tl" rotWithShape="0">
                  <a:srgbClr val="000000"/>
                </a:outerShdw>
              </a:effectLst>
              <a:uLnTx/>
              <a:uFillTx/>
              <a:latin typeface="Arial" charset="0"/>
              <a:ea typeface="+mn-ea"/>
              <a:cs typeface="+mn-cs"/>
            </a:endParaRPr>
          </a:p>
        </p:txBody>
      </p:sp>
      <p:sp>
        <p:nvSpPr>
          <p:cNvPr id="7" name="Rectangle 6"/>
          <p:cNvSpPr/>
          <p:nvPr/>
        </p:nvSpPr>
        <p:spPr>
          <a:xfrm>
            <a:off x="6767407" y="5513502"/>
            <a:ext cx="1827744"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charset="0"/>
                <a:ea typeface="+mn-ea"/>
                <a:cs typeface="+mn-cs"/>
              </a:rPr>
              <a:t>Aves</a:t>
            </a:r>
          </a:p>
        </p:txBody>
      </p:sp>
      <p:sp>
        <p:nvSpPr>
          <p:cNvPr id="11" name="TextBox 10"/>
          <p:cNvSpPr txBox="1"/>
          <p:nvPr/>
        </p:nvSpPr>
        <p:spPr>
          <a:xfrm>
            <a:off x="3847131" y="5486400"/>
            <a:ext cx="2113594"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charset="0"/>
                <a:ea typeface="+mn-ea"/>
                <a:cs typeface="+mn-cs"/>
              </a:rPr>
              <a:t>Osteichthyes</a:t>
            </a: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p:cNvSpPr txBox="1"/>
          <p:nvPr/>
        </p:nvSpPr>
        <p:spPr>
          <a:xfrm>
            <a:off x="1769957" y="3426311"/>
            <a:ext cx="2438400" cy="10525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FFFF"/>
                </a:solidFill>
                <a:effectLst/>
                <a:uLnTx/>
                <a:uFillTx/>
                <a:latin typeface="Arial" charset="0"/>
                <a:ea typeface="+mn-ea"/>
                <a:cs typeface="+mn-cs"/>
              </a:rPr>
              <a:t>Chondrichthyes</a:t>
            </a:r>
            <a:endParaRPr kumimoji="0" lang="en-US" sz="2400" b="0" i="0" u="none" strike="noStrike" kern="1200" cap="none" spc="0" normalizeH="0" baseline="0" noProof="0" dirty="0">
              <a:ln>
                <a:noFill/>
              </a:ln>
              <a:solidFill>
                <a:srgbClr val="00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2" name="Picture 2" descr="http://kindawarped.com/wp-content/uploads/Green-Lizar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5" y="4478907"/>
            <a:ext cx="2462439" cy="2068449"/>
          </a:xfrm>
          <a:prstGeom prst="ellipse">
            <a:avLst/>
          </a:prstGeom>
          <a:ln w="63500" cap="rnd">
            <a:solidFill>
              <a:schemeClr val="tx1">
                <a:lumMod val="75000"/>
              </a:schemeClr>
            </a:solidFill>
          </a:ln>
          <a:effectLst>
            <a:glow rad="546100">
              <a:srgbClr val="92D05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3432734" y="1257019"/>
            <a:ext cx="1821332" cy="58477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50" normalizeH="0" baseline="0" noProof="0" dirty="0" err="1">
                <a:ln w="11430"/>
                <a:solidFill>
                  <a:srgbClr val="9966FF"/>
                </a:solidFill>
                <a:effectLst>
                  <a:outerShdw blurRad="76200" dist="50800" dir="5400000" algn="tl" rotWithShape="0">
                    <a:srgbClr val="000000">
                      <a:alpha val="65000"/>
                    </a:srgbClr>
                  </a:outerShdw>
                </a:effectLst>
                <a:uLnTx/>
                <a:uFillTx/>
                <a:latin typeface="Arial" charset="0"/>
                <a:ea typeface="+mn-ea"/>
                <a:cs typeface="+mn-cs"/>
              </a:rPr>
              <a:t>Reptilia</a:t>
            </a:r>
            <a:endParaRPr kumimoji="0" lang="en-US" sz="3200" b="1" i="0" u="none" strike="noStrike" kern="1200" cap="none" spc="50" normalizeH="0" baseline="0" noProof="0" dirty="0">
              <a:ln w="11430"/>
              <a:solidFill>
                <a:srgbClr val="9966FF"/>
              </a:solidFill>
              <a:effectLst>
                <a:outerShdw blurRad="76200" dist="50800" dir="5400000" algn="tl" rotWithShape="0">
                  <a:srgbClr val="000000">
                    <a:alpha val="65000"/>
                  </a:srgbClr>
                </a:outerShdw>
              </a:effectLst>
              <a:uLnTx/>
              <a:uFillTx/>
              <a:latin typeface="Arial" charset="0"/>
              <a:ea typeface="+mn-ea"/>
              <a:cs typeface="+mn-cs"/>
            </a:endParaRPr>
          </a:p>
        </p:txBody>
      </p:sp>
      <p:sp>
        <p:nvSpPr>
          <p:cNvPr id="23" name="Rectangle 22"/>
          <p:cNvSpPr/>
          <p:nvPr/>
        </p:nvSpPr>
        <p:spPr>
          <a:xfrm>
            <a:off x="382819" y="5682780"/>
            <a:ext cx="2129109" cy="584775"/>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92D050"/>
                </a:solidFill>
                <a:effectLst>
                  <a:outerShdw blurRad="50800" algn="tl" rotWithShape="0">
                    <a:srgbClr val="000000"/>
                  </a:outerShdw>
                </a:effectLst>
                <a:uLnTx/>
                <a:uFillTx/>
                <a:latin typeface="Arial" charset="0"/>
                <a:ea typeface="+mn-ea"/>
                <a:cs typeface="+mn-cs"/>
              </a:rPr>
              <a:t>Amphibia</a:t>
            </a:r>
            <a:endParaRPr kumimoji="0" lang="en-US" sz="3200" b="1" i="0" u="none" strike="noStrike" kern="1200" cap="none" spc="0" normalizeH="0" baseline="0" noProof="0" dirty="0">
              <a:ln w="17780" cmpd="sng">
                <a:solidFill>
                  <a:srgbClr val="FFFFFF"/>
                </a:solidFill>
                <a:prstDash val="solid"/>
                <a:miter lim="800000"/>
              </a:ln>
              <a:solidFill>
                <a:srgbClr val="92D050"/>
              </a:solidFill>
              <a:effectLst>
                <a:outerShdw blurRad="50800" algn="tl" rotWithShape="0">
                  <a:srgbClr val="000000"/>
                </a:outerShdw>
              </a:effectLst>
              <a:uLnTx/>
              <a:uFillTx/>
              <a:latin typeface="Arial" charset="0"/>
              <a:ea typeface="+mn-ea"/>
              <a:cs typeface="+mn-cs"/>
            </a:endParaRPr>
          </a:p>
        </p:txBody>
      </p:sp>
      <p:sp>
        <p:nvSpPr>
          <p:cNvPr id="14" name="Rectangle 13"/>
          <p:cNvSpPr/>
          <p:nvPr/>
        </p:nvSpPr>
        <p:spPr>
          <a:xfrm>
            <a:off x="5131559" y="2978297"/>
            <a:ext cx="1553631"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Tree>
    <p:extLst>
      <p:ext uri="{BB962C8B-B14F-4D97-AF65-F5344CB8AC3E}">
        <p14:creationId xmlns:p14="http://schemas.microsoft.com/office/powerpoint/2010/main" val="11301593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155575" y="83979"/>
            <a:ext cx="8686800" cy="5749925"/>
          </a:xfrm>
        </p:spPr>
        <p:txBody>
          <a:bodyPr/>
          <a:lstStyle/>
          <a:p>
            <a:pPr eaLnBrk="1" hangingPunct="1">
              <a:defRPr/>
            </a:pPr>
            <a:r>
              <a:rPr lang="en-US" dirty="0"/>
              <a:t>Which two Classes of </a:t>
            </a:r>
            <a:r>
              <a:rPr lang="en-US" dirty="0" err="1"/>
              <a:t>Chordata</a:t>
            </a:r>
            <a:r>
              <a:rPr lang="en-US" dirty="0"/>
              <a:t> are switched?.</a:t>
            </a:r>
          </a:p>
          <a:p>
            <a:pPr lvl="1" eaLnBrk="1" hangingPunct="1">
              <a:defRPr/>
            </a:pPr>
            <a:endParaRPr lang="en-US" dirty="0"/>
          </a:p>
          <a:p>
            <a:pPr lvl="1" eaLnBrk="1" hangingPunct="1">
              <a:defRPr/>
            </a:pPr>
            <a:endParaRPr lang="en-US" dirty="0">
              <a:solidFill>
                <a:schemeClr val="tx1">
                  <a:lumMod val="50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1030" name="Picture 6" descr="http://blogs.extension.iastate.edu/isuecofamily/files/2012/04/ea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344" y="4563308"/>
            <a:ext cx="2589870" cy="2143859"/>
          </a:xfrm>
          <a:prstGeom prst="ellipse">
            <a:avLst/>
          </a:prstGeom>
          <a:ln w="63500" cap="rnd">
            <a:solidFill>
              <a:schemeClr val="tx1">
                <a:lumMod val="75000"/>
              </a:schemeClr>
            </a:solidFill>
          </a:ln>
          <a:effectLst>
            <a:glow rad="3683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http://blogs.telegraph.co.uk/news/files/2012/07/Kangaroo_178627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61" y="991915"/>
            <a:ext cx="2257028" cy="2063982"/>
          </a:xfrm>
          <a:prstGeom prst="ellipse">
            <a:avLst/>
          </a:prstGeom>
          <a:ln w="63500" cap="rnd">
            <a:solidFill>
              <a:schemeClr val="tx1">
                <a:lumMod val="75000"/>
              </a:schemeClr>
            </a:solidFill>
          </a:ln>
          <a:effectLst>
            <a:glow rad="292100">
              <a:srgbClr val="FF0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xQSEhUUEhIVFRUVFRQWFhcVGBUXFxYYFRcXFxcaFxoYHCggGBolGxQVITEhJSksLi4uFx8zODMsNygtLisBCgoKDg0OGxAQGiwkHyQ0Ly0tLDQsLCwsLCw0LCwsLCw0LCwsLCwsLCwsLCwsLCw0LCwsLCwsLCwsLCwsLCwsLP/AABEIALYBFAMBIgACEQEDEQH/xAAcAAEAAgMBAQEAAAAAAAAAAAAABQYDBAcBAgj/xAA8EAABAwIEBAQEBAQFBQEAAAABAAIRAwQFEiExBkFRYRMicYEykaGxwdHh8AcUQvEXI1JTYhYkQ3KSFf/EABkBAQADAQEAAAAAAAAAAAAAAAACAwQBBf/EACoRAAMAAgEDAwMDBQAAAAAAAAABAgMRIRIxQRNRYQQiMoHR8BRxkaHB/9oADAMBAAIRAxEAPwDh6Ii4AiIgCIiAIiIAiIgCIiAIvUQ6EREAREQHiL1EB4i9XiAIiIAiIhwIiIAiIgCIs1evmDRkY3KIlogu7u6nv3QGFERAEREAREQBF6BOgU3hfDFWrBcMje+66cbS7kGt+2wavUbnZScW9f7q/wCF8JUqepGY9TqrbY0WsZlAEdFNYqZRX1C8HJ7Pgu5fuA311KlKf8Oqka1BPp+q6Q09AszSrVikqee2cx/w5q/7o/8An9V8O/h1W5VGn2/VdPL9VnptlPSkLNZyX/D64/1N+RWKvwJcNGhafmF2cW8obMcwo+lPuS9azhX/AEnc82Ae/wCix1eG67eTT6HVdzfYt2I3MKEvbWnzaJ1B+ZlQqEvJNZafg4vVsqjTDqbgfQrF4TtNDrtpv6LrVa3YY+nZR1W1ZqA0c9B+CqbSLVbfg52bN4iWnX8Y/MfNeUrN7nBobqZj2XQnWBdAAMeUn1adPVeUcMh+bL/USffePuuK0S2/Y53UoOAaSNHAkegMfcLGuiVcEa4BpERIH/GXF3ymFX7vhstb5ZLs0A9iRqV1Ujuytotu9w99Iw4bzBHMDmtRdOniIiAIiIcCAIiAIiIB+/39UREAREQBERAFI4Xg9SufKIb1P4KdwTh2NarZPTkFcbK0a1sAQpzOym8yXYhcF4bp0tSJd1KsIpxssVd+VZcOrkk5gpbS4RRzXLNugVuNbK12Uea2qIjSVamQ0ZaZjdeVCI3WQNQ288lIGJtM9iFtUn67LAbNw2C17mq5i460NE7TrNA1WOpfMynXzDboVVn3zjvssVSuYOqz3lXg0RHuS17iuYwOZmehymfrCha9UvM7Tm+cgj7R7LHRYXuB6u/P6KftcHcGBzgYJ0KzVkbNMYiGt8Oc47ST9Tz06qbs+FnOa4wAWkDLsf2VZjhbGUqdRm7SJ781uXmarFWk0mBDu8fdV9RaoSIPC+G25iytLTEt6fqvLnhzKM4jKSNvVWN9P+ZY1zNC0c+q+MPqeMw0tAQYPqOyirSJaK/iXC7W0w9rpJ3B7quVMDfBdkJaNz9V0KgS2p4byIbtOxWSu9rS5rQIfHp3XVXg459zjWJ4IHzpBcCJ6Dt8lSb7ht7C4yAwHSd4jfTuv0NxFgtNwb4bYMGQNlTMRwzcEaEx6DmrZsrcaW0cQIIOuhXiu/EnChjPRE8yP6jOkkqnXVq6mYeIPT3VxBMwIiIAiIgCIiAL0t0B01nmJ07bjdeIgCIiAIiIDszGdl6dNl8/zGuy+6tQclbswpGvUErZoM0UfWucpWWne6dlFNEiSFeAvpt8AoCrfzpKyUKoK71jRa7a7zALb8URqVWaV2G81ldf9FZ1pIjpkrWu+5+ajbms4aErVddg+q+qBnf5rPd77F0yev2WO2p5yIn5dYMFe1SdhHYqwcN2DvEaQ2YIMcj1WdmqJJHhrBTPiBoOSPKeY3hTlJ4fRfTybEkdtZWahWIrnwxlzDUHtuVkoP8AAqEVBo85muHXoq6pF2mYbSgGU21JJaD5m8te3ZZbC7a172MaYcS5kbGRr9Ubah1R4cHBj9WiYE8yvLq7DGgEy+mYgDUjYx7QVTVaJzPVwMNdUY91MsAOrgZ0gn66rWw6m6ncVGEAkw+Zjf8Af0Wa4uHuqNeyk4gNgzpzlaNxVqNufFdTcGloaY3ELPkyr4NEYae/lf7M16CbpofAJBjpoNFu4yWihqRmEQQohmICpeF0aBoDZ+phb+OZHOpjQE7x0HMqUZJq2RvFUuU/Yz2FRvhQSHaT3WKpbsfRLIBcTp1EqQsKWUx5csaQoqjetFd7QMwmBHsrYvh/9KOnbeioY5g76RykRMa8oVB4n4bFQmpTaSQIjNoTprr01n1Xe67AXOdVAgtgAj96qg41hbm65SGmSDyy7rXFlNTvlHAatMtJBEEbzp918K78a4JP+cxp76jYc/dUhaEVhERAEREB6SvERAEREAREQHXi5az6hlfY0KxVxzUmzEjSxAEqNqX+URzW5eV+SrF1TdnlQ3svxzvuST7zmtqhiYbzWg22JjqtDEqZaY+XZNlnQmWFuMyQAdypSleCY3XPKdwWuBHJbbLw+JzIPeEaOemvBe6lzrK3bCvLZP12VDpYgQS08la8BfmYD1VdLR3p0WPDqOZ46Egekn7LoTLA2xY9plpgH3VZ4Sw8VXEEgQJHfl8ld6OH5qWUuMjvoCFVT0aJ0lyfN9Se4iqwCWjVvMgrGyLpoM5S0+WORHVeUcWNPyPaQZjNyPdeXNt4TTWomNZc06h3fsVjquTRMNcPj2Z7cVy8eDEVARqOXcLYtbVlPfVx3JWjh9UkF5+N+vt0Wa8q5WZqgiNhzKxZc1VXRCLujX2r+P8AY2zfjXsdVrUsfpHc6zAH5qFqU6lUeUlufkNyD35KCxLhyrRhxbGumQlx9xGvsp/0+VSnvkksWLeqZdb7C2VQXs8j4kFvVVPhy7c64cXukzEnYAKPdjNxTZlY+d5nQ+nZffCuNsph/jRsdDrqdyPUqqsdpccM145ax0m9+3uXjiCoxlEvaQD20lRPDsuZPhEkmQ6QPuoi2o1b2pLjlpz5Wn8laG56Lmh4DWgQI+GPwKveSrntsy1jWKejfJkxC6MtD2lo5yseLW5uKQDAMrNdea1MexZr3sY3zQdYUq2o8sMMyg6bzotkXykZKxtSm0cwxiyDg5rmy0iDI37D0XIMdsDQrOZy3b6FfoviWxpgDKMz9cw5SN/Zcm43sAaZqOa0vb5ZmIj6H0W3HRlyLT2c9REVpESiIgCIiAIiIAiIgOs1lo1K24W1dVIUVUfKjVGWZ2aNWS5DahxWyxvVfRA3CqdGpHw2hqo3F7eRMKTddiY5r4uoIg81yW0zqKQ5A5beIWhYdtOq01oBu0agLh12PfuugcM2rRECe4kT7dVzRp/fRdG4UeXNYSZLukqF9gdQ4Sp02uOfYgQTylWSsfDcC0nKTqdVAcLPdlexrQ8EAmdwVaxcNc3LGpEEHks1vRf2YvGU6lMNfBnbseoUJittWo0jFXxKZgGR5gCpA4QGjO15ka67LXvRc1aJaKTQHDrrHosNLyjXgemtNa3zsw0CDUDZMAAQFmx2C4AiQ1sgd5/ssOGVG5vN5XDRwdoQfyWti14H1HFp0Ayz6fqqPo4aqmzRUN5F8IsGHWrWAOJ8xHP8OiyGuG1CH8x5fTn+CjcCy1qeaoZdJ56N7BRXEGJNpHKXEmDl9OxW6W33MbxbtpsjeOri3eHGmQKrNxtmHP3CpFrVa6o3MQ0Rv11Bj6Ks4tirn13wToSN512MKZpMAYwn4tI+yhlxNLbfc2/S0t6R1CzuxTLHsLXMgAg6QtvH+JKRpFjSHOPLeFAYVw4H0g99R0RMSp3DOFKJZmbM/wBJJkLFifTek+53KsKfVXgjMEtK3x+EHAjSTB9lYqWIFrMhY5p2h3JadniLmVTTqAAt0idOxHZbmMXzHllMEZifktOF/f8AcuUZc7dPtwLuwb4Ti/4txr9Fy7im1DqVVkRLXEARIjpPPv3XVjZsyOzOnTQyueY9T82ocJMdB0Xo4qMGTlM4Qi28Wp5a1Ro5PIWotJWF9ACDrrpA69V8ogCIQiAIiIAiIgOlXlYFRV5eimJKib+8rB2nwgkj3ifss9Jvith+qqc+WcmNH23FW1BDd18WprB3m1C2bXC2s1CkJa3cqLpLhEjX/kg4hx3WwbaBuoy+xprNAZPZRFzjtR2g0H1XFFMFguaLMpDiPdV67sWxLCCOijqtZzjJJPuV8Aq6Z15Gz6Igq/cG3WYN7aQIH0VAlWrguATLhvo3f1J00S+wO1cLPeKgyujMIM84P6q3XNJzfOSD1G0qi4GQSwSGydxuJ3V5oUy0w54d0JWbIXdtGle4xLcoaR1npzhSFG4k5s4y8hPbml/kfFNwB5lR+LYdTp0vKMpJaJk6SQF5+RJvXsaY6KSnWm/1M+INpVGu8RzSYMERI9PyVKtX5ZaQYk7q92dOmyGNYO5PotfGqbfBqF4EgeU9DyhRx5JlpI1YM6j7NNp6/miEwl2R0t8zTu3n6haPG1AVmAsBkc4ghYbSjVAzBjo91tWl097snM9Vsio7+5fm+m23SZzGz4ZeasZTAMk/mpLFMHqBstBgRr0hdQfhoHxeZ2+Vo+6wYxTa21l2hJHlI26rLn+pW+GQwUoa0VWwxgsp5HtdBHLZTGD8VtpNyjMegKkcKs7epSDnBu3Pcr3EeF6bqZqUhlcBMDYrKnPVx3J3eKm5tFevsRfXqF4aRPMKYwSzpEAuLnOcYJ/0+vNb+GYpRysa1gbyOmk85K3MTw1rR41PyuGp6O/VaFTunKfJly5El060Za1sKRblGYchPNUvitpLy4tyknUR+J2Vssrio7zZZPLeNOiqnE90XuJcPNMc9I6L08fsebWziHFlLLdVNfiM+nKPoohTHFo/7qpHMj7fVQ61FK7BERDoCIiAIiIAiIgL2LQHdfNSk1gnRQNzxA4/CPmoyvevfu4qpRXlgnLrHQ3RuvooW5v3v3OnQLVRWKUgERF0BERAfYPKfZSeCXjmPAzhrSZM9unqopAUZ07lgtcuaDoI/HbkuiYbXpOYInNEEc1xjg3Ei5gc5oaJ8onkNJ1315rqXD9doJJcGmJ6j0WZovT3JMCm5kuLCW/UQtDHMTFRoaAYBBk9RqFJC5NYxyHLqvMeAbRgNEktG3dY8i02X4aXWtrk1LXHAW6U3F0a9Fhtgbk+JWdDQfKwc46qbwyi0MhrYH37lQlhVayq+k8gAPJaTtqsr253Jomp+7oWmv8AOido0g2TPlj6KnYbbmrXqObAYHHKenot3inGf8sspTl/qI+yz8P06YpMbPmIzGFF30SWY5rFidvvXH9vkXlz/KOFR4JB0luoPrOy18To1L+lLYa0zAO5Xv8AEF4FBjd5JPyC1uE7wuDBMgCC07jv6KNanwShP0lmX5Fcc6ta/wCVUEgfbseas+GcV0208pmY0BWXioMdc27XQd809O6k/wD8q3qggMbtu39FJamk/PY5myxcJ2u/JT7a+yOLgMwcSSFNtvqlw3K0BjRvOi9wR9O3fUpVGiWu0JEyCpDErNob41MRtmbycFolrel+RlzUt8r9T2i+rTADywcmnlCo/EFSajvMCcx1668lcrq6Y+kc7ssDRvMnkud8QXIY2o8nRrT0XoY09c9zDb4ZyTHq2e4qn/kfkFoL17pJJ5mV4tJWEREAREQBERAEREAREQBERAEREAREQBERAS/D2Jii/WNYGYk6AcuwXX8CxPM1uXmAR6d51XCVaeFMfNN0Pe6SWtaNIA/NV3O+UTitM/QllijqxFMANcBJK3ry3OmZ2Y8h6KgYPiswQ7XkQdfUlW3BMT88PkudsT+9Fma4NGtcySdW+8JoGQydh1Vaxmzqgh9TTO6PSVZLmTVaXaRsJWLiamH0g0EZg4Eeyy3jf4pF/wBPmUUvnubFhYUhTyAAy3U7yq/hdwLaq6lV+Fp8pHTkp3DHNY2S4KvYiw17kQIBO/YKhRTX3osxVuqmnwzJd3AvLljP/G2TrzA3/BSd7w/Te0upeR4GhaYB9Vo4vg/gAVqMmNHjmQdyFLYPcNFPNmER7+641XWlraGTLqFWN8LjX7lEt8Pr1qjiJe6mdydfqrNgmICk4sqB1M9CNCey18BqmnVrEgy5xOU8xP5KV4k1pNqQA5rmqUzLpJrnud+oy9T6X2InF6rvH8VrNDA10B9VJmtVgZqYDBuAZ+cLZp3ArUTnjbT9Fp3dw6lR5EO0mZK140qe0jFVPsRuP37HNAa2CJ12XJf4gYhlpikN3mT6D7yrdjeIABznHytBPr+q49i18a9V1Q8zp2A2WzGii34NNERXEAiIgCIiAIiIAiIgCIiAIiIAiIgCIiAIiIAiIgLJw/xI6kWteZaJ1JM7aBdMwTG21WsIdoRmzbGf7riCkMKxepQdLSSIgtO0Kuo3yiybaP0ZhmKszS+XgjTmeylrKsys5xOgB0HbuuJ4LxpTEguymR8Wxn7K6W+ONcNNOSpqX5LVSfwXnyPqQ2IH1XzjluM1NzdC2QQOhVZoXsnyuGh69FKvxcOLIaAB8Uakqusafcktppom/HaKRBOaREdSVB2Vo+jUaXjQyR68ge+yy3eLNcQGNgBfb8ZY8gVPK0CdNZKgsKlJI4qrn5NzGrdr2NqRleCII3Wu5jalLzvktEmSI9IWocZjMMsjXLPJQbqwOxlTjHpJNnNPRKHEGCmWhkHrKruIYoGg6+USSSdI5qN4g4gpUATUeJ5MB8x9AuaY/wARVLkxJZT5NB3/APbqr5jZW69jPxXxD/MuyM0ptPu4iROnJV5EV6WioIiIAiIgCIiAIiIAiIgCIiAIiIAiIgCIiAIiIAiIgC9XiIdPVu2eK1aXwPI231iDOnzK0kQFrsONajTFRoI6t0I/Pmpy047p/CS4Ajdwkei5wig8cs6m0dVZxvQ/3ACRI0Omw16H9V67ji3GviTPQExHbkuUouekiXqUdHuv4gU2jyB7zpH9I6zP0VdxHjWvUEMikIg5dSfc7KtLxSUJEW2z6qVC4kuJJO5Jkn3K+URSOBERDgREQBERAEREAREQBERAEREAREQBERAEREAREQBERAEREAREQ6EREAREQBERAEREOBERAEREAREQBERAEREARE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6" descr="data:image/jpeg;base64,/9j/4AAQSkZJRgABAQAAAQABAAD/2wCEAAkGBxQSEhUUEhIVFRUVFRQWFhcVGBUXFxYYFRcXFxcaFxoYHCggGBolGxQVITEhJSksLi4uFx8zODMsNygtLisBCgoKDg0OGxAQGiwkHyQ0Ly0tLDQsLCwsLCw0LCwsLCw0LCwsLCwsLCwsLCwsLCw0LCwsLCwsLCwsLCwsLCwsLP/AABEIALYBFAMBIgACEQEDEQH/xAAcAAEAAgMBAQEAAAAAAAAAAAAABQYDBAcBAgj/xAA8EAABAwIEBAQEBAQFBQEAAAABAAIRAwQFEiExBkFRYRMicYEykaGxwdHh8AcUQvEXI1JTYhYkQ3KSFf/EABkBAQADAQEAAAAAAAAAAAAAAAACAwQBBf/EACoRAAMAAgEDAwMDBQAAAAAAAAABAgMRIRIxQRNRYQQiMoHR8BRxkaHB/9oADAMBAAIRAxEAPwDh6Ii4AiIgCIiAIiIAiIgCIiAIvUQ6EREAREQHiL1EB4i9XiAIiIAiIhwIiIAiIgCIs1evmDRkY3KIlogu7u6nv3QGFERAEREAREQBF6BOgU3hfDFWrBcMje+66cbS7kGt+2wavUbnZScW9f7q/wCF8JUqepGY9TqrbY0WsZlAEdFNYqZRX1C8HJ7Pgu5fuA311KlKf8Oqka1BPp+q6Q09AszSrVikqee2cx/w5q/7o/8An9V8O/h1W5VGn2/VdPL9VnptlPSkLNZyX/D64/1N+RWKvwJcNGhafmF2cW8obMcwo+lPuS9azhX/AEnc82Ae/wCix1eG67eTT6HVdzfYt2I3MKEvbWnzaJ1B+ZlQqEvJNZafg4vVsqjTDqbgfQrF4TtNDrtpv6LrVa3YY+nZR1W1ZqA0c9B+CqbSLVbfg52bN4iWnX8Y/MfNeUrN7nBobqZj2XQnWBdAAMeUn1adPVeUcMh+bL/USffePuuK0S2/Y53UoOAaSNHAkegMfcLGuiVcEa4BpERIH/GXF3ymFX7vhstb5ZLs0A9iRqV1Ujuytotu9w99Iw4bzBHMDmtRdOniIiAIiIcCAIiAIiIB+/39UREAREQBERAFI4Xg9SufKIb1P4KdwTh2NarZPTkFcbK0a1sAQpzOym8yXYhcF4bp0tSJd1KsIpxssVd+VZcOrkk5gpbS4RRzXLNugVuNbK12Uea2qIjSVamQ0ZaZjdeVCI3WQNQ288lIGJtM9iFtUn67LAbNw2C17mq5i460NE7TrNA1WOpfMynXzDboVVn3zjvssVSuYOqz3lXg0RHuS17iuYwOZmehymfrCha9UvM7Tm+cgj7R7LHRYXuB6u/P6KftcHcGBzgYJ0KzVkbNMYiGt8Oc47ST9Tz06qbs+FnOa4wAWkDLsf2VZjhbGUqdRm7SJ781uXmarFWk0mBDu8fdV9RaoSIPC+G25iytLTEt6fqvLnhzKM4jKSNvVWN9P+ZY1zNC0c+q+MPqeMw0tAQYPqOyirSJaK/iXC7W0w9rpJ3B7quVMDfBdkJaNz9V0KgS2p4byIbtOxWSu9rS5rQIfHp3XVXg459zjWJ4IHzpBcCJ6Dt8lSb7ht7C4yAwHSd4jfTuv0NxFgtNwb4bYMGQNlTMRwzcEaEx6DmrZsrcaW0cQIIOuhXiu/EnChjPRE8yP6jOkkqnXVq6mYeIPT3VxBMwIiIAiIgCIiAL0t0B01nmJ07bjdeIgCIiAIiIDszGdl6dNl8/zGuy+6tQclbswpGvUErZoM0UfWucpWWne6dlFNEiSFeAvpt8AoCrfzpKyUKoK71jRa7a7zALb8URqVWaV2G81ldf9FZ1pIjpkrWu+5+ajbms4aErVddg+q+qBnf5rPd77F0yev2WO2p5yIn5dYMFe1SdhHYqwcN2DvEaQ2YIMcj1WdmqJJHhrBTPiBoOSPKeY3hTlJ4fRfTybEkdtZWahWIrnwxlzDUHtuVkoP8AAqEVBo85muHXoq6pF2mYbSgGU21JJaD5m8te3ZZbC7a172MaYcS5kbGRr9Ubah1R4cHBj9WiYE8yvLq7DGgEy+mYgDUjYx7QVTVaJzPVwMNdUY91MsAOrgZ0gn66rWw6m6ncVGEAkw+Zjf8Af0Wa4uHuqNeyk4gNgzpzlaNxVqNufFdTcGloaY3ELPkyr4NEYae/lf7M16CbpofAJBjpoNFu4yWihqRmEQQohmICpeF0aBoDZ+phb+OZHOpjQE7x0HMqUZJq2RvFUuU/Yz2FRvhQSHaT3WKpbsfRLIBcTp1EqQsKWUx5csaQoqjetFd7QMwmBHsrYvh/9KOnbeioY5g76RykRMa8oVB4n4bFQmpTaSQIjNoTprr01n1Xe67AXOdVAgtgAj96qg41hbm65SGmSDyy7rXFlNTvlHAatMtJBEEbzp918K78a4JP+cxp76jYc/dUhaEVhERAEREB6SvERAEREAREQHXi5az6hlfY0KxVxzUmzEjSxAEqNqX+URzW5eV+SrF1TdnlQ3svxzvuST7zmtqhiYbzWg22JjqtDEqZaY+XZNlnQmWFuMyQAdypSleCY3XPKdwWuBHJbbLw+JzIPeEaOemvBe6lzrK3bCvLZP12VDpYgQS08la8BfmYD1VdLR3p0WPDqOZ46Egekn7LoTLA2xY9plpgH3VZ4Sw8VXEEgQJHfl8ld6OH5qWUuMjvoCFVT0aJ0lyfN9Se4iqwCWjVvMgrGyLpoM5S0+WORHVeUcWNPyPaQZjNyPdeXNt4TTWomNZc06h3fsVjquTRMNcPj2Z7cVy8eDEVARqOXcLYtbVlPfVx3JWjh9UkF5+N+vt0Wa8q5WZqgiNhzKxZc1VXRCLujX2r+P8AY2zfjXsdVrUsfpHc6zAH5qFqU6lUeUlufkNyD35KCxLhyrRhxbGumQlx9xGvsp/0+VSnvkksWLeqZdb7C2VQXs8j4kFvVVPhy7c64cXukzEnYAKPdjNxTZlY+d5nQ+nZffCuNsph/jRsdDrqdyPUqqsdpccM145ax0m9+3uXjiCoxlEvaQD20lRPDsuZPhEkmQ6QPuoi2o1b2pLjlpz5Wn8laG56Lmh4DWgQI+GPwKveSrntsy1jWKejfJkxC6MtD2lo5yseLW5uKQDAMrNdea1MexZr3sY3zQdYUq2o8sMMyg6bzotkXykZKxtSm0cwxiyDg5rmy0iDI37D0XIMdsDQrOZy3b6FfoviWxpgDKMz9cw5SN/Zcm43sAaZqOa0vb5ZmIj6H0W3HRlyLT2c9REVpESiIgCIiAIiIAiIgOs1lo1K24W1dVIUVUfKjVGWZ2aNWS5DahxWyxvVfRA3CqdGpHw2hqo3F7eRMKTddiY5r4uoIg81yW0zqKQ5A5beIWhYdtOq01oBu0agLh12PfuugcM2rRECe4kT7dVzRp/fRdG4UeXNYSZLukqF9gdQ4Sp02uOfYgQTylWSsfDcC0nKTqdVAcLPdlexrQ8EAmdwVaxcNc3LGpEEHks1vRf2YvGU6lMNfBnbseoUJittWo0jFXxKZgGR5gCpA4QGjO15ka67LXvRc1aJaKTQHDrrHosNLyjXgemtNa3zsw0CDUDZMAAQFmx2C4AiQ1sgd5/ssOGVG5vN5XDRwdoQfyWti14H1HFp0Ayz6fqqPo4aqmzRUN5F8IsGHWrWAOJ8xHP8OiyGuG1CH8x5fTn+CjcCy1qeaoZdJ56N7BRXEGJNpHKXEmDl9OxW6W33MbxbtpsjeOri3eHGmQKrNxtmHP3CpFrVa6o3MQ0Rv11Bj6Ks4tirn13wToSN512MKZpMAYwn4tI+yhlxNLbfc2/S0t6R1CzuxTLHsLXMgAg6QtvH+JKRpFjSHOPLeFAYVw4H0g99R0RMSp3DOFKJZmbM/wBJJkLFifTek+53KsKfVXgjMEtK3x+EHAjSTB9lYqWIFrMhY5p2h3JadniLmVTTqAAt0idOxHZbmMXzHllMEZifktOF/f8AcuUZc7dPtwLuwb4Ti/4txr9Fy7im1DqVVkRLXEARIjpPPv3XVjZsyOzOnTQyueY9T82ocJMdB0Xo4qMGTlM4Qi28Wp5a1Ro5PIWotJWF9ACDrrpA69V8ogCIQiAIiIAiIgOlXlYFRV5eimJKib+8rB2nwgkj3ifss9Jvith+qqc+WcmNH23FW1BDd18WprB3m1C2bXC2s1CkJa3cqLpLhEjX/kg4hx3WwbaBuoy+xprNAZPZRFzjtR2g0H1XFFMFguaLMpDiPdV67sWxLCCOijqtZzjJJPuV8Aq6Z15Gz6Igq/cG3WYN7aQIH0VAlWrguATLhvo3f1J00S+wO1cLPeKgyujMIM84P6q3XNJzfOSD1G0qi4GQSwSGydxuJ3V5oUy0w54d0JWbIXdtGle4xLcoaR1npzhSFG4k5s4y8hPbml/kfFNwB5lR+LYdTp0vKMpJaJk6SQF5+RJvXsaY6KSnWm/1M+INpVGu8RzSYMERI9PyVKtX5ZaQYk7q92dOmyGNYO5PotfGqbfBqF4EgeU9DyhRx5JlpI1YM6j7NNp6/miEwl2R0t8zTu3n6haPG1AVmAsBkc4ghYbSjVAzBjo91tWl097snM9Vsio7+5fm+m23SZzGz4ZeasZTAMk/mpLFMHqBstBgRr0hdQfhoHxeZ2+Vo+6wYxTa21l2hJHlI26rLn+pW+GQwUoa0VWwxgsp5HtdBHLZTGD8VtpNyjMegKkcKs7epSDnBu3Pcr3EeF6bqZqUhlcBMDYrKnPVx3J3eKm5tFevsRfXqF4aRPMKYwSzpEAuLnOcYJ/0+vNb+GYpRysa1gbyOmk85K3MTw1rR41PyuGp6O/VaFTunKfJly5El060Za1sKRblGYchPNUvitpLy4tyknUR+J2Vssrio7zZZPLeNOiqnE90XuJcPNMc9I6L08fsebWziHFlLLdVNfiM+nKPoohTHFo/7qpHMj7fVQ61FK7BERDoCIiAIiIAiIgL2LQHdfNSk1gnRQNzxA4/CPmoyvevfu4qpRXlgnLrHQ3RuvooW5v3v3OnQLVRWKUgERF0BERAfYPKfZSeCXjmPAzhrSZM9unqopAUZ07lgtcuaDoI/HbkuiYbXpOYInNEEc1xjg3Ei5gc5oaJ8onkNJ1315rqXD9doJJcGmJ6j0WZovT3JMCm5kuLCW/UQtDHMTFRoaAYBBk9RqFJC5NYxyHLqvMeAbRgNEktG3dY8i02X4aXWtrk1LXHAW6U3F0a9Fhtgbk+JWdDQfKwc46qbwyi0MhrYH37lQlhVayq+k8gAPJaTtqsr253Jomp+7oWmv8AOido0g2TPlj6KnYbbmrXqObAYHHKenot3inGf8sspTl/qI+yz8P06YpMbPmIzGFF30SWY5rFidvvXH9vkXlz/KOFR4JB0luoPrOy18To1L+lLYa0zAO5Xv8AEF4FBjd5JPyC1uE7wuDBMgCC07jv6KNanwShP0lmX5Fcc6ta/wCVUEgfbseas+GcV0208pmY0BWXioMdc27XQd809O6k/wD8q3qggMbtu39FJamk/PY5myxcJ2u/JT7a+yOLgMwcSSFNtvqlw3K0BjRvOi9wR9O3fUpVGiWu0JEyCpDErNob41MRtmbycFolrel+RlzUt8r9T2i+rTADywcmnlCo/EFSajvMCcx1668lcrq6Y+kc7ssDRvMnkud8QXIY2o8nRrT0XoY09c9zDb4ZyTHq2e4qn/kfkFoL17pJJ5mV4tJWEREAREQBERAEREAREQBERAEREAREQBERAS/D2Jii/WNYGYk6AcuwXX8CxPM1uXmAR6d51XCVaeFMfNN0Pe6SWtaNIA/NV3O+UTitM/QllijqxFMANcBJK3ry3OmZ2Y8h6KgYPiswQ7XkQdfUlW3BMT88PkudsT+9Fma4NGtcySdW+8JoGQydh1Vaxmzqgh9TTO6PSVZLmTVaXaRsJWLiamH0g0EZg4Eeyy3jf4pF/wBPmUUvnubFhYUhTyAAy3U7yq/hdwLaq6lV+Fp8pHTkp3DHNY2S4KvYiw17kQIBO/YKhRTX3osxVuqmnwzJd3AvLljP/G2TrzA3/BSd7w/Te0upeR4GhaYB9Vo4vg/gAVqMmNHjmQdyFLYPcNFPNmER7+641XWlraGTLqFWN8LjX7lEt8Pr1qjiJe6mdydfqrNgmICk4sqB1M9CNCey18BqmnVrEgy5xOU8xP5KV4k1pNqQA5rmqUzLpJrnud+oy9T6X2InF6rvH8VrNDA10B9VJmtVgZqYDBuAZ+cLZp3ArUTnjbT9Fp3dw6lR5EO0mZK140qe0jFVPsRuP37HNAa2CJ12XJf4gYhlpikN3mT6D7yrdjeIABznHytBPr+q49i18a9V1Q8zp2A2WzGii34NNERXEAiIgCIiAIiIAiIgCIiAIiIAiIgCIiAIiIAiIgLJw/xI6kWteZaJ1JM7aBdMwTG21WsIdoRmzbGf7riCkMKxepQdLSSIgtO0Kuo3yiybaP0ZhmKszS+XgjTmeylrKsys5xOgB0HbuuJ4LxpTEguymR8Wxn7K6W+ONcNNOSpqX5LVSfwXnyPqQ2IH1XzjluM1NzdC2QQOhVZoXsnyuGh69FKvxcOLIaAB8Uakqusafcktppom/HaKRBOaREdSVB2Vo+jUaXjQyR68ge+yy3eLNcQGNgBfb8ZY8gVPK0CdNZKgsKlJI4qrn5NzGrdr2NqRleCII3Wu5jalLzvktEmSI9IWocZjMMsjXLPJQbqwOxlTjHpJNnNPRKHEGCmWhkHrKruIYoGg6+USSSdI5qN4g4gpUATUeJ5MB8x9AuaY/wARVLkxJZT5NB3/APbqr5jZW69jPxXxD/MuyM0ptPu4iROnJV5EV6WioIiIAiIgCIiAIiIAiIgCIiAIiIAiIgCIiAIiIAiIgC9XiIdPVu2eK1aXwPI231iDOnzK0kQFrsONajTFRoI6t0I/Pmpy047p/CS4Ajdwkei5wig8cs6m0dVZxvQ/3ACRI0Omw16H9V67ji3GviTPQExHbkuUouekiXqUdHuv4gU2jyB7zpH9I6zP0VdxHjWvUEMikIg5dSfc7KtLxSUJEW2z6qVC4kuJJO5Jkn3K+URSOBERDgREQBERAEREAREQBERAEREAREQBERAEREAREQBERAEREAREQ6EREAREQBERAEREOBERAEREAREQBERAEREARE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42" name="Picture 18" descr="http://upload.wikimedia.org/wikipedia/commons/5/59/Lamprey_mou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753" y="914075"/>
            <a:ext cx="2535762" cy="2219661"/>
          </a:xfrm>
          <a:prstGeom prst="ellipse">
            <a:avLst/>
          </a:prstGeom>
          <a:ln w="63500" cap="rnd">
            <a:solidFill>
              <a:schemeClr val="tx1">
                <a:lumMod val="75000"/>
              </a:schemeClr>
            </a:solidFill>
          </a:ln>
          <a:effectLst>
            <a:glow rad="393700">
              <a:srgbClr val="FF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http://scienceblogs.com/lifelines/files/2014/01/13243547332073393725diving-with-great-white-shar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466" y="2606348"/>
            <a:ext cx="2613891" cy="2131592"/>
          </a:xfrm>
          <a:prstGeom prst="ellipse">
            <a:avLst/>
          </a:prstGeom>
          <a:ln w="63500" cap="rnd">
            <a:solidFill>
              <a:schemeClr val="tx1">
                <a:lumMod val="75000"/>
              </a:schemeClr>
            </a:solidFill>
          </a:ln>
          <a:effectLst>
            <a:glow rad="330200">
              <a:srgbClr val="00FF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6" name="Picture 22" descr="http://www.dnr.state.oh.us/Portals/9/Images/fishing/fish/spotted%20bass%20by%20B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139" y="4676702"/>
            <a:ext cx="2363236" cy="2012156"/>
          </a:xfrm>
          <a:prstGeom prst="ellipse">
            <a:avLst/>
          </a:prstGeom>
          <a:ln w="63500" cap="rnd">
            <a:solidFill>
              <a:schemeClr val="tx1">
                <a:lumMod val="75000"/>
              </a:schemeClr>
            </a:solidFill>
          </a:ln>
          <a:effectLst>
            <a:glow rad="533400">
              <a:schemeClr val="accent1">
                <a:lumMod val="60000"/>
                <a:lumOff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6571634" y="2406311"/>
            <a:ext cx="1790875" cy="584775"/>
          </a:xfrm>
          <a:prstGeom prst="rect">
            <a:avLst/>
          </a:prstGeom>
          <a:noFill/>
          <a:ln>
            <a:noFill/>
          </a:ln>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808080">
                      <a:lumMod val="60000"/>
                      <a:lumOff val="40000"/>
                    </a:srgbClr>
                  </a:solidFill>
                  <a:prstDash val="solid"/>
                  <a:miter lim="800000"/>
                </a:ln>
                <a:solidFill>
                  <a:srgbClr val="000000">
                    <a:lumMod val="65000"/>
                  </a:srgbClr>
                </a:solidFill>
                <a:effectLst>
                  <a:outerShdw blurRad="50800" algn="tl" rotWithShape="0">
                    <a:srgbClr val="000000"/>
                  </a:outerShdw>
                </a:effectLst>
                <a:uLnTx/>
                <a:uFillTx/>
                <a:latin typeface="Arial" charset="0"/>
                <a:ea typeface="+mn-ea"/>
                <a:cs typeface="+mn-cs"/>
              </a:rPr>
              <a:t>Jawless</a:t>
            </a:r>
          </a:p>
        </p:txBody>
      </p:sp>
      <p:sp>
        <p:nvSpPr>
          <p:cNvPr id="3" name="Rectangle 2"/>
          <p:cNvSpPr/>
          <p:nvPr/>
        </p:nvSpPr>
        <p:spPr>
          <a:xfrm>
            <a:off x="1594466" y="3810000"/>
            <a:ext cx="2659702" cy="52322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dirty="0">
                <a:ln w="13500">
                  <a:solidFill>
                    <a:srgbClr val="000000">
                      <a:alpha val="6500"/>
                    </a:srgbClr>
                  </a:solidFill>
                  <a:prstDash val="solid"/>
                </a:ln>
                <a:solidFill>
                  <a:srgbClr val="BBE0E3">
                    <a:tint val="3000"/>
                    <a:alpha val="95000"/>
                  </a:srgbClr>
                </a:solidFill>
                <a:effectLst>
                  <a:innerShdw blurRad="50900" dist="38500" dir="13500000">
                    <a:srgbClr val="000000">
                      <a:alpha val="60000"/>
                    </a:srgbClr>
                  </a:innerShdw>
                </a:effectLst>
                <a:uLnTx/>
                <a:uFillTx/>
                <a:latin typeface="Arial" charset="0"/>
                <a:ea typeface="+mn-ea"/>
                <a:cs typeface="+mn-cs"/>
              </a:rPr>
              <a:t>Cartilaginous</a:t>
            </a:r>
          </a:p>
        </p:txBody>
      </p:sp>
      <p:sp>
        <p:nvSpPr>
          <p:cNvPr id="4" name="Rectangle 3"/>
          <p:cNvSpPr/>
          <p:nvPr/>
        </p:nvSpPr>
        <p:spPr>
          <a:xfrm>
            <a:off x="3847131" y="5706070"/>
            <a:ext cx="193033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FFFFF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Bony</a:t>
            </a:r>
          </a:p>
        </p:txBody>
      </p:sp>
      <p:pic>
        <p:nvPicPr>
          <p:cNvPr id="16" name="Picture 8" descr="http://upload.wikimedia.org/wikipedia/commons/1/19/Caerulea3_cr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1002288"/>
            <a:ext cx="2286000" cy="2259350"/>
          </a:xfrm>
          <a:prstGeom prst="ellipse">
            <a:avLst/>
          </a:prstGeom>
          <a:ln w="63500" cap="rnd">
            <a:solidFill>
              <a:schemeClr val="tx1">
                <a:lumMod val="75000"/>
              </a:schemeClr>
            </a:solidFill>
          </a:ln>
          <a:effectLst>
            <a:glow rad="368300">
              <a:srgbClr val="9966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9618" y="1257020"/>
            <a:ext cx="211551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charset="0"/>
                <a:ea typeface="+mn-ea"/>
                <a:cs typeface="+mn-cs"/>
              </a:rPr>
              <a:t>Mammalia</a:t>
            </a:r>
          </a:p>
        </p:txBody>
      </p:sp>
      <p:sp>
        <p:nvSpPr>
          <p:cNvPr id="6" name="Rectangle 5"/>
          <p:cNvSpPr/>
          <p:nvPr/>
        </p:nvSpPr>
        <p:spPr>
          <a:xfrm>
            <a:off x="6427079" y="1435387"/>
            <a:ext cx="1909497" cy="584775"/>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FF99FF"/>
                </a:solidFill>
                <a:effectLst>
                  <a:outerShdw blurRad="50800" algn="tl" rotWithShape="0">
                    <a:srgbClr val="000000"/>
                  </a:outerShdw>
                </a:effectLst>
                <a:uLnTx/>
                <a:uFillTx/>
                <a:latin typeface="Arial" charset="0"/>
                <a:ea typeface="+mn-ea"/>
                <a:cs typeface="+mn-cs"/>
              </a:rPr>
              <a:t>Agnatha</a:t>
            </a:r>
            <a:endParaRPr kumimoji="0" lang="en-US" sz="3200" b="1" i="0" u="none" strike="noStrike" kern="1200" cap="none" spc="0" normalizeH="0" baseline="0" noProof="0" dirty="0">
              <a:ln w="17780" cmpd="sng">
                <a:solidFill>
                  <a:srgbClr val="FFFFFF"/>
                </a:solidFill>
                <a:prstDash val="solid"/>
                <a:miter lim="800000"/>
              </a:ln>
              <a:solidFill>
                <a:srgbClr val="FF99FF"/>
              </a:solidFill>
              <a:effectLst>
                <a:outerShdw blurRad="50800" algn="tl" rotWithShape="0">
                  <a:srgbClr val="000000"/>
                </a:outerShdw>
              </a:effectLst>
              <a:uLnTx/>
              <a:uFillTx/>
              <a:latin typeface="Arial" charset="0"/>
              <a:ea typeface="+mn-ea"/>
              <a:cs typeface="+mn-cs"/>
            </a:endParaRPr>
          </a:p>
        </p:txBody>
      </p:sp>
      <p:sp>
        <p:nvSpPr>
          <p:cNvPr id="7" name="Rectangle 6"/>
          <p:cNvSpPr/>
          <p:nvPr/>
        </p:nvSpPr>
        <p:spPr>
          <a:xfrm>
            <a:off x="6767407" y="5513502"/>
            <a:ext cx="1827744"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charset="0"/>
                <a:ea typeface="+mn-ea"/>
                <a:cs typeface="+mn-cs"/>
              </a:rPr>
              <a:t>Aves</a:t>
            </a:r>
          </a:p>
        </p:txBody>
      </p:sp>
      <p:sp>
        <p:nvSpPr>
          <p:cNvPr id="11" name="TextBox 10"/>
          <p:cNvSpPr txBox="1"/>
          <p:nvPr/>
        </p:nvSpPr>
        <p:spPr>
          <a:xfrm>
            <a:off x="3847131" y="5486400"/>
            <a:ext cx="2113594"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charset="0"/>
                <a:ea typeface="+mn-ea"/>
                <a:cs typeface="+mn-cs"/>
              </a:rPr>
              <a:t>Osteichthyes</a:t>
            </a: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p:cNvSpPr txBox="1"/>
          <p:nvPr/>
        </p:nvSpPr>
        <p:spPr>
          <a:xfrm>
            <a:off x="1769957" y="3426311"/>
            <a:ext cx="2438400" cy="10525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FFFF"/>
                </a:solidFill>
                <a:effectLst/>
                <a:uLnTx/>
                <a:uFillTx/>
                <a:latin typeface="Arial" charset="0"/>
                <a:ea typeface="+mn-ea"/>
                <a:cs typeface="+mn-cs"/>
              </a:rPr>
              <a:t>Chondrichthyes</a:t>
            </a:r>
            <a:endParaRPr kumimoji="0" lang="en-US" sz="2400" b="0" i="0" u="none" strike="noStrike" kern="1200" cap="none" spc="0" normalizeH="0" baseline="0" noProof="0" dirty="0">
              <a:ln>
                <a:noFill/>
              </a:ln>
              <a:solidFill>
                <a:srgbClr val="00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2" name="Picture 2" descr="http://kindawarped.com/wp-content/uploads/Green-Lizar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5" y="4478907"/>
            <a:ext cx="2462439" cy="2068449"/>
          </a:xfrm>
          <a:prstGeom prst="ellipse">
            <a:avLst/>
          </a:prstGeom>
          <a:ln w="63500" cap="rnd">
            <a:solidFill>
              <a:schemeClr val="tx1">
                <a:lumMod val="75000"/>
              </a:schemeClr>
            </a:solidFill>
          </a:ln>
          <a:effectLst>
            <a:glow rad="546100">
              <a:srgbClr val="92D05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3432734" y="1257019"/>
            <a:ext cx="1821332" cy="58477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50" normalizeH="0" baseline="0" noProof="0" dirty="0" err="1">
                <a:ln w="11430"/>
                <a:solidFill>
                  <a:srgbClr val="9966FF"/>
                </a:solidFill>
                <a:effectLst>
                  <a:outerShdw blurRad="76200" dist="50800" dir="5400000" algn="tl" rotWithShape="0">
                    <a:srgbClr val="000000">
                      <a:alpha val="65000"/>
                    </a:srgbClr>
                  </a:outerShdw>
                </a:effectLst>
                <a:uLnTx/>
                <a:uFillTx/>
                <a:latin typeface="Arial" charset="0"/>
                <a:ea typeface="+mn-ea"/>
                <a:cs typeface="+mn-cs"/>
              </a:rPr>
              <a:t>Reptilia</a:t>
            </a:r>
            <a:endParaRPr kumimoji="0" lang="en-US" sz="3200" b="1" i="0" u="none" strike="noStrike" kern="1200" cap="none" spc="50" normalizeH="0" baseline="0" noProof="0" dirty="0">
              <a:ln w="11430"/>
              <a:solidFill>
                <a:srgbClr val="9966FF"/>
              </a:solidFill>
              <a:effectLst>
                <a:outerShdw blurRad="76200" dist="50800" dir="5400000" algn="tl" rotWithShape="0">
                  <a:srgbClr val="000000">
                    <a:alpha val="65000"/>
                  </a:srgbClr>
                </a:outerShdw>
              </a:effectLst>
              <a:uLnTx/>
              <a:uFillTx/>
              <a:latin typeface="Arial" charset="0"/>
              <a:ea typeface="+mn-ea"/>
              <a:cs typeface="+mn-cs"/>
            </a:endParaRPr>
          </a:p>
        </p:txBody>
      </p:sp>
      <p:sp>
        <p:nvSpPr>
          <p:cNvPr id="23" name="Rectangle 22"/>
          <p:cNvSpPr/>
          <p:nvPr/>
        </p:nvSpPr>
        <p:spPr>
          <a:xfrm>
            <a:off x="382819" y="5682780"/>
            <a:ext cx="2129109" cy="584775"/>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92D050"/>
                </a:solidFill>
                <a:effectLst>
                  <a:outerShdw blurRad="50800" algn="tl" rotWithShape="0">
                    <a:srgbClr val="000000"/>
                  </a:outerShdw>
                </a:effectLst>
                <a:uLnTx/>
                <a:uFillTx/>
                <a:latin typeface="Arial" charset="0"/>
                <a:ea typeface="+mn-ea"/>
                <a:cs typeface="+mn-cs"/>
              </a:rPr>
              <a:t>Amphibia</a:t>
            </a:r>
            <a:endParaRPr kumimoji="0" lang="en-US" sz="3200" b="1" i="0" u="none" strike="noStrike" kern="1200" cap="none" spc="0" normalizeH="0" baseline="0" noProof="0" dirty="0">
              <a:ln w="17780" cmpd="sng">
                <a:solidFill>
                  <a:srgbClr val="FFFFFF"/>
                </a:solidFill>
                <a:prstDash val="solid"/>
                <a:miter lim="800000"/>
              </a:ln>
              <a:solidFill>
                <a:srgbClr val="92D050"/>
              </a:solidFill>
              <a:effectLst>
                <a:outerShdw blurRad="50800" algn="tl" rotWithShape="0">
                  <a:srgbClr val="000000"/>
                </a:outerShdw>
              </a:effectLst>
              <a:uLnTx/>
              <a:uFillTx/>
              <a:latin typeface="Arial" charset="0"/>
              <a:ea typeface="+mn-ea"/>
              <a:cs typeface="+mn-cs"/>
            </a:endParaRPr>
          </a:p>
        </p:txBody>
      </p:sp>
      <p:sp>
        <p:nvSpPr>
          <p:cNvPr id="14" name="Rectangle 13"/>
          <p:cNvSpPr/>
          <p:nvPr/>
        </p:nvSpPr>
        <p:spPr>
          <a:xfrm>
            <a:off x="5131559" y="2978297"/>
            <a:ext cx="1553631"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10" name="Left-Right Arrow 9"/>
          <p:cNvSpPr/>
          <p:nvPr/>
        </p:nvSpPr>
        <p:spPr>
          <a:xfrm rot="18459449">
            <a:off x="1094703" y="3238382"/>
            <a:ext cx="3578225" cy="867527"/>
          </a:xfrm>
          <a:prstGeom prst="lef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8475244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155575" y="83979"/>
            <a:ext cx="8686800" cy="5749925"/>
          </a:xfrm>
        </p:spPr>
        <p:txBody>
          <a:bodyPr/>
          <a:lstStyle/>
          <a:p>
            <a:pPr eaLnBrk="1" hangingPunct="1">
              <a:defRPr/>
            </a:pPr>
            <a:r>
              <a:rPr lang="en-US" dirty="0"/>
              <a:t>Which two Classes of </a:t>
            </a:r>
            <a:r>
              <a:rPr lang="en-US" dirty="0" err="1"/>
              <a:t>Chordata</a:t>
            </a:r>
            <a:r>
              <a:rPr lang="en-US" dirty="0"/>
              <a:t> are switched?.</a:t>
            </a:r>
          </a:p>
          <a:p>
            <a:pPr lvl="1" eaLnBrk="1" hangingPunct="1">
              <a:defRPr/>
            </a:pPr>
            <a:endParaRPr lang="en-US" dirty="0"/>
          </a:p>
          <a:p>
            <a:pPr lvl="1" eaLnBrk="1" hangingPunct="1">
              <a:defRPr/>
            </a:pPr>
            <a:endParaRPr lang="en-US" dirty="0">
              <a:solidFill>
                <a:schemeClr val="tx1">
                  <a:lumMod val="50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1030" name="Picture 6" descr="http://blogs.extension.iastate.edu/isuecofamily/files/2012/04/ea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344" y="4563308"/>
            <a:ext cx="2589870" cy="2143859"/>
          </a:xfrm>
          <a:prstGeom prst="ellipse">
            <a:avLst/>
          </a:prstGeom>
          <a:ln w="63500" cap="rnd">
            <a:solidFill>
              <a:schemeClr val="tx1">
                <a:lumMod val="75000"/>
              </a:schemeClr>
            </a:solidFill>
          </a:ln>
          <a:effectLst>
            <a:glow rad="3683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http://blogs.telegraph.co.uk/news/files/2012/07/Kangaroo_178627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61" y="991915"/>
            <a:ext cx="2257028" cy="2063982"/>
          </a:xfrm>
          <a:prstGeom prst="ellipse">
            <a:avLst/>
          </a:prstGeom>
          <a:ln w="63500" cap="rnd">
            <a:solidFill>
              <a:schemeClr val="tx1">
                <a:lumMod val="75000"/>
              </a:schemeClr>
            </a:solidFill>
          </a:ln>
          <a:effectLst>
            <a:glow rad="292100">
              <a:srgbClr val="FF0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xQSEhUUEhIVFRUVFRQWFhcVGBUXFxYYFRcXFxcaFxoYHCggGBolGxQVITEhJSksLi4uFx8zODMsNygtLisBCgoKDg0OGxAQGiwkHyQ0Ly0tLDQsLCwsLCw0LCwsLCw0LCwsLCwsLCwsLCwsLCw0LCwsLCwsLCwsLCwsLCwsLP/AABEIALYBFAMBIgACEQEDEQH/xAAcAAEAAgMBAQEAAAAAAAAAAAAABQYDBAcBAgj/xAA8EAABAwIEBAQEBAQFBQEAAAABAAIRAwQFEiExBkFRYRMicYEykaGxwdHh8AcUQvEXI1JTYhYkQ3KSFf/EABkBAQADAQEAAAAAAAAAAAAAAAACAwQBBf/EACoRAAMAAgEDAwMDBQAAAAAAAAABAgMRIRIxQRNRYQQiMoHR8BRxkaHB/9oADAMBAAIRAxEAPwDh6Ii4AiIgCIiAIiIAiIgCIiAIvUQ6EREAREQHiL1EB4i9XiAIiIAiIhwIiIAiIgCIs1evmDRkY3KIlogu7u6nv3QGFERAEREAREQBF6BOgU3hfDFWrBcMje+66cbS7kGt+2wavUbnZScW9f7q/wCF8JUqepGY9TqrbY0WsZlAEdFNYqZRX1C8HJ7Pgu5fuA311KlKf8Oqka1BPp+q6Q09AszSrVikqee2cx/w5q/7o/8An9V8O/h1W5VGn2/VdPL9VnptlPSkLNZyX/D64/1N+RWKvwJcNGhafmF2cW8obMcwo+lPuS9azhX/AEnc82Ae/wCix1eG67eTT6HVdzfYt2I3MKEvbWnzaJ1B+ZlQqEvJNZafg4vVsqjTDqbgfQrF4TtNDrtpv6LrVa3YY+nZR1W1ZqA0c9B+CqbSLVbfg52bN4iWnX8Y/MfNeUrN7nBobqZj2XQnWBdAAMeUn1adPVeUcMh+bL/USffePuuK0S2/Y53UoOAaSNHAkegMfcLGuiVcEa4BpERIH/GXF3ymFX7vhstb5ZLs0A9iRqV1Ujuytotu9w99Iw4bzBHMDmtRdOniIiAIiIcCAIiAIiIB+/39UREAREQBERAFI4Xg9SufKIb1P4KdwTh2NarZPTkFcbK0a1sAQpzOym8yXYhcF4bp0tSJd1KsIpxssVd+VZcOrkk5gpbS4RRzXLNugVuNbK12Uea2qIjSVamQ0ZaZjdeVCI3WQNQ288lIGJtM9iFtUn67LAbNw2C17mq5i460NE7TrNA1WOpfMynXzDboVVn3zjvssVSuYOqz3lXg0RHuS17iuYwOZmehymfrCha9UvM7Tm+cgj7R7LHRYXuB6u/P6KftcHcGBzgYJ0KzVkbNMYiGt8Oc47ST9Tz06qbs+FnOa4wAWkDLsf2VZjhbGUqdRm7SJ781uXmarFWk0mBDu8fdV9RaoSIPC+G25iytLTEt6fqvLnhzKM4jKSNvVWN9P+ZY1zNC0c+q+MPqeMw0tAQYPqOyirSJaK/iXC7W0w9rpJ3B7quVMDfBdkJaNz9V0KgS2p4byIbtOxWSu9rS5rQIfHp3XVXg459zjWJ4IHzpBcCJ6Dt8lSb7ht7C4yAwHSd4jfTuv0NxFgtNwb4bYMGQNlTMRwzcEaEx6DmrZsrcaW0cQIIOuhXiu/EnChjPRE8yP6jOkkqnXVq6mYeIPT3VxBMwIiIAiIgCIiAL0t0B01nmJ07bjdeIgCIiAIiIDszGdl6dNl8/zGuy+6tQclbswpGvUErZoM0UfWucpWWne6dlFNEiSFeAvpt8AoCrfzpKyUKoK71jRa7a7zALb8URqVWaV2G81ldf9FZ1pIjpkrWu+5+ajbms4aErVddg+q+qBnf5rPd77F0yev2WO2p5yIn5dYMFe1SdhHYqwcN2DvEaQ2YIMcj1WdmqJJHhrBTPiBoOSPKeY3hTlJ4fRfTybEkdtZWahWIrnwxlzDUHtuVkoP8AAqEVBo85muHXoq6pF2mYbSgGU21JJaD5m8te3ZZbC7a172MaYcS5kbGRr9Ubah1R4cHBj9WiYE8yvLq7DGgEy+mYgDUjYx7QVTVaJzPVwMNdUY91MsAOrgZ0gn66rWw6m6ncVGEAkw+Zjf8Af0Wa4uHuqNeyk4gNgzpzlaNxVqNufFdTcGloaY3ELPkyr4NEYae/lf7M16CbpofAJBjpoNFu4yWihqRmEQQohmICpeF0aBoDZ+phb+OZHOpjQE7x0HMqUZJq2RvFUuU/Yz2FRvhQSHaT3WKpbsfRLIBcTp1EqQsKWUx5csaQoqjetFd7QMwmBHsrYvh/9KOnbeioY5g76RykRMa8oVB4n4bFQmpTaSQIjNoTprr01n1Xe67AXOdVAgtgAj96qg41hbm65SGmSDyy7rXFlNTvlHAatMtJBEEbzp918K78a4JP+cxp76jYc/dUhaEVhERAEREB6SvERAEREAREQHXi5az6hlfY0KxVxzUmzEjSxAEqNqX+URzW5eV+SrF1TdnlQ3svxzvuST7zmtqhiYbzWg22JjqtDEqZaY+XZNlnQmWFuMyQAdypSleCY3XPKdwWuBHJbbLw+JzIPeEaOemvBe6lzrK3bCvLZP12VDpYgQS08la8BfmYD1VdLR3p0WPDqOZ46Egekn7LoTLA2xY9plpgH3VZ4Sw8VXEEgQJHfl8ld6OH5qWUuMjvoCFVT0aJ0lyfN9Se4iqwCWjVvMgrGyLpoM5S0+WORHVeUcWNPyPaQZjNyPdeXNt4TTWomNZc06h3fsVjquTRMNcPj2Z7cVy8eDEVARqOXcLYtbVlPfVx3JWjh9UkF5+N+vt0Wa8q5WZqgiNhzKxZc1VXRCLujX2r+P8AY2zfjXsdVrUsfpHc6zAH5qFqU6lUeUlufkNyD35KCxLhyrRhxbGumQlx9xGvsp/0+VSnvkksWLeqZdb7C2VQXs8j4kFvVVPhy7c64cXukzEnYAKPdjNxTZlY+d5nQ+nZffCuNsph/jRsdDrqdyPUqqsdpccM145ax0m9+3uXjiCoxlEvaQD20lRPDsuZPhEkmQ6QPuoi2o1b2pLjlpz5Wn8laG56Lmh4DWgQI+GPwKveSrntsy1jWKejfJkxC6MtD2lo5yseLW5uKQDAMrNdea1MexZr3sY3zQdYUq2o8sMMyg6bzotkXykZKxtSm0cwxiyDg5rmy0iDI37D0XIMdsDQrOZy3b6FfoviWxpgDKMz9cw5SN/Zcm43sAaZqOa0vb5ZmIj6H0W3HRlyLT2c9REVpESiIgCIiAIiIAiIgOs1lo1K24W1dVIUVUfKjVGWZ2aNWS5DahxWyxvVfRA3CqdGpHw2hqo3F7eRMKTddiY5r4uoIg81yW0zqKQ5A5beIWhYdtOq01oBu0agLh12PfuugcM2rRECe4kT7dVzRp/fRdG4UeXNYSZLukqF9gdQ4Sp02uOfYgQTylWSsfDcC0nKTqdVAcLPdlexrQ8EAmdwVaxcNc3LGpEEHks1vRf2YvGU6lMNfBnbseoUJittWo0jFXxKZgGR5gCpA4QGjO15ka67LXvRc1aJaKTQHDrrHosNLyjXgemtNa3zsw0CDUDZMAAQFmx2C4AiQ1sgd5/ssOGVG5vN5XDRwdoQfyWti14H1HFp0Ayz6fqqPo4aqmzRUN5F8IsGHWrWAOJ8xHP8OiyGuG1CH8x5fTn+CjcCy1qeaoZdJ56N7BRXEGJNpHKXEmDl9OxW6W33MbxbtpsjeOri3eHGmQKrNxtmHP3CpFrVa6o3MQ0Rv11Bj6Ks4tirn13wToSN512MKZpMAYwn4tI+yhlxNLbfc2/S0t6R1CzuxTLHsLXMgAg6QtvH+JKRpFjSHOPLeFAYVw4H0g99R0RMSp3DOFKJZmbM/wBJJkLFifTek+53KsKfVXgjMEtK3x+EHAjSTB9lYqWIFrMhY5p2h3JadniLmVTTqAAt0idOxHZbmMXzHllMEZifktOF/f8AcuUZc7dPtwLuwb4Ti/4txr9Fy7im1DqVVkRLXEARIjpPPv3XVjZsyOzOnTQyueY9T82ocJMdB0Xo4qMGTlM4Qi28Wp5a1Ro5PIWotJWF9ACDrrpA69V8ogCIQiAIiIAiIgOlXlYFRV5eimJKib+8rB2nwgkj3ifss9Jvith+qqc+WcmNH23FW1BDd18WprB3m1C2bXC2s1CkJa3cqLpLhEjX/kg4hx3WwbaBuoy+xprNAZPZRFzjtR2g0H1XFFMFguaLMpDiPdV67sWxLCCOijqtZzjJJPuV8Aq6Z15Gz6Igq/cG3WYN7aQIH0VAlWrguATLhvo3f1J00S+wO1cLPeKgyujMIM84P6q3XNJzfOSD1G0qi4GQSwSGydxuJ3V5oUy0w54d0JWbIXdtGle4xLcoaR1npzhSFG4k5s4y8hPbml/kfFNwB5lR+LYdTp0vKMpJaJk6SQF5+RJvXsaY6KSnWm/1M+INpVGu8RzSYMERI9PyVKtX5ZaQYk7q92dOmyGNYO5PotfGqbfBqF4EgeU9DyhRx5JlpI1YM6j7NNp6/miEwl2R0t8zTu3n6haPG1AVmAsBkc4ghYbSjVAzBjo91tWl097snM9Vsio7+5fm+m23SZzGz4ZeasZTAMk/mpLFMHqBstBgRr0hdQfhoHxeZ2+Vo+6wYxTa21l2hJHlI26rLn+pW+GQwUoa0VWwxgsp5HtdBHLZTGD8VtpNyjMegKkcKs7epSDnBu3Pcr3EeF6bqZqUhlcBMDYrKnPVx3J3eKm5tFevsRfXqF4aRPMKYwSzpEAuLnOcYJ/0+vNb+GYpRysa1gbyOmk85K3MTw1rR41PyuGp6O/VaFTunKfJly5El060Za1sKRblGYchPNUvitpLy4tyknUR+J2Vssrio7zZZPLeNOiqnE90XuJcPNMc9I6L08fsebWziHFlLLdVNfiM+nKPoohTHFo/7qpHMj7fVQ61FK7BERDoCIiAIiIAiIgL2LQHdfNSk1gnRQNzxA4/CPmoyvevfu4qpRXlgnLrHQ3RuvooW5v3v3OnQLVRWKUgERF0BERAfYPKfZSeCXjmPAzhrSZM9unqopAUZ07lgtcuaDoI/HbkuiYbXpOYInNEEc1xjg3Ei5gc5oaJ8onkNJ1315rqXD9doJJcGmJ6j0WZovT3JMCm5kuLCW/UQtDHMTFRoaAYBBk9RqFJC5NYxyHLqvMeAbRgNEktG3dY8i02X4aXWtrk1LXHAW6U3F0a9Fhtgbk+JWdDQfKwc46qbwyi0MhrYH37lQlhVayq+k8gAPJaTtqsr253Jomp+7oWmv8AOido0g2TPlj6KnYbbmrXqObAYHHKenot3inGf8sspTl/qI+yz8P06YpMbPmIzGFF30SWY5rFidvvXH9vkXlz/KOFR4JB0luoPrOy18To1L+lLYa0zAO5Xv8AEF4FBjd5JPyC1uE7wuDBMgCC07jv6KNanwShP0lmX5Fcc6ta/wCVUEgfbseas+GcV0208pmY0BWXioMdc27XQd809O6k/wD8q3qggMbtu39FJamk/PY5myxcJ2u/JT7a+yOLgMwcSSFNtvqlw3K0BjRvOi9wR9O3fUpVGiWu0JEyCpDErNob41MRtmbycFolrel+RlzUt8r9T2i+rTADywcmnlCo/EFSajvMCcx1668lcrq6Y+kc7ssDRvMnkud8QXIY2o8nRrT0XoY09c9zDb4ZyTHq2e4qn/kfkFoL17pJJ5mV4tJWEREAREQBERAEREAREQBERAEREAREQBERAS/D2Jii/WNYGYk6AcuwXX8CxPM1uXmAR6d51XCVaeFMfNN0Pe6SWtaNIA/NV3O+UTitM/QllijqxFMANcBJK3ry3OmZ2Y8h6KgYPiswQ7XkQdfUlW3BMT88PkudsT+9Fma4NGtcySdW+8JoGQydh1Vaxmzqgh9TTO6PSVZLmTVaXaRsJWLiamH0g0EZg4Eeyy3jf4pF/wBPmUUvnubFhYUhTyAAy3U7yq/hdwLaq6lV+Fp8pHTkp3DHNY2S4KvYiw17kQIBO/YKhRTX3osxVuqmnwzJd3AvLljP/G2TrzA3/BSd7w/Te0upeR4GhaYB9Vo4vg/gAVqMmNHjmQdyFLYPcNFPNmER7+641XWlraGTLqFWN8LjX7lEt8Pr1qjiJe6mdydfqrNgmICk4sqB1M9CNCey18BqmnVrEgy5xOU8xP5KV4k1pNqQA5rmqUzLpJrnud+oy9T6X2InF6rvH8VrNDA10B9VJmtVgZqYDBuAZ+cLZp3ArUTnjbT9Fp3dw6lR5EO0mZK140qe0jFVPsRuP37HNAa2CJ12XJf4gYhlpikN3mT6D7yrdjeIABznHytBPr+q49i18a9V1Q8zp2A2WzGii34NNERXEAiIgCIiAIiIAiIgCIiAIiIAiIgCIiAIiIAiIgLJw/xI6kWteZaJ1JM7aBdMwTG21WsIdoRmzbGf7riCkMKxepQdLSSIgtO0Kuo3yiybaP0ZhmKszS+XgjTmeylrKsys5xOgB0HbuuJ4LxpTEguymR8Wxn7K6W+ONcNNOSpqX5LVSfwXnyPqQ2IH1XzjluM1NzdC2QQOhVZoXsnyuGh69FKvxcOLIaAB8Uakqusafcktppom/HaKRBOaREdSVB2Vo+jUaXjQyR68ge+yy3eLNcQGNgBfb8ZY8gVPK0CdNZKgsKlJI4qrn5NzGrdr2NqRleCII3Wu5jalLzvktEmSI9IWocZjMMsjXLPJQbqwOxlTjHpJNnNPRKHEGCmWhkHrKruIYoGg6+USSSdI5qN4g4gpUATUeJ5MB8x9AuaY/wARVLkxJZT5NB3/APbqr5jZW69jPxXxD/MuyM0ptPu4iROnJV5EV6WioIiIAiIgCIiAIiIAiIgCIiAIiIAiIgCIiAIiIAiIgC9XiIdPVu2eK1aXwPI231iDOnzK0kQFrsONajTFRoI6t0I/Pmpy047p/CS4Ajdwkei5wig8cs6m0dVZxvQ/3ACRI0Omw16H9V67ji3GviTPQExHbkuUouekiXqUdHuv4gU2jyB7zpH9I6zP0VdxHjWvUEMikIg5dSfc7KtLxSUJEW2z6qVC4kuJJO5Jkn3K+URSOBERDgREQBERAEREAREQBERAEREAREQBERAEREAREQBERAEREAREQ6EREAREQBERAEREOBERAEREAREQBERAEREARE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16" descr="data:image/jpeg;base64,/9j/4AAQSkZJRgABAQAAAQABAAD/2wCEAAkGBxQSEhUUEhIVFRUVFRQWFhcVGBUXFxYYFRcXFxcaFxoYHCggGBolGxQVITEhJSksLi4uFx8zODMsNygtLisBCgoKDg0OGxAQGiwkHyQ0Ly0tLDQsLCwsLCw0LCwsLCw0LCwsLCwsLCwsLCwsLCw0LCwsLCwsLCwsLCwsLCwsLP/AABEIALYBFAMBIgACEQEDEQH/xAAcAAEAAgMBAQEAAAAAAAAAAAAABQYDBAcBAgj/xAA8EAABAwIEBAQEBAQFBQEAAAABAAIRAwQFEiExBkFRYRMicYEykaGxwdHh8AcUQvEXI1JTYhYkQ3KSFf/EABkBAQADAQEAAAAAAAAAAAAAAAACAwQBBf/EACoRAAMAAgEDAwMDBQAAAAAAAAABAgMRIRIxQRNRYQQiMoHR8BRxkaHB/9oADAMBAAIRAxEAPwDh6Ii4AiIgCIiAIiIAiIgCIiAIvUQ6EREAREQHiL1EB4i9XiAIiIAiIhwIiIAiIgCIs1evmDRkY3KIlogu7u6nv3QGFERAEREAREQBF6BOgU3hfDFWrBcMje+66cbS7kGt+2wavUbnZScW9f7q/wCF8JUqepGY9TqrbY0WsZlAEdFNYqZRX1C8HJ7Pgu5fuA311KlKf8Oqka1BPp+q6Q09AszSrVikqee2cx/w5q/7o/8An9V8O/h1W5VGn2/VdPL9VnptlPSkLNZyX/D64/1N+RWKvwJcNGhafmF2cW8obMcwo+lPuS9azhX/AEnc82Ae/wCix1eG67eTT6HVdzfYt2I3MKEvbWnzaJ1B+ZlQqEvJNZafg4vVsqjTDqbgfQrF4TtNDrtpv6LrVa3YY+nZR1W1ZqA0c9B+CqbSLVbfg52bN4iWnX8Y/MfNeUrN7nBobqZj2XQnWBdAAMeUn1adPVeUcMh+bL/USffePuuK0S2/Y53UoOAaSNHAkegMfcLGuiVcEa4BpERIH/GXF3ymFX7vhstb5ZLs0A9iRqV1Ujuytotu9w99Iw4bzBHMDmtRdOniIiAIiIcCAIiAIiIB+/39UREAREQBERAFI4Xg9SufKIb1P4KdwTh2NarZPTkFcbK0a1sAQpzOym8yXYhcF4bp0tSJd1KsIpxssVd+VZcOrkk5gpbS4RRzXLNugVuNbK12Uea2qIjSVamQ0ZaZjdeVCI3WQNQ288lIGJtM9iFtUn67LAbNw2C17mq5i460NE7TrNA1WOpfMynXzDboVVn3zjvssVSuYOqz3lXg0RHuS17iuYwOZmehymfrCha9UvM7Tm+cgj7R7LHRYXuB6u/P6KftcHcGBzgYJ0KzVkbNMYiGt8Oc47ST9Tz06qbs+FnOa4wAWkDLsf2VZjhbGUqdRm7SJ781uXmarFWk0mBDu8fdV9RaoSIPC+G25iytLTEt6fqvLnhzKM4jKSNvVWN9P+ZY1zNC0c+q+MPqeMw0tAQYPqOyirSJaK/iXC7W0w9rpJ3B7quVMDfBdkJaNz9V0KgS2p4byIbtOxWSu9rS5rQIfHp3XVXg459zjWJ4IHzpBcCJ6Dt8lSb7ht7C4yAwHSd4jfTuv0NxFgtNwb4bYMGQNlTMRwzcEaEx6DmrZsrcaW0cQIIOuhXiu/EnChjPRE8yP6jOkkqnXVq6mYeIPT3VxBMwIiIAiIgCIiAL0t0B01nmJ07bjdeIgCIiAIiIDszGdl6dNl8/zGuy+6tQclbswpGvUErZoM0UfWucpWWne6dlFNEiSFeAvpt8AoCrfzpKyUKoK71jRa7a7zALb8URqVWaV2G81ldf9FZ1pIjpkrWu+5+ajbms4aErVddg+q+qBnf5rPd77F0yev2WO2p5yIn5dYMFe1SdhHYqwcN2DvEaQ2YIMcj1WdmqJJHhrBTPiBoOSPKeY3hTlJ4fRfTybEkdtZWahWIrnwxlzDUHtuVkoP8AAqEVBo85muHXoq6pF2mYbSgGU21JJaD5m8te3ZZbC7a172MaYcS5kbGRr9Ubah1R4cHBj9WiYE8yvLq7DGgEy+mYgDUjYx7QVTVaJzPVwMNdUY91MsAOrgZ0gn66rWw6m6ncVGEAkw+Zjf8Af0Wa4uHuqNeyk4gNgzpzlaNxVqNufFdTcGloaY3ELPkyr4NEYae/lf7M16CbpofAJBjpoNFu4yWihqRmEQQohmICpeF0aBoDZ+phb+OZHOpjQE7x0HMqUZJq2RvFUuU/Yz2FRvhQSHaT3WKpbsfRLIBcTp1EqQsKWUx5csaQoqjetFd7QMwmBHsrYvh/9KOnbeioY5g76RykRMa8oVB4n4bFQmpTaSQIjNoTprr01n1Xe67AXOdVAgtgAj96qg41hbm65SGmSDyy7rXFlNTvlHAatMtJBEEbzp918K78a4JP+cxp76jYc/dUhaEVhERAEREB6SvERAEREAREQHXi5az6hlfY0KxVxzUmzEjSxAEqNqX+URzW5eV+SrF1TdnlQ3svxzvuST7zmtqhiYbzWg22JjqtDEqZaY+XZNlnQmWFuMyQAdypSleCY3XPKdwWuBHJbbLw+JzIPeEaOemvBe6lzrK3bCvLZP12VDpYgQS08la8BfmYD1VdLR3p0WPDqOZ46Egekn7LoTLA2xY9plpgH3VZ4Sw8VXEEgQJHfl8ld6OH5qWUuMjvoCFVT0aJ0lyfN9Se4iqwCWjVvMgrGyLpoM5S0+WORHVeUcWNPyPaQZjNyPdeXNt4TTWomNZc06h3fsVjquTRMNcPj2Z7cVy8eDEVARqOXcLYtbVlPfVx3JWjh9UkF5+N+vt0Wa8q5WZqgiNhzKxZc1VXRCLujX2r+P8AY2zfjXsdVrUsfpHc6zAH5qFqU6lUeUlufkNyD35KCxLhyrRhxbGumQlx9xGvsp/0+VSnvkksWLeqZdb7C2VQXs8j4kFvVVPhy7c64cXukzEnYAKPdjNxTZlY+d5nQ+nZffCuNsph/jRsdDrqdyPUqqsdpccM145ax0m9+3uXjiCoxlEvaQD20lRPDsuZPhEkmQ6QPuoi2o1b2pLjlpz5Wn8laG56Lmh4DWgQI+GPwKveSrntsy1jWKejfJkxC6MtD2lo5yseLW5uKQDAMrNdea1MexZr3sY3zQdYUq2o8sMMyg6bzotkXykZKxtSm0cwxiyDg5rmy0iDI37D0XIMdsDQrOZy3b6FfoviWxpgDKMz9cw5SN/Zcm43sAaZqOa0vb5ZmIj6H0W3HRlyLT2c9REVpESiIgCIiAIiIAiIgOs1lo1K24W1dVIUVUfKjVGWZ2aNWS5DahxWyxvVfRA3CqdGpHw2hqo3F7eRMKTddiY5r4uoIg81yW0zqKQ5A5beIWhYdtOq01oBu0agLh12PfuugcM2rRECe4kT7dVzRp/fRdG4UeXNYSZLukqF9gdQ4Sp02uOfYgQTylWSsfDcC0nKTqdVAcLPdlexrQ8EAmdwVaxcNc3LGpEEHks1vRf2YvGU6lMNfBnbseoUJittWo0jFXxKZgGR5gCpA4QGjO15ka67LXvRc1aJaKTQHDrrHosNLyjXgemtNa3zsw0CDUDZMAAQFmx2C4AiQ1sgd5/ssOGVG5vN5XDRwdoQfyWti14H1HFp0Ayz6fqqPo4aqmzRUN5F8IsGHWrWAOJ8xHP8OiyGuG1CH8x5fTn+CjcCy1qeaoZdJ56N7BRXEGJNpHKXEmDl9OxW6W33MbxbtpsjeOri3eHGmQKrNxtmHP3CpFrVa6o3MQ0Rv11Bj6Ks4tirn13wToSN512MKZpMAYwn4tI+yhlxNLbfc2/S0t6R1CzuxTLHsLXMgAg6QtvH+JKRpFjSHOPLeFAYVw4H0g99R0RMSp3DOFKJZmbM/wBJJkLFifTek+53KsKfVXgjMEtK3x+EHAjSTB9lYqWIFrMhY5p2h3JadniLmVTTqAAt0idOxHZbmMXzHllMEZifktOF/f8AcuUZc7dPtwLuwb4Ti/4txr9Fy7im1DqVVkRLXEARIjpPPv3XVjZsyOzOnTQyueY9T82ocJMdB0Xo4qMGTlM4Qi28Wp5a1Ro5PIWotJWF9ACDrrpA69V8ogCIQiAIiIAiIgOlXlYFRV5eimJKib+8rB2nwgkj3ifss9Jvith+qqc+WcmNH23FW1BDd18WprB3m1C2bXC2s1CkJa3cqLpLhEjX/kg4hx3WwbaBuoy+xprNAZPZRFzjtR2g0H1XFFMFguaLMpDiPdV67sWxLCCOijqtZzjJJPuV8Aq6Z15Gz6Igq/cG3WYN7aQIH0VAlWrguATLhvo3f1J00S+wO1cLPeKgyujMIM84P6q3XNJzfOSD1G0qi4GQSwSGydxuJ3V5oUy0w54d0JWbIXdtGle4xLcoaR1npzhSFG4k5s4y8hPbml/kfFNwB5lR+LYdTp0vKMpJaJk6SQF5+RJvXsaY6KSnWm/1M+INpVGu8RzSYMERI9PyVKtX5ZaQYk7q92dOmyGNYO5PotfGqbfBqF4EgeU9DyhRx5JlpI1YM6j7NNp6/miEwl2R0t8zTu3n6haPG1AVmAsBkc4ghYbSjVAzBjo91tWl097snM9Vsio7+5fm+m23SZzGz4ZeasZTAMk/mpLFMHqBstBgRr0hdQfhoHxeZ2+Vo+6wYxTa21l2hJHlI26rLn+pW+GQwUoa0VWwxgsp5HtdBHLZTGD8VtpNyjMegKkcKs7epSDnBu3Pcr3EeF6bqZqUhlcBMDYrKnPVx3J3eKm5tFevsRfXqF4aRPMKYwSzpEAuLnOcYJ/0+vNb+GYpRysa1gbyOmk85K3MTw1rR41PyuGp6O/VaFTunKfJly5El060Za1sKRblGYchPNUvitpLy4tyknUR+J2Vssrio7zZZPLeNOiqnE90XuJcPNMc9I6L08fsebWziHFlLLdVNfiM+nKPoohTHFo/7qpHMj7fVQ61FK7BERDoCIiAIiIAiIgL2LQHdfNSk1gnRQNzxA4/CPmoyvevfu4qpRXlgnLrHQ3RuvooW5v3v3OnQLVRWKUgERF0BERAfYPKfZSeCXjmPAzhrSZM9unqopAUZ07lgtcuaDoI/HbkuiYbXpOYInNEEc1xjg3Ei5gc5oaJ8onkNJ1315rqXD9doJJcGmJ6j0WZovT3JMCm5kuLCW/UQtDHMTFRoaAYBBk9RqFJC5NYxyHLqvMeAbRgNEktG3dY8i02X4aXWtrk1LXHAW6U3F0a9Fhtgbk+JWdDQfKwc46qbwyi0MhrYH37lQlhVayq+k8gAPJaTtqsr253Jomp+7oWmv8AOido0g2TPlj6KnYbbmrXqObAYHHKenot3inGf8sspTl/qI+yz8P06YpMbPmIzGFF30SWY5rFidvvXH9vkXlz/KOFR4JB0luoPrOy18To1L+lLYa0zAO5Xv8AEF4FBjd5JPyC1uE7wuDBMgCC07jv6KNanwShP0lmX5Fcc6ta/wCVUEgfbseas+GcV0208pmY0BWXioMdc27XQd809O6k/wD8q3qggMbtu39FJamk/PY5myxcJ2u/JT7a+yOLgMwcSSFNtvqlw3K0BjRvOi9wR9O3fUpVGiWu0JEyCpDErNob41MRtmbycFolrel+RlzUt8r9T2i+rTADywcmnlCo/EFSajvMCcx1668lcrq6Y+kc7ssDRvMnkud8QXIY2o8nRrT0XoY09c9zDb4ZyTHq2e4qn/kfkFoL17pJJ5mV4tJWEREAREQBERAEREAREQBERAEREAREQBERAS/D2Jii/WNYGYk6AcuwXX8CxPM1uXmAR6d51XCVaeFMfNN0Pe6SWtaNIA/NV3O+UTitM/QllijqxFMANcBJK3ry3OmZ2Y8h6KgYPiswQ7XkQdfUlW3BMT88PkudsT+9Fma4NGtcySdW+8JoGQydh1Vaxmzqgh9TTO6PSVZLmTVaXaRsJWLiamH0g0EZg4Eeyy3jf4pF/wBPmUUvnubFhYUhTyAAy3U7yq/hdwLaq6lV+Fp8pHTkp3DHNY2S4KvYiw17kQIBO/YKhRTX3osxVuqmnwzJd3AvLljP/G2TrzA3/BSd7w/Te0upeR4GhaYB9Vo4vg/gAVqMmNHjmQdyFLYPcNFPNmER7+641XWlraGTLqFWN8LjX7lEt8Pr1qjiJe6mdydfqrNgmICk4sqB1M9CNCey18BqmnVrEgy5xOU8xP5KV4k1pNqQA5rmqUzLpJrnud+oy9T6X2InF6rvH8VrNDA10B9VJmtVgZqYDBuAZ+cLZp3ArUTnjbT9Fp3dw6lR5EO0mZK140qe0jFVPsRuP37HNAa2CJ12XJf4gYhlpikN3mT6D7yrdjeIABznHytBPr+q49i18a9V1Q8zp2A2WzGii34NNERXEAiIgCIiAIiIAiIgCIiAIiIAiIgCIiAIiIAiIgLJw/xI6kWteZaJ1JM7aBdMwTG21WsIdoRmzbGf7riCkMKxepQdLSSIgtO0Kuo3yiybaP0ZhmKszS+XgjTmeylrKsys5xOgB0HbuuJ4LxpTEguymR8Wxn7K6W+ONcNNOSpqX5LVSfwXnyPqQ2IH1XzjluM1NzdC2QQOhVZoXsnyuGh69FKvxcOLIaAB8Uakqusafcktppom/HaKRBOaREdSVB2Vo+jUaXjQyR68ge+yy3eLNcQGNgBfb8ZY8gVPK0CdNZKgsKlJI4qrn5NzGrdr2NqRleCII3Wu5jalLzvktEmSI9IWocZjMMsjXLPJQbqwOxlTjHpJNnNPRKHEGCmWhkHrKruIYoGg6+USSSdI5qN4g4gpUATUeJ5MB8x9AuaY/wARVLkxJZT5NB3/APbqr5jZW69jPxXxD/MuyM0ptPu4iROnJV5EV6WioIiIAiIgCIiAIiIAiIgCIiAIiIAiIgCIiAIiIAiIgC9XiIdPVu2eK1aXwPI231iDOnzK0kQFrsONajTFRoI6t0I/Pmpy047p/CS4Ajdwkei5wig8cs6m0dVZxvQ/3ACRI0Omw16H9V67ji3GviTPQExHbkuUouekiXqUdHuv4gU2jyB7zpH9I6zP0VdxHjWvUEMikIg5dSfc7KtLxSUJEW2z6qVC4kuJJO5Jkn3K+URSOBERDgREQBERAEREAREQBERAEREAREQBERAEREAREQBERAEREAREQ6EREAREQBERAEREOBERAEREAREQBERAEREARE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42" name="Picture 18" descr="http://upload.wikimedia.org/wikipedia/commons/5/59/Lamprey_mou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753" y="914075"/>
            <a:ext cx="2535762" cy="2219661"/>
          </a:xfrm>
          <a:prstGeom prst="ellipse">
            <a:avLst/>
          </a:prstGeom>
          <a:ln w="63500" cap="rnd">
            <a:solidFill>
              <a:schemeClr val="tx1">
                <a:lumMod val="75000"/>
              </a:schemeClr>
            </a:solidFill>
          </a:ln>
          <a:effectLst>
            <a:glow rad="393700">
              <a:srgbClr val="FF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http://scienceblogs.com/lifelines/files/2014/01/13243547332073393725diving-with-great-white-shar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466" y="2606348"/>
            <a:ext cx="2613891" cy="2131592"/>
          </a:xfrm>
          <a:prstGeom prst="ellipse">
            <a:avLst/>
          </a:prstGeom>
          <a:ln w="63500" cap="rnd">
            <a:solidFill>
              <a:schemeClr val="tx1">
                <a:lumMod val="75000"/>
              </a:schemeClr>
            </a:solidFill>
          </a:ln>
          <a:effectLst>
            <a:glow rad="330200">
              <a:srgbClr val="00FF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6" name="Picture 22" descr="http://www.dnr.state.oh.us/Portals/9/Images/fishing/fish/spotted%20bass%20by%20B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139" y="4676702"/>
            <a:ext cx="2363236" cy="2012156"/>
          </a:xfrm>
          <a:prstGeom prst="ellipse">
            <a:avLst/>
          </a:prstGeom>
          <a:ln w="63500" cap="rnd">
            <a:solidFill>
              <a:schemeClr val="tx1">
                <a:lumMod val="75000"/>
              </a:schemeClr>
            </a:solidFill>
          </a:ln>
          <a:effectLst>
            <a:glow rad="533400">
              <a:schemeClr val="accent1">
                <a:lumMod val="60000"/>
                <a:lumOff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6571634" y="2406311"/>
            <a:ext cx="1790875" cy="584775"/>
          </a:xfrm>
          <a:prstGeom prst="rect">
            <a:avLst/>
          </a:prstGeom>
          <a:noFill/>
          <a:ln>
            <a:noFill/>
          </a:ln>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808080">
                      <a:lumMod val="60000"/>
                      <a:lumOff val="40000"/>
                    </a:srgbClr>
                  </a:solidFill>
                  <a:prstDash val="solid"/>
                  <a:miter lim="800000"/>
                </a:ln>
                <a:solidFill>
                  <a:srgbClr val="000000">
                    <a:lumMod val="65000"/>
                  </a:srgbClr>
                </a:solidFill>
                <a:effectLst>
                  <a:outerShdw blurRad="50800" algn="tl" rotWithShape="0">
                    <a:srgbClr val="000000"/>
                  </a:outerShdw>
                </a:effectLst>
                <a:uLnTx/>
                <a:uFillTx/>
                <a:latin typeface="Arial" charset="0"/>
                <a:ea typeface="+mn-ea"/>
                <a:cs typeface="+mn-cs"/>
              </a:rPr>
              <a:t>Jawless</a:t>
            </a:r>
          </a:p>
        </p:txBody>
      </p:sp>
      <p:sp>
        <p:nvSpPr>
          <p:cNvPr id="3" name="Rectangle 2"/>
          <p:cNvSpPr/>
          <p:nvPr/>
        </p:nvSpPr>
        <p:spPr>
          <a:xfrm>
            <a:off x="1594466" y="3810000"/>
            <a:ext cx="2659702" cy="52322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dirty="0">
                <a:ln w="13500">
                  <a:solidFill>
                    <a:srgbClr val="000000">
                      <a:alpha val="6500"/>
                    </a:srgbClr>
                  </a:solidFill>
                  <a:prstDash val="solid"/>
                </a:ln>
                <a:solidFill>
                  <a:srgbClr val="BBE0E3">
                    <a:tint val="3000"/>
                    <a:alpha val="95000"/>
                  </a:srgbClr>
                </a:solidFill>
                <a:effectLst>
                  <a:innerShdw blurRad="50900" dist="38500" dir="13500000">
                    <a:srgbClr val="000000">
                      <a:alpha val="60000"/>
                    </a:srgbClr>
                  </a:innerShdw>
                </a:effectLst>
                <a:uLnTx/>
                <a:uFillTx/>
                <a:latin typeface="Arial" charset="0"/>
                <a:ea typeface="+mn-ea"/>
                <a:cs typeface="+mn-cs"/>
              </a:rPr>
              <a:t>Cartilaginous</a:t>
            </a:r>
          </a:p>
        </p:txBody>
      </p:sp>
      <p:sp>
        <p:nvSpPr>
          <p:cNvPr id="4" name="Rectangle 3"/>
          <p:cNvSpPr/>
          <p:nvPr/>
        </p:nvSpPr>
        <p:spPr>
          <a:xfrm>
            <a:off x="3847131" y="5706070"/>
            <a:ext cx="193033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FFFFF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Bony</a:t>
            </a:r>
          </a:p>
        </p:txBody>
      </p:sp>
      <p:pic>
        <p:nvPicPr>
          <p:cNvPr id="16" name="Picture 8" descr="http://upload.wikimedia.org/wikipedia/commons/1/19/Caerulea3_cr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1002288"/>
            <a:ext cx="2286000" cy="2259350"/>
          </a:xfrm>
          <a:prstGeom prst="ellipse">
            <a:avLst/>
          </a:prstGeom>
          <a:ln w="63500" cap="rnd">
            <a:solidFill>
              <a:schemeClr val="tx1">
                <a:lumMod val="75000"/>
              </a:schemeClr>
            </a:solidFill>
          </a:ln>
          <a:effectLst>
            <a:glow rad="368300">
              <a:srgbClr val="9966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9618" y="1257020"/>
            <a:ext cx="211551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charset="0"/>
                <a:ea typeface="+mn-ea"/>
                <a:cs typeface="+mn-cs"/>
              </a:rPr>
              <a:t>Mammalia</a:t>
            </a:r>
          </a:p>
        </p:txBody>
      </p:sp>
      <p:sp>
        <p:nvSpPr>
          <p:cNvPr id="6" name="Rectangle 5"/>
          <p:cNvSpPr/>
          <p:nvPr/>
        </p:nvSpPr>
        <p:spPr>
          <a:xfrm>
            <a:off x="6427079" y="1435387"/>
            <a:ext cx="1909497" cy="584775"/>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FF99FF"/>
                </a:solidFill>
                <a:effectLst>
                  <a:outerShdw blurRad="50800" algn="tl" rotWithShape="0">
                    <a:srgbClr val="000000"/>
                  </a:outerShdw>
                </a:effectLst>
                <a:uLnTx/>
                <a:uFillTx/>
                <a:latin typeface="Arial" charset="0"/>
                <a:ea typeface="+mn-ea"/>
                <a:cs typeface="+mn-cs"/>
              </a:rPr>
              <a:t>Agnatha</a:t>
            </a:r>
            <a:endParaRPr kumimoji="0" lang="en-US" sz="3200" b="1" i="0" u="none" strike="noStrike" kern="1200" cap="none" spc="0" normalizeH="0" baseline="0" noProof="0" dirty="0">
              <a:ln w="17780" cmpd="sng">
                <a:solidFill>
                  <a:srgbClr val="FFFFFF"/>
                </a:solidFill>
                <a:prstDash val="solid"/>
                <a:miter lim="800000"/>
              </a:ln>
              <a:solidFill>
                <a:srgbClr val="FF99FF"/>
              </a:solidFill>
              <a:effectLst>
                <a:outerShdw blurRad="50800" algn="tl" rotWithShape="0">
                  <a:srgbClr val="000000"/>
                </a:outerShdw>
              </a:effectLst>
              <a:uLnTx/>
              <a:uFillTx/>
              <a:latin typeface="Arial" charset="0"/>
              <a:ea typeface="+mn-ea"/>
              <a:cs typeface="+mn-cs"/>
            </a:endParaRPr>
          </a:p>
        </p:txBody>
      </p:sp>
      <p:sp>
        <p:nvSpPr>
          <p:cNvPr id="7" name="Rectangle 6"/>
          <p:cNvSpPr/>
          <p:nvPr/>
        </p:nvSpPr>
        <p:spPr>
          <a:xfrm>
            <a:off x="6767407" y="5513502"/>
            <a:ext cx="1827744"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charset="0"/>
                <a:ea typeface="+mn-ea"/>
                <a:cs typeface="+mn-cs"/>
              </a:rPr>
              <a:t>Aves</a:t>
            </a:r>
          </a:p>
        </p:txBody>
      </p:sp>
      <p:sp>
        <p:nvSpPr>
          <p:cNvPr id="11" name="TextBox 10"/>
          <p:cNvSpPr txBox="1"/>
          <p:nvPr/>
        </p:nvSpPr>
        <p:spPr>
          <a:xfrm>
            <a:off x="3847131" y="5486400"/>
            <a:ext cx="2113594"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charset="0"/>
                <a:ea typeface="+mn-ea"/>
                <a:cs typeface="+mn-cs"/>
              </a:rPr>
              <a:t>Osteichthyes</a:t>
            </a: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p:cNvSpPr txBox="1"/>
          <p:nvPr/>
        </p:nvSpPr>
        <p:spPr>
          <a:xfrm>
            <a:off x="1769957" y="3426311"/>
            <a:ext cx="2438400" cy="10525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FFFF"/>
                </a:solidFill>
                <a:effectLst/>
                <a:uLnTx/>
                <a:uFillTx/>
                <a:latin typeface="Arial" charset="0"/>
                <a:ea typeface="+mn-ea"/>
                <a:cs typeface="+mn-cs"/>
              </a:rPr>
              <a:t>Chondrichthyes</a:t>
            </a:r>
            <a:endParaRPr kumimoji="0" lang="en-US" sz="2400" b="0" i="0" u="none" strike="noStrike" kern="1200" cap="none" spc="0" normalizeH="0" baseline="0" noProof="0" dirty="0">
              <a:ln>
                <a:noFill/>
              </a:ln>
              <a:solidFill>
                <a:srgbClr val="00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2" name="Picture 2" descr="http://kindawarped.com/wp-content/uploads/Green-Lizar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5" y="4478907"/>
            <a:ext cx="2462439" cy="2068449"/>
          </a:xfrm>
          <a:prstGeom prst="ellipse">
            <a:avLst/>
          </a:prstGeom>
          <a:ln w="63500" cap="rnd">
            <a:solidFill>
              <a:schemeClr val="tx1">
                <a:lumMod val="75000"/>
              </a:schemeClr>
            </a:solidFill>
          </a:ln>
          <a:effectLst>
            <a:glow rad="546100">
              <a:srgbClr val="92D05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460375" y="5706070"/>
            <a:ext cx="1821332" cy="58477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50" normalizeH="0" baseline="0" noProof="0" dirty="0" err="1">
                <a:ln w="11430"/>
                <a:solidFill>
                  <a:srgbClr val="9966FF"/>
                </a:solidFill>
                <a:effectLst>
                  <a:outerShdw blurRad="76200" dist="50800" dir="5400000" algn="tl" rotWithShape="0">
                    <a:srgbClr val="000000">
                      <a:alpha val="65000"/>
                    </a:srgbClr>
                  </a:outerShdw>
                </a:effectLst>
                <a:uLnTx/>
                <a:uFillTx/>
                <a:latin typeface="Arial" charset="0"/>
                <a:ea typeface="+mn-ea"/>
                <a:cs typeface="+mn-cs"/>
              </a:rPr>
              <a:t>Reptilia</a:t>
            </a:r>
            <a:endParaRPr kumimoji="0" lang="en-US" sz="3200" b="1" i="0" u="none" strike="noStrike" kern="1200" cap="none" spc="50" normalizeH="0" baseline="0" noProof="0" dirty="0">
              <a:ln w="11430"/>
              <a:solidFill>
                <a:srgbClr val="9966FF"/>
              </a:solidFill>
              <a:effectLst>
                <a:outerShdw blurRad="76200" dist="50800" dir="5400000" algn="tl" rotWithShape="0">
                  <a:srgbClr val="000000">
                    <a:alpha val="65000"/>
                  </a:srgbClr>
                </a:outerShdw>
              </a:effectLst>
              <a:uLnTx/>
              <a:uFillTx/>
              <a:latin typeface="Arial" charset="0"/>
              <a:ea typeface="+mn-ea"/>
              <a:cs typeface="+mn-cs"/>
            </a:endParaRPr>
          </a:p>
        </p:txBody>
      </p:sp>
      <p:sp>
        <p:nvSpPr>
          <p:cNvPr id="23" name="Rectangle 22"/>
          <p:cNvSpPr/>
          <p:nvPr/>
        </p:nvSpPr>
        <p:spPr>
          <a:xfrm>
            <a:off x="3278845" y="1551363"/>
            <a:ext cx="2129109" cy="584775"/>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7780" cmpd="sng">
                  <a:solidFill>
                    <a:srgbClr val="FFFFFF"/>
                  </a:solidFill>
                  <a:prstDash val="solid"/>
                  <a:miter lim="800000"/>
                </a:ln>
                <a:solidFill>
                  <a:srgbClr val="92D050"/>
                </a:solidFill>
                <a:effectLst>
                  <a:outerShdw blurRad="50800" algn="tl" rotWithShape="0">
                    <a:srgbClr val="000000"/>
                  </a:outerShdw>
                </a:effectLst>
                <a:uLnTx/>
                <a:uFillTx/>
                <a:latin typeface="Arial" charset="0"/>
                <a:ea typeface="+mn-ea"/>
                <a:cs typeface="+mn-cs"/>
              </a:rPr>
              <a:t>Amphibia</a:t>
            </a:r>
            <a:endParaRPr kumimoji="0" lang="en-US" sz="3200" b="1" i="0" u="none" strike="noStrike" kern="1200" cap="none" spc="0" normalizeH="0" baseline="0" noProof="0" dirty="0">
              <a:ln w="17780" cmpd="sng">
                <a:solidFill>
                  <a:srgbClr val="FFFFFF"/>
                </a:solidFill>
                <a:prstDash val="solid"/>
                <a:miter lim="800000"/>
              </a:ln>
              <a:solidFill>
                <a:srgbClr val="92D050"/>
              </a:solidFill>
              <a:effectLst>
                <a:outerShdw blurRad="50800" algn="tl" rotWithShape="0">
                  <a:srgbClr val="000000"/>
                </a:outerShdw>
              </a:effectLst>
              <a:uLnTx/>
              <a:uFillTx/>
              <a:latin typeface="Arial" charset="0"/>
              <a:ea typeface="+mn-ea"/>
              <a:cs typeface="+mn-cs"/>
            </a:endParaRPr>
          </a:p>
        </p:txBody>
      </p:sp>
      <p:sp>
        <p:nvSpPr>
          <p:cNvPr id="14" name="Rectangle 13"/>
          <p:cNvSpPr/>
          <p:nvPr/>
        </p:nvSpPr>
        <p:spPr>
          <a:xfrm>
            <a:off x="5131559" y="2978297"/>
            <a:ext cx="1553631"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10" name="Left-Right Arrow 9"/>
          <p:cNvSpPr/>
          <p:nvPr/>
        </p:nvSpPr>
        <p:spPr>
          <a:xfrm rot="18459449">
            <a:off x="1094703" y="3238382"/>
            <a:ext cx="3578225" cy="867527"/>
          </a:xfrm>
          <a:prstGeom prst="lef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61594428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38710373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33"/>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58353800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subclass of mammals do Kangaroo’s belong? </a:t>
            </a:r>
            <a:endParaRPr kumimoji="0" lang="en-US" sz="3600" b="0" i="0" u="none" strike="noStrike" kern="1200" cap="none" spc="0" normalizeH="0" baseline="0" noProof="0" dirty="0">
              <a:ln>
                <a:noFill/>
              </a:ln>
              <a:solidFill>
                <a:srgbClr val="FF66FF"/>
              </a:solidFill>
              <a:effectLst/>
              <a:uLnTx/>
              <a:uFillTx/>
              <a:latin typeface="Times New Roman" pitchFamily="18" charset="0"/>
              <a:ea typeface="+mn-ea"/>
              <a:cs typeface="+mn-cs"/>
            </a:endParaRPr>
          </a:p>
        </p:txBody>
      </p:sp>
      <p:pic>
        <p:nvPicPr>
          <p:cNvPr id="83971" name="Picture 6" descr="marsupial03"/>
          <p:cNvPicPr>
            <a:picLocks noChangeAspect="1" noChangeArrowheads="1"/>
          </p:cNvPicPr>
          <p:nvPr/>
        </p:nvPicPr>
        <p:blipFill>
          <a:blip r:embed="rId2"/>
          <a:srcRect/>
          <a:stretch>
            <a:fillRect/>
          </a:stretch>
        </p:blipFill>
        <p:spPr bwMode="auto">
          <a:xfrm>
            <a:off x="304800" y="1524000"/>
            <a:ext cx="8686800" cy="5029200"/>
          </a:xfrm>
          <a:prstGeom prst="rect">
            <a:avLst/>
          </a:prstGeom>
          <a:noFill/>
          <a:ln w="57150">
            <a:solidFill>
              <a:schemeClr val="bg1">
                <a:lumMod val="65000"/>
              </a:schemeClr>
            </a:solidFill>
            <a:miter lim="800000"/>
            <a:headEnd/>
            <a:tailEnd/>
          </a:ln>
        </p:spPr>
      </p:pic>
      <p:sp>
        <p:nvSpPr>
          <p:cNvPr id="8294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p:nvSpPr>
        <p:spPr>
          <a:xfrm>
            <a:off x="381000" y="1524000"/>
            <a:ext cx="2057400"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16</a:t>
            </a:r>
          </a:p>
        </p:txBody>
      </p:sp>
    </p:spTree>
    <p:extLst>
      <p:ext uri="{BB962C8B-B14F-4D97-AF65-F5344CB8AC3E}">
        <p14:creationId xmlns:p14="http://schemas.microsoft.com/office/powerpoint/2010/main" val="202057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a:t>
            </a:r>
            <a:r>
              <a:rPr lang="en-US" dirty="0">
                <a:solidFill>
                  <a:schemeClr val="tx1"/>
                </a:solidFill>
              </a:rPr>
              <a:t>Has a period of embryonic development.</a:t>
            </a:r>
          </a:p>
          <a:p>
            <a:pPr lvl="1" eaLnBrk="1" hangingPunct="1">
              <a:defRPr/>
            </a:pPr>
            <a:r>
              <a:rPr lang="en-US" dirty="0">
                <a:solidFill>
                  <a:srgbClr val="99FFCC"/>
                </a:solidFill>
              </a:rPr>
              <a:t>C.) </a:t>
            </a:r>
            <a:r>
              <a:rPr lang="en-US" dirty="0">
                <a:solidFill>
                  <a:schemeClr val="tx1"/>
                </a:solidFill>
              </a:rPr>
              <a:t>Eats food.</a:t>
            </a:r>
          </a:p>
          <a:p>
            <a:pPr lvl="1" eaLnBrk="1" hangingPunct="1">
              <a:defRPr/>
            </a:pPr>
            <a:r>
              <a:rPr lang="en-US" dirty="0">
                <a:solidFill>
                  <a:srgbClr val="FF9900"/>
                </a:solidFill>
              </a:rPr>
              <a:t>D.) </a:t>
            </a:r>
            <a:r>
              <a:rPr lang="en-US" dirty="0">
                <a:solidFill>
                  <a:schemeClr val="tx1"/>
                </a:solidFill>
              </a:rPr>
              <a:t>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a:t>
            </a:r>
            <a:r>
              <a:rPr lang="en-US" dirty="0">
                <a:solidFill>
                  <a:schemeClr val="tx1"/>
                </a:solidFill>
              </a:rPr>
              <a:t> 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6043009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subclass of mammals do Kangaroo’s belong? </a:t>
            </a:r>
            <a:endParaRPr kumimoji="0" lang="en-US" sz="3600" b="0" i="0" u="none" strike="noStrike" kern="1200" cap="none" spc="0" normalizeH="0" baseline="0" noProof="0" dirty="0">
              <a:ln>
                <a:noFill/>
              </a:ln>
              <a:solidFill>
                <a:srgbClr val="FF66FF"/>
              </a:solidFill>
              <a:effectLst/>
              <a:uLnTx/>
              <a:uFillTx/>
              <a:latin typeface="Times New Roman" pitchFamily="18" charset="0"/>
              <a:ea typeface="+mn-ea"/>
              <a:cs typeface="+mn-cs"/>
            </a:endParaRPr>
          </a:p>
        </p:txBody>
      </p:sp>
      <p:pic>
        <p:nvPicPr>
          <p:cNvPr id="83971" name="Picture 6" descr="marsupial03"/>
          <p:cNvPicPr>
            <a:picLocks noChangeAspect="1" noChangeArrowheads="1"/>
          </p:cNvPicPr>
          <p:nvPr/>
        </p:nvPicPr>
        <p:blipFill>
          <a:blip r:embed="rId2"/>
          <a:srcRect/>
          <a:stretch>
            <a:fillRect/>
          </a:stretch>
        </p:blipFill>
        <p:spPr bwMode="auto">
          <a:xfrm>
            <a:off x="304800" y="1524000"/>
            <a:ext cx="8686800" cy="5029200"/>
          </a:xfrm>
          <a:prstGeom prst="rect">
            <a:avLst/>
          </a:prstGeom>
          <a:noFill/>
          <a:ln w="57150">
            <a:solidFill>
              <a:schemeClr val="bg1">
                <a:lumMod val="65000"/>
              </a:schemeClr>
            </a:solidFill>
            <a:miter lim="800000"/>
            <a:headEnd/>
            <a:tailEnd/>
          </a:ln>
        </p:spPr>
      </p:pic>
      <p:sp>
        <p:nvSpPr>
          <p:cNvPr id="8294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p:nvSpPr>
        <p:spPr>
          <a:xfrm>
            <a:off x="381000" y="1524000"/>
            <a:ext cx="2057400"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16</a:t>
            </a:r>
          </a:p>
        </p:txBody>
      </p:sp>
      <p:sp>
        <p:nvSpPr>
          <p:cNvPr id="7" name="Rectangle 6"/>
          <p:cNvSpPr/>
          <p:nvPr/>
        </p:nvSpPr>
        <p:spPr>
          <a:xfrm>
            <a:off x="1523733" y="2133600"/>
            <a:ext cx="6096542" cy="2308324"/>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200" normalizeH="0" baseline="0" noProof="0" dirty="0">
                <a:ln w="29210">
                  <a:solidFill>
                    <a:srgbClr val="FFFFFF">
                      <a:tint val="10000"/>
                    </a:srgbClr>
                  </a:solidFill>
                </a:ln>
                <a:solidFill>
                  <a:srgbClr val="FF66FF"/>
                </a:solidFill>
                <a:effectLst>
                  <a:innerShdw blurRad="50800" dist="50800" dir="8100000">
                    <a:srgbClr val="7D7D7D">
                      <a:alpha val="73000"/>
                    </a:srgbClr>
                  </a:innerShdw>
                </a:effectLst>
                <a:uLnTx/>
                <a:uFillTx/>
                <a:latin typeface="Arial" charset="0"/>
                <a:ea typeface="+mn-ea"/>
                <a:cs typeface="+mn-cs"/>
              </a:rPr>
              <a:t>Subclass </a:t>
            </a:r>
            <a:r>
              <a:rPr kumimoji="0" lang="en-US" sz="7200" b="1" i="0" u="none" strike="noStrike" kern="1200" cap="none" spc="200" normalizeH="0" baseline="0" noProof="0" dirty="0" err="1">
                <a:ln w="29210">
                  <a:solidFill>
                    <a:srgbClr val="FFFFFF">
                      <a:tint val="10000"/>
                    </a:srgbClr>
                  </a:solidFill>
                </a:ln>
                <a:solidFill>
                  <a:srgbClr val="FF66FF"/>
                </a:solidFill>
                <a:effectLst>
                  <a:innerShdw blurRad="50800" dist="50800" dir="8100000">
                    <a:srgbClr val="7D7D7D">
                      <a:alpha val="73000"/>
                    </a:srgbClr>
                  </a:innerShdw>
                </a:effectLst>
                <a:uLnTx/>
                <a:uFillTx/>
                <a:latin typeface="Arial" charset="0"/>
                <a:ea typeface="+mn-ea"/>
                <a:cs typeface="+mn-cs"/>
              </a:rPr>
              <a:t>Metatheria</a:t>
            </a:r>
            <a:endParaRPr kumimoji="0" lang="en-US" sz="7200" b="1" i="0" u="none" strike="noStrike" kern="1200" cap="none" spc="200" normalizeH="0" baseline="0" noProof="0" dirty="0">
              <a:ln w="29210">
                <a:solidFill>
                  <a:srgbClr val="FFFFFF">
                    <a:tint val="10000"/>
                  </a:srgbClr>
                </a:solidFill>
              </a:ln>
              <a:solidFill>
                <a:srgbClr val="FF66FF"/>
              </a:solidFill>
              <a:effectLst>
                <a:innerShdw blurRad="50800" dist="50800" dir="8100000">
                  <a:srgbClr val="7D7D7D">
                    <a:alpha val="73000"/>
                  </a:srgbClr>
                </a:innerShdw>
              </a:effectLst>
              <a:uLnTx/>
              <a:uFillTx/>
              <a:latin typeface="Arial" charset="0"/>
              <a:ea typeface="+mn-ea"/>
              <a:cs typeface="+mn-cs"/>
            </a:endParaRPr>
          </a:p>
        </p:txBody>
      </p:sp>
    </p:spTree>
    <p:extLst>
      <p:ext uri="{BB962C8B-B14F-4D97-AF65-F5344CB8AC3E}">
        <p14:creationId xmlns:p14="http://schemas.microsoft.com/office/powerpoint/2010/main" val="36156512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228600" y="228600"/>
            <a:ext cx="8686800" cy="155416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mn-ea"/>
                <a:cs typeface="+mn-cs"/>
              </a:rPr>
              <a:t>Prototheria / Monotremes are a unique class of mammals that reproduce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CC9900"/>
              </a:solidFill>
              <a:effectLst>
                <a:outerShdw blurRad="38100" dist="38100" dir="2700000" algn="tl">
                  <a:srgbClr val="FFFFFF"/>
                </a:outerShdw>
              </a:effectLst>
              <a:uLnTx/>
              <a:uFillTx/>
              <a:latin typeface="Arial" charset="0"/>
              <a:ea typeface="+mn-ea"/>
              <a:cs typeface="+mn-cs"/>
            </a:endParaRPr>
          </a:p>
        </p:txBody>
      </p:sp>
      <p:pic>
        <p:nvPicPr>
          <p:cNvPr id="83971" name="Picture 6" descr="image?id=76836&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8397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3973" name="WordArt 6"/>
          <p:cNvSpPr>
            <a:spLocks noChangeArrowheads="1" noChangeShapeType="1" noTextEdit="1"/>
          </p:cNvSpPr>
          <p:nvPr/>
        </p:nvSpPr>
        <p:spPr bwMode="auto">
          <a:xfrm>
            <a:off x="7162800" y="1524000"/>
            <a:ext cx="1600200" cy="15414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Tree>
    <p:extLst>
      <p:ext uri="{BB962C8B-B14F-4D97-AF65-F5344CB8AC3E}">
        <p14:creationId xmlns:p14="http://schemas.microsoft.com/office/powerpoint/2010/main" val="33648441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228600" y="228600"/>
            <a:ext cx="8686800" cy="155416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mn-ea"/>
                <a:cs typeface="+mn-cs"/>
              </a:rPr>
              <a:t>Prototheria / Monotremes are a unique class of mammals that reproduce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CC9900"/>
              </a:solidFill>
              <a:effectLst>
                <a:outerShdw blurRad="38100" dist="38100" dir="2700000" algn="tl">
                  <a:srgbClr val="FFFFFF"/>
                </a:outerShdw>
              </a:effectLst>
              <a:uLnTx/>
              <a:uFillTx/>
              <a:latin typeface="Arial" charset="0"/>
              <a:ea typeface="+mn-ea"/>
              <a:cs typeface="+mn-cs"/>
            </a:endParaRPr>
          </a:p>
        </p:txBody>
      </p:sp>
      <p:pic>
        <p:nvPicPr>
          <p:cNvPr id="84995" name="Picture 6" descr="image?id=76836&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8499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4997" name="WordArt 6"/>
          <p:cNvSpPr>
            <a:spLocks noChangeArrowheads="1" noChangeShapeType="1" noTextEdit="1"/>
          </p:cNvSpPr>
          <p:nvPr/>
        </p:nvSpPr>
        <p:spPr bwMode="auto">
          <a:xfrm>
            <a:off x="457200" y="1524000"/>
            <a:ext cx="57150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solidFill>
                  <a:srgbClr val="99FFCC"/>
                </a:solidFill>
                <a:effectLst>
                  <a:outerShdw dist="45791" dir="3378596" algn="ctr" rotWithShape="0">
                    <a:srgbClr val="4D4D4D">
                      <a:alpha val="79999"/>
                    </a:srgbClr>
                  </a:outerShdw>
                </a:effectLst>
                <a:uLnTx/>
                <a:uFillTx/>
                <a:latin typeface="Arial Black"/>
                <a:ea typeface="+mn-ea"/>
                <a:cs typeface="+mn-cs"/>
              </a:rPr>
              <a:t>Egg Laying Mammals</a:t>
            </a:r>
          </a:p>
        </p:txBody>
      </p:sp>
      <p:sp>
        <p:nvSpPr>
          <p:cNvPr id="84998" name="WordArt 7"/>
          <p:cNvSpPr>
            <a:spLocks noChangeArrowheads="1" noChangeShapeType="1" noTextEdit="1"/>
          </p:cNvSpPr>
          <p:nvPr/>
        </p:nvSpPr>
        <p:spPr bwMode="auto">
          <a:xfrm>
            <a:off x="7162800" y="1524000"/>
            <a:ext cx="1600200" cy="15414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Tree>
    <p:extLst>
      <p:ext uri="{BB962C8B-B14F-4D97-AF65-F5344CB8AC3E}">
        <p14:creationId xmlns:p14="http://schemas.microsoft.com/office/powerpoint/2010/main" val="319775627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sz="half" idx="4294967295"/>
          </p:nvPr>
        </p:nvSpPr>
        <p:spPr>
          <a:xfrm>
            <a:off x="228600" y="228600"/>
            <a:ext cx="8686800" cy="5897563"/>
          </a:xfrm>
        </p:spPr>
        <p:txBody>
          <a:bodyPr/>
          <a:lstStyle/>
          <a:p>
            <a:pPr eaLnBrk="1" hangingPunct="1"/>
            <a:r>
              <a:rPr lang="en-US" dirty="0">
                <a:solidFill>
                  <a:srgbClr val="FF99FF"/>
                </a:solidFill>
              </a:rPr>
              <a:t>This is an organ that connects the developing fetus to the uterine wall to allow nutrient uptake, waste elimination, and gas exchange via the mother's blood supply in </a:t>
            </a:r>
            <a:r>
              <a:rPr lang="en-US" dirty="0" err="1">
                <a:solidFill>
                  <a:srgbClr val="FF99FF"/>
                </a:solidFill>
              </a:rPr>
              <a:t>Eutherian</a:t>
            </a:r>
            <a:r>
              <a:rPr lang="en-US" dirty="0">
                <a:solidFill>
                  <a:srgbClr val="FF99FF"/>
                </a:solidFill>
              </a:rPr>
              <a:t> mammals</a:t>
            </a:r>
            <a:endParaRPr lang="en-US" sz="2800" dirty="0">
              <a:solidFill>
                <a:srgbClr val="FF99FF"/>
              </a:solidFill>
            </a:endParaRPr>
          </a:p>
          <a:p>
            <a:pPr lvl="1" eaLnBrk="1" hangingPunct="1"/>
            <a:r>
              <a:rPr lang="en-US" dirty="0">
                <a:solidFill>
                  <a:srgbClr val="FF66FF"/>
                </a:solidFill>
              </a:rPr>
              <a:t>It’s released from the mothers uterine wall shortly after birth.  </a:t>
            </a:r>
            <a:endParaRPr lang="en-US" sz="2400" dirty="0">
              <a:solidFill>
                <a:srgbClr val="FF66FF"/>
              </a:solidFill>
            </a:endParaRPr>
          </a:p>
        </p:txBody>
      </p:sp>
      <p:pic>
        <p:nvPicPr>
          <p:cNvPr id="176131" name="Picture 4" descr="Placenta_circunvalada"/>
          <p:cNvPicPr>
            <a:picLocks noGrp="1" noChangeAspect="1" noChangeArrowheads="1"/>
          </p:cNvPicPr>
          <p:nvPr>
            <p:ph sz="half" idx="4294967295"/>
          </p:nvPr>
        </p:nvPicPr>
        <p:blipFill>
          <a:blip r:embed="rId2"/>
          <a:srcRect/>
          <a:stretch>
            <a:fillRect/>
          </a:stretch>
        </p:blipFill>
        <p:spPr>
          <a:xfrm>
            <a:off x="304800" y="2362200"/>
            <a:ext cx="8686800" cy="4189413"/>
          </a:xfrm>
          <a:ln w="76200">
            <a:solidFill>
              <a:srgbClr val="FF5050"/>
            </a:solidFill>
          </a:ln>
        </p:spPr>
      </p:pic>
      <p:sp>
        <p:nvSpPr>
          <p:cNvPr id="15790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sp>
        <p:nvSpPr>
          <p:cNvPr id="5" name="Rectangle 4"/>
          <p:cNvSpPr/>
          <p:nvPr/>
        </p:nvSpPr>
        <p:spPr>
          <a:xfrm>
            <a:off x="7010400" y="2286000"/>
            <a:ext cx="19812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18</a:t>
            </a:r>
          </a:p>
        </p:txBody>
      </p:sp>
    </p:spTree>
    <p:extLst>
      <p:ext uri="{BB962C8B-B14F-4D97-AF65-F5344CB8AC3E}">
        <p14:creationId xmlns:p14="http://schemas.microsoft.com/office/powerpoint/2010/main" val="772366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sz="half" idx="4294967295"/>
          </p:nvPr>
        </p:nvSpPr>
        <p:spPr>
          <a:xfrm>
            <a:off x="228600" y="228600"/>
            <a:ext cx="8686800" cy="5897563"/>
          </a:xfrm>
        </p:spPr>
        <p:txBody>
          <a:bodyPr/>
          <a:lstStyle/>
          <a:p>
            <a:pPr eaLnBrk="1" hangingPunct="1"/>
            <a:r>
              <a:rPr lang="en-US" dirty="0">
                <a:solidFill>
                  <a:srgbClr val="FF99FF"/>
                </a:solidFill>
              </a:rPr>
              <a:t>This is an organ that connects the developing fetus to the uterine wall to allow nutrient uptake, waste elimination, and gas exchange via the mother's blood supply in </a:t>
            </a:r>
            <a:r>
              <a:rPr lang="en-US" dirty="0" err="1">
                <a:solidFill>
                  <a:srgbClr val="FF99FF"/>
                </a:solidFill>
              </a:rPr>
              <a:t>Eutherian</a:t>
            </a:r>
            <a:r>
              <a:rPr lang="en-US" dirty="0">
                <a:solidFill>
                  <a:srgbClr val="FF99FF"/>
                </a:solidFill>
              </a:rPr>
              <a:t> mammals</a:t>
            </a:r>
            <a:endParaRPr lang="en-US" sz="2800" dirty="0">
              <a:solidFill>
                <a:srgbClr val="FF99FF"/>
              </a:solidFill>
            </a:endParaRPr>
          </a:p>
          <a:p>
            <a:pPr lvl="1" eaLnBrk="1" hangingPunct="1"/>
            <a:r>
              <a:rPr lang="en-US" dirty="0">
                <a:solidFill>
                  <a:srgbClr val="FF66FF"/>
                </a:solidFill>
              </a:rPr>
              <a:t>It’s released from the mothers uterine wall shortly after birth.  </a:t>
            </a:r>
            <a:endParaRPr lang="en-US" sz="2400" dirty="0">
              <a:solidFill>
                <a:srgbClr val="FF66FF"/>
              </a:solidFill>
            </a:endParaRPr>
          </a:p>
        </p:txBody>
      </p:sp>
      <p:pic>
        <p:nvPicPr>
          <p:cNvPr id="176131" name="Picture 4" descr="Placenta_circunvalada"/>
          <p:cNvPicPr>
            <a:picLocks noGrp="1" noChangeAspect="1" noChangeArrowheads="1"/>
          </p:cNvPicPr>
          <p:nvPr>
            <p:ph sz="half" idx="4294967295"/>
          </p:nvPr>
        </p:nvPicPr>
        <p:blipFill>
          <a:blip r:embed="rId2"/>
          <a:srcRect/>
          <a:stretch>
            <a:fillRect/>
          </a:stretch>
        </p:blipFill>
        <p:spPr>
          <a:xfrm>
            <a:off x="304800" y="2362200"/>
            <a:ext cx="8686800" cy="4189413"/>
          </a:xfrm>
          <a:ln w="76200">
            <a:solidFill>
              <a:srgbClr val="FF5050"/>
            </a:solidFill>
          </a:ln>
        </p:spPr>
      </p:pic>
      <p:sp>
        <p:nvSpPr>
          <p:cNvPr id="15790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sp>
        <p:nvSpPr>
          <p:cNvPr id="5" name="Rectangle 4"/>
          <p:cNvSpPr/>
          <p:nvPr/>
        </p:nvSpPr>
        <p:spPr>
          <a:xfrm>
            <a:off x="7010400" y="2286000"/>
            <a:ext cx="19812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18</a:t>
            </a:r>
          </a:p>
        </p:txBody>
      </p:sp>
      <p:sp>
        <p:nvSpPr>
          <p:cNvPr id="7" name="Rectangle 6"/>
          <p:cNvSpPr/>
          <p:nvPr/>
        </p:nvSpPr>
        <p:spPr>
          <a:xfrm>
            <a:off x="1897231" y="2967335"/>
            <a:ext cx="5349542" cy="156966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100" normalizeH="0" baseline="0" noProof="0" dirty="0">
                <a:ln w="18000">
                  <a:solidFill>
                    <a:srgbClr val="BBE0E3">
                      <a:satMod val="200000"/>
                      <a:tint val="72000"/>
                    </a:srgbClr>
                  </a:solidFill>
                  <a:prstDash val="solid"/>
                </a:ln>
                <a:solidFill>
                  <a:srgbClr val="FF66FF"/>
                </a:solidFill>
                <a:effectLst>
                  <a:outerShdw blurRad="25000" dist="20000" dir="16020000" algn="tl">
                    <a:srgbClr val="BBE0E3">
                      <a:satMod val="200000"/>
                      <a:shade val="1000"/>
                      <a:alpha val="60000"/>
                    </a:srgbClr>
                  </a:outerShdw>
                </a:effectLst>
                <a:uLnTx/>
                <a:uFillTx/>
                <a:latin typeface="Arial" charset="0"/>
                <a:ea typeface="+mn-ea"/>
                <a:cs typeface="+mn-cs"/>
              </a:rPr>
              <a:t>Placenta</a:t>
            </a:r>
          </a:p>
        </p:txBody>
      </p:sp>
    </p:spTree>
    <p:extLst>
      <p:ext uri="{BB962C8B-B14F-4D97-AF65-F5344CB8AC3E}">
        <p14:creationId xmlns:p14="http://schemas.microsoft.com/office/powerpoint/2010/main" val="24933746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304800" y="2286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What’s the order of mammal capable of sustained flight?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90115"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01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WordArt 6"/>
          <p:cNvSpPr>
            <a:spLocks noChangeArrowheads="1" noChangeShapeType="1" noTextEdit="1"/>
          </p:cNvSpPr>
          <p:nvPr/>
        </p:nvSpPr>
        <p:spPr bwMode="auto">
          <a:xfrm>
            <a:off x="7010400" y="914400"/>
            <a:ext cx="16764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19</a:t>
            </a:r>
          </a:p>
        </p:txBody>
      </p:sp>
    </p:spTree>
    <p:extLst>
      <p:ext uri="{BB962C8B-B14F-4D97-AF65-F5344CB8AC3E}">
        <p14:creationId xmlns:p14="http://schemas.microsoft.com/office/powerpoint/2010/main" val="20066778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304800" y="2286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What’s the order of mammal capable of sustained flight?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91139"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11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WordArt 6"/>
          <p:cNvSpPr>
            <a:spLocks noChangeArrowheads="1" noChangeShapeType="1" noTextEdit="1"/>
          </p:cNvSpPr>
          <p:nvPr/>
        </p:nvSpPr>
        <p:spPr bwMode="auto">
          <a:xfrm>
            <a:off x="7010400" y="914400"/>
            <a:ext cx="16764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19</a:t>
            </a:r>
          </a:p>
        </p:txBody>
      </p:sp>
      <p:sp>
        <p:nvSpPr>
          <p:cNvPr id="6" name="Rectangle 5"/>
          <p:cNvSpPr/>
          <p:nvPr/>
        </p:nvSpPr>
        <p:spPr>
          <a:xfrm>
            <a:off x="1" y="1600200"/>
            <a:ext cx="5334000" cy="175432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solidFill>
                  <a:srgbClr val="996633"/>
                </a:solidFill>
                <a:effectLst>
                  <a:outerShdw blurRad="55000" dist="50800" dir="5400000" algn="tl">
                    <a:srgbClr val="000000">
                      <a:alpha val="33000"/>
                    </a:srgbClr>
                  </a:outerShdw>
                </a:effectLst>
                <a:uLnTx/>
                <a:uFillTx/>
                <a:latin typeface="Arial" charset="0"/>
                <a:ea typeface="+mn-ea"/>
                <a:cs typeface="+mn-cs"/>
              </a:rPr>
              <a:t>Bat = Order </a:t>
            </a:r>
            <a:r>
              <a:rPr kumimoji="0" lang="en-US" sz="5400" b="1" i="0" u="none" strike="noStrike" kern="1200" cap="none" spc="0" normalizeH="0" baseline="0" noProof="0" dirty="0" err="1">
                <a:ln w="17780" cmpd="sng">
                  <a:solidFill>
                    <a:srgbClr val="BBE0E3">
                      <a:tint val="3000"/>
                    </a:srgbClr>
                  </a:solidFill>
                  <a:prstDash val="solid"/>
                  <a:miter lim="800000"/>
                </a:ln>
                <a:solidFill>
                  <a:srgbClr val="996633"/>
                </a:solidFill>
                <a:effectLst>
                  <a:outerShdw blurRad="55000" dist="50800" dir="5400000" algn="tl">
                    <a:srgbClr val="000000">
                      <a:alpha val="33000"/>
                    </a:srgbClr>
                  </a:outerShdw>
                </a:effectLst>
                <a:uLnTx/>
                <a:uFillTx/>
                <a:latin typeface="Arial" charset="0"/>
                <a:ea typeface="+mn-ea"/>
                <a:cs typeface="+mn-cs"/>
              </a:rPr>
              <a:t>Chiroptera</a:t>
            </a:r>
            <a:endParaRPr kumimoji="0" lang="en-US" sz="5400" b="1" i="0" u="none" strike="noStrike" kern="1200" cap="none" spc="0" normalizeH="0" baseline="0" noProof="0" dirty="0">
              <a:ln w="17780" cmpd="sng">
                <a:solidFill>
                  <a:srgbClr val="BBE0E3">
                    <a:tint val="3000"/>
                  </a:srgbClr>
                </a:solidFill>
                <a:prstDash val="solid"/>
                <a:miter lim="800000"/>
              </a:ln>
              <a:solidFill>
                <a:srgbClr val="996633"/>
              </a:solidFill>
              <a:effectLst>
                <a:outerShdw blurRad="55000" dist="50800" dir="5400000" algn="tl">
                  <a:srgbClr val="000000">
                    <a:alpha val="33000"/>
                  </a:srgbClr>
                </a:outerShdw>
              </a:effectLst>
              <a:uLnTx/>
              <a:uFillTx/>
              <a:latin typeface="Arial" charset="0"/>
              <a:ea typeface="+mn-ea"/>
              <a:cs typeface="+mn-cs"/>
            </a:endParaRPr>
          </a:p>
        </p:txBody>
      </p:sp>
    </p:spTree>
    <p:extLst>
      <p:ext uri="{BB962C8B-B14F-4D97-AF65-F5344CB8AC3E}">
        <p14:creationId xmlns:p14="http://schemas.microsoft.com/office/powerpoint/2010/main" val="34074716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228600" y="1524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the common name for </a:t>
            </a:r>
            <a:r>
              <a:rPr kumimoji="0" lang="en-US" sz="3200" b="0" i="1" u="none" strike="noStrike" kern="1200" cap="none" spc="0" normalizeH="0" baseline="0" noProof="0">
                <a:ln>
                  <a:noFill/>
                </a:ln>
                <a:solidFill>
                  <a:srgbClr val="FFFFFF"/>
                </a:solidFill>
                <a:effectLst/>
                <a:uLnTx/>
                <a:uFillTx/>
                <a:latin typeface="Arial" charset="0"/>
                <a:ea typeface="+mn-ea"/>
                <a:cs typeface="+mn-cs"/>
              </a:rPr>
              <a:t>Didelphis virginiana</a:t>
            </a:r>
            <a:r>
              <a:rPr kumimoji="0" lang="en-US" sz="1800" b="0" i="0" u="none" strike="noStrike" kern="1200" cap="none" spc="0" normalizeH="0" baseline="0" noProof="0">
                <a:ln>
                  <a:noFill/>
                </a:ln>
                <a:solidFill>
                  <a:srgbClr val="000000"/>
                </a:solidFill>
                <a:effectLst/>
                <a:uLnTx/>
                <a:uFillTx/>
                <a:latin typeface="Arial" charset="0"/>
                <a:ea typeface="+mn-ea"/>
                <a:cs typeface="+mn-cs"/>
              </a:rPr>
              <a:t>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North America’s only marsupial. </a:t>
            </a:r>
            <a:endPar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endParaRPr>
          </a:p>
        </p:txBody>
      </p:sp>
      <p:pic>
        <p:nvPicPr>
          <p:cNvPr id="92163" name="Picture 6" descr="poss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2165" name="WordArt 5"/>
          <p:cNvSpPr>
            <a:spLocks noChangeArrowheads="1" noChangeShapeType="1" noTextEdit="1"/>
          </p:cNvSpPr>
          <p:nvPr/>
        </p:nvSpPr>
        <p:spPr bwMode="auto">
          <a:xfrm>
            <a:off x="7315200" y="1447800"/>
            <a:ext cx="1447800" cy="13890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20</a:t>
            </a:r>
          </a:p>
        </p:txBody>
      </p:sp>
    </p:spTree>
    <p:extLst>
      <p:ext uri="{BB962C8B-B14F-4D97-AF65-F5344CB8AC3E}">
        <p14:creationId xmlns:p14="http://schemas.microsoft.com/office/powerpoint/2010/main" val="30277211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228600" y="1524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the common name for </a:t>
            </a:r>
            <a:r>
              <a:rPr kumimoji="0" lang="en-US" sz="3200" b="0" i="1" u="none" strike="noStrike" kern="1200" cap="none" spc="0" normalizeH="0" baseline="0" noProof="0">
                <a:ln>
                  <a:noFill/>
                </a:ln>
                <a:solidFill>
                  <a:srgbClr val="FFFFFF"/>
                </a:solidFill>
                <a:effectLst/>
                <a:uLnTx/>
                <a:uFillTx/>
                <a:latin typeface="Arial" charset="0"/>
                <a:ea typeface="+mn-ea"/>
                <a:cs typeface="+mn-cs"/>
              </a:rPr>
              <a:t>Didelphis virginiana</a:t>
            </a:r>
            <a:r>
              <a:rPr kumimoji="0" lang="en-US" sz="1800" b="0" i="0" u="none" strike="noStrike" kern="1200" cap="none" spc="0" normalizeH="0" baseline="0" noProof="0">
                <a:ln>
                  <a:noFill/>
                </a:ln>
                <a:solidFill>
                  <a:srgbClr val="000000"/>
                </a:solidFill>
                <a:effectLst/>
                <a:uLnTx/>
                <a:uFillTx/>
                <a:latin typeface="Arial" charset="0"/>
                <a:ea typeface="+mn-ea"/>
                <a:cs typeface="+mn-cs"/>
              </a:rPr>
              <a:t>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North America’s only marsupial. </a:t>
            </a:r>
            <a:endPar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endParaRPr>
          </a:p>
        </p:txBody>
      </p:sp>
      <p:pic>
        <p:nvPicPr>
          <p:cNvPr id="93187" name="Picture 6" descr="poss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3189" name="WordArt 6"/>
          <p:cNvSpPr>
            <a:spLocks noChangeArrowheads="1" noChangeShapeType="1" noTextEdit="1"/>
          </p:cNvSpPr>
          <p:nvPr/>
        </p:nvSpPr>
        <p:spPr bwMode="auto">
          <a:xfrm>
            <a:off x="7315200" y="1447800"/>
            <a:ext cx="1447800" cy="13890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20</a:t>
            </a:r>
          </a:p>
        </p:txBody>
      </p:sp>
      <p:sp>
        <p:nvSpPr>
          <p:cNvPr id="93190" name="WordArt 7"/>
          <p:cNvSpPr>
            <a:spLocks noChangeArrowheads="1" noChangeShapeType="1" noTextEdit="1"/>
          </p:cNvSpPr>
          <p:nvPr/>
        </p:nvSpPr>
        <p:spPr bwMode="auto">
          <a:xfrm>
            <a:off x="152400" y="1371600"/>
            <a:ext cx="6019800" cy="2168525"/>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38100">
                  <a:solidFill>
                    <a:srgbClr val="00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rPr>
              <a:t>Opossum</a:t>
            </a:r>
          </a:p>
        </p:txBody>
      </p:sp>
    </p:spTree>
    <p:extLst>
      <p:ext uri="{BB962C8B-B14F-4D97-AF65-F5344CB8AC3E}">
        <p14:creationId xmlns:p14="http://schemas.microsoft.com/office/powerpoint/2010/main" val="40947613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83184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a:t>
            </a:r>
            <a:r>
              <a:rPr lang="en-US" dirty="0">
                <a:solidFill>
                  <a:schemeClr val="tx1"/>
                </a:solidFill>
              </a:rPr>
              <a:t>Eats food.</a:t>
            </a:r>
          </a:p>
          <a:p>
            <a:pPr lvl="1" eaLnBrk="1" hangingPunct="1">
              <a:defRPr/>
            </a:pPr>
            <a:r>
              <a:rPr lang="en-US" dirty="0">
                <a:solidFill>
                  <a:srgbClr val="FF9900"/>
                </a:solidFill>
              </a:rPr>
              <a:t>D.) </a:t>
            </a:r>
            <a:r>
              <a:rPr lang="en-US" dirty="0">
                <a:solidFill>
                  <a:schemeClr val="tx1"/>
                </a:solidFill>
              </a:rPr>
              <a:t>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solidFill>
                  <a:srgbClr val="000000"/>
                </a:solidFill>
                <a:latin typeface="Verdana" pitchFamily="34" charset="0"/>
              </a:rPr>
              <a:t>Copyright © 2024 SlideSpark .LLC</a:t>
            </a:r>
            <a:endParaRPr lang="en-US" dirty="0">
              <a:solidFill>
                <a:srgbClr val="000000"/>
              </a:solidFill>
              <a:effectLst>
                <a:outerShdw blurRad="38100" dist="38100" dir="2700000" algn="tl">
                  <a:srgbClr val="000000"/>
                </a:outerShdw>
              </a:effectLst>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60430091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FF"/>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FF"/>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FF"/>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13194425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381000" y="152400"/>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the name of this famous Rough Collie, </a:t>
            </a:r>
            <a:r>
              <a:rPr kumimoji="0" lang="en-US" sz="3200" b="0" i="0" u="none" strike="noStrike" kern="1200" cap="none" spc="0" normalizeH="0" baseline="0" noProof="0">
                <a:ln>
                  <a:noFill/>
                </a:ln>
                <a:solidFill>
                  <a:srgbClr val="FFFFFF"/>
                </a:solidFill>
                <a:effectLst/>
                <a:uLnTx/>
                <a:uFillTx/>
                <a:latin typeface="Arial" charset="0"/>
                <a:ea typeface="+mn-ea"/>
                <a:cs typeface="+mn-cs"/>
              </a:rPr>
              <a:t>that belongs to the order carnivora, family canidae, genus canis</a:t>
            </a:r>
            <a:r>
              <a:rPr kumimoji="0" lang="en-US" sz="1800" b="0" i="0" u="none" strike="noStrike" kern="1200" cap="none" spc="0" normalizeH="0" baseline="0" noProof="0">
                <a:ln>
                  <a:noFill/>
                </a:ln>
                <a:solidFill>
                  <a:srgbClr val="000000"/>
                </a:solidFill>
                <a:effectLst/>
                <a:uLnTx/>
                <a:uFillTx/>
                <a:latin typeface="Arial" charset="0"/>
                <a:ea typeface="+mn-ea"/>
                <a:cs typeface="+mn-cs"/>
              </a:rPr>
              <a:t>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111619" name="Picture 7" descr="http://www.mockpaperscissors.com/blog/wp-content/uploads/2009/03/lassie-and-tim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868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162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7269540" y="2057400"/>
            <a:ext cx="1569660"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*21</a:t>
            </a:r>
          </a:p>
        </p:txBody>
      </p:sp>
    </p:spTree>
    <p:extLst>
      <p:ext uri="{BB962C8B-B14F-4D97-AF65-F5344CB8AC3E}">
        <p14:creationId xmlns:p14="http://schemas.microsoft.com/office/powerpoint/2010/main" val="317250831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381000" y="152400"/>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the name of this famous Rough Collie, </a:t>
            </a:r>
            <a:r>
              <a:rPr kumimoji="0" lang="en-US" sz="3200" b="0" i="0" u="none" strike="noStrike" kern="1200" cap="none" spc="0" normalizeH="0" baseline="0" noProof="0">
                <a:ln>
                  <a:noFill/>
                </a:ln>
                <a:solidFill>
                  <a:srgbClr val="FFFFFF"/>
                </a:solidFill>
                <a:effectLst/>
                <a:uLnTx/>
                <a:uFillTx/>
                <a:latin typeface="Arial" charset="0"/>
                <a:ea typeface="+mn-ea"/>
                <a:cs typeface="+mn-cs"/>
              </a:rPr>
              <a:t>that belongs to the order carnivora, family canidae, genus canis</a:t>
            </a:r>
            <a:r>
              <a:rPr kumimoji="0" lang="en-US" sz="1800" b="0" i="0" u="none" strike="noStrike" kern="1200" cap="none" spc="0" normalizeH="0" baseline="0" noProof="0">
                <a:ln>
                  <a:noFill/>
                </a:ln>
                <a:solidFill>
                  <a:srgbClr val="000000"/>
                </a:solidFill>
                <a:effectLst/>
                <a:uLnTx/>
                <a:uFillTx/>
                <a:latin typeface="Arial" charset="0"/>
                <a:ea typeface="+mn-ea"/>
                <a:cs typeface="+mn-cs"/>
              </a:rPr>
              <a:t>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111619" name="Picture 7" descr="http://www.mockpaperscissors.com/blog/wp-content/uploads/2009/03/lassie-and-tim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868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162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7269540" y="2057400"/>
            <a:ext cx="1569660"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*21</a:t>
            </a:r>
          </a:p>
        </p:txBody>
      </p:sp>
      <p:sp>
        <p:nvSpPr>
          <p:cNvPr id="3" name="Rectangle 2"/>
          <p:cNvSpPr/>
          <p:nvPr/>
        </p:nvSpPr>
        <p:spPr>
          <a:xfrm>
            <a:off x="1284883" y="2967335"/>
            <a:ext cx="6574236" cy="255454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L</a:t>
            </a:r>
            <a:r>
              <a:rPr kumimoji="0" lang="en-US" sz="16000" b="1" i="0" u="none" strike="noStrike" kern="1200" cap="none" spc="0" normalizeH="0" baseline="0" noProof="0" dirty="0">
                <a:ln w="17780" cmpd="sng">
                  <a:solidFill>
                    <a:sysClr val="windowText" lastClr="000000"/>
                  </a:solidFill>
                  <a:prstDash val="solid"/>
                  <a:miter lim="800000"/>
                </a:ln>
                <a:solidFill>
                  <a:srgbClr val="808080">
                    <a:lumMod val="20000"/>
                    <a:lumOff val="80000"/>
                  </a:srgbClr>
                </a:solidFill>
                <a:effectLst>
                  <a:outerShdw blurRad="50800" algn="tl" rotWithShape="0">
                    <a:srgbClr val="000000"/>
                  </a:outerShdw>
                </a:effectLst>
                <a:uLnTx/>
                <a:uFillTx/>
                <a:latin typeface="Arial" charset="0"/>
                <a:ea typeface="+mn-ea"/>
                <a:cs typeface="+mn-cs"/>
              </a:rPr>
              <a:t>a</a:t>
            </a:r>
            <a:r>
              <a:rPr kumimoji="0" lang="en-US" sz="160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s</a:t>
            </a:r>
            <a:r>
              <a:rPr kumimoji="0" lang="en-US" sz="16000" b="1" i="0" u="none" strike="noStrike" kern="1200" cap="none" spc="0" normalizeH="0" baseline="0" noProof="0" dirty="0">
                <a:ln w="17780" cmpd="sng">
                  <a:solidFill>
                    <a:sysClr val="windowText" lastClr="000000"/>
                  </a:solidFill>
                  <a:prstDash val="solid"/>
                  <a:miter lim="800000"/>
                </a:ln>
                <a:solidFill>
                  <a:srgbClr val="CC6600"/>
                </a:solidFill>
                <a:effectLst>
                  <a:outerShdw blurRad="50800" algn="tl" rotWithShape="0">
                    <a:srgbClr val="000000"/>
                  </a:outerShdw>
                </a:effectLst>
                <a:uLnTx/>
                <a:uFillTx/>
                <a:latin typeface="Arial" charset="0"/>
                <a:ea typeface="+mn-ea"/>
                <a:cs typeface="+mn-cs"/>
              </a:rPr>
              <a:t>s</a:t>
            </a:r>
            <a:r>
              <a:rPr kumimoji="0" lang="en-US" sz="160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ie</a:t>
            </a:r>
          </a:p>
        </p:txBody>
      </p:sp>
    </p:spTree>
    <p:extLst>
      <p:ext uri="{BB962C8B-B14F-4D97-AF65-F5344CB8AC3E}">
        <p14:creationId xmlns:p14="http://schemas.microsoft.com/office/powerpoint/2010/main" val="21427925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381000" y="2286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rPr>
              <a:t>What is the name of this famous bear, </a:t>
            </a:r>
            <a:r>
              <a:rPr kumimoji="0" lang="en-US" sz="3200" b="0" i="1" u="none" strike="noStrike" kern="1200" cap="none" spc="0" normalizeH="0" baseline="0" noProof="0">
                <a:ln>
                  <a:noFill/>
                </a:ln>
                <a:solidFill>
                  <a:srgbClr val="FFFFFF"/>
                </a:solidFill>
                <a:effectLst/>
                <a:uLnTx/>
                <a:uFillTx/>
                <a:latin typeface="Arial" charset="0"/>
                <a:ea typeface="+mn-ea"/>
                <a:cs typeface="+mn-cs"/>
              </a:rPr>
              <a:t>Phylum</a:t>
            </a:r>
            <a:r>
              <a:rPr kumimoji="0" lang="en-US" sz="3200" b="0" i="0" u="none" strike="noStrike" kern="1200" cap="none" spc="0" normalizeH="0" baseline="0" noProof="0">
                <a:ln>
                  <a:noFill/>
                </a:ln>
                <a:solidFill>
                  <a:srgbClr val="FFFFFF"/>
                </a:solidFill>
                <a:effectLst/>
                <a:uLnTx/>
                <a:uFillTx/>
                <a:latin typeface="Arial" charset="0"/>
                <a:ea typeface="+mn-ea"/>
                <a:cs typeface="+mn-cs"/>
              </a:rPr>
              <a:t> Chordata, Subphylum Vertebrata, Class Mammalia, Order Carnivora</a:t>
            </a:r>
            <a:r>
              <a:rPr kumimoji="0" lang="en-US" sz="3200" b="0" i="0" u="none" strike="noStrike" kern="1200" cap="none" spc="0" normalizeH="0" baseline="0" noProof="0">
                <a:ln>
                  <a:noFill/>
                </a:ln>
                <a:solidFill>
                  <a:srgbClr val="000000"/>
                </a:solidFill>
                <a:effectLst/>
                <a:uLnTx/>
                <a:uFillTx/>
                <a:latin typeface="Arial" charset="0"/>
                <a:ea typeface="+mn-ea"/>
                <a:cs typeface="+mn-cs"/>
              </a:rPr>
              <a:t> </a:t>
            </a:r>
            <a:r>
              <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114691"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4692" name="Text Box 5"/>
          <p:cNvSpPr txBox="1">
            <a:spLocks noChangeArrowheads="1"/>
          </p:cNvSpPr>
          <p:nvPr/>
        </p:nvSpPr>
        <p:spPr bwMode="auto">
          <a:xfrm>
            <a:off x="7162800" y="21336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*22</a:t>
            </a:r>
          </a:p>
        </p:txBody>
      </p:sp>
      <p:pic>
        <p:nvPicPr>
          <p:cNvPr id="1146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00250"/>
            <a:ext cx="8763000" cy="455295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1" y="2057400"/>
            <a:ext cx="22859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*22</a:t>
            </a:r>
          </a:p>
        </p:txBody>
      </p:sp>
    </p:spTree>
    <p:extLst>
      <p:ext uri="{BB962C8B-B14F-4D97-AF65-F5344CB8AC3E}">
        <p14:creationId xmlns:p14="http://schemas.microsoft.com/office/powerpoint/2010/main" val="252978887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381000" y="2286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rPr>
              <a:t>What is the name of this famous bear, </a:t>
            </a:r>
            <a:r>
              <a:rPr kumimoji="0" lang="en-US" sz="3200" b="0" i="1" u="none" strike="noStrike" kern="1200" cap="none" spc="0" normalizeH="0" baseline="0" noProof="0">
                <a:ln>
                  <a:noFill/>
                </a:ln>
                <a:solidFill>
                  <a:srgbClr val="FFFFFF"/>
                </a:solidFill>
                <a:effectLst/>
                <a:uLnTx/>
                <a:uFillTx/>
                <a:latin typeface="Arial" charset="0"/>
                <a:ea typeface="+mn-ea"/>
                <a:cs typeface="+mn-cs"/>
              </a:rPr>
              <a:t>Phylum</a:t>
            </a:r>
            <a:r>
              <a:rPr kumimoji="0" lang="en-US" sz="3200" b="0" i="0" u="none" strike="noStrike" kern="1200" cap="none" spc="0" normalizeH="0" baseline="0" noProof="0">
                <a:ln>
                  <a:noFill/>
                </a:ln>
                <a:solidFill>
                  <a:srgbClr val="FFFFFF"/>
                </a:solidFill>
                <a:effectLst/>
                <a:uLnTx/>
                <a:uFillTx/>
                <a:latin typeface="Arial" charset="0"/>
                <a:ea typeface="+mn-ea"/>
                <a:cs typeface="+mn-cs"/>
              </a:rPr>
              <a:t> Chordata, Subphylum Vertebrata, Class Mammalia, Order Carnivora</a:t>
            </a:r>
            <a:r>
              <a:rPr kumimoji="0" lang="en-US" sz="3200" b="0" i="0" u="none" strike="noStrike" kern="1200" cap="none" spc="0" normalizeH="0" baseline="0" noProof="0">
                <a:ln>
                  <a:noFill/>
                </a:ln>
                <a:solidFill>
                  <a:srgbClr val="000000"/>
                </a:solidFill>
                <a:effectLst/>
                <a:uLnTx/>
                <a:uFillTx/>
                <a:latin typeface="Arial" charset="0"/>
                <a:ea typeface="+mn-ea"/>
                <a:cs typeface="+mn-cs"/>
              </a:rPr>
              <a:t> </a:t>
            </a:r>
            <a:r>
              <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115715"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5716" name="Text Box 5"/>
          <p:cNvSpPr txBox="1">
            <a:spLocks noChangeArrowheads="1"/>
          </p:cNvSpPr>
          <p:nvPr/>
        </p:nvSpPr>
        <p:spPr bwMode="auto">
          <a:xfrm>
            <a:off x="7162800" y="21336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*22</a:t>
            </a:r>
          </a:p>
        </p:txBody>
      </p:sp>
      <p:pic>
        <p:nvPicPr>
          <p:cNvPr id="1157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00250"/>
            <a:ext cx="8763000" cy="455295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1" y="2057400"/>
            <a:ext cx="22859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*22</a:t>
            </a:r>
          </a:p>
        </p:txBody>
      </p:sp>
      <p:pic>
        <p:nvPicPr>
          <p:cNvPr id="115718" name="Picture 6"/>
          <p:cNvPicPr>
            <a:picLocks noChangeAspect="1" noChangeArrowheads="1"/>
          </p:cNvPicPr>
          <p:nvPr/>
        </p:nvPicPr>
        <p:blipFill>
          <a:blip r:embed="rId3"/>
          <a:srcRect/>
          <a:stretch>
            <a:fillRect/>
          </a:stretch>
        </p:blipFill>
        <p:spPr bwMode="auto">
          <a:xfrm>
            <a:off x="457200" y="3733800"/>
            <a:ext cx="3276600" cy="2628900"/>
          </a:xfrm>
          <a:prstGeom prst="rect">
            <a:avLst/>
          </a:prstGeom>
          <a:noFill/>
          <a:ln w="76200">
            <a:solidFill>
              <a:schemeClr val="tx1">
                <a:lumMod val="95000"/>
                <a:lumOff val="5000"/>
              </a:schemeClr>
            </a:solidFill>
            <a:miter lim="800000"/>
            <a:headEnd/>
            <a:tailEnd/>
          </a:ln>
        </p:spPr>
      </p:pic>
    </p:spTree>
    <p:extLst>
      <p:ext uri="{BB962C8B-B14F-4D97-AF65-F5344CB8AC3E}">
        <p14:creationId xmlns:p14="http://schemas.microsoft.com/office/powerpoint/2010/main" val="261569189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4"/>
          <p:cNvSpPr txBox="1">
            <a:spLocks noChangeArrowheads="1"/>
          </p:cNvSpPr>
          <p:nvPr/>
        </p:nvSpPr>
        <p:spPr bwMode="auto">
          <a:xfrm>
            <a:off x="381000" y="2286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rPr>
              <a:t>What is the name of this famous bear, </a:t>
            </a:r>
            <a:r>
              <a:rPr kumimoji="0" lang="en-US" sz="3200" b="0" i="1" u="none" strike="noStrike" kern="1200" cap="none" spc="0" normalizeH="0" baseline="0" noProof="0">
                <a:ln>
                  <a:noFill/>
                </a:ln>
                <a:solidFill>
                  <a:srgbClr val="FFFFFF"/>
                </a:solidFill>
                <a:effectLst/>
                <a:uLnTx/>
                <a:uFillTx/>
                <a:latin typeface="Arial" charset="0"/>
                <a:ea typeface="+mn-ea"/>
                <a:cs typeface="+mn-cs"/>
              </a:rPr>
              <a:t>Phylum</a:t>
            </a:r>
            <a:r>
              <a:rPr kumimoji="0" lang="en-US" sz="3200" b="0" i="0" u="none" strike="noStrike" kern="1200" cap="none" spc="0" normalizeH="0" baseline="0" noProof="0">
                <a:ln>
                  <a:noFill/>
                </a:ln>
                <a:solidFill>
                  <a:srgbClr val="FFFFFF"/>
                </a:solidFill>
                <a:effectLst/>
                <a:uLnTx/>
                <a:uFillTx/>
                <a:latin typeface="Arial" charset="0"/>
                <a:ea typeface="+mn-ea"/>
                <a:cs typeface="+mn-cs"/>
              </a:rPr>
              <a:t> Chordata, Subphylum Vertebrata, Class Mammalia, Order Carnivora</a:t>
            </a:r>
            <a:r>
              <a:rPr kumimoji="0" lang="en-US" sz="3200" b="0" i="0" u="none" strike="noStrike" kern="1200" cap="none" spc="0" normalizeH="0" baseline="0" noProof="0">
                <a:ln>
                  <a:noFill/>
                </a:ln>
                <a:solidFill>
                  <a:srgbClr val="000000"/>
                </a:solidFill>
                <a:effectLst/>
                <a:uLnTx/>
                <a:uFillTx/>
                <a:latin typeface="Arial" charset="0"/>
                <a:ea typeface="+mn-ea"/>
                <a:cs typeface="+mn-cs"/>
              </a:rPr>
              <a:t> </a:t>
            </a:r>
            <a:r>
              <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11673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6740" name="Text Box 5"/>
          <p:cNvSpPr txBox="1">
            <a:spLocks noChangeArrowheads="1"/>
          </p:cNvSpPr>
          <p:nvPr/>
        </p:nvSpPr>
        <p:spPr bwMode="auto">
          <a:xfrm>
            <a:off x="7162800" y="21336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*22</a:t>
            </a:r>
          </a:p>
        </p:txBody>
      </p:sp>
      <p:pic>
        <p:nvPicPr>
          <p:cNvPr id="1167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00250"/>
            <a:ext cx="8763000" cy="455295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1" y="2057400"/>
            <a:ext cx="22859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*22</a:t>
            </a:r>
          </a:p>
        </p:txBody>
      </p:sp>
      <p:pic>
        <p:nvPicPr>
          <p:cNvPr id="115718" name="Picture 6"/>
          <p:cNvPicPr>
            <a:picLocks noChangeAspect="1" noChangeArrowheads="1"/>
          </p:cNvPicPr>
          <p:nvPr/>
        </p:nvPicPr>
        <p:blipFill>
          <a:blip r:embed="rId3"/>
          <a:srcRect/>
          <a:stretch>
            <a:fillRect/>
          </a:stretch>
        </p:blipFill>
        <p:spPr bwMode="auto">
          <a:xfrm>
            <a:off x="457200" y="3733800"/>
            <a:ext cx="3276600" cy="2628900"/>
          </a:xfrm>
          <a:prstGeom prst="rect">
            <a:avLst/>
          </a:prstGeom>
          <a:noFill/>
          <a:ln w="76200">
            <a:solidFill>
              <a:schemeClr val="tx1">
                <a:lumMod val="95000"/>
                <a:lumOff val="5000"/>
              </a:schemeClr>
            </a:solidFill>
            <a:miter lim="800000"/>
            <a:headEnd/>
            <a:tailEnd/>
          </a:ln>
        </p:spPr>
      </p:pic>
      <p:sp>
        <p:nvSpPr>
          <p:cNvPr id="8" name="Rectangle 7"/>
          <p:cNvSpPr/>
          <p:nvPr/>
        </p:nvSpPr>
        <p:spPr>
          <a:xfrm>
            <a:off x="2743200" y="3733799"/>
            <a:ext cx="6019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Boo </a:t>
            </a:r>
            <a:r>
              <a:rPr kumimoji="0" lang="en-US" sz="96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Boo</a:t>
            </a:r>
            <a:endPar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endParaRPr>
          </a:p>
        </p:txBody>
      </p:sp>
    </p:spTree>
    <p:extLst>
      <p:ext uri="{BB962C8B-B14F-4D97-AF65-F5344CB8AC3E}">
        <p14:creationId xmlns:p14="http://schemas.microsoft.com/office/powerpoint/2010/main" val="150930480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2.noelshack.com/uploads/images/6858262945116_cloudy_with_a_chance_of_meatballs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29"/>
            <a:ext cx="9144000" cy="67273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58821"/>
            <a:ext cx="745588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this Mammalia?</a:t>
            </a:r>
          </a:p>
        </p:txBody>
      </p:sp>
      <p:sp>
        <p:nvSpPr>
          <p:cNvPr id="3" name="Rectangle 2"/>
          <p:cNvSpPr/>
          <p:nvPr/>
        </p:nvSpPr>
        <p:spPr>
          <a:xfrm>
            <a:off x="6781800" y="121920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Tree>
    <p:extLst>
      <p:ext uri="{BB962C8B-B14F-4D97-AF65-F5344CB8AC3E}">
        <p14:creationId xmlns:p14="http://schemas.microsoft.com/office/powerpoint/2010/main" val="364174300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2.noelshack.com/uploads/images/6858262945116_cloudy_with_a_chance_of_meatballs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29"/>
            <a:ext cx="9144000" cy="67273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58821"/>
            <a:ext cx="745588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this Mammalia?</a:t>
            </a:r>
          </a:p>
        </p:txBody>
      </p:sp>
      <p:sp>
        <p:nvSpPr>
          <p:cNvPr id="3" name="Rectangle 2"/>
          <p:cNvSpPr/>
          <p:nvPr/>
        </p:nvSpPr>
        <p:spPr>
          <a:xfrm>
            <a:off x="6781800" y="121920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4" name="Rectangle 3"/>
          <p:cNvSpPr/>
          <p:nvPr/>
        </p:nvSpPr>
        <p:spPr>
          <a:xfrm>
            <a:off x="1219200" y="1676400"/>
            <a:ext cx="4251485"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Arial" charset="0"/>
                <a:ea typeface="+mn-ea"/>
                <a:cs typeface="+mn-cs"/>
              </a:rPr>
              <a:t>STEVE</a:t>
            </a:r>
          </a:p>
        </p:txBody>
      </p:sp>
    </p:spTree>
    <p:extLst>
      <p:ext uri="{BB962C8B-B14F-4D97-AF65-F5344CB8AC3E}">
        <p14:creationId xmlns:p14="http://schemas.microsoft.com/office/powerpoint/2010/main" val="217817356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p:cNvSpPr txBox="1">
            <a:spLocks noChangeArrowheads="1"/>
          </p:cNvSpPr>
          <p:nvPr/>
        </p:nvSpPr>
        <p:spPr bwMode="auto">
          <a:xfrm>
            <a:off x="381000" y="228600"/>
            <a:ext cx="8534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These cartoon sea squirts have a primitive notochord. Can you name these cartoon creatures?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119811" name="Picture 7" descr="http://www.the80sshop.com/WindowsLiveWriter/snor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981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p:nvSpPr>
        <p:spPr>
          <a:xfrm>
            <a:off x="6096000" y="1981200"/>
            <a:ext cx="2590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200" normalizeH="0" baseline="0" noProof="0" dirty="0">
                <a:ln w="29210">
                  <a:solidFill>
                    <a:srgbClr val="FFFFFF">
                      <a:tint val="10000"/>
                    </a:srgbClr>
                  </a:solidFill>
                </a:ln>
                <a:solidFill>
                  <a:srgbClr val="FFFFFF">
                    <a:satMod val="200000"/>
                    <a:alpha val="50000"/>
                  </a:srgbClr>
                </a:solidFill>
                <a:effectLst>
                  <a:innerShdw blurRad="50800" dist="50800" dir="8100000">
                    <a:srgbClr val="7D7D7D">
                      <a:alpha val="73000"/>
                    </a:srgbClr>
                  </a:innerShdw>
                </a:effectLst>
                <a:uLnTx/>
                <a:uFillTx/>
                <a:latin typeface="Arial" charset="0"/>
                <a:ea typeface="+mn-ea"/>
                <a:cs typeface="+mn-cs"/>
              </a:rPr>
              <a:t>*24</a:t>
            </a:r>
          </a:p>
        </p:txBody>
      </p:sp>
    </p:spTree>
    <p:extLst>
      <p:ext uri="{BB962C8B-B14F-4D97-AF65-F5344CB8AC3E}">
        <p14:creationId xmlns:p14="http://schemas.microsoft.com/office/powerpoint/2010/main" val="29849377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4"/>
          <p:cNvSpPr txBox="1">
            <a:spLocks noChangeArrowheads="1"/>
          </p:cNvSpPr>
          <p:nvPr/>
        </p:nvSpPr>
        <p:spPr bwMode="auto">
          <a:xfrm>
            <a:off x="381000" y="228600"/>
            <a:ext cx="8534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These cartoon sea squirts have a primitive notochord. Can you name these cartoon creatures?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120835" name="Picture 7" descr="http://www.the80sshop.com/WindowsLiveWriter/snor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083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p:nvSpPr>
        <p:spPr>
          <a:xfrm>
            <a:off x="6096000" y="1981200"/>
            <a:ext cx="2590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200" normalizeH="0" baseline="0" noProof="0" dirty="0">
                <a:ln w="29210">
                  <a:solidFill>
                    <a:srgbClr val="FFFFFF">
                      <a:tint val="10000"/>
                    </a:srgbClr>
                  </a:solidFill>
                </a:ln>
                <a:solidFill>
                  <a:srgbClr val="FFFFFF">
                    <a:satMod val="200000"/>
                    <a:alpha val="50000"/>
                  </a:srgbClr>
                </a:solidFill>
                <a:effectLst>
                  <a:innerShdw blurRad="50800" dist="50800" dir="8100000">
                    <a:srgbClr val="7D7D7D">
                      <a:alpha val="73000"/>
                    </a:srgbClr>
                  </a:innerShdw>
                </a:effectLst>
                <a:uLnTx/>
                <a:uFillTx/>
                <a:latin typeface="Arial" charset="0"/>
                <a:ea typeface="+mn-ea"/>
                <a:cs typeface="+mn-cs"/>
              </a:rPr>
              <a:t>*24</a:t>
            </a:r>
          </a:p>
        </p:txBody>
      </p:sp>
      <p:sp>
        <p:nvSpPr>
          <p:cNvPr id="8" name="Rectangle 7"/>
          <p:cNvSpPr/>
          <p:nvPr/>
        </p:nvSpPr>
        <p:spPr>
          <a:xfrm>
            <a:off x="152400" y="1981200"/>
            <a:ext cx="5993109" cy="156966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all" spc="0" normalizeH="0" baseline="0" noProof="0" dirty="0">
                <a:ln/>
                <a:solidFill>
                  <a:srgbClr val="BBE0E3"/>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Arial" charset="0"/>
                <a:ea typeface="+mn-ea"/>
                <a:cs typeface="+mn-cs"/>
              </a:rPr>
              <a:t>SNORKS</a:t>
            </a:r>
          </a:p>
        </p:txBody>
      </p:sp>
    </p:spTree>
    <p:extLst>
      <p:ext uri="{BB962C8B-B14F-4D97-AF65-F5344CB8AC3E}">
        <p14:creationId xmlns:p14="http://schemas.microsoft.com/office/powerpoint/2010/main" val="163021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a:t>
            </a:r>
            <a:r>
              <a:rPr lang="en-US" dirty="0">
                <a:solidFill>
                  <a:schemeClr val="tx1"/>
                </a:solidFill>
              </a:rPr>
              <a:t>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60430091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4"/>
          <p:cNvSpPr txBox="1">
            <a:spLocks noChangeArrowheads="1"/>
          </p:cNvSpPr>
          <p:nvPr/>
        </p:nvSpPr>
        <p:spPr bwMode="auto">
          <a:xfrm>
            <a:off x="381000" y="228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Name these dolls / cartoon show from the Primate Order of Mammals?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12185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218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18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400300" cy="1905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09600" y="1676400"/>
            <a:ext cx="23621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200" normalizeH="0" baseline="0" noProof="0" dirty="0">
                <a:ln w="29210">
                  <a:solidFill>
                    <a:srgbClr val="FFFFFF">
                      <a:tint val="10000"/>
                    </a:srgbClr>
                  </a:solidFill>
                </a:ln>
                <a:solidFill>
                  <a:srgbClr val="FFFFFF">
                    <a:satMod val="200000"/>
                    <a:alpha val="50000"/>
                  </a:srgbClr>
                </a:solidFill>
                <a:effectLst>
                  <a:innerShdw blurRad="50800" dist="50800" dir="8100000">
                    <a:srgbClr val="7D7D7D">
                      <a:alpha val="73000"/>
                    </a:srgbClr>
                  </a:innerShdw>
                </a:effectLst>
                <a:uLnTx/>
                <a:uFillTx/>
                <a:latin typeface="Arial" charset="0"/>
                <a:ea typeface="+mn-ea"/>
                <a:cs typeface="+mn-cs"/>
              </a:rPr>
              <a:t>*25</a:t>
            </a:r>
          </a:p>
        </p:txBody>
      </p:sp>
    </p:spTree>
    <p:extLst>
      <p:ext uri="{BB962C8B-B14F-4D97-AF65-F5344CB8AC3E}">
        <p14:creationId xmlns:p14="http://schemas.microsoft.com/office/powerpoint/2010/main" val="260768133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4"/>
          <p:cNvSpPr txBox="1">
            <a:spLocks noChangeArrowheads="1"/>
          </p:cNvSpPr>
          <p:nvPr/>
        </p:nvSpPr>
        <p:spPr bwMode="auto">
          <a:xfrm>
            <a:off x="381000" y="228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these dolls / cartoon show from the Primate Order of Mammals? </a:t>
            </a:r>
            <a:r>
              <a:rPr kumimoji="0" lang="en-US" sz="3600" b="0" i="0" u="none" strike="noStrike" kern="1200" cap="none" spc="0" normalizeH="0" baseline="0" noProof="0" dirty="0" err="1">
                <a:ln>
                  <a:noFill/>
                </a:ln>
                <a:solidFill>
                  <a:srgbClr val="FFC000"/>
                </a:solidFill>
                <a:effectLst/>
                <a:uLnTx/>
                <a:uFillTx/>
                <a:latin typeface="Times New Roman" pitchFamily="18" charset="0"/>
                <a:ea typeface="+mn-ea"/>
                <a:cs typeface="+mn-cs"/>
              </a:rPr>
              <a:t>Monchhichis</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122883"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228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28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400300" cy="1905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09600" y="1676400"/>
            <a:ext cx="23621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200" normalizeH="0" baseline="0" noProof="0" dirty="0">
                <a:ln w="29210">
                  <a:solidFill>
                    <a:srgbClr val="FFFFFF">
                      <a:tint val="10000"/>
                    </a:srgbClr>
                  </a:solidFill>
                </a:ln>
                <a:solidFill>
                  <a:srgbClr val="FFFFFF">
                    <a:satMod val="200000"/>
                    <a:alpha val="50000"/>
                  </a:srgbClr>
                </a:solidFill>
                <a:effectLst>
                  <a:innerShdw blurRad="50800" dist="50800" dir="8100000">
                    <a:srgbClr val="7D7D7D">
                      <a:alpha val="73000"/>
                    </a:srgbClr>
                  </a:innerShdw>
                </a:effectLst>
                <a:uLnTx/>
                <a:uFillTx/>
                <a:latin typeface="Arial" charset="0"/>
                <a:ea typeface="+mn-ea"/>
                <a:cs typeface="+mn-cs"/>
              </a:rPr>
              <a:t>*25</a:t>
            </a:r>
          </a:p>
        </p:txBody>
      </p:sp>
      <p:pic>
        <p:nvPicPr>
          <p:cNvPr id="1228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0"/>
            <a:ext cx="7610475" cy="25336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7555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4"/>
          <p:cNvSpPr txBox="1">
            <a:spLocks noChangeArrowheads="1"/>
          </p:cNvSpPr>
          <p:nvPr/>
        </p:nvSpPr>
        <p:spPr bwMode="auto">
          <a:xfrm>
            <a:off x="381000" y="228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these dolls / cartoon show from the Primate Order of Mammals? </a:t>
            </a:r>
            <a:r>
              <a:rPr kumimoji="0" lang="en-US" sz="3600" b="0" i="0" u="none" strike="noStrike" kern="1200" cap="none" spc="0" normalizeH="0" baseline="0" noProof="0" dirty="0" err="1">
                <a:ln>
                  <a:noFill/>
                </a:ln>
                <a:solidFill>
                  <a:srgbClr val="FFC000"/>
                </a:solidFill>
                <a:effectLst/>
                <a:uLnTx/>
                <a:uFillTx/>
                <a:latin typeface="Times New Roman" pitchFamily="18" charset="0"/>
                <a:ea typeface="+mn-ea"/>
                <a:cs typeface="+mn-cs"/>
              </a:rPr>
              <a:t>Monchhichis</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122883"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228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28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400300" cy="1905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09600" y="1676400"/>
            <a:ext cx="23621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200" normalizeH="0" baseline="0" noProof="0" dirty="0">
                <a:ln w="29210">
                  <a:solidFill>
                    <a:srgbClr val="FFFFFF">
                      <a:tint val="10000"/>
                    </a:srgbClr>
                  </a:solidFill>
                </a:ln>
                <a:solidFill>
                  <a:srgbClr val="FFFFFF">
                    <a:satMod val="200000"/>
                    <a:alpha val="50000"/>
                  </a:srgbClr>
                </a:solidFill>
                <a:effectLst>
                  <a:innerShdw blurRad="50800" dist="50800" dir="8100000">
                    <a:srgbClr val="7D7D7D">
                      <a:alpha val="73000"/>
                    </a:srgbClr>
                  </a:innerShdw>
                </a:effectLst>
                <a:uLnTx/>
                <a:uFillTx/>
                <a:latin typeface="Arial" charset="0"/>
                <a:ea typeface="+mn-ea"/>
                <a:cs typeface="+mn-cs"/>
              </a:rPr>
              <a:t>*25</a:t>
            </a:r>
          </a:p>
        </p:txBody>
      </p:sp>
      <p:pic>
        <p:nvPicPr>
          <p:cNvPr id="1228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0"/>
            <a:ext cx="7610475" cy="25336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838200" y="5791199"/>
            <a:ext cx="7610475" cy="64633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TextBox 2"/>
          <p:cNvSpPr txBox="1"/>
          <p:nvPr/>
        </p:nvSpPr>
        <p:spPr>
          <a:xfrm>
            <a:off x="990600" y="5791200"/>
            <a:ext cx="71628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CCCC00"/>
                </a:solidFill>
                <a:effectLst/>
                <a:uLnTx/>
                <a:uFillTx/>
                <a:latin typeface="Arial" charset="0"/>
                <a:ea typeface="+mn-ea"/>
                <a:cs typeface="+mn-cs"/>
              </a:rPr>
              <a:t>Monchhichis</a:t>
            </a:r>
            <a:r>
              <a:rPr kumimoji="0" lang="en-US" sz="1800" b="0" i="0" u="none" strike="noStrike" kern="1200" cap="none" spc="0" normalizeH="0" baseline="0" noProof="0" dirty="0">
                <a:ln>
                  <a:noFill/>
                </a:ln>
                <a:solidFill>
                  <a:srgbClr val="CCCC00"/>
                </a:solidFill>
                <a:effectLst/>
                <a:uLnTx/>
                <a:uFillTx/>
                <a:latin typeface="Arial" charset="0"/>
                <a:ea typeface="+mn-ea"/>
                <a:cs typeface="+mn-cs"/>
              </a:rPr>
              <a:t> Intro: The most bizarre 32 seconds in the history of television. </a:t>
            </a:r>
            <a:r>
              <a:rPr kumimoji="0" lang="en-US" sz="1800" b="0" i="0" u="none" strike="noStrike" kern="1200" cap="none" spc="0" normalizeH="0" baseline="0" noProof="0" dirty="0">
                <a:ln>
                  <a:noFill/>
                </a:ln>
                <a:solidFill>
                  <a:srgbClr val="000000"/>
                </a:solidFill>
                <a:effectLst/>
                <a:uLnTx/>
                <a:uFillTx/>
                <a:latin typeface="Arial" charset="0"/>
                <a:ea typeface="+mn-ea"/>
                <a:cs typeface="+mn-cs"/>
                <a:hlinkClick r:id="rId5"/>
              </a:rPr>
              <a:t>https://www.youtube.com/watch?v=S9C6YyRT5AY</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36957210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90131196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9966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30339639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en-US"/>
          </a:p>
        </p:txBody>
      </p:sp>
      <p:pic>
        <p:nvPicPr>
          <p:cNvPr id="1249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53035416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endParaRPr lang="en-US"/>
          </a:p>
        </p:txBody>
      </p:sp>
      <p:pic>
        <p:nvPicPr>
          <p:cNvPr id="1259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5956" name="AutoShape 4"/>
          <p:cNvSpPr>
            <a:spLocks noChangeArrowheads="1"/>
          </p:cNvSpPr>
          <p:nvPr/>
        </p:nvSpPr>
        <p:spPr bwMode="auto">
          <a:xfrm>
            <a:off x="457200" y="2209800"/>
            <a:ext cx="3733800" cy="1905000"/>
          </a:xfrm>
          <a:prstGeom prst="wedgeRoundRectCallout">
            <a:avLst>
              <a:gd name="adj1" fmla="val 61097"/>
              <a:gd name="adj2" fmla="val -39005"/>
              <a:gd name="adj3" fmla="val 16667"/>
            </a:avLst>
          </a:prstGeom>
          <a:solidFill>
            <a:schemeClr val="bg1"/>
          </a:solidFill>
          <a:ln w="5715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“5 Point Wager, I hope you knew your Arthropods.”</a:t>
            </a:r>
          </a:p>
        </p:txBody>
      </p:sp>
    </p:spTree>
    <p:extLst>
      <p:ext uri="{BB962C8B-B14F-4D97-AF65-F5344CB8AC3E}">
        <p14:creationId xmlns:p14="http://schemas.microsoft.com/office/powerpoint/2010/main" val="110297162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4294967295"/>
          </p:nvPr>
        </p:nvSpPr>
        <p:spPr>
          <a:xfrm>
            <a:off x="457200" y="304800"/>
            <a:ext cx="8077200" cy="5821363"/>
          </a:xfrm>
        </p:spPr>
        <p:txBody>
          <a:bodyPr/>
          <a:lstStyle/>
          <a:p>
            <a:pPr eaLnBrk="1" hangingPunct="1"/>
            <a:r>
              <a:rPr lang="en-US"/>
              <a:t>Final Question! This Class of Arthropoda has…</a:t>
            </a:r>
          </a:p>
          <a:p>
            <a:pPr lvl="1" eaLnBrk="1" hangingPunct="1"/>
            <a:endParaRPr lang="en-US" sz="3200">
              <a:solidFill>
                <a:srgbClr val="FFFF00"/>
              </a:solidFill>
            </a:endParaRPr>
          </a:p>
        </p:txBody>
      </p:sp>
      <p:sp>
        <p:nvSpPr>
          <p:cNvPr id="126979"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4800600" y="1066800"/>
            <a:ext cx="4010025" cy="487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63363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body" idx="4294967295"/>
          </p:nvPr>
        </p:nvSpPr>
        <p:spPr>
          <a:xfrm>
            <a:off x="457200" y="304800"/>
            <a:ext cx="8229600" cy="5821363"/>
          </a:xfrm>
        </p:spPr>
        <p:txBody>
          <a:bodyPr/>
          <a:lstStyle/>
          <a:p>
            <a:pPr eaLnBrk="1" hangingPunct="1"/>
            <a:r>
              <a:rPr lang="en-US"/>
              <a:t>Final Question! This Class of Arthropoda has…</a:t>
            </a:r>
          </a:p>
          <a:p>
            <a:pPr lvl="1" eaLnBrk="1" hangingPunct="1">
              <a:buFontTx/>
              <a:buNone/>
            </a:pPr>
            <a:r>
              <a:rPr lang="en-US" sz="3200">
                <a:solidFill>
                  <a:srgbClr val="99FFCC"/>
                </a:solidFill>
              </a:rPr>
              <a:t>8 legs.</a:t>
            </a:r>
          </a:p>
          <a:p>
            <a:pPr lvl="1" eaLnBrk="1" hangingPunct="1">
              <a:buFontTx/>
              <a:buNone/>
            </a:pPr>
            <a:endParaRPr lang="en-US" sz="3200">
              <a:solidFill>
                <a:srgbClr val="99FFCC"/>
              </a:solidFill>
            </a:endParaRPr>
          </a:p>
          <a:p>
            <a:pPr lvl="1" eaLnBrk="1" hangingPunct="1"/>
            <a:endParaRPr lang="en-US" sz="3200">
              <a:solidFill>
                <a:srgbClr val="FFFF00"/>
              </a:solidFill>
            </a:endParaRPr>
          </a:p>
        </p:txBody>
      </p:sp>
      <p:sp>
        <p:nvSpPr>
          <p:cNvPr id="1280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28804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4294967295"/>
          </p:nvPr>
        </p:nvSpPr>
        <p:spPr>
          <a:xfrm>
            <a:off x="457200" y="304800"/>
            <a:ext cx="8077200" cy="5821363"/>
          </a:xfrm>
        </p:spPr>
        <p:txBody>
          <a:bodyPr/>
          <a:lstStyle/>
          <a:p>
            <a:pPr eaLnBrk="1" hangingPunct="1"/>
            <a:r>
              <a:rPr lang="en-US"/>
              <a:t>Final Question! This Class of Arthropoda has…</a:t>
            </a:r>
          </a:p>
          <a:p>
            <a:pPr lvl="1" eaLnBrk="1" hangingPunct="1">
              <a:buFontTx/>
              <a:buNone/>
            </a:pPr>
            <a:r>
              <a:rPr lang="en-US" sz="3200"/>
              <a:t>8 legs.</a:t>
            </a:r>
          </a:p>
          <a:p>
            <a:pPr lvl="1" eaLnBrk="1" hangingPunct="1">
              <a:buFontTx/>
              <a:buNone/>
            </a:pPr>
            <a:r>
              <a:rPr lang="en-US" sz="3200">
                <a:solidFill>
                  <a:srgbClr val="FF9900"/>
                </a:solidFill>
              </a:rPr>
              <a:t>No antennae or wings.</a:t>
            </a:r>
          </a:p>
          <a:p>
            <a:pPr lvl="1" eaLnBrk="1" hangingPunct="1"/>
            <a:endParaRPr lang="en-US" sz="3200">
              <a:solidFill>
                <a:srgbClr val="FF9900"/>
              </a:solidFill>
            </a:endParaRPr>
          </a:p>
        </p:txBody>
      </p:sp>
      <p:sp>
        <p:nvSpPr>
          <p:cNvPr id="129027"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3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dirty="0">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4163197237"/>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chemeClr val="bg1"/>
                </a:solidFill>
              </a:rPr>
              <a:t>Final Question:________________</a:t>
            </a:r>
          </a:p>
        </p:txBody>
      </p:sp>
    </p:spTree>
    <p:extLst>
      <p:ext uri="{BB962C8B-B14F-4D97-AF65-F5344CB8AC3E}">
        <p14:creationId xmlns:p14="http://schemas.microsoft.com/office/powerpoint/2010/main" val="79823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60430091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4294967295"/>
          </p:nvPr>
        </p:nvSpPr>
        <p:spPr>
          <a:xfrm>
            <a:off x="457200" y="304800"/>
            <a:ext cx="8229600" cy="5821363"/>
          </a:xfrm>
        </p:spPr>
        <p:txBody>
          <a:bodyPr/>
          <a:lstStyle/>
          <a:p>
            <a:pPr eaLnBrk="1" hangingPunct="1"/>
            <a:r>
              <a:rPr lang="en-US"/>
              <a:t>Final Question! This Class of Arthropoda has…</a:t>
            </a:r>
          </a:p>
          <a:p>
            <a:pPr lvl="1" eaLnBrk="1" hangingPunct="1">
              <a:buFontTx/>
              <a:buNone/>
            </a:pPr>
            <a:r>
              <a:rPr lang="en-US" sz="3200"/>
              <a:t>8 legs.</a:t>
            </a:r>
          </a:p>
          <a:p>
            <a:pPr lvl="1" eaLnBrk="1" hangingPunct="1">
              <a:buFontTx/>
              <a:buNone/>
            </a:pPr>
            <a:r>
              <a:rPr lang="en-US" sz="3200"/>
              <a:t>No antennae or wings.</a:t>
            </a:r>
          </a:p>
          <a:p>
            <a:pPr lvl="1" eaLnBrk="1" hangingPunct="1">
              <a:buFontTx/>
              <a:buNone/>
            </a:pPr>
            <a:r>
              <a:rPr lang="en-US" sz="3200">
                <a:solidFill>
                  <a:srgbClr val="FF66FF"/>
                </a:solidFill>
              </a:rPr>
              <a:t>Two body parts.</a:t>
            </a:r>
          </a:p>
          <a:p>
            <a:pPr lvl="2" eaLnBrk="1" hangingPunct="1"/>
            <a:r>
              <a:rPr lang="en-US" sz="3200">
                <a:solidFill>
                  <a:srgbClr val="FFCCFF"/>
                </a:solidFill>
              </a:rPr>
              <a:t>Head and sensory.</a:t>
            </a:r>
          </a:p>
          <a:p>
            <a:pPr lvl="2" eaLnBrk="1" hangingPunct="1"/>
            <a:r>
              <a:rPr lang="en-US" sz="3200">
                <a:solidFill>
                  <a:srgbClr val="FFCCFF"/>
                </a:solidFill>
              </a:rPr>
              <a:t>Abdomen.</a:t>
            </a:r>
          </a:p>
          <a:p>
            <a:pPr lvl="1" eaLnBrk="1" hangingPunct="1"/>
            <a:endParaRPr lang="en-US" sz="3200">
              <a:solidFill>
                <a:srgbClr val="FFCCFF"/>
              </a:solidFill>
            </a:endParaRPr>
          </a:p>
        </p:txBody>
      </p:sp>
      <p:sp>
        <p:nvSpPr>
          <p:cNvPr id="130051"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12943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4294967295"/>
          </p:nvPr>
        </p:nvSpPr>
        <p:spPr>
          <a:xfrm>
            <a:off x="457200" y="304800"/>
            <a:ext cx="8229600" cy="5821363"/>
          </a:xfrm>
        </p:spPr>
        <p:txBody>
          <a:bodyPr/>
          <a:lstStyle/>
          <a:p>
            <a:pPr eaLnBrk="1" hangingPunct="1"/>
            <a:r>
              <a:rPr lang="en-US"/>
              <a:t>Final Question! This Class of Arthropoda has…</a:t>
            </a:r>
          </a:p>
          <a:p>
            <a:pPr lvl="1" eaLnBrk="1" hangingPunct="1">
              <a:buFontTx/>
              <a:buNone/>
            </a:pPr>
            <a:r>
              <a:rPr lang="en-US" sz="3200"/>
              <a:t>8 legs.</a:t>
            </a:r>
          </a:p>
          <a:p>
            <a:pPr lvl="1" eaLnBrk="1" hangingPunct="1">
              <a:buFontTx/>
              <a:buNone/>
            </a:pPr>
            <a:r>
              <a:rPr lang="en-US" sz="3200"/>
              <a:t>No antennae or wings.</a:t>
            </a:r>
          </a:p>
          <a:p>
            <a:pPr lvl="1" eaLnBrk="1" hangingPunct="1">
              <a:buFontTx/>
              <a:buNone/>
            </a:pPr>
            <a:r>
              <a:rPr lang="en-US" sz="3200"/>
              <a:t>Two body parts.</a:t>
            </a:r>
          </a:p>
          <a:p>
            <a:pPr lvl="2" eaLnBrk="1" hangingPunct="1"/>
            <a:r>
              <a:rPr lang="en-US" sz="3200"/>
              <a:t>Head and sensory.</a:t>
            </a:r>
          </a:p>
          <a:p>
            <a:pPr lvl="2" eaLnBrk="1" hangingPunct="1"/>
            <a:r>
              <a:rPr lang="en-US" sz="3200"/>
              <a:t>Abdomen.</a:t>
            </a:r>
          </a:p>
          <a:p>
            <a:pPr lvl="1" eaLnBrk="1" hangingPunct="1">
              <a:buFontTx/>
              <a:buNone/>
            </a:pPr>
            <a:r>
              <a:rPr lang="en-US" sz="3200">
                <a:solidFill>
                  <a:srgbClr val="6699FF"/>
                </a:solidFill>
              </a:rPr>
              <a:t>Most live on land.</a:t>
            </a:r>
          </a:p>
          <a:p>
            <a:pPr lvl="1" eaLnBrk="1" hangingPunct="1"/>
            <a:endParaRPr lang="en-US" sz="3200">
              <a:solidFill>
                <a:srgbClr val="6699FF"/>
              </a:solidFill>
            </a:endParaRPr>
          </a:p>
        </p:txBody>
      </p:sp>
      <p:sp>
        <p:nvSpPr>
          <p:cNvPr id="131075"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19597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4294967295"/>
          </p:nvPr>
        </p:nvSpPr>
        <p:spPr>
          <a:xfrm>
            <a:off x="457200" y="304800"/>
            <a:ext cx="8229600" cy="5821363"/>
          </a:xfrm>
        </p:spPr>
        <p:txBody>
          <a:bodyPr/>
          <a:lstStyle/>
          <a:p>
            <a:pPr eaLnBrk="1" hangingPunct="1"/>
            <a:r>
              <a:rPr lang="en-US"/>
              <a:t>Final Question! This Class of Arthropoda has…</a:t>
            </a:r>
          </a:p>
          <a:p>
            <a:pPr lvl="1" eaLnBrk="1" hangingPunct="1">
              <a:buFontTx/>
              <a:buNone/>
            </a:pPr>
            <a:r>
              <a:rPr lang="en-US" sz="3200"/>
              <a:t>8 legs.</a:t>
            </a:r>
          </a:p>
          <a:p>
            <a:pPr lvl="1" eaLnBrk="1" hangingPunct="1">
              <a:buFontTx/>
              <a:buNone/>
            </a:pPr>
            <a:r>
              <a:rPr lang="en-US" sz="3200"/>
              <a:t>No antennae or wings.</a:t>
            </a:r>
          </a:p>
          <a:p>
            <a:pPr lvl="1" eaLnBrk="1" hangingPunct="1">
              <a:buFontTx/>
              <a:buNone/>
            </a:pPr>
            <a:r>
              <a:rPr lang="en-US" sz="3200"/>
              <a:t>Two body parts.</a:t>
            </a:r>
          </a:p>
          <a:p>
            <a:pPr lvl="2" eaLnBrk="1" hangingPunct="1"/>
            <a:r>
              <a:rPr lang="en-US" sz="3200"/>
              <a:t>Head and sensory.</a:t>
            </a:r>
          </a:p>
          <a:p>
            <a:pPr lvl="2" eaLnBrk="1" hangingPunct="1"/>
            <a:r>
              <a:rPr lang="en-US" sz="3200"/>
              <a:t>Abdomen.</a:t>
            </a:r>
          </a:p>
          <a:p>
            <a:pPr lvl="1" eaLnBrk="1" hangingPunct="1">
              <a:buFontTx/>
              <a:buNone/>
            </a:pPr>
            <a:r>
              <a:rPr lang="en-US" sz="3200">
                <a:solidFill>
                  <a:srgbClr val="6699FF"/>
                </a:solidFill>
              </a:rPr>
              <a:t>Most live on land.</a:t>
            </a:r>
          </a:p>
          <a:p>
            <a:pPr lvl="1" eaLnBrk="1" hangingPunct="1"/>
            <a:endParaRPr lang="en-US" sz="3200">
              <a:solidFill>
                <a:srgbClr val="6699FF"/>
              </a:solidFill>
            </a:endParaRPr>
          </a:p>
        </p:txBody>
      </p:sp>
      <p:sp>
        <p:nvSpPr>
          <p:cNvPr id="131075"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ffectLst>
            <a:glow rad="469900">
              <a:srgbClr val="FFFFCC"/>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99477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457200" y="304800"/>
            <a:ext cx="8229600" cy="5821363"/>
          </a:xfrm>
        </p:spPr>
        <p:txBody>
          <a:bodyPr/>
          <a:lstStyle/>
          <a:p>
            <a:pPr eaLnBrk="1" hangingPunct="1"/>
            <a:r>
              <a:rPr lang="en-US"/>
              <a:t>Final Question! This Class of Arthropoda has…</a:t>
            </a:r>
          </a:p>
          <a:p>
            <a:pPr lvl="1" eaLnBrk="1" hangingPunct="1">
              <a:buFontTx/>
              <a:buNone/>
            </a:pPr>
            <a:r>
              <a:rPr lang="en-US" sz="3200"/>
              <a:t>8 legs.</a:t>
            </a:r>
          </a:p>
          <a:p>
            <a:pPr lvl="1" eaLnBrk="1" hangingPunct="1">
              <a:buFontTx/>
              <a:buNone/>
            </a:pPr>
            <a:r>
              <a:rPr lang="en-US" sz="3200"/>
              <a:t>No antennae or wings.</a:t>
            </a:r>
          </a:p>
          <a:p>
            <a:pPr lvl="1" eaLnBrk="1" hangingPunct="1">
              <a:buFontTx/>
              <a:buNone/>
            </a:pPr>
            <a:r>
              <a:rPr lang="en-US" sz="3200"/>
              <a:t>Two body parts.</a:t>
            </a:r>
          </a:p>
          <a:p>
            <a:pPr lvl="2" eaLnBrk="1" hangingPunct="1"/>
            <a:r>
              <a:rPr lang="en-US" sz="3200"/>
              <a:t>Head and sensory.</a:t>
            </a:r>
          </a:p>
          <a:p>
            <a:pPr lvl="2" eaLnBrk="1" hangingPunct="1"/>
            <a:r>
              <a:rPr lang="en-US" sz="3200"/>
              <a:t>Abdomen.</a:t>
            </a:r>
          </a:p>
          <a:p>
            <a:pPr lvl="1" eaLnBrk="1" hangingPunct="1">
              <a:buFontTx/>
              <a:buNone/>
            </a:pPr>
            <a:r>
              <a:rPr lang="en-US" sz="3200"/>
              <a:t>Most live on land.</a:t>
            </a:r>
          </a:p>
          <a:p>
            <a:pPr lvl="1" eaLnBrk="1" hangingPunct="1"/>
            <a:endParaRPr lang="en-US" sz="3200"/>
          </a:p>
        </p:txBody>
      </p:sp>
      <p:sp>
        <p:nvSpPr>
          <p:cNvPr id="132099"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32100" name="Picture 5" descr="http://www.richard-seaman.com/Insects/Japan/Spiders/GiantWood/GiantWoodSpiderUnderViewWithSi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6800"/>
            <a:ext cx="4010025" cy="48768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132101" name="WordArt 5"/>
          <p:cNvSpPr>
            <a:spLocks noChangeArrowheads="1" noChangeShapeType="1" noTextEdit="1"/>
          </p:cNvSpPr>
          <p:nvPr/>
        </p:nvSpPr>
        <p:spPr bwMode="auto">
          <a:xfrm>
            <a:off x="533400" y="5105400"/>
            <a:ext cx="3962400" cy="1143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Arachnida</a:t>
            </a:r>
          </a:p>
        </p:txBody>
      </p:sp>
    </p:spTree>
    <p:extLst>
      <p:ext uri="{BB962C8B-B14F-4D97-AF65-F5344CB8AC3E}">
        <p14:creationId xmlns:p14="http://schemas.microsoft.com/office/powerpoint/2010/main" val="159735371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body" idx="1"/>
          </p:nvPr>
        </p:nvSpPr>
        <p:spPr>
          <a:xfrm>
            <a:off x="457200" y="304800"/>
            <a:ext cx="8229600" cy="5821363"/>
          </a:xfrm>
        </p:spPr>
        <p:txBody>
          <a:bodyPr/>
          <a:lstStyle/>
          <a:p>
            <a:pPr algn="ctr">
              <a:buFontTx/>
              <a:buNone/>
            </a:pPr>
            <a:r>
              <a:rPr lang="en-US" sz="3600" dirty="0" err="1"/>
              <a:t>Animalia</a:t>
            </a:r>
            <a:r>
              <a:rPr lang="en-US" sz="3600" dirty="0"/>
              <a:t> and Mammalia</a:t>
            </a:r>
          </a:p>
          <a:p>
            <a:pPr algn="ctr">
              <a:buFontTx/>
              <a:buNone/>
            </a:pPr>
            <a:r>
              <a:rPr lang="en-US" sz="3600" dirty="0"/>
              <a:t>Review Game Scoring</a:t>
            </a:r>
          </a:p>
          <a:p>
            <a:pPr algn="ctr">
              <a:buFontTx/>
              <a:buNone/>
            </a:pPr>
            <a:r>
              <a:rPr lang="en-US" sz="3600" dirty="0"/>
              <a:t>1-20 = 5 points each</a:t>
            </a:r>
          </a:p>
          <a:p>
            <a:pPr algn="ctr">
              <a:buFontTx/>
              <a:buNone/>
            </a:pPr>
            <a:r>
              <a:rPr lang="en-US" sz="3600" dirty="0"/>
              <a:t>20-25 = Bonus (1 point each)</a:t>
            </a:r>
          </a:p>
          <a:p>
            <a:pPr algn="ctr">
              <a:buFontTx/>
              <a:buNone/>
            </a:pPr>
            <a:r>
              <a:rPr lang="en-US" sz="3600" dirty="0"/>
              <a:t>Final Question = 5 point wager</a:t>
            </a:r>
          </a:p>
          <a:p>
            <a:pPr algn="ctr">
              <a:buFontTx/>
              <a:buNone/>
            </a:pPr>
            <a:r>
              <a:rPr lang="en-US" sz="3600" dirty="0"/>
              <a:t>Find the Owl =      1 point</a:t>
            </a:r>
          </a:p>
          <a:p>
            <a:pPr algn="ctr">
              <a:buFontTx/>
              <a:buNone/>
            </a:pPr>
            <a:endParaRPr lang="en-US" sz="3600" dirty="0"/>
          </a:p>
        </p:txBody>
      </p:sp>
      <p:pic>
        <p:nvPicPr>
          <p:cNvPr id="133123"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338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18036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ech1234463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229"/>
          </a:xfrm>
          <a:prstGeom prst="rect">
            <a:avLst/>
          </a:prstGeom>
          <a:noFill/>
          <a:ln w="7620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2400"/>
            <a:ext cx="8032969" cy="1754326"/>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Animalia </a:t>
            </a:r>
            <a:r>
              <a:rPr kumimoji="0" lang="en-US" sz="5400" b="1" i="0" u="none" strike="noStrike" kern="1200" cap="none" spc="0" normalizeH="0" baseline="0" noProof="0" dirty="0">
                <a:ln w="17780" cmpd="sng">
                  <a:solidFill>
                    <a:sysClr val="windowText" lastClr="000000"/>
                  </a:solidFill>
                  <a:prstDash val="solid"/>
                  <a:miter lim="800000"/>
                </a:ln>
                <a:solidFill>
                  <a:srgbClr val="333399">
                    <a:lumMod val="40000"/>
                    <a:lumOff val="60000"/>
                  </a:srgbClr>
                </a:solidFill>
                <a:effectLst>
                  <a:outerShdw blurRad="50800" algn="tl" rotWithShape="0">
                    <a:srgbClr val="000000"/>
                  </a:outerShdw>
                </a:effectLst>
                <a:uLnTx/>
                <a:uFillTx/>
                <a:latin typeface="Arial" charset="0"/>
                <a:ea typeface="+mn-ea"/>
                <a:cs typeface="+mn-cs"/>
              </a:rPr>
              <a:t>and Mammalia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Review Game</a:t>
            </a:r>
          </a:p>
        </p:txBody>
      </p:sp>
      <p:sp>
        <p:nvSpPr>
          <p:cNvPr id="4" name="Rectangle 3"/>
          <p:cNvSpPr/>
          <p:nvPr/>
        </p:nvSpPr>
        <p:spPr>
          <a:xfrm>
            <a:off x="219864" y="5153898"/>
            <a:ext cx="3201517" cy="1569660"/>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solidFill>
                  <a:srgbClr val="000000">
                    <a:lumMod val="95000"/>
                    <a:lumOff val="5000"/>
                  </a:srgbClr>
                </a:solidFill>
                <a:effectLst>
                  <a:outerShdw blurRad="50800" algn="tl" rotWithShape="0">
                    <a:srgbClr val="000000"/>
                  </a:outerShdw>
                </a:effectLst>
                <a:uLnTx/>
                <a:uFillTx/>
                <a:latin typeface="Arial" charset="0"/>
                <a:ea typeface="+mn-ea"/>
                <a:cs typeface="+mn-cs"/>
              </a:rPr>
              <a:t>Part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solidFill>
                  <a:srgbClr val="000000">
                    <a:lumMod val="95000"/>
                    <a:lumOff val="5000"/>
                  </a:srgbClr>
                </a:solidFill>
                <a:effectLst>
                  <a:outerShdw blurRad="50800" algn="tl" rotWithShape="0">
                    <a:srgbClr val="000000"/>
                  </a:outerShdw>
                </a:effectLst>
                <a:uLnTx/>
                <a:uFillTx/>
                <a:latin typeface="Arial" charset="0"/>
                <a:ea typeface="+mn-ea"/>
                <a:cs typeface="+mn-cs"/>
              </a:rPr>
              <a:t>Lesson 17</a:t>
            </a:r>
          </a:p>
        </p:txBody>
      </p:sp>
      <p:pic>
        <p:nvPicPr>
          <p:cNvPr id="5" name="Picture 2" descr="http://defenders.org/sites/default/files/styles/large/public/dolphin-kristian-sekulic-i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019" y="4114800"/>
            <a:ext cx="5633581" cy="2495551"/>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9BB4DAC8-1FED-F36D-F9EE-D9F3025456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pic>
        <p:nvPicPr>
          <p:cNvPr id="7" name="Picture 2" descr="Download Key Transparent HQ PNG Image | FreePNGImg">
            <a:extLst>
              <a:ext uri="{FF2B5EF4-FFF2-40B4-BE49-F238E27FC236}">
                <a16:creationId xmlns:a16="http://schemas.microsoft.com/office/drawing/2014/main" id="{CF004522-64FB-A409-DECF-4A9BBEB487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144002">
            <a:off x="3121245" y="67198"/>
            <a:ext cx="5902029" cy="591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2096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Has Cell Walls.</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60430091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Has Cell Walls. </a:t>
            </a:r>
          </a:p>
          <a:p>
            <a:pPr lvl="1" eaLnBrk="1" hangingPunct="1">
              <a:defRPr/>
            </a:pPr>
            <a:r>
              <a:rPr lang="en-US" dirty="0">
                <a:solidFill>
                  <a:srgbClr val="996633"/>
                </a:solidFill>
              </a:rPr>
              <a:t>F.) 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604300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Has Cell Walls. </a:t>
            </a:r>
          </a:p>
          <a:p>
            <a:pPr lvl="1" eaLnBrk="1" hangingPunct="1">
              <a:defRPr/>
            </a:pPr>
            <a:r>
              <a:rPr lang="en-US" dirty="0">
                <a:solidFill>
                  <a:srgbClr val="996633"/>
                </a:solidFill>
              </a:rPr>
              <a:t>F.) Has nervous and muscle tissue.</a:t>
            </a:r>
          </a:p>
          <a:p>
            <a:pPr lvl="1" eaLnBrk="1" hangingPunct="1">
              <a:defRPr/>
            </a:pPr>
            <a:r>
              <a:rPr lang="en-US" dirty="0">
                <a:solidFill>
                  <a:srgbClr val="FF5050"/>
                </a:solidFill>
              </a:rPr>
              <a:t>G.) Usually has a </a:t>
            </a:r>
            <a:r>
              <a:rPr lang="en-US" dirty="0" err="1">
                <a:solidFill>
                  <a:srgbClr val="FF5050"/>
                </a:solidFill>
              </a:rPr>
              <a:t>diplontic</a:t>
            </a:r>
            <a:r>
              <a:rPr lang="en-US" dirty="0">
                <a:solidFill>
                  <a:srgbClr val="FF5050"/>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4205121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457200" y="304800"/>
            <a:ext cx="8229600" cy="5821363"/>
          </a:xfrm>
        </p:spPr>
        <p:txBody>
          <a:bodyPr/>
          <a:lstStyle/>
          <a:p>
            <a:pPr marL="0" indent="0" eaLnBrk="1" hangingPunct="1">
              <a:buNone/>
            </a:pPr>
            <a:r>
              <a:rPr lang="en-US" dirty="0"/>
              <a:t>Budding: Is one form of asexual    reproduction.</a:t>
            </a:r>
          </a:p>
          <a:p>
            <a:pPr marL="0" indent="0" eaLnBrk="1" hangingPunct="1">
              <a:buNone/>
            </a:pPr>
            <a:r>
              <a:rPr lang="en-US" dirty="0">
                <a:solidFill>
                  <a:srgbClr val="CCCC00"/>
                </a:solidFill>
              </a:rPr>
              <a:t>The offspring develop as a growth on the body of the parent. </a:t>
            </a:r>
          </a:p>
        </p:txBody>
      </p:sp>
      <p:pic>
        <p:nvPicPr>
          <p:cNvPr id="46083" name="Picture 5" descr="OSOSF-00002234-001-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10600" cy="44958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838200" y="3810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724400" y="381000"/>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48600" y="20574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2270647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57200" y="228600"/>
            <a:ext cx="8229600" cy="5897563"/>
          </a:xfrm>
        </p:spPr>
        <p:txBody>
          <a:bodyPr/>
          <a:lstStyle/>
          <a:p>
            <a:pPr eaLnBrk="1" hangingPunct="1"/>
            <a:r>
              <a:rPr lang="en-US" dirty="0"/>
              <a:t>Name this type of animal symmetry</a:t>
            </a:r>
          </a:p>
        </p:txBody>
      </p:sp>
      <p:pic>
        <p:nvPicPr>
          <p:cNvPr id="80900" name="Picture 5" descr="2415983685_fdf23a1b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534400" cy="55626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99060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8721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286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Many animal Phylums tend to have this type of symmetry. </a:t>
            </a:r>
            <a:endParaRPr lang="en-US" sz="3600" dirty="0">
              <a:solidFill>
                <a:srgbClr val="FF66FF"/>
              </a:solidFill>
              <a:latin typeface="Times New Roman" pitchFamily="18" charset="0"/>
            </a:endParaRPr>
          </a:p>
        </p:txBody>
      </p:sp>
      <p:pic>
        <p:nvPicPr>
          <p:cNvPr id="58371" name="Picture 6" descr="butter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6" name="Rectangle 5"/>
          <p:cNvSpPr/>
          <p:nvPr/>
        </p:nvSpPr>
        <p:spPr>
          <a:xfrm>
            <a:off x="6400800" y="1600200"/>
            <a:ext cx="18288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3673081205"/>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3995235727"/>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C000"/>
                          </a:solidFill>
                          <a:effectLst/>
                          <a:latin typeface="Times New Roman" pitchFamily="18" charset="0"/>
                        </a:rPr>
                        <a:t>SIMM </a:t>
                      </a:r>
                      <a:br>
                        <a:rPr kumimoji="0" lang="en-US" sz="1600" b="1" i="0" u="none" strike="noStrike" cap="none" normalizeH="0" baseline="0" dirty="0">
                          <a:ln>
                            <a:noFill/>
                          </a:ln>
                          <a:solidFill>
                            <a:srgbClr val="FFC000"/>
                          </a:solidFill>
                          <a:effectLst/>
                          <a:latin typeface="Times New Roman" pitchFamily="18" charset="0"/>
                        </a:rPr>
                      </a:br>
                      <a:r>
                        <a:rPr kumimoji="0" lang="en-US" sz="1600" b="1" i="0" u="none" strike="noStrike" cap="none" normalizeH="0" baseline="0" dirty="0">
                          <a:ln>
                            <a:noFill/>
                          </a:ln>
                          <a:solidFill>
                            <a:srgbClr val="FFC000"/>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9187" name="Rectangle 3"/>
          <p:cNvSpPr>
            <a:spLocks noGrp="1" noChangeArrowheads="1"/>
          </p:cNvSpPr>
          <p:nvPr>
            <p:ph type="body" idx="4294967295"/>
          </p:nvPr>
        </p:nvSpPr>
        <p:spPr>
          <a:xfrm>
            <a:off x="152400" y="304800"/>
            <a:ext cx="8229600" cy="5826125"/>
          </a:xfrm>
        </p:spPr>
        <p:txBody>
          <a:bodyPr/>
          <a:lstStyle/>
          <a:p>
            <a:pPr eaLnBrk="1" hangingPunct="1">
              <a:defRPr/>
            </a:pPr>
            <a:r>
              <a:rPr lang="en-US" dirty="0"/>
              <a:t>Name this type of animal symmetry?</a:t>
            </a:r>
            <a:r>
              <a:rPr lang="en-US" dirty="0">
                <a:solidFill>
                  <a:schemeClr val="tx2">
                    <a:lumMod val="75000"/>
                  </a:schemeClr>
                </a:solidFill>
              </a:rPr>
              <a:t> no symmetry.</a:t>
            </a:r>
          </a:p>
        </p:txBody>
      </p:sp>
      <p:pic>
        <p:nvPicPr>
          <p:cNvPr id="83971" name="Picture 5" descr="spo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562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3942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326571" y="1094992"/>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spTree>
    <p:extLst>
      <p:ext uri="{BB962C8B-B14F-4D97-AF65-F5344CB8AC3E}">
        <p14:creationId xmlns:p14="http://schemas.microsoft.com/office/powerpoint/2010/main" val="65686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228600" y="228600"/>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FF9900"/>
                </a:solidFill>
                <a:latin typeface="Times New Roman" pitchFamily="18" charset="0"/>
              </a:rPr>
              <a:t>What is the name of this soft bodied and often shelled Phylum of animal? </a:t>
            </a:r>
          </a:p>
        </p:txBody>
      </p:sp>
      <p:pic>
        <p:nvPicPr>
          <p:cNvPr id="60419" name="Picture 6" descr="octo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9906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60421" name="WordArt 6"/>
          <p:cNvSpPr>
            <a:spLocks noChangeArrowheads="1" noChangeShapeType="1" noTextEdit="1"/>
          </p:cNvSpPr>
          <p:nvPr/>
        </p:nvSpPr>
        <p:spPr bwMode="auto">
          <a:xfrm>
            <a:off x="7696200" y="1371600"/>
            <a:ext cx="914400" cy="1389063"/>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28600" y="2286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Phylum of Animalia has spiny skin and many have radial symmetry.</a:t>
            </a:r>
          </a:p>
          <a:p>
            <a:pPr eaLnBrk="1" hangingPunct="1"/>
            <a:endParaRPr lang="en-US" sz="3600">
              <a:solidFill>
                <a:srgbClr val="FF66FF"/>
              </a:solidFill>
              <a:latin typeface="Times New Roman" pitchFamily="18" charset="0"/>
            </a:endParaRPr>
          </a:p>
        </p:txBody>
      </p:sp>
      <p:pic>
        <p:nvPicPr>
          <p:cNvPr id="62467" name="Picture 6" descr="sanddolla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029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62469" name="WordArt 6"/>
          <p:cNvSpPr>
            <a:spLocks noChangeArrowheads="1" noChangeShapeType="1" noTextEdit="1"/>
          </p:cNvSpPr>
          <p:nvPr/>
        </p:nvSpPr>
        <p:spPr bwMode="auto">
          <a:xfrm>
            <a:off x="7772400" y="2133600"/>
            <a:ext cx="1066800" cy="1465263"/>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304800" y="3048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Phylum of Animalia is asymmetrical?</a:t>
            </a:r>
          </a:p>
        </p:txBody>
      </p:sp>
      <p:sp>
        <p:nvSpPr>
          <p:cNvPr id="64515"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534400" cy="5562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315200" y="1219200"/>
            <a:ext cx="14478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275318" y="79933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5" name="Rectangle 14"/>
          <p:cNvSpPr/>
          <p:nvPr/>
        </p:nvSpPr>
        <p:spPr>
          <a:xfrm>
            <a:off x="4561991" y="83350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28" name="Picture 6" descr="File:Junction 10.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83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10246" name="Picture 6" descr="http://www.thelmagazine.com/binary/9c5d/1346022710-lob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827690"/>
            <a:ext cx="4180113" cy="272107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275318" y="79933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5" name="Rectangle 14"/>
          <p:cNvSpPr/>
          <p:nvPr/>
        </p:nvSpPr>
        <p:spPr>
          <a:xfrm>
            <a:off x="4561991" y="83350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28" name="Picture 6" descr="File:Junction 10.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30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3" name="Rectangle 2"/>
          <p:cNvSpPr/>
          <p:nvPr/>
        </p:nvSpPr>
        <p:spPr>
          <a:xfrm>
            <a:off x="6172200" y="784123"/>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10242" name="Picture 2" descr="http://www.blankparkzoo.com/documents/filelibrary/jpeg/animal_photos/Millipe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105" y="826571"/>
            <a:ext cx="4406082" cy="270586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6" y="827690"/>
            <a:ext cx="4180113" cy="272107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275318" y="79933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5" name="Rectangle 14"/>
          <p:cNvSpPr/>
          <p:nvPr/>
        </p:nvSpPr>
        <p:spPr>
          <a:xfrm>
            <a:off x="4561991" y="83350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28" name="Picture 6" descr="File:Junction 10.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30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pic>
        <p:nvPicPr>
          <p:cNvPr id="12" name="Picture 2" descr="http://upload.wikimedia.org/wikipedia/commons/4/42/Millipede-IMG_3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0" y="784123"/>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10242" name="Picture 2" descr="http://www.blankparkzoo.com/documents/filelibrary/jpeg/animal_photos/Millipe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105" y="826571"/>
            <a:ext cx="4406082" cy="270586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86" y="827690"/>
            <a:ext cx="4180113" cy="272107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8" name="Picture 18" descr="http://upload.wikimedia.org/wikipedia/commons/e/ed/Spider_Araneus_diademat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75318" y="79933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5" name="Rectangle 14"/>
          <p:cNvSpPr/>
          <p:nvPr/>
        </p:nvSpPr>
        <p:spPr>
          <a:xfrm>
            <a:off x="4561991" y="83350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7" name="Rectangle 16"/>
          <p:cNvSpPr/>
          <p:nvPr/>
        </p:nvSpPr>
        <p:spPr>
          <a:xfrm>
            <a:off x="2895600" y="3784566"/>
            <a:ext cx="603250" cy="923330"/>
          </a:xfrm>
          <a:prstGeom prst="rect">
            <a:avLst/>
          </a:prstGeom>
          <a:noFill/>
        </p:spPr>
        <p:txBody>
          <a:bodyPr wrap="squar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28" name="Picture 6" descr="File:Junction 10.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30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pic>
        <p:nvPicPr>
          <p:cNvPr id="12" name="Picture 2" descr="http://upload.wikimedia.org/wikipedia/commons/4/42/Millipede-IMG_3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0" y="784123"/>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10242" name="Picture 2" descr="http://www.blankparkzoo.com/documents/filelibrary/jpeg/animal_photos/Millipe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105" y="826571"/>
            <a:ext cx="4406082" cy="270586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486" y="827690"/>
            <a:ext cx="4180113" cy="272107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8" name="Picture 18" descr="http://upload.wikimedia.org/wikipedia/commons/e/ed/Spider_Araneus_diademat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75318" y="79933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5" name="Rectangle 14"/>
          <p:cNvSpPr/>
          <p:nvPr/>
        </p:nvSpPr>
        <p:spPr>
          <a:xfrm>
            <a:off x="4561991" y="83350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28" name="Picture 6" descr="File:Junction 10.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630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228600" y="152400"/>
            <a:ext cx="8686800" cy="5749925"/>
          </a:xfrm>
        </p:spPr>
        <p:txBody>
          <a:bodyPr/>
          <a:lstStyle/>
          <a:p>
            <a:pPr eaLnBrk="1" hangingPunct="1">
              <a:defRPr/>
            </a:pPr>
            <a:r>
              <a:rPr lang="en-US" dirty="0"/>
              <a:t>Name the Classes of the Phylum </a:t>
            </a:r>
            <a:r>
              <a:rPr lang="en-US" dirty="0" err="1"/>
              <a:t>Arthropoda</a:t>
            </a:r>
            <a:r>
              <a:rPr lang="en-US" dirty="0"/>
              <a:t>.</a:t>
            </a: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pic>
        <p:nvPicPr>
          <p:cNvPr id="7170" name="Picture 2" descr="http://farm1.staticflickr.com/75/230763627_c1666f389a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761993"/>
            <a:ext cx="2784987" cy="285035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4/42/Millipede-IMG_31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761993"/>
            <a:ext cx="2438400"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dfo-mpo.gc.ca/science/publications/uww-msm/img/greencrab-crabevert-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533" y="3774283"/>
            <a:ext cx="3000066" cy="2855117"/>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0" y="784123"/>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 name="Rectangle 3"/>
          <p:cNvSpPr/>
          <p:nvPr/>
        </p:nvSpPr>
        <p:spPr>
          <a:xfrm>
            <a:off x="228600" y="3761993"/>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5" name="Rectangle 4"/>
          <p:cNvSpPr/>
          <p:nvPr/>
        </p:nvSpPr>
        <p:spPr>
          <a:xfrm>
            <a:off x="2975487" y="3764902"/>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7" name="Rectangle 6"/>
          <p:cNvSpPr/>
          <p:nvPr/>
        </p:nvSpPr>
        <p:spPr>
          <a:xfrm>
            <a:off x="6172200" y="3757528"/>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10242" name="Picture 2" descr="http://www.blankparkzoo.com/documents/filelibrary/jpeg/animal_photos/Millipe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105" y="826571"/>
            <a:ext cx="4406082" cy="270586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5/55/Viceroy_Butterfl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3757528"/>
            <a:ext cx="3047999" cy="2908995"/>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6" name="Picture 6" descr="http://www.thelmagazine.com/binary/9c5d/1346022710-lobs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486" y="827690"/>
            <a:ext cx="4180113" cy="2721077"/>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48" name="Picture 8" descr="http://arthurevans.files.wordpress.com/2010/03/scutigera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199" y="3761993"/>
            <a:ext cx="2797277" cy="2904530"/>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155575" y="-21336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307975" y="-19812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hQSERQUExQUFRQWFRQVFRUUFhQUFBQXFBgVFRkUFBUXHCYeFxkjHRQVHy8gIycpLCwsFR4xNTAqNSYrLCkBCQoKDgwOGg8PGiofHyQsLCksKSwpLCwpLCkpLCksLCksKSwsKSksKSkpLCksKSwsLCkpLCwsLCkpKSkpKSksLP/AABEIAQMAwgMBIgACEQEDEQH/xAAcAAABBQEBAQAAAAAAAAAAAAAGAAIDBAUHAQj/xABFEAABAwIDBgQDBwIDBQgDAAABAAIRAyEEEjEFBkFRYXETIoGRobHBBxQyQlLR8HLhI2LxFYKSotIzQ1NUY5OysxYkNP/EABkBAAMBAQEAAAAAAAAAAAAAAAECAwAEBf/EACwRAAICAgEDBAAEBwAAAAAAAAABAhEDITESMkEiUWGBBBNx8CMzQpGhscH/2gAMAwEAAhEDEQA/AMMJpTnJpXacBBUChVhwUBCDCUaohSU3CE+vTum0qaUxFVxMDRQVaxI6HVWa+Gt2KqEHTqpsdDKdKDdSYN3mHAKTD0sxDDrPsiTDUAxmVogdte/NI3RfHicwTxLCXG+vzCubEw2ar2E/RebVow8xY6+iv7rUpLukD5oN6DCPrpmlVwtkN4yrFQiEaPwtkD7WEV39/okjydGfgc3HFtkmYkyrezdj+I3O4mJgARJjiSdE3F7OyfhmJ4qlnL0OrJGV+vVOq14gqDB0czw0e/RaT8A0+WIHcz7rWaMHJWjKfe4T8NV1lQ1iKbyM4tYgiFC3EtJ1/ZEmXXVc1gQOJJ0FlQxVHOCJAOk9CRNlLUpgiDpryVT/AGYLw5w9kTEePxXhxSpcImNST9VPh8PVIE1COYjN8ZXmGwgbL3GXEkuJ4XMwqeIxjnuysk9kv6jcmp92d/4r/gkqI2dU/U34pI/QK+QzcEyVIVE5dBA8KheFMVA9ZoJDVamNcpZsqwclMWH1bQs+uAp88lQVLGyVjIs7EZNUTyP7ItawRohrdpk1j0b9QjIARqFzz5PS/D6gAW8lq3+6Pqtfc5nkeTxcL9gFR3xoRUa4aEEe3+q1dzxmoADg5095/aFvBNfzGbNV4A5oD3jZGIdyIB+n0R+/BoH3wp5arexQRTNtGxsWn/gM6iVHtRmWme4Wjs2llo0xB/C35Kpttv8AhuRXIH20Z2w2zWP9J7agLbrYVZm6dEkvdyho+f7LcruI10RfIuHUQC2uKYrOLyZtYcbKg/F0/wAlMn+oj9lobYwrX13Ek8NIA04lZlTFNban6n+/FDfJzy7mTiu8XIDQBpcn/VPpv8WwcWgajj3Kjp1KjRdrg4iQSDMcwFRqVJMT3KNi1Zovwzj5C7y/iJ4nhH85qLE4ttIZaY83E8u/Mr1mHc1gc0nkZMgBxjMPWEjhqdIZneY8J4+iY2jN8R54v9yvFdO2X8m+390kuvcffsHsRITHhSVxEH0KYSuqLOVojKherAYSYCsnYryJBaek3+IWckh4wk1aRjTBVeuLq7i8O5hhwIPVUsTwKAtVyV3OTXOuvSFG4fBBjo1913nxXcy0fNGrMLzQRuu6K46tP0KP2AnoueXJ3YdxBDfXDRTB6j9vqpNwqgFOpP6/mAifFbMZUEPbnHI6JmGwVOkIa1rB0AaPVJY/5b6rH1ax/ShHefZr6lSkQwlsw4i8SRrCM2vBMC/OLgdyvThlrHlG1TKNNgAWPtzDPc0hjXO10BW5iMVSY4NfUY1x0BcAf7K8MMtYOmwc3cwbqNEB7SHEkkHXp8AFYx1QZTwMLXqUBzWXtOh5Sibp6Vo59T2NVxL3kENphxlztD2HFN2lgqVGmWsGd5jzuudfyjgPT1WltTbuRgYyRDQAAIFtULF73OzPJk8EaR53qk/ZCrYx7ozEkxHWNAO0L2jgCbyB81JQaIMjjY8kn46LNueyCHXwVK05i0TrGuqs4N4qO897QOVuEKNrSXSRF7wbz9FI+mWk5dPxDWREAj01WMzU+6M/Q32SVAYWob+JrfUpKvUvYT7D6o2bc1UaVcKqV7O7/NUTJtDX1C3zC8cOiKNn0gWgzqEMyiLd7FAsg6hTyx8nX+Gyf0skxuz84giQhLaWzCwkAEjUc10EulZu2NmMrMINjwcNWnmFOMnErlgpr5Ocxr0ibiRPRMrVLFa+G3UxYcQ6nSqMBME5QT1Bs5q3MNuOHAeIHN6MdJ7FxCf833RyrFJvgyNyMLmqOcfygAdz/YfFHzYHFUtnbEpUAWsBbJkySSTpqVp0sMFNuzsinBUJpbzXtXAtc06EHUap1TDcrfJQurNaCXwIuUButmVjMK7D03ObWysaCYe0PAA5E36RKCcbvBiqrJ8QtMaCGD0EEz1JC1t8d5cwbSZam5xzEzLgzKRblcEjpfULI2rgqpy+Gx4GWR5mukEXAblyekz6oRqrQuSTemP3SxpLnuqtbUzWLiRmOUCY4GZHsUcYbBQJpPhv6D5mel5b6GOiANgN8pZDhDnTMtib+aJPHRG+74/7QDSW6SAfKBob8FFSfVTLJelUW31DMFsdR5m/v8FX2i3yLUNJZ+0hZWQGjlu2cSG1XNMRMxAn3KptxrOQPoCpd7Gf4/cD4ErMw+HJOkA8e3JPZwzirZd+/Z7CmyOo/ZJ2JLCBlb2H+ia45Bpfh+5TcHSLiXk6cTz/ALI/AlIsOLYJdTI5lrufrr7qJhYSCx9xoHcRpBP1hV8Y2D+LMSL8vRS0XhoDMrbnMHgXII/Cea3k1aJS536He7F4mSOvukjQp0ElQ4hkj4qQppKoKV2OUuHxRpuDh69QqlaqKc5iANfQrMxW1hUpVMsiIEmLhx4egKZtVsEbTtHTNnO8RodwIV5tEZuw+aFtw9pA4YAm7CW/UfA/BFuGvfmVynpJ6JqVCVY8GFNSpWT2U0RrKngA8FC7AcrLVbRT24ayBqBrFVXtIa1pe43jgBzceHQcVk7Sa97oc1wgGIphzTMj9Yk9/ZGG0opsLiCTIAaNXOcYDR1n6rJq7PrvuSGD9M6dyOPqo5N62NCJyve2mWlnlaDBH5gYEXg6GfSyHcdjXuguJJHMk+g5eiPftB2fVZRa55a7zEA6wIvYjj9FzpmIht2h3V0n4TCpj7aI5l6gr3XfNQAuzB7Yl4zvZF/LNuBE8J4aozwEMqAsjzPDA0+U5SJLoFrQdPquTYKr5pFnTYDQ+hXWaFck0srAHBuYta2pEQAbFrY4i1raqGWoyTL4dqgicFlbSFlaZtAk5Xscw+pHLX1WftKvwVYyT4HkqOe7dwwNaSJgLNxDwCD3/nyWztkf4x6AfVDu1K2d4a3geHFy6FqJ5k9zZ7UpFx6lXWubSaGmfYmeavYXBwATrCdjKA8Nx5AngmhBpWzn6r0DOIaJOWwkx0CVKSILmwHSIIB5EgHgbH0TaosmtFpkDoNVFM6B/iFJQevwSWtmo6W18hNcVEHwe6VWpAJva9rn0VyQMbZxgNR2hAgA3tGscLyVmvdp0XlZ8k9z81DWfwXNbbHSNjYW33YdxNy11nAdNHDqF1fdvbja1MEHoehXEMhAEgi/ELZ2Nt52HdLbybjmOXRMVjKjv+GfKvsahLdbbzMQ0Fp/cHkUYYa61lrJGUFIKcJzU5xRDZVr4EOc0kTlJcOQJGWe8E+5WVtepUnw6IBfxNvKPWwPU+xvBEEIjGuc+u3CgPc+qXeILhohoMuNvxB8a9lLI6RXHsE9+936jMHWqvrS7K0ZY1l7ZGZxkjjDY0XHqdcAQWz3JHwBXWvtK3eq08G7EVapc+W0y0eYAPP6nGYtoOa5LRw+Yfia3+rMPkCjjVIlmach1A5niPL0k8OEr6E2BUa+k3TxA1oqA2eCBo7jz6L52piHgTN9RoeoXfdkbDP3alVovJfkbqZi35f+k2OlkJtrhWPg8mjtGjLCOh9DCDdr1y3Lm1BbMc7IvGLFRpn8Qs4deYB4f3HBc832xWRw6/TjHr8FotPaKZHSMTbdc3c0SXOLQeQaBeP4FS3WwPiV8gEuLSR6RPw+SLWfaRhqTWto4RxygNDnua0mIuYB1iSh/Fb5nx216NCjQqAk5mZiXZhBDwTlIPZdzjCLT6r+KPG6skr9NBZht06h1YR3sqG9e7po4YvflDpYAA68uPygFYGK+0HHP1rlo/8ATa1vxAlR4zEvqspuqVHvM/ncTw4SVTJmx9LSROOLIncmjOZg2kOc9wbAeWtNs5aJyg87gR17xSLwYbpaJ1PrzhLFVDJiwkjhNlEaRIn2C4vB1pFl1CmCQHz1yuE9YOiSoFnQpJrXsNXyXWYx9xmdBsRJvC18ZtvNQAmHmA6LW6fBD+deVKxPBIrBQ81iTJMqbDY/w+AM8TqPVUwV45ywaLVfaD3m5hvIaKJlc/6qCU8DgsGgl3V26/C1M5ktMZmg8OYHNdw3e3hp1mBzXAgr5xbVIGq0NjbwVsPUD6bjrJbwd3H1QGjKuT6fp1VIHIR3S3obiqIe3XRwOocNQiWk+ULLEuLpF9NzA4tzCC4fig65TwJEieErEqY0lvg4NoAZ5SQAGgCQRPD566areBWBi8d90w7jAzl9QtGgu8nMY4AEH1AtNknxd0PD2AH7UtiVaOHbWc/xC94plplwaCHOs5xJjyxwXLTlgZgRb8sH5or3527VfXy1CXw0GcwgZ76CzSNIEIRxMc78o+sp8ddOiORty2Mw589uf8ld22NsnE0qDK1IyXta4sAibaubo7vY8lxXYNDNWYNAXAExMT0OvFdywWy8XhWjK/PTH5Wy4Rz8M3H+6VPKrfD+vBXFpclajiRUxBqAZc9PLUHBr2uET3DrHogL7Q6n+K0cs3yA+qPKcOr13iBmDbAyOPm56zqAZmVzXfusTX9PnY//ABRxrVjZpaoxcPQGUvdZo/lk2hlqAwIIvHMKLHVzkY3uSq2AqQ9vf5qxxj3PvHFamGcAAXGIFhz6rOqOGYxzT62J0uIAgdOqwGrJcW9jiA08zpxJ/mqnFIBolwHX+dFnNIiTE37n9lHVrlx6DQDRYxpZaX6/+WfiksmV4iajwvSylLKrmzMF4jjeA2/eeCUzaSsplsLyFo43AgCeHNZwN1gp3wet1Ti9MaF6BKIRxcSrIaCNTp8VAAn0qgP7oADr7M8eKVcsDjD+Bt5hN/aR7Ls+DrWlfO+72JFPEUnTo9nA8x7Lv2HfIS+SsHao2Kb5QBtvEfesWWeI1lNoMvdGRrWGDE2zXJ9UX/f20mZnEDgJMSeA+tuAK5LvTi3ZarmtEyTyzZnSYbPlsSY+eqhmabUS+PSbA/a76hqvDntLQ5waW3DgCQHAm5kQQsis+Tp8/qrjsS4+Z4Hy+c8lSOvy4rqqlRyt27DH7P8Ad2pXeSzLLBmGYkTe2UjQ/sV1DDbUxdAgVwXMg6w49muHHo7WOaE9zd3XHBiuypdjjLLBzMpuQ4XDhJMFGn+0DWwTzUHnE0zHFwIaHD1IK5nbk/D/AMM6Y6S8oz8fgw/FMq0/wuY0y3R2YVJnn+Fi5nv9hyMQ3sde667srAeHRDb8SAdQCbBAf2k7NzBr4uCQY1v/AKK0UJk2jnGLpOgWmBFrqthh5h3U7tokaAet1CcU5x4TwsnOfZoYfBBztEza9DJUI6A+4W/svC3E8god4dlOe7Oy5gAt424jmquFISMrYNNNx/NUswA0vpe61dn7DeXS9uVoBJmJ0PBZNZt/mp0UF4/+VJeZzzSQNRKKp6JUMe5jp91cdREGYt+br1hZ5AQF0ybFbRNSAbDj1VZzOSa5yc1xJWClXA1OHwUlVtpSFNEx41vGCegurEiP7Qqj7G0/3Vg4x5ABMxxIE+6BqLWCdDvZd32BjM7GniQJ7xf6rgmGeczZNjY/wLs2yMV4dFzonI1xgccrc37+ySWiuNHu82PNR5pNsGvY15i7WluYuHGLt7yBwQlv07Ctw4bhzU8YPE1XhozthwLReReDMcETDBfeHtNStkZlD6jjGtSHNawcXZbkXiQOCDftHOGb4Qwgd5c4qOc0tLycuUjNcizuAXPjTcrdf9Oieo0gPpVHNbIN9JIB+BsmYVhL4te1+Z+Sla/yXaDw1cI62KbgmecZriRPCenddjORcnVNm7PDKIfha5fnYRUa1pL2CIcKzRaAZAJg8RxKMt02g4eDd2ZxeCNHTP7FDuy8OKQbWwb3uYABWp1ID2/5azR+WNHjTnC39zMI4U6jzZr3ktbqWhsgAnnAC5Mff+/7o659pq4ttkI73YTPRdziR3F0Y4htlgbTZLSCuogfPGIZDiOpU+zQA7MeF1e29s/JXeI0cfbgqLG5QUxJ+wRYPafL46LSGKDrGAeZQlgq/BaJqw4XPT1umUhKNHaFeWkA6NJPpMD4IRebonxX4H/0IayozDDgbm6JJ+VJTHHfeS4Bp0GiaWqw2jku4WIgTa/Mc1C4iRxHFAQhexMp6qWtVBBAB6X+BULLIjFiq2yfg3yIOqa94PFRUm+nzQBVk9elqomNVutTGXrA9VBQpkrJ2GJpbI1cNfKT2ghdSweLDKebXO1rQ293OkAf8y5psShDzPFrh8F0yhRApYdzvw0nsqOJ4BoOnO5FkmTgtj7huE2NUqONNrmsbTa0VHk+VsAeUk6kCOMBBf2h4TDM8NuFqF5GYVSQYJ8sZCdR+LS1xdFbmVarabWCS+SGfqkyX+/5j6WCFPtH2CMK6i3NnqOa41QDmDCSMrekiddVz4Ur0vs6M19NN/QLMqnJ+W9rsYfYlpIPVWN3S1uIpmo0vYHjM0XLhNwOsKFlNpZGY5uAytieRcXiPZT7ulnjs8UE0w4Z8szl46X9l1y4OSPJ20bvUX0xWwjiaYb5mCS9sXIANz1Y7X2U27mMaysWNPlqzYGQyo1skA/pc0SJvYg3aVmU3DBuZiMNUz4Z5ixJsBJpvB/MIcRN7EdyHdvAMe6vXgHxa7qjCOTTlaR119yubHH1WlT/AHtHTPt3tGviWLB2hS1RBXWPjm6rpIHG998JFeeY+SFcZTgA9YXQt/cNZruRj3QDjj5YTrgjLuKdCrBWvgGmq8NbJPwACwQjbdCmBTJjzE/ALRVsEnSLu0dmeQQNGlrhzBQXiKJa4g8Pj1XRnOWRtHYrKt9DzCpONiQlQFpIy/8Awuh/5l//ALI/614p9DK2gU2hiS+oXHnYchyVdrZTyZ11P1VujSmGgX+aXkUqUgCdFI/DAXA/Zaf+xHNZnjuOIHNVy1ZqiqpmeXSpKGHlSmhdEOxdiCoQHODBI8xkgdSBeOyA6RinC2SoNiyItvbJFB2XMx1gZYQ5pkTYhYAb5u6waXJr7Gws5ncBDfVxAXQMVhDUoMpjR1SgD28VgN+1kN4bC+HTps4lzSe+p9OCPNhNsJ6n0IFkuTwgQfLM7E7S+6sc9n/bVDYxIpUxIY1oNpIEgdJXN97NmVW0mYh921ajmg3kuABLnEyTM69CjhlbxG+PW/A8CqQOFMwGU2cnPIA/pYOEoF3u21UrQXWZpTaBDGtH5WDlMSdTC54d+zqnH+HowqLW5DJcOAgAyesuEDRbW4ezGV8bSpVJyuJBhxaQYOh52+KxGDycrq1smsW1GuBIMiHAwWkXBB6WXRJ0jlhG2jqG1ti1MEX0h5qFQtLZvIDmgOjhUYS0E8Q4HRdG2PgvCoU2a5Wgf27IRx20BjNmUnuvWztYItL3Sx47FhcfZGmApubSYHXcGgE9YSQik9Fssm0r58jKqysbxWnXcsvGX4KpAAd86E0ne/tdcvr3K7BvDSljhHArkVZkEjkSPZFE5FM07om3bxEWQ+WrQ2PWyvCeOmJLaDNxTMut4+q8pukJVFYiRSkq7sU0H8Q9wkgOBVNsnstfYdLNWb0kn2Ta2wqlNs2PEwtzd3AZGlzh5nfLgoxQ16NIMWRj9gmSWRB/LpHZEDYTk7Vmi6AfEYFzfxNI6xb3T8JjC20wjFwCrDAU82bK2ecBJ0lVkoxG4OpWjl+p1h6c1rbP2C1hDj5nC8nQdgtJjFO1qZRBLI2Vg2arB0PpNh8UcbJZIHDh7jRAjGZq56NAPuSjrY58pHoY0mLOHKYlc+R+orj7Qd3mwIY2lhw6zWN05U6eXMRzAb71xyWDvfQp0ME3DuANYltZx40/LlZTB5kOLj0A5hEG9zTQrjEPaX0qjA3j5alMtPhk8GvDGmf8jkP4bd2rtHxapcM2V9Q2gEmSNOcQBwEKHErO3ux74X+wHpPdkLZdHKTHYhWtmkNzfqAJaeUaj1n/AJQtCqPCDm8AGus0OzB4kEOOnXkoMPTbFQkS7LlZc2JMl3YCTHSFafBDHGnZ1b7MdneJRZUeZDHvLW8MxAGY9hIH9RXQXlBv2U//AMZ4/wCK/wCaMHlPCqJ5L63ZUrBZmKC1arVm4tqIoM7ap+Urj+1qeWs8dfmuz7VZIK4/vezJXtaR8lkJIzCn0KuUhUTUPNNzJidBzh9qUw0EuHpdVsfvE1rXFoJMWmwnghWliDoIHdQ165NpkeybrYvShj6hJJJJJMnuUkyV6lsc6cG2untfCYCvSqkESeKvMyY1ekxrbvZYYcCntVZ2NYNXt95+SjdtqkOJPYIDGzh2StFmy3lshpI5whMb0hv4Wn1ICZW30qkRMDuf3R6kCmbOzKRdUe7Qh2X1GknmDZF+CAgPFgQDyjQ37H5IP3Uqkw53/eS6epJ/ZqOsBRhvYm3Qkgrjk7bOyCpIE9+toeNiaWFF2U2GrWgXl/lazo6P/sRxunsMYfDEO/E4S7pb8PoEM1NhFm0RVawvY4s8SBJa5ghrjzbED0lH1d8UnngGPPwJQirdlZSfT0nCd1MM2pimsc2Q9obBsCHtc2x4an4LPbQfRqim9vnz+G5vGxg6iwJGvIyiHdLY33nEANc+ll40zld5Wg2JmDLyJ4cF5vVskYXaQYC9we1jw6o4veS5rgS5xuTmpn3QfDZS/UkdY3R2F91wzWTLj5nkaFzrmAtV4UGxsVnoU3c2N+SmqK640ckrvZXq8Vn4q4V+sqNZYxg7RbYrku/dHzNdHEhdcx65rv7h/IT1BWFZz+V4kUkSYpTV6vFjCSSSWMGj94Twa0dzKr1N4XfqaO0LHpsaf73T2tbyTWxaRbqbbJ/O49pUBxpPBx7rzN7dEgVgnnjv5AdyvRnP5gOwSyLwoGPfAPFxPrC98BsaE97puYqbDjM9rebgPisE6Lu5hoZTEXbA+A/cI6w1gDwMT8foPghXZVO56kHpfiPcotwQ4HiPjJgrnR0vRewzLDnpP1Xm3axbg8Q4aihWI75HJYR3wJ/nxWXv7tPwMDWdxdkYBzL3CR/whyZGBn7NsPGJq8gakHQEFwaCJ/pU32qbPb4mGrwZJ8KeAyvbUbPo6r7Dqtn7P9mGnQL3Xc/U8SRqfVxcV59qeANTZ7nN1pObV7ABzHH2eT6LRVr9QylUv0NTc1x+6MB4Zh7ErZcsHcxx+7CbeZ3xv9VukpodqFyd7IKqo4gq7WKo4h1kwpjY8WQJvfQzUndij3H6IQ3gpyxw6FYVnHivU6u2HEdSmSiTEV4lK8lYx7CS8SRCXs8GVaWeTcAq34iACXMvcxUOdeFyJiaf5ZeFRZivQwnmsYkE81o7u0M2IZ0l3sCs9uGK3t0MJ/jnox0d/wCSllwGPJ0jZ1GzexHyMfNE2FOnZDmzm6dQCOhImPgfdElDQR1/cKKOhlmgL9wsDfCn95qYbDASMzq75EgCmCxgPdz3HtTK36RunUsGwPNSPO4BpPRskD4n3TB4JsFhhTY1jdGiEtpYQVqNWkdKlN7P+Npb9VI06p7U5Mzd2cK+nhqYqCH5RmH+bitOEiV4HIpUjN2Q1gs6utKqs3EBYBk45C+2BYooxpQzta4KwDkW2KWWs8dZ91SWxvNSirPMfJY6IgkkkkTCSSSWMX61KV5hnEmDZTFQvYgKWvDA1XuUc1WdiJAB15quXlYJo+I0Lw40LOMr2FjUXTj0VbjMzF7v6R8/56IKauibjUIpZv1O+uX+d0suB4LYcbKEgdviLrewukcisTZDOfIEe0H+dVt0OHX+37KaK+SzRNz6fJWGFVKbr+issf8ANMgkwKcocykD04g5NcU0uuvSUQEVR6pVirdZZ9crAMzGnVDW1DqiLGOQ1tRyxjnm9LOPIocRZvFTkFCawgkkkkTCSSSWMaZTSkksKV8Roo2pJIBHBJJJYJ6xdU3Sb/8ArN/nIpJJJ8DwDPACw/3vr+y1qXD+c0kkq4HJiNeynp/VJJMgsdxTikkmQg1uqekkiYgrLOxSSSJmZeM0QttTikkgADtsCxQe5JJYRni9SSRMeJJJLGP/2Q=="/>
          <p:cNvSpPr>
            <a:spLocks noChangeAspect="1" noChangeArrowheads="1"/>
          </p:cNvSpPr>
          <p:nvPr/>
        </p:nvSpPr>
        <p:spPr bwMode="auto">
          <a:xfrm>
            <a:off x="460375" y="-1828800"/>
            <a:ext cx="3343275" cy="445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8" name="Picture 18" descr="http://upload.wikimedia.org/wikipedia/commons/e/ed/Spider_Araneus_diadematu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3757528"/>
            <a:ext cx="2438400" cy="2871872"/>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75318" y="79933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5" name="Rectangle 14"/>
          <p:cNvSpPr/>
          <p:nvPr/>
        </p:nvSpPr>
        <p:spPr>
          <a:xfrm>
            <a:off x="4561991" y="833509"/>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6" name="Rectangle 15"/>
          <p:cNvSpPr/>
          <p:nvPr/>
        </p:nvSpPr>
        <p:spPr>
          <a:xfrm>
            <a:off x="217539" y="375752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7" name="Rectangle 16"/>
          <p:cNvSpPr/>
          <p:nvPr/>
        </p:nvSpPr>
        <p:spPr>
          <a:xfrm>
            <a:off x="2895600" y="375752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8" name="Rectangle 17"/>
          <p:cNvSpPr/>
          <p:nvPr/>
        </p:nvSpPr>
        <p:spPr>
          <a:xfrm>
            <a:off x="6172199" y="3784566"/>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pic>
        <p:nvPicPr>
          <p:cNvPr id="28" name="Picture 6" descr="File:Junction 10.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4122" y="55724"/>
            <a:ext cx="1078107" cy="7708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clker.com/cliparts/9/a/e/e/12154415151126295659lemmling_Cartoon_owl.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4400" y="4219193"/>
            <a:ext cx="190053" cy="1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630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3673081205"/>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2953527057"/>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C000"/>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28600" y="381000"/>
            <a:ext cx="7880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Name each phylum below? </a:t>
            </a:r>
            <a:endParaRPr lang="en-US" sz="3600" dirty="0">
              <a:solidFill>
                <a:srgbClr val="99FFCC"/>
              </a:solidFill>
              <a:latin typeface="Times New Roman" pitchFamily="18" charset="0"/>
            </a:endParaRPr>
          </a:p>
          <a:p>
            <a:pPr eaLnBrk="1" hangingPunct="1"/>
            <a:endParaRPr lang="en-US" sz="3600" dirty="0">
              <a:solidFill>
                <a:srgbClr val="FFFF00"/>
              </a:solidFill>
              <a:latin typeface="Times New Roman" pitchFamily="18" charset="0"/>
            </a:endParaRPr>
          </a:p>
        </p:txBody>
      </p:sp>
      <p:pic>
        <p:nvPicPr>
          <p:cNvPr id="70659" name="Picture 6" descr="nemat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7430"/>
            <a:ext cx="3733800" cy="25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70661" name="WordArt 5"/>
          <p:cNvSpPr>
            <a:spLocks noChangeArrowheads="1" noChangeShapeType="1" noTextEdit="1"/>
          </p:cNvSpPr>
          <p:nvPr/>
        </p:nvSpPr>
        <p:spPr bwMode="auto">
          <a:xfrm>
            <a:off x="7848600" y="228600"/>
            <a:ext cx="1066800" cy="120883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2" name="Rectangle 1"/>
          <p:cNvSpPr/>
          <p:nvPr/>
        </p:nvSpPr>
        <p:spPr>
          <a:xfrm>
            <a:off x="173297" y="2490319"/>
            <a:ext cx="795411" cy="1107996"/>
          </a:xfrm>
          <a:prstGeom prst="rect">
            <a:avLst/>
          </a:prstGeom>
          <a:noFill/>
        </p:spPr>
        <p:txBody>
          <a:bodyPr wrap="none" lIns="91440" tIns="45720" rIns="91440" bIns="45720">
            <a:spAutoFit/>
          </a:bodyPr>
          <a:lstStyle/>
          <a:p>
            <a:pPr algn="ctr"/>
            <a:r>
              <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3" name="Rectangle 2"/>
          <p:cNvSpPr/>
          <p:nvPr/>
        </p:nvSpPr>
        <p:spPr>
          <a:xfrm>
            <a:off x="5931864" y="2295071"/>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pic>
        <p:nvPicPr>
          <p:cNvPr id="12" name="Picture 6" descr="P__PRESS2009_RAJEWSKY_PNAS_Schmidtea_mediterran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7418">
            <a:off x="4105497" y="827071"/>
            <a:ext cx="4337538" cy="443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creaturecast.org/uploads/Odontosyllis_phosphorea_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21225"/>
            <a:ext cx="6235668" cy="2695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922160"/>
            <a:ext cx="795411" cy="1107996"/>
          </a:xfrm>
          <a:prstGeom prst="rect">
            <a:avLst/>
          </a:prstGeom>
          <a:noFill/>
        </p:spPr>
        <p:txBody>
          <a:bodyPr wrap="none" lIns="91440" tIns="45720" rIns="91440" bIns="45720">
            <a:spAutoFit/>
          </a:bodyPr>
          <a:lstStyle/>
          <a:p>
            <a:pPr algn="ctr"/>
            <a:r>
              <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9" name="Rectangle 8"/>
          <p:cNvSpPr/>
          <p:nvPr/>
        </p:nvSpPr>
        <p:spPr>
          <a:xfrm>
            <a:off x="6066563" y="2413374"/>
            <a:ext cx="795411" cy="1107996"/>
          </a:xfrm>
          <a:prstGeom prst="rect">
            <a:avLst/>
          </a:prstGeom>
          <a:noFill/>
        </p:spPr>
        <p:txBody>
          <a:bodyPr wrap="none" lIns="91440" tIns="45720" rIns="91440" bIns="45720">
            <a:spAutoFit/>
          </a:bodyPr>
          <a:lstStyle/>
          <a:p>
            <a:pPr algn="ctr"/>
            <a:r>
              <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Tree>
    <p:extLst>
      <p:ext uri="{BB962C8B-B14F-4D97-AF65-F5344CB8AC3E}">
        <p14:creationId xmlns:p14="http://schemas.microsoft.com/office/powerpoint/2010/main" val="1261192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pic>
        <p:nvPicPr>
          <p:cNvPr id="289800" name="Rectangl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9550"/>
            <a:ext cx="13477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1" name="Rectangl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2" name="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3" name="Rectangl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155575" y="-2262188"/>
            <a:ext cx="6600825" cy="471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4" name="Picture 4" descr="File:Junction 1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79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pic>
        <p:nvPicPr>
          <p:cNvPr id="289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800"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9550"/>
            <a:ext cx="13477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1" name="Rectangl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2" name="Rectangl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3" name="Rectangl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155575" y="-2262188"/>
            <a:ext cx="6600825" cy="471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4" name="Picture 4" descr="File:Junction 12.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04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pic>
        <p:nvPicPr>
          <p:cNvPr id="289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7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800"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9550"/>
            <a:ext cx="13477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1"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2"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3" name="Rectangl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155575" y="-2262188"/>
            <a:ext cx="6600825" cy="471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4" name="Picture 4" descr="File:Junction 12.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04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pic>
        <p:nvPicPr>
          <p:cNvPr id="289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7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7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800"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9550"/>
            <a:ext cx="13477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1" name="Rectangl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2" name="Rectangle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3" name="Rectangle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155575" y="-2262188"/>
            <a:ext cx="6600825" cy="471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4" name="Picture 4" descr="File:Junction 12.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04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2915" name="Rectangle 3"/>
          <p:cNvSpPr>
            <a:spLocks noGrp="1" noChangeArrowheads="1"/>
          </p:cNvSpPr>
          <p:nvPr>
            <p:ph type="body" idx="4294967295"/>
          </p:nvPr>
        </p:nvSpPr>
        <p:spPr>
          <a:xfrm>
            <a:off x="381000" y="304800"/>
            <a:ext cx="7543800" cy="5826125"/>
          </a:xfrm>
        </p:spPr>
        <p:txBody>
          <a:bodyPr/>
          <a:lstStyle/>
          <a:p>
            <a:pPr eaLnBrk="1" hangingPunct="1">
              <a:defRPr/>
            </a:pPr>
            <a:r>
              <a:rPr lang="en-US" dirty="0"/>
              <a:t>Which is a…</a:t>
            </a:r>
          </a:p>
          <a:p>
            <a:pPr lvl="1" eaLnBrk="1" hangingPunct="1">
              <a:defRPr/>
            </a:pPr>
            <a:r>
              <a:rPr lang="en-US" dirty="0">
                <a:solidFill>
                  <a:srgbClr val="CC9900"/>
                </a:solidFill>
              </a:rPr>
              <a:t>Coral (</a:t>
            </a:r>
            <a:r>
              <a:rPr lang="en-US" dirty="0" err="1">
                <a:solidFill>
                  <a:srgbClr val="CC9900"/>
                </a:solidFill>
              </a:rPr>
              <a:t>Anthozoa</a:t>
            </a:r>
            <a:r>
              <a:rPr lang="en-US" dirty="0">
                <a:solidFill>
                  <a:srgbClr val="CC9900"/>
                </a:solidFill>
              </a:rPr>
              <a:t>)</a:t>
            </a:r>
          </a:p>
          <a:p>
            <a:pPr lvl="1" eaLnBrk="1" hangingPunct="1">
              <a:defRPr/>
            </a:pPr>
            <a:r>
              <a:rPr lang="en-US" dirty="0">
                <a:solidFill>
                  <a:srgbClr val="00B0F0"/>
                </a:solidFill>
              </a:rPr>
              <a:t>Box Jelly (</a:t>
            </a:r>
            <a:r>
              <a:rPr lang="en-US" dirty="0" err="1">
                <a:solidFill>
                  <a:srgbClr val="00B0F0"/>
                </a:solidFill>
              </a:rPr>
              <a:t>Cuboza</a:t>
            </a:r>
            <a:r>
              <a:rPr lang="en-US" dirty="0">
                <a:solidFill>
                  <a:srgbClr val="00B0F0"/>
                </a:solidFill>
              </a:rPr>
              <a:t>)</a:t>
            </a:r>
          </a:p>
          <a:p>
            <a:pPr lvl="1" eaLnBrk="1" hangingPunct="1">
              <a:defRPr/>
            </a:pPr>
            <a:r>
              <a:rPr lang="en-US" dirty="0">
                <a:solidFill>
                  <a:srgbClr val="92D050"/>
                </a:solidFill>
              </a:rPr>
              <a:t>Hydra (Hydrozoa)</a:t>
            </a:r>
          </a:p>
          <a:p>
            <a:pPr lvl="1" eaLnBrk="1" hangingPunct="1">
              <a:defRPr/>
            </a:pPr>
            <a:r>
              <a:rPr lang="en-US" dirty="0">
                <a:solidFill>
                  <a:schemeClr val="accent1">
                    <a:lumMod val="60000"/>
                    <a:lumOff val="40000"/>
                  </a:schemeClr>
                </a:solidFill>
              </a:rPr>
              <a:t>True Jelly (</a:t>
            </a:r>
            <a:r>
              <a:rPr lang="en-US" dirty="0" err="1">
                <a:solidFill>
                  <a:schemeClr val="accent1">
                    <a:lumMod val="60000"/>
                    <a:lumOff val="40000"/>
                  </a:schemeClr>
                </a:solidFill>
              </a:rPr>
              <a:t>Scyphozoa</a:t>
            </a:r>
            <a:r>
              <a:rPr lang="en-US" dirty="0">
                <a:solidFill>
                  <a:schemeClr val="accent1">
                    <a:lumMod val="60000"/>
                    <a:lumOff val="40000"/>
                  </a:schemeClr>
                </a:solidFill>
              </a:rPr>
              <a:t>)</a:t>
            </a:r>
          </a:p>
          <a:p>
            <a:pPr lvl="1" eaLnBrk="1" hangingPunct="1">
              <a:buFontTx/>
              <a:buNone/>
              <a:defRPr/>
            </a:pPr>
            <a:br>
              <a:rPr lang="en-US" dirty="0"/>
            </a:br>
            <a:endParaRPr lang="en-US" dirty="0"/>
          </a:p>
        </p:txBody>
      </p:sp>
      <p:sp>
        <p:nvSpPr>
          <p:cNvPr id="12" name="Rectangle 11"/>
          <p:cNvSpPr/>
          <p:nvPr/>
        </p:nvSpPr>
        <p:spPr bwMode="auto">
          <a:xfrm>
            <a:off x="4495800" y="1676400"/>
            <a:ext cx="304800" cy="457200"/>
          </a:xfrm>
          <a:prstGeom prst="rect">
            <a:avLst/>
          </a:prstGeom>
          <a:noFill/>
          <a:ln w="9525" cap="flat" cmpd="sng" algn="ctr">
            <a:noFill/>
            <a:prstDash val="solid"/>
            <a:round/>
            <a:headEnd type="none" w="med" len="med"/>
            <a:tailEnd type="none" w="med" len="med"/>
          </a:ln>
          <a:effectLst/>
        </p:spPr>
        <p:txBody>
          <a:bodyPr/>
          <a:lstStyle/>
          <a:p>
            <a:pPr marL="342900" indent="-342900">
              <a:defRPr/>
            </a:pPr>
            <a:endParaRPr lang="en-US"/>
          </a:p>
        </p:txBody>
      </p:sp>
      <p:pic>
        <p:nvPicPr>
          <p:cNvPr id="289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8194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76600" cy="25908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7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2098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79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0"/>
            <a:ext cx="3276600" cy="3505200"/>
          </a:xfrm>
          <a:prstGeom prst="rect">
            <a:avLst/>
          </a:prstGeom>
          <a:noFill/>
          <a:ln w="57150" algn="ctr">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89800" name="Rect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49550"/>
            <a:ext cx="13477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1" name="Rect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413" y="2755900"/>
            <a:ext cx="140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2" name="Rect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74955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3" name="Rectangl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8" y="92075"/>
            <a:ext cx="14509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155575" y="-2262188"/>
            <a:ext cx="6600825" cy="471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4" name="Picture 4" descr="File:Junction 12.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0639" y="153193"/>
            <a:ext cx="1423199" cy="10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04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a:t>Name at least 5 parts of the crayfish below.</a:t>
            </a:r>
          </a:p>
        </p:txBody>
      </p:sp>
      <p:pic>
        <p:nvPicPr>
          <p:cNvPr id="108546" name="Picture 2" descr="http://ez002.k12.sd.us/crayf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458200" cy="57912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30722" name="Picture 2" descr="File:Junction 13.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9379" y="114301"/>
            <a:ext cx="813622" cy="58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307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28600" y="2286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solidFill>
                  <a:srgbClr val="99FFCC"/>
                </a:solidFill>
              </a:rPr>
              <a:t>The Praying Mantis belongs to this </a:t>
            </a:r>
            <a:r>
              <a:rPr lang="en-US" sz="3200" dirty="0">
                <a:solidFill>
                  <a:srgbClr val="FFC000"/>
                </a:solidFill>
              </a:rPr>
              <a:t>Phylum</a:t>
            </a:r>
            <a:r>
              <a:rPr lang="en-US" sz="3200" dirty="0">
                <a:solidFill>
                  <a:srgbClr val="99FFCC"/>
                </a:solidFill>
              </a:rPr>
              <a:t> and </a:t>
            </a:r>
            <a:r>
              <a:rPr lang="en-US" sz="3200" dirty="0">
                <a:solidFill>
                  <a:srgbClr val="FF66FF"/>
                </a:solidFill>
              </a:rPr>
              <a:t>this class </a:t>
            </a:r>
            <a:r>
              <a:rPr lang="en-US" sz="3200" dirty="0">
                <a:solidFill>
                  <a:srgbClr val="99FFCC"/>
                </a:solidFill>
              </a:rPr>
              <a:t>of </a:t>
            </a:r>
            <a:r>
              <a:rPr lang="en-US" sz="3200" dirty="0" err="1">
                <a:solidFill>
                  <a:srgbClr val="99FFCC"/>
                </a:solidFill>
              </a:rPr>
              <a:t>Animalia</a:t>
            </a:r>
            <a:r>
              <a:rPr lang="en-US" sz="3200" dirty="0">
                <a:solidFill>
                  <a:srgbClr val="99FFCC"/>
                </a:solidFill>
              </a:rPr>
              <a:t>? </a:t>
            </a:r>
          </a:p>
        </p:txBody>
      </p:sp>
      <p:pic>
        <p:nvPicPr>
          <p:cNvPr id="76803" name="Picture 6" descr="insect_praying_chinese_zorak_man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15362" name="Picture 2" descr="http://1.bp.blogspot.com/-Bi5iKy1jC7g/TubNypshw7I/AAAAAAAACMU/-l5JXB1I0Mo/s160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885825" cy="88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50354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6291" name="Rectangle 3"/>
          <p:cNvSpPr>
            <a:spLocks noGrp="1" noChangeArrowheads="1"/>
          </p:cNvSpPr>
          <p:nvPr>
            <p:ph idx="1"/>
          </p:nvPr>
        </p:nvSpPr>
        <p:spPr>
          <a:xfrm>
            <a:off x="155575" y="83979"/>
            <a:ext cx="8686800" cy="5749925"/>
          </a:xfrm>
        </p:spPr>
        <p:txBody>
          <a:bodyPr/>
          <a:lstStyle/>
          <a:p>
            <a:pPr eaLnBrk="1" hangingPunct="1">
              <a:defRPr/>
            </a:pPr>
            <a:r>
              <a:rPr lang="en-US" dirty="0"/>
              <a:t>Which two Classes of </a:t>
            </a:r>
            <a:r>
              <a:rPr lang="en-US" dirty="0" err="1"/>
              <a:t>Chordata</a:t>
            </a:r>
            <a:r>
              <a:rPr lang="en-US" dirty="0"/>
              <a:t> are switched?.</a:t>
            </a:r>
          </a:p>
          <a:p>
            <a:pPr lvl="1" eaLnBrk="1" hangingPunct="1">
              <a:defRPr/>
            </a:pPr>
            <a:endParaRPr lang="en-US" dirty="0"/>
          </a:p>
          <a:p>
            <a:pPr lvl="1" eaLnBrk="1" hangingPunct="1">
              <a:defRPr/>
            </a:pPr>
            <a:endParaRPr lang="en-US" dirty="0">
              <a:solidFill>
                <a:schemeClr val="tx1">
                  <a:lumMod val="50000"/>
                </a:schemeClr>
              </a:solidFill>
            </a:endParaRPr>
          </a:p>
        </p:txBody>
      </p:sp>
      <p:sp>
        <p:nvSpPr>
          <p:cNvPr id="6502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pic>
        <p:nvPicPr>
          <p:cNvPr id="1030" name="Picture 6" descr="http://blogs.extension.iastate.edu/isuecofamily/files/2012/04/ea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344" y="4563308"/>
            <a:ext cx="2589870" cy="2143859"/>
          </a:xfrm>
          <a:prstGeom prst="ellipse">
            <a:avLst/>
          </a:prstGeom>
          <a:ln w="63500" cap="rnd">
            <a:solidFill>
              <a:schemeClr val="tx1">
                <a:lumMod val="75000"/>
              </a:schemeClr>
            </a:solidFill>
          </a:ln>
          <a:effectLst>
            <a:glow rad="3683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http://blogs.telegraph.co.uk/news/files/2012/07/Kangaroo_178627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61" y="991915"/>
            <a:ext cx="2257028" cy="2063982"/>
          </a:xfrm>
          <a:prstGeom prst="ellipse">
            <a:avLst/>
          </a:prstGeom>
          <a:ln w="63500" cap="rnd">
            <a:solidFill>
              <a:schemeClr val="tx1">
                <a:lumMod val="75000"/>
              </a:schemeClr>
            </a:solidFill>
          </a:ln>
          <a:effectLst>
            <a:glow rad="292100">
              <a:srgbClr val="FF0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xQSEhUUEhIVFRUVFRQWFhcVGBUXFxYYFRcXFxcaFxoYHCggGBolGxQVITEhJSksLi4uFx8zODMsNygtLisBCgoKDg0OGxAQGiwkHyQ0Ly0tLDQsLCwsLCw0LCwsLCw0LCwsLCwsLCwsLCwsLCw0LCwsLCwsLCwsLCwsLCwsLP/AABEIALYBFAMBIgACEQEDEQH/xAAcAAEAAgMBAQEAAAAAAAAAAAAABQYDBAcBAgj/xAA8EAABAwIEBAQEBAQFBQEAAAABAAIRAwQFEiExBkFRYRMicYEykaGxwdHh8AcUQvEXI1JTYhYkQ3KSFf/EABkBAQADAQEAAAAAAAAAAAAAAAACAwQBBf/EACoRAAMAAgEDAwMDBQAAAAAAAAABAgMRIRIxQRNRYQQiMoHR8BRxkaHB/9oADAMBAAIRAxEAPwDh6Ii4AiIgCIiAIiIAiIgCIiAIvUQ6EREAREQHiL1EB4i9XiAIiIAiIhwIiIAiIgCIs1evmDRkY3KIlogu7u6nv3QGFERAEREAREQBF6BOgU3hfDFWrBcMje+66cbS7kGt+2wavUbnZScW9f7q/wCF8JUqepGY9TqrbY0WsZlAEdFNYqZRX1C8HJ7Pgu5fuA311KlKf8Oqka1BPp+q6Q09AszSrVikqee2cx/w5q/7o/8An9V8O/h1W5VGn2/VdPL9VnptlPSkLNZyX/D64/1N+RWKvwJcNGhafmF2cW8obMcwo+lPuS9azhX/AEnc82Ae/wCix1eG67eTT6HVdzfYt2I3MKEvbWnzaJ1B+ZlQqEvJNZafg4vVsqjTDqbgfQrF4TtNDrtpv6LrVa3YY+nZR1W1ZqA0c9B+CqbSLVbfg52bN4iWnX8Y/MfNeUrN7nBobqZj2XQnWBdAAMeUn1adPVeUcMh+bL/USffePuuK0S2/Y53UoOAaSNHAkegMfcLGuiVcEa4BpERIH/GXF3ymFX7vhstb5ZLs0A9iRqV1Ujuytotu9w99Iw4bzBHMDmtRdOniIiAIiIcCAIiAIiIB+/39UREAREQBERAFI4Xg9SufKIb1P4KdwTh2NarZPTkFcbK0a1sAQpzOym8yXYhcF4bp0tSJd1KsIpxssVd+VZcOrkk5gpbS4RRzXLNugVuNbK12Uea2qIjSVamQ0ZaZjdeVCI3WQNQ288lIGJtM9iFtUn67LAbNw2C17mq5i460NE7TrNA1WOpfMynXzDboVVn3zjvssVSuYOqz3lXg0RHuS17iuYwOZmehymfrCha9UvM7Tm+cgj7R7LHRYXuB6u/P6KftcHcGBzgYJ0KzVkbNMYiGt8Oc47ST9Tz06qbs+FnOa4wAWkDLsf2VZjhbGUqdRm7SJ781uXmarFWk0mBDu8fdV9RaoSIPC+G25iytLTEt6fqvLnhzKM4jKSNvVWN9P+ZY1zNC0c+q+MPqeMw0tAQYPqOyirSJaK/iXC7W0w9rpJ3B7quVMDfBdkJaNz9V0KgS2p4byIbtOxWSu9rS5rQIfHp3XVXg459zjWJ4IHzpBcCJ6Dt8lSb7ht7C4yAwHSd4jfTuv0NxFgtNwb4bYMGQNlTMRwzcEaEx6DmrZsrcaW0cQIIOuhXiu/EnChjPRE8yP6jOkkqnXVq6mYeIPT3VxBMwIiIAiIgCIiAL0t0B01nmJ07bjdeIgCIiAIiIDszGdl6dNl8/zGuy+6tQclbswpGvUErZoM0UfWucpWWne6dlFNEiSFeAvpt8AoCrfzpKyUKoK71jRa7a7zALb8URqVWaV2G81ldf9FZ1pIjpkrWu+5+ajbms4aErVddg+q+qBnf5rPd77F0yev2WO2p5yIn5dYMFe1SdhHYqwcN2DvEaQ2YIMcj1WdmqJJHhrBTPiBoOSPKeY3hTlJ4fRfTybEkdtZWahWIrnwxlzDUHtuVkoP8AAqEVBo85muHXoq6pF2mYbSgGU21JJaD5m8te3ZZbC7a172MaYcS5kbGRr9Ubah1R4cHBj9WiYE8yvLq7DGgEy+mYgDUjYx7QVTVaJzPVwMNdUY91MsAOrgZ0gn66rWw6m6ncVGEAkw+Zjf8Af0Wa4uHuqNeyk4gNgzpzlaNxVqNufFdTcGloaY3ELPkyr4NEYae/lf7M16CbpofAJBjpoNFu4yWihqRmEQQohmICpeF0aBoDZ+phb+OZHOpjQE7x0HMqUZJq2RvFUuU/Yz2FRvhQSHaT3WKpbsfRLIBcTp1EqQsKWUx5csaQoqjetFd7QMwmBHsrYvh/9KOnbeioY5g76RykRMa8oVB4n4bFQmpTaSQIjNoTprr01n1Xe67AXOdVAgtgAj96qg41hbm65SGmSDyy7rXFlNTvlHAatMtJBEEbzp918K78a4JP+cxp76jYc/dUhaEVhERAEREB6SvERAEREAREQHXi5az6hlfY0KxVxzUmzEjSxAEqNqX+URzW5eV+SrF1TdnlQ3svxzvuST7zmtqhiYbzWg22JjqtDEqZaY+XZNlnQmWFuMyQAdypSleCY3XPKdwWuBHJbbLw+JzIPeEaOemvBe6lzrK3bCvLZP12VDpYgQS08la8BfmYD1VdLR3p0WPDqOZ46Egekn7LoTLA2xY9plpgH3VZ4Sw8VXEEgQJHfl8ld6OH5qWUuMjvoCFVT0aJ0lyfN9Se4iqwCWjVvMgrGyLpoM5S0+WORHVeUcWNPyPaQZjNyPdeXNt4TTWomNZc06h3fsVjquTRMNcPj2Z7cVy8eDEVARqOXcLYtbVlPfVx3JWjh9UkF5+N+vt0Wa8q5WZqgiNhzKxZc1VXRCLujX2r+P8AY2zfjXsdVrUsfpHc6zAH5qFqU6lUeUlufkNyD35KCxLhyrRhxbGumQlx9xGvsp/0+VSnvkksWLeqZdb7C2VQXs8j4kFvVVPhy7c64cXukzEnYAKPdjNxTZlY+d5nQ+nZffCuNsph/jRsdDrqdyPUqqsdpccM145ax0m9+3uXjiCoxlEvaQD20lRPDsuZPhEkmQ6QPuoi2o1b2pLjlpz5Wn8laG56Lmh4DWgQI+GPwKveSrntsy1jWKejfJkxC6MtD2lo5yseLW5uKQDAMrNdea1MexZr3sY3zQdYUq2o8sMMyg6bzotkXykZKxtSm0cwxiyDg5rmy0iDI37D0XIMdsDQrOZy3b6FfoviWxpgDKMz9cw5SN/Zcm43sAaZqOa0vb5ZmIj6H0W3HRlyLT2c9REVpESiIgCIiAIiIAiIgOs1lo1K24W1dVIUVUfKjVGWZ2aNWS5DahxWyxvVfRA3CqdGpHw2hqo3F7eRMKTddiY5r4uoIg81yW0zqKQ5A5beIWhYdtOq01oBu0agLh12PfuugcM2rRECe4kT7dVzRp/fRdG4UeXNYSZLukqF9gdQ4Sp02uOfYgQTylWSsfDcC0nKTqdVAcLPdlexrQ8EAmdwVaxcNc3LGpEEHks1vRf2YvGU6lMNfBnbseoUJittWo0jFXxKZgGR5gCpA4QGjO15ka67LXvRc1aJaKTQHDrrHosNLyjXgemtNa3zsw0CDUDZMAAQFmx2C4AiQ1sgd5/ssOGVG5vN5XDRwdoQfyWti14H1HFp0Ayz6fqqPo4aqmzRUN5F8IsGHWrWAOJ8xHP8OiyGuG1CH8x5fTn+CjcCy1qeaoZdJ56N7BRXEGJNpHKXEmDl9OxW6W33MbxbtpsjeOri3eHGmQKrNxtmHP3CpFrVa6o3MQ0Rv11Bj6Ks4tirn13wToSN512MKZpMAYwn4tI+yhlxNLbfc2/S0t6R1CzuxTLHsLXMgAg6QtvH+JKRpFjSHOPLeFAYVw4H0g99R0RMSp3DOFKJZmbM/wBJJkLFifTek+53KsKfVXgjMEtK3x+EHAjSTB9lYqWIFrMhY5p2h3JadniLmVTTqAAt0idOxHZbmMXzHllMEZifktOF/f8AcuUZc7dPtwLuwb4Ti/4txr9Fy7im1DqVVkRLXEARIjpPPv3XVjZsyOzOnTQyueY9T82ocJMdB0Xo4qMGTlM4Qi28Wp5a1Ro5PIWotJWF9ACDrrpA69V8ogCIQiAIiIAiIgOlXlYFRV5eimJKib+8rB2nwgkj3ifss9Jvith+qqc+WcmNH23FW1BDd18WprB3m1C2bXC2s1CkJa3cqLpLhEjX/kg4hx3WwbaBuoy+xprNAZPZRFzjtR2g0H1XFFMFguaLMpDiPdV67sWxLCCOijqtZzjJJPuV8Aq6Z15Gz6Igq/cG3WYN7aQIH0VAlWrguATLhvo3f1J00S+wO1cLPeKgyujMIM84P6q3XNJzfOSD1G0qi4GQSwSGydxuJ3V5oUy0w54d0JWbIXdtGle4xLcoaR1npzhSFG4k5s4y8hPbml/kfFNwB5lR+LYdTp0vKMpJaJk6SQF5+RJvXsaY6KSnWm/1M+INpVGu8RzSYMERI9PyVKtX5ZaQYk7q92dOmyGNYO5PotfGqbfBqF4EgeU9DyhRx5JlpI1YM6j7NNp6/miEwl2R0t8zTu3n6haPG1AVmAsBkc4ghYbSjVAzBjo91tWl097snM9Vsio7+5fm+m23SZzGz4ZeasZTAMk/mpLFMHqBstBgRr0hdQfhoHxeZ2+Vo+6wYxTa21l2hJHlI26rLn+pW+GQwUoa0VWwxgsp5HtdBHLZTGD8VtpNyjMegKkcKs7epSDnBu3Pcr3EeF6bqZqUhlcBMDYrKnPVx3J3eKm5tFevsRfXqF4aRPMKYwSzpEAuLnOcYJ/0+vNb+GYpRysa1gbyOmk85K3MTw1rR41PyuGp6O/VaFTunKfJly5El060Za1sKRblGYchPNUvitpLy4tyknUR+J2Vssrio7zZZPLeNOiqnE90XuJcPNMc9I6L08fsebWziHFlLLdVNfiM+nKPoohTHFo/7qpHMj7fVQ61FK7BERDoCIiAIiIAiIgL2LQHdfNSk1gnRQNzxA4/CPmoyvevfu4qpRXlgnLrHQ3RuvooW5v3v3OnQLVRWKUgERF0BERAfYPKfZSeCXjmPAzhrSZM9unqopAUZ07lgtcuaDoI/HbkuiYbXpOYInNEEc1xjg3Ei5gc5oaJ8onkNJ1315rqXD9doJJcGmJ6j0WZovT3JMCm5kuLCW/UQtDHMTFRoaAYBBk9RqFJC5NYxyHLqvMeAbRgNEktG3dY8i02X4aXWtrk1LXHAW6U3F0a9Fhtgbk+JWdDQfKwc46qbwyi0MhrYH37lQlhVayq+k8gAPJaTtqsr253Jomp+7oWmv8AOido0g2TPlj6KnYbbmrXqObAYHHKenot3inGf8sspTl/qI+yz8P06YpMbPmIzGFF30SWY5rFidvvXH9vkXlz/KOFR4JB0luoPrOy18To1L+lLYa0zAO5Xv8AEF4FBjd5JPyC1uE7wuDBMgCC07jv6KNanwShP0lmX5Fcc6ta/wCVUEgfbseas+GcV0208pmY0BWXioMdc27XQd809O6k/wD8q3qggMbtu39FJamk/PY5myxcJ2u/JT7a+yOLgMwcSSFNtvqlw3K0BjRvOi9wR9O3fUpVGiWu0JEyCpDErNob41MRtmbycFolrel+RlzUt8r9T2i+rTADywcmnlCo/EFSajvMCcx1668lcrq6Y+kc7ssDRvMnkud8QXIY2o8nRrT0XoY09c9zDb4ZyTHq2e4qn/kfkFoL17pJJ5mV4tJWEREAREQBERAEREAREQBERAEREAREQBERAS/D2Jii/WNYGYk6AcuwXX8CxPM1uXmAR6d51XCVaeFMfNN0Pe6SWtaNIA/NV3O+UTitM/QllijqxFMANcBJK3ry3OmZ2Y8h6KgYPiswQ7XkQdfUlW3BMT88PkudsT+9Fma4NGtcySdW+8JoGQydh1Vaxmzqgh9TTO6PSVZLmTVaXaRsJWLiamH0g0EZg4Eeyy3jf4pF/wBPmUUvnubFhYUhTyAAy3U7yq/hdwLaq6lV+Fp8pHTkp3DHNY2S4KvYiw17kQIBO/YKhRTX3osxVuqmnwzJd3AvLljP/G2TrzA3/BSd7w/Te0upeR4GhaYB9Vo4vg/gAVqMmNHjmQdyFLYPcNFPNmER7+641XWlraGTLqFWN8LjX7lEt8Pr1qjiJe6mdydfqrNgmICk4sqB1M9CNCey18BqmnVrEgy5xOU8xP5KV4k1pNqQA5rmqUzLpJrnud+oy9T6X2InF6rvH8VrNDA10B9VJmtVgZqYDBuAZ+cLZp3ArUTnjbT9Fp3dw6lR5EO0mZK140qe0jFVPsRuP37HNAa2CJ12XJf4gYhlpikN3mT6D7yrdjeIABznHytBPr+q49i18a9V1Q8zp2A2WzGii34NNERXEAiIgCIiAIiIAiIgCIiAIiIAiIgCIiAIiIAiIgLJw/xI6kWteZaJ1JM7aBdMwTG21WsIdoRmzbGf7riCkMKxepQdLSSIgtO0Kuo3yiybaP0ZhmKszS+XgjTmeylrKsys5xOgB0HbuuJ4LxpTEguymR8Wxn7K6W+ONcNNOSpqX5LVSfwXnyPqQ2IH1XzjluM1NzdC2QQOhVZoXsnyuGh69FKvxcOLIaAB8Uakqusafcktppom/HaKRBOaREdSVB2Vo+jUaXjQyR68ge+yy3eLNcQGNgBfb8ZY8gVPK0CdNZKgsKlJI4qrn5NzGrdr2NqRleCII3Wu5jalLzvktEmSI9IWocZjMMsjXLPJQbqwOxlTjHpJNnNPRKHEGCmWhkHrKruIYoGg6+USSSdI5qN4g4gpUATUeJ5MB8x9AuaY/wARVLkxJZT5NB3/APbqr5jZW69jPxXxD/MuyM0ptPu4iROnJV5EV6WioIiIAiIgCIiAIiIAiIgCIiAIiIAiIgCIiAIiIAiIgC9XiIdPVu2eK1aXwPI231iDOnzK0kQFrsONajTFRoI6t0I/Pmpy047p/CS4Ajdwkei5wig8cs6m0dVZxvQ/3ACRI0Omw16H9V67ji3GviTPQExHbkuUouekiXqUdHuv4gU2jyB7zpH9I6zP0VdxHjWvUEMikIg5dSfc7KtLxSUJEW2z6qVC4kuJJO5Jkn3K+URSOBERDgREQBERAEREAREQBERAEREAREQBERAEREAREQBERAEREAREQ6EREAREQBERAEREOBERAEREAREQBERAEREARE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data:image/jpeg;base64,/9j/4AAQSkZJRgABAQAAAQABAAD/2wCEAAkGBxQSEhUUEhIVFRUVFRQWFhcVGBUXFxYYFRcXFxcaFxoYHCggGBolGxQVITEhJSksLi4uFx8zODMsNygtLisBCgoKDg0OGxAQGiwkHyQ0Ly0tLDQsLCwsLCw0LCwsLCw0LCwsLCwsLCwsLCwsLCw0LCwsLCwsLCwsLCwsLCwsLP/AABEIALYBFAMBIgACEQEDEQH/xAAcAAEAAgMBAQEAAAAAAAAAAAAABQYDBAcBAgj/xAA8EAABAwIEBAQEBAQFBQEAAAABAAIRAwQFEiExBkFRYRMicYEykaGxwdHh8AcUQvEXI1JTYhYkQ3KSFf/EABkBAQADAQEAAAAAAAAAAAAAAAACAwQBBf/EACoRAAMAAgEDAwMDBQAAAAAAAAABAgMRIRIxQRNRYQQiMoHR8BRxkaHB/9oADAMBAAIRAxEAPwDh6Ii4AiIgCIiAIiIAiIgCIiAIvUQ6EREAREQHiL1EB4i9XiAIiIAiIhwIiIAiIgCIs1evmDRkY3KIlogu7u6nv3QGFERAEREAREQBF6BOgU3hfDFWrBcMje+66cbS7kGt+2wavUbnZScW9f7q/wCF8JUqepGY9TqrbY0WsZlAEdFNYqZRX1C8HJ7Pgu5fuA311KlKf8Oqka1BPp+q6Q09AszSrVikqee2cx/w5q/7o/8An9V8O/h1W5VGn2/VdPL9VnptlPSkLNZyX/D64/1N+RWKvwJcNGhafmF2cW8obMcwo+lPuS9azhX/AEnc82Ae/wCix1eG67eTT6HVdzfYt2I3MKEvbWnzaJ1B+ZlQqEvJNZafg4vVsqjTDqbgfQrF4TtNDrtpv6LrVa3YY+nZR1W1ZqA0c9B+CqbSLVbfg52bN4iWnX8Y/MfNeUrN7nBobqZj2XQnWBdAAMeUn1adPVeUcMh+bL/USffePuuK0S2/Y53UoOAaSNHAkegMfcLGuiVcEa4BpERIH/GXF3ymFX7vhstb5ZLs0A9iRqV1Ujuytotu9w99Iw4bzBHMDmtRdOniIiAIiIcCAIiAIiIB+/39UREAREQBERAFI4Xg9SufKIb1P4KdwTh2NarZPTkFcbK0a1sAQpzOym8yXYhcF4bp0tSJd1KsIpxssVd+VZcOrkk5gpbS4RRzXLNugVuNbK12Uea2qIjSVamQ0ZaZjdeVCI3WQNQ288lIGJtM9iFtUn67LAbNw2C17mq5i460NE7TrNA1WOpfMynXzDboVVn3zjvssVSuYOqz3lXg0RHuS17iuYwOZmehymfrCha9UvM7Tm+cgj7R7LHRYXuB6u/P6KftcHcGBzgYJ0KzVkbNMYiGt8Oc47ST9Tz06qbs+FnOa4wAWkDLsf2VZjhbGUqdRm7SJ781uXmarFWk0mBDu8fdV9RaoSIPC+G25iytLTEt6fqvLnhzKM4jKSNvVWN9P+ZY1zNC0c+q+MPqeMw0tAQYPqOyirSJaK/iXC7W0w9rpJ3B7quVMDfBdkJaNz9V0KgS2p4byIbtOxWSu9rS5rQIfHp3XVXg459zjWJ4IHzpBcCJ6Dt8lSb7ht7C4yAwHSd4jfTuv0NxFgtNwb4bYMGQNlTMRwzcEaEx6DmrZsrcaW0cQIIOuhXiu/EnChjPRE8yP6jOkkqnXVq6mYeIPT3VxBMwIiIAiIgCIiAL0t0B01nmJ07bjdeIgCIiAIiIDszGdl6dNl8/zGuy+6tQclbswpGvUErZoM0UfWucpWWne6dlFNEiSFeAvpt8AoCrfzpKyUKoK71jRa7a7zALb8URqVWaV2G81ldf9FZ1pIjpkrWu+5+ajbms4aErVddg+q+qBnf5rPd77F0yev2WO2p5yIn5dYMFe1SdhHYqwcN2DvEaQ2YIMcj1WdmqJJHhrBTPiBoOSPKeY3hTlJ4fRfTybEkdtZWahWIrnwxlzDUHtuVkoP8AAqEVBo85muHXoq6pF2mYbSgGU21JJaD5m8te3ZZbC7a172MaYcS5kbGRr9Ubah1R4cHBj9WiYE8yvLq7DGgEy+mYgDUjYx7QVTVaJzPVwMNdUY91MsAOrgZ0gn66rWw6m6ncVGEAkw+Zjf8Af0Wa4uHuqNeyk4gNgzpzlaNxVqNufFdTcGloaY3ELPkyr4NEYae/lf7M16CbpofAJBjpoNFu4yWihqRmEQQohmICpeF0aBoDZ+phb+OZHOpjQE7x0HMqUZJq2RvFUuU/Yz2FRvhQSHaT3WKpbsfRLIBcTp1EqQsKWUx5csaQoqjetFd7QMwmBHsrYvh/9KOnbeioY5g76RykRMa8oVB4n4bFQmpTaSQIjNoTprr01n1Xe67AXOdVAgtgAj96qg41hbm65SGmSDyy7rXFlNTvlHAatMtJBEEbzp918K78a4JP+cxp76jYc/dUhaEVhERAEREB6SvERAEREAREQHXi5az6hlfY0KxVxzUmzEjSxAEqNqX+URzW5eV+SrF1TdnlQ3svxzvuST7zmtqhiYbzWg22JjqtDEqZaY+XZNlnQmWFuMyQAdypSleCY3XPKdwWuBHJbbLw+JzIPeEaOemvBe6lzrK3bCvLZP12VDpYgQS08la8BfmYD1VdLR3p0WPDqOZ46Egekn7LoTLA2xY9plpgH3VZ4Sw8VXEEgQJHfl8ld6OH5qWUuMjvoCFVT0aJ0lyfN9Se4iqwCWjVvMgrGyLpoM5S0+WORHVeUcWNPyPaQZjNyPdeXNt4TTWomNZc06h3fsVjquTRMNcPj2Z7cVy8eDEVARqOXcLYtbVlPfVx3JWjh9UkF5+N+vt0Wa8q5WZqgiNhzKxZc1VXRCLujX2r+P8AY2zfjXsdVrUsfpHc6zAH5qFqU6lUeUlufkNyD35KCxLhyrRhxbGumQlx9xGvsp/0+VSnvkksWLeqZdb7C2VQXs8j4kFvVVPhy7c64cXukzEnYAKPdjNxTZlY+d5nQ+nZffCuNsph/jRsdDrqdyPUqqsdpccM145ax0m9+3uXjiCoxlEvaQD20lRPDsuZPhEkmQ6QPuoi2o1b2pLjlpz5Wn8laG56Lmh4DWgQI+GPwKveSrntsy1jWKejfJkxC6MtD2lo5yseLW5uKQDAMrNdea1MexZr3sY3zQdYUq2o8sMMyg6bzotkXykZKxtSm0cwxiyDg5rmy0iDI37D0XIMdsDQrOZy3b6FfoviWxpgDKMz9cw5SN/Zcm43sAaZqOa0vb5ZmIj6H0W3HRlyLT2c9REVpESiIgCIiAIiIAiIgOs1lo1K24W1dVIUVUfKjVGWZ2aNWS5DahxWyxvVfRA3CqdGpHw2hqo3F7eRMKTddiY5r4uoIg81yW0zqKQ5A5beIWhYdtOq01oBu0agLh12PfuugcM2rRECe4kT7dVzRp/fRdG4UeXNYSZLukqF9gdQ4Sp02uOfYgQTylWSsfDcC0nKTqdVAcLPdlexrQ8EAmdwVaxcNc3LGpEEHks1vRf2YvGU6lMNfBnbseoUJittWo0jFXxKZgGR5gCpA4QGjO15ka67LXvRc1aJaKTQHDrrHosNLyjXgemtNa3zsw0CDUDZMAAQFmx2C4AiQ1sgd5/ssOGVG5vN5XDRwdoQfyWti14H1HFp0Ayz6fqqPo4aqmzRUN5F8IsGHWrWAOJ8xHP8OiyGuG1CH8x5fTn+CjcCy1qeaoZdJ56N7BRXEGJNpHKXEmDl9OxW6W33MbxbtpsjeOri3eHGmQKrNxtmHP3CpFrVa6o3MQ0Rv11Bj6Ks4tirn13wToSN512MKZpMAYwn4tI+yhlxNLbfc2/S0t6R1CzuxTLHsLXMgAg6QtvH+JKRpFjSHOPLeFAYVw4H0g99R0RMSp3DOFKJZmbM/wBJJkLFifTek+53KsKfVXgjMEtK3x+EHAjSTB9lYqWIFrMhY5p2h3JadniLmVTTqAAt0idOxHZbmMXzHllMEZifktOF/f8AcuUZc7dPtwLuwb4Ti/4txr9Fy7im1DqVVkRLXEARIjpPPv3XVjZsyOzOnTQyueY9T82ocJMdB0Xo4qMGTlM4Qi28Wp5a1Ro5PIWotJWF9ACDrrpA69V8ogCIQiAIiIAiIgOlXlYFRV5eimJKib+8rB2nwgkj3ifss9Jvith+qqc+WcmNH23FW1BDd18WprB3m1C2bXC2s1CkJa3cqLpLhEjX/kg4hx3WwbaBuoy+xprNAZPZRFzjtR2g0H1XFFMFguaLMpDiPdV67sWxLCCOijqtZzjJJPuV8Aq6Z15Gz6Igq/cG3WYN7aQIH0VAlWrguATLhvo3f1J00S+wO1cLPeKgyujMIM84P6q3XNJzfOSD1G0qi4GQSwSGydxuJ3V5oUy0w54d0JWbIXdtGle4xLcoaR1npzhSFG4k5s4y8hPbml/kfFNwB5lR+LYdTp0vKMpJaJk6SQF5+RJvXsaY6KSnWm/1M+INpVGu8RzSYMERI9PyVKtX5ZaQYk7q92dOmyGNYO5PotfGqbfBqF4EgeU9DyhRx5JlpI1YM6j7NNp6/miEwl2R0t8zTu3n6haPG1AVmAsBkc4ghYbSjVAzBjo91tWl097snM9Vsio7+5fm+m23SZzGz4ZeasZTAMk/mpLFMHqBstBgRr0hdQfhoHxeZ2+Vo+6wYxTa21l2hJHlI26rLn+pW+GQwUoa0VWwxgsp5HtdBHLZTGD8VtpNyjMegKkcKs7epSDnBu3Pcr3EeF6bqZqUhlcBMDYrKnPVx3J3eKm5tFevsRfXqF4aRPMKYwSzpEAuLnOcYJ/0+vNb+GYpRysa1gbyOmk85K3MTw1rR41PyuGp6O/VaFTunKfJly5El060Za1sKRblGYchPNUvitpLy4tyknUR+J2Vssrio7zZZPLeNOiqnE90XuJcPNMc9I6L08fsebWziHFlLLdVNfiM+nKPoohTHFo/7qpHMj7fVQ61FK7BERDoCIiAIiIAiIgL2LQHdfNSk1gnRQNzxA4/CPmoyvevfu4qpRXlgnLrHQ3RuvooW5v3v3OnQLVRWKUgERF0BERAfYPKfZSeCXjmPAzhrSZM9unqopAUZ07lgtcuaDoI/HbkuiYbXpOYInNEEc1xjg3Ei5gc5oaJ8onkNJ1315rqXD9doJJcGmJ6j0WZovT3JMCm5kuLCW/UQtDHMTFRoaAYBBk9RqFJC5NYxyHLqvMeAbRgNEktG3dY8i02X4aXWtrk1LXHAW6U3F0a9Fhtgbk+JWdDQfKwc46qbwyi0MhrYH37lQlhVayq+k8gAPJaTtqsr253Jomp+7oWmv8AOido0g2TPlj6KnYbbmrXqObAYHHKenot3inGf8sspTl/qI+yz8P06YpMbPmIzGFF30SWY5rFidvvXH9vkXlz/KOFR4JB0luoPrOy18To1L+lLYa0zAO5Xv8AEF4FBjd5JPyC1uE7wuDBMgCC07jv6KNanwShP0lmX5Fcc6ta/wCVUEgfbseas+GcV0208pmY0BWXioMdc27XQd809O6k/wD8q3qggMbtu39FJamk/PY5myxcJ2u/JT7a+yOLgMwcSSFNtvqlw3K0BjRvOi9wR9O3fUpVGiWu0JEyCpDErNob41MRtmbycFolrel+RlzUt8r9T2i+rTADywcmnlCo/EFSajvMCcx1668lcrq6Y+kc7ssDRvMnkud8QXIY2o8nRrT0XoY09c9zDb4ZyTHq2e4qn/kfkFoL17pJJ5mV4tJWEREAREQBERAEREAREQBERAEREAREQBERAS/D2Jii/WNYGYk6AcuwXX8CxPM1uXmAR6d51XCVaeFMfNN0Pe6SWtaNIA/NV3O+UTitM/QllijqxFMANcBJK3ry3OmZ2Y8h6KgYPiswQ7XkQdfUlW3BMT88PkudsT+9Fma4NGtcySdW+8JoGQydh1Vaxmzqgh9TTO6PSVZLmTVaXaRsJWLiamH0g0EZg4Eeyy3jf4pF/wBPmUUvnubFhYUhTyAAy3U7yq/hdwLaq6lV+Fp8pHTkp3DHNY2S4KvYiw17kQIBO/YKhRTX3osxVuqmnwzJd3AvLljP/G2TrzA3/BSd7w/Te0upeR4GhaYB9Vo4vg/gAVqMmNHjmQdyFLYPcNFPNmER7+641XWlraGTLqFWN8LjX7lEt8Pr1qjiJe6mdydfqrNgmICk4sqB1M9CNCey18BqmnVrEgy5xOU8xP5KV4k1pNqQA5rmqUzLpJrnud+oy9T6X2InF6rvH8VrNDA10B9VJmtVgZqYDBuAZ+cLZp3ArUTnjbT9Fp3dw6lR5EO0mZK140qe0jFVPsRuP37HNAa2CJ12XJf4gYhlpikN3mT6D7yrdjeIABznHytBPr+q49i18a9V1Q8zp2A2WzGii34NNERXEAiIgCIiAIiIAiIgCIiAIiIAiIgCIiAIiIAiIgLJw/xI6kWteZaJ1JM7aBdMwTG21WsIdoRmzbGf7riCkMKxepQdLSSIgtO0Kuo3yiybaP0ZhmKszS+XgjTmeylrKsys5xOgB0HbuuJ4LxpTEguymR8Wxn7K6W+ONcNNOSpqX5LVSfwXnyPqQ2IH1XzjluM1NzdC2QQOhVZoXsnyuGh69FKvxcOLIaAB8Uakqusafcktppom/HaKRBOaREdSVB2Vo+jUaXjQyR68ge+yy3eLNcQGNgBfb8ZY8gVPK0CdNZKgsKlJI4qrn5NzGrdr2NqRleCII3Wu5jalLzvktEmSI9IWocZjMMsjXLPJQbqwOxlTjHpJNnNPRKHEGCmWhkHrKruIYoGg6+USSSdI5qN4g4gpUATUeJ5MB8x9AuaY/wARVLkxJZT5NB3/APbqr5jZW69jPxXxD/MuyM0ptPu4iROnJV5EV6WioIiIAiIgCIiAIiIAiIgCIiAIiIAiIgCIiAIiIAiIgC9XiIdPVu2eK1aXwPI231iDOnzK0kQFrsONajTFRoI6t0I/Pmpy047p/CS4Ajdwkei5wig8cs6m0dVZxvQ/3ACRI0Omw16H9V67ji3GviTPQExHbkuUouekiXqUdHuv4gU2jyB7zpH9I6zP0VdxHjWvUEMikIg5dSfc7KtLxSUJEW2z6qVC4kuJJO5Jkn3K+URSOBERDgREQBERAEREAREQBERAEREAREQBERAEREAREQBERAEREAREQ6EREAREQBERAEREOBERAEREAREQBERAEREARE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upload.wikimedia.org/wikipedia/commons/5/59/Lamprey_mou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753" y="914075"/>
            <a:ext cx="2535762" cy="2219661"/>
          </a:xfrm>
          <a:prstGeom prst="ellipse">
            <a:avLst/>
          </a:prstGeom>
          <a:ln w="63500" cap="rnd">
            <a:solidFill>
              <a:schemeClr val="tx1">
                <a:lumMod val="75000"/>
              </a:schemeClr>
            </a:solidFill>
          </a:ln>
          <a:effectLst>
            <a:glow rad="393700">
              <a:srgbClr val="FF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http://scienceblogs.com/lifelines/files/2014/01/13243547332073393725diving-with-great-white-shar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466" y="2606348"/>
            <a:ext cx="2613891" cy="2131592"/>
          </a:xfrm>
          <a:prstGeom prst="ellipse">
            <a:avLst/>
          </a:prstGeom>
          <a:ln w="63500" cap="rnd">
            <a:solidFill>
              <a:schemeClr val="tx1">
                <a:lumMod val="75000"/>
              </a:schemeClr>
            </a:solidFill>
          </a:ln>
          <a:effectLst>
            <a:glow rad="330200">
              <a:srgbClr val="00FF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6" name="Picture 22" descr="http://www.dnr.state.oh.us/Portals/9/Images/fishing/fish/spotted%20bass%20by%20B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139" y="4676702"/>
            <a:ext cx="2363236" cy="2012156"/>
          </a:xfrm>
          <a:prstGeom prst="ellipse">
            <a:avLst/>
          </a:prstGeom>
          <a:ln w="63500" cap="rnd">
            <a:solidFill>
              <a:schemeClr val="tx1">
                <a:lumMod val="75000"/>
              </a:schemeClr>
            </a:solidFill>
          </a:ln>
          <a:effectLst>
            <a:glow rad="533400">
              <a:schemeClr val="accent1">
                <a:lumMod val="60000"/>
                <a:lumOff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6571634" y="2406311"/>
            <a:ext cx="1790875" cy="584775"/>
          </a:xfrm>
          <a:prstGeom prst="rect">
            <a:avLst/>
          </a:prstGeom>
          <a:noFill/>
          <a:ln>
            <a:noFill/>
          </a:ln>
        </p:spPr>
        <p:txBody>
          <a:bodyPr wrap="none" lIns="91440" tIns="45720" rIns="91440" bIns="45720">
            <a:prstTxWarp prst="textArchDown">
              <a:avLst/>
            </a:prstTxWarp>
            <a:spAutoFit/>
          </a:bodyPr>
          <a:lstStyle/>
          <a:p>
            <a:pPr algn="ctr">
              <a:buNone/>
            </a:pPr>
            <a:r>
              <a:rPr lang="en-US" sz="3200" b="1" cap="none" spc="0" dirty="0">
                <a:ln w="17780" cmpd="sng">
                  <a:solidFill>
                    <a:schemeClr val="bg2">
                      <a:lumMod val="60000"/>
                      <a:lumOff val="40000"/>
                    </a:schemeClr>
                  </a:solidFill>
                  <a:prstDash val="solid"/>
                  <a:miter lim="800000"/>
                </a:ln>
                <a:solidFill>
                  <a:schemeClr val="tx1">
                    <a:lumMod val="65000"/>
                  </a:schemeClr>
                </a:solidFill>
                <a:effectLst>
                  <a:outerShdw blurRad="50800" algn="tl" rotWithShape="0">
                    <a:srgbClr val="000000"/>
                  </a:outerShdw>
                </a:effectLst>
              </a:rPr>
              <a:t>Jawless</a:t>
            </a:r>
          </a:p>
        </p:txBody>
      </p:sp>
      <p:sp>
        <p:nvSpPr>
          <p:cNvPr id="3" name="Rectangle 2"/>
          <p:cNvSpPr/>
          <p:nvPr/>
        </p:nvSpPr>
        <p:spPr>
          <a:xfrm>
            <a:off x="1594466" y="3810000"/>
            <a:ext cx="2659702" cy="523220"/>
          </a:xfrm>
          <a:prstGeom prst="rect">
            <a:avLst/>
          </a:prstGeom>
          <a:noFill/>
        </p:spPr>
        <p:txBody>
          <a:bodyPr wrap="none" lIns="91440" tIns="45720" rIns="91440" bIns="45720">
            <a:prstTxWarp prst="textArchDown">
              <a:avLst/>
            </a:prstTxWarp>
            <a:spAutoFit/>
          </a:bodyPr>
          <a:lstStyle/>
          <a:p>
            <a:pPr algn="ctr">
              <a:buNone/>
            </a:pPr>
            <a:r>
              <a:rPr lang="en-US" sz="2400" b="1" cap="none" spc="50" dirty="0">
                <a:ln w="13500">
                  <a:solidFill>
                    <a:schemeClr val="tx1">
                      <a:alpha val="6500"/>
                    </a:schemeClr>
                  </a:solidFill>
                  <a:prstDash val="solid"/>
                </a:ln>
                <a:solidFill>
                  <a:schemeClr val="accent1">
                    <a:tint val="3000"/>
                    <a:alpha val="95000"/>
                  </a:schemeClr>
                </a:solidFill>
                <a:effectLst>
                  <a:innerShdw blurRad="50900" dist="38500" dir="13500000">
                    <a:srgbClr val="000000">
                      <a:alpha val="60000"/>
                    </a:srgbClr>
                  </a:innerShdw>
                </a:effectLst>
              </a:rPr>
              <a:t>Cartilaginous</a:t>
            </a:r>
          </a:p>
        </p:txBody>
      </p:sp>
      <p:sp>
        <p:nvSpPr>
          <p:cNvPr id="4" name="Rectangle 3"/>
          <p:cNvSpPr/>
          <p:nvPr/>
        </p:nvSpPr>
        <p:spPr>
          <a:xfrm>
            <a:off x="3847131" y="5706070"/>
            <a:ext cx="1930337" cy="923330"/>
          </a:xfrm>
          <a:prstGeom prst="rect">
            <a:avLst/>
          </a:prstGeom>
          <a:noFill/>
        </p:spPr>
        <p:txBody>
          <a:bodyPr wrap="none" lIns="91440" tIns="45720" rIns="91440" bIns="45720">
            <a:spAutoFit/>
          </a:bodyPr>
          <a:lstStyle/>
          <a:p>
            <a:pPr algn="ctr">
              <a:buNone/>
            </a:pPr>
            <a:r>
              <a:rPr lang="en-US" sz="5400" b="1" cap="none" spc="0" dirty="0">
                <a:ln w="10541" cmpd="sng">
                  <a:solidFill>
                    <a:schemeClr val="bg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Bony</a:t>
            </a:r>
          </a:p>
        </p:txBody>
      </p:sp>
      <p:pic>
        <p:nvPicPr>
          <p:cNvPr id="16" name="Picture 8" descr="http://upload.wikimedia.org/wikipedia/commons/1/19/Caerulea3_cr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1002288"/>
            <a:ext cx="2286000" cy="2259350"/>
          </a:xfrm>
          <a:prstGeom prst="ellipse">
            <a:avLst/>
          </a:prstGeom>
          <a:ln w="63500" cap="rnd">
            <a:solidFill>
              <a:schemeClr val="tx1">
                <a:lumMod val="75000"/>
              </a:schemeClr>
            </a:solidFill>
          </a:ln>
          <a:effectLst>
            <a:glow rad="368300">
              <a:srgbClr val="9966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9618" y="1257020"/>
            <a:ext cx="2115514" cy="584775"/>
          </a:xfrm>
          <a:prstGeom prst="rect">
            <a:avLst/>
          </a:prstGeom>
          <a:noFill/>
        </p:spPr>
        <p:txBody>
          <a:bodyPr wrap="square" rtlCol="0">
            <a:spAutoFit/>
          </a:bodyPr>
          <a:lstStyle/>
          <a:p>
            <a:pPr>
              <a:buNone/>
            </a:pPr>
            <a:r>
              <a:rPr lang="en-US" sz="3200" dirty="0">
                <a:solidFill>
                  <a:srgbClr val="FF0000"/>
                </a:solidFill>
              </a:rPr>
              <a:t>Mammalia</a:t>
            </a:r>
          </a:p>
        </p:txBody>
      </p:sp>
      <p:sp>
        <p:nvSpPr>
          <p:cNvPr id="6" name="Rectangle 5"/>
          <p:cNvSpPr/>
          <p:nvPr/>
        </p:nvSpPr>
        <p:spPr>
          <a:xfrm>
            <a:off x="6427079" y="1435387"/>
            <a:ext cx="1909497" cy="584775"/>
          </a:xfrm>
          <a:prstGeom prst="rect">
            <a:avLst/>
          </a:prstGeom>
          <a:noFill/>
        </p:spPr>
        <p:txBody>
          <a:bodyPr wrap="none" lIns="91440" tIns="45720" rIns="91440" bIns="45720">
            <a:prstTxWarp prst="textArchUp">
              <a:avLst/>
            </a:prstTxWarp>
            <a:spAutoFit/>
          </a:bodyPr>
          <a:lstStyle/>
          <a:p>
            <a:pPr algn="ctr">
              <a:buNone/>
            </a:pPr>
            <a:r>
              <a:rPr lang="en-US" sz="3200" b="1" cap="none" spc="0" dirty="0" err="1">
                <a:ln w="17780" cmpd="sng">
                  <a:solidFill>
                    <a:schemeClr val="bg1"/>
                  </a:solidFill>
                  <a:prstDash val="solid"/>
                  <a:miter lim="800000"/>
                </a:ln>
                <a:solidFill>
                  <a:srgbClr val="FF99FF"/>
                </a:solidFill>
                <a:effectLst>
                  <a:outerShdw blurRad="50800" algn="tl" rotWithShape="0">
                    <a:srgbClr val="000000"/>
                  </a:outerShdw>
                </a:effectLst>
              </a:rPr>
              <a:t>Agnatha</a:t>
            </a:r>
            <a:endParaRPr lang="en-US" sz="3200" b="1" cap="none" spc="0" dirty="0">
              <a:ln w="17780" cmpd="sng">
                <a:solidFill>
                  <a:schemeClr val="bg1"/>
                </a:solidFill>
                <a:prstDash val="solid"/>
                <a:miter lim="800000"/>
              </a:ln>
              <a:solidFill>
                <a:srgbClr val="FF99FF"/>
              </a:solidFill>
              <a:effectLst>
                <a:outerShdw blurRad="50800" algn="tl" rotWithShape="0">
                  <a:srgbClr val="000000"/>
                </a:outerShdw>
              </a:effectLst>
            </a:endParaRPr>
          </a:p>
        </p:txBody>
      </p:sp>
      <p:sp>
        <p:nvSpPr>
          <p:cNvPr id="7" name="Rectangle 6"/>
          <p:cNvSpPr/>
          <p:nvPr/>
        </p:nvSpPr>
        <p:spPr>
          <a:xfrm>
            <a:off x="6767407" y="5513502"/>
            <a:ext cx="1827744" cy="923330"/>
          </a:xfrm>
          <a:prstGeom prst="rect">
            <a:avLst/>
          </a:prstGeom>
          <a:noFill/>
        </p:spPr>
        <p:txBody>
          <a:bodyPr wrap="none" lIns="91440" tIns="45720" rIns="91440" bIns="45720">
            <a:prstTxWarp prst="textArchDown">
              <a:avLst/>
            </a:prstTxWarp>
            <a:spAutoFit/>
          </a:bodyPr>
          <a:lstStyle/>
          <a:p>
            <a:pPr algn="ctr">
              <a:buNone/>
            </a:pPr>
            <a:r>
              <a:rPr lang="en-US" sz="5400" b="1" cap="none" spc="0" dirty="0">
                <a:ln w="17780" cmpd="sng">
                  <a:solidFill>
                    <a:schemeClr val="bg1"/>
                  </a:solidFill>
                  <a:prstDash val="solid"/>
                  <a:miter lim="800000"/>
                </a:ln>
                <a:solidFill>
                  <a:srgbClr val="FFC000"/>
                </a:solidFill>
                <a:effectLst>
                  <a:outerShdw blurRad="50800" algn="tl" rotWithShape="0">
                    <a:srgbClr val="000000"/>
                  </a:outerShdw>
                </a:effectLst>
              </a:rPr>
              <a:t>Aves</a:t>
            </a:r>
          </a:p>
        </p:txBody>
      </p:sp>
      <p:sp>
        <p:nvSpPr>
          <p:cNvPr id="11" name="TextBox 10"/>
          <p:cNvSpPr txBox="1"/>
          <p:nvPr/>
        </p:nvSpPr>
        <p:spPr>
          <a:xfrm>
            <a:off x="3847131" y="5486400"/>
            <a:ext cx="2113594" cy="677108"/>
          </a:xfrm>
          <a:prstGeom prst="rect">
            <a:avLst/>
          </a:prstGeom>
          <a:noFill/>
        </p:spPr>
        <p:txBody>
          <a:bodyPr wrap="square" rtlCol="0">
            <a:spAutoFit/>
          </a:bodyPr>
          <a:lstStyle/>
          <a:p>
            <a:pPr>
              <a:buNone/>
            </a:pPr>
            <a:r>
              <a:rPr lang="en-US" sz="2400" dirty="0" err="1">
                <a:solidFill>
                  <a:schemeClr val="bg1"/>
                </a:solidFill>
              </a:rPr>
              <a:t>Osteichthyes</a:t>
            </a:r>
            <a:endParaRPr lang="en-US" sz="2400" dirty="0">
              <a:solidFill>
                <a:schemeClr val="bg1"/>
              </a:solidFill>
            </a:endParaRPr>
          </a:p>
          <a:p>
            <a:pPr>
              <a:buNone/>
            </a:pPr>
            <a:endParaRPr lang="en-US" sz="1400" dirty="0"/>
          </a:p>
        </p:txBody>
      </p:sp>
      <p:sp>
        <p:nvSpPr>
          <p:cNvPr id="12" name="TextBox 11"/>
          <p:cNvSpPr txBox="1"/>
          <p:nvPr/>
        </p:nvSpPr>
        <p:spPr>
          <a:xfrm>
            <a:off x="1769957" y="3426311"/>
            <a:ext cx="2438400" cy="1052596"/>
          </a:xfrm>
          <a:prstGeom prst="rect">
            <a:avLst/>
          </a:prstGeom>
          <a:noFill/>
        </p:spPr>
        <p:txBody>
          <a:bodyPr wrap="square" rtlCol="0">
            <a:spAutoFit/>
          </a:bodyPr>
          <a:lstStyle/>
          <a:p>
            <a:pPr>
              <a:buNone/>
            </a:pPr>
            <a:r>
              <a:rPr lang="en-US" sz="2400" dirty="0" err="1">
                <a:solidFill>
                  <a:srgbClr val="00FFFF"/>
                </a:solidFill>
              </a:rPr>
              <a:t>Chondrichthyes</a:t>
            </a:r>
            <a:endParaRPr lang="en-US" sz="2400" dirty="0">
              <a:solidFill>
                <a:srgbClr val="00FFFF"/>
              </a:solidFill>
            </a:endParaRPr>
          </a:p>
          <a:p>
            <a:endParaRPr lang="en-US" dirty="0"/>
          </a:p>
        </p:txBody>
      </p:sp>
      <p:pic>
        <p:nvPicPr>
          <p:cNvPr id="22" name="Picture 2" descr="http://kindawarped.com/wp-content/uploads/Green-Lizar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5" y="4478907"/>
            <a:ext cx="2462439" cy="2068449"/>
          </a:xfrm>
          <a:prstGeom prst="ellipse">
            <a:avLst/>
          </a:prstGeom>
          <a:ln w="63500" cap="rnd">
            <a:solidFill>
              <a:schemeClr val="tx1">
                <a:lumMod val="75000"/>
              </a:schemeClr>
            </a:solidFill>
          </a:ln>
          <a:effectLst>
            <a:glow rad="546100">
              <a:srgbClr val="92D05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3432734" y="1257019"/>
            <a:ext cx="1821332" cy="58477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3200" b="1" cap="none" spc="50" dirty="0" err="1">
                <a:ln w="11430"/>
                <a:solidFill>
                  <a:srgbClr val="9966FF"/>
                </a:solidFill>
                <a:effectLst>
                  <a:outerShdw blurRad="76200" dist="50800" dir="5400000" algn="tl" rotWithShape="0">
                    <a:srgbClr val="000000">
                      <a:alpha val="65000"/>
                    </a:srgbClr>
                  </a:outerShdw>
                </a:effectLst>
              </a:rPr>
              <a:t>Reptilia</a:t>
            </a:r>
            <a:endParaRPr lang="en-US" sz="3200" b="1" cap="none" spc="50" dirty="0">
              <a:ln w="11430"/>
              <a:solidFill>
                <a:srgbClr val="9966FF"/>
              </a:solidFill>
              <a:effectLst>
                <a:outerShdw blurRad="76200" dist="50800" dir="5400000" algn="tl" rotWithShape="0">
                  <a:srgbClr val="000000">
                    <a:alpha val="65000"/>
                  </a:srgbClr>
                </a:outerShdw>
              </a:effectLst>
            </a:endParaRPr>
          </a:p>
        </p:txBody>
      </p:sp>
      <p:sp>
        <p:nvSpPr>
          <p:cNvPr id="23" name="Rectangle 22"/>
          <p:cNvSpPr/>
          <p:nvPr/>
        </p:nvSpPr>
        <p:spPr>
          <a:xfrm>
            <a:off x="382819" y="5682780"/>
            <a:ext cx="2129109" cy="584775"/>
          </a:xfrm>
          <a:prstGeom prst="rect">
            <a:avLst/>
          </a:prstGeom>
          <a:noFill/>
        </p:spPr>
        <p:txBody>
          <a:bodyPr wrap="none" lIns="91440" tIns="45720" rIns="91440" bIns="45720">
            <a:prstTxWarp prst="textArchDown">
              <a:avLst/>
            </a:prstTxWarp>
            <a:spAutoFit/>
          </a:bodyPr>
          <a:lstStyle/>
          <a:p>
            <a:pPr algn="ctr">
              <a:buNone/>
            </a:pPr>
            <a:r>
              <a:rPr lang="en-US" sz="3200" b="1" cap="none" spc="0" dirty="0" err="1">
                <a:ln w="17780" cmpd="sng">
                  <a:solidFill>
                    <a:srgbClr val="FFFFFF"/>
                  </a:solidFill>
                  <a:prstDash val="solid"/>
                  <a:miter lim="800000"/>
                </a:ln>
                <a:solidFill>
                  <a:srgbClr val="92D050"/>
                </a:solidFill>
                <a:effectLst>
                  <a:outerShdw blurRad="50800" algn="tl" rotWithShape="0">
                    <a:srgbClr val="000000"/>
                  </a:outerShdw>
                </a:effectLst>
              </a:rPr>
              <a:t>Amphibia</a:t>
            </a:r>
            <a:endParaRPr lang="en-US" sz="3200" b="1" cap="none" spc="0" dirty="0">
              <a:ln w="17780" cmpd="sng">
                <a:solidFill>
                  <a:srgbClr val="FFFFFF"/>
                </a:solidFill>
                <a:prstDash val="solid"/>
                <a:miter lim="800000"/>
              </a:ln>
              <a:solidFill>
                <a:srgbClr val="92D050"/>
              </a:solidFill>
              <a:effectLst>
                <a:outerShdw blurRad="50800" algn="tl" rotWithShape="0">
                  <a:srgbClr val="000000"/>
                </a:outerShdw>
              </a:effectLst>
            </a:endParaRPr>
          </a:p>
        </p:txBody>
      </p:sp>
      <p:sp>
        <p:nvSpPr>
          <p:cNvPr id="14" name="Rectangle 13"/>
          <p:cNvSpPr/>
          <p:nvPr/>
        </p:nvSpPr>
        <p:spPr>
          <a:xfrm>
            <a:off x="5131559" y="2978297"/>
            <a:ext cx="1553631"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spTree>
    <p:extLst>
      <p:ext uri="{BB962C8B-B14F-4D97-AF65-F5344CB8AC3E}">
        <p14:creationId xmlns:p14="http://schemas.microsoft.com/office/powerpoint/2010/main" val="328946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3673081205"/>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361085959"/>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33"/>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What subclass of mammals do Kangaroo’s belong? </a:t>
            </a:r>
            <a:endParaRPr lang="en-US" sz="3600" dirty="0">
              <a:solidFill>
                <a:srgbClr val="FF66FF"/>
              </a:solidFill>
              <a:latin typeface="Times New Roman" pitchFamily="18" charset="0"/>
            </a:endParaRPr>
          </a:p>
        </p:txBody>
      </p:sp>
      <p:pic>
        <p:nvPicPr>
          <p:cNvPr id="83971" name="Picture 6" descr="marsupial03"/>
          <p:cNvPicPr>
            <a:picLocks noChangeAspect="1" noChangeArrowheads="1"/>
          </p:cNvPicPr>
          <p:nvPr/>
        </p:nvPicPr>
        <p:blipFill>
          <a:blip r:embed="rId2"/>
          <a:srcRect/>
          <a:stretch>
            <a:fillRect/>
          </a:stretch>
        </p:blipFill>
        <p:spPr bwMode="auto">
          <a:xfrm>
            <a:off x="304800" y="1524000"/>
            <a:ext cx="8686800" cy="5029200"/>
          </a:xfrm>
          <a:prstGeom prst="rect">
            <a:avLst/>
          </a:prstGeom>
          <a:noFill/>
          <a:ln w="57150">
            <a:solidFill>
              <a:schemeClr val="bg1">
                <a:lumMod val="65000"/>
              </a:schemeClr>
            </a:solidFill>
            <a:miter lim="800000"/>
            <a:headEnd/>
            <a:tailEnd/>
          </a:ln>
        </p:spPr>
      </p:pic>
      <p:sp>
        <p:nvSpPr>
          <p:cNvPr id="8294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6" name="Rectangle 5"/>
          <p:cNvSpPr/>
          <p:nvPr/>
        </p:nvSpPr>
        <p:spPr>
          <a:xfrm>
            <a:off x="381000" y="1524000"/>
            <a:ext cx="2057400" cy="1569660"/>
          </a:xfrm>
          <a:prstGeom prst="rect">
            <a:avLst/>
          </a:prstGeom>
          <a:noFill/>
        </p:spPr>
        <p:txBody>
          <a:bodyPr wrap="square">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228600" y="228600"/>
            <a:ext cx="8686800" cy="1569660"/>
          </a:xfrm>
          <a:prstGeom prst="rect">
            <a:avLst/>
          </a:prstGeom>
          <a:noFill/>
          <a:ln w="9525">
            <a:noFill/>
            <a:miter lim="800000"/>
            <a:headEnd/>
            <a:tailEnd/>
          </a:ln>
          <a:effectLst/>
        </p:spPr>
        <p:txBody>
          <a:bodyPr>
            <a:spAutoFit/>
          </a:bodyPr>
          <a:lstStyle/>
          <a:p>
            <a:pPr>
              <a:defRPr/>
            </a:pPr>
            <a:r>
              <a:rPr lang="en-US" sz="3200" dirty="0" err="1">
                <a:solidFill>
                  <a:schemeClr val="bg1"/>
                </a:solidFill>
                <a:effectLst>
                  <a:outerShdw blurRad="38100" dist="38100" dir="2700000" algn="tl">
                    <a:srgbClr val="808080"/>
                  </a:outerShdw>
                </a:effectLst>
              </a:rPr>
              <a:t>Prototheria</a:t>
            </a:r>
            <a:r>
              <a:rPr lang="en-US" sz="3200" dirty="0">
                <a:solidFill>
                  <a:schemeClr val="bg1"/>
                </a:solidFill>
                <a:effectLst>
                  <a:outerShdw blurRad="38100" dist="38100" dir="2700000" algn="tl">
                    <a:srgbClr val="808080"/>
                  </a:outerShdw>
                </a:effectLst>
              </a:rPr>
              <a:t> / </a:t>
            </a:r>
            <a:r>
              <a:rPr lang="en-US" sz="3200" dirty="0" err="1">
                <a:solidFill>
                  <a:schemeClr val="bg1"/>
                </a:solidFill>
                <a:effectLst>
                  <a:outerShdw blurRad="38100" dist="38100" dir="2700000" algn="tl">
                    <a:srgbClr val="808080"/>
                  </a:outerShdw>
                </a:effectLst>
              </a:rPr>
              <a:t>Monotremes</a:t>
            </a:r>
            <a:r>
              <a:rPr lang="en-US" sz="3200" dirty="0">
                <a:solidFill>
                  <a:schemeClr val="bg1"/>
                </a:solidFill>
                <a:effectLst>
                  <a:outerShdw blurRad="38100" dist="38100" dir="2700000" algn="tl">
                    <a:srgbClr val="808080"/>
                  </a:outerShdw>
                </a:effectLst>
              </a:rPr>
              <a:t> are a unique subclass of mammals that reproduce by…</a:t>
            </a:r>
          </a:p>
          <a:p>
            <a:pPr>
              <a:defRPr/>
            </a:pPr>
            <a:endParaRPr lang="en-US" sz="3200" dirty="0">
              <a:solidFill>
                <a:srgbClr val="CC9900"/>
              </a:solidFill>
              <a:effectLst>
                <a:outerShdw blurRad="38100" dist="38100" dir="2700000" algn="tl">
                  <a:srgbClr val="FFFFFF"/>
                </a:outerShdw>
              </a:effectLst>
            </a:endParaRPr>
          </a:p>
        </p:txBody>
      </p:sp>
      <p:pic>
        <p:nvPicPr>
          <p:cNvPr id="83971" name="Picture 6" descr="image?id=76836&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8397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83973" name="WordArt 6"/>
          <p:cNvSpPr>
            <a:spLocks noChangeArrowheads="1" noChangeShapeType="1" noTextEdit="1"/>
          </p:cNvSpPr>
          <p:nvPr/>
        </p:nvSpPr>
        <p:spPr bwMode="auto">
          <a:xfrm>
            <a:off x="7162800" y="1524000"/>
            <a:ext cx="1600200" cy="1541463"/>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sz="half" idx="4294967295"/>
          </p:nvPr>
        </p:nvSpPr>
        <p:spPr>
          <a:xfrm>
            <a:off x="228600" y="228600"/>
            <a:ext cx="8686800" cy="5897563"/>
          </a:xfrm>
        </p:spPr>
        <p:txBody>
          <a:bodyPr/>
          <a:lstStyle/>
          <a:p>
            <a:pPr eaLnBrk="1" hangingPunct="1"/>
            <a:r>
              <a:rPr lang="en-US" dirty="0">
                <a:solidFill>
                  <a:srgbClr val="FF99FF"/>
                </a:solidFill>
              </a:rPr>
              <a:t>This is an organ that connects the developing fetus to the uterine wall to allow nutrient uptake, waste elimination, and gas exchange via the mother's blood supply in </a:t>
            </a:r>
            <a:r>
              <a:rPr lang="en-US" dirty="0" err="1">
                <a:solidFill>
                  <a:srgbClr val="FF99FF"/>
                </a:solidFill>
              </a:rPr>
              <a:t>Eutherian</a:t>
            </a:r>
            <a:r>
              <a:rPr lang="en-US" dirty="0">
                <a:solidFill>
                  <a:srgbClr val="FF99FF"/>
                </a:solidFill>
              </a:rPr>
              <a:t> mammals</a:t>
            </a:r>
            <a:endParaRPr lang="en-US" sz="2800" dirty="0">
              <a:solidFill>
                <a:srgbClr val="FF99FF"/>
              </a:solidFill>
            </a:endParaRPr>
          </a:p>
          <a:p>
            <a:pPr lvl="1" eaLnBrk="1" hangingPunct="1"/>
            <a:r>
              <a:rPr lang="en-US" dirty="0">
                <a:solidFill>
                  <a:srgbClr val="FF66FF"/>
                </a:solidFill>
              </a:rPr>
              <a:t>It’s released from the mothers uterine wall shortly after birth.  </a:t>
            </a:r>
            <a:endParaRPr lang="en-US" sz="2400" dirty="0">
              <a:solidFill>
                <a:srgbClr val="FF66FF"/>
              </a:solidFill>
            </a:endParaRPr>
          </a:p>
        </p:txBody>
      </p:sp>
      <p:pic>
        <p:nvPicPr>
          <p:cNvPr id="176131" name="Picture 4" descr="Placenta_circunvalada"/>
          <p:cNvPicPr>
            <a:picLocks noGrp="1" noChangeAspect="1" noChangeArrowheads="1"/>
          </p:cNvPicPr>
          <p:nvPr>
            <p:ph sz="half" idx="4294967295"/>
          </p:nvPr>
        </p:nvPicPr>
        <p:blipFill>
          <a:blip r:embed="rId2"/>
          <a:srcRect/>
          <a:stretch>
            <a:fillRect/>
          </a:stretch>
        </p:blipFill>
        <p:spPr>
          <a:xfrm>
            <a:off x="304800" y="2362200"/>
            <a:ext cx="8686800" cy="4189413"/>
          </a:xfrm>
          <a:ln w="76200">
            <a:solidFill>
              <a:srgbClr val="FF5050"/>
            </a:solidFill>
          </a:ln>
        </p:spPr>
      </p:pic>
      <p:sp>
        <p:nvSpPr>
          <p:cNvPr id="15790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latin typeface="Verdana" pitchFamily="34" charset="0"/>
              </a:rPr>
              <a:t>Copyright © 2024 SlideSpark .LLC</a:t>
            </a:r>
            <a:endParaRPr lang="en-US" dirty="0">
              <a:effectLst>
                <a:outerShdw blurRad="38100" dist="38100" dir="2700000" algn="tl">
                  <a:srgbClr val="336699"/>
                </a:outerShdw>
              </a:effectLst>
            </a:endParaRPr>
          </a:p>
        </p:txBody>
      </p:sp>
      <p:sp>
        <p:nvSpPr>
          <p:cNvPr id="5" name="Rectangle 4"/>
          <p:cNvSpPr/>
          <p:nvPr/>
        </p:nvSpPr>
        <p:spPr>
          <a:xfrm>
            <a:off x="7010400" y="2286000"/>
            <a:ext cx="19812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p>
        </p:txBody>
      </p:sp>
    </p:spTree>
    <p:extLst>
      <p:ext uri="{BB962C8B-B14F-4D97-AF65-F5344CB8AC3E}">
        <p14:creationId xmlns:p14="http://schemas.microsoft.com/office/powerpoint/2010/main" val="934056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304800" y="2286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What’s the order of mammal capable of sustained flight?</a:t>
            </a:r>
          </a:p>
          <a:p>
            <a:pPr eaLnBrk="1" hangingPunct="1"/>
            <a:endParaRPr lang="en-US" sz="3600">
              <a:solidFill>
                <a:srgbClr val="FFFF00"/>
              </a:solidFill>
              <a:latin typeface="Times New Roman" pitchFamily="18" charset="0"/>
            </a:endParaRPr>
          </a:p>
        </p:txBody>
      </p:sp>
      <p:sp>
        <p:nvSpPr>
          <p:cNvPr id="90115"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901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WordArt 6"/>
          <p:cNvSpPr>
            <a:spLocks noChangeArrowheads="1" noChangeShapeType="1" noTextEdit="1"/>
          </p:cNvSpPr>
          <p:nvPr/>
        </p:nvSpPr>
        <p:spPr bwMode="auto">
          <a:xfrm>
            <a:off x="7010400" y="914400"/>
            <a:ext cx="1676400" cy="14478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228600" y="1524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the common name for </a:t>
            </a:r>
            <a:r>
              <a:rPr lang="en-US" sz="3200" i="1">
                <a:solidFill>
                  <a:schemeClr val="bg1"/>
                </a:solidFill>
              </a:rPr>
              <a:t>Didelphis virginiana</a:t>
            </a:r>
            <a:r>
              <a:rPr lang="en-US"/>
              <a:t> </a:t>
            </a:r>
            <a:r>
              <a:rPr lang="en-US" sz="3600">
                <a:solidFill>
                  <a:schemeClr val="bg1"/>
                </a:solidFill>
                <a:latin typeface="Times New Roman" pitchFamily="18" charset="0"/>
              </a:rPr>
              <a:t>, North America’s only marsupial. </a:t>
            </a:r>
            <a:endParaRPr lang="en-US" sz="3600">
              <a:solidFill>
                <a:srgbClr val="9966FF"/>
              </a:solidFill>
              <a:latin typeface="Times New Roman" pitchFamily="18" charset="0"/>
            </a:endParaRPr>
          </a:p>
        </p:txBody>
      </p:sp>
      <p:pic>
        <p:nvPicPr>
          <p:cNvPr id="92163" name="Picture 6" descr="poss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92165" name="WordArt 5"/>
          <p:cNvSpPr>
            <a:spLocks noChangeArrowheads="1" noChangeShapeType="1" noTextEdit="1"/>
          </p:cNvSpPr>
          <p:nvPr/>
        </p:nvSpPr>
        <p:spPr bwMode="auto">
          <a:xfrm>
            <a:off x="7315200" y="1447800"/>
            <a:ext cx="1447800" cy="1389063"/>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3673081205"/>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2882398221"/>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FF"/>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FF"/>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FF"/>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381000" y="152400"/>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the name of this famous Rough Collie, </a:t>
            </a:r>
            <a:r>
              <a:rPr lang="en-US" sz="3200">
                <a:solidFill>
                  <a:schemeClr val="bg1"/>
                </a:solidFill>
              </a:rPr>
              <a:t>that belongs to the order carnivora, family canidae, genus canis</a:t>
            </a:r>
            <a:r>
              <a:rPr lang="en-US"/>
              <a:t> </a:t>
            </a:r>
            <a:r>
              <a:rPr lang="en-US" sz="3600">
                <a:solidFill>
                  <a:schemeClr val="bg1"/>
                </a:solidFill>
                <a:latin typeface="Times New Roman" pitchFamily="18" charset="0"/>
              </a:rPr>
              <a:t>? </a:t>
            </a:r>
            <a:endParaRPr lang="en-US" sz="3600">
              <a:solidFill>
                <a:srgbClr val="FFFF00"/>
              </a:solidFill>
              <a:latin typeface="Times New Roman" pitchFamily="18" charset="0"/>
            </a:endParaRPr>
          </a:p>
        </p:txBody>
      </p:sp>
      <p:pic>
        <p:nvPicPr>
          <p:cNvPr id="111619" name="Picture 7" descr="http://www.mockpaperscissors.com/blog/wp-content/uploads/2009/03/lassie-and-tim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868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162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2" name="Rectangle 1"/>
          <p:cNvSpPr/>
          <p:nvPr/>
        </p:nvSpPr>
        <p:spPr>
          <a:xfrm>
            <a:off x="7269540" y="2057400"/>
            <a:ext cx="1569660" cy="1200329"/>
          </a:xfrm>
          <a:prstGeom prst="rect">
            <a:avLst/>
          </a:prstGeom>
          <a:noFill/>
        </p:spPr>
        <p:txBody>
          <a:bodyPr wrap="none" lIns="91440" tIns="45720" rIns="91440" bIns="45720">
            <a:spAutoFit/>
          </a:bodyPr>
          <a:lstStyle/>
          <a:p>
            <a:pPr algn="ctr"/>
            <a:r>
              <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381000" y="2286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latin typeface="Times New Roman" pitchFamily="18" charset="0"/>
              </a:rPr>
              <a:t>What is the name of this famous bear, </a:t>
            </a:r>
            <a:r>
              <a:rPr lang="en-US" sz="3200" i="1">
                <a:solidFill>
                  <a:schemeClr val="bg1"/>
                </a:solidFill>
              </a:rPr>
              <a:t>Phylum</a:t>
            </a:r>
            <a:r>
              <a:rPr lang="en-US" sz="3200">
                <a:solidFill>
                  <a:schemeClr val="bg1"/>
                </a:solidFill>
              </a:rPr>
              <a:t> Chordata, Subphylum Vertebrata, Class Mammalia, Order Carnivora</a:t>
            </a:r>
            <a:r>
              <a:rPr lang="en-US" sz="3200"/>
              <a:t> </a:t>
            </a:r>
            <a:r>
              <a:rPr lang="en-US" sz="3200">
                <a:solidFill>
                  <a:schemeClr val="bg1"/>
                </a:solidFill>
                <a:latin typeface="Times New Roman" pitchFamily="18" charset="0"/>
              </a:rPr>
              <a:t>? </a:t>
            </a:r>
            <a:endParaRPr lang="en-US" sz="3600">
              <a:solidFill>
                <a:srgbClr val="FFFF00"/>
              </a:solidFill>
              <a:latin typeface="Times New Roman" pitchFamily="18" charset="0"/>
            </a:endParaRPr>
          </a:p>
        </p:txBody>
      </p:sp>
      <p:sp>
        <p:nvSpPr>
          <p:cNvPr id="114691"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114692" name="Text Box 5"/>
          <p:cNvSpPr txBox="1">
            <a:spLocks noChangeArrowheads="1"/>
          </p:cNvSpPr>
          <p:nvPr/>
        </p:nvSpPr>
        <p:spPr bwMode="auto">
          <a:xfrm>
            <a:off x="7162800" y="21336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*22</a:t>
            </a:r>
          </a:p>
        </p:txBody>
      </p:sp>
      <p:pic>
        <p:nvPicPr>
          <p:cNvPr id="1146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00250"/>
            <a:ext cx="8763000" cy="455295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1" y="2057400"/>
            <a:ext cx="2285999"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2.noelshack.com/uploads/images/6858262945116_cloudy_with_a_chance_of_meatballs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29"/>
            <a:ext cx="9144000" cy="67273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58821"/>
            <a:ext cx="7455888"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this Mammalia?</a:t>
            </a:r>
          </a:p>
        </p:txBody>
      </p:sp>
      <p:sp>
        <p:nvSpPr>
          <p:cNvPr id="3" name="Rectangle 2"/>
          <p:cNvSpPr/>
          <p:nvPr/>
        </p:nvSpPr>
        <p:spPr>
          <a:xfrm>
            <a:off x="6781800" y="1219200"/>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p>
        </p:txBody>
      </p:sp>
    </p:spTree>
    <p:extLst>
      <p:ext uri="{BB962C8B-B14F-4D97-AF65-F5344CB8AC3E}">
        <p14:creationId xmlns:p14="http://schemas.microsoft.com/office/powerpoint/2010/main" val="710896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p:cNvSpPr txBox="1">
            <a:spLocks noChangeArrowheads="1"/>
          </p:cNvSpPr>
          <p:nvPr/>
        </p:nvSpPr>
        <p:spPr bwMode="auto">
          <a:xfrm>
            <a:off x="381000" y="228600"/>
            <a:ext cx="8534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These cartoon sea squirts have a primitive notochord. Can you name these cartoon creatures? </a:t>
            </a:r>
            <a:endParaRPr lang="en-US" sz="3600" dirty="0">
              <a:solidFill>
                <a:srgbClr val="FFFF00"/>
              </a:solidFill>
              <a:latin typeface="Times New Roman" pitchFamily="18" charset="0"/>
            </a:endParaRPr>
          </a:p>
        </p:txBody>
      </p:sp>
      <p:pic>
        <p:nvPicPr>
          <p:cNvPr id="119811" name="Picture 7" descr="http://www.the80sshop.com/WindowsLiveWriter/snor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981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6" name="Rectangle 5"/>
          <p:cNvSpPr/>
          <p:nvPr/>
        </p:nvSpPr>
        <p:spPr>
          <a:xfrm>
            <a:off x="6096000" y="1981200"/>
            <a:ext cx="2590800" cy="1569660"/>
          </a:xfrm>
          <a:prstGeom prst="rect">
            <a:avLst/>
          </a:prstGeom>
          <a:noFill/>
        </p:spPr>
        <p:txBody>
          <a:bodyPr>
            <a:spAutoFit/>
          </a:bodyPr>
          <a:lstStyle/>
          <a:p>
            <a:pPr algn="ctr">
              <a:defRPr/>
            </a:pPr>
            <a:r>
              <a:rPr lang="en-US" sz="9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*24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4"/>
          <p:cNvSpPr txBox="1">
            <a:spLocks noChangeArrowheads="1"/>
          </p:cNvSpPr>
          <p:nvPr/>
        </p:nvSpPr>
        <p:spPr bwMode="auto">
          <a:xfrm>
            <a:off x="381000" y="228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these dolls / cartoon show from the Primate Order of Mammals? </a:t>
            </a:r>
            <a:endParaRPr lang="en-US" sz="3600">
              <a:solidFill>
                <a:srgbClr val="FFFF00"/>
              </a:solidFill>
              <a:latin typeface="Times New Roman" pitchFamily="18" charset="0"/>
            </a:endParaRPr>
          </a:p>
        </p:txBody>
      </p:sp>
      <p:sp>
        <p:nvSpPr>
          <p:cNvPr id="12185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1218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18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400300" cy="1905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09600" y="1676400"/>
            <a:ext cx="2362199" cy="1569660"/>
          </a:xfrm>
          <a:prstGeom prst="rect">
            <a:avLst/>
          </a:prstGeom>
          <a:noFill/>
        </p:spPr>
        <p:txBody>
          <a:bodyPr>
            <a:spAutoFit/>
          </a:bodyPr>
          <a:lstStyle/>
          <a:p>
            <a:pPr algn="ctr">
              <a:defRPr/>
            </a:pPr>
            <a:r>
              <a:rPr lang="en-US" sz="9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*25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3673081205"/>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3673081205"/>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9966FF"/>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en-US"/>
          </a:p>
        </p:txBody>
      </p:sp>
      <p:pic>
        <p:nvPicPr>
          <p:cNvPr id="1249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endParaRPr lang="en-US"/>
          </a:p>
        </p:txBody>
      </p:sp>
      <p:pic>
        <p:nvPicPr>
          <p:cNvPr id="1259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5956" name="AutoShape 4"/>
          <p:cNvSpPr>
            <a:spLocks noChangeArrowheads="1"/>
          </p:cNvSpPr>
          <p:nvPr/>
        </p:nvSpPr>
        <p:spPr bwMode="auto">
          <a:xfrm>
            <a:off x="457200" y="2209800"/>
            <a:ext cx="3733800" cy="1371600"/>
          </a:xfrm>
          <a:prstGeom prst="wedgeRoundRectCallout">
            <a:avLst>
              <a:gd name="adj1" fmla="val 61097"/>
              <a:gd name="adj2" fmla="val -39005"/>
              <a:gd name="adj3" fmla="val 16667"/>
            </a:avLst>
          </a:prstGeom>
          <a:solidFill>
            <a:schemeClr val="bg1"/>
          </a:solidFill>
          <a:ln w="57150">
            <a:solidFill>
              <a:schemeClr val="tx1"/>
            </a:solidFill>
            <a:miter lim="800000"/>
            <a:headEnd/>
            <a:tailEnd/>
          </a:ln>
        </p:spPr>
        <p:txBody>
          <a:bodyPr/>
          <a:lstStyle/>
          <a:p>
            <a:pPr algn="ctr"/>
            <a:r>
              <a:rPr lang="en-US" sz="3200" dirty="0"/>
              <a:t>“This is 5 point </a:t>
            </a:r>
          </a:p>
          <a:p>
            <a:pPr algn="ctr"/>
            <a:r>
              <a:rPr lang="en-US" sz="3200" dirty="0"/>
              <a:t>Wager question.”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4294967295"/>
          </p:nvPr>
        </p:nvSpPr>
        <p:spPr>
          <a:xfrm>
            <a:off x="457200" y="304800"/>
            <a:ext cx="8077200" cy="5821363"/>
          </a:xfrm>
        </p:spPr>
        <p:txBody>
          <a:bodyPr/>
          <a:lstStyle/>
          <a:p>
            <a:pPr eaLnBrk="1" hangingPunct="1"/>
            <a:r>
              <a:rPr lang="en-US"/>
              <a:t>Final Question! This Class of Arthropoda has…</a:t>
            </a:r>
          </a:p>
          <a:p>
            <a:pPr lvl="1" eaLnBrk="1" hangingPunct="1"/>
            <a:endParaRPr lang="en-US" sz="3200">
              <a:solidFill>
                <a:srgbClr val="FFFF00"/>
              </a:solidFill>
            </a:endParaRPr>
          </a:p>
        </p:txBody>
      </p:sp>
      <p:sp>
        <p:nvSpPr>
          <p:cNvPr id="126979"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2" name="Rectangle 1"/>
          <p:cNvSpPr/>
          <p:nvPr/>
        </p:nvSpPr>
        <p:spPr>
          <a:xfrm>
            <a:off x="4800600" y="1066800"/>
            <a:ext cx="4010025" cy="487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1808124226"/>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body" idx="4294967295"/>
          </p:nvPr>
        </p:nvSpPr>
        <p:spPr>
          <a:xfrm>
            <a:off x="457200" y="304800"/>
            <a:ext cx="8229600" cy="5821363"/>
          </a:xfrm>
        </p:spPr>
        <p:txBody>
          <a:bodyPr/>
          <a:lstStyle/>
          <a:p>
            <a:pPr eaLnBrk="1" hangingPunct="1"/>
            <a:r>
              <a:rPr lang="en-US"/>
              <a:t>Final Question! This Class of Arthropoda has…</a:t>
            </a:r>
          </a:p>
          <a:p>
            <a:pPr lvl="1" eaLnBrk="1" hangingPunct="1">
              <a:buFontTx/>
              <a:buNone/>
            </a:pPr>
            <a:r>
              <a:rPr lang="en-US" sz="3200">
                <a:solidFill>
                  <a:srgbClr val="99FFCC"/>
                </a:solidFill>
              </a:rPr>
              <a:t>8 legs.</a:t>
            </a:r>
          </a:p>
          <a:p>
            <a:pPr lvl="1" eaLnBrk="1" hangingPunct="1">
              <a:buFontTx/>
              <a:buNone/>
            </a:pPr>
            <a:endParaRPr lang="en-US" sz="3200">
              <a:solidFill>
                <a:srgbClr val="99FFCC"/>
              </a:solidFill>
            </a:endParaRPr>
          </a:p>
          <a:p>
            <a:pPr lvl="1" eaLnBrk="1" hangingPunct="1"/>
            <a:endParaRPr lang="en-US" sz="3200">
              <a:solidFill>
                <a:srgbClr val="FFFF00"/>
              </a:solidFill>
            </a:endParaRPr>
          </a:p>
        </p:txBody>
      </p:sp>
      <p:sp>
        <p:nvSpPr>
          <p:cNvPr id="1280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4294967295"/>
          </p:nvPr>
        </p:nvSpPr>
        <p:spPr>
          <a:xfrm>
            <a:off x="457200" y="304800"/>
            <a:ext cx="8077200" cy="5821363"/>
          </a:xfrm>
        </p:spPr>
        <p:txBody>
          <a:bodyPr/>
          <a:lstStyle/>
          <a:p>
            <a:pPr eaLnBrk="1" hangingPunct="1"/>
            <a:r>
              <a:rPr lang="en-US"/>
              <a:t>Final Question! This Class of Arthropoda has…</a:t>
            </a:r>
          </a:p>
          <a:p>
            <a:pPr lvl="1" eaLnBrk="1" hangingPunct="1">
              <a:buFontTx/>
              <a:buNone/>
            </a:pPr>
            <a:r>
              <a:rPr lang="en-US" sz="3200"/>
              <a:t>8 legs.</a:t>
            </a:r>
          </a:p>
          <a:p>
            <a:pPr lvl="1" eaLnBrk="1" hangingPunct="1">
              <a:buFontTx/>
              <a:buNone/>
            </a:pPr>
            <a:r>
              <a:rPr lang="en-US" sz="3200">
                <a:solidFill>
                  <a:srgbClr val="FF9900"/>
                </a:solidFill>
              </a:rPr>
              <a:t>No antennae or wings.</a:t>
            </a:r>
          </a:p>
          <a:p>
            <a:pPr lvl="1" eaLnBrk="1" hangingPunct="1"/>
            <a:endParaRPr lang="en-US" sz="3200">
              <a:solidFill>
                <a:srgbClr val="FF9900"/>
              </a:solidFill>
            </a:endParaRPr>
          </a:p>
        </p:txBody>
      </p:sp>
      <p:sp>
        <p:nvSpPr>
          <p:cNvPr id="129027"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4294967295"/>
          </p:nvPr>
        </p:nvSpPr>
        <p:spPr>
          <a:xfrm>
            <a:off x="457200" y="304800"/>
            <a:ext cx="8229600" cy="5821363"/>
          </a:xfrm>
        </p:spPr>
        <p:txBody>
          <a:bodyPr/>
          <a:lstStyle/>
          <a:p>
            <a:pPr eaLnBrk="1" hangingPunct="1"/>
            <a:r>
              <a:rPr lang="en-US"/>
              <a:t>Final Question! This Class of Arthropoda has…</a:t>
            </a:r>
          </a:p>
          <a:p>
            <a:pPr lvl="1" eaLnBrk="1" hangingPunct="1">
              <a:buFontTx/>
              <a:buNone/>
            </a:pPr>
            <a:r>
              <a:rPr lang="en-US" sz="3200"/>
              <a:t>8 legs.</a:t>
            </a:r>
          </a:p>
          <a:p>
            <a:pPr lvl="1" eaLnBrk="1" hangingPunct="1">
              <a:buFontTx/>
              <a:buNone/>
            </a:pPr>
            <a:r>
              <a:rPr lang="en-US" sz="3200"/>
              <a:t>No antennae or wings.</a:t>
            </a:r>
          </a:p>
          <a:p>
            <a:pPr lvl="1" eaLnBrk="1" hangingPunct="1">
              <a:buFontTx/>
              <a:buNone/>
            </a:pPr>
            <a:r>
              <a:rPr lang="en-US" sz="3200">
                <a:solidFill>
                  <a:srgbClr val="FF66FF"/>
                </a:solidFill>
              </a:rPr>
              <a:t>Two body parts.</a:t>
            </a:r>
          </a:p>
          <a:p>
            <a:pPr lvl="2" eaLnBrk="1" hangingPunct="1"/>
            <a:r>
              <a:rPr lang="en-US" sz="3200">
                <a:solidFill>
                  <a:srgbClr val="FFCCFF"/>
                </a:solidFill>
              </a:rPr>
              <a:t>Head and sensory.</a:t>
            </a:r>
          </a:p>
          <a:p>
            <a:pPr lvl="2" eaLnBrk="1" hangingPunct="1"/>
            <a:r>
              <a:rPr lang="en-US" sz="3200">
                <a:solidFill>
                  <a:srgbClr val="FFCCFF"/>
                </a:solidFill>
              </a:rPr>
              <a:t>Abdomen.</a:t>
            </a:r>
          </a:p>
          <a:p>
            <a:pPr lvl="1" eaLnBrk="1" hangingPunct="1"/>
            <a:endParaRPr lang="en-US" sz="3200">
              <a:solidFill>
                <a:srgbClr val="FFCCFF"/>
              </a:solidFill>
            </a:endParaRPr>
          </a:p>
        </p:txBody>
      </p:sp>
      <p:sp>
        <p:nvSpPr>
          <p:cNvPr id="130051"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4294967295"/>
          </p:nvPr>
        </p:nvSpPr>
        <p:spPr>
          <a:xfrm>
            <a:off x="457200" y="304800"/>
            <a:ext cx="8229600" cy="5821363"/>
          </a:xfrm>
        </p:spPr>
        <p:txBody>
          <a:bodyPr/>
          <a:lstStyle/>
          <a:p>
            <a:pPr eaLnBrk="1" hangingPunct="1"/>
            <a:r>
              <a:rPr lang="en-US"/>
              <a:t>Final Question! This Class of Arthropoda has…</a:t>
            </a:r>
          </a:p>
          <a:p>
            <a:pPr lvl="1" eaLnBrk="1" hangingPunct="1">
              <a:buFontTx/>
              <a:buNone/>
            </a:pPr>
            <a:r>
              <a:rPr lang="en-US" sz="3200"/>
              <a:t>8 legs.</a:t>
            </a:r>
          </a:p>
          <a:p>
            <a:pPr lvl="1" eaLnBrk="1" hangingPunct="1">
              <a:buFontTx/>
              <a:buNone/>
            </a:pPr>
            <a:r>
              <a:rPr lang="en-US" sz="3200"/>
              <a:t>No antennae or wings.</a:t>
            </a:r>
          </a:p>
          <a:p>
            <a:pPr lvl="1" eaLnBrk="1" hangingPunct="1">
              <a:buFontTx/>
              <a:buNone/>
            </a:pPr>
            <a:r>
              <a:rPr lang="en-US" sz="3200"/>
              <a:t>Two body parts.</a:t>
            </a:r>
          </a:p>
          <a:p>
            <a:pPr lvl="2" eaLnBrk="1" hangingPunct="1"/>
            <a:r>
              <a:rPr lang="en-US" sz="3200"/>
              <a:t>Head and sensory.</a:t>
            </a:r>
          </a:p>
          <a:p>
            <a:pPr lvl="2" eaLnBrk="1" hangingPunct="1"/>
            <a:r>
              <a:rPr lang="en-US" sz="3200"/>
              <a:t>Abdomen.</a:t>
            </a:r>
          </a:p>
          <a:p>
            <a:pPr lvl="1" eaLnBrk="1" hangingPunct="1">
              <a:buFontTx/>
              <a:buNone/>
            </a:pPr>
            <a:r>
              <a:rPr lang="en-US" sz="3200">
                <a:solidFill>
                  <a:srgbClr val="6699FF"/>
                </a:solidFill>
              </a:rPr>
              <a:t>Most live on land.</a:t>
            </a:r>
          </a:p>
          <a:p>
            <a:pPr lvl="1" eaLnBrk="1" hangingPunct="1"/>
            <a:endParaRPr lang="en-US" sz="3200">
              <a:solidFill>
                <a:srgbClr val="6699FF"/>
              </a:solidFill>
            </a:endParaRPr>
          </a:p>
        </p:txBody>
      </p:sp>
      <p:sp>
        <p:nvSpPr>
          <p:cNvPr id="131075"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4294967295"/>
          </p:nvPr>
        </p:nvSpPr>
        <p:spPr>
          <a:xfrm>
            <a:off x="457200" y="304800"/>
            <a:ext cx="8229600" cy="5821363"/>
          </a:xfrm>
        </p:spPr>
        <p:txBody>
          <a:bodyPr/>
          <a:lstStyle/>
          <a:p>
            <a:pPr eaLnBrk="1" hangingPunct="1"/>
            <a:r>
              <a:rPr lang="en-US" dirty="0"/>
              <a:t>Final Question! This Class of </a:t>
            </a:r>
            <a:r>
              <a:rPr lang="en-US" dirty="0" err="1"/>
              <a:t>Arthropoda</a:t>
            </a:r>
            <a:r>
              <a:rPr lang="en-US" dirty="0"/>
              <a:t> has…</a:t>
            </a:r>
          </a:p>
          <a:p>
            <a:pPr lvl="1" eaLnBrk="1" hangingPunct="1">
              <a:buFontTx/>
              <a:buNone/>
            </a:pPr>
            <a:r>
              <a:rPr lang="en-US" sz="3200" dirty="0"/>
              <a:t>8 legs.</a:t>
            </a:r>
          </a:p>
          <a:p>
            <a:pPr lvl="1" eaLnBrk="1" hangingPunct="1">
              <a:buFontTx/>
              <a:buNone/>
            </a:pPr>
            <a:r>
              <a:rPr lang="en-US" sz="3200" dirty="0"/>
              <a:t>No antennae or wings.</a:t>
            </a:r>
          </a:p>
          <a:p>
            <a:pPr lvl="1" eaLnBrk="1" hangingPunct="1">
              <a:buFontTx/>
              <a:buNone/>
            </a:pPr>
            <a:r>
              <a:rPr lang="en-US" sz="3200" dirty="0"/>
              <a:t>Two body parts.</a:t>
            </a:r>
          </a:p>
          <a:p>
            <a:pPr lvl="2" eaLnBrk="1" hangingPunct="1"/>
            <a:r>
              <a:rPr lang="en-US" sz="3200" dirty="0"/>
              <a:t>Head and sensory.</a:t>
            </a:r>
          </a:p>
          <a:p>
            <a:pPr lvl="2" eaLnBrk="1" hangingPunct="1"/>
            <a:r>
              <a:rPr lang="en-US" sz="3200" dirty="0"/>
              <a:t>Abdomen.</a:t>
            </a:r>
          </a:p>
          <a:p>
            <a:pPr lvl="1" eaLnBrk="1" hangingPunct="1">
              <a:buFontTx/>
              <a:buNone/>
            </a:pPr>
            <a:r>
              <a:rPr lang="en-US" sz="3200" dirty="0"/>
              <a:t>Most live on land.</a:t>
            </a:r>
          </a:p>
          <a:p>
            <a:pPr lvl="1" eaLnBrk="1" hangingPunct="1"/>
            <a:endParaRPr lang="en-US" sz="3200" dirty="0">
              <a:solidFill>
                <a:srgbClr val="6699FF"/>
              </a:solidFill>
            </a:endParaRPr>
          </a:p>
        </p:txBody>
      </p:sp>
      <p:sp>
        <p:nvSpPr>
          <p:cNvPr id="131075"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990600"/>
            <a:ext cx="4042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4473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ech1234463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229"/>
          </a:xfrm>
          <a:prstGeom prst="rect">
            <a:avLst/>
          </a:prstGeom>
          <a:noFill/>
          <a:ln w="7620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2400"/>
            <a:ext cx="8032969" cy="1754326"/>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Animalia </a:t>
            </a:r>
            <a:r>
              <a:rPr lang="en-US" sz="5400" b="1" cap="none" spc="0" dirty="0">
                <a:ln w="17780" cmpd="sng">
                  <a:solidFill>
                    <a:sysClr val="windowText" lastClr="000000"/>
                  </a:solidFill>
                  <a:prstDash val="solid"/>
                  <a:miter lim="800000"/>
                </a:ln>
                <a:solidFill>
                  <a:schemeClr val="accent2">
                    <a:lumMod val="40000"/>
                    <a:lumOff val="60000"/>
                  </a:schemeClr>
                </a:solidFill>
                <a:effectLst>
                  <a:outerShdw blurRad="50800" algn="tl" rotWithShape="0">
                    <a:srgbClr val="000000"/>
                  </a:outerShdw>
                </a:effectLst>
              </a:rPr>
              <a:t>and Mammalia</a:t>
            </a:r>
          </a:p>
          <a:p>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Review Game</a:t>
            </a:r>
          </a:p>
        </p:txBody>
      </p:sp>
      <p:sp>
        <p:nvSpPr>
          <p:cNvPr id="4" name="Rectangle 3"/>
          <p:cNvSpPr/>
          <p:nvPr/>
        </p:nvSpPr>
        <p:spPr>
          <a:xfrm>
            <a:off x="219864" y="5153898"/>
            <a:ext cx="3201517" cy="1569660"/>
          </a:xfrm>
          <a:prstGeom prst="rect">
            <a:avLst/>
          </a:prstGeom>
          <a:noFill/>
        </p:spPr>
        <p:txBody>
          <a:bodyPr wrap="none" lIns="91440" tIns="45720" rIns="91440" bIns="45720">
            <a:spAutoFit/>
          </a:bodyPr>
          <a:lstStyle/>
          <a:p>
            <a:r>
              <a:rPr lang="en-US" sz="4800" b="1" cap="none" spc="0"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rPr>
              <a:t>Part </a:t>
            </a:r>
            <a:r>
              <a:rPr lang="en-US" sz="4800" b="1"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rPr>
              <a:t>4</a:t>
            </a:r>
            <a:endParaRPr lang="en-US" sz="4800" b="1" cap="none" spc="0"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endParaRPr>
          </a:p>
          <a:p>
            <a:r>
              <a:rPr lang="en-US" sz="4800" b="1"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rPr>
              <a:t>Lesson 16</a:t>
            </a:r>
            <a:endParaRPr lang="en-US" sz="4800" b="1" cap="none" spc="0" dirty="0">
              <a:ln w="17780" cmpd="sng">
                <a:solidFill>
                  <a:schemeClr val="bg1"/>
                </a:solidFill>
                <a:prstDash val="solid"/>
                <a:miter lim="800000"/>
              </a:ln>
              <a:solidFill>
                <a:schemeClr val="tx1">
                  <a:lumMod val="95000"/>
                  <a:lumOff val="5000"/>
                </a:schemeClr>
              </a:solidFill>
              <a:effectLst>
                <a:outerShdw blurRad="50800" algn="tl" rotWithShape="0">
                  <a:srgbClr val="000000"/>
                </a:outerShdw>
              </a:effectLst>
            </a:endParaRPr>
          </a:p>
        </p:txBody>
      </p:sp>
      <p:pic>
        <p:nvPicPr>
          <p:cNvPr id="5" name="Picture 2" descr="http://defenders.org/sites/default/files/styles/large/public/dolphin-kristian-sekulic-i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019" y="4114800"/>
            <a:ext cx="5633581" cy="2495551"/>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9BB4DAC8-1FED-F36D-F9EE-D9F3025456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spTree>
    <p:extLst>
      <p:ext uri="{BB962C8B-B14F-4D97-AF65-F5344CB8AC3E}">
        <p14:creationId xmlns:p14="http://schemas.microsoft.com/office/powerpoint/2010/main" val="40720810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ech1234463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229"/>
          </a:xfrm>
          <a:prstGeom prst="rect">
            <a:avLst/>
          </a:prstGeom>
          <a:noFill/>
          <a:ln w="7620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2400"/>
            <a:ext cx="8032969" cy="1754326"/>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Animalia </a:t>
            </a:r>
            <a:r>
              <a:rPr kumimoji="0" lang="en-US" sz="5400" b="1" i="0" u="none" strike="noStrike" kern="1200" cap="none" spc="0" normalizeH="0" baseline="0" noProof="0" dirty="0">
                <a:ln w="17780" cmpd="sng">
                  <a:solidFill>
                    <a:sysClr val="windowText" lastClr="000000"/>
                  </a:solidFill>
                  <a:prstDash val="solid"/>
                  <a:miter lim="800000"/>
                </a:ln>
                <a:solidFill>
                  <a:srgbClr val="333399">
                    <a:lumMod val="40000"/>
                    <a:lumOff val="60000"/>
                  </a:srgbClr>
                </a:solidFill>
                <a:effectLst>
                  <a:outerShdw blurRad="50800" algn="tl" rotWithShape="0">
                    <a:srgbClr val="000000"/>
                  </a:outerShdw>
                </a:effectLst>
                <a:uLnTx/>
                <a:uFillTx/>
                <a:latin typeface="Arial" charset="0"/>
                <a:ea typeface="+mn-ea"/>
                <a:cs typeface="+mn-cs"/>
              </a:rPr>
              <a:t>and Mammalia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Review Game</a:t>
            </a:r>
          </a:p>
        </p:txBody>
      </p:sp>
      <p:sp>
        <p:nvSpPr>
          <p:cNvPr id="4" name="Rectangle 3"/>
          <p:cNvSpPr/>
          <p:nvPr/>
        </p:nvSpPr>
        <p:spPr>
          <a:xfrm>
            <a:off x="219864" y="5153898"/>
            <a:ext cx="3201517" cy="1569660"/>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solidFill>
                  <a:srgbClr val="000000">
                    <a:lumMod val="95000"/>
                    <a:lumOff val="5000"/>
                  </a:srgbClr>
                </a:solidFill>
                <a:effectLst>
                  <a:outerShdw blurRad="50800" algn="tl" rotWithShape="0">
                    <a:srgbClr val="000000"/>
                  </a:outerShdw>
                </a:effectLst>
                <a:uLnTx/>
                <a:uFillTx/>
                <a:latin typeface="Arial" charset="0"/>
                <a:ea typeface="+mn-ea"/>
                <a:cs typeface="+mn-cs"/>
              </a:rPr>
              <a:t>Part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solidFill>
                  <a:srgbClr val="000000">
                    <a:lumMod val="95000"/>
                    <a:lumOff val="5000"/>
                  </a:srgbClr>
                </a:solidFill>
                <a:effectLst>
                  <a:outerShdw blurRad="50800" algn="tl" rotWithShape="0">
                    <a:srgbClr val="000000"/>
                  </a:outerShdw>
                </a:effectLst>
                <a:uLnTx/>
                <a:uFillTx/>
                <a:latin typeface="Arial" charset="0"/>
                <a:ea typeface="+mn-ea"/>
                <a:cs typeface="+mn-cs"/>
              </a:rPr>
              <a:t>Lesson 17</a:t>
            </a:r>
          </a:p>
        </p:txBody>
      </p:sp>
      <p:pic>
        <p:nvPicPr>
          <p:cNvPr id="5" name="Picture 2" descr="http://defenders.org/sites/default/files/styles/large/public/dolphin-kristian-sekulic-i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019" y="4114800"/>
            <a:ext cx="5633581" cy="2495551"/>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9BB4DAC8-1FED-F36D-F9EE-D9F3025456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pic>
        <p:nvPicPr>
          <p:cNvPr id="7" name="Picture 2" descr="Download Key Transparent HQ PNG Image | FreePNGImg">
            <a:extLst>
              <a:ext uri="{FF2B5EF4-FFF2-40B4-BE49-F238E27FC236}">
                <a16:creationId xmlns:a16="http://schemas.microsoft.com/office/drawing/2014/main" id="{CF004522-64FB-A409-DECF-4A9BBEB487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144002">
            <a:off x="3121245" y="67198"/>
            <a:ext cx="5902029" cy="591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743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7324118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9966FF"/>
                </a:solidFill>
                <a:effectLst/>
                <a:uLnTx/>
                <a:uFillTx/>
                <a:latin typeface="Arial" charset="0"/>
                <a:ea typeface="+mn-ea"/>
                <a:cs typeface="+mn-cs"/>
              </a:rPr>
              <a:t>If you wager 5 on the last question and get it wrong you lose 5 pts. Wager 5 and get it right you get 5 pts.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200" cap="none" spc="0" normalizeH="0" baseline="0" noProof="0">
                <a:ln>
                  <a:noFill/>
                </a:ln>
                <a:solidFill>
                  <a:srgbClr val="996633"/>
                </a:solidFill>
                <a:effectLst/>
                <a:uLnTx/>
                <a:uFillTx/>
                <a:latin typeface="Arial" charset="0"/>
                <a:ea typeface="+mn-ea"/>
                <a:cs typeface="+mn-cs"/>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mn-ea"/>
                <a:cs typeface="+mn-cs"/>
              </a:rPr>
              <a:t>“I’ll be about this big.”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5047" name="Group 55"/>
          <p:cNvGraphicFramePr>
            <a:graphicFrameLocks noGrp="1"/>
          </p:cNvGraphicFramePr>
          <p:nvPr>
            <p:extLst>
              <p:ext uri="{D42A27DB-BD31-4B8C-83A1-F6EECF244321}">
                <p14:modId xmlns:p14="http://schemas.microsoft.com/office/powerpoint/2010/main" val="1958042821"/>
              </p:ext>
            </p:extLst>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66FF"/>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Kingdom Animals, Phylums,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965310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setonbooks.com/sempics/S-L1HS-125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4" y="152400"/>
            <a:ext cx="893889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8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body" idx="1"/>
          </p:nvPr>
        </p:nvSpPr>
        <p:spPr>
          <a:xfrm>
            <a:off x="457200" y="304800"/>
            <a:ext cx="8229600" cy="5821363"/>
          </a:xfrm>
        </p:spPr>
        <p:txBody>
          <a:bodyPr/>
          <a:lstStyle/>
          <a:p>
            <a:pPr algn="ctr">
              <a:buFontTx/>
              <a:buNone/>
            </a:pPr>
            <a:r>
              <a:rPr lang="en-US" sz="3600" dirty="0" err="1"/>
              <a:t>Animalia</a:t>
            </a:r>
            <a:r>
              <a:rPr lang="en-US" sz="3600" dirty="0"/>
              <a:t> and Mammalia</a:t>
            </a:r>
          </a:p>
          <a:p>
            <a:pPr algn="ctr">
              <a:buFontTx/>
              <a:buNone/>
            </a:pPr>
            <a:r>
              <a:rPr lang="en-US" sz="3600" dirty="0"/>
              <a:t>Review Game Scoring</a:t>
            </a:r>
          </a:p>
          <a:p>
            <a:pPr algn="ctr">
              <a:buFontTx/>
              <a:buNone/>
            </a:pPr>
            <a:r>
              <a:rPr lang="en-US" sz="3600" dirty="0"/>
              <a:t>1-20 = 5 points each</a:t>
            </a:r>
          </a:p>
          <a:p>
            <a:pPr algn="ctr">
              <a:buFontTx/>
              <a:buNone/>
            </a:pPr>
            <a:r>
              <a:rPr lang="en-US" sz="3600" dirty="0"/>
              <a:t>20-25 = Bonus (1 point each)</a:t>
            </a:r>
          </a:p>
          <a:p>
            <a:pPr algn="ctr">
              <a:buFontTx/>
              <a:buNone/>
            </a:pPr>
            <a:r>
              <a:rPr lang="en-US" sz="3600" dirty="0"/>
              <a:t>Final Question = 5 point wager</a:t>
            </a:r>
          </a:p>
          <a:p>
            <a:pPr algn="ctr">
              <a:buFontTx/>
              <a:buNone/>
            </a:pPr>
            <a:r>
              <a:rPr lang="en-US" sz="3600" dirty="0"/>
              <a:t>Find the Owl =      1 point</a:t>
            </a:r>
          </a:p>
          <a:p>
            <a:pPr algn="ctr">
              <a:buFontTx/>
              <a:buNone/>
            </a:pPr>
            <a:endParaRPr lang="en-US" sz="3600" dirty="0"/>
          </a:p>
        </p:txBody>
      </p:sp>
      <p:pic>
        <p:nvPicPr>
          <p:cNvPr id="133123"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338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66FF"/>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0607443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5047" name="Group 55"/>
          <p:cNvGraphicFramePr>
            <a:graphicFrameLocks noGrp="1"/>
          </p:cNvGraphicFramePr>
          <p:nvPr/>
        </p:nvGraphicFramePr>
        <p:xfrm>
          <a:off x="228600" y="685800"/>
          <a:ext cx="8610600" cy="551021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92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GOING WILD</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SIMM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CITY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FILE THEM</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FURBIE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ANIMALS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60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9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1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Kingdom Animals, </a:t>
            </a:r>
            <a:r>
              <a:rPr kumimoji="0" lang="en-US" sz="3200" b="0" i="0" u="none" strike="noStrike" kern="1200" cap="none" spc="0" normalizeH="0" baseline="0" noProof="0" dirty="0" err="1">
                <a:ln>
                  <a:noFill/>
                </a:ln>
                <a:solidFill>
                  <a:srgbClr val="FFFFFF"/>
                </a:solidFill>
                <a:effectLst/>
                <a:uLnTx/>
                <a:uFillTx/>
                <a:latin typeface="Arial" charset="0"/>
                <a:ea typeface="+mn-ea"/>
                <a:cs typeface="+mn-cs"/>
              </a:rPr>
              <a:t>Phylums</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 Class Mammalia</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9029273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t>
            </a:r>
            <a:r>
              <a:rPr lang="en-US" dirty="0">
                <a:solidFill>
                  <a:schemeClr val="tx1"/>
                </a:solidFill>
              </a:rPr>
              <a:t>An autotrophic single celled organism that’s eukaryotic.</a:t>
            </a:r>
          </a:p>
          <a:p>
            <a:pPr lvl="1" eaLnBrk="1" hangingPunct="1">
              <a:defRPr/>
            </a:pPr>
            <a:r>
              <a:rPr lang="en-US" dirty="0">
                <a:solidFill>
                  <a:srgbClr val="FF66FF"/>
                </a:solidFill>
              </a:rPr>
              <a:t>B.) </a:t>
            </a:r>
            <a:r>
              <a:rPr lang="en-US" dirty="0">
                <a:solidFill>
                  <a:schemeClr val="tx1"/>
                </a:solidFill>
              </a:rPr>
              <a:t>A heterotrophic multi-cellular organism with cell walls made of chitin.</a:t>
            </a:r>
          </a:p>
          <a:p>
            <a:pPr lvl="1" eaLnBrk="1" hangingPunct="1">
              <a:defRPr/>
            </a:pPr>
            <a:r>
              <a:rPr lang="en-US" dirty="0">
                <a:solidFill>
                  <a:srgbClr val="99FFCC"/>
                </a:solidFill>
              </a:rPr>
              <a:t>C.) </a:t>
            </a:r>
            <a:r>
              <a:rPr lang="en-US" dirty="0">
                <a:solidFill>
                  <a:schemeClr val="tx1"/>
                </a:solidFill>
              </a:rPr>
              <a:t>A prokaryotic heterotroph.</a:t>
            </a:r>
          </a:p>
          <a:p>
            <a:pPr lvl="1" eaLnBrk="1" hangingPunct="1">
              <a:defRPr/>
            </a:pPr>
            <a:r>
              <a:rPr lang="en-US" dirty="0">
                <a:solidFill>
                  <a:srgbClr val="FF9900"/>
                </a:solidFill>
              </a:rPr>
              <a:t>D.) </a:t>
            </a:r>
            <a:r>
              <a:rPr lang="en-US" dirty="0">
                <a:solidFill>
                  <a:schemeClr val="tx1"/>
                </a:solidFill>
              </a:rPr>
              <a:t>A eukaryotic multi-cellular heterotrophic organisms that consumes food.</a:t>
            </a:r>
          </a:p>
          <a:p>
            <a:pPr lvl="1" eaLnBrk="1" hangingPunct="1">
              <a:defRPr/>
            </a:pPr>
            <a:r>
              <a:rPr lang="en-US" dirty="0">
                <a:solidFill>
                  <a:srgbClr val="996633"/>
                </a:solidFill>
              </a:rPr>
              <a:t>E.) </a:t>
            </a:r>
            <a:r>
              <a:rPr lang="en-US" dirty="0">
                <a:solidFill>
                  <a:schemeClr val="tx1"/>
                </a:solidFill>
              </a:rPr>
              <a:t>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600199"/>
            <a:ext cx="6324600"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42194" y="52883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extLst>
      <p:ext uri="{BB962C8B-B14F-4D97-AF65-F5344CB8AC3E}">
        <p14:creationId xmlns:p14="http://schemas.microsoft.com/office/powerpoint/2010/main" val="32568571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t>
            </a:r>
            <a:r>
              <a:rPr lang="en-US" dirty="0">
                <a:solidFill>
                  <a:schemeClr val="tx1"/>
                </a:solidFill>
              </a:rPr>
              <a:t>A heterotrophic multi-cellular organism with cell walls made of chitin.</a:t>
            </a:r>
          </a:p>
          <a:p>
            <a:pPr lvl="1" eaLnBrk="1" hangingPunct="1">
              <a:defRPr/>
            </a:pPr>
            <a:r>
              <a:rPr lang="en-US" dirty="0">
                <a:solidFill>
                  <a:srgbClr val="99FFCC"/>
                </a:solidFill>
              </a:rPr>
              <a:t>C.) </a:t>
            </a:r>
            <a:r>
              <a:rPr lang="en-US" dirty="0">
                <a:solidFill>
                  <a:schemeClr val="tx1"/>
                </a:solidFill>
              </a:rPr>
              <a:t>A prokaryotic heterotroph.</a:t>
            </a:r>
          </a:p>
          <a:p>
            <a:pPr lvl="1" eaLnBrk="1" hangingPunct="1">
              <a:defRPr/>
            </a:pPr>
            <a:r>
              <a:rPr lang="en-US" dirty="0">
                <a:solidFill>
                  <a:srgbClr val="FF9900"/>
                </a:solidFill>
              </a:rPr>
              <a:t>D.) </a:t>
            </a:r>
            <a:r>
              <a:rPr lang="en-US" dirty="0">
                <a:solidFill>
                  <a:schemeClr val="tx1"/>
                </a:solidFill>
              </a:rPr>
              <a:t>A eukaryotic multi-cellular heterotrophic organisms that consumes food.</a:t>
            </a:r>
          </a:p>
          <a:p>
            <a:pPr lvl="1" eaLnBrk="1" hangingPunct="1">
              <a:defRPr/>
            </a:pPr>
            <a:r>
              <a:rPr lang="en-US" dirty="0">
                <a:solidFill>
                  <a:srgbClr val="996633"/>
                </a:solidFill>
              </a:rPr>
              <a:t>E.) </a:t>
            </a:r>
            <a:r>
              <a:rPr lang="en-US" dirty="0">
                <a:solidFill>
                  <a:schemeClr val="tx1"/>
                </a:solidFill>
              </a:rPr>
              <a:t>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extLst>
      <p:ext uri="{BB962C8B-B14F-4D97-AF65-F5344CB8AC3E}">
        <p14:creationId xmlns:p14="http://schemas.microsoft.com/office/powerpoint/2010/main" val="3580571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t>
            </a:r>
            <a:r>
              <a:rPr lang="en-US" dirty="0">
                <a:solidFill>
                  <a:schemeClr val="tx1"/>
                </a:solidFill>
              </a:rPr>
              <a:t>A prokaryotic heterotroph.</a:t>
            </a:r>
          </a:p>
          <a:p>
            <a:pPr lvl="1" eaLnBrk="1" hangingPunct="1">
              <a:defRPr/>
            </a:pPr>
            <a:r>
              <a:rPr lang="en-US" dirty="0">
                <a:solidFill>
                  <a:srgbClr val="FF9900"/>
                </a:solidFill>
              </a:rPr>
              <a:t>D.) </a:t>
            </a:r>
            <a:r>
              <a:rPr lang="en-US" dirty="0">
                <a:solidFill>
                  <a:schemeClr val="tx1"/>
                </a:solidFill>
              </a:rPr>
              <a:t>A eukaryotic multi-cellular heterotrophic organisms that consumes food.</a:t>
            </a:r>
          </a:p>
          <a:p>
            <a:pPr lvl="1" eaLnBrk="1" hangingPunct="1">
              <a:defRPr/>
            </a:pPr>
            <a:r>
              <a:rPr lang="en-US" dirty="0">
                <a:solidFill>
                  <a:srgbClr val="996633"/>
                </a:solidFill>
              </a:rPr>
              <a:t>E.)</a:t>
            </a:r>
            <a:r>
              <a:rPr lang="en-US" dirty="0">
                <a:solidFill>
                  <a:schemeClr val="tx1"/>
                </a:solidFill>
              </a:rPr>
              <a:t> 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extLst>
      <p:ext uri="{BB962C8B-B14F-4D97-AF65-F5344CB8AC3E}">
        <p14:creationId xmlns:p14="http://schemas.microsoft.com/office/powerpoint/2010/main" val="31983797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 prokaryotic heterotroph.</a:t>
            </a:r>
          </a:p>
          <a:p>
            <a:pPr lvl="1" eaLnBrk="1" hangingPunct="1">
              <a:defRPr/>
            </a:pPr>
            <a:r>
              <a:rPr lang="en-US" dirty="0">
                <a:solidFill>
                  <a:srgbClr val="FF9900"/>
                </a:solidFill>
              </a:rPr>
              <a:t>D.) </a:t>
            </a:r>
            <a:r>
              <a:rPr lang="en-US" dirty="0">
                <a:solidFill>
                  <a:schemeClr val="tx1"/>
                </a:solidFill>
              </a:rPr>
              <a:t>A eukaryotic multi-cellular heterotrophic organisms that consumes food.</a:t>
            </a:r>
          </a:p>
          <a:p>
            <a:pPr lvl="1" eaLnBrk="1" hangingPunct="1">
              <a:defRPr/>
            </a:pPr>
            <a:r>
              <a:rPr lang="en-US" dirty="0">
                <a:solidFill>
                  <a:srgbClr val="996633"/>
                </a:solidFill>
              </a:rPr>
              <a:t>E.) </a:t>
            </a:r>
            <a:r>
              <a:rPr lang="en-US" dirty="0">
                <a:solidFill>
                  <a:schemeClr val="tx1"/>
                </a:solidFill>
              </a:rPr>
              <a:t>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extLst>
      <p:ext uri="{BB962C8B-B14F-4D97-AF65-F5344CB8AC3E}">
        <p14:creationId xmlns:p14="http://schemas.microsoft.com/office/powerpoint/2010/main" val="8944175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 prokaryotic heterotroph.</a:t>
            </a:r>
          </a:p>
          <a:p>
            <a:pPr lvl="1" eaLnBrk="1" hangingPunct="1">
              <a:defRPr/>
            </a:pPr>
            <a:r>
              <a:rPr lang="en-US" dirty="0">
                <a:solidFill>
                  <a:srgbClr val="FF9900"/>
                </a:solidFill>
              </a:rPr>
              <a:t>D.) A eukaryotic multi-cellular heterotrophic organisms that consumes food.</a:t>
            </a:r>
          </a:p>
          <a:p>
            <a:pPr lvl="1" eaLnBrk="1" hangingPunct="1">
              <a:defRPr/>
            </a:pPr>
            <a:r>
              <a:rPr lang="en-US" dirty="0">
                <a:solidFill>
                  <a:srgbClr val="996633"/>
                </a:solidFill>
              </a:rPr>
              <a:t>E.) </a:t>
            </a:r>
            <a:r>
              <a:rPr lang="en-US" dirty="0">
                <a:solidFill>
                  <a:schemeClr val="tx1"/>
                </a:solidFill>
              </a:rPr>
              <a:t>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extLst>
      <p:ext uri="{BB962C8B-B14F-4D97-AF65-F5344CB8AC3E}">
        <p14:creationId xmlns:p14="http://schemas.microsoft.com/office/powerpoint/2010/main" val="28337076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 prokaryotic heterotroph.</a:t>
            </a:r>
          </a:p>
          <a:p>
            <a:pPr lvl="1" eaLnBrk="1" hangingPunct="1">
              <a:defRPr/>
            </a:pPr>
            <a:r>
              <a:rPr lang="en-US" dirty="0">
                <a:solidFill>
                  <a:srgbClr val="FF9900"/>
                </a:solidFill>
              </a:rPr>
              <a:t>D.) A eukaryotic multi-cellular heterotrophic organisms that consumes food.</a:t>
            </a:r>
          </a:p>
          <a:p>
            <a:pPr lvl="1" eaLnBrk="1" hangingPunct="1">
              <a:defRPr/>
            </a:pPr>
            <a:r>
              <a:rPr lang="en-US" dirty="0">
                <a:solidFill>
                  <a:srgbClr val="996633"/>
                </a:solidFill>
              </a:rPr>
              <a:t>E.) A eukaryotic multi-cellular </a:t>
            </a:r>
            <a:r>
              <a:rPr lang="en-US" dirty="0" err="1">
                <a:solidFill>
                  <a:srgbClr val="996633"/>
                </a:solidFill>
              </a:rPr>
              <a:t>autoroph</a:t>
            </a:r>
            <a:r>
              <a:rPr lang="en-US" dirty="0">
                <a:solidFill>
                  <a:srgbClr val="996633"/>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extLst>
      <p:ext uri="{BB962C8B-B14F-4D97-AF65-F5344CB8AC3E}">
        <p14:creationId xmlns:p14="http://schemas.microsoft.com/office/powerpoint/2010/main" val="292494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t>
            </a:r>
            <a:r>
              <a:rPr lang="en-US" dirty="0">
                <a:solidFill>
                  <a:schemeClr val="tx1"/>
                </a:solidFill>
              </a:rPr>
              <a:t>An autotrophic single celled organism that’s eukaryotic.</a:t>
            </a:r>
          </a:p>
          <a:p>
            <a:pPr lvl="1" eaLnBrk="1" hangingPunct="1">
              <a:defRPr/>
            </a:pPr>
            <a:r>
              <a:rPr lang="en-US" dirty="0">
                <a:solidFill>
                  <a:srgbClr val="FF66FF"/>
                </a:solidFill>
              </a:rPr>
              <a:t>B.) </a:t>
            </a:r>
            <a:r>
              <a:rPr lang="en-US" dirty="0">
                <a:solidFill>
                  <a:schemeClr val="tx1"/>
                </a:solidFill>
              </a:rPr>
              <a:t>A heterotrophic multi-cellular organism with cell walls made of chitin.</a:t>
            </a:r>
          </a:p>
          <a:p>
            <a:pPr lvl="1" eaLnBrk="1" hangingPunct="1">
              <a:defRPr/>
            </a:pPr>
            <a:r>
              <a:rPr lang="en-US" dirty="0">
                <a:solidFill>
                  <a:srgbClr val="99FFCC"/>
                </a:solidFill>
              </a:rPr>
              <a:t>C.) </a:t>
            </a:r>
            <a:r>
              <a:rPr lang="en-US" dirty="0">
                <a:solidFill>
                  <a:schemeClr val="tx1"/>
                </a:solidFill>
              </a:rPr>
              <a:t>A prokaryotic heterotroph.</a:t>
            </a:r>
          </a:p>
          <a:p>
            <a:pPr lvl="1" eaLnBrk="1" hangingPunct="1">
              <a:defRPr/>
            </a:pPr>
            <a:r>
              <a:rPr lang="en-US" dirty="0">
                <a:solidFill>
                  <a:srgbClr val="FF9900"/>
                </a:solidFill>
              </a:rPr>
              <a:t>D.) </a:t>
            </a:r>
            <a:r>
              <a:rPr lang="en-US" dirty="0">
                <a:solidFill>
                  <a:schemeClr val="tx1"/>
                </a:solidFill>
              </a:rPr>
              <a:t>A eukaryotic multi-cellular heterotrophic organisms that consumes food.</a:t>
            </a:r>
          </a:p>
          <a:p>
            <a:pPr lvl="1" eaLnBrk="1" hangingPunct="1">
              <a:defRPr/>
            </a:pPr>
            <a:r>
              <a:rPr lang="en-US" dirty="0">
                <a:solidFill>
                  <a:srgbClr val="996633"/>
                </a:solidFill>
              </a:rPr>
              <a:t>E.) </a:t>
            </a:r>
            <a:r>
              <a:rPr lang="en-US" dirty="0">
                <a:solidFill>
                  <a:schemeClr val="tx1"/>
                </a:solidFill>
              </a:rPr>
              <a:t>A eukaryotic 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600199"/>
            <a:ext cx="6324600"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42194" y="528834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29621664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 prokaryotic heterotroph.</a:t>
            </a:r>
          </a:p>
          <a:p>
            <a:pPr lvl="1" eaLnBrk="1" hangingPunct="1">
              <a:defRPr/>
            </a:pPr>
            <a:r>
              <a:rPr lang="en-US" dirty="0">
                <a:solidFill>
                  <a:srgbClr val="FF9900"/>
                </a:solidFill>
              </a:rPr>
              <a:t>D.) A eukaryotic multi-cellular heterotrophic organisms that consumes food.</a:t>
            </a:r>
          </a:p>
          <a:p>
            <a:pPr lvl="1" eaLnBrk="1" hangingPunct="1">
              <a:defRPr/>
            </a:pPr>
            <a:r>
              <a:rPr lang="en-US" dirty="0">
                <a:solidFill>
                  <a:srgbClr val="996633"/>
                </a:solidFill>
              </a:rPr>
              <a:t>E.) A eukaryotic multi-cellular </a:t>
            </a:r>
            <a:r>
              <a:rPr lang="en-US" dirty="0" err="1">
                <a:solidFill>
                  <a:srgbClr val="996633"/>
                </a:solidFill>
              </a:rPr>
              <a:t>autoroph</a:t>
            </a:r>
            <a:r>
              <a:rPr lang="en-US" dirty="0">
                <a:solidFill>
                  <a:srgbClr val="996633"/>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
        <p:nvSpPr>
          <p:cNvPr id="3" name="Rectangle 2"/>
          <p:cNvSpPr/>
          <p:nvPr/>
        </p:nvSpPr>
        <p:spPr>
          <a:xfrm>
            <a:off x="152400" y="5915918"/>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Tree>
    <p:extLst>
      <p:ext uri="{BB962C8B-B14F-4D97-AF65-F5344CB8AC3E}">
        <p14:creationId xmlns:p14="http://schemas.microsoft.com/office/powerpoint/2010/main" val="33918104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 prokaryotic heterotroph.</a:t>
            </a:r>
          </a:p>
          <a:p>
            <a:pPr lvl="1" eaLnBrk="1" hangingPunct="1">
              <a:defRPr/>
            </a:pPr>
            <a:r>
              <a:rPr lang="en-US" dirty="0">
                <a:solidFill>
                  <a:srgbClr val="FF9900"/>
                </a:solidFill>
              </a:rPr>
              <a:t>D.) A eukaryotic multi-cellular heterotrophic organisms that consumes food.</a:t>
            </a:r>
          </a:p>
          <a:p>
            <a:pPr lvl="1" eaLnBrk="1" hangingPunct="1">
              <a:defRPr/>
            </a:pPr>
            <a:r>
              <a:rPr lang="en-US" dirty="0">
                <a:solidFill>
                  <a:srgbClr val="996633"/>
                </a:solidFill>
              </a:rPr>
              <a:t>E.) A eukaryotic multi-cellular </a:t>
            </a:r>
            <a:r>
              <a:rPr lang="en-US" dirty="0" err="1">
                <a:solidFill>
                  <a:srgbClr val="996633"/>
                </a:solidFill>
              </a:rPr>
              <a:t>autoroph</a:t>
            </a:r>
            <a:r>
              <a:rPr lang="en-US" dirty="0">
                <a:solidFill>
                  <a:srgbClr val="996633"/>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
        <p:nvSpPr>
          <p:cNvPr id="3" name="Rectangle 2"/>
          <p:cNvSpPr/>
          <p:nvPr/>
        </p:nvSpPr>
        <p:spPr>
          <a:xfrm>
            <a:off x="152400" y="5915918"/>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4" name="Rounded Rectangle 3"/>
          <p:cNvSpPr/>
          <p:nvPr/>
        </p:nvSpPr>
        <p:spPr>
          <a:xfrm>
            <a:off x="762000" y="3810000"/>
            <a:ext cx="7239000" cy="990600"/>
          </a:xfrm>
          <a:prstGeom prst="roundRect">
            <a:avLst/>
          </a:prstGeom>
          <a:solidFill>
            <a:srgbClr val="FFC000">
              <a:alpha val="7000"/>
            </a:srgb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74580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a:t>
            </a:r>
            <a:r>
              <a:rPr lang="en-US" dirty="0" err="1"/>
              <a:t>Animalia</a:t>
            </a:r>
            <a:r>
              <a:rPr lang="en-US" dirty="0"/>
              <a:t>?</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made of chitin.</a:t>
            </a:r>
          </a:p>
          <a:p>
            <a:pPr lvl="1" eaLnBrk="1" hangingPunct="1">
              <a:defRPr/>
            </a:pPr>
            <a:r>
              <a:rPr lang="en-US" dirty="0">
                <a:solidFill>
                  <a:srgbClr val="99FFCC"/>
                </a:solidFill>
              </a:rPr>
              <a:t>C.) A prokaryotic heterotroph.</a:t>
            </a:r>
          </a:p>
          <a:p>
            <a:pPr lvl="1" eaLnBrk="1" hangingPunct="1">
              <a:defRPr/>
            </a:pPr>
            <a:r>
              <a:rPr lang="en-US" dirty="0">
                <a:solidFill>
                  <a:srgbClr val="FF9900"/>
                </a:solidFill>
              </a:rPr>
              <a:t>D.) A eukaryotic multi-cellular heterotrophic organisms that consumes food. </a:t>
            </a:r>
            <a:r>
              <a:rPr lang="en-US" dirty="0">
                <a:solidFill>
                  <a:srgbClr val="FF66FF"/>
                </a:solidFill>
              </a:rPr>
              <a:t>No Cell Walls</a:t>
            </a:r>
          </a:p>
          <a:p>
            <a:pPr lvl="1" eaLnBrk="1" hangingPunct="1">
              <a:defRPr/>
            </a:pPr>
            <a:r>
              <a:rPr lang="en-US" dirty="0">
                <a:solidFill>
                  <a:srgbClr val="996633"/>
                </a:solidFill>
              </a:rPr>
              <a:t>E.) A eukaryotic multi-cellular </a:t>
            </a:r>
            <a:r>
              <a:rPr lang="en-US">
                <a:solidFill>
                  <a:srgbClr val="996633"/>
                </a:solidFill>
              </a:rPr>
              <a:t>autoroph</a:t>
            </a:r>
            <a:r>
              <a:rPr lang="en-US" dirty="0">
                <a:solidFill>
                  <a:srgbClr val="996633"/>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8263965" y="52883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
        <p:nvSpPr>
          <p:cNvPr id="3" name="Rectangle 2"/>
          <p:cNvSpPr/>
          <p:nvPr/>
        </p:nvSpPr>
        <p:spPr>
          <a:xfrm>
            <a:off x="152400" y="5915918"/>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7" name="Rounded Rectangle 6"/>
          <p:cNvSpPr/>
          <p:nvPr/>
        </p:nvSpPr>
        <p:spPr>
          <a:xfrm>
            <a:off x="762000" y="3810000"/>
            <a:ext cx="7239000" cy="990600"/>
          </a:xfrm>
          <a:prstGeom prst="roundRect">
            <a:avLst/>
          </a:prstGeom>
          <a:solidFill>
            <a:srgbClr val="FFC000">
              <a:alpha val="7000"/>
            </a:srgb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26307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a:t>
            </a:r>
            <a:r>
              <a:rPr lang="en-US" dirty="0">
                <a:solidFill>
                  <a:schemeClr val="tx1"/>
                </a:solidFill>
              </a:rPr>
              <a:t>Ha</a:t>
            </a:r>
            <a:r>
              <a:rPr lang="en-US" dirty="0">
                <a:solidFill>
                  <a:schemeClr val="tx1">
                    <a:lumMod val="95000"/>
                    <a:lumOff val="5000"/>
                  </a:schemeClr>
                </a:solidFill>
              </a:rPr>
              <a:t>s a nucleus in it’s cells.</a:t>
            </a:r>
          </a:p>
          <a:p>
            <a:pPr lvl="1" eaLnBrk="1" hangingPunct="1">
              <a:defRPr/>
            </a:pPr>
            <a:r>
              <a:rPr lang="en-US" dirty="0">
                <a:solidFill>
                  <a:srgbClr val="FF66FF"/>
                </a:solidFill>
              </a:rPr>
              <a:t>B.) </a:t>
            </a:r>
            <a:r>
              <a:rPr lang="en-US" dirty="0">
                <a:solidFill>
                  <a:schemeClr val="tx1"/>
                </a:solidFill>
              </a:rPr>
              <a:t>H</a:t>
            </a:r>
            <a:r>
              <a:rPr lang="en-US" dirty="0">
                <a:solidFill>
                  <a:schemeClr val="tx1">
                    <a:lumMod val="95000"/>
                    <a:lumOff val="5000"/>
                  </a:schemeClr>
                </a:solidFill>
              </a:rPr>
              <a:t>as a period of em</a:t>
            </a:r>
            <a:r>
              <a:rPr lang="en-US" dirty="0">
                <a:solidFill>
                  <a:srgbClr val="FF66FF"/>
                </a:solidFill>
              </a:rPr>
              <a:t>bryonic development.</a:t>
            </a:r>
          </a:p>
          <a:p>
            <a:pPr lvl="1" eaLnBrk="1" hangingPunct="1">
              <a:defRPr/>
            </a:pPr>
            <a:r>
              <a:rPr lang="en-US" dirty="0">
                <a:solidFill>
                  <a:srgbClr val="99FFCC"/>
                </a:solidFill>
              </a:rPr>
              <a:t>C.) </a:t>
            </a:r>
            <a:r>
              <a:rPr lang="en-US" dirty="0">
                <a:solidFill>
                  <a:schemeClr val="tx1"/>
                </a:solidFill>
              </a:rPr>
              <a:t>Eat</a:t>
            </a:r>
            <a:r>
              <a:rPr lang="en-US" dirty="0">
                <a:solidFill>
                  <a:srgbClr val="99FFCC"/>
                </a:solidFill>
              </a:rPr>
              <a:t>s food.</a:t>
            </a:r>
          </a:p>
          <a:p>
            <a:pPr lvl="1" eaLnBrk="1" hangingPunct="1">
              <a:defRPr/>
            </a:pPr>
            <a:r>
              <a:rPr lang="en-US" dirty="0">
                <a:solidFill>
                  <a:srgbClr val="FF9900"/>
                </a:solidFill>
              </a:rPr>
              <a:t>D.) </a:t>
            </a:r>
            <a:r>
              <a:rPr lang="en-US" dirty="0">
                <a:solidFill>
                  <a:schemeClr val="tx1"/>
                </a:solidFill>
              </a:rPr>
              <a:t>M</a:t>
            </a:r>
            <a:r>
              <a:rPr lang="en-US" dirty="0">
                <a:solidFill>
                  <a:srgbClr val="FF9900"/>
                </a:solidFill>
              </a:rPr>
              <a:t>oves.</a:t>
            </a:r>
          </a:p>
          <a:p>
            <a:pPr lvl="1" eaLnBrk="1" hangingPunct="1">
              <a:defRPr/>
            </a:pPr>
            <a:r>
              <a:rPr lang="en-US" dirty="0">
                <a:solidFill>
                  <a:srgbClr val="00B0F0"/>
                </a:solidFill>
              </a:rPr>
              <a:t>E.)</a:t>
            </a:r>
            <a:r>
              <a:rPr lang="en-US" dirty="0">
                <a:solidFill>
                  <a:srgbClr val="FF9900"/>
                </a:solidFill>
              </a:rPr>
              <a:t> </a:t>
            </a:r>
            <a:r>
              <a:rPr lang="en-US" dirty="0">
                <a:solidFill>
                  <a:schemeClr val="tx1"/>
                </a:solidFill>
              </a:rPr>
              <a:t>H</a:t>
            </a:r>
            <a:r>
              <a:rPr lang="en-US" dirty="0">
                <a:solidFill>
                  <a:srgbClr val="FF9900"/>
                </a:solidFill>
              </a:rPr>
              <a:t>as Cells Walls </a:t>
            </a:r>
          </a:p>
          <a:p>
            <a:pPr lvl="1" eaLnBrk="1" hangingPunct="1">
              <a:defRPr/>
            </a:pPr>
            <a:r>
              <a:rPr lang="en-US" dirty="0">
                <a:solidFill>
                  <a:srgbClr val="996633"/>
                </a:solidFill>
              </a:rPr>
              <a:t>F.) </a:t>
            </a:r>
            <a:r>
              <a:rPr lang="en-US" dirty="0">
                <a:solidFill>
                  <a:schemeClr val="tx1"/>
                </a:solidFill>
              </a:rPr>
              <a:t>H</a:t>
            </a:r>
            <a:r>
              <a:rPr lang="en-US" dirty="0">
                <a:solidFill>
                  <a:srgbClr val="996633"/>
                </a:solidFill>
              </a:rPr>
              <a:t>as nervous and muscle tissue.</a:t>
            </a:r>
          </a:p>
          <a:p>
            <a:pPr lvl="1" eaLnBrk="1" hangingPunct="1">
              <a:defRPr/>
            </a:pPr>
            <a:r>
              <a:rPr lang="en-US" dirty="0">
                <a:solidFill>
                  <a:srgbClr val="FF5050"/>
                </a:solidFill>
              </a:rPr>
              <a:t>G.) </a:t>
            </a:r>
            <a:r>
              <a:rPr lang="en-US" dirty="0">
                <a:solidFill>
                  <a:schemeClr val="tx1"/>
                </a:solidFill>
              </a:rPr>
              <a:t>U</a:t>
            </a:r>
            <a:r>
              <a:rPr lang="en-US" dirty="0">
                <a:solidFill>
                  <a:srgbClr val="996633"/>
                </a:solidFill>
              </a:rPr>
              <a:t>sually has a </a:t>
            </a:r>
            <a:r>
              <a:rPr lang="en-US" dirty="0" err="1">
                <a:solidFill>
                  <a:srgbClr val="996633"/>
                </a:solidFill>
              </a:rPr>
              <a:t>diplontic</a:t>
            </a:r>
            <a:r>
              <a:rPr lang="en-US" dirty="0">
                <a:solidFill>
                  <a:srgbClr val="996633"/>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3074" name="Picture 2" descr="http://webtaj.com/images/animal-wonderful-animals-images_222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6785882" cy="5000625"/>
          </a:xfrm>
          <a:prstGeom prst="rect">
            <a:avLst/>
          </a:prstGeom>
          <a:noFill/>
          <a:ln w="38100">
            <a:solidFill>
              <a:srgbClr val="996633"/>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10862093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a:t>
            </a:r>
            <a:r>
              <a:rPr lang="en-US" dirty="0">
                <a:solidFill>
                  <a:schemeClr val="tx1"/>
                </a:solidFill>
              </a:rPr>
              <a:t>Has a nucleus in it’s cells.</a:t>
            </a:r>
          </a:p>
          <a:p>
            <a:pPr lvl="1" eaLnBrk="1" hangingPunct="1">
              <a:defRPr/>
            </a:pPr>
            <a:r>
              <a:rPr lang="en-US" dirty="0">
                <a:solidFill>
                  <a:srgbClr val="FF66FF"/>
                </a:solidFill>
              </a:rPr>
              <a:t>B.) </a:t>
            </a:r>
            <a:r>
              <a:rPr lang="en-US" dirty="0">
                <a:solidFill>
                  <a:schemeClr val="tx1"/>
                </a:solidFill>
              </a:rPr>
              <a:t>Has a period of embryonic development.</a:t>
            </a:r>
          </a:p>
          <a:p>
            <a:pPr lvl="1" eaLnBrk="1" hangingPunct="1">
              <a:defRPr/>
            </a:pPr>
            <a:r>
              <a:rPr lang="en-US" dirty="0">
                <a:solidFill>
                  <a:srgbClr val="99FFCC"/>
                </a:solidFill>
              </a:rPr>
              <a:t>C.) </a:t>
            </a:r>
            <a:r>
              <a:rPr lang="en-US" dirty="0">
                <a:solidFill>
                  <a:schemeClr val="tx1"/>
                </a:solidFill>
              </a:rPr>
              <a:t>Eats food.</a:t>
            </a:r>
          </a:p>
          <a:p>
            <a:pPr lvl="1" eaLnBrk="1" hangingPunct="1">
              <a:defRPr/>
            </a:pPr>
            <a:r>
              <a:rPr lang="en-US" dirty="0">
                <a:solidFill>
                  <a:srgbClr val="FF9900"/>
                </a:solidFill>
              </a:rPr>
              <a:t>D</a:t>
            </a:r>
            <a:r>
              <a:rPr lang="en-US" dirty="0">
                <a:solidFill>
                  <a:srgbClr val="FFC000"/>
                </a:solidFill>
              </a:rPr>
              <a:t>.)</a:t>
            </a:r>
            <a:r>
              <a:rPr lang="en-US" dirty="0">
                <a:solidFill>
                  <a:schemeClr val="tx1"/>
                </a:solidFill>
              </a:rPr>
              <a:t> 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41566194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a:t>
            </a:r>
            <a:r>
              <a:rPr lang="en-US" dirty="0">
                <a:solidFill>
                  <a:schemeClr val="tx1"/>
                </a:solidFill>
              </a:rPr>
              <a:t>Has a period of embryonic development.</a:t>
            </a:r>
          </a:p>
          <a:p>
            <a:pPr lvl="1" eaLnBrk="1" hangingPunct="1">
              <a:defRPr/>
            </a:pPr>
            <a:r>
              <a:rPr lang="en-US" dirty="0">
                <a:solidFill>
                  <a:srgbClr val="99FFCC"/>
                </a:solidFill>
              </a:rPr>
              <a:t>C.) </a:t>
            </a:r>
            <a:r>
              <a:rPr lang="en-US" dirty="0">
                <a:solidFill>
                  <a:schemeClr val="tx1"/>
                </a:solidFill>
              </a:rPr>
              <a:t>Eats food.</a:t>
            </a:r>
          </a:p>
          <a:p>
            <a:pPr lvl="1" eaLnBrk="1" hangingPunct="1">
              <a:defRPr/>
            </a:pPr>
            <a:r>
              <a:rPr lang="en-US" dirty="0">
                <a:solidFill>
                  <a:srgbClr val="FF9900"/>
                </a:solidFill>
              </a:rPr>
              <a:t>D.) </a:t>
            </a:r>
            <a:r>
              <a:rPr lang="en-US" dirty="0">
                <a:solidFill>
                  <a:schemeClr val="tx1"/>
                </a:solidFill>
              </a:rPr>
              <a:t>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a:t>
            </a:r>
            <a:r>
              <a:rPr lang="en-US" dirty="0">
                <a:solidFill>
                  <a:schemeClr val="tx1"/>
                </a:solidFill>
              </a:rPr>
              <a:t> 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35008299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a:t>
            </a:r>
            <a:r>
              <a:rPr lang="en-US" dirty="0">
                <a:solidFill>
                  <a:schemeClr val="tx1"/>
                </a:solidFill>
              </a:rPr>
              <a:t>Eats food.</a:t>
            </a:r>
          </a:p>
          <a:p>
            <a:pPr lvl="1" eaLnBrk="1" hangingPunct="1">
              <a:defRPr/>
            </a:pPr>
            <a:r>
              <a:rPr lang="en-US" dirty="0">
                <a:solidFill>
                  <a:srgbClr val="FF9900"/>
                </a:solidFill>
              </a:rPr>
              <a:t>D.) </a:t>
            </a:r>
            <a:r>
              <a:rPr lang="en-US" dirty="0">
                <a:solidFill>
                  <a:schemeClr val="tx1"/>
                </a:solidFill>
              </a:rPr>
              <a:t>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29286635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a:t>
            </a:r>
            <a:r>
              <a:rPr lang="en-US" dirty="0">
                <a:solidFill>
                  <a:schemeClr val="tx1"/>
                </a:solidFill>
              </a:rPr>
              <a:t>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6757564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a:t>
            </a:r>
            <a:r>
              <a:rPr lang="en-US" dirty="0">
                <a:solidFill>
                  <a:schemeClr val="tx1"/>
                </a:solidFill>
              </a:rPr>
              <a:t>Has Cells Walls </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37066003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of the following does not describe the Kingdom </a:t>
            </a:r>
            <a:r>
              <a:rPr lang="en-US" dirty="0" err="1"/>
              <a:t>Animalia</a:t>
            </a:r>
            <a:r>
              <a:rPr lang="en-US" dirty="0"/>
              <a:t>?</a:t>
            </a:r>
          </a:p>
          <a:p>
            <a:pPr lvl="1" eaLnBrk="1" hangingPunct="1">
              <a:defRPr/>
            </a:pPr>
            <a:r>
              <a:rPr lang="en-US" dirty="0">
                <a:solidFill>
                  <a:srgbClr val="9966FF"/>
                </a:solidFill>
              </a:rPr>
              <a:t>A.) Has a nucleus in its cells.</a:t>
            </a:r>
          </a:p>
          <a:p>
            <a:pPr lvl="1" eaLnBrk="1" hangingPunct="1">
              <a:defRPr/>
            </a:pPr>
            <a:r>
              <a:rPr lang="en-US" dirty="0">
                <a:solidFill>
                  <a:srgbClr val="FF66FF"/>
                </a:solidFill>
              </a:rPr>
              <a:t>B.) Has a period of embryonic development.</a:t>
            </a:r>
          </a:p>
          <a:p>
            <a:pPr lvl="1" eaLnBrk="1" hangingPunct="1">
              <a:defRPr/>
            </a:pPr>
            <a:r>
              <a:rPr lang="en-US" dirty="0">
                <a:solidFill>
                  <a:srgbClr val="99FFCC"/>
                </a:solidFill>
              </a:rPr>
              <a:t>C.) Eats food.</a:t>
            </a:r>
          </a:p>
          <a:p>
            <a:pPr lvl="1" eaLnBrk="1" hangingPunct="1">
              <a:defRPr/>
            </a:pPr>
            <a:r>
              <a:rPr lang="en-US" dirty="0">
                <a:solidFill>
                  <a:srgbClr val="FF9900"/>
                </a:solidFill>
              </a:rPr>
              <a:t>D.) Moves.</a:t>
            </a:r>
          </a:p>
          <a:p>
            <a:pPr lvl="1" eaLnBrk="1" hangingPunct="1">
              <a:defRPr/>
            </a:pPr>
            <a:r>
              <a:rPr lang="en-US" dirty="0">
                <a:solidFill>
                  <a:srgbClr val="00B0F0"/>
                </a:solidFill>
              </a:rPr>
              <a:t>E.) Has Cell Walls.</a:t>
            </a:r>
          </a:p>
          <a:p>
            <a:pPr lvl="1" eaLnBrk="1" hangingPunct="1">
              <a:defRPr/>
            </a:pPr>
            <a:r>
              <a:rPr lang="en-US" dirty="0">
                <a:solidFill>
                  <a:srgbClr val="996633"/>
                </a:solidFill>
              </a:rPr>
              <a:t>F.) </a:t>
            </a:r>
            <a:r>
              <a:rPr lang="en-US" dirty="0">
                <a:solidFill>
                  <a:schemeClr val="tx1"/>
                </a:solidFill>
              </a:rPr>
              <a:t>Has nervous and muscle tissue.</a:t>
            </a:r>
          </a:p>
          <a:p>
            <a:pPr lvl="1" eaLnBrk="1" hangingPunct="1">
              <a:defRPr/>
            </a:pPr>
            <a:r>
              <a:rPr lang="en-US" dirty="0">
                <a:solidFill>
                  <a:srgbClr val="FF5050"/>
                </a:solidFill>
              </a:rPr>
              <a:t>G.) </a:t>
            </a:r>
            <a:r>
              <a:rPr lang="en-US" dirty="0">
                <a:solidFill>
                  <a:schemeClr val="tx1"/>
                </a:solidFill>
              </a:rPr>
              <a:t>Usually has a </a:t>
            </a:r>
            <a:r>
              <a:rPr lang="en-US" dirty="0" err="1">
                <a:solidFill>
                  <a:schemeClr val="tx1"/>
                </a:solidFill>
              </a:rPr>
              <a:t>diplontic</a:t>
            </a:r>
            <a:r>
              <a:rPr lang="en-US" dirty="0">
                <a:solidFill>
                  <a:schemeClr val="tx1"/>
                </a:solidFill>
              </a:rPr>
              <a:t> life cycle.</a:t>
            </a:r>
          </a:p>
          <a:p>
            <a:pPr lvl="1" eaLnBrk="1" hangingPunct="1">
              <a:defRPr/>
            </a:pPr>
            <a:endParaRPr lang="en-US" dirty="0">
              <a:solidFill>
                <a:srgbClr val="996633"/>
              </a:solidFill>
            </a:endParaRP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915622" y="990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274304986"/>
      </p:ext>
    </p:extLst>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7611</Words>
  <Application>Microsoft Office PowerPoint</Application>
  <PresentationFormat>On-screen Show (4:3)</PresentationFormat>
  <Paragraphs>2189</Paragraphs>
  <Slides>210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210</vt:i4>
      </vt:variant>
    </vt:vector>
  </HeadingPairs>
  <TitlesOfParts>
    <vt:vector size="222" baseType="lpstr">
      <vt:lpstr>Aptos</vt:lpstr>
      <vt:lpstr>Arial</vt:lpstr>
      <vt:lpstr>Arial Black</vt:lpstr>
      <vt:lpstr>Calibri</vt:lpstr>
      <vt:lpstr>Century Gothic</vt:lpstr>
      <vt:lpstr>Impact</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4</cp:revision>
  <dcterms:modified xsi:type="dcterms:W3CDTF">2024-08-16T15:47:48Z</dcterms:modified>
</cp:coreProperties>
</file>