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4189" r:id="rId2"/>
  </p:sldMasterIdLst>
  <p:notesMasterIdLst>
    <p:notesMasterId r:id="rId247"/>
  </p:notesMasterIdLst>
  <p:handoutMasterIdLst>
    <p:handoutMasterId r:id="rId248"/>
  </p:handoutMasterIdLst>
  <p:sldIdLst>
    <p:sldId id="5940" r:id="rId3"/>
    <p:sldId id="5754" r:id="rId4"/>
    <p:sldId id="4653" r:id="rId5"/>
    <p:sldId id="4654" r:id="rId6"/>
    <p:sldId id="4655" r:id="rId7"/>
    <p:sldId id="4656" r:id="rId8"/>
    <p:sldId id="5755" r:id="rId9"/>
    <p:sldId id="5756" r:id="rId10"/>
    <p:sldId id="5786" r:id="rId11"/>
    <p:sldId id="5787" r:id="rId12"/>
    <p:sldId id="5788" r:id="rId13"/>
    <p:sldId id="5789" r:id="rId14"/>
    <p:sldId id="5790" r:id="rId15"/>
    <p:sldId id="5791" r:id="rId16"/>
    <p:sldId id="5794" r:id="rId17"/>
    <p:sldId id="5799" r:id="rId18"/>
    <p:sldId id="5802" r:id="rId19"/>
    <p:sldId id="5803" r:id="rId20"/>
    <p:sldId id="5804" r:id="rId21"/>
    <p:sldId id="5805" r:id="rId22"/>
    <p:sldId id="5806" r:id="rId23"/>
    <p:sldId id="5807" r:id="rId24"/>
    <p:sldId id="5810" r:id="rId25"/>
    <p:sldId id="5811" r:id="rId26"/>
    <p:sldId id="5812" r:id="rId27"/>
    <p:sldId id="5813" r:id="rId28"/>
    <p:sldId id="5814" r:id="rId29"/>
    <p:sldId id="5818" r:id="rId30"/>
    <p:sldId id="5819" r:id="rId31"/>
    <p:sldId id="5820" r:id="rId32"/>
    <p:sldId id="5821" r:id="rId33"/>
    <p:sldId id="5822" r:id="rId34"/>
    <p:sldId id="5823" r:id="rId35"/>
    <p:sldId id="5824" r:id="rId36"/>
    <p:sldId id="5825" r:id="rId37"/>
    <p:sldId id="5828" r:id="rId38"/>
    <p:sldId id="5831" r:id="rId39"/>
    <p:sldId id="5834" r:id="rId40"/>
    <p:sldId id="5835" r:id="rId41"/>
    <p:sldId id="5836" r:id="rId42"/>
    <p:sldId id="5839" r:id="rId43"/>
    <p:sldId id="5844" r:id="rId44"/>
    <p:sldId id="5845" r:id="rId45"/>
    <p:sldId id="5846" r:id="rId46"/>
    <p:sldId id="5847" r:id="rId47"/>
    <p:sldId id="5848" r:id="rId48"/>
    <p:sldId id="5849" r:id="rId49"/>
    <p:sldId id="5850" r:id="rId50"/>
    <p:sldId id="5851" r:id="rId51"/>
    <p:sldId id="5852" r:id="rId52"/>
    <p:sldId id="5853" r:id="rId53"/>
    <p:sldId id="5857" r:id="rId54"/>
    <p:sldId id="5865" r:id="rId55"/>
    <p:sldId id="5868" r:id="rId56"/>
    <p:sldId id="5869" r:id="rId57"/>
    <p:sldId id="5870" r:id="rId58"/>
    <p:sldId id="5871" r:id="rId59"/>
    <p:sldId id="5872" r:id="rId60"/>
    <p:sldId id="5875" r:id="rId61"/>
    <p:sldId id="5876" r:id="rId62"/>
    <p:sldId id="5877" r:id="rId63"/>
    <p:sldId id="5878" r:id="rId64"/>
    <p:sldId id="5879" r:id="rId65"/>
    <p:sldId id="5880" r:id="rId66"/>
    <p:sldId id="5885" r:id="rId67"/>
    <p:sldId id="5886" r:id="rId68"/>
    <p:sldId id="5887" r:id="rId69"/>
    <p:sldId id="5896" r:id="rId70"/>
    <p:sldId id="5901" r:id="rId71"/>
    <p:sldId id="5910" r:id="rId72"/>
    <p:sldId id="5913" r:id="rId73"/>
    <p:sldId id="5916" r:id="rId74"/>
    <p:sldId id="5917" r:id="rId75"/>
    <p:sldId id="5918" r:id="rId76"/>
    <p:sldId id="5921" r:id="rId77"/>
    <p:sldId id="5924" r:id="rId78"/>
    <p:sldId id="5926" r:id="rId79"/>
    <p:sldId id="5928" r:id="rId80"/>
    <p:sldId id="5931" r:id="rId81"/>
    <p:sldId id="5932" r:id="rId82"/>
    <p:sldId id="5933" r:id="rId83"/>
    <p:sldId id="5236" r:id="rId84"/>
    <p:sldId id="5942" r:id="rId85"/>
    <p:sldId id="5943" r:id="rId86"/>
    <p:sldId id="5935" r:id="rId87"/>
    <p:sldId id="5934" r:id="rId88"/>
    <p:sldId id="5611" r:id="rId89"/>
    <p:sldId id="5632" r:id="rId90"/>
    <p:sldId id="5631" r:id="rId91"/>
    <p:sldId id="5630" r:id="rId92"/>
    <p:sldId id="5629" r:id="rId93"/>
    <p:sldId id="5628" r:id="rId94"/>
    <p:sldId id="5612" r:id="rId95"/>
    <p:sldId id="5613" r:id="rId96"/>
    <p:sldId id="5614" r:id="rId97"/>
    <p:sldId id="5615" r:id="rId98"/>
    <p:sldId id="5616" r:id="rId99"/>
    <p:sldId id="5617" r:id="rId100"/>
    <p:sldId id="5618" r:id="rId101"/>
    <p:sldId id="5620" r:id="rId102"/>
    <p:sldId id="5625" r:id="rId103"/>
    <p:sldId id="5626" r:id="rId104"/>
    <p:sldId id="5621" r:id="rId105"/>
    <p:sldId id="5633" r:id="rId106"/>
    <p:sldId id="5639" r:id="rId107"/>
    <p:sldId id="5638" r:id="rId108"/>
    <p:sldId id="5637" r:id="rId109"/>
    <p:sldId id="5636" r:id="rId110"/>
    <p:sldId id="5635" r:id="rId111"/>
    <p:sldId id="5640" r:id="rId112"/>
    <p:sldId id="5641" r:id="rId113"/>
    <p:sldId id="5647" r:id="rId114"/>
    <p:sldId id="5646" r:id="rId115"/>
    <p:sldId id="5645" r:id="rId116"/>
    <p:sldId id="5644" r:id="rId117"/>
    <p:sldId id="5643" r:id="rId118"/>
    <p:sldId id="5648" r:id="rId119"/>
    <p:sldId id="5649" r:id="rId120"/>
    <p:sldId id="5757" r:id="rId121"/>
    <p:sldId id="5758" r:id="rId122"/>
    <p:sldId id="5650" r:id="rId123"/>
    <p:sldId id="5657" r:id="rId124"/>
    <p:sldId id="5656" r:id="rId125"/>
    <p:sldId id="5655" r:id="rId126"/>
    <p:sldId id="5654" r:id="rId127"/>
    <p:sldId id="5653" r:id="rId128"/>
    <p:sldId id="5652" r:id="rId129"/>
    <p:sldId id="5658" r:id="rId130"/>
    <p:sldId id="5659" r:id="rId131"/>
    <p:sldId id="5660" r:id="rId132"/>
    <p:sldId id="5661" r:id="rId133"/>
    <p:sldId id="5662" r:id="rId134"/>
    <p:sldId id="5663" r:id="rId135"/>
    <p:sldId id="5664" r:id="rId136"/>
    <p:sldId id="5671" r:id="rId137"/>
    <p:sldId id="5675" r:id="rId138"/>
    <p:sldId id="5674" r:id="rId139"/>
    <p:sldId id="5673" r:id="rId140"/>
    <p:sldId id="5676" r:id="rId141"/>
    <p:sldId id="5666" r:id="rId142"/>
    <p:sldId id="5667" r:id="rId143"/>
    <p:sldId id="5668" r:id="rId144"/>
    <p:sldId id="5669" r:id="rId145"/>
    <p:sldId id="5670" r:id="rId146"/>
    <p:sldId id="5759" r:id="rId147"/>
    <p:sldId id="5760" r:id="rId148"/>
    <p:sldId id="5677" r:id="rId149"/>
    <p:sldId id="5686" r:id="rId150"/>
    <p:sldId id="5685" r:id="rId151"/>
    <p:sldId id="5684" r:id="rId152"/>
    <p:sldId id="5683" r:id="rId153"/>
    <p:sldId id="5682" r:id="rId154"/>
    <p:sldId id="5681" r:id="rId155"/>
    <p:sldId id="5680" r:id="rId156"/>
    <p:sldId id="5679" r:id="rId157"/>
    <p:sldId id="5687" r:id="rId158"/>
    <p:sldId id="5688" r:id="rId159"/>
    <p:sldId id="5689" r:id="rId160"/>
    <p:sldId id="5690" r:id="rId161"/>
    <p:sldId id="5691" r:id="rId162"/>
    <p:sldId id="5692" r:id="rId163"/>
    <p:sldId id="5693" r:id="rId164"/>
    <p:sldId id="5694" r:id="rId165"/>
    <p:sldId id="5695" r:id="rId166"/>
    <p:sldId id="5696" r:id="rId167"/>
    <p:sldId id="5704" r:id="rId168"/>
    <p:sldId id="5705" r:id="rId169"/>
    <p:sldId id="5706" r:id="rId170"/>
    <p:sldId id="5665" r:id="rId171"/>
    <p:sldId id="5700" r:id="rId172"/>
    <p:sldId id="5699" r:id="rId173"/>
    <p:sldId id="5698" r:id="rId174"/>
    <p:sldId id="5697" r:id="rId175"/>
    <p:sldId id="5701" r:id="rId176"/>
    <p:sldId id="5702" r:id="rId177"/>
    <p:sldId id="5710" r:id="rId178"/>
    <p:sldId id="5716" r:id="rId179"/>
    <p:sldId id="5715" r:id="rId180"/>
    <p:sldId id="5714" r:id="rId181"/>
    <p:sldId id="5713" r:id="rId182"/>
    <p:sldId id="5717" r:id="rId183"/>
    <p:sldId id="5718" r:id="rId184"/>
    <p:sldId id="5719" r:id="rId185"/>
    <p:sldId id="5720" r:id="rId186"/>
    <p:sldId id="5721" r:id="rId187"/>
    <p:sldId id="5761" r:id="rId188"/>
    <p:sldId id="5762" r:id="rId189"/>
    <p:sldId id="5722" r:id="rId190"/>
    <p:sldId id="5724" r:id="rId191"/>
    <p:sldId id="5725" r:id="rId192"/>
    <p:sldId id="5726" r:id="rId193"/>
    <p:sldId id="5727" r:id="rId194"/>
    <p:sldId id="5728" r:id="rId195"/>
    <p:sldId id="5729" r:id="rId196"/>
    <p:sldId id="5730" r:id="rId197"/>
    <p:sldId id="5731" r:id="rId198"/>
    <p:sldId id="5732" r:id="rId199"/>
    <p:sldId id="5733" r:id="rId200"/>
    <p:sldId id="5734" r:id="rId201"/>
    <p:sldId id="5735" r:id="rId202"/>
    <p:sldId id="5736" r:id="rId203"/>
    <p:sldId id="5738" r:id="rId204"/>
    <p:sldId id="5739" r:id="rId205"/>
    <p:sldId id="5740" r:id="rId206"/>
    <p:sldId id="5741" r:id="rId207"/>
    <p:sldId id="5742" r:id="rId208"/>
    <p:sldId id="5743" r:id="rId209"/>
    <p:sldId id="5744" r:id="rId210"/>
    <p:sldId id="5937" r:id="rId211"/>
    <p:sldId id="5745" r:id="rId212"/>
    <p:sldId id="5746" r:id="rId213"/>
    <p:sldId id="5747" r:id="rId214"/>
    <p:sldId id="5748" r:id="rId215"/>
    <p:sldId id="5749" r:id="rId216"/>
    <p:sldId id="5750" r:id="rId217"/>
    <p:sldId id="5751" r:id="rId218"/>
    <p:sldId id="5752" r:id="rId219"/>
    <p:sldId id="5763" r:id="rId220"/>
    <p:sldId id="5764" r:id="rId221"/>
    <p:sldId id="5768" r:id="rId222"/>
    <p:sldId id="5769" r:id="rId223"/>
    <p:sldId id="5770" r:id="rId224"/>
    <p:sldId id="5774" r:id="rId225"/>
    <p:sldId id="5776" r:id="rId226"/>
    <p:sldId id="5777" r:id="rId227"/>
    <p:sldId id="5775" r:id="rId228"/>
    <p:sldId id="5778" r:id="rId229"/>
    <p:sldId id="5771" r:id="rId230"/>
    <p:sldId id="5779" r:id="rId231"/>
    <p:sldId id="5781" r:id="rId232"/>
    <p:sldId id="5782" r:id="rId233"/>
    <p:sldId id="5783" r:id="rId234"/>
    <p:sldId id="5785" r:id="rId235"/>
    <p:sldId id="5784" r:id="rId236"/>
    <p:sldId id="5767" r:id="rId237"/>
    <p:sldId id="5939" r:id="rId238"/>
    <p:sldId id="5938" r:id="rId239"/>
    <p:sldId id="5944" r:id="rId240"/>
    <p:sldId id="5945" r:id="rId241"/>
    <p:sldId id="1542" r:id="rId242"/>
    <p:sldId id="1579" r:id="rId243"/>
    <p:sldId id="1580" r:id="rId244"/>
    <p:sldId id="4682" r:id="rId245"/>
    <p:sldId id="1474" r:id="rId246"/>
  </p:sldIdLst>
  <p:sldSz cx="9144000" cy="6858000" type="screen4x3"/>
  <p:notesSz cx="6858000" cy="9144000"/>
  <p:custDataLst>
    <p:tags r:id="rId249"/>
  </p:custDataLst>
  <p:defaultTextStyle>
    <a:defPPr>
      <a:defRPr lang="en-US"/>
    </a:defPPr>
    <a:lvl1pPr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96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00FF"/>
    <a:srgbClr val="FFFF99"/>
    <a:srgbClr val="FF9933"/>
    <a:srgbClr val="FFFFCC"/>
    <a:srgbClr val="66FF33"/>
    <a:srgbClr val="996600"/>
    <a:srgbClr val="669900"/>
    <a:srgbClr val="CC99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27" autoAdjust="0"/>
    <p:restoredTop sz="97694" autoAdjust="0"/>
  </p:normalViewPr>
  <p:slideViewPr>
    <p:cSldViewPr>
      <p:cViewPr varScale="1">
        <p:scale>
          <a:sx n="106" d="100"/>
          <a:sy n="106" d="100"/>
        </p:scale>
        <p:origin x="571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33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notesMaster" Target="notesMasters/notesMaster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handoutMaster" Target="handoutMasters/handoutMaster1.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3" Type="http://schemas.openxmlformats.org/officeDocument/2006/relationships/slide" Target="slides/slide231.xml"/><Relationship Id="rId238" Type="http://schemas.openxmlformats.org/officeDocument/2006/relationships/slide" Target="slides/slide236.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244" Type="http://schemas.openxmlformats.org/officeDocument/2006/relationships/slide" Target="slides/slide242.xml"/><Relationship Id="rId249" Type="http://schemas.openxmlformats.org/officeDocument/2006/relationships/tags" Target="tags/tag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presProps" Target="presProps.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viewProps" Target="viewProp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theme" Target="theme/theme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tableStyles" Target="tableStyles.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25415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15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E9646C9E-735A-4A9D-B9EF-22BEEAE3F089}" type="slidenum">
              <a:rPr lang="en-US"/>
              <a:pPr>
                <a:defRPr/>
              </a:pPr>
              <a:t>‹#›</a:t>
            </a:fld>
            <a:endParaRPr lang="en-US"/>
          </a:p>
        </p:txBody>
      </p:sp>
    </p:spTree>
    <p:extLst>
      <p:ext uri="{BB962C8B-B14F-4D97-AF65-F5344CB8AC3E}">
        <p14:creationId xmlns:p14="http://schemas.microsoft.com/office/powerpoint/2010/main" val="1480010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effectLst/>
                <a:latin typeface="Arial" charset="0"/>
              </a:defRPr>
            </a:lvl1pPr>
          </a:lstStyle>
          <a:p>
            <a:pPr>
              <a:defRPr/>
            </a:pPr>
            <a:endParaRPr lang="en-US"/>
          </a:p>
        </p:txBody>
      </p:sp>
      <p:sp>
        <p:nvSpPr>
          <p:cNvPr id="608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477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effectLst/>
                <a:latin typeface="Arial" charset="0"/>
              </a:defRPr>
            </a:lvl1pPr>
          </a:lstStyle>
          <a:p>
            <a:pPr>
              <a:defRPr/>
            </a:pPr>
            <a:endParaRPr lang="en-US"/>
          </a:p>
        </p:txBody>
      </p:sp>
      <p:sp>
        <p:nvSpPr>
          <p:cNvPr id="25477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effectLst/>
                <a:latin typeface="Arial" charset="0"/>
              </a:defRPr>
            </a:lvl1pPr>
          </a:lstStyle>
          <a:p>
            <a:pPr>
              <a:defRPr/>
            </a:pPr>
            <a:fld id="{1C8DA872-17EF-4679-8A7D-7006CE1B6814}" type="slidenum">
              <a:rPr lang="en-US"/>
              <a:pPr>
                <a:defRPr/>
              </a:pPr>
              <a:t>‹#›</a:t>
            </a:fld>
            <a:endParaRPr lang="en-US"/>
          </a:p>
        </p:txBody>
      </p:sp>
    </p:spTree>
    <p:extLst>
      <p:ext uri="{BB962C8B-B14F-4D97-AF65-F5344CB8AC3E}">
        <p14:creationId xmlns:p14="http://schemas.microsoft.com/office/powerpoint/2010/main" val="905064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A431D3-755A-41E2-B873-D1C263D65B7E}" type="slidenum">
              <a:rPr lang="en-US"/>
              <a:pPr>
                <a:defRPr/>
              </a:pPr>
              <a:t>‹#›</a:t>
            </a:fld>
            <a:endParaRPr lang="en-US"/>
          </a:p>
        </p:txBody>
      </p:sp>
    </p:spTree>
    <p:extLst>
      <p:ext uri="{BB962C8B-B14F-4D97-AF65-F5344CB8AC3E}">
        <p14:creationId xmlns:p14="http://schemas.microsoft.com/office/powerpoint/2010/main" val="254078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AB343-0750-452A-AE54-03939387A21F}" type="slidenum">
              <a:rPr lang="en-US"/>
              <a:pPr>
                <a:defRPr/>
              </a:pPr>
              <a:t>‹#›</a:t>
            </a:fld>
            <a:endParaRPr lang="en-US"/>
          </a:p>
        </p:txBody>
      </p:sp>
    </p:spTree>
    <p:extLst>
      <p:ext uri="{BB962C8B-B14F-4D97-AF65-F5344CB8AC3E}">
        <p14:creationId xmlns:p14="http://schemas.microsoft.com/office/powerpoint/2010/main" val="362105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4C079CB-DB38-431E-BCB8-12FFB6928433}" type="slidenum">
              <a:rPr lang="en-US"/>
              <a:pPr>
                <a:defRPr/>
              </a:pPr>
              <a:t>‹#›</a:t>
            </a:fld>
            <a:endParaRPr lang="en-US"/>
          </a:p>
        </p:txBody>
      </p:sp>
    </p:spTree>
    <p:extLst>
      <p:ext uri="{BB962C8B-B14F-4D97-AF65-F5344CB8AC3E}">
        <p14:creationId xmlns:p14="http://schemas.microsoft.com/office/powerpoint/2010/main" val="1418569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3CEC8E-71F0-4786-A489-EBB3E0467CFE}" type="slidenum">
              <a:rPr lang="en-US"/>
              <a:pPr>
                <a:defRPr/>
              </a:pPr>
              <a:t>‹#›</a:t>
            </a:fld>
            <a:endParaRPr lang="en-US"/>
          </a:p>
        </p:txBody>
      </p:sp>
    </p:spTree>
    <p:extLst>
      <p:ext uri="{BB962C8B-B14F-4D97-AF65-F5344CB8AC3E}">
        <p14:creationId xmlns:p14="http://schemas.microsoft.com/office/powerpoint/2010/main" val="132714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F5504-FEE1-408A-87F1-B143E039F894}" type="slidenum">
              <a:rPr lang="en-US"/>
              <a:pPr>
                <a:defRPr/>
              </a:pPr>
              <a:t>‹#›</a:t>
            </a:fld>
            <a:endParaRPr lang="en-US"/>
          </a:p>
        </p:txBody>
      </p:sp>
    </p:spTree>
    <p:extLst>
      <p:ext uri="{BB962C8B-B14F-4D97-AF65-F5344CB8AC3E}">
        <p14:creationId xmlns:p14="http://schemas.microsoft.com/office/powerpoint/2010/main" val="140661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163783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2949313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3592553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3912393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3649753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4922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52E55-466F-4C5D-B307-672305A651C7}" type="slidenum">
              <a:rPr lang="en-US"/>
              <a:pPr>
                <a:defRPr/>
              </a:pPr>
              <a:t>‹#›</a:t>
            </a:fld>
            <a:endParaRPr lang="en-US"/>
          </a:p>
        </p:txBody>
      </p:sp>
    </p:spTree>
    <p:extLst>
      <p:ext uri="{BB962C8B-B14F-4D97-AF65-F5344CB8AC3E}">
        <p14:creationId xmlns:p14="http://schemas.microsoft.com/office/powerpoint/2010/main" val="1989843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3575840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178356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968505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2625435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1672035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4074158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66666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5E1E6-1019-40C2-BD28-7B83C94438A6}" type="slidenum">
              <a:rPr lang="en-US"/>
              <a:pPr>
                <a:defRPr/>
              </a:pPr>
              <a:t>‹#›</a:t>
            </a:fld>
            <a:endParaRPr lang="en-US"/>
          </a:p>
        </p:txBody>
      </p:sp>
    </p:spTree>
    <p:extLst>
      <p:ext uri="{BB962C8B-B14F-4D97-AF65-F5344CB8AC3E}">
        <p14:creationId xmlns:p14="http://schemas.microsoft.com/office/powerpoint/2010/main" val="2939277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C4DB2-380D-492D-AA03-860DFAB2D199}" type="slidenum">
              <a:rPr lang="en-US"/>
              <a:pPr>
                <a:defRPr/>
              </a:pPr>
              <a:t>‹#›</a:t>
            </a:fld>
            <a:endParaRPr lang="en-US"/>
          </a:p>
        </p:txBody>
      </p:sp>
    </p:spTree>
    <p:extLst>
      <p:ext uri="{BB962C8B-B14F-4D97-AF65-F5344CB8AC3E}">
        <p14:creationId xmlns:p14="http://schemas.microsoft.com/office/powerpoint/2010/main" val="331991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0625AF0-7B9B-40E7-A57E-721AEA3393BD}" type="slidenum">
              <a:rPr lang="en-US"/>
              <a:pPr>
                <a:defRPr/>
              </a:pPr>
              <a:t>‹#›</a:t>
            </a:fld>
            <a:endParaRPr lang="en-US"/>
          </a:p>
        </p:txBody>
      </p:sp>
    </p:spTree>
    <p:extLst>
      <p:ext uri="{BB962C8B-B14F-4D97-AF65-F5344CB8AC3E}">
        <p14:creationId xmlns:p14="http://schemas.microsoft.com/office/powerpoint/2010/main" val="190532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7D4E98-D969-4E6F-9FD9-9EA2A7F98E98}" type="slidenum">
              <a:rPr lang="en-US"/>
              <a:pPr>
                <a:defRPr/>
              </a:pPr>
              <a:t>‹#›</a:t>
            </a:fld>
            <a:endParaRPr lang="en-US"/>
          </a:p>
        </p:txBody>
      </p:sp>
    </p:spTree>
    <p:extLst>
      <p:ext uri="{BB962C8B-B14F-4D97-AF65-F5344CB8AC3E}">
        <p14:creationId xmlns:p14="http://schemas.microsoft.com/office/powerpoint/2010/main" val="2239163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EB8070B-2F9C-4CA4-A40A-80C0F826EBDA}" type="slidenum">
              <a:rPr lang="en-US"/>
              <a:pPr>
                <a:defRPr/>
              </a:pPr>
              <a:t>‹#›</a:t>
            </a:fld>
            <a:endParaRPr lang="en-US"/>
          </a:p>
        </p:txBody>
      </p:sp>
    </p:spTree>
    <p:extLst>
      <p:ext uri="{BB962C8B-B14F-4D97-AF65-F5344CB8AC3E}">
        <p14:creationId xmlns:p14="http://schemas.microsoft.com/office/powerpoint/2010/main" val="125094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EBF947-6CF6-4C47-B857-45178C36BB84}" type="slidenum">
              <a:rPr lang="en-US"/>
              <a:pPr>
                <a:defRPr/>
              </a:pPr>
              <a:t>‹#›</a:t>
            </a:fld>
            <a:endParaRPr lang="en-US"/>
          </a:p>
        </p:txBody>
      </p:sp>
    </p:spTree>
    <p:extLst>
      <p:ext uri="{BB962C8B-B14F-4D97-AF65-F5344CB8AC3E}">
        <p14:creationId xmlns:p14="http://schemas.microsoft.com/office/powerpoint/2010/main" val="416360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FCA94B-6F3A-49C7-BC36-582574D83084}" type="slidenum">
              <a:rPr lang="en-US"/>
              <a:pPr>
                <a:defRPr/>
              </a:pPr>
              <a:t>‹#›</a:t>
            </a:fld>
            <a:endParaRPr lang="en-US"/>
          </a:p>
        </p:txBody>
      </p:sp>
    </p:spTree>
    <p:extLst>
      <p:ext uri="{BB962C8B-B14F-4D97-AF65-F5344CB8AC3E}">
        <p14:creationId xmlns:p14="http://schemas.microsoft.com/office/powerpoint/2010/main" val="33804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882EF35-244B-4072-B464-61F88977A76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88" r:id="rId1"/>
    <p:sldLayoutId id="2147484187" r:id="rId2"/>
    <p:sldLayoutId id="2147484186" r:id="rId3"/>
    <p:sldLayoutId id="2147484185" r:id="rId4"/>
    <p:sldLayoutId id="2147484184" r:id="rId5"/>
    <p:sldLayoutId id="2147484183" r:id="rId6"/>
    <p:sldLayoutId id="2147484182" r:id="rId7"/>
    <p:sldLayoutId id="2147484181" r:id="rId8"/>
    <p:sldLayoutId id="2147484180" r:id="rId9"/>
    <p:sldLayoutId id="2147484179" r:id="rId10"/>
    <p:sldLayoutId id="2147484178" r:id="rId11"/>
    <p:sldLayoutId id="2147484177" r:id="rId12"/>
    <p:sldLayoutId id="214748417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3922853759"/>
      </p:ext>
    </p:extLst>
  </p:cSld>
  <p:clrMap bg1="dk2" tx1="lt1" bg2="dk1" tx2="lt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15.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24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image" Target="../media/image56.emf"/><Relationship Id="rId1" Type="http://schemas.openxmlformats.org/officeDocument/2006/relationships/slideLayout" Target="../slideLayouts/slideLayout15.xml"/><Relationship Id="rId6" Type="http://schemas.openxmlformats.org/officeDocument/2006/relationships/image" Target="../media/image59.png"/><Relationship Id="rId5" Type="http://schemas.openxmlformats.org/officeDocument/2006/relationships/image" Target="../media/image53.png"/><Relationship Id="rId4" Type="http://schemas.openxmlformats.org/officeDocument/2006/relationships/image" Target="../media/image58.png"/></Relationships>
</file>

<file path=ppt/slides/_rels/slide2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61.emf"/><Relationship Id="rId1" Type="http://schemas.openxmlformats.org/officeDocument/2006/relationships/slideLayout" Target="../slideLayouts/slideLayout15.xml"/><Relationship Id="rId5" Type="http://schemas.openxmlformats.org/officeDocument/2006/relationships/image" Target="../media/image62.png"/><Relationship Id="rId4" Type="http://schemas.openxmlformats.org/officeDocument/2006/relationships/image" Target="../media/image58.png"/></Relationships>
</file>

<file path=ppt/slides/_rels/slide2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3.jpeg"/><Relationship Id="rId1" Type="http://schemas.openxmlformats.org/officeDocument/2006/relationships/slideLayout" Target="../slideLayouts/slideLayout15.xml"/></Relationships>
</file>

<file path=ppt/slides/_rels/slide244.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5.png"/><Relationship Id="rId7" Type="http://schemas.openxmlformats.org/officeDocument/2006/relationships/image" Target="../media/image66.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64.png"/><Relationship Id="rId1" Type="http://schemas.openxmlformats.org/officeDocument/2006/relationships/slideLayout" Target="../slideLayouts/slideLayout15.xml"/><Relationship Id="rId6" Type="http://schemas.openxmlformats.org/officeDocument/2006/relationships/hyperlink" Target="https://www.instagram.com/ryemurph88/" TargetMode="External"/><Relationship Id="rId11" Type="http://schemas.openxmlformats.org/officeDocument/2006/relationships/image" Target="../media/image68.png"/><Relationship Id="rId5" Type="http://schemas.openxmlformats.org/officeDocument/2006/relationships/image" Target="../media/image65.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67.png"/></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svg"/></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 y="35442"/>
            <a:ext cx="9071344" cy="6822558"/>
          </a:xfrm>
          <a:prstGeom prst="rect">
            <a:avLst/>
          </a:prstGeo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22901"/>
            <a:ext cx="5014513" cy="923330"/>
          </a:xfrm>
          <a:prstGeom prst="rect">
            <a:avLst/>
          </a:prstGeom>
          <a:noFill/>
          <a:effectLst>
            <a:glow rad="228600">
              <a:schemeClr val="accent2">
                <a:satMod val="175000"/>
                <a:alpha val="40000"/>
              </a:schemeClr>
            </a:glow>
            <a:reflection blurRad="6350" stA="50000" endA="300" endPos="90000" dir="5400000" sy="-100000" algn="bl" rotWithShape="0"/>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Review Game</a:t>
            </a:r>
          </a:p>
        </p:txBody>
      </p:sp>
      <p:pic>
        <p:nvPicPr>
          <p:cNvPr id="6" name="Graphic 5">
            <a:extLst>
              <a:ext uri="{FF2B5EF4-FFF2-40B4-BE49-F238E27FC236}">
                <a16:creationId xmlns:a16="http://schemas.microsoft.com/office/drawing/2014/main" id="{029FCC64-6B81-E794-D14E-36681AC368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2900" y="4792513"/>
            <a:ext cx="4914900" cy="1699569"/>
          </a:xfrm>
          <a:prstGeom prst="rect">
            <a:avLst/>
          </a:prstGeom>
        </p:spPr>
      </p:pic>
      <p:sp>
        <p:nvSpPr>
          <p:cNvPr id="9" name="TextBox 8">
            <a:extLst>
              <a:ext uri="{FF2B5EF4-FFF2-40B4-BE49-F238E27FC236}">
                <a16:creationId xmlns:a16="http://schemas.microsoft.com/office/drawing/2014/main" id="{03C6B211-C816-89F9-9293-460ACE5303FB}"/>
              </a:ext>
            </a:extLst>
          </p:cNvPr>
          <p:cNvSpPr txBox="1"/>
          <p:nvPr/>
        </p:nvSpPr>
        <p:spPr>
          <a:xfrm>
            <a:off x="183596" y="4792513"/>
            <a:ext cx="4618026" cy="1920526"/>
          </a:xfrm>
          <a:prstGeom prst="rect">
            <a:avLst/>
          </a:prstGeom>
          <a:noFill/>
        </p:spPr>
        <p:txBody>
          <a:bodyPr wrap="square">
            <a:spAutoFit/>
          </a:bodyPr>
          <a:lstStyle/>
          <a:p>
            <a:pPr>
              <a:buNone/>
            </a:pPr>
            <a:r>
              <a:rPr kumimoji="0" lang="en-US" sz="5400" b="1" i="0" u="none" strike="noStrike" kern="1200" cap="none" spc="50" normalizeH="0" baseline="0" noProof="0" dirty="0">
                <a:ln w="11430"/>
                <a:blipFill>
                  <a:blip r:embed="rId5"/>
                  <a:tile tx="0" ty="0" sx="100000" sy="100000" flip="none" algn="tl"/>
                </a:blipFill>
                <a:effectLst>
                  <a:outerShdw blurRad="76200" dist="50800" dir="5400000" algn="tl" rotWithShape="0">
                    <a:srgbClr val="000000">
                      <a:alpha val="65000"/>
                    </a:srgbClr>
                  </a:outerShdw>
                </a:effectLst>
                <a:uLnTx/>
                <a:uFillTx/>
                <a:latin typeface="Tahoma" pitchFamily="34" charset="0"/>
                <a:ea typeface="+mn-ea"/>
                <a:cs typeface="+mn-cs"/>
              </a:rPr>
              <a:t>Part 4</a:t>
            </a:r>
          </a:p>
          <a:p>
            <a:pPr>
              <a:buNone/>
            </a:pPr>
            <a:r>
              <a:rPr lang="en-US" sz="5400" b="1" spc="50" dirty="0">
                <a:ln w="11430"/>
                <a:blipFill>
                  <a:blip r:embed="rId5"/>
                  <a:tile tx="0" ty="0" sx="100000" sy="100000" flip="none" algn="tl"/>
                </a:blipFill>
                <a:effectLst>
                  <a:outerShdw blurRad="76200" dist="50800" dir="5400000" algn="tl" rotWithShape="0">
                    <a:srgbClr val="000000">
                      <a:alpha val="65000"/>
                    </a:srgbClr>
                  </a:outerShdw>
                </a:effectLst>
              </a:rPr>
              <a:t>Lessons 10</a:t>
            </a:r>
            <a:r>
              <a:rPr kumimoji="0" lang="en-US" sz="5400" b="1" i="0" u="none" strike="noStrike" kern="1200" cap="none" spc="50" normalizeH="0" baseline="0" noProof="0" dirty="0">
                <a:ln w="11430"/>
                <a:blipFill>
                  <a:blip r:embed="rId5"/>
                  <a:tile tx="0" ty="0" sx="100000" sy="100000" flip="none" algn="tl"/>
                </a:blipFill>
                <a:effectLst>
                  <a:outerShdw blurRad="76200" dist="50800" dir="5400000" algn="tl" rotWithShape="0">
                    <a:srgbClr val="000000">
                      <a:alpha val="65000"/>
                    </a:srgbClr>
                  </a:outerShdw>
                </a:effectLst>
                <a:uLnTx/>
                <a:uFillTx/>
                <a:latin typeface="Tahoma" pitchFamily="34" charset="0"/>
                <a:ea typeface="+mn-ea"/>
                <a:cs typeface="+mn-cs"/>
              </a:rPr>
              <a:t> </a:t>
            </a:r>
            <a:endParaRPr lang="en-US" dirty="0">
              <a:blipFill>
                <a:blip r:embed="rId5"/>
                <a:tile tx="0" ty="0" sx="100000" sy="100000" flip="none" algn="tl"/>
              </a:blipFill>
            </a:endParaRPr>
          </a:p>
        </p:txBody>
      </p:sp>
      <p:pic>
        <p:nvPicPr>
          <p:cNvPr id="10" name="Picture 9">
            <a:extLst>
              <a:ext uri="{FF2B5EF4-FFF2-40B4-BE49-F238E27FC236}">
                <a16:creationId xmlns:a16="http://schemas.microsoft.com/office/drawing/2014/main" id="{F743D18D-AFEA-2CC5-EE12-C6E6EB5A0056}"/>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73396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incorrect of roots?</a:t>
            </a:r>
          </a:p>
          <a:p>
            <a:pPr lvl="1" eaLnBrk="1" hangingPunct="1"/>
            <a:r>
              <a:rPr lang="en-US" dirty="0">
                <a:solidFill>
                  <a:srgbClr val="99FFCC"/>
                </a:solidFill>
              </a:rPr>
              <a:t>A.) Usually underground portion of a plant.</a:t>
            </a:r>
          </a:p>
          <a:p>
            <a:pPr lvl="1" eaLnBrk="1" hangingPunct="1"/>
            <a:r>
              <a:rPr lang="en-US" dirty="0">
                <a:solidFill>
                  <a:srgbClr val="CC99FF"/>
                </a:solidFill>
              </a:rPr>
              <a:t>B.) </a:t>
            </a:r>
            <a:r>
              <a:rPr lang="en-US" dirty="0">
                <a:solidFill>
                  <a:schemeClr val="bg1"/>
                </a:solidFill>
              </a:rPr>
              <a:t>Contains buds and nodes.</a:t>
            </a:r>
          </a:p>
          <a:p>
            <a:pPr lvl="1" eaLnBrk="1" hangingPunct="1"/>
            <a:r>
              <a:rPr lang="en-US" dirty="0">
                <a:solidFill>
                  <a:srgbClr val="FFC000"/>
                </a:solidFill>
              </a:rPr>
              <a:t>C.) </a:t>
            </a:r>
            <a:r>
              <a:rPr lang="en-US" dirty="0">
                <a:solidFill>
                  <a:schemeClr val="bg1"/>
                </a:solidFill>
              </a:rPr>
              <a:t>Serves as support.</a:t>
            </a:r>
          </a:p>
          <a:p>
            <a:pPr lvl="1" eaLnBrk="1" hangingPunct="1"/>
            <a:r>
              <a:rPr lang="en-US" dirty="0">
                <a:solidFill>
                  <a:schemeClr val="accent1">
                    <a:lumMod val="60000"/>
                    <a:lumOff val="40000"/>
                  </a:schemeClr>
                </a:solidFill>
              </a:rPr>
              <a:t>D.) </a:t>
            </a:r>
            <a:r>
              <a:rPr lang="en-US" dirty="0">
                <a:solidFill>
                  <a:schemeClr val="bg1"/>
                </a:solidFill>
              </a:rPr>
              <a:t>Draws minerals and water from the surrounding soil.</a:t>
            </a:r>
          </a:p>
          <a:p>
            <a:pPr lvl="1" eaLnBrk="1" hangingPunct="1"/>
            <a:r>
              <a:rPr lang="en-US" dirty="0">
                <a:solidFill>
                  <a:srgbClr val="996600"/>
                </a:solidFill>
              </a:rPr>
              <a:t>E.) </a:t>
            </a:r>
            <a:r>
              <a:rPr lang="en-US" dirty="0">
                <a:solidFill>
                  <a:schemeClr val="bg1"/>
                </a:solidFill>
              </a:rPr>
              <a:t>Sometimes stores food.</a:t>
            </a:r>
          </a:p>
          <a:p>
            <a:pPr eaLnBrk="1" hangingPunct="1"/>
            <a:endParaRPr lang="en-US" dirty="0"/>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199"/>
            <a:ext cx="4114800" cy="2651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198"/>
            <a:ext cx="4533900" cy="2651379"/>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130860" y="762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35062608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solidFill>
                  <a:srgbClr val="FF7C80"/>
                </a:solidFill>
              </a:rPr>
              <a:t>What’s the name for this type of root?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867400"/>
          </a:xfrm>
          <a:prstGeom prst="rect">
            <a:avLst/>
          </a:prstGeom>
          <a:noFill/>
          <a:ln w="3810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291382"/>
            <a:ext cx="133588" cy="1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9399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solidFill>
                  <a:srgbClr val="FF7C80"/>
                </a:solidFill>
              </a:rPr>
              <a:t>What’s the name for this type of root?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867400"/>
          </a:xfrm>
          <a:prstGeom prst="rect">
            <a:avLst/>
          </a:prstGeom>
          <a:noFill/>
          <a:ln w="3810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2" name="Rectangle 1"/>
          <p:cNvSpPr/>
          <p:nvPr/>
        </p:nvSpPr>
        <p:spPr>
          <a:xfrm>
            <a:off x="304800" y="5706070"/>
            <a:ext cx="72507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pic>
        <p:nvPicPr>
          <p:cNvPr id="7"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291382"/>
            <a:ext cx="133588" cy="1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5196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solidFill>
                  <a:srgbClr val="FF7C80"/>
                </a:solidFill>
              </a:rPr>
              <a:t>What’s the name for this type of root?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867400"/>
          </a:xfrm>
          <a:prstGeom prst="rect">
            <a:avLst/>
          </a:prstGeom>
          <a:noFill/>
          <a:ln w="3810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3</a:t>
            </a:r>
          </a:p>
        </p:txBody>
      </p:sp>
      <p:sp>
        <p:nvSpPr>
          <p:cNvPr id="2" name="Rectangle 1"/>
          <p:cNvSpPr/>
          <p:nvPr/>
        </p:nvSpPr>
        <p:spPr>
          <a:xfrm>
            <a:off x="304800" y="5706070"/>
            <a:ext cx="72507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
        <p:nvSpPr>
          <p:cNvPr id="6" name="Rectangle 5"/>
          <p:cNvSpPr/>
          <p:nvPr/>
        </p:nvSpPr>
        <p:spPr>
          <a:xfrm>
            <a:off x="2169894" y="4132778"/>
            <a:ext cx="3520515" cy="1828193"/>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ysClr val="windowText" lastClr="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Tubercular</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4800" b="1" i="0" u="none" strike="noStrike" kern="1200" cap="none" spc="0" normalizeH="0" baseline="0" noProof="0" dirty="0">
                <a:ln w="17780" cmpd="sng">
                  <a:solidFill>
                    <a:sysClr val="windowText" lastClr="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(Tubers</a:t>
            </a:r>
            <a:r>
              <a:rPr kumimoji="0" lang="en-US" sz="5400" b="1" i="0" u="none" strike="noStrike" kern="1200" cap="none" spc="0" normalizeH="0" baseline="0" noProof="0" dirty="0">
                <a:ln w="17780" cmpd="sng">
                  <a:solidFill>
                    <a:sysClr val="windowText" lastClr="000000"/>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a:t>
            </a:r>
          </a:p>
        </p:txBody>
      </p:sp>
      <p:pic>
        <p:nvPicPr>
          <p:cNvPr id="7"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291382"/>
            <a:ext cx="133588" cy="1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www.clker.com/cliparts/9/a/e/e/12154415151126295659lemmling_Cartoon_owl.svg.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70737">
            <a:off x="4953000" y="1219200"/>
            <a:ext cx="192786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81805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5897563"/>
          </a:xfrm>
        </p:spPr>
        <p:txBody>
          <a:bodyPr/>
          <a:lstStyle/>
          <a:p>
            <a:r>
              <a:rPr lang="en-US" dirty="0"/>
              <a:t>What’s the role of these?</a:t>
            </a:r>
          </a:p>
          <a:p>
            <a:pPr marL="457200" lvl="1" indent="0">
              <a:buNone/>
            </a:pPr>
            <a:r>
              <a:rPr lang="en-US" dirty="0">
                <a:solidFill>
                  <a:srgbClr val="99FFCC"/>
                </a:solidFill>
              </a:rPr>
              <a:t>A.) </a:t>
            </a:r>
            <a:r>
              <a:rPr lang="en-US" dirty="0">
                <a:solidFill>
                  <a:schemeClr val="bg1"/>
                </a:solidFill>
              </a:rPr>
              <a:t>Create sugar in photosynthesis</a:t>
            </a:r>
          </a:p>
          <a:p>
            <a:pPr marL="457200" lvl="1" indent="0">
              <a:buNone/>
            </a:pPr>
            <a:r>
              <a:rPr lang="en-US" dirty="0">
                <a:solidFill>
                  <a:srgbClr val="FFFF00"/>
                </a:solidFill>
              </a:rPr>
              <a:t>B.) </a:t>
            </a:r>
            <a:r>
              <a:rPr lang="en-US" dirty="0">
                <a:solidFill>
                  <a:schemeClr val="bg1"/>
                </a:solidFill>
              </a:rPr>
              <a:t>Disperse pollen.</a:t>
            </a:r>
          </a:p>
          <a:p>
            <a:pPr marL="457200" lvl="1" indent="0">
              <a:buNone/>
            </a:pPr>
            <a:r>
              <a:rPr lang="en-US" dirty="0">
                <a:solidFill>
                  <a:srgbClr val="CC99FF"/>
                </a:solidFill>
              </a:rPr>
              <a:t>C.) </a:t>
            </a:r>
            <a:r>
              <a:rPr lang="en-US" dirty="0">
                <a:solidFill>
                  <a:schemeClr val="bg1"/>
                </a:solidFill>
              </a:rPr>
              <a:t>Disperse waste from the plant.</a:t>
            </a:r>
          </a:p>
          <a:p>
            <a:pPr marL="457200" lvl="1" indent="0">
              <a:buNone/>
            </a:pPr>
            <a:r>
              <a:rPr lang="en-US" dirty="0">
                <a:solidFill>
                  <a:schemeClr val="accent1">
                    <a:lumMod val="40000"/>
                    <a:lumOff val="60000"/>
                  </a:schemeClr>
                </a:solidFill>
              </a:rPr>
              <a:t>D.) </a:t>
            </a:r>
            <a:r>
              <a:rPr lang="en-US" dirty="0">
                <a:solidFill>
                  <a:schemeClr val="bg1"/>
                </a:solidFill>
              </a:rPr>
              <a:t>Uptake water and nutrients.</a:t>
            </a:r>
          </a:p>
          <a:p>
            <a:pPr marL="457200" lvl="1" indent="0">
              <a:buNone/>
            </a:pPr>
            <a:r>
              <a:rPr lang="en-US" dirty="0">
                <a:solidFill>
                  <a:srgbClr val="FF7C80"/>
                </a:solidFill>
              </a:rPr>
              <a:t>E.) </a:t>
            </a:r>
            <a:r>
              <a:rPr lang="en-US" dirty="0">
                <a:solidFill>
                  <a:schemeClr val="bg1"/>
                </a:solidFill>
              </a:rPr>
              <a:t>Resist plant hormones.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438400" cy="64008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199"/>
            <a:ext cx="5943600" cy="3125419"/>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924800" y="228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32886148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5897563"/>
          </a:xfrm>
        </p:spPr>
        <p:txBody>
          <a:bodyPr/>
          <a:lstStyle/>
          <a:p>
            <a:r>
              <a:rPr lang="en-US" dirty="0"/>
              <a:t>What’s the role of these?</a:t>
            </a:r>
          </a:p>
          <a:p>
            <a:pPr marL="457200" lvl="1" indent="0">
              <a:buNone/>
            </a:pPr>
            <a:r>
              <a:rPr lang="en-US" dirty="0">
                <a:solidFill>
                  <a:srgbClr val="99FFCC"/>
                </a:solidFill>
              </a:rPr>
              <a:t>A.) Create sugar in photosynthesis</a:t>
            </a:r>
          </a:p>
          <a:p>
            <a:pPr marL="457200" lvl="1" indent="0">
              <a:buNone/>
            </a:pPr>
            <a:r>
              <a:rPr lang="en-US" dirty="0">
                <a:solidFill>
                  <a:srgbClr val="FFFF00"/>
                </a:solidFill>
              </a:rPr>
              <a:t>B.) </a:t>
            </a:r>
            <a:r>
              <a:rPr lang="en-US" dirty="0">
                <a:solidFill>
                  <a:schemeClr val="bg1"/>
                </a:solidFill>
              </a:rPr>
              <a:t>Disperse pollen.</a:t>
            </a:r>
          </a:p>
          <a:p>
            <a:pPr marL="457200" lvl="1" indent="0">
              <a:buNone/>
            </a:pPr>
            <a:r>
              <a:rPr lang="en-US" dirty="0">
                <a:solidFill>
                  <a:srgbClr val="CC99FF"/>
                </a:solidFill>
              </a:rPr>
              <a:t>C.) </a:t>
            </a:r>
            <a:r>
              <a:rPr lang="en-US" dirty="0">
                <a:solidFill>
                  <a:schemeClr val="bg1"/>
                </a:solidFill>
              </a:rPr>
              <a:t>Disperse waste from the plant.</a:t>
            </a:r>
          </a:p>
          <a:p>
            <a:pPr marL="457200" lvl="1" indent="0">
              <a:buNone/>
            </a:pPr>
            <a:r>
              <a:rPr lang="en-US" dirty="0">
                <a:solidFill>
                  <a:schemeClr val="accent1">
                    <a:lumMod val="40000"/>
                    <a:lumOff val="60000"/>
                  </a:schemeClr>
                </a:solidFill>
              </a:rPr>
              <a:t>D.) </a:t>
            </a:r>
            <a:r>
              <a:rPr lang="en-US" dirty="0">
                <a:solidFill>
                  <a:schemeClr val="bg1"/>
                </a:solidFill>
              </a:rPr>
              <a:t>Uptake water and nutrients.</a:t>
            </a:r>
          </a:p>
          <a:p>
            <a:pPr marL="457200" lvl="1" indent="0">
              <a:buNone/>
            </a:pPr>
            <a:r>
              <a:rPr lang="en-US" dirty="0">
                <a:solidFill>
                  <a:srgbClr val="FF7C80"/>
                </a:solidFill>
              </a:rPr>
              <a:t>E.) </a:t>
            </a:r>
            <a:r>
              <a:rPr lang="en-US" dirty="0">
                <a:solidFill>
                  <a:schemeClr val="bg1"/>
                </a:solidFill>
              </a:rPr>
              <a:t>Resist plant hormones.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438400" cy="64008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199"/>
            <a:ext cx="5943600" cy="3125419"/>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924800" y="228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36511963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5897563"/>
          </a:xfrm>
        </p:spPr>
        <p:txBody>
          <a:bodyPr/>
          <a:lstStyle/>
          <a:p>
            <a:r>
              <a:rPr lang="en-US" dirty="0"/>
              <a:t>What’s the role of these?</a:t>
            </a:r>
          </a:p>
          <a:p>
            <a:pPr marL="457200" lvl="1" indent="0">
              <a:buNone/>
            </a:pPr>
            <a:r>
              <a:rPr lang="en-US" dirty="0">
                <a:solidFill>
                  <a:srgbClr val="99FFCC"/>
                </a:solidFill>
              </a:rPr>
              <a:t>A.) Create sugar in photosynthesis</a:t>
            </a:r>
          </a:p>
          <a:p>
            <a:pPr marL="457200" lvl="1" indent="0">
              <a:buNone/>
            </a:pPr>
            <a:r>
              <a:rPr lang="en-US" dirty="0">
                <a:solidFill>
                  <a:srgbClr val="FFFF00"/>
                </a:solidFill>
              </a:rPr>
              <a:t>B.) Disperse pollen.</a:t>
            </a:r>
          </a:p>
          <a:p>
            <a:pPr marL="457200" lvl="1" indent="0">
              <a:buNone/>
            </a:pPr>
            <a:r>
              <a:rPr lang="en-US" dirty="0">
                <a:solidFill>
                  <a:srgbClr val="CC99FF"/>
                </a:solidFill>
              </a:rPr>
              <a:t>C.) </a:t>
            </a:r>
            <a:r>
              <a:rPr lang="en-US" dirty="0">
                <a:solidFill>
                  <a:schemeClr val="bg1"/>
                </a:solidFill>
              </a:rPr>
              <a:t>Disperse waste from the plant.</a:t>
            </a:r>
          </a:p>
          <a:p>
            <a:pPr marL="457200" lvl="1" indent="0">
              <a:buNone/>
            </a:pPr>
            <a:r>
              <a:rPr lang="en-US" dirty="0">
                <a:solidFill>
                  <a:schemeClr val="accent1">
                    <a:lumMod val="40000"/>
                    <a:lumOff val="60000"/>
                  </a:schemeClr>
                </a:solidFill>
              </a:rPr>
              <a:t>D.) </a:t>
            </a:r>
            <a:r>
              <a:rPr lang="en-US" dirty="0">
                <a:solidFill>
                  <a:schemeClr val="bg1"/>
                </a:solidFill>
              </a:rPr>
              <a:t>Uptake water and nutrients.</a:t>
            </a:r>
          </a:p>
          <a:p>
            <a:pPr marL="457200" lvl="1" indent="0">
              <a:buNone/>
            </a:pPr>
            <a:r>
              <a:rPr lang="en-US" dirty="0">
                <a:solidFill>
                  <a:srgbClr val="FF7C80"/>
                </a:solidFill>
              </a:rPr>
              <a:t>E.) </a:t>
            </a:r>
            <a:r>
              <a:rPr lang="en-US" dirty="0">
                <a:solidFill>
                  <a:schemeClr val="bg1"/>
                </a:solidFill>
              </a:rPr>
              <a:t>Resist plant hormones.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438400" cy="64008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199"/>
            <a:ext cx="5943600" cy="3125419"/>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924800" y="228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34219422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5897563"/>
          </a:xfrm>
        </p:spPr>
        <p:txBody>
          <a:bodyPr/>
          <a:lstStyle/>
          <a:p>
            <a:r>
              <a:rPr lang="en-US" dirty="0"/>
              <a:t>What’s the role of these?</a:t>
            </a:r>
          </a:p>
          <a:p>
            <a:pPr marL="457200" lvl="1" indent="0">
              <a:buNone/>
            </a:pPr>
            <a:r>
              <a:rPr lang="en-US" dirty="0">
                <a:solidFill>
                  <a:srgbClr val="99FFCC"/>
                </a:solidFill>
              </a:rPr>
              <a:t>A.) Create sugar in photosynthesis</a:t>
            </a:r>
          </a:p>
          <a:p>
            <a:pPr marL="457200" lvl="1" indent="0">
              <a:buNone/>
            </a:pPr>
            <a:r>
              <a:rPr lang="en-US" dirty="0">
                <a:solidFill>
                  <a:srgbClr val="FFFF00"/>
                </a:solidFill>
              </a:rPr>
              <a:t>B.) Disperse pollen.</a:t>
            </a:r>
          </a:p>
          <a:p>
            <a:pPr marL="457200" lvl="1" indent="0">
              <a:buNone/>
            </a:pPr>
            <a:r>
              <a:rPr lang="en-US" dirty="0">
                <a:solidFill>
                  <a:srgbClr val="CC99FF"/>
                </a:solidFill>
              </a:rPr>
              <a:t>C.) Disperse waste from the plant.</a:t>
            </a:r>
          </a:p>
          <a:p>
            <a:pPr marL="457200" lvl="1" indent="0">
              <a:buNone/>
            </a:pPr>
            <a:r>
              <a:rPr lang="en-US" dirty="0">
                <a:solidFill>
                  <a:schemeClr val="accent1">
                    <a:lumMod val="40000"/>
                    <a:lumOff val="60000"/>
                  </a:schemeClr>
                </a:solidFill>
              </a:rPr>
              <a:t>D.) </a:t>
            </a:r>
            <a:r>
              <a:rPr lang="en-US" dirty="0">
                <a:solidFill>
                  <a:schemeClr val="bg1"/>
                </a:solidFill>
              </a:rPr>
              <a:t>Uptake water and nutrients.</a:t>
            </a:r>
          </a:p>
          <a:p>
            <a:pPr marL="457200" lvl="1" indent="0">
              <a:buNone/>
            </a:pPr>
            <a:r>
              <a:rPr lang="en-US" dirty="0">
                <a:solidFill>
                  <a:srgbClr val="FF7C80"/>
                </a:solidFill>
              </a:rPr>
              <a:t>E.) </a:t>
            </a:r>
            <a:r>
              <a:rPr lang="en-US" dirty="0">
                <a:solidFill>
                  <a:schemeClr val="bg1"/>
                </a:solidFill>
              </a:rPr>
              <a:t>Resist plant hormones.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438400" cy="64008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199"/>
            <a:ext cx="5943600" cy="3125419"/>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924800" y="228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14728579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5897563"/>
          </a:xfrm>
        </p:spPr>
        <p:txBody>
          <a:bodyPr/>
          <a:lstStyle/>
          <a:p>
            <a:r>
              <a:rPr lang="en-US" dirty="0"/>
              <a:t>What’s the role of these?</a:t>
            </a:r>
          </a:p>
          <a:p>
            <a:pPr marL="457200" lvl="1" indent="0">
              <a:buNone/>
            </a:pPr>
            <a:r>
              <a:rPr lang="en-US" dirty="0">
                <a:solidFill>
                  <a:srgbClr val="99FFCC"/>
                </a:solidFill>
              </a:rPr>
              <a:t>A.) Create sugar in photosynthesis</a:t>
            </a:r>
          </a:p>
          <a:p>
            <a:pPr marL="457200" lvl="1" indent="0">
              <a:buNone/>
            </a:pPr>
            <a:r>
              <a:rPr lang="en-US" dirty="0">
                <a:solidFill>
                  <a:srgbClr val="FFFF00"/>
                </a:solidFill>
              </a:rPr>
              <a:t>B.) Disperse pollen.</a:t>
            </a:r>
          </a:p>
          <a:p>
            <a:pPr marL="457200" lvl="1" indent="0">
              <a:buNone/>
            </a:pPr>
            <a:r>
              <a:rPr lang="en-US" dirty="0">
                <a:solidFill>
                  <a:srgbClr val="CC99FF"/>
                </a:solidFill>
              </a:rPr>
              <a:t>C.) Disperse waste from the plant.</a:t>
            </a:r>
          </a:p>
          <a:p>
            <a:pPr marL="457200" lvl="1" indent="0">
              <a:buNone/>
            </a:pPr>
            <a:r>
              <a:rPr lang="en-US" dirty="0">
                <a:solidFill>
                  <a:schemeClr val="accent1">
                    <a:lumMod val="40000"/>
                    <a:lumOff val="60000"/>
                  </a:schemeClr>
                </a:solidFill>
              </a:rPr>
              <a:t>D.) Uptake water and nutrients.</a:t>
            </a:r>
          </a:p>
          <a:p>
            <a:pPr marL="457200" lvl="1" indent="0">
              <a:buNone/>
            </a:pPr>
            <a:r>
              <a:rPr lang="en-US" dirty="0">
                <a:solidFill>
                  <a:srgbClr val="FF7C80"/>
                </a:solidFill>
              </a:rPr>
              <a:t>E.) </a:t>
            </a:r>
            <a:r>
              <a:rPr lang="en-US" dirty="0">
                <a:solidFill>
                  <a:schemeClr val="bg1"/>
                </a:solidFill>
              </a:rPr>
              <a:t>Resist plant hormones.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438400" cy="64008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199"/>
            <a:ext cx="5943600" cy="3125419"/>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924800" y="228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340956052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5897563"/>
          </a:xfrm>
        </p:spPr>
        <p:txBody>
          <a:bodyPr/>
          <a:lstStyle/>
          <a:p>
            <a:r>
              <a:rPr lang="en-US" dirty="0"/>
              <a:t>What’s the role of these?</a:t>
            </a:r>
          </a:p>
          <a:p>
            <a:pPr marL="457200" lvl="1" indent="0">
              <a:buNone/>
            </a:pPr>
            <a:r>
              <a:rPr lang="en-US" dirty="0">
                <a:solidFill>
                  <a:srgbClr val="99FFCC"/>
                </a:solidFill>
              </a:rPr>
              <a:t>A.) Create sugar in photosynthesis</a:t>
            </a:r>
          </a:p>
          <a:p>
            <a:pPr marL="457200" lvl="1" indent="0">
              <a:buNone/>
            </a:pPr>
            <a:r>
              <a:rPr lang="en-US" dirty="0">
                <a:solidFill>
                  <a:srgbClr val="FFFF00"/>
                </a:solidFill>
              </a:rPr>
              <a:t>B.) Disperse pollen.</a:t>
            </a:r>
          </a:p>
          <a:p>
            <a:pPr marL="457200" lvl="1" indent="0">
              <a:buNone/>
            </a:pPr>
            <a:r>
              <a:rPr lang="en-US" dirty="0">
                <a:solidFill>
                  <a:srgbClr val="CC99FF"/>
                </a:solidFill>
              </a:rPr>
              <a:t>C.) Disperse waste from the plant.</a:t>
            </a:r>
          </a:p>
          <a:p>
            <a:pPr marL="457200" lvl="1" indent="0">
              <a:buNone/>
            </a:pPr>
            <a:r>
              <a:rPr lang="en-US" dirty="0">
                <a:solidFill>
                  <a:schemeClr val="accent1">
                    <a:lumMod val="40000"/>
                    <a:lumOff val="60000"/>
                  </a:schemeClr>
                </a:solidFill>
              </a:rPr>
              <a:t>D.) Uptake water and nutrients.</a:t>
            </a:r>
          </a:p>
          <a:p>
            <a:pPr marL="457200" lvl="1" indent="0">
              <a:buNone/>
            </a:pPr>
            <a:r>
              <a:rPr lang="en-US" dirty="0">
                <a:solidFill>
                  <a:srgbClr val="FF7C80"/>
                </a:solidFill>
              </a:rPr>
              <a:t>E.) Resist plant hormones.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438400" cy="64008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199"/>
            <a:ext cx="5943600" cy="3125419"/>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924800" y="228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Tree>
    <p:extLst>
      <p:ext uri="{BB962C8B-B14F-4D97-AF65-F5344CB8AC3E}">
        <p14:creationId xmlns:p14="http://schemas.microsoft.com/office/powerpoint/2010/main" val="19328358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5897563"/>
          </a:xfrm>
        </p:spPr>
        <p:txBody>
          <a:bodyPr/>
          <a:lstStyle/>
          <a:p>
            <a:r>
              <a:rPr lang="en-US" dirty="0"/>
              <a:t>What’s the role of these?</a:t>
            </a:r>
          </a:p>
          <a:p>
            <a:pPr marL="457200" lvl="1" indent="0">
              <a:buNone/>
            </a:pPr>
            <a:r>
              <a:rPr lang="en-US" dirty="0">
                <a:solidFill>
                  <a:srgbClr val="99FFCC"/>
                </a:solidFill>
              </a:rPr>
              <a:t>A.) Create sugar in photosynthesis</a:t>
            </a:r>
          </a:p>
          <a:p>
            <a:pPr marL="457200" lvl="1" indent="0">
              <a:buNone/>
            </a:pPr>
            <a:r>
              <a:rPr lang="en-US" dirty="0">
                <a:solidFill>
                  <a:srgbClr val="FFFF00"/>
                </a:solidFill>
              </a:rPr>
              <a:t>B.) Disperse pollen.</a:t>
            </a:r>
          </a:p>
          <a:p>
            <a:pPr marL="457200" lvl="1" indent="0">
              <a:buNone/>
            </a:pPr>
            <a:r>
              <a:rPr lang="en-US" dirty="0">
                <a:solidFill>
                  <a:srgbClr val="CC99FF"/>
                </a:solidFill>
              </a:rPr>
              <a:t>C.) Disperse waste from the plant.</a:t>
            </a:r>
          </a:p>
          <a:p>
            <a:pPr marL="457200" lvl="1" indent="0">
              <a:buNone/>
            </a:pPr>
            <a:r>
              <a:rPr lang="en-US" dirty="0">
                <a:solidFill>
                  <a:schemeClr val="accent1">
                    <a:lumMod val="40000"/>
                    <a:lumOff val="60000"/>
                  </a:schemeClr>
                </a:solidFill>
              </a:rPr>
              <a:t>D.) Uptake water and nutrients.</a:t>
            </a:r>
          </a:p>
          <a:p>
            <a:pPr marL="457200" lvl="1" indent="0">
              <a:buNone/>
            </a:pPr>
            <a:r>
              <a:rPr lang="en-US" dirty="0">
                <a:solidFill>
                  <a:srgbClr val="FF7C80"/>
                </a:solidFill>
              </a:rPr>
              <a:t>E.) Resist plant hormones.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438400" cy="64008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199"/>
            <a:ext cx="5943600" cy="3125419"/>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924800" y="228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
        <p:nvSpPr>
          <p:cNvPr id="2" name="Rectangle 1"/>
          <p:cNvSpPr/>
          <p:nvPr/>
        </p:nvSpPr>
        <p:spPr>
          <a:xfrm>
            <a:off x="395790" y="57060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307584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incorrect of roots?</a:t>
            </a:r>
          </a:p>
          <a:p>
            <a:pPr lvl="1" eaLnBrk="1" hangingPunct="1"/>
            <a:r>
              <a:rPr lang="en-US" dirty="0">
                <a:solidFill>
                  <a:srgbClr val="99FFCC"/>
                </a:solidFill>
              </a:rPr>
              <a:t>A.) Usually underground portion of a plant.</a:t>
            </a:r>
          </a:p>
          <a:p>
            <a:pPr lvl="1" eaLnBrk="1" hangingPunct="1"/>
            <a:r>
              <a:rPr lang="en-US" dirty="0">
                <a:solidFill>
                  <a:srgbClr val="CC99FF"/>
                </a:solidFill>
              </a:rPr>
              <a:t>B.) Contains buds and nodes.</a:t>
            </a:r>
          </a:p>
          <a:p>
            <a:pPr lvl="1" eaLnBrk="1" hangingPunct="1"/>
            <a:r>
              <a:rPr lang="en-US" dirty="0">
                <a:solidFill>
                  <a:srgbClr val="FFC000"/>
                </a:solidFill>
              </a:rPr>
              <a:t>C.) </a:t>
            </a:r>
            <a:r>
              <a:rPr lang="en-US" dirty="0">
                <a:solidFill>
                  <a:schemeClr val="bg1"/>
                </a:solidFill>
              </a:rPr>
              <a:t>Serves as support.</a:t>
            </a:r>
          </a:p>
          <a:p>
            <a:pPr lvl="1" eaLnBrk="1" hangingPunct="1"/>
            <a:r>
              <a:rPr lang="en-US" dirty="0">
                <a:solidFill>
                  <a:schemeClr val="accent1">
                    <a:lumMod val="60000"/>
                    <a:lumOff val="40000"/>
                  </a:schemeClr>
                </a:solidFill>
              </a:rPr>
              <a:t>D.) </a:t>
            </a:r>
            <a:r>
              <a:rPr lang="en-US" dirty="0">
                <a:solidFill>
                  <a:schemeClr val="bg1"/>
                </a:solidFill>
              </a:rPr>
              <a:t>Draws minerals and water from the surrounding soil.</a:t>
            </a:r>
          </a:p>
          <a:p>
            <a:pPr lvl="1" eaLnBrk="1" hangingPunct="1"/>
            <a:r>
              <a:rPr lang="en-US" dirty="0">
                <a:solidFill>
                  <a:srgbClr val="996600"/>
                </a:solidFill>
              </a:rPr>
              <a:t>E.) </a:t>
            </a:r>
            <a:r>
              <a:rPr lang="en-US" dirty="0">
                <a:solidFill>
                  <a:schemeClr val="bg1"/>
                </a:solidFill>
              </a:rPr>
              <a:t>Sometimes stores food.</a:t>
            </a:r>
          </a:p>
          <a:p>
            <a:pPr eaLnBrk="1" hangingPunct="1"/>
            <a:endParaRPr lang="en-US" dirty="0"/>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199"/>
            <a:ext cx="4114800" cy="2651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198"/>
            <a:ext cx="4533900" cy="2651379"/>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130860" y="762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245402683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5897563"/>
          </a:xfrm>
        </p:spPr>
        <p:txBody>
          <a:bodyPr/>
          <a:lstStyle/>
          <a:p>
            <a:r>
              <a:rPr lang="en-US" dirty="0"/>
              <a:t>What’s the role of these?</a:t>
            </a:r>
          </a:p>
          <a:p>
            <a:pPr marL="457200" lvl="1" indent="0">
              <a:buNone/>
            </a:pPr>
            <a:r>
              <a:rPr lang="en-US" dirty="0">
                <a:solidFill>
                  <a:srgbClr val="99FFCC"/>
                </a:solidFill>
              </a:rPr>
              <a:t>A.) Create sugar in photosynthesis</a:t>
            </a:r>
          </a:p>
          <a:p>
            <a:pPr marL="457200" lvl="1" indent="0">
              <a:buNone/>
            </a:pPr>
            <a:r>
              <a:rPr lang="en-US" dirty="0">
                <a:solidFill>
                  <a:srgbClr val="FFFF00"/>
                </a:solidFill>
              </a:rPr>
              <a:t>B.) Disperse pollen.</a:t>
            </a:r>
          </a:p>
          <a:p>
            <a:pPr marL="457200" lvl="1" indent="0">
              <a:buNone/>
            </a:pPr>
            <a:r>
              <a:rPr lang="en-US" dirty="0">
                <a:solidFill>
                  <a:srgbClr val="CC99FF"/>
                </a:solidFill>
              </a:rPr>
              <a:t>C.) Disperse waste from the plant.</a:t>
            </a:r>
          </a:p>
          <a:p>
            <a:pPr marL="457200" lvl="1" indent="0">
              <a:buNone/>
            </a:pPr>
            <a:r>
              <a:rPr lang="en-US" dirty="0">
                <a:solidFill>
                  <a:schemeClr val="accent1">
                    <a:lumMod val="40000"/>
                    <a:lumOff val="60000"/>
                  </a:schemeClr>
                </a:solidFill>
              </a:rPr>
              <a:t>D.) Uptake water and nutrients.</a:t>
            </a:r>
          </a:p>
          <a:p>
            <a:pPr marL="457200" lvl="1" indent="0">
              <a:buNone/>
            </a:pPr>
            <a:r>
              <a:rPr lang="en-US" dirty="0">
                <a:solidFill>
                  <a:srgbClr val="FF7C80"/>
                </a:solidFill>
              </a:rPr>
              <a:t>E.) Resist plant hormones.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438400" cy="64008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199"/>
            <a:ext cx="5943600" cy="3125419"/>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924800" y="2286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4</a:t>
            </a:r>
          </a:p>
        </p:txBody>
      </p:sp>
      <p:sp>
        <p:nvSpPr>
          <p:cNvPr id="2" name="Rectangle 1"/>
          <p:cNvSpPr/>
          <p:nvPr/>
        </p:nvSpPr>
        <p:spPr>
          <a:xfrm>
            <a:off x="395790" y="57060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7" name="Rounded Rectangle 6"/>
          <p:cNvSpPr/>
          <p:nvPr/>
        </p:nvSpPr>
        <p:spPr bwMode="auto">
          <a:xfrm>
            <a:off x="685800" y="2362200"/>
            <a:ext cx="5334000" cy="457200"/>
          </a:xfrm>
          <a:prstGeom prst="roundRect">
            <a:avLst/>
          </a:prstGeom>
          <a:solidFill>
            <a:schemeClr val="accent1">
              <a:lumMod val="60000"/>
              <a:lumOff val="40000"/>
              <a:alpha val="38000"/>
            </a:schemeClr>
          </a:solidFill>
          <a:ln w="5715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33139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chemeClr val="accent1">
                    <a:lumMod val="40000"/>
                    <a:lumOff val="60000"/>
                  </a:schemeClr>
                </a:solidFill>
              </a:rPr>
              <a:t>Water uptake in the roots is necessary for plants for all of the following reasons except…</a:t>
            </a:r>
          </a:p>
          <a:p>
            <a:pPr lvl="1"/>
            <a:r>
              <a:rPr lang="en-US" dirty="0">
                <a:solidFill>
                  <a:schemeClr val="accent2">
                    <a:lumMod val="60000"/>
                    <a:lumOff val="40000"/>
                  </a:schemeClr>
                </a:solidFill>
              </a:rPr>
              <a:t>A.) </a:t>
            </a:r>
            <a:r>
              <a:rPr lang="en-US" dirty="0">
                <a:solidFill>
                  <a:schemeClr val="bg1"/>
                </a:solidFill>
              </a:rPr>
              <a:t>Water is needed for photosynthesis.</a:t>
            </a:r>
          </a:p>
          <a:p>
            <a:pPr lvl="1"/>
            <a:r>
              <a:rPr lang="en-US" dirty="0">
                <a:solidFill>
                  <a:srgbClr val="CC99FF"/>
                </a:solidFill>
              </a:rPr>
              <a:t>B.) </a:t>
            </a:r>
            <a:r>
              <a:rPr lang="en-US" dirty="0">
                <a:solidFill>
                  <a:schemeClr val="bg1"/>
                </a:solidFill>
              </a:rPr>
              <a:t>Helps to keep plants rigid (turgor pressure).</a:t>
            </a:r>
          </a:p>
          <a:p>
            <a:pPr lvl="1"/>
            <a:r>
              <a:rPr lang="en-US" dirty="0">
                <a:solidFill>
                  <a:srgbClr val="FF7C80"/>
                </a:solidFill>
              </a:rPr>
              <a:t>C.) </a:t>
            </a:r>
            <a:r>
              <a:rPr lang="en-US" dirty="0">
                <a:solidFill>
                  <a:schemeClr val="bg1"/>
                </a:solidFill>
              </a:rPr>
              <a:t>Water can heat the plant to keep it warm.</a:t>
            </a:r>
          </a:p>
          <a:p>
            <a:pPr lvl="1"/>
            <a:r>
              <a:rPr lang="en-US" dirty="0">
                <a:solidFill>
                  <a:srgbClr val="FFCC99"/>
                </a:solidFill>
              </a:rPr>
              <a:t>D.) </a:t>
            </a:r>
            <a:r>
              <a:rPr lang="en-US" dirty="0">
                <a:solidFill>
                  <a:schemeClr val="bg1"/>
                </a:solidFill>
              </a:rPr>
              <a:t>Water carries dissolved nutrients and minerals throughout plant. </a:t>
            </a:r>
          </a:p>
        </p:txBody>
      </p:sp>
      <p:pic>
        <p:nvPicPr>
          <p:cNvPr id="1026" name="Picture 2" descr="http://passel.unl.edu/Image/siteImages/WaterDropletNRC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44000" cy="2748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24800" y="375216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31225267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chemeClr val="accent1">
                    <a:lumMod val="40000"/>
                    <a:lumOff val="60000"/>
                  </a:schemeClr>
                </a:solidFill>
              </a:rPr>
              <a:t>Water uptake in the roots is necessary for plants for all of the following reasons except…</a:t>
            </a:r>
          </a:p>
          <a:p>
            <a:pPr lvl="1"/>
            <a:r>
              <a:rPr lang="en-US" dirty="0">
                <a:solidFill>
                  <a:schemeClr val="accent2">
                    <a:lumMod val="60000"/>
                    <a:lumOff val="40000"/>
                  </a:schemeClr>
                </a:solidFill>
              </a:rPr>
              <a:t>A.) Water is needed for photosynthesis.</a:t>
            </a:r>
          </a:p>
          <a:p>
            <a:pPr lvl="1"/>
            <a:r>
              <a:rPr lang="en-US" dirty="0">
                <a:solidFill>
                  <a:srgbClr val="CC99FF"/>
                </a:solidFill>
              </a:rPr>
              <a:t>B.) </a:t>
            </a:r>
            <a:r>
              <a:rPr lang="en-US" dirty="0">
                <a:solidFill>
                  <a:schemeClr val="bg1"/>
                </a:solidFill>
              </a:rPr>
              <a:t>Helps to keep plants rigid (turgor pressure).</a:t>
            </a:r>
          </a:p>
          <a:p>
            <a:pPr lvl="1"/>
            <a:r>
              <a:rPr lang="en-US" dirty="0">
                <a:solidFill>
                  <a:srgbClr val="FF7C80"/>
                </a:solidFill>
              </a:rPr>
              <a:t>C.) </a:t>
            </a:r>
            <a:r>
              <a:rPr lang="en-US" dirty="0">
                <a:solidFill>
                  <a:schemeClr val="bg1"/>
                </a:solidFill>
              </a:rPr>
              <a:t>Water can heat the plant to keep it warm.</a:t>
            </a:r>
          </a:p>
          <a:p>
            <a:pPr lvl="1"/>
            <a:r>
              <a:rPr lang="en-US" dirty="0">
                <a:solidFill>
                  <a:srgbClr val="FFCC99"/>
                </a:solidFill>
              </a:rPr>
              <a:t>D.) </a:t>
            </a:r>
            <a:r>
              <a:rPr lang="en-US" dirty="0">
                <a:solidFill>
                  <a:schemeClr val="bg1"/>
                </a:solidFill>
              </a:rPr>
              <a:t>Water carries dissolved nutrients and minerals throughout plant. </a:t>
            </a:r>
          </a:p>
        </p:txBody>
      </p:sp>
      <p:pic>
        <p:nvPicPr>
          <p:cNvPr id="1026" name="Picture 2" descr="http://passel.unl.edu/Image/siteImages/WaterDropletNRC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44000" cy="2748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24800" y="375216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197287553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chemeClr val="accent1">
                    <a:lumMod val="40000"/>
                    <a:lumOff val="60000"/>
                  </a:schemeClr>
                </a:solidFill>
              </a:rPr>
              <a:t>Water uptake in the roots is necessary for plants for all of the following reasons except…</a:t>
            </a:r>
          </a:p>
          <a:p>
            <a:pPr lvl="1"/>
            <a:r>
              <a:rPr lang="en-US" dirty="0">
                <a:solidFill>
                  <a:schemeClr val="accent2">
                    <a:lumMod val="60000"/>
                    <a:lumOff val="40000"/>
                  </a:schemeClr>
                </a:solidFill>
              </a:rPr>
              <a:t>A.) Water is needed for photosynthesis.</a:t>
            </a:r>
          </a:p>
          <a:p>
            <a:pPr lvl="1"/>
            <a:r>
              <a:rPr lang="en-US" dirty="0">
                <a:solidFill>
                  <a:srgbClr val="CC99FF"/>
                </a:solidFill>
              </a:rPr>
              <a:t>B.) Helps to keep plants rigid (turgor pressure).</a:t>
            </a:r>
          </a:p>
          <a:p>
            <a:pPr lvl="1"/>
            <a:r>
              <a:rPr lang="en-US" dirty="0">
                <a:solidFill>
                  <a:srgbClr val="FF7C80"/>
                </a:solidFill>
              </a:rPr>
              <a:t>C.) </a:t>
            </a:r>
            <a:r>
              <a:rPr lang="en-US" dirty="0">
                <a:solidFill>
                  <a:schemeClr val="bg1"/>
                </a:solidFill>
              </a:rPr>
              <a:t>Water can heat the plant to keep it warm.</a:t>
            </a:r>
          </a:p>
          <a:p>
            <a:pPr lvl="1"/>
            <a:r>
              <a:rPr lang="en-US" dirty="0">
                <a:solidFill>
                  <a:srgbClr val="FFCC99"/>
                </a:solidFill>
              </a:rPr>
              <a:t>D.) </a:t>
            </a:r>
            <a:r>
              <a:rPr lang="en-US" dirty="0">
                <a:solidFill>
                  <a:schemeClr val="bg1"/>
                </a:solidFill>
              </a:rPr>
              <a:t>Water carries dissolved nutrients and minerals throughout plant. </a:t>
            </a:r>
          </a:p>
        </p:txBody>
      </p:sp>
      <p:pic>
        <p:nvPicPr>
          <p:cNvPr id="1026" name="Picture 2" descr="http://passel.unl.edu/Image/siteImages/WaterDropletNRC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44000" cy="2748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24800" y="375216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12261543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chemeClr val="accent1">
                    <a:lumMod val="40000"/>
                    <a:lumOff val="60000"/>
                  </a:schemeClr>
                </a:solidFill>
              </a:rPr>
              <a:t>Water uptake in the roots is necessary for plants for all of the following reasons except…</a:t>
            </a:r>
          </a:p>
          <a:p>
            <a:pPr lvl="1"/>
            <a:r>
              <a:rPr lang="en-US" dirty="0">
                <a:solidFill>
                  <a:schemeClr val="accent2">
                    <a:lumMod val="60000"/>
                    <a:lumOff val="40000"/>
                  </a:schemeClr>
                </a:solidFill>
              </a:rPr>
              <a:t>A.) Water is needed for photosynthesis.</a:t>
            </a:r>
          </a:p>
          <a:p>
            <a:pPr lvl="1"/>
            <a:r>
              <a:rPr lang="en-US" dirty="0">
                <a:solidFill>
                  <a:srgbClr val="CC99FF"/>
                </a:solidFill>
              </a:rPr>
              <a:t>B.) Helps to keep plants rigid (turgor pressure).</a:t>
            </a:r>
          </a:p>
          <a:p>
            <a:pPr lvl="1"/>
            <a:r>
              <a:rPr lang="en-US" dirty="0">
                <a:solidFill>
                  <a:srgbClr val="FF7C80"/>
                </a:solidFill>
              </a:rPr>
              <a:t>C.) Water can heat the plant to keep it warm.</a:t>
            </a:r>
          </a:p>
          <a:p>
            <a:pPr lvl="1"/>
            <a:r>
              <a:rPr lang="en-US" dirty="0">
                <a:solidFill>
                  <a:srgbClr val="FFCC99"/>
                </a:solidFill>
              </a:rPr>
              <a:t>D.) </a:t>
            </a:r>
            <a:r>
              <a:rPr lang="en-US" dirty="0">
                <a:solidFill>
                  <a:schemeClr val="bg1"/>
                </a:solidFill>
              </a:rPr>
              <a:t>Water carries dissolved nutrients and minerals throughout plant. </a:t>
            </a:r>
          </a:p>
        </p:txBody>
      </p:sp>
      <p:pic>
        <p:nvPicPr>
          <p:cNvPr id="1026" name="Picture 2" descr="http://passel.unl.edu/Image/siteImages/WaterDropletNRC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44000" cy="2748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24800" y="375216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203136310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chemeClr val="accent1">
                    <a:lumMod val="40000"/>
                    <a:lumOff val="60000"/>
                  </a:schemeClr>
                </a:solidFill>
              </a:rPr>
              <a:t>Water uptake in the roots is necessary for plants for all of the following reasons except…</a:t>
            </a:r>
          </a:p>
          <a:p>
            <a:pPr lvl="1"/>
            <a:r>
              <a:rPr lang="en-US" dirty="0">
                <a:solidFill>
                  <a:schemeClr val="accent2">
                    <a:lumMod val="60000"/>
                    <a:lumOff val="40000"/>
                  </a:schemeClr>
                </a:solidFill>
              </a:rPr>
              <a:t>A.) Water is needed for photosynthesis.</a:t>
            </a:r>
          </a:p>
          <a:p>
            <a:pPr lvl="1"/>
            <a:r>
              <a:rPr lang="en-US" dirty="0">
                <a:solidFill>
                  <a:srgbClr val="CC99FF"/>
                </a:solidFill>
              </a:rPr>
              <a:t>B.) Helps to keep plants rigid (turgor pressure).</a:t>
            </a:r>
          </a:p>
          <a:p>
            <a:pPr lvl="1"/>
            <a:r>
              <a:rPr lang="en-US" dirty="0">
                <a:solidFill>
                  <a:srgbClr val="FF7C80"/>
                </a:solidFill>
              </a:rPr>
              <a:t>C.) Water can heat the plant to keep it warm.</a:t>
            </a:r>
          </a:p>
          <a:p>
            <a:pPr lvl="1"/>
            <a:r>
              <a:rPr lang="en-US" dirty="0">
                <a:solidFill>
                  <a:srgbClr val="FFCC99"/>
                </a:solidFill>
              </a:rPr>
              <a:t>D.) Water carries dissolved nutrients and minerals throughout plant. </a:t>
            </a:r>
          </a:p>
        </p:txBody>
      </p:sp>
      <p:pic>
        <p:nvPicPr>
          <p:cNvPr id="1026" name="Picture 2" descr="http://passel.unl.edu/Image/siteImages/WaterDropletNRC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44000" cy="2748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24800" y="375216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Tree>
    <p:extLst>
      <p:ext uri="{BB962C8B-B14F-4D97-AF65-F5344CB8AC3E}">
        <p14:creationId xmlns:p14="http://schemas.microsoft.com/office/powerpoint/2010/main" val="10587674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chemeClr val="accent1">
                    <a:lumMod val="40000"/>
                    <a:lumOff val="60000"/>
                  </a:schemeClr>
                </a:solidFill>
              </a:rPr>
              <a:t>Water uptake in the roots is necessary for plants for all of the following reasons except…</a:t>
            </a:r>
          </a:p>
          <a:p>
            <a:pPr lvl="1"/>
            <a:r>
              <a:rPr lang="en-US" dirty="0">
                <a:solidFill>
                  <a:schemeClr val="accent2">
                    <a:lumMod val="60000"/>
                    <a:lumOff val="40000"/>
                  </a:schemeClr>
                </a:solidFill>
              </a:rPr>
              <a:t>A.) Water is needed for photosynthesis.</a:t>
            </a:r>
          </a:p>
          <a:p>
            <a:pPr lvl="1"/>
            <a:r>
              <a:rPr lang="en-US" dirty="0">
                <a:solidFill>
                  <a:srgbClr val="CC99FF"/>
                </a:solidFill>
              </a:rPr>
              <a:t>B.) Helps to keep plants rigid (turgor pressure).</a:t>
            </a:r>
          </a:p>
          <a:p>
            <a:pPr lvl="1"/>
            <a:r>
              <a:rPr lang="en-US" dirty="0">
                <a:solidFill>
                  <a:srgbClr val="FF7C80"/>
                </a:solidFill>
              </a:rPr>
              <a:t>C.) Water can heat the plant to keep it warm.</a:t>
            </a:r>
          </a:p>
          <a:p>
            <a:pPr lvl="1"/>
            <a:r>
              <a:rPr lang="en-US" dirty="0">
                <a:solidFill>
                  <a:srgbClr val="FFCC99"/>
                </a:solidFill>
              </a:rPr>
              <a:t>D.) Water carries dissolved nutrients and minerals throughout plant. </a:t>
            </a:r>
          </a:p>
        </p:txBody>
      </p:sp>
      <p:pic>
        <p:nvPicPr>
          <p:cNvPr id="1026" name="Picture 2" descr="http://passel.unl.edu/Image/siteImages/WaterDropletNRC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44000" cy="2748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24800" y="375216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2" name="Rectangle 1"/>
          <p:cNvSpPr/>
          <p:nvPr/>
        </p:nvSpPr>
        <p:spPr>
          <a:xfrm>
            <a:off x="228600" y="57912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5061795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chemeClr val="accent1">
                    <a:lumMod val="40000"/>
                    <a:lumOff val="60000"/>
                  </a:schemeClr>
                </a:solidFill>
              </a:rPr>
              <a:t>Water uptake in the roots is necessary for plants for all of the following reasons except…</a:t>
            </a:r>
          </a:p>
          <a:p>
            <a:pPr lvl="1"/>
            <a:r>
              <a:rPr lang="en-US" dirty="0">
                <a:solidFill>
                  <a:schemeClr val="accent2">
                    <a:lumMod val="60000"/>
                    <a:lumOff val="40000"/>
                  </a:schemeClr>
                </a:solidFill>
              </a:rPr>
              <a:t>A.) Water is needed for photosynthesis.</a:t>
            </a:r>
          </a:p>
          <a:p>
            <a:pPr lvl="1"/>
            <a:r>
              <a:rPr lang="en-US" dirty="0">
                <a:solidFill>
                  <a:srgbClr val="CC99FF"/>
                </a:solidFill>
              </a:rPr>
              <a:t>B.) Helps to keep plants rigid (turgor pressure).</a:t>
            </a:r>
          </a:p>
          <a:p>
            <a:pPr lvl="1"/>
            <a:r>
              <a:rPr lang="en-US" dirty="0">
                <a:solidFill>
                  <a:srgbClr val="FF7C80"/>
                </a:solidFill>
              </a:rPr>
              <a:t>C.) Water can heat the plant to keep it warm.</a:t>
            </a:r>
          </a:p>
          <a:p>
            <a:pPr lvl="1"/>
            <a:r>
              <a:rPr lang="en-US" dirty="0">
                <a:solidFill>
                  <a:srgbClr val="FFCC99"/>
                </a:solidFill>
              </a:rPr>
              <a:t>D.) Water carries dissolved nutrients and minerals throughout plant. </a:t>
            </a:r>
          </a:p>
        </p:txBody>
      </p:sp>
      <p:pic>
        <p:nvPicPr>
          <p:cNvPr id="1026" name="Picture 2" descr="http://passel.unl.edu/Image/siteImages/WaterDropletNRC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44000" cy="2748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24800" y="375216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2" name="Rectangle 1"/>
          <p:cNvSpPr/>
          <p:nvPr/>
        </p:nvSpPr>
        <p:spPr>
          <a:xfrm>
            <a:off x="228600" y="57912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6" name="Rounded Rectangle 5"/>
          <p:cNvSpPr/>
          <p:nvPr/>
        </p:nvSpPr>
        <p:spPr bwMode="auto">
          <a:xfrm>
            <a:off x="648628" y="2743200"/>
            <a:ext cx="7580971" cy="457200"/>
          </a:xfrm>
          <a:prstGeom prst="roundRect">
            <a:avLst/>
          </a:prstGeom>
          <a:solidFill>
            <a:srgbClr val="FF5050">
              <a:alpha val="38000"/>
            </a:srgbClr>
          </a:solidFill>
          <a:ln w="57150" cap="flat" cmpd="sng" algn="ctr">
            <a:solidFill>
              <a:srgbClr val="FF7C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95608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chemeClr val="accent1">
                    <a:lumMod val="40000"/>
                    <a:lumOff val="60000"/>
                  </a:schemeClr>
                </a:solidFill>
              </a:rPr>
              <a:t>Water uptake in the roots is necessary for plants for all of the following reasons except…</a:t>
            </a:r>
          </a:p>
          <a:p>
            <a:pPr lvl="1"/>
            <a:r>
              <a:rPr lang="en-US" dirty="0">
                <a:solidFill>
                  <a:schemeClr val="accent2">
                    <a:lumMod val="60000"/>
                    <a:lumOff val="40000"/>
                  </a:schemeClr>
                </a:solidFill>
              </a:rPr>
              <a:t>A.) Water is needed for photosynthesis.</a:t>
            </a:r>
          </a:p>
          <a:p>
            <a:pPr lvl="1"/>
            <a:r>
              <a:rPr lang="en-US" dirty="0">
                <a:solidFill>
                  <a:srgbClr val="CC99FF"/>
                </a:solidFill>
              </a:rPr>
              <a:t>B.) Helps to keep plants rigid (turgor pressure).</a:t>
            </a:r>
          </a:p>
          <a:p>
            <a:pPr lvl="1"/>
            <a:r>
              <a:rPr lang="en-US" dirty="0">
                <a:solidFill>
                  <a:srgbClr val="FF7C80"/>
                </a:solidFill>
              </a:rPr>
              <a:t>C.) Water can </a:t>
            </a:r>
            <a:r>
              <a:rPr lang="en-US" dirty="0">
                <a:solidFill>
                  <a:schemeClr val="accent1">
                    <a:lumMod val="60000"/>
                    <a:lumOff val="40000"/>
                  </a:schemeClr>
                </a:solidFill>
              </a:rPr>
              <a:t>cool</a:t>
            </a:r>
            <a:r>
              <a:rPr lang="en-US" dirty="0">
                <a:solidFill>
                  <a:srgbClr val="FF7C80"/>
                </a:solidFill>
              </a:rPr>
              <a:t> the plant.</a:t>
            </a:r>
          </a:p>
          <a:p>
            <a:pPr lvl="1"/>
            <a:r>
              <a:rPr lang="en-US" dirty="0">
                <a:solidFill>
                  <a:srgbClr val="FFCC99"/>
                </a:solidFill>
              </a:rPr>
              <a:t>D.) Water carries dissolved nutrients and minerals throughout plant. </a:t>
            </a:r>
          </a:p>
        </p:txBody>
      </p:sp>
      <p:pic>
        <p:nvPicPr>
          <p:cNvPr id="1026" name="Picture 2" descr="http://passel.unl.edu/Image/siteImages/WaterDropletNRC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44000" cy="2748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24800" y="375216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a:t>
            </a:r>
          </a:p>
        </p:txBody>
      </p:sp>
      <p:sp>
        <p:nvSpPr>
          <p:cNvPr id="2" name="Rectangle 1"/>
          <p:cNvSpPr/>
          <p:nvPr/>
        </p:nvSpPr>
        <p:spPr>
          <a:xfrm>
            <a:off x="228600" y="57912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7" name="Rounded Rectangle 6"/>
          <p:cNvSpPr/>
          <p:nvPr/>
        </p:nvSpPr>
        <p:spPr bwMode="auto">
          <a:xfrm>
            <a:off x="625479" y="2743200"/>
            <a:ext cx="7580971" cy="457200"/>
          </a:xfrm>
          <a:prstGeom prst="roundRect">
            <a:avLst/>
          </a:prstGeom>
          <a:solidFill>
            <a:srgbClr val="FF5050">
              <a:alpha val="38000"/>
            </a:srgbClr>
          </a:solidFill>
          <a:ln w="5715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4399163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IV REVIEW GAME</a:t>
            </a:r>
          </a:p>
        </p:txBody>
      </p:sp>
    </p:spTree>
    <p:extLst>
      <p:ext uri="{BB962C8B-B14F-4D97-AF65-F5344CB8AC3E}">
        <p14:creationId xmlns:p14="http://schemas.microsoft.com/office/powerpoint/2010/main" val="372709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incorrect of roots?</a:t>
            </a:r>
          </a:p>
          <a:p>
            <a:pPr lvl="1" eaLnBrk="1" hangingPunct="1"/>
            <a:r>
              <a:rPr lang="en-US" dirty="0">
                <a:solidFill>
                  <a:srgbClr val="99FFCC"/>
                </a:solidFill>
              </a:rPr>
              <a:t>A.) Usually underground portion of a plant.</a:t>
            </a:r>
          </a:p>
          <a:p>
            <a:pPr lvl="1" eaLnBrk="1" hangingPunct="1"/>
            <a:r>
              <a:rPr lang="en-US" dirty="0">
                <a:solidFill>
                  <a:srgbClr val="CC99FF"/>
                </a:solidFill>
              </a:rPr>
              <a:t>B.) Contains buds and nodes.</a:t>
            </a:r>
          </a:p>
          <a:p>
            <a:pPr lvl="1" eaLnBrk="1" hangingPunct="1"/>
            <a:r>
              <a:rPr lang="en-US" dirty="0">
                <a:solidFill>
                  <a:srgbClr val="FFC000"/>
                </a:solidFill>
              </a:rPr>
              <a:t>C.) Serves as support.</a:t>
            </a:r>
          </a:p>
          <a:p>
            <a:pPr lvl="1" eaLnBrk="1" hangingPunct="1"/>
            <a:r>
              <a:rPr lang="en-US" dirty="0">
                <a:solidFill>
                  <a:schemeClr val="accent1">
                    <a:lumMod val="60000"/>
                    <a:lumOff val="40000"/>
                  </a:schemeClr>
                </a:solidFill>
              </a:rPr>
              <a:t>D.) </a:t>
            </a:r>
            <a:r>
              <a:rPr lang="en-US" dirty="0">
                <a:solidFill>
                  <a:schemeClr val="bg1"/>
                </a:solidFill>
              </a:rPr>
              <a:t>Draws minerals and water from the surrounding soil.</a:t>
            </a:r>
          </a:p>
          <a:p>
            <a:pPr lvl="1" eaLnBrk="1" hangingPunct="1"/>
            <a:r>
              <a:rPr lang="en-US" dirty="0">
                <a:solidFill>
                  <a:srgbClr val="996600"/>
                </a:solidFill>
              </a:rPr>
              <a:t>E.) </a:t>
            </a:r>
            <a:r>
              <a:rPr lang="en-US" dirty="0">
                <a:solidFill>
                  <a:schemeClr val="bg1"/>
                </a:solidFill>
              </a:rPr>
              <a:t>Sometimes stores food.</a:t>
            </a:r>
          </a:p>
          <a:p>
            <a:pPr eaLnBrk="1" hangingPunct="1"/>
            <a:endParaRPr lang="en-US" dirty="0"/>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199"/>
            <a:ext cx="4114800" cy="2651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198"/>
            <a:ext cx="4533900" cy="2651379"/>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130860" y="762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14836079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solidFill>
                            <a:srgbClr val="669900"/>
                          </a:solidFill>
                        </a:rPr>
                        <a:t>GROWING</a:t>
                      </a:r>
                      <a:br>
                        <a:rPr lang="en-US" dirty="0">
                          <a:solidFill>
                            <a:srgbClr val="669900"/>
                          </a:solidFill>
                        </a:rPr>
                      </a:br>
                      <a:r>
                        <a:rPr lang="en-US" dirty="0">
                          <a:solidFill>
                            <a:srgbClr val="669900"/>
                          </a:solidFill>
                        </a:rPr>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rgbClr val="669900"/>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rgbClr val="669900"/>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rgbClr val="669900"/>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rgbClr val="669900"/>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rgbClr val="669900"/>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IV REVIEW GAME</a:t>
            </a:r>
          </a:p>
        </p:txBody>
      </p:sp>
    </p:spTree>
    <p:extLst>
      <p:ext uri="{BB962C8B-B14F-4D97-AF65-F5344CB8AC3E}">
        <p14:creationId xmlns:p14="http://schemas.microsoft.com/office/powerpoint/2010/main" val="18224544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Plants get the nutrients they need primarily from the….</a:t>
            </a:r>
          </a:p>
          <a:p>
            <a:pPr lvl="1"/>
            <a:r>
              <a:rPr lang="en-US" dirty="0">
                <a:solidFill>
                  <a:schemeClr val="accent1">
                    <a:lumMod val="60000"/>
                    <a:lumOff val="40000"/>
                  </a:schemeClr>
                </a:solidFill>
              </a:rPr>
              <a:t>A.) </a:t>
            </a:r>
            <a:r>
              <a:rPr lang="en-US" dirty="0">
                <a:solidFill>
                  <a:schemeClr val="bg1"/>
                </a:solidFill>
              </a:rPr>
              <a:t>Air and Water.</a:t>
            </a:r>
          </a:p>
          <a:p>
            <a:pPr lvl="1"/>
            <a:r>
              <a:rPr lang="en-US" dirty="0">
                <a:solidFill>
                  <a:srgbClr val="92D050"/>
                </a:solidFill>
              </a:rPr>
              <a:t>B.) </a:t>
            </a:r>
            <a:r>
              <a:rPr lang="en-US" dirty="0">
                <a:solidFill>
                  <a:schemeClr val="bg1"/>
                </a:solidFill>
              </a:rPr>
              <a:t>Sun, Leaves, and Stems.</a:t>
            </a:r>
          </a:p>
          <a:p>
            <a:pPr lvl="1"/>
            <a:r>
              <a:rPr lang="en-US" dirty="0">
                <a:solidFill>
                  <a:schemeClr val="accent1">
                    <a:lumMod val="40000"/>
                    <a:lumOff val="60000"/>
                  </a:schemeClr>
                </a:solidFill>
              </a:rPr>
              <a:t>C.) </a:t>
            </a:r>
            <a:r>
              <a:rPr lang="en-US" dirty="0">
                <a:solidFill>
                  <a:schemeClr val="bg1"/>
                </a:solidFill>
              </a:rPr>
              <a:t>Soil and Air.</a:t>
            </a:r>
          </a:p>
          <a:p>
            <a:pPr lvl="1"/>
            <a:r>
              <a:rPr lang="en-US" dirty="0">
                <a:solidFill>
                  <a:srgbClr val="996633"/>
                </a:solidFill>
              </a:rPr>
              <a:t>D.) </a:t>
            </a:r>
            <a:r>
              <a:rPr lang="en-US" dirty="0">
                <a:solidFill>
                  <a:schemeClr val="bg1"/>
                </a:solidFill>
              </a:rPr>
              <a:t>Soil only.</a:t>
            </a:r>
          </a:p>
          <a:p>
            <a:pPr lvl="1"/>
            <a:r>
              <a:rPr lang="en-US" dirty="0">
                <a:solidFill>
                  <a:srgbClr val="FF00FF"/>
                </a:solidFill>
              </a:rPr>
              <a:t>E.) </a:t>
            </a:r>
            <a:r>
              <a:rPr lang="en-US" dirty="0">
                <a:solidFill>
                  <a:schemeClr val="bg1"/>
                </a:solidFill>
              </a:rPr>
              <a:t>Plants can only get nutrients from man made fertilizers.</a:t>
            </a:r>
          </a:p>
        </p:txBody>
      </p:sp>
      <p:pic>
        <p:nvPicPr>
          <p:cNvPr id="4098" name="Picture 2" descr="http://www.hydroponics.name/wp-content/uploads/2013/01/Hydroponic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62400"/>
            <a:ext cx="2819400" cy="2664882"/>
          </a:xfrm>
          <a:prstGeom prst="rect">
            <a:avLst/>
          </a:prstGeom>
          <a:noFill/>
          <a:ln w="28575">
            <a:solidFill>
              <a:srgbClr val="FFFF99"/>
            </a:solidFill>
          </a:ln>
          <a:extLst>
            <a:ext uri="{909E8E84-426E-40DD-AFC4-6F175D3DCCD1}">
              <a14:hiddenFill xmlns:a14="http://schemas.microsoft.com/office/drawing/2010/main">
                <a:solidFill>
                  <a:srgbClr val="FFFFFF"/>
                </a:solidFill>
              </a14:hiddenFill>
            </a:ext>
          </a:extLst>
        </p:spPr>
      </p:pic>
      <p:pic>
        <p:nvPicPr>
          <p:cNvPr id="8" name="Picture 6" descr="http://www.hydroponic-gardens.com/wp-content/uploads/pages/hydrop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267200"/>
            <a:ext cx="5559426" cy="2360082"/>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001000"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Tree>
    <p:extLst>
      <p:ext uri="{BB962C8B-B14F-4D97-AF65-F5344CB8AC3E}">
        <p14:creationId xmlns:p14="http://schemas.microsoft.com/office/powerpoint/2010/main" val="43472943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Plants get the nutrients they need primarily from the….</a:t>
            </a:r>
          </a:p>
          <a:p>
            <a:pPr lvl="1"/>
            <a:r>
              <a:rPr lang="en-US" dirty="0">
                <a:solidFill>
                  <a:schemeClr val="accent1">
                    <a:lumMod val="60000"/>
                    <a:lumOff val="40000"/>
                  </a:schemeClr>
                </a:solidFill>
              </a:rPr>
              <a:t>A.) Air and Water.</a:t>
            </a:r>
          </a:p>
          <a:p>
            <a:pPr lvl="1"/>
            <a:r>
              <a:rPr lang="en-US" dirty="0">
                <a:solidFill>
                  <a:srgbClr val="92D050"/>
                </a:solidFill>
              </a:rPr>
              <a:t>B.) </a:t>
            </a:r>
            <a:r>
              <a:rPr lang="en-US" dirty="0">
                <a:solidFill>
                  <a:schemeClr val="bg1"/>
                </a:solidFill>
              </a:rPr>
              <a:t>Sun, Leaves, and Stems.</a:t>
            </a:r>
          </a:p>
          <a:p>
            <a:pPr lvl="1"/>
            <a:r>
              <a:rPr lang="en-US" dirty="0">
                <a:solidFill>
                  <a:schemeClr val="accent1">
                    <a:lumMod val="40000"/>
                    <a:lumOff val="60000"/>
                  </a:schemeClr>
                </a:solidFill>
              </a:rPr>
              <a:t>C.) </a:t>
            </a:r>
            <a:r>
              <a:rPr lang="en-US" dirty="0">
                <a:solidFill>
                  <a:schemeClr val="bg1"/>
                </a:solidFill>
              </a:rPr>
              <a:t>Soil and Air.</a:t>
            </a:r>
          </a:p>
          <a:p>
            <a:pPr lvl="1"/>
            <a:r>
              <a:rPr lang="en-US" dirty="0">
                <a:solidFill>
                  <a:srgbClr val="996633"/>
                </a:solidFill>
              </a:rPr>
              <a:t>D.) </a:t>
            </a:r>
            <a:r>
              <a:rPr lang="en-US" dirty="0">
                <a:solidFill>
                  <a:schemeClr val="bg1"/>
                </a:solidFill>
              </a:rPr>
              <a:t>Soil only.</a:t>
            </a:r>
          </a:p>
          <a:p>
            <a:pPr lvl="1"/>
            <a:r>
              <a:rPr lang="en-US" dirty="0">
                <a:solidFill>
                  <a:srgbClr val="FF00FF"/>
                </a:solidFill>
              </a:rPr>
              <a:t>E.) </a:t>
            </a:r>
            <a:r>
              <a:rPr lang="en-US" dirty="0">
                <a:solidFill>
                  <a:schemeClr val="bg1"/>
                </a:solidFill>
              </a:rPr>
              <a:t>Plants can only get nutrients from man made fertilizers.</a:t>
            </a:r>
          </a:p>
        </p:txBody>
      </p:sp>
      <p:pic>
        <p:nvPicPr>
          <p:cNvPr id="4098" name="Picture 2" descr="http://www.hydroponics.name/wp-content/uploads/2013/01/Hydroponic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62400"/>
            <a:ext cx="2819400" cy="2664882"/>
          </a:xfrm>
          <a:prstGeom prst="rect">
            <a:avLst/>
          </a:prstGeom>
          <a:noFill/>
          <a:ln w="28575">
            <a:solidFill>
              <a:srgbClr val="FFFF99"/>
            </a:solidFill>
          </a:ln>
          <a:extLst>
            <a:ext uri="{909E8E84-426E-40DD-AFC4-6F175D3DCCD1}">
              <a14:hiddenFill xmlns:a14="http://schemas.microsoft.com/office/drawing/2010/main">
                <a:solidFill>
                  <a:srgbClr val="FFFFFF"/>
                </a:solidFill>
              </a14:hiddenFill>
            </a:ext>
          </a:extLst>
        </p:spPr>
      </p:pic>
      <p:pic>
        <p:nvPicPr>
          <p:cNvPr id="8" name="Picture 6" descr="http://www.hydroponic-gardens.com/wp-content/uploads/pages/hydrop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267200"/>
            <a:ext cx="5559426" cy="2360082"/>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001000"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Tree>
    <p:extLst>
      <p:ext uri="{BB962C8B-B14F-4D97-AF65-F5344CB8AC3E}">
        <p14:creationId xmlns:p14="http://schemas.microsoft.com/office/powerpoint/2010/main" val="20816867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Plants get the nutrients they need primarily from the….</a:t>
            </a:r>
          </a:p>
          <a:p>
            <a:pPr lvl="1"/>
            <a:r>
              <a:rPr lang="en-US" dirty="0">
                <a:solidFill>
                  <a:schemeClr val="accent1">
                    <a:lumMod val="60000"/>
                    <a:lumOff val="40000"/>
                  </a:schemeClr>
                </a:solidFill>
              </a:rPr>
              <a:t>A.) Air and Water.</a:t>
            </a:r>
          </a:p>
          <a:p>
            <a:pPr lvl="1"/>
            <a:r>
              <a:rPr lang="en-US" dirty="0">
                <a:solidFill>
                  <a:srgbClr val="92D050"/>
                </a:solidFill>
              </a:rPr>
              <a:t>B.) </a:t>
            </a:r>
            <a:r>
              <a:rPr lang="en-US" dirty="0">
                <a:solidFill>
                  <a:srgbClr val="FFFF00"/>
                </a:solidFill>
              </a:rPr>
              <a:t>Sun, </a:t>
            </a:r>
            <a:r>
              <a:rPr lang="en-US" dirty="0">
                <a:solidFill>
                  <a:srgbClr val="92D050"/>
                </a:solidFill>
              </a:rPr>
              <a:t>Leaves, and </a:t>
            </a:r>
            <a:r>
              <a:rPr lang="en-US" dirty="0">
                <a:solidFill>
                  <a:srgbClr val="99FFCC"/>
                </a:solidFill>
              </a:rPr>
              <a:t>Stems.</a:t>
            </a:r>
          </a:p>
          <a:p>
            <a:pPr lvl="1"/>
            <a:r>
              <a:rPr lang="en-US" dirty="0">
                <a:solidFill>
                  <a:schemeClr val="accent1">
                    <a:lumMod val="40000"/>
                    <a:lumOff val="60000"/>
                  </a:schemeClr>
                </a:solidFill>
              </a:rPr>
              <a:t>C.) </a:t>
            </a:r>
          </a:p>
          <a:p>
            <a:pPr lvl="1"/>
            <a:r>
              <a:rPr lang="en-US" dirty="0">
                <a:solidFill>
                  <a:srgbClr val="996633"/>
                </a:solidFill>
              </a:rPr>
              <a:t>D.) </a:t>
            </a:r>
            <a:r>
              <a:rPr lang="en-US" dirty="0">
                <a:solidFill>
                  <a:schemeClr val="bg1"/>
                </a:solidFill>
              </a:rPr>
              <a:t>Soil only.</a:t>
            </a:r>
          </a:p>
          <a:p>
            <a:pPr lvl="1"/>
            <a:r>
              <a:rPr lang="en-US" dirty="0">
                <a:solidFill>
                  <a:srgbClr val="FF00FF"/>
                </a:solidFill>
              </a:rPr>
              <a:t>E.) </a:t>
            </a:r>
            <a:r>
              <a:rPr lang="en-US" dirty="0">
                <a:solidFill>
                  <a:schemeClr val="bg1"/>
                </a:solidFill>
              </a:rPr>
              <a:t>Plants can only get nutrients from man made fertilizers.</a:t>
            </a:r>
          </a:p>
        </p:txBody>
      </p:sp>
      <p:pic>
        <p:nvPicPr>
          <p:cNvPr id="4098" name="Picture 2" descr="http://www.hydroponics.name/wp-content/uploads/2013/01/Hydroponic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62400"/>
            <a:ext cx="2819400" cy="2664882"/>
          </a:xfrm>
          <a:prstGeom prst="rect">
            <a:avLst/>
          </a:prstGeom>
          <a:noFill/>
          <a:ln w="28575">
            <a:solidFill>
              <a:srgbClr val="FFFF99"/>
            </a:solidFill>
          </a:ln>
          <a:extLst>
            <a:ext uri="{909E8E84-426E-40DD-AFC4-6F175D3DCCD1}">
              <a14:hiddenFill xmlns:a14="http://schemas.microsoft.com/office/drawing/2010/main">
                <a:solidFill>
                  <a:srgbClr val="FFFFFF"/>
                </a:solidFill>
              </a14:hiddenFill>
            </a:ext>
          </a:extLst>
        </p:spPr>
      </p:pic>
      <p:pic>
        <p:nvPicPr>
          <p:cNvPr id="8" name="Picture 6" descr="http://www.hydroponic-gardens.com/wp-content/uploads/pages/hydrop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267200"/>
            <a:ext cx="5559426" cy="2360082"/>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001000"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Tree>
    <p:extLst>
      <p:ext uri="{BB962C8B-B14F-4D97-AF65-F5344CB8AC3E}">
        <p14:creationId xmlns:p14="http://schemas.microsoft.com/office/powerpoint/2010/main" val="141817874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Plants get the nutrients they need primarily from the….</a:t>
            </a:r>
          </a:p>
          <a:p>
            <a:pPr lvl="1"/>
            <a:r>
              <a:rPr lang="en-US" dirty="0">
                <a:solidFill>
                  <a:schemeClr val="accent1">
                    <a:lumMod val="60000"/>
                    <a:lumOff val="40000"/>
                  </a:schemeClr>
                </a:solidFill>
              </a:rPr>
              <a:t>A.) Air and Water.</a:t>
            </a:r>
          </a:p>
          <a:p>
            <a:pPr lvl="1"/>
            <a:r>
              <a:rPr lang="en-US" dirty="0">
                <a:solidFill>
                  <a:srgbClr val="92D050"/>
                </a:solidFill>
              </a:rPr>
              <a:t>B.) </a:t>
            </a:r>
            <a:r>
              <a:rPr lang="en-US" dirty="0">
                <a:solidFill>
                  <a:srgbClr val="FFFF00"/>
                </a:solidFill>
              </a:rPr>
              <a:t>Sun, </a:t>
            </a:r>
            <a:r>
              <a:rPr lang="en-US" dirty="0">
                <a:solidFill>
                  <a:srgbClr val="92D050"/>
                </a:solidFill>
              </a:rPr>
              <a:t>Leaves, and </a:t>
            </a:r>
            <a:r>
              <a:rPr lang="en-US" dirty="0">
                <a:solidFill>
                  <a:srgbClr val="99FFCC"/>
                </a:solidFill>
              </a:rPr>
              <a:t>Stems.</a:t>
            </a:r>
          </a:p>
          <a:p>
            <a:pPr lvl="1"/>
            <a:r>
              <a:rPr lang="en-US" dirty="0">
                <a:solidFill>
                  <a:schemeClr val="accent1">
                    <a:lumMod val="40000"/>
                    <a:lumOff val="60000"/>
                  </a:schemeClr>
                </a:solidFill>
              </a:rPr>
              <a:t>C.) Soil and Air.</a:t>
            </a:r>
          </a:p>
          <a:p>
            <a:pPr lvl="1"/>
            <a:r>
              <a:rPr lang="en-US" dirty="0">
                <a:solidFill>
                  <a:srgbClr val="996633"/>
                </a:solidFill>
              </a:rPr>
              <a:t>D.) </a:t>
            </a:r>
          </a:p>
          <a:p>
            <a:pPr lvl="1"/>
            <a:r>
              <a:rPr lang="en-US" dirty="0">
                <a:solidFill>
                  <a:srgbClr val="FF00FF"/>
                </a:solidFill>
              </a:rPr>
              <a:t>E.) </a:t>
            </a:r>
            <a:r>
              <a:rPr lang="en-US" dirty="0">
                <a:solidFill>
                  <a:schemeClr val="bg1"/>
                </a:solidFill>
              </a:rPr>
              <a:t>Plants can only get nutrients from man made fertilizers.</a:t>
            </a:r>
          </a:p>
        </p:txBody>
      </p:sp>
      <p:pic>
        <p:nvPicPr>
          <p:cNvPr id="4098" name="Picture 2" descr="http://www.hydroponics.name/wp-content/uploads/2013/01/Hydroponic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62400"/>
            <a:ext cx="2819400" cy="2664882"/>
          </a:xfrm>
          <a:prstGeom prst="rect">
            <a:avLst/>
          </a:prstGeom>
          <a:noFill/>
          <a:ln w="28575">
            <a:solidFill>
              <a:srgbClr val="FFFF99"/>
            </a:solidFill>
          </a:ln>
          <a:extLst>
            <a:ext uri="{909E8E84-426E-40DD-AFC4-6F175D3DCCD1}">
              <a14:hiddenFill xmlns:a14="http://schemas.microsoft.com/office/drawing/2010/main">
                <a:solidFill>
                  <a:srgbClr val="FFFFFF"/>
                </a:solidFill>
              </a14:hiddenFill>
            </a:ext>
          </a:extLst>
        </p:spPr>
      </p:pic>
      <p:pic>
        <p:nvPicPr>
          <p:cNvPr id="8" name="Picture 6" descr="http://www.hydroponic-gardens.com/wp-content/uploads/pages/hydrop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267200"/>
            <a:ext cx="5559426" cy="2360082"/>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001000"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Tree>
    <p:extLst>
      <p:ext uri="{BB962C8B-B14F-4D97-AF65-F5344CB8AC3E}">
        <p14:creationId xmlns:p14="http://schemas.microsoft.com/office/powerpoint/2010/main" val="21296478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Plants get the nutrients they need primarily from the….</a:t>
            </a:r>
          </a:p>
          <a:p>
            <a:pPr lvl="1"/>
            <a:r>
              <a:rPr lang="en-US" dirty="0">
                <a:solidFill>
                  <a:schemeClr val="accent1">
                    <a:lumMod val="60000"/>
                    <a:lumOff val="40000"/>
                  </a:schemeClr>
                </a:solidFill>
              </a:rPr>
              <a:t>A.) Air and Water.</a:t>
            </a:r>
          </a:p>
          <a:p>
            <a:pPr lvl="1"/>
            <a:r>
              <a:rPr lang="en-US" dirty="0">
                <a:solidFill>
                  <a:srgbClr val="92D050"/>
                </a:solidFill>
              </a:rPr>
              <a:t>B.) </a:t>
            </a:r>
            <a:r>
              <a:rPr lang="en-US" dirty="0">
                <a:solidFill>
                  <a:srgbClr val="FFFF00"/>
                </a:solidFill>
              </a:rPr>
              <a:t>Sun, </a:t>
            </a:r>
            <a:r>
              <a:rPr lang="en-US" dirty="0">
                <a:solidFill>
                  <a:srgbClr val="92D050"/>
                </a:solidFill>
              </a:rPr>
              <a:t>Leaves, and </a:t>
            </a:r>
            <a:r>
              <a:rPr lang="en-US" dirty="0">
                <a:solidFill>
                  <a:srgbClr val="99FFCC"/>
                </a:solidFill>
              </a:rPr>
              <a:t>Stems.</a:t>
            </a:r>
          </a:p>
          <a:p>
            <a:pPr lvl="1"/>
            <a:r>
              <a:rPr lang="en-US" dirty="0">
                <a:solidFill>
                  <a:schemeClr val="accent1">
                    <a:lumMod val="40000"/>
                    <a:lumOff val="60000"/>
                  </a:schemeClr>
                </a:solidFill>
              </a:rPr>
              <a:t>C.) Soil and Air.</a:t>
            </a:r>
          </a:p>
          <a:p>
            <a:pPr lvl="1"/>
            <a:r>
              <a:rPr lang="en-US" dirty="0">
                <a:solidFill>
                  <a:srgbClr val="996633"/>
                </a:solidFill>
              </a:rPr>
              <a:t>D.) Soil only.</a:t>
            </a:r>
          </a:p>
          <a:p>
            <a:pPr lvl="1"/>
            <a:r>
              <a:rPr lang="en-US" dirty="0">
                <a:solidFill>
                  <a:srgbClr val="FF00FF"/>
                </a:solidFill>
              </a:rPr>
              <a:t>E.) </a:t>
            </a:r>
            <a:r>
              <a:rPr lang="en-US" dirty="0">
                <a:solidFill>
                  <a:schemeClr val="bg1"/>
                </a:solidFill>
              </a:rPr>
              <a:t>Plants can only get nutrients from man made fertilizers.</a:t>
            </a:r>
          </a:p>
        </p:txBody>
      </p:sp>
      <p:pic>
        <p:nvPicPr>
          <p:cNvPr id="4098" name="Picture 2" descr="http://www.hydroponics.name/wp-content/uploads/2013/01/Hydroponic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62400"/>
            <a:ext cx="2819400" cy="2664882"/>
          </a:xfrm>
          <a:prstGeom prst="rect">
            <a:avLst/>
          </a:prstGeom>
          <a:noFill/>
          <a:ln w="28575">
            <a:solidFill>
              <a:srgbClr val="FFFF99"/>
            </a:solidFill>
          </a:ln>
          <a:extLst>
            <a:ext uri="{909E8E84-426E-40DD-AFC4-6F175D3DCCD1}">
              <a14:hiddenFill xmlns:a14="http://schemas.microsoft.com/office/drawing/2010/main">
                <a:solidFill>
                  <a:srgbClr val="FFFFFF"/>
                </a:solidFill>
              </a14:hiddenFill>
            </a:ext>
          </a:extLst>
        </p:spPr>
      </p:pic>
      <p:pic>
        <p:nvPicPr>
          <p:cNvPr id="8" name="Picture 6" descr="http://www.hydroponic-gardens.com/wp-content/uploads/pages/hydrop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267200"/>
            <a:ext cx="5559426" cy="2360082"/>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001000"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Tree>
    <p:extLst>
      <p:ext uri="{BB962C8B-B14F-4D97-AF65-F5344CB8AC3E}">
        <p14:creationId xmlns:p14="http://schemas.microsoft.com/office/powerpoint/2010/main" val="367940294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Plants get the nutrients they need primarily from the….</a:t>
            </a:r>
          </a:p>
          <a:p>
            <a:pPr lvl="1"/>
            <a:r>
              <a:rPr lang="en-US" dirty="0">
                <a:solidFill>
                  <a:schemeClr val="accent1">
                    <a:lumMod val="60000"/>
                    <a:lumOff val="40000"/>
                  </a:schemeClr>
                </a:solidFill>
              </a:rPr>
              <a:t>A.) Air and Water.</a:t>
            </a:r>
          </a:p>
          <a:p>
            <a:pPr lvl="1"/>
            <a:r>
              <a:rPr lang="en-US" dirty="0">
                <a:solidFill>
                  <a:srgbClr val="92D050"/>
                </a:solidFill>
              </a:rPr>
              <a:t>B.) </a:t>
            </a:r>
            <a:r>
              <a:rPr lang="en-US" dirty="0">
                <a:solidFill>
                  <a:srgbClr val="FFFF00"/>
                </a:solidFill>
              </a:rPr>
              <a:t>Sun, </a:t>
            </a:r>
            <a:r>
              <a:rPr lang="en-US" dirty="0">
                <a:solidFill>
                  <a:srgbClr val="92D050"/>
                </a:solidFill>
              </a:rPr>
              <a:t>Leaves, and </a:t>
            </a:r>
            <a:r>
              <a:rPr lang="en-US" dirty="0">
                <a:solidFill>
                  <a:srgbClr val="99FFCC"/>
                </a:solidFill>
              </a:rPr>
              <a:t>Stems.</a:t>
            </a:r>
          </a:p>
          <a:p>
            <a:pPr lvl="1"/>
            <a:r>
              <a:rPr lang="en-US" dirty="0">
                <a:solidFill>
                  <a:schemeClr val="accent1">
                    <a:lumMod val="40000"/>
                    <a:lumOff val="60000"/>
                  </a:schemeClr>
                </a:solidFill>
              </a:rPr>
              <a:t>C.) Soil and Air.</a:t>
            </a:r>
          </a:p>
          <a:p>
            <a:pPr lvl="1"/>
            <a:r>
              <a:rPr lang="en-US" dirty="0">
                <a:solidFill>
                  <a:srgbClr val="996633"/>
                </a:solidFill>
              </a:rPr>
              <a:t>D.) Soil only.</a:t>
            </a:r>
          </a:p>
          <a:p>
            <a:pPr lvl="1"/>
            <a:r>
              <a:rPr lang="en-US" dirty="0">
                <a:solidFill>
                  <a:srgbClr val="FF00FF"/>
                </a:solidFill>
              </a:rPr>
              <a:t>E.) Plants can only get nutrients from man made fertilizers.</a:t>
            </a:r>
          </a:p>
        </p:txBody>
      </p:sp>
      <p:pic>
        <p:nvPicPr>
          <p:cNvPr id="4098" name="Picture 2" descr="http://www.hydroponics.name/wp-content/uploads/2013/01/Hydroponic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62400"/>
            <a:ext cx="2819400" cy="2664882"/>
          </a:xfrm>
          <a:prstGeom prst="rect">
            <a:avLst/>
          </a:prstGeom>
          <a:noFill/>
          <a:ln w="28575">
            <a:solidFill>
              <a:srgbClr val="FFFF99"/>
            </a:solidFill>
          </a:ln>
          <a:extLst>
            <a:ext uri="{909E8E84-426E-40DD-AFC4-6F175D3DCCD1}">
              <a14:hiddenFill xmlns:a14="http://schemas.microsoft.com/office/drawing/2010/main">
                <a:solidFill>
                  <a:srgbClr val="FFFFFF"/>
                </a:solidFill>
              </a14:hiddenFill>
            </a:ext>
          </a:extLst>
        </p:spPr>
      </p:pic>
      <p:pic>
        <p:nvPicPr>
          <p:cNvPr id="8" name="Picture 6" descr="http://www.hydroponic-gardens.com/wp-content/uploads/pages/hydrop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267200"/>
            <a:ext cx="5559426" cy="2360082"/>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001000"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Tree>
    <p:extLst>
      <p:ext uri="{BB962C8B-B14F-4D97-AF65-F5344CB8AC3E}">
        <p14:creationId xmlns:p14="http://schemas.microsoft.com/office/powerpoint/2010/main" val="202678920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Plants get the nutrients they need primarily from the….</a:t>
            </a:r>
          </a:p>
          <a:p>
            <a:pPr lvl="1"/>
            <a:r>
              <a:rPr lang="en-US" dirty="0">
                <a:solidFill>
                  <a:schemeClr val="accent1">
                    <a:lumMod val="60000"/>
                    <a:lumOff val="40000"/>
                  </a:schemeClr>
                </a:solidFill>
              </a:rPr>
              <a:t>A.) Air and Water.</a:t>
            </a:r>
          </a:p>
          <a:p>
            <a:pPr lvl="1"/>
            <a:r>
              <a:rPr lang="en-US" dirty="0">
                <a:solidFill>
                  <a:srgbClr val="92D050"/>
                </a:solidFill>
              </a:rPr>
              <a:t>B.) </a:t>
            </a:r>
            <a:r>
              <a:rPr lang="en-US" dirty="0">
                <a:solidFill>
                  <a:srgbClr val="FFFF00"/>
                </a:solidFill>
              </a:rPr>
              <a:t>Sun, </a:t>
            </a:r>
            <a:r>
              <a:rPr lang="en-US" dirty="0">
                <a:solidFill>
                  <a:srgbClr val="92D050"/>
                </a:solidFill>
              </a:rPr>
              <a:t>Leaves, and </a:t>
            </a:r>
            <a:r>
              <a:rPr lang="en-US" dirty="0">
                <a:solidFill>
                  <a:srgbClr val="99FFCC"/>
                </a:solidFill>
              </a:rPr>
              <a:t>Stems.</a:t>
            </a:r>
          </a:p>
          <a:p>
            <a:pPr lvl="1"/>
            <a:r>
              <a:rPr lang="en-US" dirty="0">
                <a:solidFill>
                  <a:schemeClr val="accent1">
                    <a:lumMod val="40000"/>
                    <a:lumOff val="60000"/>
                  </a:schemeClr>
                </a:solidFill>
              </a:rPr>
              <a:t>C.) Soil and Air.</a:t>
            </a:r>
          </a:p>
          <a:p>
            <a:pPr lvl="1"/>
            <a:r>
              <a:rPr lang="en-US" dirty="0">
                <a:solidFill>
                  <a:srgbClr val="996633"/>
                </a:solidFill>
              </a:rPr>
              <a:t>D.) Soil only.</a:t>
            </a:r>
          </a:p>
          <a:p>
            <a:pPr lvl="1"/>
            <a:r>
              <a:rPr lang="en-US" dirty="0">
                <a:solidFill>
                  <a:srgbClr val="FF00FF"/>
                </a:solidFill>
              </a:rPr>
              <a:t>E.) Plants can only get nutrients from man made fertilizers.</a:t>
            </a:r>
          </a:p>
        </p:txBody>
      </p:sp>
      <p:pic>
        <p:nvPicPr>
          <p:cNvPr id="4098" name="Picture 2" descr="http://www.hydroponics.name/wp-content/uploads/2013/01/Hydroponic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62400"/>
            <a:ext cx="2819400" cy="2664882"/>
          </a:xfrm>
          <a:prstGeom prst="rect">
            <a:avLst/>
          </a:prstGeom>
          <a:noFill/>
          <a:ln w="28575">
            <a:solidFill>
              <a:srgbClr val="FFFF99"/>
            </a:solidFill>
          </a:ln>
          <a:extLst>
            <a:ext uri="{909E8E84-426E-40DD-AFC4-6F175D3DCCD1}">
              <a14:hiddenFill xmlns:a14="http://schemas.microsoft.com/office/drawing/2010/main">
                <a:solidFill>
                  <a:srgbClr val="FFFFFF"/>
                </a:solidFill>
              </a14:hiddenFill>
            </a:ext>
          </a:extLst>
        </p:spPr>
      </p:pic>
      <p:pic>
        <p:nvPicPr>
          <p:cNvPr id="8" name="Picture 6" descr="http://www.hydroponic-gardens.com/wp-content/uploads/pages/hydrop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267200"/>
            <a:ext cx="5559426" cy="2360082"/>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001000"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
        <p:nvSpPr>
          <p:cNvPr id="2" name="Rectangle 1"/>
          <p:cNvSpPr/>
          <p:nvPr/>
        </p:nvSpPr>
        <p:spPr>
          <a:xfrm>
            <a:off x="320518" y="5638800"/>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936550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Plants get the nutrients they need primarily from the….</a:t>
            </a:r>
          </a:p>
          <a:p>
            <a:pPr lvl="1"/>
            <a:r>
              <a:rPr lang="en-US" dirty="0">
                <a:solidFill>
                  <a:schemeClr val="accent1">
                    <a:lumMod val="60000"/>
                    <a:lumOff val="40000"/>
                  </a:schemeClr>
                </a:solidFill>
              </a:rPr>
              <a:t>A.) Air and Water.</a:t>
            </a:r>
          </a:p>
          <a:p>
            <a:pPr lvl="1"/>
            <a:r>
              <a:rPr lang="en-US" dirty="0">
                <a:solidFill>
                  <a:srgbClr val="92D050"/>
                </a:solidFill>
              </a:rPr>
              <a:t>B.) </a:t>
            </a:r>
            <a:r>
              <a:rPr lang="en-US" dirty="0">
                <a:solidFill>
                  <a:srgbClr val="FFFF00"/>
                </a:solidFill>
              </a:rPr>
              <a:t>Sun, </a:t>
            </a:r>
            <a:r>
              <a:rPr lang="en-US" dirty="0">
                <a:solidFill>
                  <a:srgbClr val="92D050"/>
                </a:solidFill>
              </a:rPr>
              <a:t>Leaves, and </a:t>
            </a:r>
            <a:r>
              <a:rPr lang="en-US" dirty="0">
                <a:solidFill>
                  <a:srgbClr val="99FFCC"/>
                </a:solidFill>
              </a:rPr>
              <a:t>Stems.</a:t>
            </a:r>
          </a:p>
          <a:p>
            <a:pPr lvl="1"/>
            <a:r>
              <a:rPr lang="en-US" dirty="0">
                <a:solidFill>
                  <a:schemeClr val="accent1">
                    <a:lumMod val="40000"/>
                    <a:lumOff val="60000"/>
                  </a:schemeClr>
                </a:solidFill>
              </a:rPr>
              <a:t>C.) Soil and Air.</a:t>
            </a:r>
          </a:p>
          <a:p>
            <a:pPr lvl="1"/>
            <a:r>
              <a:rPr lang="en-US" dirty="0">
                <a:solidFill>
                  <a:srgbClr val="996633"/>
                </a:solidFill>
              </a:rPr>
              <a:t>D.) Soil only.</a:t>
            </a:r>
          </a:p>
          <a:p>
            <a:pPr lvl="1"/>
            <a:r>
              <a:rPr lang="en-US" dirty="0">
                <a:solidFill>
                  <a:srgbClr val="FF00FF"/>
                </a:solidFill>
              </a:rPr>
              <a:t>E.) Plants can only get nutrients from man made fertilizers.</a:t>
            </a:r>
          </a:p>
        </p:txBody>
      </p:sp>
      <p:pic>
        <p:nvPicPr>
          <p:cNvPr id="4098" name="Picture 2" descr="http://www.hydroponics.name/wp-content/uploads/2013/01/Hydroponic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62400"/>
            <a:ext cx="2819400" cy="2664882"/>
          </a:xfrm>
          <a:prstGeom prst="rect">
            <a:avLst/>
          </a:prstGeom>
          <a:noFill/>
          <a:ln w="28575">
            <a:solidFill>
              <a:srgbClr val="FFFF99"/>
            </a:solidFill>
          </a:ln>
          <a:extLst>
            <a:ext uri="{909E8E84-426E-40DD-AFC4-6F175D3DCCD1}">
              <a14:hiddenFill xmlns:a14="http://schemas.microsoft.com/office/drawing/2010/main">
                <a:solidFill>
                  <a:srgbClr val="FFFFFF"/>
                </a:solidFill>
              </a14:hiddenFill>
            </a:ext>
          </a:extLst>
        </p:spPr>
      </p:pic>
      <p:pic>
        <p:nvPicPr>
          <p:cNvPr id="8" name="Picture 6" descr="http://www.hydroponic-gardens.com/wp-content/uploads/pages/hydrop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267200"/>
            <a:ext cx="5559426" cy="2360082"/>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001000" y="838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6</a:t>
            </a:r>
          </a:p>
        </p:txBody>
      </p:sp>
      <p:sp>
        <p:nvSpPr>
          <p:cNvPr id="2" name="Rectangle 1"/>
          <p:cNvSpPr/>
          <p:nvPr/>
        </p:nvSpPr>
        <p:spPr>
          <a:xfrm>
            <a:off x="320518" y="5638800"/>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
        <p:nvSpPr>
          <p:cNvPr id="9" name="Rounded Rectangle 8"/>
          <p:cNvSpPr/>
          <p:nvPr/>
        </p:nvSpPr>
        <p:spPr bwMode="auto">
          <a:xfrm>
            <a:off x="762000" y="1143000"/>
            <a:ext cx="3733800" cy="609600"/>
          </a:xfrm>
          <a:prstGeom prst="roundRect">
            <a:avLst/>
          </a:prstGeom>
          <a:solidFill>
            <a:schemeClr val="accent1">
              <a:lumMod val="60000"/>
              <a:lumOff val="40000"/>
              <a:alpha val="24000"/>
            </a:schemeClr>
          </a:solid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2056430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839200" cy="5897563"/>
          </a:xfrm>
        </p:spPr>
        <p:txBody>
          <a:bodyPr/>
          <a:lstStyle/>
          <a:p>
            <a:r>
              <a:rPr lang="en-US" dirty="0">
                <a:solidFill>
                  <a:srgbClr val="00FFFF"/>
                </a:solidFill>
              </a:rPr>
              <a:t>This is the name for the cultivation of plants in a nutrient solution rather than in soil.</a:t>
            </a:r>
          </a:p>
        </p:txBody>
      </p:sp>
      <p:pic>
        <p:nvPicPr>
          <p:cNvPr id="2050" name="Picture 2" descr="http://lerablog.org/wp-content/uploads/2013/07/Hydropon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39200" cy="5334000"/>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8004480" y="139767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Tree>
    <p:extLst>
      <p:ext uri="{BB962C8B-B14F-4D97-AF65-F5344CB8AC3E}">
        <p14:creationId xmlns:p14="http://schemas.microsoft.com/office/powerpoint/2010/main" val="1897271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incorrect of roots?</a:t>
            </a:r>
          </a:p>
          <a:p>
            <a:pPr lvl="1" eaLnBrk="1" hangingPunct="1"/>
            <a:r>
              <a:rPr lang="en-US" dirty="0">
                <a:solidFill>
                  <a:srgbClr val="99FFCC"/>
                </a:solidFill>
              </a:rPr>
              <a:t>A.) Usually underground portion of a plant.</a:t>
            </a:r>
          </a:p>
          <a:p>
            <a:pPr lvl="1" eaLnBrk="1" hangingPunct="1"/>
            <a:r>
              <a:rPr lang="en-US" dirty="0">
                <a:solidFill>
                  <a:srgbClr val="CC99FF"/>
                </a:solidFill>
              </a:rPr>
              <a:t>B.) Contains buds and nodes.</a:t>
            </a:r>
          </a:p>
          <a:p>
            <a:pPr lvl="1" eaLnBrk="1" hangingPunct="1"/>
            <a:r>
              <a:rPr lang="en-US" dirty="0">
                <a:solidFill>
                  <a:srgbClr val="FFC000"/>
                </a:solidFill>
              </a:rPr>
              <a:t>C.) Serves as support.</a:t>
            </a:r>
          </a:p>
          <a:p>
            <a:pPr lvl="1" eaLnBrk="1" hangingPunct="1"/>
            <a:r>
              <a:rPr lang="en-US" dirty="0">
                <a:solidFill>
                  <a:schemeClr val="accent1">
                    <a:lumMod val="60000"/>
                    <a:lumOff val="40000"/>
                  </a:schemeClr>
                </a:solidFill>
              </a:rPr>
              <a:t>D.) Draws minerals and water from the surrounding soil.</a:t>
            </a:r>
          </a:p>
          <a:p>
            <a:pPr lvl="1" eaLnBrk="1" hangingPunct="1"/>
            <a:r>
              <a:rPr lang="en-US" dirty="0">
                <a:solidFill>
                  <a:srgbClr val="996600"/>
                </a:solidFill>
              </a:rPr>
              <a:t>E.) </a:t>
            </a:r>
            <a:r>
              <a:rPr lang="en-US" dirty="0">
                <a:solidFill>
                  <a:schemeClr val="bg1"/>
                </a:solidFill>
              </a:rPr>
              <a:t>Sometimes stores food.</a:t>
            </a:r>
          </a:p>
          <a:p>
            <a:pPr eaLnBrk="1" hangingPunct="1"/>
            <a:endParaRPr lang="en-US" dirty="0"/>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199"/>
            <a:ext cx="4114800" cy="2651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198"/>
            <a:ext cx="4533900" cy="2651379"/>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130860" y="762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3093036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839200" cy="5897563"/>
          </a:xfrm>
        </p:spPr>
        <p:txBody>
          <a:bodyPr/>
          <a:lstStyle/>
          <a:p>
            <a:r>
              <a:rPr lang="en-US" dirty="0">
                <a:solidFill>
                  <a:srgbClr val="00FFFF"/>
                </a:solidFill>
              </a:rPr>
              <a:t>This is the name for the cultivation of plants in a nutrient solution rather than in soil.</a:t>
            </a:r>
          </a:p>
        </p:txBody>
      </p:sp>
      <p:pic>
        <p:nvPicPr>
          <p:cNvPr id="2050" name="Picture 2" descr="http://lerablog.org/wp-content/uploads/2013/07/Hydropon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39200" cy="5334000"/>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8004480" y="139767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
        <p:nvSpPr>
          <p:cNvPr id="2" name="Rectangle 1"/>
          <p:cNvSpPr/>
          <p:nvPr/>
        </p:nvSpPr>
        <p:spPr>
          <a:xfrm>
            <a:off x="228600" y="5638800"/>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and the answer is…</a:t>
            </a:r>
          </a:p>
        </p:txBody>
      </p:sp>
    </p:spTree>
    <p:extLst>
      <p:ext uri="{BB962C8B-B14F-4D97-AF65-F5344CB8AC3E}">
        <p14:creationId xmlns:p14="http://schemas.microsoft.com/office/powerpoint/2010/main" val="343067309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839200" cy="5897563"/>
          </a:xfrm>
        </p:spPr>
        <p:txBody>
          <a:bodyPr/>
          <a:lstStyle/>
          <a:p>
            <a:r>
              <a:rPr lang="en-US" dirty="0">
                <a:solidFill>
                  <a:srgbClr val="00FFFF"/>
                </a:solidFill>
              </a:rPr>
              <a:t>This is the name for the cultivation of plants in a nutrient solution rather than in soil.</a:t>
            </a:r>
          </a:p>
        </p:txBody>
      </p:sp>
      <p:pic>
        <p:nvPicPr>
          <p:cNvPr id="2050" name="Picture 2" descr="http://lerablog.org/wp-content/uploads/2013/07/Hydropon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39200" cy="5334000"/>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8004480" y="1397675"/>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7</a:t>
            </a:r>
          </a:p>
        </p:txBody>
      </p:sp>
      <p:sp>
        <p:nvSpPr>
          <p:cNvPr id="2" name="Rectangle 1"/>
          <p:cNvSpPr/>
          <p:nvPr/>
        </p:nvSpPr>
        <p:spPr>
          <a:xfrm>
            <a:off x="228600" y="5638800"/>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and the answer is…</a:t>
            </a:r>
          </a:p>
        </p:txBody>
      </p:sp>
      <p:sp>
        <p:nvSpPr>
          <p:cNvPr id="5" name="Rectangle 4"/>
          <p:cNvSpPr/>
          <p:nvPr/>
        </p:nvSpPr>
        <p:spPr>
          <a:xfrm>
            <a:off x="381000" y="2743200"/>
            <a:ext cx="787908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reflection blurRad="6350" stA="55000" endA="50" endPos="85000" dist="60007" dir="5400000" sy="-100000" algn="bl" rotWithShape="0"/>
                </a:effectLst>
                <a:uLnTx/>
                <a:uFillTx/>
                <a:latin typeface="Tahoma" pitchFamily="34" charset="0"/>
                <a:ea typeface="+mn-ea"/>
                <a:cs typeface="+mn-cs"/>
              </a:rPr>
              <a:t>Hydroponics</a:t>
            </a:r>
          </a:p>
        </p:txBody>
      </p:sp>
    </p:spTree>
    <p:extLst>
      <p:ext uri="{BB962C8B-B14F-4D97-AF65-F5344CB8AC3E}">
        <p14:creationId xmlns:p14="http://schemas.microsoft.com/office/powerpoint/2010/main" val="7801538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body" idx="1"/>
          </p:nvPr>
        </p:nvSpPr>
        <p:spPr>
          <a:xfrm>
            <a:off x="152400" y="76199"/>
            <a:ext cx="8915400" cy="7010401"/>
          </a:xfrm>
        </p:spPr>
        <p:txBody>
          <a:bodyPr/>
          <a:lstStyle/>
          <a:p>
            <a:pPr eaLnBrk="1" hangingPunct="1"/>
            <a:r>
              <a:rPr lang="en-US" dirty="0"/>
              <a:t>This is the name for the chemicals that affect flowering; aging; root growth; distortion, killing of leaves, stems, and other parts; prevention or promotion of stem elongation; color enhancement of fruit; prevention of leafing and/or leaf fall; and many other conditions. </a:t>
            </a:r>
          </a:p>
        </p:txBody>
      </p:sp>
      <p:pic>
        <p:nvPicPr>
          <p:cNvPr id="126979" name="Picture 4" descr="easterli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763000" cy="327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3821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228600" y="3183133"/>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8</a:t>
            </a:r>
          </a:p>
        </p:txBody>
      </p:sp>
    </p:spTree>
    <p:extLst>
      <p:ext uri="{BB962C8B-B14F-4D97-AF65-F5344CB8AC3E}">
        <p14:creationId xmlns:p14="http://schemas.microsoft.com/office/powerpoint/2010/main" val="268116290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body" idx="1"/>
          </p:nvPr>
        </p:nvSpPr>
        <p:spPr>
          <a:xfrm>
            <a:off x="152400" y="76199"/>
            <a:ext cx="8915400" cy="7010401"/>
          </a:xfrm>
        </p:spPr>
        <p:txBody>
          <a:bodyPr/>
          <a:lstStyle/>
          <a:p>
            <a:pPr eaLnBrk="1" hangingPunct="1"/>
            <a:r>
              <a:rPr lang="en-US" dirty="0"/>
              <a:t>This is the name for the chemicals that affect flowering; aging; root growth; distortion, killing of leaves, stems, and other parts; prevention or promotion of stem elongation; color enhancement of fruit; prevention of leafing and/or leaf fall; and many other conditions. </a:t>
            </a:r>
          </a:p>
        </p:txBody>
      </p:sp>
      <p:pic>
        <p:nvPicPr>
          <p:cNvPr id="126979" name="Picture 4" descr="easterli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763000" cy="327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3821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228600" y="3183133"/>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8</a:t>
            </a:r>
          </a:p>
        </p:txBody>
      </p:sp>
      <p:sp>
        <p:nvSpPr>
          <p:cNvPr id="3" name="Rectangle 2"/>
          <p:cNvSpPr/>
          <p:nvPr/>
        </p:nvSpPr>
        <p:spPr>
          <a:xfrm>
            <a:off x="252761" y="5569649"/>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Tree>
    <p:extLst>
      <p:ext uri="{BB962C8B-B14F-4D97-AF65-F5344CB8AC3E}">
        <p14:creationId xmlns:p14="http://schemas.microsoft.com/office/powerpoint/2010/main" val="952076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body" idx="1"/>
          </p:nvPr>
        </p:nvSpPr>
        <p:spPr>
          <a:xfrm>
            <a:off x="152400" y="76199"/>
            <a:ext cx="8915400" cy="7010401"/>
          </a:xfrm>
        </p:spPr>
        <p:txBody>
          <a:bodyPr/>
          <a:lstStyle/>
          <a:p>
            <a:pPr eaLnBrk="1" hangingPunct="1"/>
            <a:r>
              <a:rPr lang="en-US" dirty="0"/>
              <a:t>This is the name for the chemicals that affect flowering; aging; root growth; distortion, killing of leaves, stems, and other parts; prevention or promotion of stem elongation; color enhancement of fruit; prevention of leafing and/or leaf fall; and many other conditions. </a:t>
            </a:r>
          </a:p>
        </p:txBody>
      </p:sp>
      <p:pic>
        <p:nvPicPr>
          <p:cNvPr id="126979" name="Picture 4" descr="easterli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763000" cy="327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3821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228600" y="3183133"/>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8</a:t>
            </a:r>
          </a:p>
        </p:txBody>
      </p:sp>
      <p:sp>
        <p:nvSpPr>
          <p:cNvPr id="3" name="Rectangle 2"/>
          <p:cNvSpPr/>
          <p:nvPr/>
        </p:nvSpPr>
        <p:spPr>
          <a:xfrm>
            <a:off x="252761" y="5569649"/>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
        <p:nvSpPr>
          <p:cNvPr id="4" name="Rectangle 3"/>
          <p:cNvSpPr/>
          <p:nvPr/>
        </p:nvSpPr>
        <p:spPr>
          <a:xfrm>
            <a:off x="990600" y="2968446"/>
            <a:ext cx="7611379"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7780" cmpd="sng">
                  <a:solidFill>
                    <a:sysClr val="windowText" lastClr="000000"/>
                  </a:solidFill>
                  <a:prstDash val="solid"/>
                  <a:miter lim="800000"/>
                </a:ln>
                <a:solidFill>
                  <a:srgbClr val="FF00FF"/>
                </a:solidFill>
                <a:effectLst>
                  <a:glow rad="228600">
                    <a:srgbClr val="003399">
                      <a:satMod val="175000"/>
                      <a:alpha val="40000"/>
                    </a:srgbClr>
                  </a:glow>
                  <a:outerShdw blurRad="50800" algn="tl" rotWithShape="0">
                    <a:srgbClr val="000000"/>
                  </a:outerShdw>
                </a:effectLst>
                <a:uLnTx/>
                <a:uFillTx/>
                <a:latin typeface="Tahoma" pitchFamily="34" charset="0"/>
                <a:ea typeface="+mn-ea"/>
                <a:cs typeface="+mn-cs"/>
              </a:rPr>
              <a:t>Plant Hormones</a:t>
            </a:r>
          </a:p>
        </p:txBody>
      </p:sp>
    </p:spTree>
    <p:extLst>
      <p:ext uri="{BB962C8B-B14F-4D97-AF65-F5344CB8AC3E}">
        <p14:creationId xmlns:p14="http://schemas.microsoft.com/office/powerpoint/2010/main" val="4010797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457200" y="228600"/>
            <a:ext cx="4648200" cy="5897563"/>
          </a:xfrm>
        </p:spPr>
        <p:txBody>
          <a:bodyPr/>
          <a:lstStyle/>
          <a:p>
            <a:pPr eaLnBrk="1" hangingPunct="1"/>
            <a:r>
              <a:rPr lang="en-US" dirty="0"/>
              <a:t>Plant B shows extra stem elongation over plant A.  </a:t>
            </a:r>
          </a:p>
          <a:p>
            <a:pPr eaLnBrk="1" hangingPunct="1"/>
            <a:endParaRPr lang="en-US" dirty="0"/>
          </a:p>
        </p:txBody>
      </p:sp>
      <p:pic>
        <p:nvPicPr>
          <p:cNvPr id="162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
            <a:ext cx="3657600" cy="6218238"/>
          </a:xfrm>
          <a:prstGeom prst="rect">
            <a:avLst/>
          </a:prstGeom>
          <a:noFill/>
          <a:ln w="76200">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994714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162821" name="WordArt 5"/>
          <p:cNvSpPr>
            <a:spLocks noChangeArrowheads="1" noChangeShapeType="1" noTextEdit="1"/>
          </p:cNvSpPr>
          <p:nvPr/>
        </p:nvSpPr>
        <p:spPr bwMode="auto">
          <a:xfrm>
            <a:off x="5867400" y="4724400"/>
            <a:ext cx="785813"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62822" name="WordArt 6"/>
          <p:cNvSpPr>
            <a:spLocks noChangeArrowheads="1" noChangeShapeType="1" noTextEdit="1"/>
          </p:cNvSpPr>
          <p:nvPr/>
        </p:nvSpPr>
        <p:spPr bwMode="auto">
          <a:xfrm>
            <a:off x="7772400" y="3200400"/>
            <a:ext cx="762000"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62823" name="AutoShape 7"/>
          <p:cNvSpPr>
            <a:spLocks noChangeArrowheads="1"/>
          </p:cNvSpPr>
          <p:nvPr/>
        </p:nvSpPr>
        <p:spPr bwMode="auto">
          <a:xfrm>
            <a:off x="7010400" y="838200"/>
            <a:ext cx="685800" cy="5486400"/>
          </a:xfrm>
          <a:prstGeom prst="upDownArrow">
            <a:avLst>
              <a:gd name="adj1" fmla="val 50000"/>
              <a:gd name="adj2" fmla="val 160000"/>
            </a:avLst>
          </a:prstGeom>
          <a:solidFill>
            <a:schemeClr val="bg1"/>
          </a:solidFill>
          <a:ln w="57150" algn="ctr">
            <a:solidFill>
              <a:srgbClr val="CC66FF"/>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5181600" y="22860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179922610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457200" y="228600"/>
            <a:ext cx="4648200" cy="5897563"/>
          </a:xfrm>
        </p:spPr>
        <p:txBody>
          <a:bodyPr/>
          <a:lstStyle/>
          <a:p>
            <a:pPr eaLnBrk="1" hangingPunct="1"/>
            <a:r>
              <a:rPr lang="en-US" dirty="0"/>
              <a:t>Plant B shows extra stem elongation over plant A.  </a:t>
            </a:r>
            <a:r>
              <a:rPr lang="en-US" dirty="0">
                <a:solidFill>
                  <a:srgbClr val="CCFF99"/>
                </a:solidFill>
              </a:rPr>
              <a:t>Plant A is the normal plant / control while plant B is the variable.</a:t>
            </a:r>
          </a:p>
          <a:p>
            <a:pPr eaLnBrk="1" hangingPunct="1">
              <a:buFontTx/>
              <a:buNone/>
            </a:pPr>
            <a:endParaRPr lang="en-US" dirty="0"/>
          </a:p>
          <a:p>
            <a:pPr eaLnBrk="1" hangingPunct="1"/>
            <a:endParaRPr lang="en-US" dirty="0"/>
          </a:p>
        </p:txBody>
      </p:sp>
      <p:pic>
        <p:nvPicPr>
          <p:cNvPr id="162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
            <a:ext cx="3657600" cy="6218238"/>
          </a:xfrm>
          <a:prstGeom prst="rect">
            <a:avLst/>
          </a:prstGeom>
          <a:noFill/>
          <a:ln w="76200">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994714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162821" name="WordArt 5"/>
          <p:cNvSpPr>
            <a:spLocks noChangeArrowheads="1" noChangeShapeType="1" noTextEdit="1"/>
          </p:cNvSpPr>
          <p:nvPr/>
        </p:nvSpPr>
        <p:spPr bwMode="auto">
          <a:xfrm>
            <a:off x="5867400" y="4724400"/>
            <a:ext cx="785813"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62822" name="WordArt 6"/>
          <p:cNvSpPr>
            <a:spLocks noChangeArrowheads="1" noChangeShapeType="1" noTextEdit="1"/>
          </p:cNvSpPr>
          <p:nvPr/>
        </p:nvSpPr>
        <p:spPr bwMode="auto">
          <a:xfrm>
            <a:off x="7772400" y="3200400"/>
            <a:ext cx="762000"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62823" name="AutoShape 7"/>
          <p:cNvSpPr>
            <a:spLocks noChangeArrowheads="1"/>
          </p:cNvSpPr>
          <p:nvPr/>
        </p:nvSpPr>
        <p:spPr bwMode="auto">
          <a:xfrm>
            <a:off x="7010400" y="838200"/>
            <a:ext cx="685800" cy="5486400"/>
          </a:xfrm>
          <a:prstGeom prst="upDownArrow">
            <a:avLst>
              <a:gd name="adj1" fmla="val 50000"/>
              <a:gd name="adj2" fmla="val 160000"/>
            </a:avLst>
          </a:prstGeom>
          <a:solidFill>
            <a:schemeClr val="bg1"/>
          </a:solidFill>
          <a:ln w="57150" algn="ctr">
            <a:solidFill>
              <a:srgbClr val="CC66FF"/>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5181600" y="22860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347035782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457200" y="228600"/>
            <a:ext cx="4648200" cy="5897563"/>
          </a:xfrm>
        </p:spPr>
        <p:txBody>
          <a:bodyPr/>
          <a:lstStyle/>
          <a:p>
            <a:pPr eaLnBrk="1" hangingPunct="1"/>
            <a:r>
              <a:rPr lang="en-US" dirty="0"/>
              <a:t>Plant B shows extra stem elongation over plant A.  </a:t>
            </a:r>
            <a:r>
              <a:rPr lang="en-US" dirty="0">
                <a:solidFill>
                  <a:srgbClr val="CCFF99"/>
                </a:solidFill>
              </a:rPr>
              <a:t>Plant A is the normal plant / control while plant B is the variable.</a:t>
            </a:r>
          </a:p>
          <a:p>
            <a:pPr eaLnBrk="1" hangingPunct="1"/>
            <a:r>
              <a:rPr lang="en-US" dirty="0">
                <a:solidFill>
                  <a:srgbClr val="FF00FF"/>
                </a:solidFill>
              </a:rPr>
              <a:t>What plant hormone was the independent variable given to B?</a:t>
            </a:r>
          </a:p>
          <a:p>
            <a:pPr eaLnBrk="1" hangingPunct="1">
              <a:buFontTx/>
              <a:buNone/>
            </a:pPr>
            <a:endParaRPr lang="en-US" dirty="0"/>
          </a:p>
          <a:p>
            <a:pPr eaLnBrk="1" hangingPunct="1"/>
            <a:endParaRPr lang="en-US" dirty="0"/>
          </a:p>
        </p:txBody>
      </p:sp>
      <p:pic>
        <p:nvPicPr>
          <p:cNvPr id="162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
            <a:ext cx="3657600" cy="6218238"/>
          </a:xfrm>
          <a:prstGeom prst="rect">
            <a:avLst/>
          </a:prstGeom>
          <a:noFill/>
          <a:ln w="76200">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994714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162821" name="WordArt 5"/>
          <p:cNvSpPr>
            <a:spLocks noChangeArrowheads="1" noChangeShapeType="1" noTextEdit="1"/>
          </p:cNvSpPr>
          <p:nvPr/>
        </p:nvSpPr>
        <p:spPr bwMode="auto">
          <a:xfrm>
            <a:off x="5867400" y="4724400"/>
            <a:ext cx="785813"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62822" name="WordArt 6"/>
          <p:cNvSpPr>
            <a:spLocks noChangeArrowheads="1" noChangeShapeType="1" noTextEdit="1"/>
          </p:cNvSpPr>
          <p:nvPr/>
        </p:nvSpPr>
        <p:spPr bwMode="auto">
          <a:xfrm>
            <a:off x="7772400" y="3200400"/>
            <a:ext cx="762000"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62823" name="AutoShape 7"/>
          <p:cNvSpPr>
            <a:spLocks noChangeArrowheads="1"/>
          </p:cNvSpPr>
          <p:nvPr/>
        </p:nvSpPr>
        <p:spPr bwMode="auto">
          <a:xfrm>
            <a:off x="7010400" y="838200"/>
            <a:ext cx="685800" cy="5486400"/>
          </a:xfrm>
          <a:prstGeom prst="upDownArrow">
            <a:avLst>
              <a:gd name="adj1" fmla="val 50000"/>
              <a:gd name="adj2" fmla="val 160000"/>
            </a:avLst>
          </a:prstGeom>
          <a:solidFill>
            <a:schemeClr val="bg1"/>
          </a:solidFill>
          <a:ln w="57150" algn="ctr">
            <a:solidFill>
              <a:srgbClr val="CC66FF"/>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5181600" y="22860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Tree>
    <p:extLst>
      <p:ext uri="{BB962C8B-B14F-4D97-AF65-F5344CB8AC3E}">
        <p14:creationId xmlns:p14="http://schemas.microsoft.com/office/powerpoint/2010/main" val="293361912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457200" y="228600"/>
            <a:ext cx="4648200" cy="5897563"/>
          </a:xfrm>
        </p:spPr>
        <p:txBody>
          <a:bodyPr/>
          <a:lstStyle/>
          <a:p>
            <a:pPr eaLnBrk="1" hangingPunct="1"/>
            <a:r>
              <a:rPr lang="en-US" dirty="0"/>
              <a:t>Plant B shows extra stem elongation over plant A.  </a:t>
            </a:r>
            <a:r>
              <a:rPr lang="en-US" dirty="0">
                <a:solidFill>
                  <a:srgbClr val="CCFF99"/>
                </a:solidFill>
              </a:rPr>
              <a:t>Plant A is the normal plant / control while plant B is the variable.</a:t>
            </a:r>
          </a:p>
          <a:p>
            <a:pPr eaLnBrk="1" hangingPunct="1"/>
            <a:r>
              <a:rPr lang="en-US" dirty="0">
                <a:solidFill>
                  <a:srgbClr val="FF00FF"/>
                </a:solidFill>
              </a:rPr>
              <a:t>What plant hormone was the independent variable given to B?</a:t>
            </a:r>
          </a:p>
          <a:p>
            <a:pPr eaLnBrk="1" hangingPunct="1">
              <a:buFontTx/>
              <a:buNone/>
            </a:pPr>
            <a:endParaRPr lang="en-US" dirty="0"/>
          </a:p>
          <a:p>
            <a:pPr eaLnBrk="1" hangingPunct="1"/>
            <a:endParaRPr lang="en-US" dirty="0"/>
          </a:p>
        </p:txBody>
      </p:sp>
      <p:pic>
        <p:nvPicPr>
          <p:cNvPr id="162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
            <a:ext cx="3657600" cy="6218238"/>
          </a:xfrm>
          <a:prstGeom prst="rect">
            <a:avLst/>
          </a:prstGeom>
          <a:noFill/>
          <a:ln w="76200">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994714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162821" name="WordArt 5"/>
          <p:cNvSpPr>
            <a:spLocks noChangeArrowheads="1" noChangeShapeType="1" noTextEdit="1"/>
          </p:cNvSpPr>
          <p:nvPr/>
        </p:nvSpPr>
        <p:spPr bwMode="auto">
          <a:xfrm>
            <a:off x="5867400" y="4724400"/>
            <a:ext cx="785813"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62822" name="WordArt 6"/>
          <p:cNvSpPr>
            <a:spLocks noChangeArrowheads="1" noChangeShapeType="1" noTextEdit="1"/>
          </p:cNvSpPr>
          <p:nvPr/>
        </p:nvSpPr>
        <p:spPr bwMode="auto">
          <a:xfrm>
            <a:off x="7772400" y="3200400"/>
            <a:ext cx="762000"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62823" name="AutoShape 7"/>
          <p:cNvSpPr>
            <a:spLocks noChangeArrowheads="1"/>
          </p:cNvSpPr>
          <p:nvPr/>
        </p:nvSpPr>
        <p:spPr bwMode="auto">
          <a:xfrm>
            <a:off x="7010400" y="838200"/>
            <a:ext cx="685800" cy="5486400"/>
          </a:xfrm>
          <a:prstGeom prst="upDownArrow">
            <a:avLst>
              <a:gd name="adj1" fmla="val 50000"/>
              <a:gd name="adj2" fmla="val 160000"/>
            </a:avLst>
          </a:prstGeom>
          <a:solidFill>
            <a:schemeClr val="bg1"/>
          </a:solidFill>
          <a:ln w="57150" algn="ctr">
            <a:solidFill>
              <a:srgbClr val="CC66FF"/>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5181600" y="22860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
        <p:nvSpPr>
          <p:cNvPr id="3" name="Rectangle 2"/>
          <p:cNvSpPr/>
          <p:nvPr/>
        </p:nvSpPr>
        <p:spPr>
          <a:xfrm>
            <a:off x="384639" y="5523508"/>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361106725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457200" y="228600"/>
            <a:ext cx="4648200" cy="5897563"/>
          </a:xfrm>
        </p:spPr>
        <p:txBody>
          <a:bodyPr/>
          <a:lstStyle/>
          <a:p>
            <a:pPr eaLnBrk="1" hangingPunct="1"/>
            <a:r>
              <a:rPr lang="en-US" dirty="0"/>
              <a:t>Plant B shows extra stem elongation over plant A.  </a:t>
            </a:r>
            <a:r>
              <a:rPr lang="en-US" dirty="0">
                <a:solidFill>
                  <a:srgbClr val="CCFF99"/>
                </a:solidFill>
              </a:rPr>
              <a:t>Plant A is the normal plant / control while plant B is the variable.</a:t>
            </a:r>
          </a:p>
          <a:p>
            <a:pPr eaLnBrk="1" hangingPunct="1"/>
            <a:r>
              <a:rPr lang="en-US" dirty="0">
                <a:solidFill>
                  <a:srgbClr val="FF00FF"/>
                </a:solidFill>
              </a:rPr>
              <a:t>What plant hormone was the independent variable given to B?</a:t>
            </a:r>
          </a:p>
          <a:p>
            <a:pPr eaLnBrk="1" hangingPunct="1">
              <a:buFontTx/>
              <a:buNone/>
            </a:pPr>
            <a:endParaRPr lang="en-US" dirty="0"/>
          </a:p>
          <a:p>
            <a:pPr eaLnBrk="1" hangingPunct="1"/>
            <a:endParaRPr lang="en-US" dirty="0"/>
          </a:p>
        </p:txBody>
      </p:sp>
      <p:pic>
        <p:nvPicPr>
          <p:cNvPr id="162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
            <a:ext cx="3657600" cy="6218238"/>
          </a:xfrm>
          <a:prstGeom prst="rect">
            <a:avLst/>
          </a:prstGeom>
          <a:noFill/>
          <a:ln w="76200">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994714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162821" name="WordArt 5"/>
          <p:cNvSpPr>
            <a:spLocks noChangeArrowheads="1" noChangeShapeType="1" noTextEdit="1"/>
          </p:cNvSpPr>
          <p:nvPr/>
        </p:nvSpPr>
        <p:spPr bwMode="auto">
          <a:xfrm>
            <a:off x="5867400" y="4724400"/>
            <a:ext cx="785813"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62822" name="WordArt 6"/>
          <p:cNvSpPr>
            <a:spLocks noChangeArrowheads="1" noChangeShapeType="1" noTextEdit="1"/>
          </p:cNvSpPr>
          <p:nvPr/>
        </p:nvSpPr>
        <p:spPr bwMode="auto">
          <a:xfrm>
            <a:off x="7772400" y="3200400"/>
            <a:ext cx="762000" cy="936625"/>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62823" name="AutoShape 7"/>
          <p:cNvSpPr>
            <a:spLocks noChangeArrowheads="1"/>
          </p:cNvSpPr>
          <p:nvPr/>
        </p:nvSpPr>
        <p:spPr bwMode="auto">
          <a:xfrm>
            <a:off x="7010400" y="838200"/>
            <a:ext cx="685800" cy="5486400"/>
          </a:xfrm>
          <a:prstGeom prst="upDownArrow">
            <a:avLst>
              <a:gd name="adj1" fmla="val 50000"/>
              <a:gd name="adj2" fmla="val 160000"/>
            </a:avLst>
          </a:prstGeom>
          <a:solidFill>
            <a:schemeClr val="bg1"/>
          </a:solidFill>
          <a:ln w="57150" algn="ctr">
            <a:solidFill>
              <a:srgbClr val="CC66FF"/>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1"/>
          <p:cNvSpPr/>
          <p:nvPr/>
        </p:nvSpPr>
        <p:spPr>
          <a:xfrm>
            <a:off x="5181600" y="228600"/>
            <a:ext cx="6254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9</a:t>
            </a:r>
          </a:p>
        </p:txBody>
      </p:sp>
      <p:sp>
        <p:nvSpPr>
          <p:cNvPr id="3" name="Rectangle 2"/>
          <p:cNvSpPr/>
          <p:nvPr/>
        </p:nvSpPr>
        <p:spPr>
          <a:xfrm>
            <a:off x="384639" y="5523508"/>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4" name="Rectangle 3"/>
          <p:cNvSpPr/>
          <p:nvPr/>
        </p:nvSpPr>
        <p:spPr>
          <a:xfrm>
            <a:off x="4572004" y="2468629"/>
            <a:ext cx="4416594" cy="1200329"/>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Gibberellins</a:t>
            </a:r>
          </a:p>
        </p:txBody>
      </p:sp>
    </p:spTree>
    <p:extLst>
      <p:ext uri="{BB962C8B-B14F-4D97-AF65-F5344CB8AC3E}">
        <p14:creationId xmlns:p14="http://schemas.microsoft.com/office/powerpoint/2010/main" val="16916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incorrect of roots?</a:t>
            </a:r>
          </a:p>
          <a:p>
            <a:pPr lvl="1" eaLnBrk="1" hangingPunct="1"/>
            <a:r>
              <a:rPr lang="en-US" dirty="0">
                <a:solidFill>
                  <a:srgbClr val="99FFCC"/>
                </a:solidFill>
              </a:rPr>
              <a:t>A.) Usually underground portion of a plant.</a:t>
            </a:r>
          </a:p>
          <a:p>
            <a:pPr lvl="1" eaLnBrk="1" hangingPunct="1"/>
            <a:r>
              <a:rPr lang="en-US" dirty="0">
                <a:solidFill>
                  <a:srgbClr val="CC99FF"/>
                </a:solidFill>
              </a:rPr>
              <a:t>B.) Contains buds and nodes.</a:t>
            </a:r>
          </a:p>
          <a:p>
            <a:pPr lvl="1" eaLnBrk="1" hangingPunct="1"/>
            <a:r>
              <a:rPr lang="en-US" dirty="0">
                <a:solidFill>
                  <a:srgbClr val="FFC000"/>
                </a:solidFill>
              </a:rPr>
              <a:t>C.) Serves as support.</a:t>
            </a:r>
          </a:p>
          <a:p>
            <a:pPr lvl="1" eaLnBrk="1" hangingPunct="1"/>
            <a:r>
              <a:rPr lang="en-US" dirty="0">
                <a:solidFill>
                  <a:schemeClr val="accent1">
                    <a:lumMod val="60000"/>
                    <a:lumOff val="40000"/>
                  </a:schemeClr>
                </a:solidFill>
              </a:rPr>
              <a:t>D.) Draws minerals and water from the surrounding soil.</a:t>
            </a:r>
          </a:p>
          <a:p>
            <a:pPr lvl="1" eaLnBrk="1" hangingPunct="1"/>
            <a:r>
              <a:rPr lang="en-US" dirty="0">
                <a:solidFill>
                  <a:srgbClr val="996600"/>
                </a:solidFill>
              </a:rPr>
              <a:t>E.) Sometimes stores food.</a:t>
            </a:r>
          </a:p>
          <a:p>
            <a:pPr eaLnBrk="1" hangingPunct="1"/>
            <a:endParaRPr lang="en-US" dirty="0"/>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199"/>
            <a:ext cx="4114800" cy="2651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198"/>
            <a:ext cx="4533900" cy="2651379"/>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130860" y="762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6014513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795" name="Rectangle 3"/>
          <p:cNvSpPr>
            <a:spLocks noGrp="1" noChangeArrowheads="1"/>
          </p:cNvSpPr>
          <p:nvPr>
            <p:ph type="body" idx="1"/>
          </p:nvPr>
        </p:nvSpPr>
        <p:spPr>
          <a:xfrm>
            <a:off x="152400" y="152400"/>
            <a:ext cx="8839200" cy="5826125"/>
          </a:xfrm>
        </p:spPr>
        <p:txBody>
          <a:bodyPr/>
          <a:lstStyle/>
          <a:p>
            <a:pPr eaLnBrk="1" hangingPunct="1">
              <a:defRPr/>
            </a:pPr>
            <a:r>
              <a:rPr lang="en-US" dirty="0" err="1"/>
              <a:t>Auxin</a:t>
            </a:r>
            <a:r>
              <a:rPr lang="en-US" dirty="0"/>
              <a:t>	   : Promotes stem elongation and bud dormancy.</a:t>
            </a:r>
          </a:p>
          <a:p>
            <a:pPr lvl="1" eaLnBrk="1" hangingPunct="1">
              <a:defRPr/>
            </a:pPr>
            <a:r>
              <a:rPr lang="en-US" dirty="0">
                <a:solidFill>
                  <a:srgbClr val="92D050"/>
                </a:solidFill>
              </a:rPr>
              <a:t>Phototropism: When plants grow toward a light source.</a:t>
            </a:r>
          </a:p>
          <a:p>
            <a:pPr lvl="1" eaLnBrk="1" hangingPunct="1">
              <a:buFont typeface="Wingdings" pitchFamily="2" charset="2"/>
              <a:buNone/>
              <a:defRPr/>
            </a:pPr>
            <a:endParaRPr lang="en-US" dirty="0"/>
          </a:p>
        </p:txBody>
      </p:sp>
      <p:pic>
        <p:nvPicPr>
          <p:cNvPr id="134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610600" cy="4114800"/>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809779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478731" y="24384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
        <p:nvSpPr>
          <p:cNvPr id="3" name="Rounded Rectangle 2"/>
          <p:cNvSpPr/>
          <p:nvPr/>
        </p:nvSpPr>
        <p:spPr bwMode="auto">
          <a:xfrm>
            <a:off x="533400" y="228600"/>
            <a:ext cx="457200" cy="533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ounded Rectangle 3"/>
          <p:cNvSpPr/>
          <p:nvPr/>
        </p:nvSpPr>
        <p:spPr bwMode="auto">
          <a:xfrm>
            <a:off x="533400" y="228600"/>
            <a:ext cx="19050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990600" y="1219200"/>
            <a:ext cx="20574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07199464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795" name="Rectangle 3"/>
          <p:cNvSpPr>
            <a:spLocks noGrp="1" noChangeArrowheads="1"/>
          </p:cNvSpPr>
          <p:nvPr>
            <p:ph type="body" idx="1"/>
          </p:nvPr>
        </p:nvSpPr>
        <p:spPr>
          <a:xfrm>
            <a:off x="152400" y="152400"/>
            <a:ext cx="8839200" cy="5826125"/>
          </a:xfrm>
        </p:spPr>
        <p:txBody>
          <a:bodyPr/>
          <a:lstStyle/>
          <a:p>
            <a:pPr eaLnBrk="1" hangingPunct="1">
              <a:defRPr/>
            </a:pPr>
            <a:r>
              <a:rPr lang="en-US" dirty="0" err="1"/>
              <a:t>Auxin</a:t>
            </a:r>
            <a:r>
              <a:rPr lang="en-US" dirty="0"/>
              <a:t>	   : Promotes stem elongation and bud dormancy.</a:t>
            </a:r>
          </a:p>
          <a:p>
            <a:pPr lvl="1" eaLnBrk="1" hangingPunct="1">
              <a:defRPr/>
            </a:pPr>
            <a:r>
              <a:rPr lang="en-US" dirty="0">
                <a:solidFill>
                  <a:srgbClr val="92D050"/>
                </a:solidFill>
              </a:rPr>
              <a:t>Phototropism: When plants grow toward a light source.</a:t>
            </a:r>
          </a:p>
          <a:p>
            <a:pPr lvl="1" eaLnBrk="1" hangingPunct="1">
              <a:buFont typeface="Wingdings" pitchFamily="2" charset="2"/>
              <a:buNone/>
              <a:defRPr/>
            </a:pPr>
            <a:endParaRPr lang="en-US" dirty="0"/>
          </a:p>
        </p:txBody>
      </p:sp>
      <p:pic>
        <p:nvPicPr>
          <p:cNvPr id="134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610600" cy="4114800"/>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809779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478731" y="24384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
        <p:nvSpPr>
          <p:cNvPr id="3" name="Rounded Rectangle 2"/>
          <p:cNvSpPr/>
          <p:nvPr/>
        </p:nvSpPr>
        <p:spPr bwMode="auto">
          <a:xfrm>
            <a:off x="533400" y="228600"/>
            <a:ext cx="457200" cy="533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ounded Rectangle 3"/>
          <p:cNvSpPr/>
          <p:nvPr/>
        </p:nvSpPr>
        <p:spPr bwMode="auto">
          <a:xfrm>
            <a:off x="533400" y="228600"/>
            <a:ext cx="19050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a:glow rad="419100">
              <a:srgbClr val="00FF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990600" y="1219200"/>
            <a:ext cx="20574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76766731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795" name="Rectangle 3"/>
          <p:cNvSpPr>
            <a:spLocks noGrp="1" noChangeArrowheads="1"/>
          </p:cNvSpPr>
          <p:nvPr>
            <p:ph type="body" idx="1"/>
          </p:nvPr>
        </p:nvSpPr>
        <p:spPr>
          <a:xfrm>
            <a:off x="152400" y="152400"/>
            <a:ext cx="8839200" cy="5826125"/>
          </a:xfrm>
        </p:spPr>
        <p:txBody>
          <a:bodyPr/>
          <a:lstStyle/>
          <a:p>
            <a:pPr eaLnBrk="1" hangingPunct="1">
              <a:defRPr/>
            </a:pPr>
            <a:r>
              <a:rPr lang="en-US" u="sng" dirty="0" err="1">
                <a:solidFill>
                  <a:srgbClr val="00FFFF"/>
                </a:solidFill>
              </a:rPr>
              <a:t>Auxin</a:t>
            </a:r>
            <a:r>
              <a:rPr lang="en-US" dirty="0"/>
              <a:t>	   : Promotes stem elongation and bud dormancy.</a:t>
            </a:r>
          </a:p>
          <a:p>
            <a:pPr lvl="1" eaLnBrk="1" hangingPunct="1">
              <a:defRPr/>
            </a:pPr>
            <a:r>
              <a:rPr lang="en-US" dirty="0">
                <a:solidFill>
                  <a:srgbClr val="92D050"/>
                </a:solidFill>
              </a:rPr>
              <a:t>Phototropism: When plants grow toward a light source.</a:t>
            </a:r>
          </a:p>
          <a:p>
            <a:pPr lvl="1" eaLnBrk="1" hangingPunct="1">
              <a:buFont typeface="Wingdings" pitchFamily="2" charset="2"/>
              <a:buNone/>
              <a:defRPr/>
            </a:pPr>
            <a:endParaRPr lang="en-US" dirty="0"/>
          </a:p>
        </p:txBody>
      </p:sp>
      <p:pic>
        <p:nvPicPr>
          <p:cNvPr id="134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610600" cy="4114800"/>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809779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478731" y="24384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
        <p:nvSpPr>
          <p:cNvPr id="3" name="Rounded Rectangle 2"/>
          <p:cNvSpPr/>
          <p:nvPr/>
        </p:nvSpPr>
        <p:spPr bwMode="auto">
          <a:xfrm>
            <a:off x="533400" y="228600"/>
            <a:ext cx="457200" cy="533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990600" y="1219200"/>
            <a:ext cx="20574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41853200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795" name="Rectangle 3"/>
          <p:cNvSpPr>
            <a:spLocks noGrp="1" noChangeArrowheads="1"/>
          </p:cNvSpPr>
          <p:nvPr>
            <p:ph type="body" idx="1"/>
          </p:nvPr>
        </p:nvSpPr>
        <p:spPr>
          <a:xfrm>
            <a:off x="152400" y="152400"/>
            <a:ext cx="8839200" cy="5826125"/>
          </a:xfrm>
        </p:spPr>
        <p:txBody>
          <a:bodyPr/>
          <a:lstStyle/>
          <a:p>
            <a:pPr eaLnBrk="1" hangingPunct="1">
              <a:defRPr/>
            </a:pPr>
            <a:r>
              <a:rPr lang="en-US" u="sng" dirty="0" err="1">
                <a:solidFill>
                  <a:srgbClr val="00FFFF"/>
                </a:solidFill>
              </a:rPr>
              <a:t>Auxin</a:t>
            </a:r>
            <a:r>
              <a:rPr lang="en-US" dirty="0"/>
              <a:t>	   : Promotes stem elongation and bud dormancy.</a:t>
            </a:r>
          </a:p>
          <a:p>
            <a:pPr lvl="1" eaLnBrk="1" hangingPunct="1">
              <a:defRPr/>
            </a:pPr>
            <a:r>
              <a:rPr lang="en-US" dirty="0">
                <a:solidFill>
                  <a:srgbClr val="92D050"/>
                </a:solidFill>
              </a:rPr>
              <a:t>Phototropism: When plants grow toward a light source.</a:t>
            </a:r>
          </a:p>
          <a:p>
            <a:pPr lvl="1" eaLnBrk="1" hangingPunct="1">
              <a:buFont typeface="Wingdings" pitchFamily="2" charset="2"/>
              <a:buNone/>
              <a:defRPr/>
            </a:pPr>
            <a:endParaRPr lang="en-US" dirty="0"/>
          </a:p>
        </p:txBody>
      </p:sp>
      <p:pic>
        <p:nvPicPr>
          <p:cNvPr id="134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610600" cy="4114800"/>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809779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478731" y="24384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
        <p:nvSpPr>
          <p:cNvPr id="3" name="Rounded Rectangle 2"/>
          <p:cNvSpPr/>
          <p:nvPr/>
        </p:nvSpPr>
        <p:spPr bwMode="auto">
          <a:xfrm>
            <a:off x="533400" y="228600"/>
            <a:ext cx="457200" cy="533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990600" y="1219200"/>
            <a:ext cx="20574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a:glow rad="342900">
              <a:srgbClr val="92D05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426152510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795" name="Rectangle 3"/>
          <p:cNvSpPr>
            <a:spLocks noGrp="1" noChangeArrowheads="1"/>
          </p:cNvSpPr>
          <p:nvPr>
            <p:ph type="body" idx="1"/>
          </p:nvPr>
        </p:nvSpPr>
        <p:spPr>
          <a:xfrm>
            <a:off x="152400" y="152400"/>
            <a:ext cx="8839200" cy="5826125"/>
          </a:xfrm>
        </p:spPr>
        <p:txBody>
          <a:bodyPr/>
          <a:lstStyle/>
          <a:p>
            <a:pPr eaLnBrk="1" hangingPunct="1">
              <a:defRPr/>
            </a:pPr>
            <a:r>
              <a:rPr lang="en-US" u="sng" dirty="0" err="1">
                <a:solidFill>
                  <a:srgbClr val="00FFFF"/>
                </a:solidFill>
              </a:rPr>
              <a:t>Auxin</a:t>
            </a:r>
            <a:r>
              <a:rPr lang="en-US" dirty="0"/>
              <a:t>	   : Promotes stem elongation and bud dormancy.</a:t>
            </a:r>
          </a:p>
          <a:p>
            <a:pPr lvl="1" eaLnBrk="1" hangingPunct="1">
              <a:defRPr/>
            </a:pPr>
            <a:r>
              <a:rPr lang="en-US" u="sng" dirty="0">
                <a:solidFill>
                  <a:srgbClr val="FFFF00"/>
                </a:solidFill>
              </a:rPr>
              <a:t>Phototropism</a:t>
            </a:r>
            <a:r>
              <a:rPr lang="en-US" dirty="0">
                <a:solidFill>
                  <a:srgbClr val="92D050"/>
                </a:solidFill>
              </a:rPr>
              <a:t>: When plants grow toward a light source.</a:t>
            </a:r>
          </a:p>
          <a:p>
            <a:pPr lvl="1" eaLnBrk="1" hangingPunct="1">
              <a:buFont typeface="Wingdings" pitchFamily="2" charset="2"/>
              <a:buNone/>
              <a:defRPr/>
            </a:pPr>
            <a:endParaRPr lang="en-US" dirty="0"/>
          </a:p>
        </p:txBody>
      </p:sp>
      <p:pic>
        <p:nvPicPr>
          <p:cNvPr id="134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610600" cy="4114800"/>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809779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478731" y="24384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10</a:t>
            </a:r>
          </a:p>
        </p:txBody>
      </p:sp>
      <p:sp>
        <p:nvSpPr>
          <p:cNvPr id="3" name="Rounded Rectangle 2"/>
          <p:cNvSpPr/>
          <p:nvPr/>
        </p:nvSpPr>
        <p:spPr bwMode="auto">
          <a:xfrm>
            <a:off x="533400" y="228600"/>
            <a:ext cx="457200" cy="533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0242" name="Picture 2" descr="http://leavingbio.net/Plant%20Responses_files/image00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43200"/>
            <a:ext cx="35052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57698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IV REVIEW GAME</a:t>
            </a:r>
          </a:p>
        </p:txBody>
      </p:sp>
    </p:spTree>
    <p:extLst>
      <p:ext uri="{BB962C8B-B14F-4D97-AF65-F5344CB8AC3E}">
        <p14:creationId xmlns:p14="http://schemas.microsoft.com/office/powerpoint/2010/main" val="386339282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solidFill>
                            <a:srgbClr val="996600"/>
                          </a:solidFill>
                        </a:rPr>
                        <a:t>IF</a:t>
                      </a:r>
                      <a:r>
                        <a:rPr lang="en-US" baseline="0" dirty="0">
                          <a:solidFill>
                            <a:srgbClr val="996600"/>
                          </a:solidFill>
                        </a:rPr>
                        <a:t> I COULD I WOOD</a:t>
                      </a:r>
                      <a:endParaRPr lang="en-US" dirty="0">
                        <a:solidFill>
                          <a:srgbClr val="996600"/>
                        </a:solidFill>
                      </a:endParaRPr>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solidFill>
                      <a:schemeClr val="bg1">
                        <a:lumMod val="85000"/>
                        <a:lumOff val="15000"/>
                      </a:schemeClr>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solidFill>
                      <a:schemeClr val="bg1">
                        <a:lumMod val="85000"/>
                        <a:lumOff val="15000"/>
                      </a:schemeClr>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solidFill>
                      <a:schemeClr val="bg1">
                        <a:lumMod val="85000"/>
                        <a:lumOff val="15000"/>
                      </a:schemeClr>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solidFill>
                      <a:schemeClr val="bg1">
                        <a:lumMod val="85000"/>
                        <a:lumOff val="15000"/>
                      </a:schemeClr>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solidFill>
                      <a:schemeClr val="bg1">
                        <a:lumMod val="85000"/>
                        <a:lumOff val="15000"/>
                      </a:schemeClr>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IV REVIEW GAME</a:t>
            </a:r>
          </a:p>
        </p:txBody>
      </p:sp>
    </p:spTree>
    <p:extLst>
      <p:ext uri="{BB962C8B-B14F-4D97-AF65-F5344CB8AC3E}">
        <p14:creationId xmlns:p14="http://schemas.microsoft.com/office/powerpoint/2010/main" val="195261793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a:t>
            </a:r>
            <a:r>
              <a:rPr lang="en-US" dirty="0">
                <a:solidFill>
                  <a:schemeClr val="bg1"/>
                </a:solidFill>
              </a:rPr>
              <a:t>Stimulates the release of seed dormancy. </a:t>
            </a:r>
          </a:p>
          <a:p>
            <a:pPr marL="457200" lvl="1" indent="0" eaLnBrk="1" hangingPunct="1">
              <a:buNone/>
            </a:pPr>
            <a:r>
              <a:rPr lang="en-US" dirty="0">
                <a:solidFill>
                  <a:srgbClr val="996633"/>
                </a:solidFill>
              </a:rPr>
              <a:t>B.) </a:t>
            </a:r>
            <a:r>
              <a:rPr lang="en-US" dirty="0">
                <a:solidFill>
                  <a:schemeClr val="bg1"/>
                </a:solidFill>
              </a:rPr>
              <a:t>Stimulates shoot and root growth.</a:t>
            </a:r>
          </a:p>
          <a:p>
            <a:pPr marL="457200" lvl="1" indent="0" eaLnBrk="1" hangingPunct="1">
              <a:buNone/>
            </a:pPr>
            <a:r>
              <a:rPr lang="en-US" dirty="0">
                <a:solidFill>
                  <a:srgbClr val="00B050"/>
                </a:solidFill>
              </a:rPr>
              <a:t>C.) </a:t>
            </a:r>
            <a:r>
              <a:rPr lang="en-US" dirty="0">
                <a:solidFill>
                  <a:schemeClr val="bg1"/>
                </a:solidFill>
              </a:rPr>
              <a:t>Promotes cell division. They are produced in growing areas like the tips.</a:t>
            </a:r>
          </a:p>
          <a:p>
            <a:pPr marL="457200" lvl="1" indent="0" eaLnBrk="1" hangingPunct="1">
              <a:buNone/>
            </a:pPr>
            <a:r>
              <a:rPr lang="en-US" dirty="0">
                <a:solidFill>
                  <a:srgbClr val="FF5050"/>
                </a:solidFill>
              </a:rPr>
              <a:t>D.) </a:t>
            </a:r>
            <a:r>
              <a:rPr lang="en-US" dirty="0">
                <a:solidFill>
                  <a:schemeClr val="bg1"/>
                </a:solidFill>
              </a:rPr>
              <a:t>Stimulates leaf and fruit abscission. </a:t>
            </a:r>
          </a:p>
          <a:p>
            <a:pPr marL="457200" lvl="1" indent="0" eaLnBrk="1" hangingPunct="1">
              <a:buNone/>
            </a:pPr>
            <a:r>
              <a:rPr lang="en-US" dirty="0">
                <a:solidFill>
                  <a:srgbClr val="CC99FF"/>
                </a:solidFill>
              </a:rPr>
              <a:t>E.) </a:t>
            </a:r>
            <a:r>
              <a:rPr lang="en-US" dirty="0">
                <a:solidFill>
                  <a:schemeClr val="bg1"/>
                </a:solidFill>
              </a:rPr>
              <a:t>Creates femaleness in flowers. </a:t>
            </a:r>
          </a:p>
          <a:p>
            <a:pPr marL="457200" lvl="1" indent="0" eaLnBrk="1" hangingPunct="1">
              <a:buNone/>
            </a:pPr>
            <a:r>
              <a:rPr lang="en-US" dirty="0">
                <a:solidFill>
                  <a:srgbClr val="FF00FF"/>
                </a:solidFill>
              </a:rPr>
              <a:t>F.) </a:t>
            </a:r>
            <a:r>
              <a:rPr lang="en-US" dirty="0">
                <a:solidFill>
                  <a:schemeClr val="bg1"/>
                </a:solidFill>
              </a:rPr>
              <a:t>Stimulates flower opening. </a:t>
            </a:r>
          </a:p>
          <a:p>
            <a:pPr marL="457200" lvl="1" indent="0" eaLnBrk="1" hangingPunct="1">
              <a:buNone/>
            </a:pPr>
            <a:r>
              <a:rPr lang="en-US" dirty="0">
                <a:solidFill>
                  <a:srgbClr val="CC9900"/>
                </a:solidFill>
              </a:rPr>
              <a:t>G.) </a:t>
            </a:r>
            <a:r>
              <a:rPr lang="en-US" dirty="0">
                <a:solidFill>
                  <a:schemeClr val="bg1"/>
                </a:solidFill>
              </a:rPr>
              <a:t>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Tree>
    <p:extLst>
      <p:ext uri="{BB962C8B-B14F-4D97-AF65-F5344CB8AC3E}">
        <p14:creationId xmlns:p14="http://schemas.microsoft.com/office/powerpoint/2010/main" val="172066836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a:t>
            </a:r>
            <a:r>
              <a:rPr lang="en-US" dirty="0">
                <a:solidFill>
                  <a:schemeClr val="bg1"/>
                </a:solidFill>
              </a:rPr>
              <a:t>Stimulates shoot and root growth.</a:t>
            </a:r>
          </a:p>
          <a:p>
            <a:pPr marL="457200" lvl="1" indent="0" eaLnBrk="1" hangingPunct="1">
              <a:buNone/>
            </a:pPr>
            <a:r>
              <a:rPr lang="en-US" dirty="0">
                <a:solidFill>
                  <a:srgbClr val="00B050"/>
                </a:solidFill>
              </a:rPr>
              <a:t>C.) </a:t>
            </a:r>
            <a:r>
              <a:rPr lang="en-US" dirty="0">
                <a:solidFill>
                  <a:schemeClr val="bg1"/>
                </a:solidFill>
              </a:rPr>
              <a:t>Promotes cell division. They are produced in growing areas like the tips.</a:t>
            </a:r>
          </a:p>
          <a:p>
            <a:pPr marL="457200" lvl="1" indent="0" eaLnBrk="1" hangingPunct="1">
              <a:buNone/>
            </a:pPr>
            <a:r>
              <a:rPr lang="en-US" dirty="0">
                <a:solidFill>
                  <a:srgbClr val="FF5050"/>
                </a:solidFill>
              </a:rPr>
              <a:t>D.) </a:t>
            </a:r>
            <a:r>
              <a:rPr lang="en-US" dirty="0">
                <a:solidFill>
                  <a:schemeClr val="bg1"/>
                </a:solidFill>
              </a:rPr>
              <a:t>Stimulates leaf and fruit abscission. </a:t>
            </a:r>
          </a:p>
          <a:p>
            <a:pPr marL="457200" lvl="1" indent="0" eaLnBrk="1" hangingPunct="1">
              <a:buNone/>
            </a:pPr>
            <a:r>
              <a:rPr lang="en-US" dirty="0">
                <a:solidFill>
                  <a:srgbClr val="CC99FF"/>
                </a:solidFill>
              </a:rPr>
              <a:t>E.) </a:t>
            </a:r>
            <a:r>
              <a:rPr lang="en-US" dirty="0">
                <a:solidFill>
                  <a:schemeClr val="bg1"/>
                </a:solidFill>
              </a:rPr>
              <a:t>Creates femaleness in flowers. </a:t>
            </a:r>
          </a:p>
          <a:p>
            <a:pPr marL="457200" lvl="1" indent="0" eaLnBrk="1" hangingPunct="1">
              <a:buNone/>
            </a:pPr>
            <a:r>
              <a:rPr lang="en-US" dirty="0">
                <a:solidFill>
                  <a:srgbClr val="FF00FF"/>
                </a:solidFill>
              </a:rPr>
              <a:t>F.) </a:t>
            </a:r>
            <a:r>
              <a:rPr lang="en-US" dirty="0">
                <a:solidFill>
                  <a:schemeClr val="bg1"/>
                </a:solidFill>
              </a:rPr>
              <a:t>Stimulates flower opening. </a:t>
            </a:r>
          </a:p>
          <a:p>
            <a:pPr marL="457200" lvl="1" indent="0" eaLnBrk="1" hangingPunct="1">
              <a:buNone/>
            </a:pPr>
            <a:r>
              <a:rPr lang="en-US" dirty="0">
                <a:solidFill>
                  <a:srgbClr val="CC9900"/>
                </a:solidFill>
              </a:rPr>
              <a:t>G.) </a:t>
            </a:r>
            <a:r>
              <a:rPr lang="en-US" dirty="0">
                <a:solidFill>
                  <a:schemeClr val="bg1"/>
                </a:solidFill>
              </a:rPr>
              <a:t>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Tree>
    <p:extLst>
      <p:ext uri="{BB962C8B-B14F-4D97-AF65-F5344CB8AC3E}">
        <p14:creationId xmlns:p14="http://schemas.microsoft.com/office/powerpoint/2010/main" val="34128896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Stimulates shoot and root growth.</a:t>
            </a:r>
          </a:p>
          <a:p>
            <a:pPr marL="457200" lvl="1" indent="0" eaLnBrk="1" hangingPunct="1">
              <a:buNone/>
            </a:pPr>
            <a:r>
              <a:rPr lang="en-US" dirty="0">
                <a:solidFill>
                  <a:srgbClr val="00B050"/>
                </a:solidFill>
              </a:rPr>
              <a:t>C.) </a:t>
            </a:r>
            <a:r>
              <a:rPr lang="en-US" dirty="0">
                <a:solidFill>
                  <a:schemeClr val="bg1"/>
                </a:solidFill>
              </a:rPr>
              <a:t>Promotes cell division. They are produced in growing areas like the tips.</a:t>
            </a:r>
          </a:p>
          <a:p>
            <a:pPr marL="457200" lvl="1" indent="0" eaLnBrk="1" hangingPunct="1">
              <a:buNone/>
            </a:pPr>
            <a:r>
              <a:rPr lang="en-US" dirty="0">
                <a:solidFill>
                  <a:srgbClr val="FF5050"/>
                </a:solidFill>
              </a:rPr>
              <a:t>D.) </a:t>
            </a:r>
            <a:r>
              <a:rPr lang="en-US" dirty="0">
                <a:solidFill>
                  <a:schemeClr val="bg1"/>
                </a:solidFill>
              </a:rPr>
              <a:t>Stimulates leaf and fruit abscission. </a:t>
            </a:r>
          </a:p>
          <a:p>
            <a:pPr marL="457200" lvl="1" indent="0" eaLnBrk="1" hangingPunct="1">
              <a:buNone/>
            </a:pPr>
            <a:r>
              <a:rPr lang="en-US" dirty="0">
                <a:solidFill>
                  <a:srgbClr val="CC99FF"/>
                </a:solidFill>
              </a:rPr>
              <a:t>E.) </a:t>
            </a:r>
            <a:r>
              <a:rPr lang="en-US" dirty="0">
                <a:solidFill>
                  <a:schemeClr val="bg1"/>
                </a:solidFill>
              </a:rPr>
              <a:t>Creates femaleness in flowers. </a:t>
            </a:r>
          </a:p>
          <a:p>
            <a:pPr marL="457200" lvl="1" indent="0" eaLnBrk="1" hangingPunct="1">
              <a:buNone/>
            </a:pPr>
            <a:r>
              <a:rPr lang="en-US" dirty="0">
                <a:solidFill>
                  <a:srgbClr val="FF00FF"/>
                </a:solidFill>
              </a:rPr>
              <a:t>F.) </a:t>
            </a:r>
            <a:r>
              <a:rPr lang="en-US" dirty="0">
                <a:solidFill>
                  <a:schemeClr val="bg1"/>
                </a:solidFill>
              </a:rPr>
              <a:t>Stimulates flower opening. </a:t>
            </a:r>
          </a:p>
          <a:p>
            <a:pPr marL="457200" lvl="1" indent="0" eaLnBrk="1" hangingPunct="1">
              <a:buNone/>
            </a:pPr>
            <a:r>
              <a:rPr lang="en-US" dirty="0">
                <a:solidFill>
                  <a:srgbClr val="CC9900"/>
                </a:solidFill>
              </a:rPr>
              <a:t>G.) </a:t>
            </a:r>
            <a:r>
              <a:rPr lang="en-US" dirty="0">
                <a:solidFill>
                  <a:schemeClr val="bg1"/>
                </a:solidFill>
              </a:rPr>
              <a:t>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Tree>
    <p:extLst>
      <p:ext uri="{BB962C8B-B14F-4D97-AF65-F5344CB8AC3E}">
        <p14:creationId xmlns:p14="http://schemas.microsoft.com/office/powerpoint/2010/main" val="814061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a taproot and which is a fibrous root?</a:t>
            </a:r>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45860"/>
            <a:ext cx="8458200" cy="4827965"/>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1219200" y="5638800"/>
            <a:ext cx="2438400" cy="6096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9" name="Rounded Rectangle 8"/>
          <p:cNvSpPr/>
          <p:nvPr/>
        </p:nvSpPr>
        <p:spPr bwMode="auto">
          <a:xfrm>
            <a:off x="5029200" y="5638800"/>
            <a:ext cx="2438400" cy="6096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ectangle 3"/>
          <p:cNvSpPr/>
          <p:nvPr/>
        </p:nvSpPr>
        <p:spPr>
          <a:xfrm>
            <a:off x="7794465" y="164586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sp>
        <p:nvSpPr>
          <p:cNvPr id="5" name="Rectangle 4"/>
          <p:cNvSpPr/>
          <p:nvPr/>
        </p:nvSpPr>
        <p:spPr>
          <a:xfrm>
            <a:off x="1447800" y="266700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10" name="Rectangle 9"/>
          <p:cNvSpPr/>
          <p:nvPr/>
        </p:nvSpPr>
        <p:spPr>
          <a:xfrm>
            <a:off x="5918822" y="2753855"/>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5608865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Stimulates shoot and root growth.</a:t>
            </a:r>
          </a:p>
          <a:p>
            <a:pPr marL="457200" lvl="1" indent="0" eaLnBrk="1" hangingPunct="1">
              <a:buNone/>
            </a:pPr>
            <a:r>
              <a:rPr lang="en-US" dirty="0">
                <a:solidFill>
                  <a:srgbClr val="00B050"/>
                </a:solidFill>
              </a:rPr>
              <a:t>C.) Promotes cell division. They are produced in growing areas like the tips.</a:t>
            </a:r>
          </a:p>
          <a:p>
            <a:pPr marL="457200" lvl="1" indent="0" eaLnBrk="1" hangingPunct="1">
              <a:buNone/>
            </a:pPr>
            <a:r>
              <a:rPr lang="en-US" dirty="0">
                <a:solidFill>
                  <a:srgbClr val="FF5050"/>
                </a:solidFill>
              </a:rPr>
              <a:t>D.) </a:t>
            </a:r>
            <a:r>
              <a:rPr lang="en-US" dirty="0">
                <a:solidFill>
                  <a:schemeClr val="bg1"/>
                </a:solidFill>
              </a:rPr>
              <a:t>Stimulates leaf and fruit abscission. </a:t>
            </a:r>
          </a:p>
          <a:p>
            <a:pPr marL="457200" lvl="1" indent="0" eaLnBrk="1" hangingPunct="1">
              <a:buNone/>
            </a:pPr>
            <a:r>
              <a:rPr lang="en-US" dirty="0">
                <a:solidFill>
                  <a:srgbClr val="CC99FF"/>
                </a:solidFill>
              </a:rPr>
              <a:t>E.) </a:t>
            </a:r>
            <a:r>
              <a:rPr lang="en-US" dirty="0">
                <a:solidFill>
                  <a:schemeClr val="bg1"/>
                </a:solidFill>
              </a:rPr>
              <a:t>Creates femaleness in flowers. </a:t>
            </a:r>
          </a:p>
          <a:p>
            <a:pPr marL="457200" lvl="1" indent="0" eaLnBrk="1" hangingPunct="1">
              <a:buNone/>
            </a:pPr>
            <a:r>
              <a:rPr lang="en-US" dirty="0">
                <a:solidFill>
                  <a:srgbClr val="FF00FF"/>
                </a:solidFill>
              </a:rPr>
              <a:t>F.) </a:t>
            </a:r>
            <a:r>
              <a:rPr lang="en-US" dirty="0">
                <a:solidFill>
                  <a:schemeClr val="bg1"/>
                </a:solidFill>
              </a:rPr>
              <a:t>Stimulates flower opening. </a:t>
            </a:r>
          </a:p>
          <a:p>
            <a:pPr marL="457200" lvl="1" indent="0" eaLnBrk="1" hangingPunct="1">
              <a:buNone/>
            </a:pPr>
            <a:r>
              <a:rPr lang="en-US" dirty="0">
                <a:solidFill>
                  <a:srgbClr val="CC9900"/>
                </a:solidFill>
              </a:rPr>
              <a:t>G.) </a:t>
            </a:r>
            <a:r>
              <a:rPr lang="en-US" dirty="0">
                <a:solidFill>
                  <a:schemeClr val="bg1"/>
                </a:solidFill>
              </a:rPr>
              <a:t>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Tree>
    <p:extLst>
      <p:ext uri="{BB962C8B-B14F-4D97-AF65-F5344CB8AC3E}">
        <p14:creationId xmlns:p14="http://schemas.microsoft.com/office/powerpoint/2010/main" val="99670363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Stimulates shoot and root growth.</a:t>
            </a:r>
          </a:p>
          <a:p>
            <a:pPr marL="457200" lvl="1" indent="0" eaLnBrk="1" hangingPunct="1">
              <a:buNone/>
            </a:pPr>
            <a:r>
              <a:rPr lang="en-US" dirty="0">
                <a:solidFill>
                  <a:srgbClr val="00B050"/>
                </a:solidFill>
              </a:rPr>
              <a:t>C.) Promotes cell division. They are produced in growing areas like the tips.</a:t>
            </a:r>
          </a:p>
          <a:p>
            <a:pPr marL="457200" lvl="1" indent="0" eaLnBrk="1" hangingPunct="1">
              <a:buNone/>
            </a:pPr>
            <a:r>
              <a:rPr lang="en-US" dirty="0">
                <a:solidFill>
                  <a:srgbClr val="FF5050"/>
                </a:solidFill>
              </a:rPr>
              <a:t>D.) Stimulates leaf and fruit abscission. </a:t>
            </a:r>
          </a:p>
          <a:p>
            <a:pPr marL="457200" lvl="1" indent="0" eaLnBrk="1" hangingPunct="1">
              <a:buNone/>
            </a:pPr>
            <a:r>
              <a:rPr lang="en-US" dirty="0">
                <a:solidFill>
                  <a:srgbClr val="CC99FF"/>
                </a:solidFill>
              </a:rPr>
              <a:t>E.) </a:t>
            </a:r>
            <a:r>
              <a:rPr lang="en-US" dirty="0">
                <a:solidFill>
                  <a:schemeClr val="bg1"/>
                </a:solidFill>
              </a:rPr>
              <a:t>Creates femaleness in flowers. </a:t>
            </a:r>
          </a:p>
          <a:p>
            <a:pPr marL="457200" lvl="1" indent="0" eaLnBrk="1" hangingPunct="1">
              <a:buNone/>
            </a:pPr>
            <a:r>
              <a:rPr lang="en-US" dirty="0">
                <a:solidFill>
                  <a:srgbClr val="FF00FF"/>
                </a:solidFill>
              </a:rPr>
              <a:t>F.) </a:t>
            </a:r>
            <a:r>
              <a:rPr lang="en-US" dirty="0">
                <a:solidFill>
                  <a:schemeClr val="bg1"/>
                </a:solidFill>
              </a:rPr>
              <a:t>Stimulates flower opening. </a:t>
            </a:r>
          </a:p>
          <a:p>
            <a:pPr marL="457200" lvl="1" indent="0" eaLnBrk="1" hangingPunct="1">
              <a:buNone/>
            </a:pPr>
            <a:r>
              <a:rPr lang="en-US" dirty="0">
                <a:solidFill>
                  <a:srgbClr val="CC9900"/>
                </a:solidFill>
              </a:rPr>
              <a:t>G.) </a:t>
            </a:r>
            <a:r>
              <a:rPr lang="en-US" dirty="0">
                <a:solidFill>
                  <a:schemeClr val="bg1"/>
                </a:solidFill>
              </a:rPr>
              <a:t>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Tree>
    <p:extLst>
      <p:ext uri="{BB962C8B-B14F-4D97-AF65-F5344CB8AC3E}">
        <p14:creationId xmlns:p14="http://schemas.microsoft.com/office/powerpoint/2010/main" val="13565828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Stimulates shoot and root growth.</a:t>
            </a:r>
          </a:p>
          <a:p>
            <a:pPr marL="457200" lvl="1" indent="0" eaLnBrk="1" hangingPunct="1">
              <a:buNone/>
            </a:pPr>
            <a:r>
              <a:rPr lang="en-US" dirty="0">
                <a:solidFill>
                  <a:srgbClr val="00B050"/>
                </a:solidFill>
              </a:rPr>
              <a:t>C.) Promotes cell division. They are produced in growing areas like the tips.</a:t>
            </a:r>
          </a:p>
          <a:p>
            <a:pPr marL="457200" lvl="1" indent="0" eaLnBrk="1" hangingPunct="1">
              <a:buNone/>
            </a:pPr>
            <a:r>
              <a:rPr lang="en-US" dirty="0">
                <a:solidFill>
                  <a:srgbClr val="FF5050"/>
                </a:solidFill>
              </a:rPr>
              <a:t>D.) Stimulates leaf and fruit abscission. </a:t>
            </a:r>
          </a:p>
          <a:p>
            <a:pPr marL="457200" lvl="1" indent="0" eaLnBrk="1" hangingPunct="1">
              <a:buNone/>
            </a:pPr>
            <a:r>
              <a:rPr lang="en-US" dirty="0">
                <a:solidFill>
                  <a:srgbClr val="CC99FF"/>
                </a:solidFill>
              </a:rPr>
              <a:t>E.) Creates femaleness in flowers. </a:t>
            </a:r>
          </a:p>
          <a:p>
            <a:pPr marL="457200" lvl="1" indent="0" eaLnBrk="1" hangingPunct="1">
              <a:buNone/>
            </a:pPr>
            <a:r>
              <a:rPr lang="en-US" dirty="0">
                <a:solidFill>
                  <a:srgbClr val="FF00FF"/>
                </a:solidFill>
              </a:rPr>
              <a:t>F.) </a:t>
            </a:r>
            <a:r>
              <a:rPr lang="en-US" dirty="0">
                <a:solidFill>
                  <a:schemeClr val="bg1"/>
                </a:solidFill>
              </a:rPr>
              <a:t>Stimulates flower opening. </a:t>
            </a:r>
          </a:p>
          <a:p>
            <a:pPr marL="457200" lvl="1" indent="0" eaLnBrk="1" hangingPunct="1">
              <a:buNone/>
            </a:pPr>
            <a:r>
              <a:rPr lang="en-US" dirty="0">
                <a:solidFill>
                  <a:srgbClr val="CC9900"/>
                </a:solidFill>
              </a:rPr>
              <a:t>G.) </a:t>
            </a:r>
            <a:r>
              <a:rPr lang="en-US" dirty="0">
                <a:solidFill>
                  <a:schemeClr val="bg1"/>
                </a:solidFill>
              </a:rPr>
              <a:t>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Tree>
    <p:extLst>
      <p:ext uri="{BB962C8B-B14F-4D97-AF65-F5344CB8AC3E}">
        <p14:creationId xmlns:p14="http://schemas.microsoft.com/office/powerpoint/2010/main" val="32356726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Stimulates shoot and root growth.</a:t>
            </a:r>
          </a:p>
          <a:p>
            <a:pPr marL="457200" lvl="1" indent="0" eaLnBrk="1" hangingPunct="1">
              <a:buNone/>
            </a:pPr>
            <a:r>
              <a:rPr lang="en-US" dirty="0">
                <a:solidFill>
                  <a:srgbClr val="00B050"/>
                </a:solidFill>
              </a:rPr>
              <a:t>C.) Promotes cell division. They are produced in growing areas like the tips.</a:t>
            </a:r>
          </a:p>
          <a:p>
            <a:pPr marL="457200" lvl="1" indent="0" eaLnBrk="1" hangingPunct="1">
              <a:buNone/>
            </a:pPr>
            <a:r>
              <a:rPr lang="en-US" dirty="0">
                <a:solidFill>
                  <a:srgbClr val="FF5050"/>
                </a:solidFill>
              </a:rPr>
              <a:t>D.) Stimulates leaf and fruit abscission. </a:t>
            </a:r>
          </a:p>
          <a:p>
            <a:pPr marL="457200" lvl="1" indent="0" eaLnBrk="1" hangingPunct="1">
              <a:buNone/>
            </a:pPr>
            <a:r>
              <a:rPr lang="en-US" dirty="0">
                <a:solidFill>
                  <a:srgbClr val="CC99FF"/>
                </a:solidFill>
              </a:rPr>
              <a:t>E.) Creates femaleness in flowers. </a:t>
            </a:r>
          </a:p>
          <a:p>
            <a:pPr marL="457200" lvl="1" indent="0" eaLnBrk="1" hangingPunct="1">
              <a:buNone/>
            </a:pPr>
            <a:r>
              <a:rPr lang="en-US" dirty="0">
                <a:solidFill>
                  <a:srgbClr val="FF00FF"/>
                </a:solidFill>
              </a:rPr>
              <a:t>F.) Stimulates flower opening. </a:t>
            </a:r>
          </a:p>
          <a:p>
            <a:pPr marL="457200" lvl="1" indent="0" eaLnBrk="1" hangingPunct="1">
              <a:buNone/>
            </a:pPr>
            <a:r>
              <a:rPr lang="en-US" dirty="0">
                <a:solidFill>
                  <a:srgbClr val="CC9900"/>
                </a:solidFill>
              </a:rPr>
              <a:t>G.) </a:t>
            </a:r>
            <a:r>
              <a:rPr lang="en-US" dirty="0">
                <a:solidFill>
                  <a:schemeClr val="bg1"/>
                </a:solidFill>
              </a:rPr>
              <a:t>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Tree>
    <p:extLst>
      <p:ext uri="{BB962C8B-B14F-4D97-AF65-F5344CB8AC3E}">
        <p14:creationId xmlns:p14="http://schemas.microsoft.com/office/powerpoint/2010/main" val="15490407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Stimulates shoot and root growth.</a:t>
            </a:r>
          </a:p>
          <a:p>
            <a:pPr marL="457200" lvl="1" indent="0" eaLnBrk="1" hangingPunct="1">
              <a:buNone/>
            </a:pPr>
            <a:r>
              <a:rPr lang="en-US" dirty="0">
                <a:solidFill>
                  <a:srgbClr val="00B050"/>
                </a:solidFill>
              </a:rPr>
              <a:t>C.) Promotes cell division. They are produced in growing areas like the tips.</a:t>
            </a:r>
          </a:p>
          <a:p>
            <a:pPr marL="457200" lvl="1" indent="0" eaLnBrk="1" hangingPunct="1">
              <a:buNone/>
            </a:pPr>
            <a:r>
              <a:rPr lang="en-US" dirty="0">
                <a:solidFill>
                  <a:srgbClr val="FF5050"/>
                </a:solidFill>
              </a:rPr>
              <a:t>D.) Stimulates leaf and fruit abscission. </a:t>
            </a:r>
          </a:p>
          <a:p>
            <a:pPr marL="457200" lvl="1" indent="0" eaLnBrk="1" hangingPunct="1">
              <a:buNone/>
            </a:pPr>
            <a:r>
              <a:rPr lang="en-US" dirty="0">
                <a:solidFill>
                  <a:srgbClr val="CC99FF"/>
                </a:solidFill>
              </a:rPr>
              <a:t>E.) Creates femaleness in flowers. </a:t>
            </a:r>
          </a:p>
          <a:p>
            <a:pPr marL="457200" lvl="1" indent="0" eaLnBrk="1" hangingPunct="1">
              <a:buNone/>
            </a:pPr>
            <a:r>
              <a:rPr lang="en-US" dirty="0">
                <a:solidFill>
                  <a:srgbClr val="FF00FF"/>
                </a:solidFill>
              </a:rPr>
              <a:t>F.) Stimulates flower opening. </a:t>
            </a:r>
          </a:p>
          <a:p>
            <a:pPr marL="457200" lvl="1" indent="0" eaLnBrk="1" hangingPunct="1">
              <a:buNone/>
            </a:pPr>
            <a:r>
              <a:rPr lang="en-US" dirty="0">
                <a:solidFill>
                  <a:srgbClr val="CC9900"/>
                </a:solidFill>
              </a:rPr>
              <a:t>G.) 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Tree>
    <p:extLst>
      <p:ext uri="{BB962C8B-B14F-4D97-AF65-F5344CB8AC3E}">
        <p14:creationId xmlns:p14="http://schemas.microsoft.com/office/powerpoint/2010/main" val="112606655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Stimulates shoot and root growth.</a:t>
            </a:r>
          </a:p>
          <a:p>
            <a:pPr marL="457200" lvl="1" indent="0" eaLnBrk="1" hangingPunct="1">
              <a:buNone/>
            </a:pPr>
            <a:r>
              <a:rPr lang="en-US" dirty="0">
                <a:solidFill>
                  <a:srgbClr val="00B050"/>
                </a:solidFill>
              </a:rPr>
              <a:t>C.) Promotes cell division. They are produced in growing areas like the tips.</a:t>
            </a:r>
          </a:p>
          <a:p>
            <a:pPr marL="457200" lvl="1" indent="0" eaLnBrk="1" hangingPunct="1">
              <a:buNone/>
            </a:pPr>
            <a:r>
              <a:rPr lang="en-US" dirty="0">
                <a:solidFill>
                  <a:srgbClr val="FF5050"/>
                </a:solidFill>
              </a:rPr>
              <a:t>D.) Stimulates leaf and fruit abscission. </a:t>
            </a:r>
          </a:p>
          <a:p>
            <a:pPr marL="457200" lvl="1" indent="0" eaLnBrk="1" hangingPunct="1">
              <a:buNone/>
            </a:pPr>
            <a:r>
              <a:rPr lang="en-US" dirty="0">
                <a:solidFill>
                  <a:srgbClr val="CC99FF"/>
                </a:solidFill>
              </a:rPr>
              <a:t>E.) Creates femaleness in flowers. </a:t>
            </a:r>
          </a:p>
          <a:p>
            <a:pPr marL="457200" lvl="1" indent="0" eaLnBrk="1" hangingPunct="1">
              <a:buNone/>
            </a:pPr>
            <a:r>
              <a:rPr lang="en-US" dirty="0">
                <a:solidFill>
                  <a:srgbClr val="FF00FF"/>
                </a:solidFill>
              </a:rPr>
              <a:t>F.) Stimulates flower opening. </a:t>
            </a:r>
          </a:p>
          <a:p>
            <a:pPr marL="457200" lvl="1" indent="0" eaLnBrk="1" hangingPunct="1">
              <a:buNone/>
            </a:pPr>
            <a:r>
              <a:rPr lang="en-US" dirty="0">
                <a:solidFill>
                  <a:srgbClr val="CC9900"/>
                </a:solidFill>
              </a:rPr>
              <a:t>G.) 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
        <p:nvSpPr>
          <p:cNvPr id="3" name="Rectangle 2"/>
          <p:cNvSpPr/>
          <p:nvPr/>
        </p:nvSpPr>
        <p:spPr>
          <a:xfrm>
            <a:off x="152400" y="5714495"/>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8885188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Stimulates shoot and root growth.</a:t>
            </a:r>
          </a:p>
          <a:p>
            <a:pPr marL="457200" lvl="1" indent="0" eaLnBrk="1" hangingPunct="1">
              <a:buNone/>
            </a:pPr>
            <a:r>
              <a:rPr lang="en-US" dirty="0">
                <a:solidFill>
                  <a:srgbClr val="00B050"/>
                </a:solidFill>
              </a:rPr>
              <a:t>C.) Promotes cell division. They are produced in growing areas like the tips.</a:t>
            </a:r>
          </a:p>
          <a:p>
            <a:pPr marL="457200" lvl="1" indent="0" eaLnBrk="1" hangingPunct="1">
              <a:buNone/>
            </a:pPr>
            <a:r>
              <a:rPr lang="en-US" dirty="0">
                <a:solidFill>
                  <a:srgbClr val="FF5050"/>
                </a:solidFill>
              </a:rPr>
              <a:t>D.) Stimulates leaf and fruit abscission. </a:t>
            </a:r>
          </a:p>
          <a:p>
            <a:pPr marL="457200" lvl="1" indent="0" eaLnBrk="1" hangingPunct="1">
              <a:buNone/>
            </a:pPr>
            <a:r>
              <a:rPr lang="en-US" dirty="0">
                <a:solidFill>
                  <a:srgbClr val="CC99FF"/>
                </a:solidFill>
              </a:rPr>
              <a:t>E.) Creates femaleness in flowers. </a:t>
            </a:r>
          </a:p>
          <a:p>
            <a:pPr marL="457200" lvl="1" indent="0" eaLnBrk="1" hangingPunct="1">
              <a:buNone/>
            </a:pPr>
            <a:r>
              <a:rPr lang="en-US" dirty="0">
                <a:solidFill>
                  <a:srgbClr val="FF00FF"/>
                </a:solidFill>
              </a:rPr>
              <a:t>F.) Stimulates flower opening. </a:t>
            </a:r>
          </a:p>
          <a:p>
            <a:pPr marL="457200" lvl="1" indent="0" eaLnBrk="1" hangingPunct="1">
              <a:buNone/>
            </a:pPr>
            <a:r>
              <a:rPr lang="en-US" dirty="0">
                <a:solidFill>
                  <a:srgbClr val="CC9900"/>
                </a:solidFill>
              </a:rPr>
              <a:t>G.) 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
        <p:nvSpPr>
          <p:cNvPr id="3" name="Rectangle 2"/>
          <p:cNvSpPr/>
          <p:nvPr/>
        </p:nvSpPr>
        <p:spPr>
          <a:xfrm>
            <a:off x="152400" y="5714495"/>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9" name="Rounded Rectangle 8"/>
          <p:cNvSpPr/>
          <p:nvPr/>
        </p:nvSpPr>
        <p:spPr bwMode="auto">
          <a:xfrm>
            <a:off x="457200" y="1676400"/>
            <a:ext cx="8077200" cy="990600"/>
          </a:xfrm>
          <a:prstGeom prst="roundRect">
            <a:avLst/>
          </a:prstGeom>
          <a:solidFill>
            <a:srgbClr val="00B050">
              <a:alpha val="24000"/>
            </a:srgbClr>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22743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Stimulates shoot and root growth.</a:t>
            </a:r>
          </a:p>
          <a:p>
            <a:pPr marL="457200" lvl="1" indent="0" eaLnBrk="1" hangingPunct="1">
              <a:buNone/>
            </a:pPr>
            <a:r>
              <a:rPr lang="en-US" dirty="0">
                <a:solidFill>
                  <a:srgbClr val="00B050"/>
                </a:solidFill>
              </a:rPr>
              <a:t>C.) </a:t>
            </a:r>
            <a:r>
              <a:rPr lang="en-US" dirty="0">
                <a:solidFill>
                  <a:srgbClr val="FFFF99"/>
                </a:solidFill>
              </a:rPr>
              <a:t>Promotes cell division. They are produced in growing areas like the tips. </a:t>
            </a:r>
            <a:r>
              <a:rPr lang="en-US" dirty="0" err="1">
                <a:solidFill>
                  <a:srgbClr val="FFFF00"/>
                </a:solidFill>
              </a:rPr>
              <a:t>Cytokinins</a:t>
            </a:r>
            <a:endParaRPr lang="en-US" dirty="0">
              <a:solidFill>
                <a:srgbClr val="FFFF00"/>
              </a:solidFill>
            </a:endParaRPr>
          </a:p>
          <a:p>
            <a:pPr marL="457200" lvl="1" indent="0" eaLnBrk="1" hangingPunct="1">
              <a:buNone/>
            </a:pPr>
            <a:r>
              <a:rPr lang="en-US" dirty="0">
                <a:solidFill>
                  <a:srgbClr val="FF5050"/>
                </a:solidFill>
              </a:rPr>
              <a:t>D.) Stimulates leaf and fruit abscission. </a:t>
            </a:r>
          </a:p>
          <a:p>
            <a:pPr marL="457200" lvl="1" indent="0" eaLnBrk="1" hangingPunct="1">
              <a:buNone/>
            </a:pPr>
            <a:r>
              <a:rPr lang="en-US" dirty="0">
                <a:solidFill>
                  <a:srgbClr val="CC99FF"/>
                </a:solidFill>
              </a:rPr>
              <a:t>E.) Creates femaleness in flowers. </a:t>
            </a:r>
          </a:p>
          <a:p>
            <a:pPr marL="457200" lvl="1" indent="0" eaLnBrk="1" hangingPunct="1">
              <a:buNone/>
            </a:pPr>
            <a:r>
              <a:rPr lang="en-US" dirty="0">
                <a:solidFill>
                  <a:srgbClr val="FF00FF"/>
                </a:solidFill>
              </a:rPr>
              <a:t>F.) Stimulates flower opening. </a:t>
            </a:r>
          </a:p>
          <a:p>
            <a:pPr marL="457200" lvl="1" indent="0" eaLnBrk="1" hangingPunct="1">
              <a:buNone/>
            </a:pPr>
            <a:r>
              <a:rPr lang="en-US" dirty="0">
                <a:solidFill>
                  <a:srgbClr val="CC9900"/>
                </a:solidFill>
              </a:rPr>
              <a:t>G.) 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11</a:t>
            </a:r>
          </a:p>
        </p:txBody>
      </p:sp>
      <p:sp>
        <p:nvSpPr>
          <p:cNvPr id="3" name="Rectangle 2"/>
          <p:cNvSpPr/>
          <p:nvPr/>
        </p:nvSpPr>
        <p:spPr>
          <a:xfrm>
            <a:off x="152400" y="5714495"/>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11" name="Rounded Rectangle 10"/>
          <p:cNvSpPr/>
          <p:nvPr/>
        </p:nvSpPr>
        <p:spPr bwMode="auto">
          <a:xfrm>
            <a:off x="457200" y="1676400"/>
            <a:ext cx="8077200" cy="990600"/>
          </a:xfrm>
          <a:prstGeom prst="roundRect">
            <a:avLst/>
          </a:prstGeom>
          <a:solidFill>
            <a:srgbClr val="00B050">
              <a:alpha val="24000"/>
            </a:srgbClr>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417576040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a:xfrm>
            <a:off x="457200" y="304800"/>
            <a:ext cx="8229600" cy="5821363"/>
          </a:xfrm>
        </p:spPr>
        <p:txBody>
          <a:bodyPr/>
          <a:lstStyle/>
          <a:p>
            <a:pPr eaLnBrk="1" hangingPunct="1"/>
            <a:r>
              <a:rPr lang="en-US"/>
              <a:t>Which letter is dermal tissue, ground tissue, and which is vascular tissue? </a:t>
            </a:r>
          </a:p>
          <a:p>
            <a:pPr eaLnBrk="1" hangingPunct="1">
              <a:buFontTx/>
              <a:buNone/>
            </a:pPr>
            <a:endParaRPr lang="en-US"/>
          </a:p>
        </p:txBody>
      </p:sp>
      <p:pic>
        <p:nvPicPr>
          <p:cNvPr id="221187" name="Picture 5" descr="medicago_ste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48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68457"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21189" name="WordArt 10"/>
          <p:cNvSpPr>
            <a:spLocks noChangeArrowheads="1" noChangeShapeType="1" noTextEdit="1"/>
          </p:cNvSpPr>
          <p:nvPr/>
        </p:nvSpPr>
        <p:spPr bwMode="auto">
          <a:xfrm>
            <a:off x="7696200" y="19812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221190" name="WordArt 11"/>
          <p:cNvSpPr>
            <a:spLocks noChangeArrowheads="1" noChangeShapeType="1" noTextEdit="1"/>
          </p:cNvSpPr>
          <p:nvPr/>
        </p:nvSpPr>
        <p:spPr bwMode="auto">
          <a:xfrm>
            <a:off x="1447800" y="53340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221191" name="WordArt 12"/>
          <p:cNvSpPr>
            <a:spLocks noChangeArrowheads="1" noChangeShapeType="1" noTextEdit="1"/>
          </p:cNvSpPr>
          <p:nvPr/>
        </p:nvSpPr>
        <p:spPr bwMode="auto">
          <a:xfrm>
            <a:off x="5638800" y="2819400"/>
            <a:ext cx="53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2" name="AutoShape 4" descr="data:image/jpeg;base64,/9j/4AAQSkZJRgABAQAAAQABAAD/2wCEAAkGBggGDxMIBxAWFBESExcVEhQXEhoTGhUQGBoWFRUQEhUZGzIeIx0jHRYVHy8gLyosLCwuFSoxNTMqNSY3LCoBCQoKBQUFDQUFDSkYEhgpKSkpKSkpKSkpKSkpKSkpKSkpKSkpKSkpKSkpKSkpKSkpKSkpKSkpKSkpKSkpKSkpKf/AABEIAL4BCgMBIgACEQEDEQH/xAAcAAEAAwADAQEAAAAAAAAAAAAABgcIAQQFAwL/xABNEAABAgMCBg8DCAkCBwAAAAAAAQIDBAUGEQcSITE1kwgTFxhBUVRVYXFzo8LR0iKBxEJSYmNydKGzFBUWIzJTkbHwM+MkgpKipLLh/8QAFAEBAAAAAAAAAAAAAAAAAAAAAP/EABQRAQAAAAAAAAAAAAAAAAAAAAD/2gAMAwEAAhEDEQA/ALxAAAFeWnw42Zs5GdIt2yYiMW5+1I3Fa5M7Ve5yIqp0Xp0njb5Cg8kmO79YFuAqPfIUHkkx3frG+QoPJJju/WBbgKj3yFB5JMd36xvkKDySY7v1gW4Co98hQeSTHd+sb5Cg8kmO79YFuAqPfIUHkkx3frG+QoPJJju/WBbgKj3yFB5JMd36xvkKDySY7v1gW4Co98hQeSTHd+sb5Cg8kmO79YFuAqPfIUHkkx3frG+QoPJJju/WBbgKj3yFB5JMd36xvkKDySY7v1gW4Co98hQeSTHd+sb5Cg8kmO79YFuAqPfIUHkkx3frG+QoPJJju/WBbgKj3yFB5JMd36xvkKDySY7v1gW4Co98hQeSTHd+sb5Cg8kmO79YFuAqPfIUHkkx3frG+QoPJJju/WBbgKrkdkVZmZekKagzEJqrdjq1r0b0uRrsa7qRSzpOcl6hDbNSb0fDe1HMe1b0c1cqKigfYAACO4Q6nHo9JnJyVVUiNgOxHItytc72Eei8aY1/uJERLCxoSd7HxNAyUpwAAAAAAAAAAAAAAAAAAAAAAAAAAAAAAAAAAAAA0NscqvEm5GYpsR16S8ZHMRfksioq4qdGMx69blM8l57GbNUOuW+IAvAAACJYWNCTvY+JpLSJYWNCTvY+JoGSQAAAAAAAAAABy1quXFal6rmTp4jvfqGq8mjal/kB0AdyNR6hLtWLGgRWtTOqw3IiJ0qqHTAAAAAAAPvKSM1UHpAkob4j1zNY1XqvU1qXkmk8E9s55MeFT4qJ9PFhL/SI5FAiQJdM4JbaSiY0SnxV+yrIn4McpHajR6jSHbXUoESC7iiQ3Q19yOQDpgAAAAAAAAAAXnsZs1Q65b4gowvPYzZqh1y3xAF4AAARLCxoSd7HxNJaRLCxoSd7HxNAySAAAAAAAADtSNLnqmuLIQYkVU4GQ3P/APVOhT1IFgrUzNyQqdNLfw/o0RE/qrbgOrZaRiVOflZOFniTEJqdF723r7kvX3Gzil8DOCao0OY/X9ooaQ3MaqS8JVRXI917XRXomRLm3oiZ/avyXZbpAiOFnQk72PiaZKNa4WdCTvY+JpkoAAAP3BgxJhyQoLVc5yojWol6q5ciNREyqqrwF42BwAQsVs/bBVVy5UlmuuRO2emVV+i267jXMfTADYCEyH+1VRbe9yq2VRU/hal7Xx+tVvanEiLxl1gdOl0en0WGktS4LITE+SxiMTrW5Mq9J3ARWs4UbI0F6wJ6dh46ZFaxHRlReJ21oty9C3ASo+M1KS88xYE2xr2OyOa5qOaqcStXIRalYWrHVh6QZaeY1y5kiNdBvXiR0RqN/ElyKjsqAVLbvALTao105Ze6BHTLtV/7qIvE35i9Xs9CZzP8/ITNLivk55isiw3K17HJcrXJwKbbKkw9WDh1SW/aORZ+/l0Tbrk/1JfNjL0sz3/Nv4kAzuAAAAAAAAXnsZs1Q65b4gowvPYzZqh1y3xAF4AAARLCxoSd7HxNJaRLCxoSd7HxNAySAAAAAAAC+NjT/pT324P9opdZmzA5hGo9hWTMOrpEvjOhqzEYj8jUei33uT5yFjb4SyPFMalPWBZoIhY7ChQ7cRnyVJSLjsh7Y7Hho1MXGa3IqOXLe5CXgRHCzoSd7HxNMlGtcLOhJ3sfE0yUAPvIykSoRYcpAS98R7WN+05Uan4qh8CTYM5ZJusyMN3BMsd/0Lj+EDWdKp0GkQIVPlUuZBhths+y1Eal/wDQ7QQ8+0M8+mSczOwv4oUCLEb1sY5yf2AobDFhWnKrHiUGixFZLQlVkVzVuWNETI9FcnyEW9LvlXXrelyJUpyqq7KpwALOwOYSqhQ5uDRJ6I6JKR3pCa1Vv2mI9URjoarmbjKiK3NlvzplrE+srMPlIjJiHkcxyOTrat6f2A28fKaloU7DfLTCI5j2qx7VzKxyKjkXrRVPo1cZL04TkDFVcpj6LNR6bEyrAivhqvHiOVt/vuv950Sa4ZZVspXZxrEyOdDf73wobl/FVIUAAAAAAC89jNmqHXLfEFGF57GbNUOuW+IAvAAACJYWNCTvY+JpLSJYWNCTvY+JoGSQAAAAAAAAABbWxv0lMfdF/NhGiTO2xv0lMfdF/NhGiQIjhZ0JO9j4mmSjWuFnQk72PiaZKAHsWRtB+y09Aq+17ZtL8bExsTGyK27GuW7PxHjgC8t8ynNn/l/7J1KtsiWVWXjSD6bckaE+Gq/pV9yParVW7aekpgAAAAPvISj5+LDlYSXuiPaxqfScqNT+58CwcCFmH1+rQ5p7b4Up++evBtiZILb+PG9rqhqBqFqYqXIcg/EaNDl2uixnI1rUVXOVbkRqJerlXiRAMs4bYyRq9NYvyUgt96QYd/4kFPUtRV/1/PTNTy3Roz3tReBiuXFb7m3J7jywAAAAAAXnsZs1Q65b4gowvPYzZqh1y3xAF4AAARLCxoSd7HxNJaRLCxoSd7HxNAySAAAAAAAAAALa2N+kpj7ov5sI0SZ22N+kpj7ov5sI0SBEcLOhJ3sfE0yUa1ws6Enex8TTJQAAAAAAAPRoNAqFpphlOpUNXxX5kzIicL3LmRqcKgdem02aq8ZkjIMV8WI5GsYmdXL/AJffmREvU1jg5sRAsJJNkW3OjP8AbmIifKiqmZvDitTIn9c6qdDBtgtkLBQ9uiKkWce26JFuyNThhQUXKjeNc7uG7Mk4AFXYeLapQpL9Syjk2+cRWv42S2Z6/wDN/CnRjcRLrd24kLCSqz857T3LiwYSLc6JE4uhqZ1dwdKqiLlG0doJ21E1EqtSdfEiuvW7IjWpkaxqcSIiInVlvXKB5oAAAAAAABeexmzVDrlviCjC89jNmqHXLfEAXgAABEsLGhJ3sfE0lpEsLGhJ3sfE0DJIAAAAAAAAAAtrY36SmPui/mwjRJnbY36SmPui/mwjRIERws6Enex8TTJRrXCzoSd7HxNMlAAAAALTwdYEJ60mLULQY0vLZ2suxYsVOhF/hb9JUvXgTLeBDrGWFq9uI36NTGew1U22M7IyGn0l4V4mplXqyppyw9gqVYSB+jU5MaI65YsZ12PEd08TU4GpkTpW9V9ij0aQoEFshS4TYcJiXNa1P+5y51VeFVyrwndAEetvbanWGlVn6gt7lyQYSL7UWJ81vEiZ1dwJxqqIvm4QsJ1LsJDVj1SLNOT93ARcvQ+KvyW/ivBxpmO0lpalauYdUavEV73ZkzNY3gZDbmRqf/VvXKB9rWWtqdsplajVX3uzMYmRsNnAxicX4rnU8UAAAAAAAAAAXnsZs1Q65b4gowvPYzZqh1y3xAF4AAARLCxoSd7HxNJaRLCxoSd7HxNAySAAAAAAAAAALa2N+kpj7ov5sI0SZ22N+kpj7ov5sI0SBEcLOhJ3sfE0yUa1ws6Enex8TTJQA9Gz1EmLSTUKlSatSJGejWq5bmpwqrrkvuuRTziW4J9NyXbeFwF52GwLUSyKtnJv/iZluVHvaiMY7jhw+P6Sqq8VxYYAAiVvJq17of6HY6XbjuT2ph8VjcRPmwmOXK7pXInAi50loAzHN4E7eT8R0zNw2viPVXPe6ZY5znLnVyq69VPluEW1/kQ9fD8zUIAy9uEW1/kQ9fD8xuEW1/kQ9fD8zUIAxdaGz89ZeYdTKo1GxWI1XIjkclzkRyZUyZlQ80n2HLTsx9iD+UwgIAAAAAALz2M2aodct8QUYXnsZs1Q65b4gC8AAAIlhY0JO9j4mktIlhY0JO9j4mgZJAAAAAAAAAAE8wP2zpliJyNO1fHxHwFhtxG4642Ox2VL0yXNUtzfBWQ+v1KeozOAL5t3hoszaKmzNLkdu2yLDxWY0JES/GauVcboKGAAHv2ErUrZ2pS1Tnr9rhRMZ+KmMt1zkyJf0ngADTG+Csh9fqU9Q3wVkPr9SnqMzgDTG+Csh9fqU9Q3wVkPr9SnqMzgDTG+Csh9fqU9Q3wVkPr9SnqMzgDTG+Csh9fqU9Q3wVkPr9SnqMzgCVYTbRyVrKpFqtNxtqe2GjcZuKt7WNat6X8aKRUAAAAAAAF57GbNUOuW+IKMLz2M2aodct8QBeAAAESwsaEnex8TSWnkWtoi2jkJmlNVEdGhOa1VzI+69ir0YyJeBjMHZqNOmqVFfJT8NYcWG5WvY5LlRf8AOHhOvcoHAOblFygcA5uUXKBwDm5RcoHAOblFygcA5uUXKBwDm5RcoHAOblFygcA5uUXKBwDm5RcoHAOblFygcA5uUXKBwDm5RcoHAOblFygcF57GbNUOuW+IKNuU03gMsnN2apro9RYrIs1E2zEVLlbCREbDRycCr7TruJycIFjgAAAAPMq1mKLXlR9WlYMZWpcjnwmuVE4kcqX3dB52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Dw5Gw1mqY9JmSkJdkRq3tckFt7V42rdkXpPcAAAAD//2Q=="/>
          <p:cNvSpPr>
            <a:spLocks noChangeAspect="1" noChangeArrowheads="1"/>
          </p:cNvSpPr>
          <p:nvPr/>
        </p:nvSpPr>
        <p:spPr bwMode="auto">
          <a:xfrm>
            <a:off x="155575" y="-2963863"/>
            <a:ext cx="8648700" cy="6181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AutoShape 6" descr="data:image/jpeg;base64,/9j/4AAQSkZJRgABAQAAAQABAAD/2wCEAAkGBggGDxMIBxAWFBESExcVEhQXEhoTGhUQGBoWFRUQEhUZGzIeIx0jHRYVHy8gLyosLCwuFSoxNTMqNSY3LCoBCQoKBQUFDQUFDSkYEhgpKSkpKSkpKSkpKSkpKSkpKSkpKSkpKSkpKSkpKSkpKSkpKSkpKSkpKSkpKSkpKSkpKf/AABEIAL4BCgMBIgACEQEDEQH/xAAcAAEAAwADAQEAAAAAAAAAAAAABgcIAQQFAwL/xABNEAABAgMCBg8DCAkCBwAAAAAAAQIDBAUGEQcSITE1kwgTFxhBUVRVYXFzo8LR0iKBxEJSYmNydKGzFBUWIzJTkbHwM+MkgpKipLLh/8QAFAEBAAAAAAAAAAAAAAAAAAAAAP/EABQRAQAAAAAAAAAAAAAAAAAAAAD/2gAMAwEAAhEDEQA/ALxAAAFeWnw42Zs5GdIt2yYiMW5+1I3Fa5M7Ve5yIqp0Xp0njb5Cg8kmO79YFuAqPfIUHkkx3frG+QoPJJju/WBbgKj3yFB5JMd36xvkKDySY7v1gW4Co98hQeSTHd+sb5Cg8kmO79YFuAqPfIUHkkx3frG+QoPJJju/WBbgKj3yFB5JMd36xvkKDySY7v1gW4Co98hQeSTHd+sb5Cg8kmO79YFuAqPfIUHkkx3frG+QoPJJju/WBbgKj3yFB5JMd36xvkKDySY7v1gW4Co98hQeSTHd+sb5Cg8kmO79YFuAqPfIUHkkx3frG+QoPJJju/WBbgKj3yFB5JMd36xvkKDySY7v1gW4Co98hQeSTHd+sb5Cg8kmO79YFuAqPfIUHkkx3frG+QoPJJju/WBbgKrkdkVZmZekKagzEJqrdjq1r0b0uRrsa7qRSzpOcl6hDbNSb0fDe1HMe1b0c1cqKigfYAACO4Q6nHo9JnJyVVUiNgOxHItytc72Eei8aY1/uJERLCxoSd7HxNAyUpwAAAAAAAAAAAAAAAAAAAAAAAAAAAAAAAAAAAAA0NscqvEm5GYpsR16S8ZHMRfksioq4qdGMx69blM8l57GbNUOuW+IAvAAACJYWNCTvY+JpLSJYWNCTvY+JoGSQAAAAAAAAAABy1quXFal6rmTp4jvfqGq8mjal/kB0AdyNR6hLtWLGgRWtTOqw3IiJ0qqHTAAAAAAAPvKSM1UHpAkob4j1zNY1XqvU1qXkmk8E9s55MeFT4qJ9PFhL/SI5FAiQJdM4JbaSiY0SnxV+yrIn4McpHajR6jSHbXUoESC7iiQ3Q19yOQDpgAAAAAAAAAAXnsZs1Q65b4gowvPYzZqh1y3xAF4AAARLCxoSd7HxNJaRLCxoSd7HxNAySAAAAAAAADtSNLnqmuLIQYkVU4GQ3P/APVOhT1IFgrUzNyQqdNLfw/o0RE/qrbgOrZaRiVOflZOFniTEJqdF723r7kvX3Gzil8DOCao0OY/X9ooaQ3MaqS8JVRXI917XRXomRLm3oiZ/avyXZbpAiOFnQk72PiaZKNa4WdCTvY+JpkoAAAP3BgxJhyQoLVc5yojWol6q5ciNREyqqrwF42BwAQsVs/bBVVy5UlmuuRO2emVV+i267jXMfTADYCEyH+1VRbe9yq2VRU/hal7Xx+tVvanEiLxl1gdOl0en0WGktS4LITE+SxiMTrW5Mq9J3ARWs4UbI0F6wJ6dh46ZFaxHRlReJ21oty9C3ASo+M1KS88xYE2xr2OyOa5qOaqcStXIRalYWrHVh6QZaeY1y5kiNdBvXiR0RqN/ElyKjsqAVLbvALTao105Ze6BHTLtV/7qIvE35i9Xs9CZzP8/ITNLivk55isiw3K17HJcrXJwKbbKkw9WDh1SW/aORZ+/l0Tbrk/1JfNjL0sz3/Nv4kAzuAAAAAAAAXnsZs1Q65b4gowvPYzZqh1y3xAF4AAARLCxoSd7HxNJaRLCxoSd7HxNAySAAAAAAAC+NjT/pT324P9opdZmzA5hGo9hWTMOrpEvjOhqzEYj8jUei33uT5yFjb4SyPFMalPWBZoIhY7ChQ7cRnyVJSLjsh7Y7Hho1MXGa3IqOXLe5CXgRHCzoSd7HxNMlGtcLOhJ3sfE0yUAPvIykSoRYcpAS98R7WN+05Uan4qh8CTYM5ZJusyMN3BMsd/0Lj+EDWdKp0GkQIVPlUuZBhths+y1Eal/wDQ7QQ8+0M8+mSczOwv4oUCLEb1sY5yf2AobDFhWnKrHiUGixFZLQlVkVzVuWNETI9FcnyEW9LvlXXrelyJUpyqq7KpwALOwOYSqhQ5uDRJ6I6JKR3pCa1Vv2mI9URjoarmbjKiK3NlvzplrE+srMPlIjJiHkcxyOTrat6f2A28fKaloU7DfLTCI5j2qx7VzKxyKjkXrRVPo1cZL04TkDFVcpj6LNR6bEyrAivhqvHiOVt/vuv950Sa4ZZVspXZxrEyOdDf73wobl/FVIUAAAAAAC89jNmqHXLfEFGF57GbNUOuW+IAvAAACJYWNCTvY+JpLSJYWNCTvY+JoGSQAAAAAAAAABbWxv0lMfdF/NhGiTO2xv0lMfdF/NhGiQIjhZ0JO9j4mmSjWuFnQk72PiaZKAHsWRtB+y09Aq+17ZtL8bExsTGyK27GuW7PxHjgC8t8ynNn/l/7J1KtsiWVWXjSD6bckaE+Gq/pV9yParVW7aekpgAAAAPvISj5+LDlYSXuiPaxqfScqNT+58CwcCFmH1+rQ5p7b4Up++evBtiZILb+PG9rqhqBqFqYqXIcg/EaNDl2uixnI1rUVXOVbkRqJerlXiRAMs4bYyRq9NYvyUgt96QYd/4kFPUtRV/1/PTNTy3Roz3tReBiuXFb7m3J7jywAAAAAAXnsZs1Q65b4gowvPYzZqh1y3xAF4AAARLCxoSd7HxNJaRLCxoSd7HxNAySAAAAAAAAAALa2N+kpj7ov5sI0SZ22N+kpj7ov5sI0SBEcLOhJ3sfE0yUa1ws6Enex8TTJQAAAAAAAPRoNAqFpphlOpUNXxX5kzIicL3LmRqcKgdem02aq8ZkjIMV8WI5GsYmdXL/AJffmREvU1jg5sRAsJJNkW3OjP8AbmIifKiqmZvDitTIn9c6qdDBtgtkLBQ9uiKkWce26JFuyNThhQUXKjeNc7uG7Mk4AFXYeLapQpL9Syjk2+cRWv42S2Z6/wDN/CnRjcRLrd24kLCSqz857T3LiwYSLc6JE4uhqZ1dwdKqiLlG0doJ21E1EqtSdfEiuvW7IjWpkaxqcSIiInVlvXKB5oAAAAAAABeexmzVDrlviCjC89jNmqHXLfEAXgAABEsLGhJ3sfE0lpEsLGhJ3sfE0DJIAAAAAAAAAAtrY36SmPui/mwjRJnbY36SmPui/mwjRIERws6Enex8TTJRrXCzoSd7HxNMlAAAAALTwdYEJ60mLULQY0vLZ2suxYsVOhF/hb9JUvXgTLeBDrGWFq9uI36NTGew1U22M7IyGn0l4V4mplXqyppyw9gqVYSB+jU5MaI65YsZ12PEd08TU4GpkTpW9V9ij0aQoEFshS4TYcJiXNa1P+5y51VeFVyrwndAEetvbanWGlVn6gt7lyQYSL7UWJ81vEiZ1dwJxqqIvm4QsJ1LsJDVj1SLNOT93ARcvQ+KvyW/ivBxpmO0lpalauYdUavEV73ZkzNY3gZDbmRqf/VvXKB9rWWtqdsplajVX3uzMYmRsNnAxicX4rnU8UAAAAAAAAAAXnsZs1Q65b4gowvPYzZqh1y3xAF4AAARLCxoSd7HxNJaRLCxoSd7HxNAySAAAAAAAAAALa2N+kpj7ov5sI0SZ22N+kpj7ov5sI0SBEcLOhJ3sfE0yUa1ws6Enex8TTJQA9Gz1EmLSTUKlSatSJGejWq5bmpwqrrkvuuRTziW4J9NyXbeFwF52GwLUSyKtnJv/iZluVHvaiMY7jhw+P6Sqq8VxYYAAiVvJq17of6HY6XbjuT2ph8VjcRPmwmOXK7pXInAi50loAzHN4E7eT8R0zNw2viPVXPe6ZY5znLnVyq69VPluEW1/kQ9fD8zUIAy9uEW1/kQ9fD8xuEW1/kQ9fD8zUIAxdaGz89ZeYdTKo1GxWI1XIjkclzkRyZUyZlQ80n2HLTsx9iD+UwgIAAAAAALz2M2aodct8QUYXnsZs1Q65b4gC8AAAIlhY0JO9j4mktIlhY0JO9j4mgZJAAAAAAAAAAE8wP2zpliJyNO1fHxHwFhtxG4642Ox2VL0yXNUtzfBWQ+v1KeozOAL5t3hoszaKmzNLkdu2yLDxWY0JES/GauVcboKGAAHv2ErUrZ2pS1Tnr9rhRMZ+KmMt1zkyJf0ngADTG+Csh9fqU9Q3wVkPr9SnqMzgDTG+Csh9fqU9Q3wVkPr9SnqMzgDTG+Csh9fqU9Q3wVkPr9SnqMzgDTG+Csh9fqU9Q3wVkPr9SnqMzgCVYTbRyVrKpFqtNxtqe2GjcZuKt7WNat6X8aKRUAAAAAAAF57GbNUOuW+IKMLz2M2aodct8QBeAAAESwsaEnex8TSWnkWtoi2jkJmlNVEdGhOa1VzI+69ir0YyJeBjMHZqNOmqVFfJT8NYcWG5WvY5LlRf8AOHhOvcoHAOblFygcA5uUXKBwDm5RcoHAOblFygcA5uUXKBwDm5RcoHAOblFygcA5uUXKBwDm5RcoHAOblFygcA5uUXKBwDm5RcoHAOblFygcF57GbNUOuW+IKNuU03gMsnN2apro9RYrIs1E2zEVLlbCREbDRycCr7TruJycIFjgAAAAPMq1mKLXlR9WlYMZWpcjnwmuVE4kcqX3dB52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Dw5Gw1mqY9JmSkJdkRq3tckFt7V42rdkXpPcAAAAD//2Q=="/>
          <p:cNvSpPr>
            <a:spLocks noChangeAspect="1" noChangeArrowheads="1"/>
          </p:cNvSpPr>
          <p:nvPr/>
        </p:nvSpPr>
        <p:spPr bwMode="auto">
          <a:xfrm>
            <a:off x="307975" y="-2811463"/>
            <a:ext cx="8648700" cy="6181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AutoShape 8" descr="data:image/jpeg;base64,/9j/4AAQSkZJRgABAQAAAQABAAD/2wCEAAkGBggGDxMIBxAWFBESExcVEhQXEhoTGhUQGBoWFRUQEhUZGzIeIx0jHRYVHy8gLyosLCwuFSoxNTMqNSY3LCoBCQoKBQUFDQUFDSkYEhgpKSkpKSkpKSkpKSkpKSkpKSkpKSkpKSkpKSkpKSkpKSkpKSkpKSkpKSkpKSkpKSkpKf/AABEIAL4BCgMBIgACEQEDEQH/xAAcAAEAAwADAQEAAAAAAAAAAAAABgcIAQQFAwL/xABNEAABAgMCBg8DCAkCBwAAAAAAAQIDBAUGEQcSITE1kwgTFxhBUVRVYXFzo8LR0iKBxEJSYmNydKGzFBUWIzJTkbHwM+MkgpKipLLh/8QAFAEBAAAAAAAAAAAAAAAAAAAAAP/EABQRAQAAAAAAAAAAAAAAAAAAAAD/2gAMAwEAAhEDEQA/ALxAAAFeWnw42Zs5GdIt2yYiMW5+1I3Fa5M7Ve5yIqp0Xp0njb5Cg8kmO79YFuAqPfIUHkkx3frG+QoPJJju/WBbgKj3yFB5JMd36xvkKDySY7v1gW4Co98hQeSTHd+sb5Cg8kmO79YFuAqPfIUHkkx3frG+QoPJJju/WBbgKj3yFB5JMd36xvkKDySY7v1gW4Co98hQeSTHd+sb5Cg8kmO79YFuAqPfIUHkkx3frG+QoPJJju/WBbgKj3yFB5JMd36xvkKDySY7v1gW4Co98hQeSTHd+sb5Cg8kmO79YFuAqPfIUHkkx3frG+QoPJJju/WBbgKj3yFB5JMd36xvkKDySY7v1gW4Co98hQeSTHd+sb5Cg8kmO79YFuAqPfIUHkkx3frG+QoPJJju/WBbgKrkdkVZmZekKagzEJqrdjq1r0b0uRrsa7qRSzpOcl6hDbNSb0fDe1HMe1b0c1cqKigfYAACO4Q6nHo9JnJyVVUiNgOxHItytc72Eei8aY1/uJERLCxoSd7HxNAyUpwAAAAAAAAAAAAAAAAAAAAAAAAAAAAAAAAAAAAA0NscqvEm5GYpsR16S8ZHMRfksioq4qdGMx69blM8l57GbNUOuW+IAvAAACJYWNCTvY+JpLSJYWNCTvY+JoGSQAAAAAAAAAABy1quXFal6rmTp4jvfqGq8mjal/kB0AdyNR6hLtWLGgRWtTOqw3IiJ0qqHTAAAAAAAPvKSM1UHpAkob4j1zNY1XqvU1qXkmk8E9s55MeFT4qJ9PFhL/SI5FAiQJdM4JbaSiY0SnxV+yrIn4McpHajR6jSHbXUoESC7iiQ3Q19yOQDpgAAAAAAAAAAXnsZs1Q65b4gowvPYzZqh1y3xAF4AAARLCxoSd7HxNJaRLCxoSd7HxNAySAAAAAAAADtSNLnqmuLIQYkVU4GQ3P/APVOhT1IFgrUzNyQqdNLfw/o0RE/qrbgOrZaRiVOflZOFniTEJqdF723r7kvX3Gzil8DOCao0OY/X9ooaQ3MaqS8JVRXI917XRXomRLm3oiZ/avyXZbpAiOFnQk72PiaZKNa4WdCTvY+JpkoAAAP3BgxJhyQoLVc5yojWol6q5ciNREyqqrwF42BwAQsVs/bBVVy5UlmuuRO2emVV+i267jXMfTADYCEyH+1VRbe9yq2VRU/hal7Xx+tVvanEiLxl1gdOl0en0WGktS4LITE+SxiMTrW5Mq9J3ARWs4UbI0F6wJ6dh46ZFaxHRlReJ21oty9C3ASo+M1KS88xYE2xr2OyOa5qOaqcStXIRalYWrHVh6QZaeY1y5kiNdBvXiR0RqN/ElyKjsqAVLbvALTao105Ze6BHTLtV/7qIvE35i9Xs9CZzP8/ITNLivk55isiw3K17HJcrXJwKbbKkw9WDh1SW/aORZ+/l0Tbrk/1JfNjL0sz3/Nv4kAzuAAAAAAAAXnsZs1Q65b4gowvPYzZqh1y3xAF4AAARLCxoSd7HxNJaRLCxoSd7HxNAySAAAAAAAC+NjT/pT324P9opdZmzA5hGo9hWTMOrpEvjOhqzEYj8jUei33uT5yFjb4SyPFMalPWBZoIhY7ChQ7cRnyVJSLjsh7Y7Hho1MXGa3IqOXLe5CXgRHCzoSd7HxNMlGtcLOhJ3sfE0yUAPvIykSoRYcpAS98R7WN+05Uan4qh8CTYM5ZJusyMN3BMsd/0Lj+EDWdKp0GkQIVPlUuZBhths+y1Eal/wDQ7QQ8+0M8+mSczOwv4oUCLEb1sY5yf2AobDFhWnKrHiUGixFZLQlVkVzVuWNETI9FcnyEW9LvlXXrelyJUpyqq7KpwALOwOYSqhQ5uDRJ6I6JKR3pCa1Vv2mI9URjoarmbjKiK3NlvzplrE+srMPlIjJiHkcxyOTrat6f2A28fKaloU7DfLTCI5j2qx7VzKxyKjkXrRVPo1cZL04TkDFVcpj6LNR6bEyrAivhqvHiOVt/vuv950Sa4ZZVspXZxrEyOdDf73wobl/FVIUAAAAAAC89jNmqHXLfEFGF57GbNUOuW+IAvAAACJYWNCTvY+JpLSJYWNCTvY+JoGSQAAAAAAAAABbWxv0lMfdF/NhGiTO2xv0lMfdF/NhGiQIjhZ0JO9j4mmSjWuFnQk72PiaZKAHsWRtB+y09Aq+17ZtL8bExsTGyK27GuW7PxHjgC8t8ynNn/l/7J1KtsiWVWXjSD6bckaE+Gq/pV9yParVW7aekpgAAAAPvISj5+LDlYSXuiPaxqfScqNT+58CwcCFmH1+rQ5p7b4Up++evBtiZILb+PG9rqhqBqFqYqXIcg/EaNDl2uixnI1rUVXOVbkRqJerlXiRAMs4bYyRq9NYvyUgt96QYd/4kFPUtRV/1/PTNTy3Roz3tReBiuXFb7m3J7jywAAAAAAXnsZs1Q65b4gowvPYzZqh1y3xAF4AAARLCxoSd7HxNJaRLCxoSd7HxNAySAAAAAAAAAALa2N+kpj7ov5sI0SZ22N+kpj7ov5sI0SBEcLOhJ3sfE0yUa1ws6Enex8TTJQAAAAAAAPRoNAqFpphlOpUNXxX5kzIicL3LmRqcKgdem02aq8ZkjIMV8WI5GsYmdXL/AJffmREvU1jg5sRAsJJNkW3OjP8AbmIifKiqmZvDitTIn9c6qdDBtgtkLBQ9uiKkWce26JFuyNThhQUXKjeNc7uG7Mk4AFXYeLapQpL9Syjk2+cRWv42S2Z6/wDN/CnRjcRLrd24kLCSqz857T3LiwYSLc6JE4uhqZ1dwdKqiLlG0doJ21E1EqtSdfEiuvW7IjWpkaxqcSIiInVlvXKB5oAAAAAAABeexmzVDrlviCjC89jNmqHXLfEAXgAABEsLGhJ3sfE0lpEsLGhJ3sfE0DJIAAAAAAAAAAtrY36SmPui/mwjRJnbY36SmPui/mwjRIERws6Enex8TTJRrXCzoSd7HxNMlAAAAALTwdYEJ60mLULQY0vLZ2suxYsVOhF/hb9JUvXgTLeBDrGWFq9uI36NTGew1U22M7IyGn0l4V4mplXqyppyw9gqVYSB+jU5MaI65YsZ12PEd08TU4GpkTpW9V9ij0aQoEFshS4TYcJiXNa1P+5y51VeFVyrwndAEetvbanWGlVn6gt7lyQYSL7UWJ81vEiZ1dwJxqqIvm4QsJ1LsJDVj1SLNOT93ARcvQ+KvyW/ivBxpmO0lpalauYdUavEV73ZkzNY3gZDbmRqf/VvXKB9rWWtqdsplajVX3uzMYmRsNnAxicX4rnU8UAAAAAAAAAAXnsZs1Q65b4gowvPYzZqh1y3xAF4AAARLCxoSd7HxNJaRLCxoSd7HxNAySAAAAAAAAAALa2N+kpj7ov5sI0SZ22N+kpj7ov5sI0SBEcLOhJ3sfE0yUa1ws6Enex8TTJQA9Gz1EmLSTUKlSatSJGejWq5bmpwqrrkvuuRTziW4J9NyXbeFwF52GwLUSyKtnJv/iZluVHvaiMY7jhw+P6Sqq8VxYYAAiVvJq17of6HY6XbjuT2ph8VjcRPmwmOXK7pXInAi50loAzHN4E7eT8R0zNw2viPVXPe6ZY5znLnVyq69VPluEW1/kQ9fD8zUIAy9uEW1/kQ9fD8xuEW1/kQ9fD8zUIAxdaGz89ZeYdTKo1GxWI1XIjkclzkRyZUyZlQ80n2HLTsx9iD+UwgIAAAAAALz2M2aodct8QUYXnsZs1Q65b4gC8AAAIlhY0JO9j4mktIlhY0JO9j4mgZJAAAAAAAAAAE8wP2zpliJyNO1fHxHwFhtxG4642Ox2VL0yXNUtzfBWQ+v1KeozOAL5t3hoszaKmzNLkdu2yLDxWY0JES/GauVcboKGAAHv2ErUrZ2pS1Tnr9rhRMZ+KmMt1zkyJf0ngADTG+Csh9fqU9Q3wVkPr9SnqMzgDTG+Csh9fqU9Q3wVkPr9SnqMzgDTG+Csh9fqU9Q3wVkPr9SnqMzgDTG+Csh9fqU9Q3wVkPr9SnqMzgCVYTbRyVrKpFqtNxtqe2GjcZuKt7WNat6X8aKRUAAAAAAAF57GbNUOuW+IKMLz2M2aodct8QBeAAAESwsaEnex8TSWnkWtoi2jkJmlNVEdGhOa1VzI+69ir0YyJeBjMHZqNOmqVFfJT8NYcWG5WvY5LlRf8AOHhOvcoHAOblFygcA5uUXKBwDm5RcoHAOblFygcA5uUXKBwDm5RcoHAOblFygcA5uUXKBwDm5RcoHAOblFygcA5uUXKBwDm5RcoHAOblFygcF57GbNUOuW+IKNuU03gMsnN2apro9RYrIs1E2zEVLlbCREbDRycCr7TruJycIFjgAAAAPMq1mKLXlR9WlYMZWpcjnwmuVE4kcqX3dB52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Dw5Gw1mqY9JmSkJdkRq3tckFt7V42rdkXpPcAAAAD//2Q=="/>
          <p:cNvSpPr>
            <a:spLocks noChangeAspect="1" noChangeArrowheads="1"/>
          </p:cNvSpPr>
          <p:nvPr/>
        </p:nvSpPr>
        <p:spPr bwMode="auto">
          <a:xfrm>
            <a:off x="460375" y="-2659063"/>
            <a:ext cx="8648700" cy="6181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3322" name="Picture 10" descr="http://upload.wikimedia.org/wikipedia/commons/2/2c/12_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810" y="15240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12079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body" idx="1"/>
          </p:nvPr>
        </p:nvSpPr>
        <p:spPr>
          <a:xfrm>
            <a:off x="457200" y="304800"/>
            <a:ext cx="8229600" cy="5821363"/>
          </a:xfrm>
        </p:spPr>
        <p:txBody>
          <a:bodyPr/>
          <a:lstStyle/>
          <a:p>
            <a:pPr eaLnBrk="1" hangingPunct="1"/>
            <a:r>
              <a:rPr lang="en-US"/>
              <a:t>A =Ground Tissue,  B = Dermal Tissue</a:t>
            </a:r>
          </a:p>
          <a:p>
            <a:pPr eaLnBrk="1" hangingPunct="1"/>
            <a:r>
              <a:rPr lang="en-US"/>
              <a:t>C= Vascular Tissue</a:t>
            </a:r>
          </a:p>
          <a:p>
            <a:pPr eaLnBrk="1" hangingPunct="1"/>
            <a:endParaRPr lang="en-US"/>
          </a:p>
          <a:p>
            <a:pPr eaLnBrk="1" hangingPunct="1">
              <a:buFontTx/>
              <a:buNone/>
            </a:pPr>
            <a:endParaRPr lang="en-US"/>
          </a:p>
        </p:txBody>
      </p:sp>
      <p:pic>
        <p:nvPicPr>
          <p:cNvPr id="222211" name="Picture 4" descr="medicago_ste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9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7050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22213" name="Rectangle 9"/>
          <p:cNvSpPr>
            <a:spLocks noChangeArrowheads="1"/>
          </p:cNvSpPr>
          <p:nvPr/>
        </p:nvSpPr>
        <p:spPr bwMode="auto">
          <a:xfrm>
            <a:off x="1524000" y="228600"/>
            <a:ext cx="2743200" cy="533400"/>
          </a:xfrm>
          <a:prstGeom prst="rect">
            <a:avLst/>
          </a:prstGeom>
          <a:solidFill>
            <a:srgbClr val="5F5F5F"/>
          </a:solidFill>
          <a:ln w="38100" algn="ctr">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2214" name="Rectangle 10"/>
          <p:cNvSpPr>
            <a:spLocks noChangeArrowheads="1"/>
          </p:cNvSpPr>
          <p:nvPr/>
        </p:nvSpPr>
        <p:spPr bwMode="auto">
          <a:xfrm>
            <a:off x="5181600" y="304800"/>
            <a:ext cx="2743200" cy="609600"/>
          </a:xfrm>
          <a:prstGeom prst="rect">
            <a:avLst/>
          </a:prstGeom>
          <a:solidFill>
            <a:srgbClr val="5F5F5F"/>
          </a:solidFill>
          <a:ln w="38100" algn="ctr">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2215" name="Rectangle 11"/>
          <p:cNvSpPr>
            <a:spLocks noChangeArrowheads="1"/>
          </p:cNvSpPr>
          <p:nvPr/>
        </p:nvSpPr>
        <p:spPr bwMode="auto">
          <a:xfrm>
            <a:off x="1524000" y="914400"/>
            <a:ext cx="2971800" cy="457200"/>
          </a:xfrm>
          <a:prstGeom prst="rect">
            <a:avLst/>
          </a:prstGeom>
          <a:solidFill>
            <a:srgbClr val="5F5F5F"/>
          </a:solidFill>
          <a:ln w="38100" algn="ctr">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2216" name="WordArt 12"/>
          <p:cNvSpPr>
            <a:spLocks noChangeArrowheads="1" noChangeShapeType="1" noTextEdit="1"/>
          </p:cNvSpPr>
          <p:nvPr/>
        </p:nvSpPr>
        <p:spPr bwMode="auto">
          <a:xfrm>
            <a:off x="7696200" y="19812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222217" name="WordArt 13"/>
          <p:cNvSpPr>
            <a:spLocks noChangeArrowheads="1" noChangeShapeType="1" noTextEdit="1"/>
          </p:cNvSpPr>
          <p:nvPr/>
        </p:nvSpPr>
        <p:spPr bwMode="auto">
          <a:xfrm>
            <a:off x="1447800" y="53340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222218" name="WordArt 14"/>
          <p:cNvSpPr>
            <a:spLocks noChangeArrowheads="1" noChangeShapeType="1" noTextEdit="1"/>
          </p:cNvSpPr>
          <p:nvPr/>
        </p:nvSpPr>
        <p:spPr bwMode="auto">
          <a:xfrm>
            <a:off x="5638800" y="2819400"/>
            <a:ext cx="53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pic>
        <p:nvPicPr>
          <p:cNvPr id="11" name="Picture 10" descr="http://upload.wikimedia.org/wikipedia/commons/2/2c/12_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810" y="15240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55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dirty="0">
                <a:solidFill>
                  <a:srgbClr val="FF7C80"/>
                </a:solidFill>
              </a:rPr>
              <a:t>What’s the name for this type of root?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86800" cy="5867400"/>
          </a:xfrm>
          <a:prstGeom prst="rect">
            <a:avLst/>
          </a:prstGeom>
          <a:noFill/>
          <a:ln w="38100">
            <a:solidFill>
              <a:srgbClr val="FF505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 y="8382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p>
        </p:txBody>
      </p:sp>
      <p:pic>
        <p:nvPicPr>
          <p:cNvPr id="6"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291382"/>
            <a:ext cx="133588" cy="12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34EEF2D-76D9-B8EF-A635-B97A2F048FD7}"/>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90111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Grp="1" noChangeArrowheads="1"/>
          </p:cNvSpPr>
          <p:nvPr>
            <p:ph type="body" idx="1"/>
          </p:nvPr>
        </p:nvSpPr>
        <p:spPr>
          <a:xfrm>
            <a:off x="457200" y="304800"/>
            <a:ext cx="8229600" cy="5821363"/>
          </a:xfrm>
        </p:spPr>
        <p:txBody>
          <a:bodyPr/>
          <a:lstStyle/>
          <a:p>
            <a:pPr eaLnBrk="1" hangingPunct="1"/>
            <a:r>
              <a:rPr lang="en-US"/>
              <a:t>A =Ground Tissue,  B = Dermal Tissue</a:t>
            </a:r>
          </a:p>
          <a:p>
            <a:pPr eaLnBrk="1" hangingPunct="1"/>
            <a:r>
              <a:rPr lang="en-US"/>
              <a:t>C= Vascular Tissue</a:t>
            </a:r>
          </a:p>
          <a:p>
            <a:pPr eaLnBrk="1" hangingPunct="1"/>
            <a:endParaRPr lang="en-US"/>
          </a:p>
          <a:p>
            <a:pPr eaLnBrk="1" hangingPunct="1">
              <a:buFontTx/>
              <a:buNone/>
            </a:pPr>
            <a:endParaRPr lang="en-US"/>
          </a:p>
        </p:txBody>
      </p:sp>
      <p:pic>
        <p:nvPicPr>
          <p:cNvPr id="223235" name="Picture 4" descr="medicago_ste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9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79176"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23237" name="Rectangle 9"/>
          <p:cNvSpPr>
            <a:spLocks noChangeArrowheads="1"/>
          </p:cNvSpPr>
          <p:nvPr/>
        </p:nvSpPr>
        <p:spPr bwMode="auto">
          <a:xfrm>
            <a:off x="1524000" y="228600"/>
            <a:ext cx="2743200" cy="533400"/>
          </a:xfrm>
          <a:prstGeom prst="rect">
            <a:avLst/>
          </a:prstGeom>
          <a:solidFill>
            <a:srgbClr val="5F5F5F"/>
          </a:solidFill>
          <a:ln w="38100" algn="ctr">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3238" name="Rectangle 10"/>
          <p:cNvSpPr>
            <a:spLocks noChangeArrowheads="1"/>
          </p:cNvSpPr>
          <p:nvPr/>
        </p:nvSpPr>
        <p:spPr bwMode="auto">
          <a:xfrm>
            <a:off x="5181600" y="304800"/>
            <a:ext cx="2743200" cy="609600"/>
          </a:xfrm>
          <a:prstGeom prst="rect">
            <a:avLst/>
          </a:prstGeom>
          <a:solidFill>
            <a:srgbClr val="5F5F5F"/>
          </a:solidFill>
          <a:ln w="38100" algn="ctr">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3239" name="Rectangle 11"/>
          <p:cNvSpPr>
            <a:spLocks noChangeArrowheads="1"/>
          </p:cNvSpPr>
          <p:nvPr/>
        </p:nvSpPr>
        <p:spPr bwMode="auto">
          <a:xfrm>
            <a:off x="1524000" y="914400"/>
            <a:ext cx="2971800" cy="457200"/>
          </a:xfrm>
          <a:prstGeom prst="rect">
            <a:avLst/>
          </a:prstGeom>
          <a:solidFill>
            <a:srgbClr val="5F5F5F"/>
          </a:solidFill>
          <a:ln w="38100" algn="ctr">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3240" name="WordArt 12"/>
          <p:cNvSpPr>
            <a:spLocks noChangeArrowheads="1" noChangeShapeType="1" noTextEdit="1"/>
          </p:cNvSpPr>
          <p:nvPr/>
        </p:nvSpPr>
        <p:spPr bwMode="auto">
          <a:xfrm>
            <a:off x="1447800" y="53340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223241" name="WordArt 13"/>
          <p:cNvSpPr>
            <a:spLocks noChangeArrowheads="1" noChangeShapeType="1" noTextEdit="1"/>
          </p:cNvSpPr>
          <p:nvPr/>
        </p:nvSpPr>
        <p:spPr bwMode="auto">
          <a:xfrm>
            <a:off x="5638800" y="2819400"/>
            <a:ext cx="53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223242" name="WordArt 14"/>
          <p:cNvSpPr>
            <a:spLocks noChangeArrowheads="1" noChangeShapeType="1" noTextEdit="1"/>
          </p:cNvSpPr>
          <p:nvPr/>
        </p:nvSpPr>
        <p:spPr bwMode="auto">
          <a:xfrm>
            <a:off x="7696200" y="19812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pic>
        <p:nvPicPr>
          <p:cNvPr id="11" name="Picture 10" descr="http://upload.wikimedia.org/wikipedia/commons/2/2c/12_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810" y="15240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10107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3"/>
          <p:cNvSpPr>
            <a:spLocks noGrp="1" noChangeArrowheads="1"/>
          </p:cNvSpPr>
          <p:nvPr>
            <p:ph type="body" idx="1"/>
          </p:nvPr>
        </p:nvSpPr>
        <p:spPr>
          <a:xfrm>
            <a:off x="457200" y="304800"/>
            <a:ext cx="8229600" cy="5821363"/>
          </a:xfrm>
        </p:spPr>
        <p:txBody>
          <a:bodyPr/>
          <a:lstStyle/>
          <a:p>
            <a:pPr eaLnBrk="1" hangingPunct="1"/>
            <a:r>
              <a:rPr lang="en-US"/>
              <a:t>A =Ground Tissue,  B = </a:t>
            </a:r>
            <a:r>
              <a:rPr lang="en-US">
                <a:solidFill>
                  <a:srgbClr val="FFFF99"/>
                </a:solidFill>
              </a:rPr>
              <a:t>Dermal Tissue</a:t>
            </a:r>
          </a:p>
          <a:p>
            <a:pPr eaLnBrk="1" hangingPunct="1"/>
            <a:r>
              <a:rPr lang="en-US"/>
              <a:t>C= Vascular Tissue</a:t>
            </a:r>
          </a:p>
          <a:p>
            <a:pPr eaLnBrk="1" hangingPunct="1"/>
            <a:endParaRPr lang="en-US"/>
          </a:p>
          <a:p>
            <a:pPr eaLnBrk="1" hangingPunct="1">
              <a:buFontTx/>
              <a:buNone/>
            </a:pPr>
            <a:endParaRPr lang="en-US"/>
          </a:p>
        </p:txBody>
      </p:sp>
      <p:pic>
        <p:nvPicPr>
          <p:cNvPr id="224259" name="Picture 4" descr="medicago_ste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9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80200"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24261" name="Rectangle 9"/>
          <p:cNvSpPr>
            <a:spLocks noChangeArrowheads="1"/>
          </p:cNvSpPr>
          <p:nvPr/>
        </p:nvSpPr>
        <p:spPr bwMode="auto">
          <a:xfrm>
            <a:off x="1524000" y="228600"/>
            <a:ext cx="2743200" cy="533400"/>
          </a:xfrm>
          <a:prstGeom prst="rect">
            <a:avLst/>
          </a:prstGeom>
          <a:solidFill>
            <a:srgbClr val="5F5F5F"/>
          </a:solidFill>
          <a:ln w="38100" algn="ctr">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4262" name="Rectangle 11"/>
          <p:cNvSpPr>
            <a:spLocks noChangeArrowheads="1"/>
          </p:cNvSpPr>
          <p:nvPr/>
        </p:nvSpPr>
        <p:spPr bwMode="auto">
          <a:xfrm>
            <a:off x="1524000" y="914400"/>
            <a:ext cx="2971800" cy="457200"/>
          </a:xfrm>
          <a:prstGeom prst="rect">
            <a:avLst/>
          </a:prstGeom>
          <a:solidFill>
            <a:srgbClr val="5F5F5F"/>
          </a:solidFill>
          <a:ln w="38100" algn="ctr">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4263" name="Freeform 13"/>
          <p:cNvSpPr>
            <a:spLocks/>
          </p:cNvSpPr>
          <p:nvPr/>
        </p:nvSpPr>
        <p:spPr bwMode="auto">
          <a:xfrm>
            <a:off x="1219200" y="1524000"/>
            <a:ext cx="3641725" cy="5178425"/>
          </a:xfrm>
          <a:custGeom>
            <a:avLst/>
            <a:gdLst>
              <a:gd name="T0" fmla="*/ 244475 w 2294"/>
              <a:gd name="T1" fmla="*/ 247650 h 3262"/>
              <a:gd name="T2" fmla="*/ 277813 w 2294"/>
              <a:gd name="T3" fmla="*/ 769938 h 3262"/>
              <a:gd name="T4" fmla="*/ 260350 w 2294"/>
              <a:gd name="T5" fmla="*/ 1258888 h 3262"/>
              <a:gd name="T6" fmla="*/ 260350 w 2294"/>
              <a:gd name="T7" fmla="*/ 1651000 h 3262"/>
              <a:gd name="T8" fmla="*/ 342900 w 2294"/>
              <a:gd name="T9" fmla="*/ 2009775 h 3262"/>
              <a:gd name="T10" fmla="*/ 327025 w 2294"/>
              <a:gd name="T11" fmla="*/ 2108200 h 3262"/>
              <a:gd name="T12" fmla="*/ 277813 w 2294"/>
              <a:gd name="T13" fmla="*/ 2255838 h 3262"/>
              <a:gd name="T14" fmla="*/ 358775 w 2294"/>
              <a:gd name="T15" fmla="*/ 2435225 h 3262"/>
              <a:gd name="T16" fmla="*/ 392113 w 2294"/>
              <a:gd name="T17" fmla="*/ 2647950 h 3262"/>
              <a:gd name="T18" fmla="*/ 423863 w 2294"/>
              <a:gd name="T19" fmla="*/ 2892425 h 3262"/>
              <a:gd name="T20" fmla="*/ 392113 w 2294"/>
              <a:gd name="T21" fmla="*/ 3495675 h 3262"/>
              <a:gd name="T22" fmla="*/ 277813 w 2294"/>
              <a:gd name="T23" fmla="*/ 3887788 h 3262"/>
              <a:gd name="T24" fmla="*/ 114300 w 2294"/>
              <a:gd name="T25" fmla="*/ 4051300 h 3262"/>
              <a:gd name="T26" fmla="*/ 98425 w 2294"/>
              <a:gd name="T27" fmla="*/ 4851400 h 3262"/>
              <a:gd name="T28" fmla="*/ 441325 w 2294"/>
              <a:gd name="T29" fmla="*/ 5145088 h 3262"/>
              <a:gd name="T30" fmla="*/ 766763 w 2294"/>
              <a:gd name="T31" fmla="*/ 5064125 h 3262"/>
              <a:gd name="T32" fmla="*/ 3641725 w 2294"/>
              <a:gd name="T33" fmla="*/ 5048250 h 3262"/>
              <a:gd name="T34" fmla="*/ 2449513 w 2294"/>
              <a:gd name="T35" fmla="*/ 4638675 h 3262"/>
              <a:gd name="T36" fmla="*/ 2252663 w 2294"/>
              <a:gd name="T37" fmla="*/ 4476750 h 3262"/>
              <a:gd name="T38" fmla="*/ 1730375 w 2294"/>
              <a:gd name="T39" fmla="*/ 4181475 h 3262"/>
              <a:gd name="T40" fmla="*/ 1927225 w 2294"/>
              <a:gd name="T41" fmla="*/ 3838575 h 3262"/>
              <a:gd name="T42" fmla="*/ 2024063 w 2294"/>
              <a:gd name="T43" fmla="*/ 3495675 h 3262"/>
              <a:gd name="T44" fmla="*/ 2155825 w 2294"/>
              <a:gd name="T45" fmla="*/ 3267075 h 3262"/>
              <a:gd name="T46" fmla="*/ 2481263 w 2294"/>
              <a:gd name="T47" fmla="*/ 3152775 h 3262"/>
              <a:gd name="T48" fmla="*/ 2644775 w 2294"/>
              <a:gd name="T49" fmla="*/ 3071813 h 3262"/>
              <a:gd name="T50" fmla="*/ 2824163 w 2294"/>
              <a:gd name="T51" fmla="*/ 2990850 h 3262"/>
              <a:gd name="T52" fmla="*/ 3200400 w 2294"/>
              <a:gd name="T53" fmla="*/ 2924175 h 3262"/>
              <a:gd name="T54" fmla="*/ 3460750 w 2294"/>
              <a:gd name="T55" fmla="*/ 2679700 h 3262"/>
              <a:gd name="T56" fmla="*/ 2678113 w 2294"/>
              <a:gd name="T57" fmla="*/ 2663825 h 3262"/>
              <a:gd name="T58" fmla="*/ 2432050 w 2294"/>
              <a:gd name="T59" fmla="*/ 2549525 h 3262"/>
              <a:gd name="T60" fmla="*/ 2236788 w 2294"/>
              <a:gd name="T61" fmla="*/ 2500313 h 3262"/>
              <a:gd name="T62" fmla="*/ 1974850 w 2294"/>
              <a:gd name="T63" fmla="*/ 2271713 h 3262"/>
              <a:gd name="T64" fmla="*/ 1927225 w 2294"/>
              <a:gd name="T65" fmla="*/ 2157413 h 3262"/>
              <a:gd name="T66" fmla="*/ 1779588 w 2294"/>
              <a:gd name="T67" fmla="*/ 1978025 h 3262"/>
              <a:gd name="T68" fmla="*/ 1681163 w 2294"/>
              <a:gd name="T69" fmla="*/ 1814513 h 3262"/>
              <a:gd name="T70" fmla="*/ 1730375 w 2294"/>
              <a:gd name="T71" fmla="*/ 1536700 h 3262"/>
              <a:gd name="T72" fmla="*/ 1943100 w 2294"/>
              <a:gd name="T73" fmla="*/ 1323975 h 3262"/>
              <a:gd name="T74" fmla="*/ 2041525 w 2294"/>
              <a:gd name="T75" fmla="*/ 1276350 h 3262"/>
              <a:gd name="T76" fmla="*/ 2644775 w 2294"/>
              <a:gd name="T77" fmla="*/ 1030288 h 3262"/>
              <a:gd name="T78" fmla="*/ 2530475 w 2294"/>
              <a:gd name="T79" fmla="*/ 720725 h 3262"/>
              <a:gd name="T80" fmla="*/ 2073275 w 2294"/>
              <a:gd name="T81" fmla="*/ 687388 h 3262"/>
              <a:gd name="T82" fmla="*/ 1878013 w 2294"/>
              <a:gd name="T83" fmla="*/ 523875 h 3262"/>
              <a:gd name="T84" fmla="*/ 1812925 w 2294"/>
              <a:gd name="T85" fmla="*/ 442913 h 3262"/>
              <a:gd name="T86" fmla="*/ 1681163 w 2294"/>
              <a:gd name="T87" fmla="*/ 84138 h 3262"/>
              <a:gd name="T88" fmla="*/ 146050 w 2294"/>
              <a:gd name="T89" fmla="*/ 50800 h 32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94"/>
              <a:gd name="T136" fmla="*/ 0 h 3262"/>
              <a:gd name="T137" fmla="*/ 2294 w 2294"/>
              <a:gd name="T138" fmla="*/ 3262 h 32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94" h="3262">
                <a:moveTo>
                  <a:pt x="92" y="32"/>
                </a:moveTo>
                <a:cubicBezTo>
                  <a:pt x="102" y="100"/>
                  <a:pt x="100" y="119"/>
                  <a:pt x="154" y="156"/>
                </a:cubicBezTo>
                <a:cubicBezTo>
                  <a:pt x="148" y="180"/>
                  <a:pt x="133" y="203"/>
                  <a:pt x="134" y="228"/>
                </a:cubicBezTo>
                <a:cubicBezTo>
                  <a:pt x="138" y="291"/>
                  <a:pt x="152" y="419"/>
                  <a:pt x="175" y="485"/>
                </a:cubicBezTo>
                <a:cubicBezTo>
                  <a:pt x="167" y="571"/>
                  <a:pt x="140" y="606"/>
                  <a:pt x="206" y="649"/>
                </a:cubicBezTo>
                <a:cubicBezTo>
                  <a:pt x="140" y="694"/>
                  <a:pt x="154" y="705"/>
                  <a:pt x="164" y="793"/>
                </a:cubicBezTo>
                <a:cubicBezTo>
                  <a:pt x="157" y="815"/>
                  <a:pt x="135" y="832"/>
                  <a:pt x="134" y="855"/>
                </a:cubicBezTo>
                <a:cubicBezTo>
                  <a:pt x="127" y="993"/>
                  <a:pt x="120" y="973"/>
                  <a:pt x="164" y="1040"/>
                </a:cubicBezTo>
                <a:cubicBezTo>
                  <a:pt x="150" y="1083"/>
                  <a:pt x="160" y="1096"/>
                  <a:pt x="185" y="1133"/>
                </a:cubicBezTo>
                <a:cubicBezTo>
                  <a:pt x="127" y="1191"/>
                  <a:pt x="131" y="1239"/>
                  <a:pt x="216" y="1266"/>
                </a:cubicBezTo>
                <a:cubicBezTo>
                  <a:pt x="219" y="1276"/>
                  <a:pt x="228" y="1286"/>
                  <a:pt x="226" y="1297"/>
                </a:cubicBezTo>
                <a:cubicBezTo>
                  <a:pt x="224" y="1309"/>
                  <a:pt x="211" y="1317"/>
                  <a:pt x="206" y="1328"/>
                </a:cubicBezTo>
                <a:cubicBezTo>
                  <a:pt x="197" y="1348"/>
                  <a:pt x="192" y="1369"/>
                  <a:pt x="185" y="1390"/>
                </a:cubicBezTo>
                <a:cubicBezTo>
                  <a:pt x="182" y="1400"/>
                  <a:pt x="175" y="1421"/>
                  <a:pt x="175" y="1421"/>
                </a:cubicBezTo>
                <a:cubicBezTo>
                  <a:pt x="190" y="1496"/>
                  <a:pt x="175" y="1458"/>
                  <a:pt x="226" y="1534"/>
                </a:cubicBezTo>
                <a:cubicBezTo>
                  <a:pt x="237" y="1568"/>
                  <a:pt x="246" y="1603"/>
                  <a:pt x="257" y="1637"/>
                </a:cubicBezTo>
                <a:cubicBezTo>
                  <a:pt x="254" y="1647"/>
                  <a:pt x="244" y="1658"/>
                  <a:pt x="247" y="1668"/>
                </a:cubicBezTo>
                <a:cubicBezTo>
                  <a:pt x="255" y="1691"/>
                  <a:pt x="288" y="1729"/>
                  <a:pt x="288" y="1729"/>
                </a:cubicBezTo>
                <a:cubicBezTo>
                  <a:pt x="283" y="1760"/>
                  <a:pt x="271" y="1790"/>
                  <a:pt x="267" y="1822"/>
                </a:cubicBezTo>
                <a:cubicBezTo>
                  <a:pt x="244" y="2015"/>
                  <a:pt x="275" y="1911"/>
                  <a:pt x="247" y="1997"/>
                </a:cubicBezTo>
                <a:cubicBezTo>
                  <a:pt x="268" y="2062"/>
                  <a:pt x="272" y="2136"/>
                  <a:pt x="247" y="2202"/>
                </a:cubicBezTo>
                <a:cubicBezTo>
                  <a:pt x="238" y="2225"/>
                  <a:pt x="206" y="2264"/>
                  <a:pt x="206" y="2264"/>
                </a:cubicBezTo>
                <a:cubicBezTo>
                  <a:pt x="203" y="2283"/>
                  <a:pt x="176" y="2447"/>
                  <a:pt x="175" y="2449"/>
                </a:cubicBezTo>
                <a:cubicBezTo>
                  <a:pt x="171" y="2459"/>
                  <a:pt x="154" y="2456"/>
                  <a:pt x="144" y="2460"/>
                </a:cubicBezTo>
                <a:cubicBezTo>
                  <a:pt x="121" y="2493"/>
                  <a:pt x="94" y="2518"/>
                  <a:pt x="72" y="2552"/>
                </a:cubicBezTo>
                <a:cubicBezTo>
                  <a:pt x="55" y="2916"/>
                  <a:pt x="103" y="2671"/>
                  <a:pt x="0" y="2830"/>
                </a:cubicBezTo>
                <a:cubicBezTo>
                  <a:pt x="15" y="2908"/>
                  <a:pt x="16" y="2988"/>
                  <a:pt x="62" y="3056"/>
                </a:cubicBezTo>
                <a:cubicBezTo>
                  <a:pt x="84" y="3123"/>
                  <a:pt x="68" y="3238"/>
                  <a:pt x="144" y="3262"/>
                </a:cubicBezTo>
                <a:cubicBezTo>
                  <a:pt x="189" y="3255"/>
                  <a:pt x="233" y="3248"/>
                  <a:pt x="278" y="3241"/>
                </a:cubicBezTo>
                <a:cubicBezTo>
                  <a:pt x="302" y="3237"/>
                  <a:pt x="350" y="3231"/>
                  <a:pt x="350" y="3231"/>
                </a:cubicBezTo>
                <a:cubicBezTo>
                  <a:pt x="394" y="3216"/>
                  <a:pt x="438" y="3204"/>
                  <a:pt x="483" y="3190"/>
                </a:cubicBezTo>
                <a:cubicBezTo>
                  <a:pt x="1052" y="3193"/>
                  <a:pt x="1720" y="2912"/>
                  <a:pt x="2191" y="3231"/>
                </a:cubicBezTo>
                <a:cubicBezTo>
                  <a:pt x="2243" y="3221"/>
                  <a:pt x="2264" y="3223"/>
                  <a:pt x="2294" y="3180"/>
                </a:cubicBezTo>
                <a:cubicBezTo>
                  <a:pt x="2282" y="3125"/>
                  <a:pt x="2278" y="3107"/>
                  <a:pt x="2232" y="3077"/>
                </a:cubicBezTo>
                <a:cubicBezTo>
                  <a:pt x="2161" y="2787"/>
                  <a:pt x="1770" y="2926"/>
                  <a:pt x="1543" y="2922"/>
                </a:cubicBezTo>
                <a:cubicBezTo>
                  <a:pt x="1432" y="2851"/>
                  <a:pt x="1589" y="2957"/>
                  <a:pt x="1491" y="2871"/>
                </a:cubicBezTo>
                <a:cubicBezTo>
                  <a:pt x="1469" y="2852"/>
                  <a:pt x="1443" y="2837"/>
                  <a:pt x="1419" y="2820"/>
                </a:cubicBezTo>
                <a:cubicBezTo>
                  <a:pt x="1395" y="2803"/>
                  <a:pt x="1386" y="2763"/>
                  <a:pt x="1358" y="2758"/>
                </a:cubicBezTo>
                <a:cubicBezTo>
                  <a:pt x="1251" y="2737"/>
                  <a:pt x="1168" y="2712"/>
                  <a:pt x="1090" y="2634"/>
                </a:cubicBezTo>
                <a:cubicBezTo>
                  <a:pt x="1073" y="2563"/>
                  <a:pt x="1102" y="2509"/>
                  <a:pt x="1162" y="2470"/>
                </a:cubicBezTo>
                <a:cubicBezTo>
                  <a:pt x="1218" y="2387"/>
                  <a:pt x="1145" y="2487"/>
                  <a:pt x="1214" y="2418"/>
                </a:cubicBezTo>
                <a:cubicBezTo>
                  <a:pt x="1233" y="2399"/>
                  <a:pt x="1246" y="2376"/>
                  <a:pt x="1265" y="2357"/>
                </a:cubicBezTo>
                <a:cubicBezTo>
                  <a:pt x="1268" y="2305"/>
                  <a:pt x="1259" y="2251"/>
                  <a:pt x="1275" y="2202"/>
                </a:cubicBezTo>
                <a:cubicBezTo>
                  <a:pt x="1284" y="2174"/>
                  <a:pt x="1337" y="2141"/>
                  <a:pt x="1337" y="2141"/>
                </a:cubicBezTo>
                <a:cubicBezTo>
                  <a:pt x="1346" y="2114"/>
                  <a:pt x="1341" y="2081"/>
                  <a:pt x="1358" y="2058"/>
                </a:cubicBezTo>
                <a:cubicBezTo>
                  <a:pt x="1382" y="2027"/>
                  <a:pt x="1445" y="2017"/>
                  <a:pt x="1481" y="2007"/>
                </a:cubicBezTo>
                <a:cubicBezTo>
                  <a:pt x="1508" y="2000"/>
                  <a:pt x="1536" y="1993"/>
                  <a:pt x="1563" y="1986"/>
                </a:cubicBezTo>
                <a:cubicBezTo>
                  <a:pt x="1577" y="1983"/>
                  <a:pt x="1604" y="1976"/>
                  <a:pt x="1604" y="1976"/>
                </a:cubicBezTo>
                <a:cubicBezTo>
                  <a:pt x="1625" y="1962"/>
                  <a:pt x="1652" y="1956"/>
                  <a:pt x="1666" y="1935"/>
                </a:cubicBezTo>
                <a:cubicBezTo>
                  <a:pt x="1673" y="1925"/>
                  <a:pt x="1676" y="1910"/>
                  <a:pt x="1687" y="1904"/>
                </a:cubicBezTo>
                <a:cubicBezTo>
                  <a:pt x="1714" y="1888"/>
                  <a:pt x="1749" y="1893"/>
                  <a:pt x="1779" y="1884"/>
                </a:cubicBezTo>
                <a:cubicBezTo>
                  <a:pt x="1812" y="1874"/>
                  <a:pt x="1848" y="1857"/>
                  <a:pt x="1882" y="1853"/>
                </a:cubicBezTo>
                <a:cubicBezTo>
                  <a:pt x="1926" y="1847"/>
                  <a:pt x="1971" y="1847"/>
                  <a:pt x="2016" y="1842"/>
                </a:cubicBezTo>
                <a:cubicBezTo>
                  <a:pt x="2037" y="1840"/>
                  <a:pt x="2057" y="1835"/>
                  <a:pt x="2078" y="1832"/>
                </a:cubicBezTo>
                <a:cubicBezTo>
                  <a:pt x="2128" y="1799"/>
                  <a:pt x="2162" y="1745"/>
                  <a:pt x="2180" y="1688"/>
                </a:cubicBezTo>
                <a:cubicBezTo>
                  <a:pt x="2119" y="1625"/>
                  <a:pt x="2120" y="1637"/>
                  <a:pt x="2016" y="1647"/>
                </a:cubicBezTo>
                <a:cubicBezTo>
                  <a:pt x="1908" y="1673"/>
                  <a:pt x="1793" y="1644"/>
                  <a:pt x="1687" y="1678"/>
                </a:cubicBezTo>
                <a:cubicBezTo>
                  <a:pt x="1671" y="1673"/>
                  <a:pt x="1566" y="1628"/>
                  <a:pt x="1563" y="1626"/>
                </a:cubicBezTo>
                <a:cubicBezTo>
                  <a:pt x="1553" y="1619"/>
                  <a:pt x="1544" y="1610"/>
                  <a:pt x="1532" y="1606"/>
                </a:cubicBezTo>
                <a:cubicBezTo>
                  <a:pt x="1505" y="1596"/>
                  <a:pt x="1477" y="1592"/>
                  <a:pt x="1450" y="1585"/>
                </a:cubicBezTo>
                <a:cubicBezTo>
                  <a:pt x="1436" y="1582"/>
                  <a:pt x="1409" y="1575"/>
                  <a:pt x="1409" y="1575"/>
                </a:cubicBezTo>
                <a:cubicBezTo>
                  <a:pt x="1375" y="1552"/>
                  <a:pt x="1335" y="1522"/>
                  <a:pt x="1306" y="1493"/>
                </a:cubicBezTo>
                <a:cubicBezTo>
                  <a:pt x="1229" y="1416"/>
                  <a:pt x="1317" y="1481"/>
                  <a:pt x="1244" y="1431"/>
                </a:cubicBezTo>
                <a:cubicBezTo>
                  <a:pt x="1237" y="1421"/>
                  <a:pt x="1229" y="1411"/>
                  <a:pt x="1224" y="1400"/>
                </a:cubicBezTo>
                <a:cubicBezTo>
                  <a:pt x="1219" y="1387"/>
                  <a:pt x="1221" y="1371"/>
                  <a:pt x="1214" y="1359"/>
                </a:cubicBezTo>
                <a:cubicBezTo>
                  <a:pt x="1201" y="1336"/>
                  <a:pt x="1177" y="1319"/>
                  <a:pt x="1162" y="1297"/>
                </a:cubicBezTo>
                <a:cubicBezTo>
                  <a:pt x="1139" y="1224"/>
                  <a:pt x="1172" y="1306"/>
                  <a:pt x="1121" y="1246"/>
                </a:cubicBezTo>
                <a:cubicBezTo>
                  <a:pt x="1057" y="1171"/>
                  <a:pt x="1131" y="1237"/>
                  <a:pt x="1090" y="1174"/>
                </a:cubicBezTo>
                <a:cubicBezTo>
                  <a:pt x="1082" y="1162"/>
                  <a:pt x="1069" y="1153"/>
                  <a:pt x="1059" y="1143"/>
                </a:cubicBezTo>
                <a:cubicBezTo>
                  <a:pt x="1047" y="1105"/>
                  <a:pt x="1028" y="1079"/>
                  <a:pt x="1018" y="1040"/>
                </a:cubicBezTo>
                <a:cubicBezTo>
                  <a:pt x="1078" y="960"/>
                  <a:pt x="1016" y="1035"/>
                  <a:pt x="1090" y="968"/>
                </a:cubicBezTo>
                <a:cubicBezTo>
                  <a:pt x="1112" y="948"/>
                  <a:pt x="1152" y="906"/>
                  <a:pt x="1152" y="906"/>
                </a:cubicBezTo>
                <a:cubicBezTo>
                  <a:pt x="1170" y="853"/>
                  <a:pt x="1169" y="849"/>
                  <a:pt x="1224" y="834"/>
                </a:cubicBezTo>
                <a:cubicBezTo>
                  <a:pt x="1234" y="827"/>
                  <a:pt x="1244" y="819"/>
                  <a:pt x="1255" y="814"/>
                </a:cubicBezTo>
                <a:cubicBezTo>
                  <a:pt x="1265" y="809"/>
                  <a:pt x="1277" y="809"/>
                  <a:pt x="1286" y="804"/>
                </a:cubicBezTo>
                <a:cubicBezTo>
                  <a:pt x="1307" y="792"/>
                  <a:pt x="1347" y="762"/>
                  <a:pt x="1347" y="762"/>
                </a:cubicBezTo>
                <a:cubicBezTo>
                  <a:pt x="1429" y="645"/>
                  <a:pt x="1533" y="657"/>
                  <a:pt x="1666" y="649"/>
                </a:cubicBezTo>
                <a:cubicBezTo>
                  <a:pt x="1679" y="640"/>
                  <a:pt x="1724" y="615"/>
                  <a:pt x="1728" y="598"/>
                </a:cubicBezTo>
                <a:cubicBezTo>
                  <a:pt x="1746" y="527"/>
                  <a:pt x="1654" y="460"/>
                  <a:pt x="1594" y="454"/>
                </a:cubicBezTo>
                <a:cubicBezTo>
                  <a:pt x="1536" y="448"/>
                  <a:pt x="1477" y="448"/>
                  <a:pt x="1419" y="444"/>
                </a:cubicBezTo>
                <a:cubicBezTo>
                  <a:pt x="1381" y="441"/>
                  <a:pt x="1344" y="437"/>
                  <a:pt x="1306" y="433"/>
                </a:cubicBezTo>
                <a:cubicBezTo>
                  <a:pt x="1273" y="400"/>
                  <a:pt x="1241" y="390"/>
                  <a:pt x="1203" y="361"/>
                </a:cubicBezTo>
                <a:cubicBezTo>
                  <a:pt x="1196" y="351"/>
                  <a:pt x="1192" y="339"/>
                  <a:pt x="1183" y="330"/>
                </a:cubicBezTo>
                <a:cubicBezTo>
                  <a:pt x="1174" y="321"/>
                  <a:pt x="1160" y="320"/>
                  <a:pt x="1152" y="310"/>
                </a:cubicBezTo>
                <a:cubicBezTo>
                  <a:pt x="1145" y="302"/>
                  <a:pt x="1147" y="289"/>
                  <a:pt x="1142" y="279"/>
                </a:cubicBezTo>
                <a:cubicBezTo>
                  <a:pt x="1128" y="251"/>
                  <a:pt x="1112" y="239"/>
                  <a:pt x="1090" y="217"/>
                </a:cubicBezTo>
                <a:cubicBezTo>
                  <a:pt x="1059" y="123"/>
                  <a:pt x="1072" y="177"/>
                  <a:pt x="1059" y="53"/>
                </a:cubicBezTo>
                <a:cubicBezTo>
                  <a:pt x="1069" y="26"/>
                  <a:pt x="1089" y="0"/>
                  <a:pt x="1028" y="1"/>
                </a:cubicBezTo>
                <a:cubicBezTo>
                  <a:pt x="716" y="4"/>
                  <a:pt x="404" y="22"/>
                  <a:pt x="92" y="32"/>
                </a:cubicBezTo>
                <a:close/>
              </a:path>
            </a:pathLst>
          </a:custGeom>
          <a:noFill/>
          <a:ln w="76200" cap="flat" cmpd="sng">
            <a:solidFill>
              <a:srgbClr val="FFFF99"/>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4264" name="WordArt 14"/>
          <p:cNvSpPr>
            <a:spLocks noChangeArrowheads="1" noChangeShapeType="1" noTextEdit="1"/>
          </p:cNvSpPr>
          <p:nvPr/>
        </p:nvSpPr>
        <p:spPr bwMode="auto">
          <a:xfrm>
            <a:off x="7696200" y="19812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224265" name="WordArt 15"/>
          <p:cNvSpPr>
            <a:spLocks noChangeArrowheads="1" noChangeShapeType="1" noTextEdit="1"/>
          </p:cNvSpPr>
          <p:nvPr/>
        </p:nvSpPr>
        <p:spPr bwMode="auto">
          <a:xfrm>
            <a:off x="1447800" y="53340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224266" name="WordArt 16"/>
          <p:cNvSpPr>
            <a:spLocks noChangeArrowheads="1" noChangeShapeType="1" noTextEdit="1"/>
          </p:cNvSpPr>
          <p:nvPr/>
        </p:nvSpPr>
        <p:spPr bwMode="auto">
          <a:xfrm>
            <a:off x="5638800" y="2819400"/>
            <a:ext cx="53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pic>
        <p:nvPicPr>
          <p:cNvPr id="11" name="Picture 10" descr="http://upload.wikimedia.org/wikipedia/commons/2/2c/12_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810" y="15240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7378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body" idx="1"/>
          </p:nvPr>
        </p:nvSpPr>
        <p:spPr>
          <a:xfrm>
            <a:off x="457200" y="304800"/>
            <a:ext cx="8229600" cy="5821363"/>
          </a:xfrm>
        </p:spPr>
        <p:txBody>
          <a:bodyPr/>
          <a:lstStyle/>
          <a:p>
            <a:pPr eaLnBrk="1" hangingPunct="1"/>
            <a:r>
              <a:rPr lang="en-US"/>
              <a:t>A =Ground Tissue,  B = </a:t>
            </a:r>
            <a:r>
              <a:rPr lang="en-US">
                <a:solidFill>
                  <a:srgbClr val="FFFF99"/>
                </a:solidFill>
              </a:rPr>
              <a:t>Dermal Tissue</a:t>
            </a:r>
          </a:p>
          <a:p>
            <a:pPr eaLnBrk="1" hangingPunct="1"/>
            <a:r>
              <a:rPr lang="en-US"/>
              <a:t>C= Vascular Tissue</a:t>
            </a:r>
          </a:p>
          <a:p>
            <a:pPr eaLnBrk="1" hangingPunct="1"/>
            <a:endParaRPr lang="en-US"/>
          </a:p>
          <a:p>
            <a:pPr eaLnBrk="1" hangingPunct="1">
              <a:buFontTx/>
              <a:buNone/>
            </a:pPr>
            <a:endParaRPr lang="en-US"/>
          </a:p>
        </p:txBody>
      </p:sp>
      <p:pic>
        <p:nvPicPr>
          <p:cNvPr id="225283" name="Picture 4" descr="medicago_ste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9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81224"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25285" name="Rectangle 9"/>
          <p:cNvSpPr>
            <a:spLocks noChangeArrowheads="1"/>
          </p:cNvSpPr>
          <p:nvPr/>
        </p:nvSpPr>
        <p:spPr bwMode="auto">
          <a:xfrm>
            <a:off x="1524000" y="228600"/>
            <a:ext cx="2743200" cy="533400"/>
          </a:xfrm>
          <a:prstGeom prst="rect">
            <a:avLst/>
          </a:prstGeom>
          <a:solidFill>
            <a:srgbClr val="5F5F5F"/>
          </a:solidFill>
          <a:ln w="38100" algn="ctr">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5286" name="Rectangle 10"/>
          <p:cNvSpPr>
            <a:spLocks noChangeArrowheads="1"/>
          </p:cNvSpPr>
          <p:nvPr/>
        </p:nvSpPr>
        <p:spPr bwMode="auto">
          <a:xfrm>
            <a:off x="1524000" y="914400"/>
            <a:ext cx="2971800" cy="457200"/>
          </a:xfrm>
          <a:prstGeom prst="rect">
            <a:avLst/>
          </a:prstGeom>
          <a:solidFill>
            <a:srgbClr val="5F5F5F"/>
          </a:solidFill>
          <a:ln w="38100" algn="ctr">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5287" name="WordArt 12"/>
          <p:cNvSpPr>
            <a:spLocks noChangeArrowheads="1" noChangeShapeType="1" noTextEdit="1"/>
          </p:cNvSpPr>
          <p:nvPr/>
        </p:nvSpPr>
        <p:spPr bwMode="auto">
          <a:xfrm>
            <a:off x="7696200" y="19812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225288" name="WordArt 13"/>
          <p:cNvSpPr>
            <a:spLocks noChangeArrowheads="1" noChangeShapeType="1" noTextEdit="1"/>
          </p:cNvSpPr>
          <p:nvPr/>
        </p:nvSpPr>
        <p:spPr bwMode="auto">
          <a:xfrm>
            <a:off x="1447800" y="53340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225289" name="WordArt 14"/>
          <p:cNvSpPr>
            <a:spLocks noChangeArrowheads="1" noChangeShapeType="1" noTextEdit="1"/>
          </p:cNvSpPr>
          <p:nvPr/>
        </p:nvSpPr>
        <p:spPr bwMode="auto">
          <a:xfrm>
            <a:off x="5638800" y="2819400"/>
            <a:ext cx="53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pic>
        <p:nvPicPr>
          <p:cNvPr id="10" name="Picture 10" descr="http://upload.wikimedia.org/wikipedia/commons/2/2c/12_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810" y="15240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76394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idx="1"/>
          </p:nvPr>
        </p:nvSpPr>
        <p:spPr>
          <a:xfrm>
            <a:off x="457200" y="304800"/>
            <a:ext cx="8229600" cy="5821363"/>
          </a:xfrm>
        </p:spPr>
        <p:txBody>
          <a:bodyPr/>
          <a:lstStyle/>
          <a:p>
            <a:pPr eaLnBrk="1" hangingPunct="1"/>
            <a:r>
              <a:rPr lang="en-US"/>
              <a:t>A =Ground Tissue,  B = </a:t>
            </a:r>
            <a:r>
              <a:rPr lang="en-US">
                <a:solidFill>
                  <a:srgbClr val="FFFF99"/>
                </a:solidFill>
              </a:rPr>
              <a:t>Dermal Tissue</a:t>
            </a:r>
          </a:p>
          <a:p>
            <a:pPr eaLnBrk="1" hangingPunct="1"/>
            <a:r>
              <a:rPr lang="en-US"/>
              <a:t>C= </a:t>
            </a:r>
            <a:r>
              <a:rPr lang="en-US">
                <a:solidFill>
                  <a:srgbClr val="99CCFF"/>
                </a:solidFill>
              </a:rPr>
              <a:t>Vascular Tissue</a:t>
            </a:r>
          </a:p>
          <a:p>
            <a:pPr eaLnBrk="1" hangingPunct="1"/>
            <a:endParaRPr lang="en-US"/>
          </a:p>
          <a:p>
            <a:pPr eaLnBrk="1" hangingPunct="1">
              <a:buFontTx/>
              <a:buNone/>
            </a:pPr>
            <a:endParaRPr lang="en-US"/>
          </a:p>
        </p:txBody>
      </p:sp>
      <p:pic>
        <p:nvPicPr>
          <p:cNvPr id="226307" name="Picture 4" descr="medicago_ste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9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82248"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26309" name="Rectangle 9"/>
          <p:cNvSpPr>
            <a:spLocks noChangeArrowheads="1"/>
          </p:cNvSpPr>
          <p:nvPr/>
        </p:nvSpPr>
        <p:spPr bwMode="auto">
          <a:xfrm>
            <a:off x="1524000" y="228600"/>
            <a:ext cx="2743200" cy="533400"/>
          </a:xfrm>
          <a:prstGeom prst="rect">
            <a:avLst/>
          </a:prstGeom>
          <a:solidFill>
            <a:srgbClr val="5F5F5F"/>
          </a:solidFill>
          <a:ln w="38100" algn="ctr">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6310" name="Oval 11"/>
          <p:cNvSpPr>
            <a:spLocks noChangeArrowheads="1"/>
          </p:cNvSpPr>
          <p:nvPr/>
        </p:nvSpPr>
        <p:spPr bwMode="auto">
          <a:xfrm>
            <a:off x="2971800" y="1295400"/>
            <a:ext cx="3886200" cy="1066800"/>
          </a:xfrm>
          <a:prstGeom prst="ellipse">
            <a:avLst/>
          </a:prstGeom>
          <a:noFill/>
          <a:ln w="762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6311" name="Oval 12"/>
          <p:cNvSpPr>
            <a:spLocks noChangeArrowheads="1"/>
          </p:cNvSpPr>
          <p:nvPr/>
        </p:nvSpPr>
        <p:spPr bwMode="auto">
          <a:xfrm>
            <a:off x="2971800" y="2590800"/>
            <a:ext cx="3886200" cy="1600200"/>
          </a:xfrm>
          <a:prstGeom prst="ellipse">
            <a:avLst/>
          </a:prstGeom>
          <a:noFill/>
          <a:ln w="762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6312" name="Oval 13"/>
          <p:cNvSpPr>
            <a:spLocks noChangeArrowheads="1"/>
          </p:cNvSpPr>
          <p:nvPr/>
        </p:nvSpPr>
        <p:spPr bwMode="auto">
          <a:xfrm>
            <a:off x="3505200" y="4267200"/>
            <a:ext cx="3886200" cy="2286000"/>
          </a:xfrm>
          <a:prstGeom prst="ellipse">
            <a:avLst/>
          </a:prstGeom>
          <a:noFill/>
          <a:ln w="76200" algn="ctr">
            <a:solidFill>
              <a:srgbClr val="99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6313" name="WordArt 14"/>
          <p:cNvSpPr>
            <a:spLocks noChangeArrowheads="1" noChangeShapeType="1" noTextEdit="1"/>
          </p:cNvSpPr>
          <p:nvPr/>
        </p:nvSpPr>
        <p:spPr bwMode="auto">
          <a:xfrm>
            <a:off x="7696200" y="19812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226314" name="WordArt 15"/>
          <p:cNvSpPr>
            <a:spLocks noChangeArrowheads="1" noChangeShapeType="1" noTextEdit="1"/>
          </p:cNvSpPr>
          <p:nvPr/>
        </p:nvSpPr>
        <p:spPr bwMode="auto">
          <a:xfrm>
            <a:off x="1447800" y="53340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226315" name="WordArt 16"/>
          <p:cNvSpPr>
            <a:spLocks noChangeArrowheads="1" noChangeShapeType="1" noTextEdit="1"/>
          </p:cNvSpPr>
          <p:nvPr/>
        </p:nvSpPr>
        <p:spPr bwMode="auto">
          <a:xfrm>
            <a:off x="5638800" y="2819400"/>
            <a:ext cx="53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pic>
        <p:nvPicPr>
          <p:cNvPr id="12" name="Picture 10" descr="http://upload.wikimedia.org/wikipedia/commons/2/2c/12_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810" y="15240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43241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body" idx="1"/>
          </p:nvPr>
        </p:nvSpPr>
        <p:spPr>
          <a:xfrm>
            <a:off x="457200" y="304800"/>
            <a:ext cx="8229600" cy="5821363"/>
          </a:xfrm>
        </p:spPr>
        <p:txBody>
          <a:bodyPr/>
          <a:lstStyle/>
          <a:p>
            <a:pPr eaLnBrk="1" hangingPunct="1"/>
            <a:r>
              <a:rPr lang="en-US"/>
              <a:t>A =Ground Tissue,  B = </a:t>
            </a:r>
            <a:r>
              <a:rPr lang="en-US">
                <a:solidFill>
                  <a:srgbClr val="FFFF99"/>
                </a:solidFill>
              </a:rPr>
              <a:t>Dermal Tissue</a:t>
            </a:r>
          </a:p>
          <a:p>
            <a:pPr eaLnBrk="1" hangingPunct="1"/>
            <a:r>
              <a:rPr lang="en-US"/>
              <a:t>C= </a:t>
            </a:r>
            <a:r>
              <a:rPr lang="en-US">
                <a:solidFill>
                  <a:srgbClr val="99CCFF"/>
                </a:solidFill>
              </a:rPr>
              <a:t>Vascular Tissue</a:t>
            </a:r>
          </a:p>
          <a:p>
            <a:pPr eaLnBrk="1" hangingPunct="1"/>
            <a:endParaRPr lang="en-US"/>
          </a:p>
          <a:p>
            <a:pPr eaLnBrk="1" hangingPunct="1">
              <a:buFontTx/>
              <a:buNone/>
            </a:pPr>
            <a:endParaRPr lang="en-US"/>
          </a:p>
        </p:txBody>
      </p:sp>
      <p:pic>
        <p:nvPicPr>
          <p:cNvPr id="227331" name="Picture 4" descr="medicago_ste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9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83272"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27333" name="Rectangle 9"/>
          <p:cNvSpPr>
            <a:spLocks noChangeArrowheads="1"/>
          </p:cNvSpPr>
          <p:nvPr/>
        </p:nvSpPr>
        <p:spPr bwMode="auto">
          <a:xfrm>
            <a:off x="1524000" y="228600"/>
            <a:ext cx="2743200" cy="533400"/>
          </a:xfrm>
          <a:prstGeom prst="rect">
            <a:avLst/>
          </a:prstGeom>
          <a:solidFill>
            <a:srgbClr val="5F5F5F"/>
          </a:solidFill>
          <a:ln w="38100" algn="ctr">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7334" name="WordArt 13"/>
          <p:cNvSpPr>
            <a:spLocks noChangeArrowheads="1" noChangeShapeType="1" noTextEdit="1"/>
          </p:cNvSpPr>
          <p:nvPr/>
        </p:nvSpPr>
        <p:spPr bwMode="auto">
          <a:xfrm>
            <a:off x="7696200" y="19812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227335" name="WordArt 14"/>
          <p:cNvSpPr>
            <a:spLocks noChangeArrowheads="1" noChangeShapeType="1" noTextEdit="1"/>
          </p:cNvSpPr>
          <p:nvPr/>
        </p:nvSpPr>
        <p:spPr bwMode="auto">
          <a:xfrm>
            <a:off x="1447800" y="53340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227336" name="WordArt 15"/>
          <p:cNvSpPr>
            <a:spLocks noChangeArrowheads="1" noChangeShapeType="1" noTextEdit="1"/>
          </p:cNvSpPr>
          <p:nvPr/>
        </p:nvSpPr>
        <p:spPr bwMode="auto">
          <a:xfrm>
            <a:off x="5638800" y="2819400"/>
            <a:ext cx="53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pic>
        <p:nvPicPr>
          <p:cNvPr id="9" name="Picture 10" descr="http://upload.wikimedia.org/wikipedia/commons/2/2c/12_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810" y="15240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7250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idx="1"/>
          </p:nvPr>
        </p:nvSpPr>
        <p:spPr>
          <a:xfrm>
            <a:off x="457200" y="304800"/>
            <a:ext cx="8229600" cy="5821363"/>
          </a:xfrm>
        </p:spPr>
        <p:txBody>
          <a:bodyPr/>
          <a:lstStyle/>
          <a:p>
            <a:pPr eaLnBrk="1" hangingPunct="1"/>
            <a:r>
              <a:rPr lang="en-US"/>
              <a:t>A =</a:t>
            </a:r>
            <a:r>
              <a:rPr lang="en-US">
                <a:solidFill>
                  <a:srgbClr val="FF9933"/>
                </a:solidFill>
              </a:rPr>
              <a:t>Ground Tissue,</a:t>
            </a:r>
            <a:r>
              <a:rPr lang="en-US"/>
              <a:t>  B = </a:t>
            </a:r>
            <a:r>
              <a:rPr lang="en-US">
                <a:solidFill>
                  <a:srgbClr val="FFFF99"/>
                </a:solidFill>
              </a:rPr>
              <a:t>Dermal Tissue</a:t>
            </a:r>
          </a:p>
          <a:p>
            <a:pPr eaLnBrk="1" hangingPunct="1"/>
            <a:r>
              <a:rPr lang="en-US"/>
              <a:t>C= </a:t>
            </a:r>
            <a:r>
              <a:rPr lang="en-US">
                <a:solidFill>
                  <a:srgbClr val="99CCFF"/>
                </a:solidFill>
              </a:rPr>
              <a:t>Vascular Tissue</a:t>
            </a:r>
          </a:p>
          <a:p>
            <a:pPr eaLnBrk="1" hangingPunct="1"/>
            <a:endParaRPr lang="en-US"/>
          </a:p>
          <a:p>
            <a:pPr eaLnBrk="1" hangingPunct="1">
              <a:buFontTx/>
              <a:buNone/>
            </a:pPr>
            <a:endParaRPr lang="en-US"/>
          </a:p>
        </p:txBody>
      </p:sp>
      <p:pic>
        <p:nvPicPr>
          <p:cNvPr id="228355" name="Picture 4" descr="medicago_ste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686800" cy="5095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84296" name="Rectangle 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28357" name="Freeform 10"/>
          <p:cNvSpPr>
            <a:spLocks/>
          </p:cNvSpPr>
          <p:nvPr/>
        </p:nvSpPr>
        <p:spPr bwMode="auto">
          <a:xfrm>
            <a:off x="5715000" y="1524000"/>
            <a:ext cx="3390900" cy="5235575"/>
          </a:xfrm>
          <a:custGeom>
            <a:avLst/>
            <a:gdLst>
              <a:gd name="T0" fmla="*/ 901700 w 2136"/>
              <a:gd name="T1" fmla="*/ 49213 h 3298"/>
              <a:gd name="T2" fmla="*/ 1130300 w 2136"/>
              <a:gd name="T3" fmla="*/ 195263 h 3298"/>
              <a:gd name="T4" fmla="*/ 1147763 w 2136"/>
              <a:gd name="T5" fmla="*/ 358775 h 3298"/>
              <a:gd name="T6" fmla="*/ 984250 w 2136"/>
              <a:gd name="T7" fmla="*/ 555625 h 3298"/>
              <a:gd name="T8" fmla="*/ 755650 w 2136"/>
              <a:gd name="T9" fmla="*/ 735013 h 3298"/>
              <a:gd name="T10" fmla="*/ 592138 w 2136"/>
              <a:gd name="T11" fmla="*/ 831850 h 3298"/>
              <a:gd name="T12" fmla="*/ 85725 w 2136"/>
              <a:gd name="T13" fmla="*/ 898525 h 3298"/>
              <a:gd name="T14" fmla="*/ 52388 w 2136"/>
              <a:gd name="T15" fmla="*/ 1012825 h 3298"/>
              <a:gd name="T16" fmla="*/ 444500 w 2136"/>
              <a:gd name="T17" fmla="*/ 1077913 h 3298"/>
              <a:gd name="T18" fmla="*/ 820738 w 2136"/>
              <a:gd name="T19" fmla="*/ 1192213 h 3298"/>
              <a:gd name="T20" fmla="*/ 1065213 w 2136"/>
              <a:gd name="T21" fmla="*/ 1223963 h 3298"/>
              <a:gd name="T22" fmla="*/ 1262063 w 2136"/>
              <a:gd name="T23" fmla="*/ 1273175 h 3298"/>
              <a:gd name="T24" fmla="*/ 1358900 w 2136"/>
              <a:gd name="T25" fmla="*/ 1355725 h 3298"/>
              <a:gd name="T26" fmla="*/ 1506538 w 2136"/>
              <a:gd name="T27" fmla="*/ 1485900 h 3298"/>
              <a:gd name="T28" fmla="*/ 1620838 w 2136"/>
              <a:gd name="T29" fmla="*/ 1665288 h 3298"/>
              <a:gd name="T30" fmla="*/ 1652588 w 2136"/>
              <a:gd name="T31" fmla="*/ 2089150 h 3298"/>
              <a:gd name="T32" fmla="*/ 1293813 w 2136"/>
              <a:gd name="T33" fmla="*/ 2432050 h 3298"/>
              <a:gd name="T34" fmla="*/ 673100 w 2136"/>
              <a:gd name="T35" fmla="*/ 2774950 h 3298"/>
              <a:gd name="T36" fmla="*/ 706438 w 2136"/>
              <a:gd name="T37" fmla="*/ 2987675 h 3298"/>
              <a:gd name="T38" fmla="*/ 852488 w 2136"/>
              <a:gd name="T39" fmla="*/ 3117850 h 3298"/>
              <a:gd name="T40" fmla="*/ 1457325 w 2136"/>
              <a:gd name="T41" fmla="*/ 3346450 h 3298"/>
              <a:gd name="T42" fmla="*/ 1719263 w 2136"/>
              <a:gd name="T43" fmla="*/ 3460750 h 3298"/>
              <a:gd name="T44" fmla="*/ 1833563 w 2136"/>
              <a:gd name="T45" fmla="*/ 3870325 h 3298"/>
              <a:gd name="T46" fmla="*/ 1784350 w 2136"/>
              <a:gd name="T47" fmla="*/ 4114800 h 3298"/>
              <a:gd name="T48" fmla="*/ 1636713 w 2136"/>
              <a:gd name="T49" fmla="*/ 4244975 h 3298"/>
              <a:gd name="T50" fmla="*/ 1473200 w 2136"/>
              <a:gd name="T51" fmla="*/ 4343400 h 3298"/>
              <a:gd name="T52" fmla="*/ 1277938 w 2136"/>
              <a:gd name="T53" fmla="*/ 4473575 h 3298"/>
              <a:gd name="T54" fmla="*/ 820738 w 2136"/>
              <a:gd name="T55" fmla="*/ 4800600 h 3298"/>
              <a:gd name="T56" fmla="*/ 623888 w 2136"/>
              <a:gd name="T57" fmla="*/ 4899025 h 3298"/>
              <a:gd name="T58" fmla="*/ 738188 w 2136"/>
              <a:gd name="T59" fmla="*/ 5013325 h 3298"/>
              <a:gd name="T60" fmla="*/ 2290763 w 2136"/>
              <a:gd name="T61" fmla="*/ 5045075 h 3298"/>
              <a:gd name="T62" fmla="*/ 3171825 w 2136"/>
              <a:gd name="T63" fmla="*/ 3722688 h 3298"/>
              <a:gd name="T64" fmla="*/ 608013 w 2136"/>
              <a:gd name="T65" fmla="*/ 49213 h 32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36"/>
              <a:gd name="T100" fmla="*/ 0 h 3298"/>
              <a:gd name="T101" fmla="*/ 2136 w 2136"/>
              <a:gd name="T102" fmla="*/ 3298 h 32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36" h="3298">
                <a:moveTo>
                  <a:pt x="332" y="0"/>
                </a:moveTo>
                <a:cubicBezTo>
                  <a:pt x="464" y="32"/>
                  <a:pt x="386" y="18"/>
                  <a:pt x="568" y="31"/>
                </a:cubicBezTo>
                <a:cubicBezTo>
                  <a:pt x="606" y="55"/>
                  <a:pt x="649" y="78"/>
                  <a:pt x="692" y="92"/>
                </a:cubicBezTo>
                <a:cubicBezTo>
                  <a:pt x="699" y="102"/>
                  <a:pt x="707" y="112"/>
                  <a:pt x="712" y="123"/>
                </a:cubicBezTo>
                <a:cubicBezTo>
                  <a:pt x="721" y="143"/>
                  <a:pt x="733" y="185"/>
                  <a:pt x="733" y="185"/>
                </a:cubicBezTo>
                <a:cubicBezTo>
                  <a:pt x="730" y="199"/>
                  <a:pt x="731" y="214"/>
                  <a:pt x="723" y="226"/>
                </a:cubicBezTo>
                <a:cubicBezTo>
                  <a:pt x="706" y="250"/>
                  <a:pt x="677" y="264"/>
                  <a:pt x="661" y="288"/>
                </a:cubicBezTo>
                <a:cubicBezTo>
                  <a:pt x="647" y="309"/>
                  <a:pt x="634" y="329"/>
                  <a:pt x="620" y="350"/>
                </a:cubicBezTo>
                <a:cubicBezTo>
                  <a:pt x="606" y="371"/>
                  <a:pt x="558" y="391"/>
                  <a:pt x="558" y="391"/>
                </a:cubicBezTo>
                <a:cubicBezTo>
                  <a:pt x="534" y="427"/>
                  <a:pt x="517" y="448"/>
                  <a:pt x="476" y="463"/>
                </a:cubicBezTo>
                <a:cubicBezTo>
                  <a:pt x="438" y="519"/>
                  <a:pt x="477" y="477"/>
                  <a:pt x="404" y="504"/>
                </a:cubicBezTo>
                <a:cubicBezTo>
                  <a:pt x="392" y="508"/>
                  <a:pt x="384" y="519"/>
                  <a:pt x="373" y="524"/>
                </a:cubicBezTo>
                <a:cubicBezTo>
                  <a:pt x="337" y="540"/>
                  <a:pt x="307" y="546"/>
                  <a:pt x="270" y="555"/>
                </a:cubicBezTo>
                <a:cubicBezTo>
                  <a:pt x="199" y="532"/>
                  <a:pt x="124" y="541"/>
                  <a:pt x="54" y="566"/>
                </a:cubicBezTo>
                <a:cubicBezTo>
                  <a:pt x="50" y="570"/>
                  <a:pt x="0" y="614"/>
                  <a:pt x="3" y="627"/>
                </a:cubicBezTo>
                <a:cubicBezTo>
                  <a:pt x="5" y="637"/>
                  <a:pt x="24" y="633"/>
                  <a:pt x="33" y="638"/>
                </a:cubicBezTo>
                <a:cubicBezTo>
                  <a:pt x="84" y="664"/>
                  <a:pt x="45" y="661"/>
                  <a:pt x="116" y="668"/>
                </a:cubicBezTo>
                <a:cubicBezTo>
                  <a:pt x="171" y="673"/>
                  <a:pt x="225" y="675"/>
                  <a:pt x="280" y="679"/>
                </a:cubicBezTo>
                <a:cubicBezTo>
                  <a:pt x="343" y="689"/>
                  <a:pt x="396" y="709"/>
                  <a:pt x="455" y="730"/>
                </a:cubicBezTo>
                <a:cubicBezTo>
                  <a:pt x="476" y="737"/>
                  <a:pt x="499" y="739"/>
                  <a:pt x="517" y="751"/>
                </a:cubicBezTo>
                <a:cubicBezTo>
                  <a:pt x="557" y="777"/>
                  <a:pt x="536" y="767"/>
                  <a:pt x="579" y="782"/>
                </a:cubicBezTo>
                <a:cubicBezTo>
                  <a:pt x="610" y="778"/>
                  <a:pt x="640" y="769"/>
                  <a:pt x="671" y="771"/>
                </a:cubicBezTo>
                <a:cubicBezTo>
                  <a:pt x="693" y="772"/>
                  <a:pt x="711" y="789"/>
                  <a:pt x="733" y="792"/>
                </a:cubicBezTo>
                <a:cubicBezTo>
                  <a:pt x="754" y="795"/>
                  <a:pt x="774" y="799"/>
                  <a:pt x="795" y="802"/>
                </a:cubicBezTo>
                <a:cubicBezTo>
                  <a:pt x="805" y="812"/>
                  <a:pt x="814" y="824"/>
                  <a:pt x="825" y="833"/>
                </a:cubicBezTo>
                <a:cubicBezTo>
                  <a:pt x="834" y="841"/>
                  <a:pt x="847" y="845"/>
                  <a:pt x="856" y="854"/>
                </a:cubicBezTo>
                <a:cubicBezTo>
                  <a:pt x="868" y="866"/>
                  <a:pt x="874" y="884"/>
                  <a:pt x="887" y="895"/>
                </a:cubicBezTo>
                <a:cubicBezTo>
                  <a:pt x="906" y="911"/>
                  <a:pt x="949" y="936"/>
                  <a:pt x="949" y="936"/>
                </a:cubicBezTo>
                <a:cubicBezTo>
                  <a:pt x="975" y="977"/>
                  <a:pt x="964" y="993"/>
                  <a:pt x="1011" y="1008"/>
                </a:cubicBezTo>
                <a:cubicBezTo>
                  <a:pt x="1014" y="1022"/>
                  <a:pt x="1015" y="1036"/>
                  <a:pt x="1021" y="1049"/>
                </a:cubicBezTo>
                <a:cubicBezTo>
                  <a:pt x="1032" y="1071"/>
                  <a:pt x="1062" y="1111"/>
                  <a:pt x="1062" y="1111"/>
                </a:cubicBezTo>
                <a:cubicBezTo>
                  <a:pt x="1087" y="1188"/>
                  <a:pt x="1090" y="1246"/>
                  <a:pt x="1041" y="1316"/>
                </a:cubicBezTo>
                <a:cubicBezTo>
                  <a:pt x="1024" y="1385"/>
                  <a:pt x="980" y="1410"/>
                  <a:pt x="928" y="1450"/>
                </a:cubicBezTo>
                <a:cubicBezTo>
                  <a:pt x="897" y="1497"/>
                  <a:pt x="860" y="1503"/>
                  <a:pt x="815" y="1532"/>
                </a:cubicBezTo>
                <a:cubicBezTo>
                  <a:pt x="751" y="1632"/>
                  <a:pt x="596" y="1654"/>
                  <a:pt x="486" y="1666"/>
                </a:cubicBezTo>
                <a:cubicBezTo>
                  <a:pt x="438" y="1681"/>
                  <a:pt x="447" y="1703"/>
                  <a:pt x="424" y="1748"/>
                </a:cubicBezTo>
                <a:cubicBezTo>
                  <a:pt x="428" y="1762"/>
                  <a:pt x="433" y="1776"/>
                  <a:pt x="435" y="1790"/>
                </a:cubicBezTo>
                <a:cubicBezTo>
                  <a:pt x="440" y="1820"/>
                  <a:pt x="438" y="1852"/>
                  <a:pt x="445" y="1882"/>
                </a:cubicBezTo>
                <a:cubicBezTo>
                  <a:pt x="453" y="1913"/>
                  <a:pt x="527" y="1934"/>
                  <a:pt x="527" y="1934"/>
                </a:cubicBezTo>
                <a:cubicBezTo>
                  <a:pt x="530" y="1944"/>
                  <a:pt x="530" y="1957"/>
                  <a:pt x="537" y="1964"/>
                </a:cubicBezTo>
                <a:cubicBezTo>
                  <a:pt x="576" y="2003"/>
                  <a:pt x="650" y="2033"/>
                  <a:pt x="702" y="2047"/>
                </a:cubicBezTo>
                <a:cubicBezTo>
                  <a:pt x="788" y="2104"/>
                  <a:pt x="803" y="2098"/>
                  <a:pt x="918" y="2108"/>
                </a:cubicBezTo>
                <a:cubicBezTo>
                  <a:pt x="952" y="2120"/>
                  <a:pt x="987" y="2128"/>
                  <a:pt x="1021" y="2139"/>
                </a:cubicBezTo>
                <a:cubicBezTo>
                  <a:pt x="1042" y="2153"/>
                  <a:pt x="1062" y="2166"/>
                  <a:pt x="1083" y="2180"/>
                </a:cubicBezTo>
                <a:cubicBezTo>
                  <a:pt x="1096" y="2189"/>
                  <a:pt x="1097" y="2208"/>
                  <a:pt x="1103" y="2222"/>
                </a:cubicBezTo>
                <a:cubicBezTo>
                  <a:pt x="1131" y="2293"/>
                  <a:pt x="1130" y="2367"/>
                  <a:pt x="1155" y="2438"/>
                </a:cubicBezTo>
                <a:cubicBezTo>
                  <a:pt x="1151" y="2479"/>
                  <a:pt x="1152" y="2521"/>
                  <a:pt x="1144" y="2561"/>
                </a:cubicBezTo>
                <a:cubicBezTo>
                  <a:pt x="1142" y="2573"/>
                  <a:pt x="1133" y="2584"/>
                  <a:pt x="1124" y="2592"/>
                </a:cubicBezTo>
                <a:cubicBezTo>
                  <a:pt x="1105" y="2608"/>
                  <a:pt x="1077" y="2613"/>
                  <a:pt x="1062" y="2633"/>
                </a:cubicBezTo>
                <a:cubicBezTo>
                  <a:pt x="1052" y="2647"/>
                  <a:pt x="1044" y="2663"/>
                  <a:pt x="1031" y="2674"/>
                </a:cubicBezTo>
                <a:cubicBezTo>
                  <a:pt x="1023" y="2681"/>
                  <a:pt x="1010" y="2681"/>
                  <a:pt x="1000" y="2684"/>
                </a:cubicBezTo>
                <a:cubicBezTo>
                  <a:pt x="976" y="2702"/>
                  <a:pt x="951" y="2717"/>
                  <a:pt x="928" y="2736"/>
                </a:cubicBezTo>
                <a:cubicBezTo>
                  <a:pt x="894" y="2765"/>
                  <a:pt x="905" y="2768"/>
                  <a:pt x="867" y="2787"/>
                </a:cubicBezTo>
                <a:cubicBezTo>
                  <a:pt x="777" y="2833"/>
                  <a:pt x="899" y="2758"/>
                  <a:pt x="805" y="2818"/>
                </a:cubicBezTo>
                <a:cubicBezTo>
                  <a:pt x="761" y="2884"/>
                  <a:pt x="739" y="2947"/>
                  <a:pt x="661" y="2972"/>
                </a:cubicBezTo>
                <a:cubicBezTo>
                  <a:pt x="612" y="3005"/>
                  <a:pt x="577" y="3005"/>
                  <a:pt x="517" y="3024"/>
                </a:cubicBezTo>
                <a:cubicBezTo>
                  <a:pt x="496" y="3031"/>
                  <a:pt x="455" y="3044"/>
                  <a:pt x="455" y="3044"/>
                </a:cubicBezTo>
                <a:cubicBezTo>
                  <a:pt x="434" y="3058"/>
                  <a:pt x="414" y="3072"/>
                  <a:pt x="393" y="3086"/>
                </a:cubicBezTo>
                <a:cubicBezTo>
                  <a:pt x="383" y="3093"/>
                  <a:pt x="363" y="3106"/>
                  <a:pt x="363" y="3106"/>
                </a:cubicBezTo>
                <a:cubicBezTo>
                  <a:pt x="382" y="3165"/>
                  <a:pt x="413" y="3139"/>
                  <a:pt x="465" y="3158"/>
                </a:cubicBezTo>
                <a:cubicBezTo>
                  <a:pt x="533" y="3134"/>
                  <a:pt x="455" y="3155"/>
                  <a:pt x="537" y="3158"/>
                </a:cubicBezTo>
                <a:cubicBezTo>
                  <a:pt x="839" y="3169"/>
                  <a:pt x="1141" y="3169"/>
                  <a:pt x="1443" y="3178"/>
                </a:cubicBezTo>
                <a:cubicBezTo>
                  <a:pt x="1625" y="3168"/>
                  <a:pt x="1887" y="3298"/>
                  <a:pt x="1988" y="3147"/>
                </a:cubicBezTo>
                <a:cubicBezTo>
                  <a:pt x="2136" y="2925"/>
                  <a:pt x="1998" y="2612"/>
                  <a:pt x="1998" y="2345"/>
                </a:cubicBezTo>
                <a:cubicBezTo>
                  <a:pt x="1998" y="1555"/>
                  <a:pt x="2000" y="791"/>
                  <a:pt x="1967" y="10"/>
                </a:cubicBezTo>
                <a:cubicBezTo>
                  <a:pt x="1439" y="19"/>
                  <a:pt x="911" y="31"/>
                  <a:pt x="383" y="31"/>
                </a:cubicBezTo>
              </a:path>
            </a:pathLst>
          </a:custGeom>
          <a:noFill/>
          <a:ln w="76200" cap="flat" cmpd="sng">
            <a:solidFill>
              <a:srgbClr val="FF993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28358" name="WordArt 11"/>
          <p:cNvSpPr>
            <a:spLocks noChangeArrowheads="1" noChangeShapeType="1" noTextEdit="1"/>
          </p:cNvSpPr>
          <p:nvPr/>
        </p:nvSpPr>
        <p:spPr bwMode="auto">
          <a:xfrm>
            <a:off x="7696200" y="19812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228359" name="WordArt 12"/>
          <p:cNvSpPr>
            <a:spLocks noChangeArrowheads="1" noChangeShapeType="1" noTextEdit="1"/>
          </p:cNvSpPr>
          <p:nvPr/>
        </p:nvSpPr>
        <p:spPr bwMode="auto">
          <a:xfrm>
            <a:off x="1447800" y="53340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228360" name="WordArt 13"/>
          <p:cNvSpPr>
            <a:spLocks noChangeArrowheads="1" noChangeShapeType="1" noTextEdit="1"/>
          </p:cNvSpPr>
          <p:nvPr/>
        </p:nvSpPr>
        <p:spPr bwMode="auto">
          <a:xfrm>
            <a:off x="5638800" y="2819400"/>
            <a:ext cx="533400" cy="685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pic>
        <p:nvPicPr>
          <p:cNvPr id="9" name="Picture 10" descr="http://upload.wikimedia.org/wikipedia/commons/2/2c/12_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810" y="15240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60770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7747" name="Rectangle 3"/>
          <p:cNvSpPr>
            <a:spLocks noGrp="1" noChangeArrowheads="1"/>
          </p:cNvSpPr>
          <p:nvPr>
            <p:ph type="body" idx="1"/>
          </p:nvPr>
        </p:nvSpPr>
        <p:spPr>
          <a:xfrm>
            <a:off x="152400" y="228600"/>
            <a:ext cx="8305800" cy="5902325"/>
          </a:xfrm>
        </p:spPr>
        <p:txBody>
          <a:bodyPr/>
          <a:lstStyle/>
          <a:p>
            <a:pPr eaLnBrk="1" hangingPunct="1">
              <a:defRPr/>
            </a:pPr>
            <a:r>
              <a:rPr lang="en-US"/>
              <a:t>Tubes in the plant that food (sugar) moves through.</a:t>
            </a:r>
          </a:p>
        </p:txBody>
      </p:sp>
      <p:pic>
        <p:nvPicPr>
          <p:cNvPr id="245763" name="Picture 6" descr="Phloem_proto_meta_xylem_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191000" cy="5181600"/>
          </a:xfrm>
          <a:prstGeom prst="rect">
            <a:avLst/>
          </a:prstGeom>
          <a:noFill/>
          <a:ln w="1905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60477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5" name="Picture 5" descr="Phlo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862" y="1371600"/>
            <a:ext cx="4453738" cy="5180381"/>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66" y="1397675"/>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Tree>
    <p:extLst>
      <p:ext uri="{BB962C8B-B14F-4D97-AF65-F5344CB8AC3E}">
        <p14:creationId xmlns:p14="http://schemas.microsoft.com/office/powerpoint/2010/main" val="249818786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7747" name="Rectangle 3"/>
          <p:cNvSpPr>
            <a:spLocks noGrp="1" noChangeArrowheads="1"/>
          </p:cNvSpPr>
          <p:nvPr>
            <p:ph type="body" idx="1"/>
          </p:nvPr>
        </p:nvSpPr>
        <p:spPr>
          <a:xfrm>
            <a:off x="152400" y="228600"/>
            <a:ext cx="8305800" cy="5902325"/>
          </a:xfrm>
        </p:spPr>
        <p:txBody>
          <a:bodyPr/>
          <a:lstStyle/>
          <a:p>
            <a:pPr eaLnBrk="1" hangingPunct="1">
              <a:defRPr/>
            </a:pPr>
            <a:r>
              <a:rPr lang="en-US"/>
              <a:t>Tubes in the plant that food (sugar) moves through.</a:t>
            </a:r>
          </a:p>
        </p:txBody>
      </p:sp>
      <p:pic>
        <p:nvPicPr>
          <p:cNvPr id="245763" name="Picture 6" descr="Phloem_proto_meta_xylem_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191000" cy="5181600"/>
          </a:xfrm>
          <a:prstGeom prst="rect">
            <a:avLst/>
          </a:prstGeom>
          <a:noFill/>
          <a:ln w="1905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60477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5" name="Picture 5" descr="Phlo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862" y="1371600"/>
            <a:ext cx="4453738" cy="5180381"/>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66" y="1397675"/>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
        <p:nvSpPr>
          <p:cNvPr id="3" name="Rectangle 2"/>
          <p:cNvSpPr/>
          <p:nvPr/>
        </p:nvSpPr>
        <p:spPr>
          <a:xfrm>
            <a:off x="234439" y="5659498"/>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Tree>
    <p:extLst>
      <p:ext uri="{BB962C8B-B14F-4D97-AF65-F5344CB8AC3E}">
        <p14:creationId xmlns:p14="http://schemas.microsoft.com/office/powerpoint/2010/main" val="225097346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7747" name="Rectangle 3"/>
          <p:cNvSpPr>
            <a:spLocks noGrp="1" noChangeArrowheads="1"/>
          </p:cNvSpPr>
          <p:nvPr>
            <p:ph type="body" idx="1"/>
          </p:nvPr>
        </p:nvSpPr>
        <p:spPr>
          <a:xfrm>
            <a:off x="152400" y="228600"/>
            <a:ext cx="8305800" cy="5902325"/>
          </a:xfrm>
        </p:spPr>
        <p:txBody>
          <a:bodyPr/>
          <a:lstStyle/>
          <a:p>
            <a:pPr eaLnBrk="1" hangingPunct="1">
              <a:defRPr/>
            </a:pPr>
            <a:r>
              <a:rPr lang="en-US"/>
              <a:t>Tubes in the plant that food (sugar) moves through.</a:t>
            </a:r>
          </a:p>
        </p:txBody>
      </p:sp>
      <p:pic>
        <p:nvPicPr>
          <p:cNvPr id="245763" name="Picture 6" descr="Phloem_proto_meta_xylem_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191000" cy="5181600"/>
          </a:xfrm>
          <a:prstGeom prst="rect">
            <a:avLst/>
          </a:prstGeom>
          <a:noFill/>
          <a:ln w="1905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60477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5" name="Picture 5" descr="Phlo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862" y="1371600"/>
            <a:ext cx="4453738" cy="5180381"/>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66" y="1397675"/>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13</a:t>
            </a:r>
          </a:p>
        </p:txBody>
      </p:sp>
      <p:sp>
        <p:nvSpPr>
          <p:cNvPr id="3" name="Rectangle 2"/>
          <p:cNvSpPr/>
          <p:nvPr/>
        </p:nvSpPr>
        <p:spPr>
          <a:xfrm>
            <a:off x="234439" y="5659498"/>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
        <p:nvSpPr>
          <p:cNvPr id="4" name="Rectangle 3"/>
          <p:cNvSpPr/>
          <p:nvPr/>
        </p:nvSpPr>
        <p:spPr>
          <a:xfrm>
            <a:off x="2162526" y="2967335"/>
            <a:ext cx="4818948"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28575" cmpd="sng">
                  <a:solidFill>
                    <a:srgbClr val="000000">
                      <a:lumMod val="95000"/>
                      <a:lumOff val="5000"/>
                    </a:srgbClr>
                  </a:solidFill>
                  <a:prstDash val="solid"/>
                  <a:miter lim="800000"/>
                </a:ln>
                <a:solidFill>
                  <a:srgbClr val="FF00FF"/>
                </a:solidFill>
                <a:effectLst>
                  <a:outerShdw blurRad="50800" algn="tl" rotWithShape="0">
                    <a:srgbClr val="000000"/>
                  </a:outerShdw>
                  <a:reflection blurRad="6350" stA="60000" endA="900" endPos="60000" dist="29997" dir="5400000" sy="-100000" algn="bl" rotWithShape="0"/>
                </a:effectLst>
                <a:uLnTx/>
                <a:uFillTx/>
                <a:latin typeface="Tahoma" pitchFamily="34" charset="0"/>
                <a:ea typeface="+mn-ea"/>
                <a:cs typeface="+mn-cs"/>
              </a:rPr>
              <a:t>Phloem</a:t>
            </a:r>
          </a:p>
        </p:txBody>
      </p:sp>
    </p:spTree>
    <p:extLst>
      <p:ext uri="{BB962C8B-B14F-4D97-AF65-F5344CB8AC3E}">
        <p14:creationId xmlns:p14="http://schemas.microsoft.com/office/powerpoint/2010/main" val="264690628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5821363"/>
          </a:xfrm>
        </p:spPr>
        <p:txBody>
          <a:bodyPr/>
          <a:lstStyle/>
          <a:p>
            <a:r>
              <a:rPr lang="en-US" dirty="0"/>
              <a:t>Name the very important tissue below…</a:t>
            </a:r>
          </a:p>
          <a:p>
            <a:pPr lvl="1"/>
            <a:r>
              <a:rPr lang="en-US" dirty="0">
                <a:solidFill>
                  <a:schemeClr val="bg1"/>
                </a:solidFill>
              </a:rPr>
              <a:t>Part of a plants vascular system.</a:t>
            </a:r>
          </a:p>
          <a:p>
            <a:pPr lvl="1"/>
            <a:r>
              <a:rPr lang="en-US" dirty="0">
                <a:solidFill>
                  <a:schemeClr val="bg1"/>
                </a:solidFill>
              </a:rPr>
              <a:t>Tubes that water and minerals move through.</a:t>
            </a:r>
          </a:p>
          <a:p>
            <a:pPr lvl="1"/>
            <a:r>
              <a:rPr lang="en-US" dirty="0">
                <a:solidFill>
                  <a:schemeClr val="bg1"/>
                </a:solidFill>
              </a:rPr>
              <a:t>Water travels up the tree from roots to leaves.</a:t>
            </a:r>
          </a:p>
          <a:p>
            <a:pPr lvl="1"/>
            <a:r>
              <a:rPr lang="en-US" dirty="0">
                <a:solidFill>
                  <a:schemeClr val="bg1"/>
                </a:solidFill>
              </a:rPr>
              <a:t>Old types of these cells help to support the plant </a:t>
            </a:r>
            <a:r>
              <a:rPr lang="en-US" dirty="0">
                <a:solidFill>
                  <a:srgbClr val="996633"/>
                </a:solidFill>
              </a:rPr>
              <a:t>(Wood).</a:t>
            </a:r>
          </a:p>
        </p:txBody>
      </p:sp>
      <p:pic>
        <p:nvPicPr>
          <p:cNvPr id="4" name="Picture 5" descr="Big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4191000" cy="3657600"/>
          </a:xfrm>
          <a:prstGeom prst="rect">
            <a:avLst/>
          </a:prstGeom>
          <a:noFill/>
          <a:ln w="127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PsilotumVascC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4267200" cy="3657600"/>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001000" y="1524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Tree>
    <p:extLst>
      <p:ext uri="{BB962C8B-B14F-4D97-AF65-F5344CB8AC3E}">
        <p14:creationId xmlns:p14="http://schemas.microsoft.com/office/powerpoint/2010/main" val="2003558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5897563"/>
          </a:xfrm>
        </p:spPr>
        <p:txBody>
          <a:bodyPr/>
          <a:lstStyle/>
          <a:p>
            <a:r>
              <a:rPr lang="en-US" dirty="0"/>
              <a:t>What’s the role of these?</a:t>
            </a:r>
          </a:p>
          <a:p>
            <a:pPr marL="457200" lvl="1" indent="0">
              <a:buNone/>
            </a:pPr>
            <a:r>
              <a:rPr lang="en-US" dirty="0">
                <a:solidFill>
                  <a:srgbClr val="99FFCC"/>
                </a:solidFill>
              </a:rPr>
              <a:t>A.) </a:t>
            </a:r>
            <a:r>
              <a:rPr lang="en-US" dirty="0">
                <a:solidFill>
                  <a:schemeClr val="bg1"/>
                </a:solidFill>
              </a:rPr>
              <a:t>Create sugar in photosynthesis</a:t>
            </a:r>
          </a:p>
          <a:p>
            <a:pPr marL="457200" lvl="1" indent="0">
              <a:buNone/>
            </a:pPr>
            <a:r>
              <a:rPr lang="en-US" dirty="0">
                <a:solidFill>
                  <a:srgbClr val="FFFF00"/>
                </a:solidFill>
              </a:rPr>
              <a:t>B.) </a:t>
            </a:r>
            <a:r>
              <a:rPr lang="en-US" dirty="0">
                <a:solidFill>
                  <a:schemeClr val="bg1"/>
                </a:solidFill>
              </a:rPr>
              <a:t>Disperse pollen.</a:t>
            </a:r>
          </a:p>
          <a:p>
            <a:pPr marL="457200" lvl="1" indent="0">
              <a:buNone/>
            </a:pPr>
            <a:r>
              <a:rPr lang="en-US" dirty="0">
                <a:solidFill>
                  <a:srgbClr val="CC99FF"/>
                </a:solidFill>
              </a:rPr>
              <a:t>C.) </a:t>
            </a:r>
            <a:r>
              <a:rPr lang="en-US" dirty="0">
                <a:solidFill>
                  <a:schemeClr val="bg1"/>
                </a:solidFill>
              </a:rPr>
              <a:t>Disperse waste from the plant.</a:t>
            </a:r>
          </a:p>
          <a:p>
            <a:pPr marL="457200" lvl="1" indent="0">
              <a:buNone/>
            </a:pPr>
            <a:r>
              <a:rPr lang="en-US" dirty="0">
                <a:solidFill>
                  <a:schemeClr val="accent1">
                    <a:lumMod val="40000"/>
                    <a:lumOff val="60000"/>
                  </a:schemeClr>
                </a:solidFill>
              </a:rPr>
              <a:t>D.) </a:t>
            </a:r>
            <a:r>
              <a:rPr lang="en-US" dirty="0">
                <a:solidFill>
                  <a:schemeClr val="bg1"/>
                </a:solidFill>
              </a:rPr>
              <a:t>Uptake water and nutrients.</a:t>
            </a:r>
          </a:p>
          <a:p>
            <a:pPr marL="457200" lvl="1" indent="0">
              <a:buNone/>
            </a:pPr>
            <a:r>
              <a:rPr lang="en-US" dirty="0">
                <a:solidFill>
                  <a:srgbClr val="FF7C80"/>
                </a:solidFill>
              </a:rPr>
              <a:t>E.) </a:t>
            </a:r>
            <a:r>
              <a:rPr lang="en-US" dirty="0">
                <a:solidFill>
                  <a:schemeClr val="bg1"/>
                </a:solidFill>
              </a:rPr>
              <a:t>Resist plant hormones.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438400" cy="64008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199"/>
            <a:ext cx="5943600" cy="3125419"/>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924800" y="2286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pic>
        <p:nvPicPr>
          <p:cNvPr id="2" name="Picture 1">
            <a:extLst>
              <a:ext uri="{FF2B5EF4-FFF2-40B4-BE49-F238E27FC236}">
                <a16:creationId xmlns:a16="http://schemas.microsoft.com/office/drawing/2014/main" id="{72088D73-2A91-3D82-4BCB-55173FFAE90B}"/>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79423822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5821363"/>
          </a:xfrm>
        </p:spPr>
        <p:txBody>
          <a:bodyPr/>
          <a:lstStyle/>
          <a:p>
            <a:r>
              <a:rPr lang="en-US" dirty="0"/>
              <a:t>Name the very important tissue below…</a:t>
            </a:r>
          </a:p>
          <a:p>
            <a:pPr lvl="1"/>
            <a:r>
              <a:rPr lang="en-US" dirty="0">
                <a:solidFill>
                  <a:srgbClr val="FF7C80"/>
                </a:solidFill>
              </a:rPr>
              <a:t>Part of a plants vascular system.</a:t>
            </a:r>
          </a:p>
          <a:p>
            <a:pPr lvl="1"/>
            <a:r>
              <a:rPr lang="en-US" dirty="0">
                <a:solidFill>
                  <a:schemeClr val="bg1"/>
                </a:solidFill>
              </a:rPr>
              <a:t>Tubes that water and minerals move through.</a:t>
            </a:r>
          </a:p>
          <a:p>
            <a:pPr lvl="1"/>
            <a:r>
              <a:rPr lang="en-US" dirty="0">
                <a:solidFill>
                  <a:schemeClr val="bg1"/>
                </a:solidFill>
              </a:rPr>
              <a:t>Water travels up the tree from roots to leaves.</a:t>
            </a:r>
          </a:p>
          <a:p>
            <a:pPr lvl="1"/>
            <a:r>
              <a:rPr lang="en-US" dirty="0">
                <a:solidFill>
                  <a:schemeClr val="bg1"/>
                </a:solidFill>
              </a:rPr>
              <a:t>Old types of these cells help to support the plant </a:t>
            </a:r>
            <a:r>
              <a:rPr lang="en-US" dirty="0">
                <a:solidFill>
                  <a:srgbClr val="996633"/>
                </a:solidFill>
              </a:rPr>
              <a:t>(Wood).</a:t>
            </a:r>
          </a:p>
        </p:txBody>
      </p:sp>
      <p:pic>
        <p:nvPicPr>
          <p:cNvPr id="4" name="Picture 5" descr="Big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4191000" cy="3657600"/>
          </a:xfrm>
          <a:prstGeom prst="rect">
            <a:avLst/>
          </a:prstGeom>
          <a:noFill/>
          <a:ln w="127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PsilotumVascC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4267200" cy="3657600"/>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001000" y="1524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Tree>
    <p:extLst>
      <p:ext uri="{BB962C8B-B14F-4D97-AF65-F5344CB8AC3E}">
        <p14:creationId xmlns:p14="http://schemas.microsoft.com/office/powerpoint/2010/main" val="384061611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5821363"/>
          </a:xfrm>
        </p:spPr>
        <p:txBody>
          <a:bodyPr/>
          <a:lstStyle/>
          <a:p>
            <a:r>
              <a:rPr lang="en-US" dirty="0"/>
              <a:t>Name the very important tissue below…</a:t>
            </a:r>
          </a:p>
          <a:p>
            <a:pPr lvl="1"/>
            <a:r>
              <a:rPr lang="en-US" dirty="0">
                <a:solidFill>
                  <a:srgbClr val="FF7C80"/>
                </a:solidFill>
              </a:rPr>
              <a:t>Part of a plants vascular system.</a:t>
            </a:r>
          </a:p>
          <a:p>
            <a:pPr lvl="1"/>
            <a:r>
              <a:rPr lang="en-US" dirty="0">
                <a:solidFill>
                  <a:srgbClr val="CC99FF"/>
                </a:solidFill>
              </a:rPr>
              <a:t>Tubes that water and minerals move through.</a:t>
            </a:r>
          </a:p>
          <a:p>
            <a:pPr lvl="1"/>
            <a:r>
              <a:rPr lang="en-US" dirty="0">
                <a:solidFill>
                  <a:schemeClr val="bg1"/>
                </a:solidFill>
              </a:rPr>
              <a:t>Water travels up the tree from roots to leaves.</a:t>
            </a:r>
          </a:p>
          <a:p>
            <a:pPr lvl="1"/>
            <a:r>
              <a:rPr lang="en-US" dirty="0">
                <a:solidFill>
                  <a:schemeClr val="bg1"/>
                </a:solidFill>
              </a:rPr>
              <a:t>Old types of these cells help to support the plant </a:t>
            </a:r>
            <a:r>
              <a:rPr lang="en-US" dirty="0">
                <a:solidFill>
                  <a:srgbClr val="996633"/>
                </a:solidFill>
              </a:rPr>
              <a:t>(Wood).</a:t>
            </a:r>
          </a:p>
        </p:txBody>
      </p:sp>
      <p:pic>
        <p:nvPicPr>
          <p:cNvPr id="4" name="Picture 5" descr="Big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4191000" cy="3657600"/>
          </a:xfrm>
          <a:prstGeom prst="rect">
            <a:avLst/>
          </a:prstGeom>
          <a:noFill/>
          <a:ln w="127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PsilotumVascC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4267200" cy="3657600"/>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001000" y="1524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Tree>
    <p:extLst>
      <p:ext uri="{BB962C8B-B14F-4D97-AF65-F5344CB8AC3E}">
        <p14:creationId xmlns:p14="http://schemas.microsoft.com/office/powerpoint/2010/main" val="270100661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5821363"/>
          </a:xfrm>
        </p:spPr>
        <p:txBody>
          <a:bodyPr/>
          <a:lstStyle/>
          <a:p>
            <a:r>
              <a:rPr lang="en-US" dirty="0"/>
              <a:t>Name the very important tissue below…</a:t>
            </a:r>
          </a:p>
          <a:p>
            <a:pPr lvl="1"/>
            <a:r>
              <a:rPr lang="en-US" dirty="0">
                <a:solidFill>
                  <a:srgbClr val="FF7C80"/>
                </a:solidFill>
              </a:rPr>
              <a:t>Part of a plants vascular system.</a:t>
            </a:r>
          </a:p>
          <a:p>
            <a:pPr lvl="1"/>
            <a:r>
              <a:rPr lang="en-US" dirty="0">
                <a:solidFill>
                  <a:srgbClr val="CC99FF"/>
                </a:solidFill>
              </a:rPr>
              <a:t>Tubes that water and minerals move through.</a:t>
            </a:r>
          </a:p>
          <a:p>
            <a:pPr lvl="1"/>
            <a:r>
              <a:rPr lang="en-US" dirty="0">
                <a:solidFill>
                  <a:schemeClr val="accent1">
                    <a:lumMod val="60000"/>
                    <a:lumOff val="40000"/>
                  </a:schemeClr>
                </a:solidFill>
              </a:rPr>
              <a:t>Water travels up the tree from roots to leaves.</a:t>
            </a:r>
          </a:p>
          <a:p>
            <a:pPr lvl="1"/>
            <a:r>
              <a:rPr lang="en-US" dirty="0">
                <a:solidFill>
                  <a:schemeClr val="bg1"/>
                </a:solidFill>
              </a:rPr>
              <a:t>Old types of these cells help to support the plant </a:t>
            </a:r>
            <a:r>
              <a:rPr lang="en-US" dirty="0">
                <a:solidFill>
                  <a:srgbClr val="996633"/>
                </a:solidFill>
              </a:rPr>
              <a:t>(Wood).</a:t>
            </a:r>
          </a:p>
        </p:txBody>
      </p:sp>
      <p:pic>
        <p:nvPicPr>
          <p:cNvPr id="4" name="Picture 5" descr="Big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4191000" cy="3657600"/>
          </a:xfrm>
          <a:prstGeom prst="rect">
            <a:avLst/>
          </a:prstGeom>
          <a:noFill/>
          <a:ln w="127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PsilotumVascC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4267200" cy="3657600"/>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001000" y="1524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Tree>
    <p:extLst>
      <p:ext uri="{BB962C8B-B14F-4D97-AF65-F5344CB8AC3E}">
        <p14:creationId xmlns:p14="http://schemas.microsoft.com/office/powerpoint/2010/main" val="259777251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5821363"/>
          </a:xfrm>
        </p:spPr>
        <p:txBody>
          <a:bodyPr/>
          <a:lstStyle/>
          <a:p>
            <a:r>
              <a:rPr lang="en-US" dirty="0"/>
              <a:t>Name the very important tissue below…</a:t>
            </a:r>
          </a:p>
          <a:p>
            <a:pPr lvl="1"/>
            <a:r>
              <a:rPr lang="en-US" dirty="0">
                <a:solidFill>
                  <a:srgbClr val="FF7C80"/>
                </a:solidFill>
              </a:rPr>
              <a:t>Part of a plants vascular system.</a:t>
            </a:r>
          </a:p>
          <a:p>
            <a:pPr lvl="1"/>
            <a:r>
              <a:rPr lang="en-US" dirty="0">
                <a:solidFill>
                  <a:srgbClr val="CC99FF"/>
                </a:solidFill>
              </a:rPr>
              <a:t>Tubes that water and minerals move through.</a:t>
            </a:r>
          </a:p>
          <a:p>
            <a:pPr lvl="1"/>
            <a:r>
              <a:rPr lang="en-US" dirty="0">
                <a:solidFill>
                  <a:schemeClr val="accent1">
                    <a:lumMod val="60000"/>
                    <a:lumOff val="40000"/>
                  </a:schemeClr>
                </a:solidFill>
              </a:rPr>
              <a:t>Water travels up the tree from roots to leaves.</a:t>
            </a:r>
          </a:p>
          <a:p>
            <a:pPr lvl="1"/>
            <a:r>
              <a:rPr lang="en-US" dirty="0">
                <a:solidFill>
                  <a:srgbClr val="996633"/>
                </a:solidFill>
              </a:rPr>
              <a:t>Old types of these cells help to support the plant (Wood).</a:t>
            </a:r>
          </a:p>
        </p:txBody>
      </p:sp>
      <p:pic>
        <p:nvPicPr>
          <p:cNvPr id="4" name="Picture 5" descr="Big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4191000" cy="3657600"/>
          </a:xfrm>
          <a:prstGeom prst="rect">
            <a:avLst/>
          </a:prstGeom>
          <a:noFill/>
          <a:ln w="127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PsilotumVascC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4267200" cy="3657600"/>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001000" y="1524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Tree>
    <p:extLst>
      <p:ext uri="{BB962C8B-B14F-4D97-AF65-F5344CB8AC3E}">
        <p14:creationId xmlns:p14="http://schemas.microsoft.com/office/powerpoint/2010/main" val="46479156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5821363"/>
          </a:xfrm>
        </p:spPr>
        <p:txBody>
          <a:bodyPr/>
          <a:lstStyle/>
          <a:p>
            <a:r>
              <a:rPr lang="en-US" dirty="0"/>
              <a:t>Name the very important tissue below…</a:t>
            </a:r>
          </a:p>
          <a:p>
            <a:pPr lvl="1"/>
            <a:r>
              <a:rPr lang="en-US" dirty="0">
                <a:solidFill>
                  <a:srgbClr val="FF7C80"/>
                </a:solidFill>
              </a:rPr>
              <a:t>Part of a plants vascular system.</a:t>
            </a:r>
          </a:p>
          <a:p>
            <a:pPr lvl="1"/>
            <a:r>
              <a:rPr lang="en-US" dirty="0">
                <a:solidFill>
                  <a:srgbClr val="CC99FF"/>
                </a:solidFill>
              </a:rPr>
              <a:t>Tubes that water and minerals move through.</a:t>
            </a:r>
          </a:p>
          <a:p>
            <a:pPr lvl="1"/>
            <a:r>
              <a:rPr lang="en-US" dirty="0">
                <a:solidFill>
                  <a:schemeClr val="accent1">
                    <a:lumMod val="60000"/>
                    <a:lumOff val="40000"/>
                  </a:schemeClr>
                </a:solidFill>
              </a:rPr>
              <a:t>Water travels up the tree from roots to leaves.</a:t>
            </a:r>
          </a:p>
          <a:p>
            <a:pPr lvl="1"/>
            <a:r>
              <a:rPr lang="en-US" dirty="0">
                <a:solidFill>
                  <a:srgbClr val="996633"/>
                </a:solidFill>
              </a:rPr>
              <a:t>Old types of these cells help to support the plant (Wood).</a:t>
            </a:r>
          </a:p>
        </p:txBody>
      </p:sp>
      <p:pic>
        <p:nvPicPr>
          <p:cNvPr id="4" name="Picture 5" descr="Big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4191000" cy="3657600"/>
          </a:xfrm>
          <a:prstGeom prst="rect">
            <a:avLst/>
          </a:prstGeom>
          <a:noFill/>
          <a:ln w="127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PsilotumVascC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4267200" cy="3657600"/>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001000" y="1524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2" name="Rectangle 1"/>
          <p:cNvSpPr/>
          <p:nvPr/>
        </p:nvSpPr>
        <p:spPr>
          <a:xfrm>
            <a:off x="263912" y="5791200"/>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Tree>
    <p:extLst>
      <p:ext uri="{BB962C8B-B14F-4D97-AF65-F5344CB8AC3E}">
        <p14:creationId xmlns:p14="http://schemas.microsoft.com/office/powerpoint/2010/main" val="418626555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5821363"/>
          </a:xfrm>
        </p:spPr>
        <p:txBody>
          <a:bodyPr/>
          <a:lstStyle/>
          <a:p>
            <a:r>
              <a:rPr lang="en-US" dirty="0"/>
              <a:t>Name the very important tissue below…</a:t>
            </a:r>
          </a:p>
          <a:p>
            <a:pPr lvl="1"/>
            <a:r>
              <a:rPr lang="en-US" dirty="0">
                <a:solidFill>
                  <a:srgbClr val="FF7C80"/>
                </a:solidFill>
              </a:rPr>
              <a:t>Part of a plants vascular system.</a:t>
            </a:r>
          </a:p>
          <a:p>
            <a:pPr lvl="1"/>
            <a:r>
              <a:rPr lang="en-US" dirty="0">
                <a:solidFill>
                  <a:srgbClr val="CC99FF"/>
                </a:solidFill>
              </a:rPr>
              <a:t>Tubes that water and minerals move through.</a:t>
            </a:r>
          </a:p>
          <a:p>
            <a:pPr lvl="1"/>
            <a:r>
              <a:rPr lang="en-US" dirty="0">
                <a:solidFill>
                  <a:schemeClr val="accent1">
                    <a:lumMod val="60000"/>
                    <a:lumOff val="40000"/>
                  </a:schemeClr>
                </a:solidFill>
              </a:rPr>
              <a:t>Water travels up the tree from roots to leaves.</a:t>
            </a:r>
          </a:p>
          <a:p>
            <a:pPr lvl="1"/>
            <a:r>
              <a:rPr lang="en-US" dirty="0">
                <a:solidFill>
                  <a:srgbClr val="996633"/>
                </a:solidFill>
              </a:rPr>
              <a:t>Old types of these cells help to support the plant (Wood).</a:t>
            </a:r>
          </a:p>
        </p:txBody>
      </p:sp>
      <p:pic>
        <p:nvPicPr>
          <p:cNvPr id="4" name="Picture 5" descr="Big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84" y="2967335"/>
            <a:ext cx="4196116" cy="3662065"/>
          </a:xfrm>
          <a:prstGeom prst="rect">
            <a:avLst/>
          </a:prstGeom>
          <a:noFill/>
          <a:ln w="127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PsilotumVascC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4267200" cy="3657600"/>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001000" y="1524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14</a:t>
            </a:r>
          </a:p>
        </p:txBody>
      </p:sp>
      <p:sp>
        <p:nvSpPr>
          <p:cNvPr id="2" name="Rectangle 1"/>
          <p:cNvSpPr/>
          <p:nvPr/>
        </p:nvSpPr>
        <p:spPr>
          <a:xfrm>
            <a:off x="263912" y="5791200"/>
            <a:ext cx="703429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and the answer is…</a:t>
            </a:r>
          </a:p>
        </p:txBody>
      </p:sp>
      <p:sp>
        <p:nvSpPr>
          <p:cNvPr id="7" name="Rectangle 6"/>
          <p:cNvSpPr/>
          <p:nvPr/>
        </p:nvSpPr>
        <p:spPr>
          <a:xfrm>
            <a:off x="2565682" y="2967335"/>
            <a:ext cx="4012637" cy="1569660"/>
          </a:xfrm>
          <a:prstGeom prst="rect">
            <a:avLst/>
          </a:prstGeom>
          <a:noFill/>
          <a:ln>
            <a:solidFill>
              <a:schemeClr val="accent1">
                <a:lumMod val="75000"/>
              </a:schemeClr>
            </a:solidFill>
          </a:ln>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9050" cmpd="sng">
                  <a:solidFill>
                    <a:srgbClr val="003399">
                      <a:lumMod val="60000"/>
                      <a:lumOff val="40000"/>
                    </a:srgbClr>
                  </a:solidFill>
                  <a:prstDash val="solid"/>
                  <a:miter lim="800000"/>
                </a:ln>
                <a:solidFill>
                  <a:srgbClr val="FF00FF"/>
                </a:solidFill>
                <a:effectLst>
                  <a:glow rad="800100">
                    <a:srgbClr val="CC99FF"/>
                  </a:glow>
                  <a:outerShdw blurRad="50800" algn="tl" rotWithShape="0">
                    <a:srgbClr val="000000"/>
                  </a:outerShdw>
                </a:effectLst>
                <a:uLnTx/>
                <a:uFillTx/>
                <a:latin typeface="Tahoma" pitchFamily="34" charset="0"/>
                <a:ea typeface="+mn-ea"/>
                <a:cs typeface="+mn-cs"/>
              </a:rPr>
              <a:t>Xylem</a:t>
            </a:r>
          </a:p>
        </p:txBody>
      </p:sp>
    </p:spTree>
    <p:extLst>
      <p:ext uri="{BB962C8B-B14F-4D97-AF65-F5344CB8AC3E}">
        <p14:creationId xmlns:p14="http://schemas.microsoft.com/office/powerpoint/2010/main" val="194172207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Tree>
    <p:extLst>
      <p:ext uri="{BB962C8B-B14F-4D97-AF65-F5344CB8AC3E}">
        <p14:creationId xmlns:p14="http://schemas.microsoft.com/office/powerpoint/2010/main" val="41851645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686417"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3" name="Freeform 2"/>
          <p:cNvSpPr/>
          <p:nvPr/>
        </p:nvSpPr>
        <p:spPr bwMode="auto">
          <a:xfrm>
            <a:off x="929268" y="2594517"/>
            <a:ext cx="959005" cy="1003610"/>
          </a:xfrm>
          <a:custGeom>
            <a:avLst/>
            <a:gdLst>
              <a:gd name="connsiteX0" fmla="*/ 0 w 959005"/>
              <a:gd name="connsiteY0" fmla="*/ 1003610 h 1003610"/>
              <a:gd name="connsiteX1" fmla="*/ 37171 w 959005"/>
              <a:gd name="connsiteY1" fmla="*/ 988742 h 1003610"/>
              <a:gd name="connsiteX2" fmla="*/ 81776 w 959005"/>
              <a:gd name="connsiteY2" fmla="*/ 936703 h 1003610"/>
              <a:gd name="connsiteX3" fmla="*/ 89210 w 959005"/>
              <a:gd name="connsiteY3" fmla="*/ 914400 h 1003610"/>
              <a:gd name="connsiteX4" fmla="*/ 126381 w 959005"/>
              <a:gd name="connsiteY4" fmla="*/ 877229 h 1003610"/>
              <a:gd name="connsiteX5" fmla="*/ 163552 w 959005"/>
              <a:gd name="connsiteY5" fmla="*/ 810322 h 1003610"/>
              <a:gd name="connsiteX6" fmla="*/ 185854 w 959005"/>
              <a:gd name="connsiteY6" fmla="*/ 795454 h 1003610"/>
              <a:gd name="connsiteX7" fmla="*/ 223025 w 959005"/>
              <a:gd name="connsiteY7" fmla="*/ 773151 h 1003610"/>
              <a:gd name="connsiteX8" fmla="*/ 275064 w 959005"/>
              <a:gd name="connsiteY8" fmla="*/ 706244 h 1003610"/>
              <a:gd name="connsiteX9" fmla="*/ 289932 w 959005"/>
              <a:gd name="connsiteY9" fmla="*/ 683942 h 1003610"/>
              <a:gd name="connsiteX10" fmla="*/ 304800 w 959005"/>
              <a:gd name="connsiteY10" fmla="*/ 654205 h 1003610"/>
              <a:gd name="connsiteX11" fmla="*/ 327103 w 959005"/>
              <a:gd name="connsiteY11" fmla="*/ 631903 h 1003610"/>
              <a:gd name="connsiteX12" fmla="*/ 356839 w 959005"/>
              <a:gd name="connsiteY12" fmla="*/ 579863 h 1003610"/>
              <a:gd name="connsiteX13" fmla="*/ 394010 w 959005"/>
              <a:gd name="connsiteY13" fmla="*/ 550127 h 1003610"/>
              <a:gd name="connsiteX14" fmla="*/ 423747 w 959005"/>
              <a:gd name="connsiteY14" fmla="*/ 512956 h 1003610"/>
              <a:gd name="connsiteX15" fmla="*/ 438615 w 959005"/>
              <a:gd name="connsiteY15" fmla="*/ 490654 h 1003610"/>
              <a:gd name="connsiteX16" fmla="*/ 498088 w 959005"/>
              <a:gd name="connsiteY16" fmla="*/ 438615 h 1003610"/>
              <a:gd name="connsiteX17" fmla="*/ 550127 w 959005"/>
              <a:gd name="connsiteY17" fmla="*/ 379142 h 1003610"/>
              <a:gd name="connsiteX18" fmla="*/ 564995 w 959005"/>
              <a:gd name="connsiteY18" fmla="*/ 364273 h 1003610"/>
              <a:gd name="connsiteX19" fmla="*/ 579864 w 959005"/>
              <a:gd name="connsiteY19" fmla="*/ 349405 h 1003610"/>
              <a:gd name="connsiteX20" fmla="*/ 624469 w 959005"/>
              <a:gd name="connsiteY20" fmla="*/ 312234 h 1003610"/>
              <a:gd name="connsiteX21" fmla="*/ 661639 w 959005"/>
              <a:gd name="connsiteY21" fmla="*/ 275063 h 1003610"/>
              <a:gd name="connsiteX22" fmla="*/ 676508 w 959005"/>
              <a:gd name="connsiteY22" fmla="*/ 252761 h 1003610"/>
              <a:gd name="connsiteX23" fmla="*/ 698810 w 959005"/>
              <a:gd name="connsiteY23" fmla="*/ 237893 h 1003610"/>
              <a:gd name="connsiteX24" fmla="*/ 713678 w 959005"/>
              <a:gd name="connsiteY24" fmla="*/ 208156 h 1003610"/>
              <a:gd name="connsiteX25" fmla="*/ 750849 w 959005"/>
              <a:gd name="connsiteY25" fmla="*/ 170985 h 1003610"/>
              <a:gd name="connsiteX26" fmla="*/ 773152 w 959005"/>
              <a:gd name="connsiteY26" fmla="*/ 148683 h 1003610"/>
              <a:gd name="connsiteX27" fmla="*/ 788020 w 959005"/>
              <a:gd name="connsiteY27" fmla="*/ 126381 h 1003610"/>
              <a:gd name="connsiteX28" fmla="*/ 832625 w 959005"/>
              <a:gd name="connsiteY28" fmla="*/ 96644 h 1003610"/>
              <a:gd name="connsiteX29" fmla="*/ 892098 w 959005"/>
              <a:gd name="connsiteY29" fmla="*/ 44605 h 1003610"/>
              <a:gd name="connsiteX30" fmla="*/ 921834 w 959005"/>
              <a:gd name="connsiteY30" fmla="*/ 22303 h 1003610"/>
              <a:gd name="connsiteX31" fmla="*/ 959005 w 959005"/>
              <a:gd name="connsiteY31" fmla="*/ 0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9005" h="1003610">
                <a:moveTo>
                  <a:pt x="0" y="1003610"/>
                </a:moveTo>
                <a:cubicBezTo>
                  <a:pt x="12390" y="998654"/>
                  <a:pt x="26067" y="996144"/>
                  <a:pt x="37171" y="988742"/>
                </a:cubicBezTo>
                <a:cubicBezTo>
                  <a:pt x="58804" y="974320"/>
                  <a:pt x="68324" y="956881"/>
                  <a:pt x="81776" y="936703"/>
                </a:cubicBezTo>
                <a:cubicBezTo>
                  <a:pt x="84254" y="929269"/>
                  <a:pt x="84508" y="920669"/>
                  <a:pt x="89210" y="914400"/>
                </a:cubicBezTo>
                <a:cubicBezTo>
                  <a:pt x="99723" y="900382"/>
                  <a:pt x="126381" y="877229"/>
                  <a:pt x="126381" y="877229"/>
                </a:cubicBezTo>
                <a:cubicBezTo>
                  <a:pt x="134128" y="853988"/>
                  <a:pt x="141641" y="824929"/>
                  <a:pt x="163552" y="810322"/>
                </a:cubicBezTo>
                <a:cubicBezTo>
                  <a:pt x="170986" y="805366"/>
                  <a:pt x="178877" y="801035"/>
                  <a:pt x="185854" y="795454"/>
                </a:cubicBezTo>
                <a:cubicBezTo>
                  <a:pt x="215011" y="772128"/>
                  <a:pt x="184292" y="786061"/>
                  <a:pt x="223025" y="773151"/>
                </a:cubicBezTo>
                <a:cubicBezTo>
                  <a:pt x="257962" y="738214"/>
                  <a:pt x="239496" y="759596"/>
                  <a:pt x="275064" y="706244"/>
                </a:cubicBezTo>
                <a:cubicBezTo>
                  <a:pt x="280020" y="698810"/>
                  <a:pt x="285936" y="691933"/>
                  <a:pt x="289932" y="683942"/>
                </a:cubicBezTo>
                <a:cubicBezTo>
                  <a:pt x="294888" y="674030"/>
                  <a:pt x="298359" y="663223"/>
                  <a:pt x="304800" y="654205"/>
                </a:cubicBezTo>
                <a:cubicBezTo>
                  <a:pt x="310911" y="645650"/>
                  <a:pt x="320372" y="639980"/>
                  <a:pt x="327103" y="631903"/>
                </a:cubicBezTo>
                <a:cubicBezTo>
                  <a:pt x="352450" y="601487"/>
                  <a:pt x="332603" y="616217"/>
                  <a:pt x="356839" y="579863"/>
                </a:cubicBezTo>
                <a:cubicBezTo>
                  <a:pt x="365312" y="567153"/>
                  <a:pt x="382082" y="558079"/>
                  <a:pt x="394010" y="550127"/>
                </a:cubicBezTo>
                <a:cubicBezTo>
                  <a:pt x="439765" y="481491"/>
                  <a:pt x="381380" y="565913"/>
                  <a:pt x="423747" y="512956"/>
                </a:cubicBezTo>
                <a:cubicBezTo>
                  <a:pt x="429328" y="505979"/>
                  <a:pt x="432732" y="497378"/>
                  <a:pt x="438615" y="490654"/>
                </a:cubicBezTo>
                <a:cubicBezTo>
                  <a:pt x="469057" y="455863"/>
                  <a:pt x="467859" y="458768"/>
                  <a:pt x="498088" y="438615"/>
                </a:cubicBezTo>
                <a:cubicBezTo>
                  <a:pt x="522677" y="401731"/>
                  <a:pt x="506636" y="422633"/>
                  <a:pt x="550127" y="379142"/>
                </a:cubicBezTo>
                <a:lnTo>
                  <a:pt x="564995" y="364273"/>
                </a:lnTo>
                <a:cubicBezTo>
                  <a:pt x="569951" y="359317"/>
                  <a:pt x="575659" y="355012"/>
                  <a:pt x="579864" y="349405"/>
                </a:cubicBezTo>
                <a:cubicBezTo>
                  <a:pt x="606868" y="313399"/>
                  <a:pt x="590412" y="323586"/>
                  <a:pt x="624469" y="312234"/>
                </a:cubicBezTo>
                <a:cubicBezTo>
                  <a:pt x="636859" y="299844"/>
                  <a:pt x="651919" y="289642"/>
                  <a:pt x="661639" y="275063"/>
                </a:cubicBezTo>
                <a:cubicBezTo>
                  <a:pt x="666595" y="267629"/>
                  <a:pt x="670190" y="259079"/>
                  <a:pt x="676508" y="252761"/>
                </a:cubicBezTo>
                <a:cubicBezTo>
                  <a:pt x="682826" y="246443"/>
                  <a:pt x="691376" y="242849"/>
                  <a:pt x="698810" y="237893"/>
                </a:cubicBezTo>
                <a:cubicBezTo>
                  <a:pt x="703766" y="227981"/>
                  <a:pt x="706874" y="216904"/>
                  <a:pt x="713678" y="208156"/>
                </a:cubicBezTo>
                <a:cubicBezTo>
                  <a:pt x="724436" y="194324"/>
                  <a:pt x="738459" y="183375"/>
                  <a:pt x="750849" y="170985"/>
                </a:cubicBezTo>
                <a:cubicBezTo>
                  <a:pt x="758283" y="163551"/>
                  <a:pt x="767320" y="157431"/>
                  <a:pt x="773152" y="148683"/>
                </a:cubicBezTo>
                <a:cubicBezTo>
                  <a:pt x="778108" y="141249"/>
                  <a:pt x="781296" y="132264"/>
                  <a:pt x="788020" y="126381"/>
                </a:cubicBezTo>
                <a:cubicBezTo>
                  <a:pt x="801468" y="114614"/>
                  <a:pt x="832625" y="96644"/>
                  <a:pt x="832625" y="96644"/>
                </a:cubicBezTo>
                <a:cubicBezTo>
                  <a:pt x="860296" y="55138"/>
                  <a:pt x="834277" y="87970"/>
                  <a:pt x="892098" y="44605"/>
                </a:cubicBezTo>
                <a:cubicBezTo>
                  <a:pt x="902010" y="37171"/>
                  <a:pt x="911077" y="28450"/>
                  <a:pt x="921834" y="22303"/>
                </a:cubicBezTo>
                <a:cubicBezTo>
                  <a:pt x="966869" y="-3432"/>
                  <a:pt x="924211" y="34794"/>
                  <a:pt x="959005" y="0"/>
                </a:cubicBezTo>
              </a:path>
            </a:pathLst>
          </a:cu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Tree>
    <p:extLst>
      <p:ext uri="{BB962C8B-B14F-4D97-AF65-F5344CB8AC3E}">
        <p14:creationId xmlns:p14="http://schemas.microsoft.com/office/powerpoint/2010/main" val="310303041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686417"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3" name="Freeform 2"/>
          <p:cNvSpPr/>
          <p:nvPr/>
        </p:nvSpPr>
        <p:spPr bwMode="auto">
          <a:xfrm>
            <a:off x="929268" y="2594517"/>
            <a:ext cx="959005" cy="1003610"/>
          </a:xfrm>
          <a:custGeom>
            <a:avLst/>
            <a:gdLst>
              <a:gd name="connsiteX0" fmla="*/ 0 w 959005"/>
              <a:gd name="connsiteY0" fmla="*/ 1003610 h 1003610"/>
              <a:gd name="connsiteX1" fmla="*/ 37171 w 959005"/>
              <a:gd name="connsiteY1" fmla="*/ 988742 h 1003610"/>
              <a:gd name="connsiteX2" fmla="*/ 81776 w 959005"/>
              <a:gd name="connsiteY2" fmla="*/ 936703 h 1003610"/>
              <a:gd name="connsiteX3" fmla="*/ 89210 w 959005"/>
              <a:gd name="connsiteY3" fmla="*/ 914400 h 1003610"/>
              <a:gd name="connsiteX4" fmla="*/ 126381 w 959005"/>
              <a:gd name="connsiteY4" fmla="*/ 877229 h 1003610"/>
              <a:gd name="connsiteX5" fmla="*/ 163552 w 959005"/>
              <a:gd name="connsiteY5" fmla="*/ 810322 h 1003610"/>
              <a:gd name="connsiteX6" fmla="*/ 185854 w 959005"/>
              <a:gd name="connsiteY6" fmla="*/ 795454 h 1003610"/>
              <a:gd name="connsiteX7" fmla="*/ 223025 w 959005"/>
              <a:gd name="connsiteY7" fmla="*/ 773151 h 1003610"/>
              <a:gd name="connsiteX8" fmla="*/ 275064 w 959005"/>
              <a:gd name="connsiteY8" fmla="*/ 706244 h 1003610"/>
              <a:gd name="connsiteX9" fmla="*/ 289932 w 959005"/>
              <a:gd name="connsiteY9" fmla="*/ 683942 h 1003610"/>
              <a:gd name="connsiteX10" fmla="*/ 304800 w 959005"/>
              <a:gd name="connsiteY10" fmla="*/ 654205 h 1003610"/>
              <a:gd name="connsiteX11" fmla="*/ 327103 w 959005"/>
              <a:gd name="connsiteY11" fmla="*/ 631903 h 1003610"/>
              <a:gd name="connsiteX12" fmla="*/ 356839 w 959005"/>
              <a:gd name="connsiteY12" fmla="*/ 579863 h 1003610"/>
              <a:gd name="connsiteX13" fmla="*/ 394010 w 959005"/>
              <a:gd name="connsiteY13" fmla="*/ 550127 h 1003610"/>
              <a:gd name="connsiteX14" fmla="*/ 423747 w 959005"/>
              <a:gd name="connsiteY14" fmla="*/ 512956 h 1003610"/>
              <a:gd name="connsiteX15" fmla="*/ 438615 w 959005"/>
              <a:gd name="connsiteY15" fmla="*/ 490654 h 1003610"/>
              <a:gd name="connsiteX16" fmla="*/ 498088 w 959005"/>
              <a:gd name="connsiteY16" fmla="*/ 438615 h 1003610"/>
              <a:gd name="connsiteX17" fmla="*/ 550127 w 959005"/>
              <a:gd name="connsiteY17" fmla="*/ 379142 h 1003610"/>
              <a:gd name="connsiteX18" fmla="*/ 564995 w 959005"/>
              <a:gd name="connsiteY18" fmla="*/ 364273 h 1003610"/>
              <a:gd name="connsiteX19" fmla="*/ 579864 w 959005"/>
              <a:gd name="connsiteY19" fmla="*/ 349405 h 1003610"/>
              <a:gd name="connsiteX20" fmla="*/ 624469 w 959005"/>
              <a:gd name="connsiteY20" fmla="*/ 312234 h 1003610"/>
              <a:gd name="connsiteX21" fmla="*/ 661639 w 959005"/>
              <a:gd name="connsiteY21" fmla="*/ 275063 h 1003610"/>
              <a:gd name="connsiteX22" fmla="*/ 676508 w 959005"/>
              <a:gd name="connsiteY22" fmla="*/ 252761 h 1003610"/>
              <a:gd name="connsiteX23" fmla="*/ 698810 w 959005"/>
              <a:gd name="connsiteY23" fmla="*/ 237893 h 1003610"/>
              <a:gd name="connsiteX24" fmla="*/ 713678 w 959005"/>
              <a:gd name="connsiteY24" fmla="*/ 208156 h 1003610"/>
              <a:gd name="connsiteX25" fmla="*/ 750849 w 959005"/>
              <a:gd name="connsiteY25" fmla="*/ 170985 h 1003610"/>
              <a:gd name="connsiteX26" fmla="*/ 773152 w 959005"/>
              <a:gd name="connsiteY26" fmla="*/ 148683 h 1003610"/>
              <a:gd name="connsiteX27" fmla="*/ 788020 w 959005"/>
              <a:gd name="connsiteY27" fmla="*/ 126381 h 1003610"/>
              <a:gd name="connsiteX28" fmla="*/ 832625 w 959005"/>
              <a:gd name="connsiteY28" fmla="*/ 96644 h 1003610"/>
              <a:gd name="connsiteX29" fmla="*/ 892098 w 959005"/>
              <a:gd name="connsiteY29" fmla="*/ 44605 h 1003610"/>
              <a:gd name="connsiteX30" fmla="*/ 921834 w 959005"/>
              <a:gd name="connsiteY30" fmla="*/ 22303 h 1003610"/>
              <a:gd name="connsiteX31" fmla="*/ 959005 w 959005"/>
              <a:gd name="connsiteY31" fmla="*/ 0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9005" h="1003610">
                <a:moveTo>
                  <a:pt x="0" y="1003610"/>
                </a:moveTo>
                <a:cubicBezTo>
                  <a:pt x="12390" y="998654"/>
                  <a:pt x="26067" y="996144"/>
                  <a:pt x="37171" y="988742"/>
                </a:cubicBezTo>
                <a:cubicBezTo>
                  <a:pt x="58804" y="974320"/>
                  <a:pt x="68324" y="956881"/>
                  <a:pt x="81776" y="936703"/>
                </a:cubicBezTo>
                <a:cubicBezTo>
                  <a:pt x="84254" y="929269"/>
                  <a:pt x="84508" y="920669"/>
                  <a:pt x="89210" y="914400"/>
                </a:cubicBezTo>
                <a:cubicBezTo>
                  <a:pt x="99723" y="900382"/>
                  <a:pt x="126381" y="877229"/>
                  <a:pt x="126381" y="877229"/>
                </a:cubicBezTo>
                <a:cubicBezTo>
                  <a:pt x="134128" y="853988"/>
                  <a:pt x="141641" y="824929"/>
                  <a:pt x="163552" y="810322"/>
                </a:cubicBezTo>
                <a:cubicBezTo>
                  <a:pt x="170986" y="805366"/>
                  <a:pt x="178877" y="801035"/>
                  <a:pt x="185854" y="795454"/>
                </a:cubicBezTo>
                <a:cubicBezTo>
                  <a:pt x="215011" y="772128"/>
                  <a:pt x="184292" y="786061"/>
                  <a:pt x="223025" y="773151"/>
                </a:cubicBezTo>
                <a:cubicBezTo>
                  <a:pt x="257962" y="738214"/>
                  <a:pt x="239496" y="759596"/>
                  <a:pt x="275064" y="706244"/>
                </a:cubicBezTo>
                <a:cubicBezTo>
                  <a:pt x="280020" y="698810"/>
                  <a:pt x="285936" y="691933"/>
                  <a:pt x="289932" y="683942"/>
                </a:cubicBezTo>
                <a:cubicBezTo>
                  <a:pt x="294888" y="674030"/>
                  <a:pt x="298359" y="663223"/>
                  <a:pt x="304800" y="654205"/>
                </a:cubicBezTo>
                <a:cubicBezTo>
                  <a:pt x="310911" y="645650"/>
                  <a:pt x="320372" y="639980"/>
                  <a:pt x="327103" y="631903"/>
                </a:cubicBezTo>
                <a:cubicBezTo>
                  <a:pt x="352450" y="601487"/>
                  <a:pt x="332603" y="616217"/>
                  <a:pt x="356839" y="579863"/>
                </a:cubicBezTo>
                <a:cubicBezTo>
                  <a:pt x="365312" y="567153"/>
                  <a:pt x="382082" y="558079"/>
                  <a:pt x="394010" y="550127"/>
                </a:cubicBezTo>
                <a:cubicBezTo>
                  <a:pt x="439765" y="481491"/>
                  <a:pt x="381380" y="565913"/>
                  <a:pt x="423747" y="512956"/>
                </a:cubicBezTo>
                <a:cubicBezTo>
                  <a:pt x="429328" y="505979"/>
                  <a:pt x="432732" y="497378"/>
                  <a:pt x="438615" y="490654"/>
                </a:cubicBezTo>
                <a:cubicBezTo>
                  <a:pt x="469057" y="455863"/>
                  <a:pt x="467859" y="458768"/>
                  <a:pt x="498088" y="438615"/>
                </a:cubicBezTo>
                <a:cubicBezTo>
                  <a:pt x="522677" y="401731"/>
                  <a:pt x="506636" y="422633"/>
                  <a:pt x="550127" y="379142"/>
                </a:cubicBezTo>
                <a:lnTo>
                  <a:pt x="564995" y="364273"/>
                </a:lnTo>
                <a:cubicBezTo>
                  <a:pt x="569951" y="359317"/>
                  <a:pt x="575659" y="355012"/>
                  <a:pt x="579864" y="349405"/>
                </a:cubicBezTo>
                <a:cubicBezTo>
                  <a:pt x="606868" y="313399"/>
                  <a:pt x="590412" y="323586"/>
                  <a:pt x="624469" y="312234"/>
                </a:cubicBezTo>
                <a:cubicBezTo>
                  <a:pt x="636859" y="299844"/>
                  <a:pt x="651919" y="289642"/>
                  <a:pt x="661639" y="275063"/>
                </a:cubicBezTo>
                <a:cubicBezTo>
                  <a:pt x="666595" y="267629"/>
                  <a:pt x="670190" y="259079"/>
                  <a:pt x="676508" y="252761"/>
                </a:cubicBezTo>
                <a:cubicBezTo>
                  <a:pt x="682826" y="246443"/>
                  <a:pt x="691376" y="242849"/>
                  <a:pt x="698810" y="237893"/>
                </a:cubicBezTo>
                <a:cubicBezTo>
                  <a:pt x="703766" y="227981"/>
                  <a:pt x="706874" y="216904"/>
                  <a:pt x="713678" y="208156"/>
                </a:cubicBezTo>
                <a:cubicBezTo>
                  <a:pt x="724436" y="194324"/>
                  <a:pt x="738459" y="183375"/>
                  <a:pt x="750849" y="170985"/>
                </a:cubicBezTo>
                <a:cubicBezTo>
                  <a:pt x="758283" y="163551"/>
                  <a:pt x="767320" y="157431"/>
                  <a:pt x="773152" y="148683"/>
                </a:cubicBezTo>
                <a:cubicBezTo>
                  <a:pt x="778108" y="141249"/>
                  <a:pt x="781296" y="132264"/>
                  <a:pt x="788020" y="126381"/>
                </a:cubicBezTo>
                <a:cubicBezTo>
                  <a:pt x="801468" y="114614"/>
                  <a:pt x="832625" y="96644"/>
                  <a:pt x="832625" y="96644"/>
                </a:cubicBezTo>
                <a:cubicBezTo>
                  <a:pt x="860296" y="55138"/>
                  <a:pt x="834277" y="87970"/>
                  <a:pt x="892098" y="44605"/>
                </a:cubicBezTo>
                <a:cubicBezTo>
                  <a:pt x="902010" y="37171"/>
                  <a:pt x="911077" y="28450"/>
                  <a:pt x="921834" y="22303"/>
                </a:cubicBezTo>
                <a:cubicBezTo>
                  <a:pt x="966869" y="-3432"/>
                  <a:pt x="924211" y="34794"/>
                  <a:pt x="959005" y="0"/>
                </a:cubicBezTo>
              </a:path>
            </a:pathLst>
          </a:cu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Freeform 3"/>
          <p:cNvSpPr/>
          <p:nvPr/>
        </p:nvSpPr>
        <p:spPr bwMode="auto">
          <a:xfrm>
            <a:off x="1783279" y="2958790"/>
            <a:ext cx="826106" cy="1516566"/>
          </a:xfrm>
          <a:custGeom>
            <a:avLst/>
            <a:gdLst>
              <a:gd name="connsiteX0" fmla="*/ 826106 w 826106"/>
              <a:gd name="connsiteY0" fmla="*/ 0 h 1516566"/>
              <a:gd name="connsiteX1" fmla="*/ 766633 w 826106"/>
              <a:gd name="connsiteY1" fmla="*/ 37171 h 1516566"/>
              <a:gd name="connsiteX2" fmla="*/ 722028 w 826106"/>
              <a:gd name="connsiteY2" fmla="*/ 59473 h 1516566"/>
              <a:gd name="connsiteX3" fmla="*/ 684858 w 826106"/>
              <a:gd name="connsiteY3" fmla="*/ 81776 h 1516566"/>
              <a:gd name="connsiteX4" fmla="*/ 669989 w 826106"/>
              <a:gd name="connsiteY4" fmla="*/ 96644 h 1516566"/>
              <a:gd name="connsiteX5" fmla="*/ 595648 w 826106"/>
              <a:gd name="connsiteY5" fmla="*/ 141249 h 1516566"/>
              <a:gd name="connsiteX6" fmla="*/ 558477 w 826106"/>
              <a:gd name="connsiteY6" fmla="*/ 178420 h 1516566"/>
              <a:gd name="connsiteX7" fmla="*/ 506438 w 826106"/>
              <a:gd name="connsiteY7" fmla="*/ 223025 h 1516566"/>
              <a:gd name="connsiteX8" fmla="*/ 484136 w 826106"/>
              <a:gd name="connsiteY8" fmla="*/ 245327 h 1516566"/>
              <a:gd name="connsiteX9" fmla="*/ 469267 w 826106"/>
              <a:gd name="connsiteY9" fmla="*/ 267630 h 1516566"/>
              <a:gd name="connsiteX10" fmla="*/ 446965 w 826106"/>
              <a:gd name="connsiteY10" fmla="*/ 282498 h 1516566"/>
              <a:gd name="connsiteX11" fmla="*/ 432097 w 826106"/>
              <a:gd name="connsiteY11" fmla="*/ 304800 h 1516566"/>
              <a:gd name="connsiteX12" fmla="*/ 417228 w 826106"/>
              <a:gd name="connsiteY12" fmla="*/ 319669 h 1516566"/>
              <a:gd name="connsiteX13" fmla="*/ 387492 w 826106"/>
              <a:gd name="connsiteY13" fmla="*/ 364273 h 1516566"/>
              <a:gd name="connsiteX14" fmla="*/ 372623 w 826106"/>
              <a:gd name="connsiteY14" fmla="*/ 386576 h 1516566"/>
              <a:gd name="connsiteX15" fmla="*/ 350321 w 826106"/>
              <a:gd name="connsiteY15" fmla="*/ 416312 h 1516566"/>
              <a:gd name="connsiteX16" fmla="*/ 320584 w 826106"/>
              <a:gd name="connsiteY16" fmla="*/ 453483 h 1516566"/>
              <a:gd name="connsiteX17" fmla="*/ 283414 w 826106"/>
              <a:gd name="connsiteY17" fmla="*/ 520390 h 1516566"/>
              <a:gd name="connsiteX18" fmla="*/ 238809 w 826106"/>
              <a:gd name="connsiteY18" fmla="*/ 579864 h 1516566"/>
              <a:gd name="connsiteX19" fmla="*/ 223941 w 826106"/>
              <a:gd name="connsiteY19" fmla="*/ 609600 h 1516566"/>
              <a:gd name="connsiteX20" fmla="*/ 194204 w 826106"/>
              <a:gd name="connsiteY20" fmla="*/ 654205 h 1516566"/>
              <a:gd name="connsiteX21" fmla="*/ 186770 w 826106"/>
              <a:gd name="connsiteY21" fmla="*/ 676508 h 1516566"/>
              <a:gd name="connsiteX22" fmla="*/ 157033 w 826106"/>
              <a:gd name="connsiteY22" fmla="*/ 721112 h 1516566"/>
              <a:gd name="connsiteX23" fmla="*/ 134731 w 826106"/>
              <a:gd name="connsiteY23" fmla="*/ 788020 h 1516566"/>
              <a:gd name="connsiteX24" fmla="*/ 127297 w 826106"/>
              <a:gd name="connsiteY24" fmla="*/ 810322 h 1516566"/>
              <a:gd name="connsiteX25" fmla="*/ 119862 w 826106"/>
              <a:gd name="connsiteY25" fmla="*/ 832625 h 1516566"/>
              <a:gd name="connsiteX26" fmla="*/ 104994 w 826106"/>
              <a:gd name="connsiteY26" fmla="*/ 884664 h 1516566"/>
              <a:gd name="connsiteX27" fmla="*/ 90126 w 826106"/>
              <a:gd name="connsiteY27" fmla="*/ 906966 h 1516566"/>
              <a:gd name="connsiteX28" fmla="*/ 75258 w 826106"/>
              <a:gd name="connsiteY28" fmla="*/ 951571 h 1516566"/>
              <a:gd name="connsiteX29" fmla="*/ 52955 w 826106"/>
              <a:gd name="connsiteY29" fmla="*/ 1033347 h 1516566"/>
              <a:gd name="connsiteX30" fmla="*/ 45521 w 826106"/>
              <a:gd name="connsiteY30" fmla="*/ 1107688 h 1516566"/>
              <a:gd name="connsiteX31" fmla="*/ 38087 w 826106"/>
              <a:gd name="connsiteY31" fmla="*/ 1129990 h 1516566"/>
              <a:gd name="connsiteX32" fmla="*/ 30653 w 826106"/>
              <a:gd name="connsiteY32" fmla="*/ 1271239 h 1516566"/>
              <a:gd name="connsiteX33" fmla="*/ 15784 w 826106"/>
              <a:gd name="connsiteY33" fmla="*/ 1353015 h 1516566"/>
              <a:gd name="connsiteX34" fmla="*/ 8350 w 826106"/>
              <a:gd name="connsiteY34" fmla="*/ 1382751 h 1516566"/>
              <a:gd name="connsiteX35" fmla="*/ 916 w 826106"/>
              <a:gd name="connsiteY35" fmla="*/ 1405054 h 1516566"/>
              <a:gd name="connsiteX36" fmla="*/ 916 w 826106"/>
              <a:gd name="connsiteY36" fmla="*/ 1516566 h 151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6106" h="1516566">
                <a:moveTo>
                  <a:pt x="826106" y="0"/>
                </a:moveTo>
                <a:cubicBezTo>
                  <a:pt x="740800" y="68247"/>
                  <a:pt x="824740" y="8118"/>
                  <a:pt x="766633" y="37171"/>
                </a:cubicBezTo>
                <a:cubicBezTo>
                  <a:pt x="708987" y="65993"/>
                  <a:pt x="778088" y="40787"/>
                  <a:pt x="722028" y="59473"/>
                </a:cubicBezTo>
                <a:cubicBezTo>
                  <a:pt x="684360" y="97144"/>
                  <a:pt x="733105" y="52828"/>
                  <a:pt x="684858" y="81776"/>
                </a:cubicBezTo>
                <a:cubicBezTo>
                  <a:pt x="678848" y="85382"/>
                  <a:pt x="675821" y="92756"/>
                  <a:pt x="669989" y="96644"/>
                </a:cubicBezTo>
                <a:cubicBezTo>
                  <a:pt x="634792" y="120108"/>
                  <a:pt x="632507" y="104390"/>
                  <a:pt x="595648" y="141249"/>
                </a:cubicBezTo>
                <a:cubicBezTo>
                  <a:pt x="583258" y="153639"/>
                  <a:pt x="573057" y="168700"/>
                  <a:pt x="558477" y="178420"/>
                </a:cubicBezTo>
                <a:cubicBezTo>
                  <a:pt x="524511" y="201064"/>
                  <a:pt x="542493" y="186970"/>
                  <a:pt x="506438" y="223025"/>
                </a:cubicBezTo>
                <a:cubicBezTo>
                  <a:pt x="499004" y="230459"/>
                  <a:pt x="489968" y="236579"/>
                  <a:pt x="484136" y="245327"/>
                </a:cubicBezTo>
                <a:cubicBezTo>
                  <a:pt x="479180" y="252761"/>
                  <a:pt x="475585" y="261312"/>
                  <a:pt x="469267" y="267630"/>
                </a:cubicBezTo>
                <a:cubicBezTo>
                  <a:pt x="462949" y="273948"/>
                  <a:pt x="454399" y="277542"/>
                  <a:pt x="446965" y="282498"/>
                </a:cubicBezTo>
                <a:cubicBezTo>
                  <a:pt x="442009" y="289932"/>
                  <a:pt x="437678" y="297823"/>
                  <a:pt x="432097" y="304800"/>
                </a:cubicBezTo>
                <a:cubicBezTo>
                  <a:pt x="427718" y="310273"/>
                  <a:pt x="421434" y="314062"/>
                  <a:pt x="417228" y="319669"/>
                </a:cubicBezTo>
                <a:cubicBezTo>
                  <a:pt x="406506" y="333964"/>
                  <a:pt x="397404" y="349405"/>
                  <a:pt x="387492" y="364273"/>
                </a:cubicBezTo>
                <a:cubicBezTo>
                  <a:pt x="382536" y="371707"/>
                  <a:pt x="377984" y="379428"/>
                  <a:pt x="372623" y="386576"/>
                </a:cubicBezTo>
                <a:cubicBezTo>
                  <a:pt x="365189" y="396488"/>
                  <a:pt x="357522" y="406230"/>
                  <a:pt x="350321" y="416312"/>
                </a:cubicBezTo>
                <a:cubicBezTo>
                  <a:pt x="326875" y="449136"/>
                  <a:pt x="345450" y="428619"/>
                  <a:pt x="320584" y="453483"/>
                </a:cubicBezTo>
                <a:cubicBezTo>
                  <a:pt x="311236" y="481528"/>
                  <a:pt x="308977" y="494827"/>
                  <a:pt x="283414" y="520390"/>
                </a:cubicBezTo>
                <a:cubicBezTo>
                  <a:pt x="262504" y="541300"/>
                  <a:pt x="255622" y="546238"/>
                  <a:pt x="238809" y="579864"/>
                </a:cubicBezTo>
                <a:cubicBezTo>
                  <a:pt x="233853" y="589776"/>
                  <a:pt x="229643" y="600097"/>
                  <a:pt x="223941" y="609600"/>
                </a:cubicBezTo>
                <a:cubicBezTo>
                  <a:pt x="214747" y="624923"/>
                  <a:pt x="194204" y="654205"/>
                  <a:pt x="194204" y="654205"/>
                </a:cubicBezTo>
                <a:cubicBezTo>
                  <a:pt x="191726" y="661639"/>
                  <a:pt x="190576" y="669658"/>
                  <a:pt x="186770" y="676508"/>
                </a:cubicBezTo>
                <a:cubicBezTo>
                  <a:pt x="178092" y="692129"/>
                  <a:pt x="157033" y="721112"/>
                  <a:pt x="157033" y="721112"/>
                </a:cubicBezTo>
                <a:lnTo>
                  <a:pt x="134731" y="788020"/>
                </a:lnTo>
                <a:lnTo>
                  <a:pt x="127297" y="810322"/>
                </a:lnTo>
                <a:cubicBezTo>
                  <a:pt x="124819" y="817756"/>
                  <a:pt x="121763" y="825022"/>
                  <a:pt x="119862" y="832625"/>
                </a:cubicBezTo>
                <a:cubicBezTo>
                  <a:pt x="117480" y="842151"/>
                  <a:pt x="110326" y="874000"/>
                  <a:pt x="104994" y="884664"/>
                </a:cubicBezTo>
                <a:cubicBezTo>
                  <a:pt x="100998" y="892655"/>
                  <a:pt x="95082" y="899532"/>
                  <a:pt x="90126" y="906966"/>
                </a:cubicBezTo>
                <a:cubicBezTo>
                  <a:pt x="85170" y="921834"/>
                  <a:pt x="79059" y="936366"/>
                  <a:pt x="75258" y="951571"/>
                </a:cubicBezTo>
                <a:cubicBezTo>
                  <a:pt x="58488" y="1018646"/>
                  <a:pt x="66851" y="991658"/>
                  <a:pt x="52955" y="1033347"/>
                </a:cubicBezTo>
                <a:cubicBezTo>
                  <a:pt x="50477" y="1058127"/>
                  <a:pt x="49308" y="1083074"/>
                  <a:pt x="45521" y="1107688"/>
                </a:cubicBezTo>
                <a:cubicBezTo>
                  <a:pt x="44329" y="1115433"/>
                  <a:pt x="38796" y="1122186"/>
                  <a:pt x="38087" y="1129990"/>
                </a:cubicBezTo>
                <a:cubicBezTo>
                  <a:pt x="33818" y="1176945"/>
                  <a:pt x="35345" y="1224325"/>
                  <a:pt x="30653" y="1271239"/>
                </a:cubicBezTo>
                <a:cubicBezTo>
                  <a:pt x="27896" y="1298807"/>
                  <a:pt x="21218" y="1325847"/>
                  <a:pt x="15784" y="1353015"/>
                </a:cubicBezTo>
                <a:cubicBezTo>
                  <a:pt x="13780" y="1363034"/>
                  <a:pt x="11157" y="1372927"/>
                  <a:pt x="8350" y="1382751"/>
                </a:cubicBezTo>
                <a:cubicBezTo>
                  <a:pt x="6197" y="1390286"/>
                  <a:pt x="1351" y="1397230"/>
                  <a:pt x="916" y="1405054"/>
                </a:cubicBezTo>
                <a:cubicBezTo>
                  <a:pt x="-1146" y="1442167"/>
                  <a:pt x="916" y="1479395"/>
                  <a:pt x="916" y="1516566"/>
                </a:cubicBezTo>
              </a:path>
            </a:pathLst>
          </a:cu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p:cNvSpPr/>
          <p:nvPr/>
        </p:nvSpPr>
        <p:spPr>
          <a:xfrm>
            <a:off x="1558695" y="313646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00B0F0"/>
                </a:solidFill>
                <a:effectLst>
                  <a:outerShdw blurRad="50800" algn="tl" rotWithShape="0">
                    <a:srgbClr val="000000"/>
                  </a:outerShdw>
                </a:effectLst>
                <a:uLnTx/>
                <a:uFillTx/>
                <a:latin typeface="Tahoma" pitchFamily="34" charset="0"/>
                <a:ea typeface="+mn-ea"/>
                <a:cs typeface="+mn-cs"/>
              </a:rPr>
              <a:t>B</a:t>
            </a: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Tree>
    <p:extLst>
      <p:ext uri="{BB962C8B-B14F-4D97-AF65-F5344CB8AC3E}">
        <p14:creationId xmlns:p14="http://schemas.microsoft.com/office/powerpoint/2010/main" val="273317244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686417"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3" name="Freeform 2"/>
          <p:cNvSpPr/>
          <p:nvPr/>
        </p:nvSpPr>
        <p:spPr bwMode="auto">
          <a:xfrm>
            <a:off x="929268" y="2594517"/>
            <a:ext cx="959005" cy="1003610"/>
          </a:xfrm>
          <a:custGeom>
            <a:avLst/>
            <a:gdLst>
              <a:gd name="connsiteX0" fmla="*/ 0 w 959005"/>
              <a:gd name="connsiteY0" fmla="*/ 1003610 h 1003610"/>
              <a:gd name="connsiteX1" fmla="*/ 37171 w 959005"/>
              <a:gd name="connsiteY1" fmla="*/ 988742 h 1003610"/>
              <a:gd name="connsiteX2" fmla="*/ 81776 w 959005"/>
              <a:gd name="connsiteY2" fmla="*/ 936703 h 1003610"/>
              <a:gd name="connsiteX3" fmla="*/ 89210 w 959005"/>
              <a:gd name="connsiteY3" fmla="*/ 914400 h 1003610"/>
              <a:gd name="connsiteX4" fmla="*/ 126381 w 959005"/>
              <a:gd name="connsiteY4" fmla="*/ 877229 h 1003610"/>
              <a:gd name="connsiteX5" fmla="*/ 163552 w 959005"/>
              <a:gd name="connsiteY5" fmla="*/ 810322 h 1003610"/>
              <a:gd name="connsiteX6" fmla="*/ 185854 w 959005"/>
              <a:gd name="connsiteY6" fmla="*/ 795454 h 1003610"/>
              <a:gd name="connsiteX7" fmla="*/ 223025 w 959005"/>
              <a:gd name="connsiteY7" fmla="*/ 773151 h 1003610"/>
              <a:gd name="connsiteX8" fmla="*/ 275064 w 959005"/>
              <a:gd name="connsiteY8" fmla="*/ 706244 h 1003610"/>
              <a:gd name="connsiteX9" fmla="*/ 289932 w 959005"/>
              <a:gd name="connsiteY9" fmla="*/ 683942 h 1003610"/>
              <a:gd name="connsiteX10" fmla="*/ 304800 w 959005"/>
              <a:gd name="connsiteY10" fmla="*/ 654205 h 1003610"/>
              <a:gd name="connsiteX11" fmla="*/ 327103 w 959005"/>
              <a:gd name="connsiteY11" fmla="*/ 631903 h 1003610"/>
              <a:gd name="connsiteX12" fmla="*/ 356839 w 959005"/>
              <a:gd name="connsiteY12" fmla="*/ 579863 h 1003610"/>
              <a:gd name="connsiteX13" fmla="*/ 394010 w 959005"/>
              <a:gd name="connsiteY13" fmla="*/ 550127 h 1003610"/>
              <a:gd name="connsiteX14" fmla="*/ 423747 w 959005"/>
              <a:gd name="connsiteY14" fmla="*/ 512956 h 1003610"/>
              <a:gd name="connsiteX15" fmla="*/ 438615 w 959005"/>
              <a:gd name="connsiteY15" fmla="*/ 490654 h 1003610"/>
              <a:gd name="connsiteX16" fmla="*/ 498088 w 959005"/>
              <a:gd name="connsiteY16" fmla="*/ 438615 h 1003610"/>
              <a:gd name="connsiteX17" fmla="*/ 550127 w 959005"/>
              <a:gd name="connsiteY17" fmla="*/ 379142 h 1003610"/>
              <a:gd name="connsiteX18" fmla="*/ 564995 w 959005"/>
              <a:gd name="connsiteY18" fmla="*/ 364273 h 1003610"/>
              <a:gd name="connsiteX19" fmla="*/ 579864 w 959005"/>
              <a:gd name="connsiteY19" fmla="*/ 349405 h 1003610"/>
              <a:gd name="connsiteX20" fmla="*/ 624469 w 959005"/>
              <a:gd name="connsiteY20" fmla="*/ 312234 h 1003610"/>
              <a:gd name="connsiteX21" fmla="*/ 661639 w 959005"/>
              <a:gd name="connsiteY21" fmla="*/ 275063 h 1003610"/>
              <a:gd name="connsiteX22" fmla="*/ 676508 w 959005"/>
              <a:gd name="connsiteY22" fmla="*/ 252761 h 1003610"/>
              <a:gd name="connsiteX23" fmla="*/ 698810 w 959005"/>
              <a:gd name="connsiteY23" fmla="*/ 237893 h 1003610"/>
              <a:gd name="connsiteX24" fmla="*/ 713678 w 959005"/>
              <a:gd name="connsiteY24" fmla="*/ 208156 h 1003610"/>
              <a:gd name="connsiteX25" fmla="*/ 750849 w 959005"/>
              <a:gd name="connsiteY25" fmla="*/ 170985 h 1003610"/>
              <a:gd name="connsiteX26" fmla="*/ 773152 w 959005"/>
              <a:gd name="connsiteY26" fmla="*/ 148683 h 1003610"/>
              <a:gd name="connsiteX27" fmla="*/ 788020 w 959005"/>
              <a:gd name="connsiteY27" fmla="*/ 126381 h 1003610"/>
              <a:gd name="connsiteX28" fmla="*/ 832625 w 959005"/>
              <a:gd name="connsiteY28" fmla="*/ 96644 h 1003610"/>
              <a:gd name="connsiteX29" fmla="*/ 892098 w 959005"/>
              <a:gd name="connsiteY29" fmla="*/ 44605 h 1003610"/>
              <a:gd name="connsiteX30" fmla="*/ 921834 w 959005"/>
              <a:gd name="connsiteY30" fmla="*/ 22303 h 1003610"/>
              <a:gd name="connsiteX31" fmla="*/ 959005 w 959005"/>
              <a:gd name="connsiteY31" fmla="*/ 0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9005" h="1003610">
                <a:moveTo>
                  <a:pt x="0" y="1003610"/>
                </a:moveTo>
                <a:cubicBezTo>
                  <a:pt x="12390" y="998654"/>
                  <a:pt x="26067" y="996144"/>
                  <a:pt x="37171" y="988742"/>
                </a:cubicBezTo>
                <a:cubicBezTo>
                  <a:pt x="58804" y="974320"/>
                  <a:pt x="68324" y="956881"/>
                  <a:pt x="81776" y="936703"/>
                </a:cubicBezTo>
                <a:cubicBezTo>
                  <a:pt x="84254" y="929269"/>
                  <a:pt x="84508" y="920669"/>
                  <a:pt x="89210" y="914400"/>
                </a:cubicBezTo>
                <a:cubicBezTo>
                  <a:pt x="99723" y="900382"/>
                  <a:pt x="126381" y="877229"/>
                  <a:pt x="126381" y="877229"/>
                </a:cubicBezTo>
                <a:cubicBezTo>
                  <a:pt x="134128" y="853988"/>
                  <a:pt x="141641" y="824929"/>
                  <a:pt x="163552" y="810322"/>
                </a:cubicBezTo>
                <a:cubicBezTo>
                  <a:pt x="170986" y="805366"/>
                  <a:pt x="178877" y="801035"/>
                  <a:pt x="185854" y="795454"/>
                </a:cubicBezTo>
                <a:cubicBezTo>
                  <a:pt x="215011" y="772128"/>
                  <a:pt x="184292" y="786061"/>
                  <a:pt x="223025" y="773151"/>
                </a:cubicBezTo>
                <a:cubicBezTo>
                  <a:pt x="257962" y="738214"/>
                  <a:pt x="239496" y="759596"/>
                  <a:pt x="275064" y="706244"/>
                </a:cubicBezTo>
                <a:cubicBezTo>
                  <a:pt x="280020" y="698810"/>
                  <a:pt x="285936" y="691933"/>
                  <a:pt x="289932" y="683942"/>
                </a:cubicBezTo>
                <a:cubicBezTo>
                  <a:pt x="294888" y="674030"/>
                  <a:pt x="298359" y="663223"/>
                  <a:pt x="304800" y="654205"/>
                </a:cubicBezTo>
                <a:cubicBezTo>
                  <a:pt x="310911" y="645650"/>
                  <a:pt x="320372" y="639980"/>
                  <a:pt x="327103" y="631903"/>
                </a:cubicBezTo>
                <a:cubicBezTo>
                  <a:pt x="352450" y="601487"/>
                  <a:pt x="332603" y="616217"/>
                  <a:pt x="356839" y="579863"/>
                </a:cubicBezTo>
                <a:cubicBezTo>
                  <a:pt x="365312" y="567153"/>
                  <a:pt x="382082" y="558079"/>
                  <a:pt x="394010" y="550127"/>
                </a:cubicBezTo>
                <a:cubicBezTo>
                  <a:pt x="439765" y="481491"/>
                  <a:pt x="381380" y="565913"/>
                  <a:pt x="423747" y="512956"/>
                </a:cubicBezTo>
                <a:cubicBezTo>
                  <a:pt x="429328" y="505979"/>
                  <a:pt x="432732" y="497378"/>
                  <a:pt x="438615" y="490654"/>
                </a:cubicBezTo>
                <a:cubicBezTo>
                  <a:pt x="469057" y="455863"/>
                  <a:pt x="467859" y="458768"/>
                  <a:pt x="498088" y="438615"/>
                </a:cubicBezTo>
                <a:cubicBezTo>
                  <a:pt x="522677" y="401731"/>
                  <a:pt x="506636" y="422633"/>
                  <a:pt x="550127" y="379142"/>
                </a:cubicBezTo>
                <a:lnTo>
                  <a:pt x="564995" y="364273"/>
                </a:lnTo>
                <a:cubicBezTo>
                  <a:pt x="569951" y="359317"/>
                  <a:pt x="575659" y="355012"/>
                  <a:pt x="579864" y="349405"/>
                </a:cubicBezTo>
                <a:cubicBezTo>
                  <a:pt x="606868" y="313399"/>
                  <a:pt x="590412" y="323586"/>
                  <a:pt x="624469" y="312234"/>
                </a:cubicBezTo>
                <a:cubicBezTo>
                  <a:pt x="636859" y="299844"/>
                  <a:pt x="651919" y="289642"/>
                  <a:pt x="661639" y="275063"/>
                </a:cubicBezTo>
                <a:cubicBezTo>
                  <a:pt x="666595" y="267629"/>
                  <a:pt x="670190" y="259079"/>
                  <a:pt x="676508" y="252761"/>
                </a:cubicBezTo>
                <a:cubicBezTo>
                  <a:pt x="682826" y="246443"/>
                  <a:pt x="691376" y="242849"/>
                  <a:pt x="698810" y="237893"/>
                </a:cubicBezTo>
                <a:cubicBezTo>
                  <a:pt x="703766" y="227981"/>
                  <a:pt x="706874" y="216904"/>
                  <a:pt x="713678" y="208156"/>
                </a:cubicBezTo>
                <a:cubicBezTo>
                  <a:pt x="724436" y="194324"/>
                  <a:pt x="738459" y="183375"/>
                  <a:pt x="750849" y="170985"/>
                </a:cubicBezTo>
                <a:cubicBezTo>
                  <a:pt x="758283" y="163551"/>
                  <a:pt x="767320" y="157431"/>
                  <a:pt x="773152" y="148683"/>
                </a:cubicBezTo>
                <a:cubicBezTo>
                  <a:pt x="778108" y="141249"/>
                  <a:pt x="781296" y="132264"/>
                  <a:pt x="788020" y="126381"/>
                </a:cubicBezTo>
                <a:cubicBezTo>
                  <a:pt x="801468" y="114614"/>
                  <a:pt x="832625" y="96644"/>
                  <a:pt x="832625" y="96644"/>
                </a:cubicBezTo>
                <a:cubicBezTo>
                  <a:pt x="860296" y="55138"/>
                  <a:pt x="834277" y="87970"/>
                  <a:pt x="892098" y="44605"/>
                </a:cubicBezTo>
                <a:cubicBezTo>
                  <a:pt x="902010" y="37171"/>
                  <a:pt x="911077" y="28450"/>
                  <a:pt x="921834" y="22303"/>
                </a:cubicBezTo>
                <a:cubicBezTo>
                  <a:pt x="966869" y="-3432"/>
                  <a:pt x="924211" y="34794"/>
                  <a:pt x="959005" y="0"/>
                </a:cubicBezTo>
              </a:path>
            </a:pathLst>
          </a:cu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Freeform 3"/>
          <p:cNvSpPr/>
          <p:nvPr/>
        </p:nvSpPr>
        <p:spPr bwMode="auto">
          <a:xfrm>
            <a:off x="1783279" y="2958790"/>
            <a:ext cx="826106" cy="1516566"/>
          </a:xfrm>
          <a:custGeom>
            <a:avLst/>
            <a:gdLst>
              <a:gd name="connsiteX0" fmla="*/ 826106 w 826106"/>
              <a:gd name="connsiteY0" fmla="*/ 0 h 1516566"/>
              <a:gd name="connsiteX1" fmla="*/ 766633 w 826106"/>
              <a:gd name="connsiteY1" fmla="*/ 37171 h 1516566"/>
              <a:gd name="connsiteX2" fmla="*/ 722028 w 826106"/>
              <a:gd name="connsiteY2" fmla="*/ 59473 h 1516566"/>
              <a:gd name="connsiteX3" fmla="*/ 684858 w 826106"/>
              <a:gd name="connsiteY3" fmla="*/ 81776 h 1516566"/>
              <a:gd name="connsiteX4" fmla="*/ 669989 w 826106"/>
              <a:gd name="connsiteY4" fmla="*/ 96644 h 1516566"/>
              <a:gd name="connsiteX5" fmla="*/ 595648 w 826106"/>
              <a:gd name="connsiteY5" fmla="*/ 141249 h 1516566"/>
              <a:gd name="connsiteX6" fmla="*/ 558477 w 826106"/>
              <a:gd name="connsiteY6" fmla="*/ 178420 h 1516566"/>
              <a:gd name="connsiteX7" fmla="*/ 506438 w 826106"/>
              <a:gd name="connsiteY7" fmla="*/ 223025 h 1516566"/>
              <a:gd name="connsiteX8" fmla="*/ 484136 w 826106"/>
              <a:gd name="connsiteY8" fmla="*/ 245327 h 1516566"/>
              <a:gd name="connsiteX9" fmla="*/ 469267 w 826106"/>
              <a:gd name="connsiteY9" fmla="*/ 267630 h 1516566"/>
              <a:gd name="connsiteX10" fmla="*/ 446965 w 826106"/>
              <a:gd name="connsiteY10" fmla="*/ 282498 h 1516566"/>
              <a:gd name="connsiteX11" fmla="*/ 432097 w 826106"/>
              <a:gd name="connsiteY11" fmla="*/ 304800 h 1516566"/>
              <a:gd name="connsiteX12" fmla="*/ 417228 w 826106"/>
              <a:gd name="connsiteY12" fmla="*/ 319669 h 1516566"/>
              <a:gd name="connsiteX13" fmla="*/ 387492 w 826106"/>
              <a:gd name="connsiteY13" fmla="*/ 364273 h 1516566"/>
              <a:gd name="connsiteX14" fmla="*/ 372623 w 826106"/>
              <a:gd name="connsiteY14" fmla="*/ 386576 h 1516566"/>
              <a:gd name="connsiteX15" fmla="*/ 350321 w 826106"/>
              <a:gd name="connsiteY15" fmla="*/ 416312 h 1516566"/>
              <a:gd name="connsiteX16" fmla="*/ 320584 w 826106"/>
              <a:gd name="connsiteY16" fmla="*/ 453483 h 1516566"/>
              <a:gd name="connsiteX17" fmla="*/ 283414 w 826106"/>
              <a:gd name="connsiteY17" fmla="*/ 520390 h 1516566"/>
              <a:gd name="connsiteX18" fmla="*/ 238809 w 826106"/>
              <a:gd name="connsiteY18" fmla="*/ 579864 h 1516566"/>
              <a:gd name="connsiteX19" fmla="*/ 223941 w 826106"/>
              <a:gd name="connsiteY19" fmla="*/ 609600 h 1516566"/>
              <a:gd name="connsiteX20" fmla="*/ 194204 w 826106"/>
              <a:gd name="connsiteY20" fmla="*/ 654205 h 1516566"/>
              <a:gd name="connsiteX21" fmla="*/ 186770 w 826106"/>
              <a:gd name="connsiteY21" fmla="*/ 676508 h 1516566"/>
              <a:gd name="connsiteX22" fmla="*/ 157033 w 826106"/>
              <a:gd name="connsiteY22" fmla="*/ 721112 h 1516566"/>
              <a:gd name="connsiteX23" fmla="*/ 134731 w 826106"/>
              <a:gd name="connsiteY23" fmla="*/ 788020 h 1516566"/>
              <a:gd name="connsiteX24" fmla="*/ 127297 w 826106"/>
              <a:gd name="connsiteY24" fmla="*/ 810322 h 1516566"/>
              <a:gd name="connsiteX25" fmla="*/ 119862 w 826106"/>
              <a:gd name="connsiteY25" fmla="*/ 832625 h 1516566"/>
              <a:gd name="connsiteX26" fmla="*/ 104994 w 826106"/>
              <a:gd name="connsiteY26" fmla="*/ 884664 h 1516566"/>
              <a:gd name="connsiteX27" fmla="*/ 90126 w 826106"/>
              <a:gd name="connsiteY27" fmla="*/ 906966 h 1516566"/>
              <a:gd name="connsiteX28" fmla="*/ 75258 w 826106"/>
              <a:gd name="connsiteY28" fmla="*/ 951571 h 1516566"/>
              <a:gd name="connsiteX29" fmla="*/ 52955 w 826106"/>
              <a:gd name="connsiteY29" fmla="*/ 1033347 h 1516566"/>
              <a:gd name="connsiteX30" fmla="*/ 45521 w 826106"/>
              <a:gd name="connsiteY30" fmla="*/ 1107688 h 1516566"/>
              <a:gd name="connsiteX31" fmla="*/ 38087 w 826106"/>
              <a:gd name="connsiteY31" fmla="*/ 1129990 h 1516566"/>
              <a:gd name="connsiteX32" fmla="*/ 30653 w 826106"/>
              <a:gd name="connsiteY32" fmla="*/ 1271239 h 1516566"/>
              <a:gd name="connsiteX33" fmla="*/ 15784 w 826106"/>
              <a:gd name="connsiteY33" fmla="*/ 1353015 h 1516566"/>
              <a:gd name="connsiteX34" fmla="*/ 8350 w 826106"/>
              <a:gd name="connsiteY34" fmla="*/ 1382751 h 1516566"/>
              <a:gd name="connsiteX35" fmla="*/ 916 w 826106"/>
              <a:gd name="connsiteY35" fmla="*/ 1405054 h 1516566"/>
              <a:gd name="connsiteX36" fmla="*/ 916 w 826106"/>
              <a:gd name="connsiteY36" fmla="*/ 1516566 h 151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6106" h="1516566">
                <a:moveTo>
                  <a:pt x="826106" y="0"/>
                </a:moveTo>
                <a:cubicBezTo>
                  <a:pt x="740800" y="68247"/>
                  <a:pt x="824740" y="8118"/>
                  <a:pt x="766633" y="37171"/>
                </a:cubicBezTo>
                <a:cubicBezTo>
                  <a:pt x="708987" y="65993"/>
                  <a:pt x="778088" y="40787"/>
                  <a:pt x="722028" y="59473"/>
                </a:cubicBezTo>
                <a:cubicBezTo>
                  <a:pt x="684360" y="97144"/>
                  <a:pt x="733105" y="52828"/>
                  <a:pt x="684858" y="81776"/>
                </a:cubicBezTo>
                <a:cubicBezTo>
                  <a:pt x="678848" y="85382"/>
                  <a:pt x="675821" y="92756"/>
                  <a:pt x="669989" y="96644"/>
                </a:cubicBezTo>
                <a:cubicBezTo>
                  <a:pt x="634792" y="120108"/>
                  <a:pt x="632507" y="104390"/>
                  <a:pt x="595648" y="141249"/>
                </a:cubicBezTo>
                <a:cubicBezTo>
                  <a:pt x="583258" y="153639"/>
                  <a:pt x="573057" y="168700"/>
                  <a:pt x="558477" y="178420"/>
                </a:cubicBezTo>
                <a:cubicBezTo>
                  <a:pt x="524511" y="201064"/>
                  <a:pt x="542493" y="186970"/>
                  <a:pt x="506438" y="223025"/>
                </a:cubicBezTo>
                <a:cubicBezTo>
                  <a:pt x="499004" y="230459"/>
                  <a:pt x="489968" y="236579"/>
                  <a:pt x="484136" y="245327"/>
                </a:cubicBezTo>
                <a:cubicBezTo>
                  <a:pt x="479180" y="252761"/>
                  <a:pt x="475585" y="261312"/>
                  <a:pt x="469267" y="267630"/>
                </a:cubicBezTo>
                <a:cubicBezTo>
                  <a:pt x="462949" y="273948"/>
                  <a:pt x="454399" y="277542"/>
                  <a:pt x="446965" y="282498"/>
                </a:cubicBezTo>
                <a:cubicBezTo>
                  <a:pt x="442009" y="289932"/>
                  <a:pt x="437678" y="297823"/>
                  <a:pt x="432097" y="304800"/>
                </a:cubicBezTo>
                <a:cubicBezTo>
                  <a:pt x="427718" y="310273"/>
                  <a:pt x="421434" y="314062"/>
                  <a:pt x="417228" y="319669"/>
                </a:cubicBezTo>
                <a:cubicBezTo>
                  <a:pt x="406506" y="333964"/>
                  <a:pt x="397404" y="349405"/>
                  <a:pt x="387492" y="364273"/>
                </a:cubicBezTo>
                <a:cubicBezTo>
                  <a:pt x="382536" y="371707"/>
                  <a:pt x="377984" y="379428"/>
                  <a:pt x="372623" y="386576"/>
                </a:cubicBezTo>
                <a:cubicBezTo>
                  <a:pt x="365189" y="396488"/>
                  <a:pt x="357522" y="406230"/>
                  <a:pt x="350321" y="416312"/>
                </a:cubicBezTo>
                <a:cubicBezTo>
                  <a:pt x="326875" y="449136"/>
                  <a:pt x="345450" y="428619"/>
                  <a:pt x="320584" y="453483"/>
                </a:cubicBezTo>
                <a:cubicBezTo>
                  <a:pt x="311236" y="481528"/>
                  <a:pt x="308977" y="494827"/>
                  <a:pt x="283414" y="520390"/>
                </a:cubicBezTo>
                <a:cubicBezTo>
                  <a:pt x="262504" y="541300"/>
                  <a:pt x="255622" y="546238"/>
                  <a:pt x="238809" y="579864"/>
                </a:cubicBezTo>
                <a:cubicBezTo>
                  <a:pt x="233853" y="589776"/>
                  <a:pt x="229643" y="600097"/>
                  <a:pt x="223941" y="609600"/>
                </a:cubicBezTo>
                <a:cubicBezTo>
                  <a:pt x="214747" y="624923"/>
                  <a:pt x="194204" y="654205"/>
                  <a:pt x="194204" y="654205"/>
                </a:cubicBezTo>
                <a:cubicBezTo>
                  <a:pt x="191726" y="661639"/>
                  <a:pt x="190576" y="669658"/>
                  <a:pt x="186770" y="676508"/>
                </a:cubicBezTo>
                <a:cubicBezTo>
                  <a:pt x="178092" y="692129"/>
                  <a:pt x="157033" y="721112"/>
                  <a:pt x="157033" y="721112"/>
                </a:cubicBezTo>
                <a:lnTo>
                  <a:pt x="134731" y="788020"/>
                </a:lnTo>
                <a:lnTo>
                  <a:pt x="127297" y="810322"/>
                </a:lnTo>
                <a:cubicBezTo>
                  <a:pt x="124819" y="817756"/>
                  <a:pt x="121763" y="825022"/>
                  <a:pt x="119862" y="832625"/>
                </a:cubicBezTo>
                <a:cubicBezTo>
                  <a:pt x="117480" y="842151"/>
                  <a:pt x="110326" y="874000"/>
                  <a:pt x="104994" y="884664"/>
                </a:cubicBezTo>
                <a:cubicBezTo>
                  <a:pt x="100998" y="892655"/>
                  <a:pt x="95082" y="899532"/>
                  <a:pt x="90126" y="906966"/>
                </a:cubicBezTo>
                <a:cubicBezTo>
                  <a:pt x="85170" y="921834"/>
                  <a:pt x="79059" y="936366"/>
                  <a:pt x="75258" y="951571"/>
                </a:cubicBezTo>
                <a:cubicBezTo>
                  <a:pt x="58488" y="1018646"/>
                  <a:pt x="66851" y="991658"/>
                  <a:pt x="52955" y="1033347"/>
                </a:cubicBezTo>
                <a:cubicBezTo>
                  <a:pt x="50477" y="1058127"/>
                  <a:pt x="49308" y="1083074"/>
                  <a:pt x="45521" y="1107688"/>
                </a:cubicBezTo>
                <a:cubicBezTo>
                  <a:pt x="44329" y="1115433"/>
                  <a:pt x="38796" y="1122186"/>
                  <a:pt x="38087" y="1129990"/>
                </a:cubicBezTo>
                <a:cubicBezTo>
                  <a:pt x="33818" y="1176945"/>
                  <a:pt x="35345" y="1224325"/>
                  <a:pt x="30653" y="1271239"/>
                </a:cubicBezTo>
                <a:cubicBezTo>
                  <a:pt x="27896" y="1298807"/>
                  <a:pt x="21218" y="1325847"/>
                  <a:pt x="15784" y="1353015"/>
                </a:cubicBezTo>
                <a:cubicBezTo>
                  <a:pt x="13780" y="1363034"/>
                  <a:pt x="11157" y="1372927"/>
                  <a:pt x="8350" y="1382751"/>
                </a:cubicBezTo>
                <a:cubicBezTo>
                  <a:pt x="6197" y="1390286"/>
                  <a:pt x="1351" y="1397230"/>
                  <a:pt x="916" y="1405054"/>
                </a:cubicBezTo>
                <a:cubicBezTo>
                  <a:pt x="-1146" y="1442167"/>
                  <a:pt x="916" y="1479395"/>
                  <a:pt x="916" y="1516566"/>
                </a:cubicBezTo>
              </a:path>
            </a:pathLst>
          </a:cu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Freeform 4"/>
          <p:cNvSpPr/>
          <p:nvPr/>
        </p:nvSpPr>
        <p:spPr bwMode="auto">
          <a:xfrm>
            <a:off x="3953826" y="3501483"/>
            <a:ext cx="447189" cy="929268"/>
          </a:xfrm>
          <a:custGeom>
            <a:avLst/>
            <a:gdLst>
              <a:gd name="connsiteX0" fmla="*/ 424886 w 447189"/>
              <a:gd name="connsiteY0" fmla="*/ 0 h 929268"/>
              <a:gd name="connsiteX1" fmla="*/ 387715 w 447189"/>
              <a:gd name="connsiteY1" fmla="*/ 7434 h 929268"/>
              <a:gd name="connsiteX2" fmla="*/ 343111 w 447189"/>
              <a:gd name="connsiteY2" fmla="*/ 22302 h 929268"/>
              <a:gd name="connsiteX3" fmla="*/ 320808 w 447189"/>
              <a:gd name="connsiteY3" fmla="*/ 44605 h 929268"/>
              <a:gd name="connsiteX4" fmla="*/ 298506 w 447189"/>
              <a:gd name="connsiteY4" fmla="*/ 52039 h 929268"/>
              <a:gd name="connsiteX5" fmla="*/ 268769 w 447189"/>
              <a:gd name="connsiteY5" fmla="*/ 81776 h 929268"/>
              <a:gd name="connsiteX6" fmla="*/ 224164 w 447189"/>
              <a:gd name="connsiteY6" fmla="*/ 111512 h 929268"/>
              <a:gd name="connsiteX7" fmla="*/ 179559 w 447189"/>
              <a:gd name="connsiteY7" fmla="*/ 148683 h 929268"/>
              <a:gd name="connsiteX8" fmla="*/ 164691 w 447189"/>
              <a:gd name="connsiteY8" fmla="*/ 170985 h 929268"/>
              <a:gd name="connsiteX9" fmla="*/ 142389 w 447189"/>
              <a:gd name="connsiteY9" fmla="*/ 185854 h 929268"/>
              <a:gd name="connsiteX10" fmla="*/ 120086 w 447189"/>
              <a:gd name="connsiteY10" fmla="*/ 208156 h 929268"/>
              <a:gd name="connsiteX11" fmla="*/ 82915 w 447189"/>
              <a:gd name="connsiteY11" fmla="*/ 260195 h 929268"/>
              <a:gd name="connsiteX12" fmla="*/ 53179 w 447189"/>
              <a:gd name="connsiteY12" fmla="*/ 304800 h 929268"/>
              <a:gd name="connsiteX13" fmla="*/ 30876 w 447189"/>
              <a:gd name="connsiteY13" fmla="*/ 356839 h 929268"/>
              <a:gd name="connsiteX14" fmla="*/ 16008 w 447189"/>
              <a:gd name="connsiteY14" fmla="*/ 460917 h 929268"/>
              <a:gd name="connsiteX15" fmla="*/ 8574 w 447189"/>
              <a:gd name="connsiteY15" fmla="*/ 490654 h 929268"/>
              <a:gd name="connsiteX16" fmla="*/ 30876 w 447189"/>
              <a:gd name="connsiteY16" fmla="*/ 721112 h 929268"/>
              <a:gd name="connsiteX17" fmla="*/ 53179 w 447189"/>
              <a:gd name="connsiteY17" fmla="*/ 735980 h 929268"/>
              <a:gd name="connsiteX18" fmla="*/ 68047 w 447189"/>
              <a:gd name="connsiteY18" fmla="*/ 758283 h 929268"/>
              <a:gd name="connsiteX19" fmla="*/ 90350 w 447189"/>
              <a:gd name="connsiteY19" fmla="*/ 765717 h 929268"/>
              <a:gd name="connsiteX20" fmla="*/ 112652 w 447189"/>
              <a:gd name="connsiteY20" fmla="*/ 780585 h 929268"/>
              <a:gd name="connsiteX21" fmla="*/ 142389 w 447189"/>
              <a:gd name="connsiteY21" fmla="*/ 795454 h 929268"/>
              <a:gd name="connsiteX22" fmla="*/ 186994 w 447189"/>
              <a:gd name="connsiteY22" fmla="*/ 825190 h 929268"/>
              <a:gd name="connsiteX23" fmla="*/ 209296 w 447189"/>
              <a:gd name="connsiteY23" fmla="*/ 840058 h 929268"/>
              <a:gd name="connsiteX24" fmla="*/ 261335 w 447189"/>
              <a:gd name="connsiteY24" fmla="*/ 854927 h 929268"/>
              <a:gd name="connsiteX25" fmla="*/ 283637 w 447189"/>
              <a:gd name="connsiteY25" fmla="*/ 869795 h 929268"/>
              <a:gd name="connsiteX26" fmla="*/ 328242 w 447189"/>
              <a:gd name="connsiteY26" fmla="*/ 884663 h 929268"/>
              <a:gd name="connsiteX27" fmla="*/ 350545 w 447189"/>
              <a:gd name="connsiteY27" fmla="*/ 892097 h 929268"/>
              <a:gd name="connsiteX28" fmla="*/ 372847 w 447189"/>
              <a:gd name="connsiteY28" fmla="*/ 899532 h 929268"/>
              <a:gd name="connsiteX29" fmla="*/ 402584 w 447189"/>
              <a:gd name="connsiteY29" fmla="*/ 906966 h 929268"/>
              <a:gd name="connsiteX30" fmla="*/ 447189 w 447189"/>
              <a:gd name="connsiteY30" fmla="*/ 929268 h 92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7189" h="929268">
                <a:moveTo>
                  <a:pt x="424886" y="0"/>
                </a:moveTo>
                <a:cubicBezTo>
                  <a:pt x="412496" y="2478"/>
                  <a:pt x="399905" y="4109"/>
                  <a:pt x="387715" y="7434"/>
                </a:cubicBezTo>
                <a:cubicBezTo>
                  <a:pt x="372595" y="11558"/>
                  <a:pt x="343111" y="22302"/>
                  <a:pt x="343111" y="22302"/>
                </a:cubicBezTo>
                <a:cubicBezTo>
                  <a:pt x="335677" y="29736"/>
                  <a:pt x="329556" y="38773"/>
                  <a:pt x="320808" y="44605"/>
                </a:cubicBezTo>
                <a:cubicBezTo>
                  <a:pt x="314288" y="48952"/>
                  <a:pt x="304882" y="47484"/>
                  <a:pt x="298506" y="52039"/>
                </a:cubicBezTo>
                <a:cubicBezTo>
                  <a:pt x="287099" y="60187"/>
                  <a:pt x="280433" y="74000"/>
                  <a:pt x="268769" y="81776"/>
                </a:cubicBezTo>
                <a:cubicBezTo>
                  <a:pt x="253901" y="91688"/>
                  <a:pt x="236799" y="98876"/>
                  <a:pt x="224164" y="111512"/>
                </a:cubicBezTo>
                <a:cubicBezTo>
                  <a:pt x="195544" y="140133"/>
                  <a:pt x="210610" y="127983"/>
                  <a:pt x="179559" y="148683"/>
                </a:cubicBezTo>
                <a:cubicBezTo>
                  <a:pt x="174603" y="156117"/>
                  <a:pt x="171009" y="164667"/>
                  <a:pt x="164691" y="170985"/>
                </a:cubicBezTo>
                <a:cubicBezTo>
                  <a:pt x="158373" y="177303"/>
                  <a:pt x="149253" y="180134"/>
                  <a:pt x="142389" y="185854"/>
                </a:cubicBezTo>
                <a:cubicBezTo>
                  <a:pt x="134312" y="192585"/>
                  <a:pt x="127520" y="200722"/>
                  <a:pt x="120086" y="208156"/>
                </a:cubicBezTo>
                <a:cubicBezTo>
                  <a:pt x="101645" y="263479"/>
                  <a:pt x="129953" y="189636"/>
                  <a:pt x="82915" y="260195"/>
                </a:cubicBezTo>
                <a:cubicBezTo>
                  <a:pt x="73003" y="275063"/>
                  <a:pt x="58830" y="287848"/>
                  <a:pt x="53179" y="304800"/>
                </a:cubicBezTo>
                <a:cubicBezTo>
                  <a:pt x="42240" y="337616"/>
                  <a:pt x="49250" y="320093"/>
                  <a:pt x="30876" y="356839"/>
                </a:cubicBezTo>
                <a:cubicBezTo>
                  <a:pt x="13935" y="424605"/>
                  <a:pt x="32909" y="342606"/>
                  <a:pt x="16008" y="460917"/>
                </a:cubicBezTo>
                <a:cubicBezTo>
                  <a:pt x="14563" y="471032"/>
                  <a:pt x="11052" y="480742"/>
                  <a:pt x="8574" y="490654"/>
                </a:cubicBezTo>
                <a:cubicBezTo>
                  <a:pt x="8645" y="492638"/>
                  <a:pt x="-21516" y="668721"/>
                  <a:pt x="30876" y="721112"/>
                </a:cubicBezTo>
                <a:cubicBezTo>
                  <a:pt x="37194" y="727430"/>
                  <a:pt x="45745" y="731024"/>
                  <a:pt x="53179" y="735980"/>
                </a:cubicBezTo>
                <a:cubicBezTo>
                  <a:pt x="58135" y="743414"/>
                  <a:pt x="61070" y="752701"/>
                  <a:pt x="68047" y="758283"/>
                </a:cubicBezTo>
                <a:cubicBezTo>
                  <a:pt x="74166" y="763178"/>
                  <a:pt x="83341" y="762213"/>
                  <a:pt x="90350" y="765717"/>
                </a:cubicBezTo>
                <a:cubicBezTo>
                  <a:pt x="98341" y="769713"/>
                  <a:pt x="104895" y="776152"/>
                  <a:pt x="112652" y="780585"/>
                </a:cubicBezTo>
                <a:cubicBezTo>
                  <a:pt x="122274" y="786083"/>
                  <a:pt x="132886" y="789752"/>
                  <a:pt x="142389" y="795454"/>
                </a:cubicBezTo>
                <a:cubicBezTo>
                  <a:pt x="157712" y="804648"/>
                  <a:pt x="172126" y="815278"/>
                  <a:pt x="186994" y="825190"/>
                </a:cubicBezTo>
                <a:cubicBezTo>
                  <a:pt x="194428" y="830146"/>
                  <a:pt x="200820" y="837232"/>
                  <a:pt x="209296" y="840058"/>
                </a:cubicBezTo>
                <a:cubicBezTo>
                  <a:pt x="241291" y="850724"/>
                  <a:pt x="223996" y="845592"/>
                  <a:pt x="261335" y="854927"/>
                </a:cubicBezTo>
                <a:cubicBezTo>
                  <a:pt x="268769" y="859883"/>
                  <a:pt x="275472" y="866166"/>
                  <a:pt x="283637" y="869795"/>
                </a:cubicBezTo>
                <a:cubicBezTo>
                  <a:pt x="297959" y="876160"/>
                  <a:pt x="313374" y="879707"/>
                  <a:pt x="328242" y="884663"/>
                </a:cubicBezTo>
                <a:lnTo>
                  <a:pt x="350545" y="892097"/>
                </a:lnTo>
                <a:cubicBezTo>
                  <a:pt x="357979" y="894575"/>
                  <a:pt x="365245" y="897631"/>
                  <a:pt x="372847" y="899532"/>
                </a:cubicBezTo>
                <a:lnTo>
                  <a:pt x="402584" y="906966"/>
                </a:lnTo>
                <a:lnTo>
                  <a:pt x="447189" y="929268"/>
                </a:lnTo>
              </a:path>
            </a:pathLst>
          </a:custGeom>
          <a:no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p:cNvSpPr/>
          <p:nvPr/>
        </p:nvSpPr>
        <p:spPr>
          <a:xfrm>
            <a:off x="1558695" y="313646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00B0F0"/>
                </a:soli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3630660" y="3430111"/>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C</a:t>
            </a: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Tree>
    <p:extLst>
      <p:ext uri="{BB962C8B-B14F-4D97-AF65-F5344CB8AC3E}">
        <p14:creationId xmlns:p14="http://schemas.microsoft.com/office/powerpoint/2010/main" val="3327023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5897563"/>
          </a:xfrm>
        </p:spPr>
        <p:txBody>
          <a:bodyPr/>
          <a:lstStyle/>
          <a:p>
            <a:r>
              <a:rPr lang="en-US" dirty="0"/>
              <a:t>What’s the role of these?</a:t>
            </a:r>
          </a:p>
          <a:p>
            <a:pPr marL="457200" lvl="1" indent="0">
              <a:buNone/>
            </a:pPr>
            <a:r>
              <a:rPr lang="en-US" dirty="0">
                <a:solidFill>
                  <a:srgbClr val="99FFCC"/>
                </a:solidFill>
              </a:rPr>
              <a:t>A.) Create sugar in photosynthesis</a:t>
            </a:r>
          </a:p>
          <a:p>
            <a:pPr marL="457200" lvl="1" indent="0">
              <a:buNone/>
            </a:pPr>
            <a:r>
              <a:rPr lang="en-US" dirty="0">
                <a:solidFill>
                  <a:srgbClr val="FFFF00"/>
                </a:solidFill>
              </a:rPr>
              <a:t>B.) </a:t>
            </a:r>
            <a:r>
              <a:rPr lang="en-US" dirty="0">
                <a:solidFill>
                  <a:schemeClr val="bg1"/>
                </a:solidFill>
              </a:rPr>
              <a:t>Disperse pollen.</a:t>
            </a:r>
          </a:p>
          <a:p>
            <a:pPr marL="457200" lvl="1" indent="0">
              <a:buNone/>
            </a:pPr>
            <a:r>
              <a:rPr lang="en-US" dirty="0">
                <a:solidFill>
                  <a:srgbClr val="CC99FF"/>
                </a:solidFill>
              </a:rPr>
              <a:t>C.) </a:t>
            </a:r>
            <a:r>
              <a:rPr lang="en-US" dirty="0">
                <a:solidFill>
                  <a:schemeClr val="bg1"/>
                </a:solidFill>
              </a:rPr>
              <a:t>Disperse waste from the plant.</a:t>
            </a:r>
          </a:p>
          <a:p>
            <a:pPr marL="457200" lvl="1" indent="0">
              <a:buNone/>
            </a:pPr>
            <a:r>
              <a:rPr lang="en-US" dirty="0">
                <a:solidFill>
                  <a:schemeClr val="accent1">
                    <a:lumMod val="40000"/>
                    <a:lumOff val="60000"/>
                  </a:schemeClr>
                </a:solidFill>
              </a:rPr>
              <a:t>D.) </a:t>
            </a:r>
            <a:r>
              <a:rPr lang="en-US" dirty="0">
                <a:solidFill>
                  <a:schemeClr val="bg1"/>
                </a:solidFill>
              </a:rPr>
              <a:t>Uptake water and nutrients.</a:t>
            </a:r>
          </a:p>
          <a:p>
            <a:pPr marL="457200" lvl="1" indent="0">
              <a:buNone/>
            </a:pPr>
            <a:r>
              <a:rPr lang="en-US" dirty="0">
                <a:solidFill>
                  <a:srgbClr val="FF7C80"/>
                </a:solidFill>
              </a:rPr>
              <a:t>E.) </a:t>
            </a:r>
            <a:r>
              <a:rPr lang="en-US" dirty="0">
                <a:solidFill>
                  <a:schemeClr val="bg1"/>
                </a:solidFill>
              </a:rPr>
              <a:t>Resist plant hormones.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438400" cy="64008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199"/>
            <a:ext cx="5943600" cy="3125419"/>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924800" y="2286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pic>
        <p:nvPicPr>
          <p:cNvPr id="2" name="Picture 1">
            <a:extLst>
              <a:ext uri="{FF2B5EF4-FFF2-40B4-BE49-F238E27FC236}">
                <a16:creationId xmlns:a16="http://schemas.microsoft.com/office/drawing/2014/main" id="{5DE53139-E987-B3BD-2C05-922F50166D71}"/>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71245951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686417"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3" name="Freeform 2"/>
          <p:cNvSpPr/>
          <p:nvPr/>
        </p:nvSpPr>
        <p:spPr bwMode="auto">
          <a:xfrm>
            <a:off x="929268" y="2594517"/>
            <a:ext cx="959005" cy="1003610"/>
          </a:xfrm>
          <a:custGeom>
            <a:avLst/>
            <a:gdLst>
              <a:gd name="connsiteX0" fmla="*/ 0 w 959005"/>
              <a:gd name="connsiteY0" fmla="*/ 1003610 h 1003610"/>
              <a:gd name="connsiteX1" fmla="*/ 37171 w 959005"/>
              <a:gd name="connsiteY1" fmla="*/ 988742 h 1003610"/>
              <a:gd name="connsiteX2" fmla="*/ 81776 w 959005"/>
              <a:gd name="connsiteY2" fmla="*/ 936703 h 1003610"/>
              <a:gd name="connsiteX3" fmla="*/ 89210 w 959005"/>
              <a:gd name="connsiteY3" fmla="*/ 914400 h 1003610"/>
              <a:gd name="connsiteX4" fmla="*/ 126381 w 959005"/>
              <a:gd name="connsiteY4" fmla="*/ 877229 h 1003610"/>
              <a:gd name="connsiteX5" fmla="*/ 163552 w 959005"/>
              <a:gd name="connsiteY5" fmla="*/ 810322 h 1003610"/>
              <a:gd name="connsiteX6" fmla="*/ 185854 w 959005"/>
              <a:gd name="connsiteY6" fmla="*/ 795454 h 1003610"/>
              <a:gd name="connsiteX7" fmla="*/ 223025 w 959005"/>
              <a:gd name="connsiteY7" fmla="*/ 773151 h 1003610"/>
              <a:gd name="connsiteX8" fmla="*/ 275064 w 959005"/>
              <a:gd name="connsiteY8" fmla="*/ 706244 h 1003610"/>
              <a:gd name="connsiteX9" fmla="*/ 289932 w 959005"/>
              <a:gd name="connsiteY9" fmla="*/ 683942 h 1003610"/>
              <a:gd name="connsiteX10" fmla="*/ 304800 w 959005"/>
              <a:gd name="connsiteY10" fmla="*/ 654205 h 1003610"/>
              <a:gd name="connsiteX11" fmla="*/ 327103 w 959005"/>
              <a:gd name="connsiteY11" fmla="*/ 631903 h 1003610"/>
              <a:gd name="connsiteX12" fmla="*/ 356839 w 959005"/>
              <a:gd name="connsiteY12" fmla="*/ 579863 h 1003610"/>
              <a:gd name="connsiteX13" fmla="*/ 394010 w 959005"/>
              <a:gd name="connsiteY13" fmla="*/ 550127 h 1003610"/>
              <a:gd name="connsiteX14" fmla="*/ 423747 w 959005"/>
              <a:gd name="connsiteY14" fmla="*/ 512956 h 1003610"/>
              <a:gd name="connsiteX15" fmla="*/ 438615 w 959005"/>
              <a:gd name="connsiteY15" fmla="*/ 490654 h 1003610"/>
              <a:gd name="connsiteX16" fmla="*/ 498088 w 959005"/>
              <a:gd name="connsiteY16" fmla="*/ 438615 h 1003610"/>
              <a:gd name="connsiteX17" fmla="*/ 550127 w 959005"/>
              <a:gd name="connsiteY17" fmla="*/ 379142 h 1003610"/>
              <a:gd name="connsiteX18" fmla="*/ 564995 w 959005"/>
              <a:gd name="connsiteY18" fmla="*/ 364273 h 1003610"/>
              <a:gd name="connsiteX19" fmla="*/ 579864 w 959005"/>
              <a:gd name="connsiteY19" fmla="*/ 349405 h 1003610"/>
              <a:gd name="connsiteX20" fmla="*/ 624469 w 959005"/>
              <a:gd name="connsiteY20" fmla="*/ 312234 h 1003610"/>
              <a:gd name="connsiteX21" fmla="*/ 661639 w 959005"/>
              <a:gd name="connsiteY21" fmla="*/ 275063 h 1003610"/>
              <a:gd name="connsiteX22" fmla="*/ 676508 w 959005"/>
              <a:gd name="connsiteY22" fmla="*/ 252761 h 1003610"/>
              <a:gd name="connsiteX23" fmla="*/ 698810 w 959005"/>
              <a:gd name="connsiteY23" fmla="*/ 237893 h 1003610"/>
              <a:gd name="connsiteX24" fmla="*/ 713678 w 959005"/>
              <a:gd name="connsiteY24" fmla="*/ 208156 h 1003610"/>
              <a:gd name="connsiteX25" fmla="*/ 750849 w 959005"/>
              <a:gd name="connsiteY25" fmla="*/ 170985 h 1003610"/>
              <a:gd name="connsiteX26" fmla="*/ 773152 w 959005"/>
              <a:gd name="connsiteY26" fmla="*/ 148683 h 1003610"/>
              <a:gd name="connsiteX27" fmla="*/ 788020 w 959005"/>
              <a:gd name="connsiteY27" fmla="*/ 126381 h 1003610"/>
              <a:gd name="connsiteX28" fmla="*/ 832625 w 959005"/>
              <a:gd name="connsiteY28" fmla="*/ 96644 h 1003610"/>
              <a:gd name="connsiteX29" fmla="*/ 892098 w 959005"/>
              <a:gd name="connsiteY29" fmla="*/ 44605 h 1003610"/>
              <a:gd name="connsiteX30" fmla="*/ 921834 w 959005"/>
              <a:gd name="connsiteY30" fmla="*/ 22303 h 1003610"/>
              <a:gd name="connsiteX31" fmla="*/ 959005 w 959005"/>
              <a:gd name="connsiteY31" fmla="*/ 0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9005" h="1003610">
                <a:moveTo>
                  <a:pt x="0" y="1003610"/>
                </a:moveTo>
                <a:cubicBezTo>
                  <a:pt x="12390" y="998654"/>
                  <a:pt x="26067" y="996144"/>
                  <a:pt x="37171" y="988742"/>
                </a:cubicBezTo>
                <a:cubicBezTo>
                  <a:pt x="58804" y="974320"/>
                  <a:pt x="68324" y="956881"/>
                  <a:pt x="81776" y="936703"/>
                </a:cubicBezTo>
                <a:cubicBezTo>
                  <a:pt x="84254" y="929269"/>
                  <a:pt x="84508" y="920669"/>
                  <a:pt x="89210" y="914400"/>
                </a:cubicBezTo>
                <a:cubicBezTo>
                  <a:pt x="99723" y="900382"/>
                  <a:pt x="126381" y="877229"/>
                  <a:pt x="126381" y="877229"/>
                </a:cubicBezTo>
                <a:cubicBezTo>
                  <a:pt x="134128" y="853988"/>
                  <a:pt x="141641" y="824929"/>
                  <a:pt x="163552" y="810322"/>
                </a:cubicBezTo>
                <a:cubicBezTo>
                  <a:pt x="170986" y="805366"/>
                  <a:pt x="178877" y="801035"/>
                  <a:pt x="185854" y="795454"/>
                </a:cubicBezTo>
                <a:cubicBezTo>
                  <a:pt x="215011" y="772128"/>
                  <a:pt x="184292" y="786061"/>
                  <a:pt x="223025" y="773151"/>
                </a:cubicBezTo>
                <a:cubicBezTo>
                  <a:pt x="257962" y="738214"/>
                  <a:pt x="239496" y="759596"/>
                  <a:pt x="275064" y="706244"/>
                </a:cubicBezTo>
                <a:cubicBezTo>
                  <a:pt x="280020" y="698810"/>
                  <a:pt x="285936" y="691933"/>
                  <a:pt x="289932" y="683942"/>
                </a:cubicBezTo>
                <a:cubicBezTo>
                  <a:pt x="294888" y="674030"/>
                  <a:pt x="298359" y="663223"/>
                  <a:pt x="304800" y="654205"/>
                </a:cubicBezTo>
                <a:cubicBezTo>
                  <a:pt x="310911" y="645650"/>
                  <a:pt x="320372" y="639980"/>
                  <a:pt x="327103" y="631903"/>
                </a:cubicBezTo>
                <a:cubicBezTo>
                  <a:pt x="352450" y="601487"/>
                  <a:pt x="332603" y="616217"/>
                  <a:pt x="356839" y="579863"/>
                </a:cubicBezTo>
                <a:cubicBezTo>
                  <a:pt x="365312" y="567153"/>
                  <a:pt x="382082" y="558079"/>
                  <a:pt x="394010" y="550127"/>
                </a:cubicBezTo>
                <a:cubicBezTo>
                  <a:pt x="439765" y="481491"/>
                  <a:pt x="381380" y="565913"/>
                  <a:pt x="423747" y="512956"/>
                </a:cubicBezTo>
                <a:cubicBezTo>
                  <a:pt x="429328" y="505979"/>
                  <a:pt x="432732" y="497378"/>
                  <a:pt x="438615" y="490654"/>
                </a:cubicBezTo>
                <a:cubicBezTo>
                  <a:pt x="469057" y="455863"/>
                  <a:pt x="467859" y="458768"/>
                  <a:pt x="498088" y="438615"/>
                </a:cubicBezTo>
                <a:cubicBezTo>
                  <a:pt x="522677" y="401731"/>
                  <a:pt x="506636" y="422633"/>
                  <a:pt x="550127" y="379142"/>
                </a:cubicBezTo>
                <a:lnTo>
                  <a:pt x="564995" y="364273"/>
                </a:lnTo>
                <a:cubicBezTo>
                  <a:pt x="569951" y="359317"/>
                  <a:pt x="575659" y="355012"/>
                  <a:pt x="579864" y="349405"/>
                </a:cubicBezTo>
                <a:cubicBezTo>
                  <a:pt x="606868" y="313399"/>
                  <a:pt x="590412" y="323586"/>
                  <a:pt x="624469" y="312234"/>
                </a:cubicBezTo>
                <a:cubicBezTo>
                  <a:pt x="636859" y="299844"/>
                  <a:pt x="651919" y="289642"/>
                  <a:pt x="661639" y="275063"/>
                </a:cubicBezTo>
                <a:cubicBezTo>
                  <a:pt x="666595" y="267629"/>
                  <a:pt x="670190" y="259079"/>
                  <a:pt x="676508" y="252761"/>
                </a:cubicBezTo>
                <a:cubicBezTo>
                  <a:pt x="682826" y="246443"/>
                  <a:pt x="691376" y="242849"/>
                  <a:pt x="698810" y="237893"/>
                </a:cubicBezTo>
                <a:cubicBezTo>
                  <a:pt x="703766" y="227981"/>
                  <a:pt x="706874" y="216904"/>
                  <a:pt x="713678" y="208156"/>
                </a:cubicBezTo>
                <a:cubicBezTo>
                  <a:pt x="724436" y="194324"/>
                  <a:pt x="738459" y="183375"/>
                  <a:pt x="750849" y="170985"/>
                </a:cubicBezTo>
                <a:cubicBezTo>
                  <a:pt x="758283" y="163551"/>
                  <a:pt x="767320" y="157431"/>
                  <a:pt x="773152" y="148683"/>
                </a:cubicBezTo>
                <a:cubicBezTo>
                  <a:pt x="778108" y="141249"/>
                  <a:pt x="781296" y="132264"/>
                  <a:pt x="788020" y="126381"/>
                </a:cubicBezTo>
                <a:cubicBezTo>
                  <a:pt x="801468" y="114614"/>
                  <a:pt x="832625" y="96644"/>
                  <a:pt x="832625" y="96644"/>
                </a:cubicBezTo>
                <a:cubicBezTo>
                  <a:pt x="860296" y="55138"/>
                  <a:pt x="834277" y="87970"/>
                  <a:pt x="892098" y="44605"/>
                </a:cubicBezTo>
                <a:cubicBezTo>
                  <a:pt x="902010" y="37171"/>
                  <a:pt x="911077" y="28450"/>
                  <a:pt x="921834" y="22303"/>
                </a:cubicBezTo>
                <a:cubicBezTo>
                  <a:pt x="966869" y="-3432"/>
                  <a:pt x="924211" y="34794"/>
                  <a:pt x="959005" y="0"/>
                </a:cubicBezTo>
              </a:path>
            </a:pathLst>
          </a:cu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Freeform 3"/>
          <p:cNvSpPr/>
          <p:nvPr/>
        </p:nvSpPr>
        <p:spPr bwMode="auto">
          <a:xfrm>
            <a:off x="1783279" y="2958790"/>
            <a:ext cx="826106" cy="1516566"/>
          </a:xfrm>
          <a:custGeom>
            <a:avLst/>
            <a:gdLst>
              <a:gd name="connsiteX0" fmla="*/ 826106 w 826106"/>
              <a:gd name="connsiteY0" fmla="*/ 0 h 1516566"/>
              <a:gd name="connsiteX1" fmla="*/ 766633 w 826106"/>
              <a:gd name="connsiteY1" fmla="*/ 37171 h 1516566"/>
              <a:gd name="connsiteX2" fmla="*/ 722028 w 826106"/>
              <a:gd name="connsiteY2" fmla="*/ 59473 h 1516566"/>
              <a:gd name="connsiteX3" fmla="*/ 684858 w 826106"/>
              <a:gd name="connsiteY3" fmla="*/ 81776 h 1516566"/>
              <a:gd name="connsiteX4" fmla="*/ 669989 w 826106"/>
              <a:gd name="connsiteY4" fmla="*/ 96644 h 1516566"/>
              <a:gd name="connsiteX5" fmla="*/ 595648 w 826106"/>
              <a:gd name="connsiteY5" fmla="*/ 141249 h 1516566"/>
              <a:gd name="connsiteX6" fmla="*/ 558477 w 826106"/>
              <a:gd name="connsiteY6" fmla="*/ 178420 h 1516566"/>
              <a:gd name="connsiteX7" fmla="*/ 506438 w 826106"/>
              <a:gd name="connsiteY7" fmla="*/ 223025 h 1516566"/>
              <a:gd name="connsiteX8" fmla="*/ 484136 w 826106"/>
              <a:gd name="connsiteY8" fmla="*/ 245327 h 1516566"/>
              <a:gd name="connsiteX9" fmla="*/ 469267 w 826106"/>
              <a:gd name="connsiteY9" fmla="*/ 267630 h 1516566"/>
              <a:gd name="connsiteX10" fmla="*/ 446965 w 826106"/>
              <a:gd name="connsiteY10" fmla="*/ 282498 h 1516566"/>
              <a:gd name="connsiteX11" fmla="*/ 432097 w 826106"/>
              <a:gd name="connsiteY11" fmla="*/ 304800 h 1516566"/>
              <a:gd name="connsiteX12" fmla="*/ 417228 w 826106"/>
              <a:gd name="connsiteY12" fmla="*/ 319669 h 1516566"/>
              <a:gd name="connsiteX13" fmla="*/ 387492 w 826106"/>
              <a:gd name="connsiteY13" fmla="*/ 364273 h 1516566"/>
              <a:gd name="connsiteX14" fmla="*/ 372623 w 826106"/>
              <a:gd name="connsiteY14" fmla="*/ 386576 h 1516566"/>
              <a:gd name="connsiteX15" fmla="*/ 350321 w 826106"/>
              <a:gd name="connsiteY15" fmla="*/ 416312 h 1516566"/>
              <a:gd name="connsiteX16" fmla="*/ 320584 w 826106"/>
              <a:gd name="connsiteY16" fmla="*/ 453483 h 1516566"/>
              <a:gd name="connsiteX17" fmla="*/ 283414 w 826106"/>
              <a:gd name="connsiteY17" fmla="*/ 520390 h 1516566"/>
              <a:gd name="connsiteX18" fmla="*/ 238809 w 826106"/>
              <a:gd name="connsiteY18" fmla="*/ 579864 h 1516566"/>
              <a:gd name="connsiteX19" fmla="*/ 223941 w 826106"/>
              <a:gd name="connsiteY19" fmla="*/ 609600 h 1516566"/>
              <a:gd name="connsiteX20" fmla="*/ 194204 w 826106"/>
              <a:gd name="connsiteY20" fmla="*/ 654205 h 1516566"/>
              <a:gd name="connsiteX21" fmla="*/ 186770 w 826106"/>
              <a:gd name="connsiteY21" fmla="*/ 676508 h 1516566"/>
              <a:gd name="connsiteX22" fmla="*/ 157033 w 826106"/>
              <a:gd name="connsiteY22" fmla="*/ 721112 h 1516566"/>
              <a:gd name="connsiteX23" fmla="*/ 134731 w 826106"/>
              <a:gd name="connsiteY23" fmla="*/ 788020 h 1516566"/>
              <a:gd name="connsiteX24" fmla="*/ 127297 w 826106"/>
              <a:gd name="connsiteY24" fmla="*/ 810322 h 1516566"/>
              <a:gd name="connsiteX25" fmla="*/ 119862 w 826106"/>
              <a:gd name="connsiteY25" fmla="*/ 832625 h 1516566"/>
              <a:gd name="connsiteX26" fmla="*/ 104994 w 826106"/>
              <a:gd name="connsiteY26" fmla="*/ 884664 h 1516566"/>
              <a:gd name="connsiteX27" fmla="*/ 90126 w 826106"/>
              <a:gd name="connsiteY27" fmla="*/ 906966 h 1516566"/>
              <a:gd name="connsiteX28" fmla="*/ 75258 w 826106"/>
              <a:gd name="connsiteY28" fmla="*/ 951571 h 1516566"/>
              <a:gd name="connsiteX29" fmla="*/ 52955 w 826106"/>
              <a:gd name="connsiteY29" fmla="*/ 1033347 h 1516566"/>
              <a:gd name="connsiteX30" fmla="*/ 45521 w 826106"/>
              <a:gd name="connsiteY30" fmla="*/ 1107688 h 1516566"/>
              <a:gd name="connsiteX31" fmla="*/ 38087 w 826106"/>
              <a:gd name="connsiteY31" fmla="*/ 1129990 h 1516566"/>
              <a:gd name="connsiteX32" fmla="*/ 30653 w 826106"/>
              <a:gd name="connsiteY32" fmla="*/ 1271239 h 1516566"/>
              <a:gd name="connsiteX33" fmla="*/ 15784 w 826106"/>
              <a:gd name="connsiteY33" fmla="*/ 1353015 h 1516566"/>
              <a:gd name="connsiteX34" fmla="*/ 8350 w 826106"/>
              <a:gd name="connsiteY34" fmla="*/ 1382751 h 1516566"/>
              <a:gd name="connsiteX35" fmla="*/ 916 w 826106"/>
              <a:gd name="connsiteY35" fmla="*/ 1405054 h 1516566"/>
              <a:gd name="connsiteX36" fmla="*/ 916 w 826106"/>
              <a:gd name="connsiteY36" fmla="*/ 1516566 h 151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6106" h="1516566">
                <a:moveTo>
                  <a:pt x="826106" y="0"/>
                </a:moveTo>
                <a:cubicBezTo>
                  <a:pt x="740800" y="68247"/>
                  <a:pt x="824740" y="8118"/>
                  <a:pt x="766633" y="37171"/>
                </a:cubicBezTo>
                <a:cubicBezTo>
                  <a:pt x="708987" y="65993"/>
                  <a:pt x="778088" y="40787"/>
                  <a:pt x="722028" y="59473"/>
                </a:cubicBezTo>
                <a:cubicBezTo>
                  <a:pt x="684360" y="97144"/>
                  <a:pt x="733105" y="52828"/>
                  <a:pt x="684858" y="81776"/>
                </a:cubicBezTo>
                <a:cubicBezTo>
                  <a:pt x="678848" y="85382"/>
                  <a:pt x="675821" y="92756"/>
                  <a:pt x="669989" y="96644"/>
                </a:cubicBezTo>
                <a:cubicBezTo>
                  <a:pt x="634792" y="120108"/>
                  <a:pt x="632507" y="104390"/>
                  <a:pt x="595648" y="141249"/>
                </a:cubicBezTo>
                <a:cubicBezTo>
                  <a:pt x="583258" y="153639"/>
                  <a:pt x="573057" y="168700"/>
                  <a:pt x="558477" y="178420"/>
                </a:cubicBezTo>
                <a:cubicBezTo>
                  <a:pt x="524511" y="201064"/>
                  <a:pt x="542493" y="186970"/>
                  <a:pt x="506438" y="223025"/>
                </a:cubicBezTo>
                <a:cubicBezTo>
                  <a:pt x="499004" y="230459"/>
                  <a:pt x="489968" y="236579"/>
                  <a:pt x="484136" y="245327"/>
                </a:cubicBezTo>
                <a:cubicBezTo>
                  <a:pt x="479180" y="252761"/>
                  <a:pt x="475585" y="261312"/>
                  <a:pt x="469267" y="267630"/>
                </a:cubicBezTo>
                <a:cubicBezTo>
                  <a:pt x="462949" y="273948"/>
                  <a:pt x="454399" y="277542"/>
                  <a:pt x="446965" y="282498"/>
                </a:cubicBezTo>
                <a:cubicBezTo>
                  <a:pt x="442009" y="289932"/>
                  <a:pt x="437678" y="297823"/>
                  <a:pt x="432097" y="304800"/>
                </a:cubicBezTo>
                <a:cubicBezTo>
                  <a:pt x="427718" y="310273"/>
                  <a:pt x="421434" y="314062"/>
                  <a:pt x="417228" y="319669"/>
                </a:cubicBezTo>
                <a:cubicBezTo>
                  <a:pt x="406506" y="333964"/>
                  <a:pt x="397404" y="349405"/>
                  <a:pt x="387492" y="364273"/>
                </a:cubicBezTo>
                <a:cubicBezTo>
                  <a:pt x="382536" y="371707"/>
                  <a:pt x="377984" y="379428"/>
                  <a:pt x="372623" y="386576"/>
                </a:cubicBezTo>
                <a:cubicBezTo>
                  <a:pt x="365189" y="396488"/>
                  <a:pt x="357522" y="406230"/>
                  <a:pt x="350321" y="416312"/>
                </a:cubicBezTo>
                <a:cubicBezTo>
                  <a:pt x="326875" y="449136"/>
                  <a:pt x="345450" y="428619"/>
                  <a:pt x="320584" y="453483"/>
                </a:cubicBezTo>
                <a:cubicBezTo>
                  <a:pt x="311236" y="481528"/>
                  <a:pt x="308977" y="494827"/>
                  <a:pt x="283414" y="520390"/>
                </a:cubicBezTo>
                <a:cubicBezTo>
                  <a:pt x="262504" y="541300"/>
                  <a:pt x="255622" y="546238"/>
                  <a:pt x="238809" y="579864"/>
                </a:cubicBezTo>
                <a:cubicBezTo>
                  <a:pt x="233853" y="589776"/>
                  <a:pt x="229643" y="600097"/>
                  <a:pt x="223941" y="609600"/>
                </a:cubicBezTo>
                <a:cubicBezTo>
                  <a:pt x="214747" y="624923"/>
                  <a:pt x="194204" y="654205"/>
                  <a:pt x="194204" y="654205"/>
                </a:cubicBezTo>
                <a:cubicBezTo>
                  <a:pt x="191726" y="661639"/>
                  <a:pt x="190576" y="669658"/>
                  <a:pt x="186770" y="676508"/>
                </a:cubicBezTo>
                <a:cubicBezTo>
                  <a:pt x="178092" y="692129"/>
                  <a:pt x="157033" y="721112"/>
                  <a:pt x="157033" y="721112"/>
                </a:cubicBezTo>
                <a:lnTo>
                  <a:pt x="134731" y="788020"/>
                </a:lnTo>
                <a:lnTo>
                  <a:pt x="127297" y="810322"/>
                </a:lnTo>
                <a:cubicBezTo>
                  <a:pt x="124819" y="817756"/>
                  <a:pt x="121763" y="825022"/>
                  <a:pt x="119862" y="832625"/>
                </a:cubicBezTo>
                <a:cubicBezTo>
                  <a:pt x="117480" y="842151"/>
                  <a:pt x="110326" y="874000"/>
                  <a:pt x="104994" y="884664"/>
                </a:cubicBezTo>
                <a:cubicBezTo>
                  <a:pt x="100998" y="892655"/>
                  <a:pt x="95082" y="899532"/>
                  <a:pt x="90126" y="906966"/>
                </a:cubicBezTo>
                <a:cubicBezTo>
                  <a:pt x="85170" y="921834"/>
                  <a:pt x="79059" y="936366"/>
                  <a:pt x="75258" y="951571"/>
                </a:cubicBezTo>
                <a:cubicBezTo>
                  <a:pt x="58488" y="1018646"/>
                  <a:pt x="66851" y="991658"/>
                  <a:pt x="52955" y="1033347"/>
                </a:cubicBezTo>
                <a:cubicBezTo>
                  <a:pt x="50477" y="1058127"/>
                  <a:pt x="49308" y="1083074"/>
                  <a:pt x="45521" y="1107688"/>
                </a:cubicBezTo>
                <a:cubicBezTo>
                  <a:pt x="44329" y="1115433"/>
                  <a:pt x="38796" y="1122186"/>
                  <a:pt x="38087" y="1129990"/>
                </a:cubicBezTo>
                <a:cubicBezTo>
                  <a:pt x="33818" y="1176945"/>
                  <a:pt x="35345" y="1224325"/>
                  <a:pt x="30653" y="1271239"/>
                </a:cubicBezTo>
                <a:cubicBezTo>
                  <a:pt x="27896" y="1298807"/>
                  <a:pt x="21218" y="1325847"/>
                  <a:pt x="15784" y="1353015"/>
                </a:cubicBezTo>
                <a:cubicBezTo>
                  <a:pt x="13780" y="1363034"/>
                  <a:pt x="11157" y="1372927"/>
                  <a:pt x="8350" y="1382751"/>
                </a:cubicBezTo>
                <a:cubicBezTo>
                  <a:pt x="6197" y="1390286"/>
                  <a:pt x="1351" y="1397230"/>
                  <a:pt x="916" y="1405054"/>
                </a:cubicBezTo>
                <a:cubicBezTo>
                  <a:pt x="-1146" y="1442167"/>
                  <a:pt x="916" y="1479395"/>
                  <a:pt x="916" y="1516566"/>
                </a:cubicBezTo>
              </a:path>
            </a:pathLst>
          </a:cu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Freeform 4"/>
          <p:cNvSpPr/>
          <p:nvPr/>
        </p:nvSpPr>
        <p:spPr bwMode="auto">
          <a:xfrm>
            <a:off x="3953826" y="3501483"/>
            <a:ext cx="447189" cy="929268"/>
          </a:xfrm>
          <a:custGeom>
            <a:avLst/>
            <a:gdLst>
              <a:gd name="connsiteX0" fmla="*/ 424886 w 447189"/>
              <a:gd name="connsiteY0" fmla="*/ 0 h 929268"/>
              <a:gd name="connsiteX1" fmla="*/ 387715 w 447189"/>
              <a:gd name="connsiteY1" fmla="*/ 7434 h 929268"/>
              <a:gd name="connsiteX2" fmla="*/ 343111 w 447189"/>
              <a:gd name="connsiteY2" fmla="*/ 22302 h 929268"/>
              <a:gd name="connsiteX3" fmla="*/ 320808 w 447189"/>
              <a:gd name="connsiteY3" fmla="*/ 44605 h 929268"/>
              <a:gd name="connsiteX4" fmla="*/ 298506 w 447189"/>
              <a:gd name="connsiteY4" fmla="*/ 52039 h 929268"/>
              <a:gd name="connsiteX5" fmla="*/ 268769 w 447189"/>
              <a:gd name="connsiteY5" fmla="*/ 81776 h 929268"/>
              <a:gd name="connsiteX6" fmla="*/ 224164 w 447189"/>
              <a:gd name="connsiteY6" fmla="*/ 111512 h 929268"/>
              <a:gd name="connsiteX7" fmla="*/ 179559 w 447189"/>
              <a:gd name="connsiteY7" fmla="*/ 148683 h 929268"/>
              <a:gd name="connsiteX8" fmla="*/ 164691 w 447189"/>
              <a:gd name="connsiteY8" fmla="*/ 170985 h 929268"/>
              <a:gd name="connsiteX9" fmla="*/ 142389 w 447189"/>
              <a:gd name="connsiteY9" fmla="*/ 185854 h 929268"/>
              <a:gd name="connsiteX10" fmla="*/ 120086 w 447189"/>
              <a:gd name="connsiteY10" fmla="*/ 208156 h 929268"/>
              <a:gd name="connsiteX11" fmla="*/ 82915 w 447189"/>
              <a:gd name="connsiteY11" fmla="*/ 260195 h 929268"/>
              <a:gd name="connsiteX12" fmla="*/ 53179 w 447189"/>
              <a:gd name="connsiteY12" fmla="*/ 304800 h 929268"/>
              <a:gd name="connsiteX13" fmla="*/ 30876 w 447189"/>
              <a:gd name="connsiteY13" fmla="*/ 356839 h 929268"/>
              <a:gd name="connsiteX14" fmla="*/ 16008 w 447189"/>
              <a:gd name="connsiteY14" fmla="*/ 460917 h 929268"/>
              <a:gd name="connsiteX15" fmla="*/ 8574 w 447189"/>
              <a:gd name="connsiteY15" fmla="*/ 490654 h 929268"/>
              <a:gd name="connsiteX16" fmla="*/ 30876 w 447189"/>
              <a:gd name="connsiteY16" fmla="*/ 721112 h 929268"/>
              <a:gd name="connsiteX17" fmla="*/ 53179 w 447189"/>
              <a:gd name="connsiteY17" fmla="*/ 735980 h 929268"/>
              <a:gd name="connsiteX18" fmla="*/ 68047 w 447189"/>
              <a:gd name="connsiteY18" fmla="*/ 758283 h 929268"/>
              <a:gd name="connsiteX19" fmla="*/ 90350 w 447189"/>
              <a:gd name="connsiteY19" fmla="*/ 765717 h 929268"/>
              <a:gd name="connsiteX20" fmla="*/ 112652 w 447189"/>
              <a:gd name="connsiteY20" fmla="*/ 780585 h 929268"/>
              <a:gd name="connsiteX21" fmla="*/ 142389 w 447189"/>
              <a:gd name="connsiteY21" fmla="*/ 795454 h 929268"/>
              <a:gd name="connsiteX22" fmla="*/ 186994 w 447189"/>
              <a:gd name="connsiteY22" fmla="*/ 825190 h 929268"/>
              <a:gd name="connsiteX23" fmla="*/ 209296 w 447189"/>
              <a:gd name="connsiteY23" fmla="*/ 840058 h 929268"/>
              <a:gd name="connsiteX24" fmla="*/ 261335 w 447189"/>
              <a:gd name="connsiteY24" fmla="*/ 854927 h 929268"/>
              <a:gd name="connsiteX25" fmla="*/ 283637 w 447189"/>
              <a:gd name="connsiteY25" fmla="*/ 869795 h 929268"/>
              <a:gd name="connsiteX26" fmla="*/ 328242 w 447189"/>
              <a:gd name="connsiteY26" fmla="*/ 884663 h 929268"/>
              <a:gd name="connsiteX27" fmla="*/ 350545 w 447189"/>
              <a:gd name="connsiteY27" fmla="*/ 892097 h 929268"/>
              <a:gd name="connsiteX28" fmla="*/ 372847 w 447189"/>
              <a:gd name="connsiteY28" fmla="*/ 899532 h 929268"/>
              <a:gd name="connsiteX29" fmla="*/ 402584 w 447189"/>
              <a:gd name="connsiteY29" fmla="*/ 906966 h 929268"/>
              <a:gd name="connsiteX30" fmla="*/ 447189 w 447189"/>
              <a:gd name="connsiteY30" fmla="*/ 929268 h 92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7189" h="929268">
                <a:moveTo>
                  <a:pt x="424886" y="0"/>
                </a:moveTo>
                <a:cubicBezTo>
                  <a:pt x="412496" y="2478"/>
                  <a:pt x="399905" y="4109"/>
                  <a:pt x="387715" y="7434"/>
                </a:cubicBezTo>
                <a:cubicBezTo>
                  <a:pt x="372595" y="11558"/>
                  <a:pt x="343111" y="22302"/>
                  <a:pt x="343111" y="22302"/>
                </a:cubicBezTo>
                <a:cubicBezTo>
                  <a:pt x="335677" y="29736"/>
                  <a:pt x="329556" y="38773"/>
                  <a:pt x="320808" y="44605"/>
                </a:cubicBezTo>
                <a:cubicBezTo>
                  <a:pt x="314288" y="48952"/>
                  <a:pt x="304882" y="47484"/>
                  <a:pt x="298506" y="52039"/>
                </a:cubicBezTo>
                <a:cubicBezTo>
                  <a:pt x="287099" y="60187"/>
                  <a:pt x="280433" y="74000"/>
                  <a:pt x="268769" y="81776"/>
                </a:cubicBezTo>
                <a:cubicBezTo>
                  <a:pt x="253901" y="91688"/>
                  <a:pt x="236799" y="98876"/>
                  <a:pt x="224164" y="111512"/>
                </a:cubicBezTo>
                <a:cubicBezTo>
                  <a:pt x="195544" y="140133"/>
                  <a:pt x="210610" y="127983"/>
                  <a:pt x="179559" y="148683"/>
                </a:cubicBezTo>
                <a:cubicBezTo>
                  <a:pt x="174603" y="156117"/>
                  <a:pt x="171009" y="164667"/>
                  <a:pt x="164691" y="170985"/>
                </a:cubicBezTo>
                <a:cubicBezTo>
                  <a:pt x="158373" y="177303"/>
                  <a:pt x="149253" y="180134"/>
                  <a:pt x="142389" y="185854"/>
                </a:cubicBezTo>
                <a:cubicBezTo>
                  <a:pt x="134312" y="192585"/>
                  <a:pt x="127520" y="200722"/>
                  <a:pt x="120086" y="208156"/>
                </a:cubicBezTo>
                <a:cubicBezTo>
                  <a:pt x="101645" y="263479"/>
                  <a:pt x="129953" y="189636"/>
                  <a:pt x="82915" y="260195"/>
                </a:cubicBezTo>
                <a:cubicBezTo>
                  <a:pt x="73003" y="275063"/>
                  <a:pt x="58830" y="287848"/>
                  <a:pt x="53179" y="304800"/>
                </a:cubicBezTo>
                <a:cubicBezTo>
                  <a:pt x="42240" y="337616"/>
                  <a:pt x="49250" y="320093"/>
                  <a:pt x="30876" y="356839"/>
                </a:cubicBezTo>
                <a:cubicBezTo>
                  <a:pt x="13935" y="424605"/>
                  <a:pt x="32909" y="342606"/>
                  <a:pt x="16008" y="460917"/>
                </a:cubicBezTo>
                <a:cubicBezTo>
                  <a:pt x="14563" y="471032"/>
                  <a:pt x="11052" y="480742"/>
                  <a:pt x="8574" y="490654"/>
                </a:cubicBezTo>
                <a:cubicBezTo>
                  <a:pt x="8645" y="492638"/>
                  <a:pt x="-21516" y="668721"/>
                  <a:pt x="30876" y="721112"/>
                </a:cubicBezTo>
                <a:cubicBezTo>
                  <a:pt x="37194" y="727430"/>
                  <a:pt x="45745" y="731024"/>
                  <a:pt x="53179" y="735980"/>
                </a:cubicBezTo>
                <a:cubicBezTo>
                  <a:pt x="58135" y="743414"/>
                  <a:pt x="61070" y="752701"/>
                  <a:pt x="68047" y="758283"/>
                </a:cubicBezTo>
                <a:cubicBezTo>
                  <a:pt x="74166" y="763178"/>
                  <a:pt x="83341" y="762213"/>
                  <a:pt x="90350" y="765717"/>
                </a:cubicBezTo>
                <a:cubicBezTo>
                  <a:pt x="98341" y="769713"/>
                  <a:pt x="104895" y="776152"/>
                  <a:pt x="112652" y="780585"/>
                </a:cubicBezTo>
                <a:cubicBezTo>
                  <a:pt x="122274" y="786083"/>
                  <a:pt x="132886" y="789752"/>
                  <a:pt x="142389" y="795454"/>
                </a:cubicBezTo>
                <a:cubicBezTo>
                  <a:pt x="157712" y="804648"/>
                  <a:pt x="172126" y="815278"/>
                  <a:pt x="186994" y="825190"/>
                </a:cubicBezTo>
                <a:cubicBezTo>
                  <a:pt x="194428" y="830146"/>
                  <a:pt x="200820" y="837232"/>
                  <a:pt x="209296" y="840058"/>
                </a:cubicBezTo>
                <a:cubicBezTo>
                  <a:pt x="241291" y="850724"/>
                  <a:pt x="223996" y="845592"/>
                  <a:pt x="261335" y="854927"/>
                </a:cubicBezTo>
                <a:cubicBezTo>
                  <a:pt x="268769" y="859883"/>
                  <a:pt x="275472" y="866166"/>
                  <a:pt x="283637" y="869795"/>
                </a:cubicBezTo>
                <a:cubicBezTo>
                  <a:pt x="297959" y="876160"/>
                  <a:pt x="313374" y="879707"/>
                  <a:pt x="328242" y="884663"/>
                </a:cubicBezTo>
                <a:lnTo>
                  <a:pt x="350545" y="892097"/>
                </a:lnTo>
                <a:cubicBezTo>
                  <a:pt x="357979" y="894575"/>
                  <a:pt x="365245" y="897631"/>
                  <a:pt x="372847" y="899532"/>
                </a:cubicBezTo>
                <a:lnTo>
                  <a:pt x="402584" y="906966"/>
                </a:lnTo>
                <a:lnTo>
                  <a:pt x="447189" y="929268"/>
                </a:lnTo>
              </a:path>
            </a:pathLst>
          </a:custGeom>
          <a:no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Freeform 5"/>
          <p:cNvSpPr/>
          <p:nvPr/>
        </p:nvSpPr>
        <p:spPr bwMode="auto">
          <a:xfrm>
            <a:off x="4839629" y="3843454"/>
            <a:ext cx="104078" cy="172416"/>
          </a:xfrm>
          <a:custGeom>
            <a:avLst/>
            <a:gdLst>
              <a:gd name="connsiteX0" fmla="*/ 81776 w 104078"/>
              <a:gd name="connsiteY0" fmla="*/ 0 h 172416"/>
              <a:gd name="connsiteX1" fmla="*/ 44605 w 104078"/>
              <a:gd name="connsiteY1" fmla="*/ 7434 h 172416"/>
              <a:gd name="connsiteX2" fmla="*/ 7434 w 104078"/>
              <a:gd name="connsiteY2" fmla="*/ 44605 h 172416"/>
              <a:gd name="connsiteX3" fmla="*/ 0 w 104078"/>
              <a:gd name="connsiteY3" fmla="*/ 66907 h 172416"/>
              <a:gd name="connsiteX4" fmla="*/ 7434 w 104078"/>
              <a:gd name="connsiteY4" fmla="*/ 148683 h 172416"/>
              <a:gd name="connsiteX5" fmla="*/ 22303 w 104078"/>
              <a:gd name="connsiteY5" fmla="*/ 163551 h 172416"/>
              <a:gd name="connsiteX6" fmla="*/ 104078 w 104078"/>
              <a:gd name="connsiteY6" fmla="*/ 170985 h 1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78" h="172416">
                <a:moveTo>
                  <a:pt x="81776" y="0"/>
                </a:moveTo>
                <a:cubicBezTo>
                  <a:pt x="69386" y="2478"/>
                  <a:pt x="55440" y="933"/>
                  <a:pt x="44605" y="7434"/>
                </a:cubicBezTo>
                <a:cubicBezTo>
                  <a:pt x="29579" y="16449"/>
                  <a:pt x="7434" y="44605"/>
                  <a:pt x="7434" y="44605"/>
                </a:cubicBezTo>
                <a:cubicBezTo>
                  <a:pt x="4956" y="52039"/>
                  <a:pt x="0" y="59071"/>
                  <a:pt x="0" y="66907"/>
                </a:cubicBezTo>
                <a:cubicBezTo>
                  <a:pt x="0" y="94278"/>
                  <a:pt x="1279" y="122013"/>
                  <a:pt x="7434" y="148683"/>
                </a:cubicBezTo>
                <a:cubicBezTo>
                  <a:pt x="9010" y="155513"/>
                  <a:pt x="16293" y="159945"/>
                  <a:pt x="22303" y="163551"/>
                </a:cubicBezTo>
                <a:cubicBezTo>
                  <a:pt x="45142" y="177254"/>
                  <a:pt x="82990" y="170985"/>
                  <a:pt x="104078" y="170985"/>
                </a:cubicBezTo>
              </a:path>
            </a:pathLst>
          </a:cu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p:cNvSpPr/>
          <p:nvPr/>
        </p:nvSpPr>
        <p:spPr>
          <a:xfrm>
            <a:off x="1558695" y="313646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00B0F0"/>
                </a:soli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3630660" y="3430111"/>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C</a:t>
            </a:r>
          </a:p>
        </p:txBody>
      </p:sp>
      <p:sp>
        <p:nvSpPr>
          <p:cNvPr id="10" name="Rectangle 9"/>
          <p:cNvSpPr/>
          <p:nvPr/>
        </p:nvSpPr>
        <p:spPr>
          <a:xfrm>
            <a:off x="4589283" y="300633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D</a:t>
            </a: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Tree>
    <p:extLst>
      <p:ext uri="{BB962C8B-B14F-4D97-AF65-F5344CB8AC3E}">
        <p14:creationId xmlns:p14="http://schemas.microsoft.com/office/powerpoint/2010/main" val="165697835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686417"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3" name="Freeform 2"/>
          <p:cNvSpPr/>
          <p:nvPr/>
        </p:nvSpPr>
        <p:spPr bwMode="auto">
          <a:xfrm>
            <a:off x="929268" y="2594517"/>
            <a:ext cx="959005" cy="1003610"/>
          </a:xfrm>
          <a:custGeom>
            <a:avLst/>
            <a:gdLst>
              <a:gd name="connsiteX0" fmla="*/ 0 w 959005"/>
              <a:gd name="connsiteY0" fmla="*/ 1003610 h 1003610"/>
              <a:gd name="connsiteX1" fmla="*/ 37171 w 959005"/>
              <a:gd name="connsiteY1" fmla="*/ 988742 h 1003610"/>
              <a:gd name="connsiteX2" fmla="*/ 81776 w 959005"/>
              <a:gd name="connsiteY2" fmla="*/ 936703 h 1003610"/>
              <a:gd name="connsiteX3" fmla="*/ 89210 w 959005"/>
              <a:gd name="connsiteY3" fmla="*/ 914400 h 1003610"/>
              <a:gd name="connsiteX4" fmla="*/ 126381 w 959005"/>
              <a:gd name="connsiteY4" fmla="*/ 877229 h 1003610"/>
              <a:gd name="connsiteX5" fmla="*/ 163552 w 959005"/>
              <a:gd name="connsiteY5" fmla="*/ 810322 h 1003610"/>
              <a:gd name="connsiteX6" fmla="*/ 185854 w 959005"/>
              <a:gd name="connsiteY6" fmla="*/ 795454 h 1003610"/>
              <a:gd name="connsiteX7" fmla="*/ 223025 w 959005"/>
              <a:gd name="connsiteY7" fmla="*/ 773151 h 1003610"/>
              <a:gd name="connsiteX8" fmla="*/ 275064 w 959005"/>
              <a:gd name="connsiteY8" fmla="*/ 706244 h 1003610"/>
              <a:gd name="connsiteX9" fmla="*/ 289932 w 959005"/>
              <a:gd name="connsiteY9" fmla="*/ 683942 h 1003610"/>
              <a:gd name="connsiteX10" fmla="*/ 304800 w 959005"/>
              <a:gd name="connsiteY10" fmla="*/ 654205 h 1003610"/>
              <a:gd name="connsiteX11" fmla="*/ 327103 w 959005"/>
              <a:gd name="connsiteY11" fmla="*/ 631903 h 1003610"/>
              <a:gd name="connsiteX12" fmla="*/ 356839 w 959005"/>
              <a:gd name="connsiteY12" fmla="*/ 579863 h 1003610"/>
              <a:gd name="connsiteX13" fmla="*/ 394010 w 959005"/>
              <a:gd name="connsiteY13" fmla="*/ 550127 h 1003610"/>
              <a:gd name="connsiteX14" fmla="*/ 423747 w 959005"/>
              <a:gd name="connsiteY14" fmla="*/ 512956 h 1003610"/>
              <a:gd name="connsiteX15" fmla="*/ 438615 w 959005"/>
              <a:gd name="connsiteY15" fmla="*/ 490654 h 1003610"/>
              <a:gd name="connsiteX16" fmla="*/ 498088 w 959005"/>
              <a:gd name="connsiteY16" fmla="*/ 438615 h 1003610"/>
              <a:gd name="connsiteX17" fmla="*/ 550127 w 959005"/>
              <a:gd name="connsiteY17" fmla="*/ 379142 h 1003610"/>
              <a:gd name="connsiteX18" fmla="*/ 564995 w 959005"/>
              <a:gd name="connsiteY18" fmla="*/ 364273 h 1003610"/>
              <a:gd name="connsiteX19" fmla="*/ 579864 w 959005"/>
              <a:gd name="connsiteY19" fmla="*/ 349405 h 1003610"/>
              <a:gd name="connsiteX20" fmla="*/ 624469 w 959005"/>
              <a:gd name="connsiteY20" fmla="*/ 312234 h 1003610"/>
              <a:gd name="connsiteX21" fmla="*/ 661639 w 959005"/>
              <a:gd name="connsiteY21" fmla="*/ 275063 h 1003610"/>
              <a:gd name="connsiteX22" fmla="*/ 676508 w 959005"/>
              <a:gd name="connsiteY22" fmla="*/ 252761 h 1003610"/>
              <a:gd name="connsiteX23" fmla="*/ 698810 w 959005"/>
              <a:gd name="connsiteY23" fmla="*/ 237893 h 1003610"/>
              <a:gd name="connsiteX24" fmla="*/ 713678 w 959005"/>
              <a:gd name="connsiteY24" fmla="*/ 208156 h 1003610"/>
              <a:gd name="connsiteX25" fmla="*/ 750849 w 959005"/>
              <a:gd name="connsiteY25" fmla="*/ 170985 h 1003610"/>
              <a:gd name="connsiteX26" fmla="*/ 773152 w 959005"/>
              <a:gd name="connsiteY26" fmla="*/ 148683 h 1003610"/>
              <a:gd name="connsiteX27" fmla="*/ 788020 w 959005"/>
              <a:gd name="connsiteY27" fmla="*/ 126381 h 1003610"/>
              <a:gd name="connsiteX28" fmla="*/ 832625 w 959005"/>
              <a:gd name="connsiteY28" fmla="*/ 96644 h 1003610"/>
              <a:gd name="connsiteX29" fmla="*/ 892098 w 959005"/>
              <a:gd name="connsiteY29" fmla="*/ 44605 h 1003610"/>
              <a:gd name="connsiteX30" fmla="*/ 921834 w 959005"/>
              <a:gd name="connsiteY30" fmla="*/ 22303 h 1003610"/>
              <a:gd name="connsiteX31" fmla="*/ 959005 w 959005"/>
              <a:gd name="connsiteY31" fmla="*/ 0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9005" h="1003610">
                <a:moveTo>
                  <a:pt x="0" y="1003610"/>
                </a:moveTo>
                <a:cubicBezTo>
                  <a:pt x="12390" y="998654"/>
                  <a:pt x="26067" y="996144"/>
                  <a:pt x="37171" y="988742"/>
                </a:cubicBezTo>
                <a:cubicBezTo>
                  <a:pt x="58804" y="974320"/>
                  <a:pt x="68324" y="956881"/>
                  <a:pt x="81776" y="936703"/>
                </a:cubicBezTo>
                <a:cubicBezTo>
                  <a:pt x="84254" y="929269"/>
                  <a:pt x="84508" y="920669"/>
                  <a:pt x="89210" y="914400"/>
                </a:cubicBezTo>
                <a:cubicBezTo>
                  <a:pt x="99723" y="900382"/>
                  <a:pt x="126381" y="877229"/>
                  <a:pt x="126381" y="877229"/>
                </a:cubicBezTo>
                <a:cubicBezTo>
                  <a:pt x="134128" y="853988"/>
                  <a:pt x="141641" y="824929"/>
                  <a:pt x="163552" y="810322"/>
                </a:cubicBezTo>
                <a:cubicBezTo>
                  <a:pt x="170986" y="805366"/>
                  <a:pt x="178877" y="801035"/>
                  <a:pt x="185854" y="795454"/>
                </a:cubicBezTo>
                <a:cubicBezTo>
                  <a:pt x="215011" y="772128"/>
                  <a:pt x="184292" y="786061"/>
                  <a:pt x="223025" y="773151"/>
                </a:cubicBezTo>
                <a:cubicBezTo>
                  <a:pt x="257962" y="738214"/>
                  <a:pt x="239496" y="759596"/>
                  <a:pt x="275064" y="706244"/>
                </a:cubicBezTo>
                <a:cubicBezTo>
                  <a:pt x="280020" y="698810"/>
                  <a:pt x="285936" y="691933"/>
                  <a:pt x="289932" y="683942"/>
                </a:cubicBezTo>
                <a:cubicBezTo>
                  <a:pt x="294888" y="674030"/>
                  <a:pt x="298359" y="663223"/>
                  <a:pt x="304800" y="654205"/>
                </a:cubicBezTo>
                <a:cubicBezTo>
                  <a:pt x="310911" y="645650"/>
                  <a:pt x="320372" y="639980"/>
                  <a:pt x="327103" y="631903"/>
                </a:cubicBezTo>
                <a:cubicBezTo>
                  <a:pt x="352450" y="601487"/>
                  <a:pt x="332603" y="616217"/>
                  <a:pt x="356839" y="579863"/>
                </a:cubicBezTo>
                <a:cubicBezTo>
                  <a:pt x="365312" y="567153"/>
                  <a:pt x="382082" y="558079"/>
                  <a:pt x="394010" y="550127"/>
                </a:cubicBezTo>
                <a:cubicBezTo>
                  <a:pt x="439765" y="481491"/>
                  <a:pt x="381380" y="565913"/>
                  <a:pt x="423747" y="512956"/>
                </a:cubicBezTo>
                <a:cubicBezTo>
                  <a:pt x="429328" y="505979"/>
                  <a:pt x="432732" y="497378"/>
                  <a:pt x="438615" y="490654"/>
                </a:cubicBezTo>
                <a:cubicBezTo>
                  <a:pt x="469057" y="455863"/>
                  <a:pt x="467859" y="458768"/>
                  <a:pt x="498088" y="438615"/>
                </a:cubicBezTo>
                <a:cubicBezTo>
                  <a:pt x="522677" y="401731"/>
                  <a:pt x="506636" y="422633"/>
                  <a:pt x="550127" y="379142"/>
                </a:cubicBezTo>
                <a:lnTo>
                  <a:pt x="564995" y="364273"/>
                </a:lnTo>
                <a:cubicBezTo>
                  <a:pt x="569951" y="359317"/>
                  <a:pt x="575659" y="355012"/>
                  <a:pt x="579864" y="349405"/>
                </a:cubicBezTo>
                <a:cubicBezTo>
                  <a:pt x="606868" y="313399"/>
                  <a:pt x="590412" y="323586"/>
                  <a:pt x="624469" y="312234"/>
                </a:cubicBezTo>
                <a:cubicBezTo>
                  <a:pt x="636859" y="299844"/>
                  <a:pt x="651919" y="289642"/>
                  <a:pt x="661639" y="275063"/>
                </a:cubicBezTo>
                <a:cubicBezTo>
                  <a:pt x="666595" y="267629"/>
                  <a:pt x="670190" y="259079"/>
                  <a:pt x="676508" y="252761"/>
                </a:cubicBezTo>
                <a:cubicBezTo>
                  <a:pt x="682826" y="246443"/>
                  <a:pt x="691376" y="242849"/>
                  <a:pt x="698810" y="237893"/>
                </a:cubicBezTo>
                <a:cubicBezTo>
                  <a:pt x="703766" y="227981"/>
                  <a:pt x="706874" y="216904"/>
                  <a:pt x="713678" y="208156"/>
                </a:cubicBezTo>
                <a:cubicBezTo>
                  <a:pt x="724436" y="194324"/>
                  <a:pt x="738459" y="183375"/>
                  <a:pt x="750849" y="170985"/>
                </a:cubicBezTo>
                <a:cubicBezTo>
                  <a:pt x="758283" y="163551"/>
                  <a:pt x="767320" y="157431"/>
                  <a:pt x="773152" y="148683"/>
                </a:cubicBezTo>
                <a:cubicBezTo>
                  <a:pt x="778108" y="141249"/>
                  <a:pt x="781296" y="132264"/>
                  <a:pt x="788020" y="126381"/>
                </a:cubicBezTo>
                <a:cubicBezTo>
                  <a:pt x="801468" y="114614"/>
                  <a:pt x="832625" y="96644"/>
                  <a:pt x="832625" y="96644"/>
                </a:cubicBezTo>
                <a:cubicBezTo>
                  <a:pt x="860296" y="55138"/>
                  <a:pt x="834277" y="87970"/>
                  <a:pt x="892098" y="44605"/>
                </a:cubicBezTo>
                <a:cubicBezTo>
                  <a:pt x="902010" y="37171"/>
                  <a:pt x="911077" y="28450"/>
                  <a:pt x="921834" y="22303"/>
                </a:cubicBezTo>
                <a:cubicBezTo>
                  <a:pt x="966869" y="-3432"/>
                  <a:pt x="924211" y="34794"/>
                  <a:pt x="959005" y="0"/>
                </a:cubicBezTo>
              </a:path>
            </a:pathLst>
          </a:cu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Freeform 3"/>
          <p:cNvSpPr/>
          <p:nvPr/>
        </p:nvSpPr>
        <p:spPr bwMode="auto">
          <a:xfrm>
            <a:off x="1783279" y="2958790"/>
            <a:ext cx="826106" cy="1516566"/>
          </a:xfrm>
          <a:custGeom>
            <a:avLst/>
            <a:gdLst>
              <a:gd name="connsiteX0" fmla="*/ 826106 w 826106"/>
              <a:gd name="connsiteY0" fmla="*/ 0 h 1516566"/>
              <a:gd name="connsiteX1" fmla="*/ 766633 w 826106"/>
              <a:gd name="connsiteY1" fmla="*/ 37171 h 1516566"/>
              <a:gd name="connsiteX2" fmla="*/ 722028 w 826106"/>
              <a:gd name="connsiteY2" fmla="*/ 59473 h 1516566"/>
              <a:gd name="connsiteX3" fmla="*/ 684858 w 826106"/>
              <a:gd name="connsiteY3" fmla="*/ 81776 h 1516566"/>
              <a:gd name="connsiteX4" fmla="*/ 669989 w 826106"/>
              <a:gd name="connsiteY4" fmla="*/ 96644 h 1516566"/>
              <a:gd name="connsiteX5" fmla="*/ 595648 w 826106"/>
              <a:gd name="connsiteY5" fmla="*/ 141249 h 1516566"/>
              <a:gd name="connsiteX6" fmla="*/ 558477 w 826106"/>
              <a:gd name="connsiteY6" fmla="*/ 178420 h 1516566"/>
              <a:gd name="connsiteX7" fmla="*/ 506438 w 826106"/>
              <a:gd name="connsiteY7" fmla="*/ 223025 h 1516566"/>
              <a:gd name="connsiteX8" fmla="*/ 484136 w 826106"/>
              <a:gd name="connsiteY8" fmla="*/ 245327 h 1516566"/>
              <a:gd name="connsiteX9" fmla="*/ 469267 w 826106"/>
              <a:gd name="connsiteY9" fmla="*/ 267630 h 1516566"/>
              <a:gd name="connsiteX10" fmla="*/ 446965 w 826106"/>
              <a:gd name="connsiteY10" fmla="*/ 282498 h 1516566"/>
              <a:gd name="connsiteX11" fmla="*/ 432097 w 826106"/>
              <a:gd name="connsiteY11" fmla="*/ 304800 h 1516566"/>
              <a:gd name="connsiteX12" fmla="*/ 417228 w 826106"/>
              <a:gd name="connsiteY12" fmla="*/ 319669 h 1516566"/>
              <a:gd name="connsiteX13" fmla="*/ 387492 w 826106"/>
              <a:gd name="connsiteY13" fmla="*/ 364273 h 1516566"/>
              <a:gd name="connsiteX14" fmla="*/ 372623 w 826106"/>
              <a:gd name="connsiteY14" fmla="*/ 386576 h 1516566"/>
              <a:gd name="connsiteX15" fmla="*/ 350321 w 826106"/>
              <a:gd name="connsiteY15" fmla="*/ 416312 h 1516566"/>
              <a:gd name="connsiteX16" fmla="*/ 320584 w 826106"/>
              <a:gd name="connsiteY16" fmla="*/ 453483 h 1516566"/>
              <a:gd name="connsiteX17" fmla="*/ 283414 w 826106"/>
              <a:gd name="connsiteY17" fmla="*/ 520390 h 1516566"/>
              <a:gd name="connsiteX18" fmla="*/ 238809 w 826106"/>
              <a:gd name="connsiteY18" fmla="*/ 579864 h 1516566"/>
              <a:gd name="connsiteX19" fmla="*/ 223941 w 826106"/>
              <a:gd name="connsiteY19" fmla="*/ 609600 h 1516566"/>
              <a:gd name="connsiteX20" fmla="*/ 194204 w 826106"/>
              <a:gd name="connsiteY20" fmla="*/ 654205 h 1516566"/>
              <a:gd name="connsiteX21" fmla="*/ 186770 w 826106"/>
              <a:gd name="connsiteY21" fmla="*/ 676508 h 1516566"/>
              <a:gd name="connsiteX22" fmla="*/ 157033 w 826106"/>
              <a:gd name="connsiteY22" fmla="*/ 721112 h 1516566"/>
              <a:gd name="connsiteX23" fmla="*/ 134731 w 826106"/>
              <a:gd name="connsiteY23" fmla="*/ 788020 h 1516566"/>
              <a:gd name="connsiteX24" fmla="*/ 127297 w 826106"/>
              <a:gd name="connsiteY24" fmla="*/ 810322 h 1516566"/>
              <a:gd name="connsiteX25" fmla="*/ 119862 w 826106"/>
              <a:gd name="connsiteY25" fmla="*/ 832625 h 1516566"/>
              <a:gd name="connsiteX26" fmla="*/ 104994 w 826106"/>
              <a:gd name="connsiteY26" fmla="*/ 884664 h 1516566"/>
              <a:gd name="connsiteX27" fmla="*/ 90126 w 826106"/>
              <a:gd name="connsiteY27" fmla="*/ 906966 h 1516566"/>
              <a:gd name="connsiteX28" fmla="*/ 75258 w 826106"/>
              <a:gd name="connsiteY28" fmla="*/ 951571 h 1516566"/>
              <a:gd name="connsiteX29" fmla="*/ 52955 w 826106"/>
              <a:gd name="connsiteY29" fmla="*/ 1033347 h 1516566"/>
              <a:gd name="connsiteX30" fmla="*/ 45521 w 826106"/>
              <a:gd name="connsiteY30" fmla="*/ 1107688 h 1516566"/>
              <a:gd name="connsiteX31" fmla="*/ 38087 w 826106"/>
              <a:gd name="connsiteY31" fmla="*/ 1129990 h 1516566"/>
              <a:gd name="connsiteX32" fmla="*/ 30653 w 826106"/>
              <a:gd name="connsiteY32" fmla="*/ 1271239 h 1516566"/>
              <a:gd name="connsiteX33" fmla="*/ 15784 w 826106"/>
              <a:gd name="connsiteY33" fmla="*/ 1353015 h 1516566"/>
              <a:gd name="connsiteX34" fmla="*/ 8350 w 826106"/>
              <a:gd name="connsiteY34" fmla="*/ 1382751 h 1516566"/>
              <a:gd name="connsiteX35" fmla="*/ 916 w 826106"/>
              <a:gd name="connsiteY35" fmla="*/ 1405054 h 1516566"/>
              <a:gd name="connsiteX36" fmla="*/ 916 w 826106"/>
              <a:gd name="connsiteY36" fmla="*/ 1516566 h 151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6106" h="1516566">
                <a:moveTo>
                  <a:pt x="826106" y="0"/>
                </a:moveTo>
                <a:cubicBezTo>
                  <a:pt x="740800" y="68247"/>
                  <a:pt x="824740" y="8118"/>
                  <a:pt x="766633" y="37171"/>
                </a:cubicBezTo>
                <a:cubicBezTo>
                  <a:pt x="708987" y="65993"/>
                  <a:pt x="778088" y="40787"/>
                  <a:pt x="722028" y="59473"/>
                </a:cubicBezTo>
                <a:cubicBezTo>
                  <a:pt x="684360" y="97144"/>
                  <a:pt x="733105" y="52828"/>
                  <a:pt x="684858" y="81776"/>
                </a:cubicBezTo>
                <a:cubicBezTo>
                  <a:pt x="678848" y="85382"/>
                  <a:pt x="675821" y="92756"/>
                  <a:pt x="669989" y="96644"/>
                </a:cubicBezTo>
                <a:cubicBezTo>
                  <a:pt x="634792" y="120108"/>
                  <a:pt x="632507" y="104390"/>
                  <a:pt x="595648" y="141249"/>
                </a:cubicBezTo>
                <a:cubicBezTo>
                  <a:pt x="583258" y="153639"/>
                  <a:pt x="573057" y="168700"/>
                  <a:pt x="558477" y="178420"/>
                </a:cubicBezTo>
                <a:cubicBezTo>
                  <a:pt x="524511" y="201064"/>
                  <a:pt x="542493" y="186970"/>
                  <a:pt x="506438" y="223025"/>
                </a:cubicBezTo>
                <a:cubicBezTo>
                  <a:pt x="499004" y="230459"/>
                  <a:pt x="489968" y="236579"/>
                  <a:pt x="484136" y="245327"/>
                </a:cubicBezTo>
                <a:cubicBezTo>
                  <a:pt x="479180" y="252761"/>
                  <a:pt x="475585" y="261312"/>
                  <a:pt x="469267" y="267630"/>
                </a:cubicBezTo>
                <a:cubicBezTo>
                  <a:pt x="462949" y="273948"/>
                  <a:pt x="454399" y="277542"/>
                  <a:pt x="446965" y="282498"/>
                </a:cubicBezTo>
                <a:cubicBezTo>
                  <a:pt x="442009" y="289932"/>
                  <a:pt x="437678" y="297823"/>
                  <a:pt x="432097" y="304800"/>
                </a:cubicBezTo>
                <a:cubicBezTo>
                  <a:pt x="427718" y="310273"/>
                  <a:pt x="421434" y="314062"/>
                  <a:pt x="417228" y="319669"/>
                </a:cubicBezTo>
                <a:cubicBezTo>
                  <a:pt x="406506" y="333964"/>
                  <a:pt x="397404" y="349405"/>
                  <a:pt x="387492" y="364273"/>
                </a:cubicBezTo>
                <a:cubicBezTo>
                  <a:pt x="382536" y="371707"/>
                  <a:pt x="377984" y="379428"/>
                  <a:pt x="372623" y="386576"/>
                </a:cubicBezTo>
                <a:cubicBezTo>
                  <a:pt x="365189" y="396488"/>
                  <a:pt x="357522" y="406230"/>
                  <a:pt x="350321" y="416312"/>
                </a:cubicBezTo>
                <a:cubicBezTo>
                  <a:pt x="326875" y="449136"/>
                  <a:pt x="345450" y="428619"/>
                  <a:pt x="320584" y="453483"/>
                </a:cubicBezTo>
                <a:cubicBezTo>
                  <a:pt x="311236" y="481528"/>
                  <a:pt x="308977" y="494827"/>
                  <a:pt x="283414" y="520390"/>
                </a:cubicBezTo>
                <a:cubicBezTo>
                  <a:pt x="262504" y="541300"/>
                  <a:pt x="255622" y="546238"/>
                  <a:pt x="238809" y="579864"/>
                </a:cubicBezTo>
                <a:cubicBezTo>
                  <a:pt x="233853" y="589776"/>
                  <a:pt x="229643" y="600097"/>
                  <a:pt x="223941" y="609600"/>
                </a:cubicBezTo>
                <a:cubicBezTo>
                  <a:pt x="214747" y="624923"/>
                  <a:pt x="194204" y="654205"/>
                  <a:pt x="194204" y="654205"/>
                </a:cubicBezTo>
                <a:cubicBezTo>
                  <a:pt x="191726" y="661639"/>
                  <a:pt x="190576" y="669658"/>
                  <a:pt x="186770" y="676508"/>
                </a:cubicBezTo>
                <a:cubicBezTo>
                  <a:pt x="178092" y="692129"/>
                  <a:pt x="157033" y="721112"/>
                  <a:pt x="157033" y="721112"/>
                </a:cubicBezTo>
                <a:lnTo>
                  <a:pt x="134731" y="788020"/>
                </a:lnTo>
                <a:lnTo>
                  <a:pt x="127297" y="810322"/>
                </a:lnTo>
                <a:cubicBezTo>
                  <a:pt x="124819" y="817756"/>
                  <a:pt x="121763" y="825022"/>
                  <a:pt x="119862" y="832625"/>
                </a:cubicBezTo>
                <a:cubicBezTo>
                  <a:pt x="117480" y="842151"/>
                  <a:pt x="110326" y="874000"/>
                  <a:pt x="104994" y="884664"/>
                </a:cubicBezTo>
                <a:cubicBezTo>
                  <a:pt x="100998" y="892655"/>
                  <a:pt x="95082" y="899532"/>
                  <a:pt x="90126" y="906966"/>
                </a:cubicBezTo>
                <a:cubicBezTo>
                  <a:pt x="85170" y="921834"/>
                  <a:pt x="79059" y="936366"/>
                  <a:pt x="75258" y="951571"/>
                </a:cubicBezTo>
                <a:cubicBezTo>
                  <a:pt x="58488" y="1018646"/>
                  <a:pt x="66851" y="991658"/>
                  <a:pt x="52955" y="1033347"/>
                </a:cubicBezTo>
                <a:cubicBezTo>
                  <a:pt x="50477" y="1058127"/>
                  <a:pt x="49308" y="1083074"/>
                  <a:pt x="45521" y="1107688"/>
                </a:cubicBezTo>
                <a:cubicBezTo>
                  <a:pt x="44329" y="1115433"/>
                  <a:pt x="38796" y="1122186"/>
                  <a:pt x="38087" y="1129990"/>
                </a:cubicBezTo>
                <a:cubicBezTo>
                  <a:pt x="33818" y="1176945"/>
                  <a:pt x="35345" y="1224325"/>
                  <a:pt x="30653" y="1271239"/>
                </a:cubicBezTo>
                <a:cubicBezTo>
                  <a:pt x="27896" y="1298807"/>
                  <a:pt x="21218" y="1325847"/>
                  <a:pt x="15784" y="1353015"/>
                </a:cubicBezTo>
                <a:cubicBezTo>
                  <a:pt x="13780" y="1363034"/>
                  <a:pt x="11157" y="1372927"/>
                  <a:pt x="8350" y="1382751"/>
                </a:cubicBezTo>
                <a:cubicBezTo>
                  <a:pt x="6197" y="1390286"/>
                  <a:pt x="1351" y="1397230"/>
                  <a:pt x="916" y="1405054"/>
                </a:cubicBezTo>
                <a:cubicBezTo>
                  <a:pt x="-1146" y="1442167"/>
                  <a:pt x="916" y="1479395"/>
                  <a:pt x="916" y="1516566"/>
                </a:cubicBezTo>
              </a:path>
            </a:pathLst>
          </a:cu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Freeform 4"/>
          <p:cNvSpPr/>
          <p:nvPr/>
        </p:nvSpPr>
        <p:spPr bwMode="auto">
          <a:xfrm>
            <a:off x="3953826" y="3501483"/>
            <a:ext cx="447189" cy="929268"/>
          </a:xfrm>
          <a:custGeom>
            <a:avLst/>
            <a:gdLst>
              <a:gd name="connsiteX0" fmla="*/ 424886 w 447189"/>
              <a:gd name="connsiteY0" fmla="*/ 0 h 929268"/>
              <a:gd name="connsiteX1" fmla="*/ 387715 w 447189"/>
              <a:gd name="connsiteY1" fmla="*/ 7434 h 929268"/>
              <a:gd name="connsiteX2" fmla="*/ 343111 w 447189"/>
              <a:gd name="connsiteY2" fmla="*/ 22302 h 929268"/>
              <a:gd name="connsiteX3" fmla="*/ 320808 w 447189"/>
              <a:gd name="connsiteY3" fmla="*/ 44605 h 929268"/>
              <a:gd name="connsiteX4" fmla="*/ 298506 w 447189"/>
              <a:gd name="connsiteY4" fmla="*/ 52039 h 929268"/>
              <a:gd name="connsiteX5" fmla="*/ 268769 w 447189"/>
              <a:gd name="connsiteY5" fmla="*/ 81776 h 929268"/>
              <a:gd name="connsiteX6" fmla="*/ 224164 w 447189"/>
              <a:gd name="connsiteY6" fmla="*/ 111512 h 929268"/>
              <a:gd name="connsiteX7" fmla="*/ 179559 w 447189"/>
              <a:gd name="connsiteY7" fmla="*/ 148683 h 929268"/>
              <a:gd name="connsiteX8" fmla="*/ 164691 w 447189"/>
              <a:gd name="connsiteY8" fmla="*/ 170985 h 929268"/>
              <a:gd name="connsiteX9" fmla="*/ 142389 w 447189"/>
              <a:gd name="connsiteY9" fmla="*/ 185854 h 929268"/>
              <a:gd name="connsiteX10" fmla="*/ 120086 w 447189"/>
              <a:gd name="connsiteY10" fmla="*/ 208156 h 929268"/>
              <a:gd name="connsiteX11" fmla="*/ 82915 w 447189"/>
              <a:gd name="connsiteY11" fmla="*/ 260195 h 929268"/>
              <a:gd name="connsiteX12" fmla="*/ 53179 w 447189"/>
              <a:gd name="connsiteY12" fmla="*/ 304800 h 929268"/>
              <a:gd name="connsiteX13" fmla="*/ 30876 w 447189"/>
              <a:gd name="connsiteY13" fmla="*/ 356839 h 929268"/>
              <a:gd name="connsiteX14" fmla="*/ 16008 w 447189"/>
              <a:gd name="connsiteY14" fmla="*/ 460917 h 929268"/>
              <a:gd name="connsiteX15" fmla="*/ 8574 w 447189"/>
              <a:gd name="connsiteY15" fmla="*/ 490654 h 929268"/>
              <a:gd name="connsiteX16" fmla="*/ 30876 w 447189"/>
              <a:gd name="connsiteY16" fmla="*/ 721112 h 929268"/>
              <a:gd name="connsiteX17" fmla="*/ 53179 w 447189"/>
              <a:gd name="connsiteY17" fmla="*/ 735980 h 929268"/>
              <a:gd name="connsiteX18" fmla="*/ 68047 w 447189"/>
              <a:gd name="connsiteY18" fmla="*/ 758283 h 929268"/>
              <a:gd name="connsiteX19" fmla="*/ 90350 w 447189"/>
              <a:gd name="connsiteY19" fmla="*/ 765717 h 929268"/>
              <a:gd name="connsiteX20" fmla="*/ 112652 w 447189"/>
              <a:gd name="connsiteY20" fmla="*/ 780585 h 929268"/>
              <a:gd name="connsiteX21" fmla="*/ 142389 w 447189"/>
              <a:gd name="connsiteY21" fmla="*/ 795454 h 929268"/>
              <a:gd name="connsiteX22" fmla="*/ 186994 w 447189"/>
              <a:gd name="connsiteY22" fmla="*/ 825190 h 929268"/>
              <a:gd name="connsiteX23" fmla="*/ 209296 w 447189"/>
              <a:gd name="connsiteY23" fmla="*/ 840058 h 929268"/>
              <a:gd name="connsiteX24" fmla="*/ 261335 w 447189"/>
              <a:gd name="connsiteY24" fmla="*/ 854927 h 929268"/>
              <a:gd name="connsiteX25" fmla="*/ 283637 w 447189"/>
              <a:gd name="connsiteY25" fmla="*/ 869795 h 929268"/>
              <a:gd name="connsiteX26" fmla="*/ 328242 w 447189"/>
              <a:gd name="connsiteY26" fmla="*/ 884663 h 929268"/>
              <a:gd name="connsiteX27" fmla="*/ 350545 w 447189"/>
              <a:gd name="connsiteY27" fmla="*/ 892097 h 929268"/>
              <a:gd name="connsiteX28" fmla="*/ 372847 w 447189"/>
              <a:gd name="connsiteY28" fmla="*/ 899532 h 929268"/>
              <a:gd name="connsiteX29" fmla="*/ 402584 w 447189"/>
              <a:gd name="connsiteY29" fmla="*/ 906966 h 929268"/>
              <a:gd name="connsiteX30" fmla="*/ 447189 w 447189"/>
              <a:gd name="connsiteY30" fmla="*/ 929268 h 92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7189" h="929268">
                <a:moveTo>
                  <a:pt x="424886" y="0"/>
                </a:moveTo>
                <a:cubicBezTo>
                  <a:pt x="412496" y="2478"/>
                  <a:pt x="399905" y="4109"/>
                  <a:pt x="387715" y="7434"/>
                </a:cubicBezTo>
                <a:cubicBezTo>
                  <a:pt x="372595" y="11558"/>
                  <a:pt x="343111" y="22302"/>
                  <a:pt x="343111" y="22302"/>
                </a:cubicBezTo>
                <a:cubicBezTo>
                  <a:pt x="335677" y="29736"/>
                  <a:pt x="329556" y="38773"/>
                  <a:pt x="320808" y="44605"/>
                </a:cubicBezTo>
                <a:cubicBezTo>
                  <a:pt x="314288" y="48952"/>
                  <a:pt x="304882" y="47484"/>
                  <a:pt x="298506" y="52039"/>
                </a:cubicBezTo>
                <a:cubicBezTo>
                  <a:pt x="287099" y="60187"/>
                  <a:pt x="280433" y="74000"/>
                  <a:pt x="268769" y="81776"/>
                </a:cubicBezTo>
                <a:cubicBezTo>
                  <a:pt x="253901" y="91688"/>
                  <a:pt x="236799" y="98876"/>
                  <a:pt x="224164" y="111512"/>
                </a:cubicBezTo>
                <a:cubicBezTo>
                  <a:pt x="195544" y="140133"/>
                  <a:pt x="210610" y="127983"/>
                  <a:pt x="179559" y="148683"/>
                </a:cubicBezTo>
                <a:cubicBezTo>
                  <a:pt x="174603" y="156117"/>
                  <a:pt x="171009" y="164667"/>
                  <a:pt x="164691" y="170985"/>
                </a:cubicBezTo>
                <a:cubicBezTo>
                  <a:pt x="158373" y="177303"/>
                  <a:pt x="149253" y="180134"/>
                  <a:pt x="142389" y="185854"/>
                </a:cubicBezTo>
                <a:cubicBezTo>
                  <a:pt x="134312" y="192585"/>
                  <a:pt x="127520" y="200722"/>
                  <a:pt x="120086" y="208156"/>
                </a:cubicBezTo>
                <a:cubicBezTo>
                  <a:pt x="101645" y="263479"/>
                  <a:pt x="129953" y="189636"/>
                  <a:pt x="82915" y="260195"/>
                </a:cubicBezTo>
                <a:cubicBezTo>
                  <a:pt x="73003" y="275063"/>
                  <a:pt x="58830" y="287848"/>
                  <a:pt x="53179" y="304800"/>
                </a:cubicBezTo>
                <a:cubicBezTo>
                  <a:pt x="42240" y="337616"/>
                  <a:pt x="49250" y="320093"/>
                  <a:pt x="30876" y="356839"/>
                </a:cubicBezTo>
                <a:cubicBezTo>
                  <a:pt x="13935" y="424605"/>
                  <a:pt x="32909" y="342606"/>
                  <a:pt x="16008" y="460917"/>
                </a:cubicBezTo>
                <a:cubicBezTo>
                  <a:pt x="14563" y="471032"/>
                  <a:pt x="11052" y="480742"/>
                  <a:pt x="8574" y="490654"/>
                </a:cubicBezTo>
                <a:cubicBezTo>
                  <a:pt x="8645" y="492638"/>
                  <a:pt x="-21516" y="668721"/>
                  <a:pt x="30876" y="721112"/>
                </a:cubicBezTo>
                <a:cubicBezTo>
                  <a:pt x="37194" y="727430"/>
                  <a:pt x="45745" y="731024"/>
                  <a:pt x="53179" y="735980"/>
                </a:cubicBezTo>
                <a:cubicBezTo>
                  <a:pt x="58135" y="743414"/>
                  <a:pt x="61070" y="752701"/>
                  <a:pt x="68047" y="758283"/>
                </a:cubicBezTo>
                <a:cubicBezTo>
                  <a:pt x="74166" y="763178"/>
                  <a:pt x="83341" y="762213"/>
                  <a:pt x="90350" y="765717"/>
                </a:cubicBezTo>
                <a:cubicBezTo>
                  <a:pt x="98341" y="769713"/>
                  <a:pt x="104895" y="776152"/>
                  <a:pt x="112652" y="780585"/>
                </a:cubicBezTo>
                <a:cubicBezTo>
                  <a:pt x="122274" y="786083"/>
                  <a:pt x="132886" y="789752"/>
                  <a:pt x="142389" y="795454"/>
                </a:cubicBezTo>
                <a:cubicBezTo>
                  <a:pt x="157712" y="804648"/>
                  <a:pt x="172126" y="815278"/>
                  <a:pt x="186994" y="825190"/>
                </a:cubicBezTo>
                <a:cubicBezTo>
                  <a:pt x="194428" y="830146"/>
                  <a:pt x="200820" y="837232"/>
                  <a:pt x="209296" y="840058"/>
                </a:cubicBezTo>
                <a:cubicBezTo>
                  <a:pt x="241291" y="850724"/>
                  <a:pt x="223996" y="845592"/>
                  <a:pt x="261335" y="854927"/>
                </a:cubicBezTo>
                <a:cubicBezTo>
                  <a:pt x="268769" y="859883"/>
                  <a:pt x="275472" y="866166"/>
                  <a:pt x="283637" y="869795"/>
                </a:cubicBezTo>
                <a:cubicBezTo>
                  <a:pt x="297959" y="876160"/>
                  <a:pt x="313374" y="879707"/>
                  <a:pt x="328242" y="884663"/>
                </a:cubicBezTo>
                <a:lnTo>
                  <a:pt x="350545" y="892097"/>
                </a:lnTo>
                <a:cubicBezTo>
                  <a:pt x="357979" y="894575"/>
                  <a:pt x="365245" y="897631"/>
                  <a:pt x="372847" y="899532"/>
                </a:cubicBezTo>
                <a:lnTo>
                  <a:pt x="402584" y="906966"/>
                </a:lnTo>
                <a:lnTo>
                  <a:pt x="447189" y="929268"/>
                </a:lnTo>
              </a:path>
            </a:pathLst>
          </a:custGeom>
          <a:no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Freeform 5"/>
          <p:cNvSpPr/>
          <p:nvPr/>
        </p:nvSpPr>
        <p:spPr bwMode="auto">
          <a:xfrm>
            <a:off x="4839629" y="3843454"/>
            <a:ext cx="104078" cy="172416"/>
          </a:xfrm>
          <a:custGeom>
            <a:avLst/>
            <a:gdLst>
              <a:gd name="connsiteX0" fmla="*/ 81776 w 104078"/>
              <a:gd name="connsiteY0" fmla="*/ 0 h 172416"/>
              <a:gd name="connsiteX1" fmla="*/ 44605 w 104078"/>
              <a:gd name="connsiteY1" fmla="*/ 7434 h 172416"/>
              <a:gd name="connsiteX2" fmla="*/ 7434 w 104078"/>
              <a:gd name="connsiteY2" fmla="*/ 44605 h 172416"/>
              <a:gd name="connsiteX3" fmla="*/ 0 w 104078"/>
              <a:gd name="connsiteY3" fmla="*/ 66907 h 172416"/>
              <a:gd name="connsiteX4" fmla="*/ 7434 w 104078"/>
              <a:gd name="connsiteY4" fmla="*/ 148683 h 172416"/>
              <a:gd name="connsiteX5" fmla="*/ 22303 w 104078"/>
              <a:gd name="connsiteY5" fmla="*/ 163551 h 172416"/>
              <a:gd name="connsiteX6" fmla="*/ 104078 w 104078"/>
              <a:gd name="connsiteY6" fmla="*/ 170985 h 1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78" h="172416">
                <a:moveTo>
                  <a:pt x="81776" y="0"/>
                </a:moveTo>
                <a:cubicBezTo>
                  <a:pt x="69386" y="2478"/>
                  <a:pt x="55440" y="933"/>
                  <a:pt x="44605" y="7434"/>
                </a:cubicBezTo>
                <a:cubicBezTo>
                  <a:pt x="29579" y="16449"/>
                  <a:pt x="7434" y="44605"/>
                  <a:pt x="7434" y="44605"/>
                </a:cubicBezTo>
                <a:cubicBezTo>
                  <a:pt x="4956" y="52039"/>
                  <a:pt x="0" y="59071"/>
                  <a:pt x="0" y="66907"/>
                </a:cubicBezTo>
                <a:cubicBezTo>
                  <a:pt x="0" y="94278"/>
                  <a:pt x="1279" y="122013"/>
                  <a:pt x="7434" y="148683"/>
                </a:cubicBezTo>
                <a:cubicBezTo>
                  <a:pt x="9010" y="155513"/>
                  <a:pt x="16293" y="159945"/>
                  <a:pt x="22303" y="163551"/>
                </a:cubicBezTo>
                <a:cubicBezTo>
                  <a:pt x="45142" y="177254"/>
                  <a:pt x="82990" y="170985"/>
                  <a:pt x="104078" y="170985"/>
                </a:cubicBezTo>
              </a:path>
            </a:pathLst>
          </a:cu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Left-Right Arrow 6"/>
          <p:cNvSpPr/>
          <p:nvPr/>
        </p:nvSpPr>
        <p:spPr bwMode="auto">
          <a:xfrm>
            <a:off x="4943707" y="3843454"/>
            <a:ext cx="3666893" cy="271346"/>
          </a:xfrm>
          <a:prstGeom prst="leftRightArrow">
            <a:avLst/>
          </a:prstGeom>
          <a:solidFill>
            <a:srgbClr val="FFCC99"/>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p:cNvSpPr/>
          <p:nvPr/>
        </p:nvSpPr>
        <p:spPr>
          <a:xfrm>
            <a:off x="1558695" y="313646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00B0F0"/>
                </a:soli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3630660" y="3430111"/>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C</a:t>
            </a:r>
          </a:p>
        </p:txBody>
      </p:sp>
      <p:sp>
        <p:nvSpPr>
          <p:cNvPr id="10" name="Rectangle 9"/>
          <p:cNvSpPr/>
          <p:nvPr/>
        </p:nvSpPr>
        <p:spPr>
          <a:xfrm>
            <a:off x="4589283" y="300633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D</a:t>
            </a:r>
          </a:p>
        </p:txBody>
      </p:sp>
      <p:sp>
        <p:nvSpPr>
          <p:cNvPr id="11" name="Rectangle 10"/>
          <p:cNvSpPr/>
          <p:nvPr/>
        </p:nvSpPr>
        <p:spPr>
          <a:xfrm>
            <a:off x="6400800" y="3042787"/>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E</a:t>
            </a: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Tree>
    <p:extLst>
      <p:ext uri="{BB962C8B-B14F-4D97-AF65-F5344CB8AC3E}">
        <p14:creationId xmlns:p14="http://schemas.microsoft.com/office/powerpoint/2010/main" val="44824993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686417"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3" name="Freeform 2"/>
          <p:cNvSpPr/>
          <p:nvPr/>
        </p:nvSpPr>
        <p:spPr bwMode="auto">
          <a:xfrm>
            <a:off x="929268" y="2594517"/>
            <a:ext cx="959005" cy="1003610"/>
          </a:xfrm>
          <a:custGeom>
            <a:avLst/>
            <a:gdLst>
              <a:gd name="connsiteX0" fmla="*/ 0 w 959005"/>
              <a:gd name="connsiteY0" fmla="*/ 1003610 h 1003610"/>
              <a:gd name="connsiteX1" fmla="*/ 37171 w 959005"/>
              <a:gd name="connsiteY1" fmla="*/ 988742 h 1003610"/>
              <a:gd name="connsiteX2" fmla="*/ 81776 w 959005"/>
              <a:gd name="connsiteY2" fmla="*/ 936703 h 1003610"/>
              <a:gd name="connsiteX3" fmla="*/ 89210 w 959005"/>
              <a:gd name="connsiteY3" fmla="*/ 914400 h 1003610"/>
              <a:gd name="connsiteX4" fmla="*/ 126381 w 959005"/>
              <a:gd name="connsiteY4" fmla="*/ 877229 h 1003610"/>
              <a:gd name="connsiteX5" fmla="*/ 163552 w 959005"/>
              <a:gd name="connsiteY5" fmla="*/ 810322 h 1003610"/>
              <a:gd name="connsiteX6" fmla="*/ 185854 w 959005"/>
              <a:gd name="connsiteY6" fmla="*/ 795454 h 1003610"/>
              <a:gd name="connsiteX7" fmla="*/ 223025 w 959005"/>
              <a:gd name="connsiteY7" fmla="*/ 773151 h 1003610"/>
              <a:gd name="connsiteX8" fmla="*/ 275064 w 959005"/>
              <a:gd name="connsiteY8" fmla="*/ 706244 h 1003610"/>
              <a:gd name="connsiteX9" fmla="*/ 289932 w 959005"/>
              <a:gd name="connsiteY9" fmla="*/ 683942 h 1003610"/>
              <a:gd name="connsiteX10" fmla="*/ 304800 w 959005"/>
              <a:gd name="connsiteY10" fmla="*/ 654205 h 1003610"/>
              <a:gd name="connsiteX11" fmla="*/ 327103 w 959005"/>
              <a:gd name="connsiteY11" fmla="*/ 631903 h 1003610"/>
              <a:gd name="connsiteX12" fmla="*/ 356839 w 959005"/>
              <a:gd name="connsiteY12" fmla="*/ 579863 h 1003610"/>
              <a:gd name="connsiteX13" fmla="*/ 394010 w 959005"/>
              <a:gd name="connsiteY13" fmla="*/ 550127 h 1003610"/>
              <a:gd name="connsiteX14" fmla="*/ 423747 w 959005"/>
              <a:gd name="connsiteY14" fmla="*/ 512956 h 1003610"/>
              <a:gd name="connsiteX15" fmla="*/ 438615 w 959005"/>
              <a:gd name="connsiteY15" fmla="*/ 490654 h 1003610"/>
              <a:gd name="connsiteX16" fmla="*/ 498088 w 959005"/>
              <a:gd name="connsiteY16" fmla="*/ 438615 h 1003610"/>
              <a:gd name="connsiteX17" fmla="*/ 550127 w 959005"/>
              <a:gd name="connsiteY17" fmla="*/ 379142 h 1003610"/>
              <a:gd name="connsiteX18" fmla="*/ 564995 w 959005"/>
              <a:gd name="connsiteY18" fmla="*/ 364273 h 1003610"/>
              <a:gd name="connsiteX19" fmla="*/ 579864 w 959005"/>
              <a:gd name="connsiteY19" fmla="*/ 349405 h 1003610"/>
              <a:gd name="connsiteX20" fmla="*/ 624469 w 959005"/>
              <a:gd name="connsiteY20" fmla="*/ 312234 h 1003610"/>
              <a:gd name="connsiteX21" fmla="*/ 661639 w 959005"/>
              <a:gd name="connsiteY21" fmla="*/ 275063 h 1003610"/>
              <a:gd name="connsiteX22" fmla="*/ 676508 w 959005"/>
              <a:gd name="connsiteY22" fmla="*/ 252761 h 1003610"/>
              <a:gd name="connsiteX23" fmla="*/ 698810 w 959005"/>
              <a:gd name="connsiteY23" fmla="*/ 237893 h 1003610"/>
              <a:gd name="connsiteX24" fmla="*/ 713678 w 959005"/>
              <a:gd name="connsiteY24" fmla="*/ 208156 h 1003610"/>
              <a:gd name="connsiteX25" fmla="*/ 750849 w 959005"/>
              <a:gd name="connsiteY25" fmla="*/ 170985 h 1003610"/>
              <a:gd name="connsiteX26" fmla="*/ 773152 w 959005"/>
              <a:gd name="connsiteY26" fmla="*/ 148683 h 1003610"/>
              <a:gd name="connsiteX27" fmla="*/ 788020 w 959005"/>
              <a:gd name="connsiteY27" fmla="*/ 126381 h 1003610"/>
              <a:gd name="connsiteX28" fmla="*/ 832625 w 959005"/>
              <a:gd name="connsiteY28" fmla="*/ 96644 h 1003610"/>
              <a:gd name="connsiteX29" fmla="*/ 892098 w 959005"/>
              <a:gd name="connsiteY29" fmla="*/ 44605 h 1003610"/>
              <a:gd name="connsiteX30" fmla="*/ 921834 w 959005"/>
              <a:gd name="connsiteY30" fmla="*/ 22303 h 1003610"/>
              <a:gd name="connsiteX31" fmla="*/ 959005 w 959005"/>
              <a:gd name="connsiteY31" fmla="*/ 0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9005" h="1003610">
                <a:moveTo>
                  <a:pt x="0" y="1003610"/>
                </a:moveTo>
                <a:cubicBezTo>
                  <a:pt x="12390" y="998654"/>
                  <a:pt x="26067" y="996144"/>
                  <a:pt x="37171" y="988742"/>
                </a:cubicBezTo>
                <a:cubicBezTo>
                  <a:pt x="58804" y="974320"/>
                  <a:pt x="68324" y="956881"/>
                  <a:pt x="81776" y="936703"/>
                </a:cubicBezTo>
                <a:cubicBezTo>
                  <a:pt x="84254" y="929269"/>
                  <a:pt x="84508" y="920669"/>
                  <a:pt x="89210" y="914400"/>
                </a:cubicBezTo>
                <a:cubicBezTo>
                  <a:pt x="99723" y="900382"/>
                  <a:pt x="126381" y="877229"/>
                  <a:pt x="126381" y="877229"/>
                </a:cubicBezTo>
                <a:cubicBezTo>
                  <a:pt x="134128" y="853988"/>
                  <a:pt x="141641" y="824929"/>
                  <a:pt x="163552" y="810322"/>
                </a:cubicBezTo>
                <a:cubicBezTo>
                  <a:pt x="170986" y="805366"/>
                  <a:pt x="178877" y="801035"/>
                  <a:pt x="185854" y="795454"/>
                </a:cubicBezTo>
                <a:cubicBezTo>
                  <a:pt x="215011" y="772128"/>
                  <a:pt x="184292" y="786061"/>
                  <a:pt x="223025" y="773151"/>
                </a:cubicBezTo>
                <a:cubicBezTo>
                  <a:pt x="257962" y="738214"/>
                  <a:pt x="239496" y="759596"/>
                  <a:pt x="275064" y="706244"/>
                </a:cubicBezTo>
                <a:cubicBezTo>
                  <a:pt x="280020" y="698810"/>
                  <a:pt x="285936" y="691933"/>
                  <a:pt x="289932" y="683942"/>
                </a:cubicBezTo>
                <a:cubicBezTo>
                  <a:pt x="294888" y="674030"/>
                  <a:pt x="298359" y="663223"/>
                  <a:pt x="304800" y="654205"/>
                </a:cubicBezTo>
                <a:cubicBezTo>
                  <a:pt x="310911" y="645650"/>
                  <a:pt x="320372" y="639980"/>
                  <a:pt x="327103" y="631903"/>
                </a:cubicBezTo>
                <a:cubicBezTo>
                  <a:pt x="352450" y="601487"/>
                  <a:pt x="332603" y="616217"/>
                  <a:pt x="356839" y="579863"/>
                </a:cubicBezTo>
                <a:cubicBezTo>
                  <a:pt x="365312" y="567153"/>
                  <a:pt x="382082" y="558079"/>
                  <a:pt x="394010" y="550127"/>
                </a:cubicBezTo>
                <a:cubicBezTo>
                  <a:pt x="439765" y="481491"/>
                  <a:pt x="381380" y="565913"/>
                  <a:pt x="423747" y="512956"/>
                </a:cubicBezTo>
                <a:cubicBezTo>
                  <a:pt x="429328" y="505979"/>
                  <a:pt x="432732" y="497378"/>
                  <a:pt x="438615" y="490654"/>
                </a:cubicBezTo>
                <a:cubicBezTo>
                  <a:pt x="469057" y="455863"/>
                  <a:pt x="467859" y="458768"/>
                  <a:pt x="498088" y="438615"/>
                </a:cubicBezTo>
                <a:cubicBezTo>
                  <a:pt x="522677" y="401731"/>
                  <a:pt x="506636" y="422633"/>
                  <a:pt x="550127" y="379142"/>
                </a:cubicBezTo>
                <a:lnTo>
                  <a:pt x="564995" y="364273"/>
                </a:lnTo>
                <a:cubicBezTo>
                  <a:pt x="569951" y="359317"/>
                  <a:pt x="575659" y="355012"/>
                  <a:pt x="579864" y="349405"/>
                </a:cubicBezTo>
                <a:cubicBezTo>
                  <a:pt x="606868" y="313399"/>
                  <a:pt x="590412" y="323586"/>
                  <a:pt x="624469" y="312234"/>
                </a:cubicBezTo>
                <a:cubicBezTo>
                  <a:pt x="636859" y="299844"/>
                  <a:pt x="651919" y="289642"/>
                  <a:pt x="661639" y="275063"/>
                </a:cubicBezTo>
                <a:cubicBezTo>
                  <a:pt x="666595" y="267629"/>
                  <a:pt x="670190" y="259079"/>
                  <a:pt x="676508" y="252761"/>
                </a:cubicBezTo>
                <a:cubicBezTo>
                  <a:pt x="682826" y="246443"/>
                  <a:pt x="691376" y="242849"/>
                  <a:pt x="698810" y="237893"/>
                </a:cubicBezTo>
                <a:cubicBezTo>
                  <a:pt x="703766" y="227981"/>
                  <a:pt x="706874" y="216904"/>
                  <a:pt x="713678" y="208156"/>
                </a:cubicBezTo>
                <a:cubicBezTo>
                  <a:pt x="724436" y="194324"/>
                  <a:pt x="738459" y="183375"/>
                  <a:pt x="750849" y="170985"/>
                </a:cubicBezTo>
                <a:cubicBezTo>
                  <a:pt x="758283" y="163551"/>
                  <a:pt x="767320" y="157431"/>
                  <a:pt x="773152" y="148683"/>
                </a:cubicBezTo>
                <a:cubicBezTo>
                  <a:pt x="778108" y="141249"/>
                  <a:pt x="781296" y="132264"/>
                  <a:pt x="788020" y="126381"/>
                </a:cubicBezTo>
                <a:cubicBezTo>
                  <a:pt x="801468" y="114614"/>
                  <a:pt x="832625" y="96644"/>
                  <a:pt x="832625" y="96644"/>
                </a:cubicBezTo>
                <a:cubicBezTo>
                  <a:pt x="860296" y="55138"/>
                  <a:pt x="834277" y="87970"/>
                  <a:pt x="892098" y="44605"/>
                </a:cubicBezTo>
                <a:cubicBezTo>
                  <a:pt x="902010" y="37171"/>
                  <a:pt x="911077" y="28450"/>
                  <a:pt x="921834" y="22303"/>
                </a:cubicBezTo>
                <a:cubicBezTo>
                  <a:pt x="966869" y="-3432"/>
                  <a:pt x="924211" y="34794"/>
                  <a:pt x="959005" y="0"/>
                </a:cubicBezTo>
              </a:path>
            </a:pathLst>
          </a:cu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Freeform 3"/>
          <p:cNvSpPr/>
          <p:nvPr/>
        </p:nvSpPr>
        <p:spPr bwMode="auto">
          <a:xfrm>
            <a:off x="1783279" y="2958790"/>
            <a:ext cx="826106" cy="1516566"/>
          </a:xfrm>
          <a:custGeom>
            <a:avLst/>
            <a:gdLst>
              <a:gd name="connsiteX0" fmla="*/ 826106 w 826106"/>
              <a:gd name="connsiteY0" fmla="*/ 0 h 1516566"/>
              <a:gd name="connsiteX1" fmla="*/ 766633 w 826106"/>
              <a:gd name="connsiteY1" fmla="*/ 37171 h 1516566"/>
              <a:gd name="connsiteX2" fmla="*/ 722028 w 826106"/>
              <a:gd name="connsiteY2" fmla="*/ 59473 h 1516566"/>
              <a:gd name="connsiteX3" fmla="*/ 684858 w 826106"/>
              <a:gd name="connsiteY3" fmla="*/ 81776 h 1516566"/>
              <a:gd name="connsiteX4" fmla="*/ 669989 w 826106"/>
              <a:gd name="connsiteY4" fmla="*/ 96644 h 1516566"/>
              <a:gd name="connsiteX5" fmla="*/ 595648 w 826106"/>
              <a:gd name="connsiteY5" fmla="*/ 141249 h 1516566"/>
              <a:gd name="connsiteX6" fmla="*/ 558477 w 826106"/>
              <a:gd name="connsiteY6" fmla="*/ 178420 h 1516566"/>
              <a:gd name="connsiteX7" fmla="*/ 506438 w 826106"/>
              <a:gd name="connsiteY7" fmla="*/ 223025 h 1516566"/>
              <a:gd name="connsiteX8" fmla="*/ 484136 w 826106"/>
              <a:gd name="connsiteY8" fmla="*/ 245327 h 1516566"/>
              <a:gd name="connsiteX9" fmla="*/ 469267 w 826106"/>
              <a:gd name="connsiteY9" fmla="*/ 267630 h 1516566"/>
              <a:gd name="connsiteX10" fmla="*/ 446965 w 826106"/>
              <a:gd name="connsiteY10" fmla="*/ 282498 h 1516566"/>
              <a:gd name="connsiteX11" fmla="*/ 432097 w 826106"/>
              <a:gd name="connsiteY11" fmla="*/ 304800 h 1516566"/>
              <a:gd name="connsiteX12" fmla="*/ 417228 w 826106"/>
              <a:gd name="connsiteY12" fmla="*/ 319669 h 1516566"/>
              <a:gd name="connsiteX13" fmla="*/ 387492 w 826106"/>
              <a:gd name="connsiteY13" fmla="*/ 364273 h 1516566"/>
              <a:gd name="connsiteX14" fmla="*/ 372623 w 826106"/>
              <a:gd name="connsiteY14" fmla="*/ 386576 h 1516566"/>
              <a:gd name="connsiteX15" fmla="*/ 350321 w 826106"/>
              <a:gd name="connsiteY15" fmla="*/ 416312 h 1516566"/>
              <a:gd name="connsiteX16" fmla="*/ 320584 w 826106"/>
              <a:gd name="connsiteY16" fmla="*/ 453483 h 1516566"/>
              <a:gd name="connsiteX17" fmla="*/ 283414 w 826106"/>
              <a:gd name="connsiteY17" fmla="*/ 520390 h 1516566"/>
              <a:gd name="connsiteX18" fmla="*/ 238809 w 826106"/>
              <a:gd name="connsiteY18" fmla="*/ 579864 h 1516566"/>
              <a:gd name="connsiteX19" fmla="*/ 223941 w 826106"/>
              <a:gd name="connsiteY19" fmla="*/ 609600 h 1516566"/>
              <a:gd name="connsiteX20" fmla="*/ 194204 w 826106"/>
              <a:gd name="connsiteY20" fmla="*/ 654205 h 1516566"/>
              <a:gd name="connsiteX21" fmla="*/ 186770 w 826106"/>
              <a:gd name="connsiteY21" fmla="*/ 676508 h 1516566"/>
              <a:gd name="connsiteX22" fmla="*/ 157033 w 826106"/>
              <a:gd name="connsiteY22" fmla="*/ 721112 h 1516566"/>
              <a:gd name="connsiteX23" fmla="*/ 134731 w 826106"/>
              <a:gd name="connsiteY23" fmla="*/ 788020 h 1516566"/>
              <a:gd name="connsiteX24" fmla="*/ 127297 w 826106"/>
              <a:gd name="connsiteY24" fmla="*/ 810322 h 1516566"/>
              <a:gd name="connsiteX25" fmla="*/ 119862 w 826106"/>
              <a:gd name="connsiteY25" fmla="*/ 832625 h 1516566"/>
              <a:gd name="connsiteX26" fmla="*/ 104994 w 826106"/>
              <a:gd name="connsiteY26" fmla="*/ 884664 h 1516566"/>
              <a:gd name="connsiteX27" fmla="*/ 90126 w 826106"/>
              <a:gd name="connsiteY27" fmla="*/ 906966 h 1516566"/>
              <a:gd name="connsiteX28" fmla="*/ 75258 w 826106"/>
              <a:gd name="connsiteY28" fmla="*/ 951571 h 1516566"/>
              <a:gd name="connsiteX29" fmla="*/ 52955 w 826106"/>
              <a:gd name="connsiteY29" fmla="*/ 1033347 h 1516566"/>
              <a:gd name="connsiteX30" fmla="*/ 45521 w 826106"/>
              <a:gd name="connsiteY30" fmla="*/ 1107688 h 1516566"/>
              <a:gd name="connsiteX31" fmla="*/ 38087 w 826106"/>
              <a:gd name="connsiteY31" fmla="*/ 1129990 h 1516566"/>
              <a:gd name="connsiteX32" fmla="*/ 30653 w 826106"/>
              <a:gd name="connsiteY32" fmla="*/ 1271239 h 1516566"/>
              <a:gd name="connsiteX33" fmla="*/ 15784 w 826106"/>
              <a:gd name="connsiteY33" fmla="*/ 1353015 h 1516566"/>
              <a:gd name="connsiteX34" fmla="*/ 8350 w 826106"/>
              <a:gd name="connsiteY34" fmla="*/ 1382751 h 1516566"/>
              <a:gd name="connsiteX35" fmla="*/ 916 w 826106"/>
              <a:gd name="connsiteY35" fmla="*/ 1405054 h 1516566"/>
              <a:gd name="connsiteX36" fmla="*/ 916 w 826106"/>
              <a:gd name="connsiteY36" fmla="*/ 1516566 h 151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6106" h="1516566">
                <a:moveTo>
                  <a:pt x="826106" y="0"/>
                </a:moveTo>
                <a:cubicBezTo>
                  <a:pt x="740800" y="68247"/>
                  <a:pt x="824740" y="8118"/>
                  <a:pt x="766633" y="37171"/>
                </a:cubicBezTo>
                <a:cubicBezTo>
                  <a:pt x="708987" y="65993"/>
                  <a:pt x="778088" y="40787"/>
                  <a:pt x="722028" y="59473"/>
                </a:cubicBezTo>
                <a:cubicBezTo>
                  <a:pt x="684360" y="97144"/>
                  <a:pt x="733105" y="52828"/>
                  <a:pt x="684858" y="81776"/>
                </a:cubicBezTo>
                <a:cubicBezTo>
                  <a:pt x="678848" y="85382"/>
                  <a:pt x="675821" y="92756"/>
                  <a:pt x="669989" y="96644"/>
                </a:cubicBezTo>
                <a:cubicBezTo>
                  <a:pt x="634792" y="120108"/>
                  <a:pt x="632507" y="104390"/>
                  <a:pt x="595648" y="141249"/>
                </a:cubicBezTo>
                <a:cubicBezTo>
                  <a:pt x="583258" y="153639"/>
                  <a:pt x="573057" y="168700"/>
                  <a:pt x="558477" y="178420"/>
                </a:cubicBezTo>
                <a:cubicBezTo>
                  <a:pt x="524511" y="201064"/>
                  <a:pt x="542493" y="186970"/>
                  <a:pt x="506438" y="223025"/>
                </a:cubicBezTo>
                <a:cubicBezTo>
                  <a:pt x="499004" y="230459"/>
                  <a:pt x="489968" y="236579"/>
                  <a:pt x="484136" y="245327"/>
                </a:cubicBezTo>
                <a:cubicBezTo>
                  <a:pt x="479180" y="252761"/>
                  <a:pt x="475585" y="261312"/>
                  <a:pt x="469267" y="267630"/>
                </a:cubicBezTo>
                <a:cubicBezTo>
                  <a:pt x="462949" y="273948"/>
                  <a:pt x="454399" y="277542"/>
                  <a:pt x="446965" y="282498"/>
                </a:cubicBezTo>
                <a:cubicBezTo>
                  <a:pt x="442009" y="289932"/>
                  <a:pt x="437678" y="297823"/>
                  <a:pt x="432097" y="304800"/>
                </a:cubicBezTo>
                <a:cubicBezTo>
                  <a:pt x="427718" y="310273"/>
                  <a:pt x="421434" y="314062"/>
                  <a:pt x="417228" y="319669"/>
                </a:cubicBezTo>
                <a:cubicBezTo>
                  <a:pt x="406506" y="333964"/>
                  <a:pt x="397404" y="349405"/>
                  <a:pt x="387492" y="364273"/>
                </a:cubicBezTo>
                <a:cubicBezTo>
                  <a:pt x="382536" y="371707"/>
                  <a:pt x="377984" y="379428"/>
                  <a:pt x="372623" y="386576"/>
                </a:cubicBezTo>
                <a:cubicBezTo>
                  <a:pt x="365189" y="396488"/>
                  <a:pt x="357522" y="406230"/>
                  <a:pt x="350321" y="416312"/>
                </a:cubicBezTo>
                <a:cubicBezTo>
                  <a:pt x="326875" y="449136"/>
                  <a:pt x="345450" y="428619"/>
                  <a:pt x="320584" y="453483"/>
                </a:cubicBezTo>
                <a:cubicBezTo>
                  <a:pt x="311236" y="481528"/>
                  <a:pt x="308977" y="494827"/>
                  <a:pt x="283414" y="520390"/>
                </a:cubicBezTo>
                <a:cubicBezTo>
                  <a:pt x="262504" y="541300"/>
                  <a:pt x="255622" y="546238"/>
                  <a:pt x="238809" y="579864"/>
                </a:cubicBezTo>
                <a:cubicBezTo>
                  <a:pt x="233853" y="589776"/>
                  <a:pt x="229643" y="600097"/>
                  <a:pt x="223941" y="609600"/>
                </a:cubicBezTo>
                <a:cubicBezTo>
                  <a:pt x="214747" y="624923"/>
                  <a:pt x="194204" y="654205"/>
                  <a:pt x="194204" y="654205"/>
                </a:cubicBezTo>
                <a:cubicBezTo>
                  <a:pt x="191726" y="661639"/>
                  <a:pt x="190576" y="669658"/>
                  <a:pt x="186770" y="676508"/>
                </a:cubicBezTo>
                <a:cubicBezTo>
                  <a:pt x="178092" y="692129"/>
                  <a:pt x="157033" y="721112"/>
                  <a:pt x="157033" y="721112"/>
                </a:cubicBezTo>
                <a:lnTo>
                  <a:pt x="134731" y="788020"/>
                </a:lnTo>
                <a:lnTo>
                  <a:pt x="127297" y="810322"/>
                </a:lnTo>
                <a:cubicBezTo>
                  <a:pt x="124819" y="817756"/>
                  <a:pt x="121763" y="825022"/>
                  <a:pt x="119862" y="832625"/>
                </a:cubicBezTo>
                <a:cubicBezTo>
                  <a:pt x="117480" y="842151"/>
                  <a:pt x="110326" y="874000"/>
                  <a:pt x="104994" y="884664"/>
                </a:cubicBezTo>
                <a:cubicBezTo>
                  <a:pt x="100998" y="892655"/>
                  <a:pt x="95082" y="899532"/>
                  <a:pt x="90126" y="906966"/>
                </a:cubicBezTo>
                <a:cubicBezTo>
                  <a:pt x="85170" y="921834"/>
                  <a:pt x="79059" y="936366"/>
                  <a:pt x="75258" y="951571"/>
                </a:cubicBezTo>
                <a:cubicBezTo>
                  <a:pt x="58488" y="1018646"/>
                  <a:pt x="66851" y="991658"/>
                  <a:pt x="52955" y="1033347"/>
                </a:cubicBezTo>
                <a:cubicBezTo>
                  <a:pt x="50477" y="1058127"/>
                  <a:pt x="49308" y="1083074"/>
                  <a:pt x="45521" y="1107688"/>
                </a:cubicBezTo>
                <a:cubicBezTo>
                  <a:pt x="44329" y="1115433"/>
                  <a:pt x="38796" y="1122186"/>
                  <a:pt x="38087" y="1129990"/>
                </a:cubicBezTo>
                <a:cubicBezTo>
                  <a:pt x="33818" y="1176945"/>
                  <a:pt x="35345" y="1224325"/>
                  <a:pt x="30653" y="1271239"/>
                </a:cubicBezTo>
                <a:cubicBezTo>
                  <a:pt x="27896" y="1298807"/>
                  <a:pt x="21218" y="1325847"/>
                  <a:pt x="15784" y="1353015"/>
                </a:cubicBezTo>
                <a:cubicBezTo>
                  <a:pt x="13780" y="1363034"/>
                  <a:pt x="11157" y="1372927"/>
                  <a:pt x="8350" y="1382751"/>
                </a:cubicBezTo>
                <a:cubicBezTo>
                  <a:pt x="6197" y="1390286"/>
                  <a:pt x="1351" y="1397230"/>
                  <a:pt x="916" y="1405054"/>
                </a:cubicBezTo>
                <a:cubicBezTo>
                  <a:pt x="-1146" y="1442167"/>
                  <a:pt x="916" y="1479395"/>
                  <a:pt x="916" y="1516566"/>
                </a:cubicBezTo>
              </a:path>
            </a:pathLst>
          </a:cu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Freeform 4"/>
          <p:cNvSpPr/>
          <p:nvPr/>
        </p:nvSpPr>
        <p:spPr bwMode="auto">
          <a:xfrm>
            <a:off x="3953826" y="3501483"/>
            <a:ext cx="447189" cy="929268"/>
          </a:xfrm>
          <a:custGeom>
            <a:avLst/>
            <a:gdLst>
              <a:gd name="connsiteX0" fmla="*/ 424886 w 447189"/>
              <a:gd name="connsiteY0" fmla="*/ 0 h 929268"/>
              <a:gd name="connsiteX1" fmla="*/ 387715 w 447189"/>
              <a:gd name="connsiteY1" fmla="*/ 7434 h 929268"/>
              <a:gd name="connsiteX2" fmla="*/ 343111 w 447189"/>
              <a:gd name="connsiteY2" fmla="*/ 22302 h 929268"/>
              <a:gd name="connsiteX3" fmla="*/ 320808 w 447189"/>
              <a:gd name="connsiteY3" fmla="*/ 44605 h 929268"/>
              <a:gd name="connsiteX4" fmla="*/ 298506 w 447189"/>
              <a:gd name="connsiteY4" fmla="*/ 52039 h 929268"/>
              <a:gd name="connsiteX5" fmla="*/ 268769 w 447189"/>
              <a:gd name="connsiteY5" fmla="*/ 81776 h 929268"/>
              <a:gd name="connsiteX6" fmla="*/ 224164 w 447189"/>
              <a:gd name="connsiteY6" fmla="*/ 111512 h 929268"/>
              <a:gd name="connsiteX7" fmla="*/ 179559 w 447189"/>
              <a:gd name="connsiteY7" fmla="*/ 148683 h 929268"/>
              <a:gd name="connsiteX8" fmla="*/ 164691 w 447189"/>
              <a:gd name="connsiteY8" fmla="*/ 170985 h 929268"/>
              <a:gd name="connsiteX9" fmla="*/ 142389 w 447189"/>
              <a:gd name="connsiteY9" fmla="*/ 185854 h 929268"/>
              <a:gd name="connsiteX10" fmla="*/ 120086 w 447189"/>
              <a:gd name="connsiteY10" fmla="*/ 208156 h 929268"/>
              <a:gd name="connsiteX11" fmla="*/ 82915 w 447189"/>
              <a:gd name="connsiteY11" fmla="*/ 260195 h 929268"/>
              <a:gd name="connsiteX12" fmla="*/ 53179 w 447189"/>
              <a:gd name="connsiteY12" fmla="*/ 304800 h 929268"/>
              <a:gd name="connsiteX13" fmla="*/ 30876 w 447189"/>
              <a:gd name="connsiteY13" fmla="*/ 356839 h 929268"/>
              <a:gd name="connsiteX14" fmla="*/ 16008 w 447189"/>
              <a:gd name="connsiteY14" fmla="*/ 460917 h 929268"/>
              <a:gd name="connsiteX15" fmla="*/ 8574 w 447189"/>
              <a:gd name="connsiteY15" fmla="*/ 490654 h 929268"/>
              <a:gd name="connsiteX16" fmla="*/ 30876 w 447189"/>
              <a:gd name="connsiteY16" fmla="*/ 721112 h 929268"/>
              <a:gd name="connsiteX17" fmla="*/ 53179 w 447189"/>
              <a:gd name="connsiteY17" fmla="*/ 735980 h 929268"/>
              <a:gd name="connsiteX18" fmla="*/ 68047 w 447189"/>
              <a:gd name="connsiteY18" fmla="*/ 758283 h 929268"/>
              <a:gd name="connsiteX19" fmla="*/ 90350 w 447189"/>
              <a:gd name="connsiteY19" fmla="*/ 765717 h 929268"/>
              <a:gd name="connsiteX20" fmla="*/ 112652 w 447189"/>
              <a:gd name="connsiteY20" fmla="*/ 780585 h 929268"/>
              <a:gd name="connsiteX21" fmla="*/ 142389 w 447189"/>
              <a:gd name="connsiteY21" fmla="*/ 795454 h 929268"/>
              <a:gd name="connsiteX22" fmla="*/ 186994 w 447189"/>
              <a:gd name="connsiteY22" fmla="*/ 825190 h 929268"/>
              <a:gd name="connsiteX23" fmla="*/ 209296 w 447189"/>
              <a:gd name="connsiteY23" fmla="*/ 840058 h 929268"/>
              <a:gd name="connsiteX24" fmla="*/ 261335 w 447189"/>
              <a:gd name="connsiteY24" fmla="*/ 854927 h 929268"/>
              <a:gd name="connsiteX25" fmla="*/ 283637 w 447189"/>
              <a:gd name="connsiteY25" fmla="*/ 869795 h 929268"/>
              <a:gd name="connsiteX26" fmla="*/ 328242 w 447189"/>
              <a:gd name="connsiteY26" fmla="*/ 884663 h 929268"/>
              <a:gd name="connsiteX27" fmla="*/ 350545 w 447189"/>
              <a:gd name="connsiteY27" fmla="*/ 892097 h 929268"/>
              <a:gd name="connsiteX28" fmla="*/ 372847 w 447189"/>
              <a:gd name="connsiteY28" fmla="*/ 899532 h 929268"/>
              <a:gd name="connsiteX29" fmla="*/ 402584 w 447189"/>
              <a:gd name="connsiteY29" fmla="*/ 906966 h 929268"/>
              <a:gd name="connsiteX30" fmla="*/ 447189 w 447189"/>
              <a:gd name="connsiteY30" fmla="*/ 929268 h 92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7189" h="929268">
                <a:moveTo>
                  <a:pt x="424886" y="0"/>
                </a:moveTo>
                <a:cubicBezTo>
                  <a:pt x="412496" y="2478"/>
                  <a:pt x="399905" y="4109"/>
                  <a:pt x="387715" y="7434"/>
                </a:cubicBezTo>
                <a:cubicBezTo>
                  <a:pt x="372595" y="11558"/>
                  <a:pt x="343111" y="22302"/>
                  <a:pt x="343111" y="22302"/>
                </a:cubicBezTo>
                <a:cubicBezTo>
                  <a:pt x="335677" y="29736"/>
                  <a:pt x="329556" y="38773"/>
                  <a:pt x="320808" y="44605"/>
                </a:cubicBezTo>
                <a:cubicBezTo>
                  <a:pt x="314288" y="48952"/>
                  <a:pt x="304882" y="47484"/>
                  <a:pt x="298506" y="52039"/>
                </a:cubicBezTo>
                <a:cubicBezTo>
                  <a:pt x="287099" y="60187"/>
                  <a:pt x="280433" y="74000"/>
                  <a:pt x="268769" y="81776"/>
                </a:cubicBezTo>
                <a:cubicBezTo>
                  <a:pt x="253901" y="91688"/>
                  <a:pt x="236799" y="98876"/>
                  <a:pt x="224164" y="111512"/>
                </a:cubicBezTo>
                <a:cubicBezTo>
                  <a:pt x="195544" y="140133"/>
                  <a:pt x="210610" y="127983"/>
                  <a:pt x="179559" y="148683"/>
                </a:cubicBezTo>
                <a:cubicBezTo>
                  <a:pt x="174603" y="156117"/>
                  <a:pt x="171009" y="164667"/>
                  <a:pt x="164691" y="170985"/>
                </a:cubicBezTo>
                <a:cubicBezTo>
                  <a:pt x="158373" y="177303"/>
                  <a:pt x="149253" y="180134"/>
                  <a:pt x="142389" y="185854"/>
                </a:cubicBezTo>
                <a:cubicBezTo>
                  <a:pt x="134312" y="192585"/>
                  <a:pt x="127520" y="200722"/>
                  <a:pt x="120086" y="208156"/>
                </a:cubicBezTo>
                <a:cubicBezTo>
                  <a:pt x="101645" y="263479"/>
                  <a:pt x="129953" y="189636"/>
                  <a:pt x="82915" y="260195"/>
                </a:cubicBezTo>
                <a:cubicBezTo>
                  <a:pt x="73003" y="275063"/>
                  <a:pt x="58830" y="287848"/>
                  <a:pt x="53179" y="304800"/>
                </a:cubicBezTo>
                <a:cubicBezTo>
                  <a:pt x="42240" y="337616"/>
                  <a:pt x="49250" y="320093"/>
                  <a:pt x="30876" y="356839"/>
                </a:cubicBezTo>
                <a:cubicBezTo>
                  <a:pt x="13935" y="424605"/>
                  <a:pt x="32909" y="342606"/>
                  <a:pt x="16008" y="460917"/>
                </a:cubicBezTo>
                <a:cubicBezTo>
                  <a:pt x="14563" y="471032"/>
                  <a:pt x="11052" y="480742"/>
                  <a:pt x="8574" y="490654"/>
                </a:cubicBezTo>
                <a:cubicBezTo>
                  <a:pt x="8645" y="492638"/>
                  <a:pt x="-21516" y="668721"/>
                  <a:pt x="30876" y="721112"/>
                </a:cubicBezTo>
                <a:cubicBezTo>
                  <a:pt x="37194" y="727430"/>
                  <a:pt x="45745" y="731024"/>
                  <a:pt x="53179" y="735980"/>
                </a:cubicBezTo>
                <a:cubicBezTo>
                  <a:pt x="58135" y="743414"/>
                  <a:pt x="61070" y="752701"/>
                  <a:pt x="68047" y="758283"/>
                </a:cubicBezTo>
                <a:cubicBezTo>
                  <a:pt x="74166" y="763178"/>
                  <a:pt x="83341" y="762213"/>
                  <a:pt x="90350" y="765717"/>
                </a:cubicBezTo>
                <a:cubicBezTo>
                  <a:pt x="98341" y="769713"/>
                  <a:pt x="104895" y="776152"/>
                  <a:pt x="112652" y="780585"/>
                </a:cubicBezTo>
                <a:cubicBezTo>
                  <a:pt x="122274" y="786083"/>
                  <a:pt x="132886" y="789752"/>
                  <a:pt x="142389" y="795454"/>
                </a:cubicBezTo>
                <a:cubicBezTo>
                  <a:pt x="157712" y="804648"/>
                  <a:pt x="172126" y="815278"/>
                  <a:pt x="186994" y="825190"/>
                </a:cubicBezTo>
                <a:cubicBezTo>
                  <a:pt x="194428" y="830146"/>
                  <a:pt x="200820" y="837232"/>
                  <a:pt x="209296" y="840058"/>
                </a:cubicBezTo>
                <a:cubicBezTo>
                  <a:pt x="241291" y="850724"/>
                  <a:pt x="223996" y="845592"/>
                  <a:pt x="261335" y="854927"/>
                </a:cubicBezTo>
                <a:cubicBezTo>
                  <a:pt x="268769" y="859883"/>
                  <a:pt x="275472" y="866166"/>
                  <a:pt x="283637" y="869795"/>
                </a:cubicBezTo>
                <a:cubicBezTo>
                  <a:pt x="297959" y="876160"/>
                  <a:pt x="313374" y="879707"/>
                  <a:pt x="328242" y="884663"/>
                </a:cubicBezTo>
                <a:lnTo>
                  <a:pt x="350545" y="892097"/>
                </a:lnTo>
                <a:cubicBezTo>
                  <a:pt x="357979" y="894575"/>
                  <a:pt x="365245" y="897631"/>
                  <a:pt x="372847" y="899532"/>
                </a:cubicBezTo>
                <a:lnTo>
                  <a:pt x="402584" y="906966"/>
                </a:lnTo>
                <a:lnTo>
                  <a:pt x="447189" y="929268"/>
                </a:lnTo>
              </a:path>
            </a:pathLst>
          </a:custGeom>
          <a:no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Freeform 5"/>
          <p:cNvSpPr/>
          <p:nvPr/>
        </p:nvSpPr>
        <p:spPr bwMode="auto">
          <a:xfrm>
            <a:off x="4839629" y="3843454"/>
            <a:ext cx="104078" cy="172416"/>
          </a:xfrm>
          <a:custGeom>
            <a:avLst/>
            <a:gdLst>
              <a:gd name="connsiteX0" fmla="*/ 81776 w 104078"/>
              <a:gd name="connsiteY0" fmla="*/ 0 h 172416"/>
              <a:gd name="connsiteX1" fmla="*/ 44605 w 104078"/>
              <a:gd name="connsiteY1" fmla="*/ 7434 h 172416"/>
              <a:gd name="connsiteX2" fmla="*/ 7434 w 104078"/>
              <a:gd name="connsiteY2" fmla="*/ 44605 h 172416"/>
              <a:gd name="connsiteX3" fmla="*/ 0 w 104078"/>
              <a:gd name="connsiteY3" fmla="*/ 66907 h 172416"/>
              <a:gd name="connsiteX4" fmla="*/ 7434 w 104078"/>
              <a:gd name="connsiteY4" fmla="*/ 148683 h 172416"/>
              <a:gd name="connsiteX5" fmla="*/ 22303 w 104078"/>
              <a:gd name="connsiteY5" fmla="*/ 163551 h 172416"/>
              <a:gd name="connsiteX6" fmla="*/ 104078 w 104078"/>
              <a:gd name="connsiteY6" fmla="*/ 170985 h 1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78" h="172416">
                <a:moveTo>
                  <a:pt x="81776" y="0"/>
                </a:moveTo>
                <a:cubicBezTo>
                  <a:pt x="69386" y="2478"/>
                  <a:pt x="55440" y="933"/>
                  <a:pt x="44605" y="7434"/>
                </a:cubicBezTo>
                <a:cubicBezTo>
                  <a:pt x="29579" y="16449"/>
                  <a:pt x="7434" y="44605"/>
                  <a:pt x="7434" y="44605"/>
                </a:cubicBezTo>
                <a:cubicBezTo>
                  <a:pt x="4956" y="52039"/>
                  <a:pt x="0" y="59071"/>
                  <a:pt x="0" y="66907"/>
                </a:cubicBezTo>
                <a:cubicBezTo>
                  <a:pt x="0" y="94278"/>
                  <a:pt x="1279" y="122013"/>
                  <a:pt x="7434" y="148683"/>
                </a:cubicBezTo>
                <a:cubicBezTo>
                  <a:pt x="9010" y="155513"/>
                  <a:pt x="16293" y="159945"/>
                  <a:pt x="22303" y="163551"/>
                </a:cubicBezTo>
                <a:cubicBezTo>
                  <a:pt x="45142" y="177254"/>
                  <a:pt x="82990" y="170985"/>
                  <a:pt x="104078" y="170985"/>
                </a:cubicBezTo>
              </a:path>
            </a:pathLst>
          </a:cu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Left-Right Arrow 6"/>
          <p:cNvSpPr/>
          <p:nvPr/>
        </p:nvSpPr>
        <p:spPr bwMode="auto">
          <a:xfrm>
            <a:off x="4943707" y="3843454"/>
            <a:ext cx="3666893" cy="271346"/>
          </a:xfrm>
          <a:prstGeom prst="leftRightArrow">
            <a:avLst/>
          </a:prstGeom>
          <a:solidFill>
            <a:srgbClr val="FFCC99"/>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p:cNvSpPr/>
          <p:nvPr/>
        </p:nvSpPr>
        <p:spPr>
          <a:xfrm>
            <a:off x="1558695" y="3136462"/>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00B0F0"/>
                </a:solidFill>
                <a:effectLst>
                  <a:outerShdw blurRad="50800" algn="tl" rotWithShape="0">
                    <a:srgbClr val="000000"/>
                  </a:outerShdw>
                </a:effectLst>
                <a:uLnTx/>
                <a:uFillTx/>
                <a:latin typeface="Tahoma" pitchFamily="34" charset="0"/>
                <a:ea typeface="+mn-ea"/>
                <a:cs typeface="+mn-cs"/>
              </a:rPr>
              <a:t>B</a:t>
            </a:r>
          </a:p>
        </p:txBody>
      </p:sp>
      <p:sp>
        <p:nvSpPr>
          <p:cNvPr id="9" name="Rectangle 8"/>
          <p:cNvSpPr/>
          <p:nvPr/>
        </p:nvSpPr>
        <p:spPr>
          <a:xfrm>
            <a:off x="3630660" y="3430111"/>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FF00"/>
                </a:solidFill>
                <a:effectLst>
                  <a:outerShdw blurRad="50800" algn="tl" rotWithShape="0">
                    <a:srgbClr val="000000"/>
                  </a:outerShdw>
                </a:effectLst>
                <a:uLnTx/>
                <a:uFillTx/>
                <a:latin typeface="Tahoma" pitchFamily="34" charset="0"/>
                <a:ea typeface="+mn-ea"/>
                <a:cs typeface="+mn-cs"/>
              </a:rPr>
              <a:t>C</a:t>
            </a:r>
          </a:p>
        </p:txBody>
      </p:sp>
      <p:sp>
        <p:nvSpPr>
          <p:cNvPr id="10" name="Rectangle 9"/>
          <p:cNvSpPr/>
          <p:nvPr/>
        </p:nvSpPr>
        <p:spPr>
          <a:xfrm>
            <a:off x="4589283" y="3006332"/>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5050"/>
                </a:solidFill>
                <a:effectLst>
                  <a:outerShdw blurRad="50800" algn="tl" rotWithShape="0">
                    <a:srgbClr val="000000"/>
                  </a:outerShdw>
                </a:effectLst>
                <a:uLnTx/>
                <a:uFillTx/>
                <a:latin typeface="Tahoma" pitchFamily="34" charset="0"/>
                <a:ea typeface="+mn-ea"/>
                <a:cs typeface="+mn-cs"/>
              </a:rPr>
              <a:t>D</a:t>
            </a:r>
          </a:p>
        </p:txBody>
      </p:sp>
      <p:sp>
        <p:nvSpPr>
          <p:cNvPr id="11" name="Rectangle 10"/>
          <p:cNvSpPr/>
          <p:nvPr/>
        </p:nvSpPr>
        <p:spPr>
          <a:xfrm>
            <a:off x="6400800" y="3042787"/>
            <a:ext cx="6110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E</a:t>
            </a: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13" name="Rectangle 12"/>
          <p:cNvSpPr/>
          <p:nvPr/>
        </p:nvSpPr>
        <p:spPr>
          <a:xfrm>
            <a:off x="228600" y="57060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43817931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686417"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3" name="Freeform 2"/>
          <p:cNvSpPr/>
          <p:nvPr/>
        </p:nvSpPr>
        <p:spPr bwMode="auto">
          <a:xfrm>
            <a:off x="929268" y="2594517"/>
            <a:ext cx="959005" cy="1003610"/>
          </a:xfrm>
          <a:custGeom>
            <a:avLst/>
            <a:gdLst>
              <a:gd name="connsiteX0" fmla="*/ 0 w 959005"/>
              <a:gd name="connsiteY0" fmla="*/ 1003610 h 1003610"/>
              <a:gd name="connsiteX1" fmla="*/ 37171 w 959005"/>
              <a:gd name="connsiteY1" fmla="*/ 988742 h 1003610"/>
              <a:gd name="connsiteX2" fmla="*/ 81776 w 959005"/>
              <a:gd name="connsiteY2" fmla="*/ 936703 h 1003610"/>
              <a:gd name="connsiteX3" fmla="*/ 89210 w 959005"/>
              <a:gd name="connsiteY3" fmla="*/ 914400 h 1003610"/>
              <a:gd name="connsiteX4" fmla="*/ 126381 w 959005"/>
              <a:gd name="connsiteY4" fmla="*/ 877229 h 1003610"/>
              <a:gd name="connsiteX5" fmla="*/ 163552 w 959005"/>
              <a:gd name="connsiteY5" fmla="*/ 810322 h 1003610"/>
              <a:gd name="connsiteX6" fmla="*/ 185854 w 959005"/>
              <a:gd name="connsiteY6" fmla="*/ 795454 h 1003610"/>
              <a:gd name="connsiteX7" fmla="*/ 223025 w 959005"/>
              <a:gd name="connsiteY7" fmla="*/ 773151 h 1003610"/>
              <a:gd name="connsiteX8" fmla="*/ 275064 w 959005"/>
              <a:gd name="connsiteY8" fmla="*/ 706244 h 1003610"/>
              <a:gd name="connsiteX9" fmla="*/ 289932 w 959005"/>
              <a:gd name="connsiteY9" fmla="*/ 683942 h 1003610"/>
              <a:gd name="connsiteX10" fmla="*/ 304800 w 959005"/>
              <a:gd name="connsiteY10" fmla="*/ 654205 h 1003610"/>
              <a:gd name="connsiteX11" fmla="*/ 327103 w 959005"/>
              <a:gd name="connsiteY11" fmla="*/ 631903 h 1003610"/>
              <a:gd name="connsiteX12" fmla="*/ 356839 w 959005"/>
              <a:gd name="connsiteY12" fmla="*/ 579863 h 1003610"/>
              <a:gd name="connsiteX13" fmla="*/ 394010 w 959005"/>
              <a:gd name="connsiteY13" fmla="*/ 550127 h 1003610"/>
              <a:gd name="connsiteX14" fmla="*/ 423747 w 959005"/>
              <a:gd name="connsiteY14" fmla="*/ 512956 h 1003610"/>
              <a:gd name="connsiteX15" fmla="*/ 438615 w 959005"/>
              <a:gd name="connsiteY15" fmla="*/ 490654 h 1003610"/>
              <a:gd name="connsiteX16" fmla="*/ 498088 w 959005"/>
              <a:gd name="connsiteY16" fmla="*/ 438615 h 1003610"/>
              <a:gd name="connsiteX17" fmla="*/ 550127 w 959005"/>
              <a:gd name="connsiteY17" fmla="*/ 379142 h 1003610"/>
              <a:gd name="connsiteX18" fmla="*/ 564995 w 959005"/>
              <a:gd name="connsiteY18" fmla="*/ 364273 h 1003610"/>
              <a:gd name="connsiteX19" fmla="*/ 579864 w 959005"/>
              <a:gd name="connsiteY19" fmla="*/ 349405 h 1003610"/>
              <a:gd name="connsiteX20" fmla="*/ 624469 w 959005"/>
              <a:gd name="connsiteY20" fmla="*/ 312234 h 1003610"/>
              <a:gd name="connsiteX21" fmla="*/ 661639 w 959005"/>
              <a:gd name="connsiteY21" fmla="*/ 275063 h 1003610"/>
              <a:gd name="connsiteX22" fmla="*/ 676508 w 959005"/>
              <a:gd name="connsiteY22" fmla="*/ 252761 h 1003610"/>
              <a:gd name="connsiteX23" fmla="*/ 698810 w 959005"/>
              <a:gd name="connsiteY23" fmla="*/ 237893 h 1003610"/>
              <a:gd name="connsiteX24" fmla="*/ 713678 w 959005"/>
              <a:gd name="connsiteY24" fmla="*/ 208156 h 1003610"/>
              <a:gd name="connsiteX25" fmla="*/ 750849 w 959005"/>
              <a:gd name="connsiteY25" fmla="*/ 170985 h 1003610"/>
              <a:gd name="connsiteX26" fmla="*/ 773152 w 959005"/>
              <a:gd name="connsiteY26" fmla="*/ 148683 h 1003610"/>
              <a:gd name="connsiteX27" fmla="*/ 788020 w 959005"/>
              <a:gd name="connsiteY27" fmla="*/ 126381 h 1003610"/>
              <a:gd name="connsiteX28" fmla="*/ 832625 w 959005"/>
              <a:gd name="connsiteY28" fmla="*/ 96644 h 1003610"/>
              <a:gd name="connsiteX29" fmla="*/ 892098 w 959005"/>
              <a:gd name="connsiteY29" fmla="*/ 44605 h 1003610"/>
              <a:gd name="connsiteX30" fmla="*/ 921834 w 959005"/>
              <a:gd name="connsiteY30" fmla="*/ 22303 h 1003610"/>
              <a:gd name="connsiteX31" fmla="*/ 959005 w 959005"/>
              <a:gd name="connsiteY31" fmla="*/ 0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9005" h="1003610">
                <a:moveTo>
                  <a:pt x="0" y="1003610"/>
                </a:moveTo>
                <a:cubicBezTo>
                  <a:pt x="12390" y="998654"/>
                  <a:pt x="26067" y="996144"/>
                  <a:pt x="37171" y="988742"/>
                </a:cubicBezTo>
                <a:cubicBezTo>
                  <a:pt x="58804" y="974320"/>
                  <a:pt x="68324" y="956881"/>
                  <a:pt x="81776" y="936703"/>
                </a:cubicBezTo>
                <a:cubicBezTo>
                  <a:pt x="84254" y="929269"/>
                  <a:pt x="84508" y="920669"/>
                  <a:pt x="89210" y="914400"/>
                </a:cubicBezTo>
                <a:cubicBezTo>
                  <a:pt x="99723" y="900382"/>
                  <a:pt x="126381" y="877229"/>
                  <a:pt x="126381" y="877229"/>
                </a:cubicBezTo>
                <a:cubicBezTo>
                  <a:pt x="134128" y="853988"/>
                  <a:pt x="141641" y="824929"/>
                  <a:pt x="163552" y="810322"/>
                </a:cubicBezTo>
                <a:cubicBezTo>
                  <a:pt x="170986" y="805366"/>
                  <a:pt x="178877" y="801035"/>
                  <a:pt x="185854" y="795454"/>
                </a:cubicBezTo>
                <a:cubicBezTo>
                  <a:pt x="215011" y="772128"/>
                  <a:pt x="184292" y="786061"/>
                  <a:pt x="223025" y="773151"/>
                </a:cubicBezTo>
                <a:cubicBezTo>
                  <a:pt x="257962" y="738214"/>
                  <a:pt x="239496" y="759596"/>
                  <a:pt x="275064" y="706244"/>
                </a:cubicBezTo>
                <a:cubicBezTo>
                  <a:pt x="280020" y="698810"/>
                  <a:pt x="285936" y="691933"/>
                  <a:pt x="289932" y="683942"/>
                </a:cubicBezTo>
                <a:cubicBezTo>
                  <a:pt x="294888" y="674030"/>
                  <a:pt x="298359" y="663223"/>
                  <a:pt x="304800" y="654205"/>
                </a:cubicBezTo>
                <a:cubicBezTo>
                  <a:pt x="310911" y="645650"/>
                  <a:pt x="320372" y="639980"/>
                  <a:pt x="327103" y="631903"/>
                </a:cubicBezTo>
                <a:cubicBezTo>
                  <a:pt x="352450" y="601487"/>
                  <a:pt x="332603" y="616217"/>
                  <a:pt x="356839" y="579863"/>
                </a:cubicBezTo>
                <a:cubicBezTo>
                  <a:pt x="365312" y="567153"/>
                  <a:pt x="382082" y="558079"/>
                  <a:pt x="394010" y="550127"/>
                </a:cubicBezTo>
                <a:cubicBezTo>
                  <a:pt x="439765" y="481491"/>
                  <a:pt x="381380" y="565913"/>
                  <a:pt x="423747" y="512956"/>
                </a:cubicBezTo>
                <a:cubicBezTo>
                  <a:pt x="429328" y="505979"/>
                  <a:pt x="432732" y="497378"/>
                  <a:pt x="438615" y="490654"/>
                </a:cubicBezTo>
                <a:cubicBezTo>
                  <a:pt x="469057" y="455863"/>
                  <a:pt x="467859" y="458768"/>
                  <a:pt x="498088" y="438615"/>
                </a:cubicBezTo>
                <a:cubicBezTo>
                  <a:pt x="522677" y="401731"/>
                  <a:pt x="506636" y="422633"/>
                  <a:pt x="550127" y="379142"/>
                </a:cubicBezTo>
                <a:lnTo>
                  <a:pt x="564995" y="364273"/>
                </a:lnTo>
                <a:cubicBezTo>
                  <a:pt x="569951" y="359317"/>
                  <a:pt x="575659" y="355012"/>
                  <a:pt x="579864" y="349405"/>
                </a:cubicBezTo>
                <a:cubicBezTo>
                  <a:pt x="606868" y="313399"/>
                  <a:pt x="590412" y="323586"/>
                  <a:pt x="624469" y="312234"/>
                </a:cubicBezTo>
                <a:cubicBezTo>
                  <a:pt x="636859" y="299844"/>
                  <a:pt x="651919" y="289642"/>
                  <a:pt x="661639" y="275063"/>
                </a:cubicBezTo>
                <a:cubicBezTo>
                  <a:pt x="666595" y="267629"/>
                  <a:pt x="670190" y="259079"/>
                  <a:pt x="676508" y="252761"/>
                </a:cubicBezTo>
                <a:cubicBezTo>
                  <a:pt x="682826" y="246443"/>
                  <a:pt x="691376" y="242849"/>
                  <a:pt x="698810" y="237893"/>
                </a:cubicBezTo>
                <a:cubicBezTo>
                  <a:pt x="703766" y="227981"/>
                  <a:pt x="706874" y="216904"/>
                  <a:pt x="713678" y="208156"/>
                </a:cubicBezTo>
                <a:cubicBezTo>
                  <a:pt x="724436" y="194324"/>
                  <a:pt x="738459" y="183375"/>
                  <a:pt x="750849" y="170985"/>
                </a:cubicBezTo>
                <a:cubicBezTo>
                  <a:pt x="758283" y="163551"/>
                  <a:pt x="767320" y="157431"/>
                  <a:pt x="773152" y="148683"/>
                </a:cubicBezTo>
                <a:cubicBezTo>
                  <a:pt x="778108" y="141249"/>
                  <a:pt x="781296" y="132264"/>
                  <a:pt x="788020" y="126381"/>
                </a:cubicBezTo>
                <a:cubicBezTo>
                  <a:pt x="801468" y="114614"/>
                  <a:pt x="832625" y="96644"/>
                  <a:pt x="832625" y="96644"/>
                </a:cubicBezTo>
                <a:cubicBezTo>
                  <a:pt x="860296" y="55138"/>
                  <a:pt x="834277" y="87970"/>
                  <a:pt x="892098" y="44605"/>
                </a:cubicBezTo>
                <a:cubicBezTo>
                  <a:pt x="902010" y="37171"/>
                  <a:pt x="911077" y="28450"/>
                  <a:pt x="921834" y="22303"/>
                </a:cubicBezTo>
                <a:cubicBezTo>
                  <a:pt x="966869" y="-3432"/>
                  <a:pt x="924211" y="34794"/>
                  <a:pt x="959005" y="0"/>
                </a:cubicBezTo>
              </a:path>
            </a:pathLst>
          </a:cu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13" name="Rectangle 12"/>
          <p:cNvSpPr/>
          <p:nvPr/>
        </p:nvSpPr>
        <p:spPr>
          <a:xfrm>
            <a:off x="228600" y="57060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68467740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686417"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3" name="Freeform 2"/>
          <p:cNvSpPr/>
          <p:nvPr/>
        </p:nvSpPr>
        <p:spPr bwMode="auto">
          <a:xfrm>
            <a:off x="929268" y="2594517"/>
            <a:ext cx="959005" cy="1003610"/>
          </a:xfrm>
          <a:custGeom>
            <a:avLst/>
            <a:gdLst>
              <a:gd name="connsiteX0" fmla="*/ 0 w 959005"/>
              <a:gd name="connsiteY0" fmla="*/ 1003610 h 1003610"/>
              <a:gd name="connsiteX1" fmla="*/ 37171 w 959005"/>
              <a:gd name="connsiteY1" fmla="*/ 988742 h 1003610"/>
              <a:gd name="connsiteX2" fmla="*/ 81776 w 959005"/>
              <a:gd name="connsiteY2" fmla="*/ 936703 h 1003610"/>
              <a:gd name="connsiteX3" fmla="*/ 89210 w 959005"/>
              <a:gd name="connsiteY3" fmla="*/ 914400 h 1003610"/>
              <a:gd name="connsiteX4" fmla="*/ 126381 w 959005"/>
              <a:gd name="connsiteY4" fmla="*/ 877229 h 1003610"/>
              <a:gd name="connsiteX5" fmla="*/ 163552 w 959005"/>
              <a:gd name="connsiteY5" fmla="*/ 810322 h 1003610"/>
              <a:gd name="connsiteX6" fmla="*/ 185854 w 959005"/>
              <a:gd name="connsiteY6" fmla="*/ 795454 h 1003610"/>
              <a:gd name="connsiteX7" fmla="*/ 223025 w 959005"/>
              <a:gd name="connsiteY7" fmla="*/ 773151 h 1003610"/>
              <a:gd name="connsiteX8" fmla="*/ 275064 w 959005"/>
              <a:gd name="connsiteY8" fmla="*/ 706244 h 1003610"/>
              <a:gd name="connsiteX9" fmla="*/ 289932 w 959005"/>
              <a:gd name="connsiteY9" fmla="*/ 683942 h 1003610"/>
              <a:gd name="connsiteX10" fmla="*/ 304800 w 959005"/>
              <a:gd name="connsiteY10" fmla="*/ 654205 h 1003610"/>
              <a:gd name="connsiteX11" fmla="*/ 327103 w 959005"/>
              <a:gd name="connsiteY11" fmla="*/ 631903 h 1003610"/>
              <a:gd name="connsiteX12" fmla="*/ 356839 w 959005"/>
              <a:gd name="connsiteY12" fmla="*/ 579863 h 1003610"/>
              <a:gd name="connsiteX13" fmla="*/ 394010 w 959005"/>
              <a:gd name="connsiteY13" fmla="*/ 550127 h 1003610"/>
              <a:gd name="connsiteX14" fmla="*/ 423747 w 959005"/>
              <a:gd name="connsiteY14" fmla="*/ 512956 h 1003610"/>
              <a:gd name="connsiteX15" fmla="*/ 438615 w 959005"/>
              <a:gd name="connsiteY15" fmla="*/ 490654 h 1003610"/>
              <a:gd name="connsiteX16" fmla="*/ 498088 w 959005"/>
              <a:gd name="connsiteY16" fmla="*/ 438615 h 1003610"/>
              <a:gd name="connsiteX17" fmla="*/ 550127 w 959005"/>
              <a:gd name="connsiteY17" fmla="*/ 379142 h 1003610"/>
              <a:gd name="connsiteX18" fmla="*/ 564995 w 959005"/>
              <a:gd name="connsiteY18" fmla="*/ 364273 h 1003610"/>
              <a:gd name="connsiteX19" fmla="*/ 579864 w 959005"/>
              <a:gd name="connsiteY19" fmla="*/ 349405 h 1003610"/>
              <a:gd name="connsiteX20" fmla="*/ 624469 w 959005"/>
              <a:gd name="connsiteY20" fmla="*/ 312234 h 1003610"/>
              <a:gd name="connsiteX21" fmla="*/ 661639 w 959005"/>
              <a:gd name="connsiteY21" fmla="*/ 275063 h 1003610"/>
              <a:gd name="connsiteX22" fmla="*/ 676508 w 959005"/>
              <a:gd name="connsiteY22" fmla="*/ 252761 h 1003610"/>
              <a:gd name="connsiteX23" fmla="*/ 698810 w 959005"/>
              <a:gd name="connsiteY23" fmla="*/ 237893 h 1003610"/>
              <a:gd name="connsiteX24" fmla="*/ 713678 w 959005"/>
              <a:gd name="connsiteY24" fmla="*/ 208156 h 1003610"/>
              <a:gd name="connsiteX25" fmla="*/ 750849 w 959005"/>
              <a:gd name="connsiteY25" fmla="*/ 170985 h 1003610"/>
              <a:gd name="connsiteX26" fmla="*/ 773152 w 959005"/>
              <a:gd name="connsiteY26" fmla="*/ 148683 h 1003610"/>
              <a:gd name="connsiteX27" fmla="*/ 788020 w 959005"/>
              <a:gd name="connsiteY27" fmla="*/ 126381 h 1003610"/>
              <a:gd name="connsiteX28" fmla="*/ 832625 w 959005"/>
              <a:gd name="connsiteY28" fmla="*/ 96644 h 1003610"/>
              <a:gd name="connsiteX29" fmla="*/ 892098 w 959005"/>
              <a:gd name="connsiteY29" fmla="*/ 44605 h 1003610"/>
              <a:gd name="connsiteX30" fmla="*/ 921834 w 959005"/>
              <a:gd name="connsiteY30" fmla="*/ 22303 h 1003610"/>
              <a:gd name="connsiteX31" fmla="*/ 959005 w 959005"/>
              <a:gd name="connsiteY31" fmla="*/ 0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9005" h="1003610">
                <a:moveTo>
                  <a:pt x="0" y="1003610"/>
                </a:moveTo>
                <a:cubicBezTo>
                  <a:pt x="12390" y="998654"/>
                  <a:pt x="26067" y="996144"/>
                  <a:pt x="37171" y="988742"/>
                </a:cubicBezTo>
                <a:cubicBezTo>
                  <a:pt x="58804" y="974320"/>
                  <a:pt x="68324" y="956881"/>
                  <a:pt x="81776" y="936703"/>
                </a:cubicBezTo>
                <a:cubicBezTo>
                  <a:pt x="84254" y="929269"/>
                  <a:pt x="84508" y="920669"/>
                  <a:pt x="89210" y="914400"/>
                </a:cubicBezTo>
                <a:cubicBezTo>
                  <a:pt x="99723" y="900382"/>
                  <a:pt x="126381" y="877229"/>
                  <a:pt x="126381" y="877229"/>
                </a:cubicBezTo>
                <a:cubicBezTo>
                  <a:pt x="134128" y="853988"/>
                  <a:pt x="141641" y="824929"/>
                  <a:pt x="163552" y="810322"/>
                </a:cubicBezTo>
                <a:cubicBezTo>
                  <a:pt x="170986" y="805366"/>
                  <a:pt x="178877" y="801035"/>
                  <a:pt x="185854" y="795454"/>
                </a:cubicBezTo>
                <a:cubicBezTo>
                  <a:pt x="215011" y="772128"/>
                  <a:pt x="184292" y="786061"/>
                  <a:pt x="223025" y="773151"/>
                </a:cubicBezTo>
                <a:cubicBezTo>
                  <a:pt x="257962" y="738214"/>
                  <a:pt x="239496" y="759596"/>
                  <a:pt x="275064" y="706244"/>
                </a:cubicBezTo>
                <a:cubicBezTo>
                  <a:pt x="280020" y="698810"/>
                  <a:pt x="285936" y="691933"/>
                  <a:pt x="289932" y="683942"/>
                </a:cubicBezTo>
                <a:cubicBezTo>
                  <a:pt x="294888" y="674030"/>
                  <a:pt x="298359" y="663223"/>
                  <a:pt x="304800" y="654205"/>
                </a:cubicBezTo>
                <a:cubicBezTo>
                  <a:pt x="310911" y="645650"/>
                  <a:pt x="320372" y="639980"/>
                  <a:pt x="327103" y="631903"/>
                </a:cubicBezTo>
                <a:cubicBezTo>
                  <a:pt x="352450" y="601487"/>
                  <a:pt x="332603" y="616217"/>
                  <a:pt x="356839" y="579863"/>
                </a:cubicBezTo>
                <a:cubicBezTo>
                  <a:pt x="365312" y="567153"/>
                  <a:pt x="382082" y="558079"/>
                  <a:pt x="394010" y="550127"/>
                </a:cubicBezTo>
                <a:cubicBezTo>
                  <a:pt x="439765" y="481491"/>
                  <a:pt x="381380" y="565913"/>
                  <a:pt x="423747" y="512956"/>
                </a:cubicBezTo>
                <a:cubicBezTo>
                  <a:pt x="429328" y="505979"/>
                  <a:pt x="432732" y="497378"/>
                  <a:pt x="438615" y="490654"/>
                </a:cubicBezTo>
                <a:cubicBezTo>
                  <a:pt x="469057" y="455863"/>
                  <a:pt x="467859" y="458768"/>
                  <a:pt x="498088" y="438615"/>
                </a:cubicBezTo>
                <a:cubicBezTo>
                  <a:pt x="522677" y="401731"/>
                  <a:pt x="506636" y="422633"/>
                  <a:pt x="550127" y="379142"/>
                </a:cubicBezTo>
                <a:lnTo>
                  <a:pt x="564995" y="364273"/>
                </a:lnTo>
                <a:cubicBezTo>
                  <a:pt x="569951" y="359317"/>
                  <a:pt x="575659" y="355012"/>
                  <a:pt x="579864" y="349405"/>
                </a:cubicBezTo>
                <a:cubicBezTo>
                  <a:pt x="606868" y="313399"/>
                  <a:pt x="590412" y="323586"/>
                  <a:pt x="624469" y="312234"/>
                </a:cubicBezTo>
                <a:cubicBezTo>
                  <a:pt x="636859" y="299844"/>
                  <a:pt x="651919" y="289642"/>
                  <a:pt x="661639" y="275063"/>
                </a:cubicBezTo>
                <a:cubicBezTo>
                  <a:pt x="666595" y="267629"/>
                  <a:pt x="670190" y="259079"/>
                  <a:pt x="676508" y="252761"/>
                </a:cubicBezTo>
                <a:cubicBezTo>
                  <a:pt x="682826" y="246443"/>
                  <a:pt x="691376" y="242849"/>
                  <a:pt x="698810" y="237893"/>
                </a:cubicBezTo>
                <a:cubicBezTo>
                  <a:pt x="703766" y="227981"/>
                  <a:pt x="706874" y="216904"/>
                  <a:pt x="713678" y="208156"/>
                </a:cubicBezTo>
                <a:cubicBezTo>
                  <a:pt x="724436" y="194324"/>
                  <a:pt x="738459" y="183375"/>
                  <a:pt x="750849" y="170985"/>
                </a:cubicBezTo>
                <a:cubicBezTo>
                  <a:pt x="758283" y="163551"/>
                  <a:pt x="767320" y="157431"/>
                  <a:pt x="773152" y="148683"/>
                </a:cubicBezTo>
                <a:cubicBezTo>
                  <a:pt x="778108" y="141249"/>
                  <a:pt x="781296" y="132264"/>
                  <a:pt x="788020" y="126381"/>
                </a:cubicBezTo>
                <a:cubicBezTo>
                  <a:pt x="801468" y="114614"/>
                  <a:pt x="832625" y="96644"/>
                  <a:pt x="832625" y="96644"/>
                </a:cubicBezTo>
                <a:cubicBezTo>
                  <a:pt x="860296" y="55138"/>
                  <a:pt x="834277" y="87970"/>
                  <a:pt x="892098" y="44605"/>
                </a:cubicBezTo>
                <a:cubicBezTo>
                  <a:pt x="902010" y="37171"/>
                  <a:pt x="911077" y="28450"/>
                  <a:pt x="921834" y="22303"/>
                </a:cubicBezTo>
                <a:cubicBezTo>
                  <a:pt x="966869" y="-3432"/>
                  <a:pt x="924211" y="34794"/>
                  <a:pt x="959005" y="0"/>
                </a:cubicBezTo>
              </a:path>
            </a:pathLst>
          </a:cu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13" name="Rectangle 12"/>
          <p:cNvSpPr/>
          <p:nvPr/>
        </p:nvSpPr>
        <p:spPr>
          <a:xfrm>
            <a:off x="228600" y="57060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answer is…</a:t>
            </a:r>
          </a:p>
        </p:txBody>
      </p:sp>
      <p:sp>
        <p:nvSpPr>
          <p:cNvPr id="4" name="Rectangle 3"/>
          <p:cNvSpPr/>
          <p:nvPr/>
        </p:nvSpPr>
        <p:spPr>
          <a:xfrm>
            <a:off x="457200" y="1657429"/>
            <a:ext cx="347242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Cambium</a:t>
            </a:r>
          </a:p>
        </p:txBody>
      </p:sp>
    </p:spTree>
    <p:extLst>
      <p:ext uri="{BB962C8B-B14F-4D97-AF65-F5344CB8AC3E}">
        <p14:creationId xmlns:p14="http://schemas.microsoft.com/office/powerpoint/2010/main" val="139339124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686417" y="2286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a:t>
            </a:r>
          </a:p>
        </p:txBody>
      </p:sp>
      <p:sp>
        <p:nvSpPr>
          <p:cNvPr id="3" name="Freeform 2"/>
          <p:cNvSpPr/>
          <p:nvPr/>
        </p:nvSpPr>
        <p:spPr bwMode="auto">
          <a:xfrm>
            <a:off x="929268" y="2594517"/>
            <a:ext cx="959005" cy="1003610"/>
          </a:xfrm>
          <a:custGeom>
            <a:avLst/>
            <a:gdLst>
              <a:gd name="connsiteX0" fmla="*/ 0 w 959005"/>
              <a:gd name="connsiteY0" fmla="*/ 1003610 h 1003610"/>
              <a:gd name="connsiteX1" fmla="*/ 37171 w 959005"/>
              <a:gd name="connsiteY1" fmla="*/ 988742 h 1003610"/>
              <a:gd name="connsiteX2" fmla="*/ 81776 w 959005"/>
              <a:gd name="connsiteY2" fmla="*/ 936703 h 1003610"/>
              <a:gd name="connsiteX3" fmla="*/ 89210 w 959005"/>
              <a:gd name="connsiteY3" fmla="*/ 914400 h 1003610"/>
              <a:gd name="connsiteX4" fmla="*/ 126381 w 959005"/>
              <a:gd name="connsiteY4" fmla="*/ 877229 h 1003610"/>
              <a:gd name="connsiteX5" fmla="*/ 163552 w 959005"/>
              <a:gd name="connsiteY5" fmla="*/ 810322 h 1003610"/>
              <a:gd name="connsiteX6" fmla="*/ 185854 w 959005"/>
              <a:gd name="connsiteY6" fmla="*/ 795454 h 1003610"/>
              <a:gd name="connsiteX7" fmla="*/ 223025 w 959005"/>
              <a:gd name="connsiteY7" fmla="*/ 773151 h 1003610"/>
              <a:gd name="connsiteX8" fmla="*/ 275064 w 959005"/>
              <a:gd name="connsiteY8" fmla="*/ 706244 h 1003610"/>
              <a:gd name="connsiteX9" fmla="*/ 289932 w 959005"/>
              <a:gd name="connsiteY9" fmla="*/ 683942 h 1003610"/>
              <a:gd name="connsiteX10" fmla="*/ 304800 w 959005"/>
              <a:gd name="connsiteY10" fmla="*/ 654205 h 1003610"/>
              <a:gd name="connsiteX11" fmla="*/ 327103 w 959005"/>
              <a:gd name="connsiteY11" fmla="*/ 631903 h 1003610"/>
              <a:gd name="connsiteX12" fmla="*/ 356839 w 959005"/>
              <a:gd name="connsiteY12" fmla="*/ 579863 h 1003610"/>
              <a:gd name="connsiteX13" fmla="*/ 394010 w 959005"/>
              <a:gd name="connsiteY13" fmla="*/ 550127 h 1003610"/>
              <a:gd name="connsiteX14" fmla="*/ 423747 w 959005"/>
              <a:gd name="connsiteY14" fmla="*/ 512956 h 1003610"/>
              <a:gd name="connsiteX15" fmla="*/ 438615 w 959005"/>
              <a:gd name="connsiteY15" fmla="*/ 490654 h 1003610"/>
              <a:gd name="connsiteX16" fmla="*/ 498088 w 959005"/>
              <a:gd name="connsiteY16" fmla="*/ 438615 h 1003610"/>
              <a:gd name="connsiteX17" fmla="*/ 550127 w 959005"/>
              <a:gd name="connsiteY17" fmla="*/ 379142 h 1003610"/>
              <a:gd name="connsiteX18" fmla="*/ 564995 w 959005"/>
              <a:gd name="connsiteY18" fmla="*/ 364273 h 1003610"/>
              <a:gd name="connsiteX19" fmla="*/ 579864 w 959005"/>
              <a:gd name="connsiteY19" fmla="*/ 349405 h 1003610"/>
              <a:gd name="connsiteX20" fmla="*/ 624469 w 959005"/>
              <a:gd name="connsiteY20" fmla="*/ 312234 h 1003610"/>
              <a:gd name="connsiteX21" fmla="*/ 661639 w 959005"/>
              <a:gd name="connsiteY21" fmla="*/ 275063 h 1003610"/>
              <a:gd name="connsiteX22" fmla="*/ 676508 w 959005"/>
              <a:gd name="connsiteY22" fmla="*/ 252761 h 1003610"/>
              <a:gd name="connsiteX23" fmla="*/ 698810 w 959005"/>
              <a:gd name="connsiteY23" fmla="*/ 237893 h 1003610"/>
              <a:gd name="connsiteX24" fmla="*/ 713678 w 959005"/>
              <a:gd name="connsiteY24" fmla="*/ 208156 h 1003610"/>
              <a:gd name="connsiteX25" fmla="*/ 750849 w 959005"/>
              <a:gd name="connsiteY25" fmla="*/ 170985 h 1003610"/>
              <a:gd name="connsiteX26" fmla="*/ 773152 w 959005"/>
              <a:gd name="connsiteY26" fmla="*/ 148683 h 1003610"/>
              <a:gd name="connsiteX27" fmla="*/ 788020 w 959005"/>
              <a:gd name="connsiteY27" fmla="*/ 126381 h 1003610"/>
              <a:gd name="connsiteX28" fmla="*/ 832625 w 959005"/>
              <a:gd name="connsiteY28" fmla="*/ 96644 h 1003610"/>
              <a:gd name="connsiteX29" fmla="*/ 892098 w 959005"/>
              <a:gd name="connsiteY29" fmla="*/ 44605 h 1003610"/>
              <a:gd name="connsiteX30" fmla="*/ 921834 w 959005"/>
              <a:gd name="connsiteY30" fmla="*/ 22303 h 1003610"/>
              <a:gd name="connsiteX31" fmla="*/ 959005 w 959005"/>
              <a:gd name="connsiteY31" fmla="*/ 0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9005" h="1003610">
                <a:moveTo>
                  <a:pt x="0" y="1003610"/>
                </a:moveTo>
                <a:cubicBezTo>
                  <a:pt x="12390" y="998654"/>
                  <a:pt x="26067" y="996144"/>
                  <a:pt x="37171" y="988742"/>
                </a:cubicBezTo>
                <a:cubicBezTo>
                  <a:pt x="58804" y="974320"/>
                  <a:pt x="68324" y="956881"/>
                  <a:pt x="81776" y="936703"/>
                </a:cubicBezTo>
                <a:cubicBezTo>
                  <a:pt x="84254" y="929269"/>
                  <a:pt x="84508" y="920669"/>
                  <a:pt x="89210" y="914400"/>
                </a:cubicBezTo>
                <a:cubicBezTo>
                  <a:pt x="99723" y="900382"/>
                  <a:pt x="126381" y="877229"/>
                  <a:pt x="126381" y="877229"/>
                </a:cubicBezTo>
                <a:cubicBezTo>
                  <a:pt x="134128" y="853988"/>
                  <a:pt x="141641" y="824929"/>
                  <a:pt x="163552" y="810322"/>
                </a:cubicBezTo>
                <a:cubicBezTo>
                  <a:pt x="170986" y="805366"/>
                  <a:pt x="178877" y="801035"/>
                  <a:pt x="185854" y="795454"/>
                </a:cubicBezTo>
                <a:cubicBezTo>
                  <a:pt x="215011" y="772128"/>
                  <a:pt x="184292" y="786061"/>
                  <a:pt x="223025" y="773151"/>
                </a:cubicBezTo>
                <a:cubicBezTo>
                  <a:pt x="257962" y="738214"/>
                  <a:pt x="239496" y="759596"/>
                  <a:pt x="275064" y="706244"/>
                </a:cubicBezTo>
                <a:cubicBezTo>
                  <a:pt x="280020" y="698810"/>
                  <a:pt x="285936" y="691933"/>
                  <a:pt x="289932" y="683942"/>
                </a:cubicBezTo>
                <a:cubicBezTo>
                  <a:pt x="294888" y="674030"/>
                  <a:pt x="298359" y="663223"/>
                  <a:pt x="304800" y="654205"/>
                </a:cubicBezTo>
                <a:cubicBezTo>
                  <a:pt x="310911" y="645650"/>
                  <a:pt x="320372" y="639980"/>
                  <a:pt x="327103" y="631903"/>
                </a:cubicBezTo>
                <a:cubicBezTo>
                  <a:pt x="352450" y="601487"/>
                  <a:pt x="332603" y="616217"/>
                  <a:pt x="356839" y="579863"/>
                </a:cubicBezTo>
                <a:cubicBezTo>
                  <a:pt x="365312" y="567153"/>
                  <a:pt x="382082" y="558079"/>
                  <a:pt x="394010" y="550127"/>
                </a:cubicBezTo>
                <a:cubicBezTo>
                  <a:pt x="439765" y="481491"/>
                  <a:pt x="381380" y="565913"/>
                  <a:pt x="423747" y="512956"/>
                </a:cubicBezTo>
                <a:cubicBezTo>
                  <a:pt x="429328" y="505979"/>
                  <a:pt x="432732" y="497378"/>
                  <a:pt x="438615" y="490654"/>
                </a:cubicBezTo>
                <a:cubicBezTo>
                  <a:pt x="469057" y="455863"/>
                  <a:pt x="467859" y="458768"/>
                  <a:pt x="498088" y="438615"/>
                </a:cubicBezTo>
                <a:cubicBezTo>
                  <a:pt x="522677" y="401731"/>
                  <a:pt x="506636" y="422633"/>
                  <a:pt x="550127" y="379142"/>
                </a:cubicBezTo>
                <a:lnTo>
                  <a:pt x="564995" y="364273"/>
                </a:lnTo>
                <a:cubicBezTo>
                  <a:pt x="569951" y="359317"/>
                  <a:pt x="575659" y="355012"/>
                  <a:pt x="579864" y="349405"/>
                </a:cubicBezTo>
                <a:cubicBezTo>
                  <a:pt x="606868" y="313399"/>
                  <a:pt x="590412" y="323586"/>
                  <a:pt x="624469" y="312234"/>
                </a:cubicBezTo>
                <a:cubicBezTo>
                  <a:pt x="636859" y="299844"/>
                  <a:pt x="651919" y="289642"/>
                  <a:pt x="661639" y="275063"/>
                </a:cubicBezTo>
                <a:cubicBezTo>
                  <a:pt x="666595" y="267629"/>
                  <a:pt x="670190" y="259079"/>
                  <a:pt x="676508" y="252761"/>
                </a:cubicBezTo>
                <a:cubicBezTo>
                  <a:pt x="682826" y="246443"/>
                  <a:pt x="691376" y="242849"/>
                  <a:pt x="698810" y="237893"/>
                </a:cubicBezTo>
                <a:cubicBezTo>
                  <a:pt x="703766" y="227981"/>
                  <a:pt x="706874" y="216904"/>
                  <a:pt x="713678" y="208156"/>
                </a:cubicBezTo>
                <a:cubicBezTo>
                  <a:pt x="724436" y="194324"/>
                  <a:pt x="738459" y="183375"/>
                  <a:pt x="750849" y="170985"/>
                </a:cubicBezTo>
                <a:cubicBezTo>
                  <a:pt x="758283" y="163551"/>
                  <a:pt x="767320" y="157431"/>
                  <a:pt x="773152" y="148683"/>
                </a:cubicBezTo>
                <a:cubicBezTo>
                  <a:pt x="778108" y="141249"/>
                  <a:pt x="781296" y="132264"/>
                  <a:pt x="788020" y="126381"/>
                </a:cubicBezTo>
                <a:cubicBezTo>
                  <a:pt x="801468" y="114614"/>
                  <a:pt x="832625" y="96644"/>
                  <a:pt x="832625" y="96644"/>
                </a:cubicBezTo>
                <a:cubicBezTo>
                  <a:pt x="860296" y="55138"/>
                  <a:pt x="834277" y="87970"/>
                  <a:pt x="892098" y="44605"/>
                </a:cubicBezTo>
                <a:cubicBezTo>
                  <a:pt x="902010" y="37171"/>
                  <a:pt x="911077" y="28450"/>
                  <a:pt x="921834" y="22303"/>
                </a:cubicBezTo>
                <a:cubicBezTo>
                  <a:pt x="966869" y="-3432"/>
                  <a:pt x="924211" y="34794"/>
                  <a:pt x="959005" y="0"/>
                </a:cubicBezTo>
              </a:path>
            </a:pathLst>
          </a:cu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15</a:t>
            </a:r>
          </a:p>
        </p:txBody>
      </p:sp>
      <p:sp>
        <p:nvSpPr>
          <p:cNvPr id="13" name="Rectangle 12"/>
          <p:cNvSpPr/>
          <p:nvPr/>
        </p:nvSpPr>
        <p:spPr>
          <a:xfrm>
            <a:off x="228600" y="57060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answer is…</a:t>
            </a:r>
          </a:p>
        </p:txBody>
      </p:sp>
      <p:sp>
        <p:nvSpPr>
          <p:cNvPr id="4" name="Rectangle 3"/>
          <p:cNvSpPr/>
          <p:nvPr/>
        </p:nvSpPr>
        <p:spPr>
          <a:xfrm>
            <a:off x="457200" y="1657429"/>
            <a:ext cx="347242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Cambium</a:t>
            </a:r>
          </a:p>
        </p:txBody>
      </p:sp>
      <p:sp>
        <p:nvSpPr>
          <p:cNvPr id="5" name="Rectangle 4"/>
          <p:cNvSpPr/>
          <p:nvPr/>
        </p:nvSpPr>
        <p:spPr>
          <a:xfrm>
            <a:off x="929268" y="3657599"/>
            <a:ext cx="7681332" cy="804565"/>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5000" b="1" i="0" u="none" strike="noStrike" kern="1200" cap="none" spc="0" normalizeH="0" baseline="0" noProof="0" dirty="0">
                <a:ln w="57150" cmpd="sng">
                  <a:solidFill>
                    <a:srgbClr val="000000">
                      <a:lumMod val="95000"/>
                      <a:lumOff val="5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uLnTx/>
                <a:uFillTx/>
                <a:latin typeface="Tahoma" pitchFamily="34" charset="0"/>
                <a:ea typeface="+mn-ea"/>
                <a:cs typeface="+mn-cs"/>
              </a:rPr>
              <a:t>All Dead Cells</a:t>
            </a:r>
          </a:p>
        </p:txBody>
      </p:sp>
    </p:spTree>
    <p:extLst>
      <p:ext uri="{BB962C8B-B14F-4D97-AF65-F5344CB8AC3E}">
        <p14:creationId xmlns:p14="http://schemas.microsoft.com/office/powerpoint/2010/main" val="292147234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IV REVIEW GAME</a:t>
            </a:r>
          </a:p>
        </p:txBody>
      </p:sp>
    </p:spTree>
    <p:extLst>
      <p:ext uri="{BB962C8B-B14F-4D97-AF65-F5344CB8AC3E}">
        <p14:creationId xmlns:p14="http://schemas.microsoft.com/office/powerpoint/2010/main" val="265273103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solidFill>
                            <a:srgbClr val="66FF33"/>
                          </a:solidFill>
                        </a:rPr>
                        <a:t>LEAVE</a:t>
                      </a:r>
                      <a:r>
                        <a:rPr lang="en-US" baseline="0" dirty="0">
                          <a:solidFill>
                            <a:srgbClr val="66FF33"/>
                          </a:solidFill>
                        </a:rPr>
                        <a:t> ME BE</a:t>
                      </a:r>
                      <a:endParaRPr lang="en-US" dirty="0">
                        <a:solidFill>
                          <a:srgbClr val="66FF33"/>
                        </a:solidFill>
                      </a:endParaRPr>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chemeClr val="accent6">
                        <a:lumMod val="75000"/>
                      </a:schemeClr>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chemeClr val="accent6">
                        <a:lumMod val="75000"/>
                      </a:schemeClr>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chemeClr val="accent6">
                        <a:lumMod val="75000"/>
                      </a:schemeClr>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chemeClr val="accent6">
                        <a:lumMod val="75000"/>
                      </a:schemeClr>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chemeClr val="accent6">
                        <a:lumMod val="75000"/>
                      </a:schemeClr>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IV REVIEW GAME</a:t>
            </a:r>
          </a:p>
        </p:txBody>
      </p:sp>
    </p:spTree>
    <p:extLst>
      <p:ext uri="{BB962C8B-B14F-4D97-AF65-F5344CB8AC3E}">
        <p14:creationId xmlns:p14="http://schemas.microsoft.com/office/powerpoint/2010/main" val="3691764361"/>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is the heartwood, sapwood, cambium, and pith?</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12" name="Rectangle 11"/>
          <p:cNvSpPr/>
          <p:nvPr/>
        </p:nvSpPr>
        <p:spPr>
          <a:xfrm>
            <a:off x="7207602" y="1371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6" name="Rectangle 5"/>
          <p:cNvSpPr/>
          <p:nvPr/>
        </p:nvSpPr>
        <p:spPr>
          <a:xfrm>
            <a:off x="457200" y="1828800"/>
            <a:ext cx="213231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Cambium</a:t>
            </a:r>
          </a:p>
        </p:txBody>
      </p:sp>
      <p:sp>
        <p:nvSpPr>
          <p:cNvPr id="7" name="Rectangle 6"/>
          <p:cNvSpPr/>
          <p:nvPr/>
        </p:nvSpPr>
        <p:spPr>
          <a:xfrm>
            <a:off x="511703" y="3657600"/>
            <a:ext cx="2077812"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Sapwood</a:t>
            </a:r>
          </a:p>
        </p:txBody>
      </p:sp>
      <p:sp>
        <p:nvSpPr>
          <p:cNvPr id="8" name="Rectangle 7"/>
          <p:cNvSpPr/>
          <p:nvPr/>
        </p:nvSpPr>
        <p:spPr>
          <a:xfrm>
            <a:off x="3581400" y="2514600"/>
            <a:ext cx="241444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rPr>
              <a:t>heartwood</a:t>
            </a:r>
          </a:p>
        </p:txBody>
      </p:sp>
      <p:sp>
        <p:nvSpPr>
          <p:cNvPr id="9" name="Rectangle 8"/>
          <p:cNvSpPr/>
          <p:nvPr/>
        </p:nvSpPr>
        <p:spPr>
          <a:xfrm>
            <a:off x="5209893" y="3584152"/>
            <a:ext cx="101021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Pith</a:t>
            </a:r>
          </a:p>
        </p:txBody>
      </p:sp>
      <p:sp>
        <p:nvSpPr>
          <p:cNvPr id="10" name="Rounded Rectangle 9"/>
          <p:cNvSpPr/>
          <p:nvPr/>
        </p:nvSpPr>
        <p:spPr bwMode="auto">
          <a:xfrm>
            <a:off x="511703" y="1905000"/>
            <a:ext cx="207781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7" name="Rounded Rectangle 16"/>
          <p:cNvSpPr/>
          <p:nvPr/>
        </p:nvSpPr>
        <p:spPr bwMode="auto">
          <a:xfrm>
            <a:off x="511703" y="3695699"/>
            <a:ext cx="207781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8" name="Rounded Rectangle 17"/>
          <p:cNvSpPr/>
          <p:nvPr/>
        </p:nvSpPr>
        <p:spPr bwMode="auto">
          <a:xfrm>
            <a:off x="3566532" y="2552699"/>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9" name="Rounded Rectangle 18"/>
          <p:cNvSpPr/>
          <p:nvPr/>
        </p:nvSpPr>
        <p:spPr bwMode="auto">
          <a:xfrm>
            <a:off x="5334000" y="3652621"/>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ectangle 10"/>
          <p:cNvSpPr/>
          <p:nvPr/>
        </p:nvSpPr>
        <p:spPr>
          <a:xfrm>
            <a:off x="2514600" y="1371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5" name="Rectangle 14"/>
          <p:cNvSpPr/>
          <p:nvPr/>
        </p:nvSpPr>
        <p:spPr>
          <a:xfrm>
            <a:off x="1193779" y="2895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6" name="Rectangle 15"/>
          <p:cNvSpPr/>
          <p:nvPr/>
        </p:nvSpPr>
        <p:spPr>
          <a:xfrm>
            <a:off x="2955512" y="25146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4605454" y="331904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367617809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is the heartwood, sapwood, cambium, and pith?</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12" name="Rectangle 11"/>
          <p:cNvSpPr/>
          <p:nvPr/>
        </p:nvSpPr>
        <p:spPr>
          <a:xfrm>
            <a:off x="7207602" y="1371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6" name="Rectangle 5"/>
          <p:cNvSpPr/>
          <p:nvPr/>
        </p:nvSpPr>
        <p:spPr>
          <a:xfrm>
            <a:off x="457200" y="1828800"/>
            <a:ext cx="213231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Cambium</a:t>
            </a:r>
          </a:p>
        </p:txBody>
      </p:sp>
      <p:sp>
        <p:nvSpPr>
          <p:cNvPr id="7" name="Rectangle 6"/>
          <p:cNvSpPr/>
          <p:nvPr/>
        </p:nvSpPr>
        <p:spPr>
          <a:xfrm>
            <a:off x="511703" y="3657600"/>
            <a:ext cx="2077812"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Sapwood</a:t>
            </a:r>
          </a:p>
        </p:txBody>
      </p:sp>
      <p:sp>
        <p:nvSpPr>
          <p:cNvPr id="8" name="Rectangle 7"/>
          <p:cNvSpPr/>
          <p:nvPr/>
        </p:nvSpPr>
        <p:spPr>
          <a:xfrm>
            <a:off x="3581400" y="2514600"/>
            <a:ext cx="241444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rPr>
              <a:t>heartwood</a:t>
            </a:r>
          </a:p>
        </p:txBody>
      </p:sp>
      <p:sp>
        <p:nvSpPr>
          <p:cNvPr id="9" name="Rectangle 8"/>
          <p:cNvSpPr/>
          <p:nvPr/>
        </p:nvSpPr>
        <p:spPr>
          <a:xfrm>
            <a:off x="5209893" y="3584152"/>
            <a:ext cx="101021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Pith</a:t>
            </a:r>
          </a:p>
        </p:txBody>
      </p:sp>
      <p:sp>
        <p:nvSpPr>
          <p:cNvPr id="10" name="Rounded Rectangle 9"/>
          <p:cNvSpPr/>
          <p:nvPr/>
        </p:nvSpPr>
        <p:spPr bwMode="auto">
          <a:xfrm>
            <a:off x="511703" y="1905000"/>
            <a:ext cx="2077812" cy="508575"/>
          </a:xfrm>
          <a:prstGeom prst="roundRect">
            <a:avLst/>
          </a:prstGeom>
          <a:solidFill>
            <a:schemeClr val="bg1"/>
          </a:solidFill>
          <a:ln w="28575" cap="flat" cmpd="sng" algn="ctr">
            <a:solidFill>
              <a:schemeClr val="tx1"/>
            </a:solidFill>
            <a:prstDash val="solid"/>
            <a:round/>
            <a:headEnd type="none" w="med" len="med"/>
            <a:tailEnd type="none" w="med" len="med"/>
          </a:ln>
          <a:effectLst>
            <a:glow rad="698500">
              <a:srgbClr val="99FFCC"/>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7" name="Rounded Rectangle 16"/>
          <p:cNvSpPr/>
          <p:nvPr/>
        </p:nvSpPr>
        <p:spPr bwMode="auto">
          <a:xfrm>
            <a:off x="511703" y="3695699"/>
            <a:ext cx="207781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8" name="Rounded Rectangle 17"/>
          <p:cNvSpPr/>
          <p:nvPr/>
        </p:nvSpPr>
        <p:spPr bwMode="auto">
          <a:xfrm>
            <a:off x="3566532" y="2552699"/>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9" name="Rounded Rectangle 18"/>
          <p:cNvSpPr/>
          <p:nvPr/>
        </p:nvSpPr>
        <p:spPr bwMode="auto">
          <a:xfrm>
            <a:off x="5334000" y="3652621"/>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ectangle 10"/>
          <p:cNvSpPr/>
          <p:nvPr/>
        </p:nvSpPr>
        <p:spPr>
          <a:xfrm>
            <a:off x="2514600" y="1371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5" name="Rectangle 14"/>
          <p:cNvSpPr/>
          <p:nvPr/>
        </p:nvSpPr>
        <p:spPr>
          <a:xfrm>
            <a:off x="1193779" y="2895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6" name="Rectangle 15"/>
          <p:cNvSpPr/>
          <p:nvPr/>
        </p:nvSpPr>
        <p:spPr>
          <a:xfrm>
            <a:off x="2955512" y="25146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4605454" y="331904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1136126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5897563"/>
          </a:xfrm>
        </p:spPr>
        <p:txBody>
          <a:bodyPr/>
          <a:lstStyle/>
          <a:p>
            <a:r>
              <a:rPr lang="en-US" dirty="0"/>
              <a:t>What’s the role of these?</a:t>
            </a:r>
          </a:p>
          <a:p>
            <a:pPr marL="457200" lvl="1" indent="0">
              <a:buNone/>
            </a:pPr>
            <a:r>
              <a:rPr lang="en-US" dirty="0">
                <a:solidFill>
                  <a:srgbClr val="99FFCC"/>
                </a:solidFill>
              </a:rPr>
              <a:t>A.) Create sugar in photosynthesis</a:t>
            </a:r>
          </a:p>
          <a:p>
            <a:pPr marL="457200" lvl="1" indent="0">
              <a:buNone/>
            </a:pPr>
            <a:r>
              <a:rPr lang="en-US" dirty="0">
                <a:solidFill>
                  <a:srgbClr val="FFFF00"/>
                </a:solidFill>
              </a:rPr>
              <a:t>B.) Disperse pollen.</a:t>
            </a:r>
          </a:p>
          <a:p>
            <a:pPr marL="457200" lvl="1" indent="0">
              <a:buNone/>
            </a:pPr>
            <a:r>
              <a:rPr lang="en-US" dirty="0">
                <a:solidFill>
                  <a:srgbClr val="CC99FF"/>
                </a:solidFill>
              </a:rPr>
              <a:t>C.) </a:t>
            </a:r>
            <a:r>
              <a:rPr lang="en-US" dirty="0">
                <a:solidFill>
                  <a:schemeClr val="bg1"/>
                </a:solidFill>
              </a:rPr>
              <a:t>Disperse waste from the plant.</a:t>
            </a:r>
          </a:p>
          <a:p>
            <a:pPr marL="457200" lvl="1" indent="0">
              <a:buNone/>
            </a:pPr>
            <a:r>
              <a:rPr lang="en-US" dirty="0">
                <a:solidFill>
                  <a:schemeClr val="accent1">
                    <a:lumMod val="40000"/>
                    <a:lumOff val="60000"/>
                  </a:schemeClr>
                </a:solidFill>
              </a:rPr>
              <a:t>D.) </a:t>
            </a:r>
            <a:r>
              <a:rPr lang="en-US" dirty="0">
                <a:solidFill>
                  <a:schemeClr val="bg1"/>
                </a:solidFill>
              </a:rPr>
              <a:t>Uptake water and nutrients.</a:t>
            </a:r>
          </a:p>
          <a:p>
            <a:pPr marL="457200" lvl="1" indent="0">
              <a:buNone/>
            </a:pPr>
            <a:r>
              <a:rPr lang="en-US" dirty="0">
                <a:solidFill>
                  <a:srgbClr val="FF7C80"/>
                </a:solidFill>
              </a:rPr>
              <a:t>E.) </a:t>
            </a:r>
            <a:r>
              <a:rPr lang="en-US" dirty="0">
                <a:solidFill>
                  <a:schemeClr val="bg1"/>
                </a:solidFill>
              </a:rPr>
              <a:t>Resist plant hormones.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438400" cy="64008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199"/>
            <a:ext cx="5943600" cy="3125419"/>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924800" y="2286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pic>
        <p:nvPicPr>
          <p:cNvPr id="2" name="Picture 1">
            <a:extLst>
              <a:ext uri="{FF2B5EF4-FFF2-40B4-BE49-F238E27FC236}">
                <a16:creationId xmlns:a16="http://schemas.microsoft.com/office/drawing/2014/main" id="{A7966379-29F3-EF4F-56DC-CDDB4DC48CD8}"/>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62745810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is the heartwood, sapwood, cambium, and pith?</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12" name="Rectangle 11"/>
          <p:cNvSpPr/>
          <p:nvPr/>
        </p:nvSpPr>
        <p:spPr>
          <a:xfrm>
            <a:off x="7207602" y="1371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6" name="Rectangle 5"/>
          <p:cNvSpPr/>
          <p:nvPr/>
        </p:nvSpPr>
        <p:spPr>
          <a:xfrm>
            <a:off x="457200" y="1828800"/>
            <a:ext cx="213231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Cambium</a:t>
            </a:r>
          </a:p>
        </p:txBody>
      </p:sp>
      <p:sp>
        <p:nvSpPr>
          <p:cNvPr id="7" name="Rectangle 6"/>
          <p:cNvSpPr/>
          <p:nvPr/>
        </p:nvSpPr>
        <p:spPr>
          <a:xfrm>
            <a:off x="511703" y="3657600"/>
            <a:ext cx="2077812"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Sapwood</a:t>
            </a:r>
          </a:p>
        </p:txBody>
      </p:sp>
      <p:sp>
        <p:nvSpPr>
          <p:cNvPr id="8" name="Rectangle 7"/>
          <p:cNvSpPr/>
          <p:nvPr/>
        </p:nvSpPr>
        <p:spPr>
          <a:xfrm>
            <a:off x="3581400" y="2514600"/>
            <a:ext cx="241444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rPr>
              <a:t>heartwood</a:t>
            </a:r>
          </a:p>
        </p:txBody>
      </p:sp>
      <p:sp>
        <p:nvSpPr>
          <p:cNvPr id="9" name="Rectangle 8"/>
          <p:cNvSpPr/>
          <p:nvPr/>
        </p:nvSpPr>
        <p:spPr>
          <a:xfrm>
            <a:off x="5209893" y="3584152"/>
            <a:ext cx="101021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Pith</a:t>
            </a:r>
          </a:p>
        </p:txBody>
      </p:sp>
      <p:sp>
        <p:nvSpPr>
          <p:cNvPr id="17" name="Rounded Rectangle 16"/>
          <p:cNvSpPr/>
          <p:nvPr/>
        </p:nvSpPr>
        <p:spPr bwMode="auto">
          <a:xfrm>
            <a:off x="511703" y="3695699"/>
            <a:ext cx="207781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8" name="Rounded Rectangle 17"/>
          <p:cNvSpPr/>
          <p:nvPr/>
        </p:nvSpPr>
        <p:spPr bwMode="auto">
          <a:xfrm>
            <a:off x="3566532" y="2552699"/>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9" name="Rounded Rectangle 18"/>
          <p:cNvSpPr/>
          <p:nvPr/>
        </p:nvSpPr>
        <p:spPr bwMode="auto">
          <a:xfrm>
            <a:off x="5334000" y="3652621"/>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ectangle 10"/>
          <p:cNvSpPr/>
          <p:nvPr/>
        </p:nvSpPr>
        <p:spPr>
          <a:xfrm>
            <a:off x="2514600" y="1371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A</a:t>
            </a:r>
          </a:p>
        </p:txBody>
      </p:sp>
      <p:sp>
        <p:nvSpPr>
          <p:cNvPr id="15" name="Rectangle 14"/>
          <p:cNvSpPr/>
          <p:nvPr/>
        </p:nvSpPr>
        <p:spPr>
          <a:xfrm>
            <a:off x="1193779" y="2895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6" name="Rectangle 15"/>
          <p:cNvSpPr/>
          <p:nvPr/>
        </p:nvSpPr>
        <p:spPr>
          <a:xfrm>
            <a:off x="2955512" y="25146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4605454" y="331904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105475989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is the heartwood, sapwood, cambium, and pith?</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12" name="Rectangle 11"/>
          <p:cNvSpPr/>
          <p:nvPr/>
        </p:nvSpPr>
        <p:spPr>
          <a:xfrm>
            <a:off x="7207602" y="1371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6" name="Rectangle 5"/>
          <p:cNvSpPr/>
          <p:nvPr/>
        </p:nvSpPr>
        <p:spPr>
          <a:xfrm>
            <a:off x="457200" y="1828800"/>
            <a:ext cx="213231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Cambium</a:t>
            </a:r>
          </a:p>
        </p:txBody>
      </p:sp>
      <p:sp>
        <p:nvSpPr>
          <p:cNvPr id="7" name="Rectangle 6"/>
          <p:cNvSpPr/>
          <p:nvPr/>
        </p:nvSpPr>
        <p:spPr>
          <a:xfrm>
            <a:off x="511703" y="3657600"/>
            <a:ext cx="2077812"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Sapwood</a:t>
            </a:r>
          </a:p>
        </p:txBody>
      </p:sp>
      <p:sp>
        <p:nvSpPr>
          <p:cNvPr id="8" name="Rectangle 7"/>
          <p:cNvSpPr/>
          <p:nvPr/>
        </p:nvSpPr>
        <p:spPr>
          <a:xfrm>
            <a:off x="3581400" y="2514600"/>
            <a:ext cx="241444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rPr>
              <a:t>heartwood</a:t>
            </a:r>
          </a:p>
        </p:txBody>
      </p:sp>
      <p:sp>
        <p:nvSpPr>
          <p:cNvPr id="9" name="Rectangle 8"/>
          <p:cNvSpPr/>
          <p:nvPr/>
        </p:nvSpPr>
        <p:spPr>
          <a:xfrm>
            <a:off x="5209893" y="3584152"/>
            <a:ext cx="101021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Pith</a:t>
            </a:r>
          </a:p>
        </p:txBody>
      </p:sp>
      <p:sp>
        <p:nvSpPr>
          <p:cNvPr id="17" name="Rounded Rectangle 16"/>
          <p:cNvSpPr/>
          <p:nvPr/>
        </p:nvSpPr>
        <p:spPr bwMode="auto">
          <a:xfrm>
            <a:off x="511703" y="3695699"/>
            <a:ext cx="2077812" cy="508575"/>
          </a:xfrm>
          <a:prstGeom prst="roundRect">
            <a:avLst/>
          </a:prstGeom>
          <a:solidFill>
            <a:schemeClr val="bg1"/>
          </a:solidFill>
          <a:ln w="28575" cap="flat" cmpd="sng" algn="ctr">
            <a:solidFill>
              <a:schemeClr val="tx1"/>
            </a:solidFill>
            <a:prstDash val="solid"/>
            <a:round/>
            <a:headEnd type="none" w="med" len="med"/>
            <a:tailEnd type="none" w="med" len="med"/>
          </a:ln>
          <a:effectLst>
            <a:glow rad="596900">
              <a:srgbClr val="FFCC99"/>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8" name="Rounded Rectangle 17"/>
          <p:cNvSpPr/>
          <p:nvPr/>
        </p:nvSpPr>
        <p:spPr bwMode="auto">
          <a:xfrm>
            <a:off x="3566532" y="2552699"/>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9" name="Rounded Rectangle 18"/>
          <p:cNvSpPr/>
          <p:nvPr/>
        </p:nvSpPr>
        <p:spPr bwMode="auto">
          <a:xfrm>
            <a:off x="5334000" y="3652621"/>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ectangle 10"/>
          <p:cNvSpPr/>
          <p:nvPr/>
        </p:nvSpPr>
        <p:spPr>
          <a:xfrm>
            <a:off x="2514600" y="1371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A</a:t>
            </a:r>
          </a:p>
        </p:txBody>
      </p:sp>
      <p:sp>
        <p:nvSpPr>
          <p:cNvPr id="15" name="Rectangle 14"/>
          <p:cNvSpPr/>
          <p:nvPr/>
        </p:nvSpPr>
        <p:spPr>
          <a:xfrm>
            <a:off x="1193779" y="2895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
        <p:nvSpPr>
          <p:cNvPr id="16" name="Rectangle 15"/>
          <p:cNvSpPr/>
          <p:nvPr/>
        </p:nvSpPr>
        <p:spPr>
          <a:xfrm>
            <a:off x="2955512" y="25146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4605454" y="331904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297776759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is the heartwood, sapwood, cambium, and pith?</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12" name="Rectangle 11"/>
          <p:cNvSpPr/>
          <p:nvPr/>
        </p:nvSpPr>
        <p:spPr>
          <a:xfrm>
            <a:off x="7207602" y="1371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6" name="Rectangle 5"/>
          <p:cNvSpPr/>
          <p:nvPr/>
        </p:nvSpPr>
        <p:spPr>
          <a:xfrm>
            <a:off x="457200" y="1828800"/>
            <a:ext cx="213231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Cambium</a:t>
            </a:r>
          </a:p>
        </p:txBody>
      </p:sp>
      <p:sp>
        <p:nvSpPr>
          <p:cNvPr id="7" name="Rectangle 6"/>
          <p:cNvSpPr/>
          <p:nvPr/>
        </p:nvSpPr>
        <p:spPr>
          <a:xfrm>
            <a:off x="511703" y="3657600"/>
            <a:ext cx="2077812"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Sapwood</a:t>
            </a:r>
          </a:p>
        </p:txBody>
      </p:sp>
      <p:sp>
        <p:nvSpPr>
          <p:cNvPr id="8" name="Rectangle 7"/>
          <p:cNvSpPr/>
          <p:nvPr/>
        </p:nvSpPr>
        <p:spPr>
          <a:xfrm>
            <a:off x="3581400" y="2514600"/>
            <a:ext cx="241444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rPr>
              <a:t>heartwood</a:t>
            </a:r>
          </a:p>
        </p:txBody>
      </p:sp>
      <p:sp>
        <p:nvSpPr>
          <p:cNvPr id="9" name="Rectangle 8"/>
          <p:cNvSpPr/>
          <p:nvPr/>
        </p:nvSpPr>
        <p:spPr>
          <a:xfrm>
            <a:off x="5209893" y="3584152"/>
            <a:ext cx="101021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Pith</a:t>
            </a:r>
          </a:p>
        </p:txBody>
      </p:sp>
      <p:sp>
        <p:nvSpPr>
          <p:cNvPr id="18" name="Rounded Rectangle 17"/>
          <p:cNvSpPr/>
          <p:nvPr/>
        </p:nvSpPr>
        <p:spPr bwMode="auto">
          <a:xfrm>
            <a:off x="3566532" y="2552699"/>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9" name="Rounded Rectangle 18"/>
          <p:cNvSpPr/>
          <p:nvPr/>
        </p:nvSpPr>
        <p:spPr bwMode="auto">
          <a:xfrm>
            <a:off x="5334000" y="3652621"/>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ectangle 10"/>
          <p:cNvSpPr/>
          <p:nvPr/>
        </p:nvSpPr>
        <p:spPr>
          <a:xfrm>
            <a:off x="2514600" y="1371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A</a:t>
            </a:r>
          </a:p>
        </p:txBody>
      </p:sp>
      <p:sp>
        <p:nvSpPr>
          <p:cNvPr id="15" name="Rectangle 14"/>
          <p:cNvSpPr/>
          <p:nvPr/>
        </p:nvSpPr>
        <p:spPr>
          <a:xfrm>
            <a:off x="1193779" y="2895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B</a:t>
            </a:r>
          </a:p>
        </p:txBody>
      </p:sp>
      <p:sp>
        <p:nvSpPr>
          <p:cNvPr id="16" name="Rectangle 15"/>
          <p:cNvSpPr/>
          <p:nvPr/>
        </p:nvSpPr>
        <p:spPr>
          <a:xfrm>
            <a:off x="2955512" y="25146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4605454" y="331904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142299764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is the heartwood, sapwood, cambium, and pith?</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12" name="Rectangle 11"/>
          <p:cNvSpPr/>
          <p:nvPr/>
        </p:nvSpPr>
        <p:spPr>
          <a:xfrm>
            <a:off x="7207602" y="1371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6" name="Rectangle 5"/>
          <p:cNvSpPr/>
          <p:nvPr/>
        </p:nvSpPr>
        <p:spPr>
          <a:xfrm>
            <a:off x="457200" y="1828800"/>
            <a:ext cx="213231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Cambium</a:t>
            </a:r>
          </a:p>
        </p:txBody>
      </p:sp>
      <p:sp>
        <p:nvSpPr>
          <p:cNvPr id="7" name="Rectangle 6"/>
          <p:cNvSpPr/>
          <p:nvPr/>
        </p:nvSpPr>
        <p:spPr>
          <a:xfrm>
            <a:off x="511703" y="3657600"/>
            <a:ext cx="2077812"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Sapwood</a:t>
            </a:r>
          </a:p>
        </p:txBody>
      </p:sp>
      <p:sp>
        <p:nvSpPr>
          <p:cNvPr id="8" name="Rectangle 7"/>
          <p:cNvSpPr/>
          <p:nvPr/>
        </p:nvSpPr>
        <p:spPr>
          <a:xfrm>
            <a:off x="3581400" y="2514600"/>
            <a:ext cx="241444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rPr>
              <a:t>heartwood</a:t>
            </a:r>
          </a:p>
        </p:txBody>
      </p:sp>
      <p:sp>
        <p:nvSpPr>
          <p:cNvPr id="9" name="Rectangle 8"/>
          <p:cNvSpPr/>
          <p:nvPr/>
        </p:nvSpPr>
        <p:spPr>
          <a:xfrm>
            <a:off x="5209893" y="3584152"/>
            <a:ext cx="101021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Pith</a:t>
            </a:r>
          </a:p>
        </p:txBody>
      </p:sp>
      <p:sp>
        <p:nvSpPr>
          <p:cNvPr id="18" name="Rounded Rectangle 17"/>
          <p:cNvSpPr/>
          <p:nvPr/>
        </p:nvSpPr>
        <p:spPr bwMode="auto">
          <a:xfrm>
            <a:off x="3566532" y="2552699"/>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a:glow rad="863600">
              <a:srgbClr val="9966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9" name="Rounded Rectangle 18"/>
          <p:cNvSpPr/>
          <p:nvPr/>
        </p:nvSpPr>
        <p:spPr bwMode="auto">
          <a:xfrm>
            <a:off x="5334000" y="3652621"/>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ectangle 10"/>
          <p:cNvSpPr/>
          <p:nvPr/>
        </p:nvSpPr>
        <p:spPr>
          <a:xfrm>
            <a:off x="2514600" y="1371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A</a:t>
            </a:r>
          </a:p>
        </p:txBody>
      </p:sp>
      <p:sp>
        <p:nvSpPr>
          <p:cNvPr id="15" name="Rectangle 14"/>
          <p:cNvSpPr/>
          <p:nvPr/>
        </p:nvSpPr>
        <p:spPr>
          <a:xfrm>
            <a:off x="1193779" y="2895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B</a:t>
            </a:r>
          </a:p>
        </p:txBody>
      </p:sp>
      <p:sp>
        <p:nvSpPr>
          <p:cNvPr id="16" name="Rectangle 15"/>
          <p:cNvSpPr/>
          <p:nvPr/>
        </p:nvSpPr>
        <p:spPr>
          <a:xfrm>
            <a:off x="2955512" y="25146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4605454" y="331904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1326907108"/>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is the heartwood, sapwood, cambium, and pith?</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12" name="Rectangle 11"/>
          <p:cNvSpPr/>
          <p:nvPr/>
        </p:nvSpPr>
        <p:spPr>
          <a:xfrm>
            <a:off x="7207602" y="1371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6" name="Rectangle 5"/>
          <p:cNvSpPr/>
          <p:nvPr/>
        </p:nvSpPr>
        <p:spPr>
          <a:xfrm>
            <a:off x="457200" y="1828800"/>
            <a:ext cx="213231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Cambium</a:t>
            </a:r>
          </a:p>
        </p:txBody>
      </p:sp>
      <p:sp>
        <p:nvSpPr>
          <p:cNvPr id="7" name="Rectangle 6"/>
          <p:cNvSpPr/>
          <p:nvPr/>
        </p:nvSpPr>
        <p:spPr>
          <a:xfrm>
            <a:off x="511703" y="3657600"/>
            <a:ext cx="2077812"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Sapwood</a:t>
            </a:r>
          </a:p>
        </p:txBody>
      </p:sp>
      <p:sp>
        <p:nvSpPr>
          <p:cNvPr id="8" name="Rectangle 7"/>
          <p:cNvSpPr/>
          <p:nvPr/>
        </p:nvSpPr>
        <p:spPr>
          <a:xfrm>
            <a:off x="3581400" y="2514600"/>
            <a:ext cx="241444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rPr>
              <a:t>heartwood</a:t>
            </a:r>
          </a:p>
        </p:txBody>
      </p:sp>
      <p:sp>
        <p:nvSpPr>
          <p:cNvPr id="9" name="Rectangle 8"/>
          <p:cNvSpPr/>
          <p:nvPr/>
        </p:nvSpPr>
        <p:spPr>
          <a:xfrm>
            <a:off x="5209893" y="3584152"/>
            <a:ext cx="101021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Pith</a:t>
            </a:r>
          </a:p>
        </p:txBody>
      </p:sp>
      <p:sp>
        <p:nvSpPr>
          <p:cNvPr id="19" name="Rounded Rectangle 18"/>
          <p:cNvSpPr/>
          <p:nvPr/>
        </p:nvSpPr>
        <p:spPr bwMode="auto">
          <a:xfrm>
            <a:off x="5334000" y="3652621"/>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ectangle 10"/>
          <p:cNvSpPr/>
          <p:nvPr/>
        </p:nvSpPr>
        <p:spPr>
          <a:xfrm>
            <a:off x="2514600" y="1371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A</a:t>
            </a:r>
          </a:p>
        </p:txBody>
      </p:sp>
      <p:sp>
        <p:nvSpPr>
          <p:cNvPr id="15" name="Rectangle 14"/>
          <p:cNvSpPr/>
          <p:nvPr/>
        </p:nvSpPr>
        <p:spPr>
          <a:xfrm>
            <a:off x="1193779" y="2895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B</a:t>
            </a:r>
          </a:p>
        </p:txBody>
      </p:sp>
      <p:sp>
        <p:nvSpPr>
          <p:cNvPr id="16" name="Rectangle 15"/>
          <p:cNvSpPr/>
          <p:nvPr/>
        </p:nvSpPr>
        <p:spPr>
          <a:xfrm>
            <a:off x="2955512" y="25146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4605454" y="331904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225201145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is the heartwood, sapwood, cambium, and pith?</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12" name="Rectangle 11"/>
          <p:cNvSpPr/>
          <p:nvPr/>
        </p:nvSpPr>
        <p:spPr>
          <a:xfrm>
            <a:off x="7207602" y="1371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6" name="Rectangle 5"/>
          <p:cNvSpPr/>
          <p:nvPr/>
        </p:nvSpPr>
        <p:spPr>
          <a:xfrm>
            <a:off x="457200" y="1828800"/>
            <a:ext cx="213231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Cambium</a:t>
            </a:r>
          </a:p>
        </p:txBody>
      </p:sp>
      <p:sp>
        <p:nvSpPr>
          <p:cNvPr id="7" name="Rectangle 6"/>
          <p:cNvSpPr/>
          <p:nvPr/>
        </p:nvSpPr>
        <p:spPr>
          <a:xfrm>
            <a:off x="511703" y="3657600"/>
            <a:ext cx="2077812"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Sapwood</a:t>
            </a:r>
          </a:p>
        </p:txBody>
      </p:sp>
      <p:sp>
        <p:nvSpPr>
          <p:cNvPr id="8" name="Rectangle 7"/>
          <p:cNvSpPr/>
          <p:nvPr/>
        </p:nvSpPr>
        <p:spPr>
          <a:xfrm>
            <a:off x="3581400" y="2514600"/>
            <a:ext cx="241444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rPr>
              <a:t>heartwood</a:t>
            </a:r>
          </a:p>
        </p:txBody>
      </p:sp>
      <p:sp>
        <p:nvSpPr>
          <p:cNvPr id="9" name="Rectangle 8"/>
          <p:cNvSpPr/>
          <p:nvPr/>
        </p:nvSpPr>
        <p:spPr>
          <a:xfrm>
            <a:off x="5209893" y="3584152"/>
            <a:ext cx="101021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Pith</a:t>
            </a:r>
          </a:p>
        </p:txBody>
      </p:sp>
      <p:sp>
        <p:nvSpPr>
          <p:cNvPr id="19" name="Rounded Rectangle 18"/>
          <p:cNvSpPr/>
          <p:nvPr/>
        </p:nvSpPr>
        <p:spPr bwMode="auto">
          <a:xfrm>
            <a:off x="5334000" y="3652621"/>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a:glow rad="876300">
              <a:schemeClr val="bg1">
                <a:lumMod val="95000"/>
                <a:lumOff val="5000"/>
              </a:scheme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ectangle 10"/>
          <p:cNvSpPr/>
          <p:nvPr/>
        </p:nvSpPr>
        <p:spPr>
          <a:xfrm>
            <a:off x="2514600" y="1371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A</a:t>
            </a:r>
          </a:p>
        </p:txBody>
      </p:sp>
      <p:sp>
        <p:nvSpPr>
          <p:cNvPr id="15" name="Rectangle 14"/>
          <p:cNvSpPr/>
          <p:nvPr/>
        </p:nvSpPr>
        <p:spPr>
          <a:xfrm>
            <a:off x="1193779" y="2895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B</a:t>
            </a:r>
          </a:p>
        </p:txBody>
      </p:sp>
      <p:sp>
        <p:nvSpPr>
          <p:cNvPr id="16" name="Rectangle 15"/>
          <p:cNvSpPr/>
          <p:nvPr/>
        </p:nvSpPr>
        <p:spPr>
          <a:xfrm>
            <a:off x="2955512" y="25146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4605454" y="331904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158684307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is the heartwood, sapwood, cambium, and pith?</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12" name="Rectangle 11"/>
          <p:cNvSpPr/>
          <p:nvPr/>
        </p:nvSpPr>
        <p:spPr>
          <a:xfrm>
            <a:off x="7207602" y="1371600"/>
            <a:ext cx="175240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16</a:t>
            </a:r>
          </a:p>
        </p:txBody>
      </p:sp>
      <p:sp>
        <p:nvSpPr>
          <p:cNvPr id="6" name="Rectangle 5"/>
          <p:cNvSpPr/>
          <p:nvPr/>
        </p:nvSpPr>
        <p:spPr>
          <a:xfrm>
            <a:off x="457200" y="1828800"/>
            <a:ext cx="2132315"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Cambium</a:t>
            </a:r>
          </a:p>
        </p:txBody>
      </p:sp>
      <p:sp>
        <p:nvSpPr>
          <p:cNvPr id="7" name="Rectangle 6"/>
          <p:cNvSpPr/>
          <p:nvPr/>
        </p:nvSpPr>
        <p:spPr>
          <a:xfrm>
            <a:off x="511703" y="3657600"/>
            <a:ext cx="2077812"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Sapwood</a:t>
            </a:r>
          </a:p>
        </p:txBody>
      </p:sp>
      <p:sp>
        <p:nvSpPr>
          <p:cNvPr id="8" name="Rectangle 7"/>
          <p:cNvSpPr/>
          <p:nvPr/>
        </p:nvSpPr>
        <p:spPr>
          <a:xfrm>
            <a:off x="3581400" y="2514600"/>
            <a:ext cx="241444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000000">
                      <a:lumMod val="95000"/>
                      <a:lumOff val="5000"/>
                    </a:srgbClr>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rPr>
              <a:t>heartwood</a:t>
            </a:r>
          </a:p>
        </p:txBody>
      </p:sp>
      <p:sp>
        <p:nvSpPr>
          <p:cNvPr id="9" name="Rectangle 8"/>
          <p:cNvSpPr/>
          <p:nvPr/>
        </p:nvSpPr>
        <p:spPr>
          <a:xfrm>
            <a:off x="5209893" y="3584152"/>
            <a:ext cx="1010213"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Pith</a:t>
            </a:r>
          </a:p>
        </p:txBody>
      </p:sp>
      <p:sp>
        <p:nvSpPr>
          <p:cNvPr id="11" name="Rectangle 10"/>
          <p:cNvSpPr/>
          <p:nvPr/>
        </p:nvSpPr>
        <p:spPr>
          <a:xfrm>
            <a:off x="2514600" y="1371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92D050"/>
                </a:solidFill>
                <a:effectLst>
                  <a:outerShdw blurRad="50800" algn="tl" rotWithShape="0">
                    <a:srgbClr val="000000"/>
                  </a:outerShdw>
                </a:effectLst>
                <a:uLnTx/>
                <a:uFillTx/>
                <a:latin typeface="Tahoma" pitchFamily="34" charset="0"/>
                <a:ea typeface="+mn-ea"/>
                <a:cs typeface="+mn-cs"/>
              </a:rPr>
              <a:t>A</a:t>
            </a:r>
          </a:p>
        </p:txBody>
      </p:sp>
      <p:sp>
        <p:nvSpPr>
          <p:cNvPr id="15" name="Rectangle 14"/>
          <p:cNvSpPr/>
          <p:nvPr/>
        </p:nvSpPr>
        <p:spPr>
          <a:xfrm>
            <a:off x="1193779" y="28956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CC99"/>
                </a:solidFill>
                <a:effectLst>
                  <a:outerShdw blurRad="50800" algn="tl" rotWithShape="0">
                    <a:srgbClr val="000000"/>
                  </a:outerShdw>
                </a:effectLst>
                <a:uLnTx/>
                <a:uFillTx/>
                <a:latin typeface="Tahoma" pitchFamily="34" charset="0"/>
                <a:ea typeface="+mn-ea"/>
                <a:cs typeface="+mn-cs"/>
              </a:rPr>
              <a:t>B</a:t>
            </a:r>
          </a:p>
        </p:txBody>
      </p:sp>
      <p:sp>
        <p:nvSpPr>
          <p:cNvPr id="16" name="Rectangle 15"/>
          <p:cNvSpPr/>
          <p:nvPr/>
        </p:nvSpPr>
        <p:spPr>
          <a:xfrm>
            <a:off x="2955512" y="2514600"/>
            <a:ext cx="6463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996633"/>
                </a:solidFill>
                <a:effectLst>
                  <a:outerShdw blurRad="50800" algn="tl" rotWithShape="0">
                    <a:srgbClr val="000000"/>
                  </a:outerShdw>
                </a:effectLst>
                <a:uLnTx/>
                <a:uFillTx/>
                <a:latin typeface="Tahoma" pitchFamily="34" charset="0"/>
                <a:ea typeface="+mn-ea"/>
                <a:cs typeface="+mn-cs"/>
              </a:rPr>
              <a:t>C</a:t>
            </a:r>
          </a:p>
        </p:txBody>
      </p:sp>
      <p:sp>
        <p:nvSpPr>
          <p:cNvPr id="20" name="Rectangle 19"/>
          <p:cNvSpPr/>
          <p:nvPr/>
        </p:nvSpPr>
        <p:spPr>
          <a:xfrm>
            <a:off x="4605454" y="3319045"/>
            <a:ext cx="7088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D</a:t>
            </a:r>
          </a:p>
        </p:txBody>
      </p:sp>
    </p:spTree>
    <p:extLst>
      <p:ext uri="{BB962C8B-B14F-4D97-AF65-F5344CB8AC3E}">
        <p14:creationId xmlns:p14="http://schemas.microsoft.com/office/powerpoint/2010/main" val="161639362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5897563"/>
          </a:xfrm>
        </p:spPr>
        <p:txBody>
          <a:bodyPr/>
          <a:lstStyle/>
          <a:p>
            <a:pPr eaLnBrk="1" hangingPunct="1">
              <a:defRPr/>
            </a:pPr>
            <a:r>
              <a:rPr lang="en-US" dirty="0">
                <a:solidFill>
                  <a:srgbClr val="996633"/>
                </a:solidFill>
              </a:rPr>
              <a:t>This the term for the dating of past events through study of tree ring growth.</a:t>
            </a:r>
          </a:p>
          <a:p>
            <a:pPr lvl="1" eaLnBrk="1" hangingPunct="1">
              <a:defRPr/>
            </a:pPr>
            <a:r>
              <a:rPr lang="en-US" dirty="0">
                <a:solidFill>
                  <a:srgbClr val="FFCC99"/>
                </a:solidFill>
              </a:rPr>
              <a:t>How old is this tree (+1point) </a:t>
            </a:r>
          </a:p>
        </p:txBody>
      </p:sp>
      <p:pic>
        <p:nvPicPr>
          <p:cNvPr id="4" name="Picture 5" descr="http://www.johnlwarren.net/images/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800600"/>
          </a:xfrm>
          <a:prstGeom prst="rect">
            <a:avLst/>
          </a:prstGeom>
          <a:noFill/>
          <a:ln w="3810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811896" y="19050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Tree>
    <p:extLst>
      <p:ext uri="{BB962C8B-B14F-4D97-AF65-F5344CB8AC3E}">
        <p14:creationId xmlns:p14="http://schemas.microsoft.com/office/powerpoint/2010/main" val="120072365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5897563"/>
          </a:xfrm>
        </p:spPr>
        <p:txBody>
          <a:bodyPr/>
          <a:lstStyle/>
          <a:p>
            <a:pPr eaLnBrk="1" hangingPunct="1">
              <a:defRPr/>
            </a:pPr>
            <a:r>
              <a:rPr lang="en-US" dirty="0">
                <a:solidFill>
                  <a:srgbClr val="996633"/>
                </a:solidFill>
              </a:rPr>
              <a:t>This the term for the dating of past events through study of tree ring growth.</a:t>
            </a:r>
          </a:p>
          <a:p>
            <a:pPr lvl="1" eaLnBrk="1" hangingPunct="1">
              <a:defRPr/>
            </a:pPr>
            <a:r>
              <a:rPr lang="en-US" dirty="0">
                <a:solidFill>
                  <a:srgbClr val="FFCC99"/>
                </a:solidFill>
              </a:rPr>
              <a:t>How old is this tree (+1point) </a:t>
            </a:r>
          </a:p>
        </p:txBody>
      </p:sp>
      <p:pic>
        <p:nvPicPr>
          <p:cNvPr id="4" name="Picture 5" descr="http://www.johnlwarren.net/images/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800600"/>
          </a:xfrm>
          <a:prstGeom prst="rect">
            <a:avLst/>
          </a:prstGeom>
          <a:noFill/>
          <a:ln w="3810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811896" y="19050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2" name="Rectangle 1"/>
          <p:cNvSpPr/>
          <p:nvPr/>
        </p:nvSpPr>
        <p:spPr>
          <a:xfrm>
            <a:off x="375345" y="57060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3067369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5897563"/>
          </a:xfrm>
        </p:spPr>
        <p:txBody>
          <a:bodyPr/>
          <a:lstStyle/>
          <a:p>
            <a:pPr eaLnBrk="1" hangingPunct="1">
              <a:defRPr/>
            </a:pPr>
            <a:r>
              <a:rPr lang="en-US" dirty="0">
                <a:solidFill>
                  <a:srgbClr val="996633"/>
                </a:solidFill>
              </a:rPr>
              <a:t>This the term for the dating of past events through study of tree ring growth.</a:t>
            </a:r>
          </a:p>
          <a:p>
            <a:pPr lvl="1" eaLnBrk="1" hangingPunct="1">
              <a:defRPr/>
            </a:pPr>
            <a:r>
              <a:rPr lang="en-US" dirty="0">
                <a:solidFill>
                  <a:srgbClr val="FFCC99"/>
                </a:solidFill>
              </a:rPr>
              <a:t>How old is this tree (+1point) </a:t>
            </a:r>
          </a:p>
        </p:txBody>
      </p:sp>
      <p:pic>
        <p:nvPicPr>
          <p:cNvPr id="4" name="Picture 5" descr="http://www.johnlwarren.net/images/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800600"/>
          </a:xfrm>
          <a:prstGeom prst="rect">
            <a:avLst/>
          </a:prstGeom>
          <a:noFill/>
          <a:ln w="3810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811896" y="19050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2" name="Rectangle 1"/>
          <p:cNvSpPr/>
          <p:nvPr/>
        </p:nvSpPr>
        <p:spPr>
          <a:xfrm>
            <a:off x="375345" y="57060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6" name="Rectangle 5"/>
          <p:cNvSpPr/>
          <p:nvPr/>
        </p:nvSpPr>
        <p:spPr>
          <a:xfrm>
            <a:off x="1305349" y="2133600"/>
            <a:ext cx="660950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Dendrochronology</a:t>
            </a:r>
          </a:p>
        </p:txBody>
      </p:sp>
    </p:spTree>
    <p:extLst>
      <p:ext uri="{BB962C8B-B14F-4D97-AF65-F5344CB8AC3E}">
        <p14:creationId xmlns:p14="http://schemas.microsoft.com/office/powerpoint/2010/main" val="169365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1872423"/>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381000" y="152400"/>
            <a:ext cx="457849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49300">
                    <a:schemeClr val="accent2">
                      <a:satMod val="175000"/>
                      <a:alpha val="59000"/>
                    </a:schemeClr>
                  </a:glow>
                  <a:outerShdw blurRad="50800" algn="tl" rotWithShape="0">
                    <a:srgbClr val="000000"/>
                  </a:outerShdw>
                </a:effectLst>
              </a:rPr>
              <a:t>Part 4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749300">
                  <a:schemeClr val="accent2">
                    <a:satMod val="175000"/>
                    <a:alpha val="59000"/>
                  </a:schemeClr>
                </a:glow>
                <a:outerShdw blurRad="50800" algn="tl" rotWithShape="0">
                  <a:srgbClr val="000000"/>
                </a:outerShdw>
              </a:effectLst>
            </a:endParaRPr>
          </a:p>
        </p:txBody>
      </p:sp>
      <p:sp>
        <p:nvSpPr>
          <p:cNvPr id="4" name="Rectangle 3"/>
          <p:cNvSpPr/>
          <p:nvPr/>
        </p:nvSpPr>
        <p:spPr bwMode="auto">
          <a:xfrm>
            <a:off x="363415" y="841131"/>
            <a:ext cx="8382000" cy="5638800"/>
          </a:xfrm>
          <a:prstGeom prst="rect">
            <a:avLst/>
          </a:prstGeom>
          <a:noFill/>
          <a:ln w="9525" cap="flat" cmpd="sng" algn="ctr">
            <a:solidFill>
              <a:schemeClr val="tx1"/>
            </a:solidFill>
            <a:prstDash val="solid"/>
            <a:round/>
            <a:headEnd type="none" w="med" len="med"/>
            <a:tailEnd type="none" w="med" len="med"/>
          </a:ln>
          <a:effectLst>
            <a:glow rad="228600">
              <a:schemeClr val="accent2">
                <a:satMod val="175000"/>
                <a:alpha val="54000"/>
              </a:schemeClr>
            </a:glow>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pic>
        <p:nvPicPr>
          <p:cNvPr id="5" name="Picture 4">
            <a:extLst>
              <a:ext uri="{FF2B5EF4-FFF2-40B4-BE49-F238E27FC236}">
                <a16:creationId xmlns:a16="http://schemas.microsoft.com/office/drawing/2014/main" id="{BA5EEC89-F9AA-105D-FF55-566EFADE410C}"/>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89493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5897563"/>
          </a:xfrm>
        </p:spPr>
        <p:txBody>
          <a:bodyPr/>
          <a:lstStyle/>
          <a:p>
            <a:r>
              <a:rPr lang="en-US" dirty="0"/>
              <a:t>What’s the role of these?</a:t>
            </a:r>
          </a:p>
          <a:p>
            <a:pPr marL="457200" lvl="1" indent="0">
              <a:buNone/>
            </a:pPr>
            <a:r>
              <a:rPr lang="en-US" dirty="0">
                <a:solidFill>
                  <a:srgbClr val="99FFCC"/>
                </a:solidFill>
              </a:rPr>
              <a:t>A.) Create sugar in photosynthesis</a:t>
            </a:r>
          </a:p>
          <a:p>
            <a:pPr marL="457200" lvl="1" indent="0">
              <a:buNone/>
            </a:pPr>
            <a:r>
              <a:rPr lang="en-US" dirty="0">
                <a:solidFill>
                  <a:srgbClr val="FFFF00"/>
                </a:solidFill>
              </a:rPr>
              <a:t>B.) Disperse pollen.</a:t>
            </a:r>
          </a:p>
          <a:p>
            <a:pPr marL="457200" lvl="1" indent="0">
              <a:buNone/>
            </a:pPr>
            <a:r>
              <a:rPr lang="en-US" dirty="0">
                <a:solidFill>
                  <a:srgbClr val="CC99FF"/>
                </a:solidFill>
              </a:rPr>
              <a:t>C.) Disperse waste from the plant.</a:t>
            </a:r>
          </a:p>
          <a:p>
            <a:pPr marL="457200" lvl="1" indent="0">
              <a:buNone/>
            </a:pPr>
            <a:r>
              <a:rPr lang="en-US" dirty="0">
                <a:solidFill>
                  <a:schemeClr val="accent1">
                    <a:lumMod val="40000"/>
                    <a:lumOff val="60000"/>
                  </a:schemeClr>
                </a:solidFill>
              </a:rPr>
              <a:t>D.) </a:t>
            </a:r>
            <a:r>
              <a:rPr lang="en-US" dirty="0">
                <a:solidFill>
                  <a:schemeClr val="bg1"/>
                </a:solidFill>
              </a:rPr>
              <a:t>Uptake water and nutrients.</a:t>
            </a:r>
          </a:p>
          <a:p>
            <a:pPr marL="457200" lvl="1" indent="0">
              <a:buNone/>
            </a:pPr>
            <a:r>
              <a:rPr lang="en-US" dirty="0">
                <a:solidFill>
                  <a:srgbClr val="FF7C80"/>
                </a:solidFill>
              </a:rPr>
              <a:t>E.) </a:t>
            </a:r>
            <a:r>
              <a:rPr lang="en-US" dirty="0">
                <a:solidFill>
                  <a:schemeClr val="bg1"/>
                </a:solidFill>
              </a:rPr>
              <a:t>Resist plant hormones.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438400" cy="64008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199"/>
            <a:ext cx="5943600" cy="3125419"/>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924800" y="2286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pic>
        <p:nvPicPr>
          <p:cNvPr id="2" name="Picture 1">
            <a:extLst>
              <a:ext uri="{FF2B5EF4-FFF2-40B4-BE49-F238E27FC236}">
                <a16:creationId xmlns:a16="http://schemas.microsoft.com/office/drawing/2014/main" id="{888F4041-841D-61AF-5F21-81099E1A7624}"/>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63553981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5897563"/>
          </a:xfrm>
        </p:spPr>
        <p:txBody>
          <a:bodyPr/>
          <a:lstStyle/>
          <a:p>
            <a:pPr eaLnBrk="1" hangingPunct="1">
              <a:defRPr/>
            </a:pPr>
            <a:r>
              <a:rPr lang="en-US" dirty="0">
                <a:solidFill>
                  <a:srgbClr val="996633"/>
                </a:solidFill>
              </a:rPr>
              <a:t>This the term for the dating of past events through study of tree ring growth.</a:t>
            </a:r>
          </a:p>
          <a:p>
            <a:pPr lvl="1" eaLnBrk="1" hangingPunct="1">
              <a:defRPr/>
            </a:pPr>
            <a:r>
              <a:rPr lang="en-US" dirty="0">
                <a:solidFill>
                  <a:srgbClr val="FFFF00"/>
                </a:solidFill>
              </a:rPr>
              <a:t>How old is this tree (+1point) </a:t>
            </a:r>
          </a:p>
        </p:txBody>
      </p:sp>
      <p:pic>
        <p:nvPicPr>
          <p:cNvPr id="4" name="Picture 5" descr="http://www.johnlwarren.net/images/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800600"/>
          </a:xfrm>
          <a:prstGeom prst="rect">
            <a:avLst/>
          </a:prstGeom>
          <a:noFill/>
          <a:ln w="3810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811896" y="19050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2" name="Rectangle 1"/>
          <p:cNvSpPr/>
          <p:nvPr/>
        </p:nvSpPr>
        <p:spPr>
          <a:xfrm>
            <a:off x="375345" y="57060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6" name="Rectangle 5"/>
          <p:cNvSpPr/>
          <p:nvPr/>
        </p:nvSpPr>
        <p:spPr>
          <a:xfrm>
            <a:off x="1305349" y="2133600"/>
            <a:ext cx="660950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Dendrochronology</a:t>
            </a:r>
          </a:p>
        </p:txBody>
      </p:sp>
    </p:spTree>
    <p:extLst>
      <p:ext uri="{BB962C8B-B14F-4D97-AF65-F5344CB8AC3E}">
        <p14:creationId xmlns:p14="http://schemas.microsoft.com/office/powerpoint/2010/main" val="143851298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5897563"/>
          </a:xfrm>
        </p:spPr>
        <p:txBody>
          <a:bodyPr/>
          <a:lstStyle/>
          <a:p>
            <a:pPr eaLnBrk="1" hangingPunct="1">
              <a:defRPr/>
            </a:pPr>
            <a:r>
              <a:rPr lang="en-US" dirty="0">
                <a:solidFill>
                  <a:srgbClr val="996633"/>
                </a:solidFill>
              </a:rPr>
              <a:t>This the term for the dating of past events through study of tree ring growth.</a:t>
            </a:r>
          </a:p>
          <a:p>
            <a:pPr lvl="1" eaLnBrk="1" hangingPunct="1">
              <a:defRPr/>
            </a:pPr>
            <a:r>
              <a:rPr lang="en-US" dirty="0">
                <a:solidFill>
                  <a:srgbClr val="FFFF00"/>
                </a:solidFill>
              </a:rPr>
              <a:t>How old is this tree (+1point) </a:t>
            </a:r>
          </a:p>
        </p:txBody>
      </p:sp>
      <p:pic>
        <p:nvPicPr>
          <p:cNvPr id="4" name="Picture 5" descr="http://www.johnlwarren.net/images/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800600"/>
          </a:xfrm>
          <a:prstGeom prst="rect">
            <a:avLst/>
          </a:prstGeom>
          <a:noFill/>
          <a:ln w="3810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811896" y="19050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17</a:t>
            </a:r>
          </a:p>
        </p:txBody>
      </p:sp>
      <p:sp>
        <p:nvSpPr>
          <p:cNvPr id="2" name="Rectangle 1"/>
          <p:cNvSpPr/>
          <p:nvPr/>
        </p:nvSpPr>
        <p:spPr>
          <a:xfrm>
            <a:off x="375345" y="570607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6" name="Rectangle 5"/>
          <p:cNvSpPr/>
          <p:nvPr/>
        </p:nvSpPr>
        <p:spPr>
          <a:xfrm>
            <a:off x="1305349" y="2133600"/>
            <a:ext cx="6609502"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0000">
                      <a:lumMod val="95000"/>
                      <a:lumOff val="5000"/>
                    </a:srgbClr>
                  </a:solidFill>
                  <a:prstDash val="solid"/>
                  <a:miter lim="800000"/>
                </a:ln>
                <a:solidFill>
                  <a:srgbClr val="FFC000"/>
                </a:solidFill>
                <a:effectLst>
                  <a:outerShdw blurRad="50800" algn="tl" rotWithShape="0">
                    <a:srgbClr val="000000"/>
                  </a:outerShdw>
                </a:effectLst>
                <a:uLnTx/>
                <a:uFillTx/>
                <a:latin typeface="Tahoma" pitchFamily="34" charset="0"/>
                <a:ea typeface="+mn-ea"/>
                <a:cs typeface="+mn-cs"/>
              </a:rPr>
              <a:t>Dendrochronology</a:t>
            </a:r>
          </a:p>
        </p:txBody>
      </p:sp>
      <p:sp>
        <p:nvSpPr>
          <p:cNvPr id="7" name="Rectangle 6"/>
          <p:cNvSpPr/>
          <p:nvPr/>
        </p:nvSpPr>
        <p:spPr>
          <a:xfrm>
            <a:off x="1768189" y="2967335"/>
            <a:ext cx="5607625"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12-13 years old</a:t>
            </a:r>
          </a:p>
        </p:txBody>
      </p:sp>
    </p:spTree>
    <p:extLst>
      <p:ext uri="{BB962C8B-B14F-4D97-AF65-F5344CB8AC3E}">
        <p14:creationId xmlns:p14="http://schemas.microsoft.com/office/powerpoint/2010/main" val="355540627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3"/>
          <p:cNvSpPr>
            <a:spLocks noGrp="1" noChangeArrowheads="1"/>
          </p:cNvSpPr>
          <p:nvPr>
            <p:ph type="body" idx="1"/>
          </p:nvPr>
        </p:nvSpPr>
        <p:spPr>
          <a:xfrm>
            <a:off x="152400" y="152400"/>
            <a:ext cx="8839200" cy="5668963"/>
          </a:xfrm>
        </p:spPr>
        <p:txBody>
          <a:bodyPr/>
          <a:lstStyle/>
          <a:p>
            <a:pPr eaLnBrk="1" hangingPunct="1"/>
            <a:r>
              <a:rPr lang="en-US" dirty="0">
                <a:solidFill>
                  <a:srgbClr val="66FFCC"/>
                </a:solidFill>
              </a:rPr>
              <a:t>A leaf is a plant organ, that is photosynthetic, contains chloroplasts, and is usually thin so light can penetrate.</a:t>
            </a:r>
          </a:p>
        </p:txBody>
      </p:sp>
      <p:pic>
        <p:nvPicPr>
          <p:cNvPr id="363523" name="Picture 5" descr="clover_red_leaf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38700"/>
          </a:xfrm>
          <a:prstGeom prst="rect">
            <a:avLst/>
          </a:prstGeom>
          <a:noFill/>
          <a:ln w="38100">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26778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ounded Rectangle 1"/>
          <p:cNvSpPr/>
          <p:nvPr/>
        </p:nvSpPr>
        <p:spPr bwMode="auto">
          <a:xfrm>
            <a:off x="6172200" y="152400"/>
            <a:ext cx="2590800" cy="533400"/>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ounded Rectangle 5"/>
          <p:cNvSpPr/>
          <p:nvPr/>
        </p:nvSpPr>
        <p:spPr bwMode="auto">
          <a:xfrm>
            <a:off x="2438400" y="747370"/>
            <a:ext cx="20955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7315200" y="762000"/>
            <a:ext cx="5334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685800" y="1228953"/>
            <a:ext cx="6858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7052658" y="1828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Tree>
    <p:extLst>
      <p:ext uri="{BB962C8B-B14F-4D97-AF65-F5344CB8AC3E}">
        <p14:creationId xmlns:p14="http://schemas.microsoft.com/office/powerpoint/2010/main" val="131609650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3"/>
          <p:cNvSpPr>
            <a:spLocks noGrp="1" noChangeArrowheads="1"/>
          </p:cNvSpPr>
          <p:nvPr>
            <p:ph type="body" idx="1"/>
          </p:nvPr>
        </p:nvSpPr>
        <p:spPr>
          <a:xfrm>
            <a:off x="152400" y="152400"/>
            <a:ext cx="8839200" cy="5668963"/>
          </a:xfrm>
        </p:spPr>
        <p:txBody>
          <a:bodyPr/>
          <a:lstStyle/>
          <a:p>
            <a:pPr eaLnBrk="1" hangingPunct="1"/>
            <a:r>
              <a:rPr lang="en-US" dirty="0">
                <a:solidFill>
                  <a:srgbClr val="66FFCC"/>
                </a:solidFill>
              </a:rPr>
              <a:t>A leaf is a plant organ, that is photosynthetic, contains chloroplasts, and is usually thin so light can penetrate.</a:t>
            </a:r>
          </a:p>
        </p:txBody>
      </p:sp>
      <p:pic>
        <p:nvPicPr>
          <p:cNvPr id="363523" name="Picture 5" descr="clover_red_leaf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38700"/>
          </a:xfrm>
          <a:prstGeom prst="rect">
            <a:avLst/>
          </a:prstGeom>
          <a:noFill/>
          <a:ln w="38100">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26778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ounded Rectangle 1"/>
          <p:cNvSpPr/>
          <p:nvPr/>
        </p:nvSpPr>
        <p:spPr bwMode="auto">
          <a:xfrm>
            <a:off x="6172200" y="152400"/>
            <a:ext cx="2590800" cy="533400"/>
          </a:xfrm>
          <a:prstGeom prst="roundRect">
            <a:avLst/>
          </a:prstGeom>
          <a:solidFill>
            <a:schemeClr val="bg1"/>
          </a:solidFill>
          <a:ln w="28575" cap="flat" cmpd="sng" algn="ctr">
            <a:solidFill>
              <a:schemeClr val="tx1"/>
            </a:solidFill>
            <a:prstDash val="solid"/>
            <a:round/>
            <a:headEnd type="none" w="med" len="med"/>
            <a:tailEnd type="none" w="med" len="med"/>
          </a:ln>
          <a:effectLst>
            <a:glow rad="5842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ounded Rectangle 5"/>
          <p:cNvSpPr/>
          <p:nvPr/>
        </p:nvSpPr>
        <p:spPr bwMode="auto">
          <a:xfrm>
            <a:off x="2438400" y="747370"/>
            <a:ext cx="20955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7315200" y="762000"/>
            <a:ext cx="5334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685800" y="1228953"/>
            <a:ext cx="6858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7052658" y="1828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Tree>
    <p:extLst>
      <p:ext uri="{BB962C8B-B14F-4D97-AF65-F5344CB8AC3E}">
        <p14:creationId xmlns:p14="http://schemas.microsoft.com/office/powerpoint/2010/main" val="375456687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3"/>
          <p:cNvSpPr>
            <a:spLocks noGrp="1" noChangeArrowheads="1"/>
          </p:cNvSpPr>
          <p:nvPr>
            <p:ph type="body" idx="1"/>
          </p:nvPr>
        </p:nvSpPr>
        <p:spPr>
          <a:xfrm>
            <a:off x="152400" y="152400"/>
            <a:ext cx="8839200" cy="5668963"/>
          </a:xfrm>
        </p:spPr>
        <p:txBody>
          <a:bodyPr/>
          <a:lstStyle/>
          <a:p>
            <a:pPr eaLnBrk="1" hangingPunct="1"/>
            <a:r>
              <a:rPr lang="en-US" dirty="0">
                <a:solidFill>
                  <a:srgbClr val="66FFCC"/>
                </a:solidFill>
              </a:rPr>
              <a:t>A leaf is a plant organ, that is </a:t>
            </a:r>
            <a:r>
              <a:rPr lang="en-US" u="sng" dirty="0">
                <a:solidFill>
                  <a:srgbClr val="FFFF00"/>
                </a:solidFill>
              </a:rPr>
              <a:t>photosynthetic</a:t>
            </a:r>
            <a:r>
              <a:rPr lang="en-US" dirty="0">
                <a:solidFill>
                  <a:srgbClr val="66FFCC"/>
                </a:solidFill>
              </a:rPr>
              <a:t>, contains chloroplasts, and is usually thin so light can penetrate.</a:t>
            </a:r>
          </a:p>
        </p:txBody>
      </p:sp>
      <p:pic>
        <p:nvPicPr>
          <p:cNvPr id="363523" name="Picture 5" descr="clover_red_leaf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38700"/>
          </a:xfrm>
          <a:prstGeom prst="rect">
            <a:avLst/>
          </a:prstGeom>
          <a:noFill/>
          <a:ln w="38100">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26778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6" name="Rounded Rectangle 5"/>
          <p:cNvSpPr/>
          <p:nvPr/>
        </p:nvSpPr>
        <p:spPr bwMode="auto">
          <a:xfrm>
            <a:off x="2438400" y="747370"/>
            <a:ext cx="20955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7315200" y="762000"/>
            <a:ext cx="5334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685800" y="1228953"/>
            <a:ext cx="6858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7052658" y="1828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Tree>
    <p:extLst>
      <p:ext uri="{BB962C8B-B14F-4D97-AF65-F5344CB8AC3E}">
        <p14:creationId xmlns:p14="http://schemas.microsoft.com/office/powerpoint/2010/main" val="368082163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3"/>
          <p:cNvSpPr>
            <a:spLocks noGrp="1" noChangeArrowheads="1"/>
          </p:cNvSpPr>
          <p:nvPr>
            <p:ph type="body" idx="1"/>
          </p:nvPr>
        </p:nvSpPr>
        <p:spPr>
          <a:xfrm>
            <a:off x="152400" y="152400"/>
            <a:ext cx="8839200" cy="5668963"/>
          </a:xfrm>
        </p:spPr>
        <p:txBody>
          <a:bodyPr/>
          <a:lstStyle/>
          <a:p>
            <a:pPr eaLnBrk="1" hangingPunct="1"/>
            <a:r>
              <a:rPr lang="en-US" dirty="0">
                <a:solidFill>
                  <a:srgbClr val="66FFCC"/>
                </a:solidFill>
              </a:rPr>
              <a:t>A leaf is a plant organ, that is </a:t>
            </a:r>
            <a:r>
              <a:rPr lang="en-US" u="sng" dirty="0">
                <a:solidFill>
                  <a:srgbClr val="FFFF00"/>
                </a:solidFill>
              </a:rPr>
              <a:t>photosynthetic</a:t>
            </a:r>
            <a:r>
              <a:rPr lang="en-US" dirty="0">
                <a:solidFill>
                  <a:srgbClr val="66FFCC"/>
                </a:solidFill>
              </a:rPr>
              <a:t>, contains chloroplasts, and is usually thin so light can penetrate.</a:t>
            </a:r>
          </a:p>
        </p:txBody>
      </p:sp>
      <p:pic>
        <p:nvPicPr>
          <p:cNvPr id="363523" name="Picture 5" descr="clover_red_leaf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38700"/>
          </a:xfrm>
          <a:prstGeom prst="rect">
            <a:avLst/>
          </a:prstGeom>
          <a:noFill/>
          <a:ln w="38100">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26778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6" name="Rounded Rectangle 5"/>
          <p:cNvSpPr/>
          <p:nvPr/>
        </p:nvSpPr>
        <p:spPr bwMode="auto">
          <a:xfrm>
            <a:off x="2438400" y="747370"/>
            <a:ext cx="2095500" cy="459638"/>
          </a:xfrm>
          <a:prstGeom prst="roundRect">
            <a:avLst/>
          </a:prstGeom>
          <a:solidFill>
            <a:schemeClr val="bg1"/>
          </a:solidFill>
          <a:ln w="28575" cap="flat" cmpd="sng" algn="ctr">
            <a:solidFill>
              <a:schemeClr val="tx1"/>
            </a:solidFill>
            <a:prstDash val="solid"/>
            <a:round/>
            <a:headEnd type="none" w="med" len="med"/>
            <a:tailEnd type="none" w="med" len="med"/>
          </a:ln>
          <a:effectLst>
            <a:glow rad="711200">
              <a:srgbClr val="66FF33"/>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Rounded Rectangle 6"/>
          <p:cNvSpPr/>
          <p:nvPr/>
        </p:nvSpPr>
        <p:spPr bwMode="auto">
          <a:xfrm>
            <a:off x="7315200" y="762000"/>
            <a:ext cx="5334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685800" y="1228953"/>
            <a:ext cx="6858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7052658" y="1828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Tree>
    <p:extLst>
      <p:ext uri="{BB962C8B-B14F-4D97-AF65-F5344CB8AC3E}">
        <p14:creationId xmlns:p14="http://schemas.microsoft.com/office/powerpoint/2010/main" val="419625408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3"/>
          <p:cNvSpPr>
            <a:spLocks noGrp="1" noChangeArrowheads="1"/>
          </p:cNvSpPr>
          <p:nvPr>
            <p:ph type="body" idx="1"/>
          </p:nvPr>
        </p:nvSpPr>
        <p:spPr>
          <a:xfrm>
            <a:off x="152400" y="152400"/>
            <a:ext cx="8839200" cy="5668963"/>
          </a:xfrm>
        </p:spPr>
        <p:txBody>
          <a:bodyPr/>
          <a:lstStyle/>
          <a:p>
            <a:pPr eaLnBrk="1" hangingPunct="1"/>
            <a:r>
              <a:rPr lang="en-US" dirty="0">
                <a:solidFill>
                  <a:srgbClr val="66FFCC"/>
                </a:solidFill>
              </a:rPr>
              <a:t>A leaf is a plant organ, that is </a:t>
            </a:r>
            <a:r>
              <a:rPr lang="en-US" u="sng" dirty="0">
                <a:solidFill>
                  <a:srgbClr val="FFFF00"/>
                </a:solidFill>
              </a:rPr>
              <a:t>photosynthetic</a:t>
            </a:r>
            <a:r>
              <a:rPr lang="en-US" dirty="0">
                <a:solidFill>
                  <a:srgbClr val="66FFCC"/>
                </a:solidFill>
              </a:rPr>
              <a:t>, contains </a:t>
            </a:r>
            <a:r>
              <a:rPr lang="en-US" u="sng" dirty="0">
                <a:solidFill>
                  <a:srgbClr val="66FF33"/>
                </a:solidFill>
              </a:rPr>
              <a:t>chloroplasts</a:t>
            </a:r>
            <a:r>
              <a:rPr lang="en-US" dirty="0">
                <a:solidFill>
                  <a:srgbClr val="66FFCC"/>
                </a:solidFill>
              </a:rPr>
              <a:t>, and is usually thin so light can penetrate.</a:t>
            </a:r>
          </a:p>
        </p:txBody>
      </p:sp>
      <p:pic>
        <p:nvPicPr>
          <p:cNvPr id="363523" name="Picture 5" descr="clover_red_leaf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38700"/>
          </a:xfrm>
          <a:prstGeom prst="rect">
            <a:avLst/>
          </a:prstGeom>
          <a:noFill/>
          <a:ln w="38100">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26778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7" name="Rounded Rectangle 6"/>
          <p:cNvSpPr/>
          <p:nvPr/>
        </p:nvSpPr>
        <p:spPr bwMode="auto">
          <a:xfrm>
            <a:off x="7315200" y="762000"/>
            <a:ext cx="5334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685800" y="1228953"/>
            <a:ext cx="6858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7052658" y="1828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Tree>
    <p:extLst>
      <p:ext uri="{BB962C8B-B14F-4D97-AF65-F5344CB8AC3E}">
        <p14:creationId xmlns:p14="http://schemas.microsoft.com/office/powerpoint/2010/main" val="229515243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3"/>
          <p:cNvSpPr>
            <a:spLocks noGrp="1" noChangeArrowheads="1"/>
          </p:cNvSpPr>
          <p:nvPr>
            <p:ph type="body" idx="1"/>
          </p:nvPr>
        </p:nvSpPr>
        <p:spPr>
          <a:xfrm>
            <a:off x="152400" y="152400"/>
            <a:ext cx="8839200" cy="5668963"/>
          </a:xfrm>
        </p:spPr>
        <p:txBody>
          <a:bodyPr/>
          <a:lstStyle/>
          <a:p>
            <a:pPr eaLnBrk="1" hangingPunct="1"/>
            <a:r>
              <a:rPr lang="en-US" dirty="0">
                <a:solidFill>
                  <a:srgbClr val="66FFCC"/>
                </a:solidFill>
              </a:rPr>
              <a:t>A leaf is a plant organ, that is </a:t>
            </a:r>
            <a:r>
              <a:rPr lang="en-US" u="sng" dirty="0">
                <a:solidFill>
                  <a:srgbClr val="FFFF00"/>
                </a:solidFill>
              </a:rPr>
              <a:t>photosynthetic</a:t>
            </a:r>
            <a:r>
              <a:rPr lang="en-US" dirty="0">
                <a:solidFill>
                  <a:srgbClr val="66FFCC"/>
                </a:solidFill>
              </a:rPr>
              <a:t>, contains </a:t>
            </a:r>
            <a:r>
              <a:rPr lang="en-US" u="sng" dirty="0">
                <a:solidFill>
                  <a:srgbClr val="66FF33"/>
                </a:solidFill>
              </a:rPr>
              <a:t>chloroplasts</a:t>
            </a:r>
            <a:r>
              <a:rPr lang="en-US" dirty="0">
                <a:solidFill>
                  <a:srgbClr val="66FFCC"/>
                </a:solidFill>
              </a:rPr>
              <a:t>, and is usually thin so light can penetrate.</a:t>
            </a:r>
          </a:p>
        </p:txBody>
      </p:sp>
      <p:pic>
        <p:nvPicPr>
          <p:cNvPr id="363523" name="Picture 5" descr="clover_red_leaf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38700"/>
          </a:xfrm>
          <a:prstGeom prst="rect">
            <a:avLst/>
          </a:prstGeom>
          <a:noFill/>
          <a:ln w="38100">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26778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7" name="Rounded Rectangle 6"/>
          <p:cNvSpPr/>
          <p:nvPr/>
        </p:nvSpPr>
        <p:spPr bwMode="auto">
          <a:xfrm>
            <a:off x="7315200" y="762000"/>
            <a:ext cx="533400" cy="459638"/>
          </a:xfrm>
          <a:prstGeom prst="roundRect">
            <a:avLst/>
          </a:prstGeom>
          <a:solidFill>
            <a:schemeClr val="bg1"/>
          </a:solidFill>
          <a:ln w="28575" cap="flat" cmpd="sng" algn="ctr">
            <a:solidFill>
              <a:schemeClr val="tx1"/>
            </a:solidFill>
            <a:prstDash val="solid"/>
            <a:round/>
            <a:headEnd type="none" w="med" len="med"/>
            <a:tailEnd type="none" w="med" len="med"/>
          </a:ln>
          <a:effectLst>
            <a:glow rad="393700">
              <a:srgbClr val="FF00FF"/>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ounded Rectangle 7"/>
          <p:cNvSpPr/>
          <p:nvPr/>
        </p:nvSpPr>
        <p:spPr bwMode="auto">
          <a:xfrm>
            <a:off x="685800" y="1228953"/>
            <a:ext cx="6858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7052658" y="1828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Tree>
    <p:extLst>
      <p:ext uri="{BB962C8B-B14F-4D97-AF65-F5344CB8AC3E}">
        <p14:creationId xmlns:p14="http://schemas.microsoft.com/office/powerpoint/2010/main" val="306470476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3"/>
          <p:cNvSpPr>
            <a:spLocks noGrp="1" noChangeArrowheads="1"/>
          </p:cNvSpPr>
          <p:nvPr>
            <p:ph type="body" idx="1"/>
          </p:nvPr>
        </p:nvSpPr>
        <p:spPr>
          <a:xfrm>
            <a:off x="152400" y="152400"/>
            <a:ext cx="8839200" cy="5668963"/>
          </a:xfrm>
        </p:spPr>
        <p:txBody>
          <a:bodyPr/>
          <a:lstStyle/>
          <a:p>
            <a:pPr eaLnBrk="1" hangingPunct="1"/>
            <a:r>
              <a:rPr lang="en-US" dirty="0">
                <a:solidFill>
                  <a:srgbClr val="66FFCC"/>
                </a:solidFill>
              </a:rPr>
              <a:t>A leaf is a plant organ, that is </a:t>
            </a:r>
            <a:r>
              <a:rPr lang="en-US" u="sng" dirty="0">
                <a:solidFill>
                  <a:srgbClr val="FFFF00"/>
                </a:solidFill>
              </a:rPr>
              <a:t>photosynthetic</a:t>
            </a:r>
            <a:r>
              <a:rPr lang="en-US" dirty="0">
                <a:solidFill>
                  <a:srgbClr val="66FFCC"/>
                </a:solidFill>
              </a:rPr>
              <a:t>, contains </a:t>
            </a:r>
            <a:r>
              <a:rPr lang="en-US" u="sng" dirty="0">
                <a:solidFill>
                  <a:srgbClr val="66FF33"/>
                </a:solidFill>
              </a:rPr>
              <a:t>chloroplasts</a:t>
            </a:r>
            <a:r>
              <a:rPr lang="en-US" dirty="0">
                <a:solidFill>
                  <a:srgbClr val="66FFCC"/>
                </a:solidFill>
              </a:rPr>
              <a:t>, and is usually </a:t>
            </a:r>
            <a:r>
              <a:rPr lang="en-US" u="sng" dirty="0">
                <a:solidFill>
                  <a:srgbClr val="FF00FF"/>
                </a:solidFill>
              </a:rPr>
              <a:t>thin</a:t>
            </a:r>
            <a:r>
              <a:rPr lang="en-US" dirty="0">
                <a:solidFill>
                  <a:srgbClr val="66FFCC"/>
                </a:solidFill>
              </a:rPr>
              <a:t> so light can penetrate.</a:t>
            </a:r>
          </a:p>
        </p:txBody>
      </p:sp>
      <p:pic>
        <p:nvPicPr>
          <p:cNvPr id="363523" name="Picture 5" descr="clover_red_leaf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38700"/>
          </a:xfrm>
          <a:prstGeom prst="rect">
            <a:avLst/>
          </a:prstGeom>
          <a:noFill/>
          <a:ln w="38100">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26778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8" name="Rounded Rectangle 7"/>
          <p:cNvSpPr/>
          <p:nvPr/>
        </p:nvSpPr>
        <p:spPr bwMode="auto">
          <a:xfrm>
            <a:off x="685800" y="1228953"/>
            <a:ext cx="6858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7052658" y="1828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spTree>
    <p:extLst>
      <p:ext uri="{BB962C8B-B14F-4D97-AF65-F5344CB8AC3E}">
        <p14:creationId xmlns:p14="http://schemas.microsoft.com/office/powerpoint/2010/main" val="302120820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3"/>
          <p:cNvSpPr>
            <a:spLocks noGrp="1" noChangeArrowheads="1"/>
          </p:cNvSpPr>
          <p:nvPr>
            <p:ph type="body" idx="1"/>
          </p:nvPr>
        </p:nvSpPr>
        <p:spPr>
          <a:xfrm>
            <a:off x="152400" y="152400"/>
            <a:ext cx="8839200" cy="5668963"/>
          </a:xfrm>
        </p:spPr>
        <p:txBody>
          <a:bodyPr/>
          <a:lstStyle/>
          <a:p>
            <a:pPr eaLnBrk="1" hangingPunct="1"/>
            <a:r>
              <a:rPr lang="en-US" dirty="0">
                <a:solidFill>
                  <a:srgbClr val="66FFCC"/>
                </a:solidFill>
              </a:rPr>
              <a:t>A leaf is a plant organ, that is </a:t>
            </a:r>
            <a:r>
              <a:rPr lang="en-US" u="sng" dirty="0">
                <a:solidFill>
                  <a:srgbClr val="FFFF00"/>
                </a:solidFill>
              </a:rPr>
              <a:t>photosynthetic</a:t>
            </a:r>
            <a:r>
              <a:rPr lang="en-US" dirty="0">
                <a:solidFill>
                  <a:srgbClr val="66FFCC"/>
                </a:solidFill>
              </a:rPr>
              <a:t>, contains </a:t>
            </a:r>
            <a:r>
              <a:rPr lang="en-US" u="sng" dirty="0">
                <a:solidFill>
                  <a:srgbClr val="66FF33"/>
                </a:solidFill>
              </a:rPr>
              <a:t>chloroplasts</a:t>
            </a:r>
            <a:r>
              <a:rPr lang="en-US" dirty="0">
                <a:solidFill>
                  <a:srgbClr val="66FFCC"/>
                </a:solidFill>
              </a:rPr>
              <a:t>, and is usually </a:t>
            </a:r>
            <a:r>
              <a:rPr lang="en-US" u="sng" dirty="0">
                <a:solidFill>
                  <a:srgbClr val="FF00FF"/>
                </a:solidFill>
              </a:rPr>
              <a:t>thin</a:t>
            </a:r>
            <a:r>
              <a:rPr lang="en-US" dirty="0">
                <a:solidFill>
                  <a:srgbClr val="66FFCC"/>
                </a:solidFill>
              </a:rPr>
              <a:t> so light can penetrate.</a:t>
            </a:r>
          </a:p>
        </p:txBody>
      </p:sp>
      <p:pic>
        <p:nvPicPr>
          <p:cNvPr id="363523" name="Picture 5" descr="clover_red_leaf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38700"/>
          </a:xfrm>
          <a:prstGeom prst="rect">
            <a:avLst/>
          </a:prstGeom>
          <a:noFill/>
          <a:ln w="38100">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26778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8" name="Rounded Rectangle 7"/>
          <p:cNvSpPr/>
          <p:nvPr/>
        </p:nvSpPr>
        <p:spPr bwMode="auto">
          <a:xfrm>
            <a:off x="685800" y="1228953"/>
            <a:ext cx="6858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7052658" y="1828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5486400" cy="4495800"/>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160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5897563"/>
          </a:xfrm>
        </p:spPr>
        <p:txBody>
          <a:bodyPr/>
          <a:lstStyle/>
          <a:p>
            <a:r>
              <a:rPr lang="en-US" dirty="0"/>
              <a:t>What’s the role of these?</a:t>
            </a:r>
          </a:p>
          <a:p>
            <a:pPr marL="457200" lvl="1" indent="0">
              <a:buNone/>
            </a:pPr>
            <a:r>
              <a:rPr lang="en-US" dirty="0">
                <a:solidFill>
                  <a:srgbClr val="99FFCC"/>
                </a:solidFill>
              </a:rPr>
              <a:t>A.) Create sugar in photosynthesis</a:t>
            </a:r>
          </a:p>
          <a:p>
            <a:pPr marL="457200" lvl="1" indent="0">
              <a:buNone/>
            </a:pPr>
            <a:r>
              <a:rPr lang="en-US" dirty="0">
                <a:solidFill>
                  <a:srgbClr val="FFFF00"/>
                </a:solidFill>
              </a:rPr>
              <a:t>B.) Disperse pollen.</a:t>
            </a:r>
          </a:p>
          <a:p>
            <a:pPr marL="457200" lvl="1" indent="0">
              <a:buNone/>
            </a:pPr>
            <a:r>
              <a:rPr lang="en-US" dirty="0">
                <a:solidFill>
                  <a:srgbClr val="CC99FF"/>
                </a:solidFill>
              </a:rPr>
              <a:t>C.) Disperse waste from the plant.</a:t>
            </a:r>
          </a:p>
          <a:p>
            <a:pPr marL="457200" lvl="1" indent="0">
              <a:buNone/>
            </a:pPr>
            <a:r>
              <a:rPr lang="en-US" dirty="0">
                <a:solidFill>
                  <a:schemeClr val="accent1">
                    <a:lumMod val="40000"/>
                    <a:lumOff val="60000"/>
                  </a:schemeClr>
                </a:solidFill>
              </a:rPr>
              <a:t>D.) Uptake water and nutrients.</a:t>
            </a:r>
          </a:p>
          <a:p>
            <a:pPr marL="457200" lvl="1" indent="0">
              <a:buNone/>
            </a:pPr>
            <a:r>
              <a:rPr lang="en-US" dirty="0">
                <a:solidFill>
                  <a:srgbClr val="FF7C80"/>
                </a:solidFill>
              </a:rPr>
              <a:t>E.) </a:t>
            </a:r>
            <a:r>
              <a:rPr lang="en-US" dirty="0">
                <a:solidFill>
                  <a:schemeClr val="bg1"/>
                </a:solidFill>
              </a:rPr>
              <a:t>Resist plant hormones.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438400" cy="64008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199"/>
            <a:ext cx="5943600" cy="3125419"/>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924800" y="2286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pic>
        <p:nvPicPr>
          <p:cNvPr id="2" name="Picture 1">
            <a:extLst>
              <a:ext uri="{FF2B5EF4-FFF2-40B4-BE49-F238E27FC236}">
                <a16:creationId xmlns:a16="http://schemas.microsoft.com/office/drawing/2014/main" id="{13D31F2B-3E4C-07E7-3337-24807AD766C4}"/>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3965513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3"/>
          <p:cNvSpPr>
            <a:spLocks noGrp="1" noChangeArrowheads="1"/>
          </p:cNvSpPr>
          <p:nvPr>
            <p:ph type="body" idx="1"/>
          </p:nvPr>
        </p:nvSpPr>
        <p:spPr>
          <a:xfrm>
            <a:off x="152400" y="152400"/>
            <a:ext cx="8839200" cy="5668963"/>
          </a:xfrm>
        </p:spPr>
        <p:txBody>
          <a:bodyPr/>
          <a:lstStyle/>
          <a:p>
            <a:pPr eaLnBrk="1" hangingPunct="1"/>
            <a:r>
              <a:rPr lang="en-US" dirty="0">
                <a:solidFill>
                  <a:srgbClr val="66FFCC"/>
                </a:solidFill>
              </a:rPr>
              <a:t>A leaf is a plant organ, that is </a:t>
            </a:r>
            <a:r>
              <a:rPr lang="en-US" u="sng" dirty="0">
                <a:solidFill>
                  <a:srgbClr val="FFFF00"/>
                </a:solidFill>
              </a:rPr>
              <a:t>photosynthetic</a:t>
            </a:r>
            <a:r>
              <a:rPr lang="en-US" dirty="0">
                <a:solidFill>
                  <a:srgbClr val="66FFCC"/>
                </a:solidFill>
              </a:rPr>
              <a:t>, contains </a:t>
            </a:r>
            <a:r>
              <a:rPr lang="en-US" u="sng" dirty="0">
                <a:solidFill>
                  <a:srgbClr val="66FF33"/>
                </a:solidFill>
              </a:rPr>
              <a:t>chloroplasts</a:t>
            </a:r>
            <a:r>
              <a:rPr lang="en-US" dirty="0">
                <a:solidFill>
                  <a:srgbClr val="66FFCC"/>
                </a:solidFill>
              </a:rPr>
              <a:t>, and is usually </a:t>
            </a:r>
            <a:r>
              <a:rPr lang="en-US" u="sng" dirty="0">
                <a:solidFill>
                  <a:srgbClr val="FF00FF"/>
                </a:solidFill>
              </a:rPr>
              <a:t>thin</a:t>
            </a:r>
            <a:r>
              <a:rPr lang="en-US" dirty="0">
                <a:solidFill>
                  <a:srgbClr val="66FFCC"/>
                </a:solidFill>
              </a:rPr>
              <a:t> so light can penetrate.</a:t>
            </a:r>
          </a:p>
        </p:txBody>
      </p:sp>
      <p:pic>
        <p:nvPicPr>
          <p:cNvPr id="363523" name="Picture 5" descr="clover_red_leaf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38700"/>
          </a:xfrm>
          <a:prstGeom prst="rect">
            <a:avLst/>
          </a:prstGeom>
          <a:noFill/>
          <a:ln w="38100">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26778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8" name="Rounded Rectangle 7"/>
          <p:cNvSpPr/>
          <p:nvPr/>
        </p:nvSpPr>
        <p:spPr bwMode="auto">
          <a:xfrm>
            <a:off x="685800" y="1228953"/>
            <a:ext cx="685800" cy="459638"/>
          </a:xfrm>
          <a:prstGeom prst="roundRect">
            <a:avLst/>
          </a:prstGeom>
          <a:solidFill>
            <a:schemeClr val="bg1"/>
          </a:solidFill>
          <a:ln w="28575" cap="flat" cmpd="sng" algn="ctr">
            <a:solidFill>
              <a:schemeClr val="tx1"/>
            </a:solidFill>
            <a:prstDash val="solid"/>
            <a:round/>
            <a:headEnd type="none" w="med" len="med"/>
            <a:tailEnd type="none" w="med" len="med"/>
          </a:ln>
          <a:effectLst>
            <a:glow rad="19050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p:cNvSpPr/>
          <p:nvPr/>
        </p:nvSpPr>
        <p:spPr>
          <a:xfrm>
            <a:off x="7052658" y="1828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5486400" cy="4495800"/>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9216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3"/>
          <p:cNvSpPr>
            <a:spLocks noGrp="1" noChangeArrowheads="1"/>
          </p:cNvSpPr>
          <p:nvPr>
            <p:ph type="body" idx="1"/>
          </p:nvPr>
        </p:nvSpPr>
        <p:spPr>
          <a:xfrm>
            <a:off x="152400" y="152400"/>
            <a:ext cx="8839200" cy="5668963"/>
          </a:xfrm>
        </p:spPr>
        <p:txBody>
          <a:bodyPr/>
          <a:lstStyle/>
          <a:p>
            <a:pPr eaLnBrk="1" hangingPunct="1"/>
            <a:r>
              <a:rPr lang="en-US" dirty="0">
                <a:solidFill>
                  <a:srgbClr val="66FFCC"/>
                </a:solidFill>
              </a:rPr>
              <a:t>A leaf is a plant organ, that is </a:t>
            </a:r>
            <a:r>
              <a:rPr lang="en-US" u="sng" dirty="0">
                <a:solidFill>
                  <a:srgbClr val="FFFF00"/>
                </a:solidFill>
              </a:rPr>
              <a:t>photosynthetic</a:t>
            </a:r>
            <a:r>
              <a:rPr lang="en-US" dirty="0">
                <a:solidFill>
                  <a:srgbClr val="66FFCC"/>
                </a:solidFill>
              </a:rPr>
              <a:t>, contains </a:t>
            </a:r>
            <a:r>
              <a:rPr lang="en-US" u="sng" dirty="0">
                <a:solidFill>
                  <a:srgbClr val="66FF33"/>
                </a:solidFill>
              </a:rPr>
              <a:t>chloroplasts</a:t>
            </a:r>
            <a:r>
              <a:rPr lang="en-US" dirty="0">
                <a:solidFill>
                  <a:srgbClr val="66FFCC"/>
                </a:solidFill>
              </a:rPr>
              <a:t>, and is usually </a:t>
            </a:r>
            <a:r>
              <a:rPr lang="en-US" u="sng" dirty="0">
                <a:solidFill>
                  <a:srgbClr val="FF00FF"/>
                </a:solidFill>
              </a:rPr>
              <a:t>thin</a:t>
            </a:r>
            <a:r>
              <a:rPr lang="en-US" dirty="0">
                <a:solidFill>
                  <a:srgbClr val="66FFCC"/>
                </a:solidFill>
              </a:rPr>
              <a:t> so </a:t>
            </a:r>
            <a:r>
              <a:rPr lang="en-US" u="sng" dirty="0">
                <a:solidFill>
                  <a:srgbClr val="FFFF99"/>
                </a:solidFill>
              </a:rPr>
              <a:t>light</a:t>
            </a:r>
            <a:r>
              <a:rPr lang="en-US" dirty="0">
                <a:solidFill>
                  <a:srgbClr val="66FFCC"/>
                </a:solidFill>
              </a:rPr>
              <a:t> can penetrate.</a:t>
            </a:r>
          </a:p>
        </p:txBody>
      </p:sp>
      <p:pic>
        <p:nvPicPr>
          <p:cNvPr id="363523" name="Picture 5" descr="clover_red_leaf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38700"/>
          </a:xfrm>
          <a:prstGeom prst="rect">
            <a:avLst/>
          </a:prstGeom>
          <a:noFill/>
          <a:ln w="38100">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26778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3" name="Rectangle 2"/>
          <p:cNvSpPr/>
          <p:nvPr/>
        </p:nvSpPr>
        <p:spPr>
          <a:xfrm>
            <a:off x="7052658" y="1828800"/>
            <a:ext cx="1752404"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18</a:t>
            </a: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5486400" cy="4495800"/>
          </a:xfrm>
          <a:prstGeom prst="rect">
            <a:avLst/>
          </a:prstGeom>
          <a:noFill/>
          <a:ln w="2857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83719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body" idx="1"/>
          </p:nvPr>
        </p:nvSpPr>
        <p:spPr>
          <a:xfrm>
            <a:off x="152400" y="152400"/>
            <a:ext cx="8839200" cy="5821363"/>
          </a:xfrm>
        </p:spPr>
        <p:txBody>
          <a:bodyPr/>
          <a:lstStyle/>
          <a:p>
            <a:pPr>
              <a:lnSpc>
                <a:spcPct val="80000"/>
              </a:lnSpc>
            </a:pPr>
            <a:r>
              <a:rPr lang="en-US" dirty="0">
                <a:solidFill>
                  <a:srgbClr val="66FF99"/>
                </a:solidFill>
              </a:rPr>
              <a:t>Which of the following equations is the correct equation for photosynthesis?</a:t>
            </a:r>
          </a:p>
          <a:p>
            <a:pPr>
              <a:lnSpc>
                <a:spcPct val="80000"/>
              </a:lnSpc>
            </a:pPr>
            <a:r>
              <a:rPr lang="en-US" b="1" dirty="0"/>
              <a:t>A.)</a:t>
            </a:r>
            <a:r>
              <a:rPr lang="en-US" dirty="0"/>
              <a:t> </a:t>
            </a:r>
            <a:r>
              <a:rPr lang="en-US" sz="2400" b="1" dirty="0"/>
              <a:t>6O</a:t>
            </a:r>
            <a:r>
              <a:rPr lang="en-US" sz="1800" b="1" dirty="0"/>
              <a:t>2</a:t>
            </a:r>
            <a:r>
              <a:rPr lang="en-US" sz="2400" b="1" dirty="0"/>
              <a:t> + 6H</a:t>
            </a:r>
            <a:r>
              <a:rPr lang="en-US" sz="1800" b="1" dirty="0"/>
              <a:t>2</a:t>
            </a:r>
            <a:r>
              <a:rPr lang="en-US" sz="2400" b="1" dirty="0"/>
              <a:t>O + light energy = C</a:t>
            </a:r>
            <a:r>
              <a:rPr lang="en-US" sz="1800" b="1" dirty="0"/>
              <a:t>12</a:t>
            </a:r>
            <a:r>
              <a:rPr lang="en-US" sz="2400" b="1" dirty="0"/>
              <a:t>H</a:t>
            </a:r>
            <a:r>
              <a:rPr lang="en-US" sz="1800" b="1" dirty="0"/>
              <a:t>6</a:t>
            </a:r>
            <a:r>
              <a:rPr lang="en-US" sz="2400" b="1" dirty="0"/>
              <a:t>O</a:t>
            </a:r>
            <a:r>
              <a:rPr lang="en-US" sz="1800" b="1" dirty="0"/>
              <a:t>6</a:t>
            </a:r>
            <a:r>
              <a:rPr lang="en-US" sz="2400" b="1" dirty="0"/>
              <a:t> + 6O</a:t>
            </a:r>
            <a:r>
              <a:rPr lang="en-US" sz="1800" b="1" dirty="0"/>
              <a:t>2</a:t>
            </a:r>
          </a:p>
          <a:p>
            <a:pPr>
              <a:lnSpc>
                <a:spcPct val="80000"/>
              </a:lnSpc>
            </a:pPr>
            <a:r>
              <a:rPr lang="en-US" sz="2800" b="1" dirty="0"/>
              <a:t>B.)  </a:t>
            </a:r>
            <a:r>
              <a:rPr lang="en-US" sz="2400" b="1" dirty="0"/>
              <a:t>6CO</a:t>
            </a:r>
            <a:r>
              <a:rPr lang="en-US" sz="1800" b="1" dirty="0"/>
              <a:t>2</a:t>
            </a:r>
            <a:r>
              <a:rPr lang="en-US" sz="2400" b="1" dirty="0"/>
              <a:t> + 6H</a:t>
            </a:r>
            <a:r>
              <a:rPr lang="en-US" sz="1800" b="1" dirty="0"/>
              <a:t>2</a:t>
            </a:r>
            <a:r>
              <a:rPr lang="en-US" sz="2400" b="1" dirty="0"/>
              <a:t>O +  sugar = C</a:t>
            </a:r>
            <a:r>
              <a:rPr lang="en-US" sz="1800" b="1" dirty="0"/>
              <a:t>6</a:t>
            </a:r>
            <a:r>
              <a:rPr lang="en-US" sz="2400" b="1" dirty="0"/>
              <a:t>H</a:t>
            </a:r>
            <a:r>
              <a:rPr lang="en-US" sz="1800" b="1" dirty="0"/>
              <a:t>12</a:t>
            </a:r>
            <a:r>
              <a:rPr lang="en-US" sz="2400" b="1" dirty="0"/>
              <a:t>O</a:t>
            </a:r>
            <a:r>
              <a:rPr lang="en-US" sz="1800" b="1" dirty="0"/>
              <a:t>6</a:t>
            </a:r>
            <a:r>
              <a:rPr lang="en-US" sz="2400" b="1" dirty="0"/>
              <a:t> + 6O</a:t>
            </a:r>
            <a:r>
              <a:rPr lang="en-US" sz="1800" b="1" dirty="0"/>
              <a:t>2</a:t>
            </a:r>
          </a:p>
          <a:p>
            <a:pPr>
              <a:lnSpc>
                <a:spcPct val="80000"/>
              </a:lnSpc>
            </a:pPr>
            <a:r>
              <a:rPr lang="en-US" sz="2800" b="1" dirty="0"/>
              <a:t>C.)  </a:t>
            </a:r>
            <a:r>
              <a:rPr lang="en-US" sz="2400" b="1" dirty="0"/>
              <a:t>6CO</a:t>
            </a:r>
            <a:r>
              <a:rPr lang="en-US" sz="1800" b="1" dirty="0"/>
              <a:t>2</a:t>
            </a:r>
            <a:r>
              <a:rPr lang="en-US" sz="2400" b="1" dirty="0"/>
              <a:t> + 6CO</a:t>
            </a:r>
            <a:r>
              <a:rPr lang="en-US" sz="1800" b="1" dirty="0"/>
              <a:t>2</a:t>
            </a:r>
            <a:r>
              <a:rPr lang="en-US" sz="2400" b="1" dirty="0"/>
              <a:t> + light energy = C</a:t>
            </a:r>
            <a:r>
              <a:rPr lang="en-US" sz="1800" b="1" dirty="0"/>
              <a:t>6</a:t>
            </a:r>
            <a:r>
              <a:rPr lang="en-US" sz="2400" b="1" dirty="0"/>
              <a:t>H</a:t>
            </a:r>
            <a:r>
              <a:rPr lang="en-US" sz="1800" b="1" dirty="0"/>
              <a:t>12</a:t>
            </a:r>
            <a:r>
              <a:rPr lang="en-US" sz="2400" b="1" dirty="0"/>
              <a:t>O</a:t>
            </a:r>
            <a:r>
              <a:rPr lang="en-US" sz="1800" b="1" dirty="0"/>
              <a:t>6</a:t>
            </a:r>
            <a:r>
              <a:rPr lang="en-US" sz="2400" b="1" dirty="0"/>
              <a:t> +  6H</a:t>
            </a:r>
            <a:r>
              <a:rPr lang="en-US" sz="1800" b="1" dirty="0"/>
              <a:t>2</a:t>
            </a:r>
            <a:r>
              <a:rPr lang="en-US" sz="2400" b="1" dirty="0"/>
              <a:t>O</a:t>
            </a:r>
          </a:p>
          <a:p>
            <a:pPr>
              <a:lnSpc>
                <a:spcPct val="80000"/>
              </a:lnSpc>
            </a:pPr>
            <a:r>
              <a:rPr lang="en-US" sz="2800" b="1" dirty="0"/>
              <a:t>D.)  </a:t>
            </a:r>
            <a:r>
              <a:rPr lang="en-US" sz="2400" b="1" dirty="0"/>
              <a:t>6CO</a:t>
            </a:r>
            <a:r>
              <a:rPr lang="en-US" sz="1800" b="1" dirty="0"/>
              <a:t>2</a:t>
            </a:r>
            <a:r>
              <a:rPr lang="en-US" sz="2400" b="1" dirty="0"/>
              <a:t> + 6H</a:t>
            </a:r>
            <a:r>
              <a:rPr lang="en-US" sz="1800" b="1" dirty="0"/>
              <a:t>2</a:t>
            </a:r>
            <a:r>
              <a:rPr lang="en-US" sz="2400" b="1" dirty="0"/>
              <a:t> + light energy = C</a:t>
            </a:r>
            <a:r>
              <a:rPr lang="en-US" sz="1800" b="1" dirty="0"/>
              <a:t>6</a:t>
            </a:r>
            <a:r>
              <a:rPr lang="en-US" sz="2400" b="1" dirty="0"/>
              <a:t>H</a:t>
            </a:r>
            <a:r>
              <a:rPr lang="en-US" sz="1800" b="1" dirty="0"/>
              <a:t>12</a:t>
            </a:r>
            <a:r>
              <a:rPr lang="en-US" sz="2400" b="1" dirty="0"/>
              <a:t>O</a:t>
            </a:r>
            <a:r>
              <a:rPr lang="en-US" sz="1800" b="1" dirty="0"/>
              <a:t>6</a:t>
            </a:r>
            <a:r>
              <a:rPr lang="en-US" sz="2400" b="1" dirty="0"/>
              <a:t> +  6H</a:t>
            </a:r>
            <a:r>
              <a:rPr lang="en-US" sz="1800" b="1" dirty="0"/>
              <a:t>2</a:t>
            </a:r>
            <a:r>
              <a:rPr lang="en-US" sz="2400" b="1" dirty="0"/>
              <a:t>O</a:t>
            </a:r>
          </a:p>
          <a:p>
            <a:pPr>
              <a:lnSpc>
                <a:spcPct val="80000"/>
              </a:lnSpc>
            </a:pPr>
            <a:r>
              <a:rPr lang="en-US" sz="2800" b="1" dirty="0"/>
              <a:t>E.)  </a:t>
            </a:r>
            <a:r>
              <a:rPr lang="en-US" sz="2400" b="1" dirty="0"/>
              <a:t>6CO</a:t>
            </a:r>
            <a:r>
              <a:rPr lang="en-US" sz="1800" b="1" dirty="0"/>
              <a:t>2</a:t>
            </a:r>
            <a:r>
              <a:rPr lang="en-US" sz="2400" b="1" dirty="0"/>
              <a:t> + 6H</a:t>
            </a:r>
            <a:r>
              <a:rPr lang="en-US" sz="1800" b="1" dirty="0"/>
              <a:t>2</a:t>
            </a:r>
            <a:r>
              <a:rPr lang="en-US" sz="2400" b="1" dirty="0"/>
              <a:t>O + light energy = C</a:t>
            </a:r>
            <a:r>
              <a:rPr lang="en-US" sz="1800" b="1" dirty="0"/>
              <a:t>6</a:t>
            </a:r>
            <a:r>
              <a:rPr lang="en-US" sz="2400" b="1" dirty="0"/>
              <a:t>H</a:t>
            </a:r>
            <a:r>
              <a:rPr lang="en-US" sz="1800" b="1" dirty="0"/>
              <a:t>12</a:t>
            </a:r>
            <a:r>
              <a:rPr lang="en-US" sz="2400" b="1" dirty="0"/>
              <a:t>O</a:t>
            </a:r>
            <a:r>
              <a:rPr lang="en-US" sz="1800" b="1" dirty="0"/>
              <a:t>6</a:t>
            </a:r>
            <a:r>
              <a:rPr lang="en-US" sz="2400" b="1" dirty="0"/>
              <a:t> + 6O</a:t>
            </a:r>
            <a:r>
              <a:rPr lang="en-US" sz="1800" b="1" dirty="0"/>
              <a:t>2</a:t>
            </a:r>
          </a:p>
          <a:p>
            <a:pPr>
              <a:lnSpc>
                <a:spcPct val="80000"/>
              </a:lnSpc>
            </a:pPr>
            <a:r>
              <a:rPr lang="en-US" sz="2800" b="1" dirty="0"/>
              <a:t>F.)  </a:t>
            </a:r>
            <a:r>
              <a:rPr lang="en-US" sz="2400" b="1" dirty="0"/>
              <a:t>6CO</a:t>
            </a:r>
            <a:r>
              <a:rPr lang="en-US" sz="1800" b="1" dirty="0"/>
              <a:t>2</a:t>
            </a:r>
            <a:r>
              <a:rPr lang="en-US" sz="2400" b="1" dirty="0"/>
              <a:t> + 6H</a:t>
            </a:r>
            <a:r>
              <a:rPr lang="en-US" sz="1800" b="1" dirty="0"/>
              <a:t>2</a:t>
            </a:r>
            <a:r>
              <a:rPr lang="en-US" sz="2400" b="1" dirty="0"/>
              <a:t>O + light energy = C</a:t>
            </a:r>
            <a:r>
              <a:rPr lang="en-US" sz="1800" b="1" dirty="0"/>
              <a:t>6</a:t>
            </a:r>
            <a:r>
              <a:rPr lang="en-US" sz="2400" b="1" dirty="0"/>
              <a:t>H</a:t>
            </a:r>
            <a:r>
              <a:rPr lang="en-US" sz="1800" b="1" dirty="0"/>
              <a:t>2</a:t>
            </a:r>
            <a:r>
              <a:rPr lang="en-US" sz="2400" b="1" dirty="0"/>
              <a:t>O</a:t>
            </a:r>
            <a:r>
              <a:rPr lang="en-US" sz="1800" b="1" dirty="0"/>
              <a:t>6</a:t>
            </a:r>
            <a:r>
              <a:rPr lang="en-US" sz="2400" b="1" dirty="0"/>
              <a:t> + 6O</a:t>
            </a:r>
            <a:r>
              <a:rPr lang="en-US" sz="1800" b="1" dirty="0"/>
              <a:t>2</a:t>
            </a:r>
          </a:p>
          <a:p>
            <a:pPr>
              <a:lnSpc>
                <a:spcPct val="80000"/>
              </a:lnSpc>
            </a:pPr>
            <a:r>
              <a:rPr lang="en-US" sz="2800" b="1" dirty="0"/>
              <a:t>G.)  </a:t>
            </a:r>
            <a:r>
              <a:rPr lang="en-US" sz="2400" b="1" dirty="0"/>
              <a:t>6CO</a:t>
            </a:r>
            <a:r>
              <a:rPr lang="en-US" sz="1800" b="1" dirty="0"/>
              <a:t>2</a:t>
            </a:r>
            <a:r>
              <a:rPr lang="en-US" sz="2400" b="1" dirty="0"/>
              <a:t> + 6H</a:t>
            </a:r>
            <a:r>
              <a:rPr lang="en-US" sz="1800" b="1" dirty="0"/>
              <a:t>2</a:t>
            </a:r>
            <a:r>
              <a:rPr lang="en-US" sz="2400" b="1" dirty="0"/>
              <a:t>O + sugar = C</a:t>
            </a:r>
            <a:r>
              <a:rPr lang="en-US" sz="1800" b="1" dirty="0"/>
              <a:t>6</a:t>
            </a:r>
            <a:r>
              <a:rPr lang="en-US" sz="2400" b="1" dirty="0"/>
              <a:t>H</a:t>
            </a:r>
            <a:r>
              <a:rPr lang="en-US" sz="1800" b="1" dirty="0"/>
              <a:t>12</a:t>
            </a:r>
            <a:r>
              <a:rPr lang="en-US" sz="2400" b="1" dirty="0"/>
              <a:t>O</a:t>
            </a:r>
            <a:r>
              <a:rPr lang="en-US" sz="1800" b="1" dirty="0"/>
              <a:t>6 </a:t>
            </a:r>
            <a:r>
              <a:rPr lang="en-US" sz="2400" b="1" dirty="0"/>
              <a:t>+ 6O</a:t>
            </a:r>
            <a:r>
              <a:rPr lang="en-US" sz="1800" b="1" dirty="0"/>
              <a:t>2</a:t>
            </a:r>
          </a:p>
          <a:p>
            <a:pPr>
              <a:lnSpc>
                <a:spcPct val="80000"/>
              </a:lnSpc>
            </a:pPr>
            <a:r>
              <a:rPr lang="en-US" sz="2800" b="1" dirty="0"/>
              <a:t>H.)  </a:t>
            </a:r>
            <a:r>
              <a:rPr lang="en-US" sz="2400" b="1" dirty="0"/>
              <a:t>6CO</a:t>
            </a:r>
            <a:r>
              <a:rPr lang="en-US" sz="1800" b="1" dirty="0"/>
              <a:t>2</a:t>
            </a:r>
            <a:r>
              <a:rPr lang="en-US" sz="2400" b="1" dirty="0"/>
              <a:t> + 6H</a:t>
            </a:r>
            <a:r>
              <a:rPr lang="en-US" sz="1800" b="1" dirty="0"/>
              <a:t>2</a:t>
            </a:r>
            <a:r>
              <a:rPr lang="en-US" sz="2400" b="1" dirty="0"/>
              <a:t>O + light energy = C</a:t>
            </a:r>
            <a:r>
              <a:rPr lang="en-US" sz="1800" b="1" dirty="0"/>
              <a:t>6</a:t>
            </a:r>
            <a:r>
              <a:rPr lang="en-US" sz="2400" b="1" dirty="0"/>
              <a:t>H</a:t>
            </a:r>
            <a:r>
              <a:rPr lang="en-US" sz="1800" b="1" dirty="0"/>
              <a:t>12</a:t>
            </a:r>
            <a:r>
              <a:rPr lang="en-US" sz="2400" b="1" dirty="0"/>
              <a:t>O</a:t>
            </a:r>
            <a:r>
              <a:rPr lang="en-US" sz="1800" b="1" dirty="0"/>
              <a:t>6</a:t>
            </a:r>
            <a:r>
              <a:rPr lang="en-US" sz="2400" b="1" dirty="0"/>
              <a:t> + 6CO</a:t>
            </a:r>
            <a:r>
              <a:rPr lang="en-US" sz="1800" b="1" dirty="0"/>
              <a:t>2</a:t>
            </a:r>
          </a:p>
          <a:p>
            <a:pPr>
              <a:lnSpc>
                <a:spcPct val="80000"/>
              </a:lnSpc>
            </a:pPr>
            <a:r>
              <a:rPr lang="en-US" sz="2800" b="1" dirty="0"/>
              <a:t>I.)  </a:t>
            </a:r>
            <a:r>
              <a:rPr lang="en-US" sz="2400" b="1" dirty="0"/>
              <a:t>6CO</a:t>
            </a:r>
            <a:r>
              <a:rPr lang="en-US" sz="1800" b="1" dirty="0"/>
              <a:t>2</a:t>
            </a:r>
            <a:r>
              <a:rPr lang="en-US" sz="2400" b="1" dirty="0"/>
              <a:t> + H</a:t>
            </a:r>
            <a:r>
              <a:rPr lang="en-US" sz="1800" b="1" dirty="0"/>
              <a:t>2</a:t>
            </a:r>
            <a:r>
              <a:rPr lang="en-US" sz="2400" b="1" dirty="0"/>
              <a:t>O + light energy = C</a:t>
            </a:r>
            <a:r>
              <a:rPr lang="en-US" sz="1800" b="1" dirty="0"/>
              <a:t>6</a:t>
            </a:r>
            <a:r>
              <a:rPr lang="en-US" sz="2400" b="1" dirty="0"/>
              <a:t>H</a:t>
            </a:r>
            <a:r>
              <a:rPr lang="en-US" sz="1800" b="1" dirty="0"/>
              <a:t>12</a:t>
            </a:r>
            <a:r>
              <a:rPr lang="en-US" sz="2400" b="1" dirty="0"/>
              <a:t>O6 + 6O</a:t>
            </a:r>
            <a:r>
              <a:rPr lang="en-US" sz="1800" b="1" dirty="0"/>
              <a:t>2</a:t>
            </a:r>
          </a:p>
          <a:p>
            <a:pPr>
              <a:lnSpc>
                <a:spcPct val="80000"/>
              </a:lnSpc>
            </a:pPr>
            <a:r>
              <a:rPr lang="en-US" sz="2800" b="1" dirty="0"/>
              <a:t>J.) </a:t>
            </a:r>
            <a:r>
              <a:rPr lang="en-US" sz="2400" b="1" dirty="0"/>
              <a:t>C</a:t>
            </a:r>
            <a:r>
              <a:rPr lang="en-US" sz="1800" b="1" dirty="0"/>
              <a:t>6</a:t>
            </a:r>
            <a:r>
              <a:rPr lang="en-US" sz="2400" b="1" dirty="0"/>
              <a:t>H</a:t>
            </a:r>
            <a:r>
              <a:rPr lang="en-US" sz="1800" b="1" dirty="0"/>
              <a:t>12</a:t>
            </a:r>
            <a:r>
              <a:rPr lang="en-US" sz="2400" b="1" dirty="0"/>
              <a:t>O6</a:t>
            </a:r>
            <a:r>
              <a:rPr lang="en-US" sz="2800" b="1" dirty="0"/>
              <a:t> = </a:t>
            </a:r>
            <a:r>
              <a:rPr lang="en-US" sz="2400" b="1" dirty="0"/>
              <a:t>6CO</a:t>
            </a:r>
            <a:r>
              <a:rPr lang="en-US" sz="1800" b="1" dirty="0"/>
              <a:t>2</a:t>
            </a:r>
            <a:r>
              <a:rPr lang="en-US" sz="2400" b="1" dirty="0"/>
              <a:t> + 6H</a:t>
            </a:r>
            <a:r>
              <a:rPr lang="en-US" sz="1800" b="1" dirty="0"/>
              <a:t>2</a:t>
            </a:r>
            <a:r>
              <a:rPr lang="en-US" sz="2400" b="1" dirty="0"/>
              <a:t>O + light energy + 6O</a:t>
            </a:r>
            <a:r>
              <a:rPr lang="en-US" sz="1800" b="1" dirty="0"/>
              <a:t>2</a:t>
            </a:r>
          </a:p>
          <a:p>
            <a:pPr>
              <a:lnSpc>
                <a:spcPct val="80000"/>
              </a:lnSpc>
            </a:pPr>
            <a:r>
              <a:rPr lang="en-US" sz="2800" b="1" dirty="0"/>
              <a:t>K.) None of the above.</a:t>
            </a:r>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p:txBody>
      </p:sp>
      <p:sp>
        <p:nvSpPr>
          <p:cNvPr id="72806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7848600" y="6858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Tree>
    <p:extLst>
      <p:ext uri="{BB962C8B-B14F-4D97-AF65-F5344CB8AC3E}">
        <p14:creationId xmlns:p14="http://schemas.microsoft.com/office/powerpoint/2010/main" val="146797574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body" idx="1"/>
          </p:nvPr>
        </p:nvSpPr>
        <p:spPr>
          <a:xfrm>
            <a:off x="152400" y="152400"/>
            <a:ext cx="8839200" cy="5821363"/>
          </a:xfrm>
        </p:spPr>
        <p:txBody>
          <a:bodyPr/>
          <a:lstStyle/>
          <a:p>
            <a:pPr>
              <a:lnSpc>
                <a:spcPct val="80000"/>
              </a:lnSpc>
            </a:pPr>
            <a:r>
              <a:rPr lang="en-US" dirty="0">
                <a:solidFill>
                  <a:srgbClr val="66FF99"/>
                </a:solidFill>
              </a:rPr>
              <a:t>Which of the following equations is the correct equation for photosynthesis?</a:t>
            </a:r>
          </a:p>
          <a:p>
            <a:pPr>
              <a:lnSpc>
                <a:spcPct val="80000"/>
              </a:lnSpc>
            </a:pPr>
            <a:r>
              <a:rPr lang="en-US" b="1" dirty="0"/>
              <a:t>A.)</a:t>
            </a:r>
            <a:r>
              <a:rPr lang="en-US" dirty="0"/>
              <a:t> </a:t>
            </a:r>
            <a:r>
              <a:rPr lang="en-US" sz="2400" b="1" dirty="0"/>
              <a:t>6O</a:t>
            </a:r>
            <a:r>
              <a:rPr lang="en-US" sz="1800" b="1" dirty="0"/>
              <a:t>2</a:t>
            </a:r>
            <a:r>
              <a:rPr lang="en-US" sz="2400" b="1" dirty="0"/>
              <a:t> + 6H</a:t>
            </a:r>
            <a:r>
              <a:rPr lang="en-US" sz="1800" b="1" dirty="0"/>
              <a:t>2</a:t>
            </a:r>
            <a:r>
              <a:rPr lang="en-US" sz="2400" b="1" dirty="0"/>
              <a:t>O + light energy = C</a:t>
            </a:r>
            <a:r>
              <a:rPr lang="en-US" sz="1800" b="1" dirty="0"/>
              <a:t>12</a:t>
            </a:r>
            <a:r>
              <a:rPr lang="en-US" sz="2400" b="1" dirty="0"/>
              <a:t>H</a:t>
            </a:r>
            <a:r>
              <a:rPr lang="en-US" sz="1800" b="1" dirty="0"/>
              <a:t>6</a:t>
            </a:r>
            <a:r>
              <a:rPr lang="en-US" sz="2400" b="1" dirty="0"/>
              <a:t>O</a:t>
            </a:r>
            <a:r>
              <a:rPr lang="en-US" sz="1800" b="1" dirty="0"/>
              <a:t>6</a:t>
            </a:r>
            <a:r>
              <a:rPr lang="en-US" sz="2400" b="1" dirty="0"/>
              <a:t> + 6O</a:t>
            </a:r>
            <a:r>
              <a:rPr lang="en-US" sz="1800" b="1" dirty="0"/>
              <a:t>2</a:t>
            </a:r>
          </a:p>
          <a:p>
            <a:pPr>
              <a:lnSpc>
                <a:spcPct val="80000"/>
              </a:lnSpc>
            </a:pPr>
            <a:r>
              <a:rPr lang="en-US" sz="2800" b="1" dirty="0"/>
              <a:t>B.)  </a:t>
            </a:r>
            <a:r>
              <a:rPr lang="en-US" sz="2400" b="1" dirty="0"/>
              <a:t>6CO</a:t>
            </a:r>
            <a:r>
              <a:rPr lang="en-US" sz="1800" b="1" dirty="0"/>
              <a:t>2</a:t>
            </a:r>
            <a:r>
              <a:rPr lang="en-US" sz="2400" b="1" dirty="0"/>
              <a:t> + 6H</a:t>
            </a:r>
            <a:r>
              <a:rPr lang="en-US" sz="1800" b="1" dirty="0"/>
              <a:t>2</a:t>
            </a:r>
            <a:r>
              <a:rPr lang="en-US" sz="2400" b="1" dirty="0"/>
              <a:t>O +  sugar = C</a:t>
            </a:r>
            <a:r>
              <a:rPr lang="en-US" sz="1800" b="1" dirty="0"/>
              <a:t>6</a:t>
            </a:r>
            <a:r>
              <a:rPr lang="en-US" sz="2400" b="1" dirty="0"/>
              <a:t>H</a:t>
            </a:r>
            <a:r>
              <a:rPr lang="en-US" sz="1800" b="1" dirty="0"/>
              <a:t>12</a:t>
            </a:r>
            <a:r>
              <a:rPr lang="en-US" sz="2400" b="1" dirty="0"/>
              <a:t>O</a:t>
            </a:r>
            <a:r>
              <a:rPr lang="en-US" sz="1800" b="1" dirty="0"/>
              <a:t>6</a:t>
            </a:r>
            <a:r>
              <a:rPr lang="en-US" sz="2400" b="1" dirty="0"/>
              <a:t> + 6O</a:t>
            </a:r>
            <a:r>
              <a:rPr lang="en-US" sz="1800" b="1" dirty="0"/>
              <a:t>2</a:t>
            </a:r>
          </a:p>
          <a:p>
            <a:pPr>
              <a:lnSpc>
                <a:spcPct val="80000"/>
              </a:lnSpc>
            </a:pPr>
            <a:r>
              <a:rPr lang="en-US" sz="2800" b="1" dirty="0"/>
              <a:t>C.)  </a:t>
            </a:r>
            <a:r>
              <a:rPr lang="en-US" sz="2400" b="1" dirty="0"/>
              <a:t>6CO</a:t>
            </a:r>
            <a:r>
              <a:rPr lang="en-US" sz="1800" b="1" dirty="0"/>
              <a:t>2</a:t>
            </a:r>
            <a:r>
              <a:rPr lang="en-US" sz="2400" b="1" dirty="0"/>
              <a:t> + 6CO</a:t>
            </a:r>
            <a:r>
              <a:rPr lang="en-US" sz="1800" b="1" dirty="0"/>
              <a:t>2</a:t>
            </a:r>
            <a:r>
              <a:rPr lang="en-US" sz="2400" b="1" dirty="0"/>
              <a:t> + light energy = C</a:t>
            </a:r>
            <a:r>
              <a:rPr lang="en-US" sz="1800" b="1" dirty="0"/>
              <a:t>6</a:t>
            </a:r>
            <a:r>
              <a:rPr lang="en-US" sz="2400" b="1" dirty="0"/>
              <a:t>H</a:t>
            </a:r>
            <a:r>
              <a:rPr lang="en-US" sz="1800" b="1" dirty="0"/>
              <a:t>12</a:t>
            </a:r>
            <a:r>
              <a:rPr lang="en-US" sz="2400" b="1" dirty="0"/>
              <a:t>O</a:t>
            </a:r>
            <a:r>
              <a:rPr lang="en-US" sz="1800" b="1" dirty="0"/>
              <a:t>6</a:t>
            </a:r>
            <a:r>
              <a:rPr lang="en-US" sz="2400" b="1" dirty="0"/>
              <a:t> +  6H</a:t>
            </a:r>
            <a:r>
              <a:rPr lang="en-US" sz="1800" b="1" dirty="0"/>
              <a:t>2</a:t>
            </a:r>
            <a:r>
              <a:rPr lang="en-US" sz="2400" b="1" dirty="0"/>
              <a:t>O</a:t>
            </a:r>
          </a:p>
          <a:p>
            <a:pPr>
              <a:lnSpc>
                <a:spcPct val="80000"/>
              </a:lnSpc>
            </a:pPr>
            <a:r>
              <a:rPr lang="en-US" sz="2800" b="1" dirty="0"/>
              <a:t>D.)  </a:t>
            </a:r>
            <a:r>
              <a:rPr lang="en-US" sz="2400" b="1" dirty="0"/>
              <a:t>6CO</a:t>
            </a:r>
            <a:r>
              <a:rPr lang="en-US" sz="1800" b="1" dirty="0"/>
              <a:t>2</a:t>
            </a:r>
            <a:r>
              <a:rPr lang="en-US" sz="2400" b="1" dirty="0"/>
              <a:t> + 6H</a:t>
            </a:r>
            <a:r>
              <a:rPr lang="en-US" sz="1800" b="1" dirty="0"/>
              <a:t>2</a:t>
            </a:r>
            <a:r>
              <a:rPr lang="en-US" sz="2400" b="1" dirty="0"/>
              <a:t> + light energy = C</a:t>
            </a:r>
            <a:r>
              <a:rPr lang="en-US" sz="1800" b="1" dirty="0"/>
              <a:t>6</a:t>
            </a:r>
            <a:r>
              <a:rPr lang="en-US" sz="2400" b="1" dirty="0"/>
              <a:t>H</a:t>
            </a:r>
            <a:r>
              <a:rPr lang="en-US" sz="1800" b="1" dirty="0"/>
              <a:t>12</a:t>
            </a:r>
            <a:r>
              <a:rPr lang="en-US" sz="2400" b="1" dirty="0"/>
              <a:t>O</a:t>
            </a:r>
            <a:r>
              <a:rPr lang="en-US" sz="1800" b="1" dirty="0"/>
              <a:t>6</a:t>
            </a:r>
            <a:r>
              <a:rPr lang="en-US" sz="2400" b="1" dirty="0"/>
              <a:t> +  6H</a:t>
            </a:r>
            <a:r>
              <a:rPr lang="en-US" sz="1800" b="1" dirty="0"/>
              <a:t>2</a:t>
            </a:r>
            <a:r>
              <a:rPr lang="en-US" sz="2400" b="1" dirty="0"/>
              <a:t>O</a:t>
            </a:r>
          </a:p>
          <a:p>
            <a:pPr>
              <a:lnSpc>
                <a:spcPct val="80000"/>
              </a:lnSpc>
            </a:pPr>
            <a:r>
              <a:rPr lang="en-US" sz="2800" b="1" dirty="0"/>
              <a:t>E.)  </a:t>
            </a:r>
            <a:r>
              <a:rPr lang="en-US" sz="2400" b="1" dirty="0"/>
              <a:t>6CO</a:t>
            </a:r>
            <a:r>
              <a:rPr lang="en-US" sz="1800" b="1" dirty="0"/>
              <a:t>2</a:t>
            </a:r>
            <a:r>
              <a:rPr lang="en-US" sz="2400" b="1" dirty="0"/>
              <a:t> + 6H</a:t>
            </a:r>
            <a:r>
              <a:rPr lang="en-US" sz="1800" b="1" dirty="0"/>
              <a:t>2</a:t>
            </a:r>
            <a:r>
              <a:rPr lang="en-US" sz="2400" b="1" dirty="0"/>
              <a:t>O + light energy = C</a:t>
            </a:r>
            <a:r>
              <a:rPr lang="en-US" sz="1800" b="1" dirty="0"/>
              <a:t>6</a:t>
            </a:r>
            <a:r>
              <a:rPr lang="en-US" sz="2400" b="1" dirty="0"/>
              <a:t>H</a:t>
            </a:r>
            <a:r>
              <a:rPr lang="en-US" sz="1800" b="1" dirty="0"/>
              <a:t>12</a:t>
            </a:r>
            <a:r>
              <a:rPr lang="en-US" sz="2400" b="1" dirty="0"/>
              <a:t>O</a:t>
            </a:r>
            <a:r>
              <a:rPr lang="en-US" sz="1800" b="1" dirty="0"/>
              <a:t>6</a:t>
            </a:r>
            <a:r>
              <a:rPr lang="en-US" sz="2400" b="1" dirty="0"/>
              <a:t> + 6O</a:t>
            </a:r>
            <a:r>
              <a:rPr lang="en-US" sz="1800" b="1" dirty="0"/>
              <a:t>2</a:t>
            </a:r>
          </a:p>
          <a:p>
            <a:pPr>
              <a:lnSpc>
                <a:spcPct val="80000"/>
              </a:lnSpc>
            </a:pPr>
            <a:r>
              <a:rPr lang="en-US" sz="2800" b="1" dirty="0"/>
              <a:t>F.)  </a:t>
            </a:r>
            <a:r>
              <a:rPr lang="en-US" sz="2400" b="1" dirty="0"/>
              <a:t>6CO</a:t>
            </a:r>
            <a:r>
              <a:rPr lang="en-US" sz="1800" b="1" dirty="0"/>
              <a:t>2</a:t>
            </a:r>
            <a:r>
              <a:rPr lang="en-US" sz="2400" b="1" dirty="0"/>
              <a:t> + 6H</a:t>
            </a:r>
            <a:r>
              <a:rPr lang="en-US" sz="1800" b="1" dirty="0"/>
              <a:t>2</a:t>
            </a:r>
            <a:r>
              <a:rPr lang="en-US" sz="2400" b="1" dirty="0"/>
              <a:t>O + light energy = C</a:t>
            </a:r>
            <a:r>
              <a:rPr lang="en-US" sz="1800" b="1" dirty="0"/>
              <a:t>6</a:t>
            </a:r>
            <a:r>
              <a:rPr lang="en-US" sz="2400" b="1" dirty="0"/>
              <a:t>H</a:t>
            </a:r>
            <a:r>
              <a:rPr lang="en-US" sz="1800" b="1" dirty="0"/>
              <a:t>2</a:t>
            </a:r>
            <a:r>
              <a:rPr lang="en-US" sz="2400" b="1" dirty="0"/>
              <a:t>O</a:t>
            </a:r>
            <a:r>
              <a:rPr lang="en-US" sz="1800" b="1" dirty="0"/>
              <a:t>6</a:t>
            </a:r>
            <a:r>
              <a:rPr lang="en-US" sz="2400" b="1" dirty="0"/>
              <a:t> + 6O</a:t>
            </a:r>
            <a:r>
              <a:rPr lang="en-US" sz="1800" b="1" dirty="0"/>
              <a:t>2</a:t>
            </a:r>
          </a:p>
          <a:p>
            <a:pPr>
              <a:lnSpc>
                <a:spcPct val="80000"/>
              </a:lnSpc>
            </a:pPr>
            <a:r>
              <a:rPr lang="en-US" sz="2800" b="1" dirty="0"/>
              <a:t>G.)  </a:t>
            </a:r>
            <a:r>
              <a:rPr lang="en-US" sz="2400" b="1" dirty="0"/>
              <a:t>6CO</a:t>
            </a:r>
            <a:r>
              <a:rPr lang="en-US" sz="1800" b="1" dirty="0"/>
              <a:t>2</a:t>
            </a:r>
            <a:r>
              <a:rPr lang="en-US" sz="2400" b="1" dirty="0"/>
              <a:t> + 6H</a:t>
            </a:r>
            <a:r>
              <a:rPr lang="en-US" sz="1800" b="1" dirty="0"/>
              <a:t>2</a:t>
            </a:r>
            <a:r>
              <a:rPr lang="en-US" sz="2400" b="1" dirty="0"/>
              <a:t>O + sugar = C</a:t>
            </a:r>
            <a:r>
              <a:rPr lang="en-US" sz="1800" b="1" dirty="0"/>
              <a:t>6</a:t>
            </a:r>
            <a:r>
              <a:rPr lang="en-US" sz="2400" b="1" dirty="0"/>
              <a:t>H</a:t>
            </a:r>
            <a:r>
              <a:rPr lang="en-US" sz="1800" b="1" dirty="0"/>
              <a:t>12</a:t>
            </a:r>
            <a:r>
              <a:rPr lang="en-US" sz="2400" b="1" dirty="0"/>
              <a:t>O</a:t>
            </a:r>
            <a:r>
              <a:rPr lang="en-US" sz="1800" b="1" dirty="0"/>
              <a:t>6 </a:t>
            </a:r>
            <a:r>
              <a:rPr lang="en-US" sz="2400" b="1" dirty="0"/>
              <a:t>+ 6O</a:t>
            </a:r>
            <a:r>
              <a:rPr lang="en-US" sz="1800" b="1" dirty="0"/>
              <a:t>2</a:t>
            </a:r>
          </a:p>
          <a:p>
            <a:pPr>
              <a:lnSpc>
                <a:spcPct val="80000"/>
              </a:lnSpc>
            </a:pPr>
            <a:r>
              <a:rPr lang="en-US" sz="2800" b="1" dirty="0"/>
              <a:t>H.)  </a:t>
            </a:r>
            <a:r>
              <a:rPr lang="en-US" sz="2400" b="1" dirty="0"/>
              <a:t>6CO</a:t>
            </a:r>
            <a:r>
              <a:rPr lang="en-US" sz="1800" b="1" dirty="0"/>
              <a:t>2</a:t>
            </a:r>
            <a:r>
              <a:rPr lang="en-US" sz="2400" b="1" dirty="0"/>
              <a:t> + 6H</a:t>
            </a:r>
            <a:r>
              <a:rPr lang="en-US" sz="1800" b="1" dirty="0"/>
              <a:t>2</a:t>
            </a:r>
            <a:r>
              <a:rPr lang="en-US" sz="2400" b="1" dirty="0"/>
              <a:t>O + light energy = C</a:t>
            </a:r>
            <a:r>
              <a:rPr lang="en-US" sz="1800" b="1" dirty="0"/>
              <a:t>6</a:t>
            </a:r>
            <a:r>
              <a:rPr lang="en-US" sz="2400" b="1" dirty="0"/>
              <a:t>H</a:t>
            </a:r>
            <a:r>
              <a:rPr lang="en-US" sz="1800" b="1" dirty="0"/>
              <a:t>12</a:t>
            </a:r>
            <a:r>
              <a:rPr lang="en-US" sz="2400" b="1" dirty="0"/>
              <a:t>O</a:t>
            </a:r>
            <a:r>
              <a:rPr lang="en-US" sz="1800" b="1" dirty="0"/>
              <a:t>6</a:t>
            </a:r>
            <a:r>
              <a:rPr lang="en-US" sz="2400" b="1" dirty="0"/>
              <a:t> + 6CO</a:t>
            </a:r>
            <a:r>
              <a:rPr lang="en-US" sz="1800" b="1" dirty="0"/>
              <a:t>2</a:t>
            </a:r>
          </a:p>
          <a:p>
            <a:pPr>
              <a:lnSpc>
                <a:spcPct val="80000"/>
              </a:lnSpc>
            </a:pPr>
            <a:r>
              <a:rPr lang="en-US" sz="2800" b="1" dirty="0"/>
              <a:t>I.)  </a:t>
            </a:r>
            <a:r>
              <a:rPr lang="en-US" sz="2400" b="1" dirty="0"/>
              <a:t>6CO</a:t>
            </a:r>
            <a:r>
              <a:rPr lang="en-US" sz="1800" b="1" dirty="0"/>
              <a:t>2</a:t>
            </a:r>
            <a:r>
              <a:rPr lang="en-US" sz="2400" b="1" dirty="0"/>
              <a:t> + H</a:t>
            </a:r>
            <a:r>
              <a:rPr lang="en-US" sz="1800" b="1" dirty="0"/>
              <a:t>2</a:t>
            </a:r>
            <a:r>
              <a:rPr lang="en-US" sz="2400" b="1" dirty="0"/>
              <a:t>O + light energy = C</a:t>
            </a:r>
            <a:r>
              <a:rPr lang="en-US" sz="1800" b="1" dirty="0"/>
              <a:t>6</a:t>
            </a:r>
            <a:r>
              <a:rPr lang="en-US" sz="2400" b="1" dirty="0"/>
              <a:t>H</a:t>
            </a:r>
            <a:r>
              <a:rPr lang="en-US" sz="1800" b="1" dirty="0"/>
              <a:t>12</a:t>
            </a:r>
            <a:r>
              <a:rPr lang="en-US" sz="2400" b="1" dirty="0"/>
              <a:t>O6 + 6O</a:t>
            </a:r>
            <a:r>
              <a:rPr lang="en-US" sz="1800" b="1" dirty="0"/>
              <a:t>2</a:t>
            </a:r>
          </a:p>
          <a:p>
            <a:pPr>
              <a:lnSpc>
                <a:spcPct val="80000"/>
              </a:lnSpc>
            </a:pPr>
            <a:r>
              <a:rPr lang="en-US" sz="2800" b="1" dirty="0"/>
              <a:t>J.) </a:t>
            </a:r>
            <a:r>
              <a:rPr lang="en-US" sz="2400" b="1" dirty="0"/>
              <a:t>C</a:t>
            </a:r>
            <a:r>
              <a:rPr lang="en-US" sz="1800" b="1" dirty="0"/>
              <a:t>6</a:t>
            </a:r>
            <a:r>
              <a:rPr lang="en-US" sz="2400" b="1" dirty="0"/>
              <a:t>H</a:t>
            </a:r>
            <a:r>
              <a:rPr lang="en-US" sz="1800" b="1" dirty="0"/>
              <a:t>12</a:t>
            </a:r>
            <a:r>
              <a:rPr lang="en-US" sz="2400" b="1" dirty="0"/>
              <a:t>O6</a:t>
            </a:r>
            <a:r>
              <a:rPr lang="en-US" sz="2800" b="1" dirty="0"/>
              <a:t> = </a:t>
            </a:r>
            <a:r>
              <a:rPr lang="en-US" sz="2400" b="1" dirty="0"/>
              <a:t>6CO</a:t>
            </a:r>
            <a:r>
              <a:rPr lang="en-US" sz="1800" b="1" dirty="0"/>
              <a:t>2</a:t>
            </a:r>
            <a:r>
              <a:rPr lang="en-US" sz="2400" b="1" dirty="0"/>
              <a:t> + 6H</a:t>
            </a:r>
            <a:r>
              <a:rPr lang="en-US" sz="1800" b="1" dirty="0"/>
              <a:t>2</a:t>
            </a:r>
            <a:r>
              <a:rPr lang="en-US" sz="2400" b="1" dirty="0"/>
              <a:t>O + light energy + 6O</a:t>
            </a:r>
            <a:r>
              <a:rPr lang="en-US" sz="1800" b="1" dirty="0"/>
              <a:t>2</a:t>
            </a:r>
          </a:p>
          <a:p>
            <a:pPr>
              <a:lnSpc>
                <a:spcPct val="80000"/>
              </a:lnSpc>
            </a:pPr>
            <a:r>
              <a:rPr lang="en-US" sz="2800" b="1" dirty="0"/>
              <a:t>K.) None of the above.</a:t>
            </a:r>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p:txBody>
      </p:sp>
      <p:sp>
        <p:nvSpPr>
          <p:cNvPr id="72806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7848600" y="6858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
        <p:nvSpPr>
          <p:cNvPr id="3" name="Rectangle 2"/>
          <p:cNvSpPr/>
          <p:nvPr/>
        </p:nvSpPr>
        <p:spPr>
          <a:xfrm>
            <a:off x="152400" y="5829205"/>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840860848"/>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body" idx="1"/>
          </p:nvPr>
        </p:nvSpPr>
        <p:spPr>
          <a:xfrm>
            <a:off x="152400" y="152400"/>
            <a:ext cx="8839200" cy="5821363"/>
          </a:xfrm>
        </p:spPr>
        <p:txBody>
          <a:bodyPr/>
          <a:lstStyle/>
          <a:p>
            <a:pPr>
              <a:lnSpc>
                <a:spcPct val="80000"/>
              </a:lnSpc>
            </a:pPr>
            <a:r>
              <a:rPr lang="en-US" dirty="0">
                <a:solidFill>
                  <a:srgbClr val="66FF99"/>
                </a:solidFill>
              </a:rPr>
              <a:t>Which of the following equations is the correct equation for photosynthesis?</a:t>
            </a:r>
          </a:p>
          <a:p>
            <a:pPr>
              <a:lnSpc>
                <a:spcPct val="80000"/>
              </a:lnSpc>
            </a:pPr>
            <a:r>
              <a:rPr lang="en-US" b="1" dirty="0"/>
              <a:t>A.)</a:t>
            </a:r>
            <a:r>
              <a:rPr lang="en-US" dirty="0"/>
              <a:t> </a:t>
            </a:r>
            <a:r>
              <a:rPr lang="en-US" sz="2400" b="1" dirty="0"/>
              <a:t>6O</a:t>
            </a:r>
            <a:r>
              <a:rPr lang="en-US" sz="1800" b="1" dirty="0"/>
              <a:t>2</a:t>
            </a:r>
            <a:r>
              <a:rPr lang="en-US" sz="2400" b="1" dirty="0"/>
              <a:t> + 6H</a:t>
            </a:r>
            <a:r>
              <a:rPr lang="en-US" sz="1800" b="1" dirty="0"/>
              <a:t>2</a:t>
            </a:r>
            <a:r>
              <a:rPr lang="en-US" sz="2400" b="1" dirty="0"/>
              <a:t>O + light energy = C</a:t>
            </a:r>
            <a:r>
              <a:rPr lang="en-US" sz="1800" b="1" dirty="0"/>
              <a:t>12</a:t>
            </a:r>
            <a:r>
              <a:rPr lang="en-US" sz="2400" b="1" dirty="0"/>
              <a:t>H</a:t>
            </a:r>
            <a:r>
              <a:rPr lang="en-US" sz="1800" b="1" dirty="0"/>
              <a:t>6</a:t>
            </a:r>
            <a:r>
              <a:rPr lang="en-US" sz="2400" b="1" dirty="0"/>
              <a:t>O</a:t>
            </a:r>
            <a:r>
              <a:rPr lang="en-US" sz="1800" b="1" dirty="0"/>
              <a:t>6</a:t>
            </a:r>
            <a:r>
              <a:rPr lang="en-US" sz="2400" b="1" dirty="0"/>
              <a:t> + 6O</a:t>
            </a:r>
            <a:r>
              <a:rPr lang="en-US" sz="1800" b="1" dirty="0"/>
              <a:t>2</a:t>
            </a:r>
          </a:p>
          <a:p>
            <a:pPr>
              <a:lnSpc>
                <a:spcPct val="80000"/>
              </a:lnSpc>
            </a:pPr>
            <a:r>
              <a:rPr lang="en-US" sz="2800" b="1" dirty="0"/>
              <a:t>B.)  </a:t>
            </a:r>
            <a:r>
              <a:rPr lang="en-US" sz="2400" b="1" dirty="0"/>
              <a:t>6CO</a:t>
            </a:r>
            <a:r>
              <a:rPr lang="en-US" sz="1800" b="1" dirty="0"/>
              <a:t>2</a:t>
            </a:r>
            <a:r>
              <a:rPr lang="en-US" sz="2400" b="1" dirty="0"/>
              <a:t> + 6H</a:t>
            </a:r>
            <a:r>
              <a:rPr lang="en-US" sz="1800" b="1" dirty="0"/>
              <a:t>2</a:t>
            </a:r>
            <a:r>
              <a:rPr lang="en-US" sz="2400" b="1" dirty="0"/>
              <a:t>O +  sugar = C</a:t>
            </a:r>
            <a:r>
              <a:rPr lang="en-US" sz="1800" b="1" dirty="0"/>
              <a:t>6</a:t>
            </a:r>
            <a:r>
              <a:rPr lang="en-US" sz="2400" b="1" dirty="0"/>
              <a:t>H</a:t>
            </a:r>
            <a:r>
              <a:rPr lang="en-US" sz="1800" b="1" dirty="0"/>
              <a:t>12</a:t>
            </a:r>
            <a:r>
              <a:rPr lang="en-US" sz="2400" b="1" dirty="0"/>
              <a:t>O</a:t>
            </a:r>
            <a:r>
              <a:rPr lang="en-US" sz="1800" b="1" dirty="0"/>
              <a:t>6</a:t>
            </a:r>
            <a:r>
              <a:rPr lang="en-US" sz="2400" b="1" dirty="0"/>
              <a:t> + 6O</a:t>
            </a:r>
            <a:r>
              <a:rPr lang="en-US" sz="1800" b="1" dirty="0"/>
              <a:t>2</a:t>
            </a:r>
          </a:p>
          <a:p>
            <a:pPr>
              <a:lnSpc>
                <a:spcPct val="80000"/>
              </a:lnSpc>
            </a:pPr>
            <a:r>
              <a:rPr lang="en-US" sz="2800" b="1" dirty="0"/>
              <a:t>C.)  </a:t>
            </a:r>
            <a:r>
              <a:rPr lang="en-US" sz="2400" b="1" dirty="0"/>
              <a:t>6CO</a:t>
            </a:r>
            <a:r>
              <a:rPr lang="en-US" sz="1800" b="1" dirty="0"/>
              <a:t>2</a:t>
            </a:r>
            <a:r>
              <a:rPr lang="en-US" sz="2400" b="1" dirty="0"/>
              <a:t> + 6CO</a:t>
            </a:r>
            <a:r>
              <a:rPr lang="en-US" sz="1800" b="1" dirty="0"/>
              <a:t>2</a:t>
            </a:r>
            <a:r>
              <a:rPr lang="en-US" sz="2400" b="1" dirty="0"/>
              <a:t> + light energy = C</a:t>
            </a:r>
            <a:r>
              <a:rPr lang="en-US" sz="1800" b="1" dirty="0"/>
              <a:t>6</a:t>
            </a:r>
            <a:r>
              <a:rPr lang="en-US" sz="2400" b="1" dirty="0"/>
              <a:t>H</a:t>
            </a:r>
            <a:r>
              <a:rPr lang="en-US" sz="1800" b="1" dirty="0"/>
              <a:t>12</a:t>
            </a:r>
            <a:r>
              <a:rPr lang="en-US" sz="2400" b="1" dirty="0"/>
              <a:t>O</a:t>
            </a:r>
            <a:r>
              <a:rPr lang="en-US" sz="1800" b="1" dirty="0"/>
              <a:t>6</a:t>
            </a:r>
            <a:r>
              <a:rPr lang="en-US" sz="2400" b="1" dirty="0"/>
              <a:t> +  6H</a:t>
            </a:r>
            <a:r>
              <a:rPr lang="en-US" sz="1800" b="1" dirty="0"/>
              <a:t>2</a:t>
            </a:r>
            <a:r>
              <a:rPr lang="en-US" sz="2400" b="1" dirty="0"/>
              <a:t>O</a:t>
            </a:r>
          </a:p>
          <a:p>
            <a:pPr>
              <a:lnSpc>
                <a:spcPct val="80000"/>
              </a:lnSpc>
            </a:pPr>
            <a:r>
              <a:rPr lang="en-US" sz="2800" b="1" dirty="0"/>
              <a:t>D.)  </a:t>
            </a:r>
            <a:r>
              <a:rPr lang="en-US" sz="2400" b="1" dirty="0"/>
              <a:t>6CO</a:t>
            </a:r>
            <a:r>
              <a:rPr lang="en-US" sz="1800" b="1" dirty="0"/>
              <a:t>2</a:t>
            </a:r>
            <a:r>
              <a:rPr lang="en-US" sz="2400" b="1" dirty="0"/>
              <a:t> + 6H</a:t>
            </a:r>
            <a:r>
              <a:rPr lang="en-US" sz="1800" b="1" dirty="0"/>
              <a:t>2</a:t>
            </a:r>
            <a:r>
              <a:rPr lang="en-US" sz="2400" b="1" dirty="0"/>
              <a:t> + light energy = C</a:t>
            </a:r>
            <a:r>
              <a:rPr lang="en-US" sz="1800" b="1" dirty="0"/>
              <a:t>6</a:t>
            </a:r>
            <a:r>
              <a:rPr lang="en-US" sz="2400" b="1" dirty="0"/>
              <a:t>H</a:t>
            </a:r>
            <a:r>
              <a:rPr lang="en-US" sz="1800" b="1" dirty="0"/>
              <a:t>12</a:t>
            </a:r>
            <a:r>
              <a:rPr lang="en-US" sz="2400" b="1" dirty="0"/>
              <a:t>O</a:t>
            </a:r>
            <a:r>
              <a:rPr lang="en-US" sz="1800" b="1" dirty="0"/>
              <a:t>6</a:t>
            </a:r>
            <a:r>
              <a:rPr lang="en-US" sz="2400" b="1" dirty="0"/>
              <a:t> +  6H</a:t>
            </a:r>
            <a:r>
              <a:rPr lang="en-US" sz="1800" b="1" dirty="0"/>
              <a:t>2</a:t>
            </a:r>
            <a:r>
              <a:rPr lang="en-US" sz="2400" b="1" dirty="0"/>
              <a:t>O</a:t>
            </a:r>
          </a:p>
          <a:p>
            <a:pPr>
              <a:lnSpc>
                <a:spcPct val="80000"/>
              </a:lnSpc>
            </a:pPr>
            <a:r>
              <a:rPr lang="en-US" sz="2800" b="1" dirty="0"/>
              <a:t>E.)  </a:t>
            </a:r>
            <a:r>
              <a:rPr lang="en-US" sz="2400" b="1" dirty="0"/>
              <a:t>6CO</a:t>
            </a:r>
            <a:r>
              <a:rPr lang="en-US" sz="1800" b="1" dirty="0"/>
              <a:t>2</a:t>
            </a:r>
            <a:r>
              <a:rPr lang="en-US" sz="2400" b="1" dirty="0"/>
              <a:t> + 6H</a:t>
            </a:r>
            <a:r>
              <a:rPr lang="en-US" sz="1800" b="1" dirty="0"/>
              <a:t>2</a:t>
            </a:r>
            <a:r>
              <a:rPr lang="en-US" sz="2400" b="1" dirty="0"/>
              <a:t>O + light energy = C</a:t>
            </a:r>
            <a:r>
              <a:rPr lang="en-US" sz="1800" b="1" dirty="0"/>
              <a:t>6</a:t>
            </a:r>
            <a:r>
              <a:rPr lang="en-US" sz="2400" b="1" dirty="0"/>
              <a:t>H</a:t>
            </a:r>
            <a:r>
              <a:rPr lang="en-US" sz="1800" b="1" dirty="0"/>
              <a:t>12</a:t>
            </a:r>
            <a:r>
              <a:rPr lang="en-US" sz="2400" b="1" dirty="0"/>
              <a:t>O</a:t>
            </a:r>
            <a:r>
              <a:rPr lang="en-US" sz="1800" b="1" dirty="0"/>
              <a:t>6</a:t>
            </a:r>
            <a:r>
              <a:rPr lang="en-US" sz="2400" b="1" dirty="0"/>
              <a:t> + 6O</a:t>
            </a:r>
            <a:r>
              <a:rPr lang="en-US" sz="1800" b="1" dirty="0"/>
              <a:t>2</a:t>
            </a:r>
          </a:p>
          <a:p>
            <a:pPr>
              <a:lnSpc>
                <a:spcPct val="80000"/>
              </a:lnSpc>
            </a:pPr>
            <a:r>
              <a:rPr lang="en-US" sz="2800" b="1" dirty="0"/>
              <a:t>F.)  </a:t>
            </a:r>
            <a:r>
              <a:rPr lang="en-US" sz="2400" b="1" dirty="0"/>
              <a:t>6CO</a:t>
            </a:r>
            <a:r>
              <a:rPr lang="en-US" sz="1800" b="1" dirty="0"/>
              <a:t>2</a:t>
            </a:r>
            <a:r>
              <a:rPr lang="en-US" sz="2400" b="1" dirty="0"/>
              <a:t> + 6H</a:t>
            </a:r>
            <a:r>
              <a:rPr lang="en-US" sz="1800" b="1" dirty="0"/>
              <a:t>2</a:t>
            </a:r>
            <a:r>
              <a:rPr lang="en-US" sz="2400" b="1" dirty="0"/>
              <a:t>O + light energy = C</a:t>
            </a:r>
            <a:r>
              <a:rPr lang="en-US" sz="1800" b="1" dirty="0"/>
              <a:t>6</a:t>
            </a:r>
            <a:r>
              <a:rPr lang="en-US" sz="2400" b="1" dirty="0"/>
              <a:t>H</a:t>
            </a:r>
            <a:r>
              <a:rPr lang="en-US" sz="1800" b="1" dirty="0"/>
              <a:t>2</a:t>
            </a:r>
            <a:r>
              <a:rPr lang="en-US" sz="2400" b="1" dirty="0"/>
              <a:t>O</a:t>
            </a:r>
            <a:r>
              <a:rPr lang="en-US" sz="1800" b="1" dirty="0"/>
              <a:t>6</a:t>
            </a:r>
            <a:r>
              <a:rPr lang="en-US" sz="2400" b="1" dirty="0"/>
              <a:t> + 6O</a:t>
            </a:r>
            <a:r>
              <a:rPr lang="en-US" sz="1800" b="1" dirty="0"/>
              <a:t>2</a:t>
            </a:r>
          </a:p>
          <a:p>
            <a:pPr>
              <a:lnSpc>
                <a:spcPct val="80000"/>
              </a:lnSpc>
            </a:pPr>
            <a:r>
              <a:rPr lang="en-US" sz="2800" b="1" dirty="0"/>
              <a:t>G.)  </a:t>
            </a:r>
            <a:r>
              <a:rPr lang="en-US" sz="2400" b="1" dirty="0"/>
              <a:t>6CO</a:t>
            </a:r>
            <a:r>
              <a:rPr lang="en-US" sz="1800" b="1" dirty="0"/>
              <a:t>2</a:t>
            </a:r>
            <a:r>
              <a:rPr lang="en-US" sz="2400" b="1" dirty="0"/>
              <a:t> + 6H</a:t>
            </a:r>
            <a:r>
              <a:rPr lang="en-US" sz="1800" b="1" dirty="0"/>
              <a:t>2</a:t>
            </a:r>
            <a:r>
              <a:rPr lang="en-US" sz="2400" b="1" dirty="0"/>
              <a:t>O + sugar = C</a:t>
            </a:r>
            <a:r>
              <a:rPr lang="en-US" sz="1800" b="1" dirty="0"/>
              <a:t>6</a:t>
            </a:r>
            <a:r>
              <a:rPr lang="en-US" sz="2400" b="1" dirty="0"/>
              <a:t>H</a:t>
            </a:r>
            <a:r>
              <a:rPr lang="en-US" sz="1800" b="1" dirty="0"/>
              <a:t>12</a:t>
            </a:r>
            <a:r>
              <a:rPr lang="en-US" sz="2400" b="1" dirty="0"/>
              <a:t>O</a:t>
            </a:r>
            <a:r>
              <a:rPr lang="en-US" sz="1800" b="1" dirty="0"/>
              <a:t>6 </a:t>
            </a:r>
            <a:r>
              <a:rPr lang="en-US" sz="2400" b="1" dirty="0"/>
              <a:t>+ 6O</a:t>
            </a:r>
            <a:r>
              <a:rPr lang="en-US" sz="1800" b="1" dirty="0"/>
              <a:t>2</a:t>
            </a:r>
          </a:p>
          <a:p>
            <a:pPr>
              <a:lnSpc>
                <a:spcPct val="80000"/>
              </a:lnSpc>
            </a:pPr>
            <a:r>
              <a:rPr lang="en-US" sz="2800" b="1" dirty="0"/>
              <a:t>H.)  </a:t>
            </a:r>
            <a:r>
              <a:rPr lang="en-US" sz="2400" b="1" dirty="0"/>
              <a:t>6CO</a:t>
            </a:r>
            <a:r>
              <a:rPr lang="en-US" sz="1800" b="1" dirty="0"/>
              <a:t>2</a:t>
            </a:r>
            <a:r>
              <a:rPr lang="en-US" sz="2400" b="1" dirty="0"/>
              <a:t> + 6H</a:t>
            </a:r>
            <a:r>
              <a:rPr lang="en-US" sz="1800" b="1" dirty="0"/>
              <a:t>2</a:t>
            </a:r>
            <a:r>
              <a:rPr lang="en-US" sz="2400" b="1" dirty="0"/>
              <a:t>O + light energy = C</a:t>
            </a:r>
            <a:r>
              <a:rPr lang="en-US" sz="1800" b="1" dirty="0"/>
              <a:t>6</a:t>
            </a:r>
            <a:r>
              <a:rPr lang="en-US" sz="2400" b="1" dirty="0"/>
              <a:t>H</a:t>
            </a:r>
            <a:r>
              <a:rPr lang="en-US" sz="1800" b="1" dirty="0"/>
              <a:t>12</a:t>
            </a:r>
            <a:r>
              <a:rPr lang="en-US" sz="2400" b="1" dirty="0"/>
              <a:t>O</a:t>
            </a:r>
            <a:r>
              <a:rPr lang="en-US" sz="1800" b="1" dirty="0"/>
              <a:t>6</a:t>
            </a:r>
            <a:r>
              <a:rPr lang="en-US" sz="2400" b="1" dirty="0"/>
              <a:t> + 6CO</a:t>
            </a:r>
            <a:r>
              <a:rPr lang="en-US" sz="1800" b="1" dirty="0"/>
              <a:t>2</a:t>
            </a:r>
          </a:p>
          <a:p>
            <a:pPr>
              <a:lnSpc>
                <a:spcPct val="80000"/>
              </a:lnSpc>
            </a:pPr>
            <a:r>
              <a:rPr lang="en-US" sz="2800" b="1" dirty="0"/>
              <a:t>I.)  </a:t>
            </a:r>
            <a:r>
              <a:rPr lang="en-US" sz="2400" b="1" dirty="0"/>
              <a:t>6CO</a:t>
            </a:r>
            <a:r>
              <a:rPr lang="en-US" sz="1800" b="1" dirty="0"/>
              <a:t>2</a:t>
            </a:r>
            <a:r>
              <a:rPr lang="en-US" sz="2400" b="1" dirty="0"/>
              <a:t> + H</a:t>
            </a:r>
            <a:r>
              <a:rPr lang="en-US" sz="1800" b="1" dirty="0"/>
              <a:t>2</a:t>
            </a:r>
            <a:r>
              <a:rPr lang="en-US" sz="2400" b="1" dirty="0"/>
              <a:t>O + light energy = C</a:t>
            </a:r>
            <a:r>
              <a:rPr lang="en-US" sz="1800" b="1" dirty="0"/>
              <a:t>6</a:t>
            </a:r>
            <a:r>
              <a:rPr lang="en-US" sz="2400" b="1" dirty="0"/>
              <a:t>H</a:t>
            </a:r>
            <a:r>
              <a:rPr lang="en-US" sz="1800" b="1" dirty="0"/>
              <a:t>12</a:t>
            </a:r>
            <a:r>
              <a:rPr lang="en-US" sz="2400" b="1" dirty="0"/>
              <a:t>O6 + 6O</a:t>
            </a:r>
            <a:r>
              <a:rPr lang="en-US" sz="1800" b="1" dirty="0"/>
              <a:t>2</a:t>
            </a:r>
          </a:p>
          <a:p>
            <a:pPr>
              <a:lnSpc>
                <a:spcPct val="80000"/>
              </a:lnSpc>
            </a:pPr>
            <a:r>
              <a:rPr lang="en-US" sz="2800" b="1" dirty="0"/>
              <a:t>J.) </a:t>
            </a:r>
            <a:r>
              <a:rPr lang="en-US" sz="2400" b="1" dirty="0"/>
              <a:t>C</a:t>
            </a:r>
            <a:r>
              <a:rPr lang="en-US" sz="1800" b="1" dirty="0"/>
              <a:t>6</a:t>
            </a:r>
            <a:r>
              <a:rPr lang="en-US" sz="2400" b="1" dirty="0"/>
              <a:t>H</a:t>
            </a:r>
            <a:r>
              <a:rPr lang="en-US" sz="1800" b="1" dirty="0"/>
              <a:t>12</a:t>
            </a:r>
            <a:r>
              <a:rPr lang="en-US" sz="2400" b="1" dirty="0"/>
              <a:t>O6</a:t>
            </a:r>
            <a:r>
              <a:rPr lang="en-US" sz="2800" b="1" dirty="0"/>
              <a:t> = </a:t>
            </a:r>
            <a:r>
              <a:rPr lang="en-US" sz="2400" b="1" dirty="0"/>
              <a:t>6CO</a:t>
            </a:r>
            <a:r>
              <a:rPr lang="en-US" sz="1800" b="1" dirty="0"/>
              <a:t>2</a:t>
            </a:r>
            <a:r>
              <a:rPr lang="en-US" sz="2400" b="1" dirty="0"/>
              <a:t> + 6H</a:t>
            </a:r>
            <a:r>
              <a:rPr lang="en-US" sz="1800" b="1" dirty="0"/>
              <a:t>2</a:t>
            </a:r>
            <a:r>
              <a:rPr lang="en-US" sz="2400" b="1" dirty="0"/>
              <a:t>O + light energy + 6O</a:t>
            </a:r>
            <a:r>
              <a:rPr lang="en-US" sz="1800" b="1" dirty="0"/>
              <a:t>2</a:t>
            </a:r>
          </a:p>
          <a:p>
            <a:pPr>
              <a:lnSpc>
                <a:spcPct val="80000"/>
              </a:lnSpc>
            </a:pPr>
            <a:r>
              <a:rPr lang="en-US" sz="2800" b="1" dirty="0"/>
              <a:t>K.) None of the above.</a:t>
            </a:r>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p:txBody>
      </p:sp>
      <p:sp>
        <p:nvSpPr>
          <p:cNvPr id="72806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sp>
        <p:nvSpPr>
          <p:cNvPr id="2" name="Rectangle 1"/>
          <p:cNvSpPr/>
          <p:nvPr/>
        </p:nvSpPr>
        <p:spPr>
          <a:xfrm>
            <a:off x="7848600" y="6858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19</a:t>
            </a:r>
          </a:p>
        </p:txBody>
      </p:sp>
      <p:sp>
        <p:nvSpPr>
          <p:cNvPr id="3" name="Rectangle 2"/>
          <p:cNvSpPr/>
          <p:nvPr/>
        </p:nvSpPr>
        <p:spPr>
          <a:xfrm>
            <a:off x="152400" y="5829205"/>
            <a:ext cx="42514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answer is…</a:t>
            </a:r>
          </a:p>
        </p:txBody>
      </p:sp>
      <p:sp>
        <p:nvSpPr>
          <p:cNvPr id="6" name="Rounded Rectangle 5"/>
          <p:cNvSpPr/>
          <p:nvPr/>
        </p:nvSpPr>
        <p:spPr bwMode="auto">
          <a:xfrm>
            <a:off x="533400" y="2743200"/>
            <a:ext cx="7162800" cy="457200"/>
          </a:xfrm>
          <a:prstGeom prst="roundRect">
            <a:avLst/>
          </a:prstGeom>
          <a:solidFill>
            <a:srgbClr val="00B050">
              <a:alpha val="24000"/>
            </a:srgbClr>
          </a:solidFill>
          <a:ln w="38100"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6721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0434" name="Rectangle 2"/>
          <p:cNvSpPr>
            <a:spLocks noGrp="1" noChangeArrowheads="1"/>
          </p:cNvSpPr>
          <p:nvPr>
            <p:ph type="body" idx="1"/>
          </p:nvPr>
        </p:nvSpPr>
        <p:spPr>
          <a:xfrm>
            <a:off x="152400" y="152400"/>
            <a:ext cx="8839200" cy="5902325"/>
          </a:xfrm>
        </p:spPr>
        <p:txBody>
          <a:bodyPr/>
          <a:lstStyle/>
          <a:p>
            <a:pPr eaLnBrk="1" hangingPunct="1">
              <a:defRPr/>
            </a:pPr>
            <a:r>
              <a:rPr lang="en-US" dirty="0">
                <a:solidFill>
                  <a:schemeClr val="accent1">
                    <a:lumMod val="40000"/>
                    <a:lumOff val="60000"/>
                  </a:schemeClr>
                </a:solidFill>
              </a:rPr>
              <a:t>This is the name for the evaporation of water from plants. </a:t>
            </a:r>
          </a:p>
          <a:p>
            <a:pPr lvl="1" eaLnBrk="1" hangingPunct="1">
              <a:defRPr/>
            </a:pPr>
            <a:r>
              <a:rPr lang="en-US" dirty="0">
                <a:solidFill>
                  <a:srgbClr val="99FFCC"/>
                </a:solidFill>
              </a:rPr>
              <a:t>It occurs during photosynthesis. </a:t>
            </a:r>
          </a:p>
          <a:p>
            <a:pPr lvl="1" eaLnBrk="1" hangingPunct="1">
              <a:defRPr/>
            </a:pPr>
            <a:r>
              <a:rPr lang="en-US" dirty="0">
                <a:solidFill>
                  <a:schemeClr val="tx2">
                    <a:lumMod val="75000"/>
                  </a:schemeClr>
                </a:solidFill>
              </a:rPr>
              <a:t>Helps pull water up the xylem from roots.</a:t>
            </a:r>
          </a:p>
          <a:p>
            <a:pPr lvl="1" eaLnBrk="1" hangingPunct="1">
              <a:defRPr/>
            </a:pPr>
            <a:r>
              <a:rPr lang="en-US" dirty="0">
                <a:solidFill>
                  <a:srgbClr val="CC99FF"/>
                </a:solidFill>
              </a:rPr>
              <a:t>Cools the leaf. </a:t>
            </a:r>
          </a:p>
        </p:txBody>
      </p:sp>
      <p:pic>
        <p:nvPicPr>
          <p:cNvPr id="513027" name="Picture 3" descr="transpi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8839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04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689248" y="838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Tree>
    <p:extLst>
      <p:ext uri="{BB962C8B-B14F-4D97-AF65-F5344CB8AC3E}">
        <p14:creationId xmlns:p14="http://schemas.microsoft.com/office/powerpoint/2010/main" val="3101841545"/>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0434" name="Rectangle 2"/>
          <p:cNvSpPr>
            <a:spLocks noGrp="1" noChangeArrowheads="1"/>
          </p:cNvSpPr>
          <p:nvPr>
            <p:ph type="body" idx="1"/>
          </p:nvPr>
        </p:nvSpPr>
        <p:spPr>
          <a:xfrm>
            <a:off x="152400" y="152400"/>
            <a:ext cx="8839200" cy="5902325"/>
          </a:xfrm>
        </p:spPr>
        <p:txBody>
          <a:bodyPr/>
          <a:lstStyle/>
          <a:p>
            <a:pPr eaLnBrk="1" hangingPunct="1">
              <a:defRPr/>
            </a:pPr>
            <a:r>
              <a:rPr lang="en-US" dirty="0">
                <a:solidFill>
                  <a:schemeClr val="accent1">
                    <a:lumMod val="40000"/>
                    <a:lumOff val="60000"/>
                  </a:schemeClr>
                </a:solidFill>
              </a:rPr>
              <a:t>This is the name for the evaporation of water from plants. </a:t>
            </a:r>
          </a:p>
          <a:p>
            <a:pPr lvl="1" eaLnBrk="1" hangingPunct="1">
              <a:defRPr/>
            </a:pPr>
            <a:r>
              <a:rPr lang="en-US" dirty="0">
                <a:solidFill>
                  <a:srgbClr val="99FFCC"/>
                </a:solidFill>
              </a:rPr>
              <a:t>It occurs during photosynthesis. </a:t>
            </a:r>
          </a:p>
          <a:p>
            <a:pPr lvl="1" eaLnBrk="1" hangingPunct="1">
              <a:defRPr/>
            </a:pPr>
            <a:r>
              <a:rPr lang="en-US" dirty="0">
                <a:solidFill>
                  <a:schemeClr val="tx2">
                    <a:lumMod val="75000"/>
                  </a:schemeClr>
                </a:solidFill>
              </a:rPr>
              <a:t>Helps pull water up the xylem from roots.</a:t>
            </a:r>
          </a:p>
          <a:p>
            <a:pPr lvl="1" eaLnBrk="1" hangingPunct="1">
              <a:defRPr/>
            </a:pPr>
            <a:r>
              <a:rPr lang="en-US" dirty="0">
                <a:solidFill>
                  <a:srgbClr val="CC99FF"/>
                </a:solidFill>
              </a:rPr>
              <a:t>Cools the leaf. </a:t>
            </a:r>
          </a:p>
        </p:txBody>
      </p:sp>
      <p:pic>
        <p:nvPicPr>
          <p:cNvPr id="513027" name="Picture 3" descr="transpi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8839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04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689248" y="838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3" name="Rectangle 2"/>
          <p:cNvSpPr/>
          <p:nvPr/>
        </p:nvSpPr>
        <p:spPr>
          <a:xfrm>
            <a:off x="232235" y="5714615"/>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11434003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0434" name="Rectangle 2"/>
          <p:cNvSpPr>
            <a:spLocks noGrp="1" noChangeArrowheads="1"/>
          </p:cNvSpPr>
          <p:nvPr>
            <p:ph type="body" idx="1"/>
          </p:nvPr>
        </p:nvSpPr>
        <p:spPr>
          <a:xfrm>
            <a:off x="152400" y="152400"/>
            <a:ext cx="8839200" cy="5902325"/>
          </a:xfrm>
        </p:spPr>
        <p:txBody>
          <a:bodyPr/>
          <a:lstStyle/>
          <a:p>
            <a:pPr eaLnBrk="1" hangingPunct="1">
              <a:defRPr/>
            </a:pPr>
            <a:r>
              <a:rPr lang="en-US" dirty="0">
                <a:solidFill>
                  <a:schemeClr val="accent1">
                    <a:lumMod val="40000"/>
                    <a:lumOff val="60000"/>
                  </a:schemeClr>
                </a:solidFill>
              </a:rPr>
              <a:t>This is the name for the evaporation of water from plants. </a:t>
            </a:r>
          </a:p>
          <a:p>
            <a:pPr lvl="1" eaLnBrk="1" hangingPunct="1">
              <a:defRPr/>
            </a:pPr>
            <a:r>
              <a:rPr lang="en-US" dirty="0">
                <a:solidFill>
                  <a:srgbClr val="99FFCC"/>
                </a:solidFill>
              </a:rPr>
              <a:t>It occurs during photosynthesis. </a:t>
            </a:r>
          </a:p>
          <a:p>
            <a:pPr lvl="1" eaLnBrk="1" hangingPunct="1">
              <a:defRPr/>
            </a:pPr>
            <a:r>
              <a:rPr lang="en-US" dirty="0">
                <a:solidFill>
                  <a:schemeClr val="tx2">
                    <a:lumMod val="75000"/>
                  </a:schemeClr>
                </a:solidFill>
              </a:rPr>
              <a:t>Helps pull water up the xylem from roots.</a:t>
            </a:r>
          </a:p>
          <a:p>
            <a:pPr lvl="1" eaLnBrk="1" hangingPunct="1">
              <a:defRPr/>
            </a:pPr>
            <a:r>
              <a:rPr lang="en-US" dirty="0">
                <a:solidFill>
                  <a:srgbClr val="CC99FF"/>
                </a:solidFill>
              </a:rPr>
              <a:t>Cools the leaf. </a:t>
            </a:r>
          </a:p>
        </p:txBody>
      </p:sp>
      <p:pic>
        <p:nvPicPr>
          <p:cNvPr id="513027" name="Picture 3" descr="transpi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8839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04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Rectangle 1"/>
          <p:cNvSpPr/>
          <p:nvPr/>
        </p:nvSpPr>
        <p:spPr>
          <a:xfrm>
            <a:off x="7689248" y="838200"/>
            <a:ext cx="10663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20</a:t>
            </a:r>
          </a:p>
        </p:txBody>
      </p:sp>
      <p:sp>
        <p:nvSpPr>
          <p:cNvPr id="3" name="Rectangle 2"/>
          <p:cNvSpPr/>
          <p:nvPr/>
        </p:nvSpPr>
        <p:spPr>
          <a:xfrm>
            <a:off x="232235" y="5714615"/>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answer is…</a:t>
            </a:r>
          </a:p>
        </p:txBody>
      </p:sp>
      <p:sp>
        <p:nvSpPr>
          <p:cNvPr id="4" name="Rectangle 3"/>
          <p:cNvSpPr/>
          <p:nvPr/>
        </p:nvSpPr>
        <p:spPr>
          <a:xfrm>
            <a:off x="331899" y="2967335"/>
            <a:ext cx="8480207" cy="1569660"/>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900" cmpd="sng">
                  <a:solidFill>
                    <a:srgbClr val="003399">
                      <a:satMod val="190000"/>
                      <a:alpha val="55000"/>
                    </a:srgbClr>
                  </a:solidFill>
                  <a:prstDash val="solid"/>
                </a:ln>
                <a:solidFill>
                  <a:srgbClr val="003399">
                    <a:satMod val="200000"/>
                    <a:tint val="3000"/>
                  </a:srgbClr>
                </a:solidFill>
                <a:effectLst>
                  <a:innerShdw blurRad="101600" dist="76200" dir="5400000">
                    <a:srgbClr val="003399">
                      <a:satMod val="190000"/>
                      <a:tint val="100000"/>
                      <a:alpha val="74000"/>
                    </a:srgbClr>
                  </a:innerShdw>
                </a:effectLst>
                <a:uLnTx/>
                <a:uFillTx/>
                <a:latin typeface="Tahoma" pitchFamily="34" charset="0"/>
                <a:ea typeface="+mn-ea"/>
                <a:cs typeface="+mn-cs"/>
              </a:rPr>
              <a:t>Transpiration</a:t>
            </a:r>
          </a:p>
        </p:txBody>
      </p:sp>
    </p:spTree>
    <p:extLst>
      <p:ext uri="{BB962C8B-B14F-4D97-AF65-F5344CB8AC3E}">
        <p14:creationId xmlns:p14="http://schemas.microsoft.com/office/powerpoint/2010/main" val="207159998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IV REVIEW GAME</a:t>
            </a:r>
          </a:p>
        </p:txBody>
      </p:sp>
    </p:spTree>
    <p:extLst>
      <p:ext uri="{BB962C8B-B14F-4D97-AF65-F5344CB8AC3E}">
        <p14:creationId xmlns:p14="http://schemas.microsoft.com/office/powerpoint/2010/main" val="391720599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solidFill>
                            <a:srgbClr val="FFFF00"/>
                          </a:solidFill>
                        </a:rPr>
                        <a:t>-Bonus-</a:t>
                      </a:r>
                      <a:r>
                        <a:rPr lang="en-US" baseline="0" dirty="0">
                          <a:solidFill>
                            <a:srgbClr val="FFFF00"/>
                          </a:solidFill>
                        </a:rPr>
                        <a:t> </a:t>
                      </a:r>
                    </a:p>
                    <a:p>
                      <a:pPr algn="ctr"/>
                      <a:r>
                        <a:rPr lang="en-US" baseline="0" dirty="0">
                          <a:solidFill>
                            <a:srgbClr val="FFFF00"/>
                          </a:solidFill>
                        </a:rPr>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bg1"/>
                          </a:solidFill>
                        </a:rPr>
                        <a:t>*21</a:t>
                      </a:r>
                    </a:p>
                  </a:txBody>
                  <a:tcPr>
                    <a:solidFill>
                      <a:srgbClr val="FFFFCC"/>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bg1"/>
                          </a:solidFill>
                        </a:rPr>
                        <a:t>*22</a:t>
                      </a:r>
                    </a:p>
                  </a:txBody>
                  <a:tcPr>
                    <a:solidFill>
                      <a:srgbClr val="FFFFCC"/>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bg1"/>
                          </a:solidFill>
                        </a:rPr>
                        <a:t>*23</a:t>
                      </a:r>
                    </a:p>
                  </a:txBody>
                  <a:tcPr>
                    <a:solidFill>
                      <a:srgbClr val="FFFFCC"/>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bg1"/>
                          </a:solidFill>
                        </a:rPr>
                        <a:t>*24</a:t>
                      </a:r>
                    </a:p>
                  </a:txBody>
                  <a:tcPr>
                    <a:solidFill>
                      <a:srgbClr val="FFFFCC"/>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bg1"/>
                          </a:solidFill>
                        </a:rPr>
                        <a:t>*25</a:t>
                      </a:r>
                    </a:p>
                  </a:txBody>
                  <a:tcPr>
                    <a:solidFill>
                      <a:srgbClr val="FFFFCC"/>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IV REVIEW GAME</a:t>
            </a:r>
          </a:p>
        </p:txBody>
      </p:sp>
    </p:spTree>
    <p:extLst>
      <p:ext uri="{BB962C8B-B14F-4D97-AF65-F5344CB8AC3E}">
        <p14:creationId xmlns:p14="http://schemas.microsoft.com/office/powerpoint/2010/main" val="124628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229600" cy="5897563"/>
          </a:xfrm>
        </p:spPr>
        <p:txBody>
          <a:bodyPr/>
          <a:lstStyle/>
          <a:p>
            <a:r>
              <a:rPr lang="en-US" dirty="0"/>
              <a:t>What’s the role of these?</a:t>
            </a:r>
          </a:p>
          <a:p>
            <a:pPr marL="457200" lvl="1" indent="0">
              <a:buNone/>
            </a:pPr>
            <a:r>
              <a:rPr lang="en-US" dirty="0">
                <a:solidFill>
                  <a:srgbClr val="99FFCC"/>
                </a:solidFill>
              </a:rPr>
              <a:t>A.) Create sugar in photosynthesis</a:t>
            </a:r>
          </a:p>
          <a:p>
            <a:pPr marL="457200" lvl="1" indent="0">
              <a:buNone/>
            </a:pPr>
            <a:r>
              <a:rPr lang="en-US" dirty="0">
                <a:solidFill>
                  <a:srgbClr val="FFFF00"/>
                </a:solidFill>
              </a:rPr>
              <a:t>B.) Disperse pollen.</a:t>
            </a:r>
          </a:p>
          <a:p>
            <a:pPr marL="457200" lvl="1" indent="0">
              <a:buNone/>
            </a:pPr>
            <a:r>
              <a:rPr lang="en-US" dirty="0">
                <a:solidFill>
                  <a:srgbClr val="CC99FF"/>
                </a:solidFill>
              </a:rPr>
              <a:t>C.) Disperse waste from the plant.</a:t>
            </a:r>
          </a:p>
          <a:p>
            <a:pPr marL="457200" lvl="1" indent="0">
              <a:buNone/>
            </a:pPr>
            <a:r>
              <a:rPr lang="en-US" dirty="0">
                <a:solidFill>
                  <a:schemeClr val="accent1">
                    <a:lumMod val="40000"/>
                    <a:lumOff val="60000"/>
                  </a:schemeClr>
                </a:solidFill>
              </a:rPr>
              <a:t>D.) Uptake water and nutrients.</a:t>
            </a:r>
          </a:p>
          <a:p>
            <a:pPr marL="457200" lvl="1" indent="0">
              <a:buNone/>
            </a:pPr>
            <a:r>
              <a:rPr lang="en-US" dirty="0">
                <a:solidFill>
                  <a:srgbClr val="FF7C80"/>
                </a:solidFill>
              </a:rPr>
              <a:t>E.) Resist plant hormones.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
            <a:ext cx="2438400" cy="6400800"/>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05199"/>
            <a:ext cx="5943600" cy="3125419"/>
          </a:xfrm>
          <a:prstGeom prst="rect">
            <a:avLst/>
          </a:prstGeom>
          <a:noFill/>
          <a:ln w="2857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924800" y="2286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p>
        </p:txBody>
      </p:sp>
      <p:pic>
        <p:nvPicPr>
          <p:cNvPr id="2" name="Picture 1">
            <a:extLst>
              <a:ext uri="{FF2B5EF4-FFF2-40B4-BE49-F238E27FC236}">
                <a16:creationId xmlns:a16="http://schemas.microsoft.com/office/drawing/2014/main" id="{06AAB79E-B264-0E73-E27B-90BADC484D53}"/>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5225717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venessalewis.files.wordpress.com/2012/01/rainbow-br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1"/>
            <a:ext cx="8991600"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52400"/>
            <a:ext cx="44294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Who is this?</a:t>
            </a:r>
          </a:p>
        </p:txBody>
      </p:sp>
      <p:sp>
        <p:nvSpPr>
          <p:cNvPr id="3" name="Rectangle 2"/>
          <p:cNvSpPr/>
          <p:nvPr/>
        </p:nvSpPr>
        <p:spPr>
          <a:xfrm>
            <a:off x="7523485" y="183247"/>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Tree>
    <p:extLst>
      <p:ext uri="{BB962C8B-B14F-4D97-AF65-F5344CB8AC3E}">
        <p14:creationId xmlns:p14="http://schemas.microsoft.com/office/powerpoint/2010/main" val="196572201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venessalewis.files.wordpress.com/2012/01/rainbow-br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1"/>
            <a:ext cx="8991600"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52400"/>
            <a:ext cx="44294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Who is this?</a:t>
            </a:r>
          </a:p>
        </p:txBody>
      </p:sp>
      <p:sp>
        <p:nvSpPr>
          <p:cNvPr id="3" name="Rectangle 2"/>
          <p:cNvSpPr/>
          <p:nvPr/>
        </p:nvSpPr>
        <p:spPr>
          <a:xfrm>
            <a:off x="7523485" y="183247"/>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
        <p:nvSpPr>
          <p:cNvPr id="4" name="Rectangle 3"/>
          <p:cNvSpPr/>
          <p:nvPr/>
        </p:nvSpPr>
        <p:spPr>
          <a:xfrm>
            <a:off x="152400" y="57912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318596113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venessalewis.files.wordpress.com/2012/01/rainbow-br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1"/>
            <a:ext cx="8991600"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52400"/>
            <a:ext cx="44294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Who is this?</a:t>
            </a:r>
          </a:p>
        </p:txBody>
      </p:sp>
      <p:sp>
        <p:nvSpPr>
          <p:cNvPr id="3" name="Rectangle 2"/>
          <p:cNvSpPr/>
          <p:nvPr/>
        </p:nvSpPr>
        <p:spPr>
          <a:xfrm>
            <a:off x="7523485" y="183247"/>
            <a:ext cx="150714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*21</a:t>
            </a:r>
          </a:p>
        </p:txBody>
      </p:sp>
      <p:sp>
        <p:nvSpPr>
          <p:cNvPr id="4" name="Rectangle 3"/>
          <p:cNvSpPr/>
          <p:nvPr/>
        </p:nvSpPr>
        <p:spPr>
          <a:xfrm>
            <a:off x="152400" y="57912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solidFill>
                  <a:srgbClr val="FF00FF"/>
                </a:solidFill>
                <a:effectLst>
                  <a:outerShdw blurRad="50800" algn="tl" rotWithShape="0">
                    <a:srgbClr val="000000"/>
                  </a:outerShdw>
                </a:effectLst>
                <a:uLnTx/>
                <a:uFillTx/>
                <a:latin typeface="Tahoma" pitchFamily="34" charset="0"/>
                <a:ea typeface="+mn-ea"/>
                <a:cs typeface="+mn-cs"/>
              </a:rPr>
              <a:t>answer is…</a:t>
            </a:r>
          </a:p>
        </p:txBody>
      </p:sp>
      <p:pic>
        <p:nvPicPr>
          <p:cNvPr id="23554" name="Picture 2" descr="http://images.fanpop.com/images/image_uploads/rainbow-brite-rainbow-brite-263363_1024_76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3247"/>
            <a:ext cx="7115175" cy="560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62441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5897563"/>
          </a:xfrm>
        </p:spPr>
        <p:txBody>
          <a:bodyPr/>
          <a:lstStyle/>
          <a:p>
            <a:r>
              <a:rPr lang="en-US" dirty="0"/>
              <a:t>Who is this?</a:t>
            </a:r>
          </a:p>
        </p:txBody>
      </p:sp>
      <p:pic>
        <p:nvPicPr>
          <p:cNvPr id="25602" name="Picture 2" descr="http://24.media.tumblr.com/tumblr_m6xl0ycHzi1ry7xj3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45018"/>
            <a:ext cx="8839200" cy="57843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914400"/>
            <a:ext cx="1949573"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*22</a:t>
            </a:r>
          </a:p>
        </p:txBody>
      </p:sp>
    </p:spTree>
    <p:extLst>
      <p:ext uri="{BB962C8B-B14F-4D97-AF65-F5344CB8AC3E}">
        <p14:creationId xmlns:p14="http://schemas.microsoft.com/office/powerpoint/2010/main" val="192062994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5897563"/>
          </a:xfrm>
        </p:spPr>
        <p:txBody>
          <a:bodyPr/>
          <a:lstStyle/>
          <a:p>
            <a:r>
              <a:rPr lang="en-US" dirty="0"/>
              <a:t>Who is this?</a:t>
            </a:r>
          </a:p>
        </p:txBody>
      </p:sp>
      <p:pic>
        <p:nvPicPr>
          <p:cNvPr id="25602" name="Picture 2" descr="http://24.media.tumblr.com/tumblr_m6xl0ycHzi1ry7xj3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45018"/>
            <a:ext cx="8839200" cy="57843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914400"/>
            <a:ext cx="1949573"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*22</a:t>
            </a:r>
          </a:p>
        </p:txBody>
      </p:sp>
      <p:sp>
        <p:nvSpPr>
          <p:cNvPr id="2" name="Rectangle 1"/>
          <p:cNvSpPr/>
          <p:nvPr/>
        </p:nvSpPr>
        <p:spPr>
          <a:xfrm>
            <a:off x="228600" y="5692311"/>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70953265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5897563"/>
          </a:xfrm>
        </p:spPr>
        <p:txBody>
          <a:bodyPr/>
          <a:lstStyle/>
          <a:p>
            <a:r>
              <a:rPr lang="en-US" dirty="0"/>
              <a:t>Who is this?</a:t>
            </a:r>
          </a:p>
        </p:txBody>
      </p:sp>
      <p:pic>
        <p:nvPicPr>
          <p:cNvPr id="25602" name="Picture 2" descr="http://24.media.tumblr.com/tumblr_m6xl0ycHzi1ry7xj3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45018"/>
            <a:ext cx="8839200" cy="57843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914400"/>
            <a:ext cx="1949573" cy="120032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*22</a:t>
            </a:r>
          </a:p>
        </p:txBody>
      </p:sp>
      <p:sp>
        <p:nvSpPr>
          <p:cNvPr id="2" name="Rectangle 1"/>
          <p:cNvSpPr/>
          <p:nvPr/>
        </p:nvSpPr>
        <p:spPr>
          <a:xfrm>
            <a:off x="228600" y="5692311"/>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5" name="Rectangle 4"/>
          <p:cNvSpPr/>
          <p:nvPr/>
        </p:nvSpPr>
        <p:spPr>
          <a:xfrm>
            <a:off x="711008" y="2967335"/>
            <a:ext cx="7721986" cy="2400657"/>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15000" b="1" i="0" u="none" strike="noStrike" kern="1200" cap="none" spc="50" normalizeH="0" baseline="0" noProof="0" dirty="0">
                <a:ln w="13500">
                  <a:solidFill>
                    <a:srgbClr val="003399">
                      <a:shade val="2500"/>
                      <a:alpha val="6500"/>
                    </a:srgbClr>
                  </a:solidFill>
                  <a:prstDash val="solid"/>
                </a:ln>
                <a:solidFill>
                  <a:srgbClr val="003399">
                    <a:tint val="3000"/>
                    <a:alpha val="95000"/>
                  </a:srgbClr>
                </a:solidFill>
                <a:effectLst>
                  <a:innerShdw blurRad="50900" dist="38500" dir="13500000">
                    <a:srgbClr val="000000">
                      <a:alpha val="60000"/>
                    </a:srgbClr>
                  </a:innerShdw>
                </a:effectLst>
                <a:uLnTx/>
                <a:uFillTx/>
                <a:latin typeface="Tahoma" pitchFamily="34" charset="0"/>
                <a:ea typeface="+mn-ea"/>
                <a:cs typeface="+mn-cs"/>
              </a:rPr>
              <a:t>Gandalf</a:t>
            </a:r>
          </a:p>
        </p:txBody>
      </p:sp>
    </p:spTree>
    <p:extLst>
      <p:ext uri="{BB962C8B-B14F-4D97-AF65-F5344CB8AC3E}">
        <p14:creationId xmlns:p14="http://schemas.microsoft.com/office/powerpoint/2010/main" val="256517893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playrific.com/images/media/team_umizoomi_bot_fix_it_ga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1334737">
            <a:off x="3526681" y="4571899"/>
            <a:ext cx="2090636" cy="1311128"/>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Who am</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I?</a:t>
            </a:r>
          </a:p>
        </p:txBody>
      </p:sp>
      <p:sp>
        <p:nvSpPr>
          <p:cNvPr id="5" name="Rectangle 4"/>
          <p:cNvSpPr/>
          <p:nvPr/>
        </p:nvSpPr>
        <p:spPr>
          <a:xfrm>
            <a:off x="76200" y="762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*23</a:t>
            </a:r>
          </a:p>
        </p:txBody>
      </p:sp>
    </p:spTree>
    <p:extLst>
      <p:ext uri="{BB962C8B-B14F-4D97-AF65-F5344CB8AC3E}">
        <p14:creationId xmlns:p14="http://schemas.microsoft.com/office/powerpoint/2010/main" val="4257519486"/>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playrific.com/images/media/team_umizoomi_bot_fix_it_ga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1334737">
            <a:off x="3526681" y="4571899"/>
            <a:ext cx="2090636" cy="1311128"/>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Who am</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600" b="1" i="0" u="none" strike="noStrike" kern="1200" cap="none" spc="0" normalizeH="0" baseline="0" noProof="0" dirty="0">
                <a:ln w="50800"/>
                <a:solidFill>
                  <a:srgbClr val="000000">
                    <a:shade val="50000"/>
                  </a:srgbClr>
                </a:solidFill>
                <a:effectLst/>
                <a:uLnTx/>
                <a:uFillTx/>
                <a:latin typeface="Tahoma" pitchFamily="34" charset="0"/>
                <a:ea typeface="+mn-ea"/>
                <a:cs typeface="+mn-cs"/>
              </a:rPr>
              <a:t>I?</a:t>
            </a:r>
          </a:p>
        </p:txBody>
      </p:sp>
      <p:sp>
        <p:nvSpPr>
          <p:cNvPr id="5" name="Rectangle 4"/>
          <p:cNvSpPr/>
          <p:nvPr/>
        </p:nvSpPr>
        <p:spPr>
          <a:xfrm>
            <a:off x="76200" y="762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*23</a:t>
            </a:r>
          </a:p>
        </p:txBody>
      </p:sp>
      <p:sp>
        <p:nvSpPr>
          <p:cNvPr id="6" name="Rectangle 5"/>
          <p:cNvSpPr/>
          <p:nvPr/>
        </p:nvSpPr>
        <p:spPr>
          <a:xfrm>
            <a:off x="2274735" y="3352800"/>
            <a:ext cx="4594528" cy="3170099"/>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200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Tahoma" pitchFamily="34" charset="0"/>
                <a:ea typeface="+mn-ea"/>
                <a:cs typeface="+mn-cs"/>
              </a:rPr>
              <a:t>Bot</a:t>
            </a:r>
          </a:p>
        </p:txBody>
      </p:sp>
      <p:sp>
        <p:nvSpPr>
          <p:cNvPr id="7" name="TextBox 6"/>
          <p:cNvSpPr txBox="1"/>
          <p:nvPr/>
        </p:nvSpPr>
        <p:spPr>
          <a:xfrm>
            <a:off x="304800" y="1447800"/>
            <a:ext cx="8001000"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7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Team </a:t>
            </a:r>
            <a:r>
              <a:rPr kumimoji="0" lang="en-US" sz="7200" b="0" i="0" u="none" strike="noStrike" kern="1200" cap="none" spc="0" normalizeH="0" baseline="0" noProof="0" dirty="0" err="1">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rPr>
              <a:t>Umizoomi</a:t>
            </a:r>
            <a:endParaRPr kumimoji="0" lang="en-US" sz="72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38802576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jimhillmedia.com/mb/images/upload/Princess-Frog-Lightning-Bu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2" y="1"/>
            <a:ext cx="9118397" cy="68275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77000" y="762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*24</a:t>
            </a:r>
          </a:p>
        </p:txBody>
      </p:sp>
      <p:sp>
        <p:nvSpPr>
          <p:cNvPr id="3" name="Rectangle 2"/>
          <p:cNvSpPr/>
          <p:nvPr/>
        </p:nvSpPr>
        <p:spPr>
          <a:xfrm>
            <a:off x="381000" y="5410200"/>
            <a:ext cx="62600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Name the movie?</a:t>
            </a:r>
          </a:p>
        </p:txBody>
      </p:sp>
    </p:spTree>
    <p:extLst>
      <p:ext uri="{BB962C8B-B14F-4D97-AF65-F5344CB8AC3E}">
        <p14:creationId xmlns:p14="http://schemas.microsoft.com/office/powerpoint/2010/main" val="405293925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jimhillmedia.com/mb/images/upload/Princess-Frog-Lightning-Bu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2" y="1"/>
            <a:ext cx="9118397" cy="68275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77000" y="7620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*24</a:t>
            </a:r>
          </a:p>
        </p:txBody>
      </p:sp>
      <p:sp>
        <p:nvSpPr>
          <p:cNvPr id="3" name="Rectangle 2"/>
          <p:cNvSpPr/>
          <p:nvPr/>
        </p:nvSpPr>
        <p:spPr>
          <a:xfrm>
            <a:off x="381000" y="5410200"/>
            <a:ext cx="626004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Name the movie?</a:t>
            </a:r>
          </a:p>
        </p:txBody>
      </p:sp>
      <p:pic>
        <p:nvPicPr>
          <p:cNvPr id="33794" name="Picture 2" descr="http://images3.wikia.nocookie.net/__cb20120625003634/disney/images/9/90/The-Princess-And-The-Frog-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1000"/>
            <a:ext cx="26670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620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chemeClr val="accent1">
                    <a:lumMod val="40000"/>
                    <a:lumOff val="60000"/>
                  </a:schemeClr>
                </a:solidFill>
              </a:rPr>
              <a:t>Water uptake in the roots is necessary for plants for all of the following reasons except…</a:t>
            </a:r>
          </a:p>
          <a:p>
            <a:pPr lvl="1"/>
            <a:r>
              <a:rPr lang="en-US" dirty="0">
                <a:solidFill>
                  <a:schemeClr val="accent2">
                    <a:lumMod val="60000"/>
                    <a:lumOff val="40000"/>
                  </a:schemeClr>
                </a:solidFill>
              </a:rPr>
              <a:t>A.) </a:t>
            </a:r>
            <a:r>
              <a:rPr lang="en-US" dirty="0">
                <a:solidFill>
                  <a:schemeClr val="bg1"/>
                </a:solidFill>
              </a:rPr>
              <a:t>Water is needed for photosynthesis.</a:t>
            </a:r>
          </a:p>
          <a:p>
            <a:pPr lvl="1"/>
            <a:r>
              <a:rPr lang="en-US" dirty="0">
                <a:solidFill>
                  <a:srgbClr val="CC99FF"/>
                </a:solidFill>
              </a:rPr>
              <a:t>B.) </a:t>
            </a:r>
            <a:r>
              <a:rPr lang="en-US" dirty="0">
                <a:solidFill>
                  <a:schemeClr val="bg1"/>
                </a:solidFill>
              </a:rPr>
              <a:t>Helps to keep plants rigid (turgor pressure).</a:t>
            </a:r>
          </a:p>
          <a:p>
            <a:pPr lvl="1"/>
            <a:r>
              <a:rPr lang="en-US" dirty="0">
                <a:solidFill>
                  <a:srgbClr val="FF7C80"/>
                </a:solidFill>
              </a:rPr>
              <a:t>C.) </a:t>
            </a:r>
            <a:r>
              <a:rPr lang="en-US" dirty="0">
                <a:solidFill>
                  <a:schemeClr val="bg1"/>
                </a:solidFill>
              </a:rPr>
              <a:t>Water can heat the plant to keep it warm.</a:t>
            </a:r>
          </a:p>
          <a:p>
            <a:pPr lvl="1"/>
            <a:r>
              <a:rPr lang="en-US" dirty="0">
                <a:solidFill>
                  <a:srgbClr val="FFCC99"/>
                </a:solidFill>
              </a:rPr>
              <a:t>D.) </a:t>
            </a:r>
            <a:r>
              <a:rPr lang="en-US" dirty="0">
                <a:solidFill>
                  <a:schemeClr val="bg1"/>
                </a:solidFill>
              </a:rPr>
              <a:t>Water carries dissolved nutrients and minerals throughout plant. </a:t>
            </a:r>
          </a:p>
        </p:txBody>
      </p:sp>
      <p:pic>
        <p:nvPicPr>
          <p:cNvPr id="1026" name="Picture 2" descr="http://passel.unl.edu/Image/siteImages/WaterDropletNRC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44000" cy="2748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24800" y="3752165"/>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Tree>
    <p:extLst>
      <p:ext uri="{BB962C8B-B14F-4D97-AF65-F5344CB8AC3E}">
        <p14:creationId xmlns:p14="http://schemas.microsoft.com/office/powerpoint/2010/main" val="93180686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tatic.squarespace.com/static/51b3dc8ee4b051b96ceb10de/t/51fbe46ae4b08f2b5c21d076/1375462507068/enders%20game%20poster%20731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*25</a:t>
            </a:r>
          </a:p>
        </p:txBody>
      </p:sp>
      <p:sp>
        <p:nvSpPr>
          <p:cNvPr id="3" name="Rectangle 2"/>
          <p:cNvSpPr/>
          <p:nvPr/>
        </p:nvSpPr>
        <p:spPr>
          <a:xfrm>
            <a:off x="2536272" y="381000"/>
            <a:ext cx="6218370"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Name the Movie?</a:t>
            </a:r>
          </a:p>
        </p:txBody>
      </p:sp>
      <p:sp>
        <p:nvSpPr>
          <p:cNvPr id="4" name="Rounded Rectangle 3"/>
          <p:cNvSpPr/>
          <p:nvPr/>
        </p:nvSpPr>
        <p:spPr bwMode="auto">
          <a:xfrm>
            <a:off x="2209800" y="4038600"/>
            <a:ext cx="4953000" cy="685800"/>
          </a:xfrm>
          <a:prstGeom prst="roundRect">
            <a:avLst/>
          </a:prstGeom>
          <a:solidFill>
            <a:schemeClr val="bg1"/>
          </a:solidFill>
          <a:ln w="9525"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41920173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tatic.squarespace.com/static/51b3dc8ee4b051b96ceb10de/t/51fbe46ae4b08f2b5c21d076/1375462507068/enders%20game%20poster%20731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*25</a:t>
            </a:r>
          </a:p>
        </p:txBody>
      </p:sp>
      <p:sp>
        <p:nvSpPr>
          <p:cNvPr id="3" name="Rectangle 2"/>
          <p:cNvSpPr/>
          <p:nvPr/>
        </p:nvSpPr>
        <p:spPr>
          <a:xfrm>
            <a:off x="2536272" y="381000"/>
            <a:ext cx="6218370"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Name the Movie?</a:t>
            </a:r>
          </a:p>
        </p:txBody>
      </p:sp>
      <p:sp>
        <p:nvSpPr>
          <p:cNvPr id="4" name="Rounded Rectangle 3"/>
          <p:cNvSpPr/>
          <p:nvPr/>
        </p:nvSpPr>
        <p:spPr bwMode="auto">
          <a:xfrm>
            <a:off x="2209800" y="4038600"/>
            <a:ext cx="4953000" cy="685800"/>
          </a:xfrm>
          <a:prstGeom prst="roundRect">
            <a:avLst/>
          </a:prstGeom>
          <a:solidFill>
            <a:schemeClr val="bg1"/>
          </a:solidFill>
          <a:ln w="9525" cap="flat" cmpd="sng" algn="ctr">
            <a:solidFill>
              <a:schemeClr val="tx1">
                <a:lumMod val="50000"/>
              </a:schemeClr>
            </a:solidFill>
            <a:prstDash val="solid"/>
            <a:round/>
            <a:headEnd type="none" w="med" len="med"/>
            <a:tailEnd type="none" w="med" len="med"/>
          </a:ln>
          <a:effectLst>
            <a:glow rad="1905000">
              <a:srgbClr val="FF9933"/>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0726057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tatic.squarespace.com/static/51b3dc8ee4b051b96ceb10de/t/51fbe46ae4b08f2b5c21d076/1375462507068/enders%20game%20poster%20731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2536272"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*25</a:t>
            </a:r>
          </a:p>
        </p:txBody>
      </p:sp>
      <p:sp>
        <p:nvSpPr>
          <p:cNvPr id="3" name="Rectangle 2"/>
          <p:cNvSpPr/>
          <p:nvPr/>
        </p:nvSpPr>
        <p:spPr>
          <a:xfrm>
            <a:off x="2536272" y="381000"/>
            <a:ext cx="6218370"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Name the Movie?</a:t>
            </a:r>
          </a:p>
        </p:txBody>
      </p:sp>
    </p:spTree>
    <p:extLst>
      <p:ext uri="{BB962C8B-B14F-4D97-AF65-F5344CB8AC3E}">
        <p14:creationId xmlns:p14="http://schemas.microsoft.com/office/powerpoint/2010/main" val="4282988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5"/>
          <a:ext cx="8382000" cy="488191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55894">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793502">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793502">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793502">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793502">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93502">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IV REVIEW GAME</a:t>
            </a:r>
          </a:p>
        </p:txBody>
      </p:sp>
      <p:sp>
        <p:nvSpPr>
          <p:cNvPr id="4" name="Rectangle 3"/>
          <p:cNvSpPr/>
          <p:nvPr/>
        </p:nvSpPr>
        <p:spPr>
          <a:xfrm>
            <a:off x="432295" y="5791200"/>
            <a:ext cx="52709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Final Question</a:t>
            </a:r>
          </a:p>
        </p:txBody>
      </p:sp>
    </p:spTree>
    <p:extLst>
      <p:ext uri="{BB962C8B-B14F-4D97-AF65-F5344CB8AC3E}">
        <p14:creationId xmlns:p14="http://schemas.microsoft.com/office/powerpoint/2010/main" val="223306209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images.sodahead.com/polls/003835913/happy-plant-115130427568_xlar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1143000"/>
            <a:ext cx="8353569" cy="92333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5 Point wager Question</a:t>
            </a:r>
          </a:p>
        </p:txBody>
      </p:sp>
    </p:spTree>
    <p:extLst>
      <p:ext uri="{BB962C8B-B14F-4D97-AF65-F5344CB8AC3E}">
        <p14:creationId xmlns:p14="http://schemas.microsoft.com/office/powerpoint/2010/main" val="211696625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23" name="Rectangle 3"/>
          <p:cNvSpPr>
            <a:spLocks noGrp="1" noChangeArrowheads="1"/>
          </p:cNvSpPr>
          <p:nvPr>
            <p:ph type="body" idx="1"/>
          </p:nvPr>
        </p:nvSpPr>
        <p:spPr>
          <a:xfrm>
            <a:off x="152400" y="152400"/>
            <a:ext cx="8839200" cy="5791200"/>
          </a:xfrm>
        </p:spPr>
        <p:txBody>
          <a:bodyPr/>
          <a:lstStyle/>
          <a:p>
            <a:pPr eaLnBrk="1" hangingPunct="1">
              <a:defRPr/>
            </a:pPr>
            <a:r>
              <a:rPr lang="en-US" dirty="0"/>
              <a:t>These are openings in the leaf controlled by guard cells that allow gases in and out.</a:t>
            </a:r>
          </a:p>
        </p:txBody>
      </p:sp>
      <p:sp>
        <p:nvSpPr>
          <p:cNvPr id="632832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51507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534400" cy="4648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2819400" cy="3048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982531"/>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23" name="Rectangle 3"/>
          <p:cNvSpPr>
            <a:spLocks noGrp="1" noChangeArrowheads="1"/>
          </p:cNvSpPr>
          <p:nvPr>
            <p:ph type="body" idx="1"/>
          </p:nvPr>
        </p:nvSpPr>
        <p:spPr>
          <a:xfrm>
            <a:off x="152400" y="152400"/>
            <a:ext cx="8839200" cy="5791200"/>
          </a:xfrm>
        </p:spPr>
        <p:txBody>
          <a:bodyPr/>
          <a:lstStyle/>
          <a:p>
            <a:pPr eaLnBrk="1" hangingPunct="1">
              <a:defRPr/>
            </a:pPr>
            <a:r>
              <a:rPr lang="en-US" dirty="0"/>
              <a:t>These are openings in the leaf controlled by guard cells that allow gases in and out.</a:t>
            </a:r>
          </a:p>
        </p:txBody>
      </p:sp>
      <p:sp>
        <p:nvSpPr>
          <p:cNvPr id="632832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51507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534400" cy="4648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2819400" cy="3048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4639" y="54102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1454098800"/>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23" name="Rectangle 3"/>
          <p:cNvSpPr>
            <a:spLocks noGrp="1" noChangeArrowheads="1"/>
          </p:cNvSpPr>
          <p:nvPr>
            <p:ph type="body" idx="1"/>
          </p:nvPr>
        </p:nvSpPr>
        <p:spPr>
          <a:xfrm>
            <a:off x="152400" y="152400"/>
            <a:ext cx="8839200" cy="5791200"/>
          </a:xfrm>
        </p:spPr>
        <p:txBody>
          <a:bodyPr/>
          <a:lstStyle/>
          <a:p>
            <a:pPr eaLnBrk="1" hangingPunct="1">
              <a:defRPr/>
            </a:pPr>
            <a:r>
              <a:rPr lang="en-US" dirty="0"/>
              <a:t>These are openings in the leaf controlled by guard cells that allow gases in and out.</a:t>
            </a:r>
          </a:p>
        </p:txBody>
      </p:sp>
      <p:sp>
        <p:nvSpPr>
          <p:cNvPr id="632832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51507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8534400" cy="4648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2819400" cy="3048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4639" y="54102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3" name="Rectangle 2"/>
          <p:cNvSpPr/>
          <p:nvPr/>
        </p:nvSpPr>
        <p:spPr>
          <a:xfrm>
            <a:off x="3429000" y="2336962"/>
            <a:ext cx="4145687"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Stoma</a:t>
            </a:r>
          </a:p>
        </p:txBody>
      </p:sp>
    </p:spTree>
    <p:extLst>
      <p:ext uri="{BB962C8B-B14F-4D97-AF65-F5344CB8AC3E}">
        <p14:creationId xmlns:p14="http://schemas.microsoft.com/office/powerpoint/2010/main" val="361466788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457200" y="304800"/>
            <a:ext cx="8077200" cy="5821363"/>
          </a:xfrm>
        </p:spPr>
        <p:txBody>
          <a:bodyPr/>
          <a:lstStyle/>
          <a:p>
            <a:pPr algn="ctr" eaLnBrk="1" hangingPunct="1">
              <a:buFontTx/>
              <a:buNone/>
            </a:pPr>
            <a:r>
              <a:rPr lang="en-US" sz="3600" dirty="0"/>
              <a:t>Part 4 Unit Review Game</a:t>
            </a:r>
          </a:p>
          <a:p>
            <a:pPr algn="ctr" eaLnBrk="1" hangingPunct="1">
              <a:buFontTx/>
              <a:buNone/>
            </a:pPr>
            <a:r>
              <a:rPr lang="en-US" sz="3600" dirty="0"/>
              <a:t>1-20 = 5 points each</a:t>
            </a:r>
          </a:p>
          <a:p>
            <a:pPr algn="ctr" eaLnBrk="1" hangingPunct="1">
              <a:buFontTx/>
              <a:buNone/>
            </a:pPr>
            <a:r>
              <a:rPr lang="en-US" sz="3600" dirty="0"/>
              <a:t>20-25 = Bonus (1 point each)</a:t>
            </a:r>
          </a:p>
          <a:p>
            <a:pPr algn="ctr" eaLnBrk="1" hangingPunct="1">
              <a:buFontTx/>
              <a:buNone/>
            </a:pPr>
            <a:r>
              <a:rPr lang="en-US" sz="3600" dirty="0"/>
              <a:t>Final Question = 5 point wager</a:t>
            </a:r>
          </a:p>
          <a:p>
            <a:pPr algn="ctr" eaLnBrk="1" hangingPunct="1">
              <a:buFontTx/>
              <a:buNone/>
            </a:pPr>
            <a:r>
              <a:rPr lang="en-US" sz="3600" dirty="0"/>
              <a:t>Find the Owl =      1 point</a:t>
            </a:r>
          </a:p>
          <a:p>
            <a:pPr algn="ctr" eaLnBrk="1" hangingPunct="1">
              <a:buFontTx/>
              <a:buNone/>
            </a:pPr>
            <a:endParaRPr lang="en-US" sz="3600" dirty="0"/>
          </a:p>
        </p:txBody>
      </p:sp>
      <p:pic>
        <p:nvPicPr>
          <p:cNvPr id="135171"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062288"/>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98101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 y="35442"/>
            <a:ext cx="9071344" cy="6822558"/>
          </a:xfrm>
          <a:prstGeom prst="rect">
            <a:avLst/>
          </a:prstGeo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12945" y="152400"/>
            <a:ext cx="7366119" cy="923330"/>
          </a:xfrm>
          <a:prstGeom prst="rect">
            <a:avLst/>
          </a:prstGeom>
          <a:noFill/>
          <a:effectLst>
            <a:glow rad="228600">
              <a:schemeClr val="accent2">
                <a:satMod val="175000"/>
                <a:alpha val="40000"/>
              </a:schemeClr>
            </a:glow>
            <a:reflection blurRad="6350" stA="50000" endA="300" endPos="90000" dir="5400000" sy="-100000" algn="bl" rotWithShape="0"/>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Part 4 Review Game</a:t>
            </a:r>
          </a:p>
        </p:txBody>
      </p:sp>
      <p:sp>
        <p:nvSpPr>
          <p:cNvPr id="6" name="Rectangle 5">
            <a:extLst>
              <a:ext uri="{FF2B5EF4-FFF2-40B4-BE49-F238E27FC236}">
                <a16:creationId xmlns:a16="http://schemas.microsoft.com/office/drawing/2014/main" id="{94DDD872-D546-62B3-6D13-AFB722685926}"/>
              </a:ext>
            </a:extLst>
          </p:cNvPr>
          <p:cNvSpPr/>
          <p:nvPr/>
        </p:nvSpPr>
        <p:spPr>
          <a:xfrm>
            <a:off x="304800" y="1801378"/>
            <a:ext cx="8123979" cy="1221716"/>
          </a:xfrm>
          <a:prstGeom prst="rect">
            <a:avLst/>
          </a:prstGeom>
          <a:noFill/>
        </p:spPr>
        <p:txBody>
          <a:bodyPr wrap="none" lIns="91440" tIns="45720" rIns="91440" bIns="45720">
            <a:prstTxWarp prst="textPlain">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525">
                  <a:solidFill>
                    <a:srgbClr val="000000"/>
                  </a:solidFill>
                  <a:prstDash val="solid"/>
                </a:ln>
                <a:solidFill>
                  <a:srgbClr val="66FF33"/>
                </a:solidFill>
                <a:effectLst>
                  <a:outerShdw blurRad="12700" dist="38100" dir="2700000" algn="tl" rotWithShape="0">
                    <a:srgbClr val="000000">
                      <a:lumMod val="50000"/>
                    </a:srgbClr>
                  </a:outerShdw>
                </a:effectLst>
                <a:uLnTx/>
                <a:uFillTx/>
                <a:latin typeface="Tahoma" pitchFamily="34" charset="0"/>
                <a:ea typeface="+mn-ea"/>
                <a:cs typeface="+mn-cs"/>
              </a:rPr>
              <a:t>ANSWER VERSION</a:t>
            </a:r>
          </a:p>
        </p:txBody>
      </p:sp>
      <p:sp>
        <p:nvSpPr>
          <p:cNvPr id="7" name="Rectangle 6">
            <a:extLst>
              <a:ext uri="{FF2B5EF4-FFF2-40B4-BE49-F238E27FC236}">
                <a16:creationId xmlns:a16="http://schemas.microsoft.com/office/drawing/2014/main" id="{155126AD-A904-D30E-9112-A7ECF6835CAA}"/>
              </a:ext>
            </a:extLst>
          </p:cNvPr>
          <p:cNvSpPr/>
          <p:nvPr/>
        </p:nvSpPr>
        <p:spPr>
          <a:xfrm>
            <a:off x="76200" y="4796908"/>
            <a:ext cx="3661579"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Part 4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Lesson 11</a:t>
            </a:r>
          </a:p>
        </p:txBody>
      </p:sp>
      <p:pic>
        <p:nvPicPr>
          <p:cNvPr id="8" name="Picture 2" descr="Download Key Transparent HQ PNG Image | FreePNGImg">
            <a:extLst>
              <a:ext uri="{FF2B5EF4-FFF2-40B4-BE49-F238E27FC236}">
                <a16:creationId xmlns:a16="http://schemas.microsoft.com/office/drawing/2014/main" id="{4781D541-09AF-0596-85AC-00BC23204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44002">
            <a:off x="1407348" y="1085318"/>
            <a:ext cx="6260668" cy="6028072"/>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F0F1888E-75A3-4C8B-46F3-1D2107F722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79387" y="5003873"/>
            <a:ext cx="4914900" cy="1699569"/>
          </a:xfrm>
          <a:prstGeom prst="rect">
            <a:avLst/>
          </a:prstGeom>
        </p:spPr>
      </p:pic>
    </p:spTree>
    <p:extLst>
      <p:ext uri="{BB962C8B-B14F-4D97-AF65-F5344CB8AC3E}">
        <p14:creationId xmlns:p14="http://schemas.microsoft.com/office/powerpoint/2010/main" val="4037450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chemeClr val="accent1">
                    <a:lumMod val="40000"/>
                    <a:lumOff val="60000"/>
                  </a:schemeClr>
                </a:solidFill>
              </a:rPr>
              <a:t>Water uptake in the roots is necessary for plants for all of the following reasons except…</a:t>
            </a:r>
          </a:p>
          <a:p>
            <a:pPr lvl="1"/>
            <a:r>
              <a:rPr lang="en-US" dirty="0">
                <a:solidFill>
                  <a:schemeClr val="accent2">
                    <a:lumMod val="60000"/>
                    <a:lumOff val="40000"/>
                  </a:schemeClr>
                </a:solidFill>
              </a:rPr>
              <a:t>A.) Water is needed for photosynthesis.</a:t>
            </a:r>
          </a:p>
          <a:p>
            <a:pPr lvl="1"/>
            <a:r>
              <a:rPr lang="en-US" dirty="0">
                <a:solidFill>
                  <a:srgbClr val="CC99FF"/>
                </a:solidFill>
              </a:rPr>
              <a:t>B.) </a:t>
            </a:r>
            <a:r>
              <a:rPr lang="en-US" dirty="0">
                <a:solidFill>
                  <a:schemeClr val="bg1"/>
                </a:solidFill>
              </a:rPr>
              <a:t>Helps to keep plants rigid (turgor pressure).</a:t>
            </a:r>
          </a:p>
          <a:p>
            <a:pPr lvl="1"/>
            <a:r>
              <a:rPr lang="en-US" dirty="0">
                <a:solidFill>
                  <a:srgbClr val="FF7C80"/>
                </a:solidFill>
              </a:rPr>
              <a:t>C.) </a:t>
            </a:r>
            <a:r>
              <a:rPr lang="en-US" dirty="0">
                <a:solidFill>
                  <a:schemeClr val="bg1"/>
                </a:solidFill>
              </a:rPr>
              <a:t>Water can heat the plant to keep it warm.</a:t>
            </a:r>
          </a:p>
          <a:p>
            <a:pPr lvl="1"/>
            <a:r>
              <a:rPr lang="en-US" dirty="0">
                <a:solidFill>
                  <a:srgbClr val="FFCC99"/>
                </a:solidFill>
              </a:rPr>
              <a:t>D.) </a:t>
            </a:r>
            <a:r>
              <a:rPr lang="en-US" dirty="0">
                <a:solidFill>
                  <a:schemeClr val="bg1"/>
                </a:solidFill>
              </a:rPr>
              <a:t>Water carries dissolved nutrients and minerals throughout plant. </a:t>
            </a:r>
          </a:p>
        </p:txBody>
      </p:sp>
      <p:pic>
        <p:nvPicPr>
          <p:cNvPr id="1026" name="Picture 2" descr="http://passel.unl.edu/Image/siteImages/WaterDropletNRC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44000" cy="2748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24800" y="3752165"/>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Tree>
    <p:extLst>
      <p:ext uri="{BB962C8B-B14F-4D97-AF65-F5344CB8AC3E}">
        <p14:creationId xmlns:p14="http://schemas.microsoft.com/office/powerpoint/2010/main" val="340726421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chemeClr val="accent1">
                    <a:lumMod val="40000"/>
                    <a:lumOff val="60000"/>
                  </a:schemeClr>
                </a:solidFill>
              </a:rPr>
              <a:t>Water uptake in the roots is necessary for plants for all of the following reasons except…</a:t>
            </a:r>
          </a:p>
          <a:p>
            <a:pPr lvl="1"/>
            <a:r>
              <a:rPr lang="en-US" dirty="0">
                <a:solidFill>
                  <a:schemeClr val="accent2">
                    <a:lumMod val="60000"/>
                    <a:lumOff val="40000"/>
                  </a:schemeClr>
                </a:solidFill>
              </a:rPr>
              <a:t>A.) Water is needed for photosynthesis.</a:t>
            </a:r>
          </a:p>
          <a:p>
            <a:pPr lvl="1"/>
            <a:r>
              <a:rPr lang="en-US" dirty="0">
                <a:solidFill>
                  <a:srgbClr val="CC99FF"/>
                </a:solidFill>
              </a:rPr>
              <a:t>B.) Helps to keep plants rigid (turgor pressure).</a:t>
            </a:r>
          </a:p>
          <a:p>
            <a:pPr lvl="1"/>
            <a:r>
              <a:rPr lang="en-US" dirty="0">
                <a:solidFill>
                  <a:srgbClr val="FF7C80"/>
                </a:solidFill>
              </a:rPr>
              <a:t>C.) </a:t>
            </a:r>
            <a:r>
              <a:rPr lang="en-US" dirty="0">
                <a:solidFill>
                  <a:schemeClr val="bg1"/>
                </a:solidFill>
              </a:rPr>
              <a:t>Water can heat the plant to keep it warm.</a:t>
            </a:r>
          </a:p>
          <a:p>
            <a:pPr lvl="1"/>
            <a:r>
              <a:rPr lang="en-US" dirty="0">
                <a:solidFill>
                  <a:srgbClr val="FFCC99"/>
                </a:solidFill>
              </a:rPr>
              <a:t>D.) </a:t>
            </a:r>
            <a:r>
              <a:rPr lang="en-US" dirty="0">
                <a:solidFill>
                  <a:schemeClr val="bg1"/>
                </a:solidFill>
              </a:rPr>
              <a:t>Water carries dissolved nutrients and minerals throughout plant. </a:t>
            </a:r>
          </a:p>
        </p:txBody>
      </p:sp>
      <p:pic>
        <p:nvPicPr>
          <p:cNvPr id="1026" name="Picture 2" descr="http://passel.unl.edu/Image/siteImages/WaterDropletNRC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44000" cy="2748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24800" y="3752165"/>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Tree>
    <p:extLst>
      <p:ext uri="{BB962C8B-B14F-4D97-AF65-F5344CB8AC3E}">
        <p14:creationId xmlns:p14="http://schemas.microsoft.com/office/powerpoint/2010/main" val="1207716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chemeClr val="accent1">
                    <a:lumMod val="40000"/>
                    <a:lumOff val="60000"/>
                  </a:schemeClr>
                </a:solidFill>
              </a:rPr>
              <a:t>Water uptake in the roots is necessary for plants for all of the following reasons except…</a:t>
            </a:r>
          </a:p>
          <a:p>
            <a:pPr lvl="1"/>
            <a:r>
              <a:rPr lang="en-US" dirty="0">
                <a:solidFill>
                  <a:schemeClr val="accent2">
                    <a:lumMod val="60000"/>
                    <a:lumOff val="40000"/>
                  </a:schemeClr>
                </a:solidFill>
              </a:rPr>
              <a:t>A.) Water is needed for photosynthesis.</a:t>
            </a:r>
          </a:p>
          <a:p>
            <a:pPr lvl="1"/>
            <a:r>
              <a:rPr lang="en-US" dirty="0">
                <a:solidFill>
                  <a:srgbClr val="CC99FF"/>
                </a:solidFill>
              </a:rPr>
              <a:t>B.) Helps to keep plants rigid (turgor pressure).</a:t>
            </a:r>
          </a:p>
          <a:p>
            <a:pPr lvl="1"/>
            <a:r>
              <a:rPr lang="en-US" dirty="0">
                <a:solidFill>
                  <a:srgbClr val="FF7C80"/>
                </a:solidFill>
              </a:rPr>
              <a:t>C.) Water can heat the plant to keep it warm.</a:t>
            </a:r>
          </a:p>
          <a:p>
            <a:pPr lvl="1"/>
            <a:r>
              <a:rPr lang="en-US" dirty="0">
                <a:solidFill>
                  <a:srgbClr val="FFCC99"/>
                </a:solidFill>
              </a:rPr>
              <a:t>D.) </a:t>
            </a:r>
            <a:r>
              <a:rPr lang="en-US" dirty="0">
                <a:solidFill>
                  <a:schemeClr val="bg1"/>
                </a:solidFill>
              </a:rPr>
              <a:t>Water carries dissolved nutrients and minerals throughout plant. </a:t>
            </a:r>
          </a:p>
        </p:txBody>
      </p:sp>
      <p:pic>
        <p:nvPicPr>
          <p:cNvPr id="1026" name="Picture 2" descr="http://passel.unl.edu/Image/siteImages/WaterDropletNRC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44000" cy="2748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24800" y="3752165"/>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Tree>
    <p:extLst>
      <p:ext uri="{BB962C8B-B14F-4D97-AF65-F5344CB8AC3E}">
        <p14:creationId xmlns:p14="http://schemas.microsoft.com/office/powerpoint/2010/main" val="2966107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5973763"/>
          </a:xfrm>
        </p:spPr>
        <p:txBody>
          <a:bodyPr/>
          <a:lstStyle/>
          <a:p>
            <a:r>
              <a:rPr lang="en-US" dirty="0">
                <a:solidFill>
                  <a:schemeClr val="accent1">
                    <a:lumMod val="40000"/>
                    <a:lumOff val="60000"/>
                  </a:schemeClr>
                </a:solidFill>
              </a:rPr>
              <a:t>Water uptake in the roots is necessary for plants for all of the following reasons except…</a:t>
            </a:r>
          </a:p>
          <a:p>
            <a:pPr lvl="1"/>
            <a:r>
              <a:rPr lang="en-US" dirty="0">
                <a:solidFill>
                  <a:schemeClr val="accent2">
                    <a:lumMod val="60000"/>
                    <a:lumOff val="40000"/>
                  </a:schemeClr>
                </a:solidFill>
              </a:rPr>
              <a:t>A.) Water is needed for photosynthesis.</a:t>
            </a:r>
          </a:p>
          <a:p>
            <a:pPr lvl="1"/>
            <a:r>
              <a:rPr lang="en-US" dirty="0">
                <a:solidFill>
                  <a:srgbClr val="CC99FF"/>
                </a:solidFill>
              </a:rPr>
              <a:t>B.) Helps to keep plants rigid (turgor pressure).</a:t>
            </a:r>
          </a:p>
          <a:p>
            <a:pPr lvl="1"/>
            <a:r>
              <a:rPr lang="en-US" dirty="0">
                <a:solidFill>
                  <a:srgbClr val="FF7C80"/>
                </a:solidFill>
              </a:rPr>
              <a:t>C.) Water can heat the plant to keep it warm.</a:t>
            </a:r>
          </a:p>
          <a:p>
            <a:pPr lvl="1"/>
            <a:r>
              <a:rPr lang="en-US" dirty="0">
                <a:solidFill>
                  <a:srgbClr val="FFCC99"/>
                </a:solidFill>
              </a:rPr>
              <a:t>D.) Water carries dissolved nutrients and minerals throughout plant. </a:t>
            </a:r>
          </a:p>
        </p:txBody>
      </p:sp>
      <p:pic>
        <p:nvPicPr>
          <p:cNvPr id="1026" name="Picture 2" descr="http://passel.unl.edu/Image/siteImages/WaterDropletNRCS-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44000" cy="274868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24800" y="3752165"/>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p>
        </p:txBody>
      </p:sp>
    </p:spTree>
    <p:extLst>
      <p:ext uri="{BB962C8B-B14F-4D97-AF65-F5344CB8AC3E}">
        <p14:creationId xmlns:p14="http://schemas.microsoft.com/office/powerpoint/2010/main" val="3807668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31943083"/>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3237D039-540D-EFA6-7489-7EF609B60D53}"/>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67975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2958736"/>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solidFill>
                            <a:srgbClr val="669900"/>
                          </a:solidFill>
                        </a:rPr>
                        <a:t>GROWING</a:t>
                      </a:r>
                      <a:br>
                        <a:rPr lang="en-US" dirty="0">
                          <a:solidFill>
                            <a:srgbClr val="669900"/>
                          </a:solidFill>
                        </a:rPr>
                      </a:br>
                      <a:r>
                        <a:rPr lang="en-US" dirty="0">
                          <a:solidFill>
                            <a:srgbClr val="669900"/>
                          </a:solidFill>
                        </a:rPr>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solidFill>
                      <a:srgbClr val="669900"/>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solidFill>
                      <a:srgbClr val="669900"/>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solidFill>
                      <a:srgbClr val="669900"/>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solidFill>
                      <a:srgbClr val="669900"/>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solidFill>
                      <a:srgbClr val="669900"/>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82291C5B-E820-845C-94D3-4F8719CFFB78}"/>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48796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a:t>How to play…</a:t>
            </a:r>
          </a:p>
          <a:p>
            <a:pPr lvl="1"/>
            <a:r>
              <a:rPr lang="en-US" dirty="0">
                <a:solidFill>
                  <a:srgbClr val="6699FF"/>
                </a:solidFill>
              </a:rPr>
              <a:t>Don’t play like </a:t>
            </a:r>
            <a:r>
              <a:rPr lang="en-US" dirty="0" err="1">
                <a:solidFill>
                  <a:srgbClr val="6699FF"/>
                </a:solidFill>
              </a:rPr>
              <a:t>Jeo</a:t>
            </a:r>
            <a:r>
              <a:rPr lang="en-US" dirty="0">
                <a:solidFill>
                  <a:srgbClr val="6699FF"/>
                </a:solidFill>
              </a:rPr>
              <a:t>_ _ _ _ y.</a:t>
            </a:r>
          </a:p>
          <a:p>
            <a:pPr lvl="1"/>
            <a:r>
              <a:rPr lang="en-US" dirty="0">
                <a:solidFill>
                  <a:srgbClr val="FF99FF"/>
                </a:solidFill>
              </a:rPr>
              <a:t>Class should be divided into several small groups.</a:t>
            </a:r>
          </a:p>
          <a:p>
            <a:pPr lvl="1"/>
            <a:r>
              <a:rPr lang="en-US" dirty="0">
                <a:solidFill>
                  <a:srgbClr val="FFCC99"/>
                </a:solidFill>
              </a:rPr>
              <a:t>Groups should use science journal (red slide notes), homework, and other available materials to assist you.</a:t>
            </a:r>
          </a:p>
          <a:p>
            <a:pPr lvl="1"/>
            <a:r>
              <a:rPr lang="en-US" dirty="0">
                <a:solidFill>
                  <a:srgbClr val="66FFCC"/>
                </a:solidFill>
              </a:rPr>
              <a:t>Groups can communicate </a:t>
            </a:r>
            <a:r>
              <a:rPr lang="en-US" b="1" u="sng" dirty="0"/>
              <a:t>quietly</a:t>
            </a:r>
            <a:r>
              <a:rPr lang="en-US" dirty="0"/>
              <a:t> </a:t>
            </a:r>
            <a:r>
              <a:rPr lang="en-US" dirty="0">
                <a:solidFill>
                  <a:srgbClr val="66FFCC"/>
                </a:solidFill>
              </a:rPr>
              <a:t>with each other but no sharing answers between groups.</a:t>
            </a:r>
          </a:p>
          <a:p>
            <a:pPr lvl="2"/>
            <a:r>
              <a:rPr lang="en-US" dirty="0">
                <a:solidFill>
                  <a:srgbClr val="9966FF"/>
                </a:solidFill>
              </a:rPr>
              <a:t>Practice quietly communicating right now?</a:t>
            </a:r>
          </a:p>
          <a:p>
            <a:pPr lvl="2"/>
            <a:r>
              <a:rPr lang="en-US" dirty="0">
                <a:solidFill>
                  <a:srgbClr val="9966FF"/>
                </a:solidFill>
              </a:rPr>
              <a:t>Practice Communication Question:</a:t>
            </a:r>
          </a:p>
          <a:p>
            <a:pPr lvl="2"/>
            <a:r>
              <a:rPr lang="en-US" dirty="0">
                <a:solidFill>
                  <a:srgbClr val="FFFF66"/>
                </a:solidFill>
              </a:rPr>
              <a:t>Your group gets to order one pizza and you can have two toppings.  What does your group want?</a:t>
            </a:r>
          </a:p>
        </p:txBody>
      </p:sp>
      <p:pic>
        <p:nvPicPr>
          <p:cNvPr id="2" name="Picture 1">
            <a:extLst>
              <a:ext uri="{FF2B5EF4-FFF2-40B4-BE49-F238E27FC236}">
                <a16:creationId xmlns:a16="http://schemas.microsoft.com/office/drawing/2014/main" id="{6DC0A1D0-C2F7-D3E7-FFF9-F486470CE207}"/>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82399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Plants get the nutrients they need primarily from the….</a:t>
            </a:r>
          </a:p>
          <a:p>
            <a:pPr lvl="1"/>
            <a:r>
              <a:rPr lang="en-US" dirty="0">
                <a:solidFill>
                  <a:schemeClr val="accent1">
                    <a:lumMod val="60000"/>
                    <a:lumOff val="40000"/>
                  </a:schemeClr>
                </a:solidFill>
              </a:rPr>
              <a:t>A.) </a:t>
            </a:r>
            <a:r>
              <a:rPr lang="en-US" dirty="0">
                <a:solidFill>
                  <a:schemeClr val="bg1"/>
                </a:solidFill>
              </a:rPr>
              <a:t>Air and Water.</a:t>
            </a:r>
          </a:p>
          <a:p>
            <a:pPr lvl="1"/>
            <a:r>
              <a:rPr lang="en-US" dirty="0">
                <a:solidFill>
                  <a:srgbClr val="92D050"/>
                </a:solidFill>
              </a:rPr>
              <a:t>B.) </a:t>
            </a:r>
            <a:r>
              <a:rPr lang="en-US" dirty="0">
                <a:solidFill>
                  <a:schemeClr val="bg1"/>
                </a:solidFill>
              </a:rPr>
              <a:t>Sun, Leaves, and Stems.</a:t>
            </a:r>
          </a:p>
          <a:p>
            <a:pPr lvl="1"/>
            <a:r>
              <a:rPr lang="en-US" dirty="0">
                <a:solidFill>
                  <a:schemeClr val="accent1">
                    <a:lumMod val="40000"/>
                    <a:lumOff val="60000"/>
                  </a:schemeClr>
                </a:solidFill>
              </a:rPr>
              <a:t>C.) </a:t>
            </a:r>
            <a:r>
              <a:rPr lang="en-US" dirty="0">
                <a:solidFill>
                  <a:schemeClr val="bg1"/>
                </a:solidFill>
              </a:rPr>
              <a:t>Soil and Air.</a:t>
            </a:r>
          </a:p>
          <a:p>
            <a:pPr lvl="1"/>
            <a:r>
              <a:rPr lang="en-US" dirty="0">
                <a:solidFill>
                  <a:srgbClr val="996633"/>
                </a:solidFill>
              </a:rPr>
              <a:t>D.) </a:t>
            </a:r>
            <a:r>
              <a:rPr lang="en-US" dirty="0">
                <a:solidFill>
                  <a:schemeClr val="bg1"/>
                </a:solidFill>
              </a:rPr>
              <a:t>Soil only.</a:t>
            </a:r>
          </a:p>
          <a:p>
            <a:pPr lvl="1"/>
            <a:r>
              <a:rPr lang="en-US" dirty="0">
                <a:solidFill>
                  <a:srgbClr val="FF00FF"/>
                </a:solidFill>
              </a:rPr>
              <a:t>E.) </a:t>
            </a:r>
            <a:r>
              <a:rPr lang="en-US" dirty="0">
                <a:solidFill>
                  <a:schemeClr val="bg1"/>
                </a:solidFill>
              </a:rPr>
              <a:t>Plants can only get nutrients from man made fertilizers.</a:t>
            </a:r>
          </a:p>
        </p:txBody>
      </p:sp>
      <p:pic>
        <p:nvPicPr>
          <p:cNvPr id="4098" name="Picture 2" descr="http://www.hydroponics.name/wp-content/uploads/2013/01/Hydroponic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62400"/>
            <a:ext cx="2819400" cy="2664882"/>
          </a:xfrm>
          <a:prstGeom prst="rect">
            <a:avLst/>
          </a:prstGeom>
          <a:noFill/>
          <a:ln w="28575">
            <a:solidFill>
              <a:srgbClr val="FFFF99"/>
            </a:solidFill>
          </a:ln>
          <a:extLst>
            <a:ext uri="{909E8E84-426E-40DD-AFC4-6F175D3DCCD1}">
              <a14:hiddenFill xmlns:a14="http://schemas.microsoft.com/office/drawing/2010/main">
                <a:solidFill>
                  <a:srgbClr val="FFFFFF"/>
                </a:solidFill>
              </a14:hiddenFill>
            </a:ext>
          </a:extLst>
        </p:spPr>
      </p:pic>
      <p:pic>
        <p:nvPicPr>
          <p:cNvPr id="8" name="Picture 6" descr="http://www.hydroponic-gardens.com/wp-content/uploads/pages/hydrop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267200"/>
            <a:ext cx="5559426" cy="2360082"/>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001000" y="8382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pic>
        <p:nvPicPr>
          <p:cNvPr id="2" name="Picture 1">
            <a:extLst>
              <a:ext uri="{FF2B5EF4-FFF2-40B4-BE49-F238E27FC236}">
                <a16:creationId xmlns:a16="http://schemas.microsoft.com/office/drawing/2014/main" id="{EB0292B1-AC3E-4575-DCC8-1C81C1293366}"/>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865843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Plants get the nutrients they need primarily from the….</a:t>
            </a:r>
          </a:p>
          <a:p>
            <a:pPr lvl="1"/>
            <a:r>
              <a:rPr lang="en-US" dirty="0">
                <a:solidFill>
                  <a:schemeClr val="accent1">
                    <a:lumMod val="60000"/>
                    <a:lumOff val="40000"/>
                  </a:schemeClr>
                </a:solidFill>
              </a:rPr>
              <a:t>A.) Air and Water.</a:t>
            </a:r>
          </a:p>
          <a:p>
            <a:pPr lvl="1"/>
            <a:r>
              <a:rPr lang="en-US" dirty="0">
                <a:solidFill>
                  <a:srgbClr val="92D050"/>
                </a:solidFill>
              </a:rPr>
              <a:t>B.) </a:t>
            </a:r>
            <a:r>
              <a:rPr lang="en-US" dirty="0">
                <a:solidFill>
                  <a:schemeClr val="bg1"/>
                </a:solidFill>
              </a:rPr>
              <a:t>Sun, Leaves, and Stems.</a:t>
            </a:r>
          </a:p>
          <a:p>
            <a:pPr lvl="1"/>
            <a:r>
              <a:rPr lang="en-US" dirty="0">
                <a:solidFill>
                  <a:schemeClr val="accent1">
                    <a:lumMod val="40000"/>
                    <a:lumOff val="60000"/>
                  </a:schemeClr>
                </a:solidFill>
              </a:rPr>
              <a:t>C.) </a:t>
            </a:r>
            <a:r>
              <a:rPr lang="en-US" dirty="0">
                <a:solidFill>
                  <a:schemeClr val="bg1"/>
                </a:solidFill>
              </a:rPr>
              <a:t>Soil and Air.</a:t>
            </a:r>
          </a:p>
          <a:p>
            <a:pPr lvl="1"/>
            <a:r>
              <a:rPr lang="en-US" dirty="0">
                <a:solidFill>
                  <a:srgbClr val="996633"/>
                </a:solidFill>
              </a:rPr>
              <a:t>D.) </a:t>
            </a:r>
            <a:r>
              <a:rPr lang="en-US" dirty="0">
                <a:solidFill>
                  <a:schemeClr val="bg1"/>
                </a:solidFill>
              </a:rPr>
              <a:t>Soil only.</a:t>
            </a:r>
          </a:p>
          <a:p>
            <a:pPr lvl="1"/>
            <a:r>
              <a:rPr lang="en-US" dirty="0">
                <a:solidFill>
                  <a:srgbClr val="FF00FF"/>
                </a:solidFill>
              </a:rPr>
              <a:t>E.) </a:t>
            </a:r>
            <a:r>
              <a:rPr lang="en-US" dirty="0">
                <a:solidFill>
                  <a:schemeClr val="bg1"/>
                </a:solidFill>
              </a:rPr>
              <a:t>Plants can only get nutrients from man made fertilizers.</a:t>
            </a:r>
          </a:p>
        </p:txBody>
      </p:sp>
      <p:pic>
        <p:nvPicPr>
          <p:cNvPr id="4098" name="Picture 2" descr="http://www.hydroponics.name/wp-content/uploads/2013/01/Hydroponic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62400"/>
            <a:ext cx="2819400" cy="2664882"/>
          </a:xfrm>
          <a:prstGeom prst="rect">
            <a:avLst/>
          </a:prstGeom>
          <a:noFill/>
          <a:ln w="28575">
            <a:solidFill>
              <a:srgbClr val="FFFF99"/>
            </a:solidFill>
          </a:ln>
          <a:extLst>
            <a:ext uri="{909E8E84-426E-40DD-AFC4-6F175D3DCCD1}">
              <a14:hiddenFill xmlns:a14="http://schemas.microsoft.com/office/drawing/2010/main">
                <a:solidFill>
                  <a:srgbClr val="FFFFFF"/>
                </a:solidFill>
              </a14:hiddenFill>
            </a:ext>
          </a:extLst>
        </p:spPr>
      </p:pic>
      <p:pic>
        <p:nvPicPr>
          <p:cNvPr id="8" name="Picture 6" descr="http://www.hydroponic-gardens.com/wp-content/uploads/pages/hydrop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267200"/>
            <a:ext cx="5559426" cy="2360082"/>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001000" y="8382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pic>
        <p:nvPicPr>
          <p:cNvPr id="2" name="Picture 1">
            <a:extLst>
              <a:ext uri="{FF2B5EF4-FFF2-40B4-BE49-F238E27FC236}">
                <a16:creationId xmlns:a16="http://schemas.microsoft.com/office/drawing/2014/main" id="{90B65DE4-D4AB-3133-AE02-E25444D3520C}"/>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213852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Plants get the nutrients they need primarily from the….</a:t>
            </a:r>
          </a:p>
          <a:p>
            <a:pPr lvl="1"/>
            <a:r>
              <a:rPr lang="en-US" dirty="0">
                <a:solidFill>
                  <a:schemeClr val="accent1">
                    <a:lumMod val="60000"/>
                    <a:lumOff val="40000"/>
                  </a:schemeClr>
                </a:solidFill>
              </a:rPr>
              <a:t>A.) Air and Water.</a:t>
            </a:r>
          </a:p>
          <a:p>
            <a:pPr lvl="1"/>
            <a:r>
              <a:rPr lang="en-US" dirty="0">
                <a:solidFill>
                  <a:srgbClr val="92D050"/>
                </a:solidFill>
              </a:rPr>
              <a:t>B.) </a:t>
            </a:r>
            <a:r>
              <a:rPr lang="en-US" dirty="0">
                <a:solidFill>
                  <a:srgbClr val="FFFF00"/>
                </a:solidFill>
              </a:rPr>
              <a:t>Sun, </a:t>
            </a:r>
            <a:r>
              <a:rPr lang="en-US" dirty="0">
                <a:solidFill>
                  <a:srgbClr val="92D050"/>
                </a:solidFill>
              </a:rPr>
              <a:t>Leaves, and </a:t>
            </a:r>
            <a:r>
              <a:rPr lang="en-US" dirty="0">
                <a:solidFill>
                  <a:srgbClr val="99FFCC"/>
                </a:solidFill>
              </a:rPr>
              <a:t>Stems.</a:t>
            </a:r>
          </a:p>
          <a:p>
            <a:pPr lvl="1"/>
            <a:r>
              <a:rPr lang="en-US" dirty="0">
                <a:solidFill>
                  <a:schemeClr val="accent1">
                    <a:lumMod val="40000"/>
                    <a:lumOff val="60000"/>
                  </a:schemeClr>
                </a:solidFill>
              </a:rPr>
              <a:t>C.) </a:t>
            </a:r>
          </a:p>
          <a:p>
            <a:pPr lvl="1"/>
            <a:r>
              <a:rPr lang="en-US" dirty="0">
                <a:solidFill>
                  <a:srgbClr val="996633"/>
                </a:solidFill>
              </a:rPr>
              <a:t>D.) </a:t>
            </a:r>
            <a:r>
              <a:rPr lang="en-US" dirty="0">
                <a:solidFill>
                  <a:schemeClr val="bg1"/>
                </a:solidFill>
              </a:rPr>
              <a:t>Soil only.</a:t>
            </a:r>
          </a:p>
          <a:p>
            <a:pPr lvl="1"/>
            <a:r>
              <a:rPr lang="en-US" dirty="0">
                <a:solidFill>
                  <a:srgbClr val="FF00FF"/>
                </a:solidFill>
              </a:rPr>
              <a:t>E.) </a:t>
            </a:r>
            <a:r>
              <a:rPr lang="en-US" dirty="0">
                <a:solidFill>
                  <a:schemeClr val="bg1"/>
                </a:solidFill>
              </a:rPr>
              <a:t>Plants can only get nutrients from man made fertilizers.</a:t>
            </a:r>
          </a:p>
        </p:txBody>
      </p:sp>
      <p:pic>
        <p:nvPicPr>
          <p:cNvPr id="4098" name="Picture 2" descr="http://www.hydroponics.name/wp-content/uploads/2013/01/Hydroponic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62400"/>
            <a:ext cx="2819400" cy="2664882"/>
          </a:xfrm>
          <a:prstGeom prst="rect">
            <a:avLst/>
          </a:prstGeom>
          <a:noFill/>
          <a:ln w="28575">
            <a:solidFill>
              <a:srgbClr val="FFFF99"/>
            </a:solidFill>
          </a:ln>
          <a:extLst>
            <a:ext uri="{909E8E84-426E-40DD-AFC4-6F175D3DCCD1}">
              <a14:hiddenFill xmlns:a14="http://schemas.microsoft.com/office/drawing/2010/main">
                <a:solidFill>
                  <a:srgbClr val="FFFFFF"/>
                </a:solidFill>
              </a14:hiddenFill>
            </a:ext>
          </a:extLst>
        </p:spPr>
      </p:pic>
      <p:pic>
        <p:nvPicPr>
          <p:cNvPr id="8" name="Picture 6" descr="http://www.hydroponic-gardens.com/wp-content/uploads/pages/hydrop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267200"/>
            <a:ext cx="5559426" cy="2360082"/>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001000" y="8382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pic>
        <p:nvPicPr>
          <p:cNvPr id="2" name="Picture 1">
            <a:extLst>
              <a:ext uri="{FF2B5EF4-FFF2-40B4-BE49-F238E27FC236}">
                <a16:creationId xmlns:a16="http://schemas.microsoft.com/office/drawing/2014/main" id="{0040C19B-21E1-9D82-2C35-CE62E25D839D}"/>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30222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Plants get the nutrients they need primarily from the….</a:t>
            </a:r>
          </a:p>
          <a:p>
            <a:pPr lvl="1"/>
            <a:r>
              <a:rPr lang="en-US" dirty="0">
                <a:solidFill>
                  <a:schemeClr val="accent1">
                    <a:lumMod val="60000"/>
                    <a:lumOff val="40000"/>
                  </a:schemeClr>
                </a:solidFill>
              </a:rPr>
              <a:t>A.) Air and Water.</a:t>
            </a:r>
          </a:p>
          <a:p>
            <a:pPr lvl="1"/>
            <a:r>
              <a:rPr lang="en-US" dirty="0">
                <a:solidFill>
                  <a:srgbClr val="92D050"/>
                </a:solidFill>
              </a:rPr>
              <a:t>B.) </a:t>
            </a:r>
            <a:r>
              <a:rPr lang="en-US" dirty="0">
                <a:solidFill>
                  <a:srgbClr val="FFFF00"/>
                </a:solidFill>
              </a:rPr>
              <a:t>Sun, </a:t>
            </a:r>
            <a:r>
              <a:rPr lang="en-US" dirty="0">
                <a:solidFill>
                  <a:srgbClr val="92D050"/>
                </a:solidFill>
              </a:rPr>
              <a:t>Leaves, and </a:t>
            </a:r>
            <a:r>
              <a:rPr lang="en-US" dirty="0">
                <a:solidFill>
                  <a:srgbClr val="99FFCC"/>
                </a:solidFill>
              </a:rPr>
              <a:t>Stems.</a:t>
            </a:r>
          </a:p>
          <a:p>
            <a:pPr lvl="1"/>
            <a:r>
              <a:rPr lang="en-US" dirty="0">
                <a:solidFill>
                  <a:schemeClr val="accent1">
                    <a:lumMod val="40000"/>
                    <a:lumOff val="60000"/>
                  </a:schemeClr>
                </a:solidFill>
              </a:rPr>
              <a:t>C.) Soil and Air.</a:t>
            </a:r>
          </a:p>
          <a:p>
            <a:pPr lvl="1"/>
            <a:r>
              <a:rPr lang="en-US" dirty="0">
                <a:solidFill>
                  <a:srgbClr val="996633"/>
                </a:solidFill>
              </a:rPr>
              <a:t>D.) </a:t>
            </a:r>
          </a:p>
          <a:p>
            <a:pPr lvl="1"/>
            <a:r>
              <a:rPr lang="en-US" dirty="0">
                <a:solidFill>
                  <a:srgbClr val="FF00FF"/>
                </a:solidFill>
              </a:rPr>
              <a:t>E.) </a:t>
            </a:r>
            <a:r>
              <a:rPr lang="en-US" dirty="0">
                <a:solidFill>
                  <a:schemeClr val="bg1"/>
                </a:solidFill>
              </a:rPr>
              <a:t>Plants can only get nutrients from man made fertilizers.</a:t>
            </a:r>
          </a:p>
        </p:txBody>
      </p:sp>
      <p:pic>
        <p:nvPicPr>
          <p:cNvPr id="4098" name="Picture 2" descr="http://www.hydroponics.name/wp-content/uploads/2013/01/Hydroponic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62400"/>
            <a:ext cx="2819400" cy="2664882"/>
          </a:xfrm>
          <a:prstGeom prst="rect">
            <a:avLst/>
          </a:prstGeom>
          <a:noFill/>
          <a:ln w="28575">
            <a:solidFill>
              <a:srgbClr val="FFFF99"/>
            </a:solidFill>
          </a:ln>
          <a:extLst>
            <a:ext uri="{909E8E84-426E-40DD-AFC4-6F175D3DCCD1}">
              <a14:hiddenFill xmlns:a14="http://schemas.microsoft.com/office/drawing/2010/main">
                <a:solidFill>
                  <a:srgbClr val="FFFFFF"/>
                </a:solidFill>
              </a14:hiddenFill>
            </a:ext>
          </a:extLst>
        </p:spPr>
      </p:pic>
      <p:pic>
        <p:nvPicPr>
          <p:cNvPr id="8" name="Picture 6" descr="http://www.hydroponic-gardens.com/wp-content/uploads/pages/hydrop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267200"/>
            <a:ext cx="5559426" cy="2360082"/>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001000" y="8382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pic>
        <p:nvPicPr>
          <p:cNvPr id="2" name="Picture 1">
            <a:extLst>
              <a:ext uri="{FF2B5EF4-FFF2-40B4-BE49-F238E27FC236}">
                <a16:creationId xmlns:a16="http://schemas.microsoft.com/office/drawing/2014/main" id="{A3C7AEEA-7A1E-1788-58FC-26A49F7D0D20}"/>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74220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Plants get the nutrients they need primarily from the….</a:t>
            </a:r>
          </a:p>
          <a:p>
            <a:pPr lvl="1"/>
            <a:r>
              <a:rPr lang="en-US" dirty="0">
                <a:solidFill>
                  <a:schemeClr val="accent1">
                    <a:lumMod val="60000"/>
                    <a:lumOff val="40000"/>
                  </a:schemeClr>
                </a:solidFill>
              </a:rPr>
              <a:t>A.) Air and Water.</a:t>
            </a:r>
          </a:p>
          <a:p>
            <a:pPr lvl="1"/>
            <a:r>
              <a:rPr lang="en-US" dirty="0">
                <a:solidFill>
                  <a:srgbClr val="92D050"/>
                </a:solidFill>
              </a:rPr>
              <a:t>B.) </a:t>
            </a:r>
            <a:r>
              <a:rPr lang="en-US" dirty="0">
                <a:solidFill>
                  <a:srgbClr val="FFFF00"/>
                </a:solidFill>
              </a:rPr>
              <a:t>Sun, </a:t>
            </a:r>
            <a:r>
              <a:rPr lang="en-US" dirty="0">
                <a:solidFill>
                  <a:srgbClr val="92D050"/>
                </a:solidFill>
              </a:rPr>
              <a:t>Leaves, and </a:t>
            </a:r>
            <a:r>
              <a:rPr lang="en-US" dirty="0">
                <a:solidFill>
                  <a:srgbClr val="99FFCC"/>
                </a:solidFill>
              </a:rPr>
              <a:t>Stems.</a:t>
            </a:r>
          </a:p>
          <a:p>
            <a:pPr lvl="1"/>
            <a:r>
              <a:rPr lang="en-US" dirty="0">
                <a:solidFill>
                  <a:schemeClr val="accent1">
                    <a:lumMod val="40000"/>
                    <a:lumOff val="60000"/>
                  </a:schemeClr>
                </a:solidFill>
              </a:rPr>
              <a:t>C.) Soil and Air.</a:t>
            </a:r>
          </a:p>
          <a:p>
            <a:pPr lvl="1"/>
            <a:r>
              <a:rPr lang="en-US" dirty="0">
                <a:solidFill>
                  <a:srgbClr val="996633"/>
                </a:solidFill>
              </a:rPr>
              <a:t>D.) Soil only.</a:t>
            </a:r>
          </a:p>
          <a:p>
            <a:pPr lvl="1"/>
            <a:r>
              <a:rPr lang="en-US" dirty="0">
                <a:solidFill>
                  <a:srgbClr val="FF00FF"/>
                </a:solidFill>
              </a:rPr>
              <a:t>E.) </a:t>
            </a:r>
            <a:r>
              <a:rPr lang="en-US" dirty="0">
                <a:solidFill>
                  <a:schemeClr val="bg1"/>
                </a:solidFill>
              </a:rPr>
              <a:t>Plants can only get nutrients from man made fertilizers.</a:t>
            </a:r>
          </a:p>
        </p:txBody>
      </p:sp>
      <p:pic>
        <p:nvPicPr>
          <p:cNvPr id="4098" name="Picture 2" descr="http://www.hydroponics.name/wp-content/uploads/2013/01/Hydroponic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62400"/>
            <a:ext cx="2819400" cy="2664882"/>
          </a:xfrm>
          <a:prstGeom prst="rect">
            <a:avLst/>
          </a:prstGeom>
          <a:noFill/>
          <a:ln w="28575">
            <a:solidFill>
              <a:srgbClr val="FFFF99"/>
            </a:solidFill>
          </a:ln>
          <a:extLst>
            <a:ext uri="{909E8E84-426E-40DD-AFC4-6F175D3DCCD1}">
              <a14:hiddenFill xmlns:a14="http://schemas.microsoft.com/office/drawing/2010/main">
                <a:solidFill>
                  <a:srgbClr val="FFFFFF"/>
                </a:solidFill>
              </a14:hiddenFill>
            </a:ext>
          </a:extLst>
        </p:spPr>
      </p:pic>
      <p:pic>
        <p:nvPicPr>
          <p:cNvPr id="8" name="Picture 6" descr="http://www.hydroponic-gardens.com/wp-content/uploads/pages/hydrop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267200"/>
            <a:ext cx="5559426" cy="2360082"/>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001000" y="8382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pic>
        <p:nvPicPr>
          <p:cNvPr id="2" name="Picture 1">
            <a:extLst>
              <a:ext uri="{FF2B5EF4-FFF2-40B4-BE49-F238E27FC236}">
                <a16:creationId xmlns:a16="http://schemas.microsoft.com/office/drawing/2014/main" id="{3FD10A41-3DC7-D23F-C652-D6C010D0E86C}"/>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164224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lstStyle/>
          <a:p>
            <a:r>
              <a:rPr lang="en-US" dirty="0"/>
              <a:t>Plants get the nutrients they need primarily from the….</a:t>
            </a:r>
          </a:p>
          <a:p>
            <a:pPr lvl="1"/>
            <a:r>
              <a:rPr lang="en-US" dirty="0">
                <a:solidFill>
                  <a:schemeClr val="accent1">
                    <a:lumMod val="60000"/>
                    <a:lumOff val="40000"/>
                  </a:schemeClr>
                </a:solidFill>
              </a:rPr>
              <a:t>A.) Air and Water.</a:t>
            </a:r>
          </a:p>
          <a:p>
            <a:pPr lvl="1"/>
            <a:r>
              <a:rPr lang="en-US" dirty="0">
                <a:solidFill>
                  <a:srgbClr val="92D050"/>
                </a:solidFill>
              </a:rPr>
              <a:t>B.) </a:t>
            </a:r>
            <a:r>
              <a:rPr lang="en-US" dirty="0">
                <a:solidFill>
                  <a:srgbClr val="FFFF00"/>
                </a:solidFill>
              </a:rPr>
              <a:t>Sun, </a:t>
            </a:r>
            <a:r>
              <a:rPr lang="en-US" dirty="0">
                <a:solidFill>
                  <a:srgbClr val="92D050"/>
                </a:solidFill>
              </a:rPr>
              <a:t>Leaves, and </a:t>
            </a:r>
            <a:r>
              <a:rPr lang="en-US" dirty="0">
                <a:solidFill>
                  <a:srgbClr val="99FFCC"/>
                </a:solidFill>
              </a:rPr>
              <a:t>Stems.</a:t>
            </a:r>
          </a:p>
          <a:p>
            <a:pPr lvl="1"/>
            <a:r>
              <a:rPr lang="en-US" dirty="0">
                <a:solidFill>
                  <a:schemeClr val="accent1">
                    <a:lumMod val="40000"/>
                    <a:lumOff val="60000"/>
                  </a:schemeClr>
                </a:solidFill>
              </a:rPr>
              <a:t>C.) Soil and Air.</a:t>
            </a:r>
          </a:p>
          <a:p>
            <a:pPr lvl="1"/>
            <a:r>
              <a:rPr lang="en-US" dirty="0">
                <a:solidFill>
                  <a:srgbClr val="996633"/>
                </a:solidFill>
              </a:rPr>
              <a:t>D.) Soil only.</a:t>
            </a:r>
          </a:p>
          <a:p>
            <a:pPr lvl="1"/>
            <a:r>
              <a:rPr lang="en-US" dirty="0">
                <a:solidFill>
                  <a:srgbClr val="FF00FF"/>
                </a:solidFill>
              </a:rPr>
              <a:t>E.) Plants can only get nutrients from man made fertilizers.</a:t>
            </a:r>
          </a:p>
        </p:txBody>
      </p:sp>
      <p:pic>
        <p:nvPicPr>
          <p:cNvPr id="4098" name="Picture 2" descr="http://www.hydroponics.name/wp-content/uploads/2013/01/Hydroponics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3962400"/>
            <a:ext cx="2819400" cy="2664882"/>
          </a:xfrm>
          <a:prstGeom prst="rect">
            <a:avLst/>
          </a:prstGeom>
          <a:noFill/>
          <a:ln w="28575">
            <a:solidFill>
              <a:srgbClr val="FFFF99"/>
            </a:solidFill>
          </a:ln>
          <a:extLst>
            <a:ext uri="{909E8E84-426E-40DD-AFC4-6F175D3DCCD1}">
              <a14:hiddenFill xmlns:a14="http://schemas.microsoft.com/office/drawing/2010/main">
                <a:solidFill>
                  <a:srgbClr val="FFFFFF"/>
                </a:solidFill>
              </a14:hiddenFill>
            </a:ext>
          </a:extLst>
        </p:spPr>
      </p:pic>
      <p:pic>
        <p:nvPicPr>
          <p:cNvPr id="8" name="Picture 6" descr="http://www.hydroponic-gardens.com/wp-content/uploads/pages/hydropon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4267200"/>
            <a:ext cx="5559426" cy="2360082"/>
          </a:xfrm>
          <a:prstGeom prst="rect">
            <a:avLst/>
          </a:prstGeom>
          <a:noFill/>
          <a:ln w="38100">
            <a:solidFill>
              <a:srgbClr val="92D050"/>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8001000" y="8382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a:t>
            </a:r>
          </a:p>
        </p:txBody>
      </p:sp>
      <p:pic>
        <p:nvPicPr>
          <p:cNvPr id="2" name="Picture 1">
            <a:extLst>
              <a:ext uri="{FF2B5EF4-FFF2-40B4-BE49-F238E27FC236}">
                <a16:creationId xmlns:a16="http://schemas.microsoft.com/office/drawing/2014/main" id="{646390AD-5584-8075-3A70-864218DCF726}"/>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633361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839200" cy="5897563"/>
          </a:xfrm>
        </p:spPr>
        <p:txBody>
          <a:bodyPr/>
          <a:lstStyle/>
          <a:p>
            <a:r>
              <a:rPr lang="en-US" dirty="0">
                <a:solidFill>
                  <a:srgbClr val="00FFFF"/>
                </a:solidFill>
              </a:rPr>
              <a:t>This is the name for the cultivation of plants in a nutrient solution rather than in soil.</a:t>
            </a:r>
          </a:p>
        </p:txBody>
      </p:sp>
      <p:pic>
        <p:nvPicPr>
          <p:cNvPr id="2050" name="Picture 2" descr="http://lerablog.org/wp-content/uploads/2013/07/Hydropon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8839200" cy="5334000"/>
          </a:xfrm>
          <a:prstGeom prst="rect">
            <a:avLst/>
          </a:prstGeom>
          <a:noFill/>
          <a:ln w="57150">
            <a:solidFill>
              <a:srgbClr val="00B0F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8004480" y="1397675"/>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p>
        </p:txBody>
      </p:sp>
      <p:pic>
        <p:nvPicPr>
          <p:cNvPr id="2" name="Picture 1">
            <a:extLst>
              <a:ext uri="{FF2B5EF4-FFF2-40B4-BE49-F238E27FC236}">
                <a16:creationId xmlns:a16="http://schemas.microsoft.com/office/drawing/2014/main" id="{5E8BD8B0-3EE8-5463-BB4F-413D574D9D5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754500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body" idx="1"/>
          </p:nvPr>
        </p:nvSpPr>
        <p:spPr>
          <a:xfrm>
            <a:off x="152400" y="76199"/>
            <a:ext cx="8915400" cy="7010401"/>
          </a:xfrm>
        </p:spPr>
        <p:txBody>
          <a:bodyPr/>
          <a:lstStyle/>
          <a:p>
            <a:pPr eaLnBrk="1" hangingPunct="1"/>
            <a:r>
              <a:rPr lang="en-US" dirty="0"/>
              <a:t>This is the name for the chemicals that affect flowering; aging; root growth; distortion, killing of leaves, stems, and other parts; prevention or promotion of stem elongation; color enhancement of fruit; prevention of leafing and/or leaf fall; and many other conditions. </a:t>
            </a:r>
          </a:p>
        </p:txBody>
      </p:sp>
      <p:pic>
        <p:nvPicPr>
          <p:cNvPr id="126979" name="Picture 4" descr="easterlil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763000" cy="327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43821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2" name="Rectangle 1"/>
          <p:cNvSpPr/>
          <p:nvPr/>
        </p:nvSpPr>
        <p:spPr>
          <a:xfrm>
            <a:off x="228600" y="3183133"/>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p>
        </p:txBody>
      </p:sp>
    </p:spTree>
    <p:extLst>
      <p:ext uri="{BB962C8B-B14F-4D97-AF65-F5344CB8AC3E}">
        <p14:creationId xmlns:p14="http://schemas.microsoft.com/office/powerpoint/2010/main" val="274894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457200" y="228600"/>
            <a:ext cx="4648200" cy="5897563"/>
          </a:xfrm>
        </p:spPr>
        <p:txBody>
          <a:bodyPr/>
          <a:lstStyle/>
          <a:p>
            <a:pPr eaLnBrk="1" hangingPunct="1"/>
            <a:r>
              <a:rPr lang="en-US" dirty="0"/>
              <a:t>Plant B shows extra stem elongation over plant A.  </a:t>
            </a:r>
          </a:p>
          <a:p>
            <a:pPr eaLnBrk="1" hangingPunct="1"/>
            <a:endParaRPr lang="en-US" dirty="0"/>
          </a:p>
        </p:txBody>
      </p:sp>
      <p:pic>
        <p:nvPicPr>
          <p:cNvPr id="162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
            <a:ext cx="3657600" cy="6218238"/>
          </a:xfrm>
          <a:prstGeom prst="rect">
            <a:avLst/>
          </a:prstGeom>
          <a:noFill/>
          <a:ln w="76200">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994714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162821" name="WordArt 5"/>
          <p:cNvSpPr>
            <a:spLocks noChangeArrowheads="1" noChangeShapeType="1" noTextEdit="1"/>
          </p:cNvSpPr>
          <p:nvPr/>
        </p:nvSpPr>
        <p:spPr bwMode="auto">
          <a:xfrm>
            <a:off x="5867400" y="4724400"/>
            <a:ext cx="785813" cy="936625"/>
          </a:xfrm>
          <a:prstGeom prst="rect">
            <a:avLst/>
          </a:prstGeom>
        </p:spPr>
        <p:txBody>
          <a:bodyPr wrap="none" fromWordArt="1">
            <a:prstTxWarp prst="textPlain">
              <a:avLst>
                <a:gd name="adj" fmla="val 50000"/>
              </a:avLst>
            </a:prstTxWarp>
          </a:bodyPr>
          <a:lstStyle/>
          <a:p>
            <a:pPr algn="ctr">
              <a:buFontTx/>
              <a:buNone/>
            </a:pP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62822" name="WordArt 6"/>
          <p:cNvSpPr>
            <a:spLocks noChangeArrowheads="1" noChangeShapeType="1" noTextEdit="1"/>
          </p:cNvSpPr>
          <p:nvPr/>
        </p:nvSpPr>
        <p:spPr bwMode="auto">
          <a:xfrm>
            <a:off x="7772400" y="3200400"/>
            <a:ext cx="762000" cy="936625"/>
          </a:xfrm>
          <a:prstGeom prst="rect">
            <a:avLst/>
          </a:prstGeom>
        </p:spPr>
        <p:txBody>
          <a:bodyPr wrap="none" fromWordArt="1">
            <a:prstTxWarp prst="textPlain">
              <a:avLst>
                <a:gd name="adj" fmla="val 50000"/>
              </a:avLst>
            </a:prstTxWarp>
          </a:bodyPr>
          <a:lstStyle/>
          <a:p>
            <a:pPr algn="ctr">
              <a:buFontTx/>
              <a:buNone/>
            </a:pP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62823" name="AutoShape 7"/>
          <p:cNvSpPr>
            <a:spLocks noChangeArrowheads="1"/>
          </p:cNvSpPr>
          <p:nvPr/>
        </p:nvSpPr>
        <p:spPr bwMode="auto">
          <a:xfrm>
            <a:off x="7010400" y="838200"/>
            <a:ext cx="685800" cy="5486400"/>
          </a:xfrm>
          <a:prstGeom prst="upDownArrow">
            <a:avLst>
              <a:gd name="adj1" fmla="val 50000"/>
              <a:gd name="adj2" fmla="val 160000"/>
            </a:avLst>
          </a:prstGeom>
          <a:solidFill>
            <a:schemeClr val="bg1"/>
          </a:solidFill>
          <a:ln w="57150" algn="ctr">
            <a:solidFill>
              <a:srgbClr val="CC66FF"/>
            </a:solidFill>
            <a:miter lim="800000"/>
            <a:headEnd/>
            <a:tailEnd/>
          </a:ln>
        </p:spPr>
        <p:txBody>
          <a:bodyPr wrap="none" anchor="ctr"/>
          <a:lstStyle/>
          <a:p>
            <a:endParaRPr lang="en-US"/>
          </a:p>
        </p:txBody>
      </p:sp>
      <p:sp>
        <p:nvSpPr>
          <p:cNvPr id="2" name="Rectangle 1"/>
          <p:cNvSpPr/>
          <p:nvPr/>
        </p:nvSpPr>
        <p:spPr>
          <a:xfrm>
            <a:off x="5181600" y="228600"/>
            <a:ext cx="62549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p>
        </p:txBody>
      </p:sp>
    </p:spTree>
    <p:extLst>
      <p:ext uri="{BB962C8B-B14F-4D97-AF65-F5344CB8AC3E}">
        <p14:creationId xmlns:p14="http://schemas.microsoft.com/office/powerpoint/2010/main" val="2279078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457200" y="228600"/>
            <a:ext cx="4648200" cy="5897563"/>
          </a:xfrm>
        </p:spPr>
        <p:txBody>
          <a:bodyPr/>
          <a:lstStyle/>
          <a:p>
            <a:pPr eaLnBrk="1" hangingPunct="1"/>
            <a:r>
              <a:rPr lang="en-US" dirty="0"/>
              <a:t>Plant B shows extra stem elongation over plant A.  </a:t>
            </a:r>
            <a:r>
              <a:rPr lang="en-US" dirty="0">
                <a:solidFill>
                  <a:srgbClr val="CCFF99"/>
                </a:solidFill>
              </a:rPr>
              <a:t>Plant A is the normal plant / control while plant B is the variable.</a:t>
            </a:r>
          </a:p>
          <a:p>
            <a:pPr eaLnBrk="1" hangingPunct="1">
              <a:buFontTx/>
              <a:buNone/>
            </a:pPr>
            <a:endParaRPr lang="en-US" dirty="0"/>
          </a:p>
          <a:p>
            <a:pPr eaLnBrk="1" hangingPunct="1"/>
            <a:endParaRPr lang="en-US" dirty="0"/>
          </a:p>
        </p:txBody>
      </p:sp>
      <p:pic>
        <p:nvPicPr>
          <p:cNvPr id="162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
            <a:ext cx="3657600" cy="6218238"/>
          </a:xfrm>
          <a:prstGeom prst="rect">
            <a:avLst/>
          </a:prstGeom>
          <a:noFill/>
          <a:ln w="76200">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994714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162821" name="WordArt 5"/>
          <p:cNvSpPr>
            <a:spLocks noChangeArrowheads="1" noChangeShapeType="1" noTextEdit="1"/>
          </p:cNvSpPr>
          <p:nvPr/>
        </p:nvSpPr>
        <p:spPr bwMode="auto">
          <a:xfrm>
            <a:off x="5867400" y="4724400"/>
            <a:ext cx="785813" cy="936625"/>
          </a:xfrm>
          <a:prstGeom prst="rect">
            <a:avLst/>
          </a:prstGeom>
        </p:spPr>
        <p:txBody>
          <a:bodyPr wrap="none" fromWordArt="1">
            <a:prstTxWarp prst="textPlain">
              <a:avLst>
                <a:gd name="adj" fmla="val 50000"/>
              </a:avLst>
            </a:prstTxWarp>
          </a:bodyPr>
          <a:lstStyle/>
          <a:p>
            <a:pPr algn="ctr">
              <a:buFontTx/>
              <a:buNone/>
            </a:pP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62822" name="WordArt 6"/>
          <p:cNvSpPr>
            <a:spLocks noChangeArrowheads="1" noChangeShapeType="1" noTextEdit="1"/>
          </p:cNvSpPr>
          <p:nvPr/>
        </p:nvSpPr>
        <p:spPr bwMode="auto">
          <a:xfrm>
            <a:off x="7772400" y="3200400"/>
            <a:ext cx="762000" cy="936625"/>
          </a:xfrm>
          <a:prstGeom prst="rect">
            <a:avLst/>
          </a:prstGeom>
        </p:spPr>
        <p:txBody>
          <a:bodyPr wrap="none" fromWordArt="1">
            <a:prstTxWarp prst="textPlain">
              <a:avLst>
                <a:gd name="adj" fmla="val 50000"/>
              </a:avLst>
            </a:prstTxWarp>
          </a:bodyPr>
          <a:lstStyle/>
          <a:p>
            <a:pPr algn="ctr">
              <a:buFontTx/>
              <a:buNone/>
            </a:pP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62823" name="AutoShape 7"/>
          <p:cNvSpPr>
            <a:spLocks noChangeArrowheads="1"/>
          </p:cNvSpPr>
          <p:nvPr/>
        </p:nvSpPr>
        <p:spPr bwMode="auto">
          <a:xfrm>
            <a:off x="7010400" y="838200"/>
            <a:ext cx="685800" cy="5486400"/>
          </a:xfrm>
          <a:prstGeom prst="upDownArrow">
            <a:avLst>
              <a:gd name="adj1" fmla="val 50000"/>
              <a:gd name="adj2" fmla="val 160000"/>
            </a:avLst>
          </a:prstGeom>
          <a:solidFill>
            <a:schemeClr val="bg1"/>
          </a:solidFill>
          <a:ln w="57150" algn="ctr">
            <a:solidFill>
              <a:srgbClr val="CC66FF"/>
            </a:solidFill>
            <a:miter lim="800000"/>
            <a:headEnd/>
            <a:tailEnd/>
          </a:ln>
        </p:spPr>
        <p:txBody>
          <a:bodyPr wrap="none" anchor="ctr"/>
          <a:lstStyle/>
          <a:p>
            <a:endParaRPr lang="en-US"/>
          </a:p>
        </p:txBody>
      </p:sp>
      <p:sp>
        <p:nvSpPr>
          <p:cNvPr id="2" name="Rectangle 1"/>
          <p:cNvSpPr/>
          <p:nvPr/>
        </p:nvSpPr>
        <p:spPr>
          <a:xfrm>
            <a:off x="5181600" y="228600"/>
            <a:ext cx="62549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p>
        </p:txBody>
      </p:sp>
    </p:spTree>
    <p:extLst>
      <p:ext uri="{BB962C8B-B14F-4D97-AF65-F5344CB8AC3E}">
        <p14:creationId xmlns:p14="http://schemas.microsoft.com/office/powerpoint/2010/main" val="1786689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533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None/>
            </a:pPr>
            <a:r>
              <a:rPr lang="en-US" sz="3600" dirty="0"/>
              <a:t>Questions 1-20 = 5pts Each</a:t>
            </a:r>
          </a:p>
          <a:p>
            <a:pPr algn="ctr" eaLnBrk="1" hangingPunct="1">
              <a:buNone/>
            </a:pPr>
            <a:r>
              <a:rPr lang="en-US" sz="3600" dirty="0"/>
              <a:t>Final Category (Bonus) = 1pt Each</a:t>
            </a:r>
          </a:p>
          <a:p>
            <a:pPr algn="ctr" eaLnBrk="1" hangingPunct="1">
              <a:buNone/>
            </a:pPr>
            <a:r>
              <a:rPr lang="en-US" sz="3600" dirty="0"/>
              <a:t>Final Questions = 5 </a:t>
            </a:r>
            <a:r>
              <a:rPr lang="en-US" sz="3600" dirty="0" err="1"/>
              <a:t>pt</a:t>
            </a:r>
            <a:r>
              <a:rPr lang="en-US" sz="3600" dirty="0"/>
              <a:t> wager</a:t>
            </a:r>
          </a:p>
          <a:p>
            <a:pPr algn="ctr" eaLnBrk="1" hangingPunct="1">
              <a:buNone/>
            </a:pPr>
            <a:r>
              <a:rPr lang="en-US" sz="2400" i="1" dirty="0">
                <a:solidFill>
                  <a:srgbClr val="9966FF"/>
                </a:solidFill>
              </a:rPr>
              <a:t>If you wager 5 on the last question and get it wrong you lose 5 pts. Wager 5 and get it right you get 5 pts.</a:t>
            </a:r>
          </a:p>
          <a:p>
            <a:pPr algn="ctr" eaLnBrk="1" hangingPunct="1"/>
            <a:endParaRPr lang="en-US" sz="3600" dirty="0">
              <a:solidFill>
                <a:schemeClr val="bg1"/>
              </a:solidFill>
            </a:endParaRPr>
          </a:p>
          <a:p>
            <a:pPr algn="ctr" eaLnBrk="1" hangingPunct="1">
              <a:buNone/>
            </a:pPr>
            <a:r>
              <a:rPr lang="en-US" sz="3600" dirty="0"/>
              <a:t>Find the Owl </a:t>
            </a:r>
            <a:r>
              <a:rPr lang="en-US" sz="3600" dirty="0">
                <a:solidFill>
                  <a:schemeClr val="bg1"/>
                </a:solidFill>
              </a:rPr>
              <a:t>=</a:t>
            </a:r>
          </a:p>
          <a:p>
            <a:pPr algn="ctr" eaLnBrk="1" hangingPunct="1">
              <a:buNone/>
            </a:pPr>
            <a:r>
              <a:rPr lang="en-US" sz="3600" i="1" dirty="0">
                <a:solidFill>
                  <a:srgbClr val="996633"/>
                </a:solidFill>
              </a:rPr>
              <a:t>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727043"/>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917542"/>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6781800" y="3307942"/>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buNone/>
            </a:pPr>
            <a:r>
              <a:rPr lang="en-US" sz="1400" dirty="0"/>
              <a:t>“I’ll be about this big.”</a:t>
            </a:r>
          </a:p>
        </p:txBody>
      </p:sp>
      <p:pic>
        <p:nvPicPr>
          <p:cNvPr id="2" name="Picture 1">
            <a:extLst>
              <a:ext uri="{FF2B5EF4-FFF2-40B4-BE49-F238E27FC236}">
                <a16:creationId xmlns:a16="http://schemas.microsoft.com/office/drawing/2014/main" id="{ED8B3237-8E66-351F-B031-6A547EFF65C9}"/>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75934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457200" y="228600"/>
            <a:ext cx="4648200" cy="5897563"/>
          </a:xfrm>
        </p:spPr>
        <p:txBody>
          <a:bodyPr/>
          <a:lstStyle/>
          <a:p>
            <a:pPr eaLnBrk="1" hangingPunct="1"/>
            <a:r>
              <a:rPr lang="en-US" dirty="0"/>
              <a:t>Plant B shows extra stem elongation over plant A.  </a:t>
            </a:r>
            <a:r>
              <a:rPr lang="en-US" dirty="0">
                <a:solidFill>
                  <a:srgbClr val="CCFF99"/>
                </a:solidFill>
              </a:rPr>
              <a:t>Plant A is the normal plant / control while plant B is the variable.</a:t>
            </a:r>
          </a:p>
          <a:p>
            <a:pPr eaLnBrk="1" hangingPunct="1"/>
            <a:r>
              <a:rPr lang="en-US" dirty="0">
                <a:solidFill>
                  <a:srgbClr val="FF00FF"/>
                </a:solidFill>
              </a:rPr>
              <a:t>What plant hormone was the independent variable given to B?</a:t>
            </a:r>
          </a:p>
          <a:p>
            <a:pPr eaLnBrk="1" hangingPunct="1">
              <a:buFontTx/>
              <a:buNone/>
            </a:pPr>
            <a:endParaRPr lang="en-US" dirty="0"/>
          </a:p>
          <a:p>
            <a:pPr eaLnBrk="1" hangingPunct="1"/>
            <a:endParaRPr lang="en-US" dirty="0"/>
          </a:p>
        </p:txBody>
      </p:sp>
      <p:pic>
        <p:nvPicPr>
          <p:cNvPr id="162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28600"/>
            <a:ext cx="3657600" cy="6218238"/>
          </a:xfrm>
          <a:prstGeom prst="rect">
            <a:avLst/>
          </a:prstGeom>
          <a:noFill/>
          <a:ln w="76200">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9947140"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162821" name="WordArt 5"/>
          <p:cNvSpPr>
            <a:spLocks noChangeArrowheads="1" noChangeShapeType="1" noTextEdit="1"/>
          </p:cNvSpPr>
          <p:nvPr/>
        </p:nvSpPr>
        <p:spPr bwMode="auto">
          <a:xfrm>
            <a:off x="5867400" y="4724400"/>
            <a:ext cx="785813" cy="936625"/>
          </a:xfrm>
          <a:prstGeom prst="rect">
            <a:avLst/>
          </a:prstGeom>
        </p:spPr>
        <p:txBody>
          <a:bodyPr wrap="none" fromWordArt="1">
            <a:prstTxWarp prst="textPlain">
              <a:avLst>
                <a:gd name="adj" fmla="val 50000"/>
              </a:avLst>
            </a:prstTxWarp>
          </a:bodyPr>
          <a:lstStyle/>
          <a:p>
            <a:pPr algn="ctr">
              <a:buFontTx/>
              <a:buNone/>
            </a:pP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62822" name="WordArt 6"/>
          <p:cNvSpPr>
            <a:spLocks noChangeArrowheads="1" noChangeShapeType="1" noTextEdit="1"/>
          </p:cNvSpPr>
          <p:nvPr/>
        </p:nvSpPr>
        <p:spPr bwMode="auto">
          <a:xfrm>
            <a:off x="7772400" y="3200400"/>
            <a:ext cx="762000" cy="936625"/>
          </a:xfrm>
          <a:prstGeom prst="rect">
            <a:avLst/>
          </a:prstGeom>
        </p:spPr>
        <p:txBody>
          <a:bodyPr wrap="none" fromWordArt="1">
            <a:prstTxWarp prst="textPlain">
              <a:avLst>
                <a:gd name="adj" fmla="val 50000"/>
              </a:avLst>
            </a:prstTxWarp>
          </a:bodyPr>
          <a:lstStyle/>
          <a:p>
            <a:pPr algn="ctr">
              <a:buFontTx/>
              <a:buNone/>
            </a:pPr>
            <a:r>
              <a:rPr lang="en-US" sz="3600" kern="10" spc="720">
                <a:ln w="38100">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62823" name="AutoShape 7"/>
          <p:cNvSpPr>
            <a:spLocks noChangeArrowheads="1"/>
          </p:cNvSpPr>
          <p:nvPr/>
        </p:nvSpPr>
        <p:spPr bwMode="auto">
          <a:xfrm>
            <a:off x="7010400" y="838200"/>
            <a:ext cx="685800" cy="5486400"/>
          </a:xfrm>
          <a:prstGeom prst="upDownArrow">
            <a:avLst>
              <a:gd name="adj1" fmla="val 50000"/>
              <a:gd name="adj2" fmla="val 160000"/>
            </a:avLst>
          </a:prstGeom>
          <a:solidFill>
            <a:schemeClr val="bg1"/>
          </a:solidFill>
          <a:ln w="57150" algn="ctr">
            <a:solidFill>
              <a:srgbClr val="CC66FF"/>
            </a:solidFill>
            <a:miter lim="800000"/>
            <a:headEnd/>
            <a:tailEnd/>
          </a:ln>
        </p:spPr>
        <p:txBody>
          <a:bodyPr wrap="none" anchor="ctr"/>
          <a:lstStyle/>
          <a:p>
            <a:endParaRPr lang="en-US"/>
          </a:p>
        </p:txBody>
      </p:sp>
      <p:sp>
        <p:nvSpPr>
          <p:cNvPr id="2" name="Rectangle 1"/>
          <p:cNvSpPr/>
          <p:nvPr/>
        </p:nvSpPr>
        <p:spPr>
          <a:xfrm>
            <a:off x="5181600" y="228600"/>
            <a:ext cx="62549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9</a:t>
            </a:r>
          </a:p>
        </p:txBody>
      </p:sp>
    </p:spTree>
    <p:extLst>
      <p:ext uri="{BB962C8B-B14F-4D97-AF65-F5344CB8AC3E}">
        <p14:creationId xmlns:p14="http://schemas.microsoft.com/office/powerpoint/2010/main" val="1647835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7795" name="Rectangle 3"/>
          <p:cNvSpPr>
            <a:spLocks noGrp="1" noChangeArrowheads="1"/>
          </p:cNvSpPr>
          <p:nvPr>
            <p:ph type="body" idx="1"/>
          </p:nvPr>
        </p:nvSpPr>
        <p:spPr>
          <a:xfrm>
            <a:off x="152400" y="152400"/>
            <a:ext cx="8839200" cy="5826125"/>
          </a:xfrm>
        </p:spPr>
        <p:txBody>
          <a:bodyPr/>
          <a:lstStyle/>
          <a:p>
            <a:pPr eaLnBrk="1" hangingPunct="1">
              <a:defRPr/>
            </a:pPr>
            <a:r>
              <a:rPr lang="en-US" dirty="0" err="1"/>
              <a:t>Auxin</a:t>
            </a:r>
            <a:r>
              <a:rPr lang="en-US" dirty="0"/>
              <a:t>	   : Promotes stem elongation and bud dormancy.</a:t>
            </a:r>
          </a:p>
          <a:p>
            <a:pPr lvl="1" eaLnBrk="1" hangingPunct="1">
              <a:defRPr/>
            </a:pPr>
            <a:r>
              <a:rPr lang="en-US" dirty="0">
                <a:solidFill>
                  <a:srgbClr val="92D050"/>
                </a:solidFill>
              </a:rPr>
              <a:t>Phototropism: When plants grow toward a light source.</a:t>
            </a:r>
          </a:p>
          <a:p>
            <a:pPr lvl="1" eaLnBrk="1" hangingPunct="1">
              <a:buFont typeface="Wingdings" pitchFamily="2" charset="2"/>
              <a:buNone/>
              <a:defRPr/>
            </a:pPr>
            <a:endParaRPr lang="en-US" dirty="0"/>
          </a:p>
        </p:txBody>
      </p:sp>
      <p:pic>
        <p:nvPicPr>
          <p:cNvPr id="13414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8610600" cy="4114800"/>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809779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sp>
        <p:nvSpPr>
          <p:cNvPr id="2" name="Rectangle 1"/>
          <p:cNvSpPr/>
          <p:nvPr/>
        </p:nvSpPr>
        <p:spPr>
          <a:xfrm>
            <a:off x="7478731" y="2438400"/>
            <a:ext cx="1752403"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10</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ounded Rectangle 2"/>
          <p:cNvSpPr/>
          <p:nvPr/>
        </p:nvSpPr>
        <p:spPr bwMode="auto">
          <a:xfrm>
            <a:off x="533400" y="228600"/>
            <a:ext cx="457200" cy="533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ounded Rectangle 3"/>
          <p:cNvSpPr/>
          <p:nvPr/>
        </p:nvSpPr>
        <p:spPr bwMode="auto">
          <a:xfrm>
            <a:off x="533400" y="228600"/>
            <a:ext cx="19050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ounded Rectangle 7"/>
          <p:cNvSpPr/>
          <p:nvPr/>
        </p:nvSpPr>
        <p:spPr bwMode="auto">
          <a:xfrm>
            <a:off x="990600" y="1219200"/>
            <a:ext cx="2057400" cy="457200"/>
          </a:xfrm>
          <a:prstGeom prst="roundRect">
            <a:avLst/>
          </a:prstGeom>
          <a:solidFill>
            <a:schemeClr val="bg1">
              <a:lumMod val="85000"/>
              <a:lumOff val="15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3000941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0048678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350757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63135853"/>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solidFill>
                            <a:srgbClr val="996600"/>
                          </a:solidFill>
                        </a:rPr>
                        <a:t>IF</a:t>
                      </a:r>
                      <a:r>
                        <a:rPr lang="en-US" baseline="0" dirty="0">
                          <a:solidFill>
                            <a:srgbClr val="996600"/>
                          </a:solidFill>
                        </a:rPr>
                        <a:t> I COULD I WOOD</a:t>
                      </a:r>
                      <a:endParaRPr lang="en-US" dirty="0">
                        <a:solidFill>
                          <a:srgbClr val="996600"/>
                        </a:solidFill>
                      </a:endParaRPr>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solidFill>
                      <a:schemeClr val="bg1">
                        <a:lumMod val="85000"/>
                        <a:lumOff val="15000"/>
                      </a:schemeClr>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solidFill>
                      <a:schemeClr val="bg1">
                        <a:lumMod val="85000"/>
                        <a:lumOff val="15000"/>
                      </a:schemeClr>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solidFill>
                      <a:schemeClr val="bg1">
                        <a:lumMod val="85000"/>
                        <a:lumOff val="15000"/>
                      </a:schemeClr>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solidFill>
                      <a:schemeClr val="bg1">
                        <a:lumMod val="85000"/>
                        <a:lumOff val="15000"/>
                      </a:schemeClr>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solidFill>
                      <a:schemeClr val="bg1">
                        <a:lumMod val="85000"/>
                        <a:lumOff val="15000"/>
                      </a:schemeClr>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005428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a:t>
            </a:r>
            <a:r>
              <a:rPr lang="en-US" dirty="0">
                <a:solidFill>
                  <a:schemeClr val="bg1"/>
                </a:solidFill>
              </a:rPr>
              <a:t>Stimulates the release of seed dormancy. </a:t>
            </a:r>
          </a:p>
          <a:p>
            <a:pPr marL="457200" lvl="1" indent="0" eaLnBrk="1" hangingPunct="1">
              <a:buNone/>
            </a:pPr>
            <a:r>
              <a:rPr lang="en-US" dirty="0">
                <a:solidFill>
                  <a:srgbClr val="996633"/>
                </a:solidFill>
              </a:rPr>
              <a:t>B.) </a:t>
            </a:r>
            <a:r>
              <a:rPr lang="en-US" dirty="0">
                <a:solidFill>
                  <a:schemeClr val="bg1"/>
                </a:solidFill>
              </a:rPr>
              <a:t>Stimulates shoot and root growth.</a:t>
            </a:r>
          </a:p>
          <a:p>
            <a:pPr marL="457200" lvl="1" indent="0" eaLnBrk="1" hangingPunct="1">
              <a:buNone/>
            </a:pPr>
            <a:r>
              <a:rPr lang="en-US" dirty="0">
                <a:solidFill>
                  <a:srgbClr val="00B050"/>
                </a:solidFill>
              </a:rPr>
              <a:t>C.) </a:t>
            </a:r>
            <a:r>
              <a:rPr lang="en-US" dirty="0">
                <a:solidFill>
                  <a:schemeClr val="bg1"/>
                </a:solidFill>
              </a:rPr>
              <a:t>Promotes cell division. They are produced in growing areas like the tips.</a:t>
            </a:r>
          </a:p>
          <a:p>
            <a:pPr marL="457200" lvl="1" indent="0" eaLnBrk="1" hangingPunct="1">
              <a:buNone/>
            </a:pPr>
            <a:r>
              <a:rPr lang="en-US" dirty="0">
                <a:solidFill>
                  <a:srgbClr val="FF5050"/>
                </a:solidFill>
              </a:rPr>
              <a:t>D.) </a:t>
            </a:r>
            <a:r>
              <a:rPr lang="en-US" dirty="0">
                <a:solidFill>
                  <a:schemeClr val="bg1"/>
                </a:solidFill>
              </a:rPr>
              <a:t>Stimulates leaf and fruit abscission. </a:t>
            </a:r>
          </a:p>
          <a:p>
            <a:pPr marL="457200" lvl="1" indent="0" eaLnBrk="1" hangingPunct="1">
              <a:buNone/>
            </a:pPr>
            <a:r>
              <a:rPr lang="en-US" dirty="0">
                <a:solidFill>
                  <a:srgbClr val="CC99FF"/>
                </a:solidFill>
              </a:rPr>
              <a:t>E.) </a:t>
            </a:r>
            <a:r>
              <a:rPr lang="en-US" dirty="0">
                <a:solidFill>
                  <a:schemeClr val="bg1"/>
                </a:solidFill>
              </a:rPr>
              <a:t>Creates femaleness in flowers. </a:t>
            </a:r>
          </a:p>
          <a:p>
            <a:pPr marL="457200" lvl="1" indent="0" eaLnBrk="1" hangingPunct="1">
              <a:buNone/>
            </a:pPr>
            <a:r>
              <a:rPr lang="en-US" dirty="0">
                <a:solidFill>
                  <a:srgbClr val="FF00FF"/>
                </a:solidFill>
              </a:rPr>
              <a:t>F.) </a:t>
            </a:r>
            <a:r>
              <a:rPr lang="en-US" dirty="0">
                <a:solidFill>
                  <a:schemeClr val="bg1"/>
                </a:solidFill>
              </a:rPr>
              <a:t>Stimulates flower opening. </a:t>
            </a:r>
          </a:p>
          <a:p>
            <a:pPr marL="457200" lvl="1" indent="0" eaLnBrk="1" hangingPunct="1">
              <a:buNone/>
            </a:pPr>
            <a:r>
              <a:rPr lang="en-US" dirty="0">
                <a:solidFill>
                  <a:srgbClr val="CC9900"/>
                </a:solidFill>
              </a:rPr>
              <a:t>G.) </a:t>
            </a:r>
            <a:r>
              <a:rPr lang="en-US" dirty="0">
                <a:solidFill>
                  <a:schemeClr val="bg1"/>
                </a:solidFill>
              </a:rPr>
              <a:t>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extLst>
      <p:ext uri="{BB962C8B-B14F-4D97-AF65-F5344CB8AC3E}">
        <p14:creationId xmlns:p14="http://schemas.microsoft.com/office/powerpoint/2010/main" val="2645124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a:t>
            </a:r>
            <a:r>
              <a:rPr lang="en-US" dirty="0">
                <a:solidFill>
                  <a:schemeClr val="bg1"/>
                </a:solidFill>
              </a:rPr>
              <a:t>Stimulates shoot and root growth.</a:t>
            </a:r>
          </a:p>
          <a:p>
            <a:pPr marL="457200" lvl="1" indent="0" eaLnBrk="1" hangingPunct="1">
              <a:buNone/>
            </a:pPr>
            <a:r>
              <a:rPr lang="en-US" dirty="0">
                <a:solidFill>
                  <a:srgbClr val="00B050"/>
                </a:solidFill>
              </a:rPr>
              <a:t>C.) </a:t>
            </a:r>
            <a:r>
              <a:rPr lang="en-US" dirty="0">
                <a:solidFill>
                  <a:schemeClr val="bg1"/>
                </a:solidFill>
              </a:rPr>
              <a:t>Promotes cell division. They are produced in growing areas like the tips.</a:t>
            </a:r>
          </a:p>
          <a:p>
            <a:pPr marL="457200" lvl="1" indent="0" eaLnBrk="1" hangingPunct="1">
              <a:buNone/>
            </a:pPr>
            <a:r>
              <a:rPr lang="en-US" dirty="0">
                <a:solidFill>
                  <a:srgbClr val="FF5050"/>
                </a:solidFill>
              </a:rPr>
              <a:t>D.) </a:t>
            </a:r>
            <a:r>
              <a:rPr lang="en-US" dirty="0">
                <a:solidFill>
                  <a:schemeClr val="bg1"/>
                </a:solidFill>
              </a:rPr>
              <a:t>Stimulates leaf and fruit abscission. </a:t>
            </a:r>
          </a:p>
          <a:p>
            <a:pPr marL="457200" lvl="1" indent="0" eaLnBrk="1" hangingPunct="1">
              <a:buNone/>
            </a:pPr>
            <a:r>
              <a:rPr lang="en-US" dirty="0">
                <a:solidFill>
                  <a:srgbClr val="CC99FF"/>
                </a:solidFill>
              </a:rPr>
              <a:t>E.) </a:t>
            </a:r>
            <a:r>
              <a:rPr lang="en-US" dirty="0">
                <a:solidFill>
                  <a:schemeClr val="bg1"/>
                </a:solidFill>
              </a:rPr>
              <a:t>Creates femaleness in flowers. </a:t>
            </a:r>
          </a:p>
          <a:p>
            <a:pPr marL="457200" lvl="1" indent="0" eaLnBrk="1" hangingPunct="1">
              <a:buNone/>
            </a:pPr>
            <a:r>
              <a:rPr lang="en-US" dirty="0">
                <a:solidFill>
                  <a:srgbClr val="FF00FF"/>
                </a:solidFill>
              </a:rPr>
              <a:t>F.) </a:t>
            </a:r>
            <a:r>
              <a:rPr lang="en-US" dirty="0">
                <a:solidFill>
                  <a:schemeClr val="bg1"/>
                </a:solidFill>
              </a:rPr>
              <a:t>Stimulates flower opening. </a:t>
            </a:r>
          </a:p>
          <a:p>
            <a:pPr marL="457200" lvl="1" indent="0" eaLnBrk="1" hangingPunct="1">
              <a:buNone/>
            </a:pPr>
            <a:r>
              <a:rPr lang="en-US" dirty="0">
                <a:solidFill>
                  <a:srgbClr val="CC9900"/>
                </a:solidFill>
              </a:rPr>
              <a:t>G.) </a:t>
            </a:r>
            <a:r>
              <a:rPr lang="en-US" dirty="0">
                <a:solidFill>
                  <a:schemeClr val="bg1"/>
                </a:solidFill>
              </a:rPr>
              <a:t>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extLst>
      <p:ext uri="{BB962C8B-B14F-4D97-AF65-F5344CB8AC3E}">
        <p14:creationId xmlns:p14="http://schemas.microsoft.com/office/powerpoint/2010/main" val="3178708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Stimulates shoot and root growth.</a:t>
            </a:r>
          </a:p>
          <a:p>
            <a:pPr marL="457200" lvl="1" indent="0" eaLnBrk="1" hangingPunct="1">
              <a:buNone/>
            </a:pPr>
            <a:r>
              <a:rPr lang="en-US" dirty="0">
                <a:solidFill>
                  <a:srgbClr val="00B050"/>
                </a:solidFill>
              </a:rPr>
              <a:t>C.) </a:t>
            </a:r>
            <a:r>
              <a:rPr lang="en-US" dirty="0">
                <a:solidFill>
                  <a:schemeClr val="bg1"/>
                </a:solidFill>
              </a:rPr>
              <a:t>Promotes cell division. They are produced in growing areas like the tips.</a:t>
            </a:r>
          </a:p>
          <a:p>
            <a:pPr marL="457200" lvl="1" indent="0" eaLnBrk="1" hangingPunct="1">
              <a:buNone/>
            </a:pPr>
            <a:r>
              <a:rPr lang="en-US" dirty="0">
                <a:solidFill>
                  <a:srgbClr val="FF5050"/>
                </a:solidFill>
              </a:rPr>
              <a:t>D.) </a:t>
            </a:r>
            <a:r>
              <a:rPr lang="en-US" dirty="0">
                <a:solidFill>
                  <a:schemeClr val="bg1"/>
                </a:solidFill>
              </a:rPr>
              <a:t>Stimulates leaf and fruit abscission. </a:t>
            </a:r>
          </a:p>
          <a:p>
            <a:pPr marL="457200" lvl="1" indent="0" eaLnBrk="1" hangingPunct="1">
              <a:buNone/>
            </a:pPr>
            <a:r>
              <a:rPr lang="en-US" dirty="0">
                <a:solidFill>
                  <a:srgbClr val="CC99FF"/>
                </a:solidFill>
              </a:rPr>
              <a:t>E.) </a:t>
            </a:r>
            <a:r>
              <a:rPr lang="en-US" dirty="0">
                <a:solidFill>
                  <a:schemeClr val="bg1"/>
                </a:solidFill>
              </a:rPr>
              <a:t>Creates femaleness in flowers. </a:t>
            </a:r>
          </a:p>
          <a:p>
            <a:pPr marL="457200" lvl="1" indent="0" eaLnBrk="1" hangingPunct="1">
              <a:buNone/>
            </a:pPr>
            <a:r>
              <a:rPr lang="en-US" dirty="0">
                <a:solidFill>
                  <a:srgbClr val="FF00FF"/>
                </a:solidFill>
              </a:rPr>
              <a:t>F.) </a:t>
            </a:r>
            <a:r>
              <a:rPr lang="en-US" dirty="0">
                <a:solidFill>
                  <a:schemeClr val="bg1"/>
                </a:solidFill>
              </a:rPr>
              <a:t>Stimulates flower opening. </a:t>
            </a:r>
          </a:p>
          <a:p>
            <a:pPr marL="457200" lvl="1" indent="0" eaLnBrk="1" hangingPunct="1">
              <a:buNone/>
            </a:pPr>
            <a:r>
              <a:rPr lang="en-US" dirty="0">
                <a:solidFill>
                  <a:srgbClr val="CC9900"/>
                </a:solidFill>
              </a:rPr>
              <a:t>G.) </a:t>
            </a:r>
            <a:r>
              <a:rPr lang="en-US" dirty="0">
                <a:solidFill>
                  <a:schemeClr val="bg1"/>
                </a:solidFill>
              </a:rPr>
              <a:t>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extLst>
      <p:ext uri="{BB962C8B-B14F-4D97-AF65-F5344CB8AC3E}">
        <p14:creationId xmlns:p14="http://schemas.microsoft.com/office/powerpoint/2010/main" val="1990226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Stimulates shoot and root growth.</a:t>
            </a:r>
          </a:p>
          <a:p>
            <a:pPr marL="457200" lvl="1" indent="0" eaLnBrk="1" hangingPunct="1">
              <a:buNone/>
            </a:pPr>
            <a:r>
              <a:rPr lang="en-US" dirty="0">
                <a:solidFill>
                  <a:srgbClr val="00B050"/>
                </a:solidFill>
              </a:rPr>
              <a:t>C.) Promotes cell division. They are produced in growing areas like the tips.</a:t>
            </a:r>
          </a:p>
          <a:p>
            <a:pPr marL="457200" lvl="1" indent="0" eaLnBrk="1" hangingPunct="1">
              <a:buNone/>
            </a:pPr>
            <a:r>
              <a:rPr lang="en-US" dirty="0">
                <a:solidFill>
                  <a:srgbClr val="FF5050"/>
                </a:solidFill>
              </a:rPr>
              <a:t>D.) </a:t>
            </a:r>
            <a:r>
              <a:rPr lang="en-US" dirty="0">
                <a:solidFill>
                  <a:schemeClr val="bg1"/>
                </a:solidFill>
              </a:rPr>
              <a:t>Stimulates leaf and fruit abscission. </a:t>
            </a:r>
          </a:p>
          <a:p>
            <a:pPr marL="457200" lvl="1" indent="0" eaLnBrk="1" hangingPunct="1">
              <a:buNone/>
            </a:pPr>
            <a:r>
              <a:rPr lang="en-US" dirty="0">
                <a:solidFill>
                  <a:srgbClr val="CC99FF"/>
                </a:solidFill>
              </a:rPr>
              <a:t>E.) </a:t>
            </a:r>
            <a:r>
              <a:rPr lang="en-US" dirty="0">
                <a:solidFill>
                  <a:schemeClr val="bg1"/>
                </a:solidFill>
              </a:rPr>
              <a:t>Creates femaleness in flowers. </a:t>
            </a:r>
          </a:p>
          <a:p>
            <a:pPr marL="457200" lvl="1" indent="0" eaLnBrk="1" hangingPunct="1">
              <a:buNone/>
            </a:pPr>
            <a:r>
              <a:rPr lang="en-US" dirty="0">
                <a:solidFill>
                  <a:srgbClr val="FF00FF"/>
                </a:solidFill>
              </a:rPr>
              <a:t>F.) </a:t>
            </a:r>
            <a:r>
              <a:rPr lang="en-US" dirty="0">
                <a:solidFill>
                  <a:schemeClr val="bg1"/>
                </a:solidFill>
              </a:rPr>
              <a:t>Stimulates flower opening. </a:t>
            </a:r>
          </a:p>
          <a:p>
            <a:pPr marL="457200" lvl="1" indent="0" eaLnBrk="1" hangingPunct="1">
              <a:buNone/>
            </a:pPr>
            <a:r>
              <a:rPr lang="en-US" dirty="0">
                <a:solidFill>
                  <a:srgbClr val="CC9900"/>
                </a:solidFill>
              </a:rPr>
              <a:t>G.) </a:t>
            </a:r>
            <a:r>
              <a:rPr lang="en-US" dirty="0">
                <a:solidFill>
                  <a:schemeClr val="bg1"/>
                </a:solidFill>
              </a:rPr>
              <a:t>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extLst>
      <p:ext uri="{BB962C8B-B14F-4D97-AF65-F5344CB8AC3E}">
        <p14:creationId xmlns:p14="http://schemas.microsoft.com/office/powerpoint/2010/main" val="566442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Stimulates shoot and root growth.</a:t>
            </a:r>
          </a:p>
          <a:p>
            <a:pPr marL="457200" lvl="1" indent="0" eaLnBrk="1" hangingPunct="1">
              <a:buNone/>
            </a:pPr>
            <a:r>
              <a:rPr lang="en-US" dirty="0">
                <a:solidFill>
                  <a:srgbClr val="00B050"/>
                </a:solidFill>
              </a:rPr>
              <a:t>C.) Promotes cell division. They are produced in growing areas like the tips.</a:t>
            </a:r>
          </a:p>
          <a:p>
            <a:pPr marL="457200" lvl="1" indent="0" eaLnBrk="1" hangingPunct="1">
              <a:buNone/>
            </a:pPr>
            <a:r>
              <a:rPr lang="en-US" dirty="0">
                <a:solidFill>
                  <a:srgbClr val="FF5050"/>
                </a:solidFill>
              </a:rPr>
              <a:t>D.) Stimulates leaf and fruit abscission. </a:t>
            </a:r>
          </a:p>
          <a:p>
            <a:pPr marL="457200" lvl="1" indent="0" eaLnBrk="1" hangingPunct="1">
              <a:buNone/>
            </a:pPr>
            <a:r>
              <a:rPr lang="en-US" dirty="0">
                <a:solidFill>
                  <a:srgbClr val="CC99FF"/>
                </a:solidFill>
              </a:rPr>
              <a:t>E.) </a:t>
            </a:r>
            <a:r>
              <a:rPr lang="en-US" dirty="0">
                <a:solidFill>
                  <a:schemeClr val="bg1"/>
                </a:solidFill>
              </a:rPr>
              <a:t>Creates femaleness in flowers. </a:t>
            </a:r>
          </a:p>
          <a:p>
            <a:pPr marL="457200" lvl="1" indent="0" eaLnBrk="1" hangingPunct="1">
              <a:buNone/>
            </a:pPr>
            <a:r>
              <a:rPr lang="en-US" dirty="0">
                <a:solidFill>
                  <a:srgbClr val="FF00FF"/>
                </a:solidFill>
              </a:rPr>
              <a:t>F.) </a:t>
            </a:r>
            <a:r>
              <a:rPr lang="en-US" dirty="0">
                <a:solidFill>
                  <a:schemeClr val="bg1"/>
                </a:solidFill>
              </a:rPr>
              <a:t>Stimulates flower opening. </a:t>
            </a:r>
          </a:p>
          <a:p>
            <a:pPr marL="457200" lvl="1" indent="0" eaLnBrk="1" hangingPunct="1">
              <a:buNone/>
            </a:pPr>
            <a:r>
              <a:rPr lang="en-US" dirty="0">
                <a:solidFill>
                  <a:srgbClr val="CC9900"/>
                </a:solidFill>
              </a:rPr>
              <a:t>G.) </a:t>
            </a:r>
            <a:r>
              <a:rPr lang="en-US" dirty="0">
                <a:solidFill>
                  <a:schemeClr val="bg1"/>
                </a:solidFill>
              </a:rPr>
              <a:t>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extLst>
      <p:ext uri="{BB962C8B-B14F-4D97-AF65-F5344CB8AC3E}">
        <p14:creationId xmlns:p14="http://schemas.microsoft.com/office/powerpoint/2010/main" val="31066785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Stimulates shoot and root growth.</a:t>
            </a:r>
          </a:p>
          <a:p>
            <a:pPr marL="457200" lvl="1" indent="0" eaLnBrk="1" hangingPunct="1">
              <a:buNone/>
            </a:pPr>
            <a:r>
              <a:rPr lang="en-US" dirty="0">
                <a:solidFill>
                  <a:srgbClr val="00B050"/>
                </a:solidFill>
              </a:rPr>
              <a:t>C.) Promotes cell division. They are produced in growing areas like the tips.</a:t>
            </a:r>
          </a:p>
          <a:p>
            <a:pPr marL="457200" lvl="1" indent="0" eaLnBrk="1" hangingPunct="1">
              <a:buNone/>
            </a:pPr>
            <a:r>
              <a:rPr lang="en-US" dirty="0">
                <a:solidFill>
                  <a:srgbClr val="FF5050"/>
                </a:solidFill>
              </a:rPr>
              <a:t>D.) Stimulates leaf and fruit abscission. </a:t>
            </a:r>
          </a:p>
          <a:p>
            <a:pPr marL="457200" lvl="1" indent="0" eaLnBrk="1" hangingPunct="1">
              <a:buNone/>
            </a:pPr>
            <a:r>
              <a:rPr lang="en-US" dirty="0">
                <a:solidFill>
                  <a:srgbClr val="CC99FF"/>
                </a:solidFill>
              </a:rPr>
              <a:t>E.) Creates femaleness in flowers. </a:t>
            </a:r>
          </a:p>
          <a:p>
            <a:pPr marL="457200" lvl="1" indent="0" eaLnBrk="1" hangingPunct="1">
              <a:buNone/>
            </a:pPr>
            <a:r>
              <a:rPr lang="en-US" dirty="0">
                <a:solidFill>
                  <a:srgbClr val="FF00FF"/>
                </a:solidFill>
              </a:rPr>
              <a:t>F.) </a:t>
            </a:r>
            <a:r>
              <a:rPr lang="en-US" dirty="0">
                <a:solidFill>
                  <a:schemeClr val="bg1"/>
                </a:solidFill>
              </a:rPr>
              <a:t>Stimulates flower opening. </a:t>
            </a:r>
          </a:p>
          <a:p>
            <a:pPr marL="457200" lvl="1" indent="0" eaLnBrk="1" hangingPunct="1">
              <a:buNone/>
            </a:pPr>
            <a:r>
              <a:rPr lang="en-US" dirty="0">
                <a:solidFill>
                  <a:srgbClr val="CC9900"/>
                </a:solidFill>
              </a:rPr>
              <a:t>G.) </a:t>
            </a:r>
            <a:r>
              <a:rPr lang="en-US" dirty="0">
                <a:solidFill>
                  <a:schemeClr val="bg1"/>
                </a:solidFill>
              </a:rPr>
              <a:t>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extLst>
      <p:ext uri="{BB962C8B-B14F-4D97-AF65-F5344CB8AC3E}">
        <p14:creationId xmlns:p14="http://schemas.microsoft.com/office/powerpoint/2010/main" val="2779585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buNone/>
            </a:pPr>
            <a:r>
              <a:rPr lang="en-US" sz="3600" kern="10" dirty="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41E6CC19-3389-E725-6F77-D69C04EAD210}"/>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68780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Stimulates shoot and root growth.</a:t>
            </a:r>
          </a:p>
          <a:p>
            <a:pPr marL="457200" lvl="1" indent="0" eaLnBrk="1" hangingPunct="1">
              <a:buNone/>
            </a:pPr>
            <a:r>
              <a:rPr lang="en-US" dirty="0">
                <a:solidFill>
                  <a:srgbClr val="00B050"/>
                </a:solidFill>
              </a:rPr>
              <a:t>C.) Promotes cell division. They are produced in growing areas like the tips.</a:t>
            </a:r>
          </a:p>
          <a:p>
            <a:pPr marL="457200" lvl="1" indent="0" eaLnBrk="1" hangingPunct="1">
              <a:buNone/>
            </a:pPr>
            <a:r>
              <a:rPr lang="en-US" dirty="0">
                <a:solidFill>
                  <a:srgbClr val="FF5050"/>
                </a:solidFill>
              </a:rPr>
              <a:t>D.) Stimulates leaf and fruit abscission. </a:t>
            </a:r>
          </a:p>
          <a:p>
            <a:pPr marL="457200" lvl="1" indent="0" eaLnBrk="1" hangingPunct="1">
              <a:buNone/>
            </a:pPr>
            <a:r>
              <a:rPr lang="en-US" dirty="0">
                <a:solidFill>
                  <a:srgbClr val="CC99FF"/>
                </a:solidFill>
              </a:rPr>
              <a:t>E.) Creates femaleness in flowers. </a:t>
            </a:r>
          </a:p>
          <a:p>
            <a:pPr marL="457200" lvl="1" indent="0" eaLnBrk="1" hangingPunct="1">
              <a:buNone/>
            </a:pPr>
            <a:r>
              <a:rPr lang="en-US" dirty="0">
                <a:solidFill>
                  <a:srgbClr val="FF00FF"/>
                </a:solidFill>
              </a:rPr>
              <a:t>F.) Stimulates flower opening. </a:t>
            </a:r>
          </a:p>
          <a:p>
            <a:pPr marL="457200" lvl="1" indent="0" eaLnBrk="1" hangingPunct="1">
              <a:buNone/>
            </a:pPr>
            <a:r>
              <a:rPr lang="en-US" dirty="0">
                <a:solidFill>
                  <a:srgbClr val="CC9900"/>
                </a:solidFill>
              </a:rPr>
              <a:t>G.) </a:t>
            </a:r>
            <a:r>
              <a:rPr lang="en-US" dirty="0">
                <a:solidFill>
                  <a:schemeClr val="bg1"/>
                </a:solidFill>
              </a:rPr>
              <a:t>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extLst>
      <p:ext uri="{BB962C8B-B14F-4D97-AF65-F5344CB8AC3E}">
        <p14:creationId xmlns:p14="http://schemas.microsoft.com/office/powerpoint/2010/main" val="520878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52400" y="76200"/>
            <a:ext cx="8534400" cy="6049963"/>
          </a:xfrm>
        </p:spPr>
        <p:txBody>
          <a:bodyPr/>
          <a:lstStyle/>
          <a:p>
            <a:pPr eaLnBrk="1" hangingPunct="1"/>
            <a:r>
              <a:rPr lang="en-US" dirty="0"/>
              <a:t>Ethylene does all of the following except…</a:t>
            </a:r>
          </a:p>
          <a:p>
            <a:pPr marL="457200" lvl="1" indent="0" eaLnBrk="1" hangingPunct="1">
              <a:buNone/>
            </a:pPr>
            <a:r>
              <a:rPr lang="en-US" dirty="0">
                <a:solidFill>
                  <a:srgbClr val="FFCC99"/>
                </a:solidFill>
              </a:rPr>
              <a:t>A.) Stimulates the release of seed dormancy. </a:t>
            </a:r>
          </a:p>
          <a:p>
            <a:pPr marL="457200" lvl="1" indent="0" eaLnBrk="1" hangingPunct="1">
              <a:buNone/>
            </a:pPr>
            <a:r>
              <a:rPr lang="en-US" dirty="0">
                <a:solidFill>
                  <a:srgbClr val="996633"/>
                </a:solidFill>
              </a:rPr>
              <a:t>B.) Stimulates shoot and root growth.</a:t>
            </a:r>
          </a:p>
          <a:p>
            <a:pPr marL="457200" lvl="1" indent="0" eaLnBrk="1" hangingPunct="1">
              <a:buNone/>
            </a:pPr>
            <a:r>
              <a:rPr lang="en-US" dirty="0">
                <a:solidFill>
                  <a:srgbClr val="00B050"/>
                </a:solidFill>
              </a:rPr>
              <a:t>C.) Promotes cell division. They are produced in growing areas like the tips.</a:t>
            </a:r>
          </a:p>
          <a:p>
            <a:pPr marL="457200" lvl="1" indent="0" eaLnBrk="1" hangingPunct="1">
              <a:buNone/>
            </a:pPr>
            <a:r>
              <a:rPr lang="en-US" dirty="0">
                <a:solidFill>
                  <a:srgbClr val="FF5050"/>
                </a:solidFill>
              </a:rPr>
              <a:t>D.) Stimulates leaf and fruit abscission. </a:t>
            </a:r>
          </a:p>
          <a:p>
            <a:pPr marL="457200" lvl="1" indent="0" eaLnBrk="1" hangingPunct="1">
              <a:buNone/>
            </a:pPr>
            <a:r>
              <a:rPr lang="en-US" dirty="0">
                <a:solidFill>
                  <a:srgbClr val="CC99FF"/>
                </a:solidFill>
              </a:rPr>
              <a:t>E.) Creates femaleness in flowers. </a:t>
            </a:r>
          </a:p>
          <a:p>
            <a:pPr marL="457200" lvl="1" indent="0" eaLnBrk="1" hangingPunct="1">
              <a:buNone/>
            </a:pPr>
            <a:r>
              <a:rPr lang="en-US" dirty="0">
                <a:solidFill>
                  <a:srgbClr val="FF00FF"/>
                </a:solidFill>
              </a:rPr>
              <a:t>F.) Stimulates flower opening. </a:t>
            </a:r>
          </a:p>
          <a:p>
            <a:pPr marL="457200" lvl="1" indent="0" eaLnBrk="1" hangingPunct="1">
              <a:buNone/>
            </a:pPr>
            <a:r>
              <a:rPr lang="en-US" dirty="0">
                <a:solidFill>
                  <a:srgbClr val="CC9900"/>
                </a:solidFill>
              </a:rPr>
              <a:t>G.) Stimulates flower and leaf dying.</a:t>
            </a:r>
          </a:p>
        </p:txBody>
      </p:sp>
      <p:sp>
        <p:nvSpPr>
          <p:cNvPr id="996659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19763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4400"/>
            <a:ext cx="36576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24400"/>
            <a:ext cx="2438400" cy="1905000"/>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pic>
        <p:nvPicPr>
          <p:cNvPr id="1976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724399"/>
            <a:ext cx="2438400" cy="1912315"/>
          </a:xfrm>
          <a:prstGeom prst="rect">
            <a:avLst/>
          </a:prstGeom>
          <a:noFill/>
          <a:ln w="9525" algn="ctr">
            <a:solidFill>
              <a:srgbClr val="CC99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7849082" y="3801069"/>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Tree>
    <p:extLst>
      <p:ext uri="{BB962C8B-B14F-4D97-AF65-F5344CB8AC3E}">
        <p14:creationId xmlns:p14="http://schemas.microsoft.com/office/powerpoint/2010/main" val="11519547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idx="1"/>
          </p:nvPr>
        </p:nvSpPr>
        <p:spPr>
          <a:xfrm>
            <a:off x="457200" y="304800"/>
            <a:ext cx="8229600" cy="5821363"/>
          </a:xfrm>
        </p:spPr>
        <p:txBody>
          <a:bodyPr/>
          <a:lstStyle/>
          <a:p>
            <a:pPr eaLnBrk="1" hangingPunct="1"/>
            <a:r>
              <a:rPr lang="en-US"/>
              <a:t>Which letter is dermal tissue, ground tissue, and which is vascular tissue? </a:t>
            </a:r>
          </a:p>
          <a:p>
            <a:pPr eaLnBrk="1" hangingPunct="1">
              <a:buFontTx/>
              <a:buNone/>
            </a:pPr>
            <a:endParaRPr lang="en-US"/>
          </a:p>
        </p:txBody>
      </p:sp>
      <p:pic>
        <p:nvPicPr>
          <p:cNvPr id="221187" name="Picture 5" descr="medicago_stem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48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68457"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221189" name="WordArt 10"/>
          <p:cNvSpPr>
            <a:spLocks noChangeArrowheads="1" noChangeShapeType="1" noTextEdit="1"/>
          </p:cNvSpPr>
          <p:nvPr/>
        </p:nvSpPr>
        <p:spPr bwMode="auto">
          <a:xfrm>
            <a:off x="7696200" y="1981200"/>
            <a:ext cx="685800" cy="647700"/>
          </a:xfrm>
          <a:prstGeom prst="rect">
            <a:avLst/>
          </a:prstGeom>
        </p:spPr>
        <p:txBody>
          <a:bodyPr wrap="none" fromWordArt="1">
            <a:prstTxWarp prst="textPlain">
              <a:avLst>
                <a:gd name="adj" fmla="val 50000"/>
              </a:avLst>
            </a:prstTxWarp>
          </a:bodyPr>
          <a:lstStyle/>
          <a:p>
            <a:pPr algn="ctr">
              <a:buFontTx/>
              <a:buNone/>
            </a:pP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21190" name="WordArt 11"/>
          <p:cNvSpPr>
            <a:spLocks noChangeArrowheads="1" noChangeShapeType="1" noTextEdit="1"/>
          </p:cNvSpPr>
          <p:nvPr/>
        </p:nvSpPr>
        <p:spPr bwMode="auto">
          <a:xfrm>
            <a:off x="1447800" y="5334000"/>
            <a:ext cx="533400" cy="647700"/>
          </a:xfrm>
          <a:prstGeom prst="rect">
            <a:avLst/>
          </a:prstGeom>
        </p:spPr>
        <p:txBody>
          <a:bodyPr wrap="none" fromWordArt="1">
            <a:prstTxWarp prst="textPlain">
              <a:avLst>
                <a:gd name="adj" fmla="val 50000"/>
              </a:avLst>
            </a:prstTxWarp>
          </a:bodyPr>
          <a:lstStyle/>
          <a:p>
            <a:pPr algn="ctr">
              <a:buFontTx/>
              <a:buNone/>
            </a:pP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21191" name="WordArt 12"/>
          <p:cNvSpPr>
            <a:spLocks noChangeArrowheads="1" noChangeShapeType="1" noTextEdit="1"/>
          </p:cNvSpPr>
          <p:nvPr/>
        </p:nvSpPr>
        <p:spPr bwMode="auto">
          <a:xfrm>
            <a:off x="5638800" y="2819400"/>
            <a:ext cx="533400" cy="685800"/>
          </a:xfrm>
          <a:prstGeom prst="rect">
            <a:avLst/>
          </a:prstGeom>
        </p:spPr>
        <p:txBody>
          <a:bodyPr wrap="none" fromWordArt="1">
            <a:prstTxWarp prst="textPlain">
              <a:avLst>
                <a:gd name="adj" fmla="val 50000"/>
              </a:avLst>
            </a:prstTxWarp>
          </a:bodyPr>
          <a:lstStyle/>
          <a:p>
            <a:pPr algn="ctr">
              <a:buFontTx/>
              <a:buNone/>
            </a:pPr>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 name="AutoShape 4" descr="data:image/jpeg;base64,/9j/4AAQSkZJRgABAQAAAQABAAD/2wCEAAkGBggGDxMIBxAWFBESExcVEhQXEhoTGhUQGBoWFRUQEhUZGzIeIx0jHRYVHy8gLyosLCwuFSoxNTMqNSY3LCoBCQoKBQUFDQUFDSkYEhgpKSkpKSkpKSkpKSkpKSkpKSkpKSkpKSkpKSkpKSkpKSkpKSkpKSkpKSkpKSkpKSkpKf/AABEIAL4BCgMBIgACEQEDEQH/xAAcAAEAAwADAQEAAAAAAAAAAAAABgcIAQQFAwL/xABNEAABAgMCBg8DCAkCBwAAAAAAAQIDBAUGEQcSITE1kwgTFxhBUVRVYXFzo8LR0iKBxEJSYmNydKGzFBUWIzJTkbHwM+MkgpKipLLh/8QAFAEBAAAAAAAAAAAAAAAAAAAAAP/EABQRAQAAAAAAAAAAAAAAAAAAAAD/2gAMAwEAAhEDEQA/ALxAAAFeWnw42Zs5GdIt2yYiMW5+1I3Fa5M7Ve5yIqp0Xp0njb5Cg8kmO79YFuAqPfIUHkkx3frG+QoPJJju/WBbgKj3yFB5JMd36xvkKDySY7v1gW4Co98hQeSTHd+sb5Cg8kmO79YFuAqPfIUHkkx3frG+QoPJJju/WBbgKj3yFB5JMd36xvkKDySY7v1gW4Co98hQeSTHd+sb5Cg8kmO79YFuAqPfIUHkkx3frG+QoPJJju/WBbgKj3yFB5JMd36xvkKDySY7v1gW4Co98hQeSTHd+sb5Cg8kmO79YFuAqPfIUHkkx3frG+QoPJJju/WBbgKj3yFB5JMd36xvkKDySY7v1gW4Co98hQeSTHd+sb5Cg8kmO79YFuAqPfIUHkkx3frG+QoPJJju/WBbgKrkdkVZmZekKagzEJqrdjq1r0b0uRrsa7qRSzpOcl6hDbNSb0fDe1HMe1b0c1cqKigfYAACO4Q6nHo9JnJyVVUiNgOxHItytc72Eei8aY1/uJERLCxoSd7HxNAyUpwAAAAAAAAAAAAAAAAAAAAAAAAAAAAAAAAAAAAA0NscqvEm5GYpsR16S8ZHMRfksioq4qdGMx69blM8l57GbNUOuW+IAvAAACJYWNCTvY+JpLSJYWNCTvY+JoGSQAAAAAAAAAABy1quXFal6rmTp4jvfqGq8mjal/kB0AdyNR6hLtWLGgRWtTOqw3IiJ0qqHTAAAAAAAPvKSM1UHpAkob4j1zNY1XqvU1qXkmk8E9s55MeFT4qJ9PFhL/SI5FAiQJdM4JbaSiY0SnxV+yrIn4McpHajR6jSHbXUoESC7iiQ3Q19yOQDpgAAAAAAAAAAXnsZs1Q65b4gowvPYzZqh1y3xAF4AAARLCxoSd7HxNJaRLCxoSd7HxNAySAAAAAAAADtSNLnqmuLIQYkVU4GQ3P/APVOhT1IFgrUzNyQqdNLfw/o0RE/qrbgOrZaRiVOflZOFniTEJqdF723r7kvX3Gzil8DOCao0OY/X9ooaQ3MaqS8JVRXI917XRXomRLm3oiZ/avyXZbpAiOFnQk72PiaZKNa4WdCTvY+JpkoAAAP3BgxJhyQoLVc5yojWol6q5ciNREyqqrwF42BwAQsVs/bBVVy5UlmuuRO2emVV+i267jXMfTADYCEyH+1VRbe9yq2VRU/hal7Xx+tVvanEiLxl1gdOl0en0WGktS4LITE+SxiMTrW5Mq9J3ARWs4UbI0F6wJ6dh46ZFaxHRlReJ21oty9C3ASo+M1KS88xYE2xr2OyOa5qOaqcStXIRalYWrHVh6QZaeY1y5kiNdBvXiR0RqN/ElyKjsqAVLbvALTao105Ze6BHTLtV/7qIvE35i9Xs9CZzP8/ITNLivk55isiw3K17HJcrXJwKbbKkw9WDh1SW/aORZ+/l0Tbrk/1JfNjL0sz3/Nv4kAzuAAAAAAAAXnsZs1Q65b4gowvPYzZqh1y3xAF4AAARLCxoSd7HxNJaRLCxoSd7HxNAySAAAAAAAC+NjT/pT324P9opdZmzA5hGo9hWTMOrpEvjOhqzEYj8jUei33uT5yFjb4SyPFMalPWBZoIhY7ChQ7cRnyVJSLjsh7Y7Hho1MXGa3IqOXLe5CXgRHCzoSd7HxNMlGtcLOhJ3sfE0yUAPvIykSoRYcpAS98R7WN+05Uan4qh8CTYM5ZJusyMN3BMsd/0Lj+EDWdKp0GkQIVPlUuZBhths+y1Eal/wDQ7QQ8+0M8+mSczOwv4oUCLEb1sY5yf2AobDFhWnKrHiUGixFZLQlVkVzVuWNETI9FcnyEW9LvlXXrelyJUpyqq7KpwALOwOYSqhQ5uDRJ6I6JKR3pCa1Vv2mI9URjoarmbjKiK3NlvzplrE+srMPlIjJiHkcxyOTrat6f2A28fKaloU7DfLTCI5j2qx7VzKxyKjkXrRVPo1cZL04TkDFVcpj6LNR6bEyrAivhqvHiOVt/vuv950Sa4ZZVspXZxrEyOdDf73wobl/FVIUAAAAAAC89jNmqHXLfEFGF57GbNUOuW+IAvAAACJYWNCTvY+JpLSJYWNCTvY+JoGSQAAAAAAAAABbWxv0lMfdF/NhGiTO2xv0lMfdF/NhGiQIjhZ0JO9j4mmSjWuFnQk72PiaZKAHsWRtB+y09Aq+17ZtL8bExsTGyK27GuW7PxHjgC8t8ynNn/l/7J1KtsiWVWXjSD6bckaE+Gq/pV9yParVW7aekpgAAAAPvISj5+LDlYSXuiPaxqfScqNT+58CwcCFmH1+rQ5p7b4Up++evBtiZILb+PG9rqhqBqFqYqXIcg/EaNDl2uixnI1rUVXOVbkRqJerlXiRAMs4bYyRq9NYvyUgt96QYd/4kFPUtRV/1/PTNTy3Roz3tReBiuXFb7m3J7jywAAAAAAXnsZs1Q65b4gowvPYzZqh1y3xAF4AAARLCxoSd7HxNJaRLCxoSd7HxNAySAAAAAAAAAALa2N+kpj7ov5sI0SZ22N+kpj7ov5sI0SBEcLOhJ3sfE0yUa1ws6Enex8TTJQAAAAAAAPRoNAqFpphlOpUNXxX5kzIicL3LmRqcKgdem02aq8ZkjIMV8WI5GsYmdXL/AJffmREvU1jg5sRAsJJNkW3OjP8AbmIifKiqmZvDitTIn9c6qdDBtgtkLBQ9uiKkWce26JFuyNThhQUXKjeNc7uG7Mk4AFXYeLapQpL9Syjk2+cRWv42S2Z6/wDN/CnRjcRLrd24kLCSqz857T3LiwYSLc6JE4uhqZ1dwdKqiLlG0doJ21E1EqtSdfEiuvW7IjWpkaxqcSIiInVlvXKB5oAAAAAAABeexmzVDrlviCjC89jNmqHXLfEAXgAABEsLGhJ3sfE0lpEsLGhJ3sfE0DJIAAAAAAAAAAtrY36SmPui/mwjRJnbY36SmPui/mwjRIERws6Enex8TTJRrXCzoSd7HxNMlAAAAALTwdYEJ60mLULQY0vLZ2suxYsVOhF/hb9JUvXgTLeBDrGWFq9uI36NTGew1U22M7IyGn0l4V4mplXqyppyw9gqVYSB+jU5MaI65YsZ12PEd08TU4GpkTpW9V9ij0aQoEFshS4TYcJiXNa1P+5y51VeFVyrwndAEetvbanWGlVn6gt7lyQYSL7UWJ81vEiZ1dwJxqqIvm4QsJ1LsJDVj1SLNOT93ARcvQ+KvyW/ivBxpmO0lpalauYdUavEV73ZkzNY3gZDbmRqf/VvXKB9rWWtqdsplajVX3uzMYmRsNnAxicX4rnU8UAAAAAAAAAAXnsZs1Q65b4gowvPYzZqh1y3xAF4AAARLCxoSd7HxNJaRLCxoSd7HxNAySAAAAAAAAAALa2N+kpj7ov5sI0SZ22N+kpj7ov5sI0SBEcLOhJ3sfE0yUa1ws6Enex8TTJQA9Gz1EmLSTUKlSatSJGejWq5bmpwqrrkvuuRTziW4J9NyXbeFwF52GwLUSyKtnJv/iZluVHvaiMY7jhw+P6Sqq8VxYYAAiVvJq17of6HY6XbjuT2ph8VjcRPmwmOXK7pXInAi50loAzHN4E7eT8R0zNw2viPVXPe6ZY5znLnVyq69VPluEW1/kQ9fD8zUIAy9uEW1/kQ9fD8xuEW1/kQ9fD8zUIAxdaGz89ZeYdTKo1GxWI1XIjkclzkRyZUyZlQ80n2HLTsx9iD+UwgIAAAAAALz2M2aodct8QUYXnsZs1Q65b4gC8AAAIlhY0JO9j4mktIlhY0JO9j4mgZJAAAAAAAAAAE8wP2zpliJyNO1fHxHwFhtxG4642Ox2VL0yXNUtzfBWQ+v1KeozOAL5t3hoszaKmzNLkdu2yLDxWY0JES/GauVcboKGAAHv2ErUrZ2pS1Tnr9rhRMZ+KmMt1zkyJf0ngADTG+Csh9fqU9Q3wVkPr9SnqMzgDTG+Csh9fqU9Q3wVkPr9SnqMzgDTG+Csh9fqU9Q3wVkPr9SnqMzgDTG+Csh9fqU9Q3wVkPr9SnqMzgCVYTbRyVrKpFqtNxtqe2GjcZuKt7WNat6X8aKRUAAAAAAAF57GbNUOuW+IKMLz2M2aodct8QBeAAAESwsaEnex8TSWnkWtoi2jkJmlNVEdGhOa1VzI+69ir0YyJeBjMHZqNOmqVFfJT8NYcWG5WvY5LlRf8AOHhOvcoHAOblFygcA5uUXKBwDm5RcoHAOblFygcA5uUXKBwDm5RcoHAOblFygcA5uUXKBwDm5RcoHAOblFygcA5uUXKBwDm5RcoHAOblFygcF57GbNUOuW+IKNuU03gMsnN2apro9RYrIs1E2zEVLlbCREbDRycCr7TruJycIFjgAAAAPMq1mKLXlR9WlYMZWpcjnwmuVE4kcqX3dB52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Dw5Gw1mqY9JmSkJdkRq3tckFt7V42rdkXpPcAAAAD//2Q=="/>
          <p:cNvSpPr>
            <a:spLocks noChangeAspect="1" noChangeArrowheads="1"/>
          </p:cNvSpPr>
          <p:nvPr/>
        </p:nvSpPr>
        <p:spPr bwMode="auto">
          <a:xfrm>
            <a:off x="155575" y="-2963863"/>
            <a:ext cx="8648700" cy="6181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data:image/jpeg;base64,/9j/4AAQSkZJRgABAQAAAQABAAD/2wCEAAkGBggGDxMIBxAWFBESExcVEhQXEhoTGhUQGBoWFRUQEhUZGzIeIx0jHRYVHy8gLyosLCwuFSoxNTMqNSY3LCoBCQoKBQUFDQUFDSkYEhgpKSkpKSkpKSkpKSkpKSkpKSkpKSkpKSkpKSkpKSkpKSkpKSkpKSkpKSkpKSkpKSkpKf/AABEIAL4BCgMBIgACEQEDEQH/xAAcAAEAAwADAQEAAAAAAAAAAAAABgcIAQQFAwL/xABNEAABAgMCBg8DCAkCBwAAAAAAAQIDBAUGEQcSITE1kwgTFxhBUVRVYXFzo8LR0iKBxEJSYmNydKGzFBUWIzJTkbHwM+MkgpKipLLh/8QAFAEBAAAAAAAAAAAAAAAAAAAAAP/EABQRAQAAAAAAAAAAAAAAAAAAAAD/2gAMAwEAAhEDEQA/ALxAAAFeWnw42Zs5GdIt2yYiMW5+1I3Fa5M7Ve5yIqp0Xp0njb5Cg8kmO79YFuAqPfIUHkkx3frG+QoPJJju/WBbgKj3yFB5JMd36xvkKDySY7v1gW4Co98hQeSTHd+sb5Cg8kmO79YFuAqPfIUHkkx3frG+QoPJJju/WBbgKj3yFB5JMd36xvkKDySY7v1gW4Co98hQeSTHd+sb5Cg8kmO79YFuAqPfIUHkkx3frG+QoPJJju/WBbgKj3yFB5JMd36xvkKDySY7v1gW4Co98hQeSTHd+sb5Cg8kmO79YFuAqPfIUHkkx3frG+QoPJJju/WBbgKj3yFB5JMd36xvkKDySY7v1gW4Co98hQeSTHd+sb5Cg8kmO79YFuAqPfIUHkkx3frG+QoPJJju/WBbgKrkdkVZmZekKagzEJqrdjq1r0b0uRrsa7qRSzpOcl6hDbNSb0fDe1HMe1b0c1cqKigfYAACO4Q6nHo9JnJyVVUiNgOxHItytc72Eei8aY1/uJERLCxoSd7HxNAyUpwAAAAAAAAAAAAAAAAAAAAAAAAAAAAAAAAAAAAA0NscqvEm5GYpsR16S8ZHMRfksioq4qdGMx69blM8l57GbNUOuW+IAvAAACJYWNCTvY+JpLSJYWNCTvY+JoGSQAAAAAAAAAABy1quXFal6rmTp4jvfqGq8mjal/kB0AdyNR6hLtWLGgRWtTOqw3IiJ0qqHTAAAAAAAPvKSM1UHpAkob4j1zNY1XqvU1qXkmk8E9s55MeFT4qJ9PFhL/SI5FAiQJdM4JbaSiY0SnxV+yrIn4McpHajR6jSHbXUoESC7iiQ3Q19yOQDpgAAAAAAAAAAXnsZs1Q65b4gowvPYzZqh1y3xAF4AAARLCxoSd7HxNJaRLCxoSd7HxNAySAAAAAAAADtSNLnqmuLIQYkVU4GQ3P/APVOhT1IFgrUzNyQqdNLfw/o0RE/qrbgOrZaRiVOflZOFniTEJqdF723r7kvX3Gzil8DOCao0OY/X9ooaQ3MaqS8JVRXI917XRXomRLm3oiZ/avyXZbpAiOFnQk72PiaZKNa4WdCTvY+JpkoAAAP3BgxJhyQoLVc5yojWol6q5ciNREyqqrwF42BwAQsVs/bBVVy5UlmuuRO2emVV+i267jXMfTADYCEyH+1VRbe9yq2VRU/hal7Xx+tVvanEiLxl1gdOl0en0WGktS4LITE+SxiMTrW5Mq9J3ARWs4UbI0F6wJ6dh46ZFaxHRlReJ21oty9C3ASo+M1KS88xYE2xr2OyOa5qOaqcStXIRalYWrHVh6QZaeY1y5kiNdBvXiR0RqN/ElyKjsqAVLbvALTao105Ze6BHTLtV/7qIvE35i9Xs9CZzP8/ITNLivk55isiw3K17HJcrXJwKbbKkw9WDh1SW/aORZ+/l0Tbrk/1JfNjL0sz3/Nv4kAzuAAAAAAAAXnsZs1Q65b4gowvPYzZqh1y3xAF4AAARLCxoSd7HxNJaRLCxoSd7HxNAySAAAAAAAC+NjT/pT324P9opdZmzA5hGo9hWTMOrpEvjOhqzEYj8jUei33uT5yFjb4SyPFMalPWBZoIhY7ChQ7cRnyVJSLjsh7Y7Hho1MXGa3IqOXLe5CXgRHCzoSd7HxNMlGtcLOhJ3sfE0yUAPvIykSoRYcpAS98R7WN+05Uan4qh8CTYM5ZJusyMN3BMsd/0Lj+EDWdKp0GkQIVPlUuZBhths+y1Eal/wDQ7QQ8+0M8+mSczOwv4oUCLEb1sY5yf2AobDFhWnKrHiUGixFZLQlVkVzVuWNETI9FcnyEW9LvlXXrelyJUpyqq7KpwALOwOYSqhQ5uDRJ6I6JKR3pCa1Vv2mI9URjoarmbjKiK3NlvzplrE+srMPlIjJiHkcxyOTrat6f2A28fKaloU7DfLTCI5j2qx7VzKxyKjkXrRVPo1cZL04TkDFVcpj6LNR6bEyrAivhqvHiOVt/vuv950Sa4ZZVspXZxrEyOdDf73wobl/FVIUAAAAAAC89jNmqHXLfEFGF57GbNUOuW+IAvAAACJYWNCTvY+JpLSJYWNCTvY+JoGSQAAAAAAAAABbWxv0lMfdF/NhGiTO2xv0lMfdF/NhGiQIjhZ0JO9j4mmSjWuFnQk72PiaZKAHsWRtB+y09Aq+17ZtL8bExsTGyK27GuW7PxHjgC8t8ynNn/l/7J1KtsiWVWXjSD6bckaE+Gq/pV9yParVW7aekpgAAAAPvISj5+LDlYSXuiPaxqfScqNT+58CwcCFmH1+rQ5p7b4Up++evBtiZILb+PG9rqhqBqFqYqXIcg/EaNDl2uixnI1rUVXOVbkRqJerlXiRAMs4bYyRq9NYvyUgt96QYd/4kFPUtRV/1/PTNTy3Roz3tReBiuXFb7m3J7jywAAAAAAXnsZs1Q65b4gowvPYzZqh1y3xAF4AAARLCxoSd7HxNJaRLCxoSd7HxNAySAAAAAAAAAALa2N+kpj7ov5sI0SZ22N+kpj7ov5sI0SBEcLOhJ3sfE0yUa1ws6Enex8TTJQAAAAAAAPRoNAqFpphlOpUNXxX5kzIicL3LmRqcKgdem02aq8ZkjIMV8WI5GsYmdXL/AJffmREvU1jg5sRAsJJNkW3OjP8AbmIifKiqmZvDitTIn9c6qdDBtgtkLBQ9uiKkWce26JFuyNThhQUXKjeNc7uG7Mk4AFXYeLapQpL9Syjk2+cRWv42S2Z6/wDN/CnRjcRLrd24kLCSqz857T3LiwYSLc6JE4uhqZ1dwdKqiLlG0doJ21E1EqtSdfEiuvW7IjWpkaxqcSIiInVlvXKB5oAAAAAAABeexmzVDrlviCjC89jNmqHXLfEAXgAABEsLGhJ3sfE0lpEsLGhJ3sfE0DJIAAAAAAAAAAtrY36SmPui/mwjRJnbY36SmPui/mwjRIERws6Enex8TTJRrXCzoSd7HxNMlAAAAALTwdYEJ60mLULQY0vLZ2suxYsVOhF/hb9JUvXgTLeBDrGWFq9uI36NTGew1U22M7IyGn0l4V4mplXqyppyw9gqVYSB+jU5MaI65YsZ12PEd08TU4GpkTpW9V9ij0aQoEFshS4TYcJiXNa1P+5y51VeFVyrwndAEetvbanWGlVn6gt7lyQYSL7UWJ81vEiZ1dwJxqqIvm4QsJ1LsJDVj1SLNOT93ARcvQ+KvyW/ivBxpmO0lpalauYdUavEV73ZkzNY3gZDbmRqf/VvXKB9rWWtqdsplajVX3uzMYmRsNnAxicX4rnU8UAAAAAAAAAAXnsZs1Q65b4gowvPYzZqh1y3xAF4AAARLCxoSd7HxNJaRLCxoSd7HxNAySAAAAAAAAAALa2N+kpj7ov5sI0SZ22N+kpj7ov5sI0SBEcLOhJ3sfE0yUa1ws6Enex8TTJQA9Gz1EmLSTUKlSatSJGejWq5bmpwqrrkvuuRTziW4J9NyXbeFwF52GwLUSyKtnJv/iZluVHvaiMY7jhw+P6Sqq8VxYYAAiVvJq17of6HY6XbjuT2ph8VjcRPmwmOXK7pXInAi50loAzHN4E7eT8R0zNw2viPVXPe6ZY5znLnVyq69VPluEW1/kQ9fD8zUIAy9uEW1/kQ9fD8xuEW1/kQ9fD8zUIAxdaGz89ZeYdTKo1GxWI1XIjkclzkRyZUyZlQ80n2HLTsx9iD+UwgIAAAAAALz2M2aodct8QUYXnsZs1Q65b4gC8AAAIlhY0JO9j4mktIlhY0JO9j4mgZJAAAAAAAAAAE8wP2zpliJyNO1fHxHwFhtxG4642Ox2VL0yXNUtzfBWQ+v1KeozOAL5t3hoszaKmzNLkdu2yLDxWY0JES/GauVcboKGAAHv2ErUrZ2pS1Tnr9rhRMZ+KmMt1zkyJf0ngADTG+Csh9fqU9Q3wVkPr9SnqMzgDTG+Csh9fqU9Q3wVkPr9SnqMzgDTG+Csh9fqU9Q3wVkPr9SnqMzgDTG+Csh9fqU9Q3wVkPr9SnqMzgCVYTbRyVrKpFqtNxtqe2GjcZuKt7WNat6X8aKRUAAAAAAAF57GbNUOuW+IKMLz2M2aodct8QBeAAAESwsaEnex8TSWnkWtoi2jkJmlNVEdGhOa1VzI+69ir0YyJeBjMHZqNOmqVFfJT8NYcWG5WvY5LlRf8AOHhOvcoHAOblFygcA5uUXKBwDm5RcoHAOblFygcA5uUXKBwDm5RcoHAOblFygcA5uUXKBwDm5RcoHAOblFygcA5uUXKBwDm5RcoHAOblFygcF57GbNUOuW+IKNuU03gMsnN2apro9RYrIs1E2zEVLlbCREbDRycCr7TruJycIFjgAAAAPMq1mKLXlR9WlYMZWpcjnwmuVE4kcqX3dB52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Dw5Gw1mqY9JmSkJdkRq3tckFt7V42rdkXpPcAAAAD//2Q=="/>
          <p:cNvSpPr>
            <a:spLocks noChangeAspect="1" noChangeArrowheads="1"/>
          </p:cNvSpPr>
          <p:nvPr/>
        </p:nvSpPr>
        <p:spPr bwMode="auto">
          <a:xfrm>
            <a:off x="307975" y="-2811463"/>
            <a:ext cx="8648700" cy="6181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data:image/jpeg;base64,/9j/4AAQSkZJRgABAQAAAQABAAD/2wCEAAkGBggGDxMIBxAWFBESExcVEhQXEhoTGhUQGBoWFRUQEhUZGzIeIx0jHRYVHy8gLyosLCwuFSoxNTMqNSY3LCoBCQoKBQUFDQUFDSkYEhgpKSkpKSkpKSkpKSkpKSkpKSkpKSkpKSkpKSkpKSkpKSkpKSkpKSkpKSkpKSkpKSkpKf/AABEIAL4BCgMBIgACEQEDEQH/xAAcAAEAAwADAQEAAAAAAAAAAAAABgcIAQQFAwL/xABNEAABAgMCBg8DCAkCBwAAAAAAAQIDBAUGEQcSITE1kwgTFxhBUVRVYXFzo8LR0iKBxEJSYmNydKGzFBUWIzJTkbHwM+MkgpKipLLh/8QAFAEBAAAAAAAAAAAAAAAAAAAAAP/EABQRAQAAAAAAAAAAAAAAAAAAAAD/2gAMAwEAAhEDEQA/ALxAAAFeWnw42Zs5GdIt2yYiMW5+1I3Fa5M7Ve5yIqp0Xp0njb5Cg8kmO79YFuAqPfIUHkkx3frG+QoPJJju/WBbgKj3yFB5JMd36xvkKDySY7v1gW4Co98hQeSTHd+sb5Cg8kmO79YFuAqPfIUHkkx3frG+QoPJJju/WBbgKj3yFB5JMd36xvkKDySY7v1gW4Co98hQeSTHd+sb5Cg8kmO79YFuAqPfIUHkkx3frG+QoPJJju/WBbgKj3yFB5JMd36xvkKDySY7v1gW4Co98hQeSTHd+sb5Cg8kmO79YFuAqPfIUHkkx3frG+QoPJJju/WBbgKj3yFB5JMd36xvkKDySY7v1gW4Co98hQeSTHd+sb5Cg8kmO79YFuAqPfIUHkkx3frG+QoPJJju/WBbgKrkdkVZmZekKagzEJqrdjq1r0b0uRrsa7qRSzpOcl6hDbNSb0fDe1HMe1b0c1cqKigfYAACO4Q6nHo9JnJyVVUiNgOxHItytc72Eei8aY1/uJERLCxoSd7HxNAyUpwAAAAAAAAAAAAAAAAAAAAAAAAAAAAAAAAAAAAA0NscqvEm5GYpsR16S8ZHMRfksioq4qdGMx69blM8l57GbNUOuW+IAvAAACJYWNCTvY+JpLSJYWNCTvY+JoGSQAAAAAAAAAABy1quXFal6rmTp4jvfqGq8mjal/kB0AdyNR6hLtWLGgRWtTOqw3IiJ0qqHTAAAAAAAPvKSM1UHpAkob4j1zNY1XqvU1qXkmk8E9s55MeFT4qJ9PFhL/SI5FAiQJdM4JbaSiY0SnxV+yrIn4McpHajR6jSHbXUoESC7iiQ3Q19yOQDpgAAAAAAAAAAXnsZs1Q65b4gowvPYzZqh1y3xAF4AAARLCxoSd7HxNJaRLCxoSd7HxNAySAAAAAAAADtSNLnqmuLIQYkVU4GQ3P/APVOhT1IFgrUzNyQqdNLfw/o0RE/qrbgOrZaRiVOflZOFniTEJqdF723r7kvX3Gzil8DOCao0OY/X9ooaQ3MaqS8JVRXI917XRXomRLm3oiZ/avyXZbpAiOFnQk72PiaZKNa4WdCTvY+JpkoAAAP3BgxJhyQoLVc5yojWol6q5ciNREyqqrwF42BwAQsVs/bBVVy5UlmuuRO2emVV+i267jXMfTADYCEyH+1VRbe9yq2VRU/hal7Xx+tVvanEiLxl1gdOl0en0WGktS4LITE+SxiMTrW5Mq9J3ARWs4UbI0F6wJ6dh46ZFaxHRlReJ21oty9C3ASo+M1KS88xYE2xr2OyOa5qOaqcStXIRalYWrHVh6QZaeY1y5kiNdBvXiR0RqN/ElyKjsqAVLbvALTao105Ze6BHTLtV/7qIvE35i9Xs9CZzP8/ITNLivk55isiw3K17HJcrXJwKbbKkw9WDh1SW/aORZ+/l0Tbrk/1JfNjL0sz3/Nv4kAzuAAAAAAAAXnsZs1Q65b4gowvPYzZqh1y3xAF4AAARLCxoSd7HxNJaRLCxoSd7HxNAySAAAAAAAC+NjT/pT324P9opdZmzA5hGo9hWTMOrpEvjOhqzEYj8jUei33uT5yFjb4SyPFMalPWBZoIhY7ChQ7cRnyVJSLjsh7Y7Hho1MXGa3IqOXLe5CXgRHCzoSd7HxNMlGtcLOhJ3sfE0yUAPvIykSoRYcpAS98R7WN+05Uan4qh8CTYM5ZJusyMN3BMsd/0Lj+EDWdKp0GkQIVPlUuZBhths+y1Eal/wDQ7QQ8+0M8+mSczOwv4oUCLEb1sY5yf2AobDFhWnKrHiUGixFZLQlVkVzVuWNETI9FcnyEW9LvlXXrelyJUpyqq7KpwALOwOYSqhQ5uDRJ6I6JKR3pCa1Vv2mI9URjoarmbjKiK3NlvzplrE+srMPlIjJiHkcxyOTrat6f2A28fKaloU7DfLTCI5j2qx7VzKxyKjkXrRVPo1cZL04TkDFVcpj6LNR6bEyrAivhqvHiOVt/vuv950Sa4ZZVspXZxrEyOdDf73wobl/FVIUAAAAAAC89jNmqHXLfEFGF57GbNUOuW+IAvAAACJYWNCTvY+JpLSJYWNCTvY+JoGSQAAAAAAAAABbWxv0lMfdF/NhGiTO2xv0lMfdF/NhGiQIjhZ0JO9j4mmSjWuFnQk72PiaZKAHsWRtB+y09Aq+17ZtL8bExsTGyK27GuW7PxHjgC8t8ynNn/l/7J1KtsiWVWXjSD6bckaE+Gq/pV9yParVW7aekpgAAAAPvISj5+LDlYSXuiPaxqfScqNT+58CwcCFmH1+rQ5p7b4Up++evBtiZILb+PG9rqhqBqFqYqXIcg/EaNDl2uixnI1rUVXOVbkRqJerlXiRAMs4bYyRq9NYvyUgt96QYd/4kFPUtRV/1/PTNTy3Roz3tReBiuXFb7m3J7jywAAAAAAXnsZs1Q65b4gowvPYzZqh1y3xAF4AAARLCxoSd7HxNJaRLCxoSd7HxNAySAAAAAAAAAALa2N+kpj7ov5sI0SZ22N+kpj7ov5sI0SBEcLOhJ3sfE0yUa1ws6Enex8TTJQAAAAAAAPRoNAqFpphlOpUNXxX5kzIicL3LmRqcKgdem02aq8ZkjIMV8WI5GsYmdXL/AJffmREvU1jg5sRAsJJNkW3OjP8AbmIifKiqmZvDitTIn9c6qdDBtgtkLBQ9uiKkWce26JFuyNThhQUXKjeNc7uG7Mk4AFXYeLapQpL9Syjk2+cRWv42S2Z6/wDN/CnRjcRLrd24kLCSqz857T3LiwYSLc6JE4uhqZ1dwdKqiLlG0doJ21E1EqtSdfEiuvW7IjWpkaxqcSIiInVlvXKB5oAAAAAAABeexmzVDrlviCjC89jNmqHXLfEAXgAABEsLGhJ3sfE0lpEsLGhJ3sfE0DJIAAAAAAAAAAtrY36SmPui/mwjRJnbY36SmPui/mwjRIERws6Enex8TTJRrXCzoSd7HxNMlAAAAALTwdYEJ60mLULQY0vLZ2suxYsVOhF/hb9JUvXgTLeBDrGWFq9uI36NTGew1U22M7IyGn0l4V4mplXqyppyw9gqVYSB+jU5MaI65YsZ12PEd08TU4GpkTpW9V9ij0aQoEFshS4TYcJiXNa1P+5y51VeFVyrwndAEetvbanWGlVn6gt7lyQYSL7UWJ81vEiZ1dwJxqqIvm4QsJ1LsJDVj1SLNOT93ARcvQ+KvyW/ivBxpmO0lpalauYdUavEV73ZkzNY3gZDbmRqf/VvXKB9rWWtqdsplajVX3uzMYmRsNnAxicX4rnU8UAAAAAAAAAAXnsZs1Q65b4gowvPYzZqh1y3xAF4AAARLCxoSd7HxNJaRLCxoSd7HxNAySAAAAAAAAAALa2N+kpj7ov5sI0SZ22N+kpj7ov5sI0SBEcLOhJ3sfE0yUa1ws6Enex8TTJQA9Gz1EmLSTUKlSatSJGejWq5bmpwqrrkvuuRTziW4J9NyXbeFwF52GwLUSyKtnJv/iZluVHvaiMY7jhw+P6Sqq8VxYYAAiVvJq17of6HY6XbjuT2ph8VjcRPmwmOXK7pXInAi50loAzHN4E7eT8R0zNw2viPVXPe6ZY5znLnVyq69VPluEW1/kQ9fD8zUIAy9uEW1/kQ9fD8xuEW1/kQ9fD8zUIAxdaGz89ZeYdTKo1GxWI1XIjkclzkRyZUyZlQ80n2HLTsx9iD+UwgIAAAAAALz2M2aodct8QUYXnsZs1Q65b4gC8AAAIlhY0JO9j4mktIlhY0JO9j4mgZJAAAAAAAAAAE8wP2zpliJyNO1fHxHwFhtxG4642Ox2VL0yXNUtzfBWQ+v1KeozOAL5t3hoszaKmzNLkdu2yLDxWY0JES/GauVcboKGAAHv2ErUrZ2pS1Tnr9rhRMZ+KmMt1zkyJf0ngADTG+Csh9fqU9Q3wVkPr9SnqMzgDTG+Csh9fqU9Q3wVkPr9SnqMzgDTG+Csh9fqU9Q3wVkPr9SnqMzgDTG+Csh9fqU9Q3wVkPr9SnqMzgCVYTbRyVrKpFqtNxtqe2GjcZuKt7WNat6X8aKRUAAAAAAAF57GbNUOuW+IKMLz2M2aodct8QBeAAAESwsaEnex8TSWnkWtoi2jkJmlNVEdGhOa1VzI+69ir0YyJeBjMHZqNOmqVFfJT8NYcWG5WvY5LlRf8AOHhOvcoHAOblFygcA5uUXKBwDm5RcoHAOblFygcA5uUXKBwDm5RcoHAOblFygcA5uUXKBwDm5RcoHAOblFygcA5uUXKBwDm5RcoHAOblFygcF57GbNUOuW+IKNuU03gMsnN2apro9RYrIs1E2zEVLlbCREbDRycCr7TruJycIFjgAAAAPMq1mKLXlR9WlYMZWpcjnwmuVE4kcqX3dB52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CN7m9kebpfUt8hub2R5ul9S3yJIAI3ub2R5ul9S3yG5vZHm6X1LfIkgAje5vZHm6X1LfIbm9kebpfUt8iSADw5Gw1mqY9JmSkJdkRq3tckFt7V42rdkXpPcAAAAD//2Q=="/>
          <p:cNvSpPr>
            <a:spLocks noChangeAspect="1" noChangeArrowheads="1"/>
          </p:cNvSpPr>
          <p:nvPr/>
        </p:nvSpPr>
        <p:spPr bwMode="auto">
          <a:xfrm>
            <a:off x="460375" y="-2659063"/>
            <a:ext cx="8648700" cy="6181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2" name="Picture 10" descr="http://upload.wikimedia.org/wikipedia/commons/2/2c/12_t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810" y="1524000"/>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680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7747" name="Rectangle 3"/>
          <p:cNvSpPr>
            <a:spLocks noGrp="1" noChangeArrowheads="1"/>
          </p:cNvSpPr>
          <p:nvPr>
            <p:ph type="body" idx="1"/>
          </p:nvPr>
        </p:nvSpPr>
        <p:spPr>
          <a:xfrm>
            <a:off x="152400" y="228600"/>
            <a:ext cx="8305800" cy="5902325"/>
          </a:xfrm>
        </p:spPr>
        <p:txBody>
          <a:bodyPr/>
          <a:lstStyle/>
          <a:p>
            <a:pPr eaLnBrk="1" hangingPunct="1">
              <a:defRPr/>
            </a:pPr>
            <a:r>
              <a:rPr lang="en-US"/>
              <a:t>Tubes in the plant that food (sugar) moves through.</a:t>
            </a:r>
          </a:p>
        </p:txBody>
      </p:sp>
      <p:pic>
        <p:nvPicPr>
          <p:cNvPr id="245763" name="Picture 6" descr="Phloem_proto_meta_xylem_M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371600"/>
            <a:ext cx="4191000" cy="5181600"/>
          </a:xfrm>
          <a:prstGeom prst="rect">
            <a:avLst/>
          </a:prstGeom>
          <a:noFill/>
          <a:ln w="19050">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6047751" name="Rectangle 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pic>
        <p:nvPicPr>
          <p:cNvPr id="5" name="Picture 5" descr="Phlo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862" y="1371600"/>
            <a:ext cx="4453738" cy="5180381"/>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88366" y="1397675"/>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13</a:t>
            </a:r>
          </a:p>
        </p:txBody>
      </p:sp>
    </p:spTree>
    <p:extLst>
      <p:ext uri="{BB962C8B-B14F-4D97-AF65-F5344CB8AC3E}">
        <p14:creationId xmlns:p14="http://schemas.microsoft.com/office/powerpoint/2010/main" val="2447907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5821363"/>
          </a:xfrm>
        </p:spPr>
        <p:txBody>
          <a:bodyPr/>
          <a:lstStyle/>
          <a:p>
            <a:r>
              <a:rPr lang="en-US" dirty="0"/>
              <a:t>Name the very important tissue below…</a:t>
            </a:r>
          </a:p>
          <a:p>
            <a:pPr lvl="1"/>
            <a:r>
              <a:rPr lang="en-US" dirty="0">
                <a:solidFill>
                  <a:schemeClr val="bg1"/>
                </a:solidFill>
              </a:rPr>
              <a:t>Part of a plants vascular system.</a:t>
            </a:r>
          </a:p>
          <a:p>
            <a:pPr lvl="1"/>
            <a:r>
              <a:rPr lang="en-US" dirty="0">
                <a:solidFill>
                  <a:schemeClr val="bg1"/>
                </a:solidFill>
              </a:rPr>
              <a:t>Tubes that water and minerals move through.</a:t>
            </a:r>
          </a:p>
          <a:p>
            <a:pPr lvl="1"/>
            <a:r>
              <a:rPr lang="en-US" dirty="0">
                <a:solidFill>
                  <a:schemeClr val="bg1"/>
                </a:solidFill>
              </a:rPr>
              <a:t>Water travels up the tree from roots to leaves.</a:t>
            </a:r>
          </a:p>
          <a:p>
            <a:pPr lvl="1"/>
            <a:r>
              <a:rPr lang="en-US" dirty="0">
                <a:solidFill>
                  <a:schemeClr val="bg1"/>
                </a:solidFill>
              </a:rPr>
              <a:t>Old types of these cells help to support the plant </a:t>
            </a:r>
            <a:r>
              <a:rPr lang="en-US" dirty="0">
                <a:solidFill>
                  <a:srgbClr val="996633"/>
                </a:solidFill>
              </a:rPr>
              <a:t>(Wood).</a:t>
            </a:r>
          </a:p>
        </p:txBody>
      </p:sp>
      <p:pic>
        <p:nvPicPr>
          <p:cNvPr id="4" name="Picture 5" descr="Big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4191000" cy="3657600"/>
          </a:xfrm>
          <a:prstGeom prst="rect">
            <a:avLst/>
          </a:prstGeom>
          <a:noFill/>
          <a:ln w="127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PsilotumVascC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4267200" cy="3657600"/>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001000" y="1524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pic>
        <p:nvPicPr>
          <p:cNvPr id="2" name="Picture 1">
            <a:extLst>
              <a:ext uri="{FF2B5EF4-FFF2-40B4-BE49-F238E27FC236}">
                <a16:creationId xmlns:a16="http://schemas.microsoft.com/office/drawing/2014/main" id="{2F1B8F7D-34AF-EA93-D67A-1F98DFACD248}"/>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222597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5821363"/>
          </a:xfrm>
        </p:spPr>
        <p:txBody>
          <a:bodyPr/>
          <a:lstStyle/>
          <a:p>
            <a:r>
              <a:rPr lang="en-US" dirty="0"/>
              <a:t>Name the very important tissue below…</a:t>
            </a:r>
          </a:p>
          <a:p>
            <a:pPr lvl="1"/>
            <a:r>
              <a:rPr lang="en-US" dirty="0">
                <a:solidFill>
                  <a:srgbClr val="FF7C80"/>
                </a:solidFill>
              </a:rPr>
              <a:t>Part of a plants vascular system.</a:t>
            </a:r>
          </a:p>
          <a:p>
            <a:pPr lvl="1"/>
            <a:r>
              <a:rPr lang="en-US" dirty="0">
                <a:solidFill>
                  <a:schemeClr val="bg1"/>
                </a:solidFill>
              </a:rPr>
              <a:t>Tubes that water and minerals move through.</a:t>
            </a:r>
          </a:p>
          <a:p>
            <a:pPr lvl="1"/>
            <a:r>
              <a:rPr lang="en-US" dirty="0">
                <a:solidFill>
                  <a:schemeClr val="bg1"/>
                </a:solidFill>
              </a:rPr>
              <a:t>Water travels up the tree from roots to leaves.</a:t>
            </a:r>
          </a:p>
          <a:p>
            <a:pPr lvl="1"/>
            <a:r>
              <a:rPr lang="en-US" dirty="0">
                <a:solidFill>
                  <a:schemeClr val="bg1"/>
                </a:solidFill>
              </a:rPr>
              <a:t>Old types of these cells help to support the plant </a:t>
            </a:r>
            <a:r>
              <a:rPr lang="en-US" dirty="0">
                <a:solidFill>
                  <a:srgbClr val="996633"/>
                </a:solidFill>
              </a:rPr>
              <a:t>(Wood).</a:t>
            </a:r>
          </a:p>
        </p:txBody>
      </p:sp>
      <p:pic>
        <p:nvPicPr>
          <p:cNvPr id="4" name="Picture 5" descr="Big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4191000" cy="3657600"/>
          </a:xfrm>
          <a:prstGeom prst="rect">
            <a:avLst/>
          </a:prstGeom>
          <a:noFill/>
          <a:ln w="127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PsilotumVascC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4267200" cy="3657600"/>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001000" y="1524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pic>
        <p:nvPicPr>
          <p:cNvPr id="2" name="Picture 1">
            <a:extLst>
              <a:ext uri="{FF2B5EF4-FFF2-40B4-BE49-F238E27FC236}">
                <a16:creationId xmlns:a16="http://schemas.microsoft.com/office/drawing/2014/main" id="{FF2FF779-B20A-A5D5-297B-A6F7185876DC}"/>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987305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5821363"/>
          </a:xfrm>
        </p:spPr>
        <p:txBody>
          <a:bodyPr/>
          <a:lstStyle/>
          <a:p>
            <a:r>
              <a:rPr lang="en-US" dirty="0"/>
              <a:t>Name the very important tissue below…</a:t>
            </a:r>
          </a:p>
          <a:p>
            <a:pPr lvl="1"/>
            <a:r>
              <a:rPr lang="en-US" dirty="0">
                <a:solidFill>
                  <a:srgbClr val="FF7C80"/>
                </a:solidFill>
              </a:rPr>
              <a:t>Part of a plants vascular system.</a:t>
            </a:r>
          </a:p>
          <a:p>
            <a:pPr lvl="1"/>
            <a:r>
              <a:rPr lang="en-US" dirty="0">
                <a:solidFill>
                  <a:srgbClr val="CC99FF"/>
                </a:solidFill>
              </a:rPr>
              <a:t>Tubes that water and minerals move through.</a:t>
            </a:r>
          </a:p>
          <a:p>
            <a:pPr lvl="1"/>
            <a:r>
              <a:rPr lang="en-US" dirty="0">
                <a:solidFill>
                  <a:schemeClr val="bg1"/>
                </a:solidFill>
              </a:rPr>
              <a:t>Water travels up the tree from roots to leaves.</a:t>
            </a:r>
          </a:p>
          <a:p>
            <a:pPr lvl="1"/>
            <a:r>
              <a:rPr lang="en-US" dirty="0">
                <a:solidFill>
                  <a:schemeClr val="bg1"/>
                </a:solidFill>
              </a:rPr>
              <a:t>Old types of these cells help to support the plant </a:t>
            </a:r>
            <a:r>
              <a:rPr lang="en-US" dirty="0">
                <a:solidFill>
                  <a:srgbClr val="996633"/>
                </a:solidFill>
              </a:rPr>
              <a:t>(Wood).</a:t>
            </a:r>
          </a:p>
        </p:txBody>
      </p:sp>
      <p:pic>
        <p:nvPicPr>
          <p:cNvPr id="4" name="Picture 5" descr="Big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4191000" cy="3657600"/>
          </a:xfrm>
          <a:prstGeom prst="rect">
            <a:avLst/>
          </a:prstGeom>
          <a:noFill/>
          <a:ln w="127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PsilotumVascC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4267200" cy="3657600"/>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001000" y="1524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pic>
        <p:nvPicPr>
          <p:cNvPr id="2" name="Picture 1">
            <a:extLst>
              <a:ext uri="{FF2B5EF4-FFF2-40B4-BE49-F238E27FC236}">
                <a16:creationId xmlns:a16="http://schemas.microsoft.com/office/drawing/2014/main" id="{04300773-CE4F-BE52-E5EA-C3E371FB98AA}"/>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120431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5821363"/>
          </a:xfrm>
        </p:spPr>
        <p:txBody>
          <a:bodyPr/>
          <a:lstStyle/>
          <a:p>
            <a:r>
              <a:rPr lang="en-US" dirty="0"/>
              <a:t>Name the very important tissue below…</a:t>
            </a:r>
          </a:p>
          <a:p>
            <a:pPr lvl="1"/>
            <a:r>
              <a:rPr lang="en-US" dirty="0">
                <a:solidFill>
                  <a:srgbClr val="FF7C80"/>
                </a:solidFill>
              </a:rPr>
              <a:t>Part of a plants vascular system.</a:t>
            </a:r>
          </a:p>
          <a:p>
            <a:pPr lvl="1"/>
            <a:r>
              <a:rPr lang="en-US" dirty="0">
                <a:solidFill>
                  <a:srgbClr val="CC99FF"/>
                </a:solidFill>
              </a:rPr>
              <a:t>Tubes that water and minerals move through.</a:t>
            </a:r>
          </a:p>
          <a:p>
            <a:pPr lvl="1"/>
            <a:r>
              <a:rPr lang="en-US" dirty="0">
                <a:solidFill>
                  <a:schemeClr val="accent1">
                    <a:lumMod val="60000"/>
                    <a:lumOff val="40000"/>
                  </a:schemeClr>
                </a:solidFill>
              </a:rPr>
              <a:t>Water travels up the tree from roots to leaves.</a:t>
            </a:r>
          </a:p>
          <a:p>
            <a:pPr lvl="1"/>
            <a:r>
              <a:rPr lang="en-US" dirty="0">
                <a:solidFill>
                  <a:schemeClr val="bg1"/>
                </a:solidFill>
              </a:rPr>
              <a:t>Old types of these cells help to support the plant </a:t>
            </a:r>
            <a:r>
              <a:rPr lang="en-US" dirty="0">
                <a:solidFill>
                  <a:srgbClr val="996633"/>
                </a:solidFill>
              </a:rPr>
              <a:t>(Wood).</a:t>
            </a:r>
          </a:p>
        </p:txBody>
      </p:sp>
      <p:pic>
        <p:nvPicPr>
          <p:cNvPr id="4" name="Picture 5" descr="Big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4191000" cy="3657600"/>
          </a:xfrm>
          <a:prstGeom prst="rect">
            <a:avLst/>
          </a:prstGeom>
          <a:noFill/>
          <a:ln w="127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PsilotumVascC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4267200" cy="3657600"/>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001000" y="1524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pic>
        <p:nvPicPr>
          <p:cNvPr id="2" name="Picture 1">
            <a:extLst>
              <a:ext uri="{FF2B5EF4-FFF2-40B4-BE49-F238E27FC236}">
                <a16:creationId xmlns:a16="http://schemas.microsoft.com/office/drawing/2014/main" id="{BA97C521-8A60-FDE3-7A3C-4F28A26EB1EE}"/>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2943760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534400" cy="5821363"/>
          </a:xfrm>
        </p:spPr>
        <p:txBody>
          <a:bodyPr/>
          <a:lstStyle/>
          <a:p>
            <a:r>
              <a:rPr lang="en-US" dirty="0"/>
              <a:t>Name the very important tissue below…</a:t>
            </a:r>
          </a:p>
          <a:p>
            <a:pPr lvl="1"/>
            <a:r>
              <a:rPr lang="en-US" dirty="0">
                <a:solidFill>
                  <a:srgbClr val="FF7C80"/>
                </a:solidFill>
              </a:rPr>
              <a:t>Part of a plants vascular system.</a:t>
            </a:r>
          </a:p>
          <a:p>
            <a:pPr lvl="1"/>
            <a:r>
              <a:rPr lang="en-US" dirty="0">
                <a:solidFill>
                  <a:srgbClr val="CC99FF"/>
                </a:solidFill>
              </a:rPr>
              <a:t>Tubes that water and minerals move through.</a:t>
            </a:r>
          </a:p>
          <a:p>
            <a:pPr lvl="1"/>
            <a:r>
              <a:rPr lang="en-US" dirty="0">
                <a:solidFill>
                  <a:schemeClr val="accent1">
                    <a:lumMod val="60000"/>
                    <a:lumOff val="40000"/>
                  </a:schemeClr>
                </a:solidFill>
              </a:rPr>
              <a:t>Water travels up the tree from roots to leaves.</a:t>
            </a:r>
          </a:p>
          <a:p>
            <a:pPr lvl="1"/>
            <a:r>
              <a:rPr lang="en-US" dirty="0">
                <a:solidFill>
                  <a:srgbClr val="996633"/>
                </a:solidFill>
              </a:rPr>
              <a:t>Old types of these cells help to support the plant (Wood).</a:t>
            </a:r>
          </a:p>
        </p:txBody>
      </p:sp>
      <p:pic>
        <p:nvPicPr>
          <p:cNvPr id="4" name="Picture 5" descr="BigFi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71800"/>
            <a:ext cx="4191000" cy="3657600"/>
          </a:xfrm>
          <a:prstGeom prst="rect">
            <a:avLst/>
          </a:prstGeom>
          <a:noFill/>
          <a:ln w="12700">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PsilotumVascCl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71800"/>
            <a:ext cx="4267200" cy="3657600"/>
          </a:xfrm>
          <a:prstGeom prst="rect">
            <a:avLst/>
          </a:prstGeom>
          <a:noFill/>
          <a:ln w="19050">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8001000" y="1524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14</a:t>
            </a:r>
          </a:p>
        </p:txBody>
      </p:sp>
      <p:pic>
        <p:nvPicPr>
          <p:cNvPr id="2" name="Picture 1">
            <a:extLst>
              <a:ext uri="{FF2B5EF4-FFF2-40B4-BE49-F238E27FC236}">
                <a16:creationId xmlns:a16="http://schemas.microsoft.com/office/drawing/2014/main" id="{EE593D58-4E36-7E6D-395E-EA165E65D2B5}"/>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9420295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958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07038"/>
            <a:ext cx="762000" cy="457200"/>
          </a:xfrm>
          <a:prstGeom prst="rect">
            <a:avLst/>
          </a:prstGeom>
          <a:solidFill>
            <a:srgbClr val="FF00FF">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n>
                <a:solidFill>
                  <a:schemeClr val="bg1"/>
                </a:solidFill>
              </a:ln>
            </a:endParaRPr>
          </a:p>
        </p:txBody>
      </p:sp>
      <p:sp>
        <p:nvSpPr>
          <p:cNvPr id="6153" name="WordArt 9"/>
          <p:cNvSpPr>
            <a:spLocks noChangeArrowheads="1" noChangeShapeType="1" noTextEdit="1"/>
          </p:cNvSpPr>
          <p:nvPr/>
        </p:nvSpPr>
        <p:spPr bwMode="auto">
          <a:xfrm>
            <a:off x="5486400" y="990600"/>
            <a:ext cx="3438525" cy="1752600"/>
          </a:xfrm>
          <a:prstGeom prst="rect">
            <a:avLst/>
          </a:prstGeom>
          <a:ln>
            <a:solidFill>
              <a:schemeClr val="bg1"/>
            </a:solidFill>
          </a:ln>
        </p:spPr>
        <p:txBody>
          <a:bodyPr wrap="none" fromWordArt="1">
            <a:prstTxWarp prst="textPlain">
              <a:avLst>
                <a:gd name="adj" fmla="val 50000"/>
              </a:avLst>
            </a:prstTxWarp>
          </a:bodyPr>
          <a:lstStyle/>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buNone/>
            </a:pP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on the next slide</a:t>
            </a:r>
            <a:r>
              <a:rPr lang="en-US" sz="3600" kern="10" spc="720" dirty="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t>
            </a:r>
          </a:p>
        </p:txBody>
      </p:sp>
      <p:pic>
        <p:nvPicPr>
          <p:cNvPr id="2" name="Picture 1">
            <a:extLst>
              <a:ext uri="{FF2B5EF4-FFF2-40B4-BE49-F238E27FC236}">
                <a16:creationId xmlns:a16="http://schemas.microsoft.com/office/drawing/2014/main" id="{24F30277-7EC6-CE78-811E-965F5588A2B5}"/>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3102636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2" name="Rectangle 1"/>
          <p:cNvSpPr/>
          <p:nvPr/>
        </p:nvSpPr>
        <p:spPr>
          <a:xfrm>
            <a:off x="686417" y="2286000"/>
            <a:ext cx="659156" cy="923330"/>
          </a:xfrm>
          <a:prstGeom prst="rect">
            <a:avLst/>
          </a:prstGeom>
          <a:noFill/>
        </p:spPr>
        <p:txBody>
          <a:bodyPr wrap="none" lIns="91440" tIns="45720" rIns="91440" bIns="45720">
            <a:spAutoFit/>
          </a:bodyPr>
          <a:lstStyle/>
          <a:p>
            <a:pPr algn="ctr">
              <a:buNone/>
            </a:pPr>
            <a:r>
              <a:rPr lang="en-US" sz="5400" b="1" dirty="0">
                <a:ln w="17780" cmpd="sng">
                  <a:solidFill>
                    <a:schemeClr val="bg1">
                      <a:lumMod val="95000"/>
                      <a:lumOff val="5000"/>
                    </a:schemeClr>
                  </a:solidFill>
                  <a:prstDash val="solid"/>
                  <a:miter lim="800000"/>
                </a:ln>
                <a:solidFill>
                  <a:srgbClr val="FF00FF"/>
                </a:solidFill>
                <a:effectLst>
                  <a:outerShdw blurRad="50800" algn="tl" rotWithShape="0">
                    <a:srgbClr val="000000"/>
                  </a:outerShdw>
                </a:effectLst>
              </a:rPr>
              <a:t>A</a:t>
            </a:r>
            <a:endParaRPr lang="en-US" sz="5400" b="1" cap="none" spc="0" dirty="0">
              <a:ln w="17780" cmpd="sng">
                <a:solidFill>
                  <a:schemeClr val="bg1">
                    <a:lumMod val="95000"/>
                    <a:lumOff val="5000"/>
                  </a:schemeClr>
                </a:solidFill>
                <a:prstDash val="solid"/>
                <a:miter lim="800000"/>
              </a:ln>
              <a:solidFill>
                <a:srgbClr val="FF00FF"/>
              </a:solidFill>
              <a:effectLst>
                <a:outerShdw blurRad="50800" algn="tl" rotWithShape="0">
                  <a:srgbClr val="000000"/>
                </a:outerShdw>
              </a:effectLst>
            </a:endParaRPr>
          </a:p>
        </p:txBody>
      </p:sp>
      <p:sp>
        <p:nvSpPr>
          <p:cNvPr id="3" name="Freeform 2"/>
          <p:cNvSpPr/>
          <p:nvPr/>
        </p:nvSpPr>
        <p:spPr bwMode="auto">
          <a:xfrm>
            <a:off x="929268" y="2594517"/>
            <a:ext cx="959005" cy="1003610"/>
          </a:xfrm>
          <a:custGeom>
            <a:avLst/>
            <a:gdLst>
              <a:gd name="connsiteX0" fmla="*/ 0 w 959005"/>
              <a:gd name="connsiteY0" fmla="*/ 1003610 h 1003610"/>
              <a:gd name="connsiteX1" fmla="*/ 37171 w 959005"/>
              <a:gd name="connsiteY1" fmla="*/ 988742 h 1003610"/>
              <a:gd name="connsiteX2" fmla="*/ 81776 w 959005"/>
              <a:gd name="connsiteY2" fmla="*/ 936703 h 1003610"/>
              <a:gd name="connsiteX3" fmla="*/ 89210 w 959005"/>
              <a:gd name="connsiteY3" fmla="*/ 914400 h 1003610"/>
              <a:gd name="connsiteX4" fmla="*/ 126381 w 959005"/>
              <a:gd name="connsiteY4" fmla="*/ 877229 h 1003610"/>
              <a:gd name="connsiteX5" fmla="*/ 163552 w 959005"/>
              <a:gd name="connsiteY5" fmla="*/ 810322 h 1003610"/>
              <a:gd name="connsiteX6" fmla="*/ 185854 w 959005"/>
              <a:gd name="connsiteY6" fmla="*/ 795454 h 1003610"/>
              <a:gd name="connsiteX7" fmla="*/ 223025 w 959005"/>
              <a:gd name="connsiteY7" fmla="*/ 773151 h 1003610"/>
              <a:gd name="connsiteX8" fmla="*/ 275064 w 959005"/>
              <a:gd name="connsiteY8" fmla="*/ 706244 h 1003610"/>
              <a:gd name="connsiteX9" fmla="*/ 289932 w 959005"/>
              <a:gd name="connsiteY9" fmla="*/ 683942 h 1003610"/>
              <a:gd name="connsiteX10" fmla="*/ 304800 w 959005"/>
              <a:gd name="connsiteY10" fmla="*/ 654205 h 1003610"/>
              <a:gd name="connsiteX11" fmla="*/ 327103 w 959005"/>
              <a:gd name="connsiteY11" fmla="*/ 631903 h 1003610"/>
              <a:gd name="connsiteX12" fmla="*/ 356839 w 959005"/>
              <a:gd name="connsiteY12" fmla="*/ 579863 h 1003610"/>
              <a:gd name="connsiteX13" fmla="*/ 394010 w 959005"/>
              <a:gd name="connsiteY13" fmla="*/ 550127 h 1003610"/>
              <a:gd name="connsiteX14" fmla="*/ 423747 w 959005"/>
              <a:gd name="connsiteY14" fmla="*/ 512956 h 1003610"/>
              <a:gd name="connsiteX15" fmla="*/ 438615 w 959005"/>
              <a:gd name="connsiteY15" fmla="*/ 490654 h 1003610"/>
              <a:gd name="connsiteX16" fmla="*/ 498088 w 959005"/>
              <a:gd name="connsiteY16" fmla="*/ 438615 h 1003610"/>
              <a:gd name="connsiteX17" fmla="*/ 550127 w 959005"/>
              <a:gd name="connsiteY17" fmla="*/ 379142 h 1003610"/>
              <a:gd name="connsiteX18" fmla="*/ 564995 w 959005"/>
              <a:gd name="connsiteY18" fmla="*/ 364273 h 1003610"/>
              <a:gd name="connsiteX19" fmla="*/ 579864 w 959005"/>
              <a:gd name="connsiteY19" fmla="*/ 349405 h 1003610"/>
              <a:gd name="connsiteX20" fmla="*/ 624469 w 959005"/>
              <a:gd name="connsiteY20" fmla="*/ 312234 h 1003610"/>
              <a:gd name="connsiteX21" fmla="*/ 661639 w 959005"/>
              <a:gd name="connsiteY21" fmla="*/ 275063 h 1003610"/>
              <a:gd name="connsiteX22" fmla="*/ 676508 w 959005"/>
              <a:gd name="connsiteY22" fmla="*/ 252761 h 1003610"/>
              <a:gd name="connsiteX23" fmla="*/ 698810 w 959005"/>
              <a:gd name="connsiteY23" fmla="*/ 237893 h 1003610"/>
              <a:gd name="connsiteX24" fmla="*/ 713678 w 959005"/>
              <a:gd name="connsiteY24" fmla="*/ 208156 h 1003610"/>
              <a:gd name="connsiteX25" fmla="*/ 750849 w 959005"/>
              <a:gd name="connsiteY25" fmla="*/ 170985 h 1003610"/>
              <a:gd name="connsiteX26" fmla="*/ 773152 w 959005"/>
              <a:gd name="connsiteY26" fmla="*/ 148683 h 1003610"/>
              <a:gd name="connsiteX27" fmla="*/ 788020 w 959005"/>
              <a:gd name="connsiteY27" fmla="*/ 126381 h 1003610"/>
              <a:gd name="connsiteX28" fmla="*/ 832625 w 959005"/>
              <a:gd name="connsiteY28" fmla="*/ 96644 h 1003610"/>
              <a:gd name="connsiteX29" fmla="*/ 892098 w 959005"/>
              <a:gd name="connsiteY29" fmla="*/ 44605 h 1003610"/>
              <a:gd name="connsiteX30" fmla="*/ 921834 w 959005"/>
              <a:gd name="connsiteY30" fmla="*/ 22303 h 1003610"/>
              <a:gd name="connsiteX31" fmla="*/ 959005 w 959005"/>
              <a:gd name="connsiteY31" fmla="*/ 0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9005" h="1003610">
                <a:moveTo>
                  <a:pt x="0" y="1003610"/>
                </a:moveTo>
                <a:cubicBezTo>
                  <a:pt x="12390" y="998654"/>
                  <a:pt x="26067" y="996144"/>
                  <a:pt x="37171" y="988742"/>
                </a:cubicBezTo>
                <a:cubicBezTo>
                  <a:pt x="58804" y="974320"/>
                  <a:pt x="68324" y="956881"/>
                  <a:pt x="81776" y="936703"/>
                </a:cubicBezTo>
                <a:cubicBezTo>
                  <a:pt x="84254" y="929269"/>
                  <a:pt x="84508" y="920669"/>
                  <a:pt x="89210" y="914400"/>
                </a:cubicBezTo>
                <a:cubicBezTo>
                  <a:pt x="99723" y="900382"/>
                  <a:pt x="126381" y="877229"/>
                  <a:pt x="126381" y="877229"/>
                </a:cubicBezTo>
                <a:cubicBezTo>
                  <a:pt x="134128" y="853988"/>
                  <a:pt x="141641" y="824929"/>
                  <a:pt x="163552" y="810322"/>
                </a:cubicBezTo>
                <a:cubicBezTo>
                  <a:pt x="170986" y="805366"/>
                  <a:pt x="178877" y="801035"/>
                  <a:pt x="185854" y="795454"/>
                </a:cubicBezTo>
                <a:cubicBezTo>
                  <a:pt x="215011" y="772128"/>
                  <a:pt x="184292" y="786061"/>
                  <a:pt x="223025" y="773151"/>
                </a:cubicBezTo>
                <a:cubicBezTo>
                  <a:pt x="257962" y="738214"/>
                  <a:pt x="239496" y="759596"/>
                  <a:pt x="275064" y="706244"/>
                </a:cubicBezTo>
                <a:cubicBezTo>
                  <a:pt x="280020" y="698810"/>
                  <a:pt x="285936" y="691933"/>
                  <a:pt x="289932" y="683942"/>
                </a:cubicBezTo>
                <a:cubicBezTo>
                  <a:pt x="294888" y="674030"/>
                  <a:pt x="298359" y="663223"/>
                  <a:pt x="304800" y="654205"/>
                </a:cubicBezTo>
                <a:cubicBezTo>
                  <a:pt x="310911" y="645650"/>
                  <a:pt x="320372" y="639980"/>
                  <a:pt x="327103" y="631903"/>
                </a:cubicBezTo>
                <a:cubicBezTo>
                  <a:pt x="352450" y="601487"/>
                  <a:pt x="332603" y="616217"/>
                  <a:pt x="356839" y="579863"/>
                </a:cubicBezTo>
                <a:cubicBezTo>
                  <a:pt x="365312" y="567153"/>
                  <a:pt x="382082" y="558079"/>
                  <a:pt x="394010" y="550127"/>
                </a:cubicBezTo>
                <a:cubicBezTo>
                  <a:pt x="439765" y="481491"/>
                  <a:pt x="381380" y="565913"/>
                  <a:pt x="423747" y="512956"/>
                </a:cubicBezTo>
                <a:cubicBezTo>
                  <a:pt x="429328" y="505979"/>
                  <a:pt x="432732" y="497378"/>
                  <a:pt x="438615" y="490654"/>
                </a:cubicBezTo>
                <a:cubicBezTo>
                  <a:pt x="469057" y="455863"/>
                  <a:pt x="467859" y="458768"/>
                  <a:pt x="498088" y="438615"/>
                </a:cubicBezTo>
                <a:cubicBezTo>
                  <a:pt x="522677" y="401731"/>
                  <a:pt x="506636" y="422633"/>
                  <a:pt x="550127" y="379142"/>
                </a:cubicBezTo>
                <a:lnTo>
                  <a:pt x="564995" y="364273"/>
                </a:lnTo>
                <a:cubicBezTo>
                  <a:pt x="569951" y="359317"/>
                  <a:pt x="575659" y="355012"/>
                  <a:pt x="579864" y="349405"/>
                </a:cubicBezTo>
                <a:cubicBezTo>
                  <a:pt x="606868" y="313399"/>
                  <a:pt x="590412" y="323586"/>
                  <a:pt x="624469" y="312234"/>
                </a:cubicBezTo>
                <a:cubicBezTo>
                  <a:pt x="636859" y="299844"/>
                  <a:pt x="651919" y="289642"/>
                  <a:pt x="661639" y="275063"/>
                </a:cubicBezTo>
                <a:cubicBezTo>
                  <a:pt x="666595" y="267629"/>
                  <a:pt x="670190" y="259079"/>
                  <a:pt x="676508" y="252761"/>
                </a:cubicBezTo>
                <a:cubicBezTo>
                  <a:pt x="682826" y="246443"/>
                  <a:pt x="691376" y="242849"/>
                  <a:pt x="698810" y="237893"/>
                </a:cubicBezTo>
                <a:cubicBezTo>
                  <a:pt x="703766" y="227981"/>
                  <a:pt x="706874" y="216904"/>
                  <a:pt x="713678" y="208156"/>
                </a:cubicBezTo>
                <a:cubicBezTo>
                  <a:pt x="724436" y="194324"/>
                  <a:pt x="738459" y="183375"/>
                  <a:pt x="750849" y="170985"/>
                </a:cubicBezTo>
                <a:cubicBezTo>
                  <a:pt x="758283" y="163551"/>
                  <a:pt x="767320" y="157431"/>
                  <a:pt x="773152" y="148683"/>
                </a:cubicBezTo>
                <a:cubicBezTo>
                  <a:pt x="778108" y="141249"/>
                  <a:pt x="781296" y="132264"/>
                  <a:pt x="788020" y="126381"/>
                </a:cubicBezTo>
                <a:cubicBezTo>
                  <a:pt x="801468" y="114614"/>
                  <a:pt x="832625" y="96644"/>
                  <a:pt x="832625" y="96644"/>
                </a:cubicBezTo>
                <a:cubicBezTo>
                  <a:pt x="860296" y="55138"/>
                  <a:pt x="834277" y="87970"/>
                  <a:pt x="892098" y="44605"/>
                </a:cubicBezTo>
                <a:cubicBezTo>
                  <a:pt x="902010" y="37171"/>
                  <a:pt x="911077" y="28450"/>
                  <a:pt x="921834" y="22303"/>
                </a:cubicBezTo>
                <a:cubicBezTo>
                  <a:pt x="966869" y="-3432"/>
                  <a:pt x="924211" y="34794"/>
                  <a:pt x="959005" y="0"/>
                </a:cubicBezTo>
              </a:path>
            </a:pathLst>
          </a:cu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3132264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2" name="Rectangle 1"/>
          <p:cNvSpPr/>
          <p:nvPr/>
        </p:nvSpPr>
        <p:spPr>
          <a:xfrm>
            <a:off x="686417" y="2286000"/>
            <a:ext cx="659156" cy="923330"/>
          </a:xfrm>
          <a:prstGeom prst="rect">
            <a:avLst/>
          </a:prstGeom>
          <a:noFill/>
        </p:spPr>
        <p:txBody>
          <a:bodyPr wrap="none" lIns="91440" tIns="45720" rIns="91440" bIns="45720">
            <a:spAutoFit/>
          </a:bodyPr>
          <a:lstStyle/>
          <a:p>
            <a:pPr algn="ctr">
              <a:buNone/>
            </a:pPr>
            <a:r>
              <a:rPr lang="en-US" sz="5400" b="1" dirty="0">
                <a:ln w="17780" cmpd="sng">
                  <a:solidFill>
                    <a:schemeClr val="bg1">
                      <a:lumMod val="95000"/>
                      <a:lumOff val="5000"/>
                    </a:schemeClr>
                  </a:solidFill>
                  <a:prstDash val="solid"/>
                  <a:miter lim="800000"/>
                </a:ln>
                <a:solidFill>
                  <a:srgbClr val="FF00FF"/>
                </a:solidFill>
                <a:effectLst>
                  <a:outerShdw blurRad="50800" algn="tl" rotWithShape="0">
                    <a:srgbClr val="000000"/>
                  </a:outerShdw>
                </a:effectLst>
              </a:rPr>
              <a:t>A</a:t>
            </a:r>
            <a:endParaRPr lang="en-US" sz="5400" b="1" cap="none" spc="0" dirty="0">
              <a:ln w="17780" cmpd="sng">
                <a:solidFill>
                  <a:schemeClr val="bg1">
                    <a:lumMod val="95000"/>
                    <a:lumOff val="5000"/>
                  </a:schemeClr>
                </a:solidFill>
                <a:prstDash val="solid"/>
                <a:miter lim="800000"/>
              </a:ln>
              <a:solidFill>
                <a:srgbClr val="FF00FF"/>
              </a:solidFill>
              <a:effectLst>
                <a:outerShdw blurRad="50800" algn="tl" rotWithShape="0">
                  <a:srgbClr val="000000"/>
                </a:outerShdw>
              </a:effectLst>
            </a:endParaRPr>
          </a:p>
        </p:txBody>
      </p:sp>
      <p:sp>
        <p:nvSpPr>
          <p:cNvPr id="3" name="Freeform 2"/>
          <p:cNvSpPr/>
          <p:nvPr/>
        </p:nvSpPr>
        <p:spPr bwMode="auto">
          <a:xfrm>
            <a:off x="929268" y="2594517"/>
            <a:ext cx="959005" cy="1003610"/>
          </a:xfrm>
          <a:custGeom>
            <a:avLst/>
            <a:gdLst>
              <a:gd name="connsiteX0" fmla="*/ 0 w 959005"/>
              <a:gd name="connsiteY0" fmla="*/ 1003610 h 1003610"/>
              <a:gd name="connsiteX1" fmla="*/ 37171 w 959005"/>
              <a:gd name="connsiteY1" fmla="*/ 988742 h 1003610"/>
              <a:gd name="connsiteX2" fmla="*/ 81776 w 959005"/>
              <a:gd name="connsiteY2" fmla="*/ 936703 h 1003610"/>
              <a:gd name="connsiteX3" fmla="*/ 89210 w 959005"/>
              <a:gd name="connsiteY3" fmla="*/ 914400 h 1003610"/>
              <a:gd name="connsiteX4" fmla="*/ 126381 w 959005"/>
              <a:gd name="connsiteY4" fmla="*/ 877229 h 1003610"/>
              <a:gd name="connsiteX5" fmla="*/ 163552 w 959005"/>
              <a:gd name="connsiteY5" fmla="*/ 810322 h 1003610"/>
              <a:gd name="connsiteX6" fmla="*/ 185854 w 959005"/>
              <a:gd name="connsiteY6" fmla="*/ 795454 h 1003610"/>
              <a:gd name="connsiteX7" fmla="*/ 223025 w 959005"/>
              <a:gd name="connsiteY7" fmla="*/ 773151 h 1003610"/>
              <a:gd name="connsiteX8" fmla="*/ 275064 w 959005"/>
              <a:gd name="connsiteY8" fmla="*/ 706244 h 1003610"/>
              <a:gd name="connsiteX9" fmla="*/ 289932 w 959005"/>
              <a:gd name="connsiteY9" fmla="*/ 683942 h 1003610"/>
              <a:gd name="connsiteX10" fmla="*/ 304800 w 959005"/>
              <a:gd name="connsiteY10" fmla="*/ 654205 h 1003610"/>
              <a:gd name="connsiteX11" fmla="*/ 327103 w 959005"/>
              <a:gd name="connsiteY11" fmla="*/ 631903 h 1003610"/>
              <a:gd name="connsiteX12" fmla="*/ 356839 w 959005"/>
              <a:gd name="connsiteY12" fmla="*/ 579863 h 1003610"/>
              <a:gd name="connsiteX13" fmla="*/ 394010 w 959005"/>
              <a:gd name="connsiteY13" fmla="*/ 550127 h 1003610"/>
              <a:gd name="connsiteX14" fmla="*/ 423747 w 959005"/>
              <a:gd name="connsiteY14" fmla="*/ 512956 h 1003610"/>
              <a:gd name="connsiteX15" fmla="*/ 438615 w 959005"/>
              <a:gd name="connsiteY15" fmla="*/ 490654 h 1003610"/>
              <a:gd name="connsiteX16" fmla="*/ 498088 w 959005"/>
              <a:gd name="connsiteY16" fmla="*/ 438615 h 1003610"/>
              <a:gd name="connsiteX17" fmla="*/ 550127 w 959005"/>
              <a:gd name="connsiteY17" fmla="*/ 379142 h 1003610"/>
              <a:gd name="connsiteX18" fmla="*/ 564995 w 959005"/>
              <a:gd name="connsiteY18" fmla="*/ 364273 h 1003610"/>
              <a:gd name="connsiteX19" fmla="*/ 579864 w 959005"/>
              <a:gd name="connsiteY19" fmla="*/ 349405 h 1003610"/>
              <a:gd name="connsiteX20" fmla="*/ 624469 w 959005"/>
              <a:gd name="connsiteY20" fmla="*/ 312234 h 1003610"/>
              <a:gd name="connsiteX21" fmla="*/ 661639 w 959005"/>
              <a:gd name="connsiteY21" fmla="*/ 275063 h 1003610"/>
              <a:gd name="connsiteX22" fmla="*/ 676508 w 959005"/>
              <a:gd name="connsiteY22" fmla="*/ 252761 h 1003610"/>
              <a:gd name="connsiteX23" fmla="*/ 698810 w 959005"/>
              <a:gd name="connsiteY23" fmla="*/ 237893 h 1003610"/>
              <a:gd name="connsiteX24" fmla="*/ 713678 w 959005"/>
              <a:gd name="connsiteY24" fmla="*/ 208156 h 1003610"/>
              <a:gd name="connsiteX25" fmla="*/ 750849 w 959005"/>
              <a:gd name="connsiteY25" fmla="*/ 170985 h 1003610"/>
              <a:gd name="connsiteX26" fmla="*/ 773152 w 959005"/>
              <a:gd name="connsiteY26" fmla="*/ 148683 h 1003610"/>
              <a:gd name="connsiteX27" fmla="*/ 788020 w 959005"/>
              <a:gd name="connsiteY27" fmla="*/ 126381 h 1003610"/>
              <a:gd name="connsiteX28" fmla="*/ 832625 w 959005"/>
              <a:gd name="connsiteY28" fmla="*/ 96644 h 1003610"/>
              <a:gd name="connsiteX29" fmla="*/ 892098 w 959005"/>
              <a:gd name="connsiteY29" fmla="*/ 44605 h 1003610"/>
              <a:gd name="connsiteX30" fmla="*/ 921834 w 959005"/>
              <a:gd name="connsiteY30" fmla="*/ 22303 h 1003610"/>
              <a:gd name="connsiteX31" fmla="*/ 959005 w 959005"/>
              <a:gd name="connsiteY31" fmla="*/ 0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9005" h="1003610">
                <a:moveTo>
                  <a:pt x="0" y="1003610"/>
                </a:moveTo>
                <a:cubicBezTo>
                  <a:pt x="12390" y="998654"/>
                  <a:pt x="26067" y="996144"/>
                  <a:pt x="37171" y="988742"/>
                </a:cubicBezTo>
                <a:cubicBezTo>
                  <a:pt x="58804" y="974320"/>
                  <a:pt x="68324" y="956881"/>
                  <a:pt x="81776" y="936703"/>
                </a:cubicBezTo>
                <a:cubicBezTo>
                  <a:pt x="84254" y="929269"/>
                  <a:pt x="84508" y="920669"/>
                  <a:pt x="89210" y="914400"/>
                </a:cubicBezTo>
                <a:cubicBezTo>
                  <a:pt x="99723" y="900382"/>
                  <a:pt x="126381" y="877229"/>
                  <a:pt x="126381" y="877229"/>
                </a:cubicBezTo>
                <a:cubicBezTo>
                  <a:pt x="134128" y="853988"/>
                  <a:pt x="141641" y="824929"/>
                  <a:pt x="163552" y="810322"/>
                </a:cubicBezTo>
                <a:cubicBezTo>
                  <a:pt x="170986" y="805366"/>
                  <a:pt x="178877" y="801035"/>
                  <a:pt x="185854" y="795454"/>
                </a:cubicBezTo>
                <a:cubicBezTo>
                  <a:pt x="215011" y="772128"/>
                  <a:pt x="184292" y="786061"/>
                  <a:pt x="223025" y="773151"/>
                </a:cubicBezTo>
                <a:cubicBezTo>
                  <a:pt x="257962" y="738214"/>
                  <a:pt x="239496" y="759596"/>
                  <a:pt x="275064" y="706244"/>
                </a:cubicBezTo>
                <a:cubicBezTo>
                  <a:pt x="280020" y="698810"/>
                  <a:pt x="285936" y="691933"/>
                  <a:pt x="289932" y="683942"/>
                </a:cubicBezTo>
                <a:cubicBezTo>
                  <a:pt x="294888" y="674030"/>
                  <a:pt x="298359" y="663223"/>
                  <a:pt x="304800" y="654205"/>
                </a:cubicBezTo>
                <a:cubicBezTo>
                  <a:pt x="310911" y="645650"/>
                  <a:pt x="320372" y="639980"/>
                  <a:pt x="327103" y="631903"/>
                </a:cubicBezTo>
                <a:cubicBezTo>
                  <a:pt x="352450" y="601487"/>
                  <a:pt x="332603" y="616217"/>
                  <a:pt x="356839" y="579863"/>
                </a:cubicBezTo>
                <a:cubicBezTo>
                  <a:pt x="365312" y="567153"/>
                  <a:pt x="382082" y="558079"/>
                  <a:pt x="394010" y="550127"/>
                </a:cubicBezTo>
                <a:cubicBezTo>
                  <a:pt x="439765" y="481491"/>
                  <a:pt x="381380" y="565913"/>
                  <a:pt x="423747" y="512956"/>
                </a:cubicBezTo>
                <a:cubicBezTo>
                  <a:pt x="429328" y="505979"/>
                  <a:pt x="432732" y="497378"/>
                  <a:pt x="438615" y="490654"/>
                </a:cubicBezTo>
                <a:cubicBezTo>
                  <a:pt x="469057" y="455863"/>
                  <a:pt x="467859" y="458768"/>
                  <a:pt x="498088" y="438615"/>
                </a:cubicBezTo>
                <a:cubicBezTo>
                  <a:pt x="522677" y="401731"/>
                  <a:pt x="506636" y="422633"/>
                  <a:pt x="550127" y="379142"/>
                </a:cubicBezTo>
                <a:lnTo>
                  <a:pt x="564995" y="364273"/>
                </a:lnTo>
                <a:cubicBezTo>
                  <a:pt x="569951" y="359317"/>
                  <a:pt x="575659" y="355012"/>
                  <a:pt x="579864" y="349405"/>
                </a:cubicBezTo>
                <a:cubicBezTo>
                  <a:pt x="606868" y="313399"/>
                  <a:pt x="590412" y="323586"/>
                  <a:pt x="624469" y="312234"/>
                </a:cubicBezTo>
                <a:cubicBezTo>
                  <a:pt x="636859" y="299844"/>
                  <a:pt x="651919" y="289642"/>
                  <a:pt x="661639" y="275063"/>
                </a:cubicBezTo>
                <a:cubicBezTo>
                  <a:pt x="666595" y="267629"/>
                  <a:pt x="670190" y="259079"/>
                  <a:pt x="676508" y="252761"/>
                </a:cubicBezTo>
                <a:cubicBezTo>
                  <a:pt x="682826" y="246443"/>
                  <a:pt x="691376" y="242849"/>
                  <a:pt x="698810" y="237893"/>
                </a:cubicBezTo>
                <a:cubicBezTo>
                  <a:pt x="703766" y="227981"/>
                  <a:pt x="706874" y="216904"/>
                  <a:pt x="713678" y="208156"/>
                </a:cubicBezTo>
                <a:cubicBezTo>
                  <a:pt x="724436" y="194324"/>
                  <a:pt x="738459" y="183375"/>
                  <a:pt x="750849" y="170985"/>
                </a:cubicBezTo>
                <a:cubicBezTo>
                  <a:pt x="758283" y="163551"/>
                  <a:pt x="767320" y="157431"/>
                  <a:pt x="773152" y="148683"/>
                </a:cubicBezTo>
                <a:cubicBezTo>
                  <a:pt x="778108" y="141249"/>
                  <a:pt x="781296" y="132264"/>
                  <a:pt x="788020" y="126381"/>
                </a:cubicBezTo>
                <a:cubicBezTo>
                  <a:pt x="801468" y="114614"/>
                  <a:pt x="832625" y="96644"/>
                  <a:pt x="832625" y="96644"/>
                </a:cubicBezTo>
                <a:cubicBezTo>
                  <a:pt x="860296" y="55138"/>
                  <a:pt x="834277" y="87970"/>
                  <a:pt x="892098" y="44605"/>
                </a:cubicBezTo>
                <a:cubicBezTo>
                  <a:pt x="902010" y="37171"/>
                  <a:pt x="911077" y="28450"/>
                  <a:pt x="921834" y="22303"/>
                </a:cubicBezTo>
                <a:cubicBezTo>
                  <a:pt x="966869" y="-3432"/>
                  <a:pt x="924211" y="34794"/>
                  <a:pt x="959005" y="0"/>
                </a:cubicBezTo>
              </a:path>
            </a:pathLst>
          </a:cu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Freeform 3"/>
          <p:cNvSpPr/>
          <p:nvPr/>
        </p:nvSpPr>
        <p:spPr bwMode="auto">
          <a:xfrm>
            <a:off x="1783279" y="2958790"/>
            <a:ext cx="826106" cy="1516566"/>
          </a:xfrm>
          <a:custGeom>
            <a:avLst/>
            <a:gdLst>
              <a:gd name="connsiteX0" fmla="*/ 826106 w 826106"/>
              <a:gd name="connsiteY0" fmla="*/ 0 h 1516566"/>
              <a:gd name="connsiteX1" fmla="*/ 766633 w 826106"/>
              <a:gd name="connsiteY1" fmla="*/ 37171 h 1516566"/>
              <a:gd name="connsiteX2" fmla="*/ 722028 w 826106"/>
              <a:gd name="connsiteY2" fmla="*/ 59473 h 1516566"/>
              <a:gd name="connsiteX3" fmla="*/ 684858 w 826106"/>
              <a:gd name="connsiteY3" fmla="*/ 81776 h 1516566"/>
              <a:gd name="connsiteX4" fmla="*/ 669989 w 826106"/>
              <a:gd name="connsiteY4" fmla="*/ 96644 h 1516566"/>
              <a:gd name="connsiteX5" fmla="*/ 595648 w 826106"/>
              <a:gd name="connsiteY5" fmla="*/ 141249 h 1516566"/>
              <a:gd name="connsiteX6" fmla="*/ 558477 w 826106"/>
              <a:gd name="connsiteY6" fmla="*/ 178420 h 1516566"/>
              <a:gd name="connsiteX7" fmla="*/ 506438 w 826106"/>
              <a:gd name="connsiteY7" fmla="*/ 223025 h 1516566"/>
              <a:gd name="connsiteX8" fmla="*/ 484136 w 826106"/>
              <a:gd name="connsiteY8" fmla="*/ 245327 h 1516566"/>
              <a:gd name="connsiteX9" fmla="*/ 469267 w 826106"/>
              <a:gd name="connsiteY9" fmla="*/ 267630 h 1516566"/>
              <a:gd name="connsiteX10" fmla="*/ 446965 w 826106"/>
              <a:gd name="connsiteY10" fmla="*/ 282498 h 1516566"/>
              <a:gd name="connsiteX11" fmla="*/ 432097 w 826106"/>
              <a:gd name="connsiteY11" fmla="*/ 304800 h 1516566"/>
              <a:gd name="connsiteX12" fmla="*/ 417228 w 826106"/>
              <a:gd name="connsiteY12" fmla="*/ 319669 h 1516566"/>
              <a:gd name="connsiteX13" fmla="*/ 387492 w 826106"/>
              <a:gd name="connsiteY13" fmla="*/ 364273 h 1516566"/>
              <a:gd name="connsiteX14" fmla="*/ 372623 w 826106"/>
              <a:gd name="connsiteY14" fmla="*/ 386576 h 1516566"/>
              <a:gd name="connsiteX15" fmla="*/ 350321 w 826106"/>
              <a:gd name="connsiteY15" fmla="*/ 416312 h 1516566"/>
              <a:gd name="connsiteX16" fmla="*/ 320584 w 826106"/>
              <a:gd name="connsiteY16" fmla="*/ 453483 h 1516566"/>
              <a:gd name="connsiteX17" fmla="*/ 283414 w 826106"/>
              <a:gd name="connsiteY17" fmla="*/ 520390 h 1516566"/>
              <a:gd name="connsiteX18" fmla="*/ 238809 w 826106"/>
              <a:gd name="connsiteY18" fmla="*/ 579864 h 1516566"/>
              <a:gd name="connsiteX19" fmla="*/ 223941 w 826106"/>
              <a:gd name="connsiteY19" fmla="*/ 609600 h 1516566"/>
              <a:gd name="connsiteX20" fmla="*/ 194204 w 826106"/>
              <a:gd name="connsiteY20" fmla="*/ 654205 h 1516566"/>
              <a:gd name="connsiteX21" fmla="*/ 186770 w 826106"/>
              <a:gd name="connsiteY21" fmla="*/ 676508 h 1516566"/>
              <a:gd name="connsiteX22" fmla="*/ 157033 w 826106"/>
              <a:gd name="connsiteY22" fmla="*/ 721112 h 1516566"/>
              <a:gd name="connsiteX23" fmla="*/ 134731 w 826106"/>
              <a:gd name="connsiteY23" fmla="*/ 788020 h 1516566"/>
              <a:gd name="connsiteX24" fmla="*/ 127297 w 826106"/>
              <a:gd name="connsiteY24" fmla="*/ 810322 h 1516566"/>
              <a:gd name="connsiteX25" fmla="*/ 119862 w 826106"/>
              <a:gd name="connsiteY25" fmla="*/ 832625 h 1516566"/>
              <a:gd name="connsiteX26" fmla="*/ 104994 w 826106"/>
              <a:gd name="connsiteY26" fmla="*/ 884664 h 1516566"/>
              <a:gd name="connsiteX27" fmla="*/ 90126 w 826106"/>
              <a:gd name="connsiteY27" fmla="*/ 906966 h 1516566"/>
              <a:gd name="connsiteX28" fmla="*/ 75258 w 826106"/>
              <a:gd name="connsiteY28" fmla="*/ 951571 h 1516566"/>
              <a:gd name="connsiteX29" fmla="*/ 52955 w 826106"/>
              <a:gd name="connsiteY29" fmla="*/ 1033347 h 1516566"/>
              <a:gd name="connsiteX30" fmla="*/ 45521 w 826106"/>
              <a:gd name="connsiteY30" fmla="*/ 1107688 h 1516566"/>
              <a:gd name="connsiteX31" fmla="*/ 38087 w 826106"/>
              <a:gd name="connsiteY31" fmla="*/ 1129990 h 1516566"/>
              <a:gd name="connsiteX32" fmla="*/ 30653 w 826106"/>
              <a:gd name="connsiteY32" fmla="*/ 1271239 h 1516566"/>
              <a:gd name="connsiteX33" fmla="*/ 15784 w 826106"/>
              <a:gd name="connsiteY33" fmla="*/ 1353015 h 1516566"/>
              <a:gd name="connsiteX34" fmla="*/ 8350 w 826106"/>
              <a:gd name="connsiteY34" fmla="*/ 1382751 h 1516566"/>
              <a:gd name="connsiteX35" fmla="*/ 916 w 826106"/>
              <a:gd name="connsiteY35" fmla="*/ 1405054 h 1516566"/>
              <a:gd name="connsiteX36" fmla="*/ 916 w 826106"/>
              <a:gd name="connsiteY36" fmla="*/ 1516566 h 151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6106" h="1516566">
                <a:moveTo>
                  <a:pt x="826106" y="0"/>
                </a:moveTo>
                <a:cubicBezTo>
                  <a:pt x="740800" y="68247"/>
                  <a:pt x="824740" y="8118"/>
                  <a:pt x="766633" y="37171"/>
                </a:cubicBezTo>
                <a:cubicBezTo>
                  <a:pt x="708987" y="65993"/>
                  <a:pt x="778088" y="40787"/>
                  <a:pt x="722028" y="59473"/>
                </a:cubicBezTo>
                <a:cubicBezTo>
                  <a:pt x="684360" y="97144"/>
                  <a:pt x="733105" y="52828"/>
                  <a:pt x="684858" y="81776"/>
                </a:cubicBezTo>
                <a:cubicBezTo>
                  <a:pt x="678848" y="85382"/>
                  <a:pt x="675821" y="92756"/>
                  <a:pt x="669989" y="96644"/>
                </a:cubicBezTo>
                <a:cubicBezTo>
                  <a:pt x="634792" y="120108"/>
                  <a:pt x="632507" y="104390"/>
                  <a:pt x="595648" y="141249"/>
                </a:cubicBezTo>
                <a:cubicBezTo>
                  <a:pt x="583258" y="153639"/>
                  <a:pt x="573057" y="168700"/>
                  <a:pt x="558477" y="178420"/>
                </a:cubicBezTo>
                <a:cubicBezTo>
                  <a:pt x="524511" y="201064"/>
                  <a:pt x="542493" y="186970"/>
                  <a:pt x="506438" y="223025"/>
                </a:cubicBezTo>
                <a:cubicBezTo>
                  <a:pt x="499004" y="230459"/>
                  <a:pt x="489968" y="236579"/>
                  <a:pt x="484136" y="245327"/>
                </a:cubicBezTo>
                <a:cubicBezTo>
                  <a:pt x="479180" y="252761"/>
                  <a:pt x="475585" y="261312"/>
                  <a:pt x="469267" y="267630"/>
                </a:cubicBezTo>
                <a:cubicBezTo>
                  <a:pt x="462949" y="273948"/>
                  <a:pt x="454399" y="277542"/>
                  <a:pt x="446965" y="282498"/>
                </a:cubicBezTo>
                <a:cubicBezTo>
                  <a:pt x="442009" y="289932"/>
                  <a:pt x="437678" y="297823"/>
                  <a:pt x="432097" y="304800"/>
                </a:cubicBezTo>
                <a:cubicBezTo>
                  <a:pt x="427718" y="310273"/>
                  <a:pt x="421434" y="314062"/>
                  <a:pt x="417228" y="319669"/>
                </a:cubicBezTo>
                <a:cubicBezTo>
                  <a:pt x="406506" y="333964"/>
                  <a:pt x="397404" y="349405"/>
                  <a:pt x="387492" y="364273"/>
                </a:cubicBezTo>
                <a:cubicBezTo>
                  <a:pt x="382536" y="371707"/>
                  <a:pt x="377984" y="379428"/>
                  <a:pt x="372623" y="386576"/>
                </a:cubicBezTo>
                <a:cubicBezTo>
                  <a:pt x="365189" y="396488"/>
                  <a:pt x="357522" y="406230"/>
                  <a:pt x="350321" y="416312"/>
                </a:cubicBezTo>
                <a:cubicBezTo>
                  <a:pt x="326875" y="449136"/>
                  <a:pt x="345450" y="428619"/>
                  <a:pt x="320584" y="453483"/>
                </a:cubicBezTo>
                <a:cubicBezTo>
                  <a:pt x="311236" y="481528"/>
                  <a:pt x="308977" y="494827"/>
                  <a:pt x="283414" y="520390"/>
                </a:cubicBezTo>
                <a:cubicBezTo>
                  <a:pt x="262504" y="541300"/>
                  <a:pt x="255622" y="546238"/>
                  <a:pt x="238809" y="579864"/>
                </a:cubicBezTo>
                <a:cubicBezTo>
                  <a:pt x="233853" y="589776"/>
                  <a:pt x="229643" y="600097"/>
                  <a:pt x="223941" y="609600"/>
                </a:cubicBezTo>
                <a:cubicBezTo>
                  <a:pt x="214747" y="624923"/>
                  <a:pt x="194204" y="654205"/>
                  <a:pt x="194204" y="654205"/>
                </a:cubicBezTo>
                <a:cubicBezTo>
                  <a:pt x="191726" y="661639"/>
                  <a:pt x="190576" y="669658"/>
                  <a:pt x="186770" y="676508"/>
                </a:cubicBezTo>
                <a:cubicBezTo>
                  <a:pt x="178092" y="692129"/>
                  <a:pt x="157033" y="721112"/>
                  <a:pt x="157033" y="721112"/>
                </a:cubicBezTo>
                <a:lnTo>
                  <a:pt x="134731" y="788020"/>
                </a:lnTo>
                <a:lnTo>
                  <a:pt x="127297" y="810322"/>
                </a:lnTo>
                <a:cubicBezTo>
                  <a:pt x="124819" y="817756"/>
                  <a:pt x="121763" y="825022"/>
                  <a:pt x="119862" y="832625"/>
                </a:cubicBezTo>
                <a:cubicBezTo>
                  <a:pt x="117480" y="842151"/>
                  <a:pt x="110326" y="874000"/>
                  <a:pt x="104994" y="884664"/>
                </a:cubicBezTo>
                <a:cubicBezTo>
                  <a:pt x="100998" y="892655"/>
                  <a:pt x="95082" y="899532"/>
                  <a:pt x="90126" y="906966"/>
                </a:cubicBezTo>
                <a:cubicBezTo>
                  <a:pt x="85170" y="921834"/>
                  <a:pt x="79059" y="936366"/>
                  <a:pt x="75258" y="951571"/>
                </a:cubicBezTo>
                <a:cubicBezTo>
                  <a:pt x="58488" y="1018646"/>
                  <a:pt x="66851" y="991658"/>
                  <a:pt x="52955" y="1033347"/>
                </a:cubicBezTo>
                <a:cubicBezTo>
                  <a:pt x="50477" y="1058127"/>
                  <a:pt x="49308" y="1083074"/>
                  <a:pt x="45521" y="1107688"/>
                </a:cubicBezTo>
                <a:cubicBezTo>
                  <a:pt x="44329" y="1115433"/>
                  <a:pt x="38796" y="1122186"/>
                  <a:pt x="38087" y="1129990"/>
                </a:cubicBezTo>
                <a:cubicBezTo>
                  <a:pt x="33818" y="1176945"/>
                  <a:pt x="35345" y="1224325"/>
                  <a:pt x="30653" y="1271239"/>
                </a:cubicBezTo>
                <a:cubicBezTo>
                  <a:pt x="27896" y="1298807"/>
                  <a:pt x="21218" y="1325847"/>
                  <a:pt x="15784" y="1353015"/>
                </a:cubicBezTo>
                <a:cubicBezTo>
                  <a:pt x="13780" y="1363034"/>
                  <a:pt x="11157" y="1372927"/>
                  <a:pt x="8350" y="1382751"/>
                </a:cubicBezTo>
                <a:cubicBezTo>
                  <a:pt x="6197" y="1390286"/>
                  <a:pt x="1351" y="1397230"/>
                  <a:pt x="916" y="1405054"/>
                </a:cubicBezTo>
                <a:cubicBezTo>
                  <a:pt x="-1146" y="1442167"/>
                  <a:pt x="916" y="1479395"/>
                  <a:pt x="916" y="1516566"/>
                </a:cubicBezTo>
              </a:path>
            </a:pathLst>
          </a:cu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ectangle 7"/>
          <p:cNvSpPr/>
          <p:nvPr/>
        </p:nvSpPr>
        <p:spPr>
          <a:xfrm>
            <a:off x="1558695" y="3136462"/>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bg1">
                      <a:lumMod val="95000"/>
                      <a:lumOff val="5000"/>
                    </a:schemeClr>
                  </a:solidFill>
                  <a:prstDash val="solid"/>
                  <a:miter lim="800000"/>
                </a:ln>
                <a:solidFill>
                  <a:srgbClr val="00B0F0"/>
                </a:solidFill>
                <a:effectLst>
                  <a:outerShdw blurRad="50800" algn="tl" rotWithShape="0">
                    <a:srgbClr val="000000"/>
                  </a:outerShdw>
                </a:effectLst>
              </a:rPr>
              <a:t>B</a:t>
            </a: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64504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2" name="Rectangle 1"/>
          <p:cNvSpPr/>
          <p:nvPr/>
        </p:nvSpPr>
        <p:spPr>
          <a:xfrm>
            <a:off x="686417" y="2286000"/>
            <a:ext cx="659156" cy="923330"/>
          </a:xfrm>
          <a:prstGeom prst="rect">
            <a:avLst/>
          </a:prstGeom>
          <a:noFill/>
        </p:spPr>
        <p:txBody>
          <a:bodyPr wrap="none" lIns="91440" tIns="45720" rIns="91440" bIns="45720">
            <a:spAutoFit/>
          </a:bodyPr>
          <a:lstStyle/>
          <a:p>
            <a:pPr algn="ctr">
              <a:buNone/>
            </a:pPr>
            <a:r>
              <a:rPr lang="en-US" sz="5400" b="1" dirty="0">
                <a:ln w="17780" cmpd="sng">
                  <a:solidFill>
                    <a:schemeClr val="bg1">
                      <a:lumMod val="95000"/>
                      <a:lumOff val="5000"/>
                    </a:schemeClr>
                  </a:solidFill>
                  <a:prstDash val="solid"/>
                  <a:miter lim="800000"/>
                </a:ln>
                <a:solidFill>
                  <a:srgbClr val="FF00FF"/>
                </a:solidFill>
                <a:effectLst>
                  <a:outerShdw blurRad="50800" algn="tl" rotWithShape="0">
                    <a:srgbClr val="000000"/>
                  </a:outerShdw>
                </a:effectLst>
              </a:rPr>
              <a:t>A</a:t>
            </a:r>
            <a:endParaRPr lang="en-US" sz="5400" b="1" cap="none" spc="0" dirty="0">
              <a:ln w="17780" cmpd="sng">
                <a:solidFill>
                  <a:schemeClr val="bg1">
                    <a:lumMod val="95000"/>
                    <a:lumOff val="5000"/>
                  </a:schemeClr>
                </a:solidFill>
                <a:prstDash val="solid"/>
                <a:miter lim="800000"/>
              </a:ln>
              <a:solidFill>
                <a:srgbClr val="FF00FF"/>
              </a:solidFill>
              <a:effectLst>
                <a:outerShdw blurRad="50800" algn="tl" rotWithShape="0">
                  <a:srgbClr val="000000"/>
                </a:outerShdw>
              </a:effectLst>
            </a:endParaRPr>
          </a:p>
        </p:txBody>
      </p:sp>
      <p:sp>
        <p:nvSpPr>
          <p:cNvPr id="3" name="Freeform 2"/>
          <p:cNvSpPr/>
          <p:nvPr/>
        </p:nvSpPr>
        <p:spPr bwMode="auto">
          <a:xfrm>
            <a:off x="929268" y="2594517"/>
            <a:ext cx="959005" cy="1003610"/>
          </a:xfrm>
          <a:custGeom>
            <a:avLst/>
            <a:gdLst>
              <a:gd name="connsiteX0" fmla="*/ 0 w 959005"/>
              <a:gd name="connsiteY0" fmla="*/ 1003610 h 1003610"/>
              <a:gd name="connsiteX1" fmla="*/ 37171 w 959005"/>
              <a:gd name="connsiteY1" fmla="*/ 988742 h 1003610"/>
              <a:gd name="connsiteX2" fmla="*/ 81776 w 959005"/>
              <a:gd name="connsiteY2" fmla="*/ 936703 h 1003610"/>
              <a:gd name="connsiteX3" fmla="*/ 89210 w 959005"/>
              <a:gd name="connsiteY3" fmla="*/ 914400 h 1003610"/>
              <a:gd name="connsiteX4" fmla="*/ 126381 w 959005"/>
              <a:gd name="connsiteY4" fmla="*/ 877229 h 1003610"/>
              <a:gd name="connsiteX5" fmla="*/ 163552 w 959005"/>
              <a:gd name="connsiteY5" fmla="*/ 810322 h 1003610"/>
              <a:gd name="connsiteX6" fmla="*/ 185854 w 959005"/>
              <a:gd name="connsiteY6" fmla="*/ 795454 h 1003610"/>
              <a:gd name="connsiteX7" fmla="*/ 223025 w 959005"/>
              <a:gd name="connsiteY7" fmla="*/ 773151 h 1003610"/>
              <a:gd name="connsiteX8" fmla="*/ 275064 w 959005"/>
              <a:gd name="connsiteY8" fmla="*/ 706244 h 1003610"/>
              <a:gd name="connsiteX9" fmla="*/ 289932 w 959005"/>
              <a:gd name="connsiteY9" fmla="*/ 683942 h 1003610"/>
              <a:gd name="connsiteX10" fmla="*/ 304800 w 959005"/>
              <a:gd name="connsiteY10" fmla="*/ 654205 h 1003610"/>
              <a:gd name="connsiteX11" fmla="*/ 327103 w 959005"/>
              <a:gd name="connsiteY11" fmla="*/ 631903 h 1003610"/>
              <a:gd name="connsiteX12" fmla="*/ 356839 w 959005"/>
              <a:gd name="connsiteY12" fmla="*/ 579863 h 1003610"/>
              <a:gd name="connsiteX13" fmla="*/ 394010 w 959005"/>
              <a:gd name="connsiteY13" fmla="*/ 550127 h 1003610"/>
              <a:gd name="connsiteX14" fmla="*/ 423747 w 959005"/>
              <a:gd name="connsiteY14" fmla="*/ 512956 h 1003610"/>
              <a:gd name="connsiteX15" fmla="*/ 438615 w 959005"/>
              <a:gd name="connsiteY15" fmla="*/ 490654 h 1003610"/>
              <a:gd name="connsiteX16" fmla="*/ 498088 w 959005"/>
              <a:gd name="connsiteY16" fmla="*/ 438615 h 1003610"/>
              <a:gd name="connsiteX17" fmla="*/ 550127 w 959005"/>
              <a:gd name="connsiteY17" fmla="*/ 379142 h 1003610"/>
              <a:gd name="connsiteX18" fmla="*/ 564995 w 959005"/>
              <a:gd name="connsiteY18" fmla="*/ 364273 h 1003610"/>
              <a:gd name="connsiteX19" fmla="*/ 579864 w 959005"/>
              <a:gd name="connsiteY19" fmla="*/ 349405 h 1003610"/>
              <a:gd name="connsiteX20" fmla="*/ 624469 w 959005"/>
              <a:gd name="connsiteY20" fmla="*/ 312234 h 1003610"/>
              <a:gd name="connsiteX21" fmla="*/ 661639 w 959005"/>
              <a:gd name="connsiteY21" fmla="*/ 275063 h 1003610"/>
              <a:gd name="connsiteX22" fmla="*/ 676508 w 959005"/>
              <a:gd name="connsiteY22" fmla="*/ 252761 h 1003610"/>
              <a:gd name="connsiteX23" fmla="*/ 698810 w 959005"/>
              <a:gd name="connsiteY23" fmla="*/ 237893 h 1003610"/>
              <a:gd name="connsiteX24" fmla="*/ 713678 w 959005"/>
              <a:gd name="connsiteY24" fmla="*/ 208156 h 1003610"/>
              <a:gd name="connsiteX25" fmla="*/ 750849 w 959005"/>
              <a:gd name="connsiteY25" fmla="*/ 170985 h 1003610"/>
              <a:gd name="connsiteX26" fmla="*/ 773152 w 959005"/>
              <a:gd name="connsiteY26" fmla="*/ 148683 h 1003610"/>
              <a:gd name="connsiteX27" fmla="*/ 788020 w 959005"/>
              <a:gd name="connsiteY27" fmla="*/ 126381 h 1003610"/>
              <a:gd name="connsiteX28" fmla="*/ 832625 w 959005"/>
              <a:gd name="connsiteY28" fmla="*/ 96644 h 1003610"/>
              <a:gd name="connsiteX29" fmla="*/ 892098 w 959005"/>
              <a:gd name="connsiteY29" fmla="*/ 44605 h 1003610"/>
              <a:gd name="connsiteX30" fmla="*/ 921834 w 959005"/>
              <a:gd name="connsiteY30" fmla="*/ 22303 h 1003610"/>
              <a:gd name="connsiteX31" fmla="*/ 959005 w 959005"/>
              <a:gd name="connsiteY31" fmla="*/ 0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9005" h="1003610">
                <a:moveTo>
                  <a:pt x="0" y="1003610"/>
                </a:moveTo>
                <a:cubicBezTo>
                  <a:pt x="12390" y="998654"/>
                  <a:pt x="26067" y="996144"/>
                  <a:pt x="37171" y="988742"/>
                </a:cubicBezTo>
                <a:cubicBezTo>
                  <a:pt x="58804" y="974320"/>
                  <a:pt x="68324" y="956881"/>
                  <a:pt x="81776" y="936703"/>
                </a:cubicBezTo>
                <a:cubicBezTo>
                  <a:pt x="84254" y="929269"/>
                  <a:pt x="84508" y="920669"/>
                  <a:pt x="89210" y="914400"/>
                </a:cubicBezTo>
                <a:cubicBezTo>
                  <a:pt x="99723" y="900382"/>
                  <a:pt x="126381" y="877229"/>
                  <a:pt x="126381" y="877229"/>
                </a:cubicBezTo>
                <a:cubicBezTo>
                  <a:pt x="134128" y="853988"/>
                  <a:pt x="141641" y="824929"/>
                  <a:pt x="163552" y="810322"/>
                </a:cubicBezTo>
                <a:cubicBezTo>
                  <a:pt x="170986" y="805366"/>
                  <a:pt x="178877" y="801035"/>
                  <a:pt x="185854" y="795454"/>
                </a:cubicBezTo>
                <a:cubicBezTo>
                  <a:pt x="215011" y="772128"/>
                  <a:pt x="184292" y="786061"/>
                  <a:pt x="223025" y="773151"/>
                </a:cubicBezTo>
                <a:cubicBezTo>
                  <a:pt x="257962" y="738214"/>
                  <a:pt x="239496" y="759596"/>
                  <a:pt x="275064" y="706244"/>
                </a:cubicBezTo>
                <a:cubicBezTo>
                  <a:pt x="280020" y="698810"/>
                  <a:pt x="285936" y="691933"/>
                  <a:pt x="289932" y="683942"/>
                </a:cubicBezTo>
                <a:cubicBezTo>
                  <a:pt x="294888" y="674030"/>
                  <a:pt x="298359" y="663223"/>
                  <a:pt x="304800" y="654205"/>
                </a:cubicBezTo>
                <a:cubicBezTo>
                  <a:pt x="310911" y="645650"/>
                  <a:pt x="320372" y="639980"/>
                  <a:pt x="327103" y="631903"/>
                </a:cubicBezTo>
                <a:cubicBezTo>
                  <a:pt x="352450" y="601487"/>
                  <a:pt x="332603" y="616217"/>
                  <a:pt x="356839" y="579863"/>
                </a:cubicBezTo>
                <a:cubicBezTo>
                  <a:pt x="365312" y="567153"/>
                  <a:pt x="382082" y="558079"/>
                  <a:pt x="394010" y="550127"/>
                </a:cubicBezTo>
                <a:cubicBezTo>
                  <a:pt x="439765" y="481491"/>
                  <a:pt x="381380" y="565913"/>
                  <a:pt x="423747" y="512956"/>
                </a:cubicBezTo>
                <a:cubicBezTo>
                  <a:pt x="429328" y="505979"/>
                  <a:pt x="432732" y="497378"/>
                  <a:pt x="438615" y="490654"/>
                </a:cubicBezTo>
                <a:cubicBezTo>
                  <a:pt x="469057" y="455863"/>
                  <a:pt x="467859" y="458768"/>
                  <a:pt x="498088" y="438615"/>
                </a:cubicBezTo>
                <a:cubicBezTo>
                  <a:pt x="522677" y="401731"/>
                  <a:pt x="506636" y="422633"/>
                  <a:pt x="550127" y="379142"/>
                </a:cubicBezTo>
                <a:lnTo>
                  <a:pt x="564995" y="364273"/>
                </a:lnTo>
                <a:cubicBezTo>
                  <a:pt x="569951" y="359317"/>
                  <a:pt x="575659" y="355012"/>
                  <a:pt x="579864" y="349405"/>
                </a:cubicBezTo>
                <a:cubicBezTo>
                  <a:pt x="606868" y="313399"/>
                  <a:pt x="590412" y="323586"/>
                  <a:pt x="624469" y="312234"/>
                </a:cubicBezTo>
                <a:cubicBezTo>
                  <a:pt x="636859" y="299844"/>
                  <a:pt x="651919" y="289642"/>
                  <a:pt x="661639" y="275063"/>
                </a:cubicBezTo>
                <a:cubicBezTo>
                  <a:pt x="666595" y="267629"/>
                  <a:pt x="670190" y="259079"/>
                  <a:pt x="676508" y="252761"/>
                </a:cubicBezTo>
                <a:cubicBezTo>
                  <a:pt x="682826" y="246443"/>
                  <a:pt x="691376" y="242849"/>
                  <a:pt x="698810" y="237893"/>
                </a:cubicBezTo>
                <a:cubicBezTo>
                  <a:pt x="703766" y="227981"/>
                  <a:pt x="706874" y="216904"/>
                  <a:pt x="713678" y="208156"/>
                </a:cubicBezTo>
                <a:cubicBezTo>
                  <a:pt x="724436" y="194324"/>
                  <a:pt x="738459" y="183375"/>
                  <a:pt x="750849" y="170985"/>
                </a:cubicBezTo>
                <a:cubicBezTo>
                  <a:pt x="758283" y="163551"/>
                  <a:pt x="767320" y="157431"/>
                  <a:pt x="773152" y="148683"/>
                </a:cubicBezTo>
                <a:cubicBezTo>
                  <a:pt x="778108" y="141249"/>
                  <a:pt x="781296" y="132264"/>
                  <a:pt x="788020" y="126381"/>
                </a:cubicBezTo>
                <a:cubicBezTo>
                  <a:pt x="801468" y="114614"/>
                  <a:pt x="832625" y="96644"/>
                  <a:pt x="832625" y="96644"/>
                </a:cubicBezTo>
                <a:cubicBezTo>
                  <a:pt x="860296" y="55138"/>
                  <a:pt x="834277" y="87970"/>
                  <a:pt x="892098" y="44605"/>
                </a:cubicBezTo>
                <a:cubicBezTo>
                  <a:pt x="902010" y="37171"/>
                  <a:pt x="911077" y="28450"/>
                  <a:pt x="921834" y="22303"/>
                </a:cubicBezTo>
                <a:cubicBezTo>
                  <a:pt x="966869" y="-3432"/>
                  <a:pt x="924211" y="34794"/>
                  <a:pt x="959005" y="0"/>
                </a:cubicBezTo>
              </a:path>
            </a:pathLst>
          </a:cu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Freeform 3"/>
          <p:cNvSpPr/>
          <p:nvPr/>
        </p:nvSpPr>
        <p:spPr bwMode="auto">
          <a:xfrm>
            <a:off x="1783279" y="2958790"/>
            <a:ext cx="826106" cy="1516566"/>
          </a:xfrm>
          <a:custGeom>
            <a:avLst/>
            <a:gdLst>
              <a:gd name="connsiteX0" fmla="*/ 826106 w 826106"/>
              <a:gd name="connsiteY0" fmla="*/ 0 h 1516566"/>
              <a:gd name="connsiteX1" fmla="*/ 766633 w 826106"/>
              <a:gd name="connsiteY1" fmla="*/ 37171 h 1516566"/>
              <a:gd name="connsiteX2" fmla="*/ 722028 w 826106"/>
              <a:gd name="connsiteY2" fmla="*/ 59473 h 1516566"/>
              <a:gd name="connsiteX3" fmla="*/ 684858 w 826106"/>
              <a:gd name="connsiteY3" fmla="*/ 81776 h 1516566"/>
              <a:gd name="connsiteX4" fmla="*/ 669989 w 826106"/>
              <a:gd name="connsiteY4" fmla="*/ 96644 h 1516566"/>
              <a:gd name="connsiteX5" fmla="*/ 595648 w 826106"/>
              <a:gd name="connsiteY5" fmla="*/ 141249 h 1516566"/>
              <a:gd name="connsiteX6" fmla="*/ 558477 w 826106"/>
              <a:gd name="connsiteY6" fmla="*/ 178420 h 1516566"/>
              <a:gd name="connsiteX7" fmla="*/ 506438 w 826106"/>
              <a:gd name="connsiteY7" fmla="*/ 223025 h 1516566"/>
              <a:gd name="connsiteX8" fmla="*/ 484136 w 826106"/>
              <a:gd name="connsiteY8" fmla="*/ 245327 h 1516566"/>
              <a:gd name="connsiteX9" fmla="*/ 469267 w 826106"/>
              <a:gd name="connsiteY9" fmla="*/ 267630 h 1516566"/>
              <a:gd name="connsiteX10" fmla="*/ 446965 w 826106"/>
              <a:gd name="connsiteY10" fmla="*/ 282498 h 1516566"/>
              <a:gd name="connsiteX11" fmla="*/ 432097 w 826106"/>
              <a:gd name="connsiteY11" fmla="*/ 304800 h 1516566"/>
              <a:gd name="connsiteX12" fmla="*/ 417228 w 826106"/>
              <a:gd name="connsiteY12" fmla="*/ 319669 h 1516566"/>
              <a:gd name="connsiteX13" fmla="*/ 387492 w 826106"/>
              <a:gd name="connsiteY13" fmla="*/ 364273 h 1516566"/>
              <a:gd name="connsiteX14" fmla="*/ 372623 w 826106"/>
              <a:gd name="connsiteY14" fmla="*/ 386576 h 1516566"/>
              <a:gd name="connsiteX15" fmla="*/ 350321 w 826106"/>
              <a:gd name="connsiteY15" fmla="*/ 416312 h 1516566"/>
              <a:gd name="connsiteX16" fmla="*/ 320584 w 826106"/>
              <a:gd name="connsiteY16" fmla="*/ 453483 h 1516566"/>
              <a:gd name="connsiteX17" fmla="*/ 283414 w 826106"/>
              <a:gd name="connsiteY17" fmla="*/ 520390 h 1516566"/>
              <a:gd name="connsiteX18" fmla="*/ 238809 w 826106"/>
              <a:gd name="connsiteY18" fmla="*/ 579864 h 1516566"/>
              <a:gd name="connsiteX19" fmla="*/ 223941 w 826106"/>
              <a:gd name="connsiteY19" fmla="*/ 609600 h 1516566"/>
              <a:gd name="connsiteX20" fmla="*/ 194204 w 826106"/>
              <a:gd name="connsiteY20" fmla="*/ 654205 h 1516566"/>
              <a:gd name="connsiteX21" fmla="*/ 186770 w 826106"/>
              <a:gd name="connsiteY21" fmla="*/ 676508 h 1516566"/>
              <a:gd name="connsiteX22" fmla="*/ 157033 w 826106"/>
              <a:gd name="connsiteY22" fmla="*/ 721112 h 1516566"/>
              <a:gd name="connsiteX23" fmla="*/ 134731 w 826106"/>
              <a:gd name="connsiteY23" fmla="*/ 788020 h 1516566"/>
              <a:gd name="connsiteX24" fmla="*/ 127297 w 826106"/>
              <a:gd name="connsiteY24" fmla="*/ 810322 h 1516566"/>
              <a:gd name="connsiteX25" fmla="*/ 119862 w 826106"/>
              <a:gd name="connsiteY25" fmla="*/ 832625 h 1516566"/>
              <a:gd name="connsiteX26" fmla="*/ 104994 w 826106"/>
              <a:gd name="connsiteY26" fmla="*/ 884664 h 1516566"/>
              <a:gd name="connsiteX27" fmla="*/ 90126 w 826106"/>
              <a:gd name="connsiteY27" fmla="*/ 906966 h 1516566"/>
              <a:gd name="connsiteX28" fmla="*/ 75258 w 826106"/>
              <a:gd name="connsiteY28" fmla="*/ 951571 h 1516566"/>
              <a:gd name="connsiteX29" fmla="*/ 52955 w 826106"/>
              <a:gd name="connsiteY29" fmla="*/ 1033347 h 1516566"/>
              <a:gd name="connsiteX30" fmla="*/ 45521 w 826106"/>
              <a:gd name="connsiteY30" fmla="*/ 1107688 h 1516566"/>
              <a:gd name="connsiteX31" fmla="*/ 38087 w 826106"/>
              <a:gd name="connsiteY31" fmla="*/ 1129990 h 1516566"/>
              <a:gd name="connsiteX32" fmla="*/ 30653 w 826106"/>
              <a:gd name="connsiteY32" fmla="*/ 1271239 h 1516566"/>
              <a:gd name="connsiteX33" fmla="*/ 15784 w 826106"/>
              <a:gd name="connsiteY33" fmla="*/ 1353015 h 1516566"/>
              <a:gd name="connsiteX34" fmla="*/ 8350 w 826106"/>
              <a:gd name="connsiteY34" fmla="*/ 1382751 h 1516566"/>
              <a:gd name="connsiteX35" fmla="*/ 916 w 826106"/>
              <a:gd name="connsiteY35" fmla="*/ 1405054 h 1516566"/>
              <a:gd name="connsiteX36" fmla="*/ 916 w 826106"/>
              <a:gd name="connsiteY36" fmla="*/ 1516566 h 151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6106" h="1516566">
                <a:moveTo>
                  <a:pt x="826106" y="0"/>
                </a:moveTo>
                <a:cubicBezTo>
                  <a:pt x="740800" y="68247"/>
                  <a:pt x="824740" y="8118"/>
                  <a:pt x="766633" y="37171"/>
                </a:cubicBezTo>
                <a:cubicBezTo>
                  <a:pt x="708987" y="65993"/>
                  <a:pt x="778088" y="40787"/>
                  <a:pt x="722028" y="59473"/>
                </a:cubicBezTo>
                <a:cubicBezTo>
                  <a:pt x="684360" y="97144"/>
                  <a:pt x="733105" y="52828"/>
                  <a:pt x="684858" y="81776"/>
                </a:cubicBezTo>
                <a:cubicBezTo>
                  <a:pt x="678848" y="85382"/>
                  <a:pt x="675821" y="92756"/>
                  <a:pt x="669989" y="96644"/>
                </a:cubicBezTo>
                <a:cubicBezTo>
                  <a:pt x="634792" y="120108"/>
                  <a:pt x="632507" y="104390"/>
                  <a:pt x="595648" y="141249"/>
                </a:cubicBezTo>
                <a:cubicBezTo>
                  <a:pt x="583258" y="153639"/>
                  <a:pt x="573057" y="168700"/>
                  <a:pt x="558477" y="178420"/>
                </a:cubicBezTo>
                <a:cubicBezTo>
                  <a:pt x="524511" y="201064"/>
                  <a:pt x="542493" y="186970"/>
                  <a:pt x="506438" y="223025"/>
                </a:cubicBezTo>
                <a:cubicBezTo>
                  <a:pt x="499004" y="230459"/>
                  <a:pt x="489968" y="236579"/>
                  <a:pt x="484136" y="245327"/>
                </a:cubicBezTo>
                <a:cubicBezTo>
                  <a:pt x="479180" y="252761"/>
                  <a:pt x="475585" y="261312"/>
                  <a:pt x="469267" y="267630"/>
                </a:cubicBezTo>
                <a:cubicBezTo>
                  <a:pt x="462949" y="273948"/>
                  <a:pt x="454399" y="277542"/>
                  <a:pt x="446965" y="282498"/>
                </a:cubicBezTo>
                <a:cubicBezTo>
                  <a:pt x="442009" y="289932"/>
                  <a:pt x="437678" y="297823"/>
                  <a:pt x="432097" y="304800"/>
                </a:cubicBezTo>
                <a:cubicBezTo>
                  <a:pt x="427718" y="310273"/>
                  <a:pt x="421434" y="314062"/>
                  <a:pt x="417228" y="319669"/>
                </a:cubicBezTo>
                <a:cubicBezTo>
                  <a:pt x="406506" y="333964"/>
                  <a:pt x="397404" y="349405"/>
                  <a:pt x="387492" y="364273"/>
                </a:cubicBezTo>
                <a:cubicBezTo>
                  <a:pt x="382536" y="371707"/>
                  <a:pt x="377984" y="379428"/>
                  <a:pt x="372623" y="386576"/>
                </a:cubicBezTo>
                <a:cubicBezTo>
                  <a:pt x="365189" y="396488"/>
                  <a:pt x="357522" y="406230"/>
                  <a:pt x="350321" y="416312"/>
                </a:cubicBezTo>
                <a:cubicBezTo>
                  <a:pt x="326875" y="449136"/>
                  <a:pt x="345450" y="428619"/>
                  <a:pt x="320584" y="453483"/>
                </a:cubicBezTo>
                <a:cubicBezTo>
                  <a:pt x="311236" y="481528"/>
                  <a:pt x="308977" y="494827"/>
                  <a:pt x="283414" y="520390"/>
                </a:cubicBezTo>
                <a:cubicBezTo>
                  <a:pt x="262504" y="541300"/>
                  <a:pt x="255622" y="546238"/>
                  <a:pt x="238809" y="579864"/>
                </a:cubicBezTo>
                <a:cubicBezTo>
                  <a:pt x="233853" y="589776"/>
                  <a:pt x="229643" y="600097"/>
                  <a:pt x="223941" y="609600"/>
                </a:cubicBezTo>
                <a:cubicBezTo>
                  <a:pt x="214747" y="624923"/>
                  <a:pt x="194204" y="654205"/>
                  <a:pt x="194204" y="654205"/>
                </a:cubicBezTo>
                <a:cubicBezTo>
                  <a:pt x="191726" y="661639"/>
                  <a:pt x="190576" y="669658"/>
                  <a:pt x="186770" y="676508"/>
                </a:cubicBezTo>
                <a:cubicBezTo>
                  <a:pt x="178092" y="692129"/>
                  <a:pt x="157033" y="721112"/>
                  <a:pt x="157033" y="721112"/>
                </a:cubicBezTo>
                <a:lnTo>
                  <a:pt x="134731" y="788020"/>
                </a:lnTo>
                <a:lnTo>
                  <a:pt x="127297" y="810322"/>
                </a:lnTo>
                <a:cubicBezTo>
                  <a:pt x="124819" y="817756"/>
                  <a:pt x="121763" y="825022"/>
                  <a:pt x="119862" y="832625"/>
                </a:cubicBezTo>
                <a:cubicBezTo>
                  <a:pt x="117480" y="842151"/>
                  <a:pt x="110326" y="874000"/>
                  <a:pt x="104994" y="884664"/>
                </a:cubicBezTo>
                <a:cubicBezTo>
                  <a:pt x="100998" y="892655"/>
                  <a:pt x="95082" y="899532"/>
                  <a:pt x="90126" y="906966"/>
                </a:cubicBezTo>
                <a:cubicBezTo>
                  <a:pt x="85170" y="921834"/>
                  <a:pt x="79059" y="936366"/>
                  <a:pt x="75258" y="951571"/>
                </a:cubicBezTo>
                <a:cubicBezTo>
                  <a:pt x="58488" y="1018646"/>
                  <a:pt x="66851" y="991658"/>
                  <a:pt x="52955" y="1033347"/>
                </a:cubicBezTo>
                <a:cubicBezTo>
                  <a:pt x="50477" y="1058127"/>
                  <a:pt x="49308" y="1083074"/>
                  <a:pt x="45521" y="1107688"/>
                </a:cubicBezTo>
                <a:cubicBezTo>
                  <a:pt x="44329" y="1115433"/>
                  <a:pt x="38796" y="1122186"/>
                  <a:pt x="38087" y="1129990"/>
                </a:cubicBezTo>
                <a:cubicBezTo>
                  <a:pt x="33818" y="1176945"/>
                  <a:pt x="35345" y="1224325"/>
                  <a:pt x="30653" y="1271239"/>
                </a:cubicBezTo>
                <a:cubicBezTo>
                  <a:pt x="27896" y="1298807"/>
                  <a:pt x="21218" y="1325847"/>
                  <a:pt x="15784" y="1353015"/>
                </a:cubicBezTo>
                <a:cubicBezTo>
                  <a:pt x="13780" y="1363034"/>
                  <a:pt x="11157" y="1372927"/>
                  <a:pt x="8350" y="1382751"/>
                </a:cubicBezTo>
                <a:cubicBezTo>
                  <a:pt x="6197" y="1390286"/>
                  <a:pt x="1351" y="1397230"/>
                  <a:pt x="916" y="1405054"/>
                </a:cubicBezTo>
                <a:cubicBezTo>
                  <a:pt x="-1146" y="1442167"/>
                  <a:pt x="916" y="1479395"/>
                  <a:pt x="916" y="1516566"/>
                </a:cubicBezTo>
              </a:path>
            </a:pathLst>
          </a:cu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Freeform 4"/>
          <p:cNvSpPr/>
          <p:nvPr/>
        </p:nvSpPr>
        <p:spPr bwMode="auto">
          <a:xfrm>
            <a:off x="3953826" y="3501483"/>
            <a:ext cx="447189" cy="929268"/>
          </a:xfrm>
          <a:custGeom>
            <a:avLst/>
            <a:gdLst>
              <a:gd name="connsiteX0" fmla="*/ 424886 w 447189"/>
              <a:gd name="connsiteY0" fmla="*/ 0 h 929268"/>
              <a:gd name="connsiteX1" fmla="*/ 387715 w 447189"/>
              <a:gd name="connsiteY1" fmla="*/ 7434 h 929268"/>
              <a:gd name="connsiteX2" fmla="*/ 343111 w 447189"/>
              <a:gd name="connsiteY2" fmla="*/ 22302 h 929268"/>
              <a:gd name="connsiteX3" fmla="*/ 320808 w 447189"/>
              <a:gd name="connsiteY3" fmla="*/ 44605 h 929268"/>
              <a:gd name="connsiteX4" fmla="*/ 298506 w 447189"/>
              <a:gd name="connsiteY4" fmla="*/ 52039 h 929268"/>
              <a:gd name="connsiteX5" fmla="*/ 268769 w 447189"/>
              <a:gd name="connsiteY5" fmla="*/ 81776 h 929268"/>
              <a:gd name="connsiteX6" fmla="*/ 224164 w 447189"/>
              <a:gd name="connsiteY6" fmla="*/ 111512 h 929268"/>
              <a:gd name="connsiteX7" fmla="*/ 179559 w 447189"/>
              <a:gd name="connsiteY7" fmla="*/ 148683 h 929268"/>
              <a:gd name="connsiteX8" fmla="*/ 164691 w 447189"/>
              <a:gd name="connsiteY8" fmla="*/ 170985 h 929268"/>
              <a:gd name="connsiteX9" fmla="*/ 142389 w 447189"/>
              <a:gd name="connsiteY9" fmla="*/ 185854 h 929268"/>
              <a:gd name="connsiteX10" fmla="*/ 120086 w 447189"/>
              <a:gd name="connsiteY10" fmla="*/ 208156 h 929268"/>
              <a:gd name="connsiteX11" fmla="*/ 82915 w 447189"/>
              <a:gd name="connsiteY11" fmla="*/ 260195 h 929268"/>
              <a:gd name="connsiteX12" fmla="*/ 53179 w 447189"/>
              <a:gd name="connsiteY12" fmla="*/ 304800 h 929268"/>
              <a:gd name="connsiteX13" fmla="*/ 30876 w 447189"/>
              <a:gd name="connsiteY13" fmla="*/ 356839 h 929268"/>
              <a:gd name="connsiteX14" fmla="*/ 16008 w 447189"/>
              <a:gd name="connsiteY14" fmla="*/ 460917 h 929268"/>
              <a:gd name="connsiteX15" fmla="*/ 8574 w 447189"/>
              <a:gd name="connsiteY15" fmla="*/ 490654 h 929268"/>
              <a:gd name="connsiteX16" fmla="*/ 30876 w 447189"/>
              <a:gd name="connsiteY16" fmla="*/ 721112 h 929268"/>
              <a:gd name="connsiteX17" fmla="*/ 53179 w 447189"/>
              <a:gd name="connsiteY17" fmla="*/ 735980 h 929268"/>
              <a:gd name="connsiteX18" fmla="*/ 68047 w 447189"/>
              <a:gd name="connsiteY18" fmla="*/ 758283 h 929268"/>
              <a:gd name="connsiteX19" fmla="*/ 90350 w 447189"/>
              <a:gd name="connsiteY19" fmla="*/ 765717 h 929268"/>
              <a:gd name="connsiteX20" fmla="*/ 112652 w 447189"/>
              <a:gd name="connsiteY20" fmla="*/ 780585 h 929268"/>
              <a:gd name="connsiteX21" fmla="*/ 142389 w 447189"/>
              <a:gd name="connsiteY21" fmla="*/ 795454 h 929268"/>
              <a:gd name="connsiteX22" fmla="*/ 186994 w 447189"/>
              <a:gd name="connsiteY22" fmla="*/ 825190 h 929268"/>
              <a:gd name="connsiteX23" fmla="*/ 209296 w 447189"/>
              <a:gd name="connsiteY23" fmla="*/ 840058 h 929268"/>
              <a:gd name="connsiteX24" fmla="*/ 261335 w 447189"/>
              <a:gd name="connsiteY24" fmla="*/ 854927 h 929268"/>
              <a:gd name="connsiteX25" fmla="*/ 283637 w 447189"/>
              <a:gd name="connsiteY25" fmla="*/ 869795 h 929268"/>
              <a:gd name="connsiteX26" fmla="*/ 328242 w 447189"/>
              <a:gd name="connsiteY26" fmla="*/ 884663 h 929268"/>
              <a:gd name="connsiteX27" fmla="*/ 350545 w 447189"/>
              <a:gd name="connsiteY27" fmla="*/ 892097 h 929268"/>
              <a:gd name="connsiteX28" fmla="*/ 372847 w 447189"/>
              <a:gd name="connsiteY28" fmla="*/ 899532 h 929268"/>
              <a:gd name="connsiteX29" fmla="*/ 402584 w 447189"/>
              <a:gd name="connsiteY29" fmla="*/ 906966 h 929268"/>
              <a:gd name="connsiteX30" fmla="*/ 447189 w 447189"/>
              <a:gd name="connsiteY30" fmla="*/ 929268 h 92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7189" h="929268">
                <a:moveTo>
                  <a:pt x="424886" y="0"/>
                </a:moveTo>
                <a:cubicBezTo>
                  <a:pt x="412496" y="2478"/>
                  <a:pt x="399905" y="4109"/>
                  <a:pt x="387715" y="7434"/>
                </a:cubicBezTo>
                <a:cubicBezTo>
                  <a:pt x="372595" y="11558"/>
                  <a:pt x="343111" y="22302"/>
                  <a:pt x="343111" y="22302"/>
                </a:cubicBezTo>
                <a:cubicBezTo>
                  <a:pt x="335677" y="29736"/>
                  <a:pt x="329556" y="38773"/>
                  <a:pt x="320808" y="44605"/>
                </a:cubicBezTo>
                <a:cubicBezTo>
                  <a:pt x="314288" y="48952"/>
                  <a:pt x="304882" y="47484"/>
                  <a:pt x="298506" y="52039"/>
                </a:cubicBezTo>
                <a:cubicBezTo>
                  <a:pt x="287099" y="60187"/>
                  <a:pt x="280433" y="74000"/>
                  <a:pt x="268769" y="81776"/>
                </a:cubicBezTo>
                <a:cubicBezTo>
                  <a:pt x="253901" y="91688"/>
                  <a:pt x="236799" y="98876"/>
                  <a:pt x="224164" y="111512"/>
                </a:cubicBezTo>
                <a:cubicBezTo>
                  <a:pt x="195544" y="140133"/>
                  <a:pt x="210610" y="127983"/>
                  <a:pt x="179559" y="148683"/>
                </a:cubicBezTo>
                <a:cubicBezTo>
                  <a:pt x="174603" y="156117"/>
                  <a:pt x="171009" y="164667"/>
                  <a:pt x="164691" y="170985"/>
                </a:cubicBezTo>
                <a:cubicBezTo>
                  <a:pt x="158373" y="177303"/>
                  <a:pt x="149253" y="180134"/>
                  <a:pt x="142389" y="185854"/>
                </a:cubicBezTo>
                <a:cubicBezTo>
                  <a:pt x="134312" y="192585"/>
                  <a:pt x="127520" y="200722"/>
                  <a:pt x="120086" y="208156"/>
                </a:cubicBezTo>
                <a:cubicBezTo>
                  <a:pt x="101645" y="263479"/>
                  <a:pt x="129953" y="189636"/>
                  <a:pt x="82915" y="260195"/>
                </a:cubicBezTo>
                <a:cubicBezTo>
                  <a:pt x="73003" y="275063"/>
                  <a:pt x="58830" y="287848"/>
                  <a:pt x="53179" y="304800"/>
                </a:cubicBezTo>
                <a:cubicBezTo>
                  <a:pt x="42240" y="337616"/>
                  <a:pt x="49250" y="320093"/>
                  <a:pt x="30876" y="356839"/>
                </a:cubicBezTo>
                <a:cubicBezTo>
                  <a:pt x="13935" y="424605"/>
                  <a:pt x="32909" y="342606"/>
                  <a:pt x="16008" y="460917"/>
                </a:cubicBezTo>
                <a:cubicBezTo>
                  <a:pt x="14563" y="471032"/>
                  <a:pt x="11052" y="480742"/>
                  <a:pt x="8574" y="490654"/>
                </a:cubicBezTo>
                <a:cubicBezTo>
                  <a:pt x="8645" y="492638"/>
                  <a:pt x="-21516" y="668721"/>
                  <a:pt x="30876" y="721112"/>
                </a:cubicBezTo>
                <a:cubicBezTo>
                  <a:pt x="37194" y="727430"/>
                  <a:pt x="45745" y="731024"/>
                  <a:pt x="53179" y="735980"/>
                </a:cubicBezTo>
                <a:cubicBezTo>
                  <a:pt x="58135" y="743414"/>
                  <a:pt x="61070" y="752701"/>
                  <a:pt x="68047" y="758283"/>
                </a:cubicBezTo>
                <a:cubicBezTo>
                  <a:pt x="74166" y="763178"/>
                  <a:pt x="83341" y="762213"/>
                  <a:pt x="90350" y="765717"/>
                </a:cubicBezTo>
                <a:cubicBezTo>
                  <a:pt x="98341" y="769713"/>
                  <a:pt x="104895" y="776152"/>
                  <a:pt x="112652" y="780585"/>
                </a:cubicBezTo>
                <a:cubicBezTo>
                  <a:pt x="122274" y="786083"/>
                  <a:pt x="132886" y="789752"/>
                  <a:pt x="142389" y="795454"/>
                </a:cubicBezTo>
                <a:cubicBezTo>
                  <a:pt x="157712" y="804648"/>
                  <a:pt x="172126" y="815278"/>
                  <a:pt x="186994" y="825190"/>
                </a:cubicBezTo>
                <a:cubicBezTo>
                  <a:pt x="194428" y="830146"/>
                  <a:pt x="200820" y="837232"/>
                  <a:pt x="209296" y="840058"/>
                </a:cubicBezTo>
                <a:cubicBezTo>
                  <a:pt x="241291" y="850724"/>
                  <a:pt x="223996" y="845592"/>
                  <a:pt x="261335" y="854927"/>
                </a:cubicBezTo>
                <a:cubicBezTo>
                  <a:pt x="268769" y="859883"/>
                  <a:pt x="275472" y="866166"/>
                  <a:pt x="283637" y="869795"/>
                </a:cubicBezTo>
                <a:cubicBezTo>
                  <a:pt x="297959" y="876160"/>
                  <a:pt x="313374" y="879707"/>
                  <a:pt x="328242" y="884663"/>
                </a:cubicBezTo>
                <a:lnTo>
                  <a:pt x="350545" y="892097"/>
                </a:lnTo>
                <a:cubicBezTo>
                  <a:pt x="357979" y="894575"/>
                  <a:pt x="365245" y="897631"/>
                  <a:pt x="372847" y="899532"/>
                </a:cubicBezTo>
                <a:lnTo>
                  <a:pt x="402584" y="906966"/>
                </a:lnTo>
                <a:lnTo>
                  <a:pt x="447189" y="929268"/>
                </a:lnTo>
              </a:path>
            </a:pathLst>
          </a:custGeom>
          <a:no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ectangle 7"/>
          <p:cNvSpPr/>
          <p:nvPr/>
        </p:nvSpPr>
        <p:spPr>
          <a:xfrm>
            <a:off x="1558695" y="3136462"/>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bg1">
                      <a:lumMod val="95000"/>
                      <a:lumOff val="5000"/>
                    </a:schemeClr>
                  </a:solidFill>
                  <a:prstDash val="solid"/>
                  <a:miter lim="800000"/>
                </a:ln>
                <a:solidFill>
                  <a:srgbClr val="00B0F0"/>
                </a:solidFill>
                <a:effectLst>
                  <a:outerShdw blurRad="50800" algn="tl" rotWithShape="0">
                    <a:srgbClr val="000000"/>
                  </a:outerShdw>
                </a:effectLst>
              </a:rPr>
              <a:t>B</a:t>
            </a:r>
          </a:p>
        </p:txBody>
      </p:sp>
      <p:sp>
        <p:nvSpPr>
          <p:cNvPr id="9" name="Rectangle 8"/>
          <p:cNvSpPr/>
          <p:nvPr/>
        </p:nvSpPr>
        <p:spPr>
          <a:xfrm>
            <a:off x="3630660" y="3430111"/>
            <a:ext cx="646332" cy="923330"/>
          </a:xfrm>
          <a:prstGeom prst="rect">
            <a:avLst/>
          </a:prstGeom>
          <a:noFill/>
        </p:spPr>
        <p:txBody>
          <a:bodyPr wrap="none" lIns="91440" tIns="45720" rIns="91440" bIns="45720">
            <a:spAutoFit/>
          </a:bodyPr>
          <a:lstStyle/>
          <a:p>
            <a:pPr algn="ctr">
              <a:buNone/>
            </a:pPr>
            <a:r>
              <a:rPr lang="en-US" sz="5400" b="1" dirty="0">
                <a:ln w="17780" cmpd="sng">
                  <a:solidFill>
                    <a:schemeClr val="bg1">
                      <a:lumMod val="95000"/>
                      <a:lumOff val="5000"/>
                    </a:schemeClr>
                  </a:solidFill>
                  <a:prstDash val="solid"/>
                  <a:miter lim="800000"/>
                </a:ln>
                <a:solidFill>
                  <a:srgbClr val="FFFF00"/>
                </a:solidFill>
                <a:effectLst>
                  <a:outerShdw blurRad="50800" algn="tl" rotWithShape="0">
                    <a:srgbClr val="000000"/>
                  </a:outerShdw>
                </a:effectLst>
              </a:rPr>
              <a:t>C</a:t>
            </a:r>
            <a:endParaRPr lang="en-US" sz="5400" b="1" cap="none" spc="0" dirty="0">
              <a:ln w="17780" cmpd="sng">
                <a:solidFill>
                  <a:schemeClr val="bg1">
                    <a:lumMod val="95000"/>
                    <a:lumOff val="5000"/>
                  </a:schemeClr>
                </a:solidFill>
                <a:prstDash val="solid"/>
                <a:miter lim="800000"/>
              </a:ln>
              <a:solidFill>
                <a:srgbClr val="FFFF00"/>
              </a:solidFill>
              <a:effectLst>
                <a:outerShdw blurRad="50800" algn="tl" rotWithShape="0">
                  <a:srgbClr val="000000"/>
                </a:outerShdw>
              </a:effectLst>
            </a:endParaRP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7776916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2" name="Rectangle 1"/>
          <p:cNvSpPr/>
          <p:nvPr/>
        </p:nvSpPr>
        <p:spPr>
          <a:xfrm>
            <a:off x="686417" y="2286000"/>
            <a:ext cx="659156" cy="923330"/>
          </a:xfrm>
          <a:prstGeom prst="rect">
            <a:avLst/>
          </a:prstGeom>
          <a:noFill/>
        </p:spPr>
        <p:txBody>
          <a:bodyPr wrap="none" lIns="91440" tIns="45720" rIns="91440" bIns="45720">
            <a:spAutoFit/>
          </a:bodyPr>
          <a:lstStyle/>
          <a:p>
            <a:pPr algn="ctr">
              <a:buNone/>
            </a:pPr>
            <a:r>
              <a:rPr lang="en-US" sz="5400" b="1" dirty="0">
                <a:ln w="17780" cmpd="sng">
                  <a:solidFill>
                    <a:schemeClr val="bg1">
                      <a:lumMod val="95000"/>
                      <a:lumOff val="5000"/>
                    </a:schemeClr>
                  </a:solidFill>
                  <a:prstDash val="solid"/>
                  <a:miter lim="800000"/>
                </a:ln>
                <a:solidFill>
                  <a:srgbClr val="FF00FF"/>
                </a:solidFill>
                <a:effectLst>
                  <a:outerShdw blurRad="50800" algn="tl" rotWithShape="0">
                    <a:srgbClr val="000000"/>
                  </a:outerShdw>
                </a:effectLst>
              </a:rPr>
              <a:t>A</a:t>
            </a:r>
            <a:endParaRPr lang="en-US" sz="5400" b="1" cap="none" spc="0" dirty="0">
              <a:ln w="17780" cmpd="sng">
                <a:solidFill>
                  <a:schemeClr val="bg1">
                    <a:lumMod val="95000"/>
                    <a:lumOff val="5000"/>
                  </a:schemeClr>
                </a:solidFill>
                <a:prstDash val="solid"/>
                <a:miter lim="800000"/>
              </a:ln>
              <a:solidFill>
                <a:srgbClr val="FF00FF"/>
              </a:solidFill>
              <a:effectLst>
                <a:outerShdw blurRad="50800" algn="tl" rotWithShape="0">
                  <a:srgbClr val="000000"/>
                </a:outerShdw>
              </a:effectLst>
            </a:endParaRPr>
          </a:p>
        </p:txBody>
      </p:sp>
      <p:sp>
        <p:nvSpPr>
          <p:cNvPr id="3" name="Freeform 2"/>
          <p:cNvSpPr/>
          <p:nvPr/>
        </p:nvSpPr>
        <p:spPr bwMode="auto">
          <a:xfrm>
            <a:off x="929268" y="2594517"/>
            <a:ext cx="959005" cy="1003610"/>
          </a:xfrm>
          <a:custGeom>
            <a:avLst/>
            <a:gdLst>
              <a:gd name="connsiteX0" fmla="*/ 0 w 959005"/>
              <a:gd name="connsiteY0" fmla="*/ 1003610 h 1003610"/>
              <a:gd name="connsiteX1" fmla="*/ 37171 w 959005"/>
              <a:gd name="connsiteY1" fmla="*/ 988742 h 1003610"/>
              <a:gd name="connsiteX2" fmla="*/ 81776 w 959005"/>
              <a:gd name="connsiteY2" fmla="*/ 936703 h 1003610"/>
              <a:gd name="connsiteX3" fmla="*/ 89210 w 959005"/>
              <a:gd name="connsiteY3" fmla="*/ 914400 h 1003610"/>
              <a:gd name="connsiteX4" fmla="*/ 126381 w 959005"/>
              <a:gd name="connsiteY4" fmla="*/ 877229 h 1003610"/>
              <a:gd name="connsiteX5" fmla="*/ 163552 w 959005"/>
              <a:gd name="connsiteY5" fmla="*/ 810322 h 1003610"/>
              <a:gd name="connsiteX6" fmla="*/ 185854 w 959005"/>
              <a:gd name="connsiteY6" fmla="*/ 795454 h 1003610"/>
              <a:gd name="connsiteX7" fmla="*/ 223025 w 959005"/>
              <a:gd name="connsiteY7" fmla="*/ 773151 h 1003610"/>
              <a:gd name="connsiteX8" fmla="*/ 275064 w 959005"/>
              <a:gd name="connsiteY8" fmla="*/ 706244 h 1003610"/>
              <a:gd name="connsiteX9" fmla="*/ 289932 w 959005"/>
              <a:gd name="connsiteY9" fmla="*/ 683942 h 1003610"/>
              <a:gd name="connsiteX10" fmla="*/ 304800 w 959005"/>
              <a:gd name="connsiteY10" fmla="*/ 654205 h 1003610"/>
              <a:gd name="connsiteX11" fmla="*/ 327103 w 959005"/>
              <a:gd name="connsiteY11" fmla="*/ 631903 h 1003610"/>
              <a:gd name="connsiteX12" fmla="*/ 356839 w 959005"/>
              <a:gd name="connsiteY12" fmla="*/ 579863 h 1003610"/>
              <a:gd name="connsiteX13" fmla="*/ 394010 w 959005"/>
              <a:gd name="connsiteY13" fmla="*/ 550127 h 1003610"/>
              <a:gd name="connsiteX14" fmla="*/ 423747 w 959005"/>
              <a:gd name="connsiteY14" fmla="*/ 512956 h 1003610"/>
              <a:gd name="connsiteX15" fmla="*/ 438615 w 959005"/>
              <a:gd name="connsiteY15" fmla="*/ 490654 h 1003610"/>
              <a:gd name="connsiteX16" fmla="*/ 498088 w 959005"/>
              <a:gd name="connsiteY16" fmla="*/ 438615 h 1003610"/>
              <a:gd name="connsiteX17" fmla="*/ 550127 w 959005"/>
              <a:gd name="connsiteY17" fmla="*/ 379142 h 1003610"/>
              <a:gd name="connsiteX18" fmla="*/ 564995 w 959005"/>
              <a:gd name="connsiteY18" fmla="*/ 364273 h 1003610"/>
              <a:gd name="connsiteX19" fmla="*/ 579864 w 959005"/>
              <a:gd name="connsiteY19" fmla="*/ 349405 h 1003610"/>
              <a:gd name="connsiteX20" fmla="*/ 624469 w 959005"/>
              <a:gd name="connsiteY20" fmla="*/ 312234 h 1003610"/>
              <a:gd name="connsiteX21" fmla="*/ 661639 w 959005"/>
              <a:gd name="connsiteY21" fmla="*/ 275063 h 1003610"/>
              <a:gd name="connsiteX22" fmla="*/ 676508 w 959005"/>
              <a:gd name="connsiteY22" fmla="*/ 252761 h 1003610"/>
              <a:gd name="connsiteX23" fmla="*/ 698810 w 959005"/>
              <a:gd name="connsiteY23" fmla="*/ 237893 h 1003610"/>
              <a:gd name="connsiteX24" fmla="*/ 713678 w 959005"/>
              <a:gd name="connsiteY24" fmla="*/ 208156 h 1003610"/>
              <a:gd name="connsiteX25" fmla="*/ 750849 w 959005"/>
              <a:gd name="connsiteY25" fmla="*/ 170985 h 1003610"/>
              <a:gd name="connsiteX26" fmla="*/ 773152 w 959005"/>
              <a:gd name="connsiteY26" fmla="*/ 148683 h 1003610"/>
              <a:gd name="connsiteX27" fmla="*/ 788020 w 959005"/>
              <a:gd name="connsiteY27" fmla="*/ 126381 h 1003610"/>
              <a:gd name="connsiteX28" fmla="*/ 832625 w 959005"/>
              <a:gd name="connsiteY28" fmla="*/ 96644 h 1003610"/>
              <a:gd name="connsiteX29" fmla="*/ 892098 w 959005"/>
              <a:gd name="connsiteY29" fmla="*/ 44605 h 1003610"/>
              <a:gd name="connsiteX30" fmla="*/ 921834 w 959005"/>
              <a:gd name="connsiteY30" fmla="*/ 22303 h 1003610"/>
              <a:gd name="connsiteX31" fmla="*/ 959005 w 959005"/>
              <a:gd name="connsiteY31" fmla="*/ 0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9005" h="1003610">
                <a:moveTo>
                  <a:pt x="0" y="1003610"/>
                </a:moveTo>
                <a:cubicBezTo>
                  <a:pt x="12390" y="998654"/>
                  <a:pt x="26067" y="996144"/>
                  <a:pt x="37171" y="988742"/>
                </a:cubicBezTo>
                <a:cubicBezTo>
                  <a:pt x="58804" y="974320"/>
                  <a:pt x="68324" y="956881"/>
                  <a:pt x="81776" y="936703"/>
                </a:cubicBezTo>
                <a:cubicBezTo>
                  <a:pt x="84254" y="929269"/>
                  <a:pt x="84508" y="920669"/>
                  <a:pt x="89210" y="914400"/>
                </a:cubicBezTo>
                <a:cubicBezTo>
                  <a:pt x="99723" y="900382"/>
                  <a:pt x="126381" y="877229"/>
                  <a:pt x="126381" y="877229"/>
                </a:cubicBezTo>
                <a:cubicBezTo>
                  <a:pt x="134128" y="853988"/>
                  <a:pt x="141641" y="824929"/>
                  <a:pt x="163552" y="810322"/>
                </a:cubicBezTo>
                <a:cubicBezTo>
                  <a:pt x="170986" y="805366"/>
                  <a:pt x="178877" y="801035"/>
                  <a:pt x="185854" y="795454"/>
                </a:cubicBezTo>
                <a:cubicBezTo>
                  <a:pt x="215011" y="772128"/>
                  <a:pt x="184292" y="786061"/>
                  <a:pt x="223025" y="773151"/>
                </a:cubicBezTo>
                <a:cubicBezTo>
                  <a:pt x="257962" y="738214"/>
                  <a:pt x="239496" y="759596"/>
                  <a:pt x="275064" y="706244"/>
                </a:cubicBezTo>
                <a:cubicBezTo>
                  <a:pt x="280020" y="698810"/>
                  <a:pt x="285936" y="691933"/>
                  <a:pt x="289932" y="683942"/>
                </a:cubicBezTo>
                <a:cubicBezTo>
                  <a:pt x="294888" y="674030"/>
                  <a:pt x="298359" y="663223"/>
                  <a:pt x="304800" y="654205"/>
                </a:cubicBezTo>
                <a:cubicBezTo>
                  <a:pt x="310911" y="645650"/>
                  <a:pt x="320372" y="639980"/>
                  <a:pt x="327103" y="631903"/>
                </a:cubicBezTo>
                <a:cubicBezTo>
                  <a:pt x="352450" y="601487"/>
                  <a:pt x="332603" y="616217"/>
                  <a:pt x="356839" y="579863"/>
                </a:cubicBezTo>
                <a:cubicBezTo>
                  <a:pt x="365312" y="567153"/>
                  <a:pt x="382082" y="558079"/>
                  <a:pt x="394010" y="550127"/>
                </a:cubicBezTo>
                <a:cubicBezTo>
                  <a:pt x="439765" y="481491"/>
                  <a:pt x="381380" y="565913"/>
                  <a:pt x="423747" y="512956"/>
                </a:cubicBezTo>
                <a:cubicBezTo>
                  <a:pt x="429328" y="505979"/>
                  <a:pt x="432732" y="497378"/>
                  <a:pt x="438615" y="490654"/>
                </a:cubicBezTo>
                <a:cubicBezTo>
                  <a:pt x="469057" y="455863"/>
                  <a:pt x="467859" y="458768"/>
                  <a:pt x="498088" y="438615"/>
                </a:cubicBezTo>
                <a:cubicBezTo>
                  <a:pt x="522677" y="401731"/>
                  <a:pt x="506636" y="422633"/>
                  <a:pt x="550127" y="379142"/>
                </a:cubicBezTo>
                <a:lnTo>
                  <a:pt x="564995" y="364273"/>
                </a:lnTo>
                <a:cubicBezTo>
                  <a:pt x="569951" y="359317"/>
                  <a:pt x="575659" y="355012"/>
                  <a:pt x="579864" y="349405"/>
                </a:cubicBezTo>
                <a:cubicBezTo>
                  <a:pt x="606868" y="313399"/>
                  <a:pt x="590412" y="323586"/>
                  <a:pt x="624469" y="312234"/>
                </a:cubicBezTo>
                <a:cubicBezTo>
                  <a:pt x="636859" y="299844"/>
                  <a:pt x="651919" y="289642"/>
                  <a:pt x="661639" y="275063"/>
                </a:cubicBezTo>
                <a:cubicBezTo>
                  <a:pt x="666595" y="267629"/>
                  <a:pt x="670190" y="259079"/>
                  <a:pt x="676508" y="252761"/>
                </a:cubicBezTo>
                <a:cubicBezTo>
                  <a:pt x="682826" y="246443"/>
                  <a:pt x="691376" y="242849"/>
                  <a:pt x="698810" y="237893"/>
                </a:cubicBezTo>
                <a:cubicBezTo>
                  <a:pt x="703766" y="227981"/>
                  <a:pt x="706874" y="216904"/>
                  <a:pt x="713678" y="208156"/>
                </a:cubicBezTo>
                <a:cubicBezTo>
                  <a:pt x="724436" y="194324"/>
                  <a:pt x="738459" y="183375"/>
                  <a:pt x="750849" y="170985"/>
                </a:cubicBezTo>
                <a:cubicBezTo>
                  <a:pt x="758283" y="163551"/>
                  <a:pt x="767320" y="157431"/>
                  <a:pt x="773152" y="148683"/>
                </a:cubicBezTo>
                <a:cubicBezTo>
                  <a:pt x="778108" y="141249"/>
                  <a:pt x="781296" y="132264"/>
                  <a:pt x="788020" y="126381"/>
                </a:cubicBezTo>
                <a:cubicBezTo>
                  <a:pt x="801468" y="114614"/>
                  <a:pt x="832625" y="96644"/>
                  <a:pt x="832625" y="96644"/>
                </a:cubicBezTo>
                <a:cubicBezTo>
                  <a:pt x="860296" y="55138"/>
                  <a:pt x="834277" y="87970"/>
                  <a:pt x="892098" y="44605"/>
                </a:cubicBezTo>
                <a:cubicBezTo>
                  <a:pt x="902010" y="37171"/>
                  <a:pt x="911077" y="28450"/>
                  <a:pt x="921834" y="22303"/>
                </a:cubicBezTo>
                <a:cubicBezTo>
                  <a:pt x="966869" y="-3432"/>
                  <a:pt x="924211" y="34794"/>
                  <a:pt x="959005" y="0"/>
                </a:cubicBezTo>
              </a:path>
            </a:pathLst>
          </a:cu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Freeform 3"/>
          <p:cNvSpPr/>
          <p:nvPr/>
        </p:nvSpPr>
        <p:spPr bwMode="auto">
          <a:xfrm>
            <a:off x="1783279" y="2958790"/>
            <a:ext cx="826106" cy="1516566"/>
          </a:xfrm>
          <a:custGeom>
            <a:avLst/>
            <a:gdLst>
              <a:gd name="connsiteX0" fmla="*/ 826106 w 826106"/>
              <a:gd name="connsiteY0" fmla="*/ 0 h 1516566"/>
              <a:gd name="connsiteX1" fmla="*/ 766633 w 826106"/>
              <a:gd name="connsiteY1" fmla="*/ 37171 h 1516566"/>
              <a:gd name="connsiteX2" fmla="*/ 722028 w 826106"/>
              <a:gd name="connsiteY2" fmla="*/ 59473 h 1516566"/>
              <a:gd name="connsiteX3" fmla="*/ 684858 w 826106"/>
              <a:gd name="connsiteY3" fmla="*/ 81776 h 1516566"/>
              <a:gd name="connsiteX4" fmla="*/ 669989 w 826106"/>
              <a:gd name="connsiteY4" fmla="*/ 96644 h 1516566"/>
              <a:gd name="connsiteX5" fmla="*/ 595648 w 826106"/>
              <a:gd name="connsiteY5" fmla="*/ 141249 h 1516566"/>
              <a:gd name="connsiteX6" fmla="*/ 558477 w 826106"/>
              <a:gd name="connsiteY6" fmla="*/ 178420 h 1516566"/>
              <a:gd name="connsiteX7" fmla="*/ 506438 w 826106"/>
              <a:gd name="connsiteY7" fmla="*/ 223025 h 1516566"/>
              <a:gd name="connsiteX8" fmla="*/ 484136 w 826106"/>
              <a:gd name="connsiteY8" fmla="*/ 245327 h 1516566"/>
              <a:gd name="connsiteX9" fmla="*/ 469267 w 826106"/>
              <a:gd name="connsiteY9" fmla="*/ 267630 h 1516566"/>
              <a:gd name="connsiteX10" fmla="*/ 446965 w 826106"/>
              <a:gd name="connsiteY10" fmla="*/ 282498 h 1516566"/>
              <a:gd name="connsiteX11" fmla="*/ 432097 w 826106"/>
              <a:gd name="connsiteY11" fmla="*/ 304800 h 1516566"/>
              <a:gd name="connsiteX12" fmla="*/ 417228 w 826106"/>
              <a:gd name="connsiteY12" fmla="*/ 319669 h 1516566"/>
              <a:gd name="connsiteX13" fmla="*/ 387492 w 826106"/>
              <a:gd name="connsiteY13" fmla="*/ 364273 h 1516566"/>
              <a:gd name="connsiteX14" fmla="*/ 372623 w 826106"/>
              <a:gd name="connsiteY14" fmla="*/ 386576 h 1516566"/>
              <a:gd name="connsiteX15" fmla="*/ 350321 w 826106"/>
              <a:gd name="connsiteY15" fmla="*/ 416312 h 1516566"/>
              <a:gd name="connsiteX16" fmla="*/ 320584 w 826106"/>
              <a:gd name="connsiteY16" fmla="*/ 453483 h 1516566"/>
              <a:gd name="connsiteX17" fmla="*/ 283414 w 826106"/>
              <a:gd name="connsiteY17" fmla="*/ 520390 h 1516566"/>
              <a:gd name="connsiteX18" fmla="*/ 238809 w 826106"/>
              <a:gd name="connsiteY18" fmla="*/ 579864 h 1516566"/>
              <a:gd name="connsiteX19" fmla="*/ 223941 w 826106"/>
              <a:gd name="connsiteY19" fmla="*/ 609600 h 1516566"/>
              <a:gd name="connsiteX20" fmla="*/ 194204 w 826106"/>
              <a:gd name="connsiteY20" fmla="*/ 654205 h 1516566"/>
              <a:gd name="connsiteX21" fmla="*/ 186770 w 826106"/>
              <a:gd name="connsiteY21" fmla="*/ 676508 h 1516566"/>
              <a:gd name="connsiteX22" fmla="*/ 157033 w 826106"/>
              <a:gd name="connsiteY22" fmla="*/ 721112 h 1516566"/>
              <a:gd name="connsiteX23" fmla="*/ 134731 w 826106"/>
              <a:gd name="connsiteY23" fmla="*/ 788020 h 1516566"/>
              <a:gd name="connsiteX24" fmla="*/ 127297 w 826106"/>
              <a:gd name="connsiteY24" fmla="*/ 810322 h 1516566"/>
              <a:gd name="connsiteX25" fmla="*/ 119862 w 826106"/>
              <a:gd name="connsiteY25" fmla="*/ 832625 h 1516566"/>
              <a:gd name="connsiteX26" fmla="*/ 104994 w 826106"/>
              <a:gd name="connsiteY26" fmla="*/ 884664 h 1516566"/>
              <a:gd name="connsiteX27" fmla="*/ 90126 w 826106"/>
              <a:gd name="connsiteY27" fmla="*/ 906966 h 1516566"/>
              <a:gd name="connsiteX28" fmla="*/ 75258 w 826106"/>
              <a:gd name="connsiteY28" fmla="*/ 951571 h 1516566"/>
              <a:gd name="connsiteX29" fmla="*/ 52955 w 826106"/>
              <a:gd name="connsiteY29" fmla="*/ 1033347 h 1516566"/>
              <a:gd name="connsiteX30" fmla="*/ 45521 w 826106"/>
              <a:gd name="connsiteY30" fmla="*/ 1107688 h 1516566"/>
              <a:gd name="connsiteX31" fmla="*/ 38087 w 826106"/>
              <a:gd name="connsiteY31" fmla="*/ 1129990 h 1516566"/>
              <a:gd name="connsiteX32" fmla="*/ 30653 w 826106"/>
              <a:gd name="connsiteY32" fmla="*/ 1271239 h 1516566"/>
              <a:gd name="connsiteX33" fmla="*/ 15784 w 826106"/>
              <a:gd name="connsiteY33" fmla="*/ 1353015 h 1516566"/>
              <a:gd name="connsiteX34" fmla="*/ 8350 w 826106"/>
              <a:gd name="connsiteY34" fmla="*/ 1382751 h 1516566"/>
              <a:gd name="connsiteX35" fmla="*/ 916 w 826106"/>
              <a:gd name="connsiteY35" fmla="*/ 1405054 h 1516566"/>
              <a:gd name="connsiteX36" fmla="*/ 916 w 826106"/>
              <a:gd name="connsiteY36" fmla="*/ 1516566 h 151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6106" h="1516566">
                <a:moveTo>
                  <a:pt x="826106" y="0"/>
                </a:moveTo>
                <a:cubicBezTo>
                  <a:pt x="740800" y="68247"/>
                  <a:pt x="824740" y="8118"/>
                  <a:pt x="766633" y="37171"/>
                </a:cubicBezTo>
                <a:cubicBezTo>
                  <a:pt x="708987" y="65993"/>
                  <a:pt x="778088" y="40787"/>
                  <a:pt x="722028" y="59473"/>
                </a:cubicBezTo>
                <a:cubicBezTo>
                  <a:pt x="684360" y="97144"/>
                  <a:pt x="733105" y="52828"/>
                  <a:pt x="684858" y="81776"/>
                </a:cubicBezTo>
                <a:cubicBezTo>
                  <a:pt x="678848" y="85382"/>
                  <a:pt x="675821" y="92756"/>
                  <a:pt x="669989" y="96644"/>
                </a:cubicBezTo>
                <a:cubicBezTo>
                  <a:pt x="634792" y="120108"/>
                  <a:pt x="632507" y="104390"/>
                  <a:pt x="595648" y="141249"/>
                </a:cubicBezTo>
                <a:cubicBezTo>
                  <a:pt x="583258" y="153639"/>
                  <a:pt x="573057" y="168700"/>
                  <a:pt x="558477" y="178420"/>
                </a:cubicBezTo>
                <a:cubicBezTo>
                  <a:pt x="524511" y="201064"/>
                  <a:pt x="542493" y="186970"/>
                  <a:pt x="506438" y="223025"/>
                </a:cubicBezTo>
                <a:cubicBezTo>
                  <a:pt x="499004" y="230459"/>
                  <a:pt x="489968" y="236579"/>
                  <a:pt x="484136" y="245327"/>
                </a:cubicBezTo>
                <a:cubicBezTo>
                  <a:pt x="479180" y="252761"/>
                  <a:pt x="475585" y="261312"/>
                  <a:pt x="469267" y="267630"/>
                </a:cubicBezTo>
                <a:cubicBezTo>
                  <a:pt x="462949" y="273948"/>
                  <a:pt x="454399" y="277542"/>
                  <a:pt x="446965" y="282498"/>
                </a:cubicBezTo>
                <a:cubicBezTo>
                  <a:pt x="442009" y="289932"/>
                  <a:pt x="437678" y="297823"/>
                  <a:pt x="432097" y="304800"/>
                </a:cubicBezTo>
                <a:cubicBezTo>
                  <a:pt x="427718" y="310273"/>
                  <a:pt x="421434" y="314062"/>
                  <a:pt x="417228" y="319669"/>
                </a:cubicBezTo>
                <a:cubicBezTo>
                  <a:pt x="406506" y="333964"/>
                  <a:pt x="397404" y="349405"/>
                  <a:pt x="387492" y="364273"/>
                </a:cubicBezTo>
                <a:cubicBezTo>
                  <a:pt x="382536" y="371707"/>
                  <a:pt x="377984" y="379428"/>
                  <a:pt x="372623" y="386576"/>
                </a:cubicBezTo>
                <a:cubicBezTo>
                  <a:pt x="365189" y="396488"/>
                  <a:pt x="357522" y="406230"/>
                  <a:pt x="350321" y="416312"/>
                </a:cubicBezTo>
                <a:cubicBezTo>
                  <a:pt x="326875" y="449136"/>
                  <a:pt x="345450" y="428619"/>
                  <a:pt x="320584" y="453483"/>
                </a:cubicBezTo>
                <a:cubicBezTo>
                  <a:pt x="311236" y="481528"/>
                  <a:pt x="308977" y="494827"/>
                  <a:pt x="283414" y="520390"/>
                </a:cubicBezTo>
                <a:cubicBezTo>
                  <a:pt x="262504" y="541300"/>
                  <a:pt x="255622" y="546238"/>
                  <a:pt x="238809" y="579864"/>
                </a:cubicBezTo>
                <a:cubicBezTo>
                  <a:pt x="233853" y="589776"/>
                  <a:pt x="229643" y="600097"/>
                  <a:pt x="223941" y="609600"/>
                </a:cubicBezTo>
                <a:cubicBezTo>
                  <a:pt x="214747" y="624923"/>
                  <a:pt x="194204" y="654205"/>
                  <a:pt x="194204" y="654205"/>
                </a:cubicBezTo>
                <a:cubicBezTo>
                  <a:pt x="191726" y="661639"/>
                  <a:pt x="190576" y="669658"/>
                  <a:pt x="186770" y="676508"/>
                </a:cubicBezTo>
                <a:cubicBezTo>
                  <a:pt x="178092" y="692129"/>
                  <a:pt x="157033" y="721112"/>
                  <a:pt x="157033" y="721112"/>
                </a:cubicBezTo>
                <a:lnTo>
                  <a:pt x="134731" y="788020"/>
                </a:lnTo>
                <a:lnTo>
                  <a:pt x="127297" y="810322"/>
                </a:lnTo>
                <a:cubicBezTo>
                  <a:pt x="124819" y="817756"/>
                  <a:pt x="121763" y="825022"/>
                  <a:pt x="119862" y="832625"/>
                </a:cubicBezTo>
                <a:cubicBezTo>
                  <a:pt x="117480" y="842151"/>
                  <a:pt x="110326" y="874000"/>
                  <a:pt x="104994" y="884664"/>
                </a:cubicBezTo>
                <a:cubicBezTo>
                  <a:pt x="100998" y="892655"/>
                  <a:pt x="95082" y="899532"/>
                  <a:pt x="90126" y="906966"/>
                </a:cubicBezTo>
                <a:cubicBezTo>
                  <a:pt x="85170" y="921834"/>
                  <a:pt x="79059" y="936366"/>
                  <a:pt x="75258" y="951571"/>
                </a:cubicBezTo>
                <a:cubicBezTo>
                  <a:pt x="58488" y="1018646"/>
                  <a:pt x="66851" y="991658"/>
                  <a:pt x="52955" y="1033347"/>
                </a:cubicBezTo>
                <a:cubicBezTo>
                  <a:pt x="50477" y="1058127"/>
                  <a:pt x="49308" y="1083074"/>
                  <a:pt x="45521" y="1107688"/>
                </a:cubicBezTo>
                <a:cubicBezTo>
                  <a:pt x="44329" y="1115433"/>
                  <a:pt x="38796" y="1122186"/>
                  <a:pt x="38087" y="1129990"/>
                </a:cubicBezTo>
                <a:cubicBezTo>
                  <a:pt x="33818" y="1176945"/>
                  <a:pt x="35345" y="1224325"/>
                  <a:pt x="30653" y="1271239"/>
                </a:cubicBezTo>
                <a:cubicBezTo>
                  <a:pt x="27896" y="1298807"/>
                  <a:pt x="21218" y="1325847"/>
                  <a:pt x="15784" y="1353015"/>
                </a:cubicBezTo>
                <a:cubicBezTo>
                  <a:pt x="13780" y="1363034"/>
                  <a:pt x="11157" y="1372927"/>
                  <a:pt x="8350" y="1382751"/>
                </a:cubicBezTo>
                <a:cubicBezTo>
                  <a:pt x="6197" y="1390286"/>
                  <a:pt x="1351" y="1397230"/>
                  <a:pt x="916" y="1405054"/>
                </a:cubicBezTo>
                <a:cubicBezTo>
                  <a:pt x="-1146" y="1442167"/>
                  <a:pt x="916" y="1479395"/>
                  <a:pt x="916" y="1516566"/>
                </a:cubicBezTo>
              </a:path>
            </a:pathLst>
          </a:cu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Freeform 4"/>
          <p:cNvSpPr/>
          <p:nvPr/>
        </p:nvSpPr>
        <p:spPr bwMode="auto">
          <a:xfrm>
            <a:off x="3953826" y="3501483"/>
            <a:ext cx="447189" cy="929268"/>
          </a:xfrm>
          <a:custGeom>
            <a:avLst/>
            <a:gdLst>
              <a:gd name="connsiteX0" fmla="*/ 424886 w 447189"/>
              <a:gd name="connsiteY0" fmla="*/ 0 h 929268"/>
              <a:gd name="connsiteX1" fmla="*/ 387715 w 447189"/>
              <a:gd name="connsiteY1" fmla="*/ 7434 h 929268"/>
              <a:gd name="connsiteX2" fmla="*/ 343111 w 447189"/>
              <a:gd name="connsiteY2" fmla="*/ 22302 h 929268"/>
              <a:gd name="connsiteX3" fmla="*/ 320808 w 447189"/>
              <a:gd name="connsiteY3" fmla="*/ 44605 h 929268"/>
              <a:gd name="connsiteX4" fmla="*/ 298506 w 447189"/>
              <a:gd name="connsiteY4" fmla="*/ 52039 h 929268"/>
              <a:gd name="connsiteX5" fmla="*/ 268769 w 447189"/>
              <a:gd name="connsiteY5" fmla="*/ 81776 h 929268"/>
              <a:gd name="connsiteX6" fmla="*/ 224164 w 447189"/>
              <a:gd name="connsiteY6" fmla="*/ 111512 h 929268"/>
              <a:gd name="connsiteX7" fmla="*/ 179559 w 447189"/>
              <a:gd name="connsiteY7" fmla="*/ 148683 h 929268"/>
              <a:gd name="connsiteX8" fmla="*/ 164691 w 447189"/>
              <a:gd name="connsiteY8" fmla="*/ 170985 h 929268"/>
              <a:gd name="connsiteX9" fmla="*/ 142389 w 447189"/>
              <a:gd name="connsiteY9" fmla="*/ 185854 h 929268"/>
              <a:gd name="connsiteX10" fmla="*/ 120086 w 447189"/>
              <a:gd name="connsiteY10" fmla="*/ 208156 h 929268"/>
              <a:gd name="connsiteX11" fmla="*/ 82915 w 447189"/>
              <a:gd name="connsiteY11" fmla="*/ 260195 h 929268"/>
              <a:gd name="connsiteX12" fmla="*/ 53179 w 447189"/>
              <a:gd name="connsiteY12" fmla="*/ 304800 h 929268"/>
              <a:gd name="connsiteX13" fmla="*/ 30876 w 447189"/>
              <a:gd name="connsiteY13" fmla="*/ 356839 h 929268"/>
              <a:gd name="connsiteX14" fmla="*/ 16008 w 447189"/>
              <a:gd name="connsiteY14" fmla="*/ 460917 h 929268"/>
              <a:gd name="connsiteX15" fmla="*/ 8574 w 447189"/>
              <a:gd name="connsiteY15" fmla="*/ 490654 h 929268"/>
              <a:gd name="connsiteX16" fmla="*/ 30876 w 447189"/>
              <a:gd name="connsiteY16" fmla="*/ 721112 h 929268"/>
              <a:gd name="connsiteX17" fmla="*/ 53179 w 447189"/>
              <a:gd name="connsiteY17" fmla="*/ 735980 h 929268"/>
              <a:gd name="connsiteX18" fmla="*/ 68047 w 447189"/>
              <a:gd name="connsiteY18" fmla="*/ 758283 h 929268"/>
              <a:gd name="connsiteX19" fmla="*/ 90350 w 447189"/>
              <a:gd name="connsiteY19" fmla="*/ 765717 h 929268"/>
              <a:gd name="connsiteX20" fmla="*/ 112652 w 447189"/>
              <a:gd name="connsiteY20" fmla="*/ 780585 h 929268"/>
              <a:gd name="connsiteX21" fmla="*/ 142389 w 447189"/>
              <a:gd name="connsiteY21" fmla="*/ 795454 h 929268"/>
              <a:gd name="connsiteX22" fmla="*/ 186994 w 447189"/>
              <a:gd name="connsiteY22" fmla="*/ 825190 h 929268"/>
              <a:gd name="connsiteX23" fmla="*/ 209296 w 447189"/>
              <a:gd name="connsiteY23" fmla="*/ 840058 h 929268"/>
              <a:gd name="connsiteX24" fmla="*/ 261335 w 447189"/>
              <a:gd name="connsiteY24" fmla="*/ 854927 h 929268"/>
              <a:gd name="connsiteX25" fmla="*/ 283637 w 447189"/>
              <a:gd name="connsiteY25" fmla="*/ 869795 h 929268"/>
              <a:gd name="connsiteX26" fmla="*/ 328242 w 447189"/>
              <a:gd name="connsiteY26" fmla="*/ 884663 h 929268"/>
              <a:gd name="connsiteX27" fmla="*/ 350545 w 447189"/>
              <a:gd name="connsiteY27" fmla="*/ 892097 h 929268"/>
              <a:gd name="connsiteX28" fmla="*/ 372847 w 447189"/>
              <a:gd name="connsiteY28" fmla="*/ 899532 h 929268"/>
              <a:gd name="connsiteX29" fmla="*/ 402584 w 447189"/>
              <a:gd name="connsiteY29" fmla="*/ 906966 h 929268"/>
              <a:gd name="connsiteX30" fmla="*/ 447189 w 447189"/>
              <a:gd name="connsiteY30" fmla="*/ 929268 h 92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7189" h="929268">
                <a:moveTo>
                  <a:pt x="424886" y="0"/>
                </a:moveTo>
                <a:cubicBezTo>
                  <a:pt x="412496" y="2478"/>
                  <a:pt x="399905" y="4109"/>
                  <a:pt x="387715" y="7434"/>
                </a:cubicBezTo>
                <a:cubicBezTo>
                  <a:pt x="372595" y="11558"/>
                  <a:pt x="343111" y="22302"/>
                  <a:pt x="343111" y="22302"/>
                </a:cubicBezTo>
                <a:cubicBezTo>
                  <a:pt x="335677" y="29736"/>
                  <a:pt x="329556" y="38773"/>
                  <a:pt x="320808" y="44605"/>
                </a:cubicBezTo>
                <a:cubicBezTo>
                  <a:pt x="314288" y="48952"/>
                  <a:pt x="304882" y="47484"/>
                  <a:pt x="298506" y="52039"/>
                </a:cubicBezTo>
                <a:cubicBezTo>
                  <a:pt x="287099" y="60187"/>
                  <a:pt x="280433" y="74000"/>
                  <a:pt x="268769" y="81776"/>
                </a:cubicBezTo>
                <a:cubicBezTo>
                  <a:pt x="253901" y="91688"/>
                  <a:pt x="236799" y="98876"/>
                  <a:pt x="224164" y="111512"/>
                </a:cubicBezTo>
                <a:cubicBezTo>
                  <a:pt x="195544" y="140133"/>
                  <a:pt x="210610" y="127983"/>
                  <a:pt x="179559" y="148683"/>
                </a:cubicBezTo>
                <a:cubicBezTo>
                  <a:pt x="174603" y="156117"/>
                  <a:pt x="171009" y="164667"/>
                  <a:pt x="164691" y="170985"/>
                </a:cubicBezTo>
                <a:cubicBezTo>
                  <a:pt x="158373" y="177303"/>
                  <a:pt x="149253" y="180134"/>
                  <a:pt x="142389" y="185854"/>
                </a:cubicBezTo>
                <a:cubicBezTo>
                  <a:pt x="134312" y="192585"/>
                  <a:pt x="127520" y="200722"/>
                  <a:pt x="120086" y="208156"/>
                </a:cubicBezTo>
                <a:cubicBezTo>
                  <a:pt x="101645" y="263479"/>
                  <a:pt x="129953" y="189636"/>
                  <a:pt x="82915" y="260195"/>
                </a:cubicBezTo>
                <a:cubicBezTo>
                  <a:pt x="73003" y="275063"/>
                  <a:pt x="58830" y="287848"/>
                  <a:pt x="53179" y="304800"/>
                </a:cubicBezTo>
                <a:cubicBezTo>
                  <a:pt x="42240" y="337616"/>
                  <a:pt x="49250" y="320093"/>
                  <a:pt x="30876" y="356839"/>
                </a:cubicBezTo>
                <a:cubicBezTo>
                  <a:pt x="13935" y="424605"/>
                  <a:pt x="32909" y="342606"/>
                  <a:pt x="16008" y="460917"/>
                </a:cubicBezTo>
                <a:cubicBezTo>
                  <a:pt x="14563" y="471032"/>
                  <a:pt x="11052" y="480742"/>
                  <a:pt x="8574" y="490654"/>
                </a:cubicBezTo>
                <a:cubicBezTo>
                  <a:pt x="8645" y="492638"/>
                  <a:pt x="-21516" y="668721"/>
                  <a:pt x="30876" y="721112"/>
                </a:cubicBezTo>
                <a:cubicBezTo>
                  <a:pt x="37194" y="727430"/>
                  <a:pt x="45745" y="731024"/>
                  <a:pt x="53179" y="735980"/>
                </a:cubicBezTo>
                <a:cubicBezTo>
                  <a:pt x="58135" y="743414"/>
                  <a:pt x="61070" y="752701"/>
                  <a:pt x="68047" y="758283"/>
                </a:cubicBezTo>
                <a:cubicBezTo>
                  <a:pt x="74166" y="763178"/>
                  <a:pt x="83341" y="762213"/>
                  <a:pt x="90350" y="765717"/>
                </a:cubicBezTo>
                <a:cubicBezTo>
                  <a:pt x="98341" y="769713"/>
                  <a:pt x="104895" y="776152"/>
                  <a:pt x="112652" y="780585"/>
                </a:cubicBezTo>
                <a:cubicBezTo>
                  <a:pt x="122274" y="786083"/>
                  <a:pt x="132886" y="789752"/>
                  <a:pt x="142389" y="795454"/>
                </a:cubicBezTo>
                <a:cubicBezTo>
                  <a:pt x="157712" y="804648"/>
                  <a:pt x="172126" y="815278"/>
                  <a:pt x="186994" y="825190"/>
                </a:cubicBezTo>
                <a:cubicBezTo>
                  <a:pt x="194428" y="830146"/>
                  <a:pt x="200820" y="837232"/>
                  <a:pt x="209296" y="840058"/>
                </a:cubicBezTo>
                <a:cubicBezTo>
                  <a:pt x="241291" y="850724"/>
                  <a:pt x="223996" y="845592"/>
                  <a:pt x="261335" y="854927"/>
                </a:cubicBezTo>
                <a:cubicBezTo>
                  <a:pt x="268769" y="859883"/>
                  <a:pt x="275472" y="866166"/>
                  <a:pt x="283637" y="869795"/>
                </a:cubicBezTo>
                <a:cubicBezTo>
                  <a:pt x="297959" y="876160"/>
                  <a:pt x="313374" y="879707"/>
                  <a:pt x="328242" y="884663"/>
                </a:cubicBezTo>
                <a:lnTo>
                  <a:pt x="350545" y="892097"/>
                </a:lnTo>
                <a:cubicBezTo>
                  <a:pt x="357979" y="894575"/>
                  <a:pt x="365245" y="897631"/>
                  <a:pt x="372847" y="899532"/>
                </a:cubicBezTo>
                <a:lnTo>
                  <a:pt x="402584" y="906966"/>
                </a:lnTo>
                <a:lnTo>
                  <a:pt x="447189" y="929268"/>
                </a:lnTo>
              </a:path>
            </a:pathLst>
          </a:custGeom>
          <a:no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Freeform 5"/>
          <p:cNvSpPr/>
          <p:nvPr/>
        </p:nvSpPr>
        <p:spPr bwMode="auto">
          <a:xfrm>
            <a:off x="4839629" y="3843454"/>
            <a:ext cx="104078" cy="172416"/>
          </a:xfrm>
          <a:custGeom>
            <a:avLst/>
            <a:gdLst>
              <a:gd name="connsiteX0" fmla="*/ 81776 w 104078"/>
              <a:gd name="connsiteY0" fmla="*/ 0 h 172416"/>
              <a:gd name="connsiteX1" fmla="*/ 44605 w 104078"/>
              <a:gd name="connsiteY1" fmla="*/ 7434 h 172416"/>
              <a:gd name="connsiteX2" fmla="*/ 7434 w 104078"/>
              <a:gd name="connsiteY2" fmla="*/ 44605 h 172416"/>
              <a:gd name="connsiteX3" fmla="*/ 0 w 104078"/>
              <a:gd name="connsiteY3" fmla="*/ 66907 h 172416"/>
              <a:gd name="connsiteX4" fmla="*/ 7434 w 104078"/>
              <a:gd name="connsiteY4" fmla="*/ 148683 h 172416"/>
              <a:gd name="connsiteX5" fmla="*/ 22303 w 104078"/>
              <a:gd name="connsiteY5" fmla="*/ 163551 h 172416"/>
              <a:gd name="connsiteX6" fmla="*/ 104078 w 104078"/>
              <a:gd name="connsiteY6" fmla="*/ 170985 h 1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78" h="172416">
                <a:moveTo>
                  <a:pt x="81776" y="0"/>
                </a:moveTo>
                <a:cubicBezTo>
                  <a:pt x="69386" y="2478"/>
                  <a:pt x="55440" y="933"/>
                  <a:pt x="44605" y="7434"/>
                </a:cubicBezTo>
                <a:cubicBezTo>
                  <a:pt x="29579" y="16449"/>
                  <a:pt x="7434" y="44605"/>
                  <a:pt x="7434" y="44605"/>
                </a:cubicBezTo>
                <a:cubicBezTo>
                  <a:pt x="4956" y="52039"/>
                  <a:pt x="0" y="59071"/>
                  <a:pt x="0" y="66907"/>
                </a:cubicBezTo>
                <a:cubicBezTo>
                  <a:pt x="0" y="94278"/>
                  <a:pt x="1279" y="122013"/>
                  <a:pt x="7434" y="148683"/>
                </a:cubicBezTo>
                <a:cubicBezTo>
                  <a:pt x="9010" y="155513"/>
                  <a:pt x="16293" y="159945"/>
                  <a:pt x="22303" y="163551"/>
                </a:cubicBezTo>
                <a:cubicBezTo>
                  <a:pt x="45142" y="177254"/>
                  <a:pt x="82990" y="170985"/>
                  <a:pt x="104078" y="170985"/>
                </a:cubicBezTo>
              </a:path>
            </a:pathLst>
          </a:cu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ectangle 7"/>
          <p:cNvSpPr/>
          <p:nvPr/>
        </p:nvSpPr>
        <p:spPr>
          <a:xfrm>
            <a:off x="1558695" y="3136462"/>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bg1">
                      <a:lumMod val="95000"/>
                      <a:lumOff val="5000"/>
                    </a:schemeClr>
                  </a:solidFill>
                  <a:prstDash val="solid"/>
                  <a:miter lim="800000"/>
                </a:ln>
                <a:solidFill>
                  <a:srgbClr val="00B0F0"/>
                </a:solidFill>
                <a:effectLst>
                  <a:outerShdw blurRad="50800" algn="tl" rotWithShape="0">
                    <a:srgbClr val="000000"/>
                  </a:outerShdw>
                </a:effectLst>
              </a:rPr>
              <a:t>B</a:t>
            </a:r>
          </a:p>
        </p:txBody>
      </p:sp>
      <p:sp>
        <p:nvSpPr>
          <p:cNvPr id="9" name="Rectangle 8"/>
          <p:cNvSpPr/>
          <p:nvPr/>
        </p:nvSpPr>
        <p:spPr>
          <a:xfrm>
            <a:off x="3630660" y="3430111"/>
            <a:ext cx="646332" cy="923330"/>
          </a:xfrm>
          <a:prstGeom prst="rect">
            <a:avLst/>
          </a:prstGeom>
          <a:noFill/>
        </p:spPr>
        <p:txBody>
          <a:bodyPr wrap="none" lIns="91440" tIns="45720" rIns="91440" bIns="45720">
            <a:spAutoFit/>
          </a:bodyPr>
          <a:lstStyle/>
          <a:p>
            <a:pPr algn="ctr">
              <a:buNone/>
            </a:pPr>
            <a:r>
              <a:rPr lang="en-US" sz="5400" b="1" dirty="0">
                <a:ln w="17780" cmpd="sng">
                  <a:solidFill>
                    <a:schemeClr val="bg1">
                      <a:lumMod val="95000"/>
                      <a:lumOff val="5000"/>
                    </a:schemeClr>
                  </a:solidFill>
                  <a:prstDash val="solid"/>
                  <a:miter lim="800000"/>
                </a:ln>
                <a:solidFill>
                  <a:srgbClr val="FFFF00"/>
                </a:solidFill>
                <a:effectLst>
                  <a:outerShdw blurRad="50800" algn="tl" rotWithShape="0">
                    <a:srgbClr val="000000"/>
                  </a:outerShdw>
                </a:effectLst>
              </a:rPr>
              <a:t>C</a:t>
            </a:r>
            <a:endParaRPr lang="en-US" sz="5400" b="1" cap="none" spc="0" dirty="0">
              <a:ln w="17780" cmpd="sng">
                <a:solidFill>
                  <a:schemeClr val="bg1">
                    <a:lumMod val="95000"/>
                    <a:lumOff val="5000"/>
                  </a:schemeClr>
                </a:solidFill>
                <a:prstDash val="solid"/>
                <a:miter lim="800000"/>
              </a:ln>
              <a:solidFill>
                <a:srgbClr val="FFFF00"/>
              </a:solidFill>
              <a:effectLst>
                <a:outerShdw blurRad="50800" algn="tl" rotWithShape="0">
                  <a:srgbClr val="000000"/>
                </a:outerShdw>
              </a:effectLst>
            </a:endParaRPr>
          </a:p>
        </p:txBody>
      </p:sp>
      <p:sp>
        <p:nvSpPr>
          <p:cNvPr id="10" name="Rectangle 9"/>
          <p:cNvSpPr/>
          <p:nvPr/>
        </p:nvSpPr>
        <p:spPr>
          <a:xfrm>
            <a:off x="4589283" y="3006332"/>
            <a:ext cx="708848" cy="923330"/>
          </a:xfrm>
          <a:prstGeom prst="rect">
            <a:avLst/>
          </a:prstGeom>
          <a:noFill/>
        </p:spPr>
        <p:txBody>
          <a:bodyPr wrap="none" lIns="91440" tIns="45720" rIns="91440" bIns="45720">
            <a:spAutoFit/>
          </a:bodyPr>
          <a:lstStyle/>
          <a:p>
            <a:pPr algn="ctr">
              <a:buNone/>
            </a:pPr>
            <a:r>
              <a:rPr lang="en-US" sz="5400" b="1" dirty="0">
                <a:ln w="17780" cmpd="sng">
                  <a:solidFill>
                    <a:schemeClr val="bg1">
                      <a:lumMod val="95000"/>
                      <a:lumOff val="5000"/>
                    </a:schemeClr>
                  </a:solidFill>
                  <a:prstDash val="solid"/>
                  <a:miter lim="800000"/>
                </a:ln>
                <a:solidFill>
                  <a:srgbClr val="FF5050"/>
                </a:solidFill>
                <a:effectLst>
                  <a:outerShdw blurRad="50800" algn="tl" rotWithShape="0">
                    <a:srgbClr val="000000"/>
                  </a:outerShdw>
                </a:effectLst>
              </a:rPr>
              <a:t>D</a:t>
            </a:r>
            <a:endParaRPr lang="en-US" sz="5400" b="1" cap="none" spc="0" dirty="0">
              <a:ln w="17780" cmpd="sng">
                <a:solidFill>
                  <a:schemeClr val="bg1">
                    <a:lumMod val="95000"/>
                    <a:lumOff val="5000"/>
                  </a:schemeClr>
                </a:solidFill>
                <a:prstDash val="solid"/>
                <a:miter lim="800000"/>
              </a:ln>
              <a:solidFill>
                <a:srgbClr val="FF5050"/>
              </a:solidFill>
              <a:effectLst>
                <a:outerShdw blurRad="50800" algn="tl" rotWithShape="0">
                  <a:srgbClr val="000000"/>
                </a:outerShdw>
              </a:effectLst>
            </a:endParaRP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670094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letter represents the living layer of cells in this hardwood?</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2" name="Rectangle 1"/>
          <p:cNvSpPr/>
          <p:nvPr/>
        </p:nvSpPr>
        <p:spPr>
          <a:xfrm>
            <a:off x="686417" y="2286000"/>
            <a:ext cx="659156" cy="923330"/>
          </a:xfrm>
          <a:prstGeom prst="rect">
            <a:avLst/>
          </a:prstGeom>
          <a:noFill/>
        </p:spPr>
        <p:txBody>
          <a:bodyPr wrap="none" lIns="91440" tIns="45720" rIns="91440" bIns="45720">
            <a:spAutoFit/>
          </a:bodyPr>
          <a:lstStyle/>
          <a:p>
            <a:pPr algn="ctr">
              <a:buNone/>
            </a:pPr>
            <a:r>
              <a:rPr lang="en-US" sz="5400" b="1" dirty="0">
                <a:ln w="17780" cmpd="sng">
                  <a:solidFill>
                    <a:schemeClr val="bg1">
                      <a:lumMod val="95000"/>
                      <a:lumOff val="5000"/>
                    </a:schemeClr>
                  </a:solidFill>
                  <a:prstDash val="solid"/>
                  <a:miter lim="800000"/>
                </a:ln>
                <a:solidFill>
                  <a:srgbClr val="FF00FF"/>
                </a:solidFill>
                <a:effectLst>
                  <a:outerShdw blurRad="50800" algn="tl" rotWithShape="0">
                    <a:srgbClr val="000000"/>
                  </a:outerShdw>
                </a:effectLst>
              </a:rPr>
              <a:t>A</a:t>
            </a:r>
            <a:endParaRPr lang="en-US" sz="5400" b="1" cap="none" spc="0" dirty="0">
              <a:ln w="17780" cmpd="sng">
                <a:solidFill>
                  <a:schemeClr val="bg1">
                    <a:lumMod val="95000"/>
                    <a:lumOff val="5000"/>
                  </a:schemeClr>
                </a:solidFill>
                <a:prstDash val="solid"/>
                <a:miter lim="800000"/>
              </a:ln>
              <a:solidFill>
                <a:srgbClr val="FF00FF"/>
              </a:solidFill>
              <a:effectLst>
                <a:outerShdw blurRad="50800" algn="tl" rotWithShape="0">
                  <a:srgbClr val="000000"/>
                </a:outerShdw>
              </a:effectLst>
            </a:endParaRPr>
          </a:p>
        </p:txBody>
      </p:sp>
      <p:sp>
        <p:nvSpPr>
          <p:cNvPr id="3" name="Freeform 2"/>
          <p:cNvSpPr/>
          <p:nvPr/>
        </p:nvSpPr>
        <p:spPr bwMode="auto">
          <a:xfrm>
            <a:off x="929268" y="2594517"/>
            <a:ext cx="959005" cy="1003610"/>
          </a:xfrm>
          <a:custGeom>
            <a:avLst/>
            <a:gdLst>
              <a:gd name="connsiteX0" fmla="*/ 0 w 959005"/>
              <a:gd name="connsiteY0" fmla="*/ 1003610 h 1003610"/>
              <a:gd name="connsiteX1" fmla="*/ 37171 w 959005"/>
              <a:gd name="connsiteY1" fmla="*/ 988742 h 1003610"/>
              <a:gd name="connsiteX2" fmla="*/ 81776 w 959005"/>
              <a:gd name="connsiteY2" fmla="*/ 936703 h 1003610"/>
              <a:gd name="connsiteX3" fmla="*/ 89210 w 959005"/>
              <a:gd name="connsiteY3" fmla="*/ 914400 h 1003610"/>
              <a:gd name="connsiteX4" fmla="*/ 126381 w 959005"/>
              <a:gd name="connsiteY4" fmla="*/ 877229 h 1003610"/>
              <a:gd name="connsiteX5" fmla="*/ 163552 w 959005"/>
              <a:gd name="connsiteY5" fmla="*/ 810322 h 1003610"/>
              <a:gd name="connsiteX6" fmla="*/ 185854 w 959005"/>
              <a:gd name="connsiteY6" fmla="*/ 795454 h 1003610"/>
              <a:gd name="connsiteX7" fmla="*/ 223025 w 959005"/>
              <a:gd name="connsiteY7" fmla="*/ 773151 h 1003610"/>
              <a:gd name="connsiteX8" fmla="*/ 275064 w 959005"/>
              <a:gd name="connsiteY8" fmla="*/ 706244 h 1003610"/>
              <a:gd name="connsiteX9" fmla="*/ 289932 w 959005"/>
              <a:gd name="connsiteY9" fmla="*/ 683942 h 1003610"/>
              <a:gd name="connsiteX10" fmla="*/ 304800 w 959005"/>
              <a:gd name="connsiteY10" fmla="*/ 654205 h 1003610"/>
              <a:gd name="connsiteX11" fmla="*/ 327103 w 959005"/>
              <a:gd name="connsiteY11" fmla="*/ 631903 h 1003610"/>
              <a:gd name="connsiteX12" fmla="*/ 356839 w 959005"/>
              <a:gd name="connsiteY12" fmla="*/ 579863 h 1003610"/>
              <a:gd name="connsiteX13" fmla="*/ 394010 w 959005"/>
              <a:gd name="connsiteY13" fmla="*/ 550127 h 1003610"/>
              <a:gd name="connsiteX14" fmla="*/ 423747 w 959005"/>
              <a:gd name="connsiteY14" fmla="*/ 512956 h 1003610"/>
              <a:gd name="connsiteX15" fmla="*/ 438615 w 959005"/>
              <a:gd name="connsiteY15" fmla="*/ 490654 h 1003610"/>
              <a:gd name="connsiteX16" fmla="*/ 498088 w 959005"/>
              <a:gd name="connsiteY16" fmla="*/ 438615 h 1003610"/>
              <a:gd name="connsiteX17" fmla="*/ 550127 w 959005"/>
              <a:gd name="connsiteY17" fmla="*/ 379142 h 1003610"/>
              <a:gd name="connsiteX18" fmla="*/ 564995 w 959005"/>
              <a:gd name="connsiteY18" fmla="*/ 364273 h 1003610"/>
              <a:gd name="connsiteX19" fmla="*/ 579864 w 959005"/>
              <a:gd name="connsiteY19" fmla="*/ 349405 h 1003610"/>
              <a:gd name="connsiteX20" fmla="*/ 624469 w 959005"/>
              <a:gd name="connsiteY20" fmla="*/ 312234 h 1003610"/>
              <a:gd name="connsiteX21" fmla="*/ 661639 w 959005"/>
              <a:gd name="connsiteY21" fmla="*/ 275063 h 1003610"/>
              <a:gd name="connsiteX22" fmla="*/ 676508 w 959005"/>
              <a:gd name="connsiteY22" fmla="*/ 252761 h 1003610"/>
              <a:gd name="connsiteX23" fmla="*/ 698810 w 959005"/>
              <a:gd name="connsiteY23" fmla="*/ 237893 h 1003610"/>
              <a:gd name="connsiteX24" fmla="*/ 713678 w 959005"/>
              <a:gd name="connsiteY24" fmla="*/ 208156 h 1003610"/>
              <a:gd name="connsiteX25" fmla="*/ 750849 w 959005"/>
              <a:gd name="connsiteY25" fmla="*/ 170985 h 1003610"/>
              <a:gd name="connsiteX26" fmla="*/ 773152 w 959005"/>
              <a:gd name="connsiteY26" fmla="*/ 148683 h 1003610"/>
              <a:gd name="connsiteX27" fmla="*/ 788020 w 959005"/>
              <a:gd name="connsiteY27" fmla="*/ 126381 h 1003610"/>
              <a:gd name="connsiteX28" fmla="*/ 832625 w 959005"/>
              <a:gd name="connsiteY28" fmla="*/ 96644 h 1003610"/>
              <a:gd name="connsiteX29" fmla="*/ 892098 w 959005"/>
              <a:gd name="connsiteY29" fmla="*/ 44605 h 1003610"/>
              <a:gd name="connsiteX30" fmla="*/ 921834 w 959005"/>
              <a:gd name="connsiteY30" fmla="*/ 22303 h 1003610"/>
              <a:gd name="connsiteX31" fmla="*/ 959005 w 959005"/>
              <a:gd name="connsiteY31" fmla="*/ 0 h 10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9005" h="1003610">
                <a:moveTo>
                  <a:pt x="0" y="1003610"/>
                </a:moveTo>
                <a:cubicBezTo>
                  <a:pt x="12390" y="998654"/>
                  <a:pt x="26067" y="996144"/>
                  <a:pt x="37171" y="988742"/>
                </a:cubicBezTo>
                <a:cubicBezTo>
                  <a:pt x="58804" y="974320"/>
                  <a:pt x="68324" y="956881"/>
                  <a:pt x="81776" y="936703"/>
                </a:cubicBezTo>
                <a:cubicBezTo>
                  <a:pt x="84254" y="929269"/>
                  <a:pt x="84508" y="920669"/>
                  <a:pt x="89210" y="914400"/>
                </a:cubicBezTo>
                <a:cubicBezTo>
                  <a:pt x="99723" y="900382"/>
                  <a:pt x="126381" y="877229"/>
                  <a:pt x="126381" y="877229"/>
                </a:cubicBezTo>
                <a:cubicBezTo>
                  <a:pt x="134128" y="853988"/>
                  <a:pt x="141641" y="824929"/>
                  <a:pt x="163552" y="810322"/>
                </a:cubicBezTo>
                <a:cubicBezTo>
                  <a:pt x="170986" y="805366"/>
                  <a:pt x="178877" y="801035"/>
                  <a:pt x="185854" y="795454"/>
                </a:cubicBezTo>
                <a:cubicBezTo>
                  <a:pt x="215011" y="772128"/>
                  <a:pt x="184292" y="786061"/>
                  <a:pt x="223025" y="773151"/>
                </a:cubicBezTo>
                <a:cubicBezTo>
                  <a:pt x="257962" y="738214"/>
                  <a:pt x="239496" y="759596"/>
                  <a:pt x="275064" y="706244"/>
                </a:cubicBezTo>
                <a:cubicBezTo>
                  <a:pt x="280020" y="698810"/>
                  <a:pt x="285936" y="691933"/>
                  <a:pt x="289932" y="683942"/>
                </a:cubicBezTo>
                <a:cubicBezTo>
                  <a:pt x="294888" y="674030"/>
                  <a:pt x="298359" y="663223"/>
                  <a:pt x="304800" y="654205"/>
                </a:cubicBezTo>
                <a:cubicBezTo>
                  <a:pt x="310911" y="645650"/>
                  <a:pt x="320372" y="639980"/>
                  <a:pt x="327103" y="631903"/>
                </a:cubicBezTo>
                <a:cubicBezTo>
                  <a:pt x="352450" y="601487"/>
                  <a:pt x="332603" y="616217"/>
                  <a:pt x="356839" y="579863"/>
                </a:cubicBezTo>
                <a:cubicBezTo>
                  <a:pt x="365312" y="567153"/>
                  <a:pt x="382082" y="558079"/>
                  <a:pt x="394010" y="550127"/>
                </a:cubicBezTo>
                <a:cubicBezTo>
                  <a:pt x="439765" y="481491"/>
                  <a:pt x="381380" y="565913"/>
                  <a:pt x="423747" y="512956"/>
                </a:cubicBezTo>
                <a:cubicBezTo>
                  <a:pt x="429328" y="505979"/>
                  <a:pt x="432732" y="497378"/>
                  <a:pt x="438615" y="490654"/>
                </a:cubicBezTo>
                <a:cubicBezTo>
                  <a:pt x="469057" y="455863"/>
                  <a:pt x="467859" y="458768"/>
                  <a:pt x="498088" y="438615"/>
                </a:cubicBezTo>
                <a:cubicBezTo>
                  <a:pt x="522677" y="401731"/>
                  <a:pt x="506636" y="422633"/>
                  <a:pt x="550127" y="379142"/>
                </a:cubicBezTo>
                <a:lnTo>
                  <a:pt x="564995" y="364273"/>
                </a:lnTo>
                <a:cubicBezTo>
                  <a:pt x="569951" y="359317"/>
                  <a:pt x="575659" y="355012"/>
                  <a:pt x="579864" y="349405"/>
                </a:cubicBezTo>
                <a:cubicBezTo>
                  <a:pt x="606868" y="313399"/>
                  <a:pt x="590412" y="323586"/>
                  <a:pt x="624469" y="312234"/>
                </a:cubicBezTo>
                <a:cubicBezTo>
                  <a:pt x="636859" y="299844"/>
                  <a:pt x="651919" y="289642"/>
                  <a:pt x="661639" y="275063"/>
                </a:cubicBezTo>
                <a:cubicBezTo>
                  <a:pt x="666595" y="267629"/>
                  <a:pt x="670190" y="259079"/>
                  <a:pt x="676508" y="252761"/>
                </a:cubicBezTo>
                <a:cubicBezTo>
                  <a:pt x="682826" y="246443"/>
                  <a:pt x="691376" y="242849"/>
                  <a:pt x="698810" y="237893"/>
                </a:cubicBezTo>
                <a:cubicBezTo>
                  <a:pt x="703766" y="227981"/>
                  <a:pt x="706874" y="216904"/>
                  <a:pt x="713678" y="208156"/>
                </a:cubicBezTo>
                <a:cubicBezTo>
                  <a:pt x="724436" y="194324"/>
                  <a:pt x="738459" y="183375"/>
                  <a:pt x="750849" y="170985"/>
                </a:cubicBezTo>
                <a:cubicBezTo>
                  <a:pt x="758283" y="163551"/>
                  <a:pt x="767320" y="157431"/>
                  <a:pt x="773152" y="148683"/>
                </a:cubicBezTo>
                <a:cubicBezTo>
                  <a:pt x="778108" y="141249"/>
                  <a:pt x="781296" y="132264"/>
                  <a:pt x="788020" y="126381"/>
                </a:cubicBezTo>
                <a:cubicBezTo>
                  <a:pt x="801468" y="114614"/>
                  <a:pt x="832625" y="96644"/>
                  <a:pt x="832625" y="96644"/>
                </a:cubicBezTo>
                <a:cubicBezTo>
                  <a:pt x="860296" y="55138"/>
                  <a:pt x="834277" y="87970"/>
                  <a:pt x="892098" y="44605"/>
                </a:cubicBezTo>
                <a:cubicBezTo>
                  <a:pt x="902010" y="37171"/>
                  <a:pt x="911077" y="28450"/>
                  <a:pt x="921834" y="22303"/>
                </a:cubicBezTo>
                <a:cubicBezTo>
                  <a:pt x="966869" y="-3432"/>
                  <a:pt x="924211" y="34794"/>
                  <a:pt x="959005" y="0"/>
                </a:cubicBezTo>
              </a:path>
            </a:pathLst>
          </a:custGeom>
          <a:noFill/>
          <a:ln w="762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Freeform 3"/>
          <p:cNvSpPr/>
          <p:nvPr/>
        </p:nvSpPr>
        <p:spPr bwMode="auto">
          <a:xfrm>
            <a:off x="1783279" y="2958790"/>
            <a:ext cx="826106" cy="1516566"/>
          </a:xfrm>
          <a:custGeom>
            <a:avLst/>
            <a:gdLst>
              <a:gd name="connsiteX0" fmla="*/ 826106 w 826106"/>
              <a:gd name="connsiteY0" fmla="*/ 0 h 1516566"/>
              <a:gd name="connsiteX1" fmla="*/ 766633 w 826106"/>
              <a:gd name="connsiteY1" fmla="*/ 37171 h 1516566"/>
              <a:gd name="connsiteX2" fmla="*/ 722028 w 826106"/>
              <a:gd name="connsiteY2" fmla="*/ 59473 h 1516566"/>
              <a:gd name="connsiteX3" fmla="*/ 684858 w 826106"/>
              <a:gd name="connsiteY3" fmla="*/ 81776 h 1516566"/>
              <a:gd name="connsiteX4" fmla="*/ 669989 w 826106"/>
              <a:gd name="connsiteY4" fmla="*/ 96644 h 1516566"/>
              <a:gd name="connsiteX5" fmla="*/ 595648 w 826106"/>
              <a:gd name="connsiteY5" fmla="*/ 141249 h 1516566"/>
              <a:gd name="connsiteX6" fmla="*/ 558477 w 826106"/>
              <a:gd name="connsiteY6" fmla="*/ 178420 h 1516566"/>
              <a:gd name="connsiteX7" fmla="*/ 506438 w 826106"/>
              <a:gd name="connsiteY7" fmla="*/ 223025 h 1516566"/>
              <a:gd name="connsiteX8" fmla="*/ 484136 w 826106"/>
              <a:gd name="connsiteY8" fmla="*/ 245327 h 1516566"/>
              <a:gd name="connsiteX9" fmla="*/ 469267 w 826106"/>
              <a:gd name="connsiteY9" fmla="*/ 267630 h 1516566"/>
              <a:gd name="connsiteX10" fmla="*/ 446965 w 826106"/>
              <a:gd name="connsiteY10" fmla="*/ 282498 h 1516566"/>
              <a:gd name="connsiteX11" fmla="*/ 432097 w 826106"/>
              <a:gd name="connsiteY11" fmla="*/ 304800 h 1516566"/>
              <a:gd name="connsiteX12" fmla="*/ 417228 w 826106"/>
              <a:gd name="connsiteY12" fmla="*/ 319669 h 1516566"/>
              <a:gd name="connsiteX13" fmla="*/ 387492 w 826106"/>
              <a:gd name="connsiteY13" fmla="*/ 364273 h 1516566"/>
              <a:gd name="connsiteX14" fmla="*/ 372623 w 826106"/>
              <a:gd name="connsiteY14" fmla="*/ 386576 h 1516566"/>
              <a:gd name="connsiteX15" fmla="*/ 350321 w 826106"/>
              <a:gd name="connsiteY15" fmla="*/ 416312 h 1516566"/>
              <a:gd name="connsiteX16" fmla="*/ 320584 w 826106"/>
              <a:gd name="connsiteY16" fmla="*/ 453483 h 1516566"/>
              <a:gd name="connsiteX17" fmla="*/ 283414 w 826106"/>
              <a:gd name="connsiteY17" fmla="*/ 520390 h 1516566"/>
              <a:gd name="connsiteX18" fmla="*/ 238809 w 826106"/>
              <a:gd name="connsiteY18" fmla="*/ 579864 h 1516566"/>
              <a:gd name="connsiteX19" fmla="*/ 223941 w 826106"/>
              <a:gd name="connsiteY19" fmla="*/ 609600 h 1516566"/>
              <a:gd name="connsiteX20" fmla="*/ 194204 w 826106"/>
              <a:gd name="connsiteY20" fmla="*/ 654205 h 1516566"/>
              <a:gd name="connsiteX21" fmla="*/ 186770 w 826106"/>
              <a:gd name="connsiteY21" fmla="*/ 676508 h 1516566"/>
              <a:gd name="connsiteX22" fmla="*/ 157033 w 826106"/>
              <a:gd name="connsiteY22" fmla="*/ 721112 h 1516566"/>
              <a:gd name="connsiteX23" fmla="*/ 134731 w 826106"/>
              <a:gd name="connsiteY23" fmla="*/ 788020 h 1516566"/>
              <a:gd name="connsiteX24" fmla="*/ 127297 w 826106"/>
              <a:gd name="connsiteY24" fmla="*/ 810322 h 1516566"/>
              <a:gd name="connsiteX25" fmla="*/ 119862 w 826106"/>
              <a:gd name="connsiteY25" fmla="*/ 832625 h 1516566"/>
              <a:gd name="connsiteX26" fmla="*/ 104994 w 826106"/>
              <a:gd name="connsiteY26" fmla="*/ 884664 h 1516566"/>
              <a:gd name="connsiteX27" fmla="*/ 90126 w 826106"/>
              <a:gd name="connsiteY27" fmla="*/ 906966 h 1516566"/>
              <a:gd name="connsiteX28" fmla="*/ 75258 w 826106"/>
              <a:gd name="connsiteY28" fmla="*/ 951571 h 1516566"/>
              <a:gd name="connsiteX29" fmla="*/ 52955 w 826106"/>
              <a:gd name="connsiteY29" fmla="*/ 1033347 h 1516566"/>
              <a:gd name="connsiteX30" fmla="*/ 45521 w 826106"/>
              <a:gd name="connsiteY30" fmla="*/ 1107688 h 1516566"/>
              <a:gd name="connsiteX31" fmla="*/ 38087 w 826106"/>
              <a:gd name="connsiteY31" fmla="*/ 1129990 h 1516566"/>
              <a:gd name="connsiteX32" fmla="*/ 30653 w 826106"/>
              <a:gd name="connsiteY32" fmla="*/ 1271239 h 1516566"/>
              <a:gd name="connsiteX33" fmla="*/ 15784 w 826106"/>
              <a:gd name="connsiteY33" fmla="*/ 1353015 h 1516566"/>
              <a:gd name="connsiteX34" fmla="*/ 8350 w 826106"/>
              <a:gd name="connsiteY34" fmla="*/ 1382751 h 1516566"/>
              <a:gd name="connsiteX35" fmla="*/ 916 w 826106"/>
              <a:gd name="connsiteY35" fmla="*/ 1405054 h 1516566"/>
              <a:gd name="connsiteX36" fmla="*/ 916 w 826106"/>
              <a:gd name="connsiteY36" fmla="*/ 1516566 h 151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26106" h="1516566">
                <a:moveTo>
                  <a:pt x="826106" y="0"/>
                </a:moveTo>
                <a:cubicBezTo>
                  <a:pt x="740800" y="68247"/>
                  <a:pt x="824740" y="8118"/>
                  <a:pt x="766633" y="37171"/>
                </a:cubicBezTo>
                <a:cubicBezTo>
                  <a:pt x="708987" y="65993"/>
                  <a:pt x="778088" y="40787"/>
                  <a:pt x="722028" y="59473"/>
                </a:cubicBezTo>
                <a:cubicBezTo>
                  <a:pt x="684360" y="97144"/>
                  <a:pt x="733105" y="52828"/>
                  <a:pt x="684858" y="81776"/>
                </a:cubicBezTo>
                <a:cubicBezTo>
                  <a:pt x="678848" y="85382"/>
                  <a:pt x="675821" y="92756"/>
                  <a:pt x="669989" y="96644"/>
                </a:cubicBezTo>
                <a:cubicBezTo>
                  <a:pt x="634792" y="120108"/>
                  <a:pt x="632507" y="104390"/>
                  <a:pt x="595648" y="141249"/>
                </a:cubicBezTo>
                <a:cubicBezTo>
                  <a:pt x="583258" y="153639"/>
                  <a:pt x="573057" y="168700"/>
                  <a:pt x="558477" y="178420"/>
                </a:cubicBezTo>
                <a:cubicBezTo>
                  <a:pt x="524511" y="201064"/>
                  <a:pt x="542493" y="186970"/>
                  <a:pt x="506438" y="223025"/>
                </a:cubicBezTo>
                <a:cubicBezTo>
                  <a:pt x="499004" y="230459"/>
                  <a:pt x="489968" y="236579"/>
                  <a:pt x="484136" y="245327"/>
                </a:cubicBezTo>
                <a:cubicBezTo>
                  <a:pt x="479180" y="252761"/>
                  <a:pt x="475585" y="261312"/>
                  <a:pt x="469267" y="267630"/>
                </a:cubicBezTo>
                <a:cubicBezTo>
                  <a:pt x="462949" y="273948"/>
                  <a:pt x="454399" y="277542"/>
                  <a:pt x="446965" y="282498"/>
                </a:cubicBezTo>
                <a:cubicBezTo>
                  <a:pt x="442009" y="289932"/>
                  <a:pt x="437678" y="297823"/>
                  <a:pt x="432097" y="304800"/>
                </a:cubicBezTo>
                <a:cubicBezTo>
                  <a:pt x="427718" y="310273"/>
                  <a:pt x="421434" y="314062"/>
                  <a:pt x="417228" y="319669"/>
                </a:cubicBezTo>
                <a:cubicBezTo>
                  <a:pt x="406506" y="333964"/>
                  <a:pt x="397404" y="349405"/>
                  <a:pt x="387492" y="364273"/>
                </a:cubicBezTo>
                <a:cubicBezTo>
                  <a:pt x="382536" y="371707"/>
                  <a:pt x="377984" y="379428"/>
                  <a:pt x="372623" y="386576"/>
                </a:cubicBezTo>
                <a:cubicBezTo>
                  <a:pt x="365189" y="396488"/>
                  <a:pt x="357522" y="406230"/>
                  <a:pt x="350321" y="416312"/>
                </a:cubicBezTo>
                <a:cubicBezTo>
                  <a:pt x="326875" y="449136"/>
                  <a:pt x="345450" y="428619"/>
                  <a:pt x="320584" y="453483"/>
                </a:cubicBezTo>
                <a:cubicBezTo>
                  <a:pt x="311236" y="481528"/>
                  <a:pt x="308977" y="494827"/>
                  <a:pt x="283414" y="520390"/>
                </a:cubicBezTo>
                <a:cubicBezTo>
                  <a:pt x="262504" y="541300"/>
                  <a:pt x="255622" y="546238"/>
                  <a:pt x="238809" y="579864"/>
                </a:cubicBezTo>
                <a:cubicBezTo>
                  <a:pt x="233853" y="589776"/>
                  <a:pt x="229643" y="600097"/>
                  <a:pt x="223941" y="609600"/>
                </a:cubicBezTo>
                <a:cubicBezTo>
                  <a:pt x="214747" y="624923"/>
                  <a:pt x="194204" y="654205"/>
                  <a:pt x="194204" y="654205"/>
                </a:cubicBezTo>
                <a:cubicBezTo>
                  <a:pt x="191726" y="661639"/>
                  <a:pt x="190576" y="669658"/>
                  <a:pt x="186770" y="676508"/>
                </a:cubicBezTo>
                <a:cubicBezTo>
                  <a:pt x="178092" y="692129"/>
                  <a:pt x="157033" y="721112"/>
                  <a:pt x="157033" y="721112"/>
                </a:cubicBezTo>
                <a:lnTo>
                  <a:pt x="134731" y="788020"/>
                </a:lnTo>
                <a:lnTo>
                  <a:pt x="127297" y="810322"/>
                </a:lnTo>
                <a:cubicBezTo>
                  <a:pt x="124819" y="817756"/>
                  <a:pt x="121763" y="825022"/>
                  <a:pt x="119862" y="832625"/>
                </a:cubicBezTo>
                <a:cubicBezTo>
                  <a:pt x="117480" y="842151"/>
                  <a:pt x="110326" y="874000"/>
                  <a:pt x="104994" y="884664"/>
                </a:cubicBezTo>
                <a:cubicBezTo>
                  <a:pt x="100998" y="892655"/>
                  <a:pt x="95082" y="899532"/>
                  <a:pt x="90126" y="906966"/>
                </a:cubicBezTo>
                <a:cubicBezTo>
                  <a:pt x="85170" y="921834"/>
                  <a:pt x="79059" y="936366"/>
                  <a:pt x="75258" y="951571"/>
                </a:cubicBezTo>
                <a:cubicBezTo>
                  <a:pt x="58488" y="1018646"/>
                  <a:pt x="66851" y="991658"/>
                  <a:pt x="52955" y="1033347"/>
                </a:cubicBezTo>
                <a:cubicBezTo>
                  <a:pt x="50477" y="1058127"/>
                  <a:pt x="49308" y="1083074"/>
                  <a:pt x="45521" y="1107688"/>
                </a:cubicBezTo>
                <a:cubicBezTo>
                  <a:pt x="44329" y="1115433"/>
                  <a:pt x="38796" y="1122186"/>
                  <a:pt x="38087" y="1129990"/>
                </a:cubicBezTo>
                <a:cubicBezTo>
                  <a:pt x="33818" y="1176945"/>
                  <a:pt x="35345" y="1224325"/>
                  <a:pt x="30653" y="1271239"/>
                </a:cubicBezTo>
                <a:cubicBezTo>
                  <a:pt x="27896" y="1298807"/>
                  <a:pt x="21218" y="1325847"/>
                  <a:pt x="15784" y="1353015"/>
                </a:cubicBezTo>
                <a:cubicBezTo>
                  <a:pt x="13780" y="1363034"/>
                  <a:pt x="11157" y="1372927"/>
                  <a:pt x="8350" y="1382751"/>
                </a:cubicBezTo>
                <a:cubicBezTo>
                  <a:pt x="6197" y="1390286"/>
                  <a:pt x="1351" y="1397230"/>
                  <a:pt x="916" y="1405054"/>
                </a:cubicBezTo>
                <a:cubicBezTo>
                  <a:pt x="-1146" y="1442167"/>
                  <a:pt x="916" y="1479395"/>
                  <a:pt x="916" y="1516566"/>
                </a:cubicBezTo>
              </a:path>
            </a:pathLst>
          </a:custGeom>
          <a:noFill/>
          <a:ln w="762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Freeform 4"/>
          <p:cNvSpPr/>
          <p:nvPr/>
        </p:nvSpPr>
        <p:spPr bwMode="auto">
          <a:xfrm>
            <a:off x="3953826" y="3501483"/>
            <a:ext cx="447189" cy="929268"/>
          </a:xfrm>
          <a:custGeom>
            <a:avLst/>
            <a:gdLst>
              <a:gd name="connsiteX0" fmla="*/ 424886 w 447189"/>
              <a:gd name="connsiteY0" fmla="*/ 0 h 929268"/>
              <a:gd name="connsiteX1" fmla="*/ 387715 w 447189"/>
              <a:gd name="connsiteY1" fmla="*/ 7434 h 929268"/>
              <a:gd name="connsiteX2" fmla="*/ 343111 w 447189"/>
              <a:gd name="connsiteY2" fmla="*/ 22302 h 929268"/>
              <a:gd name="connsiteX3" fmla="*/ 320808 w 447189"/>
              <a:gd name="connsiteY3" fmla="*/ 44605 h 929268"/>
              <a:gd name="connsiteX4" fmla="*/ 298506 w 447189"/>
              <a:gd name="connsiteY4" fmla="*/ 52039 h 929268"/>
              <a:gd name="connsiteX5" fmla="*/ 268769 w 447189"/>
              <a:gd name="connsiteY5" fmla="*/ 81776 h 929268"/>
              <a:gd name="connsiteX6" fmla="*/ 224164 w 447189"/>
              <a:gd name="connsiteY6" fmla="*/ 111512 h 929268"/>
              <a:gd name="connsiteX7" fmla="*/ 179559 w 447189"/>
              <a:gd name="connsiteY7" fmla="*/ 148683 h 929268"/>
              <a:gd name="connsiteX8" fmla="*/ 164691 w 447189"/>
              <a:gd name="connsiteY8" fmla="*/ 170985 h 929268"/>
              <a:gd name="connsiteX9" fmla="*/ 142389 w 447189"/>
              <a:gd name="connsiteY9" fmla="*/ 185854 h 929268"/>
              <a:gd name="connsiteX10" fmla="*/ 120086 w 447189"/>
              <a:gd name="connsiteY10" fmla="*/ 208156 h 929268"/>
              <a:gd name="connsiteX11" fmla="*/ 82915 w 447189"/>
              <a:gd name="connsiteY11" fmla="*/ 260195 h 929268"/>
              <a:gd name="connsiteX12" fmla="*/ 53179 w 447189"/>
              <a:gd name="connsiteY12" fmla="*/ 304800 h 929268"/>
              <a:gd name="connsiteX13" fmla="*/ 30876 w 447189"/>
              <a:gd name="connsiteY13" fmla="*/ 356839 h 929268"/>
              <a:gd name="connsiteX14" fmla="*/ 16008 w 447189"/>
              <a:gd name="connsiteY14" fmla="*/ 460917 h 929268"/>
              <a:gd name="connsiteX15" fmla="*/ 8574 w 447189"/>
              <a:gd name="connsiteY15" fmla="*/ 490654 h 929268"/>
              <a:gd name="connsiteX16" fmla="*/ 30876 w 447189"/>
              <a:gd name="connsiteY16" fmla="*/ 721112 h 929268"/>
              <a:gd name="connsiteX17" fmla="*/ 53179 w 447189"/>
              <a:gd name="connsiteY17" fmla="*/ 735980 h 929268"/>
              <a:gd name="connsiteX18" fmla="*/ 68047 w 447189"/>
              <a:gd name="connsiteY18" fmla="*/ 758283 h 929268"/>
              <a:gd name="connsiteX19" fmla="*/ 90350 w 447189"/>
              <a:gd name="connsiteY19" fmla="*/ 765717 h 929268"/>
              <a:gd name="connsiteX20" fmla="*/ 112652 w 447189"/>
              <a:gd name="connsiteY20" fmla="*/ 780585 h 929268"/>
              <a:gd name="connsiteX21" fmla="*/ 142389 w 447189"/>
              <a:gd name="connsiteY21" fmla="*/ 795454 h 929268"/>
              <a:gd name="connsiteX22" fmla="*/ 186994 w 447189"/>
              <a:gd name="connsiteY22" fmla="*/ 825190 h 929268"/>
              <a:gd name="connsiteX23" fmla="*/ 209296 w 447189"/>
              <a:gd name="connsiteY23" fmla="*/ 840058 h 929268"/>
              <a:gd name="connsiteX24" fmla="*/ 261335 w 447189"/>
              <a:gd name="connsiteY24" fmla="*/ 854927 h 929268"/>
              <a:gd name="connsiteX25" fmla="*/ 283637 w 447189"/>
              <a:gd name="connsiteY25" fmla="*/ 869795 h 929268"/>
              <a:gd name="connsiteX26" fmla="*/ 328242 w 447189"/>
              <a:gd name="connsiteY26" fmla="*/ 884663 h 929268"/>
              <a:gd name="connsiteX27" fmla="*/ 350545 w 447189"/>
              <a:gd name="connsiteY27" fmla="*/ 892097 h 929268"/>
              <a:gd name="connsiteX28" fmla="*/ 372847 w 447189"/>
              <a:gd name="connsiteY28" fmla="*/ 899532 h 929268"/>
              <a:gd name="connsiteX29" fmla="*/ 402584 w 447189"/>
              <a:gd name="connsiteY29" fmla="*/ 906966 h 929268"/>
              <a:gd name="connsiteX30" fmla="*/ 447189 w 447189"/>
              <a:gd name="connsiteY30" fmla="*/ 929268 h 92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7189" h="929268">
                <a:moveTo>
                  <a:pt x="424886" y="0"/>
                </a:moveTo>
                <a:cubicBezTo>
                  <a:pt x="412496" y="2478"/>
                  <a:pt x="399905" y="4109"/>
                  <a:pt x="387715" y="7434"/>
                </a:cubicBezTo>
                <a:cubicBezTo>
                  <a:pt x="372595" y="11558"/>
                  <a:pt x="343111" y="22302"/>
                  <a:pt x="343111" y="22302"/>
                </a:cubicBezTo>
                <a:cubicBezTo>
                  <a:pt x="335677" y="29736"/>
                  <a:pt x="329556" y="38773"/>
                  <a:pt x="320808" y="44605"/>
                </a:cubicBezTo>
                <a:cubicBezTo>
                  <a:pt x="314288" y="48952"/>
                  <a:pt x="304882" y="47484"/>
                  <a:pt x="298506" y="52039"/>
                </a:cubicBezTo>
                <a:cubicBezTo>
                  <a:pt x="287099" y="60187"/>
                  <a:pt x="280433" y="74000"/>
                  <a:pt x="268769" y="81776"/>
                </a:cubicBezTo>
                <a:cubicBezTo>
                  <a:pt x="253901" y="91688"/>
                  <a:pt x="236799" y="98876"/>
                  <a:pt x="224164" y="111512"/>
                </a:cubicBezTo>
                <a:cubicBezTo>
                  <a:pt x="195544" y="140133"/>
                  <a:pt x="210610" y="127983"/>
                  <a:pt x="179559" y="148683"/>
                </a:cubicBezTo>
                <a:cubicBezTo>
                  <a:pt x="174603" y="156117"/>
                  <a:pt x="171009" y="164667"/>
                  <a:pt x="164691" y="170985"/>
                </a:cubicBezTo>
                <a:cubicBezTo>
                  <a:pt x="158373" y="177303"/>
                  <a:pt x="149253" y="180134"/>
                  <a:pt x="142389" y="185854"/>
                </a:cubicBezTo>
                <a:cubicBezTo>
                  <a:pt x="134312" y="192585"/>
                  <a:pt x="127520" y="200722"/>
                  <a:pt x="120086" y="208156"/>
                </a:cubicBezTo>
                <a:cubicBezTo>
                  <a:pt x="101645" y="263479"/>
                  <a:pt x="129953" y="189636"/>
                  <a:pt x="82915" y="260195"/>
                </a:cubicBezTo>
                <a:cubicBezTo>
                  <a:pt x="73003" y="275063"/>
                  <a:pt x="58830" y="287848"/>
                  <a:pt x="53179" y="304800"/>
                </a:cubicBezTo>
                <a:cubicBezTo>
                  <a:pt x="42240" y="337616"/>
                  <a:pt x="49250" y="320093"/>
                  <a:pt x="30876" y="356839"/>
                </a:cubicBezTo>
                <a:cubicBezTo>
                  <a:pt x="13935" y="424605"/>
                  <a:pt x="32909" y="342606"/>
                  <a:pt x="16008" y="460917"/>
                </a:cubicBezTo>
                <a:cubicBezTo>
                  <a:pt x="14563" y="471032"/>
                  <a:pt x="11052" y="480742"/>
                  <a:pt x="8574" y="490654"/>
                </a:cubicBezTo>
                <a:cubicBezTo>
                  <a:pt x="8645" y="492638"/>
                  <a:pt x="-21516" y="668721"/>
                  <a:pt x="30876" y="721112"/>
                </a:cubicBezTo>
                <a:cubicBezTo>
                  <a:pt x="37194" y="727430"/>
                  <a:pt x="45745" y="731024"/>
                  <a:pt x="53179" y="735980"/>
                </a:cubicBezTo>
                <a:cubicBezTo>
                  <a:pt x="58135" y="743414"/>
                  <a:pt x="61070" y="752701"/>
                  <a:pt x="68047" y="758283"/>
                </a:cubicBezTo>
                <a:cubicBezTo>
                  <a:pt x="74166" y="763178"/>
                  <a:pt x="83341" y="762213"/>
                  <a:pt x="90350" y="765717"/>
                </a:cubicBezTo>
                <a:cubicBezTo>
                  <a:pt x="98341" y="769713"/>
                  <a:pt x="104895" y="776152"/>
                  <a:pt x="112652" y="780585"/>
                </a:cubicBezTo>
                <a:cubicBezTo>
                  <a:pt x="122274" y="786083"/>
                  <a:pt x="132886" y="789752"/>
                  <a:pt x="142389" y="795454"/>
                </a:cubicBezTo>
                <a:cubicBezTo>
                  <a:pt x="157712" y="804648"/>
                  <a:pt x="172126" y="815278"/>
                  <a:pt x="186994" y="825190"/>
                </a:cubicBezTo>
                <a:cubicBezTo>
                  <a:pt x="194428" y="830146"/>
                  <a:pt x="200820" y="837232"/>
                  <a:pt x="209296" y="840058"/>
                </a:cubicBezTo>
                <a:cubicBezTo>
                  <a:pt x="241291" y="850724"/>
                  <a:pt x="223996" y="845592"/>
                  <a:pt x="261335" y="854927"/>
                </a:cubicBezTo>
                <a:cubicBezTo>
                  <a:pt x="268769" y="859883"/>
                  <a:pt x="275472" y="866166"/>
                  <a:pt x="283637" y="869795"/>
                </a:cubicBezTo>
                <a:cubicBezTo>
                  <a:pt x="297959" y="876160"/>
                  <a:pt x="313374" y="879707"/>
                  <a:pt x="328242" y="884663"/>
                </a:cubicBezTo>
                <a:lnTo>
                  <a:pt x="350545" y="892097"/>
                </a:lnTo>
                <a:cubicBezTo>
                  <a:pt x="357979" y="894575"/>
                  <a:pt x="365245" y="897631"/>
                  <a:pt x="372847" y="899532"/>
                </a:cubicBezTo>
                <a:lnTo>
                  <a:pt x="402584" y="906966"/>
                </a:lnTo>
                <a:lnTo>
                  <a:pt x="447189" y="929268"/>
                </a:lnTo>
              </a:path>
            </a:pathLst>
          </a:custGeom>
          <a:noFill/>
          <a:ln w="762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Freeform 5"/>
          <p:cNvSpPr/>
          <p:nvPr/>
        </p:nvSpPr>
        <p:spPr bwMode="auto">
          <a:xfrm>
            <a:off x="4839629" y="3843454"/>
            <a:ext cx="104078" cy="172416"/>
          </a:xfrm>
          <a:custGeom>
            <a:avLst/>
            <a:gdLst>
              <a:gd name="connsiteX0" fmla="*/ 81776 w 104078"/>
              <a:gd name="connsiteY0" fmla="*/ 0 h 172416"/>
              <a:gd name="connsiteX1" fmla="*/ 44605 w 104078"/>
              <a:gd name="connsiteY1" fmla="*/ 7434 h 172416"/>
              <a:gd name="connsiteX2" fmla="*/ 7434 w 104078"/>
              <a:gd name="connsiteY2" fmla="*/ 44605 h 172416"/>
              <a:gd name="connsiteX3" fmla="*/ 0 w 104078"/>
              <a:gd name="connsiteY3" fmla="*/ 66907 h 172416"/>
              <a:gd name="connsiteX4" fmla="*/ 7434 w 104078"/>
              <a:gd name="connsiteY4" fmla="*/ 148683 h 172416"/>
              <a:gd name="connsiteX5" fmla="*/ 22303 w 104078"/>
              <a:gd name="connsiteY5" fmla="*/ 163551 h 172416"/>
              <a:gd name="connsiteX6" fmla="*/ 104078 w 104078"/>
              <a:gd name="connsiteY6" fmla="*/ 170985 h 172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078" h="172416">
                <a:moveTo>
                  <a:pt x="81776" y="0"/>
                </a:moveTo>
                <a:cubicBezTo>
                  <a:pt x="69386" y="2478"/>
                  <a:pt x="55440" y="933"/>
                  <a:pt x="44605" y="7434"/>
                </a:cubicBezTo>
                <a:cubicBezTo>
                  <a:pt x="29579" y="16449"/>
                  <a:pt x="7434" y="44605"/>
                  <a:pt x="7434" y="44605"/>
                </a:cubicBezTo>
                <a:cubicBezTo>
                  <a:pt x="4956" y="52039"/>
                  <a:pt x="0" y="59071"/>
                  <a:pt x="0" y="66907"/>
                </a:cubicBezTo>
                <a:cubicBezTo>
                  <a:pt x="0" y="94278"/>
                  <a:pt x="1279" y="122013"/>
                  <a:pt x="7434" y="148683"/>
                </a:cubicBezTo>
                <a:cubicBezTo>
                  <a:pt x="9010" y="155513"/>
                  <a:pt x="16293" y="159945"/>
                  <a:pt x="22303" y="163551"/>
                </a:cubicBezTo>
                <a:cubicBezTo>
                  <a:pt x="45142" y="177254"/>
                  <a:pt x="82990" y="170985"/>
                  <a:pt x="104078" y="170985"/>
                </a:cubicBezTo>
              </a:path>
            </a:pathLst>
          </a:custGeom>
          <a:noFill/>
          <a:ln w="76200" cap="flat" cmpd="sng" algn="ctr">
            <a:solidFill>
              <a:srgbClr val="FF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Left-Right Arrow 6"/>
          <p:cNvSpPr/>
          <p:nvPr/>
        </p:nvSpPr>
        <p:spPr bwMode="auto">
          <a:xfrm>
            <a:off x="4943707" y="3843454"/>
            <a:ext cx="3666893" cy="271346"/>
          </a:xfrm>
          <a:prstGeom prst="leftRightArrow">
            <a:avLst/>
          </a:prstGeom>
          <a:solidFill>
            <a:srgbClr val="FFCC99"/>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ectangle 7"/>
          <p:cNvSpPr/>
          <p:nvPr/>
        </p:nvSpPr>
        <p:spPr>
          <a:xfrm>
            <a:off x="1558695" y="3136462"/>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bg1">
                      <a:lumMod val="95000"/>
                      <a:lumOff val="5000"/>
                    </a:schemeClr>
                  </a:solidFill>
                  <a:prstDash val="solid"/>
                  <a:miter lim="800000"/>
                </a:ln>
                <a:solidFill>
                  <a:srgbClr val="00B0F0"/>
                </a:solidFill>
                <a:effectLst>
                  <a:outerShdw blurRad="50800" algn="tl" rotWithShape="0">
                    <a:srgbClr val="000000"/>
                  </a:outerShdw>
                </a:effectLst>
              </a:rPr>
              <a:t>B</a:t>
            </a:r>
          </a:p>
        </p:txBody>
      </p:sp>
      <p:sp>
        <p:nvSpPr>
          <p:cNvPr id="9" name="Rectangle 8"/>
          <p:cNvSpPr/>
          <p:nvPr/>
        </p:nvSpPr>
        <p:spPr>
          <a:xfrm>
            <a:off x="3630660" y="3430111"/>
            <a:ext cx="646332" cy="923330"/>
          </a:xfrm>
          <a:prstGeom prst="rect">
            <a:avLst/>
          </a:prstGeom>
          <a:noFill/>
        </p:spPr>
        <p:txBody>
          <a:bodyPr wrap="none" lIns="91440" tIns="45720" rIns="91440" bIns="45720">
            <a:spAutoFit/>
          </a:bodyPr>
          <a:lstStyle/>
          <a:p>
            <a:pPr algn="ctr">
              <a:buNone/>
            </a:pPr>
            <a:r>
              <a:rPr lang="en-US" sz="5400" b="1" dirty="0">
                <a:ln w="17780" cmpd="sng">
                  <a:solidFill>
                    <a:schemeClr val="bg1">
                      <a:lumMod val="95000"/>
                      <a:lumOff val="5000"/>
                    </a:schemeClr>
                  </a:solidFill>
                  <a:prstDash val="solid"/>
                  <a:miter lim="800000"/>
                </a:ln>
                <a:solidFill>
                  <a:srgbClr val="FFFF00"/>
                </a:solidFill>
                <a:effectLst>
                  <a:outerShdw blurRad="50800" algn="tl" rotWithShape="0">
                    <a:srgbClr val="000000"/>
                  </a:outerShdw>
                </a:effectLst>
              </a:rPr>
              <a:t>C</a:t>
            </a:r>
            <a:endParaRPr lang="en-US" sz="5400" b="1" cap="none" spc="0" dirty="0">
              <a:ln w="17780" cmpd="sng">
                <a:solidFill>
                  <a:schemeClr val="bg1">
                    <a:lumMod val="95000"/>
                    <a:lumOff val="5000"/>
                  </a:schemeClr>
                </a:solidFill>
                <a:prstDash val="solid"/>
                <a:miter lim="800000"/>
              </a:ln>
              <a:solidFill>
                <a:srgbClr val="FFFF00"/>
              </a:solidFill>
              <a:effectLst>
                <a:outerShdw blurRad="50800" algn="tl" rotWithShape="0">
                  <a:srgbClr val="000000"/>
                </a:outerShdw>
              </a:effectLst>
            </a:endParaRPr>
          </a:p>
        </p:txBody>
      </p:sp>
      <p:sp>
        <p:nvSpPr>
          <p:cNvPr id="10" name="Rectangle 9"/>
          <p:cNvSpPr/>
          <p:nvPr/>
        </p:nvSpPr>
        <p:spPr>
          <a:xfrm>
            <a:off x="4589283" y="3006332"/>
            <a:ext cx="708848" cy="923330"/>
          </a:xfrm>
          <a:prstGeom prst="rect">
            <a:avLst/>
          </a:prstGeom>
          <a:noFill/>
        </p:spPr>
        <p:txBody>
          <a:bodyPr wrap="none" lIns="91440" tIns="45720" rIns="91440" bIns="45720">
            <a:spAutoFit/>
          </a:bodyPr>
          <a:lstStyle/>
          <a:p>
            <a:pPr algn="ctr">
              <a:buNone/>
            </a:pPr>
            <a:r>
              <a:rPr lang="en-US" sz="5400" b="1" dirty="0">
                <a:ln w="17780" cmpd="sng">
                  <a:solidFill>
                    <a:schemeClr val="bg1">
                      <a:lumMod val="95000"/>
                      <a:lumOff val="5000"/>
                    </a:schemeClr>
                  </a:solidFill>
                  <a:prstDash val="solid"/>
                  <a:miter lim="800000"/>
                </a:ln>
                <a:solidFill>
                  <a:srgbClr val="FF5050"/>
                </a:solidFill>
                <a:effectLst>
                  <a:outerShdw blurRad="50800" algn="tl" rotWithShape="0">
                    <a:srgbClr val="000000"/>
                  </a:outerShdw>
                </a:effectLst>
              </a:rPr>
              <a:t>D</a:t>
            </a:r>
            <a:endParaRPr lang="en-US" sz="5400" b="1" cap="none" spc="0" dirty="0">
              <a:ln w="17780" cmpd="sng">
                <a:solidFill>
                  <a:schemeClr val="bg1">
                    <a:lumMod val="95000"/>
                    <a:lumOff val="5000"/>
                  </a:schemeClr>
                </a:solidFill>
                <a:prstDash val="solid"/>
                <a:miter lim="800000"/>
              </a:ln>
              <a:solidFill>
                <a:srgbClr val="FF5050"/>
              </a:solidFill>
              <a:effectLst>
                <a:outerShdw blurRad="50800" algn="tl" rotWithShape="0">
                  <a:srgbClr val="000000"/>
                </a:outerShdw>
              </a:effectLst>
            </a:endParaRPr>
          </a:p>
        </p:txBody>
      </p:sp>
      <p:sp>
        <p:nvSpPr>
          <p:cNvPr id="11" name="Rectangle 10"/>
          <p:cNvSpPr/>
          <p:nvPr/>
        </p:nvSpPr>
        <p:spPr>
          <a:xfrm>
            <a:off x="6400800" y="3042787"/>
            <a:ext cx="611065" cy="923330"/>
          </a:xfrm>
          <a:prstGeom prst="rect">
            <a:avLst/>
          </a:prstGeom>
          <a:noFill/>
        </p:spPr>
        <p:txBody>
          <a:bodyPr wrap="none" lIns="91440" tIns="45720" rIns="91440" bIns="45720">
            <a:spAutoFit/>
          </a:bodyPr>
          <a:lstStyle/>
          <a:p>
            <a:pPr algn="ctr">
              <a:buNone/>
            </a:pPr>
            <a:r>
              <a:rPr lang="en-US" sz="5400" b="1" cap="none" spc="0" dirty="0">
                <a:ln w="17780" cmpd="sng">
                  <a:solidFill>
                    <a:schemeClr val="bg1">
                      <a:lumMod val="95000"/>
                      <a:lumOff val="5000"/>
                    </a:schemeClr>
                  </a:solidFill>
                  <a:prstDash val="solid"/>
                  <a:miter lim="800000"/>
                </a:ln>
                <a:solidFill>
                  <a:srgbClr val="FFCC99"/>
                </a:solidFill>
                <a:effectLst>
                  <a:outerShdw blurRad="50800" algn="tl" rotWithShape="0">
                    <a:srgbClr val="000000"/>
                  </a:outerShdw>
                </a:effectLst>
              </a:rPr>
              <a:t>E</a:t>
            </a:r>
          </a:p>
        </p:txBody>
      </p:sp>
      <p:sp>
        <p:nvSpPr>
          <p:cNvPr id="12" name="Rectangle 11"/>
          <p:cNvSpPr/>
          <p:nvPr/>
        </p:nvSpPr>
        <p:spPr>
          <a:xfrm>
            <a:off x="7207601" y="1371600"/>
            <a:ext cx="1752404"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74781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06537706"/>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408432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44530897"/>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solidFill>
                            <a:srgbClr val="66FF33"/>
                          </a:solidFill>
                        </a:rPr>
                        <a:t>LEAVE</a:t>
                      </a:r>
                      <a:r>
                        <a:rPr lang="en-US" baseline="0" dirty="0">
                          <a:solidFill>
                            <a:srgbClr val="66FF33"/>
                          </a:solidFill>
                        </a:rPr>
                        <a:t> ME BE</a:t>
                      </a:r>
                      <a:endParaRPr lang="en-US" dirty="0">
                        <a:solidFill>
                          <a:srgbClr val="66FF33"/>
                        </a:solidFill>
                      </a:endParaRPr>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solidFill>
                      <a:schemeClr val="accent6">
                        <a:lumMod val="75000"/>
                      </a:schemeClr>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solidFill>
                      <a:schemeClr val="accent6">
                        <a:lumMod val="75000"/>
                      </a:schemeClr>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solidFill>
                      <a:schemeClr val="accent6">
                        <a:lumMod val="75000"/>
                      </a:schemeClr>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solidFill>
                      <a:schemeClr val="accent6">
                        <a:lumMod val="75000"/>
                      </a:schemeClr>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solidFill>
                      <a:schemeClr val="accent6">
                        <a:lumMod val="75000"/>
                      </a:schemeClr>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13401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body" idx="1"/>
          </p:nvPr>
        </p:nvSpPr>
        <p:spPr>
          <a:xfrm>
            <a:off x="152400" y="175418"/>
            <a:ext cx="8915400" cy="5821363"/>
          </a:xfrm>
        </p:spPr>
        <p:txBody>
          <a:bodyPr/>
          <a:lstStyle/>
          <a:p>
            <a:pPr eaLnBrk="1" hangingPunct="1"/>
            <a:r>
              <a:rPr lang="en-US" dirty="0"/>
              <a:t>Which is the heartwood, sapwood, cambium, and pith?</a:t>
            </a:r>
          </a:p>
        </p:txBody>
      </p:sp>
      <p:pic>
        <p:nvPicPr>
          <p:cNvPr id="287747" name="Picture 3" descr="wood_sycamore_taxus_bra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686800" cy="5257800"/>
          </a:xfrm>
          <a:prstGeom prst="rect">
            <a:avLst/>
          </a:prstGeom>
          <a:noFill/>
          <a:ln w="38100">
            <a:solidFill>
              <a:srgbClr val="996633"/>
            </a:solidFill>
            <a:miter lim="800000"/>
            <a:headEnd/>
            <a:tailEnd/>
          </a:ln>
          <a:extLst>
            <a:ext uri="{909E8E84-426E-40DD-AFC4-6F175D3DCCD1}">
              <a14:hiddenFill xmlns:a14="http://schemas.microsoft.com/office/drawing/2010/main">
                <a:solidFill>
                  <a:srgbClr val="FFFFFF"/>
                </a:solidFill>
              </a14:hiddenFill>
            </a:ext>
          </a:extLst>
        </p:spPr>
      </p:pic>
      <p:sp>
        <p:nvSpPr>
          <p:cNvPr id="9979913" name="Rectangle 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12" name="Rectangle 11"/>
          <p:cNvSpPr/>
          <p:nvPr/>
        </p:nvSpPr>
        <p:spPr>
          <a:xfrm>
            <a:off x="7207602" y="1371600"/>
            <a:ext cx="1752403"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57200" y="1828800"/>
            <a:ext cx="2132315" cy="584775"/>
          </a:xfrm>
          <a:prstGeom prst="rect">
            <a:avLst/>
          </a:prstGeom>
          <a:noFill/>
        </p:spPr>
        <p:txBody>
          <a:bodyPr wrap="none" lIns="91440" tIns="45720" rIns="91440" bIns="45720">
            <a:spAutoFit/>
          </a:bodyPr>
          <a:lstStyle/>
          <a:p>
            <a:pPr algn="ctr">
              <a:buNone/>
            </a:pPr>
            <a:r>
              <a:rPr lang="en-US" sz="3200" b="1" cap="none" spc="0" dirty="0">
                <a:ln w="17780" cmpd="sng">
                  <a:solidFill>
                    <a:schemeClr val="bg1">
                      <a:lumMod val="95000"/>
                      <a:lumOff val="5000"/>
                    </a:schemeClr>
                  </a:solidFill>
                  <a:prstDash val="solid"/>
                  <a:miter lim="800000"/>
                </a:ln>
                <a:solidFill>
                  <a:srgbClr val="92D050"/>
                </a:solidFill>
                <a:effectLst>
                  <a:outerShdw blurRad="50800" algn="tl" rotWithShape="0">
                    <a:srgbClr val="000000"/>
                  </a:outerShdw>
                </a:effectLst>
              </a:rPr>
              <a:t>Cambium</a:t>
            </a:r>
          </a:p>
        </p:txBody>
      </p:sp>
      <p:sp>
        <p:nvSpPr>
          <p:cNvPr id="7" name="Rectangle 6"/>
          <p:cNvSpPr/>
          <p:nvPr/>
        </p:nvSpPr>
        <p:spPr>
          <a:xfrm>
            <a:off x="511703" y="3657600"/>
            <a:ext cx="2077812" cy="584775"/>
          </a:xfrm>
          <a:prstGeom prst="rect">
            <a:avLst/>
          </a:prstGeom>
          <a:noFill/>
        </p:spPr>
        <p:txBody>
          <a:bodyPr wrap="none" lIns="91440" tIns="45720" rIns="91440" bIns="45720">
            <a:spAutoFit/>
          </a:bodyPr>
          <a:lstStyle/>
          <a:p>
            <a:pPr algn="ctr">
              <a:buNone/>
            </a:pPr>
            <a:r>
              <a:rPr lang="en-US" sz="3200" b="1" cap="none" spc="0" dirty="0">
                <a:ln w="17780" cmpd="sng">
                  <a:solidFill>
                    <a:schemeClr val="bg1">
                      <a:lumMod val="95000"/>
                      <a:lumOff val="5000"/>
                    </a:schemeClr>
                  </a:solidFill>
                  <a:prstDash val="solid"/>
                  <a:miter lim="800000"/>
                </a:ln>
                <a:solidFill>
                  <a:srgbClr val="FFCC99"/>
                </a:solidFill>
                <a:effectLst>
                  <a:outerShdw blurRad="50800" algn="tl" rotWithShape="0">
                    <a:srgbClr val="000000"/>
                  </a:outerShdw>
                </a:effectLst>
              </a:rPr>
              <a:t>Sapwood</a:t>
            </a:r>
          </a:p>
        </p:txBody>
      </p:sp>
      <p:sp>
        <p:nvSpPr>
          <p:cNvPr id="8" name="Rectangle 7"/>
          <p:cNvSpPr/>
          <p:nvPr/>
        </p:nvSpPr>
        <p:spPr>
          <a:xfrm>
            <a:off x="3581400" y="2514600"/>
            <a:ext cx="2414443" cy="584775"/>
          </a:xfrm>
          <a:prstGeom prst="rect">
            <a:avLst/>
          </a:prstGeom>
          <a:noFill/>
        </p:spPr>
        <p:txBody>
          <a:bodyPr wrap="none" lIns="91440" tIns="45720" rIns="91440" bIns="45720">
            <a:spAutoFit/>
          </a:bodyPr>
          <a:lstStyle/>
          <a:p>
            <a:pPr algn="ctr">
              <a:buNone/>
            </a:pPr>
            <a:r>
              <a:rPr lang="en-US" sz="3200" b="1" cap="none" spc="0" dirty="0">
                <a:ln w="17780" cmpd="sng">
                  <a:solidFill>
                    <a:schemeClr val="bg1">
                      <a:lumMod val="95000"/>
                      <a:lumOff val="5000"/>
                    </a:schemeClr>
                  </a:solidFill>
                  <a:prstDash val="solid"/>
                  <a:miter lim="800000"/>
                </a:ln>
                <a:solidFill>
                  <a:srgbClr val="996633"/>
                </a:solidFill>
                <a:effectLst>
                  <a:outerShdw blurRad="50800" algn="tl" rotWithShape="0">
                    <a:srgbClr val="000000"/>
                  </a:outerShdw>
                </a:effectLst>
              </a:rPr>
              <a:t>heartwood</a:t>
            </a:r>
          </a:p>
        </p:txBody>
      </p:sp>
      <p:sp>
        <p:nvSpPr>
          <p:cNvPr id="9" name="Rectangle 8"/>
          <p:cNvSpPr/>
          <p:nvPr/>
        </p:nvSpPr>
        <p:spPr>
          <a:xfrm>
            <a:off x="5209893" y="3584152"/>
            <a:ext cx="1010213" cy="584775"/>
          </a:xfrm>
          <a:prstGeom prst="rect">
            <a:avLst/>
          </a:prstGeom>
          <a:noFill/>
        </p:spPr>
        <p:txBody>
          <a:bodyPr wrap="none" lIns="91440" tIns="45720" rIns="91440" bIns="45720">
            <a:spAutoFit/>
          </a:bodyPr>
          <a:lstStyle/>
          <a:p>
            <a:pPr algn="ctr">
              <a:buNone/>
            </a:pPr>
            <a:r>
              <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Pith</a:t>
            </a:r>
          </a:p>
        </p:txBody>
      </p:sp>
      <p:sp>
        <p:nvSpPr>
          <p:cNvPr id="10" name="Rounded Rectangle 9"/>
          <p:cNvSpPr/>
          <p:nvPr/>
        </p:nvSpPr>
        <p:spPr bwMode="auto">
          <a:xfrm>
            <a:off x="511703" y="1905000"/>
            <a:ext cx="207781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7" name="Rounded Rectangle 16"/>
          <p:cNvSpPr/>
          <p:nvPr/>
        </p:nvSpPr>
        <p:spPr bwMode="auto">
          <a:xfrm>
            <a:off x="511703" y="3695699"/>
            <a:ext cx="207781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8" name="Rounded Rectangle 17"/>
          <p:cNvSpPr/>
          <p:nvPr/>
        </p:nvSpPr>
        <p:spPr bwMode="auto">
          <a:xfrm>
            <a:off x="3566532" y="2552699"/>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9" name="Rounded Rectangle 18"/>
          <p:cNvSpPr/>
          <p:nvPr/>
        </p:nvSpPr>
        <p:spPr bwMode="auto">
          <a:xfrm>
            <a:off x="5334000" y="3652621"/>
            <a:ext cx="2388392" cy="508575"/>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11" name="Rectangle 10"/>
          <p:cNvSpPr/>
          <p:nvPr/>
        </p:nvSpPr>
        <p:spPr>
          <a:xfrm>
            <a:off x="2514600" y="1371600"/>
            <a:ext cx="659156" cy="923330"/>
          </a:xfrm>
          <a:prstGeom prst="rect">
            <a:avLst/>
          </a:prstGeom>
          <a:noFill/>
        </p:spPr>
        <p:txBody>
          <a:bodyPr wrap="none" lIns="91440" tIns="45720" rIns="91440" bIns="45720">
            <a:spAutoFit/>
          </a:bodyPr>
          <a:lstStyle/>
          <a:p>
            <a:pPr algn="ctr">
              <a:buNone/>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Rectangle 14"/>
          <p:cNvSpPr/>
          <p:nvPr/>
        </p:nvSpPr>
        <p:spPr>
          <a:xfrm>
            <a:off x="1193779" y="2895600"/>
            <a:ext cx="659156"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6" name="Rectangle 15"/>
          <p:cNvSpPr/>
          <p:nvPr/>
        </p:nvSpPr>
        <p:spPr>
          <a:xfrm>
            <a:off x="2955512" y="2514600"/>
            <a:ext cx="646332"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20" name="Rectangle 19"/>
          <p:cNvSpPr/>
          <p:nvPr/>
        </p:nvSpPr>
        <p:spPr>
          <a:xfrm>
            <a:off x="4605454" y="3319045"/>
            <a:ext cx="7088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Tree>
    <p:extLst>
      <p:ext uri="{BB962C8B-B14F-4D97-AF65-F5344CB8AC3E}">
        <p14:creationId xmlns:p14="http://schemas.microsoft.com/office/powerpoint/2010/main" val="11239381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5897563"/>
          </a:xfrm>
        </p:spPr>
        <p:txBody>
          <a:bodyPr/>
          <a:lstStyle/>
          <a:p>
            <a:pPr eaLnBrk="1" hangingPunct="1">
              <a:defRPr/>
            </a:pPr>
            <a:r>
              <a:rPr lang="en-US" dirty="0">
                <a:solidFill>
                  <a:srgbClr val="996633"/>
                </a:solidFill>
              </a:rPr>
              <a:t>This the term for the dating of past events through study of tree ring growth.</a:t>
            </a:r>
          </a:p>
          <a:p>
            <a:pPr lvl="1" eaLnBrk="1" hangingPunct="1">
              <a:defRPr/>
            </a:pPr>
            <a:r>
              <a:rPr lang="en-US" dirty="0">
                <a:solidFill>
                  <a:srgbClr val="FFCC99"/>
                </a:solidFill>
              </a:rPr>
              <a:t>How old is this tree (+1point) </a:t>
            </a:r>
          </a:p>
        </p:txBody>
      </p:sp>
      <p:pic>
        <p:nvPicPr>
          <p:cNvPr id="4" name="Picture 5" descr="http://www.johnlwarren.net/images/1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8610600" cy="4800600"/>
          </a:xfrm>
          <a:prstGeom prst="rect">
            <a:avLst/>
          </a:prstGeom>
          <a:noFill/>
          <a:ln w="3810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811896" y="19050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17</a:t>
            </a:r>
          </a:p>
        </p:txBody>
      </p:sp>
    </p:spTree>
    <p:extLst>
      <p:ext uri="{BB962C8B-B14F-4D97-AF65-F5344CB8AC3E}">
        <p14:creationId xmlns:p14="http://schemas.microsoft.com/office/powerpoint/2010/main" val="29446070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3"/>
          <p:cNvSpPr>
            <a:spLocks noGrp="1" noChangeArrowheads="1"/>
          </p:cNvSpPr>
          <p:nvPr>
            <p:ph type="body" idx="1"/>
          </p:nvPr>
        </p:nvSpPr>
        <p:spPr>
          <a:xfrm>
            <a:off x="152400" y="152400"/>
            <a:ext cx="8839200" cy="5668963"/>
          </a:xfrm>
        </p:spPr>
        <p:txBody>
          <a:bodyPr/>
          <a:lstStyle/>
          <a:p>
            <a:pPr eaLnBrk="1" hangingPunct="1"/>
            <a:r>
              <a:rPr lang="en-US" dirty="0">
                <a:solidFill>
                  <a:srgbClr val="66FFCC"/>
                </a:solidFill>
              </a:rPr>
              <a:t>A leaf is a plant organ, that is photosynthetic, contains chloroplasts, and is usually thin so light can penetrate.</a:t>
            </a:r>
          </a:p>
        </p:txBody>
      </p:sp>
      <p:pic>
        <p:nvPicPr>
          <p:cNvPr id="363523" name="Picture 5" descr="clover_red_leaf_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86800" cy="4838700"/>
          </a:xfrm>
          <a:prstGeom prst="rect">
            <a:avLst/>
          </a:prstGeom>
          <a:noFill/>
          <a:ln w="38100">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8267782"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sp>
        <p:nvSpPr>
          <p:cNvPr id="2" name="Rounded Rectangle 1"/>
          <p:cNvSpPr/>
          <p:nvPr/>
        </p:nvSpPr>
        <p:spPr bwMode="auto">
          <a:xfrm>
            <a:off x="6172200" y="152400"/>
            <a:ext cx="2590800" cy="533400"/>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Rounded Rectangle 5"/>
          <p:cNvSpPr/>
          <p:nvPr/>
        </p:nvSpPr>
        <p:spPr bwMode="auto">
          <a:xfrm>
            <a:off x="2438400" y="747370"/>
            <a:ext cx="20955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Rounded Rectangle 6"/>
          <p:cNvSpPr/>
          <p:nvPr/>
        </p:nvSpPr>
        <p:spPr bwMode="auto">
          <a:xfrm>
            <a:off x="7315200" y="762000"/>
            <a:ext cx="5334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ounded Rectangle 7"/>
          <p:cNvSpPr/>
          <p:nvPr/>
        </p:nvSpPr>
        <p:spPr bwMode="auto">
          <a:xfrm>
            <a:off x="685800" y="1228953"/>
            <a:ext cx="685800" cy="459638"/>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p:cNvSpPr/>
          <p:nvPr/>
        </p:nvSpPr>
        <p:spPr>
          <a:xfrm>
            <a:off x="7052658" y="1828800"/>
            <a:ext cx="1752404"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p>
        </p:txBody>
      </p:sp>
    </p:spTree>
    <p:extLst>
      <p:ext uri="{BB962C8B-B14F-4D97-AF65-F5344CB8AC3E}">
        <p14:creationId xmlns:p14="http://schemas.microsoft.com/office/powerpoint/2010/main" val="153587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9416178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8544" y="228598"/>
            <a:ext cx="457849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4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BE8D21B9-E3DE-2E25-7354-06F52AD1C4AC}"/>
              </a:ext>
            </a:extLst>
          </p:cNvPr>
          <p:cNvPicPr>
            <a:picLocks noChangeAspect="1"/>
          </p:cNvPicPr>
          <p:nvPr/>
        </p:nvPicPr>
        <p:blipFill>
          <a:blip r:embed="rId2"/>
          <a:stretch>
            <a:fillRect/>
          </a:stretch>
        </p:blipFill>
        <p:spPr>
          <a:xfrm>
            <a:off x="7418674" y="6787306"/>
            <a:ext cx="1633537" cy="70694"/>
          </a:xfrm>
          <a:prstGeom prst="rect">
            <a:avLst/>
          </a:prstGeom>
        </p:spPr>
      </p:pic>
      <p:pic>
        <p:nvPicPr>
          <p:cNvPr id="5" name="Picture 4">
            <a:extLst>
              <a:ext uri="{FF2B5EF4-FFF2-40B4-BE49-F238E27FC236}">
                <a16:creationId xmlns:a16="http://schemas.microsoft.com/office/drawing/2014/main" id="{DF556A01-1E4C-0FCD-5FE6-E1142E6FC22C}"/>
              </a:ext>
            </a:extLst>
          </p:cNvPr>
          <p:cNvPicPr>
            <a:picLocks noChangeAspect="1"/>
          </p:cNvPicPr>
          <p:nvPr/>
        </p:nvPicPr>
        <p:blipFill>
          <a:blip r:embed="rId2"/>
          <a:stretch>
            <a:fillRect/>
          </a:stretch>
        </p:blipFill>
        <p:spPr>
          <a:xfrm>
            <a:off x="7571074" y="6939706"/>
            <a:ext cx="1633537" cy="70694"/>
          </a:xfrm>
          <a:prstGeom prst="rect">
            <a:avLst/>
          </a:prstGeom>
        </p:spPr>
      </p:pic>
    </p:spTree>
    <p:extLst>
      <p:ext uri="{BB962C8B-B14F-4D97-AF65-F5344CB8AC3E}">
        <p14:creationId xmlns:p14="http://schemas.microsoft.com/office/powerpoint/2010/main" val="24937977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body" idx="1"/>
          </p:nvPr>
        </p:nvSpPr>
        <p:spPr>
          <a:xfrm>
            <a:off x="152400" y="152400"/>
            <a:ext cx="8839200" cy="5821363"/>
          </a:xfrm>
        </p:spPr>
        <p:txBody>
          <a:bodyPr/>
          <a:lstStyle/>
          <a:p>
            <a:pPr>
              <a:lnSpc>
                <a:spcPct val="80000"/>
              </a:lnSpc>
            </a:pPr>
            <a:r>
              <a:rPr lang="en-US" dirty="0">
                <a:solidFill>
                  <a:srgbClr val="66FF99"/>
                </a:solidFill>
              </a:rPr>
              <a:t>Which of the following equations is the correct equation for photosynthesis?</a:t>
            </a:r>
          </a:p>
          <a:p>
            <a:pPr>
              <a:lnSpc>
                <a:spcPct val="80000"/>
              </a:lnSpc>
            </a:pPr>
            <a:r>
              <a:rPr lang="en-US" b="1" dirty="0"/>
              <a:t>A.)</a:t>
            </a:r>
            <a:r>
              <a:rPr lang="en-US" dirty="0"/>
              <a:t> </a:t>
            </a:r>
            <a:r>
              <a:rPr lang="en-US" sz="2400" b="1" dirty="0"/>
              <a:t>6O</a:t>
            </a:r>
            <a:r>
              <a:rPr lang="en-US" sz="1800" b="1" dirty="0"/>
              <a:t>2</a:t>
            </a:r>
            <a:r>
              <a:rPr lang="en-US" sz="2400" b="1" dirty="0"/>
              <a:t> + 6H</a:t>
            </a:r>
            <a:r>
              <a:rPr lang="en-US" sz="1800" b="1" dirty="0"/>
              <a:t>2</a:t>
            </a:r>
            <a:r>
              <a:rPr lang="en-US" sz="2400" b="1" dirty="0"/>
              <a:t>O + light energy = C</a:t>
            </a:r>
            <a:r>
              <a:rPr lang="en-US" sz="1800" b="1" dirty="0"/>
              <a:t>12</a:t>
            </a:r>
            <a:r>
              <a:rPr lang="en-US" sz="2400" b="1" dirty="0"/>
              <a:t>H</a:t>
            </a:r>
            <a:r>
              <a:rPr lang="en-US" sz="1800" b="1" dirty="0"/>
              <a:t>6</a:t>
            </a:r>
            <a:r>
              <a:rPr lang="en-US" sz="2400" b="1" dirty="0"/>
              <a:t>O</a:t>
            </a:r>
            <a:r>
              <a:rPr lang="en-US" sz="1800" b="1" dirty="0"/>
              <a:t>6</a:t>
            </a:r>
            <a:r>
              <a:rPr lang="en-US" sz="2400" b="1" dirty="0"/>
              <a:t> + 6O</a:t>
            </a:r>
            <a:r>
              <a:rPr lang="en-US" sz="1800" b="1" dirty="0"/>
              <a:t>2</a:t>
            </a:r>
          </a:p>
          <a:p>
            <a:pPr>
              <a:lnSpc>
                <a:spcPct val="80000"/>
              </a:lnSpc>
            </a:pPr>
            <a:r>
              <a:rPr lang="en-US" sz="2800" b="1" dirty="0"/>
              <a:t>B.)  </a:t>
            </a:r>
            <a:r>
              <a:rPr lang="en-US" sz="2400" b="1" dirty="0"/>
              <a:t>6CO</a:t>
            </a:r>
            <a:r>
              <a:rPr lang="en-US" sz="1800" b="1" dirty="0"/>
              <a:t>2</a:t>
            </a:r>
            <a:r>
              <a:rPr lang="en-US" sz="2400" b="1" dirty="0"/>
              <a:t> + 6H</a:t>
            </a:r>
            <a:r>
              <a:rPr lang="en-US" sz="1800" b="1" dirty="0"/>
              <a:t>2</a:t>
            </a:r>
            <a:r>
              <a:rPr lang="en-US" sz="2400" b="1" dirty="0"/>
              <a:t>O +  sugar = C</a:t>
            </a:r>
            <a:r>
              <a:rPr lang="en-US" sz="1800" b="1" dirty="0"/>
              <a:t>6</a:t>
            </a:r>
            <a:r>
              <a:rPr lang="en-US" sz="2400" b="1" dirty="0"/>
              <a:t>H</a:t>
            </a:r>
            <a:r>
              <a:rPr lang="en-US" sz="1800" b="1" dirty="0"/>
              <a:t>12</a:t>
            </a:r>
            <a:r>
              <a:rPr lang="en-US" sz="2400" b="1" dirty="0"/>
              <a:t>O</a:t>
            </a:r>
            <a:r>
              <a:rPr lang="en-US" sz="1800" b="1" dirty="0"/>
              <a:t>6</a:t>
            </a:r>
            <a:r>
              <a:rPr lang="en-US" sz="2400" b="1" dirty="0"/>
              <a:t> + 6O</a:t>
            </a:r>
            <a:r>
              <a:rPr lang="en-US" sz="1800" b="1" dirty="0"/>
              <a:t>2</a:t>
            </a:r>
          </a:p>
          <a:p>
            <a:pPr>
              <a:lnSpc>
                <a:spcPct val="80000"/>
              </a:lnSpc>
            </a:pPr>
            <a:r>
              <a:rPr lang="en-US" sz="2800" b="1" dirty="0"/>
              <a:t>C.)  </a:t>
            </a:r>
            <a:r>
              <a:rPr lang="en-US" sz="2400" b="1" dirty="0"/>
              <a:t>6CO</a:t>
            </a:r>
            <a:r>
              <a:rPr lang="en-US" sz="1800" b="1" dirty="0"/>
              <a:t>2</a:t>
            </a:r>
            <a:r>
              <a:rPr lang="en-US" sz="2400" b="1" dirty="0"/>
              <a:t> + 6CO</a:t>
            </a:r>
            <a:r>
              <a:rPr lang="en-US" sz="1800" b="1" dirty="0"/>
              <a:t>2</a:t>
            </a:r>
            <a:r>
              <a:rPr lang="en-US" sz="2400" b="1" dirty="0"/>
              <a:t> + light energy = C</a:t>
            </a:r>
            <a:r>
              <a:rPr lang="en-US" sz="1800" b="1" dirty="0"/>
              <a:t>6</a:t>
            </a:r>
            <a:r>
              <a:rPr lang="en-US" sz="2400" b="1" dirty="0"/>
              <a:t>H</a:t>
            </a:r>
            <a:r>
              <a:rPr lang="en-US" sz="1800" b="1" dirty="0"/>
              <a:t>12</a:t>
            </a:r>
            <a:r>
              <a:rPr lang="en-US" sz="2400" b="1" dirty="0"/>
              <a:t>O</a:t>
            </a:r>
            <a:r>
              <a:rPr lang="en-US" sz="1800" b="1" dirty="0"/>
              <a:t>6</a:t>
            </a:r>
            <a:r>
              <a:rPr lang="en-US" sz="2400" b="1" dirty="0"/>
              <a:t> +  6H</a:t>
            </a:r>
            <a:r>
              <a:rPr lang="en-US" sz="1800" b="1" dirty="0"/>
              <a:t>2</a:t>
            </a:r>
            <a:r>
              <a:rPr lang="en-US" sz="2400" b="1" dirty="0"/>
              <a:t>O</a:t>
            </a:r>
          </a:p>
          <a:p>
            <a:pPr>
              <a:lnSpc>
                <a:spcPct val="80000"/>
              </a:lnSpc>
            </a:pPr>
            <a:r>
              <a:rPr lang="en-US" sz="2800" b="1" dirty="0"/>
              <a:t>D.)  </a:t>
            </a:r>
            <a:r>
              <a:rPr lang="en-US" sz="2400" b="1" dirty="0"/>
              <a:t>6CO</a:t>
            </a:r>
            <a:r>
              <a:rPr lang="en-US" sz="1800" b="1" dirty="0"/>
              <a:t>2</a:t>
            </a:r>
            <a:r>
              <a:rPr lang="en-US" sz="2400" b="1" dirty="0"/>
              <a:t> + 6H</a:t>
            </a:r>
            <a:r>
              <a:rPr lang="en-US" sz="1800" b="1" dirty="0"/>
              <a:t>2</a:t>
            </a:r>
            <a:r>
              <a:rPr lang="en-US" sz="2400" b="1" dirty="0"/>
              <a:t> + light energy = C</a:t>
            </a:r>
            <a:r>
              <a:rPr lang="en-US" sz="1800" b="1" dirty="0"/>
              <a:t>6</a:t>
            </a:r>
            <a:r>
              <a:rPr lang="en-US" sz="2400" b="1" dirty="0"/>
              <a:t>H</a:t>
            </a:r>
            <a:r>
              <a:rPr lang="en-US" sz="1800" b="1" dirty="0"/>
              <a:t>12</a:t>
            </a:r>
            <a:r>
              <a:rPr lang="en-US" sz="2400" b="1" dirty="0"/>
              <a:t>O</a:t>
            </a:r>
            <a:r>
              <a:rPr lang="en-US" sz="1800" b="1" dirty="0"/>
              <a:t>6</a:t>
            </a:r>
            <a:r>
              <a:rPr lang="en-US" sz="2400" b="1" dirty="0"/>
              <a:t> +  6H</a:t>
            </a:r>
            <a:r>
              <a:rPr lang="en-US" sz="1800" b="1" dirty="0"/>
              <a:t>2</a:t>
            </a:r>
            <a:r>
              <a:rPr lang="en-US" sz="2400" b="1" dirty="0"/>
              <a:t>O</a:t>
            </a:r>
          </a:p>
          <a:p>
            <a:pPr>
              <a:lnSpc>
                <a:spcPct val="80000"/>
              </a:lnSpc>
            </a:pPr>
            <a:r>
              <a:rPr lang="en-US" sz="2800" b="1" dirty="0"/>
              <a:t>E.)  </a:t>
            </a:r>
            <a:r>
              <a:rPr lang="en-US" sz="2400" b="1" dirty="0"/>
              <a:t>6CO</a:t>
            </a:r>
            <a:r>
              <a:rPr lang="en-US" sz="1800" b="1" dirty="0"/>
              <a:t>2</a:t>
            </a:r>
            <a:r>
              <a:rPr lang="en-US" sz="2400" b="1" dirty="0"/>
              <a:t> + 6H</a:t>
            </a:r>
            <a:r>
              <a:rPr lang="en-US" sz="1800" b="1" dirty="0"/>
              <a:t>2</a:t>
            </a:r>
            <a:r>
              <a:rPr lang="en-US" sz="2400" b="1" dirty="0"/>
              <a:t>O + light energy = C</a:t>
            </a:r>
            <a:r>
              <a:rPr lang="en-US" sz="1800" b="1" dirty="0"/>
              <a:t>6</a:t>
            </a:r>
            <a:r>
              <a:rPr lang="en-US" sz="2400" b="1" dirty="0"/>
              <a:t>H</a:t>
            </a:r>
            <a:r>
              <a:rPr lang="en-US" sz="1800" b="1" dirty="0"/>
              <a:t>12</a:t>
            </a:r>
            <a:r>
              <a:rPr lang="en-US" sz="2400" b="1" dirty="0"/>
              <a:t>O</a:t>
            </a:r>
            <a:r>
              <a:rPr lang="en-US" sz="1800" b="1" dirty="0"/>
              <a:t>6</a:t>
            </a:r>
            <a:r>
              <a:rPr lang="en-US" sz="2400" b="1" dirty="0"/>
              <a:t> + 6O</a:t>
            </a:r>
            <a:r>
              <a:rPr lang="en-US" sz="1800" b="1" dirty="0"/>
              <a:t>2</a:t>
            </a:r>
          </a:p>
          <a:p>
            <a:pPr>
              <a:lnSpc>
                <a:spcPct val="80000"/>
              </a:lnSpc>
            </a:pPr>
            <a:r>
              <a:rPr lang="en-US" sz="2800" b="1" dirty="0"/>
              <a:t>F.)  </a:t>
            </a:r>
            <a:r>
              <a:rPr lang="en-US" sz="2400" b="1" dirty="0"/>
              <a:t>6CO</a:t>
            </a:r>
            <a:r>
              <a:rPr lang="en-US" sz="1800" b="1" dirty="0"/>
              <a:t>2</a:t>
            </a:r>
            <a:r>
              <a:rPr lang="en-US" sz="2400" b="1" dirty="0"/>
              <a:t> + 6H</a:t>
            </a:r>
            <a:r>
              <a:rPr lang="en-US" sz="1800" b="1" dirty="0"/>
              <a:t>2</a:t>
            </a:r>
            <a:r>
              <a:rPr lang="en-US" sz="2400" b="1" dirty="0"/>
              <a:t>O + light energy = C</a:t>
            </a:r>
            <a:r>
              <a:rPr lang="en-US" sz="1800" b="1" dirty="0"/>
              <a:t>6</a:t>
            </a:r>
            <a:r>
              <a:rPr lang="en-US" sz="2400" b="1" dirty="0"/>
              <a:t>H</a:t>
            </a:r>
            <a:r>
              <a:rPr lang="en-US" sz="1800" b="1" dirty="0"/>
              <a:t>2</a:t>
            </a:r>
            <a:r>
              <a:rPr lang="en-US" sz="2400" b="1" dirty="0"/>
              <a:t>O</a:t>
            </a:r>
            <a:r>
              <a:rPr lang="en-US" sz="1800" b="1" dirty="0"/>
              <a:t>6</a:t>
            </a:r>
            <a:r>
              <a:rPr lang="en-US" sz="2400" b="1" dirty="0"/>
              <a:t> + 6O</a:t>
            </a:r>
            <a:r>
              <a:rPr lang="en-US" sz="1800" b="1" dirty="0"/>
              <a:t>2</a:t>
            </a:r>
          </a:p>
          <a:p>
            <a:pPr>
              <a:lnSpc>
                <a:spcPct val="80000"/>
              </a:lnSpc>
            </a:pPr>
            <a:r>
              <a:rPr lang="en-US" sz="2800" b="1" dirty="0"/>
              <a:t>G.)  </a:t>
            </a:r>
            <a:r>
              <a:rPr lang="en-US" sz="2400" b="1" dirty="0"/>
              <a:t>6CO</a:t>
            </a:r>
            <a:r>
              <a:rPr lang="en-US" sz="1800" b="1" dirty="0"/>
              <a:t>2</a:t>
            </a:r>
            <a:r>
              <a:rPr lang="en-US" sz="2400" b="1" dirty="0"/>
              <a:t> + 6H</a:t>
            </a:r>
            <a:r>
              <a:rPr lang="en-US" sz="1800" b="1" dirty="0"/>
              <a:t>2</a:t>
            </a:r>
            <a:r>
              <a:rPr lang="en-US" sz="2400" b="1" dirty="0"/>
              <a:t>O + sugar = C</a:t>
            </a:r>
            <a:r>
              <a:rPr lang="en-US" sz="1800" b="1" dirty="0"/>
              <a:t>6</a:t>
            </a:r>
            <a:r>
              <a:rPr lang="en-US" sz="2400" b="1" dirty="0"/>
              <a:t>H</a:t>
            </a:r>
            <a:r>
              <a:rPr lang="en-US" sz="1800" b="1" dirty="0"/>
              <a:t>12</a:t>
            </a:r>
            <a:r>
              <a:rPr lang="en-US" sz="2400" b="1" dirty="0"/>
              <a:t>O</a:t>
            </a:r>
            <a:r>
              <a:rPr lang="en-US" sz="1800" b="1" dirty="0"/>
              <a:t>6 </a:t>
            </a:r>
            <a:r>
              <a:rPr lang="en-US" sz="2400" b="1" dirty="0"/>
              <a:t>+ 6O</a:t>
            </a:r>
            <a:r>
              <a:rPr lang="en-US" sz="1800" b="1" dirty="0"/>
              <a:t>2</a:t>
            </a:r>
          </a:p>
          <a:p>
            <a:pPr>
              <a:lnSpc>
                <a:spcPct val="80000"/>
              </a:lnSpc>
            </a:pPr>
            <a:r>
              <a:rPr lang="en-US" sz="2800" b="1" dirty="0"/>
              <a:t>H.)  </a:t>
            </a:r>
            <a:r>
              <a:rPr lang="en-US" sz="2400" b="1" dirty="0"/>
              <a:t>6CO</a:t>
            </a:r>
            <a:r>
              <a:rPr lang="en-US" sz="1800" b="1" dirty="0"/>
              <a:t>2</a:t>
            </a:r>
            <a:r>
              <a:rPr lang="en-US" sz="2400" b="1" dirty="0"/>
              <a:t> + 6H</a:t>
            </a:r>
            <a:r>
              <a:rPr lang="en-US" sz="1800" b="1" dirty="0"/>
              <a:t>2</a:t>
            </a:r>
            <a:r>
              <a:rPr lang="en-US" sz="2400" b="1" dirty="0"/>
              <a:t>O + light energy = C</a:t>
            </a:r>
            <a:r>
              <a:rPr lang="en-US" sz="1800" b="1" dirty="0"/>
              <a:t>6</a:t>
            </a:r>
            <a:r>
              <a:rPr lang="en-US" sz="2400" b="1" dirty="0"/>
              <a:t>H</a:t>
            </a:r>
            <a:r>
              <a:rPr lang="en-US" sz="1800" b="1" dirty="0"/>
              <a:t>12</a:t>
            </a:r>
            <a:r>
              <a:rPr lang="en-US" sz="2400" b="1" dirty="0"/>
              <a:t>O</a:t>
            </a:r>
            <a:r>
              <a:rPr lang="en-US" sz="1800" b="1" dirty="0"/>
              <a:t>6</a:t>
            </a:r>
            <a:r>
              <a:rPr lang="en-US" sz="2400" b="1" dirty="0"/>
              <a:t> + 6CO</a:t>
            </a:r>
            <a:r>
              <a:rPr lang="en-US" sz="1800" b="1" dirty="0"/>
              <a:t>2</a:t>
            </a:r>
          </a:p>
          <a:p>
            <a:pPr>
              <a:lnSpc>
                <a:spcPct val="80000"/>
              </a:lnSpc>
            </a:pPr>
            <a:r>
              <a:rPr lang="en-US" sz="2800" b="1" dirty="0"/>
              <a:t>I.)  </a:t>
            </a:r>
            <a:r>
              <a:rPr lang="en-US" sz="2400" b="1" dirty="0"/>
              <a:t>6CO</a:t>
            </a:r>
            <a:r>
              <a:rPr lang="en-US" sz="1800" b="1" dirty="0"/>
              <a:t>2</a:t>
            </a:r>
            <a:r>
              <a:rPr lang="en-US" sz="2400" b="1" dirty="0"/>
              <a:t> + H</a:t>
            </a:r>
            <a:r>
              <a:rPr lang="en-US" sz="1800" b="1" dirty="0"/>
              <a:t>2</a:t>
            </a:r>
            <a:r>
              <a:rPr lang="en-US" sz="2400" b="1" dirty="0"/>
              <a:t>O + light energy = C</a:t>
            </a:r>
            <a:r>
              <a:rPr lang="en-US" sz="1800" b="1" dirty="0"/>
              <a:t>6</a:t>
            </a:r>
            <a:r>
              <a:rPr lang="en-US" sz="2400" b="1" dirty="0"/>
              <a:t>H</a:t>
            </a:r>
            <a:r>
              <a:rPr lang="en-US" sz="1800" b="1" dirty="0"/>
              <a:t>12</a:t>
            </a:r>
            <a:r>
              <a:rPr lang="en-US" sz="2400" b="1" dirty="0"/>
              <a:t>O6 + 6O</a:t>
            </a:r>
            <a:r>
              <a:rPr lang="en-US" sz="1800" b="1" dirty="0"/>
              <a:t>2</a:t>
            </a:r>
          </a:p>
          <a:p>
            <a:pPr>
              <a:lnSpc>
                <a:spcPct val="80000"/>
              </a:lnSpc>
            </a:pPr>
            <a:r>
              <a:rPr lang="en-US" sz="2800" b="1" dirty="0"/>
              <a:t>J.) </a:t>
            </a:r>
            <a:r>
              <a:rPr lang="en-US" sz="2400" b="1" dirty="0"/>
              <a:t>C</a:t>
            </a:r>
            <a:r>
              <a:rPr lang="en-US" sz="1800" b="1" dirty="0"/>
              <a:t>6</a:t>
            </a:r>
            <a:r>
              <a:rPr lang="en-US" sz="2400" b="1" dirty="0"/>
              <a:t>H</a:t>
            </a:r>
            <a:r>
              <a:rPr lang="en-US" sz="1800" b="1" dirty="0"/>
              <a:t>12</a:t>
            </a:r>
            <a:r>
              <a:rPr lang="en-US" sz="2400" b="1" dirty="0"/>
              <a:t>O6</a:t>
            </a:r>
            <a:r>
              <a:rPr lang="en-US" sz="2800" b="1" dirty="0"/>
              <a:t> = </a:t>
            </a:r>
            <a:r>
              <a:rPr lang="en-US" sz="2400" b="1" dirty="0"/>
              <a:t>6CO</a:t>
            </a:r>
            <a:r>
              <a:rPr lang="en-US" sz="1800" b="1" dirty="0"/>
              <a:t>2</a:t>
            </a:r>
            <a:r>
              <a:rPr lang="en-US" sz="2400" b="1" dirty="0"/>
              <a:t> + 6H</a:t>
            </a:r>
            <a:r>
              <a:rPr lang="en-US" sz="1800" b="1" dirty="0"/>
              <a:t>2</a:t>
            </a:r>
            <a:r>
              <a:rPr lang="en-US" sz="2400" b="1" dirty="0"/>
              <a:t>O + light energy + 6O</a:t>
            </a:r>
            <a:r>
              <a:rPr lang="en-US" sz="1800" b="1" dirty="0"/>
              <a:t>2</a:t>
            </a:r>
          </a:p>
          <a:p>
            <a:pPr>
              <a:lnSpc>
                <a:spcPct val="80000"/>
              </a:lnSpc>
            </a:pPr>
            <a:r>
              <a:rPr lang="en-US" sz="2800" b="1" dirty="0"/>
              <a:t>K.) None of the above.</a:t>
            </a:r>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a:p>
            <a:pPr>
              <a:lnSpc>
                <a:spcPct val="80000"/>
              </a:lnSpc>
            </a:pPr>
            <a:endParaRPr lang="en-US" sz="2400" b="1" dirty="0"/>
          </a:p>
        </p:txBody>
      </p:sp>
      <p:sp>
        <p:nvSpPr>
          <p:cNvPr id="72806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endParaRPr>
          </a:p>
        </p:txBody>
      </p:sp>
      <p:sp>
        <p:nvSpPr>
          <p:cNvPr id="2" name="Rectangle 1"/>
          <p:cNvSpPr/>
          <p:nvPr/>
        </p:nvSpPr>
        <p:spPr>
          <a:xfrm>
            <a:off x="7848600" y="6858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p>
        </p:txBody>
      </p:sp>
    </p:spTree>
    <p:extLst>
      <p:ext uri="{BB962C8B-B14F-4D97-AF65-F5344CB8AC3E}">
        <p14:creationId xmlns:p14="http://schemas.microsoft.com/office/powerpoint/2010/main" val="6024600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0434" name="Rectangle 2"/>
          <p:cNvSpPr>
            <a:spLocks noGrp="1" noChangeArrowheads="1"/>
          </p:cNvSpPr>
          <p:nvPr>
            <p:ph type="body" idx="1"/>
          </p:nvPr>
        </p:nvSpPr>
        <p:spPr>
          <a:xfrm>
            <a:off x="152400" y="152400"/>
            <a:ext cx="8839200" cy="5902325"/>
          </a:xfrm>
        </p:spPr>
        <p:txBody>
          <a:bodyPr/>
          <a:lstStyle/>
          <a:p>
            <a:pPr eaLnBrk="1" hangingPunct="1">
              <a:defRPr/>
            </a:pPr>
            <a:r>
              <a:rPr lang="en-US" dirty="0">
                <a:solidFill>
                  <a:schemeClr val="accent1">
                    <a:lumMod val="40000"/>
                    <a:lumOff val="60000"/>
                  </a:schemeClr>
                </a:solidFill>
              </a:rPr>
              <a:t>This is the name for the evaporation of water from plants. </a:t>
            </a:r>
          </a:p>
          <a:p>
            <a:pPr lvl="1" eaLnBrk="1" hangingPunct="1">
              <a:defRPr/>
            </a:pPr>
            <a:r>
              <a:rPr lang="en-US" dirty="0">
                <a:solidFill>
                  <a:srgbClr val="99FFCC"/>
                </a:solidFill>
              </a:rPr>
              <a:t>It occurs during photosynthesis. </a:t>
            </a:r>
          </a:p>
          <a:p>
            <a:pPr lvl="1" eaLnBrk="1" hangingPunct="1">
              <a:defRPr/>
            </a:pPr>
            <a:r>
              <a:rPr lang="en-US" dirty="0">
                <a:solidFill>
                  <a:schemeClr val="tx2">
                    <a:lumMod val="75000"/>
                  </a:schemeClr>
                </a:solidFill>
              </a:rPr>
              <a:t>Helps pull water up the xylem from roots.</a:t>
            </a:r>
          </a:p>
          <a:p>
            <a:pPr lvl="1" eaLnBrk="1" hangingPunct="1">
              <a:defRPr/>
            </a:pPr>
            <a:r>
              <a:rPr lang="en-US" dirty="0">
                <a:solidFill>
                  <a:srgbClr val="CC99FF"/>
                </a:solidFill>
              </a:rPr>
              <a:t>Cools the leaf. </a:t>
            </a:r>
          </a:p>
        </p:txBody>
      </p:sp>
      <p:pic>
        <p:nvPicPr>
          <p:cNvPr id="513027" name="Picture 3" descr="transpi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8839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0436" name="Rectangle 4"/>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sp>
        <p:nvSpPr>
          <p:cNvPr id="2" name="Rectangle 1"/>
          <p:cNvSpPr/>
          <p:nvPr/>
        </p:nvSpPr>
        <p:spPr>
          <a:xfrm>
            <a:off x="7689248" y="838200"/>
            <a:ext cx="10663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a:t>
            </a:r>
          </a:p>
        </p:txBody>
      </p:sp>
    </p:spTree>
    <p:extLst>
      <p:ext uri="{BB962C8B-B14F-4D97-AF65-F5344CB8AC3E}">
        <p14:creationId xmlns:p14="http://schemas.microsoft.com/office/powerpoint/2010/main" val="19108637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6968312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40082757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1132204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solidFill>
                            <a:srgbClr val="FFFF00"/>
                          </a:solidFill>
                        </a:rPr>
                        <a:t>-Bonus-</a:t>
                      </a:r>
                      <a:r>
                        <a:rPr lang="en-US" baseline="0" dirty="0">
                          <a:solidFill>
                            <a:srgbClr val="FFFF00"/>
                          </a:solidFill>
                        </a:rPr>
                        <a:t> </a:t>
                      </a:r>
                    </a:p>
                    <a:p>
                      <a:pPr algn="ctr"/>
                      <a:r>
                        <a:rPr lang="en-US" baseline="0" dirty="0">
                          <a:solidFill>
                            <a:srgbClr val="FFFF00"/>
                          </a:solidFill>
                        </a:rPr>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bg1"/>
                          </a:solidFill>
                        </a:rPr>
                        <a:t>*21</a:t>
                      </a:r>
                    </a:p>
                  </a:txBody>
                  <a:tcPr>
                    <a:solidFill>
                      <a:srgbClr val="FFFFCC"/>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bg1"/>
                          </a:solidFill>
                        </a:rPr>
                        <a:t>*22</a:t>
                      </a:r>
                    </a:p>
                  </a:txBody>
                  <a:tcPr>
                    <a:solidFill>
                      <a:srgbClr val="FFFFCC"/>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bg1"/>
                          </a:solidFill>
                        </a:rPr>
                        <a:t>*23</a:t>
                      </a:r>
                    </a:p>
                  </a:txBody>
                  <a:tcPr>
                    <a:solidFill>
                      <a:srgbClr val="FFFFCC"/>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bg1"/>
                          </a:solidFill>
                        </a:rPr>
                        <a:t>*24</a:t>
                      </a:r>
                    </a:p>
                  </a:txBody>
                  <a:tcPr>
                    <a:solidFill>
                      <a:srgbClr val="FFFFCC"/>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bg1"/>
                          </a:solidFill>
                        </a:rPr>
                        <a:t>*25</a:t>
                      </a:r>
                    </a:p>
                  </a:txBody>
                  <a:tcPr>
                    <a:solidFill>
                      <a:srgbClr val="FFFFCC"/>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8355161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venessalewis.files.wordpress.com/2012/01/rainbow-bri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1"/>
            <a:ext cx="8991600" cy="6705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52400"/>
            <a:ext cx="442941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Who is this?</a:t>
            </a:r>
          </a:p>
        </p:txBody>
      </p:sp>
      <p:sp>
        <p:nvSpPr>
          <p:cNvPr id="3" name="Rectangle 2"/>
          <p:cNvSpPr/>
          <p:nvPr/>
        </p:nvSpPr>
        <p:spPr>
          <a:xfrm>
            <a:off x="7523485" y="183247"/>
            <a:ext cx="1507144"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p>
        </p:txBody>
      </p:sp>
    </p:spTree>
    <p:extLst>
      <p:ext uri="{BB962C8B-B14F-4D97-AF65-F5344CB8AC3E}">
        <p14:creationId xmlns:p14="http://schemas.microsoft.com/office/powerpoint/2010/main" val="30727698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5897563"/>
          </a:xfrm>
        </p:spPr>
        <p:txBody>
          <a:bodyPr/>
          <a:lstStyle/>
          <a:p>
            <a:r>
              <a:rPr lang="en-US" dirty="0"/>
              <a:t>Who is this?</a:t>
            </a:r>
          </a:p>
        </p:txBody>
      </p:sp>
      <p:pic>
        <p:nvPicPr>
          <p:cNvPr id="25602" name="Picture 2" descr="http://24.media.tumblr.com/tumblr_m6xl0ycHzi1ry7xj3o1_12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45018"/>
            <a:ext cx="8839200" cy="57843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914400"/>
            <a:ext cx="1949573" cy="1200329"/>
          </a:xfrm>
          <a:prstGeom prst="rect">
            <a:avLst/>
          </a:prstGeom>
          <a:noFill/>
        </p:spPr>
        <p:txBody>
          <a:bodyPr wrap="none" lIns="91440" tIns="45720" rIns="91440" bIns="45720">
            <a:spAutoFit/>
          </a:bodyPr>
          <a:lstStyle/>
          <a:p>
            <a:pPr algn="ctr">
              <a:buNone/>
            </a:pPr>
            <a:r>
              <a:rPr lang="en-US" sz="7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*22</a:t>
            </a:r>
            <a:endPar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6418345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playrific.com/images/media/team_umizoomi_bot_fix_it_ga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1334737">
            <a:off x="3526681" y="4571899"/>
            <a:ext cx="2090636" cy="1311128"/>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buNone/>
            </a:pPr>
            <a:r>
              <a:rPr lang="en-US" sz="3600" b="1" cap="none" spc="0" dirty="0">
                <a:ln w="50800"/>
                <a:solidFill>
                  <a:schemeClr val="bg1">
                    <a:shade val="50000"/>
                  </a:schemeClr>
                </a:solidFill>
                <a:effectLst/>
              </a:rPr>
              <a:t>Who am</a:t>
            </a:r>
          </a:p>
          <a:p>
            <a:pPr algn="ctr">
              <a:buNone/>
            </a:pPr>
            <a:r>
              <a:rPr lang="en-US" sz="3600" b="1" dirty="0">
                <a:ln w="50800"/>
                <a:solidFill>
                  <a:schemeClr val="bg1">
                    <a:shade val="50000"/>
                  </a:schemeClr>
                </a:solidFill>
                <a:effectLst/>
              </a:rPr>
              <a:t>I?</a:t>
            </a:r>
            <a:endParaRPr lang="en-US" sz="3600" b="1" cap="none" spc="0" dirty="0">
              <a:ln w="50800"/>
              <a:solidFill>
                <a:schemeClr val="bg1">
                  <a:shade val="50000"/>
                </a:schemeClr>
              </a:solidFill>
              <a:effectLst/>
            </a:endParaRPr>
          </a:p>
        </p:txBody>
      </p:sp>
      <p:sp>
        <p:nvSpPr>
          <p:cNvPr id="5" name="Rectangle 4"/>
          <p:cNvSpPr/>
          <p:nvPr/>
        </p:nvSpPr>
        <p:spPr>
          <a:xfrm>
            <a:off x="76200" y="76200"/>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p>
        </p:txBody>
      </p:sp>
    </p:spTree>
    <p:extLst>
      <p:ext uri="{BB962C8B-B14F-4D97-AF65-F5344CB8AC3E}">
        <p14:creationId xmlns:p14="http://schemas.microsoft.com/office/powerpoint/2010/main" val="32073784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jimhillmedia.com/mb/images/upload/Princess-Frog-Lightning-Bu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2" y="1"/>
            <a:ext cx="9118397" cy="68275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77000" y="76200"/>
            <a:ext cx="2536272" cy="1569660"/>
          </a:xfrm>
          <a:prstGeom prst="rect">
            <a:avLst/>
          </a:prstGeom>
          <a:noFill/>
        </p:spPr>
        <p:txBody>
          <a:bodyPr wrap="none" lIns="91440" tIns="45720" rIns="91440" bIns="45720">
            <a:spAutoFit/>
          </a:bodyPr>
          <a:lstStyle/>
          <a:p>
            <a:pPr algn="ctr">
              <a:buNone/>
            </a:pPr>
            <a:r>
              <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endPar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angle 2"/>
          <p:cNvSpPr/>
          <p:nvPr/>
        </p:nvSpPr>
        <p:spPr>
          <a:xfrm>
            <a:off x="381000" y="5410200"/>
            <a:ext cx="6260048" cy="923330"/>
          </a:xfrm>
          <a:prstGeom prst="rect">
            <a:avLst/>
          </a:prstGeom>
          <a:noFill/>
        </p:spPr>
        <p:txBody>
          <a:bodyPr wrap="none" lIns="91440" tIns="45720" rIns="91440" bIns="45720">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the movie?</a:t>
            </a:r>
          </a:p>
        </p:txBody>
      </p:sp>
    </p:spTree>
    <p:extLst>
      <p:ext uri="{BB962C8B-B14F-4D97-AF65-F5344CB8AC3E}">
        <p14:creationId xmlns:p14="http://schemas.microsoft.com/office/powerpoint/2010/main" val="34732876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tatic.squarespace.com/static/51b3dc8ee4b051b96ceb10de/t/51fbe46ae4b08f2b5c21d076/1375462507068/enders%20game%20poster%20731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2536272"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p>
        </p:txBody>
      </p:sp>
      <p:sp>
        <p:nvSpPr>
          <p:cNvPr id="3" name="Rectangle 2"/>
          <p:cNvSpPr/>
          <p:nvPr/>
        </p:nvSpPr>
        <p:spPr>
          <a:xfrm>
            <a:off x="2536272" y="381000"/>
            <a:ext cx="6218370" cy="923330"/>
          </a:xfrm>
          <a:prstGeom prst="rect">
            <a:avLst/>
          </a:prstGeom>
          <a:noFill/>
        </p:spPr>
        <p:txBody>
          <a:bodyPr wrap="none" lIns="91440" tIns="45720" rIns="91440" bIns="45720">
            <a:prstTxWarp prst="textArchUp">
              <a:avLst/>
            </a:prstTxWarp>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the Movie?</a:t>
            </a:r>
          </a:p>
        </p:txBody>
      </p:sp>
      <p:sp>
        <p:nvSpPr>
          <p:cNvPr id="4" name="Rounded Rectangle 3"/>
          <p:cNvSpPr/>
          <p:nvPr/>
        </p:nvSpPr>
        <p:spPr bwMode="auto">
          <a:xfrm>
            <a:off x="2209800" y="4038600"/>
            <a:ext cx="4953000" cy="685800"/>
          </a:xfrm>
          <a:prstGeom prst="roundRect">
            <a:avLst/>
          </a:prstGeom>
          <a:solidFill>
            <a:schemeClr val="bg1"/>
          </a:solidFill>
          <a:ln w="9525"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4715872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92548663"/>
              </p:ext>
            </p:extLst>
          </p:nvPr>
        </p:nvGraphicFramePr>
        <p:xfrm>
          <a:off x="381000" y="891595"/>
          <a:ext cx="8382000" cy="488191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55894">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793502">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793502">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793502">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793502">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93502">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IV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432295" y="5791200"/>
            <a:ext cx="52709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Final Question</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2573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3722294"/>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solidFill>
                            <a:srgbClr val="996600"/>
                          </a:solidFill>
                        </a:rPr>
                        <a:t>ROUTE</a:t>
                      </a:r>
                      <a:r>
                        <a:rPr lang="en-US" baseline="0" dirty="0">
                          <a:solidFill>
                            <a:srgbClr val="996600"/>
                          </a:solidFill>
                        </a:rPr>
                        <a:t> 66</a:t>
                      </a:r>
                      <a:endParaRPr lang="en-US" dirty="0">
                        <a:solidFill>
                          <a:srgbClr val="996600"/>
                        </a:solidFill>
                      </a:endParaRPr>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rgbClr val="996633"/>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rgbClr val="996633"/>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rgbClr val="996633"/>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rgbClr val="996633"/>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rgbClr val="996633"/>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778544" y="228598"/>
            <a:ext cx="4578497" cy="584775"/>
          </a:xfrm>
          <a:prstGeom prst="rect">
            <a:avLst/>
          </a:prstGeom>
          <a:noFill/>
        </p:spPr>
        <p:txBody>
          <a:bodyPr wrap="none" lIns="91440" tIns="45720" rIns="91440" bIns="45720">
            <a:spAutoFit/>
          </a:bodyPr>
          <a:lstStyle/>
          <a:p>
            <a:pPr algn="ctr">
              <a:buNone/>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Part 4 REVIEW GAME</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Freeform 3"/>
          <p:cNvSpPr/>
          <p:nvPr/>
        </p:nvSpPr>
        <p:spPr bwMode="auto">
          <a:xfrm>
            <a:off x="-923192" y="1890346"/>
            <a:ext cx="3237487" cy="5315893"/>
          </a:xfrm>
          <a:custGeom>
            <a:avLst/>
            <a:gdLst>
              <a:gd name="connsiteX0" fmla="*/ 1318846 w 3237487"/>
              <a:gd name="connsiteY0" fmla="*/ 228600 h 5315893"/>
              <a:gd name="connsiteX1" fmla="*/ 149469 w 3237487"/>
              <a:gd name="connsiteY1" fmla="*/ 246185 h 5315893"/>
              <a:gd name="connsiteX2" fmla="*/ 123092 w 3237487"/>
              <a:gd name="connsiteY2" fmla="*/ 254977 h 5315893"/>
              <a:gd name="connsiteX3" fmla="*/ 0 w 3237487"/>
              <a:gd name="connsiteY3" fmla="*/ 281354 h 5315893"/>
              <a:gd name="connsiteX4" fmla="*/ 254977 w 3237487"/>
              <a:gd name="connsiteY4" fmla="*/ 307731 h 5315893"/>
              <a:gd name="connsiteX5" fmla="*/ 703384 w 3237487"/>
              <a:gd name="connsiteY5" fmla="*/ 316523 h 5315893"/>
              <a:gd name="connsiteX6" fmla="*/ 1002323 w 3237487"/>
              <a:gd name="connsiteY6" fmla="*/ 334108 h 5315893"/>
              <a:gd name="connsiteX7" fmla="*/ 1222130 w 3237487"/>
              <a:gd name="connsiteY7" fmla="*/ 351692 h 5315893"/>
              <a:gd name="connsiteX8" fmla="*/ 1266092 w 3237487"/>
              <a:gd name="connsiteY8" fmla="*/ 360485 h 5315893"/>
              <a:gd name="connsiteX9" fmla="*/ 1292469 w 3237487"/>
              <a:gd name="connsiteY9" fmla="*/ 369277 h 5315893"/>
              <a:gd name="connsiteX10" fmla="*/ 1362807 w 3237487"/>
              <a:gd name="connsiteY10" fmla="*/ 378069 h 5315893"/>
              <a:gd name="connsiteX11" fmla="*/ 1389184 w 3237487"/>
              <a:gd name="connsiteY11" fmla="*/ 386862 h 5315893"/>
              <a:gd name="connsiteX12" fmla="*/ 1397977 w 3237487"/>
              <a:gd name="connsiteY12" fmla="*/ 413239 h 5315893"/>
              <a:gd name="connsiteX13" fmla="*/ 1380392 w 3237487"/>
              <a:gd name="connsiteY13" fmla="*/ 536331 h 5315893"/>
              <a:gd name="connsiteX14" fmla="*/ 1336430 w 3237487"/>
              <a:gd name="connsiteY14" fmla="*/ 545123 h 5315893"/>
              <a:gd name="connsiteX15" fmla="*/ 1310054 w 3237487"/>
              <a:gd name="connsiteY15" fmla="*/ 553916 h 5315893"/>
              <a:gd name="connsiteX16" fmla="*/ 1257300 w 3237487"/>
              <a:gd name="connsiteY16" fmla="*/ 562708 h 5315893"/>
              <a:gd name="connsiteX17" fmla="*/ 1178169 w 3237487"/>
              <a:gd name="connsiteY17" fmla="*/ 580292 h 5315893"/>
              <a:gd name="connsiteX18" fmla="*/ 1116623 w 3237487"/>
              <a:gd name="connsiteY18" fmla="*/ 606669 h 5315893"/>
              <a:gd name="connsiteX19" fmla="*/ 1072661 w 3237487"/>
              <a:gd name="connsiteY19" fmla="*/ 615462 h 5315893"/>
              <a:gd name="connsiteX20" fmla="*/ 1019907 w 3237487"/>
              <a:gd name="connsiteY20" fmla="*/ 633046 h 5315893"/>
              <a:gd name="connsiteX21" fmla="*/ 1283677 w 3237487"/>
              <a:gd name="connsiteY21" fmla="*/ 641839 h 5315893"/>
              <a:gd name="connsiteX22" fmla="*/ 1301261 w 3237487"/>
              <a:gd name="connsiteY22" fmla="*/ 615462 h 5315893"/>
              <a:gd name="connsiteX23" fmla="*/ 1310054 w 3237487"/>
              <a:gd name="connsiteY23" fmla="*/ 650631 h 5315893"/>
              <a:gd name="connsiteX24" fmla="*/ 1301261 w 3237487"/>
              <a:gd name="connsiteY24" fmla="*/ 931985 h 5315893"/>
              <a:gd name="connsiteX25" fmla="*/ 1213338 w 3237487"/>
              <a:gd name="connsiteY25" fmla="*/ 940777 h 5315893"/>
              <a:gd name="connsiteX26" fmla="*/ 1160584 w 3237487"/>
              <a:gd name="connsiteY26" fmla="*/ 949569 h 5315893"/>
              <a:gd name="connsiteX27" fmla="*/ 1090246 w 3237487"/>
              <a:gd name="connsiteY27" fmla="*/ 958362 h 5315893"/>
              <a:gd name="connsiteX28" fmla="*/ 896815 w 3237487"/>
              <a:gd name="connsiteY28" fmla="*/ 993531 h 5315893"/>
              <a:gd name="connsiteX29" fmla="*/ 747346 w 3237487"/>
              <a:gd name="connsiteY29" fmla="*/ 1011116 h 5315893"/>
              <a:gd name="connsiteX30" fmla="*/ 1099038 w 3237487"/>
              <a:gd name="connsiteY30" fmla="*/ 1019908 h 5315893"/>
              <a:gd name="connsiteX31" fmla="*/ 1222130 w 3237487"/>
              <a:gd name="connsiteY31" fmla="*/ 1037492 h 5315893"/>
              <a:gd name="connsiteX32" fmla="*/ 1266092 w 3237487"/>
              <a:gd name="connsiteY32" fmla="*/ 1046285 h 5315893"/>
              <a:gd name="connsiteX33" fmla="*/ 1318846 w 3237487"/>
              <a:gd name="connsiteY33" fmla="*/ 1063869 h 5315893"/>
              <a:gd name="connsiteX34" fmla="*/ 1292469 w 3237487"/>
              <a:gd name="connsiteY34" fmla="*/ 1090246 h 5315893"/>
              <a:gd name="connsiteX35" fmla="*/ 1213338 w 3237487"/>
              <a:gd name="connsiteY35" fmla="*/ 1107831 h 5315893"/>
              <a:gd name="connsiteX36" fmla="*/ 1292469 w 3237487"/>
              <a:gd name="connsiteY36" fmla="*/ 1116623 h 5315893"/>
              <a:gd name="connsiteX37" fmla="*/ 1301261 w 3237487"/>
              <a:gd name="connsiteY37" fmla="*/ 1186962 h 5315893"/>
              <a:gd name="connsiteX38" fmla="*/ 1318846 w 3237487"/>
              <a:gd name="connsiteY38" fmla="*/ 1283677 h 5315893"/>
              <a:gd name="connsiteX39" fmla="*/ 1310054 w 3237487"/>
              <a:gd name="connsiteY39" fmla="*/ 1345223 h 5315893"/>
              <a:gd name="connsiteX40" fmla="*/ 1274884 w 3237487"/>
              <a:gd name="connsiteY40" fmla="*/ 1362808 h 5315893"/>
              <a:gd name="connsiteX41" fmla="*/ 1222130 w 3237487"/>
              <a:gd name="connsiteY41" fmla="*/ 1406769 h 5315893"/>
              <a:gd name="connsiteX42" fmla="*/ 1230923 w 3237487"/>
              <a:gd name="connsiteY42" fmla="*/ 1459523 h 5315893"/>
              <a:gd name="connsiteX43" fmla="*/ 1283677 w 3237487"/>
              <a:gd name="connsiteY43" fmla="*/ 1477108 h 5315893"/>
              <a:gd name="connsiteX44" fmla="*/ 1274884 w 3237487"/>
              <a:gd name="connsiteY44" fmla="*/ 1758462 h 5315893"/>
              <a:gd name="connsiteX45" fmla="*/ 1248507 w 3237487"/>
              <a:gd name="connsiteY45" fmla="*/ 1776046 h 5315893"/>
              <a:gd name="connsiteX46" fmla="*/ 1186961 w 3237487"/>
              <a:gd name="connsiteY46" fmla="*/ 1793631 h 5315893"/>
              <a:gd name="connsiteX47" fmla="*/ 1116623 w 3237487"/>
              <a:gd name="connsiteY47" fmla="*/ 1811216 h 5315893"/>
              <a:gd name="connsiteX48" fmla="*/ 1178169 w 3237487"/>
              <a:gd name="connsiteY48" fmla="*/ 1828800 h 5315893"/>
              <a:gd name="connsiteX49" fmla="*/ 1310054 w 3237487"/>
              <a:gd name="connsiteY49" fmla="*/ 1855177 h 5315893"/>
              <a:gd name="connsiteX50" fmla="*/ 1310054 w 3237487"/>
              <a:gd name="connsiteY50" fmla="*/ 1916723 h 5315893"/>
              <a:gd name="connsiteX51" fmla="*/ 1301261 w 3237487"/>
              <a:gd name="connsiteY51" fmla="*/ 2083777 h 5315893"/>
              <a:gd name="connsiteX52" fmla="*/ 1213338 w 3237487"/>
              <a:gd name="connsiteY52" fmla="*/ 2101362 h 5315893"/>
              <a:gd name="connsiteX53" fmla="*/ 1037492 w 3237487"/>
              <a:gd name="connsiteY53" fmla="*/ 2110154 h 5315893"/>
              <a:gd name="connsiteX54" fmla="*/ 1063869 w 3237487"/>
              <a:gd name="connsiteY54" fmla="*/ 2136531 h 5315893"/>
              <a:gd name="connsiteX55" fmla="*/ 1125415 w 3237487"/>
              <a:gd name="connsiteY55" fmla="*/ 2145323 h 5315893"/>
              <a:gd name="connsiteX56" fmla="*/ 1160584 w 3237487"/>
              <a:gd name="connsiteY56" fmla="*/ 2154116 h 5315893"/>
              <a:gd name="connsiteX57" fmla="*/ 1274884 w 3237487"/>
              <a:gd name="connsiteY57" fmla="*/ 2162908 h 5315893"/>
              <a:gd name="connsiteX58" fmla="*/ 1310054 w 3237487"/>
              <a:gd name="connsiteY58" fmla="*/ 2171700 h 5315893"/>
              <a:gd name="connsiteX59" fmla="*/ 1301261 w 3237487"/>
              <a:gd name="connsiteY59" fmla="*/ 2206869 h 5315893"/>
              <a:gd name="connsiteX60" fmla="*/ 1310054 w 3237487"/>
              <a:gd name="connsiteY60" fmla="*/ 2286000 h 5315893"/>
              <a:gd name="connsiteX61" fmla="*/ 1327638 w 3237487"/>
              <a:gd name="connsiteY61" fmla="*/ 2435469 h 5315893"/>
              <a:gd name="connsiteX62" fmla="*/ 1318846 w 3237487"/>
              <a:gd name="connsiteY62" fmla="*/ 2488223 h 5315893"/>
              <a:gd name="connsiteX63" fmla="*/ 791307 w 3237487"/>
              <a:gd name="connsiteY63" fmla="*/ 2479431 h 5315893"/>
              <a:gd name="connsiteX64" fmla="*/ 378069 w 3237487"/>
              <a:gd name="connsiteY64" fmla="*/ 2488223 h 5315893"/>
              <a:gd name="connsiteX65" fmla="*/ 263769 w 3237487"/>
              <a:gd name="connsiteY65" fmla="*/ 2497016 h 5315893"/>
              <a:gd name="connsiteX66" fmla="*/ 228600 w 3237487"/>
              <a:gd name="connsiteY66" fmla="*/ 2505808 h 5315893"/>
              <a:gd name="connsiteX67" fmla="*/ 237392 w 3237487"/>
              <a:gd name="connsiteY67" fmla="*/ 2532185 h 5315893"/>
              <a:gd name="connsiteX68" fmla="*/ 290146 w 3237487"/>
              <a:gd name="connsiteY68" fmla="*/ 2549769 h 5315893"/>
              <a:gd name="connsiteX69" fmla="*/ 342900 w 3237487"/>
              <a:gd name="connsiteY69" fmla="*/ 2576146 h 5315893"/>
              <a:gd name="connsiteX70" fmla="*/ 395654 w 3237487"/>
              <a:gd name="connsiteY70" fmla="*/ 2593731 h 5315893"/>
              <a:gd name="connsiteX71" fmla="*/ 422030 w 3237487"/>
              <a:gd name="connsiteY71" fmla="*/ 2611316 h 5315893"/>
              <a:gd name="connsiteX72" fmla="*/ 518746 w 3237487"/>
              <a:gd name="connsiteY72" fmla="*/ 2628900 h 5315893"/>
              <a:gd name="connsiteX73" fmla="*/ 562707 w 3237487"/>
              <a:gd name="connsiteY73" fmla="*/ 2646485 h 5315893"/>
              <a:gd name="connsiteX74" fmla="*/ 641838 w 3237487"/>
              <a:gd name="connsiteY74" fmla="*/ 2655277 h 5315893"/>
              <a:gd name="connsiteX75" fmla="*/ 712177 w 3237487"/>
              <a:gd name="connsiteY75" fmla="*/ 2664069 h 5315893"/>
              <a:gd name="connsiteX76" fmla="*/ 756138 w 3237487"/>
              <a:gd name="connsiteY76" fmla="*/ 2672862 h 5315893"/>
              <a:gd name="connsiteX77" fmla="*/ 826477 w 3237487"/>
              <a:gd name="connsiteY77" fmla="*/ 2681654 h 5315893"/>
              <a:gd name="connsiteX78" fmla="*/ 1055077 w 3237487"/>
              <a:gd name="connsiteY78" fmla="*/ 2699239 h 5315893"/>
              <a:gd name="connsiteX79" fmla="*/ 1195754 w 3237487"/>
              <a:gd name="connsiteY79" fmla="*/ 2725616 h 5315893"/>
              <a:gd name="connsiteX80" fmla="*/ 1266092 w 3237487"/>
              <a:gd name="connsiteY80" fmla="*/ 2734408 h 5315893"/>
              <a:gd name="connsiteX81" fmla="*/ 1310054 w 3237487"/>
              <a:gd name="connsiteY81" fmla="*/ 2743200 h 5315893"/>
              <a:gd name="connsiteX82" fmla="*/ 1362807 w 3237487"/>
              <a:gd name="connsiteY82" fmla="*/ 2751992 h 5315893"/>
              <a:gd name="connsiteX83" fmla="*/ 1354015 w 3237487"/>
              <a:gd name="connsiteY83" fmla="*/ 2787162 h 5315893"/>
              <a:gd name="connsiteX84" fmla="*/ 1195754 w 3237487"/>
              <a:gd name="connsiteY84" fmla="*/ 2875085 h 5315893"/>
              <a:gd name="connsiteX85" fmla="*/ 1169377 w 3237487"/>
              <a:gd name="connsiteY85" fmla="*/ 2892669 h 5315893"/>
              <a:gd name="connsiteX86" fmla="*/ 1195754 w 3237487"/>
              <a:gd name="connsiteY86" fmla="*/ 2919046 h 5315893"/>
              <a:gd name="connsiteX87" fmla="*/ 1292469 w 3237487"/>
              <a:gd name="connsiteY87" fmla="*/ 2936631 h 5315893"/>
              <a:gd name="connsiteX88" fmla="*/ 1283677 w 3237487"/>
              <a:gd name="connsiteY88" fmla="*/ 2998177 h 5315893"/>
              <a:gd name="connsiteX89" fmla="*/ 1213338 w 3237487"/>
              <a:gd name="connsiteY89" fmla="*/ 3050931 h 5315893"/>
              <a:gd name="connsiteX90" fmla="*/ 1186961 w 3237487"/>
              <a:gd name="connsiteY90" fmla="*/ 3077308 h 5315893"/>
              <a:gd name="connsiteX91" fmla="*/ 1134207 w 3237487"/>
              <a:gd name="connsiteY91" fmla="*/ 3103685 h 5315893"/>
              <a:gd name="connsiteX92" fmla="*/ 1186961 w 3237487"/>
              <a:gd name="connsiteY92" fmla="*/ 3112477 h 5315893"/>
              <a:gd name="connsiteX93" fmla="*/ 1292469 w 3237487"/>
              <a:gd name="connsiteY93" fmla="*/ 3130062 h 5315893"/>
              <a:gd name="connsiteX94" fmla="*/ 1318846 w 3237487"/>
              <a:gd name="connsiteY94" fmla="*/ 3138854 h 5315893"/>
              <a:gd name="connsiteX95" fmla="*/ 1301261 w 3237487"/>
              <a:gd name="connsiteY95" fmla="*/ 3165231 h 5315893"/>
              <a:gd name="connsiteX96" fmla="*/ 1257300 w 3237487"/>
              <a:gd name="connsiteY96" fmla="*/ 3174023 h 5315893"/>
              <a:gd name="connsiteX97" fmla="*/ 1160584 w 3237487"/>
              <a:gd name="connsiteY97" fmla="*/ 3200400 h 5315893"/>
              <a:gd name="connsiteX98" fmla="*/ 1116623 w 3237487"/>
              <a:gd name="connsiteY98" fmla="*/ 3209192 h 5315893"/>
              <a:gd name="connsiteX99" fmla="*/ 1151792 w 3237487"/>
              <a:gd name="connsiteY99" fmla="*/ 3235569 h 5315893"/>
              <a:gd name="connsiteX100" fmla="*/ 1178169 w 3237487"/>
              <a:gd name="connsiteY100" fmla="*/ 3244362 h 5315893"/>
              <a:gd name="connsiteX101" fmla="*/ 1248507 w 3237487"/>
              <a:gd name="connsiteY101" fmla="*/ 3270739 h 5315893"/>
              <a:gd name="connsiteX102" fmla="*/ 1301261 w 3237487"/>
              <a:gd name="connsiteY102" fmla="*/ 3279531 h 5315893"/>
              <a:gd name="connsiteX103" fmla="*/ 949569 w 3237487"/>
              <a:gd name="connsiteY103" fmla="*/ 3297116 h 5315893"/>
              <a:gd name="connsiteX104" fmla="*/ 923192 w 3237487"/>
              <a:gd name="connsiteY104" fmla="*/ 3305908 h 5315893"/>
              <a:gd name="connsiteX105" fmla="*/ 888023 w 3237487"/>
              <a:gd name="connsiteY105" fmla="*/ 3314700 h 5315893"/>
              <a:gd name="connsiteX106" fmla="*/ 808892 w 3237487"/>
              <a:gd name="connsiteY106" fmla="*/ 3341077 h 5315893"/>
              <a:gd name="connsiteX107" fmla="*/ 756138 w 3237487"/>
              <a:gd name="connsiteY107" fmla="*/ 3358662 h 5315893"/>
              <a:gd name="connsiteX108" fmla="*/ 1239715 w 3237487"/>
              <a:gd name="connsiteY108" fmla="*/ 3376246 h 5315893"/>
              <a:gd name="connsiteX109" fmla="*/ 1274884 w 3237487"/>
              <a:gd name="connsiteY109" fmla="*/ 3385039 h 5315893"/>
              <a:gd name="connsiteX110" fmla="*/ 1292469 w 3237487"/>
              <a:gd name="connsiteY110" fmla="*/ 3701562 h 5315893"/>
              <a:gd name="connsiteX111" fmla="*/ 1318846 w 3237487"/>
              <a:gd name="connsiteY111" fmla="*/ 3842239 h 5315893"/>
              <a:gd name="connsiteX112" fmla="*/ 1354015 w 3237487"/>
              <a:gd name="connsiteY112" fmla="*/ 3965331 h 5315893"/>
              <a:gd name="connsiteX113" fmla="*/ 1380392 w 3237487"/>
              <a:gd name="connsiteY113" fmla="*/ 4000500 h 5315893"/>
              <a:gd name="connsiteX114" fmla="*/ 1160584 w 3237487"/>
              <a:gd name="connsiteY114" fmla="*/ 4062046 h 5315893"/>
              <a:gd name="connsiteX115" fmla="*/ 1134207 w 3237487"/>
              <a:gd name="connsiteY115" fmla="*/ 4070839 h 5315893"/>
              <a:gd name="connsiteX116" fmla="*/ 1090246 w 3237487"/>
              <a:gd name="connsiteY116" fmla="*/ 4079631 h 5315893"/>
              <a:gd name="connsiteX117" fmla="*/ 1125415 w 3237487"/>
              <a:gd name="connsiteY117" fmla="*/ 4097216 h 5315893"/>
              <a:gd name="connsiteX118" fmla="*/ 1257300 w 3237487"/>
              <a:gd name="connsiteY118" fmla="*/ 4123592 h 5315893"/>
              <a:gd name="connsiteX119" fmla="*/ 1336430 w 3237487"/>
              <a:gd name="connsiteY119" fmla="*/ 4097216 h 5315893"/>
              <a:gd name="connsiteX120" fmla="*/ 1389184 w 3237487"/>
              <a:gd name="connsiteY120" fmla="*/ 4106008 h 5315893"/>
              <a:gd name="connsiteX121" fmla="*/ 1371600 w 3237487"/>
              <a:gd name="connsiteY121" fmla="*/ 4264269 h 5315893"/>
              <a:gd name="connsiteX122" fmla="*/ 1336430 w 3237487"/>
              <a:gd name="connsiteY122" fmla="*/ 4273062 h 5315893"/>
              <a:gd name="connsiteX123" fmla="*/ 1222130 w 3237487"/>
              <a:gd name="connsiteY123" fmla="*/ 4308231 h 5315893"/>
              <a:gd name="connsiteX124" fmla="*/ 1151792 w 3237487"/>
              <a:gd name="connsiteY124" fmla="*/ 4317023 h 5315893"/>
              <a:gd name="connsiteX125" fmla="*/ 1107830 w 3237487"/>
              <a:gd name="connsiteY125" fmla="*/ 4334608 h 5315893"/>
              <a:gd name="connsiteX126" fmla="*/ 1037492 w 3237487"/>
              <a:gd name="connsiteY126" fmla="*/ 4343400 h 5315893"/>
              <a:gd name="connsiteX127" fmla="*/ 1116623 w 3237487"/>
              <a:gd name="connsiteY127" fmla="*/ 4360985 h 5315893"/>
              <a:gd name="connsiteX128" fmla="*/ 1354015 w 3237487"/>
              <a:gd name="connsiteY128" fmla="*/ 4378569 h 5315893"/>
              <a:gd name="connsiteX129" fmla="*/ 1380392 w 3237487"/>
              <a:gd name="connsiteY129" fmla="*/ 4457700 h 5315893"/>
              <a:gd name="connsiteX130" fmla="*/ 1406769 w 3237487"/>
              <a:gd name="connsiteY130" fmla="*/ 4528039 h 5315893"/>
              <a:gd name="connsiteX131" fmla="*/ 1239715 w 3237487"/>
              <a:gd name="connsiteY131" fmla="*/ 4536831 h 5315893"/>
              <a:gd name="connsiteX132" fmla="*/ 1204546 w 3237487"/>
              <a:gd name="connsiteY132" fmla="*/ 4545623 h 5315893"/>
              <a:gd name="connsiteX133" fmla="*/ 1274884 w 3237487"/>
              <a:gd name="connsiteY133" fmla="*/ 4554416 h 5315893"/>
              <a:gd name="connsiteX134" fmla="*/ 1310054 w 3237487"/>
              <a:gd name="connsiteY134" fmla="*/ 4563208 h 5315893"/>
              <a:gd name="connsiteX135" fmla="*/ 1345223 w 3237487"/>
              <a:gd name="connsiteY135" fmla="*/ 4580792 h 5315893"/>
              <a:gd name="connsiteX136" fmla="*/ 1380392 w 3237487"/>
              <a:gd name="connsiteY136" fmla="*/ 4589585 h 5315893"/>
              <a:gd name="connsiteX137" fmla="*/ 1354015 w 3237487"/>
              <a:gd name="connsiteY137" fmla="*/ 4615962 h 5315893"/>
              <a:gd name="connsiteX138" fmla="*/ 1371600 w 3237487"/>
              <a:gd name="connsiteY138" fmla="*/ 4765431 h 5315893"/>
              <a:gd name="connsiteX139" fmla="*/ 1362807 w 3237487"/>
              <a:gd name="connsiteY139" fmla="*/ 4809392 h 5315893"/>
              <a:gd name="connsiteX140" fmla="*/ 1371600 w 3237487"/>
              <a:gd name="connsiteY140" fmla="*/ 5240216 h 5315893"/>
              <a:gd name="connsiteX141" fmla="*/ 1389184 w 3237487"/>
              <a:gd name="connsiteY141" fmla="*/ 5310554 h 5315893"/>
              <a:gd name="connsiteX142" fmla="*/ 1837592 w 3237487"/>
              <a:gd name="connsiteY142" fmla="*/ 5292969 h 5315893"/>
              <a:gd name="connsiteX143" fmla="*/ 1978269 w 3237487"/>
              <a:gd name="connsiteY143" fmla="*/ 5284177 h 5315893"/>
              <a:gd name="connsiteX144" fmla="*/ 2101361 w 3237487"/>
              <a:gd name="connsiteY144" fmla="*/ 5275385 h 5315893"/>
              <a:gd name="connsiteX145" fmla="*/ 2382715 w 3237487"/>
              <a:gd name="connsiteY145" fmla="*/ 5266592 h 5315893"/>
              <a:gd name="connsiteX146" fmla="*/ 2435469 w 3237487"/>
              <a:gd name="connsiteY146" fmla="*/ 5231423 h 5315893"/>
              <a:gd name="connsiteX147" fmla="*/ 2470638 w 3237487"/>
              <a:gd name="connsiteY147" fmla="*/ 5222631 h 5315893"/>
              <a:gd name="connsiteX148" fmla="*/ 2549769 w 3237487"/>
              <a:gd name="connsiteY148" fmla="*/ 5196254 h 5315893"/>
              <a:gd name="connsiteX149" fmla="*/ 2593730 w 3237487"/>
              <a:gd name="connsiteY149" fmla="*/ 5187462 h 5315893"/>
              <a:gd name="connsiteX150" fmla="*/ 2628900 w 3237487"/>
              <a:gd name="connsiteY150" fmla="*/ 5178669 h 5315893"/>
              <a:gd name="connsiteX151" fmla="*/ 2751992 w 3237487"/>
              <a:gd name="connsiteY151" fmla="*/ 5152292 h 5315893"/>
              <a:gd name="connsiteX152" fmla="*/ 2804746 w 3237487"/>
              <a:gd name="connsiteY152" fmla="*/ 5134708 h 5315893"/>
              <a:gd name="connsiteX153" fmla="*/ 2866292 w 3237487"/>
              <a:gd name="connsiteY153" fmla="*/ 5099539 h 5315893"/>
              <a:gd name="connsiteX154" fmla="*/ 2883877 w 3237487"/>
              <a:gd name="connsiteY154" fmla="*/ 5073162 h 5315893"/>
              <a:gd name="connsiteX155" fmla="*/ 2910254 w 3237487"/>
              <a:gd name="connsiteY155" fmla="*/ 5064369 h 5315893"/>
              <a:gd name="connsiteX156" fmla="*/ 2936630 w 3237487"/>
              <a:gd name="connsiteY156" fmla="*/ 5046785 h 5315893"/>
              <a:gd name="connsiteX157" fmla="*/ 2954215 w 3237487"/>
              <a:gd name="connsiteY157" fmla="*/ 4985239 h 5315893"/>
              <a:gd name="connsiteX158" fmla="*/ 2936630 w 3237487"/>
              <a:gd name="connsiteY158" fmla="*/ 4835769 h 5315893"/>
              <a:gd name="connsiteX159" fmla="*/ 2963007 w 3237487"/>
              <a:gd name="connsiteY159" fmla="*/ 4712677 h 5315893"/>
              <a:gd name="connsiteX160" fmla="*/ 2989384 w 3237487"/>
              <a:gd name="connsiteY160" fmla="*/ 4686300 h 5315893"/>
              <a:gd name="connsiteX161" fmla="*/ 3024554 w 3237487"/>
              <a:gd name="connsiteY161" fmla="*/ 4677508 h 5315893"/>
              <a:gd name="connsiteX162" fmla="*/ 3209192 w 3237487"/>
              <a:gd name="connsiteY162" fmla="*/ 4633546 h 5315893"/>
              <a:gd name="connsiteX163" fmla="*/ 3235569 w 3237487"/>
              <a:gd name="connsiteY163" fmla="*/ 4624754 h 5315893"/>
              <a:gd name="connsiteX164" fmla="*/ 3200400 w 3237487"/>
              <a:gd name="connsiteY164" fmla="*/ 4633546 h 5315893"/>
              <a:gd name="connsiteX165" fmla="*/ 1987061 w 3237487"/>
              <a:gd name="connsiteY165" fmla="*/ 4642339 h 5315893"/>
              <a:gd name="connsiteX166" fmla="*/ 1301261 w 3237487"/>
              <a:gd name="connsiteY166" fmla="*/ 4651131 h 5315893"/>
              <a:gd name="connsiteX167" fmla="*/ 1354015 w 3237487"/>
              <a:gd name="connsiteY167" fmla="*/ 4651131 h 5315893"/>
              <a:gd name="connsiteX168" fmla="*/ 1406769 w 3237487"/>
              <a:gd name="connsiteY168" fmla="*/ 4615962 h 5315893"/>
              <a:gd name="connsiteX169" fmla="*/ 1450730 w 3237487"/>
              <a:gd name="connsiteY169" fmla="*/ 2927839 h 5315893"/>
              <a:gd name="connsiteX170" fmla="*/ 1477107 w 3237487"/>
              <a:gd name="connsiteY170" fmla="*/ 2233246 h 5315893"/>
              <a:gd name="connsiteX171" fmla="*/ 1512277 w 3237487"/>
              <a:gd name="connsiteY171" fmla="*/ 1749669 h 5315893"/>
              <a:gd name="connsiteX172" fmla="*/ 1521069 w 3237487"/>
              <a:gd name="connsiteY172" fmla="*/ 1688123 h 5315893"/>
              <a:gd name="connsiteX173" fmla="*/ 1538654 w 3237487"/>
              <a:gd name="connsiteY173" fmla="*/ 1327639 h 5315893"/>
              <a:gd name="connsiteX174" fmla="*/ 1547446 w 3237487"/>
              <a:gd name="connsiteY174" fmla="*/ 1292469 h 5315893"/>
              <a:gd name="connsiteX175" fmla="*/ 1556238 w 3237487"/>
              <a:gd name="connsiteY175" fmla="*/ 975946 h 5315893"/>
              <a:gd name="connsiteX176" fmla="*/ 1538654 w 3237487"/>
              <a:gd name="connsiteY176" fmla="*/ 448408 h 5315893"/>
              <a:gd name="connsiteX177" fmla="*/ 1521069 w 3237487"/>
              <a:gd name="connsiteY177" fmla="*/ 360485 h 5315893"/>
              <a:gd name="connsiteX178" fmla="*/ 1503484 w 3237487"/>
              <a:gd name="connsiteY178" fmla="*/ 307731 h 5315893"/>
              <a:gd name="connsiteX179" fmla="*/ 1477107 w 3237487"/>
              <a:gd name="connsiteY179" fmla="*/ 158262 h 5315893"/>
              <a:gd name="connsiteX180" fmla="*/ 1468315 w 3237487"/>
              <a:gd name="connsiteY180" fmla="*/ 70339 h 5315893"/>
              <a:gd name="connsiteX181" fmla="*/ 1459523 w 3237487"/>
              <a:gd name="connsiteY181" fmla="*/ 43962 h 5315893"/>
              <a:gd name="connsiteX182" fmla="*/ 1406769 w 3237487"/>
              <a:gd name="connsiteY182" fmla="*/ 26377 h 5315893"/>
              <a:gd name="connsiteX183" fmla="*/ 1380392 w 3237487"/>
              <a:gd name="connsiteY183" fmla="*/ 17585 h 5315893"/>
              <a:gd name="connsiteX184" fmla="*/ 1301261 w 3237487"/>
              <a:gd name="connsiteY184" fmla="*/ 0 h 5315893"/>
              <a:gd name="connsiteX185" fmla="*/ 1143000 w 3237487"/>
              <a:gd name="connsiteY185" fmla="*/ 17585 h 5315893"/>
              <a:gd name="connsiteX186" fmla="*/ 1204546 w 3237487"/>
              <a:gd name="connsiteY186" fmla="*/ 35169 h 5315893"/>
              <a:gd name="connsiteX187" fmla="*/ 1230923 w 3237487"/>
              <a:gd name="connsiteY187" fmla="*/ 52754 h 5315893"/>
              <a:gd name="connsiteX188" fmla="*/ 1318846 w 3237487"/>
              <a:gd name="connsiteY188" fmla="*/ 70339 h 5315893"/>
              <a:gd name="connsiteX189" fmla="*/ 1301261 w 3237487"/>
              <a:gd name="connsiteY189" fmla="*/ 228600 h 5315893"/>
              <a:gd name="connsiteX190" fmla="*/ 1283677 w 3237487"/>
              <a:gd name="connsiteY190" fmla="*/ 254977 h 5315893"/>
              <a:gd name="connsiteX191" fmla="*/ 1266092 w 3237487"/>
              <a:gd name="connsiteY191" fmla="*/ 263769 h 53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237487" h="5315893">
                <a:moveTo>
                  <a:pt x="1318846" y="228600"/>
                </a:moveTo>
                <a:cubicBezTo>
                  <a:pt x="887959" y="290153"/>
                  <a:pt x="1345082" y="227648"/>
                  <a:pt x="149469" y="246185"/>
                </a:cubicBezTo>
                <a:cubicBezTo>
                  <a:pt x="140202" y="246329"/>
                  <a:pt x="132154" y="253035"/>
                  <a:pt x="123092" y="254977"/>
                </a:cubicBezTo>
                <a:cubicBezTo>
                  <a:pt x="-11605" y="283841"/>
                  <a:pt x="65626" y="259479"/>
                  <a:pt x="0" y="281354"/>
                </a:cubicBezTo>
                <a:cubicBezTo>
                  <a:pt x="100218" y="301397"/>
                  <a:pt x="90256" y="301142"/>
                  <a:pt x="254977" y="307731"/>
                </a:cubicBezTo>
                <a:cubicBezTo>
                  <a:pt x="404355" y="313706"/>
                  <a:pt x="553915" y="313592"/>
                  <a:pt x="703384" y="316523"/>
                </a:cubicBezTo>
                <a:cubicBezTo>
                  <a:pt x="859699" y="338856"/>
                  <a:pt x="681634" y="315607"/>
                  <a:pt x="1002323" y="334108"/>
                </a:cubicBezTo>
                <a:cubicBezTo>
                  <a:pt x="1075704" y="338341"/>
                  <a:pt x="1222130" y="351692"/>
                  <a:pt x="1222130" y="351692"/>
                </a:cubicBezTo>
                <a:cubicBezTo>
                  <a:pt x="1236784" y="354623"/>
                  <a:pt x="1251594" y="356860"/>
                  <a:pt x="1266092" y="360485"/>
                </a:cubicBezTo>
                <a:cubicBezTo>
                  <a:pt x="1275083" y="362733"/>
                  <a:pt x="1283351" y="367619"/>
                  <a:pt x="1292469" y="369277"/>
                </a:cubicBezTo>
                <a:cubicBezTo>
                  <a:pt x="1315716" y="373504"/>
                  <a:pt x="1339361" y="375138"/>
                  <a:pt x="1362807" y="378069"/>
                </a:cubicBezTo>
                <a:cubicBezTo>
                  <a:pt x="1371599" y="381000"/>
                  <a:pt x="1382631" y="380309"/>
                  <a:pt x="1389184" y="386862"/>
                </a:cubicBezTo>
                <a:cubicBezTo>
                  <a:pt x="1395737" y="393415"/>
                  <a:pt x="1398521" y="403987"/>
                  <a:pt x="1397977" y="413239"/>
                </a:cubicBezTo>
                <a:cubicBezTo>
                  <a:pt x="1395543" y="454615"/>
                  <a:pt x="1397920" y="498772"/>
                  <a:pt x="1380392" y="536331"/>
                </a:cubicBezTo>
                <a:cubicBezTo>
                  <a:pt x="1374072" y="549873"/>
                  <a:pt x="1350928" y="541498"/>
                  <a:pt x="1336430" y="545123"/>
                </a:cubicBezTo>
                <a:cubicBezTo>
                  <a:pt x="1327439" y="547371"/>
                  <a:pt x="1319101" y="551905"/>
                  <a:pt x="1310054" y="553916"/>
                </a:cubicBezTo>
                <a:cubicBezTo>
                  <a:pt x="1292651" y="557783"/>
                  <a:pt x="1274840" y="559519"/>
                  <a:pt x="1257300" y="562708"/>
                </a:cubicBezTo>
                <a:cubicBezTo>
                  <a:pt x="1216370" y="570149"/>
                  <a:pt x="1215803" y="570884"/>
                  <a:pt x="1178169" y="580292"/>
                </a:cubicBezTo>
                <a:cubicBezTo>
                  <a:pt x="1153002" y="592876"/>
                  <a:pt x="1142500" y="600200"/>
                  <a:pt x="1116623" y="606669"/>
                </a:cubicBezTo>
                <a:cubicBezTo>
                  <a:pt x="1102125" y="610294"/>
                  <a:pt x="1087079" y="611530"/>
                  <a:pt x="1072661" y="615462"/>
                </a:cubicBezTo>
                <a:cubicBezTo>
                  <a:pt x="1054778" y="620339"/>
                  <a:pt x="1019907" y="633046"/>
                  <a:pt x="1019907" y="633046"/>
                </a:cubicBezTo>
                <a:cubicBezTo>
                  <a:pt x="1108021" y="691789"/>
                  <a:pt x="1066816" y="671751"/>
                  <a:pt x="1283677" y="641839"/>
                </a:cubicBezTo>
                <a:cubicBezTo>
                  <a:pt x="1294145" y="640395"/>
                  <a:pt x="1295400" y="624254"/>
                  <a:pt x="1301261" y="615462"/>
                </a:cubicBezTo>
                <a:cubicBezTo>
                  <a:pt x="1304192" y="627185"/>
                  <a:pt x="1310054" y="638547"/>
                  <a:pt x="1310054" y="650631"/>
                </a:cubicBezTo>
                <a:cubicBezTo>
                  <a:pt x="1310054" y="744461"/>
                  <a:pt x="1330933" y="842970"/>
                  <a:pt x="1301261" y="931985"/>
                </a:cubicBezTo>
                <a:cubicBezTo>
                  <a:pt x="1291947" y="959927"/>
                  <a:pt x="1242564" y="937124"/>
                  <a:pt x="1213338" y="940777"/>
                </a:cubicBezTo>
                <a:cubicBezTo>
                  <a:pt x="1195648" y="942988"/>
                  <a:pt x="1178232" y="947048"/>
                  <a:pt x="1160584" y="949569"/>
                </a:cubicBezTo>
                <a:cubicBezTo>
                  <a:pt x="1137193" y="952911"/>
                  <a:pt x="1113692" y="955431"/>
                  <a:pt x="1090246" y="958362"/>
                </a:cubicBezTo>
                <a:cubicBezTo>
                  <a:pt x="1007254" y="999857"/>
                  <a:pt x="1069513" y="973794"/>
                  <a:pt x="896815" y="993531"/>
                </a:cubicBezTo>
                <a:lnTo>
                  <a:pt x="747346" y="1011116"/>
                </a:lnTo>
                <a:lnTo>
                  <a:pt x="1099038" y="1019908"/>
                </a:lnTo>
                <a:cubicBezTo>
                  <a:pt x="1189752" y="1023536"/>
                  <a:pt x="1162174" y="1024168"/>
                  <a:pt x="1222130" y="1037492"/>
                </a:cubicBezTo>
                <a:cubicBezTo>
                  <a:pt x="1236718" y="1040734"/>
                  <a:pt x="1251674" y="1042353"/>
                  <a:pt x="1266092" y="1046285"/>
                </a:cubicBezTo>
                <a:cubicBezTo>
                  <a:pt x="1283975" y="1051162"/>
                  <a:pt x="1318846" y="1063869"/>
                  <a:pt x="1318846" y="1063869"/>
                </a:cubicBezTo>
                <a:cubicBezTo>
                  <a:pt x="1310054" y="1072661"/>
                  <a:pt x="1302815" y="1083349"/>
                  <a:pt x="1292469" y="1090246"/>
                </a:cubicBezTo>
                <a:cubicBezTo>
                  <a:pt x="1278037" y="1099867"/>
                  <a:pt x="1219726" y="1106766"/>
                  <a:pt x="1213338" y="1107831"/>
                </a:cubicBezTo>
                <a:cubicBezTo>
                  <a:pt x="1239715" y="1110762"/>
                  <a:pt x="1272743" y="1098869"/>
                  <a:pt x="1292469" y="1116623"/>
                </a:cubicBezTo>
                <a:cubicBezTo>
                  <a:pt x="1310032" y="1132430"/>
                  <a:pt x="1298138" y="1163540"/>
                  <a:pt x="1301261" y="1186962"/>
                </a:cubicBezTo>
                <a:cubicBezTo>
                  <a:pt x="1310261" y="1254463"/>
                  <a:pt x="1305904" y="1231906"/>
                  <a:pt x="1318846" y="1283677"/>
                </a:cubicBezTo>
                <a:cubicBezTo>
                  <a:pt x="1315915" y="1304192"/>
                  <a:pt x="1320118" y="1327107"/>
                  <a:pt x="1310054" y="1345223"/>
                </a:cubicBezTo>
                <a:cubicBezTo>
                  <a:pt x="1303689" y="1356681"/>
                  <a:pt x="1286264" y="1356305"/>
                  <a:pt x="1274884" y="1362808"/>
                </a:cubicBezTo>
                <a:cubicBezTo>
                  <a:pt x="1246320" y="1379130"/>
                  <a:pt x="1246378" y="1382521"/>
                  <a:pt x="1222130" y="1406769"/>
                </a:cubicBezTo>
                <a:cubicBezTo>
                  <a:pt x="1214807" y="1428738"/>
                  <a:pt x="1202712" y="1441891"/>
                  <a:pt x="1230923" y="1459523"/>
                </a:cubicBezTo>
                <a:cubicBezTo>
                  <a:pt x="1246641" y="1469347"/>
                  <a:pt x="1283677" y="1477108"/>
                  <a:pt x="1283677" y="1477108"/>
                </a:cubicBezTo>
                <a:cubicBezTo>
                  <a:pt x="1280746" y="1570893"/>
                  <a:pt x="1285848" y="1665274"/>
                  <a:pt x="1274884" y="1758462"/>
                </a:cubicBezTo>
                <a:cubicBezTo>
                  <a:pt x="1273649" y="1768957"/>
                  <a:pt x="1257958" y="1771320"/>
                  <a:pt x="1248507" y="1776046"/>
                </a:cubicBezTo>
                <a:cubicBezTo>
                  <a:pt x="1234448" y="1783076"/>
                  <a:pt x="1200115" y="1789873"/>
                  <a:pt x="1186961" y="1793631"/>
                </a:cubicBezTo>
                <a:cubicBezTo>
                  <a:pt x="1123871" y="1811656"/>
                  <a:pt x="1206009" y="1793337"/>
                  <a:pt x="1116623" y="1811216"/>
                </a:cubicBezTo>
                <a:cubicBezTo>
                  <a:pt x="1141763" y="1819596"/>
                  <a:pt x="1150568" y="1823280"/>
                  <a:pt x="1178169" y="1828800"/>
                </a:cubicBezTo>
                <a:cubicBezTo>
                  <a:pt x="1326271" y="1858421"/>
                  <a:pt x="1228529" y="1834797"/>
                  <a:pt x="1310054" y="1855177"/>
                </a:cubicBezTo>
                <a:cubicBezTo>
                  <a:pt x="1288971" y="1918420"/>
                  <a:pt x="1310054" y="1839442"/>
                  <a:pt x="1310054" y="1916723"/>
                </a:cubicBezTo>
                <a:cubicBezTo>
                  <a:pt x="1310054" y="1972485"/>
                  <a:pt x="1327135" y="2034382"/>
                  <a:pt x="1301261" y="2083777"/>
                </a:cubicBezTo>
                <a:cubicBezTo>
                  <a:pt x="1287393" y="2110253"/>
                  <a:pt x="1243078" y="2098388"/>
                  <a:pt x="1213338" y="2101362"/>
                </a:cubicBezTo>
                <a:cubicBezTo>
                  <a:pt x="1154941" y="2107202"/>
                  <a:pt x="1096107" y="2107223"/>
                  <a:pt x="1037492" y="2110154"/>
                </a:cubicBezTo>
                <a:cubicBezTo>
                  <a:pt x="1046284" y="2118946"/>
                  <a:pt x="1052324" y="2131913"/>
                  <a:pt x="1063869" y="2136531"/>
                </a:cubicBezTo>
                <a:cubicBezTo>
                  <a:pt x="1083110" y="2144228"/>
                  <a:pt x="1105026" y="2141616"/>
                  <a:pt x="1125415" y="2145323"/>
                </a:cubicBezTo>
                <a:cubicBezTo>
                  <a:pt x="1137304" y="2147485"/>
                  <a:pt x="1148583" y="2152704"/>
                  <a:pt x="1160584" y="2154116"/>
                </a:cubicBezTo>
                <a:cubicBezTo>
                  <a:pt x="1198535" y="2158581"/>
                  <a:pt x="1236784" y="2159977"/>
                  <a:pt x="1274884" y="2162908"/>
                </a:cubicBezTo>
                <a:cubicBezTo>
                  <a:pt x="1286607" y="2165839"/>
                  <a:pt x="1303837" y="2161338"/>
                  <a:pt x="1310054" y="2171700"/>
                </a:cubicBezTo>
                <a:cubicBezTo>
                  <a:pt x="1316271" y="2182062"/>
                  <a:pt x="1301261" y="2194785"/>
                  <a:pt x="1301261" y="2206869"/>
                </a:cubicBezTo>
                <a:cubicBezTo>
                  <a:pt x="1301261" y="2233408"/>
                  <a:pt x="1306953" y="2259642"/>
                  <a:pt x="1310054" y="2286000"/>
                </a:cubicBezTo>
                <a:cubicBezTo>
                  <a:pt x="1334201" y="2491243"/>
                  <a:pt x="1302688" y="2210913"/>
                  <a:pt x="1327638" y="2435469"/>
                </a:cubicBezTo>
                <a:cubicBezTo>
                  <a:pt x="1324707" y="2453054"/>
                  <a:pt x="1336614" y="2486767"/>
                  <a:pt x="1318846" y="2488223"/>
                </a:cubicBezTo>
                <a:cubicBezTo>
                  <a:pt x="1143563" y="2502591"/>
                  <a:pt x="967178" y="2479431"/>
                  <a:pt x="791307" y="2479431"/>
                </a:cubicBezTo>
                <a:cubicBezTo>
                  <a:pt x="653530" y="2479431"/>
                  <a:pt x="515815" y="2485292"/>
                  <a:pt x="378069" y="2488223"/>
                </a:cubicBezTo>
                <a:cubicBezTo>
                  <a:pt x="339969" y="2491154"/>
                  <a:pt x="301720" y="2492551"/>
                  <a:pt x="263769" y="2497016"/>
                </a:cubicBezTo>
                <a:cubicBezTo>
                  <a:pt x="251768" y="2498428"/>
                  <a:pt x="235850" y="2496141"/>
                  <a:pt x="228600" y="2505808"/>
                </a:cubicBezTo>
                <a:cubicBezTo>
                  <a:pt x="223039" y="2513222"/>
                  <a:pt x="229850" y="2526798"/>
                  <a:pt x="237392" y="2532185"/>
                </a:cubicBezTo>
                <a:cubicBezTo>
                  <a:pt x="252475" y="2542959"/>
                  <a:pt x="273567" y="2541480"/>
                  <a:pt x="290146" y="2549769"/>
                </a:cubicBezTo>
                <a:cubicBezTo>
                  <a:pt x="307731" y="2558561"/>
                  <a:pt x="324752" y="2568584"/>
                  <a:pt x="342900" y="2576146"/>
                </a:cubicBezTo>
                <a:cubicBezTo>
                  <a:pt x="360010" y="2583275"/>
                  <a:pt x="395654" y="2593731"/>
                  <a:pt x="395654" y="2593731"/>
                </a:cubicBezTo>
                <a:cubicBezTo>
                  <a:pt x="404446" y="2599593"/>
                  <a:pt x="411835" y="2608536"/>
                  <a:pt x="422030" y="2611316"/>
                </a:cubicBezTo>
                <a:cubicBezTo>
                  <a:pt x="565753" y="2650513"/>
                  <a:pt x="444776" y="2601161"/>
                  <a:pt x="518746" y="2628900"/>
                </a:cubicBezTo>
                <a:cubicBezTo>
                  <a:pt x="533524" y="2634442"/>
                  <a:pt x="547275" y="2643178"/>
                  <a:pt x="562707" y="2646485"/>
                </a:cubicBezTo>
                <a:cubicBezTo>
                  <a:pt x="588657" y="2652046"/>
                  <a:pt x="615480" y="2652176"/>
                  <a:pt x="641838" y="2655277"/>
                </a:cubicBezTo>
                <a:cubicBezTo>
                  <a:pt x="665305" y="2658038"/>
                  <a:pt x="688823" y="2660476"/>
                  <a:pt x="712177" y="2664069"/>
                </a:cubicBezTo>
                <a:cubicBezTo>
                  <a:pt x="726947" y="2666341"/>
                  <a:pt x="741368" y="2670590"/>
                  <a:pt x="756138" y="2672862"/>
                </a:cubicBezTo>
                <a:cubicBezTo>
                  <a:pt x="779492" y="2676455"/>
                  <a:pt x="802993" y="2679045"/>
                  <a:pt x="826477" y="2681654"/>
                </a:cubicBezTo>
                <a:cubicBezTo>
                  <a:pt x="930365" y="2693197"/>
                  <a:pt x="934113" y="2691678"/>
                  <a:pt x="1055077" y="2699239"/>
                </a:cubicBezTo>
                <a:cubicBezTo>
                  <a:pt x="1114355" y="2738756"/>
                  <a:pt x="1066918" y="2713346"/>
                  <a:pt x="1195754" y="2725616"/>
                </a:cubicBezTo>
                <a:cubicBezTo>
                  <a:pt x="1219276" y="2727856"/>
                  <a:pt x="1242738" y="2730815"/>
                  <a:pt x="1266092" y="2734408"/>
                </a:cubicBezTo>
                <a:cubicBezTo>
                  <a:pt x="1280862" y="2736680"/>
                  <a:pt x="1295351" y="2740527"/>
                  <a:pt x="1310054" y="2743200"/>
                </a:cubicBezTo>
                <a:cubicBezTo>
                  <a:pt x="1327593" y="2746389"/>
                  <a:pt x="1345223" y="2749061"/>
                  <a:pt x="1362807" y="2751992"/>
                </a:cubicBezTo>
                <a:cubicBezTo>
                  <a:pt x="1359876" y="2763715"/>
                  <a:pt x="1355852" y="2775218"/>
                  <a:pt x="1354015" y="2787162"/>
                </a:cubicBezTo>
                <a:cubicBezTo>
                  <a:pt x="1334160" y="2916222"/>
                  <a:pt x="1382156" y="2864119"/>
                  <a:pt x="1195754" y="2875085"/>
                </a:cubicBezTo>
                <a:cubicBezTo>
                  <a:pt x="1186962" y="2880946"/>
                  <a:pt x="1169377" y="2882102"/>
                  <a:pt x="1169377" y="2892669"/>
                </a:cubicBezTo>
                <a:cubicBezTo>
                  <a:pt x="1169377" y="2905103"/>
                  <a:pt x="1184958" y="2912877"/>
                  <a:pt x="1195754" y="2919046"/>
                </a:cubicBezTo>
                <a:cubicBezTo>
                  <a:pt x="1209575" y="2926944"/>
                  <a:pt x="1290051" y="2936286"/>
                  <a:pt x="1292469" y="2936631"/>
                </a:cubicBezTo>
                <a:cubicBezTo>
                  <a:pt x="1289538" y="2957146"/>
                  <a:pt x="1291374" y="2978936"/>
                  <a:pt x="1283677" y="2998177"/>
                </a:cubicBezTo>
                <a:cubicBezTo>
                  <a:pt x="1274776" y="3020430"/>
                  <a:pt x="1227336" y="3040433"/>
                  <a:pt x="1213338" y="3050931"/>
                </a:cubicBezTo>
                <a:cubicBezTo>
                  <a:pt x="1203391" y="3058392"/>
                  <a:pt x="1196513" y="3069348"/>
                  <a:pt x="1186961" y="3077308"/>
                </a:cubicBezTo>
                <a:cubicBezTo>
                  <a:pt x="1164237" y="3096244"/>
                  <a:pt x="1160641" y="3094873"/>
                  <a:pt x="1134207" y="3103685"/>
                </a:cubicBezTo>
                <a:lnTo>
                  <a:pt x="1186961" y="3112477"/>
                </a:lnTo>
                <a:cubicBezTo>
                  <a:pt x="1225683" y="3118434"/>
                  <a:pt x="1255313" y="3120773"/>
                  <a:pt x="1292469" y="3130062"/>
                </a:cubicBezTo>
                <a:cubicBezTo>
                  <a:pt x="1301460" y="3132310"/>
                  <a:pt x="1310054" y="3135923"/>
                  <a:pt x="1318846" y="3138854"/>
                </a:cubicBezTo>
                <a:cubicBezTo>
                  <a:pt x="1312984" y="3147646"/>
                  <a:pt x="1310436" y="3159988"/>
                  <a:pt x="1301261" y="3165231"/>
                </a:cubicBezTo>
                <a:cubicBezTo>
                  <a:pt x="1288286" y="3172645"/>
                  <a:pt x="1271888" y="3170781"/>
                  <a:pt x="1257300" y="3174023"/>
                </a:cubicBezTo>
                <a:cubicBezTo>
                  <a:pt x="1204046" y="3185857"/>
                  <a:pt x="1229131" y="3183264"/>
                  <a:pt x="1160584" y="3200400"/>
                </a:cubicBezTo>
                <a:cubicBezTo>
                  <a:pt x="1146086" y="3204024"/>
                  <a:pt x="1131277" y="3206261"/>
                  <a:pt x="1116623" y="3209192"/>
                </a:cubicBezTo>
                <a:cubicBezTo>
                  <a:pt x="1128346" y="3217984"/>
                  <a:pt x="1139069" y="3228299"/>
                  <a:pt x="1151792" y="3235569"/>
                </a:cubicBezTo>
                <a:cubicBezTo>
                  <a:pt x="1159839" y="3240167"/>
                  <a:pt x="1169491" y="3241108"/>
                  <a:pt x="1178169" y="3244362"/>
                </a:cubicBezTo>
                <a:cubicBezTo>
                  <a:pt x="1188113" y="3248091"/>
                  <a:pt x="1232187" y="3267112"/>
                  <a:pt x="1248507" y="3270739"/>
                </a:cubicBezTo>
                <a:cubicBezTo>
                  <a:pt x="1265910" y="3274606"/>
                  <a:pt x="1283676" y="3276600"/>
                  <a:pt x="1301261" y="3279531"/>
                </a:cubicBezTo>
                <a:cubicBezTo>
                  <a:pt x="1137779" y="3306777"/>
                  <a:pt x="1335642" y="3276247"/>
                  <a:pt x="949569" y="3297116"/>
                </a:cubicBezTo>
                <a:cubicBezTo>
                  <a:pt x="940315" y="3297616"/>
                  <a:pt x="932103" y="3303362"/>
                  <a:pt x="923192" y="3305908"/>
                </a:cubicBezTo>
                <a:cubicBezTo>
                  <a:pt x="911573" y="3309228"/>
                  <a:pt x="899746" y="3311769"/>
                  <a:pt x="888023" y="3314700"/>
                </a:cubicBezTo>
                <a:cubicBezTo>
                  <a:pt x="823542" y="3346942"/>
                  <a:pt x="883888" y="3320624"/>
                  <a:pt x="808892" y="3341077"/>
                </a:cubicBezTo>
                <a:cubicBezTo>
                  <a:pt x="791009" y="3345954"/>
                  <a:pt x="756138" y="3358662"/>
                  <a:pt x="756138" y="3358662"/>
                </a:cubicBezTo>
                <a:cubicBezTo>
                  <a:pt x="939261" y="3404442"/>
                  <a:pt x="743104" y="3358187"/>
                  <a:pt x="1239715" y="3376246"/>
                </a:cubicBezTo>
                <a:cubicBezTo>
                  <a:pt x="1251791" y="3376685"/>
                  <a:pt x="1263161" y="3382108"/>
                  <a:pt x="1274884" y="3385039"/>
                </a:cubicBezTo>
                <a:cubicBezTo>
                  <a:pt x="1280746" y="3490547"/>
                  <a:pt x="1283693" y="3596257"/>
                  <a:pt x="1292469" y="3701562"/>
                </a:cubicBezTo>
                <a:cubicBezTo>
                  <a:pt x="1299813" y="3789685"/>
                  <a:pt x="1305551" y="3782411"/>
                  <a:pt x="1318846" y="3842239"/>
                </a:cubicBezTo>
                <a:cubicBezTo>
                  <a:pt x="1326541" y="3876870"/>
                  <a:pt x="1335097" y="3940108"/>
                  <a:pt x="1354015" y="3965331"/>
                </a:cubicBezTo>
                <a:lnTo>
                  <a:pt x="1380392" y="4000500"/>
                </a:lnTo>
                <a:cubicBezTo>
                  <a:pt x="1359710" y="4124597"/>
                  <a:pt x="1390663" y="4045003"/>
                  <a:pt x="1160584" y="4062046"/>
                </a:cubicBezTo>
                <a:cubicBezTo>
                  <a:pt x="1151341" y="4062731"/>
                  <a:pt x="1143198" y="4068591"/>
                  <a:pt x="1134207" y="4070839"/>
                </a:cubicBezTo>
                <a:cubicBezTo>
                  <a:pt x="1119709" y="4074464"/>
                  <a:pt x="1104900" y="4076700"/>
                  <a:pt x="1090246" y="4079631"/>
                </a:cubicBezTo>
                <a:cubicBezTo>
                  <a:pt x="1101969" y="4085493"/>
                  <a:pt x="1112888" y="4093362"/>
                  <a:pt x="1125415" y="4097216"/>
                </a:cubicBezTo>
                <a:cubicBezTo>
                  <a:pt x="1163441" y="4108916"/>
                  <a:pt x="1216495" y="4116791"/>
                  <a:pt x="1257300" y="4123592"/>
                </a:cubicBezTo>
                <a:cubicBezTo>
                  <a:pt x="1285904" y="4109291"/>
                  <a:pt x="1302342" y="4097216"/>
                  <a:pt x="1336430" y="4097216"/>
                </a:cubicBezTo>
                <a:cubicBezTo>
                  <a:pt x="1354257" y="4097216"/>
                  <a:pt x="1371599" y="4103077"/>
                  <a:pt x="1389184" y="4106008"/>
                </a:cubicBezTo>
                <a:cubicBezTo>
                  <a:pt x="1383323" y="4158762"/>
                  <a:pt x="1387584" y="4213654"/>
                  <a:pt x="1371600" y="4264269"/>
                </a:cubicBezTo>
                <a:cubicBezTo>
                  <a:pt x="1367961" y="4275792"/>
                  <a:pt x="1347980" y="4269508"/>
                  <a:pt x="1336430" y="4273062"/>
                </a:cubicBezTo>
                <a:cubicBezTo>
                  <a:pt x="1313841" y="4280013"/>
                  <a:pt x="1254717" y="4302800"/>
                  <a:pt x="1222130" y="4308231"/>
                </a:cubicBezTo>
                <a:cubicBezTo>
                  <a:pt x="1198823" y="4312115"/>
                  <a:pt x="1175238" y="4314092"/>
                  <a:pt x="1151792" y="4317023"/>
                </a:cubicBezTo>
                <a:cubicBezTo>
                  <a:pt x="1137138" y="4322885"/>
                  <a:pt x="1123209" y="4331059"/>
                  <a:pt x="1107830" y="4334608"/>
                </a:cubicBezTo>
                <a:cubicBezTo>
                  <a:pt x="1084807" y="4339921"/>
                  <a:pt x="1030020" y="4320984"/>
                  <a:pt x="1037492" y="4343400"/>
                </a:cubicBezTo>
                <a:cubicBezTo>
                  <a:pt x="1046037" y="4369034"/>
                  <a:pt x="1090127" y="4355686"/>
                  <a:pt x="1116623" y="4360985"/>
                </a:cubicBezTo>
                <a:cubicBezTo>
                  <a:pt x="1205315" y="4378723"/>
                  <a:pt x="1237422" y="4373017"/>
                  <a:pt x="1354015" y="4378569"/>
                </a:cubicBezTo>
                <a:cubicBezTo>
                  <a:pt x="1379212" y="4504559"/>
                  <a:pt x="1343990" y="4348494"/>
                  <a:pt x="1380392" y="4457700"/>
                </a:cubicBezTo>
                <a:cubicBezTo>
                  <a:pt x="1405743" y="4533754"/>
                  <a:pt x="1370650" y="4473862"/>
                  <a:pt x="1406769" y="4528039"/>
                </a:cubicBezTo>
                <a:cubicBezTo>
                  <a:pt x="1351084" y="4530970"/>
                  <a:pt x="1295267" y="4532001"/>
                  <a:pt x="1239715" y="4536831"/>
                </a:cubicBezTo>
                <a:cubicBezTo>
                  <a:pt x="1227677" y="4537878"/>
                  <a:pt x="1193738" y="4540219"/>
                  <a:pt x="1204546" y="4545623"/>
                </a:cubicBezTo>
                <a:cubicBezTo>
                  <a:pt x="1225680" y="4556190"/>
                  <a:pt x="1251577" y="4550531"/>
                  <a:pt x="1274884" y="4554416"/>
                </a:cubicBezTo>
                <a:cubicBezTo>
                  <a:pt x="1286804" y="4556403"/>
                  <a:pt x="1298331" y="4560277"/>
                  <a:pt x="1310054" y="4563208"/>
                </a:cubicBezTo>
                <a:cubicBezTo>
                  <a:pt x="1321777" y="4569069"/>
                  <a:pt x="1332951" y="4576190"/>
                  <a:pt x="1345223" y="4580792"/>
                </a:cubicBezTo>
                <a:cubicBezTo>
                  <a:pt x="1356537" y="4585035"/>
                  <a:pt x="1377461" y="4577862"/>
                  <a:pt x="1380392" y="4589585"/>
                </a:cubicBezTo>
                <a:cubicBezTo>
                  <a:pt x="1383408" y="4601648"/>
                  <a:pt x="1362807" y="4607170"/>
                  <a:pt x="1354015" y="4615962"/>
                </a:cubicBezTo>
                <a:cubicBezTo>
                  <a:pt x="1365479" y="4673284"/>
                  <a:pt x="1371600" y="4695202"/>
                  <a:pt x="1371600" y="4765431"/>
                </a:cubicBezTo>
                <a:cubicBezTo>
                  <a:pt x="1371600" y="4780375"/>
                  <a:pt x="1365738" y="4794738"/>
                  <a:pt x="1362807" y="4809392"/>
                </a:cubicBezTo>
                <a:cubicBezTo>
                  <a:pt x="1365738" y="4953000"/>
                  <a:pt x="1364051" y="5096777"/>
                  <a:pt x="1371600" y="5240216"/>
                </a:cubicBezTo>
                <a:cubicBezTo>
                  <a:pt x="1372870" y="5264350"/>
                  <a:pt x="1365170" y="5307835"/>
                  <a:pt x="1389184" y="5310554"/>
                </a:cubicBezTo>
                <a:cubicBezTo>
                  <a:pt x="1537819" y="5327380"/>
                  <a:pt x="1688158" y="5299660"/>
                  <a:pt x="1837592" y="5292969"/>
                </a:cubicBezTo>
                <a:cubicBezTo>
                  <a:pt x="1884529" y="5290867"/>
                  <a:pt x="1931389" y="5287302"/>
                  <a:pt x="1978269" y="5284177"/>
                </a:cubicBezTo>
                <a:cubicBezTo>
                  <a:pt x="2019313" y="5281441"/>
                  <a:pt x="2060265" y="5277172"/>
                  <a:pt x="2101361" y="5275385"/>
                </a:cubicBezTo>
                <a:cubicBezTo>
                  <a:pt x="2195103" y="5271309"/>
                  <a:pt x="2288930" y="5269523"/>
                  <a:pt x="2382715" y="5266592"/>
                </a:cubicBezTo>
                <a:cubicBezTo>
                  <a:pt x="2465067" y="5239142"/>
                  <a:pt x="2343266" y="5284110"/>
                  <a:pt x="2435469" y="5231423"/>
                </a:cubicBezTo>
                <a:cubicBezTo>
                  <a:pt x="2445961" y="5225428"/>
                  <a:pt x="2459089" y="5226185"/>
                  <a:pt x="2470638" y="5222631"/>
                </a:cubicBezTo>
                <a:cubicBezTo>
                  <a:pt x="2497212" y="5214454"/>
                  <a:pt x="2522505" y="5201707"/>
                  <a:pt x="2549769" y="5196254"/>
                </a:cubicBezTo>
                <a:cubicBezTo>
                  <a:pt x="2564423" y="5193323"/>
                  <a:pt x="2579142" y="5190704"/>
                  <a:pt x="2593730" y="5187462"/>
                </a:cubicBezTo>
                <a:cubicBezTo>
                  <a:pt x="2605526" y="5184841"/>
                  <a:pt x="2617084" y="5181201"/>
                  <a:pt x="2628900" y="5178669"/>
                </a:cubicBezTo>
                <a:cubicBezTo>
                  <a:pt x="2652770" y="5173554"/>
                  <a:pt x="2718515" y="5162335"/>
                  <a:pt x="2751992" y="5152292"/>
                </a:cubicBezTo>
                <a:cubicBezTo>
                  <a:pt x="2769746" y="5146966"/>
                  <a:pt x="2788167" y="5142998"/>
                  <a:pt x="2804746" y="5134708"/>
                </a:cubicBezTo>
                <a:cubicBezTo>
                  <a:pt x="2849366" y="5112397"/>
                  <a:pt x="2829009" y="5124393"/>
                  <a:pt x="2866292" y="5099539"/>
                </a:cubicBezTo>
                <a:cubicBezTo>
                  <a:pt x="2872154" y="5090747"/>
                  <a:pt x="2875625" y="5079763"/>
                  <a:pt x="2883877" y="5073162"/>
                </a:cubicBezTo>
                <a:cubicBezTo>
                  <a:pt x="2891114" y="5067372"/>
                  <a:pt x="2901964" y="5068514"/>
                  <a:pt x="2910254" y="5064369"/>
                </a:cubicBezTo>
                <a:cubicBezTo>
                  <a:pt x="2919705" y="5059643"/>
                  <a:pt x="2927838" y="5052646"/>
                  <a:pt x="2936630" y="5046785"/>
                </a:cubicBezTo>
                <a:cubicBezTo>
                  <a:pt x="2940777" y="5034344"/>
                  <a:pt x="2954215" y="4996283"/>
                  <a:pt x="2954215" y="4985239"/>
                </a:cubicBezTo>
                <a:cubicBezTo>
                  <a:pt x="2954215" y="4897763"/>
                  <a:pt x="2951618" y="4895717"/>
                  <a:pt x="2936630" y="4835769"/>
                </a:cubicBezTo>
                <a:cubicBezTo>
                  <a:pt x="2941553" y="4791464"/>
                  <a:pt x="2938905" y="4751241"/>
                  <a:pt x="2963007" y="4712677"/>
                </a:cubicBezTo>
                <a:cubicBezTo>
                  <a:pt x="2969597" y="4702133"/>
                  <a:pt x="2978588" y="4692469"/>
                  <a:pt x="2989384" y="4686300"/>
                </a:cubicBezTo>
                <a:cubicBezTo>
                  <a:pt x="2999876" y="4680305"/>
                  <a:pt x="3012831" y="4680439"/>
                  <a:pt x="3024554" y="4677508"/>
                </a:cubicBezTo>
                <a:cubicBezTo>
                  <a:pt x="3112089" y="4619148"/>
                  <a:pt x="2956184" y="4717879"/>
                  <a:pt x="3209192" y="4633546"/>
                </a:cubicBezTo>
                <a:cubicBezTo>
                  <a:pt x="3217984" y="4630615"/>
                  <a:pt x="3244837" y="4624754"/>
                  <a:pt x="3235569" y="4624754"/>
                </a:cubicBezTo>
                <a:cubicBezTo>
                  <a:pt x="3223485" y="4624754"/>
                  <a:pt x="3212483" y="4633376"/>
                  <a:pt x="3200400" y="4633546"/>
                </a:cubicBezTo>
                <a:lnTo>
                  <a:pt x="1987061" y="4642339"/>
                </a:lnTo>
                <a:lnTo>
                  <a:pt x="1301261" y="4651131"/>
                </a:lnTo>
                <a:cubicBezTo>
                  <a:pt x="1327638" y="4659923"/>
                  <a:pt x="1327638" y="4665784"/>
                  <a:pt x="1354015" y="4651131"/>
                </a:cubicBezTo>
                <a:cubicBezTo>
                  <a:pt x="1372490" y="4640868"/>
                  <a:pt x="1406769" y="4615962"/>
                  <a:pt x="1406769" y="4615962"/>
                </a:cubicBezTo>
                <a:cubicBezTo>
                  <a:pt x="1744717" y="4109035"/>
                  <a:pt x="1431587" y="4599699"/>
                  <a:pt x="1450730" y="2927839"/>
                </a:cubicBezTo>
                <a:cubicBezTo>
                  <a:pt x="1458129" y="2281648"/>
                  <a:pt x="1398291" y="2469704"/>
                  <a:pt x="1477107" y="2233246"/>
                </a:cubicBezTo>
                <a:cubicBezTo>
                  <a:pt x="1484859" y="2109226"/>
                  <a:pt x="1502286" y="1819609"/>
                  <a:pt x="1512277" y="1749669"/>
                </a:cubicBezTo>
                <a:lnTo>
                  <a:pt x="1521069" y="1688123"/>
                </a:lnTo>
                <a:cubicBezTo>
                  <a:pt x="1526931" y="1567962"/>
                  <a:pt x="1530651" y="1447677"/>
                  <a:pt x="1538654" y="1327639"/>
                </a:cubicBezTo>
                <a:cubicBezTo>
                  <a:pt x="1539458" y="1315582"/>
                  <a:pt x="1546843" y="1304538"/>
                  <a:pt x="1547446" y="1292469"/>
                </a:cubicBezTo>
                <a:cubicBezTo>
                  <a:pt x="1552717" y="1187052"/>
                  <a:pt x="1553307" y="1081454"/>
                  <a:pt x="1556238" y="975946"/>
                </a:cubicBezTo>
                <a:cubicBezTo>
                  <a:pt x="1552397" y="783906"/>
                  <a:pt x="1560916" y="626502"/>
                  <a:pt x="1538654" y="448408"/>
                </a:cubicBezTo>
                <a:cubicBezTo>
                  <a:pt x="1535260" y="421255"/>
                  <a:pt x="1529179" y="387517"/>
                  <a:pt x="1521069" y="360485"/>
                </a:cubicBezTo>
                <a:cubicBezTo>
                  <a:pt x="1515743" y="342731"/>
                  <a:pt x="1507119" y="325907"/>
                  <a:pt x="1503484" y="307731"/>
                </a:cubicBezTo>
                <a:cubicBezTo>
                  <a:pt x="1489886" y="239741"/>
                  <a:pt x="1484545" y="221485"/>
                  <a:pt x="1477107" y="158262"/>
                </a:cubicBezTo>
                <a:cubicBezTo>
                  <a:pt x="1473665" y="129010"/>
                  <a:pt x="1472794" y="99450"/>
                  <a:pt x="1468315" y="70339"/>
                </a:cubicBezTo>
                <a:cubicBezTo>
                  <a:pt x="1466906" y="61179"/>
                  <a:pt x="1467065" y="49349"/>
                  <a:pt x="1459523" y="43962"/>
                </a:cubicBezTo>
                <a:cubicBezTo>
                  <a:pt x="1444440" y="33188"/>
                  <a:pt x="1424354" y="32239"/>
                  <a:pt x="1406769" y="26377"/>
                </a:cubicBezTo>
                <a:cubicBezTo>
                  <a:pt x="1397977" y="23446"/>
                  <a:pt x="1389480" y="19403"/>
                  <a:pt x="1380392" y="17585"/>
                </a:cubicBezTo>
                <a:cubicBezTo>
                  <a:pt x="1324581" y="6422"/>
                  <a:pt x="1350928" y="12416"/>
                  <a:pt x="1301261" y="0"/>
                </a:cubicBezTo>
                <a:cubicBezTo>
                  <a:pt x="953351" y="13381"/>
                  <a:pt x="1026647" y="-1808"/>
                  <a:pt x="1143000" y="17585"/>
                </a:cubicBezTo>
                <a:cubicBezTo>
                  <a:pt x="1165081" y="21265"/>
                  <a:pt x="1183640" y="28200"/>
                  <a:pt x="1204546" y="35169"/>
                </a:cubicBezTo>
                <a:cubicBezTo>
                  <a:pt x="1213338" y="41031"/>
                  <a:pt x="1221471" y="48028"/>
                  <a:pt x="1230923" y="52754"/>
                </a:cubicBezTo>
                <a:cubicBezTo>
                  <a:pt x="1255474" y="65029"/>
                  <a:pt x="1296170" y="67099"/>
                  <a:pt x="1318846" y="70339"/>
                </a:cubicBezTo>
                <a:cubicBezTo>
                  <a:pt x="1317746" y="86839"/>
                  <a:pt x="1322240" y="186642"/>
                  <a:pt x="1301261" y="228600"/>
                </a:cubicBezTo>
                <a:cubicBezTo>
                  <a:pt x="1296535" y="238051"/>
                  <a:pt x="1291149" y="247505"/>
                  <a:pt x="1283677" y="254977"/>
                </a:cubicBezTo>
                <a:cubicBezTo>
                  <a:pt x="1279043" y="259611"/>
                  <a:pt x="1271954" y="260838"/>
                  <a:pt x="1266092" y="263769"/>
                </a:cubicBezTo>
              </a:path>
            </a:pathLst>
          </a:custGeom>
          <a:solidFill>
            <a:srgbClr val="99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5" name="Freeform 4"/>
          <p:cNvSpPr/>
          <p:nvPr/>
        </p:nvSpPr>
        <p:spPr bwMode="auto">
          <a:xfrm flipH="1">
            <a:off x="152400" y="1890345"/>
            <a:ext cx="3248305" cy="5315893"/>
          </a:xfrm>
          <a:custGeom>
            <a:avLst/>
            <a:gdLst>
              <a:gd name="connsiteX0" fmla="*/ 1318846 w 3237487"/>
              <a:gd name="connsiteY0" fmla="*/ 228600 h 5315893"/>
              <a:gd name="connsiteX1" fmla="*/ 149469 w 3237487"/>
              <a:gd name="connsiteY1" fmla="*/ 246185 h 5315893"/>
              <a:gd name="connsiteX2" fmla="*/ 123092 w 3237487"/>
              <a:gd name="connsiteY2" fmla="*/ 254977 h 5315893"/>
              <a:gd name="connsiteX3" fmla="*/ 0 w 3237487"/>
              <a:gd name="connsiteY3" fmla="*/ 281354 h 5315893"/>
              <a:gd name="connsiteX4" fmla="*/ 254977 w 3237487"/>
              <a:gd name="connsiteY4" fmla="*/ 307731 h 5315893"/>
              <a:gd name="connsiteX5" fmla="*/ 703384 w 3237487"/>
              <a:gd name="connsiteY5" fmla="*/ 316523 h 5315893"/>
              <a:gd name="connsiteX6" fmla="*/ 1002323 w 3237487"/>
              <a:gd name="connsiteY6" fmla="*/ 334108 h 5315893"/>
              <a:gd name="connsiteX7" fmla="*/ 1222130 w 3237487"/>
              <a:gd name="connsiteY7" fmla="*/ 351692 h 5315893"/>
              <a:gd name="connsiteX8" fmla="*/ 1266092 w 3237487"/>
              <a:gd name="connsiteY8" fmla="*/ 360485 h 5315893"/>
              <a:gd name="connsiteX9" fmla="*/ 1292469 w 3237487"/>
              <a:gd name="connsiteY9" fmla="*/ 369277 h 5315893"/>
              <a:gd name="connsiteX10" fmla="*/ 1362807 w 3237487"/>
              <a:gd name="connsiteY10" fmla="*/ 378069 h 5315893"/>
              <a:gd name="connsiteX11" fmla="*/ 1389184 w 3237487"/>
              <a:gd name="connsiteY11" fmla="*/ 386862 h 5315893"/>
              <a:gd name="connsiteX12" fmla="*/ 1397977 w 3237487"/>
              <a:gd name="connsiteY12" fmla="*/ 413239 h 5315893"/>
              <a:gd name="connsiteX13" fmla="*/ 1380392 w 3237487"/>
              <a:gd name="connsiteY13" fmla="*/ 536331 h 5315893"/>
              <a:gd name="connsiteX14" fmla="*/ 1336430 w 3237487"/>
              <a:gd name="connsiteY14" fmla="*/ 545123 h 5315893"/>
              <a:gd name="connsiteX15" fmla="*/ 1310054 w 3237487"/>
              <a:gd name="connsiteY15" fmla="*/ 553916 h 5315893"/>
              <a:gd name="connsiteX16" fmla="*/ 1257300 w 3237487"/>
              <a:gd name="connsiteY16" fmla="*/ 562708 h 5315893"/>
              <a:gd name="connsiteX17" fmla="*/ 1178169 w 3237487"/>
              <a:gd name="connsiteY17" fmla="*/ 580292 h 5315893"/>
              <a:gd name="connsiteX18" fmla="*/ 1116623 w 3237487"/>
              <a:gd name="connsiteY18" fmla="*/ 606669 h 5315893"/>
              <a:gd name="connsiteX19" fmla="*/ 1072661 w 3237487"/>
              <a:gd name="connsiteY19" fmla="*/ 615462 h 5315893"/>
              <a:gd name="connsiteX20" fmla="*/ 1019907 w 3237487"/>
              <a:gd name="connsiteY20" fmla="*/ 633046 h 5315893"/>
              <a:gd name="connsiteX21" fmla="*/ 1283677 w 3237487"/>
              <a:gd name="connsiteY21" fmla="*/ 641839 h 5315893"/>
              <a:gd name="connsiteX22" fmla="*/ 1301261 w 3237487"/>
              <a:gd name="connsiteY22" fmla="*/ 615462 h 5315893"/>
              <a:gd name="connsiteX23" fmla="*/ 1310054 w 3237487"/>
              <a:gd name="connsiteY23" fmla="*/ 650631 h 5315893"/>
              <a:gd name="connsiteX24" fmla="*/ 1301261 w 3237487"/>
              <a:gd name="connsiteY24" fmla="*/ 931985 h 5315893"/>
              <a:gd name="connsiteX25" fmla="*/ 1213338 w 3237487"/>
              <a:gd name="connsiteY25" fmla="*/ 940777 h 5315893"/>
              <a:gd name="connsiteX26" fmla="*/ 1160584 w 3237487"/>
              <a:gd name="connsiteY26" fmla="*/ 949569 h 5315893"/>
              <a:gd name="connsiteX27" fmla="*/ 1090246 w 3237487"/>
              <a:gd name="connsiteY27" fmla="*/ 958362 h 5315893"/>
              <a:gd name="connsiteX28" fmla="*/ 896815 w 3237487"/>
              <a:gd name="connsiteY28" fmla="*/ 993531 h 5315893"/>
              <a:gd name="connsiteX29" fmla="*/ 747346 w 3237487"/>
              <a:gd name="connsiteY29" fmla="*/ 1011116 h 5315893"/>
              <a:gd name="connsiteX30" fmla="*/ 1099038 w 3237487"/>
              <a:gd name="connsiteY30" fmla="*/ 1019908 h 5315893"/>
              <a:gd name="connsiteX31" fmla="*/ 1222130 w 3237487"/>
              <a:gd name="connsiteY31" fmla="*/ 1037492 h 5315893"/>
              <a:gd name="connsiteX32" fmla="*/ 1266092 w 3237487"/>
              <a:gd name="connsiteY32" fmla="*/ 1046285 h 5315893"/>
              <a:gd name="connsiteX33" fmla="*/ 1318846 w 3237487"/>
              <a:gd name="connsiteY33" fmla="*/ 1063869 h 5315893"/>
              <a:gd name="connsiteX34" fmla="*/ 1292469 w 3237487"/>
              <a:gd name="connsiteY34" fmla="*/ 1090246 h 5315893"/>
              <a:gd name="connsiteX35" fmla="*/ 1213338 w 3237487"/>
              <a:gd name="connsiteY35" fmla="*/ 1107831 h 5315893"/>
              <a:gd name="connsiteX36" fmla="*/ 1292469 w 3237487"/>
              <a:gd name="connsiteY36" fmla="*/ 1116623 h 5315893"/>
              <a:gd name="connsiteX37" fmla="*/ 1301261 w 3237487"/>
              <a:gd name="connsiteY37" fmla="*/ 1186962 h 5315893"/>
              <a:gd name="connsiteX38" fmla="*/ 1318846 w 3237487"/>
              <a:gd name="connsiteY38" fmla="*/ 1283677 h 5315893"/>
              <a:gd name="connsiteX39" fmla="*/ 1310054 w 3237487"/>
              <a:gd name="connsiteY39" fmla="*/ 1345223 h 5315893"/>
              <a:gd name="connsiteX40" fmla="*/ 1274884 w 3237487"/>
              <a:gd name="connsiteY40" fmla="*/ 1362808 h 5315893"/>
              <a:gd name="connsiteX41" fmla="*/ 1222130 w 3237487"/>
              <a:gd name="connsiteY41" fmla="*/ 1406769 h 5315893"/>
              <a:gd name="connsiteX42" fmla="*/ 1230923 w 3237487"/>
              <a:gd name="connsiteY42" fmla="*/ 1459523 h 5315893"/>
              <a:gd name="connsiteX43" fmla="*/ 1283677 w 3237487"/>
              <a:gd name="connsiteY43" fmla="*/ 1477108 h 5315893"/>
              <a:gd name="connsiteX44" fmla="*/ 1274884 w 3237487"/>
              <a:gd name="connsiteY44" fmla="*/ 1758462 h 5315893"/>
              <a:gd name="connsiteX45" fmla="*/ 1248507 w 3237487"/>
              <a:gd name="connsiteY45" fmla="*/ 1776046 h 5315893"/>
              <a:gd name="connsiteX46" fmla="*/ 1186961 w 3237487"/>
              <a:gd name="connsiteY46" fmla="*/ 1793631 h 5315893"/>
              <a:gd name="connsiteX47" fmla="*/ 1116623 w 3237487"/>
              <a:gd name="connsiteY47" fmla="*/ 1811216 h 5315893"/>
              <a:gd name="connsiteX48" fmla="*/ 1178169 w 3237487"/>
              <a:gd name="connsiteY48" fmla="*/ 1828800 h 5315893"/>
              <a:gd name="connsiteX49" fmla="*/ 1310054 w 3237487"/>
              <a:gd name="connsiteY49" fmla="*/ 1855177 h 5315893"/>
              <a:gd name="connsiteX50" fmla="*/ 1310054 w 3237487"/>
              <a:gd name="connsiteY50" fmla="*/ 1916723 h 5315893"/>
              <a:gd name="connsiteX51" fmla="*/ 1301261 w 3237487"/>
              <a:gd name="connsiteY51" fmla="*/ 2083777 h 5315893"/>
              <a:gd name="connsiteX52" fmla="*/ 1213338 w 3237487"/>
              <a:gd name="connsiteY52" fmla="*/ 2101362 h 5315893"/>
              <a:gd name="connsiteX53" fmla="*/ 1037492 w 3237487"/>
              <a:gd name="connsiteY53" fmla="*/ 2110154 h 5315893"/>
              <a:gd name="connsiteX54" fmla="*/ 1063869 w 3237487"/>
              <a:gd name="connsiteY54" fmla="*/ 2136531 h 5315893"/>
              <a:gd name="connsiteX55" fmla="*/ 1125415 w 3237487"/>
              <a:gd name="connsiteY55" fmla="*/ 2145323 h 5315893"/>
              <a:gd name="connsiteX56" fmla="*/ 1160584 w 3237487"/>
              <a:gd name="connsiteY56" fmla="*/ 2154116 h 5315893"/>
              <a:gd name="connsiteX57" fmla="*/ 1274884 w 3237487"/>
              <a:gd name="connsiteY57" fmla="*/ 2162908 h 5315893"/>
              <a:gd name="connsiteX58" fmla="*/ 1310054 w 3237487"/>
              <a:gd name="connsiteY58" fmla="*/ 2171700 h 5315893"/>
              <a:gd name="connsiteX59" fmla="*/ 1301261 w 3237487"/>
              <a:gd name="connsiteY59" fmla="*/ 2206869 h 5315893"/>
              <a:gd name="connsiteX60" fmla="*/ 1310054 w 3237487"/>
              <a:gd name="connsiteY60" fmla="*/ 2286000 h 5315893"/>
              <a:gd name="connsiteX61" fmla="*/ 1327638 w 3237487"/>
              <a:gd name="connsiteY61" fmla="*/ 2435469 h 5315893"/>
              <a:gd name="connsiteX62" fmla="*/ 1318846 w 3237487"/>
              <a:gd name="connsiteY62" fmla="*/ 2488223 h 5315893"/>
              <a:gd name="connsiteX63" fmla="*/ 791307 w 3237487"/>
              <a:gd name="connsiteY63" fmla="*/ 2479431 h 5315893"/>
              <a:gd name="connsiteX64" fmla="*/ 378069 w 3237487"/>
              <a:gd name="connsiteY64" fmla="*/ 2488223 h 5315893"/>
              <a:gd name="connsiteX65" fmla="*/ 263769 w 3237487"/>
              <a:gd name="connsiteY65" fmla="*/ 2497016 h 5315893"/>
              <a:gd name="connsiteX66" fmla="*/ 228600 w 3237487"/>
              <a:gd name="connsiteY66" fmla="*/ 2505808 h 5315893"/>
              <a:gd name="connsiteX67" fmla="*/ 237392 w 3237487"/>
              <a:gd name="connsiteY67" fmla="*/ 2532185 h 5315893"/>
              <a:gd name="connsiteX68" fmla="*/ 290146 w 3237487"/>
              <a:gd name="connsiteY68" fmla="*/ 2549769 h 5315893"/>
              <a:gd name="connsiteX69" fmla="*/ 342900 w 3237487"/>
              <a:gd name="connsiteY69" fmla="*/ 2576146 h 5315893"/>
              <a:gd name="connsiteX70" fmla="*/ 395654 w 3237487"/>
              <a:gd name="connsiteY70" fmla="*/ 2593731 h 5315893"/>
              <a:gd name="connsiteX71" fmla="*/ 422030 w 3237487"/>
              <a:gd name="connsiteY71" fmla="*/ 2611316 h 5315893"/>
              <a:gd name="connsiteX72" fmla="*/ 518746 w 3237487"/>
              <a:gd name="connsiteY72" fmla="*/ 2628900 h 5315893"/>
              <a:gd name="connsiteX73" fmla="*/ 562707 w 3237487"/>
              <a:gd name="connsiteY73" fmla="*/ 2646485 h 5315893"/>
              <a:gd name="connsiteX74" fmla="*/ 641838 w 3237487"/>
              <a:gd name="connsiteY74" fmla="*/ 2655277 h 5315893"/>
              <a:gd name="connsiteX75" fmla="*/ 712177 w 3237487"/>
              <a:gd name="connsiteY75" fmla="*/ 2664069 h 5315893"/>
              <a:gd name="connsiteX76" fmla="*/ 756138 w 3237487"/>
              <a:gd name="connsiteY76" fmla="*/ 2672862 h 5315893"/>
              <a:gd name="connsiteX77" fmla="*/ 826477 w 3237487"/>
              <a:gd name="connsiteY77" fmla="*/ 2681654 h 5315893"/>
              <a:gd name="connsiteX78" fmla="*/ 1055077 w 3237487"/>
              <a:gd name="connsiteY78" fmla="*/ 2699239 h 5315893"/>
              <a:gd name="connsiteX79" fmla="*/ 1195754 w 3237487"/>
              <a:gd name="connsiteY79" fmla="*/ 2725616 h 5315893"/>
              <a:gd name="connsiteX80" fmla="*/ 1266092 w 3237487"/>
              <a:gd name="connsiteY80" fmla="*/ 2734408 h 5315893"/>
              <a:gd name="connsiteX81" fmla="*/ 1310054 w 3237487"/>
              <a:gd name="connsiteY81" fmla="*/ 2743200 h 5315893"/>
              <a:gd name="connsiteX82" fmla="*/ 1362807 w 3237487"/>
              <a:gd name="connsiteY82" fmla="*/ 2751992 h 5315893"/>
              <a:gd name="connsiteX83" fmla="*/ 1354015 w 3237487"/>
              <a:gd name="connsiteY83" fmla="*/ 2787162 h 5315893"/>
              <a:gd name="connsiteX84" fmla="*/ 1195754 w 3237487"/>
              <a:gd name="connsiteY84" fmla="*/ 2875085 h 5315893"/>
              <a:gd name="connsiteX85" fmla="*/ 1169377 w 3237487"/>
              <a:gd name="connsiteY85" fmla="*/ 2892669 h 5315893"/>
              <a:gd name="connsiteX86" fmla="*/ 1195754 w 3237487"/>
              <a:gd name="connsiteY86" fmla="*/ 2919046 h 5315893"/>
              <a:gd name="connsiteX87" fmla="*/ 1292469 w 3237487"/>
              <a:gd name="connsiteY87" fmla="*/ 2936631 h 5315893"/>
              <a:gd name="connsiteX88" fmla="*/ 1283677 w 3237487"/>
              <a:gd name="connsiteY88" fmla="*/ 2998177 h 5315893"/>
              <a:gd name="connsiteX89" fmla="*/ 1213338 w 3237487"/>
              <a:gd name="connsiteY89" fmla="*/ 3050931 h 5315893"/>
              <a:gd name="connsiteX90" fmla="*/ 1186961 w 3237487"/>
              <a:gd name="connsiteY90" fmla="*/ 3077308 h 5315893"/>
              <a:gd name="connsiteX91" fmla="*/ 1134207 w 3237487"/>
              <a:gd name="connsiteY91" fmla="*/ 3103685 h 5315893"/>
              <a:gd name="connsiteX92" fmla="*/ 1186961 w 3237487"/>
              <a:gd name="connsiteY92" fmla="*/ 3112477 h 5315893"/>
              <a:gd name="connsiteX93" fmla="*/ 1292469 w 3237487"/>
              <a:gd name="connsiteY93" fmla="*/ 3130062 h 5315893"/>
              <a:gd name="connsiteX94" fmla="*/ 1318846 w 3237487"/>
              <a:gd name="connsiteY94" fmla="*/ 3138854 h 5315893"/>
              <a:gd name="connsiteX95" fmla="*/ 1301261 w 3237487"/>
              <a:gd name="connsiteY95" fmla="*/ 3165231 h 5315893"/>
              <a:gd name="connsiteX96" fmla="*/ 1257300 w 3237487"/>
              <a:gd name="connsiteY96" fmla="*/ 3174023 h 5315893"/>
              <a:gd name="connsiteX97" fmla="*/ 1160584 w 3237487"/>
              <a:gd name="connsiteY97" fmla="*/ 3200400 h 5315893"/>
              <a:gd name="connsiteX98" fmla="*/ 1116623 w 3237487"/>
              <a:gd name="connsiteY98" fmla="*/ 3209192 h 5315893"/>
              <a:gd name="connsiteX99" fmla="*/ 1151792 w 3237487"/>
              <a:gd name="connsiteY99" fmla="*/ 3235569 h 5315893"/>
              <a:gd name="connsiteX100" fmla="*/ 1178169 w 3237487"/>
              <a:gd name="connsiteY100" fmla="*/ 3244362 h 5315893"/>
              <a:gd name="connsiteX101" fmla="*/ 1248507 w 3237487"/>
              <a:gd name="connsiteY101" fmla="*/ 3270739 h 5315893"/>
              <a:gd name="connsiteX102" fmla="*/ 1301261 w 3237487"/>
              <a:gd name="connsiteY102" fmla="*/ 3279531 h 5315893"/>
              <a:gd name="connsiteX103" fmla="*/ 949569 w 3237487"/>
              <a:gd name="connsiteY103" fmla="*/ 3297116 h 5315893"/>
              <a:gd name="connsiteX104" fmla="*/ 923192 w 3237487"/>
              <a:gd name="connsiteY104" fmla="*/ 3305908 h 5315893"/>
              <a:gd name="connsiteX105" fmla="*/ 888023 w 3237487"/>
              <a:gd name="connsiteY105" fmla="*/ 3314700 h 5315893"/>
              <a:gd name="connsiteX106" fmla="*/ 808892 w 3237487"/>
              <a:gd name="connsiteY106" fmla="*/ 3341077 h 5315893"/>
              <a:gd name="connsiteX107" fmla="*/ 756138 w 3237487"/>
              <a:gd name="connsiteY107" fmla="*/ 3358662 h 5315893"/>
              <a:gd name="connsiteX108" fmla="*/ 1239715 w 3237487"/>
              <a:gd name="connsiteY108" fmla="*/ 3376246 h 5315893"/>
              <a:gd name="connsiteX109" fmla="*/ 1274884 w 3237487"/>
              <a:gd name="connsiteY109" fmla="*/ 3385039 h 5315893"/>
              <a:gd name="connsiteX110" fmla="*/ 1292469 w 3237487"/>
              <a:gd name="connsiteY110" fmla="*/ 3701562 h 5315893"/>
              <a:gd name="connsiteX111" fmla="*/ 1318846 w 3237487"/>
              <a:gd name="connsiteY111" fmla="*/ 3842239 h 5315893"/>
              <a:gd name="connsiteX112" fmla="*/ 1354015 w 3237487"/>
              <a:gd name="connsiteY112" fmla="*/ 3965331 h 5315893"/>
              <a:gd name="connsiteX113" fmla="*/ 1380392 w 3237487"/>
              <a:gd name="connsiteY113" fmla="*/ 4000500 h 5315893"/>
              <a:gd name="connsiteX114" fmla="*/ 1160584 w 3237487"/>
              <a:gd name="connsiteY114" fmla="*/ 4062046 h 5315893"/>
              <a:gd name="connsiteX115" fmla="*/ 1134207 w 3237487"/>
              <a:gd name="connsiteY115" fmla="*/ 4070839 h 5315893"/>
              <a:gd name="connsiteX116" fmla="*/ 1090246 w 3237487"/>
              <a:gd name="connsiteY116" fmla="*/ 4079631 h 5315893"/>
              <a:gd name="connsiteX117" fmla="*/ 1125415 w 3237487"/>
              <a:gd name="connsiteY117" fmla="*/ 4097216 h 5315893"/>
              <a:gd name="connsiteX118" fmla="*/ 1257300 w 3237487"/>
              <a:gd name="connsiteY118" fmla="*/ 4123592 h 5315893"/>
              <a:gd name="connsiteX119" fmla="*/ 1336430 w 3237487"/>
              <a:gd name="connsiteY119" fmla="*/ 4097216 h 5315893"/>
              <a:gd name="connsiteX120" fmla="*/ 1389184 w 3237487"/>
              <a:gd name="connsiteY120" fmla="*/ 4106008 h 5315893"/>
              <a:gd name="connsiteX121" fmla="*/ 1371600 w 3237487"/>
              <a:gd name="connsiteY121" fmla="*/ 4264269 h 5315893"/>
              <a:gd name="connsiteX122" fmla="*/ 1336430 w 3237487"/>
              <a:gd name="connsiteY122" fmla="*/ 4273062 h 5315893"/>
              <a:gd name="connsiteX123" fmla="*/ 1222130 w 3237487"/>
              <a:gd name="connsiteY123" fmla="*/ 4308231 h 5315893"/>
              <a:gd name="connsiteX124" fmla="*/ 1151792 w 3237487"/>
              <a:gd name="connsiteY124" fmla="*/ 4317023 h 5315893"/>
              <a:gd name="connsiteX125" fmla="*/ 1107830 w 3237487"/>
              <a:gd name="connsiteY125" fmla="*/ 4334608 h 5315893"/>
              <a:gd name="connsiteX126" fmla="*/ 1037492 w 3237487"/>
              <a:gd name="connsiteY126" fmla="*/ 4343400 h 5315893"/>
              <a:gd name="connsiteX127" fmla="*/ 1116623 w 3237487"/>
              <a:gd name="connsiteY127" fmla="*/ 4360985 h 5315893"/>
              <a:gd name="connsiteX128" fmla="*/ 1354015 w 3237487"/>
              <a:gd name="connsiteY128" fmla="*/ 4378569 h 5315893"/>
              <a:gd name="connsiteX129" fmla="*/ 1380392 w 3237487"/>
              <a:gd name="connsiteY129" fmla="*/ 4457700 h 5315893"/>
              <a:gd name="connsiteX130" fmla="*/ 1406769 w 3237487"/>
              <a:gd name="connsiteY130" fmla="*/ 4528039 h 5315893"/>
              <a:gd name="connsiteX131" fmla="*/ 1239715 w 3237487"/>
              <a:gd name="connsiteY131" fmla="*/ 4536831 h 5315893"/>
              <a:gd name="connsiteX132" fmla="*/ 1204546 w 3237487"/>
              <a:gd name="connsiteY132" fmla="*/ 4545623 h 5315893"/>
              <a:gd name="connsiteX133" fmla="*/ 1274884 w 3237487"/>
              <a:gd name="connsiteY133" fmla="*/ 4554416 h 5315893"/>
              <a:gd name="connsiteX134" fmla="*/ 1310054 w 3237487"/>
              <a:gd name="connsiteY134" fmla="*/ 4563208 h 5315893"/>
              <a:gd name="connsiteX135" fmla="*/ 1345223 w 3237487"/>
              <a:gd name="connsiteY135" fmla="*/ 4580792 h 5315893"/>
              <a:gd name="connsiteX136" fmla="*/ 1380392 w 3237487"/>
              <a:gd name="connsiteY136" fmla="*/ 4589585 h 5315893"/>
              <a:gd name="connsiteX137" fmla="*/ 1354015 w 3237487"/>
              <a:gd name="connsiteY137" fmla="*/ 4615962 h 5315893"/>
              <a:gd name="connsiteX138" fmla="*/ 1371600 w 3237487"/>
              <a:gd name="connsiteY138" fmla="*/ 4765431 h 5315893"/>
              <a:gd name="connsiteX139" fmla="*/ 1362807 w 3237487"/>
              <a:gd name="connsiteY139" fmla="*/ 4809392 h 5315893"/>
              <a:gd name="connsiteX140" fmla="*/ 1371600 w 3237487"/>
              <a:gd name="connsiteY140" fmla="*/ 5240216 h 5315893"/>
              <a:gd name="connsiteX141" fmla="*/ 1389184 w 3237487"/>
              <a:gd name="connsiteY141" fmla="*/ 5310554 h 5315893"/>
              <a:gd name="connsiteX142" fmla="*/ 1837592 w 3237487"/>
              <a:gd name="connsiteY142" fmla="*/ 5292969 h 5315893"/>
              <a:gd name="connsiteX143" fmla="*/ 1978269 w 3237487"/>
              <a:gd name="connsiteY143" fmla="*/ 5284177 h 5315893"/>
              <a:gd name="connsiteX144" fmla="*/ 2101361 w 3237487"/>
              <a:gd name="connsiteY144" fmla="*/ 5275385 h 5315893"/>
              <a:gd name="connsiteX145" fmla="*/ 2382715 w 3237487"/>
              <a:gd name="connsiteY145" fmla="*/ 5266592 h 5315893"/>
              <a:gd name="connsiteX146" fmla="*/ 2435469 w 3237487"/>
              <a:gd name="connsiteY146" fmla="*/ 5231423 h 5315893"/>
              <a:gd name="connsiteX147" fmla="*/ 2470638 w 3237487"/>
              <a:gd name="connsiteY147" fmla="*/ 5222631 h 5315893"/>
              <a:gd name="connsiteX148" fmla="*/ 2549769 w 3237487"/>
              <a:gd name="connsiteY148" fmla="*/ 5196254 h 5315893"/>
              <a:gd name="connsiteX149" fmla="*/ 2593730 w 3237487"/>
              <a:gd name="connsiteY149" fmla="*/ 5187462 h 5315893"/>
              <a:gd name="connsiteX150" fmla="*/ 2628900 w 3237487"/>
              <a:gd name="connsiteY150" fmla="*/ 5178669 h 5315893"/>
              <a:gd name="connsiteX151" fmla="*/ 2751992 w 3237487"/>
              <a:gd name="connsiteY151" fmla="*/ 5152292 h 5315893"/>
              <a:gd name="connsiteX152" fmla="*/ 2804746 w 3237487"/>
              <a:gd name="connsiteY152" fmla="*/ 5134708 h 5315893"/>
              <a:gd name="connsiteX153" fmla="*/ 2866292 w 3237487"/>
              <a:gd name="connsiteY153" fmla="*/ 5099539 h 5315893"/>
              <a:gd name="connsiteX154" fmla="*/ 2883877 w 3237487"/>
              <a:gd name="connsiteY154" fmla="*/ 5073162 h 5315893"/>
              <a:gd name="connsiteX155" fmla="*/ 2910254 w 3237487"/>
              <a:gd name="connsiteY155" fmla="*/ 5064369 h 5315893"/>
              <a:gd name="connsiteX156" fmla="*/ 2936630 w 3237487"/>
              <a:gd name="connsiteY156" fmla="*/ 5046785 h 5315893"/>
              <a:gd name="connsiteX157" fmla="*/ 2954215 w 3237487"/>
              <a:gd name="connsiteY157" fmla="*/ 4985239 h 5315893"/>
              <a:gd name="connsiteX158" fmla="*/ 2936630 w 3237487"/>
              <a:gd name="connsiteY158" fmla="*/ 4835769 h 5315893"/>
              <a:gd name="connsiteX159" fmla="*/ 2963007 w 3237487"/>
              <a:gd name="connsiteY159" fmla="*/ 4712677 h 5315893"/>
              <a:gd name="connsiteX160" fmla="*/ 2989384 w 3237487"/>
              <a:gd name="connsiteY160" fmla="*/ 4686300 h 5315893"/>
              <a:gd name="connsiteX161" fmla="*/ 3024554 w 3237487"/>
              <a:gd name="connsiteY161" fmla="*/ 4677508 h 5315893"/>
              <a:gd name="connsiteX162" fmla="*/ 3209192 w 3237487"/>
              <a:gd name="connsiteY162" fmla="*/ 4633546 h 5315893"/>
              <a:gd name="connsiteX163" fmla="*/ 3235569 w 3237487"/>
              <a:gd name="connsiteY163" fmla="*/ 4624754 h 5315893"/>
              <a:gd name="connsiteX164" fmla="*/ 3200400 w 3237487"/>
              <a:gd name="connsiteY164" fmla="*/ 4633546 h 5315893"/>
              <a:gd name="connsiteX165" fmla="*/ 1987061 w 3237487"/>
              <a:gd name="connsiteY165" fmla="*/ 4642339 h 5315893"/>
              <a:gd name="connsiteX166" fmla="*/ 1301261 w 3237487"/>
              <a:gd name="connsiteY166" fmla="*/ 4651131 h 5315893"/>
              <a:gd name="connsiteX167" fmla="*/ 1354015 w 3237487"/>
              <a:gd name="connsiteY167" fmla="*/ 4651131 h 5315893"/>
              <a:gd name="connsiteX168" fmla="*/ 1406769 w 3237487"/>
              <a:gd name="connsiteY168" fmla="*/ 4615962 h 5315893"/>
              <a:gd name="connsiteX169" fmla="*/ 1450730 w 3237487"/>
              <a:gd name="connsiteY169" fmla="*/ 2927839 h 5315893"/>
              <a:gd name="connsiteX170" fmla="*/ 1477107 w 3237487"/>
              <a:gd name="connsiteY170" fmla="*/ 2233246 h 5315893"/>
              <a:gd name="connsiteX171" fmla="*/ 1512277 w 3237487"/>
              <a:gd name="connsiteY171" fmla="*/ 1749669 h 5315893"/>
              <a:gd name="connsiteX172" fmla="*/ 1521069 w 3237487"/>
              <a:gd name="connsiteY172" fmla="*/ 1688123 h 5315893"/>
              <a:gd name="connsiteX173" fmla="*/ 1538654 w 3237487"/>
              <a:gd name="connsiteY173" fmla="*/ 1327639 h 5315893"/>
              <a:gd name="connsiteX174" fmla="*/ 1547446 w 3237487"/>
              <a:gd name="connsiteY174" fmla="*/ 1292469 h 5315893"/>
              <a:gd name="connsiteX175" fmla="*/ 1556238 w 3237487"/>
              <a:gd name="connsiteY175" fmla="*/ 975946 h 5315893"/>
              <a:gd name="connsiteX176" fmla="*/ 1538654 w 3237487"/>
              <a:gd name="connsiteY176" fmla="*/ 448408 h 5315893"/>
              <a:gd name="connsiteX177" fmla="*/ 1521069 w 3237487"/>
              <a:gd name="connsiteY177" fmla="*/ 360485 h 5315893"/>
              <a:gd name="connsiteX178" fmla="*/ 1503484 w 3237487"/>
              <a:gd name="connsiteY178" fmla="*/ 307731 h 5315893"/>
              <a:gd name="connsiteX179" fmla="*/ 1477107 w 3237487"/>
              <a:gd name="connsiteY179" fmla="*/ 158262 h 5315893"/>
              <a:gd name="connsiteX180" fmla="*/ 1468315 w 3237487"/>
              <a:gd name="connsiteY180" fmla="*/ 70339 h 5315893"/>
              <a:gd name="connsiteX181" fmla="*/ 1459523 w 3237487"/>
              <a:gd name="connsiteY181" fmla="*/ 43962 h 5315893"/>
              <a:gd name="connsiteX182" fmla="*/ 1406769 w 3237487"/>
              <a:gd name="connsiteY182" fmla="*/ 26377 h 5315893"/>
              <a:gd name="connsiteX183" fmla="*/ 1380392 w 3237487"/>
              <a:gd name="connsiteY183" fmla="*/ 17585 h 5315893"/>
              <a:gd name="connsiteX184" fmla="*/ 1301261 w 3237487"/>
              <a:gd name="connsiteY184" fmla="*/ 0 h 5315893"/>
              <a:gd name="connsiteX185" fmla="*/ 1143000 w 3237487"/>
              <a:gd name="connsiteY185" fmla="*/ 17585 h 5315893"/>
              <a:gd name="connsiteX186" fmla="*/ 1204546 w 3237487"/>
              <a:gd name="connsiteY186" fmla="*/ 35169 h 5315893"/>
              <a:gd name="connsiteX187" fmla="*/ 1230923 w 3237487"/>
              <a:gd name="connsiteY187" fmla="*/ 52754 h 5315893"/>
              <a:gd name="connsiteX188" fmla="*/ 1318846 w 3237487"/>
              <a:gd name="connsiteY188" fmla="*/ 70339 h 5315893"/>
              <a:gd name="connsiteX189" fmla="*/ 1301261 w 3237487"/>
              <a:gd name="connsiteY189" fmla="*/ 228600 h 5315893"/>
              <a:gd name="connsiteX190" fmla="*/ 1283677 w 3237487"/>
              <a:gd name="connsiteY190" fmla="*/ 254977 h 5315893"/>
              <a:gd name="connsiteX191" fmla="*/ 1266092 w 3237487"/>
              <a:gd name="connsiteY191" fmla="*/ 263769 h 531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237487" h="5315893">
                <a:moveTo>
                  <a:pt x="1318846" y="228600"/>
                </a:moveTo>
                <a:cubicBezTo>
                  <a:pt x="887959" y="290153"/>
                  <a:pt x="1345082" y="227648"/>
                  <a:pt x="149469" y="246185"/>
                </a:cubicBezTo>
                <a:cubicBezTo>
                  <a:pt x="140202" y="246329"/>
                  <a:pt x="132154" y="253035"/>
                  <a:pt x="123092" y="254977"/>
                </a:cubicBezTo>
                <a:cubicBezTo>
                  <a:pt x="-11605" y="283841"/>
                  <a:pt x="65626" y="259479"/>
                  <a:pt x="0" y="281354"/>
                </a:cubicBezTo>
                <a:cubicBezTo>
                  <a:pt x="100218" y="301397"/>
                  <a:pt x="90256" y="301142"/>
                  <a:pt x="254977" y="307731"/>
                </a:cubicBezTo>
                <a:cubicBezTo>
                  <a:pt x="404355" y="313706"/>
                  <a:pt x="553915" y="313592"/>
                  <a:pt x="703384" y="316523"/>
                </a:cubicBezTo>
                <a:cubicBezTo>
                  <a:pt x="859699" y="338856"/>
                  <a:pt x="681634" y="315607"/>
                  <a:pt x="1002323" y="334108"/>
                </a:cubicBezTo>
                <a:cubicBezTo>
                  <a:pt x="1075704" y="338341"/>
                  <a:pt x="1222130" y="351692"/>
                  <a:pt x="1222130" y="351692"/>
                </a:cubicBezTo>
                <a:cubicBezTo>
                  <a:pt x="1236784" y="354623"/>
                  <a:pt x="1251594" y="356860"/>
                  <a:pt x="1266092" y="360485"/>
                </a:cubicBezTo>
                <a:cubicBezTo>
                  <a:pt x="1275083" y="362733"/>
                  <a:pt x="1283351" y="367619"/>
                  <a:pt x="1292469" y="369277"/>
                </a:cubicBezTo>
                <a:cubicBezTo>
                  <a:pt x="1315716" y="373504"/>
                  <a:pt x="1339361" y="375138"/>
                  <a:pt x="1362807" y="378069"/>
                </a:cubicBezTo>
                <a:cubicBezTo>
                  <a:pt x="1371599" y="381000"/>
                  <a:pt x="1382631" y="380309"/>
                  <a:pt x="1389184" y="386862"/>
                </a:cubicBezTo>
                <a:cubicBezTo>
                  <a:pt x="1395737" y="393415"/>
                  <a:pt x="1398521" y="403987"/>
                  <a:pt x="1397977" y="413239"/>
                </a:cubicBezTo>
                <a:cubicBezTo>
                  <a:pt x="1395543" y="454615"/>
                  <a:pt x="1397920" y="498772"/>
                  <a:pt x="1380392" y="536331"/>
                </a:cubicBezTo>
                <a:cubicBezTo>
                  <a:pt x="1374072" y="549873"/>
                  <a:pt x="1350928" y="541498"/>
                  <a:pt x="1336430" y="545123"/>
                </a:cubicBezTo>
                <a:cubicBezTo>
                  <a:pt x="1327439" y="547371"/>
                  <a:pt x="1319101" y="551905"/>
                  <a:pt x="1310054" y="553916"/>
                </a:cubicBezTo>
                <a:cubicBezTo>
                  <a:pt x="1292651" y="557783"/>
                  <a:pt x="1274840" y="559519"/>
                  <a:pt x="1257300" y="562708"/>
                </a:cubicBezTo>
                <a:cubicBezTo>
                  <a:pt x="1216370" y="570149"/>
                  <a:pt x="1215803" y="570884"/>
                  <a:pt x="1178169" y="580292"/>
                </a:cubicBezTo>
                <a:cubicBezTo>
                  <a:pt x="1153002" y="592876"/>
                  <a:pt x="1142500" y="600200"/>
                  <a:pt x="1116623" y="606669"/>
                </a:cubicBezTo>
                <a:cubicBezTo>
                  <a:pt x="1102125" y="610294"/>
                  <a:pt x="1087079" y="611530"/>
                  <a:pt x="1072661" y="615462"/>
                </a:cubicBezTo>
                <a:cubicBezTo>
                  <a:pt x="1054778" y="620339"/>
                  <a:pt x="1019907" y="633046"/>
                  <a:pt x="1019907" y="633046"/>
                </a:cubicBezTo>
                <a:cubicBezTo>
                  <a:pt x="1108021" y="691789"/>
                  <a:pt x="1066816" y="671751"/>
                  <a:pt x="1283677" y="641839"/>
                </a:cubicBezTo>
                <a:cubicBezTo>
                  <a:pt x="1294145" y="640395"/>
                  <a:pt x="1295400" y="624254"/>
                  <a:pt x="1301261" y="615462"/>
                </a:cubicBezTo>
                <a:cubicBezTo>
                  <a:pt x="1304192" y="627185"/>
                  <a:pt x="1310054" y="638547"/>
                  <a:pt x="1310054" y="650631"/>
                </a:cubicBezTo>
                <a:cubicBezTo>
                  <a:pt x="1310054" y="744461"/>
                  <a:pt x="1330933" y="842970"/>
                  <a:pt x="1301261" y="931985"/>
                </a:cubicBezTo>
                <a:cubicBezTo>
                  <a:pt x="1291947" y="959927"/>
                  <a:pt x="1242564" y="937124"/>
                  <a:pt x="1213338" y="940777"/>
                </a:cubicBezTo>
                <a:cubicBezTo>
                  <a:pt x="1195648" y="942988"/>
                  <a:pt x="1178232" y="947048"/>
                  <a:pt x="1160584" y="949569"/>
                </a:cubicBezTo>
                <a:cubicBezTo>
                  <a:pt x="1137193" y="952911"/>
                  <a:pt x="1113692" y="955431"/>
                  <a:pt x="1090246" y="958362"/>
                </a:cubicBezTo>
                <a:cubicBezTo>
                  <a:pt x="1007254" y="999857"/>
                  <a:pt x="1069513" y="973794"/>
                  <a:pt x="896815" y="993531"/>
                </a:cubicBezTo>
                <a:lnTo>
                  <a:pt x="747346" y="1011116"/>
                </a:lnTo>
                <a:lnTo>
                  <a:pt x="1099038" y="1019908"/>
                </a:lnTo>
                <a:cubicBezTo>
                  <a:pt x="1189752" y="1023536"/>
                  <a:pt x="1162174" y="1024168"/>
                  <a:pt x="1222130" y="1037492"/>
                </a:cubicBezTo>
                <a:cubicBezTo>
                  <a:pt x="1236718" y="1040734"/>
                  <a:pt x="1251674" y="1042353"/>
                  <a:pt x="1266092" y="1046285"/>
                </a:cubicBezTo>
                <a:cubicBezTo>
                  <a:pt x="1283975" y="1051162"/>
                  <a:pt x="1318846" y="1063869"/>
                  <a:pt x="1318846" y="1063869"/>
                </a:cubicBezTo>
                <a:cubicBezTo>
                  <a:pt x="1310054" y="1072661"/>
                  <a:pt x="1302815" y="1083349"/>
                  <a:pt x="1292469" y="1090246"/>
                </a:cubicBezTo>
                <a:cubicBezTo>
                  <a:pt x="1278037" y="1099867"/>
                  <a:pt x="1219726" y="1106766"/>
                  <a:pt x="1213338" y="1107831"/>
                </a:cubicBezTo>
                <a:cubicBezTo>
                  <a:pt x="1239715" y="1110762"/>
                  <a:pt x="1272743" y="1098869"/>
                  <a:pt x="1292469" y="1116623"/>
                </a:cubicBezTo>
                <a:cubicBezTo>
                  <a:pt x="1310032" y="1132430"/>
                  <a:pt x="1298138" y="1163540"/>
                  <a:pt x="1301261" y="1186962"/>
                </a:cubicBezTo>
                <a:cubicBezTo>
                  <a:pt x="1310261" y="1254463"/>
                  <a:pt x="1305904" y="1231906"/>
                  <a:pt x="1318846" y="1283677"/>
                </a:cubicBezTo>
                <a:cubicBezTo>
                  <a:pt x="1315915" y="1304192"/>
                  <a:pt x="1320118" y="1327107"/>
                  <a:pt x="1310054" y="1345223"/>
                </a:cubicBezTo>
                <a:cubicBezTo>
                  <a:pt x="1303689" y="1356681"/>
                  <a:pt x="1286264" y="1356305"/>
                  <a:pt x="1274884" y="1362808"/>
                </a:cubicBezTo>
                <a:cubicBezTo>
                  <a:pt x="1246320" y="1379130"/>
                  <a:pt x="1246378" y="1382521"/>
                  <a:pt x="1222130" y="1406769"/>
                </a:cubicBezTo>
                <a:cubicBezTo>
                  <a:pt x="1214807" y="1428738"/>
                  <a:pt x="1202712" y="1441891"/>
                  <a:pt x="1230923" y="1459523"/>
                </a:cubicBezTo>
                <a:cubicBezTo>
                  <a:pt x="1246641" y="1469347"/>
                  <a:pt x="1283677" y="1477108"/>
                  <a:pt x="1283677" y="1477108"/>
                </a:cubicBezTo>
                <a:cubicBezTo>
                  <a:pt x="1280746" y="1570893"/>
                  <a:pt x="1285848" y="1665274"/>
                  <a:pt x="1274884" y="1758462"/>
                </a:cubicBezTo>
                <a:cubicBezTo>
                  <a:pt x="1273649" y="1768957"/>
                  <a:pt x="1257958" y="1771320"/>
                  <a:pt x="1248507" y="1776046"/>
                </a:cubicBezTo>
                <a:cubicBezTo>
                  <a:pt x="1234448" y="1783076"/>
                  <a:pt x="1200115" y="1789873"/>
                  <a:pt x="1186961" y="1793631"/>
                </a:cubicBezTo>
                <a:cubicBezTo>
                  <a:pt x="1123871" y="1811656"/>
                  <a:pt x="1206009" y="1793337"/>
                  <a:pt x="1116623" y="1811216"/>
                </a:cubicBezTo>
                <a:cubicBezTo>
                  <a:pt x="1141763" y="1819596"/>
                  <a:pt x="1150568" y="1823280"/>
                  <a:pt x="1178169" y="1828800"/>
                </a:cubicBezTo>
                <a:cubicBezTo>
                  <a:pt x="1326271" y="1858421"/>
                  <a:pt x="1228529" y="1834797"/>
                  <a:pt x="1310054" y="1855177"/>
                </a:cubicBezTo>
                <a:cubicBezTo>
                  <a:pt x="1288971" y="1918420"/>
                  <a:pt x="1310054" y="1839442"/>
                  <a:pt x="1310054" y="1916723"/>
                </a:cubicBezTo>
                <a:cubicBezTo>
                  <a:pt x="1310054" y="1972485"/>
                  <a:pt x="1327135" y="2034382"/>
                  <a:pt x="1301261" y="2083777"/>
                </a:cubicBezTo>
                <a:cubicBezTo>
                  <a:pt x="1287393" y="2110253"/>
                  <a:pt x="1243078" y="2098388"/>
                  <a:pt x="1213338" y="2101362"/>
                </a:cubicBezTo>
                <a:cubicBezTo>
                  <a:pt x="1154941" y="2107202"/>
                  <a:pt x="1096107" y="2107223"/>
                  <a:pt x="1037492" y="2110154"/>
                </a:cubicBezTo>
                <a:cubicBezTo>
                  <a:pt x="1046284" y="2118946"/>
                  <a:pt x="1052324" y="2131913"/>
                  <a:pt x="1063869" y="2136531"/>
                </a:cubicBezTo>
                <a:cubicBezTo>
                  <a:pt x="1083110" y="2144228"/>
                  <a:pt x="1105026" y="2141616"/>
                  <a:pt x="1125415" y="2145323"/>
                </a:cubicBezTo>
                <a:cubicBezTo>
                  <a:pt x="1137304" y="2147485"/>
                  <a:pt x="1148583" y="2152704"/>
                  <a:pt x="1160584" y="2154116"/>
                </a:cubicBezTo>
                <a:cubicBezTo>
                  <a:pt x="1198535" y="2158581"/>
                  <a:pt x="1236784" y="2159977"/>
                  <a:pt x="1274884" y="2162908"/>
                </a:cubicBezTo>
                <a:cubicBezTo>
                  <a:pt x="1286607" y="2165839"/>
                  <a:pt x="1303837" y="2161338"/>
                  <a:pt x="1310054" y="2171700"/>
                </a:cubicBezTo>
                <a:cubicBezTo>
                  <a:pt x="1316271" y="2182062"/>
                  <a:pt x="1301261" y="2194785"/>
                  <a:pt x="1301261" y="2206869"/>
                </a:cubicBezTo>
                <a:cubicBezTo>
                  <a:pt x="1301261" y="2233408"/>
                  <a:pt x="1306953" y="2259642"/>
                  <a:pt x="1310054" y="2286000"/>
                </a:cubicBezTo>
                <a:cubicBezTo>
                  <a:pt x="1334201" y="2491243"/>
                  <a:pt x="1302688" y="2210913"/>
                  <a:pt x="1327638" y="2435469"/>
                </a:cubicBezTo>
                <a:cubicBezTo>
                  <a:pt x="1324707" y="2453054"/>
                  <a:pt x="1336614" y="2486767"/>
                  <a:pt x="1318846" y="2488223"/>
                </a:cubicBezTo>
                <a:cubicBezTo>
                  <a:pt x="1143563" y="2502591"/>
                  <a:pt x="967178" y="2479431"/>
                  <a:pt x="791307" y="2479431"/>
                </a:cubicBezTo>
                <a:cubicBezTo>
                  <a:pt x="653530" y="2479431"/>
                  <a:pt x="515815" y="2485292"/>
                  <a:pt x="378069" y="2488223"/>
                </a:cubicBezTo>
                <a:cubicBezTo>
                  <a:pt x="339969" y="2491154"/>
                  <a:pt x="301720" y="2492551"/>
                  <a:pt x="263769" y="2497016"/>
                </a:cubicBezTo>
                <a:cubicBezTo>
                  <a:pt x="251768" y="2498428"/>
                  <a:pt x="235850" y="2496141"/>
                  <a:pt x="228600" y="2505808"/>
                </a:cubicBezTo>
                <a:cubicBezTo>
                  <a:pt x="223039" y="2513222"/>
                  <a:pt x="229850" y="2526798"/>
                  <a:pt x="237392" y="2532185"/>
                </a:cubicBezTo>
                <a:cubicBezTo>
                  <a:pt x="252475" y="2542959"/>
                  <a:pt x="273567" y="2541480"/>
                  <a:pt x="290146" y="2549769"/>
                </a:cubicBezTo>
                <a:cubicBezTo>
                  <a:pt x="307731" y="2558561"/>
                  <a:pt x="324752" y="2568584"/>
                  <a:pt x="342900" y="2576146"/>
                </a:cubicBezTo>
                <a:cubicBezTo>
                  <a:pt x="360010" y="2583275"/>
                  <a:pt x="395654" y="2593731"/>
                  <a:pt x="395654" y="2593731"/>
                </a:cubicBezTo>
                <a:cubicBezTo>
                  <a:pt x="404446" y="2599593"/>
                  <a:pt x="411835" y="2608536"/>
                  <a:pt x="422030" y="2611316"/>
                </a:cubicBezTo>
                <a:cubicBezTo>
                  <a:pt x="565753" y="2650513"/>
                  <a:pt x="444776" y="2601161"/>
                  <a:pt x="518746" y="2628900"/>
                </a:cubicBezTo>
                <a:cubicBezTo>
                  <a:pt x="533524" y="2634442"/>
                  <a:pt x="547275" y="2643178"/>
                  <a:pt x="562707" y="2646485"/>
                </a:cubicBezTo>
                <a:cubicBezTo>
                  <a:pt x="588657" y="2652046"/>
                  <a:pt x="615480" y="2652176"/>
                  <a:pt x="641838" y="2655277"/>
                </a:cubicBezTo>
                <a:cubicBezTo>
                  <a:pt x="665305" y="2658038"/>
                  <a:pt x="688823" y="2660476"/>
                  <a:pt x="712177" y="2664069"/>
                </a:cubicBezTo>
                <a:cubicBezTo>
                  <a:pt x="726947" y="2666341"/>
                  <a:pt x="741368" y="2670590"/>
                  <a:pt x="756138" y="2672862"/>
                </a:cubicBezTo>
                <a:cubicBezTo>
                  <a:pt x="779492" y="2676455"/>
                  <a:pt x="802993" y="2679045"/>
                  <a:pt x="826477" y="2681654"/>
                </a:cubicBezTo>
                <a:cubicBezTo>
                  <a:pt x="930365" y="2693197"/>
                  <a:pt x="934113" y="2691678"/>
                  <a:pt x="1055077" y="2699239"/>
                </a:cubicBezTo>
                <a:cubicBezTo>
                  <a:pt x="1114355" y="2738756"/>
                  <a:pt x="1066918" y="2713346"/>
                  <a:pt x="1195754" y="2725616"/>
                </a:cubicBezTo>
                <a:cubicBezTo>
                  <a:pt x="1219276" y="2727856"/>
                  <a:pt x="1242738" y="2730815"/>
                  <a:pt x="1266092" y="2734408"/>
                </a:cubicBezTo>
                <a:cubicBezTo>
                  <a:pt x="1280862" y="2736680"/>
                  <a:pt x="1295351" y="2740527"/>
                  <a:pt x="1310054" y="2743200"/>
                </a:cubicBezTo>
                <a:cubicBezTo>
                  <a:pt x="1327593" y="2746389"/>
                  <a:pt x="1345223" y="2749061"/>
                  <a:pt x="1362807" y="2751992"/>
                </a:cubicBezTo>
                <a:cubicBezTo>
                  <a:pt x="1359876" y="2763715"/>
                  <a:pt x="1355852" y="2775218"/>
                  <a:pt x="1354015" y="2787162"/>
                </a:cubicBezTo>
                <a:cubicBezTo>
                  <a:pt x="1334160" y="2916222"/>
                  <a:pt x="1382156" y="2864119"/>
                  <a:pt x="1195754" y="2875085"/>
                </a:cubicBezTo>
                <a:cubicBezTo>
                  <a:pt x="1186962" y="2880946"/>
                  <a:pt x="1169377" y="2882102"/>
                  <a:pt x="1169377" y="2892669"/>
                </a:cubicBezTo>
                <a:cubicBezTo>
                  <a:pt x="1169377" y="2905103"/>
                  <a:pt x="1184958" y="2912877"/>
                  <a:pt x="1195754" y="2919046"/>
                </a:cubicBezTo>
                <a:cubicBezTo>
                  <a:pt x="1209575" y="2926944"/>
                  <a:pt x="1290051" y="2936286"/>
                  <a:pt x="1292469" y="2936631"/>
                </a:cubicBezTo>
                <a:cubicBezTo>
                  <a:pt x="1289538" y="2957146"/>
                  <a:pt x="1291374" y="2978936"/>
                  <a:pt x="1283677" y="2998177"/>
                </a:cubicBezTo>
                <a:cubicBezTo>
                  <a:pt x="1274776" y="3020430"/>
                  <a:pt x="1227336" y="3040433"/>
                  <a:pt x="1213338" y="3050931"/>
                </a:cubicBezTo>
                <a:cubicBezTo>
                  <a:pt x="1203391" y="3058392"/>
                  <a:pt x="1196513" y="3069348"/>
                  <a:pt x="1186961" y="3077308"/>
                </a:cubicBezTo>
                <a:cubicBezTo>
                  <a:pt x="1164237" y="3096244"/>
                  <a:pt x="1160641" y="3094873"/>
                  <a:pt x="1134207" y="3103685"/>
                </a:cubicBezTo>
                <a:lnTo>
                  <a:pt x="1186961" y="3112477"/>
                </a:lnTo>
                <a:cubicBezTo>
                  <a:pt x="1225683" y="3118434"/>
                  <a:pt x="1255313" y="3120773"/>
                  <a:pt x="1292469" y="3130062"/>
                </a:cubicBezTo>
                <a:cubicBezTo>
                  <a:pt x="1301460" y="3132310"/>
                  <a:pt x="1310054" y="3135923"/>
                  <a:pt x="1318846" y="3138854"/>
                </a:cubicBezTo>
                <a:cubicBezTo>
                  <a:pt x="1312984" y="3147646"/>
                  <a:pt x="1310436" y="3159988"/>
                  <a:pt x="1301261" y="3165231"/>
                </a:cubicBezTo>
                <a:cubicBezTo>
                  <a:pt x="1288286" y="3172645"/>
                  <a:pt x="1271888" y="3170781"/>
                  <a:pt x="1257300" y="3174023"/>
                </a:cubicBezTo>
                <a:cubicBezTo>
                  <a:pt x="1204046" y="3185857"/>
                  <a:pt x="1229131" y="3183264"/>
                  <a:pt x="1160584" y="3200400"/>
                </a:cubicBezTo>
                <a:cubicBezTo>
                  <a:pt x="1146086" y="3204024"/>
                  <a:pt x="1131277" y="3206261"/>
                  <a:pt x="1116623" y="3209192"/>
                </a:cubicBezTo>
                <a:cubicBezTo>
                  <a:pt x="1128346" y="3217984"/>
                  <a:pt x="1139069" y="3228299"/>
                  <a:pt x="1151792" y="3235569"/>
                </a:cubicBezTo>
                <a:cubicBezTo>
                  <a:pt x="1159839" y="3240167"/>
                  <a:pt x="1169491" y="3241108"/>
                  <a:pt x="1178169" y="3244362"/>
                </a:cubicBezTo>
                <a:cubicBezTo>
                  <a:pt x="1188113" y="3248091"/>
                  <a:pt x="1232187" y="3267112"/>
                  <a:pt x="1248507" y="3270739"/>
                </a:cubicBezTo>
                <a:cubicBezTo>
                  <a:pt x="1265910" y="3274606"/>
                  <a:pt x="1283676" y="3276600"/>
                  <a:pt x="1301261" y="3279531"/>
                </a:cubicBezTo>
                <a:cubicBezTo>
                  <a:pt x="1137779" y="3306777"/>
                  <a:pt x="1335642" y="3276247"/>
                  <a:pt x="949569" y="3297116"/>
                </a:cubicBezTo>
                <a:cubicBezTo>
                  <a:pt x="940315" y="3297616"/>
                  <a:pt x="932103" y="3303362"/>
                  <a:pt x="923192" y="3305908"/>
                </a:cubicBezTo>
                <a:cubicBezTo>
                  <a:pt x="911573" y="3309228"/>
                  <a:pt x="899746" y="3311769"/>
                  <a:pt x="888023" y="3314700"/>
                </a:cubicBezTo>
                <a:cubicBezTo>
                  <a:pt x="823542" y="3346942"/>
                  <a:pt x="883888" y="3320624"/>
                  <a:pt x="808892" y="3341077"/>
                </a:cubicBezTo>
                <a:cubicBezTo>
                  <a:pt x="791009" y="3345954"/>
                  <a:pt x="756138" y="3358662"/>
                  <a:pt x="756138" y="3358662"/>
                </a:cubicBezTo>
                <a:cubicBezTo>
                  <a:pt x="939261" y="3404442"/>
                  <a:pt x="743104" y="3358187"/>
                  <a:pt x="1239715" y="3376246"/>
                </a:cubicBezTo>
                <a:cubicBezTo>
                  <a:pt x="1251791" y="3376685"/>
                  <a:pt x="1263161" y="3382108"/>
                  <a:pt x="1274884" y="3385039"/>
                </a:cubicBezTo>
                <a:cubicBezTo>
                  <a:pt x="1280746" y="3490547"/>
                  <a:pt x="1283693" y="3596257"/>
                  <a:pt x="1292469" y="3701562"/>
                </a:cubicBezTo>
                <a:cubicBezTo>
                  <a:pt x="1299813" y="3789685"/>
                  <a:pt x="1305551" y="3782411"/>
                  <a:pt x="1318846" y="3842239"/>
                </a:cubicBezTo>
                <a:cubicBezTo>
                  <a:pt x="1326541" y="3876870"/>
                  <a:pt x="1335097" y="3940108"/>
                  <a:pt x="1354015" y="3965331"/>
                </a:cubicBezTo>
                <a:lnTo>
                  <a:pt x="1380392" y="4000500"/>
                </a:lnTo>
                <a:cubicBezTo>
                  <a:pt x="1359710" y="4124597"/>
                  <a:pt x="1390663" y="4045003"/>
                  <a:pt x="1160584" y="4062046"/>
                </a:cubicBezTo>
                <a:cubicBezTo>
                  <a:pt x="1151341" y="4062731"/>
                  <a:pt x="1143198" y="4068591"/>
                  <a:pt x="1134207" y="4070839"/>
                </a:cubicBezTo>
                <a:cubicBezTo>
                  <a:pt x="1119709" y="4074464"/>
                  <a:pt x="1104900" y="4076700"/>
                  <a:pt x="1090246" y="4079631"/>
                </a:cubicBezTo>
                <a:cubicBezTo>
                  <a:pt x="1101969" y="4085493"/>
                  <a:pt x="1112888" y="4093362"/>
                  <a:pt x="1125415" y="4097216"/>
                </a:cubicBezTo>
                <a:cubicBezTo>
                  <a:pt x="1163441" y="4108916"/>
                  <a:pt x="1216495" y="4116791"/>
                  <a:pt x="1257300" y="4123592"/>
                </a:cubicBezTo>
                <a:cubicBezTo>
                  <a:pt x="1285904" y="4109291"/>
                  <a:pt x="1302342" y="4097216"/>
                  <a:pt x="1336430" y="4097216"/>
                </a:cubicBezTo>
                <a:cubicBezTo>
                  <a:pt x="1354257" y="4097216"/>
                  <a:pt x="1371599" y="4103077"/>
                  <a:pt x="1389184" y="4106008"/>
                </a:cubicBezTo>
                <a:cubicBezTo>
                  <a:pt x="1383323" y="4158762"/>
                  <a:pt x="1387584" y="4213654"/>
                  <a:pt x="1371600" y="4264269"/>
                </a:cubicBezTo>
                <a:cubicBezTo>
                  <a:pt x="1367961" y="4275792"/>
                  <a:pt x="1347980" y="4269508"/>
                  <a:pt x="1336430" y="4273062"/>
                </a:cubicBezTo>
                <a:cubicBezTo>
                  <a:pt x="1313841" y="4280013"/>
                  <a:pt x="1254717" y="4302800"/>
                  <a:pt x="1222130" y="4308231"/>
                </a:cubicBezTo>
                <a:cubicBezTo>
                  <a:pt x="1198823" y="4312115"/>
                  <a:pt x="1175238" y="4314092"/>
                  <a:pt x="1151792" y="4317023"/>
                </a:cubicBezTo>
                <a:cubicBezTo>
                  <a:pt x="1137138" y="4322885"/>
                  <a:pt x="1123209" y="4331059"/>
                  <a:pt x="1107830" y="4334608"/>
                </a:cubicBezTo>
                <a:cubicBezTo>
                  <a:pt x="1084807" y="4339921"/>
                  <a:pt x="1030020" y="4320984"/>
                  <a:pt x="1037492" y="4343400"/>
                </a:cubicBezTo>
                <a:cubicBezTo>
                  <a:pt x="1046037" y="4369034"/>
                  <a:pt x="1090127" y="4355686"/>
                  <a:pt x="1116623" y="4360985"/>
                </a:cubicBezTo>
                <a:cubicBezTo>
                  <a:pt x="1205315" y="4378723"/>
                  <a:pt x="1237422" y="4373017"/>
                  <a:pt x="1354015" y="4378569"/>
                </a:cubicBezTo>
                <a:cubicBezTo>
                  <a:pt x="1379212" y="4504559"/>
                  <a:pt x="1343990" y="4348494"/>
                  <a:pt x="1380392" y="4457700"/>
                </a:cubicBezTo>
                <a:cubicBezTo>
                  <a:pt x="1405743" y="4533754"/>
                  <a:pt x="1370650" y="4473862"/>
                  <a:pt x="1406769" y="4528039"/>
                </a:cubicBezTo>
                <a:cubicBezTo>
                  <a:pt x="1351084" y="4530970"/>
                  <a:pt x="1295267" y="4532001"/>
                  <a:pt x="1239715" y="4536831"/>
                </a:cubicBezTo>
                <a:cubicBezTo>
                  <a:pt x="1227677" y="4537878"/>
                  <a:pt x="1193738" y="4540219"/>
                  <a:pt x="1204546" y="4545623"/>
                </a:cubicBezTo>
                <a:cubicBezTo>
                  <a:pt x="1225680" y="4556190"/>
                  <a:pt x="1251577" y="4550531"/>
                  <a:pt x="1274884" y="4554416"/>
                </a:cubicBezTo>
                <a:cubicBezTo>
                  <a:pt x="1286804" y="4556403"/>
                  <a:pt x="1298331" y="4560277"/>
                  <a:pt x="1310054" y="4563208"/>
                </a:cubicBezTo>
                <a:cubicBezTo>
                  <a:pt x="1321777" y="4569069"/>
                  <a:pt x="1332951" y="4576190"/>
                  <a:pt x="1345223" y="4580792"/>
                </a:cubicBezTo>
                <a:cubicBezTo>
                  <a:pt x="1356537" y="4585035"/>
                  <a:pt x="1377461" y="4577862"/>
                  <a:pt x="1380392" y="4589585"/>
                </a:cubicBezTo>
                <a:cubicBezTo>
                  <a:pt x="1383408" y="4601648"/>
                  <a:pt x="1362807" y="4607170"/>
                  <a:pt x="1354015" y="4615962"/>
                </a:cubicBezTo>
                <a:cubicBezTo>
                  <a:pt x="1365479" y="4673284"/>
                  <a:pt x="1371600" y="4695202"/>
                  <a:pt x="1371600" y="4765431"/>
                </a:cubicBezTo>
                <a:cubicBezTo>
                  <a:pt x="1371600" y="4780375"/>
                  <a:pt x="1365738" y="4794738"/>
                  <a:pt x="1362807" y="4809392"/>
                </a:cubicBezTo>
                <a:cubicBezTo>
                  <a:pt x="1365738" y="4953000"/>
                  <a:pt x="1364051" y="5096777"/>
                  <a:pt x="1371600" y="5240216"/>
                </a:cubicBezTo>
                <a:cubicBezTo>
                  <a:pt x="1372870" y="5264350"/>
                  <a:pt x="1365170" y="5307835"/>
                  <a:pt x="1389184" y="5310554"/>
                </a:cubicBezTo>
                <a:cubicBezTo>
                  <a:pt x="1537819" y="5327380"/>
                  <a:pt x="1688158" y="5299660"/>
                  <a:pt x="1837592" y="5292969"/>
                </a:cubicBezTo>
                <a:cubicBezTo>
                  <a:pt x="1884529" y="5290867"/>
                  <a:pt x="1931389" y="5287302"/>
                  <a:pt x="1978269" y="5284177"/>
                </a:cubicBezTo>
                <a:cubicBezTo>
                  <a:pt x="2019313" y="5281441"/>
                  <a:pt x="2060265" y="5277172"/>
                  <a:pt x="2101361" y="5275385"/>
                </a:cubicBezTo>
                <a:cubicBezTo>
                  <a:pt x="2195103" y="5271309"/>
                  <a:pt x="2288930" y="5269523"/>
                  <a:pt x="2382715" y="5266592"/>
                </a:cubicBezTo>
                <a:cubicBezTo>
                  <a:pt x="2465067" y="5239142"/>
                  <a:pt x="2343266" y="5284110"/>
                  <a:pt x="2435469" y="5231423"/>
                </a:cubicBezTo>
                <a:cubicBezTo>
                  <a:pt x="2445961" y="5225428"/>
                  <a:pt x="2459089" y="5226185"/>
                  <a:pt x="2470638" y="5222631"/>
                </a:cubicBezTo>
                <a:cubicBezTo>
                  <a:pt x="2497212" y="5214454"/>
                  <a:pt x="2522505" y="5201707"/>
                  <a:pt x="2549769" y="5196254"/>
                </a:cubicBezTo>
                <a:cubicBezTo>
                  <a:pt x="2564423" y="5193323"/>
                  <a:pt x="2579142" y="5190704"/>
                  <a:pt x="2593730" y="5187462"/>
                </a:cubicBezTo>
                <a:cubicBezTo>
                  <a:pt x="2605526" y="5184841"/>
                  <a:pt x="2617084" y="5181201"/>
                  <a:pt x="2628900" y="5178669"/>
                </a:cubicBezTo>
                <a:cubicBezTo>
                  <a:pt x="2652770" y="5173554"/>
                  <a:pt x="2718515" y="5162335"/>
                  <a:pt x="2751992" y="5152292"/>
                </a:cubicBezTo>
                <a:cubicBezTo>
                  <a:pt x="2769746" y="5146966"/>
                  <a:pt x="2788167" y="5142998"/>
                  <a:pt x="2804746" y="5134708"/>
                </a:cubicBezTo>
                <a:cubicBezTo>
                  <a:pt x="2849366" y="5112397"/>
                  <a:pt x="2829009" y="5124393"/>
                  <a:pt x="2866292" y="5099539"/>
                </a:cubicBezTo>
                <a:cubicBezTo>
                  <a:pt x="2872154" y="5090747"/>
                  <a:pt x="2875625" y="5079763"/>
                  <a:pt x="2883877" y="5073162"/>
                </a:cubicBezTo>
                <a:cubicBezTo>
                  <a:pt x="2891114" y="5067372"/>
                  <a:pt x="2901964" y="5068514"/>
                  <a:pt x="2910254" y="5064369"/>
                </a:cubicBezTo>
                <a:cubicBezTo>
                  <a:pt x="2919705" y="5059643"/>
                  <a:pt x="2927838" y="5052646"/>
                  <a:pt x="2936630" y="5046785"/>
                </a:cubicBezTo>
                <a:cubicBezTo>
                  <a:pt x="2940777" y="5034344"/>
                  <a:pt x="2954215" y="4996283"/>
                  <a:pt x="2954215" y="4985239"/>
                </a:cubicBezTo>
                <a:cubicBezTo>
                  <a:pt x="2954215" y="4897763"/>
                  <a:pt x="2951618" y="4895717"/>
                  <a:pt x="2936630" y="4835769"/>
                </a:cubicBezTo>
                <a:cubicBezTo>
                  <a:pt x="2941553" y="4791464"/>
                  <a:pt x="2938905" y="4751241"/>
                  <a:pt x="2963007" y="4712677"/>
                </a:cubicBezTo>
                <a:cubicBezTo>
                  <a:pt x="2969597" y="4702133"/>
                  <a:pt x="2978588" y="4692469"/>
                  <a:pt x="2989384" y="4686300"/>
                </a:cubicBezTo>
                <a:cubicBezTo>
                  <a:pt x="2999876" y="4680305"/>
                  <a:pt x="3012831" y="4680439"/>
                  <a:pt x="3024554" y="4677508"/>
                </a:cubicBezTo>
                <a:cubicBezTo>
                  <a:pt x="3112089" y="4619148"/>
                  <a:pt x="2956184" y="4717879"/>
                  <a:pt x="3209192" y="4633546"/>
                </a:cubicBezTo>
                <a:cubicBezTo>
                  <a:pt x="3217984" y="4630615"/>
                  <a:pt x="3244837" y="4624754"/>
                  <a:pt x="3235569" y="4624754"/>
                </a:cubicBezTo>
                <a:cubicBezTo>
                  <a:pt x="3223485" y="4624754"/>
                  <a:pt x="3212483" y="4633376"/>
                  <a:pt x="3200400" y="4633546"/>
                </a:cubicBezTo>
                <a:lnTo>
                  <a:pt x="1987061" y="4642339"/>
                </a:lnTo>
                <a:lnTo>
                  <a:pt x="1301261" y="4651131"/>
                </a:lnTo>
                <a:cubicBezTo>
                  <a:pt x="1327638" y="4659923"/>
                  <a:pt x="1327638" y="4665784"/>
                  <a:pt x="1354015" y="4651131"/>
                </a:cubicBezTo>
                <a:cubicBezTo>
                  <a:pt x="1372490" y="4640868"/>
                  <a:pt x="1406769" y="4615962"/>
                  <a:pt x="1406769" y="4615962"/>
                </a:cubicBezTo>
                <a:cubicBezTo>
                  <a:pt x="1744717" y="4109035"/>
                  <a:pt x="1431587" y="4599699"/>
                  <a:pt x="1450730" y="2927839"/>
                </a:cubicBezTo>
                <a:cubicBezTo>
                  <a:pt x="1458129" y="2281648"/>
                  <a:pt x="1398291" y="2469704"/>
                  <a:pt x="1477107" y="2233246"/>
                </a:cubicBezTo>
                <a:cubicBezTo>
                  <a:pt x="1484859" y="2109226"/>
                  <a:pt x="1502286" y="1819609"/>
                  <a:pt x="1512277" y="1749669"/>
                </a:cubicBezTo>
                <a:lnTo>
                  <a:pt x="1521069" y="1688123"/>
                </a:lnTo>
                <a:cubicBezTo>
                  <a:pt x="1526931" y="1567962"/>
                  <a:pt x="1530651" y="1447677"/>
                  <a:pt x="1538654" y="1327639"/>
                </a:cubicBezTo>
                <a:cubicBezTo>
                  <a:pt x="1539458" y="1315582"/>
                  <a:pt x="1546843" y="1304538"/>
                  <a:pt x="1547446" y="1292469"/>
                </a:cubicBezTo>
                <a:cubicBezTo>
                  <a:pt x="1552717" y="1187052"/>
                  <a:pt x="1553307" y="1081454"/>
                  <a:pt x="1556238" y="975946"/>
                </a:cubicBezTo>
                <a:cubicBezTo>
                  <a:pt x="1552397" y="783906"/>
                  <a:pt x="1560916" y="626502"/>
                  <a:pt x="1538654" y="448408"/>
                </a:cubicBezTo>
                <a:cubicBezTo>
                  <a:pt x="1535260" y="421255"/>
                  <a:pt x="1529179" y="387517"/>
                  <a:pt x="1521069" y="360485"/>
                </a:cubicBezTo>
                <a:cubicBezTo>
                  <a:pt x="1515743" y="342731"/>
                  <a:pt x="1507119" y="325907"/>
                  <a:pt x="1503484" y="307731"/>
                </a:cubicBezTo>
                <a:cubicBezTo>
                  <a:pt x="1489886" y="239741"/>
                  <a:pt x="1484545" y="221485"/>
                  <a:pt x="1477107" y="158262"/>
                </a:cubicBezTo>
                <a:cubicBezTo>
                  <a:pt x="1473665" y="129010"/>
                  <a:pt x="1472794" y="99450"/>
                  <a:pt x="1468315" y="70339"/>
                </a:cubicBezTo>
                <a:cubicBezTo>
                  <a:pt x="1466906" y="61179"/>
                  <a:pt x="1467065" y="49349"/>
                  <a:pt x="1459523" y="43962"/>
                </a:cubicBezTo>
                <a:cubicBezTo>
                  <a:pt x="1444440" y="33188"/>
                  <a:pt x="1424354" y="32239"/>
                  <a:pt x="1406769" y="26377"/>
                </a:cubicBezTo>
                <a:cubicBezTo>
                  <a:pt x="1397977" y="23446"/>
                  <a:pt x="1389480" y="19403"/>
                  <a:pt x="1380392" y="17585"/>
                </a:cubicBezTo>
                <a:cubicBezTo>
                  <a:pt x="1324581" y="6422"/>
                  <a:pt x="1350928" y="12416"/>
                  <a:pt x="1301261" y="0"/>
                </a:cubicBezTo>
                <a:cubicBezTo>
                  <a:pt x="953351" y="13381"/>
                  <a:pt x="1026647" y="-1808"/>
                  <a:pt x="1143000" y="17585"/>
                </a:cubicBezTo>
                <a:cubicBezTo>
                  <a:pt x="1165081" y="21265"/>
                  <a:pt x="1183640" y="28200"/>
                  <a:pt x="1204546" y="35169"/>
                </a:cubicBezTo>
                <a:cubicBezTo>
                  <a:pt x="1213338" y="41031"/>
                  <a:pt x="1221471" y="48028"/>
                  <a:pt x="1230923" y="52754"/>
                </a:cubicBezTo>
                <a:cubicBezTo>
                  <a:pt x="1255474" y="65029"/>
                  <a:pt x="1296170" y="67099"/>
                  <a:pt x="1318846" y="70339"/>
                </a:cubicBezTo>
                <a:cubicBezTo>
                  <a:pt x="1317746" y="86839"/>
                  <a:pt x="1322240" y="186642"/>
                  <a:pt x="1301261" y="228600"/>
                </a:cubicBezTo>
                <a:cubicBezTo>
                  <a:pt x="1296535" y="238051"/>
                  <a:pt x="1291149" y="247505"/>
                  <a:pt x="1283677" y="254977"/>
                </a:cubicBezTo>
                <a:cubicBezTo>
                  <a:pt x="1279043" y="259611"/>
                  <a:pt x="1271954" y="260838"/>
                  <a:pt x="1266092" y="263769"/>
                </a:cubicBezTo>
              </a:path>
            </a:pathLst>
          </a:custGeom>
          <a:solidFill>
            <a:srgbClr val="9966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4937977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images.sodahead.com/polls/003835913/happy-plant-115130427568_xlarg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1143000"/>
            <a:ext cx="8353569" cy="923330"/>
          </a:xfrm>
          <a:prstGeom prst="rect">
            <a:avLst/>
          </a:prstGeom>
          <a:noFill/>
        </p:spPr>
        <p:txBody>
          <a:bodyPr wrap="none" lIns="91440" tIns="45720" rIns="91440" bIns="45720">
            <a:prstTxWarp prst="textArchUp">
              <a:avLst/>
            </a:prstTxWarp>
            <a:spAutoFit/>
          </a:bodyPr>
          <a:lstStyle/>
          <a:p>
            <a:pPr algn="ctr">
              <a:buNone/>
            </a:pP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 Point wager Question</a:t>
            </a:r>
          </a:p>
        </p:txBody>
      </p:sp>
    </p:spTree>
    <p:extLst>
      <p:ext uri="{BB962C8B-B14F-4D97-AF65-F5344CB8AC3E}">
        <p14:creationId xmlns:p14="http://schemas.microsoft.com/office/powerpoint/2010/main" val="13377781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23" name="Rectangle 3"/>
          <p:cNvSpPr>
            <a:spLocks noGrp="1" noChangeArrowheads="1"/>
          </p:cNvSpPr>
          <p:nvPr>
            <p:ph type="body" idx="1"/>
          </p:nvPr>
        </p:nvSpPr>
        <p:spPr>
          <a:xfrm>
            <a:off x="152400" y="152400"/>
            <a:ext cx="8839200" cy="5791200"/>
          </a:xfrm>
        </p:spPr>
        <p:txBody>
          <a:bodyPr/>
          <a:lstStyle/>
          <a:p>
            <a:pPr eaLnBrk="1" hangingPunct="1">
              <a:defRPr/>
            </a:pPr>
            <a:r>
              <a:rPr lang="en-US" dirty="0"/>
              <a:t>These are openings in the leaf controlled by guard cells that </a:t>
            </a:r>
            <a:r>
              <a:rPr lang="en-US"/>
              <a:t>allow gases </a:t>
            </a:r>
            <a:r>
              <a:rPr lang="en-US" dirty="0"/>
              <a:t>in and out.</a:t>
            </a:r>
          </a:p>
        </p:txBody>
      </p:sp>
      <p:sp>
        <p:nvSpPr>
          <p:cNvPr id="632832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000000"/>
                </a:outerShdw>
              </a:effectLst>
              <a:latin typeface="Tahoma" pitchFamily="34" charset="0"/>
            </a:endParaRPr>
          </a:p>
        </p:txBody>
      </p:sp>
      <p:pic>
        <p:nvPicPr>
          <p:cNvPr id="51507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10" y="1371600"/>
            <a:ext cx="8534400" cy="5029200"/>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2819400" cy="304800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7782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457200" y="304800"/>
            <a:ext cx="8077200" cy="5821363"/>
          </a:xfrm>
        </p:spPr>
        <p:txBody>
          <a:bodyPr/>
          <a:lstStyle/>
          <a:p>
            <a:pPr algn="ctr" eaLnBrk="1" hangingPunct="1">
              <a:buFontTx/>
              <a:buNone/>
            </a:pPr>
            <a:r>
              <a:rPr lang="en-US" sz="3600" dirty="0"/>
              <a:t>Part 4 Unit Review Game</a:t>
            </a:r>
          </a:p>
          <a:p>
            <a:pPr algn="ctr" eaLnBrk="1" hangingPunct="1">
              <a:buFontTx/>
              <a:buNone/>
            </a:pPr>
            <a:r>
              <a:rPr lang="en-US" sz="3600" dirty="0"/>
              <a:t>1-20 = 5 points each</a:t>
            </a:r>
          </a:p>
          <a:p>
            <a:pPr algn="ctr" eaLnBrk="1" hangingPunct="1">
              <a:buFontTx/>
              <a:buNone/>
            </a:pPr>
            <a:r>
              <a:rPr lang="en-US" sz="3600" dirty="0"/>
              <a:t>20-25 = Bonus (1 point each)</a:t>
            </a:r>
          </a:p>
          <a:p>
            <a:pPr algn="ctr" eaLnBrk="1" hangingPunct="1">
              <a:buFontTx/>
              <a:buNone/>
            </a:pPr>
            <a:r>
              <a:rPr lang="en-US" sz="3600" dirty="0"/>
              <a:t>Final Question = 5 point wager</a:t>
            </a:r>
          </a:p>
          <a:p>
            <a:pPr algn="ctr" eaLnBrk="1" hangingPunct="1">
              <a:buFontTx/>
              <a:buNone/>
            </a:pPr>
            <a:r>
              <a:rPr lang="en-US" sz="3600" dirty="0"/>
              <a:t>Find the Owl =      1 point</a:t>
            </a:r>
          </a:p>
          <a:p>
            <a:pPr algn="ctr" eaLnBrk="1" hangingPunct="1">
              <a:buFontTx/>
              <a:buNone/>
            </a:pPr>
            <a:endParaRPr lang="en-US" sz="3600" dirty="0"/>
          </a:p>
        </p:txBody>
      </p:sp>
      <p:pic>
        <p:nvPicPr>
          <p:cNvPr id="135171"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062288"/>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DA9D102-F7DF-8A40-FEC9-573B46CCEED4}"/>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72811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 y="35442"/>
            <a:ext cx="9071344" cy="6822558"/>
          </a:xfrm>
          <a:prstGeom prst="rect">
            <a:avLst/>
          </a:prstGeo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22901"/>
            <a:ext cx="5014513" cy="923330"/>
          </a:xfrm>
          <a:prstGeom prst="rect">
            <a:avLst/>
          </a:prstGeom>
          <a:noFill/>
          <a:effectLst>
            <a:glow rad="228600">
              <a:schemeClr val="accent2">
                <a:satMod val="175000"/>
                <a:alpha val="40000"/>
              </a:schemeClr>
            </a:glow>
            <a:reflection blurRad="6350" stA="50000" endA="300" endPos="90000" dir="5400000" sy="-100000" algn="bl" rotWithShape="0"/>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Review Game</a:t>
            </a:r>
          </a:p>
        </p:txBody>
      </p:sp>
      <p:pic>
        <p:nvPicPr>
          <p:cNvPr id="6" name="Graphic 5">
            <a:extLst>
              <a:ext uri="{FF2B5EF4-FFF2-40B4-BE49-F238E27FC236}">
                <a16:creationId xmlns:a16="http://schemas.microsoft.com/office/drawing/2014/main" id="{029FCC64-6B81-E794-D14E-36681AC368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2900" y="4792513"/>
            <a:ext cx="4914900" cy="1699569"/>
          </a:xfrm>
          <a:prstGeom prst="rect">
            <a:avLst/>
          </a:prstGeom>
        </p:spPr>
      </p:pic>
      <p:sp>
        <p:nvSpPr>
          <p:cNvPr id="9" name="TextBox 8">
            <a:extLst>
              <a:ext uri="{FF2B5EF4-FFF2-40B4-BE49-F238E27FC236}">
                <a16:creationId xmlns:a16="http://schemas.microsoft.com/office/drawing/2014/main" id="{03C6B211-C816-89F9-9293-460ACE5303FB}"/>
              </a:ext>
            </a:extLst>
          </p:cNvPr>
          <p:cNvSpPr txBox="1"/>
          <p:nvPr/>
        </p:nvSpPr>
        <p:spPr>
          <a:xfrm>
            <a:off x="183596" y="4792513"/>
            <a:ext cx="4618026" cy="1920526"/>
          </a:xfrm>
          <a:prstGeom prst="rect">
            <a:avLst/>
          </a:prstGeom>
          <a:noFill/>
        </p:spPr>
        <p:txBody>
          <a:bodyPr wrap="square">
            <a:spAutoFit/>
          </a:bodyPr>
          <a:lstStyle/>
          <a:p>
            <a:pPr>
              <a:buNone/>
            </a:pPr>
            <a:r>
              <a:rPr kumimoji="0" lang="en-US" sz="5400" b="1" i="0" u="none" strike="noStrike" kern="1200" cap="none" spc="50" normalizeH="0" baseline="0" noProof="0" dirty="0">
                <a:ln w="11430"/>
                <a:blipFill>
                  <a:blip r:embed="rId5"/>
                  <a:tile tx="0" ty="0" sx="100000" sy="100000" flip="none" algn="tl"/>
                </a:blipFill>
                <a:effectLst>
                  <a:outerShdw blurRad="76200" dist="50800" dir="5400000" algn="tl" rotWithShape="0">
                    <a:srgbClr val="000000">
                      <a:alpha val="65000"/>
                    </a:srgbClr>
                  </a:outerShdw>
                </a:effectLst>
                <a:uLnTx/>
                <a:uFillTx/>
                <a:latin typeface="Tahoma" pitchFamily="34" charset="0"/>
                <a:ea typeface="+mn-ea"/>
                <a:cs typeface="+mn-cs"/>
              </a:rPr>
              <a:t>Part 4</a:t>
            </a:r>
          </a:p>
          <a:p>
            <a:pPr>
              <a:buNone/>
            </a:pPr>
            <a:r>
              <a:rPr lang="en-US" sz="5400" b="1" spc="50" dirty="0">
                <a:ln w="11430"/>
                <a:blipFill>
                  <a:blip r:embed="rId5"/>
                  <a:tile tx="0" ty="0" sx="100000" sy="100000" flip="none" algn="tl"/>
                </a:blipFill>
                <a:effectLst>
                  <a:outerShdw blurRad="76200" dist="50800" dir="5400000" algn="tl" rotWithShape="0">
                    <a:srgbClr val="000000">
                      <a:alpha val="65000"/>
                    </a:srgbClr>
                  </a:outerShdw>
                </a:effectLst>
              </a:rPr>
              <a:t>Lessons 10</a:t>
            </a:r>
            <a:r>
              <a:rPr kumimoji="0" lang="en-US" sz="5400" b="1" i="0" u="none" strike="noStrike" kern="1200" cap="none" spc="50" normalizeH="0" baseline="0" noProof="0" dirty="0">
                <a:ln w="11430"/>
                <a:blipFill>
                  <a:blip r:embed="rId5"/>
                  <a:tile tx="0" ty="0" sx="100000" sy="100000" flip="none" algn="tl"/>
                </a:blipFill>
                <a:effectLst>
                  <a:outerShdw blurRad="76200" dist="50800" dir="5400000" algn="tl" rotWithShape="0">
                    <a:srgbClr val="000000">
                      <a:alpha val="65000"/>
                    </a:srgbClr>
                  </a:outerShdw>
                </a:effectLst>
                <a:uLnTx/>
                <a:uFillTx/>
                <a:latin typeface="Tahoma" pitchFamily="34" charset="0"/>
                <a:ea typeface="+mn-ea"/>
                <a:cs typeface="+mn-cs"/>
              </a:rPr>
              <a:t> </a:t>
            </a:r>
            <a:endParaRPr lang="en-US" dirty="0">
              <a:blipFill>
                <a:blip r:embed="rId5"/>
                <a:tile tx="0" ty="0" sx="100000" sy="100000" flip="none" algn="tl"/>
              </a:blipFill>
            </a:endParaRPr>
          </a:p>
        </p:txBody>
      </p:sp>
      <p:pic>
        <p:nvPicPr>
          <p:cNvPr id="7" name="Picture 6">
            <a:extLst>
              <a:ext uri="{FF2B5EF4-FFF2-40B4-BE49-F238E27FC236}">
                <a16:creationId xmlns:a16="http://schemas.microsoft.com/office/drawing/2014/main" id="{24553909-160C-8D13-5CCA-4D614716AE67}"/>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039811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 y="35442"/>
            <a:ext cx="9071344" cy="6822558"/>
          </a:xfrm>
          <a:prstGeom prst="rect">
            <a:avLst/>
          </a:prstGeo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12945" y="152400"/>
            <a:ext cx="7366119" cy="923330"/>
          </a:xfrm>
          <a:prstGeom prst="rect">
            <a:avLst/>
          </a:prstGeom>
          <a:noFill/>
          <a:effectLst>
            <a:glow rad="228600">
              <a:schemeClr val="accent2">
                <a:satMod val="175000"/>
                <a:alpha val="40000"/>
              </a:schemeClr>
            </a:glow>
            <a:reflection blurRad="6350" stA="50000" endA="300" endPos="90000" dir="5400000" sy="-100000" algn="bl" rotWithShape="0"/>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50" normalizeH="0" baseline="0" noProof="0" dirty="0">
                <a:ln w="11430"/>
                <a:gradFill>
                  <a:gsLst>
                    <a:gs pos="25000">
                      <a:srgbClr val="468A4B">
                        <a:satMod val="155000"/>
                      </a:srgbClr>
                    </a:gs>
                    <a:gs pos="100000">
                      <a:srgbClr val="468A4B">
                        <a:shade val="45000"/>
                        <a:satMod val="165000"/>
                      </a:srgbClr>
                    </a:gs>
                  </a:gsLst>
                  <a:lin ang="5400000"/>
                </a:gradFill>
                <a:effectLst>
                  <a:outerShdw blurRad="76200" dist="50800" dir="5400000" algn="tl" rotWithShape="0">
                    <a:srgbClr val="000000">
                      <a:alpha val="65000"/>
                    </a:srgbClr>
                  </a:outerShdw>
                </a:effectLst>
                <a:uLnTx/>
                <a:uFillTx/>
                <a:latin typeface="Tahoma" pitchFamily="34" charset="0"/>
                <a:ea typeface="+mn-ea"/>
                <a:cs typeface="+mn-cs"/>
              </a:rPr>
              <a:t>Part 4 Review Game</a:t>
            </a:r>
          </a:p>
        </p:txBody>
      </p:sp>
      <p:sp>
        <p:nvSpPr>
          <p:cNvPr id="6" name="Rectangle 5">
            <a:extLst>
              <a:ext uri="{FF2B5EF4-FFF2-40B4-BE49-F238E27FC236}">
                <a16:creationId xmlns:a16="http://schemas.microsoft.com/office/drawing/2014/main" id="{94DDD872-D546-62B3-6D13-AFB722685926}"/>
              </a:ext>
            </a:extLst>
          </p:cNvPr>
          <p:cNvSpPr/>
          <p:nvPr/>
        </p:nvSpPr>
        <p:spPr>
          <a:xfrm>
            <a:off x="304800" y="1801378"/>
            <a:ext cx="8123979" cy="1221716"/>
          </a:xfrm>
          <a:prstGeom prst="rect">
            <a:avLst/>
          </a:prstGeom>
          <a:noFill/>
        </p:spPr>
        <p:txBody>
          <a:bodyPr wrap="none" lIns="91440" tIns="45720" rIns="91440" bIns="45720">
            <a:prstTxWarp prst="textPlain">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525">
                  <a:solidFill>
                    <a:srgbClr val="000000"/>
                  </a:solidFill>
                  <a:prstDash val="solid"/>
                </a:ln>
                <a:solidFill>
                  <a:srgbClr val="66FF33"/>
                </a:solidFill>
                <a:effectLst>
                  <a:outerShdw blurRad="12700" dist="38100" dir="2700000" algn="tl" rotWithShape="0">
                    <a:srgbClr val="000000">
                      <a:lumMod val="50000"/>
                    </a:srgbClr>
                  </a:outerShdw>
                </a:effectLst>
                <a:uLnTx/>
                <a:uFillTx/>
                <a:latin typeface="Tahoma" pitchFamily="34" charset="0"/>
                <a:ea typeface="+mn-ea"/>
                <a:cs typeface="+mn-cs"/>
              </a:rPr>
              <a:t>ANSWER VERSION</a:t>
            </a:r>
          </a:p>
        </p:txBody>
      </p:sp>
      <p:sp>
        <p:nvSpPr>
          <p:cNvPr id="7" name="Rectangle 6">
            <a:extLst>
              <a:ext uri="{FF2B5EF4-FFF2-40B4-BE49-F238E27FC236}">
                <a16:creationId xmlns:a16="http://schemas.microsoft.com/office/drawing/2014/main" id="{155126AD-A904-D30E-9112-A7ECF6835CAA}"/>
              </a:ext>
            </a:extLst>
          </p:cNvPr>
          <p:cNvSpPr/>
          <p:nvPr/>
        </p:nvSpPr>
        <p:spPr>
          <a:xfrm>
            <a:off x="76200" y="4796908"/>
            <a:ext cx="3661579" cy="19205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Part 4 </a:t>
            </a:r>
          </a:p>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Tahoma" pitchFamily="34" charset="0"/>
                <a:ea typeface="+mn-ea"/>
                <a:cs typeface="+mn-cs"/>
              </a:rPr>
              <a:t>Lesson 11</a:t>
            </a:r>
          </a:p>
        </p:txBody>
      </p:sp>
      <p:pic>
        <p:nvPicPr>
          <p:cNvPr id="8" name="Picture 2" descr="Download Key Transparent HQ PNG Image | FreePNGImg">
            <a:extLst>
              <a:ext uri="{FF2B5EF4-FFF2-40B4-BE49-F238E27FC236}">
                <a16:creationId xmlns:a16="http://schemas.microsoft.com/office/drawing/2014/main" id="{4781D541-09AF-0596-85AC-00BC23204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144002">
            <a:off x="1407348" y="1085318"/>
            <a:ext cx="6260668" cy="6028072"/>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F0F1888E-75A3-4C8B-46F3-1D2107F722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79387" y="5003873"/>
            <a:ext cx="4914900" cy="1699569"/>
          </a:xfrm>
          <a:prstGeom prst="rect">
            <a:avLst/>
          </a:prstGeom>
        </p:spPr>
      </p:pic>
    </p:spTree>
    <p:extLst>
      <p:ext uri="{BB962C8B-B14F-4D97-AF65-F5344CB8AC3E}">
        <p14:creationId xmlns:p14="http://schemas.microsoft.com/office/powerpoint/2010/main" val="30395119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IV REVIEW GAME</a:t>
            </a:r>
          </a:p>
        </p:txBody>
      </p:sp>
    </p:spTree>
    <p:extLst>
      <p:ext uri="{BB962C8B-B14F-4D97-AF65-F5344CB8AC3E}">
        <p14:creationId xmlns:p14="http://schemas.microsoft.com/office/powerpoint/2010/main" val="10911259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ROUTE</a:t>
                      </a:r>
                      <a:r>
                        <a:rPr lang="en-US" baseline="0" dirty="0"/>
                        <a:t> 66</a:t>
                      </a:r>
                      <a:endParaRPr lang="en-US" dirty="0"/>
                    </a:p>
                  </a:txBody>
                  <a:tcPr>
                    <a:noFill/>
                  </a:tcPr>
                </a:tc>
                <a:tc>
                  <a:txBody>
                    <a:bodyPr/>
                    <a:lstStyle/>
                    <a:p>
                      <a:pPr algn="ctr"/>
                      <a:r>
                        <a:rPr lang="en-US" dirty="0"/>
                        <a:t>GROWING</a:t>
                      </a:r>
                      <a:br>
                        <a:rPr lang="en-US" dirty="0"/>
                      </a:br>
                      <a:r>
                        <a:rPr lang="en-US" dirty="0"/>
                        <a:t>UP</a:t>
                      </a:r>
                    </a:p>
                  </a:txBody>
                  <a:tcPr>
                    <a:noFill/>
                  </a:tcPr>
                </a:tc>
                <a:tc>
                  <a:txBody>
                    <a:bodyPr/>
                    <a:lstStyle/>
                    <a:p>
                      <a:pPr algn="ctr"/>
                      <a:r>
                        <a:rPr lang="en-US" dirty="0"/>
                        <a:t>IF</a:t>
                      </a:r>
                      <a:r>
                        <a:rPr lang="en-US" baseline="0" dirty="0"/>
                        <a:t> I COULD I WOOD</a:t>
                      </a:r>
                      <a:endParaRPr lang="en-US" dirty="0"/>
                    </a:p>
                  </a:txBody>
                  <a:tcPr>
                    <a:noFill/>
                  </a:tcPr>
                </a:tc>
                <a:tc>
                  <a:txBody>
                    <a:bodyPr/>
                    <a:lstStyle/>
                    <a:p>
                      <a:pPr algn="ctr"/>
                      <a:r>
                        <a:rPr lang="en-US" dirty="0"/>
                        <a:t>LEAVE</a:t>
                      </a:r>
                      <a:r>
                        <a:rPr lang="en-US" baseline="0" dirty="0"/>
                        <a:t> ME BE</a:t>
                      </a:r>
                      <a:endParaRPr lang="en-US" dirty="0"/>
                    </a:p>
                  </a:txBody>
                  <a:tcPr>
                    <a:noFill/>
                  </a:tcPr>
                </a:tc>
                <a:tc>
                  <a:txBody>
                    <a:bodyPr/>
                    <a:lstStyle/>
                    <a:p>
                      <a:pPr algn="ctr"/>
                      <a:r>
                        <a:rPr lang="en-US" dirty="0"/>
                        <a:t>-Bonus-</a:t>
                      </a:r>
                      <a:r>
                        <a:rPr lang="en-US" baseline="0" dirty="0"/>
                        <a:t> </a:t>
                      </a:r>
                    </a:p>
                    <a:p>
                      <a:pPr algn="ctr"/>
                      <a:r>
                        <a:rPr lang="en-US" baseline="0" dirty="0"/>
                        <a:t>SEE THE LIGHT</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solidFill>
                      <a:schemeClr val="accent2">
                        <a:lumMod val="7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solidFill>
                      <a:schemeClr val="accent2">
                        <a:lumMod val="7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solidFill>
                      <a:schemeClr val="accent2">
                        <a:lumMod val="7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solidFill>
                      <a:schemeClr val="accent2">
                        <a:lumMod val="7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solidFill>
                      <a:schemeClr val="accent2">
                        <a:lumMod val="7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671143" y="228598"/>
            <a:ext cx="4793300" cy="584775"/>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Part IV REVIEW GAME</a:t>
            </a:r>
          </a:p>
        </p:txBody>
      </p:sp>
    </p:spTree>
    <p:extLst>
      <p:ext uri="{BB962C8B-B14F-4D97-AF65-F5344CB8AC3E}">
        <p14:creationId xmlns:p14="http://schemas.microsoft.com/office/powerpoint/2010/main" val="37714779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incorrect of roots?</a:t>
            </a:r>
          </a:p>
          <a:p>
            <a:pPr lvl="1" eaLnBrk="1" hangingPunct="1"/>
            <a:r>
              <a:rPr lang="en-US" dirty="0">
                <a:solidFill>
                  <a:srgbClr val="99FFCC"/>
                </a:solidFill>
              </a:rPr>
              <a:t>A.) </a:t>
            </a:r>
            <a:r>
              <a:rPr lang="en-US" dirty="0">
                <a:solidFill>
                  <a:schemeClr val="bg1"/>
                </a:solidFill>
              </a:rPr>
              <a:t>usually underground portion of a plant.</a:t>
            </a:r>
          </a:p>
          <a:p>
            <a:pPr lvl="1" eaLnBrk="1" hangingPunct="1"/>
            <a:r>
              <a:rPr lang="en-US" dirty="0">
                <a:solidFill>
                  <a:srgbClr val="CC99FF"/>
                </a:solidFill>
              </a:rPr>
              <a:t>B.) </a:t>
            </a:r>
            <a:r>
              <a:rPr lang="en-US" dirty="0">
                <a:solidFill>
                  <a:schemeClr val="bg1"/>
                </a:solidFill>
              </a:rPr>
              <a:t>Contains buds and nodes.</a:t>
            </a:r>
          </a:p>
          <a:p>
            <a:pPr lvl="1" eaLnBrk="1" hangingPunct="1"/>
            <a:r>
              <a:rPr lang="en-US" dirty="0">
                <a:solidFill>
                  <a:srgbClr val="FFC000"/>
                </a:solidFill>
              </a:rPr>
              <a:t>C.) </a:t>
            </a:r>
            <a:r>
              <a:rPr lang="en-US" dirty="0">
                <a:solidFill>
                  <a:schemeClr val="bg1"/>
                </a:solidFill>
              </a:rPr>
              <a:t>Serves as support.</a:t>
            </a:r>
          </a:p>
          <a:p>
            <a:pPr lvl="1" eaLnBrk="1" hangingPunct="1"/>
            <a:r>
              <a:rPr lang="en-US" dirty="0">
                <a:solidFill>
                  <a:schemeClr val="accent1">
                    <a:lumMod val="60000"/>
                    <a:lumOff val="40000"/>
                  </a:schemeClr>
                </a:solidFill>
              </a:rPr>
              <a:t>D.) </a:t>
            </a:r>
            <a:r>
              <a:rPr lang="en-US" dirty="0">
                <a:solidFill>
                  <a:schemeClr val="bg1"/>
                </a:solidFill>
              </a:rPr>
              <a:t>Draws minerals and water from the surrounding soil.</a:t>
            </a:r>
          </a:p>
          <a:p>
            <a:pPr lvl="1" eaLnBrk="1" hangingPunct="1"/>
            <a:r>
              <a:rPr lang="en-US" dirty="0">
                <a:solidFill>
                  <a:srgbClr val="996600"/>
                </a:solidFill>
              </a:rPr>
              <a:t>E.) </a:t>
            </a:r>
            <a:r>
              <a:rPr lang="en-US" dirty="0">
                <a:solidFill>
                  <a:schemeClr val="bg1"/>
                </a:solidFill>
              </a:rPr>
              <a:t>Sometimes stores food.</a:t>
            </a:r>
          </a:p>
          <a:p>
            <a:pPr eaLnBrk="1" hangingPunct="1"/>
            <a:endParaRPr lang="en-US" dirty="0"/>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199"/>
            <a:ext cx="4114800" cy="2651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198"/>
            <a:ext cx="4533900" cy="2651379"/>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130860" y="76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Tree>
    <p:extLst>
      <p:ext uri="{BB962C8B-B14F-4D97-AF65-F5344CB8AC3E}">
        <p14:creationId xmlns:p14="http://schemas.microsoft.com/office/powerpoint/2010/main" val="33095355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incorrect of roots?</a:t>
            </a:r>
          </a:p>
          <a:p>
            <a:pPr lvl="1" eaLnBrk="1" hangingPunct="1"/>
            <a:r>
              <a:rPr lang="en-US" dirty="0">
                <a:solidFill>
                  <a:srgbClr val="99FFCC"/>
                </a:solidFill>
              </a:rPr>
              <a:t>A.) Usually underground portion of a plant.</a:t>
            </a:r>
          </a:p>
          <a:p>
            <a:pPr lvl="1" eaLnBrk="1" hangingPunct="1"/>
            <a:r>
              <a:rPr lang="en-US" dirty="0">
                <a:solidFill>
                  <a:srgbClr val="CC99FF"/>
                </a:solidFill>
              </a:rPr>
              <a:t>B.) </a:t>
            </a:r>
            <a:r>
              <a:rPr lang="en-US" dirty="0">
                <a:solidFill>
                  <a:schemeClr val="bg1"/>
                </a:solidFill>
              </a:rPr>
              <a:t>Contains buds and nodes.</a:t>
            </a:r>
          </a:p>
          <a:p>
            <a:pPr lvl="1" eaLnBrk="1" hangingPunct="1"/>
            <a:r>
              <a:rPr lang="en-US" dirty="0">
                <a:solidFill>
                  <a:srgbClr val="FFC000"/>
                </a:solidFill>
              </a:rPr>
              <a:t>C.) </a:t>
            </a:r>
            <a:r>
              <a:rPr lang="en-US" dirty="0">
                <a:solidFill>
                  <a:schemeClr val="bg1"/>
                </a:solidFill>
              </a:rPr>
              <a:t>Serves as support.</a:t>
            </a:r>
          </a:p>
          <a:p>
            <a:pPr lvl="1" eaLnBrk="1" hangingPunct="1"/>
            <a:r>
              <a:rPr lang="en-US" dirty="0">
                <a:solidFill>
                  <a:schemeClr val="accent1">
                    <a:lumMod val="60000"/>
                    <a:lumOff val="40000"/>
                  </a:schemeClr>
                </a:solidFill>
              </a:rPr>
              <a:t>D.) </a:t>
            </a:r>
            <a:r>
              <a:rPr lang="en-US" dirty="0">
                <a:solidFill>
                  <a:schemeClr val="bg1"/>
                </a:solidFill>
              </a:rPr>
              <a:t>Draws minerals and water from the surrounding soil.</a:t>
            </a:r>
          </a:p>
          <a:p>
            <a:pPr lvl="1" eaLnBrk="1" hangingPunct="1"/>
            <a:r>
              <a:rPr lang="en-US" dirty="0">
                <a:solidFill>
                  <a:srgbClr val="996600"/>
                </a:solidFill>
              </a:rPr>
              <a:t>E.) </a:t>
            </a:r>
            <a:r>
              <a:rPr lang="en-US" dirty="0">
                <a:solidFill>
                  <a:schemeClr val="bg1"/>
                </a:solidFill>
              </a:rPr>
              <a:t>Sometimes stores food.</a:t>
            </a:r>
          </a:p>
          <a:p>
            <a:pPr eaLnBrk="1" hangingPunct="1"/>
            <a:endParaRPr lang="en-US" dirty="0"/>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199"/>
            <a:ext cx="4114800" cy="2651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198"/>
            <a:ext cx="4533900" cy="2651379"/>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130860" y="76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Tree>
    <p:extLst>
      <p:ext uri="{BB962C8B-B14F-4D97-AF65-F5344CB8AC3E}">
        <p14:creationId xmlns:p14="http://schemas.microsoft.com/office/powerpoint/2010/main" val="19098359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incorrect of roots?</a:t>
            </a:r>
          </a:p>
          <a:p>
            <a:pPr lvl="1" eaLnBrk="1" hangingPunct="1"/>
            <a:r>
              <a:rPr lang="en-US" dirty="0">
                <a:solidFill>
                  <a:srgbClr val="99FFCC"/>
                </a:solidFill>
              </a:rPr>
              <a:t>A.) Usually underground portion of a plant.</a:t>
            </a:r>
          </a:p>
          <a:p>
            <a:pPr lvl="1" eaLnBrk="1" hangingPunct="1"/>
            <a:r>
              <a:rPr lang="en-US" dirty="0">
                <a:solidFill>
                  <a:srgbClr val="CC99FF"/>
                </a:solidFill>
              </a:rPr>
              <a:t>B.) Contains buds and nodes.</a:t>
            </a:r>
          </a:p>
          <a:p>
            <a:pPr lvl="1" eaLnBrk="1" hangingPunct="1"/>
            <a:r>
              <a:rPr lang="en-US" dirty="0">
                <a:solidFill>
                  <a:srgbClr val="FFC000"/>
                </a:solidFill>
              </a:rPr>
              <a:t>C.) </a:t>
            </a:r>
            <a:r>
              <a:rPr lang="en-US" dirty="0">
                <a:solidFill>
                  <a:schemeClr val="bg1"/>
                </a:solidFill>
              </a:rPr>
              <a:t>Serves as support.</a:t>
            </a:r>
          </a:p>
          <a:p>
            <a:pPr lvl="1" eaLnBrk="1" hangingPunct="1"/>
            <a:r>
              <a:rPr lang="en-US" dirty="0">
                <a:solidFill>
                  <a:schemeClr val="accent1">
                    <a:lumMod val="60000"/>
                    <a:lumOff val="40000"/>
                  </a:schemeClr>
                </a:solidFill>
              </a:rPr>
              <a:t>D.) </a:t>
            </a:r>
            <a:r>
              <a:rPr lang="en-US" dirty="0">
                <a:solidFill>
                  <a:schemeClr val="bg1"/>
                </a:solidFill>
              </a:rPr>
              <a:t>Draws minerals and water from the surrounding soil.</a:t>
            </a:r>
          </a:p>
          <a:p>
            <a:pPr lvl="1" eaLnBrk="1" hangingPunct="1"/>
            <a:r>
              <a:rPr lang="en-US" dirty="0">
                <a:solidFill>
                  <a:srgbClr val="996600"/>
                </a:solidFill>
              </a:rPr>
              <a:t>E.) </a:t>
            </a:r>
            <a:r>
              <a:rPr lang="en-US" dirty="0">
                <a:solidFill>
                  <a:schemeClr val="bg1"/>
                </a:solidFill>
              </a:rPr>
              <a:t>Sometimes stores food.</a:t>
            </a:r>
          </a:p>
          <a:p>
            <a:pPr eaLnBrk="1" hangingPunct="1"/>
            <a:endParaRPr lang="en-US" dirty="0"/>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199"/>
            <a:ext cx="4114800" cy="2651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198"/>
            <a:ext cx="4533900" cy="2651379"/>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130860" y="76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Tree>
    <p:extLst>
      <p:ext uri="{BB962C8B-B14F-4D97-AF65-F5344CB8AC3E}">
        <p14:creationId xmlns:p14="http://schemas.microsoft.com/office/powerpoint/2010/main" val="4184994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incorrect of roots?</a:t>
            </a:r>
          </a:p>
          <a:p>
            <a:pPr lvl="1" eaLnBrk="1" hangingPunct="1"/>
            <a:r>
              <a:rPr lang="en-US" dirty="0">
                <a:solidFill>
                  <a:srgbClr val="99FFCC"/>
                </a:solidFill>
              </a:rPr>
              <a:t>A.) </a:t>
            </a:r>
            <a:r>
              <a:rPr lang="en-US" dirty="0">
                <a:solidFill>
                  <a:schemeClr val="bg1"/>
                </a:solidFill>
              </a:rPr>
              <a:t>usually underground portion of a plant.</a:t>
            </a:r>
          </a:p>
          <a:p>
            <a:pPr lvl="1" eaLnBrk="1" hangingPunct="1"/>
            <a:r>
              <a:rPr lang="en-US" dirty="0">
                <a:solidFill>
                  <a:srgbClr val="CC99FF"/>
                </a:solidFill>
              </a:rPr>
              <a:t>B.) </a:t>
            </a:r>
            <a:r>
              <a:rPr lang="en-US" dirty="0">
                <a:solidFill>
                  <a:schemeClr val="bg1"/>
                </a:solidFill>
              </a:rPr>
              <a:t>Contains buds and nodes.</a:t>
            </a:r>
          </a:p>
          <a:p>
            <a:pPr lvl="1" eaLnBrk="1" hangingPunct="1"/>
            <a:r>
              <a:rPr lang="en-US" dirty="0">
                <a:solidFill>
                  <a:srgbClr val="FFC000"/>
                </a:solidFill>
              </a:rPr>
              <a:t>C.) </a:t>
            </a:r>
            <a:r>
              <a:rPr lang="en-US" dirty="0">
                <a:solidFill>
                  <a:schemeClr val="bg1"/>
                </a:solidFill>
              </a:rPr>
              <a:t>Serves as support.</a:t>
            </a:r>
          </a:p>
          <a:p>
            <a:pPr lvl="1" eaLnBrk="1" hangingPunct="1"/>
            <a:r>
              <a:rPr lang="en-US" dirty="0">
                <a:solidFill>
                  <a:schemeClr val="accent1">
                    <a:lumMod val="60000"/>
                    <a:lumOff val="40000"/>
                  </a:schemeClr>
                </a:solidFill>
              </a:rPr>
              <a:t>D.) </a:t>
            </a:r>
            <a:r>
              <a:rPr lang="en-US" dirty="0">
                <a:solidFill>
                  <a:schemeClr val="bg1"/>
                </a:solidFill>
              </a:rPr>
              <a:t>Draws minerals and water from the surrounding soil.</a:t>
            </a:r>
          </a:p>
          <a:p>
            <a:pPr lvl="1" eaLnBrk="1" hangingPunct="1"/>
            <a:r>
              <a:rPr lang="en-US" dirty="0">
                <a:solidFill>
                  <a:srgbClr val="996600"/>
                </a:solidFill>
              </a:rPr>
              <a:t>E.) </a:t>
            </a:r>
            <a:r>
              <a:rPr lang="en-US" dirty="0">
                <a:solidFill>
                  <a:schemeClr val="bg1"/>
                </a:solidFill>
              </a:rPr>
              <a:t>Sometimes stores food.</a:t>
            </a:r>
          </a:p>
          <a:p>
            <a:pPr eaLnBrk="1" hangingPunct="1"/>
            <a:endParaRPr lang="en-US" dirty="0"/>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buClr>
                <a:schemeClr val="hlink"/>
              </a:buClr>
              <a:buSzPct val="65000"/>
              <a:buFont typeface="Wingdings" pitchFamily="2" charset="2"/>
              <a:buNone/>
              <a:defRPr/>
            </a:pPr>
            <a:r>
              <a:rPr lang="en-US" sz="800" b="1" dirty="0">
                <a:latin typeface="Verdana" pitchFamily="34" charset="0"/>
              </a:rPr>
              <a:t>Copyright © 2024 </a:t>
            </a:r>
            <a:r>
              <a:rPr lang="en-US" sz="800" b="1" dirty="0" err="1">
                <a:latin typeface="Verdana" pitchFamily="34" charset="0"/>
              </a:rPr>
              <a:t>SlideSpark</a:t>
            </a:r>
            <a:r>
              <a:rPr lang="en-US" sz="800" b="1" dirty="0">
                <a:latin typeface="Verdana" pitchFamily="34" charset="0"/>
              </a:rPr>
              <a:t> .LLC</a:t>
            </a:r>
            <a:endParaRPr lang="en-US" dirty="0">
              <a:effectLst>
                <a:outerShdw blurRad="38100" dist="38100" dir="2700000" algn="tl">
                  <a:srgbClr val="336699"/>
                </a:outerShdw>
              </a:effectLst>
              <a:latin typeface="Tahoma" pitchFamily="34" charset="0"/>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199"/>
            <a:ext cx="4114800" cy="2651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198"/>
            <a:ext cx="4533900" cy="2651379"/>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130860" y="76200"/>
            <a:ext cx="968535" cy="1569660"/>
          </a:xfrm>
          <a:prstGeom prst="rect">
            <a:avLst/>
          </a:prstGeom>
          <a:noFill/>
        </p:spPr>
        <p:txBody>
          <a:bodyPr wrap="none" lIns="91440" tIns="45720" rIns="91440" bIns="45720">
            <a:spAutoFit/>
          </a:bodyPr>
          <a:lstStyle/>
          <a:p>
            <a:pPr algn="ctr">
              <a:buNone/>
            </a:pPr>
            <a:r>
              <a:rPr lang="en-US"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p>
        </p:txBody>
      </p:sp>
    </p:spTree>
    <p:extLst>
      <p:ext uri="{BB962C8B-B14F-4D97-AF65-F5344CB8AC3E}">
        <p14:creationId xmlns:p14="http://schemas.microsoft.com/office/powerpoint/2010/main" val="26290111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incorrect of roots?</a:t>
            </a:r>
          </a:p>
          <a:p>
            <a:pPr lvl="1" eaLnBrk="1" hangingPunct="1"/>
            <a:r>
              <a:rPr lang="en-US" dirty="0">
                <a:solidFill>
                  <a:srgbClr val="99FFCC"/>
                </a:solidFill>
              </a:rPr>
              <a:t>A.) Usually underground portion of a plant.</a:t>
            </a:r>
          </a:p>
          <a:p>
            <a:pPr lvl="1" eaLnBrk="1" hangingPunct="1"/>
            <a:r>
              <a:rPr lang="en-US" dirty="0">
                <a:solidFill>
                  <a:srgbClr val="CC99FF"/>
                </a:solidFill>
              </a:rPr>
              <a:t>B.) Contains buds and nodes.</a:t>
            </a:r>
          </a:p>
          <a:p>
            <a:pPr lvl="1" eaLnBrk="1" hangingPunct="1"/>
            <a:r>
              <a:rPr lang="en-US" dirty="0">
                <a:solidFill>
                  <a:srgbClr val="FFC000"/>
                </a:solidFill>
              </a:rPr>
              <a:t>C.) Serves as support.</a:t>
            </a:r>
          </a:p>
          <a:p>
            <a:pPr lvl="1" eaLnBrk="1" hangingPunct="1"/>
            <a:r>
              <a:rPr lang="en-US" dirty="0">
                <a:solidFill>
                  <a:schemeClr val="accent1">
                    <a:lumMod val="60000"/>
                    <a:lumOff val="40000"/>
                  </a:schemeClr>
                </a:solidFill>
              </a:rPr>
              <a:t>D.) </a:t>
            </a:r>
            <a:r>
              <a:rPr lang="en-US" dirty="0">
                <a:solidFill>
                  <a:schemeClr val="bg1"/>
                </a:solidFill>
              </a:rPr>
              <a:t>Draws minerals and water from the surrounding soil.</a:t>
            </a:r>
          </a:p>
          <a:p>
            <a:pPr lvl="1" eaLnBrk="1" hangingPunct="1"/>
            <a:r>
              <a:rPr lang="en-US" dirty="0">
                <a:solidFill>
                  <a:srgbClr val="996600"/>
                </a:solidFill>
              </a:rPr>
              <a:t>E.) </a:t>
            </a:r>
            <a:r>
              <a:rPr lang="en-US" dirty="0">
                <a:solidFill>
                  <a:schemeClr val="bg1"/>
                </a:solidFill>
              </a:rPr>
              <a:t>Sometimes stores food.</a:t>
            </a:r>
          </a:p>
          <a:p>
            <a:pPr eaLnBrk="1" hangingPunct="1"/>
            <a:endParaRPr lang="en-US" dirty="0"/>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199"/>
            <a:ext cx="4114800" cy="2651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198"/>
            <a:ext cx="4533900" cy="2651379"/>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130860" y="76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Tree>
    <p:extLst>
      <p:ext uri="{BB962C8B-B14F-4D97-AF65-F5344CB8AC3E}">
        <p14:creationId xmlns:p14="http://schemas.microsoft.com/office/powerpoint/2010/main" val="41096618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incorrect of roots?</a:t>
            </a:r>
          </a:p>
          <a:p>
            <a:pPr lvl="1" eaLnBrk="1" hangingPunct="1"/>
            <a:r>
              <a:rPr lang="en-US" dirty="0">
                <a:solidFill>
                  <a:srgbClr val="99FFCC"/>
                </a:solidFill>
              </a:rPr>
              <a:t>A.) Usually underground portion of a plant.</a:t>
            </a:r>
          </a:p>
          <a:p>
            <a:pPr lvl="1" eaLnBrk="1" hangingPunct="1"/>
            <a:r>
              <a:rPr lang="en-US" dirty="0">
                <a:solidFill>
                  <a:srgbClr val="CC99FF"/>
                </a:solidFill>
              </a:rPr>
              <a:t>B.) Contains buds and nodes.</a:t>
            </a:r>
          </a:p>
          <a:p>
            <a:pPr lvl="1" eaLnBrk="1" hangingPunct="1"/>
            <a:r>
              <a:rPr lang="en-US" dirty="0">
                <a:solidFill>
                  <a:srgbClr val="FFC000"/>
                </a:solidFill>
              </a:rPr>
              <a:t>C.) Serves as support.</a:t>
            </a:r>
          </a:p>
          <a:p>
            <a:pPr lvl="1" eaLnBrk="1" hangingPunct="1"/>
            <a:r>
              <a:rPr lang="en-US" dirty="0">
                <a:solidFill>
                  <a:schemeClr val="accent1">
                    <a:lumMod val="60000"/>
                    <a:lumOff val="40000"/>
                  </a:schemeClr>
                </a:solidFill>
              </a:rPr>
              <a:t>D.) Draws minerals and water from the surrounding soil.</a:t>
            </a:r>
          </a:p>
          <a:p>
            <a:pPr lvl="1" eaLnBrk="1" hangingPunct="1"/>
            <a:r>
              <a:rPr lang="en-US" dirty="0">
                <a:solidFill>
                  <a:srgbClr val="996600"/>
                </a:solidFill>
              </a:rPr>
              <a:t>E.) </a:t>
            </a:r>
            <a:r>
              <a:rPr lang="en-US" dirty="0">
                <a:solidFill>
                  <a:schemeClr val="bg1"/>
                </a:solidFill>
              </a:rPr>
              <a:t>Sometimes stores food.</a:t>
            </a:r>
          </a:p>
          <a:p>
            <a:pPr eaLnBrk="1" hangingPunct="1"/>
            <a:endParaRPr lang="en-US" dirty="0"/>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199"/>
            <a:ext cx="4114800" cy="2651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198"/>
            <a:ext cx="4533900" cy="2651379"/>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130860" y="76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Tree>
    <p:extLst>
      <p:ext uri="{BB962C8B-B14F-4D97-AF65-F5344CB8AC3E}">
        <p14:creationId xmlns:p14="http://schemas.microsoft.com/office/powerpoint/2010/main" val="37032297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incorrect of roots?</a:t>
            </a:r>
          </a:p>
          <a:p>
            <a:pPr lvl="1" eaLnBrk="1" hangingPunct="1"/>
            <a:r>
              <a:rPr lang="en-US" dirty="0">
                <a:solidFill>
                  <a:srgbClr val="99FFCC"/>
                </a:solidFill>
              </a:rPr>
              <a:t>A.) Usually underground portion of a plant.</a:t>
            </a:r>
          </a:p>
          <a:p>
            <a:pPr lvl="1" eaLnBrk="1" hangingPunct="1"/>
            <a:r>
              <a:rPr lang="en-US" dirty="0">
                <a:solidFill>
                  <a:srgbClr val="CC99FF"/>
                </a:solidFill>
              </a:rPr>
              <a:t>B.) Contains buds and nodes.</a:t>
            </a:r>
          </a:p>
          <a:p>
            <a:pPr lvl="1" eaLnBrk="1" hangingPunct="1"/>
            <a:r>
              <a:rPr lang="en-US" dirty="0">
                <a:solidFill>
                  <a:srgbClr val="FFC000"/>
                </a:solidFill>
              </a:rPr>
              <a:t>C.) Serves as support.</a:t>
            </a:r>
          </a:p>
          <a:p>
            <a:pPr lvl="1" eaLnBrk="1" hangingPunct="1"/>
            <a:r>
              <a:rPr lang="en-US" dirty="0">
                <a:solidFill>
                  <a:schemeClr val="accent1">
                    <a:lumMod val="60000"/>
                    <a:lumOff val="40000"/>
                  </a:schemeClr>
                </a:solidFill>
              </a:rPr>
              <a:t>D.) Draws minerals and water from the surrounding soil.</a:t>
            </a:r>
          </a:p>
          <a:p>
            <a:pPr lvl="1" eaLnBrk="1" hangingPunct="1"/>
            <a:r>
              <a:rPr lang="en-US" dirty="0">
                <a:solidFill>
                  <a:srgbClr val="996600"/>
                </a:solidFill>
              </a:rPr>
              <a:t>E.) Sometimes stores food.</a:t>
            </a:r>
          </a:p>
          <a:p>
            <a:pPr eaLnBrk="1" hangingPunct="1"/>
            <a:endParaRPr lang="en-US" dirty="0"/>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199"/>
            <a:ext cx="4114800" cy="2651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198"/>
            <a:ext cx="4533900" cy="2651379"/>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130860" y="76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Tree>
    <p:extLst>
      <p:ext uri="{BB962C8B-B14F-4D97-AF65-F5344CB8AC3E}">
        <p14:creationId xmlns:p14="http://schemas.microsoft.com/office/powerpoint/2010/main" val="9924797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incorrect of roots?</a:t>
            </a:r>
          </a:p>
          <a:p>
            <a:pPr lvl="1" eaLnBrk="1" hangingPunct="1"/>
            <a:r>
              <a:rPr lang="en-US" dirty="0">
                <a:solidFill>
                  <a:srgbClr val="99FFCC"/>
                </a:solidFill>
              </a:rPr>
              <a:t>A.) Usually underground portion of a plant.</a:t>
            </a:r>
          </a:p>
          <a:p>
            <a:pPr lvl="1" eaLnBrk="1" hangingPunct="1"/>
            <a:r>
              <a:rPr lang="en-US" dirty="0">
                <a:solidFill>
                  <a:srgbClr val="CC99FF"/>
                </a:solidFill>
              </a:rPr>
              <a:t>B.) Contains buds and nodes.</a:t>
            </a:r>
          </a:p>
          <a:p>
            <a:pPr lvl="1" eaLnBrk="1" hangingPunct="1"/>
            <a:r>
              <a:rPr lang="en-US" dirty="0">
                <a:solidFill>
                  <a:srgbClr val="FFC000"/>
                </a:solidFill>
              </a:rPr>
              <a:t>C.) Serves as support.</a:t>
            </a:r>
          </a:p>
          <a:p>
            <a:pPr lvl="1" eaLnBrk="1" hangingPunct="1"/>
            <a:r>
              <a:rPr lang="en-US" dirty="0">
                <a:solidFill>
                  <a:schemeClr val="accent1">
                    <a:lumMod val="60000"/>
                    <a:lumOff val="40000"/>
                  </a:schemeClr>
                </a:solidFill>
              </a:rPr>
              <a:t>D.) Draws minerals and water from the surrounding soil.</a:t>
            </a:r>
          </a:p>
          <a:p>
            <a:pPr lvl="1" eaLnBrk="1" hangingPunct="1"/>
            <a:r>
              <a:rPr lang="en-US" dirty="0">
                <a:solidFill>
                  <a:srgbClr val="996600"/>
                </a:solidFill>
              </a:rPr>
              <a:t>E.) Sometimes stores food.</a:t>
            </a:r>
          </a:p>
          <a:p>
            <a:pPr eaLnBrk="1" hangingPunct="1"/>
            <a:endParaRPr lang="en-US" dirty="0"/>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199"/>
            <a:ext cx="4114800" cy="2651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198"/>
            <a:ext cx="4533900" cy="2651379"/>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130860" y="76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
        <p:nvSpPr>
          <p:cNvPr id="2" name="Rectangle 1"/>
          <p:cNvSpPr/>
          <p:nvPr/>
        </p:nvSpPr>
        <p:spPr>
          <a:xfrm>
            <a:off x="116117" y="54864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Tree>
    <p:extLst>
      <p:ext uri="{BB962C8B-B14F-4D97-AF65-F5344CB8AC3E}">
        <p14:creationId xmlns:p14="http://schemas.microsoft.com/office/powerpoint/2010/main" val="34120854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incorrect of roots?</a:t>
            </a:r>
          </a:p>
          <a:p>
            <a:pPr lvl="1" eaLnBrk="1" hangingPunct="1"/>
            <a:r>
              <a:rPr lang="en-US" dirty="0">
                <a:solidFill>
                  <a:srgbClr val="99FFCC"/>
                </a:solidFill>
              </a:rPr>
              <a:t>A.) Usually underground portion of a plant.</a:t>
            </a:r>
          </a:p>
          <a:p>
            <a:pPr lvl="1" eaLnBrk="1" hangingPunct="1"/>
            <a:r>
              <a:rPr lang="en-US" dirty="0">
                <a:solidFill>
                  <a:srgbClr val="CC99FF"/>
                </a:solidFill>
              </a:rPr>
              <a:t>B.) Contains buds and nodes.</a:t>
            </a:r>
          </a:p>
          <a:p>
            <a:pPr lvl="1" eaLnBrk="1" hangingPunct="1"/>
            <a:r>
              <a:rPr lang="en-US" dirty="0">
                <a:solidFill>
                  <a:srgbClr val="FFC000"/>
                </a:solidFill>
              </a:rPr>
              <a:t>C.) Serves as support.</a:t>
            </a:r>
          </a:p>
          <a:p>
            <a:pPr lvl="1" eaLnBrk="1" hangingPunct="1"/>
            <a:r>
              <a:rPr lang="en-US" dirty="0">
                <a:solidFill>
                  <a:schemeClr val="accent1">
                    <a:lumMod val="60000"/>
                    <a:lumOff val="40000"/>
                  </a:schemeClr>
                </a:solidFill>
              </a:rPr>
              <a:t>D.) Draws minerals and water from the surrounding soil.</a:t>
            </a:r>
          </a:p>
          <a:p>
            <a:pPr lvl="1" eaLnBrk="1" hangingPunct="1"/>
            <a:r>
              <a:rPr lang="en-US" dirty="0">
                <a:solidFill>
                  <a:srgbClr val="996600"/>
                </a:solidFill>
              </a:rPr>
              <a:t>E.) Sometimes stores food.</a:t>
            </a:r>
          </a:p>
          <a:p>
            <a:pPr eaLnBrk="1" hangingPunct="1"/>
            <a:endParaRPr lang="en-US" dirty="0"/>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86199"/>
            <a:ext cx="4114800" cy="26513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886198"/>
            <a:ext cx="4533900" cy="2651379"/>
          </a:xfrm>
          <a:prstGeom prst="rect">
            <a:avLst/>
          </a:prstGeom>
          <a:noFill/>
          <a:ln w="1905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8130860" y="7620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1</a:t>
            </a:r>
          </a:p>
        </p:txBody>
      </p:sp>
      <p:sp>
        <p:nvSpPr>
          <p:cNvPr id="2" name="Rectangle 1"/>
          <p:cNvSpPr/>
          <p:nvPr/>
        </p:nvSpPr>
        <p:spPr>
          <a:xfrm>
            <a:off x="116117" y="5486400"/>
            <a:ext cx="418736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answer is…</a:t>
            </a:r>
          </a:p>
        </p:txBody>
      </p:sp>
      <p:sp>
        <p:nvSpPr>
          <p:cNvPr id="4" name="Rounded Rectangle 3"/>
          <p:cNvSpPr/>
          <p:nvPr/>
        </p:nvSpPr>
        <p:spPr bwMode="auto">
          <a:xfrm>
            <a:off x="609600" y="1295400"/>
            <a:ext cx="5334000" cy="533400"/>
          </a:xfrm>
          <a:prstGeom prst="roundRect">
            <a:avLst/>
          </a:prstGeom>
          <a:solidFill>
            <a:srgbClr val="CC99FF">
              <a:alpha val="38000"/>
            </a:srgbClr>
          </a:solidFill>
          <a:ln w="57150" cap="flat" cmpd="sng" algn="ctr">
            <a:solidFill>
              <a:srgbClr val="CC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56859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a taproot and which is a fibrous root?</a:t>
            </a:r>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45860"/>
            <a:ext cx="8458200" cy="4827965"/>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1219200" y="5638800"/>
            <a:ext cx="2438400" cy="6096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ounded Rectangle 8"/>
          <p:cNvSpPr/>
          <p:nvPr/>
        </p:nvSpPr>
        <p:spPr bwMode="auto">
          <a:xfrm>
            <a:off x="5029200" y="5638800"/>
            <a:ext cx="2438400" cy="6096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7794465" y="164586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
        <p:nvSpPr>
          <p:cNvPr id="5" name="Rectangle 4"/>
          <p:cNvSpPr/>
          <p:nvPr/>
        </p:nvSpPr>
        <p:spPr>
          <a:xfrm>
            <a:off x="1447800" y="2667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0" name="Rectangle 9"/>
          <p:cNvSpPr/>
          <p:nvPr/>
        </p:nvSpPr>
        <p:spPr>
          <a:xfrm>
            <a:off x="5918822" y="2753855"/>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Tree>
    <p:extLst>
      <p:ext uri="{BB962C8B-B14F-4D97-AF65-F5344CB8AC3E}">
        <p14:creationId xmlns:p14="http://schemas.microsoft.com/office/powerpoint/2010/main" val="8563324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a taproot and which is a fibrous root?</a:t>
            </a:r>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45860"/>
            <a:ext cx="8458200" cy="4827965"/>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1219200" y="5638800"/>
            <a:ext cx="2438400" cy="609600"/>
          </a:xfrm>
          <a:prstGeom prst="roundRect">
            <a:avLst/>
          </a:prstGeom>
          <a:solidFill>
            <a:schemeClr val="bg1"/>
          </a:solidFill>
          <a:ln w="38100" cap="flat" cmpd="sng" algn="ctr">
            <a:solidFill>
              <a:schemeClr val="tx1"/>
            </a:solidFill>
            <a:prstDash val="solid"/>
            <a:round/>
            <a:headEnd type="none" w="med" len="med"/>
            <a:tailEnd type="none" w="med" len="med"/>
          </a:ln>
          <a:effectLst>
            <a:glow rad="889000">
              <a:srgbClr val="996633"/>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Rounded Rectangle 8"/>
          <p:cNvSpPr/>
          <p:nvPr/>
        </p:nvSpPr>
        <p:spPr bwMode="auto">
          <a:xfrm>
            <a:off x="5029200" y="5638800"/>
            <a:ext cx="2438400" cy="6096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7794465" y="164586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
        <p:nvSpPr>
          <p:cNvPr id="5" name="Rectangle 4"/>
          <p:cNvSpPr/>
          <p:nvPr/>
        </p:nvSpPr>
        <p:spPr>
          <a:xfrm>
            <a:off x="1447800" y="2667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0" name="Rectangle 9"/>
          <p:cNvSpPr/>
          <p:nvPr/>
        </p:nvSpPr>
        <p:spPr>
          <a:xfrm>
            <a:off x="5918822" y="2753855"/>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Tree>
    <p:extLst>
      <p:ext uri="{BB962C8B-B14F-4D97-AF65-F5344CB8AC3E}">
        <p14:creationId xmlns:p14="http://schemas.microsoft.com/office/powerpoint/2010/main" val="5264209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a taproot and which is a fibrous root?</a:t>
            </a:r>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45860"/>
            <a:ext cx="8458200" cy="4827965"/>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p:cNvSpPr/>
          <p:nvPr/>
        </p:nvSpPr>
        <p:spPr bwMode="auto">
          <a:xfrm>
            <a:off x="5029200" y="5638800"/>
            <a:ext cx="2438400" cy="609600"/>
          </a:xfrm>
          <a:prstGeom prst="roundRect">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7794465" y="164586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
        <p:nvSpPr>
          <p:cNvPr id="5" name="Rectangle 4"/>
          <p:cNvSpPr/>
          <p:nvPr/>
        </p:nvSpPr>
        <p:spPr>
          <a:xfrm>
            <a:off x="1447800" y="2667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0" name="Rectangle 9"/>
          <p:cNvSpPr/>
          <p:nvPr/>
        </p:nvSpPr>
        <p:spPr>
          <a:xfrm>
            <a:off x="5918822" y="2753855"/>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Tree>
    <p:extLst>
      <p:ext uri="{BB962C8B-B14F-4D97-AF65-F5344CB8AC3E}">
        <p14:creationId xmlns:p14="http://schemas.microsoft.com/office/powerpoint/2010/main" val="39885238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a taproot and which is a fibrous root?</a:t>
            </a:r>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45860"/>
            <a:ext cx="8458200" cy="4827965"/>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p:cNvSpPr/>
          <p:nvPr/>
        </p:nvSpPr>
        <p:spPr bwMode="auto">
          <a:xfrm>
            <a:off x="5029200" y="5638800"/>
            <a:ext cx="2438400" cy="609600"/>
          </a:xfrm>
          <a:prstGeom prst="roundRect">
            <a:avLst/>
          </a:prstGeom>
          <a:solidFill>
            <a:schemeClr val="bg1"/>
          </a:solidFill>
          <a:ln w="38100" cap="flat" cmpd="sng" algn="ctr">
            <a:solidFill>
              <a:schemeClr val="tx1"/>
            </a:solidFill>
            <a:prstDash val="solid"/>
            <a:round/>
            <a:headEnd type="none" w="med" len="med"/>
            <a:tailEnd type="none" w="med" len="med"/>
          </a:ln>
          <a:effectLst>
            <a:glow rad="469900">
              <a:srgbClr val="9966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p:cNvSpPr/>
          <p:nvPr/>
        </p:nvSpPr>
        <p:spPr>
          <a:xfrm>
            <a:off x="7794465" y="164586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
        <p:nvSpPr>
          <p:cNvPr id="5" name="Rectangle 4"/>
          <p:cNvSpPr/>
          <p:nvPr/>
        </p:nvSpPr>
        <p:spPr>
          <a:xfrm>
            <a:off x="1447800" y="2667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0" name="Rectangle 9"/>
          <p:cNvSpPr/>
          <p:nvPr/>
        </p:nvSpPr>
        <p:spPr>
          <a:xfrm>
            <a:off x="5918822" y="2753855"/>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Tree>
    <p:extLst>
      <p:ext uri="{BB962C8B-B14F-4D97-AF65-F5344CB8AC3E}">
        <p14:creationId xmlns:p14="http://schemas.microsoft.com/office/powerpoint/2010/main" val="7450666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7" name="Rectangle 3"/>
          <p:cNvSpPr>
            <a:spLocks noGrp="1" noChangeArrowheads="1"/>
          </p:cNvSpPr>
          <p:nvPr>
            <p:ph type="body" idx="1"/>
          </p:nvPr>
        </p:nvSpPr>
        <p:spPr>
          <a:xfrm>
            <a:off x="228600" y="228600"/>
            <a:ext cx="8763000" cy="5745163"/>
          </a:xfrm>
        </p:spPr>
        <p:txBody>
          <a:bodyPr/>
          <a:lstStyle/>
          <a:p>
            <a:pPr eaLnBrk="1" hangingPunct="1"/>
            <a:r>
              <a:rPr lang="en-US" dirty="0"/>
              <a:t>Which is a taproot and which is a fibrous root?</a:t>
            </a:r>
          </a:p>
        </p:txBody>
      </p:sp>
      <p:sp>
        <p:nvSpPr>
          <p:cNvPr id="986829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336699"/>
                </a:outerShdw>
              </a:effectLst>
              <a:uLnTx/>
              <a:uFillTx/>
              <a:latin typeface="Tahoma" pitchFamily="34" charset="0"/>
              <a:ea typeface="+mn-ea"/>
              <a:cs typeface="+mn-cs"/>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45860"/>
            <a:ext cx="8458200" cy="4827965"/>
          </a:xfrm>
          <a:prstGeom prst="rect">
            <a:avLst/>
          </a:prstGeom>
          <a:noFill/>
          <a:ln w="76200">
            <a:solidFill>
              <a:srgbClr val="FFCC99"/>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794465" y="1645860"/>
            <a:ext cx="96853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2</a:t>
            </a:r>
          </a:p>
        </p:txBody>
      </p:sp>
      <p:sp>
        <p:nvSpPr>
          <p:cNvPr id="5" name="Rectangle 4"/>
          <p:cNvSpPr/>
          <p:nvPr/>
        </p:nvSpPr>
        <p:spPr>
          <a:xfrm>
            <a:off x="1447800" y="2667000"/>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a:t>
            </a:r>
          </a:p>
        </p:txBody>
      </p:sp>
      <p:sp>
        <p:nvSpPr>
          <p:cNvPr id="10" name="Rectangle 9"/>
          <p:cNvSpPr/>
          <p:nvPr/>
        </p:nvSpPr>
        <p:spPr>
          <a:xfrm>
            <a:off x="5918822" y="2753855"/>
            <a:ext cx="65915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B</a:t>
            </a:r>
          </a:p>
        </p:txBody>
      </p:sp>
    </p:spTree>
    <p:extLst>
      <p:ext uri="{BB962C8B-B14F-4D97-AF65-F5344CB8AC3E}">
        <p14:creationId xmlns:p14="http://schemas.microsoft.com/office/powerpoint/2010/main" val="12035905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bf5da36292824b2c9ece89e76d865bf9857fe"/>
</p:tagLst>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9901</Words>
  <Application>Microsoft Office PowerPoint</Application>
  <PresentationFormat>On-screen Show (4:3)</PresentationFormat>
  <Paragraphs>2100</Paragraphs>
  <Slides>244</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244</vt:i4>
      </vt:variant>
    </vt:vector>
  </HeadingPairs>
  <TitlesOfParts>
    <vt:vector size="255" baseType="lpstr">
      <vt:lpstr>Aptos</vt:lpstr>
      <vt:lpstr>Arial</vt:lpstr>
      <vt:lpstr>Arial Black</vt:lpstr>
      <vt:lpstr>Calibri</vt:lpstr>
      <vt:lpstr>Century Gothic</vt:lpstr>
      <vt:lpstr>Tahoma</vt:lpstr>
      <vt:lpstr>Times New Roman</vt:lpstr>
      <vt:lpstr>Verdana</vt:lpstr>
      <vt:lpstr>Wingdings</vt:lpstr>
      <vt:lpstr>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7</cp:revision>
  <dcterms:modified xsi:type="dcterms:W3CDTF">2024-08-16T03:48:01Z</dcterms:modified>
</cp:coreProperties>
</file>