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5"/>
  </p:notesMasterIdLst>
  <p:handoutMasterIdLst>
    <p:handoutMasterId r:id="rId196"/>
  </p:handoutMasterIdLst>
  <p:sldIdLst>
    <p:sldId id="5475" r:id="rId2"/>
    <p:sldId id="5335" r:id="rId3"/>
    <p:sldId id="4653" r:id="rId4"/>
    <p:sldId id="4654" r:id="rId5"/>
    <p:sldId id="4655" r:id="rId6"/>
    <p:sldId id="4656" r:id="rId7"/>
    <p:sldId id="4945" r:id="rId8"/>
    <p:sldId id="5231" r:id="rId9"/>
    <p:sldId id="5186" r:id="rId10"/>
    <p:sldId id="5193" r:id="rId11"/>
    <p:sldId id="5209" r:id="rId12"/>
    <p:sldId id="5196" r:id="rId13"/>
    <p:sldId id="5197" r:id="rId14"/>
    <p:sldId id="5203" r:id="rId15"/>
    <p:sldId id="5202" r:id="rId16"/>
    <p:sldId id="5201" r:id="rId17"/>
    <p:sldId id="5200" r:id="rId18"/>
    <p:sldId id="5204" r:id="rId19"/>
    <p:sldId id="5199" r:id="rId20"/>
    <p:sldId id="5205" r:id="rId21"/>
    <p:sldId id="5198" r:id="rId22"/>
    <p:sldId id="5210" r:id="rId23"/>
    <p:sldId id="5221" r:id="rId24"/>
    <p:sldId id="5227" r:id="rId25"/>
    <p:sldId id="5226" r:id="rId26"/>
    <p:sldId id="5228" r:id="rId27"/>
    <p:sldId id="5229" r:id="rId28"/>
    <p:sldId id="5225" r:id="rId29"/>
    <p:sldId id="5232" r:id="rId30"/>
    <p:sldId id="5233" r:id="rId31"/>
    <p:sldId id="5235" r:id="rId32"/>
    <p:sldId id="5251" r:id="rId33"/>
    <p:sldId id="5261" r:id="rId34"/>
    <p:sldId id="5263" r:id="rId35"/>
    <p:sldId id="5265" r:id="rId36"/>
    <p:sldId id="5267" r:id="rId37"/>
    <p:sldId id="5268" r:id="rId38"/>
    <p:sldId id="5270" r:id="rId39"/>
    <p:sldId id="5273" r:id="rId40"/>
    <p:sldId id="5275" r:id="rId41"/>
    <p:sldId id="5277" r:id="rId42"/>
    <p:sldId id="5279" r:id="rId43"/>
    <p:sldId id="5281" r:id="rId44"/>
    <p:sldId id="5334" r:id="rId45"/>
    <p:sldId id="5269" r:id="rId46"/>
    <p:sldId id="5285" r:id="rId47"/>
    <p:sldId id="5284" r:id="rId48"/>
    <p:sldId id="5283" r:id="rId49"/>
    <p:sldId id="5282" r:id="rId50"/>
    <p:sldId id="5289" r:id="rId51"/>
    <p:sldId id="5301" r:id="rId52"/>
    <p:sldId id="5484" r:id="rId53"/>
    <p:sldId id="5487" r:id="rId54"/>
    <p:sldId id="5317" r:id="rId55"/>
    <p:sldId id="5318" r:id="rId56"/>
    <p:sldId id="5323" r:id="rId57"/>
    <p:sldId id="5325" r:id="rId58"/>
    <p:sldId id="5327" r:id="rId59"/>
    <p:sldId id="5463" r:id="rId60"/>
    <p:sldId id="5331" r:id="rId61"/>
    <p:sldId id="5336" r:id="rId62"/>
    <p:sldId id="5337" r:id="rId63"/>
    <p:sldId id="5333" r:id="rId64"/>
    <p:sldId id="5338" r:id="rId65"/>
    <p:sldId id="5488" r:id="rId66"/>
    <p:sldId id="5489" r:id="rId67"/>
    <p:sldId id="5343" r:id="rId68"/>
    <p:sldId id="5349" r:id="rId69"/>
    <p:sldId id="5350" r:id="rId70"/>
    <p:sldId id="5351" r:id="rId71"/>
    <p:sldId id="5352" r:id="rId72"/>
    <p:sldId id="5353" r:id="rId73"/>
    <p:sldId id="5354" r:id="rId74"/>
    <p:sldId id="5355" r:id="rId75"/>
    <p:sldId id="5356" r:id="rId76"/>
    <p:sldId id="5357" r:id="rId77"/>
    <p:sldId id="5359" r:id="rId78"/>
    <p:sldId id="5360" r:id="rId79"/>
    <p:sldId id="5361" r:id="rId80"/>
    <p:sldId id="5362" r:id="rId81"/>
    <p:sldId id="5363" r:id="rId82"/>
    <p:sldId id="5364" r:id="rId83"/>
    <p:sldId id="5365" r:id="rId84"/>
    <p:sldId id="5366" r:id="rId85"/>
    <p:sldId id="5367" r:id="rId86"/>
    <p:sldId id="5368" r:id="rId87"/>
    <p:sldId id="5369" r:id="rId88"/>
    <p:sldId id="5370" r:id="rId89"/>
    <p:sldId id="5371" r:id="rId90"/>
    <p:sldId id="5372" r:id="rId91"/>
    <p:sldId id="5373" r:id="rId92"/>
    <p:sldId id="5374" r:id="rId93"/>
    <p:sldId id="5375" r:id="rId94"/>
    <p:sldId id="5376" r:id="rId95"/>
    <p:sldId id="5377" r:id="rId96"/>
    <p:sldId id="5378" r:id="rId97"/>
    <p:sldId id="5379" r:id="rId98"/>
    <p:sldId id="5380" r:id="rId99"/>
    <p:sldId id="5381" r:id="rId100"/>
    <p:sldId id="5382" r:id="rId101"/>
    <p:sldId id="5383" r:id="rId102"/>
    <p:sldId id="5384" r:id="rId103"/>
    <p:sldId id="5385" r:id="rId104"/>
    <p:sldId id="5386" r:id="rId105"/>
    <p:sldId id="5387" r:id="rId106"/>
    <p:sldId id="5388" r:id="rId107"/>
    <p:sldId id="5389" r:id="rId108"/>
    <p:sldId id="5390" r:id="rId109"/>
    <p:sldId id="5391" r:id="rId110"/>
    <p:sldId id="5392" r:id="rId111"/>
    <p:sldId id="5393" r:id="rId112"/>
    <p:sldId id="5394" r:id="rId113"/>
    <p:sldId id="5395" r:id="rId114"/>
    <p:sldId id="5396" r:id="rId115"/>
    <p:sldId id="5397" r:id="rId116"/>
    <p:sldId id="5398" r:id="rId117"/>
    <p:sldId id="5399" r:id="rId118"/>
    <p:sldId id="5400" r:id="rId119"/>
    <p:sldId id="5401" r:id="rId120"/>
    <p:sldId id="5402" r:id="rId121"/>
    <p:sldId id="5403" r:id="rId122"/>
    <p:sldId id="5404" r:id="rId123"/>
    <p:sldId id="5405" r:id="rId124"/>
    <p:sldId id="5406" r:id="rId125"/>
    <p:sldId id="5407" r:id="rId126"/>
    <p:sldId id="5408" r:id="rId127"/>
    <p:sldId id="5409" r:id="rId128"/>
    <p:sldId id="5410" r:id="rId129"/>
    <p:sldId id="5411" r:id="rId130"/>
    <p:sldId id="5412" r:id="rId131"/>
    <p:sldId id="5413" r:id="rId132"/>
    <p:sldId id="5414" r:id="rId133"/>
    <p:sldId id="5415" r:id="rId134"/>
    <p:sldId id="5416" r:id="rId135"/>
    <p:sldId id="5417" r:id="rId136"/>
    <p:sldId id="5418" r:id="rId137"/>
    <p:sldId id="5419" r:id="rId138"/>
    <p:sldId id="5420" r:id="rId139"/>
    <p:sldId id="5421" r:id="rId140"/>
    <p:sldId id="5422" r:id="rId141"/>
    <p:sldId id="5423" r:id="rId142"/>
    <p:sldId id="5424" r:id="rId143"/>
    <p:sldId id="5425" r:id="rId144"/>
    <p:sldId id="5426" r:id="rId145"/>
    <p:sldId id="5427" r:id="rId146"/>
    <p:sldId id="5477" r:id="rId147"/>
    <p:sldId id="5478" r:id="rId148"/>
    <p:sldId id="5479" r:id="rId149"/>
    <p:sldId id="5428" r:id="rId150"/>
    <p:sldId id="5429" r:id="rId151"/>
    <p:sldId id="5430" r:id="rId152"/>
    <p:sldId id="5431" r:id="rId153"/>
    <p:sldId id="5432" r:id="rId154"/>
    <p:sldId id="5433" r:id="rId155"/>
    <p:sldId id="5434" r:id="rId156"/>
    <p:sldId id="5435" r:id="rId157"/>
    <p:sldId id="5436" r:id="rId158"/>
    <p:sldId id="5437" r:id="rId159"/>
    <p:sldId id="5438" r:id="rId160"/>
    <p:sldId id="5439" r:id="rId161"/>
    <p:sldId id="5440" r:id="rId162"/>
    <p:sldId id="5441" r:id="rId163"/>
    <p:sldId id="5442" r:id="rId164"/>
    <p:sldId id="5443" r:id="rId165"/>
    <p:sldId id="5444" r:id="rId166"/>
    <p:sldId id="5445" r:id="rId167"/>
    <p:sldId id="5448" r:id="rId168"/>
    <p:sldId id="5480" r:id="rId169"/>
    <p:sldId id="5481" r:id="rId170"/>
    <p:sldId id="5451" r:id="rId171"/>
    <p:sldId id="5482" r:id="rId172"/>
    <p:sldId id="5483" r:id="rId173"/>
    <p:sldId id="5454" r:id="rId174"/>
    <p:sldId id="5455" r:id="rId175"/>
    <p:sldId id="5456" r:id="rId176"/>
    <p:sldId id="5457" r:id="rId177"/>
    <p:sldId id="5458" r:id="rId178"/>
    <p:sldId id="5459" r:id="rId179"/>
    <p:sldId id="5460" r:id="rId180"/>
    <p:sldId id="5461" r:id="rId181"/>
    <p:sldId id="5490" r:id="rId182"/>
    <p:sldId id="5485" r:id="rId183"/>
    <p:sldId id="5464" r:id="rId184"/>
    <p:sldId id="5465" r:id="rId185"/>
    <p:sldId id="5466" r:id="rId186"/>
    <p:sldId id="5467" r:id="rId187"/>
    <p:sldId id="5468" r:id="rId188"/>
    <p:sldId id="5469" r:id="rId189"/>
    <p:sldId id="5470" r:id="rId190"/>
    <p:sldId id="5471" r:id="rId191"/>
    <p:sldId id="5472" r:id="rId192"/>
    <p:sldId id="5473" r:id="rId193"/>
    <p:sldId id="5486" r:id="rId194"/>
  </p:sldIdLst>
  <p:sldSz cx="9144000" cy="6858000" type="screen4x3"/>
  <p:notesSz cx="6858000" cy="9144000"/>
  <p:defaultTextStyle>
    <a:defPPr>
      <a:defRPr lang="en-US"/>
    </a:defPPr>
    <a:lvl1pPr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99FF"/>
    <a:srgbClr val="FF9966"/>
    <a:srgbClr val="FF5050"/>
    <a:srgbClr val="9966FF"/>
    <a:srgbClr val="996633"/>
    <a:srgbClr val="66FFCC"/>
    <a:srgbClr val="9900FF"/>
    <a:srgbClr val="66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7" autoAdjust="0"/>
    <p:restoredTop sz="97694" autoAdjust="0"/>
  </p:normalViewPr>
  <p:slideViewPr>
    <p:cSldViewPr>
      <p:cViewPr varScale="1">
        <p:scale>
          <a:sx n="156" d="100"/>
          <a:sy n="156" d="100"/>
        </p:scale>
        <p:origin x="445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33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handoutMaster" Target="handoutMasters/handoutMaster1.xml"/><Relationship Id="rId20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notesMaster" Target="notesMasters/notes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1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25415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E9646C9E-735A-4A9D-B9EF-22BEEAE3F089}" type="slidenum">
              <a:rPr lang="en-US"/>
              <a:pPr>
                <a:defRPr/>
              </a:pPr>
              <a:t>‹#›</a:t>
            </a:fld>
            <a:endParaRPr lang="en-US"/>
          </a:p>
        </p:txBody>
      </p:sp>
    </p:spTree>
    <p:extLst>
      <p:ext uri="{BB962C8B-B14F-4D97-AF65-F5344CB8AC3E}">
        <p14:creationId xmlns:p14="http://schemas.microsoft.com/office/powerpoint/2010/main" val="148001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7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608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77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477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1C8DA872-17EF-4679-8A7D-7006CE1B6814}" type="slidenum">
              <a:rPr lang="en-US"/>
              <a:pPr>
                <a:defRPr/>
              </a:pPr>
              <a:t>‹#›</a:t>
            </a:fld>
            <a:endParaRPr lang="en-US"/>
          </a:p>
        </p:txBody>
      </p:sp>
    </p:spTree>
    <p:extLst>
      <p:ext uri="{BB962C8B-B14F-4D97-AF65-F5344CB8AC3E}">
        <p14:creationId xmlns:p14="http://schemas.microsoft.com/office/powerpoint/2010/main" val="905064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A431D3-755A-41E2-B873-D1C263D65B7E}" type="slidenum">
              <a:rPr lang="en-US"/>
              <a:pPr>
                <a:defRPr/>
              </a:pPr>
              <a:t>‹#›</a:t>
            </a:fld>
            <a:endParaRPr lang="en-US"/>
          </a:p>
        </p:txBody>
      </p:sp>
    </p:spTree>
    <p:extLst>
      <p:ext uri="{BB962C8B-B14F-4D97-AF65-F5344CB8AC3E}">
        <p14:creationId xmlns:p14="http://schemas.microsoft.com/office/powerpoint/2010/main" val="254078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AB343-0750-452A-AE54-03939387A21F}" type="slidenum">
              <a:rPr lang="en-US"/>
              <a:pPr>
                <a:defRPr/>
              </a:pPr>
              <a:t>‹#›</a:t>
            </a:fld>
            <a:endParaRPr lang="en-US"/>
          </a:p>
        </p:txBody>
      </p:sp>
    </p:spTree>
    <p:extLst>
      <p:ext uri="{BB962C8B-B14F-4D97-AF65-F5344CB8AC3E}">
        <p14:creationId xmlns:p14="http://schemas.microsoft.com/office/powerpoint/2010/main" val="362105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C079CB-DB38-431E-BCB8-12FFB6928433}" type="slidenum">
              <a:rPr lang="en-US"/>
              <a:pPr>
                <a:defRPr/>
              </a:pPr>
              <a:t>‹#›</a:t>
            </a:fld>
            <a:endParaRPr lang="en-US"/>
          </a:p>
        </p:txBody>
      </p:sp>
    </p:spTree>
    <p:extLst>
      <p:ext uri="{BB962C8B-B14F-4D97-AF65-F5344CB8AC3E}">
        <p14:creationId xmlns:p14="http://schemas.microsoft.com/office/powerpoint/2010/main" val="141856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3CEC8E-71F0-4786-A489-EBB3E0467CFE}" type="slidenum">
              <a:rPr lang="en-US"/>
              <a:pPr>
                <a:defRPr/>
              </a:pPr>
              <a:t>‹#›</a:t>
            </a:fld>
            <a:endParaRPr lang="en-US"/>
          </a:p>
        </p:txBody>
      </p:sp>
    </p:spTree>
    <p:extLst>
      <p:ext uri="{BB962C8B-B14F-4D97-AF65-F5344CB8AC3E}">
        <p14:creationId xmlns:p14="http://schemas.microsoft.com/office/powerpoint/2010/main" val="132714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3F5504-FEE1-408A-87F1-B143E039F894}" type="slidenum">
              <a:rPr lang="en-US"/>
              <a:pPr>
                <a:defRPr/>
              </a:pPr>
              <a:t>‹#›</a:t>
            </a:fld>
            <a:endParaRPr lang="en-US"/>
          </a:p>
        </p:txBody>
      </p:sp>
    </p:spTree>
    <p:extLst>
      <p:ext uri="{BB962C8B-B14F-4D97-AF65-F5344CB8AC3E}">
        <p14:creationId xmlns:p14="http://schemas.microsoft.com/office/powerpoint/2010/main" val="140661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B52E55-466F-4C5D-B307-672305A651C7}" type="slidenum">
              <a:rPr lang="en-US"/>
              <a:pPr>
                <a:defRPr/>
              </a:pPr>
              <a:t>‹#›</a:t>
            </a:fld>
            <a:endParaRPr lang="en-US"/>
          </a:p>
        </p:txBody>
      </p:sp>
    </p:spTree>
    <p:extLst>
      <p:ext uri="{BB962C8B-B14F-4D97-AF65-F5344CB8AC3E}">
        <p14:creationId xmlns:p14="http://schemas.microsoft.com/office/powerpoint/2010/main" val="198984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5E1E6-1019-40C2-BD28-7B83C94438A6}" type="slidenum">
              <a:rPr lang="en-US"/>
              <a:pPr>
                <a:defRPr/>
              </a:pPr>
              <a:t>‹#›</a:t>
            </a:fld>
            <a:endParaRPr lang="en-US"/>
          </a:p>
        </p:txBody>
      </p:sp>
    </p:spTree>
    <p:extLst>
      <p:ext uri="{BB962C8B-B14F-4D97-AF65-F5344CB8AC3E}">
        <p14:creationId xmlns:p14="http://schemas.microsoft.com/office/powerpoint/2010/main" val="293927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C4DB2-380D-492D-AA03-860DFAB2D199}" type="slidenum">
              <a:rPr lang="en-US"/>
              <a:pPr>
                <a:defRPr/>
              </a:pPr>
              <a:t>‹#›</a:t>
            </a:fld>
            <a:endParaRPr lang="en-US"/>
          </a:p>
        </p:txBody>
      </p:sp>
    </p:spTree>
    <p:extLst>
      <p:ext uri="{BB962C8B-B14F-4D97-AF65-F5344CB8AC3E}">
        <p14:creationId xmlns:p14="http://schemas.microsoft.com/office/powerpoint/2010/main" val="331991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625AF0-7B9B-40E7-A57E-721AEA3393BD}" type="slidenum">
              <a:rPr lang="en-US"/>
              <a:pPr>
                <a:defRPr/>
              </a:pPr>
              <a:t>‹#›</a:t>
            </a:fld>
            <a:endParaRPr lang="en-US"/>
          </a:p>
        </p:txBody>
      </p:sp>
    </p:spTree>
    <p:extLst>
      <p:ext uri="{BB962C8B-B14F-4D97-AF65-F5344CB8AC3E}">
        <p14:creationId xmlns:p14="http://schemas.microsoft.com/office/powerpoint/2010/main" val="190532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7D4E98-D969-4E6F-9FD9-9EA2A7F98E98}" type="slidenum">
              <a:rPr lang="en-US"/>
              <a:pPr>
                <a:defRPr/>
              </a:pPr>
              <a:t>‹#›</a:t>
            </a:fld>
            <a:endParaRPr lang="en-US"/>
          </a:p>
        </p:txBody>
      </p:sp>
    </p:spTree>
    <p:extLst>
      <p:ext uri="{BB962C8B-B14F-4D97-AF65-F5344CB8AC3E}">
        <p14:creationId xmlns:p14="http://schemas.microsoft.com/office/powerpoint/2010/main" val="223916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B8070B-2F9C-4CA4-A40A-80C0F826EBDA}" type="slidenum">
              <a:rPr lang="en-US"/>
              <a:pPr>
                <a:defRPr/>
              </a:pPr>
              <a:t>‹#›</a:t>
            </a:fld>
            <a:endParaRPr lang="en-US"/>
          </a:p>
        </p:txBody>
      </p:sp>
    </p:spTree>
    <p:extLst>
      <p:ext uri="{BB962C8B-B14F-4D97-AF65-F5344CB8AC3E}">
        <p14:creationId xmlns:p14="http://schemas.microsoft.com/office/powerpoint/2010/main" val="125094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EBF947-6CF6-4C47-B857-45178C36BB84}" type="slidenum">
              <a:rPr lang="en-US"/>
              <a:pPr>
                <a:defRPr/>
              </a:pPr>
              <a:t>‹#›</a:t>
            </a:fld>
            <a:endParaRPr lang="en-US"/>
          </a:p>
        </p:txBody>
      </p:sp>
    </p:spTree>
    <p:extLst>
      <p:ext uri="{BB962C8B-B14F-4D97-AF65-F5344CB8AC3E}">
        <p14:creationId xmlns:p14="http://schemas.microsoft.com/office/powerpoint/2010/main" val="416360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FCA94B-6F3A-49C7-BC36-582574D83084}" type="slidenum">
              <a:rPr lang="en-US"/>
              <a:pPr>
                <a:defRPr/>
              </a:pPr>
              <a:t>‹#›</a:t>
            </a:fld>
            <a:endParaRPr lang="en-US"/>
          </a:p>
        </p:txBody>
      </p:sp>
    </p:spTree>
    <p:extLst>
      <p:ext uri="{BB962C8B-B14F-4D97-AF65-F5344CB8AC3E}">
        <p14:creationId xmlns:p14="http://schemas.microsoft.com/office/powerpoint/2010/main" val="338048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D882EF35-244B-4072-B464-61F88977A76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88" r:id="rId1"/>
    <p:sldLayoutId id="2147484187" r:id="rId2"/>
    <p:sldLayoutId id="2147484186" r:id="rId3"/>
    <p:sldLayoutId id="2147484185" r:id="rId4"/>
    <p:sldLayoutId id="2147484184" r:id="rId5"/>
    <p:sldLayoutId id="2147484183" r:id="rId6"/>
    <p:sldLayoutId id="2147484182" r:id="rId7"/>
    <p:sldLayoutId id="2147484181" r:id="rId8"/>
    <p:sldLayoutId id="2147484180" r:id="rId9"/>
    <p:sldLayoutId id="2147484179" r:id="rId10"/>
    <p:sldLayoutId id="2147484178" r:id="rId11"/>
    <p:sldLayoutId id="2147484177" r:id="rId12"/>
    <p:sldLayoutId id="214748417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eg"/></Relationships>
</file>

<file path=ppt/slides/_rels/slide10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eg"/></Relationships>
</file>

<file path=ppt/slides/_rels/slide10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2.png"/></Relationships>
</file>

<file path=ppt/slides/_rels/slide1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2.png"/></Relationships>
</file>

<file path=ppt/slides/_rels/slide1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gif"/></Relationships>
</file>

<file path=ppt/slides/_rels/slide1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gif"/></Relationships>
</file>

<file path=ppt/slides/_rels/slide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6.jpeg"/></Relationships>
</file>

<file path=ppt/slides/_rels/slide1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6.jpeg"/><Relationship Id="rId4" Type="http://schemas.openxmlformats.org/officeDocument/2006/relationships/image" Target="../media/image25.jpeg"/></Relationships>
</file>

<file path=ppt/slides/_rels/slide1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6.jpeg"/><Relationship Id="rId4" Type="http://schemas.openxmlformats.org/officeDocument/2006/relationships/image" Target="../media/image25.jpeg"/></Relationships>
</file>

<file path=ppt/slides/_rels/slide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6.png"/></Relationships>
</file>

<file path=ppt/slides/_rels/slide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gif"/></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6.jpeg"/></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eg"/></Relationships>
</file>

<file path=ppt/slides/_rels/slide9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eg"/></Relationships>
</file>

<file path=ppt/slides/_rels/slide9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eg"/></Relationships>
</file>

<file path=ppt/slides/_rels/slide9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40.jpeg"/></Relationships>
</file>

<file path=ppt/slides/_rels/slide9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40.jpeg"/></Relationships>
</file>

<file path=ppt/slides/_rels/slide9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40.jpeg"/></Relationships>
</file>

<file path=ppt/slides/_rels/slide9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rgbClr val="CC66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6926" y="23413"/>
            <a:ext cx="9020419" cy="923330"/>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algn="ctr">
              <a:buNone/>
            </a:pPr>
            <a:r>
              <a:rPr lang="en-US" sz="5400" b="1" cap="none" spc="0" dirty="0">
                <a:ln w="17780" cmpd="sng">
                  <a:solidFill>
                    <a:srgbClr val="FFFFFF"/>
                  </a:solidFill>
                  <a:prstDash val="solid"/>
                  <a:miter lim="800000"/>
                </a:ln>
                <a:solidFill>
                  <a:srgbClr val="FFCC99"/>
                </a:solidFill>
                <a:effectLst>
                  <a:outerShdw blurRad="50800" algn="tl" rotWithShape="0">
                    <a:srgbClr val="000000"/>
                  </a:outerShdw>
                </a:effectLst>
              </a:rPr>
              <a:t>Ecology Interactions Unit</a:t>
            </a:r>
          </a:p>
        </p:txBody>
      </p:sp>
      <p:sp>
        <p:nvSpPr>
          <p:cNvPr id="4" name="Rectangle 3"/>
          <p:cNvSpPr/>
          <p:nvPr/>
        </p:nvSpPr>
        <p:spPr>
          <a:xfrm>
            <a:off x="152400" y="5029200"/>
            <a:ext cx="3708066" cy="1446550"/>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a:buNone/>
            </a:pPr>
            <a:r>
              <a:rPr lang="en-US" sz="4000" b="1" cap="none" spc="0" dirty="0">
                <a:ln w="17780" cmpd="sng">
                  <a:solidFill>
                    <a:sysClr val="windowText" lastClr="000000"/>
                  </a:solidFill>
                  <a:prstDash val="solid"/>
                  <a:miter lim="800000"/>
                </a:ln>
                <a:solidFill>
                  <a:srgbClr val="FF9966"/>
                </a:solidFill>
                <a:effectLst>
                  <a:outerShdw blurRad="50800" algn="tl" rotWithShape="0">
                    <a:srgbClr val="000000"/>
                  </a:outerShdw>
                </a:effectLst>
              </a:rPr>
              <a:t>Part </a:t>
            </a:r>
            <a:r>
              <a:rPr lang="en-US" sz="4000" b="1" dirty="0">
                <a:ln w="17780" cmpd="sng">
                  <a:solidFill>
                    <a:sysClr val="windowText" lastClr="000000"/>
                  </a:solidFill>
                  <a:prstDash val="solid"/>
                  <a:miter lim="800000"/>
                </a:ln>
                <a:solidFill>
                  <a:srgbClr val="FF9966"/>
                </a:solidFill>
                <a:effectLst>
                  <a:outerShdw blurRad="50800" algn="tl" rotWithShape="0">
                    <a:srgbClr val="000000"/>
                  </a:outerShdw>
                </a:effectLst>
              </a:rPr>
              <a:t>2</a:t>
            </a:r>
            <a:r>
              <a:rPr lang="en-US" sz="4000" b="1" cap="none" spc="0" dirty="0">
                <a:ln w="17780" cmpd="sng">
                  <a:solidFill>
                    <a:sysClr val="windowText" lastClr="000000"/>
                  </a:solidFill>
                  <a:prstDash val="solid"/>
                  <a:miter lim="800000"/>
                </a:ln>
                <a:solidFill>
                  <a:srgbClr val="FF9966"/>
                </a:solidFill>
                <a:effectLst>
                  <a:outerShdw blurRad="50800" algn="tl" rotWithShape="0">
                    <a:srgbClr val="000000"/>
                  </a:outerShdw>
                </a:effectLst>
              </a:rPr>
              <a:t> </a:t>
            </a:r>
          </a:p>
          <a:p>
            <a:pPr>
              <a:buNone/>
            </a:pPr>
            <a:r>
              <a:rPr lang="en-US" sz="4000" b="1" cap="none" spc="0" dirty="0">
                <a:ln w="17780" cmpd="sng">
                  <a:solidFill>
                    <a:sysClr val="windowText" lastClr="000000"/>
                  </a:solidFill>
                  <a:prstDash val="solid"/>
                  <a:miter lim="800000"/>
                </a:ln>
                <a:solidFill>
                  <a:srgbClr val="FF9966"/>
                </a:solidFill>
                <a:effectLst>
                  <a:outerShdw blurRad="50800" algn="tl" rotWithShape="0">
                    <a:srgbClr val="000000"/>
                  </a:outerShdw>
                </a:effectLst>
              </a:rPr>
              <a:t>Review Game</a:t>
            </a:r>
          </a:p>
        </p:txBody>
      </p:sp>
      <p:pic>
        <p:nvPicPr>
          <p:cNvPr id="5" name="Picture 4">
            <a:extLst>
              <a:ext uri="{FF2B5EF4-FFF2-40B4-BE49-F238E27FC236}">
                <a16:creationId xmlns:a16="http://schemas.microsoft.com/office/drawing/2014/main" id="{6174C20C-FCCD-04AE-339D-9233B9A39A22}"/>
              </a:ext>
            </a:extLst>
          </p:cNvPr>
          <p:cNvPicPr>
            <a:picLocks noChangeAspect="1"/>
          </p:cNvPicPr>
          <p:nvPr/>
        </p:nvPicPr>
        <p:blipFill>
          <a:blip r:embed="rId3"/>
          <a:stretch>
            <a:fillRect/>
          </a:stretch>
        </p:blipFill>
        <p:spPr>
          <a:xfrm>
            <a:off x="3414165" y="4734752"/>
            <a:ext cx="5712447" cy="1859441"/>
          </a:xfrm>
          <a:prstGeom prst="rect">
            <a:avLst/>
          </a:prstGeom>
        </p:spPr>
      </p:pic>
      <p:pic>
        <p:nvPicPr>
          <p:cNvPr id="6" name="Picture 5">
            <a:extLst>
              <a:ext uri="{FF2B5EF4-FFF2-40B4-BE49-F238E27FC236}">
                <a16:creationId xmlns:a16="http://schemas.microsoft.com/office/drawing/2014/main" id="{41D5EBAC-4B12-BAB3-B997-7AAFFD85E538}"/>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82070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8963" name="Rectangle 3"/>
          <p:cNvSpPr>
            <a:spLocks noGrp="1" noChangeArrowheads="1"/>
          </p:cNvSpPr>
          <p:nvPr>
            <p:ph type="body" idx="4294967295"/>
          </p:nvPr>
        </p:nvSpPr>
        <p:spPr>
          <a:xfrm>
            <a:off x="457200" y="228600"/>
            <a:ext cx="8153400" cy="5902325"/>
          </a:xfrm>
        </p:spPr>
        <p:txBody>
          <a:bodyPr/>
          <a:lstStyle/>
          <a:p>
            <a:pPr eaLnBrk="1" hangingPunct="1">
              <a:defRPr/>
            </a:pPr>
            <a:r>
              <a:rPr lang="en-US" dirty="0"/>
              <a:t>This is the term for the variety, or number of kinds of species living in an area. </a:t>
            </a:r>
          </a:p>
        </p:txBody>
      </p:sp>
      <p:pic>
        <p:nvPicPr>
          <p:cNvPr id="115715" name="Picture 4" descr="biod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10600" cy="5181600"/>
          </a:xfrm>
          <a:prstGeom prst="rect">
            <a:avLst/>
          </a:prstGeom>
          <a:noFill/>
          <a:ln w="762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5370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latin typeface="Tahoma" charset="0"/>
            </a:endParaRPr>
          </a:p>
        </p:txBody>
      </p:sp>
      <p:sp>
        <p:nvSpPr>
          <p:cNvPr id="2" name="Rectangle 1"/>
          <p:cNvSpPr/>
          <p:nvPr/>
        </p:nvSpPr>
        <p:spPr>
          <a:xfrm>
            <a:off x="244549" y="13716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extLst>
      <p:ext uri="{BB962C8B-B14F-4D97-AF65-F5344CB8AC3E}">
        <p14:creationId xmlns:p14="http://schemas.microsoft.com/office/powerpoint/2010/main" val="11202934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a:t>How can we maintain biodiversity?</a:t>
            </a:r>
          </a:p>
          <a:p>
            <a:pPr lvl="1"/>
            <a:endParaRPr lang="en-US" dirty="0"/>
          </a:p>
        </p:txBody>
      </p:sp>
      <p:pic>
        <p:nvPicPr>
          <p:cNvPr id="1026" name="Picture 2" descr="https://encrypted-tbn3.gstatic.com/images?q=tbn:ANd9GcTx89A53fnEyf_2SAGZA6b0Yb4UqYVt4ytBbqOfK4tl-UnGL4OI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990600"/>
            <a:ext cx="81051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Don’t mess with this…</a:t>
            </a:r>
          </a:p>
        </p:txBody>
      </p:sp>
      <p:pic>
        <p:nvPicPr>
          <p:cNvPr id="3074" name="Picture 2" descr="http://www.aurelianbooks.com/images/about/images/rainforest.jpg?phpMyAdmin=0xr3E2B6Zh9PP0JHdZuqmQjOOy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942592"/>
            <a:ext cx="66768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First see the value</a:t>
            </a:r>
          </a:p>
        </p:txBody>
      </p:sp>
      <p:sp>
        <p:nvSpPr>
          <p:cNvPr id="5" name="Rectangle 4"/>
          <p:cNvSpPr/>
          <p:nvPr/>
        </p:nvSpPr>
        <p:spPr>
          <a:xfrm>
            <a:off x="468233" y="1698170"/>
            <a:ext cx="6567825"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Prevent habitat destruction</a:t>
            </a:r>
          </a:p>
        </p:txBody>
      </p:sp>
      <p:sp>
        <p:nvSpPr>
          <p:cNvPr id="6" name="TextBox 5"/>
          <p:cNvSpPr txBox="1"/>
          <p:nvPr/>
        </p:nvSpPr>
        <p:spPr>
          <a:xfrm>
            <a:off x="468233" y="2286000"/>
            <a:ext cx="7086600"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Laws and regulations, conservation measures, Parks, etc.</a:t>
            </a:r>
          </a:p>
        </p:txBody>
      </p:sp>
      <p:sp>
        <p:nvSpPr>
          <p:cNvPr id="11" name="Rectangle 10"/>
          <p:cNvSpPr/>
          <p:nvPr/>
        </p:nvSpPr>
        <p:spPr>
          <a:xfrm>
            <a:off x="609600" y="3363218"/>
            <a:ext cx="590578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900" cmpd="sng">
                  <a:solidFill>
                    <a:srgbClr val="003399">
                      <a:satMod val="19000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Conservation of key species</a:t>
            </a:r>
          </a:p>
        </p:txBody>
      </p:sp>
      <p:pic>
        <p:nvPicPr>
          <p:cNvPr id="10" name="Picture 4" descr="https://encrypted-tbn1.gstatic.com/images?q=tbn:ANd9GcQrfl5DNvPFSR3oAUf4MTPM-Jg5zgynCYwr_7dWIt8SD8VdvAv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9455" y="161777"/>
            <a:ext cx="946294" cy="676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74D6F7A-4330-69A3-C7D7-F1B8D4F09309}"/>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1005834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a:t>How can we maintain biodiversity?</a:t>
            </a:r>
          </a:p>
          <a:p>
            <a:pPr lvl="1"/>
            <a:endParaRPr lang="en-US" dirty="0"/>
          </a:p>
        </p:txBody>
      </p:sp>
      <p:pic>
        <p:nvPicPr>
          <p:cNvPr id="1026" name="Picture 2" descr="https://encrypted-tbn3.gstatic.com/images?q=tbn:ANd9GcTx89A53fnEyf_2SAGZA6b0Yb4UqYVt4ytBbqOfK4tl-UnGL4OI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990600"/>
            <a:ext cx="81051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Don’t mess with this…</a:t>
            </a:r>
          </a:p>
        </p:txBody>
      </p:sp>
      <p:pic>
        <p:nvPicPr>
          <p:cNvPr id="3074" name="Picture 2" descr="http://www.aurelianbooks.com/images/about/images/rainforest.jpg?phpMyAdmin=0xr3E2B6Zh9PP0JHdZuqmQjOOy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942592"/>
            <a:ext cx="66768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First see the value</a:t>
            </a:r>
          </a:p>
        </p:txBody>
      </p:sp>
      <p:sp>
        <p:nvSpPr>
          <p:cNvPr id="5" name="Rectangle 4"/>
          <p:cNvSpPr/>
          <p:nvPr/>
        </p:nvSpPr>
        <p:spPr>
          <a:xfrm>
            <a:off x="468233" y="1698170"/>
            <a:ext cx="6567825"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Prevent habitat destruction</a:t>
            </a:r>
          </a:p>
        </p:txBody>
      </p:sp>
      <p:sp>
        <p:nvSpPr>
          <p:cNvPr id="6" name="TextBox 5"/>
          <p:cNvSpPr txBox="1"/>
          <p:nvPr/>
        </p:nvSpPr>
        <p:spPr>
          <a:xfrm>
            <a:off x="468233" y="2286000"/>
            <a:ext cx="7086600"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Laws and regulations, conservation measures, Parks, etc.</a:t>
            </a:r>
          </a:p>
        </p:txBody>
      </p:sp>
      <p:sp>
        <p:nvSpPr>
          <p:cNvPr id="11" name="Rectangle 10"/>
          <p:cNvSpPr/>
          <p:nvPr/>
        </p:nvSpPr>
        <p:spPr>
          <a:xfrm>
            <a:off x="609600" y="3363218"/>
            <a:ext cx="590578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900" cmpd="sng">
                  <a:solidFill>
                    <a:srgbClr val="003399">
                      <a:satMod val="19000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Conservation of key species</a:t>
            </a:r>
          </a:p>
        </p:txBody>
      </p:sp>
      <p:sp>
        <p:nvSpPr>
          <p:cNvPr id="7" name="Rectangle 6"/>
          <p:cNvSpPr/>
          <p:nvPr/>
        </p:nvSpPr>
        <p:spPr>
          <a:xfrm>
            <a:off x="484182" y="4135126"/>
            <a:ext cx="8214107" cy="2529923"/>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Minimize Human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Interference!</a:t>
            </a:r>
          </a:p>
        </p:txBody>
      </p:sp>
      <p:pic>
        <p:nvPicPr>
          <p:cNvPr id="12" name="Picture 4" descr="https://encrypted-tbn1.gstatic.com/images?q=tbn:ANd9GcQrfl5DNvPFSR3oAUf4MTPM-Jg5zgynCYwr_7dWIt8SD8VdvAv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9455" y="161777"/>
            <a:ext cx="946294" cy="67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943383" y="-3429000"/>
            <a:ext cx="4572000" cy="2763834"/>
          </a:xfrm>
          <a:prstGeom prst="rect">
            <a:avLst/>
          </a:prstGeom>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2800" b="0"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Tahoma" pitchFamily="34" charset="0"/>
                <a:ea typeface="+mn-ea"/>
                <a:cs typeface="+mn-cs"/>
              </a:rPr>
              <a:t>Hundred of species are lost everyday on this planet forever.</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2800" b="0" i="0" u="none" strike="noStrike" kern="1200" cap="none" spc="0" normalizeH="0" baseline="0" noProof="0" dirty="0">
                <a:ln>
                  <a:noFill/>
                </a:ln>
                <a:solidFill>
                  <a:srgbClr val="FF66FF"/>
                </a:solidFill>
                <a:effectLst>
                  <a:outerShdw blurRad="38100" dist="38100" dir="2700000" algn="tl">
                    <a:srgbClr val="000000">
                      <a:alpha val="43137"/>
                    </a:srgbClr>
                  </a:outerShdw>
                </a:effectLst>
                <a:uLnTx/>
                <a:uFillTx/>
                <a:latin typeface="Tahoma" pitchFamily="34" charset="0"/>
                <a:ea typeface="+mn-ea"/>
                <a:cs typeface="+mn-cs"/>
              </a:rPr>
              <a:t>Estimates put it as high as 70,000 species per year.</a:t>
            </a:r>
          </a:p>
        </p:txBody>
      </p:sp>
      <p:pic>
        <p:nvPicPr>
          <p:cNvPr id="9" name="Picture 8">
            <a:extLst>
              <a:ext uri="{FF2B5EF4-FFF2-40B4-BE49-F238E27FC236}">
                <a16:creationId xmlns:a16="http://schemas.microsoft.com/office/drawing/2014/main" id="{7C9AA661-1DE3-9C37-B990-87424E7F9623}"/>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9550401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003399">
                    <a:lumMod val="60000"/>
                    <a:lumOff val="40000"/>
                  </a:srgbClr>
                </a:solidFill>
                <a:effectLst>
                  <a:outerShdw blurRad="38100" dist="38100" dir="2700000" algn="tl">
                    <a:srgbClr val="000000">
                      <a:alpha val="43137"/>
                    </a:srgbClr>
                  </a:outerShdw>
                </a:effectLst>
                <a:uLnTx/>
                <a:uFillTx/>
                <a:latin typeface="Tahoma" pitchFamily="34" charset="0"/>
                <a:ea typeface="+mn-ea"/>
                <a:cs typeface="+mn-cs"/>
              </a:rPr>
              <a:t>A.) </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7-10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Tahoma" pitchFamily="34" charset="0"/>
                <a:ea typeface="+mn-ea"/>
                <a:cs typeface="+mn-cs"/>
              </a:rPr>
              <a:t>B.) </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70-100 species </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CC99"/>
                </a:solidFill>
                <a:effectLst>
                  <a:outerShdw blurRad="38100" dist="38100" dir="2700000" algn="tl">
                    <a:srgbClr val="000000">
                      <a:alpha val="43137"/>
                    </a:srgbClr>
                  </a:outerShdw>
                </a:effectLst>
                <a:uLnTx/>
                <a:uFillTx/>
                <a:latin typeface="Tahoma" pitchFamily="34" charset="0"/>
                <a:ea typeface="+mn-ea"/>
                <a:cs typeface="+mn-cs"/>
              </a:rPr>
              <a:t>C.) </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7,000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996633"/>
                </a:solidFill>
                <a:effectLst>
                  <a:outerShdw blurRad="38100" dist="38100" dir="2700000" algn="tl">
                    <a:srgbClr val="000000">
                      <a:alpha val="43137"/>
                    </a:srgbClr>
                  </a:outerShdw>
                </a:effectLst>
                <a:uLnTx/>
                <a:uFillTx/>
                <a:latin typeface="Tahoma" pitchFamily="34" charset="0"/>
                <a:ea typeface="+mn-ea"/>
                <a:cs typeface="+mn-cs"/>
              </a:rPr>
              <a:t>D.) </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70,000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CCFF"/>
                </a:solidFill>
                <a:effectLst>
                  <a:outerShdw blurRad="38100" dist="38100" dir="2700000" algn="tl">
                    <a:srgbClr val="000000">
                      <a:alpha val="43137"/>
                    </a:srgbClr>
                  </a:outerShdw>
                </a:effectLst>
                <a:uLnTx/>
                <a:uFillTx/>
                <a:latin typeface="Tahoma" pitchFamily="34" charset="0"/>
                <a:ea typeface="+mn-ea"/>
                <a:cs typeface="+mn-cs"/>
              </a:rPr>
              <a:t>E.) </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700 million</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Tree>
    <p:extLst>
      <p:ext uri="{BB962C8B-B14F-4D97-AF65-F5344CB8AC3E}">
        <p14:creationId xmlns:p14="http://schemas.microsoft.com/office/powerpoint/2010/main" val="32859697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003399">
                    <a:lumMod val="60000"/>
                    <a:lumOff val="40000"/>
                  </a:srgbClr>
                </a:solidFill>
                <a:effectLst>
                  <a:outerShdw blurRad="38100" dist="38100" dir="2700000" algn="tl">
                    <a:srgbClr val="000000">
                      <a:alpha val="43137"/>
                    </a:srgbClr>
                  </a:outerShdw>
                </a:effectLst>
                <a:uLnTx/>
                <a:uFillTx/>
                <a:latin typeface="Tahoma" pitchFamily="34" charset="0"/>
                <a:ea typeface="+mn-ea"/>
                <a:cs typeface="+mn-cs"/>
              </a:rPr>
              <a:t>A.) 7-10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Tahoma" pitchFamily="34" charset="0"/>
                <a:ea typeface="+mn-ea"/>
                <a:cs typeface="+mn-cs"/>
              </a:rPr>
              <a:t>B.) </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70-100 species </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CC99"/>
                </a:solidFill>
                <a:effectLst>
                  <a:outerShdw blurRad="38100" dist="38100" dir="2700000" algn="tl">
                    <a:srgbClr val="000000">
                      <a:alpha val="43137"/>
                    </a:srgbClr>
                  </a:outerShdw>
                </a:effectLst>
                <a:uLnTx/>
                <a:uFillTx/>
                <a:latin typeface="Tahoma" pitchFamily="34" charset="0"/>
                <a:ea typeface="+mn-ea"/>
                <a:cs typeface="+mn-cs"/>
              </a:rPr>
              <a:t>C.) </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7,000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996633"/>
                </a:solidFill>
                <a:effectLst>
                  <a:outerShdw blurRad="38100" dist="38100" dir="2700000" algn="tl">
                    <a:srgbClr val="000000">
                      <a:alpha val="43137"/>
                    </a:srgbClr>
                  </a:outerShdw>
                </a:effectLst>
                <a:uLnTx/>
                <a:uFillTx/>
                <a:latin typeface="Tahoma" pitchFamily="34" charset="0"/>
                <a:ea typeface="+mn-ea"/>
                <a:cs typeface="+mn-cs"/>
              </a:rPr>
              <a:t>D.) </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70,000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CCFF"/>
                </a:solidFill>
                <a:effectLst>
                  <a:outerShdw blurRad="38100" dist="38100" dir="2700000" algn="tl">
                    <a:srgbClr val="000000">
                      <a:alpha val="43137"/>
                    </a:srgbClr>
                  </a:outerShdw>
                </a:effectLst>
                <a:uLnTx/>
                <a:uFillTx/>
                <a:latin typeface="Tahoma" pitchFamily="34" charset="0"/>
                <a:ea typeface="+mn-ea"/>
                <a:cs typeface="+mn-cs"/>
              </a:rPr>
              <a:t>E.) </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700 million</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Tree>
    <p:extLst>
      <p:ext uri="{BB962C8B-B14F-4D97-AF65-F5344CB8AC3E}">
        <p14:creationId xmlns:p14="http://schemas.microsoft.com/office/powerpoint/2010/main" val="35290989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003399">
                    <a:lumMod val="60000"/>
                    <a:lumOff val="40000"/>
                  </a:srgbClr>
                </a:solidFill>
                <a:effectLst>
                  <a:outerShdw blurRad="38100" dist="38100" dir="2700000" algn="tl">
                    <a:srgbClr val="000000">
                      <a:alpha val="43137"/>
                    </a:srgbClr>
                  </a:outerShdw>
                </a:effectLst>
                <a:uLnTx/>
                <a:uFillTx/>
                <a:latin typeface="Tahoma" pitchFamily="34" charset="0"/>
                <a:ea typeface="+mn-ea"/>
                <a:cs typeface="+mn-cs"/>
              </a:rPr>
              <a:t>A.) 7-10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Tahoma" pitchFamily="34" charset="0"/>
                <a:ea typeface="+mn-ea"/>
                <a:cs typeface="+mn-cs"/>
              </a:rPr>
              <a:t>B.) 70-100 species </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CC99"/>
                </a:solidFill>
                <a:effectLst>
                  <a:outerShdw blurRad="38100" dist="38100" dir="2700000" algn="tl">
                    <a:srgbClr val="000000">
                      <a:alpha val="43137"/>
                    </a:srgbClr>
                  </a:outerShdw>
                </a:effectLst>
                <a:uLnTx/>
                <a:uFillTx/>
                <a:latin typeface="Tahoma" pitchFamily="34" charset="0"/>
                <a:ea typeface="+mn-ea"/>
                <a:cs typeface="+mn-cs"/>
              </a:rPr>
              <a:t>C.) </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7,000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996633"/>
                </a:solidFill>
                <a:effectLst>
                  <a:outerShdw blurRad="38100" dist="38100" dir="2700000" algn="tl">
                    <a:srgbClr val="000000">
                      <a:alpha val="43137"/>
                    </a:srgbClr>
                  </a:outerShdw>
                </a:effectLst>
                <a:uLnTx/>
                <a:uFillTx/>
                <a:latin typeface="Tahoma" pitchFamily="34" charset="0"/>
                <a:ea typeface="+mn-ea"/>
                <a:cs typeface="+mn-cs"/>
              </a:rPr>
              <a:t>D.) </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70,000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CCFF"/>
                </a:solidFill>
                <a:effectLst>
                  <a:outerShdw blurRad="38100" dist="38100" dir="2700000" algn="tl">
                    <a:srgbClr val="000000">
                      <a:alpha val="43137"/>
                    </a:srgbClr>
                  </a:outerShdw>
                </a:effectLst>
                <a:uLnTx/>
                <a:uFillTx/>
                <a:latin typeface="Tahoma" pitchFamily="34" charset="0"/>
                <a:ea typeface="+mn-ea"/>
                <a:cs typeface="+mn-cs"/>
              </a:rPr>
              <a:t>E.) </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700 million</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Tree>
    <p:extLst>
      <p:ext uri="{BB962C8B-B14F-4D97-AF65-F5344CB8AC3E}">
        <p14:creationId xmlns:p14="http://schemas.microsoft.com/office/powerpoint/2010/main" val="27196032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003399">
                    <a:lumMod val="60000"/>
                    <a:lumOff val="40000"/>
                  </a:srgbClr>
                </a:solidFill>
                <a:effectLst>
                  <a:outerShdw blurRad="38100" dist="38100" dir="2700000" algn="tl">
                    <a:srgbClr val="000000">
                      <a:alpha val="43137"/>
                    </a:srgbClr>
                  </a:outerShdw>
                </a:effectLst>
                <a:uLnTx/>
                <a:uFillTx/>
                <a:latin typeface="Tahoma" pitchFamily="34" charset="0"/>
                <a:ea typeface="+mn-ea"/>
                <a:cs typeface="+mn-cs"/>
              </a:rPr>
              <a:t>A.) 7-10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Tahoma" pitchFamily="34" charset="0"/>
                <a:ea typeface="+mn-ea"/>
                <a:cs typeface="+mn-cs"/>
              </a:rPr>
              <a:t>B.) 70-100 species </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CC99"/>
                </a:solidFill>
                <a:effectLst>
                  <a:outerShdw blurRad="38100" dist="38100" dir="2700000" algn="tl">
                    <a:srgbClr val="000000">
                      <a:alpha val="43137"/>
                    </a:srgbClr>
                  </a:outerShdw>
                </a:effectLst>
                <a:uLnTx/>
                <a:uFillTx/>
                <a:latin typeface="Tahoma" pitchFamily="34" charset="0"/>
                <a:ea typeface="+mn-ea"/>
                <a:cs typeface="+mn-cs"/>
              </a:rPr>
              <a:t>C.) 7,000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996633"/>
                </a:solidFill>
                <a:effectLst>
                  <a:outerShdw blurRad="38100" dist="38100" dir="2700000" algn="tl">
                    <a:srgbClr val="000000">
                      <a:alpha val="43137"/>
                    </a:srgbClr>
                  </a:outerShdw>
                </a:effectLst>
                <a:uLnTx/>
                <a:uFillTx/>
                <a:latin typeface="Tahoma" pitchFamily="34" charset="0"/>
                <a:ea typeface="+mn-ea"/>
                <a:cs typeface="+mn-cs"/>
              </a:rPr>
              <a:t>D.) </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70,000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CCFF"/>
                </a:solidFill>
                <a:effectLst>
                  <a:outerShdw blurRad="38100" dist="38100" dir="2700000" algn="tl">
                    <a:srgbClr val="000000">
                      <a:alpha val="43137"/>
                    </a:srgbClr>
                  </a:outerShdw>
                </a:effectLst>
                <a:uLnTx/>
                <a:uFillTx/>
                <a:latin typeface="Tahoma" pitchFamily="34" charset="0"/>
                <a:ea typeface="+mn-ea"/>
                <a:cs typeface="+mn-cs"/>
              </a:rPr>
              <a:t>E.) </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700 million</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Tree>
    <p:extLst>
      <p:ext uri="{BB962C8B-B14F-4D97-AF65-F5344CB8AC3E}">
        <p14:creationId xmlns:p14="http://schemas.microsoft.com/office/powerpoint/2010/main" val="42862269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003399">
                    <a:lumMod val="60000"/>
                    <a:lumOff val="40000"/>
                  </a:srgbClr>
                </a:solidFill>
                <a:effectLst>
                  <a:outerShdw blurRad="38100" dist="38100" dir="2700000" algn="tl">
                    <a:srgbClr val="000000">
                      <a:alpha val="43137"/>
                    </a:srgbClr>
                  </a:outerShdw>
                </a:effectLst>
                <a:uLnTx/>
                <a:uFillTx/>
                <a:latin typeface="Tahoma" pitchFamily="34" charset="0"/>
                <a:ea typeface="+mn-ea"/>
                <a:cs typeface="+mn-cs"/>
              </a:rPr>
              <a:t>A.) 7-10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Tahoma" pitchFamily="34" charset="0"/>
                <a:ea typeface="+mn-ea"/>
                <a:cs typeface="+mn-cs"/>
              </a:rPr>
              <a:t>B.) 70-100 species </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CC99"/>
                </a:solidFill>
                <a:effectLst>
                  <a:outerShdw blurRad="38100" dist="38100" dir="2700000" algn="tl">
                    <a:srgbClr val="000000">
                      <a:alpha val="43137"/>
                    </a:srgbClr>
                  </a:outerShdw>
                </a:effectLst>
                <a:uLnTx/>
                <a:uFillTx/>
                <a:latin typeface="Tahoma" pitchFamily="34" charset="0"/>
                <a:ea typeface="+mn-ea"/>
                <a:cs typeface="+mn-cs"/>
              </a:rPr>
              <a:t>C.) 7,000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996633"/>
                </a:solidFill>
                <a:effectLst>
                  <a:outerShdw blurRad="38100" dist="38100" dir="2700000" algn="tl">
                    <a:srgbClr val="000000">
                      <a:alpha val="43137"/>
                    </a:srgbClr>
                  </a:outerShdw>
                </a:effectLst>
                <a:uLnTx/>
                <a:uFillTx/>
                <a:latin typeface="Tahoma" pitchFamily="34" charset="0"/>
                <a:ea typeface="+mn-ea"/>
                <a:cs typeface="+mn-cs"/>
              </a:rPr>
              <a:t>D.) 70,000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CCFF"/>
                </a:solidFill>
                <a:effectLst>
                  <a:outerShdw blurRad="38100" dist="38100" dir="2700000" algn="tl">
                    <a:srgbClr val="000000">
                      <a:alpha val="43137"/>
                    </a:srgbClr>
                  </a:outerShdw>
                </a:effectLst>
                <a:uLnTx/>
                <a:uFillTx/>
                <a:latin typeface="Tahoma" pitchFamily="34" charset="0"/>
                <a:ea typeface="+mn-ea"/>
                <a:cs typeface="+mn-cs"/>
              </a:rPr>
              <a:t>E.) </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700 million</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Tree>
    <p:extLst>
      <p:ext uri="{BB962C8B-B14F-4D97-AF65-F5344CB8AC3E}">
        <p14:creationId xmlns:p14="http://schemas.microsoft.com/office/powerpoint/2010/main" val="3986346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003399">
                    <a:lumMod val="60000"/>
                    <a:lumOff val="40000"/>
                  </a:srgbClr>
                </a:solidFill>
                <a:effectLst>
                  <a:outerShdw blurRad="38100" dist="38100" dir="2700000" algn="tl">
                    <a:srgbClr val="000000">
                      <a:alpha val="43137"/>
                    </a:srgbClr>
                  </a:outerShdw>
                </a:effectLst>
                <a:uLnTx/>
                <a:uFillTx/>
                <a:latin typeface="Tahoma" pitchFamily="34" charset="0"/>
                <a:ea typeface="+mn-ea"/>
                <a:cs typeface="+mn-cs"/>
              </a:rPr>
              <a:t>A.) 7-10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Tahoma" pitchFamily="34" charset="0"/>
                <a:ea typeface="+mn-ea"/>
                <a:cs typeface="+mn-cs"/>
              </a:rPr>
              <a:t>B.) 70-100 species </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CC99"/>
                </a:solidFill>
                <a:effectLst>
                  <a:outerShdw blurRad="38100" dist="38100" dir="2700000" algn="tl">
                    <a:srgbClr val="000000">
                      <a:alpha val="43137"/>
                    </a:srgbClr>
                  </a:outerShdw>
                </a:effectLst>
                <a:uLnTx/>
                <a:uFillTx/>
                <a:latin typeface="Tahoma" pitchFamily="34" charset="0"/>
                <a:ea typeface="+mn-ea"/>
                <a:cs typeface="+mn-cs"/>
              </a:rPr>
              <a:t>C.) 7,000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996633"/>
                </a:solidFill>
                <a:effectLst>
                  <a:outerShdw blurRad="38100" dist="38100" dir="2700000" algn="tl">
                    <a:srgbClr val="000000">
                      <a:alpha val="43137"/>
                    </a:srgbClr>
                  </a:outerShdw>
                </a:effectLst>
                <a:uLnTx/>
                <a:uFillTx/>
                <a:latin typeface="Tahoma" pitchFamily="34" charset="0"/>
                <a:ea typeface="+mn-ea"/>
                <a:cs typeface="+mn-cs"/>
              </a:rPr>
              <a:t>D.) 70,000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CCFF"/>
                </a:solidFill>
                <a:effectLst>
                  <a:outerShdw blurRad="38100" dist="38100" dir="2700000" algn="tl">
                    <a:srgbClr val="000000">
                      <a:alpha val="43137"/>
                    </a:srgbClr>
                  </a:outerShdw>
                </a:effectLst>
                <a:uLnTx/>
                <a:uFillTx/>
                <a:latin typeface="Tahoma" pitchFamily="34" charset="0"/>
                <a:ea typeface="+mn-ea"/>
                <a:cs typeface="+mn-cs"/>
              </a:rPr>
              <a:t>E.) 700 million</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Tree>
    <p:extLst>
      <p:ext uri="{BB962C8B-B14F-4D97-AF65-F5344CB8AC3E}">
        <p14:creationId xmlns:p14="http://schemas.microsoft.com/office/powerpoint/2010/main" val="24310853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003399">
                    <a:lumMod val="60000"/>
                    <a:lumOff val="40000"/>
                  </a:srgbClr>
                </a:solidFill>
                <a:effectLst>
                  <a:outerShdw blurRad="38100" dist="38100" dir="2700000" algn="tl">
                    <a:srgbClr val="000000">
                      <a:alpha val="43137"/>
                    </a:srgbClr>
                  </a:outerShdw>
                </a:effectLst>
                <a:uLnTx/>
                <a:uFillTx/>
                <a:latin typeface="Tahoma" pitchFamily="34" charset="0"/>
                <a:ea typeface="+mn-ea"/>
                <a:cs typeface="+mn-cs"/>
              </a:rPr>
              <a:t>A.) 7-10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Tahoma" pitchFamily="34" charset="0"/>
                <a:ea typeface="+mn-ea"/>
                <a:cs typeface="+mn-cs"/>
              </a:rPr>
              <a:t>B.) 70-100 species </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CC99"/>
                </a:solidFill>
                <a:effectLst>
                  <a:outerShdw blurRad="38100" dist="38100" dir="2700000" algn="tl">
                    <a:srgbClr val="000000">
                      <a:alpha val="43137"/>
                    </a:srgbClr>
                  </a:outerShdw>
                </a:effectLst>
                <a:uLnTx/>
                <a:uFillTx/>
                <a:latin typeface="Tahoma" pitchFamily="34" charset="0"/>
                <a:ea typeface="+mn-ea"/>
                <a:cs typeface="+mn-cs"/>
              </a:rPr>
              <a:t>C.) 7,000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996633"/>
                </a:solidFill>
                <a:effectLst>
                  <a:outerShdw blurRad="38100" dist="38100" dir="2700000" algn="tl">
                    <a:srgbClr val="000000">
                      <a:alpha val="43137"/>
                    </a:srgbClr>
                  </a:outerShdw>
                </a:effectLst>
                <a:uLnTx/>
                <a:uFillTx/>
                <a:latin typeface="Tahoma" pitchFamily="34" charset="0"/>
                <a:ea typeface="+mn-ea"/>
                <a:cs typeface="+mn-cs"/>
              </a:rPr>
              <a:t>D.) 70,000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CCFF"/>
                </a:solidFill>
                <a:effectLst>
                  <a:outerShdw blurRad="38100" dist="38100" dir="2700000" algn="tl">
                    <a:srgbClr val="000000">
                      <a:alpha val="43137"/>
                    </a:srgbClr>
                  </a:outerShdw>
                </a:effectLst>
                <a:uLnTx/>
                <a:uFillTx/>
                <a:latin typeface="Tahoma" pitchFamily="34" charset="0"/>
                <a:ea typeface="+mn-ea"/>
                <a:cs typeface="+mn-cs"/>
              </a:rPr>
              <a:t>E.) 700 million</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2" name="Rectangle 1"/>
          <p:cNvSpPr/>
          <p:nvPr/>
        </p:nvSpPr>
        <p:spPr>
          <a:xfrm rot="699973">
            <a:off x="4761616" y="4300026"/>
            <a:ext cx="4187365" cy="923330"/>
          </a:xfrm>
          <a:prstGeom prst="rect">
            <a:avLst/>
          </a:prstGeom>
          <a:noFill/>
        </p:spPr>
        <p:txBody>
          <a:bodyPr wrap="none" lIns="91440" tIns="45720" rIns="91440" bIns="45720">
            <a:prstTxWarp prst="textArchUp">
              <a:avLst>
                <a:gd name="adj" fmla="val 11263195"/>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900" cmpd="sng">
                  <a:solidFill>
                    <a:srgbClr val="003399">
                      <a:satMod val="19000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17397382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003399">
                    <a:lumMod val="60000"/>
                    <a:lumOff val="40000"/>
                  </a:srgbClr>
                </a:solidFill>
                <a:effectLst>
                  <a:outerShdw blurRad="38100" dist="38100" dir="2700000" algn="tl">
                    <a:srgbClr val="000000">
                      <a:alpha val="43137"/>
                    </a:srgbClr>
                  </a:outerShdw>
                </a:effectLst>
                <a:uLnTx/>
                <a:uFillTx/>
                <a:latin typeface="Tahoma" pitchFamily="34" charset="0"/>
                <a:ea typeface="+mn-ea"/>
                <a:cs typeface="+mn-cs"/>
              </a:rPr>
              <a:t>A.) 7-10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Tahoma" pitchFamily="34" charset="0"/>
                <a:ea typeface="+mn-ea"/>
                <a:cs typeface="+mn-cs"/>
              </a:rPr>
              <a:t>B.) 70-100 species </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CC99"/>
                </a:solidFill>
                <a:effectLst>
                  <a:outerShdw blurRad="38100" dist="38100" dir="2700000" algn="tl">
                    <a:srgbClr val="000000">
                      <a:alpha val="43137"/>
                    </a:srgbClr>
                  </a:outerShdw>
                </a:effectLst>
                <a:uLnTx/>
                <a:uFillTx/>
                <a:latin typeface="Tahoma" pitchFamily="34" charset="0"/>
                <a:ea typeface="+mn-ea"/>
                <a:cs typeface="+mn-cs"/>
              </a:rPr>
              <a:t>C.) 7,000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996633"/>
                </a:solidFill>
                <a:effectLst>
                  <a:outerShdw blurRad="38100" dist="38100" dir="2700000" algn="tl">
                    <a:srgbClr val="000000">
                      <a:alpha val="43137"/>
                    </a:srgbClr>
                  </a:outerShdw>
                </a:effectLst>
                <a:uLnTx/>
                <a:uFillTx/>
                <a:latin typeface="Tahoma" pitchFamily="34" charset="0"/>
                <a:ea typeface="+mn-ea"/>
                <a:cs typeface="+mn-cs"/>
              </a:rPr>
              <a:t>D.) 70,000 species</a:t>
            </a:r>
          </a:p>
          <a:p>
            <a:pPr marL="457200" marR="0" lvl="1"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CCFF"/>
                </a:solidFill>
                <a:effectLst>
                  <a:outerShdw blurRad="38100" dist="38100" dir="2700000" algn="tl">
                    <a:srgbClr val="000000">
                      <a:alpha val="43137"/>
                    </a:srgbClr>
                  </a:outerShdw>
                </a:effectLst>
                <a:uLnTx/>
                <a:uFillTx/>
                <a:latin typeface="Tahoma" pitchFamily="34" charset="0"/>
                <a:ea typeface="+mn-ea"/>
                <a:cs typeface="+mn-cs"/>
              </a:rPr>
              <a:t>E.) 700 million</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2" name="Rectangle 1"/>
          <p:cNvSpPr/>
          <p:nvPr/>
        </p:nvSpPr>
        <p:spPr>
          <a:xfrm rot="699973">
            <a:off x="4761616" y="4300026"/>
            <a:ext cx="4187365" cy="923330"/>
          </a:xfrm>
          <a:prstGeom prst="rect">
            <a:avLst/>
          </a:prstGeom>
          <a:noFill/>
        </p:spPr>
        <p:txBody>
          <a:bodyPr wrap="none" lIns="91440" tIns="45720" rIns="91440" bIns="45720">
            <a:prstTxWarp prst="textArchUp">
              <a:avLst>
                <a:gd name="adj" fmla="val 11263195"/>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900" cmpd="sng">
                  <a:solidFill>
                    <a:srgbClr val="003399">
                      <a:satMod val="19000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answer is…</a:t>
            </a:r>
          </a:p>
        </p:txBody>
      </p:sp>
      <p:sp>
        <p:nvSpPr>
          <p:cNvPr id="7" name="Rounded Rectangle 6"/>
          <p:cNvSpPr/>
          <p:nvPr/>
        </p:nvSpPr>
        <p:spPr bwMode="auto">
          <a:xfrm>
            <a:off x="838200" y="2941539"/>
            <a:ext cx="3429000" cy="533400"/>
          </a:xfrm>
          <a:prstGeom prst="roundRect">
            <a:avLst/>
          </a:prstGeom>
          <a:solidFill>
            <a:srgbClr val="996633">
              <a:alpha val="17000"/>
            </a:srgbClr>
          </a:solidFill>
          <a:ln w="38100" cap="flat" cmpd="sng" algn="ctr">
            <a:solidFill>
              <a:srgbClr val="9966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5901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a:t>
            </a:r>
            <a:r>
              <a:rPr lang="en-US" dirty="0">
                <a:solidFill>
                  <a:schemeClr val="bg1"/>
                </a:solidFill>
              </a:rPr>
              <a:t>Generation of soils and maintenance of soil quality.</a:t>
            </a:r>
          </a:p>
          <a:p>
            <a:pPr marL="457200" lvl="1" indent="0" eaLnBrk="1" hangingPunct="1">
              <a:lnSpc>
                <a:spcPct val="90000"/>
              </a:lnSpc>
              <a:buFontTx/>
              <a:buNone/>
            </a:pPr>
            <a:r>
              <a:rPr lang="en-US" dirty="0">
                <a:solidFill>
                  <a:srgbClr val="6699FF"/>
                </a:solidFill>
              </a:rPr>
              <a:t>B.) </a:t>
            </a:r>
            <a:r>
              <a:rPr lang="en-US" dirty="0">
                <a:solidFill>
                  <a:schemeClr val="bg1"/>
                </a:solidFill>
              </a:rPr>
              <a:t>Maintenance of air quality.</a:t>
            </a:r>
          </a:p>
          <a:p>
            <a:pPr marL="457200" lvl="1" indent="0" eaLnBrk="1" hangingPunct="1">
              <a:lnSpc>
                <a:spcPct val="90000"/>
              </a:lnSpc>
              <a:buFontTx/>
              <a:buNone/>
            </a:pPr>
            <a:r>
              <a:rPr lang="en-US" dirty="0">
                <a:solidFill>
                  <a:schemeClr val="hlink"/>
                </a:solidFill>
              </a:rPr>
              <a:t>C.) </a:t>
            </a:r>
            <a:r>
              <a:rPr lang="en-US" dirty="0">
                <a:solidFill>
                  <a:schemeClr val="bg1"/>
                </a:solidFill>
              </a:rPr>
              <a:t>Maintenance of water quality. </a:t>
            </a:r>
          </a:p>
          <a:p>
            <a:pPr marL="457200" lvl="1" indent="0" eaLnBrk="1" hangingPunct="1">
              <a:lnSpc>
                <a:spcPct val="90000"/>
              </a:lnSpc>
              <a:buFontTx/>
              <a:buNone/>
            </a:pPr>
            <a:r>
              <a:rPr lang="en-US" dirty="0">
                <a:solidFill>
                  <a:srgbClr val="FF00FF"/>
                </a:solidFill>
              </a:rPr>
              <a:t>D.) </a:t>
            </a:r>
            <a:r>
              <a:rPr lang="en-US" dirty="0">
                <a:solidFill>
                  <a:schemeClr val="bg1"/>
                </a:solidFill>
              </a:rPr>
              <a:t>Pest Control </a:t>
            </a:r>
          </a:p>
          <a:p>
            <a:pPr marL="457200" lvl="1" indent="0" eaLnBrk="1" hangingPunct="1">
              <a:lnSpc>
                <a:spcPct val="90000"/>
              </a:lnSpc>
              <a:buFontTx/>
              <a:buNone/>
            </a:pPr>
            <a:r>
              <a:rPr lang="en-US" dirty="0">
                <a:solidFill>
                  <a:srgbClr val="CC9900"/>
                </a:solidFill>
              </a:rPr>
              <a:t>E.) </a:t>
            </a:r>
            <a:r>
              <a:rPr lang="en-US" dirty="0">
                <a:solidFill>
                  <a:schemeClr val="bg1"/>
                </a:solidFill>
              </a:rPr>
              <a:t>Detoxification and decomposition of wastes. </a:t>
            </a:r>
          </a:p>
          <a:p>
            <a:pPr marL="457200" lvl="1" indent="0" eaLnBrk="1" hangingPunct="1">
              <a:lnSpc>
                <a:spcPct val="90000"/>
              </a:lnSpc>
              <a:buFontTx/>
              <a:buNone/>
            </a:pPr>
            <a:r>
              <a:rPr lang="en-US" dirty="0">
                <a:solidFill>
                  <a:schemeClr val="accent2"/>
                </a:solidFill>
              </a:rPr>
              <a:t>F.) </a:t>
            </a:r>
            <a:r>
              <a:rPr lang="en-US" dirty="0">
                <a:solidFill>
                  <a:schemeClr val="bg1"/>
                </a:solidFill>
              </a:rPr>
              <a:t>Pollination and crop production. </a:t>
            </a:r>
          </a:p>
          <a:p>
            <a:pPr marL="457200" lvl="1" indent="0" eaLnBrk="1" hangingPunct="1">
              <a:lnSpc>
                <a:spcPct val="90000"/>
              </a:lnSpc>
              <a:buFontTx/>
              <a:buNone/>
            </a:pPr>
            <a:r>
              <a:rPr lang="en-US" dirty="0">
                <a:solidFill>
                  <a:srgbClr val="FF9900"/>
                </a:solidFill>
              </a:rPr>
              <a:t>G.) </a:t>
            </a:r>
            <a:r>
              <a:rPr lang="en-US" dirty="0">
                <a:solidFill>
                  <a:schemeClr val="bg1"/>
                </a:solidFill>
              </a:rPr>
              <a:t>Decrease in food security. </a:t>
            </a:r>
          </a:p>
          <a:p>
            <a:pPr marL="457200" lvl="1" indent="0" eaLnBrk="1" hangingPunct="1">
              <a:lnSpc>
                <a:spcPct val="90000"/>
              </a:lnSpc>
              <a:buFontTx/>
              <a:buNone/>
            </a:pPr>
            <a:r>
              <a:rPr lang="en-US" dirty="0">
                <a:solidFill>
                  <a:srgbClr val="9933FF"/>
                </a:solidFill>
              </a:rPr>
              <a:t>H.) </a:t>
            </a:r>
            <a:r>
              <a:rPr lang="en-US" dirty="0">
                <a:solidFill>
                  <a:schemeClr val="bg1"/>
                </a:solidFill>
              </a:rPr>
              <a:t>Provision of health care (Medicines).</a:t>
            </a:r>
          </a:p>
          <a:p>
            <a:pPr marL="457200" lvl="1" indent="0" eaLnBrk="1" hangingPunct="1">
              <a:lnSpc>
                <a:spcPct val="90000"/>
              </a:lnSpc>
              <a:buFontTx/>
              <a:buNone/>
            </a:pPr>
            <a:r>
              <a:rPr lang="en-US" dirty="0">
                <a:solidFill>
                  <a:srgbClr val="99FFCC"/>
                </a:solidFill>
              </a:rPr>
              <a:t>I.) </a:t>
            </a:r>
            <a:r>
              <a:rPr lang="en-US" dirty="0">
                <a:solidFill>
                  <a:schemeClr val="bg1"/>
                </a:solidFill>
              </a:rPr>
              <a:t>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Tree>
    <p:extLst>
      <p:ext uri="{BB962C8B-B14F-4D97-AF65-F5344CB8AC3E}">
        <p14:creationId xmlns:p14="http://schemas.microsoft.com/office/powerpoint/2010/main" val="4506000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 Ecology Interactions</a:t>
            </a:r>
          </a:p>
        </p:txBody>
      </p:sp>
      <p:pic>
        <p:nvPicPr>
          <p:cNvPr id="4" name="Picture 3">
            <a:extLst>
              <a:ext uri="{FF2B5EF4-FFF2-40B4-BE49-F238E27FC236}">
                <a16:creationId xmlns:a16="http://schemas.microsoft.com/office/drawing/2014/main" id="{74798183-D6CE-A9FA-5B23-493E4DD9DFFC}"/>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6996814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solidFill>
                            <a:schemeClr val="accent2">
                              <a:lumMod val="75000"/>
                            </a:schemeClr>
                          </a:solidFill>
                        </a:rPr>
                        <a:t>SNEAK</a:t>
                      </a:r>
                      <a:r>
                        <a:rPr lang="en-US" baseline="0" dirty="0">
                          <a:solidFill>
                            <a:schemeClr val="accent2">
                              <a:lumMod val="75000"/>
                            </a:schemeClr>
                          </a:solidFill>
                        </a:rPr>
                        <a:t> PEEK</a:t>
                      </a:r>
                      <a:endParaRPr lang="en-US" dirty="0">
                        <a:solidFill>
                          <a:schemeClr val="accent2">
                            <a:lumMod val="75000"/>
                          </a:schemeClr>
                        </a:solidFill>
                      </a:endParaRPr>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solidFill>
                      <a:schemeClr val="bg1">
                        <a:lumMod val="75000"/>
                        <a:lumOff val="25000"/>
                      </a:schemeClr>
                    </a:solid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solidFill>
                      <a:schemeClr val="bg1">
                        <a:lumMod val="75000"/>
                        <a:lumOff val="25000"/>
                      </a:schemeClr>
                    </a:solid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solidFill>
                      <a:schemeClr val="bg1">
                        <a:lumMod val="75000"/>
                        <a:lumOff val="25000"/>
                      </a:schemeClr>
                    </a:solid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solidFill>
                      <a:schemeClr val="bg1">
                        <a:lumMod val="75000"/>
                        <a:lumOff val="25000"/>
                      </a:schemeClr>
                    </a:solid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solidFill>
                      <a:schemeClr val="bg1">
                        <a:lumMod val="75000"/>
                        <a:lumOff val="25000"/>
                      </a:schemeClr>
                    </a:solid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 Ecology Interactions</a:t>
            </a:r>
          </a:p>
        </p:txBody>
      </p:sp>
      <p:pic>
        <p:nvPicPr>
          <p:cNvPr id="4" name="Picture 3">
            <a:extLst>
              <a:ext uri="{FF2B5EF4-FFF2-40B4-BE49-F238E27FC236}">
                <a16:creationId xmlns:a16="http://schemas.microsoft.com/office/drawing/2014/main" id="{73D5209A-D1A1-B836-20EE-BC674A2A0CC1}"/>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3298793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63500" y="152400"/>
            <a:ext cx="8915400" cy="5745163"/>
          </a:xfrm>
        </p:spPr>
        <p:txBody>
          <a:bodyPr/>
          <a:lstStyle/>
          <a:p>
            <a:pPr eaLnBrk="1" hangingPunct="1">
              <a:lnSpc>
                <a:spcPct val="90000"/>
              </a:lnSpc>
            </a:pPr>
            <a:r>
              <a:rPr lang="en-US" dirty="0">
                <a:solidFill>
                  <a:srgbClr val="FFCC99"/>
                </a:solidFill>
              </a:rPr>
              <a:t>This is the name for an adaptation that allows the animal to blend in with its environment to avoid being detected.</a:t>
            </a:r>
          </a:p>
          <a:p>
            <a:pPr marL="0" indent="0" eaLnBrk="1" hangingPunct="1">
              <a:lnSpc>
                <a:spcPct val="90000"/>
              </a:lnSpc>
              <a:buNone/>
            </a:pPr>
            <a:r>
              <a:rPr lang="en-US" dirty="0"/>
              <a:t> </a:t>
            </a:r>
            <a:endParaRPr lang="en-US" dirty="0">
              <a:solidFill>
                <a:srgbClr val="CC00FF"/>
              </a:solidFill>
            </a:endParaRP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pic>
        <p:nvPicPr>
          <p:cNvPr id="8" name="Picture 4" descr="DSC018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10600" cy="48006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1677251"/>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Tree>
    <p:extLst>
      <p:ext uri="{BB962C8B-B14F-4D97-AF65-F5344CB8AC3E}">
        <p14:creationId xmlns:p14="http://schemas.microsoft.com/office/powerpoint/2010/main" val="30380118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63500" y="152400"/>
            <a:ext cx="8915400" cy="5745163"/>
          </a:xfrm>
        </p:spPr>
        <p:txBody>
          <a:bodyPr/>
          <a:lstStyle/>
          <a:p>
            <a:pPr eaLnBrk="1" hangingPunct="1">
              <a:lnSpc>
                <a:spcPct val="90000"/>
              </a:lnSpc>
            </a:pPr>
            <a:r>
              <a:rPr lang="en-US" dirty="0">
                <a:solidFill>
                  <a:srgbClr val="FFCC99"/>
                </a:solidFill>
              </a:rPr>
              <a:t>This is the name for an adaptation that allows the animal to blend in with its environment to avoid being detected.</a:t>
            </a:r>
          </a:p>
          <a:p>
            <a:pPr marL="0" indent="0" eaLnBrk="1" hangingPunct="1">
              <a:lnSpc>
                <a:spcPct val="90000"/>
              </a:lnSpc>
              <a:buNone/>
            </a:pPr>
            <a:r>
              <a:rPr lang="en-US" dirty="0"/>
              <a:t> </a:t>
            </a:r>
            <a:endParaRPr lang="en-US" dirty="0">
              <a:solidFill>
                <a:srgbClr val="CC00FF"/>
              </a:solidFill>
            </a:endParaRP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pic>
        <p:nvPicPr>
          <p:cNvPr id="8" name="Picture 4" descr="DSC018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10600" cy="48006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1677251"/>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
        <p:nvSpPr>
          <p:cNvPr id="2" name="Rectangle 1"/>
          <p:cNvSpPr/>
          <p:nvPr/>
        </p:nvSpPr>
        <p:spPr>
          <a:xfrm rot="20848129">
            <a:off x="505793" y="2685762"/>
            <a:ext cx="4330033" cy="923330"/>
          </a:xfrm>
          <a:prstGeom prst="rect">
            <a:avLst/>
          </a:prstGeom>
          <a:noFill/>
        </p:spPr>
        <p:txBody>
          <a:bodyPr wrap="none" lIns="91440" tIns="45720" rIns="91440" bIns="45720">
            <a:prstTxWarp prst="textWave4">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CC99"/>
                  </a:solidFill>
                  <a:prstDash val="solid"/>
                  <a:miter lim="800000"/>
                </a:ln>
                <a:solidFill>
                  <a:srgbClr val="996633"/>
                </a:solidFill>
                <a:effectLst>
                  <a:outerShdw blurRad="50800" algn="tl" rotWithShape="0">
                    <a:srgbClr val="000000"/>
                  </a:outerShdw>
                </a:effectLst>
                <a:uLnTx/>
                <a:uFillTx/>
                <a:latin typeface="Tahoma" pitchFamily="34" charset="0"/>
                <a:ea typeface="+mn-ea"/>
                <a:cs typeface="+mn-cs"/>
              </a:rPr>
              <a:t>Camouflage</a:t>
            </a:r>
          </a:p>
        </p:txBody>
      </p:sp>
    </p:spTree>
    <p:extLst>
      <p:ext uri="{BB962C8B-B14F-4D97-AF65-F5344CB8AC3E}">
        <p14:creationId xmlns:p14="http://schemas.microsoft.com/office/powerpoint/2010/main" val="36528539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Name the correct type of camouflage for the picture? (Can only use each once 7-10) </a:t>
            </a:r>
          </a:p>
          <a:p>
            <a:pPr lvl="1">
              <a:defRPr/>
            </a:pPr>
            <a:r>
              <a:rPr lang="en-US" dirty="0">
                <a:solidFill>
                  <a:schemeClr val="tx1">
                    <a:lumMod val="50000"/>
                  </a:schemeClr>
                </a:solidFill>
              </a:rPr>
              <a:t>Concealing Coloration, Disruptive Coloration, Disguise, or Mimicry</a:t>
            </a:r>
          </a:p>
          <a:p>
            <a:pPr>
              <a:defRPr/>
            </a:pPr>
            <a:endParaRPr lang="en-US" dirty="0"/>
          </a:p>
        </p:txBody>
      </p:sp>
      <p:pic>
        <p:nvPicPr>
          <p:cNvPr id="4403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610600" cy="4267200"/>
          </a:xfrm>
          <a:prstGeom prst="rect">
            <a:avLst/>
          </a:prstGeom>
          <a:noFill/>
          <a:ln w="28575">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96200" y="2268279"/>
            <a:ext cx="1066800" cy="156966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pic>
        <p:nvPicPr>
          <p:cNvPr id="4" name="Picture 3">
            <a:extLst>
              <a:ext uri="{FF2B5EF4-FFF2-40B4-BE49-F238E27FC236}">
                <a16:creationId xmlns:a16="http://schemas.microsoft.com/office/drawing/2014/main" id="{AB2BDF58-C4C9-EE9F-DDDA-3BC76450D9BD}"/>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8108595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Name the correct type of camouflage for the picture? (Can only use each once 7-10) </a:t>
            </a:r>
          </a:p>
          <a:p>
            <a:pPr lvl="1">
              <a:defRPr/>
            </a:pPr>
            <a:r>
              <a:rPr lang="en-US" dirty="0">
                <a:solidFill>
                  <a:schemeClr val="tx1">
                    <a:lumMod val="50000"/>
                  </a:schemeClr>
                </a:solidFill>
              </a:rPr>
              <a:t>Concealing Coloration, Disruptive Coloration, Disguise, or Mimicry</a:t>
            </a:r>
          </a:p>
          <a:p>
            <a:pPr>
              <a:defRPr/>
            </a:pPr>
            <a:endParaRPr lang="en-US" dirty="0"/>
          </a:p>
        </p:txBody>
      </p:sp>
      <p:pic>
        <p:nvPicPr>
          <p:cNvPr id="4403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610600" cy="4267200"/>
          </a:xfrm>
          <a:prstGeom prst="rect">
            <a:avLst/>
          </a:prstGeom>
          <a:noFill/>
          <a:ln w="28575">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96200" y="2268279"/>
            <a:ext cx="1066800" cy="156966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cxnSp>
        <p:nvCxnSpPr>
          <p:cNvPr id="5" name="Straight Connector 4"/>
          <p:cNvCxnSpPr/>
          <p:nvPr/>
        </p:nvCxnSpPr>
        <p:spPr bwMode="auto">
          <a:xfrm>
            <a:off x="990600" y="1828800"/>
            <a:ext cx="1447800" cy="152400"/>
          </a:xfrm>
          <a:prstGeom prst="line">
            <a:avLst/>
          </a:prstGeom>
          <a:noFill/>
          <a:ln w="19050" cap="flat" cmpd="sng" algn="ctr">
            <a:solidFill>
              <a:srgbClr val="66FFCC"/>
            </a:solidFill>
            <a:prstDash val="solid"/>
            <a:round/>
            <a:headEnd type="none" w="med" len="med"/>
            <a:tailEnd type="none" w="med" len="med"/>
          </a:ln>
          <a:effectLst/>
        </p:spPr>
      </p:cxnSp>
      <p:sp>
        <p:nvSpPr>
          <p:cNvPr id="8" name="Freeform 7"/>
          <p:cNvSpPr/>
          <p:nvPr/>
        </p:nvSpPr>
        <p:spPr bwMode="auto">
          <a:xfrm>
            <a:off x="1160079" y="3053326"/>
            <a:ext cx="7101463" cy="3007232"/>
          </a:xfrm>
          <a:custGeom>
            <a:avLst/>
            <a:gdLst>
              <a:gd name="connsiteX0" fmla="*/ 20135 w 7101463"/>
              <a:gd name="connsiteY0" fmla="*/ 753130 h 3007232"/>
              <a:gd name="connsiteX1" fmla="*/ 317847 w 7101463"/>
              <a:gd name="connsiteY1" fmla="*/ 742497 h 3007232"/>
              <a:gd name="connsiteX2" fmla="*/ 573028 w 7101463"/>
              <a:gd name="connsiteY2" fmla="*/ 742497 h 3007232"/>
              <a:gd name="connsiteX3" fmla="*/ 647456 w 7101463"/>
              <a:gd name="connsiteY3" fmla="*/ 763762 h 3007232"/>
              <a:gd name="connsiteX4" fmla="*/ 700619 w 7101463"/>
              <a:gd name="connsiteY4" fmla="*/ 774395 h 3007232"/>
              <a:gd name="connsiteX5" fmla="*/ 764414 w 7101463"/>
              <a:gd name="connsiteY5" fmla="*/ 795660 h 3007232"/>
              <a:gd name="connsiteX6" fmla="*/ 892005 w 7101463"/>
              <a:gd name="connsiteY6" fmla="*/ 816925 h 3007232"/>
              <a:gd name="connsiteX7" fmla="*/ 1274777 w 7101463"/>
              <a:gd name="connsiteY7" fmla="*/ 827558 h 3007232"/>
              <a:gd name="connsiteX8" fmla="*/ 1413000 w 7101463"/>
              <a:gd name="connsiteY8" fmla="*/ 848823 h 3007232"/>
              <a:gd name="connsiteX9" fmla="*/ 1498061 w 7101463"/>
              <a:gd name="connsiteY9" fmla="*/ 870088 h 3007232"/>
              <a:gd name="connsiteX10" fmla="*/ 1540591 w 7101463"/>
              <a:gd name="connsiteY10" fmla="*/ 880721 h 3007232"/>
              <a:gd name="connsiteX11" fmla="*/ 1615019 w 7101463"/>
              <a:gd name="connsiteY11" fmla="*/ 891353 h 3007232"/>
              <a:gd name="connsiteX12" fmla="*/ 1742609 w 7101463"/>
              <a:gd name="connsiteY12" fmla="*/ 912618 h 3007232"/>
              <a:gd name="connsiteX13" fmla="*/ 1955261 w 7101463"/>
              <a:gd name="connsiteY13" fmla="*/ 933883 h 3007232"/>
              <a:gd name="connsiteX14" fmla="*/ 2104116 w 7101463"/>
              <a:gd name="connsiteY14" fmla="*/ 944516 h 3007232"/>
              <a:gd name="connsiteX15" fmla="*/ 2433726 w 7101463"/>
              <a:gd name="connsiteY15" fmla="*/ 955148 h 3007232"/>
              <a:gd name="connsiteX16" fmla="*/ 2561316 w 7101463"/>
              <a:gd name="connsiteY16" fmla="*/ 976414 h 3007232"/>
              <a:gd name="connsiteX17" fmla="*/ 2678274 w 7101463"/>
              <a:gd name="connsiteY17" fmla="*/ 997679 h 3007232"/>
              <a:gd name="connsiteX18" fmla="*/ 2773968 w 7101463"/>
              <a:gd name="connsiteY18" fmla="*/ 1008311 h 3007232"/>
              <a:gd name="connsiteX19" fmla="*/ 2954721 w 7101463"/>
              <a:gd name="connsiteY19" fmla="*/ 1029576 h 3007232"/>
              <a:gd name="connsiteX20" fmla="*/ 3146107 w 7101463"/>
              <a:gd name="connsiteY20" fmla="*/ 1050841 h 3007232"/>
              <a:gd name="connsiteX21" fmla="*/ 3231168 w 7101463"/>
              <a:gd name="connsiteY21" fmla="*/ 1072107 h 3007232"/>
              <a:gd name="connsiteX22" fmla="*/ 3252433 w 7101463"/>
              <a:gd name="connsiteY22" fmla="*/ 1050841 h 3007232"/>
              <a:gd name="connsiteX23" fmla="*/ 3209902 w 7101463"/>
              <a:gd name="connsiteY23" fmla="*/ 955148 h 3007232"/>
              <a:gd name="connsiteX24" fmla="*/ 3188637 w 7101463"/>
              <a:gd name="connsiteY24" fmla="*/ 880721 h 3007232"/>
              <a:gd name="connsiteX25" fmla="*/ 3178005 w 7101463"/>
              <a:gd name="connsiteY25" fmla="*/ 774395 h 3007232"/>
              <a:gd name="connsiteX26" fmla="*/ 3156740 w 7101463"/>
              <a:gd name="connsiteY26" fmla="*/ 710600 h 3007232"/>
              <a:gd name="connsiteX27" fmla="*/ 3124842 w 7101463"/>
              <a:gd name="connsiteY27" fmla="*/ 646804 h 3007232"/>
              <a:gd name="connsiteX28" fmla="*/ 3061047 w 7101463"/>
              <a:gd name="connsiteY28" fmla="*/ 604274 h 3007232"/>
              <a:gd name="connsiteX29" fmla="*/ 2965354 w 7101463"/>
              <a:gd name="connsiteY29" fmla="*/ 551111 h 3007232"/>
              <a:gd name="connsiteX30" fmla="*/ 2922823 w 7101463"/>
              <a:gd name="connsiteY30" fmla="*/ 497948 h 3007232"/>
              <a:gd name="connsiteX31" fmla="*/ 2890926 w 7101463"/>
              <a:gd name="connsiteY31" fmla="*/ 466051 h 3007232"/>
              <a:gd name="connsiteX32" fmla="*/ 2869661 w 7101463"/>
              <a:gd name="connsiteY32" fmla="*/ 434153 h 3007232"/>
              <a:gd name="connsiteX33" fmla="*/ 2816498 w 7101463"/>
              <a:gd name="connsiteY33" fmla="*/ 391623 h 3007232"/>
              <a:gd name="connsiteX34" fmla="*/ 2742070 w 7101463"/>
              <a:gd name="connsiteY34" fmla="*/ 295930 h 3007232"/>
              <a:gd name="connsiteX35" fmla="*/ 2710172 w 7101463"/>
              <a:gd name="connsiteY35" fmla="*/ 232134 h 3007232"/>
              <a:gd name="connsiteX36" fmla="*/ 2752702 w 7101463"/>
              <a:gd name="connsiteY36" fmla="*/ 221502 h 3007232"/>
              <a:gd name="connsiteX37" fmla="*/ 2869661 w 7101463"/>
              <a:gd name="connsiteY37" fmla="*/ 242767 h 3007232"/>
              <a:gd name="connsiteX38" fmla="*/ 2901558 w 7101463"/>
              <a:gd name="connsiteY38" fmla="*/ 264032 h 3007232"/>
              <a:gd name="connsiteX39" fmla="*/ 2933456 w 7101463"/>
              <a:gd name="connsiteY39" fmla="*/ 274665 h 3007232"/>
              <a:gd name="connsiteX40" fmla="*/ 2975986 w 7101463"/>
              <a:gd name="connsiteY40" fmla="*/ 295930 h 3007232"/>
              <a:gd name="connsiteX41" fmla="*/ 3039781 w 7101463"/>
              <a:gd name="connsiteY41" fmla="*/ 317195 h 3007232"/>
              <a:gd name="connsiteX42" fmla="*/ 3071679 w 7101463"/>
              <a:gd name="connsiteY42" fmla="*/ 327827 h 3007232"/>
              <a:gd name="connsiteX43" fmla="*/ 3156740 w 7101463"/>
              <a:gd name="connsiteY43" fmla="*/ 402255 h 3007232"/>
              <a:gd name="connsiteX44" fmla="*/ 3188637 w 7101463"/>
              <a:gd name="connsiteY44" fmla="*/ 476683 h 3007232"/>
              <a:gd name="connsiteX45" fmla="*/ 3231168 w 7101463"/>
              <a:gd name="connsiteY45" fmla="*/ 540479 h 3007232"/>
              <a:gd name="connsiteX46" fmla="*/ 3252433 w 7101463"/>
              <a:gd name="connsiteY46" fmla="*/ 604274 h 3007232"/>
              <a:gd name="connsiteX47" fmla="*/ 3294963 w 7101463"/>
              <a:gd name="connsiteY47" fmla="*/ 668069 h 3007232"/>
              <a:gd name="connsiteX48" fmla="*/ 3316228 w 7101463"/>
              <a:gd name="connsiteY48" fmla="*/ 753130 h 3007232"/>
              <a:gd name="connsiteX49" fmla="*/ 3358758 w 7101463"/>
              <a:gd name="connsiteY49" fmla="*/ 859455 h 3007232"/>
              <a:gd name="connsiteX50" fmla="*/ 3380023 w 7101463"/>
              <a:gd name="connsiteY50" fmla="*/ 923251 h 3007232"/>
              <a:gd name="connsiteX51" fmla="*/ 3390656 w 7101463"/>
              <a:gd name="connsiteY51" fmla="*/ 955148 h 3007232"/>
              <a:gd name="connsiteX52" fmla="*/ 3411921 w 7101463"/>
              <a:gd name="connsiteY52" fmla="*/ 976414 h 3007232"/>
              <a:gd name="connsiteX53" fmla="*/ 3422554 w 7101463"/>
              <a:gd name="connsiteY53" fmla="*/ 1008311 h 3007232"/>
              <a:gd name="connsiteX54" fmla="*/ 3528879 w 7101463"/>
              <a:gd name="connsiteY54" fmla="*/ 1050841 h 3007232"/>
              <a:gd name="connsiteX55" fmla="*/ 3741530 w 7101463"/>
              <a:gd name="connsiteY55" fmla="*/ 1050841 h 3007232"/>
              <a:gd name="connsiteX56" fmla="*/ 3773428 w 7101463"/>
              <a:gd name="connsiteY56" fmla="*/ 1040209 h 3007232"/>
              <a:gd name="connsiteX57" fmla="*/ 3815958 w 7101463"/>
              <a:gd name="connsiteY57" fmla="*/ 1029576 h 3007232"/>
              <a:gd name="connsiteX58" fmla="*/ 3847856 w 7101463"/>
              <a:gd name="connsiteY58" fmla="*/ 1018944 h 3007232"/>
              <a:gd name="connsiteX59" fmla="*/ 4049874 w 7101463"/>
              <a:gd name="connsiteY59" fmla="*/ 1008311 h 3007232"/>
              <a:gd name="connsiteX60" fmla="*/ 4081772 w 7101463"/>
              <a:gd name="connsiteY60" fmla="*/ 912618 h 3007232"/>
              <a:gd name="connsiteX61" fmla="*/ 4092405 w 7101463"/>
              <a:gd name="connsiteY61" fmla="*/ 880721 h 3007232"/>
              <a:gd name="connsiteX62" fmla="*/ 4134935 w 7101463"/>
              <a:gd name="connsiteY62" fmla="*/ 816925 h 3007232"/>
              <a:gd name="connsiteX63" fmla="*/ 4156200 w 7101463"/>
              <a:gd name="connsiteY63" fmla="*/ 785027 h 3007232"/>
              <a:gd name="connsiteX64" fmla="*/ 4188098 w 7101463"/>
              <a:gd name="connsiteY64" fmla="*/ 763762 h 3007232"/>
              <a:gd name="connsiteX65" fmla="*/ 4262526 w 7101463"/>
              <a:gd name="connsiteY65" fmla="*/ 742497 h 3007232"/>
              <a:gd name="connsiteX66" fmla="*/ 4326321 w 7101463"/>
              <a:gd name="connsiteY66" fmla="*/ 710600 h 3007232"/>
              <a:gd name="connsiteX67" fmla="*/ 4432647 w 7101463"/>
              <a:gd name="connsiteY67" fmla="*/ 646804 h 3007232"/>
              <a:gd name="connsiteX68" fmla="*/ 4496442 w 7101463"/>
              <a:gd name="connsiteY68" fmla="*/ 614907 h 3007232"/>
              <a:gd name="connsiteX69" fmla="*/ 4507074 w 7101463"/>
              <a:gd name="connsiteY69" fmla="*/ 583009 h 3007232"/>
              <a:gd name="connsiteX70" fmla="*/ 4592135 w 7101463"/>
              <a:gd name="connsiteY70" fmla="*/ 508581 h 3007232"/>
              <a:gd name="connsiteX71" fmla="*/ 4645298 w 7101463"/>
              <a:gd name="connsiteY71" fmla="*/ 444786 h 3007232"/>
              <a:gd name="connsiteX72" fmla="*/ 4730358 w 7101463"/>
              <a:gd name="connsiteY72" fmla="*/ 370358 h 3007232"/>
              <a:gd name="connsiteX73" fmla="*/ 4783521 w 7101463"/>
              <a:gd name="connsiteY73" fmla="*/ 327827 h 3007232"/>
              <a:gd name="connsiteX74" fmla="*/ 4847316 w 7101463"/>
              <a:gd name="connsiteY74" fmla="*/ 285297 h 3007232"/>
              <a:gd name="connsiteX75" fmla="*/ 4889847 w 7101463"/>
              <a:gd name="connsiteY75" fmla="*/ 232134 h 3007232"/>
              <a:gd name="connsiteX76" fmla="*/ 4911112 w 7101463"/>
              <a:gd name="connsiteY76" fmla="*/ 200237 h 3007232"/>
              <a:gd name="connsiteX77" fmla="*/ 4943009 w 7101463"/>
              <a:gd name="connsiteY77" fmla="*/ 189604 h 3007232"/>
              <a:gd name="connsiteX78" fmla="*/ 5006805 w 7101463"/>
              <a:gd name="connsiteY78" fmla="*/ 147074 h 3007232"/>
              <a:gd name="connsiteX79" fmla="*/ 5070600 w 7101463"/>
              <a:gd name="connsiteY79" fmla="*/ 125809 h 3007232"/>
              <a:gd name="connsiteX80" fmla="*/ 5102498 w 7101463"/>
              <a:gd name="connsiteY80" fmla="*/ 115176 h 3007232"/>
              <a:gd name="connsiteX81" fmla="*/ 5134395 w 7101463"/>
              <a:gd name="connsiteY81" fmla="*/ 93911 h 3007232"/>
              <a:gd name="connsiteX82" fmla="*/ 5187558 w 7101463"/>
              <a:gd name="connsiteY82" fmla="*/ 51381 h 3007232"/>
              <a:gd name="connsiteX83" fmla="*/ 5219456 w 7101463"/>
              <a:gd name="connsiteY83" fmla="*/ 40748 h 3007232"/>
              <a:gd name="connsiteX84" fmla="*/ 5293884 w 7101463"/>
              <a:gd name="connsiteY84" fmla="*/ 30116 h 3007232"/>
              <a:gd name="connsiteX85" fmla="*/ 5283251 w 7101463"/>
              <a:gd name="connsiteY85" fmla="*/ 72646 h 3007232"/>
              <a:gd name="connsiteX86" fmla="*/ 5251354 w 7101463"/>
              <a:gd name="connsiteY86" fmla="*/ 104544 h 3007232"/>
              <a:gd name="connsiteX87" fmla="*/ 5198191 w 7101463"/>
              <a:gd name="connsiteY87" fmla="*/ 157707 h 3007232"/>
              <a:gd name="connsiteX88" fmla="*/ 5145028 w 7101463"/>
              <a:gd name="connsiteY88" fmla="*/ 210869 h 3007232"/>
              <a:gd name="connsiteX89" fmla="*/ 5113130 w 7101463"/>
              <a:gd name="connsiteY89" fmla="*/ 242767 h 3007232"/>
              <a:gd name="connsiteX90" fmla="*/ 5017437 w 7101463"/>
              <a:gd name="connsiteY90" fmla="*/ 295930 h 3007232"/>
              <a:gd name="connsiteX91" fmla="*/ 4932377 w 7101463"/>
              <a:gd name="connsiteY91" fmla="*/ 402255 h 3007232"/>
              <a:gd name="connsiteX92" fmla="*/ 4826051 w 7101463"/>
              <a:gd name="connsiteY92" fmla="*/ 476683 h 3007232"/>
              <a:gd name="connsiteX93" fmla="*/ 4762256 w 7101463"/>
              <a:gd name="connsiteY93" fmla="*/ 551111 h 3007232"/>
              <a:gd name="connsiteX94" fmla="*/ 4624033 w 7101463"/>
              <a:gd name="connsiteY94" fmla="*/ 625539 h 3007232"/>
              <a:gd name="connsiteX95" fmla="*/ 4592135 w 7101463"/>
              <a:gd name="connsiteY95" fmla="*/ 636172 h 3007232"/>
              <a:gd name="connsiteX96" fmla="*/ 4549605 w 7101463"/>
              <a:gd name="connsiteY96" fmla="*/ 657437 h 3007232"/>
              <a:gd name="connsiteX97" fmla="*/ 4517707 w 7101463"/>
              <a:gd name="connsiteY97" fmla="*/ 678702 h 3007232"/>
              <a:gd name="connsiteX98" fmla="*/ 4453912 w 7101463"/>
              <a:gd name="connsiteY98" fmla="*/ 699967 h 3007232"/>
              <a:gd name="connsiteX99" fmla="*/ 4411381 w 7101463"/>
              <a:gd name="connsiteY99" fmla="*/ 721232 h 3007232"/>
              <a:gd name="connsiteX100" fmla="*/ 4347586 w 7101463"/>
              <a:gd name="connsiteY100" fmla="*/ 742497 h 3007232"/>
              <a:gd name="connsiteX101" fmla="*/ 4230628 w 7101463"/>
              <a:gd name="connsiteY101" fmla="*/ 838190 h 3007232"/>
              <a:gd name="connsiteX102" fmla="*/ 4209363 w 7101463"/>
              <a:gd name="connsiteY102" fmla="*/ 870088 h 3007232"/>
              <a:gd name="connsiteX103" fmla="*/ 4156200 w 7101463"/>
              <a:gd name="connsiteY103" fmla="*/ 933883 h 3007232"/>
              <a:gd name="connsiteX104" fmla="*/ 4145568 w 7101463"/>
              <a:gd name="connsiteY104" fmla="*/ 965781 h 3007232"/>
              <a:gd name="connsiteX105" fmla="*/ 4134935 w 7101463"/>
              <a:gd name="connsiteY105" fmla="*/ 1104004 h 3007232"/>
              <a:gd name="connsiteX106" fmla="*/ 4177465 w 7101463"/>
              <a:gd name="connsiteY106" fmla="*/ 1114637 h 3007232"/>
              <a:gd name="connsiteX107" fmla="*/ 4390116 w 7101463"/>
              <a:gd name="connsiteY107" fmla="*/ 1093372 h 3007232"/>
              <a:gd name="connsiteX108" fmla="*/ 4422014 w 7101463"/>
              <a:gd name="connsiteY108" fmla="*/ 1082739 h 3007232"/>
              <a:gd name="connsiteX109" fmla="*/ 4507074 w 7101463"/>
              <a:gd name="connsiteY109" fmla="*/ 1061474 h 3007232"/>
              <a:gd name="connsiteX110" fmla="*/ 4613400 w 7101463"/>
              <a:gd name="connsiteY110" fmla="*/ 1040209 h 3007232"/>
              <a:gd name="connsiteX111" fmla="*/ 4857949 w 7101463"/>
              <a:gd name="connsiteY111" fmla="*/ 1029576 h 3007232"/>
              <a:gd name="connsiteX112" fmla="*/ 5666023 w 7101463"/>
              <a:gd name="connsiteY112" fmla="*/ 1050841 h 3007232"/>
              <a:gd name="connsiteX113" fmla="*/ 5708554 w 7101463"/>
              <a:gd name="connsiteY113" fmla="*/ 1061474 h 3007232"/>
              <a:gd name="connsiteX114" fmla="*/ 5793614 w 7101463"/>
              <a:gd name="connsiteY114" fmla="*/ 1072107 h 3007232"/>
              <a:gd name="connsiteX115" fmla="*/ 6091326 w 7101463"/>
              <a:gd name="connsiteY115" fmla="*/ 1061474 h 3007232"/>
              <a:gd name="connsiteX116" fmla="*/ 6165754 w 7101463"/>
              <a:gd name="connsiteY116" fmla="*/ 1050841 h 3007232"/>
              <a:gd name="connsiteX117" fmla="*/ 6272079 w 7101463"/>
              <a:gd name="connsiteY117" fmla="*/ 1040209 h 3007232"/>
              <a:gd name="connsiteX118" fmla="*/ 6941930 w 7101463"/>
              <a:gd name="connsiteY118" fmla="*/ 1040209 h 3007232"/>
              <a:gd name="connsiteX119" fmla="*/ 6973828 w 7101463"/>
              <a:gd name="connsiteY119" fmla="*/ 1061474 h 3007232"/>
              <a:gd name="connsiteX120" fmla="*/ 7026991 w 7101463"/>
              <a:gd name="connsiteY120" fmla="*/ 1125269 h 3007232"/>
              <a:gd name="connsiteX121" fmla="*/ 7080154 w 7101463"/>
              <a:gd name="connsiteY121" fmla="*/ 1167800 h 3007232"/>
              <a:gd name="connsiteX122" fmla="*/ 7090786 w 7101463"/>
              <a:gd name="connsiteY122" fmla="*/ 1263493 h 3007232"/>
              <a:gd name="connsiteX123" fmla="*/ 7026991 w 7101463"/>
              <a:gd name="connsiteY123" fmla="*/ 1295390 h 3007232"/>
              <a:gd name="connsiteX124" fmla="*/ 6941930 w 7101463"/>
              <a:gd name="connsiteY124" fmla="*/ 1327288 h 3007232"/>
              <a:gd name="connsiteX125" fmla="*/ 6878135 w 7101463"/>
              <a:gd name="connsiteY125" fmla="*/ 1348553 h 3007232"/>
              <a:gd name="connsiteX126" fmla="*/ 6846237 w 7101463"/>
              <a:gd name="connsiteY126" fmla="*/ 1359186 h 3007232"/>
              <a:gd name="connsiteX127" fmla="*/ 6814340 w 7101463"/>
              <a:gd name="connsiteY127" fmla="*/ 1380451 h 3007232"/>
              <a:gd name="connsiteX128" fmla="*/ 6708014 w 7101463"/>
              <a:gd name="connsiteY128" fmla="*/ 1412348 h 3007232"/>
              <a:gd name="connsiteX129" fmla="*/ 6676116 w 7101463"/>
              <a:gd name="connsiteY129" fmla="*/ 1422981 h 3007232"/>
              <a:gd name="connsiteX130" fmla="*/ 6537893 w 7101463"/>
              <a:gd name="connsiteY130" fmla="*/ 1454879 h 3007232"/>
              <a:gd name="connsiteX131" fmla="*/ 6218916 w 7101463"/>
              <a:gd name="connsiteY131" fmla="*/ 1444246 h 3007232"/>
              <a:gd name="connsiteX132" fmla="*/ 5623493 w 7101463"/>
              <a:gd name="connsiteY132" fmla="*/ 1433614 h 3007232"/>
              <a:gd name="connsiteX133" fmla="*/ 5538433 w 7101463"/>
              <a:gd name="connsiteY133" fmla="*/ 1412348 h 3007232"/>
              <a:gd name="connsiteX134" fmla="*/ 5272619 w 7101463"/>
              <a:gd name="connsiteY134" fmla="*/ 1401716 h 3007232"/>
              <a:gd name="connsiteX135" fmla="*/ 5166293 w 7101463"/>
              <a:gd name="connsiteY135" fmla="*/ 1391083 h 3007232"/>
              <a:gd name="connsiteX136" fmla="*/ 5113130 w 7101463"/>
              <a:gd name="connsiteY136" fmla="*/ 1380451 h 3007232"/>
              <a:gd name="connsiteX137" fmla="*/ 5070600 w 7101463"/>
              <a:gd name="connsiteY137" fmla="*/ 1369818 h 3007232"/>
              <a:gd name="connsiteX138" fmla="*/ 4964274 w 7101463"/>
              <a:gd name="connsiteY138" fmla="*/ 1359186 h 3007232"/>
              <a:gd name="connsiteX139" fmla="*/ 4326321 w 7101463"/>
              <a:gd name="connsiteY139" fmla="*/ 1369818 h 3007232"/>
              <a:gd name="connsiteX140" fmla="*/ 4283791 w 7101463"/>
              <a:gd name="connsiteY140" fmla="*/ 1380451 h 3007232"/>
              <a:gd name="connsiteX141" fmla="*/ 4198730 w 7101463"/>
              <a:gd name="connsiteY141" fmla="*/ 1391083 h 3007232"/>
              <a:gd name="connsiteX142" fmla="*/ 4156200 w 7101463"/>
              <a:gd name="connsiteY142" fmla="*/ 1401716 h 3007232"/>
              <a:gd name="connsiteX143" fmla="*/ 4124302 w 7101463"/>
              <a:gd name="connsiteY143" fmla="*/ 1412348 h 3007232"/>
              <a:gd name="connsiteX144" fmla="*/ 4145568 w 7101463"/>
              <a:gd name="connsiteY144" fmla="*/ 1433614 h 3007232"/>
              <a:gd name="connsiteX145" fmla="*/ 4209363 w 7101463"/>
              <a:gd name="connsiteY145" fmla="*/ 1476144 h 3007232"/>
              <a:gd name="connsiteX146" fmla="*/ 4241261 w 7101463"/>
              <a:gd name="connsiteY146" fmla="*/ 1497409 h 3007232"/>
              <a:gd name="connsiteX147" fmla="*/ 4283791 w 7101463"/>
              <a:gd name="connsiteY147" fmla="*/ 1550572 h 3007232"/>
              <a:gd name="connsiteX148" fmla="*/ 4326321 w 7101463"/>
              <a:gd name="connsiteY148" fmla="*/ 1614367 h 3007232"/>
              <a:gd name="connsiteX149" fmla="*/ 4390116 w 7101463"/>
              <a:gd name="connsiteY149" fmla="*/ 1710060 h 3007232"/>
              <a:gd name="connsiteX150" fmla="*/ 4411381 w 7101463"/>
              <a:gd name="connsiteY150" fmla="*/ 1741958 h 3007232"/>
              <a:gd name="connsiteX151" fmla="*/ 4443279 w 7101463"/>
              <a:gd name="connsiteY151" fmla="*/ 1805753 h 3007232"/>
              <a:gd name="connsiteX152" fmla="*/ 4464544 w 7101463"/>
              <a:gd name="connsiteY152" fmla="*/ 1848283 h 3007232"/>
              <a:gd name="connsiteX153" fmla="*/ 4496442 w 7101463"/>
              <a:gd name="connsiteY153" fmla="*/ 1880181 h 3007232"/>
              <a:gd name="connsiteX154" fmla="*/ 4517707 w 7101463"/>
              <a:gd name="connsiteY154" fmla="*/ 1943976 h 3007232"/>
              <a:gd name="connsiteX155" fmla="*/ 4538972 w 7101463"/>
              <a:gd name="connsiteY155" fmla="*/ 1975874 h 3007232"/>
              <a:gd name="connsiteX156" fmla="*/ 4570870 w 7101463"/>
              <a:gd name="connsiteY156" fmla="*/ 2082200 h 3007232"/>
              <a:gd name="connsiteX157" fmla="*/ 4592135 w 7101463"/>
              <a:gd name="connsiteY157" fmla="*/ 2145995 h 3007232"/>
              <a:gd name="connsiteX158" fmla="*/ 4613400 w 7101463"/>
              <a:gd name="connsiteY158" fmla="*/ 2220423 h 3007232"/>
              <a:gd name="connsiteX159" fmla="*/ 4602768 w 7101463"/>
              <a:gd name="connsiteY159" fmla="*/ 2581930 h 3007232"/>
              <a:gd name="connsiteX160" fmla="*/ 4602768 w 7101463"/>
              <a:gd name="connsiteY160" fmla="*/ 3007232 h 3007232"/>
              <a:gd name="connsiteX161" fmla="*/ 4549605 w 7101463"/>
              <a:gd name="connsiteY161" fmla="*/ 2837111 h 3007232"/>
              <a:gd name="connsiteX162" fmla="*/ 4538972 w 7101463"/>
              <a:gd name="connsiteY162" fmla="*/ 2783948 h 3007232"/>
              <a:gd name="connsiteX163" fmla="*/ 4517707 w 7101463"/>
              <a:gd name="connsiteY163" fmla="*/ 2720153 h 3007232"/>
              <a:gd name="connsiteX164" fmla="*/ 4507074 w 7101463"/>
              <a:gd name="connsiteY164" fmla="*/ 2592562 h 3007232"/>
              <a:gd name="connsiteX165" fmla="*/ 4485809 w 7101463"/>
              <a:gd name="connsiteY165" fmla="*/ 2528767 h 3007232"/>
              <a:gd name="connsiteX166" fmla="*/ 4464544 w 7101463"/>
              <a:gd name="connsiteY166" fmla="*/ 2454339 h 3007232"/>
              <a:gd name="connsiteX167" fmla="*/ 4432647 w 7101463"/>
              <a:gd name="connsiteY167" fmla="*/ 2348014 h 3007232"/>
              <a:gd name="connsiteX168" fmla="*/ 4422014 w 7101463"/>
              <a:gd name="connsiteY168" fmla="*/ 2316116 h 3007232"/>
              <a:gd name="connsiteX169" fmla="*/ 4411381 w 7101463"/>
              <a:gd name="connsiteY169" fmla="*/ 2284218 h 3007232"/>
              <a:gd name="connsiteX170" fmla="*/ 4390116 w 7101463"/>
              <a:gd name="connsiteY170" fmla="*/ 2252321 h 3007232"/>
              <a:gd name="connsiteX171" fmla="*/ 4379484 w 7101463"/>
              <a:gd name="connsiteY171" fmla="*/ 2209790 h 3007232"/>
              <a:gd name="connsiteX172" fmla="*/ 4347586 w 7101463"/>
              <a:gd name="connsiteY172" fmla="*/ 2114097 h 3007232"/>
              <a:gd name="connsiteX173" fmla="*/ 4326321 w 7101463"/>
              <a:gd name="connsiteY173" fmla="*/ 2050302 h 3007232"/>
              <a:gd name="connsiteX174" fmla="*/ 4305056 w 7101463"/>
              <a:gd name="connsiteY174" fmla="*/ 2018404 h 3007232"/>
              <a:gd name="connsiteX175" fmla="*/ 4273158 w 7101463"/>
              <a:gd name="connsiteY175" fmla="*/ 1975874 h 3007232"/>
              <a:gd name="connsiteX176" fmla="*/ 4230628 w 7101463"/>
              <a:gd name="connsiteY176" fmla="*/ 1912079 h 3007232"/>
              <a:gd name="connsiteX177" fmla="*/ 4209363 w 7101463"/>
              <a:gd name="connsiteY177" fmla="*/ 1837651 h 3007232"/>
              <a:gd name="connsiteX178" fmla="*/ 4188098 w 7101463"/>
              <a:gd name="connsiteY178" fmla="*/ 1795121 h 3007232"/>
              <a:gd name="connsiteX179" fmla="*/ 4156200 w 7101463"/>
              <a:gd name="connsiteY179" fmla="*/ 1731325 h 3007232"/>
              <a:gd name="connsiteX180" fmla="*/ 4134935 w 7101463"/>
              <a:gd name="connsiteY180" fmla="*/ 1667530 h 3007232"/>
              <a:gd name="connsiteX181" fmla="*/ 4113670 w 7101463"/>
              <a:gd name="connsiteY181" fmla="*/ 1635632 h 3007232"/>
              <a:gd name="connsiteX182" fmla="*/ 4081772 w 7101463"/>
              <a:gd name="connsiteY182" fmla="*/ 1571837 h 3007232"/>
              <a:gd name="connsiteX183" fmla="*/ 4049874 w 7101463"/>
              <a:gd name="connsiteY183" fmla="*/ 1550572 h 3007232"/>
              <a:gd name="connsiteX184" fmla="*/ 4007344 w 7101463"/>
              <a:gd name="connsiteY184" fmla="*/ 1497409 h 3007232"/>
              <a:gd name="connsiteX185" fmla="*/ 3964814 w 7101463"/>
              <a:gd name="connsiteY185" fmla="*/ 1444246 h 3007232"/>
              <a:gd name="connsiteX186" fmla="*/ 3922284 w 7101463"/>
              <a:gd name="connsiteY186" fmla="*/ 1380451 h 3007232"/>
              <a:gd name="connsiteX187" fmla="*/ 3890386 w 7101463"/>
              <a:gd name="connsiteY187" fmla="*/ 1359186 h 3007232"/>
              <a:gd name="connsiteX188" fmla="*/ 3826591 w 7101463"/>
              <a:gd name="connsiteY188" fmla="*/ 1337921 h 3007232"/>
              <a:gd name="connsiteX189" fmla="*/ 3752163 w 7101463"/>
              <a:gd name="connsiteY189" fmla="*/ 1316655 h 3007232"/>
              <a:gd name="connsiteX190" fmla="*/ 3699000 w 7101463"/>
              <a:gd name="connsiteY190" fmla="*/ 1306023 h 3007232"/>
              <a:gd name="connsiteX191" fmla="*/ 3667102 w 7101463"/>
              <a:gd name="connsiteY191" fmla="*/ 1295390 h 3007232"/>
              <a:gd name="connsiteX192" fmla="*/ 3560777 w 7101463"/>
              <a:gd name="connsiteY192" fmla="*/ 1263493 h 3007232"/>
              <a:gd name="connsiteX193" fmla="*/ 3528879 w 7101463"/>
              <a:gd name="connsiteY193" fmla="*/ 1252860 h 3007232"/>
              <a:gd name="connsiteX194" fmla="*/ 3496981 w 7101463"/>
              <a:gd name="connsiteY194" fmla="*/ 1242227 h 3007232"/>
              <a:gd name="connsiteX195" fmla="*/ 3422554 w 7101463"/>
              <a:gd name="connsiteY195" fmla="*/ 1252860 h 3007232"/>
              <a:gd name="connsiteX196" fmla="*/ 3348126 w 7101463"/>
              <a:gd name="connsiteY196" fmla="*/ 1337921 h 3007232"/>
              <a:gd name="connsiteX197" fmla="*/ 3316228 w 7101463"/>
              <a:gd name="connsiteY197" fmla="*/ 1348553 h 3007232"/>
              <a:gd name="connsiteX198" fmla="*/ 3252433 w 7101463"/>
              <a:gd name="connsiteY198" fmla="*/ 1380451 h 3007232"/>
              <a:gd name="connsiteX199" fmla="*/ 3220535 w 7101463"/>
              <a:gd name="connsiteY199" fmla="*/ 1401716 h 3007232"/>
              <a:gd name="connsiteX200" fmla="*/ 3199270 w 7101463"/>
              <a:gd name="connsiteY200" fmla="*/ 1433614 h 3007232"/>
              <a:gd name="connsiteX201" fmla="*/ 3135474 w 7101463"/>
              <a:gd name="connsiteY201" fmla="*/ 1454879 h 3007232"/>
              <a:gd name="connsiteX202" fmla="*/ 3071679 w 7101463"/>
              <a:gd name="connsiteY202" fmla="*/ 1497409 h 3007232"/>
              <a:gd name="connsiteX203" fmla="*/ 2965354 w 7101463"/>
              <a:gd name="connsiteY203" fmla="*/ 1529307 h 3007232"/>
              <a:gd name="connsiteX204" fmla="*/ 2901558 w 7101463"/>
              <a:gd name="connsiteY204" fmla="*/ 1571837 h 3007232"/>
              <a:gd name="connsiteX205" fmla="*/ 2869661 w 7101463"/>
              <a:gd name="connsiteY205" fmla="*/ 1593102 h 3007232"/>
              <a:gd name="connsiteX206" fmla="*/ 2837763 w 7101463"/>
              <a:gd name="connsiteY206" fmla="*/ 1603734 h 3007232"/>
              <a:gd name="connsiteX207" fmla="*/ 2763335 w 7101463"/>
              <a:gd name="connsiteY207" fmla="*/ 1656897 h 3007232"/>
              <a:gd name="connsiteX208" fmla="*/ 2699540 w 7101463"/>
              <a:gd name="connsiteY208" fmla="*/ 1699427 h 3007232"/>
              <a:gd name="connsiteX209" fmla="*/ 2667642 w 7101463"/>
              <a:gd name="connsiteY209" fmla="*/ 1720693 h 3007232"/>
              <a:gd name="connsiteX210" fmla="*/ 2571949 w 7101463"/>
              <a:gd name="connsiteY210" fmla="*/ 1752590 h 3007232"/>
              <a:gd name="connsiteX211" fmla="*/ 2540051 w 7101463"/>
              <a:gd name="connsiteY211" fmla="*/ 1763223 h 3007232"/>
              <a:gd name="connsiteX212" fmla="*/ 2497521 w 7101463"/>
              <a:gd name="connsiteY212" fmla="*/ 1773855 h 3007232"/>
              <a:gd name="connsiteX213" fmla="*/ 2465623 w 7101463"/>
              <a:gd name="connsiteY213" fmla="*/ 1795121 h 3007232"/>
              <a:gd name="connsiteX214" fmla="*/ 2401828 w 7101463"/>
              <a:gd name="connsiteY214" fmla="*/ 1827018 h 3007232"/>
              <a:gd name="connsiteX215" fmla="*/ 2316768 w 7101463"/>
              <a:gd name="connsiteY215" fmla="*/ 1880181 h 3007232"/>
              <a:gd name="connsiteX216" fmla="*/ 2263605 w 7101463"/>
              <a:gd name="connsiteY216" fmla="*/ 1912079 h 3007232"/>
              <a:gd name="connsiteX217" fmla="*/ 2199809 w 7101463"/>
              <a:gd name="connsiteY217" fmla="*/ 1954609 h 3007232"/>
              <a:gd name="connsiteX218" fmla="*/ 2178544 w 7101463"/>
              <a:gd name="connsiteY218" fmla="*/ 1986507 h 3007232"/>
              <a:gd name="connsiteX219" fmla="*/ 2104116 w 7101463"/>
              <a:gd name="connsiteY219" fmla="*/ 2029037 h 3007232"/>
              <a:gd name="connsiteX220" fmla="*/ 2040321 w 7101463"/>
              <a:gd name="connsiteY220" fmla="*/ 2050302 h 3007232"/>
              <a:gd name="connsiteX221" fmla="*/ 1944628 w 7101463"/>
              <a:gd name="connsiteY221" fmla="*/ 2092832 h 3007232"/>
              <a:gd name="connsiteX222" fmla="*/ 1912730 w 7101463"/>
              <a:gd name="connsiteY222" fmla="*/ 2103465 h 3007232"/>
              <a:gd name="connsiteX223" fmla="*/ 1838302 w 7101463"/>
              <a:gd name="connsiteY223" fmla="*/ 2135362 h 3007232"/>
              <a:gd name="connsiteX224" fmla="*/ 1742609 w 7101463"/>
              <a:gd name="connsiteY224" fmla="*/ 2177893 h 3007232"/>
              <a:gd name="connsiteX225" fmla="*/ 1657549 w 7101463"/>
              <a:gd name="connsiteY225" fmla="*/ 2199158 h 3007232"/>
              <a:gd name="connsiteX226" fmla="*/ 1625651 w 7101463"/>
              <a:gd name="connsiteY226" fmla="*/ 2220423 h 3007232"/>
              <a:gd name="connsiteX227" fmla="*/ 1636284 w 7101463"/>
              <a:gd name="connsiteY227" fmla="*/ 2188525 h 3007232"/>
              <a:gd name="connsiteX228" fmla="*/ 1668181 w 7101463"/>
              <a:gd name="connsiteY228" fmla="*/ 2167260 h 3007232"/>
              <a:gd name="connsiteX229" fmla="*/ 1700079 w 7101463"/>
              <a:gd name="connsiteY229" fmla="*/ 2156627 h 3007232"/>
              <a:gd name="connsiteX230" fmla="*/ 1763874 w 7101463"/>
              <a:gd name="connsiteY230" fmla="*/ 2114097 h 3007232"/>
              <a:gd name="connsiteX231" fmla="*/ 1795772 w 7101463"/>
              <a:gd name="connsiteY231" fmla="*/ 2092832 h 3007232"/>
              <a:gd name="connsiteX232" fmla="*/ 1827670 w 7101463"/>
              <a:gd name="connsiteY232" fmla="*/ 2082200 h 3007232"/>
              <a:gd name="connsiteX233" fmla="*/ 1848935 w 7101463"/>
              <a:gd name="connsiteY233" fmla="*/ 2060934 h 3007232"/>
              <a:gd name="connsiteX234" fmla="*/ 1912730 w 7101463"/>
              <a:gd name="connsiteY234" fmla="*/ 2039669 h 3007232"/>
              <a:gd name="connsiteX235" fmla="*/ 1976526 w 7101463"/>
              <a:gd name="connsiteY235" fmla="*/ 1986507 h 3007232"/>
              <a:gd name="connsiteX236" fmla="*/ 1997791 w 7101463"/>
              <a:gd name="connsiteY236" fmla="*/ 1965241 h 3007232"/>
              <a:gd name="connsiteX237" fmla="*/ 2029688 w 7101463"/>
              <a:gd name="connsiteY237" fmla="*/ 1943976 h 3007232"/>
              <a:gd name="connsiteX238" fmla="*/ 2050954 w 7101463"/>
              <a:gd name="connsiteY238" fmla="*/ 1922711 h 3007232"/>
              <a:gd name="connsiteX239" fmla="*/ 2114749 w 7101463"/>
              <a:gd name="connsiteY239" fmla="*/ 1880181 h 3007232"/>
              <a:gd name="connsiteX240" fmla="*/ 2146647 w 7101463"/>
              <a:gd name="connsiteY240" fmla="*/ 1858916 h 3007232"/>
              <a:gd name="connsiteX241" fmla="*/ 2178544 w 7101463"/>
              <a:gd name="connsiteY241" fmla="*/ 1848283 h 3007232"/>
              <a:gd name="connsiteX242" fmla="*/ 2231707 w 7101463"/>
              <a:gd name="connsiteY242" fmla="*/ 1795121 h 3007232"/>
              <a:gd name="connsiteX243" fmla="*/ 2252972 w 7101463"/>
              <a:gd name="connsiteY243" fmla="*/ 1773855 h 3007232"/>
              <a:gd name="connsiteX244" fmla="*/ 2327400 w 7101463"/>
              <a:gd name="connsiteY244" fmla="*/ 1720693 h 3007232"/>
              <a:gd name="connsiteX245" fmla="*/ 2359298 w 7101463"/>
              <a:gd name="connsiteY245" fmla="*/ 1710060 h 3007232"/>
              <a:gd name="connsiteX246" fmla="*/ 2423093 w 7101463"/>
              <a:gd name="connsiteY246" fmla="*/ 1667530 h 3007232"/>
              <a:gd name="connsiteX247" fmla="*/ 2454991 w 7101463"/>
              <a:gd name="connsiteY247" fmla="*/ 1646265 h 3007232"/>
              <a:gd name="connsiteX248" fmla="*/ 2486888 w 7101463"/>
              <a:gd name="connsiteY248" fmla="*/ 1635632 h 3007232"/>
              <a:gd name="connsiteX249" fmla="*/ 2550684 w 7101463"/>
              <a:gd name="connsiteY249" fmla="*/ 1603734 h 3007232"/>
              <a:gd name="connsiteX250" fmla="*/ 2614479 w 7101463"/>
              <a:gd name="connsiteY250" fmla="*/ 1561204 h 3007232"/>
              <a:gd name="connsiteX251" fmla="*/ 2646377 w 7101463"/>
              <a:gd name="connsiteY251" fmla="*/ 1539939 h 3007232"/>
              <a:gd name="connsiteX252" fmla="*/ 2720805 w 7101463"/>
              <a:gd name="connsiteY252" fmla="*/ 1518674 h 3007232"/>
              <a:gd name="connsiteX253" fmla="*/ 2752702 w 7101463"/>
              <a:gd name="connsiteY253" fmla="*/ 1497409 h 3007232"/>
              <a:gd name="connsiteX254" fmla="*/ 2816498 w 7101463"/>
              <a:gd name="connsiteY254" fmla="*/ 1476144 h 3007232"/>
              <a:gd name="connsiteX255" fmla="*/ 2848395 w 7101463"/>
              <a:gd name="connsiteY255" fmla="*/ 1454879 h 3007232"/>
              <a:gd name="connsiteX256" fmla="*/ 2880293 w 7101463"/>
              <a:gd name="connsiteY256" fmla="*/ 1444246 h 3007232"/>
              <a:gd name="connsiteX257" fmla="*/ 2944088 w 7101463"/>
              <a:gd name="connsiteY257" fmla="*/ 1401716 h 3007232"/>
              <a:gd name="connsiteX258" fmla="*/ 2986619 w 7101463"/>
              <a:gd name="connsiteY258" fmla="*/ 1380451 h 3007232"/>
              <a:gd name="connsiteX259" fmla="*/ 3082312 w 7101463"/>
              <a:gd name="connsiteY259" fmla="*/ 1295390 h 3007232"/>
              <a:gd name="connsiteX260" fmla="*/ 3124842 w 7101463"/>
              <a:gd name="connsiteY260" fmla="*/ 1242227 h 3007232"/>
              <a:gd name="connsiteX261" fmla="*/ 3156740 w 7101463"/>
              <a:gd name="connsiteY261" fmla="*/ 1220962 h 3007232"/>
              <a:gd name="connsiteX262" fmla="*/ 3082312 w 7101463"/>
              <a:gd name="connsiteY262" fmla="*/ 1199697 h 3007232"/>
              <a:gd name="connsiteX263" fmla="*/ 3029149 w 7101463"/>
              <a:gd name="connsiteY263" fmla="*/ 1189065 h 3007232"/>
              <a:gd name="connsiteX264" fmla="*/ 2678274 w 7101463"/>
              <a:gd name="connsiteY264" fmla="*/ 1167800 h 3007232"/>
              <a:gd name="connsiteX265" fmla="*/ 2508154 w 7101463"/>
              <a:gd name="connsiteY265" fmla="*/ 1146534 h 3007232"/>
              <a:gd name="connsiteX266" fmla="*/ 2369930 w 7101463"/>
              <a:gd name="connsiteY266" fmla="*/ 1125269 h 3007232"/>
              <a:gd name="connsiteX267" fmla="*/ 2338033 w 7101463"/>
              <a:gd name="connsiteY267" fmla="*/ 1114637 h 3007232"/>
              <a:gd name="connsiteX268" fmla="*/ 2295502 w 7101463"/>
              <a:gd name="connsiteY268" fmla="*/ 1104004 h 3007232"/>
              <a:gd name="connsiteX269" fmla="*/ 2189177 w 7101463"/>
              <a:gd name="connsiteY269" fmla="*/ 1072107 h 3007232"/>
              <a:gd name="connsiteX270" fmla="*/ 1944628 w 7101463"/>
              <a:gd name="connsiteY270" fmla="*/ 1050841 h 3007232"/>
              <a:gd name="connsiteX271" fmla="*/ 1859568 w 7101463"/>
              <a:gd name="connsiteY271" fmla="*/ 1040209 h 3007232"/>
              <a:gd name="connsiteX272" fmla="*/ 1742609 w 7101463"/>
              <a:gd name="connsiteY272" fmla="*/ 1029576 h 3007232"/>
              <a:gd name="connsiteX273" fmla="*/ 1668181 w 7101463"/>
              <a:gd name="connsiteY273" fmla="*/ 1008311 h 3007232"/>
              <a:gd name="connsiteX274" fmla="*/ 1636284 w 7101463"/>
              <a:gd name="connsiteY274" fmla="*/ 997679 h 3007232"/>
              <a:gd name="connsiteX275" fmla="*/ 1551223 w 7101463"/>
              <a:gd name="connsiteY275" fmla="*/ 976414 h 3007232"/>
              <a:gd name="connsiteX276" fmla="*/ 1519326 w 7101463"/>
              <a:gd name="connsiteY276" fmla="*/ 965781 h 3007232"/>
              <a:gd name="connsiteX277" fmla="*/ 1434265 w 7101463"/>
              <a:gd name="connsiteY277" fmla="*/ 944516 h 3007232"/>
              <a:gd name="connsiteX278" fmla="*/ 1317307 w 7101463"/>
              <a:gd name="connsiteY278" fmla="*/ 912618 h 3007232"/>
              <a:gd name="connsiteX279" fmla="*/ 402907 w 7101463"/>
              <a:gd name="connsiteY279" fmla="*/ 891353 h 3007232"/>
              <a:gd name="connsiteX280" fmla="*/ 360377 w 7101463"/>
              <a:gd name="connsiteY280" fmla="*/ 880721 h 3007232"/>
              <a:gd name="connsiteX281" fmla="*/ 296581 w 7101463"/>
              <a:gd name="connsiteY281" fmla="*/ 859455 h 3007232"/>
              <a:gd name="connsiteX282" fmla="*/ 264684 w 7101463"/>
              <a:gd name="connsiteY282" fmla="*/ 848823 h 3007232"/>
              <a:gd name="connsiteX283" fmla="*/ 232786 w 7101463"/>
              <a:gd name="connsiteY283" fmla="*/ 838190 h 3007232"/>
              <a:gd name="connsiteX284" fmla="*/ 200888 w 7101463"/>
              <a:gd name="connsiteY284" fmla="*/ 827558 h 3007232"/>
              <a:gd name="connsiteX285" fmla="*/ 158358 w 7101463"/>
              <a:gd name="connsiteY285" fmla="*/ 806293 h 3007232"/>
              <a:gd name="connsiteX286" fmla="*/ 94563 w 7101463"/>
              <a:gd name="connsiteY286" fmla="*/ 785027 h 3007232"/>
              <a:gd name="connsiteX287" fmla="*/ 30768 w 7101463"/>
              <a:gd name="connsiteY287" fmla="*/ 753130 h 3007232"/>
              <a:gd name="connsiteX288" fmla="*/ 20135 w 7101463"/>
              <a:gd name="connsiteY288" fmla="*/ 753130 h 30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7101463" h="3007232">
                <a:moveTo>
                  <a:pt x="20135" y="753130"/>
                </a:moveTo>
                <a:lnTo>
                  <a:pt x="317847" y="742497"/>
                </a:lnTo>
                <a:cubicBezTo>
                  <a:pt x="533843" y="732451"/>
                  <a:pt x="409631" y="724343"/>
                  <a:pt x="573028" y="742497"/>
                </a:cubicBezTo>
                <a:cubicBezTo>
                  <a:pt x="608554" y="754339"/>
                  <a:pt x="607397" y="754860"/>
                  <a:pt x="647456" y="763762"/>
                </a:cubicBezTo>
                <a:cubicBezTo>
                  <a:pt x="665098" y="767682"/>
                  <a:pt x="683184" y="769640"/>
                  <a:pt x="700619" y="774395"/>
                </a:cubicBezTo>
                <a:cubicBezTo>
                  <a:pt x="722244" y="780293"/>
                  <a:pt x="742434" y="791264"/>
                  <a:pt x="764414" y="795660"/>
                </a:cubicBezTo>
                <a:cubicBezTo>
                  <a:pt x="800369" y="802851"/>
                  <a:pt x="857628" y="815326"/>
                  <a:pt x="892005" y="816925"/>
                </a:cubicBezTo>
                <a:cubicBezTo>
                  <a:pt x="1019507" y="822855"/>
                  <a:pt x="1147186" y="824014"/>
                  <a:pt x="1274777" y="827558"/>
                </a:cubicBezTo>
                <a:cubicBezTo>
                  <a:pt x="1355251" y="854382"/>
                  <a:pt x="1248530" y="821411"/>
                  <a:pt x="1413000" y="848823"/>
                </a:cubicBezTo>
                <a:cubicBezTo>
                  <a:pt x="1441829" y="853628"/>
                  <a:pt x="1469707" y="863000"/>
                  <a:pt x="1498061" y="870088"/>
                </a:cubicBezTo>
                <a:cubicBezTo>
                  <a:pt x="1512238" y="873632"/>
                  <a:pt x="1526125" y="878655"/>
                  <a:pt x="1540591" y="880721"/>
                </a:cubicBezTo>
                <a:cubicBezTo>
                  <a:pt x="1565400" y="884265"/>
                  <a:pt x="1590299" y="887233"/>
                  <a:pt x="1615019" y="891353"/>
                </a:cubicBezTo>
                <a:cubicBezTo>
                  <a:pt x="1751509" y="914101"/>
                  <a:pt x="1568814" y="889446"/>
                  <a:pt x="1742609" y="912618"/>
                </a:cubicBezTo>
                <a:cubicBezTo>
                  <a:pt x="1839342" y="925516"/>
                  <a:pt x="1845011" y="925402"/>
                  <a:pt x="1955261" y="933883"/>
                </a:cubicBezTo>
                <a:cubicBezTo>
                  <a:pt x="2004859" y="937698"/>
                  <a:pt x="2054420" y="942307"/>
                  <a:pt x="2104116" y="944516"/>
                </a:cubicBezTo>
                <a:cubicBezTo>
                  <a:pt x="2213935" y="949397"/>
                  <a:pt x="2323856" y="951604"/>
                  <a:pt x="2433726" y="955148"/>
                </a:cubicBezTo>
                <a:cubicBezTo>
                  <a:pt x="2476256" y="962237"/>
                  <a:pt x="2519037" y="967959"/>
                  <a:pt x="2561316" y="976414"/>
                </a:cubicBezTo>
                <a:cubicBezTo>
                  <a:pt x="2601394" y="984429"/>
                  <a:pt x="2637481" y="992240"/>
                  <a:pt x="2678274" y="997679"/>
                </a:cubicBezTo>
                <a:cubicBezTo>
                  <a:pt x="2710087" y="1001921"/>
                  <a:pt x="2742094" y="1004561"/>
                  <a:pt x="2773968" y="1008311"/>
                </a:cubicBezTo>
                <a:cubicBezTo>
                  <a:pt x="2870100" y="1019621"/>
                  <a:pt x="2853962" y="1019500"/>
                  <a:pt x="2954721" y="1029576"/>
                </a:cubicBezTo>
                <a:cubicBezTo>
                  <a:pt x="3008493" y="1034953"/>
                  <a:pt x="3089354" y="1039490"/>
                  <a:pt x="3146107" y="1050841"/>
                </a:cubicBezTo>
                <a:cubicBezTo>
                  <a:pt x="3174766" y="1056573"/>
                  <a:pt x="3231168" y="1072107"/>
                  <a:pt x="3231168" y="1072107"/>
                </a:cubicBezTo>
                <a:cubicBezTo>
                  <a:pt x="3238256" y="1065018"/>
                  <a:pt x="3252433" y="1060866"/>
                  <a:pt x="3252433" y="1050841"/>
                </a:cubicBezTo>
                <a:cubicBezTo>
                  <a:pt x="3252433" y="1012881"/>
                  <a:pt x="3229175" y="984057"/>
                  <a:pt x="3209902" y="955148"/>
                </a:cubicBezTo>
                <a:cubicBezTo>
                  <a:pt x="3202330" y="932430"/>
                  <a:pt x="3191974" y="904080"/>
                  <a:pt x="3188637" y="880721"/>
                </a:cubicBezTo>
                <a:cubicBezTo>
                  <a:pt x="3183600" y="845460"/>
                  <a:pt x="3184569" y="809404"/>
                  <a:pt x="3178005" y="774395"/>
                </a:cubicBezTo>
                <a:cubicBezTo>
                  <a:pt x="3173874" y="752364"/>
                  <a:pt x="3163828" y="731865"/>
                  <a:pt x="3156740" y="710600"/>
                </a:cubicBezTo>
                <a:cubicBezTo>
                  <a:pt x="3149156" y="687848"/>
                  <a:pt x="3144240" y="663777"/>
                  <a:pt x="3124842" y="646804"/>
                </a:cubicBezTo>
                <a:cubicBezTo>
                  <a:pt x="3105608" y="629974"/>
                  <a:pt x="3085293" y="612356"/>
                  <a:pt x="3061047" y="604274"/>
                </a:cubicBezTo>
                <a:cubicBezTo>
                  <a:pt x="3020935" y="590903"/>
                  <a:pt x="3001916" y="587672"/>
                  <a:pt x="2965354" y="551111"/>
                </a:cubicBezTo>
                <a:cubicBezTo>
                  <a:pt x="2903494" y="489254"/>
                  <a:pt x="2989877" y="578414"/>
                  <a:pt x="2922823" y="497948"/>
                </a:cubicBezTo>
                <a:cubicBezTo>
                  <a:pt x="2913197" y="486397"/>
                  <a:pt x="2900552" y="477602"/>
                  <a:pt x="2890926" y="466051"/>
                </a:cubicBezTo>
                <a:cubicBezTo>
                  <a:pt x="2882745" y="456234"/>
                  <a:pt x="2877644" y="444132"/>
                  <a:pt x="2869661" y="434153"/>
                </a:cubicBezTo>
                <a:cubicBezTo>
                  <a:pt x="2844916" y="403223"/>
                  <a:pt x="2849652" y="419252"/>
                  <a:pt x="2816498" y="391623"/>
                </a:cubicBezTo>
                <a:cubicBezTo>
                  <a:pt x="2779020" y="360391"/>
                  <a:pt x="2771709" y="340388"/>
                  <a:pt x="2742070" y="295930"/>
                </a:cubicBezTo>
                <a:cubicBezTo>
                  <a:pt x="2714588" y="254707"/>
                  <a:pt x="2724846" y="276154"/>
                  <a:pt x="2710172" y="232134"/>
                </a:cubicBezTo>
                <a:cubicBezTo>
                  <a:pt x="2724349" y="228590"/>
                  <a:pt x="2738089" y="221502"/>
                  <a:pt x="2752702" y="221502"/>
                </a:cubicBezTo>
                <a:cubicBezTo>
                  <a:pt x="2774697" y="221502"/>
                  <a:pt x="2839754" y="227813"/>
                  <a:pt x="2869661" y="242767"/>
                </a:cubicBezTo>
                <a:cubicBezTo>
                  <a:pt x="2881090" y="248482"/>
                  <a:pt x="2890129" y="258317"/>
                  <a:pt x="2901558" y="264032"/>
                </a:cubicBezTo>
                <a:cubicBezTo>
                  <a:pt x="2911583" y="269044"/>
                  <a:pt x="2923154" y="270250"/>
                  <a:pt x="2933456" y="274665"/>
                </a:cubicBezTo>
                <a:cubicBezTo>
                  <a:pt x="2948024" y="280909"/>
                  <a:pt x="2961270" y="290043"/>
                  <a:pt x="2975986" y="295930"/>
                </a:cubicBezTo>
                <a:cubicBezTo>
                  <a:pt x="2996798" y="304255"/>
                  <a:pt x="3018516" y="310107"/>
                  <a:pt x="3039781" y="317195"/>
                </a:cubicBezTo>
                <a:lnTo>
                  <a:pt x="3071679" y="327827"/>
                </a:lnTo>
                <a:cubicBezTo>
                  <a:pt x="3133878" y="390026"/>
                  <a:pt x="3103990" y="367089"/>
                  <a:pt x="3156740" y="402255"/>
                </a:cubicBezTo>
                <a:cubicBezTo>
                  <a:pt x="3234148" y="518369"/>
                  <a:pt x="3119973" y="339356"/>
                  <a:pt x="3188637" y="476683"/>
                </a:cubicBezTo>
                <a:cubicBezTo>
                  <a:pt x="3200067" y="499543"/>
                  <a:pt x="3231168" y="540479"/>
                  <a:pt x="3231168" y="540479"/>
                </a:cubicBezTo>
                <a:cubicBezTo>
                  <a:pt x="3238256" y="561744"/>
                  <a:pt x="3239999" y="585623"/>
                  <a:pt x="3252433" y="604274"/>
                </a:cubicBezTo>
                <a:lnTo>
                  <a:pt x="3294963" y="668069"/>
                </a:lnTo>
                <a:cubicBezTo>
                  <a:pt x="3302051" y="696423"/>
                  <a:pt x="3303158" y="726989"/>
                  <a:pt x="3316228" y="753130"/>
                </a:cubicBezTo>
                <a:cubicBezTo>
                  <a:pt x="3347518" y="815710"/>
                  <a:pt x="3332480" y="780622"/>
                  <a:pt x="3358758" y="859455"/>
                </a:cubicBezTo>
                <a:lnTo>
                  <a:pt x="3380023" y="923251"/>
                </a:lnTo>
                <a:cubicBezTo>
                  <a:pt x="3383567" y="933883"/>
                  <a:pt x="3382731" y="947223"/>
                  <a:pt x="3390656" y="955148"/>
                </a:cubicBezTo>
                <a:lnTo>
                  <a:pt x="3411921" y="976414"/>
                </a:lnTo>
                <a:cubicBezTo>
                  <a:pt x="3415465" y="987046"/>
                  <a:pt x="3417542" y="998287"/>
                  <a:pt x="3422554" y="1008311"/>
                </a:cubicBezTo>
                <a:cubicBezTo>
                  <a:pt x="3449772" y="1062747"/>
                  <a:pt x="3453267" y="1041390"/>
                  <a:pt x="3528879" y="1050841"/>
                </a:cubicBezTo>
                <a:cubicBezTo>
                  <a:pt x="3620813" y="1073825"/>
                  <a:pt x="3579055" y="1067943"/>
                  <a:pt x="3741530" y="1050841"/>
                </a:cubicBezTo>
                <a:cubicBezTo>
                  <a:pt x="3752676" y="1049668"/>
                  <a:pt x="3762651" y="1043288"/>
                  <a:pt x="3773428" y="1040209"/>
                </a:cubicBezTo>
                <a:cubicBezTo>
                  <a:pt x="3787479" y="1036195"/>
                  <a:pt x="3801907" y="1033590"/>
                  <a:pt x="3815958" y="1029576"/>
                </a:cubicBezTo>
                <a:cubicBezTo>
                  <a:pt x="3826735" y="1026497"/>
                  <a:pt x="3836694" y="1019959"/>
                  <a:pt x="3847856" y="1018944"/>
                </a:cubicBezTo>
                <a:cubicBezTo>
                  <a:pt x="3915012" y="1012839"/>
                  <a:pt x="3982535" y="1011855"/>
                  <a:pt x="4049874" y="1008311"/>
                </a:cubicBezTo>
                <a:lnTo>
                  <a:pt x="4081772" y="912618"/>
                </a:lnTo>
                <a:cubicBezTo>
                  <a:pt x="4085316" y="901986"/>
                  <a:pt x="4086188" y="890046"/>
                  <a:pt x="4092405" y="880721"/>
                </a:cubicBezTo>
                <a:lnTo>
                  <a:pt x="4134935" y="816925"/>
                </a:lnTo>
                <a:cubicBezTo>
                  <a:pt x="4142023" y="806292"/>
                  <a:pt x="4145567" y="792115"/>
                  <a:pt x="4156200" y="785027"/>
                </a:cubicBezTo>
                <a:cubicBezTo>
                  <a:pt x="4166833" y="777939"/>
                  <a:pt x="4176352" y="768796"/>
                  <a:pt x="4188098" y="763762"/>
                </a:cubicBezTo>
                <a:cubicBezTo>
                  <a:pt x="4235799" y="743319"/>
                  <a:pt x="4221138" y="763191"/>
                  <a:pt x="4262526" y="742497"/>
                </a:cubicBezTo>
                <a:cubicBezTo>
                  <a:pt x="4344964" y="701277"/>
                  <a:pt x="4246151" y="737322"/>
                  <a:pt x="4326321" y="710600"/>
                </a:cubicBezTo>
                <a:cubicBezTo>
                  <a:pt x="4482375" y="606562"/>
                  <a:pt x="4318218" y="712191"/>
                  <a:pt x="4432647" y="646804"/>
                </a:cubicBezTo>
                <a:cubicBezTo>
                  <a:pt x="4490360" y="613826"/>
                  <a:pt x="4437958" y="634400"/>
                  <a:pt x="4496442" y="614907"/>
                </a:cubicBezTo>
                <a:cubicBezTo>
                  <a:pt x="4499986" y="604274"/>
                  <a:pt x="4500349" y="591975"/>
                  <a:pt x="4507074" y="583009"/>
                </a:cubicBezTo>
                <a:cubicBezTo>
                  <a:pt x="4562290" y="509386"/>
                  <a:pt x="4542945" y="549572"/>
                  <a:pt x="4592135" y="508581"/>
                </a:cubicBezTo>
                <a:cubicBezTo>
                  <a:pt x="4651223" y="459341"/>
                  <a:pt x="4600264" y="496253"/>
                  <a:pt x="4645298" y="444786"/>
                </a:cubicBezTo>
                <a:cubicBezTo>
                  <a:pt x="4688837" y="395027"/>
                  <a:pt x="4687123" y="399182"/>
                  <a:pt x="4730358" y="370358"/>
                </a:cubicBezTo>
                <a:cubicBezTo>
                  <a:pt x="4769649" y="311421"/>
                  <a:pt x="4729143" y="358037"/>
                  <a:pt x="4783521" y="327827"/>
                </a:cubicBezTo>
                <a:cubicBezTo>
                  <a:pt x="4805862" y="315415"/>
                  <a:pt x="4847316" y="285297"/>
                  <a:pt x="4847316" y="285297"/>
                </a:cubicBezTo>
                <a:cubicBezTo>
                  <a:pt x="4912765" y="187125"/>
                  <a:pt x="4829245" y="307886"/>
                  <a:pt x="4889847" y="232134"/>
                </a:cubicBezTo>
                <a:cubicBezTo>
                  <a:pt x="4897830" y="222156"/>
                  <a:pt x="4901134" y="208220"/>
                  <a:pt x="4911112" y="200237"/>
                </a:cubicBezTo>
                <a:cubicBezTo>
                  <a:pt x="4919864" y="193236"/>
                  <a:pt x="4933212" y="195047"/>
                  <a:pt x="4943009" y="189604"/>
                </a:cubicBezTo>
                <a:cubicBezTo>
                  <a:pt x="4965350" y="177192"/>
                  <a:pt x="4982559" y="155156"/>
                  <a:pt x="5006805" y="147074"/>
                </a:cubicBezTo>
                <a:lnTo>
                  <a:pt x="5070600" y="125809"/>
                </a:lnTo>
                <a:cubicBezTo>
                  <a:pt x="5081233" y="122265"/>
                  <a:pt x="5093173" y="121393"/>
                  <a:pt x="5102498" y="115176"/>
                </a:cubicBezTo>
                <a:cubicBezTo>
                  <a:pt x="5113130" y="108088"/>
                  <a:pt x="5124417" y="101894"/>
                  <a:pt x="5134395" y="93911"/>
                </a:cubicBezTo>
                <a:cubicBezTo>
                  <a:pt x="5167357" y="67541"/>
                  <a:pt x="5143929" y="73196"/>
                  <a:pt x="5187558" y="51381"/>
                </a:cubicBezTo>
                <a:cubicBezTo>
                  <a:pt x="5197583" y="46369"/>
                  <a:pt x="5208823" y="44292"/>
                  <a:pt x="5219456" y="40748"/>
                </a:cubicBezTo>
                <a:cubicBezTo>
                  <a:pt x="5235344" y="16916"/>
                  <a:pt x="5252700" y="-31660"/>
                  <a:pt x="5293884" y="30116"/>
                </a:cubicBezTo>
                <a:cubicBezTo>
                  <a:pt x="5301990" y="42275"/>
                  <a:pt x="5290501" y="59958"/>
                  <a:pt x="5283251" y="72646"/>
                </a:cubicBezTo>
                <a:cubicBezTo>
                  <a:pt x="5275791" y="85701"/>
                  <a:pt x="5260980" y="92993"/>
                  <a:pt x="5251354" y="104544"/>
                </a:cubicBezTo>
                <a:cubicBezTo>
                  <a:pt x="5207053" y="157705"/>
                  <a:pt x="5256667" y="118721"/>
                  <a:pt x="5198191" y="157707"/>
                </a:cubicBezTo>
                <a:cubicBezTo>
                  <a:pt x="5159205" y="216186"/>
                  <a:pt x="5198192" y="166566"/>
                  <a:pt x="5145028" y="210869"/>
                </a:cubicBezTo>
                <a:cubicBezTo>
                  <a:pt x="5133476" y="220495"/>
                  <a:pt x="5124999" y="233535"/>
                  <a:pt x="5113130" y="242767"/>
                </a:cubicBezTo>
                <a:cubicBezTo>
                  <a:pt x="5058290" y="285420"/>
                  <a:pt x="5065564" y="279887"/>
                  <a:pt x="5017437" y="295930"/>
                </a:cubicBezTo>
                <a:cubicBezTo>
                  <a:pt x="4985858" y="343299"/>
                  <a:pt x="4975664" y="367625"/>
                  <a:pt x="4932377" y="402255"/>
                </a:cubicBezTo>
                <a:cubicBezTo>
                  <a:pt x="4915020" y="416140"/>
                  <a:pt x="4846605" y="456129"/>
                  <a:pt x="4826051" y="476683"/>
                </a:cubicBezTo>
                <a:cubicBezTo>
                  <a:pt x="4782923" y="519811"/>
                  <a:pt x="4808559" y="516384"/>
                  <a:pt x="4762256" y="551111"/>
                </a:cubicBezTo>
                <a:cubicBezTo>
                  <a:pt x="4737835" y="569427"/>
                  <a:pt x="4641794" y="619618"/>
                  <a:pt x="4624033" y="625539"/>
                </a:cubicBezTo>
                <a:cubicBezTo>
                  <a:pt x="4613400" y="629083"/>
                  <a:pt x="4602437" y="631757"/>
                  <a:pt x="4592135" y="636172"/>
                </a:cubicBezTo>
                <a:cubicBezTo>
                  <a:pt x="4577567" y="642416"/>
                  <a:pt x="4563367" y="649573"/>
                  <a:pt x="4549605" y="657437"/>
                </a:cubicBezTo>
                <a:cubicBezTo>
                  <a:pt x="4538510" y="663777"/>
                  <a:pt x="4529384" y="673512"/>
                  <a:pt x="4517707" y="678702"/>
                </a:cubicBezTo>
                <a:cubicBezTo>
                  <a:pt x="4497224" y="687806"/>
                  <a:pt x="4473961" y="689943"/>
                  <a:pt x="4453912" y="699967"/>
                </a:cubicBezTo>
                <a:cubicBezTo>
                  <a:pt x="4439735" y="707055"/>
                  <a:pt x="4426098" y="715345"/>
                  <a:pt x="4411381" y="721232"/>
                </a:cubicBezTo>
                <a:cubicBezTo>
                  <a:pt x="4390569" y="729557"/>
                  <a:pt x="4347586" y="742497"/>
                  <a:pt x="4347586" y="742497"/>
                </a:cubicBezTo>
                <a:cubicBezTo>
                  <a:pt x="4306526" y="769870"/>
                  <a:pt x="4259121" y="795450"/>
                  <a:pt x="4230628" y="838190"/>
                </a:cubicBezTo>
                <a:cubicBezTo>
                  <a:pt x="4223540" y="848823"/>
                  <a:pt x="4217544" y="860271"/>
                  <a:pt x="4209363" y="870088"/>
                </a:cubicBezTo>
                <a:cubicBezTo>
                  <a:pt x="4141136" y="951961"/>
                  <a:pt x="4209000" y="854684"/>
                  <a:pt x="4156200" y="933883"/>
                </a:cubicBezTo>
                <a:cubicBezTo>
                  <a:pt x="4152656" y="944516"/>
                  <a:pt x="4151334" y="956170"/>
                  <a:pt x="4145568" y="965781"/>
                </a:cubicBezTo>
                <a:cubicBezTo>
                  <a:pt x="4110894" y="1023570"/>
                  <a:pt x="4067653" y="942528"/>
                  <a:pt x="4134935" y="1104004"/>
                </a:cubicBezTo>
                <a:cubicBezTo>
                  <a:pt x="4140555" y="1117493"/>
                  <a:pt x="4163288" y="1111093"/>
                  <a:pt x="4177465" y="1114637"/>
                </a:cubicBezTo>
                <a:cubicBezTo>
                  <a:pt x="4237780" y="1109997"/>
                  <a:pt x="4325745" y="1106246"/>
                  <a:pt x="4390116" y="1093372"/>
                </a:cubicBezTo>
                <a:cubicBezTo>
                  <a:pt x="4401106" y="1091174"/>
                  <a:pt x="4411201" y="1085688"/>
                  <a:pt x="4422014" y="1082739"/>
                </a:cubicBezTo>
                <a:cubicBezTo>
                  <a:pt x="4450210" y="1075049"/>
                  <a:pt x="4478721" y="1068562"/>
                  <a:pt x="4507074" y="1061474"/>
                </a:cubicBezTo>
                <a:cubicBezTo>
                  <a:pt x="4541913" y="1052764"/>
                  <a:pt x="4577393" y="1042692"/>
                  <a:pt x="4613400" y="1040209"/>
                </a:cubicBezTo>
                <a:cubicBezTo>
                  <a:pt x="4694800" y="1034595"/>
                  <a:pt x="4776433" y="1033120"/>
                  <a:pt x="4857949" y="1029576"/>
                </a:cubicBezTo>
                <a:cubicBezTo>
                  <a:pt x="4954843" y="1031514"/>
                  <a:pt x="5486615" y="1038881"/>
                  <a:pt x="5666023" y="1050841"/>
                </a:cubicBezTo>
                <a:cubicBezTo>
                  <a:pt x="5680604" y="1051813"/>
                  <a:pt x="5694140" y="1059071"/>
                  <a:pt x="5708554" y="1061474"/>
                </a:cubicBezTo>
                <a:cubicBezTo>
                  <a:pt x="5736739" y="1066172"/>
                  <a:pt x="5765261" y="1068563"/>
                  <a:pt x="5793614" y="1072107"/>
                </a:cubicBezTo>
                <a:cubicBezTo>
                  <a:pt x="5892851" y="1068563"/>
                  <a:pt x="5992187" y="1067139"/>
                  <a:pt x="6091326" y="1061474"/>
                </a:cubicBezTo>
                <a:cubicBezTo>
                  <a:pt x="6116346" y="1060044"/>
                  <a:pt x="6140864" y="1053769"/>
                  <a:pt x="6165754" y="1050841"/>
                </a:cubicBezTo>
                <a:cubicBezTo>
                  <a:pt x="6201128" y="1046679"/>
                  <a:pt x="6236637" y="1043753"/>
                  <a:pt x="6272079" y="1040209"/>
                </a:cubicBezTo>
                <a:cubicBezTo>
                  <a:pt x="6519691" y="990685"/>
                  <a:pt x="6388530" y="1012992"/>
                  <a:pt x="6941930" y="1040209"/>
                </a:cubicBezTo>
                <a:cubicBezTo>
                  <a:pt x="6954693" y="1040837"/>
                  <a:pt x="6963195" y="1054386"/>
                  <a:pt x="6973828" y="1061474"/>
                </a:cubicBezTo>
                <a:cubicBezTo>
                  <a:pt x="6994738" y="1092840"/>
                  <a:pt x="6996288" y="1099684"/>
                  <a:pt x="7026991" y="1125269"/>
                </a:cubicBezTo>
                <a:cubicBezTo>
                  <a:pt x="7107461" y="1192327"/>
                  <a:pt x="7018290" y="1105936"/>
                  <a:pt x="7080154" y="1167800"/>
                </a:cubicBezTo>
                <a:cubicBezTo>
                  <a:pt x="7090370" y="1198448"/>
                  <a:pt x="7115804" y="1232221"/>
                  <a:pt x="7090786" y="1263493"/>
                </a:cubicBezTo>
                <a:cubicBezTo>
                  <a:pt x="7073018" y="1285703"/>
                  <a:pt x="7050441" y="1285340"/>
                  <a:pt x="7026991" y="1295390"/>
                </a:cubicBezTo>
                <a:cubicBezTo>
                  <a:pt x="6916074" y="1342926"/>
                  <a:pt x="7050839" y="1294615"/>
                  <a:pt x="6941930" y="1327288"/>
                </a:cubicBezTo>
                <a:cubicBezTo>
                  <a:pt x="6920460" y="1333729"/>
                  <a:pt x="6899400" y="1341465"/>
                  <a:pt x="6878135" y="1348553"/>
                </a:cubicBezTo>
                <a:cubicBezTo>
                  <a:pt x="6867502" y="1352097"/>
                  <a:pt x="6855562" y="1352969"/>
                  <a:pt x="6846237" y="1359186"/>
                </a:cubicBezTo>
                <a:cubicBezTo>
                  <a:pt x="6835605" y="1366274"/>
                  <a:pt x="6826017" y="1375261"/>
                  <a:pt x="6814340" y="1380451"/>
                </a:cubicBezTo>
                <a:cubicBezTo>
                  <a:pt x="6768853" y="1400667"/>
                  <a:pt x="6751317" y="1399976"/>
                  <a:pt x="6708014" y="1412348"/>
                </a:cubicBezTo>
                <a:cubicBezTo>
                  <a:pt x="6697237" y="1415427"/>
                  <a:pt x="6686929" y="1420032"/>
                  <a:pt x="6676116" y="1422981"/>
                </a:cubicBezTo>
                <a:cubicBezTo>
                  <a:pt x="6605590" y="1442216"/>
                  <a:pt x="6599886" y="1442480"/>
                  <a:pt x="6537893" y="1454879"/>
                </a:cubicBezTo>
                <a:lnTo>
                  <a:pt x="6218916" y="1444246"/>
                </a:lnTo>
                <a:cubicBezTo>
                  <a:pt x="6020464" y="1439631"/>
                  <a:pt x="5821781" y="1442909"/>
                  <a:pt x="5623493" y="1433614"/>
                </a:cubicBezTo>
                <a:cubicBezTo>
                  <a:pt x="5594299" y="1432246"/>
                  <a:pt x="5567636" y="1413516"/>
                  <a:pt x="5538433" y="1412348"/>
                </a:cubicBezTo>
                <a:lnTo>
                  <a:pt x="5272619" y="1401716"/>
                </a:lnTo>
                <a:cubicBezTo>
                  <a:pt x="5237177" y="1398172"/>
                  <a:pt x="5201599" y="1395790"/>
                  <a:pt x="5166293" y="1391083"/>
                </a:cubicBezTo>
                <a:cubicBezTo>
                  <a:pt x="5148380" y="1388695"/>
                  <a:pt x="5130772" y="1384371"/>
                  <a:pt x="5113130" y="1380451"/>
                </a:cubicBezTo>
                <a:cubicBezTo>
                  <a:pt x="5098865" y="1377281"/>
                  <a:pt x="5085066" y="1371885"/>
                  <a:pt x="5070600" y="1369818"/>
                </a:cubicBezTo>
                <a:cubicBezTo>
                  <a:pt x="5035339" y="1364781"/>
                  <a:pt x="4999716" y="1362730"/>
                  <a:pt x="4964274" y="1359186"/>
                </a:cubicBezTo>
                <a:lnTo>
                  <a:pt x="4326321" y="1369818"/>
                </a:lnTo>
                <a:cubicBezTo>
                  <a:pt x="4311715" y="1370274"/>
                  <a:pt x="4298205" y="1378049"/>
                  <a:pt x="4283791" y="1380451"/>
                </a:cubicBezTo>
                <a:cubicBezTo>
                  <a:pt x="4255605" y="1385149"/>
                  <a:pt x="4227084" y="1387539"/>
                  <a:pt x="4198730" y="1391083"/>
                </a:cubicBezTo>
                <a:cubicBezTo>
                  <a:pt x="4184553" y="1394627"/>
                  <a:pt x="4170251" y="1397702"/>
                  <a:pt x="4156200" y="1401716"/>
                </a:cubicBezTo>
                <a:cubicBezTo>
                  <a:pt x="4145423" y="1404795"/>
                  <a:pt x="4127846" y="1401715"/>
                  <a:pt x="4124302" y="1412348"/>
                </a:cubicBezTo>
                <a:cubicBezTo>
                  <a:pt x="4121132" y="1421859"/>
                  <a:pt x="4137548" y="1427599"/>
                  <a:pt x="4145568" y="1433614"/>
                </a:cubicBezTo>
                <a:cubicBezTo>
                  <a:pt x="4166014" y="1448948"/>
                  <a:pt x="4188098" y="1461967"/>
                  <a:pt x="4209363" y="1476144"/>
                </a:cubicBezTo>
                <a:lnTo>
                  <a:pt x="4241261" y="1497409"/>
                </a:lnTo>
                <a:cubicBezTo>
                  <a:pt x="4265203" y="1569241"/>
                  <a:pt x="4231998" y="1491381"/>
                  <a:pt x="4283791" y="1550572"/>
                </a:cubicBezTo>
                <a:cubicBezTo>
                  <a:pt x="4300621" y="1569806"/>
                  <a:pt x="4312144" y="1593102"/>
                  <a:pt x="4326321" y="1614367"/>
                </a:cubicBezTo>
                <a:lnTo>
                  <a:pt x="4390116" y="1710060"/>
                </a:lnTo>
                <a:cubicBezTo>
                  <a:pt x="4397204" y="1720693"/>
                  <a:pt x="4407340" y="1729835"/>
                  <a:pt x="4411381" y="1741958"/>
                </a:cubicBezTo>
                <a:cubicBezTo>
                  <a:pt x="4430876" y="1800440"/>
                  <a:pt x="4410300" y="1748040"/>
                  <a:pt x="4443279" y="1805753"/>
                </a:cubicBezTo>
                <a:cubicBezTo>
                  <a:pt x="4451143" y="1819515"/>
                  <a:pt x="4455331" y="1835385"/>
                  <a:pt x="4464544" y="1848283"/>
                </a:cubicBezTo>
                <a:cubicBezTo>
                  <a:pt x="4473284" y="1860519"/>
                  <a:pt x="4485809" y="1869548"/>
                  <a:pt x="4496442" y="1880181"/>
                </a:cubicBezTo>
                <a:cubicBezTo>
                  <a:pt x="4503530" y="1901446"/>
                  <a:pt x="4505273" y="1925325"/>
                  <a:pt x="4517707" y="1943976"/>
                </a:cubicBezTo>
                <a:cubicBezTo>
                  <a:pt x="4524795" y="1954609"/>
                  <a:pt x="4533782" y="1964197"/>
                  <a:pt x="4538972" y="1975874"/>
                </a:cubicBezTo>
                <a:cubicBezTo>
                  <a:pt x="4562104" y="2027922"/>
                  <a:pt x="4556596" y="2034620"/>
                  <a:pt x="4570870" y="2082200"/>
                </a:cubicBezTo>
                <a:cubicBezTo>
                  <a:pt x="4577311" y="2103670"/>
                  <a:pt x="4586698" y="2124249"/>
                  <a:pt x="4592135" y="2145995"/>
                </a:cubicBezTo>
                <a:cubicBezTo>
                  <a:pt x="4605486" y="2199398"/>
                  <a:pt x="4598147" y="2174662"/>
                  <a:pt x="4613400" y="2220423"/>
                </a:cubicBezTo>
                <a:cubicBezTo>
                  <a:pt x="4609856" y="2340925"/>
                  <a:pt x="4602768" y="2461376"/>
                  <a:pt x="4602768" y="2581930"/>
                </a:cubicBezTo>
                <a:cubicBezTo>
                  <a:pt x="4602768" y="3198885"/>
                  <a:pt x="4636872" y="2222803"/>
                  <a:pt x="4602768" y="3007232"/>
                </a:cubicBezTo>
                <a:cubicBezTo>
                  <a:pt x="4506914" y="2983270"/>
                  <a:pt x="4567161" y="3012669"/>
                  <a:pt x="4549605" y="2837111"/>
                </a:cubicBezTo>
                <a:cubicBezTo>
                  <a:pt x="4547807" y="2819129"/>
                  <a:pt x="4543727" y="2801383"/>
                  <a:pt x="4538972" y="2783948"/>
                </a:cubicBezTo>
                <a:cubicBezTo>
                  <a:pt x="4533074" y="2762323"/>
                  <a:pt x="4517707" y="2720153"/>
                  <a:pt x="4517707" y="2720153"/>
                </a:cubicBezTo>
                <a:cubicBezTo>
                  <a:pt x="4514163" y="2677623"/>
                  <a:pt x="4514090" y="2634659"/>
                  <a:pt x="4507074" y="2592562"/>
                </a:cubicBezTo>
                <a:cubicBezTo>
                  <a:pt x="4503389" y="2570452"/>
                  <a:pt x="4491245" y="2550513"/>
                  <a:pt x="4485809" y="2528767"/>
                </a:cubicBezTo>
                <a:cubicBezTo>
                  <a:pt x="4452572" y="2395813"/>
                  <a:pt x="4495051" y="2561114"/>
                  <a:pt x="4464544" y="2454339"/>
                </a:cubicBezTo>
                <a:cubicBezTo>
                  <a:pt x="4432405" y="2341852"/>
                  <a:pt x="4483184" y="2499625"/>
                  <a:pt x="4432647" y="2348014"/>
                </a:cubicBezTo>
                <a:lnTo>
                  <a:pt x="4422014" y="2316116"/>
                </a:lnTo>
                <a:cubicBezTo>
                  <a:pt x="4418470" y="2305483"/>
                  <a:pt x="4417598" y="2293543"/>
                  <a:pt x="4411381" y="2284218"/>
                </a:cubicBezTo>
                <a:lnTo>
                  <a:pt x="4390116" y="2252321"/>
                </a:lnTo>
                <a:cubicBezTo>
                  <a:pt x="4386572" y="2238144"/>
                  <a:pt x="4383683" y="2223787"/>
                  <a:pt x="4379484" y="2209790"/>
                </a:cubicBezTo>
                <a:cubicBezTo>
                  <a:pt x="4379474" y="2209757"/>
                  <a:pt x="4352908" y="2130062"/>
                  <a:pt x="4347586" y="2114097"/>
                </a:cubicBezTo>
                <a:cubicBezTo>
                  <a:pt x="4347585" y="2114093"/>
                  <a:pt x="4326323" y="2050305"/>
                  <a:pt x="4326321" y="2050302"/>
                </a:cubicBezTo>
                <a:cubicBezTo>
                  <a:pt x="4319233" y="2039669"/>
                  <a:pt x="4312484" y="2028803"/>
                  <a:pt x="4305056" y="2018404"/>
                </a:cubicBezTo>
                <a:cubicBezTo>
                  <a:pt x="4294756" y="2003984"/>
                  <a:pt x="4283320" y="1990392"/>
                  <a:pt x="4273158" y="1975874"/>
                </a:cubicBezTo>
                <a:cubicBezTo>
                  <a:pt x="4258502" y="1954937"/>
                  <a:pt x="4230628" y="1912079"/>
                  <a:pt x="4230628" y="1912079"/>
                </a:cubicBezTo>
                <a:cubicBezTo>
                  <a:pt x="4225234" y="1890502"/>
                  <a:pt x="4218514" y="1859003"/>
                  <a:pt x="4209363" y="1837651"/>
                </a:cubicBezTo>
                <a:cubicBezTo>
                  <a:pt x="4203119" y="1823083"/>
                  <a:pt x="4194342" y="1809689"/>
                  <a:pt x="4188098" y="1795121"/>
                </a:cubicBezTo>
                <a:cubicBezTo>
                  <a:pt x="4161685" y="1733492"/>
                  <a:pt x="4197066" y="1792625"/>
                  <a:pt x="4156200" y="1731325"/>
                </a:cubicBezTo>
                <a:cubicBezTo>
                  <a:pt x="4149112" y="1710060"/>
                  <a:pt x="4147369" y="1686181"/>
                  <a:pt x="4134935" y="1667530"/>
                </a:cubicBezTo>
                <a:cubicBezTo>
                  <a:pt x="4127847" y="1656897"/>
                  <a:pt x="4119385" y="1647062"/>
                  <a:pt x="4113670" y="1635632"/>
                </a:cubicBezTo>
                <a:cubicBezTo>
                  <a:pt x="4096375" y="1601043"/>
                  <a:pt x="4112242" y="1602306"/>
                  <a:pt x="4081772" y="1571837"/>
                </a:cubicBezTo>
                <a:cubicBezTo>
                  <a:pt x="4072736" y="1562801"/>
                  <a:pt x="4060507" y="1557660"/>
                  <a:pt x="4049874" y="1550572"/>
                </a:cubicBezTo>
                <a:cubicBezTo>
                  <a:pt x="4023150" y="1470396"/>
                  <a:pt x="4062308" y="1566114"/>
                  <a:pt x="4007344" y="1497409"/>
                </a:cubicBezTo>
                <a:cubicBezTo>
                  <a:pt x="3948650" y="1424041"/>
                  <a:pt x="4056229" y="1505189"/>
                  <a:pt x="3964814" y="1444246"/>
                </a:cubicBezTo>
                <a:cubicBezTo>
                  <a:pt x="3950637" y="1422981"/>
                  <a:pt x="3943549" y="1394628"/>
                  <a:pt x="3922284" y="1380451"/>
                </a:cubicBezTo>
                <a:cubicBezTo>
                  <a:pt x="3911651" y="1373363"/>
                  <a:pt x="3902063" y="1364376"/>
                  <a:pt x="3890386" y="1359186"/>
                </a:cubicBezTo>
                <a:cubicBezTo>
                  <a:pt x="3869903" y="1350082"/>
                  <a:pt x="3847856" y="1345009"/>
                  <a:pt x="3826591" y="1337921"/>
                </a:cubicBezTo>
                <a:cubicBezTo>
                  <a:pt x="3791071" y="1326081"/>
                  <a:pt x="3792213" y="1325555"/>
                  <a:pt x="3752163" y="1316655"/>
                </a:cubicBezTo>
                <a:cubicBezTo>
                  <a:pt x="3734521" y="1312735"/>
                  <a:pt x="3716532" y="1310406"/>
                  <a:pt x="3699000" y="1306023"/>
                </a:cubicBezTo>
                <a:cubicBezTo>
                  <a:pt x="3688127" y="1303305"/>
                  <a:pt x="3677879" y="1298469"/>
                  <a:pt x="3667102" y="1295390"/>
                </a:cubicBezTo>
                <a:cubicBezTo>
                  <a:pt x="3554615" y="1263251"/>
                  <a:pt x="3712388" y="1314030"/>
                  <a:pt x="3560777" y="1263493"/>
                </a:cubicBezTo>
                <a:lnTo>
                  <a:pt x="3528879" y="1252860"/>
                </a:lnTo>
                <a:lnTo>
                  <a:pt x="3496981" y="1242227"/>
                </a:lnTo>
                <a:cubicBezTo>
                  <a:pt x="3472172" y="1245771"/>
                  <a:pt x="3444969" y="1241652"/>
                  <a:pt x="3422554" y="1252860"/>
                </a:cubicBezTo>
                <a:cubicBezTo>
                  <a:pt x="3303086" y="1312595"/>
                  <a:pt x="3412494" y="1286427"/>
                  <a:pt x="3348126" y="1337921"/>
                </a:cubicBezTo>
                <a:cubicBezTo>
                  <a:pt x="3339374" y="1344922"/>
                  <a:pt x="3326861" y="1345009"/>
                  <a:pt x="3316228" y="1348553"/>
                </a:cubicBezTo>
                <a:cubicBezTo>
                  <a:pt x="3224812" y="1409496"/>
                  <a:pt x="3340474" y="1336430"/>
                  <a:pt x="3252433" y="1380451"/>
                </a:cubicBezTo>
                <a:cubicBezTo>
                  <a:pt x="3241003" y="1386166"/>
                  <a:pt x="3231168" y="1394628"/>
                  <a:pt x="3220535" y="1401716"/>
                </a:cubicBezTo>
                <a:cubicBezTo>
                  <a:pt x="3213447" y="1412349"/>
                  <a:pt x="3210106" y="1426841"/>
                  <a:pt x="3199270" y="1433614"/>
                </a:cubicBezTo>
                <a:cubicBezTo>
                  <a:pt x="3180262" y="1445494"/>
                  <a:pt x="3154125" y="1442445"/>
                  <a:pt x="3135474" y="1454879"/>
                </a:cubicBezTo>
                <a:cubicBezTo>
                  <a:pt x="3114209" y="1469056"/>
                  <a:pt x="3096473" y="1491211"/>
                  <a:pt x="3071679" y="1497409"/>
                </a:cubicBezTo>
                <a:cubicBezTo>
                  <a:pt x="3047901" y="1503353"/>
                  <a:pt x="2980891" y="1518949"/>
                  <a:pt x="2965354" y="1529307"/>
                </a:cubicBezTo>
                <a:lnTo>
                  <a:pt x="2901558" y="1571837"/>
                </a:lnTo>
                <a:cubicBezTo>
                  <a:pt x="2890926" y="1578925"/>
                  <a:pt x="2881784" y="1589061"/>
                  <a:pt x="2869661" y="1593102"/>
                </a:cubicBezTo>
                <a:lnTo>
                  <a:pt x="2837763" y="1603734"/>
                </a:lnTo>
                <a:cubicBezTo>
                  <a:pt x="2734022" y="1672897"/>
                  <a:pt x="2895268" y="1564545"/>
                  <a:pt x="2763335" y="1656897"/>
                </a:cubicBezTo>
                <a:cubicBezTo>
                  <a:pt x="2742398" y="1671553"/>
                  <a:pt x="2720805" y="1685250"/>
                  <a:pt x="2699540" y="1699427"/>
                </a:cubicBezTo>
                <a:cubicBezTo>
                  <a:pt x="2688907" y="1706516"/>
                  <a:pt x="2679765" y="1716652"/>
                  <a:pt x="2667642" y="1720693"/>
                </a:cubicBezTo>
                <a:lnTo>
                  <a:pt x="2571949" y="1752590"/>
                </a:lnTo>
                <a:cubicBezTo>
                  <a:pt x="2561316" y="1756134"/>
                  <a:pt x="2550924" y="1760505"/>
                  <a:pt x="2540051" y="1763223"/>
                </a:cubicBezTo>
                <a:lnTo>
                  <a:pt x="2497521" y="1773855"/>
                </a:lnTo>
                <a:cubicBezTo>
                  <a:pt x="2486888" y="1780944"/>
                  <a:pt x="2477053" y="1789406"/>
                  <a:pt x="2465623" y="1795121"/>
                </a:cubicBezTo>
                <a:cubicBezTo>
                  <a:pt x="2420341" y="1817763"/>
                  <a:pt x="2444491" y="1790450"/>
                  <a:pt x="2401828" y="1827018"/>
                </a:cubicBezTo>
                <a:cubicBezTo>
                  <a:pt x="2336526" y="1882991"/>
                  <a:pt x="2387815" y="1862418"/>
                  <a:pt x="2316768" y="1880181"/>
                </a:cubicBezTo>
                <a:cubicBezTo>
                  <a:pt x="2269058" y="1927889"/>
                  <a:pt x="2325716" y="1877573"/>
                  <a:pt x="2263605" y="1912079"/>
                </a:cubicBezTo>
                <a:cubicBezTo>
                  <a:pt x="2241264" y="1924491"/>
                  <a:pt x="2199809" y="1954609"/>
                  <a:pt x="2199809" y="1954609"/>
                </a:cubicBezTo>
                <a:cubicBezTo>
                  <a:pt x="2192721" y="1965242"/>
                  <a:pt x="2187580" y="1977471"/>
                  <a:pt x="2178544" y="1986507"/>
                </a:cubicBezTo>
                <a:cubicBezTo>
                  <a:pt x="2165755" y="1999296"/>
                  <a:pt x="2118016" y="2023477"/>
                  <a:pt x="2104116" y="2029037"/>
                </a:cubicBezTo>
                <a:cubicBezTo>
                  <a:pt x="2083304" y="2037362"/>
                  <a:pt x="2058972" y="2037868"/>
                  <a:pt x="2040321" y="2050302"/>
                </a:cubicBezTo>
                <a:cubicBezTo>
                  <a:pt x="1989772" y="2084001"/>
                  <a:pt x="2020547" y="2067525"/>
                  <a:pt x="1944628" y="2092832"/>
                </a:cubicBezTo>
                <a:cubicBezTo>
                  <a:pt x="1933995" y="2096376"/>
                  <a:pt x="1922055" y="2097248"/>
                  <a:pt x="1912730" y="2103465"/>
                </a:cubicBezTo>
                <a:cubicBezTo>
                  <a:pt x="1868674" y="2132836"/>
                  <a:pt x="1893230" y="2121631"/>
                  <a:pt x="1838302" y="2135362"/>
                </a:cubicBezTo>
                <a:cubicBezTo>
                  <a:pt x="1796411" y="2163290"/>
                  <a:pt x="1803342" y="2162710"/>
                  <a:pt x="1742609" y="2177893"/>
                </a:cubicBezTo>
                <a:lnTo>
                  <a:pt x="1657549" y="2199158"/>
                </a:lnTo>
                <a:cubicBezTo>
                  <a:pt x="1646916" y="2206246"/>
                  <a:pt x="1637081" y="2226138"/>
                  <a:pt x="1625651" y="2220423"/>
                </a:cubicBezTo>
                <a:cubicBezTo>
                  <a:pt x="1615626" y="2215411"/>
                  <a:pt x="1629283" y="2197277"/>
                  <a:pt x="1636284" y="2188525"/>
                </a:cubicBezTo>
                <a:cubicBezTo>
                  <a:pt x="1644267" y="2178547"/>
                  <a:pt x="1656752" y="2172975"/>
                  <a:pt x="1668181" y="2167260"/>
                </a:cubicBezTo>
                <a:cubicBezTo>
                  <a:pt x="1678206" y="2162248"/>
                  <a:pt x="1690282" y="2162070"/>
                  <a:pt x="1700079" y="2156627"/>
                </a:cubicBezTo>
                <a:cubicBezTo>
                  <a:pt x="1722420" y="2144215"/>
                  <a:pt x="1742609" y="2128274"/>
                  <a:pt x="1763874" y="2114097"/>
                </a:cubicBezTo>
                <a:cubicBezTo>
                  <a:pt x="1774507" y="2107009"/>
                  <a:pt x="1783649" y="2096873"/>
                  <a:pt x="1795772" y="2092832"/>
                </a:cubicBezTo>
                <a:lnTo>
                  <a:pt x="1827670" y="2082200"/>
                </a:lnTo>
                <a:cubicBezTo>
                  <a:pt x="1834758" y="2075111"/>
                  <a:pt x="1839969" y="2065417"/>
                  <a:pt x="1848935" y="2060934"/>
                </a:cubicBezTo>
                <a:cubicBezTo>
                  <a:pt x="1868984" y="2050909"/>
                  <a:pt x="1912730" y="2039669"/>
                  <a:pt x="1912730" y="2039669"/>
                </a:cubicBezTo>
                <a:cubicBezTo>
                  <a:pt x="1988514" y="1963887"/>
                  <a:pt x="1902499" y="2045729"/>
                  <a:pt x="1976526" y="1986507"/>
                </a:cubicBezTo>
                <a:cubicBezTo>
                  <a:pt x="1984354" y="1980245"/>
                  <a:pt x="1989963" y="1971503"/>
                  <a:pt x="1997791" y="1965241"/>
                </a:cubicBezTo>
                <a:cubicBezTo>
                  <a:pt x="2007769" y="1957258"/>
                  <a:pt x="2019710" y="1951959"/>
                  <a:pt x="2029688" y="1943976"/>
                </a:cubicBezTo>
                <a:cubicBezTo>
                  <a:pt x="2037516" y="1937714"/>
                  <a:pt x="2042934" y="1928726"/>
                  <a:pt x="2050954" y="1922711"/>
                </a:cubicBezTo>
                <a:cubicBezTo>
                  <a:pt x="2071400" y="1907377"/>
                  <a:pt x="2093484" y="1894358"/>
                  <a:pt x="2114749" y="1880181"/>
                </a:cubicBezTo>
                <a:cubicBezTo>
                  <a:pt x="2125382" y="1873093"/>
                  <a:pt x="2134524" y="1862957"/>
                  <a:pt x="2146647" y="1858916"/>
                </a:cubicBezTo>
                <a:lnTo>
                  <a:pt x="2178544" y="1848283"/>
                </a:lnTo>
                <a:cubicBezTo>
                  <a:pt x="2215000" y="1793600"/>
                  <a:pt x="2181074" y="1835628"/>
                  <a:pt x="2231707" y="1795121"/>
                </a:cubicBezTo>
                <a:cubicBezTo>
                  <a:pt x="2239535" y="1788859"/>
                  <a:pt x="2245271" y="1780273"/>
                  <a:pt x="2252972" y="1773855"/>
                </a:cubicBezTo>
                <a:cubicBezTo>
                  <a:pt x="2260197" y="1767835"/>
                  <a:pt x="2313589" y="1727598"/>
                  <a:pt x="2327400" y="1720693"/>
                </a:cubicBezTo>
                <a:cubicBezTo>
                  <a:pt x="2337425" y="1715681"/>
                  <a:pt x="2348665" y="1713604"/>
                  <a:pt x="2359298" y="1710060"/>
                </a:cubicBezTo>
                <a:cubicBezTo>
                  <a:pt x="2396674" y="1653995"/>
                  <a:pt x="2359011" y="1694993"/>
                  <a:pt x="2423093" y="1667530"/>
                </a:cubicBezTo>
                <a:cubicBezTo>
                  <a:pt x="2434839" y="1662496"/>
                  <a:pt x="2443561" y="1651980"/>
                  <a:pt x="2454991" y="1646265"/>
                </a:cubicBezTo>
                <a:cubicBezTo>
                  <a:pt x="2465015" y="1641253"/>
                  <a:pt x="2476256" y="1639176"/>
                  <a:pt x="2486888" y="1635632"/>
                </a:cubicBezTo>
                <a:cubicBezTo>
                  <a:pt x="2536412" y="1586110"/>
                  <a:pt x="2472299" y="1642927"/>
                  <a:pt x="2550684" y="1603734"/>
                </a:cubicBezTo>
                <a:cubicBezTo>
                  <a:pt x="2573543" y="1592304"/>
                  <a:pt x="2593214" y="1575381"/>
                  <a:pt x="2614479" y="1561204"/>
                </a:cubicBezTo>
                <a:cubicBezTo>
                  <a:pt x="2625112" y="1554116"/>
                  <a:pt x="2633980" y="1543038"/>
                  <a:pt x="2646377" y="1539939"/>
                </a:cubicBezTo>
                <a:cubicBezTo>
                  <a:pt x="2660008" y="1536531"/>
                  <a:pt x="2705548" y="1526302"/>
                  <a:pt x="2720805" y="1518674"/>
                </a:cubicBezTo>
                <a:cubicBezTo>
                  <a:pt x="2732234" y="1512959"/>
                  <a:pt x="2741025" y="1502599"/>
                  <a:pt x="2752702" y="1497409"/>
                </a:cubicBezTo>
                <a:cubicBezTo>
                  <a:pt x="2773186" y="1488305"/>
                  <a:pt x="2816498" y="1476144"/>
                  <a:pt x="2816498" y="1476144"/>
                </a:cubicBezTo>
                <a:cubicBezTo>
                  <a:pt x="2827130" y="1469056"/>
                  <a:pt x="2836966" y="1460594"/>
                  <a:pt x="2848395" y="1454879"/>
                </a:cubicBezTo>
                <a:cubicBezTo>
                  <a:pt x="2858420" y="1449867"/>
                  <a:pt x="2870496" y="1449689"/>
                  <a:pt x="2880293" y="1444246"/>
                </a:cubicBezTo>
                <a:cubicBezTo>
                  <a:pt x="2902634" y="1431834"/>
                  <a:pt x="2921229" y="1413145"/>
                  <a:pt x="2944088" y="1401716"/>
                </a:cubicBezTo>
                <a:lnTo>
                  <a:pt x="2986619" y="1380451"/>
                </a:lnTo>
                <a:cubicBezTo>
                  <a:pt x="3059450" y="1307619"/>
                  <a:pt x="3025391" y="1333337"/>
                  <a:pt x="3082312" y="1295390"/>
                </a:cubicBezTo>
                <a:cubicBezTo>
                  <a:pt x="3098100" y="1271709"/>
                  <a:pt x="3103201" y="1259540"/>
                  <a:pt x="3124842" y="1242227"/>
                </a:cubicBezTo>
                <a:cubicBezTo>
                  <a:pt x="3134821" y="1234244"/>
                  <a:pt x="3146107" y="1228050"/>
                  <a:pt x="3156740" y="1220962"/>
                </a:cubicBezTo>
                <a:cubicBezTo>
                  <a:pt x="3121225" y="1209124"/>
                  <a:pt x="3122356" y="1208596"/>
                  <a:pt x="3082312" y="1199697"/>
                </a:cubicBezTo>
                <a:cubicBezTo>
                  <a:pt x="3064670" y="1195777"/>
                  <a:pt x="3047062" y="1191453"/>
                  <a:pt x="3029149" y="1189065"/>
                </a:cubicBezTo>
                <a:cubicBezTo>
                  <a:pt x="2911185" y="1173337"/>
                  <a:pt x="2799086" y="1173052"/>
                  <a:pt x="2678274" y="1167800"/>
                </a:cubicBezTo>
                <a:cubicBezTo>
                  <a:pt x="2586968" y="1144972"/>
                  <a:pt x="2671839" y="1163764"/>
                  <a:pt x="2508154" y="1146534"/>
                </a:cubicBezTo>
                <a:cubicBezTo>
                  <a:pt x="2492032" y="1144837"/>
                  <a:pt x="2389930" y="1129713"/>
                  <a:pt x="2369930" y="1125269"/>
                </a:cubicBezTo>
                <a:cubicBezTo>
                  <a:pt x="2358989" y="1122838"/>
                  <a:pt x="2348809" y="1117716"/>
                  <a:pt x="2338033" y="1114637"/>
                </a:cubicBezTo>
                <a:cubicBezTo>
                  <a:pt x="2323982" y="1110622"/>
                  <a:pt x="2309499" y="1108203"/>
                  <a:pt x="2295502" y="1104004"/>
                </a:cubicBezTo>
                <a:cubicBezTo>
                  <a:pt x="2260044" y="1093366"/>
                  <a:pt x="2225942" y="1078234"/>
                  <a:pt x="2189177" y="1072107"/>
                </a:cubicBezTo>
                <a:cubicBezTo>
                  <a:pt x="2097677" y="1056857"/>
                  <a:pt x="2046051" y="1059660"/>
                  <a:pt x="1944628" y="1050841"/>
                </a:cubicBezTo>
                <a:cubicBezTo>
                  <a:pt x="1916161" y="1048366"/>
                  <a:pt x="1887985" y="1043200"/>
                  <a:pt x="1859568" y="1040209"/>
                </a:cubicBezTo>
                <a:cubicBezTo>
                  <a:pt x="1820636" y="1036111"/>
                  <a:pt x="1781595" y="1033120"/>
                  <a:pt x="1742609" y="1029576"/>
                </a:cubicBezTo>
                <a:cubicBezTo>
                  <a:pt x="1666132" y="1004084"/>
                  <a:pt x="1761636" y="1035012"/>
                  <a:pt x="1668181" y="1008311"/>
                </a:cubicBezTo>
                <a:cubicBezTo>
                  <a:pt x="1657405" y="1005232"/>
                  <a:pt x="1647097" y="1000628"/>
                  <a:pt x="1636284" y="997679"/>
                </a:cubicBezTo>
                <a:cubicBezTo>
                  <a:pt x="1608088" y="989989"/>
                  <a:pt x="1578949" y="985657"/>
                  <a:pt x="1551223" y="976414"/>
                </a:cubicBezTo>
                <a:cubicBezTo>
                  <a:pt x="1540591" y="972870"/>
                  <a:pt x="1530139" y="968730"/>
                  <a:pt x="1519326" y="965781"/>
                </a:cubicBezTo>
                <a:cubicBezTo>
                  <a:pt x="1491130" y="958091"/>
                  <a:pt x="1461991" y="953758"/>
                  <a:pt x="1434265" y="944516"/>
                </a:cubicBezTo>
                <a:cubicBezTo>
                  <a:pt x="1393272" y="930852"/>
                  <a:pt x="1360243" y="916912"/>
                  <a:pt x="1317307" y="912618"/>
                </a:cubicBezTo>
                <a:cubicBezTo>
                  <a:pt x="1066031" y="887490"/>
                  <a:pt x="458588" y="892137"/>
                  <a:pt x="402907" y="891353"/>
                </a:cubicBezTo>
                <a:cubicBezTo>
                  <a:pt x="388730" y="887809"/>
                  <a:pt x="374374" y="884920"/>
                  <a:pt x="360377" y="880721"/>
                </a:cubicBezTo>
                <a:cubicBezTo>
                  <a:pt x="338907" y="874280"/>
                  <a:pt x="317846" y="866544"/>
                  <a:pt x="296581" y="859455"/>
                </a:cubicBezTo>
                <a:lnTo>
                  <a:pt x="264684" y="848823"/>
                </a:lnTo>
                <a:lnTo>
                  <a:pt x="232786" y="838190"/>
                </a:lnTo>
                <a:cubicBezTo>
                  <a:pt x="222153" y="834646"/>
                  <a:pt x="210913" y="832570"/>
                  <a:pt x="200888" y="827558"/>
                </a:cubicBezTo>
                <a:cubicBezTo>
                  <a:pt x="186711" y="820470"/>
                  <a:pt x="173074" y="812180"/>
                  <a:pt x="158358" y="806293"/>
                </a:cubicBezTo>
                <a:cubicBezTo>
                  <a:pt x="137546" y="797968"/>
                  <a:pt x="113214" y="797461"/>
                  <a:pt x="94563" y="785027"/>
                </a:cubicBezTo>
                <a:cubicBezTo>
                  <a:pt x="67680" y="767106"/>
                  <a:pt x="62211" y="759418"/>
                  <a:pt x="30768" y="753130"/>
                </a:cubicBezTo>
                <a:cubicBezTo>
                  <a:pt x="23817" y="751740"/>
                  <a:pt x="-27711" y="754902"/>
                  <a:pt x="20135" y="753130"/>
                </a:cubicBezTo>
                <a:close/>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978877" y="4648200"/>
            <a:ext cx="5421677"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noFill/>
                  <a:prstDash val="solid"/>
                  <a:miter lim="800000"/>
                </a:ln>
                <a:blipFill>
                  <a:blip r:embed="rId3"/>
                  <a:tile tx="0" ty="0" sx="100000" sy="100000" flip="none" algn="tl"/>
                </a:blipFill>
                <a:effectLst>
                  <a:glow rad="228600">
                    <a:srgbClr val="FFFFFF"/>
                  </a:glow>
                  <a:outerShdw blurRad="50800" algn="tl" rotWithShape="0">
                    <a:srgbClr val="000000"/>
                  </a:outerShdw>
                </a:effectLst>
                <a:uLnTx/>
                <a:uFillTx/>
                <a:latin typeface="Tahoma" pitchFamily="34" charset="0"/>
                <a:ea typeface="+mn-ea"/>
                <a:cs typeface="+mn-cs"/>
              </a:rPr>
              <a:t>Disguise</a:t>
            </a:r>
          </a:p>
        </p:txBody>
      </p:sp>
      <p:pic>
        <p:nvPicPr>
          <p:cNvPr id="6" name="Picture 5">
            <a:extLst>
              <a:ext uri="{FF2B5EF4-FFF2-40B4-BE49-F238E27FC236}">
                <a16:creationId xmlns:a16="http://schemas.microsoft.com/office/drawing/2014/main" id="{76057CFF-D099-BF14-3299-9763ABC82086}"/>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012010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Name the correct type of camouflage for the picture? (Can only use each once 7-10) </a:t>
            </a:r>
          </a:p>
          <a:p>
            <a:pPr lvl="1">
              <a:defRPr/>
            </a:pPr>
            <a:r>
              <a:rPr lang="en-US" dirty="0">
                <a:solidFill>
                  <a:schemeClr val="tx1">
                    <a:lumMod val="50000"/>
                  </a:schemeClr>
                </a:solidFill>
              </a:rPr>
              <a:t>Concealing Coloration, Disruptive Coloration, Disguise, or Mimicry</a:t>
            </a:r>
          </a:p>
          <a:p>
            <a:pPr>
              <a:defRPr/>
            </a:pP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610600" cy="422592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2819400"/>
            <a:ext cx="1981200"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Yellow Jacket</a:t>
            </a:r>
          </a:p>
        </p:txBody>
      </p:sp>
      <p:sp>
        <p:nvSpPr>
          <p:cNvPr id="8" name="TextBox 7"/>
          <p:cNvSpPr txBox="1"/>
          <p:nvPr/>
        </p:nvSpPr>
        <p:spPr>
          <a:xfrm>
            <a:off x="533400" y="5562600"/>
            <a:ext cx="1447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Stinger</a:t>
            </a:r>
          </a:p>
        </p:txBody>
      </p:sp>
      <p:cxnSp>
        <p:nvCxnSpPr>
          <p:cNvPr id="10" name="Straight Arrow Connector 9"/>
          <p:cNvCxnSpPr/>
          <p:nvPr/>
        </p:nvCxnSpPr>
        <p:spPr bwMode="auto">
          <a:xfrm flipV="1">
            <a:off x="1447800" y="5181600"/>
            <a:ext cx="381000" cy="381000"/>
          </a:xfrm>
          <a:prstGeom prst="straightConnector1">
            <a:avLst/>
          </a:prstGeom>
          <a:noFill/>
          <a:ln w="28575" cap="flat" cmpd="sng" algn="ctr">
            <a:solidFill>
              <a:schemeClr val="bg1"/>
            </a:solidFill>
            <a:prstDash val="solid"/>
            <a:round/>
            <a:headEnd type="none" w="med" len="med"/>
            <a:tailEnd type="arrow"/>
          </a:ln>
          <a:effectLst/>
        </p:spPr>
      </p:cxnSp>
      <p:sp>
        <p:nvSpPr>
          <p:cNvPr id="11" name="TextBox 10"/>
          <p:cNvSpPr txBox="1"/>
          <p:nvPr/>
        </p:nvSpPr>
        <p:spPr>
          <a:xfrm>
            <a:off x="6629400" y="2743200"/>
            <a:ext cx="2133600" cy="117570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Clearwing </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Moth</a:t>
            </a:r>
          </a:p>
        </p:txBody>
      </p:sp>
      <p:sp>
        <p:nvSpPr>
          <p:cNvPr id="12" name="TextBox 11"/>
          <p:cNvSpPr txBox="1"/>
          <p:nvPr/>
        </p:nvSpPr>
        <p:spPr>
          <a:xfrm>
            <a:off x="6324600" y="5793432"/>
            <a:ext cx="25146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No Stinger</a:t>
            </a:r>
          </a:p>
        </p:txBody>
      </p:sp>
      <p:cxnSp>
        <p:nvCxnSpPr>
          <p:cNvPr id="14" name="Straight Arrow Connector 13"/>
          <p:cNvCxnSpPr/>
          <p:nvPr/>
        </p:nvCxnSpPr>
        <p:spPr bwMode="auto">
          <a:xfrm flipH="1" flipV="1">
            <a:off x="6953250" y="5470677"/>
            <a:ext cx="133350" cy="381000"/>
          </a:xfrm>
          <a:prstGeom prst="straightConnector1">
            <a:avLst/>
          </a:prstGeom>
          <a:noFill/>
          <a:ln w="28575" cap="flat" cmpd="sng" algn="ctr">
            <a:solidFill>
              <a:schemeClr val="bg1"/>
            </a:solidFill>
            <a:prstDash val="solid"/>
            <a:round/>
            <a:headEnd type="none" w="med" len="med"/>
            <a:tailEnd type="arrow"/>
          </a:ln>
          <a:effectLst/>
        </p:spPr>
      </p:cxnSp>
      <p:sp>
        <p:nvSpPr>
          <p:cNvPr id="16" name="Rectangle 15"/>
          <p:cNvSpPr/>
          <p:nvPr/>
        </p:nvSpPr>
        <p:spPr>
          <a:xfrm>
            <a:off x="8175465" y="1371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8</a:t>
            </a:r>
          </a:p>
        </p:txBody>
      </p:sp>
      <p:cxnSp>
        <p:nvCxnSpPr>
          <p:cNvPr id="13" name="Straight Connector 12"/>
          <p:cNvCxnSpPr/>
          <p:nvPr/>
        </p:nvCxnSpPr>
        <p:spPr bwMode="auto">
          <a:xfrm>
            <a:off x="990600" y="1828800"/>
            <a:ext cx="1447800" cy="152400"/>
          </a:xfrm>
          <a:prstGeom prst="line">
            <a:avLst/>
          </a:prstGeom>
          <a:noFill/>
          <a:ln w="19050" cap="flat" cmpd="sng" algn="ctr">
            <a:solidFill>
              <a:srgbClr val="66FFCC"/>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A1BB0A5C-230A-E460-4309-E80A5ED3DA01}"/>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675959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Name the correct type of camouflage for the picture? (Can only use each once 7-10) </a:t>
            </a:r>
          </a:p>
          <a:p>
            <a:pPr lvl="1">
              <a:defRPr/>
            </a:pPr>
            <a:r>
              <a:rPr lang="en-US" dirty="0">
                <a:solidFill>
                  <a:schemeClr val="tx1">
                    <a:lumMod val="50000"/>
                  </a:schemeClr>
                </a:solidFill>
              </a:rPr>
              <a:t>Concealing Coloration, Disruptive Coloration, Disguise, or Mimicry</a:t>
            </a:r>
          </a:p>
          <a:p>
            <a:pPr>
              <a:defRPr/>
            </a:pP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610600" cy="422592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2819400"/>
            <a:ext cx="1981200"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Yellow Jacket</a:t>
            </a:r>
          </a:p>
        </p:txBody>
      </p:sp>
      <p:sp>
        <p:nvSpPr>
          <p:cNvPr id="8" name="TextBox 7"/>
          <p:cNvSpPr txBox="1"/>
          <p:nvPr/>
        </p:nvSpPr>
        <p:spPr>
          <a:xfrm>
            <a:off x="533400" y="5562600"/>
            <a:ext cx="1447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Stinger</a:t>
            </a:r>
          </a:p>
        </p:txBody>
      </p:sp>
      <p:cxnSp>
        <p:nvCxnSpPr>
          <p:cNvPr id="10" name="Straight Arrow Connector 9"/>
          <p:cNvCxnSpPr/>
          <p:nvPr/>
        </p:nvCxnSpPr>
        <p:spPr bwMode="auto">
          <a:xfrm flipV="1">
            <a:off x="1447800" y="5181600"/>
            <a:ext cx="381000" cy="381000"/>
          </a:xfrm>
          <a:prstGeom prst="straightConnector1">
            <a:avLst/>
          </a:prstGeom>
          <a:noFill/>
          <a:ln w="28575" cap="flat" cmpd="sng" algn="ctr">
            <a:solidFill>
              <a:schemeClr val="bg1"/>
            </a:solidFill>
            <a:prstDash val="solid"/>
            <a:round/>
            <a:headEnd type="none" w="med" len="med"/>
            <a:tailEnd type="arrow"/>
          </a:ln>
          <a:effectLst/>
        </p:spPr>
      </p:cxnSp>
      <p:sp>
        <p:nvSpPr>
          <p:cNvPr id="11" name="TextBox 10"/>
          <p:cNvSpPr txBox="1"/>
          <p:nvPr/>
        </p:nvSpPr>
        <p:spPr>
          <a:xfrm>
            <a:off x="6629400" y="2743200"/>
            <a:ext cx="2133600" cy="117570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Clearwing </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Moth</a:t>
            </a:r>
          </a:p>
        </p:txBody>
      </p:sp>
      <p:sp>
        <p:nvSpPr>
          <p:cNvPr id="12" name="TextBox 11"/>
          <p:cNvSpPr txBox="1"/>
          <p:nvPr/>
        </p:nvSpPr>
        <p:spPr>
          <a:xfrm>
            <a:off x="6324600" y="5793432"/>
            <a:ext cx="25146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No Stinger</a:t>
            </a:r>
          </a:p>
        </p:txBody>
      </p:sp>
      <p:cxnSp>
        <p:nvCxnSpPr>
          <p:cNvPr id="14" name="Straight Arrow Connector 13"/>
          <p:cNvCxnSpPr/>
          <p:nvPr/>
        </p:nvCxnSpPr>
        <p:spPr bwMode="auto">
          <a:xfrm flipH="1" flipV="1">
            <a:off x="6953250" y="5470677"/>
            <a:ext cx="133350" cy="381000"/>
          </a:xfrm>
          <a:prstGeom prst="straightConnector1">
            <a:avLst/>
          </a:prstGeom>
          <a:noFill/>
          <a:ln w="28575" cap="flat" cmpd="sng" algn="ctr">
            <a:solidFill>
              <a:schemeClr val="bg1"/>
            </a:solidFill>
            <a:prstDash val="solid"/>
            <a:round/>
            <a:headEnd type="none" w="med" len="med"/>
            <a:tailEnd type="arrow"/>
          </a:ln>
          <a:effectLst/>
        </p:spPr>
      </p:cxnSp>
      <p:sp>
        <p:nvSpPr>
          <p:cNvPr id="16" name="Rectangle 15"/>
          <p:cNvSpPr/>
          <p:nvPr/>
        </p:nvSpPr>
        <p:spPr>
          <a:xfrm>
            <a:off x="8175465" y="1371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8</a:t>
            </a:r>
          </a:p>
        </p:txBody>
      </p:sp>
      <p:sp>
        <p:nvSpPr>
          <p:cNvPr id="2" name="Rectangle 1"/>
          <p:cNvSpPr/>
          <p:nvPr/>
        </p:nvSpPr>
        <p:spPr>
          <a:xfrm>
            <a:off x="2743200" y="2357735"/>
            <a:ext cx="2945038" cy="923330"/>
          </a:xfrm>
          <a:prstGeom prst="rect">
            <a:avLst/>
          </a:prstGeom>
          <a:noFill/>
        </p:spPr>
        <p:txBody>
          <a:bodyPr wrap="none" lIns="91440" tIns="45720" rIns="91440" bIns="45720">
            <a:prstTxWarp prst="textDeflate">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Mimicry</a:t>
            </a:r>
          </a:p>
        </p:txBody>
      </p:sp>
      <p:cxnSp>
        <p:nvCxnSpPr>
          <p:cNvPr id="13" name="Straight Connector 12"/>
          <p:cNvCxnSpPr/>
          <p:nvPr/>
        </p:nvCxnSpPr>
        <p:spPr bwMode="auto">
          <a:xfrm>
            <a:off x="990600" y="1828800"/>
            <a:ext cx="1447800" cy="152400"/>
          </a:xfrm>
          <a:prstGeom prst="line">
            <a:avLst/>
          </a:prstGeom>
          <a:noFill/>
          <a:ln w="19050" cap="flat" cmpd="sng" algn="ctr">
            <a:solidFill>
              <a:srgbClr val="66FFCC"/>
            </a:solidFill>
            <a:prstDash val="solid"/>
            <a:round/>
            <a:headEnd type="none" w="med" len="med"/>
            <a:tailEnd type="none" w="med" len="med"/>
          </a:ln>
          <a:effectLst/>
        </p:spPr>
      </p:cxnSp>
      <p:cxnSp>
        <p:nvCxnSpPr>
          <p:cNvPr id="15" name="Straight Connector 14"/>
          <p:cNvCxnSpPr/>
          <p:nvPr/>
        </p:nvCxnSpPr>
        <p:spPr bwMode="auto">
          <a:xfrm>
            <a:off x="2971800" y="1834116"/>
            <a:ext cx="1447800" cy="152400"/>
          </a:xfrm>
          <a:prstGeom prst="line">
            <a:avLst/>
          </a:prstGeom>
          <a:noFill/>
          <a:ln w="19050" cap="flat" cmpd="sng" algn="ctr">
            <a:solidFill>
              <a:srgbClr val="FFFF00"/>
            </a:solidFill>
            <a:prstDash val="solid"/>
            <a:round/>
            <a:headEnd type="none" w="med" len="med"/>
            <a:tailEnd type="none" w="med" len="med"/>
          </a:ln>
          <a:effectLst/>
        </p:spPr>
      </p:cxnSp>
      <p:pic>
        <p:nvPicPr>
          <p:cNvPr id="5" name="Picture 4">
            <a:extLst>
              <a:ext uri="{FF2B5EF4-FFF2-40B4-BE49-F238E27FC236}">
                <a16:creationId xmlns:a16="http://schemas.microsoft.com/office/drawing/2014/main" id="{4BCC961A-7302-A449-41D6-F44DAF84E926}"/>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0426574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Name the correct type of camouflage for the picture? (Can only use each once 7-10) </a:t>
            </a:r>
          </a:p>
          <a:p>
            <a:pPr lvl="1">
              <a:defRPr/>
            </a:pPr>
            <a:r>
              <a:rPr lang="en-US" dirty="0">
                <a:solidFill>
                  <a:schemeClr val="tx1">
                    <a:lumMod val="50000"/>
                  </a:schemeClr>
                </a:solidFill>
              </a:rPr>
              <a:t>Concealing Coloration, Disruptive Coloration, Disguise, or Mimicry</a:t>
            </a:r>
          </a:p>
          <a:p>
            <a:pPr>
              <a:defRPr/>
            </a:pPr>
            <a:endParaRPr lang="en-US" dirty="0"/>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20" y="2286000"/>
            <a:ext cx="8669079" cy="4267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785334" y="2191872"/>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cxnSp>
        <p:nvCxnSpPr>
          <p:cNvPr id="5" name="Straight Connector 4"/>
          <p:cNvCxnSpPr/>
          <p:nvPr/>
        </p:nvCxnSpPr>
        <p:spPr bwMode="auto">
          <a:xfrm>
            <a:off x="990600" y="1828800"/>
            <a:ext cx="1447800" cy="152400"/>
          </a:xfrm>
          <a:prstGeom prst="line">
            <a:avLst/>
          </a:prstGeom>
          <a:noFill/>
          <a:ln w="19050" cap="flat" cmpd="sng" algn="ctr">
            <a:solidFill>
              <a:srgbClr val="66FFCC"/>
            </a:solidFill>
            <a:prstDash val="solid"/>
            <a:round/>
            <a:headEnd type="none" w="med" len="med"/>
            <a:tailEnd type="none" w="med" len="med"/>
          </a:ln>
          <a:effectLst/>
        </p:spPr>
      </p:cxnSp>
      <p:cxnSp>
        <p:nvCxnSpPr>
          <p:cNvPr id="6" name="Straight Connector 5"/>
          <p:cNvCxnSpPr/>
          <p:nvPr/>
        </p:nvCxnSpPr>
        <p:spPr bwMode="auto">
          <a:xfrm>
            <a:off x="2971800" y="1834116"/>
            <a:ext cx="1447800" cy="152400"/>
          </a:xfrm>
          <a:prstGeom prst="line">
            <a:avLst/>
          </a:prstGeom>
          <a:noFill/>
          <a:ln w="19050" cap="flat" cmpd="sng" algn="ctr">
            <a:solidFill>
              <a:srgbClr val="FFFF00"/>
            </a:solidFill>
            <a:prstDash val="solid"/>
            <a:round/>
            <a:headEnd type="none" w="med" len="med"/>
            <a:tailEnd type="none" w="med" len="med"/>
          </a:ln>
          <a:effectLst/>
        </p:spPr>
      </p:cxnSp>
      <p:pic>
        <p:nvPicPr>
          <p:cNvPr id="4" name="Picture 3">
            <a:extLst>
              <a:ext uri="{FF2B5EF4-FFF2-40B4-BE49-F238E27FC236}">
                <a16:creationId xmlns:a16="http://schemas.microsoft.com/office/drawing/2014/main" id="{DA17893F-261D-0002-F52B-CC0E40DB68A4}"/>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4172685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Name the correct type of camouflage for the picture? (Can only use each once 7-10) </a:t>
            </a:r>
          </a:p>
          <a:p>
            <a:pPr lvl="1">
              <a:defRPr/>
            </a:pPr>
            <a:r>
              <a:rPr lang="en-US" dirty="0">
                <a:solidFill>
                  <a:schemeClr val="tx1">
                    <a:lumMod val="50000"/>
                  </a:schemeClr>
                </a:solidFill>
              </a:rPr>
              <a:t>Concealing Coloration, Disruptive Coloration, Disguise, or Mimicry</a:t>
            </a:r>
          </a:p>
          <a:p>
            <a:pPr>
              <a:defRPr/>
            </a:pPr>
            <a:endParaRPr lang="en-US" dirty="0"/>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20" y="2286000"/>
            <a:ext cx="8669079" cy="4267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785334" y="2191872"/>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
        <p:nvSpPr>
          <p:cNvPr id="4" name="Rectangle 3"/>
          <p:cNvSpPr/>
          <p:nvPr/>
        </p:nvSpPr>
        <p:spPr>
          <a:xfrm rot="21205913">
            <a:off x="1219200" y="4066230"/>
            <a:ext cx="5791200" cy="2529923"/>
          </a:xfrm>
          <a:prstGeom prst="rect">
            <a:avLst/>
          </a:prstGeom>
          <a:noFill/>
        </p:spPr>
        <p:txBody>
          <a:bodyPr wrap="square" lIns="91440" tIns="45720" rIns="91440" bIns="45720">
            <a:prstTxWarp prst="textArchUp">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50800">
                  <a:solidFill>
                    <a:srgbClr val="000000"/>
                  </a:solidFill>
                </a:ln>
                <a:solidFill>
                  <a:srgbClr val="FFCC99"/>
                </a:solidFill>
                <a:effectLst/>
                <a:uLnTx/>
                <a:uFillTx/>
                <a:latin typeface="Tahoma" pitchFamily="34" charset="0"/>
                <a:ea typeface="+mn-ea"/>
                <a:cs typeface="+mn-cs"/>
              </a:rPr>
              <a:t>Disruptive</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50800">
                  <a:solidFill>
                    <a:srgbClr val="000000"/>
                  </a:solidFill>
                </a:ln>
                <a:solidFill>
                  <a:srgbClr val="FFCC99"/>
                </a:solidFill>
                <a:effectLst/>
                <a:uLnTx/>
                <a:uFillTx/>
                <a:latin typeface="Tahoma" pitchFamily="34" charset="0"/>
                <a:ea typeface="+mn-ea"/>
                <a:cs typeface="+mn-cs"/>
              </a:rPr>
              <a:t>Coloration</a:t>
            </a:r>
          </a:p>
        </p:txBody>
      </p:sp>
      <p:cxnSp>
        <p:nvCxnSpPr>
          <p:cNvPr id="6" name="Straight Connector 5"/>
          <p:cNvCxnSpPr/>
          <p:nvPr/>
        </p:nvCxnSpPr>
        <p:spPr bwMode="auto">
          <a:xfrm>
            <a:off x="990600" y="1828800"/>
            <a:ext cx="1447800" cy="152400"/>
          </a:xfrm>
          <a:prstGeom prst="line">
            <a:avLst/>
          </a:prstGeom>
          <a:noFill/>
          <a:ln w="19050" cap="flat" cmpd="sng" algn="ctr">
            <a:solidFill>
              <a:srgbClr val="66FFCC"/>
            </a:solidFill>
            <a:prstDash val="solid"/>
            <a:round/>
            <a:headEnd type="none" w="med" len="med"/>
            <a:tailEnd type="none" w="med" len="med"/>
          </a:ln>
          <a:effectLst/>
        </p:spPr>
      </p:cxnSp>
      <p:cxnSp>
        <p:nvCxnSpPr>
          <p:cNvPr id="7" name="Straight Connector 6"/>
          <p:cNvCxnSpPr/>
          <p:nvPr/>
        </p:nvCxnSpPr>
        <p:spPr bwMode="auto">
          <a:xfrm>
            <a:off x="2971800" y="1834116"/>
            <a:ext cx="1447800" cy="152400"/>
          </a:xfrm>
          <a:prstGeom prst="line">
            <a:avLst/>
          </a:prstGeom>
          <a:noFill/>
          <a:ln w="19050" cap="flat" cmpd="sng" algn="ctr">
            <a:solidFill>
              <a:srgbClr val="FFFF00"/>
            </a:solidFill>
            <a:prstDash val="solid"/>
            <a:round/>
            <a:headEnd type="none" w="med" len="med"/>
            <a:tailEnd type="none" w="med" len="med"/>
          </a:ln>
          <a:effectLst/>
        </p:spPr>
      </p:cxnSp>
      <p:cxnSp>
        <p:nvCxnSpPr>
          <p:cNvPr id="12" name="Straight Connector 11"/>
          <p:cNvCxnSpPr/>
          <p:nvPr/>
        </p:nvCxnSpPr>
        <p:spPr bwMode="auto">
          <a:xfrm>
            <a:off x="4724400" y="1404827"/>
            <a:ext cx="3666459" cy="190500"/>
          </a:xfrm>
          <a:prstGeom prst="line">
            <a:avLst/>
          </a:prstGeom>
          <a:noFill/>
          <a:ln w="19050" cap="flat" cmpd="sng" algn="ctr">
            <a:solidFill>
              <a:srgbClr val="FFCC99"/>
            </a:solidFill>
            <a:prstDash val="solid"/>
            <a:round/>
            <a:headEnd type="none" w="med" len="med"/>
            <a:tailEnd type="none" w="med" len="med"/>
          </a:ln>
          <a:effectLst/>
        </p:spPr>
      </p:cxnSp>
      <p:pic>
        <p:nvPicPr>
          <p:cNvPr id="5" name="Picture 4">
            <a:extLst>
              <a:ext uri="{FF2B5EF4-FFF2-40B4-BE49-F238E27FC236}">
                <a16:creationId xmlns:a16="http://schemas.microsoft.com/office/drawing/2014/main" id="{7ADD6567-2E56-6F5B-53DC-957689131AD1}"/>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004432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a:t>
            </a:r>
            <a:r>
              <a:rPr lang="en-US" dirty="0">
                <a:solidFill>
                  <a:schemeClr val="bg1"/>
                </a:solidFill>
              </a:rPr>
              <a:t>Maintenance of air quality.</a:t>
            </a:r>
          </a:p>
          <a:p>
            <a:pPr marL="457200" lvl="1" indent="0" eaLnBrk="1" hangingPunct="1">
              <a:lnSpc>
                <a:spcPct val="90000"/>
              </a:lnSpc>
              <a:buFontTx/>
              <a:buNone/>
            </a:pPr>
            <a:r>
              <a:rPr lang="en-US" dirty="0">
                <a:solidFill>
                  <a:schemeClr val="hlink"/>
                </a:solidFill>
              </a:rPr>
              <a:t>C.) </a:t>
            </a:r>
            <a:r>
              <a:rPr lang="en-US" dirty="0">
                <a:solidFill>
                  <a:schemeClr val="bg1"/>
                </a:solidFill>
              </a:rPr>
              <a:t>Maintenance of water quality. </a:t>
            </a:r>
          </a:p>
          <a:p>
            <a:pPr marL="457200" lvl="1" indent="0" eaLnBrk="1" hangingPunct="1">
              <a:lnSpc>
                <a:spcPct val="90000"/>
              </a:lnSpc>
              <a:buFontTx/>
              <a:buNone/>
            </a:pPr>
            <a:r>
              <a:rPr lang="en-US" dirty="0">
                <a:solidFill>
                  <a:srgbClr val="FF00FF"/>
                </a:solidFill>
              </a:rPr>
              <a:t>D.) </a:t>
            </a:r>
            <a:r>
              <a:rPr lang="en-US" dirty="0">
                <a:solidFill>
                  <a:schemeClr val="bg1"/>
                </a:solidFill>
              </a:rPr>
              <a:t>Pest Control </a:t>
            </a:r>
          </a:p>
          <a:p>
            <a:pPr marL="457200" lvl="1" indent="0" eaLnBrk="1" hangingPunct="1">
              <a:lnSpc>
                <a:spcPct val="90000"/>
              </a:lnSpc>
              <a:buFontTx/>
              <a:buNone/>
            </a:pPr>
            <a:r>
              <a:rPr lang="en-US" dirty="0">
                <a:solidFill>
                  <a:srgbClr val="CC9900"/>
                </a:solidFill>
              </a:rPr>
              <a:t>E.) </a:t>
            </a:r>
            <a:r>
              <a:rPr lang="en-US" dirty="0">
                <a:solidFill>
                  <a:schemeClr val="bg1"/>
                </a:solidFill>
              </a:rPr>
              <a:t>Detoxification and decomposition of wastes. </a:t>
            </a:r>
          </a:p>
          <a:p>
            <a:pPr marL="457200" lvl="1" indent="0" eaLnBrk="1" hangingPunct="1">
              <a:lnSpc>
                <a:spcPct val="90000"/>
              </a:lnSpc>
              <a:buFontTx/>
              <a:buNone/>
            </a:pPr>
            <a:r>
              <a:rPr lang="en-US" dirty="0">
                <a:solidFill>
                  <a:schemeClr val="accent2"/>
                </a:solidFill>
              </a:rPr>
              <a:t>F.) </a:t>
            </a:r>
            <a:r>
              <a:rPr lang="en-US" dirty="0">
                <a:solidFill>
                  <a:schemeClr val="bg1"/>
                </a:solidFill>
              </a:rPr>
              <a:t>Pollination and crop production. </a:t>
            </a:r>
          </a:p>
          <a:p>
            <a:pPr marL="457200" lvl="1" indent="0" eaLnBrk="1" hangingPunct="1">
              <a:lnSpc>
                <a:spcPct val="90000"/>
              </a:lnSpc>
              <a:buFontTx/>
              <a:buNone/>
            </a:pPr>
            <a:r>
              <a:rPr lang="en-US" dirty="0">
                <a:solidFill>
                  <a:srgbClr val="FF9900"/>
                </a:solidFill>
              </a:rPr>
              <a:t>G.) </a:t>
            </a:r>
            <a:r>
              <a:rPr lang="en-US" dirty="0">
                <a:solidFill>
                  <a:schemeClr val="bg1"/>
                </a:solidFill>
              </a:rPr>
              <a:t>Decrease in food security. </a:t>
            </a:r>
          </a:p>
          <a:p>
            <a:pPr marL="457200" lvl="1" indent="0" eaLnBrk="1" hangingPunct="1">
              <a:lnSpc>
                <a:spcPct val="90000"/>
              </a:lnSpc>
              <a:buFontTx/>
              <a:buNone/>
            </a:pPr>
            <a:r>
              <a:rPr lang="en-US" dirty="0">
                <a:solidFill>
                  <a:srgbClr val="9933FF"/>
                </a:solidFill>
              </a:rPr>
              <a:t>H.) </a:t>
            </a:r>
            <a:r>
              <a:rPr lang="en-US" dirty="0">
                <a:solidFill>
                  <a:schemeClr val="bg1"/>
                </a:solidFill>
              </a:rPr>
              <a:t>Provision of health care (Medicines).</a:t>
            </a:r>
          </a:p>
          <a:p>
            <a:pPr marL="457200" lvl="1" indent="0" eaLnBrk="1" hangingPunct="1">
              <a:lnSpc>
                <a:spcPct val="90000"/>
              </a:lnSpc>
              <a:buFontTx/>
              <a:buNone/>
            </a:pPr>
            <a:r>
              <a:rPr lang="en-US" dirty="0">
                <a:solidFill>
                  <a:srgbClr val="99FFCC"/>
                </a:solidFill>
              </a:rPr>
              <a:t>I.) </a:t>
            </a:r>
            <a:r>
              <a:rPr lang="en-US" dirty="0">
                <a:solidFill>
                  <a:schemeClr val="bg1"/>
                </a:solidFill>
              </a:rPr>
              <a:t>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Tree>
    <p:extLst>
      <p:ext uri="{BB962C8B-B14F-4D97-AF65-F5344CB8AC3E}">
        <p14:creationId xmlns:p14="http://schemas.microsoft.com/office/powerpoint/2010/main" val="22678548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Name the correct type of camouflage for the picture? (Can only use each once 7-10) </a:t>
            </a:r>
          </a:p>
          <a:p>
            <a:pPr lvl="1">
              <a:defRPr/>
            </a:pPr>
            <a:r>
              <a:rPr lang="en-US" dirty="0">
                <a:solidFill>
                  <a:schemeClr val="tx1">
                    <a:lumMod val="50000"/>
                  </a:schemeClr>
                </a:solidFill>
              </a:rPr>
              <a:t>Concealing Coloration, Disruptive Coloration, Disguise, or Mimicry</a:t>
            </a:r>
          </a:p>
          <a:p>
            <a:pPr>
              <a:defRPr/>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192078"/>
            <a:ext cx="8698259" cy="4437322"/>
          </a:xfrm>
          <a:prstGeom prst="rect">
            <a:avLst/>
          </a:prstGeom>
          <a:noFill/>
          <a:ln w="38100">
            <a:solidFill>
              <a:srgbClr val="CC66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086600" y="2204621"/>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cxnSp>
        <p:nvCxnSpPr>
          <p:cNvPr id="6" name="Straight Connector 5"/>
          <p:cNvCxnSpPr/>
          <p:nvPr/>
        </p:nvCxnSpPr>
        <p:spPr bwMode="auto">
          <a:xfrm>
            <a:off x="990600" y="1828800"/>
            <a:ext cx="1447800" cy="152400"/>
          </a:xfrm>
          <a:prstGeom prst="line">
            <a:avLst/>
          </a:prstGeom>
          <a:noFill/>
          <a:ln w="19050" cap="flat" cmpd="sng" algn="ctr">
            <a:solidFill>
              <a:srgbClr val="66FFCC"/>
            </a:solidFill>
            <a:prstDash val="solid"/>
            <a:round/>
            <a:headEnd type="none" w="med" len="med"/>
            <a:tailEnd type="none" w="med" len="med"/>
          </a:ln>
          <a:effectLst/>
        </p:spPr>
      </p:cxnSp>
      <p:cxnSp>
        <p:nvCxnSpPr>
          <p:cNvPr id="7" name="Straight Connector 6"/>
          <p:cNvCxnSpPr/>
          <p:nvPr/>
        </p:nvCxnSpPr>
        <p:spPr bwMode="auto">
          <a:xfrm>
            <a:off x="4724400" y="1404827"/>
            <a:ext cx="3666459" cy="190500"/>
          </a:xfrm>
          <a:prstGeom prst="line">
            <a:avLst/>
          </a:prstGeom>
          <a:noFill/>
          <a:ln w="19050" cap="flat" cmpd="sng" algn="ctr">
            <a:solidFill>
              <a:srgbClr val="FFCC99"/>
            </a:solidFill>
            <a:prstDash val="solid"/>
            <a:round/>
            <a:headEnd type="none" w="med" len="med"/>
            <a:tailEnd type="none" w="med" len="med"/>
          </a:ln>
          <a:effectLst/>
        </p:spPr>
      </p:cxnSp>
      <p:cxnSp>
        <p:nvCxnSpPr>
          <p:cNvPr id="8" name="Straight Connector 7"/>
          <p:cNvCxnSpPr/>
          <p:nvPr/>
        </p:nvCxnSpPr>
        <p:spPr bwMode="auto">
          <a:xfrm>
            <a:off x="2971800" y="1834116"/>
            <a:ext cx="1447800" cy="152400"/>
          </a:xfrm>
          <a:prstGeom prst="line">
            <a:avLst/>
          </a:prstGeom>
          <a:noFill/>
          <a:ln w="19050" cap="flat" cmpd="sng" algn="ctr">
            <a:solidFill>
              <a:srgbClr val="FFFF00"/>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CDD72921-1DF5-CF0E-4FDC-85CDFF26F8CF}"/>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5315304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Name the correct type of camouflage for the picture? (Can only use each once 7-10) </a:t>
            </a:r>
          </a:p>
          <a:p>
            <a:pPr lvl="1">
              <a:defRPr/>
            </a:pPr>
            <a:r>
              <a:rPr lang="en-US" dirty="0">
                <a:solidFill>
                  <a:schemeClr val="tx1">
                    <a:lumMod val="50000"/>
                  </a:schemeClr>
                </a:solidFill>
              </a:rPr>
              <a:t>Concealing Coloration, Disruptive Coloration, Disguise, or Mimicry</a:t>
            </a:r>
          </a:p>
          <a:p>
            <a:pPr>
              <a:defRPr/>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192078"/>
            <a:ext cx="8698259" cy="4437322"/>
          </a:xfrm>
          <a:prstGeom prst="rect">
            <a:avLst/>
          </a:prstGeom>
          <a:noFill/>
          <a:ln w="38100">
            <a:solidFill>
              <a:srgbClr val="CC66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086600" y="2204621"/>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cxnSp>
        <p:nvCxnSpPr>
          <p:cNvPr id="6" name="Straight Connector 5"/>
          <p:cNvCxnSpPr/>
          <p:nvPr/>
        </p:nvCxnSpPr>
        <p:spPr bwMode="auto">
          <a:xfrm>
            <a:off x="2971800" y="1834116"/>
            <a:ext cx="1447800" cy="152400"/>
          </a:xfrm>
          <a:prstGeom prst="line">
            <a:avLst/>
          </a:prstGeom>
          <a:noFill/>
          <a:ln w="19050" cap="flat" cmpd="sng" algn="ctr">
            <a:solidFill>
              <a:srgbClr val="FFFF00"/>
            </a:solidFill>
            <a:prstDash val="solid"/>
            <a:round/>
            <a:headEnd type="none" w="med" len="med"/>
            <a:tailEnd type="none" w="med" len="med"/>
          </a:ln>
          <a:effectLst/>
        </p:spPr>
      </p:cxnSp>
      <p:cxnSp>
        <p:nvCxnSpPr>
          <p:cNvPr id="7" name="Straight Connector 6"/>
          <p:cNvCxnSpPr/>
          <p:nvPr/>
        </p:nvCxnSpPr>
        <p:spPr bwMode="auto">
          <a:xfrm>
            <a:off x="990600" y="1828800"/>
            <a:ext cx="1447800" cy="152400"/>
          </a:xfrm>
          <a:prstGeom prst="line">
            <a:avLst/>
          </a:prstGeom>
          <a:noFill/>
          <a:ln w="19050" cap="flat" cmpd="sng" algn="ctr">
            <a:solidFill>
              <a:srgbClr val="66FFCC"/>
            </a:solidFill>
            <a:prstDash val="solid"/>
            <a:round/>
            <a:headEnd type="none" w="med" len="med"/>
            <a:tailEnd type="none" w="med" len="med"/>
          </a:ln>
          <a:effectLst/>
        </p:spPr>
      </p:cxnSp>
      <p:cxnSp>
        <p:nvCxnSpPr>
          <p:cNvPr id="8" name="Straight Connector 7"/>
          <p:cNvCxnSpPr/>
          <p:nvPr/>
        </p:nvCxnSpPr>
        <p:spPr bwMode="auto">
          <a:xfrm>
            <a:off x="914400" y="1409700"/>
            <a:ext cx="3666459" cy="190500"/>
          </a:xfrm>
          <a:prstGeom prst="line">
            <a:avLst/>
          </a:prstGeom>
          <a:noFill/>
          <a:ln w="19050" cap="flat" cmpd="sng" algn="ctr">
            <a:solidFill>
              <a:srgbClr val="CC6600"/>
            </a:solidFill>
            <a:prstDash val="solid"/>
            <a:round/>
            <a:headEnd type="none" w="med" len="med"/>
            <a:tailEnd type="none" w="med" len="med"/>
          </a:ln>
          <a:effectLst/>
        </p:spPr>
      </p:cxnSp>
      <p:cxnSp>
        <p:nvCxnSpPr>
          <p:cNvPr id="9" name="Straight Connector 8"/>
          <p:cNvCxnSpPr/>
          <p:nvPr/>
        </p:nvCxnSpPr>
        <p:spPr bwMode="auto">
          <a:xfrm>
            <a:off x="4724400" y="1404827"/>
            <a:ext cx="3666459" cy="190500"/>
          </a:xfrm>
          <a:prstGeom prst="line">
            <a:avLst/>
          </a:prstGeom>
          <a:noFill/>
          <a:ln w="19050" cap="flat" cmpd="sng" algn="ctr">
            <a:solidFill>
              <a:srgbClr val="FFCC99"/>
            </a:solidFill>
            <a:prstDash val="solid"/>
            <a:round/>
            <a:headEnd type="none" w="med" len="med"/>
            <a:tailEnd type="none" w="med" len="med"/>
          </a:ln>
          <a:effectLst/>
        </p:spPr>
      </p:cxnSp>
      <p:sp>
        <p:nvSpPr>
          <p:cNvPr id="2" name="Rectangle 1"/>
          <p:cNvSpPr/>
          <p:nvPr/>
        </p:nvSpPr>
        <p:spPr>
          <a:xfrm>
            <a:off x="990600" y="2994978"/>
            <a:ext cx="5446769" cy="1920526"/>
          </a:xfrm>
          <a:prstGeom prst="rect">
            <a:avLst/>
          </a:prstGeom>
          <a:noFill/>
        </p:spPr>
        <p:txBody>
          <a:bodyPr wrap="squar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10541" cmpd="sng">
                  <a:solidFill>
                    <a:srgbClr val="CC66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rPr>
              <a:t>Concealing</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10541" cmpd="sng">
                  <a:solidFill>
                    <a:srgbClr val="CC66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rPr>
              <a:t>Coloration</a:t>
            </a:r>
          </a:p>
        </p:txBody>
      </p:sp>
      <p:pic>
        <p:nvPicPr>
          <p:cNvPr id="10" name="Picture 9">
            <a:extLst>
              <a:ext uri="{FF2B5EF4-FFF2-40B4-BE49-F238E27FC236}">
                <a16:creationId xmlns:a16="http://schemas.microsoft.com/office/drawing/2014/main" id="{226D66A4-11AA-8942-4AE0-121791C1E933}"/>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1427982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 Ecology Interactions</a:t>
            </a:r>
          </a:p>
        </p:txBody>
      </p:sp>
      <p:pic>
        <p:nvPicPr>
          <p:cNvPr id="4" name="Picture 3">
            <a:extLst>
              <a:ext uri="{FF2B5EF4-FFF2-40B4-BE49-F238E27FC236}">
                <a16:creationId xmlns:a16="http://schemas.microsoft.com/office/drawing/2014/main" id="{8743E8CF-4CD8-B62C-88AE-BBA833A9877D}"/>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7258839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solidFill>
                            <a:srgbClr val="66FFCC"/>
                          </a:solidFill>
                        </a:rPr>
                        <a:t>SIMON </a:t>
                      </a:r>
                      <a:br>
                        <a:rPr lang="en-US" dirty="0">
                          <a:solidFill>
                            <a:srgbClr val="66FFCC"/>
                          </a:solidFill>
                        </a:rPr>
                      </a:br>
                      <a:r>
                        <a:rPr lang="en-US" dirty="0">
                          <a:solidFill>
                            <a:srgbClr val="66FFCC"/>
                          </a:solidFill>
                        </a:rPr>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solidFill>
                      <a:schemeClr val="bg1">
                        <a:lumMod val="85000"/>
                        <a:lumOff val="15000"/>
                      </a:schemeClr>
                    </a:solid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solidFill>
                      <a:schemeClr val="bg1">
                        <a:lumMod val="85000"/>
                        <a:lumOff val="15000"/>
                      </a:schemeClr>
                    </a:solid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solidFill>
                      <a:schemeClr val="bg1">
                        <a:lumMod val="85000"/>
                        <a:lumOff val="15000"/>
                      </a:schemeClr>
                    </a:solid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solidFill>
                      <a:schemeClr val="bg1">
                        <a:lumMod val="85000"/>
                        <a:lumOff val="15000"/>
                      </a:schemeClr>
                    </a:solid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solidFill>
                      <a:schemeClr val="bg1">
                        <a:lumMod val="85000"/>
                        <a:lumOff val="15000"/>
                      </a:schemeClr>
                    </a:solid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 Ecology Interactions</a:t>
            </a:r>
          </a:p>
        </p:txBody>
      </p:sp>
      <p:pic>
        <p:nvPicPr>
          <p:cNvPr id="4" name="Picture 3">
            <a:extLst>
              <a:ext uri="{FF2B5EF4-FFF2-40B4-BE49-F238E27FC236}">
                <a16:creationId xmlns:a16="http://schemas.microsoft.com/office/drawing/2014/main" id="{826921F5-506E-CDDF-FFD4-AB6F6F7C53A3}"/>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254270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Content Placeholder 2"/>
          <p:cNvSpPr>
            <a:spLocks noGrp="1"/>
          </p:cNvSpPr>
          <p:nvPr>
            <p:ph idx="1"/>
          </p:nvPr>
        </p:nvSpPr>
        <p:spPr>
          <a:xfrm>
            <a:off x="228600" y="228600"/>
            <a:ext cx="8686800" cy="5897563"/>
          </a:xfrm>
        </p:spPr>
        <p:txBody>
          <a:bodyPr/>
          <a:lstStyle/>
          <a:p>
            <a:r>
              <a:rPr lang="en-US" dirty="0"/>
              <a:t>Where there’s a mimic, there must also be a… </a:t>
            </a:r>
            <a:r>
              <a:rPr lang="en-US" dirty="0">
                <a:solidFill>
                  <a:srgbClr val="FFC000"/>
                </a:solidFill>
              </a:rPr>
              <a:t>Model.</a:t>
            </a:r>
          </a:p>
          <a:p>
            <a:pPr lvl="1"/>
            <a:r>
              <a:rPr lang="en-US" dirty="0">
                <a:solidFill>
                  <a:srgbClr val="FF9900"/>
                </a:solidFill>
              </a:rPr>
              <a:t>Sometimes they can be very unappetizing animals.</a:t>
            </a:r>
          </a:p>
        </p:txBody>
      </p:sp>
      <p:pic>
        <p:nvPicPr>
          <p:cNvPr id="8" name="Picture 2"/>
          <p:cNvPicPr>
            <a:picLocks noChangeAspect="1" noChangeArrowheads="1"/>
          </p:cNvPicPr>
          <p:nvPr/>
        </p:nvPicPr>
        <p:blipFill>
          <a:blip r:embed="rId2"/>
          <a:srcRect/>
          <a:stretch>
            <a:fillRect/>
          </a:stretch>
        </p:blipFill>
        <p:spPr bwMode="auto">
          <a:xfrm>
            <a:off x="381000" y="2286000"/>
            <a:ext cx="8229600" cy="4191000"/>
          </a:xfrm>
          <a:prstGeom prst="rect">
            <a:avLst/>
          </a:prstGeom>
          <a:noFill/>
          <a:ln w="76200">
            <a:solidFill>
              <a:schemeClr val="tx1">
                <a:lumMod val="50000"/>
              </a:schemeClr>
            </a:solidFill>
            <a:miter lim="800000"/>
            <a:headEnd/>
            <a:tailEnd/>
          </a:ln>
        </p:spPr>
      </p:pic>
      <p:sp>
        <p:nvSpPr>
          <p:cNvPr id="439300" name="TextBox 8"/>
          <p:cNvSpPr txBox="1">
            <a:spLocks noChangeArrowheads="1"/>
          </p:cNvSpPr>
          <p:nvPr/>
        </p:nvSpPr>
        <p:spPr bwMode="auto">
          <a:xfrm>
            <a:off x="457200" y="2286000"/>
            <a:ext cx="449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Poisonous/ unpalatable</a:t>
            </a: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9301" name="TextBox 12"/>
          <p:cNvSpPr txBox="1">
            <a:spLocks noChangeArrowheads="1"/>
          </p:cNvSpPr>
          <p:nvPr/>
        </p:nvSpPr>
        <p:spPr bwMode="auto">
          <a:xfrm>
            <a:off x="762000" y="42672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Palatable / non-poisonous</a:t>
            </a:r>
          </a:p>
        </p:txBody>
      </p:sp>
      <p:sp>
        <p:nvSpPr>
          <p:cNvPr id="10" name="Rectangle 9"/>
          <p:cNvSpPr/>
          <p:nvPr/>
        </p:nvSpPr>
        <p:spPr>
          <a:xfrm>
            <a:off x="1295401" y="2967335"/>
            <a:ext cx="2285999" cy="92333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Model</a:t>
            </a:r>
          </a:p>
        </p:txBody>
      </p:sp>
      <p:sp>
        <p:nvSpPr>
          <p:cNvPr id="14" name="Rectangle 13"/>
          <p:cNvSpPr/>
          <p:nvPr/>
        </p:nvSpPr>
        <p:spPr>
          <a:xfrm>
            <a:off x="1219201" y="5181599"/>
            <a:ext cx="2438400" cy="92333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Mimic</a:t>
            </a:r>
          </a:p>
        </p:txBody>
      </p:sp>
      <p:sp>
        <p:nvSpPr>
          <p:cNvPr id="439304" name="TextBox 14"/>
          <p:cNvSpPr txBox="1">
            <a:spLocks noChangeArrowheads="1"/>
          </p:cNvSpPr>
          <p:nvPr/>
        </p:nvSpPr>
        <p:spPr bwMode="auto">
          <a:xfrm>
            <a:off x="5029200" y="2286000"/>
            <a:ext cx="38100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Poisonous/ unpalatable</a:t>
            </a: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ectangle 10"/>
          <p:cNvSpPr/>
          <p:nvPr/>
        </p:nvSpPr>
        <p:spPr>
          <a:xfrm>
            <a:off x="5410200" y="3047999"/>
            <a:ext cx="2667000" cy="92333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Model</a:t>
            </a:r>
          </a:p>
        </p:txBody>
      </p:sp>
      <p:sp>
        <p:nvSpPr>
          <p:cNvPr id="439306" name="TextBox 15"/>
          <p:cNvSpPr txBox="1">
            <a:spLocks noChangeArrowheads="1"/>
          </p:cNvSpPr>
          <p:nvPr/>
        </p:nvSpPr>
        <p:spPr bwMode="auto">
          <a:xfrm>
            <a:off x="4953000" y="4343400"/>
            <a:ext cx="38100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Palatable / non-poisonous</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5638800" y="5333999"/>
            <a:ext cx="2743199" cy="92333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Mimic</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940820" y="3388370"/>
            <a:ext cx="110996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bwMode="auto">
          <a:xfrm>
            <a:off x="5486400" y="3047999"/>
            <a:ext cx="2590800" cy="92333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Rounded Rectangle 14"/>
          <p:cNvSpPr/>
          <p:nvPr/>
        </p:nvSpPr>
        <p:spPr bwMode="auto">
          <a:xfrm>
            <a:off x="1066801" y="2967335"/>
            <a:ext cx="2590800" cy="92333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ounded Rectangle 15"/>
          <p:cNvSpPr/>
          <p:nvPr/>
        </p:nvSpPr>
        <p:spPr bwMode="auto">
          <a:xfrm>
            <a:off x="1295401" y="838200"/>
            <a:ext cx="1600199" cy="3810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7848840" y="928781"/>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pic>
        <p:nvPicPr>
          <p:cNvPr id="4" name="Picture 3">
            <a:extLst>
              <a:ext uri="{FF2B5EF4-FFF2-40B4-BE49-F238E27FC236}">
                <a16:creationId xmlns:a16="http://schemas.microsoft.com/office/drawing/2014/main" id="{8228A127-6C82-9C76-F770-89A0F4F61DE4}"/>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591935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Content Placeholder 2"/>
          <p:cNvSpPr>
            <a:spLocks noGrp="1"/>
          </p:cNvSpPr>
          <p:nvPr>
            <p:ph idx="1"/>
          </p:nvPr>
        </p:nvSpPr>
        <p:spPr>
          <a:xfrm>
            <a:off x="228600" y="228600"/>
            <a:ext cx="8686800" cy="5897563"/>
          </a:xfrm>
        </p:spPr>
        <p:txBody>
          <a:bodyPr/>
          <a:lstStyle/>
          <a:p>
            <a:r>
              <a:rPr lang="en-US" dirty="0"/>
              <a:t>Where there’s a mimic, there must also be a… </a:t>
            </a:r>
            <a:r>
              <a:rPr lang="en-US" dirty="0">
                <a:solidFill>
                  <a:srgbClr val="FFC000"/>
                </a:solidFill>
              </a:rPr>
              <a:t>Model.</a:t>
            </a:r>
          </a:p>
          <a:p>
            <a:pPr lvl="1"/>
            <a:r>
              <a:rPr lang="en-US" dirty="0">
                <a:solidFill>
                  <a:srgbClr val="FF9900"/>
                </a:solidFill>
              </a:rPr>
              <a:t>Sometimes they can be very unappetizing animals.</a:t>
            </a:r>
          </a:p>
        </p:txBody>
      </p:sp>
      <p:pic>
        <p:nvPicPr>
          <p:cNvPr id="8" name="Picture 2"/>
          <p:cNvPicPr>
            <a:picLocks noChangeAspect="1" noChangeArrowheads="1"/>
          </p:cNvPicPr>
          <p:nvPr/>
        </p:nvPicPr>
        <p:blipFill>
          <a:blip r:embed="rId2"/>
          <a:srcRect/>
          <a:stretch>
            <a:fillRect/>
          </a:stretch>
        </p:blipFill>
        <p:spPr bwMode="auto">
          <a:xfrm>
            <a:off x="381000" y="2286000"/>
            <a:ext cx="8229600" cy="4191000"/>
          </a:xfrm>
          <a:prstGeom prst="rect">
            <a:avLst/>
          </a:prstGeom>
          <a:noFill/>
          <a:ln w="76200">
            <a:solidFill>
              <a:schemeClr val="tx1">
                <a:lumMod val="50000"/>
              </a:schemeClr>
            </a:solidFill>
            <a:miter lim="800000"/>
            <a:headEnd/>
            <a:tailEnd/>
          </a:ln>
        </p:spPr>
      </p:pic>
      <p:sp>
        <p:nvSpPr>
          <p:cNvPr id="439300" name="TextBox 8"/>
          <p:cNvSpPr txBox="1">
            <a:spLocks noChangeArrowheads="1"/>
          </p:cNvSpPr>
          <p:nvPr/>
        </p:nvSpPr>
        <p:spPr bwMode="auto">
          <a:xfrm>
            <a:off x="457200" y="2286000"/>
            <a:ext cx="449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Poisonous/ unpalatable</a:t>
            </a: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9301" name="TextBox 12"/>
          <p:cNvSpPr txBox="1">
            <a:spLocks noChangeArrowheads="1"/>
          </p:cNvSpPr>
          <p:nvPr/>
        </p:nvSpPr>
        <p:spPr bwMode="auto">
          <a:xfrm>
            <a:off x="762000" y="42672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Palatable / non-poisonous</a:t>
            </a:r>
          </a:p>
        </p:txBody>
      </p:sp>
      <p:sp>
        <p:nvSpPr>
          <p:cNvPr id="10" name="Rectangle 9"/>
          <p:cNvSpPr/>
          <p:nvPr/>
        </p:nvSpPr>
        <p:spPr>
          <a:xfrm>
            <a:off x="1295401" y="2967335"/>
            <a:ext cx="2285999" cy="92333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Model</a:t>
            </a:r>
          </a:p>
        </p:txBody>
      </p:sp>
      <p:sp>
        <p:nvSpPr>
          <p:cNvPr id="14" name="Rectangle 13"/>
          <p:cNvSpPr/>
          <p:nvPr/>
        </p:nvSpPr>
        <p:spPr>
          <a:xfrm>
            <a:off x="1219201" y="5181599"/>
            <a:ext cx="2438400" cy="92333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Mimic</a:t>
            </a:r>
          </a:p>
        </p:txBody>
      </p:sp>
      <p:sp>
        <p:nvSpPr>
          <p:cNvPr id="439304" name="TextBox 14"/>
          <p:cNvSpPr txBox="1">
            <a:spLocks noChangeArrowheads="1"/>
          </p:cNvSpPr>
          <p:nvPr/>
        </p:nvSpPr>
        <p:spPr bwMode="auto">
          <a:xfrm>
            <a:off x="5029200" y="2286000"/>
            <a:ext cx="38100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Poisonous/ unpalatable</a:t>
            </a: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ectangle 10"/>
          <p:cNvSpPr/>
          <p:nvPr/>
        </p:nvSpPr>
        <p:spPr>
          <a:xfrm>
            <a:off x="5410200" y="3047999"/>
            <a:ext cx="2667000" cy="92333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Model</a:t>
            </a:r>
          </a:p>
        </p:txBody>
      </p:sp>
      <p:sp>
        <p:nvSpPr>
          <p:cNvPr id="439306" name="TextBox 15"/>
          <p:cNvSpPr txBox="1">
            <a:spLocks noChangeArrowheads="1"/>
          </p:cNvSpPr>
          <p:nvPr/>
        </p:nvSpPr>
        <p:spPr bwMode="auto">
          <a:xfrm>
            <a:off x="4953000" y="4343400"/>
            <a:ext cx="38100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Palatable / non-poisonous</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5638800" y="5333999"/>
            <a:ext cx="2743199" cy="92333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Mimic</a:t>
            </a:r>
          </a:p>
        </p:txBody>
      </p:sp>
      <p:sp>
        <p:nvSpPr>
          <p:cNvPr id="2" name="Rounded Rectangle 1"/>
          <p:cNvSpPr/>
          <p:nvPr/>
        </p:nvSpPr>
        <p:spPr bwMode="auto">
          <a:xfrm>
            <a:off x="5486400" y="3047999"/>
            <a:ext cx="2590800" cy="923330"/>
          </a:xfrm>
          <a:prstGeom prst="roundRect">
            <a:avLst/>
          </a:prstGeom>
          <a:solidFill>
            <a:schemeClr val="bg1"/>
          </a:solidFill>
          <a:ln w="38100" cap="flat" cmpd="sng" algn="ctr">
            <a:solidFill>
              <a:schemeClr val="tx1"/>
            </a:solidFill>
            <a:prstDash val="solid"/>
            <a:round/>
            <a:headEnd type="none" w="med" len="med"/>
            <a:tailEnd type="none" w="med" len="med"/>
          </a:ln>
          <a:effectLst>
            <a:glow rad="381000">
              <a:srgbClr val="FFC0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Rounded Rectangle 14"/>
          <p:cNvSpPr/>
          <p:nvPr/>
        </p:nvSpPr>
        <p:spPr bwMode="auto">
          <a:xfrm>
            <a:off x="1066801" y="2967335"/>
            <a:ext cx="2590800" cy="923330"/>
          </a:xfrm>
          <a:prstGeom prst="roundRect">
            <a:avLst/>
          </a:prstGeom>
          <a:solidFill>
            <a:schemeClr val="bg1"/>
          </a:solidFill>
          <a:ln w="38100" cap="flat" cmpd="sng" algn="ctr">
            <a:solidFill>
              <a:schemeClr val="tx1"/>
            </a:solidFill>
            <a:prstDash val="solid"/>
            <a:round/>
            <a:headEnd type="none" w="med" len="med"/>
            <a:tailEnd type="none" w="med" len="med"/>
          </a:ln>
          <a:effectLst>
            <a:glow rad="266700">
              <a:srgbClr val="FFC0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ounded Rectangle 15"/>
          <p:cNvSpPr/>
          <p:nvPr/>
        </p:nvSpPr>
        <p:spPr bwMode="auto">
          <a:xfrm>
            <a:off x="1295401" y="838200"/>
            <a:ext cx="1600199" cy="381000"/>
          </a:xfrm>
          <a:prstGeom prst="roundRect">
            <a:avLst/>
          </a:prstGeom>
          <a:solidFill>
            <a:schemeClr val="bg1"/>
          </a:solidFill>
          <a:ln w="38100" cap="flat" cmpd="sng" algn="ctr">
            <a:solidFill>
              <a:schemeClr val="tx1"/>
            </a:solidFill>
            <a:prstDash val="solid"/>
            <a:round/>
            <a:headEnd type="none" w="med" len="med"/>
            <a:tailEnd type="none" w="med" len="med"/>
          </a:ln>
          <a:effectLst>
            <a:glow rad="228600">
              <a:srgbClr val="FFC0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7848840" y="928781"/>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940820" y="3388370"/>
            <a:ext cx="110996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84523D2E-8FE6-B610-D197-0422C41CAE0B}"/>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0644283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Content Placeholder 2"/>
          <p:cNvSpPr>
            <a:spLocks noGrp="1"/>
          </p:cNvSpPr>
          <p:nvPr>
            <p:ph idx="1"/>
          </p:nvPr>
        </p:nvSpPr>
        <p:spPr>
          <a:xfrm>
            <a:off x="228600" y="228600"/>
            <a:ext cx="8686800" cy="5897563"/>
          </a:xfrm>
        </p:spPr>
        <p:txBody>
          <a:bodyPr/>
          <a:lstStyle/>
          <a:p>
            <a:r>
              <a:rPr lang="en-US" dirty="0"/>
              <a:t>Where there’s a mimic, there must also be a… </a:t>
            </a:r>
            <a:r>
              <a:rPr lang="en-US" dirty="0">
                <a:solidFill>
                  <a:srgbClr val="FFC000"/>
                </a:solidFill>
              </a:rPr>
              <a:t>Model.</a:t>
            </a:r>
          </a:p>
          <a:p>
            <a:pPr lvl="1"/>
            <a:r>
              <a:rPr lang="en-US" dirty="0">
                <a:solidFill>
                  <a:srgbClr val="FF9900"/>
                </a:solidFill>
              </a:rPr>
              <a:t>Sometimes they can be very unappetizing animals.</a:t>
            </a:r>
          </a:p>
        </p:txBody>
      </p:sp>
      <p:pic>
        <p:nvPicPr>
          <p:cNvPr id="8" name="Picture 2"/>
          <p:cNvPicPr>
            <a:picLocks noChangeAspect="1" noChangeArrowheads="1"/>
          </p:cNvPicPr>
          <p:nvPr/>
        </p:nvPicPr>
        <p:blipFill>
          <a:blip r:embed="rId2"/>
          <a:srcRect/>
          <a:stretch>
            <a:fillRect/>
          </a:stretch>
        </p:blipFill>
        <p:spPr bwMode="auto">
          <a:xfrm>
            <a:off x="381000" y="2286000"/>
            <a:ext cx="8229600" cy="4191000"/>
          </a:xfrm>
          <a:prstGeom prst="rect">
            <a:avLst/>
          </a:prstGeom>
          <a:noFill/>
          <a:ln w="76200">
            <a:solidFill>
              <a:schemeClr val="tx1">
                <a:lumMod val="50000"/>
              </a:schemeClr>
            </a:solidFill>
            <a:miter lim="800000"/>
            <a:headEnd/>
            <a:tailEnd/>
          </a:ln>
        </p:spPr>
      </p:pic>
      <p:sp>
        <p:nvSpPr>
          <p:cNvPr id="439300" name="TextBox 8"/>
          <p:cNvSpPr txBox="1">
            <a:spLocks noChangeArrowheads="1"/>
          </p:cNvSpPr>
          <p:nvPr/>
        </p:nvSpPr>
        <p:spPr bwMode="auto">
          <a:xfrm>
            <a:off x="457200" y="2286000"/>
            <a:ext cx="449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Poisonous/ unpalatable</a:t>
            </a: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9301" name="TextBox 12"/>
          <p:cNvSpPr txBox="1">
            <a:spLocks noChangeArrowheads="1"/>
          </p:cNvSpPr>
          <p:nvPr/>
        </p:nvSpPr>
        <p:spPr bwMode="auto">
          <a:xfrm>
            <a:off x="762000" y="42672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Palatable / non-poisonous</a:t>
            </a:r>
          </a:p>
        </p:txBody>
      </p:sp>
      <p:sp>
        <p:nvSpPr>
          <p:cNvPr id="10" name="Rectangle 9"/>
          <p:cNvSpPr/>
          <p:nvPr/>
        </p:nvSpPr>
        <p:spPr>
          <a:xfrm>
            <a:off x="1295401" y="2967335"/>
            <a:ext cx="2285999" cy="92333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Model</a:t>
            </a:r>
          </a:p>
        </p:txBody>
      </p:sp>
      <p:sp>
        <p:nvSpPr>
          <p:cNvPr id="14" name="Rectangle 13"/>
          <p:cNvSpPr/>
          <p:nvPr/>
        </p:nvSpPr>
        <p:spPr>
          <a:xfrm>
            <a:off x="1219201" y="5181599"/>
            <a:ext cx="2438400" cy="92333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Mimic</a:t>
            </a:r>
          </a:p>
        </p:txBody>
      </p:sp>
      <p:sp>
        <p:nvSpPr>
          <p:cNvPr id="439304" name="TextBox 14"/>
          <p:cNvSpPr txBox="1">
            <a:spLocks noChangeArrowheads="1"/>
          </p:cNvSpPr>
          <p:nvPr/>
        </p:nvSpPr>
        <p:spPr bwMode="auto">
          <a:xfrm>
            <a:off x="5029200" y="2286000"/>
            <a:ext cx="38100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Poisonous/ unpalatable</a:t>
            </a: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ectangle 10"/>
          <p:cNvSpPr/>
          <p:nvPr/>
        </p:nvSpPr>
        <p:spPr>
          <a:xfrm>
            <a:off x="5410200" y="3047999"/>
            <a:ext cx="2667000" cy="92333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Model</a:t>
            </a:r>
          </a:p>
        </p:txBody>
      </p:sp>
      <p:sp>
        <p:nvSpPr>
          <p:cNvPr id="439306" name="TextBox 15"/>
          <p:cNvSpPr txBox="1">
            <a:spLocks noChangeArrowheads="1"/>
          </p:cNvSpPr>
          <p:nvPr/>
        </p:nvSpPr>
        <p:spPr bwMode="auto">
          <a:xfrm>
            <a:off x="4953000" y="4343400"/>
            <a:ext cx="38100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Palatable / non-poisonous</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5638800" y="5333999"/>
            <a:ext cx="2743199" cy="92333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Mimic</a:t>
            </a:r>
          </a:p>
        </p:txBody>
      </p:sp>
      <p:sp>
        <p:nvSpPr>
          <p:cNvPr id="3" name="Rectangle 2"/>
          <p:cNvSpPr/>
          <p:nvPr/>
        </p:nvSpPr>
        <p:spPr>
          <a:xfrm>
            <a:off x="7848840" y="928781"/>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940820" y="3388370"/>
            <a:ext cx="110996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B7ECF16B-7ABB-CAEB-FEC6-A1024678C0A2}"/>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2304279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How does this spider “Not die” in less than seven words?</a:t>
            </a:r>
          </a:p>
        </p:txBody>
      </p:sp>
      <p:pic>
        <p:nvPicPr>
          <p:cNvPr id="6" name="Picture 5" descr="http://4.bp.blogspot.com/_zKDjcLXZBTI/ST75WK3fOfI/AAAAAAAAByI/VfkwdmDuXEc/s400/Bird_Dropping_spider_Calaenia_kinbergi_c_egg_sacs_close_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86" y="1309577"/>
            <a:ext cx="8610600" cy="5257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934200" y="1447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rPr>
              <a:t>12</a:t>
            </a:r>
          </a:p>
        </p:txBody>
      </p:sp>
      <p:pic>
        <p:nvPicPr>
          <p:cNvPr id="4" name="Picture 3">
            <a:extLst>
              <a:ext uri="{FF2B5EF4-FFF2-40B4-BE49-F238E27FC236}">
                <a16:creationId xmlns:a16="http://schemas.microsoft.com/office/drawing/2014/main" id="{1555E647-0265-DD1D-C2C1-B89BD831BF25}"/>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28149437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How does this spider “Not die” in less than seven words?</a:t>
            </a:r>
          </a:p>
        </p:txBody>
      </p:sp>
      <p:pic>
        <p:nvPicPr>
          <p:cNvPr id="6" name="Picture 5" descr="http://4.bp.blogspot.com/_zKDjcLXZBTI/ST75WK3fOfI/AAAAAAAAByI/VfkwdmDuXEc/s400/Bird_Dropping_spider_Calaenia_kinbergi_c_egg_sacs_close_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86" y="1309577"/>
            <a:ext cx="8610600" cy="5257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934200" y="1447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rPr>
              <a:t>12</a:t>
            </a:r>
          </a:p>
        </p:txBody>
      </p:sp>
      <p:sp>
        <p:nvSpPr>
          <p:cNvPr id="4" name="Rectangle 3"/>
          <p:cNvSpPr/>
          <p:nvPr/>
        </p:nvSpPr>
        <p:spPr>
          <a:xfrm>
            <a:off x="799199" y="2967335"/>
            <a:ext cx="7394973" cy="1920526"/>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rPr>
              <a:t>Look like poop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rPr>
              <a:t>scat, bird droppings</a:t>
            </a:r>
          </a:p>
        </p:txBody>
      </p:sp>
      <p:pic>
        <p:nvPicPr>
          <p:cNvPr id="5" name="Picture 4">
            <a:extLst>
              <a:ext uri="{FF2B5EF4-FFF2-40B4-BE49-F238E27FC236}">
                <a16:creationId xmlns:a16="http://schemas.microsoft.com/office/drawing/2014/main" id="{524C135F-A76B-1945-2FCB-6B58CB20CAC9}"/>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66881173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9900FF"/>
                </a:solidFill>
              </a:rPr>
              <a:t>This is the </a:t>
            </a:r>
            <a:r>
              <a:rPr lang="en-US" dirty="0"/>
              <a:t>type of mimicry </a:t>
            </a:r>
            <a:r>
              <a:rPr lang="en-US" dirty="0">
                <a:solidFill>
                  <a:srgbClr val="9900FF"/>
                </a:solidFill>
              </a:rPr>
              <a:t>where an organism resembles another species that is dangerous or may taste bad. </a:t>
            </a:r>
          </a:p>
          <a:p>
            <a:pPr>
              <a:defRPr/>
            </a:pP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305800" cy="4438650"/>
          </a:xfrm>
          <a:prstGeom prst="rect">
            <a:avLst/>
          </a:prstGeom>
          <a:noFill/>
          <a:ln w="38100">
            <a:solidFill>
              <a:schemeClr val="tx1"/>
            </a:solidFill>
            <a:miter lim="800000"/>
            <a:headEnd/>
            <a:tailEnd/>
          </a:ln>
          <a:effectLst>
            <a:glow rad="457200">
              <a:srgbClr val="7030A0"/>
            </a:glo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0" y="20574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9900FF"/>
                </a:solidFill>
                <a:effectLst>
                  <a:outerShdw blurRad="50800" algn="tl" rotWithShape="0">
                    <a:srgbClr val="000000"/>
                  </a:outerShdw>
                </a:effectLst>
                <a:uLnTx/>
                <a:uFillTx/>
                <a:latin typeface="Tahoma" pitchFamily="34" charset="0"/>
                <a:ea typeface="+mn-ea"/>
                <a:cs typeface="+mn-cs"/>
              </a:rPr>
              <a:t>13</a:t>
            </a:r>
          </a:p>
        </p:txBody>
      </p:sp>
      <p:sp>
        <p:nvSpPr>
          <p:cNvPr id="7" name="Rectangle 6"/>
          <p:cNvSpPr/>
          <p:nvPr/>
        </p:nvSpPr>
        <p:spPr>
          <a:xfrm rot="21171469">
            <a:off x="1524000" y="2514600"/>
            <a:ext cx="5625258" cy="1311128"/>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Flatworm</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(No chemical defenses)</a:t>
            </a:r>
          </a:p>
        </p:txBody>
      </p:sp>
      <p:sp>
        <p:nvSpPr>
          <p:cNvPr id="8" name="Rectangle 7"/>
          <p:cNvSpPr/>
          <p:nvPr/>
        </p:nvSpPr>
        <p:spPr>
          <a:xfrm rot="20511302">
            <a:off x="3376697" y="4947880"/>
            <a:ext cx="354295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Sea Slug (Toxic)</a:t>
            </a:r>
          </a:p>
        </p:txBody>
      </p:sp>
      <p:pic>
        <p:nvPicPr>
          <p:cNvPr id="9" name="Picture 8"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169986"/>
            <a:ext cx="172818" cy="15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AE55308-9F06-E36B-56AA-1CB4D64F3864}"/>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09960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a:t>
            </a:r>
            <a:r>
              <a:rPr lang="en-US" dirty="0">
                <a:solidFill>
                  <a:schemeClr val="bg1"/>
                </a:solidFill>
              </a:rPr>
              <a:t>Maintenance of water quality. </a:t>
            </a:r>
          </a:p>
          <a:p>
            <a:pPr marL="457200" lvl="1" indent="0" eaLnBrk="1" hangingPunct="1">
              <a:lnSpc>
                <a:spcPct val="90000"/>
              </a:lnSpc>
              <a:buFontTx/>
              <a:buNone/>
            </a:pPr>
            <a:r>
              <a:rPr lang="en-US" dirty="0">
                <a:solidFill>
                  <a:srgbClr val="FF00FF"/>
                </a:solidFill>
              </a:rPr>
              <a:t>D.) </a:t>
            </a:r>
            <a:r>
              <a:rPr lang="en-US" dirty="0">
                <a:solidFill>
                  <a:schemeClr val="bg1"/>
                </a:solidFill>
              </a:rPr>
              <a:t>Pest Control </a:t>
            </a:r>
          </a:p>
          <a:p>
            <a:pPr marL="457200" lvl="1" indent="0" eaLnBrk="1" hangingPunct="1">
              <a:lnSpc>
                <a:spcPct val="90000"/>
              </a:lnSpc>
              <a:buFontTx/>
              <a:buNone/>
            </a:pPr>
            <a:r>
              <a:rPr lang="en-US" dirty="0">
                <a:solidFill>
                  <a:srgbClr val="CC9900"/>
                </a:solidFill>
              </a:rPr>
              <a:t>E.) </a:t>
            </a:r>
            <a:r>
              <a:rPr lang="en-US" dirty="0">
                <a:solidFill>
                  <a:schemeClr val="bg1"/>
                </a:solidFill>
              </a:rPr>
              <a:t>Detoxification and decomposition of wastes.</a:t>
            </a:r>
            <a:r>
              <a:rPr lang="en-US" dirty="0"/>
              <a:t> </a:t>
            </a:r>
          </a:p>
          <a:p>
            <a:pPr marL="457200" lvl="1" indent="0" eaLnBrk="1" hangingPunct="1">
              <a:lnSpc>
                <a:spcPct val="90000"/>
              </a:lnSpc>
              <a:buFontTx/>
              <a:buNone/>
            </a:pPr>
            <a:r>
              <a:rPr lang="en-US" dirty="0">
                <a:solidFill>
                  <a:schemeClr val="accent2"/>
                </a:solidFill>
              </a:rPr>
              <a:t>F.) </a:t>
            </a:r>
            <a:r>
              <a:rPr lang="en-US" dirty="0">
                <a:solidFill>
                  <a:schemeClr val="bg1"/>
                </a:solidFill>
              </a:rPr>
              <a:t>Pollination and crop production. </a:t>
            </a:r>
          </a:p>
          <a:p>
            <a:pPr marL="457200" lvl="1" indent="0" eaLnBrk="1" hangingPunct="1">
              <a:lnSpc>
                <a:spcPct val="90000"/>
              </a:lnSpc>
              <a:buFontTx/>
              <a:buNone/>
            </a:pPr>
            <a:r>
              <a:rPr lang="en-US" dirty="0">
                <a:solidFill>
                  <a:srgbClr val="FF9900"/>
                </a:solidFill>
              </a:rPr>
              <a:t>G.) </a:t>
            </a:r>
            <a:r>
              <a:rPr lang="en-US" dirty="0">
                <a:solidFill>
                  <a:schemeClr val="bg1"/>
                </a:solidFill>
              </a:rPr>
              <a:t>Decrease in food security. </a:t>
            </a:r>
          </a:p>
          <a:p>
            <a:pPr marL="457200" lvl="1" indent="0" eaLnBrk="1" hangingPunct="1">
              <a:lnSpc>
                <a:spcPct val="90000"/>
              </a:lnSpc>
              <a:buFontTx/>
              <a:buNone/>
            </a:pPr>
            <a:r>
              <a:rPr lang="en-US" dirty="0">
                <a:solidFill>
                  <a:srgbClr val="9933FF"/>
                </a:solidFill>
              </a:rPr>
              <a:t>H.) </a:t>
            </a:r>
            <a:r>
              <a:rPr lang="en-US" dirty="0">
                <a:solidFill>
                  <a:schemeClr val="bg1"/>
                </a:solidFill>
              </a:rPr>
              <a:t>Provision of health care (Medicines).</a:t>
            </a:r>
          </a:p>
          <a:p>
            <a:pPr marL="457200" lvl="1" indent="0" eaLnBrk="1" hangingPunct="1">
              <a:lnSpc>
                <a:spcPct val="90000"/>
              </a:lnSpc>
              <a:buFontTx/>
              <a:buNone/>
            </a:pPr>
            <a:r>
              <a:rPr lang="en-US" dirty="0">
                <a:solidFill>
                  <a:srgbClr val="99FFCC"/>
                </a:solidFill>
              </a:rPr>
              <a:t>I.) </a:t>
            </a:r>
            <a:r>
              <a:rPr lang="en-US" dirty="0">
                <a:solidFill>
                  <a:schemeClr val="bg1"/>
                </a:solidFill>
              </a:rPr>
              <a:t>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Tree>
    <p:extLst>
      <p:ext uri="{BB962C8B-B14F-4D97-AF65-F5344CB8AC3E}">
        <p14:creationId xmlns:p14="http://schemas.microsoft.com/office/powerpoint/2010/main" val="274525532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9900FF"/>
                </a:solidFill>
              </a:rPr>
              <a:t>This is the type of mimicry where an organism resembles another species that is dangerous or may taste bad. </a:t>
            </a:r>
          </a:p>
          <a:p>
            <a:pPr>
              <a:defRPr/>
            </a:pP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305800" cy="4438650"/>
          </a:xfrm>
          <a:prstGeom prst="rect">
            <a:avLst/>
          </a:prstGeom>
          <a:noFill/>
          <a:ln w="38100">
            <a:solidFill>
              <a:schemeClr val="tx1"/>
            </a:solidFill>
            <a:miter lim="800000"/>
            <a:headEnd/>
            <a:tailEnd/>
          </a:ln>
          <a:effectLst>
            <a:glow rad="457200">
              <a:srgbClr val="7030A0"/>
            </a:glo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0" y="20574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9900FF"/>
                </a:solidFill>
                <a:effectLst>
                  <a:outerShdw blurRad="50800" algn="tl" rotWithShape="0">
                    <a:srgbClr val="000000"/>
                  </a:outerShdw>
                </a:effectLst>
                <a:uLnTx/>
                <a:uFillTx/>
                <a:latin typeface="Tahoma" pitchFamily="34" charset="0"/>
                <a:ea typeface="+mn-ea"/>
                <a:cs typeface="+mn-cs"/>
              </a:rPr>
              <a:t>13</a:t>
            </a:r>
          </a:p>
        </p:txBody>
      </p:sp>
      <p:sp>
        <p:nvSpPr>
          <p:cNvPr id="7" name="Rectangle 6"/>
          <p:cNvSpPr/>
          <p:nvPr/>
        </p:nvSpPr>
        <p:spPr>
          <a:xfrm rot="21171469">
            <a:off x="1524000" y="2514600"/>
            <a:ext cx="5625258" cy="1311128"/>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Flatworm</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(No chemical defenses)</a:t>
            </a:r>
          </a:p>
        </p:txBody>
      </p:sp>
      <p:sp>
        <p:nvSpPr>
          <p:cNvPr id="8" name="Rectangle 7"/>
          <p:cNvSpPr/>
          <p:nvPr/>
        </p:nvSpPr>
        <p:spPr>
          <a:xfrm rot="20511302">
            <a:off x="3376697" y="4947880"/>
            <a:ext cx="354295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Sea Slug (Toxic)</a:t>
            </a:r>
          </a:p>
        </p:txBody>
      </p:sp>
      <p:sp>
        <p:nvSpPr>
          <p:cNvPr id="4" name="Rectangle 3"/>
          <p:cNvSpPr/>
          <p:nvPr/>
        </p:nvSpPr>
        <p:spPr>
          <a:xfrm rot="21045249">
            <a:off x="1007292" y="3810576"/>
            <a:ext cx="7053214" cy="120032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0"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ahoma" pitchFamily="34" charset="0"/>
                <a:ea typeface="+mn-ea"/>
                <a:cs typeface="+mn-cs"/>
              </a:rPr>
              <a:t>Batesian</a:t>
            </a: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ahoma" pitchFamily="34" charset="0"/>
                <a:ea typeface="+mn-ea"/>
                <a:cs typeface="+mn-cs"/>
              </a:rPr>
              <a:t> Mimicry</a:t>
            </a:r>
          </a:p>
        </p:txBody>
      </p:sp>
      <p:pic>
        <p:nvPicPr>
          <p:cNvPr id="10" name="Picture 9"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169986"/>
            <a:ext cx="172818" cy="15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35F9BF9-6309-8030-448B-EC98A569D8B8}"/>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53679593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9900FF"/>
                </a:solidFill>
              </a:rPr>
              <a:t>This is the type of mimicry where an organism resembles another species that is dangerous or may taste bad. </a:t>
            </a:r>
          </a:p>
          <a:p>
            <a:pPr>
              <a:defRPr/>
            </a:pP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305800" cy="4438650"/>
          </a:xfrm>
          <a:prstGeom prst="rect">
            <a:avLst/>
          </a:prstGeom>
          <a:noFill/>
          <a:ln w="38100">
            <a:solidFill>
              <a:schemeClr val="tx1"/>
            </a:solidFill>
            <a:miter lim="800000"/>
            <a:headEnd/>
            <a:tailEnd/>
          </a:ln>
          <a:effectLst>
            <a:glow rad="457200">
              <a:srgbClr val="7030A0"/>
            </a:glo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0" y="20574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9900FF"/>
                </a:solidFill>
                <a:effectLst>
                  <a:outerShdw blurRad="50800" algn="tl" rotWithShape="0">
                    <a:srgbClr val="000000"/>
                  </a:outerShdw>
                </a:effectLst>
                <a:uLnTx/>
                <a:uFillTx/>
                <a:latin typeface="Tahoma" pitchFamily="34" charset="0"/>
                <a:ea typeface="+mn-ea"/>
                <a:cs typeface="+mn-cs"/>
              </a:rPr>
              <a:t>13</a:t>
            </a:r>
          </a:p>
        </p:txBody>
      </p:sp>
      <p:sp>
        <p:nvSpPr>
          <p:cNvPr id="7" name="Rectangle 6"/>
          <p:cNvSpPr/>
          <p:nvPr/>
        </p:nvSpPr>
        <p:spPr>
          <a:xfrm rot="21171469">
            <a:off x="1524000" y="2514600"/>
            <a:ext cx="5625258" cy="1311128"/>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Flatworm</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(No chemical defenses)</a:t>
            </a:r>
          </a:p>
        </p:txBody>
      </p:sp>
      <p:sp>
        <p:nvSpPr>
          <p:cNvPr id="8" name="Rectangle 7"/>
          <p:cNvSpPr/>
          <p:nvPr/>
        </p:nvSpPr>
        <p:spPr>
          <a:xfrm rot="20511302">
            <a:off x="3376697" y="4947880"/>
            <a:ext cx="354295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Sea Slug (Toxic)</a:t>
            </a:r>
          </a:p>
        </p:txBody>
      </p:sp>
      <p:sp>
        <p:nvSpPr>
          <p:cNvPr id="4" name="Rectangle 3"/>
          <p:cNvSpPr/>
          <p:nvPr/>
        </p:nvSpPr>
        <p:spPr>
          <a:xfrm rot="21045249">
            <a:off x="1007292" y="3810576"/>
            <a:ext cx="7053214" cy="120032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0"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ahoma" pitchFamily="34" charset="0"/>
                <a:ea typeface="+mn-ea"/>
                <a:cs typeface="+mn-cs"/>
              </a:rPr>
              <a:t>Batesian</a:t>
            </a: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ahoma" pitchFamily="34" charset="0"/>
                <a:ea typeface="+mn-ea"/>
                <a:cs typeface="+mn-cs"/>
              </a:rPr>
              <a:t> Mimicry</a:t>
            </a:r>
          </a:p>
        </p:txBody>
      </p:sp>
      <p:pic>
        <p:nvPicPr>
          <p:cNvPr id="10" name="Picture 9"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169986"/>
            <a:ext cx="172818" cy="15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17355"/>
            <a:ext cx="2133600" cy="194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3EB2221-9E03-2B0C-891E-224B74BF4DEF}"/>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6721589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9900FF"/>
                </a:solidFill>
              </a:rPr>
              <a:t>This is the type of mimicry where an organism resembles another species that is dangerous or may taste bad. </a:t>
            </a:r>
          </a:p>
          <a:p>
            <a:pPr>
              <a:defRPr/>
            </a:pP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305800" cy="4438650"/>
          </a:xfrm>
          <a:prstGeom prst="rect">
            <a:avLst/>
          </a:prstGeom>
          <a:noFill/>
          <a:ln w="38100">
            <a:solidFill>
              <a:schemeClr val="tx1"/>
            </a:solidFill>
            <a:miter lim="800000"/>
            <a:headEnd/>
            <a:tailEnd/>
          </a:ln>
          <a:effectLst>
            <a:glow rad="457200">
              <a:srgbClr val="7030A0"/>
            </a:glo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0" y="20574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9900FF"/>
                </a:solidFill>
                <a:effectLst>
                  <a:outerShdw blurRad="50800" algn="tl" rotWithShape="0">
                    <a:srgbClr val="000000"/>
                  </a:outerShdw>
                </a:effectLst>
                <a:uLnTx/>
                <a:uFillTx/>
                <a:latin typeface="Tahoma" pitchFamily="34" charset="0"/>
                <a:ea typeface="+mn-ea"/>
                <a:cs typeface="+mn-cs"/>
              </a:rPr>
              <a:t>13</a:t>
            </a:r>
          </a:p>
        </p:txBody>
      </p:sp>
      <p:sp>
        <p:nvSpPr>
          <p:cNvPr id="7" name="Rectangle 6"/>
          <p:cNvSpPr/>
          <p:nvPr/>
        </p:nvSpPr>
        <p:spPr>
          <a:xfrm rot="21171469">
            <a:off x="1524000" y="2514600"/>
            <a:ext cx="5625258" cy="1311128"/>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Flatworm</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(No chemical defenses)</a:t>
            </a:r>
          </a:p>
        </p:txBody>
      </p:sp>
      <p:sp>
        <p:nvSpPr>
          <p:cNvPr id="8" name="Rectangle 7"/>
          <p:cNvSpPr/>
          <p:nvPr/>
        </p:nvSpPr>
        <p:spPr>
          <a:xfrm rot="20511302">
            <a:off x="3376697" y="4947880"/>
            <a:ext cx="354295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Sea Slug (Toxic)</a:t>
            </a:r>
          </a:p>
        </p:txBody>
      </p:sp>
      <p:sp>
        <p:nvSpPr>
          <p:cNvPr id="4" name="Rectangle 3"/>
          <p:cNvSpPr/>
          <p:nvPr/>
        </p:nvSpPr>
        <p:spPr>
          <a:xfrm rot="21045249">
            <a:off x="1007292" y="3810576"/>
            <a:ext cx="7053214" cy="120032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0"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ahoma" pitchFamily="34" charset="0"/>
                <a:ea typeface="+mn-ea"/>
                <a:cs typeface="+mn-cs"/>
              </a:rPr>
              <a:t>Batesian</a:t>
            </a: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ahoma" pitchFamily="34" charset="0"/>
                <a:ea typeface="+mn-ea"/>
                <a:cs typeface="+mn-cs"/>
              </a:rPr>
              <a:t> Mimicry</a:t>
            </a:r>
          </a:p>
        </p:txBody>
      </p:sp>
      <p:pic>
        <p:nvPicPr>
          <p:cNvPr id="10" name="Picture 9"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169986"/>
            <a:ext cx="172818" cy="15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17355"/>
            <a:ext cx="2133600" cy="194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bwMode="auto">
          <a:xfrm>
            <a:off x="3581400" y="1905000"/>
            <a:ext cx="609600" cy="60960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9" name="Picture 8">
            <a:extLst>
              <a:ext uri="{FF2B5EF4-FFF2-40B4-BE49-F238E27FC236}">
                <a16:creationId xmlns:a16="http://schemas.microsoft.com/office/drawing/2014/main" id="{2BAB514B-AE4C-3BB4-6304-CFCA4C344D03}"/>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2115501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Content Placeholder 2"/>
          <p:cNvSpPr>
            <a:spLocks noGrp="1"/>
          </p:cNvSpPr>
          <p:nvPr>
            <p:ph idx="1"/>
          </p:nvPr>
        </p:nvSpPr>
        <p:spPr>
          <a:xfrm>
            <a:off x="115379" y="56653"/>
            <a:ext cx="8816874" cy="5821363"/>
          </a:xfrm>
        </p:spPr>
        <p:txBody>
          <a:bodyPr/>
          <a:lstStyle/>
          <a:p>
            <a:r>
              <a:rPr lang="en-US" dirty="0">
                <a:solidFill>
                  <a:srgbClr val="FF99FF"/>
                </a:solidFill>
              </a:rPr>
              <a:t>This is a form of mimicry in which a predator (the mimic) closely resembles another organism (the model) that is attractive to a third organism (the dupe) on which the mimic preys. </a:t>
            </a:r>
            <a:r>
              <a:rPr lang="en-US" dirty="0">
                <a:solidFill>
                  <a:schemeClr val="bg1"/>
                </a:solidFill>
              </a:rPr>
              <a:t>student gets one old compact disc.</a:t>
            </a:r>
          </a:p>
          <a:p>
            <a:pPr lvl="1"/>
            <a:r>
              <a:rPr lang="en-US" dirty="0">
                <a:solidFill>
                  <a:schemeClr val="bg1"/>
                </a:solidFill>
              </a:rPr>
              <a:t>Guess correctly and you keep you disc.</a:t>
            </a:r>
          </a:p>
          <a:p>
            <a:pPr lvl="1"/>
            <a:r>
              <a:rPr lang="en-US" dirty="0">
                <a:solidFill>
                  <a:schemeClr val="bg1"/>
                </a:solidFill>
              </a:rPr>
              <a:t>Guess incorrectly and lose it.  </a:t>
            </a:r>
          </a:p>
          <a:p>
            <a:pPr lvl="1"/>
            <a:r>
              <a:rPr lang="en-US" dirty="0">
                <a:solidFill>
                  <a:schemeClr val="bg1"/>
                </a:solidFill>
              </a:rPr>
              <a:t>You must try and beat.</a:t>
            </a:r>
          </a:p>
        </p:txBody>
      </p:sp>
      <p:pic>
        <p:nvPicPr>
          <p:cNvPr id="1026" name="Picture 2" descr="http://1.bp.blogspot.com/-mccHq_nUXCA/UHVVG_gbuEI/AAAAAAAAEFg/NoRmXCaCYKU/s1600/alligator_snapping_turtle_tong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1"/>
            <a:ext cx="8458200" cy="3952874"/>
          </a:xfrm>
          <a:prstGeom prst="rect">
            <a:avLst/>
          </a:prstGeom>
          <a:noFill/>
          <a:ln w="57150">
            <a:solidFill>
              <a:schemeClr val="tx1">
                <a:lumMod val="65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671578" y="2973261"/>
            <a:ext cx="5724644" cy="584775"/>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32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Mimic = Alligator Snapper</a:t>
            </a:r>
          </a:p>
        </p:txBody>
      </p:sp>
      <p:sp>
        <p:nvSpPr>
          <p:cNvPr id="3" name="Rectangle 2"/>
          <p:cNvSpPr/>
          <p:nvPr/>
        </p:nvSpPr>
        <p:spPr>
          <a:xfrm>
            <a:off x="290945" y="5257800"/>
            <a:ext cx="8525091"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5400" b="1" i="0" u="none" strike="noStrike" kern="1200" cap="none" spc="0" normalizeH="0" baseline="0" noProof="0" dirty="0">
                <a:ln w="17780" cmpd="sng">
                  <a:solidFill>
                    <a:srgbClr val="000000"/>
                  </a:solidFill>
                  <a:prstDash val="solid"/>
                  <a:miter lim="800000"/>
                </a:ln>
                <a:solidFill>
                  <a:srgbClr val="FFCCFF"/>
                </a:solidFill>
                <a:effectLst>
                  <a:outerShdw blurRad="50800" algn="tl" rotWithShape="0">
                    <a:srgbClr val="000000"/>
                  </a:outerShdw>
                </a:effectLst>
                <a:uLnTx/>
                <a:uFillTx/>
                <a:latin typeface="Tahoma" pitchFamily="34" charset="0"/>
                <a:ea typeface="+mn-ea"/>
                <a:cs typeface="+mn-cs"/>
              </a:rPr>
              <a:t>Model = worm / tongue</a:t>
            </a:r>
          </a:p>
        </p:txBody>
      </p:sp>
      <p:sp>
        <p:nvSpPr>
          <p:cNvPr id="4" name="Rectangle 3"/>
          <p:cNvSpPr/>
          <p:nvPr/>
        </p:nvSpPr>
        <p:spPr bwMode="auto">
          <a:xfrm>
            <a:off x="5257800" y="4567238"/>
            <a:ext cx="762000" cy="76676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pic>
        <p:nvPicPr>
          <p:cNvPr id="2050" name="Picture 2" descr="http://i1.ytimg.com/vi/D6KTvZ8pk6Y/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44" y="2583873"/>
            <a:ext cx="8472055" cy="39598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98188" y="2967335"/>
            <a:ext cx="7747634" cy="769441"/>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4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Mimic = Alligator Snapper</a:t>
            </a:r>
          </a:p>
        </p:txBody>
      </p:sp>
      <p:sp>
        <p:nvSpPr>
          <p:cNvPr id="7" name="Rectangle 6"/>
          <p:cNvSpPr/>
          <p:nvPr/>
        </p:nvSpPr>
        <p:spPr>
          <a:xfrm>
            <a:off x="174726" y="5486400"/>
            <a:ext cx="8757527"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5400" b="1" i="0" u="none" strike="noStrike" kern="1200" cap="none" spc="0" normalizeH="0" baseline="0" noProof="0" dirty="0">
                <a:ln w="17780" cmpd="sng">
                  <a:solidFill>
                    <a:srgbClr val="000000"/>
                  </a:solidFill>
                  <a:prstDash val="solid"/>
                  <a:miter lim="800000"/>
                </a:ln>
                <a:solidFill>
                  <a:srgbClr val="FFCCFF"/>
                </a:solidFill>
                <a:effectLst>
                  <a:outerShdw blurRad="50800" algn="tl" rotWithShape="0">
                    <a:srgbClr val="000000"/>
                  </a:outerShdw>
                </a:effectLst>
                <a:uLnTx/>
                <a:uFillTx/>
                <a:latin typeface="Tahoma" pitchFamily="34" charset="0"/>
                <a:ea typeface="+mn-ea"/>
                <a:cs typeface="+mn-cs"/>
              </a:rPr>
              <a:t>Model = Worm / Tongue</a:t>
            </a:r>
          </a:p>
        </p:txBody>
      </p:sp>
      <p:pic>
        <p:nvPicPr>
          <p:cNvPr id="13" name="Content Placeholder 3" descr="fish animation.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36784" flipH="1">
            <a:off x="1455942" y="3650245"/>
            <a:ext cx="1777869" cy="112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622543">
            <a:off x="1849389" y="3437519"/>
            <a:ext cx="990976" cy="46166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Dupe</a:t>
            </a:r>
          </a:p>
        </p:txBody>
      </p:sp>
      <p:sp>
        <p:nvSpPr>
          <p:cNvPr id="8" name="Rectangle 7"/>
          <p:cNvSpPr/>
          <p:nvPr/>
        </p:nvSpPr>
        <p:spPr>
          <a:xfrm>
            <a:off x="7396222" y="47244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pic>
        <p:nvPicPr>
          <p:cNvPr id="9" name="Picture 8">
            <a:extLst>
              <a:ext uri="{FF2B5EF4-FFF2-40B4-BE49-F238E27FC236}">
                <a16:creationId xmlns:a16="http://schemas.microsoft.com/office/drawing/2014/main" id="{9E757389-F69E-8AC5-7A0C-4B4BAD2F2366}"/>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08538959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Content Placeholder 2"/>
          <p:cNvSpPr>
            <a:spLocks noGrp="1"/>
          </p:cNvSpPr>
          <p:nvPr>
            <p:ph idx="1"/>
          </p:nvPr>
        </p:nvSpPr>
        <p:spPr>
          <a:xfrm>
            <a:off x="115379" y="56653"/>
            <a:ext cx="8816874" cy="5821363"/>
          </a:xfrm>
        </p:spPr>
        <p:txBody>
          <a:bodyPr/>
          <a:lstStyle/>
          <a:p>
            <a:r>
              <a:rPr lang="en-US" dirty="0">
                <a:solidFill>
                  <a:srgbClr val="FF99FF"/>
                </a:solidFill>
              </a:rPr>
              <a:t>This is a form of mimicry in which a predator (the mimic) closely resembles another organism (the model) that is attractive to a third organism (the dupe) on which the mimic preys. </a:t>
            </a:r>
            <a:r>
              <a:rPr lang="en-US" dirty="0">
                <a:solidFill>
                  <a:schemeClr val="bg1"/>
                </a:solidFill>
              </a:rPr>
              <a:t>student gets one old compact disc.</a:t>
            </a:r>
          </a:p>
          <a:p>
            <a:pPr lvl="1"/>
            <a:r>
              <a:rPr lang="en-US" dirty="0">
                <a:solidFill>
                  <a:schemeClr val="bg1"/>
                </a:solidFill>
              </a:rPr>
              <a:t>Guess correctly and you keep you disc.</a:t>
            </a:r>
          </a:p>
          <a:p>
            <a:pPr lvl="1"/>
            <a:r>
              <a:rPr lang="en-US" dirty="0">
                <a:solidFill>
                  <a:schemeClr val="bg1"/>
                </a:solidFill>
              </a:rPr>
              <a:t>Guess incorrectly and lose it.  </a:t>
            </a:r>
          </a:p>
          <a:p>
            <a:pPr lvl="1"/>
            <a:r>
              <a:rPr lang="en-US" dirty="0">
                <a:solidFill>
                  <a:schemeClr val="bg1"/>
                </a:solidFill>
              </a:rPr>
              <a:t>You must try and beat.</a:t>
            </a:r>
          </a:p>
        </p:txBody>
      </p:sp>
      <p:pic>
        <p:nvPicPr>
          <p:cNvPr id="1026" name="Picture 2" descr="http://1.bp.blogspot.com/-mccHq_nUXCA/UHVVG_gbuEI/AAAAAAAAEFg/NoRmXCaCYKU/s1600/alligator_snapping_turtle_tong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1"/>
            <a:ext cx="8458200" cy="3952874"/>
          </a:xfrm>
          <a:prstGeom prst="rect">
            <a:avLst/>
          </a:prstGeom>
          <a:noFill/>
          <a:ln w="57150">
            <a:solidFill>
              <a:schemeClr val="tx1">
                <a:lumMod val="65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671578" y="2973261"/>
            <a:ext cx="5724644" cy="584775"/>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32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Mimic = Alligator Snapper</a:t>
            </a:r>
          </a:p>
        </p:txBody>
      </p:sp>
      <p:sp>
        <p:nvSpPr>
          <p:cNvPr id="3" name="Rectangle 2"/>
          <p:cNvSpPr/>
          <p:nvPr/>
        </p:nvSpPr>
        <p:spPr>
          <a:xfrm>
            <a:off x="290945" y="5257800"/>
            <a:ext cx="8525091"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5400" b="1" i="0" u="none" strike="noStrike" kern="1200" cap="none" spc="0" normalizeH="0" baseline="0" noProof="0" dirty="0">
                <a:ln w="17780" cmpd="sng">
                  <a:solidFill>
                    <a:srgbClr val="000000"/>
                  </a:solidFill>
                  <a:prstDash val="solid"/>
                  <a:miter lim="800000"/>
                </a:ln>
                <a:solidFill>
                  <a:srgbClr val="FFCCFF"/>
                </a:solidFill>
                <a:effectLst>
                  <a:outerShdw blurRad="50800" algn="tl" rotWithShape="0">
                    <a:srgbClr val="000000"/>
                  </a:outerShdw>
                </a:effectLst>
                <a:uLnTx/>
                <a:uFillTx/>
                <a:latin typeface="Tahoma" pitchFamily="34" charset="0"/>
                <a:ea typeface="+mn-ea"/>
                <a:cs typeface="+mn-cs"/>
              </a:rPr>
              <a:t>Model = worm / tongue</a:t>
            </a:r>
          </a:p>
        </p:txBody>
      </p:sp>
      <p:sp>
        <p:nvSpPr>
          <p:cNvPr id="4" name="Rectangle 3"/>
          <p:cNvSpPr/>
          <p:nvPr/>
        </p:nvSpPr>
        <p:spPr bwMode="auto">
          <a:xfrm>
            <a:off x="5257800" y="4567238"/>
            <a:ext cx="762000" cy="76676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pic>
        <p:nvPicPr>
          <p:cNvPr id="2050" name="Picture 2" descr="http://i1.ytimg.com/vi/D6KTvZ8pk6Y/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44" y="2583873"/>
            <a:ext cx="8472055" cy="39598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98188" y="2967335"/>
            <a:ext cx="7747634" cy="769441"/>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4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Mimic = Alligator Snapper</a:t>
            </a:r>
          </a:p>
        </p:txBody>
      </p:sp>
      <p:sp>
        <p:nvSpPr>
          <p:cNvPr id="7" name="Rectangle 6"/>
          <p:cNvSpPr/>
          <p:nvPr/>
        </p:nvSpPr>
        <p:spPr>
          <a:xfrm>
            <a:off x="174726" y="5486400"/>
            <a:ext cx="8757527"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5400" b="1" i="0" u="none" strike="noStrike" kern="1200" cap="none" spc="0" normalizeH="0" baseline="0" noProof="0" dirty="0">
                <a:ln w="17780" cmpd="sng">
                  <a:solidFill>
                    <a:srgbClr val="000000"/>
                  </a:solidFill>
                  <a:prstDash val="solid"/>
                  <a:miter lim="800000"/>
                </a:ln>
                <a:solidFill>
                  <a:srgbClr val="FFCCFF"/>
                </a:solidFill>
                <a:effectLst>
                  <a:outerShdw blurRad="50800" algn="tl" rotWithShape="0">
                    <a:srgbClr val="000000"/>
                  </a:outerShdw>
                </a:effectLst>
                <a:uLnTx/>
                <a:uFillTx/>
                <a:latin typeface="Tahoma" pitchFamily="34" charset="0"/>
                <a:ea typeface="+mn-ea"/>
                <a:cs typeface="+mn-cs"/>
              </a:rPr>
              <a:t>Model = Worm / Tongue</a:t>
            </a:r>
          </a:p>
        </p:txBody>
      </p:sp>
      <p:pic>
        <p:nvPicPr>
          <p:cNvPr id="13" name="Content Placeholder 3" descr="fish animation.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36784" flipH="1">
            <a:off x="1455942" y="3650245"/>
            <a:ext cx="1777869" cy="112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622543">
            <a:off x="1849389" y="3437519"/>
            <a:ext cx="990976" cy="46166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Dupe</a:t>
            </a:r>
          </a:p>
        </p:txBody>
      </p:sp>
      <p:sp>
        <p:nvSpPr>
          <p:cNvPr id="8" name="Rectangle 7"/>
          <p:cNvSpPr/>
          <p:nvPr/>
        </p:nvSpPr>
        <p:spPr>
          <a:xfrm>
            <a:off x="7396222" y="47244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
        <p:nvSpPr>
          <p:cNvPr id="9" name="Rectangle 8"/>
          <p:cNvSpPr/>
          <p:nvPr/>
        </p:nvSpPr>
        <p:spPr>
          <a:xfrm>
            <a:off x="456501" y="4724400"/>
            <a:ext cx="693972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99FF"/>
                </a:solidFill>
                <a:effectLst>
                  <a:outerShdw blurRad="50800" algn="tl" rotWithShape="0">
                    <a:srgbClr val="000000"/>
                  </a:outerShdw>
                </a:effectLst>
                <a:uLnTx/>
                <a:uFillTx/>
                <a:latin typeface="Tahoma" pitchFamily="34" charset="0"/>
                <a:ea typeface="+mn-ea"/>
                <a:cs typeface="+mn-cs"/>
              </a:rPr>
              <a:t>Aggressive Mimicry</a:t>
            </a:r>
          </a:p>
        </p:txBody>
      </p:sp>
      <p:pic>
        <p:nvPicPr>
          <p:cNvPr id="10" name="Picture 9">
            <a:extLst>
              <a:ext uri="{FF2B5EF4-FFF2-40B4-BE49-F238E27FC236}">
                <a16:creationId xmlns:a16="http://schemas.microsoft.com/office/drawing/2014/main" id="{0B18D8F0-3F0B-BF50-6C31-857E6D9941A3}"/>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61197651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FFFF00"/>
                </a:solidFill>
              </a:rPr>
              <a:t>This is the type of mimicry where several unrelated species share warning colors that warn predators that these colors are dangerous or toxic.</a:t>
            </a:r>
          </a:p>
          <a:p>
            <a:pPr>
              <a:defRPr/>
            </a:pP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358656"/>
            <a:ext cx="8534400" cy="41910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934200" y="24384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pic>
        <p:nvPicPr>
          <p:cNvPr id="4" name="Picture 3">
            <a:extLst>
              <a:ext uri="{FF2B5EF4-FFF2-40B4-BE49-F238E27FC236}">
                <a16:creationId xmlns:a16="http://schemas.microsoft.com/office/drawing/2014/main" id="{66067710-27AE-4466-1A36-ECB8EE56367A}"/>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2813731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FFFF00"/>
                </a:solidFill>
              </a:rPr>
              <a:t>This is the type of mimicry where several unrelated species share warning colors that warn predators that these colors are dangerous or toxic.</a:t>
            </a:r>
          </a:p>
          <a:p>
            <a:pPr>
              <a:defRPr/>
            </a:pP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352703"/>
            <a:ext cx="8534400" cy="41910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934200" y="24384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
        <p:nvSpPr>
          <p:cNvPr id="4" name="Rectangle 3"/>
          <p:cNvSpPr/>
          <p:nvPr/>
        </p:nvSpPr>
        <p:spPr>
          <a:xfrm>
            <a:off x="1219200" y="2967334"/>
            <a:ext cx="5979522" cy="3342453"/>
          </a:xfrm>
          <a:prstGeom prst="rect">
            <a:avLst/>
          </a:prstGeom>
          <a:noFill/>
          <a:effectLst>
            <a:glow rad="127000">
              <a:srgbClr val="FFCC99"/>
            </a:glow>
          </a:effectLst>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err="1">
                <a:ln w="76200" cmpd="sng">
                  <a:solidFill>
                    <a:srgbClr val="000000"/>
                  </a:solidFill>
                  <a:prstDash val="solid"/>
                  <a:miter lim="800000"/>
                </a:ln>
                <a:solidFill>
                  <a:srgbClr val="FFC000"/>
                </a:solidFill>
                <a:effectLst>
                  <a:glow rad="393700">
                    <a:srgbClr val="FFFF00"/>
                  </a:glow>
                  <a:outerShdw blurRad="50800" algn="tl" rotWithShape="0">
                    <a:srgbClr val="000000"/>
                  </a:outerShdw>
                </a:effectLst>
                <a:uLnTx/>
                <a:uFillTx/>
                <a:latin typeface="Tahoma" pitchFamily="34" charset="0"/>
                <a:ea typeface="+mn-ea"/>
                <a:cs typeface="+mn-cs"/>
              </a:rPr>
              <a:t>Mullerian</a:t>
            </a:r>
            <a:endParaRPr kumimoji="0" lang="en-US" sz="9600" b="1" i="0" u="none" strike="noStrike" kern="1200" cap="none" spc="0" normalizeH="0" baseline="0" noProof="0" dirty="0">
              <a:ln w="76200" cmpd="sng">
                <a:solidFill>
                  <a:srgbClr val="000000"/>
                </a:solidFill>
                <a:prstDash val="solid"/>
                <a:miter lim="800000"/>
              </a:ln>
              <a:solidFill>
                <a:srgbClr val="FFC000"/>
              </a:solidFill>
              <a:effectLst>
                <a:glow rad="393700">
                  <a:srgbClr val="FFFF00"/>
                </a:glow>
                <a:outerShdw blurRad="50800" algn="tl" rotWithShape="0">
                  <a:srgbClr val="000000"/>
                </a:outerShdw>
              </a:effectLst>
              <a:uLnTx/>
              <a:uFillTx/>
              <a:latin typeface="Tahoma"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76200" cmpd="sng">
                  <a:solidFill>
                    <a:srgbClr val="000000"/>
                  </a:solidFill>
                  <a:prstDash val="solid"/>
                  <a:miter lim="800000"/>
                </a:ln>
                <a:solidFill>
                  <a:srgbClr val="FFC000"/>
                </a:solidFill>
                <a:effectLst>
                  <a:glow rad="393700">
                    <a:srgbClr val="FFCC99"/>
                  </a:glow>
                  <a:outerShdw blurRad="50800" algn="tl" rotWithShape="0">
                    <a:srgbClr val="000000"/>
                  </a:outerShdw>
                </a:effectLst>
                <a:uLnTx/>
                <a:uFillTx/>
                <a:latin typeface="Tahoma" pitchFamily="34" charset="0"/>
                <a:ea typeface="+mn-ea"/>
                <a:cs typeface="+mn-cs"/>
              </a:rPr>
              <a:t>Mimicry</a:t>
            </a:r>
          </a:p>
        </p:txBody>
      </p:sp>
      <p:pic>
        <p:nvPicPr>
          <p:cNvPr id="5" name="Picture 4">
            <a:extLst>
              <a:ext uri="{FF2B5EF4-FFF2-40B4-BE49-F238E27FC236}">
                <a16:creationId xmlns:a16="http://schemas.microsoft.com/office/drawing/2014/main" id="{3D52F10E-ED65-B3CD-27B3-E002A02922ED}"/>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6553153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 Ecology Interactions</a:t>
            </a:r>
          </a:p>
        </p:txBody>
      </p:sp>
      <p:pic>
        <p:nvPicPr>
          <p:cNvPr id="4" name="Picture 3">
            <a:extLst>
              <a:ext uri="{FF2B5EF4-FFF2-40B4-BE49-F238E27FC236}">
                <a16:creationId xmlns:a16="http://schemas.microsoft.com/office/drawing/2014/main" id="{948C8757-66FD-A329-B4D0-D082736DA721}"/>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3395047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solidFill>
                            <a:srgbClr val="FF99FF"/>
                          </a:solidFill>
                        </a:rPr>
                        <a:t>HELPING HAND?</a:t>
                      </a:r>
                      <a:br>
                        <a:rPr lang="en-US" baseline="0" dirty="0">
                          <a:solidFill>
                            <a:srgbClr val="FF99FF"/>
                          </a:solidFill>
                        </a:rPr>
                      </a:br>
                      <a:endParaRPr lang="en-US" dirty="0">
                        <a:solidFill>
                          <a:srgbClr val="FF99FF"/>
                        </a:solidFill>
                      </a:endParaRPr>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solidFill>
                      <a:schemeClr val="bg1">
                        <a:lumMod val="75000"/>
                        <a:lumOff val="25000"/>
                      </a:schemeClr>
                    </a:solid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solidFill>
                      <a:schemeClr val="bg1">
                        <a:lumMod val="75000"/>
                        <a:lumOff val="25000"/>
                      </a:schemeClr>
                    </a:solid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solidFill>
                      <a:schemeClr val="bg1">
                        <a:lumMod val="75000"/>
                        <a:lumOff val="25000"/>
                      </a:schemeClr>
                    </a:solid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solidFill>
                      <a:schemeClr val="bg1">
                        <a:lumMod val="75000"/>
                        <a:lumOff val="25000"/>
                      </a:schemeClr>
                    </a:solid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solidFill>
                      <a:schemeClr val="bg1">
                        <a:lumMod val="75000"/>
                        <a:lumOff val="25000"/>
                      </a:schemeClr>
                    </a:solid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 Ecology Interactions</a:t>
            </a:r>
          </a:p>
        </p:txBody>
      </p:sp>
      <p:pic>
        <p:nvPicPr>
          <p:cNvPr id="4" name="Picture 3">
            <a:extLst>
              <a:ext uri="{FF2B5EF4-FFF2-40B4-BE49-F238E27FC236}">
                <a16:creationId xmlns:a16="http://schemas.microsoft.com/office/drawing/2014/main" id="{34E95DD2-FF1D-A4E0-74ED-9819D05BC3CF}"/>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3652592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Which species below has warning coloration?</a:t>
            </a:r>
          </a:p>
        </p:txBody>
      </p:sp>
      <p:sp>
        <p:nvSpPr>
          <p:cNvPr id="2" name="Rectangle 1"/>
          <p:cNvSpPr/>
          <p:nvPr/>
        </p:nvSpPr>
        <p:spPr>
          <a:xfrm>
            <a:off x="254571" y="94714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pic>
        <p:nvPicPr>
          <p:cNvPr id="4" name="Picture 3">
            <a:extLst>
              <a:ext uri="{FF2B5EF4-FFF2-40B4-BE49-F238E27FC236}">
                <a16:creationId xmlns:a16="http://schemas.microsoft.com/office/drawing/2014/main" id="{6924E895-DE68-3A70-07A6-D99DBC95F3F6}"/>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493602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a:t>
            </a:r>
            <a:r>
              <a:rPr lang="en-US" dirty="0">
                <a:solidFill>
                  <a:schemeClr val="bg1"/>
                </a:solidFill>
              </a:rPr>
              <a:t>Pest Control </a:t>
            </a:r>
          </a:p>
          <a:p>
            <a:pPr marL="457200" lvl="1" indent="0" eaLnBrk="1" hangingPunct="1">
              <a:lnSpc>
                <a:spcPct val="90000"/>
              </a:lnSpc>
              <a:buFontTx/>
              <a:buNone/>
            </a:pPr>
            <a:r>
              <a:rPr lang="en-US" dirty="0">
                <a:solidFill>
                  <a:srgbClr val="CC9900"/>
                </a:solidFill>
              </a:rPr>
              <a:t>E.) </a:t>
            </a:r>
            <a:r>
              <a:rPr lang="en-US" dirty="0">
                <a:solidFill>
                  <a:schemeClr val="bg1"/>
                </a:solidFill>
              </a:rPr>
              <a:t>Detoxification and decomposition of wastes. </a:t>
            </a:r>
          </a:p>
          <a:p>
            <a:pPr marL="457200" lvl="1" indent="0" eaLnBrk="1" hangingPunct="1">
              <a:lnSpc>
                <a:spcPct val="90000"/>
              </a:lnSpc>
              <a:buFontTx/>
              <a:buNone/>
            </a:pPr>
            <a:r>
              <a:rPr lang="en-US" dirty="0">
                <a:solidFill>
                  <a:schemeClr val="accent2"/>
                </a:solidFill>
              </a:rPr>
              <a:t>F.) </a:t>
            </a:r>
            <a:r>
              <a:rPr lang="en-US" dirty="0">
                <a:solidFill>
                  <a:schemeClr val="bg1"/>
                </a:solidFill>
              </a:rPr>
              <a:t>Pollination and crop production. </a:t>
            </a:r>
          </a:p>
          <a:p>
            <a:pPr marL="457200" lvl="1" indent="0" eaLnBrk="1" hangingPunct="1">
              <a:lnSpc>
                <a:spcPct val="90000"/>
              </a:lnSpc>
              <a:buFontTx/>
              <a:buNone/>
            </a:pPr>
            <a:r>
              <a:rPr lang="en-US" dirty="0">
                <a:solidFill>
                  <a:srgbClr val="FF9900"/>
                </a:solidFill>
              </a:rPr>
              <a:t>G.) </a:t>
            </a:r>
            <a:r>
              <a:rPr lang="en-US" dirty="0">
                <a:solidFill>
                  <a:schemeClr val="bg1"/>
                </a:solidFill>
              </a:rPr>
              <a:t>Decrease in food security. </a:t>
            </a:r>
          </a:p>
          <a:p>
            <a:pPr marL="457200" lvl="1" indent="0" eaLnBrk="1" hangingPunct="1">
              <a:lnSpc>
                <a:spcPct val="90000"/>
              </a:lnSpc>
              <a:buFontTx/>
              <a:buNone/>
            </a:pPr>
            <a:r>
              <a:rPr lang="en-US" dirty="0">
                <a:solidFill>
                  <a:srgbClr val="9933FF"/>
                </a:solidFill>
              </a:rPr>
              <a:t>H.) </a:t>
            </a:r>
            <a:r>
              <a:rPr lang="en-US" dirty="0">
                <a:solidFill>
                  <a:schemeClr val="bg1"/>
                </a:solidFill>
              </a:rPr>
              <a:t>Provision of health care (Medicines).</a:t>
            </a:r>
          </a:p>
          <a:p>
            <a:pPr marL="457200" lvl="1" indent="0" eaLnBrk="1" hangingPunct="1">
              <a:lnSpc>
                <a:spcPct val="90000"/>
              </a:lnSpc>
              <a:buFontTx/>
              <a:buNone/>
            </a:pPr>
            <a:r>
              <a:rPr lang="en-US" dirty="0">
                <a:solidFill>
                  <a:srgbClr val="99FFCC"/>
                </a:solidFill>
              </a:rPr>
              <a:t>I.) </a:t>
            </a:r>
            <a:r>
              <a:rPr lang="en-US" dirty="0">
                <a:solidFill>
                  <a:schemeClr val="bg1"/>
                </a:solidFill>
              </a:rPr>
              <a:t>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Tree>
    <p:extLst>
      <p:ext uri="{BB962C8B-B14F-4D97-AF65-F5344CB8AC3E}">
        <p14:creationId xmlns:p14="http://schemas.microsoft.com/office/powerpoint/2010/main" val="252867091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Which species below has warning coloration?</a:t>
            </a:r>
          </a:p>
        </p:txBody>
      </p:sp>
      <p:pic>
        <p:nvPicPr>
          <p:cNvPr id="13314" name="Picture 2" descr="http://inserbia.info/news/wp-content/uploads/2013/05/grizzl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571" y="914400"/>
            <a:ext cx="4317429" cy="2624137"/>
          </a:xfrm>
          <a:prstGeom prst="rect">
            <a:avLst/>
          </a:prstGeom>
          <a:noFill/>
          <a:ln w="57150">
            <a:solidFill>
              <a:srgbClr val="FFCC99"/>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4571" y="94714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pic>
        <p:nvPicPr>
          <p:cNvPr id="4" name="Picture 3">
            <a:extLst>
              <a:ext uri="{FF2B5EF4-FFF2-40B4-BE49-F238E27FC236}">
                <a16:creationId xmlns:a16="http://schemas.microsoft.com/office/drawing/2014/main" id="{BF32AD49-AA15-3D29-90A8-BEF32F0819BC}"/>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6742846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Which species below has warning coloration?</a:t>
            </a:r>
          </a:p>
        </p:txBody>
      </p:sp>
      <p:pic>
        <p:nvPicPr>
          <p:cNvPr id="13314" name="Picture 2" descr="http://inserbia.info/news/wp-content/uploads/2013/05/grizzl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571" y="914400"/>
            <a:ext cx="4317429" cy="2624137"/>
          </a:xfrm>
          <a:prstGeom prst="rect">
            <a:avLst/>
          </a:prstGeom>
          <a:noFill/>
          <a:ln w="57150">
            <a:solidFill>
              <a:srgbClr val="FFCC99"/>
            </a:solidFill>
          </a:ln>
          <a:extLst>
            <a:ext uri="{909E8E84-426E-40DD-AFC4-6F175D3DCCD1}">
              <a14:hiddenFill xmlns:a14="http://schemas.microsoft.com/office/drawing/2010/main">
                <a:solidFill>
                  <a:srgbClr val="FFFFFF"/>
                </a:solidFill>
              </a14:hiddenFill>
            </a:ext>
          </a:extLst>
        </p:spPr>
      </p:pic>
      <p:pic>
        <p:nvPicPr>
          <p:cNvPr id="13316" name="Picture 4" descr="https://encrypted-tbn0.gstatic.com/images?q=tbn:ANd9GcSyQwE334A8lHHEXXaGT4u94bxN6bd45pFcpt2cdTmvbLkiC-U_Z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619" y="914400"/>
            <a:ext cx="4114800" cy="2624136"/>
          </a:xfrm>
          <a:prstGeom prst="rect">
            <a:avLst/>
          </a:prstGeom>
          <a:noFill/>
          <a:ln w="3810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4571" y="94714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pic>
        <p:nvPicPr>
          <p:cNvPr id="4" name="Picture 3">
            <a:extLst>
              <a:ext uri="{FF2B5EF4-FFF2-40B4-BE49-F238E27FC236}">
                <a16:creationId xmlns:a16="http://schemas.microsoft.com/office/drawing/2014/main" id="{BD4F9BDA-1AC3-0A2B-8265-5F9F4B95293F}"/>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7417865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Which species below has warning coloration?</a:t>
            </a:r>
          </a:p>
        </p:txBody>
      </p:sp>
      <p:pic>
        <p:nvPicPr>
          <p:cNvPr id="6" name="Picture 5" descr="laselva62_jpg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50" y="3764369"/>
            <a:ext cx="4369450" cy="2790161"/>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2" descr="http://inserbia.info/news/wp-content/uploads/2013/05/grizz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571" y="914400"/>
            <a:ext cx="4317429" cy="2624137"/>
          </a:xfrm>
          <a:prstGeom prst="rect">
            <a:avLst/>
          </a:prstGeom>
          <a:noFill/>
          <a:ln w="57150">
            <a:solidFill>
              <a:srgbClr val="FFCC99"/>
            </a:solidFill>
          </a:ln>
          <a:extLst>
            <a:ext uri="{909E8E84-426E-40DD-AFC4-6F175D3DCCD1}">
              <a14:hiddenFill xmlns:a14="http://schemas.microsoft.com/office/drawing/2010/main">
                <a:solidFill>
                  <a:srgbClr val="FFFFFF"/>
                </a:solidFill>
              </a14:hiddenFill>
            </a:ext>
          </a:extLst>
        </p:spPr>
      </p:pic>
      <p:pic>
        <p:nvPicPr>
          <p:cNvPr id="13316" name="Picture 4" descr="https://encrypted-tbn0.gstatic.com/images?q=tbn:ANd9GcSyQwE334A8lHHEXXaGT4u94bxN6bd45pFcpt2cdTmvbLkiC-U_Z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619" y="914400"/>
            <a:ext cx="4114800" cy="2624136"/>
          </a:xfrm>
          <a:prstGeom prst="rect">
            <a:avLst/>
          </a:prstGeom>
          <a:noFill/>
          <a:ln w="3810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4571" y="94714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pic>
        <p:nvPicPr>
          <p:cNvPr id="4" name="Picture 3">
            <a:extLst>
              <a:ext uri="{FF2B5EF4-FFF2-40B4-BE49-F238E27FC236}">
                <a16:creationId xmlns:a16="http://schemas.microsoft.com/office/drawing/2014/main" id="{793C0B1B-5C87-1816-AE31-0F9E9F95C463}"/>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58431035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Which species below has warning coloration?</a:t>
            </a:r>
          </a:p>
        </p:txBody>
      </p:sp>
      <p:pic>
        <p:nvPicPr>
          <p:cNvPr id="6" name="Picture 5" descr="laselva62_jpg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50" y="3764369"/>
            <a:ext cx="4369450" cy="2790161"/>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IH1056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764369"/>
            <a:ext cx="4089400" cy="2775984"/>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2" descr="http://inserbia.info/news/wp-content/uploads/2013/05/grizzl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571" y="914400"/>
            <a:ext cx="4317429" cy="2624137"/>
          </a:xfrm>
          <a:prstGeom prst="rect">
            <a:avLst/>
          </a:prstGeom>
          <a:noFill/>
          <a:ln w="57150">
            <a:solidFill>
              <a:srgbClr val="FFCC99"/>
            </a:solidFill>
          </a:ln>
          <a:extLst>
            <a:ext uri="{909E8E84-426E-40DD-AFC4-6F175D3DCCD1}">
              <a14:hiddenFill xmlns:a14="http://schemas.microsoft.com/office/drawing/2010/main">
                <a:solidFill>
                  <a:srgbClr val="FFFFFF"/>
                </a:solidFill>
              </a14:hiddenFill>
            </a:ext>
          </a:extLst>
        </p:spPr>
      </p:pic>
      <p:pic>
        <p:nvPicPr>
          <p:cNvPr id="13316" name="Picture 4" descr="https://encrypted-tbn0.gstatic.com/images?q=tbn:ANd9GcSyQwE334A8lHHEXXaGT4u94bxN6bd45pFcpt2cdTmvbLkiC-U_Z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8619" y="914400"/>
            <a:ext cx="4114800" cy="2624136"/>
          </a:xfrm>
          <a:prstGeom prst="rect">
            <a:avLst/>
          </a:prstGeom>
          <a:noFill/>
          <a:ln w="3810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4571" y="94714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pic>
        <p:nvPicPr>
          <p:cNvPr id="4" name="Picture 3">
            <a:extLst>
              <a:ext uri="{FF2B5EF4-FFF2-40B4-BE49-F238E27FC236}">
                <a16:creationId xmlns:a16="http://schemas.microsoft.com/office/drawing/2014/main" id="{5E55493B-4B1D-E0B9-328C-FF66D659A794}"/>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2112128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Which species below has warning coloration?</a:t>
            </a:r>
          </a:p>
        </p:txBody>
      </p:sp>
      <p:pic>
        <p:nvPicPr>
          <p:cNvPr id="6" name="Picture 5" descr="laselva62_jpg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50" y="3764369"/>
            <a:ext cx="4369450" cy="2790161"/>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IH1056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764369"/>
            <a:ext cx="4089400" cy="2775984"/>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2" descr="http://inserbia.info/news/wp-content/uploads/2013/05/grizzl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571" y="914400"/>
            <a:ext cx="4317429" cy="2624137"/>
          </a:xfrm>
          <a:prstGeom prst="rect">
            <a:avLst/>
          </a:prstGeom>
          <a:noFill/>
          <a:ln w="57150">
            <a:solidFill>
              <a:srgbClr val="FFCC99"/>
            </a:solidFill>
          </a:ln>
          <a:extLst>
            <a:ext uri="{909E8E84-426E-40DD-AFC4-6F175D3DCCD1}">
              <a14:hiddenFill xmlns:a14="http://schemas.microsoft.com/office/drawing/2010/main">
                <a:solidFill>
                  <a:srgbClr val="FFFFFF"/>
                </a:solidFill>
              </a14:hiddenFill>
            </a:ext>
          </a:extLst>
        </p:spPr>
      </p:pic>
      <p:pic>
        <p:nvPicPr>
          <p:cNvPr id="13316" name="Picture 4" descr="https://encrypted-tbn0.gstatic.com/images?q=tbn:ANd9GcSyQwE334A8lHHEXXaGT4u94bxN6bd45pFcpt2cdTmvbLkiC-U_Z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8619" y="914400"/>
            <a:ext cx="4114800" cy="2624136"/>
          </a:xfrm>
          <a:prstGeom prst="rect">
            <a:avLst/>
          </a:prstGeom>
          <a:noFill/>
          <a:ln w="3810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4571" y="94714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4" name="Rectangle 3"/>
          <p:cNvSpPr/>
          <p:nvPr/>
        </p:nvSpPr>
        <p:spPr>
          <a:xfrm>
            <a:off x="202550" y="2978819"/>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lumMod val="40000"/>
                      <a:lumOff val="60000"/>
                    </a:srgbClr>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Answer is…</a:t>
            </a:r>
          </a:p>
        </p:txBody>
      </p:sp>
      <p:pic>
        <p:nvPicPr>
          <p:cNvPr id="5" name="Picture 4">
            <a:extLst>
              <a:ext uri="{FF2B5EF4-FFF2-40B4-BE49-F238E27FC236}">
                <a16:creationId xmlns:a16="http://schemas.microsoft.com/office/drawing/2014/main" id="{4431F786-F865-11AE-C6BE-0917AD94BBB2}"/>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24046807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Which species below has warning coloration?</a:t>
            </a:r>
          </a:p>
        </p:txBody>
      </p:sp>
      <p:pic>
        <p:nvPicPr>
          <p:cNvPr id="6" name="Picture 5" descr="laselva62_jpg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50" y="3764369"/>
            <a:ext cx="4369450" cy="2790161"/>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4571" y="94714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4" name="Rectangle 3"/>
          <p:cNvSpPr/>
          <p:nvPr/>
        </p:nvSpPr>
        <p:spPr>
          <a:xfrm>
            <a:off x="202550" y="2978819"/>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lumMod val="40000"/>
                      <a:lumOff val="60000"/>
                    </a:srgbClr>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Answer is…</a:t>
            </a:r>
          </a:p>
        </p:txBody>
      </p:sp>
      <p:pic>
        <p:nvPicPr>
          <p:cNvPr id="5" name="Picture 4">
            <a:extLst>
              <a:ext uri="{FF2B5EF4-FFF2-40B4-BE49-F238E27FC236}">
                <a16:creationId xmlns:a16="http://schemas.microsoft.com/office/drawing/2014/main" id="{15C82D8B-AF91-AA28-2C1D-B3B07E105CD8}"/>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40589693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Which species below has warning coloration?</a:t>
            </a:r>
          </a:p>
        </p:txBody>
      </p:sp>
      <p:pic>
        <p:nvPicPr>
          <p:cNvPr id="6" name="Picture 5" descr="laselva62_jpg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50" y="3764369"/>
            <a:ext cx="4369450" cy="2790161"/>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4571" y="94714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4" name="Rectangle 3"/>
          <p:cNvSpPr/>
          <p:nvPr/>
        </p:nvSpPr>
        <p:spPr>
          <a:xfrm>
            <a:off x="202550" y="2978819"/>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lumMod val="40000"/>
                      <a:lumOff val="60000"/>
                    </a:srgbClr>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Answer is…</a:t>
            </a:r>
          </a:p>
        </p:txBody>
      </p:sp>
      <p:sp>
        <p:nvSpPr>
          <p:cNvPr id="5" name="Rectangle 4"/>
          <p:cNvSpPr/>
          <p:nvPr/>
        </p:nvSpPr>
        <p:spPr>
          <a:xfrm>
            <a:off x="685800" y="4419600"/>
            <a:ext cx="2879313" cy="19759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Also</a:t>
            </a: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called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uLnTx/>
                <a:uFillTx/>
                <a:latin typeface="Tahoma" pitchFamily="34" charset="0"/>
                <a:ea typeface="+mn-ea"/>
                <a:cs typeface="+mn-cs"/>
              </a:rPr>
              <a:t>Aposematic</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Coloration</a:t>
            </a:r>
          </a:p>
        </p:txBody>
      </p:sp>
      <p:sp>
        <p:nvSpPr>
          <p:cNvPr id="7" name="Rounded Rectangle 6"/>
          <p:cNvSpPr/>
          <p:nvPr/>
        </p:nvSpPr>
        <p:spPr bwMode="auto">
          <a:xfrm>
            <a:off x="1066800" y="5159449"/>
            <a:ext cx="2498313" cy="555551"/>
          </a:xfrm>
          <a:prstGeom prst="roundRect">
            <a:avLst/>
          </a:prstGeom>
          <a:solidFill>
            <a:schemeClr val="bg1"/>
          </a:solidFill>
          <a:ln w="381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2" name="Picture 11">
            <a:extLst>
              <a:ext uri="{FF2B5EF4-FFF2-40B4-BE49-F238E27FC236}">
                <a16:creationId xmlns:a16="http://schemas.microsoft.com/office/drawing/2014/main" id="{2B9967DB-EA93-5EA9-BC64-D8FA0858B978}"/>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2961784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Which species below has warning coloration?</a:t>
            </a:r>
          </a:p>
        </p:txBody>
      </p:sp>
      <p:pic>
        <p:nvPicPr>
          <p:cNvPr id="6" name="Picture 5" descr="laselva62_jpg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50" y="3764369"/>
            <a:ext cx="4369450" cy="2790161"/>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4571" y="94714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4" name="Rectangle 3"/>
          <p:cNvSpPr/>
          <p:nvPr/>
        </p:nvSpPr>
        <p:spPr>
          <a:xfrm>
            <a:off x="202550" y="2978819"/>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lumMod val="40000"/>
                      <a:lumOff val="60000"/>
                    </a:srgbClr>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Answer is…</a:t>
            </a:r>
          </a:p>
        </p:txBody>
      </p:sp>
      <p:sp>
        <p:nvSpPr>
          <p:cNvPr id="5" name="Rectangle 4"/>
          <p:cNvSpPr/>
          <p:nvPr/>
        </p:nvSpPr>
        <p:spPr>
          <a:xfrm>
            <a:off x="685800" y="4419600"/>
            <a:ext cx="2879313" cy="19759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Also</a:t>
            </a: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called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uLnTx/>
                <a:uFillTx/>
                <a:latin typeface="Tahoma" pitchFamily="34" charset="0"/>
                <a:ea typeface="+mn-ea"/>
                <a:cs typeface="+mn-cs"/>
              </a:rPr>
              <a:t>Aposematic</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Coloration</a:t>
            </a:r>
          </a:p>
        </p:txBody>
      </p:sp>
      <p:sp>
        <p:nvSpPr>
          <p:cNvPr id="7" name="Rounded Rectangle 6"/>
          <p:cNvSpPr/>
          <p:nvPr/>
        </p:nvSpPr>
        <p:spPr bwMode="auto">
          <a:xfrm>
            <a:off x="1066800" y="5159449"/>
            <a:ext cx="2498313" cy="555551"/>
          </a:xfrm>
          <a:prstGeom prst="roundRect">
            <a:avLst/>
          </a:prstGeom>
          <a:solidFill>
            <a:schemeClr val="bg1"/>
          </a:solidFill>
          <a:ln w="38100" cap="flat" cmpd="sng" algn="ctr">
            <a:solidFill>
              <a:schemeClr val="accent1">
                <a:lumMod val="60000"/>
                <a:lumOff val="40000"/>
              </a:schemeClr>
            </a:solidFill>
            <a:prstDash val="solid"/>
            <a:round/>
            <a:headEnd type="none" w="med" len="med"/>
            <a:tailEnd type="none" w="med" len="med"/>
          </a:ln>
          <a:effectLst>
            <a:glow rad="215900">
              <a:srgbClr val="FF00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2" name="Picture 11">
            <a:extLst>
              <a:ext uri="{FF2B5EF4-FFF2-40B4-BE49-F238E27FC236}">
                <a16:creationId xmlns:a16="http://schemas.microsoft.com/office/drawing/2014/main" id="{E7B08B1B-E92B-C4C2-1C24-9D5617E7DAED}"/>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46606528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Which species below has warning coloration?</a:t>
            </a:r>
          </a:p>
        </p:txBody>
      </p:sp>
      <p:pic>
        <p:nvPicPr>
          <p:cNvPr id="6" name="Picture 5" descr="laselva62_jpg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50" y="3764369"/>
            <a:ext cx="4369450" cy="2790161"/>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4571" y="94714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4" name="Rectangle 3"/>
          <p:cNvSpPr/>
          <p:nvPr/>
        </p:nvSpPr>
        <p:spPr>
          <a:xfrm>
            <a:off x="202550" y="2978819"/>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lumMod val="40000"/>
                      <a:lumOff val="60000"/>
                    </a:srgbClr>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Answer is…</a:t>
            </a:r>
          </a:p>
        </p:txBody>
      </p:sp>
      <p:sp>
        <p:nvSpPr>
          <p:cNvPr id="5" name="Rectangle 4"/>
          <p:cNvSpPr/>
          <p:nvPr/>
        </p:nvSpPr>
        <p:spPr>
          <a:xfrm>
            <a:off x="685800" y="4419600"/>
            <a:ext cx="2879313" cy="19759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Also</a:t>
            </a: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called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uLnTx/>
                <a:uFillTx/>
                <a:latin typeface="Tahoma" pitchFamily="34" charset="0"/>
                <a:ea typeface="+mn-ea"/>
                <a:cs typeface="+mn-cs"/>
              </a:rPr>
              <a:t>Aposematic</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Coloration</a:t>
            </a:r>
          </a:p>
        </p:txBody>
      </p:sp>
      <p:pic>
        <p:nvPicPr>
          <p:cNvPr id="7" name="Picture 6">
            <a:extLst>
              <a:ext uri="{FF2B5EF4-FFF2-40B4-BE49-F238E27FC236}">
                <a16:creationId xmlns:a16="http://schemas.microsoft.com/office/drawing/2014/main" id="{67F21628-2906-7C9F-18BD-010CA97C9650}"/>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79496206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3"/>
          <p:cNvSpPr>
            <a:spLocks noGrp="1" noChangeArrowheads="1"/>
          </p:cNvSpPr>
          <p:nvPr>
            <p:ph idx="4294967295"/>
          </p:nvPr>
        </p:nvSpPr>
        <p:spPr>
          <a:xfrm>
            <a:off x="457200" y="304800"/>
            <a:ext cx="8229600" cy="5821363"/>
          </a:xfrm>
        </p:spPr>
        <p:txBody>
          <a:bodyPr/>
          <a:lstStyle/>
          <a:p>
            <a:pPr eaLnBrk="1" hangingPunct="1"/>
            <a:r>
              <a:rPr lang="en-US" dirty="0"/>
              <a:t>Please fill in the missing words...</a:t>
            </a:r>
          </a:p>
          <a:p>
            <a:pPr eaLnBrk="1" hangingPunct="1"/>
            <a:r>
              <a:rPr lang="en-US" dirty="0">
                <a:solidFill>
                  <a:srgbClr val="99FFCC"/>
                </a:solidFill>
              </a:rPr>
              <a:t>The predator-prey relationship is important in maintaining balance among different animal species. Adaptations that are beneficial to prey, such as camouflage, mimicry, and chemical and physical defenses, ensure that the species will survive. </a:t>
            </a:r>
          </a:p>
          <a:p>
            <a:pPr lvl="1" eaLnBrk="1" hangingPunct="1"/>
            <a:r>
              <a:rPr lang="en-US" dirty="0">
                <a:solidFill>
                  <a:srgbClr val="FF9900"/>
                </a:solidFill>
              </a:rPr>
              <a:t>At the same time, predators must undergo certain adaptive changes to make finding and capturing prey less difficult. </a:t>
            </a:r>
          </a:p>
        </p:txBody>
      </p:sp>
      <p:sp>
        <p:nvSpPr>
          <p:cNvPr id="334858"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2" name="Rounded Rectangle 1"/>
          <p:cNvSpPr/>
          <p:nvPr/>
        </p:nvSpPr>
        <p:spPr bwMode="auto">
          <a:xfrm>
            <a:off x="3352800" y="990600"/>
            <a:ext cx="7620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ounded Rectangle 6"/>
          <p:cNvSpPr/>
          <p:nvPr/>
        </p:nvSpPr>
        <p:spPr bwMode="auto">
          <a:xfrm>
            <a:off x="3733800" y="1447800"/>
            <a:ext cx="1142999"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4038600" y="1926265"/>
            <a:ext cx="1676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ounded Rectangle 8"/>
          <p:cNvSpPr/>
          <p:nvPr/>
        </p:nvSpPr>
        <p:spPr bwMode="auto">
          <a:xfrm>
            <a:off x="1066800" y="3886200"/>
            <a:ext cx="13716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ounded Rectangle 9"/>
          <p:cNvSpPr/>
          <p:nvPr/>
        </p:nvSpPr>
        <p:spPr bwMode="auto">
          <a:xfrm>
            <a:off x="4343400" y="4488712"/>
            <a:ext cx="1295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80010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Tree>
    <p:extLst>
      <p:ext uri="{BB962C8B-B14F-4D97-AF65-F5344CB8AC3E}">
        <p14:creationId xmlns:p14="http://schemas.microsoft.com/office/powerpoint/2010/main" val="1021530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a:t>
            </a:r>
            <a:r>
              <a:rPr lang="en-US" dirty="0">
                <a:solidFill>
                  <a:schemeClr val="bg1"/>
                </a:solidFill>
              </a:rPr>
              <a:t>Detoxification and decomposition of wastes. </a:t>
            </a:r>
          </a:p>
          <a:p>
            <a:pPr marL="457200" lvl="1" indent="0" eaLnBrk="1" hangingPunct="1">
              <a:lnSpc>
                <a:spcPct val="90000"/>
              </a:lnSpc>
              <a:buFontTx/>
              <a:buNone/>
            </a:pPr>
            <a:r>
              <a:rPr lang="en-US" dirty="0">
                <a:solidFill>
                  <a:schemeClr val="accent2"/>
                </a:solidFill>
              </a:rPr>
              <a:t>F.) </a:t>
            </a:r>
            <a:r>
              <a:rPr lang="en-US" dirty="0">
                <a:solidFill>
                  <a:schemeClr val="bg1"/>
                </a:solidFill>
              </a:rPr>
              <a:t>Pollination and crop production. </a:t>
            </a:r>
          </a:p>
          <a:p>
            <a:pPr marL="457200" lvl="1" indent="0" eaLnBrk="1" hangingPunct="1">
              <a:lnSpc>
                <a:spcPct val="90000"/>
              </a:lnSpc>
              <a:buFontTx/>
              <a:buNone/>
            </a:pPr>
            <a:r>
              <a:rPr lang="en-US" dirty="0">
                <a:solidFill>
                  <a:srgbClr val="FF9900"/>
                </a:solidFill>
              </a:rPr>
              <a:t>G.) </a:t>
            </a:r>
            <a:r>
              <a:rPr lang="en-US" dirty="0">
                <a:solidFill>
                  <a:schemeClr val="bg1"/>
                </a:solidFill>
              </a:rPr>
              <a:t>Decrease in food security. </a:t>
            </a:r>
          </a:p>
          <a:p>
            <a:pPr marL="457200" lvl="1" indent="0" eaLnBrk="1" hangingPunct="1">
              <a:lnSpc>
                <a:spcPct val="90000"/>
              </a:lnSpc>
              <a:buFontTx/>
              <a:buNone/>
            </a:pPr>
            <a:r>
              <a:rPr lang="en-US" dirty="0">
                <a:solidFill>
                  <a:srgbClr val="9933FF"/>
                </a:solidFill>
              </a:rPr>
              <a:t>H.) </a:t>
            </a:r>
            <a:r>
              <a:rPr lang="en-US" dirty="0">
                <a:solidFill>
                  <a:schemeClr val="bg1"/>
                </a:solidFill>
              </a:rPr>
              <a:t>Provision of health care (Medicines).</a:t>
            </a:r>
          </a:p>
          <a:p>
            <a:pPr marL="457200" lvl="1" indent="0" eaLnBrk="1" hangingPunct="1">
              <a:lnSpc>
                <a:spcPct val="90000"/>
              </a:lnSpc>
              <a:buFontTx/>
              <a:buNone/>
            </a:pPr>
            <a:r>
              <a:rPr lang="en-US" dirty="0">
                <a:solidFill>
                  <a:srgbClr val="99FFCC"/>
                </a:solidFill>
              </a:rPr>
              <a:t>I.) </a:t>
            </a:r>
            <a:r>
              <a:rPr lang="en-US" dirty="0">
                <a:solidFill>
                  <a:schemeClr val="bg1"/>
                </a:solidFill>
              </a:rPr>
              <a:t>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Tree>
    <p:extLst>
      <p:ext uri="{BB962C8B-B14F-4D97-AF65-F5344CB8AC3E}">
        <p14:creationId xmlns:p14="http://schemas.microsoft.com/office/powerpoint/2010/main" val="252867091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3"/>
          <p:cNvSpPr>
            <a:spLocks noGrp="1" noChangeArrowheads="1"/>
          </p:cNvSpPr>
          <p:nvPr>
            <p:ph idx="4294967295"/>
          </p:nvPr>
        </p:nvSpPr>
        <p:spPr>
          <a:xfrm>
            <a:off x="457200" y="304800"/>
            <a:ext cx="8229600" cy="5821363"/>
          </a:xfrm>
        </p:spPr>
        <p:txBody>
          <a:bodyPr/>
          <a:lstStyle/>
          <a:p>
            <a:pPr eaLnBrk="1" hangingPunct="1"/>
            <a:r>
              <a:rPr lang="en-US" dirty="0"/>
              <a:t>Please fill in the missing words...</a:t>
            </a:r>
          </a:p>
          <a:p>
            <a:pPr eaLnBrk="1" hangingPunct="1"/>
            <a:r>
              <a:rPr lang="en-US" dirty="0">
                <a:solidFill>
                  <a:srgbClr val="99FFCC"/>
                </a:solidFill>
              </a:rPr>
              <a:t>The predator-prey relationship is important in maintaining balance among different animal species. Adaptations that are beneficial to prey, such as camouflage, mimicry, and chemical and physical defenses, ensure that the species will survive. </a:t>
            </a:r>
          </a:p>
          <a:p>
            <a:pPr lvl="1" eaLnBrk="1" hangingPunct="1"/>
            <a:r>
              <a:rPr lang="en-US" dirty="0">
                <a:solidFill>
                  <a:srgbClr val="FF9900"/>
                </a:solidFill>
              </a:rPr>
              <a:t>At the same time, predators must undergo certain adaptive changes to make finding and capturing prey less difficult. </a:t>
            </a:r>
          </a:p>
        </p:txBody>
      </p:sp>
      <p:sp>
        <p:nvSpPr>
          <p:cNvPr id="334858"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2" name="Rounded Rectangle 1"/>
          <p:cNvSpPr/>
          <p:nvPr/>
        </p:nvSpPr>
        <p:spPr bwMode="auto">
          <a:xfrm>
            <a:off x="3352800" y="990600"/>
            <a:ext cx="7620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a:glow rad="165100">
              <a:srgbClr val="FFFF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ounded Rectangle 6"/>
          <p:cNvSpPr/>
          <p:nvPr/>
        </p:nvSpPr>
        <p:spPr bwMode="auto">
          <a:xfrm>
            <a:off x="3733800" y="1447800"/>
            <a:ext cx="1142999"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4038600" y="1926265"/>
            <a:ext cx="1676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ounded Rectangle 8"/>
          <p:cNvSpPr/>
          <p:nvPr/>
        </p:nvSpPr>
        <p:spPr bwMode="auto">
          <a:xfrm>
            <a:off x="1066800" y="3886200"/>
            <a:ext cx="13716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ounded Rectangle 9"/>
          <p:cNvSpPr/>
          <p:nvPr/>
        </p:nvSpPr>
        <p:spPr bwMode="auto">
          <a:xfrm>
            <a:off x="4343400" y="4488712"/>
            <a:ext cx="1295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80010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Tree>
    <p:extLst>
      <p:ext uri="{BB962C8B-B14F-4D97-AF65-F5344CB8AC3E}">
        <p14:creationId xmlns:p14="http://schemas.microsoft.com/office/powerpoint/2010/main" val="201731588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3"/>
          <p:cNvSpPr>
            <a:spLocks noGrp="1" noChangeArrowheads="1"/>
          </p:cNvSpPr>
          <p:nvPr>
            <p:ph idx="4294967295"/>
          </p:nvPr>
        </p:nvSpPr>
        <p:spPr>
          <a:xfrm>
            <a:off x="457200" y="304800"/>
            <a:ext cx="8229600" cy="5821363"/>
          </a:xfrm>
        </p:spPr>
        <p:txBody>
          <a:bodyPr/>
          <a:lstStyle/>
          <a:p>
            <a:pPr eaLnBrk="1" hangingPunct="1"/>
            <a:r>
              <a:rPr lang="en-US" dirty="0"/>
              <a:t>Please fill in the missing words...</a:t>
            </a:r>
          </a:p>
          <a:p>
            <a:pPr eaLnBrk="1" hangingPunct="1"/>
            <a:r>
              <a:rPr lang="en-US" dirty="0">
                <a:solidFill>
                  <a:srgbClr val="99FFCC"/>
                </a:solidFill>
              </a:rPr>
              <a:t>The predator-</a:t>
            </a:r>
            <a:r>
              <a:rPr lang="en-US" dirty="0">
                <a:solidFill>
                  <a:srgbClr val="FFCC99"/>
                </a:solidFill>
              </a:rPr>
              <a:t>prey</a:t>
            </a:r>
            <a:r>
              <a:rPr lang="en-US" dirty="0">
                <a:solidFill>
                  <a:srgbClr val="99FFCC"/>
                </a:solidFill>
              </a:rPr>
              <a:t> relationship is important in maintaining balance among different animal species. Adaptations that are beneficial to prey, such as camouflage, mimicry, and chemical and physical defenses, ensure that the species will survive. </a:t>
            </a:r>
          </a:p>
          <a:p>
            <a:pPr lvl="1" eaLnBrk="1" hangingPunct="1"/>
            <a:r>
              <a:rPr lang="en-US" dirty="0">
                <a:solidFill>
                  <a:srgbClr val="FF9900"/>
                </a:solidFill>
              </a:rPr>
              <a:t>At the same time, predators must undergo certain adaptive changes to make finding and capturing prey less difficult. </a:t>
            </a:r>
          </a:p>
        </p:txBody>
      </p:sp>
      <p:sp>
        <p:nvSpPr>
          <p:cNvPr id="334858"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7" name="Rounded Rectangle 6"/>
          <p:cNvSpPr/>
          <p:nvPr/>
        </p:nvSpPr>
        <p:spPr bwMode="auto">
          <a:xfrm>
            <a:off x="3733800" y="1447800"/>
            <a:ext cx="1142999"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4038600" y="1926265"/>
            <a:ext cx="1676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ounded Rectangle 8"/>
          <p:cNvSpPr/>
          <p:nvPr/>
        </p:nvSpPr>
        <p:spPr bwMode="auto">
          <a:xfrm>
            <a:off x="1066800" y="3886200"/>
            <a:ext cx="13716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ounded Rectangle 9"/>
          <p:cNvSpPr/>
          <p:nvPr/>
        </p:nvSpPr>
        <p:spPr bwMode="auto">
          <a:xfrm>
            <a:off x="4343400" y="4488712"/>
            <a:ext cx="1295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80010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Tree>
    <p:extLst>
      <p:ext uri="{BB962C8B-B14F-4D97-AF65-F5344CB8AC3E}">
        <p14:creationId xmlns:p14="http://schemas.microsoft.com/office/powerpoint/2010/main" val="42767859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3"/>
          <p:cNvSpPr>
            <a:spLocks noGrp="1" noChangeArrowheads="1"/>
          </p:cNvSpPr>
          <p:nvPr>
            <p:ph idx="4294967295"/>
          </p:nvPr>
        </p:nvSpPr>
        <p:spPr>
          <a:xfrm>
            <a:off x="457200" y="304800"/>
            <a:ext cx="8229600" cy="5821363"/>
          </a:xfrm>
        </p:spPr>
        <p:txBody>
          <a:bodyPr/>
          <a:lstStyle/>
          <a:p>
            <a:pPr eaLnBrk="1" hangingPunct="1"/>
            <a:r>
              <a:rPr lang="en-US" dirty="0"/>
              <a:t>Please fill in the missing words...</a:t>
            </a:r>
          </a:p>
          <a:p>
            <a:pPr eaLnBrk="1" hangingPunct="1"/>
            <a:r>
              <a:rPr lang="en-US" dirty="0">
                <a:solidFill>
                  <a:srgbClr val="99FFCC"/>
                </a:solidFill>
              </a:rPr>
              <a:t>The predator-</a:t>
            </a:r>
            <a:r>
              <a:rPr lang="en-US" dirty="0">
                <a:solidFill>
                  <a:srgbClr val="FFCC99"/>
                </a:solidFill>
              </a:rPr>
              <a:t>prey</a:t>
            </a:r>
            <a:r>
              <a:rPr lang="en-US" dirty="0">
                <a:solidFill>
                  <a:srgbClr val="99FFCC"/>
                </a:solidFill>
              </a:rPr>
              <a:t> relationship is important in maintaining balance among different animal species. Adaptations that are beneficial to prey, such as camouflage, mimicry, and chemical and physical defenses, ensure that the species will survive. </a:t>
            </a:r>
          </a:p>
          <a:p>
            <a:pPr lvl="1" eaLnBrk="1" hangingPunct="1"/>
            <a:r>
              <a:rPr lang="en-US" dirty="0">
                <a:solidFill>
                  <a:srgbClr val="FF9900"/>
                </a:solidFill>
              </a:rPr>
              <a:t>At the same time, predators must undergo certain adaptive changes to make finding and capturing prey less difficult. </a:t>
            </a:r>
          </a:p>
        </p:txBody>
      </p:sp>
      <p:sp>
        <p:nvSpPr>
          <p:cNvPr id="334858"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7" name="Rounded Rectangle 6"/>
          <p:cNvSpPr/>
          <p:nvPr/>
        </p:nvSpPr>
        <p:spPr bwMode="auto">
          <a:xfrm>
            <a:off x="3733800" y="1447800"/>
            <a:ext cx="1142999"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a:glow rad="177800">
              <a:srgbClr val="FFFF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4038600" y="1926265"/>
            <a:ext cx="1676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ounded Rectangle 8"/>
          <p:cNvSpPr/>
          <p:nvPr/>
        </p:nvSpPr>
        <p:spPr bwMode="auto">
          <a:xfrm>
            <a:off x="1066800" y="3886200"/>
            <a:ext cx="13716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ounded Rectangle 9"/>
          <p:cNvSpPr/>
          <p:nvPr/>
        </p:nvSpPr>
        <p:spPr bwMode="auto">
          <a:xfrm>
            <a:off x="4343400" y="4488712"/>
            <a:ext cx="1295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80010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Tree>
    <p:extLst>
      <p:ext uri="{BB962C8B-B14F-4D97-AF65-F5344CB8AC3E}">
        <p14:creationId xmlns:p14="http://schemas.microsoft.com/office/powerpoint/2010/main" val="151427776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3"/>
          <p:cNvSpPr>
            <a:spLocks noGrp="1" noChangeArrowheads="1"/>
          </p:cNvSpPr>
          <p:nvPr>
            <p:ph idx="4294967295"/>
          </p:nvPr>
        </p:nvSpPr>
        <p:spPr>
          <a:xfrm>
            <a:off x="457200" y="304800"/>
            <a:ext cx="8229600" cy="5821363"/>
          </a:xfrm>
        </p:spPr>
        <p:txBody>
          <a:bodyPr/>
          <a:lstStyle/>
          <a:p>
            <a:pPr eaLnBrk="1" hangingPunct="1"/>
            <a:r>
              <a:rPr lang="en-US" dirty="0"/>
              <a:t>Please fill in the missing words...</a:t>
            </a:r>
          </a:p>
          <a:p>
            <a:pPr eaLnBrk="1" hangingPunct="1"/>
            <a:r>
              <a:rPr lang="en-US" dirty="0">
                <a:solidFill>
                  <a:srgbClr val="99FFCC"/>
                </a:solidFill>
              </a:rPr>
              <a:t>The predator-</a:t>
            </a:r>
            <a:r>
              <a:rPr lang="en-US" dirty="0">
                <a:solidFill>
                  <a:srgbClr val="FFCC99"/>
                </a:solidFill>
              </a:rPr>
              <a:t>prey</a:t>
            </a:r>
            <a:r>
              <a:rPr lang="en-US" dirty="0">
                <a:solidFill>
                  <a:srgbClr val="99FFCC"/>
                </a:solidFill>
              </a:rPr>
              <a:t> relationship is important in maintaining </a:t>
            </a:r>
            <a:r>
              <a:rPr lang="en-US" dirty="0">
                <a:solidFill>
                  <a:srgbClr val="FFCC99"/>
                </a:solidFill>
              </a:rPr>
              <a:t>balance</a:t>
            </a:r>
            <a:r>
              <a:rPr lang="en-US" dirty="0">
                <a:solidFill>
                  <a:srgbClr val="99FFCC"/>
                </a:solidFill>
              </a:rPr>
              <a:t> among different animal species. Adaptations that are beneficial to prey, such as camouflage, mimicry, and chemical and physical defenses, ensure that the species will survive. </a:t>
            </a:r>
          </a:p>
          <a:p>
            <a:pPr lvl="1" eaLnBrk="1" hangingPunct="1"/>
            <a:r>
              <a:rPr lang="en-US" dirty="0">
                <a:solidFill>
                  <a:srgbClr val="FF9900"/>
                </a:solidFill>
              </a:rPr>
              <a:t>At the same time, predators must undergo certain adaptive changes to make finding and capturing prey less difficult. </a:t>
            </a:r>
          </a:p>
        </p:txBody>
      </p:sp>
      <p:sp>
        <p:nvSpPr>
          <p:cNvPr id="334858"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8" name="Rounded Rectangle 7"/>
          <p:cNvSpPr/>
          <p:nvPr/>
        </p:nvSpPr>
        <p:spPr bwMode="auto">
          <a:xfrm>
            <a:off x="4038600" y="1926265"/>
            <a:ext cx="1676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ounded Rectangle 8"/>
          <p:cNvSpPr/>
          <p:nvPr/>
        </p:nvSpPr>
        <p:spPr bwMode="auto">
          <a:xfrm>
            <a:off x="1066800" y="3886200"/>
            <a:ext cx="13716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ounded Rectangle 9"/>
          <p:cNvSpPr/>
          <p:nvPr/>
        </p:nvSpPr>
        <p:spPr bwMode="auto">
          <a:xfrm>
            <a:off x="4343400" y="4488712"/>
            <a:ext cx="1295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80010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Tree>
    <p:extLst>
      <p:ext uri="{BB962C8B-B14F-4D97-AF65-F5344CB8AC3E}">
        <p14:creationId xmlns:p14="http://schemas.microsoft.com/office/powerpoint/2010/main" val="20584268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3"/>
          <p:cNvSpPr>
            <a:spLocks noGrp="1" noChangeArrowheads="1"/>
          </p:cNvSpPr>
          <p:nvPr>
            <p:ph idx="4294967295"/>
          </p:nvPr>
        </p:nvSpPr>
        <p:spPr>
          <a:xfrm>
            <a:off x="457200" y="304800"/>
            <a:ext cx="8229600" cy="5821363"/>
          </a:xfrm>
        </p:spPr>
        <p:txBody>
          <a:bodyPr/>
          <a:lstStyle/>
          <a:p>
            <a:pPr eaLnBrk="1" hangingPunct="1"/>
            <a:r>
              <a:rPr lang="en-US" dirty="0"/>
              <a:t>Please fill in the missing words...</a:t>
            </a:r>
          </a:p>
          <a:p>
            <a:pPr eaLnBrk="1" hangingPunct="1"/>
            <a:r>
              <a:rPr lang="en-US" dirty="0">
                <a:solidFill>
                  <a:srgbClr val="99FFCC"/>
                </a:solidFill>
              </a:rPr>
              <a:t>The predator-</a:t>
            </a:r>
            <a:r>
              <a:rPr lang="en-US" dirty="0">
                <a:solidFill>
                  <a:srgbClr val="FFCC99"/>
                </a:solidFill>
              </a:rPr>
              <a:t>prey</a:t>
            </a:r>
            <a:r>
              <a:rPr lang="en-US" dirty="0">
                <a:solidFill>
                  <a:srgbClr val="99FFCC"/>
                </a:solidFill>
              </a:rPr>
              <a:t> relationship is important in maintaining </a:t>
            </a:r>
            <a:r>
              <a:rPr lang="en-US" dirty="0">
                <a:solidFill>
                  <a:srgbClr val="FFCC99"/>
                </a:solidFill>
              </a:rPr>
              <a:t>balance</a:t>
            </a:r>
            <a:r>
              <a:rPr lang="en-US" dirty="0">
                <a:solidFill>
                  <a:srgbClr val="99FFCC"/>
                </a:solidFill>
              </a:rPr>
              <a:t> among different animal species. Adaptations that are beneficial to prey, such as camouflage, mimicry, and chemical and physical defenses, ensure that the species will survive. </a:t>
            </a:r>
          </a:p>
          <a:p>
            <a:pPr lvl="1" eaLnBrk="1" hangingPunct="1"/>
            <a:r>
              <a:rPr lang="en-US" dirty="0">
                <a:solidFill>
                  <a:srgbClr val="FF9900"/>
                </a:solidFill>
              </a:rPr>
              <a:t>At the same time, predators must undergo certain adaptive changes to make finding and capturing prey less difficult. </a:t>
            </a:r>
          </a:p>
        </p:txBody>
      </p:sp>
      <p:sp>
        <p:nvSpPr>
          <p:cNvPr id="334858"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8" name="Rounded Rectangle 7"/>
          <p:cNvSpPr/>
          <p:nvPr/>
        </p:nvSpPr>
        <p:spPr bwMode="auto">
          <a:xfrm>
            <a:off x="4038600" y="1926265"/>
            <a:ext cx="1676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a:glow rad="114300">
              <a:srgbClr val="FFFF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ounded Rectangle 8"/>
          <p:cNvSpPr/>
          <p:nvPr/>
        </p:nvSpPr>
        <p:spPr bwMode="auto">
          <a:xfrm>
            <a:off x="1066800" y="3886200"/>
            <a:ext cx="13716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ounded Rectangle 9"/>
          <p:cNvSpPr/>
          <p:nvPr/>
        </p:nvSpPr>
        <p:spPr bwMode="auto">
          <a:xfrm>
            <a:off x="4343400" y="4488712"/>
            <a:ext cx="1295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80010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Tree>
    <p:extLst>
      <p:ext uri="{BB962C8B-B14F-4D97-AF65-F5344CB8AC3E}">
        <p14:creationId xmlns:p14="http://schemas.microsoft.com/office/powerpoint/2010/main" val="202775620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3"/>
          <p:cNvSpPr>
            <a:spLocks noGrp="1" noChangeArrowheads="1"/>
          </p:cNvSpPr>
          <p:nvPr>
            <p:ph idx="4294967295"/>
          </p:nvPr>
        </p:nvSpPr>
        <p:spPr>
          <a:xfrm>
            <a:off x="457200" y="304800"/>
            <a:ext cx="8229600" cy="5821363"/>
          </a:xfrm>
        </p:spPr>
        <p:txBody>
          <a:bodyPr/>
          <a:lstStyle/>
          <a:p>
            <a:pPr eaLnBrk="1" hangingPunct="1"/>
            <a:r>
              <a:rPr lang="en-US" dirty="0"/>
              <a:t>Please fill in the missing words...</a:t>
            </a:r>
          </a:p>
          <a:p>
            <a:pPr eaLnBrk="1" hangingPunct="1"/>
            <a:r>
              <a:rPr lang="en-US" dirty="0">
                <a:solidFill>
                  <a:srgbClr val="99FFCC"/>
                </a:solidFill>
              </a:rPr>
              <a:t>The predator-</a:t>
            </a:r>
            <a:r>
              <a:rPr lang="en-US" dirty="0">
                <a:solidFill>
                  <a:srgbClr val="FFCC99"/>
                </a:solidFill>
              </a:rPr>
              <a:t>prey</a:t>
            </a:r>
            <a:r>
              <a:rPr lang="en-US" dirty="0">
                <a:solidFill>
                  <a:srgbClr val="99FFCC"/>
                </a:solidFill>
              </a:rPr>
              <a:t> relationship is important in maintaining </a:t>
            </a:r>
            <a:r>
              <a:rPr lang="en-US" dirty="0">
                <a:solidFill>
                  <a:srgbClr val="FFCC99"/>
                </a:solidFill>
              </a:rPr>
              <a:t>balance</a:t>
            </a:r>
            <a:r>
              <a:rPr lang="en-US" dirty="0">
                <a:solidFill>
                  <a:srgbClr val="99FFCC"/>
                </a:solidFill>
              </a:rPr>
              <a:t> among different animal species. </a:t>
            </a:r>
            <a:r>
              <a:rPr lang="en-US" dirty="0">
                <a:solidFill>
                  <a:srgbClr val="FFCC99"/>
                </a:solidFill>
              </a:rPr>
              <a:t>Adaptations</a:t>
            </a:r>
            <a:r>
              <a:rPr lang="en-US" dirty="0">
                <a:solidFill>
                  <a:srgbClr val="99FFCC"/>
                </a:solidFill>
              </a:rPr>
              <a:t> that are beneficial to prey, such as camouflage, mimicry, and chemical and physical defenses, ensure that the species will survive. </a:t>
            </a:r>
          </a:p>
          <a:p>
            <a:pPr lvl="1" eaLnBrk="1" hangingPunct="1"/>
            <a:r>
              <a:rPr lang="en-US" dirty="0">
                <a:solidFill>
                  <a:srgbClr val="FF9900"/>
                </a:solidFill>
              </a:rPr>
              <a:t>At the same time, predators must undergo certain adaptive changes to make finding and capturing prey less difficult. </a:t>
            </a:r>
          </a:p>
        </p:txBody>
      </p:sp>
      <p:sp>
        <p:nvSpPr>
          <p:cNvPr id="334858"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9" name="Rounded Rectangle 8"/>
          <p:cNvSpPr/>
          <p:nvPr/>
        </p:nvSpPr>
        <p:spPr bwMode="auto">
          <a:xfrm>
            <a:off x="1066800" y="3886200"/>
            <a:ext cx="13716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ounded Rectangle 9"/>
          <p:cNvSpPr/>
          <p:nvPr/>
        </p:nvSpPr>
        <p:spPr bwMode="auto">
          <a:xfrm>
            <a:off x="4343400" y="4488712"/>
            <a:ext cx="1295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80010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Tree>
    <p:extLst>
      <p:ext uri="{BB962C8B-B14F-4D97-AF65-F5344CB8AC3E}">
        <p14:creationId xmlns:p14="http://schemas.microsoft.com/office/powerpoint/2010/main" val="364829855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3"/>
          <p:cNvSpPr>
            <a:spLocks noGrp="1" noChangeArrowheads="1"/>
          </p:cNvSpPr>
          <p:nvPr>
            <p:ph idx="4294967295"/>
          </p:nvPr>
        </p:nvSpPr>
        <p:spPr>
          <a:xfrm>
            <a:off x="457200" y="304800"/>
            <a:ext cx="8229600" cy="5821363"/>
          </a:xfrm>
        </p:spPr>
        <p:txBody>
          <a:bodyPr/>
          <a:lstStyle/>
          <a:p>
            <a:pPr eaLnBrk="1" hangingPunct="1"/>
            <a:r>
              <a:rPr lang="en-US" dirty="0"/>
              <a:t>Please fill in the missing words...</a:t>
            </a:r>
          </a:p>
          <a:p>
            <a:pPr eaLnBrk="1" hangingPunct="1"/>
            <a:r>
              <a:rPr lang="en-US" dirty="0">
                <a:solidFill>
                  <a:srgbClr val="99FFCC"/>
                </a:solidFill>
              </a:rPr>
              <a:t>The predator-</a:t>
            </a:r>
            <a:r>
              <a:rPr lang="en-US" dirty="0">
                <a:solidFill>
                  <a:srgbClr val="FFCC99"/>
                </a:solidFill>
              </a:rPr>
              <a:t>prey</a:t>
            </a:r>
            <a:r>
              <a:rPr lang="en-US" dirty="0">
                <a:solidFill>
                  <a:srgbClr val="99FFCC"/>
                </a:solidFill>
              </a:rPr>
              <a:t> relationship is important in maintaining </a:t>
            </a:r>
            <a:r>
              <a:rPr lang="en-US" dirty="0">
                <a:solidFill>
                  <a:srgbClr val="FFCC99"/>
                </a:solidFill>
              </a:rPr>
              <a:t>balance</a:t>
            </a:r>
            <a:r>
              <a:rPr lang="en-US" dirty="0">
                <a:solidFill>
                  <a:srgbClr val="99FFCC"/>
                </a:solidFill>
              </a:rPr>
              <a:t> among different animal species. </a:t>
            </a:r>
            <a:r>
              <a:rPr lang="en-US" dirty="0">
                <a:solidFill>
                  <a:srgbClr val="FFCC99"/>
                </a:solidFill>
              </a:rPr>
              <a:t>Adaptations</a:t>
            </a:r>
            <a:r>
              <a:rPr lang="en-US" dirty="0">
                <a:solidFill>
                  <a:srgbClr val="99FFCC"/>
                </a:solidFill>
              </a:rPr>
              <a:t> that are beneficial to prey, such as camouflage, mimicry, and chemical and physical defenses, ensure that the species will survive. </a:t>
            </a:r>
          </a:p>
          <a:p>
            <a:pPr lvl="1" eaLnBrk="1" hangingPunct="1"/>
            <a:r>
              <a:rPr lang="en-US" dirty="0">
                <a:solidFill>
                  <a:srgbClr val="FF9900"/>
                </a:solidFill>
              </a:rPr>
              <a:t>At the same time, predators must undergo certain adaptive changes to make finding and capturing prey less difficult. </a:t>
            </a:r>
          </a:p>
        </p:txBody>
      </p:sp>
      <p:sp>
        <p:nvSpPr>
          <p:cNvPr id="334858"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10" name="Rounded Rectangle 9"/>
          <p:cNvSpPr/>
          <p:nvPr/>
        </p:nvSpPr>
        <p:spPr bwMode="auto">
          <a:xfrm>
            <a:off x="4343400" y="4488712"/>
            <a:ext cx="1295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80010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
        <p:nvSpPr>
          <p:cNvPr id="7" name="Rounded Rectangle 6"/>
          <p:cNvSpPr/>
          <p:nvPr/>
        </p:nvSpPr>
        <p:spPr bwMode="auto">
          <a:xfrm>
            <a:off x="1066800" y="3886200"/>
            <a:ext cx="13716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a:glow rad="127000">
              <a:srgbClr val="FFFF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28835659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3"/>
          <p:cNvSpPr>
            <a:spLocks noGrp="1" noChangeArrowheads="1"/>
          </p:cNvSpPr>
          <p:nvPr>
            <p:ph idx="4294967295"/>
          </p:nvPr>
        </p:nvSpPr>
        <p:spPr>
          <a:xfrm>
            <a:off x="457200" y="304800"/>
            <a:ext cx="8229600" cy="5821363"/>
          </a:xfrm>
        </p:spPr>
        <p:txBody>
          <a:bodyPr/>
          <a:lstStyle/>
          <a:p>
            <a:pPr eaLnBrk="1" hangingPunct="1"/>
            <a:r>
              <a:rPr lang="en-US" dirty="0"/>
              <a:t>Please fill in the missing words...</a:t>
            </a:r>
          </a:p>
          <a:p>
            <a:pPr eaLnBrk="1" hangingPunct="1"/>
            <a:r>
              <a:rPr lang="en-US" dirty="0">
                <a:solidFill>
                  <a:srgbClr val="99FFCC"/>
                </a:solidFill>
              </a:rPr>
              <a:t>The predator-</a:t>
            </a:r>
            <a:r>
              <a:rPr lang="en-US" dirty="0">
                <a:solidFill>
                  <a:srgbClr val="FFCC99"/>
                </a:solidFill>
              </a:rPr>
              <a:t>prey</a:t>
            </a:r>
            <a:r>
              <a:rPr lang="en-US" dirty="0">
                <a:solidFill>
                  <a:srgbClr val="99FFCC"/>
                </a:solidFill>
              </a:rPr>
              <a:t> relationship is important in maintaining </a:t>
            </a:r>
            <a:r>
              <a:rPr lang="en-US" dirty="0">
                <a:solidFill>
                  <a:srgbClr val="FFCC99"/>
                </a:solidFill>
              </a:rPr>
              <a:t>balance</a:t>
            </a:r>
            <a:r>
              <a:rPr lang="en-US" dirty="0">
                <a:solidFill>
                  <a:srgbClr val="99FFCC"/>
                </a:solidFill>
              </a:rPr>
              <a:t> among different animal species. </a:t>
            </a:r>
            <a:r>
              <a:rPr lang="en-US" dirty="0">
                <a:solidFill>
                  <a:srgbClr val="FFCC99"/>
                </a:solidFill>
              </a:rPr>
              <a:t>Adaptations</a:t>
            </a:r>
            <a:r>
              <a:rPr lang="en-US" dirty="0">
                <a:solidFill>
                  <a:srgbClr val="99FFCC"/>
                </a:solidFill>
              </a:rPr>
              <a:t> that are beneficial to prey, such as camouflage, mimicry, and chemical and physical defenses, ensure that the species will </a:t>
            </a:r>
            <a:r>
              <a:rPr lang="en-US" dirty="0">
                <a:solidFill>
                  <a:srgbClr val="FFCC99"/>
                </a:solidFill>
              </a:rPr>
              <a:t>survive. </a:t>
            </a:r>
          </a:p>
          <a:p>
            <a:pPr lvl="1" eaLnBrk="1" hangingPunct="1"/>
            <a:r>
              <a:rPr lang="en-US" dirty="0">
                <a:solidFill>
                  <a:srgbClr val="FF9900"/>
                </a:solidFill>
              </a:rPr>
              <a:t>At the same time, predators must undergo certain adaptive changes to make finding and capturing prey less difficult. </a:t>
            </a:r>
          </a:p>
        </p:txBody>
      </p:sp>
      <p:sp>
        <p:nvSpPr>
          <p:cNvPr id="334858"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10" name="Rounded Rectangle 9"/>
          <p:cNvSpPr/>
          <p:nvPr/>
        </p:nvSpPr>
        <p:spPr bwMode="auto">
          <a:xfrm>
            <a:off x="4343400" y="4488712"/>
            <a:ext cx="1295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80010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Tree>
    <p:extLst>
      <p:ext uri="{BB962C8B-B14F-4D97-AF65-F5344CB8AC3E}">
        <p14:creationId xmlns:p14="http://schemas.microsoft.com/office/powerpoint/2010/main" val="123912408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3"/>
          <p:cNvSpPr>
            <a:spLocks noGrp="1" noChangeArrowheads="1"/>
          </p:cNvSpPr>
          <p:nvPr>
            <p:ph idx="4294967295"/>
          </p:nvPr>
        </p:nvSpPr>
        <p:spPr>
          <a:xfrm>
            <a:off x="457200" y="304800"/>
            <a:ext cx="8229600" cy="5821363"/>
          </a:xfrm>
        </p:spPr>
        <p:txBody>
          <a:bodyPr/>
          <a:lstStyle/>
          <a:p>
            <a:pPr eaLnBrk="1" hangingPunct="1"/>
            <a:r>
              <a:rPr lang="en-US" dirty="0"/>
              <a:t>Please fill in the missing words...</a:t>
            </a:r>
          </a:p>
          <a:p>
            <a:pPr eaLnBrk="1" hangingPunct="1"/>
            <a:r>
              <a:rPr lang="en-US" dirty="0">
                <a:solidFill>
                  <a:srgbClr val="99FFCC"/>
                </a:solidFill>
              </a:rPr>
              <a:t>The predator-</a:t>
            </a:r>
            <a:r>
              <a:rPr lang="en-US" dirty="0">
                <a:solidFill>
                  <a:srgbClr val="FFCC99"/>
                </a:solidFill>
              </a:rPr>
              <a:t>prey</a:t>
            </a:r>
            <a:r>
              <a:rPr lang="en-US" dirty="0">
                <a:solidFill>
                  <a:srgbClr val="99FFCC"/>
                </a:solidFill>
              </a:rPr>
              <a:t> relationship is important in maintaining </a:t>
            </a:r>
            <a:r>
              <a:rPr lang="en-US" dirty="0">
                <a:solidFill>
                  <a:srgbClr val="FFCC99"/>
                </a:solidFill>
              </a:rPr>
              <a:t>balance</a:t>
            </a:r>
            <a:r>
              <a:rPr lang="en-US" dirty="0">
                <a:solidFill>
                  <a:srgbClr val="99FFCC"/>
                </a:solidFill>
              </a:rPr>
              <a:t> among different animal species. </a:t>
            </a:r>
            <a:r>
              <a:rPr lang="en-US" dirty="0">
                <a:solidFill>
                  <a:srgbClr val="FFCC99"/>
                </a:solidFill>
              </a:rPr>
              <a:t>Adaptations</a:t>
            </a:r>
            <a:r>
              <a:rPr lang="en-US" dirty="0">
                <a:solidFill>
                  <a:srgbClr val="99FFCC"/>
                </a:solidFill>
              </a:rPr>
              <a:t> that are beneficial to prey, such as camouflage, mimicry, and chemical and physical defenses, ensure that the species will </a:t>
            </a:r>
            <a:r>
              <a:rPr lang="en-US" dirty="0">
                <a:solidFill>
                  <a:srgbClr val="FFCC99"/>
                </a:solidFill>
              </a:rPr>
              <a:t>survive. </a:t>
            </a:r>
          </a:p>
          <a:p>
            <a:pPr lvl="1" eaLnBrk="1" hangingPunct="1"/>
            <a:r>
              <a:rPr lang="en-US" dirty="0">
                <a:solidFill>
                  <a:srgbClr val="FF9900"/>
                </a:solidFill>
              </a:rPr>
              <a:t>At the same time, predators must undergo certain adaptive changes to make finding and capturing prey less difficult. </a:t>
            </a:r>
          </a:p>
        </p:txBody>
      </p:sp>
      <p:sp>
        <p:nvSpPr>
          <p:cNvPr id="334858"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10" name="Rounded Rectangle 9"/>
          <p:cNvSpPr/>
          <p:nvPr/>
        </p:nvSpPr>
        <p:spPr bwMode="auto">
          <a:xfrm>
            <a:off x="4343400" y="4488712"/>
            <a:ext cx="1295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a:glow rad="127000">
              <a:srgbClr val="FFFF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80010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Tree>
    <p:extLst>
      <p:ext uri="{BB962C8B-B14F-4D97-AF65-F5344CB8AC3E}">
        <p14:creationId xmlns:p14="http://schemas.microsoft.com/office/powerpoint/2010/main" val="310741692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3"/>
          <p:cNvSpPr>
            <a:spLocks noGrp="1" noChangeArrowheads="1"/>
          </p:cNvSpPr>
          <p:nvPr>
            <p:ph idx="4294967295"/>
          </p:nvPr>
        </p:nvSpPr>
        <p:spPr>
          <a:xfrm>
            <a:off x="457200" y="304800"/>
            <a:ext cx="8229600" cy="5821363"/>
          </a:xfrm>
        </p:spPr>
        <p:txBody>
          <a:bodyPr/>
          <a:lstStyle/>
          <a:p>
            <a:pPr eaLnBrk="1" hangingPunct="1"/>
            <a:r>
              <a:rPr lang="en-US" dirty="0"/>
              <a:t>Please fill in the missing words...</a:t>
            </a:r>
          </a:p>
          <a:p>
            <a:pPr eaLnBrk="1" hangingPunct="1"/>
            <a:r>
              <a:rPr lang="en-US" dirty="0">
                <a:solidFill>
                  <a:srgbClr val="99FFCC"/>
                </a:solidFill>
              </a:rPr>
              <a:t>The predator-</a:t>
            </a:r>
            <a:r>
              <a:rPr lang="en-US" dirty="0">
                <a:solidFill>
                  <a:srgbClr val="FFCC99"/>
                </a:solidFill>
              </a:rPr>
              <a:t>prey</a:t>
            </a:r>
            <a:r>
              <a:rPr lang="en-US" dirty="0">
                <a:solidFill>
                  <a:srgbClr val="99FFCC"/>
                </a:solidFill>
              </a:rPr>
              <a:t> relationship is important in maintaining </a:t>
            </a:r>
            <a:r>
              <a:rPr lang="en-US" dirty="0">
                <a:solidFill>
                  <a:srgbClr val="FFCC99"/>
                </a:solidFill>
              </a:rPr>
              <a:t>balance</a:t>
            </a:r>
            <a:r>
              <a:rPr lang="en-US" dirty="0">
                <a:solidFill>
                  <a:srgbClr val="99FFCC"/>
                </a:solidFill>
              </a:rPr>
              <a:t> among different animal species. </a:t>
            </a:r>
            <a:r>
              <a:rPr lang="en-US" dirty="0">
                <a:solidFill>
                  <a:srgbClr val="FFCC99"/>
                </a:solidFill>
              </a:rPr>
              <a:t>Adaptations</a:t>
            </a:r>
            <a:r>
              <a:rPr lang="en-US" dirty="0">
                <a:solidFill>
                  <a:srgbClr val="99FFCC"/>
                </a:solidFill>
              </a:rPr>
              <a:t> that are beneficial to prey, such as camouflage, mimicry, and chemical and physical defenses, ensure that the species will </a:t>
            </a:r>
            <a:r>
              <a:rPr lang="en-US" dirty="0">
                <a:solidFill>
                  <a:srgbClr val="FFCC99"/>
                </a:solidFill>
              </a:rPr>
              <a:t>survive. </a:t>
            </a:r>
          </a:p>
          <a:p>
            <a:pPr lvl="1" eaLnBrk="1" hangingPunct="1"/>
            <a:r>
              <a:rPr lang="en-US" dirty="0">
                <a:solidFill>
                  <a:srgbClr val="FF9900"/>
                </a:solidFill>
              </a:rPr>
              <a:t>At the same time, </a:t>
            </a:r>
            <a:r>
              <a:rPr lang="en-US" dirty="0">
                <a:solidFill>
                  <a:srgbClr val="FFCC99"/>
                </a:solidFill>
              </a:rPr>
              <a:t>predators</a:t>
            </a:r>
            <a:r>
              <a:rPr lang="en-US" dirty="0">
                <a:solidFill>
                  <a:srgbClr val="FF9900"/>
                </a:solidFill>
              </a:rPr>
              <a:t> must undergo certain adaptive changes to make finding and capturing prey less difficult. </a:t>
            </a:r>
          </a:p>
        </p:txBody>
      </p:sp>
      <p:sp>
        <p:nvSpPr>
          <p:cNvPr id="334858"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3" name="Rectangle 2"/>
          <p:cNvSpPr/>
          <p:nvPr/>
        </p:nvSpPr>
        <p:spPr>
          <a:xfrm>
            <a:off x="80010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Tree>
    <p:extLst>
      <p:ext uri="{BB962C8B-B14F-4D97-AF65-F5344CB8AC3E}">
        <p14:creationId xmlns:p14="http://schemas.microsoft.com/office/powerpoint/2010/main" val="939201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Detoxification and decomposition of wastes.</a:t>
            </a:r>
            <a:r>
              <a:rPr lang="en-US" dirty="0"/>
              <a:t> </a:t>
            </a:r>
          </a:p>
          <a:p>
            <a:pPr marL="457200" lvl="1" indent="0" eaLnBrk="1" hangingPunct="1">
              <a:lnSpc>
                <a:spcPct val="90000"/>
              </a:lnSpc>
              <a:buFontTx/>
              <a:buNone/>
            </a:pPr>
            <a:r>
              <a:rPr lang="en-US" dirty="0">
                <a:solidFill>
                  <a:schemeClr val="accent2"/>
                </a:solidFill>
              </a:rPr>
              <a:t>F.) </a:t>
            </a:r>
            <a:r>
              <a:rPr lang="en-US" dirty="0">
                <a:solidFill>
                  <a:schemeClr val="bg1"/>
                </a:solidFill>
              </a:rPr>
              <a:t>Pollination and crop production. </a:t>
            </a:r>
          </a:p>
          <a:p>
            <a:pPr marL="457200" lvl="1" indent="0" eaLnBrk="1" hangingPunct="1">
              <a:lnSpc>
                <a:spcPct val="90000"/>
              </a:lnSpc>
              <a:buFontTx/>
              <a:buNone/>
            </a:pPr>
            <a:r>
              <a:rPr lang="en-US" dirty="0">
                <a:solidFill>
                  <a:srgbClr val="FF9900"/>
                </a:solidFill>
              </a:rPr>
              <a:t>G.) </a:t>
            </a:r>
            <a:r>
              <a:rPr lang="en-US" dirty="0">
                <a:solidFill>
                  <a:schemeClr val="bg1"/>
                </a:solidFill>
              </a:rPr>
              <a:t>Decrease in food security. </a:t>
            </a:r>
          </a:p>
          <a:p>
            <a:pPr marL="457200" lvl="1" indent="0" eaLnBrk="1" hangingPunct="1">
              <a:lnSpc>
                <a:spcPct val="90000"/>
              </a:lnSpc>
              <a:buFontTx/>
              <a:buNone/>
            </a:pPr>
            <a:r>
              <a:rPr lang="en-US" dirty="0">
                <a:solidFill>
                  <a:srgbClr val="9933FF"/>
                </a:solidFill>
              </a:rPr>
              <a:t>H.) </a:t>
            </a:r>
            <a:r>
              <a:rPr lang="en-US" dirty="0">
                <a:solidFill>
                  <a:schemeClr val="bg1"/>
                </a:solidFill>
              </a:rPr>
              <a:t>Provision of health care (Medicines).</a:t>
            </a:r>
          </a:p>
          <a:p>
            <a:pPr marL="457200" lvl="1" indent="0" eaLnBrk="1" hangingPunct="1">
              <a:lnSpc>
                <a:spcPct val="90000"/>
              </a:lnSpc>
              <a:buFontTx/>
              <a:buNone/>
            </a:pPr>
            <a:r>
              <a:rPr lang="en-US" dirty="0">
                <a:solidFill>
                  <a:srgbClr val="99FFCC"/>
                </a:solidFill>
              </a:rPr>
              <a:t>I.) </a:t>
            </a:r>
            <a:r>
              <a:rPr lang="en-US" dirty="0">
                <a:solidFill>
                  <a:schemeClr val="bg1"/>
                </a:solidFill>
              </a:rPr>
              <a:t>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Tree>
    <p:extLst>
      <p:ext uri="{BB962C8B-B14F-4D97-AF65-F5344CB8AC3E}">
        <p14:creationId xmlns:p14="http://schemas.microsoft.com/office/powerpoint/2010/main" val="252867091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FF0000"/>
                </a:solidFill>
              </a:rPr>
              <a:t>Which species is the venomous coral snake </a:t>
            </a:r>
            <a:r>
              <a:rPr lang="en-US" dirty="0">
                <a:solidFill>
                  <a:srgbClr val="FFFF00"/>
                </a:solidFill>
              </a:rPr>
              <a:t>and which species is the </a:t>
            </a:r>
            <a:r>
              <a:rPr lang="en-US" dirty="0">
                <a:solidFill>
                  <a:schemeClr val="tx1">
                    <a:lumMod val="50000"/>
                  </a:schemeClr>
                </a:solidFill>
              </a:rPr>
              <a:t>nonvenomous king snake?</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pic>
        <p:nvPicPr>
          <p:cNvPr id="4" name="Picture 4" descr="T01483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69" y="1752600"/>
            <a:ext cx="8601149" cy="494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4114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6" name="Rectangle 5"/>
          <p:cNvSpPr/>
          <p:nvPr/>
        </p:nvSpPr>
        <p:spPr>
          <a:xfrm>
            <a:off x="381000" y="18288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5715000" y="177471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pic>
        <p:nvPicPr>
          <p:cNvPr id="5" name="Picture 4">
            <a:extLst>
              <a:ext uri="{FF2B5EF4-FFF2-40B4-BE49-F238E27FC236}">
                <a16:creationId xmlns:a16="http://schemas.microsoft.com/office/drawing/2014/main" id="{7AF83866-19C9-FE75-B5C7-6FA2A401798F}"/>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39229170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FF0000"/>
                </a:solidFill>
              </a:rPr>
              <a:t>Which species is the venomous coral snake </a:t>
            </a:r>
            <a:r>
              <a:rPr lang="en-US" dirty="0">
                <a:solidFill>
                  <a:srgbClr val="FFFF00"/>
                </a:solidFill>
              </a:rPr>
              <a:t>and which species is the </a:t>
            </a:r>
            <a:r>
              <a:rPr lang="en-US" dirty="0">
                <a:solidFill>
                  <a:schemeClr val="tx1">
                    <a:lumMod val="50000"/>
                  </a:schemeClr>
                </a:solidFill>
              </a:rPr>
              <a:t>nonvenomous king snake?</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pic>
        <p:nvPicPr>
          <p:cNvPr id="4" name="Picture 4" descr="T01483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69" y="1752600"/>
            <a:ext cx="8601149" cy="494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4114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5" name="Rectangle 4"/>
          <p:cNvSpPr/>
          <p:nvPr/>
        </p:nvSpPr>
        <p:spPr bwMode="auto">
          <a:xfrm>
            <a:off x="262269" y="1752600"/>
            <a:ext cx="5224131" cy="4038600"/>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bwMode="auto">
          <a:xfrm>
            <a:off x="152400" y="1645860"/>
            <a:ext cx="5410200" cy="4297740"/>
          </a:xfrm>
          <a:prstGeom prst="rect">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ectangle 7"/>
          <p:cNvSpPr/>
          <p:nvPr/>
        </p:nvSpPr>
        <p:spPr bwMode="auto">
          <a:xfrm>
            <a:off x="118730" y="1623030"/>
            <a:ext cx="5520070" cy="4455658"/>
          </a:xfrm>
          <a:prstGeom prst="rect">
            <a:avLst/>
          </a:prstGeom>
          <a:noFill/>
          <a:ln w="76200" cap="flat" cmpd="sng" algn="ctr">
            <a:solidFill>
              <a:schemeClr val="bg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5"/>
          <p:cNvSpPr/>
          <p:nvPr/>
        </p:nvSpPr>
        <p:spPr>
          <a:xfrm>
            <a:off x="381000" y="18288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5715000" y="177471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pic>
        <p:nvPicPr>
          <p:cNvPr id="10" name="Picture 9">
            <a:extLst>
              <a:ext uri="{FF2B5EF4-FFF2-40B4-BE49-F238E27FC236}">
                <a16:creationId xmlns:a16="http://schemas.microsoft.com/office/drawing/2014/main" id="{64BA0537-E8B5-4D2D-48B5-FDAD32FB14C1}"/>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12693120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FF0000"/>
                </a:solidFill>
              </a:rPr>
              <a:t>Which species is the venomous coral snake </a:t>
            </a:r>
            <a:r>
              <a:rPr lang="en-US" dirty="0">
                <a:solidFill>
                  <a:srgbClr val="FFFF00"/>
                </a:solidFill>
              </a:rPr>
              <a:t>and which species is the </a:t>
            </a:r>
            <a:r>
              <a:rPr lang="en-US" dirty="0">
                <a:solidFill>
                  <a:schemeClr val="tx1">
                    <a:lumMod val="50000"/>
                  </a:schemeClr>
                </a:solidFill>
              </a:rPr>
              <a:t>nonvenomous king snake?</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pic>
        <p:nvPicPr>
          <p:cNvPr id="4" name="Picture 4" descr="T01483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69" y="1752600"/>
            <a:ext cx="8601149" cy="494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4114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5" name="Rectangle 4"/>
          <p:cNvSpPr/>
          <p:nvPr/>
        </p:nvSpPr>
        <p:spPr bwMode="auto">
          <a:xfrm>
            <a:off x="262269" y="1752600"/>
            <a:ext cx="5224131" cy="4038600"/>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bwMode="auto">
          <a:xfrm>
            <a:off x="152400" y="1645860"/>
            <a:ext cx="5410200" cy="4297740"/>
          </a:xfrm>
          <a:prstGeom prst="rect">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ectangle 7"/>
          <p:cNvSpPr/>
          <p:nvPr/>
        </p:nvSpPr>
        <p:spPr bwMode="auto">
          <a:xfrm>
            <a:off x="118730" y="1623030"/>
            <a:ext cx="5520070" cy="4455658"/>
          </a:xfrm>
          <a:prstGeom prst="rect">
            <a:avLst/>
          </a:prstGeom>
          <a:noFill/>
          <a:ln w="76200" cap="flat" cmpd="sng" algn="ctr">
            <a:solidFill>
              <a:schemeClr val="bg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5"/>
          <p:cNvSpPr/>
          <p:nvPr/>
        </p:nvSpPr>
        <p:spPr>
          <a:xfrm>
            <a:off x="381000" y="18288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5715000" y="177471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2" name="TextBox 11"/>
          <p:cNvSpPr txBox="1"/>
          <p:nvPr/>
        </p:nvSpPr>
        <p:spPr>
          <a:xfrm>
            <a:off x="457200" y="3657600"/>
            <a:ext cx="50292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itchFamily="34" charset="0"/>
                <a:ea typeface="+mn-ea"/>
                <a:cs typeface="+mn-cs"/>
              </a:rPr>
              <a:t>Red Touch </a:t>
            </a: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ea typeface="+mn-ea"/>
                <a:cs typeface="+mn-cs"/>
              </a:rPr>
              <a:t>Yellow Kill </a:t>
            </a: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a Fellow</a:t>
            </a:r>
          </a:p>
        </p:txBody>
      </p:sp>
      <p:pic>
        <p:nvPicPr>
          <p:cNvPr id="10" name="Picture 9">
            <a:extLst>
              <a:ext uri="{FF2B5EF4-FFF2-40B4-BE49-F238E27FC236}">
                <a16:creationId xmlns:a16="http://schemas.microsoft.com/office/drawing/2014/main" id="{E06DE74F-92C2-7861-3E03-64AC423C67DF}"/>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99917873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FF0000"/>
                </a:solidFill>
              </a:rPr>
              <a:t>Which species is the venomous coral snake </a:t>
            </a:r>
            <a:r>
              <a:rPr lang="en-US" dirty="0">
                <a:solidFill>
                  <a:srgbClr val="FFFF00"/>
                </a:solidFill>
              </a:rPr>
              <a:t>and which species is the </a:t>
            </a:r>
            <a:r>
              <a:rPr lang="en-US" dirty="0">
                <a:solidFill>
                  <a:schemeClr val="tx1">
                    <a:lumMod val="50000"/>
                  </a:schemeClr>
                </a:solidFill>
              </a:rPr>
              <a:t>nonvenomous king snake?</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pic>
        <p:nvPicPr>
          <p:cNvPr id="4" name="Picture 4" descr="T01483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69" y="1752600"/>
            <a:ext cx="8601149" cy="494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4114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5" name="Rectangle 4"/>
          <p:cNvSpPr/>
          <p:nvPr/>
        </p:nvSpPr>
        <p:spPr bwMode="auto">
          <a:xfrm>
            <a:off x="262269" y="1752600"/>
            <a:ext cx="5224131" cy="4038600"/>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bwMode="auto">
          <a:xfrm>
            <a:off x="152400" y="1645860"/>
            <a:ext cx="5410200" cy="4297740"/>
          </a:xfrm>
          <a:prstGeom prst="rect">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ectangle 7"/>
          <p:cNvSpPr/>
          <p:nvPr/>
        </p:nvSpPr>
        <p:spPr bwMode="auto">
          <a:xfrm>
            <a:off x="118730" y="1623030"/>
            <a:ext cx="5520070" cy="4455658"/>
          </a:xfrm>
          <a:prstGeom prst="rect">
            <a:avLst/>
          </a:prstGeom>
          <a:noFill/>
          <a:ln w="76200" cap="flat" cmpd="sng" algn="ctr">
            <a:solidFill>
              <a:schemeClr val="bg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5"/>
          <p:cNvSpPr/>
          <p:nvPr/>
        </p:nvSpPr>
        <p:spPr>
          <a:xfrm>
            <a:off x="381000" y="18288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5715000" y="177471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0" name="Rectangle 9"/>
          <p:cNvSpPr/>
          <p:nvPr/>
        </p:nvSpPr>
        <p:spPr>
          <a:xfrm>
            <a:off x="1143794" y="1657344"/>
            <a:ext cx="4328429"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Venomous</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Coral</a:t>
            </a:r>
            <a:r>
              <a:rPr kumimoji="0" lang="en-US" sz="5400" b="1" i="0" u="none" strike="noStrike" kern="1200" cap="none" spc="0" normalizeH="0" baseline="0" noProof="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a:t>
            </a:r>
            <a:r>
              <a:rPr kumimoji="0" lang="en-US" sz="5400" b="1" i="0" u="none" strike="noStrike" kern="1200" cap="none" spc="0" normalizeH="0" baseline="0" noProof="0" dirty="0">
                <a:ln w="17780" cmpd="sng">
                  <a:solidFill>
                    <a:sysClr val="windowText" lastClr="000000"/>
                  </a:solidFill>
                  <a:prstDash val="solid"/>
                  <a:miter lim="800000"/>
                </a:ln>
                <a:solidFill>
                  <a:srgbClr val="FFFFFF">
                    <a:lumMod val="50000"/>
                  </a:srgbClr>
                </a:solidFill>
                <a:effectLst>
                  <a:outerShdw blurRad="50800" algn="tl" rotWithShape="0">
                    <a:srgbClr val="000000"/>
                  </a:outerShdw>
                </a:effectLst>
                <a:uLnTx/>
                <a:uFillTx/>
                <a:latin typeface="Tahoma" pitchFamily="34" charset="0"/>
                <a:ea typeface="+mn-ea"/>
                <a:cs typeface="+mn-cs"/>
              </a:rPr>
              <a:t>Snake</a:t>
            </a:r>
          </a:p>
        </p:txBody>
      </p:sp>
      <p:sp>
        <p:nvSpPr>
          <p:cNvPr id="12" name="TextBox 11"/>
          <p:cNvSpPr txBox="1"/>
          <p:nvPr/>
        </p:nvSpPr>
        <p:spPr>
          <a:xfrm>
            <a:off x="457200" y="3657600"/>
            <a:ext cx="50292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itchFamily="34" charset="0"/>
                <a:ea typeface="+mn-ea"/>
                <a:cs typeface="+mn-cs"/>
              </a:rPr>
              <a:t>Red Touch </a:t>
            </a: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ea typeface="+mn-ea"/>
                <a:cs typeface="+mn-cs"/>
              </a:rPr>
              <a:t>Yellow Kill </a:t>
            </a: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a Fellow</a:t>
            </a:r>
          </a:p>
        </p:txBody>
      </p:sp>
      <p:pic>
        <p:nvPicPr>
          <p:cNvPr id="13" name="Picture 12">
            <a:extLst>
              <a:ext uri="{FF2B5EF4-FFF2-40B4-BE49-F238E27FC236}">
                <a16:creationId xmlns:a16="http://schemas.microsoft.com/office/drawing/2014/main" id="{FDAEFF19-B6C0-4E4E-D61B-28745BC5592D}"/>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46429967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FF0000"/>
                </a:solidFill>
              </a:rPr>
              <a:t>Which species is the venomous coral snake </a:t>
            </a:r>
            <a:r>
              <a:rPr lang="en-US" dirty="0">
                <a:solidFill>
                  <a:srgbClr val="FFFF00"/>
                </a:solidFill>
              </a:rPr>
              <a:t>and which species is the </a:t>
            </a:r>
            <a:r>
              <a:rPr lang="en-US" dirty="0">
                <a:solidFill>
                  <a:schemeClr val="tx1">
                    <a:lumMod val="50000"/>
                  </a:schemeClr>
                </a:solidFill>
              </a:rPr>
              <a:t>nonvenomous king snake?</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pic>
        <p:nvPicPr>
          <p:cNvPr id="4" name="Picture 4" descr="T01483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69" y="1752600"/>
            <a:ext cx="8601149" cy="494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4114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5" name="Rectangle 4"/>
          <p:cNvSpPr/>
          <p:nvPr/>
        </p:nvSpPr>
        <p:spPr bwMode="auto">
          <a:xfrm>
            <a:off x="262269" y="1752600"/>
            <a:ext cx="5224131" cy="4038600"/>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bwMode="auto">
          <a:xfrm>
            <a:off x="152400" y="1645860"/>
            <a:ext cx="5410200" cy="4297740"/>
          </a:xfrm>
          <a:prstGeom prst="rect">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ectangle 7"/>
          <p:cNvSpPr/>
          <p:nvPr/>
        </p:nvSpPr>
        <p:spPr bwMode="auto">
          <a:xfrm>
            <a:off x="118730" y="1623030"/>
            <a:ext cx="5520070" cy="4455658"/>
          </a:xfrm>
          <a:prstGeom prst="rect">
            <a:avLst/>
          </a:prstGeom>
          <a:noFill/>
          <a:ln w="76200" cap="flat" cmpd="sng" algn="ctr">
            <a:solidFill>
              <a:schemeClr val="bg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5"/>
          <p:cNvSpPr/>
          <p:nvPr/>
        </p:nvSpPr>
        <p:spPr>
          <a:xfrm>
            <a:off x="381000" y="18288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5715000" y="177471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0" name="Rectangle 9"/>
          <p:cNvSpPr/>
          <p:nvPr/>
        </p:nvSpPr>
        <p:spPr>
          <a:xfrm>
            <a:off x="1143794" y="1657344"/>
            <a:ext cx="4328429"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Venomous</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Coral</a:t>
            </a:r>
            <a:r>
              <a:rPr kumimoji="0" lang="en-US" sz="5400" b="1" i="0" u="none" strike="noStrike" kern="1200" cap="none" spc="0" normalizeH="0" baseline="0" noProof="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a:t>
            </a:r>
            <a:r>
              <a:rPr kumimoji="0" lang="en-US" sz="5400" b="1" i="0" u="none" strike="noStrike" kern="1200" cap="none" spc="0" normalizeH="0" baseline="0" noProof="0" dirty="0">
                <a:ln w="17780" cmpd="sng">
                  <a:solidFill>
                    <a:sysClr val="windowText" lastClr="000000"/>
                  </a:solidFill>
                  <a:prstDash val="solid"/>
                  <a:miter lim="800000"/>
                </a:ln>
                <a:solidFill>
                  <a:srgbClr val="FFFFFF">
                    <a:lumMod val="50000"/>
                  </a:srgbClr>
                </a:solidFill>
                <a:effectLst>
                  <a:outerShdw blurRad="50800" algn="tl" rotWithShape="0">
                    <a:srgbClr val="000000"/>
                  </a:outerShdw>
                </a:effectLst>
                <a:uLnTx/>
                <a:uFillTx/>
                <a:latin typeface="Tahoma" pitchFamily="34" charset="0"/>
                <a:ea typeface="+mn-ea"/>
                <a:cs typeface="+mn-cs"/>
              </a:rPr>
              <a:t>Snake</a:t>
            </a:r>
          </a:p>
        </p:txBody>
      </p:sp>
      <p:sp>
        <p:nvSpPr>
          <p:cNvPr id="12" name="TextBox 11"/>
          <p:cNvSpPr txBox="1"/>
          <p:nvPr/>
        </p:nvSpPr>
        <p:spPr>
          <a:xfrm>
            <a:off x="457200" y="3657600"/>
            <a:ext cx="50292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itchFamily="34" charset="0"/>
                <a:ea typeface="+mn-ea"/>
                <a:cs typeface="+mn-cs"/>
              </a:rPr>
              <a:t>Red Touch </a:t>
            </a: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ea typeface="+mn-ea"/>
                <a:cs typeface="+mn-cs"/>
              </a:rPr>
              <a:t>Yellow Kill </a:t>
            </a: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a Fellow</a:t>
            </a:r>
          </a:p>
        </p:txBody>
      </p:sp>
      <p:sp>
        <p:nvSpPr>
          <p:cNvPr id="13" name="Rectangle 12"/>
          <p:cNvSpPr/>
          <p:nvPr/>
        </p:nvSpPr>
        <p:spPr bwMode="auto">
          <a:xfrm>
            <a:off x="5715000" y="1752600"/>
            <a:ext cx="3130697" cy="4940968"/>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4" name="Rectangle 13"/>
          <p:cNvSpPr/>
          <p:nvPr/>
        </p:nvSpPr>
        <p:spPr bwMode="auto">
          <a:xfrm>
            <a:off x="5791199" y="1828799"/>
            <a:ext cx="3013413" cy="4711553"/>
          </a:xfrm>
          <a:prstGeom prst="rect">
            <a:avLst/>
          </a:prstGeom>
          <a:noFill/>
          <a:ln w="76200" cap="flat" cmpd="sng" algn="ctr">
            <a:solidFill>
              <a:schemeClr val="bg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Rectangle 14"/>
          <p:cNvSpPr/>
          <p:nvPr/>
        </p:nvSpPr>
        <p:spPr bwMode="auto">
          <a:xfrm>
            <a:off x="5867400" y="1905000"/>
            <a:ext cx="2819400" cy="4495800"/>
          </a:xfrm>
          <a:prstGeom prst="rect">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6" name="Picture 15">
            <a:extLst>
              <a:ext uri="{FF2B5EF4-FFF2-40B4-BE49-F238E27FC236}">
                <a16:creationId xmlns:a16="http://schemas.microsoft.com/office/drawing/2014/main" id="{EBFE3119-C2B8-07C5-3507-E0237F806EB4}"/>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54019766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FF0000"/>
                </a:solidFill>
              </a:rPr>
              <a:t>Which species is the venomous coral snake </a:t>
            </a:r>
            <a:r>
              <a:rPr lang="en-US" dirty="0">
                <a:solidFill>
                  <a:srgbClr val="FFFF00"/>
                </a:solidFill>
              </a:rPr>
              <a:t>and which species is the </a:t>
            </a:r>
            <a:r>
              <a:rPr lang="en-US" dirty="0">
                <a:solidFill>
                  <a:schemeClr val="tx1">
                    <a:lumMod val="50000"/>
                  </a:schemeClr>
                </a:solidFill>
              </a:rPr>
              <a:t>nonvenomous king snake?</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pic>
        <p:nvPicPr>
          <p:cNvPr id="4" name="Picture 4" descr="T01483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69" y="1752600"/>
            <a:ext cx="8601149" cy="494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4114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5" name="Rectangle 4"/>
          <p:cNvSpPr/>
          <p:nvPr/>
        </p:nvSpPr>
        <p:spPr bwMode="auto">
          <a:xfrm>
            <a:off x="262269" y="1752600"/>
            <a:ext cx="5224131" cy="4038600"/>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bwMode="auto">
          <a:xfrm>
            <a:off x="152400" y="1645860"/>
            <a:ext cx="5410200" cy="4297740"/>
          </a:xfrm>
          <a:prstGeom prst="rect">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ectangle 7"/>
          <p:cNvSpPr/>
          <p:nvPr/>
        </p:nvSpPr>
        <p:spPr bwMode="auto">
          <a:xfrm>
            <a:off x="118730" y="1623030"/>
            <a:ext cx="5520070" cy="4455658"/>
          </a:xfrm>
          <a:prstGeom prst="rect">
            <a:avLst/>
          </a:prstGeom>
          <a:noFill/>
          <a:ln w="76200" cap="flat" cmpd="sng" algn="ctr">
            <a:solidFill>
              <a:schemeClr val="bg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5"/>
          <p:cNvSpPr/>
          <p:nvPr/>
        </p:nvSpPr>
        <p:spPr>
          <a:xfrm>
            <a:off x="381000" y="18288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5715000" y="177471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0" name="Rectangle 9"/>
          <p:cNvSpPr/>
          <p:nvPr/>
        </p:nvSpPr>
        <p:spPr>
          <a:xfrm>
            <a:off x="1143794" y="1657344"/>
            <a:ext cx="4328429"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Venomous</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Coral</a:t>
            </a:r>
            <a:r>
              <a:rPr kumimoji="0" lang="en-US" sz="5400" b="1" i="0" u="none" strike="noStrike" kern="1200" cap="none" spc="0" normalizeH="0" baseline="0" noProof="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a:t>
            </a:r>
            <a:r>
              <a:rPr kumimoji="0" lang="en-US" sz="5400" b="1" i="0" u="none" strike="noStrike" kern="1200" cap="none" spc="0" normalizeH="0" baseline="0" noProof="0" dirty="0">
                <a:ln w="17780" cmpd="sng">
                  <a:solidFill>
                    <a:sysClr val="windowText" lastClr="000000"/>
                  </a:solidFill>
                  <a:prstDash val="solid"/>
                  <a:miter lim="800000"/>
                </a:ln>
                <a:solidFill>
                  <a:srgbClr val="FFFFFF">
                    <a:lumMod val="50000"/>
                  </a:srgbClr>
                </a:solidFill>
                <a:effectLst>
                  <a:outerShdw blurRad="50800" algn="tl" rotWithShape="0">
                    <a:srgbClr val="000000"/>
                  </a:outerShdw>
                </a:effectLst>
                <a:uLnTx/>
                <a:uFillTx/>
                <a:latin typeface="Tahoma" pitchFamily="34" charset="0"/>
                <a:ea typeface="+mn-ea"/>
                <a:cs typeface="+mn-cs"/>
              </a:rPr>
              <a:t>Snake</a:t>
            </a:r>
          </a:p>
        </p:txBody>
      </p:sp>
      <p:sp>
        <p:nvSpPr>
          <p:cNvPr id="12" name="TextBox 11"/>
          <p:cNvSpPr txBox="1"/>
          <p:nvPr/>
        </p:nvSpPr>
        <p:spPr>
          <a:xfrm>
            <a:off x="457200" y="3657600"/>
            <a:ext cx="50292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itchFamily="34" charset="0"/>
                <a:ea typeface="+mn-ea"/>
                <a:cs typeface="+mn-cs"/>
              </a:rPr>
              <a:t>Red Touch </a:t>
            </a: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ea typeface="+mn-ea"/>
                <a:cs typeface="+mn-cs"/>
              </a:rPr>
              <a:t>Yellow Kill </a:t>
            </a: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a Fellow</a:t>
            </a:r>
          </a:p>
        </p:txBody>
      </p:sp>
      <p:sp>
        <p:nvSpPr>
          <p:cNvPr id="13" name="Rectangle 12"/>
          <p:cNvSpPr/>
          <p:nvPr/>
        </p:nvSpPr>
        <p:spPr bwMode="auto">
          <a:xfrm>
            <a:off x="5715000" y="1752600"/>
            <a:ext cx="3130697" cy="4940968"/>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4" name="Rectangle 13"/>
          <p:cNvSpPr/>
          <p:nvPr/>
        </p:nvSpPr>
        <p:spPr bwMode="auto">
          <a:xfrm>
            <a:off x="5791199" y="1828799"/>
            <a:ext cx="3013413" cy="4711553"/>
          </a:xfrm>
          <a:prstGeom prst="rect">
            <a:avLst/>
          </a:prstGeom>
          <a:noFill/>
          <a:ln w="76200" cap="flat" cmpd="sng" algn="ctr">
            <a:solidFill>
              <a:schemeClr val="bg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Rectangle 14"/>
          <p:cNvSpPr/>
          <p:nvPr/>
        </p:nvSpPr>
        <p:spPr bwMode="auto">
          <a:xfrm>
            <a:off x="5867400" y="1905000"/>
            <a:ext cx="2819400" cy="4495800"/>
          </a:xfrm>
          <a:prstGeom prst="rect">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TextBox 15"/>
          <p:cNvSpPr txBox="1"/>
          <p:nvPr/>
        </p:nvSpPr>
        <p:spPr>
          <a:xfrm>
            <a:off x="5872716" y="2472277"/>
            <a:ext cx="2642222"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itchFamily="34" charset="0"/>
                <a:ea typeface="+mn-ea"/>
                <a:cs typeface="+mn-cs"/>
              </a:rPr>
              <a:t>Red</a:t>
            </a: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touch </a:t>
            </a:r>
            <a:r>
              <a:rPr kumimoji="0" lang="en-US" sz="3200" b="0" i="0" u="none" strike="noStrike" kern="1200" cap="none" spc="0" normalizeH="0" baseline="0" noProof="0" dirty="0">
                <a:ln>
                  <a:noFill/>
                </a:ln>
                <a:solidFill>
                  <a:srgbClr val="FFFFFF">
                    <a:lumMod val="50000"/>
                  </a:srgbClr>
                </a:solidFill>
                <a:effectLst>
                  <a:outerShdw blurRad="38100" dist="38100" dir="2700000" algn="tl">
                    <a:srgbClr val="000000">
                      <a:alpha val="43137"/>
                    </a:srgbClr>
                  </a:outerShdw>
                </a:effectLst>
                <a:uLnTx/>
                <a:uFillTx/>
                <a:latin typeface="Tahoma" pitchFamily="34" charset="0"/>
                <a:ea typeface="+mn-ea"/>
                <a:cs typeface="+mn-cs"/>
              </a:rPr>
              <a:t>black</a:t>
            </a: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friend of Jack</a:t>
            </a:r>
          </a:p>
        </p:txBody>
      </p:sp>
      <p:pic>
        <p:nvPicPr>
          <p:cNvPr id="17" name="Picture 16">
            <a:extLst>
              <a:ext uri="{FF2B5EF4-FFF2-40B4-BE49-F238E27FC236}">
                <a16:creationId xmlns:a16="http://schemas.microsoft.com/office/drawing/2014/main" id="{DEC59384-71A4-6851-B435-2E6C99BC2890}"/>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73483042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FF0000"/>
                </a:solidFill>
              </a:rPr>
              <a:t>Which species is the venomous coral snake </a:t>
            </a:r>
            <a:r>
              <a:rPr lang="en-US" dirty="0">
                <a:solidFill>
                  <a:srgbClr val="FFFF00"/>
                </a:solidFill>
              </a:rPr>
              <a:t>and which species is the </a:t>
            </a:r>
            <a:r>
              <a:rPr lang="en-US" dirty="0">
                <a:solidFill>
                  <a:schemeClr val="tx1">
                    <a:lumMod val="50000"/>
                  </a:schemeClr>
                </a:solidFill>
              </a:rPr>
              <a:t>nonvenomous king snake?</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pic>
        <p:nvPicPr>
          <p:cNvPr id="4" name="Picture 4" descr="T01483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69" y="1752600"/>
            <a:ext cx="8601149" cy="494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4114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5" name="Rectangle 4"/>
          <p:cNvSpPr/>
          <p:nvPr/>
        </p:nvSpPr>
        <p:spPr bwMode="auto">
          <a:xfrm>
            <a:off x="262269" y="1752600"/>
            <a:ext cx="5224131" cy="4038600"/>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bwMode="auto">
          <a:xfrm>
            <a:off x="152400" y="1645860"/>
            <a:ext cx="5410200" cy="4297740"/>
          </a:xfrm>
          <a:prstGeom prst="rect">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ectangle 7"/>
          <p:cNvSpPr/>
          <p:nvPr/>
        </p:nvSpPr>
        <p:spPr bwMode="auto">
          <a:xfrm>
            <a:off x="118730" y="1623030"/>
            <a:ext cx="5520070" cy="4455658"/>
          </a:xfrm>
          <a:prstGeom prst="rect">
            <a:avLst/>
          </a:prstGeom>
          <a:noFill/>
          <a:ln w="76200" cap="flat" cmpd="sng" algn="ctr">
            <a:solidFill>
              <a:schemeClr val="bg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5"/>
          <p:cNvSpPr/>
          <p:nvPr/>
        </p:nvSpPr>
        <p:spPr>
          <a:xfrm>
            <a:off x="381000" y="18288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5715000" y="177471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0" name="Rectangle 9"/>
          <p:cNvSpPr/>
          <p:nvPr/>
        </p:nvSpPr>
        <p:spPr>
          <a:xfrm>
            <a:off x="1143794" y="1657344"/>
            <a:ext cx="4328429"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Venomous</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Coral</a:t>
            </a:r>
            <a:r>
              <a:rPr kumimoji="0" lang="en-US" sz="5400" b="1" i="0" u="none" strike="noStrike" kern="1200" cap="none" spc="0" normalizeH="0" baseline="0" noProof="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a:t>
            </a:r>
            <a:r>
              <a:rPr kumimoji="0" lang="en-US" sz="5400" b="1" i="0" u="none" strike="noStrike" kern="1200" cap="none" spc="0" normalizeH="0" baseline="0" noProof="0" dirty="0">
                <a:ln w="17780" cmpd="sng">
                  <a:solidFill>
                    <a:sysClr val="windowText" lastClr="000000"/>
                  </a:solidFill>
                  <a:prstDash val="solid"/>
                  <a:miter lim="800000"/>
                </a:ln>
                <a:solidFill>
                  <a:srgbClr val="FFFFFF">
                    <a:lumMod val="50000"/>
                  </a:srgbClr>
                </a:solidFill>
                <a:effectLst>
                  <a:outerShdw blurRad="50800" algn="tl" rotWithShape="0">
                    <a:srgbClr val="000000"/>
                  </a:outerShdw>
                </a:effectLst>
                <a:uLnTx/>
                <a:uFillTx/>
                <a:latin typeface="Tahoma" pitchFamily="34" charset="0"/>
                <a:ea typeface="+mn-ea"/>
                <a:cs typeface="+mn-cs"/>
              </a:rPr>
              <a:t>Snake</a:t>
            </a:r>
          </a:p>
        </p:txBody>
      </p:sp>
      <p:sp>
        <p:nvSpPr>
          <p:cNvPr id="12" name="TextBox 11"/>
          <p:cNvSpPr txBox="1"/>
          <p:nvPr/>
        </p:nvSpPr>
        <p:spPr>
          <a:xfrm>
            <a:off x="457200" y="3657600"/>
            <a:ext cx="50292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itchFamily="34" charset="0"/>
                <a:ea typeface="+mn-ea"/>
                <a:cs typeface="+mn-cs"/>
              </a:rPr>
              <a:t>Red Touch </a:t>
            </a: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ea typeface="+mn-ea"/>
                <a:cs typeface="+mn-cs"/>
              </a:rPr>
              <a:t>Yellow Kill </a:t>
            </a: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a Fellow</a:t>
            </a:r>
          </a:p>
        </p:txBody>
      </p:sp>
      <p:sp>
        <p:nvSpPr>
          <p:cNvPr id="13" name="Rectangle 12"/>
          <p:cNvSpPr/>
          <p:nvPr/>
        </p:nvSpPr>
        <p:spPr bwMode="auto">
          <a:xfrm>
            <a:off x="5715000" y="1752600"/>
            <a:ext cx="3130697" cy="4940968"/>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4" name="Rectangle 13"/>
          <p:cNvSpPr/>
          <p:nvPr/>
        </p:nvSpPr>
        <p:spPr bwMode="auto">
          <a:xfrm>
            <a:off x="5791199" y="1828799"/>
            <a:ext cx="3013413" cy="4711553"/>
          </a:xfrm>
          <a:prstGeom prst="rect">
            <a:avLst/>
          </a:prstGeom>
          <a:noFill/>
          <a:ln w="76200" cap="flat" cmpd="sng" algn="ctr">
            <a:solidFill>
              <a:schemeClr val="bg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Rectangle 14"/>
          <p:cNvSpPr/>
          <p:nvPr/>
        </p:nvSpPr>
        <p:spPr bwMode="auto">
          <a:xfrm>
            <a:off x="5867400" y="1905000"/>
            <a:ext cx="2819400" cy="4495800"/>
          </a:xfrm>
          <a:prstGeom prst="rect">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TextBox 15"/>
          <p:cNvSpPr txBox="1"/>
          <p:nvPr/>
        </p:nvSpPr>
        <p:spPr>
          <a:xfrm>
            <a:off x="5872716" y="2472277"/>
            <a:ext cx="2642222"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itchFamily="34" charset="0"/>
                <a:ea typeface="+mn-ea"/>
                <a:cs typeface="+mn-cs"/>
              </a:rPr>
              <a:t>Red</a:t>
            </a: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touch </a:t>
            </a:r>
            <a:r>
              <a:rPr kumimoji="0" lang="en-US" sz="3200" b="0" i="0" u="none" strike="noStrike" kern="1200" cap="none" spc="0" normalizeH="0" baseline="0" noProof="0" dirty="0">
                <a:ln>
                  <a:noFill/>
                </a:ln>
                <a:solidFill>
                  <a:srgbClr val="FFFFFF">
                    <a:lumMod val="50000"/>
                  </a:srgbClr>
                </a:solidFill>
                <a:effectLst>
                  <a:outerShdw blurRad="38100" dist="38100" dir="2700000" algn="tl">
                    <a:srgbClr val="000000">
                      <a:alpha val="43137"/>
                    </a:srgbClr>
                  </a:outerShdw>
                </a:effectLst>
                <a:uLnTx/>
                <a:uFillTx/>
                <a:latin typeface="Tahoma" pitchFamily="34" charset="0"/>
                <a:ea typeface="+mn-ea"/>
                <a:cs typeface="+mn-cs"/>
              </a:rPr>
              <a:t>black</a:t>
            </a: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friend of Jack</a:t>
            </a:r>
          </a:p>
        </p:txBody>
      </p:sp>
      <p:sp>
        <p:nvSpPr>
          <p:cNvPr id="17" name="Rectangle 16"/>
          <p:cNvSpPr/>
          <p:nvPr/>
        </p:nvSpPr>
        <p:spPr>
          <a:xfrm>
            <a:off x="4479634" y="2967335"/>
            <a:ext cx="18473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endParaRPr>
          </a:p>
        </p:txBody>
      </p:sp>
      <p:sp>
        <p:nvSpPr>
          <p:cNvPr id="18" name="Rectangle 17"/>
          <p:cNvSpPr/>
          <p:nvPr/>
        </p:nvSpPr>
        <p:spPr>
          <a:xfrm>
            <a:off x="6064071" y="4124339"/>
            <a:ext cx="2398413" cy="904863"/>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1" i="0" u="none" strike="noStrike" kern="1200" cap="none" spc="0" normalizeH="0" baseline="0" noProof="0" dirty="0">
                <a:ln w="12700" cmpd="sng">
                  <a:solidFill>
                    <a:sysClr val="windowText" lastClr="000000"/>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Nonvenomous</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1" i="0" u="none" strike="noStrike" kern="1200" cap="none" spc="0" normalizeH="0" baseline="0" noProof="0" dirty="0">
                <a:ln w="12700" cmpd="sng">
                  <a:solidFill>
                    <a:sysClr val="windowText" lastClr="000000"/>
                  </a:solidFill>
                  <a:prstDash val="solid"/>
                  <a:miter lim="800000"/>
                </a:ln>
                <a:solidFill>
                  <a:srgbClr val="FFFFFF">
                    <a:lumMod val="50000"/>
                  </a:srgbClr>
                </a:solidFill>
                <a:effectLst>
                  <a:outerShdw blurRad="50800" algn="tl" rotWithShape="0">
                    <a:srgbClr val="000000"/>
                  </a:outerShdw>
                </a:effectLst>
                <a:uLnTx/>
                <a:uFillTx/>
                <a:latin typeface="Tahoma" pitchFamily="34" charset="0"/>
                <a:ea typeface="+mn-ea"/>
                <a:cs typeface="+mn-cs"/>
              </a:rPr>
              <a:t>King</a:t>
            </a:r>
            <a:r>
              <a:rPr kumimoji="0" lang="en-US" sz="2400" b="1" i="0" u="none" strike="noStrike" kern="1200" cap="none" spc="0" normalizeH="0" baseline="0" noProof="0" dirty="0">
                <a:ln w="1270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a:t>
            </a:r>
            <a:r>
              <a:rPr kumimoji="0" lang="en-US" sz="2400" b="1" i="0" u="none" strike="noStrike" kern="1200" cap="none" spc="0" normalizeH="0" baseline="0" noProof="0" dirty="0">
                <a:ln w="1270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Snake</a:t>
            </a:r>
          </a:p>
        </p:txBody>
      </p:sp>
      <p:pic>
        <p:nvPicPr>
          <p:cNvPr id="19" name="Picture 18">
            <a:extLst>
              <a:ext uri="{FF2B5EF4-FFF2-40B4-BE49-F238E27FC236}">
                <a16:creationId xmlns:a16="http://schemas.microsoft.com/office/drawing/2014/main" id="{7BCCDED3-7EBC-E1BB-4DE1-2DD2D95B5A41}"/>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55509435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FF99FF"/>
                </a:solidFill>
              </a:rPr>
              <a:t>Name the Big Concept.</a:t>
            </a:r>
          </a:p>
          <a:p>
            <a:pPr>
              <a:defRPr/>
            </a:pPr>
            <a:r>
              <a:rPr lang="en-US" dirty="0">
                <a:solidFill>
                  <a:srgbClr val="FF99FF"/>
                </a:solidFill>
              </a:rPr>
              <a:t>All organisms are in a constant state of change over time with the environment. </a:t>
            </a:r>
          </a:p>
          <a:p>
            <a:pPr lvl="1">
              <a:defRPr/>
            </a:pPr>
            <a:r>
              <a:rPr lang="en-US" dirty="0">
                <a:solidFill>
                  <a:srgbClr val="9900FF"/>
                </a:solidFill>
              </a:rPr>
              <a:t>This can occur with another species and they will develop special interactions.  Others with the nonliving world.</a:t>
            </a:r>
          </a:p>
          <a:p>
            <a:pPr>
              <a:defRPr/>
            </a:pPr>
            <a:endParaRPr lang="en-US" dirty="0"/>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9144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435935" y="2796363"/>
            <a:ext cx="9941442" cy="1977656"/>
          </a:xfrm>
          <a:custGeom>
            <a:avLst/>
            <a:gdLst>
              <a:gd name="connsiteX0" fmla="*/ 21265 w 9941442"/>
              <a:gd name="connsiteY0" fmla="*/ 0 h 1977656"/>
              <a:gd name="connsiteX1" fmla="*/ 95693 w 9941442"/>
              <a:gd name="connsiteY1" fmla="*/ 85060 h 1977656"/>
              <a:gd name="connsiteX2" fmla="*/ 127591 w 9941442"/>
              <a:gd name="connsiteY2" fmla="*/ 106325 h 1977656"/>
              <a:gd name="connsiteX3" fmla="*/ 170121 w 9941442"/>
              <a:gd name="connsiteY3" fmla="*/ 138223 h 1977656"/>
              <a:gd name="connsiteX4" fmla="*/ 223284 w 9941442"/>
              <a:gd name="connsiteY4" fmla="*/ 159488 h 1977656"/>
              <a:gd name="connsiteX5" fmla="*/ 255182 w 9941442"/>
              <a:gd name="connsiteY5" fmla="*/ 180753 h 1977656"/>
              <a:gd name="connsiteX6" fmla="*/ 329609 w 9941442"/>
              <a:gd name="connsiteY6" fmla="*/ 202018 h 1977656"/>
              <a:gd name="connsiteX7" fmla="*/ 361507 w 9941442"/>
              <a:gd name="connsiteY7" fmla="*/ 223284 h 1977656"/>
              <a:gd name="connsiteX8" fmla="*/ 425302 w 9941442"/>
              <a:gd name="connsiteY8" fmla="*/ 255181 h 1977656"/>
              <a:gd name="connsiteX9" fmla="*/ 446568 w 9941442"/>
              <a:gd name="connsiteY9" fmla="*/ 276446 h 1977656"/>
              <a:gd name="connsiteX10" fmla="*/ 478465 w 9941442"/>
              <a:gd name="connsiteY10" fmla="*/ 297711 h 1977656"/>
              <a:gd name="connsiteX11" fmla="*/ 531628 w 9941442"/>
              <a:gd name="connsiteY11" fmla="*/ 340242 h 1977656"/>
              <a:gd name="connsiteX12" fmla="*/ 552893 w 9941442"/>
              <a:gd name="connsiteY12" fmla="*/ 372139 h 1977656"/>
              <a:gd name="connsiteX13" fmla="*/ 616688 w 9941442"/>
              <a:gd name="connsiteY13" fmla="*/ 404037 h 1977656"/>
              <a:gd name="connsiteX14" fmla="*/ 648586 w 9941442"/>
              <a:gd name="connsiteY14" fmla="*/ 425302 h 1977656"/>
              <a:gd name="connsiteX15" fmla="*/ 712382 w 9941442"/>
              <a:gd name="connsiteY15" fmla="*/ 446567 h 1977656"/>
              <a:gd name="connsiteX16" fmla="*/ 744279 w 9941442"/>
              <a:gd name="connsiteY16" fmla="*/ 467832 h 1977656"/>
              <a:gd name="connsiteX17" fmla="*/ 850605 w 9941442"/>
              <a:gd name="connsiteY17" fmla="*/ 489097 h 1977656"/>
              <a:gd name="connsiteX18" fmla="*/ 935665 w 9941442"/>
              <a:gd name="connsiteY18" fmla="*/ 499730 h 1977656"/>
              <a:gd name="connsiteX19" fmla="*/ 1084521 w 9941442"/>
              <a:gd name="connsiteY19" fmla="*/ 542260 h 1977656"/>
              <a:gd name="connsiteX20" fmla="*/ 1148316 w 9941442"/>
              <a:gd name="connsiteY20" fmla="*/ 552893 h 1977656"/>
              <a:gd name="connsiteX21" fmla="*/ 1190847 w 9941442"/>
              <a:gd name="connsiteY21" fmla="*/ 563525 h 1977656"/>
              <a:gd name="connsiteX22" fmla="*/ 1339702 w 9941442"/>
              <a:gd name="connsiteY22" fmla="*/ 584790 h 1977656"/>
              <a:gd name="connsiteX23" fmla="*/ 1403498 w 9941442"/>
              <a:gd name="connsiteY23" fmla="*/ 595423 h 1977656"/>
              <a:gd name="connsiteX24" fmla="*/ 1488558 w 9941442"/>
              <a:gd name="connsiteY24" fmla="*/ 616688 h 1977656"/>
              <a:gd name="connsiteX25" fmla="*/ 1552354 w 9941442"/>
              <a:gd name="connsiteY25" fmla="*/ 637953 h 1977656"/>
              <a:gd name="connsiteX26" fmla="*/ 1669312 w 9941442"/>
              <a:gd name="connsiteY26" fmla="*/ 659218 h 1977656"/>
              <a:gd name="connsiteX27" fmla="*/ 1765005 w 9941442"/>
              <a:gd name="connsiteY27" fmla="*/ 669851 h 1977656"/>
              <a:gd name="connsiteX28" fmla="*/ 1903228 w 9941442"/>
              <a:gd name="connsiteY28" fmla="*/ 691116 h 1977656"/>
              <a:gd name="connsiteX29" fmla="*/ 2020186 w 9941442"/>
              <a:gd name="connsiteY29" fmla="*/ 712381 h 1977656"/>
              <a:gd name="connsiteX30" fmla="*/ 2062716 w 9941442"/>
              <a:gd name="connsiteY30" fmla="*/ 733646 h 1977656"/>
              <a:gd name="connsiteX31" fmla="*/ 2169042 w 9941442"/>
              <a:gd name="connsiteY31" fmla="*/ 765544 h 1977656"/>
              <a:gd name="connsiteX32" fmla="*/ 2211572 w 9941442"/>
              <a:gd name="connsiteY32" fmla="*/ 786809 h 1977656"/>
              <a:gd name="connsiteX33" fmla="*/ 2254102 w 9941442"/>
              <a:gd name="connsiteY33" fmla="*/ 797442 h 1977656"/>
              <a:gd name="connsiteX34" fmla="*/ 2339163 w 9941442"/>
              <a:gd name="connsiteY34" fmla="*/ 839972 h 1977656"/>
              <a:gd name="connsiteX35" fmla="*/ 2381693 w 9941442"/>
              <a:gd name="connsiteY35" fmla="*/ 861237 h 1977656"/>
              <a:gd name="connsiteX36" fmla="*/ 2424223 w 9941442"/>
              <a:gd name="connsiteY36" fmla="*/ 893135 h 1977656"/>
              <a:gd name="connsiteX37" fmla="*/ 2456121 w 9941442"/>
              <a:gd name="connsiteY37" fmla="*/ 925032 h 1977656"/>
              <a:gd name="connsiteX38" fmla="*/ 2488019 w 9941442"/>
              <a:gd name="connsiteY38" fmla="*/ 946297 h 1977656"/>
              <a:gd name="connsiteX39" fmla="*/ 2519916 w 9941442"/>
              <a:gd name="connsiteY39" fmla="*/ 978195 h 1977656"/>
              <a:gd name="connsiteX40" fmla="*/ 2562447 w 9941442"/>
              <a:gd name="connsiteY40" fmla="*/ 999460 h 1977656"/>
              <a:gd name="connsiteX41" fmla="*/ 2668772 w 9941442"/>
              <a:gd name="connsiteY41" fmla="*/ 1031358 h 1977656"/>
              <a:gd name="connsiteX42" fmla="*/ 2700670 w 9941442"/>
              <a:gd name="connsiteY42" fmla="*/ 1041990 h 1977656"/>
              <a:gd name="connsiteX43" fmla="*/ 2775098 w 9941442"/>
              <a:gd name="connsiteY43" fmla="*/ 1073888 h 1977656"/>
              <a:gd name="connsiteX44" fmla="*/ 2817628 w 9941442"/>
              <a:gd name="connsiteY44" fmla="*/ 1095153 h 1977656"/>
              <a:gd name="connsiteX45" fmla="*/ 2870791 w 9941442"/>
              <a:gd name="connsiteY45" fmla="*/ 1105786 h 1977656"/>
              <a:gd name="connsiteX46" fmla="*/ 2902688 w 9941442"/>
              <a:gd name="connsiteY46" fmla="*/ 1116418 h 1977656"/>
              <a:gd name="connsiteX47" fmla="*/ 2923954 w 9941442"/>
              <a:gd name="connsiteY47" fmla="*/ 1137684 h 1977656"/>
              <a:gd name="connsiteX48" fmla="*/ 2998382 w 9941442"/>
              <a:gd name="connsiteY48" fmla="*/ 1158949 h 1977656"/>
              <a:gd name="connsiteX49" fmla="*/ 3062177 w 9941442"/>
              <a:gd name="connsiteY49" fmla="*/ 1201479 h 1977656"/>
              <a:gd name="connsiteX50" fmla="*/ 3136605 w 9941442"/>
              <a:gd name="connsiteY50" fmla="*/ 1254642 h 1977656"/>
              <a:gd name="connsiteX51" fmla="*/ 3168502 w 9941442"/>
              <a:gd name="connsiteY51" fmla="*/ 1286539 h 1977656"/>
              <a:gd name="connsiteX52" fmla="*/ 3242930 w 9941442"/>
              <a:gd name="connsiteY52" fmla="*/ 1318437 h 1977656"/>
              <a:gd name="connsiteX53" fmla="*/ 3274828 w 9941442"/>
              <a:gd name="connsiteY53" fmla="*/ 1339702 h 1977656"/>
              <a:gd name="connsiteX54" fmla="*/ 3338623 w 9941442"/>
              <a:gd name="connsiteY54" fmla="*/ 1360967 h 1977656"/>
              <a:gd name="connsiteX55" fmla="*/ 3370521 w 9941442"/>
              <a:gd name="connsiteY55" fmla="*/ 1382232 h 1977656"/>
              <a:gd name="connsiteX56" fmla="*/ 3402419 w 9941442"/>
              <a:gd name="connsiteY56" fmla="*/ 1392865 h 1977656"/>
              <a:gd name="connsiteX57" fmla="*/ 3423684 w 9941442"/>
              <a:gd name="connsiteY57" fmla="*/ 1424763 h 1977656"/>
              <a:gd name="connsiteX58" fmla="*/ 3530009 w 9941442"/>
              <a:gd name="connsiteY58" fmla="*/ 1456660 h 1977656"/>
              <a:gd name="connsiteX59" fmla="*/ 3572540 w 9941442"/>
              <a:gd name="connsiteY59" fmla="*/ 1477925 h 1977656"/>
              <a:gd name="connsiteX60" fmla="*/ 3636335 w 9941442"/>
              <a:gd name="connsiteY60" fmla="*/ 1499190 h 1977656"/>
              <a:gd name="connsiteX61" fmla="*/ 3668233 w 9941442"/>
              <a:gd name="connsiteY61" fmla="*/ 1509823 h 1977656"/>
              <a:gd name="connsiteX62" fmla="*/ 3710763 w 9941442"/>
              <a:gd name="connsiteY62" fmla="*/ 1520456 h 1977656"/>
              <a:gd name="connsiteX63" fmla="*/ 3785191 w 9941442"/>
              <a:gd name="connsiteY63" fmla="*/ 1541721 h 1977656"/>
              <a:gd name="connsiteX64" fmla="*/ 4051005 w 9941442"/>
              <a:gd name="connsiteY64" fmla="*/ 1488558 h 1977656"/>
              <a:gd name="connsiteX65" fmla="*/ 4146698 w 9941442"/>
              <a:gd name="connsiteY65" fmla="*/ 1446028 h 1977656"/>
              <a:gd name="connsiteX66" fmla="*/ 4178595 w 9941442"/>
              <a:gd name="connsiteY66" fmla="*/ 1435395 h 1977656"/>
              <a:gd name="connsiteX67" fmla="*/ 4210493 w 9941442"/>
              <a:gd name="connsiteY67" fmla="*/ 1371600 h 1977656"/>
              <a:gd name="connsiteX68" fmla="*/ 4231758 w 9941442"/>
              <a:gd name="connsiteY68" fmla="*/ 1307804 h 1977656"/>
              <a:gd name="connsiteX69" fmla="*/ 4306186 w 9941442"/>
              <a:gd name="connsiteY69" fmla="*/ 1265274 h 1977656"/>
              <a:gd name="connsiteX70" fmla="*/ 4338084 w 9941442"/>
              <a:gd name="connsiteY70" fmla="*/ 1254642 h 1977656"/>
              <a:gd name="connsiteX71" fmla="*/ 4401879 w 9941442"/>
              <a:gd name="connsiteY71" fmla="*/ 1201479 h 1977656"/>
              <a:gd name="connsiteX72" fmla="*/ 4465675 w 9941442"/>
              <a:gd name="connsiteY72" fmla="*/ 1158949 h 1977656"/>
              <a:gd name="connsiteX73" fmla="*/ 4646428 w 9941442"/>
              <a:gd name="connsiteY73" fmla="*/ 1169581 h 1977656"/>
              <a:gd name="connsiteX74" fmla="*/ 4720856 w 9941442"/>
              <a:gd name="connsiteY74" fmla="*/ 1169581 h 1977656"/>
              <a:gd name="connsiteX75" fmla="*/ 4827182 w 9941442"/>
              <a:gd name="connsiteY75" fmla="*/ 1105786 h 1977656"/>
              <a:gd name="connsiteX76" fmla="*/ 4944140 w 9941442"/>
              <a:gd name="connsiteY76" fmla="*/ 1073888 h 1977656"/>
              <a:gd name="connsiteX77" fmla="*/ 5018568 w 9941442"/>
              <a:gd name="connsiteY77" fmla="*/ 1052623 h 1977656"/>
              <a:gd name="connsiteX78" fmla="*/ 5050465 w 9941442"/>
              <a:gd name="connsiteY78" fmla="*/ 1041990 h 1977656"/>
              <a:gd name="connsiteX79" fmla="*/ 5135526 w 9941442"/>
              <a:gd name="connsiteY79" fmla="*/ 1020725 h 1977656"/>
              <a:gd name="connsiteX80" fmla="*/ 5178056 w 9941442"/>
              <a:gd name="connsiteY80" fmla="*/ 1010093 h 1977656"/>
              <a:gd name="connsiteX81" fmla="*/ 5295014 w 9941442"/>
              <a:gd name="connsiteY81" fmla="*/ 956930 h 1977656"/>
              <a:gd name="connsiteX82" fmla="*/ 5326912 w 9941442"/>
              <a:gd name="connsiteY82" fmla="*/ 925032 h 1977656"/>
              <a:gd name="connsiteX83" fmla="*/ 5369442 w 9941442"/>
              <a:gd name="connsiteY83" fmla="*/ 861237 h 1977656"/>
              <a:gd name="connsiteX84" fmla="*/ 5401340 w 9941442"/>
              <a:gd name="connsiteY84" fmla="*/ 839972 h 1977656"/>
              <a:gd name="connsiteX85" fmla="*/ 5465135 w 9941442"/>
              <a:gd name="connsiteY85" fmla="*/ 818707 h 1977656"/>
              <a:gd name="connsiteX86" fmla="*/ 5539563 w 9941442"/>
              <a:gd name="connsiteY86" fmla="*/ 797442 h 1977656"/>
              <a:gd name="connsiteX87" fmla="*/ 5613991 w 9941442"/>
              <a:gd name="connsiteY87" fmla="*/ 776177 h 1977656"/>
              <a:gd name="connsiteX88" fmla="*/ 6177516 w 9941442"/>
              <a:gd name="connsiteY88" fmla="*/ 786809 h 1977656"/>
              <a:gd name="connsiteX89" fmla="*/ 6241312 w 9941442"/>
              <a:gd name="connsiteY89" fmla="*/ 808074 h 1977656"/>
              <a:gd name="connsiteX90" fmla="*/ 6326372 w 9941442"/>
              <a:gd name="connsiteY90" fmla="*/ 829339 h 1977656"/>
              <a:gd name="connsiteX91" fmla="*/ 6432698 w 9941442"/>
              <a:gd name="connsiteY91" fmla="*/ 808074 h 1977656"/>
              <a:gd name="connsiteX92" fmla="*/ 6496493 w 9941442"/>
              <a:gd name="connsiteY92" fmla="*/ 765544 h 1977656"/>
              <a:gd name="connsiteX93" fmla="*/ 6560288 w 9941442"/>
              <a:gd name="connsiteY93" fmla="*/ 712381 h 1977656"/>
              <a:gd name="connsiteX94" fmla="*/ 6592186 w 9941442"/>
              <a:gd name="connsiteY94" fmla="*/ 701749 h 1977656"/>
              <a:gd name="connsiteX95" fmla="*/ 6624084 w 9941442"/>
              <a:gd name="connsiteY95" fmla="*/ 680484 h 1977656"/>
              <a:gd name="connsiteX96" fmla="*/ 6698512 w 9941442"/>
              <a:gd name="connsiteY96" fmla="*/ 659218 h 1977656"/>
              <a:gd name="connsiteX97" fmla="*/ 6921795 w 9941442"/>
              <a:gd name="connsiteY97" fmla="*/ 669851 h 1977656"/>
              <a:gd name="connsiteX98" fmla="*/ 7017488 w 9941442"/>
              <a:gd name="connsiteY98" fmla="*/ 701749 h 1977656"/>
              <a:gd name="connsiteX99" fmla="*/ 7091916 w 9941442"/>
              <a:gd name="connsiteY99" fmla="*/ 723014 h 1977656"/>
              <a:gd name="connsiteX100" fmla="*/ 7166344 w 9941442"/>
              <a:gd name="connsiteY100" fmla="*/ 744279 h 1977656"/>
              <a:gd name="connsiteX101" fmla="*/ 7506586 w 9941442"/>
              <a:gd name="connsiteY101" fmla="*/ 744279 h 1977656"/>
              <a:gd name="connsiteX102" fmla="*/ 7581014 w 9941442"/>
              <a:gd name="connsiteY102" fmla="*/ 765544 h 1977656"/>
              <a:gd name="connsiteX103" fmla="*/ 7697972 w 9941442"/>
              <a:gd name="connsiteY103" fmla="*/ 786809 h 1977656"/>
              <a:gd name="connsiteX104" fmla="*/ 7729870 w 9941442"/>
              <a:gd name="connsiteY104" fmla="*/ 797442 h 1977656"/>
              <a:gd name="connsiteX105" fmla="*/ 7889358 w 9941442"/>
              <a:gd name="connsiteY105" fmla="*/ 818707 h 1977656"/>
              <a:gd name="connsiteX106" fmla="*/ 7953154 w 9941442"/>
              <a:gd name="connsiteY106" fmla="*/ 839972 h 1977656"/>
              <a:gd name="connsiteX107" fmla="*/ 8048847 w 9941442"/>
              <a:gd name="connsiteY107" fmla="*/ 861237 h 1977656"/>
              <a:gd name="connsiteX108" fmla="*/ 8112642 w 9941442"/>
              <a:gd name="connsiteY108" fmla="*/ 882502 h 1977656"/>
              <a:gd name="connsiteX109" fmla="*/ 8144540 w 9941442"/>
              <a:gd name="connsiteY109" fmla="*/ 893135 h 1977656"/>
              <a:gd name="connsiteX110" fmla="*/ 8229600 w 9941442"/>
              <a:gd name="connsiteY110" fmla="*/ 914400 h 1977656"/>
              <a:gd name="connsiteX111" fmla="*/ 8293395 w 9941442"/>
              <a:gd name="connsiteY111" fmla="*/ 956930 h 1977656"/>
              <a:gd name="connsiteX112" fmla="*/ 8378456 w 9941442"/>
              <a:gd name="connsiteY112" fmla="*/ 1031358 h 1977656"/>
              <a:gd name="connsiteX113" fmla="*/ 8431619 w 9941442"/>
              <a:gd name="connsiteY113" fmla="*/ 1105786 h 1977656"/>
              <a:gd name="connsiteX114" fmla="*/ 8463516 w 9941442"/>
              <a:gd name="connsiteY114" fmla="*/ 1137684 h 1977656"/>
              <a:gd name="connsiteX115" fmla="*/ 8506047 w 9941442"/>
              <a:gd name="connsiteY115" fmla="*/ 1201479 h 1977656"/>
              <a:gd name="connsiteX116" fmla="*/ 8537944 w 9941442"/>
              <a:gd name="connsiteY116" fmla="*/ 1275907 h 1977656"/>
              <a:gd name="connsiteX117" fmla="*/ 8580475 w 9941442"/>
              <a:gd name="connsiteY117" fmla="*/ 1339702 h 1977656"/>
              <a:gd name="connsiteX118" fmla="*/ 8601740 w 9941442"/>
              <a:gd name="connsiteY118" fmla="*/ 1371600 h 1977656"/>
              <a:gd name="connsiteX119" fmla="*/ 8601740 w 9941442"/>
              <a:gd name="connsiteY119" fmla="*/ 1520456 h 1977656"/>
              <a:gd name="connsiteX120" fmla="*/ 8537944 w 9941442"/>
              <a:gd name="connsiteY120" fmla="*/ 1552353 h 1977656"/>
              <a:gd name="connsiteX121" fmla="*/ 8495414 w 9941442"/>
              <a:gd name="connsiteY121" fmla="*/ 1573618 h 1977656"/>
              <a:gd name="connsiteX122" fmla="*/ 8378456 w 9941442"/>
              <a:gd name="connsiteY122" fmla="*/ 1605516 h 1977656"/>
              <a:gd name="connsiteX123" fmla="*/ 8335926 w 9941442"/>
              <a:gd name="connsiteY123" fmla="*/ 1616149 h 1977656"/>
              <a:gd name="connsiteX124" fmla="*/ 8293395 w 9941442"/>
              <a:gd name="connsiteY124" fmla="*/ 1626781 h 1977656"/>
              <a:gd name="connsiteX125" fmla="*/ 8229600 w 9941442"/>
              <a:gd name="connsiteY125" fmla="*/ 1648046 h 1977656"/>
              <a:gd name="connsiteX126" fmla="*/ 8208335 w 9941442"/>
              <a:gd name="connsiteY126" fmla="*/ 1679944 h 1977656"/>
              <a:gd name="connsiteX127" fmla="*/ 8176437 w 9941442"/>
              <a:gd name="connsiteY127" fmla="*/ 1743739 h 1977656"/>
              <a:gd name="connsiteX128" fmla="*/ 8112642 w 9941442"/>
              <a:gd name="connsiteY128" fmla="*/ 1775637 h 1977656"/>
              <a:gd name="connsiteX129" fmla="*/ 8070112 w 9941442"/>
              <a:gd name="connsiteY129" fmla="*/ 1786270 h 1977656"/>
              <a:gd name="connsiteX130" fmla="*/ 8038214 w 9941442"/>
              <a:gd name="connsiteY130" fmla="*/ 1796902 h 1977656"/>
              <a:gd name="connsiteX131" fmla="*/ 7857461 w 9941442"/>
              <a:gd name="connsiteY131" fmla="*/ 1807535 h 1977656"/>
              <a:gd name="connsiteX132" fmla="*/ 7836195 w 9941442"/>
              <a:gd name="connsiteY132" fmla="*/ 1828800 h 1977656"/>
              <a:gd name="connsiteX133" fmla="*/ 7804298 w 9941442"/>
              <a:gd name="connsiteY133" fmla="*/ 1850065 h 1977656"/>
              <a:gd name="connsiteX134" fmla="*/ 7772400 w 9941442"/>
              <a:gd name="connsiteY134" fmla="*/ 1913860 h 1977656"/>
              <a:gd name="connsiteX135" fmla="*/ 7793665 w 9941442"/>
              <a:gd name="connsiteY135" fmla="*/ 1945758 h 1977656"/>
              <a:gd name="connsiteX136" fmla="*/ 7931888 w 9941442"/>
              <a:gd name="connsiteY136" fmla="*/ 1977656 h 1977656"/>
              <a:gd name="connsiteX137" fmla="*/ 8091377 w 9941442"/>
              <a:gd name="connsiteY137" fmla="*/ 1967023 h 1977656"/>
              <a:gd name="connsiteX138" fmla="*/ 8123275 w 9941442"/>
              <a:gd name="connsiteY138" fmla="*/ 1945758 h 1977656"/>
              <a:gd name="connsiteX139" fmla="*/ 8155172 w 9941442"/>
              <a:gd name="connsiteY139" fmla="*/ 1935125 h 1977656"/>
              <a:gd name="connsiteX140" fmla="*/ 8187070 w 9941442"/>
              <a:gd name="connsiteY140" fmla="*/ 1913860 h 1977656"/>
              <a:gd name="connsiteX141" fmla="*/ 8250865 w 9941442"/>
              <a:gd name="connsiteY141" fmla="*/ 1892595 h 1977656"/>
              <a:gd name="connsiteX142" fmla="*/ 8314661 w 9941442"/>
              <a:gd name="connsiteY142" fmla="*/ 1871330 h 1977656"/>
              <a:gd name="connsiteX143" fmla="*/ 8346558 w 9941442"/>
              <a:gd name="connsiteY143" fmla="*/ 1860697 h 1977656"/>
              <a:gd name="connsiteX144" fmla="*/ 8389088 w 9941442"/>
              <a:gd name="connsiteY144" fmla="*/ 1850065 h 1977656"/>
              <a:gd name="connsiteX145" fmla="*/ 8431619 w 9941442"/>
              <a:gd name="connsiteY145" fmla="*/ 1828800 h 1977656"/>
              <a:gd name="connsiteX146" fmla="*/ 8516679 w 9941442"/>
              <a:gd name="connsiteY146" fmla="*/ 1796902 h 1977656"/>
              <a:gd name="connsiteX147" fmla="*/ 8559209 w 9941442"/>
              <a:gd name="connsiteY147" fmla="*/ 1765004 h 1977656"/>
              <a:gd name="connsiteX148" fmla="*/ 8633637 w 9941442"/>
              <a:gd name="connsiteY148" fmla="*/ 1733107 h 1977656"/>
              <a:gd name="connsiteX149" fmla="*/ 8697433 w 9941442"/>
              <a:gd name="connsiteY149" fmla="*/ 1722474 h 1977656"/>
              <a:gd name="connsiteX150" fmla="*/ 8814391 w 9941442"/>
              <a:gd name="connsiteY150" fmla="*/ 1733107 h 1977656"/>
              <a:gd name="connsiteX151" fmla="*/ 8910084 w 9941442"/>
              <a:gd name="connsiteY151" fmla="*/ 1754372 h 1977656"/>
              <a:gd name="connsiteX152" fmla="*/ 8984512 w 9941442"/>
              <a:gd name="connsiteY152" fmla="*/ 1786270 h 1977656"/>
              <a:gd name="connsiteX153" fmla="*/ 9058940 w 9941442"/>
              <a:gd name="connsiteY153" fmla="*/ 1807535 h 1977656"/>
              <a:gd name="connsiteX154" fmla="*/ 9090837 w 9941442"/>
              <a:gd name="connsiteY154" fmla="*/ 1818167 h 1977656"/>
              <a:gd name="connsiteX155" fmla="*/ 9144000 w 9941442"/>
              <a:gd name="connsiteY155" fmla="*/ 1828800 h 1977656"/>
              <a:gd name="connsiteX156" fmla="*/ 9186530 w 9941442"/>
              <a:gd name="connsiteY156" fmla="*/ 1839432 h 1977656"/>
              <a:gd name="connsiteX157" fmla="*/ 9250326 w 9941442"/>
              <a:gd name="connsiteY157" fmla="*/ 1850065 h 1977656"/>
              <a:gd name="connsiteX158" fmla="*/ 9292856 w 9941442"/>
              <a:gd name="connsiteY158" fmla="*/ 1860697 h 1977656"/>
              <a:gd name="connsiteX159" fmla="*/ 9367284 w 9941442"/>
              <a:gd name="connsiteY159" fmla="*/ 1881963 h 1977656"/>
              <a:gd name="connsiteX160" fmla="*/ 9473609 w 9941442"/>
              <a:gd name="connsiteY160" fmla="*/ 1903228 h 1977656"/>
              <a:gd name="connsiteX161" fmla="*/ 9601200 w 9941442"/>
              <a:gd name="connsiteY161" fmla="*/ 1892595 h 1977656"/>
              <a:gd name="connsiteX162" fmla="*/ 9633098 w 9941442"/>
              <a:gd name="connsiteY162" fmla="*/ 1881963 h 1977656"/>
              <a:gd name="connsiteX163" fmla="*/ 9675628 w 9941442"/>
              <a:gd name="connsiteY163" fmla="*/ 1871330 h 1977656"/>
              <a:gd name="connsiteX164" fmla="*/ 9760688 w 9941442"/>
              <a:gd name="connsiteY164" fmla="*/ 1796902 h 1977656"/>
              <a:gd name="connsiteX165" fmla="*/ 9803219 w 9941442"/>
              <a:gd name="connsiteY165" fmla="*/ 1765004 h 1977656"/>
              <a:gd name="connsiteX166" fmla="*/ 9824484 w 9941442"/>
              <a:gd name="connsiteY166" fmla="*/ 1679944 h 1977656"/>
              <a:gd name="connsiteX167" fmla="*/ 9835116 w 9941442"/>
              <a:gd name="connsiteY167" fmla="*/ 1637414 h 1977656"/>
              <a:gd name="connsiteX168" fmla="*/ 9856382 w 9941442"/>
              <a:gd name="connsiteY168" fmla="*/ 1605516 h 1977656"/>
              <a:gd name="connsiteX169" fmla="*/ 9867014 w 9941442"/>
              <a:gd name="connsiteY169" fmla="*/ 1552353 h 1977656"/>
              <a:gd name="connsiteX170" fmla="*/ 9909544 w 9941442"/>
              <a:gd name="connsiteY170" fmla="*/ 1456660 h 1977656"/>
              <a:gd name="connsiteX171" fmla="*/ 9941442 w 9941442"/>
              <a:gd name="connsiteY171" fmla="*/ 1307804 h 1977656"/>
              <a:gd name="connsiteX172" fmla="*/ 9930809 w 9941442"/>
              <a:gd name="connsiteY172" fmla="*/ 914400 h 1977656"/>
              <a:gd name="connsiteX173" fmla="*/ 9920177 w 9941442"/>
              <a:gd name="connsiteY173" fmla="*/ 882502 h 1977656"/>
              <a:gd name="connsiteX174" fmla="*/ 9909544 w 9941442"/>
              <a:gd name="connsiteY174" fmla="*/ 786809 h 1977656"/>
              <a:gd name="connsiteX175" fmla="*/ 9898912 w 9941442"/>
              <a:gd name="connsiteY175" fmla="*/ 723014 h 1977656"/>
              <a:gd name="connsiteX176" fmla="*/ 9888279 w 9941442"/>
              <a:gd name="connsiteY176" fmla="*/ 606056 h 1977656"/>
              <a:gd name="connsiteX177" fmla="*/ 9856382 w 9941442"/>
              <a:gd name="connsiteY177" fmla="*/ 510363 h 1977656"/>
              <a:gd name="connsiteX178" fmla="*/ 9845749 w 9941442"/>
              <a:gd name="connsiteY178" fmla="*/ 467832 h 1977656"/>
              <a:gd name="connsiteX179" fmla="*/ 9781954 w 9941442"/>
              <a:gd name="connsiteY179" fmla="*/ 414670 h 1977656"/>
              <a:gd name="connsiteX180" fmla="*/ 9760688 w 9941442"/>
              <a:gd name="connsiteY180" fmla="*/ 382772 h 1977656"/>
              <a:gd name="connsiteX181" fmla="*/ 9696893 w 9941442"/>
              <a:gd name="connsiteY181" fmla="*/ 297711 h 1977656"/>
              <a:gd name="connsiteX182" fmla="*/ 9675628 w 9941442"/>
              <a:gd name="connsiteY182" fmla="*/ 265814 h 1977656"/>
              <a:gd name="connsiteX183" fmla="*/ 9643730 w 9941442"/>
              <a:gd name="connsiteY183" fmla="*/ 180753 h 1977656"/>
              <a:gd name="connsiteX184" fmla="*/ 9622465 w 9941442"/>
              <a:gd name="connsiteY184" fmla="*/ 148856 h 1977656"/>
              <a:gd name="connsiteX185" fmla="*/ 9548037 w 9941442"/>
              <a:gd name="connsiteY185" fmla="*/ 116958 h 1977656"/>
              <a:gd name="connsiteX186" fmla="*/ 9420447 w 9941442"/>
              <a:gd name="connsiteY186" fmla="*/ 95693 h 1977656"/>
              <a:gd name="connsiteX187" fmla="*/ 9335386 w 9941442"/>
              <a:gd name="connsiteY187" fmla="*/ 85060 h 1977656"/>
              <a:gd name="connsiteX188" fmla="*/ 9282223 w 9941442"/>
              <a:gd name="connsiteY188" fmla="*/ 74428 h 1977656"/>
              <a:gd name="connsiteX189" fmla="*/ 9175898 w 9941442"/>
              <a:gd name="connsiteY189" fmla="*/ 63795 h 1977656"/>
              <a:gd name="connsiteX190" fmla="*/ 9122735 w 9941442"/>
              <a:gd name="connsiteY190" fmla="*/ 53163 h 1977656"/>
              <a:gd name="connsiteX191" fmla="*/ 9016409 w 9941442"/>
              <a:gd name="connsiteY191" fmla="*/ 42530 h 1977656"/>
              <a:gd name="connsiteX192" fmla="*/ 8718698 w 9941442"/>
              <a:gd name="connsiteY192" fmla="*/ 53163 h 1977656"/>
              <a:gd name="connsiteX193" fmla="*/ 8516679 w 9941442"/>
              <a:gd name="connsiteY193" fmla="*/ 63795 h 1977656"/>
              <a:gd name="connsiteX194" fmla="*/ 8059479 w 9941442"/>
              <a:gd name="connsiteY194" fmla="*/ 74428 h 1977656"/>
              <a:gd name="connsiteX195" fmla="*/ 8006316 w 9941442"/>
              <a:gd name="connsiteY195" fmla="*/ 85060 h 1977656"/>
              <a:gd name="connsiteX196" fmla="*/ 7804298 w 9941442"/>
              <a:gd name="connsiteY196" fmla="*/ 106325 h 1977656"/>
              <a:gd name="connsiteX197" fmla="*/ 7283302 w 9941442"/>
              <a:gd name="connsiteY197" fmla="*/ 127590 h 1977656"/>
              <a:gd name="connsiteX198" fmla="*/ 7198242 w 9941442"/>
              <a:gd name="connsiteY198" fmla="*/ 138223 h 1977656"/>
              <a:gd name="connsiteX199" fmla="*/ 6815470 w 9941442"/>
              <a:gd name="connsiteY199" fmla="*/ 116958 h 1977656"/>
              <a:gd name="connsiteX200" fmla="*/ 5358809 w 9941442"/>
              <a:gd name="connsiteY200" fmla="*/ 138223 h 1977656"/>
              <a:gd name="connsiteX201" fmla="*/ 5273749 w 9941442"/>
              <a:gd name="connsiteY201" fmla="*/ 148856 h 1977656"/>
              <a:gd name="connsiteX202" fmla="*/ 5071730 w 9941442"/>
              <a:gd name="connsiteY202" fmla="*/ 138223 h 1977656"/>
              <a:gd name="connsiteX203" fmla="*/ 4944140 w 9941442"/>
              <a:gd name="connsiteY203" fmla="*/ 116958 h 1977656"/>
              <a:gd name="connsiteX204" fmla="*/ 4688958 w 9941442"/>
              <a:gd name="connsiteY204" fmla="*/ 138223 h 1977656"/>
              <a:gd name="connsiteX205" fmla="*/ 4603898 w 9941442"/>
              <a:gd name="connsiteY205" fmla="*/ 159488 h 1977656"/>
              <a:gd name="connsiteX206" fmla="*/ 4518837 w 9941442"/>
              <a:gd name="connsiteY206" fmla="*/ 180753 h 1977656"/>
              <a:gd name="connsiteX207" fmla="*/ 4476307 w 9941442"/>
              <a:gd name="connsiteY207" fmla="*/ 191386 h 1977656"/>
              <a:gd name="connsiteX208" fmla="*/ 4423144 w 9941442"/>
              <a:gd name="connsiteY208" fmla="*/ 202018 h 1977656"/>
              <a:gd name="connsiteX209" fmla="*/ 4380614 w 9941442"/>
              <a:gd name="connsiteY209" fmla="*/ 212651 h 1977656"/>
              <a:gd name="connsiteX210" fmla="*/ 4274288 w 9941442"/>
              <a:gd name="connsiteY210" fmla="*/ 233916 h 1977656"/>
              <a:gd name="connsiteX211" fmla="*/ 4167963 w 9941442"/>
              <a:gd name="connsiteY211" fmla="*/ 255181 h 1977656"/>
              <a:gd name="connsiteX212" fmla="*/ 4114800 w 9941442"/>
              <a:gd name="connsiteY212" fmla="*/ 265814 h 1977656"/>
              <a:gd name="connsiteX213" fmla="*/ 4008475 w 9941442"/>
              <a:gd name="connsiteY213" fmla="*/ 297711 h 1977656"/>
              <a:gd name="connsiteX214" fmla="*/ 3976577 w 9941442"/>
              <a:gd name="connsiteY214" fmla="*/ 308344 h 1977656"/>
              <a:gd name="connsiteX215" fmla="*/ 3848986 w 9941442"/>
              <a:gd name="connsiteY215" fmla="*/ 329609 h 1977656"/>
              <a:gd name="connsiteX216" fmla="*/ 3264195 w 9941442"/>
              <a:gd name="connsiteY216" fmla="*/ 318977 h 1977656"/>
              <a:gd name="connsiteX217" fmla="*/ 3189768 w 9941442"/>
              <a:gd name="connsiteY217" fmla="*/ 297711 h 1977656"/>
              <a:gd name="connsiteX218" fmla="*/ 3125972 w 9941442"/>
              <a:gd name="connsiteY218" fmla="*/ 287079 h 1977656"/>
              <a:gd name="connsiteX219" fmla="*/ 3030279 w 9941442"/>
              <a:gd name="connsiteY219" fmla="*/ 297711 h 1977656"/>
              <a:gd name="connsiteX220" fmla="*/ 2998382 w 9941442"/>
              <a:gd name="connsiteY220" fmla="*/ 308344 h 1977656"/>
              <a:gd name="connsiteX221" fmla="*/ 2902688 w 9941442"/>
              <a:gd name="connsiteY221" fmla="*/ 329609 h 1977656"/>
              <a:gd name="connsiteX222" fmla="*/ 2775098 w 9941442"/>
              <a:gd name="connsiteY222" fmla="*/ 393404 h 1977656"/>
              <a:gd name="connsiteX223" fmla="*/ 2743200 w 9941442"/>
              <a:gd name="connsiteY223" fmla="*/ 404037 h 1977656"/>
              <a:gd name="connsiteX224" fmla="*/ 2679405 w 9941442"/>
              <a:gd name="connsiteY224" fmla="*/ 382772 h 1977656"/>
              <a:gd name="connsiteX225" fmla="*/ 2647507 w 9941442"/>
              <a:gd name="connsiteY225" fmla="*/ 361507 h 1977656"/>
              <a:gd name="connsiteX226" fmla="*/ 2530549 w 9941442"/>
              <a:gd name="connsiteY226" fmla="*/ 329609 h 1977656"/>
              <a:gd name="connsiteX227" fmla="*/ 2169042 w 9941442"/>
              <a:gd name="connsiteY227" fmla="*/ 318977 h 1977656"/>
              <a:gd name="connsiteX228" fmla="*/ 2009554 w 9941442"/>
              <a:gd name="connsiteY228" fmla="*/ 297711 h 1977656"/>
              <a:gd name="connsiteX229" fmla="*/ 1499191 w 9941442"/>
              <a:gd name="connsiteY229" fmla="*/ 287079 h 1977656"/>
              <a:gd name="connsiteX230" fmla="*/ 1329070 w 9941442"/>
              <a:gd name="connsiteY230" fmla="*/ 255181 h 1977656"/>
              <a:gd name="connsiteX231" fmla="*/ 1275907 w 9941442"/>
              <a:gd name="connsiteY231" fmla="*/ 244549 h 1977656"/>
              <a:gd name="connsiteX232" fmla="*/ 1180214 w 9941442"/>
              <a:gd name="connsiteY232" fmla="*/ 212651 h 1977656"/>
              <a:gd name="connsiteX233" fmla="*/ 1148316 w 9941442"/>
              <a:gd name="connsiteY233" fmla="*/ 202018 h 1977656"/>
              <a:gd name="connsiteX234" fmla="*/ 1073888 w 9941442"/>
              <a:gd name="connsiteY234" fmla="*/ 170121 h 1977656"/>
              <a:gd name="connsiteX235" fmla="*/ 988828 w 9941442"/>
              <a:gd name="connsiteY235" fmla="*/ 138223 h 1977656"/>
              <a:gd name="connsiteX236" fmla="*/ 893135 w 9941442"/>
              <a:gd name="connsiteY236" fmla="*/ 116958 h 1977656"/>
              <a:gd name="connsiteX237" fmla="*/ 808075 w 9941442"/>
              <a:gd name="connsiteY237" fmla="*/ 106325 h 1977656"/>
              <a:gd name="connsiteX238" fmla="*/ 712382 w 9941442"/>
              <a:gd name="connsiteY238" fmla="*/ 85060 h 1977656"/>
              <a:gd name="connsiteX239" fmla="*/ 669851 w 9941442"/>
              <a:gd name="connsiteY239" fmla="*/ 74428 h 1977656"/>
              <a:gd name="connsiteX240" fmla="*/ 574158 w 9941442"/>
              <a:gd name="connsiteY240" fmla="*/ 53163 h 1977656"/>
              <a:gd name="connsiteX241" fmla="*/ 276447 w 9941442"/>
              <a:gd name="connsiteY241" fmla="*/ 63795 h 1977656"/>
              <a:gd name="connsiteX242" fmla="*/ 244549 w 9941442"/>
              <a:gd name="connsiteY242" fmla="*/ 74428 h 1977656"/>
              <a:gd name="connsiteX243" fmla="*/ 85061 w 9941442"/>
              <a:gd name="connsiteY243" fmla="*/ 106325 h 1977656"/>
              <a:gd name="connsiteX244" fmla="*/ 10633 w 9941442"/>
              <a:gd name="connsiteY244" fmla="*/ 127590 h 1977656"/>
              <a:gd name="connsiteX245" fmla="*/ 0 w 9941442"/>
              <a:gd name="connsiteY245" fmla="*/ 138223 h 19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9941442" h="1977656">
                <a:moveTo>
                  <a:pt x="21265" y="0"/>
                </a:moveTo>
                <a:cubicBezTo>
                  <a:pt x="44248" y="28729"/>
                  <a:pt x="66923" y="61086"/>
                  <a:pt x="95693" y="85060"/>
                </a:cubicBezTo>
                <a:cubicBezTo>
                  <a:pt x="105510" y="93241"/>
                  <a:pt x="117192" y="98897"/>
                  <a:pt x="127591" y="106325"/>
                </a:cubicBezTo>
                <a:cubicBezTo>
                  <a:pt x="142011" y="116625"/>
                  <a:pt x="154630" y="129617"/>
                  <a:pt x="170121" y="138223"/>
                </a:cubicBezTo>
                <a:cubicBezTo>
                  <a:pt x="186805" y="147492"/>
                  <a:pt x="206213" y="150953"/>
                  <a:pt x="223284" y="159488"/>
                </a:cubicBezTo>
                <a:cubicBezTo>
                  <a:pt x="234714" y="165203"/>
                  <a:pt x="243752" y="175038"/>
                  <a:pt x="255182" y="180753"/>
                </a:cubicBezTo>
                <a:cubicBezTo>
                  <a:pt x="270440" y="188382"/>
                  <a:pt x="315976" y="198610"/>
                  <a:pt x="329609" y="202018"/>
                </a:cubicBezTo>
                <a:cubicBezTo>
                  <a:pt x="340242" y="209107"/>
                  <a:pt x="350077" y="217569"/>
                  <a:pt x="361507" y="223284"/>
                </a:cubicBezTo>
                <a:cubicBezTo>
                  <a:pt x="413920" y="249491"/>
                  <a:pt x="374511" y="214548"/>
                  <a:pt x="425302" y="255181"/>
                </a:cubicBezTo>
                <a:cubicBezTo>
                  <a:pt x="433130" y="261443"/>
                  <a:pt x="438740" y="270184"/>
                  <a:pt x="446568" y="276446"/>
                </a:cubicBezTo>
                <a:cubicBezTo>
                  <a:pt x="456546" y="284429"/>
                  <a:pt x="468487" y="289728"/>
                  <a:pt x="478465" y="297711"/>
                </a:cubicBezTo>
                <a:cubicBezTo>
                  <a:pt x="554209" y="358308"/>
                  <a:pt x="433461" y="274798"/>
                  <a:pt x="531628" y="340242"/>
                </a:cubicBezTo>
                <a:cubicBezTo>
                  <a:pt x="538716" y="350874"/>
                  <a:pt x="543857" y="363103"/>
                  <a:pt x="552893" y="372139"/>
                </a:cubicBezTo>
                <a:cubicBezTo>
                  <a:pt x="583363" y="402609"/>
                  <a:pt x="582099" y="386742"/>
                  <a:pt x="616688" y="404037"/>
                </a:cubicBezTo>
                <a:cubicBezTo>
                  <a:pt x="628118" y="409752"/>
                  <a:pt x="636909" y="420112"/>
                  <a:pt x="648586" y="425302"/>
                </a:cubicBezTo>
                <a:cubicBezTo>
                  <a:pt x="669070" y="434406"/>
                  <a:pt x="712382" y="446567"/>
                  <a:pt x="712382" y="446567"/>
                </a:cubicBezTo>
                <a:cubicBezTo>
                  <a:pt x="723014" y="453655"/>
                  <a:pt x="732850" y="462117"/>
                  <a:pt x="744279" y="467832"/>
                </a:cubicBezTo>
                <a:cubicBezTo>
                  <a:pt x="773654" y="482520"/>
                  <a:pt x="823884" y="485534"/>
                  <a:pt x="850605" y="489097"/>
                </a:cubicBezTo>
                <a:lnTo>
                  <a:pt x="935665" y="499730"/>
                </a:lnTo>
                <a:cubicBezTo>
                  <a:pt x="986229" y="516584"/>
                  <a:pt x="1031117" y="533359"/>
                  <a:pt x="1084521" y="542260"/>
                </a:cubicBezTo>
                <a:cubicBezTo>
                  <a:pt x="1105786" y="545804"/>
                  <a:pt x="1127176" y="548665"/>
                  <a:pt x="1148316" y="552893"/>
                </a:cubicBezTo>
                <a:cubicBezTo>
                  <a:pt x="1162645" y="555759"/>
                  <a:pt x="1176433" y="561123"/>
                  <a:pt x="1190847" y="563525"/>
                </a:cubicBezTo>
                <a:cubicBezTo>
                  <a:pt x="1240287" y="571765"/>
                  <a:pt x="1290262" y="576550"/>
                  <a:pt x="1339702" y="584790"/>
                </a:cubicBezTo>
                <a:cubicBezTo>
                  <a:pt x="1360967" y="588334"/>
                  <a:pt x="1382418" y="590906"/>
                  <a:pt x="1403498" y="595423"/>
                </a:cubicBezTo>
                <a:cubicBezTo>
                  <a:pt x="1432075" y="601547"/>
                  <a:pt x="1460832" y="607446"/>
                  <a:pt x="1488558" y="616688"/>
                </a:cubicBezTo>
                <a:cubicBezTo>
                  <a:pt x="1509823" y="623776"/>
                  <a:pt x="1530374" y="633557"/>
                  <a:pt x="1552354" y="637953"/>
                </a:cubicBezTo>
                <a:cubicBezTo>
                  <a:pt x="1592462" y="645975"/>
                  <a:pt x="1628482" y="653774"/>
                  <a:pt x="1669312" y="659218"/>
                </a:cubicBezTo>
                <a:cubicBezTo>
                  <a:pt x="1701124" y="663460"/>
                  <a:pt x="1733107" y="666307"/>
                  <a:pt x="1765005" y="669851"/>
                </a:cubicBezTo>
                <a:cubicBezTo>
                  <a:pt x="1833718" y="692757"/>
                  <a:pt x="1776137" y="676164"/>
                  <a:pt x="1903228" y="691116"/>
                </a:cubicBezTo>
                <a:cubicBezTo>
                  <a:pt x="1975184" y="699581"/>
                  <a:pt x="1963219" y="698140"/>
                  <a:pt x="2020186" y="712381"/>
                </a:cubicBezTo>
                <a:cubicBezTo>
                  <a:pt x="2034363" y="719469"/>
                  <a:pt x="2047875" y="728081"/>
                  <a:pt x="2062716" y="733646"/>
                </a:cubicBezTo>
                <a:cubicBezTo>
                  <a:pt x="2123763" y="756539"/>
                  <a:pt x="2096338" y="729192"/>
                  <a:pt x="2169042" y="765544"/>
                </a:cubicBezTo>
                <a:cubicBezTo>
                  <a:pt x="2183219" y="772632"/>
                  <a:pt x="2196731" y="781244"/>
                  <a:pt x="2211572" y="786809"/>
                </a:cubicBezTo>
                <a:cubicBezTo>
                  <a:pt x="2225255" y="791940"/>
                  <a:pt x="2240613" y="791822"/>
                  <a:pt x="2254102" y="797442"/>
                </a:cubicBezTo>
                <a:cubicBezTo>
                  <a:pt x="2283364" y="809634"/>
                  <a:pt x="2310809" y="825795"/>
                  <a:pt x="2339163" y="839972"/>
                </a:cubicBezTo>
                <a:cubicBezTo>
                  <a:pt x="2353340" y="847060"/>
                  <a:pt x="2369013" y="851727"/>
                  <a:pt x="2381693" y="861237"/>
                </a:cubicBezTo>
                <a:cubicBezTo>
                  <a:pt x="2395870" y="871870"/>
                  <a:pt x="2410768" y="881602"/>
                  <a:pt x="2424223" y="893135"/>
                </a:cubicBezTo>
                <a:cubicBezTo>
                  <a:pt x="2435640" y="902921"/>
                  <a:pt x="2444569" y="915406"/>
                  <a:pt x="2456121" y="925032"/>
                </a:cubicBezTo>
                <a:cubicBezTo>
                  <a:pt x="2465938" y="933213"/>
                  <a:pt x="2478202" y="938116"/>
                  <a:pt x="2488019" y="946297"/>
                </a:cubicBezTo>
                <a:cubicBezTo>
                  <a:pt x="2499570" y="955923"/>
                  <a:pt x="2507680" y="969455"/>
                  <a:pt x="2519916" y="978195"/>
                </a:cubicBezTo>
                <a:cubicBezTo>
                  <a:pt x="2532814" y="987408"/>
                  <a:pt x="2547730" y="993573"/>
                  <a:pt x="2562447" y="999460"/>
                </a:cubicBezTo>
                <a:cubicBezTo>
                  <a:pt x="2625606" y="1024723"/>
                  <a:pt x="2613948" y="1015694"/>
                  <a:pt x="2668772" y="1031358"/>
                </a:cubicBezTo>
                <a:cubicBezTo>
                  <a:pt x="2679549" y="1034437"/>
                  <a:pt x="2690037" y="1038446"/>
                  <a:pt x="2700670" y="1041990"/>
                </a:cubicBezTo>
                <a:cubicBezTo>
                  <a:pt x="2765312" y="1085086"/>
                  <a:pt x="2696631" y="1044463"/>
                  <a:pt x="2775098" y="1073888"/>
                </a:cubicBezTo>
                <a:cubicBezTo>
                  <a:pt x="2789939" y="1079453"/>
                  <a:pt x="2802591" y="1090141"/>
                  <a:pt x="2817628" y="1095153"/>
                </a:cubicBezTo>
                <a:cubicBezTo>
                  <a:pt x="2834773" y="1100868"/>
                  <a:pt x="2853259" y="1101403"/>
                  <a:pt x="2870791" y="1105786"/>
                </a:cubicBezTo>
                <a:cubicBezTo>
                  <a:pt x="2881664" y="1108504"/>
                  <a:pt x="2892056" y="1112874"/>
                  <a:pt x="2902688" y="1116418"/>
                </a:cubicBezTo>
                <a:cubicBezTo>
                  <a:pt x="2909777" y="1123507"/>
                  <a:pt x="2914987" y="1133201"/>
                  <a:pt x="2923954" y="1137684"/>
                </a:cubicBezTo>
                <a:cubicBezTo>
                  <a:pt x="2979037" y="1165225"/>
                  <a:pt x="2951333" y="1132810"/>
                  <a:pt x="2998382" y="1158949"/>
                </a:cubicBezTo>
                <a:cubicBezTo>
                  <a:pt x="3020723" y="1171361"/>
                  <a:pt x="3040912" y="1187302"/>
                  <a:pt x="3062177" y="1201479"/>
                </a:cubicBezTo>
                <a:cubicBezTo>
                  <a:pt x="3087426" y="1218311"/>
                  <a:pt x="3113520" y="1234855"/>
                  <a:pt x="3136605" y="1254642"/>
                </a:cubicBezTo>
                <a:cubicBezTo>
                  <a:pt x="3148021" y="1264428"/>
                  <a:pt x="3156266" y="1277799"/>
                  <a:pt x="3168502" y="1286539"/>
                </a:cubicBezTo>
                <a:cubicBezTo>
                  <a:pt x="3220124" y="1323411"/>
                  <a:pt x="3196656" y="1295300"/>
                  <a:pt x="3242930" y="1318437"/>
                </a:cubicBezTo>
                <a:cubicBezTo>
                  <a:pt x="3254360" y="1324152"/>
                  <a:pt x="3263151" y="1334512"/>
                  <a:pt x="3274828" y="1339702"/>
                </a:cubicBezTo>
                <a:cubicBezTo>
                  <a:pt x="3295311" y="1348806"/>
                  <a:pt x="3338623" y="1360967"/>
                  <a:pt x="3338623" y="1360967"/>
                </a:cubicBezTo>
                <a:cubicBezTo>
                  <a:pt x="3349256" y="1368055"/>
                  <a:pt x="3359091" y="1376517"/>
                  <a:pt x="3370521" y="1382232"/>
                </a:cubicBezTo>
                <a:cubicBezTo>
                  <a:pt x="3380546" y="1387244"/>
                  <a:pt x="3393667" y="1385863"/>
                  <a:pt x="3402419" y="1392865"/>
                </a:cubicBezTo>
                <a:cubicBezTo>
                  <a:pt x="3412398" y="1400848"/>
                  <a:pt x="3412848" y="1417990"/>
                  <a:pt x="3423684" y="1424763"/>
                </a:cubicBezTo>
                <a:cubicBezTo>
                  <a:pt x="3440943" y="1435550"/>
                  <a:pt x="3505108" y="1450435"/>
                  <a:pt x="3530009" y="1456660"/>
                </a:cubicBezTo>
                <a:cubicBezTo>
                  <a:pt x="3544186" y="1463748"/>
                  <a:pt x="3557823" y="1472038"/>
                  <a:pt x="3572540" y="1477925"/>
                </a:cubicBezTo>
                <a:cubicBezTo>
                  <a:pt x="3593352" y="1486250"/>
                  <a:pt x="3615070" y="1492102"/>
                  <a:pt x="3636335" y="1499190"/>
                </a:cubicBezTo>
                <a:cubicBezTo>
                  <a:pt x="3646968" y="1502734"/>
                  <a:pt x="3657360" y="1507105"/>
                  <a:pt x="3668233" y="1509823"/>
                </a:cubicBezTo>
                <a:cubicBezTo>
                  <a:pt x="3682410" y="1513367"/>
                  <a:pt x="3696712" y="1516442"/>
                  <a:pt x="3710763" y="1520456"/>
                </a:cubicBezTo>
                <a:cubicBezTo>
                  <a:pt x="3817538" y="1550963"/>
                  <a:pt x="3652236" y="1508481"/>
                  <a:pt x="3785191" y="1541721"/>
                </a:cubicBezTo>
                <a:cubicBezTo>
                  <a:pt x="4012728" y="1529745"/>
                  <a:pt x="3931103" y="1568492"/>
                  <a:pt x="4051005" y="1488558"/>
                </a:cubicBezTo>
                <a:cubicBezTo>
                  <a:pt x="4101556" y="1454857"/>
                  <a:pt x="4070774" y="1471336"/>
                  <a:pt x="4146698" y="1446028"/>
                </a:cubicBezTo>
                <a:lnTo>
                  <a:pt x="4178595" y="1435395"/>
                </a:lnTo>
                <a:cubicBezTo>
                  <a:pt x="4212755" y="1401237"/>
                  <a:pt x="4193697" y="1427588"/>
                  <a:pt x="4210493" y="1371600"/>
                </a:cubicBezTo>
                <a:cubicBezTo>
                  <a:pt x="4216934" y="1350130"/>
                  <a:pt x="4213107" y="1320238"/>
                  <a:pt x="4231758" y="1307804"/>
                </a:cubicBezTo>
                <a:cubicBezTo>
                  <a:pt x="4263791" y="1286449"/>
                  <a:pt x="4268416" y="1281461"/>
                  <a:pt x="4306186" y="1265274"/>
                </a:cubicBezTo>
                <a:cubicBezTo>
                  <a:pt x="4316488" y="1260859"/>
                  <a:pt x="4327451" y="1258186"/>
                  <a:pt x="4338084" y="1254642"/>
                </a:cubicBezTo>
                <a:cubicBezTo>
                  <a:pt x="4452069" y="1178653"/>
                  <a:pt x="4279078" y="1296991"/>
                  <a:pt x="4401879" y="1201479"/>
                </a:cubicBezTo>
                <a:cubicBezTo>
                  <a:pt x="4422053" y="1185788"/>
                  <a:pt x="4465675" y="1158949"/>
                  <a:pt x="4465675" y="1158949"/>
                </a:cubicBezTo>
                <a:cubicBezTo>
                  <a:pt x="4525926" y="1162493"/>
                  <a:pt x="4586372" y="1163575"/>
                  <a:pt x="4646428" y="1169581"/>
                </a:cubicBezTo>
                <a:cubicBezTo>
                  <a:pt x="4722697" y="1177208"/>
                  <a:pt x="4627676" y="1192877"/>
                  <a:pt x="4720856" y="1169581"/>
                </a:cubicBezTo>
                <a:cubicBezTo>
                  <a:pt x="4766215" y="1139342"/>
                  <a:pt x="4781405" y="1125405"/>
                  <a:pt x="4827182" y="1105786"/>
                </a:cubicBezTo>
                <a:cubicBezTo>
                  <a:pt x="4859384" y="1091985"/>
                  <a:pt x="4919715" y="1082030"/>
                  <a:pt x="4944140" y="1073888"/>
                </a:cubicBezTo>
                <a:cubicBezTo>
                  <a:pt x="5020637" y="1048390"/>
                  <a:pt x="4925087" y="1079333"/>
                  <a:pt x="5018568" y="1052623"/>
                </a:cubicBezTo>
                <a:cubicBezTo>
                  <a:pt x="5029344" y="1049544"/>
                  <a:pt x="5039652" y="1044939"/>
                  <a:pt x="5050465" y="1041990"/>
                </a:cubicBezTo>
                <a:cubicBezTo>
                  <a:pt x="5078661" y="1034300"/>
                  <a:pt x="5107172" y="1027813"/>
                  <a:pt x="5135526" y="1020725"/>
                </a:cubicBezTo>
                <a:lnTo>
                  <a:pt x="5178056" y="1010093"/>
                </a:lnTo>
                <a:cubicBezTo>
                  <a:pt x="5273141" y="962551"/>
                  <a:pt x="5233043" y="977588"/>
                  <a:pt x="5295014" y="956930"/>
                </a:cubicBezTo>
                <a:cubicBezTo>
                  <a:pt x="5305647" y="946297"/>
                  <a:pt x="5317680" y="936901"/>
                  <a:pt x="5326912" y="925032"/>
                </a:cubicBezTo>
                <a:cubicBezTo>
                  <a:pt x="5342603" y="904858"/>
                  <a:pt x="5348177" y="875414"/>
                  <a:pt x="5369442" y="861237"/>
                </a:cubicBezTo>
                <a:cubicBezTo>
                  <a:pt x="5380075" y="854149"/>
                  <a:pt x="5389663" y="845162"/>
                  <a:pt x="5401340" y="839972"/>
                </a:cubicBezTo>
                <a:cubicBezTo>
                  <a:pt x="5421823" y="830868"/>
                  <a:pt x="5443870" y="825795"/>
                  <a:pt x="5465135" y="818707"/>
                </a:cubicBezTo>
                <a:cubicBezTo>
                  <a:pt x="5541627" y="793209"/>
                  <a:pt x="5446092" y="824148"/>
                  <a:pt x="5539563" y="797442"/>
                </a:cubicBezTo>
                <a:cubicBezTo>
                  <a:pt x="5646338" y="766935"/>
                  <a:pt x="5481037" y="809414"/>
                  <a:pt x="5613991" y="776177"/>
                </a:cubicBezTo>
                <a:cubicBezTo>
                  <a:pt x="5801833" y="779721"/>
                  <a:pt x="5989883" y="777269"/>
                  <a:pt x="6177516" y="786809"/>
                </a:cubicBezTo>
                <a:cubicBezTo>
                  <a:pt x="6199903" y="787947"/>
                  <a:pt x="6220047" y="800985"/>
                  <a:pt x="6241312" y="808074"/>
                </a:cubicBezTo>
                <a:cubicBezTo>
                  <a:pt x="6290360" y="824423"/>
                  <a:pt x="6262209" y="816507"/>
                  <a:pt x="6326372" y="829339"/>
                </a:cubicBezTo>
                <a:cubicBezTo>
                  <a:pt x="6332680" y="828438"/>
                  <a:pt x="6412452" y="821572"/>
                  <a:pt x="6432698" y="808074"/>
                </a:cubicBezTo>
                <a:cubicBezTo>
                  <a:pt x="6512344" y="754977"/>
                  <a:pt x="6420647" y="790827"/>
                  <a:pt x="6496493" y="765544"/>
                </a:cubicBezTo>
                <a:cubicBezTo>
                  <a:pt x="6520006" y="742031"/>
                  <a:pt x="6530684" y="727183"/>
                  <a:pt x="6560288" y="712381"/>
                </a:cubicBezTo>
                <a:cubicBezTo>
                  <a:pt x="6570313" y="707369"/>
                  <a:pt x="6581553" y="705293"/>
                  <a:pt x="6592186" y="701749"/>
                </a:cubicBezTo>
                <a:cubicBezTo>
                  <a:pt x="6602819" y="694661"/>
                  <a:pt x="6612654" y="686199"/>
                  <a:pt x="6624084" y="680484"/>
                </a:cubicBezTo>
                <a:cubicBezTo>
                  <a:pt x="6639338" y="672857"/>
                  <a:pt x="6684884" y="662625"/>
                  <a:pt x="6698512" y="659218"/>
                </a:cubicBezTo>
                <a:cubicBezTo>
                  <a:pt x="6772940" y="662762"/>
                  <a:pt x="6847739" y="661622"/>
                  <a:pt x="6921795" y="669851"/>
                </a:cubicBezTo>
                <a:cubicBezTo>
                  <a:pt x="6921807" y="669852"/>
                  <a:pt x="7001533" y="696431"/>
                  <a:pt x="7017488" y="701749"/>
                </a:cubicBezTo>
                <a:cubicBezTo>
                  <a:pt x="7093935" y="727231"/>
                  <a:pt x="6998504" y="696325"/>
                  <a:pt x="7091916" y="723014"/>
                </a:cubicBezTo>
                <a:cubicBezTo>
                  <a:pt x="7198691" y="753521"/>
                  <a:pt x="7033389" y="711039"/>
                  <a:pt x="7166344" y="744279"/>
                </a:cubicBezTo>
                <a:cubicBezTo>
                  <a:pt x="7342392" y="734498"/>
                  <a:pt x="7344610" y="726282"/>
                  <a:pt x="7506586" y="744279"/>
                </a:cubicBezTo>
                <a:cubicBezTo>
                  <a:pt x="7542390" y="748257"/>
                  <a:pt x="7548751" y="757478"/>
                  <a:pt x="7581014" y="765544"/>
                </a:cubicBezTo>
                <a:cubicBezTo>
                  <a:pt x="7610743" y="772976"/>
                  <a:pt x="7669524" y="782068"/>
                  <a:pt x="7697972" y="786809"/>
                </a:cubicBezTo>
                <a:cubicBezTo>
                  <a:pt x="7708605" y="790353"/>
                  <a:pt x="7718792" y="795738"/>
                  <a:pt x="7729870" y="797442"/>
                </a:cubicBezTo>
                <a:cubicBezTo>
                  <a:pt x="7804283" y="808890"/>
                  <a:pt x="7826584" y="801587"/>
                  <a:pt x="7889358" y="818707"/>
                </a:cubicBezTo>
                <a:cubicBezTo>
                  <a:pt x="7910984" y="824605"/>
                  <a:pt x="7931528" y="834074"/>
                  <a:pt x="7953154" y="839972"/>
                </a:cubicBezTo>
                <a:cubicBezTo>
                  <a:pt x="8064453" y="870326"/>
                  <a:pt x="7953360" y="832591"/>
                  <a:pt x="8048847" y="861237"/>
                </a:cubicBezTo>
                <a:cubicBezTo>
                  <a:pt x="8070317" y="867678"/>
                  <a:pt x="8091377" y="875414"/>
                  <a:pt x="8112642" y="882502"/>
                </a:cubicBezTo>
                <a:cubicBezTo>
                  <a:pt x="8123275" y="886046"/>
                  <a:pt x="8133550" y="890937"/>
                  <a:pt x="8144540" y="893135"/>
                </a:cubicBezTo>
                <a:cubicBezTo>
                  <a:pt x="8159273" y="896081"/>
                  <a:pt x="8211207" y="904182"/>
                  <a:pt x="8229600" y="914400"/>
                </a:cubicBezTo>
                <a:cubicBezTo>
                  <a:pt x="8251941" y="926812"/>
                  <a:pt x="8275323" y="938858"/>
                  <a:pt x="8293395" y="956930"/>
                </a:cubicBezTo>
                <a:cubicBezTo>
                  <a:pt x="8355594" y="1019129"/>
                  <a:pt x="8325706" y="996192"/>
                  <a:pt x="8378456" y="1031358"/>
                </a:cubicBezTo>
                <a:cubicBezTo>
                  <a:pt x="8395288" y="1056607"/>
                  <a:pt x="8411832" y="1082701"/>
                  <a:pt x="8431619" y="1105786"/>
                </a:cubicBezTo>
                <a:cubicBezTo>
                  <a:pt x="8441405" y="1117203"/>
                  <a:pt x="8454284" y="1125815"/>
                  <a:pt x="8463516" y="1137684"/>
                </a:cubicBezTo>
                <a:cubicBezTo>
                  <a:pt x="8479207" y="1157858"/>
                  <a:pt x="8506047" y="1201479"/>
                  <a:pt x="8506047" y="1201479"/>
                </a:cubicBezTo>
                <a:cubicBezTo>
                  <a:pt x="8517046" y="1234478"/>
                  <a:pt x="8518236" y="1243060"/>
                  <a:pt x="8537944" y="1275907"/>
                </a:cubicBezTo>
                <a:cubicBezTo>
                  <a:pt x="8551093" y="1297822"/>
                  <a:pt x="8566298" y="1318437"/>
                  <a:pt x="8580475" y="1339702"/>
                </a:cubicBezTo>
                <a:lnTo>
                  <a:pt x="8601740" y="1371600"/>
                </a:lnTo>
                <a:cubicBezTo>
                  <a:pt x="8620616" y="1428231"/>
                  <a:pt x="8627829" y="1435665"/>
                  <a:pt x="8601740" y="1520456"/>
                </a:cubicBezTo>
                <a:cubicBezTo>
                  <a:pt x="8596567" y="1537269"/>
                  <a:pt x="8550347" y="1547038"/>
                  <a:pt x="8537944" y="1552353"/>
                </a:cubicBezTo>
                <a:cubicBezTo>
                  <a:pt x="8523376" y="1558597"/>
                  <a:pt x="8509982" y="1567374"/>
                  <a:pt x="8495414" y="1573618"/>
                </a:cubicBezTo>
                <a:cubicBezTo>
                  <a:pt x="8467586" y="1585544"/>
                  <a:pt x="8391476" y="1602261"/>
                  <a:pt x="8378456" y="1605516"/>
                </a:cubicBezTo>
                <a:lnTo>
                  <a:pt x="8335926" y="1616149"/>
                </a:lnTo>
                <a:cubicBezTo>
                  <a:pt x="8321749" y="1619693"/>
                  <a:pt x="8307258" y="1622160"/>
                  <a:pt x="8293395" y="1626781"/>
                </a:cubicBezTo>
                <a:lnTo>
                  <a:pt x="8229600" y="1648046"/>
                </a:lnTo>
                <a:cubicBezTo>
                  <a:pt x="8222512" y="1658679"/>
                  <a:pt x="8214050" y="1668514"/>
                  <a:pt x="8208335" y="1679944"/>
                </a:cubicBezTo>
                <a:cubicBezTo>
                  <a:pt x="8191040" y="1714534"/>
                  <a:pt x="8206908" y="1713268"/>
                  <a:pt x="8176437" y="1743739"/>
                </a:cubicBezTo>
                <a:cubicBezTo>
                  <a:pt x="8157797" y="1762379"/>
                  <a:pt x="8136856" y="1768719"/>
                  <a:pt x="8112642" y="1775637"/>
                </a:cubicBezTo>
                <a:cubicBezTo>
                  <a:pt x="8098591" y="1779652"/>
                  <a:pt x="8084163" y="1782256"/>
                  <a:pt x="8070112" y="1786270"/>
                </a:cubicBezTo>
                <a:cubicBezTo>
                  <a:pt x="8059335" y="1789349"/>
                  <a:pt x="8049366" y="1795787"/>
                  <a:pt x="8038214" y="1796902"/>
                </a:cubicBezTo>
                <a:cubicBezTo>
                  <a:pt x="7978158" y="1802908"/>
                  <a:pt x="7917712" y="1803991"/>
                  <a:pt x="7857461" y="1807535"/>
                </a:cubicBezTo>
                <a:cubicBezTo>
                  <a:pt x="7850372" y="1814623"/>
                  <a:pt x="7844023" y="1822538"/>
                  <a:pt x="7836195" y="1828800"/>
                </a:cubicBezTo>
                <a:cubicBezTo>
                  <a:pt x="7826217" y="1836783"/>
                  <a:pt x="7813334" y="1841029"/>
                  <a:pt x="7804298" y="1850065"/>
                </a:cubicBezTo>
                <a:cubicBezTo>
                  <a:pt x="7783687" y="1870676"/>
                  <a:pt x="7781048" y="1887918"/>
                  <a:pt x="7772400" y="1913860"/>
                </a:cubicBezTo>
                <a:cubicBezTo>
                  <a:pt x="7779488" y="1924493"/>
                  <a:pt x="7783848" y="1937577"/>
                  <a:pt x="7793665" y="1945758"/>
                </a:cubicBezTo>
                <a:cubicBezTo>
                  <a:pt x="7832022" y="1977723"/>
                  <a:pt x="7887017" y="1972670"/>
                  <a:pt x="7931888" y="1977656"/>
                </a:cubicBezTo>
                <a:cubicBezTo>
                  <a:pt x="7985051" y="1974112"/>
                  <a:pt x="8038821" y="1975782"/>
                  <a:pt x="8091377" y="1967023"/>
                </a:cubicBezTo>
                <a:cubicBezTo>
                  <a:pt x="8103982" y="1964922"/>
                  <a:pt x="8111845" y="1951473"/>
                  <a:pt x="8123275" y="1945758"/>
                </a:cubicBezTo>
                <a:cubicBezTo>
                  <a:pt x="8133299" y="1940746"/>
                  <a:pt x="8145148" y="1940137"/>
                  <a:pt x="8155172" y="1935125"/>
                </a:cubicBezTo>
                <a:cubicBezTo>
                  <a:pt x="8166602" y="1929410"/>
                  <a:pt x="8175393" y="1919050"/>
                  <a:pt x="8187070" y="1913860"/>
                </a:cubicBezTo>
                <a:cubicBezTo>
                  <a:pt x="8207553" y="1904756"/>
                  <a:pt x="8229600" y="1899683"/>
                  <a:pt x="8250865" y="1892595"/>
                </a:cubicBezTo>
                <a:lnTo>
                  <a:pt x="8314661" y="1871330"/>
                </a:lnTo>
                <a:cubicBezTo>
                  <a:pt x="8325293" y="1867786"/>
                  <a:pt x="8335685" y="1863415"/>
                  <a:pt x="8346558" y="1860697"/>
                </a:cubicBezTo>
                <a:lnTo>
                  <a:pt x="8389088" y="1850065"/>
                </a:lnTo>
                <a:cubicBezTo>
                  <a:pt x="8403265" y="1842977"/>
                  <a:pt x="8416778" y="1834365"/>
                  <a:pt x="8431619" y="1828800"/>
                </a:cubicBezTo>
                <a:cubicBezTo>
                  <a:pt x="8492845" y="1805840"/>
                  <a:pt x="8457479" y="1833903"/>
                  <a:pt x="8516679" y="1796902"/>
                </a:cubicBezTo>
                <a:cubicBezTo>
                  <a:pt x="8531706" y="1787510"/>
                  <a:pt x="8544182" y="1774396"/>
                  <a:pt x="8559209" y="1765004"/>
                </a:cubicBezTo>
                <a:cubicBezTo>
                  <a:pt x="8577143" y="1753795"/>
                  <a:pt x="8611183" y="1738097"/>
                  <a:pt x="8633637" y="1733107"/>
                </a:cubicBezTo>
                <a:cubicBezTo>
                  <a:pt x="8654682" y="1728430"/>
                  <a:pt x="8676168" y="1726018"/>
                  <a:pt x="8697433" y="1722474"/>
                </a:cubicBezTo>
                <a:cubicBezTo>
                  <a:pt x="8736419" y="1726018"/>
                  <a:pt x="8775547" y="1728251"/>
                  <a:pt x="8814391" y="1733107"/>
                </a:cubicBezTo>
                <a:cubicBezTo>
                  <a:pt x="8833891" y="1735544"/>
                  <a:pt x="8888829" y="1748299"/>
                  <a:pt x="8910084" y="1754372"/>
                </a:cubicBezTo>
                <a:cubicBezTo>
                  <a:pt x="8959964" y="1768623"/>
                  <a:pt x="8927792" y="1761961"/>
                  <a:pt x="8984512" y="1786270"/>
                </a:cubicBezTo>
                <a:cubicBezTo>
                  <a:pt x="9009998" y="1797193"/>
                  <a:pt x="9031972" y="1799830"/>
                  <a:pt x="9058940" y="1807535"/>
                </a:cubicBezTo>
                <a:cubicBezTo>
                  <a:pt x="9069716" y="1810614"/>
                  <a:pt x="9079964" y="1815449"/>
                  <a:pt x="9090837" y="1818167"/>
                </a:cubicBezTo>
                <a:cubicBezTo>
                  <a:pt x="9108369" y="1822550"/>
                  <a:pt x="9126358" y="1824880"/>
                  <a:pt x="9144000" y="1828800"/>
                </a:cubicBezTo>
                <a:cubicBezTo>
                  <a:pt x="9158265" y="1831970"/>
                  <a:pt x="9172201" y="1836566"/>
                  <a:pt x="9186530" y="1839432"/>
                </a:cubicBezTo>
                <a:cubicBezTo>
                  <a:pt x="9207670" y="1843660"/>
                  <a:pt x="9229186" y="1845837"/>
                  <a:pt x="9250326" y="1850065"/>
                </a:cubicBezTo>
                <a:cubicBezTo>
                  <a:pt x="9264655" y="1852931"/>
                  <a:pt x="9278805" y="1856683"/>
                  <a:pt x="9292856" y="1860697"/>
                </a:cubicBezTo>
                <a:cubicBezTo>
                  <a:pt x="9340148" y="1874209"/>
                  <a:pt x="9311885" y="1870883"/>
                  <a:pt x="9367284" y="1881963"/>
                </a:cubicBezTo>
                <a:cubicBezTo>
                  <a:pt x="9497633" y="1908033"/>
                  <a:pt x="9374822" y="1878530"/>
                  <a:pt x="9473609" y="1903228"/>
                </a:cubicBezTo>
                <a:cubicBezTo>
                  <a:pt x="9516139" y="1899684"/>
                  <a:pt x="9558897" y="1898235"/>
                  <a:pt x="9601200" y="1892595"/>
                </a:cubicBezTo>
                <a:cubicBezTo>
                  <a:pt x="9612309" y="1891114"/>
                  <a:pt x="9622321" y="1885042"/>
                  <a:pt x="9633098" y="1881963"/>
                </a:cubicBezTo>
                <a:cubicBezTo>
                  <a:pt x="9647149" y="1877949"/>
                  <a:pt x="9661451" y="1874874"/>
                  <a:pt x="9675628" y="1871330"/>
                </a:cubicBezTo>
                <a:cubicBezTo>
                  <a:pt x="9782872" y="1790895"/>
                  <a:pt x="9650558" y="1893265"/>
                  <a:pt x="9760688" y="1796902"/>
                </a:cubicBezTo>
                <a:cubicBezTo>
                  <a:pt x="9774025" y="1785233"/>
                  <a:pt x="9789042" y="1775637"/>
                  <a:pt x="9803219" y="1765004"/>
                </a:cubicBezTo>
                <a:lnTo>
                  <a:pt x="9824484" y="1679944"/>
                </a:lnTo>
                <a:cubicBezTo>
                  <a:pt x="9828028" y="1665767"/>
                  <a:pt x="9827010" y="1649573"/>
                  <a:pt x="9835116" y="1637414"/>
                </a:cubicBezTo>
                <a:lnTo>
                  <a:pt x="9856382" y="1605516"/>
                </a:lnTo>
                <a:cubicBezTo>
                  <a:pt x="9859926" y="1587795"/>
                  <a:pt x="9861821" y="1569663"/>
                  <a:pt x="9867014" y="1552353"/>
                </a:cubicBezTo>
                <a:cubicBezTo>
                  <a:pt x="9877196" y="1518413"/>
                  <a:pt x="9893836" y="1488076"/>
                  <a:pt x="9909544" y="1456660"/>
                </a:cubicBezTo>
                <a:cubicBezTo>
                  <a:pt x="9933675" y="1336005"/>
                  <a:pt x="9922043" y="1385399"/>
                  <a:pt x="9941442" y="1307804"/>
                </a:cubicBezTo>
                <a:cubicBezTo>
                  <a:pt x="9937898" y="1176669"/>
                  <a:pt x="9937360" y="1045419"/>
                  <a:pt x="9930809" y="914400"/>
                </a:cubicBezTo>
                <a:cubicBezTo>
                  <a:pt x="9930249" y="903206"/>
                  <a:pt x="9922020" y="893557"/>
                  <a:pt x="9920177" y="882502"/>
                </a:cubicBezTo>
                <a:cubicBezTo>
                  <a:pt x="9914901" y="850845"/>
                  <a:pt x="9913786" y="818621"/>
                  <a:pt x="9909544" y="786809"/>
                </a:cubicBezTo>
                <a:cubicBezTo>
                  <a:pt x="9906695" y="765440"/>
                  <a:pt x="9901431" y="744425"/>
                  <a:pt x="9898912" y="723014"/>
                </a:cubicBezTo>
                <a:cubicBezTo>
                  <a:pt x="9894338" y="684135"/>
                  <a:pt x="9895082" y="644607"/>
                  <a:pt x="9888279" y="606056"/>
                </a:cubicBezTo>
                <a:cubicBezTo>
                  <a:pt x="9881902" y="569917"/>
                  <a:pt x="9864887" y="544381"/>
                  <a:pt x="9856382" y="510363"/>
                </a:cubicBezTo>
                <a:cubicBezTo>
                  <a:pt x="9852838" y="496186"/>
                  <a:pt x="9852999" y="480520"/>
                  <a:pt x="9845749" y="467832"/>
                </a:cubicBezTo>
                <a:cubicBezTo>
                  <a:pt x="9833155" y="445793"/>
                  <a:pt x="9802278" y="428220"/>
                  <a:pt x="9781954" y="414670"/>
                </a:cubicBezTo>
                <a:cubicBezTo>
                  <a:pt x="9774865" y="404037"/>
                  <a:pt x="9768204" y="393107"/>
                  <a:pt x="9760688" y="382772"/>
                </a:cubicBezTo>
                <a:cubicBezTo>
                  <a:pt x="9739842" y="354109"/>
                  <a:pt x="9716553" y="327200"/>
                  <a:pt x="9696893" y="297711"/>
                </a:cubicBezTo>
                <a:lnTo>
                  <a:pt x="9675628" y="265814"/>
                </a:lnTo>
                <a:cubicBezTo>
                  <a:pt x="9663999" y="219300"/>
                  <a:pt x="9668440" y="223997"/>
                  <a:pt x="9643730" y="180753"/>
                </a:cubicBezTo>
                <a:cubicBezTo>
                  <a:pt x="9637390" y="169658"/>
                  <a:pt x="9631501" y="157892"/>
                  <a:pt x="9622465" y="148856"/>
                </a:cubicBezTo>
                <a:cubicBezTo>
                  <a:pt x="9599003" y="125393"/>
                  <a:pt x="9579415" y="123931"/>
                  <a:pt x="9548037" y="116958"/>
                </a:cubicBezTo>
                <a:cubicBezTo>
                  <a:pt x="9496851" y="105584"/>
                  <a:pt x="9475945" y="103093"/>
                  <a:pt x="9420447" y="95693"/>
                </a:cubicBezTo>
                <a:cubicBezTo>
                  <a:pt x="9392123" y="91917"/>
                  <a:pt x="9363628" y="89405"/>
                  <a:pt x="9335386" y="85060"/>
                </a:cubicBezTo>
                <a:cubicBezTo>
                  <a:pt x="9317524" y="82312"/>
                  <a:pt x="9300136" y="76816"/>
                  <a:pt x="9282223" y="74428"/>
                </a:cubicBezTo>
                <a:cubicBezTo>
                  <a:pt x="9246917" y="69721"/>
                  <a:pt x="9211204" y="68502"/>
                  <a:pt x="9175898" y="63795"/>
                </a:cubicBezTo>
                <a:cubicBezTo>
                  <a:pt x="9157985" y="61407"/>
                  <a:pt x="9140648" y="55551"/>
                  <a:pt x="9122735" y="53163"/>
                </a:cubicBezTo>
                <a:cubicBezTo>
                  <a:pt x="9087429" y="48456"/>
                  <a:pt x="9051851" y="46074"/>
                  <a:pt x="9016409" y="42530"/>
                </a:cubicBezTo>
                <a:lnTo>
                  <a:pt x="8718698" y="53163"/>
                </a:lnTo>
                <a:cubicBezTo>
                  <a:pt x="8651326" y="56030"/>
                  <a:pt x="8584077" y="61621"/>
                  <a:pt x="8516679" y="63795"/>
                </a:cubicBezTo>
                <a:lnTo>
                  <a:pt x="8059479" y="74428"/>
                </a:lnTo>
                <a:cubicBezTo>
                  <a:pt x="8041758" y="77972"/>
                  <a:pt x="8024178" y="82312"/>
                  <a:pt x="8006316" y="85060"/>
                </a:cubicBezTo>
                <a:cubicBezTo>
                  <a:pt x="7944486" y="94572"/>
                  <a:pt x="7864670" y="101294"/>
                  <a:pt x="7804298" y="106325"/>
                </a:cubicBezTo>
                <a:cubicBezTo>
                  <a:pt x="7569426" y="125898"/>
                  <a:pt x="7627705" y="118024"/>
                  <a:pt x="7283302" y="127590"/>
                </a:cubicBezTo>
                <a:cubicBezTo>
                  <a:pt x="7254949" y="131134"/>
                  <a:pt x="7226816" y="138223"/>
                  <a:pt x="7198242" y="138223"/>
                </a:cubicBezTo>
                <a:cubicBezTo>
                  <a:pt x="6906652" y="138223"/>
                  <a:pt x="6967206" y="147303"/>
                  <a:pt x="6815470" y="116958"/>
                </a:cubicBezTo>
                <a:cubicBezTo>
                  <a:pt x="6513985" y="119370"/>
                  <a:pt x="5824809" y="91621"/>
                  <a:pt x="5358809" y="138223"/>
                </a:cubicBezTo>
                <a:cubicBezTo>
                  <a:pt x="5330377" y="141066"/>
                  <a:pt x="5302102" y="145312"/>
                  <a:pt x="5273749" y="148856"/>
                </a:cubicBezTo>
                <a:cubicBezTo>
                  <a:pt x="5206409" y="145312"/>
                  <a:pt x="5138849" y="144718"/>
                  <a:pt x="5071730" y="138223"/>
                </a:cubicBezTo>
                <a:cubicBezTo>
                  <a:pt x="5028814" y="134070"/>
                  <a:pt x="4944140" y="116958"/>
                  <a:pt x="4944140" y="116958"/>
                </a:cubicBezTo>
                <a:cubicBezTo>
                  <a:pt x="4912079" y="119248"/>
                  <a:pt x="4735715" y="130430"/>
                  <a:pt x="4688958" y="138223"/>
                </a:cubicBezTo>
                <a:cubicBezTo>
                  <a:pt x="4660130" y="143028"/>
                  <a:pt x="4632251" y="152400"/>
                  <a:pt x="4603898" y="159488"/>
                </a:cubicBezTo>
                <a:lnTo>
                  <a:pt x="4518837" y="180753"/>
                </a:lnTo>
                <a:cubicBezTo>
                  <a:pt x="4504660" y="184297"/>
                  <a:pt x="4490636" y="188520"/>
                  <a:pt x="4476307" y="191386"/>
                </a:cubicBezTo>
                <a:cubicBezTo>
                  <a:pt x="4458586" y="194930"/>
                  <a:pt x="4440786" y="198098"/>
                  <a:pt x="4423144" y="202018"/>
                </a:cubicBezTo>
                <a:cubicBezTo>
                  <a:pt x="4408879" y="205188"/>
                  <a:pt x="4394903" y="209589"/>
                  <a:pt x="4380614" y="212651"/>
                </a:cubicBezTo>
                <a:cubicBezTo>
                  <a:pt x="4345272" y="220224"/>
                  <a:pt x="4309730" y="226828"/>
                  <a:pt x="4274288" y="233916"/>
                </a:cubicBezTo>
                <a:lnTo>
                  <a:pt x="4167963" y="255181"/>
                </a:lnTo>
                <a:cubicBezTo>
                  <a:pt x="4150242" y="258725"/>
                  <a:pt x="4132332" y="261431"/>
                  <a:pt x="4114800" y="265814"/>
                </a:cubicBezTo>
                <a:cubicBezTo>
                  <a:pt x="4050526" y="281882"/>
                  <a:pt x="4086130" y="271826"/>
                  <a:pt x="4008475" y="297711"/>
                </a:cubicBezTo>
                <a:cubicBezTo>
                  <a:pt x="3997842" y="301255"/>
                  <a:pt x="3987567" y="306146"/>
                  <a:pt x="3976577" y="308344"/>
                </a:cubicBezTo>
                <a:cubicBezTo>
                  <a:pt x="3898840" y="323892"/>
                  <a:pt x="3941304" y="316421"/>
                  <a:pt x="3848986" y="329609"/>
                </a:cubicBezTo>
                <a:lnTo>
                  <a:pt x="3264195" y="318977"/>
                </a:lnTo>
                <a:cubicBezTo>
                  <a:pt x="3236866" y="318051"/>
                  <a:pt x="3215530" y="303436"/>
                  <a:pt x="3189768" y="297711"/>
                </a:cubicBezTo>
                <a:cubicBezTo>
                  <a:pt x="3168723" y="293034"/>
                  <a:pt x="3147237" y="290623"/>
                  <a:pt x="3125972" y="287079"/>
                </a:cubicBezTo>
                <a:cubicBezTo>
                  <a:pt x="3094074" y="290623"/>
                  <a:pt x="3061936" y="292435"/>
                  <a:pt x="3030279" y="297711"/>
                </a:cubicBezTo>
                <a:cubicBezTo>
                  <a:pt x="3019224" y="299554"/>
                  <a:pt x="3009323" y="305913"/>
                  <a:pt x="2998382" y="308344"/>
                </a:cubicBezTo>
                <a:cubicBezTo>
                  <a:pt x="2886092" y="333298"/>
                  <a:pt x="2974502" y="305673"/>
                  <a:pt x="2902688" y="329609"/>
                </a:cubicBezTo>
                <a:cubicBezTo>
                  <a:pt x="2820241" y="384573"/>
                  <a:pt x="2863140" y="364056"/>
                  <a:pt x="2775098" y="393404"/>
                </a:cubicBezTo>
                <a:lnTo>
                  <a:pt x="2743200" y="404037"/>
                </a:lnTo>
                <a:cubicBezTo>
                  <a:pt x="2721935" y="396949"/>
                  <a:pt x="2698056" y="395206"/>
                  <a:pt x="2679405" y="382772"/>
                </a:cubicBezTo>
                <a:cubicBezTo>
                  <a:pt x="2668772" y="375684"/>
                  <a:pt x="2659184" y="366697"/>
                  <a:pt x="2647507" y="361507"/>
                </a:cubicBezTo>
                <a:cubicBezTo>
                  <a:pt x="2624698" y="351370"/>
                  <a:pt x="2558825" y="331059"/>
                  <a:pt x="2530549" y="329609"/>
                </a:cubicBezTo>
                <a:cubicBezTo>
                  <a:pt x="2410153" y="323435"/>
                  <a:pt x="2289544" y="322521"/>
                  <a:pt x="2169042" y="318977"/>
                </a:cubicBezTo>
                <a:cubicBezTo>
                  <a:pt x="2119045" y="310644"/>
                  <a:pt x="2059004" y="299446"/>
                  <a:pt x="2009554" y="297711"/>
                </a:cubicBezTo>
                <a:cubicBezTo>
                  <a:pt x="1839501" y="291744"/>
                  <a:pt x="1669312" y="290623"/>
                  <a:pt x="1499191" y="287079"/>
                </a:cubicBezTo>
                <a:cubicBezTo>
                  <a:pt x="1399735" y="270502"/>
                  <a:pt x="1456549" y="280676"/>
                  <a:pt x="1329070" y="255181"/>
                </a:cubicBezTo>
                <a:cubicBezTo>
                  <a:pt x="1311349" y="251637"/>
                  <a:pt x="1293052" y="250264"/>
                  <a:pt x="1275907" y="244549"/>
                </a:cubicBezTo>
                <a:lnTo>
                  <a:pt x="1180214" y="212651"/>
                </a:lnTo>
                <a:cubicBezTo>
                  <a:pt x="1169581" y="209107"/>
                  <a:pt x="1157641" y="208235"/>
                  <a:pt x="1148316" y="202018"/>
                </a:cubicBezTo>
                <a:cubicBezTo>
                  <a:pt x="1104260" y="172647"/>
                  <a:pt x="1128816" y="183852"/>
                  <a:pt x="1073888" y="170121"/>
                </a:cubicBezTo>
                <a:cubicBezTo>
                  <a:pt x="1024632" y="137283"/>
                  <a:pt x="1057806" y="153552"/>
                  <a:pt x="988828" y="138223"/>
                </a:cubicBezTo>
                <a:cubicBezTo>
                  <a:pt x="941191" y="127636"/>
                  <a:pt x="945261" y="124977"/>
                  <a:pt x="893135" y="116958"/>
                </a:cubicBezTo>
                <a:cubicBezTo>
                  <a:pt x="864893" y="112613"/>
                  <a:pt x="836428" y="109869"/>
                  <a:pt x="808075" y="106325"/>
                </a:cubicBezTo>
                <a:cubicBezTo>
                  <a:pt x="745998" y="85634"/>
                  <a:pt x="805942" y="103772"/>
                  <a:pt x="712382" y="85060"/>
                </a:cubicBezTo>
                <a:cubicBezTo>
                  <a:pt x="698053" y="82194"/>
                  <a:pt x="684116" y="77598"/>
                  <a:pt x="669851" y="74428"/>
                </a:cubicBezTo>
                <a:cubicBezTo>
                  <a:pt x="548376" y="47434"/>
                  <a:pt x="677871" y="79090"/>
                  <a:pt x="574158" y="53163"/>
                </a:cubicBezTo>
                <a:cubicBezTo>
                  <a:pt x="474921" y="56707"/>
                  <a:pt x="375541" y="57402"/>
                  <a:pt x="276447" y="63795"/>
                </a:cubicBezTo>
                <a:cubicBezTo>
                  <a:pt x="265262" y="64517"/>
                  <a:pt x="255539" y="72230"/>
                  <a:pt x="244549" y="74428"/>
                </a:cubicBezTo>
                <a:cubicBezTo>
                  <a:pt x="23064" y="118725"/>
                  <a:pt x="332190" y="44542"/>
                  <a:pt x="85061" y="106325"/>
                </a:cubicBezTo>
                <a:cubicBezTo>
                  <a:pt x="71439" y="109731"/>
                  <a:pt x="25884" y="119965"/>
                  <a:pt x="10633" y="127590"/>
                </a:cubicBezTo>
                <a:cubicBezTo>
                  <a:pt x="6150" y="129832"/>
                  <a:pt x="3544" y="134679"/>
                  <a:pt x="0" y="138223"/>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a:xfrm>
            <a:off x="8040468" y="11484"/>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sp>
        <p:nvSpPr>
          <p:cNvPr id="4" name="Rounded Rectangle 3"/>
          <p:cNvSpPr/>
          <p:nvPr/>
        </p:nvSpPr>
        <p:spPr bwMode="auto">
          <a:xfrm>
            <a:off x="609600" y="1295400"/>
            <a:ext cx="1447800" cy="457200"/>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25440534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FF99FF"/>
                </a:solidFill>
              </a:rPr>
              <a:t>Name the Big Concept.</a:t>
            </a:r>
          </a:p>
          <a:p>
            <a:pPr>
              <a:defRPr/>
            </a:pPr>
            <a:r>
              <a:rPr lang="en-US" dirty="0">
                <a:solidFill>
                  <a:srgbClr val="FF99FF"/>
                </a:solidFill>
              </a:rPr>
              <a:t>All organisms are in a constant state of change over time with the environment. </a:t>
            </a:r>
          </a:p>
          <a:p>
            <a:pPr lvl="1">
              <a:defRPr/>
            </a:pPr>
            <a:r>
              <a:rPr lang="en-US" dirty="0">
                <a:solidFill>
                  <a:srgbClr val="9900FF"/>
                </a:solidFill>
              </a:rPr>
              <a:t>This can occur with another species and they will develop special interactions.  Others with the nonliving world.</a:t>
            </a:r>
          </a:p>
          <a:p>
            <a:pPr>
              <a:defRPr/>
            </a:pPr>
            <a:endParaRPr lang="en-US" dirty="0"/>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9144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435935" y="2796363"/>
            <a:ext cx="9941442" cy="1977656"/>
          </a:xfrm>
          <a:custGeom>
            <a:avLst/>
            <a:gdLst>
              <a:gd name="connsiteX0" fmla="*/ 21265 w 9941442"/>
              <a:gd name="connsiteY0" fmla="*/ 0 h 1977656"/>
              <a:gd name="connsiteX1" fmla="*/ 95693 w 9941442"/>
              <a:gd name="connsiteY1" fmla="*/ 85060 h 1977656"/>
              <a:gd name="connsiteX2" fmla="*/ 127591 w 9941442"/>
              <a:gd name="connsiteY2" fmla="*/ 106325 h 1977656"/>
              <a:gd name="connsiteX3" fmla="*/ 170121 w 9941442"/>
              <a:gd name="connsiteY3" fmla="*/ 138223 h 1977656"/>
              <a:gd name="connsiteX4" fmla="*/ 223284 w 9941442"/>
              <a:gd name="connsiteY4" fmla="*/ 159488 h 1977656"/>
              <a:gd name="connsiteX5" fmla="*/ 255182 w 9941442"/>
              <a:gd name="connsiteY5" fmla="*/ 180753 h 1977656"/>
              <a:gd name="connsiteX6" fmla="*/ 329609 w 9941442"/>
              <a:gd name="connsiteY6" fmla="*/ 202018 h 1977656"/>
              <a:gd name="connsiteX7" fmla="*/ 361507 w 9941442"/>
              <a:gd name="connsiteY7" fmla="*/ 223284 h 1977656"/>
              <a:gd name="connsiteX8" fmla="*/ 425302 w 9941442"/>
              <a:gd name="connsiteY8" fmla="*/ 255181 h 1977656"/>
              <a:gd name="connsiteX9" fmla="*/ 446568 w 9941442"/>
              <a:gd name="connsiteY9" fmla="*/ 276446 h 1977656"/>
              <a:gd name="connsiteX10" fmla="*/ 478465 w 9941442"/>
              <a:gd name="connsiteY10" fmla="*/ 297711 h 1977656"/>
              <a:gd name="connsiteX11" fmla="*/ 531628 w 9941442"/>
              <a:gd name="connsiteY11" fmla="*/ 340242 h 1977656"/>
              <a:gd name="connsiteX12" fmla="*/ 552893 w 9941442"/>
              <a:gd name="connsiteY12" fmla="*/ 372139 h 1977656"/>
              <a:gd name="connsiteX13" fmla="*/ 616688 w 9941442"/>
              <a:gd name="connsiteY13" fmla="*/ 404037 h 1977656"/>
              <a:gd name="connsiteX14" fmla="*/ 648586 w 9941442"/>
              <a:gd name="connsiteY14" fmla="*/ 425302 h 1977656"/>
              <a:gd name="connsiteX15" fmla="*/ 712382 w 9941442"/>
              <a:gd name="connsiteY15" fmla="*/ 446567 h 1977656"/>
              <a:gd name="connsiteX16" fmla="*/ 744279 w 9941442"/>
              <a:gd name="connsiteY16" fmla="*/ 467832 h 1977656"/>
              <a:gd name="connsiteX17" fmla="*/ 850605 w 9941442"/>
              <a:gd name="connsiteY17" fmla="*/ 489097 h 1977656"/>
              <a:gd name="connsiteX18" fmla="*/ 935665 w 9941442"/>
              <a:gd name="connsiteY18" fmla="*/ 499730 h 1977656"/>
              <a:gd name="connsiteX19" fmla="*/ 1084521 w 9941442"/>
              <a:gd name="connsiteY19" fmla="*/ 542260 h 1977656"/>
              <a:gd name="connsiteX20" fmla="*/ 1148316 w 9941442"/>
              <a:gd name="connsiteY20" fmla="*/ 552893 h 1977656"/>
              <a:gd name="connsiteX21" fmla="*/ 1190847 w 9941442"/>
              <a:gd name="connsiteY21" fmla="*/ 563525 h 1977656"/>
              <a:gd name="connsiteX22" fmla="*/ 1339702 w 9941442"/>
              <a:gd name="connsiteY22" fmla="*/ 584790 h 1977656"/>
              <a:gd name="connsiteX23" fmla="*/ 1403498 w 9941442"/>
              <a:gd name="connsiteY23" fmla="*/ 595423 h 1977656"/>
              <a:gd name="connsiteX24" fmla="*/ 1488558 w 9941442"/>
              <a:gd name="connsiteY24" fmla="*/ 616688 h 1977656"/>
              <a:gd name="connsiteX25" fmla="*/ 1552354 w 9941442"/>
              <a:gd name="connsiteY25" fmla="*/ 637953 h 1977656"/>
              <a:gd name="connsiteX26" fmla="*/ 1669312 w 9941442"/>
              <a:gd name="connsiteY26" fmla="*/ 659218 h 1977656"/>
              <a:gd name="connsiteX27" fmla="*/ 1765005 w 9941442"/>
              <a:gd name="connsiteY27" fmla="*/ 669851 h 1977656"/>
              <a:gd name="connsiteX28" fmla="*/ 1903228 w 9941442"/>
              <a:gd name="connsiteY28" fmla="*/ 691116 h 1977656"/>
              <a:gd name="connsiteX29" fmla="*/ 2020186 w 9941442"/>
              <a:gd name="connsiteY29" fmla="*/ 712381 h 1977656"/>
              <a:gd name="connsiteX30" fmla="*/ 2062716 w 9941442"/>
              <a:gd name="connsiteY30" fmla="*/ 733646 h 1977656"/>
              <a:gd name="connsiteX31" fmla="*/ 2169042 w 9941442"/>
              <a:gd name="connsiteY31" fmla="*/ 765544 h 1977656"/>
              <a:gd name="connsiteX32" fmla="*/ 2211572 w 9941442"/>
              <a:gd name="connsiteY32" fmla="*/ 786809 h 1977656"/>
              <a:gd name="connsiteX33" fmla="*/ 2254102 w 9941442"/>
              <a:gd name="connsiteY33" fmla="*/ 797442 h 1977656"/>
              <a:gd name="connsiteX34" fmla="*/ 2339163 w 9941442"/>
              <a:gd name="connsiteY34" fmla="*/ 839972 h 1977656"/>
              <a:gd name="connsiteX35" fmla="*/ 2381693 w 9941442"/>
              <a:gd name="connsiteY35" fmla="*/ 861237 h 1977656"/>
              <a:gd name="connsiteX36" fmla="*/ 2424223 w 9941442"/>
              <a:gd name="connsiteY36" fmla="*/ 893135 h 1977656"/>
              <a:gd name="connsiteX37" fmla="*/ 2456121 w 9941442"/>
              <a:gd name="connsiteY37" fmla="*/ 925032 h 1977656"/>
              <a:gd name="connsiteX38" fmla="*/ 2488019 w 9941442"/>
              <a:gd name="connsiteY38" fmla="*/ 946297 h 1977656"/>
              <a:gd name="connsiteX39" fmla="*/ 2519916 w 9941442"/>
              <a:gd name="connsiteY39" fmla="*/ 978195 h 1977656"/>
              <a:gd name="connsiteX40" fmla="*/ 2562447 w 9941442"/>
              <a:gd name="connsiteY40" fmla="*/ 999460 h 1977656"/>
              <a:gd name="connsiteX41" fmla="*/ 2668772 w 9941442"/>
              <a:gd name="connsiteY41" fmla="*/ 1031358 h 1977656"/>
              <a:gd name="connsiteX42" fmla="*/ 2700670 w 9941442"/>
              <a:gd name="connsiteY42" fmla="*/ 1041990 h 1977656"/>
              <a:gd name="connsiteX43" fmla="*/ 2775098 w 9941442"/>
              <a:gd name="connsiteY43" fmla="*/ 1073888 h 1977656"/>
              <a:gd name="connsiteX44" fmla="*/ 2817628 w 9941442"/>
              <a:gd name="connsiteY44" fmla="*/ 1095153 h 1977656"/>
              <a:gd name="connsiteX45" fmla="*/ 2870791 w 9941442"/>
              <a:gd name="connsiteY45" fmla="*/ 1105786 h 1977656"/>
              <a:gd name="connsiteX46" fmla="*/ 2902688 w 9941442"/>
              <a:gd name="connsiteY46" fmla="*/ 1116418 h 1977656"/>
              <a:gd name="connsiteX47" fmla="*/ 2923954 w 9941442"/>
              <a:gd name="connsiteY47" fmla="*/ 1137684 h 1977656"/>
              <a:gd name="connsiteX48" fmla="*/ 2998382 w 9941442"/>
              <a:gd name="connsiteY48" fmla="*/ 1158949 h 1977656"/>
              <a:gd name="connsiteX49" fmla="*/ 3062177 w 9941442"/>
              <a:gd name="connsiteY49" fmla="*/ 1201479 h 1977656"/>
              <a:gd name="connsiteX50" fmla="*/ 3136605 w 9941442"/>
              <a:gd name="connsiteY50" fmla="*/ 1254642 h 1977656"/>
              <a:gd name="connsiteX51" fmla="*/ 3168502 w 9941442"/>
              <a:gd name="connsiteY51" fmla="*/ 1286539 h 1977656"/>
              <a:gd name="connsiteX52" fmla="*/ 3242930 w 9941442"/>
              <a:gd name="connsiteY52" fmla="*/ 1318437 h 1977656"/>
              <a:gd name="connsiteX53" fmla="*/ 3274828 w 9941442"/>
              <a:gd name="connsiteY53" fmla="*/ 1339702 h 1977656"/>
              <a:gd name="connsiteX54" fmla="*/ 3338623 w 9941442"/>
              <a:gd name="connsiteY54" fmla="*/ 1360967 h 1977656"/>
              <a:gd name="connsiteX55" fmla="*/ 3370521 w 9941442"/>
              <a:gd name="connsiteY55" fmla="*/ 1382232 h 1977656"/>
              <a:gd name="connsiteX56" fmla="*/ 3402419 w 9941442"/>
              <a:gd name="connsiteY56" fmla="*/ 1392865 h 1977656"/>
              <a:gd name="connsiteX57" fmla="*/ 3423684 w 9941442"/>
              <a:gd name="connsiteY57" fmla="*/ 1424763 h 1977656"/>
              <a:gd name="connsiteX58" fmla="*/ 3530009 w 9941442"/>
              <a:gd name="connsiteY58" fmla="*/ 1456660 h 1977656"/>
              <a:gd name="connsiteX59" fmla="*/ 3572540 w 9941442"/>
              <a:gd name="connsiteY59" fmla="*/ 1477925 h 1977656"/>
              <a:gd name="connsiteX60" fmla="*/ 3636335 w 9941442"/>
              <a:gd name="connsiteY60" fmla="*/ 1499190 h 1977656"/>
              <a:gd name="connsiteX61" fmla="*/ 3668233 w 9941442"/>
              <a:gd name="connsiteY61" fmla="*/ 1509823 h 1977656"/>
              <a:gd name="connsiteX62" fmla="*/ 3710763 w 9941442"/>
              <a:gd name="connsiteY62" fmla="*/ 1520456 h 1977656"/>
              <a:gd name="connsiteX63" fmla="*/ 3785191 w 9941442"/>
              <a:gd name="connsiteY63" fmla="*/ 1541721 h 1977656"/>
              <a:gd name="connsiteX64" fmla="*/ 4051005 w 9941442"/>
              <a:gd name="connsiteY64" fmla="*/ 1488558 h 1977656"/>
              <a:gd name="connsiteX65" fmla="*/ 4146698 w 9941442"/>
              <a:gd name="connsiteY65" fmla="*/ 1446028 h 1977656"/>
              <a:gd name="connsiteX66" fmla="*/ 4178595 w 9941442"/>
              <a:gd name="connsiteY66" fmla="*/ 1435395 h 1977656"/>
              <a:gd name="connsiteX67" fmla="*/ 4210493 w 9941442"/>
              <a:gd name="connsiteY67" fmla="*/ 1371600 h 1977656"/>
              <a:gd name="connsiteX68" fmla="*/ 4231758 w 9941442"/>
              <a:gd name="connsiteY68" fmla="*/ 1307804 h 1977656"/>
              <a:gd name="connsiteX69" fmla="*/ 4306186 w 9941442"/>
              <a:gd name="connsiteY69" fmla="*/ 1265274 h 1977656"/>
              <a:gd name="connsiteX70" fmla="*/ 4338084 w 9941442"/>
              <a:gd name="connsiteY70" fmla="*/ 1254642 h 1977656"/>
              <a:gd name="connsiteX71" fmla="*/ 4401879 w 9941442"/>
              <a:gd name="connsiteY71" fmla="*/ 1201479 h 1977656"/>
              <a:gd name="connsiteX72" fmla="*/ 4465675 w 9941442"/>
              <a:gd name="connsiteY72" fmla="*/ 1158949 h 1977656"/>
              <a:gd name="connsiteX73" fmla="*/ 4646428 w 9941442"/>
              <a:gd name="connsiteY73" fmla="*/ 1169581 h 1977656"/>
              <a:gd name="connsiteX74" fmla="*/ 4720856 w 9941442"/>
              <a:gd name="connsiteY74" fmla="*/ 1169581 h 1977656"/>
              <a:gd name="connsiteX75" fmla="*/ 4827182 w 9941442"/>
              <a:gd name="connsiteY75" fmla="*/ 1105786 h 1977656"/>
              <a:gd name="connsiteX76" fmla="*/ 4944140 w 9941442"/>
              <a:gd name="connsiteY76" fmla="*/ 1073888 h 1977656"/>
              <a:gd name="connsiteX77" fmla="*/ 5018568 w 9941442"/>
              <a:gd name="connsiteY77" fmla="*/ 1052623 h 1977656"/>
              <a:gd name="connsiteX78" fmla="*/ 5050465 w 9941442"/>
              <a:gd name="connsiteY78" fmla="*/ 1041990 h 1977656"/>
              <a:gd name="connsiteX79" fmla="*/ 5135526 w 9941442"/>
              <a:gd name="connsiteY79" fmla="*/ 1020725 h 1977656"/>
              <a:gd name="connsiteX80" fmla="*/ 5178056 w 9941442"/>
              <a:gd name="connsiteY80" fmla="*/ 1010093 h 1977656"/>
              <a:gd name="connsiteX81" fmla="*/ 5295014 w 9941442"/>
              <a:gd name="connsiteY81" fmla="*/ 956930 h 1977656"/>
              <a:gd name="connsiteX82" fmla="*/ 5326912 w 9941442"/>
              <a:gd name="connsiteY82" fmla="*/ 925032 h 1977656"/>
              <a:gd name="connsiteX83" fmla="*/ 5369442 w 9941442"/>
              <a:gd name="connsiteY83" fmla="*/ 861237 h 1977656"/>
              <a:gd name="connsiteX84" fmla="*/ 5401340 w 9941442"/>
              <a:gd name="connsiteY84" fmla="*/ 839972 h 1977656"/>
              <a:gd name="connsiteX85" fmla="*/ 5465135 w 9941442"/>
              <a:gd name="connsiteY85" fmla="*/ 818707 h 1977656"/>
              <a:gd name="connsiteX86" fmla="*/ 5539563 w 9941442"/>
              <a:gd name="connsiteY86" fmla="*/ 797442 h 1977656"/>
              <a:gd name="connsiteX87" fmla="*/ 5613991 w 9941442"/>
              <a:gd name="connsiteY87" fmla="*/ 776177 h 1977656"/>
              <a:gd name="connsiteX88" fmla="*/ 6177516 w 9941442"/>
              <a:gd name="connsiteY88" fmla="*/ 786809 h 1977656"/>
              <a:gd name="connsiteX89" fmla="*/ 6241312 w 9941442"/>
              <a:gd name="connsiteY89" fmla="*/ 808074 h 1977656"/>
              <a:gd name="connsiteX90" fmla="*/ 6326372 w 9941442"/>
              <a:gd name="connsiteY90" fmla="*/ 829339 h 1977656"/>
              <a:gd name="connsiteX91" fmla="*/ 6432698 w 9941442"/>
              <a:gd name="connsiteY91" fmla="*/ 808074 h 1977656"/>
              <a:gd name="connsiteX92" fmla="*/ 6496493 w 9941442"/>
              <a:gd name="connsiteY92" fmla="*/ 765544 h 1977656"/>
              <a:gd name="connsiteX93" fmla="*/ 6560288 w 9941442"/>
              <a:gd name="connsiteY93" fmla="*/ 712381 h 1977656"/>
              <a:gd name="connsiteX94" fmla="*/ 6592186 w 9941442"/>
              <a:gd name="connsiteY94" fmla="*/ 701749 h 1977656"/>
              <a:gd name="connsiteX95" fmla="*/ 6624084 w 9941442"/>
              <a:gd name="connsiteY95" fmla="*/ 680484 h 1977656"/>
              <a:gd name="connsiteX96" fmla="*/ 6698512 w 9941442"/>
              <a:gd name="connsiteY96" fmla="*/ 659218 h 1977656"/>
              <a:gd name="connsiteX97" fmla="*/ 6921795 w 9941442"/>
              <a:gd name="connsiteY97" fmla="*/ 669851 h 1977656"/>
              <a:gd name="connsiteX98" fmla="*/ 7017488 w 9941442"/>
              <a:gd name="connsiteY98" fmla="*/ 701749 h 1977656"/>
              <a:gd name="connsiteX99" fmla="*/ 7091916 w 9941442"/>
              <a:gd name="connsiteY99" fmla="*/ 723014 h 1977656"/>
              <a:gd name="connsiteX100" fmla="*/ 7166344 w 9941442"/>
              <a:gd name="connsiteY100" fmla="*/ 744279 h 1977656"/>
              <a:gd name="connsiteX101" fmla="*/ 7506586 w 9941442"/>
              <a:gd name="connsiteY101" fmla="*/ 744279 h 1977656"/>
              <a:gd name="connsiteX102" fmla="*/ 7581014 w 9941442"/>
              <a:gd name="connsiteY102" fmla="*/ 765544 h 1977656"/>
              <a:gd name="connsiteX103" fmla="*/ 7697972 w 9941442"/>
              <a:gd name="connsiteY103" fmla="*/ 786809 h 1977656"/>
              <a:gd name="connsiteX104" fmla="*/ 7729870 w 9941442"/>
              <a:gd name="connsiteY104" fmla="*/ 797442 h 1977656"/>
              <a:gd name="connsiteX105" fmla="*/ 7889358 w 9941442"/>
              <a:gd name="connsiteY105" fmla="*/ 818707 h 1977656"/>
              <a:gd name="connsiteX106" fmla="*/ 7953154 w 9941442"/>
              <a:gd name="connsiteY106" fmla="*/ 839972 h 1977656"/>
              <a:gd name="connsiteX107" fmla="*/ 8048847 w 9941442"/>
              <a:gd name="connsiteY107" fmla="*/ 861237 h 1977656"/>
              <a:gd name="connsiteX108" fmla="*/ 8112642 w 9941442"/>
              <a:gd name="connsiteY108" fmla="*/ 882502 h 1977656"/>
              <a:gd name="connsiteX109" fmla="*/ 8144540 w 9941442"/>
              <a:gd name="connsiteY109" fmla="*/ 893135 h 1977656"/>
              <a:gd name="connsiteX110" fmla="*/ 8229600 w 9941442"/>
              <a:gd name="connsiteY110" fmla="*/ 914400 h 1977656"/>
              <a:gd name="connsiteX111" fmla="*/ 8293395 w 9941442"/>
              <a:gd name="connsiteY111" fmla="*/ 956930 h 1977656"/>
              <a:gd name="connsiteX112" fmla="*/ 8378456 w 9941442"/>
              <a:gd name="connsiteY112" fmla="*/ 1031358 h 1977656"/>
              <a:gd name="connsiteX113" fmla="*/ 8431619 w 9941442"/>
              <a:gd name="connsiteY113" fmla="*/ 1105786 h 1977656"/>
              <a:gd name="connsiteX114" fmla="*/ 8463516 w 9941442"/>
              <a:gd name="connsiteY114" fmla="*/ 1137684 h 1977656"/>
              <a:gd name="connsiteX115" fmla="*/ 8506047 w 9941442"/>
              <a:gd name="connsiteY115" fmla="*/ 1201479 h 1977656"/>
              <a:gd name="connsiteX116" fmla="*/ 8537944 w 9941442"/>
              <a:gd name="connsiteY116" fmla="*/ 1275907 h 1977656"/>
              <a:gd name="connsiteX117" fmla="*/ 8580475 w 9941442"/>
              <a:gd name="connsiteY117" fmla="*/ 1339702 h 1977656"/>
              <a:gd name="connsiteX118" fmla="*/ 8601740 w 9941442"/>
              <a:gd name="connsiteY118" fmla="*/ 1371600 h 1977656"/>
              <a:gd name="connsiteX119" fmla="*/ 8601740 w 9941442"/>
              <a:gd name="connsiteY119" fmla="*/ 1520456 h 1977656"/>
              <a:gd name="connsiteX120" fmla="*/ 8537944 w 9941442"/>
              <a:gd name="connsiteY120" fmla="*/ 1552353 h 1977656"/>
              <a:gd name="connsiteX121" fmla="*/ 8495414 w 9941442"/>
              <a:gd name="connsiteY121" fmla="*/ 1573618 h 1977656"/>
              <a:gd name="connsiteX122" fmla="*/ 8378456 w 9941442"/>
              <a:gd name="connsiteY122" fmla="*/ 1605516 h 1977656"/>
              <a:gd name="connsiteX123" fmla="*/ 8335926 w 9941442"/>
              <a:gd name="connsiteY123" fmla="*/ 1616149 h 1977656"/>
              <a:gd name="connsiteX124" fmla="*/ 8293395 w 9941442"/>
              <a:gd name="connsiteY124" fmla="*/ 1626781 h 1977656"/>
              <a:gd name="connsiteX125" fmla="*/ 8229600 w 9941442"/>
              <a:gd name="connsiteY125" fmla="*/ 1648046 h 1977656"/>
              <a:gd name="connsiteX126" fmla="*/ 8208335 w 9941442"/>
              <a:gd name="connsiteY126" fmla="*/ 1679944 h 1977656"/>
              <a:gd name="connsiteX127" fmla="*/ 8176437 w 9941442"/>
              <a:gd name="connsiteY127" fmla="*/ 1743739 h 1977656"/>
              <a:gd name="connsiteX128" fmla="*/ 8112642 w 9941442"/>
              <a:gd name="connsiteY128" fmla="*/ 1775637 h 1977656"/>
              <a:gd name="connsiteX129" fmla="*/ 8070112 w 9941442"/>
              <a:gd name="connsiteY129" fmla="*/ 1786270 h 1977656"/>
              <a:gd name="connsiteX130" fmla="*/ 8038214 w 9941442"/>
              <a:gd name="connsiteY130" fmla="*/ 1796902 h 1977656"/>
              <a:gd name="connsiteX131" fmla="*/ 7857461 w 9941442"/>
              <a:gd name="connsiteY131" fmla="*/ 1807535 h 1977656"/>
              <a:gd name="connsiteX132" fmla="*/ 7836195 w 9941442"/>
              <a:gd name="connsiteY132" fmla="*/ 1828800 h 1977656"/>
              <a:gd name="connsiteX133" fmla="*/ 7804298 w 9941442"/>
              <a:gd name="connsiteY133" fmla="*/ 1850065 h 1977656"/>
              <a:gd name="connsiteX134" fmla="*/ 7772400 w 9941442"/>
              <a:gd name="connsiteY134" fmla="*/ 1913860 h 1977656"/>
              <a:gd name="connsiteX135" fmla="*/ 7793665 w 9941442"/>
              <a:gd name="connsiteY135" fmla="*/ 1945758 h 1977656"/>
              <a:gd name="connsiteX136" fmla="*/ 7931888 w 9941442"/>
              <a:gd name="connsiteY136" fmla="*/ 1977656 h 1977656"/>
              <a:gd name="connsiteX137" fmla="*/ 8091377 w 9941442"/>
              <a:gd name="connsiteY137" fmla="*/ 1967023 h 1977656"/>
              <a:gd name="connsiteX138" fmla="*/ 8123275 w 9941442"/>
              <a:gd name="connsiteY138" fmla="*/ 1945758 h 1977656"/>
              <a:gd name="connsiteX139" fmla="*/ 8155172 w 9941442"/>
              <a:gd name="connsiteY139" fmla="*/ 1935125 h 1977656"/>
              <a:gd name="connsiteX140" fmla="*/ 8187070 w 9941442"/>
              <a:gd name="connsiteY140" fmla="*/ 1913860 h 1977656"/>
              <a:gd name="connsiteX141" fmla="*/ 8250865 w 9941442"/>
              <a:gd name="connsiteY141" fmla="*/ 1892595 h 1977656"/>
              <a:gd name="connsiteX142" fmla="*/ 8314661 w 9941442"/>
              <a:gd name="connsiteY142" fmla="*/ 1871330 h 1977656"/>
              <a:gd name="connsiteX143" fmla="*/ 8346558 w 9941442"/>
              <a:gd name="connsiteY143" fmla="*/ 1860697 h 1977656"/>
              <a:gd name="connsiteX144" fmla="*/ 8389088 w 9941442"/>
              <a:gd name="connsiteY144" fmla="*/ 1850065 h 1977656"/>
              <a:gd name="connsiteX145" fmla="*/ 8431619 w 9941442"/>
              <a:gd name="connsiteY145" fmla="*/ 1828800 h 1977656"/>
              <a:gd name="connsiteX146" fmla="*/ 8516679 w 9941442"/>
              <a:gd name="connsiteY146" fmla="*/ 1796902 h 1977656"/>
              <a:gd name="connsiteX147" fmla="*/ 8559209 w 9941442"/>
              <a:gd name="connsiteY147" fmla="*/ 1765004 h 1977656"/>
              <a:gd name="connsiteX148" fmla="*/ 8633637 w 9941442"/>
              <a:gd name="connsiteY148" fmla="*/ 1733107 h 1977656"/>
              <a:gd name="connsiteX149" fmla="*/ 8697433 w 9941442"/>
              <a:gd name="connsiteY149" fmla="*/ 1722474 h 1977656"/>
              <a:gd name="connsiteX150" fmla="*/ 8814391 w 9941442"/>
              <a:gd name="connsiteY150" fmla="*/ 1733107 h 1977656"/>
              <a:gd name="connsiteX151" fmla="*/ 8910084 w 9941442"/>
              <a:gd name="connsiteY151" fmla="*/ 1754372 h 1977656"/>
              <a:gd name="connsiteX152" fmla="*/ 8984512 w 9941442"/>
              <a:gd name="connsiteY152" fmla="*/ 1786270 h 1977656"/>
              <a:gd name="connsiteX153" fmla="*/ 9058940 w 9941442"/>
              <a:gd name="connsiteY153" fmla="*/ 1807535 h 1977656"/>
              <a:gd name="connsiteX154" fmla="*/ 9090837 w 9941442"/>
              <a:gd name="connsiteY154" fmla="*/ 1818167 h 1977656"/>
              <a:gd name="connsiteX155" fmla="*/ 9144000 w 9941442"/>
              <a:gd name="connsiteY155" fmla="*/ 1828800 h 1977656"/>
              <a:gd name="connsiteX156" fmla="*/ 9186530 w 9941442"/>
              <a:gd name="connsiteY156" fmla="*/ 1839432 h 1977656"/>
              <a:gd name="connsiteX157" fmla="*/ 9250326 w 9941442"/>
              <a:gd name="connsiteY157" fmla="*/ 1850065 h 1977656"/>
              <a:gd name="connsiteX158" fmla="*/ 9292856 w 9941442"/>
              <a:gd name="connsiteY158" fmla="*/ 1860697 h 1977656"/>
              <a:gd name="connsiteX159" fmla="*/ 9367284 w 9941442"/>
              <a:gd name="connsiteY159" fmla="*/ 1881963 h 1977656"/>
              <a:gd name="connsiteX160" fmla="*/ 9473609 w 9941442"/>
              <a:gd name="connsiteY160" fmla="*/ 1903228 h 1977656"/>
              <a:gd name="connsiteX161" fmla="*/ 9601200 w 9941442"/>
              <a:gd name="connsiteY161" fmla="*/ 1892595 h 1977656"/>
              <a:gd name="connsiteX162" fmla="*/ 9633098 w 9941442"/>
              <a:gd name="connsiteY162" fmla="*/ 1881963 h 1977656"/>
              <a:gd name="connsiteX163" fmla="*/ 9675628 w 9941442"/>
              <a:gd name="connsiteY163" fmla="*/ 1871330 h 1977656"/>
              <a:gd name="connsiteX164" fmla="*/ 9760688 w 9941442"/>
              <a:gd name="connsiteY164" fmla="*/ 1796902 h 1977656"/>
              <a:gd name="connsiteX165" fmla="*/ 9803219 w 9941442"/>
              <a:gd name="connsiteY165" fmla="*/ 1765004 h 1977656"/>
              <a:gd name="connsiteX166" fmla="*/ 9824484 w 9941442"/>
              <a:gd name="connsiteY166" fmla="*/ 1679944 h 1977656"/>
              <a:gd name="connsiteX167" fmla="*/ 9835116 w 9941442"/>
              <a:gd name="connsiteY167" fmla="*/ 1637414 h 1977656"/>
              <a:gd name="connsiteX168" fmla="*/ 9856382 w 9941442"/>
              <a:gd name="connsiteY168" fmla="*/ 1605516 h 1977656"/>
              <a:gd name="connsiteX169" fmla="*/ 9867014 w 9941442"/>
              <a:gd name="connsiteY169" fmla="*/ 1552353 h 1977656"/>
              <a:gd name="connsiteX170" fmla="*/ 9909544 w 9941442"/>
              <a:gd name="connsiteY170" fmla="*/ 1456660 h 1977656"/>
              <a:gd name="connsiteX171" fmla="*/ 9941442 w 9941442"/>
              <a:gd name="connsiteY171" fmla="*/ 1307804 h 1977656"/>
              <a:gd name="connsiteX172" fmla="*/ 9930809 w 9941442"/>
              <a:gd name="connsiteY172" fmla="*/ 914400 h 1977656"/>
              <a:gd name="connsiteX173" fmla="*/ 9920177 w 9941442"/>
              <a:gd name="connsiteY173" fmla="*/ 882502 h 1977656"/>
              <a:gd name="connsiteX174" fmla="*/ 9909544 w 9941442"/>
              <a:gd name="connsiteY174" fmla="*/ 786809 h 1977656"/>
              <a:gd name="connsiteX175" fmla="*/ 9898912 w 9941442"/>
              <a:gd name="connsiteY175" fmla="*/ 723014 h 1977656"/>
              <a:gd name="connsiteX176" fmla="*/ 9888279 w 9941442"/>
              <a:gd name="connsiteY176" fmla="*/ 606056 h 1977656"/>
              <a:gd name="connsiteX177" fmla="*/ 9856382 w 9941442"/>
              <a:gd name="connsiteY177" fmla="*/ 510363 h 1977656"/>
              <a:gd name="connsiteX178" fmla="*/ 9845749 w 9941442"/>
              <a:gd name="connsiteY178" fmla="*/ 467832 h 1977656"/>
              <a:gd name="connsiteX179" fmla="*/ 9781954 w 9941442"/>
              <a:gd name="connsiteY179" fmla="*/ 414670 h 1977656"/>
              <a:gd name="connsiteX180" fmla="*/ 9760688 w 9941442"/>
              <a:gd name="connsiteY180" fmla="*/ 382772 h 1977656"/>
              <a:gd name="connsiteX181" fmla="*/ 9696893 w 9941442"/>
              <a:gd name="connsiteY181" fmla="*/ 297711 h 1977656"/>
              <a:gd name="connsiteX182" fmla="*/ 9675628 w 9941442"/>
              <a:gd name="connsiteY182" fmla="*/ 265814 h 1977656"/>
              <a:gd name="connsiteX183" fmla="*/ 9643730 w 9941442"/>
              <a:gd name="connsiteY183" fmla="*/ 180753 h 1977656"/>
              <a:gd name="connsiteX184" fmla="*/ 9622465 w 9941442"/>
              <a:gd name="connsiteY184" fmla="*/ 148856 h 1977656"/>
              <a:gd name="connsiteX185" fmla="*/ 9548037 w 9941442"/>
              <a:gd name="connsiteY185" fmla="*/ 116958 h 1977656"/>
              <a:gd name="connsiteX186" fmla="*/ 9420447 w 9941442"/>
              <a:gd name="connsiteY186" fmla="*/ 95693 h 1977656"/>
              <a:gd name="connsiteX187" fmla="*/ 9335386 w 9941442"/>
              <a:gd name="connsiteY187" fmla="*/ 85060 h 1977656"/>
              <a:gd name="connsiteX188" fmla="*/ 9282223 w 9941442"/>
              <a:gd name="connsiteY188" fmla="*/ 74428 h 1977656"/>
              <a:gd name="connsiteX189" fmla="*/ 9175898 w 9941442"/>
              <a:gd name="connsiteY189" fmla="*/ 63795 h 1977656"/>
              <a:gd name="connsiteX190" fmla="*/ 9122735 w 9941442"/>
              <a:gd name="connsiteY190" fmla="*/ 53163 h 1977656"/>
              <a:gd name="connsiteX191" fmla="*/ 9016409 w 9941442"/>
              <a:gd name="connsiteY191" fmla="*/ 42530 h 1977656"/>
              <a:gd name="connsiteX192" fmla="*/ 8718698 w 9941442"/>
              <a:gd name="connsiteY192" fmla="*/ 53163 h 1977656"/>
              <a:gd name="connsiteX193" fmla="*/ 8516679 w 9941442"/>
              <a:gd name="connsiteY193" fmla="*/ 63795 h 1977656"/>
              <a:gd name="connsiteX194" fmla="*/ 8059479 w 9941442"/>
              <a:gd name="connsiteY194" fmla="*/ 74428 h 1977656"/>
              <a:gd name="connsiteX195" fmla="*/ 8006316 w 9941442"/>
              <a:gd name="connsiteY195" fmla="*/ 85060 h 1977656"/>
              <a:gd name="connsiteX196" fmla="*/ 7804298 w 9941442"/>
              <a:gd name="connsiteY196" fmla="*/ 106325 h 1977656"/>
              <a:gd name="connsiteX197" fmla="*/ 7283302 w 9941442"/>
              <a:gd name="connsiteY197" fmla="*/ 127590 h 1977656"/>
              <a:gd name="connsiteX198" fmla="*/ 7198242 w 9941442"/>
              <a:gd name="connsiteY198" fmla="*/ 138223 h 1977656"/>
              <a:gd name="connsiteX199" fmla="*/ 6815470 w 9941442"/>
              <a:gd name="connsiteY199" fmla="*/ 116958 h 1977656"/>
              <a:gd name="connsiteX200" fmla="*/ 5358809 w 9941442"/>
              <a:gd name="connsiteY200" fmla="*/ 138223 h 1977656"/>
              <a:gd name="connsiteX201" fmla="*/ 5273749 w 9941442"/>
              <a:gd name="connsiteY201" fmla="*/ 148856 h 1977656"/>
              <a:gd name="connsiteX202" fmla="*/ 5071730 w 9941442"/>
              <a:gd name="connsiteY202" fmla="*/ 138223 h 1977656"/>
              <a:gd name="connsiteX203" fmla="*/ 4944140 w 9941442"/>
              <a:gd name="connsiteY203" fmla="*/ 116958 h 1977656"/>
              <a:gd name="connsiteX204" fmla="*/ 4688958 w 9941442"/>
              <a:gd name="connsiteY204" fmla="*/ 138223 h 1977656"/>
              <a:gd name="connsiteX205" fmla="*/ 4603898 w 9941442"/>
              <a:gd name="connsiteY205" fmla="*/ 159488 h 1977656"/>
              <a:gd name="connsiteX206" fmla="*/ 4518837 w 9941442"/>
              <a:gd name="connsiteY206" fmla="*/ 180753 h 1977656"/>
              <a:gd name="connsiteX207" fmla="*/ 4476307 w 9941442"/>
              <a:gd name="connsiteY207" fmla="*/ 191386 h 1977656"/>
              <a:gd name="connsiteX208" fmla="*/ 4423144 w 9941442"/>
              <a:gd name="connsiteY208" fmla="*/ 202018 h 1977656"/>
              <a:gd name="connsiteX209" fmla="*/ 4380614 w 9941442"/>
              <a:gd name="connsiteY209" fmla="*/ 212651 h 1977656"/>
              <a:gd name="connsiteX210" fmla="*/ 4274288 w 9941442"/>
              <a:gd name="connsiteY210" fmla="*/ 233916 h 1977656"/>
              <a:gd name="connsiteX211" fmla="*/ 4167963 w 9941442"/>
              <a:gd name="connsiteY211" fmla="*/ 255181 h 1977656"/>
              <a:gd name="connsiteX212" fmla="*/ 4114800 w 9941442"/>
              <a:gd name="connsiteY212" fmla="*/ 265814 h 1977656"/>
              <a:gd name="connsiteX213" fmla="*/ 4008475 w 9941442"/>
              <a:gd name="connsiteY213" fmla="*/ 297711 h 1977656"/>
              <a:gd name="connsiteX214" fmla="*/ 3976577 w 9941442"/>
              <a:gd name="connsiteY214" fmla="*/ 308344 h 1977656"/>
              <a:gd name="connsiteX215" fmla="*/ 3848986 w 9941442"/>
              <a:gd name="connsiteY215" fmla="*/ 329609 h 1977656"/>
              <a:gd name="connsiteX216" fmla="*/ 3264195 w 9941442"/>
              <a:gd name="connsiteY216" fmla="*/ 318977 h 1977656"/>
              <a:gd name="connsiteX217" fmla="*/ 3189768 w 9941442"/>
              <a:gd name="connsiteY217" fmla="*/ 297711 h 1977656"/>
              <a:gd name="connsiteX218" fmla="*/ 3125972 w 9941442"/>
              <a:gd name="connsiteY218" fmla="*/ 287079 h 1977656"/>
              <a:gd name="connsiteX219" fmla="*/ 3030279 w 9941442"/>
              <a:gd name="connsiteY219" fmla="*/ 297711 h 1977656"/>
              <a:gd name="connsiteX220" fmla="*/ 2998382 w 9941442"/>
              <a:gd name="connsiteY220" fmla="*/ 308344 h 1977656"/>
              <a:gd name="connsiteX221" fmla="*/ 2902688 w 9941442"/>
              <a:gd name="connsiteY221" fmla="*/ 329609 h 1977656"/>
              <a:gd name="connsiteX222" fmla="*/ 2775098 w 9941442"/>
              <a:gd name="connsiteY222" fmla="*/ 393404 h 1977656"/>
              <a:gd name="connsiteX223" fmla="*/ 2743200 w 9941442"/>
              <a:gd name="connsiteY223" fmla="*/ 404037 h 1977656"/>
              <a:gd name="connsiteX224" fmla="*/ 2679405 w 9941442"/>
              <a:gd name="connsiteY224" fmla="*/ 382772 h 1977656"/>
              <a:gd name="connsiteX225" fmla="*/ 2647507 w 9941442"/>
              <a:gd name="connsiteY225" fmla="*/ 361507 h 1977656"/>
              <a:gd name="connsiteX226" fmla="*/ 2530549 w 9941442"/>
              <a:gd name="connsiteY226" fmla="*/ 329609 h 1977656"/>
              <a:gd name="connsiteX227" fmla="*/ 2169042 w 9941442"/>
              <a:gd name="connsiteY227" fmla="*/ 318977 h 1977656"/>
              <a:gd name="connsiteX228" fmla="*/ 2009554 w 9941442"/>
              <a:gd name="connsiteY228" fmla="*/ 297711 h 1977656"/>
              <a:gd name="connsiteX229" fmla="*/ 1499191 w 9941442"/>
              <a:gd name="connsiteY229" fmla="*/ 287079 h 1977656"/>
              <a:gd name="connsiteX230" fmla="*/ 1329070 w 9941442"/>
              <a:gd name="connsiteY230" fmla="*/ 255181 h 1977656"/>
              <a:gd name="connsiteX231" fmla="*/ 1275907 w 9941442"/>
              <a:gd name="connsiteY231" fmla="*/ 244549 h 1977656"/>
              <a:gd name="connsiteX232" fmla="*/ 1180214 w 9941442"/>
              <a:gd name="connsiteY232" fmla="*/ 212651 h 1977656"/>
              <a:gd name="connsiteX233" fmla="*/ 1148316 w 9941442"/>
              <a:gd name="connsiteY233" fmla="*/ 202018 h 1977656"/>
              <a:gd name="connsiteX234" fmla="*/ 1073888 w 9941442"/>
              <a:gd name="connsiteY234" fmla="*/ 170121 h 1977656"/>
              <a:gd name="connsiteX235" fmla="*/ 988828 w 9941442"/>
              <a:gd name="connsiteY235" fmla="*/ 138223 h 1977656"/>
              <a:gd name="connsiteX236" fmla="*/ 893135 w 9941442"/>
              <a:gd name="connsiteY236" fmla="*/ 116958 h 1977656"/>
              <a:gd name="connsiteX237" fmla="*/ 808075 w 9941442"/>
              <a:gd name="connsiteY237" fmla="*/ 106325 h 1977656"/>
              <a:gd name="connsiteX238" fmla="*/ 712382 w 9941442"/>
              <a:gd name="connsiteY238" fmla="*/ 85060 h 1977656"/>
              <a:gd name="connsiteX239" fmla="*/ 669851 w 9941442"/>
              <a:gd name="connsiteY239" fmla="*/ 74428 h 1977656"/>
              <a:gd name="connsiteX240" fmla="*/ 574158 w 9941442"/>
              <a:gd name="connsiteY240" fmla="*/ 53163 h 1977656"/>
              <a:gd name="connsiteX241" fmla="*/ 276447 w 9941442"/>
              <a:gd name="connsiteY241" fmla="*/ 63795 h 1977656"/>
              <a:gd name="connsiteX242" fmla="*/ 244549 w 9941442"/>
              <a:gd name="connsiteY242" fmla="*/ 74428 h 1977656"/>
              <a:gd name="connsiteX243" fmla="*/ 85061 w 9941442"/>
              <a:gd name="connsiteY243" fmla="*/ 106325 h 1977656"/>
              <a:gd name="connsiteX244" fmla="*/ 10633 w 9941442"/>
              <a:gd name="connsiteY244" fmla="*/ 127590 h 1977656"/>
              <a:gd name="connsiteX245" fmla="*/ 0 w 9941442"/>
              <a:gd name="connsiteY245" fmla="*/ 138223 h 19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9941442" h="1977656">
                <a:moveTo>
                  <a:pt x="21265" y="0"/>
                </a:moveTo>
                <a:cubicBezTo>
                  <a:pt x="44248" y="28729"/>
                  <a:pt x="66923" y="61086"/>
                  <a:pt x="95693" y="85060"/>
                </a:cubicBezTo>
                <a:cubicBezTo>
                  <a:pt x="105510" y="93241"/>
                  <a:pt x="117192" y="98897"/>
                  <a:pt x="127591" y="106325"/>
                </a:cubicBezTo>
                <a:cubicBezTo>
                  <a:pt x="142011" y="116625"/>
                  <a:pt x="154630" y="129617"/>
                  <a:pt x="170121" y="138223"/>
                </a:cubicBezTo>
                <a:cubicBezTo>
                  <a:pt x="186805" y="147492"/>
                  <a:pt x="206213" y="150953"/>
                  <a:pt x="223284" y="159488"/>
                </a:cubicBezTo>
                <a:cubicBezTo>
                  <a:pt x="234714" y="165203"/>
                  <a:pt x="243752" y="175038"/>
                  <a:pt x="255182" y="180753"/>
                </a:cubicBezTo>
                <a:cubicBezTo>
                  <a:pt x="270440" y="188382"/>
                  <a:pt x="315976" y="198610"/>
                  <a:pt x="329609" y="202018"/>
                </a:cubicBezTo>
                <a:cubicBezTo>
                  <a:pt x="340242" y="209107"/>
                  <a:pt x="350077" y="217569"/>
                  <a:pt x="361507" y="223284"/>
                </a:cubicBezTo>
                <a:cubicBezTo>
                  <a:pt x="413920" y="249491"/>
                  <a:pt x="374511" y="214548"/>
                  <a:pt x="425302" y="255181"/>
                </a:cubicBezTo>
                <a:cubicBezTo>
                  <a:pt x="433130" y="261443"/>
                  <a:pt x="438740" y="270184"/>
                  <a:pt x="446568" y="276446"/>
                </a:cubicBezTo>
                <a:cubicBezTo>
                  <a:pt x="456546" y="284429"/>
                  <a:pt x="468487" y="289728"/>
                  <a:pt x="478465" y="297711"/>
                </a:cubicBezTo>
                <a:cubicBezTo>
                  <a:pt x="554209" y="358308"/>
                  <a:pt x="433461" y="274798"/>
                  <a:pt x="531628" y="340242"/>
                </a:cubicBezTo>
                <a:cubicBezTo>
                  <a:pt x="538716" y="350874"/>
                  <a:pt x="543857" y="363103"/>
                  <a:pt x="552893" y="372139"/>
                </a:cubicBezTo>
                <a:cubicBezTo>
                  <a:pt x="583363" y="402609"/>
                  <a:pt x="582099" y="386742"/>
                  <a:pt x="616688" y="404037"/>
                </a:cubicBezTo>
                <a:cubicBezTo>
                  <a:pt x="628118" y="409752"/>
                  <a:pt x="636909" y="420112"/>
                  <a:pt x="648586" y="425302"/>
                </a:cubicBezTo>
                <a:cubicBezTo>
                  <a:pt x="669070" y="434406"/>
                  <a:pt x="712382" y="446567"/>
                  <a:pt x="712382" y="446567"/>
                </a:cubicBezTo>
                <a:cubicBezTo>
                  <a:pt x="723014" y="453655"/>
                  <a:pt x="732850" y="462117"/>
                  <a:pt x="744279" y="467832"/>
                </a:cubicBezTo>
                <a:cubicBezTo>
                  <a:pt x="773654" y="482520"/>
                  <a:pt x="823884" y="485534"/>
                  <a:pt x="850605" y="489097"/>
                </a:cubicBezTo>
                <a:lnTo>
                  <a:pt x="935665" y="499730"/>
                </a:lnTo>
                <a:cubicBezTo>
                  <a:pt x="986229" y="516584"/>
                  <a:pt x="1031117" y="533359"/>
                  <a:pt x="1084521" y="542260"/>
                </a:cubicBezTo>
                <a:cubicBezTo>
                  <a:pt x="1105786" y="545804"/>
                  <a:pt x="1127176" y="548665"/>
                  <a:pt x="1148316" y="552893"/>
                </a:cubicBezTo>
                <a:cubicBezTo>
                  <a:pt x="1162645" y="555759"/>
                  <a:pt x="1176433" y="561123"/>
                  <a:pt x="1190847" y="563525"/>
                </a:cubicBezTo>
                <a:cubicBezTo>
                  <a:pt x="1240287" y="571765"/>
                  <a:pt x="1290262" y="576550"/>
                  <a:pt x="1339702" y="584790"/>
                </a:cubicBezTo>
                <a:cubicBezTo>
                  <a:pt x="1360967" y="588334"/>
                  <a:pt x="1382418" y="590906"/>
                  <a:pt x="1403498" y="595423"/>
                </a:cubicBezTo>
                <a:cubicBezTo>
                  <a:pt x="1432075" y="601547"/>
                  <a:pt x="1460832" y="607446"/>
                  <a:pt x="1488558" y="616688"/>
                </a:cubicBezTo>
                <a:cubicBezTo>
                  <a:pt x="1509823" y="623776"/>
                  <a:pt x="1530374" y="633557"/>
                  <a:pt x="1552354" y="637953"/>
                </a:cubicBezTo>
                <a:cubicBezTo>
                  <a:pt x="1592462" y="645975"/>
                  <a:pt x="1628482" y="653774"/>
                  <a:pt x="1669312" y="659218"/>
                </a:cubicBezTo>
                <a:cubicBezTo>
                  <a:pt x="1701124" y="663460"/>
                  <a:pt x="1733107" y="666307"/>
                  <a:pt x="1765005" y="669851"/>
                </a:cubicBezTo>
                <a:cubicBezTo>
                  <a:pt x="1833718" y="692757"/>
                  <a:pt x="1776137" y="676164"/>
                  <a:pt x="1903228" y="691116"/>
                </a:cubicBezTo>
                <a:cubicBezTo>
                  <a:pt x="1975184" y="699581"/>
                  <a:pt x="1963219" y="698140"/>
                  <a:pt x="2020186" y="712381"/>
                </a:cubicBezTo>
                <a:cubicBezTo>
                  <a:pt x="2034363" y="719469"/>
                  <a:pt x="2047875" y="728081"/>
                  <a:pt x="2062716" y="733646"/>
                </a:cubicBezTo>
                <a:cubicBezTo>
                  <a:pt x="2123763" y="756539"/>
                  <a:pt x="2096338" y="729192"/>
                  <a:pt x="2169042" y="765544"/>
                </a:cubicBezTo>
                <a:cubicBezTo>
                  <a:pt x="2183219" y="772632"/>
                  <a:pt x="2196731" y="781244"/>
                  <a:pt x="2211572" y="786809"/>
                </a:cubicBezTo>
                <a:cubicBezTo>
                  <a:pt x="2225255" y="791940"/>
                  <a:pt x="2240613" y="791822"/>
                  <a:pt x="2254102" y="797442"/>
                </a:cubicBezTo>
                <a:cubicBezTo>
                  <a:pt x="2283364" y="809634"/>
                  <a:pt x="2310809" y="825795"/>
                  <a:pt x="2339163" y="839972"/>
                </a:cubicBezTo>
                <a:cubicBezTo>
                  <a:pt x="2353340" y="847060"/>
                  <a:pt x="2369013" y="851727"/>
                  <a:pt x="2381693" y="861237"/>
                </a:cubicBezTo>
                <a:cubicBezTo>
                  <a:pt x="2395870" y="871870"/>
                  <a:pt x="2410768" y="881602"/>
                  <a:pt x="2424223" y="893135"/>
                </a:cubicBezTo>
                <a:cubicBezTo>
                  <a:pt x="2435640" y="902921"/>
                  <a:pt x="2444569" y="915406"/>
                  <a:pt x="2456121" y="925032"/>
                </a:cubicBezTo>
                <a:cubicBezTo>
                  <a:pt x="2465938" y="933213"/>
                  <a:pt x="2478202" y="938116"/>
                  <a:pt x="2488019" y="946297"/>
                </a:cubicBezTo>
                <a:cubicBezTo>
                  <a:pt x="2499570" y="955923"/>
                  <a:pt x="2507680" y="969455"/>
                  <a:pt x="2519916" y="978195"/>
                </a:cubicBezTo>
                <a:cubicBezTo>
                  <a:pt x="2532814" y="987408"/>
                  <a:pt x="2547730" y="993573"/>
                  <a:pt x="2562447" y="999460"/>
                </a:cubicBezTo>
                <a:cubicBezTo>
                  <a:pt x="2625606" y="1024723"/>
                  <a:pt x="2613948" y="1015694"/>
                  <a:pt x="2668772" y="1031358"/>
                </a:cubicBezTo>
                <a:cubicBezTo>
                  <a:pt x="2679549" y="1034437"/>
                  <a:pt x="2690037" y="1038446"/>
                  <a:pt x="2700670" y="1041990"/>
                </a:cubicBezTo>
                <a:cubicBezTo>
                  <a:pt x="2765312" y="1085086"/>
                  <a:pt x="2696631" y="1044463"/>
                  <a:pt x="2775098" y="1073888"/>
                </a:cubicBezTo>
                <a:cubicBezTo>
                  <a:pt x="2789939" y="1079453"/>
                  <a:pt x="2802591" y="1090141"/>
                  <a:pt x="2817628" y="1095153"/>
                </a:cubicBezTo>
                <a:cubicBezTo>
                  <a:pt x="2834773" y="1100868"/>
                  <a:pt x="2853259" y="1101403"/>
                  <a:pt x="2870791" y="1105786"/>
                </a:cubicBezTo>
                <a:cubicBezTo>
                  <a:pt x="2881664" y="1108504"/>
                  <a:pt x="2892056" y="1112874"/>
                  <a:pt x="2902688" y="1116418"/>
                </a:cubicBezTo>
                <a:cubicBezTo>
                  <a:pt x="2909777" y="1123507"/>
                  <a:pt x="2914987" y="1133201"/>
                  <a:pt x="2923954" y="1137684"/>
                </a:cubicBezTo>
                <a:cubicBezTo>
                  <a:pt x="2979037" y="1165225"/>
                  <a:pt x="2951333" y="1132810"/>
                  <a:pt x="2998382" y="1158949"/>
                </a:cubicBezTo>
                <a:cubicBezTo>
                  <a:pt x="3020723" y="1171361"/>
                  <a:pt x="3040912" y="1187302"/>
                  <a:pt x="3062177" y="1201479"/>
                </a:cubicBezTo>
                <a:cubicBezTo>
                  <a:pt x="3087426" y="1218311"/>
                  <a:pt x="3113520" y="1234855"/>
                  <a:pt x="3136605" y="1254642"/>
                </a:cubicBezTo>
                <a:cubicBezTo>
                  <a:pt x="3148021" y="1264428"/>
                  <a:pt x="3156266" y="1277799"/>
                  <a:pt x="3168502" y="1286539"/>
                </a:cubicBezTo>
                <a:cubicBezTo>
                  <a:pt x="3220124" y="1323411"/>
                  <a:pt x="3196656" y="1295300"/>
                  <a:pt x="3242930" y="1318437"/>
                </a:cubicBezTo>
                <a:cubicBezTo>
                  <a:pt x="3254360" y="1324152"/>
                  <a:pt x="3263151" y="1334512"/>
                  <a:pt x="3274828" y="1339702"/>
                </a:cubicBezTo>
                <a:cubicBezTo>
                  <a:pt x="3295311" y="1348806"/>
                  <a:pt x="3338623" y="1360967"/>
                  <a:pt x="3338623" y="1360967"/>
                </a:cubicBezTo>
                <a:cubicBezTo>
                  <a:pt x="3349256" y="1368055"/>
                  <a:pt x="3359091" y="1376517"/>
                  <a:pt x="3370521" y="1382232"/>
                </a:cubicBezTo>
                <a:cubicBezTo>
                  <a:pt x="3380546" y="1387244"/>
                  <a:pt x="3393667" y="1385863"/>
                  <a:pt x="3402419" y="1392865"/>
                </a:cubicBezTo>
                <a:cubicBezTo>
                  <a:pt x="3412398" y="1400848"/>
                  <a:pt x="3412848" y="1417990"/>
                  <a:pt x="3423684" y="1424763"/>
                </a:cubicBezTo>
                <a:cubicBezTo>
                  <a:pt x="3440943" y="1435550"/>
                  <a:pt x="3505108" y="1450435"/>
                  <a:pt x="3530009" y="1456660"/>
                </a:cubicBezTo>
                <a:cubicBezTo>
                  <a:pt x="3544186" y="1463748"/>
                  <a:pt x="3557823" y="1472038"/>
                  <a:pt x="3572540" y="1477925"/>
                </a:cubicBezTo>
                <a:cubicBezTo>
                  <a:pt x="3593352" y="1486250"/>
                  <a:pt x="3615070" y="1492102"/>
                  <a:pt x="3636335" y="1499190"/>
                </a:cubicBezTo>
                <a:cubicBezTo>
                  <a:pt x="3646968" y="1502734"/>
                  <a:pt x="3657360" y="1507105"/>
                  <a:pt x="3668233" y="1509823"/>
                </a:cubicBezTo>
                <a:cubicBezTo>
                  <a:pt x="3682410" y="1513367"/>
                  <a:pt x="3696712" y="1516442"/>
                  <a:pt x="3710763" y="1520456"/>
                </a:cubicBezTo>
                <a:cubicBezTo>
                  <a:pt x="3817538" y="1550963"/>
                  <a:pt x="3652236" y="1508481"/>
                  <a:pt x="3785191" y="1541721"/>
                </a:cubicBezTo>
                <a:cubicBezTo>
                  <a:pt x="4012728" y="1529745"/>
                  <a:pt x="3931103" y="1568492"/>
                  <a:pt x="4051005" y="1488558"/>
                </a:cubicBezTo>
                <a:cubicBezTo>
                  <a:pt x="4101556" y="1454857"/>
                  <a:pt x="4070774" y="1471336"/>
                  <a:pt x="4146698" y="1446028"/>
                </a:cubicBezTo>
                <a:lnTo>
                  <a:pt x="4178595" y="1435395"/>
                </a:lnTo>
                <a:cubicBezTo>
                  <a:pt x="4212755" y="1401237"/>
                  <a:pt x="4193697" y="1427588"/>
                  <a:pt x="4210493" y="1371600"/>
                </a:cubicBezTo>
                <a:cubicBezTo>
                  <a:pt x="4216934" y="1350130"/>
                  <a:pt x="4213107" y="1320238"/>
                  <a:pt x="4231758" y="1307804"/>
                </a:cubicBezTo>
                <a:cubicBezTo>
                  <a:pt x="4263791" y="1286449"/>
                  <a:pt x="4268416" y="1281461"/>
                  <a:pt x="4306186" y="1265274"/>
                </a:cubicBezTo>
                <a:cubicBezTo>
                  <a:pt x="4316488" y="1260859"/>
                  <a:pt x="4327451" y="1258186"/>
                  <a:pt x="4338084" y="1254642"/>
                </a:cubicBezTo>
                <a:cubicBezTo>
                  <a:pt x="4452069" y="1178653"/>
                  <a:pt x="4279078" y="1296991"/>
                  <a:pt x="4401879" y="1201479"/>
                </a:cubicBezTo>
                <a:cubicBezTo>
                  <a:pt x="4422053" y="1185788"/>
                  <a:pt x="4465675" y="1158949"/>
                  <a:pt x="4465675" y="1158949"/>
                </a:cubicBezTo>
                <a:cubicBezTo>
                  <a:pt x="4525926" y="1162493"/>
                  <a:pt x="4586372" y="1163575"/>
                  <a:pt x="4646428" y="1169581"/>
                </a:cubicBezTo>
                <a:cubicBezTo>
                  <a:pt x="4722697" y="1177208"/>
                  <a:pt x="4627676" y="1192877"/>
                  <a:pt x="4720856" y="1169581"/>
                </a:cubicBezTo>
                <a:cubicBezTo>
                  <a:pt x="4766215" y="1139342"/>
                  <a:pt x="4781405" y="1125405"/>
                  <a:pt x="4827182" y="1105786"/>
                </a:cubicBezTo>
                <a:cubicBezTo>
                  <a:pt x="4859384" y="1091985"/>
                  <a:pt x="4919715" y="1082030"/>
                  <a:pt x="4944140" y="1073888"/>
                </a:cubicBezTo>
                <a:cubicBezTo>
                  <a:pt x="5020637" y="1048390"/>
                  <a:pt x="4925087" y="1079333"/>
                  <a:pt x="5018568" y="1052623"/>
                </a:cubicBezTo>
                <a:cubicBezTo>
                  <a:pt x="5029344" y="1049544"/>
                  <a:pt x="5039652" y="1044939"/>
                  <a:pt x="5050465" y="1041990"/>
                </a:cubicBezTo>
                <a:cubicBezTo>
                  <a:pt x="5078661" y="1034300"/>
                  <a:pt x="5107172" y="1027813"/>
                  <a:pt x="5135526" y="1020725"/>
                </a:cubicBezTo>
                <a:lnTo>
                  <a:pt x="5178056" y="1010093"/>
                </a:lnTo>
                <a:cubicBezTo>
                  <a:pt x="5273141" y="962551"/>
                  <a:pt x="5233043" y="977588"/>
                  <a:pt x="5295014" y="956930"/>
                </a:cubicBezTo>
                <a:cubicBezTo>
                  <a:pt x="5305647" y="946297"/>
                  <a:pt x="5317680" y="936901"/>
                  <a:pt x="5326912" y="925032"/>
                </a:cubicBezTo>
                <a:cubicBezTo>
                  <a:pt x="5342603" y="904858"/>
                  <a:pt x="5348177" y="875414"/>
                  <a:pt x="5369442" y="861237"/>
                </a:cubicBezTo>
                <a:cubicBezTo>
                  <a:pt x="5380075" y="854149"/>
                  <a:pt x="5389663" y="845162"/>
                  <a:pt x="5401340" y="839972"/>
                </a:cubicBezTo>
                <a:cubicBezTo>
                  <a:pt x="5421823" y="830868"/>
                  <a:pt x="5443870" y="825795"/>
                  <a:pt x="5465135" y="818707"/>
                </a:cubicBezTo>
                <a:cubicBezTo>
                  <a:pt x="5541627" y="793209"/>
                  <a:pt x="5446092" y="824148"/>
                  <a:pt x="5539563" y="797442"/>
                </a:cubicBezTo>
                <a:cubicBezTo>
                  <a:pt x="5646338" y="766935"/>
                  <a:pt x="5481037" y="809414"/>
                  <a:pt x="5613991" y="776177"/>
                </a:cubicBezTo>
                <a:cubicBezTo>
                  <a:pt x="5801833" y="779721"/>
                  <a:pt x="5989883" y="777269"/>
                  <a:pt x="6177516" y="786809"/>
                </a:cubicBezTo>
                <a:cubicBezTo>
                  <a:pt x="6199903" y="787947"/>
                  <a:pt x="6220047" y="800985"/>
                  <a:pt x="6241312" y="808074"/>
                </a:cubicBezTo>
                <a:cubicBezTo>
                  <a:pt x="6290360" y="824423"/>
                  <a:pt x="6262209" y="816507"/>
                  <a:pt x="6326372" y="829339"/>
                </a:cubicBezTo>
                <a:cubicBezTo>
                  <a:pt x="6332680" y="828438"/>
                  <a:pt x="6412452" y="821572"/>
                  <a:pt x="6432698" y="808074"/>
                </a:cubicBezTo>
                <a:cubicBezTo>
                  <a:pt x="6512344" y="754977"/>
                  <a:pt x="6420647" y="790827"/>
                  <a:pt x="6496493" y="765544"/>
                </a:cubicBezTo>
                <a:cubicBezTo>
                  <a:pt x="6520006" y="742031"/>
                  <a:pt x="6530684" y="727183"/>
                  <a:pt x="6560288" y="712381"/>
                </a:cubicBezTo>
                <a:cubicBezTo>
                  <a:pt x="6570313" y="707369"/>
                  <a:pt x="6581553" y="705293"/>
                  <a:pt x="6592186" y="701749"/>
                </a:cubicBezTo>
                <a:cubicBezTo>
                  <a:pt x="6602819" y="694661"/>
                  <a:pt x="6612654" y="686199"/>
                  <a:pt x="6624084" y="680484"/>
                </a:cubicBezTo>
                <a:cubicBezTo>
                  <a:pt x="6639338" y="672857"/>
                  <a:pt x="6684884" y="662625"/>
                  <a:pt x="6698512" y="659218"/>
                </a:cubicBezTo>
                <a:cubicBezTo>
                  <a:pt x="6772940" y="662762"/>
                  <a:pt x="6847739" y="661622"/>
                  <a:pt x="6921795" y="669851"/>
                </a:cubicBezTo>
                <a:cubicBezTo>
                  <a:pt x="6921807" y="669852"/>
                  <a:pt x="7001533" y="696431"/>
                  <a:pt x="7017488" y="701749"/>
                </a:cubicBezTo>
                <a:cubicBezTo>
                  <a:pt x="7093935" y="727231"/>
                  <a:pt x="6998504" y="696325"/>
                  <a:pt x="7091916" y="723014"/>
                </a:cubicBezTo>
                <a:cubicBezTo>
                  <a:pt x="7198691" y="753521"/>
                  <a:pt x="7033389" y="711039"/>
                  <a:pt x="7166344" y="744279"/>
                </a:cubicBezTo>
                <a:cubicBezTo>
                  <a:pt x="7342392" y="734498"/>
                  <a:pt x="7344610" y="726282"/>
                  <a:pt x="7506586" y="744279"/>
                </a:cubicBezTo>
                <a:cubicBezTo>
                  <a:pt x="7542390" y="748257"/>
                  <a:pt x="7548751" y="757478"/>
                  <a:pt x="7581014" y="765544"/>
                </a:cubicBezTo>
                <a:cubicBezTo>
                  <a:pt x="7610743" y="772976"/>
                  <a:pt x="7669524" y="782068"/>
                  <a:pt x="7697972" y="786809"/>
                </a:cubicBezTo>
                <a:cubicBezTo>
                  <a:pt x="7708605" y="790353"/>
                  <a:pt x="7718792" y="795738"/>
                  <a:pt x="7729870" y="797442"/>
                </a:cubicBezTo>
                <a:cubicBezTo>
                  <a:pt x="7804283" y="808890"/>
                  <a:pt x="7826584" y="801587"/>
                  <a:pt x="7889358" y="818707"/>
                </a:cubicBezTo>
                <a:cubicBezTo>
                  <a:pt x="7910984" y="824605"/>
                  <a:pt x="7931528" y="834074"/>
                  <a:pt x="7953154" y="839972"/>
                </a:cubicBezTo>
                <a:cubicBezTo>
                  <a:pt x="8064453" y="870326"/>
                  <a:pt x="7953360" y="832591"/>
                  <a:pt x="8048847" y="861237"/>
                </a:cubicBezTo>
                <a:cubicBezTo>
                  <a:pt x="8070317" y="867678"/>
                  <a:pt x="8091377" y="875414"/>
                  <a:pt x="8112642" y="882502"/>
                </a:cubicBezTo>
                <a:cubicBezTo>
                  <a:pt x="8123275" y="886046"/>
                  <a:pt x="8133550" y="890937"/>
                  <a:pt x="8144540" y="893135"/>
                </a:cubicBezTo>
                <a:cubicBezTo>
                  <a:pt x="8159273" y="896081"/>
                  <a:pt x="8211207" y="904182"/>
                  <a:pt x="8229600" y="914400"/>
                </a:cubicBezTo>
                <a:cubicBezTo>
                  <a:pt x="8251941" y="926812"/>
                  <a:pt x="8275323" y="938858"/>
                  <a:pt x="8293395" y="956930"/>
                </a:cubicBezTo>
                <a:cubicBezTo>
                  <a:pt x="8355594" y="1019129"/>
                  <a:pt x="8325706" y="996192"/>
                  <a:pt x="8378456" y="1031358"/>
                </a:cubicBezTo>
                <a:cubicBezTo>
                  <a:pt x="8395288" y="1056607"/>
                  <a:pt x="8411832" y="1082701"/>
                  <a:pt x="8431619" y="1105786"/>
                </a:cubicBezTo>
                <a:cubicBezTo>
                  <a:pt x="8441405" y="1117203"/>
                  <a:pt x="8454284" y="1125815"/>
                  <a:pt x="8463516" y="1137684"/>
                </a:cubicBezTo>
                <a:cubicBezTo>
                  <a:pt x="8479207" y="1157858"/>
                  <a:pt x="8506047" y="1201479"/>
                  <a:pt x="8506047" y="1201479"/>
                </a:cubicBezTo>
                <a:cubicBezTo>
                  <a:pt x="8517046" y="1234478"/>
                  <a:pt x="8518236" y="1243060"/>
                  <a:pt x="8537944" y="1275907"/>
                </a:cubicBezTo>
                <a:cubicBezTo>
                  <a:pt x="8551093" y="1297822"/>
                  <a:pt x="8566298" y="1318437"/>
                  <a:pt x="8580475" y="1339702"/>
                </a:cubicBezTo>
                <a:lnTo>
                  <a:pt x="8601740" y="1371600"/>
                </a:lnTo>
                <a:cubicBezTo>
                  <a:pt x="8620616" y="1428231"/>
                  <a:pt x="8627829" y="1435665"/>
                  <a:pt x="8601740" y="1520456"/>
                </a:cubicBezTo>
                <a:cubicBezTo>
                  <a:pt x="8596567" y="1537269"/>
                  <a:pt x="8550347" y="1547038"/>
                  <a:pt x="8537944" y="1552353"/>
                </a:cubicBezTo>
                <a:cubicBezTo>
                  <a:pt x="8523376" y="1558597"/>
                  <a:pt x="8509982" y="1567374"/>
                  <a:pt x="8495414" y="1573618"/>
                </a:cubicBezTo>
                <a:cubicBezTo>
                  <a:pt x="8467586" y="1585544"/>
                  <a:pt x="8391476" y="1602261"/>
                  <a:pt x="8378456" y="1605516"/>
                </a:cubicBezTo>
                <a:lnTo>
                  <a:pt x="8335926" y="1616149"/>
                </a:lnTo>
                <a:cubicBezTo>
                  <a:pt x="8321749" y="1619693"/>
                  <a:pt x="8307258" y="1622160"/>
                  <a:pt x="8293395" y="1626781"/>
                </a:cubicBezTo>
                <a:lnTo>
                  <a:pt x="8229600" y="1648046"/>
                </a:lnTo>
                <a:cubicBezTo>
                  <a:pt x="8222512" y="1658679"/>
                  <a:pt x="8214050" y="1668514"/>
                  <a:pt x="8208335" y="1679944"/>
                </a:cubicBezTo>
                <a:cubicBezTo>
                  <a:pt x="8191040" y="1714534"/>
                  <a:pt x="8206908" y="1713268"/>
                  <a:pt x="8176437" y="1743739"/>
                </a:cubicBezTo>
                <a:cubicBezTo>
                  <a:pt x="8157797" y="1762379"/>
                  <a:pt x="8136856" y="1768719"/>
                  <a:pt x="8112642" y="1775637"/>
                </a:cubicBezTo>
                <a:cubicBezTo>
                  <a:pt x="8098591" y="1779652"/>
                  <a:pt x="8084163" y="1782256"/>
                  <a:pt x="8070112" y="1786270"/>
                </a:cubicBezTo>
                <a:cubicBezTo>
                  <a:pt x="8059335" y="1789349"/>
                  <a:pt x="8049366" y="1795787"/>
                  <a:pt x="8038214" y="1796902"/>
                </a:cubicBezTo>
                <a:cubicBezTo>
                  <a:pt x="7978158" y="1802908"/>
                  <a:pt x="7917712" y="1803991"/>
                  <a:pt x="7857461" y="1807535"/>
                </a:cubicBezTo>
                <a:cubicBezTo>
                  <a:pt x="7850372" y="1814623"/>
                  <a:pt x="7844023" y="1822538"/>
                  <a:pt x="7836195" y="1828800"/>
                </a:cubicBezTo>
                <a:cubicBezTo>
                  <a:pt x="7826217" y="1836783"/>
                  <a:pt x="7813334" y="1841029"/>
                  <a:pt x="7804298" y="1850065"/>
                </a:cubicBezTo>
                <a:cubicBezTo>
                  <a:pt x="7783687" y="1870676"/>
                  <a:pt x="7781048" y="1887918"/>
                  <a:pt x="7772400" y="1913860"/>
                </a:cubicBezTo>
                <a:cubicBezTo>
                  <a:pt x="7779488" y="1924493"/>
                  <a:pt x="7783848" y="1937577"/>
                  <a:pt x="7793665" y="1945758"/>
                </a:cubicBezTo>
                <a:cubicBezTo>
                  <a:pt x="7832022" y="1977723"/>
                  <a:pt x="7887017" y="1972670"/>
                  <a:pt x="7931888" y="1977656"/>
                </a:cubicBezTo>
                <a:cubicBezTo>
                  <a:pt x="7985051" y="1974112"/>
                  <a:pt x="8038821" y="1975782"/>
                  <a:pt x="8091377" y="1967023"/>
                </a:cubicBezTo>
                <a:cubicBezTo>
                  <a:pt x="8103982" y="1964922"/>
                  <a:pt x="8111845" y="1951473"/>
                  <a:pt x="8123275" y="1945758"/>
                </a:cubicBezTo>
                <a:cubicBezTo>
                  <a:pt x="8133299" y="1940746"/>
                  <a:pt x="8145148" y="1940137"/>
                  <a:pt x="8155172" y="1935125"/>
                </a:cubicBezTo>
                <a:cubicBezTo>
                  <a:pt x="8166602" y="1929410"/>
                  <a:pt x="8175393" y="1919050"/>
                  <a:pt x="8187070" y="1913860"/>
                </a:cubicBezTo>
                <a:cubicBezTo>
                  <a:pt x="8207553" y="1904756"/>
                  <a:pt x="8229600" y="1899683"/>
                  <a:pt x="8250865" y="1892595"/>
                </a:cubicBezTo>
                <a:lnTo>
                  <a:pt x="8314661" y="1871330"/>
                </a:lnTo>
                <a:cubicBezTo>
                  <a:pt x="8325293" y="1867786"/>
                  <a:pt x="8335685" y="1863415"/>
                  <a:pt x="8346558" y="1860697"/>
                </a:cubicBezTo>
                <a:lnTo>
                  <a:pt x="8389088" y="1850065"/>
                </a:lnTo>
                <a:cubicBezTo>
                  <a:pt x="8403265" y="1842977"/>
                  <a:pt x="8416778" y="1834365"/>
                  <a:pt x="8431619" y="1828800"/>
                </a:cubicBezTo>
                <a:cubicBezTo>
                  <a:pt x="8492845" y="1805840"/>
                  <a:pt x="8457479" y="1833903"/>
                  <a:pt x="8516679" y="1796902"/>
                </a:cubicBezTo>
                <a:cubicBezTo>
                  <a:pt x="8531706" y="1787510"/>
                  <a:pt x="8544182" y="1774396"/>
                  <a:pt x="8559209" y="1765004"/>
                </a:cubicBezTo>
                <a:cubicBezTo>
                  <a:pt x="8577143" y="1753795"/>
                  <a:pt x="8611183" y="1738097"/>
                  <a:pt x="8633637" y="1733107"/>
                </a:cubicBezTo>
                <a:cubicBezTo>
                  <a:pt x="8654682" y="1728430"/>
                  <a:pt x="8676168" y="1726018"/>
                  <a:pt x="8697433" y="1722474"/>
                </a:cubicBezTo>
                <a:cubicBezTo>
                  <a:pt x="8736419" y="1726018"/>
                  <a:pt x="8775547" y="1728251"/>
                  <a:pt x="8814391" y="1733107"/>
                </a:cubicBezTo>
                <a:cubicBezTo>
                  <a:pt x="8833891" y="1735544"/>
                  <a:pt x="8888829" y="1748299"/>
                  <a:pt x="8910084" y="1754372"/>
                </a:cubicBezTo>
                <a:cubicBezTo>
                  <a:pt x="8959964" y="1768623"/>
                  <a:pt x="8927792" y="1761961"/>
                  <a:pt x="8984512" y="1786270"/>
                </a:cubicBezTo>
                <a:cubicBezTo>
                  <a:pt x="9009998" y="1797193"/>
                  <a:pt x="9031972" y="1799830"/>
                  <a:pt x="9058940" y="1807535"/>
                </a:cubicBezTo>
                <a:cubicBezTo>
                  <a:pt x="9069716" y="1810614"/>
                  <a:pt x="9079964" y="1815449"/>
                  <a:pt x="9090837" y="1818167"/>
                </a:cubicBezTo>
                <a:cubicBezTo>
                  <a:pt x="9108369" y="1822550"/>
                  <a:pt x="9126358" y="1824880"/>
                  <a:pt x="9144000" y="1828800"/>
                </a:cubicBezTo>
                <a:cubicBezTo>
                  <a:pt x="9158265" y="1831970"/>
                  <a:pt x="9172201" y="1836566"/>
                  <a:pt x="9186530" y="1839432"/>
                </a:cubicBezTo>
                <a:cubicBezTo>
                  <a:pt x="9207670" y="1843660"/>
                  <a:pt x="9229186" y="1845837"/>
                  <a:pt x="9250326" y="1850065"/>
                </a:cubicBezTo>
                <a:cubicBezTo>
                  <a:pt x="9264655" y="1852931"/>
                  <a:pt x="9278805" y="1856683"/>
                  <a:pt x="9292856" y="1860697"/>
                </a:cubicBezTo>
                <a:cubicBezTo>
                  <a:pt x="9340148" y="1874209"/>
                  <a:pt x="9311885" y="1870883"/>
                  <a:pt x="9367284" y="1881963"/>
                </a:cubicBezTo>
                <a:cubicBezTo>
                  <a:pt x="9497633" y="1908033"/>
                  <a:pt x="9374822" y="1878530"/>
                  <a:pt x="9473609" y="1903228"/>
                </a:cubicBezTo>
                <a:cubicBezTo>
                  <a:pt x="9516139" y="1899684"/>
                  <a:pt x="9558897" y="1898235"/>
                  <a:pt x="9601200" y="1892595"/>
                </a:cubicBezTo>
                <a:cubicBezTo>
                  <a:pt x="9612309" y="1891114"/>
                  <a:pt x="9622321" y="1885042"/>
                  <a:pt x="9633098" y="1881963"/>
                </a:cubicBezTo>
                <a:cubicBezTo>
                  <a:pt x="9647149" y="1877949"/>
                  <a:pt x="9661451" y="1874874"/>
                  <a:pt x="9675628" y="1871330"/>
                </a:cubicBezTo>
                <a:cubicBezTo>
                  <a:pt x="9782872" y="1790895"/>
                  <a:pt x="9650558" y="1893265"/>
                  <a:pt x="9760688" y="1796902"/>
                </a:cubicBezTo>
                <a:cubicBezTo>
                  <a:pt x="9774025" y="1785233"/>
                  <a:pt x="9789042" y="1775637"/>
                  <a:pt x="9803219" y="1765004"/>
                </a:cubicBezTo>
                <a:lnTo>
                  <a:pt x="9824484" y="1679944"/>
                </a:lnTo>
                <a:cubicBezTo>
                  <a:pt x="9828028" y="1665767"/>
                  <a:pt x="9827010" y="1649573"/>
                  <a:pt x="9835116" y="1637414"/>
                </a:cubicBezTo>
                <a:lnTo>
                  <a:pt x="9856382" y="1605516"/>
                </a:lnTo>
                <a:cubicBezTo>
                  <a:pt x="9859926" y="1587795"/>
                  <a:pt x="9861821" y="1569663"/>
                  <a:pt x="9867014" y="1552353"/>
                </a:cubicBezTo>
                <a:cubicBezTo>
                  <a:pt x="9877196" y="1518413"/>
                  <a:pt x="9893836" y="1488076"/>
                  <a:pt x="9909544" y="1456660"/>
                </a:cubicBezTo>
                <a:cubicBezTo>
                  <a:pt x="9933675" y="1336005"/>
                  <a:pt x="9922043" y="1385399"/>
                  <a:pt x="9941442" y="1307804"/>
                </a:cubicBezTo>
                <a:cubicBezTo>
                  <a:pt x="9937898" y="1176669"/>
                  <a:pt x="9937360" y="1045419"/>
                  <a:pt x="9930809" y="914400"/>
                </a:cubicBezTo>
                <a:cubicBezTo>
                  <a:pt x="9930249" y="903206"/>
                  <a:pt x="9922020" y="893557"/>
                  <a:pt x="9920177" y="882502"/>
                </a:cubicBezTo>
                <a:cubicBezTo>
                  <a:pt x="9914901" y="850845"/>
                  <a:pt x="9913786" y="818621"/>
                  <a:pt x="9909544" y="786809"/>
                </a:cubicBezTo>
                <a:cubicBezTo>
                  <a:pt x="9906695" y="765440"/>
                  <a:pt x="9901431" y="744425"/>
                  <a:pt x="9898912" y="723014"/>
                </a:cubicBezTo>
                <a:cubicBezTo>
                  <a:pt x="9894338" y="684135"/>
                  <a:pt x="9895082" y="644607"/>
                  <a:pt x="9888279" y="606056"/>
                </a:cubicBezTo>
                <a:cubicBezTo>
                  <a:pt x="9881902" y="569917"/>
                  <a:pt x="9864887" y="544381"/>
                  <a:pt x="9856382" y="510363"/>
                </a:cubicBezTo>
                <a:cubicBezTo>
                  <a:pt x="9852838" y="496186"/>
                  <a:pt x="9852999" y="480520"/>
                  <a:pt x="9845749" y="467832"/>
                </a:cubicBezTo>
                <a:cubicBezTo>
                  <a:pt x="9833155" y="445793"/>
                  <a:pt x="9802278" y="428220"/>
                  <a:pt x="9781954" y="414670"/>
                </a:cubicBezTo>
                <a:cubicBezTo>
                  <a:pt x="9774865" y="404037"/>
                  <a:pt x="9768204" y="393107"/>
                  <a:pt x="9760688" y="382772"/>
                </a:cubicBezTo>
                <a:cubicBezTo>
                  <a:pt x="9739842" y="354109"/>
                  <a:pt x="9716553" y="327200"/>
                  <a:pt x="9696893" y="297711"/>
                </a:cubicBezTo>
                <a:lnTo>
                  <a:pt x="9675628" y="265814"/>
                </a:lnTo>
                <a:cubicBezTo>
                  <a:pt x="9663999" y="219300"/>
                  <a:pt x="9668440" y="223997"/>
                  <a:pt x="9643730" y="180753"/>
                </a:cubicBezTo>
                <a:cubicBezTo>
                  <a:pt x="9637390" y="169658"/>
                  <a:pt x="9631501" y="157892"/>
                  <a:pt x="9622465" y="148856"/>
                </a:cubicBezTo>
                <a:cubicBezTo>
                  <a:pt x="9599003" y="125393"/>
                  <a:pt x="9579415" y="123931"/>
                  <a:pt x="9548037" y="116958"/>
                </a:cubicBezTo>
                <a:cubicBezTo>
                  <a:pt x="9496851" y="105584"/>
                  <a:pt x="9475945" y="103093"/>
                  <a:pt x="9420447" y="95693"/>
                </a:cubicBezTo>
                <a:cubicBezTo>
                  <a:pt x="9392123" y="91917"/>
                  <a:pt x="9363628" y="89405"/>
                  <a:pt x="9335386" y="85060"/>
                </a:cubicBezTo>
                <a:cubicBezTo>
                  <a:pt x="9317524" y="82312"/>
                  <a:pt x="9300136" y="76816"/>
                  <a:pt x="9282223" y="74428"/>
                </a:cubicBezTo>
                <a:cubicBezTo>
                  <a:pt x="9246917" y="69721"/>
                  <a:pt x="9211204" y="68502"/>
                  <a:pt x="9175898" y="63795"/>
                </a:cubicBezTo>
                <a:cubicBezTo>
                  <a:pt x="9157985" y="61407"/>
                  <a:pt x="9140648" y="55551"/>
                  <a:pt x="9122735" y="53163"/>
                </a:cubicBezTo>
                <a:cubicBezTo>
                  <a:pt x="9087429" y="48456"/>
                  <a:pt x="9051851" y="46074"/>
                  <a:pt x="9016409" y="42530"/>
                </a:cubicBezTo>
                <a:lnTo>
                  <a:pt x="8718698" y="53163"/>
                </a:lnTo>
                <a:cubicBezTo>
                  <a:pt x="8651326" y="56030"/>
                  <a:pt x="8584077" y="61621"/>
                  <a:pt x="8516679" y="63795"/>
                </a:cubicBezTo>
                <a:lnTo>
                  <a:pt x="8059479" y="74428"/>
                </a:lnTo>
                <a:cubicBezTo>
                  <a:pt x="8041758" y="77972"/>
                  <a:pt x="8024178" y="82312"/>
                  <a:pt x="8006316" y="85060"/>
                </a:cubicBezTo>
                <a:cubicBezTo>
                  <a:pt x="7944486" y="94572"/>
                  <a:pt x="7864670" y="101294"/>
                  <a:pt x="7804298" y="106325"/>
                </a:cubicBezTo>
                <a:cubicBezTo>
                  <a:pt x="7569426" y="125898"/>
                  <a:pt x="7627705" y="118024"/>
                  <a:pt x="7283302" y="127590"/>
                </a:cubicBezTo>
                <a:cubicBezTo>
                  <a:pt x="7254949" y="131134"/>
                  <a:pt x="7226816" y="138223"/>
                  <a:pt x="7198242" y="138223"/>
                </a:cubicBezTo>
                <a:cubicBezTo>
                  <a:pt x="6906652" y="138223"/>
                  <a:pt x="6967206" y="147303"/>
                  <a:pt x="6815470" y="116958"/>
                </a:cubicBezTo>
                <a:cubicBezTo>
                  <a:pt x="6513985" y="119370"/>
                  <a:pt x="5824809" y="91621"/>
                  <a:pt x="5358809" y="138223"/>
                </a:cubicBezTo>
                <a:cubicBezTo>
                  <a:pt x="5330377" y="141066"/>
                  <a:pt x="5302102" y="145312"/>
                  <a:pt x="5273749" y="148856"/>
                </a:cubicBezTo>
                <a:cubicBezTo>
                  <a:pt x="5206409" y="145312"/>
                  <a:pt x="5138849" y="144718"/>
                  <a:pt x="5071730" y="138223"/>
                </a:cubicBezTo>
                <a:cubicBezTo>
                  <a:pt x="5028814" y="134070"/>
                  <a:pt x="4944140" y="116958"/>
                  <a:pt x="4944140" y="116958"/>
                </a:cubicBezTo>
                <a:cubicBezTo>
                  <a:pt x="4912079" y="119248"/>
                  <a:pt x="4735715" y="130430"/>
                  <a:pt x="4688958" y="138223"/>
                </a:cubicBezTo>
                <a:cubicBezTo>
                  <a:pt x="4660130" y="143028"/>
                  <a:pt x="4632251" y="152400"/>
                  <a:pt x="4603898" y="159488"/>
                </a:cubicBezTo>
                <a:lnTo>
                  <a:pt x="4518837" y="180753"/>
                </a:lnTo>
                <a:cubicBezTo>
                  <a:pt x="4504660" y="184297"/>
                  <a:pt x="4490636" y="188520"/>
                  <a:pt x="4476307" y="191386"/>
                </a:cubicBezTo>
                <a:cubicBezTo>
                  <a:pt x="4458586" y="194930"/>
                  <a:pt x="4440786" y="198098"/>
                  <a:pt x="4423144" y="202018"/>
                </a:cubicBezTo>
                <a:cubicBezTo>
                  <a:pt x="4408879" y="205188"/>
                  <a:pt x="4394903" y="209589"/>
                  <a:pt x="4380614" y="212651"/>
                </a:cubicBezTo>
                <a:cubicBezTo>
                  <a:pt x="4345272" y="220224"/>
                  <a:pt x="4309730" y="226828"/>
                  <a:pt x="4274288" y="233916"/>
                </a:cubicBezTo>
                <a:lnTo>
                  <a:pt x="4167963" y="255181"/>
                </a:lnTo>
                <a:cubicBezTo>
                  <a:pt x="4150242" y="258725"/>
                  <a:pt x="4132332" y="261431"/>
                  <a:pt x="4114800" y="265814"/>
                </a:cubicBezTo>
                <a:cubicBezTo>
                  <a:pt x="4050526" y="281882"/>
                  <a:pt x="4086130" y="271826"/>
                  <a:pt x="4008475" y="297711"/>
                </a:cubicBezTo>
                <a:cubicBezTo>
                  <a:pt x="3997842" y="301255"/>
                  <a:pt x="3987567" y="306146"/>
                  <a:pt x="3976577" y="308344"/>
                </a:cubicBezTo>
                <a:cubicBezTo>
                  <a:pt x="3898840" y="323892"/>
                  <a:pt x="3941304" y="316421"/>
                  <a:pt x="3848986" y="329609"/>
                </a:cubicBezTo>
                <a:lnTo>
                  <a:pt x="3264195" y="318977"/>
                </a:lnTo>
                <a:cubicBezTo>
                  <a:pt x="3236866" y="318051"/>
                  <a:pt x="3215530" y="303436"/>
                  <a:pt x="3189768" y="297711"/>
                </a:cubicBezTo>
                <a:cubicBezTo>
                  <a:pt x="3168723" y="293034"/>
                  <a:pt x="3147237" y="290623"/>
                  <a:pt x="3125972" y="287079"/>
                </a:cubicBezTo>
                <a:cubicBezTo>
                  <a:pt x="3094074" y="290623"/>
                  <a:pt x="3061936" y="292435"/>
                  <a:pt x="3030279" y="297711"/>
                </a:cubicBezTo>
                <a:cubicBezTo>
                  <a:pt x="3019224" y="299554"/>
                  <a:pt x="3009323" y="305913"/>
                  <a:pt x="2998382" y="308344"/>
                </a:cubicBezTo>
                <a:cubicBezTo>
                  <a:pt x="2886092" y="333298"/>
                  <a:pt x="2974502" y="305673"/>
                  <a:pt x="2902688" y="329609"/>
                </a:cubicBezTo>
                <a:cubicBezTo>
                  <a:pt x="2820241" y="384573"/>
                  <a:pt x="2863140" y="364056"/>
                  <a:pt x="2775098" y="393404"/>
                </a:cubicBezTo>
                <a:lnTo>
                  <a:pt x="2743200" y="404037"/>
                </a:lnTo>
                <a:cubicBezTo>
                  <a:pt x="2721935" y="396949"/>
                  <a:pt x="2698056" y="395206"/>
                  <a:pt x="2679405" y="382772"/>
                </a:cubicBezTo>
                <a:cubicBezTo>
                  <a:pt x="2668772" y="375684"/>
                  <a:pt x="2659184" y="366697"/>
                  <a:pt x="2647507" y="361507"/>
                </a:cubicBezTo>
                <a:cubicBezTo>
                  <a:pt x="2624698" y="351370"/>
                  <a:pt x="2558825" y="331059"/>
                  <a:pt x="2530549" y="329609"/>
                </a:cubicBezTo>
                <a:cubicBezTo>
                  <a:pt x="2410153" y="323435"/>
                  <a:pt x="2289544" y="322521"/>
                  <a:pt x="2169042" y="318977"/>
                </a:cubicBezTo>
                <a:cubicBezTo>
                  <a:pt x="2119045" y="310644"/>
                  <a:pt x="2059004" y="299446"/>
                  <a:pt x="2009554" y="297711"/>
                </a:cubicBezTo>
                <a:cubicBezTo>
                  <a:pt x="1839501" y="291744"/>
                  <a:pt x="1669312" y="290623"/>
                  <a:pt x="1499191" y="287079"/>
                </a:cubicBezTo>
                <a:cubicBezTo>
                  <a:pt x="1399735" y="270502"/>
                  <a:pt x="1456549" y="280676"/>
                  <a:pt x="1329070" y="255181"/>
                </a:cubicBezTo>
                <a:cubicBezTo>
                  <a:pt x="1311349" y="251637"/>
                  <a:pt x="1293052" y="250264"/>
                  <a:pt x="1275907" y="244549"/>
                </a:cubicBezTo>
                <a:lnTo>
                  <a:pt x="1180214" y="212651"/>
                </a:lnTo>
                <a:cubicBezTo>
                  <a:pt x="1169581" y="209107"/>
                  <a:pt x="1157641" y="208235"/>
                  <a:pt x="1148316" y="202018"/>
                </a:cubicBezTo>
                <a:cubicBezTo>
                  <a:pt x="1104260" y="172647"/>
                  <a:pt x="1128816" y="183852"/>
                  <a:pt x="1073888" y="170121"/>
                </a:cubicBezTo>
                <a:cubicBezTo>
                  <a:pt x="1024632" y="137283"/>
                  <a:pt x="1057806" y="153552"/>
                  <a:pt x="988828" y="138223"/>
                </a:cubicBezTo>
                <a:cubicBezTo>
                  <a:pt x="941191" y="127636"/>
                  <a:pt x="945261" y="124977"/>
                  <a:pt x="893135" y="116958"/>
                </a:cubicBezTo>
                <a:cubicBezTo>
                  <a:pt x="864893" y="112613"/>
                  <a:pt x="836428" y="109869"/>
                  <a:pt x="808075" y="106325"/>
                </a:cubicBezTo>
                <a:cubicBezTo>
                  <a:pt x="745998" y="85634"/>
                  <a:pt x="805942" y="103772"/>
                  <a:pt x="712382" y="85060"/>
                </a:cubicBezTo>
                <a:cubicBezTo>
                  <a:pt x="698053" y="82194"/>
                  <a:pt x="684116" y="77598"/>
                  <a:pt x="669851" y="74428"/>
                </a:cubicBezTo>
                <a:cubicBezTo>
                  <a:pt x="548376" y="47434"/>
                  <a:pt x="677871" y="79090"/>
                  <a:pt x="574158" y="53163"/>
                </a:cubicBezTo>
                <a:cubicBezTo>
                  <a:pt x="474921" y="56707"/>
                  <a:pt x="375541" y="57402"/>
                  <a:pt x="276447" y="63795"/>
                </a:cubicBezTo>
                <a:cubicBezTo>
                  <a:pt x="265262" y="64517"/>
                  <a:pt x="255539" y="72230"/>
                  <a:pt x="244549" y="74428"/>
                </a:cubicBezTo>
                <a:cubicBezTo>
                  <a:pt x="23064" y="118725"/>
                  <a:pt x="332190" y="44542"/>
                  <a:pt x="85061" y="106325"/>
                </a:cubicBezTo>
                <a:cubicBezTo>
                  <a:pt x="71439" y="109731"/>
                  <a:pt x="25884" y="119965"/>
                  <a:pt x="10633" y="127590"/>
                </a:cubicBezTo>
                <a:cubicBezTo>
                  <a:pt x="6150" y="129832"/>
                  <a:pt x="3544" y="134679"/>
                  <a:pt x="0" y="138223"/>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a:xfrm>
            <a:off x="8040468" y="11484"/>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sp>
        <p:nvSpPr>
          <p:cNvPr id="4" name="Rounded Rectangle 3"/>
          <p:cNvSpPr/>
          <p:nvPr/>
        </p:nvSpPr>
        <p:spPr bwMode="auto">
          <a:xfrm>
            <a:off x="609600" y="1295400"/>
            <a:ext cx="1447800" cy="457200"/>
          </a:xfrm>
          <a:prstGeom prst="roundRect">
            <a:avLst/>
          </a:prstGeom>
          <a:solidFill>
            <a:schemeClr val="bg1"/>
          </a:solidFill>
          <a:ln w="28575" cap="flat" cmpd="sng" algn="ctr">
            <a:solidFill>
              <a:schemeClr val="tx1"/>
            </a:solidFill>
            <a:prstDash val="solid"/>
            <a:round/>
            <a:headEnd type="none" w="med" len="med"/>
            <a:tailEnd type="none" w="med" len="med"/>
          </a:ln>
          <a:effectLst>
            <a:glow rad="228600">
              <a:srgbClr val="FF99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67978051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FF99FF"/>
                </a:solidFill>
              </a:rPr>
              <a:t>Name the Big Concept.</a:t>
            </a:r>
          </a:p>
          <a:p>
            <a:pPr>
              <a:defRPr/>
            </a:pPr>
            <a:r>
              <a:rPr lang="en-US" dirty="0">
                <a:solidFill>
                  <a:srgbClr val="FF99FF"/>
                </a:solidFill>
              </a:rPr>
              <a:t>All organisms are in a constant state of </a:t>
            </a:r>
            <a:r>
              <a:rPr lang="en-US" dirty="0">
                <a:solidFill>
                  <a:srgbClr val="FFFF00"/>
                </a:solidFill>
              </a:rPr>
              <a:t>change </a:t>
            </a:r>
            <a:r>
              <a:rPr lang="en-US" dirty="0">
                <a:solidFill>
                  <a:srgbClr val="FF99FF"/>
                </a:solidFill>
              </a:rPr>
              <a:t>over time with the environment. </a:t>
            </a:r>
          </a:p>
          <a:p>
            <a:pPr lvl="1">
              <a:defRPr/>
            </a:pPr>
            <a:r>
              <a:rPr lang="en-US" dirty="0">
                <a:solidFill>
                  <a:srgbClr val="9900FF"/>
                </a:solidFill>
              </a:rPr>
              <a:t>This can occur with </a:t>
            </a:r>
            <a:r>
              <a:rPr lang="en-US">
                <a:solidFill>
                  <a:srgbClr val="9900FF"/>
                </a:solidFill>
              </a:rPr>
              <a:t>another species and </a:t>
            </a:r>
            <a:r>
              <a:rPr lang="en-US" dirty="0">
                <a:solidFill>
                  <a:srgbClr val="9900FF"/>
                </a:solidFill>
              </a:rPr>
              <a:t>they will develop special interactions.  Others with the nonliving world.</a:t>
            </a:r>
          </a:p>
          <a:p>
            <a:pPr>
              <a:defRPr/>
            </a:pPr>
            <a:endParaRPr lang="en-US" dirty="0"/>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9144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435935" y="2796363"/>
            <a:ext cx="9941442" cy="1977656"/>
          </a:xfrm>
          <a:custGeom>
            <a:avLst/>
            <a:gdLst>
              <a:gd name="connsiteX0" fmla="*/ 21265 w 9941442"/>
              <a:gd name="connsiteY0" fmla="*/ 0 h 1977656"/>
              <a:gd name="connsiteX1" fmla="*/ 95693 w 9941442"/>
              <a:gd name="connsiteY1" fmla="*/ 85060 h 1977656"/>
              <a:gd name="connsiteX2" fmla="*/ 127591 w 9941442"/>
              <a:gd name="connsiteY2" fmla="*/ 106325 h 1977656"/>
              <a:gd name="connsiteX3" fmla="*/ 170121 w 9941442"/>
              <a:gd name="connsiteY3" fmla="*/ 138223 h 1977656"/>
              <a:gd name="connsiteX4" fmla="*/ 223284 w 9941442"/>
              <a:gd name="connsiteY4" fmla="*/ 159488 h 1977656"/>
              <a:gd name="connsiteX5" fmla="*/ 255182 w 9941442"/>
              <a:gd name="connsiteY5" fmla="*/ 180753 h 1977656"/>
              <a:gd name="connsiteX6" fmla="*/ 329609 w 9941442"/>
              <a:gd name="connsiteY6" fmla="*/ 202018 h 1977656"/>
              <a:gd name="connsiteX7" fmla="*/ 361507 w 9941442"/>
              <a:gd name="connsiteY7" fmla="*/ 223284 h 1977656"/>
              <a:gd name="connsiteX8" fmla="*/ 425302 w 9941442"/>
              <a:gd name="connsiteY8" fmla="*/ 255181 h 1977656"/>
              <a:gd name="connsiteX9" fmla="*/ 446568 w 9941442"/>
              <a:gd name="connsiteY9" fmla="*/ 276446 h 1977656"/>
              <a:gd name="connsiteX10" fmla="*/ 478465 w 9941442"/>
              <a:gd name="connsiteY10" fmla="*/ 297711 h 1977656"/>
              <a:gd name="connsiteX11" fmla="*/ 531628 w 9941442"/>
              <a:gd name="connsiteY11" fmla="*/ 340242 h 1977656"/>
              <a:gd name="connsiteX12" fmla="*/ 552893 w 9941442"/>
              <a:gd name="connsiteY12" fmla="*/ 372139 h 1977656"/>
              <a:gd name="connsiteX13" fmla="*/ 616688 w 9941442"/>
              <a:gd name="connsiteY13" fmla="*/ 404037 h 1977656"/>
              <a:gd name="connsiteX14" fmla="*/ 648586 w 9941442"/>
              <a:gd name="connsiteY14" fmla="*/ 425302 h 1977656"/>
              <a:gd name="connsiteX15" fmla="*/ 712382 w 9941442"/>
              <a:gd name="connsiteY15" fmla="*/ 446567 h 1977656"/>
              <a:gd name="connsiteX16" fmla="*/ 744279 w 9941442"/>
              <a:gd name="connsiteY16" fmla="*/ 467832 h 1977656"/>
              <a:gd name="connsiteX17" fmla="*/ 850605 w 9941442"/>
              <a:gd name="connsiteY17" fmla="*/ 489097 h 1977656"/>
              <a:gd name="connsiteX18" fmla="*/ 935665 w 9941442"/>
              <a:gd name="connsiteY18" fmla="*/ 499730 h 1977656"/>
              <a:gd name="connsiteX19" fmla="*/ 1084521 w 9941442"/>
              <a:gd name="connsiteY19" fmla="*/ 542260 h 1977656"/>
              <a:gd name="connsiteX20" fmla="*/ 1148316 w 9941442"/>
              <a:gd name="connsiteY20" fmla="*/ 552893 h 1977656"/>
              <a:gd name="connsiteX21" fmla="*/ 1190847 w 9941442"/>
              <a:gd name="connsiteY21" fmla="*/ 563525 h 1977656"/>
              <a:gd name="connsiteX22" fmla="*/ 1339702 w 9941442"/>
              <a:gd name="connsiteY22" fmla="*/ 584790 h 1977656"/>
              <a:gd name="connsiteX23" fmla="*/ 1403498 w 9941442"/>
              <a:gd name="connsiteY23" fmla="*/ 595423 h 1977656"/>
              <a:gd name="connsiteX24" fmla="*/ 1488558 w 9941442"/>
              <a:gd name="connsiteY24" fmla="*/ 616688 h 1977656"/>
              <a:gd name="connsiteX25" fmla="*/ 1552354 w 9941442"/>
              <a:gd name="connsiteY25" fmla="*/ 637953 h 1977656"/>
              <a:gd name="connsiteX26" fmla="*/ 1669312 w 9941442"/>
              <a:gd name="connsiteY26" fmla="*/ 659218 h 1977656"/>
              <a:gd name="connsiteX27" fmla="*/ 1765005 w 9941442"/>
              <a:gd name="connsiteY27" fmla="*/ 669851 h 1977656"/>
              <a:gd name="connsiteX28" fmla="*/ 1903228 w 9941442"/>
              <a:gd name="connsiteY28" fmla="*/ 691116 h 1977656"/>
              <a:gd name="connsiteX29" fmla="*/ 2020186 w 9941442"/>
              <a:gd name="connsiteY29" fmla="*/ 712381 h 1977656"/>
              <a:gd name="connsiteX30" fmla="*/ 2062716 w 9941442"/>
              <a:gd name="connsiteY30" fmla="*/ 733646 h 1977656"/>
              <a:gd name="connsiteX31" fmla="*/ 2169042 w 9941442"/>
              <a:gd name="connsiteY31" fmla="*/ 765544 h 1977656"/>
              <a:gd name="connsiteX32" fmla="*/ 2211572 w 9941442"/>
              <a:gd name="connsiteY32" fmla="*/ 786809 h 1977656"/>
              <a:gd name="connsiteX33" fmla="*/ 2254102 w 9941442"/>
              <a:gd name="connsiteY33" fmla="*/ 797442 h 1977656"/>
              <a:gd name="connsiteX34" fmla="*/ 2339163 w 9941442"/>
              <a:gd name="connsiteY34" fmla="*/ 839972 h 1977656"/>
              <a:gd name="connsiteX35" fmla="*/ 2381693 w 9941442"/>
              <a:gd name="connsiteY35" fmla="*/ 861237 h 1977656"/>
              <a:gd name="connsiteX36" fmla="*/ 2424223 w 9941442"/>
              <a:gd name="connsiteY36" fmla="*/ 893135 h 1977656"/>
              <a:gd name="connsiteX37" fmla="*/ 2456121 w 9941442"/>
              <a:gd name="connsiteY37" fmla="*/ 925032 h 1977656"/>
              <a:gd name="connsiteX38" fmla="*/ 2488019 w 9941442"/>
              <a:gd name="connsiteY38" fmla="*/ 946297 h 1977656"/>
              <a:gd name="connsiteX39" fmla="*/ 2519916 w 9941442"/>
              <a:gd name="connsiteY39" fmla="*/ 978195 h 1977656"/>
              <a:gd name="connsiteX40" fmla="*/ 2562447 w 9941442"/>
              <a:gd name="connsiteY40" fmla="*/ 999460 h 1977656"/>
              <a:gd name="connsiteX41" fmla="*/ 2668772 w 9941442"/>
              <a:gd name="connsiteY41" fmla="*/ 1031358 h 1977656"/>
              <a:gd name="connsiteX42" fmla="*/ 2700670 w 9941442"/>
              <a:gd name="connsiteY42" fmla="*/ 1041990 h 1977656"/>
              <a:gd name="connsiteX43" fmla="*/ 2775098 w 9941442"/>
              <a:gd name="connsiteY43" fmla="*/ 1073888 h 1977656"/>
              <a:gd name="connsiteX44" fmla="*/ 2817628 w 9941442"/>
              <a:gd name="connsiteY44" fmla="*/ 1095153 h 1977656"/>
              <a:gd name="connsiteX45" fmla="*/ 2870791 w 9941442"/>
              <a:gd name="connsiteY45" fmla="*/ 1105786 h 1977656"/>
              <a:gd name="connsiteX46" fmla="*/ 2902688 w 9941442"/>
              <a:gd name="connsiteY46" fmla="*/ 1116418 h 1977656"/>
              <a:gd name="connsiteX47" fmla="*/ 2923954 w 9941442"/>
              <a:gd name="connsiteY47" fmla="*/ 1137684 h 1977656"/>
              <a:gd name="connsiteX48" fmla="*/ 2998382 w 9941442"/>
              <a:gd name="connsiteY48" fmla="*/ 1158949 h 1977656"/>
              <a:gd name="connsiteX49" fmla="*/ 3062177 w 9941442"/>
              <a:gd name="connsiteY49" fmla="*/ 1201479 h 1977656"/>
              <a:gd name="connsiteX50" fmla="*/ 3136605 w 9941442"/>
              <a:gd name="connsiteY50" fmla="*/ 1254642 h 1977656"/>
              <a:gd name="connsiteX51" fmla="*/ 3168502 w 9941442"/>
              <a:gd name="connsiteY51" fmla="*/ 1286539 h 1977656"/>
              <a:gd name="connsiteX52" fmla="*/ 3242930 w 9941442"/>
              <a:gd name="connsiteY52" fmla="*/ 1318437 h 1977656"/>
              <a:gd name="connsiteX53" fmla="*/ 3274828 w 9941442"/>
              <a:gd name="connsiteY53" fmla="*/ 1339702 h 1977656"/>
              <a:gd name="connsiteX54" fmla="*/ 3338623 w 9941442"/>
              <a:gd name="connsiteY54" fmla="*/ 1360967 h 1977656"/>
              <a:gd name="connsiteX55" fmla="*/ 3370521 w 9941442"/>
              <a:gd name="connsiteY55" fmla="*/ 1382232 h 1977656"/>
              <a:gd name="connsiteX56" fmla="*/ 3402419 w 9941442"/>
              <a:gd name="connsiteY56" fmla="*/ 1392865 h 1977656"/>
              <a:gd name="connsiteX57" fmla="*/ 3423684 w 9941442"/>
              <a:gd name="connsiteY57" fmla="*/ 1424763 h 1977656"/>
              <a:gd name="connsiteX58" fmla="*/ 3530009 w 9941442"/>
              <a:gd name="connsiteY58" fmla="*/ 1456660 h 1977656"/>
              <a:gd name="connsiteX59" fmla="*/ 3572540 w 9941442"/>
              <a:gd name="connsiteY59" fmla="*/ 1477925 h 1977656"/>
              <a:gd name="connsiteX60" fmla="*/ 3636335 w 9941442"/>
              <a:gd name="connsiteY60" fmla="*/ 1499190 h 1977656"/>
              <a:gd name="connsiteX61" fmla="*/ 3668233 w 9941442"/>
              <a:gd name="connsiteY61" fmla="*/ 1509823 h 1977656"/>
              <a:gd name="connsiteX62" fmla="*/ 3710763 w 9941442"/>
              <a:gd name="connsiteY62" fmla="*/ 1520456 h 1977656"/>
              <a:gd name="connsiteX63" fmla="*/ 3785191 w 9941442"/>
              <a:gd name="connsiteY63" fmla="*/ 1541721 h 1977656"/>
              <a:gd name="connsiteX64" fmla="*/ 4051005 w 9941442"/>
              <a:gd name="connsiteY64" fmla="*/ 1488558 h 1977656"/>
              <a:gd name="connsiteX65" fmla="*/ 4146698 w 9941442"/>
              <a:gd name="connsiteY65" fmla="*/ 1446028 h 1977656"/>
              <a:gd name="connsiteX66" fmla="*/ 4178595 w 9941442"/>
              <a:gd name="connsiteY66" fmla="*/ 1435395 h 1977656"/>
              <a:gd name="connsiteX67" fmla="*/ 4210493 w 9941442"/>
              <a:gd name="connsiteY67" fmla="*/ 1371600 h 1977656"/>
              <a:gd name="connsiteX68" fmla="*/ 4231758 w 9941442"/>
              <a:gd name="connsiteY68" fmla="*/ 1307804 h 1977656"/>
              <a:gd name="connsiteX69" fmla="*/ 4306186 w 9941442"/>
              <a:gd name="connsiteY69" fmla="*/ 1265274 h 1977656"/>
              <a:gd name="connsiteX70" fmla="*/ 4338084 w 9941442"/>
              <a:gd name="connsiteY70" fmla="*/ 1254642 h 1977656"/>
              <a:gd name="connsiteX71" fmla="*/ 4401879 w 9941442"/>
              <a:gd name="connsiteY71" fmla="*/ 1201479 h 1977656"/>
              <a:gd name="connsiteX72" fmla="*/ 4465675 w 9941442"/>
              <a:gd name="connsiteY72" fmla="*/ 1158949 h 1977656"/>
              <a:gd name="connsiteX73" fmla="*/ 4646428 w 9941442"/>
              <a:gd name="connsiteY73" fmla="*/ 1169581 h 1977656"/>
              <a:gd name="connsiteX74" fmla="*/ 4720856 w 9941442"/>
              <a:gd name="connsiteY74" fmla="*/ 1169581 h 1977656"/>
              <a:gd name="connsiteX75" fmla="*/ 4827182 w 9941442"/>
              <a:gd name="connsiteY75" fmla="*/ 1105786 h 1977656"/>
              <a:gd name="connsiteX76" fmla="*/ 4944140 w 9941442"/>
              <a:gd name="connsiteY76" fmla="*/ 1073888 h 1977656"/>
              <a:gd name="connsiteX77" fmla="*/ 5018568 w 9941442"/>
              <a:gd name="connsiteY77" fmla="*/ 1052623 h 1977656"/>
              <a:gd name="connsiteX78" fmla="*/ 5050465 w 9941442"/>
              <a:gd name="connsiteY78" fmla="*/ 1041990 h 1977656"/>
              <a:gd name="connsiteX79" fmla="*/ 5135526 w 9941442"/>
              <a:gd name="connsiteY79" fmla="*/ 1020725 h 1977656"/>
              <a:gd name="connsiteX80" fmla="*/ 5178056 w 9941442"/>
              <a:gd name="connsiteY80" fmla="*/ 1010093 h 1977656"/>
              <a:gd name="connsiteX81" fmla="*/ 5295014 w 9941442"/>
              <a:gd name="connsiteY81" fmla="*/ 956930 h 1977656"/>
              <a:gd name="connsiteX82" fmla="*/ 5326912 w 9941442"/>
              <a:gd name="connsiteY82" fmla="*/ 925032 h 1977656"/>
              <a:gd name="connsiteX83" fmla="*/ 5369442 w 9941442"/>
              <a:gd name="connsiteY83" fmla="*/ 861237 h 1977656"/>
              <a:gd name="connsiteX84" fmla="*/ 5401340 w 9941442"/>
              <a:gd name="connsiteY84" fmla="*/ 839972 h 1977656"/>
              <a:gd name="connsiteX85" fmla="*/ 5465135 w 9941442"/>
              <a:gd name="connsiteY85" fmla="*/ 818707 h 1977656"/>
              <a:gd name="connsiteX86" fmla="*/ 5539563 w 9941442"/>
              <a:gd name="connsiteY86" fmla="*/ 797442 h 1977656"/>
              <a:gd name="connsiteX87" fmla="*/ 5613991 w 9941442"/>
              <a:gd name="connsiteY87" fmla="*/ 776177 h 1977656"/>
              <a:gd name="connsiteX88" fmla="*/ 6177516 w 9941442"/>
              <a:gd name="connsiteY88" fmla="*/ 786809 h 1977656"/>
              <a:gd name="connsiteX89" fmla="*/ 6241312 w 9941442"/>
              <a:gd name="connsiteY89" fmla="*/ 808074 h 1977656"/>
              <a:gd name="connsiteX90" fmla="*/ 6326372 w 9941442"/>
              <a:gd name="connsiteY90" fmla="*/ 829339 h 1977656"/>
              <a:gd name="connsiteX91" fmla="*/ 6432698 w 9941442"/>
              <a:gd name="connsiteY91" fmla="*/ 808074 h 1977656"/>
              <a:gd name="connsiteX92" fmla="*/ 6496493 w 9941442"/>
              <a:gd name="connsiteY92" fmla="*/ 765544 h 1977656"/>
              <a:gd name="connsiteX93" fmla="*/ 6560288 w 9941442"/>
              <a:gd name="connsiteY93" fmla="*/ 712381 h 1977656"/>
              <a:gd name="connsiteX94" fmla="*/ 6592186 w 9941442"/>
              <a:gd name="connsiteY94" fmla="*/ 701749 h 1977656"/>
              <a:gd name="connsiteX95" fmla="*/ 6624084 w 9941442"/>
              <a:gd name="connsiteY95" fmla="*/ 680484 h 1977656"/>
              <a:gd name="connsiteX96" fmla="*/ 6698512 w 9941442"/>
              <a:gd name="connsiteY96" fmla="*/ 659218 h 1977656"/>
              <a:gd name="connsiteX97" fmla="*/ 6921795 w 9941442"/>
              <a:gd name="connsiteY97" fmla="*/ 669851 h 1977656"/>
              <a:gd name="connsiteX98" fmla="*/ 7017488 w 9941442"/>
              <a:gd name="connsiteY98" fmla="*/ 701749 h 1977656"/>
              <a:gd name="connsiteX99" fmla="*/ 7091916 w 9941442"/>
              <a:gd name="connsiteY99" fmla="*/ 723014 h 1977656"/>
              <a:gd name="connsiteX100" fmla="*/ 7166344 w 9941442"/>
              <a:gd name="connsiteY100" fmla="*/ 744279 h 1977656"/>
              <a:gd name="connsiteX101" fmla="*/ 7506586 w 9941442"/>
              <a:gd name="connsiteY101" fmla="*/ 744279 h 1977656"/>
              <a:gd name="connsiteX102" fmla="*/ 7581014 w 9941442"/>
              <a:gd name="connsiteY102" fmla="*/ 765544 h 1977656"/>
              <a:gd name="connsiteX103" fmla="*/ 7697972 w 9941442"/>
              <a:gd name="connsiteY103" fmla="*/ 786809 h 1977656"/>
              <a:gd name="connsiteX104" fmla="*/ 7729870 w 9941442"/>
              <a:gd name="connsiteY104" fmla="*/ 797442 h 1977656"/>
              <a:gd name="connsiteX105" fmla="*/ 7889358 w 9941442"/>
              <a:gd name="connsiteY105" fmla="*/ 818707 h 1977656"/>
              <a:gd name="connsiteX106" fmla="*/ 7953154 w 9941442"/>
              <a:gd name="connsiteY106" fmla="*/ 839972 h 1977656"/>
              <a:gd name="connsiteX107" fmla="*/ 8048847 w 9941442"/>
              <a:gd name="connsiteY107" fmla="*/ 861237 h 1977656"/>
              <a:gd name="connsiteX108" fmla="*/ 8112642 w 9941442"/>
              <a:gd name="connsiteY108" fmla="*/ 882502 h 1977656"/>
              <a:gd name="connsiteX109" fmla="*/ 8144540 w 9941442"/>
              <a:gd name="connsiteY109" fmla="*/ 893135 h 1977656"/>
              <a:gd name="connsiteX110" fmla="*/ 8229600 w 9941442"/>
              <a:gd name="connsiteY110" fmla="*/ 914400 h 1977656"/>
              <a:gd name="connsiteX111" fmla="*/ 8293395 w 9941442"/>
              <a:gd name="connsiteY111" fmla="*/ 956930 h 1977656"/>
              <a:gd name="connsiteX112" fmla="*/ 8378456 w 9941442"/>
              <a:gd name="connsiteY112" fmla="*/ 1031358 h 1977656"/>
              <a:gd name="connsiteX113" fmla="*/ 8431619 w 9941442"/>
              <a:gd name="connsiteY113" fmla="*/ 1105786 h 1977656"/>
              <a:gd name="connsiteX114" fmla="*/ 8463516 w 9941442"/>
              <a:gd name="connsiteY114" fmla="*/ 1137684 h 1977656"/>
              <a:gd name="connsiteX115" fmla="*/ 8506047 w 9941442"/>
              <a:gd name="connsiteY115" fmla="*/ 1201479 h 1977656"/>
              <a:gd name="connsiteX116" fmla="*/ 8537944 w 9941442"/>
              <a:gd name="connsiteY116" fmla="*/ 1275907 h 1977656"/>
              <a:gd name="connsiteX117" fmla="*/ 8580475 w 9941442"/>
              <a:gd name="connsiteY117" fmla="*/ 1339702 h 1977656"/>
              <a:gd name="connsiteX118" fmla="*/ 8601740 w 9941442"/>
              <a:gd name="connsiteY118" fmla="*/ 1371600 h 1977656"/>
              <a:gd name="connsiteX119" fmla="*/ 8601740 w 9941442"/>
              <a:gd name="connsiteY119" fmla="*/ 1520456 h 1977656"/>
              <a:gd name="connsiteX120" fmla="*/ 8537944 w 9941442"/>
              <a:gd name="connsiteY120" fmla="*/ 1552353 h 1977656"/>
              <a:gd name="connsiteX121" fmla="*/ 8495414 w 9941442"/>
              <a:gd name="connsiteY121" fmla="*/ 1573618 h 1977656"/>
              <a:gd name="connsiteX122" fmla="*/ 8378456 w 9941442"/>
              <a:gd name="connsiteY122" fmla="*/ 1605516 h 1977656"/>
              <a:gd name="connsiteX123" fmla="*/ 8335926 w 9941442"/>
              <a:gd name="connsiteY123" fmla="*/ 1616149 h 1977656"/>
              <a:gd name="connsiteX124" fmla="*/ 8293395 w 9941442"/>
              <a:gd name="connsiteY124" fmla="*/ 1626781 h 1977656"/>
              <a:gd name="connsiteX125" fmla="*/ 8229600 w 9941442"/>
              <a:gd name="connsiteY125" fmla="*/ 1648046 h 1977656"/>
              <a:gd name="connsiteX126" fmla="*/ 8208335 w 9941442"/>
              <a:gd name="connsiteY126" fmla="*/ 1679944 h 1977656"/>
              <a:gd name="connsiteX127" fmla="*/ 8176437 w 9941442"/>
              <a:gd name="connsiteY127" fmla="*/ 1743739 h 1977656"/>
              <a:gd name="connsiteX128" fmla="*/ 8112642 w 9941442"/>
              <a:gd name="connsiteY128" fmla="*/ 1775637 h 1977656"/>
              <a:gd name="connsiteX129" fmla="*/ 8070112 w 9941442"/>
              <a:gd name="connsiteY129" fmla="*/ 1786270 h 1977656"/>
              <a:gd name="connsiteX130" fmla="*/ 8038214 w 9941442"/>
              <a:gd name="connsiteY130" fmla="*/ 1796902 h 1977656"/>
              <a:gd name="connsiteX131" fmla="*/ 7857461 w 9941442"/>
              <a:gd name="connsiteY131" fmla="*/ 1807535 h 1977656"/>
              <a:gd name="connsiteX132" fmla="*/ 7836195 w 9941442"/>
              <a:gd name="connsiteY132" fmla="*/ 1828800 h 1977656"/>
              <a:gd name="connsiteX133" fmla="*/ 7804298 w 9941442"/>
              <a:gd name="connsiteY133" fmla="*/ 1850065 h 1977656"/>
              <a:gd name="connsiteX134" fmla="*/ 7772400 w 9941442"/>
              <a:gd name="connsiteY134" fmla="*/ 1913860 h 1977656"/>
              <a:gd name="connsiteX135" fmla="*/ 7793665 w 9941442"/>
              <a:gd name="connsiteY135" fmla="*/ 1945758 h 1977656"/>
              <a:gd name="connsiteX136" fmla="*/ 7931888 w 9941442"/>
              <a:gd name="connsiteY136" fmla="*/ 1977656 h 1977656"/>
              <a:gd name="connsiteX137" fmla="*/ 8091377 w 9941442"/>
              <a:gd name="connsiteY137" fmla="*/ 1967023 h 1977656"/>
              <a:gd name="connsiteX138" fmla="*/ 8123275 w 9941442"/>
              <a:gd name="connsiteY138" fmla="*/ 1945758 h 1977656"/>
              <a:gd name="connsiteX139" fmla="*/ 8155172 w 9941442"/>
              <a:gd name="connsiteY139" fmla="*/ 1935125 h 1977656"/>
              <a:gd name="connsiteX140" fmla="*/ 8187070 w 9941442"/>
              <a:gd name="connsiteY140" fmla="*/ 1913860 h 1977656"/>
              <a:gd name="connsiteX141" fmla="*/ 8250865 w 9941442"/>
              <a:gd name="connsiteY141" fmla="*/ 1892595 h 1977656"/>
              <a:gd name="connsiteX142" fmla="*/ 8314661 w 9941442"/>
              <a:gd name="connsiteY142" fmla="*/ 1871330 h 1977656"/>
              <a:gd name="connsiteX143" fmla="*/ 8346558 w 9941442"/>
              <a:gd name="connsiteY143" fmla="*/ 1860697 h 1977656"/>
              <a:gd name="connsiteX144" fmla="*/ 8389088 w 9941442"/>
              <a:gd name="connsiteY144" fmla="*/ 1850065 h 1977656"/>
              <a:gd name="connsiteX145" fmla="*/ 8431619 w 9941442"/>
              <a:gd name="connsiteY145" fmla="*/ 1828800 h 1977656"/>
              <a:gd name="connsiteX146" fmla="*/ 8516679 w 9941442"/>
              <a:gd name="connsiteY146" fmla="*/ 1796902 h 1977656"/>
              <a:gd name="connsiteX147" fmla="*/ 8559209 w 9941442"/>
              <a:gd name="connsiteY147" fmla="*/ 1765004 h 1977656"/>
              <a:gd name="connsiteX148" fmla="*/ 8633637 w 9941442"/>
              <a:gd name="connsiteY148" fmla="*/ 1733107 h 1977656"/>
              <a:gd name="connsiteX149" fmla="*/ 8697433 w 9941442"/>
              <a:gd name="connsiteY149" fmla="*/ 1722474 h 1977656"/>
              <a:gd name="connsiteX150" fmla="*/ 8814391 w 9941442"/>
              <a:gd name="connsiteY150" fmla="*/ 1733107 h 1977656"/>
              <a:gd name="connsiteX151" fmla="*/ 8910084 w 9941442"/>
              <a:gd name="connsiteY151" fmla="*/ 1754372 h 1977656"/>
              <a:gd name="connsiteX152" fmla="*/ 8984512 w 9941442"/>
              <a:gd name="connsiteY152" fmla="*/ 1786270 h 1977656"/>
              <a:gd name="connsiteX153" fmla="*/ 9058940 w 9941442"/>
              <a:gd name="connsiteY153" fmla="*/ 1807535 h 1977656"/>
              <a:gd name="connsiteX154" fmla="*/ 9090837 w 9941442"/>
              <a:gd name="connsiteY154" fmla="*/ 1818167 h 1977656"/>
              <a:gd name="connsiteX155" fmla="*/ 9144000 w 9941442"/>
              <a:gd name="connsiteY155" fmla="*/ 1828800 h 1977656"/>
              <a:gd name="connsiteX156" fmla="*/ 9186530 w 9941442"/>
              <a:gd name="connsiteY156" fmla="*/ 1839432 h 1977656"/>
              <a:gd name="connsiteX157" fmla="*/ 9250326 w 9941442"/>
              <a:gd name="connsiteY157" fmla="*/ 1850065 h 1977656"/>
              <a:gd name="connsiteX158" fmla="*/ 9292856 w 9941442"/>
              <a:gd name="connsiteY158" fmla="*/ 1860697 h 1977656"/>
              <a:gd name="connsiteX159" fmla="*/ 9367284 w 9941442"/>
              <a:gd name="connsiteY159" fmla="*/ 1881963 h 1977656"/>
              <a:gd name="connsiteX160" fmla="*/ 9473609 w 9941442"/>
              <a:gd name="connsiteY160" fmla="*/ 1903228 h 1977656"/>
              <a:gd name="connsiteX161" fmla="*/ 9601200 w 9941442"/>
              <a:gd name="connsiteY161" fmla="*/ 1892595 h 1977656"/>
              <a:gd name="connsiteX162" fmla="*/ 9633098 w 9941442"/>
              <a:gd name="connsiteY162" fmla="*/ 1881963 h 1977656"/>
              <a:gd name="connsiteX163" fmla="*/ 9675628 w 9941442"/>
              <a:gd name="connsiteY163" fmla="*/ 1871330 h 1977656"/>
              <a:gd name="connsiteX164" fmla="*/ 9760688 w 9941442"/>
              <a:gd name="connsiteY164" fmla="*/ 1796902 h 1977656"/>
              <a:gd name="connsiteX165" fmla="*/ 9803219 w 9941442"/>
              <a:gd name="connsiteY165" fmla="*/ 1765004 h 1977656"/>
              <a:gd name="connsiteX166" fmla="*/ 9824484 w 9941442"/>
              <a:gd name="connsiteY166" fmla="*/ 1679944 h 1977656"/>
              <a:gd name="connsiteX167" fmla="*/ 9835116 w 9941442"/>
              <a:gd name="connsiteY167" fmla="*/ 1637414 h 1977656"/>
              <a:gd name="connsiteX168" fmla="*/ 9856382 w 9941442"/>
              <a:gd name="connsiteY168" fmla="*/ 1605516 h 1977656"/>
              <a:gd name="connsiteX169" fmla="*/ 9867014 w 9941442"/>
              <a:gd name="connsiteY169" fmla="*/ 1552353 h 1977656"/>
              <a:gd name="connsiteX170" fmla="*/ 9909544 w 9941442"/>
              <a:gd name="connsiteY170" fmla="*/ 1456660 h 1977656"/>
              <a:gd name="connsiteX171" fmla="*/ 9941442 w 9941442"/>
              <a:gd name="connsiteY171" fmla="*/ 1307804 h 1977656"/>
              <a:gd name="connsiteX172" fmla="*/ 9930809 w 9941442"/>
              <a:gd name="connsiteY172" fmla="*/ 914400 h 1977656"/>
              <a:gd name="connsiteX173" fmla="*/ 9920177 w 9941442"/>
              <a:gd name="connsiteY173" fmla="*/ 882502 h 1977656"/>
              <a:gd name="connsiteX174" fmla="*/ 9909544 w 9941442"/>
              <a:gd name="connsiteY174" fmla="*/ 786809 h 1977656"/>
              <a:gd name="connsiteX175" fmla="*/ 9898912 w 9941442"/>
              <a:gd name="connsiteY175" fmla="*/ 723014 h 1977656"/>
              <a:gd name="connsiteX176" fmla="*/ 9888279 w 9941442"/>
              <a:gd name="connsiteY176" fmla="*/ 606056 h 1977656"/>
              <a:gd name="connsiteX177" fmla="*/ 9856382 w 9941442"/>
              <a:gd name="connsiteY177" fmla="*/ 510363 h 1977656"/>
              <a:gd name="connsiteX178" fmla="*/ 9845749 w 9941442"/>
              <a:gd name="connsiteY178" fmla="*/ 467832 h 1977656"/>
              <a:gd name="connsiteX179" fmla="*/ 9781954 w 9941442"/>
              <a:gd name="connsiteY179" fmla="*/ 414670 h 1977656"/>
              <a:gd name="connsiteX180" fmla="*/ 9760688 w 9941442"/>
              <a:gd name="connsiteY180" fmla="*/ 382772 h 1977656"/>
              <a:gd name="connsiteX181" fmla="*/ 9696893 w 9941442"/>
              <a:gd name="connsiteY181" fmla="*/ 297711 h 1977656"/>
              <a:gd name="connsiteX182" fmla="*/ 9675628 w 9941442"/>
              <a:gd name="connsiteY182" fmla="*/ 265814 h 1977656"/>
              <a:gd name="connsiteX183" fmla="*/ 9643730 w 9941442"/>
              <a:gd name="connsiteY183" fmla="*/ 180753 h 1977656"/>
              <a:gd name="connsiteX184" fmla="*/ 9622465 w 9941442"/>
              <a:gd name="connsiteY184" fmla="*/ 148856 h 1977656"/>
              <a:gd name="connsiteX185" fmla="*/ 9548037 w 9941442"/>
              <a:gd name="connsiteY185" fmla="*/ 116958 h 1977656"/>
              <a:gd name="connsiteX186" fmla="*/ 9420447 w 9941442"/>
              <a:gd name="connsiteY186" fmla="*/ 95693 h 1977656"/>
              <a:gd name="connsiteX187" fmla="*/ 9335386 w 9941442"/>
              <a:gd name="connsiteY187" fmla="*/ 85060 h 1977656"/>
              <a:gd name="connsiteX188" fmla="*/ 9282223 w 9941442"/>
              <a:gd name="connsiteY188" fmla="*/ 74428 h 1977656"/>
              <a:gd name="connsiteX189" fmla="*/ 9175898 w 9941442"/>
              <a:gd name="connsiteY189" fmla="*/ 63795 h 1977656"/>
              <a:gd name="connsiteX190" fmla="*/ 9122735 w 9941442"/>
              <a:gd name="connsiteY190" fmla="*/ 53163 h 1977656"/>
              <a:gd name="connsiteX191" fmla="*/ 9016409 w 9941442"/>
              <a:gd name="connsiteY191" fmla="*/ 42530 h 1977656"/>
              <a:gd name="connsiteX192" fmla="*/ 8718698 w 9941442"/>
              <a:gd name="connsiteY192" fmla="*/ 53163 h 1977656"/>
              <a:gd name="connsiteX193" fmla="*/ 8516679 w 9941442"/>
              <a:gd name="connsiteY193" fmla="*/ 63795 h 1977656"/>
              <a:gd name="connsiteX194" fmla="*/ 8059479 w 9941442"/>
              <a:gd name="connsiteY194" fmla="*/ 74428 h 1977656"/>
              <a:gd name="connsiteX195" fmla="*/ 8006316 w 9941442"/>
              <a:gd name="connsiteY195" fmla="*/ 85060 h 1977656"/>
              <a:gd name="connsiteX196" fmla="*/ 7804298 w 9941442"/>
              <a:gd name="connsiteY196" fmla="*/ 106325 h 1977656"/>
              <a:gd name="connsiteX197" fmla="*/ 7283302 w 9941442"/>
              <a:gd name="connsiteY197" fmla="*/ 127590 h 1977656"/>
              <a:gd name="connsiteX198" fmla="*/ 7198242 w 9941442"/>
              <a:gd name="connsiteY198" fmla="*/ 138223 h 1977656"/>
              <a:gd name="connsiteX199" fmla="*/ 6815470 w 9941442"/>
              <a:gd name="connsiteY199" fmla="*/ 116958 h 1977656"/>
              <a:gd name="connsiteX200" fmla="*/ 5358809 w 9941442"/>
              <a:gd name="connsiteY200" fmla="*/ 138223 h 1977656"/>
              <a:gd name="connsiteX201" fmla="*/ 5273749 w 9941442"/>
              <a:gd name="connsiteY201" fmla="*/ 148856 h 1977656"/>
              <a:gd name="connsiteX202" fmla="*/ 5071730 w 9941442"/>
              <a:gd name="connsiteY202" fmla="*/ 138223 h 1977656"/>
              <a:gd name="connsiteX203" fmla="*/ 4944140 w 9941442"/>
              <a:gd name="connsiteY203" fmla="*/ 116958 h 1977656"/>
              <a:gd name="connsiteX204" fmla="*/ 4688958 w 9941442"/>
              <a:gd name="connsiteY204" fmla="*/ 138223 h 1977656"/>
              <a:gd name="connsiteX205" fmla="*/ 4603898 w 9941442"/>
              <a:gd name="connsiteY205" fmla="*/ 159488 h 1977656"/>
              <a:gd name="connsiteX206" fmla="*/ 4518837 w 9941442"/>
              <a:gd name="connsiteY206" fmla="*/ 180753 h 1977656"/>
              <a:gd name="connsiteX207" fmla="*/ 4476307 w 9941442"/>
              <a:gd name="connsiteY207" fmla="*/ 191386 h 1977656"/>
              <a:gd name="connsiteX208" fmla="*/ 4423144 w 9941442"/>
              <a:gd name="connsiteY208" fmla="*/ 202018 h 1977656"/>
              <a:gd name="connsiteX209" fmla="*/ 4380614 w 9941442"/>
              <a:gd name="connsiteY209" fmla="*/ 212651 h 1977656"/>
              <a:gd name="connsiteX210" fmla="*/ 4274288 w 9941442"/>
              <a:gd name="connsiteY210" fmla="*/ 233916 h 1977656"/>
              <a:gd name="connsiteX211" fmla="*/ 4167963 w 9941442"/>
              <a:gd name="connsiteY211" fmla="*/ 255181 h 1977656"/>
              <a:gd name="connsiteX212" fmla="*/ 4114800 w 9941442"/>
              <a:gd name="connsiteY212" fmla="*/ 265814 h 1977656"/>
              <a:gd name="connsiteX213" fmla="*/ 4008475 w 9941442"/>
              <a:gd name="connsiteY213" fmla="*/ 297711 h 1977656"/>
              <a:gd name="connsiteX214" fmla="*/ 3976577 w 9941442"/>
              <a:gd name="connsiteY214" fmla="*/ 308344 h 1977656"/>
              <a:gd name="connsiteX215" fmla="*/ 3848986 w 9941442"/>
              <a:gd name="connsiteY215" fmla="*/ 329609 h 1977656"/>
              <a:gd name="connsiteX216" fmla="*/ 3264195 w 9941442"/>
              <a:gd name="connsiteY216" fmla="*/ 318977 h 1977656"/>
              <a:gd name="connsiteX217" fmla="*/ 3189768 w 9941442"/>
              <a:gd name="connsiteY217" fmla="*/ 297711 h 1977656"/>
              <a:gd name="connsiteX218" fmla="*/ 3125972 w 9941442"/>
              <a:gd name="connsiteY218" fmla="*/ 287079 h 1977656"/>
              <a:gd name="connsiteX219" fmla="*/ 3030279 w 9941442"/>
              <a:gd name="connsiteY219" fmla="*/ 297711 h 1977656"/>
              <a:gd name="connsiteX220" fmla="*/ 2998382 w 9941442"/>
              <a:gd name="connsiteY220" fmla="*/ 308344 h 1977656"/>
              <a:gd name="connsiteX221" fmla="*/ 2902688 w 9941442"/>
              <a:gd name="connsiteY221" fmla="*/ 329609 h 1977656"/>
              <a:gd name="connsiteX222" fmla="*/ 2775098 w 9941442"/>
              <a:gd name="connsiteY222" fmla="*/ 393404 h 1977656"/>
              <a:gd name="connsiteX223" fmla="*/ 2743200 w 9941442"/>
              <a:gd name="connsiteY223" fmla="*/ 404037 h 1977656"/>
              <a:gd name="connsiteX224" fmla="*/ 2679405 w 9941442"/>
              <a:gd name="connsiteY224" fmla="*/ 382772 h 1977656"/>
              <a:gd name="connsiteX225" fmla="*/ 2647507 w 9941442"/>
              <a:gd name="connsiteY225" fmla="*/ 361507 h 1977656"/>
              <a:gd name="connsiteX226" fmla="*/ 2530549 w 9941442"/>
              <a:gd name="connsiteY226" fmla="*/ 329609 h 1977656"/>
              <a:gd name="connsiteX227" fmla="*/ 2169042 w 9941442"/>
              <a:gd name="connsiteY227" fmla="*/ 318977 h 1977656"/>
              <a:gd name="connsiteX228" fmla="*/ 2009554 w 9941442"/>
              <a:gd name="connsiteY228" fmla="*/ 297711 h 1977656"/>
              <a:gd name="connsiteX229" fmla="*/ 1499191 w 9941442"/>
              <a:gd name="connsiteY229" fmla="*/ 287079 h 1977656"/>
              <a:gd name="connsiteX230" fmla="*/ 1329070 w 9941442"/>
              <a:gd name="connsiteY230" fmla="*/ 255181 h 1977656"/>
              <a:gd name="connsiteX231" fmla="*/ 1275907 w 9941442"/>
              <a:gd name="connsiteY231" fmla="*/ 244549 h 1977656"/>
              <a:gd name="connsiteX232" fmla="*/ 1180214 w 9941442"/>
              <a:gd name="connsiteY232" fmla="*/ 212651 h 1977656"/>
              <a:gd name="connsiteX233" fmla="*/ 1148316 w 9941442"/>
              <a:gd name="connsiteY233" fmla="*/ 202018 h 1977656"/>
              <a:gd name="connsiteX234" fmla="*/ 1073888 w 9941442"/>
              <a:gd name="connsiteY234" fmla="*/ 170121 h 1977656"/>
              <a:gd name="connsiteX235" fmla="*/ 988828 w 9941442"/>
              <a:gd name="connsiteY235" fmla="*/ 138223 h 1977656"/>
              <a:gd name="connsiteX236" fmla="*/ 893135 w 9941442"/>
              <a:gd name="connsiteY236" fmla="*/ 116958 h 1977656"/>
              <a:gd name="connsiteX237" fmla="*/ 808075 w 9941442"/>
              <a:gd name="connsiteY237" fmla="*/ 106325 h 1977656"/>
              <a:gd name="connsiteX238" fmla="*/ 712382 w 9941442"/>
              <a:gd name="connsiteY238" fmla="*/ 85060 h 1977656"/>
              <a:gd name="connsiteX239" fmla="*/ 669851 w 9941442"/>
              <a:gd name="connsiteY239" fmla="*/ 74428 h 1977656"/>
              <a:gd name="connsiteX240" fmla="*/ 574158 w 9941442"/>
              <a:gd name="connsiteY240" fmla="*/ 53163 h 1977656"/>
              <a:gd name="connsiteX241" fmla="*/ 276447 w 9941442"/>
              <a:gd name="connsiteY241" fmla="*/ 63795 h 1977656"/>
              <a:gd name="connsiteX242" fmla="*/ 244549 w 9941442"/>
              <a:gd name="connsiteY242" fmla="*/ 74428 h 1977656"/>
              <a:gd name="connsiteX243" fmla="*/ 85061 w 9941442"/>
              <a:gd name="connsiteY243" fmla="*/ 106325 h 1977656"/>
              <a:gd name="connsiteX244" fmla="*/ 10633 w 9941442"/>
              <a:gd name="connsiteY244" fmla="*/ 127590 h 1977656"/>
              <a:gd name="connsiteX245" fmla="*/ 0 w 9941442"/>
              <a:gd name="connsiteY245" fmla="*/ 138223 h 19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9941442" h="1977656">
                <a:moveTo>
                  <a:pt x="21265" y="0"/>
                </a:moveTo>
                <a:cubicBezTo>
                  <a:pt x="44248" y="28729"/>
                  <a:pt x="66923" y="61086"/>
                  <a:pt x="95693" y="85060"/>
                </a:cubicBezTo>
                <a:cubicBezTo>
                  <a:pt x="105510" y="93241"/>
                  <a:pt x="117192" y="98897"/>
                  <a:pt x="127591" y="106325"/>
                </a:cubicBezTo>
                <a:cubicBezTo>
                  <a:pt x="142011" y="116625"/>
                  <a:pt x="154630" y="129617"/>
                  <a:pt x="170121" y="138223"/>
                </a:cubicBezTo>
                <a:cubicBezTo>
                  <a:pt x="186805" y="147492"/>
                  <a:pt x="206213" y="150953"/>
                  <a:pt x="223284" y="159488"/>
                </a:cubicBezTo>
                <a:cubicBezTo>
                  <a:pt x="234714" y="165203"/>
                  <a:pt x="243752" y="175038"/>
                  <a:pt x="255182" y="180753"/>
                </a:cubicBezTo>
                <a:cubicBezTo>
                  <a:pt x="270440" y="188382"/>
                  <a:pt x="315976" y="198610"/>
                  <a:pt x="329609" y="202018"/>
                </a:cubicBezTo>
                <a:cubicBezTo>
                  <a:pt x="340242" y="209107"/>
                  <a:pt x="350077" y="217569"/>
                  <a:pt x="361507" y="223284"/>
                </a:cubicBezTo>
                <a:cubicBezTo>
                  <a:pt x="413920" y="249491"/>
                  <a:pt x="374511" y="214548"/>
                  <a:pt x="425302" y="255181"/>
                </a:cubicBezTo>
                <a:cubicBezTo>
                  <a:pt x="433130" y="261443"/>
                  <a:pt x="438740" y="270184"/>
                  <a:pt x="446568" y="276446"/>
                </a:cubicBezTo>
                <a:cubicBezTo>
                  <a:pt x="456546" y="284429"/>
                  <a:pt x="468487" y="289728"/>
                  <a:pt x="478465" y="297711"/>
                </a:cubicBezTo>
                <a:cubicBezTo>
                  <a:pt x="554209" y="358308"/>
                  <a:pt x="433461" y="274798"/>
                  <a:pt x="531628" y="340242"/>
                </a:cubicBezTo>
                <a:cubicBezTo>
                  <a:pt x="538716" y="350874"/>
                  <a:pt x="543857" y="363103"/>
                  <a:pt x="552893" y="372139"/>
                </a:cubicBezTo>
                <a:cubicBezTo>
                  <a:pt x="583363" y="402609"/>
                  <a:pt x="582099" y="386742"/>
                  <a:pt x="616688" y="404037"/>
                </a:cubicBezTo>
                <a:cubicBezTo>
                  <a:pt x="628118" y="409752"/>
                  <a:pt x="636909" y="420112"/>
                  <a:pt x="648586" y="425302"/>
                </a:cubicBezTo>
                <a:cubicBezTo>
                  <a:pt x="669070" y="434406"/>
                  <a:pt x="712382" y="446567"/>
                  <a:pt x="712382" y="446567"/>
                </a:cubicBezTo>
                <a:cubicBezTo>
                  <a:pt x="723014" y="453655"/>
                  <a:pt x="732850" y="462117"/>
                  <a:pt x="744279" y="467832"/>
                </a:cubicBezTo>
                <a:cubicBezTo>
                  <a:pt x="773654" y="482520"/>
                  <a:pt x="823884" y="485534"/>
                  <a:pt x="850605" y="489097"/>
                </a:cubicBezTo>
                <a:lnTo>
                  <a:pt x="935665" y="499730"/>
                </a:lnTo>
                <a:cubicBezTo>
                  <a:pt x="986229" y="516584"/>
                  <a:pt x="1031117" y="533359"/>
                  <a:pt x="1084521" y="542260"/>
                </a:cubicBezTo>
                <a:cubicBezTo>
                  <a:pt x="1105786" y="545804"/>
                  <a:pt x="1127176" y="548665"/>
                  <a:pt x="1148316" y="552893"/>
                </a:cubicBezTo>
                <a:cubicBezTo>
                  <a:pt x="1162645" y="555759"/>
                  <a:pt x="1176433" y="561123"/>
                  <a:pt x="1190847" y="563525"/>
                </a:cubicBezTo>
                <a:cubicBezTo>
                  <a:pt x="1240287" y="571765"/>
                  <a:pt x="1290262" y="576550"/>
                  <a:pt x="1339702" y="584790"/>
                </a:cubicBezTo>
                <a:cubicBezTo>
                  <a:pt x="1360967" y="588334"/>
                  <a:pt x="1382418" y="590906"/>
                  <a:pt x="1403498" y="595423"/>
                </a:cubicBezTo>
                <a:cubicBezTo>
                  <a:pt x="1432075" y="601547"/>
                  <a:pt x="1460832" y="607446"/>
                  <a:pt x="1488558" y="616688"/>
                </a:cubicBezTo>
                <a:cubicBezTo>
                  <a:pt x="1509823" y="623776"/>
                  <a:pt x="1530374" y="633557"/>
                  <a:pt x="1552354" y="637953"/>
                </a:cubicBezTo>
                <a:cubicBezTo>
                  <a:pt x="1592462" y="645975"/>
                  <a:pt x="1628482" y="653774"/>
                  <a:pt x="1669312" y="659218"/>
                </a:cubicBezTo>
                <a:cubicBezTo>
                  <a:pt x="1701124" y="663460"/>
                  <a:pt x="1733107" y="666307"/>
                  <a:pt x="1765005" y="669851"/>
                </a:cubicBezTo>
                <a:cubicBezTo>
                  <a:pt x="1833718" y="692757"/>
                  <a:pt x="1776137" y="676164"/>
                  <a:pt x="1903228" y="691116"/>
                </a:cubicBezTo>
                <a:cubicBezTo>
                  <a:pt x="1975184" y="699581"/>
                  <a:pt x="1963219" y="698140"/>
                  <a:pt x="2020186" y="712381"/>
                </a:cubicBezTo>
                <a:cubicBezTo>
                  <a:pt x="2034363" y="719469"/>
                  <a:pt x="2047875" y="728081"/>
                  <a:pt x="2062716" y="733646"/>
                </a:cubicBezTo>
                <a:cubicBezTo>
                  <a:pt x="2123763" y="756539"/>
                  <a:pt x="2096338" y="729192"/>
                  <a:pt x="2169042" y="765544"/>
                </a:cubicBezTo>
                <a:cubicBezTo>
                  <a:pt x="2183219" y="772632"/>
                  <a:pt x="2196731" y="781244"/>
                  <a:pt x="2211572" y="786809"/>
                </a:cubicBezTo>
                <a:cubicBezTo>
                  <a:pt x="2225255" y="791940"/>
                  <a:pt x="2240613" y="791822"/>
                  <a:pt x="2254102" y="797442"/>
                </a:cubicBezTo>
                <a:cubicBezTo>
                  <a:pt x="2283364" y="809634"/>
                  <a:pt x="2310809" y="825795"/>
                  <a:pt x="2339163" y="839972"/>
                </a:cubicBezTo>
                <a:cubicBezTo>
                  <a:pt x="2353340" y="847060"/>
                  <a:pt x="2369013" y="851727"/>
                  <a:pt x="2381693" y="861237"/>
                </a:cubicBezTo>
                <a:cubicBezTo>
                  <a:pt x="2395870" y="871870"/>
                  <a:pt x="2410768" y="881602"/>
                  <a:pt x="2424223" y="893135"/>
                </a:cubicBezTo>
                <a:cubicBezTo>
                  <a:pt x="2435640" y="902921"/>
                  <a:pt x="2444569" y="915406"/>
                  <a:pt x="2456121" y="925032"/>
                </a:cubicBezTo>
                <a:cubicBezTo>
                  <a:pt x="2465938" y="933213"/>
                  <a:pt x="2478202" y="938116"/>
                  <a:pt x="2488019" y="946297"/>
                </a:cubicBezTo>
                <a:cubicBezTo>
                  <a:pt x="2499570" y="955923"/>
                  <a:pt x="2507680" y="969455"/>
                  <a:pt x="2519916" y="978195"/>
                </a:cubicBezTo>
                <a:cubicBezTo>
                  <a:pt x="2532814" y="987408"/>
                  <a:pt x="2547730" y="993573"/>
                  <a:pt x="2562447" y="999460"/>
                </a:cubicBezTo>
                <a:cubicBezTo>
                  <a:pt x="2625606" y="1024723"/>
                  <a:pt x="2613948" y="1015694"/>
                  <a:pt x="2668772" y="1031358"/>
                </a:cubicBezTo>
                <a:cubicBezTo>
                  <a:pt x="2679549" y="1034437"/>
                  <a:pt x="2690037" y="1038446"/>
                  <a:pt x="2700670" y="1041990"/>
                </a:cubicBezTo>
                <a:cubicBezTo>
                  <a:pt x="2765312" y="1085086"/>
                  <a:pt x="2696631" y="1044463"/>
                  <a:pt x="2775098" y="1073888"/>
                </a:cubicBezTo>
                <a:cubicBezTo>
                  <a:pt x="2789939" y="1079453"/>
                  <a:pt x="2802591" y="1090141"/>
                  <a:pt x="2817628" y="1095153"/>
                </a:cubicBezTo>
                <a:cubicBezTo>
                  <a:pt x="2834773" y="1100868"/>
                  <a:pt x="2853259" y="1101403"/>
                  <a:pt x="2870791" y="1105786"/>
                </a:cubicBezTo>
                <a:cubicBezTo>
                  <a:pt x="2881664" y="1108504"/>
                  <a:pt x="2892056" y="1112874"/>
                  <a:pt x="2902688" y="1116418"/>
                </a:cubicBezTo>
                <a:cubicBezTo>
                  <a:pt x="2909777" y="1123507"/>
                  <a:pt x="2914987" y="1133201"/>
                  <a:pt x="2923954" y="1137684"/>
                </a:cubicBezTo>
                <a:cubicBezTo>
                  <a:pt x="2979037" y="1165225"/>
                  <a:pt x="2951333" y="1132810"/>
                  <a:pt x="2998382" y="1158949"/>
                </a:cubicBezTo>
                <a:cubicBezTo>
                  <a:pt x="3020723" y="1171361"/>
                  <a:pt x="3040912" y="1187302"/>
                  <a:pt x="3062177" y="1201479"/>
                </a:cubicBezTo>
                <a:cubicBezTo>
                  <a:pt x="3087426" y="1218311"/>
                  <a:pt x="3113520" y="1234855"/>
                  <a:pt x="3136605" y="1254642"/>
                </a:cubicBezTo>
                <a:cubicBezTo>
                  <a:pt x="3148021" y="1264428"/>
                  <a:pt x="3156266" y="1277799"/>
                  <a:pt x="3168502" y="1286539"/>
                </a:cubicBezTo>
                <a:cubicBezTo>
                  <a:pt x="3220124" y="1323411"/>
                  <a:pt x="3196656" y="1295300"/>
                  <a:pt x="3242930" y="1318437"/>
                </a:cubicBezTo>
                <a:cubicBezTo>
                  <a:pt x="3254360" y="1324152"/>
                  <a:pt x="3263151" y="1334512"/>
                  <a:pt x="3274828" y="1339702"/>
                </a:cubicBezTo>
                <a:cubicBezTo>
                  <a:pt x="3295311" y="1348806"/>
                  <a:pt x="3338623" y="1360967"/>
                  <a:pt x="3338623" y="1360967"/>
                </a:cubicBezTo>
                <a:cubicBezTo>
                  <a:pt x="3349256" y="1368055"/>
                  <a:pt x="3359091" y="1376517"/>
                  <a:pt x="3370521" y="1382232"/>
                </a:cubicBezTo>
                <a:cubicBezTo>
                  <a:pt x="3380546" y="1387244"/>
                  <a:pt x="3393667" y="1385863"/>
                  <a:pt x="3402419" y="1392865"/>
                </a:cubicBezTo>
                <a:cubicBezTo>
                  <a:pt x="3412398" y="1400848"/>
                  <a:pt x="3412848" y="1417990"/>
                  <a:pt x="3423684" y="1424763"/>
                </a:cubicBezTo>
                <a:cubicBezTo>
                  <a:pt x="3440943" y="1435550"/>
                  <a:pt x="3505108" y="1450435"/>
                  <a:pt x="3530009" y="1456660"/>
                </a:cubicBezTo>
                <a:cubicBezTo>
                  <a:pt x="3544186" y="1463748"/>
                  <a:pt x="3557823" y="1472038"/>
                  <a:pt x="3572540" y="1477925"/>
                </a:cubicBezTo>
                <a:cubicBezTo>
                  <a:pt x="3593352" y="1486250"/>
                  <a:pt x="3615070" y="1492102"/>
                  <a:pt x="3636335" y="1499190"/>
                </a:cubicBezTo>
                <a:cubicBezTo>
                  <a:pt x="3646968" y="1502734"/>
                  <a:pt x="3657360" y="1507105"/>
                  <a:pt x="3668233" y="1509823"/>
                </a:cubicBezTo>
                <a:cubicBezTo>
                  <a:pt x="3682410" y="1513367"/>
                  <a:pt x="3696712" y="1516442"/>
                  <a:pt x="3710763" y="1520456"/>
                </a:cubicBezTo>
                <a:cubicBezTo>
                  <a:pt x="3817538" y="1550963"/>
                  <a:pt x="3652236" y="1508481"/>
                  <a:pt x="3785191" y="1541721"/>
                </a:cubicBezTo>
                <a:cubicBezTo>
                  <a:pt x="4012728" y="1529745"/>
                  <a:pt x="3931103" y="1568492"/>
                  <a:pt x="4051005" y="1488558"/>
                </a:cubicBezTo>
                <a:cubicBezTo>
                  <a:pt x="4101556" y="1454857"/>
                  <a:pt x="4070774" y="1471336"/>
                  <a:pt x="4146698" y="1446028"/>
                </a:cubicBezTo>
                <a:lnTo>
                  <a:pt x="4178595" y="1435395"/>
                </a:lnTo>
                <a:cubicBezTo>
                  <a:pt x="4212755" y="1401237"/>
                  <a:pt x="4193697" y="1427588"/>
                  <a:pt x="4210493" y="1371600"/>
                </a:cubicBezTo>
                <a:cubicBezTo>
                  <a:pt x="4216934" y="1350130"/>
                  <a:pt x="4213107" y="1320238"/>
                  <a:pt x="4231758" y="1307804"/>
                </a:cubicBezTo>
                <a:cubicBezTo>
                  <a:pt x="4263791" y="1286449"/>
                  <a:pt x="4268416" y="1281461"/>
                  <a:pt x="4306186" y="1265274"/>
                </a:cubicBezTo>
                <a:cubicBezTo>
                  <a:pt x="4316488" y="1260859"/>
                  <a:pt x="4327451" y="1258186"/>
                  <a:pt x="4338084" y="1254642"/>
                </a:cubicBezTo>
                <a:cubicBezTo>
                  <a:pt x="4452069" y="1178653"/>
                  <a:pt x="4279078" y="1296991"/>
                  <a:pt x="4401879" y="1201479"/>
                </a:cubicBezTo>
                <a:cubicBezTo>
                  <a:pt x="4422053" y="1185788"/>
                  <a:pt x="4465675" y="1158949"/>
                  <a:pt x="4465675" y="1158949"/>
                </a:cubicBezTo>
                <a:cubicBezTo>
                  <a:pt x="4525926" y="1162493"/>
                  <a:pt x="4586372" y="1163575"/>
                  <a:pt x="4646428" y="1169581"/>
                </a:cubicBezTo>
                <a:cubicBezTo>
                  <a:pt x="4722697" y="1177208"/>
                  <a:pt x="4627676" y="1192877"/>
                  <a:pt x="4720856" y="1169581"/>
                </a:cubicBezTo>
                <a:cubicBezTo>
                  <a:pt x="4766215" y="1139342"/>
                  <a:pt x="4781405" y="1125405"/>
                  <a:pt x="4827182" y="1105786"/>
                </a:cubicBezTo>
                <a:cubicBezTo>
                  <a:pt x="4859384" y="1091985"/>
                  <a:pt x="4919715" y="1082030"/>
                  <a:pt x="4944140" y="1073888"/>
                </a:cubicBezTo>
                <a:cubicBezTo>
                  <a:pt x="5020637" y="1048390"/>
                  <a:pt x="4925087" y="1079333"/>
                  <a:pt x="5018568" y="1052623"/>
                </a:cubicBezTo>
                <a:cubicBezTo>
                  <a:pt x="5029344" y="1049544"/>
                  <a:pt x="5039652" y="1044939"/>
                  <a:pt x="5050465" y="1041990"/>
                </a:cubicBezTo>
                <a:cubicBezTo>
                  <a:pt x="5078661" y="1034300"/>
                  <a:pt x="5107172" y="1027813"/>
                  <a:pt x="5135526" y="1020725"/>
                </a:cubicBezTo>
                <a:lnTo>
                  <a:pt x="5178056" y="1010093"/>
                </a:lnTo>
                <a:cubicBezTo>
                  <a:pt x="5273141" y="962551"/>
                  <a:pt x="5233043" y="977588"/>
                  <a:pt x="5295014" y="956930"/>
                </a:cubicBezTo>
                <a:cubicBezTo>
                  <a:pt x="5305647" y="946297"/>
                  <a:pt x="5317680" y="936901"/>
                  <a:pt x="5326912" y="925032"/>
                </a:cubicBezTo>
                <a:cubicBezTo>
                  <a:pt x="5342603" y="904858"/>
                  <a:pt x="5348177" y="875414"/>
                  <a:pt x="5369442" y="861237"/>
                </a:cubicBezTo>
                <a:cubicBezTo>
                  <a:pt x="5380075" y="854149"/>
                  <a:pt x="5389663" y="845162"/>
                  <a:pt x="5401340" y="839972"/>
                </a:cubicBezTo>
                <a:cubicBezTo>
                  <a:pt x="5421823" y="830868"/>
                  <a:pt x="5443870" y="825795"/>
                  <a:pt x="5465135" y="818707"/>
                </a:cubicBezTo>
                <a:cubicBezTo>
                  <a:pt x="5541627" y="793209"/>
                  <a:pt x="5446092" y="824148"/>
                  <a:pt x="5539563" y="797442"/>
                </a:cubicBezTo>
                <a:cubicBezTo>
                  <a:pt x="5646338" y="766935"/>
                  <a:pt x="5481037" y="809414"/>
                  <a:pt x="5613991" y="776177"/>
                </a:cubicBezTo>
                <a:cubicBezTo>
                  <a:pt x="5801833" y="779721"/>
                  <a:pt x="5989883" y="777269"/>
                  <a:pt x="6177516" y="786809"/>
                </a:cubicBezTo>
                <a:cubicBezTo>
                  <a:pt x="6199903" y="787947"/>
                  <a:pt x="6220047" y="800985"/>
                  <a:pt x="6241312" y="808074"/>
                </a:cubicBezTo>
                <a:cubicBezTo>
                  <a:pt x="6290360" y="824423"/>
                  <a:pt x="6262209" y="816507"/>
                  <a:pt x="6326372" y="829339"/>
                </a:cubicBezTo>
                <a:cubicBezTo>
                  <a:pt x="6332680" y="828438"/>
                  <a:pt x="6412452" y="821572"/>
                  <a:pt x="6432698" y="808074"/>
                </a:cubicBezTo>
                <a:cubicBezTo>
                  <a:pt x="6512344" y="754977"/>
                  <a:pt x="6420647" y="790827"/>
                  <a:pt x="6496493" y="765544"/>
                </a:cubicBezTo>
                <a:cubicBezTo>
                  <a:pt x="6520006" y="742031"/>
                  <a:pt x="6530684" y="727183"/>
                  <a:pt x="6560288" y="712381"/>
                </a:cubicBezTo>
                <a:cubicBezTo>
                  <a:pt x="6570313" y="707369"/>
                  <a:pt x="6581553" y="705293"/>
                  <a:pt x="6592186" y="701749"/>
                </a:cubicBezTo>
                <a:cubicBezTo>
                  <a:pt x="6602819" y="694661"/>
                  <a:pt x="6612654" y="686199"/>
                  <a:pt x="6624084" y="680484"/>
                </a:cubicBezTo>
                <a:cubicBezTo>
                  <a:pt x="6639338" y="672857"/>
                  <a:pt x="6684884" y="662625"/>
                  <a:pt x="6698512" y="659218"/>
                </a:cubicBezTo>
                <a:cubicBezTo>
                  <a:pt x="6772940" y="662762"/>
                  <a:pt x="6847739" y="661622"/>
                  <a:pt x="6921795" y="669851"/>
                </a:cubicBezTo>
                <a:cubicBezTo>
                  <a:pt x="6921807" y="669852"/>
                  <a:pt x="7001533" y="696431"/>
                  <a:pt x="7017488" y="701749"/>
                </a:cubicBezTo>
                <a:cubicBezTo>
                  <a:pt x="7093935" y="727231"/>
                  <a:pt x="6998504" y="696325"/>
                  <a:pt x="7091916" y="723014"/>
                </a:cubicBezTo>
                <a:cubicBezTo>
                  <a:pt x="7198691" y="753521"/>
                  <a:pt x="7033389" y="711039"/>
                  <a:pt x="7166344" y="744279"/>
                </a:cubicBezTo>
                <a:cubicBezTo>
                  <a:pt x="7342392" y="734498"/>
                  <a:pt x="7344610" y="726282"/>
                  <a:pt x="7506586" y="744279"/>
                </a:cubicBezTo>
                <a:cubicBezTo>
                  <a:pt x="7542390" y="748257"/>
                  <a:pt x="7548751" y="757478"/>
                  <a:pt x="7581014" y="765544"/>
                </a:cubicBezTo>
                <a:cubicBezTo>
                  <a:pt x="7610743" y="772976"/>
                  <a:pt x="7669524" y="782068"/>
                  <a:pt x="7697972" y="786809"/>
                </a:cubicBezTo>
                <a:cubicBezTo>
                  <a:pt x="7708605" y="790353"/>
                  <a:pt x="7718792" y="795738"/>
                  <a:pt x="7729870" y="797442"/>
                </a:cubicBezTo>
                <a:cubicBezTo>
                  <a:pt x="7804283" y="808890"/>
                  <a:pt x="7826584" y="801587"/>
                  <a:pt x="7889358" y="818707"/>
                </a:cubicBezTo>
                <a:cubicBezTo>
                  <a:pt x="7910984" y="824605"/>
                  <a:pt x="7931528" y="834074"/>
                  <a:pt x="7953154" y="839972"/>
                </a:cubicBezTo>
                <a:cubicBezTo>
                  <a:pt x="8064453" y="870326"/>
                  <a:pt x="7953360" y="832591"/>
                  <a:pt x="8048847" y="861237"/>
                </a:cubicBezTo>
                <a:cubicBezTo>
                  <a:pt x="8070317" y="867678"/>
                  <a:pt x="8091377" y="875414"/>
                  <a:pt x="8112642" y="882502"/>
                </a:cubicBezTo>
                <a:cubicBezTo>
                  <a:pt x="8123275" y="886046"/>
                  <a:pt x="8133550" y="890937"/>
                  <a:pt x="8144540" y="893135"/>
                </a:cubicBezTo>
                <a:cubicBezTo>
                  <a:pt x="8159273" y="896081"/>
                  <a:pt x="8211207" y="904182"/>
                  <a:pt x="8229600" y="914400"/>
                </a:cubicBezTo>
                <a:cubicBezTo>
                  <a:pt x="8251941" y="926812"/>
                  <a:pt x="8275323" y="938858"/>
                  <a:pt x="8293395" y="956930"/>
                </a:cubicBezTo>
                <a:cubicBezTo>
                  <a:pt x="8355594" y="1019129"/>
                  <a:pt x="8325706" y="996192"/>
                  <a:pt x="8378456" y="1031358"/>
                </a:cubicBezTo>
                <a:cubicBezTo>
                  <a:pt x="8395288" y="1056607"/>
                  <a:pt x="8411832" y="1082701"/>
                  <a:pt x="8431619" y="1105786"/>
                </a:cubicBezTo>
                <a:cubicBezTo>
                  <a:pt x="8441405" y="1117203"/>
                  <a:pt x="8454284" y="1125815"/>
                  <a:pt x="8463516" y="1137684"/>
                </a:cubicBezTo>
                <a:cubicBezTo>
                  <a:pt x="8479207" y="1157858"/>
                  <a:pt x="8506047" y="1201479"/>
                  <a:pt x="8506047" y="1201479"/>
                </a:cubicBezTo>
                <a:cubicBezTo>
                  <a:pt x="8517046" y="1234478"/>
                  <a:pt x="8518236" y="1243060"/>
                  <a:pt x="8537944" y="1275907"/>
                </a:cubicBezTo>
                <a:cubicBezTo>
                  <a:pt x="8551093" y="1297822"/>
                  <a:pt x="8566298" y="1318437"/>
                  <a:pt x="8580475" y="1339702"/>
                </a:cubicBezTo>
                <a:lnTo>
                  <a:pt x="8601740" y="1371600"/>
                </a:lnTo>
                <a:cubicBezTo>
                  <a:pt x="8620616" y="1428231"/>
                  <a:pt x="8627829" y="1435665"/>
                  <a:pt x="8601740" y="1520456"/>
                </a:cubicBezTo>
                <a:cubicBezTo>
                  <a:pt x="8596567" y="1537269"/>
                  <a:pt x="8550347" y="1547038"/>
                  <a:pt x="8537944" y="1552353"/>
                </a:cubicBezTo>
                <a:cubicBezTo>
                  <a:pt x="8523376" y="1558597"/>
                  <a:pt x="8509982" y="1567374"/>
                  <a:pt x="8495414" y="1573618"/>
                </a:cubicBezTo>
                <a:cubicBezTo>
                  <a:pt x="8467586" y="1585544"/>
                  <a:pt x="8391476" y="1602261"/>
                  <a:pt x="8378456" y="1605516"/>
                </a:cubicBezTo>
                <a:lnTo>
                  <a:pt x="8335926" y="1616149"/>
                </a:lnTo>
                <a:cubicBezTo>
                  <a:pt x="8321749" y="1619693"/>
                  <a:pt x="8307258" y="1622160"/>
                  <a:pt x="8293395" y="1626781"/>
                </a:cubicBezTo>
                <a:lnTo>
                  <a:pt x="8229600" y="1648046"/>
                </a:lnTo>
                <a:cubicBezTo>
                  <a:pt x="8222512" y="1658679"/>
                  <a:pt x="8214050" y="1668514"/>
                  <a:pt x="8208335" y="1679944"/>
                </a:cubicBezTo>
                <a:cubicBezTo>
                  <a:pt x="8191040" y="1714534"/>
                  <a:pt x="8206908" y="1713268"/>
                  <a:pt x="8176437" y="1743739"/>
                </a:cubicBezTo>
                <a:cubicBezTo>
                  <a:pt x="8157797" y="1762379"/>
                  <a:pt x="8136856" y="1768719"/>
                  <a:pt x="8112642" y="1775637"/>
                </a:cubicBezTo>
                <a:cubicBezTo>
                  <a:pt x="8098591" y="1779652"/>
                  <a:pt x="8084163" y="1782256"/>
                  <a:pt x="8070112" y="1786270"/>
                </a:cubicBezTo>
                <a:cubicBezTo>
                  <a:pt x="8059335" y="1789349"/>
                  <a:pt x="8049366" y="1795787"/>
                  <a:pt x="8038214" y="1796902"/>
                </a:cubicBezTo>
                <a:cubicBezTo>
                  <a:pt x="7978158" y="1802908"/>
                  <a:pt x="7917712" y="1803991"/>
                  <a:pt x="7857461" y="1807535"/>
                </a:cubicBezTo>
                <a:cubicBezTo>
                  <a:pt x="7850372" y="1814623"/>
                  <a:pt x="7844023" y="1822538"/>
                  <a:pt x="7836195" y="1828800"/>
                </a:cubicBezTo>
                <a:cubicBezTo>
                  <a:pt x="7826217" y="1836783"/>
                  <a:pt x="7813334" y="1841029"/>
                  <a:pt x="7804298" y="1850065"/>
                </a:cubicBezTo>
                <a:cubicBezTo>
                  <a:pt x="7783687" y="1870676"/>
                  <a:pt x="7781048" y="1887918"/>
                  <a:pt x="7772400" y="1913860"/>
                </a:cubicBezTo>
                <a:cubicBezTo>
                  <a:pt x="7779488" y="1924493"/>
                  <a:pt x="7783848" y="1937577"/>
                  <a:pt x="7793665" y="1945758"/>
                </a:cubicBezTo>
                <a:cubicBezTo>
                  <a:pt x="7832022" y="1977723"/>
                  <a:pt x="7887017" y="1972670"/>
                  <a:pt x="7931888" y="1977656"/>
                </a:cubicBezTo>
                <a:cubicBezTo>
                  <a:pt x="7985051" y="1974112"/>
                  <a:pt x="8038821" y="1975782"/>
                  <a:pt x="8091377" y="1967023"/>
                </a:cubicBezTo>
                <a:cubicBezTo>
                  <a:pt x="8103982" y="1964922"/>
                  <a:pt x="8111845" y="1951473"/>
                  <a:pt x="8123275" y="1945758"/>
                </a:cubicBezTo>
                <a:cubicBezTo>
                  <a:pt x="8133299" y="1940746"/>
                  <a:pt x="8145148" y="1940137"/>
                  <a:pt x="8155172" y="1935125"/>
                </a:cubicBezTo>
                <a:cubicBezTo>
                  <a:pt x="8166602" y="1929410"/>
                  <a:pt x="8175393" y="1919050"/>
                  <a:pt x="8187070" y="1913860"/>
                </a:cubicBezTo>
                <a:cubicBezTo>
                  <a:pt x="8207553" y="1904756"/>
                  <a:pt x="8229600" y="1899683"/>
                  <a:pt x="8250865" y="1892595"/>
                </a:cubicBezTo>
                <a:lnTo>
                  <a:pt x="8314661" y="1871330"/>
                </a:lnTo>
                <a:cubicBezTo>
                  <a:pt x="8325293" y="1867786"/>
                  <a:pt x="8335685" y="1863415"/>
                  <a:pt x="8346558" y="1860697"/>
                </a:cubicBezTo>
                <a:lnTo>
                  <a:pt x="8389088" y="1850065"/>
                </a:lnTo>
                <a:cubicBezTo>
                  <a:pt x="8403265" y="1842977"/>
                  <a:pt x="8416778" y="1834365"/>
                  <a:pt x="8431619" y="1828800"/>
                </a:cubicBezTo>
                <a:cubicBezTo>
                  <a:pt x="8492845" y="1805840"/>
                  <a:pt x="8457479" y="1833903"/>
                  <a:pt x="8516679" y="1796902"/>
                </a:cubicBezTo>
                <a:cubicBezTo>
                  <a:pt x="8531706" y="1787510"/>
                  <a:pt x="8544182" y="1774396"/>
                  <a:pt x="8559209" y="1765004"/>
                </a:cubicBezTo>
                <a:cubicBezTo>
                  <a:pt x="8577143" y="1753795"/>
                  <a:pt x="8611183" y="1738097"/>
                  <a:pt x="8633637" y="1733107"/>
                </a:cubicBezTo>
                <a:cubicBezTo>
                  <a:pt x="8654682" y="1728430"/>
                  <a:pt x="8676168" y="1726018"/>
                  <a:pt x="8697433" y="1722474"/>
                </a:cubicBezTo>
                <a:cubicBezTo>
                  <a:pt x="8736419" y="1726018"/>
                  <a:pt x="8775547" y="1728251"/>
                  <a:pt x="8814391" y="1733107"/>
                </a:cubicBezTo>
                <a:cubicBezTo>
                  <a:pt x="8833891" y="1735544"/>
                  <a:pt x="8888829" y="1748299"/>
                  <a:pt x="8910084" y="1754372"/>
                </a:cubicBezTo>
                <a:cubicBezTo>
                  <a:pt x="8959964" y="1768623"/>
                  <a:pt x="8927792" y="1761961"/>
                  <a:pt x="8984512" y="1786270"/>
                </a:cubicBezTo>
                <a:cubicBezTo>
                  <a:pt x="9009998" y="1797193"/>
                  <a:pt x="9031972" y="1799830"/>
                  <a:pt x="9058940" y="1807535"/>
                </a:cubicBezTo>
                <a:cubicBezTo>
                  <a:pt x="9069716" y="1810614"/>
                  <a:pt x="9079964" y="1815449"/>
                  <a:pt x="9090837" y="1818167"/>
                </a:cubicBezTo>
                <a:cubicBezTo>
                  <a:pt x="9108369" y="1822550"/>
                  <a:pt x="9126358" y="1824880"/>
                  <a:pt x="9144000" y="1828800"/>
                </a:cubicBezTo>
                <a:cubicBezTo>
                  <a:pt x="9158265" y="1831970"/>
                  <a:pt x="9172201" y="1836566"/>
                  <a:pt x="9186530" y="1839432"/>
                </a:cubicBezTo>
                <a:cubicBezTo>
                  <a:pt x="9207670" y="1843660"/>
                  <a:pt x="9229186" y="1845837"/>
                  <a:pt x="9250326" y="1850065"/>
                </a:cubicBezTo>
                <a:cubicBezTo>
                  <a:pt x="9264655" y="1852931"/>
                  <a:pt x="9278805" y="1856683"/>
                  <a:pt x="9292856" y="1860697"/>
                </a:cubicBezTo>
                <a:cubicBezTo>
                  <a:pt x="9340148" y="1874209"/>
                  <a:pt x="9311885" y="1870883"/>
                  <a:pt x="9367284" y="1881963"/>
                </a:cubicBezTo>
                <a:cubicBezTo>
                  <a:pt x="9497633" y="1908033"/>
                  <a:pt x="9374822" y="1878530"/>
                  <a:pt x="9473609" y="1903228"/>
                </a:cubicBezTo>
                <a:cubicBezTo>
                  <a:pt x="9516139" y="1899684"/>
                  <a:pt x="9558897" y="1898235"/>
                  <a:pt x="9601200" y="1892595"/>
                </a:cubicBezTo>
                <a:cubicBezTo>
                  <a:pt x="9612309" y="1891114"/>
                  <a:pt x="9622321" y="1885042"/>
                  <a:pt x="9633098" y="1881963"/>
                </a:cubicBezTo>
                <a:cubicBezTo>
                  <a:pt x="9647149" y="1877949"/>
                  <a:pt x="9661451" y="1874874"/>
                  <a:pt x="9675628" y="1871330"/>
                </a:cubicBezTo>
                <a:cubicBezTo>
                  <a:pt x="9782872" y="1790895"/>
                  <a:pt x="9650558" y="1893265"/>
                  <a:pt x="9760688" y="1796902"/>
                </a:cubicBezTo>
                <a:cubicBezTo>
                  <a:pt x="9774025" y="1785233"/>
                  <a:pt x="9789042" y="1775637"/>
                  <a:pt x="9803219" y="1765004"/>
                </a:cubicBezTo>
                <a:lnTo>
                  <a:pt x="9824484" y="1679944"/>
                </a:lnTo>
                <a:cubicBezTo>
                  <a:pt x="9828028" y="1665767"/>
                  <a:pt x="9827010" y="1649573"/>
                  <a:pt x="9835116" y="1637414"/>
                </a:cubicBezTo>
                <a:lnTo>
                  <a:pt x="9856382" y="1605516"/>
                </a:lnTo>
                <a:cubicBezTo>
                  <a:pt x="9859926" y="1587795"/>
                  <a:pt x="9861821" y="1569663"/>
                  <a:pt x="9867014" y="1552353"/>
                </a:cubicBezTo>
                <a:cubicBezTo>
                  <a:pt x="9877196" y="1518413"/>
                  <a:pt x="9893836" y="1488076"/>
                  <a:pt x="9909544" y="1456660"/>
                </a:cubicBezTo>
                <a:cubicBezTo>
                  <a:pt x="9933675" y="1336005"/>
                  <a:pt x="9922043" y="1385399"/>
                  <a:pt x="9941442" y="1307804"/>
                </a:cubicBezTo>
                <a:cubicBezTo>
                  <a:pt x="9937898" y="1176669"/>
                  <a:pt x="9937360" y="1045419"/>
                  <a:pt x="9930809" y="914400"/>
                </a:cubicBezTo>
                <a:cubicBezTo>
                  <a:pt x="9930249" y="903206"/>
                  <a:pt x="9922020" y="893557"/>
                  <a:pt x="9920177" y="882502"/>
                </a:cubicBezTo>
                <a:cubicBezTo>
                  <a:pt x="9914901" y="850845"/>
                  <a:pt x="9913786" y="818621"/>
                  <a:pt x="9909544" y="786809"/>
                </a:cubicBezTo>
                <a:cubicBezTo>
                  <a:pt x="9906695" y="765440"/>
                  <a:pt x="9901431" y="744425"/>
                  <a:pt x="9898912" y="723014"/>
                </a:cubicBezTo>
                <a:cubicBezTo>
                  <a:pt x="9894338" y="684135"/>
                  <a:pt x="9895082" y="644607"/>
                  <a:pt x="9888279" y="606056"/>
                </a:cubicBezTo>
                <a:cubicBezTo>
                  <a:pt x="9881902" y="569917"/>
                  <a:pt x="9864887" y="544381"/>
                  <a:pt x="9856382" y="510363"/>
                </a:cubicBezTo>
                <a:cubicBezTo>
                  <a:pt x="9852838" y="496186"/>
                  <a:pt x="9852999" y="480520"/>
                  <a:pt x="9845749" y="467832"/>
                </a:cubicBezTo>
                <a:cubicBezTo>
                  <a:pt x="9833155" y="445793"/>
                  <a:pt x="9802278" y="428220"/>
                  <a:pt x="9781954" y="414670"/>
                </a:cubicBezTo>
                <a:cubicBezTo>
                  <a:pt x="9774865" y="404037"/>
                  <a:pt x="9768204" y="393107"/>
                  <a:pt x="9760688" y="382772"/>
                </a:cubicBezTo>
                <a:cubicBezTo>
                  <a:pt x="9739842" y="354109"/>
                  <a:pt x="9716553" y="327200"/>
                  <a:pt x="9696893" y="297711"/>
                </a:cubicBezTo>
                <a:lnTo>
                  <a:pt x="9675628" y="265814"/>
                </a:lnTo>
                <a:cubicBezTo>
                  <a:pt x="9663999" y="219300"/>
                  <a:pt x="9668440" y="223997"/>
                  <a:pt x="9643730" y="180753"/>
                </a:cubicBezTo>
                <a:cubicBezTo>
                  <a:pt x="9637390" y="169658"/>
                  <a:pt x="9631501" y="157892"/>
                  <a:pt x="9622465" y="148856"/>
                </a:cubicBezTo>
                <a:cubicBezTo>
                  <a:pt x="9599003" y="125393"/>
                  <a:pt x="9579415" y="123931"/>
                  <a:pt x="9548037" y="116958"/>
                </a:cubicBezTo>
                <a:cubicBezTo>
                  <a:pt x="9496851" y="105584"/>
                  <a:pt x="9475945" y="103093"/>
                  <a:pt x="9420447" y="95693"/>
                </a:cubicBezTo>
                <a:cubicBezTo>
                  <a:pt x="9392123" y="91917"/>
                  <a:pt x="9363628" y="89405"/>
                  <a:pt x="9335386" y="85060"/>
                </a:cubicBezTo>
                <a:cubicBezTo>
                  <a:pt x="9317524" y="82312"/>
                  <a:pt x="9300136" y="76816"/>
                  <a:pt x="9282223" y="74428"/>
                </a:cubicBezTo>
                <a:cubicBezTo>
                  <a:pt x="9246917" y="69721"/>
                  <a:pt x="9211204" y="68502"/>
                  <a:pt x="9175898" y="63795"/>
                </a:cubicBezTo>
                <a:cubicBezTo>
                  <a:pt x="9157985" y="61407"/>
                  <a:pt x="9140648" y="55551"/>
                  <a:pt x="9122735" y="53163"/>
                </a:cubicBezTo>
                <a:cubicBezTo>
                  <a:pt x="9087429" y="48456"/>
                  <a:pt x="9051851" y="46074"/>
                  <a:pt x="9016409" y="42530"/>
                </a:cubicBezTo>
                <a:lnTo>
                  <a:pt x="8718698" y="53163"/>
                </a:lnTo>
                <a:cubicBezTo>
                  <a:pt x="8651326" y="56030"/>
                  <a:pt x="8584077" y="61621"/>
                  <a:pt x="8516679" y="63795"/>
                </a:cubicBezTo>
                <a:lnTo>
                  <a:pt x="8059479" y="74428"/>
                </a:lnTo>
                <a:cubicBezTo>
                  <a:pt x="8041758" y="77972"/>
                  <a:pt x="8024178" y="82312"/>
                  <a:pt x="8006316" y="85060"/>
                </a:cubicBezTo>
                <a:cubicBezTo>
                  <a:pt x="7944486" y="94572"/>
                  <a:pt x="7864670" y="101294"/>
                  <a:pt x="7804298" y="106325"/>
                </a:cubicBezTo>
                <a:cubicBezTo>
                  <a:pt x="7569426" y="125898"/>
                  <a:pt x="7627705" y="118024"/>
                  <a:pt x="7283302" y="127590"/>
                </a:cubicBezTo>
                <a:cubicBezTo>
                  <a:pt x="7254949" y="131134"/>
                  <a:pt x="7226816" y="138223"/>
                  <a:pt x="7198242" y="138223"/>
                </a:cubicBezTo>
                <a:cubicBezTo>
                  <a:pt x="6906652" y="138223"/>
                  <a:pt x="6967206" y="147303"/>
                  <a:pt x="6815470" y="116958"/>
                </a:cubicBezTo>
                <a:cubicBezTo>
                  <a:pt x="6513985" y="119370"/>
                  <a:pt x="5824809" y="91621"/>
                  <a:pt x="5358809" y="138223"/>
                </a:cubicBezTo>
                <a:cubicBezTo>
                  <a:pt x="5330377" y="141066"/>
                  <a:pt x="5302102" y="145312"/>
                  <a:pt x="5273749" y="148856"/>
                </a:cubicBezTo>
                <a:cubicBezTo>
                  <a:pt x="5206409" y="145312"/>
                  <a:pt x="5138849" y="144718"/>
                  <a:pt x="5071730" y="138223"/>
                </a:cubicBezTo>
                <a:cubicBezTo>
                  <a:pt x="5028814" y="134070"/>
                  <a:pt x="4944140" y="116958"/>
                  <a:pt x="4944140" y="116958"/>
                </a:cubicBezTo>
                <a:cubicBezTo>
                  <a:pt x="4912079" y="119248"/>
                  <a:pt x="4735715" y="130430"/>
                  <a:pt x="4688958" y="138223"/>
                </a:cubicBezTo>
                <a:cubicBezTo>
                  <a:pt x="4660130" y="143028"/>
                  <a:pt x="4632251" y="152400"/>
                  <a:pt x="4603898" y="159488"/>
                </a:cubicBezTo>
                <a:lnTo>
                  <a:pt x="4518837" y="180753"/>
                </a:lnTo>
                <a:cubicBezTo>
                  <a:pt x="4504660" y="184297"/>
                  <a:pt x="4490636" y="188520"/>
                  <a:pt x="4476307" y="191386"/>
                </a:cubicBezTo>
                <a:cubicBezTo>
                  <a:pt x="4458586" y="194930"/>
                  <a:pt x="4440786" y="198098"/>
                  <a:pt x="4423144" y="202018"/>
                </a:cubicBezTo>
                <a:cubicBezTo>
                  <a:pt x="4408879" y="205188"/>
                  <a:pt x="4394903" y="209589"/>
                  <a:pt x="4380614" y="212651"/>
                </a:cubicBezTo>
                <a:cubicBezTo>
                  <a:pt x="4345272" y="220224"/>
                  <a:pt x="4309730" y="226828"/>
                  <a:pt x="4274288" y="233916"/>
                </a:cubicBezTo>
                <a:lnTo>
                  <a:pt x="4167963" y="255181"/>
                </a:lnTo>
                <a:cubicBezTo>
                  <a:pt x="4150242" y="258725"/>
                  <a:pt x="4132332" y="261431"/>
                  <a:pt x="4114800" y="265814"/>
                </a:cubicBezTo>
                <a:cubicBezTo>
                  <a:pt x="4050526" y="281882"/>
                  <a:pt x="4086130" y="271826"/>
                  <a:pt x="4008475" y="297711"/>
                </a:cubicBezTo>
                <a:cubicBezTo>
                  <a:pt x="3997842" y="301255"/>
                  <a:pt x="3987567" y="306146"/>
                  <a:pt x="3976577" y="308344"/>
                </a:cubicBezTo>
                <a:cubicBezTo>
                  <a:pt x="3898840" y="323892"/>
                  <a:pt x="3941304" y="316421"/>
                  <a:pt x="3848986" y="329609"/>
                </a:cubicBezTo>
                <a:lnTo>
                  <a:pt x="3264195" y="318977"/>
                </a:lnTo>
                <a:cubicBezTo>
                  <a:pt x="3236866" y="318051"/>
                  <a:pt x="3215530" y="303436"/>
                  <a:pt x="3189768" y="297711"/>
                </a:cubicBezTo>
                <a:cubicBezTo>
                  <a:pt x="3168723" y="293034"/>
                  <a:pt x="3147237" y="290623"/>
                  <a:pt x="3125972" y="287079"/>
                </a:cubicBezTo>
                <a:cubicBezTo>
                  <a:pt x="3094074" y="290623"/>
                  <a:pt x="3061936" y="292435"/>
                  <a:pt x="3030279" y="297711"/>
                </a:cubicBezTo>
                <a:cubicBezTo>
                  <a:pt x="3019224" y="299554"/>
                  <a:pt x="3009323" y="305913"/>
                  <a:pt x="2998382" y="308344"/>
                </a:cubicBezTo>
                <a:cubicBezTo>
                  <a:pt x="2886092" y="333298"/>
                  <a:pt x="2974502" y="305673"/>
                  <a:pt x="2902688" y="329609"/>
                </a:cubicBezTo>
                <a:cubicBezTo>
                  <a:pt x="2820241" y="384573"/>
                  <a:pt x="2863140" y="364056"/>
                  <a:pt x="2775098" y="393404"/>
                </a:cubicBezTo>
                <a:lnTo>
                  <a:pt x="2743200" y="404037"/>
                </a:lnTo>
                <a:cubicBezTo>
                  <a:pt x="2721935" y="396949"/>
                  <a:pt x="2698056" y="395206"/>
                  <a:pt x="2679405" y="382772"/>
                </a:cubicBezTo>
                <a:cubicBezTo>
                  <a:pt x="2668772" y="375684"/>
                  <a:pt x="2659184" y="366697"/>
                  <a:pt x="2647507" y="361507"/>
                </a:cubicBezTo>
                <a:cubicBezTo>
                  <a:pt x="2624698" y="351370"/>
                  <a:pt x="2558825" y="331059"/>
                  <a:pt x="2530549" y="329609"/>
                </a:cubicBezTo>
                <a:cubicBezTo>
                  <a:pt x="2410153" y="323435"/>
                  <a:pt x="2289544" y="322521"/>
                  <a:pt x="2169042" y="318977"/>
                </a:cubicBezTo>
                <a:cubicBezTo>
                  <a:pt x="2119045" y="310644"/>
                  <a:pt x="2059004" y="299446"/>
                  <a:pt x="2009554" y="297711"/>
                </a:cubicBezTo>
                <a:cubicBezTo>
                  <a:pt x="1839501" y="291744"/>
                  <a:pt x="1669312" y="290623"/>
                  <a:pt x="1499191" y="287079"/>
                </a:cubicBezTo>
                <a:cubicBezTo>
                  <a:pt x="1399735" y="270502"/>
                  <a:pt x="1456549" y="280676"/>
                  <a:pt x="1329070" y="255181"/>
                </a:cubicBezTo>
                <a:cubicBezTo>
                  <a:pt x="1311349" y="251637"/>
                  <a:pt x="1293052" y="250264"/>
                  <a:pt x="1275907" y="244549"/>
                </a:cubicBezTo>
                <a:lnTo>
                  <a:pt x="1180214" y="212651"/>
                </a:lnTo>
                <a:cubicBezTo>
                  <a:pt x="1169581" y="209107"/>
                  <a:pt x="1157641" y="208235"/>
                  <a:pt x="1148316" y="202018"/>
                </a:cubicBezTo>
                <a:cubicBezTo>
                  <a:pt x="1104260" y="172647"/>
                  <a:pt x="1128816" y="183852"/>
                  <a:pt x="1073888" y="170121"/>
                </a:cubicBezTo>
                <a:cubicBezTo>
                  <a:pt x="1024632" y="137283"/>
                  <a:pt x="1057806" y="153552"/>
                  <a:pt x="988828" y="138223"/>
                </a:cubicBezTo>
                <a:cubicBezTo>
                  <a:pt x="941191" y="127636"/>
                  <a:pt x="945261" y="124977"/>
                  <a:pt x="893135" y="116958"/>
                </a:cubicBezTo>
                <a:cubicBezTo>
                  <a:pt x="864893" y="112613"/>
                  <a:pt x="836428" y="109869"/>
                  <a:pt x="808075" y="106325"/>
                </a:cubicBezTo>
                <a:cubicBezTo>
                  <a:pt x="745998" y="85634"/>
                  <a:pt x="805942" y="103772"/>
                  <a:pt x="712382" y="85060"/>
                </a:cubicBezTo>
                <a:cubicBezTo>
                  <a:pt x="698053" y="82194"/>
                  <a:pt x="684116" y="77598"/>
                  <a:pt x="669851" y="74428"/>
                </a:cubicBezTo>
                <a:cubicBezTo>
                  <a:pt x="548376" y="47434"/>
                  <a:pt x="677871" y="79090"/>
                  <a:pt x="574158" y="53163"/>
                </a:cubicBezTo>
                <a:cubicBezTo>
                  <a:pt x="474921" y="56707"/>
                  <a:pt x="375541" y="57402"/>
                  <a:pt x="276447" y="63795"/>
                </a:cubicBezTo>
                <a:cubicBezTo>
                  <a:pt x="265262" y="64517"/>
                  <a:pt x="255539" y="72230"/>
                  <a:pt x="244549" y="74428"/>
                </a:cubicBezTo>
                <a:cubicBezTo>
                  <a:pt x="23064" y="118725"/>
                  <a:pt x="332190" y="44542"/>
                  <a:pt x="85061" y="106325"/>
                </a:cubicBezTo>
                <a:cubicBezTo>
                  <a:pt x="71439" y="109731"/>
                  <a:pt x="25884" y="119965"/>
                  <a:pt x="10633" y="127590"/>
                </a:cubicBezTo>
                <a:cubicBezTo>
                  <a:pt x="6150" y="129832"/>
                  <a:pt x="3544" y="134679"/>
                  <a:pt x="0" y="138223"/>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a:xfrm>
            <a:off x="8040468" y="11484"/>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76600"/>
            <a:ext cx="3124200" cy="1295400"/>
          </a:xfrm>
          <a:prstGeom prst="rect">
            <a:avLst/>
          </a:prstGeom>
          <a:noFill/>
          <a:ln w="57150">
            <a:solidFill>
              <a:srgbClr val="9900FF"/>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181600"/>
            <a:ext cx="867032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66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Detoxification and decomposition of wastes.</a:t>
            </a:r>
            <a:r>
              <a:rPr lang="en-US" dirty="0"/>
              <a:t> </a:t>
            </a:r>
          </a:p>
          <a:p>
            <a:pPr marL="457200" lvl="1" indent="0" eaLnBrk="1" hangingPunct="1">
              <a:lnSpc>
                <a:spcPct val="90000"/>
              </a:lnSpc>
              <a:buFontTx/>
              <a:buNone/>
            </a:pPr>
            <a:r>
              <a:rPr lang="en-US" dirty="0">
                <a:solidFill>
                  <a:schemeClr val="accent2"/>
                </a:solidFill>
              </a:rPr>
              <a:t>F.) Pollination and crop production. </a:t>
            </a:r>
          </a:p>
          <a:p>
            <a:pPr marL="457200" lvl="1" indent="0" eaLnBrk="1" hangingPunct="1">
              <a:lnSpc>
                <a:spcPct val="90000"/>
              </a:lnSpc>
              <a:buFontTx/>
              <a:buNone/>
            </a:pPr>
            <a:r>
              <a:rPr lang="en-US" dirty="0">
                <a:solidFill>
                  <a:srgbClr val="FF9900"/>
                </a:solidFill>
              </a:rPr>
              <a:t>G.) </a:t>
            </a:r>
            <a:r>
              <a:rPr lang="en-US" dirty="0">
                <a:solidFill>
                  <a:schemeClr val="bg1"/>
                </a:solidFill>
              </a:rPr>
              <a:t>Decrease in food security. </a:t>
            </a:r>
          </a:p>
          <a:p>
            <a:pPr marL="457200" lvl="1" indent="0" eaLnBrk="1" hangingPunct="1">
              <a:lnSpc>
                <a:spcPct val="90000"/>
              </a:lnSpc>
              <a:buFontTx/>
              <a:buNone/>
            </a:pPr>
            <a:r>
              <a:rPr lang="en-US" dirty="0">
                <a:solidFill>
                  <a:srgbClr val="9933FF"/>
                </a:solidFill>
              </a:rPr>
              <a:t>H.) </a:t>
            </a:r>
            <a:r>
              <a:rPr lang="en-US" dirty="0">
                <a:solidFill>
                  <a:schemeClr val="bg1"/>
                </a:solidFill>
              </a:rPr>
              <a:t>Provision of health care (Medicines).</a:t>
            </a:r>
          </a:p>
          <a:p>
            <a:pPr marL="457200" lvl="1" indent="0" eaLnBrk="1" hangingPunct="1">
              <a:lnSpc>
                <a:spcPct val="90000"/>
              </a:lnSpc>
              <a:buFontTx/>
              <a:buNone/>
            </a:pPr>
            <a:r>
              <a:rPr lang="en-US" dirty="0">
                <a:solidFill>
                  <a:srgbClr val="99FFCC"/>
                </a:solidFill>
              </a:rPr>
              <a:t>I.) </a:t>
            </a:r>
            <a:r>
              <a:rPr lang="en-US" dirty="0">
                <a:solidFill>
                  <a:schemeClr val="bg1"/>
                </a:solidFill>
              </a:rPr>
              <a:t>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Tree>
    <p:extLst>
      <p:ext uri="{BB962C8B-B14F-4D97-AF65-F5344CB8AC3E}">
        <p14:creationId xmlns:p14="http://schemas.microsoft.com/office/powerpoint/2010/main" val="62018818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92D050"/>
                </a:solidFill>
              </a:rPr>
              <a:t>Name the Big Concept.</a:t>
            </a:r>
          </a:p>
          <a:p>
            <a:pPr>
              <a:defRPr/>
            </a:pPr>
            <a:r>
              <a:rPr lang="en-US" dirty="0">
                <a:solidFill>
                  <a:srgbClr val="FFCC99"/>
                </a:solidFill>
              </a:rPr>
              <a:t>Ecosystems have a way to balance changes so that up and down fluctuations are part of the natural balance of the whole.</a:t>
            </a:r>
          </a:p>
          <a:p>
            <a:pPr marL="0" indent="0">
              <a:buNone/>
              <a:defRPr/>
            </a:pPr>
            <a:endParaRPr lang="en-US" dirty="0">
              <a:solidFill>
                <a:srgbClr val="FFCC99"/>
              </a:solidFill>
            </a:endParaRPr>
          </a:p>
          <a:p>
            <a:pPr>
              <a:defRPr/>
            </a:pPr>
            <a:endParaRPr lang="en-US" dirty="0"/>
          </a:p>
        </p:txBody>
      </p:sp>
      <p:sp>
        <p:nvSpPr>
          <p:cNvPr id="7" name="Rectangle 6"/>
          <p:cNvSpPr/>
          <p:nvPr/>
        </p:nvSpPr>
        <p:spPr>
          <a:xfrm>
            <a:off x="8040468" y="11484"/>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07" y="2362200"/>
            <a:ext cx="6324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bwMode="auto">
          <a:xfrm>
            <a:off x="5562601" y="838200"/>
            <a:ext cx="1524000"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4" name="Picture 3">
            <a:extLst>
              <a:ext uri="{FF2B5EF4-FFF2-40B4-BE49-F238E27FC236}">
                <a16:creationId xmlns:a16="http://schemas.microsoft.com/office/drawing/2014/main" id="{DAF59991-6589-79A1-25CB-09220D9BBA1C}"/>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9150473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92D050"/>
                </a:solidFill>
              </a:rPr>
              <a:t>Name the Big Concept.</a:t>
            </a:r>
          </a:p>
          <a:p>
            <a:pPr>
              <a:defRPr/>
            </a:pPr>
            <a:r>
              <a:rPr lang="en-US" dirty="0">
                <a:solidFill>
                  <a:srgbClr val="FFCC99"/>
                </a:solidFill>
              </a:rPr>
              <a:t>Ecosystems have a way to balance changes so that up and down fluctuations are part of the natural balance of the whole.</a:t>
            </a:r>
          </a:p>
          <a:p>
            <a:pPr marL="0" indent="0">
              <a:buNone/>
              <a:defRPr/>
            </a:pPr>
            <a:endParaRPr lang="en-US" dirty="0">
              <a:solidFill>
                <a:srgbClr val="FFCC99"/>
              </a:solidFill>
            </a:endParaRPr>
          </a:p>
          <a:p>
            <a:pPr>
              <a:defRPr/>
            </a:pPr>
            <a:endParaRPr lang="en-US" dirty="0"/>
          </a:p>
        </p:txBody>
      </p:sp>
      <p:sp>
        <p:nvSpPr>
          <p:cNvPr id="7" name="Rectangle 6"/>
          <p:cNvSpPr/>
          <p:nvPr/>
        </p:nvSpPr>
        <p:spPr>
          <a:xfrm>
            <a:off x="8040468" y="11484"/>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07" y="2362200"/>
            <a:ext cx="6324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bwMode="auto">
          <a:xfrm>
            <a:off x="5562601" y="838200"/>
            <a:ext cx="1524000"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a:glow rad="241300">
              <a:schemeClr val="accent2">
                <a:lumMod val="60000"/>
                <a:lumOff val="40000"/>
              </a:scheme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4" name="Picture 3">
            <a:extLst>
              <a:ext uri="{FF2B5EF4-FFF2-40B4-BE49-F238E27FC236}">
                <a16:creationId xmlns:a16="http://schemas.microsoft.com/office/drawing/2014/main" id="{2EEAC44E-3CBA-B806-2817-1C828183E055}"/>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8220988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92D050"/>
                </a:solidFill>
              </a:rPr>
              <a:t>Name the Big Concept.</a:t>
            </a:r>
          </a:p>
          <a:p>
            <a:pPr>
              <a:defRPr/>
            </a:pPr>
            <a:r>
              <a:rPr lang="en-US" dirty="0">
                <a:solidFill>
                  <a:srgbClr val="FFCC99"/>
                </a:solidFill>
              </a:rPr>
              <a:t>Ecosystems have a way to </a:t>
            </a:r>
            <a:r>
              <a:rPr lang="en-US" dirty="0">
                <a:solidFill>
                  <a:srgbClr val="92D050"/>
                </a:solidFill>
              </a:rPr>
              <a:t>balance</a:t>
            </a:r>
            <a:r>
              <a:rPr lang="en-US" dirty="0">
                <a:solidFill>
                  <a:srgbClr val="FFCC99"/>
                </a:solidFill>
              </a:rPr>
              <a:t> changes so that up and down fluctuations are part of the natural balance of the whole.</a:t>
            </a:r>
          </a:p>
          <a:p>
            <a:pPr marL="0" indent="0">
              <a:buNone/>
              <a:defRPr/>
            </a:pPr>
            <a:endParaRPr lang="en-US" dirty="0">
              <a:solidFill>
                <a:srgbClr val="FFCC99"/>
              </a:solidFill>
            </a:endParaRPr>
          </a:p>
          <a:p>
            <a:pPr>
              <a:defRPr/>
            </a:pPr>
            <a:endParaRPr lang="en-US" dirty="0"/>
          </a:p>
        </p:txBody>
      </p:sp>
      <p:sp>
        <p:nvSpPr>
          <p:cNvPr id="7" name="Rectangle 6"/>
          <p:cNvSpPr/>
          <p:nvPr/>
        </p:nvSpPr>
        <p:spPr>
          <a:xfrm>
            <a:off x="8040468" y="11484"/>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07" y="2362200"/>
            <a:ext cx="6324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14" y="2514599"/>
            <a:ext cx="1676400" cy="935135"/>
          </a:xfrm>
          <a:prstGeom prst="rect">
            <a:avLst/>
          </a:prstGeom>
          <a:noFill/>
          <a:ln w="57150">
            <a:solidFill>
              <a:srgbClr val="66FFCC"/>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876800"/>
            <a:ext cx="86868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D2100F40-1680-A673-0045-6C35A580E26F}"/>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80661742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 Ecology Interactions</a:t>
            </a:r>
          </a:p>
        </p:txBody>
      </p:sp>
      <p:pic>
        <p:nvPicPr>
          <p:cNvPr id="4" name="Picture 3">
            <a:extLst>
              <a:ext uri="{FF2B5EF4-FFF2-40B4-BE49-F238E27FC236}">
                <a16:creationId xmlns:a16="http://schemas.microsoft.com/office/drawing/2014/main" id="{1B764754-8E3C-CA36-8455-21E58E9362B5}"/>
              </a:ext>
            </a:extLst>
          </p:cNvPr>
          <p:cNvPicPr>
            <a:picLocks noChangeAspect="1"/>
          </p:cNvPicPr>
          <p:nvPr/>
        </p:nvPicPr>
        <p:blipFill>
          <a:blip r:embed="rId2"/>
          <a:stretch>
            <a:fillRect/>
          </a:stretch>
        </p:blipFill>
        <p:spPr>
          <a:xfrm>
            <a:off x="7418674" y="6787306"/>
            <a:ext cx="1633537" cy="70694"/>
          </a:xfrm>
          <a:prstGeom prst="rect">
            <a:avLst/>
          </a:prstGeom>
        </p:spPr>
      </p:pic>
      <p:pic>
        <p:nvPicPr>
          <p:cNvPr id="5" name="Picture 4">
            <a:extLst>
              <a:ext uri="{FF2B5EF4-FFF2-40B4-BE49-F238E27FC236}">
                <a16:creationId xmlns:a16="http://schemas.microsoft.com/office/drawing/2014/main" id="{681DE5C2-7103-B351-D81B-B827219B7802}"/>
              </a:ext>
            </a:extLst>
          </p:cNvPr>
          <p:cNvPicPr>
            <a:picLocks noChangeAspect="1"/>
          </p:cNvPicPr>
          <p:nvPr/>
        </p:nvPicPr>
        <p:blipFill>
          <a:blip r:embed="rId2"/>
          <a:stretch>
            <a:fillRect/>
          </a:stretch>
        </p:blipFill>
        <p:spPr>
          <a:xfrm>
            <a:off x="7571074" y="6939706"/>
            <a:ext cx="1633537" cy="70694"/>
          </a:xfrm>
          <a:prstGeom prst="rect">
            <a:avLst/>
          </a:prstGeom>
        </p:spPr>
      </p:pic>
    </p:spTree>
    <p:extLst>
      <p:ext uri="{BB962C8B-B14F-4D97-AF65-F5344CB8AC3E}">
        <p14:creationId xmlns:p14="http://schemas.microsoft.com/office/powerpoint/2010/main" val="390965856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solidFill>
                            <a:srgbClr val="FF99FF"/>
                          </a:solidFill>
                        </a:rPr>
                        <a:t>-Bonus-</a:t>
                      </a:r>
                    </a:p>
                    <a:p>
                      <a:pPr algn="ctr"/>
                      <a:r>
                        <a:rPr lang="en-US" dirty="0">
                          <a:solidFill>
                            <a:srgbClr val="FF99FF"/>
                          </a:solidFill>
                        </a:rPr>
                        <a:t>MIX</a:t>
                      </a:r>
                      <a:r>
                        <a:rPr lang="en-US" baseline="0" dirty="0">
                          <a:solidFill>
                            <a:srgbClr val="FF99FF"/>
                          </a:solidFill>
                        </a:rPr>
                        <a:t> UP</a:t>
                      </a:r>
                      <a:endParaRPr lang="en-US" dirty="0">
                        <a:solidFill>
                          <a:srgbClr val="FF99FF"/>
                        </a:solidFill>
                      </a:endParaRP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solidFill>
                      <a:schemeClr val="bg1">
                        <a:lumMod val="85000"/>
                        <a:lumOff val="15000"/>
                      </a:schemeClr>
                    </a:solid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solidFill>
                      <a:schemeClr val="bg1">
                        <a:lumMod val="85000"/>
                        <a:lumOff val="15000"/>
                      </a:schemeClr>
                    </a:solid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solidFill>
                      <a:schemeClr val="bg1">
                        <a:lumMod val="85000"/>
                        <a:lumOff val="15000"/>
                      </a:schemeClr>
                    </a:solid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solidFill>
                      <a:schemeClr val="bg1">
                        <a:lumMod val="85000"/>
                        <a:lumOff val="15000"/>
                      </a:schemeClr>
                    </a:solid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solidFill>
                      <a:schemeClr val="bg1">
                        <a:lumMod val="85000"/>
                        <a:lumOff val="15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 Ecology Interactions</a:t>
            </a:r>
          </a:p>
        </p:txBody>
      </p:sp>
    </p:spTree>
    <p:extLst>
      <p:ext uri="{BB962C8B-B14F-4D97-AF65-F5344CB8AC3E}">
        <p14:creationId xmlns:p14="http://schemas.microsoft.com/office/powerpoint/2010/main" val="226785051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This person betrayed Han Solo to the Empire? (It wasn’t his fault)</a:t>
            </a:r>
          </a:p>
        </p:txBody>
      </p:sp>
      <p:pic>
        <p:nvPicPr>
          <p:cNvPr id="2050" name="Picture 2" descr="http://upload.wikimedia.org/wikipedia/en/c/cb/Lando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4841132"/>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781800" y="1600200"/>
            <a:ext cx="1949573" cy="120032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*21</a:t>
            </a:r>
          </a:p>
        </p:txBody>
      </p:sp>
    </p:spTree>
    <p:extLst>
      <p:ext uri="{BB962C8B-B14F-4D97-AF65-F5344CB8AC3E}">
        <p14:creationId xmlns:p14="http://schemas.microsoft.com/office/powerpoint/2010/main" val="62112937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This person betrayed Han Solo to the Empire? (It wasn’t his fault)</a:t>
            </a:r>
          </a:p>
        </p:txBody>
      </p:sp>
      <p:pic>
        <p:nvPicPr>
          <p:cNvPr id="2050" name="Picture 2" descr="http://upload.wikimedia.org/wikipedia/en/c/cb/Lando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4841132"/>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781800" y="1600200"/>
            <a:ext cx="1949573" cy="120032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*21</a:t>
            </a:r>
          </a:p>
        </p:txBody>
      </p:sp>
      <p:sp>
        <p:nvSpPr>
          <p:cNvPr id="4" name="Rectangle 3"/>
          <p:cNvSpPr/>
          <p:nvPr/>
        </p:nvSpPr>
        <p:spPr>
          <a:xfrm>
            <a:off x="2057400" y="4724400"/>
            <a:ext cx="5880136"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Lando</a:t>
            </a: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a:t>
            </a:r>
            <a:r>
              <a:rPr kumimoji="0" lang="en-US" sz="54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Calrissian</a:t>
            </a:r>
            <a:endPar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endParaRPr>
          </a:p>
        </p:txBody>
      </p:sp>
    </p:spTree>
    <p:extLst>
      <p:ext uri="{BB962C8B-B14F-4D97-AF65-F5344CB8AC3E}">
        <p14:creationId xmlns:p14="http://schemas.microsoft.com/office/powerpoint/2010/main" val="373080755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Who is this comedian / musician?</a:t>
            </a:r>
          </a:p>
        </p:txBody>
      </p:sp>
      <p:pic>
        <p:nvPicPr>
          <p:cNvPr id="3074" name="Picture 2" descr="http://www.befms.com/images/Weird-Al-Yankovic-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5638800"/>
          </a:xfrm>
          <a:prstGeom prst="rect">
            <a:avLst/>
          </a:prstGeom>
          <a:noFill/>
          <a:ln w="5715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302928" y="849684"/>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*22</a:t>
            </a:r>
          </a:p>
        </p:txBody>
      </p:sp>
    </p:spTree>
    <p:extLst>
      <p:ext uri="{BB962C8B-B14F-4D97-AF65-F5344CB8AC3E}">
        <p14:creationId xmlns:p14="http://schemas.microsoft.com/office/powerpoint/2010/main" val="373124865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Who is this comedian / musician?</a:t>
            </a:r>
          </a:p>
        </p:txBody>
      </p:sp>
      <p:pic>
        <p:nvPicPr>
          <p:cNvPr id="3074" name="Picture 2" descr="http://www.befms.com/images/Weird-Al-Yankovic-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5638800"/>
          </a:xfrm>
          <a:prstGeom prst="rect">
            <a:avLst/>
          </a:prstGeom>
          <a:noFill/>
          <a:ln w="5715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302928" y="849684"/>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*22</a:t>
            </a:r>
          </a:p>
        </p:txBody>
      </p:sp>
      <p:sp>
        <p:nvSpPr>
          <p:cNvPr id="2" name="Rectangle 1"/>
          <p:cNvSpPr/>
          <p:nvPr/>
        </p:nvSpPr>
        <p:spPr>
          <a:xfrm>
            <a:off x="253195" y="4343400"/>
            <a:ext cx="8586005" cy="1200329"/>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17780" cmpd="sng">
                  <a:solidFill>
                    <a:sysClr val="windowText" lastClr="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Weird Al </a:t>
            </a:r>
            <a:r>
              <a:rPr kumimoji="0" lang="en-US" sz="7200" b="1" i="0" u="none" strike="noStrike" kern="1200" cap="none" spc="0" normalizeH="0" baseline="0" noProof="0" dirty="0" err="1">
                <a:ln w="17780" cmpd="sng">
                  <a:solidFill>
                    <a:sysClr val="windowText" lastClr="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Yankovic</a:t>
            </a:r>
            <a:endParaRPr kumimoji="0" lang="en-US" sz="7200" b="1" i="0" u="none" strike="noStrike" kern="1200" cap="none" spc="0" normalizeH="0" baseline="0" noProof="0" dirty="0">
              <a:ln w="17780" cmpd="sng">
                <a:solidFill>
                  <a:sysClr val="windowText" lastClr="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endParaRPr>
          </a:p>
        </p:txBody>
      </p:sp>
    </p:spTree>
    <p:extLst>
      <p:ext uri="{BB962C8B-B14F-4D97-AF65-F5344CB8AC3E}">
        <p14:creationId xmlns:p14="http://schemas.microsoft.com/office/powerpoint/2010/main" val="337462213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5973763"/>
          </a:xfrm>
        </p:spPr>
        <p:txBody>
          <a:bodyPr/>
          <a:lstStyle/>
          <a:p>
            <a:r>
              <a:rPr lang="en-US" dirty="0"/>
              <a:t>Name this </a:t>
            </a:r>
            <a:r>
              <a:rPr lang="en-US" dirty="0" err="1"/>
              <a:t>Tannen</a:t>
            </a:r>
            <a:r>
              <a:rPr lang="en-US" dirty="0"/>
              <a:t> from Back to the Future?</a:t>
            </a:r>
          </a:p>
        </p:txBody>
      </p:sp>
      <p:pic>
        <p:nvPicPr>
          <p:cNvPr id="5122" name="Picture 2" descr="http://www.top10films.co.uk/img/biff_man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763000" cy="58674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379128" y="7620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*23</a:t>
            </a:r>
          </a:p>
        </p:txBody>
      </p:sp>
    </p:spTree>
    <p:extLst>
      <p:ext uri="{BB962C8B-B14F-4D97-AF65-F5344CB8AC3E}">
        <p14:creationId xmlns:p14="http://schemas.microsoft.com/office/powerpoint/2010/main" val="2369772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Detoxification and decomposition of wastes.</a:t>
            </a:r>
            <a:r>
              <a:rPr lang="en-US" dirty="0"/>
              <a:t> </a:t>
            </a:r>
          </a:p>
          <a:p>
            <a:pPr marL="457200" lvl="1" indent="0" eaLnBrk="1" hangingPunct="1">
              <a:lnSpc>
                <a:spcPct val="90000"/>
              </a:lnSpc>
              <a:buFontTx/>
              <a:buNone/>
            </a:pPr>
            <a:r>
              <a:rPr lang="en-US" dirty="0">
                <a:solidFill>
                  <a:schemeClr val="accent2"/>
                </a:solidFill>
              </a:rPr>
              <a:t>F.) Pollination and crop production. </a:t>
            </a:r>
          </a:p>
          <a:p>
            <a:pPr marL="457200" lvl="1" indent="0" eaLnBrk="1" hangingPunct="1">
              <a:lnSpc>
                <a:spcPct val="90000"/>
              </a:lnSpc>
              <a:buFontTx/>
              <a:buNone/>
            </a:pPr>
            <a:r>
              <a:rPr lang="en-US" dirty="0">
                <a:solidFill>
                  <a:srgbClr val="FF9900"/>
                </a:solidFill>
              </a:rPr>
              <a:t>G.) Decrease in food security. </a:t>
            </a:r>
          </a:p>
          <a:p>
            <a:pPr marL="457200" lvl="1" indent="0" eaLnBrk="1" hangingPunct="1">
              <a:lnSpc>
                <a:spcPct val="90000"/>
              </a:lnSpc>
              <a:buFontTx/>
              <a:buNone/>
            </a:pPr>
            <a:r>
              <a:rPr lang="en-US" dirty="0">
                <a:solidFill>
                  <a:srgbClr val="9933FF"/>
                </a:solidFill>
              </a:rPr>
              <a:t>H.) </a:t>
            </a:r>
            <a:r>
              <a:rPr lang="en-US" dirty="0">
                <a:solidFill>
                  <a:schemeClr val="bg1"/>
                </a:solidFill>
              </a:rPr>
              <a:t>Provision of health care (Medicines).</a:t>
            </a:r>
          </a:p>
          <a:p>
            <a:pPr marL="457200" lvl="1" indent="0" eaLnBrk="1" hangingPunct="1">
              <a:lnSpc>
                <a:spcPct val="90000"/>
              </a:lnSpc>
              <a:buFontTx/>
              <a:buNone/>
            </a:pPr>
            <a:r>
              <a:rPr lang="en-US" dirty="0">
                <a:solidFill>
                  <a:srgbClr val="99FFCC"/>
                </a:solidFill>
              </a:rPr>
              <a:t>I.) </a:t>
            </a:r>
            <a:r>
              <a:rPr lang="en-US" dirty="0">
                <a:solidFill>
                  <a:schemeClr val="bg1"/>
                </a:solidFill>
              </a:rPr>
              <a:t>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Tree>
    <p:extLst>
      <p:ext uri="{BB962C8B-B14F-4D97-AF65-F5344CB8AC3E}">
        <p14:creationId xmlns:p14="http://schemas.microsoft.com/office/powerpoint/2010/main" val="145075554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5973763"/>
          </a:xfrm>
        </p:spPr>
        <p:txBody>
          <a:bodyPr/>
          <a:lstStyle/>
          <a:p>
            <a:r>
              <a:rPr lang="en-US" dirty="0"/>
              <a:t>Name this </a:t>
            </a:r>
            <a:r>
              <a:rPr lang="en-US" dirty="0" err="1"/>
              <a:t>Tannen</a:t>
            </a:r>
            <a:r>
              <a:rPr lang="en-US" dirty="0"/>
              <a:t> from Back to the Future?</a:t>
            </a:r>
          </a:p>
        </p:txBody>
      </p:sp>
      <p:pic>
        <p:nvPicPr>
          <p:cNvPr id="5122" name="Picture 2" descr="http://www.top10films.co.uk/img/biff_man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763000" cy="58674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379128" y="7620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*23</a:t>
            </a:r>
          </a:p>
        </p:txBody>
      </p:sp>
      <p:sp>
        <p:nvSpPr>
          <p:cNvPr id="2" name="Rectangle 1"/>
          <p:cNvSpPr/>
          <p:nvPr/>
        </p:nvSpPr>
        <p:spPr>
          <a:xfrm>
            <a:off x="990600" y="4343400"/>
            <a:ext cx="7292382" cy="156966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996633"/>
                </a:solidFill>
                <a:effectLst>
                  <a:outerShdw blurRad="50800" algn="tl" rotWithShape="0">
                    <a:srgbClr val="000000"/>
                  </a:outerShdw>
                </a:effectLst>
                <a:uLnTx/>
                <a:uFillTx/>
                <a:latin typeface="Tahoma" pitchFamily="34" charset="0"/>
                <a:ea typeface="+mn-ea"/>
                <a:cs typeface="+mn-cs"/>
              </a:rPr>
              <a:t>Biff </a:t>
            </a:r>
            <a:r>
              <a:rPr kumimoji="0" lang="en-US" sz="9600" b="1" i="0" u="none" strike="noStrike" kern="1200" cap="none" spc="0" normalizeH="0" baseline="0" noProof="0" dirty="0" err="1">
                <a:ln w="17780" cmpd="sng">
                  <a:solidFill>
                    <a:sysClr val="windowText" lastClr="000000"/>
                  </a:solidFill>
                  <a:prstDash val="solid"/>
                  <a:miter lim="800000"/>
                </a:ln>
                <a:solidFill>
                  <a:srgbClr val="996633"/>
                </a:solidFill>
                <a:effectLst>
                  <a:outerShdw blurRad="50800" algn="tl" rotWithShape="0">
                    <a:srgbClr val="000000"/>
                  </a:outerShdw>
                </a:effectLst>
                <a:uLnTx/>
                <a:uFillTx/>
                <a:latin typeface="Tahoma" pitchFamily="34" charset="0"/>
                <a:ea typeface="+mn-ea"/>
                <a:cs typeface="+mn-cs"/>
              </a:rPr>
              <a:t>Tannen</a:t>
            </a:r>
            <a:endParaRPr kumimoji="0" lang="en-US" sz="9600" b="1" i="0" u="none" strike="noStrike" kern="1200" cap="none" spc="0" normalizeH="0" baseline="0" noProof="0" dirty="0">
              <a:ln w="17780" cmpd="sng">
                <a:solidFill>
                  <a:sysClr val="windowText" lastClr="000000"/>
                </a:solidFill>
                <a:prstDash val="solid"/>
                <a:miter lim="800000"/>
              </a:ln>
              <a:solidFill>
                <a:srgbClr val="996633"/>
              </a:solidFill>
              <a:effectLst>
                <a:outerShdw blurRad="50800" algn="tl" rotWithShape="0">
                  <a:srgbClr val="000000"/>
                </a:outerShdw>
              </a:effectLst>
              <a:uLnTx/>
              <a:uFillTx/>
              <a:latin typeface="Tahoma" pitchFamily="34" charset="0"/>
              <a:ea typeface="+mn-ea"/>
              <a:cs typeface="+mn-cs"/>
            </a:endParaRPr>
          </a:p>
        </p:txBody>
      </p:sp>
    </p:spTree>
    <p:extLst>
      <p:ext uri="{BB962C8B-B14F-4D97-AF65-F5344CB8AC3E}">
        <p14:creationId xmlns:p14="http://schemas.microsoft.com/office/powerpoint/2010/main" val="228747932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5973763"/>
          </a:xfrm>
        </p:spPr>
        <p:txBody>
          <a:bodyPr/>
          <a:lstStyle/>
          <a:p>
            <a:r>
              <a:rPr lang="en-US" dirty="0"/>
              <a:t>Name this show?</a:t>
            </a:r>
          </a:p>
        </p:txBody>
      </p:sp>
      <p:pic>
        <p:nvPicPr>
          <p:cNvPr id="1026" name="Picture 2" descr="Let&amp;#39;s See Who This Really Is | Know Your Meme">
            <a:extLst>
              <a:ext uri="{FF2B5EF4-FFF2-40B4-BE49-F238E27FC236}">
                <a16:creationId xmlns:a16="http://schemas.microsoft.com/office/drawing/2014/main" id="{19EA3766-19C5-4853-807F-C78A2CD23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31837"/>
            <a:ext cx="8686800" cy="58923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F919FF9-70BD-4268-AFA7-5C0E7D7C1F00}"/>
              </a:ext>
            </a:extLst>
          </p:cNvPr>
          <p:cNvSpPr txBox="1"/>
          <p:nvPr/>
        </p:nvSpPr>
        <p:spPr>
          <a:xfrm>
            <a:off x="5410200" y="34264"/>
            <a:ext cx="4572000" cy="1569660"/>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*24</a:t>
            </a:r>
          </a:p>
        </p:txBody>
      </p:sp>
    </p:spTree>
    <p:extLst>
      <p:ext uri="{BB962C8B-B14F-4D97-AF65-F5344CB8AC3E}">
        <p14:creationId xmlns:p14="http://schemas.microsoft.com/office/powerpoint/2010/main" val="278442074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5973763"/>
          </a:xfrm>
        </p:spPr>
        <p:txBody>
          <a:bodyPr/>
          <a:lstStyle/>
          <a:p>
            <a:r>
              <a:rPr lang="en-US" dirty="0"/>
              <a:t>Name this show?</a:t>
            </a:r>
          </a:p>
        </p:txBody>
      </p:sp>
      <p:pic>
        <p:nvPicPr>
          <p:cNvPr id="1026" name="Picture 2" descr="Let&amp;#39;s See Who This Really Is | Know Your Meme">
            <a:extLst>
              <a:ext uri="{FF2B5EF4-FFF2-40B4-BE49-F238E27FC236}">
                <a16:creationId xmlns:a16="http://schemas.microsoft.com/office/drawing/2014/main" id="{19EA3766-19C5-4853-807F-C78A2CD23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31837"/>
            <a:ext cx="8686800" cy="58923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F919FF9-70BD-4268-AFA7-5C0E7D7C1F00}"/>
              </a:ext>
            </a:extLst>
          </p:cNvPr>
          <p:cNvSpPr txBox="1"/>
          <p:nvPr/>
        </p:nvSpPr>
        <p:spPr>
          <a:xfrm>
            <a:off x="5410200" y="34264"/>
            <a:ext cx="4572000" cy="1569660"/>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*24</a:t>
            </a:r>
          </a:p>
        </p:txBody>
      </p:sp>
      <p:pic>
        <p:nvPicPr>
          <p:cNvPr id="2" name="Picture 1">
            <a:extLst>
              <a:ext uri="{FF2B5EF4-FFF2-40B4-BE49-F238E27FC236}">
                <a16:creationId xmlns:a16="http://schemas.microsoft.com/office/drawing/2014/main" id="{E9E750C5-AAE2-4D8A-A4BD-4B2D64A8FD78}"/>
              </a:ext>
            </a:extLst>
          </p:cNvPr>
          <p:cNvPicPr>
            <a:picLocks noChangeAspect="1"/>
          </p:cNvPicPr>
          <p:nvPr/>
        </p:nvPicPr>
        <p:blipFill>
          <a:blip r:embed="rId3"/>
          <a:stretch>
            <a:fillRect/>
          </a:stretch>
        </p:blipFill>
        <p:spPr>
          <a:xfrm>
            <a:off x="304800" y="906859"/>
            <a:ext cx="3590236" cy="5570141"/>
          </a:xfrm>
          <a:prstGeom prst="rect">
            <a:avLst/>
          </a:prstGeom>
          <a:ln w="38100">
            <a:solidFill>
              <a:schemeClr val="tx1">
                <a:lumMod val="85000"/>
              </a:schemeClr>
            </a:solidFill>
          </a:ln>
        </p:spPr>
      </p:pic>
    </p:spTree>
    <p:extLst>
      <p:ext uri="{BB962C8B-B14F-4D97-AF65-F5344CB8AC3E}">
        <p14:creationId xmlns:p14="http://schemas.microsoft.com/office/powerpoint/2010/main" val="31387140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Name this hero created by </a:t>
            </a:r>
            <a:r>
              <a:rPr lang="en-US" dirty="0" err="1"/>
              <a:t>Megamind</a:t>
            </a:r>
            <a:r>
              <a:rPr lang="en-US" dirty="0"/>
              <a:t>?</a:t>
            </a:r>
          </a:p>
        </p:txBody>
      </p:sp>
      <p:pic>
        <p:nvPicPr>
          <p:cNvPr id="9218" name="Picture 2" descr="http://img51.imageshack.us/img51/8040/megamind2010scr300mbun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78240" cy="5715000"/>
          </a:xfrm>
          <a:prstGeom prst="rect">
            <a:avLst/>
          </a:prstGeom>
          <a:noFill/>
          <a:ln w="57150">
            <a:solidFill>
              <a:srgbClr val="FFCC99"/>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936516"/>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*25</a:t>
            </a:r>
          </a:p>
        </p:txBody>
      </p:sp>
    </p:spTree>
    <p:extLst>
      <p:ext uri="{BB962C8B-B14F-4D97-AF65-F5344CB8AC3E}">
        <p14:creationId xmlns:p14="http://schemas.microsoft.com/office/powerpoint/2010/main" val="183992763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Name this hero created by </a:t>
            </a:r>
            <a:r>
              <a:rPr lang="en-US" dirty="0" err="1"/>
              <a:t>Megamind</a:t>
            </a:r>
            <a:r>
              <a:rPr lang="en-US" dirty="0"/>
              <a:t>?</a:t>
            </a:r>
          </a:p>
        </p:txBody>
      </p:sp>
      <p:pic>
        <p:nvPicPr>
          <p:cNvPr id="9218" name="Picture 2" descr="http://img51.imageshack.us/img51/8040/megamind2010scr300mbun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78240" cy="5715000"/>
          </a:xfrm>
          <a:prstGeom prst="rect">
            <a:avLst/>
          </a:prstGeom>
          <a:noFill/>
          <a:ln w="57150">
            <a:solidFill>
              <a:srgbClr val="FFCC99"/>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936516"/>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*25</a:t>
            </a:r>
          </a:p>
        </p:txBody>
      </p:sp>
      <p:sp>
        <p:nvSpPr>
          <p:cNvPr id="2" name="Rectangle 1"/>
          <p:cNvSpPr/>
          <p:nvPr/>
        </p:nvSpPr>
        <p:spPr>
          <a:xfrm>
            <a:off x="533400" y="2438400"/>
            <a:ext cx="3347391" cy="1569660"/>
          </a:xfrm>
          <a:prstGeom prst="rect">
            <a:avLst/>
          </a:prstGeom>
          <a:noFill/>
          <a:ln>
            <a:noFill/>
          </a:ln>
          <a:effectLst>
            <a:glow rad="952500">
              <a:srgbClr val="9966FF"/>
            </a:glow>
          </a:effectLst>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505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Titan</a:t>
            </a:r>
          </a:p>
        </p:txBody>
      </p:sp>
    </p:spTree>
    <p:extLst>
      <p:ext uri="{BB962C8B-B14F-4D97-AF65-F5344CB8AC3E}">
        <p14:creationId xmlns:p14="http://schemas.microsoft.com/office/powerpoint/2010/main" val="8939732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5"/>
          <a:ext cx="8382000" cy="486013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77672">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789147">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789147">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789147">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789147">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789147">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 Ecology Interactions</a:t>
            </a:r>
          </a:p>
        </p:txBody>
      </p:sp>
      <p:pic>
        <p:nvPicPr>
          <p:cNvPr id="4" name="Picture 3">
            <a:extLst>
              <a:ext uri="{FF2B5EF4-FFF2-40B4-BE49-F238E27FC236}">
                <a16:creationId xmlns:a16="http://schemas.microsoft.com/office/drawing/2014/main" id="{6FD3575F-B973-B620-8C57-2E82EAB3B6E9}"/>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11864224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5"/>
          <a:ext cx="8382000" cy="486013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77672">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789147">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789147">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789147">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789147">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789147">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 Ecology Interactions</a:t>
            </a:r>
          </a:p>
        </p:txBody>
      </p:sp>
      <p:sp>
        <p:nvSpPr>
          <p:cNvPr id="4" name="Rectangle 3"/>
          <p:cNvSpPr/>
          <p:nvPr/>
        </p:nvSpPr>
        <p:spPr>
          <a:xfrm>
            <a:off x="281614" y="5791200"/>
            <a:ext cx="782618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Final Question______</a:t>
            </a:r>
          </a:p>
        </p:txBody>
      </p:sp>
      <p:pic>
        <p:nvPicPr>
          <p:cNvPr id="5" name="Picture 4">
            <a:extLst>
              <a:ext uri="{FF2B5EF4-FFF2-40B4-BE49-F238E27FC236}">
                <a16:creationId xmlns:a16="http://schemas.microsoft.com/office/drawing/2014/main" id="{27E05804-A12C-4C48-C151-B3C6ACA0FC68}"/>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73068389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http://www.artfire.com/uploads/product/4/714/64714/6264714/6264714/large/isabel_the_cat_lady_polymer_clay_figure_sculpture_-_clay_figurine_3a945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71681" y="1447800"/>
            <a:ext cx="5860899" cy="1920526"/>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This is a 5 point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Wager question</a:t>
            </a:r>
          </a:p>
        </p:txBody>
      </p:sp>
    </p:spTree>
    <p:extLst>
      <p:ext uri="{BB962C8B-B14F-4D97-AF65-F5344CB8AC3E}">
        <p14:creationId xmlns:p14="http://schemas.microsoft.com/office/powerpoint/2010/main" val="367857188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not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Creation of waste.</a:t>
            </a:r>
            <a:r>
              <a:rPr lang="en-US" dirty="0"/>
              <a:t> </a:t>
            </a:r>
          </a:p>
          <a:p>
            <a:pPr marL="457200" lvl="1" indent="0" eaLnBrk="1" hangingPunct="1">
              <a:lnSpc>
                <a:spcPct val="90000"/>
              </a:lnSpc>
              <a:buFontTx/>
              <a:buNone/>
            </a:pPr>
            <a:r>
              <a:rPr lang="en-US" dirty="0">
                <a:solidFill>
                  <a:schemeClr val="accent2"/>
                </a:solidFill>
              </a:rPr>
              <a:t>F.) Pollination and crop production. </a:t>
            </a:r>
          </a:p>
          <a:p>
            <a:pPr marL="457200" lvl="1" indent="0" eaLnBrk="1" hangingPunct="1">
              <a:lnSpc>
                <a:spcPct val="90000"/>
              </a:lnSpc>
              <a:buFontTx/>
              <a:buNone/>
            </a:pPr>
            <a:r>
              <a:rPr lang="en-US" dirty="0">
                <a:solidFill>
                  <a:srgbClr val="FFC000"/>
                </a:solidFill>
              </a:rPr>
              <a:t>G.) Increase in food security. </a:t>
            </a:r>
          </a:p>
          <a:p>
            <a:pPr marL="457200" lvl="1" indent="0" eaLnBrk="1" hangingPunct="1">
              <a:lnSpc>
                <a:spcPct val="90000"/>
              </a:lnSpc>
              <a:buFontTx/>
              <a:buNone/>
            </a:pPr>
            <a:r>
              <a:rPr lang="en-US" dirty="0">
                <a:solidFill>
                  <a:srgbClr val="9933FF"/>
                </a:solidFill>
              </a:rPr>
              <a:t>H.) Provision of health care (Medicines).</a:t>
            </a:r>
          </a:p>
          <a:p>
            <a:pPr marL="457200" lvl="1" indent="0" eaLnBrk="1" hangingPunct="1">
              <a:lnSpc>
                <a:spcPct val="90000"/>
              </a:lnSpc>
              <a:buFontTx/>
              <a:buNone/>
            </a:pPr>
            <a:r>
              <a:rPr lang="en-US" dirty="0"/>
              <a:t>I.) Income generation</a:t>
            </a:r>
          </a:p>
          <a:p>
            <a:pPr marL="457200" lvl="1" indent="0" eaLnBrk="1" hangingPunct="1">
              <a:lnSpc>
                <a:spcPct val="90000"/>
              </a:lnSpc>
              <a:buFontTx/>
              <a:buNone/>
            </a:pPr>
            <a:r>
              <a:rPr lang="en-US" dirty="0">
                <a:solidFill>
                  <a:srgbClr val="CC00FF"/>
                </a:solidFill>
              </a:rPr>
              <a:t>J.) 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Tree>
    <p:extLst>
      <p:ext uri="{BB962C8B-B14F-4D97-AF65-F5344CB8AC3E}">
        <p14:creationId xmlns:p14="http://schemas.microsoft.com/office/powerpoint/2010/main" val="397939004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not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Creation of waste.</a:t>
            </a:r>
            <a:r>
              <a:rPr lang="en-US" dirty="0"/>
              <a:t> </a:t>
            </a:r>
          </a:p>
          <a:p>
            <a:pPr marL="457200" lvl="1" indent="0" eaLnBrk="1" hangingPunct="1">
              <a:lnSpc>
                <a:spcPct val="90000"/>
              </a:lnSpc>
              <a:buFontTx/>
              <a:buNone/>
            </a:pPr>
            <a:r>
              <a:rPr lang="en-US" dirty="0">
                <a:solidFill>
                  <a:schemeClr val="accent2"/>
                </a:solidFill>
              </a:rPr>
              <a:t>F.) Pollination and crop production. </a:t>
            </a:r>
          </a:p>
          <a:p>
            <a:pPr marL="457200" lvl="1" indent="0" eaLnBrk="1" hangingPunct="1">
              <a:lnSpc>
                <a:spcPct val="90000"/>
              </a:lnSpc>
              <a:buFontTx/>
              <a:buNone/>
            </a:pPr>
            <a:r>
              <a:rPr lang="en-US" dirty="0">
                <a:solidFill>
                  <a:srgbClr val="FFC000"/>
                </a:solidFill>
              </a:rPr>
              <a:t>G.) Increase in food security. </a:t>
            </a:r>
          </a:p>
          <a:p>
            <a:pPr marL="457200" lvl="1" indent="0" eaLnBrk="1" hangingPunct="1">
              <a:lnSpc>
                <a:spcPct val="90000"/>
              </a:lnSpc>
              <a:buFontTx/>
              <a:buNone/>
            </a:pPr>
            <a:r>
              <a:rPr lang="en-US" dirty="0">
                <a:solidFill>
                  <a:srgbClr val="9933FF"/>
                </a:solidFill>
              </a:rPr>
              <a:t>H.) Provision of health care (Medicines).</a:t>
            </a:r>
          </a:p>
          <a:p>
            <a:pPr marL="457200" lvl="1" indent="0" eaLnBrk="1" hangingPunct="1">
              <a:lnSpc>
                <a:spcPct val="90000"/>
              </a:lnSpc>
              <a:buFontTx/>
              <a:buNone/>
            </a:pPr>
            <a:r>
              <a:rPr lang="en-US" dirty="0"/>
              <a:t>I.) Income generation</a:t>
            </a:r>
          </a:p>
          <a:p>
            <a:pPr marL="457200" lvl="1" indent="0" eaLnBrk="1" hangingPunct="1">
              <a:lnSpc>
                <a:spcPct val="90000"/>
              </a:lnSpc>
              <a:buFontTx/>
              <a:buNone/>
            </a:pPr>
            <a:r>
              <a:rPr lang="en-US" dirty="0">
                <a:solidFill>
                  <a:srgbClr val="CC00FF"/>
                </a:solidFill>
              </a:rPr>
              <a:t>J.) 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2" name="Rectangle 1"/>
          <p:cNvSpPr/>
          <p:nvPr/>
        </p:nvSpPr>
        <p:spPr>
          <a:xfrm>
            <a:off x="0" y="5953132"/>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1868784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Detoxification and decomposition of wastes.</a:t>
            </a:r>
            <a:r>
              <a:rPr lang="en-US" dirty="0"/>
              <a:t> </a:t>
            </a:r>
          </a:p>
          <a:p>
            <a:pPr marL="457200" lvl="1" indent="0" eaLnBrk="1" hangingPunct="1">
              <a:lnSpc>
                <a:spcPct val="90000"/>
              </a:lnSpc>
              <a:buFontTx/>
              <a:buNone/>
            </a:pPr>
            <a:r>
              <a:rPr lang="en-US" dirty="0">
                <a:solidFill>
                  <a:schemeClr val="accent2"/>
                </a:solidFill>
              </a:rPr>
              <a:t>F.) Pollination and crop production. </a:t>
            </a:r>
          </a:p>
          <a:p>
            <a:pPr marL="457200" lvl="1" indent="0" eaLnBrk="1" hangingPunct="1">
              <a:lnSpc>
                <a:spcPct val="90000"/>
              </a:lnSpc>
              <a:buFontTx/>
              <a:buNone/>
            </a:pPr>
            <a:r>
              <a:rPr lang="en-US" dirty="0">
                <a:solidFill>
                  <a:srgbClr val="FF9900"/>
                </a:solidFill>
              </a:rPr>
              <a:t>G.) Decrease in food security. </a:t>
            </a:r>
          </a:p>
          <a:p>
            <a:pPr marL="457200" lvl="1" indent="0" eaLnBrk="1" hangingPunct="1">
              <a:lnSpc>
                <a:spcPct val="90000"/>
              </a:lnSpc>
              <a:buFontTx/>
              <a:buNone/>
            </a:pPr>
            <a:r>
              <a:rPr lang="en-US" dirty="0">
                <a:solidFill>
                  <a:srgbClr val="9933FF"/>
                </a:solidFill>
              </a:rPr>
              <a:t>H.) Provision of health care (Medicines).</a:t>
            </a:r>
          </a:p>
          <a:p>
            <a:pPr marL="457200" lvl="1" indent="0" eaLnBrk="1" hangingPunct="1">
              <a:lnSpc>
                <a:spcPct val="90000"/>
              </a:lnSpc>
              <a:buFontTx/>
              <a:buNone/>
            </a:pPr>
            <a:r>
              <a:rPr lang="en-US" dirty="0">
                <a:solidFill>
                  <a:srgbClr val="99FFCC"/>
                </a:solidFill>
              </a:rPr>
              <a:t>I.) </a:t>
            </a:r>
            <a:r>
              <a:rPr lang="en-US" dirty="0">
                <a:solidFill>
                  <a:schemeClr val="bg1"/>
                </a:solidFill>
              </a:rPr>
              <a:t>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Tree>
    <p:extLst>
      <p:ext uri="{BB962C8B-B14F-4D97-AF65-F5344CB8AC3E}">
        <p14:creationId xmlns:p14="http://schemas.microsoft.com/office/powerpoint/2010/main" val="62018818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not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Creation of waste.</a:t>
            </a:r>
            <a:r>
              <a:rPr lang="en-US" dirty="0"/>
              <a:t> </a:t>
            </a:r>
          </a:p>
          <a:p>
            <a:pPr marL="457200" lvl="1" indent="0" eaLnBrk="1" hangingPunct="1">
              <a:lnSpc>
                <a:spcPct val="90000"/>
              </a:lnSpc>
              <a:buFontTx/>
              <a:buNone/>
            </a:pPr>
            <a:r>
              <a:rPr lang="en-US" dirty="0">
                <a:solidFill>
                  <a:schemeClr val="accent2"/>
                </a:solidFill>
              </a:rPr>
              <a:t>F.) Pollination and crop production. </a:t>
            </a:r>
          </a:p>
          <a:p>
            <a:pPr marL="457200" lvl="1" indent="0" eaLnBrk="1" hangingPunct="1">
              <a:lnSpc>
                <a:spcPct val="90000"/>
              </a:lnSpc>
              <a:buFontTx/>
              <a:buNone/>
            </a:pPr>
            <a:r>
              <a:rPr lang="en-US" dirty="0">
                <a:solidFill>
                  <a:srgbClr val="FFC000"/>
                </a:solidFill>
              </a:rPr>
              <a:t>G.) Increase in food security. </a:t>
            </a:r>
          </a:p>
          <a:p>
            <a:pPr marL="457200" lvl="1" indent="0" eaLnBrk="1" hangingPunct="1">
              <a:lnSpc>
                <a:spcPct val="90000"/>
              </a:lnSpc>
              <a:buFontTx/>
              <a:buNone/>
            </a:pPr>
            <a:r>
              <a:rPr lang="en-US" dirty="0">
                <a:solidFill>
                  <a:srgbClr val="9933FF"/>
                </a:solidFill>
              </a:rPr>
              <a:t>H.) Provision of health care (Medicines).</a:t>
            </a:r>
          </a:p>
          <a:p>
            <a:pPr marL="457200" lvl="1" indent="0" eaLnBrk="1" hangingPunct="1">
              <a:lnSpc>
                <a:spcPct val="90000"/>
              </a:lnSpc>
              <a:buFontTx/>
              <a:buNone/>
            </a:pPr>
            <a:r>
              <a:rPr lang="en-US" dirty="0"/>
              <a:t>I.) Income generation</a:t>
            </a:r>
          </a:p>
          <a:p>
            <a:pPr marL="457200" lvl="1" indent="0" eaLnBrk="1" hangingPunct="1">
              <a:lnSpc>
                <a:spcPct val="90000"/>
              </a:lnSpc>
              <a:buFontTx/>
              <a:buNone/>
            </a:pPr>
            <a:r>
              <a:rPr lang="en-US" dirty="0">
                <a:solidFill>
                  <a:srgbClr val="CC00FF"/>
                </a:solidFill>
              </a:rPr>
              <a:t>J.) 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2" name="Rectangle 1"/>
          <p:cNvSpPr/>
          <p:nvPr/>
        </p:nvSpPr>
        <p:spPr>
          <a:xfrm>
            <a:off x="0" y="5953132"/>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5" name="Rounded Rectangle 6"/>
          <p:cNvSpPr>
            <a:spLocks noChangeArrowheads="1"/>
          </p:cNvSpPr>
          <p:nvPr/>
        </p:nvSpPr>
        <p:spPr bwMode="auto">
          <a:xfrm>
            <a:off x="462516" y="3124200"/>
            <a:ext cx="8376684" cy="457200"/>
          </a:xfrm>
          <a:prstGeom prst="roundRect">
            <a:avLst>
              <a:gd name="adj" fmla="val 16667"/>
            </a:avLst>
          </a:prstGeom>
          <a:solidFill>
            <a:srgbClr val="FFC000">
              <a:alpha val="21176"/>
            </a:srgbClr>
          </a:solidFill>
          <a:ln w="38100" algn="ctr">
            <a:solidFill>
              <a:srgbClr val="FFC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129162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not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a:t>
            </a:r>
            <a:r>
              <a:rPr lang="en-US" dirty="0">
                <a:solidFill>
                  <a:schemeClr val="tx1">
                    <a:lumMod val="95000"/>
                  </a:schemeClr>
                </a:solidFill>
              </a:rPr>
              <a:t>Detoxification and decomposition of wastes</a:t>
            </a:r>
            <a:r>
              <a:rPr lang="en-US" dirty="0">
                <a:solidFill>
                  <a:srgbClr val="CC9900"/>
                </a:solidFill>
              </a:rPr>
              <a:t>.</a:t>
            </a:r>
            <a:r>
              <a:rPr lang="en-US" dirty="0"/>
              <a:t> </a:t>
            </a:r>
          </a:p>
          <a:p>
            <a:pPr marL="457200" lvl="1" indent="0" eaLnBrk="1" hangingPunct="1">
              <a:lnSpc>
                <a:spcPct val="90000"/>
              </a:lnSpc>
              <a:buFontTx/>
              <a:buNone/>
            </a:pPr>
            <a:r>
              <a:rPr lang="en-US" dirty="0">
                <a:solidFill>
                  <a:schemeClr val="accent2"/>
                </a:solidFill>
              </a:rPr>
              <a:t>F.) Pollination and crop production. </a:t>
            </a:r>
          </a:p>
          <a:p>
            <a:pPr marL="457200" lvl="1" indent="0" eaLnBrk="1" hangingPunct="1">
              <a:lnSpc>
                <a:spcPct val="90000"/>
              </a:lnSpc>
              <a:buFontTx/>
              <a:buNone/>
            </a:pPr>
            <a:r>
              <a:rPr lang="en-US" dirty="0">
                <a:solidFill>
                  <a:srgbClr val="FFC000"/>
                </a:solidFill>
              </a:rPr>
              <a:t>G.) Increase in food security. </a:t>
            </a:r>
          </a:p>
          <a:p>
            <a:pPr marL="457200" lvl="1" indent="0" eaLnBrk="1" hangingPunct="1">
              <a:lnSpc>
                <a:spcPct val="90000"/>
              </a:lnSpc>
              <a:buFontTx/>
              <a:buNone/>
            </a:pPr>
            <a:r>
              <a:rPr lang="en-US" dirty="0">
                <a:solidFill>
                  <a:srgbClr val="9933FF"/>
                </a:solidFill>
              </a:rPr>
              <a:t>H.) Provision of health care (Medicines).</a:t>
            </a:r>
          </a:p>
          <a:p>
            <a:pPr marL="457200" lvl="1" indent="0" eaLnBrk="1" hangingPunct="1">
              <a:lnSpc>
                <a:spcPct val="90000"/>
              </a:lnSpc>
              <a:buFontTx/>
              <a:buNone/>
            </a:pPr>
            <a:r>
              <a:rPr lang="en-US" dirty="0">
                <a:solidFill>
                  <a:srgbClr val="99FFCC"/>
                </a:solidFill>
              </a:rPr>
              <a:t>I.) </a:t>
            </a:r>
            <a:r>
              <a:rPr lang="en-US" dirty="0"/>
              <a:t>Income generation</a:t>
            </a:r>
          </a:p>
          <a:p>
            <a:pPr marL="457200" lvl="1" indent="0" eaLnBrk="1" hangingPunct="1">
              <a:lnSpc>
                <a:spcPct val="90000"/>
              </a:lnSpc>
              <a:buFontTx/>
              <a:buNone/>
            </a:pPr>
            <a:r>
              <a:rPr lang="en-US" dirty="0">
                <a:solidFill>
                  <a:srgbClr val="CC00FF"/>
                </a:solidFill>
              </a:rPr>
              <a:t>J.) 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6" name="Rounded Rectangle 6"/>
          <p:cNvSpPr>
            <a:spLocks noChangeArrowheads="1"/>
          </p:cNvSpPr>
          <p:nvPr/>
        </p:nvSpPr>
        <p:spPr bwMode="auto">
          <a:xfrm>
            <a:off x="462516" y="3124200"/>
            <a:ext cx="8376684" cy="457200"/>
          </a:xfrm>
          <a:prstGeom prst="roundRect">
            <a:avLst>
              <a:gd name="adj" fmla="val 16667"/>
            </a:avLst>
          </a:prstGeom>
          <a:solidFill>
            <a:srgbClr val="FFC000">
              <a:alpha val="21176"/>
            </a:srgbClr>
          </a:solidFill>
          <a:ln w="38100" algn="ctr">
            <a:solidFill>
              <a:srgbClr val="FFC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94445866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457200" y="304800"/>
            <a:ext cx="8077200" cy="5821363"/>
          </a:xfrm>
        </p:spPr>
        <p:txBody>
          <a:bodyPr/>
          <a:lstStyle/>
          <a:p>
            <a:pPr algn="ctr" eaLnBrk="1" hangingPunct="1">
              <a:buFontTx/>
              <a:buNone/>
            </a:pPr>
            <a:r>
              <a:rPr lang="en-US" sz="3600" dirty="0"/>
              <a:t>Interactions </a:t>
            </a:r>
            <a:r>
              <a:rPr lang="en-US" sz="3600"/>
              <a:t>Part 2 </a:t>
            </a:r>
            <a:r>
              <a:rPr lang="en-US" sz="3600" dirty="0"/>
              <a:t>Unit Review Game</a:t>
            </a:r>
          </a:p>
          <a:p>
            <a:pPr algn="ctr" eaLnBrk="1" hangingPunct="1">
              <a:buFontTx/>
              <a:buNone/>
            </a:pPr>
            <a:r>
              <a:rPr lang="en-US" sz="3600" dirty="0"/>
              <a:t>1-20 = 5 points each</a:t>
            </a:r>
          </a:p>
          <a:p>
            <a:pPr algn="ctr" eaLnBrk="1" hangingPunct="1">
              <a:buFontTx/>
              <a:buNone/>
            </a:pPr>
            <a:r>
              <a:rPr lang="en-US" sz="3600" dirty="0"/>
              <a:t>20-25 = Bonus (1 point each)</a:t>
            </a:r>
          </a:p>
          <a:p>
            <a:pPr algn="ctr" eaLnBrk="1" hangingPunct="1">
              <a:buFontTx/>
              <a:buNone/>
            </a:pPr>
            <a:r>
              <a:rPr lang="en-US" sz="3600" dirty="0"/>
              <a:t>Final Question = 5 point wager</a:t>
            </a:r>
          </a:p>
          <a:p>
            <a:pPr algn="ctr" eaLnBrk="1" hangingPunct="1">
              <a:buFontTx/>
              <a:buNone/>
            </a:pPr>
            <a:r>
              <a:rPr lang="en-US" sz="3600" dirty="0"/>
              <a:t>Find the Owl =      1 point</a:t>
            </a:r>
          </a:p>
          <a:p>
            <a:pPr algn="ctr" eaLnBrk="1" hangingPunct="1">
              <a:buFontTx/>
              <a:buNone/>
            </a:pPr>
            <a:endParaRPr lang="en-US" sz="3600" dirty="0"/>
          </a:p>
        </p:txBody>
      </p:sp>
      <p:pic>
        <p:nvPicPr>
          <p:cNvPr id="135171"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062288"/>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6D610FC-720E-C75E-9FFB-3F477E8D169B}"/>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2889287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rgbClr val="CC66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6926" y="23413"/>
            <a:ext cx="902041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Ecology Interactions Unit</a:t>
            </a:r>
          </a:p>
        </p:txBody>
      </p:sp>
      <p:sp>
        <p:nvSpPr>
          <p:cNvPr id="4" name="Rectangle 3"/>
          <p:cNvSpPr/>
          <p:nvPr/>
        </p:nvSpPr>
        <p:spPr>
          <a:xfrm>
            <a:off x="228600" y="4799240"/>
            <a:ext cx="4943981" cy="1920526"/>
          </a:xfrm>
          <a:prstGeom prst="rect">
            <a:avLst/>
          </a:prstGeom>
          <a:noFill/>
        </p:spPr>
        <p:txBody>
          <a:bodyPr wrap="none" lIns="91440" tIns="45720" rIns="91440" bIns="4572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9966"/>
                </a:solidFill>
                <a:effectLst>
                  <a:outerShdw blurRad="50800" algn="tl" rotWithShape="0">
                    <a:srgbClr val="000000"/>
                  </a:outerShdw>
                </a:effectLst>
                <a:uLnTx/>
                <a:uFillTx/>
                <a:latin typeface="Tahoma" pitchFamily="34" charset="0"/>
                <a:ea typeface="+mn-ea"/>
                <a:cs typeface="+mn-cs"/>
              </a:rPr>
              <a:t>Part 2 </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9966"/>
                </a:solidFill>
                <a:effectLst>
                  <a:outerShdw blurRad="50800" algn="tl" rotWithShape="0">
                    <a:srgbClr val="000000"/>
                  </a:outerShdw>
                </a:effectLst>
                <a:uLnTx/>
                <a:uFillTx/>
                <a:latin typeface="Tahoma" pitchFamily="34" charset="0"/>
                <a:ea typeface="+mn-ea"/>
                <a:cs typeface="+mn-cs"/>
              </a:rPr>
              <a:t>Review Game</a:t>
            </a:r>
          </a:p>
        </p:txBody>
      </p:sp>
      <p:sp>
        <p:nvSpPr>
          <p:cNvPr id="5" name="Rectangle 4">
            <a:extLst>
              <a:ext uri="{FF2B5EF4-FFF2-40B4-BE49-F238E27FC236}">
                <a16:creationId xmlns:a16="http://schemas.microsoft.com/office/drawing/2014/main" id="{3E704649-9616-498F-B823-7C34576A8441}"/>
              </a:ext>
            </a:extLst>
          </p:cNvPr>
          <p:cNvSpPr/>
          <p:nvPr/>
        </p:nvSpPr>
        <p:spPr>
          <a:xfrm>
            <a:off x="990600" y="914400"/>
            <a:ext cx="7543800" cy="1676400"/>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38100" h="38100" prst="convex"/>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9525">
                  <a:solidFill>
                    <a:srgbClr val="000000"/>
                  </a:solidFill>
                  <a:prstDash val="solid"/>
                </a:ln>
                <a:solidFill>
                  <a:srgbClr val="CC6600"/>
                </a:solidFill>
                <a:effectLst>
                  <a:outerShdw blurRad="12700" dist="38100" dir="2700000" algn="tl" rotWithShape="0">
                    <a:srgbClr val="000000">
                      <a:lumMod val="50000"/>
                    </a:srgbClr>
                  </a:outerShdw>
                </a:effectLst>
                <a:uLnTx/>
                <a:uFillTx/>
                <a:latin typeface="Tahoma" pitchFamily="34" charset="0"/>
                <a:ea typeface="+mn-ea"/>
                <a:cs typeface="+mn-cs"/>
              </a:rPr>
              <a:t>Answer Key</a:t>
            </a:r>
          </a:p>
        </p:txBody>
      </p:sp>
      <p:pic>
        <p:nvPicPr>
          <p:cNvPr id="6" name="Picture 5">
            <a:extLst>
              <a:ext uri="{FF2B5EF4-FFF2-40B4-BE49-F238E27FC236}">
                <a16:creationId xmlns:a16="http://schemas.microsoft.com/office/drawing/2014/main" id="{3721FC3C-D7F3-2214-5892-04ADED254444}"/>
              </a:ext>
            </a:extLst>
          </p:cNvPr>
          <p:cNvPicPr>
            <a:picLocks noChangeAspect="1"/>
          </p:cNvPicPr>
          <p:nvPr/>
        </p:nvPicPr>
        <p:blipFill>
          <a:blip r:embed="rId3"/>
          <a:stretch>
            <a:fillRect/>
          </a:stretch>
        </p:blipFill>
        <p:spPr>
          <a:xfrm>
            <a:off x="5166531" y="5334000"/>
            <a:ext cx="3945250" cy="1284206"/>
          </a:xfrm>
          <a:prstGeom prst="rect">
            <a:avLst/>
          </a:prstGeom>
        </p:spPr>
      </p:pic>
      <p:pic>
        <p:nvPicPr>
          <p:cNvPr id="7" name="Picture 6">
            <a:extLst>
              <a:ext uri="{FF2B5EF4-FFF2-40B4-BE49-F238E27FC236}">
                <a16:creationId xmlns:a16="http://schemas.microsoft.com/office/drawing/2014/main" id="{E29FF493-8D14-3E8F-939F-FBE6EF020DE4}"/>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845764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24200032"/>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49741" y="214421"/>
            <a:ext cx="5798383"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2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F3293F3F-5C12-08CF-2EB7-59FFBDFC6941}"/>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280942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Detoxification and decomposition of wastes.</a:t>
            </a:r>
            <a:r>
              <a:rPr lang="en-US" dirty="0"/>
              <a:t> </a:t>
            </a:r>
          </a:p>
          <a:p>
            <a:pPr marL="457200" lvl="1" indent="0" eaLnBrk="1" hangingPunct="1">
              <a:lnSpc>
                <a:spcPct val="90000"/>
              </a:lnSpc>
              <a:buFontTx/>
              <a:buNone/>
            </a:pPr>
            <a:r>
              <a:rPr lang="en-US" dirty="0">
                <a:solidFill>
                  <a:schemeClr val="accent2"/>
                </a:solidFill>
              </a:rPr>
              <a:t>F.) Pollination and crop production. </a:t>
            </a:r>
          </a:p>
          <a:p>
            <a:pPr marL="457200" lvl="1" indent="0" eaLnBrk="1" hangingPunct="1">
              <a:lnSpc>
                <a:spcPct val="90000"/>
              </a:lnSpc>
              <a:buFontTx/>
              <a:buNone/>
            </a:pPr>
            <a:r>
              <a:rPr lang="en-US" dirty="0">
                <a:solidFill>
                  <a:srgbClr val="FF9900"/>
                </a:solidFill>
              </a:rPr>
              <a:t>G.) Decrease in food security. </a:t>
            </a:r>
          </a:p>
          <a:p>
            <a:pPr marL="457200" lvl="1" indent="0" eaLnBrk="1" hangingPunct="1">
              <a:lnSpc>
                <a:spcPct val="90000"/>
              </a:lnSpc>
              <a:buFontTx/>
              <a:buNone/>
            </a:pPr>
            <a:r>
              <a:rPr lang="en-US" dirty="0">
                <a:solidFill>
                  <a:srgbClr val="9933FF"/>
                </a:solidFill>
              </a:rPr>
              <a:t>H.) Provision of health care (Medicines).</a:t>
            </a:r>
          </a:p>
          <a:p>
            <a:pPr marL="457200" lvl="1" indent="0" eaLnBrk="1" hangingPunct="1">
              <a:lnSpc>
                <a:spcPct val="90000"/>
              </a:lnSpc>
              <a:buFontTx/>
              <a:buNone/>
            </a:pPr>
            <a:r>
              <a:rPr lang="en-US" dirty="0">
                <a:solidFill>
                  <a:srgbClr val="99FFCC"/>
                </a:solidFill>
              </a:rPr>
              <a:t>I.) 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Tree>
    <p:extLst>
      <p:ext uri="{BB962C8B-B14F-4D97-AF65-F5344CB8AC3E}">
        <p14:creationId xmlns:p14="http://schemas.microsoft.com/office/powerpoint/2010/main" val="3400726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Detoxification and decomposition of wastes.</a:t>
            </a:r>
            <a:r>
              <a:rPr lang="en-US" dirty="0"/>
              <a:t> </a:t>
            </a:r>
          </a:p>
          <a:p>
            <a:pPr marL="457200" lvl="1" indent="0" eaLnBrk="1" hangingPunct="1">
              <a:lnSpc>
                <a:spcPct val="90000"/>
              </a:lnSpc>
              <a:buFontTx/>
              <a:buNone/>
            </a:pPr>
            <a:r>
              <a:rPr lang="en-US" dirty="0">
                <a:solidFill>
                  <a:schemeClr val="accent2"/>
                </a:solidFill>
              </a:rPr>
              <a:t>F.) Pollination and crop production. </a:t>
            </a:r>
          </a:p>
          <a:p>
            <a:pPr marL="457200" lvl="1" indent="0" eaLnBrk="1" hangingPunct="1">
              <a:lnSpc>
                <a:spcPct val="90000"/>
              </a:lnSpc>
              <a:buFontTx/>
              <a:buNone/>
            </a:pPr>
            <a:r>
              <a:rPr lang="en-US" dirty="0">
                <a:solidFill>
                  <a:srgbClr val="FF9900"/>
                </a:solidFill>
              </a:rPr>
              <a:t>G.) Decrease in food security. </a:t>
            </a:r>
          </a:p>
          <a:p>
            <a:pPr marL="457200" lvl="1" indent="0" eaLnBrk="1" hangingPunct="1">
              <a:lnSpc>
                <a:spcPct val="90000"/>
              </a:lnSpc>
              <a:buFontTx/>
              <a:buNone/>
            </a:pPr>
            <a:r>
              <a:rPr lang="en-US" dirty="0">
                <a:solidFill>
                  <a:srgbClr val="9933FF"/>
                </a:solidFill>
              </a:rPr>
              <a:t>H.) Provision of health care (Medicines).</a:t>
            </a:r>
          </a:p>
          <a:p>
            <a:pPr marL="457200" lvl="1" indent="0" eaLnBrk="1" hangingPunct="1">
              <a:lnSpc>
                <a:spcPct val="90000"/>
              </a:lnSpc>
              <a:buFontTx/>
              <a:buNone/>
            </a:pPr>
            <a:r>
              <a:rPr lang="en-US" dirty="0">
                <a:solidFill>
                  <a:srgbClr val="99FFCC"/>
                </a:solidFill>
              </a:rPr>
              <a:t>I.) Income generation. </a:t>
            </a:r>
          </a:p>
          <a:p>
            <a:pPr marL="457200" lvl="1" indent="0" eaLnBrk="1" hangingPunct="1">
              <a:lnSpc>
                <a:spcPct val="90000"/>
              </a:lnSpc>
              <a:buFontTx/>
              <a:buNone/>
            </a:pPr>
            <a:r>
              <a:rPr lang="en-US" dirty="0">
                <a:solidFill>
                  <a:srgbClr val="CC00FF"/>
                </a:solidFill>
              </a:rPr>
              <a:t>J.) 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Tree>
    <p:extLst>
      <p:ext uri="{BB962C8B-B14F-4D97-AF65-F5344CB8AC3E}">
        <p14:creationId xmlns:p14="http://schemas.microsoft.com/office/powerpoint/2010/main" val="620188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a:t>How can we maintain biodiversity?</a:t>
            </a:r>
          </a:p>
          <a:p>
            <a:pPr lvl="1"/>
            <a:endParaRPr lang="en-US" dirty="0"/>
          </a:p>
        </p:txBody>
      </p:sp>
      <p:pic>
        <p:nvPicPr>
          <p:cNvPr id="1026" name="Picture 2" descr="https://encrypted-tbn3.gstatic.com/images?q=tbn:ANd9GcTx89A53fnEyf_2SAGZA6b0Yb4UqYVt4ytBbqOfK4tl-UnGL4OI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533400" y="1066800"/>
            <a:ext cx="8153400" cy="1143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TextBox 3"/>
          <p:cNvSpPr txBox="1"/>
          <p:nvPr/>
        </p:nvSpPr>
        <p:spPr>
          <a:xfrm>
            <a:off x="685800" y="1066800"/>
            <a:ext cx="7848600" cy="954107"/>
          </a:xfrm>
          <a:prstGeom prst="rect">
            <a:avLst/>
          </a:prstGeom>
          <a:noFill/>
        </p:spPr>
        <p:txBody>
          <a:bodyPr wrap="square" rtlCol="0">
            <a:spAutoFit/>
          </a:bodyPr>
          <a:lstStyle/>
          <a:p>
            <a:pPr>
              <a:buNone/>
            </a:pPr>
            <a:r>
              <a:rPr lang="en-US" sz="2800" dirty="0"/>
              <a:t>Please provide at least </a:t>
            </a:r>
            <a:r>
              <a:rPr lang="en-US" sz="2800" u="sng" dirty="0">
                <a:solidFill>
                  <a:schemeClr val="accent2">
                    <a:lumMod val="60000"/>
                    <a:lumOff val="40000"/>
                  </a:schemeClr>
                </a:solidFill>
              </a:rPr>
              <a:t>one</a:t>
            </a:r>
            <a:r>
              <a:rPr lang="en-US" sz="2800" dirty="0"/>
              <a:t> way that humans can maintain biodiversity.</a:t>
            </a:r>
          </a:p>
        </p:txBody>
      </p:sp>
      <p:sp>
        <p:nvSpPr>
          <p:cNvPr id="5" name="AutoShape 2" descr="data:image/jpeg;base64,/9j/4AAQSkZJRgABAQAAAQABAAD/2wCEAAkGBggGDg0IBw0KFQkQDRYWDxUSDRocDxMQFhIXIB8UHh4ZJycqGCUjJRUeITssJycpMywvFh8xNTUrNiY3LCkBCQoKBQUFDQUFDSkYEhgpKSkpKSkpKSkpKSkpKSkpKSkpKSkpKSkpKSkpKSkpKSkpKSkpKSkpKSkpKSkpKSkpKf/AABEIAL4BCgMBIgACEQEDEQH/xAAcAAEAAgMBAQEAAAAAAAAAAAAABgcBBQgEAwL/xABJEAABAgMCBw0FBAYLAAAAAAAAAQIDBAUGEQcXITFUlNIIEhg1QVFVYXF0o7HCExQiNLMyQlNzJCVDgaGyFRYjM2JlkcHR4fD/xAAUAQEAAAAAAAAAAAAAAAAAAAAA/8QAFBEBAAAAAAAAAAAAAAAAAAAAAP/aAAwDAQACEQMRAD8AvEAAAV5afDjZmzkd8i33mPHY66J7BrfZscmdu+cqXqnVf2mm4SFB0KpeHtAW4Co+EhQdCqXh7Q4SFB0KpeHtAW4Co+EhQdCqXh7Q4SFB0KpeHtAW4Co+EhQdCqXh7Q4SFB0KpeHtAW4Co+EhQdCqXh7Q4SFB0KpeHtAW4Co+EhQdCqXh7Q4SFB0KpeHtAW4Co+EhQdCqXh7Q4SFB0KpeHtAW4Co+EhQdCqXh7Q4SFB0KpeHtAW4Co+EhQdCqXh7Q4SFB0KpeHtAW4Co+EhQdCqXh7Q4SFB0KpeHtAW4Co+EhQdCqXh7Q4SFB0KpeHtAW4Co+EhQdCqXh7Q4SFB0KpeHtAW4Co+EhQdCqXh7Q4SFB0KpeHtAW4Co+EhQdCqXh7Q4SFB0KpeHtAW4Cq5HdFWZmYjYU1AqMKGq/bVjXNb1qjXKt3YilnSc5L1CHDmpOIx8vEajmOat7XNXMqKB9gAAI7hDqcej0ipTkqqpHZKu3jkXK1zvh3ydab6/9xIiJYWOIqp3f1tA5KUwAAAAAAAAAAAAAAAAAAAAAAAAAAAAAAAAAAAAA6G3OVXiTchOU2I5VSWmUcxF+6yK1VuTq3zHL2uU55Lz3M2asdst5RwLwAAAiWFjiKqd39bSWkSwscRVTu/raBySAAAAAAAAAAAAAAAAAAAB7INHqMw1IkGWmnQ1TIrYLlaqdSomUDxg9/wDQNV0Sc1d//B+XUSpsRXOlZxGol6qsB9yJz5gPEAAAAAAAAAAAAAF57mbNWO2W8o5Rhee5mzVjtlvKOBeAAAESwscRVTu/raS0iWFjiKqd39bQOSQAAAAAAAAAAAAAAAADa2Ys3PWsm4NLprb4sR2Vbvhhs5YjuZE/6TKoEhwV4PYlu5y6PvkpcC50y5M7r1yQk63XLl5ERVz3X9Uy8vClWMgS7WtgsajWNalzWtRLkaiJmREQ1llbNSVkZODSpBqezht+N11zokRU+KI7rVf9MiZkNuANbaT5Ge7nG+k42RrbS/IT3c430nAcXAAAAAAAAAAAAABee5mzVjtlvKOUYXnuZs1Y7ZbyjgXgAABEsLHEVU7v62ktIlhY4iqnd/W0DkkAAAAAAAAAAAAAAAH0l5eLNPZAl2PdGe5Gsa1L3Ocq3IiImdVOpsFeDqDYSV38wjVq0dqLMOvvRqckJvUnKvKuXMiXRDAXg0SUYy1NXZ/bvb+hscn2GKn98vW5M3Mi38qXXQANZO2hkpGblKRFcvvk0kRYbU5GQ2K5XLzJyJzr2Ld87V2nkbIScWq1FV9kxLmtT7b4i5mJ1r/BEVcyFDYNLSTtrLVwarUHKsWI2PvW3/DDh+wiXQ28yIn+651A6QNbaX5Ce7nG+k42RrbS/IT3c430nAcXAAAAAAAAAAAAABee5mzVjtlvKOUYXnuZs1Y7ZbyjgXgAABEsLHEVU7v62ktIlhY4iqnd/W0DkkAAAAAAAAAAAAALHwOYN/64zC1GpN/VEu/40X9tFuRUhdiXoq9SonLkjVhbGTluJ2HTZW9sL7UeJde2FCTO7rVcyJyqqcl6p1pRqPJ0CXg06mw2slYTN6xqea86quVV5VVVA9jWo1Ea1EuTNzH4mJiFKMfMTDmtgsYrnuctzWtal6qq8iIiXn0KCw64SUn3usxSIi+7w3/pj2uyPiJ+xyZ0aufnciJ93KEQwq4QolupxfdnPSlQFVss1cm+54qpzu/glyZ77/vgN4/k/wAuN9B5ASfYDeP5P8uN9B4HUprbS/IT3c430nGyNbaX5Ce7nG+k4Di4AAAAAAAAAAAAALz3M2asdst5RyjC89zNmrHbLeUcC8AAAIlhY4iqnd/W0lpEsLHEVU7v62gckgAAAAAAAAAAeqm02arEaFIyENz5mK9Gw2tzq5fLt5ES88p0fgUwapZyA2u1Vn6zjs/smuTLAgr6nJlXmS5MmUCV4PLDSthJJslC3rpx9zpmIiZXxLsyf4W5kTtXOqkpBHLeW0k7DST6jNfFGVd7Ah35YkVUyJ1ImdV5ETnVEUIzhkwk/wBT5f8Ao2mP/W8wxd6qLlgQlyLE7VzN7FXkuXmZVV2Vc57a1WZy0EzGqdRerpmM9XPXk6kTmREREROREQ8IAn2A3j+T/LjfQeQEn2A3j+T/AC430HgdSmttL8hPdzjfScbI1tpfkJ7ucb6TgOLgAAAAAAAAAAAAAvPczZqx2y3lHKMLz3M2asdst5RwLwAAAiWFjiKqd39bSWkSwscRVTu/raBySAAAAAAAAAAModrUf5WW7vD/AJEOKUO1qP8AKy3d4f8AIgHsIravBtRLZxWTVa97c5jN7Da2YVsNqX3rc1OVeVeW5OZCVACusQljfwpvWnDEJY38Kb1pxYoArrEJY38Kb1pxsrOYJbNWWmodUpkOZSaho5Gq6Oqtuc1WrkXqUmYAHxm5WHPQoktGv9lEhuY65bl3rmqi9mc+wArrEJY38Kb1pxFMKGCazVlaTMVSmQ5hJpj4aNV0dVbc6K1FyL1KpeBAcOfEE5+ZB+uwDloAAAAAAAAAAC89zNmrHbLeUcowvPczZqx2y3lHAvAAACJYWOIqp3f1tJaRLCxxFVO7+toHJIAAAAAAAAAAE6g4a7ay7Wwoc7DRjWojU90hZERLk+6QUATzHjbjTYeqQdkY8bcabD1SDskDAE8x42402HqkHZGPG3Gmw9Ug7JAwBPMeNuNNh6pB2Sa4IsJtprVVVtPrEyx8qsvEcrUl4bfiaiXLe1qKUcWRgB48Z3WL5IB02eKtzMSTlJqYgLdFhy0RzFuvuc2GqouXPmPaa20vyE93ON9JwHNWPG3Gmw9Ug7Jr69hStTaaXfTarNMfKPVquakvDaqq1yKmVrUVMqIRMAAAAAAAAAAAALz3M2asdst5RyjC89zNmrHbLeUcC8AAAIlhY4iqnd/W0lpEsLHEVU7v62gckgAAAAAAAAAAAAAAAAAATDBVamQsfU21Oqe193SBEb8DN87fORLsl6cxDwB0xwgrIf5hqybR46xh4snPSszKwvf/AGkSXiMbfLpdvnMVE+91nOYAAAAAAAAAAAAAABee5mzVjtlvKOUYXnuZs1Y7ZbyjgXgAABEsLHEVU7v62ktNRa2iLaOnztKaqI+PLuaxVzI+74VXqvRAOMwemo06apUaJJT8N7JmG5WxGOT4mqn/AL9557lAwDNyi5QMAzcouUDAM3KLlAwDNyi5QMAzcouUDAM3KLlAwDNyi5QMAzcouUDAM3KLlAwDNyi5QMAzcouUDAM3KLlAwDNyi5QMF57mbNWO2W8o5RtynTeAyyc3ZqmOj1FjmTM3F9pvHJc9sJGojUVORVyu7HJygWOAAAAA1lWsxRa8rX1aSk4z2pc1YkFrnInMiql6Ia7FvZHommau0kgAjeLeyPRNM1doxb2R6JpmrtJIAI3i3sj0TTNXaMW9keiaZq7SSACN4t7I9E0zV2jFvZHommau0kgAjeLeyPRNM1doxb2R6JpmrtJIAI3i3sj0TTNXaMW9keiaZq7SSACN4t7I9E0zV2jFvZHommau0kgAjeLeyPRNM1doxb2R6JpmrtJIAI3i3sj0TTNXaMW9keiaZq7SSACN4t7I9E0zV2jFvZHommau0kgAjeLeyPRNM1doxb2R6JpmrtJIAI3i3sj0TTNXaMW9keiaZq7SSACN4t7I9E0zV2jFvZHommau0kgAjeLeyPRNM1doxb2R6JpmrtJIANHI2Gs1TIjZmSptOZHat7XNlm75q86LdkXsN4AAA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encrypted-tbn1.gstatic.com/images?q=tbn:ANd9GcQrfl5DNvPFSR3oAUf4MTPM-Jg5zgynCYwr_7dWIt8SD8VdvAv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9455" y="161777"/>
            <a:ext cx="946294"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505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lvl="1">
              <a:buNone/>
            </a:pPr>
            <a:r>
              <a:rPr lang="en-US" sz="2800" dirty="0">
                <a:solidFill>
                  <a:schemeClr val="accent1">
                    <a:lumMod val="60000"/>
                    <a:lumOff val="40000"/>
                  </a:schemeClr>
                </a:solidFill>
              </a:rPr>
              <a:t>A.) </a:t>
            </a:r>
            <a:r>
              <a:rPr lang="en-US" sz="2800" dirty="0">
                <a:solidFill>
                  <a:schemeClr val="bg1"/>
                </a:solidFill>
              </a:rPr>
              <a:t>7-10 species</a:t>
            </a:r>
          </a:p>
          <a:p>
            <a:pPr lvl="1">
              <a:buNone/>
            </a:pPr>
            <a:r>
              <a:rPr lang="en-US" sz="2800" dirty="0">
                <a:solidFill>
                  <a:srgbClr val="92D050"/>
                </a:solidFill>
              </a:rPr>
              <a:t>B.) </a:t>
            </a:r>
            <a:r>
              <a:rPr lang="en-US" sz="2800" dirty="0">
                <a:solidFill>
                  <a:schemeClr val="bg1"/>
                </a:solidFill>
              </a:rPr>
              <a:t>70-100 species </a:t>
            </a:r>
          </a:p>
          <a:p>
            <a:pPr lvl="1">
              <a:buNone/>
            </a:pPr>
            <a:r>
              <a:rPr lang="en-US" sz="2800" dirty="0">
                <a:solidFill>
                  <a:srgbClr val="FFCC99"/>
                </a:solidFill>
              </a:rPr>
              <a:t>C.) </a:t>
            </a:r>
            <a:r>
              <a:rPr lang="en-US" sz="2800" dirty="0">
                <a:solidFill>
                  <a:schemeClr val="bg1"/>
                </a:solidFill>
              </a:rPr>
              <a:t>7,000 species</a:t>
            </a:r>
          </a:p>
          <a:p>
            <a:pPr lvl="1">
              <a:buNone/>
            </a:pPr>
            <a:r>
              <a:rPr lang="en-US" sz="2800" dirty="0">
                <a:solidFill>
                  <a:srgbClr val="996633"/>
                </a:solidFill>
              </a:rPr>
              <a:t>D.) </a:t>
            </a:r>
            <a:r>
              <a:rPr lang="en-US" sz="2800" dirty="0">
                <a:solidFill>
                  <a:schemeClr val="bg1"/>
                </a:solidFill>
              </a:rPr>
              <a:t>70,000 species</a:t>
            </a:r>
          </a:p>
          <a:p>
            <a:pPr lvl="1">
              <a:buNone/>
            </a:pPr>
            <a:r>
              <a:rPr lang="en-US" sz="2800" dirty="0">
                <a:solidFill>
                  <a:srgbClr val="FFCCFF"/>
                </a:solidFill>
              </a:rPr>
              <a:t>E.) </a:t>
            </a:r>
            <a:r>
              <a:rPr lang="en-US" sz="2800" dirty="0">
                <a:solidFill>
                  <a:schemeClr val="bg1"/>
                </a:solidFill>
              </a:rPr>
              <a:t>700 million</a:t>
            </a:r>
          </a:p>
          <a:p>
            <a:endParaRPr lang="en-US" sz="3200" dirty="0"/>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spTree>
    <p:extLst>
      <p:ext uri="{BB962C8B-B14F-4D97-AF65-F5344CB8AC3E}">
        <p14:creationId xmlns:p14="http://schemas.microsoft.com/office/powerpoint/2010/main" val="1373276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lvl="1">
              <a:buNone/>
            </a:pPr>
            <a:r>
              <a:rPr lang="en-US" sz="2800" dirty="0">
                <a:solidFill>
                  <a:schemeClr val="accent1">
                    <a:lumMod val="60000"/>
                    <a:lumOff val="40000"/>
                  </a:schemeClr>
                </a:solidFill>
              </a:rPr>
              <a:t>A.) 7-10 species</a:t>
            </a:r>
          </a:p>
          <a:p>
            <a:pPr lvl="1">
              <a:buNone/>
            </a:pPr>
            <a:r>
              <a:rPr lang="en-US" sz="2800" dirty="0">
                <a:solidFill>
                  <a:srgbClr val="92D050"/>
                </a:solidFill>
              </a:rPr>
              <a:t>B.) </a:t>
            </a:r>
            <a:r>
              <a:rPr lang="en-US" sz="2800" dirty="0">
                <a:solidFill>
                  <a:schemeClr val="bg1"/>
                </a:solidFill>
              </a:rPr>
              <a:t>70-100 species </a:t>
            </a:r>
          </a:p>
          <a:p>
            <a:pPr lvl="1">
              <a:buNone/>
            </a:pPr>
            <a:r>
              <a:rPr lang="en-US" sz="2800" dirty="0">
                <a:solidFill>
                  <a:srgbClr val="FFCC99"/>
                </a:solidFill>
              </a:rPr>
              <a:t>C.) </a:t>
            </a:r>
            <a:r>
              <a:rPr lang="en-US" sz="2800" dirty="0">
                <a:solidFill>
                  <a:schemeClr val="bg1"/>
                </a:solidFill>
              </a:rPr>
              <a:t>7,000 species</a:t>
            </a:r>
          </a:p>
          <a:p>
            <a:pPr lvl="1">
              <a:buNone/>
            </a:pPr>
            <a:r>
              <a:rPr lang="en-US" sz="2800" dirty="0">
                <a:solidFill>
                  <a:srgbClr val="996633"/>
                </a:solidFill>
              </a:rPr>
              <a:t>D.) </a:t>
            </a:r>
            <a:r>
              <a:rPr lang="en-US" sz="2800" dirty="0">
                <a:solidFill>
                  <a:schemeClr val="bg1"/>
                </a:solidFill>
              </a:rPr>
              <a:t>70,000 species</a:t>
            </a:r>
          </a:p>
          <a:p>
            <a:pPr lvl="1">
              <a:buNone/>
            </a:pPr>
            <a:r>
              <a:rPr lang="en-US" sz="2800" dirty="0">
                <a:solidFill>
                  <a:srgbClr val="FFCCFF"/>
                </a:solidFill>
              </a:rPr>
              <a:t>E.) </a:t>
            </a:r>
            <a:r>
              <a:rPr lang="en-US" sz="2800" dirty="0">
                <a:solidFill>
                  <a:schemeClr val="bg1"/>
                </a:solidFill>
              </a:rPr>
              <a:t>700 million</a:t>
            </a:r>
          </a:p>
          <a:p>
            <a:endParaRPr lang="en-US" sz="3200" dirty="0"/>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spTree>
    <p:extLst>
      <p:ext uri="{BB962C8B-B14F-4D97-AF65-F5344CB8AC3E}">
        <p14:creationId xmlns:p14="http://schemas.microsoft.com/office/powerpoint/2010/main" val="1141277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lvl="1">
              <a:buNone/>
            </a:pPr>
            <a:r>
              <a:rPr lang="en-US" sz="2800" dirty="0">
                <a:solidFill>
                  <a:schemeClr val="accent1">
                    <a:lumMod val="60000"/>
                    <a:lumOff val="40000"/>
                  </a:schemeClr>
                </a:solidFill>
              </a:rPr>
              <a:t>A.) 7-10 species</a:t>
            </a:r>
          </a:p>
          <a:p>
            <a:pPr lvl="1">
              <a:buNone/>
            </a:pPr>
            <a:r>
              <a:rPr lang="en-US" sz="2800" dirty="0">
                <a:solidFill>
                  <a:srgbClr val="92D050"/>
                </a:solidFill>
              </a:rPr>
              <a:t>B.) 70-100 species </a:t>
            </a:r>
          </a:p>
          <a:p>
            <a:pPr lvl="1">
              <a:buNone/>
            </a:pPr>
            <a:r>
              <a:rPr lang="en-US" sz="2800" dirty="0">
                <a:solidFill>
                  <a:srgbClr val="FFCC99"/>
                </a:solidFill>
              </a:rPr>
              <a:t>C.) </a:t>
            </a:r>
            <a:r>
              <a:rPr lang="en-US" sz="2800" dirty="0">
                <a:solidFill>
                  <a:schemeClr val="bg1"/>
                </a:solidFill>
              </a:rPr>
              <a:t>7,000 species</a:t>
            </a:r>
          </a:p>
          <a:p>
            <a:pPr lvl="1">
              <a:buNone/>
            </a:pPr>
            <a:r>
              <a:rPr lang="en-US" sz="2800" dirty="0">
                <a:solidFill>
                  <a:srgbClr val="996633"/>
                </a:solidFill>
              </a:rPr>
              <a:t>D.) </a:t>
            </a:r>
            <a:r>
              <a:rPr lang="en-US" sz="2800" dirty="0">
                <a:solidFill>
                  <a:schemeClr val="bg1"/>
                </a:solidFill>
              </a:rPr>
              <a:t>70,000 species</a:t>
            </a:r>
          </a:p>
          <a:p>
            <a:pPr lvl="1">
              <a:buNone/>
            </a:pPr>
            <a:r>
              <a:rPr lang="en-US" sz="2800" dirty="0">
                <a:solidFill>
                  <a:srgbClr val="FFCCFF"/>
                </a:solidFill>
              </a:rPr>
              <a:t>E.) </a:t>
            </a:r>
            <a:r>
              <a:rPr lang="en-US" sz="2800" dirty="0">
                <a:solidFill>
                  <a:schemeClr val="bg1"/>
                </a:solidFill>
              </a:rPr>
              <a:t>700 million</a:t>
            </a:r>
          </a:p>
          <a:p>
            <a:endParaRPr lang="en-US" sz="3200" dirty="0"/>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spTree>
    <p:extLst>
      <p:ext uri="{BB962C8B-B14F-4D97-AF65-F5344CB8AC3E}">
        <p14:creationId xmlns:p14="http://schemas.microsoft.com/office/powerpoint/2010/main" val="1141277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lvl="1">
              <a:buNone/>
            </a:pPr>
            <a:r>
              <a:rPr lang="en-US" sz="2800" dirty="0">
                <a:solidFill>
                  <a:schemeClr val="accent1">
                    <a:lumMod val="60000"/>
                    <a:lumOff val="40000"/>
                  </a:schemeClr>
                </a:solidFill>
              </a:rPr>
              <a:t>A.) 7-10 species</a:t>
            </a:r>
          </a:p>
          <a:p>
            <a:pPr lvl="1">
              <a:buNone/>
            </a:pPr>
            <a:r>
              <a:rPr lang="en-US" sz="2800" dirty="0">
                <a:solidFill>
                  <a:srgbClr val="92D050"/>
                </a:solidFill>
              </a:rPr>
              <a:t>B.) 70-100 species </a:t>
            </a:r>
          </a:p>
          <a:p>
            <a:pPr lvl="1">
              <a:buNone/>
            </a:pPr>
            <a:r>
              <a:rPr lang="en-US" sz="2800" dirty="0">
                <a:solidFill>
                  <a:srgbClr val="FFCC99"/>
                </a:solidFill>
              </a:rPr>
              <a:t>C.) 7,000 species</a:t>
            </a:r>
          </a:p>
          <a:p>
            <a:pPr lvl="1">
              <a:buNone/>
            </a:pPr>
            <a:r>
              <a:rPr lang="en-US" sz="2800" dirty="0">
                <a:solidFill>
                  <a:srgbClr val="996633"/>
                </a:solidFill>
              </a:rPr>
              <a:t>D.) </a:t>
            </a:r>
            <a:r>
              <a:rPr lang="en-US" sz="2800" dirty="0">
                <a:solidFill>
                  <a:schemeClr val="bg1"/>
                </a:solidFill>
              </a:rPr>
              <a:t>70,000 species</a:t>
            </a:r>
          </a:p>
          <a:p>
            <a:pPr lvl="1">
              <a:buNone/>
            </a:pPr>
            <a:r>
              <a:rPr lang="en-US" sz="2800" dirty="0">
                <a:solidFill>
                  <a:srgbClr val="FFCCFF"/>
                </a:solidFill>
              </a:rPr>
              <a:t>E.) </a:t>
            </a:r>
            <a:r>
              <a:rPr lang="en-US" sz="2800" dirty="0">
                <a:solidFill>
                  <a:schemeClr val="bg1"/>
                </a:solidFill>
              </a:rPr>
              <a:t>700 million</a:t>
            </a:r>
          </a:p>
          <a:p>
            <a:endParaRPr lang="en-US" sz="3200" dirty="0"/>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spTree>
    <p:extLst>
      <p:ext uri="{BB962C8B-B14F-4D97-AF65-F5344CB8AC3E}">
        <p14:creationId xmlns:p14="http://schemas.microsoft.com/office/powerpoint/2010/main" val="2426985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lvl="1">
              <a:buNone/>
            </a:pPr>
            <a:r>
              <a:rPr lang="en-US" sz="2800" dirty="0">
                <a:solidFill>
                  <a:schemeClr val="accent1">
                    <a:lumMod val="60000"/>
                    <a:lumOff val="40000"/>
                  </a:schemeClr>
                </a:solidFill>
              </a:rPr>
              <a:t>A.) 7-10 species</a:t>
            </a:r>
          </a:p>
          <a:p>
            <a:pPr lvl="1">
              <a:buNone/>
            </a:pPr>
            <a:r>
              <a:rPr lang="en-US" sz="2800" dirty="0">
                <a:solidFill>
                  <a:srgbClr val="92D050"/>
                </a:solidFill>
              </a:rPr>
              <a:t>B.) 70-100 species </a:t>
            </a:r>
          </a:p>
          <a:p>
            <a:pPr lvl="1">
              <a:buNone/>
            </a:pPr>
            <a:r>
              <a:rPr lang="en-US" sz="2800" dirty="0">
                <a:solidFill>
                  <a:srgbClr val="FFCC99"/>
                </a:solidFill>
              </a:rPr>
              <a:t>C.) 7,000 species</a:t>
            </a:r>
          </a:p>
          <a:p>
            <a:pPr lvl="1">
              <a:buNone/>
            </a:pPr>
            <a:r>
              <a:rPr lang="en-US" sz="2800" dirty="0">
                <a:solidFill>
                  <a:srgbClr val="996633"/>
                </a:solidFill>
              </a:rPr>
              <a:t>D.) 70,000 species</a:t>
            </a:r>
          </a:p>
          <a:p>
            <a:pPr lvl="1">
              <a:buNone/>
            </a:pPr>
            <a:r>
              <a:rPr lang="en-US" sz="2800" dirty="0">
                <a:solidFill>
                  <a:srgbClr val="FFCCFF"/>
                </a:solidFill>
              </a:rPr>
              <a:t>E.) </a:t>
            </a:r>
            <a:r>
              <a:rPr lang="en-US" sz="2800" dirty="0">
                <a:solidFill>
                  <a:schemeClr val="bg1"/>
                </a:solidFill>
              </a:rPr>
              <a:t>700 million</a:t>
            </a:r>
          </a:p>
          <a:p>
            <a:endParaRPr lang="en-US" sz="3200" dirty="0"/>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spTree>
    <p:extLst>
      <p:ext uri="{BB962C8B-B14F-4D97-AF65-F5344CB8AC3E}">
        <p14:creationId xmlns:p14="http://schemas.microsoft.com/office/powerpoint/2010/main" val="2426985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lvl="1">
              <a:buNone/>
            </a:pPr>
            <a:r>
              <a:rPr lang="en-US" sz="2800" dirty="0">
                <a:solidFill>
                  <a:schemeClr val="accent1">
                    <a:lumMod val="60000"/>
                    <a:lumOff val="40000"/>
                  </a:schemeClr>
                </a:solidFill>
              </a:rPr>
              <a:t>A.) 7-10 species</a:t>
            </a:r>
          </a:p>
          <a:p>
            <a:pPr lvl="1">
              <a:buNone/>
            </a:pPr>
            <a:r>
              <a:rPr lang="en-US" sz="2800" dirty="0">
                <a:solidFill>
                  <a:srgbClr val="92D050"/>
                </a:solidFill>
              </a:rPr>
              <a:t>B.) 70-100 species </a:t>
            </a:r>
          </a:p>
          <a:p>
            <a:pPr lvl="1">
              <a:buNone/>
            </a:pPr>
            <a:r>
              <a:rPr lang="en-US" sz="2800" dirty="0">
                <a:solidFill>
                  <a:srgbClr val="FFCC99"/>
                </a:solidFill>
              </a:rPr>
              <a:t>C.) 7,000 species</a:t>
            </a:r>
          </a:p>
          <a:p>
            <a:pPr lvl="1">
              <a:buNone/>
            </a:pPr>
            <a:r>
              <a:rPr lang="en-US" sz="2800" dirty="0">
                <a:solidFill>
                  <a:srgbClr val="996633"/>
                </a:solidFill>
              </a:rPr>
              <a:t>D.) 70,000 species</a:t>
            </a:r>
          </a:p>
          <a:p>
            <a:pPr lvl="1">
              <a:buNone/>
            </a:pPr>
            <a:r>
              <a:rPr lang="en-US" sz="2800" dirty="0">
                <a:solidFill>
                  <a:srgbClr val="FFCCFF"/>
                </a:solidFill>
              </a:rPr>
              <a:t>E.) 700 million</a:t>
            </a:r>
          </a:p>
          <a:p>
            <a:endParaRPr lang="en-US" sz="3200" dirty="0"/>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spTree>
    <p:extLst>
      <p:ext uri="{BB962C8B-B14F-4D97-AF65-F5344CB8AC3E}">
        <p14:creationId xmlns:p14="http://schemas.microsoft.com/office/powerpoint/2010/main" val="1141277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76136429"/>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C9B5674A-A5A8-ACAF-0FDD-B7D7CC4A838B}"/>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70448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dirty="0"/>
              <a:t>How to play…</a:t>
            </a:r>
          </a:p>
          <a:p>
            <a:pPr lvl="1"/>
            <a:r>
              <a:rPr lang="en-US" dirty="0">
                <a:solidFill>
                  <a:srgbClr val="6699FF"/>
                </a:solidFill>
              </a:rPr>
              <a:t>Don’t play like </a:t>
            </a:r>
            <a:r>
              <a:rPr lang="en-US" dirty="0" err="1">
                <a:solidFill>
                  <a:srgbClr val="6699FF"/>
                </a:solidFill>
              </a:rPr>
              <a:t>Jeo</a:t>
            </a:r>
            <a:r>
              <a:rPr lang="en-US" dirty="0">
                <a:solidFill>
                  <a:srgbClr val="6699FF"/>
                </a:solidFill>
              </a:rPr>
              <a:t>_ _ _ _ y.</a:t>
            </a:r>
          </a:p>
          <a:p>
            <a:pPr lvl="1"/>
            <a:r>
              <a:rPr lang="en-US" dirty="0">
                <a:solidFill>
                  <a:srgbClr val="FF99FF"/>
                </a:solidFill>
              </a:rPr>
              <a:t>Class should be divided into several small groups.</a:t>
            </a:r>
          </a:p>
          <a:p>
            <a:pPr lvl="1"/>
            <a:r>
              <a:rPr lang="en-US" dirty="0">
                <a:solidFill>
                  <a:srgbClr val="FFCC99"/>
                </a:solidFill>
              </a:rPr>
              <a:t>Groups should use science journal (red slide notes), homework, and other available materials to assist you.</a:t>
            </a:r>
          </a:p>
          <a:p>
            <a:pPr lvl="1"/>
            <a:r>
              <a:rPr lang="en-US" dirty="0">
                <a:solidFill>
                  <a:srgbClr val="66FFCC"/>
                </a:solidFill>
              </a:rPr>
              <a:t>Groups can communicate </a:t>
            </a:r>
            <a:r>
              <a:rPr lang="en-US" b="1" u="sng" dirty="0"/>
              <a:t>quietly</a:t>
            </a:r>
            <a:r>
              <a:rPr lang="en-US" dirty="0"/>
              <a:t> </a:t>
            </a:r>
            <a:r>
              <a:rPr lang="en-US" dirty="0">
                <a:solidFill>
                  <a:srgbClr val="66FFCC"/>
                </a:solidFill>
              </a:rPr>
              <a:t>with each other but no sharing answers between groups.</a:t>
            </a:r>
          </a:p>
          <a:p>
            <a:pPr lvl="2"/>
            <a:r>
              <a:rPr lang="en-US" dirty="0">
                <a:solidFill>
                  <a:srgbClr val="9966FF"/>
                </a:solidFill>
              </a:rPr>
              <a:t>Practice quietly communicating right now?</a:t>
            </a:r>
          </a:p>
          <a:p>
            <a:pPr lvl="2"/>
            <a:r>
              <a:rPr lang="en-US" dirty="0">
                <a:solidFill>
                  <a:srgbClr val="9966FF"/>
                </a:solidFill>
              </a:rPr>
              <a:t>Practice Communication Question:</a:t>
            </a:r>
          </a:p>
          <a:p>
            <a:pPr lvl="2"/>
            <a:r>
              <a:rPr lang="en-US" dirty="0">
                <a:solidFill>
                  <a:srgbClr val="FFFF66"/>
                </a:solidFill>
              </a:rPr>
              <a:t>Your group gets to order one pizza and you can have two toppings.  What does your group want?</a:t>
            </a:r>
          </a:p>
        </p:txBody>
      </p:sp>
      <p:pic>
        <p:nvPicPr>
          <p:cNvPr id="2" name="Picture 1">
            <a:extLst>
              <a:ext uri="{FF2B5EF4-FFF2-40B4-BE49-F238E27FC236}">
                <a16:creationId xmlns:a16="http://schemas.microsoft.com/office/drawing/2014/main" id="{A677A2F0-B807-AE26-42BF-5BC5C9A75AA1}"/>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382399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1086808"/>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solidFill>
                            <a:schemeClr val="accent2">
                              <a:lumMod val="75000"/>
                            </a:schemeClr>
                          </a:solidFill>
                        </a:rPr>
                        <a:t>SNEAK</a:t>
                      </a:r>
                      <a:r>
                        <a:rPr lang="en-US" baseline="0" dirty="0">
                          <a:solidFill>
                            <a:schemeClr val="accent2">
                              <a:lumMod val="75000"/>
                            </a:schemeClr>
                          </a:solidFill>
                        </a:rPr>
                        <a:t> PEEK</a:t>
                      </a:r>
                      <a:endParaRPr lang="en-US" dirty="0">
                        <a:solidFill>
                          <a:schemeClr val="accent2">
                            <a:lumMod val="75000"/>
                          </a:schemeClr>
                        </a:solidFill>
                      </a:endParaRPr>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solidFill>
                      <a:schemeClr val="bg1">
                        <a:lumMod val="75000"/>
                        <a:lumOff val="25000"/>
                      </a:schemeClr>
                    </a:solid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solidFill>
                      <a:schemeClr val="bg1">
                        <a:lumMod val="75000"/>
                        <a:lumOff val="25000"/>
                      </a:schemeClr>
                    </a:solid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solidFill>
                      <a:schemeClr val="bg1">
                        <a:lumMod val="75000"/>
                        <a:lumOff val="25000"/>
                      </a:schemeClr>
                    </a:solid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solidFill>
                      <a:schemeClr val="bg1">
                        <a:lumMod val="75000"/>
                        <a:lumOff val="25000"/>
                      </a:schemeClr>
                    </a:solid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solidFill>
                      <a:schemeClr val="bg1">
                        <a:lumMod val="75000"/>
                        <a:lumOff val="25000"/>
                      </a:schemeClr>
                    </a:solid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CA6074F6-50AA-523C-D96E-8FE84BF61D8F}"/>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704486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63500" y="152400"/>
            <a:ext cx="8915400" cy="5745163"/>
          </a:xfrm>
        </p:spPr>
        <p:txBody>
          <a:bodyPr/>
          <a:lstStyle/>
          <a:p>
            <a:pPr eaLnBrk="1" hangingPunct="1">
              <a:lnSpc>
                <a:spcPct val="90000"/>
              </a:lnSpc>
            </a:pPr>
            <a:r>
              <a:rPr lang="en-US" dirty="0">
                <a:solidFill>
                  <a:srgbClr val="FFCC99"/>
                </a:solidFill>
              </a:rPr>
              <a:t>This is the name for an adaptation that allows the animal to blend in with its environment to avoid being detected.</a:t>
            </a:r>
          </a:p>
          <a:p>
            <a:pPr marL="0" indent="0" eaLnBrk="1" hangingPunct="1">
              <a:lnSpc>
                <a:spcPct val="90000"/>
              </a:lnSpc>
              <a:buNone/>
            </a:pPr>
            <a:r>
              <a:rPr lang="en-US" dirty="0"/>
              <a:t> </a:t>
            </a:r>
            <a:endParaRPr lang="en-US" dirty="0">
              <a:solidFill>
                <a:srgbClr val="CC00FF"/>
              </a:solidFill>
            </a:endParaRP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charset="0"/>
            </a:endParaRPr>
          </a:p>
        </p:txBody>
      </p:sp>
      <p:pic>
        <p:nvPicPr>
          <p:cNvPr id="8" name="Picture 4" descr="DSC018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10600" cy="48006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1677251"/>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spTree>
    <p:extLst>
      <p:ext uri="{BB962C8B-B14F-4D97-AF65-F5344CB8AC3E}">
        <p14:creationId xmlns:p14="http://schemas.microsoft.com/office/powerpoint/2010/main" val="3069732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Name the correct type of camouflage for the picture? (Can only use each once 7-10) </a:t>
            </a:r>
          </a:p>
          <a:p>
            <a:pPr lvl="1">
              <a:defRPr/>
            </a:pPr>
            <a:r>
              <a:rPr lang="en-US" dirty="0">
                <a:solidFill>
                  <a:schemeClr val="tx1">
                    <a:lumMod val="50000"/>
                  </a:schemeClr>
                </a:solidFill>
              </a:rPr>
              <a:t>Concealing Coloration, Disruptive Coloration, Disguise, or Mimicry</a:t>
            </a:r>
          </a:p>
          <a:p>
            <a:pPr>
              <a:defRPr/>
            </a:pPr>
            <a:endParaRPr lang="en-US" dirty="0"/>
          </a:p>
        </p:txBody>
      </p:sp>
      <p:pic>
        <p:nvPicPr>
          <p:cNvPr id="4403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610600" cy="4267200"/>
          </a:xfrm>
          <a:prstGeom prst="rect">
            <a:avLst/>
          </a:prstGeom>
          <a:noFill/>
          <a:ln w="28575">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96200" y="2268279"/>
            <a:ext cx="1066800" cy="1569660"/>
          </a:xfrm>
          <a:prstGeom prst="rect">
            <a:avLst/>
          </a:prstGeom>
          <a:noFill/>
        </p:spPr>
        <p:txBody>
          <a:bodyPr wrap="squar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p>
        </p:txBody>
      </p:sp>
    </p:spTree>
    <p:extLst>
      <p:ext uri="{BB962C8B-B14F-4D97-AF65-F5344CB8AC3E}">
        <p14:creationId xmlns:p14="http://schemas.microsoft.com/office/powerpoint/2010/main" val="1188586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Name the correct type of camouflage for the picture? (Can only use each once 7-10) </a:t>
            </a:r>
          </a:p>
          <a:p>
            <a:pPr lvl="1">
              <a:defRPr/>
            </a:pPr>
            <a:r>
              <a:rPr lang="en-US" dirty="0">
                <a:solidFill>
                  <a:schemeClr val="tx1">
                    <a:lumMod val="50000"/>
                  </a:schemeClr>
                </a:solidFill>
              </a:rPr>
              <a:t>Concealing Coloration, Disruptive Coloration, Disguise, or Mimicry</a:t>
            </a:r>
          </a:p>
          <a:p>
            <a:pPr>
              <a:defRPr/>
            </a:pP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610600" cy="422592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2819400"/>
            <a:ext cx="1981200" cy="1077218"/>
          </a:xfrm>
          <a:prstGeom prst="rect">
            <a:avLst/>
          </a:prstGeom>
          <a:noFill/>
        </p:spPr>
        <p:txBody>
          <a:bodyPr wrap="square" rtlCol="0">
            <a:spAutoFit/>
          </a:bodyPr>
          <a:lstStyle/>
          <a:p>
            <a:pPr>
              <a:buNone/>
            </a:pPr>
            <a:r>
              <a:rPr lang="en-US" sz="3200" dirty="0">
                <a:solidFill>
                  <a:schemeClr val="bg1"/>
                </a:solidFill>
              </a:rPr>
              <a:t>Yellow Jacket</a:t>
            </a:r>
          </a:p>
        </p:txBody>
      </p:sp>
      <p:sp>
        <p:nvSpPr>
          <p:cNvPr id="8" name="TextBox 7"/>
          <p:cNvSpPr txBox="1"/>
          <p:nvPr/>
        </p:nvSpPr>
        <p:spPr>
          <a:xfrm>
            <a:off x="533400" y="5562600"/>
            <a:ext cx="1447800" cy="523220"/>
          </a:xfrm>
          <a:prstGeom prst="rect">
            <a:avLst/>
          </a:prstGeom>
          <a:noFill/>
        </p:spPr>
        <p:txBody>
          <a:bodyPr wrap="square" rtlCol="0">
            <a:spAutoFit/>
          </a:bodyPr>
          <a:lstStyle/>
          <a:p>
            <a:pPr>
              <a:buNone/>
            </a:pPr>
            <a:r>
              <a:rPr lang="en-US" sz="2800" dirty="0">
                <a:solidFill>
                  <a:schemeClr val="bg1"/>
                </a:solidFill>
              </a:rPr>
              <a:t>Stinger</a:t>
            </a:r>
          </a:p>
        </p:txBody>
      </p:sp>
      <p:cxnSp>
        <p:nvCxnSpPr>
          <p:cNvPr id="10" name="Straight Arrow Connector 9"/>
          <p:cNvCxnSpPr/>
          <p:nvPr/>
        </p:nvCxnSpPr>
        <p:spPr bwMode="auto">
          <a:xfrm flipV="1">
            <a:off x="1447800" y="5181600"/>
            <a:ext cx="381000" cy="381000"/>
          </a:xfrm>
          <a:prstGeom prst="straightConnector1">
            <a:avLst/>
          </a:prstGeom>
          <a:noFill/>
          <a:ln w="28575" cap="flat" cmpd="sng" algn="ctr">
            <a:solidFill>
              <a:schemeClr val="bg1"/>
            </a:solidFill>
            <a:prstDash val="solid"/>
            <a:round/>
            <a:headEnd type="none" w="med" len="med"/>
            <a:tailEnd type="arrow"/>
          </a:ln>
          <a:effectLst/>
        </p:spPr>
      </p:cxnSp>
      <p:sp>
        <p:nvSpPr>
          <p:cNvPr id="11" name="TextBox 10"/>
          <p:cNvSpPr txBox="1"/>
          <p:nvPr/>
        </p:nvSpPr>
        <p:spPr>
          <a:xfrm>
            <a:off x="6629400" y="2743200"/>
            <a:ext cx="2133600" cy="1175706"/>
          </a:xfrm>
          <a:prstGeom prst="rect">
            <a:avLst/>
          </a:prstGeom>
          <a:noFill/>
        </p:spPr>
        <p:txBody>
          <a:bodyPr wrap="square" rtlCol="0">
            <a:spAutoFit/>
          </a:bodyPr>
          <a:lstStyle/>
          <a:p>
            <a:pPr>
              <a:buNone/>
            </a:pPr>
            <a:r>
              <a:rPr lang="en-US" sz="3200" dirty="0">
                <a:solidFill>
                  <a:schemeClr val="bg1"/>
                </a:solidFill>
              </a:rPr>
              <a:t>Clearwing </a:t>
            </a:r>
          </a:p>
          <a:p>
            <a:pPr>
              <a:buNone/>
            </a:pPr>
            <a:r>
              <a:rPr lang="en-US" sz="3200" dirty="0">
                <a:solidFill>
                  <a:schemeClr val="bg1"/>
                </a:solidFill>
              </a:rPr>
              <a:t>Moth</a:t>
            </a:r>
          </a:p>
        </p:txBody>
      </p:sp>
      <p:sp>
        <p:nvSpPr>
          <p:cNvPr id="12" name="TextBox 11"/>
          <p:cNvSpPr txBox="1"/>
          <p:nvPr/>
        </p:nvSpPr>
        <p:spPr>
          <a:xfrm>
            <a:off x="6324600" y="5793432"/>
            <a:ext cx="2514600" cy="584775"/>
          </a:xfrm>
          <a:prstGeom prst="rect">
            <a:avLst/>
          </a:prstGeom>
          <a:noFill/>
        </p:spPr>
        <p:txBody>
          <a:bodyPr wrap="square" rtlCol="0">
            <a:spAutoFit/>
          </a:bodyPr>
          <a:lstStyle/>
          <a:p>
            <a:pPr>
              <a:buNone/>
            </a:pPr>
            <a:r>
              <a:rPr lang="en-US" sz="3200" dirty="0">
                <a:solidFill>
                  <a:schemeClr val="bg1"/>
                </a:solidFill>
              </a:rPr>
              <a:t>No Stinger</a:t>
            </a:r>
          </a:p>
        </p:txBody>
      </p:sp>
      <p:cxnSp>
        <p:nvCxnSpPr>
          <p:cNvPr id="14" name="Straight Arrow Connector 13"/>
          <p:cNvCxnSpPr/>
          <p:nvPr/>
        </p:nvCxnSpPr>
        <p:spPr bwMode="auto">
          <a:xfrm flipH="1" flipV="1">
            <a:off x="6953250" y="5470677"/>
            <a:ext cx="133350" cy="381000"/>
          </a:xfrm>
          <a:prstGeom prst="straightConnector1">
            <a:avLst/>
          </a:prstGeom>
          <a:noFill/>
          <a:ln w="28575" cap="flat" cmpd="sng" algn="ctr">
            <a:solidFill>
              <a:schemeClr val="bg1"/>
            </a:solidFill>
            <a:prstDash val="solid"/>
            <a:round/>
            <a:headEnd type="none" w="med" len="med"/>
            <a:tailEnd type="arrow"/>
          </a:ln>
          <a:effectLst/>
        </p:spPr>
      </p:cxnSp>
      <p:sp>
        <p:nvSpPr>
          <p:cNvPr id="16" name="Rectangle 15"/>
          <p:cNvSpPr/>
          <p:nvPr/>
        </p:nvSpPr>
        <p:spPr>
          <a:xfrm>
            <a:off x="8175465" y="13716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p>
        </p:txBody>
      </p:sp>
    </p:spTree>
    <p:extLst>
      <p:ext uri="{BB962C8B-B14F-4D97-AF65-F5344CB8AC3E}">
        <p14:creationId xmlns:p14="http://schemas.microsoft.com/office/powerpoint/2010/main" val="3039914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Name the correct type of camouflage for the picture? (Can only use each once 7-10) </a:t>
            </a:r>
          </a:p>
          <a:p>
            <a:pPr lvl="1">
              <a:defRPr/>
            </a:pPr>
            <a:r>
              <a:rPr lang="en-US" dirty="0">
                <a:solidFill>
                  <a:schemeClr val="tx1">
                    <a:lumMod val="50000"/>
                  </a:schemeClr>
                </a:solidFill>
              </a:rPr>
              <a:t>Concealing Coloration, Disruptive Coloration, Disguise, or Mimicry</a:t>
            </a:r>
          </a:p>
          <a:p>
            <a:pPr>
              <a:defRPr/>
            </a:pPr>
            <a:endParaRPr lang="en-US" dirty="0"/>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20" y="2286000"/>
            <a:ext cx="8669079" cy="4267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785334" y="2191872"/>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p>
        </p:txBody>
      </p:sp>
    </p:spTree>
    <p:extLst>
      <p:ext uri="{BB962C8B-B14F-4D97-AF65-F5344CB8AC3E}">
        <p14:creationId xmlns:p14="http://schemas.microsoft.com/office/powerpoint/2010/main" val="2080661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Name the correct type of camouflage for the picture? (Can only use each once 7-10) </a:t>
            </a:r>
          </a:p>
          <a:p>
            <a:pPr lvl="1">
              <a:defRPr/>
            </a:pPr>
            <a:r>
              <a:rPr lang="en-US" dirty="0">
                <a:solidFill>
                  <a:schemeClr val="tx1">
                    <a:lumMod val="50000"/>
                  </a:schemeClr>
                </a:solidFill>
              </a:rPr>
              <a:t>Concealing Coloration, Disruptive Coloration, Disguise, or Mimicry</a:t>
            </a:r>
          </a:p>
          <a:p>
            <a:pPr>
              <a:defRPr/>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192078"/>
            <a:ext cx="8698259" cy="4437322"/>
          </a:xfrm>
          <a:prstGeom prst="rect">
            <a:avLst/>
          </a:prstGeom>
          <a:noFill/>
          <a:ln w="38100">
            <a:solidFill>
              <a:srgbClr val="CC66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086600" y="2204621"/>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p>
        </p:txBody>
      </p:sp>
    </p:spTree>
    <p:extLst>
      <p:ext uri="{BB962C8B-B14F-4D97-AF65-F5344CB8AC3E}">
        <p14:creationId xmlns:p14="http://schemas.microsoft.com/office/powerpoint/2010/main" val="2066884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6023448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4DA9AC9C-DD4F-8871-CEF1-165D5006E184}"/>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935142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55896530"/>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solidFill>
                            <a:srgbClr val="66FFCC"/>
                          </a:solidFill>
                        </a:rPr>
                        <a:t>SIMON </a:t>
                      </a:r>
                      <a:br>
                        <a:rPr lang="en-US" dirty="0">
                          <a:solidFill>
                            <a:srgbClr val="66FFCC"/>
                          </a:solidFill>
                        </a:rPr>
                      </a:br>
                      <a:r>
                        <a:rPr lang="en-US" dirty="0">
                          <a:solidFill>
                            <a:srgbClr val="66FFCC"/>
                          </a:solidFill>
                        </a:rPr>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solidFill>
                      <a:schemeClr val="bg1">
                        <a:lumMod val="85000"/>
                        <a:lumOff val="15000"/>
                      </a:schemeClr>
                    </a:solid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solidFill>
                      <a:schemeClr val="bg1">
                        <a:lumMod val="85000"/>
                        <a:lumOff val="15000"/>
                      </a:schemeClr>
                    </a:solid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solidFill>
                      <a:schemeClr val="bg1">
                        <a:lumMod val="85000"/>
                        <a:lumOff val="15000"/>
                      </a:schemeClr>
                    </a:solid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solidFill>
                      <a:schemeClr val="bg1">
                        <a:lumMod val="85000"/>
                        <a:lumOff val="15000"/>
                      </a:schemeClr>
                    </a:solid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solidFill>
                      <a:schemeClr val="bg1">
                        <a:lumMod val="85000"/>
                        <a:lumOff val="15000"/>
                      </a:schemeClr>
                    </a:solid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A03B17A6-6602-0E5A-0752-C48CC4BC825F}"/>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935142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Content Placeholder 2"/>
          <p:cNvSpPr>
            <a:spLocks noGrp="1"/>
          </p:cNvSpPr>
          <p:nvPr>
            <p:ph idx="1"/>
          </p:nvPr>
        </p:nvSpPr>
        <p:spPr>
          <a:xfrm>
            <a:off x="228600" y="228600"/>
            <a:ext cx="8686800" cy="5897563"/>
          </a:xfrm>
        </p:spPr>
        <p:txBody>
          <a:bodyPr/>
          <a:lstStyle/>
          <a:p>
            <a:r>
              <a:rPr lang="en-US" dirty="0"/>
              <a:t>Where there’s a mimic, there must also be a… </a:t>
            </a:r>
            <a:r>
              <a:rPr lang="en-US" dirty="0">
                <a:solidFill>
                  <a:srgbClr val="FFC000"/>
                </a:solidFill>
              </a:rPr>
              <a:t>Model.</a:t>
            </a:r>
          </a:p>
          <a:p>
            <a:pPr lvl="1"/>
            <a:r>
              <a:rPr lang="en-US" dirty="0">
                <a:solidFill>
                  <a:srgbClr val="FF9900"/>
                </a:solidFill>
              </a:rPr>
              <a:t>Sometimes they can be very unappetizing animals.</a:t>
            </a:r>
          </a:p>
        </p:txBody>
      </p:sp>
      <p:pic>
        <p:nvPicPr>
          <p:cNvPr id="8" name="Picture 2"/>
          <p:cNvPicPr>
            <a:picLocks noChangeAspect="1" noChangeArrowheads="1"/>
          </p:cNvPicPr>
          <p:nvPr/>
        </p:nvPicPr>
        <p:blipFill>
          <a:blip r:embed="rId2"/>
          <a:srcRect/>
          <a:stretch>
            <a:fillRect/>
          </a:stretch>
        </p:blipFill>
        <p:spPr bwMode="auto">
          <a:xfrm>
            <a:off x="381000" y="2286000"/>
            <a:ext cx="8229600" cy="4191000"/>
          </a:xfrm>
          <a:prstGeom prst="rect">
            <a:avLst/>
          </a:prstGeom>
          <a:noFill/>
          <a:ln w="76200">
            <a:solidFill>
              <a:schemeClr val="tx1">
                <a:lumMod val="50000"/>
              </a:schemeClr>
            </a:solidFill>
            <a:miter lim="800000"/>
            <a:headEnd/>
            <a:tailEnd/>
          </a:ln>
        </p:spPr>
      </p:pic>
      <p:sp>
        <p:nvSpPr>
          <p:cNvPr id="439300" name="TextBox 8"/>
          <p:cNvSpPr txBox="1">
            <a:spLocks noChangeArrowheads="1"/>
          </p:cNvSpPr>
          <p:nvPr/>
        </p:nvSpPr>
        <p:spPr bwMode="auto">
          <a:xfrm>
            <a:off x="457200" y="2286000"/>
            <a:ext cx="449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buNone/>
            </a:pPr>
            <a:r>
              <a:rPr lang="en-US" sz="2400" dirty="0">
                <a:solidFill>
                  <a:schemeClr val="bg1"/>
                </a:solidFill>
              </a:rPr>
              <a:t>Poisonous/ unpalatable</a:t>
            </a:r>
            <a:endParaRPr lang="en-US" sz="2400" dirty="0"/>
          </a:p>
        </p:txBody>
      </p:sp>
      <p:sp>
        <p:nvSpPr>
          <p:cNvPr id="439301" name="TextBox 12"/>
          <p:cNvSpPr txBox="1">
            <a:spLocks noChangeArrowheads="1"/>
          </p:cNvSpPr>
          <p:nvPr/>
        </p:nvSpPr>
        <p:spPr bwMode="auto">
          <a:xfrm>
            <a:off x="762000" y="42672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buNone/>
            </a:pPr>
            <a:r>
              <a:rPr lang="en-US" sz="2400" dirty="0">
                <a:solidFill>
                  <a:schemeClr val="bg1"/>
                </a:solidFill>
              </a:rPr>
              <a:t>Palatable / non-poisonous</a:t>
            </a:r>
          </a:p>
        </p:txBody>
      </p:sp>
      <p:sp>
        <p:nvSpPr>
          <p:cNvPr id="10" name="Rectangle 9"/>
          <p:cNvSpPr/>
          <p:nvPr/>
        </p:nvSpPr>
        <p:spPr>
          <a:xfrm>
            <a:off x="1295401" y="2967335"/>
            <a:ext cx="2285999" cy="923330"/>
          </a:xfrm>
          <a:prstGeom prst="rect">
            <a:avLst/>
          </a:prstGeom>
          <a:noFill/>
        </p:spPr>
        <p:txBody>
          <a:bodyPr>
            <a:spAutoFit/>
          </a:bodyPr>
          <a:lstStyle/>
          <a:p>
            <a:pPr algn="ctr">
              <a:buNone/>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Model</a:t>
            </a:r>
          </a:p>
        </p:txBody>
      </p:sp>
      <p:sp>
        <p:nvSpPr>
          <p:cNvPr id="14" name="Rectangle 13"/>
          <p:cNvSpPr/>
          <p:nvPr/>
        </p:nvSpPr>
        <p:spPr>
          <a:xfrm>
            <a:off x="1219201" y="5181599"/>
            <a:ext cx="2438400" cy="923330"/>
          </a:xfrm>
          <a:prstGeom prst="rect">
            <a:avLst/>
          </a:prstGeom>
          <a:noFill/>
        </p:spPr>
        <p:txBody>
          <a:bodyPr>
            <a:spAutoFit/>
          </a:bodyPr>
          <a:lstStyle/>
          <a:p>
            <a:pPr algn="ctr">
              <a:buNone/>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Mimic</a:t>
            </a:r>
          </a:p>
        </p:txBody>
      </p:sp>
      <p:sp>
        <p:nvSpPr>
          <p:cNvPr id="439304" name="TextBox 14"/>
          <p:cNvSpPr txBox="1">
            <a:spLocks noChangeArrowheads="1"/>
          </p:cNvSpPr>
          <p:nvPr/>
        </p:nvSpPr>
        <p:spPr bwMode="auto">
          <a:xfrm>
            <a:off x="5029200" y="2286000"/>
            <a:ext cx="38100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buNone/>
            </a:pPr>
            <a:r>
              <a:rPr lang="en-US" sz="2400" dirty="0">
                <a:solidFill>
                  <a:schemeClr val="bg1"/>
                </a:solidFill>
              </a:rPr>
              <a:t>Poisonous/ unpalatable</a:t>
            </a:r>
            <a:endParaRPr lang="en-US" sz="2400" dirty="0"/>
          </a:p>
          <a:p>
            <a:endParaRPr lang="en-US" sz="2800" dirty="0"/>
          </a:p>
        </p:txBody>
      </p:sp>
      <p:sp>
        <p:nvSpPr>
          <p:cNvPr id="11" name="Rectangle 10"/>
          <p:cNvSpPr/>
          <p:nvPr/>
        </p:nvSpPr>
        <p:spPr>
          <a:xfrm>
            <a:off x="5410200" y="3047999"/>
            <a:ext cx="2667000" cy="923330"/>
          </a:xfrm>
          <a:prstGeom prst="rect">
            <a:avLst/>
          </a:prstGeom>
          <a:noFill/>
        </p:spPr>
        <p:txBody>
          <a:bodyPr>
            <a:spAutoFit/>
          </a:bodyPr>
          <a:lstStyle/>
          <a:p>
            <a:pPr algn="ctr">
              <a:buNone/>
              <a:defRPr/>
            </a:pPr>
            <a:r>
              <a:rPr lang="en-US" sz="5400" b="1" dirty="0">
                <a:ln w="17780" cmpd="sng">
                  <a:solidFill>
                    <a:srgbClr val="FFFFFF"/>
                  </a:solidFill>
                  <a:prstDash val="solid"/>
                  <a:miter lim="800000"/>
                </a:ln>
                <a:solidFill>
                  <a:srgbClr val="FFFF00"/>
                </a:solidFill>
                <a:effectLst>
                  <a:outerShdw blurRad="50800" algn="tl" rotWithShape="0">
                    <a:srgbClr val="000000"/>
                  </a:outerShdw>
                </a:effectLst>
              </a:rPr>
              <a:t>Model</a:t>
            </a:r>
          </a:p>
        </p:txBody>
      </p:sp>
      <p:sp>
        <p:nvSpPr>
          <p:cNvPr id="439306" name="TextBox 15"/>
          <p:cNvSpPr txBox="1">
            <a:spLocks noChangeArrowheads="1"/>
          </p:cNvSpPr>
          <p:nvPr/>
        </p:nvSpPr>
        <p:spPr bwMode="auto">
          <a:xfrm>
            <a:off x="4953000" y="4343400"/>
            <a:ext cx="38100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buNone/>
            </a:pPr>
            <a:r>
              <a:rPr lang="en-US" sz="2400" dirty="0">
                <a:solidFill>
                  <a:schemeClr val="bg1"/>
                </a:solidFill>
              </a:rPr>
              <a:t>Palatable / non-poisonous</a:t>
            </a:r>
          </a:p>
          <a:p>
            <a:endParaRPr lang="en-US" sz="2400" dirty="0"/>
          </a:p>
        </p:txBody>
      </p:sp>
      <p:sp>
        <p:nvSpPr>
          <p:cNvPr id="12" name="Rectangle 11"/>
          <p:cNvSpPr/>
          <p:nvPr/>
        </p:nvSpPr>
        <p:spPr>
          <a:xfrm>
            <a:off x="5638800" y="5333999"/>
            <a:ext cx="2743199" cy="923330"/>
          </a:xfrm>
          <a:prstGeom prst="rect">
            <a:avLst/>
          </a:prstGeom>
          <a:noFill/>
        </p:spPr>
        <p:txBody>
          <a:bodyPr>
            <a:spAutoFit/>
          </a:bodyPr>
          <a:lstStyle/>
          <a:p>
            <a:pPr algn="ctr">
              <a:buNone/>
              <a:defRPr/>
            </a:pPr>
            <a:r>
              <a:rPr lang="en-US" sz="5400" b="1" dirty="0">
                <a:ln w="17780" cmpd="sng">
                  <a:solidFill>
                    <a:srgbClr val="FFFFFF"/>
                  </a:solidFill>
                  <a:prstDash val="solid"/>
                  <a:miter lim="800000"/>
                </a:ln>
                <a:solidFill>
                  <a:srgbClr val="FFFF00"/>
                </a:solidFill>
                <a:effectLst>
                  <a:outerShdw blurRad="50800" algn="tl" rotWithShape="0">
                    <a:srgbClr val="000000"/>
                  </a:outerShdw>
                </a:effectLst>
              </a:rPr>
              <a:t>Mimic</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940820" y="3388370"/>
            <a:ext cx="110996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bwMode="auto">
          <a:xfrm>
            <a:off x="5486400" y="3047999"/>
            <a:ext cx="2590800" cy="92333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ounded Rectangle 14"/>
          <p:cNvSpPr/>
          <p:nvPr/>
        </p:nvSpPr>
        <p:spPr bwMode="auto">
          <a:xfrm>
            <a:off x="1066801" y="2967335"/>
            <a:ext cx="2590800" cy="92333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6" name="Rounded Rectangle 15"/>
          <p:cNvSpPr/>
          <p:nvPr/>
        </p:nvSpPr>
        <p:spPr bwMode="auto">
          <a:xfrm>
            <a:off x="1295401" y="838200"/>
            <a:ext cx="1600199" cy="3810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a:xfrm>
            <a:off x="7848840" y="928781"/>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pic>
        <p:nvPicPr>
          <p:cNvPr id="4" name="Picture 3">
            <a:extLst>
              <a:ext uri="{FF2B5EF4-FFF2-40B4-BE49-F238E27FC236}">
                <a16:creationId xmlns:a16="http://schemas.microsoft.com/office/drawing/2014/main" id="{F69533B3-61C6-C316-D180-3CBAF3B297CE}"/>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197971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How does this spider “Not die” in less than seven words?</a:t>
            </a:r>
          </a:p>
        </p:txBody>
      </p:sp>
      <p:pic>
        <p:nvPicPr>
          <p:cNvPr id="6" name="Picture 5" descr="http://4.bp.blogspot.com/_zKDjcLXZBTI/ST75WK3fOfI/AAAAAAAAByI/VfkwdmDuXEc/s400/Bird_Dropping_spider_Calaenia_kinbergi_c_egg_sacs_close_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86" y="1309577"/>
            <a:ext cx="8610600" cy="5257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934200" y="144780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solidFill>
                  <a:srgbClr val="663300"/>
                </a:solidFill>
                <a:effectLst>
                  <a:outerShdw blurRad="50800" algn="tl" rotWithShape="0">
                    <a:srgbClr val="000000"/>
                  </a:outerShdw>
                </a:effectLst>
              </a:rPr>
              <a:t>12</a:t>
            </a:r>
          </a:p>
        </p:txBody>
      </p:sp>
      <p:pic>
        <p:nvPicPr>
          <p:cNvPr id="4" name="Picture 3">
            <a:extLst>
              <a:ext uri="{FF2B5EF4-FFF2-40B4-BE49-F238E27FC236}">
                <a16:creationId xmlns:a16="http://schemas.microsoft.com/office/drawing/2014/main" id="{58812F2B-96CC-C90E-26DE-4BF7BEF4EFF2}"/>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1323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5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None/>
            </a:pPr>
            <a:r>
              <a:rPr lang="en-US" sz="3600" dirty="0"/>
              <a:t>Questions 1-20 = 5pts Each</a:t>
            </a:r>
          </a:p>
          <a:p>
            <a:pPr algn="ctr" eaLnBrk="1" hangingPunct="1">
              <a:buNone/>
            </a:pPr>
            <a:r>
              <a:rPr lang="en-US" sz="3600" dirty="0"/>
              <a:t>Final Category (Bonus) = 1pt Each</a:t>
            </a:r>
          </a:p>
          <a:p>
            <a:pPr algn="ctr" eaLnBrk="1" hangingPunct="1">
              <a:buNone/>
            </a:pPr>
            <a:r>
              <a:rPr lang="en-US" sz="3600" dirty="0"/>
              <a:t>Final Questions = 5 </a:t>
            </a:r>
            <a:r>
              <a:rPr lang="en-US" sz="3600" dirty="0" err="1"/>
              <a:t>pt</a:t>
            </a:r>
            <a:r>
              <a:rPr lang="en-US" sz="3600" dirty="0"/>
              <a:t> wager</a:t>
            </a:r>
          </a:p>
          <a:p>
            <a:pPr algn="ctr" eaLnBrk="1" hangingPunct="1">
              <a:buNone/>
            </a:pPr>
            <a:r>
              <a:rPr lang="en-US" sz="2400" i="1" dirty="0">
                <a:solidFill>
                  <a:srgbClr val="9966FF"/>
                </a:solidFill>
              </a:rPr>
              <a:t>If you wager 5 on the last question and get it wrong you lose 5 pts. Wager 5 and get it right you get 5 pts.</a:t>
            </a:r>
          </a:p>
          <a:p>
            <a:pPr algn="ctr" eaLnBrk="1" hangingPunct="1"/>
            <a:endParaRPr lang="en-US" sz="3600" dirty="0">
              <a:solidFill>
                <a:schemeClr val="bg1"/>
              </a:solidFill>
            </a:endParaRPr>
          </a:p>
          <a:p>
            <a:pPr algn="ctr" eaLnBrk="1" hangingPunct="1">
              <a:buNone/>
            </a:pPr>
            <a:r>
              <a:rPr lang="en-US" sz="3600" dirty="0"/>
              <a:t>Find the Owl </a:t>
            </a:r>
            <a:r>
              <a:rPr lang="en-US" sz="3600" dirty="0">
                <a:solidFill>
                  <a:schemeClr val="bg1"/>
                </a:solidFill>
              </a:rPr>
              <a:t>=</a:t>
            </a:r>
          </a:p>
          <a:p>
            <a:pPr algn="ctr" eaLnBrk="1" hangingPunct="1">
              <a:buNone/>
            </a:pPr>
            <a:r>
              <a:rPr lang="en-US" sz="3600" i="1" dirty="0">
                <a:solidFill>
                  <a:srgbClr val="996633"/>
                </a:solidFill>
              </a:rPr>
              <a:t>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727043"/>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917542"/>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6781800" y="3307942"/>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r>
              <a:rPr lang="en-US" sz="1400" dirty="0"/>
              <a:t>“I’ll be about this big.”</a:t>
            </a:r>
          </a:p>
        </p:txBody>
      </p:sp>
      <p:pic>
        <p:nvPicPr>
          <p:cNvPr id="2" name="Picture 1">
            <a:extLst>
              <a:ext uri="{FF2B5EF4-FFF2-40B4-BE49-F238E27FC236}">
                <a16:creationId xmlns:a16="http://schemas.microsoft.com/office/drawing/2014/main" id="{B666598D-1C3E-0451-C80D-BA90F9BBBDA1}"/>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75934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9900FF"/>
                </a:solidFill>
              </a:rPr>
              <a:t>This is the </a:t>
            </a:r>
            <a:r>
              <a:rPr lang="en-US" dirty="0"/>
              <a:t>type of mimicry </a:t>
            </a:r>
            <a:r>
              <a:rPr lang="en-US" dirty="0">
                <a:solidFill>
                  <a:srgbClr val="9900FF"/>
                </a:solidFill>
              </a:rPr>
              <a:t>where an organism resembles another species that is dangerous or may taste bad. </a:t>
            </a:r>
          </a:p>
          <a:p>
            <a:pPr>
              <a:defRPr/>
            </a:pP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305800" cy="4438650"/>
          </a:xfrm>
          <a:prstGeom prst="rect">
            <a:avLst/>
          </a:prstGeom>
          <a:noFill/>
          <a:ln w="38100">
            <a:solidFill>
              <a:schemeClr val="tx1"/>
            </a:solidFill>
            <a:miter lim="800000"/>
            <a:headEnd/>
            <a:tailEnd/>
          </a:ln>
          <a:effectLst>
            <a:glow rad="457200">
              <a:srgbClr val="7030A0"/>
            </a:glo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0" y="205740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solidFill>
                  <a:srgbClr val="9900FF"/>
                </a:solidFill>
                <a:effectLst>
                  <a:outerShdw blurRad="50800" algn="tl" rotWithShape="0">
                    <a:srgbClr val="000000"/>
                  </a:outerShdw>
                </a:effectLst>
              </a:rPr>
              <a:t>13</a:t>
            </a:r>
          </a:p>
        </p:txBody>
      </p:sp>
      <p:sp>
        <p:nvSpPr>
          <p:cNvPr id="7" name="Rectangle 6"/>
          <p:cNvSpPr/>
          <p:nvPr/>
        </p:nvSpPr>
        <p:spPr>
          <a:xfrm rot="21171469">
            <a:off x="1524000" y="2514600"/>
            <a:ext cx="5625258" cy="1311128"/>
          </a:xfrm>
          <a:prstGeom prst="rect">
            <a:avLst/>
          </a:prstGeom>
          <a:noFill/>
        </p:spPr>
        <p:txBody>
          <a:bodyPr wrap="none" lIns="91440" tIns="45720" rIns="91440" bIns="45720">
            <a:spAutoFit/>
          </a:bodyPr>
          <a:lstStyle/>
          <a:p>
            <a:pPr algn="ctr">
              <a:buNone/>
            </a:pPr>
            <a:r>
              <a:rPr lang="en-US" sz="3600" b="1" cap="none" spc="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Flatworm</a:t>
            </a:r>
          </a:p>
          <a:p>
            <a:pPr algn="ctr">
              <a:buNone/>
            </a:pPr>
            <a:r>
              <a:rPr lang="en-US" sz="3600" b="1"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 chemical defenses)</a:t>
            </a:r>
            <a:endParaRPr lang="en-US" sz="3600" b="1" cap="none" spc="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rot="20511302">
            <a:off x="3376697" y="4947880"/>
            <a:ext cx="3542958" cy="584775"/>
          </a:xfrm>
          <a:prstGeom prst="rect">
            <a:avLst/>
          </a:prstGeom>
          <a:noFill/>
        </p:spPr>
        <p:txBody>
          <a:bodyPr wrap="none" lIns="91440" tIns="45720" rIns="91440" bIns="45720">
            <a:spAutoFit/>
          </a:bodyPr>
          <a:lstStyle/>
          <a:p>
            <a:pPr algn="ctr">
              <a:buNone/>
            </a:pPr>
            <a:r>
              <a:rPr lang="en-US" sz="3200" b="1" cap="none" spc="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Sea Slug </a:t>
            </a:r>
            <a:r>
              <a:rPr lang="en-US" sz="3200" b="1"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(Toxic)</a:t>
            </a:r>
            <a:endParaRPr lang="en-US" sz="3200" b="1" cap="none" spc="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8"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169986"/>
            <a:ext cx="172818" cy="15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7F0D9D4-2863-2F96-5634-558E6F789089}"/>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696213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Content Placeholder 2"/>
          <p:cNvSpPr>
            <a:spLocks noGrp="1"/>
          </p:cNvSpPr>
          <p:nvPr>
            <p:ph idx="1"/>
          </p:nvPr>
        </p:nvSpPr>
        <p:spPr>
          <a:xfrm>
            <a:off x="115379" y="56653"/>
            <a:ext cx="8816874" cy="5821363"/>
          </a:xfrm>
        </p:spPr>
        <p:txBody>
          <a:bodyPr/>
          <a:lstStyle/>
          <a:p>
            <a:r>
              <a:rPr lang="en-US" dirty="0">
                <a:solidFill>
                  <a:srgbClr val="FF99FF"/>
                </a:solidFill>
              </a:rPr>
              <a:t>This is a form of mimicry in which a predator (the mimic) closely resembles another organism (the model) that is attractive to a third organism (the dupe) on which the mimic preys. </a:t>
            </a:r>
            <a:r>
              <a:rPr lang="en-US" dirty="0">
                <a:solidFill>
                  <a:schemeClr val="bg1"/>
                </a:solidFill>
              </a:rPr>
              <a:t>student gets one old compact disc.</a:t>
            </a:r>
          </a:p>
          <a:p>
            <a:pPr lvl="1"/>
            <a:r>
              <a:rPr lang="en-US" dirty="0">
                <a:solidFill>
                  <a:schemeClr val="bg1"/>
                </a:solidFill>
              </a:rPr>
              <a:t>Guess correctly and you keep you disc.</a:t>
            </a:r>
          </a:p>
          <a:p>
            <a:pPr lvl="1"/>
            <a:r>
              <a:rPr lang="en-US" dirty="0">
                <a:solidFill>
                  <a:schemeClr val="bg1"/>
                </a:solidFill>
              </a:rPr>
              <a:t>Guess incorrectly and lose it.  </a:t>
            </a:r>
          </a:p>
          <a:p>
            <a:pPr lvl="1"/>
            <a:r>
              <a:rPr lang="en-US" dirty="0">
                <a:solidFill>
                  <a:schemeClr val="bg1"/>
                </a:solidFill>
              </a:rPr>
              <a:t>You must try and beat.</a:t>
            </a:r>
          </a:p>
        </p:txBody>
      </p:sp>
      <p:pic>
        <p:nvPicPr>
          <p:cNvPr id="1026" name="Picture 2" descr="http://1.bp.blogspot.com/-mccHq_nUXCA/UHVVG_gbuEI/AAAAAAAAEFg/NoRmXCaCYKU/s1600/alligator_snapping_turtle_tong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1"/>
            <a:ext cx="8458200" cy="3952874"/>
          </a:xfrm>
          <a:prstGeom prst="rect">
            <a:avLst/>
          </a:prstGeom>
          <a:noFill/>
          <a:ln w="57150">
            <a:solidFill>
              <a:schemeClr val="tx1">
                <a:lumMod val="65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671578" y="2973261"/>
            <a:ext cx="5724644" cy="584775"/>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Mimic = Alligator Snapper</a:t>
            </a:r>
          </a:p>
        </p:txBody>
      </p:sp>
      <p:sp>
        <p:nvSpPr>
          <p:cNvPr id="3" name="Rectangle 2"/>
          <p:cNvSpPr/>
          <p:nvPr/>
        </p:nvSpPr>
        <p:spPr>
          <a:xfrm>
            <a:off x="290945" y="5257800"/>
            <a:ext cx="8525091" cy="923330"/>
          </a:xfrm>
          <a:prstGeom prst="rect">
            <a:avLst/>
          </a:prstGeom>
          <a:noFill/>
        </p:spPr>
        <p:txBody>
          <a:bodyPr wrap="none" lIns="91440" tIns="45720" rIns="91440" bIns="45720">
            <a:prstTxWarp prst="textArchDown">
              <a:avLst/>
            </a:prstTxWarp>
            <a:spAutoFit/>
          </a:bodyPr>
          <a:lstStyle/>
          <a:p>
            <a:pPr algn="ctr"/>
            <a:r>
              <a:rPr lang="en-US" sz="5400" b="1" cap="none" spc="0" dirty="0">
                <a:ln w="17780" cmpd="sng">
                  <a:solidFill>
                    <a:schemeClr val="bg1"/>
                  </a:solidFill>
                  <a:prstDash val="solid"/>
                  <a:miter lim="800000"/>
                </a:ln>
                <a:solidFill>
                  <a:srgbClr val="FFCCFF"/>
                </a:solidFill>
                <a:effectLst>
                  <a:outerShdw blurRad="50800" algn="tl" rotWithShape="0">
                    <a:srgbClr val="000000"/>
                  </a:outerShdw>
                </a:effectLst>
              </a:rPr>
              <a:t>Model = worm / tongue</a:t>
            </a:r>
          </a:p>
        </p:txBody>
      </p:sp>
      <p:sp>
        <p:nvSpPr>
          <p:cNvPr id="4" name="Rectangle 3"/>
          <p:cNvSpPr/>
          <p:nvPr/>
        </p:nvSpPr>
        <p:spPr bwMode="auto">
          <a:xfrm>
            <a:off x="5257800" y="4567238"/>
            <a:ext cx="762000" cy="76676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pic>
        <p:nvPicPr>
          <p:cNvPr id="2050" name="Picture 2" descr="http://i1.ytimg.com/vi/D6KTvZ8pk6Y/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44" y="2583873"/>
            <a:ext cx="8472055" cy="39598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98188" y="2967335"/>
            <a:ext cx="7747634" cy="769441"/>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Mimic = Alligator Snapper</a:t>
            </a:r>
          </a:p>
        </p:txBody>
      </p:sp>
      <p:sp>
        <p:nvSpPr>
          <p:cNvPr id="7" name="Rectangle 6"/>
          <p:cNvSpPr/>
          <p:nvPr/>
        </p:nvSpPr>
        <p:spPr>
          <a:xfrm>
            <a:off x="174726" y="5486400"/>
            <a:ext cx="8757527" cy="923330"/>
          </a:xfrm>
          <a:prstGeom prst="rect">
            <a:avLst/>
          </a:prstGeom>
          <a:noFill/>
        </p:spPr>
        <p:txBody>
          <a:bodyPr wrap="none" lIns="91440" tIns="45720" rIns="91440" bIns="45720">
            <a:prstTxWarp prst="textArchDown">
              <a:avLst/>
            </a:prstTxWarp>
            <a:spAutoFit/>
          </a:bodyPr>
          <a:lstStyle/>
          <a:p>
            <a:pPr algn="ctr"/>
            <a:r>
              <a:rPr lang="en-US" sz="5400" b="1" cap="none" spc="0" dirty="0">
                <a:ln w="17780" cmpd="sng">
                  <a:solidFill>
                    <a:schemeClr val="bg1"/>
                  </a:solidFill>
                  <a:prstDash val="solid"/>
                  <a:miter lim="800000"/>
                </a:ln>
                <a:solidFill>
                  <a:srgbClr val="FFCCFF"/>
                </a:solidFill>
                <a:effectLst>
                  <a:outerShdw blurRad="50800" algn="tl" rotWithShape="0">
                    <a:srgbClr val="000000"/>
                  </a:outerShdw>
                </a:effectLst>
              </a:rPr>
              <a:t>Model = Worm / Tongue</a:t>
            </a:r>
          </a:p>
        </p:txBody>
      </p:sp>
      <p:pic>
        <p:nvPicPr>
          <p:cNvPr id="13" name="Content Placeholder 3" descr="fish animation.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36784" flipH="1">
            <a:off x="1455942" y="3650245"/>
            <a:ext cx="1777869" cy="112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622543">
            <a:off x="1849389" y="3437519"/>
            <a:ext cx="990976" cy="461665"/>
          </a:xfrm>
          <a:prstGeom prst="rect">
            <a:avLst/>
          </a:prstGeom>
          <a:noFill/>
        </p:spPr>
        <p:txBody>
          <a:bodyPr wrap="none" lIns="91440" tIns="45720" rIns="91440" bIns="45720">
            <a:spAutoFit/>
          </a:bodyPr>
          <a:lstStyle/>
          <a:p>
            <a:pPr algn="ctr">
              <a:buNone/>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Dupe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7396222" y="472440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pic>
        <p:nvPicPr>
          <p:cNvPr id="9" name="Picture 8">
            <a:extLst>
              <a:ext uri="{FF2B5EF4-FFF2-40B4-BE49-F238E27FC236}">
                <a16:creationId xmlns:a16="http://schemas.microsoft.com/office/drawing/2014/main" id="{A26913A2-E821-18DC-357A-BBD9FA96C4C6}"/>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564056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FFFF00"/>
                </a:solidFill>
              </a:rPr>
              <a:t>This is the type of mimicry where several unrelated species share warning colors that warn predators that these colors are dangerous or toxic.</a:t>
            </a:r>
          </a:p>
          <a:p>
            <a:pPr>
              <a:defRPr/>
            </a:pP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358656"/>
            <a:ext cx="8534400" cy="41910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934200" y="243840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p>
        </p:txBody>
      </p:sp>
      <p:pic>
        <p:nvPicPr>
          <p:cNvPr id="4" name="Picture 3">
            <a:extLst>
              <a:ext uri="{FF2B5EF4-FFF2-40B4-BE49-F238E27FC236}">
                <a16:creationId xmlns:a16="http://schemas.microsoft.com/office/drawing/2014/main" id="{10B53E8B-CE71-45FC-A161-AB21E84C67E7}"/>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66349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34194588"/>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8005FA32-AC68-6339-29F6-858669EF0A57}"/>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08706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29179411"/>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solidFill>
                            <a:srgbClr val="FF99FF"/>
                          </a:solidFill>
                        </a:rPr>
                        <a:t>HELPING HAND?</a:t>
                      </a:r>
                      <a:br>
                        <a:rPr lang="en-US" baseline="0" dirty="0">
                          <a:solidFill>
                            <a:srgbClr val="FF99FF"/>
                          </a:solidFill>
                        </a:rPr>
                      </a:br>
                      <a:endParaRPr lang="en-US" dirty="0">
                        <a:solidFill>
                          <a:srgbClr val="FF99FF"/>
                        </a:solidFill>
                      </a:endParaRPr>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solidFill>
                      <a:schemeClr val="bg1">
                        <a:lumMod val="75000"/>
                        <a:lumOff val="25000"/>
                      </a:schemeClr>
                    </a:solid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solidFill>
                      <a:schemeClr val="bg1">
                        <a:lumMod val="75000"/>
                        <a:lumOff val="25000"/>
                      </a:schemeClr>
                    </a:solid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solidFill>
                      <a:schemeClr val="bg1">
                        <a:lumMod val="75000"/>
                        <a:lumOff val="25000"/>
                      </a:schemeClr>
                    </a:solid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solidFill>
                      <a:schemeClr val="bg1">
                        <a:lumMod val="75000"/>
                        <a:lumOff val="25000"/>
                      </a:schemeClr>
                    </a:solid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solidFill>
                      <a:schemeClr val="bg1">
                        <a:lumMod val="75000"/>
                        <a:lumOff val="25000"/>
                      </a:schemeClr>
                    </a:solid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80679090-8CE3-6A47-E7ED-306AB7E18313}"/>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055280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Which species below has warning coloration?</a:t>
            </a:r>
          </a:p>
        </p:txBody>
      </p:sp>
      <p:sp>
        <p:nvSpPr>
          <p:cNvPr id="2" name="Rectangle 1"/>
          <p:cNvSpPr/>
          <p:nvPr/>
        </p:nvSpPr>
        <p:spPr>
          <a:xfrm>
            <a:off x="254571" y="947149"/>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p>
        </p:txBody>
      </p:sp>
      <p:pic>
        <p:nvPicPr>
          <p:cNvPr id="4" name="Picture 3">
            <a:extLst>
              <a:ext uri="{FF2B5EF4-FFF2-40B4-BE49-F238E27FC236}">
                <a16:creationId xmlns:a16="http://schemas.microsoft.com/office/drawing/2014/main" id="{F0432D02-2EB3-09D0-702F-7AA0BC4E9852}"/>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031990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Which species below has warning coloration?</a:t>
            </a:r>
          </a:p>
        </p:txBody>
      </p:sp>
      <p:pic>
        <p:nvPicPr>
          <p:cNvPr id="13314" name="Picture 2" descr="http://inserbia.info/news/wp-content/uploads/2013/05/grizzl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571" y="914400"/>
            <a:ext cx="4317429" cy="2624137"/>
          </a:xfrm>
          <a:prstGeom prst="rect">
            <a:avLst/>
          </a:prstGeom>
          <a:noFill/>
          <a:ln w="57150">
            <a:solidFill>
              <a:srgbClr val="FFCC99"/>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4571" y="947149"/>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p>
        </p:txBody>
      </p:sp>
      <p:pic>
        <p:nvPicPr>
          <p:cNvPr id="4" name="Picture 3">
            <a:extLst>
              <a:ext uri="{FF2B5EF4-FFF2-40B4-BE49-F238E27FC236}">
                <a16:creationId xmlns:a16="http://schemas.microsoft.com/office/drawing/2014/main" id="{F5BF2785-46F4-4EEB-35FB-6F73AEC9E0D9}"/>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742779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Which species below has warning coloration?</a:t>
            </a:r>
          </a:p>
        </p:txBody>
      </p:sp>
      <p:pic>
        <p:nvPicPr>
          <p:cNvPr id="13314" name="Picture 2" descr="http://inserbia.info/news/wp-content/uploads/2013/05/grizzl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571" y="914400"/>
            <a:ext cx="4317429" cy="2624137"/>
          </a:xfrm>
          <a:prstGeom prst="rect">
            <a:avLst/>
          </a:prstGeom>
          <a:noFill/>
          <a:ln w="57150">
            <a:solidFill>
              <a:srgbClr val="FFCC99"/>
            </a:solidFill>
          </a:ln>
          <a:extLst>
            <a:ext uri="{909E8E84-426E-40DD-AFC4-6F175D3DCCD1}">
              <a14:hiddenFill xmlns:a14="http://schemas.microsoft.com/office/drawing/2010/main">
                <a:solidFill>
                  <a:srgbClr val="FFFFFF"/>
                </a:solidFill>
              </a14:hiddenFill>
            </a:ext>
          </a:extLst>
        </p:spPr>
      </p:pic>
      <p:pic>
        <p:nvPicPr>
          <p:cNvPr id="13316" name="Picture 4" descr="https://encrypted-tbn0.gstatic.com/images?q=tbn:ANd9GcSyQwE334A8lHHEXXaGT4u94bxN6bd45pFcpt2cdTmvbLkiC-U_Z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619" y="914400"/>
            <a:ext cx="4114800" cy="2624136"/>
          </a:xfrm>
          <a:prstGeom prst="rect">
            <a:avLst/>
          </a:prstGeom>
          <a:noFill/>
          <a:ln w="3810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4571" y="947149"/>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p>
        </p:txBody>
      </p:sp>
      <p:pic>
        <p:nvPicPr>
          <p:cNvPr id="4" name="Picture 3">
            <a:extLst>
              <a:ext uri="{FF2B5EF4-FFF2-40B4-BE49-F238E27FC236}">
                <a16:creationId xmlns:a16="http://schemas.microsoft.com/office/drawing/2014/main" id="{6F11426F-AF2A-7034-63D2-BD06979C2260}"/>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742779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Which species below has warning coloration?</a:t>
            </a:r>
          </a:p>
        </p:txBody>
      </p:sp>
      <p:pic>
        <p:nvPicPr>
          <p:cNvPr id="6" name="Picture 5" descr="laselva62_jpg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50" y="3764369"/>
            <a:ext cx="4369450" cy="2790161"/>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2" descr="http://inserbia.info/news/wp-content/uploads/2013/05/grizz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571" y="914400"/>
            <a:ext cx="4317429" cy="2624137"/>
          </a:xfrm>
          <a:prstGeom prst="rect">
            <a:avLst/>
          </a:prstGeom>
          <a:noFill/>
          <a:ln w="57150">
            <a:solidFill>
              <a:srgbClr val="FFCC99"/>
            </a:solidFill>
          </a:ln>
          <a:extLst>
            <a:ext uri="{909E8E84-426E-40DD-AFC4-6F175D3DCCD1}">
              <a14:hiddenFill xmlns:a14="http://schemas.microsoft.com/office/drawing/2010/main">
                <a:solidFill>
                  <a:srgbClr val="FFFFFF"/>
                </a:solidFill>
              </a14:hiddenFill>
            </a:ext>
          </a:extLst>
        </p:spPr>
      </p:pic>
      <p:pic>
        <p:nvPicPr>
          <p:cNvPr id="13316" name="Picture 4" descr="https://encrypted-tbn0.gstatic.com/images?q=tbn:ANd9GcSyQwE334A8lHHEXXaGT4u94bxN6bd45pFcpt2cdTmvbLkiC-U_Z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619" y="914400"/>
            <a:ext cx="4114800" cy="2624136"/>
          </a:xfrm>
          <a:prstGeom prst="rect">
            <a:avLst/>
          </a:prstGeom>
          <a:noFill/>
          <a:ln w="3810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4571" y="947149"/>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p>
        </p:txBody>
      </p:sp>
      <p:pic>
        <p:nvPicPr>
          <p:cNvPr id="4" name="Picture 3">
            <a:extLst>
              <a:ext uri="{FF2B5EF4-FFF2-40B4-BE49-F238E27FC236}">
                <a16:creationId xmlns:a16="http://schemas.microsoft.com/office/drawing/2014/main" id="{1FB33E5C-5848-7C44-8D13-FCBBF789B35D}"/>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7427791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Which species below has warning coloration?</a:t>
            </a:r>
          </a:p>
        </p:txBody>
      </p:sp>
      <p:pic>
        <p:nvPicPr>
          <p:cNvPr id="6" name="Picture 5" descr="laselva62_jpg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50" y="3764369"/>
            <a:ext cx="4369450" cy="2790161"/>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IH1056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764369"/>
            <a:ext cx="4089400" cy="2775984"/>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2" descr="http://inserbia.info/news/wp-content/uploads/2013/05/grizzl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571" y="914400"/>
            <a:ext cx="4317429" cy="2624137"/>
          </a:xfrm>
          <a:prstGeom prst="rect">
            <a:avLst/>
          </a:prstGeom>
          <a:noFill/>
          <a:ln w="57150">
            <a:solidFill>
              <a:srgbClr val="FFCC99"/>
            </a:solidFill>
          </a:ln>
          <a:extLst>
            <a:ext uri="{909E8E84-426E-40DD-AFC4-6F175D3DCCD1}">
              <a14:hiddenFill xmlns:a14="http://schemas.microsoft.com/office/drawing/2010/main">
                <a:solidFill>
                  <a:srgbClr val="FFFFFF"/>
                </a:solidFill>
              </a14:hiddenFill>
            </a:ext>
          </a:extLst>
        </p:spPr>
      </p:pic>
      <p:pic>
        <p:nvPicPr>
          <p:cNvPr id="13316" name="Picture 4" descr="https://encrypted-tbn0.gstatic.com/images?q=tbn:ANd9GcSyQwE334A8lHHEXXaGT4u94bxN6bd45pFcpt2cdTmvbLkiC-U_Z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8619" y="914400"/>
            <a:ext cx="4114800" cy="2624136"/>
          </a:xfrm>
          <a:prstGeom prst="rect">
            <a:avLst/>
          </a:prstGeom>
          <a:noFill/>
          <a:ln w="3810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4571" y="947149"/>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p>
        </p:txBody>
      </p:sp>
      <p:pic>
        <p:nvPicPr>
          <p:cNvPr id="4" name="Picture 3">
            <a:extLst>
              <a:ext uri="{FF2B5EF4-FFF2-40B4-BE49-F238E27FC236}">
                <a16:creationId xmlns:a16="http://schemas.microsoft.com/office/drawing/2014/main" id="{8A813CA7-8D5A-7AAE-1509-7A83B81C1BAA}"/>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913401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a:solidFill>
                  <a:srgbClr val="FF7C80"/>
                </a:solidFill>
              </a:rPr>
              <a:t>Is your name on the review sheet?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buNone/>
            </a:pPr>
            <a:r>
              <a:rPr lang="en-US" sz="3600" kern="10" dirty="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A766A648-E078-7E53-49CD-541CC03AAF15}"/>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3" name="Picture 2">
            <a:extLst>
              <a:ext uri="{FF2B5EF4-FFF2-40B4-BE49-F238E27FC236}">
                <a16:creationId xmlns:a16="http://schemas.microsoft.com/office/drawing/2014/main" id="{EC38E274-4F37-ED72-4AFA-5330E604A41B}"/>
              </a:ext>
            </a:extLst>
          </p:cNvPr>
          <p:cNvPicPr>
            <a:picLocks noChangeAspect="1"/>
          </p:cNvPicPr>
          <p:nvPr/>
        </p:nvPicPr>
        <p:blipFill>
          <a:blip r:embed="rId3"/>
          <a:stretch>
            <a:fillRect/>
          </a:stretch>
        </p:blipFill>
        <p:spPr>
          <a:xfrm>
            <a:off x="7571074" y="6939706"/>
            <a:ext cx="1633537" cy="70694"/>
          </a:xfrm>
          <a:prstGeom prst="rect">
            <a:avLst/>
          </a:prstGeom>
        </p:spPr>
      </p:pic>
    </p:spTree>
    <p:extLst>
      <p:ext uri="{BB962C8B-B14F-4D97-AF65-F5344CB8AC3E}">
        <p14:creationId xmlns:p14="http://schemas.microsoft.com/office/powerpoint/2010/main" val="1868780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3"/>
          <p:cNvSpPr>
            <a:spLocks noGrp="1" noChangeArrowheads="1"/>
          </p:cNvSpPr>
          <p:nvPr>
            <p:ph idx="4294967295"/>
          </p:nvPr>
        </p:nvSpPr>
        <p:spPr>
          <a:xfrm>
            <a:off x="457200" y="304800"/>
            <a:ext cx="8229600" cy="5821363"/>
          </a:xfrm>
        </p:spPr>
        <p:txBody>
          <a:bodyPr/>
          <a:lstStyle/>
          <a:p>
            <a:pPr eaLnBrk="1" hangingPunct="1"/>
            <a:r>
              <a:rPr lang="en-US" dirty="0"/>
              <a:t>Please fill in the missing words...</a:t>
            </a:r>
          </a:p>
          <a:p>
            <a:pPr eaLnBrk="1" hangingPunct="1"/>
            <a:r>
              <a:rPr lang="en-US" dirty="0">
                <a:solidFill>
                  <a:srgbClr val="99FFCC"/>
                </a:solidFill>
              </a:rPr>
              <a:t>The predator-prey relationship is important in maintaining balance among different animal species. Adaptations that are beneficial to prey, such as camouflage, mimicry, and chemical and physical defenses, ensure that the species will survive. </a:t>
            </a:r>
          </a:p>
          <a:p>
            <a:pPr lvl="1" eaLnBrk="1" hangingPunct="1"/>
            <a:r>
              <a:rPr lang="en-US" dirty="0">
                <a:solidFill>
                  <a:srgbClr val="FF9900"/>
                </a:solidFill>
              </a:rPr>
              <a:t>At the same time, predators must undergo certain adaptive changes to make finding and capturing prey less difficult. </a:t>
            </a:r>
          </a:p>
        </p:txBody>
      </p:sp>
      <p:sp>
        <p:nvSpPr>
          <p:cNvPr id="334858"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charset="0"/>
            </a:endParaRPr>
          </a:p>
        </p:txBody>
      </p:sp>
      <p:sp>
        <p:nvSpPr>
          <p:cNvPr id="2" name="Rounded Rectangle 1"/>
          <p:cNvSpPr/>
          <p:nvPr/>
        </p:nvSpPr>
        <p:spPr bwMode="auto">
          <a:xfrm>
            <a:off x="3352800" y="990600"/>
            <a:ext cx="7620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Rounded Rectangle 6"/>
          <p:cNvSpPr/>
          <p:nvPr/>
        </p:nvSpPr>
        <p:spPr bwMode="auto">
          <a:xfrm>
            <a:off x="3733800" y="1447800"/>
            <a:ext cx="1142999"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Rounded Rectangle 7"/>
          <p:cNvSpPr/>
          <p:nvPr/>
        </p:nvSpPr>
        <p:spPr bwMode="auto">
          <a:xfrm>
            <a:off x="4038600" y="1926265"/>
            <a:ext cx="1676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Rounded Rectangle 8"/>
          <p:cNvSpPr/>
          <p:nvPr/>
        </p:nvSpPr>
        <p:spPr bwMode="auto">
          <a:xfrm>
            <a:off x="1066800" y="3886200"/>
            <a:ext cx="13716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Rounded Rectangle 9"/>
          <p:cNvSpPr/>
          <p:nvPr/>
        </p:nvSpPr>
        <p:spPr bwMode="auto">
          <a:xfrm>
            <a:off x="4343400" y="4488712"/>
            <a:ext cx="1295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a:xfrm>
            <a:off x="8001000" y="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p>
        </p:txBody>
      </p:sp>
    </p:spTree>
    <p:extLst>
      <p:ext uri="{BB962C8B-B14F-4D97-AF65-F5344CB8AC3E}">
        <p14:creationId xmlns:p14="http://schemas.microsoft.com/office/powerpoint/2010/main" val="2028116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FF0000"/>
                </a:solidFill>
              </a:rPr>
              <a:t>Which species is the venomous coral snake </a:t>
            </a:r>
            <a:r>
              <a:rPr lang="en-US" dirty="0">
                <a:solidFill>
                  <a:srgbClr val="FFFF00"/>
                </a:solidFill>
              </a:rPr>
              <a:t>and which species is the </a:t>
            </a:r>
            <a:r>
              <a:rPr lang="en-US" dirty="0">
                <a:solidFill>
                  <a:schemeClr val="tx1">
                    <a:lumMod val="50000"/>
                  </a:schemeClr>
                </a:solidFill>
              </a:rPr>
              <a:t>nonvenomous king snake?</a:t>
            </a: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p>
        </p:txBody>
      </p:sp>
      <p:pic>
        <p:nvPicPr>
          <p:cNvPr id="4" name="Picture 4" descr="T01483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69" y="1752600"/>
            <a:ext cx="8601149" cy="494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411480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a:t>
            </a:r>
          </a:p>
        </p:txBody>
      </p:sp>
      <p:sp>
        <p:nvSpPr>
          <p:cNvPr id="6" name="Rectangle 5"/>
          <p:cNvSpPr/>
          <p:nvPr/>
        </p:nvSpPr>
        <p:spPr>
          <a:xfrm>
            <a:off x="381000" y="1828800"/>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9" name="Rectangle 8"/>
          <p:cNvSpPr/>
          <p:nvPr/>
        </p:nvSpPr>
        <p:spPr>
          <a:xfrm>
            <a:off x="5715000" y="1774716"/>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pic>
        <p:nvPicPr>
          <p:cNvPr id="5" name="Picture 4">
            <a:extLst>
              <a:ext uri="{FF2B5EF4-FFF2-40B4-BE49-F238E27FC236}">
                <a16:creationId xmlns:a16="http://schemas.microsoft.com/office/drawing/2014/main" id="{56D42E01-923D-5DBE-4778-98D77B6D5D5E}"/>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872217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FF99FF"/>
                </a:solidFill>
              </a:rPr>
              <a:t>Name the Big Concept.</a:t>
            </a:r>
          </a:p>
          <a:p>
            <a:pPr>
              <a:defRPr/>
            </a:pPr>
            <a:r>
              <a:rPr lang="en-US" dirty="0">
                <a:solidFill>
                  <a:srgbClr val="FF99FF"/>
                </a:solidFill>
              </a:rPr>
              <a:t>All organisms are in a constant state of change over time with the environment. </a:t>
            </a:r>
          </a:p>
          <a:p>
            <a:pPr lvl="1">
              <a:defRPr/>
            </a:pPr>
            <a:r>
              <a:rPr lang="en-US" dirty="0">
                <a:solidFill>
                  <a:srgbClr val="9900FF"/>
                </a:solidFill>
              </a:rPr>
              <a:t>This can occur with another species and they will develop special interactions.  Others with the nonliving world.</a:t>
            </a:r>
          </a:p>
          <a:p>
            <a:pPr>
              <a:defRPr/>
            </a:pPr>
            <a:endParaRPr lang="en-US" dirty="0"/>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9144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435935" y="2796363"/>
            <a:ext cx="9941442" cy="1977656"/>
          </a:xfrm>
          <a:custGeom>
            <a:avLst/>
            <a:gdLst>
              <a:gd name="connsiteX0" fmla="*/ 21265 w 9941442"/>
              <a:gd name="connsiteY0" fmla="*/ 0 h 1977656"/>
              <a:gd name="connsiteX1" fmla="*/ 95693 w 9941442"/>
              <a:gd name="connsiteY1" fmla="*/ 85060 h 1977656"/>
              <a:gd name="connsiteX2" fmla="*/ 127591 w 9941442"/>
              <a:gd name="connsiteY2" fmla="*/ 106325 h 1977656"/>
              <a:gd name="connsiteX3" fmla="*/ 170121 w 9941442"/>
              <a:gd name="connsiteY3" fmla="*/ 138223 h 1977656"/>
              <a:gd name="connsiteX4" fmla="*/ 223284 w 9941442"/>
              <a:gd name="connsiteY4" fmla="*/ 159488 h 1977656"/>
              <a:gd name="connsiteX5" fmla="*/ 255182 w 9941442"/>
              <a:gd name="connsiteY5" fmla="*/ 180753 h 1977656"/>
              <a:gd name="connsiteX6" fmla="*/ 329609 w 9941442"/>
              <a:gd name="connsiteY6" fmla="*/ 202018 h 1977656"/>
              <a:gd name="connsiteX7" fmla="*/ 361507 w 9941442"/>
              <a:gd name="connsiteY7" fmla="*/ 223284 h 1977656"/>
              <a:gd name="connsiteX8" fmla="*/ 425302 w 9941442"/>
              <a:gd name="connsiteY8" fmla="*/ 255181 h 1977656"/>
              <a:gd name="connsiteX9" fmla="*/ 446568 w 9941442"/>
              <a:gd name="connsiteY9" fmla="*/ 276446 h 1977656"/>
              <a:gd name="connsiteX10" fmla="*/ 478465 w 9941442"/>
              <a:gd name="connsiteY10" fmla="*/ 297711 h 1977656"/>
              <a:gd name="connsiteX11" fmla="*/ 531628 w 9941442"/>
              <a:gd name="connsiteY11" fmla="*/ 340242 h 1977656"/>
              <a:gd name="connsiteX12" fmla="*/ 552893 w 9941442"/>
              <a:gd name="connsiteY12" fmla="*/ 372139 h 1977656"/>
              <a:gd name="connsiteX13" fmla="*/ 616688 w 9941442"/>
              <a:gd name="connsiteY13" fmla="*/ 404037 h 1977656"/>
              <a:gd name="connsiteX14" fmla="*/ 648586 w 9941442"/>
              <a:gd name="connsiteY14" fmla="*/ 425302 h 1977656"/>
              <a:gd name="connsiteX15" fmla="*/ 712382 w 9941442"/>
              <a:gd name="connsiteY15" fmla="*/ 446567 h 1977656"/>
              <a:gd name="connsiteX16" fmla="*/ 744279 w 9941442"/>
              <a:gd name="connsiteY16" fmla="*/ 467832 h 1977656"/>
              <a:gd name="connsiteX17" fmla="*/ 850605 w 9941442"/>
              <a:gd name="connsiteY17" fmla="*/ 489097 h 1977656"/>
              <a:gd name="connsiteX18" fmla="*/ 935665 w 9941442"/>
              <a:gd name="connsiteY18" fmla="*/ 499730 h 1977656"/>
              <a:gd name="connsiteX19" fmla="*/ 1084521 w 9941442"/>
              <a:gd name="connsiteY19" fmla="*/ 542260 h 1977656"/>
              <a:gd name="connsiteX20" fmla="*/ 1148316 w 9941442"/>
              <a:gd name="connsiteY20" fmla="*/ 552893 h 1977656"/>
              <a:gd name="connsiteX21" fmla="*/ 1190847 w 9941442"/>
              <a:gd name="connsiteY21" fmla="*/ 563525 h 1977656"/>
              <a:gd name="connsiteX22" fmla="*/ 1339702 w 9941442"/>
              <a:gd name="connsiteY22" fmla="*/ 584790 h 1977656"/>
              <a:gd name="connsiteX23" fmla="*/ 1403498 w 9941442"/>
              <a:gd name="connsiteY23" fmla="*/ 595423 h 1977656"/>
              <a:gd name="connsiteX24" fmla="*/ 1488558 w 9941442"/>
              <a:gd name="connsiteY24" fmla="*/ 616688 h 1977656"/>
              <a:gd name="connsiteX25" fmla="*/ 1552354 w 9941442"/>
              <a:gd name="connsiteY25" fmla="*/ 637953 h 1977656"/>
              <a:gd name="connsiteX26" fmla="*/ 1669312 w 9941442"/>
              <a:gd name="connsiteY26" fmla="*/ 659218 h 1977656"/>
              <a:gd name="connsiteX27" fmla="*/ 1765005 w 9941442"/>
              <a:gd name="connsiteY27" fmla="*/ 669851 h 1977656"/>
              <a:gd name="connsiteX28" fmla="*/ 1903228 w 9941442"/>
              <a:gd name="connsiteY28" fmla="*/ 691116 h 1977656"/>
              <a:gd name="connsiteX29" fmla="*/ 2020186 w 9941442"/>
              <a:gd name="connsiteY29" fmla="*/ 712381 h 1977656"/>
              <a:gd name="connsiteX30" fmla="*/ 2062716 w 9941442"/>
              <a:gd name="connsiteY30" fmla="*/ 733646 h 1977656"/>
              <a:gd name="connsiteX31" fmla="*/ 2169042 w 9941442"/>
              <a:gd name="connsiteY31" fmla="*/ 765544 h 1977656"/>
              <a:gd name="connsiteX32" fmla="*/ 2211572 w 9941442"/>
              <a:gd name="connsiteY32" fmla="*/ 786809 h 1977656"/>
              <a:gd name="connsiteX33" fmla="*/ 2254102 w 9941442"/>
              <a:gd name="connsiteY33" fmla="*/ 797442 h 1977656"/>
              <a:gd name="connsiteX34" fmla="*/ 2339163 w 9941442"/>
              <a:gd name="connsiteY34" fmla="*/ 839972 h 1977656"/>
              <a:gd name="connsiteX35" fmla="*/ 2381693 w 9941442"/>
              <a:gd name="connsiteY35" fmla="*/ 861237 h 1977656"/>
              <a:gd name="connsiteX36" fmla="*/ 2424223 w 9941442"/>
              <a:gd name="connsiteY36" fmla="*/ 893135 h 1977656"/>
              <a:gd name="connsiteX37" fmla="*/ 2456121 w 9941442"/>
              <a:gd name="connsiteY37" fmla="*/ 925032 h 1977656"/>
              <a:gd name="connsiteX38" fmla="*/ 2488019 w 9941442"/>
              <a:gd name="connsiteY38" fmla="*/ 946297 h 1977656"/>
              <a:gd name="connsiteX39" fmla="*/ 2519916 w 9941442"/>
              <a:gd name="connsiteY39" fmla="*/ 978195 h 1977656"/>
              <a:gd name="connsiteX40" fmla="*/ 2562447 w 9941442"/>
              <a:gd name="connsiteY40" fmla="*/ 999460 h 1977656"/>
              <a:gd name="connsiteX41" fmla="*/ 2668772 w 9941442"/>
              <a:gd name="connsiteY41" fmla="*/ 1031358 h 1977656"/>
              <a:gd name="connsiteX42" fmla="*/ 2700670 w 9941442"/>
              <a:gd name="connsiteY42" fmla="*/ 1041990 h 1977656"/>
              <a:gd name="connsiteX43" fmla="*/ 2775098 w 9941442"/>
              <a:gd name="connsiteY43" fmla="*/ 1073888 h 1977656"/>
              <a:gd name="connsiteX44" fmla="*/ 2817628 w 9941442"/>
              <a:gd name="connsiteY44" fmla="*/ 1095153 h 1977656"/>
              <a:gd name="connsiteX45" fmla="*/ 2870791 w 9941442"/>
              <a:gd name="connsiteY45" fmla="*/ 1105786 h 1977656"/>
              <a:gd name="connsiteX46" fmla="*/ 2902688 w 9941442"/>
              <a:gd name="connsiteY46" fmla="*/ 1116418 h 1977656"/>
              <a:gd name="connsiteX47" fmla="*/ 2923954 w 9941442"/>
              <a:gd name="connsiteY47" fmla="*/ 1137684 h 1977656"/>
              <a:gd name="connsiteX48" fmla="*/ 2998382 w 9941442"/>
              <a:gd name="connsiteY48" fmla="*/ 1158949 h 1977656"/>
              <a:gd name="connsiteX49" fmla="*/ 3062177 w 9941442"/>
              <a:gd name="connsiteY49" fmla="*/ 1201479 h 1977656"/>
              <a:gd name="connsiteX50" fmla="*/ 3136605 w 9941442"/>
              <a:gd name="connsiteY50" fmla="*/ 1254642 h 1977656"/>
              <a:gd name="connsiteX51" fmla="*/ 3168502 w 9941442"/>
              <a:gd name="connsiteY51" fmla="*/ 1286539 h 1977656"/>
              <a:gd name="connsiteX52" fmla="*/ 3242930 w 9941442"/>
              <a:gd name="connsiteY52" fmla="*/ 1318437 h 1977656"/>
              <a:gd name="connsiteX53" fmla="*/ 3274828 w 9941442"/>
              <a:gd name="connsiteY53" fmla="*/ 1339702 h 1977656"/>
              <a:gd name="connsiteX54" fmla="*/ 3338623 w 9941442"/>
              <a:gd name="connsiteY54" fmla="*/ 1360967 h 1977656"/>
              <a:gd name="connsiteX55" fmla="*/ 3370521 w 9941442"/>
              <a:gd name="connsiteY55" fmla="*/ 1382232 h 1977656"/>
              <a:gd name="connsiteX56" fmla="*/ 3402419 w 9941442"/>
              <a:gd name="connsiteY56" fmla="*/ 1392865 h 1977656"/>
              <a:gd name="connsiteX57" fmla="*/ 3423684 w 9941442"/>
              <a:gd name="connsiteY57" fmla="*/ 1424763 h 1977656"/>
              <a:gd name="connsiteX58" fmla="*/ 3530009 w 9941442"/>
              <a:gd name="connsiteY58" fmla="*/ 1456660 h 1977656"/>
              <a:gd name="connsiteX59" fmla="*/ 3572540 w 9941442"/>
              <a:gd name="connsiteY59" fmla="*/ 1477925 h 1977656"/>
              <a:gd name="connsiteX60" fmla="*/ 3636335 w 9941442"/>
              <a:gd name="connsiteY60" fmla="*/ 1499190 h 1977656"/>
              <a:gd name="connsiteX61" fmla="*/ 3668233 w 9941442"/>
              <a:gd name="connsiteY61" fmla="*/ 1509823 h 1977656"/>
              <a:gd name="connsiteX62" fmla="*/ 3710763 w 9941442"/>
              <a:gd name="connsiteY62" fmla="*/ 1520456 h 1977656"/>
              <a:gd name="connsiteX63" fmla="*/ 3785191 w 9941442"/>
              <a:gd name="connsiteY63" fmla="*/ 1541721 h 1977656"/>
              <a:gd name="connsiteX64" fmla="*/ 4051005 w 9941442"/>
              <a:gd name="connsiteY64" fmla="*/ 1488558 h 1977656"/>
              <a:gd name="connsiteX65" fmla="*/ 4146698 w 9941442"/>
              <a:gd name="connsiteY65" fmla="*/ 1446028 h 1977656"/>
              <a:gd name="connsiteX66" fmla="*/ 4178595 w 9941442"/>
              <a:gd name="connsiteY66" fmla="*/ 1435395 h 1977656"/>
              <a:gd name="connsiteX67" fmla="*/ 4210493 w 9941442"/>
              <a:gd name="connsiteY67" fmla="*/ 1371600 h 1977656"/>
              <a:gd name="connsiteX68" fmla="*/ 4231758 w 9941442"/>
              <a:gd name="connsiteY68" fmla="*/ 1307804 h 1977656"/>
              <a:gd name="connsiteX69" fmla="*/ 4306186 w 9941442"/>
              <a:gd name="connsiteY69" fmla="*/ 1265274 h 1977656"/>
              <a:gd name="connsiteX70" fmla="*/ 4338084 w 9941442"/>
              <a:gd name="connsiteY70" fmla="*/ 1254642 h 1977656"/>
              <a:gd name="connsiteX71" fmla="*/ 4401879 w 9941442"/>
              <a:gd name="connsiteY71" fmla="*/ 1201479 h 1977656"/>
              <a:gd name="connsiteX72" fmla="*/ 4465675 w 9941442"/>
              <a:gd name="connsiteY72" fmla="*/ 1158949 h 1977656"/>
              <a:gd name="connsiteX73" fmla="*/ 4646428 w 9941442"/>
              <a:gd name="connsiteY73" fmla="*/ 1169581 h 1977656"/>
              <a:gd name="connsiteX74" fmla="*/ 4720856 w 9941442"/>
              <a:gd name="connsiteY74" fmla="*/ 1169581 h 1977656"/>
              <a:gd name="connsiteX75" fmla="*/ 4827182 w 9941442"/>
              <a:gd name="connsiteY75" fmla="*/ 1105786 h 1977656"/>
              <a:gd name="connsiteX76" fmla="*/ 4944140 w 9941442"/>
              <a:gd name="connsiteY76" fmla="*/ 1073888 h 1977656"/>
              <a:gd name="connsiteX77" fmla="*/ 5018568 w 9941442"/>
              <a:gd name="connsiteY77" fmla="*/ 1052623 h 1977656"/>
              <a:gd name="connsiteX78" fmla="*/ 5050465 w 9941442"/>
              <a:gd name="connsiteY78" fmla="*/ 1041990 h 1977656"/>
              <a:gd name="connsiteX79" fmla="*/ 5135526 w 9941442"/>
              <a:gd name="connsiteY79" fmla="*/ 1020725 h 1977656"/>
              <a:gd name="connsiteX80" fmla="*/ 5178056 w 9941442"/>
              <a:gd name="connsiteY80" fmla="*/ 1010093 h 1977656"/>
              <a:gd name="connsiteX81" fmla="*/ 5295014 w 9941442"/>
              <a:gd name="connsiteY81" fmla="*/ 956930 h 1977656"/>
              <a:gd name="connsiteX82" fmla="*/ 5326912 w 9941442"/>
              <a:gd name="connsiteY82" fmla="*/ 925032 h 1977656"/>
              <a:gd name="connsiteX83" fmla="*/ 5369442 w 9941442"/>
              <a:gd name="connsiteY83" fmla="*/ 861237 h 1977656"/>
              <a:gd name="connsiteX84" fmla="*/ 5401340 w 9941442"/>
              <a:gd name="connsiteY84" fmla="*/ 839972 h 1977656"/>
              <a:gd name="connsiteX85" fmla="*/ 5465135 w 9941442"/>
              <a:gd name="connsiteY85" fmla="*/ 818707 h 1977656"/>
              <a:gd name="connsiteX86" fmla="*/ 5539563 w 9941442"/>
              <a:gd name="connsiteY86" fmla="*/ 797442 h 1977656"/>
              <a:gd name="connsiteX87" fmla="*/ 5613991 w 9941442"/>
              <a:gd name="connsiteY87" fmla="*/ 776177 h 1977656"/>
              <a:gd name="connsiteX88" fmla="*/ 6177516 w 9941442"/>
              <a:gd name="connsiteY88" fmla="*/ 786809 h 1977656"/>
              <a:gd name="connsiteX89" fmla="*/ 6241312 w 9941442"/>
              <a:gd name="connsiteY89" fmla="*/ 808074 h 1977656"/>
              <a:gd name="connsiteX90" fmla="*/ 6326372 w 9941442"/>
              <a:gd name="connsiteY90" fmla="*/ 829339 h 1977656"/>
              <a:gd name="connsiteX91" fmla="*/ 6432698 w 9941442"/>
              <a:gd name="connsiteY91" fmla="*/ 808074 h 1977656"/>
              <a:gd name="connsiteX92" fmla="*/ 6496493 w 9941442"/>
              <a:gd name="connsiteY92" fmla="*/ 765544 h 1977656"/>
              <a:gd name="connsiteX93" fmla="*/ 6560288 w 9941442"/>
              <a:gd name="connsiteY93" fmla="*/ 712381 h 1977656"/>
              <a:gd name="connsiteX94" fmla="*/ 6592186 w 9941442"/>
              <a:gd name="connsiteY94" fmla="*/ 701749 h 1977656"/>
              <a:gd name="connsiteX95" fmla="*/ 6624084 w 9941442"/>
              <a:gd name="connsiteY95" fmla="*/ 680484 h 1977656"/>
              <a:gd name="connsiteX96" fmla="*/ 6698512 w 9941442"/>
              <a:gd name="connsiteY96" fmla="*/ 659218 h 1977656"/>
              <a:gd name="connsiteX97" fmla="*/ 6921795 w 9941442"/>
              <a:gd name="connsiteY97" fmla="*/ 669851 h 1977656"/>
              <a:gd name="connsiteX98" fmla="*/ 7017488 w 9941442"/>
              <a:gd name="connsiteY98" fmla="*/ 701749 h 1977656"/>
              <a:gd name="connsiteX99" fmla="*/ 7091916 w 9941442"/>
              <a:gd name="connsiteY99" fmla="*/ 723014 h 1977656"/>
              <a:gd name="connsiteX100" fmla="*/ 7166344 w 9941442"/>
              <a:gd name="connsiteY100" fmla="*/ 744279 h 1977656"/>
              <a:gd name="connsiteX101" fmla="*/ 7506586 w 9941442"/>
              <a:gd name="connsiteY101" fmla="*/ 744279 h 1977656"/>
              <a:gd name="connsiteX102" fmla="*/ 7581014 w 9941442"/>
              <a:gd name="connsiteY102" fmla="*/ 765544 h 1977656"/>
              <a:gd name="connsiteX103" fmla="*/ 7697972 w 9941442"/>
              <a:gd name="connsiteY103" fmla="*/ 786809 h 1977656"/>
              <a:gd name="connsiteX104" fmla="*/ 7729870 w 9941442"/>
              <a:gd name="connsiteY104" fmla="*/ 797442 h 1977656"/>
              <a:gd name="connsiteX105" fmla="*/ 7889358 w 9941442"/>
              <a:gd name="connsiteY105" fmla="*/ 818707 h 1977656"/>
              <a:gd name="connsiteX106" fmla="*/ 7953154 w 9941442"/>
              <a:gd name="connsiteY106" fmla="*/ 839972 h 1977656"/>
              <a:gd name="connsiteX107" fmla="*/ 8048847 w 9941442"/>
              <a:gd name="connsiteY107" fmla="*/ 861237 h 1977656"/>
              <a:gd name="connsiteX108" fmla="*/ 8112642 w 9941442"/>
              <a:gd name="connsiteY108" fmla="*/ 882502 h 1977656"/>
              <a:gd name="connsiteX109" fmla="*/ 8144540 w 9941442"/>
              <a:gd name="connsiteY109" fmla="*/ 893135 h 1977656"/>
              <a:gd name="connsiteX110" fmla="*/ 8229600 w 9941442"/>
              <a:gd name="connsiteY110" fmla="*/ 914400 h 1977656"/>
              <a:gd name="connsiteX111" fmla="*/ 8293395 w 9941442"/>
              <a:gd name="connsiteY111" fmla="*/ 956930 h 1977656"/>
              <a:gd name="connsiteX112" fmla="*/ 8378456 w 9941442"/>
              <a:gd name="connsiteY112" fmla="*/ 1031358 h 1977656"/>
              <a:gd name="connsiteX113" fmla="*/ 8431619 w 9941442"/>
              <a:gd name="connsiteY113" fmla="*/ 1105786 h 1977656"/>
              <a:gd name="connsiteX114" fmla="*/ 8463516 w 9941442"/>
              <a:gd name="connsiteY114" fmla="*/ 1137684 h 1977656"/>
              <a:gd name="connsiteX115" fmla="*/ 8506047 w 9941442"/>
              <a:gd name="connsiteY115" fmla="*/ 1201479 h 1977656"/>
              <a:gd name="connsiteX116" fmla="*/ 8537944 w 9941442"/>
              <a:gd name="connsiteY116" fmla="*/ 1275907 h 1977656"/>
              <a:gd name="connsiteX117" fmla="*/ 8580475 w 9941442"/>
              <a:gd name="connsiteY117" fmla="*/ 1339702 h 1977656"/>
              <a:gd name="connsiteX118" fmla="*/ 8601740 w 9941442"/>
              <a:gd name="connsiteY118" fmla="*/ 1371600 h 1977656"/>
              <a:gd name="connsiteX119" fmla="*/ 8601740 w 9941442"/>
              <a:gd name="connsiteY119" fmla="*/ 1520456 h 1977656"/>
              <a:gd name="connsiteX120" fmla="*/ 8537944 w 9941442"/>
              <a:gd name="connsiteY120" fmla="*/ 1552353 h 1977656"/>
              <a:gd name="connsiteX121" fmla="*/ 8495414 w 9941442"/>
              <a:gd name="connsiteY121" fmla="*/ 1573618 h 1977656"/>
              <a:gd name="connsiteX122" fmla="*/ 8378456 w 9941442"/>
              <a:gd name="connsiteY122" fmla="*/ 1605516 h 1977656"/>
              <a:gd name="connsiteX123" fmla="*/ 8335926 w 9941442"/>
              <a:gd name="connsiteY123" fmla="*/ 1616149 h 1977656"/>
              <a:gd name="connsiteX124" fmla="*/ 8293395 w 9941442"/>
              <a:gd name="connsiteY124" fmla="*/ 1626781 h 1977656"/>
              <a:gd name="connsiteX125" fmla="*/ 8229600 w 9941442"/>
              <a:gd name="connsiteY125" fmla="*/ 1648046 h 1977656"/>
              <a:gd name="connsiteX126" fmla="*/ 8208335 w 9941442"/>
              <a:gd name="connsiteY126" fmla="*/ 1679944 h 1977656"/>
              <a:gd name="connsiteX127" fmla="*/ 8176437 w 9941442"/>
              <a:gd name="connsiteY127" fmla="*/ 1743739 h 1977656"/>
              <a:gd name="connsiteX128" fmla="*/ 8112642 w 9941442"/>
              <a:gd name="connsiteY128" fmla="*/ 1775637 h 1977656"/>
              <a:gd name="connsiteX129" fmla="*/ 8070112 w 9941442"/>
              <a:gd name="connsiteY129" fmla="*/ 1786270 h 1977656"/>
              <a:gd name="connsiteX130" fmla="*/ 8038214 w 9941442"/>
              <a:gd name="connsiteY130" fmla="*/ 1796902 h 1977656"/>
              <a:gd name="connsiteX131" fmla="*/ 7857461 w 9941442"/>
              <a:gd name="connsiteY131" fmla="*/ 1807535 h 1977656"/>
              <a:gd name="connsiteX132" fmla="*/ 7836195 w 9941442"/>
              <a:gd name="connsiteY132" fmla="*/ 1828800 h 1977656"/>
              <a:gd name="connsiteX133" fmla="*/ 7804298 w 9941442"/>
              <a:gd name="connsiteY133" fmla="*/ 1850065 h 1977656"/>
              <a:gd name="connsiteX134" fmla="*/ 7772400 w 9941442"/>
              <a:gd name="connsiteY134" fmla="*/ 1913860 h 1977656"/>
              <a:gd name="connsiteX135" fmla="*/ 7793665 w 9941442"/>
              <a:gd name="connsiteY135" fmla="*/ 1945758 h 1977656"/>
              <a:gd name="connsiteX136" fmla="*/ 7931888 w 9941442"/>
              <a:gd name="connsiteY136" fmla="*/ 1977656 h 1977656"/>
              <a:gd name="connsiteX137" fmla="*/ 8091377 w 9941442"/>
              <a:gd name="connsiteY137" fmla="*/ 1967023 h 1977656"/>
              <a:gd name="connsiteX138" fmla="*/ 8123275 w 9941442"/>
              <a:gd name="connsiteY138" fmla="*/ 1945758 h 1977656"/>
              <a:gd name="connsiteX139" fmla="*/ 8155172 w 9941442"/>
              <a:gd name="connsiteY139" fmla="*/ 1935125 h 1977656"/>
              <a:gd name="connsiteX140" fmla="*/ 8187070 w 9941442"/>
              <a:gd name="connsiteY140" fmla="*/ 1913860 h 1977656"/>
              <a:gd name="connsiteX141" fmla="*/ 8250865 w 9941442"/>
              <a:gd name="connsiteY141" fmla="*/ 1892595 h 1977656"/>
              <a:gd name="connsiteX142" fmla="*/ 8314661 w 9941442"/>
              <a:gd name="connsiteY142" fmla="*/ 1871330 h 1977656"/>
              <a:gd name="connsiteX143" fmla="*/ 8346558 w 9941442"/>
              <a:gd name="connsiteY143" fmla="*/ 1860697 h 1977656"/>
              <a:gd name="connsiteX144" fmla="*/ 8389088 w 9941442"/>
              <a:gd name="connsiteY144" fmla="*/ 1850065 h 1977656"/>
              <a:gd name="connsiteX145" fmla="*/ 8431619 w 9941442"/>
              <a:gd name="connsiteY145" fmla="*/ 1828800 h 1977656"/>
              <a:gd name="connsiteX146" fmla="*/ 8516679 w 9941442"/>
              <a:gd name="connsiteY146" fmla="*/ 1796902 h 1977656"/>
              <a:gd name="connsiteX147" fmla="*/ 8559209 w 9941442"/>
              <a:gd name="connsiteY147" fmla="*/ 1765004 h 1977656"/>
              <a:gd name="connsiteX148" fmla="*/ 8633637 w 9941442"/>
              <a:gd name="connsiteY148" fmla="*/ 1733107 h 1977656"/>
              <a:gd name="connsiteX149" fmla="*/ 8697433 w 9941442"/>
              <a:gd name="connsiteY149" fmla="*/ 1722474 h 1977656"/>
              <a:gd name="connsiteX150" fmla="*/ 8814391 w 9941442"/>
              <a:gd name="connsiteY150" fmla="*/ 1733107 h 1977656"/>
              <a:gd name="connsiteX151" fmla="*/ 8910084 w 9941442"/>
              <a:gd name="connsiteY151" fmla="*/ 1754372 h 1977656"/>
              <a:gd name="connsiteX152" fmla="*/ 8984512 w 9941442"/>
              <a:gd name="connsiteY152" fmla="*/ 1786270 h 1977656"/>
              <a:gd name="connsiteX153" fmla="*/ 9058940 w 9941442"/>
              <a:gd name="connsiteY153" fmla="*/ 1807535 h 1977656"/>
              <a:gd name="connsiteX154" fmla="*/ 9090837 w 9941442"/>
              <a:gd name="connsiteY154" fmla="*/ 1818167 h 1977656"/>
              <a:gd name="connsiteX155" fmla="*/ 9144000 w 9941442"/>
              <a:gd name="connsiteY155" fmla="*/ 1828800 h 1977656"/>
              <a:gd name="connsiteX156" fmla="*/ 9186530 w 9941442"/>
              <a:gd name="connsiteY156" fmla="*/ 1839432 h 1977656"/>
              <a:gd name="connsiteX157" fmla="*/ 9250326 w 9941442"/>
              <a:gd name="connsiteY157" fmla="*/ 1850065 h 1977656"/>
              <a:gd name="connsiteX158" fmla="*/ 9292856 w 9941442"/>
              <a:gd name="connsiteY158" fmla="*/ 1860697 h 1977656"/>
              <a:gd name="connsiteX159" fmla="*/ 9367284 w 9941442"/>
              <a:gd name="connsiteY159" fmla="*/ 1881963 h 1977656"/>
              <a:gd name="connsiteX160" fmla="*/ 9473609 w 9941442"/>
              <a:gd name="connsiteY160" fmla="*/ 1903228 h 1977656"/>
              <a:gd name="connsiteX161" fmla="*/ 9601200 w 9941442"/>
              <a:gd name="connsiteY161" fmla="*/ 1892595 h 1977656"/>
              <a:gd name="connsiteX162" fmla="*/ 9633098 w 9941442"/>
              <a:gd name="connsiteY162" fmla="*/ 1881963 h 1977656"/>
              <a:gd name="connsiteX163" fmla="*/ 9675628 w 9941442"/>
              <a:gd name="connsiteY163" fmla="*/ 1871330 h 1977656"/>
              <a:gd name="connsiteX164" fmla="*/ 9760688 w 9941442"/>
              <a:gd name="connsiteY164" fmla="*/ 1796902 h 1977656"/>
              <a:gd name="connsiteX165" fmla="*/ 9803219 w 9941442"/>
              <a:gd name="connsiteY165" fmla="*/ 1765004 h 1977656"/>
              <a:gd name="connsiteX166" fmla="*/ 9824484 w 9941442"/>
              <a:gd name="connsiteY166" fmla="*/ 1679944 h 1977656"/>
              <a:gd name="connsiteX167" fmla="*/ 9835116 w 9941442"/>
              <a:gd name="connsiteY167" fmla="*/ 1637414 h 1977656"/>
              <a:gd name="connsiteX168" fmla="*/ 9856382 w 9941442"/>
              <a:gd name="connsiteY168" fmla="*/ 1605516 h 1977656"/>
              <a:gd name="connsiteX169" fmla="*/ 9867014 w 9941442"/>
              <a:gd name="connsiteY169" fmla="*/ 1552353 h 1977656"/>
              <a:gd name="connsiteX170" fmla="*/ 9909544 w 9941442"/>
              <a:gd name="connsiteY170" fmla="*/ 1456660 h 1977656"/>
              <a:gd name="connsiteX171" fmla="*/ 9941442 w 9941442"/>
              <a:gd name="connsiteY171" fmla="*/ 1307804 h 1977656"/>
              <a:gd name="connsiteX172" fmla="*/ 9930809 w 9941442"/>
              <a:gd name="connsiteY172" fmla="*/ 914400 h 1977656"/>
              <a:gd name="connsiteX173" fmla="*/ 9920177 w 9941442"/>
              <a:gd name="connsiteY173" fmla="*/ 882502 h 1977656"/>
              <a:gd name="connsiteX174" fmla="*/ 9909544 w 9941442"/>
              <a:gd name="connsiteY174" fmla="*/ 786809 h 1977656"/>
              <a:gd name="connsiteX175" fmla="*/ 9898912 w 9941442"/>
              <a:gd name="connsiteY175" fmla="*/ 723014 h 1977656"/>
              <a:gd name="connsiteX176" fmla="*/ 9888279 w 9941442"/>
              <a:gd name="connsiteY176" fmla="*/ 606056 h 1977656"/>
              <a:gd name="connsiteX177" fmla="*/ 9856382 w 9941442"/>
              <a:gd name="connsiteY177" fmla="*/ 510363 h 1977656"/>
              <a:gd name="connsiteX178" fmla="*/ 9845749 w 9941442"/>
              <a:gd name="connsiteY178" fmla="*/ 467832 h 1977656"/>
              <a:gd name="connsiteX179" fmla="*/ 9781954 w 9941442"/>
              <a:gd name="connsiteY179" fmla="*/ 414670 h 1977656"/>
              <a:gd name="connsiteX180" fmla="*/ 9760688 w 9941442"/>
              <a:gd name="connsiteY180" fmla="*/ 382772 h 1977656"/>
              <a:gd name="connsiteX181" fmla="*/ 9696893 w 9941442"/>
              <a:gd name="connsiteY181" fmla="*/ 297711 h 1977656"/>
              <a:gd name="connsiteX182" fmla="*/ 9675628 w 9941442"/>
              <a:gd name="connsiteY182" fmla="*/ 265814 h 1977656"/>
              <a:gd name="connsiteX183" fmla="*/ 9643730 w 9941442"/>
              <a:gd name="connsiteY183" fmla="*/ 180753 h 1977656"/>
              <a:gd name="connsiteX184" fmla="*/ 9622465 w 9941442"/>
              <a:gd name="connsiteY184" fmla="*/ 148856 h 1977656"/>
              <a:gd name="connsiteX185" fmla="*/ 9548037 w 9941442"/>
              <a:gd name="connsiteY185" fmla="*/ 116958 h 1977656"/>
              <a:gd name="connsiteX186" fmla="*/ 9420447 w 9941442"/>
              <a:gd name="connsiteY186" fmla="*/ 95693 h 1977656"/>
              <a:gd name="connsiteX187" fmla="*/ 9335386 w 9941442"/>
              <a:gd name="connsiteY187" fmla="*/ 85060 h 1977656"/>
              <a:gd name="connsiteX188" fmla="*/ 9282223 w 9941442"/>
              <a:gd name="connsiteY188" fmla="*/ 74428 h 1977656"/>
              <a:gd name="connsiteX189" fmla="*/ 9175898 w 9941442"/>
              <a:gd name="connsiteY189" fmla="*/ 63795 h 1977656"/>
              <a:gd name="connsiteX190" fmla="*/ 9122735 w 9941442"/>
              <a:gd name="connsiteY190" fmla="*/ 53163 h 1977656"/>
              <a:gd name="connsiteX191" fmla="*/ 9016409 w 9941442"/>
              <a:gd name="connsiteY191" fmla="*/ 42530 h 1977656"/>
              <a:gd name="connsiteX192" fmla="*/ 8718698 w 9941442"/>
              <a:gd name="connsiteY192" fmla="*/ 53163 h 1977656"/>
              <a:gd name="connsiteX193" fmla="*/ 8516679 w 9941442"/>
              <a:gd name="connsiteY193" fmla="*/ 63795 h 1977656"/>
              <a:gd name="connsiteX194" fmla="*/ 8059479 w 9941442"/>
              <a:gd name="connsiteY194" fmla="*/ 74428 h 1977656"/>
              <a:gd name="connsiteX195" fmla="*/ 8006316 w 9941442"/>
              <a:gd name="connsiteY195" fmla="*/ 85060 h 1977656"/>
              <a:gd name="connsiteX196" fmla="*/ 7804298 w 9941442"/>
              <a:gd name="connsiteY196" fmla="*/ 106325 h 1977656"/>
              <a:gd name="connsiteX197" fmla="*/ 7283302 w 9941442"/>
              <a:gd name="connsiteY197" fmla="*/ 127590 h 1977656"/>
              <a:gd name="connsiteX198" fmla="*/ 7198242 w 9941442"/>
              <a:gd name="connsiteY198" fmla="*/ 138223 h 1977656"/>
              <a:gd name="connsiteX199" fmla="*/ 6815470 w 9941442"/>
              <a:gd name="connsiteY199" fmla="*/ 116958 h 1977656"/>
              <a:gd name="connsiteX200" fmla="*/ 5358809 w 9941442"/>
              <a:gd name="connsiteY200" fmla="*/ 138223 h 1977656"/>
              <a:gd name="connsiteX201" fmla="*/ 5273749 w 9941442"/>
              <a:gd name="connsiteY201" fmla="*/ 148856 h 1977656"/>
              <a:gd name="connsiteX202" fmla="*/ 5071730 w 9941442"/>
              <a:gd name="connsiteY202" fmla="*/ 138223 h 1977656"/>
              <a:gd name="connsiteX203" fmla="*/ 4944140 w 9941442"/>
              <a:gd name="connsiteY203" fmla="*/ 116958 h 1977656"/>
              <a:gd name="connsiteX204" fmla="*/ 4688958 w 9941442"/>
              <a:gd name="connsiteY204" fmla="*/ 138223 h 1977656"/>
              <a:gd name="connsiteX205" fmla="*/ 4603898 w 9941442"/>
              <a:gd name="connsiteY205" fmla="*/ 159488 h 1977656"/>
              <a:gd name="connsiteX206" fmla="*/ 4518837 w 9941442"/>
              <a:gd name="connsiteY206" fmla="*/ 180753 h 1977656"/>
              <a:gd name="connsiteX207" fmla="*/ 4476307 w 9941442"/>
              <a:gd name="connsiteY207" fmla="*/ 191386 h 1977656"/>
              <a:gd name="connsiteX208" fmla="*/ 4423144 w 9941442"/>
              <a:gd name="connsiteY208" fmla="*/ 202018 h 1977656"/>
              <a:gd name="connsiteX209" fmla="*/ 4380614 w 9941442"/>
              <a:gd name="connsiteY209" fmla="*/ 212651 h 1977656"/>
              <a:gd name="connsiteX210" fmla="*/ 4274288 w 9941442"/>
              <a:gd name="connsiteY210" fmla="*/ 233916 h 1977656"/>
              <a:gd name="connsiteX211" fmla="*/ 4167963 w 9941442"/>
              <a:gd name="connsiteY211" fmla="*/ 255181 h 1977656"/>
              <a:gd name="connsiteX212" fmla="*/ 4114800 w 9941442"/>
              <a:gd name="connsiteY212" fmla="*/ 265814 h 1977656"/>
              <a:gd name="connsiteX213" fmla="*/ 4008475 w 9941442"/>
              <a:gd name="connsiteY213" fmla="*/ 297711 h 1977656"/>
              <a:gd name="connsiteX214" fmla="*/ 3976577 w 9941442"/>
              <a:gd name="connsiteY214" fmla="*/ 308344 h 1977656"/>
              <a:gd name="connsiteX215" fmla="*/ 3848986 w 9941442"/>
              <a:gd name="connsiteY215" fmla="*/ 329609 h 1977656"/>
              <a:gd name="connsiteX216" fmla="*/ 3264195 w 9941442"/>
              <a:gd name="connsiteY216" fmla="*/ 318977 h 1977656"/>
              <a:gd name="connsiteX217" fmla="*/ 3189768 w 9941442"/>
              <a:gd name="connsiteY217" fmla="*/ 297711 h 1977656"/>
              <a:gd name="connsiteX218" fmla="*/ 3125972 w 9941442"/>
              <a:gd name="connsiteY218" fmla="*/ 287079 h 1977656"/>
              <a:gd name="connsiteX219" fmla="*/ 3030279 w 9941442"/>
              <a:gd name="connsiteY219" fmla="*/ 297711 h 1977656"/>
              <a:gd name="connsiteX220" fmla="*/ 2998382 w 9941442"/>
              <a:gd name="connsiteY220" fmla="*/ 308344 h 1977656"/>
              <a:gd name="connsiteX221" fmla="*/ 2902688 w 9941442"/>
              <a:gd name="connsiteY221" fmla="*/ 329609 h 1977656"/>
              <a:gd name="connsiteX222" fmla="*/ 2775098 w 9941442"/>
              <a:gd name="connsiteY222" fmla="*/ 393404 h 1977656"/>
              <a:gd name="connsiteX223" fmla="*/ 2743200 w 9941442"/>
              <a:gd name="connsiteY223" fmla="*/ 404037 h 1977656"/>
              <a:gd name="connsiteX224" fmla="*/ 2679405 w 9941442"/>
              <a:gd name="connsiteY224" fmla="*/ 382772 h 1977656"/>
              <a:gd name="connsiteX225" fmla="*/ 2647507 w 9941442"/>
              <a:gd name="connsiteY225" fmla="*/ 361507 h 1977656"/>
              <a:gd name="connsiteX226" fmla="*/ 2530549 w 9941442"/>
              <a:gd name="connsiteY226" fmla="*/ 329609 h 1977656"/>
              <a:gd name="connsiteX227" fmla="*/ 2169042 w 9941442"/>
              <a:gd name="connsiteY227" fmla="*/ 318977 h 1977656"/>
              <a:gd name="connsiteX228" fmla="*/ 2009554 w 9941442"/>
              <a:gd name="connsiteY228" fmla="*/ 297711 h 1977656"/>
              <a:gd name="connsiteX229" fmla="*/ 1499191 w 9941442"/>
              <a:gd name="connsiteY229" fmla="*/ 287079 h 1977656"/>
              <a:gd name="connsiteX230" fmla="*/ 1329070 w 9941442"/>
              <a:gd name="connsiteY230" fmla="*/ 255181 h 1977656"/>
              <a:gd name="connsiteX231" fmla="*/ 1275907 w 9941442"/>
              <a:gd name="connsiteY231" fmla="*/ 244549 h 1977656"/>
              <a:gd name="connsiteX232" fmla="*/ 1180214 w 9941442"/>
              <a:gd name="connsiteY232" fmla="*/ 212651 h 1977656"/>
              <a:gd name="connsiteX233" fmla="*/ 1148316 w 9941442"/>
              <a:gd name="connsiteY233" fmla="*/ 202018 h 1977656"/>
              <a:gd name="connsiteX234" fmla="*/ 1073888 w 9941442"/>
              <a:gd name="connsiteY234" fmla="*/ 170121 h 1977656"/>
              <a:gd name="connsiteX235" fmla="*/ 988828 w 9941442"/>
              <a:gd name="connsiteY235" fmla="*/ 138223 h 1977656"/>
              <a:gd name="connsiteX236" fmla="*/ 893135 w 9941442"/>
              <a:gd name="connsiteY236" fmla="*/ 116958 h 1977656"/>
              <a:gd name="connsiteX237" fmla="*/ 808075 w 9941442"/>
              <a:gd name="connsiteY237" fmla="*/ 106325 h 1977656"/>
              <a:gd name="connsiteX238" fmla="*/ 712382 w 9941442"/>
              <a:gd name="connsiteY238" fmla="*/ 85060 h 1977656"/>
              <a:gd name="connsiteX239" fmla="*/ 669851 w 9941442"/>
              <a:gd name="connsiteY239" fmla="*/ 74428 h 1977656"/>
              <a:gd name="connsiteX240" fmla="*/ 574158 w 9941442"/>
              <a:gd name="connsiteY240" fmla="*/ 53163 h 1977656"/>
              <a:gd name="connsiteX241" fmla="*/ 276447 w 9941442"/>
              <a:gd name="connsiteY241" fmla="*/ 63795 h 1977656"/>
              <a:gd name="connsiteX242" fmla="*/ 244549 w 9941442"/>
              <a:gd name="connsiteY242" fmla="*/ 74428 h 1977656"/>
              <a:gd name="connsiteX243" fmla="*/ 85061 w 9941442"/>
              <a:gd name="connsiteY243" fmla="*/ 106325 h 1977656"/>
              <a:gd name="connsiteX244" fmla="*/ 10633 w 9941442"/>
              <a:gd name="connsiteY244" fmla="*/ 127590 h 1977656"/>
              <a:gd name="connsiteX245" fmla="*/ 0 w 9941442"/>
              <a:gd name="connsiteY245" fmla="*/ 138223 h 19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9941442" h="1977656">
                <a:moveTo>
                  <a:pt x="21265" y="0"/>
                </a:moveTo>
                <a:cubicBezTo>
                  <a:pt x="44248" y="28729"/>
                  <a:pt x="66923" y="61086"/>
                  <a:pt x="95693" y="85060"/>
                </a:cubicBezTo>
                <a:cubicBezTo>
                  <a:pt x="105510" y="93241"/>
                  <a:pt x="117192" y="98897"/>
                  <a:pt x="127591" y="106325"/>
                </a:cubicBezTo>
                <a:cubicBezTo>
                  <a:pt x="142011" y="116625"/>
                  <a:pt x="154630" y="129617"/>
                  <a:pt x="170121" y="138223"/>
                </a:cubicBezTo>
                <a:cubicBezTo>
                  <a:pt x="186805" y="147492"/>
                  <a:pt x="206213" y="150953"/>
                  <a:pt x="223284" y="159488"/>
                </a:cubicBezTo>
                <a:cubicBezTo>
                  <a:pt x="234714" y="165203"/>
                  <a:pt x="243752" y="175038"/>
                  <a:pt x="255182" y="180753"/>
                </a:cubicBezTo>
                <a:cubicBezTo>
                  <a:pt x="270440" y="188382"/>
                  <a:pt x="315976" y="198610"/>
                  <a:pt x="329609" y="202018"/>
                </a:cubicBezTo>
                <a:cubicBezTo>
                  <a:pt x="340242" y="209107"/>
                  <a:pt x="350077" y="217569"/>
                  <a:pt x="361507" y="223284"/>
                </a:cubicBezTo>
                <a:cubicBezTo>
                  <a:pt x="413920" y="249491"/>
                  <a:pt x="374511" y="214548"/>
                  <a:pt x="425302" y="255181"/>
                </a:cubicBezTo>
                <a:cubicBezTo>
                  <a:pt x="433130" y="261443"/>
                  <a:pt x="438740" y="270184"/>
                  <a:pt x="446568" y="276446"/>
                </a:cubicBezTo>
                <a:cubicBezTo>
                  <a:pt x="456546" y="284429"/>
                  <a:pt x="468487" y="289728"/>
                  <a:pt x="478465" y="297711"/>
                </a:cubicBezTo>
                <a:cubicBezTo>
                  <a:pt x="554209" y="358308"/>
                  <a:pt x="433461" y="274798"/>
                  <a:pt x="531628" y="340242"/>
                </a:cubicBezTo>
                <a:cubicBezTo>
                  <a:pt x="538716" y="350874"/>
                  <a:pt x="543857" y="363103"/>
                  <a:pt x="552893" y="372139"/>
                </a:cubicBezTo>
                <a:cubicBezTo>
                  <a:pt x="583363" y="402609"/>
                  <a:pt x="582099" y="386742"/>
                  <a:pt x="616688" y="404037"/>
                </a:cubicBezTo>
                <a:cubicBezTo>
                  <a:pt x="628118" y="409752"/>
                  <a:pt x="636909" y="420112"/>
                  <a:pt x="648586" y="425302"/>
                </a:cubicBezTo>
                <a:cubicBezTo>
                  <a:pt x="669070" y="434406"/>
                  <a:pt x="712382" y="446567"/>
                  <a:pt x="712382" y="446567"/>
                </a:cubicBezTo>
                <a:cubicBezTo>
                  <a:pt x="723014" y="453655"/>
                  <a:pt x="732850" y="462117"/>
                  <a:pt x="744279" y="467832"/>
                </a:cubicBezTo>
                <a:cubicBezTo>
                  <a:pt x="773654" y="482520"/>
                  <a:pt x="823884" y="485534"/>
                  <a:pt x="850605" y="489097"/>
                </a:cubicBezTo>
                <a:lnTo>
                  <a:pt x="935665" y="499730"/>
                </a:lnTo>
                <a:cubicBezTo>
                  <a:pt x="986229" y="516584"/>
                  <a:pt x="1031117" y="533359"/>
                  <a:pt x="1084521" y="542260"/>
                </a:cubicBezTo>
                <a:cubicBezTo>
                  <a:pt x="1105786" y="545804"/>
                  <a:pt x="1127176" y="548665"/>
                  <a:pt x="1148316" y="552893"/>
                </a:cubicBezTo>
                <a:cubicBezTo>
                  <a:pt x="1162645" y="555759"/>
                  <a:pt x="1176433" y="561123"/>
                  <a:pt x="1190847" y="563525"/>
                </a:cubicBezTo>
                <a:cubicBezTo>
                  <a:pt x="1240287" y="571765"/>
                  <a:pt x="1290262" y="576550"/>
                  <a:pt x="1339702" y="584790"/>
                </a:cubicBezTo>
                <a:cubicBezTo>
                  <a:pt x="1360967" y="588334"/>
                  <a:pt x="1382418" y="590906"/>
                  <a:pt x="1403498" y="595423"/>
                </a:cubicBezTo>
                <a:cubicBezTo>
                  <a:pt x="1432075" y="601547"/>
                  <a:pt x="1460832" y="607446"/>
                  <a:pt x="1488558" y="616688"/>
                </a:cubicBezTo>
                <a:cubicBezTo>
                  <a:pt x="1509823" y="623776"/>
                  <a:pt x="1530374" y="633557"/>
                  <a:pt x="1552354" y="637953"/>
                </a:cubicBezTo>
                <a:cubicBezTo>
                  <a:pt x="1592462" y="645975"/>
                  <a:pt x="1628482" y="653774"/>
                  <a:pt x="1669312" y="659218"/>
                </a:cubicBezTo>
                <a:cubicBezTo>
                  <a:pt x="1701124" y="663460"/>
                  <a:pt x="1733107" y="666307"/>
                  <a:pt x="1765005" y="669851"/>
                </a:cubicBezTo>
                <a:cubicBezTo>
                  <a:pt x="1833718" y="692757"/>
                  <a:pt x="1776137" y="676164"/>
                  <a:pt x="1903228" y="691116"/>
                </a:cubicBezTo>
                <a:cubicBezTo>
                  <a:pt x="1975184" y="699581"/>
                  <a:pt x="1963219" y="698140"/>
                  <a:pt x="2020186" y="712381"/>
                </a:cubicBezTo>
                <a:cubicBezTo>
                  <a:pt x="2034363" y="719469"/>
                  <a:pt x="2047875" y="728081"/>
                  <a:pt x="2062716" y="733646"/>
                </a:cubicBezTo>
                <a:cubicBezTo>
                  <a:pt x="2123763" y="756539"/>
                  <a:pt x="2096338" y="729192"/>
                  <a:pt x="2169042" y="765544"/>
                </a:cubicBezTo>
                <a:cubicBezTo>
                  <a:pt x="2183219" y="772632"/>
                  <a:pt x="2196731" y="781244"/>
                  <a:pt x="2211572" y="786809"/>
                </a:cubicBezTo>
                <a:cubicBezTo>
                  <a:pt x="2225255" y="791940"/>
                  <a:pt x="2240613" y="791822"/>
                  <a:pt x="2254102" y="797442"/>
                </a:cubicBezTo>
                <a:cubicBezTo>
                  <a:pt x="2283364" y="809634"/>
                  <a:pt x="2310809" y="825795"/>
                  <a:pt x="2339163" y="839972"/>
                </a:cubicBezTo>
                <a:cubicBezTo>
                  <a:pt x="2353340" y="847060"/>
                  <a:pt x="2369013" y="851727"/>
                  <a:pt x="2381693" y="861237"/>
                </a:cubicBezTo>
                <a:cubicBezTo>
                  <a:pt x="2395870" y="871870"/>
                  <a:pt x="2410768" y="881602"/>
                  <a:pt x="2424223" y="893135"/>
                </a:cubicBezTo>
                <a:cubicBezTo>
                  <a:pt x="2435640" y="902921"/>
                  <a:pt x="2444569" y="915406"/>
                  <a:pt x="2456121" y="925032"/>
                </a:cubicBezTo>
                <a:cubicBezTo>
                  <a:pt x="2465938" y="933213"/>
                  <a:pt x="2478202" y="938116"/>
                  <a:pt x="2488019" y="946297"/>
                </a:cubicBezTo>
                <a:cubicBezTo>
                  <a:pt x="2499570" y="955923"/>
                  <a:pt x="2507680" y="969455"/>
                  <a:pt x="2519916" y="978195"/>
                </a:cubicBezTo>
                <a:cubicBezTo>
                  <a:pt x="2532814" y="987408"/>
                  <a:pt x="2547730" y="993573"/>
                  <a:pt x="2562447" y="999460"/>
                </a:cubicBezTo>
                <a:cubicBezTo>
                  <a:pt x="2625606" y="1024723"/>
                  <a:pt x="2613948" y="1015694"/>
                  <a:pt x="2668772" y="1031358"/>
                </a:cubicBezTo>
                <a:cubicBezTo>
                  <a:pt x="2679549" y="1034437"/>
                  <a:pt x="2690037" y="1038446"/>
                  <a:pt x="2700670" y="1041990"/>
                </a:cubicBezTo>
                <a:cubicBezTo>
                  <a:pt x="2765312" y="1085086"/>
                  <a:pt x="2696631" y="1044463"/>
                  <a:pt x="2775098" y="1073888"/>
                </a:cubicBezTo>
                <a:cubicBezTo>
                  <a:pt x="2789939" y="1079453"/>
                  <a:pt x="2802591" y="1090141"/>
                  <a:pt x="2817628" y="1095153"/>
                </a:cubicBezTo>
                <a:cubicBezTo>
                  <a:pt x="2834773" y="1100868"/>
                  <a:pt x="2853259" y="1101403"/>
                  <a:pt x="2870791" y="1105786"/>
                </a:cubicBezTo>
                <a:cubicBezTo>
                  <a:pt x="2881664" y="1108504"/>
                  <a:pt x="2892056" y="1112874"/>
                  <a:pt x="2902688" y="1116418"/>
                </a:cubicBezTo>
                <a:cubicBezTo>
                  <a:pt x="2909777" y="1123507"/>
                  <a:pt x="2914987" y="1133201"/>
                  <a:pt x="2923954" y="1137684"/>
                </a:cubicBezTo>
                <a:cubicBezTo>
                  <a:pt x="2979037" y="1165225"/>
                  <a:pt x="2951333" y="1132810"/>
                  <a:pt x="2998382" y="1158949"/>
                </a:cubicBezTo>
                <a:cubicBezTo>
                  <a:pt x="3020723" y="1171361"/>
                  <a:pt x="3040912" y="1187302"/>
                  <a:pt x="3062177" y="1201479"/>
                </a:cubicBezTo>
                <a:cubicBezTo>
                  <a:pt x="3087426" y="1218311"/>
                  <a:pt x="3113520" y="1234855"/>
                  <a:pt x="3136605" y="1254642"/>
                </a:cubicBezTo>
                <a:cubicBezTo>
                  <a:pt x="3148021" y="1264428"/>
                  <a:pt x="3156266" y="1277799"/>
                  <a:pt x="3168502" y="1286539"/>
                </a:cubicBezTo>
                <a:cubicBezTo>
                  <a:pt x="3220124" y="1323411"/>
                  <a:pt x="3196656" y="1295300"/>
                  <a:pt x="3242930" y="1318437"/>
                </a:cubicBezTo>
                <a:cubicBezTo>
                  <a:pt x="3254360" y="1324152"/>
                  <a:pt x="3263151" y="1334512"/>
                  <a:pt x="3274828" y="1339702"/>
                </a:cubicBezTo>
                <a:cubicBezTo>
                  <a:pt x="3295311" y="1348806"/>
                  <a:pt x="3338623" y="1360967"/>
                  <a:pt x="3338623" y="1360967"/>
                </a:cubicBezTo>
                <a:cubicBezTo>
                  <a:pt x="3349256" y="1368055"/>
                  <a:pt x="3359091" y="1376517"/>
                  <a:pt x="3370521" y="1382232"/>
                </a:cubicBezTo>
                <a:cubicBezTo>
                  <a:pt x="3380546" y="1387244"/>
                  <a:pt x="3393667" y="1385863"/>
                  <a:pt x="3402419" y="1392865"/>
                </a:cubicBezTo>
                <a:cubicBezTo>
                  <a:pt x="3412398" y="1400848"/>
                  <a:pt x="3412848" y="1417990"/>
                  <a:pt x="3423684" y="1424763"/>
                </a:cubicBezTo>
                <a:cubicBezTo>
                  <a:pt x="3440943" y="1435550"/>
                  <a:pt x="3505108" y="1450435"/>
                  <a:pt x="3530009" y="1456660"/>
                </a:cubicBezTo>
                <a:cubicBezTo>
                  <a:pt x="3544186" y="1463748"/>
                  <a:pt x="3557823" y="1472038"/>
                  <a:pt x="3572540" y="1477925"/>
                </a:cubicBezTo>
                <a:cubicBezTo>
                  <a:pt x="3593352" y="1486250"/>
                  <a:pt x="3615070" y="1492102"/>
                  <a:pt x="3636335" y="1499190"/>
                </a:cubicBezTo>
                <a:cubicBezTo>
                  <a:pt x="3646968" y="1502734"/>
                  <a:pt x="3657360" y="1507105"/>
                  <a:pt x="3668233" y="1509823"/>
                </a:cubicBezTo>
                <a:cubicBezTo>
                  <a:pt x="3682410" y="1513367"/>
                  <a:pt x="3696712" y="1516442"/>
                  <a:pt x="3710763" y="1520456"/>
                </a:cubicBezTo>
                <a:cubicBezTo>
                  <a:pt x="3817538" y="1550963"/>
                  <a:pt x="3652236" y="1508481"/>
                  <a:pt x="3785191" y="1541721"/>
                </a:cubicBezTo>
                <a:cubicBezTo>
                  <a:pt x="4012728" y="1529745"/>
                  <a:pt x="3931103" y="1568492"/>
                  <a:pt x="4051005" y="1488558"/>
                </a:cubicBezTo>
                <a:cubicBezTo>
                  <a:pt x="4101556" y="1454857"/>
                  <a:pt x="4070774" y="1471336"/>
                  <a:pt x="4146698" y="1446028"/>
                </a:cubicBezTo>
                <a:lnTo>
                  <a:pt x="4178595" y="1435395"/>
                </a:lnTo>
                <a:cubicBezTo>
                  <a:pt x="4212755" y="1401237"/>
                  <a:pt x="4193697" y="1427588"/>
                  <a:pt x="4210493" y="1371600"/>
                </a:cubicBezTo>
                <a:cubicBezTo>
                  <a:pt x="4216934" y="1350130"/>
                  <a:pt x="4213107" y="1320238"/>
                  <a:pt x="4231758" y="1307804"/>
                </a:cubicBezTo>
                <a:cubicBezTo>
                  <a:pt x="4263791" y="1286449"/>
                  <a:pt x="4268416" y="1281461"/>
                  <a:pt x="4306186" y="1265274"/>
                </a:cubicBezTo>
                <a:cubicBezTo>
                  <a:pt x="4316488" y="1260859"/>
                  <a:pt x="4327451" y="1258186"/>
                  <a:pt x="4338084" y="1254642"/>
                </a:cubicBezTo>
                <a:cubicBezTo>
                  <a:pt x="4452069" y="1178653"/>
                  <a:pt x="4279078" y="1296991"/>
                  <a:pt x="4401879" y="1201479"/>
                </a:cubicBezTo>
                <a:cubicBezTo>
                  <a:pt x="4422053" y="1185788"/>
                  <a:pt x="4465675" y="1158949"/>
                  <a:pt x="4465675" y="1158949"/>
                </a:cubicBezTo>
                <a:cubicBezTo>
                  <a:pt x="4525926" y="1162493"/>
                  <a:pt x="4586372" y="1163575"/>
                  <a:pt x="4646428" y="1169581"/>
                </a:cubicBezTo>
                <a:cubicBezTo>
                  <a:pt x="4722697" y="1177208"/>
                  <a:pt x="4627676" y="1192877"/>
                  <a:pt x="4720856" y="1169581"/>
                </a:cubicBezTo>
                <a:cubicBezTo>
                  <a:pt x="4766215" y="1139342"/>
                  <a:pt x="4781405" y="1125405"/>
                  <a:pt x="4827182" y="1105786"/>
                </a:cubicBezTo>
                <a:cubicBezTo>
                  <a:pt x="4859384" y="1091985"/>
                  <a:pt x="4919715" y="1082030"/>
                  <a:pt x="4944140" y="1073888"/>
                </a:cubicBezTo>
                <a:cubicBezTo>
                  <a:pt x="5020637" y="1048390"/>
                  <a:pt x="4925087" y="1079333"/>
                  <a:pt x="5018568" y="1052623"/>
                </a:cubicBezTo>
                <a:cubicBezTo>
                  <a:pt x="5029344" y="1049544"/>
                  <a:pt x="5039652" y="1044939"/>
                  <a:pt x="5050465" y="1041990"/>
                </a:cubicBezTo>
                <a:cubicBezTo>
                  <a:pt x="5078661" y="1034300"/>
                  <a:pt x="5107172" y="1027813"/>
                  <a:pt x="5135526" y="1020725"/>
                </a:cubicBezTo>
                <a:lnTo>
                  <a:pt x="5178056" y="1010093"/>
                </a:lnTo>
                <a:cubicBezTo>
                  <a:pt x="5273141" y="962551"/>
                  <a:pt x="5233043" y="977588"/>
                  <a:pt x="5295014" y="956930"/>
                </a:cubicBezTo>
                <a:cubicBezTo>
                  <a:pt x="5305647" y="946297"/>
                  <a:pt x="5317680" y="936901"/>
                  <a:pt x="5326912" y="925032"/>
                </a:cubicBezTo>
                <a:cubicBezTo>
                  <a:pt x="5342603" y="904858"/>
                  <a:pt x="5348177" y="875414"/>
                  <a:pt x="5369442" y="861237"/>
                </a:cubicBezTo>
                <a:cubicBezTo>
                  <a:pt x="5380075" y="854149"/>
                  <a:pt x="5389663" y="845162"/>
                  <a:pt x="5401340" y="839972"/>
                </a:cubicBezTo>
                <a:cubicBezTo>
                  <a:pt x="5421823" y="830868"/>
                  <a:pt x="5443870" y="825795"/>
                  <a:pt x="5465135" y="818707"/>
                </a:cubicBezTo>
                <a:cubicBezTo>
                  <a:pt x="5541627" y="793209"/>
                  <a:pt x="5446092" y="824148"/>
                  <a:pt x="5539563" y="797442"/>
                </a:cubicBezTo>
                <a:cubicBezTo>
                  <a:pt x="5646338" y="766935"/>
                  <a:pt x="5481037" y="809414"/>
                  <a:pt x="5613991" y="776177"/>
                </a:cubicBezTo>
                <a:cubicBezTo>
                  <a:pt x="5801833" y="779721"/>
                  <a:pt x="5989883" y="777269"/>
                  <a:pt x="6177516" y="786809"/>
                </a:cubicBezTo>
                <a:cubicBezTo>
                  <a:pt x="6199903" y="787947"/>
                  <a:pt x="6220047" y="800985"/>
                  <a:pt x="6241312" y="808074"/>
                </a:cubicBezTo>
                <a:cubicBezTo>
                  <a:pt x="6290360" y="824423"/>
                  <a:pt x="6262209" y="816507"/>
                  <a:pt x="6326372" y="829339"/>
                </a:cubicBezTo>
                <a:cubicBezTo>
                  <a:pt x="6332680" y="828438"/>
                  <a:pt x="6412452" y="821572"/>
                  <a:pt x="6432698" y="808074"/>
                </a:cubicBezTo>
                <a:cubicBezTo>
                  <a:pt x="6512344" y="754977"/>
                  <a:pt x="6420647" y="790827"/>
                  <a:pt x="6496493" y="765544"/>
                </a:cubicBezTo>
                <a:cubicBezTo>
                  <a:pt x="6520006" y="742031"/>
                  <a:pt x="6530684" y="727183"/>
                  <a:pt x="6560288" y="712381"/>
                </a:cubicBezTo>
                <a:cubicBezTo>
                  <a:pt x="6570313" y="707369"/>
                  <a:pt x="6581553" y="705293"/>
                  <a:pt x="6592186" y="701749"/>
                </a:cubicBezTo>
                <a:cubicBezTo>
                  <a:pt x="6602819" y="694661"/>
                  <a:pt x="6612654" y="686199"/>
                  <a:pt x="6624084" y="680484"/>
                </a:cubicBezTo>
                <a:cubicBezTo>
                  <a:pt x="6639338" y="672857"/>
                  <a:pt x="6684884" y="662625"/>
                  <a:pt x="6698512" y="659218"/>
                </a:cubicBezTo>
                <a:cubicBezTo>
                  <a:pt x="6772940" y="662762"/>
                  <a:pt x="6847739" y="661622"/>
                  <a:pt x="6921795" y="669851"/>
                </a:cubicBezTo>
                <a:cubicBezTo>
                  <a:pt x="6921807" y="669852"/>
                  <a:pt x="7001533" y="696431"/>
                  <a:pt x="7017488" y="701749"/>
                </a:cubicBezTo>
                <a:cubicBezTo>
                  <a:pt x="7093935" y="727231"/>
                  <a:pt x="6998504" y="696325"/>
                  <a:pt x="7091916" y="723014"/>
                </a:cubicBezTo>
                <a:cubicBezTo>
                  <a:pt x="7198691" y="753521"/>
                  <a:pt x="7033389" y="711039"/>
                  <a:pt x="7166344" y="744279"/>
                </a:cubicBezTo>
                <a:cubicBezTo>
                  <a:pt x="7342392" y="734498"/>
                  <a:pt x="7344610" y="726282"/>
                  <a:pt x="7506586" y="744279"/>
                </a:cubicBezTo>
                <a:cubicBezTo>
                  <a:pt x="7542390" y="748257"/>
                  <a:pt x="7548751" y="757478"/>
                  <a:pt x="7581014" y="765544"/>
                </a:cubicBezTo>
                <a:cubicBezTo>
                  <a:pt x="7610743" y="772976"/>
                  <a:pt x="7669524" y="782068"/>
                  <a:pt x="7697972" y="786809"/>
                </a:cubicBezTo>
                <a:cubicBezTo>
                  <a:pt x="7708605" y="790353"/>
                  <a:pt x="7718792" y="795738"/>
                  <a:pt x="7729870" y="797442"/>
                </a:cubicBezTo>
                <a:cubicBezTo>
                  <a:pt x="7804283" y="808890"/>
                  <a:pt x="7826584" y="801587"/>
                  <a:pt x="7889358" y="818707"/>
                </a:cubicBezTo>
                <a:cubicBezTo>
                  <a:pt x="7910984" y="824605"/>
                  <a:pt x="7931528" y="834074"/>
                  <a:pt x="7953154" y="839972"/>
                </a:cubicBezTo>
                <a:cubicBezTo>
                  <a:pt x="8064453" y="870326"/>
                  <a:pt x="7953360" y="832591"/>
                  <a:pt x="8048847" y="861237"/>
                </a:cubicBezTo>
                <a:cubicBezTo>
                  <a:pt x="8070317" y="867678"/>
                  <a:pt x="8091377" y="875414"/>
                  <a:pt x="8112642" y="882502"/>
                </a:cubicBezTo>
                <a:cubicBezTo>
                  <a:pt x="8123275" y="886046"/>
                  <a:pt x="8133550" y="890937"/>
                  <a:pt x="8144540" y="893135"/>
                </a:cubicBezTo>
                <a:cubicBezTo>
                  <a:pt x="8159273" y="896081"/>
                  <a:pt x="8211207" y="904182"/>
                  <a:pt x="8229600" y="914400"/>
                </a:cubicBezTo>
                <a:cubicBezTo>
                  <a:pt x="8251941" y="926812"/>
                  <a:pt x="8275323" y="938858"/>
                  <a:pt x="8293395" y="956930"/>
                </a:cubicBezTo>
                <a:cubicBezTo>
                  <a:pt x="8355594" y="1019129"/>
                  <a:pt x="8325706" y="996192"/>
                  <a:pt x="8378456" y="1031358"/>
                </a:cubicBezTo>
                <a:cubicBezTo>
                  <a:pt x="8395288" y="1056607"/>
                  <a:pt x="8411832" y="1082701"/>
                  <a:pt x="8431619" y="1105786"/>
                </a:cubicBezTo>
                <a:cubicBezTo>
                  <a:pt x="8441405" y="1117203"/>
                  <a:pt x="8454284" y="1125815"/>
                  <a:pt x="8463516" y="1137684"/>
                </a:cubicBezTo>
                <a:cubicBezTo>
                  <a:pt x="8479207" y="1157858"/>
                  <a:pt x="8506047" y="1201479"/>
                  <a:pt x="8506047" y="1201479"/>
                </a:cubicBezTo>
                <a:cubicBezTo>
                  <a:pt x="8517046" y="1234478"/>
                  <a:pt x="8518236" y="1243060"/>
                  <a:pt x="8537944" y="1275907"/>
                </a:cubicBezTo>
                <a:cubicBezTo>
                  <a:pt x="8551093" y="1297822"/>
                  <a:pt x="8566298" y="1318437"/>
                  <a:pt x="8580475" y="1339702"/>
                </a:cubicBezTo>
                <a:lnTo>
                  <a:pt x="8601740" y="1371600"/>
                </a:lnTo>
                <a:cubicBezTo>
                  <a:pt x="8620616" y="1428231"/>
                  <a:pt x="8627829" y="1435665"/>
                  <a:pt x="8601740" y="1520456"/>
                </a:cubicBezTo>
                <a:cubicBezTo>
                  <a:pt x="8596567" y="1537269"/>
                  <a:pt x="8550347" y="1547038"/>
                  <a:pt x="8537944" y="1552353"/>
                </a:cubicBezTo>
                <a:cubicBezTo>
                  <a:pt x="8523376" y="1558597"/>
                  <a:pt x="8509982" y="1567374"/>
                  <a:pt x="8495414" y="1573618"/>
                </a:cubicBezTo>
                <a:cubicBezTo>
                  <a:pt x="8467586" y="1585544"/>
                  <a:pt x="8391476" y="1602261"/>
                  <a:pt x="8378456" y="1605516"/>
                </a:cubicBezTo>
                <a:lnTo>
                  <a:pt x="8335926" y="1616149"/>
                </a:lnTo>
                <a:cubicBezTo>
                  <a:pt x="8321749" y="1619693"/>
                  <a:pt x="8307258" y="1622160"/>
                  <a:pt x="8293395" y="1626781"/>
                </a:cubicBezTo>
                <a:lnTo>
                  <a:pt x="8229600" y="1648046"/>
                </a:lnTo>
                <a:cubicBezTo>
                  <a:pt x="8222512" y="1658679"/>
                  <a:pt x="8214050" y="1668514"/>
                  <a:pt x="8208335" y="1679944"/>
                </a:cubicBezTo>
                <a:cubicBezTo>
                  <a:pt x="8191040" y="1714534"/>
                  <a:pt x="8206908" y="1713268"/>
                  <a:pt x="8176437" y="1743739"/>
                </a:cubicBezTo>
                <a:cubicBezTo>
                  <a:pt x="8157797" y="1762379"/>
                  <a:pt x="8136856" y="1768719"/>
                  <a:pt x="8112642" y="1775637"/>
                </a:cubicBezTo>
                <a:cubicBezTo>
                  <a:pt x="8098591" y="1779652"/>
                  <a:pt x="8084163" y="1782256"/>
                  <a:pt x="8070112" y="1786270"/>
                </a:cubicBezTo>
                <a:cubicBezTo>
                  <a:pt x="8059335" y="1789349"/>
                  <a:pt x="8049366" y="1795787"/>
                  <a:pt x="8038214" y="1796902"/>
                </a:cubicBezTo>
                <a:cubicBezTo>
                  <a:pt x="7978158" y="1802908"/>
                  <a:pt x="7917712" y="1803991"/>
                  <a:pt x="7857461" y="1807535"/>
                </a:cubicBezTo>
                <a:cubicBezTo>
                  <a:pt x="7850372" y="1814623"/>
                  <a:pt x="7844023" y="1822538"/>
                  <a:pt x="7836195" y="1828800"/>
                </a:cubicBezTo>
                <a:cubicBezTo>
                  <a:pt x="7826217" y="1836783"/>
                  <a:pt x="7813334" y="1841029"/>
                  <a:pt x="7804298" y="1850065"/>
                </a:cubicBezTo>
                <a:cubicBezTo>
                  <a:pt x="7783687" y="1870676"/>
                  <a:pt x="7781048" y="1887918"/>
                  <a:pt x="7772400" y="1913860"/>
                </a:cubicBezTo>
                <a:cubicBezTo>
                  <a:pt x="7779488" y="1924493"/>
                  <a:pt x="7783848" y="1937577"/>
                  <a:pt x="7793665" y="1945758"/>
                </a:cubicBezTo>
                <a:cubicBezTo>
                  <a:pt x="7832022" y="1977723"/>
                  <a:pt x="7887017" y="1972670"/>
                  <a:pt x="7931888" y="1977656"/>
                </a:cubicBezTo>
                <a:cubicBezTo>
                  <a:pt x="7985051" y="1974112"/>
                  <a:pt x="8038821" y="1975782"/>
                  <a:pt x="8091377" y="1967023"/>
                </a:cubicBezTo>
                <a:cubicBezTo>
                  <a:pt x="8103982" y="1964922"/>
                  <a:pt x="8111845" y="1951473"/>
                  <a:pt x="8123275" y="1945758"/>
                </a:cubicBezTo>
                <a:cubicBezTo>
                  <a:pt x="8133299" y="1940746"/>
                  <a:pt x="8145148" y="1940137"/>
                  <a:pt x="8155172" y="1935125"/>
                </a:cubicBezTo>
                <a:cubicBezTo>
                  <a:pt x="8166602" y="1929410"/>
                  <a:pt x="8175393" y="1919050"/>
                  <a:pt x="8187070" y="1913860"/>
                </a:cubicBezTo>
                <a:cubicBezTo>
                  <a:pt x="8207553" y="1904756"/>
                  <a:pt x="8229600" y="1899683"/>
                  <a:pt x="8250865" y="1892595"/>
                </a:cubicBezTo>
                <a:lnTo>
                  <a:pt x="8314661" y="1871330"/>
                </a:lnTo>
                <a:cubicBezTo>
                  <a:pt x="8325293" y="1867786"/>
                  <a:pt x="8335685" y="1863415"/>
                  <a:pt x="8346558" y="1860697"/>
                </a:cubicBezTo>
                <a:lnTo>
                  <a:pt x="8389088" y="1850065"/>
                </a:lnTo>
                <a:cubicBezTo>
                  <a:pt x="8403265" y="1842977"/>
                  <a:pt x="8416778" y="1834365"/>
                  <a:pt x="8431619" y="1828800"/>
                </a:cubicBezTo>
                <a:cubicBezTo>
                  <a:pt x="8492845" y="1805840"/>
                  <a:pt x="8457479" y="1833903"/>
                  <a:pt x="8516679" y="1796902"/>
                </a:cubicBezTo>
                <a:cubicBezTo>
                  <a:pt x="8531706" y="1787510"/>
                  <a:pt x="8544182" y="1774396"/>
                  <a:pt x="8559209" y="1765004"/>
                </a:cubicBezTo>
                <a:cubicBezTo>
                  <a:pt x="8577143" y="1753795"/>
                  <a:pt x="8611183" y="1738097"/>
                  <a:pt x="8633637" y="1733107"/>
                </a:cubicBezTo>
                <a:cubicBezTo>
                  <a:pt x="8654682" y="1728430"/>
                  <a:pt x="8676168" y="1726018"/>
                  <a:pt x="8697433" y="1722474"/>
                </a:cubicBezTo>
                <a:cubicBezTo>
                  <a:pt x="8736419" y="1726018"/>
                  <a:pt x="8775547" y="1728251"/>
                  <a:pt x="8814391" y="1733107"/>
                </a:cubicBezTo>
                <a:cubicBezTo>
                  <a:pt x="8833891" y="1735544"/>
                  <a:pt x="8888829" y="1748299"/>
                  <a:pt x="8910084" y="1754372"/>
                </a:cubicBezTo>
                <a:cubicBezTo>
                  <a:pt x="8959964" y="1768623"/>
                  <a:pt x="8927792" y="1761961"/>
                  <a:pt x="8984512" y="1786270"/>
                </a:cubicBezTo>
                <a:cubicBezTo>
                  <a:pt x="9009998" y="1797193"/>
                  <a:pt x="9031972" y="1799830"/>
                  <a:pt x="9058940" y="1807535"/>
                </a:cubicBezTo>
                <a:cubicBezTo>
                  <a:pt x="9069716" y="1810614"/>
                  <a:pt x="9079964" y="1815449"/>
                  <a:pt x="9090837" y="1818167"/>
                </a:cubicBezTo>
                <a:cubicBezTo>
                  <a:pt x="9108369" y="1822550"/>
                  <a:pt x="9126358" y="1824880"/>
                  <a:pt x="9144000" y="1828800"/>
                </a:cubicBezTo>
                <a:cubicBezTo>
                  <a:pt x="9158265" y="1831970"/>
                  <a:pt x="9172201" y="1836566"/>
                  <a:pt x="9186530" y="1839432"/>
                </a:cubicBezTo>
                <a:cubicBezTo>
                  <a:pt x="9207670" y="1843660"/>
                  <a:pt x="9229186" y="1845837"/>
                  <a:pt x="9250326" y="1850065"/>
                </a:cubicBezTo>
                <a:cubicBezTo>
                  <a:pt x="9264655" y="1852931"/>
                  <a:pt x="9278805" y="1856683"/>
                  <a:pt x="9292856" y="1860697"/>
                </a:cubicBezTo>
                <a:cubicBezTo>
                  <a:pt x="9340148" y="1874209"/>
                  <a:pt x="9311885" y="1870883"/>
                  <a:pt x="9367284" y="1881963"/>
                </a:cubicBezTo>
                <a:cubicBezTo>
                  <a:pt x="9497633" y="1908033"/>
                  <a:pt x="9374822" y="1878530"/>
                  <a:pt x="9473609" y="1903228"/>
                </a:cubicBezTo>
                <a:cubicBezTo>
                  <a:pt x="9516139" y="1899684"/>
                  <a:pt x="9558897" y="1898235"/>
                  <a:pt x="9601200" y="1892595"/>
                </a:cubicBezTo>
                <a:cubicBezTo>
                  <a:pt x="9612309" y="1891114"/>
                  <a:pt x="9622321" y="1885042"/>
                  <a:pt x="9633098" y="1881963"/>
                </a:cubicBezTo>
                <a:cubicBezTo>
                  <a:pt x="9647149" y="1877949"/>
                  <a:pt x="9661451" y="1874874"/>
                  <a:pt x="9675628" y="1871330"/>
                </a:cubicBezTo>
                <a:cubicBezTo>
                  <a:pt x="9782872" y="1790895"/>
                  <a:pt x="9650558" y="1893265"/>
                  <a:pt x="9760688" y="1796902"/>
                </a:cubicBezTo>
                <a:cubicBezTo>
                  <a:pt x="9774025" y="1785233"/>
                  <a:pt x="9789042" y="1775637"/>
                  <a:pt x="9803219" y="1765004"/>
                </a:cubicBezTo>
                <a:lnTo>
                  <a:pt x="9824484" y="1679944"/>
                </a:lnTo>
                <a:cubicBezTo>
                  <a:pt x="9828028" y="1665767"/>
                  <a:pt x="9827010" y="1649573"/>
                  <a:pt x="9835116" y="1637414"/>
                </a:cubicBezTo>
                <a:lnTo>
                  <a:pt x="9856382" y="1605516"/>
                </a:lnTo>
                <a:cubicBezTo>
                  <a:pt x="9859926" y="1587795"/>
                  <a:pt x="9861821" y="1569663"/>
                  <a:pt x="9867014" y="1552353"/>
                </a:cubicBezTo>
                <a:cubicBezTo>
                  <a:pt x="9877196" y="1518413"/>
                  <a:pt x="9893836" y="1488076"/>
                  <a:pt x="9909544" y="1456660"/>
                </a:cubicBezTo>
                <a:cubicBezTo>
                  <a:pt x="9933675" y="1336005"/>
                  <a:pt x="9922043" y="1385399"/>
                  <a:pt x="9941442" y="1307804"/>
                </a:cubicBezTo>
                <a:cubicBezTo>
                  <a:pt x="9937898" y="1176669"/>
                  <a:pt x="9937360" y="1045419"/>
                  <a:pt x="9930809" y="914400"/>
                </a:cubicBezTo>
                <a:cubicBezTo>
                  <a:pt x="9930249" y="903206"/>
                  <a:pt x="9922020" y="893557"/>
                  <a:pt x="9920177" y="882502"/>
                </a:cubicBezTo>
                <a:cubicBezTo>
                  <a:pt x="9914901" y="850845"/>
                  <a:pt x="9913786" y="818621"/>
                  <a:pt x="9909544" y="786809"/>
                </a:cubicBezTo>
                <a:cubicBezTo>
                  <a:pt x="9906695" y="765440"/>
                  <a:pt x="9901431" y="744425"/>
                  <a:pt x="9898912" y="723014"/>
                </a:cubicBezTo>
                <a:cubicBezTo>
                  <a:pt x="9894338" y="684135"/>
                  <a:pt x="9895082" y="644607"/>
                  <a:pt x="9888279" y="606056"/>
                </a:cubicBezTo>
                <a:cubicBezTo>
                  <a:pt x="9881902" y="569917"/>
                  <a:pt x="9864887" y="544381"/>
                  <a:pt x="9856382" y="510363"/>
                </a:cubicBezTo>
                <a:cubicBezTo>
                  <a:pt x="9852838" y="496186"/>
                  <a:pt x="9852999" y="480520"/>
                  <a:pt x="9845749" y="467832"/>
                </a:cubicBezTo>
                <a:cubicBezTo>
                  <a:pt x="9833155" y="445793"/>
                  <a:pt x="9802278" y="428220"/>
                  <a:pt x="9781954" y="414670"/>
                </a:cubicBezTo>
                <a:cubicBezTo>
                  <a:pt x="9774865" y="404037"/>
                  <a:pt x="9768204" y="393107"/>
                  <a:pt x="9760688" y="382772"/>
                </a:cubicBezTo>
                <a:cubicBezTo>
                  <a:pt x="9739842" y="354109"/>
                  <a:pt x="9716553" y="327200"/>
                  <a:pt x="9696893" y="297711"/>
                </a:cubicBezTo>
                <a:lnTo>
                  <a:pt x="9675628" y="265814"/>
                </a:lnTo>
                <a:cubicBezTo>
                  <a:pt x="9663999" y="219300"/>
                  <a:pt x="9668440" y="223997"/>
                  <a:pt x="9643730" y="180753"/>
                </a:cubicBezTo>
                <a:cubicBezTo>
                  <a:pt x="9637390" y="169658"/>
                  <a:pt x="9631501" y="157892"/>
                  <a:pt x="9622465" y="148856"/>
                </a:cubicBezTo>
                <a:cubicBezTo>
                  <a:pt x="9599003" y="125393"/>
                  <a:pt x="9579415" y="123931"/>
                  <a:pt x="9548037" y="116958"/>
                </a:cubicBezTo>
                <a:cubicBezTo>
                  <a:pt x="9496851" y="105584"/>
                  <a:pt x="9475945" y="103093"/>
                  <a:pt x="9420447" y="95693"/>
                </a:cubicBezTo>
                <a:cubicBezTo>
                  <a:pt x="9392123" y="91917"/>
                  <a:pt x="9363628" y="89405"/>
                  <a:pt x="9335386" y="85060"/>
                </a:cubicBezTo>
                <a:cubicBezTo>
                  <a:pt x="9317524" y="82312"/>
                  <a:pt x="9300136" y="76816"/>
                  <a:pt x="9282223" y="74428"/>
                </a:cubicBezTo>
                <a:cubicBezTo>
                  <a:pt x="9246917" y="69721"/>
                  <a:pt x="9211204" y="68502"/>
                  <a:pt x="9175898" y="63795"/>
                </a:cubicBezTo>
                <a:cubicBezTo>
                  <a:pt x="9157985" y="61407"/>
                  <a:pt x="9140648" y="55551"/>
                  <a:pt x="9122735" y="53163"/>
                </a:cubicBezTo>
                <a:cubicBezTo>
                  <a:pt x="9087429" y="48456"/>
                  <a:pt x="9051851" y="46074"/>
                  <a:pt x="9016409" y="42530"/>
                </a:cubicBezTo>
                <a:lnTo>
                  <a:pt x="8718698" y="53163"/>
                </a:lnTo>
                <a:cubicBezTo>
                  <a:pt x="8651326" y="56030"/>
                  <a:pt x="8584077" y="61621"/>
                  <a:pt x="8516679" y="63795"/>
                </a:cubicBezTo>
                <a:lnTo>
                  <a:pt x="8059479" y="74428"/>
                </a:lnTo>
                <a:cubicBezTo>
                  <a:pt x="8041758" y="77972"/>
                  <a:pt x="8024178" y="82312"/>
                  <a:pt x="8006316" y="85060"/>
                </a:cubicBezTo>
                <a:cubicBezTo>
                  <a:pt x="7944486" y="94572"/>
                  <a:pt x="7864670" y="101294"/>
                  <a:pt x="7804298" y="106325"/>
                </a:cubicBezTo>
                <a:cubicBezTo>
                  <a:pt x="7569426" y="125898"/>
                  <a:pt x="7627705" y="118024"/>
                  <a:pt x="7283302" y="127590"/>
                </a:cubicBezTo>
                <a:cubicBezTo>
                  <a:pt x="7254949" y="131134"/>
                  <a:pt x="7226816" y="138223"/>
                  <a:pt x="7198242" y="138223"/>
                </a:cubicBezTo>
                <a:cubicBezTo>
                  <a:pt x="6906652" y="138223"/>
                  <a:pt x="6967206" y="147303"/>
                  <a:pt x="6815470" y="116958"/>
                </a:cubicBezTo>
                <a:cubicBezTo>
                  <a:pt x="6513985" y="119370"/>
                  <a:pt x="5824809" y="91621"/>
                  <a:pt x="5358809" y="138223"/>
                </a:cubicBezTo>
                <a:cubicBezTo>
                  <a:pt x="5330377" y="141066"/>
                  <a:pt x="5302102" y="145312"/>
                  <a:pt x="5273749" y="148856"/>
                </a:cubicBezTo>
                <a:cubicBezTo>
                  <a:pt x="5206409" y="145312"/>
                  <a:pt x="5138849" y="144718"/>
                  <a:pt x="5071730" y="138223"/>
                </a:cubicBezTo>
                <a:cubicBezTo>
                  <a:pt x="5028814" y="134070"/>
                  <a:pt x="4944140" y="116958"/>
                  <a:pt x="4944140" y="116958"/>
                </a:cubicBezTo>
                <a:cubicBezTo>
                  <a:pt x="4912079" y="119248"/>
                  <a:pt x="4735715" y="130430"/>
                  <a:pt x="4688958" y="138223"/>
                </a:cubicBezTo>
                <a:cubicBezTo>
                  <a:pt x="4660130" y="143028"/>
                  <a:pt x="4632251" y="152400"/>
                  <a:pt x="4603898" y="159488"/>
                </a:cubicBezTo>
                <a:lnTo>
                  <a:pt x="4518837" y="180753"/>
                </a:lnTo>
                <a:cubicBezTo>
                  <a:pt x="4504660" y="184297"/>
                  <a:pt x="4490636" y="188520"/>
                  <a:pt x="4476307" y="191386"/>
                </a:cubicBezTo>
                <a:cubicBezTo>
                  <a:pt x="4458586" y="194930"/>
                  <a:pt x="4440786" y="198098"/>
                  <a:pt x="4423144" y="202018"/>
                </a:cubicBezTo>
                <a:cubicBezTo>
                  <a:pt x="4408879" y="205188"/>
                  <a:pt x="4394903" y="209589"/>
                  <a:pt x="4380614" y="212651"/>
                </a:cubicBezTo>
                <a:cubicBezTo>
                  <a:pt x="4345272" y="220224"/>
                  <a:pt x="4309730" y="226828"/>
                  <a:pt x="4274288" y="233916"/>
                </a:cubicBezTo>
                <a:lnTo>
                  <a:pt x="4167963" y="255181"/>
                </a:lnTo>
                <a:cubicBezTo>
                  <a:pt x="4150242" y="258725"/>
                  <a:pt x="4132332" y="261431"/>
                  <a:pt x="4114800" y="265814"/>
                </a:cubicBezTo>
                <a:cubicBezTo>
                  <a:pt x="4050526" y="281882"/>
                  <a:pt x="4086130" y="271826"/>
                  <a:pt x="4008475" y="297711"/>
                </a:cubicBezTo>
                <a:cubicBezTo>
                  <a:pt x="3997842" y="301255"/>
                  <a:pt x="3987567" y="306146"/>
                  <a:pt x="3976577" y="308344"/>
                </a:cubicBezTo>
                <a:cubicBezTo>
                  <a:pt x="3898840" y="323892"/>
                  <a:pt x="3941304" y="316421"/>
                  <a:pt x="3848986" y="329609"/>
                </a:cubicBezTo>
                <a:lnTo>
                  <a:pt x="3264195" y="318977"/>
                </a:lnTo>
                <a:cubicBezTo>
                  <a:pt x="3236866" y="318051"/>
                  <a:pt x="3215530" y="303436"/>
                  <a:pt x="3189768" y="297711"/>
                </a:cubicBezTo>
                <a:cubicBezTo>
                  <a:pt x="3168723" y="293034"/>
                  <a:pt x="3147237" y="290623"/>
                  <a:pt x="3125972" y="287079"/>
                </a:cubicBezTo>
                <a:cubicBezTo>
                  <a:pt x="3094074" y="290623"/>
                  <a:pt x="3061936" y="292435"/>
                  <a:pt x="3030279" y="297711"/>
                </a:cubicBezTo>
                <a:cubicBezTo>
                  <a:pt x="3019224" y="299554"/>
                  <a:pt x="3009323" y="305913"/>
                  <a:pt x="2998382" y="308344"/>
                </a:cubicBezTo>
                <a:cubicBezTo>
                  <a:pt x="2886092" y="333298"/>
                  <a:pt x="2974502" y="305673"/>
                  <a:pt x="2902688" y="329609"/>
                </a:cubicBezTo>
                <a:cubicBezTo>
                  <a:pt x="2820241" y="384573"/>
                  <a:pt x="2863140" y="364056"/>
                  <a:pt x="2775098" y="393404"/>
                </a:cubicBezTo>
                <a:lnTo>
                  <a:pt x="2743200" y="404037"/>
                </a:lnTo>
                <a:cubicBezTo>
                  <a:pt x="2721935" y="396949"/>
                  <a:pt x="2698056" y="395206"/>
                  <a:pt x="2679405" y="382772"/>
                </a:cubicBezTo>
                <a:cubicBezTo>
                  <a:pt x="2668772" y="375684"/>
                  <a:pt x="2659184" y="366697"/>
                  <a:pt x="2647507" y="361507"/>
                </a:cubicBezTo>
                <a:cubicBezTo>
                  <a:pt x="2624698" y="351370"/>
                  <a:pt x="2558825" y="331059"/>
                  <a:pt x="2530549" y="329609"/>
                </a:cubicBezTo>
                <a:cubicBezTo>
                  <a:pt x="2410153" y="323435"/>
                  <a:pt x="2289544" y="322521"/>
                  <a:pt x="2169042" y="318977"/>
                </a:cubicBezTo>
                <a:cubicBezTo>
                  <a:pt x="2119045" y="310644"/>
                  <a:pt x="2059004" y="299446"/>
                  <a:pt x="2009554" y="297711"/>
                </a:cubicBezTo>
                <a:cubicBezTo>
                  <a:pt x="1839501" y="291744"/>
                  <a:pt x="1669312" y="290623"/>
                  <a:pt x="1499191" y="287079"/>
                </a:cubicBezTo>
                <a:cubicBezTo>
                  <a:pt x="1399735" y="270502"/>
                  <a:pt x="1456549" y="280676"/>
                  <a:pt x="1329070" y="255181"/>
                </a:cubicBezTo>
                <a:cubicBezTo>
                  <a:pt x="1311349" y="251637"/>
                  <a:pt x="1293052" y="250264"/>
                  <a:pt x="1275907" y="244549"/>
                </a:cubicBezTo>
                <a:lnTo>
                  <a:pt x="1180214" y="212651"/>
                </a:lnTo>
                <a:cubicBezTo>
                  <a:pt x="1169581" y="209107"/>
                  <a:pt x="1157641" y="208235"/>
                  <a:pt x="1148316" y="202018"/>
                </a:cubicBezTo>
                <a:cubicBezTo>
                  <a:pt x="1104260" y="172647"/>
                  <a:pt x="1128816" y="183852"/>
                  <a:pt x="1073888" y="170121"/>
                </a:cubicBezTo>
                <a:cubicBezTo>
                  <a:pt x="1024632" y="137283"/>
                  <a:pt x="1057806" y="153552"/>
                  <a:pt x="988828" y="138223"/>
                </a:cubicBezTo>
                <a:cubicBezTo>
                  <a:pt x="941191" y="127636"/>
                  <a:pt x="945261" y="124977"/>
                  <a:pt x="893135" y="116958"/>
                </a:cubicBezTo>
                <a:cubicBezTo>
                  <a:pt x="864893" y="112613"/>
                  <a:pt x="836428" y="109869"/>
                  <a:pt x="808075" y="106325"/>
                </a:cubicBezTo>
                <a:cubicBezTo>
                  <a:pt x="745998" y="85634"/>
                  <a:pt x="805942" y="103772"/>
                  <a:pt x="712382" y="85060"/>
                </a:cubicBezTo>
                <a:cubicBezTo>
                  <a:pt x="698053" y="82194"/>
                  <a:pt x="684116" y="77598"/>
                  <a:pt x="669851" y="74428"/>
                </a:cubicBezTo>
                <a:cubicBezTo>
                  <a:pt x="548376" y="47434"/>
                  <a:pt x="677871" y="79090"/>
                  <a:pt x="574158" y="53163"/>
                </a:cubicBezTo>
                <a:cubicBezTo>
                  <a:pt x="474921" y="56707"/>
                  <a:pt x="375541" y="57402"/>
                  <a:pt x="276447" y="63795"/>
                </a:cubicBezTo>
                <a:cubicBezTo>
                  <a:pt x="265262" y="64517"/>
                  <a:pt x="255539" y="72230"/>
                  <a:pt x="244549" y="74428"/>
                </a:cubicBezTo>
                <a:cubicBezTo>
                  <a:pt x="23064" y="118725"/>
                  <a:pt x="332190" y="44542"/>
                  <a:pt x="85061" y="106325"/>
                </a:cubicBezTo>
                <a:cubicBezTo>
                  <a:pt x="71439" y="109731"/>
                  <a:pt x="25884" y="119965"/>
                  <a:pt x="10633" y="127590"/>
                </a:cubicBezTo>
                <a:cubicBezTo>
                  <a:pt x="6150" y="129832"/>
                  <a:pt x="3544" y="134679"/>
                  <a:pt x="0" y="138223"/>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Rectangle 6"/>
          <p:cNvSpPr/>
          <p:nvPr/>
        </p:nvSpPr>
        <p:spPr>
          <a:xfrm>
            <a:off x="8040468" y="11484"/>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a:t>
            </a:r>
          </a:p>
        </p:txBody>
      </p:sp>
      <p:sp>
        <p:nvSpPr>
          <p:cNvPr id="4" name="Rounded Rectangle 3"/>
          <p:cNvSpPr/>
          <p:nvPr/>
        </p:nvSpPr>
        <p:spPr bwMode="auto">
          <a:xfrm>
            <a:off x="609600" y="1295400"/>
            <a:ext cx="1447800" cy="457200"/>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5" name="Picture 4">
            <a:extLst>
              <a:ext uri="{FF2B5EF4-FFF2-40B4-BE49-F238E27FC236}">
                <a16:creationId xmlns:a16="http://schemas.microsoft.com/office/drawing/2014/main" id="{9F036933-B58C-BDA7-187C-EB10790B6173}"/>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4565130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solidFill>
                  <a:srgbClr val="92D050"/>
                </a:solidFill>
              </a:rPr>
              <a:t>Name the Big Concept.</a:t>
            </a:r>
          </a:p>
          <a:p>
            <a:pPr>
              <a:defRPr/>
            </a:pPr>
            <a:r>
              <a:rPr lang="en-US" dirty="0">
                <a:solidFill>
                  <a:srgbClr val="FFCC99"/>
                </a:solidFill>
              </a:rPr>
              <a:t>Ecosystems have a way to balance changes so that up and down fluctuations are part of the natural balance of the whole.</a:t>
            </a:r>
          </a:p>
          <a:p>
            <a:pPr marL="0" indent="0">
              <a:buNone/>
              <a:defRPr/>
            </a:pPr>
            <a:endParaRPr lang="en-US" dirty="0">
              <a:solidFill>
                <a:srgbClr val="FFCC99"/>
              </a:solidFill>
            </a:endParaRPr>
          </a:p>
          <a:p>
            <a:pPr>
              <a:defRPr/>
            </a:pPr>
            <a:endParaRPr lang="en-US" dirty="0"/>
          </a:p>
        </p:txBody>
      </p:sp>
      <p:sp>
        <p:nvSpPr>
          <p:cNvPr id="7" name="Rectangle 6"/>
          <p:cNvSpPr/>
          <p:nvPr/>
        </p:nvSpPr>
        <p:spPr>
          <a:xfrm>
            <a:off x="8040468" y="11484"/>
            <a:ext cx="1066318"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07" y="2362200"/>
            <a:ext cx="6324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bwMode="auto">
          <a:xfrm>
            <a:off x="5562601" y="838200"/>
            <a:ext cx="1524000"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4" name="Picture 3">
            <a:extLst>
              <a:ext uri="{FF2B5EF4-FFF2-40B4-BE49-F238E27FC236}">
                <a16:creationId xmlns:a16="http://schemas.microsoft.com/office/drawing/2014/main" id="{DCC54011-9904-A0CE-81A3-BFF2A8880C8C}"/>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0556151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3466559"/>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C6DD9137-847A-7B32-7631-3E6A2C1D088A}"/>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259731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19108880"/>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solidFill>
                            <a:srgbClr val="FF99FF"/>
                          </a:solidFill>
                        </a:rPr>
                        <a:t>-Bonus-</a:t>
                      </a:r>
                    </a:p>
                    <a:p>
                      <a:pPr algn="ctr"/>
                      <a:r>
                        <a:rPr lang="en-US" dirty="0">
                          <a:solidFill>
                            <a:srgbClr val="FF99FF"/>
                          </a:solidFill>
                        </a:rPr>
                        <a:t>MIX</a:t>
                      </a:r>
                      <a:r>
                        <a:rPr lang="en-US" baseline="0" dirty="0">
                          <a:solidFill>
                            <a:srgbClr val="FF99FF"/>
                          </a:solidFill>
                        </a:rPr>
                        <a:t> UP</a:t>
                      </a:r>
                      <a:endParaRPr lang="en-US" dirty="0">
                        <a:solidFill>
                          <a:srgbClr val="FF99FF"/>
                        </a:solidFill>
                      </a:endParaRP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solidFill>
                      <a:schemeClr val="bg1">
                        <a:lumMod val="85000"/>
                        <a:lumOff val="15000"/>
                      </a:schemeClr>
                    </a:solid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solidFill>
                      <a:schemeClr val="bg1">
                        <a:lumMod val="85000"/>
                        <a:lumOff val="15000"/>
                      </a:schemeClr>
                    </a:solid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solidFill>
                      <a:schemeClr val="bg1">
                        <a:lumMod val="85000"/>
                        <a:lumOff val="15000"/>
                      </a:schemeClr>
                    </a:solid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solidFill>
                      <a:schemeClr val="bg1">
                        <a:lumMod val="85000"/>
                        <a:lumOff val="15000"/>
                      </a:schemeClr>
                    </a:solid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solidFill>
                      <a:schemeClr val="bg1">
                        <a:lumMod val="85000"/>
                        <a:lumOff val="15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23A658CA-FFC0-2EEA-19AC-3023A6E96EFF}"/>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2597315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This person betrayed Han Solo to the Empire? (It wasn’t his fault)</a:t>
            </a:r>
          </a:p>
        </p:txBody>
      </p:sp>
      <p:pic>
        <p:nvPicPr>
          <p:cNvPr id="2050" name="Picture 2" descr="http://upload.wikimedia.org/wikipedia/en/c/cb/Lando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4841132"/>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781800" y="1600200"/>
            <a:ext cx="1949573" cy="1200329"/>
          </a:xfrm>
          <a:prstGeom prst="rect">
            <a:avLst/>
          </a:prstGeom>
          <a:noFill/>
        </p:spPr>
        <p:txBody>
          <a:bodyPr wrap="none" lIns="91440" tIns="45720" rIns="91440" bIns="45720">
            <a:spAutoFit/>
          </a:bodyPr>
          <a:lstStyle/>
          <a:p>
            <a:pPr algn="ctr">
              <a:buNone/>
            </a:pPr>
            <a:r>
              <a:rPr 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p>
        </p:txBody>
      </p:sp>
    </p:spTree>
    <p:extLst>
      <p:ext uri="{BB962C8B-B14F-4D97-AF65-F5344CB8AC3E}">
        <p14:creationId xmlns:p14="http://schemas.microsoft.com/office/powerpoint/2010/main" val="15618335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a:t>Who is this comedian / musician?</a:t>
            </a:r>
          </a:p>
        </p:txBody>
      </p:sp>
      <p:pic>
        <p:nvPicPr>
          <p:cNvPr id="3074" name="Picture 2" descr="http://www.befms.com/images/Weird-Al-Yankovic-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5638800"/>
          </a:xfrm>
          <a:prstGeom prst="rect">
            <a:avLst/>
          </a:prstGeom>
          <a:noFill/>
          <a:ln w="5715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302928" y="849684"/>
            <a:ext cx="2536272"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*22</a:t>
            </a:r>
          </a:p>
        </p:txBody>
      </p:sp>
    </p:spTree>
    <p:extLst>
      <p:ext uri="{BB962C8B-B14F-4D97-AF65-F5344CB8AC3E}">
        <p14:creationId xmlns:p14="http://schemas.microsoft.com/office/powerpoint/2010/main" val="3472070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5973763"/>
          </a:xfrm>
        </p:spPr>
        <p:txBody>
          <a:bodyPr/>
          <a:lstStyle/>
          <a:p>
            <a:r>
              <a:rPr lang="en-US" dirty="0"/>
              <a:t>Name this </a:t>
            </a:r>
            <a:r>
              <a:rPr lang="en-US" dirty="0" err="1"/>
              <a:t>Tannen</a:t>
            </a:r>
            <a:r>
              <a:rPr lang="en-US" dirty="0"/>
              <a:t> from Back to the Future?</a:t>
            </a:r>
          </a:p>
        </p:txBody>
      </p:sp>
      <p:pic>
        <p:nvPicPr>
          <p:cNvPr id="5122" name="Picture 2" descr="http://www.top10films.co.uk/img/biff_man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763000" cy="58674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379128" y="762000"/>
            <a:ext cx="2536272"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a:t>
            </a:r>
          </a:p>
        </p:txBody>
      </p:sp>
    </p:spTree>
    <p:extLst>
      <p:ext uri="{BB962C8B-B14F-4D97-AF65-F5344CB8AC3E}">
        <p14:creationId xmlns:p14="http://schemas.microsoft.com/office/powerpoint/2010/main" val="166764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5973763"/>
          </a:xfrm>
        </p:spPr>
        <p:txBody>
          <a:bodyPr/>
          <a:lstStyle/>
          <a:p>
            <a:r>
              <a:rPr lang="en-US" dirty="0"/>
              <a:t>Name this show?</a:t>
            </a:r>
          </a:p>
        </p:txBody>
      </p:sp>
      <p:pic>
        <p:nvPicPr>
          <p:cNvPr id="1026" name="Picture 2" descr="Let&amp;#39;s See Who This Really Is | Know Your Meme">
            <a:extLst>
              <a:ext uri="{FF2B5EF4-FFF2-40B4-BE49-F238E27FC236}">
                <a16:creationId xmlns:a16="http://schemas.microsoft.com/office/drawing/2014/main" id="{19EA3766-19C5-4853-807F-C78A2CD23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31837"/>
            <a:ext cx="8686800" cy="58923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F919FF9-70BD-4268-AFA7-5C0E7D7C1F00}"/>
              </a:ext>
            </a:extLst>
          </p:cNvPr>
          <p:cNvSpPr txBox="1"/>
          <p:nvPr/>
        </p:nvSpPr>
        <p:spPr>
          <a:xfrm>
            <a:off x="5410200" y="34264"/>
            <a:ext cx="4572000" cy="1569660"/>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*24</a:t>
            </a:r>
          </a:p>
        </p:txBody>
      </p:sp>
    </p:spTree>
    <p:extLst>
      <p:ext uri="{BB962C8B-B14F-4D97-AF65-F5344CB8AC3E}">
        <p14:creationId xmlns:p14="http://schemas.microsoft.com/office/powerpoint/2010/main" val="43680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t>Is your name on the review sheet?</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07038"/>
            <a:ext cx="762000" cy="457200"/>
          </a:xfrm>
          <a:prstGeom prst="rect">
            <a:avLst/>
          </a:prstGeom>
          <a:solidFill>
            <a:srgbClr val="FF00FF">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n>
                <a:solidFill>
                  <a:schemeClr val="bg1"/>
                </a:solidFill>
              </a:ln>
            </a:endParaRPr>
          </a:p>
        </p:txBody>
      </p:sp>
      <p:sp>
        <p:nvSpPr>
          <p:cNvPr id="6153" name="WordArt 9"/>
          <p:cNvSpPr>
            <a:spLocks noChangeArrowheads="1" noChangeShapeType="1" noTextEdit="1"/>
          </p:cNvSpPr>
          <p:nvPr/>
        </p:nvSpPr>
        <p:spPr bwMode="auto">
          <a:xfrm>
            <a:off x="5486400" y="990600"/>
            <a:ext cx="3438525" cy="1752600"/>
          </a:xfrm>
          <a:prstGeom prst="rect">
            <a:avLst/>
          </a:prstGeom>
          <a:ln>
            <a:solidFill>
              <a:schemeClr val="bg1"/>
            </a:solidFill>
          </a:ln>
        </p:spPr>
        <p:txBody>
          <a:bodyPr wrap="none" fromWordArt="1">
            <a:prstTxWarp prst="textPlain">
              <a:avLst>
                <a:gd name="adj" fmla="val 50000"/>
              </a:avLst>
            </a:prstTxWarp>
          </a:bodyPr>
          <a:lstStyle/>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on the next slide</a:t>
            </a:r>
            <a:r>
              <a:rPr lang="en-US" sz="3600" kern="10" spc="720" dirty="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t>
            </a:r>
          </a:p>
        </p:txBody>
      </p:sp>
    </p:spTree>
    <p:extLst>
      <p:ext uri="{BB962C8B-B14F-4D97-AF65-F5344CB8AC3E}">
        <p14:creationId xmlns:p14="http://schemas.microsoft.com/office/powerpoint/2010/main" val="1310263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Name this hero created by </a:t>
            </a:r>
            <a:r>
              <a:rPr lang="en-US" dirty="0" err="1"/>
              <a:t>Megamind</a:t>
            </a:r>
            <a:r>
              <a:rPr lang="en-US" dirty="0"/>
              <a:t>?</a:t>
            </a:r>
          </a:p>
        </p:txBody>
      </p:sp>
      <p:pic>
        <p:nvPicPr>
          <p:cNvPr id="9218" name="Picture 2" descr="http://img51.imageshack.us/img51/8040/megamind2010scr300mbun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78240" cy="5715000"/>
          </a:xfrm>
          <a:prstGeom prst="rect">
            <a:avLst/>
          </a:prstGeom>
          <a:noFill/>
          <a:ln w="57150">
            <a:solidFill>
              <a:srgbClr val="FFCC99"/>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936516"/>
            <a:ext cx="2536272"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*25</a:t>
            </a:r>
          </a:p>
        </p:txBody>
      </p:sp>
    </p:spTree>
    <p:extLst>
      <p:ext uri="{BB962C8B-B14F-4D97-AF65-F5344CB8AC3E}">
        <p14:creationId xmlns:p14="http://schemas.microsoft.com/office/powerpoint/2010/main" val="3818561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29686145"/>
              </p:ext>
            </p:extLst>
          </p:nvPr>
        </p:nvGraphicFramePr>
        <p:xfrm>
          <a:off x="381000" y="891595"/>
          <a:ext cx="8382000" cy="486013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77672">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789147">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789147">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789147">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789147">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789147">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D4043BEE-AAC4-9D08-5BE6-288FCD07CA13}"/>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2648991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24166134"/>
              </p:ext>
            </p:extLst>
          </p:nvPr>
        </p:nvGraphicFramePr>
        <p:xfrm>
          <a:off x="381000" y="891595"/>
          <a:ext cx="8382000" cy="486013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77672">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789147">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789147">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789147">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789147">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789147">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281614" y="5791200"/>
            <a:ext cx="7826181" cy="923330"/>
          </a:xfrm>
          <a:prstGeom prst="rect">
            <a:avLst/>
          </a:prstGeom>
          <a:noFill/>
        </p:spPr>
        <p:txBody>
          <a:bodyPr wrap="none" lIns="91440" tIns="45720" rIns="91440" bIns="45720">
            <a:spAutoFit/>
          </a:bodyPr>
          <a:lstStyle/>
          <a:p>
            <a:pPr algn="ctr">
              <a:buNone/>
            </a:pPr>
            <a:r>
              <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Final Question______</a:t>
            </a:r>
          </a:p>
        </p:txBody>
      </p:sp>
      <p:pic>
        <p:nvPicPr>
          <p:cNvPr id="5" name="Picture 4">
            <a:extLst>
              <a:ext uri="{FF2B5EF4-FFF2-40B4-BE49-F238E27FC236}">
                <a16:creationId xmlns:a16="http://schemas.microsoft.com/office/drawing/2014/main" id="{8945A399-4715-CC7B-DAC5-0B89DDA65854}"/>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82460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http://www.artfire.com/uploads/product/4/714/64714/6264714/6264714/large/isabel_the_cat_lady_polymer_clay_figure_sculpture_-_clay_figurine_3a945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71681" y="1447800"/>
            <a:ext cx="5860899" cy="1920526"/>
          </a:xfrm>
          <a:prstGeom prst="rect">
            <a:avLst/>
          </a:prstGeom>
          <a:noFill/>
        </p:spPr>
        <p:txBody>
          <a:bodyPr wrap="none" lIns="91440" tIns="45720" rIns="91440" bIns="45720">
            <a:prstTxWarp prst="textArchUp">
              <a:avLst/>
            </a:prstTxWarp>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This is a 5 point </a:t>
            </a:r>
          </a:p>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Wager</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question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28397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not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Creation of waste.</a:t>
            </a:r>
            <a:r>
              <a:rPr lang="en-US" dirty="0"/>
              <a:t> </a:t>
            </a:r>
          </a:p>
          <a:p>
            <a:pPr marL="457200" lvl="1" indent="0" eaLnBrk="1" hangingPunct="1">
              <a:lnSpc>
                <a:spcPct val="90000"/>
              </a:lnSpc>
              <a:buFontTx/>
              <a:buNone/>
            </a:pPr>
            <a:r>
              <a:rPr lang="en-US" dirty="0">
                <a:solidFill>
                  <a:schemeClr val="accent2"/>
                </a:solidFill>
              </a:rPr>
              <a:t>F.) Pollination and crop production. </a:t>
            </a:r>
          </a:p>
          <a:p>
            <a:pPr marL="457200" lvl="1" indent="0" eaLnBrk="1" hangingPunct="1">
              <a:lnSpc>
                <a:spcPct val="90000"/>
              </a:lnSpc>
              <a:buFontTx/>
              <a:buNone/>
            </a:pPr>
            <a:r>
              <a:rPr lang="en-US" dirty="0">
                <a:solidFill>
                  <a:srgbClr val="FFC000"/>
                </a:solidFill>
              </a:rPr>
              <a:t>G.) Increase in food security. </a:t>
            </a:r>
          </a:p>
          <a:p>
            <a:pPr marL="457200" lvl="1" indent="0" eaLnBrk="1" hangingPunct="1">
              <a:lnSpc>
                <a:spcPct val="90000"/>
              </a:lnSpc>
              <a:buFontTx/>
              <a:buNone/>
            </a:pPr>
            <a:r>
              <a:rPr lang="en-US" dirty="0">
                <a:solidFill>
                  <a:srgbClr val="9933FF"/>
                </a:solidFill>
              </a:rPr>
              <a:t>H.) Provision of health care (Medicines).</a:t>
            </a:r>
          </a:p>
          <a:p>
            <a:pPr marL="457200" lvl="1" indent="0" eaLnBrk="1" hangingPunct="1">
              <a:lnSpc>
                <a:spcPct val="90000"/>
              </a:lnSpc>
              <a:buFontTx/>
              <a:buNone/>
            </a:pPr>
            <a:r>
              <a:rPr lang="en-US" dirty="0"/>
              <a:t>I.) Income generation</a:t>
            </a:r>
          </a:p>
          <a:p>
            <a:pPr marL="457200" lvl="1" indent="0" eaLnBrk="1" hangingPunct="1">
              <a:lnSpc>
                <a:spcPct val="90000"/>
              </a:lnSpc>
              <a:buFontTx/>
              <a:buNone/>
            </a:pPr>
            <a:r>
              <a:rPr lang="en-US" dirty="0">
                <a:solidFill>
                  <a:srgbClr val="CC00FF"/>
                </a:solidFill>
              </a:rPr>
              <a:t>J.) 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charset="0"/>
            </a:endParaRPr>
          </a:p>
        </p:txBody>
      </p:sp>
    </p:spTree>
    <p:extLst>
      <p:ext uri="{BB962C8B-B14F-4D97-AF65-F5344CB8AC3E}">
        <p14:creationId xmlns:p14="http://schemas.microsoft.com/office/powerpoint/2010/main" val="41475349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rgbClr val="CC66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6926" y="23413"/>
            <a:ext cx="9020419" cy="923330"/>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Ecology Interactions Unit</a:t>
            </a:r>
          </a:p>
        </p:txBody>
      </p:sp>
      <p:sp>
        <p:nvSpPr>
          <p:cNvPr id="4" name="Rectangle 3"/>
          <p:cNvSpPr/>
          <p:nvPr/>
        </p:nvSpPr>
        <p:spPr>
          <a:xfrm>
            <a:off x="152400" y="5029200"/>
            <a:ext cx="3708066" cy="1446550"/>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17780" cmpd="sng">
                  <a:solidFill>
                    <a:sysClr val="windowText" lastClr="000000"/>
                  </a:solidFill>
                  <a:prstDash val="solid"/>
                  <a:miter lim="800000"/>
                </a:ln>
                <a:solidFill>
                  <a:srgbClr val="FF9966"/>
                </a:solidFill>
                <a:effectLst>
                  <a:outerShdw blurRad="50800" algn="tl" rotWithShape="0">
                    <a:srgbClr val="000000"/>
                  </a:outerShdw>
                </a:effectLst>
                <a:uLnTx/>
                <a:uFillTx/>
                <a:latin typeface="Tahoma" pitchFamily="34" charset="0"/>
                <a:ea typeface="+mn-ea"/>
                <a:cs typeface="+mn-cs"/>
              </a:rPr>
              <a:t>Part 2 </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17780" cmpd="sng">
                  <a:solidFill>
                    <a:sysClr val="windowText" lastClr="000000"/>
                  </a:solidFill>
                  <a:prstDash val="solid"/>
                  <a:miter lim="800000"/>
                </a:ln>
                <a:solidFill>
                  <a:srgbClr val="FF9966"/>
                </a:solidFill>
                <a:effectLst>
                  <a:outerShdw blurRad="50800" algn="tl" rotWithShape="0">
                    <a:srgbClr val="000000"/>
                  </a:outerShdw>
                </a:effectLst>
                <a:uLnTx/>
                <a:uFillTx/>
                <a:latin typeface="Tahoma" pitchFamily="34" charset="0"/>
                <a:ea typeface="+mn-ea"/>
                <a:cs typeface="+mn-cs"/>
              </a:rPr>
              <a:t>Review Game</a:t>
            </a:r>
          </a:p>
        </p:txBody>
      </p:sp>
      <p:pic>
        <p:nvPicPr>
          <p:cNvPr id="5" name="Picture 4">
            <a:extLst>
              <a:ext uri="{FF2B5EF4-FFF2-40B4-BE49-F238E27FC236}">
                <a16:creationId xmlns:a16="http://schemas.microsoft.com/office/drawing/2014/main" id="{6174C20C-FCCD-04AE-339D-9233B9A39A22}"/>
              </a:ext>
            </a:extLst>
          </p:cNvPr>
          <p:cNvPicPr>
            <a:picLocks noChangeAspect="1"/>
          </p:cNvPicPr>
          <p:nvPr/>
        </p:nvPicPr>
        <p:blipFill>
          <a:blip r:embed="rId3"/>
          <a:stretch>
            <a:fillRect/>
          </a:stretch>
        </p:blipFill>
        <p:spPr>
          <a:xfrm>
            <a:off x="3414165" y="4734752"/>
            <a:ext cx="5712447" cy="1859441"/>
          </a:xfrm>
          <a:prstGeom prst="rect">
            <a:avLst/>
          </a:prstGeom>
        </p:spPr>
      </p:pic>
      <p:pic>
        <p:nvPicPr>
          <p:cNvPr id="6" name="Picture 5">
            <a:extLst>
              <a:ext uri="{FF2B5EF4-FFF2-40B4-BE49-F238E27FC236}">
                <a16:creationId xmlns:a16="http://schemas.microsoft.com/office/drawing/2014/main" id="{41D5EBAC-4B12-BAB3-B997-7AAFFD85E538}"/>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701256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rgbClr val="CC66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6926" y="23413"/>
            <a:ext cx="902041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Ecology Interactions Unit</a:t>
            </a:r>
          </a:p>
        </p:txBody>
      </p:sp>
      <p:sp>
        <p:nvSpPr>
          <p:cNvPr id="4" name="Rectangle 3"/>
          <p:cNvSpPr/>
          <p:nvPr/>
        </p:nvSpPr>
        <p:spPr>
          <a:xfrm>
            <a:off x="228600" y="4799240"/>
            <a:ext cx="4943981" cy="1920526"/>
          </a:xfrm>
          <a:prstGeom prst="rect">
            <a:avLst/>
          </a:prstGeom>
          <a:noFill/>
        </p:spPr>
        <p:txBody>
          <a:bodyPr wrap="none" lIns="91440" tIns="45720" rIns="91440" bIns="4572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9966"/>
                </a:solidFill>
                <a:effectLst>
                  <a:outerShdw blurRad="50800" algn="tl" rotWithShape="0">
                    <a:srgbClr val="000000"/>
                  </a:outerShdw>
                </a:effectLst>
                <a:uLnTx/>
                <a:uFillTx/>
                <a:latin typeface="Tahoma" pitchFamily="34" charset="0"/>
                <a:ea typeface="+mn-ea"/>
                <a:cs typeface="+mn-cs"/>
              </a:rPr>
              <a:t>Part 2 </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9966"/>
                </a:solidFill>
                <a:effectLst>
                  <a:outerShdw blurRad="50800" algn="tl" rotWithShape="0">
                    <a:srgbClr val="000000"/>
                  </a:outerShdw>
                </a:effectLst>
                <a:uLnTx/>
                <a:uFillTx/>
                <a:latin typeface="Tahoma" pitchFamily="34" charset="0"/>
                <a:ea typeface="+mn-ea"/>
                <a:cs typeface="+mn-cs"/>
              </a:rPr>
              <a:t>Review Game</a:t>
            </a:r>
          </a:p>
        </p:txBody>
      </p:sp>
      <p:sp>
        <p:nvSpPr>
          <p:cNvPr id="5" name="Rectangle 4">
            <a:extLst>
              <a:ext uri="{FF2B5EF4-FFF2-40B4-BE49-F238E27FC236}">
                <a16:creationId xmlns:a16="http://schemas.microsoft.com/office/drawing/2014/main" id="{3E704649-9616-498F-B823-7C34576A8441}"/>
              </a:ext>
            </a:extLst>
          </p:cNvPr>
          <p:cNvSpPr/>
          <p:nvPr/>
        </p:nvSpPr>
        <p:spPr>
          <a:xfrm>
            <a:off x="990600" y="914400"/>
            <a:ext cx="7543800" cy="1676400"/>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38100" h="38100" prst="convex"/>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9525">
                  <a:solidFill>
                    <a:srgbClr val="000000"/>
                  </a:solidFill>
                  <a:prstDash val="solid"/>
                </a:ln>
                <a:solidFill>
                  <a:srgbClr val="CC6600"/>
                </a:solidFill>
                <a:effectLst>
                  <a:outerShdw blurRad="12700" dist="38100" dir="2700000" algn="tl" rotWithShape="0">
                    <a:srgbClr val="000000">
                      <a:lumMod val="50000"/>
                    </a:srgbClr>
                  </a:outerShdw>
                </a:effectLst>
                <a:uLnTx/>
                <a:uFillTx/>
                <a:latin typeface="Tahoma" pitchFamily="34" charset="0"/>
                <a:ea typeface="+mn-ea"/>
                <a:cs typeface="+mn-cs"/>
              </a:rPr>
              <a:t>Answer Key</a:t>
            </a:r>
          </a:p>
        </p:txBody>
      </p:sp>
      <p:pic>
        <p:nvPicPr>
          <p:cNvPr id="6" name="Picture 5">
            <a:extLst>
              <a:ext uri="{FF2B5EF4-FFF2-40B4-BE49-F238E27FC236}">
                <a16:creationId xmlns:a16="http://schemas.microsoft.com/office/drawing/2014/main" id="{3721FC3C-D7F3-2214-5892-04ADED254444}"/>
              </a:ext>
            </a:extLst>
          </p:cNvPr>
          <p:cNvPicPr>
            <a:picLocks noChangeAspect="1"/>
          </p:cNvPicPr>
          <p:nvPr/>
        </p:nvPicPr>
        <p:blipFill>
          <a:blip r:embed="rId3"/>
          <a:stretch>
            <a:fillRect/>
          </a:stretch>
        </p:blipFill>
        <p:spPr>
          <a:xfrm>
            <a:off x="5166531" y="5334000"/>
            <a:ext cx="3945250" cy="1284206"/>
          </a:xfrm>
          <a:prstGeom prst="rect">
            <a:avLst/>
          </a:prstGeom>
        </p:spPr>
      </p:pic>
      <p:pic>
        <p:nvPicPr>
          <p:cNvPr id="7" name="Picture 6">
            <a:extLst>
              <a:ext uri="{FF2B5EF4-FFF2-40B4-BE49-F238E27FC236}">
                <a16:creationId xmlns:a16="http://schemas.microsoft.com/office/drawing/2014/main" id="{E29FF493-8D14-3E8F-939F-FBE6EF020DE4}"/>
              </a:ext>
            </a:extLst>
          </p:cNvPr>
          <p:cNvPicPr>
            <a:picLocks noChangeAspect="1"/>
          </p:cNvPicPr>
          <p:nvPr/>
        </p:nvPicPr>
        <p:blipFill>
          <a:blip r:embed="rId4"/>
          <a:stretch>
            <a:fillRect/>
          </a:stretch>
        </p:blipFill>
        <p:spPr>
          <a:xfrm>
            <a:off x="7418674" y="6787306"/>
            <a:ext cx="1633537" cy="70694"/>
          </a:xfrm>
          <a:prstGeom prst="rect">
            <a:avLst/>
          </a:prstGeom>
        </p:spPr>
      </p:pic>
      <p:pic>
        <p:nvPicPr>
          <p:cNvPr id="8" name="Picture 2" descr="Download Key Transparent HQ PNG Image | FreePNGImg">
            <a:extLst>
              <a:ext uri="{FF2B5EF4-FFF2-40B4-BE49-F238E27FC236}">
                <a16:creationId xmlns:a16="http://schemas.microsoft.com/office/drawing/2014/main" id="{622B21E6-F327-29A0-9F85-95F3563540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512415" flipV="1">
            <a:off x="3497616" y="830616"/>
            <a:ext cx="5883457" cy="588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2573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 Ecology Interactions</a:t>
            </a:r>
          </a:p>
        </p:txBody>
      </p:sp>
      <p:pic>
        <p:nvPicPr>
          <p:cNvPr id="4" name="Picture 3">
            <a:extLst>
              <a:ext uri="{FF2B5EF4-FFF2-40B4-BE49-F238E27FC236}">
                <a16:creationId xmlns:a16="http://schemas.microsoft.com/office/drawing/2014/main" id="{DE10334D-650C-AB99-43F4-909171798EF4}"/>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606694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solidFill>
                            <a:srgbClr val="FF5050"/>
                          </a:solidFill>
                        </a:rPr>
                        <a:t>HOUSE</a:t>
                      </a:r>
                      <a:r>
                        <a:rPr lang="en-US" baseline="0" dirty="0">
                          <a:solidFill>
                            <a:srgbClr val="FF5050"/>
                          </a:solidFill>
                        </a:rPr>
                        <a:t> OF</a:t>
                      </a:r>
                      <a:br>
                        <a:rPr lang="en-US" baseline="0" dirty="0">
                          <a:solidFill>
                            <a:srgbClr val="FF5050"/>
                          </a:solidFill>
                        </a:rPr>
                      </a:br>
                      <a:r>
                        <a:rPr lang="en-US" baseline="0" dirty="0">
                          <a:solidFill>
                            <a:srgbClr val="FF5050"/>
                          </a:solidFill>
                        </a:rPr>
                        <a:t>CARDS</a:t>
                      </a:r>
                      <a:endParaRPr lang="en-US" dirty="0">
                        <a:solidFill>
                          <a:srgbClr val="FF5050"/>
                        </a:solidFill>
                      </a:endParaRPr>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solidFill>
                      <a:schemeClr val="bg1">
                        <a:lumMod val="75000"/>
                        <a:lumOff val="25000"/>
                      </a:schemeClr>
                    </a:solid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solidFill>
                      <a:schemeClr val="bg1">
                        <a:lumMod val="75000"/>
                        <a:lumOff val="25000"/>
                      </a:schemeClr>
                    </a:solid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solidFill>
                      <a:schemeClr val="bg1">
                        <a:lumMod val="75000"/>
                        <a:lumOff val="25000"/>
                      </a:schemeClr>
                    </a:solid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solidFill>
                      <a:schemeClr val="bg1">
                        <a:lumMod val="75000"/>
                        <a:lumOff val="25000"/>
                      </a:schemeClr>
                    </a:solid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solidFill>
                      <a:schemeClr val="bg1">
                        <a:lumMod val="75000"/>
                        <a:lumOff val="25000"/>
                      </a:schemeClr>
                    </a:solid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 Ecology Interactions</a:t>
            </a:r>
          </a:p>
        </p:txBody>
      </p:sp>
      <p:pic>
        <p:nvPicPr>
          <p:cNvPr id="4" name="Picture 3">
            <a:extLst>
              <a:ext uri="{FF2B5EF4-FFF2-40B4-BE49-F238E27FC236}">
                <a16:creationId xmlns:a16="http://schemas.microsoft.com/office/drawing/2014/main" id="{6C3C3C4D-24D4-0BC3-9254-2A36BD389EC4}"/>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0253611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ounded Rectangle 1"/>
          <p:cNvSpPr>
            <a:spLocks noChangeArrowheads="1"/>
          </p:cNvSpPr>
          <p:nvPr/>
        </p:nvSpPr>
        <p:spPr bwMode="auto">
          <a:xfrm>
            <a:off x="381000" y="1262856"/>
            <a:ext cx="8534400" cy="5137944"/>
          </a:xfrm>
          <a:prstGeom prst="roundRect">
            <a:avLst>
              <a:gd name="adj" fmla="val 16667"/>
            </a:avLst>
          </a:prstGeom>
          <a:blipFill dpi="0" rotWithShape="1">
            <a:blip r:embed="rId2"/>
            <a:srcRect/>
            <a:tile tx="0" ty="0" sx="100000" sy="100000" flip="none" algn="tl"/>
          </a:blipFill>
          <a:ln w="76200" algn="ctr">
            <a:solidFill>
              <a:srgbClr val="7F7F7F"/>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5-Point Star 11"/>
          <p:cNvSpPr/>
          <p:nvPr/>
        </p:nvSpPr>
        <p:spPr bwMode="auto">
          <a:xfrm rot="20105083">
            <a:off x="1828800" y="2514600"/>
            <a:ext cx="838200" cy="685800"/>
          </a:xfrm>
          <a:prstGeom prst="star5">
            <a:avLst/>
          </a:prstGeom>
          <a:solidFill>
            <a:srgbClr val="FFFF0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7" name="5-Point Star 16"/>
          <p:cNvSpPr/>
          <p:nvPr/>
        </p:nvSpPr>
        <p:spPr bwMode="auto">
          <a:xfrm rot="13631537">
            <a:off x="4981786" y="2604562"/>
            <a:ext cx="3579813" cy="3562350"/>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30" name="Moon 27"/>
          <p:cNvSpPr>
            <a:spLocks noChangeArrowheads="1"/>
          </p:cNvSpPr>
          <p:nvPr/>
        </p:nvSpPr>
        <p:spPr bwMode="auto">
          <a:xfrm>
            <a:off x="2819400" y="2057400"/>
            <a:ext cx="762000" cy="1143000"/>
          </a:xfrm>
          <a:prstGeom prst="moon">
            <a:avLst>
              <a:gd name="adj" fmla="val 50000"/>
            </a:avLst>
          </a:prstGeom>
          <a:solidFill>
            <a:srgbClr val="00B0F0"/>
          </a:solidFill>
          <a:ln w="28575"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99CC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31" name="Moon 28"/>
          <p:cNvSpPr>
            <a:spLocks noChangeArrowheads="1"/>
          </p:cNvSpPr>
          <p:nvPr/>
        </p:nvSpPr>
        <p:spPr bwMode="auto">
          <a:xfrm rot="-8906648">
            <a:off x="6043755" y="1714889"/>
            <a:ext cx="762000" cy="1143000"/>
          </a:xfrm>
          <a:prstGeom prst="moon">
            <a:avLst>
              <a:gd name="adj" fmla="val 50000"/>
            </a:avLst>
          </a:prstGeom>
          <a:solidFill>
            <a:srgbClr val="00B0F0"/>
          </a:solidFill>
          <a:ln w="28575"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99CC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5" name="5-Point Star 34"/>
          <p:cNvSpPr/>
          <p:nvPr/>
        </p:nvSpPr>
        <p:spPr bwMode="auto">
          <a:xfrm rot="13631537">
            <a:off x="758032" y="1459706"/>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45" name="4-Point Star 43"/>
          <p:cNvSpPr>
            <a:spLocks noChangeArrowheads="1"/>
          </p:cNvSpPr>
          <p:nvPr/>
        </p:nvSpPr>
        <p:spPr bwMode="auto">
          <a:xfrm rot="19798932">
            <a:off x="2450192" y="2957337"/>
            <a:ext cx="3047999" cy="1426399"/>
          </a:xfrm>
          <a:prstGeom prst="star4">
            <a:avLst>
              <a:gd name="adj" fmla="val 12500"/>
            </a:avLst>
          </a:prstGeom>
          <a:solidFill>
            <a:srgbClr val="FF66FF"/>
          </a:solidFill>
          <a:ln w="38100"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9" name="Multiply 58"/>
          <p:cNvSpPr/>
          <p:nvPr/>
        </p:nvSpPr>
        <p:spPr bwMode="auto">
          <a:xfrm rot="18393817">
            <a:off x="2767696" y="4748857"/>
            <a:ext cx="1828800" cy="1524000"/>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71" name="TextBox 69"/>
          <p:cNvSpPr txBox="1">
            <a:spLocks noChangeArrowheads="1"/>
          </p:cNvSpPr>
          <p:nvPr/>
        </p:nvSpPr>
        <p:spPr bwMode="auto">
          <a:xfrm>
            <a:off x="455543" y="22926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ea typeface="+mn-ea"/>
                <a:cs typeface="+mn-cs"/>
              </a:rPr>
              <a:t>Find the relative abundance of stars____?</a:t>
            </a:r>
          </a:p>
        </p:txBody>
      </p:sp>
      <p:sp>
        <p:nvSpPr>
          <p:cNvPr id="70" name="5-Point Star 69"/>
          <p:cNvSpPr/>
          <p:nvPr/>
        </p:nvSpPr>
        <p:spPr bwMode="auto">
          <a:xfrm rot="11933571">
            <a:off x="4360664" y="3985347"/>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1" name="5-Point Star 70"/>
          <p:cNvSpPr/>
          <p:nvPr/>
        </p:nvSpPr>
        <p:spPr bwMode="auto">
          <a:xfrm rot="11933571">
            <a:off x="3921904" y="1818127"/>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2" name="Multiply 71"/>
          <p:cNvSpPr/>
          <p:nvPr/>
        </p:nvSpPr>
        <p:spPr bwMode="auto">
          <a:xfrm rot="18393817">
            <a:off x="7299717" y="2210770"/>
            <a:ext cx="1828800" cy="1524000"/>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8382000" y="296183"/>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pic>
        <p:nvPicPr>
          <p:cNvPr id="3" name="Picture 2">
            <a:extLst>
              <a:ext uri="{FF2B5EF4-FFF2-40B4-BE49-F238E27FC236}">
                <a16:creationId xmlns:a16="http://schemas.microsoft.com/office/drawing/2014/main" id="{7221DD52-B51D-0323-4AE5-0F95B1B0FC38}"/>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98777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3750955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HOUSE</a:t>
                      </a:r>
                      <a:r>
                        <a:rPr lang="en-US" baseline="0" dirty="0"/>
                        <a:t> OF</a:t>
                      </a:r>
                      <a:br>
                        <a:rPr lang="en-US" baseline="0" dirty="0"/>
                      </a:br>
                      <a:r>
                        <a:rPr lang="en-US" baseline="0" dirty="0"/>
                        <a:t>CARDS</a:t>
                      </a:r>
                      <a:endParaRPr lang="en-US" dirty="0"/>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37086B12-AF38-0EA2-2314-90387539D904}"/>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0909524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ounded Rectangle 1"/>
          <p:cNvSpPr>
            <a:spLocks noChangeArrowheads="1"/>
          </p:cNvSpPr>
          <p:nvPr/>
        </p:nvSpPr>
        <p:spPr bwMode="auto">
          <a:xfrm>
            <a:off x="381000" y="1262856"/>
            <a:ext cx="8534400" cy="5137944"/>
          </a:xfrm>
          <a:prstGeom prst="roundRect">
            <a:avLst>
              <a:gd name="adj" fmla="val 16667"/>
            </a:avLst>
          </a:prstGeom>
          <a:blipFill dpi="0" rotWithShape="1">
            <a:blip r:embed="rId2"/>
            <a:srcRect/>
            <a:tile tx="0" ty="0" sx="100000" sy="100000" flip="none" algn="tl"/>
          </a:blipFill>
          <a:ln w="76200" algn="ctr">
            <a:solidFill>
              <a:srgbClr val="7F7F7F"/>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5-Point Star 11"/>
          <p:cNvSpPr/>
          <p:nvPr/>
        </p:nvSpPr>
        <p:spPr bwMode="auto">
          <a:xfrm rot="20105083">
            <a:off x="1828800" y="2514600"/>
            <a:ext cx="838200" cy="685800"/>
          </a:xfrm>
          <a:prstGeom prst="star5">
            <a:avLst/>
          </a:prstGeom>
          <a:solidFill>
            <a:srgbClr val="FFFF0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7" name="5-Point Star 16"/>
          <p:cNvSpPr/>
          <p:nvPr/>
        </p:nvSpPr>
        <p:spPr bwMode="auto">
          <a:xfrm rot="13631537">
            <a:off x="4981786" y="2604562"/>
            <a:ext cx="3579813" cy="3562350"/>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30" name="Moon 27"/>
          <p:cNvSpPr>
            <a:spLocks noChangeArrowheads="1"/>
          </p:cNvSpPr>
          <p:nvPr/>
        </p:nvSpPr>
        <p:spPr bwMode="auto">
          <a:xfrm>
            <a:off x="2819400" y="2057400"/>
            <a:ext cx="762000" cy="1143000"/>
          </a:xfrm>
          <a:prstGeom prst="moon">
            <a:avLst>
              <a:gd name="adj" fmla="val 50000"/>
            </a:avLst>
          </a:prstGeom>
          <a:solidFill>
            <a:srgbClr val="00B0F0"/>
          </a:solidFill>
          <a:ln w="28575"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99CC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31" name="Moon 28"/>
          <p:cNvSpPr>
            <a:spLocks noChangeArrowheads="1"/>
          </p:cNvSpPr>
          <p:nvPr/>
        </p:nvSpPr>
        <p:spPr bwMode="auto">
          <a:xfrm rot="-8906648">
            <a:off x="6043755" y="1714889"/>
            <a:ext cx="762000" cy="1143000"/>
          </a:xfrm>
          <a:prstGeom prst="moon">
            <a:avLst>
              <a:gd name="adj" fmla="val 50000"/>
            </a:avLst>
          </a:prstGeom>
          <a:solidFill>
            <a:srgbClr val="00B0F0"/>
          </a:solidFill>
          <a:ln w="28575"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99CC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5" name="5-Point Star 34"/>
          <p:cNvSpPr/>
          <p:nvPr/>
        </p:nvSpPr>
        <p:spPr bwMode="auto">
          <a:xfrm rot="13631537">
            <a:off x="758032" y="1459706"/>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45" name="4-Point Star 43"/>
          <p:cNvSpPr>
            <a:spLocks noChangeArrowheads="1"/>
          </p:cNvSpPr>
          <p:nvPr/>
        </p:nvSpPr>
        <p:spPr bwMode="auto">
          <a:xfrm rot="19798932">
            <a:off x="2450192" y="2957337"/>
            <a:ext cx="3047999" cy="1426399"/>
          </a:xfrm>
          <a:prstGeom prst="star4">
            <a:avLst>
              <a:gd name="adj" fmla="val 12500"/>
            </a:avLst>
          </a:prstGeom>
          <a:solidFill>
            <a:srgbClr val="FF66FF"/>
          </a:solidFill>
          <a:ln w="38100"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9" name="Multiply 58"/>
          <p:cNvSpPr/>
          <p:nvPr/>
        </p:nvSpPr>
        <p:spPr bwMode="auto">
          <a:xfrm rot="18393817">
            <a:off x="2767696" y="4748857"/>
            <a:ext cx="1828800" cy="1524000"/>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71" name="TextBox 69"/>
          <p:cNvSpPr txBox="1">
            <a:spLocks noChangeArrowheads="1"/>
          </p:cNvSpPr>
          <p:nvPr/>
        </p:nvSpPr>
        <p:spPr bwMode="auto">
          <a:xfrm>
            <a:off x="455543" y="22926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ea typeface="+mn-ea"/>
                <a:cs typeface="+mn-cs"/>
              </a:rPr>
              <a:t>Find the relative abundance of stars____?</a:t>
            </a:r>
          </a:p>
        </p:txBody>
      </p:sp>
      <p:sp>
        <p:nvSpPr>
          <p:cNvPr id="70" name="5-Point Star 69"/>
          <p:cNvSpPr/>
          <p:nvPr/>
        </p:nvSpPr>
        <p:spPr bwMode="auto">
          <a:xfrm rot="11933571">
            <a:off x="4360664" y="3985347"/>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1" name="5-Point Star 70"/>
          <p:cNvSpPr/>
          <p:nvPr/>
        </p:nvSpPr>
        <p:spPr bwMode="auto">
          <a:xfrm rot="11933571">
            <a:off x="3921904" y="1818127"/>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2" name="Multiply 71"/>
          <p:cNvSpPr/>
          <p:nvPr/>
        </p:nvSpPr>
        <p:spPr bwMode="auto">
          <a:xfrm rot="18393817">
            <a:off x="7299717" y="2210770"/>
            <a:ext cx="1828800" cy="1524000"/>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8382000" y="296183"/>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
        <p:nvSpPr>
          <p:cNvPr id="3" name="Rounded Rectangle 2"/>
          <p:cNvSpPr/>
          <p:nvPr/>
        </p:nvSpPr>
        <p:spPr bwMode="auto">
          <a:xfrm>
            <a:off x="489532" y="3463359"/>
            <a:ext cx="2778714" cy="1718242"/>
          </a:xfrm>
          <a:prstGeom prst="roundRect">
            <a:avLst/>
          </a:prstGeom>
          <a:solidFill>
            <a:schemeClr val="bg1">
              <a:lumMod val="85000"/>
              <a:lumOff val="1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8" name="5-Point Star 17"/>
          <p:cNvSpPr/>
          <p:nvPr/>
        </p:nvSpPr>
        <p:spPr bwMode="auto">
          <a:xfrm rot="20105083">
            <a:off x="931587" y="4672335"/>
            <a:ext cx="314261" cy="327179"/>
          </a:xfrm>
          <a:prstGeom prst="star5">
            <a:avLst/>
          </a:prstGeom>
          <a:solidFill>
            <a:srgbClr val="FFFF0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 name="Moon 27"/>
          <p:cNvSpPr>
            <a:spLocks noChangeArrowheads="1"/>
          </p:cNvSpPr>
          <p:nvPr/>
        </p:nvSpPr>
        <p:spPr bwMode="auto">
          <a:xfrm>
            <a:off x="913518" y="3583581"/>
            <a:ext cx="296446" cy="380029"/>
          </a:xfrm>
          <a:prstGeom prst="moon">
            <a:avLst>
              <a:gd name="adj" fmla="val 50000"/>
            </a:avLst>
          </a:prstGeom>
          <a:solidFill>
            <a:srgbClr val="00B0F0"/>
          </a:solidFill>
          <a:ln w="28575"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99CC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3" name="4-Point Star 43"/>
          <p:cNvSpPr>
            <a:spLocks noChangeArrowheads="1"/>
          </p:cNvSpPr>
          <p:nvPr/>
        </p:nvSpPr>
        <p:spPr bwMode="auto">
          <a:xfrm rot="19798932">
            <a:off x="910095" y="3969133"/>
            <a:ext cx="357245" cy="409538"/>
          </a:xfrm>
          <a:prstGeom prst="star4">
            <a:avLst>
              <a:gd name="adj" fmla="val 12500"/>
            </a:avLst>
          </a:prstGeom>
          <a:solidFill>
            <a:srgbClr val="FF66FF"/>
          </a:solidFill>
          <a:ln w="38100"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4" name="Multiply 23"/>
          <p:cNvSpPr/>
          <p:nvPr/>
        </p:nvSpPr>
        <p:spPr bwMode="auto">
          <a:xfrm rot="18393817">
            <a:off x="789927" y="4282502"/>
            <a:ext cx="492742" cy="449265"/>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4" name="Picture 3">
            <a:extLst>
              <a:ext uri="{FF2B5EF4-FFF2-40B4-BE49-F238E27FC236}">
                <a16:creationId xmlns:a16="http://schemas.microsoft.com/office/drawing/2014/main" id="{F58475C5-86C9-FB87-E7A4-6ED7A01C8E69}"/>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7536325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ounded Rectangle 1"/>
          <p:cNvSpPr>
            <a:spLocks noChangeArrowheads="1"/>
          </p:cNvSpPr>
          <p:nvPr/>
        </p:nvSpPr>
        <p:spPr bwMode="auto">
          <a:xfrm>
            <a:off x="381000" y="1262856"/>
            <a:ext cx="8534400" cy="5137944"/>
          </a:xfrm>
          <a:prstGeom prst="roundRect">
            <a:avLst>
              <a:gd name="adj" fmla="val 16667"/>
            </a:avLst>
          </a:prstGeom>
          <a:blipFill dpi="0" rotWithShape="1">
            <a:blip r:embed="rId2"/>
            <a:srcRect/>
            <a:tile tx="0" ty="0" sx="100000" sy="100000" flip="none" algn="tl"/>
          </a:blipFill>
          <a:ln w="76200" algn="ctr">
            <a:solidFill>
              <a:srgbClr val="7F7F7F"/>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5-Point Star 11"/>
          <p:cNvSpPr/>
          <p:nvPr/>
        </p:nvSpPr>
        <p:spPr bwMode="auto">
          <a:xfrm rot="20105083">
            <a:off x="1828800" y="2514600"/>
            <a:ext cx="838200" cy="685800"/>
          </a:xfrm>
          <a:prstGeom prst="star5">
            <a:avLst/>
          </a:prstGeom>
          <a:solidFill>
            <a:srgbClr val="FFFF0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7" name="5-Point Star 16"/>
          <p:cNvSpPr/>
          <p:nvPr/>
        </p:nvSpPr>
        <p:spPr bwMode="auto">
          <a:xfrm rot="13631537">
            <a:off x="4981786" y="2604562"/>
            <a:ext cx="3579813" cy="3562350"/>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30" name="Moon 27"/>
          <p:cNvSpPr>
            <a:spLocks noChangeArrowheads="1"/>
          </p:cNvSpPr>
          <p:nvPr/>
        </p:nvSpPr>
        <p:spPr bwMode="auto">
          <a:xfrm>
            <a:off x="2819400" y="2057400"/>
            <a:ext cx="762000" cy="1143000"/>
          </a:xfrm>
          <a:prstGeom prst="moon">
            <a:avLst>
              <a:gd name="adj" fmla="val 50000"/>
            </a:avLst>
          </a:prstGeom>
          <a:solidFill>
            <a:srgbClr val="00B0F0"/>
          </a:solidFill>
          <a:ln w="28575"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99CC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31" name="Moon 28"/>
          <p:cNvSpPr>
            <a:spLocks noChangeArrowheads="1"/>
          </p:cNvSpPr>
          <p:nvPr/>
        </p:nvSpPr>
        <p:spPr bwMode="auto">
          <a:xfrm rot="-8906648">
            <a:off x="6043755" y="1714889"/>
            <a:ext cx="762000" cy="1143000"/>
          </a:xfrm>
          <a:prstGeom prst="moon">
            <a:avLst>
              <a:gd name="adj" fmla="val 50000"/>
            </a:avLst>
          </a:prstGeom>
          <a:solidFill>
            <a:srgbClr val="00B0F0"/>
          </a:solidFill>
          <a:ln w="28575"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99CC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5" name="5-Point Star 34"/>
          <p:cNvSpPr/>
          <p:nvPr/>
        </p:nvSpPr>
        <p:spPr bwMode="auto">
          <a:xfrm rot="13631537">
            <a:off x="758032" y="1459706"/>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45" name="4-Point Star 43"/>
          <p:cNvSpPr>
            <a:spLocks noChangeArrowheads="1"/>
          </p:cNvSpPr>
          <p:nvPr/>
        </p:nvSpPr>
        <p:spPr bwMode="auto">
          <a:xfrm rot="19798932">
            <a:off x="2450192" y="2957337"/>
            <a:ext cx="3047999" cy="1426399"/>
          </a:xfrm>
          <a:prstGeom prst="star4">
            <a:avLst>
              <a:gd name="adj" fmla="val 12500"/>
            </a:avLst>
          </a:prstGeom>
          <a:solidFill>
            <a:srgbClr val="FF66FF"/>
          </a:solidFill>
          <a:ln w="38100"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9" name="Multiply 58"/>
          <p:cNvSpPr/>
          <p:nvPr/>
        </p:nvSpPr>
        <p:spPr bwMode="auto">
          <a:xfrm rot="18393817">
            <a:off x="2767696" y="4748857"/>
            <a:ext cx="1828800" cy="1524000"/>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71" name="TextBox 69"/>
          <p:cNvSpPr txBox="1">
            <a:spLocks noChangeArrowheads="1"/>
          </p:cNvSpPr>
          <p:nvPr/>
        </p:nvSpPr>
        <p:spPr bwMode="auto">
          <a:xfrm>
            <a:off x="455543" y="22926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ea typeface="+mn-ea"/>
                <a:cs typeface="+mn-cs"/>
              </a:rPr>
              <a:t>Find the relative abundance of stars____?</a:t>
            </a:r>
          </a:p>
        </p:txBody>
      </p:sp>
      <p:sp>
        <p:nvSpPr>
          <p:cNvPr id="70" name="5-Point Star 69"/>
          <p:cNvSpPr/>
          <p:nvPr/>
        </p:nvSpPr>
        <p:spPr bwMode="auto">
          <a:xfrm rot="11933571">
            <a:off x="4360664" y="3985347"/>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1" name="5-Point Star 70"/>
          <p:cNvSpPr/>
          <p:nvPr/>
        </p:nvSpPr>
        <p:spPr bwMode="auto">
          <a:xfrm rot="11933571">
            <a:off x="3921904" y="1818127"/>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2" name="Multiply 71"/>
          <p:cNvSpPr/>
          <p:nvPr/>
        </p:nvSpPr>
        <p:spPr bwMode="auto">
          <a:xfrm rot="18393817">
            <a:off x="7299717" y="2210770"/>
            <a:ext cx="1828800" cy="1524000"/>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8382000" y="296183"/>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
        <p:nvSpPr>
          <p:cNvPr id="3" name="Rounded Rectangle 2"/>
          <p:cNvSpPr/>
          <p:nvPr/>
        </p:nvSpPr>
        <p:spPr bwMode="auto">
          <a:xfrm>
            <a:off x="489532" y="3463359"/>
            <a:ext cx="2778714" cy="1718242"/>
          </a:xfrm>
          <a:prstGeom prst="roundRect">
            <a:avLst/>
          </a:prstGeom>
          <a:solidFill>
            <a:schemeClr val="bg1">
              <a:lumMod val="85000"/>
              <a:lumOff val="1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8" name="5-Point Star 17"/>
          <p:cNvSpPr/>
          <p:nvPr/>
        </p:nvSpPr>
        <p:spPr bwMode="auto">
          <a:xfrm rot="20105083">
            <a:off x="931587" y="4672335"/>
            <a:ext cx="314261" cy="327179"/>
          </a:xfrm>
          <a:prstGeom prst="star5">
            <a:avLst/>
          </a:prstGeom>
          <a:solidFill>
            <a:srgbClr val="FFFF0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a:xfrm>
            <a:off x="1211289" y="3650145"/>
            <a:ext cx="4572000" cy="338554"/>
          </a:xfrm>
          <a:prstGeom prst="rect">
            <a:avLst/>
          </a:prstGeom>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600" b="0"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Tahoma" pitchFamily="34" charset="0"/>
                <a:ea typeface="+mn-ea"/>
                <a:cs typeface="+mn-cs"/>
              </a:rPr>
              <a:t>2/10 x 100 = 20%</a:t>
            </a:r>
          </a:p>
        </p:txBody>
      </p:sp>
      <p:sp>
        <p:nvSpPr>
          <p:cNvPr id="22" name="Moon 27"/>
          <p:cNvSpPr>
            <a:spLocks noChangeArrowheads="1"/>
          </p:cNvSpPr>
          <p:nvPr/>
        </p:nvSpPr>
        <p:spPr bwMode="auto">
          <a:xfrm>
            <a:off x="913518" y="3583581"/>
            <a:ext cx="296446" cy="380029"/>
          </a:xfrm>
          <a:prstGeom prst="moon">
            <a:avLst>
              <a:gd name="adj" fmla="val 50000"/>
            </a:avLst>
          </a:prstGeom>
          <a:solidFill>
            <a:srgbClr val="00B0F0"/>
          </a:solidFill>
          <a:ln w="28575"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99CC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3" name="4-Point Star 43"/>
          <p:cNvSpPr>
            <a:spLocks noChangeArrowheads="1"/>
          </p:cNvSpPr>
          <p:nvPr/>
        </p:nvSpPr>
        <p:spPr bwMode="auto">
          <a:xfrm rot="19798932">
            <a:off x="910095" y="3969133"/>
            <a:ext cx="357245" cy="409538"/>
          </a:xfrm>
          <a:prstGeom prst="star4">
            <a:avLst>
              <a:gd name="adj" fmla="val 12500"/>
            </a:avLst>
          </a:prstGeom>
          <a:solidFill>
            <a:srgbClr val="FF66FF"/>
          </a:solidFill>
          <a:ln w="38100"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4" name="Multiply 23"/>
          <p:cNvSpPr/>
          <p:nvPr/>
        </p:nvSpPr>
        <p:spPr bwMode="auto">
          <a:xfrm rot="18393817">
            <a:off x="789927" y="4282502"/>
            <a:ext cx="492742" cy="449265"/>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4" name="Picture 3">
            <a:extLst>
              <a:ext uri="{FF2B5EF4-FFF2-40B4-BE49-F238E27FC236}">
                <a16:creationId xmlns:a16="http://schemas.microsoft.com/office/drawing/2014/main" id="{B0234C1B-B134-645A-853B-1521DCE98326}"/>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3138213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ounded Rectangle 1"/>
          <p:cNvSpPr>
            <a:spLocks noChangeArrowheads="1"/>
          </p:cNvSpPr>
          <p:nvPr/>
        </p:nvSpPr>
        <p:spPr bwMode="auto">
          <a:xfrm>
            <a:off x="381000" y="1262856"/>
            <a:ext cx="8534400" cy="5137944"/>
          </a:xfrm>
          <a:prstGeom prst="roundRect">
            <a:avLst>
              <a:gd name="adj" fmla="val 16667"/>
            </a:avLst>
          </a:prstGeom>
          <a:blipFill dpi="0" rotWithShape="1">
            <a:blip r:embed="rId2"/>
            <a:srcRect/>
            <a:tile tx="0" ty="0" sx="100000" sy="100000" flip="none" algn="tl"/>
          </a:blipFill>
          <a:ln w="76200" algn="ctr">
            <a:solidFill>
              <a:srgbClr val="7F7F7F"/>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5-Point Star 11"/>
          <p:cNvSpPr/>
          <p:nvPr/>
        </p:nvSpPr>
        <p:spPr bwMode="auto">
          <a:xfrm rot="20105083">
            <a:off x="1828800" y="2514600"/>
            <a:ext cx="838200" cy="685800"/>
          </a:xfrm>
          <a:prstGeom prst="star5">
            <a:avLst/>
          </a:prstGeom>
          <a:solidFill>
            <a:srgbClr val="FFFF0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7" name="5-Point Star 16"/>
          <p:cNvSpPr/>
          <p:nvPr/>
        </p:nvSpPr>
        <p:spPr bwMode="auto">
          <a:xfrm rot="13631537">
            <a:off x="4981786" y="2604562"/>
            <a:ext cx="3579813" cy="3562350"/>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30" name="Moon 27"/>
          <p:cNvSpPr>
            <a:spLocks noChangeArrowheads="1"/>
          </p:cNvSpPr>
          <p:nvPr/>
        </p:nvSpPr>
        <p:spPr bwMode="auto">
          <a:xfrm>
            <a:off x="2819400" y="2057400"/>
            <a:ext cx="762000" cy="1143000"/>
          </a:xfrm>
          <a:prstGeom prst="moon">
            <a:avLst>
              <a:gd name="adj" fmla="val 50000"/>
            </a:avLst>
          </a:prstGeom>
          <a:solidFill>
            <a:srgbClr val="00B0F0"/>
          </a:solidFill>
          <a:ln w="28575"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99CC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31" name="Moon 28"/>
          <p:cNvSpPr>
            <a:spLocks noChangeArrowheads="1"/>
          </p:cNvSpPr>
          <p:nvPr/>
        </p:nvSpPr>
        <p:spPr bwMode="auto">
          <a:xfrm rot="-8906648">
            <a:off x="6043755" y="1714889"/>
            <a:ext cx="762000" cy="1143000"/>
          </a:xfrm>
          <a:prstGeom prst="moon">
            <a:avLst>
              <a:gd name="adj" fmla="val 50000"/>
            </a:avLst>
          </a:prstGeom>
          <a:solidFill>
            <a:srgbClr val="00B0F0"/>
          </a:solidFill>
          <a:ln w="28575"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99CC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5" name="5-Point Star 34"/>
          <p:cNvSpPr/>
          <p:nvPr/>
        </p:nvSpPr>
        <p:spPr bwMode="auto">
          <a:xfrm rot="13631537">
            <a:off x="758032" y="1459706"/>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45" name="4-Point Star 43"/>
          <p:cNvSpPr>
            <a:spLocks noChangeArrowheads="1"/>
          </p:cNvSpPr>
          <p:nvPr/>
        </p:nvSpPr>
        <p:spPr bwMode="auto">
          <a:xfrm rot="19798932">
            <a:off x="2450192" y="2957337"/>
            <a:ext cx="3047999" cy="1426399"/>
          </a:xfrm>
          <a:prstGeom prst="star4">
            <a:avLst>
              <a:gd name="adj" fmla="val 12500"/>
            </a:avLst>
          </a:prstGeom>
          <a:solidFill>
            <a:srgbClr val="FF66FF"/>
          </a:solidFill>
          <a:ln w="38100"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9" name="Multiply 58"/>
          <p:cNvSpPr/>
          <p:nvPr/>
        </p:nvSpPr>
        <p:spPr bwMode="auto">
          <a:xfrm rot="18393817">
            <a:off x="2767696" y="4748857"/>
            <a:ext cx="1828800" cy="1524000"/>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71" name="TextBox 69"/>
          <p:cNvSpPr txBox="1">
            <a:spLocks noChangeArrowheads="1"/>
          </p:cNvSpPr>
          <p:nvPr/>
        </p:nvSpPr>
        <p:spPr bwMode="auto">
          <a:xfrm>
            <a:off x="455543" y="22926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ea typeface="+mn-ea"/>
                <a:cs typeface="+mn-cs"/>
              </a:rPr>
              <a:t>Find the relative abundance of stars____?</a:t>
            </a:r>
          </a:p>
        </p:txBody>
      </p:sp>
      <p:sp>
        <p:nvSpPr>
          <p:cNvPr id="70" name="5-Point Star 69"/>
          <p:cNvSpPr/>
          <p:nvPr/>
        </p:nvSpPr>
        <p:spPr bwMode="auto">
          <a:xfrm rot="11933571">
            <a:off x="4360664" y="3985347"/>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1" name="5-Point Star 70"/>
          <p:cNvSpPr/>
          <p:nvPr/>
        </p:nvSpPr>
        <p:spPr bwMode="auto">
          <a:xfrm rot="11933571">
            <a:off x="3921904" y="1818127"/>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2" name="Multiply 71"/>
          <p:cNvSpPr/>
          <p:nvPr/>
        </p:nvSpPr>
        <p:spPr bwMode="auto">
          <a:xfrm rot="18393817">
            <a:off x="7299717" y="2210770"/>
            <a:ext cx="1828800" cy="1524000"/>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8382000" y="296183"/>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
        <p:nvSpPr>
          <p:cNvPr id="3" name="Rounded Rectangle 2"/>
          <p:cNvSpPr/>
          <p:nvPr/>
        </p:nvSpPr>
        <p:spPr bwMode="auto">
          <a:xfrm>
            <a:off x="489532" y="3463359"/>
            <a:ext cx="2778714" cy="1718242"/>
          </a:xfrm>
          <a:prstGeom prst="roundRect">
            <a:avLst/>
          </a:prstGeom>
          <a:solidFill>
            <a:schemeClr val="bg1">
              <a:lumMod val="85000"/>
              <a:lumOff val="1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TextBox 3"/>
          <p:cNvSpPr txBox="1"/>
          <p:nvPr/>
        </p:nvSpPr>
        <p:spPr>
          <a:xfrm>
            <a:off x="829846" y="3963610"/>
            <a:ext cx="24384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600" b="0" i="0" u="none" strike="noStrike" kern="1200" cap="none" spc="0" normalizeH="0" baseline="0" noProof="0" dirty="0">
                <a:ln>
                  <a:noFill/>
                </a:ln>
                <a:solidFill>
                  <a:srgbClr val="FF99FF"/>
                </a:solidFill>
                <a:effectLst>
                  <a:outerShdw blurRad="38100" dist="38100" dir="2700000" algn="tl">
                    <a:srgbClr val="000000">
                      <a:alpha val="43137"/>
                    </a:srgbClr>
                  </a:outerShdw>
                </a:effectLst>
                <a:uLnTx/>
                <a:uFillTx/>
                <a:latin typeface="Tahoma" pitchFamily="34" charset="0"/>
                <a:ea typeface="+mn-ea"/>
                <a:cs typeface="+mn-cs"/>
              </a:rPr>
              <a:t>      1/10 x 100 = 10%</a:t>
            </a:r>
          </a:p>
        </p:txBody>
      </p:sp>
      <p:sp>
        <p:nvSpPr>
          <p:cNvPr id="18" name="5-Point Star 17"/>
          <p:cNvSpPr/>
          <p:nvPr/>
        </p:nvSpPr>
        <p:spPr bwMode="auto">
          <a:xfrm rot="20105083">
            <a:off x="931587" y="4672335"/>
            <a:ext cx="314261" cy="327179"/>
          </a:xfrm>
          <a:prstGeom prst="star5">
            <a:avLst/>
          </a:prstGeom>
          <a:solidFill>
            <a:srgbClr val="FFFF0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a:xfrm>
            <a:off x="1211289" y="3650145"/>
            <a:ext cx="4572000" cy="338554"/>
          </a:xfrm>
          <a:prstGeom prst="rect">
            <a:avLst/>
          </a:prstGeom>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600" b="0"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Tahoma" pitchFamily="34" charset="0"/>
                <a:ea typeface="+mn-ea"/>
                <a:cs typeface="+mn-cs"/>
              </a:rPr>
              <a:t>2/10 x 100 = 20%</a:t>
            </a:r>
          </a:p>
        </p:txBody>
      </p:sp>
      <p:sp>
        <p:nvSpPr>
          <p:cNvPr id="22" name="Moon 27"/>
          <p:cNvSpPr>
            <a:spLocks noChangeArrowheads="1"/>
          </p:cNvSpPr>
          <p:nvPr/>
        </p:nvSpPr>
        <p:spPr bwMode="auto">
          <a:xfrm>
            <a:off x="913518" y="3583581"/>
            <a:ext cx="296446" cy="380029"/>
          </a:xfrm>
          <a:prstGeom prst="moon">
            <a:avLst>
              <a:gd name="adj" fmla="val 50000"/>
            </a:avLst>
          </a:prstGeom>
          <a:solidFill>
            <a:srgbClr val="00B0F0"/>
          </a:solidFill>
          <a:ln w="28575"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99CC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3" name="4-Point Star 43"/>
          <p:cNvSpPr>
            <a:spLocks noChangeArrowheads="1"/>
          </p:cNvSpPr>
          <p:nvPr/>
        </p:nvSpPr>
        <p:spPr bwMode="auto">
          <a:xfrm rot="19798932">
            <a:off x="910095" y="3969133"/>
            <a:ext cx="357245" cy="409538"/>
          </a:xfrm>
          <a:prstGeom prst="star4">
            <a:avLst>
              <a:gd name="adj" fmla="val 12500"/>
            </a:avLst>
          </a:prstGeom>
          <a:solidFill>
            <a:srgbClr val="FF66FF"/>
          </a:solidFill>
          <a:ln w="38100"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4" name="Multiply 23"/>
          <p:cNvSpPr/>
          <p:nvPr/>
        </p:nvSpPr>
        <p:spPr bwMode="auto">
          <a:xfrm rot="18393817">
            <a:off x="789927" y="4282502"/>
            <a:ext cx="492742" cy="449265"/>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5" name="Picture 4">
            <a:extLst>
              <a:ext uri="{FF2B5EF4-FFF2-40B4-BE49-F238E27FC236}">
                <a16:creationId xmlns:a16="http://schemas.microsoft.com/office/drawing/2014/main" id="{28F4ECF6-A65E-90EB-271C-82F3CB341F96}"/>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7023679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ounded Rectangle 1"/>
          <p:cNvSpPr>
            <a:spLocks noChangeArrowheads="1"/>
          </p:cNvSpPr>
          <p:nvPr/>
        </p:nvSpPr>
        <p:spPr bwMode="auto">
          <a:xfrm>
            <a:off x="381000" y="1262856"/>
            <a:ext cx="8534400" cy="5137944"/>
          </a:xfrm>
          <a:prstGeom prst="roundRect">
            <a:avLst>
              <a:gd name="adj" fmla="val 16667"/>
            </a:avLst>
          </a:prstGeom>
          <a:blipFill dpi="0" rotWithShape="1">
            <a:blip r:embed="rId2"/>
            <a:srcRect/>
            <a:tile tx="0" ty="0" sx="100000" sy="100000" flip="none" algn="tl"/>
          </a:blipFill>
          <a:ln w="76200" algn="ctr">
            <a:solidFill>
              <a:srgbClr val="7F7F7F"/>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5-Point Star 11"/>
          <p:cNvSpPr/>
          <p:nvPr/>
        </p:nvSpPr>
        <p:spPr bwMode="auto">
          <a:xfrm rot="20105083">
            <a:off x="1828800" y="2514600"/>
            <a:ext cx="838200" cy="685800"/>
          </a:xfrm>
          <a:prstGeom prst="star5">
            <a:avLst/>
          </a:prstGeom>
          <a:solidFill>
            <a:srgbClr val="FFFF0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7" name="5-Point Star 16"/>
          <p:cNvSpPr/>
          <p:nvPr/>
        </p:nvSpPr>
        <p:spPr bwMode="auto">
          <a:xfrm rot="13631537">
            <a:off x="4981786" y="2604562"/>
            <a:ext cx="3579813" cy="3562350"/>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30" name="Moon 27"/>
          <p:cNvSpPr>
            <a:spLocks noChangeArrowheads="1"/>
          </p:cNvSpPr>
          <p:nvPr/>
        </p:nvSpPr>
        <p:spPr bwMode="auto">
          <a:xfrm>
            <a:off x="2819400" y="2057400"/>
            <a:ext cx="762000" cy="1143000"/>
          </a:xfrm>
          <a:prstGeom prst="moon">
            <a:avLst>
              <a:gd name="adj" fmla="val 50000"/>
            </a:avLst>
          </a:prstGeom>
          <a:solidFill>
            <a:srgbClr val="00B0F0"/>
          </a:solidFill>
          <a:ln w="28575"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99CC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31" name="Moon 28"/>
          <p:cNvSpPr>
            <a:spLocks noChangeArrowheads="1"/>
          </p:cNvSpPr>
          <p:nvPr/>
        </p:nvSpPr>
        <p:spPr bwMode="auto">
          <a:xfrm rot="-8906648">
            <a:off x="6043755" y="1714889"/>
            <a:ext cx="762000" cy="1143000"/>
          </a:xfrm>
          <a:prstGeom prst="moon">
            <a:avLst>
              <a:gd name="adj" fmla="val 50000"/>
            </a:avLst>
          </a:prstGeom>
          <a:solidFill>
            <a:srgbClr val="00B0F0"/>
          </a:solidFill>
          <a:ln w="28575"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99CC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5" name="5-Point Star 34"/>
          <p:cNvSpPr/>
          <p:nvPr/>
        </p:nvSpPr>
        <p:spPr bwMode="auto">
          <a:xfrm rot="13631537">
            <a:off x="758032" y="1459706"/>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45" name="4-Point Star 43"/>
          <p:cNvSpPr>
            <a:spLocks noChangeArrowheads="1"/>
          </p:cNvSpPr>
          <p:nvPr/>
        </p:nvSpPr>
        <p:spPr bwMode="auto">
          <a:xfrm rot="19798932">
            <a:off x="2450192" y="2957337"/>
            <a:ext cx="3047999" cy="1426399"/>
          </a:xfrm>
          <a:prstGeom prst="star4">
            <a:avLst>
              <a:gd name="adj" fmla="val 12500"/>
            </a:avLst>
          </a:prstGeom>
          <a:solidFill>
            <a:srgbClr val="FF66FF"/>
          </a:solidFill>
          <a:ln w="38100"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9" name="Multiply 58"/>
          <p:cNvSpPr/>
          <p:nvPr/>
        </p:nvSpPr>
        <p:spPr bwMode="auto">
          <a:xfrm rot="18393817">
            <a:off x="2767696" y="4748857"/>
            <a:ext cx="1828800" cy="1524000"/>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71" name="TextBox 69"/>
          <p:cNvSpPr txBox="1">
            <a:spLocks noChangeArrowheads="1"/>
          </p:cNvSpPr>
          <p:nvPr/>
        </p:nvSpPr>
        <p:spPr bwMode="auto">
          <a:xfrm>
            <a:off x="455543" y="22926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ea typeface="+mn-ea"/>
                <a:cs typeface="+mn-cs"/>
              </a:rPr>
              <a:t>Find the relative abundance of stars____?</a:t>
            </a:r>
          </a:p>
        </p:txBody>
      </p:sp>
      <p:sp>
        <p:nvSpPr>
          <p:cNvPr id="70" name="5-Point Star 69"/>
          <p:cNvSpPr/>
          <p:nvPr/>
        </p:nvSpPr>
        <p:spPr bwMode="auto">
          <a:xfrm rot="11933571">
            <a:off x="4360664" y="3985347"/>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1" name="5-Point Star 70"/>
          <p:cNvSpPr/>
          <p:nvPr/>
        </p:nvSpPr>
        <p:spPr bwMode="auto">
          <a:xfrm rot="11933571">
            <a:off x="3921904" y="1818127"/>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2" name="Multiply 71"/>
          <p:cNvSpPr/>
          <p:nvPr/>
        </p:nvSpPr>
        <p:spPr bwMode="auto">
          <a:xfrm rot="18393817">
            <a:off x="7299717" y="2210770"/>
            <a:ext cx="1828800" cy="1524000"/>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8382000" y="296183"/>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
        <p:nvSpPr>
          <p:cNvPr id="3" name="Rounded Rectangle 2"/>
          <p:cNvSpPr/>
          <p:nvPr/>
        </p:nvSpPr>
        <p:spPr bwMode="auto">
          <a:xfrm>
            <a:off x="489532" y="3463359"/>
            <a:ext cx="2778714" cy="1718242"/>
          </a:xfrm>
          <a:prstGeom prst="roundRect">
            <a:avLst/>
          </a:prstGeom>
          <a:solidFill>
            <a:schemeClr val="bg1">
              <a:lumMod val="85000"/>
              <a:lumOff val="1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TextBox 3"/>
          <p:cNvSpPr txBox="1"/>
          <p:nvPr/>
        </p:nvSpPr>
        <p:spPr>
          <a:xfrm>
            <a:off x="829846" y="3963610"/>
            <a:ext cx="24384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600" b="0" i="0" u="none" strike="noStrike" kern="1200" cap="none" spc="0" normalizeH="0" baseline="0" noProof="0" dirty="0">
                <a:ln>
                  <a:noFill/>
                </a:ln>
                <a:solidFill>
                  <a:srgbClr val="FF99FF"/>
                </a:solidFill>
                <a:effectLst>
                  <a:outerShdw blurRad="38100" dist="38100" dir="2700000" algn="tl">
                    <a:srgbClr val="000000">
                      <a:alpha val="43137"/>
                    </a:srgbClr>
                  </a:outerShdw>
                </a:effectLst>
                <a:uLnTx/>
                <a:uFillTx/>
                <a:latin typeface="Tahoma" pitchFamily="34" charset="0"/>
                <a:ea typeface="+mn-ea"/>
                <a:cs typeface="+mn-cs"/>
              </a:rPr>
              <a:t>      1/10 x 100 = 10%</a:t>
            </a:r>
          </a:p>
        </p:txBody>
      </p:sp>
      <p:sp>
        <p:nvSpPr>
          <p:cNvPr id="18" name="5-Point Star 17"/>
          <p:cNvSpPr/>
          <p:nvPr/>
        </p:nvSpPr>
        <p:spPr bwMode="auto">
          <a:xfrm rot="20105083">
            <a:off x="931587" y="4672335"/>
            <a:ext cx="314261" cy="327179"/>
          </a:xfrm>
          <a:prstGeom prst="star5">
            <a:avLst/>
          </a:prstGeom>
          <a:solidFill>
            <a:srgbClr val="FFFF0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5"/>
          <p:cNvSpPr/>
          <p:nvPr/>
        </p:nvSpPr>
        <p:spPr>
          <a:xfrm>
            <a:off x="1229884" y="4302164"/>
            <a:ext cx="4572000" cy="338554"/>
          </a:xfrm>
          <a:prstGeom prst="rect">
            <a:avLst/>
          </a:prstGeom>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600" b="0" i="0" u="none" strike="noStrike" kern="1200" cap="none" spc="0" normalizeH="0" baseline="0" noProof="0" dirty="0">
                <a:ln>
                  <a:noFill/>
                </a:ln>
                <a:solidFill>
                  <a:srgbClr val="9900FF"/>
                </a:solidFill>
                <a:effectLst>
                  <a:outerShdw blurRad="38100" dist="38100" dir="2700000" algn="tl">
                    <a:srgbClr val="000000">
                      <a:alpha val="43137"/>
                    </a:srgbClr>
                  </a:outerShdw>
                </a:effectLst>
                <a:uLnTx/>
                <a:uFillTx/>
                <a:latin typeface="Tahoma" pitchFamily="34" charset="0"/>
                <a:ea typeface="+mn-ea"/>
                <a:cs typeface="+mn-cs"/>
              </a:rPr>
              <a:t>2/10 x 100 = 20%</a:t>
            </a:r>
          </a:p>
        </p:txBody>
      </p:sp>
      <p:sp>
        <p:nvSpPr>
          <p:cNvPr id="7" name="Rectangle 6"/>
          <p:cNvSpPr/>
          <p:nvPr/>
        </p:nvSpPr>
        <p:spPr>
          <a:xfrm>
            <a:off x="1211289" y="3650145"/>
            <a:ext cx="4572000" cy="338554"/>
          </a:xfrm>
          <a:prstGeom prst="rect">
            <a:avLst/>
          </a:prstGeom>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600" b="0"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Tahoma" pitchFamily="34" charset="0"/>
                <a:ea typeface="+mn-ea"/>
                <a:cs typeface="+mn-cs"/>
              </a:rPr>
              <a:t>2/10 x 100 = 20%</a:t>
            </a:r>
          </a:p>
        </p:txBody>
      </p:sp>
      <p:sp>
        <p:nvSpPr>
          <p:cNvPr id="22" name="Moon 27"/>
          <p:cNvSpPr>
            <a:spLocks noChangeArrowheads="1"/>
          </p:cNvSpPr>
          <p:nvPr/>
        </p:nvSpPr>
        <p:spPr bwMode="auto">
          <a:xfrm>
            <a:off x="913518" y="3583581"/>
            <a:ext cx="296446" cy="380029"/>
          </a:xfrm>
          <a:prstGeom prst="moon">
            <a:avLst>
              <a:gd name="adj" fmla="val 50000"/>
            </a:avLst>
          </a:prstGeom>
          <a:solidFill>
            <a:srgbClr val="00B0F0"/>
          </a:solidFill>
          <a:ln w="28575"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99CC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3" name="4-Point Star 43"/>
          <p:cNvSpPr>
            <a:spLocks noChangeArrowheads="1"/>
          </p:cNvSpPr>
          <p:nvPr/>
        </p:nvSpPr>
        <p:spPr bwMode="auto">
          <a:xfrm rot="19798932">
            <a:off x="910095" y="3969133"/>
            <a:ext cx="357245" cy="409538"/>
          </a:xfrm>
          <a:prstGeom prst="star4">
            <a:avLst>
              <a:gd name="adj" fmla="val 12500"/>
            </a:avLst>
          </a:prstGeom>
          <a:solidFill>
            <a:srgbClr val="FF66FF"/>
          </a:solidFill>
          <a:ln w="38100"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4" name="Multiply 23"/>
          <p:cNvSpPr/>
          <p:nvPr/>
        </p:nvSpPr>
        <p:spPr bwMode="auto">
          <a:xfrm rot="18393817">
            <a:off x="789927" y="4282502"/>
            <a:ext cx="492742" cy="449265"/>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5" name="Picture 4">
            <a:extLst>
              <a:ext uri="{FF2B5EF4-FFF2-40B4-BE49-F238E27FC236}">
                <a16:creationId xmlns:a16="http://schemas.microsoft.com/office/drawing/2014/main" id="{184D8CE9-A11B-6AAE-BA21-C86B8BF04E6B}"/>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4572541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ounded Rectangle 1"/>
          <p:cNvSpPr>
            <a:spLocks noChangeArrowheads="1"/>
          </p:cNvSpPr>
          <p:nvPr/>
        </p:nvSpPr>
        <p:spPr bwMode="auto">
          <a:xfrm>
            <a:off x="381000" y="1262856"/>
            <a:ext cx="8534400" cy="5137944"/>
          </a:xfrm>
          <a:prstGeom prst="roundRect">
            <a:avLst>
              <a:gd name="adj" fmla="val 16667"/>
            </a:avLst>
          </a:prstGeom>
          <a:blipFill dpi="0" rotWithShape="1">
            <a:blip r:embed="rId2"/>
            <a:srcRect/>
            <a:tile tx="0" ty="0" sx="100000" sy="100000" flip="none" algn="tl"/>
          </a:blipFill>
          <a:ln w="76200" algn="ctr">
            <a:solidFill>
              <a:srgbClr val="7F7F7F"/>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5-Point Star 11"/>
          <p:cNvSpPr/>
          <p:nvPr/>
        </p:nvSpPr>
        <p:spPr bwMode="auto">
          <a:xfrm rot="20105083">
            <a:off x="1828800" y="2514600"/>
            <a:ext cx="838200" cy="685800"/>
          </a:xfrm>
          <a:prstGeom prst="star5">
            <a:avLst/>
          </a:prstGeom>
          <a:solidFill>
            <a:srgbClr val="FFFF0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7" name="5-Point Star 16"/>
          <p:cNvSpPr/>
          <p:nvPr/>
        </p:nvSpPr>
        <p:spPr bwMode="auto">
          <a:xfrm rot="13631537">
            <a:off x="4981786" y="2604562"/>
            <a:ext cx="3579813" cy="3562350"/>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30" name="Moon 27"/>
          <p:cNvSpPr>
            <a:spLocks noChangeArrowheads="1"/>
          </p:cNvSpPr>
          <p:nvPr/>
        </p:nvSpPr>
        <p:spPr bwMode="auto">
          <a:xfrm>
            <a:off x="2819400" y="2057400"/>
            <a:ext cx="762000" cy="1143000"/>
          </a:xfrm>
          <a:prstGeom prst="moon">
            <a:avLst>
              <a:gd name="adj" fmla="val 50000"/>
            </a:avLst>
          </a:prstGeom>
          <a:solidFill>
            <a:srgbClr val="00B0F0"/>
          </a:solidFill>
          <a:ln w="28575"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99CC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31" name="Moon 28"/>
          <p:cNvSpPr>
            <a:spLocks noChangeArrowheads="1"/>
          </p:cNvSpPr>
          <p:nvPr/>
        </p:nvSpPr>
        <p:spPr bwMode="auto">
          <a:xfrm rot="-8906648">
            <a:off x="6043755" y="1714889"/>
            <a:ext cx="762000" cy="1143000"/>
          </a:xfrm>
          <a:prstGeom prst="moon">
            <a:avLst>
              <a:gd name="adj" fmla="val 50000"/>
            </a:avLst>
          </a:prstGeom>
          <a:solidFill>
            <a:srgbClr val="00B0F0"/>
          </a:solidFill>
          <a:ln w="28575"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99CC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5" name="5-Point Star 34"/>
          <p:cNvSpPr/>
          <p:nvPr/>
        </p:nvSpPr>
        <p:spPr bwMode="auto">
          <a:xfrm rot="13631537">
            <a:off x="758032" y="1459706"/>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45" name="4-Point Star 43"/>
          <p:cNvSpPr>
            <a:spLocks noChangeArrowheads="1"/>
          </p:cNvSpPr>
          <p:nvPr/>
        </p:nvSpPr>
        <p:spPr bwMode="auto">
          <a:xfrm rot="19798932">
            <a:off x="2450192" y="2957337"/>
            <a:ext cx="3047999" cy="1426399"/>
          </a:xfrm>
          <a:prstGeom prst="star4">
            <a:avLst>
              <a:gd name="adj" fmla="val 12500"/>
            </a:avLst>
          </a:prstGeom>
          <a:solidFill>
            <a:srgbClr val="FF66FF"/>
          </a:solidFill>
          <a:ln w="38100"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9" name="Multiply 58"/>
          <p:cNvSpPr/>
          <p:nvPr/>
        </p:nvSpPr>
        <p:spPr bwMode="auto">
          <a:xfrm rot="18393817">
            <a:off x="2767696" y="4748857"/>
            <a:ext cx="1828800" cy="1524000"/>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071" name="TextBox 69"/>
          <p:cNvSpPr txBox="1">
            <a:spLocks noChangeArrowheads="1"/>
          </p:cNvSpPr>
          <p:nvPr/>
        </p:nvSpPr>
        <p:spPr bwMode="auto">
          <a:xfrm>
            <a:off x="455543" y="22926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ea typeface="+mn-ea"/>
                <a:cs typeface="+mn-cs"/>
              </a:rPr>
              <a:t>Find the relative abundance of stars____?</a:t>
            </a:r>
          </a:p>
        </p:txBody>
      </p:sp>
      <p:sp>
        <p:nvSpPr>
          <p:cNvPr id="70" name="5-Point Star 69"/>
          <p:cNvSpPr/>
          <p:nvPr/>
        </p:nvSpPr>
        <p:spPr bwMode="auto">
          <a:xfrm rot="11933571">
            <a:off x="4360664" y="3985347"/>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1" name="5-Point Star 70"/>
          <p:cNvSpPr/>
          <p:nvPr/>
        </p:nvSpPr>
        <p:spPr bwMode="auto">
          <a:xfrm rot="11933571">
            <a:off x="3921904" y="1818127"/>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2" name="Multiply 71"/>
          <p:cNvSpPr/>
          <p:nvPr/>
        </p:nvSpPr>
        <p:spPr bwMode="auto">
          <a:xfrm rot="18393817">
            <a:off x="7299717" y="2210770"/>
            <a:ext cx="1828800" cy="1524000"/>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8382000" y="296183"/>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
        <p:nvSpPr>
          <p:cNvPr id="3" name="Rounded Rectangle 2"/>
          <p:cNvSpPr/>
          <p:nvPr/>
        </p:nvSpPr>
        <p:spPr bwMode="auto">
          <a:xfrm>
            <a:off x="489532" y="3463359"/>
            <a:ext cx="2778714" cy="1718242"/>
          </a:xfrm>
          <a:prstGeom prst="roundRect">
            <a:avLst/>
          </a:prstGeom>
          <a:solidFill>
            <a:schemeClr val="bg1">
              <a:lumMod val="85000"/>
              <a:lumOff val="1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TextBox 3"/>
          <p:cNvSpPr txBox="1"/>
          <p:nvPr/>
        </p:nvSpPr>
        <p:spPr>
          <a:xfrm>
            <a:off x="829846" y="3963610"/>
            <a:ext cx="24384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600" b="0" i="0" u="none" strike="noStrike" kern="1200" cap="none" spc="0" normalizeH="0" baseline="0" noProof="0" dirty="0">
                <a:ln>
                  <a:noFill/>
                </a:ln>
                <a:solidFill>
                  <a:srgbClr val="FF99FF"/>
                </a:solidFill>
                <a:effectLst>
                  <a:outerShdw blurRad="38100" dist="38100" dir="2700000" algn="tl">
                    <a:srgbClr val="000000">
                      <a:alpha val="43137"/>
                    </a:srgbClr>
                  </a:outerShdw>
                </a:effectLst>
                <a:uLnTx/>
                <a:uFillTx/>
                <a:latin typeface="Tahoma" pitchFamily="34" charset="0"/>
                <a:ea typeface="+mn-ea"/>
                <a:cs typeface="+mn-cs"/>
              </a:rPr>
              <a:t>      1/10 x 100 = 10%</a:t>
            </a:r>
          </a:p>
        </p:txBody>
      </p:sp>
      <p:sp>
        <p:nvSpPr>
          <p:cNvPr id="18" name="5-Point Star 17"/>
          <p:cNvSpPr/>
          <p:nvPr/>
        </p:nvSpPr>
        <p:spPr bwMode="auto">
          <a:xfrm rot="20105083">
            <a:off x="931587" y="4672335"/>
            <a:ext cx="314261" cy="327179"/>
          </a:xfrm>
          <a:prstGeom prst="star5">
            <a:avLst/>
          </a:prstGeom>
          <a:solidFill>
            <a:srgbClr val="FFFF0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1229884" y="4623732"/>
            <a:ext cx="4572000" cy="338554"/>
          </a:xfrm>
          <a:prstGeom prst="rect">
            <a:avLst/>
          </a:prstGeom>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ea typeface="+mn-ea"/>
                <a:cs typeface="+mn-cs"/>
              </a:rPr>
              <a:t>5/10 x 100 = 50%</a:t>
            </a:r>
          </a:p>
        </p:txBody>
      </p:sp>
      <p:sp>
        <p:nvSpPr>
          <p:cNvPr id="6" name="Rectangle 5"/>
          <p:cNvSpPr/>
          <p:nvPr/>
        </p:nvSpPr>
        <p:spPr>
          <a:xfrm>
            <a:off x="1229884" y="4302164"/>
            <a:ext cx="4572000" cy="338554"/>
          </a:xfrm>
          <a:prstGeom prst="rect">
            <a:avLst/>
          </a:prstGeom>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600" b="0" i="0" u="none" strike="noStrike" kern="1200" cap="none" spc="0" normalizeH="0" baseline="0" noProof="0" dirty="0">
                <a:ln>
                  <a:noFill/>
                </a:ln>
                <a:solidFill>
                  <a:srgbClr val="9900FF"/>
                </a:solidFill>
                <a:effectLst>
                  <a:outerShdw blurRad="38100" dist="38100" dir="2700000" algn="tl">
                    <a:srgbClr val="000000">
                      <a:alpha val="43137"/>
                    </a:srgbClr>
                  </a:outerShdw>
                </a:effectLst>
                <a:uLnTx/>
                <a:uFillTx/>
                <a:latin typeface="Tahoma" pitchFamily="34" charset="0"/>
                <a:ea typeface="+mn-ea"/>
                <a:cs typeface="+mn-cs"/>
              </a:rPr>
              <a:t>2/10 x 100 = 20%</a:t>
            </a:r>
          </a:p>
        </p:txBody>
      </p:sp>
      <p:sp>
        <p:nvSpPr>
          <p:cNvPr id="7" name="Rectangle 6"/>
          <p:cNvSpPr/>
          <p:nvPr/>
        </p:nvSpPr>
        <p:spPr>
          <a:xfrm>
            <a:off x="1211289" y="3650145"/>
            <a:ext cx="4572000" cy="338554"/>
          </a:xfrm>
          <a:prstGeom prst="rect">
            <a:avLst/>
          </a:prstGeom>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600" b="0"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Tahoma" pitchFamily="34" charset="0"/>
                <a:ea typeface="+mn-ea"/>
                <a:cs typeface="+mn-cs"/>
              </a:rPr>
              <a:t>2/10 x 100 = 20%</a:t>
            </a:r>
          </a:p>
        </p:txBody>
      </p:sp>
      <p:sp>
        <p:nvSpPr>
          <p:cNvPr id="22" name="Moon 27"/>
          <p:cNvSpPr>
            <a:spLocks noChangeArrowheads="1"/>
          </p:cNvSpPr>
          <p:nvPr/>
        </p:nvSpPr>
        <p:spPr bwMode="auto">
          <a:xfrm>
            <a:off x="913518" y="3583581"/>
            <a:ext cx="296446" cy="380029"/>
          </a:xfrm>
          <a:prstGeom prst="moon">
            <a:avLst>
              <a:gd name="adj" fmla="val 50000"/>
            </a:avLst>
          </a:prstGeom>
          <a:solidFill>
            <a:srgbClr val="00B0F0"/>
          </a:solidFill>
          <a:ln w="28575"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99CC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3" name="4-Point Star 43"/>
          <p:cNvSpPr>
            <a:spLocks noChangeArrowheads="1"/>
          </p:cNvSpPr>
          <p:nvPr/>
        </p:nvSpPr>
        <p:spPr bwMode="auto">
          <a:xfrm rot="19798932">
            <a:off x="910095" y="3969133"/>
            <a:ext cx="357245" cy="409538"/>
          </a:xfrm>
          <a:prstGeom prst="star4">
            <a:avLst>
              <a:gd name="adj" fmla="val 12500"/>
            </a:avLst>
          </a:prstGeom>
          <a:solidFill>
            <a:srgbClr val="FF66FF"/>
          </a:solidFill>
          <a:ln w="38100" algn="ctr">
            <a:solidFill>
              <a:schemeClr val="bg1"/>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4" name="Multiply 23"/>
          <p:cNvSpPr/>
          <p:nvPr/>
        </p:nvSpPr>
        <p:spPr bwMode="auto">
          <a:xfrm rot="18393817">
            <a:off x="789927" y="4282502"/>
            <a:ext cx="492742" cy="449265"/>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ectangle 7"/>
          <p:cNvSpPr/>
          <p:nvPr/>
        </p:nvSpPr>
        <p:spPr>
          <a:xfrm>
            <a:off x="6920516" y="173073"/>
            <a:ext cx="1074333" cy="52322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1" i="0" u="none" strike="noStrike" kern="1200" cap="none" spc="0" normalizeH="0" baseline="0" noProof="0" dirty="0">
                <a:ln w="17780" cmpd="sng">
                  <a:solidFill>
                    <a:srgbClr val="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50%</a:t>
            </a:r>
          </a:p>
        </p:txBody>
      </p:sp>
      <p:pic>
        <p:nvPicPr>
          <p:cNvPr id="9" name="Picture 8">
            <a:extLst>
              <a:ext uri="{FF2B5EF4-FFF2-40B4-BE49-F238E27FC236}">
                <a16:creationId xmlns:a16="http://schemas.microsoft.com/office/drawing/2014/main" id="{C9289F96-33EC-BAAA-927C-ED522BBADD24}"/>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4294666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8963" name="Rectangle 3"/>
          <p:cNvSpPr>
            <a:spLocks noGrp="1" noChangeArrowheads="1"/>
          </p:cNvSpPr>
          <p:nvPr>
            <p:ph type="body" idx="4294967295"/>
          </p:nvPr>
        </p:nvSpPr>
        <p:spPr>
          <a:xfrm>
            <a:off x="457200" y="228600"/>
            <a:ext cx="8153400" cy="5902325"/>
          </a:xfrm>
        </p:spPr>
        <p:txBody>
          <a:bodyPr/>
          <a:lstStyle/>
          <a:p>
            <a:pPr eaLnBrk="1" hangingPunct="1">
              <a:defRPr/>
            </a:pPr>
            <a:r>
              <a:rPr lang="en-US" dirty="0"/>
              <a:t>This is the term for the variety, or number of kinds of species living in an area. </a:t>
            </a:r>
          </a:p>
        </p:txBody>
      </p:sp>
      <p:pic>
        <p:nvPicPr>
          <p:cNvPr id="115715" name="Picture 4" descr="biod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10600" cy="5181600"/>
          </a:xfrm>
          <a:prstGeom prst="rect">
            <a:avLst/>
          </a:prstGeom>
          <a:noFill/>
          <a:ln w="762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5370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mn-cs"/>
            </a:endParaRPr>
          </a:p>
        </p:txBody>
      </p:sp>
      <p:sp>
        <p:nvSpPr>
          <p:cNvPr id="2" name="Rectangle 1"/>
          <p:cNvSpPr/>
          <p:nvPr/>
        </p:nvSpPr>
        <p:spPr>
          <a:xfrm>
            <a:off x="244549" y="1371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Tree>
    <p:extLst>
      <p:ext uri="{BB962C8B-B14F-4D97-AF65-F5344CB8AC3E}">
        <p14:creationId xmlns:p14="http://schemas.microsoft.com/office/powerpoint/2010/main" val="728552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8963" name="Rectangle 3"/>
          <p:cNvSpPr>
            <a:spLocks noGrp="1" noChangeArrowheads="1"/>
          </p:cNvSpPr>
          <p:nvPr>
            <p:ph type="body" idx="4294967295"/>
          </p:nvPr>
        </p:nvSpPr>
        <p:spPr>
          <a:xfrm>
            <a:off x="457200" y="228600"/>
            <a:ext cx="8153400" cy="5902325"/>
          </a:xfrm>
        </p:spPr>
        <p:txBody>
          <a:bodyPr/>
          <a:lstStyle/>
          <a:p>
            <a:pPr eaLnBrk="1" hangingPunct="1">
              <a:defRPr/>
            </a:pPr>
            <a:r>
              <a:rPr lang="en-US" dirty="0"/>
              <a:t>This is the term for the variety, or number of kinds of species living in an area. </a:t>
            </a:r>
          </a:p>
        </p:txBody>
      </p:sp>
      <p:pic>
        <p:nvPicPr>
          <p:cNvPr id="115715" name="Picture 4" descr="biod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10600" cy="5181600"/>
          </a:xfrm>
          <a:prstGeom prst="rect">
            <a:avLst/>
          </a:prstGeom>
          <a:noFill/>
          <a:ln w="762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5370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mn-cs"/>
            </a:endParaRPr>
          </a:p>
        </p:txBody>
      </p:sp>
      <p:sp>
        <p:nvSpPr>
          <p:cNvPr id="2" name="Rectangle 1"/>
          <p:cNvSpPr/>
          <p:nvPr/>
        </p:nvSpPr>
        <p:spPr>
          <a:xfrm>
            <a:off x="244549" y="1371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
        <p:nvSpPr>
          <p:cNvPr id="3" name="Rectangle 2"/>
          <p:cNvSpPr/>
          <p:nvPr/>
        </p:nvSpPr>
        <p:spPr>
          <a:xfrm>
            <a:off x="675656" y="4419600"/>
            <a:ext cx="7508787" cy="3342453"/>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000000"/>
                  </a:solidFill>
                  <a:prstDash val="solid"/>
                  <a:miter lim="800000"/>
                </a:ln>
                <a:solidFill>
                  <a:srgbClr val="FFFFFF">
                    <a:lumMod val="65000"/>
                  </a:srgbClr>
                </a:solidFill>
                <a:effectLst>
                  <a:outerShdw blurRad="50800" algn="tl" rotWithShape="0">
                    <a:srgbClr val="000000"/>
                  </a:outerShdw>
                </a:effectLst>
                <a:uLnTx/>
                <a:uFillTx/>
                <a:latin typeface="Tahoma" pitchFamily="34" charset="0"/>
                <a:ea typeface="+mn-ea"/>
                <a:cs typeface="+mn-cs"/>
              </a:rPr>
              <a:t>Diversity or</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000000"/>
                  </a:solidFill>
                  <a:prstDash val="solid"/>
                  <a:miter lim="800000"/>
                </a:ln>
                <a:solidFill>
                  <a:srgbClr val="FFFFFF">
                    <a:lumMod val="65000"/>
                  </a:srgbClr>
                </a:solidFill>
                <a:effectLst>
                  <a:outerShdw blurRad="50800" algn="tl" rotWithShape="0">
                    <a:srgbClr val="000000"/>
                  </a:outerShdw>
                </a:effectLst>
                <a:uLnTx/>
                <a:uFillTx/>
                <a:latin typeface="Tahoma" pitchFamily="34" charset="0"/>
                <a:ea typeface="+mn-ea"/>
                <a:cs typeface="+mn-cs"/>
              </a:rPr>
              <a:t>Biodiversity</a:t>
            </a:r>
          </a:p>
        </p:txBody>
      </p:sp>
    </p:spTree>
    <p:extLst>
      <p:ext uri="{BB962C8B-B14F-4D97-AF65-F5344CB8AC3E}">
        <p14:creationId xmlns:p14="http://schemas.microsoft.com/office/powerpoint/2010/main" val="33530992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a:t>
            </a:r>
            <a:r>
              <a:rPr lang="en-US" dirty="0">
                <a:solidFill>
                  <a:schemeClr val="bg1"/>
                </a:solidFill>
              </a:rPr>
              <a:t>Generation of soils and maintenance of soil quality.</a:t>
            </a:r>
          </a:p>
          <a:p>
            <a:pPr marL="457200" lvl="1" indent="0" eaLnBrk="1" hangingPunct="1">
              <a:lnSpc>
                <a:spcPct val="90000"/>
              </a:lnSpc>
              <a:buFontTx/>
              <a:buNone/>
            </a:pPr>
            <a:r>
              <a:rPr lang="en-US" dirty="0">
                <a:solidFill>
                  <a:srgbClr val="6699FF"/>
                </a:solidFill>
              </a:rPr>
              <a:t>B.) </a:t>
            </a:r>
            <a:r>
              <a:rPr lang="en-US" dirty="0">
                <a:solidFill>
                  <a:schemeClr val="bg1"/>
                </a:solidFill>
              </a:rPr>
              <a:t>Maintenance of air quality.</a:t>
            </a:r>
          </a:p>
          <a:p>
            <a:pPr marL="457200" lvl="1" indent="0" eaLnBrk="1" hangingPunct="1">
              <a:lnSpc>
                <a:spcPct val="90000"/>
              </a:lnSpc>
              <a:buFontTx/>
              <a:buNone/>
            </a:pPr>
            <a:r>
              <a:rPr lang="en-US" dirty="0">
                <a:solidFill>
                  <a:schemeClr val="hlink"/>
                </a:solidFill>
              </a:rPr>
              <a:t>C.) </a:t>
            </a:r>
            <a:r>
              <a:rPr lang="en-US" dirty="0">
                <a:solidFill>
                  <a:schemeClr val="bg1"/>
                </a:solidFill>
              </a:rPr>
              <a:t>Maintenance of water quality. </a:t>
            </a:r>
          </a:p>
          <a:p>
            <a:pPr marL="457200" lvl="1" indent="0" eaLnBrk="1" hangingPunct="1">
              <a:lnSpc>
                <a:spcPct val="90000"/>
              </a:lnSpc>
              <a:buFontTx/>
              <a:buNone/>
            </a:pPr>
            <a:r>
              <a:rPr lang="en-US" dirty="0">
                <a:solidFill>
                  <a:srgbClr val="FF00FF"/>
                </a:solidFill>
              </a:rPr>
              <a:t>D.) </a:t>
            </a:r>
            <a:r>
              <a:rPr lang="en-US" dirty="0">
                <a:solidFill>
                  <a:schemeClr val="bg1"/>
                </a:solidFill>
              </a:rPr>
              <a:t>Pest Control </a:t>
            </a:r>
          </a:p>
          <a:p>
            <a:pPr marL="457200" lvl="1" indent="0" eaLnBrk="1" hangingPunct="1">
              <a:lnSpc>
                <a:spcPct val="90000"/>
              </a:lnSpc>
              <a:buFontTx/>
              <a:buNone/>
            </a:pPr>
            <a:r>
              <a:rPr lang="en-US" dirty="0">
                <a:solidFill>
                  <a:srgbClr val="CC9900"/>
                </a:solidFill>
              </a:rPr>
              <a:t>E.) </a:t>
            </a:r>
            <a:r>
              <a:rPr lang="en-US" dirty="0">
                <a:solidFill>
                  <a:schemeClr val="bg1"/>
                </a:solidFill>
              </a:rPr>
              <a:t>Detoxification and decomposition of wastes. </a:t>
            </a:r>
          </a:p>
          <a:p>
            <a:pPr marL="457200" lvl="1" indent="0" eaLnBrk="1" hangingPunct="1">
              <a:lnSpc>
                <a:spcPct val="90000"/>
              </a:lnSpc>
              <a:buFontTx/>
              <a:buNone/>
            </a:pPr>
            <a:r>
              <a:rPr lang="en-US" dirty="0">
                <a:solidFill>
                  <a:schemeClr val="accent2"/>
                </a:solidFill>
              </a:rPr>
              <a:t>F.) </a:t>
            </a:r>
            <a:r>
              <a:rPr lang="en-US" dirty="0">
                <a:solidFill>
                  <a:schemeClr val="bg1"/>
                </a:solidFill>
              </a:rPr>
              <a:t>Pollination and crop production. </a:t>
            </a:r>
          </a:p>
          <a:p>
            <a:pPr marL="457200" lvl="1" indent="0" eaLnBrk="1" hangingPunct="1">
              <a:lnSpc>
                <a:spcPct val="90000"/>
              </a:lnSpc>
              <a:buFontTx/>
              <a:buNone/>
            </a:pPr>
            <a:r>
              <a:rPr lang="en-US" dirty="0">
                <a:solidFill>
                  <a:srgbClr val="FF9900"/>
                </a:solidFill>
              </a:rPr>
              <a:t>G.) </a:t>
            </a:r>
            <a:r>
              <a:rPr lang="en-US" dirty="0">
                <a:solidFill>
                  <a:schemeClr val="bg1"/>
                </a:solidFill>
              </a:rPr>
              <a:t>Decrease in food security. </a:t>
            </a:r>
          </a:p>
          <a:p>
            <a:pPr marL="457200" lvl="1" indent="0" eaLnBrk="1" hangingPunct="1">
              <a:lnSpc>
                <a:spcPct val="90000"/>
              </a:lnSpc>
              <a:buFontTx/>
              <a:buNone/>
            </a:pPr>
            <a:r>
              <a:rPr lang="en-US" dirty="0">
                <a:solidFill>
                  <a:srgbClr val="9933FF"/>
                </a:solidFill>
              </a:rPr>
              <a:t>H.) </a:t>
            </a:r>
            <a:r>
              <a:rPr lang="en-US" dirty="0">
                <a:solidFill>
                  <a:schemeClr val="bg1"/>
                </a:solidFill>
              </a:rPr>
              <a:t>Provision of health care (Medicines).</a:t>
            </a:r>
          </a:p>
          <a:p>
            <a:pPr marL="457200" lvl="1" indent="0" eaLnBrk="1" hangingPunct="1">
              <a:lnSpc>
                <a:spcPct val="90000"/>
              </a:lnSpc>
              <a:buFontTx/>
              <a:buNone/>
            </a:pPr>
            <a:r>
              <a:rPr lang="en-US" dirty="0">
                <a:solidFill>
                  <a:srgbClr val="99FFCC"/>
                </a:solidFill>
              </a:rPr>
              <a:t>I.) </a:t>
            </a:r>
            <a:r>
              <a:rPr lang="en-US" dirty="0">
                <a:solidFill>
                  <a:schemeClr val="bg1"/>
                </a:solidFill>
              </a:rPr>
              <a:t>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Tree>
    <p:extLst>
      <p:ext uri="{BB962C8B-B14F-4D97-AF65-F5344CB8AC3E}">
        <p14:creationId xmlns:p14="http://schemas.microsoft.com/office/powerpoint/2010/main" val="25301030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a:t>
            </a:r>
            <a:r>
              <a:rPr lang="en-US" dirty="0">
                <a:solidFill>
                  <a:schemeClr val="bg1"/>
                </a:solidFill>
              </a:rPr>
              <a:t>Maintenance of air quality.</a:t>
            </a:r>
          </a:p>
          <a:p>
            <a:pPr marL="457200" lvl="1" indent="0" eaLnBrk="1" hangingPunct="1">
              <a:lnSpc>
                <a:spcPct val="90000"/>
              </a:lnSpc>
              <a:buFontTx/>
              <a:buNone/>
            </a:pPr>
            <a:r>
              <a:rPr lang="en-US" dirty="0">
                <a:solidFill>
                  <a:schemeClr val="hlink"/>
                </a:solidFill>
              </a:rPr>
              <a:t>C.) </a:t>
            </a:r>
            <a:r>
              <a:rPr lang="en-US" dirty="0">
                <a:solidFill>
                  <a:schemeClr val="bg1"/>
                </a:solidFill>
              </a:rPr>
              <a:t>Maintenance of water quality. </a:t>
            </a:r>
          </a:p>
          <a:p>
            <a:pPr marL="457200" lvl="1" indent="0" eaLnBrk="1" hangingPunct="1">
              <a:lnSpc>
                <a:spcPct val="90000"/>
              </a:lnSpc>
              <a:buFontTx/>
              <a:buNone/>
            </a:pPr>
            <a:r>
              <a:rPr lang="en-US" dirty="0">
                <a:solidFill>
                  <a:srgbClr val="FF00FF"/>
                </a:solidFill>
              </a:rPr>
              <a:t>D.) </a:t>
            </a:r>
            <a:r>
              <a:rPr lang="en-US" dirty="0">
                <a:solidFill>
                  <a:schemeClr val="bg1"/>
                </a:solidFill>
              </a:rPr>
              <a:t>Pest Control </a:t>
            </a:r>
          </a:p>
          <a:p>
            <a:pPr marL="457200" lvl="1" indent="0" eaLnBrk="1" hangingPunct="1">
              <a:lnSpc>
                <a:spcPct val="90000"/>
              </a:lnSpc>
              <a:buFontTx/>
              <a:buNone/>
            </a:pPr>
            <a:r>
              <a:rPr lang="en-US" dirty="0">
                <a:solidFill>
                  <a:srgbClr val="CC9900"/>
                </a:solidFill>
              </a:rPr>
              <a:t>E.) </a:t>
            </a:r>
            <a:r>
              <a:rPr lang="en-US" dirty="0">
                <a:solidFill>
                  <a:schemeClr val="bg1"/>
                </a:solidFill>
              </a:rPr>
              <a:t>Detoxification and decomposition of wastes. </a:t>
            </a:r>
          </a:p>
          <a:p>
            <a:pPr marL="457200" lvl="1" indent="0" eaLnBrk="1" hangingPunct="1">
              <a:lnSpc>
                <a:spcPct val="90000"/>
              </a:lnSpc>
              <a:buFontTx/>
              <a:buNone/>
            </a:pPr>
            <a:r>
              <a:rPr lang="en-US" dirty="0">
                <a:solidFill>
                  <a:schemeClr val="accent2"/>
                </a:solidFill>
              </a:rPr>
              <a:t>F.) </a:t>
            </a:r>
            <a:r>
              <a:rPr lang="en-US" dirty="0">
                <a:solidFill>
                  <a:schemeClr val="bg1"/>
                </a:solidFill>
              </a:rPr>
              <a:t>Pollination and crop production. </a:t>
            </a:r>
          </a:p>
          <a:p>
            <a:pPr marL="457200" lvl="1" indent="0" eaLnBrk="1" hangingPunct="1">
              <a:lnSpc>
                <a:spcPct val="90000"/>
              </a:lnSpc>
              <a:buFontTx/>
              <a:buNone/>
            </a:pPr>
            <a:r>
              <a:rPr lang="en-US" dirty="0">
                <a:solidFill>
                  <a:srgbClr val="FF9900"/>
                </a:solidFill>
              </a:rPr>
              <a:t>G.) </a:t>
            </a:r>
            <a:r>
              <a:rPr lang="en-US" dirty="0">
                <a:solidFill>
                  <a:schemeClr val="bg1"/>
                </a:solidFill>
              </a:rPr>
              <a:t>Decrease in food security. </a:t>
            </a:r>
          </a:p>
          <a:p>
            <a:pPr marL="457200" lvl="1" indent="0" eaLnBrk="1" hangingPunct="1">
              <a:lnSpc>
                <a:spcPct val="90000"/>
              </a:lnSpc>
              <a:buFontTx/>
              <a:buNone/>
            </a:pPr>
            <a:r>
              <a:rPr lang="en-US" dirty="0">
                <a:solidFill>
                  <a:srgbClr val="9933FF"/>
                </a:solidFill>
              </a:rPr>
              <a:t>H.) </a:t>
            </a:r>
            <a:r>
              <a:rPr lang="en-US" dirty="0">
                <a:solidFill>
                  <a:schemeClr val="bg1"/>
                </a:solidFill>
              </a:rPr>
              <a:t>Provision of health care (Medicines).</a:t>
            </a:r>
          </a:p>
          <a:p>
            <a:pPr marL="457200" lvl="1" indent="0" eaLnBrk="1" hangingPunct="1">
              <a:lnSpc>
                <a:spcPct val="90000"/>
              </a:lnSpc>
              <a:buFontTx/>
              <a:buNone/>
            </a:pPr>
            <a:r>
              <a:rPr lang="en-US" dirty="0">
                <a:solidFill>
                  <a:srgbClr val="99FFCC"/>
                </a:solidFill>
              </a:rPr>
              <a:t>I.) </a:t>
            </a:r>
            <a:r>
              <a:rPr lang="en-US" dirty="0">
                <a:solidFill>
                  <a:schemeClr val="bg1"/>
                </a:solidFill>
              </a:rPr>
              <a:t>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Tree>
    <p:extLst>
      <p:ext uri="{BB962C8B-B14F-4D97-AF65-F5344CB8AC3E}">
        <p14:creationId xmlns:p14="http://schemas.microsoft.com/office/powerpoint/2010/main" val="39566471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a:t>
            </a:r>
            <a:r>
              <a:rPr lang="en-US" dirty="0">
                <a:solidFill>
                  <a:schemeClr val="bg1"/>
                </a:solidFill>
              </a:rPr>
              <a:t>Maintenance of water quality. </a:t>
            </a:r>
          </a:p>
          <a:p>
            <a:pPr marL="457200" lvl="1" indent="0" eaLnBrk="1" hangingPunct="1">
              <a:lnSpc>
                <a:spcPct val="90000"/>
              </a:lnSpc>
              <a:buFontTx/>
              <a:buNone/>
            </a:pPr>
            <a:r>
              <a:rPr lang="en-US" dirty="0">
                <a:solidFill>
                  <a:srgbClr val="FF00FF"/>
                </a:solidFill>
              </a:rPr>
              <a:t>D.) </a:t>
            </a:r>
            <a:r>
              <a:rPr lang="en-US" dirty="0">
                <a:solidFill>
                  <a:schemeClr val="bg1"/>
                </a:solidFill>
              </a:rPr>
              <a:t>Pest Control </a:t>
            </a:r>
          </a:p>
          <a:p>
            <a:pPr marL="457200" lvl="1" indent="0" eaLnBrk="1" hangingPunct="1">
              <a:lnSpc>
                <a:spcPct val="90000"/>
              </a:lnSpc>
              <a:buFontTx/>
              <a:buNone/>
            </a:pPr>
            <a:r>
              <a:rPr lang="en-US" dirty="0">
                <a:solidFill>
                  <a:srgbClr val="CC9900"/>
                </a:solidFill>
              </a:rPr>
              <a:t>E.) </a:t>
            </a:r>
            <a:r>
              <a:rPr lang="en-US" dirty="0">
                <a:solidFill>
                  <a:schemeClr val="bg1"/>
                </a:solidFill>
              </a:rPr>
              <a:t>Detoxification and decomposition of wastes.</a:t>
            </a:r>
            <a:r>
              <a:rPr lang="en-US" dirty="0"/>
              <a:t> </a:t>
            </a:r>
          </a:p>
          <a:p>
            <a:pPr marL="457200" lvl="1" indent="0" eaLnBrk="1" hangingPunct="1">
              <a:lnSpc>
                <a:spcPct val="90000"/>
              </a:lnSpc>
              <a:buFontTx/>
              <a:buNone/>
            </a:pPr>
            <a:r>
              <a:rPr lang="en-US" dirty="0">
                <a:solidFill>
                  <a:schemeClr val="accent2"/>
                </a:solidFill>
              </a:rPr>
              <a:t>F.) </a:t>
            </a:r>
            <a:r>
              <a:rPr lang="en-US" dirty="0">
                <a:solidFill>
                  <a:schemeClr val="bg1"/>
                </a:solidFill>
              </a:rPr>
              <a:t>Pollination and crop production. </a:t>
            </a:r>
          </a:p>
          <a:p>
            <a:pPr marL="457200" lvl="1" indent="0" eaLnBrk="1" hangingPunct="1">
              <a:lnSpc>
                <a:spcPct val="90000"/>
              </a:lnSpc>
              <a:buFontTx/>
              <a:buNone/>
            </a:pPr>
            <a:r>
              <a:rPr lang="en-US" dirty="0">
                <a:solidFill>
                  <a:srgbClr val="FF9900"/>
                </a:solidFill>
              </a:rPr>
              <a:t>G.) </a:t>
            </a:r>
            <a:r>
              <a:rPr lang="en-US" dirty="0">
                <a:solidFill>
                  <a:schemeClr val="bg1"/>
                </a:solidFill>
              </a:rPr>
              <a:t>Decrease in food security. </a:t>
            </a:r>
          </a:p>
          <a:p>
            <a:pPr marL="457200" lvl="1" indent="0" eaLnBrk="1" hangingPunct="1">
              <a:lnSpc>
                <a:spcPct val="90000"/>
              </a:lnSpc>
              <a:buFontTx/>
              <a:buNone/>
            </a:pPr>
            <a:r>
              <a:rPr lang="en-US" dirty="0">
                <a:solidFill>
                  <a:srgbClr val="9933FF"/>
                </a:solidFill>
              </a:rPr>
              <a:t>H.) </a:t>
            </a:r>
            <a:r>
              <a:rPr lang="en-US" dirty="0">
                <a:solidFill>
                  <a:schemeClr val="bg1"/>
                </a:solidFill>
              </a:rPr>
              <a:t>Provision of health care (Medicines).</a:t>
            </a:r>
          </a:p>
          <a:p>
            <a:pPr marL="457200" lvl="1" indent="0" eaLnBrk="1" hangingPunct="1">
              <a:lnSpc>
                <a:spcPct val="90000"/>
              </a:lnSpc>
              <a:buFontTx/>
              <a:buNone/>
            </a:pPr>
            <a:r>
              <a:rPr lang="en-US" dirty="0">
                <a:solidFill>
                  <a:srgbClr val="99FFCC"/>
                </a:solidFill>
              </a:rPr>
              <a:t>I.) </a:t>
            </a:r>
            <a:r>
              <a:rPr lang="en-US" dirty="0">
                <a:solidFill>
                  <a:schemeClr val="bg1"/>
                </a:solidFill>
              </a:rPr>
              <a:t>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Tree>
    <p:extLst>
      <p:ext uri="{BB962C8B-B14F-4D97-AF65-F5344CB8AC3E}">
        <p14:creationId xmlns:p14="http://schemas.microsoft.com/office/powerpoint/2010/main" val="154297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10593632"/>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solidFill>
                            <a:srgbClr val="FF5050"/>
                          </a:solidFill>
                        </a:rPr>
                        <a:t>HOUSE</a:t>
                      </a:r>
                      <a:r>
                        <a:rPr lang="en-US" baseline="0" dirty="0">
                          <a:solidFill>
                            <a:srgbClr val="FF5050"/>
                          </a:solidFill>
                        </a:rPr>
                        <a:t> OF</a:t>
                      </a:r>
                      <a:br>
                        <a:rPr lang="en-US" baseline="0" dirty="0">
                          <a:solidFill>
                            <a:srgbClr val="FF5050"/>
                          </a:solidFill>
                        </a:rPr>
                      </a:br>
                      <a:r>
                        <a:rPr lang="en-US" baseline="0" dirty="0">
                          <a:solidFill>
                            <a:srgbClr val="FF5050"/>
                          </a:solidFill>
                        </a:rPr>
                        <a:t>CARDS</a:t>
                      </a:r>
                      <a:endParaRPr lang="en-US" dirty="0">
                        <a:solidFill>
                          <a:srgbClr val="FF5050"/>
                        </a:solidFill>
                      </a:endParaRPr>
                    </a:p>
                  </a:txBody>
                  <a:tcPr>
                    <a:noFill/>
                  </a:tcPr>
                </a:tc>
                <a:tc>
                  <a:txBody>
                    <a:bodyPr/>
                    <a:lstStyle/>
                    <a:p>
                      <a:pPr algn="ctr"/>
                      <a:r>
                        <a:rPr lang="en-US" dirty="0"/>
                        <a:t>SNEAK</a:t>
                      </a:r>
                      <a:r>
                        <a:rPr lang="en-US" baseline="0" dirty="0"/>
                        <a:t> PEEK</a:t>
                      </a:r>
                      <a:endParaRPr lang="en-US" dirty="0"/>
                    </a:p>
                  </a:txBody>
                  <a:tcPr>
                    <a:noFill/>
                  </a:tcPr>
                </a:tc>
                <a:tc>
                  <a:txBody>
                    <a:bodyPr/>
                    <a:lstStyle/>
                    <a:p>
                      <a:pPr algn="ctr"/>
                      <a:r>
                        <a:rPr lang="en-US" dirty="0"/>
                        <a:t>SIMON </a:t>
                      </a:r>
                      <a:br>
                        <a:rPr lang="en-US" dirty="0"/>
                      </a:br>
                      <a:r>
                        <a:rPr lang="en-US" dirty="0"/>
                        <a:t>SAYS</a:t>
                      </a:r>
                    </a:p>
                  </a:txBody>
                  <a:tcPr>
                    <a:noFill/>
                  </a:tcPr>
                </a:tc>
                <a:tc>
                  <a:txBody>
                    <a:bodyPr/>
                    <a:lstStyle/>
                    <a:p>
                      <a:pPr algn="ctr"/>
                      <a:r>
                        <a:rPr lang="en-US" baseline="0" dirty="0"/>
                        <a:t>HELPING HAND?</a:t>
                      </a:r>
                      <a:br>
                        <a:rPr lang="en-US" baseline="0" dirty="0"/>
                      </a:br>
                      <a:endParaRPr lang="en-US" dirty="0"/>
                    </a:p>
                  </a:txBody>
                  <a:tcPr>
                    <a:noFill/>
                  </a:tcPr>
                </a:tc>
                <a:tc>
                  <a:txBody>
                    <a:bodyPr/>
                    <a:lstStyle/>
                    <a:p>
                      <a:pPr algn="ctr"/>
                      <a:r>
                        <a:rPr lang="en-US" dirty="0"/>
                        <a:t>-Bonus-</a:t>
                      </a:r>
                    </a:p>
                    <a:p>
                      <a:pPr algn="ctr"/>
                      <a:r>
                        <a:rPr lang="en-US" dirty="0"/>
                        <a:t>MIX</a:t>
                      </a:r>
                      <a:r>
                        <a:rPr lang="en-US" baseline="0" dirty="0"/>
                        <a:t> UP</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solidFill>
                      <a:schemeClr val="bg1">
                        <a:lumMod val="75000"/>
                        <a:lumOff val="25000"/>
                      </a:schemeClr>
                    </a:solid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solidFill>
                      <a:schemeClr val="bg1">
                        <a:lumMod val="75000"/>
                        <a:lumOff val="25000"/>
                      </a:schemeClr>
                    </a:solid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solidFill>
                      <a:schemeClr val="bg1">
                        <a:lumMod val="75000"/>
                        <a:lumOff val="25000"/>
                      </a:schemeClr>
                    </a:solid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solidFill>
                      <a:schemeClr val="bg1">
                        <a:lumMod val="75000"/>
                        <a:lumOff val="25000"/>
                      </a:schemeClr>
                    </a:solid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solidFill>
                      <a:schemeClr val="bg1">
                        <a:lumMod val="75000"/>
                        <a:lumOff val="25000"/>
                      </a:schemeClr>
                    </a:solid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89CF077D-E727-A746-5996-3795FE25AD2B}"/>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5440614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a:t>
            </a:r>
            <a:r>
              <a:rPr lang="en-US" dirty="0">
                <a:solidFill>
                  <a:schemeClr val="bg1"/>
                </a:solidFill>
              </a:rPr>
              <a:t>Pest Control </a:t>
            </a:r>
          </a:p>
          <a:p>
            <a:pPr marL="457200" lvl="1" indent="0" eaLnBrk="1" hangingPunct="1">
              <a:lnSpc>
                <a:spcPct val="90000"/>
              </a:lnSpc>
              <a:buFontTx/>
              <a:buNone/>
            </a:pPr>
            <a:r>
              <a:rPr lang="en-US" dirty="0">
                <a:solidFill>
                  <a:srgbClr val="CC9900"/>
                </a:solidFill>
              </a:rPr>
              <a:t>E.) </a:t>
            </a:r>
            <a:r>
              <a:rPr lang="en-US" dirty="0">
                <a:solidFill>
                  <a:schemeClr val="bg1"/>
                </a:solidFill>
              </a:rPr>
              <a:t>Detoxification and decomposition of wastes. </a:t>
            </a:r>
          </a:p>
          <a:p>
            <a:pPr marL="457200" lvl="1" indent="0" eaLnBrk="1" hangingPunct="1">
              <a:lnSpc>
                <a:spcPct val="90000"/>
              </a:lnSpc>
              <a:buFontTx/>
              <a:buNone/>
            </a:pPr>
            <a:r>
              <a:rPr lang="en-US" dirty="0">
                <a:solidFill>
                  <a:schemeClr val="accent2"/>
                </a:solidFill>
              </a:rPr>
              <a:t>F.) </a:t>
            </a:r>
            <a:r>
              <a:rPr lang="en-US" dirty="0">
                <a:solidFill>
                  <a:schemeClr val="bg1"/>
                </a:solidFill>
              </a:rPr>
              <a:t>Pollination and crop production. </a:t>
            </a:r>
          </a:p>
          <a:p>
            <a:pPr marL="457200" lvl="1" indent="0" eaLnBrk="1" hangingPunct="1">
              <a:lnSpc>
                <a:spcPct val="90000"/>
              </a:lnSpc>
              <a:buFontTx/>
              <a:buNone/>
            </a:pPr>
            <a:r>
              <a:rPr lang="en-US" dirty="0">
                <a:solidFill>
                  <a:srgbClr val="FF9900"/>
                </a:solidFill>
              </a:rPr>
              <a:t>G.) </a:t>
            </a:r>
            <a:r>
              <a:rPr lang="en-US" dirty="0">
                <a:solidFill>
                  <a:schemeClr val="bg1"/>
                </a:solidFill>
              </a:rPr>
              <a:t>Decrease in food security. </a:t>
            </a:r>
          </a:p>
          <a:p>
            <a:pPr marL="457200" lvl="1" indent="0" eaLnBrk="1" hangingPunct="1">
              <a:lnSpc>
                <a:spcPct val="90000"/>
              </a:lnSpc>
              <a:buFontTx/>
              <a:buNone/>
            </a:pPr>
            <a:r>
              <a:rPr lang="en-US" dirty="0">
                <a:solidFill>
                  <a:srgbClr val="9933FF"/>
                </a:solidFill>
              </a:rPr>
              <a:t>H.) </a:t>
            </a:r>
            <a:r>
              <a:rPr lang="en-US" dirty="0">
                <a:solidFill>
                  <a:schemeClr val="bg1"/>
                </a:solidFill>
              </a:rPr>
              <a:t>Provision of health care (Medicines).</a:t>
            </a:r>
          </a:p>
          <a:p>
            <a:pPr marL="457200" lvl="1" indent="0" eaLnBrk="1" hangingPunct="1">
              <a:lnSpc>
                <a:spcPct val="90000"/>
              </a:lnSpc>
              <a:buFontTx/>
              <a:buNone/>
            </a:pPr>
            <a:r>
              <a:rPr lang="en-US" dirty="0">
                <a:solidFill>
                  <a:srgbClr val="99FFCC"/>
                </a:solidFill>
              </a:rPr>
              <a:t>I.) </a:t>
            </a:r>
            <a:r>
              <a:rPr lang="en-US" dirty="0">
                <a:solidFill>
                  <a:schemeClr val="bg1"/>
                </a:solidFill>
              </a:rPr>
              <a:t>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Tree>
    <p:extLst>
      <p:ext uri="{BB962C8B-B14F-4D97-AF65-F5344CB8AC3E}">
        <p14:creationId xmlns:p14="http://schemas.microsoft.com/office/powerpoint/2010/main" val="261819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a:t>
            </a:r>
            <a:r>
              <a:rPr lang="en-US" dirty="0">
                <a:solidFill>
                  <a:schemeClr val="bg1"/>
                </a:solidFill>
              </a:rPr>
              <a:t>Detoxification and decomposition of wastes. </a:t>
            </a:r>
          </a:p>
          <a:p>
            <a:pPr marL="457200" lvl="1" indent="0" eaLnBrk="1" hangingPunct="1">
              <a:lnSpc>
                <a:spcPct val="90000"/>
              </a:lnSpc>
              <a:buFontTx/>
              <a:buNone/>
            </a:pPr>
            <a:r>
              <a:rPr lang="en-US" dirty="0">
                <a:solidFill>
                  <a:schemeClr val="accent2"/>
                </a:solidFill>
              </a:rPr>
              <a:t>F.) </a:t>
            </a:r>
            <a:r>
              <a:rPr lang="en-US" dirty="0">
                <a:solidFill>
                  <a:schemeClr val="bg1"/>
                </a:solidFill>
              </a:rPr>
              <a:t>Pollination and crop production. </a:t>
            </a:r>
          </a:p>
          <a:p>
            <a:pPr marL="457200" lvl="1" indent="0" eaLnBrk="1" hangingPunct="1">
              <a:lnSpc>
                <a:spcPct val="90000"/>
              </a:lnSpc>
              <a:buFontTx/>
              <a:buNone/>
            </a:pPr>
            <a:r>
              <a:rPr lang="en-US" dirty="0">
                <a:solidFill>
                  <a:srgbClr val="FF9900"/>
                </a:solidFill>
              </a:rPr>
              <a:t>G.) </a:t>
            </a:r>
            <a:r>
              <a:rPr lang="en-US" dirty="0">
                <a:solidFill>
                  <a:schemeClr val="bg1"/>
                </a:solidFill>
              </a:rPr>
              <a:t>Decrease in food security. </a:t>
            </a:r>
          </a:p>
          <a:p>
            <a:pPr marL="457200" lvl="1" indent="0" eaLnBrk="1" hangingPunct="1">
              <a:lnSpc>
                <a:spcPct val="90000"/>
              </a:lnSpc>
              <a:buFontTx/>
              <a:buNone/>
            </a:pPr>
            <a:r>
              <a:rPr lang="en-US" dirty="0">
                <a:solidFill>
                  <a:srgbClr val="9933FF"/>
                </a:solidFill>
              </a:rPr>
              <a:t>H.) </a:t>
            </a:r>
            <a:r>
              <a:rPr lang="en-US" dirty="0">
                <a:solidFill>
                  <a:schemeClr val="bg1"/>
                </a:solidFill>
              </a:rPr>
              <a:t>Provision of health care (Medicines).</a:t>
            </a:r>
          </a:p>
          <a:p>
            <a:pPr marL="457200" lvl="1" indent="0" eaLnBrk="1" hangingPunct="1">
              <a:lnSpc>
                <a:spcPct val="90000"/>
              </a:lnSpc>
              <a:buFontTx/>
              <a:buNone/>
            </a:pPr>
            <a:r>
              <a:rPr lang="en-US" dirty="0">
                <a:solidFill>
                  <a:srgbClr val="99FFCC"/>
                </a:solidFill>
              </a:rPr>
              <a:t>I.) </a:t>
            </a:r>
            <a:r>
              <a:rPr lang="en-US" dirty="0">
                <a:solidFill>
                  <a:schemeClr val="bg1"/>
                </a:solidFill>
              </a:rPr>
              <a:t>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Tree>
    <p:extLst>
      <p:ext uri="{BB962C8B-B14F-4D97-AF65-F5344CB8AC3E}">
        <p14:creationId xmlns:p14="http://schemas.microsoft.com/office/powerpoint/2010/main" val="19849759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Detoxification and decomposition of wastes.</a:t>
            </a:r>
            <a:r>
              <a:rPr lang="en-US" dirty="0"/>
              <a:t> </a:t>
            </a:r>
          </a:p>
          <a:p>
            <a:pPr marL="457200" lvl="1" indent="0" eaLnBrk="1" hangingPunct="1">
              <a:lnSpc>
                <a:spcPct val="90000"/>
              </a:lnSpc>
              <a:buFontTx/>
              <a:buNone/>
            </a:pPr>
            <a:r>
              <a:rPr lang="en-US" dirty="0">
                <a:solidFill>
                  <a:schemeClr val="accent2"/>
                </a:solidFill>
              </a:rPr>
              <a:t>F.) </a:t>
            </a:r>
            <a:r>
              <a:rPr lang="en-US" dirty="0">
                <a:solidFill>
                  <a:schemeClr val="bg1"/>
                </a:solidFill>
              </a:rPr>
              <a:t>Pollination and crop production. </a:t>
            </a:r>
          </a:p>
          <a:p>
            <a:pPr marL="457200" lvl="1" indent="0" eaLnBrk="1" hangingPunct="1">
              <a:lnSpc>
                <a:spcPct val="90000"/>
              </a:lnSpc>
              <a:buFontTx/>
              <a:buNone/>
            </a:pPr>
            <a:r>
              <a:rPr lang="en-US" dirty="0">
                <a:solidFill>
                  <a:srgbClr val="FF9900"/>
                </a:solidFill>
              </a:rPr>
              <a:t>G.) </a:t>
            </a:r>
            <a:r>
              <a:rPr lang="en-US" dirty="0">
                <a:solidFill>
                  <a:schemeClr val="bg1"/>
                </a:solidFill>
              </a:rPr>
              <a:t>Decrease in food security. </a:t>
            </a:r>
          </a:p>
          <a:p>
            <a:pPr marL="457200" lvl="1" indent="0" eaLnBrk="1" hangingPunct="1">
              <a:lnSpc>
                <a:spcPct val="90000"/>
              </a:lnSpc>
              <a:buFontTx/>
              <a:buNone/>
            </a:pPr>
            <a:r>
              <a:rPr lang="en-US" dirty="0">
                <a:solidFill>
                  <a:srgbClr val="9933FF"/>
                </a:solidFill>
              </a:rPr>
              <a:t>H.) </a:t>
            </a:r>
            <a:r>
              <a:rPr lang="en-US" dirty="0">
                <a:solidFill>
                  <a:schemeClr val="bg1"/>
                </a:solidFill>
              </a:rPr>
              <a:t>Provision of health care (Medicines).</a:t>
            </a:r>
          </a:p>
          <a:p>
            <a:pPr marL="457200" lvl="1" indent="0" eaLnBrk="1" hangingPunct="1">
              <a:lnSpc>
                <a:spcPct val="90000"/>
              </a:lnSpc>
              <a:buFontTx/>
              <a:buNone/>
            </a:pPr>
            <a:r>
              <a:rPr lang="en-US" dirty="0">
                <a:solidFill>
                  <a:srgbClr val="99FFCC"/>
                </a:solidFill>
              </a:rPr>
              <a:t>I.) </a:t>
            </a:r>
            <a:r>
              <a:rPr lang="en-US" dirty="0">
                <a:solidFill>
                  <a:schemeClr val="bg1"/>
                </a:solidFill>
              </a:rPr>
              <a:t>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Tree>
    <p:extLst>
      <p:ext uri="{BB962C8B-B14F-4D97-AF65-F5344CB8AC3E}">
        <p14:creationId xmlns:p14="http://schemas.microsoft.com/office/powerpoint/2010/main" val="9169075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Detoxification and decomposition of wastes.</a:t>
            </a:r>
            <a:r>
              <a:rPr lang="en-US" dirty="0"/>
              <a:t> </a:t>
            </a:r>
          </a:p>
          <a:p>
            <a:pPr marL="457200" lvl="1" indent="0" eaLnBrk="1" hangingPunct="1">
              <a:lnSpc>
                <a:spcPct val="90000"/>
              </a:lnSpc>
              <a:buFontTx/>
              <a:buNone/>
            </a:pPr>
            <a:r>
              <a:rPr lang="en-US" dirty="0">
                <a:solidFill>
                  <a:schemeClr val="accent2"/>
                </a:solidFill>
              </a:rPr>
              <a:t>F.) Pollination and crop production. </a:t>
            </a:r>
          </a:p>
          <a:p>
            <a:pPr marL="457200" lvl="1" indent="0" eaLnBrk="1" hangingPunct="1">
              <a:lnSpc>
                <a:spcPct val="90000"/>
              </a:lnSpc>
              <a:buFontTx/>
              <a:buNone/>
            </a:pPr>
            <a:r>
              <a:rPr lang="en-US" dirty="0">
                <a:solidFill>
                  <a:srgbClr val="FF9900"/>
                </a:solidFill>
              </a:rPr>
              <a:t>G.) </a:t>
            </a:r>
            <a:r>
              <a:rPr lang="en-US" dirty="0">
                <a:solidFill>
                  <a:schemeClr val="bg1"/>
                </a:solidFill>
              </a:rPr>
              <a:t>Decrease in food security. </a:t>
            </a:r>
          </a:p>
          <a:p>
            <a:pPr marL="457200" lvl="1" indent="0" eaLnBrk="1" hangingPunct="1">
              <a:lnSpc>
                <a:spcPct val="90000"/>
              </a:lnSpc>
              <a:buFontTx/>
              <a:buNone/>
            </a:pPr>
            <a:r>
              <a:rPr lang="en-US" dirty="0">
                <a:solidFill>
                  <a:srgbClr val="9933FF"/>
                </a:solidFill>
              </a:rPr>
              <a:t>H.) </a:t>
            </a:r>
            <a:r>
              <a:rPr lang="en-US" dirty="0">
                <a:solidFill>
                  <a:schemeClr val="bg1"/>
                </a:solidFill>
              </a:rPr>
              <a:t>Provision of health care (Medicines).</a:t>
            </a:r>
          </a:p>
          <a:p>
            <a:pPr marL="457200" lvl="1" indent="0" eaLnBrk="1" hangingPunct="1">
              <a:lnSpc>
                <a:spcPct val="90000"/>
              </a:lnSpc>
              <a:buFontTx/>
              <a:buNone/>
            </a:pPr>
            <a:r>
              <a:rPr lang="en-US" dirty="0">
                <a:solidFill>
                  <a:srgbClr val="99FFCC"/>
                </a:solidFill>
              </a:rPr>
              <a:t>I.) </a:t>
            </a:r>
            <a:r>
              <a:rPr lang="en-US" dirty="0">
                <a:solidFill>
                  <a:schemeClr val="bg1"/>
                </a:solidFill>
              </a:rPr>
              <a:t>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Tree>
    <p:extLst>
      <p:ext uri="{BB962C8B-B14F-4D97-AF65-F5344CB8AC3E}">
        <p14:creationId xmlns:p14="http://schemas.microsoft.com/office/powerpoint/2010/main" val="13877170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Detoxification and decomposition of wastes.</a:t>
            </a:r>
            <a:r>
              <a:rPr lang="en-US" dirty="0"/>
              <a:t> </a:t>
            </a:r>
          </a:p>
          <a:p>
            <a:pPr marL="457200" lvl="1" indent="0" eaLnBrk="1" hangingPunct="1">
              <a:lnSpc>
                <a:spcPct val="90000"/>
              </a:lnSpc>
              <a:buFontTx/>
              <a:buNone/>
            </a:pPr>
            <a:r>
              <a:rPr lang="en-US" dirty="0">
                <a:solidFill>
                  <a:schemeClr val="accent2"/>
                </a:solidFill>
              </a:rPr>
              <a:t>F.) Pollination and crop production. </a:t>
            </a:r>
          </a:p>
          <a:p>
            <a:pPr marL="457200" lvl="1" indent="0" eaLnBrk="1" hangingPunct="1">
              <a:lnSpc>
                <a:spcPct val="90000"/>
              </a:lnSpc>
              <a:buFontTx/>
              <a:buNone/>
            </a:pPr>
            <a:r>
              <a:rPr lang="en-US" dirty="0">
                <a:solidFill>
                  <a:srgbClr val="FF9900"/>
                </a:solidFill>
              </a:rPr>
              <a:t>G.) Decrease in food security. </a:t>
            </a:r>
          </a:p>
          <a:p>
            <a:pPr marL="457200" lvl="1" indent="0" eaLnBrk="1" hangingPunct="1">
              <a:lnSpc>
                <a:spcPct val="90000"/>
              </a:lnSpc>
              <a:buFontTx/>
              <a:buNone/>
            </a:pPr>
            <a:r>
              <a:rPr lang="en-US" dirty="0">
                <a:solidFill>
                  <a:srgbClr val="9933FF"/>
                </a:solidFill>
              </a:rPr>
              <a:t>H.) </a:t>
            </a:r>
            <a:r>
              <a:rPr lang="en-US" dirty="0">
                <a:solidFill>
                  <a:schemeClr val="bg1"/>
                </a:solidFill>
              </a:rPr>
              <a:t>Provision of health care (Medicines).</a:t>
            </a:r>
          </a:p>
          <a:p>
            <a:pPr marL="457200" lvl="1" indent="0" eaLnBrk="1" hangingPunct="1">
              <a:lnSpc>
                <a:spcPct val="90000"/>
              </a:lnSpc>
              <a:buFontTx/>
              <a:buNone/>
            </a:pPr>
            <a:r>
              <a:rPr lang="en-US" dirty="0">
                <a:solidFill>
                  <a:srgbClr val="99FFCC"/>
                </a:solidFill>
              </a:rPr>
              <a:t>I.) </a:t>
            </a:r>
            <a:r>
              <a:rPr lang="en-US" dirty="0">
                <a:solidFill>
                  <a:schemeClr val="bg1"/>
                </a:solidFill>
              </a:rPr>
              <a:t>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Tree>
    <p:extLst>
      <p:ext uri="{BB962C8B-B14F-4D97-AF65-F5344CB8AC3E}">
        <p14:creationId xmlns:p14="http://schemas.microsoft.com/office/powerpoint/2010/main" val="33921874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Detoxification and decomposition of wastes.</a:t>
            </a:r>
            <a:r>
              <a:rPr lang="en-US" dirty="0"/>
              <a:t> </a:t>
            </a:r>
          </a:p>
          <a:p>
            <a:pPr marL="457200" lvl="1" indent="0" eaLnBrk="1" hangingPunct="1">
              <a:lnSpc>
                <a:spcPct val="90000"/>
              </a:lnSpc>
              <a:buFontTx/>
              <a:buNone/>
            </a:pPr>
            <a:r>
              <a:rPr lang="en-US" dirty="0">
                <a:solidFill>
                  <a:schemeClr val="accent2"/>
                </a:solidFill>
              </a:rPr>
              <a:t>F.) Pollination and crop production. </a:t>
            </a:r>
          </a:p>
          <a:p>
            <a:pPr marL="457200" lvl="1" indent="0" eaLnBrk="1" hangingPunct="1">
              <a:lnSpc>
                <a:spcPct val="90000"/>
              </a:lnSpc>
              <a:buFontTx/>
              <a:buNone/>
            </a:pPr>
            <a:r>
              <a:rPr lang="en-US" dirty="0">
                <a:solidFill>
                  <a:srgbClr val="FF9900"/>
                </a:solidFill>
              </a:rPr>
              <a:t>G.) Decrease in food security. </a:t>
            </a:r>
          </a:p>
          <a:p>
            <a:pPr marL="457200" lvl="1" indent="0" eaLnBrk="1" hangingPunct="1">
              <a:lnSpc>
                <a:spcPct val="90000"/>
              </a:lnSpc>
              <a:buFontTx/>
              <a:buNone/>
            </a:pPr>
            <a:r>
              <a:rPr lang="en-US" dirty="0">
                <a:solidFill>
                  <a:srgbClr val="9933FF"/>
                </a:solidFill>
              </a:rPr>
              <a:t>H.) Provision of health care (Medicines).</a:t>
            </a:r>
          </a:p>
          <a:p>
            <a:pPr marL="457200" lvl="1" indent="0" eaLnBrk="1" hangingPunct="1">
              <a:lnSpc>
                <a:spcPct val="90000"/>
              </a:lnSpc>
              <a:buFontTx/>
              <a:buNone/>
            </a:pPr>
            <a:r>
              <a:rPr lang="en-US" dirty="0">
                <a:solidFill>
                  <a:srgbClr val="99FFCC"/>
                </a:solidFill>
              </a:rPr>
              <a:t>I.) </a:t>
            </a:r>
            <a:r>
              <a:rPr lang="en-US" dirty="0">
                <a:solidFill>
                  <a:schemeClr val="bg1"/>
                </a:solidFill>
              </a:rPr>
              <a:t>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Tree>
    <p:extLst>
      <p:ext uri="{BB962C8B-B14F-4D97-AF65-F5344CB8AC3E}">
        <p14:creationId xmlns:p14="http://schemas.microsoft.com/office/powerpoint/2010/main" val="14009554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Detoxification and decomposition of wastes.</a:t>
            </a:r>
            <a:r>
              <a:rPr lang="en-US" dirty="0"/>
              <a:t> </a:t>
            </a:r>
          </a:p>
          <a:p>
            <a:pPr marL="457200" lvl="1" indent="0" eaLnBrk="1" hangingPunct="1">
              <a:lnSpc>
                <a:spcPct val="90000"/>
              </a:lnSpc>
              <a:buFontTx/>
              <a:buNone/>
            </a:pPr>
            <a:r>
              <a:rPr lang="en-US" dirty="0">
                <a:solidFill>
                  <a:schemeClr val="accent2"/>
                </a:solidFill>
              </a:rPr>
              <a:t>F.) Pollination and crop production. </a:t>
            </a:r>
          </a:p>
          <a:p>
            <a:pPr marL="457200" lvl="1" indent="0" eaLnBrk="1" hangingPunct="1">
              <a:lnSpc>
                <a:spcPct val="90000"/>
              </a:lnSpc>
              <a:buFontTx/>
              <a:buNone/>
            </a:pPr>
            <a:r>
              <a:rPr lang="en-US" dirty="0">
                <a:solidFill>
                  <a:srgbClr val="FF9900"/>
                </a:solidFill>
              </a:rPr>
              <a:t>G.) Decrease in food security. </a:t>
            </a:r>
          </a:p>
          <a:p>
            <a:pPr marL="457200" lvl="1" indent="0" eaLnBrk="1" hangingPunct="1">
              <a:lnSpc>
                <a:spcPct val="90000"/>
              </a:lnSpc>
              <a:buFontTx/>
              <a:buNone/>
            </a:pPr>
            <a:r>
              <a:rPr lang="en-US" dirty="0">
                <a:solidFill>
                  <a:srgbClr val="9933FF"/>
                </a:solidFill>
              </a:rPr>
              <a:t>H.) Provision of health care (Medicines).</a:t>
            </a:r>
          </a:p>
          <a:p>
            <a:pPr marL="457200" lvl="1" indent="0" eaLnBrk="1" hangingPunct="1">
              <a:lnSpc>
                <a:spcPct val="90000"/>
              </a:lnSpc>
              <a:buFontTx/>
              <a:buNone/>
            </a:pPr>
            <a:r>
              <a:rPr lang="en-US" dirty="0">
                <a:solidFill>
                  <a:srgbClr val="99FFCC"/>
                </a:solidFill>
              </a:rPr>
              <a:t>I.) Income generation. </a:t>
            </a:r>
          </a:p>
          <a:p>
            <a:pPr marL="457200" lvl="1" indent="0" eaLnBrk="1" hangingPunct="1">
              <a:lnSpc>
                <a:spcPct val="90000"/>
              </a:lnSpc>
              <a:buFontTx/>
              <a:buNone/>
            </a:pPr>
            <a:r>
              <a:rPr lang="en-US" dirty="0">
                <a:solidFill>
                  <a:srgbClr val="CC00FF"/>
                </a:solidFill>
              </a:rPr>
              <a:t>J.) </a:t>
            </a:r>
            <a:r>
              <a:rPr lang="en-US" dirty="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Tree>
    <p:extLst>
      <p:ext uri="{BB962C8B-B14F-4D97-AF65-F5344CB8AC3E}">
        <p14:creationId xmlns:p14="http://schemas.microsoft.com/office/powerpoint/2010/main" val="17153752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Detoxification and decomposition of wastes.</a:t>
            </a:r>
            <a:r>
              <a:rPr lang="en-US" dirty="0"/>
              <a:t> </a:t>
            </a:r>
          </a:p>
          <a:p>
            <a:pPr marL="457200" lvl="1" indent="0" eaLnBrk="1" hangingPunct="1">
              <a:lnSpc>
                <a:spcPct val="90000"/>
              </a:lnSpc>
              <a:buFontTx/>
              <a:buNone/>
            </a:pPr>
            <a:r>
              <a:rPr lang="en-US" dirty="0">
                <a:solidFill>
                  <a:schemeClr val="accent2"/>
                </a:solidFill>
              </a:rPr>
              <a:t>F.) Pollination and crop production. </a:t>
            </a:r>
          </a:p>
          <a:p>
            <a:pPr marL="457200" lvl="1" indent="0" eaLnBrk="1" hangingPunct="1">
              <a:lnSpc>
                <a:spcPct val="90000"/>
              </a:lnSpc>
              <a:buFontTx/>
              <a:buNone/>
            </a:pPr>
            <a:r>
              <a:rPr lang="en-US" dirty="0">
                <a:solidFill>
                  <a:srgbClr val="FF9900"/>
                </a:solidFill>
              </a:rPr>
              <a:t>G.) Decrease in food security. </a:t>
            </a:r>
          </a:p>
          <a:p>
            <a:pPr marL="457200" lvl="1" indent="0" eaLnBrk="1" hangingPunct="1">
              <a:lnSpc>
                <a:spcPct val="90000"/>
              </a:lnSpc>
              <a:buFontTx/>
              <a:buNone/>
            </a:pPr>
            <a:r>
              <a:rPr lang="en-US" dirty="0">
                <a:solidFill>
                  <a:srgbClr val="9933FF"/>
                </a:solidFill>
              </a:rPr>
              <a:t>H.) Provision of health care (Medicines).</a:t>
            </a:r>
          </a:p>
          <a:p>
            <a:pPr marL="457200" lvl="1" indent="0" eaLnBrk="1" hangingPunct="1">
              <a:lnSpc>
                <a:spcPct val="90000"/>
              </a:lnSpc>
              <a:buFontTx/>
              <a:buNone/>
            </a:pPr>
            <a:r>
              <a:rPr lang="en-US" dirty="0">
                <a:solidFill>
                  <a:srgbClr val="99FFCC"/>
                </a:solidFill>
              </a:rPr>
              <a:t>I.) Income generation. </a:t>
            </a:r>
          </a:p>
          <a:p>
            <a:pPr marL="457200" lvl="1" indent="0" eaLnBrk="1" hangingPunct="1">
              <a:lnSpc>
                <a:spcPct val="90000"/>
              </a:lnSpc>
              <a:buFontTx/>
              <a:buNone/>
            </a:pPr>
            <a:r>
              <a:rPr lang="en-US" dirty="0">
                <a:solidFill>
                  <a:srgbClr val="CC00FF"/>
                </a:solidFill>
              </a:rPr>
              <a:t>J.) 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Tree>
    <p:extLst>
      <p:ext uri="{BB962C8B-B14F-4D97-AF65-F5344CB8AC3E}">
        <p14:creationId xmlns:p14="http://schemas.microsoft.com/office/powerpoint/2010/main" val="34499778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Detoxification and decomposition of wastes.</a:t>
            </a:r>
            <a:r>
              <a:rPr lang="en-US" dirty="0"/>
              <a:t> </a:t>
            </a:r>
          </a:p>
          <a:p>
            <a:pPr marL="457200" lvl="1" indent="0" eaLnBrk="1" hangingPunct="1">
              <a:lnSpc>
                <a:spcPct val="90000"/>
              </a:lnSpc>
              <a:buFontTx/>
              <a:buNone/>
            </a:pPr>
            <a:r>
              <a:rPr lang="en-US" dirty="0">
                <a:solidFill>
                  <a:schemeClr val="accent2"/>
                </a:solidFill>
              </a:rPr>
              <a:t>F.) Pollination and crop production. </a:t>
            </a:r>
          </a:p>
          <a:p>
            <a:pPr marL="457200" lvl="1" indent="0" eaLnBrk="1" hangingPunct="1">
              <a:lnSpc>
                <a:spcPct val="90000"/>
              </a:lnSpc>
              <a:buFontTx/>
              <a:buNone/>
            </a:pPr>
            <a:r>
              <a:rPr lang="en-US" dirty="0">
                <a:solidFill>
                  <a:srgbClr val="FF9900"/>
                </a:solidFill>
              </a:rPr>
              <a:t>G.) Decrease in food security. </a:t>
            </a:r>
          </a:p>
          <a:p>
            <a:pPr marL="457200" lvl="1" indent="0" eaLnBrk="1" hangingPunct="1">
              <a:lnSpc>
                <a:spcPct val="90000"/>
              </a:lnSpc>
              <a:buFontTx/>
              <a:buNone/>
            </a:pPr>
            <a:r>
              <a:rPr lang="en-US" dirty="0">
                <a:solidFill>
                  <a:srgbClr val="9933FF"/>
                </a:solidFill>
              </a:rPr>
              <a:t>H.) Provision of health care (Medicines).</a:t>
            </a:r>
          </a:p>
          <a:p>
            <a:pPr marL="457200" lvl="1" indent="0" eaLnBrk="1" hangingPunct="1">
              <a:lnSpc>
                <a:spcPct val="90000"/>
              </a:lnSpc>
              <a:buFontTx/>
              <a:buNone/>
            </a:pPr>
            <a:r>
              <a:rPr lang="en-US" dirty="0">
                <a:solidFill>
                  <a:srgbClr val="99FFCC"/>
                </a:solidFill>
              </a:rPr>
              <a:t>I.) Income generation. </a:t>
            </a:r>
          </a:p>
          <a:p>
            <a:pPr marL="457200" lvl="1" indent="0" eaLnBrk="1" hangingPunct="1">
              <a:lnSpc>
                <a:spcPct val="90000"/>
              </a:lnSpc>
              <a:buFontTx/>
              <a:buNone/>
            </a:pPr>
            <a:r>
              <a:rPr lang="en-US" dirty="0">
                <a:solidFill>
                  <a:srgbClr val="CC00FF"/>
                </a:solidFill>
              </a:rPr>
              <a:t>J.) 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3" name="Rectangle 2"/>
          <p:cNvSpPr/>
          <p:nvPr/>
        </p:nvSpPr>
        <p:spPr>
          <a:xfrm>
            <a:off x="214934" y="6080444"/>
            <a:ext cx="2890535"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solidFill>
                  <a:srgbClr val="FFFFFF">
                    <a:lumMod val="50000"/>
                  </a:srgbClr>
                </a:soli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6884474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Detoxification and decomposition of wastes.</a:t>
            </a:r>
            <a:r>
              <a:rPr lang="en-US" dirty="0"/>
              <a:t> </a:t>
            </a:r>
          </a:p>
          <a:p>
            <a:pPr marL="457200" lvl="1" indent="0" eaLnBrk="1" hangingPunct="1">
              <a:lnSpc>
                <a:spcPct val="90000"/>
              </a:lnSpc>
              <a:buFontTx/>
              <a:buNone/>
            </a:pPr>
            <a:r>
              <a:rPr lang="en-US" dirty="0">
                <a:solidFill>
                  <a:schemeClr val="accent2"/>
                </a:solidFill>
              </a:rPr>
              <a:t>F.) Pollination and crop production. </a:t>
            </a:r>
          </a:p>
          <a:p>
            <a:pPr marL="457200" lvl="1" indent="0" eaLnBrk="1" hangingPunct="1">
              <a:lnSpc>
                <a:spcPct val="90000"/>
              </a:lnSpc>
              <a:buFontTx/>
              <a:buNone/>
            </a:pPr>
            <a:r>
              <a:rPr lang="en-US" dirty="0">
                <a:solidFill>
                  <a:srgbClr val="FF9900"/>
                </a:solidFill>
              </a:rPr>
              <a:t>G.) Decrease in food security. </a:t>
            </a:r>
          </a:p>
          <a:p>
            <a:pPr marL="457200" lvl="1" indent="0" eaLnBrk="1" hangingPunct="1">
              <a:lnSpc>
                <a:spcPct val="90000"/>
              </a:lnSpc>
              <a:buFontTx/>
              <a:buNone/>
            </a:pPr>
            <a:r>
              <a:rPr lang="en-US" dirty="0">
                <a:solidFill>
                  <a:srgbClr val="9933FF"/>
                </a:solidFill>
              </a:rPr>
              <a:t>H.) Provision of health care (Medicines).</a:t>
            </a:r>
          </a:p>
          <a:p>
            <a:pPr marL="457200" lvl="1" indent="0" eaLnBrk="1" hangingPunct="1">
              <a:lnSpc>
                <a:spcPct val="90000"/>
              </a:lnSpc>
              <a:buFontTx/>
              <a:buNone/>
            </a:pPr>
            <a:r>
              <a:rPr lang="en-US" dirty="0">
                <a:solidFill>
                  <a:srgbClr val="99FFCC"/>
                </a:solidFill>
              </a:rPr>
              <a:t>I.) Income generation. </a:t>
            </a:r>
          </a:p>
          <a:p>
            <a:pPr marL="457200" lvl="1" indent="0" eaLnBrk="1" hangingPunct="1">
              <a:lnSpc>
                <a:spcPct val="90000"/>
              </a:lnSpc>
              <a:buFontTx/>
              <a:buNone/>
            </a:pPr>
            <a:r>
              <a:rPr lang="en-US" dirty="0">
                <a:solidFill>
                  <a:srgbClr val="CC00FF"/>
                </a:solidFill>
              </a:rPr>
              <a:t>J.) 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3" name="Rectangle 2"/>
          <p:cNvSpPr/>
          <p:nvPr/>
        </p:nvSpPr>
        <p:spPr>
          <a:xfrm>
            <a:off x="214934" y="6080444"/>
            <a:ext cx="2890535"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solidFill>
                  <a:srgbClr val="FFFFFF">
                    <a:lumMod val="50000"/>
                  </a:srgbClr>
                </a:solidFill>
                <a:effectLst>
                  <a:outerShdw blurRad="50800" algn="tl" rotWithShape="0">
                    <a:srgbClr val="000000"/>
                  </a:outerShdw>
                </a:effectLst>
                <a:uLnTx/>
                <a:uFillTx/>
                <a:latin typeface="Tahoma" pitchFamily="34" charset="0"/>
                <a:ea typeface="+mn-ea"/>
                <a:cs typeface="+mn-cs"/>
              </a:rPr>
              <a:t>Answer is…</a:t>
            </a:r>
          </a:p>
        </p:txBody>
      </p:sp>
      <p:sp>
        <p:nvSpPr>
          <p:cNvPr id="4" name="Rounded Rectangle 3"/>
          <p:cNvSpPr/>
          <p:nvPr/>
        </p:nvSpPr>
        <p:spPr bwMode="auto">
          <a:xfrm>
            <a:off x="533400" y="4114800"/>
            <a:ext cx="5715000" cy="533400"/>
          </a:xfrm>
          <a:prstGeom prst="roundRect">
            <a:avLst/>
          </a:prstGeom>
          <a:solidFill>
            <a:srgbClr val="FFC000">
              <a:alpha val="17000"/>
            </a:srgbClr>
          </a:solid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200363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ounded Rectangle 1"/>
          <p:cNvSpPr>
            <a:spLocks noChangeArrowheads="1"/>
          </p:cNvSpPr>
          <p:nvPr/>
        </p:nvSpPr>
        <p:spPr bwMode="auto">
          <a:xfrm>
            <a:off x="381000" y="1262856"/>
            <a:ext cx="8534400" cy="5137944"/>
          </a:xfrm>
          <a:prstGeom prst="roundRect">
            <a:avLst>
              <a:gd name="adj" fmla="val 16667"/>
            </a:avLst>
          </a:prstGeom>
          <a:blipFill dpi="0" rotWithShape="1">
            <a:blip r:embed="rId2"/>
            <a:srcRect/>
            <a:tile tx="0" ty="0" sx="100000" sy="100000" flip="none" algn="tl"/>
          </a:blipFill>
          <a:ln w="76200" algn="ctr">
            <a:solidFill>
              <a:srgbClr val="7F7F7F"/>
            </a:solidFill>
            <a:round/>
            <a:headEnd/>
            <a:tailEnd/>
          </a:ln>
        </p:spPr>
        <p:txBody>
          <a:bodyPr/>
          <a:lstStyle/>
          <a:p>
            <a:endParaRPr lang="en-US"/>
          </a:p>
        </p:txBody>
      </p:sp>
      <p:sp>
        <p:nvSpPr>
          <p:cNvPr id="12" name="5-Point Star 11"/>
          <p:cNvSpPr/>
          <p:nvPr/>
        </p:nvSpPr>
        <p:spPr bwMode="auto">
          <a:xfrm rot="20105083">
            <a:off x="1828800" y="2514600"/>
            <a:ext cx="838200" cy="685800"/>
          </a:xfrm>
          <a:prstGeom prst="star5">
            <a:avLst/>
          </a:prstGeom>
          <a:solidFill>
            <a:srgbClr val="FFFF00"/>
          </a:solidFill>
          <a:ln w="28575" cap="flat" cmpd="sng" algn="ctr">
            <a:solidFill>
              <a:schemeClr val="bg1"/>
            </a:solidFill>
            <a:prstDash val="solid"/>
            <a:round/>
            <a:headEnd type="none" w="med" len="med"/>
            <a:tailEnd type="none" w="med" len="med"/>
          </a:ln>
          <a:effectLst/>
        </p:spPr>
        <p:txBody>
          <a:bodyPr/>
          <a:lstStyle/>
          <a:p>
            <a:pPr>
              <a:defRPr/>
            </a:pPr>
            <a:endParaRPr lang="en-US"/>
          </a:p>
        </p:txBody>
      </p:sp>
      <p:sp>
        <p:nvSpPr>
          <p:cNvPr id="17" name="5-Point Star 16"/>
          <p:cNvSpPr/>
          <p:nvPr/>
        </p:nvSpPr>
        <p:spPr bwMode="auto">
          <a:xfrm rot="13631537">
            <a:off x="4981786" y="2604562"/>
            <a:ext cx="3579813" cy="3562350"/>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a:defRPr/>
            </a:pPr>
            <a:endParaRPr lang="en-US"/>
          </a:p>
        </p:txBody>
      </p:sp>
      <p:sp>
        <p:nvSpPr>
          <p:cNvPr id="43030" name="Moon 27"/>
          <p:cNvSpPr>
            <a:spLocks noChangeArrowheads="1"/>
          </p:cNvSpPr>
          <p:nvPr/>
        </p:nvSpPr>
        <p:spPr bwMode="auto">
          <a:xfrm>
            <a:off x="2819400" y="2057400"/>
            <a:ext cx="762000" cy="1143000"/>
          </a:xfrm>
          <a:prstGeom prst="moon">
            <a:avLst>
              <a:gd name="adj" fmla="val 50000"/>
            </a:avLst>
          </a:prstGeom>
          <a:solidFill>
            <a:srgbClr val="00B0F0"/>
          </a:solidFill>
          <a:ln w="28575" algn="ctr">
            <a:solidFill>
              <a:schemeClr val="bg1"/>
            </a:solidFill>
            <a:round/>
            <a:headEnd/>
            <a:tailEnd/>
          </a:ln>
        </p:spPr>
        <p:txBody>
          <a:bodyPr/>
          <a:lstStyle/>
          <a:p>
            <a:endParaRPr lang="en-US">
              <a:solidFill>
                <a:srgbClr val="99CC00"/>
              </a:solidFill>
            </a:endParaRPr>
          </a:p>
        </p:txBody>
      </p:sp>
      <p:sp>
        <p:nvSpPr>
          <p:cNvPr id="43031" name="Moon 28"/>
          <p:cNvSpPr>
            <a:spLocks noChangeArrowheads="1"/>
          </p:cNvSpPr>
          <p:nvPr/>
        </p:nvSpPr>
        <p:spPr bwMode="auto">
          <a:xfrm rot="-8906648">
            <a:off x="6043755" y="1714889"/>
            <a:ext cx="762000" cy="1143000"/>
          </a:xfrm>
          <a:prstGeom prst="moon">
            <a:avLst>
              <a:gd name="adj" fmla="val 50000"/>
            </a:avLst>
          </a:prstGeom>
          <a:solidFill>
            <a:srgbClr val="00B0F0"/>
          </a:solidFill>
          <a:ln w="28575" algn="ctr">
            <a:solidFill>
              <a:schemeClr val="bg1"/>
            </a:solidFill>
            <a:round/>
            <a:headEnd/>
            <a:tailEnd/>
          </a:ln>
        </p:spPr>
        <p:txBody>
          <a:bodyPr/>
          <a:lstStyle/>
          <a:p>
            <a:endParaRPr lang="en-US">
              <a:solidFill>
                <a:srgbClr val="99CC00"/>
              </a:solidFill>
            </a:endParaRPr>
          </a:p>
        </p:txBody>
      </p:sp>
      <p:sp>
        <p:nvSpPr>
          <p:cNvPr id="35" name="5-Point Star 34"/>
          <p:cNvSpPr/>
          <p:nvPr/>
        </p:nvSpPr>
        <p:spPr bwMode="auto">
          <a:xfrm rot="13631537">
            <a:off x="758032" y="1459706"/>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a:defRPr/>
            </a:pPr>
            <a:endParaRPr lang="en-US"/>
          </a:p>
        </p:txBody>
      </p:sp>
      <p:sp>
        <p:nvSpPr>
          <p:cNvPr id="43045" name="4-Point Star 43"/>
          <p:cNvSpPr>
            <a:spLocks noChangeArrowheads="1"/>
          </p:cNvSpPr>
          <p:nvPr/>
        </p:nvSpPr>
        <p:spPr bwMode="auto">
          <a:xfrm rot="19798932">
            <a:off x="2450192" y="2957337"/>
            <a:ext cx="3047999" cy="1426399"/>
          </a:xfrm>
          <a:prstGeom prst="star4">
            <a:avLst>
              <a:gd name="adj" fmla="val 12500"/>
            </a:avLst>
          </a:prstGeom>
          <a:solidFill>
            <a:srgbClr val="FF66FF"/>
          </a:solidFill>
          <a:ln w="38100" algn="ctr">
            <a:solidFill>
              <a:schemeClr val="bg1"/>
            </a:solidFill>
            <a:round/>
            <a:headEnd/>
            <a:tailEnd/>
          </a:ln>
        </p:spPr>
        <p:txBody>
          <a:bodyPr/>
          <a:lstStyle/>
          <a:p>
            <a:endParaRPr lang="en-US"/>
          </a:p>
        </p:txBody>
      </p:sp>
      <p:sp>
        <p:nvSpPr>
          <p:cNvPr id="59" name="Multiply 58"/>
          <p:cNvSpPr/>
          <p:nvPr/>
        </p:nvSpPr>
        <p:spPr bwMode="auto">
          <a:xfrm rot="18393817">
            <a:off x="2767696" y="4748857"/>
            <a:ext cx="1828800" cy="1524000"/>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a:defRPr/>
            </a:pPr>
            <a:endParaRPr lang="en-US"/>
          </a:p>
        </p:txBody>
      </p:sp>
      <p:sp>
        <p:nvSpPr>
          <p:cNvPr id="43071" name="TextBox 69"/>
          <p:cNvSpPr txBox="1">
            <a:spLocks noChangeArrowheads="1"/>
          </p:cNvSpPr>
          <p:nvPr/>
        </p:nvSpPr>
        <p:spPr bwMode="auto">
          <a:xfrm>
            <a:off x="455543" y="22926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buNone/>
            </a:pPr>
            <a:r>
              <a:rPr lang="en-US" sz="3200" dirty="0">
                <a:solidFill>
                  <a:srgbClr val="FFFF00"/>
                </a:solidFill>
              </a:rPr>
              <a:t>Find the relative abundance of stars____?</a:t>
            </a:r>
          </a:p>
        </p:txBody>
      </p:sp>
      <p:sp>
        <p:nvSpPr>
          <p:cNvPr id="70" name="5-Point Star 69"/>
          <p:cNvSpPr/>
          <p:nvPr/>
        </p:nvSpPr>
        <p:spPr bwMode="auto">
          <a:xfrm rot="11933571">
            <a:off x="4360664" y="3985347"/>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a:defRPr/>
            </a:pPr>
            <a:endParaRPr lang="en-US"/>
          </a:p>
        </p:txBody>
      </p:sp>
      <p:sp>
        <p:nvSpPr>
          <p:cNvPr id="71" name="5-Point Star 70"/>
          <p:cNvSpPr/>
          <p:nvPr/>
        </p:nvSpPr>
        <p:spPr bwMode="auto">
          <a:xfrm rot="11933571">
            <a:off x="3921904" y="1818127"/>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a:defRPr/>
            </a:pPr>
            <a:endParaRPr lang="en-US"/>
          </a:p>
        </p:txBody>
      </p:sp>
      <p:sp>
        <p:nvSpPr>
          <p:cNvPr id="72" name="Multiply 71"/>
          <p:cNvSpPr/>
          <p:nvPr/>
        </p:nvSpPr>
        <p:spPr bwMode="auto">
          <a:xfrm rot="18393817">
            <a:off x="7299717" y="2210770"/>
            <a:ext cx="1828800" cy="1524000"/>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a:defRPr/>
            </a:pPr>
            <a:endParaRPr lang="en-US"/>
          </a:p>
        </p:txBody>
      </p:sp>
      <p:sp>
        <p:nvSpPr>
          <p:cNvPr id="2" name="Rectangle 1"/>
          <p:cNvSpPr/>
          <p:nvPr/>
        </p:nvSpPr>
        <p:spPr>
          <a:xfrm>
            <a:off x="8382000" y="296183"/>
            <a:ext cx="625492"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Picture 2">
            <a:extLst>
              <a:ext uri="{FF2B5EF4-FFF2-40B4-BE49-F238E27FC236}">
                <a16:creationId xmlns:a16="http://schemas.microsoft.com/office/drawing/2014/main" id="{1676C147-BCC8-00E0-2FE1-D8EFBC35EA6A}"/>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205242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a:t>Which is </a:t>
            </a:r>
            <a:r>
              <a:rPr lang="en-US" b="1" u="sng" dirty="0">
                <a:solidFill>
                  <a:srgbClr val="FFFF00"/>
                </a:solidFill>
              </a:rPr>
              <a:t>not</a:t>
            </a:r>
            <a:r>
              <a:rPr lang="en-US" dirty="0"/>
              <a:t> an importance of biodiversity</a:t>
            </a:r>
          </a:p>
          <a:p>
            <a:pPr marL="457200" lvl="1" indent="0" eaLnBrk="1" hangingPunct="1">
              <a:lnSpc>
                <a:spcPct val="90000"/>
              </a:lnSpc>
              <a:buFontTx/>
              <a:buNone/>
            </a:pPr>
            <a:r>
              <a:rPr lang="en-US" dirty="0">
                <a:solidFill>
                  <a:srgbClr val="996633"/>
                </a:solidFill>
              </a:rPr>
              <a:t>A.) Generation of soils and maintenance of soil quality.</a:t>
            </a:r>
          </a:p>
          <a:p>
            <a:pPr marL="457200" lvl="1" indent="0" eaLnBrk="1" hangingPunct="1">
              <a:lnSpc>
                <a:spcPct val="90000"/>
              </a:lnSpc>
              <a:buFontTx/>
              <a:buNone/>
            </a:pPr>
            <a:r>
              <a:rPr lang="en-US" dirty="0">
                <a:solidFill>
                  <a:srgbClr val="6699FF"/>
                </a:solidFill>
              </a:rPr>
              <a:t>B.) Maintenance of air quality.</a:t>
            </a:r>
          </a:p>
          <a:p>
            <a:pPr marL="457200" lvl="1" indent="0" eaLnBrk="1" hangingPunct="1">
              <a:lnSpc>
                <a:spcPct val="90000"/>
              </a:lnSpc>
              <a:buFontTx/>
              <a:buNone/>
            </a:pPr>
            <a:r>
              <a:rPr lang="en-US" dirty="0">
                <a:solidFill>
                  <a:schemeClr val="hlink"/>
                </a:solidFill>
              </a:rPr>
              <a:t>C.) Maintenance of water quality. </a:t>
            </a:r>
          </a:p>
          <a:p>
            <a:pPr marL="457200" lvl="1" indent="0" eaLnBrk="1" hangingPunct="1">
              <a:lnSpc>
                <a:spcPct val="90000"/>
              </a:lnSpc>
              <a:buFontTx/>
              <a:buNone/>
            </a:pPr>
            <a:r>
              <a:rPr lang="en-US" dirty="0">
                <a:solidFill>
                  <a:srgbClr val="FF00FF"/>
                </a:solidFill>
              </a:rPr>
              <a:t>D.) Pest Control </a:t>
            </a:r>
          </a:p>
          <a:p>
            <a:pPr marL="457200" lvl="1" indent="0" eaLnBrk="1" hangingPunct="1">
              <a:lnSpc>
                <a:spcPct val="90000"/>
              </a:lnSpc>
              <a:buFontTx/>
              <a:buNone/>
            </a:pPr>
            <a:r>
              <a:rPr lang="en-US" dirty="0">
                <a:solidFill>
                  <a:srgbClr val="CC9900"/>
                </a:solidFill>
              </a:rPr>
              <a:t>E.) Detoxification and decomposition of wastes.</a:t>
            </a:r>
            <a:r>
              <a:rPr lang="en-US" dirty="0"/>
              <a:t> </a:t>
            </a:r>
          </a:p>
          <a:p>
            <a:pPr marL="457200" lvl="1" indent="0" eaLnBrk="1" hangingPunct="1">
              <a:lnSpc>
                <a:spcPct val="90000"/>
              </a:lnSpc>
              <a:buFontTx/>
              <a:buNone/>
            </a:pPr>
            <a:r>
              <a:rPr lang="en-US" dirty="0">
                <a:solidFill>
                  <a:schemeClr val="accent2"/>
                </a:solidFill>
              </a:rPr>
              <a:t>F.) Pollination and crop production. </a:t>
            </a:r>
          </a:p>
          <a:p>
            <a:pPr marL="457200" lvl="1" indent="0" eaLnBrk="1" hangingPunct="1">
              <a:lnSpc>
                <a:spcPct val="90000"/>
              </a:lnSpc>
              <a:buFontTx/>
              <a:buNone/>
            </a:pPr>
            <a:r>
              <a:rPr lang="en-US" dirty="0">
                <a:solidFill>
                  <a:srgbClr val="FF9900"/>
                </a:solidFill>
              </a:rPr>
              <a:t>G.) Biodiversity</a:t>
            </a:r>
            <a:r>
              <a:rPr lang="en-US" dirty="0"/>
              <a:t> increases </a:t>
            </a:r>
            <a:r>
              <a:rPr lang="en-US" dirty="0">
                <a:solidFill>
                  <a:srgbClr val="FF9900"/>
                </a:solidFill>
              </a:rPr>
              <a:t>food security. </a:t>
            </a:r>
          </a:p>
          <a:p>
            <a:pPr marL="457200" lvl="1" indent="0" eaLnBrk="1" hangingPunct="1">
              <a:lnSpc>
                <a:spcPct val="90000"/>
              </a:lnSpc>
              <a:buFontTx/>
              <a:buNone/>
            </a:pPr>
            <a:r>
              <a:rPr lang="en-US" dirty="0">
                <a:solidFill>
                  <a:srgbClr val="9933FF"/>
                </a:solidFill>
              </a:rPr>
              <a:t>H.) Provision of health care (Medicines).</a:t>
            </a:r>
          </a:p>
          <a:p>
            <a:pPr marL="457200" lvl="1" indent="0" eaLnBrk="1" hangingPunct="1">
              <a:lnSpc>
                <a:spcPct val="90000"/>
              </a:lnSpc>
              <a:buFontTx/>
              <a:buNone/>
            </a:pPr>
            <a:r>
              <a:rPr lang="en-US" dirty="0">
                <a:solidFill>
                  <a:srgbClr val="99FFCC"/>
                </a:solidFill>
              </a:rPr>
              <a:t>I.) Income generation. </a:t>
            </a:r>
          </a:p>
          <a:p>
            <a:pPr marL="457200" lvl="1" indent="0" eaLnBrk="1" hangingPunct="1">
              <a:lnSpc>
                <a:spcPct val="90000"/>
              </a:lnSpc>
              <a:buFontTx/>
              <a:buNone/>
            </a:pPr>
            <a:r>
              <a:rPr lang="en-US" dirty="0">
                <a:solidFill>
                  <a:srgbClr val="CC00FF"/>
                </a:solidFill>
              </a:rPr>
              <a:t>J.) 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charset="0"/>
              <a:ea typeface="+mn-ea"/>
              <a:cs typeface="+mn-cs"/>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3" name="Rectangle 2"/>
          <p:cNvSpPr/>
          <p:nvPr/>
        </p:nvSpPr>
        <p:spPr>
          <a:xfrm>
            <a:off x="214934" y="6080444"/>
            <a:ext cx="2890535"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solidFill>
                  <a:srgbClr val="FFFFFF">
                    <a:lumMod val="50000"/>
                  </a:srgbClr>
                </a:solidFill>
                <a:effectLst>
                  <a:outerShdw blurRad="50800" algn="tl" rotWithShape="0">
                    <a:srgbClr val="000000"/>
                  </a:outerShdw>
                </a:effectLst>
                <a:uLnTx/>
                <a:uFillTx/>
                <a:latin typeface="Tahoma" pitchFamily="34" charset="0"/>
                <a:ea typeface="+mn-ea"/>
                <a:cs typeface="+mn-cs"/>
              </a:rPr>
              <a:t>Answer is…</a:t>
            </a:r>
          </a:p>
        </p:txBody>
      </p:sp>
      <p:sp>
        <p:nvSpPr>
          <p:cNvPr id="7" name="Rounded Rectangle 6"/>
          <p:cNvSpPr/>
          <p:nvPr/>
        </p:nvSpPr>
        <p:spPr bwMode="auto">
          <a:xfrm>
            <a:off x="533400" y="4114800"/>
            <a:ext cx="6705600" cy="533400"/>
          </a:xfrm>
          <a:prstGeom prst="roundRect">
            <a:avLst/>
          </a:prstGeom>
          <a:solidFill>
            <a:srgbClr val="FFC000">
              <a:alpha val="17000"/>
            </a:srgbClr>
          </a:solid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7677600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a:t>How can we maintain biodiversity?</a:t>
            </a:r>
          </a:p>
          <a:p>
            <a:pPr lvl="1"/>
            <a:endParaRPr lang="en-US" dirty="0"/>
          </a:p>
        </p:txBody>
      </p:sp>
      <p:pic>
        <p:nvPicPr>
          <p:cNvPr id="1026" name="Picture 2" descr="https://encrypted-tbn3.gstatic.com/images?q=tbn:ANd9GcTx89A53fnEyf_2SAGZA6b0Yb4UqYVt4ytBbqOfK4tl-UnGL4OI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533400" y="1066800"/>
            <a:ext cx="8153400" cy="1143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TextBox 3"/>
          <p:cNvSpPr txBox="1"/>
          <p:nvPr/>
        </p:nvSpPr>
        <p:spPr>
          <a:xfrm>
            <a:off x="685800" y="1066800"/>
            <a:ext cx="7848600"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Please provide at least </a:t>
            </a:r>
            <a:r>
              <a:rPr kumimoji="0" lang="en-US" sz="2800" b="0" i="0" u="sng" strike="noStrike" kern="1200" cap="none" spc="0" normalizeH="0" baseline="0" noProof="0" dirty="0">
                <a:ln>
                  <a:noFill/>
                </a:ln>
                <a:solidFill>
                  <a:srgbClr val="468A4B">
                    <a:lumMod val="60000"/>
                    <a:lumOff val="40000"/>
                  </a:srgbClr>
                </a:solidFill>
                <a:effectLst>
                  <a:outerShdw blurRad="38100" dist="38100" dir="2700000" algn="tl">
                    <a:srgbClr val="000000">
                      <a:alpha val="43137"/>
                    </a:srgbClr>
                  </a:outerShdw>
                </a:effectLst>
                <a:uLnTx/>
                <a:uFillTx/>
                <a:latin typeface="Tahoma" pitchFamily="34" charset="0"/>
                <a:ea typeface="+mn-ea"/>
                <a:cs typeface="+mn-cs"/>
              </a:rPr>
              <a:t>one</a:t>
            </a: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way that humans can maintain biodiversity.</a:t>
            </a:r>
          </a:p>
        </p:txBody>
      </p:sp>
      <p:sp>
        <p:nvSpPr>
          <p:cNvPr id="5" name="AutoShape 2" descr="data:image/jpeg;base64,/9j/4AAQSkZJRgABAQAAAQABAAD/2wCEAAkGBggGDg0IBw0KFQkQDRYWDxUSDRocDxMQFhIXIB8UHh4ZJycqGCUjJRUeITssJycpMywvFh8xNTUrNiY3LCkBCQoKBQUFDQUFDSkYEhgpKSkpKSkpKSkpKSkpKSkpKSkpKSkpKSkpKSkpKSkpKSkpKSkpKSkpKSkpKSkpKSkpKf/AABEIAL4BCgMBIgACEQEDEQH/xAAcAAEAAgMBAQEAAAAAAAAAAAAABgcBBQgEAwL/xABJEAABAgMCBw0FBAYLAAAAAAAAAQIDBAUGEQcXITFUlNIIEhg1QVFVYXF0o7HCExQiNLMyQlNzJCVDgaGyFRYjM2JlkcHR4fD/xAAUAQEAAAAAAAAAAAAAAAAAAAAA/8QAFBEBAAAAAAAAAAAAAAAAAAAAAP/aAAwDAQACEQMRAD8AvEAAAV5afDjZmzkd8i33mPHY66J7BrfZscmdu+cqXqnVf2mm4SFB0KpeHtAW4Co+EhQdCqXh7Q4SFB0KpeHtAW4Co+EhQdCqXh7Q4SFB0KpeHtAW4Co+EhQdCqXh7Q4SFB0KpeHtAW4Co+EhQdCqXh7Q4SFB0KpeHtAW4Co+EhQdCqXh7Q4SFB0KpeHtAW4Co+EhQdCqXh7Q4SFB0KpeHtAW4Co+EhQdCqXh7Q4SFB0KpeHtAW4Co+EhQdCqXh7Q4SFB0KpeHtAW4Co+EhQdCqXh7Q4SFB0KpeHtAW4Co+EhQdCqXh7Q4SFB0KpeHtAW4Co+EhQdCqXh7Q4SFB0KpeHtAW4Co+EhQdCqXh7Q4SFB0KpeHtAW4Co+EhQdCqXh7Q4SFB0KpeHtAW4Cq5HdFWZmYjYU1AqMKGq/bVjXNb1qjXKt3YilnSc5L1CHDmpOIx8vEajmOat7XNXMqKB9gAAI7hDqcej0ipTkqqpHZKu3jkXK1zvh3ydab6/9xIiJYWOIqp3f1tA5KUwAAAAAAAAAAAAAAAAAAAAAAAAAAAAAAAAAAAAA6G3OVXiTchOU2I5VSWmUcxF+6yK1VuTq3zHL2uU55Lz3M2asdst5RwLwAAAiWFjiKqd39bSWkSwscRVTu/raBySAAAAAAAAAAAAAAAAAAAB7INHqMw1IkGWmnQ1TIrYLlaqdSomUDxg9/wDQNV0Sc1d//B+XUSpsRXOlZxGol6qsB9yJz5gPEAAAAAAAAAAAAAF57mbNWO2W8o5Rhee5mzVjtlvKOBeAAAESwscRVTu/raS0iWFjiKqd39bQOSQAAAAAAAAAAAAAAAADa2Ys3PWsm4NLprb4sR2Vbvhhs5YjuZE/6TKoEhwV4PYlu5y6PvkpcC50y5M7r1yQk63XLl5ERVz3X9Uy8vClWMgS7WtgsajWNalzWtRLkaiJmREQ1llbNSVkZODSpBqezht+N11zokRU+KI7rVf9MiZkNuANbaT5Ge7nG+k42RrbS/IT3c430nAcXAAAAAAAAAAAAABee5mzVjtlvKOUYXnuZs1Y7ZbyjgXgAABEsLHEVU7v62ktIlhY4iqnd/W0DkkAAAAAAAAAAAAAAAH0l5eLNPZAl2PdGe5Gsa1L3Ocq3IiImdVOpsFeDqDYSV38wjVq0dqLMOvvRqckJvUnKvKuXMiXRDAXg0SUYy1NXZ/bvb+hscn2GKn98vW5M3Mi38qXXQANZO2hkpGblKRFcvvk0kRYbU5GQ2K5XLzJyJzr2Ld87V2nkbIScWq1FV9kxLmtT7b4i5mJ1r/BEVcyFDYNLSTtrLVwarUHKsWI2PvW3/DDh+wiXQ28yIn+651A6QNbaX5Ce7nG+k42RrbS/IT3c430nAcXAAAAAAAAAAAAABee5mzVjtlvKOUYXnuZs1Y7ZbyjgXgAABEsLHEVU7v62ktIlhY4iqnd/W0DkkAAAAAAAAAAAAALHwOYN/64zC1GpN/VEu/40X9tFuRUhdiXoq9SonLkjVhbGTluJ2HTZW9sL7UeJde2FCTO7rVcyJyqqcl6p1pRqPJ0CXg06mw2slYTN6xqea86quVV5VVVA9jWo1Ea1EuTNzH4mJiFKMfMTDmtgsYrnuctzWtal6qq8iIiXn0KCw64SUn3usxSIi+7w3/pj2uyPiJ+xyZ0aufnciJ93KEQwq4QolupxfdnPSlQFVss1cm+54qpzu/glyZ77/vgN4/k/wAuN9B5ASfYDeP5P8uN9B4HUprbS/IT3c430nGyNbaX5Ce7nG+k4Di4AAAAAAAAAAAAALz3M2asdst5RyjC89zNmrHbLeUcC8AAAIlhY4iqnd/W0lpEsLHEVU7v62gckgAAAAAAAAAAeqm02arEaFIyENz5mK9Gw2tzq5fLt5ES88p0fgUwapZyA2u1Vn6zjs/smuTLAgr6nJlXmS5MmUCV4PLDSthJJslC3rpx9zpmIiZXxLsyf4W5kTtXOqkpBHLeW0k7DST6jNfFGVd7Ah35YkVUyJ1ImdV5ETnVEUIzhkwk/wBT5f8Ao2mP/W8wxd6qLlgQlyLE7VzN7FXkuXmZVV2Vc57a1WZy0EzGqdRerpmM9XPXk6kTmREREROREQ8IAn2A3j+T/LjfQeQEn2A3j+T/AC430HgdSmttL8hPdzjfScbI1tpfkJ7ucb6TgOLgAAAAAAAAAAAAAvPczZqx2y3lHKMLz3M2asdst5RwLwAAAiWFjiKqd39bSWkSwscRVTu/raBySAAAAAAAAAAModrUf5WW7vD/AJEOKUO1qP8AKy3d4f8AIgHsIravBtRLZxWTVa97c5jN7Da2YVsNqX3rc1OVeVeW5OZCVACusQljfwpvWnDEJY38Kb1pxYoArrEJY38Kb1pxsrOYJbNWWmodUpkOZSaho5Gq6Oqtuc1WrkXqUmYAHxm5WHPQoktGv9lEhuY65bl3rmqi9mc+wArrEJY38Kb1pxFMKGCazVlaTMVSmQ5hJpj4aNV0dVbc6K1FyL1KpeBAcOfEE5+ZB+uwDloAAAAAAAAAAC89zNmrHbLeUcowvPczZqx2y3lHAvAAACJYWOIqp3f1tJaRLCxxFVO7+toHJIAAAAAAAAAAE6g4a7ay7Wwoc7DRjWojU90hZERLk+6QUATzHjbjTYeqQdkY8bcabD1SDskDAE8x42402HqkHZGPG3Gmw9Ug7JAwBPMeNuNNh6pB2Sa4IsJtprVVVtPrEyx8qsvEcrUl4bfiaiXLe1qKUcWRgB48Z3WL5IB02eKtzMSTlJqYgLdFhy0RzFuvuc2GqouXPmPaa20vyE93ON9JwHNWPG3Gmw9Ug7Jr69hStTaaXfTarNMfKPVquakvDaqq1yKmVrUVMqIRMAAAAAAAAAAAALz3M2asdst5RyjC89zNmrHbLeUcC8AAAIlhY4iqnd/W0lpEsLHEVU7v62gckgAAAAAAAAAAAAAAAAAATDBVamQsfU21Oqe193SBEb8DN87fORLsl6cxDwB0xwgrIf5hqybR46xh4snPSszKwvf/AGkSXiMbfLpdvnMVE+91nOYAAAAAAAAAAAAAABee5mzVjtlvKOUYXnuZs1Y7ZbyjgXgAABEsLHEVU7v62ktNRa2iLaOnztKaqI+PLuaxVzI+74VXqvRAOMwemo06apUaJJT8N7JmG5WxGOT4mqn/AL9557lAwDNyi5QMAzcouUDAM3KLlAwDNyi5QMAzcouUDAM3KLlAwDNyi5QMAzcouUDAM3KLlAwDNyi5QMAzcouUDAM3KLlAwDNyi5QMF57mbNWO2W8o5RtynTeAyyc3ZqmOj1FjmTM3F9pvHJc9sJGojUVORVyu7HJygWOAAAAA1lWsxRa8rX1aSk4z2pc1YkFrnInMiql6Ia7FvZHommau0kgAjeLeyPRNM1doxb2R6JpmrtJIAI3i3sj0TTNXaMW9keiaZq7SSACN4t7I9E0zV2jFvZHommau0kgAjeLeyPRNM1doxb2R6JpmrtJIAI3i3sj0TTNXaMW9keiaZq7SSACN4t7I9E0zV2jFvZHommau0kgAjeLeyPRNM1doxb2R6JpmrtJIAI3i3sj0TTNXaMW9keiaZq7SSACN4t7I9E0zV2jFvZHommau0kgAjeLeyPRNM1doxb2R6JpmrtJIAI3i3sj0TTNXaMW9keiaZq7SSACN4t7I9E0zV2jFvZHommau0kgAjeLeyPRNM1doxb2R6JpmrtJIANHI2Gs1TIjZmSptOZHat7XNlm75q86LdkXsN4AAA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028" name="Picture 4" descr="https://encrypted-tbn1.gstatic.com/images?q=tbn:ANd9GcQrfl5DNvPFSR3oAUf4MTPM-Jg5zgynCYwr_7dWIt8SD8VdvAv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9455" y="161777"/>
            <a:ext cx="946294" cy="676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55CCAB3-F7CC-375F-2F38-6CC13A2CFD61}"/>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8463597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a:t>How can we maintain biodiversity?</a:t>
            </a:r>
          </a:p>
          <a:p>
            <a:pPr lvl="1"/>
            <a:endParaRPr lang="en-US" dirty="0"/>
          </a:p>
        </p:txBody>
      </p:sp>
      <p:pic>
        <p:nvPicPr>
          <p:cNvPr id="1026" name="Picture 2" descr="https://encrypted-tbn3.gstatic.com/images?q=tbn:ANd9GcTx89A53fnEyf_2SAGZA6b0Yb4UqYVt4ytBbqOfK4tl-UnGL4OI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942592"/>
            <a:ext cx="66768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First see the value</a:t>
            </a:r>
          </a:p>
        </p:txBody>
      </p:sp>
      <p:pic>
        <p:nvPicPr>
          <p:cNvPr id="5" name="Picture 4" descr="https://encrypted-tbn1.gstatic.com/images?q=tbn:ANd9GcQrfl5DNvPFSR3oAUf4MTPM-Jg5zgynCYwr_7dWIt8SD8VdvAv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9455" y="161777"/>
            <a:ext cx="946294" cy="6762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8284159-38E0-45C7-CE0B-91AE927C606D}"/>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570863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a:t>How can we maintain biodiversity?</a:t>
            </a:r>
          </a:p>
          <a:p>
            <a:pPr lvl="1"/>
            <a:endParaRPr lang="en-US" dirty="0"/>
          </a:p>
        </p:txBody>
      </p:sp>
      <p:pic>
        <p:nvPicPr>
          <p:cNvPr id="1026" name="Picture 2" descr="https://encrypted-tbn3.gstatic.com/images?q=tbn:ANd9GcTx89A53fnEyf_2SAGZA6b0Yb4UqYVt4ytBbqOfK4tl-UnGL4OI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990600"/>
            <a:ext cx="81051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Don’t mess with this…</a:t>
            </a:r>
          </a:p>
        </p:txBody>
      </p:sp>
      <p:pic>
        <p:nvPicPr>
          <p:cNvPr id="3074" name="Picture 2" descr="http://www.aurelianbooks.com/images/about/images/rainforest.jpg?phpMyAdmin=0xr3E2B6Zh9PP0JHdZuqmQjOOy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942592"/>
            <a:ext cx="66768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First see the value</a:t>
            </a:r>
          </a:p>
        </p:txBody>
      </p:sp>
      <p:pic>
        <p:nvPicPr>
          <p:cNvPr id="7" name="Picture 4" descr="https://encrypted-tbn1.gstatic.com/images?q=tbn:ANd9GcQrfl5DNvPFSR3oAUf4MTPM-Jg5zgynCYwr_7dWIt8SD8VdvAv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9455" y="161777"/>
            <a:ext cx="946294" cy="676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92953FB-5B87-F8A1-E08B-D95EF23D07C4}"/>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9290970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a:t>How can we maintain biodiversity?</a:t>
            </a:r>
          </a:p>
          <a:p>
            <a:pPr lvl="1"/>
            <a:endParaRPr lang="en-US" dirty="0"/>
          </a:p>
        </p:txBody>
      </p:sp>
      <p:pic>
        <p:nvPicPr>
          <p:cNvPr id="1026" name="Picture 2" descr="https://encrypted-tbn3.gstatic.com/images?q=tbn:ANd9GcTx89A53fnEyf_2SAGZA6b0Yb4UqYVt4ytBbqOfK4tl-UnGL4OI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990600"/>
            <a:ext cx="81051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Don’t mess with this…</a:t>
            </a:r>
          </a:p>
        </p:txBody>
      </p:sp>
      <p:pic>
        <p:nvPicPr>
          <p:cNvPr id="3074" name="Picture 2" descr="http://www.aurelianbooks.com/images/about/images/rainforest.jpg?phpMyAdmin=0xr3E2B6Zh9PP0JHdZuqmQjOOy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942592"/>
            <a:ext cx="66768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First see the value</a:t>
            </a:r>
          </a:p>
        </p:txBody>
      </p:sp>
      <p:sp>
        <p:nvSpPr>
          <p:cNvPr id="5" name="Rectangle 4"/>
          <p:cNvSpPr/>
          <p:nvPr/>
        </p:nvSpPr>
        <p:spPr>
          <a:xfrm>
            <a:off x="468233" y="1698170"/>
            <a:ext cx="6567825"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Prevent habitat destruction</a:t>
            </a:r>
          </a:p>
        </p:txBody>
      </p:sp>
      <p:pic>
        <p:nvPicPr>
          <p:cNvPr id="8" name="Picture 4" descr="https://encrypted-tbn1.gstatic.com/images?q=tbn:ANd9GcQrfl5DNvPFSR3oAUf4MTPM-Jg5zgynCYwr_7dWIt8SD8VdvAv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9455" y="161777"/>
            <a:ext cx="946294" cy="676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BFE2F49-2014-A2D0-9F58-C55129A6BC37}"/>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2913721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a:t>How can we maintain biodiversity?</a:t>
            </a:r>
          </a:p>
          <a:p>
            <a:pPr lvl="1"/>
            <a:endParaRPr lang="en-US" dirty="0"/>
          </a:p>
        </p:txBody>
      </p:sp>
      <p:pic>
        <p:nvPicPr>
          <p:cNvPr id="1026" name="Picture 2" descr="https://encrypted-tbn3.gstatic.com/images?q=tbn:ANd9GcTx89A53fnEyf_2SAGZA6b0Yb4UqYVt4ytBbqOfK4tl-UnGL4OI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990600"/>
            <a:ext cx="81051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Don’t mess with this…</a:t>
            </a:r>
          </a:p>
        </p:txBody>
      </p:sp>
      <p:pic>
        <p:nvPicPr>
          <p:cNvPr id="3074" name="Picture 2" descr="http://www.aurelianbooks.com/images/about/images/rainforest.jpg?phpMyAdmin=0xr3E2B6Zh9PP0JHdZuqmQjOOy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942592"/>
            <a:ext cx="66768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First see the value</a:t>
            </a:r>
          </a:p>
        </p:txBody>
      </p:sp>
      <p:sp>
        <p:nvSpPr>
          <p:cNvPr id="5" name="Rectangle 4"/>
          <p:cNvSpPr/>
          <p:nvPr/>
        </p:nvSpPr>
        <p:spPr>
          <a:xfrm>
            <a:off x="468233" y="1698170"/>
            <a:ext cx="6567825"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Prevent habitat destruction</a:t>
            </a:r>
          </a:p>
        </p:txBody>
      </p:sp>
      <p:sp>
        <p:nvSpPr>
          <p:cNvPr id="6" name="TextBox 5"/>
          <p:cNvSpPr txBox="1"/>
          <p:nvPr/>
        </p:nvSpPr>
        <p:spPr>
          <a:xfrm>
            <a:off x="468233" y="2286000"/>
            <a:ext cx="7086600"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Laws and regulations, conservation measures, Parks, etc.</a:t>
            </a:r>
          </a:p>
        </p:txBody>
      </p:sp>
      <p:pic>
        <p:nvPicPr>
          <p:cNvPr id="9" name="Picture 4" descr="https://encrypted-tbn1.gstatic.com/images?q=tbn:ANd9GcQrfl5DNvPFSR3oAUf4MTPM-Jg5zgynCYwr_7dWIt8SD8VdvAv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9455" y="161777"/>
            <a:ext cx="946294" cy="676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1FE3EF-44E9-D5A1-D3E6-BAF2FED707EB}"/>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5341146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a:t>How can we maintain biodiversity?</a:t>
            </a:r>
          </a:p>
          <a:p>
            <a:pPr lvl="1"/>
            <a:endParaRPr lang="en-US" dirty="0"/>
          </a:p>
        </p:txBody>
      </p:sp>
      <p:pic>
        <p:nvPicPr>
          <p:cNvPr id="1026" name="Picture 2" descr="https://encrypted-tbn3.gstatic.com/images?q=tbn:ANd9GcTx89A53fnEyf_2SAGZA6b0Yb4UqYVt4ytBbqOfK4tl-UnGL4OI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990600"/>
            <a:ext cx="81051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Don’t mess with this…</a:t>
            </a:r>
          </a:p>
        </p:txBody>
      </p:sp>
      <p:pic>
        <p:nvPicPr>
          <p:cNvPr id="3074" name="Picture 2" descr="http://www.aurelianbooks.com/images/about/images/rainforest.jpg?phpMyAdmin=0xr3E2B6Zh9PP0JHdZuqmQjOOy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942592"/>
            <a:ext cx="66768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First see the value</a:t>
            </a:r>
          </a:p>
        </p:txBody>
      </p:sp>
      <p:sp>
        <p:nvSpPr>
          <p:cNvPr id="5" name="Rectangle 4"/>
          <p:cNvSpPr/>
          <p:nvPr/>
        </p:nvSpPr>
        <p:spPr>
          <a:xfrm>
            <a:off x="468233" y="1698170"/>
            <a:ext cx="6567825"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Prevent habitat destruction</a:t>
            </a:r>
          </a:p>
        </p:txBody>
      </p:sp>
      <p:sp>
        <p:nvSpPr>
          <p:cNvPr id="6" name="TextBox 5"/>
          <p:cNvSpPr txBox="1"/>
          <p:nvPr/>
        </p:nvSpPr>
        <p:spPr>
          <a:xfrm>
            <a:off x="468233" y="2286000"/>
            <a:ext cx="7086600"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Laws and regulations, conservation measures, Parks, etc.</a:t>
            </a:r>
          </a:p>
        </p:txBody>
      </p:sp>
      <p:pic>
        <p:nvPicPr>
          <p:cNvPr id="4098" name="Picture 2" descr="https://encrypted-tbn1.gstatic.com/images?q=tbn:ANd9GcQKDfve6asorErux0m2QqO8gfMV8F_V75byOt_ZJ0w0t_3h5_fAi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33" y="3505200"/>
            <a:ext cx="8294767" cy="303847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 name="Picture 4" descr="https://encrypted-tbn1.gstatic.com/images?q=tbn:ANd9GcQrfl5DNvPFSR3oAUf4MTPM-Jg5zgynCYwr_7dWIt8SD8VdvAv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9455" y="161777"/>
            <a:ext cx="946294" cy="676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27B0BE-E588-BCB9-5C8B-4D7002AD0506}"/>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8998960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a:t>How can we maintain biodiversity?</a:t>
            </a:r>
          </a:p>
          <a:p>
            <a:pPr lvl="1"/>
            <a:endParaRPr lang="en-US" dirty="0"/>
          </a:p>
        </p:txBody>
      </p:sp>
      <p:pic>
        <p:nvPicPr>
          <p:cNvPr id="1026" name="Picture 2" descr="https://encrypted-tbn3.gstatic.com/images?q=tbn:ANd9GcTx89A53fnEyf_2SAGZA6b0Yb4UqYVt4ytBbqOfK4tl-UnGL4OI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990600"/>
            <a:ext cx="81051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Don’t mess with this…</a:t>
            </a:r>
          </a:p>
        </p:txBody>
      </p:sp>
      <p:pic>
        <p:nvPicPr>
          <p:cNvPr id="3074" name="Picture 2" descr="http://www.aurelianbooks.com/images/about/images/rainforest.jpg?phpMyAdmin=0xr3E2B6Zh9PP0JHdZuqmQjOOy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942592"/>
            <a:ext cx="66768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First see the value</a:t>
            </a:r>
          </a:p>
        </p:txBody>
      </p:sp>
      <p:sp>
        <p:nvSpPr>
          <p:cNvPr id="5" name="Rectangle 4"/>
          <p:cNvSpPr/>
          <p:nvPr/>
        </p:nvSpPr>
        <p:spPr>
          <a:xfrm>
            <a:off x="468233" y="1698170"/>
            <a:ext cx="6567825"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Prevent habitat destruction</a:t>
            </a:r>
          </a:p>
        </p:txBody>
      </p:sp>
      <p:sp>
        <p:nvSpPr>
          <p:cNvPr id="6" name="TextBox 5"/>
          <p:cNvSpPr txBox="1"/>
          <p:nvPr/>
        </p:nvSpPr>
        <p:spPr>
          <a:xfrm>
            <a:off x="468233" y="2286000"/>
            <a:ext cx="7086600"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Laws and regulations, conservation measures, Parks, etc.</a:t>
            </a:r>
          </a:p>
        </p:txBody>
      </p:sp>
      <p:pic>
        <p:nvPicPr>
          <p:cNvPr id="4098" name="Picture 2" descr="https://encrypted-tbn1.gstatic.com/images?q=tbn:ANd9GcQKDfve6asorErux0m2QqO8gfMV8F_V75byOt_ZJ0w0t_3h5_fAi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33" y="3505200"/>
            <a:ext cx="8294767" cy="303847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33400" y="4267200"/>
            <a:ext cx="3326552" cy="117570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9050" cmpd="sng">
                  <a:solidFill>
                    <a:sysClr val="windowText" lastClr="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rPr>
              <a:t>Haiti,</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9050" cmpd="sng">
                  <a:solidFill>
                    <a:sysClr val="windowText" lastClr="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uLnTx/>
                <a:uFillTx/>
                <a:latin typeface="Tahoma" pitchFamily="34" charset="0"/>
                <a:ea typeface="+mn-ea"/>
                <a:cs typeface="+mn-cs"/>
              </a:rPr>
              <a:t>No Regulations</a:t>
            </a:r>
            <a:endParaRPr kumimoji="0" lang="en-US" sz="3200" b="1" i="0" u="none" strike="noStrike" kern="1200" cap="none" spc="0" normalizeH="0" baseline="0" noProof="0" dirty="0">
              <a:ln w="19050" cmpd="sng">
                <a:solidFill>
                  <a:sysClr val="windowText" lastClr="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endParaRPr>
          </a:p>
        </p:txBody>
      </p:sp>
      <p:pic>
        <p:nvPicPr>
          <p:cNvPr id="11" name="Picture 4" descr="https://encrypted-tbn1.gstatic.com/images?q=tbn:ANd9GcQrfl5DNvPFSR3oAUf4MTPM-Jg5zgynCYwr_7dWIt8SD8VdvAv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9455" y="161777"/>
            <a:ext cx="946294" cy="676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26F858B-9D18-B97E-C7A2-9CD4010A5559}"/>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6082227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a:t>How can we maintain biodiversity?</a:t>
            </a:r>
          </a:p>
          <a:p>
            <a:pPr lvl="1"/>
            <a:endParaRPr lang="en-US" dirty="0"/>
          </a:p>
        </p:txBody>
      </p:sp>
      <p:pic>
        <p:nvPicPr>
          <p:cNvPr id="1026" name="Picture 2" descr="https://encrypted-tbn3.gstatic.com/images?q=tbn:ANd9GcTx89A53fnEyf_2SAGZA6b0Yb4UqYVt4ytBbqOfK4tl-UnGL4OI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990600"/>
            <a:ext cx="81051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Don’t mess with this…</a:t>
            </a:r>
          </a:p>
        </p:txBody>
      </p:sp>
      <p:pic>
        <p:nvPicPr>
          <p:cNvPr id="3074" name="Picture 2" descr="http://www.aurelianbooks.com/images/about/images/rainforest.jpg?phpMyAdmin=0xr3E2B6Zh9PP0JHdZuqmQjOOy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942592"/>
            <a:ext cx="66768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First see the value</a:t>
            </a:r>
          </a:p>
        </p:txBody>
      </p:sp>
      <p:sp>
        <p:nvSpPr>
          <p:cNvPr id="5" name="Rectangle 4"/>
          <p:cNvSpPr/>
          <p:nvPr/>
        </p:nvSpPr>
        <p:spPr>
          <a:xfrm>
            <a:off x="468233" y="1698170"/>
            <a:ext cx="6567825"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Prevent habitat destruction</a:t>
            </a:r>
          </a:p>
        </p:txBody>
      </p:sp>
      <p:sp>
        <p:nvSpPr>
          <p:cNvPr id="6" name="TextBox 5"/>
          <p:cNvSpPr txBox="1"/>
          <p:nvPr/>
        </p:nvSpPr>
        <p:spPr>
          <a:xfrm>
            <a:off x="468233" y="2286000"/>
            <a:ext cx="7086600"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Laws and regulations, conservation measures, Parks, etc.</a:t>
            </a:r>
          </a:p>
        </p:txBody>
      </p:sp>
      <p:pic>
        <p:nvPicPr>
          <p:cNvPr id="4098" name="Picture 2" descr="https://encrypted-tbn1.gstatic.com/images?q=tbn:ANd9GcQKDfve6asorErux0m2QqO8gfMV8F_V75byOt_ZJ0w0t_3h5_fAi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33" y="3505200"/>
            <a:ext cx="8294767" cy="303847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33400" y="4267200"/>
            <a:ext cx="3326552" cy="117570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9050" cmpd="sng">
                  <a:solidFill>
                    <a:sysClr val="windowText" lastClr="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rPr>
              <a:t>Haiti,</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9050" cmpd="sng">
                  <a:solidFill>
                    <a:sysClr val="windowText" lastClr="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uLnTx/>
                <a:uFillTx/>
                <a:latin typeface="Tahoma" pitchFamily="34" charset="0"/>
                <a:ea typeface="+mn-ea"/>
                <a:cs typeface="+mn-cs"/>
              </a:rPr>
              <a:t>No Regulations</a:t>
            </a:r>
            <a:endParaRPr kumimoji="0" lang="en-US" sz="3200" b="1" i="0" u="none" strike="noStrike" kern="1200" cap="none" spc="0" normalizeH="0" baseline="0" noProof="0" dirty="0">
              <a:ln w="19050" cmpd="sng">
                <a:solidFill>
                  <a:sysClr val="windowText" lastClr="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endParaRPr>
          </a:p>
        </p:txBody>
      </p:sp>
      <p:sp>
        <p:nvSpPr>
          <p:cNvPr id="8" name="Freeform 7"/>
          <p:cNvSpPr/>
          <p:nvPr/>
        </p:nvSpPr>
        <p:spPr bwMode="auto">
          <a:xfrm>
            <a:off x="3918857" y="3853543"/>
            <a:ext cx="1632857" cy="2688771"/>
          </a:xfrm>
          <a:custGeom>
            <a:avLst/>
            <a:gdLst>
              <a:gd name="connsiteX0" fmla="*/ 849086 w 1632857"/>
              <a:gd name="connsiteY0" fmla="*/ 0 h 2688771"/>
              <a:gd name="connsiteX1" fmla="*/ 783772 w 1632857"/>
              <a:gd name="connsiteY1" fmla="*/ 21771 h 2688771"/>
              <a:gd name="connsiteX2" fmla="*/ 740229 w 1632857"/>
              <a:gd name="connsiteY2" fmla="*/ 43543 h 2688771"/>
              <a:gd name="connsiteX3" fmla="*/ 674914 w 1632857"/>
              <a:gd name="connsiteY3" fmla="*/ 65314 h 2688771"/>
              <a:gd name="connsiteX4" fmla="*/ 642257 w 1632857"/>
              <a:gd name="connsiteY4" fmla="*/ 76200 h 2688771"/>
              <a:gd name="connsiteX5" fmla="*/ 566057 w 1632857"/>
              <a:gd name="connsiteY5" fmla="*/ 97971 h 2688771"/>
              <a:gd name="connsiteX6" fmla="*/ 478972 w 1632857"/>
              <a:gd name="connsiteY6" fmla="*/ 152400 h 2688771"/>
              <a:gd name="connsiteX7" fmla="*/ 457200 w 1632857"/>
              <a:gd name="connsiteY7" fmla="*/ 174171 h 2688771"/>
              <a:gd name="connsiteX8" fmla="*/ 446314 w 1632857"/>
              <a:gd name="connsiteY8" fmla="*/ 206828 h 2688771"/>
              <a:gd name="connsiteX9" fmla="*/ 457200 w 1632857"/>
              <a:gd name="connsiteY9" fmla="*/ 239486 h 2688771"/>
              <a:gd name="connsiteX10" fmla="*/ 424543 w 1632857"/>
              <a:gd name="connsiteY10" fmla="*/ 250371 h 2688771"/>
              <a:gd name="connsiteX11" fmla="*/ 315686 w 1632857"/>
              <a:gd name="connsiteY11" fmla="*/ 293914 h 2688771"/>
              <a:gd name="connsiteX12" fmla="*/ 283029 w 1632857"/>
              <a:gd name="connsiteY12" fmla="*/ 304800 h 2688771"/>
              <a:gd name="connsiteX13" fmla="*/ 261257 w 1632857"/>
              <a:gd name="connsiteY13" fmla="*/ 326571 h 2688771"/>
              <a:gd name="connsiteX14" fmla="*/ 272143 w 1632857"/>
              <a:gd name="connsiteY14" fmla="*/ 359228 h 2688771"/>
              <a:gd name="connsiteX15" fmla="*/ 348343 w 1632857"/>
              <a:gd name="connsiteY15" fmla="*/ 391886 h 2688771"/>
              <a:gd name="connsiteX16" fmla="*/ 413657 w 1632857"/>
              <a:gd name="connsiteY16" fmla="*/ 424543 h 2688771"/>
              <a:gd name="connsiteX17" fmla="*/ 435429 w 1632857"/>
              <a:gd name="connsiteY17" fmla="*/ 446314 h 2688771"/>
              <a:gd name="connsiteX18" fmla="*/ 566057 w 1632857"/>
              <a:gd name="connsiteY18" fmla="*/ 478971 h 2688771"/>
              <a:gd name="connsiteX19" fmla="*/ 598714 w 1632857"/>
              <a:gd name="connsiteY19" fmla="*/ 489857 h 2688771"/>
              <a:gd name="connsiteX20" fmla="*/ 533400 w 1632857"/>
              <a:gd name="connsiteY20" fmla="*/ 522514 h 2688771"/>
              <a:gd name="connsiteX21" fmla="*/ 566057 w 1632857"/>
              <a:gd name="connsiteY21" fmla="*/ 544286 h 2688771"/>
              <a:gd name="connsiteX22" fmla="*/ 685800 w 1632857"/>
              <a:gd name="connsiteY22" fmla="*/ 576943 h 2688771"/>
              <a:gd name="connsiteX23" fmla="*/ 751114 w 1632857"/>
              <a:gd name="connsiteY23" fmla="*/ 598714 h 2688771"/>
              <a:gd name="connsiteX24" fmla="*/ 783772 w 1632857"/>
              <a:gd name="connsiteY24" fmla="*/ 609600 h 2688771"/>
              <a:gd name="connsiteX25" fmla="*/ 892629 w 1632857"/>
              <a:gd name="connsiteY25" fmla="*/ 642257 h 2688771"/>
              <a:gd name="connsiteX26" fmla="*/ 925286 w 1632857"/>
              <a:gd name="connsiteY26" fmla="*/ 664028 h 2688771"/>
              <a:gd name="connsiteX27" fmla="*/ 892629 w 1632857"/>
              <a:gd name="connsiteY27" fmla="*/ 674914 h 2688771"/>
              <a:gd name="connsiteX28" fmla="*/ 664029 w 1632857"/>
              <a:gd name="connsiteY28" fmla="*/ 696686 h 2688771"/>
              <a:gd name="connsiteX29" fmla="*/ 620486 w 1632857"/>
              <a:gd name="connsiteY29" fmla="*/ 751114 h 2688771"/>
              <a:gd name="connsiteX30" fmla="*/ 674914 w 1632857"/>
              <a:gd name="connsiteY30" fmla="*/ 783771 h 2688771"/>
              <a:gd name="connsiteX31" fmla="*/ 696686 w 1632857"/>
              <a:gd name="connsiteY31" fmla="*/ 805543 h 2688771"/>
              <a:gd name="connsiteX32" fmla="*/ 674914 w 1632857"/>
              <a:gd name="connsiteY32" fmla="*/ 827314 h 2688771"/>
              <a:gd name="connsiteX33" fmla="*/ 609600 w 1632857"/>
              <a:gd name="connsiteY33" fmla="*/ 838200 h 2688771"/>
              <a:gd name="connsiteX34" fmla="*/ 544286 w 1632857"/>
              <a:gd name="connsiteY34" fmla="*/ 870857 h 2688771"/>
              <a:gd name="connsiteX35" fmla="*/ 478972 w 1632857"/>
              <a:gd name="connsiteY35" fmla="*/ 892628 h 2688771"/>
              <a:gd name="connsiteX36" fmla="*/ 457200 w 1632857"/>
              <a:gd name="connsiteY36" fmla="*/ 914400 h 2688771"/>
              <a:gd name="connsiteX37" fmla="*/ 370114 w 1632857"/>
              <a:gd name="connsiteY37" fmla="*/ 936171 h 2688771"/>
              <a:gd name="connsiteX38" fmla="*/ 381000 w 1632857"/>
              <a:gd name="connsiteY38" fmla="*/ 968828 h 2688771"/>
              <a:gd name="connsiteX39" fmla="*/ 446314 w 1632857"/>
              <a:gd name="connsiteY39" fmla="*/ 1001486 h 2688771"/>
              <a:gd name="connsiteX40" fmla="*/ 468086 w 1632857"/>
              <a:gd name="connsiteY40" fmla="*/ 1023257 h 2688771"/>
              <a:gd name="connsiteX41" fmla="*/ 424543 w 1632857"/>
              <a:gd name="connsiteY41" fmla="*/ 1066800 h 2688771"/>
              <a:gd name="connsiteX42" fmla="*/ 478972 w 1632857"/>
              <a:gd name="connsiteY42" fmla="*/ 1110343 h 2688771"/>
              <a:gd name="connsiteX43" fmla="*/ 489857 w 1632857"/>
              <a:gd name="connsiteY43" fmla="*/ 1143000 h 2688771"/>
              <a:gd name="connsiteX44" fmla="*/ 424543 w 1632857"/>
              <a:gd name="connsiteY44" fmla="*/ 1164771 h 2688771"/>
              <a:gd name="connsiteX45" fmla="*/ 391886 w 1632857"/>
              <a:gd name="connsiteY45" fmla="*/ 1175657 h 2688771"/>
              <a:gd name="connsiteX46" fmla="*/ 304800 w 1632857"/>
              <a:gd name="connsiteY46" fmla="*/ 1197428 h 2688771"/>
              <a:gd name="connsiteX47" fmla="*/ 261257 w 1632857"/>
              <a:gd name="connsiteY47" fmla="*/ 1208314 h 2688771"/>
              <a:gd name="connsiteX48" fmla="*/ 217714 w 1632857"/>
              <a:gd name="connsiteY48" fmla="*/ 1251857 h 2688771"/>
              <a:gd name="connsiteX49" fmla="*/ 163286 w 1632857"/>
              <a:gd name="connsiteY49" fmla="*/ 1295400 h 2688771"/>
              <a:gd name="connsiteX50" fmla="*/ 152400 w 1632857"/>
              <a:gd name="connsiteY50" fmla="*/ 1393371 h 2688771"/>
              <a:gd name="connsiteX51" fmla="*/ 185057 w 1632857"/>
              <a:gd name="connsiteY51" fmla="*/ 1404257 h 2688771"/>
              <a:gd name="connsiteX52" fmla="*/ 261257 w 1632857"/>
              <a:gd name="connsiteY52" fmla="*/ 1469571 h 2688771"/>
              <a:gd name="connsiteX53" fmla="*/ 283029 w 1632857"/>
              <a:gd name="connsiteY53" fmla="*/ 1491343 h 2688771"/>
              <a:gd name="connsiteX54" fmla="*/ 315686 w 1632857"/>
              <a:gd name="connsiteY54" fmla="*/ 1513114 h 2688771"/>
              <a:gd name="connsiteX55" fmla="*/ 359229 w 1632857"/>
              <a:gd name="connsiteY55" fmla="*/ 1556657 h 2688771"/>
              <a:gd name="connsiteX56" fmla="*/ 359229 w 1632857"/>
              <a:gd name="connsiteY56" fmla="*/ 1621971 h 2688771"/>
              <a:gd name="connsiteX57" fmla="*/ 326572 w 1632857"/>
              <a:gd name="connsiteY57" fmla="*/ 1632857 h 2688771"/>
              <a:gd name="connsiteX58" fmla="*/ 152400 w 1632857"/>
              <a:gd name="connsiteY58" fmla="*/ 1654628 h 2688771"/>
              <a:gd name="connsiteX59" fmla="*/ 108857 w 1632857"/>
              <a:gd name="connsiteY59" fmla="*/ 1730828 h 2688771"/>
              <a:gd name="connsiteX60" fmla="*/ 54429 w 1632857"/>
              <a:gd name="connsiteY60" fmla="*/ 1763486 h 2688771"/>
              <a:gd name="connsiteX61" fmla="*/ 0 w 1632857"/>
              <a:gd name="connsiteY61" fmla="*/ 1807028 h 2688771"/>
              <a:gd name="connsiteX62" fmla="*/ 43543 w 1632857"/>
              <a:gd name="connsiteY62" fmla="*/ 1872343 h 2688771"/>
              <a:gd name="connsiteX63" fmla="*/ 76200 w 1632857"/>
              <a:gd name="connsiteY63" fmla="*/ 1883228 h 2688771"/>
              <a:gd name="connsiteX64" fmla="*/ 108857 w 1632857"/>
              <a:gd name="connsiteY64" fmla="*/ 1905000 h 2688771"/>
              <a:gd name="connsiteX65" fmla="*/ 152400 w 1632857"/>
              <a:gd name="connsiteY65" fmla="*/ 1915886 h 2688771"/>
              <a:gd name="connsiteX66" fmla="*/ 87086 w 1632857"/>
              <a:gd name="connsiteY66" fmla="*/ 1937657 h 2688771"/>
              <a:gd name="connsiteX67" fmla="*/ 54429 w 1632857"/>
              <a:gd name="connsiteY67" fmla="*/ 1948543 h 2688771"/>
              <a:gd name="connsiteX68" fmla="*/ 97972 w 1632857"/>
              <a:gd name="connsiteY68" fmla="*/ 1970314 h 2688771"/>
              <a:gd name="connsiteX69" fmla="*/ 119743 w 1632857"/>
              <a:gd name="connsiteY69" fmla="*/ 1992086 h 2688771"/>
              <a:gd name="connsiteX70" fmla="*/ 185057 w 1632857"/>
              <a:gd name="connsiteY70" fmla="*/ 2013857 h 2688771"/>
              <a:gd name="connsiteX71" fmla="*/ 217714 w 1632857"/>
              <a:gd name="connsiteY71" fmla="*/ 2024743 h 2688771"/>
              <a:gd name="connsiteX72" fmla="*/ 239486 w 1632857"/>
              <a:gd name="connsiteY72" fmla="*/ 2046514 h 2688771"/>
              <a:gd name="connsiteX73" fmla="*/ 304800 w 1632857"/>
              <a:gd name="connsiteY73" fmla="*/ 2068286 h 2688771"/>
              <a:gd name="connsiteX74" fmla="*/ 391886 w 1632857"/>
              <a:gd name="connsiteY74" fmla="*/ 2111828 h 2688771"/>
              <a:gd name="connsiteX75" fmla="*/ 424543 w 1632857"/>
              <a:gd name="connsiteY75" fmla="*/ 2122714 h 2688771"/>
              <a:gd name="connsiteX76" fmla="*/ 478972 w 1632857"/>
              <a:gd name="connsiteY76" fmla="*/ 2198914 h 2688771"/>
              <a:gd name="connsiteX77" fmla="*/ 468086 w 1632857"/>
              <a:gd name="connsiteY77" fmla="*/ 2231571 h 2688771"/>
              <a:gd name="connsiteX78" fmla="*/ 413657 w 1632857"/>
              <a:gd name="connsiteY78" fmla="*/ 2275114 h 2688771"/>
              <a:gd name="connsiteX79" fmla="*/ 391886 w 1632857"/>
              <a:gd name="connsiteY79" fmla="*/ 2296886 h 2688771"/>
              <a:gd name="connsiteX80" fmla="*/ 359229 w 1632857"/>
              <a:gd name="connsiteY80" fmla="*/ 2318657 h 2688771"/>
              <a:gd name="connsiteX81" fmla="*/ 337457 w 1632857"/>
              <a:gd name="connsiteY81" fmla="*/ 2340428 h 2688771"/>
              <a:gd name="connsiteX82" fmla="*/ 293914 w 1632857"/>
              <a:gd name="connsiteY82" fmla="*/ 2362200 h 2688771"/>
              <a:gd name="connsiteX83" fmla="*/ 261257 w 1632857"/>
              <a:gd name="connsiteY83" fmla="*/ 2383971 h 2688771"/>
              <a:gd name="connsiteX84" fmla="*/ 239486 w 1632857"/>
              <a:gd name="connsiteY84" fmla="*/ 2405743 h 2688771"/>
              <a:gd name="connsiteX85" fmla="*/ 174172 w 1632857"/>
              <a:gd name="connsiteY85" fmla="*/ 2427514 h 2688771"/>
              <a:gd name="connsiteX86" fmla="*/ 217714 w 1632857"/>
              <a:gd name="connsiteY86" fmla="*/ 2438400 h 2688771"/>
              <a:gd name="connsiteX87" fmla="*/ 272143 w 1632857"/>
              <a:gd name="connsiteY87" fmla="*/ 2481943 h 2688771"/>
              <a:gd name="connsiteX88" fmla="*/ 446314 w 1632857"/>
              <a:gd name="connsiteY88" fmla="*/ 2460171 h 2688771"/>
              <a:gd name="connsiteX89" fmla="*/ 478972 w 1632857"/>
              <a:gd name="connsiteY89" fmla="*/ 2449286 h 2688771"/>
              <a:gd name="connsiteX90" fmla="*/ 522514 w 1632857"/>
              <a:gd name="connsiteY90" fmla="*/ 2438400 h 2688771"/>
              <a:gd name="connsiteX91" fmla="*/ 555172 w 1632857"/>
              <a:gd name="connsiteY91" fmla="*/ 2427514 h 2688771"/>
              <a:gd name="connsiteX92" fmla="*/ 827314 w 1632857"/>
              <a:gd name="connsiteY92" fmla="*/ 2405743 h 2688771"/>
              <a:gd name="connsiteX93" fmla="*/ 925286 w 1632857"/>
              <a:gd name="connsiteY93" fmla="*/ 2383971 h 2688771"/>
              <a:gd name="connsiteX94" fmla="*/ 990600 w 1632857"/>
              <a:gd name="connsiteY94" fmla="*/ 2351314 h 2688771"/>
              <a:gd name="connsiteX95" fmla="*/ 1066800 w 1632857"/>
              <a:gd name="connsiteY95" fmla="*/ 2275114 h 2688771"/>
              <a:gd name="connsiteX96" fmla="*/ 1240972 w 1632857"/>
              <a:gd name="connsiteY96" fmla="*/ 2296886 h 2688771"/>
              <a:gd name="connsiteX97" fmla="*/ 1338943 w 1632857"/>
              <a:gd name="connsiteY97" fmla="*/ 2329543 h 2688771"/>
              <a:gd name="connsiteX98" fmla="*/ 1371600 w 1632857"/>
              <a:gd name="connsiteY98" fmla="*/ 2340428 h 2688771"/>
              <a:gd name="connsiteX99" fmla="*/ 1426029 w 1632857"/>
              <a:gd name="connsiteY99" fmla="*/ 2373086 h 2688771"/>
              <a:gd name="connsiteX100" fmla="*/ 1480457 w 1632857"/>
              <a:gd name="connsiteY100" fmla="*/ 2438400 h 2688771"/>
              <a:gd name="connsiteX101" fmla="*/ 1524000 w 1632857"/>
              <a:gd name="connsiteY101" fmla="*/ 2481943 h 2688771"/>
              <a:gd name="connsiteX102" fmla="*/ 1545772 w 1632857"/>
              <a:gd name="connsiteY102" fmla="*/ 2547257 h 2688771"/>
              <a:gd name="connsiteX103" fmla="*/ 1578429 w 1632857"/>
              <a:gd name="connsiteY103" fmla="*/ 2612571 h 2688771"/>
              <a:gd name="connsiteX104" fmla="*/ 1621972 w 1632857"/>
              <a:gd name="connsiteY104" fmla="*/ 2656114 h 2688771"/>
              <a:gd name="connsiteX105" fmla="*/ 1632857 w 1632857"/>
              <a:gd name="connsiteY105" fmla="*/ 2688771 h 268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632857" h="2688771">
                <a:moveTo>
                  <a:pt x="849086" y="0"/>
                </a:moveTo>
                <a:cubicBezTo>
                  <a:pt x="827315" y="7257"/>
                  <a:pt x="805080" y="13248"/>
                  <a:pt x="783772" y="21771"/>
                </a:cubicBezTo>
                <a:cubicBezTo>
                  <a:pt x="768705" y="27798"/>
                  <a:pt x="755296" y="37516"/>
                  <a:pt x="740229" y="43543"/>
                </a:cubicBezTo>
                <a:cubicBezTo>
                  <a:pt x="718921" y="52066"/>
                  <a:pt x="696686" y="58057"/>
                  <a:pt x="674914" y="65314"/>
                </a:cubicBezTo>
                <a:cubicBezTo>
                  <a:pt x="664028" y="68943"/>
                  <a:pt x="653389" y="73417"/>
                  <a:pt x="642257" y="76200"/>
                </a:cubicBezTo>
                <a:cubicBezTo>
                  <a:pt x="620169" y="81722"/>
                  <a:pt x="587915" y="88604"/>
                  <a:pt x="566057" y="97971"/>
                </a:cubicBezTo>
                <a:cubicBezTo>
                  <a:pt x="527244" y="114605"/>
                  <a:pt x="512066" y="124822"/>
                  <a:pt x="478972" y="152400"/>
                </a:cubicBezTo>
                <a:cubicBezTo>
                  <a:pt x="471088" y="158970"/>
                  <a:pt x="464457" y="166914"/>
                  <a:pt x="457200" y="174171"/>
                </a:cubicBezTo>
                <a:cubicBezTo>
                  <a:pt x="453571" y="185057"/>
                  <a:pt x="446314" y="195353"/>
                  <a:pt x="446314" y="206828"/>
                </a:cubicBezTo>
                <a:cubicBezTo>
                  <a:pt x="446314" y="218303"/>
                  <a:pt x="462332" y="229223"/>
                  <a:pt x="457200" y="239486"/>
                </a:cubicBezTo>
                <a:cubicBezTo>
                  <a:pt x="452069" y="249749"/>
                  <a:pt x="435090" y="245851"/>
                  <a:pt x="424543" y="250371"/>
                </a:cubicBezTo>
                <a:cubicBezTo>
                  <a:pt x="312409" y="298428"/>
                  <a:pt x="464368" y="244353"/>
                  <a:pt x="315686" y="293914"/>
                </a:cubicBezTo>
                <a:lnTo>
                  <a:pt x="283029" y="304800"/>
                </a:lnTo>
                <a:cubicBezTo>
                  <a:pt x="275772" y="312057"/>
                  <a:pt x="263270" y="316507"/>
                  <a:pt x="261257" y="326571"/>
                </a:cubicBezTo>
                <a:cubicBezTo>
                  <a:pt x="259007" y="337823"/>
                  <a:pt x="264029" y="351114"/>
                  <a:pt x="272143" y="359228"/>
                </a:cubicBezTo>
                <a:cubicBezTo>
                  <a:pt x="294795" y="381880"/>
                  <a:pt x="322320" y="378875"/>
                  <a:pt x="348343" y="391886"/>
                </a:cubicBezTo>
                <a:cubicBezTo>
                  <a:pt x="432752" y="434090"/>
                  <a:pt x="331573" y="397181"/>
                  <a:pt x="413657" y="424543"/>
                </a:cubicBezTo>
                <a:cubicBezTo>
                  <a:pt x="420914" y="431800"/>
                  <a:pt x="426249" y="441724"/>
                  <a:pt x="435429" y="446314"/>
                </a:cubicBezTo>
                <a:cubicBezTo>
                  <a:pt x="478559" y="467879"/>
                  <a:pt x="519580" y="471225"/>
                  <a:pt x="566057" y="478971"/>
                </a:cubicBezTo>
                <a:cubicBezTo>
                  <a:pt x="576943" y="482600"/>
                  <a:pt x="598714" y="478382"/>
                  <a:pt x="598714" y="489857"/>
                </a:cubicBezTo>
                <a:cubicBezTo>
                  <a:pt x="598714" y="503924"/>
                  <a:pt x="541452" y="519830"/>
                  <a:pt x="533400" y="522514"/>
                </a:cubicBezTo>
                <a:cubicBezTo>
                  <a:pt x="544286" y="529771"/>
                  <a:pt x="554102" y="538972"/>
                  <a:pt x="566057" y="544286"/>
                </a:cubicBezTo>
                <a:cubicBezTo>
                  <a:pt x="635711" y="575243"/>
                  <a:pt x="619521" y="558867"/>
                  <a:pt x="685800" y="576943"/>
                </a:cubicBezTo>
                <a:cubicBezTo>
                  <a:pt x="707940" y="582981"/>
                  <a:pt x="729343" y="591457"/>
                  <a:pt x="751114" y="598714"/>
                </a:cubicBezTo>
                <a:cubicBezTo>
                  <a:pt x="762000" y="602343"/>
                  <a:pt x="772640" y="606817"/>
                  <a:pt x="783772" y="609600"/>
                </a:cubicBezTo>
                <a:cubicBezTo>
                  <a:pt x="808111" y="615685"/>
                  <a:pt x="876731" y="631658"/>
                  <a:pt x="892629" y="642257"/>
                </a:cubicBezTo>
                <a:lnTo>
                  <a:pt x="925286" y="664028"/>
                </a:lnTo>
                <a:cubicBezTo>
                  <a:pt x="914400" y="667657"/>
                  <a:pt x="904052" y="673826"/>
                  <a:pt x="892629" y="674914"/>
                </a:cubicBezTo>
                <a:lnTo>
                  <a:pt x="664029" y="696686"/>
                </a:lnTo>
                <a:cubicBezTo>
                  <a:pt x="654551" y="706164"/>
                  <a:pt x="620486" y="737380"/>
                  <a:pt x="620486" y="751114"/>
                </a:cubicBezTo>
                <a:cubicBezTo>
                  <a:pt x="620486" y="771039"/>
                  <a:pt x="665932" y="780777"/>
                  <a:pt x="674914" y="783771"/>
                </a:cubicBezTo>
                <a:cubicBezTo>
                  <a:pt x="682171" y="791028"/>
                  <a:pt x="696686" y="795280"/>
                  <a:pt x="696686" y="805543"/>
                </a:cubicBezTo>
                <a:cubicBezTo>
                  <a:pt x="696686" y="815806"/>
                  <a:pt x="684524" y="823710"/>
                  <a:pt x="674914" y="827314"/>
                </a:cubicBezTo>
                <a:cubicBezTo>
                  <a:pt x="654248" y="835064"/>
                  <a:pt x="631146" y="833412"/>
                  <a:pt x="609600" y="838200"/>
                </a:cubicBezTo>
                <a:cubicBezTo>
                  <a:pt x="550050" y="851434"/>
                  <a:pt x="603002" y="844762"/>
                  <a:pt x="544286" y="870857"/>
                </a:cubicBezTo>
                <a:cubicBezTo>
                  <a:pt x="523315" y="880177"/>
                  <a:pt x="478972" y="892628"/>
                  <a:pt x="478972" y="892628"/>
                </a:cubicBezTo>
                <a:cubicBezTo>
                  <a:pt x="471715" y="899885"/>
                  <a:pt x="466729" y="910588"/>
                  <a:pt x="457200" y="914400"/>
                </a:cubicBezTo>
                <a:cubicBezTo>
                  <a:pt x="429418" y="925513"/>
                  <a:pt x="370114" y="936171"/>
                  <a:pt x="370114" y="936171"/>
                </a:cubicBezTo>
                <a:cubicBezTo>
                  <a:pt x="373743" y="947057"/>
                  <a:pt x="373832" y="959868"/>
                  <a:pt x="381000" y="968828"/>
                </a:cubicBezTo>
                <a:cubicBezTo>
                  <a:pt x="396348" y="988013"/>
                  <a:pt x="424800" y="994314"/>
                  <a:pt x="446314" y="1001486"/>
                </a:cubicBezTo>
                <a:cubicBezTo>
                  <a:pt x="453571" y="1008743"/>
                  <a:pt x="471331" y="1013520"/>
                  <a:pt x="468086" y="1023257"/>
                </a:cubicBezTo>
                <a:cubicBezTo>
                  <a:pt x="461595" y="1042730"/>
                  <a:pt x="424543" y="1066800"/>
                  <a:pt x="424543" y="1066800"/>
                </a:cubicBezTo>
                <a:cubicBezTo>
                  <a:pt x="439376" y="1076689"/>
                  <a:pt x="468631" y="1093108"/>
                  <a:pt x="478972" y="1110343"/>
                </a:cubicBezTo>
                <a:cubicBezTo>
                  <a:pt x="484875" y="1120182"/>
                  <a:pt x="486229" y="1132114"/>
                  <a:pt x="489857" y="1143000"/>
                </a:cubicBezTo>
                <a:lnTo>
                  <a:pt x="424543" y="1164771"/>
                </a:lnTo>
                <a:cubicBezTo>
                  <a:pt x="413657" y="1168400"/>
                  <a:pt x="403018" y="1172874"/>
                  <a:pt x="391886" y="1175657"/>
                </a:cubicBezTo>
                <a:lnTo>
                  <a:pt x="304800" y="1197428"/>
                </a:lnTo>
                <a:lnTo>
                  <a:pt x="261257" y="1208314"/>
                </a:lnTo>
                <a:cubicBezTo>
                  <a:pt x="246743" y="1222828"/>
                  <a:pt x="234793" y="1240471"/>
                  <a:pt x="217714" y="1251857"/>
                </a:cubicBezTo>
                <a:cubicBezTo>
                  <a:pt x="176517" y="1279321"/>
                  <a:pt x="194308" y="1264377"/>
                  <a:pt x="163286" y="1295400"/>
                </a:cubicBezTo>
                <a:cubicBezTo>
                  <a:pt x="156028" y="1317173"/>
                  <a:pt x="125185" y="1366156"/>
                  <a:pt x="152400" y="1393371"/>
                </a:cubicBezTo>
                <a:cubicBezTo>
                  <a:pt x="160514" y="1401485"/>
                  <a:pt x="174171" y="1400628"/>
                  <a:pt x="185057" y="1404257"/>
                </a:cubicBezTo>
                <a:cubicBezTo>
                  <a:pt x="289875" y="1509075"/>
                  <a:pt x="178363" y="1403256"/>
                  <a:pt x="261257" y="1469571"/>
                </a:cubicBezTo>
                <a:cubicBezTo>
                  <a:pt x="269271" y="1475982"/>
                  <a:pt x="275015" y="1484932"/>
                  <a:pt x="283029" y="1491343"/>
                </a:cubicBezTo>
                <a:cubicBezTo>
                  <a:pt x="293245" y="1499516"/>
                  <a:pt x="305753" y="1504600"/>
                  <a:pt x="315686" y="1513114"/>
                </a:cubicBezTo>
                <a:cubicBezTo>
                  <a:pt x="331271" y="1526472"/>
                  <a:pt x="359229" y="1556657"/>
                  <a:pt x="359229" y="1556657"/>
                </a:cubicBezTo>
                <a:cubicBezTo>
                  <a:pt x="366485" y="1578428"/>
                  <a:pt x="380999" y="1600200"/>
                  <a:pt x="359229" y="1621971"/>
                </a:cubicBezTo>
                <a:cubicBezTo>
                  <a:pt x="351115" y="1630085"/>
                  <a:pt x="337605" y="1629705"/>
                  <a:pt x="326572" y="1632857"/>
                </a:cubicBezTo>
                <a:cubicBezTo>
                  <a:pt x="255804" y="1653077"/>
                  <a:pt x="253651" y="1646191"/>
                  <a:pt x="152400" y="1654628"/>
                </a:cubicBezTo>
                <a:cubicBezTo>
                  <a:pt x="89130" y="1696809"/>
                  <a:pt x="143830" y="1649223"/>
                  <a:pt x="108857" y="1730828"/>
                </a:cubicBezTo>
                <a:cubicBezTo>
                  <a:pt x="97259" y="1757890"/>
                  <a:pt x="76377" y="1752512"/>
                  <a:pt x="54429" y="1763486"/>
                </a:cubicBezTo>
                <a:cubicBezTo>
                  <a:pt x="26965" y="1777218"/>
                  <a:pt x="20250" y="1786779"/>
                  <a:pt x="0" y="1807028"/>
                </a:cubicBezTo>
                <a:cubicBezTo>
                  <a:pt x="11413" y="1841266"/>
                  <a:pt x="8597" y="1849046"/>
                  <a:pt x="43543" y="1872343"/>
                </a:cubicBezTo>
                <a:cubicBezTo>
                  <a:pt x="53090" y="1878708"/>
                  <a:pt x="65314" y="1879600"/>
                  <a:pt x="76200" y="1883228"/>
                </a:cubicBezTo>
                <a:cubicBezTo>
                  <a:pt x="87086" y="1890485"/>
                  <a:pt x="96832" y="1899846"/>
                  <a:pt x="108857" y="1905000"/>
                </a:cubicBezTo>
                <a:cubicBezTo>
                  <a:pt x="122608" y="1910894"/>
                  <a:pt x="160699" y="1903438"/>
                  <a:pt x="152400" y="1915886"/>
                </a:cubicBezTo>
                <a:cubicBezTo>
                  <a:pt x="139670" y="1934981"/>
                  <a:pt x="108857" y="1930400"/>
                  <a:pt x="87086" y="1937657"/>
                </a:cubicBezTo>
                <a:lnTo>
                  <a:pt x="54429" y="1948543"/>
                </a:lnTo>
                <a:cubicBezTo>
                  <a:pt x="68943" y="1955800"/>
                  <a:pt x="84470" y="1961313"/>
                  <a:pt x="97972" y="1970314"/>
                </a:cubicBezTo>
                <a:cubicBezTo>
                  <a:pt x="106511" y="1976007"/>
                  <a:pt x="110563" y="1987496"/>
                  <a:pt x="119743" y="1992086"/>
                </a:cubicBezTo>
                <a:cubicBezTo>
                  <a:pt x="140269" y="2002349"/>
                  <a:pt x="163286" y="2006600"/>
                  <a:pt x="185057" y="2013857"/>
                </a:cubicBezTo>
                <a:lnTo>
                  <a:pt x="217714" y="2024743"/>
                </a:lnTo>
                <a:cubicBezTo>
                  <a:pt x="224971" y="2032000"/>
                  <a:pt x="230306" y="2041924"/>
                  <a:pt x="239486" y="2046514"/>
                </a:cubicBezTo>
                <a:cubicBezTo>
                  <a:pt x="260012" y="2056777"/>
                  <a:pt x="304800" y="2068286"/>
                  <a:pt x="304800" y="2068286"/>
                </a:cubicBezTo>
                <a:cubicBezTo>
                  <a:pt x="342800" y="2106284"/>
                  <a:pt x="316835" y="2086811"/>
                  <a:pt x="391886" y="2111828"/>
                </a:cubicBezTo>
                <a:lnTo>
                  <a:pt x="424543" y="2122714"/>
                </a:lnTo>
                <a:cubicBezTo>
                  <a:pt x="476200" y="2174371"/>
                  <a:pt x="461595" y="2146784"/>
                  <a:pt x="478972" y="2198914"/>
                </a:cubicBezTo>
                <a:cubicBezTo>
                  <a:pt x="475343" y="2209800"/>
                  <a:pt x="473990" y="2221732"/>
                  <a:pt x="468086" y="2231571"/>
                </a:cubicBezTo>
                <a:cubicBezTo>
                  <a:pt x="455954" y="2251791"/>
                  <a:pt x="430773" y="2261421"/>
                  <a:pt x="413657" y="2275114"/>
                </a:cubicBezTo>
                <a:cubicBezTo>
                  <a:pt x="405643" y="2281525"/>
                  <a:pt x="399900" y="2290475"/>
                  <a:pt x="391886" y="2296886"/>
                </a:cubicBezTo>
                <a:cubicBezTo>
                  <a:pt x="381670" y="2305059"/>
                  <a:pt x="369445" y="2310484"/>
                  <a:pt x="359229" y="2318657"/>
                </a:cubicBezTo>
                <a:cubicBezTo>
                  <a:pt x="351215" y="2325068"/>
                  <a:pt x="345997" y="2334735"/>
                  <a:pt x="337457" y="2340428"/>
                </a:cubicBezTo>
                <a:cubicBezTo>
                  <a:pt x="323955" y="2349429"/>
                  <a:pt x="308003" y="2354149"/>
                  <a:pt x="293914" y="2362200"/>
                </a:cubicBezTo>
                <a:cubicBezTo>
                  <a:pt x="282555" y="2368691"/>
                  <a:pt x="271473" y="2375798"/>
                  <a:pt x="261257" y="2383971"/>
                </a:cubicBezTo>
                <a:cubicBezTo>
                  <a:pt x="253243" y="2390382"/>
                  <a:pt x="248666" y="2401153"/>
                  <a:pt x="239486" y="2405743"/>
                </a:cubicBezTo>
                <a:cubicBezTo>
                  <a:pt x="218960" y="2416006"/>
                  <a:pt x="174172" y="2427514"/>
                  <a:pt x="174172" y="2427514"/>
                </a:cubicBezTo>
                <a:cubicBezTo>
                  <a:pt x="188686" y="2431143"/>
                  <a:pt x="203963" y="2432507"/>
                  <a:pt x="217714" y="2438400"/>
                </a:cubicBezTo>
                <a:cubicBezTo>
                  <a:pt x="241749" y="2448701"/>
                  <a:pt x="254584" y="2464383"/>
                  <a:pt x="272143" y="2481943"/>
                </a:cubicBezTo>
                <a:cubicBezTo>
                  <a:pt x="346515" y="2475182"/>
                  <a:pt x="382037" y="2476240"/>
                  <a:pt x="446314" y="2460171"/>
                </a:cubicBezTo>
                <a:cubicBezTo>
                  <a:pt x="457446" y="2457388"/>
                  <a:pt x="467939" y="2452438"/>
                  <a:pt x="478972" y="2449286"/>
                </a:cubicBezTo>
                <a:cubicBezTo>
                  <a:pt x="493357" y="2445176"/>
                  <a:pt x="508129" y="2442510"/>
                  <a:pt x="522514" y="2438400"/>
                </a:cubicBezTo>
                <a:cubicBezTo>
                  <a:pt x="533547" y="2435248"/>
                  <a:pt x="543882" y="2429567"/>
                  <a:pt x="555172" y="2427514"/>
                </a:cubicBezTo>
                <a:cubicBezTo>
                  <a:pt x="635022" y="2412995"/>
                  <a:pt x="757848" y="2409829"/>
                  <a:pt x="827314" y="2405743"/>
                </a:cubicBezTo>
                <a:cubicBezTo>
                  <a:pt x="852402" y="2401562"/>
                  <a:pt x="898486" y="2397371"/>
                  <a:pt x="925286" y="2383971"/>
                </a:cubicBezTo>
                <a:cubicBezTo>
                  <a:pt x="1009695" y="2341767"/>
                  <a:pt x="908516" y="2378676"/>
                  <a:pt x="990600" y="2351314"/>
                </a:cubicBezTo>
                <a:cubicBezTo>
                  <a:pt x="1040508" y="2276453"/>
                  <a:pt x="1009320" y="2294275"/>
                  <a:pt x="1066800" y="2275114"/>
                </a:cubicBezTo>
                <a:cubicBezTo>
                  <a:pt x="1154430" y="2282417"/>
                  <a:pt x="1174868" y="2277055"/>
                  <a:pt x="1240972" y="2296886"/>
                </a:cubicBezTo>
                <a:cubicBezTo>
                  <a:pt x="1241022" y="2296901"/>
                  <a:pt x="1322590" y="2324092"/>
                  <a:pt x="1338943" y="2329543"/>
                </a:cubicBezTo>
                <a:lnTo>
                  <a:pt x="1371600" y="2340428"/>
                </a:lnTo>
                <a:cubicBezTo>
                  <a:pt x="1439405" y="2408233"/>
                  <a:pt x="1341242" y="2316561"/>
                  <a:pt x="1426029" y="2373086"/>
                </a:cubicBezTo>
                <a:cubicBezTo>
                  <a:pt x="1463778" y="2398252"/>
                  <a:pt x="1453682" y="2407162"/>
                  <a:pt x="1480457" y="2438400"/>
                </a:cubicBezTo>
                <a:cubicBezTo>
                  <a:pt x="1493815" y="2453985"/>
                  <a:pt x="1524000" y="2481943"/>
                  <a:pt x="1524000" y="2481943"/>
                </a:cubicBezTo>
                <a:lnTo>
                  <a:pt x="1545772" y="2547257"/>
                </a:lnTo>
                <a:cubicBezTo>
                  <a:pt x="1556309" y="2578869"/>
                  <a:pt x="1555406" y="2585711"/>
                  <a:pt x="1578429" y="2612571"/>
                </a:cubicBezTo>
                <a:cubicBezTo>
                  <a:pt x="1591787" y="2628156"/>
                  <a:pt x="1621972" y="2656114"/>
                  <a:pt x="1621972" y="2656114"/>
                </a:cubicBezTo>
                <a:lnTo>
                  <a:pt x="1632857" y="2688771"/>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9" name="Rectangle 8"/>
          <p:cNvSpPr/>
          <p:nvPr/>
        </p:nvSpPr>
        <p:spPr>
          <a:xfrm>
            <a:off x="3146981" y="3446306"/>
            <a:ext cx="257314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3500">
                  <a:solidFill>
                    <a:srgbClr val="003399">
                      <a:shade val="2500"/>
                      <a:alpha val="6500"/>
                    </a:srgbClr>
                  </a:solidFill>
                  <a:prstDash val="solid"/>
                </a:ln>
                <a:solidFill>
                  <a:srgbClr val="003399">
                    <a:tint val="3000"/>
                    <a:alpha val="95000"/>
                  </a:srgbClr>
                </a:solidFill>
                <a:effectLst>
                  <a:innerShdw blurRad="50900" dist="38500" dir="13500000">
                    <a:srgbClr val="000000">
                      <a:alpha val="60000"/>
                    </a:srgbClr>
                  </a:innerShdw>
                </a:effectLst>
                <a:uLnTx/>
                <a:uFillTx/>
                <a:latin typeface="Tahoma" pitchFamily="34" charset="0"/>
                <a:ea typeface="+mn-ea"/>
                <a:cs typeface="+mn-cs"/>
              </a:rPr>
              <a:t>Border</a:t>
            </a:r>
          </a:p>
        </p:txBody>
      </p:sp>
      <p:pic>
        <p:nvPicPr>
          <p:cNvPr id="13" name="Picture 4" descr="https://encrypted-tbn1.gstatic.com/images?q=tbn:ANd9GcQrfl5DNvPFSR3oAUf4MTPM-Jg5zgynCYwr_7dWIt8SD8VdvAv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9455" y="161777"/>
            <a:ext cx="946294" cy="6762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2B27E11-5E84-5220-D4A6-5BE0C50991EE}"/>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6397323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a:t>How can we maintain biodiversity?</a:t>
            </a:r>
          </a:p>
          <a:p>
            <a:pPr lvl="1"/>
            <a:endParaRPr lang="en-US" dirty="0"/>
          </a:p>
        </p:txBody>
      </p:sp>
      <p:pic>
        <p:nvPicPr>
          <p:cNvPr id="1026" name="Picture 2" descr="https://encrypted-tbn3.gstatic.com/images?q=tbn:ANd9GcTx89A53fnEyf_2SAGZA6b0Yb4UqYVt4ytBbqOfK4tl-UnGL4OI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990600"/>
            <a:ext cx="81051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Don’t mess with this…</a:t>
            </a:r>
          </a:p>
        </p:txBody>
      </p:sp>
      <p:pic>
        <p:nvPicPr>
          <p:cNvPr id="3074" name="Picture 2" descr="http://www.aurelianbooks.com/images/about/images/rainforest.jpg?phpMyAdmin=0xr3E2B6Zh9PP0JHdZuqmQjOOy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942592"/>
            <a:ext cx="66768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First see the value</a:t>
            </a:r>
          </a:p>
        </p:txBody>
      </p:sp>
      <p:sp>
        <p:nvSpPr>
          <p:cNvPr id="5" name="Rectangle 4"/>
          <p:cNvSpPr/>
          <p:nvPr/>
        </p:nvSpPr>
        <p:spPr>
          <a:xfrm>
            <a:off x="468233" y="1698170"/>
            <a:ext cx="6567825"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Prevent habitat destruction</a:t>
            </a:r>
          </a:p>
        </p:txBody>
      </p:sp>
      <p:sp>
        <p:nvSpPr>
          <p:cNvPr id="6" name="TextBox 5"/>
          <p:cNvSpPr txBox="1"/>
          <p:nvPr/>
        </p:nvSpPr>
        <p:spPr>
          <a:xfrm>
            <a:off x="468233" y="2286000"/>
            <a:ext cx="7086600"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Laws and regulations, conservation measures, Parks, etc.</a:t>
            </a:r>
          </a:p>
        </p:txBody>
      </p:sp>
      <p:pic>
        <p:nvPicPr>
          <p:cNvPr id="4098" name="Picture 2" descr="https://encrypted-tbn1.gstatic.com/images?q=tbn:ANd9GcQKDfve6asorErux0m2QqO8gfMV8F_V75byOt_ZJ0w0t_3h5_fAi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33" y="3505200"/>
            <a:ext cx="8294767" cy="303847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33400" y="4267200"/>
            <a:ext cx="3326552" cy="117570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9050" cmpd="sng">
                  <a:solidFill>
                    <a:sysClr val="windowText" lastClr="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rPr>
              <a:t>Haiti,</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9050" cmpd="sng">
                  <a:solidFill>
                    <a:sysClr val="windowText" lastClr="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uLnTx/>
                <a:uFillTx/>
                <a:latin typeface="Tahoma" pitchFamily="34" charset="0"/>
                <a:ea typeface="+mn-ea"/>
                <a:cs typeface="+mn-cs"/>
              </a:rPr>
              <a:t>No Regulations</a:t>
            </a:r>
            <a:endParaRPr kumimoji="0" lang="en-US" sz="3200" b="1" i="0" u="none" strike="noStrike" kern="1200" cap="none" spc="0" normalizeH="0" baseline="0" noProof="0" dirty="0">
              <a:ln w="19050" cmpd="sng">
                <a:solidFill>
                  <a:sysClr val="windowText" lastClr="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endParaRPr>
          </a:p>
        </p:txBody>
      </p:sp>
      <p:sp>
        <p:nvSpPr>
          <p:cNvPr id="8" name="Freeform 7"/>
          <p:cNvSpPr/>
          <p:nvPr/>
        </p:nvSpPr>
        <p:spPr bwMode="auto">
          <a:xfrm>
            <a:off x="3918857" y="3853543"/>
            <a:ext cx="1632857" cy="2688771"/>
          </a:xfrm>
          <a:custGeom>
            <a:avLst/>
            <a:gdLst>
              <a:gd name="connsiteX0" fmla="*/ 849086 w 1632857"/>
              <a:gd name="connsiteY0" fmla="*/ 0 h 2688771"/>
              <a:gd name="connsiteX1" fmla="*/ 783772 w 1632857"/>
              <a:gd name="connsiteY1" fmla="*/ 21771 h 2688771"/>
              <a:gd name="connsiteX2" fmla="*/ 740229 w 1632857"/>
              <a:gd name="connsiteY2" fmla="*/ 43543 h 2688771"/>
              <a:gd name="connsiteX3" fmla="*/ 674914 w 1632857"/>
              <a:gd name="connsiteY3" fmla="*/ 65314 h 2688771"/>
              <a:gd name="connsiteX4" fmla="*/ 642257 w 1632857"/>
              <a:gd name="connsiteY4" fmla="*/ 76200 h 2688771"/>
              <a:gd name="connsiteX5" fmla="*/ 566057 w 1632857"/>
              <a:gd name="connsiteY5" fmla="*/ 97971 h 2688771"/>
              <a:gd name="connsiteX6" fmla="*/ 478972 w 1632857"/>
              <a:gd name="connsiteY6" fmla="*/ 152400 h 2688771"/>
              <a:gd name="connsiteX7" fmla="*/ 457200 w 1632857"/>
              <a:gd name="connsiteY7" fmla="*/ 174171 h 2688771"/>
              <a:gd name="connsiteX8" fmla="*/ 446314 w 1632857"/>
              <a:gd name="connsiteY8" fmla="*/ 206828 h 2688771"/>
              <a:gd name="connsiteX9" fmla="*/ 457200 w 1632857"/>
              <a:gd name="connsiteY9" fmla="*/ 239486 h 2688771"/>
              <a:gd name="connsiteX10" fmla="*/ 424543 w 1632857"/>
              <a:gd name="connsiteY10" fmla="*/ 250371 h 2688771"/>
              <a:gd name="connsiteX11" fmla="*/ 315686 w 1632857"/>
              <a:gd name="connsiteY11" fmla="*/ 293914 h 2688771"/>
              <a:gd name="connsiteX12" fmla="*/ 283029 w 1632857"/>
              <a:gd name="connsiteY12" fmla="*/ 304800 h 2688771"/>
              <a:gd name="connsiteX13" fmla="*/ 261257 w 1632857"/>
              <a:gd name="connsiteY13" fmla="*/ 326571 h 2688771"/>
              <a:gd name="connsiteX14" fmla="*/ 272143 w 1632857"/>
              <a:gd name="connsiteY14" fmla="*/ 359228 h 2688771"/>
              <a:gd name="connsiteX15" fmla="*/ 348343 w 1632857"/>
              <a:gd name="connsiteY15" fmla="*/ 391886 h 2688771"/>
              <a:gd name="connsiteX16" fmla="*/ 413657 w 1632857"/>
              <a:gd name="connsiteY16" fmla="*/ 424543 h 2688771"/>
              <a:gd name="connsiteX17" fmla="*/ 435429 w 1632857"/>
              <a:gd name="connsiteY17" fmla="*/ 446314 h 2688771"/>
              <a:gd name="connsiteX18" fmla="*/ 566057 w 1632857"/>
              <a:gd name="connsiteY18" fmla="*/ 478971 h 2688771"/>
              <a:gd name="connsiteX19" fmla="*/ 598714 w 1632857"/>
              <a:gd name="connsiteY19" fmla="*/ 489857 h 2688771"/>
              <a:gd name="connsiteX20" fmla="*/ 533400 w 1632857"/>
              <a:gd name="connsiteY20" fmla="*/ 522514 h 2688771"/>
              <a:gd name="connsiteX21" fmla="*/ 566057 w 1632857"/>
              <a:gd name="connsiteY21" fmla="*/ 544286 h 2688771"/>
              <a:gd name="connsiteX22" fmla="*/ 685800 w 1632857"/>
              <a:gd name="connsiteY22" fmla="*/ 576943 h 2688771"/>
              <a:gd name="connsiteX23" fmla="*/ 751114 w 1632857"/>
              <a:gd name="connsiteY23" fmla="*/ 598714 h 2688771"/>
              <a:gd name="connsiteX24" fmla="*/ 783772 w 1632857"/>
              <a:gd name="connsiteY24" fmla="*/ 609600 h 2688771"/>
              <a:gd name="connsiteX25" fmla="*/ 892629 w 1632857"/>
              <a:gd name="connsiteY25" fmla="*/ 642257 h 2688771"/>
              <a:gd name="connsiteX26" fmla="*/ 925286 w 1632857"/>
              <a:gd name="connsiteY26" fmla="*/ 664028 h 2688771"/>
              <a:gd name="connsiteX27" fmla="*/ 892629 w 1632857"/>
              <a:gd name="connsiteY27" fmla="*/ 674914 h 2688771"/>
              <a:gd name="connsiteX28" fmla="*/ 664029 w 1632857"/>
              <a:gd name="connsiteY28" fmla="*/ 696686 h 2688771"/>
              <a:gd name="connsiteX29" fmla="*/ 620486 w 1632857"/>
              <a:gd name="connsiteY29" fmla="*/ 751114 h 2688771"/>
              <a:gd name="connsiteX30" fmla="*/ 674914 w 1632857"/>
              <a:gd name="connsiteY30" fmla="*/ 783771 h 2688771"/>
              <a:gd name="connsiteX31" fmla="*/ 696686 w 1632857"/>
              <a:gd name="connsiteY31" fmla="*/ 805543 h 2688771"/>
              <a:gd name="connsiteX32" fmla="*/ 674914 w 1632857"/>
              <a:gd name="connsiteY32" fmla="*/ 827314 h 2688771"/>
              <a:gd name="connsiteX33" fmla="*/ 609600 w 1632857"/>
              <a:gd name="connsiteY33" fmla="*/ 838200 h 2688771"/>
              <a:gd name="connsiteX34" fmla="*/ 544286 w 1632857"/>
              <a:gd name="connsiteY34" fmla="*/ 870857 h 2688771"/>
              <a:gd name="connsiteX35" fmla="*/ 478972 w 1632857"/>
              <a:gd name="connsiteY35" fmla="*/ 892628 h 2688771"/>
              <a:gd name="connsiteX36" fmla="*/ 457200 w 1632857"/>
              <a:gd name="connsiteY36" fmla="*/ 914400 h 2688771"/>
              <a:gd name="connsiteX37" fmla="*/ 370114 w 1632857"/>
              <a:gd name="connsiteY37" fmla="*/ 936171 h 2688771"/>
              <a:gd name="connsiteX38" fmla="*/ 381000 w 1632857"/>
              <a:gd name="connsiteY38" fmla="*/ 968828 h 2688771"/>
              <a:gd name="connsiteX39" fmla="*/ 446314 w 1632857"/>
              <a:gd name="connsiteY39" fmla="*/ 1001486 h 2688771"/>
              <a:gd name="connsiteX40" fmla="*/ 468086 w 1632857"/>
              <a:gd name="connsiteY40" fmla="*/ 1023257 h 2688771"/>
              <a:gd name="connsiteX41" fmla="*/ 424543 w 1632857"/>
              <a:gd name="connsiteY41" fmla="*/ 1066800 h 2688771"/>
              <a:gd name="connsiteX42" fmla="*/ 478972 w 1632857"/>
              <a:gd name="connsiteY42" fmla="*/ 1110343 h 2688771"/>
              <a:gd name="connsiteX43" fmla="*/ 489857 w 1632857"/>
              <a:gd name="connsiteY43" fmla="*/ 1143000 h 2688771"/>
              <a:gd name="connsiteX44" fmla="*/ 424543 w 1632857"/>
              <a:gd name="connsiteY44" fmla="*/ 1164771 h 2688771"/>
              <a:gd name="connsiteX45" fmla="*/ 391886 w 1632857"/>
              <a:gd name="connsiteY45" fmla="*/ 1175657 h 2688771"/>
              <a:gd name="connsiteX46" fmla="*/ 304800 w 1632857"/>
              <a:gd name="connsiteY46" fmla="*/ 1197428 h 2688771"/>
              <a:gd name="connsiteX47" fmla="*/ 261257 w 1632857"/>
              <a:gd name="connsiteY47" fmla="*/ 1208314 h 2688771"/>
              <a:gd name="connsiteX48" fmla="*/ 217714 w 1632857"/>
              <a:gd name="connsiteY48" fmla="*/ 1251857 h 2688771"/>
              <a:gd name="connsiteX49" fmla="*/ 163286 w 1632857"/>
              <a:gd name="connsiteY49" fmla="*/ 1295400 h 2688771"/>
              <a:gd name="connsiteX50" fmla="*/ 152400 w 1632857"/>
              <a:gd name="connsiteY50" fmla="*/ 1393371 h 2688771"/>
              <a:gd name="connsiteX51" fmla="*/ 185057 w 1632857"/>
              <a:gd name="connsiteY51" fmla="*/ 1404257 h 2688771"/>
              <a:gd name="connsiteX52" fmla="*/ 261257 w 1632857"/>
              <a:gd name="connsiteY52" fmla="*/ 1469571 h 2688771"/>
              <a:gd name="connsiteX53" fmla="*/ 283029 w 1632857"/>
              <a:gd name="connsiteY53" fmla="*/ 1491343 h 2688771"/>
              <a:gd name="connsiteX54" fmla="*/ 315686 w 1632857"/>
              <a:gd name="connsiteY54" fmla="*/ 1513114 h 2688771"/>
              <a:gd name="connsiteX55" fmla="*/ 359229 w 1632857"/>
              <a:gd name="connsiteY55" fmla="*/ 1556657 h 2688771"/>
              <a:gd name="connsiteX56" fmla="*/ 359229 w 1632857"/>
              <a:gd name="connsiteY56" fmla="*/ 1621971 h 2688771"/>
              <a:gd name="connsiteX57" fmla="*/ 326572 w 1632857"/>
              <a:gd name="connsiteY57" fmla="*/ 1632857 h 2688771"/>
              <a:gd name="connsiteX58" fmla="*/ 152400 w 1632857"/>
              <a:gd name="connsiteY58" fmla="*/ 1654628 h 2688771"/>
              <a:gd name="connsiteX59" fmla="*/ 108857 w 1632857"/>
              <a:gd name="connsiteY59" fmla="*/ 1730828 h 2688771"/>
              <a:gd name="connsiteX60" fmla="*/ 54429 w 1632857"/>
              <a:gd name="connsiteY60" fmla="*/ 1763486 h 2688771"/>
              <a:gd name="connsiteX61" fmla="*/ 0 w 1632857"/>
              <a:gd name="connsiteY61" fmla="*/ 1807028 h 2688771"/>
              <a:gd name="connsiteX62" fmla="*/ 43543 w 1632857"/>
              <a:gd name="connsiteY62" fmla="*/ 1872343 h 2688771"/>
              <a:gd name="connsiteX63" fmla="*/ 76200 w 1632857"/>
              <a:gd name="connsiteY63" fmla="*/ 1883228 h 2688771"/>
              <a:gd name="connsiteX64" fmla="*/ 108857 w 1632857"/>
              <a:gd name="connsiteY64" fmla="*/ 1905000 h 2688771"/>
              <a:gd name="connsiteX65" fmla="*/ 152400 w 1632857"/>
              <a:gd name="connsiteY65" fmla="*/ 1915886 h 2688771"/>
              <a:gd name="connsiteX66" fmla="*/ 87086 w 1632857"/>
              <a:gd name="connsiteY66" fmla="*/ 1937657 h 2688771"/>
              <a:gd name="connsiteX67" fmla="*/ 54429 w 1632857"/>
              <a:gd name="connsiteY67" fmla="*/ 1948543 h 2688771"/>
              <a:gd name="connsiteX68" fmla="*/ 97972 w 1632857"/>
              <a:gd name="connsiteY68" fmla="*/ 1970314 h 2688771"/>
              <a:gd name="connsiteX69" fmla="*/ 119743 w 1632857"/>
              <a:gd name="connsiteY69" fmla="*/ 1992086 h 2688771"/>
              <a:gd name="connsiteX70" fmla="*/ 185057 w 1632857"/>
              <a:gd name="connsiteY70" fmla="*/ 2013857 h 2688771"/>
              <a:gd name="connsiteX71" fmla="*/ 217714 w 1632857"/>
              <a:gd name="connsiteY71" fmla="*/ 2024743 h 2688771"/>
              <a:gd name="connsiteX72" fmla="*/ 239486 w 1632857"/>
              <a:gd name="connsiteY72" fmla="*/ 2046514 h 2688771"/>
              <a:gd name="connsiteX73" fmla="*/ 304800 w 1632857"/>
              <a:gd name="connsiteY73" fmla="*/ 2068286 h 2688771"/>
              <a:gd name="connsiteX74" fmla="*/ 391886 w 1632857"/>
              <a:gd name="connsiteY74" fmla="*/ 2111828 h 2688771"/>
              <a:gd name="connsiteX75" fmla="*/ 424543 w 1632857"/>
              <a:gd name="connsiteY75" fmla="*/ 2122714 h 2688771"/>
              <a:gd name="connsiteX76" fmla="*/ 478972 w 1632857"/>
              <a:gd name="connsiteY76" fmla="*/ 2198914 h 2688771"/>
              <a:gd name="connsiteX77" fmla="*/ 468086 w 1632857"/>
              <a:gd name="connsiteY77" fmla="*/ 2231571 h 2688771"/>
              <a:gd name="connsiteX78" fmla="*/ 413657 w 1632857"/>
              <a:gd name="connsiteY78" fmla="*/ 2275114 h 2688771"/>
              <a:gd name="connsiteX79" fmla="*/ 391886 w 1632857"/>
              <a:gd name="connsiteY79" fmla="*/ 2296886 h 2688771"/>
              <a:gd name="connsiteX80" fmla="*/ 359229 w 1632857"/>
              <a:gd name="connsiteY80" fmla="*/ 2318657 h 2688771"/>
              <a:gd name="connsiteX81" fmla="*/ 337457 w 1632857"/>
              <a:gd name="connsiteY81" fmla="*/ 2340428 h 2688771"/>
              <a:gd name="connsiteX82" fmla="*/ 293914 w 1632857"/>
              <a:gd name="connsiteY82" fmla="*/ 2362200 h 2688771"/>
              <a:gd name="connsiteX83" fmla="*/ 261257 w 1632857"/>
              <a:gd name="connsiteY83" fmla="*/ 2383971 h 2688771"/>
              <a:gd name="connsiteX84" fmla="*/ 239486 w 1632857"/>
              <a:gd name="connsiteY84" fmla="*/ 2405743 h 2688771"/>
              <a:gd name="connsiteX85" fmla="*/ 174172 w 1632857"/>
              <a:gd name="connsiteY85" fmla="*/ 2427514 h 2688771"/>
              <a:gd name="connsiteX86" fmla="*/ 217714 w 1632857"/>
              <a:gd name="connsiteY86" fmla="*/ 2438400 h 2688771"/>
              <a:gd name="connsiteX87" fmla="*/ 272143 w 1632857"/>
              <a:gd name="connsiteY87" fmla="*/ 2481943 h 2688771"/>
              <a:gd name="connsiteX88" fmla="*/ 446314 w 1632857"/>
              <a:gd name="connsiteY88" fmla="*/ 2460171 h 2688771"/>
              <a:gd name="connsiteX89" fmla="*/ 478972 w 1632857"/>
              <a:gd name="connsiteY89" fmla="*/ 2449286 h 2688771"/>
              <a:gd name="connsiteX90" fmla="*/ 522514 w 1632857"/>
              <a:gd name="connsiteY90" fmla="*/ 2438400 h 2688771"/>
              <a:gd name="connsiteX91" fmla="*/ 555172 w 1632857"/>
              <a:gd name="connsiteY91" fmla="*/ 2427514 h 2688771"/>
              <a:gd name="connsiteX92" fmla="*/ 827314 w 1632857"/>
              <a:gd name="connsiteY92" fmla="*/ 2405743 h 2688771"/>
              <a:gd name="connsiteX93" fmla="*/ 925286 w 1632857"/>
              <a:gd name="connsiteY93" fmla="*/ 2383971 h 2688771"/>
              <a:gd name="connsiteX94" fmla="*/ 990600 w 1632857"/>
              <a:gd name="connsiteY94" fmla="*/ 2351314 h 2688771"/>
              <a:gd name="connsiteX95" fmla="*/ 1066800 w 1632857"/>
              <a:gd name="connsiteY95" fmla="*/ 2275114 h 2688771"/>
              <a:gd name="connsiteX96" fmla="*/ 1240972 w 1632857"/>
              <a:gd name="connsiteY96" fmla="*/ 2296886 h 2688771"/>
              <a:gd name="connsiteX97" fmla="*/ 1338943 w 1632857"/>
              <a:gd name="connsiteY97" fmla="*/ 2329543 h 2688771"/>
              <a:gd name="connsiteX98" fmla="*/ 1371600 w 1632857"/>
              <a:gd name="connsiteY98" fmla="*/ 2340428 h 2688771"/>
              <a:gd name="connsiteX99" fmla="*/ 1426029 w 1632857"/>
              <a:gd name="connsiteY99" fmla="*/ 2373086 h 2688771"/>
              <a:gd name="connsiteX100" fmla="*/ 1480457 w 1632857"/>
              <a:gd name="connsiteY100" fmla="*/ 2438400 h 2688771"/>
              <a:gd name="connsiteX101" fmla="*/ 1524000 w 1632857"/>
              <a:gd name="connsiteY101" fmla="*/ 2481943 h 2688771"/>
              <a:gd name="connsiteX102" fmla="*/ 1545772 w 1632857"/>
              <a:gd name="connsiteY102" fmla="*/ 2547257 h 2688771"/>
              <a:gd name="connsiteX103" fmla="*/ 1578429 w 1632857"/>
              <a:gd name="connsiteY103" fmla="*/ 2612571 h 2688771"/>
              <a:gd name="connsiteX104" fmla="*/ 1621972 w 1632857"/>
              <a:gd name="connsiteY104" fmla="*/ 2656114 h 2688771"/>
              <a:gd name="connsiteX105" fmla="*/ 1632857 w 1632857"/>
              <a:gd name="connsiteY105" fmla="*/ 2688771 h 268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632857" h="2688771">
                <a:moveTo>
                  <a:pt x="849086" y="0"/>
                </a:moveTo>
                <a:cubicBezTo>
                  <a:pt x="827315" y="7257"/>
                  <a:pt x="805080" y="13248"/>
                  <a:pt x="783772" y="21771"/>
                </a:cubicBezTo>
                <a:cubicBezTo>
                  <a:pt x="768705" y="27798"/>
                  <a:pt x="755296" y="37516"/>
                  <a:pt x="740229" y="43543"/>
                </a:cubicBezTo>
                <a:cubicBezTo>
                  <a:pt x="718921" y="52066"/>
                  <a:pt x="696686" y="58057"/>
                  <a:pt x="674914" y="65314"/>
                </a:cubicBezTo>
                <a:cubicBezTo>
                  <a:pt x="664028" y="68943"/>
                  <a:pt x="653389" y="73417"/>
                  <a:pt x="642257" y="76200"/>
                </a:cubicBezTo>
                <a:cubicBezTo>
                  <a:pt x="620169" y="81722"/>
                  <a:pt x="587915" y="88604"/>
                  <a:pt x="566057" y="97971"/>
                </a:cubicBezTo>
                <a:cubicBezTo>
                  <a:pt x="527244" y="114605"/>
                  <a:pt x="512066" y="124822"/>
                  <a:pt x="478972" y="152400"/>
                </a:cubicBezTo>
                <a:cubicBezTo>
                  <a:pt x="471088" y="158970"/>
                  <a:pt x="464457" y="166914"/>
                  <a:pt x="457200" y="174171"/>
                </a:cubicBezTo>
                <a:cubicBezTo>
                  <a:pt x="453571" y="185057"/>
                  <a:pt x="446314" y="195353"/>
                  <a:pt x="446314" y="206828"/>
                </a:cubicBezTo>
                <a:cubicBezTo>
                  <a:pt x="446314" y="218303"/>
                  <a:pt x="462332" y="229223"/>
                  <a:pt x="457200" y="239486"/>
                </a:cubicBezTo>
                <a:cubicBezTo>
                  <a:pt x="452069" y="249749"/>
                  <a:pt x="435090" y="245851"/>
                  <a:pt x="424543" y="250371"/>
                </a:cubicBezTo>
                <a:cubicBezTo>
                  <a:pt x="312409" y="298428"/>
                  <a:pt x="464368" y="244353"/>
                  <a:pt x="315686" y="293914"/>
                </a:cubicBezTo>
                <a:lnTo>
                  <a:pt x="283029" y="304800"/>
                </a:lnTo>
                <a:cubicBezTo>
                  <a:pt x="275772" y="312057"/>
                  <a:pt x="263270" y="316507"/>
                  <a:pt x="261257" y="326571"/>
                </a:cubicBezTo>
                <a:cubicBezTo>
                  <a:pt x="259007" y="337823"/>
                  <a:pt x="264029" y="351114"/>
                  <a:pt x="272143" y="359228"/>
                </a:cubicBezTo>
                <a:cubicBezTo>
                  <a:pt x="294795" y="381880"/>
                  <a:pt x="322320" y="378875"/>
                  <a:pt x="348343" y="391886"/>
                </a:cubicBezTo>
                <a:cubicBezTo>
                  <a:pt x="432752" y="434090"/>
                  <a:pt x="331573" y="397181"/>
                  <a:pt x="413657" y="424543"/>
                </a:cubicBezTo>
                <a:cubicBezTo>
                  <a:pt x="420914" y="431800"/>
                  <a:pt x="426249" y="441724"/>
                  <a:pt x="435429" y="446314"/>
                </a:cubicBezTo>
                <a:cubicBezTo>
                  <a:pt x="478559" y="467879"/>
                  <a:pt x="519580" y="471225"/>
                  <a:pt x="566057" y="478971"/>
                </a:cubicBezTo>
                <a:cubicBezTo>
                  <a:pt x="576943" y="482600"/>
                  <a:pt x="598714" y="478382"/>
                  <a:pt x="598714" y="489857"/>
                </a:cubicBezTo>
                <a:cubicBezTo>
                  <a:pt x="598714" y="503924"/>
                  <a:pt x="541452" y="519830"/>
                  <a:pt x="533400" y="522514"/>
                </a:cubicBezTo>
                <a:cubicBezTo>
                  <a:pt x="544286" y="529771"/>
                  <a:pt x="554102" y="538972"/>
                  <a:pt x="566057" y="544286"/>
                </a:cubicBezTo>
                <a:cubicBezTo>
                  <a:pt x="635711" y="575243"/>
                  <a:pt x="619521" y="558867"/>
                  <a:pt x="685800" y="576943"/>
                </a:cubicBezTo>
                <a:cubicBezTo>
                  <a:pt x="707940" y="582981"/>
                  <a:pt x="729343" y="591457"/>
                  <a:pt x="751114" y="598714"/>
                </a:cubicBezTo>
                <a:cubicBezTo>
                  <a:pt x="762000" y="602343"/>
                  <a:pt x="772640" y="606817"/>
                  <a:pt x="783772" y="609600"/>
                </a:cubicBezTo>
                <a:cubicBezTo>
                  <a:pt x="808111" y="615685"/>
                  <a:pt x="876731" y="631658"/>
                  <a:pt x="892629" y="642257"/>
                </a:cubicBezTo>
                <a:lnTo>
                  <a:pt x="925286" y="664028"/>
                </a:lnTo>
                <a:cubicBezTo>
                  <a:pt x="914400" y="667657"/>
                  <a:pt x="904052" y="673826"/>
                  <a:pt x="892629" y="674914"/>
                </a:cubicBezTo>
                <a:lnTo>
                  <a:pt x="664029" y="696686"/>
                </a:lnTo>
                <a:cubicBezTo>
                  <a:pt x="654551" y="706164"/>
                  <a:pt x="620486" y="737380"/>
                  <a:pt x="620486" y="751114"/>
                </a:cubicBezTo>
                <a:cubicBezTo>
                  <a:pt x="620486" y="771039"/>
                  <a:pt x="665932" y="780777"/>
                  <a:pt x="674914" y="783771"/>
                </a:cubicBezTo>
                <a:cubicBezTo>
                  <a:pt x="682171" y="791028"/>
                  <a:pt x="696686" y="795280"/>
                  <a:pt x="696686" y="805543"/>
                </a:cubicBezTo>
                <a:cubicBezTo>
                  <a:pt x="696686" y="815806"/>
                  <a:pt x="684524" y="823710"/>
                  <a:pt x="674914" y="827314"/>
                </a:cubicBezTo>
                <a:cubicBezTo>
                  <a:pt x="654248" y="835064"/>
                  <a:pt x="631146" y="833412"/>
                  <a:pt x="609600" y="838200"/>
                </a:cubicBezTo>
                <a:cubicBezTo>
                  <a:pt x="550050" y="851434"/>
                  <a:pt x="603002" y="844762"/>
                  <a:pt x="544286" y="870857"/>
                </a:cubicBezTo>
                <a:cubicBezTo>
                  <a:pt x="523315" y="880177"/>
                  <a:pt x="478972" y="892628"/>
                  <a:pt x="478972" y="892628"/>
                </a:cubicBezTo>
                <a:cubicBezTo>
                  <a:pt x="471715" y="899885"/>
                  <a:pt x="466729" y="910588"/>
                  <a:pt x="457200" y="914400"/>
                </a:cubicBezTo>
                <a:cubicBezTo>
                  <a:pt x="429418" y="925513"/>
                  <a:pt x="370114" y="936171"/>
                  <a:pt x="370114" y="936171"/>
                </a:cubicBezTo>
                <a:cubicBezTo>
                  <a:pt x="373743" y="947057"/>
                  <a:pt x="373832" y="959868"/>
                  <a:pt x="381000" y="968828"/>
                </a:cubicBezTo>
                <a:cubicBezTo>
                  <a:pt x="396348" y="988013"/>
                  <a:pt x="424800" y="994314"/>
                  <a:pt x="446314" y="1001486"/>
                </a:cubicBezTo>
                <a:cubicBezTo>
                  <a:pt x="453571" y="1008743"/>
                  <a:pt x="471331" y="1013520"/>
                  <a:pt x="468086" y="1023257"/>
                </a:cubicBezTo>
                <a:cubicBezTo>
                  <a:pt x="461595" y="1042730"/>
                  <a:pt x="424543" y="1066800"/>
                  <a:pt x="424543" y="1066800"/>
                </a:cubicBezTo>
                <a:cubicBezTo>
                  <a:pt x="439376" y="1076689"/>
                  <a:pt x="468631" y="1093108"/>
                  <a:pt x="478972" y="1110343"/>
                </a:cubicBezTo>
                <a:cubicBezTo>
                  <a:pt x="484875" y="1120182"/>
                  <a:pt x="486229" y="1132114"/>
                  <a:pt x="489857" y="1143000"/>
                </a:cubicBezTo>
                <a:lnTo>
                  <a:pt x="424543" y="1164771"/>
                </a:lnTo>
                <a:cubicBezTo>
                  <a:pt x="413657" y="1168400"/>
                  <a:pt x="403018" y="1172874"/>
                  <a:pt x="391886" y="1175657"/>
                </a:cubicBezTo>
                <a:lnTo>
                  <a:pt x="304800" y="1197428"/>
                </a:lnTo>
                <a:lnTo>
                  <a:pt x="261257" y="1208314"/>
                </a:lnTo>
                <a:cubicBezTo>
                  <a:pt x="246743" y="1222828"/>
                  <a:pt x="234793" y="1240471"/>
                  <a:pt x="217714" y="1251857"/>
                </a:cubicBezTo>
                <a:cubicBezTo>
                  <a:pt x="176517" y="1279321"/>
                  <a:pt x="194308" y="1264377"/>
                  <a:pt x="163286" y="1295400"/>
                </a:cubicBezTo>
                <a:cubicBezTo>
                  <a:pt x="156028" y="1317173"/>
                  <a:pt x="125185" y="1366156"/>
                  <a:pt x="152400" y="1393371"/>
                </a:cubicBezTo>
                <a:cubicBezTo>
                  <a:pt x="160514" y="1401485"/>
                  <a:pt x="174171" y="1400628"/>
                  <a:pt x="185057" y="1404257"/>
                </a:cubicBezTo>
                <a:cubicBezTo>
                  <a:pt x="289875" y="1509075"/>
                  <a:pt x="178363" y="1403256"/>
                  <a:pt x="261257" y="1469571"/>
                </a:cubicBezTo>
                <a:cubicBezTo>
                  <a:pt x="269271" y="1475982"/>
                  <a:pt x="275015" y="1484932"/>
                  <a:pt x="283029" y="1491343"/>
                </a:cubicBezTo>
                <a:cubicBezTo>
                  <a:pt x="293245" y="1499516"/>
                  <a:pt x="305753" y="1504600"/>
                  <a:pt x="315686" y="1513114"/>
                </a:cubicBezTo>
                <a:cubicBezTo>
                  <a:pt x="331271" y="1526472"/>
                  <a:pt x="359229" y="1556657"/>
                  <a:pt x="359229" y="1556657"/>
                </a:cubicBezTo>
                <a:cubicBezTo>
                  <a:pt x="366485" y="1578428"/>
                  <a:pt x="380999" y="1600200"/>
                  <a:pt x="359229" y="1621971"/>
                </a:cubicBezTo>
                <a:cubicBezTo>
                  <a:pt x="351115" y="1630085"/>
                  <a:pt x="337605" y="1629705"/>
                  <a:pt x="326572" y="1632857"/>
                </a:cubicBezTo>
                <a:cubicBezTo>
                  <a:pt x="255804" y="1653077"/>
                  <a:pt x="253651" y="1646191"/>
                  <a:pt x="152400" y="1654628"/>
                </a:cubicBezTo>
                <a:cubicBezTo>
                  <a:pt x="89130" y="1696809"/>
                  <a:pt x="143830" y="1649223"/>
                  <a:pt x="108857" y="1730828"/>
                </a:cubicBezTo>
                <a:cubicBezTo>
                  <a:pt x="97259" y="1757890"/>
                  <a:pt x="76377" y="1752512"/>
                  <a:pt x="54429" y="1763486"/>
                </a:cubicBezTo>
                <a:cubicBezTo>
                  <a:pt x="26965" y="1777218"/>
                  <a:pt x="20250" y="1786779"/>
                  <a:pt x="0" y="1807028"/>
                </a:cubicBezTo>
                <a:cubicBezTo>
                  <a:pt x="11413" y="1841266"/>
                  <a:pt x="8597" y="1849046"/>
                  <a:pt x="43543" y="1872343"/>
                </a:cubicBezTo>
                <a:cubicBezTo>
                  <a:pt x="53090" y="1878708"/>
                  <a:pt x="65314" y="1879600"/>
                  <a:pt x="76200" y="1883228"/>
                </a:cubicBezTo>
                <a:cubicBezTo>
                  <a:pt x="87086" y="1890485"/>
                  <a:pt x="96832" y="1899846"/>
                  <a:pt x="108857" y="1905000"/>
                </a:cubicBezTo>
                <a:cubicBezTo>
                  <a:pt x="122608" y="1910894"/>
                  <a:pt x="160699" y="1903438"/>
                  <a:pt x="152400" y="1915886"/>
                </a:cubicBezTo>
                <a:cubicBezTo>
                  <a:pt x="139670" y="1934981"/>
                  <a:pt x="108857" y="1930400"/>
                  <a:pt x="87086" y="1937657"/>
                </a:cubicBezTo>
                <a:lnTo>
                  <a:pt x="54429" y="1948543"/>
                </a:lnTo>
                <a:cubicBezTo>
                  <a:pt x="68943" y="1955800"/>
                  <a:pt x="84470" y="1961313"/>
                  <a:pt x="97972" y="1970314"/>
                </a:cubicBezTo>
                <a:cubicBezTo>
                  <a:pt x="106511" y="1976007"/>
                  <a:pt x="110563" y="1987496"/>
                  <a:pt x="119743" y="1992086"/>
                </a:cubicBezTo>
                <a:cubicBezTo>
                  <a:pt x="140269" y="2002349"/>
                  <a:pt x="163286" y="2006600"/>
                  <a:pt x="185057" y="2013857"/>
                </a:cubicBezTo>
                <a:lnTo>
                  <a:pt x="217714" y="2024743"/>
                </a:lnTo>
                <a:cubicBezTo>
                  <a:pt x="224971" y="2032000"/>
                  <a:pt x="230306" y="2041924"/>
                  <a:pt x="239486" y="2046514"/>
                </a:cubicBezTo>
                <a:cubicBezTo>
                  <a:pt x="260012" y="2056777"/>
                  <a:pt x="304800" y="2068286"/>
                  <a:pt x="304800" y="2068286"/>
                </a:cubicBezTo>
                <a:cubicBezTo>
                  <a:pt x="342800" y="2106284"/>
                  <a:pt x="316835" y="2086811"/>
                  <a:pt x="391886" y="2111828"/>
                </a:cubicBezTo>
                <a:lnTo>
                  <a:pt x="424543" y="2122714"/>
                </a:lnTo>
                <a:cubicBezTo>
                  <a:pt x="476200" y="2174371"/>
                  <a:pt x="461595" y="2146784"/>
                  <a:pt x="478972" y="2198914"/>
                </a:cubicBezTo>
                <a:cubicBezTo>
                  <a:pt x="475343" y="2209800"/>
                  <a:pt x="473990" y="2221732"/>
                  <a:pt x="468086" y="2231571"/>
                </a:cubicBezTo>
                <a:cubicBezTo>
                  <a:pt x="455954" y="2251791"/>
                  <a:pt x="430773" y="2261421"/>
                  <a:pt x="413657" y="2275114"/>
                </a:cubicBezTo>
                <a:cubicBezTo>
                  <a:pt x="405643" y="2281525"/>
                  <a:pt x="399900" y="2290475"/>
                  <a:pt x="391886" y="2296886"/>
                </a:cubicBezTo>
                <a:cubicBezTo>
                  <a:pt x="381670" y="2305059"/>
                  <a:pt x="369445" y="2310484"/>
                  <a:pt x="359229" y="2318657"/>
                </a:cubicBezTo>
                <a:cubicBezTo>
                  <a:pt x="351215" y="2325068"/>
                  <a:pt x="345997" y="2334735"/>
                  <a:pt x="337457" y="2340428"/>
                </a:cubicBezTo>
                <a:cubicBezTo>
                  <a:pt x="323955" y="2349429"/>
                  <a:pt x="308003" y="2354149"/>
                  <a:pt x="293914" y="2362200"/>
                </a:cubicBezTo>
                <a:cubicBezTo>
                  <a:pt x="282555" y="2368691"/>
                  <a:pt x="271473" y="2375798"/>
                  <a:pt x="261257" y="2383971"/>
                </a:cubicBezTo>
                <a:cubicBezTo>
                  <a:pt x="253243" y="2390382"/>
                  <a:pt x="248666" y="2401153"/>
                  <a:pt x="239486" y="2405743"/>
                </a:cubicBezTo>
                <a:cubicBezTo>
                  <a:pt x="218960" y="2416006"/>
                  <a:pt x="174172" y="2427514"/>
                  <a:pt x="174172" y="2427514"/>
                </a:cubicBezTo>
                <a:cubicBezTo>
                  <a:pt x="188686" y="2431143"/>
                  <a:pt x="203963" y="2432507"/>
                  <a:pt x="217714" y="2438400"/>
                </a:cubicBezTo>
                <a:cubicBezTo>
                  <a:pt x="241749" y="2448701"/>
                  <a:pt x="254584" y="2464383"/>
                  <a:pt x="272143" y="2481943"/>
                </a:cubicBezTo>
                <a:cubicBezTo>
                  <a:pt x="346515" y="2475182"/>
                  <a:pt x="382037" y="2476240"/>
                  <a:pt x="446314" y="2460171"/>
                </a:cubicBezTo>
                <a:cubicBezTo>
                  <a:pt x="457446" y="2457388"/>
                  <a:pt x="467939" y="2452438"/>
                  <a:pt x="478972" y="2449286"/>
                </a:cubicBezTo>
                <a:cubicBezTo>
                  <a:pt x="493357" y="2445176"/>
                  <a:pt x="508129" y="2442510"/>
                  <a:pt x="522514" y="2438400"/>
                </a:cubicBezTo>
                <a:cubicBezTo>
                  <a:pt x="533547" y="2435248"/>
                  <a:pt x="543882" y="2429567"/>
                  <a:pt x="555172" y="2427514"/>
                </a:cubicBezTo>
                <a:cubicBezTo>
                  <a:pt x="635022" y="2412995"/>
                  <a:pt x="757848" y="2409829"/>
                  <a:pt x="827314" y="2405743"/>
                </a:cubicBezTo>
                <a:cubicBezTo>
                  <a:pt x="852402" y="2401562"/>
                  <a:pt x="898486" y="2397371"/>
                  <a:pt x="925286" y="2383971"/>
                </a:cubicBezTo>
                <a:cubicBezTo>
                  <a:pt x="1009695" y="2341767"/>
                  <a:pt x="908516" y="2378676"/>
                  <a:pt x="990600" y="2351314"/>
                </a:cubicBezTo>
                <a:cubicBezTo>
                  <a:pt x="1040508" y="2276453"/>
                  <a:pt x="1009320" y="2294275"/>
                  <a:pt x="1066800" y="2275114"/>
                </a:cubicBezTo>
                <a:cubicBezTo>
                  <a:pt x="1154430" y="2282417"/>
                  <a:pt x="1174868" y="2277055"/>
                  <a:pt x="1240972" y="2296886"/>
                </a:cubicBezTo>
                <a:cubicBezTo>
                  <a:pt x="1241022" y="2296901"/>
                  <a:pt x="1322590" y="2324092"/>
                  <a:pt x="1338943" y="2329543"/>
                </a:cubicBezTo>
                <a:lnTo>
                  <a:pt x="1371600" y="2340428"/>
                </a:lnTo>
                <a:cubicBezTo>
                  <a:pt x="1439405" y="2408233"/>
                  <a:pt x="1341242" y="2316561"/>
                  <a:pt x="1426029" y="2373086"/>
                </a:cubicBezTo>
                <a:cubicBezTo>
                  <a:pt x="1463778" y="2398252"/>
                  <a:pt x="1453682" y="2407162"/>
                  <a:pt x="1480457" y="2438400"/>
                </a:cubicBezTo>
                <a:cubicBezTo>
                  <a:pt x="1493815" y="2453985"/>
                  <a:pt x="1524000" y="2481943"/>
                  <a:pt x="1524000" y="2481943"/>
                </a:cubicBezTo>
                <a:lnTo>
                  <a:pt x="1545772" y="2547257"/>
                </a:lnTo>
                <a:cubicBezTo>
                  <a:pt x="1556309" y="2578869"/>
                  <a:pt x="1555406" y="2585711"/>
                  <a:pt x="1578429" y="2612571"/>
                </a:cubicBezTo>
                <a:cubicBezTo>
                  <a:pt x="1591787" y="2628156"/>
                  <a:pt x="1621972" y="2656114"/>
                  <a:pt x="1621972" y="2656114"/>
                </a:cubicBezTo>
                <a:lnTo>
                  <a:pt x="1632857" y="2688771"/>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9" name="Rectangle 8"/>
          <p:cNvSpPr/>
          <p:nvPr/>
        </p:nvSpPr>
        <p:spPr>
          <a:xfrm>
            <a:off x="3146981" y="3446306"/>
            <a:ext cx="257314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3500">
                  <a:solidFill>
                    <a:srgbClr val="003399">
                      <a:shade val="2500"/>
                      <a:alpha val="6500"/>
                    </a:srgbClr>
                  </a:solidFill>
                  <a:prstDash val="solid"/>
                </a:ln>
                <a:solidFill>
                  <a:srgbClr val="003399">
                    <a:tint val="3000"/>
                    <a:alpha val="95000"/>
                  </a:srgbClr>
                </a:solidFill>
                <a:effectLst>
                  <a:innerShdw blurRad="50900" dist="38500" dir="13500000">
                    <a:srgbClr val="000000">
                      <a:alpha val="60000"/>
                    </a:srgbClr>
                  </a:innerShdw>
                </a:effectLst>
                <a:uLnTx/>
                <a:uFillTx/>
                <a:latin typeface="Tahoma" pitchFamily="34" charset="0"/>
                <a:ea typeface="+mn-ea"/>
                <a:cs typeface="+mn-cs"/>
              </a:rPr>
              <a:t>Border</a:t>
            </a:r>
          </a:p>
        </p:txBody>
      </p:sp>
      <p:sp>
        <p:nvSpPr>
          <p:cNvPr id="10" name="Rectangle 9"/>
          <p:cNvSpPr/>
          <p:nvPr/>
        </p:nvSpPr>
        <p:spPr>
          <a:xfrm>
            <a:off x="4334589" y="4659319"/>
            <a:ext cx="4395754" cy="117570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Dominican Republic</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Regulations</a:t>
            </a:r>
          </a:p>
        </p:txBody>
      </p:sp>
      <p:pic>
        <p:nvPicPr>
          <p:cNvPr id="14" name="Picture 4" descr="https://encrypted-tbn1.gstatic.com/images?q=tbn:ANd9GcQrfl5DNvPFSR3oAUf4MTPM-Jg5zgynCYwr_7dWIt8SD8VdvAv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9455" y="161777"/>
            <a:ext cx="946294" cy="6762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E08AA2F-6331-CABF-FA81-787AE5B7756B}"/>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434465637"/>
      </p:ext>
    </p:extLst>
  </p:cSld>
  <p:clrMapOvr>
    <a:masterClrMapping/>
  </p:clrMapOvr>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8080</Words>
  <Application>Microsoft Office PowerPoint</Application>
  <PresentationFormat>On-screen Show (4:3)</PresentationFormat>
  <Paragraphs>1909</Paragraphs>
  <Slides>193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193</vt:i4>
      </vt:variant>
    </vt:vector>
  </HeadingPairs>
  <TitlesOfParts>
    <vt:vector size="200" baseType="lpstr">
      <vt:lpstr>Arial</vt:lpstr>
      <vt:lpstr>Arial Black</vt:lpstr>
      <vt:lpstr>Tahoma</vt:lpstr>
      <vt:lpstr>Times New Roman</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5</cp:revision>
  <dcterms:modified xsi:type="dcterms:W3CDTF">2024-08-14T12:54:18Z</dcterms:modified>
</cp:coreProperties>
</file>