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9" r:id="rId3"/>
  </p:sldMasterIdLst>
  <p:notesMasterIdLst>
    <p:notesMasterId r:id="rId142"/>
  </p:notesMasterIdLst>
  <p:handoutMasterIdLst>
    <p:handoutMasterId r:id="rId143"/>
  </p:handoutMasterIdLst>
  <p:sldIdLst>
    <p:sldId id="7970" r:id="rId4"/>
    <p:sldId id="315" r:id="rId5"/>
    <p:sldId id="495" r:id="rId6"/>
    <p:sldId id="496" r:id="rId7"/>
    <p:sldId id="492" r:id="rId8"/>
    <p:sldId id="493" r:id="rId9"/>
    <p:sldId id="7985" r:id="rId10"/>
    <p:sldId id="7986" r:id="rId11"/>
    <p:sldId id="681" r:id="rId12"/>
    <p:sldId id="775" r:id="rId13"/>
    <p:sldId id="6958" r:id="rId14"/>
    <p:sldId id="6960" r:id="rId15"/>
    <p:sldId id="684" r:id="rId16"/>
    <p:sldId id="7987" r:id="rId17"/>
    <p:sldId id="7988" r:id="rId18"/>
    <p:sldId id="7772" r:id="rId19"/>
    <p:sldId id="7774" r:id="rId20"/>
    <p:sldId id="6962" r:id="rId21"/>
    <p:sldId id="7777" r:id="rId22"/>
    <p:sldId id="7779" r:id="rId23"/>
    <p:sldId id="7989" r:id="rId24"/>
    <p:sldId id="7990" r:id="rId25"/>
    <p:sldId id="7781" r:id="rId26"/>
    <p:sldId id="7783" r:id="rId27"/>
    <p:sldId id="7249" r:id="rId28"/>
    <p:sldId id="7250" r:id="rId29"/>
    <p:sldId id="7251" r:id="rId30"/>
    <p:sldId id="7252" r:id="rId31"/>
    <p:sldId id="7253" r:id="rId32"/>
    <p:sldId id="7254" r:id="rId33"/>
    <p:sldId id="7255" r:id="rId34"/>
    <p:sldId id="7355" r:id="rId35"/>
    <p:sldId id="713" r:id="rId36"/>
    <p:sldId id="7991" r:id="rId37"/>
    <p:sldId id="7992" r:id="rId38"/>
    <p:sldId id="766" r:id="rId39"/>
    <p:sldId id="7964" r:id="rId40"/>
    <p:sldId id="7996" r:id="rId41"/>
    <p:sldId id="7968" r:id="rId42"/>
    <p:sldId id="771" r:id="rId43"/>
    <p:sldId id="7993" r:id="rId44"/>
    <p:sldId id="7994" r:id="rId45"/>
    <p:sldId id="7975" r:id="rId46"/>
    <p:sldId id="7977" r:id="rId47"/>
    <p:sldId id="7978" r:id="rId48"/>
    <p:sldId id="7980" r:id="rId49"/>
    <p:sldId id="7982" r:id="rId50"/>
    <p:sldId id="7995" r:id="rId51"/>
    <p:sldId id="7972" r:id="rId52"/>
    <p:sldId id="7973" r:id="rId53"/>
    <p:sldId id="7997" r:id="rId54"/>
    <p:sldId id="7999" r:id="rId55"/>
    <p:sldId id="8000" r:id="rId56"/>
    <p:sldId id="8001" r:id="rId57"/>
    <p:sldId id="8002" r:id="rId58"/>
    <p:sldId id="776" r:id="rId59"/>
    <p:sldId id="8003" r:id="rId60"/>
    <p:sldId id="777" r:id="rId61"/>
    <p:sldId id="778" r:id="rId62"/>
    <p:sldId id="8004" r:id="rId63"/>
    <p:sldId id="6959" r:id="rId64"/>
    <p:sldId id="8005" r:id="rId65"/>
    <p:sldId id="6961" r:id="rId66"/>
    <p:sldId id="8006" r:id="rId67"/>
    <p:sldId id="685" r:id="rId68"/>
    <p:sldId id="686" r:id="rId69"/>
    <p:sldId id="687" r:id="rId70"/>
    <p:sldId id="688" r:id="rId71"/>
    <p:sldId id="689" r:id="rId72"/>
    <p:sldId id="690" r:id="rId73"/>
    <p:sldId id="8007" r:id="rId74"/>
    <p:sldId id="8008" r:id="rId75"/>
    <p:sldId id="8009" r:id="rId76"/>
    <p:sldId id="7773" r:id="rId77"/>
    <p:sldId id="8010" r:id="rId78"/>
    <p:sldId id="7775" r:id="rId79"/>
    <p:sldId id="8011" r:id="rId80"/>
    <p:sldId id="7776" r:id="rId81"/>
    <p:sldId id="8012" r:id="rId82"/>
    <p:sldId id="7778" r:id="rId83"/>
    <p:sldId id="8013" r:id="rId84"/>
    <p:sldId id="7780" r:id="rId85"/>
    <p:sldId id="8014" r:id="rId86"/>
    <p:sldId id="8015" r:id="rId87"/>
    <p:sldId id="8016" r:id="rId88"/>
    <p:sldId id="7782" r:id="rId89"/>
    <p:sldId id="8017" r:id="rId90"/>
    <p:sldId id="708" r:id="rId91"/>
    <p:sldId id="8018" r:id="rId92"/>
    <p:sldId id="8019" r:id="rId93"/>
    <p:sldId id="8020" r:id="rId94"/>
    <p:sldId id="8021" r:id="rId95"/>
    <p:sldId id="8022" r:id="rId96"/>
    <p:sldId id="8023" r:id="rId97"/>
    <p:sldId id="8024" r:id="rId98"/>
    <p:sldId id="7256" r:id="rId99"/>
    <p:sldId id="7257" r:id="rId100"/>
    <p:sldId id="8025" r:id="rId101"/>
    <p:sldId id="7998" r:id="rId102"/>
    <p:sldId id="8026" r:id="rId103"/>
    <p:sldId id="7785" r:id="rId104"/>
    <p:sldId id="8027" r:id="rId105"/>
    <p:sldId id="8028" r:id="rId106"/>
    <p:sldId id="8029" r:id="rId107"/>
    <p:sldId id="7786" r:id="rId108"/>
    <p:sldId id="8030" r:id="rId109"/>
    <p:sldId id="7965" r:id="rId110"/>
    <p:sldId id="8031" r:id="rId111"/>
    <p:sldId id="7966" r:id="rId112"/>
    <p:sldId id="7967" r:id="rId113"/>
    <p:sldId id="8032" r:id="rId114"/>
    <p:sldId id="7969" r:id="rId115"/>
    <p:sldId id="8033" r:id="rId116"/>
    <p:sldId id="772" r:id="rId117"/>
    <p:sldId id="773" r:id="rId118"/>
    <p:sldId id="8034" r:id="rId119"/>
    <p:sldId id="8035" r:id="rId120"/>
    <p:sldId id="8036" r:id="rId121"/>
    <p:sldId id="7976" r:id="rId122"/>
    <p:sldId id="8037" r:id="rId123"/>
    <p:sldId id="7984" r:id="rId124"/>
    <p:sldId id="8038" r:id="rId125"/>
    <p:sldId id="7979" r:id="rId126"/>
    <p:sldId id="8039" r:id="rId127"/>
    <p:sldId id="7981" r:id="rId128"/>
    <p:sldId id="8040" r:id="rId129"/>
    <p:sldId id="7983" r:id="rId130"/>
    <p:sldId id="8041" r:id="rId131"/>
    <p:sldId id="8042" r:id="rId132"/>
    <p:sldId id="8043" r:id="rId133"/>
    <p:sldId id="7974" r:id="rId134"/>
    <p:sldId id="761" r:id="rId135"/>
    <p:sldId id="8044" r:id="rId136"/>
    <p:sldId id="1542" r:id="rId137"/>
    <p:sldId id="1579" r:id="rId138"/>
    <p:sldId id="1580" r:id="rId139"/>
    <p:sldId id="4682" r:id="rId140"/>
    <p:sldId id="1474" r:id="rId141"/>
  </p:sldIdLst>
  <p:sldSz cx="9144000" cy="6858000" type="screen4x3"/>
  <p:notesSz cx="6858000" cy="9144000"/>
  <p:defaultTextStyle>
    <a:defPPr>
      <a:defRPr lang="en-US"/>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8000"/>
    <a:srgbClr val="FFCC66"/>
    <a:srgbClr val="CC99FF"/>
    <a:srgbClr val="FF99FF"/>
    <a:srgbClr val="FF5050"/>
    <a:srgbClr val="FFFFCC"/>
    <a:srgbClr val="00FFFF"/>
    <a:srgbClr val="FF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1" autoAdjust="0"/>
    <p:restoredTop sz="94660"/>
  </p:normalViewPr>
  <p:slideViewPr>
    <p:cSldViewPr>
      <p:cViewPr varScale="1">
        <p:scale>
          <a:sx n="151" d="100"/>
          <a:sy n="151" d="100"/>
        </p:scale>
        <p:origin x="4608" y="162"/>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B30C947-5A7C-4B75-9AF4-3EE1E5C0375B}" type="slidenum">
              <a:rPr lang="en-US"/>
              <a:pPr>
                <a:defRPr/>
              </a:pPr>
              <a:t>‹#›</a:t>
            </a:fld>
            <a:endParaRPr lang="en-US"/>
          </a:p>
        </p:txBody>
      </p:sp>
    </p:spTree>
    <p:extLst>
      <p:ext uri="{BB962C8B-B14F-4D97-AF65-F5344CB8AC3E}">
        <p14:creationId xmlns:p14="http://schemas.microsoft.com/office/powerpoint/2010/main" val="3343721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52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50D29E7-02E6-4444-BEB0-B8DE97DB71BB}" type="slidenum">
              <a:rPr lang="en-US"/>
              <a:pPr>
                <a:defRPr/>
              </a:pPr>
              <a:t>‹#›</a:t>
            </a:fld>
            <a:endParaRPr lang="en-US"/>
          </a:p>
        </p:txBody>
      </p:sp>
    </p:spTree>
    <p:extLst>
      <p:ext uri="{BB962C8B-B14F-4D97-AF65-F5344CB8AC3E}">
        <p14:creationId xmlns:p14="http://schemas.microsoft.com/office/powerpoint/2010/main" val="11783769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44944E-740C-4C26-9CAE-0B0AAB24DA30}" type="slidenum">
              <a:rPr lang="en-US"/>
              <a:pPr>
                <a:defRPr/>
              </a:pPr>
              <a:t>‹#›</a:t>
            </a:fld>
            <a:endParaRPr lang="en-US"/>
          </a:p>
        </p:txBody>
      </p:sp>
    </p:spTree>
    <p:extLst>
      <p:ext uri="{BB962C8B-B14F-4D97-AF65-F5344CB8AC3E}">
        <p14:creationId xmlns:p14="http://schemas.microsoft.com/office/powerpoint/2010/main" val="11891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CA7765-60E7-4758-9915-A3C0B9988A36}" type="slidenum">
              <a:rPr lang="en-US"/>
              <a:pPr>
                <a:defRPr/>
              </a:pPr>
              <a:t>‹#›</a:t>
            </a:fld>
            <a:endParaRPr lang="en-US"/>
          </a:p>
        </p:txBody>
      </p:sp>
    </p:spTree>
    <p:extLst>
      <p:ext uri="{BB962C8B-B14F-4D97-AF65-F5344CB8AC3E}">
        <p14:creationId xmlns:p14="http://schemas.microsoft.com/office/powerpoint/2010/main" val="13153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773419-15D5-46DD-B82A-737CD29F90AA}" type="slidenum">
              <a:rPr lang="en-US"/>
              <a:pPr>
                <a:defRPr/>
              </a:pPr>
              <a:t>‹#›</a:t>
            </a:fld>
            <a:endParaRPr lang="en-US"/>
          </a:p>
        </p:txBody>
      </p:sp>
    </p:spTree>
    <p:extLst>
      <p:ext uri="{BB962C8B-B14F-4D97-AF65-F5344CB8AC3E}">
        <p14:creationId xmlns:p14="http://schemas.microsoft.com/office/powerpoint/2010/main" val="101746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DF2BC6-464F-4B41-A06B-FC4A59C2D058}" type="slidenum">
              <a:rPr lang="en-US"/>
              <a:pPr>
                <a:defRPr/>
              </a:pPr>
              <a:t>‹#›</a:t>
            </a:fld>
            <a:endParaRPr lang="en-US"/>
          </a:p>
        </p:txBody>
      </p:sp>
    </p:spTree>
    <p:extLst>
      <p:ext uri="{BB962C8B-B14F-4D97-AF65-F5344CB8AC3E}">
        <p14:creationId xmlns:p14="http://schemas.microsoft.com/office/powerpoint/2010/main" val="3288193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0D834D-1FF4-4A65-B082-C1842FE2E794}" type="slidenum">
              <a:rPr lang="en-US"/>
              <a:pPr>
                <a:defRPr/>
              </a:pPr>
              <a:t>‹#›</a:t>
            </a:fld>
            <a:endParaRPr lang="en-US"/>
          </a:p>
        </p:txBody>
      </p:sp>
    </p:spTree>
    <p:extLst>
      <p:ext uri="{BB962C8B-B14F-4D97-AF65-F5344CB8AC3E}">
        <p14:creationId xmlns:p14="http://schemas.microsoft.com/office/powerpoint/2010/main" val="21157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F2069-52A9-492F-BDE7-124932A00436}" type="slidenum">
              <a:rPr lang="en-US"/>
              <a:pPr>
                <a:defRPr/>
              </a:pPr>
              <a:t>‹#›</a:t>
            </a:fld>
            <a:endParaRPr lang="en-US"/>
          </a:p>
        </p:txBody>
      </p:sp>
    </p:spTree>
    <p:extLst>
      <p:ext uri="{BB962C8B-B14F-4D97-AF65-F5344CB8AC3E}">
        <p14:creationId xmlns:p14="http://schemas.microsoft.com/office/powerpoint/2010/main" val="97951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D1E648-6FA9-48BB-984F-7E899B28849F}" type="slidenum">
              <a:rPr lang="en-US"/>
              <a:pPr>
                <a:defRPr/>
              </a:pPr>
              <a:t>‹#›</a:t>
            </a:fld>
            <a:endParaRPr lang="en-US"/>
          </a:p>
        </p:txBody>
      </p:sp>
    </p:spTree>
    <p:extLst>
      <p:ext uri="{BB962C8B-B14F-4D97-AF65-F5344CB8AC3E}">
        <p14:creationId xmlns:p14="http://schemas.microsoft.com/office/powerpoint/2010/main" val="2669957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18E41F-729B-4614-B93C-E1021A6B43C8}" type="slidenum">
              <a:rPr lang="en-US"/>
              <a:pPr>
                <a:defRPr/>
              </a:pPr>
              <a:t>‹#›</a:t>
            </a:fld>
            <a:endParaRPr lang="en-US"/>
          </a:p>
        </p:txBody>
      </p:sp>
    </p:spTree>
    <p:extLst>
      <p:ext uri="{BB962C8B-B14F-4D97-AF65-F5344CB8AC3E}">
        <p14:creationId xmlns:p14="http://schemas.microsoft.com/office/powerpoint/2010/main" val="58978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48D96E-5FB3-4928-9634-6B256258636A}" type="slidenum">
              <a:rPr lang="en-US"/>
              <a:pPr>
                <a:defRPr/>
              </a:pPr>
              <a:t>‹#›</a:t>
            </a:fld>
            <a:endParaRPr lang="en-US"/>
          </a:p>
        </p:txBody>
      </p:sp>
    </p:spTree>
    <p:extLst>
      <p:ext uri="{BB962C8B-B14F-4D97-AF65-F5344CB8AC3E}">
        <p14:creationId xmlns:p14="http://schemas.microsoft.com/office/powerpoint/2010/main" val="367299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000CCC-C337-4C5A-8749-2F76E44DF970}" type="slidenum">
              <a:rPr lang="en-US"/>
              <a:pPr>
                <a:defRPr/>
              </a:pPr>
              <a:t>‹#›</a:t>
            </a:fld>
            <a:endParaRPr lang="en-US"/>
          </a:p>
        </p:txBody>
      </p:sp>
    </p:spTree>
    <p:extLst>
      <p:ext uri="{BB962C8B-B14F-4D97-AF65-F5344CB8AC3E}">
        <p14:creationId xmlns:p14="http://schemas.microsoft.com/office/powerpoint/2010/main" val="73704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BD00D-BE06-4AB9-88F4-C2672250328B}" type="slidenum">
              <a:rPr lang="en-US"/>
              <a:pPr>
                <a:defRPr/>
              </a:pPr>
              <a:t>‹#›</a:t>
            </a:fld>
            <a:endParaRPr lang="en-US"/>
          </a:p>
        </p:txBody>
      </p:sp>
    </p:spTree>
    <p:extLst>
      <p:ext uri="{BB962C8B-B14F-4D97-AF65-F5344CB8AC3E}">
        <p14:creationId xmlns:p14="http://schemas.microsoft.com/office/powerpoint/2010/main" val="997060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FE26D0-8DBD-4465-9E63-B11F839706BB}" type="slidenum">
              <a:rPr lang="en-US"/>
              <a:pPr>
                <a:defRPr/>
              </a:pPr>
              <a:t>‹#›</a:t>
            </a:fld>
            <a:endParaRPr lang="en-US"/>
          </a:p>
        </p:txBody>
      </p:sp>
    </p:spTree>
    <p:extLst>
      <p:ext uri="{BB962C8B-B14F-4D97-AF65-F5344CB8AC3E}">
        <p14:creationId xmlns:p14="http://schemas.microsoft.com/office/powerpoint/2010/main" val="65430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49AC00-923B-44FD-8424-B9C4CBB5CC68}" type="slidenum">
              <a:rPr lang="en-US"/>
              <a:pPr>
                <a:defRPr/>
              </a:pPr>
              <a:t>‹#›</a:t>
            </a:fld>
            <a:endParaRPr lang="en-US"/>
          </a:p>
        </p:txBody>
      </p:sp>
    </p:spTree>
    <p:extLst>
      <p:ext uri="{BB962C8B-B14F-4D97-AF65-F5344CB8AC3E}">
        <p14:creationId xmlns:p14="http://schemas.microsoft.com/office/powerpoint/2010/main" val="1843924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E9D513-5B70-48C2-A3C6-3066C1F53762}" type="slidenum">
              <a:rPr lang="en-US"/>
              <a:pPr>
                <a:defRPr/>
              </a:pPr>
              <a:t>‹#›</a:t>
            </a:fld>
            <a:endParaRPr lang="en-US"/>
          </a:p>
        </p:txBody>
      </p:sp>
    </p:spTree>
    <p:extLst>
      <p:ext uri="{BB962C8B-B14F-4D97-AF65-F5344CB8AC3E}">
        <p14:creationId xmlns:p14="http://schemas.microsoft.com/office/powerpoint/2010/main" val="1168360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179C3B-0A1E-4CC3-8656-09BFAAE28DCC}" type="slidenum">
              <a:rPr lang="en-US"/>
              <a:pPr>
                <a:defRPr/>
              </a:pPr>
              <a:t>‹#›</a:t>
            </a:fld>
            <a:endParaRPr lang="en-US"/>
          </a:p>
        </p:txBody>
      </p:sp>
    </p:spTree>
    <p:extLst>
      <p:ext uri="{BB962C8B-B14F-4D97-AF65-F5344CB8AC3E}">
        <p14:creationId xmlns:p14="http://schemas.microsoft.com/office/powerpoint/2010/main" val="3771928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D6CC0B-7DC5-433F-8EEF-B9BD440F348E}" type="slidenum">
              <a:rPr lang="en-US"/>
              <a:pPr>
                <a:defRPr/>
              </a:pPr>
              <a:t>‹#›</a:t>
            </a:fld>
            <a:endParaRPr lang="en-US"/>
          </a:p>
        </p:txBody>
      </p:sp>
    </p:spTree>
    <p:extLst>
      <p:ext uri="{BB962C8B-B14F-4D97-AF65-F5344CB8AC3E}">
        <p14:creationId xmlns:p14="http://schemas.microsoft.com/office/powerpoint/2010/main" val="2474860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DF2BC6-464F-4B41-A06B-FC4A59C2D058}" type="slidenum">
              <a:rPr lang="en-US"/>
              <a:pPr>
                <a:defRPr/>
              </a:pPr>
              <a:t>‹#›</a:t>
            </a:fld>
            <a:endParaRPr lang="en-US"/>
          </a:p>
        </p:txBody>
      </p:sp>
    </p:spTree>
    <p:extLst>
      <p:ext uri="{BB962C8B-B14F-4D97-AF65-F5344CB8AC3E}">
        <p14:creationId xmlns:p14="http://schemas.microsoft.com/office/powerpoint/2010/main" val="971608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643D6C7-9988-458B-8A29-5C53BA91283C}" type="slidenum">
              <a:rPr lang="en-US"/>
              <a:pPr>
                <a:defRPr/>
              </a:pPr>
              <a:t>‹#›</a:t>
            </a:fld>
            <a:endParaRPr lang="en-US"/>
          </a:p>
        </p:txBody>
      </p:sp>
    </p:spTree>
    <p:extLst>
      <p:ext uri="{BB962C8B-B14F-4D97-AF65-F5344CB8AC3E}">
        <p14:creationId xmlns:p14="http://schemas.microsoft.com/office/powerpoint/2010/main" val="1508868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152776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2507050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3316562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106069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621DC-6561-4435-A481-E14CAD5B9D50}" type="slidenum">
              <a:rPr lang="en-US"/>
              <a:pPr>
                <a:defRPr/>
              </a:pPr>
              <a:t>‹#›</a:t>
            </a:fld>
            <a:endParaRPr lang="en-US"/>
          </a:p>
        </p:txBody>
      </p:sp>
    </p:spTree>
    <p:extLst>
      <p:ext uri="{BB962C8B-B14F-4D97-AF65-F5344CB8AC3E}">
        <p14:creationId xmlns:p14="http://schemas.microsoft.com/office/powerpoint/2010/main" val="3569279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653259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323550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3375364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1644034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271814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237419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3487281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626576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4225797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BFE5A3-9CDC-4E36-AA24-83BCAF608202}" type="slidenum">
              <a:rPr lang="en-US"/>
              <a:pPr>
                <a:defRPr/>
              </a:pPr>
              <a:t>‹#›</a:t>
            </a:fld>
            <a:endParaRPr lang="en-US"/>
          </a:p>
        </p:txBody>
      </p:sp>
    </p:spTree>
    <p:extLst>
      <p:ext uri="{BB962C8B-B14F-4D97-AF65-F5344CB8AC3E}">
        <p14:creationId xmlns:p14="http://schemas.microsoft.com/office/powerpoint/2010/main" val="322877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D911A8-E437-4746-A83F-99C00E98FAD2}" type="slidenum">
              <a:rPr lang="en-US"/>
              <a:pPr>
                <a:defRPr/>
              </a:pPr>
              <a:t>‹#›</a:t>
            </a:fld>
            <a:endParaRPr lang="en-US"/>
          </a:p>
        </p:txBody>
      </p:sp>
    </p:spTree>
    <p:extLst>
      <p:ext uri="{BB962C8B-B14F-4D97-AF65-F5344CB8AC3E}">
        <p14:creationId xmlns:p14="http://schemas.microsoft.com/office/powerpoint/2010/main" val="295243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96A191-44E4-407E-9382-2ACF736165D8}" type="slidenum">
              <a:rPr lang="en-US"/>
              <a:pPr>
                <a:defRPr/>
              </a:pPr>
              <a:t>‹#›</a:t>
            </a:fld>
            <a:endParaRPr lang="en-US"/>
          </a:p>
        </p:txBody>
      </p:sp>
    </p:spTree>
    <p:extLst>
      <p:ext uri="{BB962C8B-B14F-4D97-AF65-F5344CB8AC3E}">
        <p14:creationId xmlns:p14="http://schemas.microsoft.com/office/powerpoint/2010/main" val="387431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F66D6B-717D-4A8E-9FAD-51109AE835D7}" type="slidenum">
              <a:rPr lang="en-US"/>
              <a:pPr>
                <a:defRPr/>
              </a:pPr>
              <a:t>‹#›</a:t>
            </a:fld>
            <a:endParaRPr lang="en-US"/>
          </a:p>
        </p:txBody>
      </p:sp>
    </p:spTree>
    <p:extLst>
      <p:ext uri="{BB962C8B-B14F-4D97-AF65-F5344CB8AC3E}">
        <p14:creationId xmlns:p14="http://schemas.microsoft.com/office/powerpoint/2010/main" val="199087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49F009-D764-4D90-ADFF-9A15036496C9}" type="slidenum">
              <a:rPr lang="en-US"/>
              <a:pPr>
                <a:defRPr/>
              </a:pPr>
              <a:t>‹#›</a:t>
            </a:fld>
            <a:endParaRPr lang="en-US"/>
          </a:p>
        </p:txBody>
      </p:sp>
    </p:spTree>
    <p:extLst>
      <p:ext uri="{BB962C8B-B14F-4D97-AF65-F5344CB8AC3E}">
        <p14:creationId xmlns:p14="http://schemas.microsoft.com/office/powerpoint/2010/main" val="86499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553D32-901A-48B1-AC7D-B65E63BCDA3D}" type="slidenum">
              <a:rPr lang="en-US"/>
              <a:pPr>
                <a:defRPr/>
              </a:pPr>
              <a:t>‹#›</a:t>
            </a:fld>
            <a:endParaRPr lang="en-US"/>
          </a:p>
        </p:txBody>
      </p:sp>
    </p:spTree>
    <p:extLst>
      <p:ext uri="{BB962C8B-B14F-4D97-AF65-F5344CB8AC3E}">
        <p14:creationId xmlns:p14="http://schemas.microsoft.com/office/powerpoint/2010/main" val="317461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068AC1E-AD94-44FD-BC17-8411A64BB7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69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a:defRPr/>
            </a:pPr>
            <a:endParaRPr lang="en-US"/>
          </a:p>
        </p:txBody>
      </p:sp>
      <p:sp>
        <p:nvSpPr>
          <p:cNvPr id="6469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a:defRPr/>
            </a:pPr>
            <a:endParaRPr lang="en-US"/>
          </a:p>
        </p:txBody>
      </p:sp>
      <p:sp>
        <p:nvSpPr>
          <p:cNvPr id="6469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a:defRPr/>
            </a:pPr>
            <a:fld id="{C672AAF5-79CE-4129-BC75-AF4B579E0975}" type="slidenum">
              <a:rPr lang="en-US"/>
              <a:pPr>
                <a:defRPr/>
              </a:pPr>
              <a:t>‹#›</a:t>
            </a:fld>
            <a:endParaRPr lang="en-US"/>
          </a:p>
        </p:txBody>
      </p:sp>
    </p:spTree>
    <p:extLst>
      <p:ext uri="{BB962C8B-B14F-4D97-AF65-F5344CB8AC3E}">
        <p14:creationId xmlns:p14="http://schemas.microsoft.com/office/powerpoint/2010/main" val="4284740331"/>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2361833174"/>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svg"/></Relationships>
</file>

<file path=ppt/slides/_rels/slide1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emf"/><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image" Target="../media/image53.png"/><Relationship Id="rId4" Type="http://schemas.openxmlformats.org/officeDocument/2006/relationships/image" Target="../media/image58.png"/></Relationships>
</file>

<file path=ppt/slides/_rels/slide1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1.emf"/><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58.png"/></Relationships>
</file>

<file path=ppt/slides/_rels/slide1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jpeg"/><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64.png"/><Relationship Id="rId1" Type="http://schemas.openxmlformats.org/officeDocument/2006/relationships/slideLayout" Target="../slideLayouts/slideLayout27.xml"/><Relationship Id="rId6" Type="http://schemas.openxmlformats.org/officeDocument/2006/relationships/hyperlink" Target="https://www.instagram.com/ryemurph88/" TargetMode="External"/><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14.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14.xml"/><Relationship Id="rId4" Type="http://schemas.openxmlformats.org/officeDocument/2006/relationships/image" Target="../media/image17.gif"/></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14.xml"/><Relationship Id="rId4" Type="http://schemas.openxmlformats.org/officeDocument/2006/relationships/image" Target="../media/image17.gif"/></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hloroplasts - Definition, Structure, Function and Microscopy">
            <a:extLst>
              <a:ext uri="{FF2B5EF4-FFF2-40B4-BE49-F238E27FC236}">
                <a16:creationId xmlns:a16="http://schemas.microsoft.com/office/drawing/2014/main" id="{3D4D957E-885E-43EB-A113-B89E55A95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74276B-F3A6-4C11-AE11-E8E390827250}"/>
              </a:ext>
            </a:extLst>
          </p:cNvPr>
          <p:cNvSpPr/>
          <p:nvPr/>
        </p:nvSpPr>
        <p:spPr>
          <a:xfrm>
            <a:off x="304800" y="152400"/>
            <a:ext cx="6917278"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228600">
                    <a:schemeClr val="accent4">
                      <a:satMod val="175000"/>
                      <a:alpha val="40000"/>
                    </a:schemeClr>
                  </a:glow>
                </a:effectLst>
              </a:rPr>
              <a:t>Part 4 Review Game</a:t>
            </a:r>
          </a:p>
        </p:txBody>
      </p:sp>
      <p:sp>
        <p:nvSpPr>
          <p:cNvPr id="5" name="TextBox 4">
            <a:extLst>
              <a:ext uri="{FF2B5EF4-FFF2-40B4-BE49-F238E27FC236}">
                <a16:creationId xmlns:a16="http://schemas.microsoft.com/office/drawing/2014/main" id="{9E0D3931-48E0-4521-BC0C-3178629C0730}"/>
              </a:ext>
            </a:extLst>
          </p:cNvPr>
          <p:cNvSpPr txBox="1"/>
          <p:nvPr/>
        </p:nvSpPr>
        <p:spPr>
          <a:xfrm>
            <a:off x="-457200" y="5116374"/>
            <a:ext cx="4572000" cy="175432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Part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Lesson 10</a:t>
            </a:r>
          </a:p>
        </p:txBody>
      </p:sp>
      <p:pic>
        <p:nvPicPr>
          <p:cNvPr id="3" name="Graphic 2">
            <a:extLst>
              <a:ext uri="{FF2B5EF4-FFF2-40B4-BE49-F238E27FC236}">
                <a16:creationId xmlns:a16="http://schemas.microsoft.com/office/drawing/2014/main" id="{8A38EE61-589B-0643-135D-03D4A413D4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1984533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152400" y="152400"/>
            <a:ext cx="8610600" cy="5897563"/>
          </a:xfrm>
        </p:spPr>
        <p:txBody>
          <a:bodyPr/>
          <a:lstStyle/>
          <a:p>
            <a:r>
              <a:rPr lang="en-US" dirty="0"/>
              <a:t>Which is not true of the Lysosome?</a:t>
            </a:r>
          </a:p>
          <a:p>
            <a:pPr marL="457200" lvl="1" indent="0">
              <a:buNone/>
            </a:pPr>
            <a:r>
              <a:rPr lang="en-US" dirty="0">
                <a:solidFill>
                  <a:srgbClr val="FF00FF"/>
                </a:solidFill>
              </a:rPr>
              <a:t>A.) has digestive acids / enzymes </a:t>
            </a:r>
          </a:p>
          <a:p>
            <a:pPr marL="457200" lvl="1" indent="0">
              <a:buNone/>
            </a:pPr>
            <a:r>
              <a:rPr lang="en-US" dirty="0">
                <a:solidFill>
                  <a:srgbClr val="66FF99"/>
                </a:solidFill>
              </a:rPr>
              <a:t>B.) digestive organelle, recycles old cell parts</a:t>
            </a:r>
          </a:p>
          <a:p>
            <a:pPr marL="457200" lvl="1" indent="0">
              <a:buNone/>
            </a:pPr>
            <a:r>
              <a:rPr lang="en-US" dirty="0">
                <a:solidFill>
                  <a:srgbClr val="FFCCCC"/>
                </a:solidFill>
              </a:rPr>
              <a:t>C.) creates proteins, lipids, and carbohydrates</a:t>
            </a:r>
          </a:p>
          <a:p>
            <a:pPr marL="457200" lvl="1" indent="0">
              <a:buNone/>
            </a:pPr>
            <a:r>
              <a:rPr lang="en-US" dirty="0">
                <a:solidFill>
                  <a:srgbClr val="CC99FF"/>
                </a:solidFill>
              </a:rPr>
              <a:t>D.) transports undigested material for removal</a:t>
            </a:r>
          </a:p>
          <a:p>
            <a:pPr marL="457200" lvl="1" indent="0">
              <a:buNone/>
            </a:pPr>
            <a:r>
              <a:rPr lang="en-US" dirty="0">
                <a:solidFill>
                  <a:srgbClr val="FFFFCC"/>
                </a:solidFill>
              </a:rPr>
              <a:t>E.) can cause a cell to self destruct</a:t>
            </a:r>
          </a:p>
        </p:txBody>
      </p:sp>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26" name="Picture 2" descr="TEM of 70 nm particles observed inside the lysosome of a lymph node... |  Download Scientific Diagram">
            <a:extLst>
              <a:ext uri="{FF2B5EF4-FFF2-40B4-BE49-F238E27FC236}">
                <a16:creationId xmlns:a16="http://schemas.microsoft.com/office/drawing/2014/main" id="{E85A5752-3C28-4B4A-9869-79AC2D9D8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38512"/>
            <a:ext cx="8686800" cy="317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E1901E9E-E389-453F-A7AA-849D78BFF7D5}"/>
              </a:ext>
            </a:extLst>
          </p:cNvPr>
          <p:cNvSpPr/>
          <p:nvPr/>
        </p:nvSpPr>
        <p:spPr>
          <a:xfrm>
            <a:off x="7848600" y="-7620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a:t>
            </a:r>
          </a:p>
        </p:txBody>
      </p:sp>
    </p:spTree>
    <p:extLst>
      <p:ext uri="{BB962C8B-B14F-4D97-AF65-F5344CB8AC3E}">
        <p14:creationId xmlns:p14="http://schemas.microsoft.com/office/powerpoint/2010/main" val="38603624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28127" y="174565"/>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This cellular organelle uses sugar and oxygen to make energy?</a:t>
            </a:r>
          </a:p>
        </p:txBody>
      </p:sp>
      <p:sp>
        <p:nvSpPr>
          <p:cNvPr id="25603" name="Text Box 9"/>
          <p:cNvSpPr txBox="1">
            <a:spLocks noChangeArrowheads="1"/>
          </p:cNvSpPr>
          <p:nvPr/>
        </p:nvSpPr>
        <p:spPr bwMode="auto">
          <a:xfrm>
            <a:off x="7086600" y="1752600"/>
            <a:ext cx="1752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Arial" charset="0"/>
                <a:ea typeface="+mn-ea"/>
                <a:cs typeface="+mn-cs"/>
              </a:rPr>
              <a:t>15</a:t>
            </a:r>
          </a:p>
        </p:txBody>
      </p:sp>
      <p:pic>
        <p:nvPicPr>
          <p:cNvPr id="2560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62525"/>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285569" y="1595735"/>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extLst>
      <p:ext uri="{BB962C8B-B14F-4D97-AF65-F5344CB8AC3E}">
        <p14:creationId xmlns:p14="http://schemas.microsoft.com/office/powerpoint/2010/main" val="34688385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28127" y="174565"/>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This cellular organelle uses sugar and oxygen to make energy?</a:t>
            </a:r>
          </a:p>
        </p:txBody>
      </p:sp>
      <p:sp>
        <p:nvSpPr>
          <p:cNvPr id="25603" name="Text Box 9"/>
          <p:cNvSpPr txBox="1">
            <a:spLocks noChangeArrowheads="1"/>
          </p:cNvSpPr>
          <p:nvPr/>
        </p:nvSpPr>
        <p:spPr bwMode="auto">
          <a:xfrm>
            <a:off x="7086600" y="1752600"/>
            <a:ext cx="1752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Arial" charset="0"/>
                <a:ea typeface="+mn-ea"/>
                <a:cs typeface="+mn-cs"/>
              </a:rPr>
              <a:t>15</a:t>
            </a:r>
          </a:p>
        </p:txBody>
      </p:sp>
      <p:pic>
        <p:nvPicPr>
          <p:cNvPr id="2560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62525"/>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285569" y="1595735"/>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
        <p:nvSpPr>
          <p:cNvPr id="4" name="Rectangle 3"/>
          <p:cNvSpPr/>
          <p:nvPr/>
        </p:nvSpPr>
        <p:spPr>
          <a:xfrm rot="891567">
            <a:off x="616432" y="2967335"/>
            <a:ext cx="7911140" cy="1569660"/>
          </a:xfrm>
          <a:prstGeom prst="rect">
            <a:avLst/>
          </a:prstGeom>
          <a:noFill/>
        </p:spPr>
        <p:txBody>
          <a:bodyPr wrap="none" lIns="91440" tIns="45720" rIns="91440" bIns="45720">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5050"/>
                </a:solidFill>
                <a:effectLst>
                  <a:outerShdw blurRad="50800" algn="tl" rotWithShape="0">
                    <a:srgbClr val="000000"/>
                  </a:outerShdw>
                </a:effectLst>
                <a:uLnTx/>
                <a:uFillTx/>
                <a:latin typeface="Arial" charset="0"/>
                <a:ea typeface="+mn-ea"/>
                <a:cs typeface="+mn-cs"/>
              </a:rPr>
              <a:t>Mitochondria</a:t>
            </a:r>
          </a:p>
        </p:txBody>
      </p:sp>
    </p:spTree>
    <p:extLst>
      <p:ext uri="{BB962C8B-B14F-4D97-AF65-F5344CB8AC3E}">
        <p14:creationId xmlns:p14="http://schemas.microsoft.com/office/powerpoint/2010/main" val="13502899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33420281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BIG </a:t>
                      </a:r>
                      <a:br>
                        <a:rPr kumimoji="0" lang="en-US" sz="1600" b="1" i="0" u="none" strike="noStrike" cap="none" normalizeH="0" baseline="0" dirty="0">
                          <a:ln>
                            <a:noFill/>
                          </a:ln>
                          <a:solidFill>
                            <a:schemeClr val="tx1"/>
                          </a:solidFill>
                          <a:effectLst/>
                          <a:latin typeface="Times New Roman" pitchFamily="18" charset="0"/>
                        </a:rPr>
                      </a:br>
                      <a:r>
                        <a:rPr kumimoji="0" lang="en-US" sz="1600" b="1" i="0" u="none" strike="noStrike" cap="none" normalizeH="0" baseline="0" dirty="0">
                          <a:ln>
                            <a:noFill/>
                          </a:ln>
                          <a:solidFill>
                            <a:schemeClr val="tx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38821170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9" name="Rectangle 3"/>
          <p:cNvSpPr>
            <a:spLocks noGrp="1" noChangeArrowheads="1"/>
          </p:cNvSpPr>
          <p:nvPr>
            <p:ph type="body" idx="4294967295"/>
          </p:nvPr>
        </p:nvSpPr>
        <p:spPr>
          <a:xfrm>
            <a:off x="457200" y="381000"/>
            <a:ext cx="8153400" cy="5745163"/>
          </a:xfrm>
        </p:spPr>
        <p:txBody>
          <a:bodyPr/>
          <a:lstStyle/>
          <a:p>
            <a:pPr>
              <a:lnSpc>
                <a:spcPct val="90000"/>
              </a:lnSpc>
              <a:defRPr/>
            </a:pPr>
            <a:r>
              <a:rPr lang="en-US" sz="2800" dirty="0">
                <a:solidFill>
                  <a:srgbClr val="FF99FF"/>
                </a:solidFill>
              </a:rPr>
              <a:t>Which of the following equations is the correct one for the respiration equation?</a:t>
            </a:r>
          </a:p>
          <a:p>
            <a:pPr>
              <a:lnSpc>
                <a:spcPct val="90000"/>
              </a:lnSpc>
              <a:defRPr/>
            </a:pPr>
            <a:endParaRPr lang="en-US" sz="2800" dirty="0">
              <a:solidFill>
                <a:srgbClr val="FF99FF"/>
              </a:solidFill>
            </a:endParaRPr>
          </a:p>
          <a:p>
            <a:pPr>
              <a:lnSpc>
                <a:spcPct val="90000"/>
              </a:lnSpc>
              <a:defRPr/>
            </a:pPr>
            <a:r>
              <a:rPr lang="en-US" sz="2000" b="1" dirty="0">
                <a:effectLst>
                  <a:outerShdw blurRad="38100" dist="38100" dir="2700000" algn="tl">
                    <a:srgbClr val="336699"/>
                  </a:outerShdw>
                </a:effectLst>
              </a:rPr>
              <a:t>A)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FFFFFF"/>
                  </a:outerShdw>
                </a:effectLst>
              </a:rPr>
              <a:t>B) C</a:t>
            </a:r>
            <a:r>
              <a:rPr lang="en-US" sz="1200" b="1" dirty="0">
                <a:effectLst>
                  <a:outerShdw blurRad="38100" dist="38100" dir="2700000" algn="tl">
                    <a:srgbClr val="FFFFFF"/>
                  </a:outerShdw>
                </a:effectLst>
              </a:rPr>
              <a:t>6</a:t>
            </a:r>
            <a:r>
              <a:rPr lang="en-US" sz="2000" b="1" dirty="0">
                <a:effectLst>
                  <a:outerShdw blurRad="38100" dist="38100" dir="2700000" algn="tl">
                    <a:srgbClr val="FFFFFF"/>
                  </a:outerShdw>
                </a:effectLst>
              </a:rPr>
              <a:t>H</a:t>
            </a:r>
            <a:r>
              <a:rPr lang="en-US" sz="1800" b="1" dirty="0">
                <a:effectLst>
                  <a:outerShdw blurRad="38100" dist="38100" dir="2700000" algn="tl">
                    <a:srgbClr val="FFFFFF"/>
                  </a:outerShdw>
                </a:effectLst>
              </a:rPr>
              <a:t>12</a:t>
            </a:r>
            <a:r>
              <a:rPr lang="en-US" sz="2000" b="1" dirty="0">
                <a:effectLst>
                  <a:outerShdw blurRad="38100" dist="38100" dir="2700000" algn="tl">
                    <a:srgbClr val="FFFFFF"/>
                  </a:outerShdw>
                </a:effectLst>
              </a:rPr>
              <a:t>O</a:t>
            </a:r>
            <a:r>
              <a:rPr lang="en-US" sz="1600" b="1" dirty="0">
                <a:effectLst>
                  <a:outerShdw blurRad="38100" dist="38100" dir="2700000" algn="tl">
                    <a:srgbClr val="FFFFFF"/>
                  </a:outerShdw>
                </a:effectLst>
              </a:rPr>
              <a:t>6</a:t>
            </a:r>
            <a:r>
              <a:rPr lang="en-US" sz="2000" b="1" dirty="0">
                <a:effectLst>
                  <a:outerShdw blurRad="38100" dist="38100" dir="2700000" algn="tl">
                    <a:srgbClr val="FFFFFF"/>
                  </a:outerShdw>
                </a:effectLst>
              </a:rPr>
              <a:t> + 6O</a:t>
            </a:r>
            <a:r>
              <a:rPr lang="en-US" sz="1600" b="1" dirty="0">
                <a:effectLst>
                  <a:outerShdw blurRad="38100" dist="38100" dir="2700000" algn="tl">
                    <a:srgbClr val="FFFFFF"/>
                  </a:outerShdw>
                </a:effectLst>
              </a:rPr>
              <a:t>2</a:t>
            </a:r>
            <a:r>
              <a:rPr lang="en-US" sz="2000" b="1" dirty="0">
                <a:effectLst>
                  <a:outerShdw blurRad="38100" dist="38100" dir="2700000" algn="tl">
                    <a:srgbClr val="FFFFFF"/>
                  </a:outerShdw>
                </a:effectLst>
              </a:rPr>
              <a:t> = Released energy + 6CO</a:t>
            </a:r>
            <a:r>
              <a:rPr lang="en-US" sz="1600" b="1" dirty="0">
                <a:effectLst>
                  <a:outerShdw blurRad="38100" dist="38100" dir="2700000" algn="tl">
                    <a:srgbClr val="FFFFFF"/>
                  </a:outerShdw>
                </a:effectLst>
              </a:rPr>
              <a:t>2</a:t>
            </a:r>
            <a:r>
              <a:rPr lang="en-US" sz="2000" b="1" dirty="0">
                <a:effectLst>
                  <a:outerShdw blurRad="38100" dist="38100" dir="2700000" algn="tl">
                    <a:srgbClr val="FFFFFF"/>
                  </a:outerShdw>
                </a:effectLst>
              </a:rPr>
              <a:t> + 6H</a:t>
            </a:r>
            <a:r>
              <a:rPr lang="en-US" sz="1600" b="1" dirty="0">
                <a:effectLst>
                  <a:outerShdw blurRad="38100" dist="38100" dir="2700000" algn="tl">
                    <a:srgbClr val="FFFFFF"/>
                  </a:outerShdw>
                </a:effectLst>
              </a:rPr>
              <a:t>2</a:t>
            </a:r>
            <a:r>
              <a:rPr lang="en-US" sz="2000" b="1" dirty="0">
                <a:effectLst>
                  <a:outerShdw blurRad="38100" dist="38100" dir="2700000" algn="tl">
                    <a:srgbClr val="FFFFFF"/>
                  </a:outerShdw>
                </a:effectLst>
              </a:rPr>
              <a:t>O.</a:t>
            </a:r>
          </a:p>
          <a:p>
            <a:pPr>
              <a:lnSpc>
                <a:spcPct val="90000"/>
              </a:lnSpc>
              <a:defRPr/>
            </a:pPr>
            <a:r>
              <a:rPr lang="en-US" sz="2000" b="1" dirty="0">
                <a:effectLst>
                  <a:outerShdw blurRad="38100" dist="38100" dir="2700000" algn="tl">
                    <a:srgbClr val="336699"/>
                  </a:outerShdw>
                </a:effectLst>
              </a:rPr>
              <a:t>C)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D) C12H</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E)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F)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G)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H)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Light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I)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J)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400" b="1" dirty="0">
                <a:effectLst>
                  <a:outerShdw blurRad="38100" dist="38100" dir="2700000" algn="tl">
                    <a:srgbClr val="336699"/>
                  </a:outerShdw>
                </a:effectLst>
              </a:rPr>
              <a:t>8</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K)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+ 16O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L)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a:t>
            </a:r>
            <a:r>
              <a:rPr lang="en-US" sz="2000" b="1" dirty="0">
                <a:effectLst>
                  <a:outerShdw blurRad="38100" dist="38100" dir="2700000" algn="tl">
                    <a:srgbClr val="336699"/>
                  </a:outerShdw>
                </a:effectLst>
                <a:sym typeface="Wingdings" pitchFamily="2" charset="2"/>
              </a:rPr>
              <a:t></a:t>
            </a:r>
            <a:endParaRPr lang="en-US" sz="2000" b="1" dirty="0">
              <a:effectLst>
                <a:outerShdw blurRad="38100" dist="38100" dir="2700000" algn="tl">
                  <a:srgbClr val="336699"/>
                </a:outerShdw>
              </a:effectLst>
            </a:endParaRPr>
          </a:p>
        </p:txBody>
      </p:sp>
      <p:sp>
        <p:nvSpPr>
          <p:cNvPr id="79770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9" name="TextBox 8">
            <a:extLst>
              <a:ext uri="{FF2B5EF4-FFF2-40B4-BE49-F238E27FC236}">
                <a16:creationId xmlns:a16="http://schemas.microsoft.com/office/drawing/2014/main" id="{C46315E1-D96D-4591-9B89-EFED2A255575}"/>
              </a:ext>
            </a:extLst>
          </p:cNvPr>
          <p:cNvSpPr txBox="1"/>
          <p:nvPr/>
        </p:nvSpPr>
        <p:spPr>
          <a:xfrm>
            <a:off x="6019800" y="5304002"/>
            <a:ext cx="4572000"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Tree>
    <p:extLst>
      <p:ext uri="{BB962C8B-B14F-4D97-AF65-F5344CB8AC3E}">
        <p14:creationId xmlns:p14="http://schemas.microsoft.com/office/powerpoint/2010/main" val="26478137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9" name="Rectangle 3"/>
          <p:cNvSpPr>
            <a:spLocks noGrp="1" noChangeArrowheads="1"/>
          </p:cNvSpPr>
          <p:nvPr>
            <p:ph type="body" idx="4294967295"/>
          </p:nvPr>
        </p:nvSpPr>
        <p:spPr>
          <a:xfrm>
            <a:off x="457200" y="381000"/>
            <a:ext cx="8153400" cy="5745163"/>
          </a:xfrm>
        </p:spPr>
        <p:txBody>
          <a:bodyPr/>
          <a:lstStyle/>
          <a:p>
            <a:pPr>
              <a:lnSpc>
                <a:spcPct val="90000"/>
              </a:lnSpc>
              <a:defRPr/>
            </a:pPr>
            <a:r>
              <a:rPr lang="en-US" sz="2800">
                <a:solidFill>
                  <a:srgbClr val="FF99FF"/>
                </a:solidFill>
              </a:rPr>
              <a:t>Which of the following equations is the correct one for the respiration equation?</a:t>
            </a:r>
          </a:p>
          <a:p>
            <a:pPr>
              <a:lnSpc>
                <a:spcPct val="90000"/>
              </a:lnSpc>
              <a:defRPr/>
            </a:pPr>
            <a:endParaRPr lang="en-US" sz="2800">
              <a:solidFill>
                <a:srgbClr val="FF99FF"/>
              </a:solidFill>
            </a:endParaRPr>
          </a:p>
          <a:p>
            <a:pPr>
              <a:lnSpc>
                <a:spcPct val="90000"/>
              </a:lnSpc>
              <a:defRPr/>
            </a:pPr>
            <a:r>
              <a:rPr lang="en-US" sz="2000" b="1">
                <a:effectLst>
                  <a:outerShdw blurRad="38100" dist="38100" dir="2700000" algn="tl">
                    <a:srgbClr val="336699"/>
                  </a:outerShdw>
                </a:effectLst>
              </a:rPr>
              <a:t>A)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 = Released energy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solidFill>
                  <a:srgbClr val="FF99FF"/>
                </a:solidFill>
                <a:effectLst>
                  <a:outerShdw blurRad="38100" dist="38100" dir="2700000" algn="tl">
                    <a:srgbClr val="FFFFFF"/>
                  </a:outerShdw>
                </a:effectLst>
              </a:rPr>
              <a:t>B) C</a:t>
            </a:r>
            <a:r>
              <a:rPr lang="en-US" sz="1200" b="1">
                <a:solidFill>
                  <a:srgbClr val="FF99FF"/>
                </a:solidFill>
                <a:effectLst>
                  <a:outerShdw blurRad="38100" dist="38100" dir="2700000" algn="tl">
                    <a:srgbClr val="FFFFFF"/>
                  </a:outerShdw>
                </a:effectLst>
              </a:rPr>
              <a:t>6</a:t>
            </a:r>
            <a:r>
              <a:rPr lang="en-US" sz="2000" b="1">
                <a:solidFill>
                  <a:srgbClr val="FF99FF"/>
                </a:solidFill>
                <a:effectLst>
                  <a:outerShdw blurRad="38100" dist="38100" dir="2700000" algn="tl">
                    <a:srgbClr val="FFFFFF"/>
                  </a:outerShdw>
                </a:effectLst>
              </a:rPr>
              <a:t>H</a:t>
            </a:r>
            <a:r>
              <a:rPr lang="en-US" sz="1800" b="1">
                <a:solidFill>
                  <a:srgbClr val="FF99FF"/>
                </a:solidFill>
                <a:effectLst>
                  <a:outerShdw blurRad="38100" dist="38100" dir="2700000" algn="tl">
                    <a:srgbClr val="FFFFFF"/>
                  </a:outerShdw>
                </a:effectLst>
              </a:rPr>
              <a:t>12</a:t>
            </a:r>
            <a:r>
              <a:rPr lang="en-US" sz="2000" b="1">
                <a:solidFill>
                  <a:srgbClr val="FF99FF"/>
                </a:solidFill>
                <a:effectLst>
                  <a:outerShdw blurRad="38100" dist="38100" dir="2700000" algn="tl">
                    <a:srgbClr val="FFFFFF"/>
                  </a:outerShdw>
                </a:effectLst>
              </a:rPr>
              <a:t>O</a:t>
            </a:r>
            <a:r>
              <a:rPr lang="en-US" sz="1600" b="1">
                <a:solidFill>
                  <a:srgbClr val="FF99FF"/>
                </a:solidFill>
                <a:effectLst>
                  <a:outerShdw blurRad="38100" dist="38100" dir="2700000" algn="tl">
                    <a:srgbClr val="FFFFFF"/>
                  </a:outerShdw>
                </a:effectLst>
              </a:rPr>
              <a:t>6</a:t>
            </a:r>
            <a:r>
              <a:rPr lang="en-US" sz="2000" b="1">
                <a:solidFill>
                  <a:srgbClr val="FF99FF"/>
                </a:solidFill>
                <a:effectLst>
                  <a:outerShdw blurRad="38100" dist="38100" dir="2700000" algn="tl">
                    <a:srgbClr val="FFFFFF"/>
                  </a:outerShdw>
                </a:effectLst>
              </a:rPr>
              <a:t> + 6O</a:t>
            </a:r>
            <a:r>
              <a:rPr lang="en-US" sz="1600" b="1">
                <a:solidFill>
                  <a:srgbClr val="FF99FF"/>
                </a:solidFill>
                <a:effectLst>
                  <a:outerShdw blurRad="38100" dist="38100" dir="2700000" algn="tl">
                    <a:srgbClr val="FFFFFF"/>
                  </a:outerShdw>
                </a:effectLst>
              </a:rPr>
              <a:t>2</a:t>
            </a:r>
            <a:r>
              <a:rPr lang="en-US" sz="2000" b="1">
                <a:solidFill>
                  <a:srgbClr val="FF99FF"/>
                </a:solidFill>
                <a:effectLst>
                  <a:outerShdw blurRad="38100" dist="38100" dir="2700000" algn="tl">
                    <a:srgbClr val="FFFFFF"/>
                  </a:outerShdw>
                </a:effectLst>
              </a:rPr>
              <a:t> = Released energy + 6CO</a:t>
            </a:r>
            <a:r>
              <a:rPr lang="en-US" sz="1600" b="1">
                <a:solidFill>
                  <a:srgbClr val="FF99FF"/>
                </a:solidFill>
                <a:effectLst>
                  <a:outerShdw blurRad="38100" dist="38100" dir="2700000" algn="tl">
                    <a:srgbClr val="FFFFFF"/>
                  </a:outerShdw>
                </a:effectLst>
              </a:rPr>
              <a:t>2</a:t>
            </a:r>
            <a:r>
              <a:rPr lang="en-US" sz="2000" b="1">
                <a:solidFill>
                  <a:srgbClr val="FF99FF"/>
                </a:solidFill>
                <a:effectLst>
                  <a:outerShdw blurRad="38100" dist="38100" dir="2700000" algn="tl">
                    <a:srgbClr val="FFFFFF"/>
                  </a:outerShdw>
                </a:effectLst>
              </a:rPr>
              <a:t> + 6H</a:t>
            </a:r>
            <a:r>
              <a:rPr lang="en-US" sz="1600" b="1">
                <a:solidFill>
                  <a:srgbClr val="FF99FF"/>
                </a:solidFill>
                <a:effectLst>
                  <a:outerShdw blurRad="38100" dist="38100" dir="2700000" algn="tl">
                    <a:srgbClr val="FFFFFF"/>
                  </a:outerShdw>
                </a:effectLst>
              </a:rPr>
              <a:t>2</a:t>
            </a:r>
            <a:r>
              <a:rPr lang="en-US" sz="2000" b="1">
                <a:solidFill>
                  <a:srgbClr val="FF99FF"/>
                </a:solidFill>
                <a:effectLst>
                  <a:outerShdw blurRad="38100" dist="38100" dir="2700000" algn="tl">
                    <a:srgbClr val="FFFFFF"/>
                  </a:outerShdw>
                </a:effectLst>
              </a:rPr>
              <a:t>O.</a:t>
            </a:r>
          </a:p>
          <a:p>
            <a:pPr>
              <a:lnSpc>
                <a:spcPct val="90000"/>
              </a:lnSpc>
              <a:defRPr/>
            </a:pPr>
            <a:r>
              <a:rPr lang="en-US" sz="2000" b="1">
                <a:effectLst>
                  <a:outerShdw blurRad="38100" dist="38100" dir="2700000" algn="tl">
                    <a:srgbClr val="336699"/>
                  </a:outerShdw>
                </a:effectLst>
              </a:rPr>
              <a:t>C)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D) C12H</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E)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F)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G)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H)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Light Energy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I)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J)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400" b="1">
                <a:effectLst>
                  <a:outerShdw blurRad="38100" dist="38100" dir="2700000" algn="tl">
                    <a:srgbClr val="336699"/>
                  </a:outerShdw>
                </a:effectLst>
              </a:rPr>
              <a:t>8</a:t>
            </a:r>
            <a:r>
              <a:rPr lang="en-US" sz="2000" b="1">
                <a:effectLst>
                  <a:outerShdw blurRad="38100" dist="38100" dir="2700000" algn="tl">
                    <a:srgbClr val="336699"/>
                  </a:outerShdw>
                </a:effectLst>
              </a:rPr>
              <a:t>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K)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+ 16O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Released energy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a:t>
            </a:r>
          </a:p>
          <a:p>
            <a:pPr>
              <a:lnSpc>
                <a:spcPct val="90000"/>
              </a:lnSpc>
              <a:defRPr/>
            </a:pPr>
            <a:r>
              <a:rPr lang="en-US" sz="2000" b="1">
                <a:effectLst>
                  <a:outerShdw blurRad="38100" dist="38100" dir="2700000" algn="tl">
                    <a:srgbClr val="336699"/>
                  </a:outerShdw>
                </a:effectLst>
              </a:rPr>
              <a:t>L) Released energy + 6CO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+ 6H</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O C</a:t>
            </a:r>
            <a:r>
              <a:rPr lang="en-US" sz="1800" b="1">
                <a:effectLst>
                  <a:outerShdw blurRad="38100" dist="38100" dir="2700000" algn="tl">
                    <a:srgbClr val="336699"/>
                  </a:outerShdw>
                </a:effectLst>
              </a:rPr>
              <a:t>6</a:t>
            </a:r>
            <a:r>
              <a:rPr lang="en-US" sz="2000" b="1">
                <a:effectLst>
                  <a:outerShdw blurRad="38100" dist="38100" dir="2700000" algn="tl">
                    <a:srgbClr val="336699"/>
                  </a:outerShdw>
                </a:effectLst>
              </a:rPr>
              <a:t>H</a:t>
            </a:r>
            <a:r>
              <a:rPr lang="en-US" sz="1800" b="1">
                <a:effectLst>
                  <a:outerShdw blurRad="38100" dist="38100" dir="2700000" algn="tl">
                    <a:srgbClr val="336699"/>
                  </a:outerShdw>
                </a:effectLst>
              </a:rPr>
              <a:t>12</a:t>
            </a:r>
            <a:r>
              <a:rPr lang="en-US" sz="2000" b="1">
                <a:effectLst>
                  <a:outerShdw blurRad="38100" dist="38100" dir="2700000" algn="tl">
                    <a:srgbClr val="336699"/>
                  </a:outerShdw>
                </a:effectLst>
              </a:rPr>
              <a:t>O</a:t>
            </a:r>
            <a:r>
              <a:rPr lang="en-US" sz="1600" b="1">
                <a:effectLst>
                  <a:outerShdw blurRad="38100" dist="38100" dir="2700000" algn="tl">
                    <a:srgbClr val="336699"/>
                  </a:outerShdw>
                </a:effectLst>
              </a:rPr>
              <a:t>6</a:t>
            </a:r>
            <a:r>
              <a:rPr lang="en-US" sz="2000" b="1">
                <a:effectLst>
                  <a:outerShdw blurRad="38100" dist="38100" dir="2700000" algn="tl">
                    <a:srgbClr val="336699"/>
                  </a:outerShdw>
                </a:effectLst>
              </a:rPr>
              <a:t> + 6O</a:t>
            </a:r>
            <a:r>
              <a:rPr lang="en-US" sz="1600" b="1">
                <a:effectLst>
                  <a:outerShdw blurRad="38100" dist="38100" dir="2700000" algn="tl">
                    <a:srgbClr val="336699"/>
                  </a:outerShdw>
                </a:effectLst>
              </a:rPr>
              <a:t>2</a:t>
            </a:r>
            <a:r>
              <a:rPr lang="en-US" sz="2000" b="1">
                <a:effectLst>
                  <a:outerShdw blurRad="38100" dist="38100" dir="2700000" algn="tl">
                    <a:srgbClr val="336699"/>
                  </a:outerShdw>
                </a:effectLst>
              </a:rPr>
              <a:t> = </a:t>
            </a:r>
            <a:r>
              <a:rPr lang="en-US" sz="2000" b="1">
                <a:effectLst>
                  <a:outerShdw blurRad="38100" dist="38100" dir="2700000" algn="tl">
                    <a:srgbClr val="336699"/>
                  </a:outerShdw>
                </a:effectLst>
                <a:sym typeface="Wingdings" pitchFamily="2" charset="2"/>
              </a:rPr>
              <a:t></a:t>
            </a:r>
            <a:endParaRPr lang="en-US" sz="2000" b="1">
              <a:effectLst>
                <a:outerShdw blurRad="38100" dist="38100" dir="2700000" algn="tl">
                  <a:srgbClr val="336699"/>
                </a:outerShdw>
              </a:effectLst>
            </a:endParaRPr>
          </a:p>
        </p:txBody>
      </p:sp>
      <p:sp>
        <p:nvSpPr>
          <p:cNvPr id="79770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555014" name="AutoShape 6"/>
          <p:cNvSpPr>
            <a:spLocks noChangeArrowheads="1"/>
          </p:cNvSpPr>
          <p:nvPr/>
        </p:nvSpPr>
        <p:spPr bwMode="auto">
          <a:xfrm>
            <a:off x="381000" y="1981200"/>
            <a:ext cx="7315200" cy="457200"/>
          </a:xfrm>
          <a:prstGeom prst="roundRect">
            <a:avLst>
              <a:gd name="adj" fmla="val 16667"/>
            </a:avLst>
          </a:prstGeom>
          <a:solidFill>
            <a:srgbClr val="CC99FF">
              <a:alpha val="27000"/>
            </a:srgbClr>
          </a:solidFill>
          <a:ln w="19050">
            <a:solidFill>
              <a:srgbClr val="CC99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Explosion 1 1"/>
          <p:cNvSpPr/>
          <p:nvPr/>
        </p:nvSpPr>
        <p:spPr>
          <a:xfrm>
            <a:off x="6858000" y="1736271"/>
            <a:ext cx="1828800" cy="10668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ctangle 2"/>
          <p:cNvSpPr/>
          <p:nvPr/>
        </p:nvSpPr>
        <p:spPr>
          <a:xfrm>
            <a:off x="7258131" y="1981200"/>
            <a:ext cx="876137"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ATP</a:t>
            </a:r>
          </a:p>
        </p:txBody>
      </p:sp>
      <p:sp>
        <p:nvSpPr>
          <p:cNvPr id="9" name="TextBox 8">
            <a:extLst>
              <a:ext uri="{FF2B5EF4-FFF2-40B4-BE49-F238E27FC236}">
                <a16:creationId xmlns:a16="http://schemas.microsoft.com/office/drawing/2014/main" id="{C46315E1-D96D-4591-9B89-EFED2A255575}"/>
              </a:ext>
            </a:extLst>
          </p:cNvPr>
          <p:cNvSpPr txBox="1"/>
          <p:nvPr/>
        </p:nvSpPr>
        <p:spPr>
          <a:xfrm>
            <a:off x="6019800" y="5304002"/>
            <a:ext cx="4572000"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Tree>
    <p:extLst>
      <p:ext uri="{BB962C8B-B14F-4D97-AF65-F5344CB8AC3E}">
        <p14:creationId xmlns:p14="http://schemas.microsoft.com/office/powerpoint/2010/main" val="26872550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5551C-3BCD-4A74-8A24-0BB06B3A29CF}"/>
              </a:ext>
            </a:extLst>
          </p:cNvPr>
          <p:cNvSpPr>
            <a:spLocks noGrp="1"/>
          </p:cNvSpPr>
          <p:nvPr>
            <p:ph idx="1"/>
          </p:nvPr>
        </p:nvSpPr>
        <p:spPr>
          <a:xfrm>
            <a:off x="152400" y="76200"/>
            <a:ext cx="8915400" cy="4530725"/>
          </a:xfrm>
        </p:spPr>
        <p:txBody>
          <a:bodyPr/>
          <a:lstStyle/>
          <a:p>
            <a:r>
              <a:rPr lang="en-US" i="0" dirty="0">
                <a:effectLst/>
                <a:latin typeface="Roboto"/>
              </a:rPr>
              <a:t>This cycle is a series of chemical reactions used by all aerobic organisms to generate energy.</a:t>
            </a:r>
          </a:p>
          <a:p>
            <a:pPr lvl="1"/>
            <a:r>
              <a:rPr lang="en-US" i="0" dirty="0">
                <a:solidFill>
                  <a:srgbClr val="FFFF00"/>
                </a:solidFill>
                <a:effectLst/>
                <a:latin typeface="Roboto"/>
              </a:rPr>
              <a:t>Requires the oxidation of acetate—derived from carbohydrates, fats, and proteins—into carbon dioxide.</a:t>
            </a:r>
            <a:endParaRPr lang="en-US" dirty="0">
              <a:solidFill>
                <a:srgbClr val="FFFF00"/>
              </a:solidFill>
            </a:endParaRPr>
          </a:p>
        </p:txBody>
      </p:sp>
      <p:pic>
        <p:nvPicPr>
          <p:cNvPr id="2050" name="Picture 2">
            <a:extLst>
              <a:ext uri="{FF2B5EF4-FFF2-40B4-BE49-F238E27FC236}">
                <a16:creationId xmlns:a16="http://schemas.microsoft.com/office/drawing/2014/main" id="{45475251-0A61-4AA9-ACA8-579C4B521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0"/>
            <a:ext cx="8686800" cy="360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a:extLst>
              <a:ext uri="{FF2B5EF4-FFF2-40B4-BE49-F238E27FC236}">
                <a16:creationId xmlns:a16="http://schemas.microsoft.com/office/drawing/2014/main" id="{B6BFEB10-59F5-42FE-8FC1-412BC9AE5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12996"/>
            <a:ext cx="8762999" cy="360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04218A18-FBCE-4753-8BF3-70CF38E3BAB3}"/>
              </a:ext>
            </a:extLst>
          </p:cNvPr>
          <p:cNvSpPr/>
          <p:nvPr/>
        </p:nvSpPr>
        <p:spPr>
          <a:xfrm>
            <a:off x="457200" y="3048000"/>
            <a:ext cx="2122697"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9525">
                  <a:solidFill>
                    <a:srgbClr val="800000"/>
                  </a:solidFill>
                  <a:prstDash val="solid"/>
                </a:ln>
                <a:solidFill>
                  <a:srgbClr val="FFFFFF"/>
                </a:solidFill>
                <a:effectLst>
                  <a:outerShdw blurRad="12700" dist="38100" dir="2700000" algn="tl" rotWithShape="0">
                    <a:srgbClr val="800000">
                      <a:lumMod val="50000"/>
                    </a:srgbClr>
                  </a:outerShdw>
                </a:effectLst>
                <a:uLnTx/>
                <a:uFillTx/>
                <a:latin typeface="Tahoma" pitchFamily="34" charset="0"/>
                <a:ea typeface="+mn-ea"/>
                <a:cs typeface="+mn-cs"/>
              </a:rPr>
              <a:t>Simplified a bit</a:t>
            </a:r>
          </a:p>
        </p:txBody>
      </p:sp>
      <p:sp>
        <p:nvSpPr>
          <p:cNvPr id="5" name="Rectangle: Rounded Corners 4">
            <a:extLst>
              <a:ext uri="{FF2B5EF4-FFF2-40B4-BE49-F238E27FC236}">
                <a16:creationId xmlns:a16="http://schemas.microsoft.com/office/drawing/2014/main" id="{CBC13889-2361-4A7E-B076-9FF5639C7CF4}"/>
              </a:ext>
            </a:extLst>
          </p:cNvPr>
          <p:cNvSpPr/>
          <p:nvPr/>
        </p:nvSpPr>
        <p:spPr bwMode="auto">
          <a:xfrm>
            <a:off x="2971800" y="4267200"/>
            <a:ext cx="3200400" cy="533400"/>
          </a:xfrm>
          <a:prstGeom prst="round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ectangle 5">
            <a:extLst>
              <a:ext uri="{FF2B5EF4-FFF2-40B4-BE49-F238E27FC236}">
                <a16:creationId xmlns:a16="http://schemas.microsoft.com/office/drawing/2014/main" id="{A5AB1CEB-A91F-4FC9-B855-2D0D3818ABCE}"/>
              </a:ext>
            </a:extLst>
          </p:cNvPr>
          <p:cNvSpPr/>
          <p:nvPr/>
        </p:nvSpPr>
        <p:spPr>
          <a:xfrm>
            <a:off x="7752909" y="296733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17</a:t>
            </a:r>
          </a:p>
        </p:txBody>
      </p:sp>
    </p:spTree>
    <p:extLst>
      <p:ext uri="{BB962C8B-B14F-4D97-AF65-F5344CB8AC3E}">
        <p14:creationId xmlns:p14="http://schemas.microsoft.com/office/powerpoint/2010/main" val="23634942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5551C-3BCD-4A74-8A24-0BB06B3A29CF}"/>
              </a:ext>
            </a:extLst>
          </p:cNvPr>
          <p:cNvSpPr>
            <a:spLocks noGrp="1"/>
          </p:cNvSpPr>
          <p:nvPr>
            <p:ph idx="1"/>
          </p:nvPr>
        </p:nvSpPr>
        <p:spPr>
          <a:xfrm>
            <a:off x="152400" y="76200"/>
            <a:ext cx="8915400" cy="4530725"/>
          </a:xfrm>
        </p:spPr>
        <p:txBody>
          <a:bodyPr/>
          <a:lstStyle/>
          <a:p>
            <a:r>
              <a:rPr lang="en-US" i="0" dirty="0">
                <a:effectLst/>
                <a:latin typeface="Roboto"/>
              </a:rPr>
              <a:t>This cycle is a series of chemical reactions used by all aerobic organisms to generate energy.</a:t>
            </a:r>
          </a:p>
          <a:p>
            <a:pPr lvl="1"/>
            <a:r>
              <a:rPr lang="en-US" i="0" dirty="0">
                <a:solidFill>
                  <a:srgbClr val="FFFF00"/>
                </a:solidFill>
                <a:effectLst/>
                <a:latin typeface="Roboto"/>
              </a:rPr>
              <a:t>Requires the oxidation of acetate—derived from carbohydrates, fats, and proteins—into carbon dioxide.</a:t>
            </a:r>
            <a:endParaRPr lang="en-US" dirty="0">
              <a:solidFill>
                <a:srgbClr val="FFFF00"/>
              </a:solidFill>
            </a:endParaRPr>
          </a:p>
        </p:txBody>
      </p:sp>
      <p:pic>
        <p:nvPicPr>
          <p:cNvPr id="2050" name="Picture 2">
            <a:extLst>
              <a:ext uri="{FF2B5EF4-FFF2-40B4-BE49-F238E27FC236}">
                <a16:creationId xmlns:a16="http://schemas.microsoft.com/office/drawing/2014/main" id="{45475251-0A61-4AA9-ACA8-579C4B521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0"/>
            <a:ext cx="8686800" cy="360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a:extLst>
              <a:ext uri="{FF2B5EF4-FFF2-40B4-BE49-F238E27FC236}">
                <a16:creationId xmlns:a16="http://schemas.microsoft.com/office/drawing/2014/main" id="{B6BFEB10-59F5-42FE-8FC1-412BC9AE5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12996"/>
            <a:ext cx="8762999" cy="360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04218A18-FBCE-4753-8BF3-70CF38E3BAB3}"/>
              </a:ext>
            </a:extLst>
          </p:cNvPr>
          <p:cNvSpPr/>
          <p:nvPr/>
        </p:nvSpPr>
        <p:spPr>
          <a:xfrm>
            <a:off x="457200" y="3048000"/>
            <a:ext cx="2122697"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9525">
                  <a:solidFill>
                    <a:srgbClr val="800000"/>
                  </a:solidFill>
                  <a:prstDash val="solid"/>
                </a:ln>
                <a:solidFill>
                  <a:srgbClr val="FFFFFF"/>
                </a:solidFill>
                <a:effectLst>
                  <a:outerShdw blurRad="12700" dist="38100" dir="2700000" algn="tl" rotWithShape="0">
                    <a:srgbClr val="800000">
                      <a:lumMod val="50000"/>
                    </a:srgbClr>
                  </a:outerShdw>
                </a:effectLst>
                <a:uLnTx/>
                <a:uFillTx/>
                <a:latin typeface="Tahoma" pitchFamily="34" charset="0"/>
                <a:ea typeface="+mn-ea"/>
                <a:cs typeface="+mn-cs"/>
              </a:rPr>
              <a:t>Simplified a bit</a:t>
            </a:r>
          </a:p>
        </p:txBody>
      </p:sp>
      <p:sp>
        <p:nvSpPr>
          <p:cNvPr id="6" name="Rectangle 5">
            <a:extLst>
              <a:ext uri="{FF2B5EF4-FFF2-40B4-BE49-F238E27FC236}">
                <a16:creationId xmlns:a16="http://schemas.microsoft.com/office/drawing/2014/main" id="{A5AB1CEB-A91F-4FC9-B855-2D0D3818ABCE}"/>
              </a:ext>
            </a:extLst>
          </p:cNvPr>
          <p:cNvSpPr/>
          <p:nvPr/>
        </p:nvSpPr>
        <p:spPr>
          <a:xfrm>
            <a:off x="7752909" y="2967335"/>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17</a:t>
            </a:r>
          </a:p>
        </p:txBody>
      </p:sp>
    </p:spTree>
    <p:extLst>
      <p:ext uri="{BB962C8B-B14F-4D97-AF65-F5344CB8AC3E}">
        <p14:creationId xmlns:p14="http://schemas.microsoft.com/office/powerpoint/2010/main" val="28312385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92D9D-981D-43BA-92E9-AFCC9C9F42BC}"/>
              </a:ext>
            </a:extLst>
          </p:cNvPr>
          <p:cNvSpPr>
            <a:spLocks noGrp="1"/>
          </p:cNvSpPr>
          <p:nvPr>
            <p:ph idx="1"/>
          </p:nvPr>
        </p:nvSpPr>
        <p:spPr>
          <a:xfrm>
            <a:off x="152400" y="152400"/>
            <a:ext cx="8229600" cy="4525963"/>
          </a:xfrm>
        </p:spPr>
        <p:txBody>
          <a:bodyPr/>
          <a:lstStyle/>
          <a:p>
            <a:r>
              <a:rPr lang="en-US" dirty="0"/>
              <a:t>Which is not true of cellular respiration.</a:t>
            </a:r>
          </a:p>
          <a:p>
            <a:pPr marL="457200" marR="0" lvl="1" indent="0">
              <a:spcBef>
                <a:spcPts val="0"/>
              </a:spcBef>
              <a:spcAft>
                <a:spcPts val="0"/>
              </a:spcAft>
              <a:buNone/>
              <a:tabLst>
                <a:tab pos="914400" algn="l"/>
              </a:tabLst>
            </a:pPr>
            <a:r>
              <a:rPr lang="en-US" dirty="0">
                <a:solidFill>
                  <a:srgbClr val="FFCCCC"/>
                </a:solidFill>
                <a:effectLst/>
                <a:latin typeface="Century Gothic" panose="020B0502020202020204" pitchFamily="34" charset="0"/>
                <a:ea typeface="Times New Roman" panose="02020603050405020304" pitchFamily="18" charset="0"/>
              </a:rPr>
              <a:t>A.) Burns sugars for energy.</a:t>
            </a:r>
            <a:endParaRPr lang="en-US" dirty="0">
              <a:solidFill>
                <a:srgbClr val="FFCC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00FFFF"/>
                </a:solidFill>
                <a:effectLst/>
                <a:latin typeface="Century Gothic" panose="020B0502020202020204" pitchFamily="34" charset="0"/>
                <a:ea typeface="Times New Roman" panose="02020603050405020304" pitchFamily="18" charset="0"/>
              </a:rPr>
              <a:t>B.) Energy is released.</a:t>
            </a:r>
            <a:endParaRPr lang="en-US" dirty="0">
              <a:solidFill>
                <a:srgbClr val="00FFFF"/>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FFCC"/>
                </a:solidFill>
                <a:effectLst/>
                <a:latin typeface="Century Gothic" panose="020B0502020202020204" pitchFamily="34" charset="0"/>
                <a:ea typeface="Times New Roman" panose="02020603050405020304" pitchFamily="18" charset="0"/>
              </a:rPr>
              <a:t>C.) Occurs in most cells.</a:t>
            </a:r>
            <a:endParaRPr lang="en-US" dirty="0">
              <a:solidFill>
                <a:srgbClr val="FFFF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5050"/>
                </a:solidFill>
                <a:effectLst/>
                <a:latin typeface="Century Gothic" panose="020B0502020202020204" pitchFamily="34" charset="0"/>
                <a:ea typeface="Times New Roman" panose="02020603050405020304" pitchFamily="18" charset="0"/>
              </a:rPr>
              <a:t>D.) Oxygen is used.</a:t>
            </a:r>
            <a:endParaRPr lang="en-US" dirty="0">
              <a:solidFill>
                <a:srgbClr val="FF5050"/>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chemeClr val="accent1">
                    <a:lumMod val="60000"/>
                    <a:lumOff val="40000"/>
                  </a:schemeClr>
                </a:solidFill>
                <a:effectLst/>
                <a:latin typeface="Century Gothic" panose="020B0502020202020204" pitchFamily="34" charset="0"/>
                <a:ea typeface="Times New Roman" panose="02020603050405020304" pitchFamily="18" charset="0"/>
              </a:rPr>
              <a:t>E.) Water is produced.</a:t>
            </a:r>
            <a:endParaRPr lang="en-US"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CC66"/>
                </a:solidFill>
                <a:effectLst/>
                <a:latin typeface="Century Gothic" panose="020B0502020202020204" pitchFamily="34" charset="0"/>
                <a:ea typeface="Times New Roman" panose="02020603050405020304" pitchFamily="18" charset="0"/>
              </a:rPr>
              <a:t>F.) Oxygen is produced.</a:t>
            </a:r>
            <a:endParaRPr lang="en-US" dirty="0">
              <a:solidFill>
                <a:srgbClr val="FFCC66"/>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CC99FF"/>
                </a:solidFill>
                <a:effectLst/>
                <a:latin typeface="Century Gothic" panose="020B0502020202020204" pitchFamily="34" charset="0"/>
                <a:ea typeface="Times New Roman" panose="02020603050405020304" pitchFamily="18" charset="0"/>
              </a:rPr>
              <a:t>G.) Occurs in dark and light.</a:t>
            </a:r>
            <a:endParaRPr lang="en-US" dirty="0">
              <a:solidFill>
                <a:srgbClr val="CC99FF"/>
              </a:solidFill>
              <a:effectLst/>
              <a:latin typeface="Times New Roman" panose="02020603050405020304" pitchFamily="18" charset="0"/>
              <a:ea typeface="Times New Roman" panose="02020603050405020304" pitchFamily="18" charset="0"/>
            </a:endParaRPr>
          </a:p>
          <a:p>
            <a:pPr lvl="1"/>
            <a:endParaRPr lang="en-US" dirty="0"/>
          </a:p>
        </p:txBody>
      </p:sp>
      <p:pic>
        <p:nvPicPr>
          <p:cNvPr id="19458" name="Picture 2" descr="Forget breathing in, it's time to breathe out | TriRadar">
            <a:extLst>
              <a:ext uri="{FF2B5EF4-FFF2-40B4-BE49-F238E27FC236}">
                <a16:creationId xmlns:a16="http://schemas.microsoft.com/office/drawing/2014/main" id="{B182E50A-3782-4A90-B5D8-BA9120594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64" y="3733800"/>
            <a:ext cx="8834535" cy="2943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0DC66D-12C1-4CAA-99B7-9B839A4F0FB7}"/>
              </a:ext>
            </a:extLst>
          </p:cNvPr>
          <p:cNvSpPr txBox="1"/>
          <p:nvPr/>
        </p:nvSpPr>
        <p:spPr>
          <a:xfrm>
            <a:off x="5867400" y="233937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Tree>
    <p:extLst>
      <p:ext uri="{BB962C8B-B14F-4D97-AF65-F5344CB8AC3E}">
        <p14:creationId xmlns:p14="http://schemas.microsoft.com/office/powerpoint/2010/main" val="30040329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92D9D-981D-43BA-92E9-AFCC9C9F42BC}"/>
              </a:ext>
            </a:extLst>
          </p:cNvPr>
          <p:cNvSpPr>
            <a:spLocks noGrp="1"/>
          </p:cNvSpPr>
          <p:nvPr>
            <p:ph idx="1"/>
          </p:nvPr>
        </p:nvSpPr>
        <p:spPr>
          <a:xfrm>
            <a:off x="152400" y="152400"/>
            <a:ext cx="8229600" cy="4525963"/>
          </a:xfrm>
        </p:spPr>
        <p:txBody>
          <a:bodyPr/>
          <a:lstStyle/>
          <a:p>
            <a:r>
              <a:rPr lang="en-US" dirty="0"/>
              <a:t>Which is not true of cellular respiration.</a:t>
            </a:r>
          </a:p>
          <a:p>
            <a:pPr marL="457200" marR="0" lvl="1" indent="0">
              <a:spcBef>
                <a:spcPts val="0"/>
              </a:spcBef>
              <a:spcAft>
                <a:spcPts val="0"/>
              </a:spcAft>
              <a:buNone/>
              <a:tabLst>
                <a:tab pos="914400" algn="l"/>
              </a:tabLst>
            </a:pPr>
            <a:r>
              <a:rPr lang="en-US" dirty="0">
                <a:solidFill>
                  <a:srgbClr val="FFCCCC"/>
                </a:solidFill>
                <a:effectLst/>
                <a:latin typeface="Century Gothic" panose="020B0502020202020204" pitchFamily="34" charset="0"/>
                <a:ea typeface="Times New Roman" panose="02020603050405020304" pitchFamily="18" charset="0"/>
              </a:rPr>
              <a:t>A.) Burns sugars for energy.</a:t>
            </a:r>
            <a:endParaRPr lang="en-US" dirty="0">
              <a:solidFill>
                <a:srgbClr val="FFCC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00FFFF"/>
                </a:solidFill>
                <a:effectLst/>
                <a:latin typeface="Century Gothic" panose="020B0502020202020204" pitchFamily="34" charset="0"/>
                <a:ea typeface="Times New Roman" panose="02020603050405020304" pitchFamily="18" charset="0"/>
              </a:rPr>
              <a:t>B.) Energy is released.</a:t>
            </a:r>
            <a:endParaRPr lang="en-US" dirty="0">
              <a:solidFill>
                <a:srgbClr val="00FFFF"/>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FFCC"/>
                </a:solidFill>
                <a:effectLst/>
                <a:latin typeface="Century Gothic" panose="020B0502020202020204" pitchFamily="34" charset="0"/>
                <a:ea typeface="Times New Roman" panose="02020603050405020304" pitchFamily="18" charset="0"/>
              </a:rPr>
              <a:t>C.) Occurs in most cells.</a:t>
            </a:r>
            <a:endParaRPr lang="en-US" dirty="0">
              <a:solidFill>
                <a:srgbClr val="FFFF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5050"/>
                </a:solidFill>
                <a:effectLst/>
                <a:latin typeface="Century Gothic" panose="020B0502020202020204" pitchFamily="34" charset="0"/>
                <a:ea typeface="Times New Roman" panose="02020603050405020304" pitchFamily="18" charset="0"/>
              </a:rPr>
              <a:t>D.) Oxygen is used.</a:t>
            </a:r>
            <a:endParaRPr lang="en-US" dirty="0">
              <a:solidFill>
                <a:srgbClr val="FF5050"/>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chemeClr val="accent1">
                    <a:lumMod val="60000"/>
                    <a:lumOff val="40000"/>
                  </a:schemeClr>
                </a:solidFill>
                <a:effectLst/>
                <a:latin typeface="Century Gothic" panose="020B0502020202020204" pitchFamily="34" charset="0"/>
                <a:ea typeface="Times New Roman" panose="02020603050405020304" pitchFamily="18" charset="0"/>
              </a:rPr>
              <a:t>E.) Water is produced.</a:t>
            </a:r>
            <a:endParaRPr lang="en-US"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CC66"/>
                </a:solidFill>
                <a:effectLst/>
                <a:latin typeface="Century Gothic" panose="020B0502020202020204" pitchFamily="34" charset="0"/>
                <a:ea typeface="Times New Roman" panose="02020603050405020304" pitchFamily="18" charset="0"/>
              </a:rPr>
              <a:t>F.) Oxygen is produced.</a:t>
            </a:r>
            <a:endParaRPr lang="en-US" dirty="0">
              <a:solidFill>
                <a:srgbClr val="FFCC66"/>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CC99FF"/>
                </a:solidFill>
                <a:effectLst/>
                <a:latin typeface="Century Gothic" panose="020B0502020202020204" pitchFamily="34" charset="0"/>
                <a:ea typeface="Times New Roman" panose="02020603050405020304" pitchFamily="18" charset="0"/>
              </a:rPr>
              <a:t>G.) Occurs in dark and light.</a:t>
            </a:r>
            <a:endParaRPr lang="en-US" dirty="0">
              <a:solidFill>
                <a:srgbClr val="CC99FF"/>
              </a:solidFill>
              <a:effectLst/>
              <a:latin typeface="Times New Roman" panose="02020603050405020304" pitchFamily="18" charset="0"/>
              <a:ea typeface="Times New Roman" panose="02020603050405020304" pitchFamily="18" charset="0"/>
            </a:endParaRPr>
          </a:p>
          <a:p>
            <a:pPr lvl="1"/>
            <a:endParaRPr lang="en-US" dirty="0"/>
          </a:p>
        </p:txBody>
      </p:sp>
      <p:pic>
        <p:nvPicPr>
          <p:cNvPr id="19458" name="Picture 2" descr="Forget breathing in, it's time to breathe out | TriRadar">
            <a:extLst>
              <a:ext uri="{FF2B5EF4-FFF2-40B4-BE49-F238E27FC236}">
                <a16:creationId xmlns:a16="http://schemas.microsoft.com/office/drawing/2014/main" id="{B182E50A-3782-4A90-B5D8-BA9120594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64" y="3733800"/>
            <a:ext cx="8834535" cy="2943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0DC66D-12C1-4CAA-99B7-9B839A4F0FB7}"/>
              </a:ext>
            </a:extLst>
          </p:cNvPr>
          <p:cNvSpPr txBox="1"/>
          <p:nvPr/>
        </p:nvSpPr>
        <p:spPr>
          <a:xfrm>
            <a:off x="5867400" y="233937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
        <p:nvSpPr>
          <p:cNvPr id="7" name="AutoShape 6">
            <a:extLst>
              <a:ext uri="{FF2B5EF4-FFF2-40B4-BE49-F238E27FC236}">
                <a16:creationId xmlns:a16="http://schemas.microsoft.com/office/drawing/2014/main" id="{B38141F3-6190-4312-A666-D01C970A1466}"/>
              </a:ext>
            </a:extLst>
          </p:cNvPr>
          <p:cNvSpPr>
            <a:spLocks noChangeArrowheads="1"/>
          </p:cNvSpPr>
          <p:nvPr/>
        </p:nvSpPr>
        <p:spPr bwMode="auto">
          <a:xfrm>
            <a:off x="457200" y="2817316"/>
            <a:ext cx="7086600" cy="457200"/>
          </a:xfrm>
          <a:prstGeom prst="roundRect">
            <a:avLst>
              <a:gd name="adj" fmla="val 16667"/>
            </a:avLst>
          </a:prstGeom>
          <a:solidFill>
            <a:srgbClr val="FFCC66">
              <a:alpha val="27000"/>
            </a:srgbClr>
          </a:solidFill>
          <a:ln w="19050">
            <a:solidFill>
              <a:srgbClr val="FFCC66"/>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2278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973763"/>
          </a:xfrm>
        </p:spPr>
        <p:txBody>
          <a:bodyPr/>
          <a:lstStyle/>
          <a:p>
            <a:r>
              <a:rPr lang="en-US" b="0" i="0" dirty="0">
                <a:effectLst/>
                <a:latin typeface="Roboto"/>
              </a:rPr>
              <a:t>These are small organelles present in the cytoplasm of many cells, which contains the reducing enzyme catalase and usually some oxidases.</a:t>
            </a:r>
            <a:r>
              <a:rPr lang="en-US" dirty="0"/>
              <a:t> </a:t>
            </a:r>
          </a:p>
        </p:txBody>
      </p:sp>
      <p:pic>
        <p:nvPicPr>
          <p:cNvPr id="2050" name="Picture 2" descr="https://encrypted-tbn0.gstatic.com/images?q=tbn:ANd9GcRUZMgmyLBS5x9WX3D7C-JU1oPPOO3dlv-fVQpYUGdRS6rjA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0"/>
            <a:ext cx="86868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BCDC9017-3591-4CB4-8A49-091394B22746}"/>
              </a:ext>
            </a:extLst>
          </p:cNvPr>
          <p:cNvSpPr/>
          <p:nvPr/>
        </p:nvSpPr>
        <p:spPr>
          <a:xfrm>
            <a:off x="7848600" y="2133600"/>
            <a:ext cx="869149"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3</a:t>
            </a:r>
          </a:p>
        </p:txBody>
      </p:sp>
      <p:sp>
        <p:nvSpPr>
          <p:cNvPr id="5" name="Rectangle: Rounded Corners 4">
            <a:extLst>
              <a:ext uri="{FF2B5EF4-FFF2-40B4-BE49-F238E27FC236}">
                <a16:creationId xmlns:a16="http://schemas.microsoft.com/office/drawing/2014/main" id="{E8E5EF62-1775-4EC5-BEF4-C55ACCF836CF}"/>
              </a:ext>
            </a:extLst>
          </p:cNvPr>
          <p:cNvSpPr/>
          <p:nvPr/>
        </p:nvSpPr>
        <p:spPr>
          <a:xfrm>
            <a:off x="1371600" y="4457700"/>
            <a:ext cx="609600" cy="495300"/>
          </a:xfrm>
          <a:prstGeom prst="roundRect">
            <a:avLst/>
          </a:prstGeom>
          <a:no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0456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92D9D-981D-43BA-92E9-AFCC9C9F42BC}"/>
              </a:ext>
            </a:extLst>
          </p:cNvPr>
          <p:cNvSpPr>
            <a:spLocks noGrp="1"/>
          </p:cNvSpPr>
          <p:nvPr>
            <p:ph idx="1"/>
          </p:nvPr>
        </p:nvSpPr>
        <p:spPr>
          <a:xfrm>
            <a:off x="152400" y="152400"/>
            <a:ext cx="8229600" cy="4525963"/>
          </a:xfrm>
        </p:spPr>
        <p:txBody>
          <a:bodyPr/>
          <a:lstStyle/>
          <a:p>
            <a:r>
              <a:rPr lang="en-US" dirty="0"/>
              <a:t>Which is not true of cellular respiration.</a:t>
            </a:r>
          </a:p>
          <a:p>
            <a:pPr marL="457200" marR="0" lvl="1" indent="0">
              <a:spcBef>
                <a:spcPts val="0"/>
              </a:spcBef>
              <a:spcAft>
                <a:spcPts val="0"/>
              </a:spcAft>
              <a:buNone/>
              <a:tabLst>
                <a:tab pos="914400" algn="l"/>
              </a:tabLst>
            </a:pPr>
            <a:r>
              <a:rPr lang="en-US" dirty="0">
                <a:solidFill>
                  <a:srgbClr val="FFCCCC"/>
                </a:solidFill>
                <a:effectLst/>
                <a:latin typeface="Century Gothic" panose="020B0502020202020204" pitchFamily="34" charset="0"/>
                <a:ea typeface="Times New Roman" panose="02020603050405020304" pitchFamily="18" charset="0"/>
              </a:rPr>
              <a:t>A.) Burns sugars for energy.</a:t>
            </a:r>
            <a:endParaRPr lang="en-US" dirty="0">
              <a:solidFill>
                <a:srgbClr val="FFCC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00FFFF"/>
                </a:solidFill>
                <a:effectLst/>
                <a:latin typeface="Century Gothic" panose="020B0502020202020204" pitchFamily="34" charset="0"/>
                <a:ea typeface="Times New Roman" panose="02020603050405020304" pitchFamily="18" charset="0"/>
              </a:rPr>
              <a:t>B.) Energy is released.</a:t>
            </a:r>
            <a:endParaRPr lang="en-US" dirty="0">
              <a:solidFill>
                <a:srgbClr val="00FFFF"/>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FFCC"/>
                </a:solidFill>
                <a:effectLst/>
                <a:latin typeface="Century Gothic" panose="020B0502020202020204" pitchFamily="34" charset="0"/>
                <a:ea typeface="Times New Roman" panose="02020603050405020304" pitchFamily="18" charset="0"/>
              </a:rPr>
              <a:t>C.) Occurs in most cells.</a:t>
            </a:r>
            <a:endParaRPr lang="en-US" dirty="0">
              <a:solidFill>
                <a:srgbClr val="FFFF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5050"/>
                </a:solidFill>
                <a:effectLst/>
                <a:latin typeface="Century Gothic" panose="020B0502020202020204" pitchFamily="34" charset="0"/>
                <a:ea typeface="Times New Roman" panose="02020603050405020304" pitchFamily="18" charset="0"/>
              </a:rPr>
              <a:t>D.) Oxygen is used.</a:t>
            </a:r>
            <a:endParaRPr lang="en-US" dirty="0">
              <a:solidFill>
                <a:srgbClr val="FF5050"/>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chemeClr val="accent1">
                    <a:lumMod val="60000"/>
                    <a:lumOff val="40000"/>
                  </a:schemeClr>
                </a:solidFill>
                <a:effectLst/>
                <a:latin typeface="Century Gothic" panose="020B0502020202020204" pitchFamily="34" charset="0"/>
                <a:ea typeface="Times New Roman" panose="02020603050405020304" pitchFamily="18" charset="0"/>
              </a:rPr>
              <a:t>E.) Water is produced.</a:t>
            </a:r>
            <a:endParaRPr lang="en-US"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CC66"/>
                </a:solidFill>
                <a:effectLst/>
                <a:latin typeface="Century Gothic" panose="020B0502020202020204" pitchFamily="34" charset="0"/>
                <a:ea typeface="Times New Roman" panose="02020603050405020304" pitchFamily="18" charset="0"/>
              </a:rPr>
              <a:t>F.) Carbon dioxide is produced.</a:t>
            </a:r>
            <a:endParaRPr lang="en-US" dirty="0">
              <a:solidFill>
                <a:srgbClr val="FFCC66"/>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CC99FF"/>
                </a:solidFill>
                <a:effectLst/>
                <a:latin typeface="Century Gothic" panose="020B0502020202020204" pitchFamily="34" charset="0"/>
                <a:ea typeface="Times New Roman" panose="02020603050405020304" pitchFamily="18" charset="0"/>
              </a:rPr>
              <a:t>G.) Occurs in dark and light.</a:t>
            </a:r>
            <a:endParaRPr lang="en-US" dirty="0">
              <a:solidFill>
                <a:srgbClr val="CC99FF"/>
              </a:solidFill>
              <a:effectLst/>
              <a:latin typeface="Times New Roman" panose="02020603050405020304" pitchFamily="18" charset="0"/>
              <a:ea typeface="Times New Roman" panose="02020603050405020304" pitchFamily="18" charset="0"/>
            </a:endParaRPr>
          </a:p>
          <a:p>
            <a:pPr lvl="1"/>
            <a:endParaRPr lang="en-US" dirty="0"/>
          </a:p>
        </p:txBody>
      </p:sp>
      <p:pic>
        <p:nvPicPr>
          <p:cNvPr id="19458" name="Picture 2" descr="Forget breathing in, it's time to breathe out | TriRadar">
            <a:extLst>
              <a:ext uri="{FF2B5EF4-FFF2-40B4-BE49-F238E27FC236}">
                <a16:creationId xmlns:a16="http://schemas.microsoft.com/office/drawing/2014/main" id="{B182E50A-3782-4A90-B5D8-BA9120594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64" y="3733800"/>
            <a:ext cx="8834535" cy="2943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0DC66D-12C1-4CAA-99B7-9B839A4F0FB7}"/>
              </a:ext>
            </a:extLst>
          </p:cNvPr>
          <p:cNvSpPr txBox="1"/>
          <p:nvPr/>
        </p:nvSpPr>
        <p:spPr>
          <a:xfrm>
            <a:off x="5867400" y="233937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
        <p:nvSpPr>
          <p:cNvPr id="8" name="AutoShape 6">
            <a:extLst>
              <a:ext uri="{FF2B5EF4-FFF2-40B4-BE49-F238E27FC236}">
                <a16:creationId xmlns:a16="http://schemas.microsoft.com/office/drawing/2014/main" id="{0B5941DF-0937-4BA6-99BB-BAC47121CF21}"/>
              </a:ext>
            </a:extLst>
          </p:cNvPr>
          <p:cNvSpPr>
            <a:spLocks noChangeArrowheads="1"/>
          </p:cNvSpPr>
          <p:nvPr/>
        </p:nvSpPr>
        <p:spPr bwMode="auto">
          <a:xfrm>
            <a:off x="457200" y="2817316"/>
            <a:ext cx="7086600" cy="457200"/>
          </a:xfrm>
          <a:prstGeom prst="roundRect">
            <a:avLst>
              <a:gd name="adj" fmla="val 16667"/>
            </a:avLst>
          </a:prstGeom>
          <a:solidFill>
            <a:srgbClr val="FFCC66">
              <a:alpha val="27000"/>
            </a:srgbClr>
          </a:solidFill>
          <a:ln w="19050">
            <a:solidFill>
              <a:srgbClr val="FFCC66"/>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15779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3747" name="Rectangle 3"/>
          <p:cNvSpPr>
            <a:spLocks noGrp="1" noChangeArrowheads="1"/>
          </p:cNvSpPr>
          <p:nvPr>
            <p:ph type="body" idx="4294967295"/>
          </p:nvPr>
        </p:nvSpPr>
        <p:spPr>
          <a:xfrm>
            <a:off x="152400" y="228600"/>
            <a:ext cx="8763000" cy="5902325"/>
          </a:xfrm>
        </p:spPr>
        <p:txBody>
          <a:bodyPr/>
          <a:lstStyle/>
          <a:p>
            <a:pPr eaLnBrk="1" hangingPunct="1">
              <a:defRPr/>
            </a:pPr>
            <a:r>
              <a:rPr lang="en-US" dirty="0"/>
              <a:t>This is a membrane-bound sac for storage, digestion, and waste removal.</a:t>
            </a:r>
          </a:p>
        </p:txBody>
      </p:sp>
      <p:pic>
        <p:nvPicPr>
          <p:cNvPr id="5990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458200" cy="5105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52676" name="Freeform 4" descr="Water droplets"/>
          <p:cNvSpPr>
            <a:spLocks/>
          </p:cNvSpPr>
          <p:nvPr/>
        </p:nvSpPr>
        <p:spPr bwMode="auto">
          <a:xfrm>
            <a:off x="2435225" y="3048000"/>
            <a:ext cx="4538663" cy="2041525"/>
          </a:xfrm>
          <a:custGeom>
            <a:avLst/>
            <a:gdLst>
              <a:gd name="T0" fmla="*/ 638 w 2859"/>
              <a:gd name="T1" fmla="*/ 11 h 1198"/>
              <a:gd name="T2" fmla="*/ 395 w 2859"/>
              <a:gd name="T3" fmla="*/ 53 h 1198"/>
              <a:gd name="T4" fmla="*/ 284 w 2859"/>
              <a:gd name="T5" fmla="*/ 129 h 1198"/>
              <a:gd name="T6" fmla="*/ 145 w 2859"/>
              <a:gd name="T7" fmla="*/ 199 h 1198"/>
              <a:gd name="T8" fmla="*/ 97 w 2859"/>
              <a:gd name="T9" fmla="*/ 240 h 1198"/>
              <a:gd name="T10" fmla="*/ 69 w 2859"/>
              <a:gd name="T11" fmla="*/ 282 h 1198"/>
              <a:gd name="T12" fmla="*/ 48 w 2859"/>
              <a:gd name="T13" fmla="*/ 303 h 1198"/>
              <a:gd name="T14" fmla="*/ 0 w 2859"/>
              <a:gd name="T15" fmla="*/ 421 h 1198"/>
              <a:gd name="T16" fmla="*/ 7 w 2859"/>
              <a:gd name="T17" fmla="*/ 497 h 1198"/>
              <a:gd name="T18" fmla="*/ 48 w 2859"/>
              <a:gd name="T19" fmla="*/ 560 h 1198"/>
              <a:gd name="T20" fmla="*/ 48 w 2859"/>
              <a:gd name="T21" fmla="*/ 560 h 1198"/>
              <a:gd name="T22" fmla="*/ 97 w 2859"/>
              <a:gd name="T23" fmla="*/ 643 h 1198"/>
              <a:gd name="T24" fmla="*/ 208 w 2859"/>
              <a:gd name="T25" fmla="*/ 789 h 1198"/>
              <a:gd name="T26" fmla="*/ 263 w 2859"/>
              <a:gd name="T27" fmla="*/ 844 h 1198"/>
              <a:gd name="T28" fmla="*/ 347 w 2859"/>
              <a:gd name="T29" fmla="*/ 865 h 1198"/>
              <a:gd name="T30" fmla="*/ 479 w 2859"/>
              <a:gd name="T31" fmla="*/ 900 h 1198"/>
              <a:gd name="T32" fmla="*/ 569 w 2859"/>
              <a:gd name="T33" fmla="*/ 928 h 1198"/>
              <a:gd name="T34" fmla="*/ 617 w 2859"/>
              <a:gd name="T35" fmla="*/ 941 h 1198"/>
              <a:gd name="T36" fmla="*/ 721 w 2859"/>
              <a:gd name="T37" fmla="*/ 983 h 1198"/>
              <a:gd name="T38" fmla="*/ 770 w 2859"/>
              <a:gd name="T39" fmla="*/ 1018 h 1198"/>
              <a:gd name="T40" fmla="*/ 1395 w 2859"/>
              <a:gd name="T41" fmla="*/ 1136 h 1198"/>
              <a:gd name="T42" fmla="*/ 1631 w 2859"/>
              <a:gd name="T43" fmla="*/ 1177 h 1198"/>
              <a:gd name="T44" fmla="*/ 1811 w 2859"/>
              <a:gd name="T45" fmla="*/ 1198 h 1198"/>
              <a:gd name="T46" fmla="*/ 2082 w 2859"/>
              <a:gd name="T47" fmla="*/ 1191 h 1198"/>
              <a:gd name="T48" fmla="*/ 2165 w 2859"/>
              <a:gd name="T49" fmla="*/ 1163 h 1198"/>
              <a:gd name="T50" fmla="*/ 2311 w 2859"/>
              <a:gd name="T51" fmla="*/ 1122 h 1198"/>
              <a:gd name="T52" fmla="*/ 2338 w 2859"/>
              <a:gd name="T53" fmla="*/ 1101 h 1198"/>
              <a:gd name="T54" fmla="*/ 2366 w 2859"/>
              <a:gd name="T55" fmla="*/ 1094 h 1198"/>
              <a:gd name="T56" fmla="*/ 2387 w 2859"/>
              <a:gd name="T57" fmla="*/ 1073 h 1198"/>
              <a:gd name="T58" fmla="*/ 2491 w 2859"/>
              <a:gd name="T59" fmla="*/ 1032 h 1198"/>
              <a:gd name="T60" fmla="*/ 2574 w 2859"/>
              <a:gd name="T61" fmla="*/ 990 h 1198"/>
              <a:gd name="T62" fmla="*/ 2644 w 2859"/>
              <a:gd name="T63" fmla="*/ 934 h 1198"/>
              <a:gd name="T64" fmla="*/ 2671 w 2859"/>
              <a:gd name="T65" fmla="*/ 928 h 1198"/>
              <a:gd name="T66" fmla="*/ 2692 w 2859"/>
              <a:gd name="T67" fmla="*/ 921 h 1198"/>
              <a:gd name="T68" fmla="*/ 2734 w 2859"/>
              <a:gd name="T69" fmla="*/ 900 h 1198"/>
              <a:gd name="T70" fmla="*/ 2776 w 2859"/>
              <a:gd name="T71" fmla="*/ 851 h 1198"/>
              <a:gd name="T72" fmla="*/ 2783 w 2859"/>
              <a:gd name="T73" fmla="*/ 830 h 1198"/>
              <a:gd name="T74" fmla="*/ 2831 w 2859"/>
              <a:gd name="T75" fmla="*/ 768 h 1198"/>
              <a:gd name="T76" fmla="*/ 2859 w 2859"/>
              <a:gd name="T77" fmla="*/ 705 h 1198"/>
              <a:gd name="T78" fmla="*/ 2838 w 2859"/>
              <a:gd name="T79" fmla="*/ 456 h 1198"/>
              <a:gd name="T80" fmla="*/ 2824 w 2859"/>
              <a:gd name="T81" fmla="*/ 386 h 1198"/>
              <a:gd name="T82" fmla="*/ 2776 w 2859"/>
              <a:gd name="T83" fmla="*/ 199 h 1198"/>
              <a:gd name="T84" fmla="*/ 2623 w 2859"/>
              <a:gd name="T85" fmla="*/ 157 h 1198"/>
              <a:gd name="T86" fmla="*/ 2540 w 2859"/>
              <a:gd name="T87" fmla="*/ 102 h 1198"/>
              <a:gd name="T88" fmla="*/ 1790 w 2859"/>
              <a:gd name="T89" fmla="*/ 67 h 1198"/>
              <a:gd name="T90" fmla="*/ 1665 w 2859"/>
              <a:gd name="T91" fmla="*/ 46 h 1198"/>
              <a:gd name="T92" fmla="*/ 957 w 2859"/>
              <a:gd name="T93" fmla="*/ 18 h 1198"/>
              <a:gd name="T94" fmla="*/ 617 w 2859"/>
              <a:gd name="T95" fmla="*/ 11 h 1198"/>
              <a:gd name="T96" fmla="*/ 638 w 2859"/>
              <a:gd name="T97" fmla="*/ 11 h 1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59"/>
              <a:gd name="T148" fmla="*/ 0 h 1198"/>
              <a:gd name="T149" fmla="*/ 2859 w 2859"/>
              <a:gd name="T150" fmla="*/ 1198 h 1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59" h="1198">
                <a:moveTo>
                  <a:pt x="638" y="11"/>
                </a:moveTo>
                <a:cubicBezTo>
                  <a:pt x="546" y="16"/>
                  <a:pt x="480" y="25"/>
                  <a:pt x="395" y="53"/>
                </a:cubicBezTo>
                <a:cubicBezTo>
                  <a:pt x="350" y="68"/>
                  <a:pt x="331" y="116"/>
                  <a:pt x="284" y="129"/>
                </a:cubicBezTo>
                <a:cubicBezTo>
                  <a:pt x="237" y="161"/>
                  <a:pt x="199" y="181"/>
                  <a:pt x="145" y="199"/>
                </a:cubicBezTo>
                <a:cubicBezTo>
                  <a:pt x="115" y="220"/>
                  <a:pt x="131" y="230"/>
                  <a:pt x="97" y="240"/>
                </a:cubicBezTo>
                <a:cubicBezTo>
                  <a:pt x="30" y="307"/>
                  <a:pt x="110" y="221"/>
                  <a:pt x="69" y="282"/>
                </a:cubicBezTo>
                <a:cubicBezTo>
                  <a:pt x="64" y="290"/>
                  <a:pt x="54" y="295"/>
                  <a:pt x="48" y="303"/>
                </a:cubicBezTo>
                <a:cubicBezTo>
                  <a:pt x="19" y="340"/>
                  <a:pt x="9" y="376"/>
                  <a:pt x="0" y="421"/>
                </a:cubicBezTo>
                <a:cubicBezTo>
                  <a:pt x="2" y="446"/>
                  <a:pt x="0" y="473"/>
                  <a:pt x="7" y="497"/>
                </a:cubicBezTo>
                <a:cubicBezTo>
                  <a:pt x="8" y="500"/>
                  <a:pt x="40" y="548"/>
                  <a:pt x="48" y="560"/>
                </a:cubicBezTo>
                <a:cubicBezTo>
                  <a:pt x="58" y="591"/>
                  <a:pt x="87" y="613"/>
                  <a:pt x="97" y="643"/>
                </a:cubicBezTo>
                <a:cubicBezTo>
                  <a:pt x="116" y="699"/>
                  <a:pt x="159" y="757"/>
                  <a:pt x="208" y="789"/>
                </a:cubicBezTo>
                <a:cubicBezTo>
                  <a:pt x="220" y="807"/>
                  <a:pt x="244" y="833"/>
                  <a:pt x="263" y="844"/>
                </a:cubicBezTo>
                <a:cubicBezTo>
                  <a:pt x="284" y="856"/>
                  <a:pt x="324" y="859"/>
                  <a:pt x="347" y="865"/>
                </a:cubicBezTo>
                <a:cubicBezTo>
                  <a:pt x="391" y="877"/>
                  <a:pt x="434" y="889"/>
                  <a:pt x="479" y="900"/>
                </a:cubicBezTo>
                <a:cubicBezTo>
                  <a:pt x="509" y="908"/>
                  <a:pt x="539" y="920"/>
                  <a:pt x="569" y="928"/>
                </a:cubicBezTo>
                <a:cubicBezTo>
                  <a:pt x="585" y="932"/>
                  <a:pt x="617" y="941"/>
                  <a:pt x="617" y="941"/>
                </a:cubicBezTo>
                <a:cubicBezTo>
                  <a:pt x="649" y="963"/>
                  <a:pt x="687" y="964"/>
                  <a:pt x="721" y="983"/>
                </a:cubicBezTo>
                <a:cubicBezTo>
                  <a:pt x="726" y="986"/>
                  <a:pt x="761" y="1014"/>
                  <a:pt x="770" y="1018"/>
                </a:cubicBezTo>
                <a:cubicBezTo>
                  <a:pt x="983" y="1103"/>
                  <a:pt x="1163" y="1125"/>
                  <a:pt x="1395" y="1136"/>
                </a:cubicBezTo>
                <a:cubicBezTo>
                  <a:pt x="1474" y="1147"/>
                  <a:pt x="1552" y="1168"/>
                  <a:pt x="1631" y="1177"/>
                </a:cubicBezTo>
                <a:cubicBezTo>
                  <a:pt x="1692" y="1184"/>
                  <a:pt x="1751" y="1188"/>
                  <a:pt x="1811" y="1198"/>
                </a:cubicBezTo>
                <a:cubicBezTo>
                  <a:pt x="1901" y="1196"/>
                  <a:pt x="1992" y="1195"/>
                  <a:pt x="2082" y="1191"/>
                </a:cubicBezTo>
                <a:cubicBezTo>
                  <a:pt x="2114" y="1190"/>
                  <a:pt x="2137" y="1175"/>
                  <a:pt x="2165" y="1163"/>
                </a:cubicBezTo>
                <a:cubicBezTo>
                  <a:pt x="2212" y="1144"/>
                  <a:pt x="2263" y="1138"/>
                  <a:pt x="2311" y="1122"/>
                </a:cubicBezTo>
                <a:cubicBezTo>
                  <a:pt x="2320" y="1115"/>
                  <a:pt x="2328" y="1106"/>
                  <a:pt x="2338" y="1101"/>
                </a:cubicBezTo>
                <a:cubicBezTo>
                  <a:pt x="2347" y="1097"/>
                  <a:pt x="2358" y="1099"/>
                  <a:pt x="2366" y="1094"/>
                </a:cubicBezTo>
                <a:cubicBezTo>
                  <a:pt x="2375" y="1089"/>
                  <a:pt x="2379" y="1078"/>
                  <a:pt x="2387" y="1073"/>
                </a:cubicBezTo>
                <a:cubicBezTo>
                  <a:pt x="2417" y="1053"/>
                  <a:pt x="2456" y="1039"/>
                  <a:pt x="2491" y="1032"/>
                </a:cubicBezTo>
                <a:cubicBezTo>
                  <a:pt x="2517" y="1015"/>
                  <a:pt x="2546" y="1004"/>
                  <a:pt x="2574" y="990"/>
                </a:cubicBezTo>
                <a:cubicBezTo>
                  <a:pt x="2602" y="976"/>
                  <a:pt x="2616" y="948"/>
                  <a:pt x="2644" y="934"/>
                </a:cubicBezTo>
                <a:cubicBezTo>
                  <a:pt x="2652" y="930"/>
                  <a:pt x="2662" y="930"/>
                  <a:pt x="2671" y="928"/>
                </a:cubicBezTo>
                <a:cubicBezTo>
                  <a:pt x="2678" y="926"/>
                  <a:pt x="2685" y="924"/>
                  <a:pt x="2692" y="921"/>
                </a:cubicBezTo>
                <a:cubicBezTo>
                  <a:pt x="2746" y="894"/>
                  <a:pt x="2681" y="918"/>
                  <a:pt x="2734" y="900"/>
                </a:cubicBezTo>
                <a:cubicBezTo>
                  <a:pt x="2751" y="883"/>
                  <a:pt x="2764" y="872"/>
                  <a:pt x="2776" y="851"/>
                </a:cubicBezTo>
                <a:cubicBezTo>
                  <a:pt x="2780" y="845"/>
                  <a:pt x="2779" y="836"/>
                  <a:pt x="2783" y="830"/>
                </a:cubicBezTo>
                <a:cubicBezTo>
                  <a:pt x="2797" y="808"/>
                  <a:pt x="2817" y="790"/>
                  <a:pt x="2831" y="768"/>
                </a:cubicBezTo>
                <a:cubicBezTo>
                  <a:pt x="2844" y="749"/>
                  <a:pt x="2859" y="705"/>
                  <a:pt x="2859" y="705"/>
                </a:cubicBezTo>
                <a:cubicBezTo>
                  <a:pt x="2855" y="618"/>
                  <a:pt x="2850" y="540"/>
                  <a:pt x="2838" y="456"/>
                </a:cubicBezTo>
                <a:cubicBezTo>
                  <a:pt x="2835" y="432"/>
                  <a:pt x="2824" y="386"/>
                  <a:pt x="2824" y="386"/>
                </a:cubicBezTo>
                <a:cubicBezTo>
                  <a:pt x="2820" y="339"/>
                  <a:pt x="2826" y="233"/>
                  <a:pt x="2776" y="199"/>
                </a:cubicBezTo>
                <a:cubicBezTo>
                  <a:pt x="2733" y="170"/>
                  <a:pt x="2667" y="181"/>
                  <a:pt x="2623" y="157"/>
                </a:cubicBezTo>
                <a:cubicBezTo>
                  <a:pt x="2596" y="142"/>
                  <a:pt x="2569" y="115"/>
                  <a:pt x="2540" y="102"/>
                </a:cubicBezTo>
                <a:cubicBezTo>
                  <a:pt x="2325" y="5"/>
                  <a:pt x="1875" y="68"/>
                  <a:pt x="1790" y="67"/>
                </a:cubicBezTo>
                <a:cubicBezTo>
                  <a:pt x="1746" y="52"/>
                  <a:pt x="1714" y="50"/>
                  <a:pt x="1665" y="46"/>
                </a:cubicBezTo>
                <a:cubicBezTo>
                  <a:pt x="1443" y="0"/>
                  <a:pt x="1176" y="22"/>
                  <a:pt x="957" y="18"/>
                </a:cubicBezTo>
                <a:cubicBezTo>
                  <a:pt x="838" y="10"/>
                  <a:pt x="739" y="6"/>
                  <a:pt x="617" y="11"/>
                </a:cubicBezTo>
                <a:cubicBezTo>
                  <a:pt x="610" y="11"/>
                  <a:pt x="631" y="11"/>
                  <a:pt x="638" y="11"/>
                </a:cubicBezTo>
                <a:close/>
              </a:path>
            </a:pathLst>
          </a:custGeom>
          <a:blipFill dpi="0" rotWithShape="1">
            <a:blip r:embed="rId3" cstate="print"/>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6973887" y="1360714"/>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Tree>
    <p:extLst>
      <p:ext uri="{BB962C8B-B14F-4D97-AF65-F5344CB8AC3E}">
        <p14:creationId xmlns:p14="http://schemas.microsoft.com/office/powerpoint/2010/main" val="18477251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3747" name="Rectangle 3"/>
          <p:cNvSpPr>
            <a:spLocks noGrp="1" noChangeArrowheads="1"/>
          </p:cNvSpPr>
          <p:nvPr>
            <p:ph type="body" idx="4294967295"/>
          </p:nvPr>
        </p:nvSpPr>
        <p:spPr>
          <a:xfrm>
            <a:off x="152400" y="228600"/>
            <a:ext cx="8763000" cy="5902325"/>
          </a:xfrm>
        </p:spPr>
        <p:txBody>
          <a:bodyPr/>
          <a:lstStyle/>
          <a:p>
            <a:pPr eaLnBrk="1" hangingPunct="1">
              <a:defRPr/>
            </a:pPr>
            <a:r>
              <a:rPr lang="en-US" dirty="0"/>
              <a:t>This is a membrane-bound sac for storage, digestion, and waste removal.</a:t>
            </a:r>
          </a:p>
        </p:txBody>
      </p:sp>
      <p:pic>
        <p:nvPicPr>
          <p:cNvPr id="5990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458200" cy="5105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52676" name="Freeform 4" descr="Water droplets"/>
          <p:cNvSpPr>
            <a:spLocks/>
          </p:cNvSpPr>
          <p:nvPr/>
        </p:nvSpPr>
        <p:spPr bwMode="auto">
          <a:xfrm>
            <a:off x="2435225" y="3048000"/>
            <a:ext cx="4538663" cy="2041525"/>
          </a:xfrm>
          <a:custGeom>
            <a:avLst/>
            <a:gdLst>
              <a:gd name="T0" fmla="*/ 638 w 2859"/>
              <a:gd name="T1" fmla="*/ 11 h 1198"/>
              <a:gd name="T2" fmla="*/ 395 w 2859"/>
              <a:gd name="T3" fmla="*/ 53 h 1198"/>
              <a:gd name="T4" fmla="*/ 284 w 2859"/>
              <a:gd name="T5" fmla="*/ 129 h 1198"/>
              <a:gd name="T6" fmla="*/ 145 w 2859"/>
              <a:gd name="T7" fmla="*/ 199 h 1198"/>
              <a:gd name="T8" fmla="*/ 97 w 2859"/>
              <a:gd name="T9" fmla="*/ 240 h 1198"/>
              <a:gd name="T10" fmla="*/ 69 w 2859"/>
              <a:gd name="T11" fmla="*/ 282 h 1198"/>
              <a:gd name="T12" fmla="*/ 48 w 2859"/>
              <a:gd name="T13" fmla="*/ 303 h 1198"/>
              <a:gd name="T14" fmla="*/ 0 w 2859"/>
              <a:gd name="T15" fmla="*/ 421 h 1198"/>
              <a:gd name="T16" fmla="*/ 7 w 2859"/>
              <a:gd name="T17" fmla="*/ 497 h 1198"/>
              <a:gd name="T18" fmla="*/ 48 w 2859"/>
              <a:gd name="T19" fmla="*/ 560 h 1198"/>
              <a:gd name="T20" fmla="*/ 48 w 2859"/>
              <a:gd name="T21" fmla="*/ 560 h 1198"/>
              <a:gd name="T22" fmla="*/ 97 w 2859"/>
              <a:gd name="T23" fmla="*/ 643 h 1198"/>
              <a:gd name="T24" fmla="*/ 208 w 2859"/>
              <a:gd name="T25" fmla="*/ 789 h 1198"/>
              <a:gd name="T26" fmla="*/ 263 w 2859"/>
              <a:gd name="T27" fmla="*/ 844 h 1198"/>
              <a:gd name="T28" fmla="*/ 347 w 2859"/>
              <a:gd name="T29" fmla="*/ 865 h 1198"/>
              <a:gd name="T30" fmla="*/ 479 w 2859"/>
              <a:gd name="T31" fmla="*/ 900 h 1198"/>
              <a:gd name="T32" fmla="*/ 569 w 2859"/>
              <a:gd name="T33" fmla="*/ 928 h 1198"/>
              <a:gd name="T34" fmla="*/ 617 w 2859"/>
              <a:gd name="T35" fmla="*/ 941 h 1198"/>
              <a:gd name="T36" fmla="*/ 721 w 2859"/>
              <a:gd name="T37" fmla="*/ 983 h 1198"/>
              <a:gd name="T38" fmla="*/ 770 w 2859"/>
              <a:gd name="T39" fmla="*/ 1018 h 1198"/>
              <a:gd name="T40" fmla="*/ 1395 w 2859"/>
              <a:gd name="T41" fmla="*/ 1136 h 1198"/>
              <a:gd name="T42" fmla="*/ 1631 w 2859"/>
              <a:gd name="T43" fmla="*/ 1177 h 1198"/>
              <a:gd name="T44" fmla="*/ 1811 w 2859"/>
              <a:gd name="T45" fmla="*/ 1198 h 1198"/>
              <a:gd name="T46" fmla="*/ 2082 w 2859"/>
              <a:gd name="T47" fmla="*/ 1191 h 1198"/>
              <a:gd name="T48" fmla="*/ 2165 w 2859"/>
              <a:gd name="T49" fmla="*/ 1163 h 1198"/>
              <a:gd name="T50" fmla="*/ 2311 w 2859"/>
              <a:gd name="T51" fmla="*/ 1122 h 1198"/>
              <a:gd name="T52" fmla="*/ 2338 w 2859"/>
              <a:gd name="T53" fmla="*/ 1101 h 1198"/>
              <a:gd name="T54" fmla="*/ 2366 w 2859"/>
              <a:gd name="T55" fmla="*/ 1094 h 1198"/>
              <a:gd name="T56" fmla="*/ 2387 w 2859"/>
              <a:gd name="T57" fmla="*/ 1073 h 1198"/>
              <a:gd name="T58" fmla="*/ 2491 w 2859"/>
              <a:gd name="T59" fmla="*/ 1032 h 1198"/>
              <a:gd name="T60" fmla="*/ 2574 w 2859"/>
              <a:gd name="T61" fmla="*/ 990 h 1198"/>
              <a:gd name="T62" fmla="*/ 2644 w 2859"/>
              <a:gd name="T63" fmla="*/ 934 h 1198"/>
              <a:gd name="T64" fmla="*/ 2671 w 2859"/>
              <a:gd name="T65" fmla="*/ 928 h 1198"/>
              <a:gd name="T66" fmla="*/ 2692 w 2859"/>
              <a:gd name="T67" fmla="*/ 921 h 1198"/>
              <a:gd name="T68" fmla="*/ 2734 w 2859"/>
              <a:gd name="T69" fmla="*/ 900 h 1198"/>
              <a:gd name="T70" fmla="*/ 2776 w 2859"/>
              <a:gd name="T71" fmla="*/ 851 h 1198"/>
              <a:gd name="T72" fmla="*/ 2783 w 2859"/>
              <a:gd name="T73" fmla="*/ 830 h 1198"/>
              <a:gd name="T74" fmla="*/ 2831 w 2859"/>
              <a:gd name="T75" fmla="*/ 768 h 1198"/>
              <a:gd name="T76" fmla="*/ 2859 w 2859"/>
              <a:gd name="T77" fmla="*/ 705 h 1198"/>
              <a:gd name="T78" fmla="*/ 2838 w 2859"/>
              <a:gd name="T79" fmla="*/ 456 h 1198"/>
              <a:gd name="T80" fmla="*/ 2824 w 2859"/>
              <a:gd name="T81" fmla="*/ 386 h 1198"/>
              <a:gd name="T82" fmla="*/ 2776 w 2859"/>
              <a:gd name="T83" fmla="*/ 199 h 1198"/>
              <a:gd name="T84" fmla="*/ 2623 w 2859"/>
              <a:gd name="T85" fmla="*/ 157 h 1198"/>
              <a:gd name="T86" fmla="*/ 2540 w 2859"/>
              <a:gd name="T87" fmla="*/ 102 h 1198"/>
              <a:gd name="T88" fmla="*/ 1790 w 2859"/>
              <a:gd name="T89" fmla="*/ 67 h 1198"/>
              <a:gd name="T90" fmla="*/ 1665 w 2859"/>
              <a:gd name="T91" fmla="*/ 46 h 1198"/>
              <a:gd name="T92" fmla="*/ 957 w 2859"/>
              <a:gd name="T93" fmla="*/ 18 h 1198"/>
              <a:gd name="T94" fmla="*/ 617 w 2859"/>
              <a:gd name="T95" fmla="*/ 11 h 1198"/>
              <a:gd name="T96" fmla="*/ 638 w 2859"/>
              <a:gd name="T97" fmla="*/ 11 h 1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59"/>
              <a:gd name="T148" fmla="*/ 0 h 1198"/>
              <a:gd name="T149" fmla="*/ 2859 w 2859"/>
              <a:gd name="T150" fmla="*/ 1198 h 1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59" h="1198">
                <a:moveTo>
                  <a:pt x="638" y="11"/>
                </a:moveTo>
                <a:cubicBezTo>
                  <a:pt x="546" y="16"/>
                  <a:pt x="480" y="25"/>
                  <a:pt x="395" y="53"/>
                </a:cubicBezTo>
                <a:cubicBezTo>
                  <a:pt x="350" y="68"/>
                  <a:pt x="331" y="116"/>
                  <a:pt x="284" y="129"/>
                </a:cubicBezTo>
                <a:cubicBezTo>
                  <a:pt x="237" y="161"/>
                  <a:pt x="199" y="181"/>
                  <a:pt x="145" y="199"/>
                </a:cubicBezTo>
                <a:cubicBezTo>
                  <a:pt x="115" y="220"/>
                  <a:pt x="131" y="230"/>
                  <a:pt x="97" y="240"/>
                </a:cubicBezTo>
                <a:cubicBezTo>
                  <a:pt x="30" y="307"/>
                  <a:pt x="110" y="221"/>
                  <a:pt x="69" y="282"/>
                </a:cubicBezTo>
                <a:cubicBezTo>
                  <a:pt x="64" y="290"/>
                  <a:pt x="54" y="295"/>
                  <a:pt x="48" y="303"/>
                </a:cubicBezTo>
                <a:cubicBezTo>
                  <a:pt x="19" y="340"/>
                  <a:pt x="9" y="376"/>
                  <a:pt x="0" y="421"/>
                </a:cubicBezTo>
                <a:cubicBezTo>
                  <a:pt x="2" y="446"/>
                  <a:pt x="0" y="473"/>
                  <a:pt x="7" y="497"/>
                </a:cubicBezTo>
                <a:cubicBezTo>
                  <a:pt x="8" y="500"/>
                  <a:pt x="40" y="548"/>
                  <a:pt x="48" y="560"/>
                </a:cubicBezTo>
                <a:cubicBezTo>
                  <a:pt x="58" y="591"/>
                  <a:pt x="87" y="613"/>
                  <a:pt x="97" y="643"/>
                </a:cubicBezTo>
                <a:cubicBezTo>
                  <a:pt x="116" y="699"/>
                  <a:pt x="159" y="757"/>
                  <a:pt x="208" y="789"/>
                </a:cubicBezTo>
                <a:cubicBezTo>
                  <a:pt x="220" y="807"/>
                  <a:pt x="244" y="833"/>
                  <a:pt x="263" y="844"/>
                </a:cubicBezTo>
                <a:cubicBezTo>
                  <a:pt x="284" y="856"/>
                  <a:pt x="324" y="859"/>
                  <a:pt x="347" y="865"/>
                </a:cubicBezTo>
                <a:cubicBezTo>
                  <a:pt x="391" y="877"/>
                  <a:pt x="434" y="889"/>
                  <a:pt x="479" y="900"/>
                </a:cubicBezTo>
                <a:cubicBezTo>
                  <a:pt x="509" y="908"/>
                  <a:pt x="539" y="920"/>
                  <a:pt x="569" y="928"/>
                </a:cubicBezTo>
                <a:cubicBezTo>
                  <a:pt x="585" y="932"/>
                  <a:pt x="617" y="941"/>
                  <a:pt x="617" y="941"/>
                </a:cubicBezTo>
                <a:cubicBezTo>
                  <a:pt x="649" y="963"/>
                  <a:pt x="687" y="964"/>
                  <a:pt x="721" y="983"/>
                </a:cubicBezTo>
                <a:cubicBezTo>
                  <a:pt x="726" y="986"/>
                  <a:pt x="761" y="1014"/>
                  <a:pt x="770" y="1018"/>
                </a:cubicBezTo>
                <a:cubicBezTo>
                  <a:pt x="983" y="1103"/>
                  <a:pt x="1163" y="1125"/>
                  <a:pt x="1395" y="1136"/>
                </a:cubicBezTo>
                <a:cubicBezTo>
                  <a:pt x="1474" y="1147"/>
                  <a:pt x="1552" y="1168"/>
                  <a:pt x="1631" y="1177"/>
                </a:cubicBezTo>
                <a:cubicBezTo>
                  <a:pt x="1692" y="1184"/>
                  <a:pt x="1751" y="1188"/>
                  <a:pt x="1811" y="1198"/>
                </a:cubicBezTo>
                <a:cubicBezTo>
                  <a:pt x="1901" y="1196"/>
                  <a:pt x="1992" y="1195"/>
                  <a:pt x="2082" y="1191"/>
                </a:cubicBezTo>
                <a:cubicBezTo>
                  <a:pt x="2114" y="1190"/>
                  <a:pt x="2137" y="1175"/>
                  <a:pt x="2165" y="1163"/>
                </a:cubicBezTo>
                <a:cubicBezTo>
                  <a:pt x="2212" y="1144"/>
                  <a:pt x="2263" y="1138"/>
                  <a:pt x="2311" y="1122"/>
                </a:cubicBezTo>
                <a:cubicBezTo>
                  <a:pt x="2320" y="1115"/>
                  <a:pt x="2328" y="1106"/>
                  <a:pt x="2338" y="1101"/>
                </a:cubicBezTo>
                <a:cubicBezTo>
                  <a:pt x="2347" y="1097"/>
                  <a:pt x="2358" y="1099"/>
                  <a:pt x="2366" y="1094"/>
                </a:cubicBezTo>
                <a:cubicBezTo>
                  <a:pt x="2375" y="1089"/>
                  <a:pt x="2379" y="1078"/>
                  <a:pt x="2387" y="1073"/>
                </a:cubicBezTo>
                <a:cubicBezTo>
                  <a:pt x="2417" y="1053"/>
                  <a:pt x="2456" y="1039"/>
                  <a:pt x="2491" y="1032"/>
                </a:cubicBezTo>
                <a:cubicBezTo>
                  <a:pt x="2517" y="1015"/>
                  <a:pt x="2546" y="1004"/>
                  <a:pt x="2574" y="990"/>
                </a:cubicBezTo>
                <a:cubicBezTo>
                  <a:pt x="2602" y="976"/>
                  <a:pt x="2616" y="948"/>
                  <a:pt x="2644" y="934"/>
                </a:cubicBezTo>
                <a:cubicBezTo>
                  <a:pt x="2652" y="930"/>
                  <a:pt x="2662" y="930"/>
                  <a:pt x="2671" y="928"/>
                </a:cubicBezTo>
                <a:cubicBezTo>
                  <a:pt x="2678" y="926"/>
                  <a:pt x="2685" y="924"/>
                  <a:pt x="2692" y="921"/>
                </a:cubicBezTo>
                <a:cubicBezTo>
                  <a:pt x="2746" y="894"/>
                  <a:pt x="2681" y="918"/>
                  <a:pt x="2734" y="900"/>
                </a:cubicBezTo>
                <a:cubicBezTo>
                  <a:pt x="2751" y="883"/>
                  <a:pt x="2764" y="872"/>
                  <a:pt x="2776" y="851"/>
                </a:cubicBezTo>
                <a:cubicBezTo>
                  <a:pt x="2780" y="845"/>
                  <a:pt x="2779" y="836"/>
                  <a:pt x="2783" y="830"/>
                </a:cubicBezTo>
                <a:cubicBezTo>
                  <a:pt x="2797" y="808"/>
                  <a:pt x="2817" y="790"/>
                  <a:pt x="2831" y="768"/>
                </a:cubicBezTo>
                <a:cubicBezTo>
                  <a:pt x="2844" y="749"/>
                  <a:pt x="2859" y="705"/>
                  <a:pt x="2859" y="705"/>
                </a:cubicBezTo>
                <a:cubicBezTo>
                  <a:pt x="2855" y="618"/>
                  <a:pt x="2850" y="540"/>
                  <a:pt x="2838" y="456"/>
                </a:cubicBezTo>
                <a:cubicBezTo>
                  <a:pt x="2835" y="432"/>
                  <a:pt x="2824" y="386"/>
                  <a:pt x="2824" y="386"/>
                </a:cubicBezTo>
                <a:cubicBezTo>
                  <a:pt x="2820" y="339"/>
                  <a:pt x="2826" y="233"/>
                  <a:pt x="2776" y="199"/>
                </a:cubicBezTo>
                <a:cubicBezTo>
                  <a:pt x="2733" y="170"/>
                  <a:pt x="2667" y="181"/>
                  <a:pt x="2623" y="157"/>
                </a:cubicBezTo>
                <a:cubicBezTo>
                  <a:pt x="2596" y="142"/>
                  <a:pt x="2569" y="115"/>
                  <a:pt x="2540" y="102"/>
                </a:cubicBezTo>
                <a:cubicBezTo>
                  <a:pt x="2325" y="5"/>
                  <a:pt x="1875" y="68"/>
                  <a:pt x="1790" y="67"/>
                </a:cubicBezTo>
                <a:cubicBezTo>
                  <a:pt x="1746" y="52"/>
                  <a:pt x="1714" y="50"/>
                  <a:pt x="1665" y="46"/>
                </a:cubicBezTo>
                <a:cubicBezTo>
                  <a:pt x="1443" y="0"/>
                  <a:pt x="1176" y="22"/>
                  <a:pt x="957" y="18"/>
                </a:cubicBezTo>
                <a:cubicBezTo>
                  <a:pt x="838" y="10"/>
                  <a:pt x="739" y="6"/>
                  <a:pt x="617" y="11"/>
                </a:cubicBezTo>
                <a:cubicBezTo>
                  <a:pt x="610" y="11"/>
                  <a:pt x="631" y="11"/>
                  <a:pt x="638" y="11"/>
                </a:cubicBezTo>
                <a:close/>
              </a:path>
            </a:pathLst>
          </a:custGeom>
          <a:blipFill dpi="0" rotWithShape="1">
            <a:blip r:embed="rId3" cstate="print"/>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6973887" y="1360714"/>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
        <p:nvSpPr>
          <p:cNvPr id="4" name="Rectangle 3"/>
          <p:cNvSpPr/>
          <p:nvPr/>
        </p:nvSpPr>
        <p:spPr>
          <a:xfrm>
            <a:off x="2153998" y="2967335"/>
            <a:ext cx="4836004" cy="1569660"/>
          </a:xfrm>
          <a:prstGeom prst="rect">
            <a:avLst/>
          </a:prstGeom>
          <a:noFill/>
        </p:spPr>
        <p:txBody>
          <a:bodyPr wrap="none" lIns="91440" tIns="45720" rIns="91440" bIns="45720">
            <a:prstTxWarp prst="textArchDow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00B0F0"/>
                </a:solidFill>
                <a:effectLst>
                  <a:outerShdw blurRad="50800" algn="tl" rotWithShape="0">
                    <a:srgbClr val="000000"/>
                  </a:outerShdw>
                </a:effectLst>
                <a:uLnTx/>
                <a:uFillTx/>
                <a:latin typeface="Arial" charset="0"/>
                <a:ea typeface="+mn-ea"/>
                <a:cs typeface="+mn-cs"/>
              </a:rPr>
              <a:t>Vacuole</a:t>
            </a:r>
          </a:p>
        </p:txBody>
      </p:sp>
    </p:spTree>
    <p:extLst>
      <p:ext uri="{BB962C8B-B14F-4D97-AF65-F5344CB8AC3E}">
        <p14:creationId xmlns:p14="http://schemas.microsoft.com/office/powerpoint/2010/main" val="22845377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1" y="152405"/>
            <a:ext cx="8763000" cy="4525963"/>
          </a:xfrm>
        </p:spPr>
        <p:txBody>
          <a:bodyPr/>
          <a:lstStyle/>
          <a:p>
            <a:r>
              <a:rPr lang="en-US" dirty="0">
                <a:solidFill>
                  <a:srgbClr val="FF99FF"/>
                </a:solidFill>
              </a:rPr>
              <a:t>This is a form of cellular respiration that occurs when oxygen is absent or scarce.</a:t>
            </a:r>
          </a:p>
        </p:txBody>
      </p:sp>
      <p:pic>
        <p:nvPicPr>
          <p:cNvPr id="2050" name="Picture 2" descr="http://1.bp.blogspot.com/-ANkjVUHW0HA/UL_wH7oHRaI/AAAAAAAAAEM/iixd1gluN28/s1600/anaerobic%20respi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382000" cy="5105400"/>
          </a:xfrm>
          <a:prstGeom prst="roundRect">
            <a:avLst>
              <a:gd name="adj" fmla="val 8594"/>
            </a:avLst>
          </a:prstGeom>
          <a:solidFill>
            <a:srgbClr val="FFFFFF">
              <a:shade val="85000"/>
            </a:srgbClr>
          </a:solidFill>
          <a:ln w="57150">
            <a:solidFill>
              <a:srgbClr val="FF99FF"/>
            </a:solidFill>
          </a:ln>
          <a:effectLst>
            <a:reflection blurRad="12700" stA="38000" endPos="28000" dist="5000" dir="5400000" sy="-100000" algn="bl" rotWithShape="0"/>
          </a:effectLst>
        </p:spPr>
      </p:pic>
      <p:sp>
        <p:nvSpPr>
          <p:cNvPr id="2" name="Rectangle 1"/>
          <p:cNvSpPr/>
          <p:nvPr/>
        </p:nvSpPr>
        <p:spPr>
          <a:xfrm>
            <a:off x="6781800" y="15240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Tree>
    <p:extLst>
      <p:ext uri="{BB962C8B-B14F-4D97-AF65-F5344CB8AC3E}">
        <p14:creationId xmlns:p14="http://schemas.microsoft.com/office/powerpoint/2010/main" val="41382971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1" y="152405"/>
            <a:ext cx="8763000" cy="4525963"/>
          </a:xfrm>
        </p:spPr>
        <p:txBody>
          <a:bodyPr/>
          <a:lstStyle/>
          <a:p>
            <a:r>
              <a:rPr lang="en-US" dirty="0">
                <a:solidFill>
                  <a:srgbClr val="FF99FF"/>
                </a:solidFill>
              </a:rPr>
              <a:t>This is a form of cellular respiration that occurs when oxygen is absent or scarce.</a:t>
            </a:r>
          </a:p>
        </p:txBody>
      </p:sp>
      <p:pic>
        <p:nvPicPr>
          <p:cNvPr id="2050" name="Picture 2" descr="http://1.bp.blogspot.com/-ANkjVUHW0HA/UL_wH7oHRaI/AAAAAAAAAEM/iixd1gluN28/s1600/anaerobic%20respi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382000" cy="5105400"/>
          </a:xfrm>
          <a:prstGeom prst="roundRect">
            <a:avLst>
              <a:gd name="adj" fmla="val 8594"/>
            </a:avLst>
          </a:prstGeom>
          <a:solidFill>
            <a:srgbClr val="FFFFFF">
              <a:shade val="85000"/>
            </a:srgbClr>
          </a:solidFill>
          <a:ln w="57150">
            <a:solidFill>
              <a:srgbClr val="FF99FF"/>
            </a:solidFill>
          </a:ln>
          <a:effectLst>
            <a:reflection blurRad="12700" stA="38000" endPos="28000" dist="5000" dir="5400000" sy="-100000" algn="bl" rotWithShape="0"/>
          </a:effectLst>
        </p:spPr>
      </p:pic>
      <p:sp>
        <p:nvSpPr>
          <p:cNvPr id="2" name="Rectangle 1"/>
          <p:cNvSpPr/>
          <p:nvPr/>
        </p:nvSpPr>
        <p:spPr>
          <a:xfrm>
            <a:off x="6781800" y="15240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4" name="Rectangle 3"/>
          <p:cNvSpPr/>
          <p:nvPr/>
        </p:nvSpPr>
        <p:spPr>
          <a:xfrm rot="225360">
            <a:off x="3280411" y="5523246"/>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spTree>
    <p:extLst>
      <p:ext uri="{BB962C8B-B14F-4D97-AF65-F5344CB8AC3E}">
        <p14:creationId xmlns:p14="http://schemas.microsoft.com/office/powerpoint/2010/main" val="11225464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1" y="152405"/>
            <a:ext cx="8763000" cy="4525963"/>
          </a:xfrm>
        </p:spPr>
        <p:txBody>
          <a:bodyPr/>
          <a:lstStyle/>
          <a:p>
            <a:r>
              <a:rPr lang="en-US" dirty="0">
                <a:solidFill>
                  <a:srgbClr val="FF99FF"/>
                </a:solidFill>
              </a:rPr>
              <a:t>This is a form of cellular respiration that occurs when oxygen is absent or scarce.</a:t>
            </a:r>
          </a:p>
        </p:txBody>
      </p:sp>
      <p:pic>
        <p:nvPicPr>
          <p:cNvPr id="2050" name="Picture 2" descr="http://1.bp.blogspot.com/-ANkjVUHW0HA/UL_wH7oHRaI/AAAAAAAAAEM/iixd1gluN28/s1600/anaerobic%20respi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382000" cy="5105400"/>
          </a:xfrm>
          <a:prstGeom prst="roundRect">
            <a:avLst>
              <a:gd name="adj" fmla="val 8594"/>
            </a:avLst>
          </a:prstGeom>
          <a:solidFill>
            <a:srgbClr val="FFFFFF">
              <a:shade val="85000"/>
            </a:srgbClr>
          </a:solidFill>
          <a:ln w="57150">
            <a:solidFill>
              <a:srgbClr val="FF99FF"/>
            </a:solidFill>
          </a:ln>
          <a:effectLst>
            <a:reflection blurRad="12700" stA="38000" endPos="28000" dist="5000" dir="5400000" sy="-100000" algn="bl" rotWithShape="0"/>
          </a:effectLst>
        </p:spPr>
      </p:pic>
      <p:sp>
        <p:nvSpPr>
          <p:cNvPr id="2" name="Rectangle 1"/>
          <p:cNvSpPr/>
          <p:nvPr/>
        </p:nvSpPr>
        <p:spPr>
          <a:xfrm>
            <a:off x="6781800" y="15240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20</a:t>
            </a:r>
          </a:p>
        </p:txBody>
      </p:sp>
      <p:sp>
        <p:nvSpPr>
          <p:cNvPr id="4" name="Rectangle 3"/>
          <p:cNvSpPr/>
          <p:nvPr/>
        </p:nvSpPr>
        <p:spPr>
          <a:xfrm rot="225360">
            <a:off x="3280411" y="5523246"/>
            <a:ext cx="403187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answer is…</a:t>
            </a:r>
          </a:p>
        </p:txBody>
      </p:sp>
      <p:sp>
        <p:nvSpPr>
          <p:cNvPr id="5" name="Rectangle 4"/>
          <p:cNvSpPr/>
          <p:nvPr/>
        </p:nvSpPr>
        <p:spPr>
          <a:xfrm>
            <a:off x="602865" y="1828800"/>
            <a:ext cx="6955750" cy="304698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Anaerobic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99FF"/>
                </a:solidFill>
                <a:effectLst>
                  <a:outerShdw blurRad="50800" algn="tl" rotWithShape="0">
                    <a:srgbClr val="000000"/>
                  </a:outerShdw>
                </a:effectLst>
                <a:uLnTx/>
                <a:uFillTx/>
                <a:latin typeface="Arial" charset="0"/>
                <a:ea typeface="+mn-ea"/>
                <a:cs typeface="+mn-cs"/>
              </a:rPr>
              <a:t>Respiration</a:t>
            </a:r>
          </a:p>
        </p:txBody>
      </p:sp>
    </p:spTree>
    <p:extLst>
      <p:ext uri="{BB962C8B-B14F-4D97-AF65-F5344CB8AC3E}">
        <p14:creationId xmlns:p14="http://schemas.microsoft.com/office/powerpoint/2010/main" val="39722485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20302305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18906266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3E74-9045-48A9-B910-D5D26D85357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97AEDBB-90FA-4D0F-AAC9-3CF546773D97}"/>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3458DA77-4A40-4C8B-9FD6-E947ADCDAFB4}"/>
              </a:ext>
            </a:extLst>
          </p:cNvPr>
          <p:cNvSpPr>
            <a:spLocks noGrp="1"/>
          </p:cNvSpPr>
          <p:nvPr>
            <p:ph sz="half" idx="2"/>
          </p:nvPr>
        </p:nvSpPr>
        <p:spPr/>
        <p:txBody>
          <a:bodyPr/>
          <a:lstStyle/>
          <a:p>
            <a:endParaRPr lang="en-US"/>
          </a:p>
        </p:txBody>
      </p:sp>
      <p:pic>
        <p:nvPicPr>
          <p:cNvPr id="33794" name="Picture 2">
            <a:extLst>
              <a:ext uri="{FF2B5EF4-FFF2-40B4-BE49-F238E27FC236}">
                <a16:creationId xmlns:a16="http://schemas.microsoft.com/office/drawing/2014/main" id="{AB3B1485-D0DB-41E6-AEA7-ADEAF0A0F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D40566-C638-42F4-9F0C-D23759FF09F4}"/>
              </a:ext>
            </a:extLst>
          </p:cNvPr>
          <p:cNvSpPr/>
          <p:nvPr/>
        </p:nvSpPr>
        <p:spPr>
          <a:xfrm>
            <a:off x="241872" y="4829036"/>
            <a:ext cx="5782352"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Name the Green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Superhero?</a:t>
            </a:r>
          </a:p>
        </p:txBody>
      </p:sp>
      <p:sp>
        <p:nvSpPr>
          <p:cNvPr id="7" name="Rectangle 6">
            <a:extLst>
              <a:ext uri="{FF2B5EF4-FFF2-40B4-BE49-F238E27FC236}">
                <a16:creationId xmlns:a16="http://schemas.microsoft.com/office/drawing/2014/main" id="{D4006572-F102-4A95-AF1D-654674995F0D}"/>
              </a:ext>
            </a:extLst>
          </p:cNvPr>
          <p:cNvSpPr/>
          <p:nvPr/>
        </p:nvSpPr>
        <p:spPr>
          <a:xfrm>
            <a:off x="7239000" y="70117"/>
            <a:ext cx="1725152"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*21</a:t>
            </a:r>
          </a:p>
        </p:txBody>
      </p:sp>
    </p:spTree>
    <p:extLst>
      <p:ext uri="{BB962C8B-B14F-4D97-AF65-F5344CB8AC3E}">
        <p14:creationId xmlns:p14="http://schemas.microsoft.com/office/powerpoint/2010/main" val="27901146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3E74-9045-48A9-B910-D5D26D85357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97AEDBB-90FA-4D0F-AAC9-3CF546773D97}"/>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3458DA77-4A40-4C8B-9FD6-E947ADCDAFB4}"/>
              </a:ext>
            </a:extLst>
          </p:cNvPr>
          <p:cNvSpPr>
            <a:spLocks noGrp="1"/>
          </p:cNvSpPr>
          <p:nvPr>
            <p:ph sz="half" idx="2"/>
          </p:nvPr>
        </p:nvSpPr>
        <p:spPr/>
        <p:txBody>
          <a:bodyPr/>
          <a:lstStyle/>
          <a:p>
            <a:endParaRPr lang="en-US"/>
          </a:p>
        </p:txBody>
      </p:sp>
      <p:pic>
        <p:nvPicPr>
          <p:cNvPr id="33794" name="Picture 2">
            <a:extLst>
              <a:ext uri="{FF2B5EF4-FFF2-40B4-BE49-F238E27FC236}">
                <a16:creationId xmlns:a16="http://schemas.microsoft.com/office/drawing/2014/main" id="{AB3B1485-D0DB-41E6-AEA7-ADEAF0A0F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D40566-C638-42F4-9F0C-D23759FF09F4}"/>
              </a:ext>
            </a:extLst>
          </p:cNvPr>
          <p:cNvSpPr/>
          <p:nvPr/>
        </p:nvSpPr>
        <p:spPr>
          <a:xfrm>
            <a:off x="241872" y="4829036"/>
            <a:ext cx="5782352"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Name the Green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Superhero?</a:t>
            </a:r>
          </a:p>
        </p:txBody>
      </p:sp>
      <p:sp>
        <p:nvSpPr>
          <p:cNvPr id="7" name="Rectangle 6">
            <a:extLst>
              <a:ext uri="{FF2B5EF4-FFF2-40B4-BE49-F238E27FC236}">
                <a16:creationId xmlns:a16="http://schemas.microsoft.com/office/drawing/2014/main" id="{D4006572-F102-4A95-AF1D-654674995F0D}"/>
              </a:ext>
            </a:extLst>
          </p:cNvPr>
          <p:cNvSpPr/>
          <p:nvPr/>
        </p:nvSpPr>
        <p:spPr>
          <a:xfrm>
            <a:off x="7239000" y="70117"/>
            <a:ext cx="1725152"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*21</a:t>
            </a:r>
          </a:p>
        </p:txBody>
      </p:sp>
      <p:pic>
        <p:nvPicPr>
          <p:cNvPr id="34818" name="Picture 2" descr="Green Arrow (Video 2010) - IMDb">
            <a:extLst>
              <a:ext uri="{FF2B5EF4-FFF2-40B4-BE49-F238E27FC236}">
                <a16:creationId xmlns:a16="http://schemas.microsoft.com/office/drawing/2014/main" id="{D7033FDA-87D2-45EF-9867-6C92908D1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670" y="1286598"/>
            <a:ext cx="2749482" cy="5419001"/>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77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35766" y="76200"/>
            <a:ext cx="9032034" cy="5897563"/>
          </a:xfrm>
        </p:spPr>
        <p:txBody>
          <a:bodyPr/>
          <a:lstStyle/>
          <a:p>
            <a:r>
              <a:rPr lang="en-US" b="0" i="0" dirty="0">
                <a:solidFill>
                  <a:srgbClr val="66FF99"/>
                </a:solidFill>
                <a:effectLst/>
                <a:latin typeface="Roboto"/>
              </a:rPr>
              <a:t>This is a microscopic network of protein filaments and tubules in the cytoplasm of many living cells, giving them shape and coherence.</a:t>
            </a:r>
            <a:r>
              <a:rPr lang="en-US" sz="3200" dirty="0">
                <a:solidFill>
                  <a:srgbClr val="66FF99"/>
                </a:solidFill>
              </a:rPr>
              <a:t>)</a:t>
            </a:r>
          </a:p>
        </p:txBody>
      </p:sp>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9" name="Picture 2" descr="Cytoskeleton Four Ways - Science in the News">
            <a:extLst>
              <a:ext uri="{FF2B5EF4-FFF2-40B4-BE49-F238E27FC236}">
                <a16:creationId xmlns:a16="http://schemas.microsoft.com/office/drawing/2014/main" id="{F24C45B9-09BE-4167-8878-2F531A870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77" y="1600200"/>
            <a:ext cx="8456645" cy="5073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AD6E41-C787-4236-B5E0-E0E443C37DB6}"/>
              </a:ext>
            </a:extLst>
          </p:cNvPr>
          <p:cNvSpPr txBox="1"/>
          <p:nvPr/>
        </p:nvSpPr>
        <p:spPr>
          <a:xfrm>
            <a:off x="6172200" y="3200400"/>
            <a:ext cx="4683966" cy="1200329"/>
          </a:xfrm>
          <a:prstGeom prst="rect">
            <a:avLst/>
          </a:prstGeom>
          <a:noFill/>
        </p:spPr>
        <p:txBody>
          <a:bodyPr wrap="square">
            <a:spAutoFit/>
          </a:bodyPr>
          <a:lstStyle/>
          <a:p>
            <a:pPr algn="ctr"/>
            <a:r>
              <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4</a:t>
            </a:r>
            <a:endParaRPr lang="en-US"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endParaRPr>
          </a:p>
        </p:txBody>
      </p:sp>
    </p:spTree>
    <p:extLst>
      <p:ext uri="{BB962C8B-B14F-4D97-AF65-F5344CB8AC3E}">
        <p14:creationId xmlns:p14="http://schemas.microsoft.com/office/powerpoint/2010/main" val="20707134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81E7-DE18-4867-9B94-12CE0A38F1E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83F382C-94D1-451F-86E5-6D8AAB1E2B5C}"/>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003D6410-E1CF-4697-863A-5B1227D38549}"/>
              </a:ext>
            </a:extLst>
          </p:cNvPr>
          <p:cNvSpPr>
            <a:spLocks noGrp="1"/>
          </p:cNvSpPr>
          <p:nvPr>
            <p:ph sz="half" idx="2"/>
          </p:nvPr>
        </p:nvSpPr>
        <p:spPr/>
        <p:txBody>
          <a:bodyPr/>
          <a:lstStyle/>
          <a:p>
            <a:endParaRPr lang="en-US"/>
          </a:p>
        </p:txBody>
      </p:sp>
      <p:pic>
        <p:nvPicPr>
          <p:cNvPr id="35846" name="Picture 6" descr="Doctor Doom is a Dysmorphic King and I Have No Choice But to Stan">
            <a:extLst>
              <a:ext uri="{FF2B5EF4-FFF2-40B4-BE49-F238E27FC236}">
                <a16:creationId xmlns:a16="http://schemas.microsoft.com/office/drawing/2014/main" id="{CF1F6E03-DEB0-4C26-A61C-08E73F2A1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9A919-AAB6-4F00-8D56-A835C5125F6D}"/>
              </a:ext>
            </a:extLst>
          </p:cNvPr>
          <p:cNvSpPr txBox="1"/>
          <p:nvPr/>
        </p:nvSpPr>
        <p:spPr>
          <a:xfrm>
            <a:off x="5715000" y="61308"/>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*22</a:t>
            </a:r>
          </a:p>
        </p:txBody>
      </p:sp>
    </p:spTree>
    <p:extLst>
      <p:ext uri="{BB962C8B-B14F-4D97-AF65-F5344CB8AC3E}">
        <p14:creationId xmlns:p14="http://schemas.microsoft.com/office/powerpoint/2010/main" val="25416245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81E7-DE18-4867-9B94-12CE0A38F1E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83F382C-94D1-451F-86E5-6D8AAB1E2B5C}"/>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003D6410-E1CF-4697-863A-5B1227D38549}"/>
              </a:ext>
            </a:extLst>
          </p:cNvPr>
          <p:cNvSpPr>
            <a:spLocks noGrp="1"/>
          </p:cNvSpPr>
          <p:nvPr>
            <p:ph sz="half" idx="2"/>
          </p:nvPr>
        </p:nvSpPr>
        <p:spPr/>
        <p:txBody>
          <a:bodyPr/>
          <a:lstStyle/>
          <a:p>
            <a:endParaRPr lang="en-US"/>
          </a:p>
        </p:txBody>
      </p:sp>
      <p:pic>
        <p:nvPicPr>
          <p:cNvPr id="35846" name="Picture 6" descr="Doctor Doom is a Dysmorphic King and I Have No Choice But to Stan">
            <a:extLst>
              <a:ext uri="{FF2B5EF4-FFF2-40B4-BE49-F238E27FC236}">
                <a16:creationId xmlns:a16="http://schemas.microsoft.com/office/drawing/2014/main" id="{CF1F6E03-DEB0-4C26-A61C-08E73F2A1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9A919-AAB6-4F00-8D56-A835C5125F6D}"/>
              </a:ext>
            </a:extLst>
          </p:cNvPr>
          <p:cNvSpPr txBox="1"/>
          <p:nvPr/>
        </p:nvSpPr>
        <p:spPr>
          <a:xfrm>
            <a:off x="5715000" y="61308"/>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*22</a:t>
            </a:r>
          </a:p>
        </p:txBody>
      </p:sp>
      <p:pic>
        <p:nvPicPr>
          <p:cNvPr id="35848" name="Picture 8" descr="Doctor Doom #7 Reviews">
            <a:extLst>
              <a:ext uri="{FF2B5EF4-FFF2-40B4-BE49-F238E27FC236}">
                <a16:creationId xmlns:a16="http://schemas.microsoft.com/office/drawing/2014/main" id="{6096E544-36B3-49FE-8DB7-D8CF500C5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08" y="152400"/>
            <a:ext cx="4498592" cy="6553200"/>
          </a:xfrm>
          <a:prstGeom prst="rect">
            <a:avLst/>
          </a:prstGeom>
          <a:noFill/>
          <a:ln w="38100">
            <a:solidFill>
              <a:schemeClr val="tx2">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892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42AD-FE90-4ACD-9E23-B2450A83573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9B8F347-E9AF-4760-935C-077D460EDABB}"/>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FDE81797-AFF5-4C58-B065-CF92E84B9A7E}"/>
              </a:ext>
            </a:extLst>
          </p:cNvPr>
          <p:cNvSpPr>
            <a:spLocks noGrp="1"/>
          </p:cNvSpPr>
          <p:nvPr>
            <p:ph sz="half" idx="2"/>
          </p:nvPr>
        </p:nvSpPr>
        <p:spPr/>
        <p:txBody>
          <a:bodyPr/>
          <a:lstStyle/>
          <a:p>
            <a:endParaRPr lang="en-US"/>
          </a:p>
        </p:txBody>
      </p:sp>
      <p:pic>
        <p:nvPicPr>
          <p:cNvPr id="36866" name="Picture 2" descr="Pin em Teen titans go">
            <a:extLst>
              <a:ext uri="{FF2B5EF4-FFF2-40B4-BE49-F238E27FC236}">
                <a16:creationId xmlns:a16="http://schemas.microsoft.com/office/drawing/2014/main" id="{16D4190D-EA16-4747-82CA-D6D1DB908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 y="0"/>
            <a:ext cx="915955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CB2025-5A1F-496A-8D46-E8EA09DFAF63}"/>
              </a:ext>
            </a:extLst>
          </p:cNvPr>
          <p:cNvSpPr txBox="1"/>
          <p:nvPr/>
        </p:nvSpPr>
        <p:spPr>
          <a:xfrm>
            <a:off x="5562600" y="20216"/>
            <a:ext cx="458133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*23</a:t>
            </a:r>
          </a:p>
        </p:txBody>
      </p:sp>
    </p:spTree>
    <p:extLst>
      <p:ext uri="{BB962C8B-B14F-4D97-AF65-F5344CB8AC3E}">
        <p14:creationId xmlns:p14="http://schemas.microsoft.com/office/powerpoint/2010/main" val="25459293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42AD-FE90-4ACD-9E23-B2450A83573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9B8F347-E9AF-4760-935C-077D460EDABB}"/>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FDE81797-AFF5-4C58-B065-CF92E84B9A7E}"/>
              </a:ext>
            </a:extLst>
          </p:cNvPr>
          <p:cNvSpPr>
            <a:spLocks noGrp="1"/>
          </p:cNvSpPr>
          <p:nvPr>
            <p:ph sz="half" idx="2"/>
          </p:nvPr>
        </p:nvSpPr>
        <p:spPr/>
        <p:txBody>
          <a:bodyPr/>
          <a:lstStyle/>
          <a:p>
            <a:endParaRPr lang="en-US"/>
          </a:p>
        </p:txBody>
      </p:sp>
      <p:pic>
        <p:nvPicPr>
          <p:cNvPr id="36866" name="Picture 2" descr="Pin em Teen titans go">
            <a:extLst>
              <a:ext uri="{FF2B5EF4-FFF2-40B4-BE49-F238E27FC236}">
                <a16:creationId xmlns:a16="http://schemas.microsoft.com/office/drawing/2014/main" id="{16D4190D-EA16-4747-82CA-D6D1DB908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 y="0"/>
            <a:ext cx="915955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CB2025-5A1F-496A-8D46-E8EA09DFAF63}"/>
              </a:ext>
            </a:extLst>
          </p:cNvPr>
          <p:cNvSpPr txBox="1"/>
          <p:nvPr/>
        </p:nvSpPr>
        <p:spPr>
          <a:xfrm>
            <a:off x="5562600" y="20216"/>
            <a:ext cx="458133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*23</a:t>
            </a:r>
          </a:p>
        </p:txBody>
      </p:sp>
      <p:sp>
        <p:nvSpPr>
          <p:cNvPr id="5" name="Rectangle 4">
            <a:extLst>
              <a:ext uri="{FF2B5EF4-FFF2-40B4-BE49-F238E27FC236}">
                <a16:creationId xmlns:a16="http://schemas.microsoft.com/office/drawing/2014/main" id="{84A5CE09-97F6-443E-8B94-D448745247DF}"/>
              </a:ext>
            </a:extLst>
          </p:cNvPr>
          <p:cNvSpPr/>
          <p:nvPr/>
        </p:nvSpPr>
        <p:spPr>
          <a:xfrm>
            <a:off x="1572841" y="4038600"/>
            <a:ext cx="6303118" cy="1757065"/>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solidFill>
                  <a:srgbClr val="FFFFFF">
                    <a:lumMod val="95000"/>
                  </a:srgbClr>
                </a:solidFill>
                <a:effectLst>
                  <a:glow rad="228600">
                    <a:srgbClr val="000000">
                      <a:satMod val="175000"/>
                    </a:srgbClr>
                  </a:glow>
                  <a:innerShdw blurRad="177800">
                    <a:srgbClr val="FFFFFF">
                      <a:lumMod val="50000"/>
                    </a:srgbClr>
                  </a:innerShdw>
                </a:effectLst>
                <a:uLnTx/>
                <a:uFillTx/>
                <a:latin typeface="Arial" charset="0"/>
                <a:ea typeface="+mn-ea"/>
                <a:cs typeface="+mn-cs"/>
              </a:rPr>
              <a:t>BEAST BOY</a:t>
            </a:r>
          </a:p>
        </p:txBody>
      </p:sp>
    </p:spTree>
    <p:extLst>
      <p:ext uri="{BB962C8B-B14F-4D97-AF65-F5344CB8AC3E}">
        <p14:creationId xmlns:p14="http://schemas.microsoft.com/office/powerpoint/2010/main" val="27600419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4AA6-A013-4181-B641-5941501846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45C6F1A-6F49-4C94-8B14-CFA2827EBC07}"/>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02276324-A57A-4F96-A1C4-B6A940A9B4DF}"/>
              </a:ext>
            </a:extLst>
          </p:cNvPr>
          <p:cNvSpPr>
            <a:spLocks noGrp="1"/>
          </p:cNvSpPr>
          <p:nvPr>
            <p:ph sz="half" idx="2"/>
          </p:nvPr>
        </p:nvSpPr>
        <p:spPr/>
        <p:txBody>
          <a:bodyPr/>
          <a:lstStyle/>
          <a:p>
            <a:endParaRPr lang="en-US"/>
          </a:p>
        </p:txBody>
      </p:sp>
      <p:pic>
        <p:nvPicPr>
          <p:cNvPr id="37890" name="Picture 2" descr="Aquaman: Twitter Can't Get Over Jasaon Momoa's Underwater Superhero Avatar">
            <a:extLst>
              <a:ext uri="{FF2B5EF4-FFF2-40B4-BE49-F238E27FC236}">
                <a16:creationId xmlns:a16="http://schemas.microsoft.com/office/drawing/2014/main" id="{FEEB93DA-8A0A-47BA-B09B-A2E90EEFC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3D8D28-89F6-4B88-90A4-14EA07A4B708}"/>
              </a:ext>
            </a:extLst>
          </p:cNvPr>
          <p:cNvSpPr/>
          <p:nvPr/>
        </p:nvSpPr>
        <p:spPr>
          <a:xfrm>
            <a:off x="6863235" y="41426"/>
            <a:ext cx="2052165"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*24</a:t>
            </a:r>
          </a:p>
        </p:txBody>
      </p:sp>
    </p:spTree>
    <p:extLst>
      <p:ext uri="{BB962C8B-B14F-4D97-AF65-F5344CB8AC3E}">
        <p14:creationId xmlns:p14="http://schemas.microsoft.com/office/powerpoint/2010/main" val="21750627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4AA6-A013-4181-B641-5941501846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45C6F1A-6F49-4C94-8B14-CFA2827EBC07}"/>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02276324-A57A-4F96-A1C4-B6A940A9B4DF}"/>
              </a:ext>
            </a:extLst>
          </p:cNvPr>
          <p:cNvSpPr>
            <a:spLocks noGrp="1"/>
          </p:cNvSpPr>
          <p:nvPr>
            <p:ph sz="half" idx="2"/>
          </p:nvPr>
        </p:nvSpPr>
        <p:spPr/>
        <p:txBody>
          <a:bodyPr/>
          <a:lstStyle/>
          <a:p>
            <a:endParaRPr lang="en-US"/>
          </a:p>
        </p:txBody>
      </p:sp>
      <p:pic>
        <p:nvPicPr>
          <p:cNvPr id="37890" name="Picture 2" descr="Aquaman: Twitter Can't Get Over Jasaon Momoa's Underwater Superhero Avatar">
            <a:extLst>
              <a:ext uri="{FF2B5EF4-FFF2-40B4-BE49-F238E27FC236}">
                <a16:creationId xmlns:a16="http://schemas.microsoft.com/office/drawing/2014/main" id="{FEEB93DA-8A0A-47BA-B09B-A2E90EEFC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3D8D28-89F6-4B88-90A4-14EA07A4B708}"/>
              </a:ext>
            </a:extLst>
          </p:cNvPr>
          <p:cNvSpPr/>
          <p:nvPr/>
        </p:nvSpPr>
        <p:spPr>
          <a:xfrm>
            <a:off x="6863235" y="41426"/>
            <a:ext cx="2052165"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*24</a:t>
            </a:r>
          </a:p>
        </p:txBody>
      </p:sp>
      <p:pic>
        <p:nvPicPr>
          <p:cNvPr id="39938" name="Picture 2" descr="Aquaman | Buy, Rent or Watch on FandangoNOW">
            <a:extLst>
              <a:ext uri="{FF2B5EF4-FFF2-40B4-BE49-F238E27FC236}">
                <a16:creationId xmlns:a16="http://schemas.microsoft.com/office/drawing/2014/main" id="{062B7A9E-8705-459A-B122-D9A427DA84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685800"/>
            <a:ext cx="51816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987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50FF-67E0-485B-A4C2-92387D0080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6585D3E-D78A-477A-BBF6-B8939F1363E8}"/>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6D35F224-0E5A-4725-B218-48A9E45397DC}"/>
              </a:ext>
            </a:extLst>
          </p:cNvPr>
          <p:cNvSpPr>
            <a:spLocks noGrp="1"/>
          </p:cNvSpPr>
          <p:nvPr>
            <p:ph sz="half" idx="2"/>
          </p:nvPr>
        </p:nvSpPr>
        <p:spPr/>
        <p:txBody>
          <a:bodyPr/>
          <a:lstStyle/>
          <a:p>
            <a:endParaRPr lang="en-US"/>
          </a:p>
        </p:txBody>
      </p:sp>
      <p:pic>
        <p:nvPicPr>
          <p:cNvPr id="40962" name="Picture 2" descr="Leadership Lessons From the Teenage Mutant Ninja Turtles | Inc.com">
            <a:extLst>
              <a:ext uri="{FF2B5EF4-FFF2-40B4-BE49-F238E27FC236}">
                <a16:creationId xmlns:a16="http://schemas.microsoft.com/office/drawing/2014/main" id="{D35F465E-C815-4AD6-B918-5AC08B4FB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655F0D-7990-4C1E-A5AF-757B5DECE844}"/>
              </a:ext>
            </a:extLst>
          </p:cNvPr>
          <p:cNvSpPr txBox="1"/>
          <p:nvPr/>
        </p:nvSpPr>
        <p:spPr>
          <a:xfrm>
            <a:off x="5486400" y="61308"/>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*25</a:t>
            </a:r>
          </a:p>
        </p:txBody>
      </p:sp>
    </p:spTree>
    <p:extLst>
      <p:ext uri="{BB962C8B-B14F-4D97-AF65-F5344CB8AC3E}">
        <p14:creationId xmlns:p14="http://schemas.microsoft.com/office/powerpoint/2010/main" val="18983311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50FF-67E0-485B-A4C2-92387D0080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6585D3E-D78A-477A-BBF6-B8939F1363E8}"/>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6D35F224-0E5A-4725-B218-48A9E45397DC}"/>
              </a:ext>
            </a:extLst>
          </p:cNvPr>
          <p:cNvSpPr>
            <a:spLocks noGrp="1"/>
          </p:cNvSpPr>
          <p:nvPr>
            <p:ph sz="half" idx="2"/>
          </p:nvPr>
        </p:nvSpPr>
        <p:spPr/>
        <p:txBody>
          <a:bodyPr/>
          <a:lstStyle/>
          <a:p>
            <a:endParaRPr lang="en-US"/>
          </a:p>
        </p:txBody>
      </p:sp>
      <p:pic>
        <p:nvPicPr>
          <p:cNvPr id="40962" name="Picture 2" descr="Leadership Lessons From the Teenage Mutant Ninja Turtles | Inc.com">
            <a:extLst>
              <a:ext uri="{FF2B5EF4-FFF2-40B4-BE49-F238E27FC236}">
                <a16:creationId xmlns:a16="http://schemas.microsoft.com/office/drawing/2014/main" id="{D35F465E-C815-4AD6-B918-5AC08B4FB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655F0D-7990-4C1E-A5AF-757B5DECE844}"/>
              </a:ext>
            </a:extLst>
          </p:cNvPr>
          <p:cNvSpPr txBox="1"/>
          <p:nvPr/>
        </p:nvSpPr>
        <p:spPr>
          <a:xfrm>
            <a:off x="5486400" y="61308"/>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*25</a:t>
            </a:r>
          </a:p>
        </p:txBody>
      </p:sp>
      <p:pic>
        <p:nvPicPr>
          <p:cNvPr id="40964" name="Picture 4" descr="Teenage Mutant Ninja Turtle Pack 3D Model">
            <a:extLst>
              <a:ext uri="{FF2B5EF4-FFF2-40B4-BE49-F238E27FC236}">
                <a16:creationId xmlns:a16="http://schemas.microsoft.com/office/drawing/2014/main" id="{4A02AF5A-860C-40E0-B168-1AAF7F481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77" y="1417638"/>
            <a:ext cx="8192046" cy="4608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5429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7DED-B433-47E7-985F-81CAB4EE3D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B905FB-55AE-4458-B657-767C06500493}"/>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11DB2819-2610-4BF8-A7D0-5B549A37D74A}"/>
              </a:ext>
            </a:extLst>
          </p:cNvPr>
          <p:cNvSpPr>
            <a:spLocks noGrp="1"/>
          </p:cNvSpPr>
          <p:nvPr>
            <p:ph sz="half" idx="2"/>
          </p:nvPr>
        </p:nvSpPr>
        <p:spPr/>
        <p:txBody>
          <a:bodyPr/>
          <a:lstStyle/>
          <a:p>
            <a:endParaRPr lang="en-US"/>
          </a:p>
        </p:txBody>
      </p:sp>
      <p:pic>
        <p:nvPicPr>
          <p:cNvPr id="30722" name="Picture 2" descr="Plantman GIFs - Get the best GIF on GIPHY">
            <a:extLst>
              <a:ext uri="{FF2B5EF4-FFF2-40B4-BE49-F238E27FC236}">
                <a16:creationId xmlns:a16="http://schemas.microsoft.com/office/drawing/2014/main" id="{14B31311-78B3-4429-94C3-D9FE2BCCF4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473370A-3D23-4657-9068-F85D11FB24D5}"/>
              </a:ext>
            </a:extLst>
          </p:cNvPr>
          <p:cNvSpPr/>
          <p:nvPr/>
        </p:nvSpPr>
        <p:spPr>
          <a:xfrm>
            <a:off x="475861" y="-47645"/>
            <a:ext cx="796878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000000"/>
                </a:solidFill>
                <a:effectLst>
                  <a:outerShdw blurRad="12700" dist="38100" dir="2700000" algn="tl" rotWithShape="0">
                    <a:srgbClr val="FFFFFF">
                      <a:lumMod val="50000"/>
                    </a:srgbClr>
                  </a:outerShdw>
                </a:effectLst>
                <a:uLnTx/>
                <a:uFillTx/>
                <a:latin typeface="Arial" charset="0"/>
                <a:ea typeface="+mn-ea"/>
                <a:cs typeface="+mn-cs"/>
              </a:rPr>
              <a:t>5 Point Wager Question</a:t>
            </a:r>
          </a:p>
        </p:txBody>
      </p:sp>
    </p:spTree>
    <p:extLst>
      <p:ext uri="{BB962C8B-B14F-4D97-AF65-F5344CB8AC3E}">
        <p14:creationId xmlns:p14="http://schemas.microsoft.com/office/powerpoint/2010/main" val="34067804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1"/>
          <a:ext cx="8686800" cy="5182654"/>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7944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2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074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2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36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2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
        <p:nvSpPr>
          <p:cNvPr id="2" name="Rectangle 1">
            <a:extLst>
              <a:ext uri="{FF2B5EF4-FFF2-40B4-BE49-F238E27FC236}">
                <a16:creationId xmlns:a16="http://schemas.microsoft.com/office/drawing/2014/main" id="{E93533E6-05B3-42BC-A6B8-67FD20294DFD}"/>
              </a:ext>
            </a:extLst>
          </p:cNvPr>
          <p:cNvSpPr/>
          <p:nvPr/>
        </p:nvSpPr>
        <p:spPr>
          <a:xfrm>
            <a:off x="385628" y="5870607"/>
            <a:ext cx="508344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Final Question</a:t>
            </a:r>
          </a:p>
        </p:txBody>
      </p:sp>
    </p:spTree>
    <p:extLst>
      <p:ext uri="{BB962C8B-B14F-4D97-AF65-F5344CB8AC3E}">
        <p14:creationId xmlns:p14="http://schemas.microsoft.com/office/powerpoint/2010/main" val="85510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457200" y="228600"/>
            <a:ext cx="8153400" cy="5897563"/>
          </a:xfrm>
        </p:spPr>
        <p:txBody>
          <a:bodyPr/>
          <a:lstStyle/>
          <a:p>
            <a:r>
              <a:rPr lang="en-US" dirty="0"/>
              <a:t>Which letter is which fiber?</a:t>
            </a:r>
          </a:p>
          <a:p>
            <a:pPr lvl="1"/>
            <a:r>
              <a:rPr lang="en-US" sz="3200" dirty="0"/>
              <a:t>Microfilaments </a:t>
            </a:r>
            <a:r>
              <a:rPr lang="en-US" sz="3200" dirty="0">
                <a:solidFill>
                  <a:schemeClr val="tx1"/>
                </a:solidFill>
              </a:rPr>
              <a:t>(thin fibers)</a:t>
            </a:r>
          </a:p>
          <a:p>
            <a:pPr lvl="1"/>
            <a:r>
              <a:rPr lang="en-US" sz="3200" dirty="0"/>
              <a:t>Intermediate filaments </a:t>
            </a:r>
            <a:r>
              <a:rPr lang="en-US" sz="3200" dirty="0">
                <a:solidFill>
                  <a:schemeClr val="tx1"/>
                </a:solidFill>
              </a:rPr>
              <a:t>(medium sized)</a:t>
            </a:r>
          </a:p>
          <a:p>
            <a:pPr lvl="1"/>
            <a:r>
              <a:rPr lang="en-US" sz="3200" dirty="0"/>
              <a:t>Microtubules </a:t>
            </a:r>
            <a:r>
              <a:rPr lang="en-US" sz="3200" dirty="0">
                <a:solidFill>
                  <a:schemeClr val="tx1"/>
                </a:solidFill>
              </a:rPr>
              <a:t>(Large hollow cylinders)</a:t>
            </a:r>
          </a:p>
        </p:txBody>
      </p:sp>
      <p:pic>
        <p:nvPicPr>
          <p:cNvPr id="337923"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337925" name="WordArt 9"/>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8" name="Picture 2" descr="Collection Of - Glitter Number 5, HD Png Download , Transparent Png Image -  PNGitem">
            <a:extLst>
              <a:ext uri="{FF2B5EF4-FFF2-40B4-BE49-F238E27FC236}">
                <a16:creationId xmlns:a16="http://schemas.microsoft.com/office/drawing/2014/main" id="{82FC1842-0431-4E86-8B1B-ECB5BE0E2D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9198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F7E755-CFC2-4B51-8DCC-6B27ADE87A1B}"/>
              </a:ext>
            </a:extLst>
          </p:cNvPr>
          <p:cNvSpPr>
            <a:spLocks noGrp="1"/>
          </p:cNvSpPr>
          <p:nvPr>
            <p:ph type="body" sz="half" idx="1"/>
          </p:nvPr>
        </p:nvSpPr>
        <p:spPr>
          <a:xfrm>
            <a:off x="152400" y="152400"/>
            <a:ext cx="8763000" cy="4525963"/>
          </a:xfrm>
        </p:spPr>
        <p:txBody>
          <a:bodyPr/>
          <a:lstStyle/>
          <a:p>
            <a:r>
              <a:rPr lang="en-US" dirty="0"/>
              <a:t>This theory states that some of the organelles in today's eukaryotic cells were once primitive prokaryotic microbes.</a:t>
            </a:r>
          </a:p>
        </p:txBody>
      </p:sp>
      <p:pic>
        <p:nvPicPr>
          <p:cNvPr id="6" name="Picture 5">
            <a:extLst>
              <a:ext uri="{FF2B5EF4-FFF2-40B4-BE49-F238E27FC236}">
                <a16:creationId xmlns:a16="http://schemas.microsoft.com/office/drawing/2014/main" id="{4B19B8A7-3C73-4D47-B7C7-855B06050136}"/>
              </a:ext>
            </a:extLst>
          </p:cNvPr>
          <p:cNvPicPr>
            <a:picLocks noChangeAspect="1"/>
          </p:cNvPicPr>
          <p:nvPr/>
        </p:nvPicPr>
        <p:blipFill>
          <a:blip r:embed="rId2"/>
          <a:stretch>
            <a:fillRect/>
          </a:stretch>
        </p:blipFill>
        <p:spPr>
          <a:xfrm>
            <a:off x="129073" y="1905000"/>
            <a:ext cx="8938727" cy="4648200"/>
          </a:xfrm>
          <a:prstGeom prst="rect">
            <a:avLst/>
          </a:prstGeom>
        </p:spPr>
      </p:pic>
    </p:spTree>
    <p:extLst>
      <p:ext uri="{BB962C8B-B14F-4D97-AF65-F5344CB8AC3E}">
        <p14:creationId xmlns:p14="http://schemas.microsoft.com/office/powerpoint/2010/main" val="4667996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F7E755-CFC2-4B51-8DCC-6B27ADE87A1B}"/>
              </a:ext>
            </a:extLst>
          </p:cNvPr>
          <p:cNvSpPr>
            <a:spLocks noGrp="1"/>
          </p:cNvSpPr>
          <p:nvPr>
            <p:ph type="body" sz="half" idx="1"/>
          </p:nvPr>
        </p:nvSpPr>
        <p:spPr>
          <a:xfrm>
            <a:off x="152400" y="152400"/>
            <a:ext cx="8763000" cy="4525963"/>
          </a:xfrm>
        </p:spPr>
        <p:txBody>
          <a:bodyPr/>
          <a:lstStyle/>
          <a:p>
            <a:r>
              <a:rPr lang="en-US" dirty="0"/>
              <a:t>This theory states that some of the organelles in today's eukaryotic cells were once primitive prokaryotic microbes.</a:t>
            </a:r>
          </a:p>
        </p:txBody>
      </p:sp>
      <p:pic>
        <p:nvPicPr>
          <p:cNvPr id="6" name="Picture 5">
            <a:extLst>
              <a:ext uri="{FF2B5EF4-FFF2-40B4-BE49-F238E27FC236}">
                <a16:creationId xmlns:a16="http://schemas.microsoft.com/office/drawing/2014/main" id="{4B19B8A7-3C73-4D47-B7C7-855B06050136}"/>
              </a:ext>
            </a:extLst>
          </p:cNvPr>
          <p:cNvPicPr>
            <a:picLocks noChangeAspect="1"/>
          </p:cNvPicPr>
          <p:nvPr/>
        </p:nvPicPr>
        <p:blipFill>
          <a:blip r:embed="rId2"/>
          <a:stretch>
            <a:fillRect/>
          </a:stretch>
        </p:blipFill>
        <p:spPr>
          <a:xfrm>
            <a:off x="129073" y="1905000"/>
            <a:ext cx="8938727" cy="4648200"/>
          </a:xfrm>
          <a:prstGeom prst="rect">
            <a:avLst/>
          </a:prstGeom>
        </p:spPr>
      </p:pic>
      <p:pic>
        <p:nvPicPr>
          <p:cNvPr id="32770" name="Picture 2" descr="Endosymbiotic Theory - ninth Grade Biology">
            <a:extLst>
              <a:ext uri="{FF2B5EF4-FFF2-40B4-BE49-F238E27FC236}">
                <a16:creationId xmlns:a16="http://schemas.microsoft.com/office/drawing/2014/main" id="{E0FB126B-7544-4BC0-AFF6-91F165E75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7162800" cy="1458686"/>
          </a:xfrm>
          <a:prstGeom prst="rect">
            <a:avLst/>
          </a:prstGeom>
          <a:noFill/>
          <a:ln>
            <a:solidFill>
              <a:schemeClr val="bg1"/>
            </a:solidFill>
          </a:ln>
          <a:effectLst>
            <a:glow rad="228600">
              <a:schemeClr val="accent1">
                <a:satMod val="175000"/>
                <a:alpha val="72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4685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Box 1"/>
          <p:cNvSpPr txBox="1">
            <a:spLocks noChangeArrowheads="1"/>
          </p:cNvSpPr>
          <p:nvPr/>
        </p:nvSpPr>
        <p:spPr bwMode="auto">
          <a:xfrm>
            <a:off x="3048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 Secretly write “Owl” in the correct box worth 1pt.</a:t>
            </a:r>
          </a:p>
        </p:txBody>
      </p:sp>
      <p:pic>
        <p:nvPicPr>
          <p:cNvPr id="151555"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81200"/>
            <a:ext cx="50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8073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hloroplasts - Definition, Structure, Function and Microscopy">
            <a:extLst>
              <a:ext uri="{FF2B5EF4-FFF2-40B4-BE49-F238E27FC236}">
                <a16:creationId xmlns:a16="http://schemas.microsoft.com/office/drawing/2014/main" id="{3D4D957E-885E-43EB-A113-B89E55A95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74276B-F3A6-4C11-AE11-E8E390827250}"/>
              </a:ext>
            </a:extLst>
          </p:cNvPr>
          <p:cNvSpPr/>
          <p:nvPr/>
        </p:nvSpPr>
        <p:spPr>
          <a:xfrm>
            <a:off x="304800" y="152400"/>
            <a:ext cx="691727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Part 4 Review Game</a:t>
            </a:r>
          </a:p>
        </p:txBody>
      </p:sp>
      <p:sp>
        <p:nvSpPr>
          <p:cNvPr id="5" name="TextBox 4">
            <a:extLst>
              <a:ext uri="{FF2B5EF4-FFF2-40B4-BE49-F238E27FC236}">
                <a16:creationId xmlns:a16="http://schemas.microsoft.com/office/drawing/2014/main" id="{9E0D3931-48E0-4521-BC0C-3178629C0730}"/>
              </a:ext>
            </a:extLst>
          </p:cNvPr>
          <p:cNvSpPr txBox="1"/>
          <p:nvPr/>
        </p:nvSpPr>
        <p:spPr>
          <a:xfrm>
            <a:off x="-457200" y="5116374"/>
            <a:ext cx="4572000" cy="175432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Part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Lesson 11</a:t>
            </a:r>
          </a:p>
        </p:txBody>
      </p:sp>
      <p:pic>
        <p:nvPicPr>
          <p:cNvPr id="3" name="Graphic 2">
            <a:extLst>
              <a:ext uri="{FF2B5EF4-FFF2-40B4-BE49-F238E27FC236}">
                <a16:creationId xmlns:a16="http://schemas.microsoft.com/office/drawing/2014/main" id="{8A38EE61-589B-0643-135D-03D4A413D4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pic>
        <p:nvPicPr>
          <p:cNvPr id="4" name="Picture 3" descr="Download Key Transparent HQ PNG Image | FreePNGImg">
            <a:extLst>
              <a:ext uri="{FF2B5EF4-FFF2-40B4-BE49-F238E27FC236}">
                <a16:creationId xmlns:a16="http://schemas.microsoft.com/office/drawing/2014/main" id="{E23AA060-B19A-B966-E0F3-F51A84A80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16233">
            <a:off x="72484" y="-1363589"/>
            <a:ext cx="8694231" cy="837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0846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243735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extLst>
              <p:ext uri="{D42A27DB-BD31-4B8C-83A1-F6EECF244321}">
                <p14:modId xmlns:p14="http://schemas.microsoft.com/office/powerpoint/2010/main" val="2760231427"/>
              </p:ext>
            </p:extLst>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515361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821363"/>
          </a:xfrm>
        </p:spPr>
        <p:txBody>
          <a:bodyPr/>
          <a:lstStyle/>
          <a:p>
            <a:r>
              <a:rPr lang="en-US" dirty="0"/>
              <a:t>This is a hairlike structure that acts primarily as an organelle of locomotion.</a:t>
            </a:r>
          </a:p>
          <a:p>
            <a:pPr lvl="1"/>
            <a:r>
              <a:rPr lang="en-US" dirty="0">
                <a:solidFill>
                  <a:srgbClr val="FF7C80"/>
                </a:solidFill>
              </a:rPr>
              <a:t>Made of a bundle of nine pairs of microtubules surrounding two central pairs of microtubules </a:t>
            </a:r>
          </a:p>
        </p:txBody>
      </p:sp>
      <p:pic>
        <p:nvPicPr>
          <p:cNvPr id="2050" name="Picture 2" descr="http://www.cco.caltech.edu/%7Ebrokawc/Demo1/B14fram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86106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http://8fb80e.medialib.glogster.com/media/50befcb0bead4a5c3ca63e8021e6e7d99352a2ce8bca8d3817c2ab044d33e9d5/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491273"/>
            <a:ext cx="3088217" cy="2316163"/>
          </a:xfrm>
          <a:prstGeom prst="ellipse">
            <a:avLst/>
          </a:prstGeom>
          <a:ln w="63500" cap="rnd">
            <a:solidFill>
              <a:srgbClr val="FF7C8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362" name="Picture 2" descr="http://www.arn.org/docs/mm/flag_dithan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3124200" cy="1981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D296C093-388B-46E7-9F5C-88C495C9574C}"/>
              </a:ext>
            </a:extLst>
          </p:cNvPr>
          <p:cNvSpPr txBox="1"/>
          <p:nvPr/>
        </p:nvSpPr>
        <p:spPr>
          <a:xfrm>
            <a:off x="6324600" y="1981200"/>
            <a:ext cx="4572000" cy="1569660"/>
          </a:xfrm>
          <a:prstGeom prst="rect">
            <a:avLst/>
          </a:prstGeom>
          <a:noFill/>
        </p:spPr>
        <p:txBody>
          <a:bodyPr wrap="square">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40000"/>
                    </a:schemeClr>
                  </a:glow>
                  <a:innerShdw blurRad="177800">
                    <a:schemeClr val="accent3">
                      <a:lumMod val="50000"/>
                    </a:schemeClr>
                  </a:innerShdw>
                </a:effectLst>
              </a:rPr>
              <a:t>6</a:t>
            </a:r>
          </a:p>
        </p:txBody>
      </p:sp>
    </p:spTree>
    <p:extLst>
      <p:ext uri="{BB962C8B-B14F-4D97-AF65-F5344CB8AC3E}">
        <p14:creationId xmlns:p14="http://schemas.microsoft.com/office/powerpoint/2010/main" val="3764847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5745163"/>
          </a:xfrm>
        </p:spPr>
        <p:txBody>
          <a:bodyPr/>
          <a:lstStyle/>
          <a:p>
            <a:r>
              <a:rPr lang="en-US" dirty="0"/>
              <a:t>This is a small structure that extends out from the surface of cell and is used for movement.</a:t>
            </a:r>
          </a:p>
        </p:txBody>
      </p:sp>
      <p:pic>
        <p:nvPicPr>
          <p:cNvPr id="14338" name="Picture 2" descr="http://science.kennesaw.edu/%7Ejdirnber/InvertZoo/LecProtoz/cilia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0" name="Picture 4" descr="Pa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647704" cy="251460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B28EAD-17D9-47ED-891C-DC16EE9060F8}"/>
              </a:ext>
            </a:extLst>
          </p:cNvPr>
          <p:cNvSpPr txBox="1"/>
          <p:nvPr/>
        </p:nvSpPr>
        <p:spPr>
          <a:xfrm>
            <a:off x="-1371600" y="1224081"/>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AAAAAA">
                      <a:lumMod val="50000"/>
                    </a:srgbClr>
                  </a:solidFill>
                  <a:prstDash val="solid"/>
                </a:ln>
                <a:pattFill prst="narHorz">
                  <a:fgClr>
                    <a:srgbClr val="AAAAAA"/>
                  </a:fgClr>
                  <a:bgClr>
                    <a:srgbClr val="AAAAAA">
                      <a:lumMod val="40000"/>
                      <a:lumOff val="60000"/>
                    </a:srgbClr>
                  </a:bgClr>
                </a:pattFill>
                <a:effectLst>
                  <a:glow rad="228600">
                    <a:srgbClr val="DADADA">
                      <a:satMod val="175000"/>
                      <a:alpha val="40000"/>
                    </a:srgbClr>
                  </a:glow>
                  <a:innerShdw blurRad="177800">
                    <a:srgbClr val="AAAAAA">
                      <a:lumMod val="50000"/>
                    </a:srgbClr>
                  </a:innerShdw>
                </a:effectLst>
                <a:uLnTx/>
                <a:uFillTx/>
                <a:latin typeface="Arial" charset="0"/>
                <a:ea typeface="+mn-ea"/>
                <a:cs typeface="+mn-cs"/>
              </a:rPr>
              <a:t>7</a:t>
            </a:r>
          </a:p>
        </p:txBody>
      </p:sp>
    </p:spTree>
    <p:extLst>
      <p:ext uri="{BB962C8B-B14F-4D97-AF65-F5344CB8AC3E}">
        <p14:creationId xmlns:p14="http://schemas.microsoft.com/office/powerpoint/2010/main" val="3688635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152400"/>
            <a:ext cx="8686800" cy="5973763"/>
          </a:xfrm>
        </p:spPr>
        <p:txBody>
          <a:bodyPr/>
          <a:lstStyle/>
          <a:p>
            <a:r>
              <a:rPr lang="en-US" dirty="0"/>
              <a:t>Centrioles</a:t>
            </a:r>
            <a:endParaRPr lang="en-US" sz="2400" dirty="0"/>
          </a:p>
          <a:p>
            <a:pPr lvl="1"/>
            <a:r>
              <a:rPr lang="en-US" dirty="0">
                <a:solidFill>
                  <a:srgbClr val="FFC000"/>
                </a:solidFill>
              </a:rPr>
              <a:t>Look like golden nuggets (Paired)</a:t>
            </a:r>
            <a:endParaRPr lang="en-US" sz="2000" dirty="0">
              <a:solidFill>
                <a:srgbClr val="FFC000"/>
              </a:solidFill>
            </a:endParaRPr>
          </a:p>
          <a:p>
            <a:pPr lvl="1"/>
            <a:r>
              <a:rPr lang="en-US" dirty="0">
                <a:solidFill>
                  <a:srgbClr val="66FF99"/>
                </a:solidFill>
              </a:rPr>
              <a:t>Made of nine tubes</a:t>
            </a:r>
            <a:endParaRPr lang="en-US" sz="2000" dirty="0">
              <a:solidFill>
                <a:srgbClr val="66FF99"/>
              </a:solidFill>
            </a:endParaRPr>
          </a:p>
          <a:p>
            <a:pPr lvl="1"/>
            <a:r>
              <a:rPr lang="en-US" dirty="0">
                <a:solidFill>
                  <a:srgbClr val="FF00FF"/>
                </a:solidFill>
              </a:rPr>
              <a:t>Aid in cell division (Mitosis)</a:t>
            </a:r>
            <a:endParaRPr lang="en-US" sz="2000" dirty="0">
              <a:solidFill>
                <a:srgbClr val="FF00FF"/>
              </a:solidFill>
            </a:endParaRPr>
          </a:p>
          <a:p>
            <a:endParaRPr lang="en-US" dirty="0"/>
          </a:p>
        </p:txBody>
      </p:sp>
      <p:sp>
        <p:nvSpPr>
          <p:cNvPr id="5" name="Rounded Rectangle 4"/>
          <p:cNvSpPr/>
          <p:nvPr/>
        </p:nvSpPr>
        <p:spPr>
          <a:xfrm>
            <a:off x="609600" y="228600"/>
            <a:ext cx="1828800" cy="457200"/>
          </a:xfrm>
          <a:prstGeom prst="roundRect">
            <a:avLst/>
          </a:prstGeom>
          <a:solidFill>
            <a:schemeClr val="tx1">
              <a:lumMod val="95000"/>
              <a:lumOff val="5000"/>
            </a:schemeClr>
          </a:solidFill>
          <a:effectLst>
            <a:glow rad="495300">
              <a:srgbClr val="CC99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5602" name="Picture 2" descr="http://www.erin.utoronto.ca/%7Ew3bio315/picts/lectures/lecture11/Centri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724900" cy="4191000"/>
          </a:xfrm>
          <a:prstGeom prst="rect">
            <a:avLst/>
          </a:prstGeom>
          <a:noFill/>
          <a:ln>
            <a:solidFill>
              <a:srgbClr val="CC00FF"/>
            </a:solidFill>
          </a:ln>
          <a:extLst>
            <a:ext uri="{909E8E84-426E-40DD-AFC4-6F175D3DCCD1}">
              <a14:hiddenFill xmlns:a14="http://schemas.microsoft.com/office/drawing/2010/main">
                <a:solidFill>
                  <a:srgbClr val="FFFFFF"/>
                </a:solidFill>
              </a14:hiddenFill>
            </a:ext>
          </a:extLst>
        </p:spPr>
      </p:pic>
      <p:pic>
        <p:nvPicPr>
          <p:cNvPr id="25604" name="Picture 4" descr="https://encrypted-tbn2.gstatic.com/images?q=tbn:ANd9GcRGGE1y64LBISBOqzAO1g2GkSxUyPkxYGUgGKx1YRL18WF9mi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2895600" cy="2314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81240" y="2466592"/>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8</a:t>
            </a:r>
            <a:endPar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endParaRPr>
          </a:p>
        </p:txBody>
      </p:sp>
    </p:spTree>
    <p:extLst>
      <p:ext uri="{BB962C8B-B14F-4D97-AF65-F5344CB8AC3E}">
        <p14:creationId xmlns:p14="http://schemas.microsoft.com/office/powerpoint/2010/main" val="3887769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763000" cy="5973763"/>
          </a:xfrm>
        </p:spPr>
        <p:txBody>
          <a:bodyPr/>
          <a:lstStyle/>
          <a:p>
            <a:r>
              <a:rPr lang="en-US" dirty="0">
                <a:solidFill>
                  <a:srgbClr val="66FF99"/>
                </a:solidFill>
                <a:latin typeface="Roboto"/>
              </a:rPr>
              <a:t>O</a:t>
            </a:r>
            <a:r>
              <a:rPr lang="en-US" b="0" i="0" dirty="0">
                <a:solidFill>
                  <a:srgbClr val="66FF99"/>
                </a:solidFill>
                <a:effectLst/>
                <a:latin typeface="Roboto"/>
              </a:rPr>
              <a:t>rganelle that conducts photosynthesis, </a:t>
            </a:r>
          </a:p>
          <a:p>
            <a:pPr lvl="1"/>
            <a:r>
              <a:rPr lang="en-US" dirty="0">
                <a:solidFill>
                  <a:srgbClr val="FFFFCC"/>
                </a:solidFill>
                <a:latin typeface="Roboto"/>
              </a:rPr>
              <a:t>W</a:t>
            </a:r>
            <a:r>
              <a:rPr lang="en-US" b="0" i="0" dirty="0">
                <a:solidFill>
                  <a:srgbClr val="FFFFCC"/>
                </a:solidFill>
                <a:effectLst/>
                <a:latin typeface="Roboto"/>
              </a:rPr>
              <a:t>here the photosynthetic pigment chlorophyll captures the energy from sunlight, converts it, and stores it in the energy-storage molecules</a:t>
            </a:r>
            <a:endParaRPr lang="en-US" dirty="0">
              <a:solidFill>
                <a:srgbClr val="FFFFCC"/>
              </a:solidFill>
            </a:endParaRPr>
          </a:p>
          <a:p>
            <a:endParaRPr lang="en-US" dirty="0"/>
          </a:p>
        </p:txBody>
      </p:sp>
      <p:pic>
        <p:nvPicPr>
          <p:cNvPr id="7" name="Picture 4" descr="http://botit.botany.wisc.edu/images/130/Photosynthesis/Chloroplast_EN.gif">
            <a:extLst>
              <a:ext uri="{FF2B5EF4-FFF2-40B4-BE49-F238E27FC236}">
                <a16:creationId xmlns:a16="http://schemas.microsoft.com/office/drawing/2014/main" id="{2C21F0E6-628E-4AF1-B7EB-B8C7AF50E5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86" y="2209800"/>
            <a:ext cx="88392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308C7BD-1D87-4765-9B5A-4E20C6662207}"/>
              </a:ext>
            </a:extLst>
          </p:cNvPr>
          <p:cNvSpPr/>
          <p:nvPr/>
        </p:nvSpPr>
        <p:spPr>
          <a:xfrm>
            <a:off x="7746971" y="2057400"/>
            <a:ext cx="869149" cy="1569660"/>
          </a:xfrm>
          <a:prstGeom prst="rect">
            <a:avLst/>
          </a:prstGeom>
          <a:noFill/>
        </p:spPr>
        <p:txBody>
          <a:bodyPr wrap="none" lIns="91440" tIns="45720" rIns="91440" bIns="45720">
            <a:spAutoFit/>
          </a:bodyPr>
          <a:lstStyle/>
          <a:p>
            <a:pPr algn="ctr"/>
            <a:r>
              <a:rPr lang="en-US" sz="9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9</a:t>
            </a:r>
          </a:p>
        </p:txBody>
      </p:sp>
    </p:spTree>
    <p:extLst>
      <p:ext uri="{BB962C8B-B14F-4D97-AF65-F5344CB8AC3E}">
        <p14:creationId xmlns:p14="http://schemas.microsoft.com/office/powerpoint/2010/main" val="764254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81971" name="Group 51"/>
          <p:cNvGraphicFramePr>
            <a:graphicFrameLocks noGrp="1"/>
          </p:cNvGraphicFramePr>
          <p:nvPr>
            <p:extLst>
              <p:ext uri="{D42A27DB-BD31-4B8C-83A1-F6EECF244321}">
                <p14:modId xmlns:p14="http://schemas.microsoft.com/office/powerpoint/2010/main" val="2613442760"/>
              </p:ext>
            </p:extLst>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SlideSpark .LLC</a:t>
            </a:r>
            <a:endParaRPr lang="en-US" sz="1800"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sz="3200" dirty="0">
                <a:solidFill>
                  <a:schemeClr val="bg1"/>
                </a:solidFill>
              </a:rPr>
              <a:t>Part 4 Review Game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915400" cy="5973763"/>
          </a:xfrm>
        </p:spPr>
        <p:txBody>
          <a:bodyPr/>
          <a:lstStyle/>
          <a:p>
            <a:r>
              <a:rPr lang="en-US" dirty="0">
                <a:solidFill>
                  <a:srgbClr val="00B050"/>
                </a:solidFill>
                <a:latin typeface="Roboto"/>
              </a:rPr>
              <a:t>These a</a:t>
            </a:r>
            <a:r>
              <a:rPr lang="en-US" b="0" i="0" dirty="0">
                <a:solidFill>
                  <a:srgbClr val="00B050"/>
                </a:solidFill>
                <a:effectLst/>
                <a:latin typeface="Roboto"/>
              </a:rPr>
              <a:t>re the membrane-bound compartments inside chloroplasts and cyanobacteria. </a:t>
            </a:r>
          </a:p>
          <a:p>
            <a:pPr lvl="1"/>
            <a:r>
              <a:rPr lang="en-US" b="0" i="0" dirty="0">
                <a:solidFill>
                  <a:srgbClr val="92D050"/>
                </a:solidFill>
                <a:effectLst/>
                <a:latin typeface="Roboto"/>
              </a:rPr>
              <a:t>They are the site of the light-dependent reactions of photosynthesis</a:t>
            </a:r>
            <a:endParaRPr lang="en-US" dirty="0">
              <a:solidFill>
                <a:srgbClr val="92D050"/>
              </a:solidFill>
            </a:endParaRPr>
          </a:p>
          <a:p>
            <a:endParaRPr lang="en-US" dirty="0"/>
          </a:p>
        </p:txBody>
      </p:sp>
      <p:pic>
        <p:nvPicPr>
          <p:cNvPr id="8194" name="Picture 2" descr="What Are Thylakoids That Are in Appethyl? | All Natural Appetite  suppressants">
            <a:extLst>
              <a:ext uri="{FF2B5EF4-FFF2-40B4-BE49-F238E27FC236}">
                <a16:creationId xmlns:a16="http://schemas.microsoft.com/office/drawing/2014/main" id="{9C6E904D-572B-40A1-A18F-EB0D4CAC2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19400"/>
            <a:ext cx="8686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F1B24A6F-BEA2-470E-A8D7-50799D62CB2E}"/>
              </a:ext>
            </a:extLst>
          </p:cNvPr>
          <p:cNvSpPr/>
          <p:nvPr/>
        </p:nvSpPr>
        <p:spPr>
          <a:xfrm>
            <a:off x="381001" y="5934945"/>
            <a:ext cx="3065106" cy="714671"/>
          </a:xfrm>
          <a:custGeom>
            <a:avLst/>
            <a:gdLst>
              <a:gd name="connsiteX0" fmla="*/ 367546 w 2756183"/>
              <a:gd name="connsiteY0" fmla="*/ 30426 h 714671"/>
              <a:gd name="connsiteX1" fmla="*/ 542 w 2756183"/>
              <a:gd name="connsiteY1" fmla="*/ 534279 h 714671"/>
              <a:gd name="connsiteX2" fmla="*/ 19204 w 2756183"/>
              <a:gd name="connsiteY2" fmla="*/ 540500 h 714671"/>
              <a:gd name="connsiteX3" fmla="*/ 68967 w 2756183"/>
              <a:gd name="connsiteY3" fmla="*/ 559161 h 714671"/>
              <a:gd name="connsiteX4" fmla="*/ 143612 w 2756183"/>
              <a:gd name="connsiteY4" fmla="*/ 571602 h 714671"/>
              <a:gd name="connsiteX5" fmla="*/ 174714 w 2756183"/>
              <a:gd name="connsiteY5" fmla="*/ 577822 h 714671"/>
              <a:gd name="connsiteX6" fmla="*/ 218257 w 2756183"/>
              <a:gd name="connsiteY6" fmla="*/ 584043 h 714671"/>
              <a:gd name="connsiteX7" fmla="*/ 280461 w 2756183"/>
              <a:gd name="connsiteY7" fmla="*/ 596484 h 714671"/>
              <a:gd name="connsiteX8" fmla="*/ 572820 w 2756183"/>
              <a:gd name="connsiteY8" fmla="*/ 602704 h 714671"/>
              <a:gd name="connsiteX9" fmla="*/ 759432 w 2756183"/>
              <a:gd name="connsiteY9" fmla="*/ 621365 h 714671"/>
              <a:gd name="connsiteX10" fmla="*/ 1002028 w 2756183"/>
              <a:gd name="connsiteY10" fmla="*/ 652467 h 714671"/>
              <a:gd name="connsiteX11" fmla="*/ 1151318 w 2756183"/>
              <a:gd name="connsiteY11" fmla="*/ 664908 h 714671"/>
              <a:gd name="connsiteX12" fmla="*/ 1169979 w 2756183"/>
              <a:gd name="connsiteY12" fmla="*/ 671128 h 714671"/>
              <a:gd name="connsiteX13" fmla="*/ 1219742 w 2756183"/>
              <a:gd name="connsiteY13" fmla="*/ 683569 h 714671"/>
              <a:gd name="connsiteX14" fmla="*/ 1300608 w 2756183"/>
              <a:gd name="connsiteY14" fmla="*/ 696010 h 714671"/>
              <a:gd name="connsiteX15" fmla="*/ 1468559 w 2756183"/>
              <a:gd name="connsiteY15" fmla="*/ 708451 h 714671"/>
              <a:gd name="connsiteX16" fmla="*/ 1686273 w 2756183"/>
              <a:gd name="connsiteY16" fmla="*/ 714671 h 714671"/>
              <a:gd name="connsiteX17" fmla="*/ 2090599 w 2756183"/>
              <a:gd name="connsiteY17" fmla="*/ 696010 h 714671"/>
              <a:gd name="connsiteX18" fmla="*/ 2208787 w 2756183"/>
              <a:gd name="connsiteY18" fmla="*/ 683569 h 714671"/>
              <a:gd name="connsiteX19" fmla="*/ 2470044 w 2756183"/>
              <a:gd name="connsiteY19" fmla="*/ 677349 h 714671"/>
              <a:gd name="connsiteX20" fmla="*/ 2494926 w 2756183"/>
              <a:gd name="connsiteY20" fmla="*/ 671128 h 714671"/>
              <a:gd name="connsiteX21" fmla="*/ 2538469 w 2756183"/>
              <a:gd name="connsiteY21" fmla="*/ 633806 h 714671"/>
              <a:gd name="connsiteX22" fmla="*/ 2563350 w 2756183"/>
              <a:gd name="connsiteY22" fmla="*/ 621365 h 714671"/>
              <a:gd name="connsiteX23" fmla="*/ 2582012 w 2756183"/>
              <a:gd name="connsiteY23" fmla="*/ 608924 h 714671"/>
              <a:gd name="connsiteX24" fmla="*/ 2619334 w 2756183"/>
              <a:gd name="connsiteY24" fmla="*/ 596484 h 714671"/>
              <a:gd name="connsiteX25" fmla="*/ 2712640 w 2756183"/>
              <a:gd name="connsiteY25" fmla="*/ 552941 h 714671"/>
              <a:gd name="connsiteX26" fmla="*/ 2731301 w 2756183"/>
              <a:gd name="connsiteY26" fmla="*/ 528059 h 714671"/>
              <a:gd name="connsiteX27" fmla="*/ 2749963 w 2756183"/>
              <a:gd name="connsiteY27" fmla="*/ 515618 h 714671"/>
              <a:gd name="connsiteX28" fmla="*/ 2756183 w 2756183"/>
              <a:gd name="connsiteY28" fmla="*/ 484516 h 714671"/>
              <a:gd name="connsiteX29" fmla="*/ 2749963 w 2756183"/>
              <a:gd name="connsiteY29" fmla="*/ 409871 h 714671"/>
              <a:gd name="connsiteX30" fmla="*/ 2737522 w 2756183"/>
              <a:gd name="connsiteY30" fmla="*/ 391210 h 714671"/>
              <a:gd name="connsiteX31" fmla="*/ 2731301 w 2756183"/>
              <a:gd name="connsiteY31" fmla="*/ 372549 h 714671"/>
              <a:gd name="connsiteX32" fmla="*/ 2712640 w 2756183"/>
              <a:gd name="connsiteY32" fmla="*/ 341447 h 714671"/>
              <a:gd name="connsiteX33" fmla="*/ 2681538 w 2756183"/>
              <a:gd name="connsiteY33" fmla="*/ 279243 h 714671"/>
              <a:gd name="connsiteX34" fmla="*/ 2662877 w 2756183"/>
              <a:gd name="connsiteY34" fmla="*/ 241920 h 714671"/>
              <a:gd name="connsiteX35" fmla="*/ 2637995 w 2756183"/>
              <a:gd name="connsiteY35" fmla="*/ 198377 h 714671"/>
              <a:gd name="connsiteX36" fmla="*/ 2619334 w 2756183"/>
              <a:gd name="connsiteY36" fmla="*/ 185937 h 714671"/>
              <a:gd name="connsiteX37" fmla="*/ 2606893 w 2756183"/>
              <a:gd name="connsiteY37" fmla="*/ 167275 h 714671"/>
              <a:gd name="connsiteX38" fmla="*/ 2588232 w 2756183"/>
              <a:gd name="connsiteY38" fmla="*/ 161055 h 714671"/>
              <a:gd name="connsiteX39" fmla="*/ 2550910 w 2756183"/>
              <a:gd name="connsiteY39" fmla="*/ 142394 h 714671"/>
              <a:gd name="connsiteX40" fmla="*/ 2526028 w 2756183"/>
              <a:gd name="connsiteY40" fmla="*/ 129953 h 714671"/>
              <a:gd name="connsiteX41" fmla="*/ 2457604 w 2756183"/>
              <a:gd name="connsiteY41" fmla="*/ 111292 h 714671"/>
              <a:gd name="connsiteX42" fmla="*/ 2438942 w 2756183"/>
              <a:gd name="connsiteY42" fmla="*/ 105071 h 714671"/>
              <a:gd name="connsiteX43" fmla="*/ 2103040 w 2756183"/>
              <a:gd name="connsiteY43" fmla="*/ 92631 h 714671"/>
              <a:gd name="connsiteX44" fmla="*/ 2015955 w 2756183"/>
              <a:gd name="connsiteY44" fmla="*/ 86410 h 714671"/>
              <a:gd name="connsiteX45" fmla="*/ 1667612 w 2756183"/>
              <a:gd name="connsiteY45" fmla="*/ 105071 h 714671"/>
              <a:gd name="connsiteX46" fmla="*/ 1636510 w 2756183"/>
              <a:gd name="connsiteY46" fmla="*/ 111292 h 714671"/>
              <a:gd name="connsiteX47" fmla="*/ 1425016 w 2756183"/>
              <a:gd name="connsiteY47" fmla="*/ 105071 h 714671"/>
              <a:gd name="connsiteX48" fmla="*/ 1387693 w 2756183"/>
              <a:gd name="connsiteY48" fmla="*/ 98851 h 714671"/>
              <a:gd name="connsiteX49" fmla="*/ 1163759 w 2756183"/>
              <a:gd name="connsiteY49" fmla="*/ 80190 h 714671"/>
              <a:gd name="connsiteX50" fmla="*/ 1113995 w 2756183"/>
              <a:gd name="connsiteY50" fmla="*/ 73969 h 714671"/>
              <a:gd name="connsiteX51" fmla="*/ 1058012 w 2756183"/>
              <a:gd name="connsiteY51" fmla="*/ 67749 h 714671"/>
              <a:gd name="connsiteX52" fmla="*/ 964706 w 2756183"/>
              <a:gd name="connsiteY52" fmla="*/ 55308 h 714671"/>
              <a:gd name="connsiteX53" fmla="*/ 852738 w 2756183"/>
              <a:gd name="connsiteY53" fmla="*/ 49088 h 714671"/>
              <a:gd name="connsiteX54" fmla="*/ 367546 w 2756183"/>
              <a:gd name="connsiteY54" fmla="*/ 30426 h 71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56183" h="714671">
                <a:moveTo>
                  <a:pt x="367546" y="30426"/>
                </a:moveTo>
                <a:cubicBezTo>
                  <a:pt x="225513" y="111291"/>
                  <a:pt x="117723" y="362692"/>
                  <a:pt x="542" y="534279"/>
                </a:cubicBezTo>
                <a:cubicBezTo>
                  <a:pt x="-3156" y="539694"/>
                  <a:pt x="13042" y="538259"/>
                  <a:pt x="19204" y="540500"/>
                </a:cubicBezTo>
                <a:cubicBezTo>
                  <a:pt x="35853" y="546554"/>
                  <a:pt x="52035" y="553951"/>
                  <a:pt x="68967" y="559161"/>
                </a:cubicBezTo>
                <a:cubicBezTo>
                  <a:pt x="86299" y="564494"/>
                  <a:pt x="128635" y="569106"/>
                  <a:pt x="143612" y="571602"/>
                </a:cubicBezTo>
                <a:cubicBezTo>
                  <a:pt x="154041" y="573340"/>
                  <a:pt x="164285" y="576084"/>
                  <a:pt x="174714" y="577822"/>
                </a:cubicBezTo>
                <a:cubicBezTo>
                  <a:pt x="189176" y="580232"/>
                  <a:pt x="203818" y="581495"/>
                  <a:pt x="218257" y="584043"/>
                </a:cubicBezTo>
                <a:cubicBezTo>
                  <a:pt x="239081" y="587718"/>
                  <a:pt x="259345" y="595373"/>
                  <a:pt x="280461" y="596484"/>
                </a:cubicBezTo>
                <a:cubicBezTo>
                  <a:pt x="377801" y="601607"/>
                  <a:pt x="475367" y="600631"/>
                  <a:pt x="572820" y="602704"/>
                </a:cubicBezTo>
                <a:cubicBezTo>
                  <a:pt x="635024" y="608924"/>
                  <a:pt x="697498" y="612864"/>
                  <a:pt x="759432" y="621365"/>
                </a:cubicBezTo>
                <a:cubicBezTo>
                  <a:pt x="1035795" y="659297"/>
                  <a:pt x="753872" y="638681"/>
                  <a:pt x="1002028" y="652467"/>
                </a:cubicBezTo>
                <a:cubicBezTo>
                  <a:pt x="1064991" y="673457"/>
                  <a:pt x="994547" y="651845"/>
                  <a:pt x="1151318" y="664908"/>
                </a:cubicBezTo>
                <a:cubicBezTo>
                  <a:pt x="1157852" y="665452"/>
                  <a:pt x="1163653" y="669403"/>
                  <a:pt x="1169979" y="671128"/>
                </a:cubicBezTo>
                <a:cubicBezTo>
                  <a:pt x="1186475" y="675627"/>
                  <a:pt x="1202816" y="681151"/>
                  <a:pt x="1219742" y="683569"/>
                </a:cubicBezTo>
                <a:cubicBezTo>
                  <a:pt x="1275771" y="691574"/>
                  <a:pt x="1248823" y="687380"/>
                  <a:pt x="1300608" y="696010"/>
                </a:cubicBezTo>
                <a:cubicBezTo>
                  <a:pt x="1365987" y="717805"/>
                  <a:pt x="1316760" y="703306"/>
                  <a:pt x="1468559" y="708451"/>
                </a:cubicBezTo>
                <a:lnTo>
                  <a:pt x="1686273" y="714671"/>
                </a:lnTo>
                <a:lnTo>
                  <a:pt x="2090599" y="696010"/>
                </a:lnTo>
                <a:cubicBezTo>
                  <a:pt x="2130143" y="693656"/>
                  <a:pt x="2169221" y="685515"/>
                  <a:pt x="2208787" y="683569"/>
                </a:cubicBezTo>
                <a:cubicBezTo>
                  <a:pt x="2295792" y="679290"/>
                  <a:pt x="2382958" y="679422"/>
                  <a:pt x="2470044" y="677349"/>
                </a:cubicBezTo>
                <a:cubicBezTo>
                  <a:pt x="2478338" y="675275"/>
                  <a:pt x="2487279" y="674951"/>
                  <a:pt x="2494926" y="671128"/>
                </a:cubicBezTo>
                <a:cubicBezTo>
                  <a:pt x="2530450" y="653366"/>
                  <a:pt x="2509419" y="654557"/>
                  <a:pt x="2538469" y="633806"/>
                </a:cubicBezTo>
                <a:cubicBezTo>
                  <a:pt x="2546014" y="628416"/>
                  <a:pt x="2555299" y="625966"/>
                  <a:pt x="2563350" y="621365"/>
                </a:cubicBezTo>
                <a:cubicBezTo>
                  <a:pt x="2569841" y="617656"/>
                  <a:pt x="2575180" y="611960"/>
                  <a:pt x="2582012" y="608924"/>
                </a:cubicBezTo>
                <a:cubicBezTo>
                  <a:pt x="2593995" y="603598"/>
                  <a:pt x="2607451" y="602030"/>
                  <a:pt x="2619334" y="596484"/>
                </a:cubicBezTo>
                <a:lnTo>
                  <a:pt x="2712640" y="552941"/>
                </a:lnTo>
                <a:cubicBezTo>
                  <a:pt x="2718860" y="544647"/>
                  <a:pt x="2723970" y="535390"/>
                  <a:pt x="2731301" y="528059"/>
                </a:cubicBezTo>
                <a:cubicBezTo>
                  <a:pt x="2736588" y="522772"/>
                  <a:pt x="2746254" y="522109"/>
                  <a:pt x="2749963" y="515618"/>
                </a:cubicBezTo>
                <a:cubicBezTo>
                  <a:pt x="2755209" y="506438"/>
                  <a:pt x="2754110" y="494883"/>
                  <a:pt x="2756183" y="484516"/>
                </a:cubicBezTo>
                <a:cubicBezTo>
                  <a:pt x="2754110" y="459634"/>
                  <a:pt x="2754860" y="434354"/>
                  <a:pt x="2749963" y="409871"/>
                </a:cubicBezTo>
                <a:cubicBezTo>
                  <a:pt x="2748497" y="402540"/>
                  <a:pt x="2740865" y="397897"/>
                  <a:pt x="2737522" y="391210"/>
                </a:cubicBezTo>
                <a:cubicBezTo>
                  <a:pt x="2734590" y="385345"/>
                  <a:pt x="2734233" y="378414"/>
                  <a:pt x="2731301" y="372549"/>
                </a:cubicBezTo>
                <a:cubicBezTo>
                  <a:pt x="2725894" y="361735"/>
                  <a:pt x="2718330" y="352115"/>
                  <a:pt x="2712640" y="341447"/>
                </a:cubicBezTo>
                <a:cubicBezTo>
                  <a:pt x="2701731" y="320992"/>
                  <a:pt x="2688868" y="301236"/>
                  <a:pt x="2681538" y="279243"/>
                </a:cubicBezTo>
                <a:cubicBezTo>
                  <a:pt x="2672954" y="253489"/>
                  <a:pt x="2678955" y="266038"/>
                  <a:pt x="2662877" y="241920"/>
                </a:cubicBezTo>
                <a:cubicBezTo>
                  <a:pt x="2655760" y="220568"/>
                  <a:pt x="2656826" y="217207"/>
                  <a:pt x="2637995" y="198377"/>
                </a:cubicBezTo>
                <a:cubicBezTo>
                  <a:pt x="2632709" y="193091"/>
                  <a:pt x="2625554" y="190084"/>
                  <a:pt x="2619334" y="185937"/>
                </a:cubicBezTo>
                <a:cubicBezTo>
                  <a:pt x="2615187" y="179716"/>
                  <a:pt x="2612731" y="171945"/>
                  <a:pt x="2606893" y="167275"/>
                </a:cubicBezTo>
                <a:cubicBezTo>
                  <a:pt x="2601773" y="163179"/>
                  <a:pt x="2594097" y="163987"/>
                  <a:pt x="2588232" y="161055"/>
                </a:cubicBezTo>
                <a:cubicBezTo>
                  <a:pt x="2468690" y="101284"/>
                  <a:pt x="2660356" y="189299"/>
                  <a:pt x="2550910" y="142394"/>
                </a:cubicBezTo>
                <a:cubicBezTo>
                  <a:pt x="2542387" y="138741"/>
                  <a:pt x="2534638" y="133397"/>
                  <a:pt x="2526028" y="129953"/>
                </a:cubicBezTo>
                <a:cubicBezTo>
                  <a:pt x="2481540" y="112158"/>
                  <a:pt x="2499256" y="121705"/>
                  <a:pt x="2457604" y="111292"/>
                </a:cubicBezTo>
                <a:cubicBezTo>
                  <a:pt x="2451243" y="109702"/>
                  <a:pt x="2445490" y="105416"/>
                  <a:pt x="2438942" y="105071"/>
                </a:cubicBezTo>
                <a:cubicBezTo>
                  <a:pt x="2327053" y="99182"/>
                  <a:pt x="2214799" y="100615"/>
                  <a:pt x="2103040" y="92631"/>
                </a:cubicBezTo>
                <a:lnTo>
                  <a:pt x="2015955" y="86410"/>
                </a:lnTo>
                <a:cubicBezTo>
                  <a:pt x="1900502" y="89617"/>
                  <a:pt x="1782515" y="87393"/>
                  <a:pt x="1667612" y="105071"/>
                </a:cubicBezTo>
                <a:cubicBezTo>
                  <a:pt x="1657162" y="106679"/>
                  <a:pt x="1646877" y="109218"/>
                  <a:pt x="1636510" y="111292"/>
                </a:cubicBezTo>
                <a:cubicBezTo>
                  <a:pt x="1566012" y="109218"/>
                  <a:pt x="1495456" y="108593"/>
                  <a:pt x="1425016" y="105071"/>
                </a:cubicBezTo>
                <a:cubicBezTo>
                  <a:pt x="1412419" y="104441"/>
                  <a:pt x="1400239" y="100149"/>
                  <a:pt x="1387693" y="98851"/>
                </a:cubicBezTo>
                <a:cubicBezTo>
                  <a:pt x="1050961" y="64017"/>
                  <a:pt x="1386514" y="101405"/>
                  <a:pt x="1163759" y="80190"/>
                </a:cubicBezTo>
                <a:cubicBezTo>
                  <a:pt x="1147117" y="78605"/>
                  <a:pt x="1130598" y="75922"/>
                  <a:pt x="1113995" y="73969"/>
                </a:cubicBezTo>
                <a:lnTo>
                  <a:pt x="1058012" y="67749"/>
                </a:lnTo>
                <a:cubicBezTo>
                  <a:pt x="1031985" y="64496"/>
                  <a:pt x="990179" y="57267"/>
                  <a:pt x="964706" y="55308"/>
                </a:cubicBezTo>
                <a:cubicBezTo>
                  <a:pt x="927436" y="52441"/>
                  <a:pt x="890061" y="51161"/>
                  <a:pt x="852738" y="49088"/>
                </a:cubicBezTo>
                <a:cubicBezTo>
                  <a:pt x="456715" y="56288"/>
                  <a:pt x="509579" y="-50439"/>
                  <a:pt x="367546" y="3042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DEE392-14BD-43F7-B1E6-D8C17398569D}"/>
              </a:ext>
            </a:extLst>
          </p:cNvPr>
          <p:cNvSpPr txBox="1"/>
          <p:nvPr/>
        </p:nvSpPr>
        <p:spPr>
          <a:xfrm>
            <a:off x="6019800" y="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9600" b="1"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rPr>
              <a:t>10</a:t>
            </a:r>
            <a:endPar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endParaRPr>
          </a:p>
        </p:txBody>
      </p:sp>
    </p:spTree>
    <p:extLst>
      <p:ext uri="{BB962C8B-B14F-4D97-AF65-F5344CB8AC3E}">
        <p14:creationId xmlns:p14="http://schemas.microsoft.com/office/powerpoint/2010/main" val="3035379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2590236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extLst>
              <p:ext uri="{D42A27DB-BD31-4B8C-83A1-F6EECF244321}">
                <p14:modId xmlns:p14="http://schemas.microsoft.com/office/powerpoint/2010/main" val="1469561142"/>
              </p:ext>
            </p:extLst>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171773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915400" cy="5973763"/>
          </a:xfrm>
        </p:spPr>
        <p:txBody>
          <a:bodyPr/>
          <a:lstStyle/>
          <a:p>
            <a:r>
              <a:rPr lang="en-US" dirty="0">
                <a:solidFill>
                  <a:srgbClr val="00B050"/>
                </a:solidFill>
                <a:latin typeface="Roboto"/>
              </a:rPr>
              <a:t>This is </a:t>
            </a:r>
            <a:r>
              <a:rPr lang="en-US" b="0" i="0" dirty="0">
                <a:solidFill>
                  <a:srgbClr val="00B050"/>
                </a:solidFill>
                <a:effectLst/>
                <a:latin typeface="Roboto"/>
              </a:rPr>
              <a:t>the process by which green plants and some other organisms use sunlight to synthesize foods from carbon dioxide and water. </a:t>
            </a:r>
            <a:endParaRPr lang="en-US" dirty="0">
              <a:solidFill>
                <a:srgbClr val="00B050"/>
              </a:solidFill>
            </a:endParaRPr>
          </a:p>
          <a:p>
            <a:endParaRPr lang="en-US" dirty="0"/>
          </a:p>
        </p:txBody>
      </p:sp>
      <p:pic>
        <p:nvPicPr>
          <p:cNvPr id="15362" name="Picture 2" descr="The Extended Beauty Of Photosynthesis : 13.7: Cosmos And Culture : NPR">
            <a:extLst>
              <a:ext uri="{FF2B5EF4-FFF2-40B4-BE49-F238E27FC236}">
                <a16:creationId xmlns:a16="http://schemas.microsoft.com/office/drawing/2014/main" id="{BA8D0114-38A4-4942-A20F-380A41D32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8839200"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777523-E5F5-48E1-97D8-ECBA32165DB4}"/>
              </a:ext>
            </a:extLst>
          </p:cNvPr>
          <p:cNvSpPr txBox="1"/>
          <p:nvPr/>
        </p:nvSpPr>
        <p:spPr>
          <a:xfrm>
            <a:off x="5867400" y="1676400"/>
            <a:ext cx="457822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11</a:t>
            </a:r>
          </a:p>
        </p:txBody>
      </p:sp>
    </p:spTree>
    <p:extLst>
      <p:ext uri="{BB962C8B-B14F-4D97-AF65-F5344CB8AC3E}">
        <p14:creationId xmlns:p14="http://schemas.microsoft.com/office/powerpoint/2010/main" val="2660540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body" idx="4294967295"/>
          </p:nvPr>
        </p:nvSpPr>
        <p:spPr>
          <a:xfrm>
            <a:off x="457200" y="304800"/>
            <a:ext cx="8229600" cy="5821363"/>
          </a:xfrm>
        </p:spPr>
        <p:txBody>
          <a:bodyPr/>
          <a:lstStyle/>
          <a:p>
            <a:pPr>
              <a:lnSpc>
                <a:spcPct val="90000"/>
              </a:lnSpc>
            </a:pPr>
            <a:r>
              <a:rPr lang="en-US" dirty="0"/>
              <a:t>Which of the following equations is the correct equation for photosynthesis?</a:t>
            </a:r>
          </a:p>
          <a:p>
            <a:pPr>
              <a:lnSpc>
                <a:spcPct val="90000"/>
              </a:lnSpc>
            </a:pPr>
            <a:r>
              <a:rPr lang="en-US" b="1" dirty="0"/>
              <a:t>A)</a:t>
            </a:r>
            <a:r>
              <a:rPr lang="en-US" dirty="0"/>
              <a:t> </a:t>
            </a:r>
            <a:r>
              <a:rPr lang="en-US" sz="2400" b="1" dirty="0"/>
              <a:t>6O</a:t>
            </a:r>
            <a:r>
              <a:rPr lang="en-US" sz="1800" b="1" dirty="0"/>
              <a:t>2</a:t>
            </a:r>
            <a:r>
              <a:rPr lang="en-US" sz="2400" b="1" dirty="0"/>
              <a:t> + 6H</a:t>
            </a:r>
            <a:r>
              <a:rPr lang="en-US" sz="1800" b="1" dirty="0"/>
              <a:t>2</a:t>
            </a:r>
            <a:r>
              <a:rPr lang="en-US" sz="2400" b="1" dirty="0"/>
              <a:t>O + light energy = C</a:t>
            </a:r>
            <a:r>
              <a:rPr lang="en-US" sz="1800" b="1" dirty="0"/>
              <a:t>12</a:t>
            </a:r>
            <a:r>
              <a:rPr lang="en-US" sz="2400" b="1" dirty="0"/>
              <a:t>H</a:t>
            </a:r>
            <a:r>
              <a:rPr lang="en-US" sz="1800" b="1" dirty="0"/>
              <a:t>6</a:t>
            </a:r>
            <a:r>
              <a:rPr lang="en-US" sz="2400" b="1" dirty="0"/>
              <a:t>O</a:t>
            </a:r>
            <a:r>
              <a:rPr lang="en-US" sz="1800" b="1" dirty="0"/>
              <a:t>6</a:t>
            </a:r>
            <a:r>
              <a:rPr lang="en-US" sz="2400" b="1" dirty="0"/>
              <a:t> + 6O</a:t>
            </a:r>
            <a:r>
              <a:rPr lang="en-US" sz="1800" b="1" dirty="0"/>
              <a:t>2</a:t>
            </a:r>
          </a:p>
          <a:p>
            <a:pPr>
              <a:lnSpc>
                <a:spcPct val="90000"/>
              </a:lnSpc>
            </a:pPr>
            <a:r>
              <a:rPr lang="en-US" sz="2800" b="1" dirty="0"/>
              <a:t>B)  </a:t>
            </a:r>
            <a:r>
              <a:rPr lang="en-US" sz="2400" b="1" dirty="0"/>
              <a:t>6CO</a:t>
            </a:r>
            <a:r>
              <a:rPr lang="en-US" sz="1800" b="1" dirty="0"/>
              <a:t>2</a:t>
            </a:r>
            <a:r>
              <a:rPr lang="en-US" sz="2400" b="1" dirty="0"/>
              <a:t> + 6H</a:t>
            </a:r>
            <a:r>
              <a:rPr lang="en-US" sz="1800" b="1" dirty="0"/>
              <a:t>2</a:t>
            </a:r>
            <a:r>
              <a:rPr lang="en-US" sz="2400" b="1" dirty="0"/>
              <a:t>O +  sugar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p>
          <a:p>
            <a:pPr>
              <a:lnSpc>
                <a:spcPct val="90000"/>
              </a:lnSpc>
            </a:pPr>
            <a:r>
              <a:rPr lang="en-US" sz="2800" b="1" dirty="0"/>
              <a:t>C)  </a:t>
            </a:r>
            <a:r>
              <a:rPr lang="en-US" sz="2400" b="1" dirty="0"/>
              <a:t>6CO</a:t>
            </a:r>
            <a:r>
              <a:rPr lang="en-US" sz="1800" b="1" dirty="0"/>
              <a:t>2</a:t>
            </a:r>
            <a:r>
              <a:rPr lang="en-US" sz="2400" b="1" dirty="0"/>
              <a:t> + 6O</a:t>
            </a:r>
            <a:r>
              <a:rPr lang="en-US" sz="1800" b="1" dirty="0"/>
              <a:t>2</a:t>
            </a:r>
            <a:r>
              <a:rPr lang="en-US" sz="2400" b="1" dirty="0"/>
              <a:t> + light energy = C</a:t>
            </a:r>
            <a:r>
              <a:rPr lang="en-US" sz="1800" b="1" dirty="0"/>
              <a:t>6</a:t>
            </a:r>
            <a:r>
              <a:rPr lang="en-US" sz="2400" b="1" dirty="0"/>
              <a:t>H</a:t>
            </a:r>
            <a:r>
              <a:rPr lang="en-US" sz="1800" b="1" dirty="0"/>
              <a:t>12</a:t>
            </a:r>
            <a:r>
              <a:rPr lang="en-US" sz="2400" b="1" dirty="0"/>
              <a:t>O</a:t>
            </a:r>
            <a:r>
              <a:rPr lang="en-US" sz="1800" b="1" dirty="0"/>
              <a:t>6</a:t>
            </a:r>
            <a:r>
              <a:rPr lang="en-US" sz="2400" b="1" dirty="0"/>
              <a:t> +  6H</a:t>
            </a:r>
            <a:r>
              <a:rPr lang="en-US" sz="1800" b="1" dirty="0"/>
              <a:t>2</a:t>
            </a:r>
            <a:r>
              <a:rPr lang="en-US" sz="2400" b="1" dirty="0"/>
              <a:t>O</a:t>
            </a:r>
          </a:p>
          <a:p>
            <a:pPr>
              <a:lnSpc>
                <a:spcPct val="90000"/>
              </a:lnSpc>
            </a:pPr>
            <a:r>
              <a:rPr lang="en-US" sz="2800" b="1" dirty="0"/>
              <a:t>D)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endParaRPr lang="en-US" sz="2400" b="1" dirty="0"/>
          </a:p>
          <a:p>
            <a:pPr>
              <a:lnSpc>
                <a:spcPct val="90000"/>
              </a:lnSpc>
            </a:pPr>
            <a:r>
              <a:rPr lang="en-US" sz="2800" b="1" dirty="0"/>
              <a:t>E)  </a:t>
            </a:r>
            <a:r>
              <a:rPr lang="en-US" sz="2400" b="1" dirty="0"/>
              <a:t>6CO</a:t>
            </a:r>
            <a:r>
              <a:rPr lang="en-US" sz="1800" b="1" dirty="0"/>
              <a:t>2</a:t>
            </a:r>
            <a:r>
              <a:rPr lang="en-US" sz="2400" b="1" dirty="0"/>
              <a:t> + 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p>
          <a:p>
            <a:pPr>
              <a:lnSpc>
                <a:spcPct val="90000"/>
              </a:lnSpc>
            </a:pPr>
            <a:r>
              <a:rPr lang="en-US" sz="2800" b="1" dirty="0"/>
              <a:t>F)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2</a:t>
            </a:r>
            <a:r>
              <a:rPr lang="en-US" sz="2400" b="1" dirty="0"/>
              <a:t>O</a:t>
            </a:r>
            <a:r>
              <a:rPr lang="en-US" sz="1800" b="1" dirty="0"/>
              <a:t>6</a:t>
            </a:r>
            <a:r>
              <a:rPr lang="en-US" sz="2400" b="1" dirty="0"/>
              <a:t> + 6O</a:t>
            </a:r>
            <a:r>
              <a:rPr lang="en-US" sz="1800" b="1" dirty="0"/>
              <a:t>2</a:t>
            </a:r>
          </a:p>
          <a:p>
            <a:pPr>
              <a:lnSpc>
                <a:spcPct val="90000"/>
              </a:lnSpc>
            </a:pPr>
            <a:r>
              <a:rPr lang="en-US" sz="2800" b="1" dirty="0"/>
              <a:t>G)  </a:t>
            </a:r>
            <a:r>
              <a:rPr lang="en-US" sz="2400" b="1" dirty="0"/>
              <a:t>6CO</a:t>
            </a:r>
            <a:r>
              <a:rPr lang="en-US" sz="1800" b="1" dirty="0"/>
              <a:t>2</a:t>
            </a:r>
            <a:r>
              <a:rPr lang="en-US" sz="2400" b="1" dirty="0"/>
              <a:t> + 6H</a:t>
            </a:r>
            <a:r>
              <a:rPr lang="en-US" sz="1800" b="1" dirty="0"/>
              <a:t>2</a:t>
            </a:r>
            <a:r>
              <a:rPr lang="en-US" sz="2400" b="1" dirty="0"/>
              <a:t>O + sugar = C</a:t>
            </a:r>
            <a:r>
              <a:rPr lang="en-US" sz="1800" b="1" dirty="0"/>
              <a:t>6</a:t>
            </a:r>
            <a:r>
              <a:rPr lang="en-US" sz="2400" b="1" dirty="0"/>
              <a:t>H</a:t>
            </a:r>
            <a:r>
              <a:rPr lang="en-US" sz="1800" b="1" dirty="0"/>
              <a:t>12</a:t>
            </a:r>
            <a:r>
              <a:rPr lang="en-US" sz="2400" b="1" dirty="0"/>
              <a:t>O</a:t>
            </a:r>
            <a:r>
              <a:rPr lang="en-US" sz="1800" b="1" dirty="0"/>
              <a:t>6 </a:t>
            </a:r>
            <a:r>
              <a:rPr lang="en-US" sz="2400" b="1" dirty="0"/>
              <a:t>+ 6O</a:t>
            </a:r>
            <a:r>
              <a:rPr lang="en-US" sz="1800" b="1" dirty="0"/>
              <a:t>2</a:t>
            </a:r>
          </a:p>
          <a:p>
            <a:pPr>
              <a:lnSpc>
                <a:spcPct val="90000"/>
              </a:lnSpc>
            </a:pPr>
            <a:r>
              <a:rPr lang="en-US" sz="2800" b="1" dirty="0"/>
              <a:t>H)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3</a:t>
            </a:r>
            <a:r>
              <a:rPr lang="en-US" sz="2400" b="1" dirty="0"/>
              <a:t> + 6O</a:t>
            </a:r>
            <a:r>
              <a:rPr lang="en-US" sz="1800" b="1" dirty="0"/>
              <a:t>2</a:t>
            </a:r>
          </a:p>
          <a:p>
            <a:pPr>
              <a:lnSpc>
                <a:spcPct val="90000"/>
              </a:lnSpc>
            </a:pPr>
            <a:r>
              <a:rPr lang="en-US" sz="2800" b="1" dirty="0"/>
              <a:t>I)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O6 + 6CO</a:t>
            </a:r>
            <a:r>
              <a:rPr lang="en-US" sz="1800" b="1" dirty="0"/>
              <a:t>2</a:t>
            </a:r>
          </a:p>
          <a:p>
            <a:pPr>
              <a:lnSpc>
                <a:spcPct val="90000"/>
              </a:lnSpc>
            </a:pPr>
            <a:r>
              <a:rPr lang="en-US" sz="2800" b="1" dirty="0"/>
              <a:t>J) </a:t>
            </a:r>
            <a:r>
              <a:rPr lang="en-US" sz="2400" b="1" dirty="0"/>
              <a:t>C</a:t>
            </a:r>
            <a:r>
              <a:rPr lang="en-US" sz="1800" b="1" dirty="0"/>
              <a:t>6</a:t>
            </a:r>
            <a:r>
              <a:rPr lang="en-US" sz="2400" b="1" dirty="0"/>
              <a:t>H</a:t>
            </a:r>
            <a:r>
              <a:rPr lang="en-US" sz="1800" b="1" dirty="0"/>
              <a:t>12</a:t>
            </a:r>
            <a:r>
              <a:rPr lang="en-US" sz="2400" b="1" dirty="0"/>
              <a:t>O6</a:t>
            </a:r>
            <a:r>
              <a:rPr lang="en-US" sz="2800" b="1" dirty="0"/>
              <a:t> = </a:t>
            </a:r>
            <a:r>
              <a:rPr lang="en-US" sz="2400" b="1" dirty="0"/>
              <a:t>6CO</a:t>
            </a:r>
            <a:r>
              <a:rPr lang="en-US" sz="1800" b="1" dirty="0"/>
              <a:t>2</a:t>
            </a:r>
            <a:r>
              <a:rPr lang="en-US" sz="2400" b="1" dirty="0"/>
              <a:t> + 6H</a:t>
            </a:r>
            <a:r>
              <a:rPr lang="en-US" sz="1800" b="1" dirty="0"/>
              <a:t>2</a:t>
            </a:r>
            <a:r>
              <a:rPr lang="en-US" sz="2400" b="1" dirty="0"/>
              <a:t>O + light energy + 6O</a:t>
            </a:r>
            <a:r>
              <a:rPr lang="en-US" sz="1800" b="1" dirty="0"/>
              <a:t>2</a:t>
            </a:r>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p:txBody>
      </p:sp>
      <p:sp>
        <p:nvSpPr>
          <p:cNvPr id="62361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7" name="TextBox 6">
            <a:extLst>
              <a:ext uri="{FF2B5EF4-FFF2-40B4-BE49-F238E27FC236}">
                <a16:creationId xmlns:a16="http://schemas.microsoft.com/office/drawing/2014/main" id="{07070EB9-8C7E-4955-B6C1-26BFE23CF362}"/>
              </a:ext>
            </a:extLst>
          </p:cNvPr>
          <p:cNvSpPr txBox="1"/>
          <p:nvPr/>
        </p:nvSpPr>
        <p:spPr>
          <a:xfrm>
            <a:off x="5867400" y="60960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12</a:t>
            </a:r>
          </a:p>
        </p:txBody>
      </p:sp>
    </p:spTree>
    <p:extLst>
      <p:ext uri="{BB962C8B-B14F-4D97-AF65-F5344CB8AC3E}">
        <p14:creationId xmlns:p14="http://schemas.microsoft.com/office/powerpoint/2010/main" val="227307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body" idx="1"/>
          </p:nvPr>
        </p:nvSpPr>
        <p:spPr>
          <a:xfrm>
            <a:off x="457200" y="304800"/>
            <a:ext cx="82296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chemeClr val="bg1"/>
                </a:solidFill>
              </a:rPr>
              <a:t>A.) Photosynthesis requires sunlight, carbon dioxide, and water.</a:t>
            </a:r>
          </a:p>
          <a:p>
            <a:pPr lvl="1">
              <a:buFontTx/>
              <a:buNone/>
            </a:pPr>
            <a:r>
              <a:rPr lang="en-US">
                <a:solidFill>
                  <a:schemeClr val="bg1"/>
                </a:solidFill>
              </a:rPr>
              <a:t>B.) Oxygen and glucose are produced in photosynthesis.</a:t>
            </a:r>
          </a:p>
          <a:p>
            <a:pPr lvl="1">
              <a:buFontTx/>
              <a:buNone/>
            </a:pPr>
            <a:r>
              <a:rPr lang="en-US">
                <a:solidFill>
                  <a:schemeClr val="bg1"/>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2051"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26FDD3C8-4F4B-4DE4-B124-986E78D32C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960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body" idx="1"/>
          </p:nvPr>
        </p:nvSpPr>
        <p:spPr>
          <a:xfrm>
            <a:off x="457200" y="304800"/>
            <a:ext cx="81534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chemeClr val="bg1"/>
                </a:solidFill>
              </a:rPr>
              <a:t>B.) Oxygen and glucose are produced in photosynthesis.</a:t>
            </a:r>
          </a:p>
          <a:p>
            <a:pPr lvl="1">
              <a:buFontTx/>
              <a:buNone/>
            </a:pPr>
            <a:r>
              <a:rPr lang="en-US">
                <a:solidFill>
                  <a:schemeClr val="bg1"/>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3075"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D6800972-3656-4769-BAA1-018DA6C39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08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body" idx="1"/>
          </p:nvPr>
        </p:nvSpPr>
        <p:spPr>
          <a:xfrm>
            <a:off x="457200" y="304800"/>
            <a:ext cx="82296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chemeClr val="bg1"/>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409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8BA163BA-B579-4311-87C4-BA9799A871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326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body" idx="1"/>
          </p:nvPr>
        </p:nvSpPr>
        <p:spPr>
          <a:xfrm>
            <a:off x="457200" y="304800"/>
            <a:ext cx="81534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rgbClr val="FF9900"/>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5123"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7A112AA3-E0DD-40C1-85DD-05A09DE28B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372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a:xfrm>
            <a:off x="457200" y="304800"/>
            <a:ext cx="83058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rgbClr val="FF9900"/>
                </a:solidFill>
              </a:rPr>
              <a:t>C.) Carbon Dioxide and water are produced.</a:t>
            </a:r>
          </a:p>
          <a:p>
            <a:pPr lvl="1">
              <a:buFontTx/>
              <a:buNone/>
            </a:pPr>
            <a:r>
              <a:rPr lang="en-US">
                <a:solidFill>
                  <a:srgbClr val="CC00FF"/>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6147"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BCE1109E-309A-480C-B414-98CF6CB8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696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body" idx="1"/>
          </p:nvPr>
        </p:nvSpPr>
        <p:spPr>
          <a:xfrm>
            <a:off x="457200" y="304800"/>
            <a:ext cx="8229600" cy="5821363"/>
          </a:xfrm>
        </p:spPr>
        <p:txBody>
          <a:bodyPr/>
          <a:lstStyle/>
          <a:p>
            <a:r>
              <a:rPr lang="en-US"/>
              <a:t>Which of the following statements is false of </a:t>
            </a:r>
            <a:r>
              <a:rPr lang="en-US">
                <a:solidFill>
                  <a:srgbClr val="66FF99"/>
                </a:solidFill>
              </a:rPr>
              <a:t>photosynthesis</a:t>
            </a:r>
            <a:r>
              <a:rPr lang="en-US">
                <a:solidFill>
                  <a:srgbClr val="99FFCC"/>
                </a:solidFill>
              </a:rPr>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rgbClr val="FF9900"/>
                </a:solidFill>
              </a:rPr>
              <a:t>C.) Carbon Dioxide and water are produced.</a:t>
            </a:r>
          </a:p>
          <a:p>
            <a:pPr lvl="1">
              <a:buFontTx/>
              <a:buNone/>
            </a:pPr>
            <a:r>
              <a:rPr lang="en-US">
                <a:solidFill>
                  <a:srgbClr val="CC00FF"/>
                </a:solidFill>
              </a:rPr>
              <a:t>D.) In photosynthesis, plants use radiant energy from the sun to create chemical energy in the form of sugars.</a:t>
            </a:r>
          </a:p>
          <a:p>
            <a:pPr lvl="1">
              <a:buFontTx/>
              <a:buNone/>
            </a:pPr>
            <a:r>
              <a:rPr lang="en-US">
                <a:solidFill>
                  <a:schemeClr val="hlink"/>
                </a:solidFill>
              </a:rPr>
              <a:t>E.) None of the above.</a:t>
            </a:r>
          </a:p>
          <a:p>
            <a:pPr lvl="1"/>
            <a:endParaRPr lang="en-US">
              <a:solidFill>
                <a:schemeClr val="hlink"/>
              </a:solidFill>
            </a:endParaRPr>
          </a:p>
        </p:txBody>
      </p:sp>
      <p:sp>
        <p:nvSpPr>
          <p:cNvPr id="647171"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C8913BB8-F3F8-436F-9942-3FB4BE4C1D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976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body" idx="1"/>
          </p:nvPr>
        </p:nvSpPr>
        <p:spPr>
          <a:xfrm>
            <a:off x="457200" y="304800"/>
            <a:ext cx="8229600" cy="5821363"/>
          </a:xfrm>
        </p:spPr>
        <p:txBody>
          <a:bodyPr/>
          <a:lstStyle/>
          <a:p>
            <a:r>
              <a:rPr lang="en-US" dirty="0"/>
              <a:t>Which of the following statements is false of </a:t>
            </a:r>
            <a:r>
              <a:rPr lang="en-US" dirty="0">
                <a:solidFill>
                  <a:srgbClr val="66FF99"/>
                </a:solidFill>
              </a:rPr>
              <a:t>photosynthesis</a:t>
            </a:r>
            <a:r>
              <a:rPr lang="en-US" dirty="0">
                <a:solidFill>
                  <a:srgbClr val="99FFCC"/>
                </a:solidFill>
              </a:rPr>
              <a:t>? and the answer is…</a:t>
            </a:r>
          </a:p>
          <a:p>
            <a:pPr lvl="1">
              <a:buFontTx/>
              <a:buNone/>
            </a:pPr>
            <a:r>
              <a:rPr lang="en-US" dirty="0">
                <a:solidFill>
                  <a:srgbClr val="6699FF"/>
                </a:solidFill>
              </a:rPr>
              <a:t>A.) Photosynthesis requires sunlight, carbon dioxide, and water.</a:t>
            </a:r>
          </a:p>
          <a:p>
            <a:pPr lvl="1">
              <a:buFontTx/>
              <a:buNone/>
            </a:pPr>
            <a:r>
              <a:rPr lang="en-US" dirty="0">
                <a:solidFill>
                  <a:srgbClr val="FF99FF"/>
                </a:solidFill>
              </a:rPr>
              <a:t>B.) Oxygen and glucose are produced in photosynthesis.</a:t>
            </a:r>
          </a:p>
          <a:p>
            <a:pPr lvl="1">
              <a:buFontTx/>
              <a:buNone/>
            </a:pPr>
            <a:r>
              <a:rPr lang="en-US" dirty="0">
                <a:solidFill>
                  <a:srgbClr val="FF9900"/>
                </a:solidFill>
              </a:rPr>
              <a:t>C.) Carbon Dioxide and water are produced.</a:t>
            </a:r>
          </a:p>
          <a:p>
            <a:pPr lvl="1">
              <a:buFontTx/>
              <a:buNone/>
            </a:pPr>
            <a:r>
              <a:rPr lang="en-US" dirty="0">
                <a:solidFill>
                  <a:srgbClr val="CC00FF"/>
                </a:solidFill>
              </a:rPr>
              <a:t>D.) In photosynthesis, plants use radiant energy from the sun to create chemical energy in the form of sugars.</a:t>
            </a:r>
          </a:p>
          <a:p>
            <a:pPr lvl="1">
              <a:buFontTx/>
              <a:buNone/>
            </a:pPr>
            <a:r>
              <a:rPr lang="en-US" dirty="0">
                <a:solidFill>
                  <a:schemeClr val="hlink"/>
                </a:solidFill>
              </a:rPr>
              <a:t>E.) None of the above.</a:t>
            </a:r>
          </a:p>
          <a:p>
            <a:pPr lvl="1"/>
            <a:endParaRPr lang="en-US" dirty="0">
              <a:solidFill>
                <a:schemeClr val="hlink"/>
              </a:solidFill>
            </a:endParaRPr>
          </a:p>
        </p:txBody>
      </p:sp>
      <p:sp>
        <p:nvSpPr>
          <p:cNvPr id="74137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6D119B69-B98B-4A5E-A9D1-AC55F0A6AF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683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idx="1"/>
          </p:nvPr>
        </p:nvSpPr>
        <p:spPr>
          <a:xfrm>
            <a:off x="304800" y="228600"/>
            <a:ext cx="8686800" cy="5867400"/>
          </a:xfrm>
        </p:spPr>
        <p:txBody>
          <a:bodyPr/>
          <a:lstStyle/>
          <a:p>
            <a:r>
              <a:rPr lang="en-US" dirty="0">
                <a:latin typeface="Century Gothic" panose="020B0502020202020204" pitchFamily="34" charset="0"/>
                <a:ea typeface="Times New Roman" panose="02020603050405020304" pitchFamily="18" charset="0"/>
              </a:rPr>
              <a:t>This is the p</a:t>
            </a:r>
            <a:r>
              <a:rPr lang="en-US" dirty="0">
                <a:effectLst/>
                <a:latin typeface="Century Gothic" panose="020B0502020202020204" pitchFamily="34" charset="0"/>
                <a:ea typeface="Times New Roman" panose="02020603050405020304" pitchFamily="18" charset="0"/>
              </a:rPr>
              <a:t>rocesses whereby certain organisms obtain energy from organic molecules.</a:t>
            </a:r>
            <a:endParaRPr lang="en-US" dirty="0">
              <a:effectLst/>
              <a:latin typeface="Times New Roman" panose="02020603050405020304" pitchFamily="18" charset="0"/>
              <a:ea typeface="Times New Roman" panose="02020603050405020304" pitchFamily="18" charset="0"/>
            </a:endParaRPr>
          </a:p>
          <a:p>
            <a:endParaRPr lang="en-US" dirty="0"/>
          </a:p>
          <a:p>
            <a:endParaRPr lang="en-US" sz="2400" dirty="0"/>
          </a:p>
          <a:p>
            <a:endParaRPr lang="en-US" sz="2400" dirty="0"/>
          </a:p>
        </p:txBody>
      </p:sp>
      <p:pic>
        <p:nvPicPr>
          <p:cNvPr id="1026" name="Picture 2" descr="Cellular respiration - Wikipedia">
            <a:extLst>
              <a:ext uri="{FF2B5EF4-FFF2-40B4-BE49-F238E27FC236}">
                <a16:creationId xmlns:a16="http://schemas.microsoft.com/office/drawing/2014/main" id="{706946A9-74F1-42C7-B582-2B2E81A28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18872"/>
            <a:ext cx="9144000" cy="47577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67F730-F2CF-4801-9C2B-7535DC3F94A8}"/>
              </a:ext>
            </a:extLst>
          </p:cNvPr>
          <p:cNvSpPr/>
          <p:nvPr/>
        </p:nvSpPr>
        <p:spPr>
          <a:xfrm>
            <a:off x="7285570" y="990600"/>
            <a:ext cx="1553630"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14</a:t>
            </a:r>
          </a:p>
        </p:txBody>
      </p:sp>
      <p:pic>
        <p:nvPicPr>
          <p:cNvPr id="5" name="Picture 4" descr="http://www.clker.com/cliparts/9/a/e/e/12154415151126295659lemmling_Cartoon_owl.svg.hi.png">
            <a:extLst>
              <a:ext uri="{FF2B5EF4-FFF2-40B4-BE49-F238E27FC236}">
                <a16:creationId xmlns:a16="http://schemas.microsoft.com/office/drawing/2014/main" id="{C289C2DE-4A8D-41BC-A7C6-0247F48537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940" y="6018767"/>
            <a:ext cx="228600" cy="22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ar: 10 Points 2">
            <a:extLst>
              <a:ext uri="{FF2B5EF4-FFF2-40B4-BE49-F238E27FC236}">
                <a16:creationId xmlns:a16="http://schemas.microsoft.com/office/drawing/2014/main" id="{26080335-CEC9-6978-4DFA-499FFF9F34E7}"/>
              </a:ext>
            </a:extLst>
          </p:cNvPr>
          <p:cNvSpPr/>
          <p:nvPr/>
        </p:nvSpPr>
        <p:spPr bwMode="auto">
          <a:xfrm>
            <a:off x="5577840" y="6009917"/>
            <a:ext cx="304800" cy="228600"/>
          </a:xfrm>
          <a:prstGeom prst="star10">
            <a:avLst/>
          </a:prstGeom>
          <a:solidFill>
            <a:srgbClr val="FFFF99">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875018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28127" y="174565"/>
            <a:ext cx="861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This cellular organelle uses sugar and oxygen to make energy?</a:t>
            </a:r>
          </a:p>
        </p:txBody>
      </p:sp>
      <p:sp>
        <p:nvSpPr>
          <p:cNvPr id="25603" name="Text Box 9"/>
          <p:cNvSpPr txBox="1">
            <a:spLocks noChangeArrowheads="1"/>
          </p:cNvSpPr>
          <p:nvPr/>
        </p:nvSpPr>
        <p:spPr bwMode="auto">
          <a:xfrm>
            <a:off x="7086600" y="1752600"/>
            <a:ext cx="17526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Arial" charset="0"/>
                <a:ea typeface="+mn-ea"/>
                <a:cs typeface="+mn-cs"/>
              </a:rPr>
              <a:t>15</a:t>
            </a:r>
          </a:p>
        </p:txBody>
      </p:sp>
      <p:pic>
        <p:nvPicPr>
          <p:cNvPr id="2560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962525"/>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285569" y="1595735"/>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15</a:t>
            </a:r>
          </a:p>
        </p:txBody>
      </p:sp>
    </p:spTree>
    <p:extLst>
      <p:ext uri="{BB962C8B-B14F-4D97-AF65-F5344CB8AC3E}">
        <p14:creationId xmlns:p14="http://schemas.microsoft.com/office/powerpoint/2010/main" val="3962382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993932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extLst>
              <p:ext uri="{D42A27DB-BD31-4B8C-83A1-F6EECF244321}">
                <p14:modId xmlns:p14="http://schemas.microsoft.com/office/powerpoint/2010/main" val="3734412013"/>
              </p:ext>
            </p:extLst>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BIG </a:t>
                      </a:r>
                      <a:br>
                        <a:rPr kumimoji="0" lang="en-US" sz="1600" b="1" i="0" u="none" strike="noStrike" cap="none" normalizeH="0" baseline="0" dirty="0">
                          <a:ln>
                            <a:noFill/>
                          </a:ln>
                          <a:solidFill>
                            <a:schemeClr val="tx1"/>
                          </a:solidFill>
                          <a:effectLst/>
                          <a:latin typeface="Times New Roman" pitchFamily="18" charset="0"/>
                        </a:rPr>
                      </a:br>
                      <a:r>
                        <a:rPr kumimoji="0" lang="en-US" sz="1600" b="1" i="0" u="none" strike="noStrike" cap="none" normalizeH="0" baseline="0" dirty="0">
                          <a:ln>
                            <a:noFill/>
                          </a:ln>
                          <a:solidFill>
                            <a:schemeClr val="tx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3544212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9" name="Rectangle 3"/>
          <p:cNvSpPr>
            <a:spLocks noGrp="1" noChangeArrowheads="1"/>
          </p:cNvSpPr>
          <p:nvPr>
            <p:ph type="body" idx="4294967295"/>
          </p:nvPr>
        </p:nvSpPr>
        <p:spPr>
          <a:xfrm>
            <a:off x="457200" y="381000"/>
            <a:ext cx="8153400" cy="5745163"/>
          </a:xfrm>
        </p:spPr>
        <p:txBody>
          <a:bodyPr/>
          <a:lstStyle/>
          <a:p>
            <a:pPr>
              <a:lnSpc>
                <a:spcPct val="90000"/>
              </a:lnSpc>
              <a:defRPr/>
            </a:pPr>
            <a:r>
              <a:rPr lang="en-US" sz="2800" dirty="0">
                <a:solidFill>
                  <a:srgbClr val="FF99FF"/>
                </a:solidFill>
              </a:rPr>
              <a:t>Which of the following equations is the correct one for the respiration equation?</a:t>
            </a:r>
          </a:p>
          <a:p>
            <a:pPr>
              <a:lnSpc>
                <a:spcPct val="90000"/>
              </a:lnSpc>
              <a:defRPr/>
            </a:pPr>
            <a:endParaRPr lang="en-US" sz="2800" dirty="0">
              <a:solidFill>
                <a:srgbClr val="FF99FF"/>
              </a:solidFill>
            </a:endParaRPr>
          </a:p>
          <a:p>
            <a:pPr>
              <a:lnSpc>
                <a:spcPct val="90000"/>
              </a:lnSpc>
              <a:defRPr/>
            </a:pPr>
            <a:r>
              <a:rPr lang="en-US" sz="2000" b="1" dirty="0">
                <a:effectLst>
                  <a:outerShdw blurRad="38100" dist="38100" dir="2700000" algn="tl">
                    <a:srgbClr val="336699"/>
                  </a:outerShdw>
                </a:effectLst>
              </a:rPr>
              <a:t>A)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FFFFFF"/>
                  </a:outerShdw>
                </a:effectLst>
              </a:rPr>
              <a:t>B) C</a:t>
            </a:r>
            <a:r>
              <a:rPr lang="en-US" sz="1200" b="1" dirty="0">
                <a:effectLst>
                  <a:outerShdw blurRad="38100" dist="38100" dir="2700000" algn="tl">
                    <a:srgbClr val="FFFFFF"/>
                  </a:outerShdw>
                </a:effectLst>
              </a:rPr>
              <a:t>6</a:t>
            </a:r>
            <a:r>
              <a:rPr lang="en-US" sz="2000" b="1" dirty="0">
                <a:effectLst>
                  <a:outerShdw blurRad="38100" dist="38100" dir="2700000" algn="tl">
                    <a:srgbClr val="FFFFFF"/>
                  </a:outerShdw>
                </a:effectLst>
              </a:rPr>
              <a:t>H</a:t>
            </a:r>
            <a:r>
              <a:rPr lang="en-US" sz="1800" b="1" dirty="0">
                <a:effectLst>
                  <a:outerShdw blurRad="38100" dist="38100" dir="2700000" algn="tl">
                    <a:srgbClr val="FFFFFF"/>
                  </a:outerShdw>
                </a:effectLst>
              </a:rPr>
              <a:t>12</a:t>
            </a:r>
            <a:r>
              <a:rPr lang="en-US" sz="2000" b="1" dirty="0">
                <a:effectLst>
                  <a:outerShdw blurRad="38100" dist="38100" dir="2700000" algn="tl">
                    <a:srgbClr val="FFFFFF"/>
                  </a:outerShdw>
                </a:effectLst>
              </a:rPr>
              <a:t>O</a:t>
            </a:r>
            <a:r>
              <a:rPr lang="en-US" sz="1600" b="1" dirty="0">
                <a:effectLst>
                  <a:outerShdw blurRad="38100" dist="38100" dir="2700000" algn="tl">
                    <a:srgbClr val="FFFFFF"/>
                  </a:outerShdw>
                </a:effectLst>
              </a:rPr>
              <a:t>6</a:t>
            </a:r>
            <a:r>
              <a:rPr lang="en-US" sz="2000" b="1" dirty="0">
                <a:effectLst>
                  <a:outerShdw blurRad="38100" dist="38100" dir="2700000" algn="tl">
                    <a:srgbClr val="FFFFFF"/>
                  </a:outerShdw>
                </a:effectLst>
              </a:rPr>
              <a:t> + 6O</a:t>
            </a:r>
            <a:r>
              <a:rPr lang="en-US" sz="1600" b="1" dirty="0">
                <a:effectLst>
                  <a:outerShdw blurRad="38100" dist="38100" dir="2700000" algn="tl">
                    <a:srgbClr val="FFFFFF"/>
                  </a:outerShdw>
                </a:effectLst>
              </a:rPr>
              <a:t>2</a:t>
            </a:r>
            <a:r>
              <a:rPr lang="en-US" sz="2000" b="1" dirty="0">
                <a:effectLst>
                  <a:outerShdw blurRad="38100" dist="38100" dir="2700000" algn="tl">
                    <a:srgbClr val="FFFFFF"/>
                  </a:outerShdw>
                </a:effectLst>
              </a:rPr>
              <a:t> = Released energy + 6CO</a:t>
            </a:r>
            <a:r>
              <a:rPr lang="en-US" sz="1600" b="1" dirty="0">
                <a:effectLst>
                  <a:outerShdw blurRad="38100" dist="38100" dir="2700000" algn="tl">
                    <a:srgbClr val="FFFFFF"/>
                  </a:outerShdw>
                </a:effectLst>
              </a:rPr>
              <a:t>2</a:t>
            </a:r>
            <a:r>
              <a:rPr lang="en-US" sz="2000" b="1" dirty="0">
                <a:effectLst>
                  <a:outerShdw blurRad="38100" dist="38100" dir="2700000" algn="tl">
                    <a:srgbClr val="FFFFFF"/>
                  </a:outerShdw>
                </a:effectLst>
              </a:rPr>
              <a:t> + 6H</a:t>
            </a:r>
            <a:r>
              <a:rPr lang="en-US" sz="1600" b="1" dirty="0">
                <a:effectLst>
                  <a:outerShdw blurRad="38100" dist="38100" dir="2700000" algn="tl">
                    <a:srgbClr val="FFFFFF"/>
                  </a:outerShdw>
                </a:effectLst>
              </a:rPr>
              <a:t>2</a:t>
            </a:r>
            <a:r>
              <a:rPr lang="en-US" sz="2000" b="1" dirty="0">
                <a:effectLst>
                  <a:outerShdw blurRad="38100" dist="38100" dir="2700000" algn="tl">
                    <a:srgbClr val="FFFFFF"/>
                  </a:outerShdw>
                </a:effectLst>
              </a:rPr>
              <a:t>O.</a:t>
            </a:r>
          </a:p>
          <a:p>
            <a:pPr>
              <a:lnSpc>
                <a:spcPct val="90000"/>
              </a:lnSpc>
              <a:defRPr/>
            </a:pPr>
            <a:r>
              <a:rPr lang="en-US" sz="2000" b="1" dirty="0">
                <a:effectLst>
                  <a:outerShdw blurRad="38100" dist="38100" dir="2700000" algn="tl">
                    <a:srgbClr val="336699"/>
                  </a:outerShdw>
                </a:effectLst>
              </a:rPr>
              <a:t>C)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D) C12H</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E)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F)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G)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H)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Light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I)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J)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400" b="1" dirty="0">
                <a:effectLst>
                  <a:outerShdw blurRad="38100" dist="38100" dir="2700000" algn="tl">
                    <a:srgbClr val="336699"/>
                  </a:outerShdw>
                </a:effectLst>
              </a:rPr>
              <a:t>8</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K)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+ 16O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Released energy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a:t>
            </a:r>
          </a:p>
          <a:p>
            <a:pPr>
              <a:lnSpc>
                <a:spcPct val="90000"/>
              </a:lnSpc>
              <a:defRPr/>
            </a:pPr>
            <a:r>
              <a:rPr lang="en-US" sz="2000" b="1" dirty="0">
                <a:effectLst>
                  <a:outerShdw blurRad="38100" dist="38100" dir="2700000" algn="tl">
                    <a:srgbClr val="336699"/>
                  </a:outerShdw>
                </a:effectLst>
              </a:rPr>
              <a:t>L) Released energy + 6CO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+ 6H</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O C</a:t>
            </a:r>
            <a:r>
              <a:rPr lang="en-US" sz="1800" b="1" dirty="0">
                <a:effectLst>
                  <a:outerShdw blurRad="38100" dist="38100" dir="2700000" algn="tl">
                    <a:srgbClr val="336699"/>
                  </a:outerShdw>
                </a:effectLst>
              </a:rPr>
              <a:t>6</a:t>
            </a:r>
            <a:r>
              <a:rPr lang="en-US" sz="2000" b="1" dirty="0">
                <a:effectLst>
                  <a:outerShdw blurRad="38100" dist="38100" dir="2700000" algn="tl">
                    <a:srgbClr val="336699"/>
                  </a:outerShdw>
                </a:effectLst>
              </a:rPr>
              <a:t>H</a:t>
            </a:r>
            <a:r>
              <a:rPr lang="en-US" sz="1800" b="1" dirty="0">
                <a:effectLst>
                  <a:outerShdw blurRad="38100" dist="38100" dir="2700000" algn="tl">
                    <a:srgbClr val="336699"/>
                  </a:outerShdw>
                </a:effectLst>
              </a:rPr>
              <a:t>12</a:t>
            </a:r>
            <a:r>
              <a:rPr lang="en-US" sz="2000" b="1" dirty="0">
                <a:effectLst>
                  <a:outerShdw blurRad="38100" dist="38100" dir="2700000" algn="tl">
                    <a:srgbClr val="336699"/>
                  </a:outerShdw>
                </a:effectLst>
              </a:rPr>
              <a:t>O</a:t>
            </a:r>
            <a:r>
              <a:rPr lang="en-US" sz="1600" b="1" dirty="0">
                <a:effectLst>
                  <a:outerShdw blurRad="38100" dist="38100" dir="2700000" algn="tl">
                    <a:srgbClr val="336699"/>
                  </a:outerShdw>
                </a:effectLst>
              </a:rPr>
              <a:t>6</a:t>
            </a:r>
            <a:r>
              <a:rPr lang="en-US" sz="2000" b="1" dirty="0">
                <a:effectLst>
                  <a:outerShdw blurRad="38100" dist="38100" dir="2700000" algn="tl">
                    <a:srgbClr val="336699"/>
                  </a:outerShdw>
                </a:effectLst>
              </a:rPr>
              <a:t> + 6O</a:t>
            </a:r>
            <a:r>
              <a:rPr lang="en-US" sz="1600" b="1" dirty="0">
                <a:effectLst>
                  <a:outerShdw blurRad="38100" dist="38100" dir="2700000" algn="tl">
                    <a:srgbClr val="336699"/>
                  </a:outerShdw>
                </a:effectLst>
              </a:rPr>
              <a:t>2</a:t>
            </a:r>
            <a:r>
              <a:rPr lang="en-US" sz="2000" b="1" dirty="0">
                <a:effectLst>
                  <a:outerShdw blurRad="38100" dist="38100" dir="2700000" algn="tl">
                    <a:srgbClr val="336699"/>
                  </a:outerShdw>
                </a:effectLst>
              </a:rPr>
              <a:t> = </a:t>
            </a:r>
            <a:r>
              <a:rPr lang="en-US" sz="2000" b="1" dirty="0">
                <a:effectLst>
                  <a:outerShdw blurRad="38100" dist="38100" dir="2700000" algn="tl">
                    <a:srgbClr val="336699"/>
                  </a:outerShdw>
                </a:effectLst>
                <a:sym typeface="Wingdings" pitchFamily="2" charset="2"/>
              </a:rPr>
              <a:t></a:t>
            </a:r>
            <a:endParaRPr lang="en-US" sz="2000" b="1" dirty="0">
              <a:effectLst>
                <a:outerShdw blurRad="38100" dist="38100" dir="2700000" algn="tl">
                  <a:srgbClr val="336699"/>
                </a:outerShdw>
              </a:effectLst>
            </a:endParaRPr>
          </a:p>
        </p:txBody>
      </p:sp>
      <p:sp>
        <p:nvSpPr>
          <p:cNvPr id="79770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9" name="TextBox 8">
            <a:extLst>
              <a:ext uri="{FF2B5EF4-FFF2-40B4-BE49-F238E27FC236}">
                <a16:creationId xmlns:a16="http://schemas.microsoft.com/office/drawing/2014/main" id="{C46315E1-D96D-4591-9B89-EFED2A255575}"/>
              </a:ext>
            </a:extLst>
          </p:cNvPr>
          <p:cNvSpPr txBox="1"/>
          <p:nvPr/>
        </p:nvSpPr>
        <p:spPr>
          <a:xfrm>
            <a:off x="6019800" y="5304002"/>
            <a:ext cx="4572000"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16</a:t>
            </a:r>
          </a:p>
        </p:txBody>
      </p:sp>
    </p:spTree>
    <p:extLst>
      <p:ext uri="{BB962C8B-B14F-4D97-AF65-F5344CB8AC3E}">
        <p14:creationId xmlns:p14="http://schemas.microsoft.com/office/powerpoint/2010/main" val="1873314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D5551C-3BCD-4A74-8A24-0BB06B3A29CF}"/>
              </a:ext>
            </a:extLst>
          </p:cNvPr>
          <p:cNvSpPr>
            <a:spLocks noGrp="1"/>
          </p:cNvSpPr>
          <p:nvPr>
            <p:ph idx="1"/>
          </p:nvPr>
        </p:nvSpPr>
        <p:spPr>
          <a:xfrm>
            <a:off x="152400" y="76200"/>
            <a:ext cx="8915400" cy="4530725"/>
          </a:xfrm>
        </p:spPr>
        <p:txBody>
          <a:bodyPr/>
          <a:lstStyle/>
          <a:p>
            <a:r>
              <a:rPr lang="en-US" i="0" dirty="0">
                <a:effectLst/>
                <a:latin typeface="Roboto"/>
              </a:rPr>
              <a:t>This cycle is a series of chemical reactions used by all aerobic organisms to generate energy.</a:t>
            </a:r>
          </a:p>
          <a:p>
            <a:pPr lvl="1"/>
            <a:r>
              <a:rPr lang="en-US" i="0" dirty="0">
                <a:solidFill>
                  <a:srgbClr val="FFFF00"/>
                </a:solidFill>
                <a:effectLst/>
                <a:latin typeface="Roboto"/>
              </a:rPr>
              <a:t>Requires the oxidation of acetate—derived from carbohydrates, fats, and proteins—into carbon dioxide.</a:t>
            </a:r>
            <a:endParaRPr lang="en-US" dirty="0">
              <a:solidFill>
                <a:srgbClr val="FFFF00"/>
              </a:solidFill>
            </a:endParaRPr>
          </a:p>
        </p:txBody>
      </p:sp>
      <p:pic>
        <p:nvPicPr>
          <p:cNvPr id="2050" name="Picture 2">
            <a:extLst>
              <a:ext uri="{FF2B5EF4-FFF2-40B4-BE49-F238E27FC236}">
                <a16:creationId xmlns:a16="http://schemas.microsoft.com/office/drawing/2014/main" id="{45475251-0A61-4AA9-ACA8-579C4B521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0"/>
            <a:ext cx="8686800" cy="360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a:extLst>
              <a:ext uri="{FF2B5EF4-FFF2-40B4-BE49-F238E27FC236}">
                <a16:creationId xmlns:a16="http://schemas.microsoft.com/office/drawing/2014/main" id="{B6BFEB10-59F5-42FE-8FC1-412BC9AE5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12996"/>
            <a:ext cx="8762999" cy="360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04218A18-FBCE-4753-8BF3-70CF38E3BAB3}"/>
              </a:ext>
            </a:extLst>
          </p:cNvPr>
          <p:cNvSpPr/>
          <p:nvPr/>
        </p:nvSpPr>
        <p:spPr>
          <a:xfrm>
            <a:off x="457200" y="3048000"/>
            <a:ext cx="2122697"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9525">
                  <a:solidFill>
                    <a:srgbClr val="800000"/>
                  </a:solidFill>
                  <a:prstDash val="solid"/>
                </a:ln>
                <a:solidFill>
                  <a:srgbClr val="FFFFFF"/>
                </a:solidFill>
                <a:effectLst>
                  <a:outerShdw blurRad="12700" dist="38100" dir="2700000" algn="tl" rotWithShape="0">
                    <a:srgbClr val="800000">
                      <a:lumMod val="50000"/>
                    </a:srgbClr>
                  </a:outerShdw>
                </a:effectLst>
                <a:uLnTx/>
                <a:uFillTx/>
                <a:latin typeface="Tahoma" pitchFamily="34" charset="0"/>
                <a:ea typeface="+mn-ea"/>
                <a:cs typeface="+mn-cs"/>
              </a:rPr>
              <a:t>Simplified a bit</a:t>
            </a:r>
          </a:p>
        </p:txBody>
      </p:sp>
      <p:sp>
        <p:nvSpPr>
          <p:cNvPr id="5" name="Rectangle: Rounded Corners 4">
            <a:extLst>
              <a:ext uri="{FF2B5EF4-FFF2-40B4-BE49-F238E27FC236}">
                <a16:creationId xmlns:a16="http://schemas.microsoft.com/office/drawing/2014/main" id="{CBC13889-2361-4A7E-B076-9FF5639C7CF4}"/>
              </a:ext>
            </a:extLst>
          </p:cNvPr>
          <p:cNvSpPr/>
          <p:nvPr/>
        </p:nvSpPr>
        <p:spPr bwMode="auto">
          <a:xfrm>
            <a:off x="2971800" y="4267200"/>
            <a:ext cx="3200400" cy="533400"/>
          </a:xfrm>
          <a:prstGeom prst="round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6" name="Rectangle 5">
            <a:extLst>
              <a:ext uri="{FF2B5EF4-FFF2-40B4-BE49-F238E27FC236}">
                <a16:creationId xmlns:a16="http://schemas.microsoft.com/office/drawing/2014/main" id="{A5AB1CEB-A91F-4FC9-B855-2D0D3818ABCE}"/>
              </a:ext>
            </a:extLst>
          </p:cNvPr>
          <p:cNvSpPr/>
          <p:nvPr/>
        </p:nvSpPr>
        <p:spPr>
          <a:xfrm>
            <a:off x="7752909" y="2967335"/>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17</a:t>
            </a:r>
          </a:p>
        </p:txBody>
      </p:sp>
    </p:spTree>
    <p:extLst>
      <p:ext uri="{BB962C8B-B14F-4D97-AF65-F5344CB8AC3E}">
        <p14:creationId xmlns:p14="http://schemas.microsoft.com/office/powerpoint/2010/main" val="2479331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92D9D-981D-43BA-92E9-AFCC9C9F42BC}"/>
              </a:ext>
            </a:extLst>
          </p:cNvPr>
          <p:cNvSpPr>
            <a:spLocks noGrp="1"/>
          </p:cNvSpPr>
          <p:nvPr>
            <p:ph idx="1"/>
          </p:nvPr>
        </p:nvSpPr>
        <p:spPr>
          <a:xfrm>
            <a:off x="152400" y="152400"/>
            <a:ext cx="8229600" cy="4525963"/>
          </a:xfrm>
        </p:spPr>
        <p:txBody>
          <a:bodyPr/>
          <a:lstStyle/>
          <a:p>
            <a:r>
              <a:rPr lang="en-US" dirty="0"/>
              <a:t>Which is not true of cellular respiration.</a:t>
            </a:r>
          </a:p>
          <a:p>
            <a:pPr marL="457200" marR="0" lvl="1" indent="0">
              <a:spcBef>
                <a:spcPts val="0"/>
              </a:spcBef>
              <a:spcAft>
                <a:spcPts val="0"/>
              </a:spcAft>
              <a:buNone/>
              <a:tabLst>
                <a:tab pos="914400" algn="l"/>
              </a:tabLst>
            </a:pPr>
            <a:r>
              <a:rPr lang="en-US" dirty="0">
                <a:solidFill>
                  <a:srgbClr val="FFCCCC"/>
                </a:solidFill>
                <a:effectLst/>
                <a:latin typeface="Century Gothic" panose="020B0502020202020204" pitchFamily="34" charset="0"/>
                <a:ea typeface="Times New Roman" panose="02020603050405020304" pitchFamily="18" charset="0"/>
              </a:rPr>
              <a:t>A.) Burns sugars for energy.</a:t>
            </a:r>
            <a:endParaRPr lang="en-US" dirty="0">
              <a:solidFill>
                <a:srgbClr val="FFCC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00FFFF"/>
                </a:solidFill>
                <a:effectLst/>
                <a:latin typeface="Century Gothic" panose="020B0502020202020204" pitchFamily="34" charset="0"/>
                <a:ea typeface="Times New Roman" panose="02020603050405020304" pitchFamily="18" charset="0"/>
              </a:rPr>
              <a:t>B.) Energy is released.</a:t>
            </a:r>
            <a:endParaRPr lang="en-US" dirty="0">
              <a:solidFill>
                <a:srgbClr val="00FFFF"/>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FFCC"/>
                </a:solidFill>
                <a:effectLst/>
                <a:latin typeface="Century Gothic" panose="020B0502020202020204" pitchFamily="34" charset="0"/>
                <a:ea typeface="Times New Roman" panose="02020603050405020304" pitchFamily="18" charset="0"/>
              </a:rPr>
              <a:t>C.) Occurs in most cells.</a:t>
            </a:r>
            <a:endParaRPr lang="en-US" dirty="0">
              <a:solidFill>
                <a:srgbClr val="FFFFCC"/>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5050"/>
                </a:solidFill>
                <a:effectLst/>
                <a:latin typeface="Century Gothic" panose="020B0502020202020204" pitchFamily="34" charset="0"/>
                <a:ea typeface="Times New Roman" panose="02020603050405020304" pitchFamily="18" charset="0"/>
              </a:rPr>
              <a:t>D.) Oxygen is used.</a:t>
            </a:r>
            <a:endParaRPr lang="en-US" dirty="0">
              <a:solidFill>
                <a:srgbClr val="FF5050"/>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chemeClr val="accent1">
                    <a:lumMod val="60000"/>
                    <a:lumOff val="40000"/>
                  </a:schemeClr>
                </a:solidFill>
                <a:effectLst/>
                <a:latin typeface="Century Gothic" panose="020B0502020202020204" pitchFamily="34" charset="0"/>
                <a:ea typeface="Times New Roman" panose="02020603050405020304" pitchFamily="18" charset="0"/>
              </a:rPr>
              <a:t>E.) Water is produced.</a:t>
            </a:r>
            <a:endParaRPr lang="en-US"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FFCC66"/>
                </a:solidFill>
                <a:effectLst/>
                <a:latin typeface="Century Gothic" panose="020B0502020202020204" pitchFamily="34" charset="0"/>
                <a:ea typeface="Times New Roman" panose="02020603050405020304" pitchFamily="18" charset="0"/>
              </a:rPr>
              <a:t>F.) Oxygen is produced.</a:t>
            </a:r>
            <a:endParaRPr lang="en-US" dirty="0">
              <a:solidFill>
                <a:srgbClr val="FFCC66"/>
              </a:solidFill>
              <a:effectLst/>
              <a:latin typeface="Times New Roman" panose="02020603050405020304" pitchFamily="18" charset="0"/>
              <a:ea typeface="Times New Roman" panose="02020603050405020304" pitchFamily="18" charset="0"/>
            </a:endParaRPr>
          </a:p>
          <a:p>
            <a:pPr marL="457200" marR="0" lvl="1" indent="0">
              <a:spcBef>
                <a:spcPts val="0"/>
              </a:spcBef>
              <a:spcAft>
                <a:spcPts val="0"/>
              </a:spcAft>
              <a:buNone/>
              <a:tabLst>
                <a:tab pos="914400" algn="l"/>
              </a:tabLst>
            </a:pPr>
            <a:r>
              <a:rPr lang="en-US" dirty="0">
                <a:solidFill>
                  <a:srgbClr val="CC99FF"/>
                </a:solidFill>
                <a:effectLst/>
                <a:latin typeface="Century Gothic" panose="020B0502020202020204" pitchFamily="34" charset="0"/>
                <a:ea typeface="Times New Roman" panose="02020603050405020304" pitchFamily="18" charset="0"/>
              </a:rPr>
              <a:t>G.) Occurs in dark and light.</a:t>
            </a:r>
            <a:endParaRPr lang="en-US" dirty="0">
              <a:solidFill>
                <a:srgbClr val="CC99FF"/>
              </a:solidFill>
              <a:effectLst/>
              <a:latin typeface="Times New Roman" panose="02020603050405020304" pitchFamily="18" charset="0"/>
              <a:ea typeface="Times New Roman" panose="02020603050405020304" pitchFamily="18" charset="0"/>
            </a:endParaRPr>
          </a:p>
          <a:p>
            <a:pPr lvl="1"/>
            <a:endParaRPr lang="en-US" dirty="0"/>
          </a:p>
        </p:txBody>
      </p:sp>
      <p:pic>
        <p:nvPicPr>
          <p:cNvPr id="19458" name="Picture 2" descr="Forget breathing in, it's time to breathe out | TriRadar">
            <a:extLst>
              <a:ext uri="{FF2B5EF4-FFF2-40B4-BE49-F238E27FC236}">
                <a16:creationId xmlns:a16="http://schemas.microsoft.com/office/drawing/2014/main" id="{B182E50A-3782-4A90-B5D8-BA9120594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64" y="3733800"/>
            <a:ext cx="8834535" cy="2943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0DC66D-12C1-4CAA-99B7-9B839A4F0FB7}"/>
              </a:ext>
            </a:extLst>
          </p:cNvPr>
          <p:cNvSpPr txBox="1"/>
          <p:nvPr/>
        </p:nvSpPr>
        <p:spPr>
          <a:xfrm>
            <a:off x="5867400" y="233937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Tree>
    <p:extLst>
      <p:ext uri="{BB962C8B-B14F-4D97-AF65-F5344CB8AC3E}">
        <p14:creationId xmlns:p14="http://schemas.microsoft.com/office/powerpoint/2010/main" val="1457588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3747" name="Rectangle 3"/>
          <p:cNvSpPr>
            <a:spLocks noGrp="1" noChangeArrowheads="1"/>
          </p:cNvSpPr>
          <p:nvPr>
            <p:ph type="body" idx="4294967295"/>
          </p:nvPr>
        </p:nvSpPr>
        <p:spPr>
          <a:xfrm>
            <a:off x="152400" y="228600"/>
            <a:ext cx="8763000" cy="5902325"/>
          </a:xfrm>
        </p:spPr>
        <p:txBody>
          <a:bodyPr/>
          <a:lstStyle/>
          <a:p>
            <a:pPr eaLnBrk="1" hangingPunct="1">
              <a:defRPr/>
            </a:pPr>
            <a:r>
              <a:rPr lang="en-US" dirty="0"/>
              <a:t>This is a membrane-bound sac for storage, digestion, and waste removal.</a:t>
            </a:r>
          </a:p>
        </p:txBody>
      </p:sp>
      <p:pic>
        <p:nvPicPr>
          <p:cNvPr id="5990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458200" cy="5105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52676" name="Freeform 4" descr="Water droplets"/>
          <p:cNvSpPr>
            <a:spLocks/>
          </p:cNvSpPr>
          <p:nvPr/>
        </p:nvSpPr>
        <p:spPr bwMode="auto">
          <a:xfrm>
            <a:off x="2435225" y="3048000"/>
            <a:ext cx="4538663" cy="2041525"/>
          </a:xfrm>
          <a:custGeom>
            <a:avLst/>
            <a:gdLst>
              <a:gd name="T0" fmla="*/ 638 w 2859"/>
              <a:gd name="T1" fmla="*/ 11 h 1198"/>
              <a:gd name="T2" fmla="*/ 395 w 2859"/>
              <a:gd name="T3" fmla="*/ 53 h 1198"/>
              <a:gd name="T4" fmla="*/ 284 w 2859"/>
              <a:gd name="T5" fmla="*/ 129 h 1198"/>
              <a:gd name="T6" fmla="*/ 145 w 2859"/>
              <a:gd name="T7" fmla="*/ 199 h 1198"/>
              <a:gd name="T8" fmla="*/ 97 w 2859"/>
              <a:gd name="T9" fmla="*/ 240 h 1198"/>
              <a:gd name="T10" fmla="*/ 69 w 2859"/>
              <a:gd name="T11" fmla="*/ 282 h 1198"/>
              <a:gd name="T12" fmla="*/ 48 w 2859"/>
              <a:gd name="T13" fmla="*/ 303 h 1198"/>
              <a:gd name="T14" fmla="*/ 0 w 2859"/>
              <a:gd name="T15" fmla="*/ 421 h 1198"/>
              <a:gd name="T16" fmla="*/ 7 w 2859"/>
              <a:gd name="T17" fmla="*/ 497 h 1198"/>
              <a:gd name="T18" fmla="*/ 48 w 2859"/>
              <a:gd name="T19" fmla="*/ 560 h 1198"/>
              <a:gd name="T20" fmla="*/ 48 w 2859"/>
              <a:gd name="T21" fmla="*/ 560 h 1198"/>
              <a:gd name="T22" fmla="*/ 97 w 2859"/>
              <a:gd name="T23" fmla="*/ 643 h 1198"/>
              <a:gd name="T24" fmla="*/ 208 w 2859"/>
              <a:gd name="T25" fmla="*/ 789 h 1198"/>
              <a:gd name="T26" fmla="*/ 263 w 2859"/>
              <a:gd name="T27" fmla="*/ 844 h 1198"/>
              <a:gd name="T28" fmla="*/ 347 w 2859"/>
              <a:gd name="T29" fmla="*/ 865 h 1198"/>
              <a:gd name="T30" fmla="*/ 479 w 2859"/>
              <a:gd name="T31" fmla="*/ 900 h 1198"/>
              <a:gd name="T32" fmla="*/ 569 w 2859"/>
              <a:gd name="T33" fmla="*/ 928 h 1198"/>
              <a:gd name="T34" fmla="*/ 617 w 2859"/>
              <a:gd name="T35" fmla="*/ 941 h 1198"/>
              <a:gd name="T36" fmla="*/ 721 w 2859"/>
              <a:gd name="T37" fmla="*/ 983 h 1198"/>
              <a:gd name="T38" fmla="*/ 770 w 2859"/>
              <a:gd name="T39" fmla="*/ 1018 h 1198"/>
              <a:gd name="T40" fmla="*/ 1395 w 2859"/>
              <a:gd name="T41" fmla="*/ 1136 h 1198"/>
              <a:gd name="T42" fmla="*/ 1631 w 2859"/>
              <a:gd name="T43" fmla="*/ 1177 h 1198"/>
              <a:gd name="T44" fmla="*/ 1811 w 2859"/>
              <a:gd name="T45" fmla="*/ 1198 h 1198"/>
              <a:gd name="T46" fmla="*/ 2082 w 2859"/>
              <a:gd name="T47" fmla="*/ 1191 h 1198"/>
              <a:gd name="T48" fmla="*/ 2165 w 2859"/>
              <a:gd name="T49" fmla="*/ 1163 h 1198"/>
              <a:gd name="T50" fmla="*/ 2311 w 2859"/>
              <a:gd name="T51" fmla="*/ 1122 h 1198"/>
              <a:gd name="T52" fmla="*/ 2338 w 2859"/>
              <a:gd name="T53" fmla="*/ 1101 h 1198"/>
              <a:gd name="T54" fmla="*/ 2366 w 2859"/>
              <a:gd name="T55" fmla="*/ 1094 h 1198"/>
              <a:gd name="T56" fmla="*/ 2387 w 2859"/>
              <a:gd name="T57" fmla="*/ 1073 h 1198"/>
              <a:gd name="T58" fmla="*/ 2491 w 2859"/>
              <a:gd name="T59" fmla="*/ 1032 h 1198"/>
              <a:gd name="T60" fmla="*/ 2574 w 2859"/>
              <a:gd name="T61" fmla="*/ 990 h 1198"/>
              <a:gd name="T62" fmla="*/ 2644 w 2859"/>
              <a:gd name="T63" fmla="*/ 934 h 1198"/>
              <a:gd name="T64" fmla="*/ 2671 w 2859"/>
              <a:gd name="T65" fmla="*/ 928 h 1198"/>
              <a:gd name="T66" fmla="*/ 2692 w 2859"/>
              <a:gd name="T67" fmla="*/ 921 h 1198"/>
              <a:gd name="T68" fmla="*/ 2734 w 2859"/>
              <a:gd name="T69" fmla="*/ 900 h 1198"/>
              <a:gd name="T70" fmla="*/ 2776 w 2859"/>
              <a:gd name="T71" fmla="*/ 851 h 1198"/>
              <a:gd name="T72" fmla="*/ 2783 w 2859"/>
              <a:gd name="T73" fmla="*/ 830 h 1198"/>
              <a:gd name="T74" fmla="*/ 2831 w 2859"/>
              <a:gd name="T75" fmla="*/ 768 h 1198"/>
              <a:gd name="T76" fmla="*/ 2859 w 2859"/>
              <a:gd name="T77" fmla="*/ 705 h 1198"/>
              <a:gd name="T78" fmla="*/ 2838 w 2859"/>
              <a:gd name="T79" fmla="*/ 456 h 1198"/>
              <a:gd name="T80" fmla="*/ 2824 w 2859"/>
              <a:gd name="T81" fmla="*/ 386 h 1198"/>
              <a:gd name="T82" fmla="*/ 2776 w 2859"/>
              <a:gd name="T83" fmla="*/ 199 h 1198"/>
              <a:gd name="T84" fmla="*/ 2623 w 2859"/>
              <a:gd name="T85" fmla="*/ 157 h 1198"/>
              <a:gd name="T86" fmla="*/ 2540 w 2859"/>
              <a:gd name="T87" fmla="*/ 102 h 1198"/>
              <a:gd name="T88" fmla="*/ 1790 w 2859"/>
              <a:gd name="T89" fmla="*/ 67 h 1198"/>
              <a:gd name="T90" fmla="*/ 1665 w 2859"/>
              <a:gd name="T91" fmla="*/ 46 h 1198"/>
              <a:gd name="T92" fmla="*/ 957 w 2859"/>
              <a:gd name="T93" fmla="*/ 18 h 1198"/>
              <a:gd name="T94" fmla="*/ 617 w 2859"/>
              <a:gd name="T95" fmla="*/ 11 h 1198"/>
              <a:gd name="T96" fmla="*/ 638 w 2859"/>
              <a:gd name="T97" fmla="*/ 11 h 11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59"/>
              <a:gd name="T148" fmla="*/ 0 h 1198"/>
              <a:gd name="T149" fmla="*/ 2859 w 2859"/>
              <a:gd name="T150" fmla="*/ 1198 h 11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59" h="1198">
                <a:moveTo>
                  <a:pt x="638" y="11"/>
                </a:moveTo>
                <a:cubicBezTo>
                  <a:pt x="546" y="16"/>
                  <a:pt x="480" y="25"/>
                  <a:pt x="395" y="53"/>
                </a:cubicBezTo>
                <a:cubicBezTo>
                  <a:pt x="350" y="68"/>
                  <a:pt x="331" y="116"/>
                  <a:pt x="284" y="129"/>
                </a:cubicBezTo>
                <a:cubicBezTo>
                  <a:pt x="237" y="161"/>
                  <a:pt x="199" y="181"/>
                  <a:pt x="145" y="199"/>
                </a:cubicBezTo>
                <a:cubicBezTo>
                  <a:pt x="115" y="220"/>
                  <a:pt x="131" y="230"/>
                  <a:pt x="97" y="240"/>
                </a:cubicBezTo>
                <a:cubicBezTo>
                  <a:pt x="30" y="307"/>
                  <a:pt x="110" y="221"/>
                  <a:pt x="69" y="282"/>
                </a:cubicBezTo>
                <a:cubicBezTo>
                  <a:pt x="64" y="290"/>
                  <a:pt x="54" y="295"/>
                  <a:pt x="48" y="303"/>
                </a:cubicBezTo>
                <a:cubicBezTo>
                  <a:pt x="19" y="340"/>
                  <a:pt x="9" y="376"/>
                  <a:pt x="0" y="421"/>
                </a:cubicBezTo>
                <a:cubicBezTo>
                  <a:pt x="2" y="446"/>
                  <a:pt x="0" y="473"/>
                  <a:pt x="7" y="497"/>
                </a:cubicBezTo>
                <a:cubicBezTo>
                  <a:pt x="8" y="500"/>
                  <a:pt x="40" y="548"/>
                  <a:pt x="48" y="560"/>
                </a:cubicBezTo>
                <a:cubicBezTo>
                  <a:pt x="58" y="591"/>
                  <a:pt x="87" y="613"/>
                  <a:pt x="97" y="643"/>
                </a:cubicBezTo>
                <a:cubicBezTo>
                  <a:pt x="116" y="699"/>
                  <a:pt x="159" y="757"/>
                  <a:pt x="208" y="789"/>
                </a:cubicBezTo>
                <a:cubicBezTo>
                  <a:pt x="220" y="807"/>
                  <a:pt x="244" y="833"/>
                  <a:pt x="263" y="844"/>
                </a:cubicBezTo>
                <a:cubicBezTo>
                  <a:pt x="284" y="856"/>
                  <a:pt x="324" y="859"/>
                  <a:pt x="347" y="865"/>
                </a:cubicBezTo>
                <a:cubicBezTo>
                  <a:pt x="391" y="877"/>
                  <a:pt x="434" y="889"/>
                  <a:pt x="479" y="900"/>
                </a:cubicBezTo>
                <a:cubicBezTo>
                  <a:pt x="509" y="908"/>
                  <a:pt x="539" y="920"/>
                  <a:pt x="569" y="928"/>
                </a:cubicBezTo>
                <a:cubicBezTo>
                  <a:pt x="585" y="932"/>
                  <a:pt x="617" y="941"/>
                  <a:pt x="617" y="941"/>
                </a:cubicBezTo>
                <a:cubicBezTo>
                  <a:pt x="649" y="963"/>
                  <a:pt x="687" y="964"/>
                  <a:pt x="721" y="983"/>
                </a:cubicBezTo>
                <a:cubicBezTo>
                  <a:pt x="726" y="986"/>
                  <a:pt x="761" y="1014"/>
                  <a:pt x="770" y="1018"/>
                </a:cubicBezTo>
                <a:cubicBezTo>
                  <a:pt x="983" y="1103"/>
                  <a:pt x="1163" y="1125"/>
                  <a:pt x="1395" y="1136"/>
                </a:cubicBezTo>
                <a:cubicBezTo>
                  <a:pt x="1474" y="1147"/>
                  <a:pt x="1552" y="1168"/>
                  <a:pt x="1631" y="1177"/>
                </a:cubicBezTo>
                <a:cubicBezTo>
                  <a:pt x="1692" y="1184"/>
                  <a:pt x="1751" y="1188"/>
                  <a:pt x="1811" y="1198"/>
                </a:cubicBezTo>
                <a:cubicBezTo>
                  <a:pt x="1901" y="1196"/>
                  <a:pt x="1992" y="1195"/>
                  <a:pt x="2082" y="1191"/>
                </a:cubicBezTo>
                <a:cubicBezTo>
                  <a:pt x="2114" y="1190"/>
                  <a:pt x="2137" y="1175"/>
                  <a:pt x="2165" y="1163"/>
                </a:cubicBezTo>
                <a:cubicBezTo>
                  <a:pt x="2212" y="1144"/>
                  <a:pt x="2263" y="1138"/>
                  <a:pt x="2311" y="1122"/>
                </a:cubicBezTo>
                <a:cubicBezTo>
                  <a:pt x="2320" y="1115"/>
                  <a:pt x="2328" y="1106"/>
                  <a:pt x="2338" y="1101"/>
                </a:cubicBezTo>
                <a:cubicBezTo>
                  <a:pt x="2347" y="1097"/>
                  <a:pt x="2358" y="1099"/>
                  <a:pt x="2366" y="1094"/>
                </a:cubicBezTo>
                <a:cubicBezTo>
                  <a:pt x="2375" y="1089"/>
                  <a:pt x="2379" y="1078"/>
                  <a:pt x="2387" y="1073"/>
                </a:cubicBezTo>
                <a:cubicBezTo>
                  <a:pt x="2417" y="1053"/>
                  <a:pt x="2456" y="1039"/>
                  <a:pt x="2491" y="1032"/>
                </a:cubicBezTo>
                <a:cubicBezTo>
                  <a:pt x="2517" y="1015"/>
                  <a:pt x="2546" y="1004"/>
                  <a:pt x="2574" y="990"/>
                </a:cubicBezTo>
                <a:cubicBezTo>
                  <a:pt x="2602" y="976"/>
                  <a:pt x="2616" y="948"/>
                  <a:pt x="2644" y="934"/>
                </a:cubicBezTo>
                <a:cubicBezTo>
                  <a:pt x="2652" y="930"/>
                  <a:pt x="2662" y="930"/>
                  <a:pt x="2671" y="928"/>
                </a:cubicBezTo>
                <a:cubicBezTo>
                  <a:pt x="2678" y="926"/>
                  <a:pt x="2685" y="924"/>
                  <a:pt x="2692" y="921"/>
                </a:cubicBezTo>
                <a:cubicBezTo>
                  <a:pt x="2746" y="894"/>
                  <a:pt x="2681" y="918"/>
                  <a:pt x="2734" y="900"/>
                </a:cubicBezTo>
                <a:cubicBezTo>
                  <a:pt x="2751" y="883"/>
                  <a:pt x="2764" y="872"/>
                  <a:pt x="2776" y="851"/>
                </a:cubicBezTo>
                <a:cubicBezTo>
                  <a:pt x="2780" y="845"/>
                  <a:pt x="2779" y="836"/>
                  <a:pt x="2783" y="830"/>
                </a:cubicBezTo>
                <a:cubicBezTo>
                  <a:pt x="2797" y="808"/>
                  <a:pt x="2817" y="790"/>
                  <a:pt x="2831" y="768"/>
                </a:cubicBezTo>
                <a:cubicBezTo>
                  <a:pt x="2844" y="749"/>
                  <a:pt x="2859" y="705"/>
                  <a:pt x="2859" y="705"/>
                </a:cubicBezTo>
                <a:cubicBezTo>
                  <a:pt x="2855" y="618"/>
                  <a:pt x="2850" y="540"/>
                  <a:pt x="2838" y="456"/>
                </a:cubicBezTo>
                <a:cubicBezTo>
                  <a:pt x="2835" y="432"/>
                  <a:pt x="2824" y="386"/>
                  <a:pt x="2824" y="386"/>
                </a:cubicBezTo>
                <a:cubicBezTo>
                  <a:pt x="2820" y="339"/>
                  <a:pt x="2826" y="233"/>
                  <a:pt x="2776" y="199"/>
                </a:cubicBezTo>
                <a:cubicBezTo>
                  <a:pt x="2733" y="170"/>
                  <a:pt x="2667" y="181"/>
                  <a:pt x="2623" y="157"/>
                </a:cubicBezTo>
                <a:cubicBezTo>
                  <a:pt x="2596" y="142"/>
                  <a:pt x="2569" y="115"/>
                  <a:pt x="2540" y="102"/>
                </a:cubicBezTo>
                <a:cubicBezTo>
                  <a:pt x="2325" y="5"/>
                  <a:pt x="1875" y="68"/>
                  <a:pt x="1790" y="67"/>
                </a:cubicBezTo>
                <a:cubicBezTo>
                  <a:pt x="1746" y="52"/>
                  <a:pt x="1714" y="50"/>
                  <a:pt x="1665" y="46"/>
                </a:cubicBezTo>
                <a:cubicBezTo>
                  <a:pt x="1443" y="0"/>
                  <a:pt x="1176" y="22"/>
                  <a:pt x="957" y="18"/>
                </a:cubicBezTo>
                <a:cubicBezTo>
                  <a:pt x="838" y="10"/>
                  <a:pt x="739" y="6"/>
                  <a:pt x="617" y="11"/>
                </a:cubicBezTo>
                <a:cubicBezTo>
                  <a:pt x="610" y="11"/>
                  <a:pt x="631" y="11"/>
                  <a:pt x="638" y="11"/>
                </a:cubicBezTo>
                <a:close/>
              </a:path>
            </a:pathLst>
          </a:custGeom>
          <a:blipFill dpi="0" rotWithShape="1">
            <a:blip r:embed="rId3" cstate="print"/>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ctangle 1"/>
          <p:cNvSpPr/>
          <p:nvPr/>
        </p:nvSpPr>
        <p:spPr>
          <a:xfrm>
            <a:off x="6973887" y="1360714"/>
            <a:ext cx="1553631"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19</a:t>
            </a:r>
          </a:p>
        </p:txBody>
      </p:sp>
    </p:spTree>
    <p:extLst>
      <p:ext uri="{BB962C8B-B14F-4D97-AF65-F5344CB8AC3E}">
        <p14:creationId xmlns:p14="http://schemas.microsoft.com/office/powerpoint/2010/main" val="41730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lgn="ctr" eaLnBrk="1" hangingPunct="1"/>
            <a:r>
              <a:rPr lang="en-US">
                <a:solidFill>
                  <a:schemeClr val="bg1"/>
                </a:solidFill>
              </a:rPr>
              <a:t>Questions 1-20 = 5pts Each</a:t>
            </a:r>
          </a:p>
          <a:p>
            <a:pPr algn="ctr" eaLnBrk="1" hangingPunct="1"/>
            <a:r>
              <a:rPr lang="en-US">
                <a:solidFill>
                  <a:schemeClr val="bg1"/>
                </a:solidFill>
              </a:rPr>
              <a:t>Final Category (Bonus) = 1pt Each</a:t>
            </a:r>
          </a:p>
          <a:p>
            <a:pPr algn="ctr" eaLnBrk="1" hangingPunct="1"/>
            <a:r>
              <a:rPr lang="en-US">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a:solidFill>
                <a:schemeClr val="bg1"/>
              </a:solidFill>
            </a:endParaRPr>
          </a:p>
          <a:p>
            <a:pPr algn="ctr" eaLnBrk="1" hangingPunct="1"/>
            <a:r>
              <a:rPr lang="en-US">
                <a:solidFill>
                  <a:schemeClr val="bg1"/>
                </a:solidFill>
              </a:rPr>
              <a:t>Find the Owl =</a:t>
            </a:r>
          </a:p>
          <a:p>
            <a:pPr algn="ctr" eaLnBrk="1" hangingPunct="1"/>
            <a:r>
              <a:rPr lang="en-US"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1" y="152405"/>
            <a:ext cx="8763000" cy="4525963"/>
          </a:xfrm>
        </p:spPr>
        <p:txBody>
          <a:bodyPr/>
          <a:lstStyle/>
          <a:p>
            <a:r>
              <a:rPr lang="en-US" dirty="0">
                <a:solidFill>
                  <a:srgbClr val="FF99FF"/>
                </a:solidFill>
              </a:rPr>
              <a:t>This is a form of cellular respiration that occurs when oxygen is absent or scarce.</a:t>
            </a:r>
          </a:p>
        </p:txBody>
      </p:sp>
      <p:pic>
        <p:nvPicPr>
          <p:cNvPr id="2050" name="Picture 2" descr="http://1.bp.blogspot.com/-ANkjVUHW0HA/UL_wH7oHRaI/AAAAAAAAAEM/iixd1gluN28/s1600/anaerobic%20respi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382000" cy="5105400"/>
          </a:xfrm>
          <a:prstGeom prst="roundRect">
            <a:avLst>
              <a:gd name="adj" fmla="val 8594"/>
            </a:avLst>
          </a:prstGeom>
          <a:solidFill>
            <a:srgbClr val="FFFFFF">
              <a:shade val="85000"/>
            </a:srgbClr>
          </a:solidFill>
          <a:ln w="57150">
            <a:solidFill>
              <a:srgbClr val="FF99FF"/>
            </a:solidFill>
          </a:ln>
          <a:effectLst>
            <a:reflection blurRad="12700" stA="38000" endPos="28000" dist="5000" dir="5400000" sy="-100000" algn="bl" rotWithShape="0"/>
          </a:effectLst>
        </p:spPr>
      </p:pic>
      <p:sp>
        <p:nvSpPr>
          <p:cNvPr id="2" name="Rectangle 1"/>
          <p:cNvSpPr/>
          <p:nvPr/>
        </p:nvSpPr>
        <p:spPr>
          <a:xfrm>
            <a:off x="6781800" y="1524000"/>
            <a:ext cx="1553630"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a:t>
            </a:r>
          </a:p>
        </p:txBody>
      </p:sp>
    </p:spTree>
    <p:extLst>
      <p:ext uri="{BB962C8B-B14F-4D97-AF65-F5344CB8AC3E}">
        <p14:creationId xmlns:p14="http://schemas.microsoft.com/office/powerpoint/2010/main" val="1250516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2792434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extLst>
              <p:ext uri="{D42A27DB-BD31-4B8C-83A1-F6EECF244321}">
                <p14:modId xmlns:p14="http://schemas.microsoft.com/office/powerpoint/2010/main" val="2161499455"/>
              </p:ext>
            </p:extLst>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1399291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3E74-9045-48A9-B910-D5D26D85357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97AEDBB-90FA-4D0F-AAC9-3CF546773D97}"/>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3458DA77-4A40-4C8B-9FD6-E947ADCDAFB4}"/>
              </a:ext>
            </a:extLst>
          </p:cNvPr>
          <p:cNvSpPr>
            <a:spLocks noGrp="1"/>
          </p:cNvSpPr>
          <p:nvPr>
            <p:ph sz="half" idx="2"/>
          </p:nvPr>
        </p:nvSpPr>
        <p:spPr/>
        <p:txBody>
          <a:bodyPr/>
          <a:lstStyle/>
          <a:p>
            <a:endParaRPr lang="en-US"/>
          </a:p>
        </p:txBody>
      </p:sp>
      <p:pic>
        <p:nvPicPr>
          <p:cNvPr id="33794" name="Picture 2">
            <a:extLst>
              <a:ext uri="{FF2B5EF4-FFF2-40B4-BE49-F238E27FC236}">
                <a16:creationId xmlns:a16="http://schemas.microsoft.com/office/drawing/2014/main" id="{AB3B1485-D0DB-41E6-AEA7-ADEAF0A0F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D40566-C638-42F4-9F0C-D23759FF09F4}"/>
              </a:ext>
            </a:extLst>
          </p:cNvPr>
          <p:cNvSpPr/>
          <p:nvPr/>
        </p:nvSpPr>
        <p:spPr>
          <a:xfrm>
            <a:off x="241872" y="4829036"/>
            <a:ext cx="5782352" cy="1754326"/>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Name the Green </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Superhero?</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7" name="Rectangle 6">
            <a:extLst>
              <a:ext uri="{FF2B5EF4-FFF2-40B4-BE49-F238E27FC236}">
                <a16:creationId xmlns:a16="http://schemas.microsoft.com/office/drawing/2014/main" id="{D4006572-F102-4A95-AF1D-654674995F0D}"/>
              </a:ext>
            </a:extLst>
          </p:cNvPr>
          <p:cNvSpPr/>
          <p:nvPr/>
        </p:nvSpPr>
        <p:spPr>
          <a:xfrm>
            <a:off x="7239000" y="70117"/>
            <a:ext cx="1725152"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*21</a:t>
            </a:r>
          </a:p>
        </p:txBody>
      </p:sp>
    </p:spTree>
    <p:extLst>
      <p:ext uri="{BB962C8B-B14F-4D97-AF65-F5344CB8AC3E}">
        <p14:creationId xmlns:p14="http://schemas.microsoft.com/office/powerpoint/2010/main" val="1649310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81E7-DE18-4867-9B94-12CE0A38F1E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83F382C-94D1-451F-86E5-6D8AAB1E2B5C}"/>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003D6410-E1CF-4697-863A-5B1227D38549}"/>
              </a:ext>
            </a:extLst>
          </p:cNvPr>
          <p:cNvSpPr>
            <a:spLocks noGrp="1"/>
          </p:cNvSpPr>
          <p:nvPr>
            <p:ph sz="half" idx="2"/>
          </p:nvPr>
        </p:nvSpPr>
        <p:spPr/>
        <p:txBody>
          <a:bodyPr/>
          <a:lstStyle/>
          <a:p>
            <a:endParaRPr lang="en-US"/>
          </a:p>
        </p:txBody>
      </p:sp>
      <p:pic>
        <p:nvPicPr>
          <p:cNvPr id="35846" name="Picture 6" descr="Doctor Doom is a Dysmorphic King and I Have No Choice But to Stan">
            <a:extLst>
              <a:ext uri="{FF2B5EF4-FFF2-40B4-BE49-F238E27FC236}">
                <a16:creationId xmlns:a16="http://schemas.microsoft.com/office/drawing/2014/main" id="{CF1F6E03-DEB0-4C26-A61C-08E73F2A1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59A919-AAB6-4F00-8D56-A835C5125F6D}"/>
              </a:ext>
            </a:extLst>
          </p:cNvPr>
          <p:cNvSpPr txBox="1"/>
          <p:nvPr/>
        </p:nvSpPr>
        <p:spPr>
          <a:xfrm>
            <a:off x="5715000" y="61308"/>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*22</a:t>
            </a:r>
          </a:p>
        </p:txBody>
      </p:sp>
    </p:spTree>
    <p:extLst>
      <p:ext uri="{BB962C8B-B14F-4D97-AF65-F5344CB8AC3E}">
        <p14:creationId xmlns:p14="http://schemas.microsoft.com/office/powerpoint/2010/main" val="2278380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42AD-FE90-4ACD-9E23-B2450A83573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9B8F347-E9AF-4760-935C-077D460EDABB}"/>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FDE81797-AFF5-4C58-B065-CF92E84B9A7E}"/>
              </a:ext>
            </a:extLst>
          </p:cNvPr>
          <p:cNvSpPr>
            <a:spLocks noGrp="1"/>
          </p:cNvSpPr>
          <p:nvPr>
            <p:ph sz="half" idx="2"/>
          </p:nvPr>
        </p:nvSpPr>
        <p:spPr/>
        <p:txBody>
          <a:bodyPr/>
          <a:lstStyle/>
          <a:p>
            <a:endParaRPr lang="en-US"/>
          </a:p>
        </p:txBody>
      </p:sp>
      <p:pic>
        <p:nvPicPr>
          <p:cNvPr id="36866" name="Picture 2" descr="Pin em Teen titans go">
            <a:extLst>
              <a:ext uri="{FF2B5EF4-FFF2-40B4-BE49-F238E27FC236}">
                <a16:creationId xmlns:a16="http://schemas.microsoft.com/office/drawing/2014/main" id="{16D4190D-EA16-4747-82CA-D6D1DB908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2" y="0"/>
            <a:ext cx="915955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CB2025-5A1F-496A-8D46-E8EA09DFAF63}"/>
              </a:ext>
            </a:extLst>
          </p:cNvPr>
          <p:cNvSpPr txBox="1"/>
          <p:nvPr/>
        </p:nvSpPr>
        <p:spPr>
          <a:xfrm>
            <a:off x="5562600" y="20216"/>
            <a:ext cx="458133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FFFFFF"/>
                  </a:solidFill>
                  <a:prstDash val="solid"/>
                </a:ln>
                <a:solidFill>
                  <a:srgbClr val="DAEDEF"/>
                </a:solidFill>
                <a:effectLst>
                  <a:outerShdw blurRad="12700" dist="38100" dir="2700000" algn="tl" rotWithShape="0">
                    <a:srgbClr val="DAEDEF">
                      <a:lumMod val="60000"/>
                      <a:lumOff val="40000"/>
                    </a:srgbClr>
                  </a:outerShdw>
                </a:effectLst>
                <a:uLnTx/>
                <a:uFillTx/>
                <a:latin typeface="Arial" charset="0"/>
                <a:ea typeface="+mn-ea"/>
                <a:cs typeface="+mn-cs"/>
              </a:rPr>
              <a:t>*23</a:t>
            </a:r>
          </a:p>
        </p:txBody>
      </p:sp>
    </p:spTree>
    <p:extLst>
      <p:ext uri="{BB962C8B-B14F-4D97-AF65-F5344CB8AC3E}">
        <p14:creationId xmlns:p14="http://schemas.microsoft.com/office/powerpoint/2010/main" val="1937237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4AA6-A013-4181-B641-5941501846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45C6F1A-6F49-4C94-8B14-CFA2827EBC07}"/>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02276324-A57A-4F96-A1C4-B6A940A9B4DF}"/>
              </a:ext>
            </a:extLst>
          </p:cNvPr>
          <p:cNvSpPr>
            <a:spLocks noGrp="1"/>
          </p:cNvSpPr>
          <p:nvPr>
            <p:ph sz="half" idx="2"/>
          </p:nvPr>
        </p:nvSpPr>
        <p:spPr/>
        <p:txBody>
          <a:bodyPr/>
          <a:lstStyle/>
          <a:p>
            <a:endParaRPr lang="en-US"/>
          </a:p>
        </p:txBody>
      </p:sp>
      <p:pic>
        <p:nvPicPr>
          <p:cNvPr id="37890" name="Picture 2" descr="Aquaman: Twitter Can't Get Over Jasaon Momoa's Underwater Superhero Avatar">
            <a:extLst>
              <a:ext uri="{FF2B5EF4-FFF2-40B4-BE49-F238E27FC236}">
                <a16:creationId xmlns:a16="http://schemas.microsoft.com/office/drawing/2014/main" id="{FEEB93DA-8A0A-47BA-B09B-A2E90EEFC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3D8D28-89F6-4B88-90A4-14EA07A4B708}"/>
              </a:ext>
            </a:extLst>
          </p:cNvPr>
          <p:cNvSpPr/>
          <p:nvPr/>
        </p:nvSpPr>
        <p:spPr>
          <a:xfrm>
            <a:off x="6863235" y="41426"/>
            <a:ext cx="2052165" cy="1569660"/>
          </a:xfrm>
          <a:prstGeom prst="rect">
            <a:avLst/>
          </a:prstGeom>
          <a:noFill/>
        </p:spPr>
        <p:txBody>
          <a:bodyPr wrap="non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*24</a:t>
            </a:r>
          </a:p>
        </p:txBody>
      </p:sp>
    </p:spTree>
    <p:extLst>
      <p:ext uri="{BB962C8B-B14F-4D97-AF65-F5344CB8AC3E}">
        <p14:creationId xmlns:p14="http://schemas.microsoft.com/office/powerpoint/2010/main" val="2941964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50FF-67E0-485B-A4C2-92387D0080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6585D3E-D78A-477A-BBF6-B8939F1363E8}"/>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6D35F224-0E5A-4725-B218-48A9E45397DC}"/>
              </a:ext>
            </a:extLst>
          </p:cNvPr>
          <p:cNvSpPr>
            <a:spLocks noGrp="1"/>
          </p:cNvSpPr>
          <p:nvPr>
            <p:ph sz="half" idx="2"/>
          </p:nvPr>
        </p:nvSpPr>
        <p:spPr/>
        <p:txBody>
          <a:bodyPr/>
          <a:lstStyle/>
          <a:p>
            <a:endParaRPr lang="en-US"/>
          </a:p>
        </p:txBody>
      </p:sp>
      <p:pic>
        <p:nvPicPr>
          <p:cNvPr id="40962" name="Picture 2" descr="Leadership Lessons From the Teenage Mutant Ninja Turtles | Inc.com">
            <a:extLst>
              <a:ext uri="{FF2B5EF4-FFF2-40B4-BE49-F238E27FC236}">
                <a16:creationId xmlns:a16="http://schemas.microsoft.com/office/drawing/2014/main" id="{D35F465E-C815-4AD6-B918-5AC08B4FB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655F0D-7990-4C1E-A5AF-757B5DECE844}"/>
              </a:ext>
            </a:extLst>
          </p:cNvPr>
          <p:cNvSpPr txBox="1"/>
          <p:nvPr/>
        </p:nvSpPr>
        <p:spPr>
          <a:xfrm>
            <a:off x="5486400" y="61308"/>
            <a:ext cx="4572000" cy="1569660"/>
          </a:xfrm>
          <a:prstGeom prst="rect">
            <a:avLst/>
          </a:prstGeom>
          <a:noFill/>
        </p:spPr>
        <p:txBody>
          <a:bodyPr wrap="square">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*25</a:t>
            </a:r>
          </a:p>
        </p:txBody>
      </p:sp>
    </p:spTree>
    <p:extLst>
      <p:ext uri="{BB962C8B-B14F-4D97-AF65-F5344CB8AC3E}">
        <p14:creationId xmlns:p14="http://schemas.microsoft.com/office/powerpoint/2010/main" val="1669452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extLst>
              <p:ext uri="{D42A27DB-BD31-4B8C-83A1-F6EECF244321}">
                <p14:modId xmlns:p14="http://schemas.microsoft.com/office/powerpoint/2010/main" val="4142347312"/>
              </p:ext>
            </p:extLst>
          </p:nvPr>
        </p:nvGraphicFramePr>
        <p:xfrm>
          <a:off x="228600" y="838201"/>
          <a:ext cx="8686800" cy="5182654"/>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7944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2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074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2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36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21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
        <p:nvSpPr>
          <p:cNvPr id="2" name="Rectangle 1">
            <a:extLst>
              <a:ext uri="{FF2B5EF4-FFF2-40B4-BE49-F238E27FC236}">
                <a16:creationId xmlns:a16="http://schemas.microsoft.com/office/drawing/2014/main" id="{E93533E6-05B3-42BC-A6B8-67FD20294DFD}"/>
              </a:ext>
            </a:extLst>
          </p:cNvPr>
          <p:cNvSpPr/>
          <p:nvPr/>
        </p:nvSpPr>
        <p:spPr>
          <a:xfrm>
            <a:off x="385628" y="5870607"/>
            <a:ext cx="508344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Final Question</a:t>
            </a:r>
          </a:p>
        </p:txBody>
      </p:sp>
    </p:spTree>
    <p:extLst>
      <p:ext uri="{BB962C8B-B14F-4D97-AF65-F5344CB8AC3E}">
        <p14:creationId xmlns:p14="http://schemas.microsoft.com/office/powerpoint/2010/main" val="645080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7DED-B433-47E7-985F-81CAB4EE3D5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B905FB-55AE-4458-B657-767C06500493}"/>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11DB2819-2610-4BF8-A7D0-5B549A37D74A}"/>
              </a:ext>
            </a:extLst>
          </p:cNvPr>
          <p:cNvSpPr>
            <a:spLocks noGrp="1"/>
          </p:cNvSpPr>
          <p:nvPr>
            <p:ph sz="half" idx="2"/>
          </p:nvPr>
        </p:nvSpPr>
        <p:spPr/>
        <p:txBody>
          <a:bodyPr/>
          <a:lstStyle/>
          <a:p>
            <a:endParaRPr lang="en-US"/>
          </a:p>
        </p:txBody>
      </p:sp>
      <p:pic>
        <p:nvPicPr>
          <p:cNvPr id="30722" name="Picture 2" descr="Plantman GIFs - Get the best GIF on GIPHY">
            <a:extLst>
              <a:ext uri="{FF2B5EF4-FFF2-40B4-BE49-F238E27FC236}">
                <a16:creationId xmlns:a16="http://schemas.microsoft.com/office/drawing/2014/main" id="{14B31311-78B3-4429-94C3-D9FE2BCCF4F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473370A-3D23-4657-9068-F85D11FB24D5}"/>
              </a:ext>
            </a:extLst>
          </p:cNvPr>
          <p:cNvSpPr/>
          <p:nvPr/>
        </p:nvSpPr>
        <p:spPr>
          <a:xfrm>
            <a:off x="475861" y="-47645"/>
            <a:ext cx="796878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 Point Wager Question</a:t>
            </a:r>
          </a:p>
        </p:txBody>
      </p:sp>
    </p:spTree>
    <p:extLst>
      <p:ext uri="{BB962C8B-B14F-4D97-AF65-F5344CB8AC3E}">
        <p14:creationId xmlns:p14="http://schemas.microsoft.com/office/powerpoint/2010/main" val="292326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r>
              <a:rPr lang="en-US">
                <a:solidFill>
                  <a:srgbClr val="FF7C80"/>
                </a:solidFill>
              </a:rPr>
              <a:t>Is your name on the review sheet?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F7E755-CFC2-4B51-8DCC-6B27ADE87A1B}"/>
              </a:ext>
            </a:extLst>
          </p:cNvPr>
          <p:cNvSpPr>
            <a:spLocks noGrp="1"/>
          </p:cNvSpPr>
          <p:nvPr>
            <p:ph type="body" sz="half" idx="1"/>
          </p:nvPr>
        </p:nvSpPr>
        <p:spPr>
          <a:xfrm>
            <a:off x="152400" y="152400"/>
            <a:ext cx="8763000" cy="4525963"/>
          </a:xfrm>
        </p:spPr>
        <p:txBody>
          <a:bodyPr/>
          <a:lstStyle/>
          <a:p>
            <a:r>
              <a:rPr lang="en-US" dirty="0"/>
              <a:t>This theory states that some of the organelles in today's eukaryotic cells were once primitive prokaryotic microbes.</a:t>
            </a:r>
          </a:p>
        </p:txBody>
      </p:sp>
      <p:pic>
        <p:nvPicPr>
          <p:cNvPr id="6" name="Picture 5">
            <a:extLst>
              <a:ext uri="{FF2B5EF4-FFF2-40B4-BE49-F238E27FC236}">
                <a16:creationId xmlns:a16="http://schemas.microsoft.com/office/drawing/2014/main" id="{4B19B8A7-3C73-4D47-B7C7-855B06050136}"/>
              </a:ext>
            </a:extLst>
          </p:cNvPr>
          <p:cNvPicPr>
            <a:picLocks noChangeAspect="1"/>
          </p:cNvPicPr>
          <p:nvPr/>
        </p:nvPicPr>
        <p:blipFill>
          <a:blip r:embed="rId2"/>
          <a:stretch>
            <a:fillRect/>
          </a:stretch>
        </p:blipFill>
        <p:spPr>
          <a:xfrm>
            <a:off x="129073" y="1905000"/>
            <a:ext cx="8938727" cy="4648200"/>
          </a:xfrm>
          <a:prstGeom prst="rect">
            <a:avLst/>
          </a:prstGeom>
        </p:spPr>
      </p:pic>
    </p:spTree>
    <p:extLst>
      <p:ext uri="{BB962C8B-B14F-4D97-AF65-F5344CB8AC3E}">
        <p14:creationId xmlns:p14="http://schemas.microsoft.com/office/powerpoint/2010/main" val="3626563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hloroplasts - Definition, Structure, Function and Microscopy">
            <a:extLst>
              <a:ext uri="{FF2B5EF4-FFF2-40B4-BE49-F238E27FC236}">
                <a16:creationId xmlns:a16="http://schemas.microsoft.com/office/drawing/2014/main" id="{3D4D957E-885E-43EB-A113-B89E55A95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74276B-F3A6-4C11-AE11-E8E390827250}"/>
              </a:ext>
            </a:extLst>
          </p:cNvPr>
          <p:cNvSpPr/>
          <p:nvPr/>
        </p:nvSpPr>
        <p:spPr>
          <a:xfrm>
            <a:off x="304800" y="152400"/>
            <a:ext cx="6917278"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228600">
                    <a:schemeClr val="accent4">
                      <a:satMod val="175000"/>
                      <a:alpha val="40000"/>
                    </a:schemeClr>
                  </a:glow>
                </a:effectLst>
              </a:rPr>
              <a:t>Part 4 Review Game</a:t>
            </a:r>
          </a:p>
        </p:txBody>
      </p:sp>
      <p:sp>
        <p:nvSpPr>
          <p:cNvPr id="5" name="TextBox 4">
            <a:extLst>
              <a:ext uri="{FF2B5EF4-FFF2-40B4-BE49-F238E27FC236}">
                <a16:creationId xmlns:a16="http://schemas.microsoft.com/office/drawing/2014/main" id="{9E0D3931-48E0-4521-BC0C-3178629C0730}"/>
              </a:ext>
            </a:extLst>
          </p:cNvPr>
          <p:cNvSpPr txBox="1"/>
          <p:nvPr/>
        </p:nvSpPr>
        <p:spPr>
          <a:xfrm>
            <a:off x="-457200" y="5116374"/>
            <a:ext cx="4572000" cy="175432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Part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Lesson 10</a:t>
            </a:r>
          </a:p>
        </p:txBody>
      </p:sp>
      <p:pic>
        <p:nvPicPr>
          <p:cNvPr id="3" name="Graphic 2">
            <a:extLst>
              <a:ext uri="{FF2B5EF4-FFF2-40B4-BE49-F238E27FC236}">
                <a16:creationId xmlns:a16="http://schemas.microsoft.com/office/drawing/2014/main" id="{8A38EE61-589B-0643-135D-03D4A413D4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spTree>
    <p:extLst>
      <p:ext uri="{BB962C8B-B14F-4D97-AF65-F5344CB8AC3E}">
        <p14:creationId xmlns:p14="http://schemas.microsoft.com/office/powerpoint/2010/main" val="395519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hloroplasts - Definition, Structure, Function and Microscopy">
            <a:extLst>
              <a:ext uri="{FF2B5EF4-FFF2-40B4-BE49-F238E27FC236}">
                <a16:creationId xmlns:a16="http://schemas.microsoft.com/office/drawing/2014/main" id="{3D4D957E-885E-43EB-A113-B89E55A95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174276B-F3A6-4C11-AE11-E8E390827250}"/>
              </a:ext>
            </a:extLst>
          </p:cNvPr>
          <p:cNvSpPr/>
          <p:nvPr/>
        </p:nvSpPr>
        <p:spPr>
          <a:xfrm>
            <a:off x="304800" y="152400"/>
            <a:ext cx="691727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Part 4 Review Game</a:t>
            </a:r>
          </a:p>
        </p:txBody>
      </p:sp>
      <p:sp>
        <p:nvSpPr>
          <p:cNvPr id="5" name="TextBox 4">
            <a:extLst>
              <a:ext uri="{FF2B5EF4-FFF2-40B4-BE49-F238E27FC236}">
                <a16:creationId xmlns:a16="http://schemas.microsoft.com/office/drawing/2014/main" id="{9E0D3931-48E0-4521-BC0C-3178629C0730}"/>
              </a:ext>
            </a:extLst>
          </p:cNvPr>
          <p:cNvSpPr txBox="1"/>
          <p:nvPr/>
        </p:nvSpPr>
        <p:spPr>
          <a:xfrm>
            <a:off x="-457200" y="5116374"/>
            <a:ext cx="4572000" cy="175432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Part 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228600">
                    <a:srgbClr val="000000">
                      <a:satMod val="175000"/>
                      <a:alpha val="40000"/>
                    </a:srgbClr>
                  </a:glow>
                </a:effectLst>
                <a:uLnTx/>
                <a:uFillTx/>
                <a:latin typeface="Arial" charset="0"/>
                <a:ea typeface="+mn-ea"/>
                <a:cs typeface="+mn-cs"/>
              </a:rPr>
              <a:t>Lesson 11</a:t>
            </a:r>
          </a:p>
        </p:txBody>
      </p:sp>
      <p:pic>
        <p:nvPicPr>
          <p:cNvPr id="3" name="Graphic 2">
            <a:extLst>
              <a:ext uri="{FF2B5EF4-FFF2-40B4-BE49-F238E27FC236}">
                <a16:creationId xmlns:a16="http://schemas.microsoft.com/office/drawing/2014/main" id="{8A38EE61-589B-0643-135D-03D4A413D4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1152" y="5095036"/>
            <a:ext cx="5699410" cy="1610564"/>
          </a:xfrm>
          <a:prstGeom prst="rect">
            <a:avLst/>
          </a:prstGeom>
        </p:spPr>
      </p:pic>
      <p:pic>
        <p:nvPicPr>
          <p:cNvPr id="4" name="Picture 3" descr="Download Key Transparent HQ PNG Image | FreePNGImg">
            <a:extLst>
              <a:ext uri="{FF2B5EF4-FFF2-40B4-BE49-F238E27FC236}">
                <a16:creationId xmlns:a16="http://schemas.microsoft.com/office/drawing/2014/main" id="{E23AA060-B19A-B966-E0F3-F51A84A80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16233">
            <a:off x="72484" y="-1363589"/>
            <a:ext cx="8694231" cy="8371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41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1892618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1869088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28600" y="228600"/>
            <a:ext cx="845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These have digestive enzymes to recycle cell parts and break down molecules? </a:t>
            </a:r>
            <a:endParaRPr kumimoji="0" lang="en-US" sz="36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pic>
        <p:nvPicPr>
          <p:cNvPr id="35843" name="Picture 6" descr="http://www.williamsclass.com/SeventhScienceWork/ImagesCells/lysoso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5029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1545998"/>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Tree>
    <p:extLst>
      <p:ext uri="{BB962C8B-B14F-4D97-AF65-F5344CB8AC3E}">
        <p14:creationId xmlns:p14="http://schemas.microsoft.com/office/powerpoint/2010/main" val="589390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28600" y="228600"/>
            <a:ext cx="845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Times New Roman" pitchFamily="18" charset="0"/>
                <a:ea typeface="+mn-ea"/>
                <a:cs typeface="+mn-cs"/>
              </a:rPr>
              <a:t>These have digestive enzymes to recycle cell parts and break down molecules? </a:t>
            </a:r>
            <a:endParaRPr kumimoji="0" lang="en-US" sz="3600" b="0" i="0" u="none" strike="noStrike" kern="1200" cap="none" spc="0" normalizeH="0" baseline="0" noProof="0">
              <a:ln>
                <a:noFill/>
              </a:ln>
              <a:solidFill>
                <a:srgbClr val="FFFF00"/>
              </a:solidFill>
              <a:effectLst/>
              <a:uLnTx/>
              <a:uFillTx/>
              <a:latin typeface="Times New Roman" pitchFamily="18" charset="0"/>
              <a:ea typeface="+mn-ea"/>
              <a:cs typeface="+mn-cs"/>
            </a:endParaRPr>
          </a:p>
        </p:txBody>
      </p:sp>
      <p:pic>
        <p:nvPicPr>
          <p:cNvPr id="35843" name="Picture 6" descr="http://www.williamsclass.com/SeventhScienceWork/ImagesCells/lysoso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5029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1545998"/>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1</a:t>
            </a:r>
          </a:p>
        </p:txBody>
      </p:sp>
      <p:sp>
        <p:nvSpPr>
          <p:cNvPr id="3" name="Rectangle 2"/>
          <p:cNvSpPr/>
          <p:nvPr/>
        </p:nvSpPr>
        <p:spPr>
          <a:xfrm rot="20754064">
            <a:off x="315681" y="2237410"/>
            <a:ext cx="6911636"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ysClr val="windowText" lastClr="000000"/>
                  </a:solidFill>
                  <a:prstDash val="solid"/>
                  <a:miter lim="800000"/>
                </a:ln>
                <a:solidFill>
                  <a:srgbClr val="FF5050"/>
                </a:solidFill>
                <a:effectLst>
                  <a:outerShdw blurRad="50800" algn="tl" rotWithShape="0">
                    <a:srgbClr val="000000"/>
                  </a:outerShdw>
                </a:effectLst>
                <a:uLnTx/>
                <a:uFillTx/>
                <a:latin typeface="Arial" charset="0"/>
                <a:ea typeface="+mn-ea"/>
                <a:cs typeface="+mn-cs"/>
              </a:rPr>
              <a:t>Lysosomes</a:t>
            </a:r>
          </a:p>
        </p:txBody>
      </p:sp>
      <p:sp>
        <p:nvSpPr>
          <p:cNvPr id="4" name="Rectangle 3"/>
          <p:cNvSpPr/>
          <p:nvPr/>
        </p:nvSpPr>
        <p:spPr>
          <a:xfrm>
            <a:off x="914400" y="4495800"/>
            <a:ext cx="2195601"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C00000"/>
                </a:solidFill>
                <a:effectLst>
                  <a:outerShdw blurRad="50800" algn="tl" rotWithShape="0">
                    <a:srgbClr val="000000"/>
                  </a:outerShdw>
                </a:effectLst>
                <a:uLnTx/>
                <a:uFillTx/>
                <a:latin typeface="Arial" charset="0"/>
                <a:ea typeface="+mn-ea"/>
                <a:cs typeface="+mn-cs"/>
              </a:rPr>
              <a:t>Lysosome</a:t>
            </a:r>
          </a:p>
        </p:txBody>
      </p:sp>
      <p:sp>
        <p:nvSpPr>
          <p:cNvPr id="6" name="Rectangle 5"/>
          <p:cNvSpPr/>
          <p:nvPr/>
        </p:nvSpPr>
        <p:spPr>
          <a:xfrm rot="20478781">
            <a:off x="4516086" y="3055204"/>
            <a:ext cx="3052439" cy="1077218"/>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99FF"/>
                </a:solidFill>
                <a:effectLst>
                  <a:outerShdw blurRad="50800" algn="tl" rotWithShape="0">
                    <a:srgbClr val="000000"/>
                  </a:outerShdw>
                </a:effectLst>
                <a:uLnTx/>
                <a:uFillTx/>
                <a:latin typeface="Arial" charset="0"/>
                <a:ea typeface="+mn-ea"/>
                <a:cs typeface="+mn-cs"/>
              </a:rPr>
              <a:t>Mitochondria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99FF"/>
                </a:solidFill>
                <a:effectLst>
                  <a:outerShdw blurRad="50800" algn="tl" rotWithShape="0">
                    <a:srgbClr val="000000"/>
                  </a:outerShdw>
                </a:effectLst>
                <a:uLnTx/>
                <a:uFillTx/>
                <a:latin typeface="Arial" charset="0"/>
                <a:ea typeface="+mn-ea"/>
                <a:cs typeface="+mn-cs"/>
              </a:rPr>
              <a:t>being recycled</a:t>
            </a:r>
          </a:p>
        </p:txBody>
      </p:sp>
    </p:spTree>
    <p:extLst>
      <p:ext uri="{BB962C8B-B14F-4D97-AF65-F5344CB8AC3E}">
        <p14:creationId xmlns:p14="http://schemas.microsoft.com/office/powerpoint/2010/main" val="1506845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152400" y="152400"/>
            <a:ext cx="8610600" cy="5897563"/>
          </a:xfrm>
        </p:spPr>
        <p:txBody>
          <a:bodyPr/>
          <a:lstStyle/>
          <a:p>
            <a:r>
              <a:rPr lang="en-US" dirty="0"/>
              <a:t>Which is not true of the Lysosome?</a:t>
            </a:r>
          </a:p>
          <a:p>
            <a:pPr marL="457200" lvl="1" indent="0">
              <a:buNone/>
            </a:pPr>
            <a:r>
              <a:rPr lang="en-US" dirty="0">
                <a:solidFill>
                  <a:srgbClr val="FF00FF"/>
                </a:solidFill>
              </a:rPr>
              <a:t>A.) has digestive acids / enzymes </a:t>
            </a:r>
          </a:p>
          <a:p>
            <a:pPr marL="457200" lvl="1" indent="0">
              <a:buNone/>
            </a:pPr>
            <a:r>
              <a:rPr lang="en-US" dirty="0">
                <a:solidFill>
                  <a:srgbClr val="66FF99"/>
                </a:solidFill>
              </a:rPr>
              <a:t>B.) digestive organelle, recycles old cell parts</a:t>
            </a:r>
          </a:p>
          <a:p>
            <a:pPr marL="457200" lvl="1" indent="0">
              <a:buNone/>
            </a:pPr>
            <a:r>
              <a:rPr lang="en-US" dirty="0">
                <a:solidFill>
                  <a:srgbClr val="FFCCCC"/>
                </a:solidFill>
              </a:rPr>
              <a:t>C.) creates proteins, lipids, and carbohydrates</a:t>
            </a:r>
          </a:p>
          <a:p>
            <a:pPr marL="457200" lvl="1" indent="0">
              <a:buNone/>
            </a:pPr>
            <a:r>
              <a:rPr lang="en-US" dirty="0">
                <a:solidFill>
                  <a:srgbClr val="CC99FF"/>
                </a:solidFill>
              </a:rPr>
              <a:t>D.) transports undigested material for removal</a:t>
            </a:r>
          </a:p>
          <a:p>
            <a:pPr marL="457200" lvl="1" indent="0">
              <a:buNone/>
            </a:pPr>
            <a:r>
              <a:rPr lang="en-US" dirty="0">
                <a:solidFill>
                  <a:srgbClr val="FFFFCC"/>
                </a:solidFill>
              </a:rPr>
              <a:t>E.) can cause a cell to self destruct</a:t>
            </a:r>
          </a:p>
        </p:txBody>
      </p:sp>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26" name="Picture 2" descr="TEM of 70 nm particles observed inside the lysosome of a lymph node... |  Download Scientific Diagram">
            <a:extLst>
              <a:ext uri="{FF2B5EF4-FFF2-40B4-BE49-F238E27FC236}">
                <a16:creationId xmlns:a16="http://schemas.microsoft.com/office/drawing/2014/main" id="{E85A5752-3C28-4B4A-9869-79AC2D9D8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38512"/>
            <a:ext cx="8686800" cy="317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E1901E9E-E389-453F-A7AA-849D78BFF7D5}"/>
              </a:ext>
            </a:extLst>
          </p:cNvPr>
          <p:cNvSpPr/>
          <p:nvPr/>
        </p:nvSpPr>
        <p:spPr>
          <a:xfrm>
            <a:off x="7848600" y="-76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Tree>
    <p:extLst>
      <p:ext uri="{BB962C8B-B14F-4D97-AF65-F5344CB8AC3E}">
        <p14:creationId xmlns:p14="http://schemas.microsoft.com/office/powerpoint/2010/main" val="2724886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152400" y="152400"/>
            <a:ext cx="8610600" cy="5897563"/>
          </a:xfrm>
        </p:spPr>
        <p:txBody>
          <a:bodyPr/>
          <a:lstStyle/>
          <a:p>
            <a:r>
              <a:rPr lang="en-US" dirty="0"/>
              <a:t>Which is not true of the Lysosome?</a:t>
            </a:r>
          </a:p>
          <a:p>
            <a:pPr marL="457200" lvl="1" indent="0">
              <a:buNone/>
            </a:pPr>
            <a:r>
              <a:rPr lang="en-US" dirty="0">
                <a:solidFill>
                  <a:srgbClr val="FF00FF"/>
                </a:solidFill>
              </a:rPr>
              <a:t>A.) has digestive acids / enzymes </a:t>
            </a:r>
          </a:p>
          <a:p>
            <a:pPr marL="457200" lvl="1" indent="0">
              <a:buNone/>
            </a:pPr>
            <a:r>
              <a:rPr lang="en-US" dirty="0">
                <a:solidFill>
                  <a:srgbClr val="66FF99"/>
                </a:solidFill>
              </a:rPr>
              <a:t>B.) digestive organelle, recycles old cell parts</a:t>
            </a:r>
          </a:p>
          <a:p>
            <a:pPr marL="457200" lvl="1" indent="0">
              <a:buNone/>
            </a:pPr>
            <a:r>
              <a:rPr lang="en-US" dirty="0">
                <a:solidFill>
                  <a:srgbClr val="FFCCCC"/>
                </a:solidFill>
              </a:rPr>
              <a:t>C.) creates proteins, lipids, and carbohydrates</a:t>
            </a:r>
          </a:p>
          <a:p>
            <a:pPr marL="457200" lvl="1" indent="0">
              <a:buNone/>
            </a:pPr>
            <a:r>
              <a:rPr lang="en-US" dirty="0">
                <a:solidFill>
                  <a:srgbClr val="CC99FF"/>
                </a:solidFill>
              </a:rPr>
              <a:t>D.) transports undigested material for removal</a:t>
            </a:r>
          </a:p>
          <a:p>
            <a:pPr marL="457200" lvl="1" indent="0">
              <a:buNone/>
            </a:pPr>
            <a:r>
              <a:rPr lang="en-US" dirty="0">
                <a:solidFill>
                  <a:srgbClr val="FFFFCC"/>
                </a:solidFill>
              </a:rPr>
              <a:t>E.) can cause a cell to self destruct</a:t>
            </a:r>
          </a:p>
        </p:txBody>
      </p:sp>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26" name="Picture 2" descr="TEM of 70 nm particles observed inside the lysosome of a lymph node... |  Download Scientific Diagram">
            <a:extLst>
              <a:ext uri="{FF2B5EF4-FFF2-40B4-BE49-F238E27FC236}">
                <a16:creationId xmlns:a16="http://schemas.microsoft.com/office/drawing/2014/main" id="{E85A5752-3C28-4B4A-9869-79AC2D9D8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38512"/>
            <a:ext cx="8686800" cy="317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E1901E9E-E389-453F-A7AA-849D78BFF7D5}"/>
              </a:ext>
            </a:extLst>
          </p:cNvPr>
          <p:cNvSpPr/>
          <p:nvPr/>
        </p:nvSpPr>
        <p:spPr>
          <a:xfrm>
            <a:off x="7848600" y="-76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9" name="Rectangle: Rounded Corners 8">
            <a:extLst>
              <a:ext uri="{FF2B5EF4-FFF2-40B4-BE49-F238E27FC236}">
                <a16:creationId xmlns:a16="http://schemas.microsoft.com/office/drawing/2014/main" id="{E4416D11-F41B-46AD-BABC-0D7D9BE8301E}"/>
              </a:ext>
            </a:extLst>
          </p:cNvPr>
          <p:cNvSpPr/>
          <p:nvPr/>
        </p:nvSpPr>
        <p:spPr>
          <a:xfrm>
            <a:off x="533400" y="1828800"/>
            <a:ext cx="7543800" cy="457200"/>
          </a:xfrm>
          <a:prstGeom prst="roundRect">
            <a:avLst/>
          </a:prstGeom>
          <a:solidFill>
            <a:srgbClr val="FF9900">
              <a:alpha val="28000"/>
            </a:srgbClr>
          </a:solidFill>
          <a:ln>
            <a:solidFill>
              <a:srgbClr val="FFC000"/>
            </a:solid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707622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152400" y="152400"/>
            <a:ext cx="8610600" cy="5897563"/>
          </a:xfrm>
        </p:spPr>
        <p:txBody>
          <a:bodyPr/>
          <a:lstStyle/>
          <a:p>
            <a:r>
              <a:rPr lang="en-US" dirty="0"/>
              <a:t>Which is not true of the Lysosome?</a:t>
            </a:r>
          </a:p>
          <a:p>
            <a:pPr marL="457200" lvl="1" indent="0">
              <a:buNone/>
            </a:pPr>
            <a:r>
              <a:rPr lang="en-US" dirty="0">
                <a:solidFill>
                  <a:srgbClr val="FF00FF"/>
                </a:solidFill>
              </a:rPr>
              <a:t>A.) has digestive acids / enzymes </a:t>
            </a:r>
          </a:p>
          <a:p>
            <a:pPr marL="457200" lvl="1" indent="0">
              <a:buNone/>
            </a:pPr>
            <a:r>
              <a:rPr lang="en-US" dirty="0">
                <a:solidFill>
                  <a:srgbClr val="66FF99"/>
                </a:solidFill>
              </a:rPr>
              <a:t>B.) digestive organelle, recycles old cell parts</a:t>
            </a:r>
          </a:p>
          <a:p>
            <a:pPr marL="457200" lvl="1" indent="0">
              <a:buNone/>
            </a:pPr>
            <a:r>
              <a:rPr lang="en-US" dirty="0">
                <a:solidFill>
                  <a:srgbClr val="FFCCCC"/>
                </a:solidFill>
              </a:rPr>
              <a:t>C.) breaks down proteins, lipids, and carbohydrates</a:t>
            </a:r>
          </a:p>
          <a:p>
            <a:pPr marL="457200" lvl="1" indent="0">
              <a:buNone/>
            </a:pPr>
            <a:r>
              <a:rPr lang="en-US" dirty="0">
                <a:solidFill>
                  <a:srgbClr val="CC99FF"/>
                </a:solidFill>
              </a:rPr>
              <a:t>D.) transports undigested material for removal</a:t>
            </a:r>
          </a:p>
          <a:p>
            <a:pPr marL="457200" lvl="1" indent="0">
              <a:buNone/>
            </a:pPr>
            <a:r>
              <a:rPr lang="en-US" dirty="0">
                <a:solidFill>
                  <a:srgbClr val="FFFFCC"/>
                </a:solidFill>
              </a:rPr>
              <a:t>E.) can cause a cell to self destruct</a:t>
            </a:r>
          </a:p>
        </p:txBody>
      </p:sp>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26" name="Picture 2" descr="TEM of 70 nm particles observed inside the lysosome of a lymph node... |  Download Scientific Diagram">
            <a:extLst>
              <a:ext uri="{FF2B5EF4-FFF2-40B4-BE49-F238E27FC236}">
                <a16:creationId xmlns:a16="http://schemas.microsoft.com/office/drawing/2014/main" id="{E85A5752-3C28-4B4A-9869-79AC2D9D8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38512"/>
            <a:ext cx="8686800" cy="3176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E1901E9E-E389-453F-A7AA-849D78BFF7D5}"/>
              </a:ext>
            </a:extLst>
          </p:cNvPr>
          <p:cNvSpPr/>
          <p:nvPr/>
        </p:nvSpPr>
        <p:spPr>
          <a:xfrm>
            <a:off x="7848600" y="-762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2</a:t>
            </a:r>
          </a:p>
        </p:txBody>
      </p:sp>
      <p:sp>
        <p:nvSpPr>
          <p:cNvPr id="8" name="Rectangle: Rounded Corners 7">
            <a:extLst>
              <a:ext uri="{FF2B5EF4-FFF2-40B4-BE49-F238E27FC236}">
                <a16:creationId xmlns:a16="http://schemas.microsoft.com/office/drawing/2014/main" id="{5A3A8BC2-29A0-4515-ADA8-A7BDF4344154}"/>
              </a:ext>
            </a:extLst>
          </p:cNvPr>
          <p:cNvSpPr/>
          <p:nvPr/>
        </p:nvSpPr>
        <p:spPr>
          <a:xfrm>
            <a:off x="533400" y="1828800"/>
            <a:ext cx="7543800" cy="457200"/>
          </a:xfrm>
          <a:prstGeom prst="roundRect">
            <a:avLst/>
          </a:prstGeom>
          <a:solidFill>
            <a:srgbClr val="FF9900">
              <a:alpha val="28000"/>
            </a:srgbClr>
          </a:solidFill>
          <a:ln>
            <a:solidFill>
              <a:srgbClr val="FFC000"/>
            </a:solidFill>
          </a:ln>
          <a:effectLst>
            <a:glow rad="228600">
              <a:srgbClr val="FF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58334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r>
              <a:rPr lang="en-US"/>
              <a:t>Is your name on the review sheet?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on the next slide.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973763"/>
          </a:xfrm>
        </p:spPr>
        <p:txBody>
          <a:bodyPr/>
          <a:lstStyle/>
          <a:p>
            <a:r>
              <a:rPr lang="en-US" b="0" i="0" dirty="0">
                <a:effectLst/>
                <a:latin typeface="Roboto"/>
              </a:rPr>
              <a:t>These are small organelles present in the cytoplasm of many cells, which contains the reducing enzyme catalase and usually some oxidases.</a:t>
            </a:r>
            <a:r>
              <a:rPr lang="en-US" dirty="0"/>
              <a:t> </a:t>
            </a:r>
          </a:p>
        </p:txBody>
      </p:sp>
      <p:pic>
        <p:nvPicPr>
          <p:cNvPr id="2050" name="Picture 2" descr="https://encrypted-tbn0.gstatic.com/images?q=tbn:ANd9GcRUZMgmyLBS5x9WX3D7C-JU1oPPOO3dlv-fVQpYUGdRS6rjA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0"/>
            <a:ext cx="86868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BCDC9017-3591-4CB4-8A49-091394B22746}"/>
              </a:ext>
            </a:extLst>
          </p:cNvPr>
          <p:cNvSpPr/>
          <p:nvPr/>
        </p:nvSpPr>
        <p:spPr>
          <a:xfrm>
            <a:off x="7848600" y="2133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3</a:t>
            </a:r>
          </a:p>
        </p:txBody>
      </p:sp>
      <p:sp>
        <p:nvSpPr>
          <p:cNvPr id="5" name="Rectangle: Rounded Corners 4">
            <a:extLst>
              <a:ext uri="{FF2B5EF4-FFF2-40B4-BE49-F238E27FC236}">
                <a16:creationId xmlns:a16="http://schemas.microsoft.com/office/drawing/2014/main" id="{E8E5EF62-1775-4EC5-BEF4-C55ACCF836CF}"/>
              </a:ext>
            </a:extLst>
          </p:cNvPr>
          <p:cNvSpPr/>
          <p:nvPr/>
        </p:nvSpPr>
        <p:spPr>
          <a:xfrm>
            <a:off x="1371600" y="4457700"/>
            <a:ext cx="609600" cy="495300"/>
          </a:xfrm>
          <a:prstGeom prst="roundRect">
            <a:avLst/>
          </a:prstGeom>
          <a:no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61535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973763"/>
          </a:xfrm>
        </p:spPr>
        <p:txBody>
          <a:bodyPr/>
          <a:lstStyle/>
          <a:p>
            <a:r>
              <a:rPr lang="en-US" b="0" i="0" dirty="0">
                <a:effectLst/>
                <a:latin typeface="Roboto"/>
              </a:rPr>
              <a:t>These are small organelles present in the cytoplasm of many cells, which contains the reducing enzyme catalase and usually some oxidases.</a:t>
            </a:r>
            <a:r>
              <a:rPr lang="en-US" dirty="0"/>
              <a:t> </a:t>
            </a:r>
          </a:p>
        </p:txBody>
      </p:sp>
      <p:pic>
        <p:nvPicPr>
          <p:cNvPr id="2050" name="Picture 2" descr="https://encrypted-tbn0.gstatic.com/images?q=tbn:ANd9GcRUZMgmyLBS5x9WX3D7C-JU1oPPOO3dlv-fVQpYUGdRS6rjA7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0"/>
            <a:ext cx="86868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BCDC9017-3591-4CB4-8A49-091394B22746}"/>
              </a:ext>
            </a:extLst>
          </p:cNvPr>
          <p:cNvSpPr/>
          <p:nvPr/>
        </p:nvSpPr>
        <p:spPr>
          <a:xfrm>
            <a:off x="7848600" y="21336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3</a:t>
            </a:r>
          </a:p>
        </p:txBody>
      </p:sp>
      <p:sp>
        <p:nvSpPr>
          <p:cNvPr id="4" name="Rectangle 3">
            <a:extLst>
              <a:ext uri="{FF2B5EF4-FFF2-40B4-BE49-F238E27FC236}">
                <a16:creationId xmlns:a16="http://schemas.microsoft.com/office/drawing/2014/main" id="{0CD37AA0-A09F-4511-A496-BDDA56F080CE}"/>
              </a:ext>
            </a:extLst>
          </p:cNvPr>
          <p:cNvSpPr/>
          <p:nvPr/>
        </p:nvSpPr>
        <p:spPr>
          <a:xfrm>
            <a:off x="800100" y="2514600"/>
            <a:ext cx="7543800" cy="1985665"/>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ysClr val="windowText" lastClr="000000"/>
                  </a:solidFill>
                  <a:prstDash val="solid"/>
                </a:ln>
                <a:solidFill>
                  <a:srgbClr val="FFFFFF"/>
                </a:solidFill>
                <a:effectLst>
                  <a:glow rad="228600">
                    <a:srgbClr val="BBE0E3">
                      <a:satMod val="175000"/>
                      <a:alpha val="40000"/>
                    </a:srgbClr>
                  </a:glow>
                  <a:outerShdw blurRad="38100" dist="22860" dir="5400000" algn="tl" rotWithShape="0">
                    <a:srgbClr val="000000">
                      <a:alpha val="30000"/>
                    </a:srgbClr>
                  </a:outerShdw>
                </a:effectLst>
                <a:uLnTx/>
                <a:uFillTx/>
                <a:latin typeface="Arial" charset="0"/>
                <a:ea typeface="+mn-ea"/>
                <a:cs typeface="+mn-cs"/>
              </a:rPr>
              <a:t>Peroxisome</a:t>
            </a:r>
          </a:p>
        </p:txBody>
      </p:sp>
      <p:sp>
        <p:nvSpPr>
          <p:cNvPr id="5" name="Rectangle: Rounded Corners 4">
            <a:extLst>
              <a:ext uri="{FF2B5EF4-FFF2-40B4-BE49-F238E27FC236}">
                <a16:creationId xmlns:a16="http://schemas.microsoft.com/office/drawing/2014/main" id="{FDE84160-2356-42F4-80BA-6242CC512930}"/>
              </a:ext>
            </a:extLst>
          </p:cNvPr>
          <p:cNvSpPr/>
          <p:nvPr/>
        </p:nvSpPr>
        <p:spPr>
          <a:xfrm>
            <a:off x="1371600" y="4457700"/>
            <a:ext cx="609600" cy="495300"/>
          </a:xfrm>
          <a:prstGeom prst="roundRect">
            <a:avLst/>
          </a:prstGeom>
          <a:no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647838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35766" y="76200"/>
            <a:ext cx="9032034" cy="5897563"/>
          </a:xfrm>
        </p:spPr>
        <p:txBody>
          <a:bodyPr/>
          <a:lstStyle/>
          <a:p>
            <a:r>
              <a:rPr lang="en-US" b="0" i="0" dirty="0">
                <a:solidFill>
                  <a:srgbClr val="66FF99"/>
                </a:solidFill>
                <a:effectLst/>
                <a:latin typeface="Roboto"/>
              </a:rPr>
              <a:t>This is a microscopic network of protein filaments and tubules in the cytoplasm of many living cells, giving them shape and coherence.</a:t>
            </a:r>
            <a:r>
              <a:rPr lang="en-US" sz="3200" dirty="0">
                <a:solidFill>
                  <a:srgbClr val="66FF99"/>
                </a:solidFill>
              </a:rPr>
              <a:t>)</a:t>
            </a:r>
          </a:p>
        </p:txBody>
      </p:sp>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9" name="Picture 2" descr="Cytoskeleton Four Ways - Science in the News">
            <a:extLst>
              <a:ext uri="{FF2B5EF4-FFF2-40B4-BE49-F238E27FC236}">
                <a16:creationId xmlns:a16="http://schemas.microsoft.com/office/drawing/2014/main" id="{F24C45B9-09BE-4167-8878-2F531A870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77" y="1600200"/>
            <a:ext cx="8456645" cy="5073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AD6E41-C787-4236-B5E0-E0E443C37DB6}"/>
              </a:ext>
            </a:extLst>
          </p:cNvPr>
          <p:cNvSpPr txBox="1"/>
          <p:nvPr/>
        </p:nvSpPr>
        <p:spPr>
          <a:xfrm>
            <a:off x="6172200" y="3200400"/>
            <a:ext cx="4683966"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4</a:t>
            </a:r>
          </a:p>
        </p:txBody>
      </p:sp>
    </p:spTree>
    <p:extLst>
      <p:ext uri="{BB962C8B-B14F-4D97-AF65-F5344CB8AC3E}">
        <p14:creationId xmlns:p14="http://schemas.microsoft.com/office/powerpoint/2010/main" val="21324289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35766" y="76200"/>
            <a:ext cx="9032034" cy="5897563"/>
          </a:xfrm>
        </p:spPr>
        <p:txBody>
          <a:bodyPr/>
          <a:lstStyle/>
          <a:p>
            <a:r>
              <a:rPr lang="en-US" b="0" i="0" dirty="0">
                <a:solidFill>
                  <a:srgbClr val="66FF99"/>
                </a:solidFill>
                <a:effectLst/>
                <a:latin typeface="Roboto"/>
              </a:rPr>
              <a:t>This is a microscopic network of protein filaments and tubules in the cytoplasm of many living cells, giving them shape and coherence.</a:t>
            </a:r>
            <a:r>
              <a:rPr lang="en-US" sz="3200" dirty="0">
                <a:solidFill>
                  <a:srgbClr val="66FF99"/>
                </a:solidFill>
              </a:rPr>
              <a:t>)</a:t>
            </a:r>
          </a:p>
        </p:txBody>
      </p:sp>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9" name="Picture 2" descr="Cytoskeleton Four Ways - Science in the News">
            <a:extLst>
              <a:ext uri="{FF2B5EF4-FFF2-40B4-BE49-F238E27FC236}">
                <a16:creationId xmlns:a16="http://schemas.microsoft.com/office/drawing/2014/main" id="{F24C45B9-09BE-4167-8878-2F531A870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77" y="1600200"/>
            <a:ext cx="8456645" cy="5073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AD6E41-C787-4236-B5E0-E0E443C37DB6}"/>
              </a:ext>
            </a:extLst>
          </p:cNvPr>
          <p:cNvSpPr txBox="1"/>
          <p:nvPr/>
        </p:nvSpPr>
        <p:spPr>
          <a:xfrm>
            <a:off x="6172200" y="3200400"/>
            <a:ext cx="4683966"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4</a:t>
            </a:r>
          </a:p>
        </p:txBody>
      </p:sp>
      <p:sp>
        <p:nvSpPr>
          <p:cNvPr id="2" name="Rectangle 1">
            <a:extLst>
              <a:ext uri="{FF2B5EF4-FFF2-40B4-BE49-F238E27FC236}">
                <a16:creationId xmlns:a16="http://schemas.microsoft.com/office/drawing/2014/main" id="{676EEC44-E796-4F56-BEF5-89AD26C41484}"/>
              </a:ext>
            </a:extLst>
          </p:cNvPr>
          <p:cNvSpPr/>
          <p:nvPr/>
        </p:nvSpPr>
        <p:spPr>
          <a:xfrm>
            <a:off x="990600" y="3042087"/>
            <a:ext cx="6838009" cy="1909465"/>
          </a:xfrm>
          <a:prstGeom prst="rect">
            <a:avLst/>
          </a:prstGeom>
          <a:noFill/>
        </p:spPr>
        <p:txBody>
          <a:bodyPr wrap="none" lIns="91440" tIns="45720" rIns="91440" bIns="45720">
            <a:prstTxWarp prst="textWave4">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DAEDEF"/>
                  </a:solidFill>
                  <a:prstDash val="solid"/>
                </a:ln>
                <a:solidFill>
                  <a:srgbClr val="FF00FF"/>
                </a:solidFill>
                <a:effectLst>
                  <a:outerShdw blurRad="38100" dist="22860" dir="5400000" algn="tl" rotWithShape="0">
                    <a:srgbClr val="000000">
                      <a:alpha val="30000"/>
                    </a:srgbClr>
                  </a:outerShdw>
                </a:effectLst>
                <a:uLnTx/>
                <a:uFillTx/>
                <a:latin typeface="Arial" charset="0"/>
                <a:ea typeface="+mn-ea"/>
                <a:cs typeface="+mn-cs"/>
              </a:rPr>
              <a:t>Cytoskeleton</a:t>
            </a:r>
          </a:p>
        </p:txBody>
      </p:sp>
    </p:spTree>
    <p:extLst>
      <p:ext uri="{BB962C8B-B14F-4D97-AF65-F5344CB8AC3E}">
        <p14:creationId xmlns:p14="http://schemas.microsoft.com/office/powerpoint/2010/main" val="2026443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3"/>
          <p:cNvSpPr>
            <a:spLocks noGrp="1" noChangeArrowheads="1"/>
          </p:cNvSpPr>
          <p:nvPr>
            <p:ph type="body" sz="half" idx="1"/>
          </p:nvPr>
        </p:nvSpPr>
        <p:spPr>
          <a:xfrm>
            <a:off x="457200" y="228600"/>
            <a:ext cx="8153400" cy="5897563"/>
          </a:xfrm>
        </p:spPr>
        <p:txBody>
          <a:bodyPr/>
          <a:lstStyle/>
          <a:p>
            <a:r>
              <a:rPr lang="en-US" dirty="0"/>
              <a:t>Which letter is which fiber?</a:t>
            </a:r>
          </a:p>
          <a:p>
            <a:pPr lvl="1"/>
            <a:r>
              <a:rPr lang="en-US" sz="3200" dirty="0"/>
              <a:t>Microfilaments </a:t>
            </a:r>
            <a:r>
              <a:rPr lang="en-US" sz="3200" dirty="0">
                <a:solidFill>
                  <a:schemeClr val="tx1"/>
                </a:solidFill>
              </a:rPr>
              <a:t>(thin fibers)</a:t>
            </a:r>
          </a:p>
          <a:p>
            <a:pPr lvl="1"/>
            <a:r>
              <a:rPr lang="en-US" sz="3200" dirty="0"/>
              <a:t>Intermediate filaments </a:t>
            </a:r>
            <a:r>
              <a:rPr lang="en-US" sz="3200" dirty="0">
                <a:solidFill>
                  <a:schemeClr val="tx1"/>
                </a:solidFill>
              </a:rPr>
              <a:t>(medium sized)</a:t>
            </a:r>
          </a:p>
          <a:p>
            <a:pPr lvl="1"/>
            <a:r>
              <a:rPr lang="en-US" sz="3200" dirty="0"/>
              <a:t>Microtubules </a:t>
            </a:r>
            <a:r>
              <a:rPr lang="en-US" sz="3200" dirty="0">
                <a:solidFill>
                  <a:schemeClr val="tx1"/>
                </a:solidFill>
              </a:rPr>
              <a:t>(Large hollow cylinders)</a:t>
            </a:r>
          </a:p>
        </p:txBody>
      </p:sp>
      <p:pic>
        <p:nvPicPr>
          <p:cNvPr id="337923"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37924" name="WordArt 8"/>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337925" name="WordArt 9"/>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337926" name="WordArt 10"/>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8" name="Picture 2" descr="Collection Of - Glitter Number 5, HD Png Download , Transparent Png Image -  PNGitem">
            <a:extLst>
              <a:ext uri="{FF2B5EF4-FFF2-40B4-BE49-F238E27FC236}">
                <a16:creationId xmlns:a16="http://schemas.microsoft.com/office/drawing/2014/main" id="{82FC1842-0431-4E86-8B1B-ECB5BE0E2D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57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3"/>
          <p:cNvSpPr>
            <a:spLocks noGrp="1" noChangeArrowheads="1"/>
          </p:cNvSpPr>
          <p:nvPr>
            <p:ph type="body" sz="half" idx="1"/>
          </p:nvPr>
        </p:nvSpPr>
        <p:spPr>
          <a:xfrm>
            <a:off x="457200" y="228600"/>
            <a:ext cx="8229600" cy="5897563"/>
          </a:xfrm>
        </p:spPr>
        <p:txBody>
          <a:bodyPr/>
          <a:lstStyle/>
          <a:p>
            <a:r>
              <a:rPr lang="en-US"/>
              <a:t>Which letter is which fiber?</a:t>
            </a:r>
          </a:p>
          <a:p>
            <a:pPr lvl="1"/>
            <a:r>
              <a:rPr lang="en-US" sz="3200"/>
              <a:t>Microfilaments (thin fibers)</a:t>
            </a:r>
          </a:p>
          <a:p>
            <a:pPr lvl="1"/>
            <a:r>
              <a:rPr lang="en-US" sz="3200"/>
              <a:t>Intermediate filaments (medium sized)</a:t>
            </a:r>
          </a:p>
          <a:p>
            <a:pPr lvl="1"/>
            <a:r>
              <a:rPr lang="en-US" sz="3200"/>
              <a:t>Microtubules (Large hollow cylinders)</a:t>
            </a:r>
          </a:p>
        </p:txBody>
      </p:sp>
      <p:pic>
        <p:nvPicPr>
          <p:cNvPr id="338947"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38948" name="WordArt 5"/>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A</a:t>
            </a:r>
          </a:p>
        </p:txBody>
      </p:sp>
      <p:sp>
        <p:nvSpPr>
          <p:cNvPr id="338949" name="WordArt 6"/>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338950" name="WordArt 7"/>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8" name="Picture 2" descr="Collection Of - Glitter Number 5, HD Png Download , Transparent Png Image -  PNGitem">
            <a:extLst>
              <a:ext uri="{FF2B5EF4-FFF2-40B4-BE49-F238E27FC236}">
                <a16:creationId xmlns:a16="http://schemas.microsoft.com/office/drawing/2014/main" id="{A02D820B-5BA0-46FF-A3D1-082A24CAA0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49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3"/>
          <p:cNvSpPr>
            <a:spLocks noGrp="1" noChangeArrowheads="1"/>
          </p:cNvSpPr>
          <p:nvPr>
            <p:ph type="body" sz="half" idx="1"/>
          </p:nvPr>
        </p:nvSpPr>
        <p:spPr>
          <a:xfrm>
            <a:off x="457200" y="228600"/>
            <a:ext cx="8153400" cy="5897563"/>
          </a:xfrm>
        </p:spPr>
        <p:txBody>
          <a:bodyPr/>
          <a:lstStyle/>
          <a:p>
            <a:r>
              <a:rPr lang="en-US" dirty="0"/>
              <a:t>Which letter is which fiber?</a:t>
            </a:r>
          </a:p>
          <a:p>
            <a:pPr lvl="1"/>
            <a:r>
              <a:rPr lang="en-US" sz="3200" dirty="0"/>
              <a:t>Microfilaments (thin fibers)</a:t>
            </a:r>
          </a:p>
          <a:p>
            <a:pPr lvl="1"/>
            <a:r>
              <a:rPr lang="en-US" sz="3200" u="sng" dirty="0">
                <a:solidFill>
                  <a:srgbClr val="FFC000"/>
                </a:solidFill>
              </a:rPr>
              <a:t>A.) Intermediate filaments (medium sized)</a:t>
            </a:r>
          </a:p>
          <a:p>
            <a:pPr lvl="1"/>
            <a:r>
              <a:rPr lang="en-US" sz="3200" dirty="0"/>
              <a:t>Microtubules (Large hollow cylinders)</a:t>
            </a:r>
          </a:p>
        </p:txBody>
      </p:sp>
      <p:pic>
        <p:nvPicPr>
          <p:cNvPr id="339971"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39972" name="WordArt 5"/>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A</a:t>
            </a:r>
          </a:p>
        </p:txBody>
      </p:sp>
      <p:sp>
        <p:nvSpPr>
          <p:cNvPr id="339973" name="WordArt 6"/>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339974" name="WordArt 7"/>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8" name="Picture 2" descr="Collection Of - Glitter Number 5, HD Png Download , Transparent Png Image -  PNGitem">
            <a:extLst>
              <a:ext uri="{FF2B5EF4-FFF2-40B4-BE49-F238E27FC236}">
                <a16:creationId xmlns:a16="http://schemas.microsoft.com/office/drawing/2014/main" id="{8B839CBB-1D03-4A2B-9AE0-1A33FF679E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706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3"/>
          <p:cNvSpPr>
            <a:spLocks noGrp="1" noChangeArrowheads="1"/>
          </p:cNvSpPr>
          <p:nvPr>
            <p:ph type="body" sz="half" idx="1"/>
          </p:nvPr>
        </p:nvSpPr>
        <p:spPr>
          <a:xfrm>
            <a:off x="457200" y="228600"/>
            <a:ext cx="8153400" cy="5897563"/>
          </a:xfrm>
        </p:spPr>
        <p:txBody>
          <a:bodyPr/>
          <a:lstStyle/>
          <a:p>
            <a:r>
              <a:rPr lang="en-US" dirty="0"/>
              <a:t>Which letter is which fiber?</a:t>
            </a:r>
          </a:p>
          <a:p>
            <a:pPr lvl="1"/>
            <a:r>
              <a:rPr lang="en-US" sz="3200" dirty="0"/>
              <a:t>Microfilaments (thin fibers)</a:t>
            </a:r>
          </a:p>
          <a:p>
            <a:pPr lvl="1"/>
            <a:r>
              <a:rPr lang="en-US" sz="3200" u="sng" dirty="0">
                <a:solidFill>
                  <a:srgbClr val="FFC000"/>
                </a:solidFill>
              </a:rPr>
              <a:t>A.) Intermediate filaments (medium sized)</a:t>
            </a:r>
          </a:p>
          <a:p>
            <a:pPr lvl="1"/>
            <a:r>
              <a:rPr lang="en-US" sz="3200" dirty="0"/>
              <a:t>Microtubules (Large hollow cylinders)</a:t>
            </a:r>
          </a:p>
        </p:txBody>
      </p:sp>
      <p:pic>
        <p:nvPicPr>
          <p:cNvPr id="340995"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40996" name="WordArt 5"/>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A</a:t>
            </a:r>
          </a:p>
        </p:txBody>
      </p:sp>
      <p:sp>
        <p:nvSpPr>
          <p:cNvPr id="340997" name="WordArt 6"/>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B</a:t>
            </a:r>
          </a:p>
        </p:txBody>
      </p:sp>
      <p:sp>
        <p:nvSpPr>
          <p:cNvPr id="340998" name="WordArt 7"/>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8" name="Picture 2" descr="Collection Of - Glitter Number 5, HD Png Download , Transparent Png Image -  PNGitem">
            <a:extLst>
              <a:ext uri="{FF2B5EF4-FFF2-40B4-BE49-F238E27FC236}">
                <a16:creationId xmlns:a16="http://schemas.microsoft.com/office/drawing/2014/main" id="{E54AE603-C5EC-41E2-92E7-599114D69B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5703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3"/>
          <p:cNvSpPr>
            <a:spLocks noGrp="1" noChangeArrowheads="1"/>
          </p:cNvSpPr>
          <p:nvPr>
            <p:ph type="body" sz="half" idx="1"/>
          </p:nvPr>
        </p:nvSpPr>
        <p:spPr>
          <a:xfrm>
            <a:off x="457200" y="228600"/>
            <a:ext cx="8229600" cy="5897563"/>
          </a:xfrm>
        </p:spPr>
        <p:txBody>
          <a:bodyPr/>
          <a:lstStyle/>
          <a:p>
            <a:r>
              <a:rPr lang="en-US" dirty="0"/>
              <a:t>Which letter is which fiber?</a:t>
            </a:r>
          </a:p>
          <a:p>
            <a:pPr lvl="1"/>
            <a:r>
              <a:rPr lang="en-US" sz="3200" dirty="0"/>
              <a:t>Microfilaments (thin fibers)</a:t>
            </a:r>
          </a:p>
          <a:p>
            <a:pPr lvl="1"/>
            <a:r>
              <a:rPr lang="en-US" sz="3200" u="sng" dirty="0">
                <a:solidFill>
                  <a:srgbClr val="FFC000"/>
                </a:solidFill>
              </a:rPr>
              <a:t>A.) Intermediate filaments (medium sized)</a:t>
            </a:r>
          </a:p>
          <a:p>
            <a:pPr lvl="1"/>
            <a:r>
              <a:rPr lang="en-US" sz="3200" u="sng" dirty="0">
                <a:solidFill>
                  <a:srgbClr val="6699FF"/>
                </a:solidFill>
              </a:rPr>
              <a:t>B.) Microtubules (Large hollow cylinders)</a:t>
            </a:r>
          </a:p>
        </p:txBody>
      </p:sp>
      <p:pic>
        <p:nvPicPr>
          <p:cNvPr id="342019"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42020" name="WordArt 5"/>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A</a:t>
            </a:r>
          </a:p>
        </p:txBody>
      </p:sp>
      <p:sp>
        <p:nvSpPr>
          <p:cNvPr id="342021" name="WordArt 6"/>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342022" name="WordArt 7"/>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8" name="Picture 2" descr="Collection Of - Glitter Number 5, HD Png Download , Transparent Png Image -  PNGitem">
            <a:extLst>
              <a:ext uri="{FF2B5EF4-FFF2-40B4-BE49-F238E27FC236}">
                <a16:creationId xmlns:a16="http://schemas.microsoft.com/office/drawing/2014/main" id="{394C5FF8-F589-4887-B0E7-EC11752C22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72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3"/>
          <p:cNvSpPr>
            <a:spLocks noGrp="1" noChangeArrowheads="1"/>
          </p:cNvSpPr>
          <p:nvPr>
            <p:ph type="body" sz="half" idx="1"/>
          </p:nvPr>
        </p:nvSpPr>
        <p:spPr>
          <a:xfrm>
            <a:off x="457200" y="228600"/>
            <a:ext cx="8153400" cy="5897563"/>
          </a:xfrm>
        </p:spPr>
        <p:txBody>
          <a:bodyPr/>
          <a:lstStyle/>
          <a:p>
            <a:r>
              <a:rPr lang="en-US" dirty="0"/>
              <a:t>Which letter is which fiber?</a:t>
            </a:r>
          </a:p>
          <a:p>
            <a:pPr lvl="1"/>
            <a:r>
              <a:rPr lang="en-US" sz="3200" dirty="0"/>
              <a:t>Microfilaments (thin fibers)</a:t>
            </a:r>
          </a:p>
          <a:p>
            <a:pPr lvl="1"/>
            <a:r>
              <a:rPr lang="en-US" sz="3200" u="sng" dirty="0">
                <a:solidFill>
                  <a:srgbClr val="FFC000"/>
                </a:solidFill>
              </a:rPr>
              <a:t>A.) Intermediate filaments (medium sized)</a:t>
            </a:r>
          </a:p>
          <a:p>
            <a:pPr lvl="1"/>
            <a:r>
              <a:rPr lang="en-US" sz="3200" u="sng" dirty="0">
                <a:solidFill>
                  <a:srgbClr val="6699FF"/>
                </a:solidFill>
              </a:rPr>
              <a:t>B.) Microtubules (Large hollow cylinders)</a:t>
            </a:r>
          </a:p>
        </p:txBody>
      </p:sp>
      <p:pic>
        <p:nvPicPr>
          <p:cNvPr id="343043"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43044" name="WordArt 5"/>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A</a:t>
            </a:r>
          </a:p>
        </p:txBody>
      </p:sp>
      <p:sp>
        <p:nvSpPr>
          <p:cNvPr id="343045" name="WordArt 6"/>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343046" name="WordArt 7"/>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8" name="Picture 2" descr="Collection Of - Glitter Number 5, HD Png Download , Transparent Png Image -  PNGitem">
            <a:extLst>
              <a:ext uri="{FF2B5EF4-FFF2-40B4-BE49-F238E27FC236}">
                <a16:creationId xmlns:a16="http://schemas.microsoft.com/office/drawing/2014/main" id="{2A80CB4B-E560-43B5-8866-400F6874D3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69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21245118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3"/>
          <p:cNvSpPr>
            <a:spLocks noGrp="1" noChangeArrowheads="1"/>
          </p:cNvSpPr>
          <p:nvPr>
            <p:ph type="body" sz="half" idx="1"/>
          </p:nvPr>
        </p:nvSpPr>
        <p:spPr>
          <a:xfrm>
            <a:off x="457200" y="228600"/>
            <a:ext cx="8153400" cy="5897563"/>
          </a:xfrm>
        </p:spPr>
        <p:txBody>
          <a:bodyPr/>
          <a:lstStyle/>
          <a:p>
            <a:r>
              <a:rPr lang="en-US" dirty="0"/>
              <a:t>Which letter is which fiber?</a:t>
            </a:r>
          </a:p>
          <a:p>
            <a:pPr lvl="1"/>
            <a:r>
              <a:rPr lang="en-US" sz="3200" dirty="0">
                <a:solidFill>
                  <a:srgbClr val="FFFFCC"/>
                </a:solidFill>
              </a:rPr>
              <a:t>C.) Microfilaments (thin fibers)</a:t>
            </a:r>
          </a:p>
          <a:p>
            <a:pPr lvl="1"/>
            <a:r>
              <a:rPr lang="en-US" sz="3200" u="sng" dirty="0">
                <a:solidFill>
                  <a:srgbClr val="FFC000"/>
                </a:solidFill>
              </a:rPr>
              <a:t>A.) Intermediate filaments (medium sized)</a:t>
            </a:r>
          </a:p>
          <a:p>
            <a:pPr lvl="1"/>
            <a:r>
              <a:rPr lang="en-US" sz="3200" u="sng" dirty="0">
                <a:solidFill>
                  <a:srgbClr val="6699FF"/>
                </a:solidFill>
              </a:rPr>
              <a:t>B.) Microtubules (Large hollow cylinders)</a:t>
            </a:r>
          </a:p>
        </p:txBody>
      </p:sp>
      <p:pic>
        <p:nvPicPr>
          <p:cNvPr id="344067" name="Picture 4" descr="http://www.williamsclass.com/SeventhScienceWork/ImagesCells/Cytoskeleto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04800" y="2667000"/>
            <a:ext cx="8534400" cy="3886200"/>
          </a:xfrm>
          <a:ln w="76200">
            <a:solidFill>
              <a:srgbClr val="4D4D4D"/>
            </a:solidFill>
            <a:miter lim="800000"/>
            <a:headEnd/>
            <a:tailEnd/>
          </a:ln>
        </p:spPr>
      </p:pic>
      <p:sp>
        <p:nvSpPr>
          <p:cNvPr id="344068" name="WordArt 5"/>
          <p:cNvSpPr>
            <a:spLocks noChangeArrowheads="1" noChangeShapeType="1" noTextEdit="1"/>
          </p:cNvSpPr>
          <p:nvPr/>
        </p:nvSpPr>
        <p:spPr bwMode="auto">
          <a:xfrm>
            <a:off x="5029200" y="5867400"/>
            <a:ext cx="557213"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FF9900"/>
                </a:solidFill>
                <a:effectLst>
                  <a:outerShdw dist="45791" dir="3378596" algn="ctr" rotWithShape="0">
                    <a:srgbClr val="4D4D4D">
                      <a:alpha val="79999"/>
                    </a:srgbClr>
                  </a:outerShdw>
                </a:effectLst>
                <a:uLnTx/>
                <a:uFillTx/>
                <a:latin typeface="Arial Black"/>
                <a:ea typeface="+mn-ea"/>
                <a:cs typeface="+mn-cs"/>
              </a:rPr>
              <a:t>A</a:t>
            </a:r>
          </a:p>
        </p:txBody>
      </p:sp>
      <p:sp>
        <p:nvSpPr>
          <p:cNvPr id="344069" name="WordArt 6"/>
          <p:cNvSpPr>
            <a:spLocks noChangeArrowheads="1" noChangeShapeType="1" noTextEdit="1"/>
          </p:cNvSpPr>
          <p:nvPr/>
        </p:nvSpPr>
        <p:spPr bwMode="auto">
          <a:xfrm>
            <a:off x="6629400" y="3276600"/>
            <a:ext cx="3524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6699FF"/>
                </a:solidFill>
                <a:effectLst>
                  <a:outerShdw dist="45791" dir="3378596" algn="ctr" rotWithShape="0">
                    <a:srgbClr val="4D4D4D">
                      <a:alpha val="79999"/>
                    </a:srgbClr>
                  </a:outerShdw>
                </a:effectLst>
                <a:uLnTx/>
                <a:uFillTx/>
                <a:latin typeface="Arial Black"/>
                <a:ea typeface="+mn-ea"/>
                <a:cs typeface="+mn-cs"/>
              </a:rPr>
              <a:t>B</a:t>
            </a:r>
          </a:p>
        </p:txBody>
      </p:sp>
      <p:sp>
        <p:nvSpPr>
          <p:cNvPr id="344070" name="WordArt 7"/>
          <p:cNvSpPr>
            <a:spLocks noChangeArrowheads="1" noChangeShapeType="1" noTextEdit="1"/>
          </p:cNvSpPr>
          <p:nvPr/>
        </p:nvSpPr>
        <p:spPr bwMode="auto">
          <a:xfrm>
            <a:off x="2590800" y="3886200"/>
            <a:ext cx="5048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38100">
                  <a:solidFill>
                    <a:srgbClr val="FFFFFF"/>
                  </a:solidFill>
                  <a:round/>
                  <a:headEnd/>
                  <a:tailEnd/>
                </a:ln>
                <a:solidFill>
                  <a:srgbClr val="3333FF"/>
                </a:solidFill>
                <a:effectLst>
                  <a:outerShdw dist="45791" dir="3378596" algn="ctr" rotWithShape="0">
                    <a:srgbClr val="4D4D4D">
                      <a:alpha val="79999"/>
                    </a:srgbClr>
                  </a:outerShdw>
                </a:effectLst>
                <a:uLnTx/>
                <a:uFillTx/>
                <a:latin typeface="Arial Black"/>
                <a:ea typeface="+mn-ea"/>
                <a:cs typeface="+mn-cs"/>
              </a:rPr>
              <a:t>C</a:t>
            </a:r>
          </a:p>
        </p:txBody>
      </p:sp>
      <p:pic>
        <p:nvPicPr>
          <p:cNvPr id="5122" name="Picture 2" descr="Collection Of - Glitter Number 5, HD Png Download , Transparent Png Image -  PNGitem">
            <a:extLst>
              <a:ext uri="{FF2B5EF4-FFF2-40B4-BE49-F238E27FC236}">
                <a16:creationId xmlns:a16="http://schemas.microsoft.com/office/drawing/2014/main" id="{2E75BF47-2BF3-4DF6-B3BF-243A4EFFC3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2237"/>
            <a:ext cx="84553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134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4142572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16176841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821363"/>
          </a:xfrm>
        </p:spPr>
        <p:txBody>
          <a:bodyPr/>
          <a:lstStyle/>
          <a:p>
            <a:r>
              <a:rPr lang="en-US" dirty="0"/>
              <a:t>This is a hairlike structure that acts primarily as an organelle of locomotion.</a:t>
            </a:r>
          </a:p>
          <a:p>
            <a:pPr lvl="1"/>
            <a:r>
              <a:rPr lang="en-US" dirty="0">
                <a:solidFill>
                  <a:srgbClr val="FF7C80"/>
                </a:solidFill>
              </a:rPr>
              <a:t>Made of a bundle of nine pairs of microtubules surrounding two central pairs of microtubules </a:t>
            </a:r>
          </a:p>
        </p:txBody>
      </p:sp>
      <p:pic>
        <p:nvPicPr>
          <p:cNvPr id="2050" name="Picture 2" descr="http://www.cco.caltech.edu/%7Ebrokawc/Demo1/B14fram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86106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http://8fb80e.medialib.glogster.com/media/50befcb0bead4a5c3ca63e8021e6e7d99352a2ce8bca8d3817c2ab044d33e9d5/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491273"/>
            <a:ext cx="3088217" cy="2316163"/>
          </a:xfrm>
          <a:prstGeom prst="ellipse">
            <a:avLst/>
          </a:prstGeom>
          <a:ln w="63500" cap="rnd">
            <a:solidFill>
              <a:srgbClr val="FF7C8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362" name="Picture 2" descr="http://www.arn.org/docs/mm/flag_dithan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3124200" cy="1981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D296C093-388B-46E7-9F5C-88C495C9574C}"/>
              </a:ext>
            </a:extLst>
          </p:cNvPr>
          <p:cNvSpPr txBox="1"/>
          <p:nvPr/>
        </p:nvSpPr>
        <p:spPr>
          <a:xfrm>
            <a:off x="6324600" y="198120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AAAAAA">
                      <a:lumMod val="50000"/>
                    </a:srgbClr>
                  </a:solidFill>
                  <a:prstDash val="solid"/>
                </a:ln>
                <a:pattFill prst="narHorz">
                  <a:fgClr>
                    <a:srgbClr val="AAAAAA"/>
                  </a:fgClr>
                  <a:bgClr>
                    <a:srgbClr val="AAAAAA">
                      <a:lumMod val="40000"/>
                      <a:lumOff val="60000"/>
                    </a:srgbClr>
                  </a:bgClr>
                </a:pattFill>
                <a:effectLst>
                  <a:glow rad="228600">
                    <a:srgbClr val="DADADA">
                      <a:satMod val="175000"/>
                      <a:alpha val="40000"/>
                    </a:srgbClr>
                  </a:glow>
                  <a:innerShdw blurRad="177800">
                    <a:srgbClr val="AAAAAA">
                      <a:lumMod val="50000"/>
                    </a:srgbClr>
                  </a:innerShdw>
                </a:effectLst>
                <a:uLnTx/>
                <a:uFillTx/>
                <a:latin typeface="Arial" charset="0"/>
                <a:ea typeface="+mn-ea"/>
                <a:cs typeface="+mn-cs"/>
              </a:rPr>
              <a:t>6</a:t>
            </a:r>
          </a:p>
        </p:txBody>
      </p:sp>
    </p:spTree>
    <p:extLst>
      <p:ext uri="{BB962C8B-B14F-4D97-AF65-F5344CB8AC3E}">
        <p14:creationId xmlns:p14="http://schemas.microsoft.com/office/powerpoint/2010/main" val="923860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5821363"/>
          </a:xfrm>
        </p:spPr>
        <p:txBody>
          <a:bodyPr/>
          <a:lstStyle/>
          <a:p>
            <a:r>
              <a:rPr lang="en-US" dirty="0"/>
              <a:t>This is a hairlike structure that acts primarily as an organelle of locomotion.</a:t>
            </a:r>
          </a:p>
          <a:p>
            <a:pPr lvl="1"/>
            <a:r>
              <a:rPr lang="en-US" dirty="0">
                <a:solidFill>
                  <a:srgbClr val="FF7C80"/>
                </a:solidFill>
              </a:rPr>
              <a:t>Made of a bundle of nine pairs of microtubules surrounding two central pairs of microtubules </a:t>
            </a:r>
          </a:p>
        </p:txBody>
      </p:sp>
      <p:pic>
        <p:nvPicPr>
          <p:cNvPr id="2050" name="Picture 2" descr="http://www.cco.caltech.edu/%7Ebrokawc/Demo1/B14fram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57600"/>
            <a:ext cx="86106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http://8fb80e.medialib.glogster.com/media/50befcb0bead4a5c3ca63e8021e6e7d99352a2ce8bca8d3817c2ab044d33e9d5/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491273"/>
            <a:ext cx="3088217" cy="2316163"/>
          </a:xfrm>
          <a:prstGeom prst="ellipse">
            <a:avLst/>
          </a:prstGeom>
          <a:ln w="63500" cap="rnd">
            <a:solidFill>
              <a:srgbClr val="FF7C8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362" name="Picture 2" descr="http://www.arn.org/docs/mm/flag_dithani.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3124200" cy="1981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D296C093-388B-46E7-9F5C-88C495C9574C}"/>
              </a:ext>
            </a:extLst>
          </p:cNvPr>
          <p:cNvSpPr txBox="1"/>
          <p:nvPr/>
        </p:nvSpPr>
        <p:spPr>
          <a:xfrm>
            <a:off x="6324600" y="198120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AAAAAA">
                      <a:lumMod val="50000"/>
                    </a:srgbClr>
                  </a:solidFill>
                  <a:prstDash val="solid"/>
                </a:ln>
                <a:pattFill prst="narHorz">
                  <a:fgClr>
                    <a:srgbClr val="AAAAAA"/>
                  </a:fgClr>
                  <a:bgClr>
                    <a:srgbClr val="AAAAAA">
                      <a:lumMod val="40000"/>
                      <a:lumOff val="60000"/>
                    </a:srgbClr>
                  </a:bgClr>
                </a:pattFill>
                <a:effectLst>
                  <a:glow rad="228600">
                    <a:srgbClr val="DADADA">
                      <a:satMod val="175000"/>
                      <a:alpha val="40000"/>
                    </a:srgbClr>
                  </a:glow>
                  <a:innerShdw blurRad="177800">
                    <a:srgbClr val="AAAAAA">
                      <a:lumMod val="50000"/>
                    </a:srgbClr>
                  </a:innerShdw>
                </a:effectLst>
                <a:uLnTx/>
                <a:uFillTx/>
                <a:latin typeface="Arial" charset="0"/>
                <a:ea typeface="+mn-ea"/>
                <a:cs typeface="+mn-cs"/>
              </a:rPr>
              <a:t>6</a:t>
            </a:r>
          </a:p>
        </p:txBody>
      </p:sp>
      <p:sp>
        <p:nvSpPr>
          <p:cNvPr id="2" name="Rectangle 1">
            <a:extLst>
              <a:ext uri="{FF2B5EF4-FFF2-40B4-BE49-F238E27FC236}">
                <a16:creationId xmlns:a16="http://schemas.microsoft.com/office/drawing/2014/main" id="{405D8D45-DA70-4BA4-8673-5A75B1EB3827}"/>
              </a:ext>
            </a:extLst>
          </p:cNvPr>
          <p:cNvSpPr/>
          <p:nvPr/>
        </p:nvSpPr>
        <p:spPr>
          <a:xfrm>
            <a:off x="2133600" y="5048062"/>
            <a:ext cx="5746764" cy="1604665"/>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glow rad="228600">
                    <a:srgbClr val="DADADA">
                      <a:satMod val="175000"/>
                      <a:alpha val="40000"/>
                    </a:srgbClr>
                  </a:glow>
                  <a:outerShdw blurRad="12700" dist="38100" dir="2700000" algn="tl" rotWithShape="0">
                    <a:srgbClr val="000000">
                      <a:lumMod val="50000"/>
                    </a:srgbClr>
                  </a:outerShdw>
                </a:effectLst>
                <a:uLnTx/>
                <a:uFillTx/>
                <a:latin typeface="Arial" charset="0"/>
                <a:ea typeface="+mn-ea"/>
                <a:cs typeface="+mn-cs"/>
              </a:rPr>
              <a:t>Flagellum</a:t>
            </a:r>
          </a:p>
        </p:txBody>
      </p:sp>
    </p:spTree>
    <p:extLst>
      <p:ext uri="{BB962C8B-B14F-4D97-AF65-F5344CB8AC3E}">
        <p14:creationId xmlns:p14="http://schemas.microsoft.com/office/powerpoint/2010/main" val="3938326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5745163"/>
          </a:xfrm>
        </p:spPr>
        <p:txBody>
          <a:bodyPr/>
          <a:lstStyle/>
          <a:p>
            <a:r>
              <a:rPr lang="en-US" dirty="0"/>
              <a:t>This is a small structure that extends out from the surface of cell and is used for movement.</a:t>
            </a:r>
          </a:p>
        </p:txBody>
      </p:sp>
      <p:pic>
        <p:nvPicPr>
          <p:cNvPr id="14338" name="Picture 2" descr="http://science.kennesaw.edu/%7Ejdirnber/InvertZoo/LecProtoz/cilia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0" name="Picture 4" descr="Pa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647704" cy="251460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B28EAD-17D9-47ED-891C-DC16EE9060F8}"/>
              </a:ext>
            </a:extLst>
          </p:cNvPr>
          <p:cNvSpPr txBox="1"/>
          <p:nvPr/>
        </p:nvSpPr>
        <p:spPr>
          <a:xfrm>
            <a:off x="-1371600" y="1224081"/>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AAAAAA">
                      <a:lumMod val="50000"/>
                    </a:srgbClr>
                  </a:solidFill>
                  <a:prstDash val="solid"/>
                </a:ln>
                <a:pattFill prst="narHorz">
                  <a:fgClr>
                    <a:srgbClr val="AAAAAA"/>
                  </a:fgClr>
                  <a:bgClr>
                    <a:srgbClr val="AAAAAA">
                      <a:lumMod val="40000"/>
                      <a:lumOff val="60000"/>
                    </a:srgbClr>
                  </a:bgClr>
                </a:pattFill>
                <a:effectLst>
                  <a:glow rad="228600">
                    <a:srgbClr val="DADADA">
                      <a:satMod val="175000"/>
                      <a:alpha val="40000"/>
                    </a:srgbClr>
                  </a:glow>
                  <a:innerShdw blurRad="177800">
                    <a:srgbClr val="AAAAAA">
                      <a:lumMod val="50000"/>
                    </a:srgbClr>
                  </a:innerShdw>
                </a:effectLst>
                <a:uLnTx/>
                <a:uFillTx/>
                <a:latin typeface="Arial" charset="0"/>
                <a:ea typeface="+mn-ea"/>
                <a:cs typeface="+mn-cs"/>
              </a:rPr>
              <a:t>7</a:t>
            </a:r>
          </a:p>
        </p:txBody>
      </p:sp>
    </p:spTree>
    <p:extLst>
      <p:ext uri="{BB962C8B-B14F-4D97-AF65-F5344CB8AC3E}">
        <p14:creationId xmlns:p14="http://schemas.microsoft.com/office/powerpoint/2010/main" val="1638345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5745163"/>
          </a:xfrm>
        </p:spPr>
        <p:txBody>
          <a:bodyPr/>
          <a:lstStyle/>
          <a:p>
            <a:r>
              <a:rPr lang="en-US" dirty="0"/>
              <a:t>This is a small structure that extends out from the surface of cell and is used for movement.</a:t>
            </a:r>
          </a:p>
        </p:txBody>
      </p:sp>
      <p:pic>
        <p:nvPicPr>
          <p:cNvPr id="14338" name="Picture 2" descr="http://science.kennesaw.edu/%7Ejdirnber/InvertZoo/LecProtoz/cilia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106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340" name="Picture 4" descr="Pa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0"/>
            <a:ext cx="3647704" cy="251460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B28EAD-17D9-47ED-891C-DC16EE9060F8}"/>
              </a:ext>
            </a:extLst>
          </p:cNvPr>
          <p:cNvSpPr txBox="1"/>
          <p:nvPr/>
        </p:nvSpPr>
        <p:spPr>
          <a:xfrm>
            <a:off x="-1371600" y="1224081"/>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AAAAAA">
                      <a:lumMod val="50000"/>
                    </a:srgbClr>
                  </a:solidFill>
                  <a:prstDash val="solid"/>
                </a:ln>
                <a:pattFill prst="narHorz">
                  <a:fgClr>
                    <a:srgbClr val="AAAAAA"/>
                  </a:fgClr>
                  <a:bgClr>
                    <a:srgbClr val="AAAAAA">
                      <a:lumMod val="40000"/>
                      <a:lumOff val="60000"/>
                    </a:srgbClr>
                  </a:bgClr>
                </a:pattFill>
                <a:effectLst>
                  <a:glow rad="228600">
                    <a:srgbClr val="DADADA">
                      <a:satMod val="175000"/>
                      <a:alpha val="40000"/>
                    </a:srgbClr>
                  </a:glow>
                  <a:innerShdw blurRad="177800">
                    <a:srgbClr val="AAAAAA">
                      <a:lumMod val="50000"/>
                    </a:srgbClr>
                  </a:innerShdw>
                </a:effectLst>
                <a:uLnTx/>
                <a:uFillTx/>
                <a:latin typeface="Arial" charset="0"/>
                <a:ea typeface="+mn-ea"/>
                <a:cs typeface="+mn-cs"/>
              </a:rPr>
              <a:t>7</a:t>
            </a:r>
          </a:p>
        </p:txBody>
      </p:sp>
      <p:sp>
        <p:nvSpPr>
          <p:cNvPr id="2" name="Rectangle 1">
            <a:extLst>
              <a:ext uri="{FF2B5EF4-FFF2-40B4-BE49-F238E27FC236}">
                <a16:creationId xmlns:a16="http://schemas.microsoft.com/office/drawing/2014/main" id="{ED36A7EE-6148-4F97-86E7-1830AADCB730}"/>
              </a:ext>
            </a:extLst>
          </p:cNvPr>
          <p:cNvSpPr/>
          <p:nvPr/>
        </p:nvSpPr>
        <p:spPr>
          <a:xfrm>
            <a:off x="1826966" y="1241187"/>
            <a:ext cx="278313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glow rad="228600">
                    <a:srgbClr val="000000">
                      <a:satMod val="175000"/>
                      <a:alpha val="40000"/>
                    </a:srgbClr>
                  </a:glow>
                </a:effectLst>
                <a:uLnTx/>
                <a:uFillTx/>
                <a:latin typeface="Arial" charset="0"/>
                <a:ea typeface="+mn-ea"/>
                <a:cs typeface="+mn-cs"/>
              </a:rPr>
              <a:t>Cilia</a:t>
            </a:r>
          </a:p>
        </p:txBody>
      </p:sp>
    </p:spTree>
    <p:extLst>
      <p:ext uri="{BB962C8B-B14F-4D97-AF65-F5344CB8AC3E}">
        <p14:creationId xmlns:p14="http://schemas.microsoft.com/office/powerpoint/2010/main" val="36022923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152400"/>
            <a:ext cx="8686800" cy="5973763"/>
          </a:xfrm>
        </p:spPr>
        <p:txBody>
          <a:bodyPr/>
          <a:lstStyle/>
          <a:p>
            <a:r>
              <a:rPr lang="en-US" dirty="0"/>
              <a:t>Centrioles</a:t>
            </a:r>
            <a:endParaRPr lang="en-US" sz="2400" dirty="0"/>
          </a:p>
          <a:p>
            <a:pPr lvl="1"/>
            <a:r>
              <a:rPr lang="en-US" dirty="0">
                <a:solidFill>
                  <a:srgbClr val="FFC000"/>
                </a:solidFill>
              </a:rPr>
              <a:t>Look like golden nuggets (Paired)</a:t>
            </a:r>
            <a:endParaRPr lang="en-US" sz="2000" dirty="0">
              <a:solidFill>
                <a:srgbClr val="FFC000"/>
              </a:solidFill>
            </a:endParaRPr>
          </a:p>
          <a:p>
            <a:pPr lvl="1"/>
            <a:r>
              <a:rPr lang="en-US" dirty="0">
                <a:solidFill>
                  <a:srgbClr val="66FF99"/>
                </a:solidFill>
              </a:rPr>
              <a:t>Made of nine tubes</a:t>
            </a:r>
            <a:endParaRPr lang="en-US" sz="2000" dirty="0">
              <a:solidFill>
                <a:srgbClr val="66FF99"/>
              </a:solidFill>
            </a:endParaRPr>
          </a:p>
          <a:p>
            <a:pPr lvl="1"/>
            <a:r>
              <a:rPr lang="en-US" dirty="0">
                <a:solidFill>
                  <a:srgbClr val="FF00FF"/>
                </a:solidFill>
              </a:rPr>
              <a:t>Aid in cell division (Mitosis)</a:t>
            </a:r>
            <a:endParaRPr lang="en-US" sz="2000" dirty="0">
              <a:solidFill>
                <a:srgbClr val="FF00FF"/>
              </a:solidFill>
            </a:endParaRPr>
          </a:p>
          <a:p>
            <a:endParaRPr lang="en-US" dirty="0"/>
          </a:p>
        </p:txBody>
      </p:sp>
      <p:sp>
        <p:nvSpPr>
          <p:cNvPr id="5" name="Rounded Rectangle 4"/>
          <p:cNvSpPr/>
          <p:nvPr/>
        </p:nvSpPr>
        <p:spPr>
          <a:xfrm>
            <a:off x="609600" y="228600"/>
            <a:ext cx="1828800" cy="457200"/>
          </a:xfrm>
          <a:prstGeom prst="roundRect">
            <a:avLst/>
          </a:prstGeom>
          <a:solidFill>
            <a:schemeClr val="tx1">
              <a:lumMod val="95000"/>
              <a:lumOff val="5000"/>
            </a:schemeClr>
          </a:solidFill>
          <a:effectLst>
            <a:glow rad="495300">
              <a:srgbClr val="CC99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25602" name="Picture 2" descr="http://www.erin.utoronto.ca/%7Ew3bio315/picts/lectures/lecture11/Centri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724900" cy="4191000"/>
          </a:xfrm>
          <a:prstGeom prst="rect">
            <a:avLst/>
          </a:prstGeom>
          <a:noFill/>
          <a:ln>
            <a:solidFill>
              <a:srgbClr val="CC00FF"/>
            </a:solidFill>
          </a:ln>
          <a:extLst>
            <a:ext uri="{909E8E84-426E-40DD-AFC4-6F175D3DCCD1}">
              <a14:hiddenFill xmlns:a14="http://schemas.microsoft.com/office/drawing/2010/main">
                <a:solidFill>
                  <a:srgbClr val="FFFFFF"/>
                </a:solidFill>
              </a14:hiddenFill>
            </a:ext>
          </a:extLst>
        </p:spPr>
      </p:pic>
      <p:pic>
        <p:nvPicPr>
          <p:cNvPr id="25604" name="Picture 4" descr="https://encrypted-tbn2.gstatic.com/images?q=tbn:ANd9GcRGGE1y64LBISBOqzAO1g2GkSxUyPkxYGUgGKx1YRL18WF9mi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2895600" cy="2314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81240" y="2466592"/>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Tree>
    <p:extLst>
      <p:ext uri="{BB962C8B-B14F-4D97-AF65-F5344CB8AC3E}">
        <p14:creationId xmlns:p14="http://schemas.microsoft.com/office/powerpoint/2010/main" val="38260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152400"/>
            <a:ext cx="8686800" cy="5973763"/>
          </a:xfrm>
        </p:spPr>
        <p:txBody>
          <a:bodyPr/>
          <a:lstStyle/>
          <a:p>
            <a:r>
              <a:rPr lang="en-US" dirty="0"/>
              <a:t>Centrioles</a:t>
            </a:r>
            <a:endParaRPr lang="en-US" sz="2400" dirty="0"/>
          </a:p>
          <a:p>
            <a:pPr lvl="1"/>
            <a:r>
              <a:rPr lang="en-US" dirty="0">
                <a:solidFill>
                  <a:srgbClr val="FFC000"/>
                </a:solidFill>
              </a:rPr>
              <a:t>Look like golden nuggets (Paired)</a:t>
            </a:r>
            <a:endParaRPr lang="en-US" sz="2000" dirty="0">
              <a:solidFill>
                <a:srgbClr val="FFC000"/>
              </a:solidFill>
            </a:endParaRPr>
          </a:p>
          <a:p>
            <a:pPr lvl="1"/>
            <a:r>
              <a:rPr lang="en-US" dirty="0">
                <a:solidFill>
                  <a:srgbClr val="66FF99"/>
                </a:solidFill>
              </a:rPr>
              <a:t>Made of nine tubes</a:t>
            </a:r>
            <a:endParaRPr lang="en-US" sz="2000" dirty="0">
              <a:solidFill>
                <a:srgbClr val="66FF99"/>
              </a:solidFill>
            </a:endParaRPr>
          </a:p>
          <a:p>
            <a:pPr lvl="1"/>
            <a:r>
              <a:rPr lang="en-US" dirty="0">
                <a:solidFill>
                  <a:srgbClr val="FF00FF"/>
                </a:solidFill>
              </a:rPr>
              <a:t>Aid in cell division (Mitosis)</a:t>
            </a:r>
            <a:endParaRPr lang="en-US" sz="2000" dirty="0">
              <a:solidFill>
                <a:srgbClr val="FF00FF"/>
              </a:solidFill>
            </a:endParaRPr>
          </a:p>
          <a:p>
            <a:endParaRPr lang="en-US" dirty="0"/>
          </a:p>
        </p:txBody>
      </p:sp>
      <p:pic>
        <p:nvPicPr>
          <p:cNvPr id="25602" name="Picture 2" descr="http://www.erin.utoronto.ca/%7Ew3bio315/picts/lectures/lecture11/Centrio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724900" cy="4191000"/>
          </a:xfrm>
          <a:prstGeom prst="rect">
            <a:avLst/>
          </a:prstGeom>
          <a:noFill/>
          <a:ln>
            <a:solidFill>
              <a:srgbClr val="CC00FF"/>
            </a:solidFill>
          </a:ln>
          <a:extLst>
            <a:ext uri="{909E8E84-426E-40DD-AFC4-6F175D3DCCD1}">
              <a14:hiddenFill xmlns:a14="http://schemas.microsoft.com/office/drawing/2010/main">
                <a:solidFill>
                  <a:srgbClr val="FFFFFF"/>
                </a:solidFill>
              </a14:hiddenFill>
            </a:ext>
          </a:extLst>
        </p:spPr>
      </p:pic>
      <p:pic>
        <p:nvPicPr>
          <p:cNvPr id="25604" name="Picture 4" descr="https://encrypted-tbn2.gstatic.com/images?q=tbn:ANd9GcRGGE1y64LBISBOqzAO1g2GkSxUyPkxYGUgGKx1YRL18WF9mi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2895600" cy="23145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81240" y="2466592"/>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Arial" charset="0"/>
                <a:ea typeface="+mn-ea"/>
                <a:cs typeface="+mn-cs"/>
              </a:rPr>
              <a:t>8</a:t>
            </a:r>
          </a:p>
        </p:txBody>
      </p:sp>
      <p:sp>
        <p:nvSpPr>
          <p:cNvPr id="2" name="Rectangle 1">
            <a:extLst>
              <a:ext uri="{FF2B5EF4-FFF2-40B4-BE49-F238E27FC236}">
                <a16:creationId xmlns:a16="http://schemas.microsoft.com/office/drawing/2014/main" id="{9BDFAD25-4AB6-42CF-AA59-A9A6D5F7933D}"/>
              </a:ext>
            </a:extLst>
          </p:cNvPr>
          <p:cNvSpPr/>
          <p:nvPr/>
        </p:nvSpPr>
        <p:spPr>
          <a:xfrm>
            <a:off x="-304800" y="4266636"/>
            <a:ext cx="6266879"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93000"/>
                    </a:srgbClr>
                  </a:glow>
                  <a:innerShdw blurRad="177800">
                    <a:srgbClr val="FFFFFF">
                      <a:lumMod val="50000"/>
                    </a:srgbClr>
                  </a:innerShdw>
                </a:effectLst>
                <a:uLnTx/>
                <a:uFillTx/>
                <a:latin typeface="Arial" charset="0"/>
                <a:ea typeface="+mn-ea"/>
                <a:cs typeface="+mn-cs"/>
              </a:rPr>
              <a:t>Centrioles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93000"/>
                    </a:srgbClr>
                  </a:glow>
                  <a:innerShdw blurRad="177800">
                    <a:srgbClr val="FFFFFF">
                      <a:lumMod val="50000"/>
                    </a:srgbClr>
                  </a:innerShdw>
                </a:effectLst>
                <a:uLnTx/>
                <a:uFillTx/>
                <a:latin typeface="Arial" charset="0"/>
                <a:ea typeface="+mn-ea"/>
                <a:cs typeface="+mn-cs"/>
              </a:rPr>
              <a:t>Centrosomes</a:t>
            </a:r>
          </a:p>
        </p:txBody>
      </p:sp>
    </p:spTree>
    <p:extLst>
      <p:ext uri="{BB962C8B-B14F-4D97-AF65-F5344CB8AC3E}">
        <p14:creationId xmlns:p14="http://schemas.microsoft.com/office/powerpoint/2010/main" val="3592765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763000" cy="5973763"/>
          </a:xfrm>
        </p:spPr>
        <p:txBody>
          <a:bodyPr/>
          <a:lstStyle/>
          <a:p>
            <a:r>
              <a:rPr lang="en-US" dirty="0">
                <a:solidFill>
                  <a:srgbClr val="66FF99"/>
                </a:solidFill>
                <a:latin typeface="Roboto"/>
              </a:rPr>
              <a:t>O</a:t>
            </a:r>
            <a:r>
              <a:rPr lang="en-US" b="0" i="0" dirty="0">
                <a:solidFill>
                  <a:srgbClr val="66FF99"/>
                </a:solidFill>
                <a:effectLst/>
                <a:latin typeface="Roboto"/>
              </a:rPr>
              <a:t>rganelle that conducts photosynthesis, </a:t>
            </a:r>
          </a:p>
          <a:p>
            <a:pPr lvl="1"/>
            <a:r>
              <a:rPr lang="en-US" dirty="0">
                <a:solidFill>
                  <a:srgbClr val="FFFFCC"/>
                </a:solidFill>
                <a:latin typeface="Roboto"/>
              </a:rPr>
              <a:t>W</a:t>
            </a:r>
            <a:r>
              <a:rPr lang="en-US" b="0" i="0" dirty="0">
                <a:solidFill>
                  <a:srgbClr val="FFFFCC"/>
                </a:solidFill>
                <a:effectLst/>
                <a:latin typeface="Roboto"/>
              </a:rPr>
              <a:t>here the photosynthetic pigment chlorophyll captures the energy from sunlight, converts it, and stores it in the energy-storage molecules</a:t>
            </a:r>
            <a:endParaRPr lang="en-US" dirty="0">
              <a:solidFill>
                <a:srgbClr val="FFFFCC"/>
              </a:solidFill>
            </a:endParaRPr>
          </a:p>
          <a:p>
            <a:endParaRPr lang="en-US" dirty="0"/>
          </a:p>
        </p:txBody>
      </p:sp>
      <p:pic>
        <p:nvPicPr>
          <p:cNvPr id="7" name="Picture 4" descr="http://botit.botany.wisc.edu/images/130/Photosynthesis/Chloroplast_EN.gif">
            <a:extLst>
              <a:ext uri="{FF2B5EF4-FFF2-40B4-BE49-F238E27FC236}">
                <a16:creationId xmlns:a16="http://schemas.microsoft.com/office/drawing/2014/main" id="{2C21F0E6-628E-4AF1-B7EB-B8C7AF50E5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86" y="2209800"/>
            <a:ext cx="88392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308C7BD-1D87-4765-9B5A-4E20C6662207}"/>
              </a:ext>
            </a:extLst>
          </p:cNvPr>
          <p:cNvSpPr/>
          <p:nvPr/>
        </p:nvSpPr>
        <p:spPr>
          <a:xfrm>
            <a:off x="7746971" y="2057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9</a:t>
            </a:r>
          </a:p>
        </p:txBody>
      </p:sp>
    </p:spTree>
    <p:extLst>
      <p:ext uri="{BB962C8B-B14F-4D97-AF65-F5344CB8AC3E}">
        <p14:creationId xmlns:p14="http://schemas.microsoft.com/office/powerpoint/2010/main" val="734561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extLst>
              <p:ext uri="{D42A27DB-BD31-4B8C-83A1-F6EECF244321}">
                <p14:modId xmlns:p14="http://schemas.microsoft.com/office/powerpoint/2010/main" val="3661473119"/>
              </p:ext>
            </p:extLst>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2717946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763000" cy="5973763"/>
          </a:xfrm>
        </p:spPr>
        <p:txBody>
          <a:bodyPr/>
          <a:lstStyle/>
          <a:p>
            <a:r>
              <a:rPr lang="en-US" dirty="0">
                <a:solidFill>
                  <a:srgbClr val="66FF99"/>
                </a:solidFill>
                <a:latin typeface="Roboto"/>
              </a:rPr>
              <a:t>O</a:t>
            </a:r>
            <a:r>
              <a:rPr lang="en-US" b="0" i="0" dirty="0">
                <a:solidFill>
                  <a:srgbClr val="66FF99"/>
                </a:solidFill>
                <a:effectLst/>
                <a:latin typeface="Roboto"/>
              </a:rPr>
              <a:t>rganelle that conducts photosynthesis, </a:t>
            </a:r>
          </a:p>
          <a:p>
            <a:pPr lvl="1"/>
            <a:r>
              <a:rPr lang="en-US" dirty="0">
                <a:solidFill>
                  <a:srgbClr val="FFFFCC"/>
                </a:solidFill>
                <a:latin typeface="Roboto"/>
              </a:rPr>
              <a:t>W</a:t>
            </a:r>
            <a:r>
              <a:rPr lang="en-US" b="0" i="0" dirty="0">
                <a:solidFill>
                  <a:srgbClr val="FFFFCC"/>
                </a:solidFill>
                <a:effectLst/>
                <a:latin typeface="Roboto"/>
              </a:rPr>
              <a:t>here the photosynthetic pigment chlorophyll captures the energy from sunlight, converts it, and stores it in the energy-storage molecules</a:t>
            </a:r>
            <a:endParaRPr lang="en-US" dirty="0">
              <a:solidFill>
                <a:srgbClr val="FFFFCC"/>
              </a:solidFill>
            </a:endParaRPr>
          </a:p>
          <a:p>
            <a:endParaRPr lang="en-US" dirty="0"/>
          </a:p>
        </p:txBody>
      </p:sp>
      <p:pic>
        <p:nvPicPr>
          <p:cNvPr id="7" name="Picture 4" descr="http://botit.botany.wisc.edu/images/130/Photosynthesis/Chloroplast_EN.gif">
            <a:extLst>
              <a:ext uri="{FF2B5EF4-FFF2-40B4-BE49-F238E27FC236}">
                <a16:creationId xmlns:a16="http://schemas.microsoft.com/office/drawing/2014/main" id="{2C21F0E6-628E-4AF1-B7EB-B8C7AF50E5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86" y="2209800"/>
            <a:ext cx="88392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308C7BD-1D87-4765-9B5A-4E20C6662207}"/>
              </a:ext>
            </a:extLst>
          </p:cNvPr>
          <p:cNvSpPr/>
          <p:nvPr/>
        </p:nvSpPr>
        <p:spPr>
          <a:xfrm>
            <a:off x="7746971" y="2057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9</a:t>
            </a:r>
          </a:p>
        </p:txBody>
      </p:sp>
      <p:sp>
        <p:nvSpPr>
          <p:cNvPr id="2" name="Rectangle 1">
            <a:extLst>
              <a:ext uri="{FF2B5EF4-FFF2-40B4-BE49-F238E27FC236}">
                <a16:creationId xmlns:a16="http://schemas.microsoft.com/office/drawing/2014/main" id="{F2FA963C-FF85-4493-A122-76B52C486AA1}"/>
              </a:ext>
            </a:extLst>
          </p:cNvPr>
          <p:cNvSpPr/>
          <p:nvPr/>
        </p:nvSpPr>
        <p:spPr>
          <a:xfrm>
            <a:off x="457200" y="4422710"/>
            <a:ext cx="8158920" cy="1985666"/>
          </a:xfrm>
          <a:prstGeom prst="rect">
            <a:avLst/>
          </a:prstGeom>
          <a:noFill/>
        </p:spPr>
        <p:txBody>
          <a:bodyPr wrap="squar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698500">
                    <a:srgbClr val="000000">
                      <a:satMod val="175000"/>
                      <a:alpha val="40000"/>
                    </a:srgbClr>
                  </a:glow>
                </a:effectLst>
                <a:uLnTx/>
                <a:uFillTx/>
                <a:latin typeface="Arial" charset="0"/>
                <a:ea typeface="+mn-ea"/>
                <a:cs typeface="+mn-cs"/>
              </a:rPr>
              <a:t>Chloroplast</a:t>
            </a:r>
          </a:p>
        </p:txBody>
      </p:sp>
    </p:spTree>
    <p:extLst>
      <p:ext uri="{BB962C8B-B14F-4D97-AF65-F5344CB8AC3E}">
        <p14:creationId xmlns:p14="http://schemas.microsoft.com/office/powerpoint/2010/main" val="2207013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915400" cy="5973763"/>
          </a:xfrm>
        </p:spPr>
        <p:txBody>
          <a:bodyPr/>
          <a:lstStyle/>
          <a:p>
            <a:r>
              <a:rPr lang="en-US" dirty="0">
                <a:solidFill>
                  <a:srgbClr val="00B050"/>
                </a:solidFill>
                <a:latin typeface="Roboto"/>
              </a:rPr>
              <a:t>These a</a:t>
            </a:r>
            <a:r>
              <a:rPr lang="en-US" b="0" i="0" dirty="0">
                <a:solidFill>
                  <a:srgbClr val="00B050"/>
                </a:solidFill>
                <a:effectLst/>
                <a:latin typeface="Roboto"/>
              </a:rPr>
              <a:t>re the membrane-bound compartments inside chloroplasts and cyanobacteria. </a:t>
            </a:r>
          </a:p>
          <a:p>
            <a:pPr lvl="1"/>
            <a:r>
              <a:rPr lang="en-US" b="0" i="0" dirty="0">
                <a:solidFill>
                  <a:srgbClr val="92D050"/>
                </a:solidFill>
                <a:effectLst/>
                <a:latin typeface="Roboto"/>
              </a:rPr>
              <a:t>They are the site of the light-dependent reactions of photosynthesis</a:t>
            </a:r>
            <a:endParaRPr lang="en-US" dirty="0">
              <a:solidFill>
                <a:srgbClr val="92D050"/>
              </a:solidFill>
            </a:endParaRPr>
          </a:p>
          <a:p>
            <a:endParaRPr lang="en-US" dirty="0"/>
          </a:p>
        </p:txBody>
      </p:sp>
      <p:pic>
        <p:nvPicPr>
          <p:cNvPr id="8194" name="Picture 2" descr="What Are Thylakoids That Are in Appethyl? | All Natural Appetite  suppressants">
            <a:extLst>
              <a:ext uri="{FF2B5EF4-FFF2-40B4-BE49-F238E27FC236}">
                <a16:creationId xmlns:a16="http://schemas.microsoft.com/office/drawing/2014/main" id="{9C6E904D-572B-40A1-A18F-EB0D4CAC2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19400"/>
            <a:ext cx="8686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F1B24A6F-BEA2-470E-A8D7-50799D62CB2E}"/>
              </a:ext>
            </a:extLst>
          </p:cNvPr>
          <p:cNvSpPr/>
          <p:nvPr/>
        </p:nvSpPr>
        <p:spPr>
          <a:xfrm>
            <a:off x="381001" y="5934945"/>
            <a:ext cx="3065106" cy="714671"/>
          </a:xfrm>
          <a:custGeom>
            <a:avLst/>
            <a:gdLst>
              <a:gd name="connsiteX0" fmla="*/ 367546 w 2756183"/>
              <a:gd name="connsiteY0" fmla="*/ 30426 h 714671"/>
              <a:gd name="connsiteX1" fmla="*/ 542 w 2756183"/>
              <a:gd name="connsiteY1" fmla="*/ 534279 h 714671"/>
              <a:gd name="connsiteX2" fmla="*/ 19204 w 2756183"/>
              <a:gd name="connsiteY2" fmla="*/ 540500 h 714671"/>
              <a:gd name="connsiteX3" fmla="*/ 68967 w 2756183"/>
              <a:gd name="connsiteY3" fmla="*/ 559161 h 714671"/>
              <a:gd name="connsiteX4" fmla="*/ 143612 w 2756183"/>
              <a:gd name="connsiteY4" fmla="*/ 571602 h 714671"/>
              <a:gd name="connsiteX5" fmla="*/ 174714 w 2756183"/>
              <a:gd name="connsiteY5" fmla="*/ 577822 h 714671"/>
              <a:gd name="connsiteX6" fmla="*/ 218257 w 2756183"/>
              <a:gd name="connsiteY6" fmla="*/ 584043 h 714671"/>
              <a:gd name="connsiteX7" fmla="*/ 280461 w 2756183"/>
              <a:gd name="connsiteY7" fmla="*/ 596484 h 714671"/>
              <a:gd name="connsiteX8" fmla="*/ 572820 w 2756183"/>
              <a:gd name="connsiteY8" fmla="*/ 602704 h 714671"/>
              <a:gd name="connsiteX9" fmla="*/ 759432 w 2756183"/>
              <a:gd name="connsiteY9" fmla="*/ 621365 h 714671"/>
              <a:gd name="connsiteX10" fmla="*/ 1002028 w 2756183"/>
              <a:gd name="connsiteY10" fmla="*/ 652467 h 714671"/>
              <a:gd name="connsiteX11" fmla="*/ 1151318 w 2756183"/>
              <a:gd name="connsiteY11" fmla="*/ 664908 h 714671"/>
              <a:gd name="connsiteX12" fmla="*/ 1169979 w 2756183"/>
              <a:gd name="connsiteY12" fmla="*/ 671128 h 714671"/>
              <a:gd name="connsiteX13" fmla="*/ 1219742 w 2756183"/>
              <a:gd name="connsiteY13" fmla="*/ 683569 h 714671"/>
              <a:gd name="connsiteX14" fmla="*/ 1300608 w 2756183"/>
              <a:gd name="connsiteY14" fmla="*/ 696010 h 714671"/>
              <a:gd name="connsiteX15" fmla="*/ 1468559 w 2756183"/>
              <a:gd name="connsiteY15" fmla="*/ 708451 h 714671"/>
              <a:gd name="connsiteX16" fmla="*/ 1686273 w 2756183"/>
              <a:gd name="connsiteY16" fmla="*/ 714671 h 714671"/>
              <a:gd name="connsiteX17" fmla="*/ 2090599 w 2756183"/>
              <a:gd name="connsiteY17" fmla="*/ 696010 h 714671"/>
              <a:gd name="connsiteX18" fmla="*/ 2208787 w 2756183"/>
              <a:gd name="connsiteY18" fmla="*/ 683569 h 714671"/>
              <a:gd name="connsiteX19" fmla="*/ 2470044 w 2756183"/>
              <a:gd name="connsiteY19" fmla="*/ 677349 h 714671"/>
              <a:gd name="connsiteX20" fmla="*/ 2494926 w 2756183"/>
              <a:gd name="connsiteY20" fmla="*/ 671128 h 714671"/>
              <a:gd name="connsiteX21" fmla="*/ 2538469 w 2756183"/>
              <a:gd name="connsiteY21" fmla="*/ 633806 h 714671"/>
              <a:gd name="connsiteX22" fmla="*/ 2563350 w 2756183"/>
              <a:gd name="connsiteY22" fmla="*/ 621365 h 714671"/>
              <a:gd name="connsiteX23" fmla="*/ 2582012 w 2756183"/>
              <a:gd name="connsiteY23" fmla="*/ 608924 h 714671"/>
              <a:gd name="connsiteX24" fmla="*/ 2619334 w 2756183"/>
              <a:gd name="connsiteY24" fmla="*/ 596484 h 714671"/>
              <a:gd name="connsiteX25" fmla="*/ 2712640 w 2756183"/>
              <a:gd name="connsiteY25" fmla="*/ 552941 h 714671"/>
              <a:gd name="connsiteX26" fmla="*/ 2731301 w 2756183"/>
              <a:gd name="connsiteY26" fmla="*/ 528059 h 714671"/>
              <a:gd name="connsiteX27" fmla="*/ 2749963 w 2756183"/>
              <a:gd name="connsiteY27" fmla="*/ 515618 h 714671"/>
              <a:gd name="connsiteX28" fmla="*/ 2756183 w 2756183"/>
              <a:gd name="connsiteY28" fmla="*/ 484516 h 714671"/>
              <a:gd name="connsiteX29" fmla="*/ 2749963 w 2756183"/>
              <a:gd name="connsiteY29" fmla="*/ 409871 h 714671"/>
              <a:gd name="connsiteX30" fmla="*/ 2737522 w 2756183"/>
              <a:gd name="connsiteY30" fmla="*/ 391210 h 714671"/>
              <a:gd name="connsiteX31" fmla="*/ 2731301 w 2756183"/>
              <a:gd name="connsiteY31" fmla="*/ 372549 h 714671"/>
              <a:gd name="connsiteX32" fmla="*/ 2712640 w 2756183"/>
              <a:gd name="connsiteY32" fmla="*/ 341447 h 714671"/>
              <a:gd name="connsiteX33" fmla="*/ 2681538 w 2756183"/>
              <a:gd name="connsiteY33" fmla="*/ 279243 h 714671"/>
              <a:gd name="connsiteX34" fmla="*/ 2662877 w 2756183"/>
              <a:gd name="connsiteY34" fmla="*/ 241920 h 714671"/>
              <a:gd name="connsiteX35" fmla="*/ 2637995 w 2756183"/>
              <a:gd name="connsiteY35" fmla="*/ 198377 h 714671"/>
              <a:gd name="connsiteX36" fmla="*/ 2619334 w 2756183"/>
              <a:gd name="connsiteY36" fmla="*/ 185937 h 714671"/>
              <a:gd name="connsiteX37" fmla="*/ 2606893 w 2756183"/>
              <a:gd name="connsiteY37" fmla="*/ 167275 h 714671"/>
              <a:gd name="connsiteX38" fmla="*/ 2588232 w 2756183"/>
              <a:gd name="connsiteY38" fmla="*/ 161055 h 714671"/>
              <a:gd name="connsiteX39" fmla="*/ 2550910 w 2756183"/>
              <a:gd name="connsiteY39" fmla="*/ 142394 h 714671"/>
              <a:gd name="connsiteX40" fmla="*/ 2526028 w 2756183"/>
              <a:gd name="connsiteY40" fmla="*/ 129953 h 714671"/>
              <a:gd name="connsiteX41" fmla="*/ 2457604 w 2756183"/>
              <a:gd name="connsiteY41" fmla="*/ 111292 h 714671"/>
              <a:gd name="connsiteX42" fmla="*/ 2438942 w 2756183"/>
              <a:gd name="connsiteY42" fmla="*/ 105071 h 714671"/>
              <a:gd name="connsiteX43" fmla="*/ 2103040 w 2756183"/>
              <a:gd name="connsiteY43" fmla="*/ 92631 h 714671"/>
              <a:gd name="connsiteX44" fmla="*/ 2015955 w 2756183"/>
              <a:gd name="connsiteY44" fmla="*/ 86410 h 714671"/>
              <a:gd name="connsiteX45" fmla="*/ 1667612 w 2756183"/>
              <a:gd name="connsiteY45" fmla="*/ 105071 h 714671"/>
              <a:gd name="connsiteX46" fmla="*/ 1636510 w 2756183"/>
              <a:gd name="connsiteY46" fmla="*/ 111292 h 714671"/>
              <a:gd name="connsiteX47" fmla="*/ 1425016 w 2756183"/>
              <a:gd name="connsiteY47" fmla="*/ 105071 h 714671"/>
              <a:gd name="connsiteX48" fmla="*/ 1387693 w 2756183"/>
              <a:gd name="connsiteY48" fmla="*/ 98851 h 714671"/>
              <a:gd name="connsiteX49" fmla="*/ 1163759 w 2756183"/>
              <a:gd name="connsiteY49" fmla="*/ 80190 h 714671"/>
              <a:gd name="connsiteX50" fmla="*/ 1113995 w 2756183"/>
              <a:gd name="connsiteY50" fmla="*/ 73969 h 714671"/>
              <a:gd name="connsiteX51" fmla="*/ 1058012 w 2756183"/>
              <a:gd name="connsiteY51" fmla="*/ 67749 h 714671"/>
              <a:gd name="connsiteX52" fmla="*/ 964706 w 2756183"/>
              <a:gd name="connsiteY52" fmla="*/ 55308 h 714671"/>
              <a:gd name="connsiteX53" fmla="*/ 852738 w 2756183"/>
              <a:gd name="connsiteY53" fmla="*/ 49088 h 714671"/>
              <a:gd name="connsiteX54" fmla="*/ 367546 w 2756183"/>
              <a:gd name="connsiteY54" fmla="*/ 30426 h 71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56183" h="714671">
                <a:moveTo>
                  <a:pt x="367546" y="30426"/>
                </a:moveTo>
                <a:cubicBezTo>
                  <a:pt x="225513" y="111291"/>
                  <a:pt x="117723" y="362692"/>
                  <a:pt x="542" y="534279"/>
                </a:cubicBezTo>
                <a:cubicBezTo>
                  <a:pt x="-3156" y="539694"/>
                  <a:pt x="13042" y="538259"/>
                  <a:pt x="19204" y="540500"/>
                </a:cubicBezTo>
                <a:cubicBezTo>
                  <a:pt x="35853" y="546554"/>
                  <a:pt x="52035" y="553951"/>
                  <a:pt x="68967" y="559161"/>
                </a:cubicBezTo>
                <a:cubicBezTo>
                  <a:pt x="86299" y="564494"/>
                  <a:pt x="128635" y="569106"/>
                  <a:pt x="143612" y="571602"/>
                </a:cubicBezTo>
                <a:cubicBezTo>
                  <a:pt x="154041" y="573340"/>
                  <a:pt x="164285" y="576084"/>
                  <a:pt x="174714" y="577822"/>
                </a:cubicBezTo>
                <a:cubicBezTo>
                  <a:pt x="189176" y="580232"/>
                  <a:pt x="203818" y="581495"/>
                  <a:pt x="218257" y="584043"/>
                </a:cubicBezTo>
                <a:cubicBezTo>
                  <a:pt x="239081" y="587718"/>
                  <a:pt x="259345" y="595373"/>
                  <a:pt x="280461" y="596484"/>
                </a:cubicBezTo>
                <a:cubicBezTo>
                  <a:pt x="377801" y="601607"/>
                  <a:pt x="475367" y="600631"/>
                  <a:pt x="572820" y="602704"/>
                </a:cubicBezTo>
                <a:cubicBezTo>
                  <a:pt x="635024" y="608924"/>
                  <a:pt x="697498" y="612864"/>
                  <a:pt x="759432" y="621365"/>
                </a:cubicBezTo>
                <a:cubicBezTo>
                  <a:pt x="1035795" y="659297"/>
                  <a:pt x="753872" y="638681"/>
                  <a:pt x="1002028" y="652467"/>
                </a:cubicBezTo>
                <a:cubicBezTo>
                  <a:pt x="1064991" y="673457"/>
                  <a:pt x="994547" y="651845"/>
                  <a:pt x="1151318" y="664908"/>
                </a:cubicBezTo>
                <a:cubicBezTo>
                  <a:pt x="1157852" y="665452"/>
                  <a:pt x="1163653" y="669403"/>
                  <a:pt x="1169979" y="671128"/>
                </a:cubicBezTo>
                <a:cubicBezTo>
                  <a:pt x="1186475" y="675627"/>
                  <a:pt x="1202816" y="681151"/>
                  <a:pt x="1219742" y="683569"/>
                </a:cubicBezTo>
                <a:cubicBezTo>
                  <a:pt x="1275771" y="691574"/>
                  <a:pt x="1248823" y="687380"/>
                  <a:pt x="1300608" y="696010"/>
                </a:cubicBezTo>
                <a:cubicBezTo>
                  <a:pt x="1365987" y="717805"/>
                  <a:pt x="1316760" y="703306"/>
                  <a:pt x="1468559" y="708451"/>
                </a:cubicBezTo>
                <a:lnTo>
                  <a:pt x="1686273" y="714671"/>
                </a:lnTo>
                <a:lnTo>
                  <a:pt x="2090599" y="696010"/>
                </a:lnTo>
                <a:cubicBezTo>
                  <a:pt x="2130143" y="693656"/>
                  <a:pt x="2169221" y="685515"/>
                  <a:pt x="2208787" y="683569"/>
                </a:cubicBezTo>
                <a:cubicBezTo>
                  <a:pt x="2295792" y="679290"/>
                  <a:pt x="2382958" y="679422"/>
                  <a:pt x="2470044" y="677349"/>
                </a:cubicBezTo>
                <a:cubicBezTo>
                  <a:pt x="2478338" y="675275"/>
                  <a:pt x="2487279" y="674951"/>
                  <a:pt x="2494926" y="671128"/>
                </a:cubicBezTo>
                <a:cubicBezTo>
                  <a:pt x="2530450" y="653366"/>
                  <a:pt x="2509419" y="654557"/>
                  <a:pt x="2538469" y="633806"/>
                </a:cubicBezTo>
                <a:cubicBezTo>
                  <a:pt x="2546014" y="628416"/>
                  <a:pt x="2555299" y="625966"/>
                  <a:pt x="2563350" y="621365"/>
                </a:cubicBezTo>
                <a:cubicBezTo>
                  <a:pt x="2569841" y="617656"/>
                  <a:pt x="2575180" y="611960"/>
                  <a:pt x="2582012" y="608924"/>
                </a:cubicBezTo>
                <a:cubicBezTo>
                  <a:pt x="2593995" y="603598"/>
                  <a:pt x="2607451" y="602030"/>
                  <a:pt x="2619334" y="596484"/>
                </a:cubicBezTo>
                <a:lnTo>
                  <a:pt x="2712640" y="552941"/>
                </a:lnTo>
                <a:cubicBezTo>
                  <a:pt x="2718860" y="544647"/>
                  <a:pt x="2723970" y="535390"/>
                  <a:pt x="2731301" y="528059"/>
                </a:cubicBezTo>
                <a:cubicBezTo>
                  <a:pt x="2736588" y="522772"/>
                  <a:pt x="2746254" y="522109"/>
                  <a:pt x="2749963" y="515618"/>
                </a:cubicBezTo>
                <a:cubicBezTo>
                  <a:pt x="2755209" y="506438"/>
                  <a:pt x="2754110" y="494883"/>
                  <a:pt x="2756183" y="484516"/>
                </a:cubicBezTo>
                <a:cubicBezTo>
                  <a:pt x="2754110" y="459634"/>
                  <a:pt x="2754860" y="434354"/>
                  <a:pt x="2749963" y="409871"/>
                </a:cubicBezTo>
                <a:cubicBezTo>
                  <a:pt x="2748497" y="402540"/>
                  <a:pt x="2740865" y="397897"/>
                  <a:pt x="2737522" y="391210"/>
                </a:cubicBezTo>
                <a:cubicBezTo>
                  <a:pt x="2734590" y="385345"/>
                  <a:pt x="2734233" y="378414"/>
                  <a:pt x="2731301" y="372549"/>
                </a:cubicBezTo>
                <a:cubicBezTo>
                  <a:pt x="2725894" y="361735"/>
                  <a:pt x="2718330" y="352115"/>
                  <a:pt x="2712640" y="341447"/>
                </a:cubicBezTo>
                <a:cubicBezTo>
                  <a:pt x="2701731" y="320992"/>
                  <a:pt x="2688868" y="301236"/>
                  <a:pt x="2681538" y="279243"/>
                </a:cubicBezTo>
                <a:cubicBezTo>
                  <a:pt x="2672954" y="253489"/>
                  <a:pt x="2678955" y="266038"/>
                  <a:pt x="2662877" y="241920"/>
                </a:cubicBezTo>
                <a:cubicBezTo>
                  <a:pt x="2655760" y="220568"/>
                  <a:pt x="2656826" y="217207"/>
                  <a:pt x="2637995" y="198377"/>
                </a:cubicBezTo>
                <a:cubicBezTo>
                  <a:pt x="2632709" y="193091"/>
                  <a:pt x="2625554" y="190084"/>
                  <a:pt x="2619334" y="185937"/>
                </a:cubicBezTo>
                <a:cubicBezTo>
                  <a:pt x="2615187" y="179716"/>
                  <a:pt x="2612731" y="171945"/>
                  <a:pt x="2606893" y="167275"/>
                </a:cubicBezTo>
                <a:cubicBezTo>
                  <a:pt x="2601773" y="163179"/>
                  <a:pt x="2594097" y="163987"/>
                  <a:pt x="2588232" y="161055"/>
                </a:cubicBezTo>
                <a:cubicBezTo>
                  <a:pt x="2468690" y="101284"/>
                  <a:pt x="2660356" y="189299"/>
                  <a:pt x="2550910" y="142394"/>
                </a:cubicBezTo>
                <a:cubicBezTo>
                  <a:pt x="2542387" y="138741"/>
                  <a:pt x="2534638" y="133397"/>
                  <a:pt x="2526028" y="129953"/>
                </a:cubicBezTo>
                <a:cubicBezTo>
                  <a:pt x="2481540" y="112158"/>
                  <a:pt x="2499256" y="121705"/>
                  <a:pt x="2457604" y="111292"/>
                </a:cubicBezTo>
                <a:cubicBezTo>
                  <a:pt x="2451243" y="109702"/>
                  <a:pt x="2445490" y="105416"/>
                  <a:pt x="2438942" y="105071"/>
                </a:cubicBezTo>
                <a:cubicBezTo>
                  <a:pt x="2327053" y="99182"/>
                  <a:pt x="2214799" y="100615"/>
                  <a:pt x="2103040" y="92631"/>
                </a:cubicBezTo>
                <a:lnTo>
                  <a:pt x="2015955" y="86410"/>
                </a:lnTo>
                <a:cubicBezTo>
                  <a:pt x="1900502" y="89617"/>
                  <a:pt x="1782515" y="87393"/>
                  <a:pt x="1667612" y="105071"/>
                </a:cubicBezTo>
                <a:cubicBezTo>
                  <a:pt x="1657162" y="106679"/>
                  <a:pt x="1646877" y="109218"/>
                  <a:pt x="1636510" y="111292"/>
                </a:cubicBezTo>
                <a:cubicBezTo>
                  <a:pt x="1566012" y="109218"/>
                  <a:pt x="1495456" y="108593"/>
                  <a:pt x="1425016" y="105071"/>
                </a:cubicBezTo>
                <a:cubicBezTo>
                  <a:pt x="1412419" y="104441"/>
                  <a:pt x="1400239" y="100149"/>
                  <a:pt x="1387693" y="98851"/>
                </a:cubicBezTo>
                <a:cubicBezTo>
                  <a:pt x="1050961" y="64017"/>
                  <a:pt x="1386514" y="101405"/>
                  <a:pt x="1163759" y="80190"/>
                </a:cubicBezTo>
                <a:cubicBezTo>
                  <a:pt x="1147117" y="78605"/>
                  <a:pt x="1130598" y="75922"/>
                  <a:pt x="1113995" y="73969"/>
                </a:cubicBezTo>
                <a:lnTo>
                  <a:pt x="1058012" y="67749"/>
                </a:lnTo>
                <a:cubicBezTo>
                  <a:pt x="1031985" y="64496"/>
                  <a:pt x="990179" y="57267"/>
                  <a:pt x="964706" y="55308"/>
                </a:cubicBezTo>
                <a:cubicBezTo>
                  <a:pt x="927436" y="52441"/>
                  <a:pt x="890061" y="51161"/>
                  <a:pt x="852738" y="49088"/>
                </a:cubicBezTo>
                <a:cubicBezTo>
                  <a:pt x="456715" y="56288"/>
                  <a:pt x="509579" y="-50439"/>
                  <a:pt x="367546" y="3042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1FDEE392-14BD-43F7-B1E6-D8C17398569D}"/>
              </a:ext>
            </a:extLst>
          </p:cNvPr>
          <p:cNvSpPr txBox="1"/>
          <p:nvPr/>
        </p:nvSpPr>
        <p:spPr>
          <a:xfrm>
            <a:off x="6019800" y="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10</a:t>
            </a:r>
          </a:p>
        </p:txBody>
      </p:sp>
    </p:spTree>
    <p:extLst>
      <p:ext uri="{BB962C8B-B14F-4D97-AF65-F5344CB8AC3E}">
        <p14:creationId xmlns:p14="http://schemas.microsoft.com/office/powerpoint/2010/main" val="1668830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915400" cy="5973763"/>
          </a:xfrm>
        </p:spPr>
        <p:txBody>
          <a:bodyPr/>
          <a:lstStyle/>
          <a:p>
            <a:r>
              <a:rPr lang="en-US" dirty="0">
                <a:solidFill>
                  <a:srgbClr val="00B050"/>
                </a:solidFill>
                <a:latin typeface="Roboto"/>
              </a:rPr>
              <a:t>These a</a:t>
            </a:r>
            <a:r>
              <a:rPr lang="en-US" b="0" i="0" dirty="0">
                <a:solidFill>
                  <a:srgbClr val="00B050"/>
                </a:solidFill>
                <a:effectLst/>
                <a:latin typeface="Roboto"/>
              </a:rPr>
              <a:t>re the membrane-bound compartments inside chloroplasts and cyanobacteria. </a:t>
            </a:r>
          </a:p>
          <a:p>
            <a:pPr lvl="1"/>
            <a:r>
              <a:rPr lang="en-US" b="0" i="0" dirty="0">
                <a:solidFill>
                  <a:srgbClr val="92D050"/>
                </a:solidFill>
                <a:effectLst/>
                <a:latin typeface="Roboto"/>
              </a:rPr>
              <a:t>They are the site of the light-dependent reactions of photosynthesis</a:t>
            </a:r>
            <a:endParaRPr lang="en-US" dirty="0">
              <a:solidFill>
                <a:srgbClr val="92D050"/>
              </a:solidFill>
            </a:endParaRPr>
          </a:p>
          <a:p>
            <a:endParaRPr lang="en-US" dirty="0"/>
          </a:p>
        </p:txBody>
      </p:sp>
      <p:pic>
        <p:nvPicPr>
          <p:cNvPr id="8194" name="Picture 2" descr="What Are Thylakoids That Are in Appethyl? | All Natural Appetite  suppressants">
            <a:extLst>
              <a:ext uri="{FF2B5EF4-FFF2-40B4-BE49-F238E27FC236}">
                <a16:creationId xmlns:a16="http://schemas.microsoft.com/office/drawing/2014/main" id="{9C6E904D-572B-40A1-A18F-EB0D4CAC2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19400"/>
            <a:ext cx="8686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F1B24A6F-BEA2-470E-A8D7-50799D62CB2E}"/>
              </a:ext>
            </a:extLst>
          </p:cNvPr>
          <p:cNvSpPr/>
          <p:nvPr/>
        </p:nvSpPr>
        <p:spPr>
          <a:xfrm>
            <a:off x="381001" y="5934945"/>
            <a:ext cx="3065106" cy="714671"/>
          </a:xfrm>
          <a:custGeom>
            <a:avLst/>
            <a:gdLst>
              <a:gd name="connsiteX0" fmla="*/ 367546 w 2756183"/>
              <a:gd name="connsiteY0" fmla="*/ 30426 h 714671"/>
              <a:gd name="connsiteX1" fmla="*/ 542 w 2756183"/>
              <a:gd name="connsiteY1" fmla="*/ 534279 h 714671"/>
              <a:gd name="connsiteX2" fmla="*/ 19204 w 2756183"/>
              <a:gd name="connsiteY2" fmla="*/ 540500 h 714671"/>
              <a:gd name="connsiteX3" fmla="*/ 68967 w 2756183"/>
              <a:gd name="connsiteY3" fmla="*/ 559161 h 714671"/>
              <a:gd name="connsiteX4" fmla="*/ 143612 w 2756183"/>
              <a:gd name="connsiteY4" fmla="*/ 571602 h 714671"/>
              <a:gd name="connsiteX5" fmla="*/ 174714 w 2756183"/>
              <a:gd name="connsiteY5" fmla="*/ 577822 h 714671"/>
              <a:gd name="connsiteX6" fmla="*/ 218257 w 2756183"/>
              <a:gd name="connsiteY6" fmla="*/ 584043 h 714671"/>
              <a:gd name="connsiteX7" fmla="*/ 280461 w 2756183"/>
              <a:gd name="connsiteY7" fmla="*/ 596484 h 714671"/>
              <a:gd name="connsiteX8" fmla="*/ 572820 w 2756183"/>
              <a:gd name="connsiteY8" fmla="*/ 602704 h 714671"/>
              <a:gd name="connsiteX9" fmla="*/ 759432 w 2756183"/>
              <a:gd name="connsiteY9" fmla="*/ 621365 h 714671"/>
              <a:gd name="connsiteX10" fmla="*/ 1002028 w 2756183"/>
              <a:gd name="connsiteY10" fmla="*/ 652467 h 714671"/>
              <a:gd name="connsiteX11" fmla="*/ 1151318 w 2756183"/>
              <a:gd name="connsiteY11" fmla="*/ 664908 h 714671"/>
              <a:gd name="connsiteX12" fmla="*/ 1169979 w 2756183"/>
              <a:gd name="connsiteY12" fmla="*/ 671128 h 714671"/>
              <a:gd name="connsiteX13" fmla="*/ 1219742 w 2756183"/>
              <a:gd name="connsiteY13" fmla="*/ 683569 h 714671"/>
              <a:gd name="connsiteX14" fmla="*/ 1300608 w 2756183"/>
              <a:gd name="connsiteY14" fmla="*/ 696010 h 714671"/>
              <a:gd name="connsiteX15" fmla="*/ 1468559 w 2756183"/>
              <a:gd name="connsiteY15" fmla="*/ 708451 h 714671"/>
              <a:gd name="connsiteX16" fmla="*/ 1686273 w 2756183"/>
              <a:gd name="connsiteY16" fmla="*/ 714671 h 714671"/>
              <a:gd name="connsiteX17" fmla="*/ 2090599 w 2756183"/>
              <a:gd name="connsiteY17" fmla="*/ 696010 h 714671"/>
              <a:gd name="connsiteX18" fmla="*/ 2208787 w 2756183"/>
              <a:gd name="connsiteY18" fmla="*/ 683569 h 714671"/>
              <a:gd name="connsiteX19" fmla="*/ 2470044 w 2756183"/>
              <a:gd name="connsiteY19" fmla="*/ 677349 h 714671"/>
              <a:gd name="connsiteX20" fmla="*/ 2494926 w 2756183"/>
              <a:gd name="connsiteY20" fmla="*/ 671128 h 714671"/>
              <a:gd name="connsiteX21" fmla="*/ 2538469 w 2756183"/>
              <a:gd name="connsiteY21" fmla="*/ 633806 h 714671"/>
              <a:gd name="connsiteX22" fmla="*/ 2563350 w 2756183"/>
              <a:gd name="connsiteY22" fmla="*/ 621365 h 714671"/>
              <a:gd name="connsiteX23" fmla="*/ 2582012 w 2756183"/>
              <a:gd name="connsiteY23" fmla="*/ 608924 h 714671"/>
              <a:gd name="connsiteX24" fmla="*/ 2619334 w 2756183"/>
              <a:gd name="connsiteY24" fmla="*/ 596484 h 714671"/>
              <a:gd name="connsiteX25" fmla="*/ 2712640 w 2756183"/>
              <a:gd name="connsiteY25" fmla="*/ 552941 h 714671"/>
              <a:gd name="connsiteX26" fmla="*/ 2731301 w 2756183"/>
              <a:gd name="connsiteY26" fmla="*/ 528059 h 714671"/>
              <a:gd name="connsiteX27" fmla="*/ 2749963 w 2756183"/>
              <a:gd name="connsiteY27" fmla="*/ 515618 h 714671"/>
              <a:gd name="connsiteX28" fmla="*/ 2756183 w 2756183"/>
              <a:gd name="connsiteY28" fmla="*/ 484516 h 714671"/>
              <a:gd name="connsiteX29" fmla="*/ 2749963 w 2756183"/>
              <a:gd name="connsiteY29" fmla="*/ 409871 h 714671"/>
              <a:gd name="connsiteX30" fmla="*/ 2737522 w 2756183"/>
              <a:gd name="connsiteY30" fmla="*/ 391210 h 714671"/>
              <a:gd name="connsiteX31" fmla="*/ 2731301 w 2756183"/>
              <a:gd name="connsiteY31" fmla="*/ 372549 h 714671"/>
              <a:gd name="connsiteX32" fmla="*/ 2712640 w 2756183"/>
              <a:gd name="connsiteY32" fmla="*/ 341447 h 714671"/>
              <a:gd name="connsiteX33" fmla="*/ 2681538 w 2756183"/>
              <a:gd name="connsiteY33" fmla="*/ 279243 h 714671"/>
              <a:gd name="connsiteX34" fmla="*/ 2662877 w 2756183"/>
              <a:gd name="connsiteY34" fmla="*/ 241920 h 714671"/>
              <a:gd name="connsiteX35" fmla="*/ 2637995 w 2756183"/>
              <a:gd name="connsiteY35" fmla="*/ 198377 h 714671"/>
              <a:gd name="connsiteX36" fmla="*/ 2619334 w 2756183"/>
              <a:gd name="connsiteY36" fmla="*/ 185937 h 714671"/>
              <a:gd name="connsiteX37" fmla="*/ 2606893 w 2756183"/>
              <a:gd name="connsiteY37" fmla="*/ 167275 h 714671"/>
              <a:gd name="connsiteX38" fmla="*/ 2588232 w 2756183"/>
              <a:gd name="connsiteY38" fmla="*/ 161055 h 714671"/>
              <a:gd name="connsiteX39" fmla="*/ 2550910 w 2756183"/>
              <a:gd name="connsiteY39" fmla="*/ 142394 h 714671"/>
              <a:gd name="connsiteX40" fmla="*/ 2526028 w 2756183"/>
              <a:gd name="connsiteY40" fmla="*/ 129953 h 714671"/>
              <a:gd name="connsiteX41" fmla="*/ 2457604 w 2756183"/>
              <a:gd name="connsiteY41" fmla="*/ 111292 h 714671"/>
              <a:gd name="connsiteX42" fmla="*/ 2438942 w 2756183"/>
              <a:gd name="connsiteY42" fmla="*/ 105071 h 714671"/>
              <a:gd name="connsiteX43" fmla="*/ 2103040 w 2756183"/>
              <a:gd name="connsiteY43" fmla="*/ 92631 h 714671"/>
              <a:gd name="connsiteX44" fmla="*/ 2015955 w 2756183"/>
              <a:gd name="connsiteY44" fmla="*/ 86410 h 714671"/>
              <a:gd name="connsiteX45" fmla="*/ 1667612 w 2756183"/>
              <a:gd name="connsiteY45" fmla="*/ 105071 h 714671"/>
              <a:gd name="connsiteX46" fmla="*/ 1636510 w 2756183"/>
              <a:gd name="connsiteY46" fmla="*/ 111292 h 714671"/>
              <a:gd name="connsiteX47" fmla="*/ 1425016 w 2756183"/>
              <a:gd name="connsiteY47" fmla="*/ 105071 h 714671"/>
              <a:gd name="connsiteX48" fmla="*/ 1387693 w 2756183"/>
              <a:gd name="connsiteY48" fmla="*/ 98851 h 714671"/>
              <a:gd name="connsiteX49" fmla="*/ 1163759 w 2756183"/>
              <a:gd name="connsiteY49" fmla="*/ 80190 h 714671"/>
              <a:gd name="connsiteX50" fmla="*/ 1113995 w 2756183"/>
              <a:gd name="connsiteY50" fmla="*/ 73969 h 714671"/>
              <a:gd name="connsiteX51" fmla="*/ 1058012 w 2756183"/>
              <a:gd name="connsiteY51" fmla="*/ 67749 h 714671"/>
              <a:gd name="connsiteX52" fmla="*/ 964706 w 2756183"/>
              <a:gd name="connsiteY52" fmla="*/ 55308 h 714671"/>
              <a:gd name="connsiteX53" fmla="*/ 852738 w 2756183"/>
              <a:gd name="connsiteY53" fmla="*/ 49088 h 714671"/>
              <a:gd name="connsiteX54" fmla="*/ 367546 w 2756183"/>
              <a:gd name="connsiteY54" fmla="*/ 30426 h 71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56183" h="714671">
                <a:moveTo>
                  <a:pt x="367546" y="30426"/>
                </a:moveTo>
                <a:cubicBezTo>
                  <a:pt x="225513" y="111291"/>
                  <a:pt x="117723" y="362692"/>
                  <a:pt x="542" y="534279"/>
                </a:cubicBezTo>
                <a:cubicBezTo>
                  <a:pt x="-3156" y="539694"/>
                  <a:pt x="13042" y="538259"/>
                  <a:pt x="19204" y="540500"/>
                </a:cubicBezTo>
                <a:cubicBezTo>
                  <a:pt x="35853" y="546554"/>
                  <a:pt x="52035" y="553951"/>
                  <a:pt x="68967" y="559161"/>
                </a:cubicBezTo>
                <a:cubicBezTo>
                  <a:pt x="86299" y="564494"/>
                  <a:pt x="128635" y="569106"/>
                  <a:pt x="143612" y="571602"/>
                </a:cubicBezTo>
                <a:cubicBezTo>
                  <a:pt x="154041" y="573340"/>
                  <a:pt x="164285" y="576084"/>
                  <a:pt x="174714" y="577822"/>
                </a:cubicBezTo>
                <a:cubicBezTo>
                  <a:pt x="189176" y="580232"/>
                  <a:pt x="203818" y="581495"/>
                  <a:pt x="218257" y="584043"/>
                </a:cubicBezTo>
                <a:cubicBezTo>
                  <a:pt x="239081" y="587718"/>
                  <a:pt x="259345" y="595373"/>
                  <a:pt x="280461" y="596484"/>
                </a:cubicBezTo>
                <a:cubicBezTo>
                  <a:pt x="377801" y="601607"/>
                  <a:pt x="475367" y="600631"/>
                  <a:pt x="572820" y="602704"/>
                </a:cubicBezTo>
                <a:cubicBezTo>
                  <a:pt x="635024" y="608924"/>
                  <a:pt x="697498" y="612864"/>
                  <a:pt x="759432" y="621365"/>
                </a:cubicBezTo>
                <a:cubicBezTo>
                  <a:pt x="1035795" y="659297"/>
                  <a:pt x="753872" y="638681"/>
                  <a:pt x="1002028" y="652467"/>
                </a:cubicBezTo>
                <a:cubicBezTo>
                  <a:pt x="1064991" y="673457"/>
                  <a:pt x="994547" y="651845"/>
                  <a:pt x="1151318" y="664908"/>
                </a:cubicBezTo>
                <a:cubicBezTo>
                  <a:pt x="1157852" y="665452"/>
                  <a:pt x="1163653" y="669403"/>
                  <a:pt x="1169979" y="671128"/>
                </a:cubicBezTo>
                <a:cubicBezTo>
                  <a:pt x="1186475" y="675627"/>
                  <a:pt x="1202816" y="681151"/>
                  <a:pt x="1219742" y="683569"/>
                </a:cubicBezTo>
                <a:cubicBezTo>
                  <a:pt x="1275771" y="691574"/>
                  <a:pt x="1248823" y="687380"/>
                  <a:pt x="1300608" y="696010"/>
                </a:cubicBezTo>
                <a:cubicBezTo>
                  <a:pt x="1365987" y="717805"/>
                  <a:pt x="1316760" y="703306"/>
                  <a:pt x="1468559" y="708451"/>
                </a:cubicBezTo>
                <a:lnTo>
                  <a:pt x="1686273" y="714671"/>
                </a:lnTo>
                <a:lnTo>
                  <a:pt x="2090599" y="696010"/>
                </a:lnTo>
                <a:cubicBezTo>
                  <a:pt x="2130143" y="693656"/>
                  <a:pt x="2169221" y="685515"/>
                  <a:pt x="2208787" y="683569"/>
                </a:cubicBezTo>
                <a:cubicBezTo>
                  <a:pt x="2295792" y="679290"/>
                  <a:pt x="2382958" y="679422"/>
                  <a:pt x="2470044" y="677349"/>
                </a:cubicBezTo>
                <a:cubicBezTo>
                  <a:pt x="2478338" y="675275"/>
                  <a:pt x="2487279" y="674951"/>
                  <a:pt x="2494926" y="671128"/>
                </a:cubicBezTo>
                <a:cubicBezTo>
                  <a:pt x="2530450" y="653366"/>
                  <a:pt x="2509419" y="654557"/>
                  <a:pt x="2538469" y="633806"/>
                </a:cubicBezTo>
                <a:cubicBezTo>
                  <a:pt x="2546014" y="628416"/>
                  <a:pt x="2555299" y="625966"/>
                  <a:pt x="2563350" y="621365"/>
                </a:cubicBezTo>
                <a:cubicBezTo>
                  <a:pt x="2569841" y="617656"/>
                  <a:pt x="2575180" y="611960"/>
                  <a:pt x="2582012" y="608924"/>
                </a:cubicBezTo>
                <a:cubicBezTo>
                  <a:pt x="2593995" y="603598"/>
                  <a:pt x="2607451" y="602030"/>
                  <a:pt x="2619334" y="596484"/>
                </a:cubicBezTo>
                <a:lnTo>
                  <a:pt x="2712640" y="552941"/>
                </a:lnTo>
                <a:cubicBezTo>
                  <a:pt x="2718860" y="544647"/>
                  <a:pt x="2723970" y="535390"/>
                  <a:pt x="2731301" y="528059"/>
                </a:cubicBezTo>
                <a:cubicBezTo>
                  <a:pt x="2736588" y="522772"/>
                  <a:pt x="2746254" y="522109"/>
                  <a:pt x="2749963" y="515618"/>
                </a:cubicBezTo>
                <a:cubicBezTo>
                  <a:pt x="2755209" y="506438"/>
                  <a:pt x="2754110" y="494883"/>
                  <a:pt x="2756183" y="484516"/>
                </a:cubicBezTo>
                <a:cubicBezTo>
                  <a:pt x="2754110" y="459634"/>
                  <a:pt x="2754860" y="434354"/>
                  <a:pt x="2749963" y="409871"/>
                </a:cubicBezTo>
                <a:cubicBezTo>
                  <a:pt x="2748497" y="402540"/>
                  <a:pt x="2740865" y="397897"/>
                  <a:pt x="2737522" y="391210"/>
                </a:cubicBezTo>
                <a:cubicBezTo>
                  <a:pt x="2734590" y="385345"/>
                  <a:pt x="2734233" y="378414"/>
                  <a:pt x="2731301" y="372549"/>
                </a:cubicBezTo>
                <a:cubicBezTo>
                  <a:pt x="2725894" y="361735"/>
                  <a:pt x="2718330" y="352115"/>
                  <a:pt x="2712640" y="341447"/>
                </a:cubicBezTo>
                <a:cubicBezTo>
                  <a:pt x="2701731" y="320992"/>
                  <a:pt x="2688868" y="301236"/>
                  <a:pt x="2681538" y="279243"/>
                </a:cubicBezTo>
                <a:cubicBezTo>
                  <a:pt x="2672954" y="253489"/>
                  <a:pt x="2678955" y="266038"/>
                  <a:pt x="2662877" y="241920"/>
                </a:cubicBezTo>
                <a:cubicBezTo>
                  <a:pt x="2655760" y="220568"/>
                  <a:pt x="2656826" y="217207"/>
                  <a:pt x="2637995" y="198377"/>
                </a:cubicBezTo>
                <a:cubicBezTo>
                  <a:pt x="2632709" y="193091"/>
                  <a:pt x="2625554" y="190084"/>
                  <a:pt x="2619334" y="185937"/>
                </a:cubicBezTo>
                <a:cubicBezTo>
                  <a:pt x="2615187" y="179716"/>
                  <a:pt x="2612731" y="171945"/>
                  <a:pt x="2606893" y="167275"/>
                </a:cubicBezTo>
                <a:cubicBezTo>
                  <a:pt x="2601773" y="163179"/>
                  <a:pt x="2594097" y="163987"/>
                  <a:pt x="2588232" y="161055"/>
                </a:cubicBezTo>
                <a:cubicBezTo>
                  <a:pt x="2468690" y="101284"/>
                  <a:pt x="2660356" y="189299"/>
                  <a:pt x="2550910" y="142394"/>
                </a:cubicBezTo>
                <a:cubicBezTo>
                  <a:pt x="2542387" y="138741"/>
                  <a:pt x="2534638" y="133397"/>
                  <a:pt x="2526028" y="129953"/>
                </a:cubicBezTo>
                <a:cubicBezTo>
                  <a:pt x="2481540" y="112158"/>
                  <a:pt x="2499256" y="121705"/>
                  <a:pt x="2457604" y="111292"/>
                </a:cubicBezTo>
                <a:cubicBezTo>
                  <a:pt x="2451243" y="109702"/>
                  <a:pt x="2445490" y="105416"/>
                  <a:pt x="2438942" y="105071"/>
                </a:cubicBezTo>
                <a:cubicBezTo>
                  <a:pt x="2327053" y="99182"/>
                  <a:pt x="2214799" y="100615"/>
                  <a:pt x="2103040" y="92631"/>
                </a:cubicBezTo>
                <a:lnTo>
                  <a:pt x="2015955" y="86410"/>
                </a:lnTo>
                <a:cubicBezTo>
                  <a:pt x="1900502" y="89617"/>
                  <a:pt x="1782515" y="87393"/>
                  <a:pt x="1667612" y="105071"/>
                </a:cubicBezTo>
                <a:cubicBezTo>
                  <a:pt x="1657162" y="106679"/>
                  <a:pt x="1646877" y="109218"/>
                  <a:pt x="1636510" y="111292"/>
                </a:cubicBezTo>
                <a:cubicBezTo>
                  <a:pt x="1566012" y="109218"/>
                  <a:pt x="1495456" y="108593"/>
                  <a:pt x="1425016" y="105071"/>
                </a:cubicBezTo>
                <a:cubicBezTo>
                  <a:pt x="1412419" y="104441"/>
                  <a:pt x="1400239" y="100149"/>
                  <a:pt x="1387693" y="98851"/>
                </a:cubicBezTo>
                <a:cubicBezTo>
                  <a:pt x="1050961" y="64017"/>
                  <a:pt x="1386514" y="101405"/>
                  <a:pt x="1163759" y="80190"/>
                </a:cubicBezTo>
                <a:cubicBezTo>
                  <a:pt x="1147117" y="78605"/>
                  <a:pt x="1130598" y="75922"/>
                  <a:pt x="1113995" y="73969"/>
                </a:cubicBezTo>
                <a:lnTo>
                  <a:pt x="1058012" y="67749"/>
                </a:lnTo>
                <a:cubicBezTo>
                  <a:pt x="1031985" y="64496"/>
                  <a:pt x="990179" y="57267"/>
                  <a:pt x="964706" y="55308"/>
                </a:cubicBezTo>
                <a:cubicBezTo>
                  <a:pt x="927436" y="52441"/>
                  <a:pt x="890061" y="51161"/>
                  <a:pt x="852738" y="49088"/>
                </a:cubicBezTo>
                <a:cubicBezTo>
                  <a:pt x="456715" y="56288"/>
                  <a:pt x="509579" y="-50439"/>
                  <a:pt x="367546" y="3042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1FDEE392-14BD-43F7-B1E6-D8C17398569D}"/>
              </a:ext>
            </a:extLst>
          </p:cNvPr>
          <p:cNvSpPr txBox="1"/>
          <p:nvPr/>
        </p:nvSpPr>
        <p:spPr>
          <a:xfrm>
            <a:off x="6019800" y="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10</a:t>
            </a:r>
          </a:p>
        </p:txBody>
      </p:sp>
      <p:sp>
        <p:nvSpPr>
          <p:cNvPr id="2" name="Rectangle 1">
            <a:extLst>
              <a:ext uri="{FF2B5EF4-FFF2-40B4-BE49-F238E27FC236}">
                <a16:creationId xmlns:a16="http://schemas.microsoft.com/office/drawing/2014/main" id="{DA38CE84-5979-4300-A5BE-61BBF2F94333}"/>
              </a:ext>
            </a:extLst>
          </p:cNvPr>
          <p:cNvSpPr/>
          <p:nvPr/>
        </p:nvSpPr>
        <p:spPr>
          <a:xfrm>
            <a:off x="1066800" y="3276600"/>
            <a:ext cx="6612709" cy="156966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70000"/>
                    </a:srgbClr>
                  </a:glow>
                  <a:innerShdw blurRad="177800">
                    <a:srgbClr val="FFFFFF">
                      <a:lumMod val="50000"/>
                    </a:srgbClr>
                  </a:innerShdw>
                </a:effectLst>
                <a:uLnTx/>
                <a:uFillTx/>
                <a:latin typeface="Arial" charset="0"/>
                <a:ea typeface="+mn-ea"/>
                <a:cs typeface="+mn-cs"/>
              </a:rPr>
              <a:t>Thylakoids</a:t>
            </a:r>
          </a:p>
        </p:txBody>
      </p:sp>
    </p:spTree>
    <p:extLst>
      <p:ext uri="{BB962C8B-B14F-4D97-AF65-F5344CB8AC3E}">
        <p14:creationId xmlns:p14="http://schemas.microsoft.com/office/powerpoint/2010/main" val="34276829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3867741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81971" name="Group 51"/>
          <p:cNvGraphicFramePr>
            <a:graphicFrameLocks noGrp="1"/>
          </p:cNvGraphicFramePr>
          <p:nvPr/>
        </p:nvGraphicFramePr>
        <p:xfrm>
          <a:off x="228600" y="838200"/>
          <a:ext cx="8686800" cy="560184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8229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IT BURNS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PHOTOSHOP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pitchFamily="18" charset="0"/>
                        </a:rPr>
                        <a:t>BREATH IN</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BIG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GULP</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 SUPER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HEROES</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61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rPr>
                        <a:t>14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02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rPr>
                        <a:t>15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a:blip r:embed="rId2"/>
                      <a:tile tx="0" ty="0" sx="100000" sy="100000" flip="none" algn="tl"/>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marT="45714" marB="457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Part 4 Review Game</a:t>
            </a:r>
          </a:p>
        </p:txBody>
      </p:sp>
    </p:spTree>
    <p:extLst>
      <p:ext uri="{BB962C8B-B14F-4D97-AF65-F5344CB8AC3E}">
        <p14:creationId xmlns:p14="http://schemas.microsoft.com/office/powerpoint/2010/main" val="2128001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915400" cy="5973763"/>
          </a:xfrm>
        </p:spPr>
        <p:txBody>
          <a:bodyPr/>
          <a:lstStyle/>
          <a:p>
            <a:r>
              <a:rPr lang="en-US" dirty="0">
                <a:solidFill>
                  <a:srgbClr val="00B050"/>
                </a:solidFill>
                <a:latin typeface="Roboto"/>
              </a:rPr>
              <a:t>This is </a:t>
            </a:r>
            <a:r>
              <a:rPr lang="en-US" b="0" i="0" dirty="0">
                <a:solidFill>
                  <a:srgbClr val="00B050"/>
                </a:solidFill>
                <a:effectLst/>
                <a:latin typeface="Roboto"/>
              </a:rPr>
              <a:t>the process by which green plants and some other organisms use sunlight to synthesize foods from carbon dioxide and water. </a:t>
            </a:r>
            <a:endParaRPr lang="en-US" dirty="0">
              <a:solidFill>
                <a:srgbClr val="00B050"/>
              </a:solidFill>
            </a:endParaRPr>
          </a:p>
          <a:p>
            <a:endParaRPr lang="en-US" dirty="0"/>
          </a:p>
        </p:txBody>
      </p:sp>
      <p:pic>
        <p:nvPicPr>
          <p:cNvPr id="15362" name="Picture 2" descr="The Extended Beauty Of Photosynthesis : 13.7: Cosmos And Culture : NPR">
            <a:extLst>
              <a:ext uri="{FF2B5EF4-FFF2-40B4-BE49-F238E27FC236}">
                <a16:creationId xmlns:a16="http://schemas.microsoft.com/office/drawing/2014/main" id="{BA8D0114-38A4-4942-A20F-380A41D32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8839200"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777523-E5F5-48E1-97D8-ECBA32165DB4}"/>
              </a:ext>
            </a:extLst>
          </p:cNvPr>
          <p:cNvSpPr txBox="1"/>
          <p:nvPr/>
        </p:nvSpPr>
        <p:spPr>
          <a:xfrm>
            <a:off x="5867400" y="1676400"/>
            <a:ext cx="457822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11</a:t>
            </a:r>
          </a:p>
        </p:txBody>
      </p:sp>
    </p:spTree>
    <p:extLst>
      <p:ext uri="{BB962C8B-B14F-4D97-AF65-F5344CB8AC3E}">
        <p14:creationId xmlns:p14="http://schemas.microsoft.com/office/powerpoint/2010/main" val="10527887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52400" y="152400"/>
            <a:ext cx="8915400" cy="5973763"/>
          </a:xfrm>
        </p:spPr>
        <p:txBody>
          <a:bodyPr/>
          <a:lstStyle/>
          <a:p>
            <a:r>
              <a:rPr lang="en-US" dirty="0">
                <a:solidFill>
                  <a:srgbClr val="00B050"/>
                </a:solidFill>
                <a:latin typeface="Roboto"/>
              </a:rPr>
              <a:t>This is </a:t>
            </a:r>
            <a:r>
              <a:rPr lang="en-US" b="0" i="0" dirty="0">
                <a:solidFill>
                  <a:srgbClr val="00B050"/>
                </a:solidFill>
                <a:effectLst/>
                <a:latin typeface="Roboto"/>
              </a:rPr>
              <a:t>the process by which green plants and some other organisms use sunlight to synthesize foods from carbon dioxide and water. </a:t>
            </a:r>
            <a:endParaRPr lang="en-US" dirty="0">
              <a:solidFill>
                <a:srgbClr val="00B050"/>
              </a:solidFill>
            </a:endParaRPr>
          </a:p>
          <a:p>
            <a:endParaRPr lang="en-US" dirty="0"/>
          </a:p>
        </p:txBody>
      </p:sp>
      <p:pic>
        <p:nvPicPr>
          <p:cNvPr id="15362" name="Picture 2" descr="The Extended Beauty Of Photosynthesis : 13.7: Cosmos And Culture : NPR">
            <a:extLst>
              <a:ext uri="{FF2B5EF4-FFF2-40B4-BE49-F238E27FC236}">
                <a16:creationId xmlns:a16="http://schemas.microsoft.com/office/drawing/2014/main" id="{BA8D0114-38A4-4942-A20F-380A41D32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8839200"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777523-E5F5-48E1-97D8-ECBA32165DB4}"/>
              </a:ext>
            </a:extLst>
          </p:cNvPr>
          <p:cNvSpPr txBox="1"/>
          <p:nvPr/>
        </p:nvSpPr>
        <p:spPr>
          <a:xfrm>
            <a:off x="5867400" y="1676400"/>
            <a:ext cx="457822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cmpd="sng">
                  <a:solidFill>
                    <a:srgbClr val="000000"/>
                  </a:solidFill>
                  <a:prstDash val="solid"/>
                </a:ln>
                <a:gradFill>
                  <a:gsLst>
                    <a:gs pos="0">
                      <a:srgbClr val="000000"/>
                    </a:gs>
                    <a:gs pos="4000">
                      <a:srgbClr val="000000">
                        <a:lumMod val="60000"/>
                        <a:lumOff val="40000"/>
                      </a:srgbClr>
                    </a:gs>
                    <a:gs pos="87000">
                      <a:srgbClr val="000000">
                        <a:lumMod val="20000"/>
                        <a:lumOff val="80000"/>
                      </a:srgbClr>
                    </a:gs>
                  </a:gsLst>
                  <a:lin ang="5400000"/>
                </a:gradFill>
                <a:effectLst/>
                <a:uLnTx/>
                <a:uFillTx/>
                <a:latin typeface="Arial" charset="0"/>
                <a:ea typeface="+mn-ea"/>
                <a:cs typeface="+mn-cs"/>
              </a:rPr>
              <a:t>11</a:t>
            </a:r>
          </a:p>
        </p:txBody>
      </p:sp>
      <p:sp>
        <p:nvSpPr>
          <p:cNvPr id="2" name="Rectangle 1">
            <a:extLst>
              <a:ext uri="{FF2B5EF4-FFF2-40B4-BE49-F238E27FC236}">
                <a16:creationId xmlns:a16="http://schemas.microsoft.com/office/drawing/2014/main" id="{E4824DAC-DF37-4275-BC58-66D6BFABAF7D}"/>
              </a:ext>
            </a:extLst>
          </p:cNvPr>
          <p:cNvSpPr/>
          <p:nvPr/>
        </p:nvSpPr>
        <p:spPr>
          <a:xfrm>
            <a:off x="914400" y="3091427"/>
            <a:ext cx="6905849" cy="1376065"/>
          </a:xfrm>
          <a:prstGeom prst="rect">
            <a:avLst/>
          </a:prstGeom>
          <a:noFill/>
        </p:spPr>
        <p:txBody>
          <a:bodyPr wrap="none" lIns="91440" tIns="45720" rIns="91440" bIns="45720">
            <a:prstTxWarp prst="textPlain">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rgbClr val="BBE0E3"/>
                  </a:solidFill>
                  <a:prstDash val="solid"/>
                </a:ln>
                <a:solidFill>
                  <a:srgbClr val="70AD47">
                    <a:tint val="1000"/>
                  </a:srgbClr>
                </a:solidFill>
                <a:effectLst>
                  <a:glow rad="38100">
                    <a:srgbClr val="BBE0E3">
                      <a:alpha val="40000"/>
                    </a:srgbClr>
                  </a:glow>
                </a:effectLst>
                <a:uLnTx/>
                <a:uFillTx/>
                <a:latin typeface="Arial" charset="0"/>
                <a:ea typeface="+mn-ea"/>
                <a:cs typeface="+mn-cs"/>
              </a:rPr>
              <a:t>Photosynthesis</a:t>
            </a:r>
          </a:p>
        </p:txBody>
      </p:sp>
    </p:spTree>
    <p:extLst>
      <p:ext uri="{BB962C8B-B14F-4D97-AF65-F5344CB8AC3E}">
        <p14:creationId xmlns:p14="http://schemas.microsoft.com/office/powerpoint/2010/main" val="1114123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body" idx="4294967295"/>
          </p:nvPr>
        </p:nvSpPr>
        <p:spPr>
          <a:xfrm>
            <a:off x="457200" y="304800"/>
            <a:ext cx="8229600" cy="5821363"/>
          </a:xfrm>
        </p:spPr>
        <p:txBody>
          <a:bodyPr/>
          <a:lstStyle/>
          <a:p>
            <a:pPr>
              <a:lnSpc>
                <a:spcPct val="90000"/>
              </a:lnSpc>
            </a:pPr>
            <a:r>
              <a:rPr lang="en-US" dirty="0"/>
              <a:t>Which of the following equations is the correct equation for photosynthesis?</a:t>
            </a:r>
          </a:p>
          <a:p>
            <a:pPr>
              <a:lnSpc>
                <a:spcPct val="90000"/>
              </a:lnSpc>
            </a:pPr>
            <a:r>
              <a:rPr lang="en-US" b="1" dirty="0"/>
              <a:t>A)</a:t>
            </a:r>
            <a:r>
              <a:rPr lang="en-US" dirty="0"/>
              <a:t> </a:t>
            </a:r>
            <a:r>
              <a:rPr lang="en-US" sz="2400" b="1" dirty="0"/>
              <a:t>6O</a:t>
            </a:r>
            <a:r>
              <a:rPr lang="en-US" sz="1800" b="1" dirty="0"/>
              <a:t>2</a:t>
            </a:r>
            <a:r>
              <a:rPr lang="en-US" sz="2400" b="1" dirty="0"/>
              <a:t> + 6H</a:t>
            </a:r>
            <a:r>
              <a:rPr lang="en-US" sz="1800" b="1" dirty="0"/>
              <a:t>2</a:t>
            </a:r>
            <a:r>
              <a:rPr lang="en-US" sz="2400" b="1" dirty="0"/>
              <a:t>O + light energy = C</a:t>
            </a:r>
            <a:r>
              <a:rPr lang="en-US" sz="1800" b="1" dirty="0"/>
              <a:t>12</a:t>
            </a:r>
            <a:r>
              <a:rPr lang="en-US" sz="2400" b="1" dirty="0"/>
              <a:t>H</a:t>
            </a:r>
            <a:r>
              <a:rPr lang="en-US" sz="1800" b="1" dirty="0"/>
              <a:t>6</a:t>
            </a:r>
            <a:r>
              <a:rPr lang="en-US" sz="2400" b="1" dirty="0"/>
              <a:t>O</a:t>
            </a:r>
            <a:r>
              <a:rPr lang="en-US" sz="1800" b="1" dirty="0"/>
              <a:t>6</a:t>
            </a:r>
            <a:r>
              <a:rPr lang="en-US" sz="2400" b="1" dirty="0"/>
              <a:t> + 6O</a:t>
            </a:r>
            <a:r>
              <a:rPr lang="en-US" sz="1800" b="1" dirty="0"/>
              <a:t>2</a:t>
            </a:r>
          </a:p>
          <a:p>
            <a:pPr>
              <a:lnSpc>
                <a:spcPct val="90000"/>
              </a:lnSpc>
            </a:pPr>
            <a:r>
              <a:rPr lang="en-US" sz="2800" b="1" dirty="0"/>
              <a:t>B)  </a:t>
            </a:r>
            <a:r>
              <a:rPr lang="en-US" sz="2400" b="1" dirty="0"/>
              <a:t>6CO</a:t>
            </a:r>
            <a:r>
              <a:rPr lang="en-US" sz="1800" b="1" dirty="0"/>
              <a:t>2</a:t>
            </a:r>
            <a:r>
              <a:rPr lang="en-US" sz="2400" b="1" dirty="0"/>
              <a:t> + 6H</a:t>
            </a:r>
            <a:r>
              <a:rPr lang="en-US" sz="1800" b="1" dirty="0"/>
              <a:t>2</a:t>
            </a:r>
            <a:r>
              <a:rPr lang="en-US" sz="2400" b="1" dirty="0"/>
              <a:t>O +  sugar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p>
          <a:p>
            <a:pPr>
              <a:lnSpc>
                <a:spcPct val="90000"/>
              </a:lnSpc>
            </a:pPr>
            <a:r>
              <a:rPr lang="en-US" sz="2800" b="1" dirty="0"/>
              <a:t>C)  </a:t>
            </a:r>
            <a:r>
              <a:rPr lang="en-US" sz="2400" b="1" dirty="0"/>
              <a:t>6CO</a:t>
            </a:r>
            <a:r>
              <a:rPr lang="en-US" sz="1800" b="1" dirty="0"/>
              <a:t>2</a:t>
            </a:r>
            <a:r>
              <a:rPr lang="en-US" sz="2400" b="1" dirty="0"/>
              <a:t> + 6O</a:t>
            </a:r>
            <a:r>
              <a:rPr lang="en-US" sz="1800" b="1" dirty="0"/>
              <a:t>2</a:t>
            </a:r>
            <a:r>
              <a:rPr lang="en-US" sz="2400" b="1" dirty="0"/>
              <a:t> + light energy = C</a:t>
            </a:r>
            <a:r>
              <a:rPr lang="en-US" sz="1800" b="1" dirty="0"/>
              <a:t>6</a:t>
            </a:r>
            <a:r>
              <a:rPr lang="en-US" sz="2400" b="1" dirty="0"/>
              <a:t>H</a:t>
            </a:r>
            <a:r>
              <a:rPr lang="en-US" sz="1800" b="1" dirty="0"/>
              <a:t>12</a:t>
            </a:r>
            <a:r>
              <a:rPr lang="en-US" sz="2400" b="1" dirty="0"/>
              <a:t>O</a:t>
            </a:r>
            <a:r>
              <a:rPr lang="en-US" sz="1800" b="1" dirty="0"/>
              <a:t>6</a:t>
            </a:r>
            <a:r>
              <a:rPr lang="en-US" sz="2400" b="1" dirty="0"/>
              <a:t> +  6H</a:t>
            </a:r>
            <a:r>
              <a:rPr lang="en-US" sz="1800" b="1" dirty="0"/>
              <a:t>2</a:t>
            </a:r>
            <a:r>
              <a:rPr lang="en-US" sz="2400" b="1" dirty="0"/>
              <a:t>O</a:t>
            </a:r>
          </a:p>
          <a:p>
            <a:pPr>
              <a:lnSpc>
                <a:spcPct val="90000"/>
              </a:lnSpc>
            </a:pPr>
            <a:r>
              <a:rPr lang="en-US" sz="2800" b="1" dirty="0"/>
              <a:t>D)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endParaRPr lang="en-US" sz="2400" b="1" dirty="0"/>
          </a:p>
          <a:p>
            <a:pPr>
              <a:lnSpc>
                <a:spcPct val="90000"/>
              </a:lnSpc>
            </a:pPr>
            <a:r>
              <a:rPr lang="en-US" sz="2800" b="1" dirty="0"/>
              <a:t>E)  </a:t>
            </a:r>
            <a:r>
              <a:rPr lang="en-US" sz="2400" b="1" dirty="0"/>
              <a:t>6CO</a:t>
            </a:r>
            <a:r>
              <a:rPr lang="en-US" sz="1800" b="1" dirty="0"/>
              <a:t>2</a:t>
            </a:r>
            <a:r>
              <a:rPr lang="en-US" sz="2400" b="1" dirty="0"/>
              <a:t> + 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p>
          <a:p>
            <a:pPr>
              <a:lnSpc>
                <a:spcPct val="90000"/>
              </a:lnSpc>
            </a:pPr>
            <a:r>
              <a:rPr lang="en-US" sz="2800" b="1" dirty="0"/>
              <a:t>F)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2</a:t>
            </a:r>
            <a:r>
              <a:rPr lang="en-US" sz="2400" b="1" dirty="0"/>
              <a:t>O</a:t>
            </a:r>
            <a:r>
              <a:rPr lang="en-US" sz="1800" b="1" dirty="0"/>
              <a:t>6</a:t>
            </a:r>
            <a:r>
              <a:rPr lang="en-US" sz="2400" b="1" dirty="0"/>
              <a:t> + 6O</a:t>
            </a:r>
            <a:r>
              <a:rPr lang="en-US" sz="1800" b="1" dirty="0"/>
              <a:t>2</a:t>
            </a:r>
          </a:p>
          <a:p>
            <a:pPr>
              <a:lnSpc>
                <a:spcPct val="90000"/>
              </a:lnSpc>
            </a:pPr>
            <a:r>
              <a:rPr lang="en-US" sz="2800" b="1" dirty="0"/>
              <a:t>G)  </a:t>
            </a:r>
            <a:r>
              <a:rPr lang="en-US" sz="2400" b="1" dirty="0"/>
              <a:t>6CO</a:t>
            </a:r>
            <a:r>
              <a:rPr lang="en-US" sz="1800" b="1" dirty="0"/>
              <a:t>2</a:t>
            </a:r>
            <a:r>
              <a:rPr lang="en-US" sz="2400" b="1" dirty="0"/>
              <a:t> + 6H</a:t>
            </a:r>
            <a:r>
              <a:rPr lang="en-US" sz="1800" b="1" dirty="0"/>
              <a:t>2</a:t>
            </a:r>
            <a:r>
              <a:rPr lang="en-US" sz="2400" b="1" dirty="0"/>
              <a:t>O + sugar = C</a:t>
            </a:r>
            <a:r>
              <a:rPr lang="en-US" sz="1800" b="1" dirty="0"/>
              <a:t>6</a:t>
            </a:r>
            <a:r>
              <a:rPr lang="en-US" sz="2400" b="1" dirty="0"/>
              <a:t>H</a:t>
            </a:r>
            <a:r>
              <a:rPr lang="en-US" sz="1800" b="1" dirty="0"/>
              <a:t>12</a:t>
            </a:r>
            <a:r>
              <a:rPr lang="en-US" sz="2400" b="1" dirty="0"/>
              <a:t>O</a:t>
            </a:r>
            <a:r>
              <a:rPr lang="en-US" sz="1800" b="1" dirty="0"/>
              <a:t>6 </a:t>
            </a:r>
            <a:r>
              <a:rPr lang="en-US" sz="2400" b="1" dirty="0"/>
              <a:t>+ 6O</a:t>
            </a:r>
            <a:r>
              <a:rPr lang="en-US" sz="1800" b="1" dirty="0"/>
              <a:t>2</a:t>
            </a:r>
          </a:p>
          <a:p>
            <a:pPr>
              <a:lnSpc>
                <a:spcPct val="90000"/>
              </a:lnSpc>
            </a:pPr>
            <a:r>
              <a:rPr lang="en-US" sz="2800" b="1" dirty="0"/>
              <a:t>H)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3</a:t>
            </a:r>
            <a:r>
              <a:rPr lang="en-US" sz="2400" b="1" dirty="0"/>
              <a:t> + 6O</a:t>
            </a:r>
            <a:r>
              <a:rPr lang="en-US" sz="1800" b="1" dirty="0"/>
              <a:t>2</a:t>
            </a:r>
          </a:p>
          <a:p>
            <a:pPr>
              <a:lnSpc>
                <a:spcPct val="90000"/>
              </a:lnSpc>
            </a:pPr>
            <a:r>
              <a:rPr lang="en-US" sz="2800" b="1" dirty="0"/>
              <a:t>I)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O6 + 6CO</a:t>
            </a:r>
            <a:r>
              <a:rPr lang="en-US" sz="1800" b="1" dirty="0"/>
              <a:t>2</a:t>
            </a:r>
          </a:p>
          <a:p>
            <a:pPr>
              <a:lnSpc>
                <a:spcPct val="90000"/>
              </a:lnSpc>
            </a:pPr>
            <a:r>
              <a:rPr lang="en-US" sz="2800" b="1" dirty="0"/>
              <a:t>J) </a:t>
            </a:r>
            <a:r>
              <a:rPr lang="en-US" sz="2400" b="1" dirty="0"/>
              <a:t>C</a:t>
            </a:r>
            <a:r>
              <a:rPr lang="en-US" sz="1800" b="1" dirty="0"/>
              <a:t>6</a:t>
            </a:r>
            <a:r>
              <a:rPr lang="en-US" sz="2400" b="1" dirty="0"/>
              <a:t>H</a:t>
            </a:r>
            <a:r>
              <a:rPr lang="en-US" sz="1800" b="1" dirty="0"/>
              <a:t>12</a:t>
            </a:r>
            <a:r>
              <a:rPr lang="en-US" sz="2400" b="1" dirty="0"/>
              <a:t>O6</a:t>
            </a:r>
            <a:r>
              <a:rPr lang="en-US" sz="2800" b="1" dirty="0"/>
              <a:t> = </a:t>
            </a:r>
            <a:r>
              <a:rPr lang="en-US" sz="2400" b="1" dirty="0"/>
              <a:t>6CO</a:t>
            </a:r>
            <a:r>
              <a:rPr lang="en-US" sz="1800" b="1" dirty="0"/>
              <a:t>2</a:t>
            </a:r>
            <a:r>
              <a:rPr lang="en-US" sz="2400" b="1" dirty="0"/>
              <a:t> + 6H</a:t>
            </a:r>
            <a:r>
              <a:rPr lang="en-US" sz="1800" b="1" dirty="0"/>
              <a:t>2</a:t>
            </a:r>
            <a:r>
              <a:rPr lang="en-US" sz="2400" b="1" dirty="0"/>
              <a:t>O + light energy + 6O</a:t>
            </a:r>
            <a:r>
              <a:rPr lang="en-US" sz="1800" b="1" dirty="0"/>
              <a:t>2</a:t>
            </a:r>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p:txBody>
      </p:sp>
      <p:sp>
        <p:nvSpPr>
          <p:cNvPr id="62361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7" name="TextBox 6">
            <a:extLst>
              <a:ext uri="{FF2B5EF4-FFF2-40B4-BE49-F238E27FC236}">
                <a16:creationId xmlns:a16="http://schemas.microsoft.com/office/drawing/2014/main" id="{07070EB9-8C7E-4955-B6C1-26BFE23CF362}"/>
              </a:ext>
            </a:extLst>
          </p:cNvPr>
          <p:cNvSpPr txBox="1"/>
          <p:nvPr/>
        </p:nvSpPr>
        <p:spPr>
          <a:xfrm>
            <a:off x="5867400" y="60960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12</a:t>
            </a:r>
          </a:p>
        </p:txBody>
      </p:sp>
    </p:spTree>
    <p:extLst>
      <p:ext uri="{BB962C8B-B14F-4D97-AF65-F5344CB8AC3E}">
        <p14:creationId xmlns:p14="http://schemas.microsoft.com/office/powerpoint/2010/main" val="21693592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body" idx="4294967295"/>
          </p:nvPr>
        </p:nvSpPr>
        <p:spPr>
          <a:xfrm>
            <a:off x="457200" y="304800"/>
            <a:ext cx="8229600" cy="5821363"/>
          </a:xfrm>
        </p:spPr>
        <p:txBody>
          <a:bodyPr/>
          <a:lstStyle/>
          <a:p>
            <a:pPr>
              <a:lnSpc>
                <a:spcPct val="90000"/>
              </a:lnSpc>
            </a:pPr>
            <a:r>
              <a:rPr lang="en-US" dirty="0"/>
              <a:t>Which of the following equations is the correct equation for photosynthesis?</a:t>
            </a:r>
          </a:p>
          <a:p>
            <a:pPr>
              <a:lnSpc>
                <a:spcPct val="90000"/>
              </a:lnSpc>
            </a:pPr>
            <a:r>
              <a:rPr lang="en-US" b="1" dirty="0"/>
              <a:t>A)</a:t>
            </a:r>
            <a:r>
              <a:rPr lang="en-US" dirty="0"/>
              <a:t> </a:t>
            </a:r>
            <a:r>
              <a:rPr lang="en-US" sz="2400" b="1" dirty="0"/>
              <a:t>6O</a:t>
            </a:r>
            <a:r>
              <a:rPr lang="en-US" sz="1800" b="1" dirty="0"/>
              <a:t>2</a:t>
            </a:r>
            <a:r>
              <a:rPr lang="en-US" sz="2400" b="1" dirty="0"/>
              <a:t> + 6H</a:t>
            </a:r>
            <a:r>
              <a:rPr lang="en-US" sz="1800" b="1" dirty="0"/>
              <a:t>2</a:t>
            </a:r>
            <a:r>
              <a:rPr lang="en-US" sz="2400" b="1" dirty="0"/>
              <a:t>O + light energy = C</a:t>
            </a:r>
            <a:r>
              <a:rPr lang="en-US" sz="1800" b="1" dirty="0"/>
              <a:t>12</a:t>
            </a:r>
            <a:r>
              <a:rPr lang="en-US" sz="2400" b="1" dirty="0"/>
              <a:t>H</a:t>
            </a:r>
            <a:r>
              <a:rPr lang="en-US" sz="1800" b="1" dirty="0"/>
              <a:t>6</a:t>
            </a:r>
            <a:r>
              <a:rPr lang="en-US" sz="2400" b="1" dirty="0"/>
              <a:t>O</a:t>
            </a:r>
            <a:r>
              <a:rPr lang="en-US" sz="1800" b="1" dirty="0"/>
              <a:t>6</a:t>
            </a:r>
            <a:r>
              <a:rPr lang="en-US" sz="2400" b="1" dirty="0"/>
              <a:t> + 6O</a:t>
            </a:r>
            <a:r>
              <a:rPr lang="en-US" sz="1800" b="1" dirty="0"/>
              <a:t>2</a:t>
            </a:r>
          </a:p>
          <a:p>
            <a:pPr>
              <a:lnSpc>
                <a:spcPct val="90000"/>
              </a:lnSpc>
            </a:pPr>
            <a:r>
              <a:rPr lang="en-US" sz="2800" b="1" dirty="0"/>
              <a:t>B)  </a:t>
            </a:r>
            <a:r>
              <a:rPr lang="en-US" sz="2400" b="1" dirty="0"/>
              <a:t>6CO</a:t>
            </a:r>
            <a:r>
              <a:rPr lang="en-US" sz="1800" b="1" dirty="0"/>
              <a:t>2</a:t>
            </a:r>
            <a:r>
              <a:rPr lang="en-US" sz="2400" b="1" dirty="0"/>
              <a:t> + 6H</a:t>
            </a:r>
            <a:r>
              <a:rPr lang="en-US" sz="1800" b="1" dirty="0"/>
              <a:t>2</a:t>
            </a:r>
            <a:r>
              <a:rPr lang="en-US" sz="2400" b="1" dirty="0"/>
              <a:t>O +  sugar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p>
          <a:p>
            <a:pPr>
              <a:lnSpc>
                <a:spcPct val="90000"/>
              </a:lnSpc>
            </a:pPr>
            <a:r>
              <a:rPr lang="en-US" sz="2800" b="1" dirty="0"/>
              <a:t>C)  </a:t>
            </a:r>
            <a:r>
              <a:rPr lang="en-US" sz="2400" b="1" dirty="0"/>
              <a:t>6CO</a:t>
            </a:r>
            <a:r>
              <a:rPr lang="en-US" sz="1800" b="1" dirty="0"/>
              <a:t>2</a:t>
            </a:r>
            <a:r>
              <a:rPr lang="en-US" sz="2400" b="1" dirty="0"/>
              <a:t> + 6O</a:t>
            </a:r>
            <a:r>
              <a:rPr lang="en-US" sz="1800" b="1" dirty="0"/>
              <a:t>2</a:t>
            </a:r>
            <a:r>
              <a:rPr lang="en-US" sz="2400" b="1" dirty="0"/>
              <a:t> + light energy = C</a:t>
            </a:r>
            <a:r>
              <a:rPr lang="en-US" sz="1800" b="1" dirty="0"/>
              <a:t>6</a:t>
            </a:r>
            <a:r>
              <a:rPr lang="en-US" sz="2400" b="1" dirty="0"/>
              <a:t>H</a:t>
            </a:r>
            <a:r>
              <a:rPr lang="en-US" sz="1800" b="1" dirty="0"/>
              <a:t>12</a:t>
            </a:r>
            <a:r>
              <a:rPr lang="en-US" sz="2400" b="1" dirty="0"/>
              <a:t>O</a:t>
            </a:r>
            <a:r>
              <a:rPr lang="en-US" sz="1800" b="1" dirty="0"/>
              <a:t>6</a:t>
            </a:r>
            <a:r>
              <a:rPr lang="en-US" sz="2400" b="1" dirty="0"/>
              <a:t> +  6H</a:t>
            </a:r>
            <a:r>
              <a:rPr lang="en-US" sz="1800" b="1" dirty="0"/>
              <a:t>2</a:t>
            </a:r>
            <a:r>
              <a:rPr lang="en-US" sz="2400" b="1" dirty="0"/>
              <a:t>O</a:t>
            </a:r>
          </a:p>
          <a:p>
            <a:pPr>
              <a:lnSpc>
                <a:spcPct val="90000"/>
              </a:lnSpc>
            </a:pPr>
            <a:r>
              <a:rPr lang="en-US" sz="2800" b="1" dirty="0"/>
              <a:t>D)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endParaRPr lang="en-US" sz="2400" b="1" dirty="0"/>
          </a:p>
          <a:p>
            <a:pPr>
              <a:lnSpc>
                <a:spcPct val="90000"/>
              </a:lnSpc>
            </a:pPr>
            <a:r>
              <a:rPr lang="en-US" sz="2800" b="1" dirty="0"/>
              <a:t>E)  </a:t>
            </a:r>
            <a:r>
              <a:rPr lang="en-US" sz="2400" b="1" dirty="0"/>
              <a:t>6CO</a:t>
            </a:r>
            <a:r>
              <a:rPr lang="en-US" sz="1800" b="1" dirty="0"/>
              <a:t>2</a:t>
            </a:r>
            <a:r>
              <a:rPr lang="en-US" sz="2400" b="1" dirty="0"/>
              <a:t> + 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6</a:t>
            </a:r>
            <a:r>
              <a:rPr lang="en-US" sz="2400" b="1" dirty="0"/>
              <a:t> + 6O</a:t>
            </a:r>
            <a:r>
              <a:rPr lang="en-US" sz="1800" b="1" dirty="0"/>
              <a:t>2</a:t>
            </a:r>
          </a:p>
          <a:p>
            <a:pPr>
              <a:lnSpc>
                <a:spcPct val="90000"/>
              </a:lnSpc>
            </a:pPr>
            <a:r>
              <a:rPr lang="en-US" sz="2800" b="1" dirty="0"/>
              <a:t>F)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2</a:t>
            </a:r>
            <a:r>
              <a:rPr lang="en-US" sz="2400" b="1" dirty="0"/>
              <a:t>O</a:t>
            </a:r>
            <a:r>
              <a:rPr lang="en-US" sz="1800" b="1" dirty="0"/>
              <a:t>6</a:t>
            </a:r>
            <a:r>
              <a:rPr lang="en-US" sz="2400" b="1" dirty="0"/>
              <a:t> + 6O</a:t>
            </a:r>
            <a:r>
              <a:rPr lang="en-US" sz="1800" b="1" dirty="0"/>
              <a:t>2</a:t>
            </a:r>
          </a:p>
          <a:p>
            <a:pPr>
              <a:lnSpc>
                <a:spcPct val="90000"/>
              </a:lnSpc>
            </a:pPr>
            <a:r>
              <a:rPr lang="en-US" sz="2800" b="1" dirty="0"/>
              <a:t>G)  </a:t>
            </a:r>
            <a:r>
              <a:rPr lang="en-US" sz="2400" b="1" dirty="0"/>
              <a:t>6CO</a:t>
            </a:r>
            <a:r>
              <a:rPr lang="en-US" sz="1800" b="1" dirty="0"/>
              <a:t>2</a:t>
            </a:r>
            <a:r>
              <a:rPr lang="en-US" sz="2400" b="1" dirty="0"/>
              <a:t> + 6H</a:t>
            </a:r>
            <a:r>
              <a:rPr lang="en-US" sz="1800" b="1" dirty="0"/>
              <a:t>2</a:t>
            </a:r>
            <a:r>
              <a:rPr lang="en-US" sz="2400" b="1" dirty="0"/>
              <a:t>O + sugar = C</a:t>
            </a:r>
            <a:r>
              <a:rPr lang="en-US" sz="1800" b="1" dirty="0"/>
              <a:t>6</a:t>
            </a:r>
            <a:r>
              <a:rPr lang="en-US" sz="2400" b="1" dirty="0"/>
              <a:t>H</a:t>
            </a:r>
            <a:r>
              <a:rPr lang="en-US" sz="1800" b="1" dirty="0"/>
              <a:t>12</a:t>
            </a:r>
            <a:r>
              <a:rPr lang="en-US" sz="2400" b="1" dirty="0"/>
              <a:t>O</a:t>
            </a:r>
            <a:r>
              <a:rPr lang="en-US" sz="1800" b="1" dirty="0"/>
              <a:t>6 </a:t>
            </a:r>
            <a:r>
              <a:rPr lang="en-US" sz="2400" b="1" dirty="0"/>
              <a:t>+ 6O</a:t>
            </a:r>
            <a:r>
              <a:rPr lang="en-US" sz="1800" b="1" dirty="0"/>
              <a:t>2</a:t>
            </a:r>
          </a:p>
          <a:p>
            <a:pPr>
              <a:lnSpc>
                <a:spcPct val="90000"/>
              </a:lnSpc>
            </a:pPr>
            <a:r>
              <a:rPr lang="en-US" sz="2800" b="1" dirty="0"/>
              <a:t>H)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a:t>
            </a:r>
            <a:r>
              <a:rPr lang="en-US" sz="1800" b="1" dirty="0"/>
              <a:t>3</a:t>
            </a:r>
            <a:r>
              <a:rPr lang="en-US" sz="2400" b="1" dirty="0"/>
              <a:t> + 6O</a:t>
            </a:r>
            <a:r>
              <a:rPr lang="en-US" sz="1800" b="1" dirty="0"/>
              <a:t>2</a:t>
            </a:r>
          </a:p>
          <a:p>
            <a:pPr>
              <a:lnSpc>
                <a:spcPct val="90000"/>
              </a:lnSpc>
            </a:pPr>
            <a:r>
              <a:rPr lang="en-US" sz="2800" b="1" dirty="0"/>
              <a:t>I)  </a:t>
            </a:r>
            <a:r>
              <a:rPr lang="en-US" sz="2400" b="1" dirty="0"/>
              <a:t>6CO</a:t>
            </a:r>
            <a:r>
              <a:rPr lang="en-US" sz="1800" b="1" dirty="0"/>
              <a:t>2</a:t>
            </a:r>
            <a:r>
              <a:rPr lang="en-US" sz="2400" b="1" dirty="0"/>
              <a:t> + 6H</a:t>
            </a:r>
            <a:r>
              <a:rPr lang="en-US" sz="1800" b="1" dirty="0"/>
              <a:t>2</a:t>
            </a:r>
            <a:r>
              <a:rPr lang="en-US" sz="2400" b="1" dirty="0"/>
              <a:t>O + light energy = C</a:t>
            </a:r>
            <a:r>
              <a:rPr lang="en-US" sz="1800" b="1" dirty="0"/>
              <a:t>6</a:t>
            </a:r>
            <a:r>
              <a:rPr lang="en-US" sz="2400" b="1" dirty="0"/>
              <a:t>H</a:t>
            </a:r>
            <a:r>
              <a:rPr lang="en-US" sz="1800" b="1" dirty="0"/>
              <a:t>12</a:t>
            </a:r>
            <a:r>
              <a:rPr lang="en-US" sz="2400" b="1" dirty="0"/>
              <a:t>O6 + 6CO</a:t>
            </a:r>
            <a:r>
              <a:rPr lang="en-US" sz="1800" b="1" dirty="0"/>
              <a:t>2</a:t>
            </a:r>
          </a:p>
          <a:p>
            <a:pPr>
              <a:lnSpc>
                <a:spcPct val="90000"/>
              </a:lnSpc>
            </a:pPr>
            <a:r>
              <a:rPr lang="en-US" sz="2800" b="1" dirty="0"/>
              <a:t>J) </a:t>
            </a:r>
            <a:r>
              <a:rPr lang="en-US" sz="2400" b="1" dirty="0"/>
              <a:t>C</a:t>
            </a:r>
            <a:r>
              <a:rPr lang="en-US" sz="1800" b="1" dirty="0"/>
              <a:t>6</a:t>
            </a:r>
            <a:r>
              <a:rPr lang="en-US" sz="2400" b="1" dirty="0"/>
              <a:t>H</a:t>
            </a:r>
            <a:r>
              <a:rPr lang="en-US" sz="1800" b="1" dirty="0"/>
              <a:t>12</a:t>
            </a:r>
            <a:r>
              <a:rPr lang="en-US" sz="2400" b="1" dirty="0"/>
              <a:t>O6</a:t>
            </a:r>
            <a:r>
              <a:rPr lang="en-US" sz="2800" b="1" dirty="0"/>
              <a:t> = </a:t>
            </a:r>
            <a:r>
              <a:rPr lang="en-US" sz="2400" b="1" dirty="0"/>
              <a:t>6CO</a:t>
            </a:r>
            <a:r>
              <a:rPr lang="en-US" sz="1800" b="1" dirty="0"/>
              <a:t>2</a:t>
            </a:r>
            <a:r>
              <a:rPr lang="en-US" sz="2400" b="1" dirty="0"/>
              <a:t> + 6H</a:t>
            </a:r>
            <a:r>
              <a:rPr lang="en-US" sz="1800" b="1" dirty="0"/>
              <a:t>2</a:t>
            </a:r>
            <a:r>
              <a:rPr lang="en-US" sz="2400" b="1" dirty="0"/>
              <a:t>O + light energy + 6O</a:t>
            </a:r>
            <a:r>
              <a:rPr lang="en-US" sz="1800" b="1" dirty="0"/>
              <a:t>2</a:t>
            </a:r>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a:p>
            <a:pPr>
              <a:lnSpc>
                <a:spcPct val="90000"/>
              </a:lnSpc>
            </a:pPr>
            <a:endParaRPr lang="en-US" sz="2400" b="1" dirty="0"/>
          </a:p>
        </p:txBody>
      </p:sp>
      <p:sp>
        <p:nvSpPr>
          <p:cNvPr id="62361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SlideSpark .LLC</a:t>
            </a:r>
            <a:endParaRPr kumimoji="0" lang="en-US" sz="36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Arial" charset="0"/>
              <a:ea typeface="+mn-ea"/>
              <a:cs typeface="+mn-cs"/>
            </a:endParaRPr>
          </a:p>
        </p:txBody>
      </p:sp>
      <p:sp>
        <p:nvSpPr>
          <p:cNvPr id="922628" name="AutoShape 4"/>
          <p:cNvSpPr>
            <a:spLocks noChangeArrowheads="1"/>
          </p:cNvSpPr>
          <p:nvPr/>
        </p:nvSpPr>
        <p:spPr bwMode="auto">
          <a:xfrm>
            <a:off x="533400" y="2743200"/>
            <a:ext cx="7772400" cy="533400"/>
          </a:xfrm>
          <a:prstGeom prst="roundRect">
            <a:avLst>
              <a:gd name="adj" fmla="val 16667"/>
            </a:avLst>
          </a:prstGeom>
          <a:gradFill rotWithShape="1">
            <a:gsLst>
              <a:gs pos="0">
                <a:srgbClr val="99FFCC">
                  <a:alpha val="46001"/>
                </a:srgbClr>
              </a:gs>
              <a:gs pos="100000">
                <a:srgbClr val="99FFCC">
                  <a:gamma/>
                  <a:shade val="46275"/>
                  <a:invGamma/>
                  <a:alpha val="46001"/>
                </a:srgbClr>
              </a:gs>
            </a:gsLst>
            <a:lin ang="5400000" scaled="1"/>
          </a:gradFill>
          <a:ln w="76200">
            <a:solidFill>
              <a:srgbClr val="99FF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07070EB9-8C7E-4955-B6C1-26BFE23CF362}"/>
              </a:ext>
            </a:extLst>
          </p:cNvPr>
          <p:cNvSpPr txBox="1"/>
          <p:nvPr/>
        </p:nvSpPr>
        <p:spPr>
          <a:xfrm>
            <a:off x="5867400" y="609600"/>
            <a:ext cx="4572000"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glow rad="228600">
                    <a:srgbClr val="000000">
                      <a:satMod val="175000"/>
                      <a:alpha val="40000"/>
                    </a:srgbClr>
                  </a:glow>
                  <a:innerShdw blurRad="177800">
                    <a:srgbClr val="FFFFFF">
                      <a:lumMod val="50000"/>
                    </a:srgbClr>
                  </a:innerShdw>
                </a:effectLst>
                <a:uLnTx/>
                <a:uFillTx/>
                <a:latin typeface="Arial" charset="0"/>
                <a:ea typeface="+mn-ea"/>
                <a:cs typeface="+mn-cs"/>
              </a:rPr>
              <a:t>12</a:t>
            </a:r>
          </a:p>
        </p:txBody>
      </p:sp>
    </p:spTree>
    <p:extLst>
      <p:ext uri="{BB962C8B-B14F-4D97-AF65-F5344CB8AC3E}">
        <p14:creationId xmlns:p14="http://schemas.microsoft.com/office/powerpoint/2010/main" val="320248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22628"/>
                                        </p:tgtEl>
                                        <p:attrNameLst>
                                          <p:attrName>style.visibility</p:attrName>
                                        </p:attrNameLst>
                                      </p:cBhvr>
                                      <p:to>
                                        <p:strVal val="visible"/>
                                      </p:to>
                                    </p:set>
                                    <p:animEffect transition="in" filter="wipe(down)">
                                      <p:cBhvr>
                                        <p:cTn id="7" dur="580">
                                          <p:stCondLst>
                                            <p:cond delay="0"/>
                                          </p:stCondLst>
                                        </p:cTn>
                                        <p:tgtEl>
                                          <p:spTgt spid="922628"/>
                                        </p:tgtEl>
                                      </p:cBhvr>
                                    </p:animEffect>
                                    <p:anim calcmode="lin" valueType="num">
                                      <p:cBhvr>
                                        <p:cTn id="8" dur="1822" tmFilter="0,0; 0.14,0.36; 0.43,0.73; 0.71,0.91; 1.0,1.0">
                                          <p:stCondLst>
                                            <p:cond delay="0"/>
                                          </p:stCondLst>
                                        </p:cTn>
                                        <p:tgtEl>
                                          <p:spTgt spid="9226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26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26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26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2628"/>
                                        </p:tgtEl>
                                        <p:attrNameLst>
                                          <p:attrName>ppt_y</p:attrName>
                                        </p:attrNameLst>
                                      </p:cBhvr>
                                      <p:tavLst>
                                        <p:tav tm="0" fmla="#ppt_y-sin(pi*$)/81">
                                          <p:val>
                                            <p:fltVal val="0"/>
                                          </p:val>
                                        </p:tav>
                                        <p:tav tm="100000">
                                          <p:val>
                                            <p:fltVal val="1"/>
                                          </p:val>
                                        </p:tav>
                                      </p:tavLst>
                                    </p:anim>
                                    <p:animScale>
                                      <p:cBhvr>
                                        <p:cTn id="13" dur="26">
                                          <p:stCondLst>
                                            <p:cond delay="650"/>
                                          </p:stCondLst>
                                        </p:cTn>
                                        <p:tgtEl>
                                          <p:spTgt spid="922628"/>
                                        </p:tgtEl>
                                      </p:cBhvr>
                                      <p:to x="100000" y="60000"/>
                                    </p:animScale>
                                    <p:animScale>
                                      <p:cBhvr>
                                        <p:cTn id="14" dur="166" decel="50000">
                                          <p:stCondLst>
                                            <p:cond delay="676"/>
                                          </p:stCondLst>
                                        </p:cTn>
                                        <p:tgtEl>
                                          <p:spTgt spid="922628"/>
                                        </p:tgtEl>
                                      </p:cBhvr>
                                      <p:to x="100000" y="100000"/>
                                    </p:animScale>
                                    <p:animScale>
                                      <p:cBhvr>
                                        <p:cTn id="15" dur="26">
                                          <p:stCondLst>
                                            <p:cond delay="1312"/>
                                          </p:stCondLst>
                                        </p:cTn>
                                        <p:tgtEl>
                                          <p:spTgt spid="922628"/>
                                        </p:tgtEl>
                                      </p:cBhvr>
                                      <p:to x="100000" y="80000"/>
                                    </p:animScale>
                                    <p:animScale>
                                      <p:cBhvr>
                                        <p:cTn id="16" dur="166" decel="50000">
                                          <p:stCondLst>
                                            <p:cond delay="1338"/>
                                          </p:stCondLst>
                                        </p:cTn>
                                        <p:tgtEl>
                                          <p:spTgt spid="922628"/>
                                        </p:tgtEl>
                                      </p:cBhvr>
                                      <p:to x="100000" y="100000"/>
                                    </p:animScale>
                                    <p:animScale>
                                      <p:cBhvr>
                                        <p:cTn id="17" dur="26">
                                          <p:stCondLst>
                                            <p:cond delay="1642"/>
                                          </p:stCondLst>
                                        </p:cTn>
                                        <p:tgtEl>
                                          <p:spTgt spid="922628"/>
                                        </p:tgtEl>
                                      </p:cBhvr>
                                      <p:to x="100000" y="90000"/>
                                    </p:animScale>
                                    <p:animScale>
                                      <p:cBhvr>
                                        <p:cTn id="18" dur="166" decel="50000">
                                          <p:stCondLst>
                                            <p:cond delay="1668"/>
                                          </p:stCondLst>
                                        </p:cTn>
                                        <p:tgtEl>
                                          <p:spTgt spid="922628"/>
                                        </p:tgtEl>
                                      </p:cBhvr>
                                      <p:to x="100000" y="100000"/>
                                    </p:animScale>
                                    <p:animScale>
                                      <p:cBhvr>
                                        <p:cTn id="19" dur="26">
                                          <p:stCondLst>
                                            <p:cond delay="1808"/>
                                          </p:stCondLst>
                                        </p:cTn>
                                        <p:tgtEl>
                                          <p:spTgt spid="922628"/>
                                        </p:tgtEl>
                                      </p:cBhvr>
                                      <p:to x="100000" y="95000"/>
                                    </p:animScale>
                                    <p:animScale>
                                      <p:cBhvr>
                                        <p:cTn id="20" dur="166" decel="50000">
                                          <p:stCondLst>
                                            <p:cond delay="1834"/>
                                          </p:stCondLst>
                                        </p:cTn>
                                        <p:tgtEl>
                                          <p:spTgt spid="9226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body" idx="1"/>
          </p:nvPr>
        </p:nvSpPr>
        <p:spPr>
          <a:xfrm>
            <a:off x="457200" y="304800"/>
            <a:ext cx="82296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chemeClr val="bg1"/>
                </a:solidFill>
              </a:rPr>
              <a:t>A.) Photosynthesis requires sunlight, carbon dioxide, and water.</a:t>
            </a:r>
          </a:p>
          <a:p>
            <a:pPr lvl="1">
              <a:buFontTx/>
              <a:buNone/>
            </a:pPr>
            <a:r>
              <a:rPr lang="en-US">
                <a:solidFill>
                  <a:schemeClr val="bg1"/>
                </a:solidFill>
              </a:rPr>
              <a:t>B.) Oxygen and glucose are produced in photosynthesis.</a:t>
            </a:r>
          </a:p>
          <a:p>
            <a:pPr lvl="1">
              <a:buFontTx/>
              <a:buNone/>
            </a:pPr>
            <a:r>
              <a:rPr lang="en-US">
                <a:solidFill>
                  <a:schemeClr val="bg1"/>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2051"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26FDD3C8-4F4B-4DE4-B124-986E78D32C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9585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28600" y="228600"/>
            <a:ext cx="8458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r>
              <a:rPr lang="en-US">
                <a:solidFill>
                  <a:schemeClr val="bg1"/>
                </a:solidFill>
                <a:latin typeface="Times New Roman" pitchFamily="18" charset="0"/>
              </a:rPr>
              <a:t>These have digestive enzymes to recycle cell parts and break down molecules? </a:t>
            </a:r>
            <a:endParaRPr lang="en-US">
              <a:solidFill>
                <a:srgbClr val="FFFF00"/>
              </a:solidFill>
              <a:latin typeface="Times New Roman" pitchFamily="18" charset="0"/>
            </a:endParaRPr>
          </a:p>
        </p:txBody>
      </p:sp>
      <p:pic>
        <p:nvPicPr>
          <p:cNvPr id="35843" name="Picture 6" descr="http://www.williamsclass.com/SeventhScienceWork/ImagesCells/lysosom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5029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1545998"/>
            <a:ext cx="86914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Tree>
    <p:extLst>
      <p:ext uri="{BB962C8B-B14F-4D97-AF65-F5344CB8AC3E}">
        <p14:creationId xmlns:p14="http://schemas.microsoft.com/office/powerpoint/2010/main" val="3480007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body" idx="1"/>
          </p:nvPr>
        </p:nvSpPr>
        <p:spPr>
          <a:xfrm>
            <a:off x="457200" y="304800"/>
            <a:ext cx="81534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chemeClr val="bg1"/>
                </a:solidFill>
              </a:rPr>
              <a:t>B.) Oxygen and glucose are produced in photosynthesis.</a:t>
            </a:r>
          </a:p>
          <a:p>
            <a:pPr lvl="1">
              <a:buFontTx/>
              <a:buNone/>
            </a:pPr>
            <a:r>
              <a:rPr lang="en-US">
                <a:solidFill>
                  <a:schemeClr val="bg1"/>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3075"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D6800972-3656-4769-BAA1-018DA6C39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077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body" idx="1"/>
          </p:nvPr>
        </p:nvSpPr>
        <p:spPr>
          <a:xfrm>
            <a:off x="457200" y="304800"/>
            <a:ext cx="82296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chemeClr val="bg1"/>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409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8BA163BA-B579-4311-87C4-BA9799A871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400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body" idx="1"/>
          </p:nvPr>
        </p:nvSpPr>
        <p:spPr>
          <a:xfrm>
            <a:off x="457200" y="304800"/>
            <a:ext cx="81534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rgbClr val="FF9900"/>
                </a:solidFill>
              </a:rPr>
              <a:t>C.) Carbon Dioxide and water are produced.</a:t>
            </a:r>
          </a:p>
          <a:p>
            <a:pPr lvl="1">
              <a:buFontTx/>
              <a:buNone/>
            </a:pPr>
            <a:r>
              <a:rPr lang="en-US">
                <a:solidFill>
                  <a:schemeClr val="bg1"/>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5123"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7A112AA3-E0DD-40C1-85DD-05A09DE28B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30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a:xfrm>
            <a:off x="457200" y="304800"/>
            <a:ext cx="8305800" cy="5821363"/>
          </a:xfrm>
        </p:spPr>
        <p:txBody>
          <a:bodyPr/>
          <a:lstStyle/>
          <a:p>
            <a:r>
              <a:rPr lang="en-US"/>
              <a:t>Which of the following statements is false of </a:t>
            </a:r>
            <a:r>
              <a:rPr lang="en-US">
                <a:solidFill>
                  <a:srgbClr val="66FF99"/>
                </a:solidFill>
              </a:rPr>
              <a:t>photosynthesis</a:t>
            </a:r>
            <a:r>
              <a:rPr lang="en-US"/>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rgbClr val="FF9900"/>
                </a:solidFill>
              </a:rPr>
              <a:t>C.) Carbon Dioxide and water are produced.</a:t>
            </a:r>
          </a:p>
          <a:p>
            <a:pPr lvl="1">
              <a:buFontTx/>
              <a:buNone/>
            </a:pPr>
            <a:r>
              <a:rPr lang="en-US">
                <a:solidFill>
                  <a:srgbClr val="CC00FF"/>
                </a:solidFill>
              </a:rPr>
              <a:t>D.) In photosynthesis, plants use radiant energy from the sun to create chemical energy in the form of sugars.</a:t>
            </a:r>
          </a:p>
          <a:p>
            <a:pPr lvl="1">
              <a:buFontTx/>
              <a:buNone/>
            </a:pPr>
            <a:r>
              <a:rPr lang="en-US">
                <a:solidFill>
                  <a:schemeClr val="bg1"/>
                </a:solidFill>
              </a:rPr>
              <a:t>E.) None of the above.</a:t>
            </a:r>
          </a:p>
          <a:p>
            <a:pPr lvl="1"/>
            <a:endParaRPr lang="en-US">
              <a:solidFill>
                <a:schemeClr val="bg1"/>
              </a:solidFill>
            </a:endParaRPr>
          </a:p>
        </p:txBody>
      </p:sp>
      <p:sp>
        <p:nvSpPr>
          <p:cNvPr id="646147"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BCE1109E-309A-480C-B414-98CF6CB8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9724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body" idx="1"/>
          </p:nvPr>
        </p:nvSpPr>
        <p:spPr>
          <a:xfrm>
            <a:off x="457200" y="304800"/>
            <a:ext cx="8229600" cy="5821363"/>
          </a:xfrm>
        </p:spPr>
        <p:txBody>
          <a:bodyPr/>
          <a:lstStyle/>
          <a:p>
            <a:r>
              <a:rPr lang="en-US"/>
              <a:t>Which of the following statements is false of </a:t>
            </a:r>
            <a:r>
              <a:rPr lang="en-US">
                <a:solidFill>
                  <a:srgbClr val="66FF99"/>
                </a:solidFill>
              </a:rPr>
              <a:t>photosynthesis</a:t>
            </a:r>
            <a:r>
              <a:rPr lang="en-US">
                <a:solidFill>
                  <a:srgbClr val="99FFCC"/>
                </a:solidFill>
              </a:rPr>
              <a:t>?</a:t>
            </a:r>
          </a:p>
          <a:p>
            <a:pPr lvl="1">
              <a:buFontTx/>
              <a:buNone/>
            </a:pPr>
            <a:r>
              <a:rPr lang="en-US">
                <a:solidFill>
                  <a:srgbClr val="6699FF"/>
                </a:solidFill>
              </a:rPr>
              <a:t>A.) Photosynthesis requires sunlight, carbon dioxide, and water.</a:t>
            </a:r>
          </a:p>
          <a:p>
            <a:pPr lvl="1">
              <a:buFontTx/>
              <a:buNone/>
            </a:pPr>
            <a:r>
              <a:rPr lang="en-US">
                <a:solidFill>
                  <a:srgbClr val="FF99FF"/>
                </a:solidFill>
              </a:rPr>
              <a:t>B.) Oxygen and glucose are produced in photosynthesis.</a:t>
            </a:r>
          </a:p>
          <a:p>
            <a:pPr lvl="1">
              <a:buFontTx/>
              <a:buNone/>
            </a:pPr>
            <a:r>
              <a:rPr lang="en-US">
                <a:solidFill>
                  <a:srgbClr val="FF9900"/>
                </a:solidFill>
              </a:rPr>
              <a:t>C.) Carbon Dioxide and water are produced.</a:t>
            </a:r>
          </a:p>
          <a:p>
            <a:pPr lvl="1">
              <a:buFontTx/>
              <a:buNone/>
            </a:pPr>
            <a:r>
              <a:rPr lang="en-US">
                <a:solidFill>
                  <a:srgbClr val="CC00FF"/>
                </a:solidFill>
              </a:rPr>
              <a:t>D.) In photosynthesis, plants use radiant energy from the sun to create chemical energy in the form of sugars.</a:t>
            </a:r>
          </a:p>
          <a:p>
            <a:pPr lvl="1">
              <a:buFontTx/>
              <a:buNone/>
            </a:pPr>
            <a:r>
              <a:rPr lang="en-US">
                <a:solidFill>
                  <a:schemeClr val="hlink"/>
                </a:solidFill>
              </a:rPr>
              <a:t>E.) None of the above.</a:t>
            </a:r>
          </a:p>
          <a:p>
            <a:pPr lvl="1"/>
            <a:endParaRPr lang="en-US">
              <a:solidFill>
                <a:schemeClr val="hlink"/>
              </a:solidFill>
            </a:endParaRPr>
          </a:p>
        </p:txBody>
      </p:sp>
      <p:sp>
        <p:nvSpPr>
          <p:cNvPr id="647171"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C8913BB8-F3F8-436F-9942-3FB4BE4C1D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1619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body" idx="1"/>
          </p:nvPr>
        </p:nvSpPr>
        <p:spPr>
          <a:xfrm>
            <a:off x="457200" y="304800"/>
            <a:ext cx="8229600" cy="5821363"/>
          </a:xfrm>
        </p:spPr>
        <p:txBody>
          <a:bodyPr/>
          <a:lstStyle/>
          <a:p>
            <a:r>
              <a:rPr lang="en-US" dirty="0"/>
              <a:t>Which of the following statements is false of </a:t>
            </a:r>
            <a:r>
              <a:rPr lang="en-US" dirty="0">
                <a:solidFill>
                  <a:srgbClr val="66FF99"/>
                </a:solidFill>
              </a:rPr>
              <a:t>photosynthesis</a:t>
            </a:r>
            <a:r>
              <a:rPr lang="en-US" dirty="0">
                <a:solidFill>
                  <a:srgbClr val="99FFCC"/>
                </a:solidFill>
              </a:rPr>
              <a:t>? and the answer is…</a:t>
            </a:r>
          </a:p>
          <a:p>
            <a:pPr lvl="1">
              <a:buFontTx/>
              <a:buNone/>
            </a:pPr>
            <a:r>
              <a:rPr lang="en-US" dirty="0">
                <a:solidFill>
                  <a:srgbClr val="6699FF"/>
                </a:solidFill>
              </a:rPr>
              <a:t>A.) Photosynthesis requires sunlight, carbon dioxide, and water.</a:t>
            </a:r>
          </a:p>
          <a:p>
            <a:pPr lvl="1">
              <a:buFontTx/>
              <a:buNone/>
            </a:pPr>
            <a:r>
              <a:rPr lang="en-US" dirty="0">
                <a:solidFill>
                  <a:srgbClr val="FF99FF"/>
                </a:solidFill>
              </a:rPr>
              <a:t>B.) Oxygen and glucose are produced in photosynthesis.</a:t>
            </a:r>
          </a:p>
          <a:p>
            <a:pPr lvl="1">
              <a:buFontTx/>
              <a:buNone/>
            </a:pPr>
            <a:r>
              <a:rPr lang="en-US" dirty="0">
                <a:solidFill>
                  <a:srgbClr val="FF9900"/>
                </a:solidFill>
              </a:rPr>
              <a:t>C.) Carbon Dioxide and water are produced.</a:t>
            </a:r>
          </a:p>
          <a:p>
            <a:pPr lvl="1">
              <a:buFontTx/>
              <a:buNone/>
            </a:pPr>
            <a:r>
              <a:rPr lang="en-US" dirty="0">
                <a:solidFill>
                  <a:srgbClr val="CC00FF"/>
                </a:solidFill>
              </a:rPr>
              <a:t>D.) In photosynthesis, plants use radiant energy from the sun to create chemical energy in the form of sugars.</a:t>
            </a:r>
          </a:p>
          <a:p>
            <a:pPr lvl="1">
              <a:buFontTx/>
              <a:buNone/>
            </a:pPr>
            <a:r>
              <a:rPr lang="en-US" dirty="0">
                <a:solidFill>
                  <a:schemeClr val="hlink"/>
                </a:solidFill>
              </a:rPr>
              <a:t>E.) None of the above.</a:t>
            </a:r>
          </a:p>
          <a:p>
            <a:pPr lvl="1"/>
            <a:endParaRPr lang="en-US" dirty="0">
              <a:solidFill>
                <a:schemeClr val="hlink"/>
              </a:solidFill>
            </a:endParaRPr>
          </a:p>
        </p:txBody>
      </p:sp>
      <p:sp>
        <p:nvSpPr>
          <p:cNvPr id="74137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4" name="Picture 2" descr="Die cut Racing 13 – @ StickerApp Shop">
            <a:extLst>
              <a:ext uri="{FF2B5EF4-FFF2-40B4-BE49-F238E27FC236}">
                <a16:creationId xmlns:a16="http://schemas.microsoft.com/office/drawing/2014/main" id="{6D119B69-B98B-4A5E-A9D1-AC55F0A6AF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5585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body" idx="1"/>
          </p:nvPr>
        </p:nvSpPr>
        <p:spPr>
          <a:xfrm>
            <a:off x="457200" y="304800"/>
            <a:ext cx="8305800" cy="5821363"/>
          </a:xfrm>
        </p:spPr>
        <p:txBody>
          <a:bodyPr/>
          <a:lstStyle/>
          <a:p>
            <a:r>
              <a:rPr lang="en-US" dirty="0"/>
              <a:t>Which of the following statements is false of </a:t>
            </a:r>
            <a:r>
              <a:rPr lang="en-US" dirty="0">
                <a:solidFill>
                  <a:srgbClr val="66FF99"/>
                </a:solidFill>
              </a:rPr>
              <a:t>photosynthesis? </a:t>
            </a:r>
            <a:r>
              <a:rPr lang="en-US" dirty="0">
                <a:solidFill>
                  <a:schemeClr val="bg1"/>
                </a:solidFill>
              </a:rPr>
              <a:t>and the answer is…</a:t>
            </a:r>
          </a:p>
          <a:p>
            <a:pPr lvl="1">
              <a:buFontTx/>
              <a:buNone/>
            </a:pPr>
            <a:r>
              <a:rPr lang="en-US" dirty="0"/>
              <a:t>A.) Photosynthesis requires sunlight, carbon dioxide, and water.</a:t>
            </a:r>
          </a:p>
          <a:p>
            <a:pPr lvl="1">
              <a:buFontTx/>
              <a:buNone/>
            </a:pPr>
            <a:r>
              <a:rPr lang="en-US" dirty="0"/>
              <a:t>B.) Oxygen and glucose are produced in photosynthesis.</a:t>
            </a:r>
          </a:p>
          <a:p>
            <a:pPr lvl="1">
              <a:buFontTx/>
              <a:buNone/>
            </a:pPr>
            <a:r>
              <a:rPr lang="en-US" dirty="0">
                <a:solidFill>
                  <a:srgbClr val="FF9900"/>
                </a:solidFill>
              </a:rPr>
              <a:t>C.) Carbon Dioxide and water are produced.</a:t>
            </a:r>
          </a:p>
          <a:p>
            <a:pPr lvl="1">
              <a:buFontTx/>
              <a:buNone/>
            </a:pPr>
            <a:r>
              <a:rPr lang="en-US" dirty="0"/>
              <a:t>D.) In photosynthesis, plants use radiant energy from the sun to create chemical energy in the form of sugars.</a:t>
            </a:r>
          </a:p>
          <a:p>
            <a:pPr lvl="1">
              <a:buFontTx/>
              <a:buNone/>
            </a:pPr>
            <a:r>
              <a:rPr lang="en-US" dirty="0"/>
              <a:t>E.) None of the above.</a:t>
            </a:r>
          </a:p>
          <a:p>
            <a:pPr lvl="1"/>
            <a:endParaRPr lang="en-US" dirty="0"/>
          </a:p>
        </p:txBody>
      </p:sp>
      <p:sp>
        <p:nvSpPr>
          <p:cNvPr id="648195"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5" name="Rounded Rectangle 4"/>
          <p:cNvSpPr>
            <a:spLocks noChangeArrowheads="1"/>
          </p:cNvSpPr>
          <p:nvPr/>
        </p:nvSpPr>
        <p:spPr bwMode="auto">
          <a:xfrm>
            <a:off x="685800" y="3276600"/>
            <a:ext cx="8001000" cy="457200"/>
          </a:xfrm>
          <a:prstGeom prst="roundRect">
            <a:avLst>
              <a:gd name="adj" fmla="val 16667"/>
            </a:avLst>
          </a:prstGeom>
          <a:solidFill>
            <a:srgbClr val="FFC000">
              <a:alpha val="33725"/>
            </a:srgbClr>
          </a:solidFill>
          <a:ln w="38100" algn="ctr">
            <a:solidFill>
              <a:srgbClr val="FFC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6" name="Picture 2" descr="Die cut Racing 13 – @ StickerApp Shop">
            <a:extLst>
              <a:ext uri="{FF2B5EF4-FFF2-40B4-BE49-F238E27FC236}">
                <a16:creationId xmlns:a16="http://schemas.microsoft.com/office/drawing/2014/main" id="{90534FC7-377B-42E8-893F-2E47BF0E6D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03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body" idx="1"/>
          </p:nvPr>
        </p:nvSpPr>
        <p:spPr>
          <a:xfrm>
            <a:off x="457200" y="304800"/>
            <a:ext cx="8229600" cy="5821363"/>
          </a:xfrm>
        </p:spPr>
        <p:txBody>
          <a:bodyPr/>
          <a:lstStyle/>
          <a:p>
            <a:r>
              <a:rPr lang="en-US"/>
              <a:t>Which of the following statements is false of </a:t>
            </a:r>
            <a:r>
              <a:rPr lang="en-US">
                <a:solidFill>
                  <a:srgbClr val="66FF99"/>
                </a:solidFill>
              </a:rPr>
              <a:t>photosynthesis? </a:t>
            </a:r>
            <a:r>
              <a:rPr lang="en-US">
                <a:solidFill>
                  <a:schemeClr val="bg1"/>
                </a:solidFill>
              </a:rPr>
              <a:t>And the answer is…</a:t>
            </a:r>
          </a:p>
          <a:p>
            <a:pPr lvl="1">
              <a:buFontTx/>
              <a:buNone/>
            </a:pPr>
            <a:r>
              <a:rPr lang="en-US"/>
              <a:t>A.) Photosynthesis requires sunlight, carbon dioxide, and water.</a:t>
            </a:r>
          </a:p>
          <a:p>
            <a:pPr lvl="1">
              <a:buFontTx/>
              <a:buNone/>
            </a:pPr>
            <a:r>
              <a:rPr lang="en-US"/>
              <a:t>B.) Oxygen and glucose are produced in photosynthesis.</a:t>
            </a:r>
          </a:p>
          <a:p>
            <a:pPr lvl="1">
              <a:buFontTx/>
              <a:buNone/>
            </a:pPr>
            <a:r>
              <a:rPr lang="en-US">
                <a:solidFill>
                  <a:srgbClr val="FF9900"/>
                </a:solidFill>
              </a:rPr>
              <a:t>C.)</a:t>
            </a:r>
            <a:r>
              <a:rPr lang="en-US">
                <a:solidFill>
                  <a:srgbClr val="FF00FF"/>
                </a:solidFill>
              </a:rPr>
              <a:t> </a:t>
            </a:r>
            <a:r>
              <a:rPr lang="en-US" u="sng">
                <a:solidFill>
                  <a:srgbClr val="FF00FF"/>
                </a:solidFill>
              </a:rPr>
              <a:t>Oxygen </a:t>
            </a:r>
            <a:r>
              <a:rPr lang="en-US">
                <a:solidFill>
                  <a:srgbClr val="FF9900"/>
                </a:solidFill>
              </a:rPr>
              <a:t>and</a:t>
            </a:r>
            <a:r>
              <a:rPr lang="en-US">
                <a:solidFill>
                  <a:srgbClr val="FF00FF"/>
                </a:solidFill>
              </a:rPr>
              <a:t> </a:t>
            </a:r>
            <a:r>
              <a:rPr lang="en-US" u="sng">
                <a:solidFill>
                  <a:srgbClr val="FF00FF"/>
                </a:solidFill>
              </a:rPr>
              <a:t>glucose</a:t>
            </a:r>
            <a:r>
              <a:rPr lang="en-US">
                <a:solidFill>
                  <a:srgbClr val="FF00FF"/>
                </a:solidFill>
              </a:rPr>
              <a:t> </a:t>
            </a:r>
            <a:r>
              <a:rPr lang="en-US">
                <a:solidFill>
                  <a:srgbClr val="FF9900"/>
                </a:solidFill>
              </a:rPr>
              <a:t>are produced.</a:t>
            </a:r>
          </a:p>
          <a:p>
            <a:pPr lvl="1">
              <a:buFontTx/>
              <a:buNone/>
            </a:pPr>
            <a:r>
              <a:rPr lang="en-US"/>
              <a:t>D.) In photosynthesis, plants use radiant energy from the sun to create chemical energy in the form of sugars.</a:t>
            </a:r>
          </a:p>
          <a:p>
            <a:pPr lvl="1">
              <a:buFontTx/>
              <a:buNone/>
            </a:pPr>
            <a:r>
              <a:rPr lang="en-US"/>
              <a:t>E.) None of the above.</a:t>
            </a:r>
          </a:p>
          <a:p>
            <a:pPr lvl="1"/>
            <a:endParaRPr lang="en-US"/>
          </a:p>
        </p:txBody>
      </p:sp>
      <p:sp>
        <p:nvSpPr>
          <p:cNvPr id="649219" name="Rectangle 3"/>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358404" name="Rounded Rectangle 4"/>
          <p:cNvSpPr>
            <a:spLocks noChangeArrowheads="1"/>
          </p:cNvSpPr>
          <p:nvPr/>
        </p:nvSpPr>
        <p:spPr bwMode="auto">
          <a:xfrm>
            <a:off x="685800" y="3276600"/>
            <a:ext cx="8001000" cy="457200"/>
          </a:xfrm>
          <a:prstGeom prst="roundRect">
            <a:avLst>
              <a:gd name="adj" fmla="val 16667"/>
            </a:avLst>
          </a:prstGeom>
          <a:solidFill>
            <a:srgbClr val="FFC000">
              <a:alpha val="33725"/>
            </a:srgbClr>
          </a:solidFill>
          <a:ln w="38100" algn="ctr">
            <a:solidFill>
              <a:srgbClr val="FF00FF"/>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7410" name="Picture 2" descr="Die cut Racing 13 – @ StickerApp Shop">
            <a:extLst>
              <a:ext uri="{FF2B5EF4-FFF2-40B4-BE49-F238E27FC236}">
                <a16:creationId xmlns:a16="http://schemas.microsoft.com/office/drawing/2014/main" id="{2AA6A0EC-81F7-4212-9913-E5F98A531B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4991585"/>
            <a:ext cx="1639383"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193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idx="1"/>
          </p:nvPr>
        </p:nvSpPr>
        <p:spPr>
          <a:xfrm>
            <a:off x="304800" y="228600"/>
            <a:ext cx="8686800" cy="5867400"/>
          </a:xfrm>
        </p:spPr>
        <p:txBody>
          <a:bodyPr/>
          <a:lstStyle/>
          <a:p>
            <a:r>
              <a:rPr lang="en-US" dirty="0">
                <a:latin typeface="Century Gothic" panose="020B0502020202020204" pitchFamily="34" charset="0"/>
                <a:ea typeface="Times New Roman" panose="02020603050405020304" pitchFamily="18" charset="0"/>
              </a:rPr>
              <a:t>This is the p</a:t>
            </a:r>
            <a:r>
              <a:rPr lang="en-US" dirty="0">
                <a:effectLst/>
                <a:latin typeface="Century Gothic" panose="020B0502020202020204" pitchFamily="34" charset="0"/>
                <a:ea typeface="Times New Roman" panose="02020603050405020304" pitchFamily="18" charset="0"/>
              </a:rPr>
              <a:t>rocesses whereby certain organisms obtain energy from organic molecules.</a:t>
            </a:r>
            <a:endParaRPr lang="en-US" dirty="0">
              <a:effectLst/>
              <a:latin typeface="Times New Roman" panose="02020603050405020304" pitchFamily="18" charset="0"/>
              <a:ea typeface="Times New Roman" panose="02020603050405020304" pitchFamily="18" charset="0"/>
            </a:endParaRPr>
          </a:p>
          <a:p>
            <a:endParaRPr lang="en-US" dirty="0"/>
          </a:p>
          <a:p>
            <a:endParaRPr lang="en-US" sz="2400" dirty="0"/>
          </a:p>
          <a:p>
            <a:endParaRPr lang="en-US" sz="2400" dirty="0"/>
          </a:p>
        </p:txBody>
      </p:sp>
      <p:pic>
        <p:nvPicPr>
          <p:cNvPr id="1026" name="Picture 2" descr="Cellular respiration - Wikipedia">
            <a:extLst>
              <a:ext uri="{FF2B5EF4-FFF2-40B4-BE49-F238E27FC236}">
                <a16:creationId xmlns:a16="http://schemas.microsoft.com/office/drawing/2014/main" id="{706946A9-74F1-42C7-B582-2B2E81A28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18872"/>
            <a:ext cx="9144000" cy="47577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67F730-F2CF-4801-9C2B-7535DC3F94A8}"/>
              </a:ext>
            </a:extLst>
          </p:cNvPr>
          <p:cNvSpPr/>
          <p:nvPr/>
        </p:nvSpPr>
        <p:spPr>
          <a:xfrm>
            <a:off x="728557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14</a:t>
            </a:r>
          </a:p>
        </p:txBody>
      </p:sp>
      <p:pic>
        <p:nvPicPr>
          <p:cNvPr id="5" name="Picture 4" descr="http://www.clker.com/cliparts/9/a/e/e/12154415151126295659lemmling_Cartoon_owl.svg.hi.png">
            <a:extLst>
              <a:ext uri="{FF2B5EF4-FFF2-40B4-BE49-F238E27FC236}">
                <a16:creationId xmlns:a16="http://schemas.microsoft.com/office/drawing/2014/main" id="{C289C2DE-4A8D-41BC-A7C6-0247F48537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940" y="6018767"/>
            <a:ext cx="228600" cy="22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ar: 10 Points 2">
            <a:extLst>
              <a:ext uri="{FF2B5EF4-FFF2-40B4-BE49-F238E27FC236}">
                <a16:creationId xmlns:a16="http://schemas.microsoft.com/office/drawing/2014/main" id="{26080335-CEC9-6978-4DFA-499FFF9F34E7}"/>
              </a:ext>
            </a:extLst>
          </p:cNvPr>
          <p:cNvSpPr/>
          <p:nvPr/>
        </p:nvSpPr>
        <p:spPr bwMode="auto">
          <a:xfrm>
            <a:off x="5577840" y="6009917"/>
            <a:ext cx="304800" cy="228600"/>
          </a:xfrm>
          <a:prstGeom prst="star10">
            <a:avLst/>
          </a:prstGeom>
          <a:solidFill>
            <a:srgbClr val="FFFF99">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20643936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idx="1"/>
          </p:nvPr>
        </p:nvSpPr>
        <p:spPr>
          <a:xfrm>
            <a:off x="304800" y="228600"/>
            <a:ext cx="8686800" cy="5867400"/>
          </a:xfrm>
        </p:spPr>
        <p:txBody>
          <a:bodyPr/>
          <a:lstStyle/>
          <a:p>
            <a:r>
              <a:rPr lang="en-US" dirty="0">
                <a:latin typeface="Century Gothic" panose="020B0502020202020204" pitchFamily="34" charset="0"/>
                <a:ea typeface="Times New Roman" panose="02020603050405020304" pitchFamily="18" charset="0"/>
              </a:rPr>
              <a:t>This is the p</a:t>
            </a:r>
            <a:r>
              <a:rPr lang="en-US" dirty="0">
                <a:effectLst/>
                <a:latin typeface="Century Gothic" panose="020B0502020202020204" pitchFamily="34" charset="0"/>
                <a:ea typeface="Times New Roman" panose="02020603050405020304" pitchFamily="18" charset="0"/>
              </a:rPr>
              <a:t>rocesses whereby certain organisms obtain energy from organic molecules.</a:t>
            </a:r>
            <a:endParaRPr lang="en-US" dirty="0">
              <a:effectLst/>
              <a:latin typeface="Times New Roman" panose="02020603050405020304" pitchFamily="18" charset="0"/>
              <a:ea typeface="Times New Roman" panose="02020603050405020304" pitchFamily="18" charset="0"/>
            </a:endParaRPr>
          </a:p>
          <a:p>
            <a:endParaRPr lang="en-US" dirty="0"/>
          </a:p>
          <a:p>
            <a:endParaRPr lang="en-US" sz="2400" dirty="0"/>
          </a:p>
          <a:p>
            <a:endParaRPr lang="en-US" sz="2400" dirty="0"/>
          </a:p>
        </p:txBody>
      </p:sp>
      <p:pic>
        <p:nvPicPr>
          <p:cNvPr id="1026" name="Picture 2" descr="Cellular respiration - Wikipedia">
            <a:extLst>
              <a:ext uri="{FF2B5EF4-FFF2-40B4-BE49-F238E27FC236}">
                <a16:creationId xmlns:a16="http://schemas.microsoft.com/office/drawing/2014/main" id="{706946A9-74F1-42C7-B582-2B2E81A28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18872"/>
            <a:ext cx="9144000" cy="47577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67F730-F2CF-4801-9C2B-7535DC3F94A8}"/>
              </a:ext>
            </a:extLst>
          </p:cNvPr>
          <p:cNvSpPr/>
          <p:nvPr/>
        </p:nvSpPr>
        <p:spPr>
          <a:xfrm>
            <a:off x="7285570" y="99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14</a:t>
            </a:r>
          </a:p>
        </p:txBody>
      </p:sp>
      <p:pic>
        <p:nvPicPr>
          <p:cNvPr id="5" name="Picture 4" descr="http://www.clker.com/cliparts/9/a/e/e/12154415151126295659lemmling_Cartoon_owl.svg.hi.png">
            <a:extLst>
              <a:ext uri="{FF2B5EF4-FFF2-40B4-BE49-F238E27FC236}">
                <a16:creationId xmlns:a16="http://schemas.microsoft.com/office/drawing/2014/main" id="{C289C2DE-4A8D-41BC-A7C6-0247F48537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940" y="6018767"/>
            <a:ext cx="228600" cy="22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tar: 10 Points 2">
            <a:extLst>
              <a:ext uri="{FF2B5EF4-FFF2-40B4-BE49-F238E27FC236}">
                <a16:creationId xmlns:a16="http://schemas.microsoft.com/office/drawing/2014/main" id="{26080335-CEC9-6978-4DFA-499FFF9F34E7}"/>
              </a:ext>
            </a:extLst>
          </p:cNvPr>
          <p:cNvSpPr/>
          <p:nvPr/>
        </p:nvSpPr>
        <p:spPr bwMode="auto">
          <a:xfrm>
            <a:off x="5577840" y="6009917"/>
            <a:ext cx="304800" cy="228600"/>
          </a:xfrm>
          <a:prstGeom prst="star10">
            <a:avLst/>
          </a:prstGeom>
          <a:solidFill>
            <a:srgbClr val="FFFF99">
              <a:alpha val="7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TextBox 5">
            <a:extLst>
              <a:ext uri="{FF2B5EF4-FFF2-40B4-BE49-F238E27FC236}">
                <a16:creationId xmlns:a16="http://schemas.microsoft.com/office/drawing/2014/main" id="{43837A1A-E0B8-91E8-023F-8E9E5A509D06}"/>
              </a:ext>
            </a:extLst>
          </p:cNvPr>
          <p:cNvSpPr txBox="1"/>
          <p:nvPr/>
        </p:nvSpPr>
        <p:spPr>
          <a:xfrm>
            <a:off x="1143000" y="3420291"/>
            <a:ext cx="6228806"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glow rad="165100">
                    <a:srgbClr val="AAADCA">
                      <a:satMod val="175000"/>
                      <a:alpha val="99000"/>
                    </a:srgbClr>
                  </a:glow>
                  <a:outerShdw blurRad="12700" dist="38100" dir="2700000" algn="tl" rotWithShape="0">
                    <a:srgbClr val="000000">
                      <a:lumMod val="50000"/>
                    </a:srgbClr>
                  </a:outerShdw>
                </a:effectLst>
                <a:uLnTx/>
                <a:uFillTx/>
                <a:latin typeface="Arial" charset="0"/>
                <a:ea typeface="+mn-ea"/>
                <a:cs typeface="+mn-cs"/>
              </a:rPr>
              <a:t>Cellular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glow rad="165100">
                    <a:srgbClr val="AAADCA">
                      <a:satMod val="175000"/>
                      <a:alpha val="99000"/>
                    </a:srgbClr>
                  </a:glow>
                  <a:outerShdw blurRad="12700" dist="38100" dir="2700000" algn="tl" rotWithShape="0">
                    <a:srgbClr val="000000">
                      <a:lumMod val="50000"/>
                    </a:srgbClr>
                  </a:outerShdw>
                </a:effectLst>
                <a:uLnTx/>
                <a:uFillTx/>
                <a:latin typeface="Arial" charset="0"/>
                <a:ea typeface="+mn-ea"/>
                <a:cs typeface="+mn-cs"/>
              </a:rPr>
              <a:t>Respiration</a:t>
            </a:r>
          </a:p>
        </p:txBody>
      </p:sp>
      <p:pic>
        <p:nvPicPr>
          <p:cNvPr id="7" name="Picture 4" descr="http://www.clker.com/cliparts/9/a/e/e/12154415151126295659lemmling_Cartoon_owl.svg.hi.png">
            <a:extLst>
              <a:ext uri="{FF2B5EF4-FFF2-40B4-BE49-F238E27FC236}">
                <a16:creationId xmlns:a16="http://schemas.microsoft.com/office/drawing/2014/main" id="{AAE80FA2-56F0-57FC-2009-C2391886C7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1775430"/>
            <a:ext cx="2133601" cy="212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707490"/>
      </p:ext>
    </p:extLst>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548</TotalTime>
  <Words>5668</Words>
  <Application>Microsoft Office PowerPoint</Application>
  <PresentationFormat>On-screen Show (4:3)</PresentationFormat>
  <Paragraphs>1319</Paragraphs>
  <Slides>138</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138</vt:i4>
      </vt:variant>
    </vt:vector>
  </HeadingPairs>
  <TitlesOfParts>
    <vt:vector size="151" baseType="lpstr">
      <vt:lpstr>Aptos</vt:lpstr>
      <vt:lpstr>Arial</vt:lpstr>
      <vt:lpstr>Arial Black</vt:lpstr>
      <vt:lpstr>Calibri</vt:lpstr>
      <vt:lpstr>Century Gothic</vt:lpstr>
      <vt:lpstr>Roboto</vt:lpstr>
      <vt:lpstr>Tahoma</vt:lpstr>
      <vt:lpstr>Times New Roman</vt:lpstr>
      <vt:lpstr>Verdana</vt:lpstr>
      <vt:lpstr>Wingdings</vt:lpstr>
      <vt:lpstr>Default Design</vt:lpstr>
      <vt:lpstr>1_Default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19</cp:revision>
  <dcterms:modified xsi:type="dcterms:W3CDTF">2024-08-16T15:06:17Z</dcterms:modified>
</cp:coreProperties>
</file>