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3"/>
  </p:notesMasterIdLst>
  <p:handoutMasterIdLst>
    <p:handoutMasterId r:id="rId134"/>
  </p:handoutMasterIdLst>
  <p:sldIdLst>
    <p:sldId id="526" r:id="rId3"/>
    <p:sldId id="318" r:id="rId4"/>
    <p:sldId id="519" r:id="rId5"/>
    <p:sldId id="520" r:id="rId6"/>
    <p:sldId id="521" r:id="rId7"/>
    <p:sldId id="522" r:id="rId8"/>
    <p:sldId id="450" r:id="rId9"/>
    <p:sldId id="451" r:id="rId10"/>
    <p:sldId id="452" r:id="rId11"/>
    <p:sldId id="457" r:id="rId12"/>
    <p:sldId id="459" r:id="rId13"/>
    <p:sldId id="461" r:id="rId14"/>
    <p:sldId id="463" r:id="rId15"/>
    <p:sldId id="465" r:id="rId16"/>
    <p:sldId id="466" r:id="rId17"/>
    <p:sldId id="468" r:id="rId18"/>
    <p:sldId id="470" r:id="rId19"/>
    <p:sldId id="472" r:id="rId20"/>
    <p:sldId id="543" r:id="rId21"/>
    <p:sldId id="474" r:id="rId22"/>
    <p:sldId id="476" r:id="rId23"/>
    <p:sldId id="477" r:id="rId24"/>
    <p:sldId id="481" r:id="rId25"/>
    <p:sldId id="483" r:id="rId26"/>
    <p:sldId id="485" r:id="rId27"/>
    <p:sldId id="487" r:id="rId28"/>
    <p:sldId id="489" r:id="rId29"/>
    <p:sldId id="537" r:id="rId30"/>
    <p:sldId id="535" r:id="rId31"/>
    <p:sldId id="536" r:id="rId32"/>
    <p:sldId id="493" r:id="rId33"/>
    <p:sldId id="495" r:id="rId34"/>
    <p:sldId id="497" r:id="rId35"/>
    <p:sldId id="499" r:id="rId36"/>
    <p:sldId id="501" r:id="rId37"/>
    <p:sldId id="502" r:id="rId38"/>
    <p:sldId id="504" r:id="rId39"/>
    <p:sldId id="507" r:id="rId40"/>
    <p:sldId id="509" r:id="rId41"/>
    <p:sldId id="525" r:id="rId42"/>
    <p:sldId id="513" r:id="rId43"/>
    <p:sldId id="514" r:id="rId44"/>
    <p:sldId id="515" r:id="rId45"/>
    <p:sldId id="516" r:id="rId46"/>
    <p:sldId id="545" r:id="rId47"/>
    <p:sldId id="548" r:id="rId48"/>
    <p:sldId id="352" r:id="rId49"/>
    <p:sldId id="353" r:id="rId50"/>
    <p:sldId id="417" r:id="rId51"/>
    <p:sldId id="354" r:id="rId52"/>
    <p:sldId id="418" r:id="rId53"/>
    <p:sldId id="355" r:id="rId54"/>
    <p:sldId id="421" r:id="rId55"/>
    <p:sldId id="423" r:id="rId56"/>
    <p:sldId id="544" r:id="rId57"/>
    <p:sldId id="359" r:id="rId58"/>
    <p:sldId id="422" r:id="rId59"/>
    <p:sldId id="549" r:id="rId60"/>
    <p:sldId id="361" r:id="rId61"/>
    <p:sldId id="424" r:id="rId62"/>
    <p:sldId id="363" r:id="rId63"/>
    <p:sldId id="425" r:id="rId64"/>
    <p:sldId id="517" r:id="rId65"/>
    <p:sldId id="364" r:id="rId66"/>
    <p:sldId id="420" r:id="rId67"/>
    <p:sldId id="426" r:id="rId68"/>
    <p:sldId id="367" r:id="rId69"/>
    <p:sldId id="538" r:id="rId70"/>
    <p:sldId id="539" r:id="rId71"/>
    <p:sldId id="540" r:id="rId72"/>
    <p:sldId id="370" r:id="rId73"/>
    <p:sldId id="428" r:id="rId74"/>
    <p:sldId id="541" r:id="rId75"/>
    <p:sldId id="542" r:id="rId76"/>
    <p:sldId id="371" r:id="rId77"/>
    <p:sldId id="429" r:id="rId78"/>
    <p:sldId id="546" r:id="rId79"/>
    <p:sldId id="373" r:id="rId80"/>
    <p:sldId id="430" r:id="rId81"/>
    <p:sldId id="375" r:id="rId82"/>
    <p:sldId id="376" r:id="rId83"/>
    <p:sldId id="377" r:id="rId84"/>
    <p:sldId id="431" r:id="rId85"/>
    <p:sldId id="432" r:id="rId86"/>
    <p:sldId id="379" r:id="rId87"/>
    <p:sldId id="433" r:id="rId88"/>
    <p:sldId id="381" r:id="rId89"/>
    <p:sldId id="434" r:id="rId90"/>
    <p:sldId id="382" r:id="rId91"/>
    <p:sldId id="383" r:id="rId92"/>
    <p:sldId id="435" r:id="rId93"/>
    <p:sldId id="436" r:id="rId94"/>
    <p:sldId id="528" r:id="rId95"/>
    <p:sldId id="386" r:id="rId96"/>
    <p:sldId id="388" r:id="rId97"/>
    <p:sldId id="531" r:id="rId98"/>
    <p:sldId id="532" r:id="rId99"/>
    <p:sldId id="533" r:id="rId100"/>
    <p:sldId id="390" r:id="rId101"/>
    <p:sldId id="439" r:id="rId102"/>
    <p:sldId id="392" r:id="rId103"/>
    <p:sldId id="440" r:id="rId104"/>
    <p:sldId id="394" r:id="rId105"/>
    <p:sldId id="441" r:id="rId106"/>
    <p:sldId id="396" r:id="rId107"/>
    <p:sldId id="442" r:id="rId108"/>
    <p:sldId id="397" r:id="rId109"/>
    <p:sldId id="398" r:id="rId110"/>
    <p:sldId id="443" r:id="rId111"/>
    <p:sldId id="419" r:id="rId112"/>
    <p:sldId id="400" r:id="rId113"/>
    <p:sldId id="401" r:id="rId114"/>
    <p:sldId id="529" r:id="rId115"/>
    <p:sldId id="530" r:id="rId116"/>
    <p:sldId id="404" r:id="rId117"/>
    <p:sldId id="444" r:id="rId118"/>
    <p:sldId id="523" r:id="rId119"/>
    <p:sldId id="524" r:id="rId120"/>
    <p:sldId id="448" r:id="rId121"/>
    <p:sldId id="408" r:id="rId122"/>
    <p:sldId id="446" r:id="rId123"/>
    <p:sldId id="412" r:id="rId124"/>
    <p:sldId id="518" r:id="rId125"/>
    <p:sldId id="415" r:id="rId126"/>
    <p:sldId id="550" r:id="rId127"/>
    <p:sldId id="1542" r:id="rId128"/>
    <p:sldId id="1579" r:id="rId129"/>
    <p:sldId id="1580" r:id="rId130"/>
    <p:sldId id="4682" r:id="rId131"/>
    <p:sldId id="1474" r:id="rId1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99FF"/>
    <a:srgbClr val="3366FF"/>
    <a:srgbClr val="66FF99"/>
    <a:srgbClr val="00FF99"/>
    <a:srgbClr val="FF9900"/>
    <a:srgbClr val="99663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5772" y="12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01009EE-9CE5-4270-A92A-278B5074B29C}" type="slidenum">
              <a:rPr lang="en-US"/>
              <a:pPr>
                <a:defRPr/>
              </a:pPr>
              <a:t>‹#›</a:t>
            </a:fld>
            <a:endParaRPr lang="en-US" dirty="0"/>
          </a:p>
        </p:txBody>
      </p:sp>
    </p:spTree>
    <p:extLst>
      <p:ext uri="{BB962C8B-B14F-4D97-AF65-F5344CB8AC3E}">
        <p14:creationId xmlns:p14="http://schemas.microsoft.com/office/powerpoint/2010/main" val="991481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14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819BF3F-BE99-4718-B872-EF0401E883B8}" type="slidenum">
              <a:rPr lang="en-US"/>
              <a:pPr>
                <a:defRPr/>
              </a:pPr>
              <a:t>‹#›</a:t>
            </a:fld>
            <a:endParaRPr lang="en-US" dirty="0"/>
          </a:p>
        </p:txBody>
      </p:sp>
    </p:spTree>
    <p:extLst>
      <p:ext uri="{BB962C8B-B14F-4D97-AF65-F5344CB8AC3E}">
        <p14:creationId xmlns:p14="http://schemas.microsoft.com/office/powerpoint/2010/main" val="1523499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2F5130-B7A2-4814-93C5-BE92FF36B411}" type="slidenum">
              <a:rPr lang="en-US"/>
              <a:pPr>
                <a:defRPr/>
              </a:pPr>
              <a:t>‹#›</a:t>
            </a:fld>
            <a:endParaRPr lang="en-US" dirty="0"/>
          </a:p>
        </p:txBody>
      </p:sp>
    </p:spTree>
    <p:extLst>
      <p:ext uri="{BB962C8B-B14F-4D97-AF65-F5344CB8AC3E}">
        <p14:creationId xmlns:p14="http://schemas.microsoft.com/office/powerpoint/2010/main" val="50894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DA6D32-B1F8-4498-A110-833508E7DB44}" type="slidenum">
              <a:rPr lang="en-US"/>
              <a:pPr>
                <a:defRPr/>
              </a:pPr>
              <a:t>‹#›</a:t>
            </a:fld>
            <a:endParaRPr lang="en-US" dirty="0"/>
          </a:p>
        </p:txBody>
      </p:sp>
    </p:spTree>
    <p:extLst>
      <p:ext uri="{BB962C8B-B14F-4D97-AF65-F5344CB8AC3E}">
        <p14:creationId xmlns:p14="http://schemas.microsoft.com/office/powerpoint/2010/main" val="330698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E3B9AB-9DEC-4133-9DEC-1C86453BD1C3}" type="slidenum">
              <a:rPr lang="en-US"/>
              <a:pPr>
                <a:defRPr/>
              </a:pPr>
              <a:t>‹#›</a:t>
            </a:fld>
            <a:endParaRPr lang="en-US" dirty="0"/>
          </a:p>
        </p:txBody>
      </p:sp>
    </p:spTree>
    <p:extLst>
      <p:ext uri="{BB962C8B-B14F-4D97-AF65-F5344CB8AC3E}">
        <p14:creationId xmlns:p14="http://schemas.microsoft.com/office/powerpoint/2010/main" val="2976890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243005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190603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13474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4047883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344469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278774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553742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305839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A6652-8D04-4D3E-B05D-57C806E94D83}" type="slidenum">
              <a:rPr lang="en-US"/>
              <a:pPr>
                <a:defRPr/>
              </a:pPr>
              <a:t>‹#›</a:t>
            </a:fld>
            <a:endParaRPr lang="en-US" dirty="0"/>
          </a:p>
        </p:txBody>
      </p:sp>
    </p:spTree>
    <p:extLst>
      <p:ext uri="{BB962C8B-B14F-4D97-AF65-F5344CB8AC3E}">
        <p14:creationId xmlns:p14="http://schemas.microsoft.com/office/powerpoint/2010/main" val="3175178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1483113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3553940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173211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3541608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266505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9D31B1-4D5B-40B5-9761-EC9F08325F16}" type="slidenum">
              <a:rPr lang="en-US"/>
              <a:pPr>
                <a:defRPr/>
              </a:pPr>
              <a:t>‹#›</a:t>
            </a:fld>
            <a:endParaRPr lang="en-US" dirty="0"/>
          </a:p>
        </p:txBody>
      </p:sp>
    </p:spTree>
    <p:extLst>
      <p:ext uri="{BB962C8B-B14F-4D97-AF65-F5344CB8AC3E}">
        <p14:creationId xmlns:p14="http://schemas.microsoft.com/office/powerpoint/2010/main" val="363695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84C7B8-0A34-46A7-A514-473B73F2E002}" type="slidenum">
              <a:rPr lang="en-US"/>
              <a:pPr>
                <a:defRPr/>
              </a:pPr>
              <a:t>‹#›</a:t>
            </a:fld>
            <a:endParaRPr lang="en-US" dirty="0"/>
          </a:p>
        </p:txBody>
      </p:sp>
    </p:spTree>
    <p:extLst>
      <p:ext uri="{BB962C8B-B14F-4D97-AF65-F5344CB8AC3E}">
        <p14:creationId xmlns:p14="http://schemas.microsoft.com/office/powerpoint/2010/main" val="292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D2EB02-BDFD-4A82-9C36-57677D414292}" type="slidenum">
              <a:rPr lang="en-US"/>
              <a:pPr>
                <a:defRPr/>
              </a:pPr>
              <a:t>‹#›</a:t>
            </a:fld>
            <a:endParaRPr lang="en-US" dirty="0"/>
          </a:p>
        </p:txBody>
      </p:sp>
    </p:spTree>
    <p:extLst>
      <p:ext uri="{BB962C8B-B14F-4D97-AF65-F5344CB8AC3E}">
        <p14:creationId xmlns:p14="http://schemas.microsoft.com/office/powerpoint/2010/main" val="54104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54BFA6-9B46-4456-926B-35F965F00E8C}" type="slidenum">
              <a:rPr lang="en-US"/>
              <a:pPr>
                <a:defRPr/>
              </a:pPr>
              <a:t>‹#›</a:t>
            </a:fld>
            <a:endParaRPr lang="en-US" dirty="0"/>
          </a:p>
        </p:txBody>
      </p:sp>
    </p:spTree>
    <p:extLst>
      <p:ext uri="{BB962C8B-B14F-4D97-AF65-F5344CB8AC3E}">
        <p14:creationId xmlns:p14="http://schemas.microsoft.com/office/powerpoint/2010/main" val="408363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B960C1-36C1-43FE-B0AE-1180370A5998}" type="slidenum">
              <a:rPr lang="en-US"/>
              <a:pPr>
                <a:defRPr/>
              </a:pPr>
              <a:t>‹#›</a:t>
            </a:fld>
            <a:endParaRPr lang="en-US" dirty="0"/>
          </a:p>
        </p:txBody>
      </p:sp>
    </p:spTree>
    <p:extLst>
      <p:ext uri="{BB962C8B-B14F-4D97-AF65-F5344CB8AC3E}">
        <p14:creationId xmlns:p14="http://schemas.microsoft.com/office/powerpoint/2010/main" val="357126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449E6A-300C-4B1B-B16F-2BB8385EE9DD}" type="slidenum">
              <a:rPr lang="en-US"/>
              <a:pPr>
                <a:defRPr/>
              </a:pPr>
              <a:t>‹#›</a:t>
            </a:fld>
            <a:endParaRPr lang="en-US" dirty="0"/>
          </a:p>
        </p:txBody>
      </p:sp>
    </p:spTree>
    <p:extLst>
      <p:ext uri="{BB962C8B-B14F-4D97-AF65-F5344CB8AC3E}">
        <p14:creationId xmlns:p14="http://schemas.microsoft.com/office/powerpoint/2010/main" val="186244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ECE30-6D19-49B6-A949-F68719BAD9B0}" type="slidenum">
              <a:rPr lang="en-US"/>
              <a:pPr>
                <a:defRPr/>
              </a:pPr>
              <a:t>‹#›</a:t>
            </a:fld>
            <a:endParaRPr lang="en-US" dirty="0"/>
          </a:p>
        </p:txBody>
      </p:sp>
    </p:spTree>
    <p:extLst>
      <p:ext uri="{BB962C8B-B14F-4D97-AF65-F5344CB8AC3E}">
        <p14:creationId xmlns:p14="http://schemas.microsoft.com/office/powerpoint/2010/main" val="356472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E4FBF2E-83B2-40DC-9565-CBE12B3359F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116807387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svg"/><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2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emf"/><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4.png"/><Relationship Id="rId4" Type="http://schemas.openxmlformats.org/officeDocument/2006/relationships/image" Target="../media/image49.png"/></Relationships>
</file>

<file path=ppt/slides/_rels/slide1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2.emf"/><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49.png"/></Relationships>
</file>

<file path=ppt/slides/_rels/slide1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2.png"/><Relationship Id="rId7" Type="http://schemas.openxmlformats.org/officeDocument/2006/relationships/image" Target="../media/image57.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hyperlink" Target="https://www.instagram.com/ryemurph88/" TargetMode="External"/><Relationship Id="rId11" Type="http://schemas.openxmlformats.org/officeDocument/2006/relationships/image" Target="../media/image59.png"/><Relationship Id="rId5" Type="http://schemas.openxmlformats.org/officeDocument/2006/relationships/image" Target="../media/image56.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mulus_clouds_in_fair_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 y="0"/>
            <a:ext cx="9111344" cy="68362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28600"/>
            <a:ext cx="7917552"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17780" cmpd="sng">
                  <a:solidFill>
                    <a:schemeClr val="bg2">
                      <a:lumMod val="20000"/>
                      <a:lumOff val="80000"/>
                    </a:scheme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rPr>
              <a:t>Biogeochemical Cycles</a:t>
            </a:r>
          </a:p>
          <a:p>
            <a:r>
              <a:rPr lang="en-US" sz="5400" b="1" dirty="0">
                <a:ln w="17780" cmpd="sng">
                  <a:solidFill>
                    <a:schemeClr val="bg2">
                      <a:lumMod val="20000"/>
                      <a:lumOff val="80000"/>
                    </a:scheme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rPr>
              <a:t>Review Game</a:t>
            </a:r>
            <a:endParaRPr lang="en-US" sz="5400" b="1" cap="none" spc="0" dirty="0">
              <a:ln w="17780" cmpd="sng">
                <a:solidFill>
                  <a:schemeClr val="bg2">
                    <a:lumMod val="20000"/>
                    <a:lumOff val="80000"/>
                  </a:scheme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endParaRPr>
          </a:p>
        </p:txBody>
      </p:sp>
      <p:sp>
        <p:nvSpPr>
          <p:cNvPr id="4" name="Rectangle 3"/>
          <p:cNvSpPr/>
          <p:nvPr/>
        </p:nvSpPr>
        <p:spPr>
          <a:xfrm>
            <a:off x="228600" y="5026630"/>
            <a:ext cx="357020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17780" cmpd="sng">
                  <a:solidFill>
                    <a:srgbClr val="FFFFFF"/>
                  </a:solidFill>
                  <a:prstDash val="solid"/>
                  <a:miter lim="800000"/>
                </a:ln>
                <a:solidFill>
                  <a:schemeClr val="bg1">
                    <a:lumMod val="85000"/>
                  </a:schemeClr>
                </a:solidFill>
                <a:effectLst>
                  <a:outerShdw blurRad="50800" algn="tl" rotWithShape="0">
                    <a:srgbClr val="000000"/>
                  </a:outerShdw>
                </a:effectLst>
              </a:rPr>
              <a:t>Part 2 </a:t>
            </a:r>
          </a:p>
          <a:p>
            <a:pPr algn="ctr"/>
            <a:r>
              <a:rPr lang="en-US" sz="5400" b="1" cap="none" spc="0" dirty="0">
                <a:ln w="17780" cmpd="sng">
                  <a:solidFill>
                    <a:srgbClr val="FFFFFF"/>
                  </a:solidFill>
                  <a:prstDash val="solid"/>
                  <a:miter lim="800000"/>
                </a:ln>
                <a:solidFill>
                  <a:schemeClr val="bg1">
                    <a:lumMod val="85000"/>
                  </a:schemeClr>
                </a:solidFill>
                <a:effectLst>
                  <a:outerShdw blurRad="50800" algn="tl" rotWithShape="0">
                    <a:srgbClr val="000000"/>
                  </a:outerShdw>
                </a:effectLst>
              </a:rPr>
              <a:t>Lesson 16</a:t>
            </a:r>
          </a:p>
        </p:txBody>
      </p:sp>
      <p:pic>
        <p:nvPicPr>
          <p:cNvPr id="5" name="Picture 4">
            <a:extLst>
              <a:ext uri="{FF2B5EF4-FFF2-40B4-BE49-F238E27FC236}">
                <a16:creationId xmlns:a16="http://schemas.microsoft.com/office/drawing/2014/main" id="{B8B4A867-6EC4-4259-EC3E-787277C2FFE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6" name="Graphic 5">
            <a:extLst>
              <a:ext uri="{FF2B5EF4-FFF2-40B4-BE49-F238E27FC236}">
                <a16:creationId xmlns:a16="http://schemas.microsoft.com/office/drawing/2014/main" id="{0AED66FA-0A38-740C-A299-7EE50600E4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1400" y="5041403"/>
            <a:ext cx="5699410" cy="1610564"/>
          </a:xfrm>
          <a:prstGeom prst="rect">
            <a:avLst/>
          </a:prstGeom>
        </p:spPr>
      </p:pic>
    </p:spTree>
    <p:extLst>
      <p:ext uri="{BB962C8B-B14F-4D97-AF65-F5344CB8AC3E}">
        <p14:creationId xmlns:p14="http://schemas.microsoft.com/office/powerpoint/2010/main" val="394666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part of the water cycle is represented best by the picture below?</a:t>
            </a:r>
          </a:p>
        </p:txBody>
      </p:sp>
      <p:sp>
        <p:nvSpPr>
          <p:cNvPr id="10243" name="Line 3"/>
          <p:cNvSpPr>
            <a:spLocks noChangeShapeType="1"/>
          </p:cNvSpPr>
          <p:nvPr/>
        </p:nvSpPr>
        <p:spPr bwMode="auto">
          <a:xfrm>
            <a:off x="2819400" y="38862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 name="Text Box 4"/>
          <p:cNvSpPr txBox="1">
            <a:spLocks noChangeArrowheads="1"/>
          </p:cNvSpPr>
          <p:nvPr/>
        </p:nvSpPr>
        <p:spPr bwMode="auto">
          <a:xfrm>
            <a:off x="7467600" y="5257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  2</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46" name="WordArt 6"/>
          <p:cNvSpPr>
            <a:spLocks noChangeArrowheads="1" noChangeShapeType="1" noTextEdit="1"/>
          </p:cNvSpPr>
          <p:nvPr/>
        </p:nvSpPr>
        <p:spPr bwMode="auto">
          <a:xfrm>
            <a:off x="381000" y="1676400"/>
            <a:ext cx="9906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1524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Through what processes does phosphorus enter the oceans from soil and rocks?</a:t>
            </a:r>
          </a:p>
        </p:txBody>
      </p:sp>
      <p:pic>
        <p:nvPicPr>
          <p:cNvPr id="89091" name="Picture 3" descr="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11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9093" name="WordArt 5"/>
          <p:cNvSpPr>
            <a:spLocks noChangeArrowheads="1" noChangeShapeType="1" noTextEdit="1"/>
          </p:cNvSpPr>
          <p:nvPr/>
        </p:nvSpPr>
        <p:spPr bwMode="auto">
          <a:xfrm>
            <a:off x="7543800" y="1676400"/>
            <a:ext cx="12192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
        <p:nvSpPr>
          <p:cNvPr id="89094" name="WordArt 7"/>
          <p:cNvSpPr>
            <a:spLocks noChangeArrowheads="1" noChangeShapeType="1" noTextEdit="1"/>
          </p:cNvSpPr>
          <p:nvPr/>
        </p:nvSpPr>
        <p:spPr bwMode="auto">
          <a:xfrm>
            <a:off x="1676400" y="2057400"/>
            <a:ext cx="5486400" cy="32766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Black"/>
                <a:ea typeface="+mn-ea"/>
                <a:cs typeface="+mn-cs"/>
              </a:rPr>
              <a:t>Surface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Black"/>
                <a:ea typeface="+mn-ea"/>
                <a:cs typeface="+mn-cs"/>
              </a:rPr>
              <a:t>Run-off</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28600" y="2286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How does phosphorus from the bottom of the ocean make it back to the land?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90115" name="Picture 3" descr="uncon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69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0117" name="WordArt 6"/>
          <p:cNvSpPr>
            <a:spLocks noChangeArrowheads="1" noChangeShapeType="1" noTextEdit="1"/>
          </p:cNvSpPr>
          <p:nvPr/>
        </p:nvSpPr>
        <p:spPr bwMode="auto">
          <a:xfrm>
            <a:off x="7239000" y="1600200"/>
            <a:ext cx="1447800"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28600" y="2286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How does phosphorus from the bottom of the ocean make it back to the land?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91139" name="Picture 3" descr="uncon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222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1141" name="WordArt 5"/>
          <p:cNvSpPr>
            <a:spLocks noChangeArrowheads="1" noChangeShapeType="1" noTextEdit="1"/>
          </p:cNvSpPr>
          <p:nvPr/>
        </p:nvSpPr>
        <p:spPr bwMode="auto">
          <a:xfrm>
            <a:off x="7239000" y="1600200"/>
            <a:ext cx="1447800"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18</a:t>
            </a:r>
          </a:p>
        </p:txBody>
      </p:sp>
      <p:sp>
        <p:nvSpPr>
          <p:cNvPr id="91142" name="WordArt 6" descr="White marble"/>
          <p:cNvSpPr>
            <a:spLocks noChangeArrowheads="1" noChangeShapeType="1" noTextEdit="1"/>
          </p:cNvSpPr>
          <p:nvPr/>
        </p:nvSpPr>
        <p:spPr bwMode="auto">
          <a:xfrm>
            <a:off x="609600" y="1828800"/>
            <a:ext cx="6248400" cy="1447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Geologic Uplift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81000" y="228600"/>
            <a:ext cx="810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How do animals get phosphorus?</a:t>
            </a:r>
          </a:p>
        </p:txBody>
      </p:sp>
      <p:pic>
        <p:nvPicPr>
          <p:cNvPr id="92163" name="Picture 3" descr="cute-animal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896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2165" name="WordArt 6"/>
          <p:cNvSpPr>
            <a:spLocks noChangeArrowheads="1" noChangeShapeType="1" noTextEdit="1"/>
          </p:cNvSpPr>
          <p:nvPr/>
        </p:nvSpPr>
        <p:spPr bwMode="auto">
          <a:xfrm>
            <a:off x="457200" y="11430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19</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81000" y="228600"/>
            <a:ext cx="810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How do animals get phosphorus?</a:t>
            </a:r>
          </a:p>
        </p:txBody>
      </p:sp>
      <p:pic>
        <p:nvPicPr>
          <p:cNvPr id="93187" name="Picture 3" descr="cute-animal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32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3189" name="WordArt 5"/>
          <p:cNvSpPr>
            <a:spLocks noChangeArrowheads="1" noChangeShapeType="1" noTextEdit="1"/>
          </p:cNvSpPr>
          <p:nvPr/>
        </p:nvSpPr>
        <p:spPr bwMode="auto">
          <a:xfrm>
            <a:off x="457200" y="1143000"/>
            <a:ext cx="1371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19</a:t>
            </a:r>
          </a:p>
        </p:txBody>
      </p:sp>
      <p:sp>
        <p:nvSpPr>
          <p:cNvPr id="93190" name="WordArt 6"/>
          <p:cNvSpPr>
            <a:spLocks noChangeArrowheads="1" noChangeShapeType="1" noTextEdit="1"/>
          </p:cNvSpPr>
          <p:nvPr/>
        </p:nvSpPr>
        <p:spPr bwMode="auto">
          <a:xfrm>
            <a:off x="2133600" y="1371600"/>
            <a:ext cx="6477000" cy="426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a:ea typeface="+mn-ea"/>
                <a:cs typeface="+mn-cs"/>
              </a:rPr>
              <a:t>Eating Plants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a:ea typeface="+mn-ea"/>
                <a:cs typeface="+mn-cs"/>
              </a:rPr>
              <a:t>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a:ea typeface="+mn-ea"/>
                <a:cs typeface="+mn-cs"/>
              </a:rPr>
              <a:t>Animals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457200" y="3048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Phosphorus is an important part of this molecule of life?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94211" name="Picture 3" descr="220px-DNA-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4213" name="WordArt 6"/>
          <p:cNvSpPr>
            <a:spLocks noChangeArrowheads="1" noChangeShapeType="1" noTextEdit="1"/>
          </p:cNvSpPr>
          <p:nvPr/>
        </p:nvSpPr>
        <p:spPr bwMode="auto">
          <a:xfrm>
            <a:off x="457200" y="1752600"/>
            <a:ext cx="13716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57200" y="3048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Phosphorus is an important part of this molecule of life?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95235" name="Picture 3" descr="220px-DNA-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5237" name="WordArt 5"/>
          <p:cNvSpPr>
            <a:spLocks noChangeArrowheads="1" noChangeShapeType="1" noTextEdit="1"/>
          </p:cNvSpPr>
          <p:nvPr/>
        </p:nvSpPr>
        <p:spPr bwMode="auto">
          <a:xfrm>
            <a:off x="457200" y="1752600"/>
            <a:ext cx="13716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20</a:t>
            </a:r>
          </a:p>
        </p:txBody>
      </p:sp>
      <p:sp>
        <p:nvSpPr>
          <p:cNvPr id="95238" name="WordArt 6"/>
          <p:cNvSpPr>
            <a:spLocks noChangeArrowheads="1" noChangeShapeType="1" noTextEdit="1"/>
          </p:cNvSpPr>
          <p:nvPr/>
        </p:nvSpPr>
        <p:spPr bwMode="auto">
          <a:xfrm>
            <a:off x="6096000" y="2362200"/>
            <a:ext cx="2752725"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195"/>
                  </a:srgbClr>
                </a:solidFill>
                <a:effectLst>
                  <a:outerShdw dist="45791" dir="2021404" algn="ctr" rotWithShape="0">
                    <a:srgbClr val="9999FF"/>
                  </a:outerShdw>
                </a:effectLst>
                <a:uLnTx/>
                <a:uFillTx/>
                <a:latin typeface="Arial Black"/>
                <a:ea typeface="+mn-ea"/>
                <a:cs typeface="+mn-cs"/>
              </a:rPr>
              <a:t>DNA</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72035"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FF99"/>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9630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6304"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(Biogeochem Cycles) </a:t>
            </a:r>
            <a:r>
              <a:rPr kumimoji="0" lang="en-US" sz="3200" b="0" i="0" u="none" strike="noStrike" kern="1200" cap="none" spc="0" normalizeH="0" baseline="0" noProof="0">
                <a:ln>
                  <a:noFill/>
                </a:ln>
                <a:solidFill>
                  <a:srgbClr val="FF9900"/>
                </a:solidFill>
                <a:effectLst/>
                <a:uLnTx/>
                <a:uFillTx/>
                <a:latin typeface="Arial" charset="0"/>
                <a:ea typeface="+mn-ea"/>
                <a:cs typeface="+mn-cs"/>
              </a:rPr>
              <a:t>Answers</a:t>
            </a:r>
          </a:p>
        </p:txBody>
      </p:sp>
      <p:sp>
        <p:nvSpPr>
          <p:cNvPr id="96305"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81000" y="304800"/>
            <a:ext cx="7575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Who is this famous daredevil?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97283" name="Picture 3" descr="Evel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30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7285" name="WordArt 6"/>
          <p:cNvSpPr>
            <a:spLocks noChangeArrowheads="1" noChangeShapeType="1" noTextEdit="1"/>
          </p:cNvSpPr>
          <p:nvPr/>
        </p:nvSpPr>
        <p:spPr bwMode="auto">
          <a:xfrm>
            <a:off x="533400" y="1143000"/>
            <a:ext cx="1804988"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381000" y="304800"/>
            <a:ext cx="7575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Who is this famous daredevil?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98307" name="Picture 3" descr="Evel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28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8309" name="WordArt 5"/>
          <p:cNvSpPr>
            <a:spLocks noChangeArrowheads="1" noChangeShapeType="1" noTextEdit="1"/>
          </p:cNvSpPr>
          <p:nvPr/>
        </p:nvSpPr>
        <p:spPr bwMode="auto">
          <a:xfrm>
            <a:off x="533400" y="1143000"/>
            <a:ext cx="1804988"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*21</a:t>
            </a:r>
          </a:p>
        </p:txBody>
      </p:sp>
      <p:sp>
        <p:nvSpPr>
          <p:cNvPr id="98310" name="WordArt 6"/>
          <p:cNvSpPr>
            <a:spLocks noChangeArrowheads="1" noChangeShapeType="1" noTextEdit="1"/>
          </p:cNvSpPr>
          <p:nvPr/>
        </p:nvSpPr>
        <p:spPr bwMode="auto">
          <a:xfrm>
            <a:off x="990600" y="3143250"/>
            <a:ext cx="7543800" cy="15811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solidFill>
                  <a:srgbClr val="0066CC"/>
                </a:solidFill>
                <a:effectLst>
                  <a:outerShdw dist="35921" dir="2700000" algn="ctr" rotWithShape="0">
                    <a:srgbClr val="990000"/>
                  </a:outerShdw>
                </a:effectLst>
                <a:uLnTx/>
                <a:uFillTx/>
                <a:latin typeface="Impact"/>
                <a:ea typeface="+mn-ea"/>
                <a:cs typeface="+mn-cs"/>
              </a:rPr>
              <a:t>Evil Kenevil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1524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Clouds form from this part of the water cycle? </a:t>
            </a:r>
            <a:endParaRPr lang="en-US" sz="3600">
              <a:solidFill>
                <a:srgbClr val="9933FF"/>
              </a:solidFill>
              <a:latin typeface="Times New Roman" pitchFamily="18" charset="0"/>
            </a:endParaRPr>
          </a:p>
        </p:txBody>
      </p:sp>
      <p:pic>
        <p:nvPicPr>
          <p:cNvPr id="11267" name="Picture 3" descr="Cumulus_clouds_in_fair_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5344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88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1269" name="WordArt 5"/>
          <p:cNvSpPr>
            <a:spLocks noChangeArrowheads="1" noChangeShapeType="1" noTextEdit="1"/>
          </p:cNvSpPr>
          <p:nvPr/>
        </p:nvSpPr>
        <p:spPr bwMode="auto">
          <a:xfrm>
            <a:off x="533400" y="1524000"/>
            <a:ext cx="1143000" cy="17716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57200" y="304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Travis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Pastrana</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is seen front flipping below?   Do not try at home!</a:t>
            </a:r>
          </a:p>
        </p:txBody>
      </p:sp>
      <p:pic>
        <p:nvPicPr>
          <p:cNvPr id="99331" name="Picture 3" descr="207297165_90fdb8fc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66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99333" name="Rectangle 6"/>
          <p:cNvSpPr>
            <a:spLocks noChangeArrowheads="1"/>
          </p:cNvSpPr>
          <p:nvPr/>
        </p:nvSpPr>
        <p:spPr bwMode="auto">
          <a:xfrm>
            <a:off x="1752600" y="381000"/>
            <a:ext cx="2057400" cy="533400"/>
          </a:xfrm>
          <a:prstGeom prst="rect">
            <a:avLst/>
          </a:prstGeom>
          <a:solidFill>
            <a:schemeClr val="bg2"/>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4" name="WordArt 7"/>
          <p:cNvSpPr>
            <a:spLocks noChangeArrowheads="1" noChangeShapeType="1" noTextEdit="1"/>
          </p:cNvSpPr>
          <p:nvPr/>
        </p:nvSpPr>
        <p:spPr bwMode="auto">
          <a:xfrm>
            <a:off x="6629400" y="1676400"/>
            <a:ext cx="2033588"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457200" y="304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Travis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Pastrana</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is seen front flipping below?   Do not try at home!</a:t>
            </a:r>
          </a:p>
        </p:txBody>
      </p:sp>
      <p:pic>
        <p:nvPicPr>
          <p:cNvPr id="100355" name="Picture 3" descr="207297165_90fdb8fc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51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00357" name="Rectangle 6"/>
          <p:cNvSpPr>
            <a:spLocks noChangeArrowheads="1"/>
          </p:cNvSpPr>
          <p:nvPr/>
        </p:nvSpPr>
        <p:spPr bwMode="auto">
          <a:xfrm>
            <a:off x="1752600" y="381000"/>
            <a:ext cx="2057400" cy="533400"/>
          </a:xfrm>
          <a:prstGeom prst="rect">
            <a:avLst/>
          </a:prstGeom>
          <a:solidFill>
            <a:schemeClr val="bg2"/>
          </a:solidFill>
          <a:ln w="952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0358" name="WordArt 7"/>
          <p:cNvSpPr>
            <a:spLocks noChangeArrowheads="1" noChangeShapeType="1" noTextEdit="1"/>
          </p:cNvSpPr>
          <p:nvPr/>
        </p:nvSpPr>
        <p:spPr bwMode="auto">
          <a:xfrm>
            <a:off x="6629400" y="1676400"/>
            <a:ext cx="2033588"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457200" y="304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Travis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Pastrana</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is seen front flipping below?   Do not try at home!</a:t>
            </a:r>
          </a:p>
        </p:txBody>
      </p:sp>
      <p:pic>
        <p:nvPicPr>
          <p:cNvPr id="101379" name="Picture 3" descr="207297165_90fdb8fc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61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01381" name="WordArt 6"/>
          <p:cNvSpPr>
            <a:spLocks noChangeArrowheads="1" noChangeShapeType="1" noTextEdit="1"/>
          </p:cNvSpPr>
          <p:nvPr/>
        </p:nvSpPr>
        <p:spPr bwMode="auto">
          <a:xfrm>
            <a:off x="6629400" y="1676400"/>
            <a:ext cx="2033588"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2286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is the name of this vehicle?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35843" name="Picture 3" descr="SWSpeederB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5344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00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35845" name="WordArt 5"/>
          <p:cNvSpPr>
            <a:spLocks noChangeArrowheads="1" noChangeShapeType="1" noTextEdit="1"/>
          </p:cNvSpPr>
          <p:nvPr/>
        </p:nvSpPr>
        <p:spPr bwMode="auto">
          <a:xfrm>
            <a:off x="685800" y="1676400"/>
            <a:ext cx="2414588"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Tree>
    <p:extLst>
      <p:ext uri="{BB962C8B-B14F-4D97-AF65-F5344CB8AC3E}">
        <p14:creationId xmlns:p14="http://schemas.microsoft.com/office/powerpoint/2010/main" val="35884970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2286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is the name of this vehicle?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35843" name="Picture 3" descr="SWSpeederB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5344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00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35845" name="WordArt 5"/>
          <p:cNvSpPr>
            <a:spLocks noChangeArrowheads="1" noChangeShapeType="1" noTextEdit="1"/>
          </p:cNvSpPr>
          <p:nvPr/>
        </p:nvSpPr>
        <p:spPr bwMode="auto">
          <a:xfrm>
            <a:off x="685800" y="1676400"/>
            <a:ext cx="2414588"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2" name="Rectangle 1"/>
          <p:cNvSpPr/>
          <p:nvPr/>
        </p:nvSpPr>
        <p:spPr>
          <a:xfrm>
            <a:off x="3200400" y="1214735"/>
            <a:ext cx="5562600" cy="923330"/>
          </a:xfrm>
          <a:prstGeom prst="rect">
            <a:avLst/>
          </a:prstGeom>
          <a:noFill/>
        </p:spPr>
        <p:txBody>
          <a:bodyPr wrap="square" lIns="91440" tIns="45720" rIns="91440" bIns="45720">
            <a:prstTxWarp prst="textWave4">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glow rad="228600">
                    <a:srgbClr val="000000">
                      <a:satMod val="175000"/>
                      <a:alpha val="40000"/>
                    </a:srgbClr>
                  </a:glow>
                  <a:outerShdw blurRad="55000" dist="50800" dir="5400000" algn="tl">
                    <a:srgbClr val="000000">
                      <a:alpha val="33000"/>
                    </a:srgbClr>
                  </a:outerShdw>
                </a:effectLst>
                <a:uLnTx/>
                <a:uFillTx/>
                <a:latin typeface="Arial" charset="0"/>
                <a:ea typeface="+mn-ea"/>
                <a:cs typeface="+mn-cs"/>
              </a:rPr>
              <a:t>Speeder Bike</a:t>
            </a:r>
          </a:p>
        </p:txBody>
      </p:sp>
    </p:spTree>
    <p:extLst>
      <p:ext uri="{BB962C8B-B14F-4D97-AF65-F5344CB8AC3E}">
        <p14:creationId xmlns:p14="http://schemas.microsoft.com/office/powerpoint/2010/main" val="18012160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304800"/>
            <a:ext cx="8839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three originally worked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104451" name="Picture 3" descr="occ%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92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04453" name="WordArt 6"/>
          <p:cNvSpPr>
            <a:spLocks noChangeArrowheads="1" noChangeShapeType="1" noTextEdit="1"/>
          </p:cNvSpPr>
          <p:nvPr/>
        </p:nvSpPr>
        <p:spPr bwMode="auto">
          <a:xfrm>
            <a:off x="457200" y="1143000"/>
            <a:ext cx="1652588" cy="1314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04800" y="304800"/>
            <a:ext cx="8839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three originally worked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105475" name="Picture 3" descr="occ%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263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05477" name="WordArt 5"/>
          <p:cNvSpPr>
            <a:spLocks noChangeArrowheads="1" noChangeShapeType="1" noTextEdit="1"/>
          </p:cNvSpPr>
          <p:nvPr/>
        </p:nvSpPr>
        <p:spPr bwMode="auto">
          <a:xfrm>
            <a:off x="457200" y="1143000"/>
            <a:ext cx="1652588" cy="1314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*24</a:t>
            </a:r>
          </a:p>
        </p:txBody>
      </p:sp>
      <p:pic>
        <p:nvPicPr>
          <p:cNvPr id="1054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57600"/>
            <a:ext cx="7391400" cy="28194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5479" name="WordArt 7"/>
          <p:cNvSpPr>
            <a:spLocks noChangeArrowheads="1" noChangeShapeType="1" noTextEdit="1"/>
          </p:cNvSpPr>
          <p:nvPr/>
        </p:nvSpPr>
        <p:spPr bwMode="auto">
          <a:xfrm>
            <a:off x="2286000" y="990600"/>
            <a:ext cx="6200775"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FF9900"/>
                </a:solidFill>
                <a:effectLst>
                  <a:outerShdw dist="45791" dir="3378596" algn="ctr" rotWithShape="0">
                    <a:srgbClr val="4D4D4D">
                      <a:alpha val="79999"/>
                    </a:srgbClr>
                  </a:outerShdw>
                </a:effectLst>
                <a:uLnTx/>
                <a:uFillTx/>
                <a:latin typeface="Arial Black"/>
                <a:ea typeface="+mn-ea"/>
                <a:cs typeface="+mn-cs"/>
              </a:rPr>
              <a:t>Orange County Choppers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228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Can you name this movie?</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3041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228600" y="914400"/>
            <a:ext cx="8686800" cy="5562600"/>
          </a:xfrm>
          <a:prstGeom prst="rect">
            <a:avLst/>
          </a:prstGeom>
          <a:noFill/>
          <a:ln w="57150">
            <a:solidFill>
              <a:schemeClr val="bg1">
                <a:lumMod val="75000"/>
              </a:schemeClr>
            </a:solidFill>
            <a:miter lim="800000"/>
            <a:headEnd/>
            <a:tailEnd/>
          </a:ln>
        </p:spPr>
      </p:pic>
      <p:sp>
        <p:nvSpPr>
          <p:cNvPr id="7" name="Rectangle 6"/>
          <p:cNvSpPr/>
          <p:nvPr/>
        </p:nvSpPr>
        <p:spPr>
          <a:xfrm>
            <a:off x="228600" y="914400"/>
            <a:ext cx="2032929" cy="156966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*25</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381000" y="228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Can you name this movie?</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3041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228600" y="914400"/>
            <a:ext cx="8686800" cy="5562600"/>
          </a:xfrm>
          <a:prstGeom prst="rect">
            <a:avLst/>
          </a:prstGeom>
          <a:noFill/>
          <a:ln w="57150">
            <a:solidFill>
              <a:schemeClr val="bg1">
                <a:lumMod val="75000"/>
              </a:schemeClr>
            </a:solidFill>
            <a:miter lim="800000"/>
            <a:headEnd/>
            <a:tailEnd/>
          </a:ln>
        </p:spPr>
      </p:pic>
      <p:sp>
        <p:nvSpPr>
          <p:cNvPr id="7" name="Rectangle 6"/>
          <p:cNvSpPr/>
          <p:nvPr/>
        </p:nvSpPr>
        <p:spPr>
          <a:xfrm>
            <a:off x="228600" y="914400"/>
            <a:ext cx="2032929" cy="156966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*25</a:t>
            </a:r>
          </a:p>
        </p:txBody>
      </p:sp>
      <p:pic>
        <p:nvPicPr>
          <p:cNvPr id="1075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0600"/>
            <a:ext cx="318135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230403"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8591"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8592"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(Biogeochemical Cycles)</a:t>
            </a:r>
          </a:p>
        </p:txBody>
      </p:sp>
      <p:sp>
        <p:nvSpPr>
          <p:cNvPr id="108593"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66FF99"/>
                </a:solidFill>
                <a:effectLst/>
                <a:uLnTx/>
                <a:uFillTx/>
                <a:latin typeface="Arial" charset="0"/>
                <a:ea typeface="+mn-ea"/>
                <a:cs typeface="+mn-cs"/>
              </a:rPr>
              <a:t>Final Question:________________</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2286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following are all forms of what? </a:t>
            </a:r>
          </a:p>
        </p:txBody>
      </p:sp>
      <p:pic>
        <p:nvPicPr>
          <p:cNvPr id="12291" name="Picture 3" descr="precipitation_measu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86800" cy="5562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529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2293" name="WordArt 5"/>
          <p:cNvSpPr>
            <a:spLocks noChangeArrowheads="1" noChangeShapeType="1" noTextEdit="1"/>
          </p:cNvSpPr>
          <p:nvPr/>
        </p:nvSpPr>
        <p:spPr bwMode="auto">
          <a:xfrm>
            <a:off x="7391400" y="4724400"/>
            <a:ext cx="12954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457200" y="228600"/>
            <a:ext cx="7772400" cy="5897563"/>
          </a:xfrm>
        </p:spPr>
        <p:txBody>
          <a:bodyPr/>
          <a:lstStyle/>
          <a:p>
            <a:pPr eaLnBrk="1" hangingPunct="1"/>
            <a:r>
              <a:rPr lang="en-US"/>
              <a:t>Final Question?</a:t>
            </a:r>
          </a:p>
        </p:txBody>
      </p:sp>
      <p:sp>
        <p:nvSpPr>
          <p:cNvPr id="183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1095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410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457200" y="228600"/>
            <a:ext cx="7772400" cy="5897563"/>
          </a:xfrm>
        </p:spPr>
        <p:txBody>
          <a:bodyPr/>
          <a:lstStyle/>
          <a:p>
            <a:pPr eaLnBrk="1" hangingPunct="1"/>
            <a:r>
              <a:rPr lang="en-US"/>
              <a:t>Final Question?</a:t>
            </a:r>
          </a:p>
        </p:txBody>
      </p:sp>
      <p:sp>
        <p:nvSpPr>
          <p:cNvPr id="22835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110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410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0597" name="AutoShape 6"/>
          <p:cNvSpPr>
            <a:spLocks noChangeArrowheads="1"/>
          </p:cNvSpPr>
          <p:nvPr/>
        </p:nvSpPr>
        <p:spPr bwMode="auto">
          <a:xfrm>
            <a:off x="5410200" y="1981200"/>
            <a:ext cx="3429000" cy="3124200"/>
          </a:xfrm>
          <a:prstGeom prst="wedgeRoundRectCallout">
            <a:avLst>
              <a:gd name="adj1" fmla="val -63657"/>
              <a:gd name="adj2" fmla="val -42685"/>
              <a:gd name="adj3" fmla="val 16667"/>
            </a:avLst>
          </a:prstGeom>
          <a:solidFill>
            <a:schemeClr val="bg1"/>
          </a:solidFill>
          <a:ln w="381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“You may wager up to 5pts for this final and most excellent question.”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457200" y="228600"/>
            <a:ext cx="8077200" cy="5897563"/>
          </a:xfrm>
        </p:spPr>
        <p:txBody>
          <a:bodyPr/>
          <a:lstStyle/>
          <a:p>
            <a:pPr eaLnBrk="1" hangingPunct="1"/>
            <a:r>
              <a:rPr lang="en-US"/>
              <a:t>Final Question? What is the name of a process that effects water bodies and exhibits the following.</a:t>
            </a:r>
          </a:p>
          <a:p>
            <a:pPr lvl="2" eaLnBrk="1" hangingPunct="1"/>
            <a:r>
              <a:rPr lang="en-US">
                <a:solidFill>
                  <a:srgbClr val="66FF99"/>
                </a:solidFill>
              </a:rPr>
              <a:t>Aquatic plants use Phosphorus and Nitrogen and grow out of control.</a:t>
            </a:r>
          </a:p>
          <a:p>
            <a:pPr lvl="2" eaLnBrk="1" hangingPunct="1"/>
            <a:r>
              <a:rPr lang="en-US">
                <a:solidFill>
                  <a:srgbClr val="FF99FF"/>
                </a:solidFill>
              </a:rPr>
              <a:t>Aquatic plants overpopulate and die.</a:t>
            </a:r>
          </a:p>
          <a:p>
            <a:pPr lvl="2" eaLnBrk="1" hangingPunct="1"/>
            <a:r>
              <a:rPr lang="en-US">
                <a:solidFill>
                  <a:srgbClr val="FF9900"/>
                </a:solidFill>
              </a:rPr>
              <a:t>Bacteria break down dead plants and use oxygen in water (respiration).</a:t>
            </a:r>
          </a:p>
          <a:p>
            <a:pPr lvl="2" eaLnBrk="1" hangingPunct="1"/>
            <a:r>
              <a:rPr lang="en-US">
                <a:solidFill>
                  <a:srgbClr val="0099FF"/>
                </a:solidFill>
              </a:rPr>
              <a:t>No oxygen left for fish / other aquatic life and they die.</a:t>
            </a:r>
          </a:p>
          <a:p>
            <a:pPr lvl="2" eaLnBrk="1" hangingPunct="1"/>
            <a:endParaRPr lang="en-US"/>
          </a:p>
        </p:txBody>
      </p:sp>
      <p:pic>
        <p:nvPicPr>
          <p:cNvPr id="111619" name="Picture 4" descr="js05w_algae_wideweb__470x2990ape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3400"/>
            <a:ext cx="8839200" cy="2209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73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11621" name="Text Box 6"/>
          <p:cNvSpPr txBox="1">
            <a:spLocks noChangeArrowheads="1"/>
          </p:cNvSpPr>
          <p:nvPr/>
        </p:nvSpPr>
        <p:spPr bwMode="auto">
          <a:xfrm>
            <a:off x="381000" y="58674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Arial" charset="0"/>
                <a:ea typeface="+mn-ea"/>
                <a:cs typeface="+mn-cs"/>
              </a:rPr>
              <a:t>Final Question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457200" y="228600"/>
            <a:ext cx="8077200" cy="5897563"/>
          </a:xfrm>
        </p:spPr>
        <p:txBody>
          <a:bodyPr/>
          <a:lstStyle/>
          <a:p>
            <a:pPr eaLnBrk="1" hangingPunct="1"/>
            <a:r>
              <a:rPr lang="en-US"/>
              <a:t>Final Question? What is the name of a process that effects water bodies and exhibits the following.</a:t>
            </a:r>
          </a:p>
          <a:p>
            <a:pPr lvl="2" eaLnBrk="1" hangingPunct="1"/>
            <a:r>
              <a:rPr lang="en-US">
                <a:solidFill>
                  <a:srgbClr val="66FF99"/>
                </a:solidFill>
              </a:rPr>
              <a:t>Aquatic plants use Phosphorus and Nitrogen and grow out of control.</a:t>
            </a:r>
          </a:p>
          <a:p>
            <a:pPr lvl="2" eaLnBrk="1" hangingPunct="1"/>
            <a:r>
              <a:rPr lang="en-US">
                <a:solidFill>
                  <a:srgbClr val="FF99FF"/>
                </a:solidFill>
              </a:rPr>
              <a:t>Aquatic plants overpopulate and die.</a:t>
            </a:r>
          </a:p>
          <a:p>
            <a:pPr lvl="2" eaLnBrk="1" hangingPunct="1"/>
            <a:r>
              <a:rPr lang="en-US">
                <a:solidFill>
                  <a:srgbClr val="FF9900"/>
                </a:solidFill>
              </a:rPr>
              <a:t>Bacteria break down dead plants and use oxygen in water (respiration).</a:t>
            </a:r>
          </a:p>
          <a:p>
            <a:pPr lvl="2" eaLnBrk="1" hangingPunct="1"/>
            <a:r>
              <a:rPr lang="en-US">
                <a:solidFill>
                  <a:srgbClr val="0099FF"/>
                </a:solidFill>
              </a:rPr>
              <a:t>No oxygen left for fish / other aquatic life and they die.</a:t>
            </a:r>
          </a:p>
          <a:p>
            <a:pPr lvl="2" eaLnBrk="1" hangingPunct="1"/>
            <a:endParaRPr lang="en-US"/>
          </a:p>
        </p:txBody>
      </p:sp>
      <p:pic>
        <p:nvPicPr>
          <p:cNvPr id="112643" name="Picture 4" descr="js05w_algae_wideweb__470x2990ape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3400"/>
            <a:ext cx="8839200" cy="2209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73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112645" name="Text Box 6"/>
          <p:cNvSpPr txBox="1">
            <a:spLocks noChangeArrowheads="1"/>
          </p:cNvSpPr>
          <p:nvPr/>
        </p:nvSpPr>
        <p:spPr bwMode="auto">
          <a:xfrm>
            <a:off x="381000" y="58674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Arial" charset="0"/>
                <a:ea typeface="+mn-ea"/>
                <a:cs typeface="+mn-cs"/>
              </a:rPr>
              <a:t>Final Question</a:t>
            </a:r>
          </a:p>
        </p:txBody>
      </p:sp>
      <p:pic>
        <p:nvPicPr>
          <p:cNvPr id="112646"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3986213"/>
            <a:ext cx="86995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 Secretly write “Owl” in the correct box worth 1pt.</a:t>
            </a:r>
          </a:p>
        </p:txBody>
      </p:sp>
      <p:pic>
        <p:nvPicPr>
          <p:cNvPr id="113667"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mulus_clouds_in_fair_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 y="0"/>
            <a:ext cx="9111344" cy="68362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28600"/>
            <a:ext cx="7917552"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808080">
                      <a:lumMod val="20000"/>
                      <a:lumOff val="80000"/>
                    </a:srgb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uLnTx/>
                <a:uFillTx/>
                <a:latin typeface="Arial" charset="0"/>
                <a:ea typeface="+mn-ea"/>
                <a:cs typeface="+mn-cs"/>
              </a:rPr>
              <a:t>Biogeochemical Cycles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808080">
                      <a:lumMod val="20000"/>
                      <a:lumOff val="80000"/>
                    </a:srgb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uLnTx/>
                <a:uFillTx/>
                <a:latin typeface="Arial" charset="0"/>
                <a:ea typeface="+mn-ea"/>
                <a:cs typeface="+mn-cs"/>
              </a:rPr>
              <a:t>Review Game</a:t>
            </a:r>
          </a:p>
        </p:txBody>
      </p:sp>
      <p:sp>
        <p:nvSpPr>
          <p:cNvPr id="4" name="Rectangle 3"/>
          <p:cNvSpPr/>
          <p:nvPr/>
        </p:nvSpPr>
        <p:spPr>
          <a:xfrm>
            <a:off x="228600" y="5026630"/>
            <a:ext cx="357020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FF">
                    <a:lumMod val="85000"/>
                  </a:srgbClr>
                </a:solidFill>
                <a:effectLst>
                  <a:outerShdw blurRad="50800" algn="tl" rotWithShape="0">
                    <a:srgbClr val="000000"/>
                  </a:outerShdw>
                </a:effectLst>
                <a:uLnTx/>
                <a:uFillTx/>
                <a:latin typeface="Arial" charset="0"/>
                <a:ea typeface="+mn-ea"/>
                <a:cs typeface="+mn-cs"/>
              </a:rPr>
              <a:t>Part 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FF">
                    <a:lumMod val="85000"/>
                  </a:srgbClr>
                </a:solidFill>
                <a:effectLst>
                  <a:outerShdw blurRad="50800" algn="tl" rotWithShape="0">
                    <a:srgbClr val="000000"/>
                  </a:outerShdw>
                </a:effectLst>
                <a:uLnTx/>
                <a:uFillTx/>
                <a:latin typeface="Arial" charset="0"/>
                <a:ea typeface="+mn-ea"/>
                <a:cs typeface="+mn-cs"/>
              </a:rPr>
              <a:t>Lesson 16</a:t>
            </a:r>
          </a:p>
        </p:txBody>
      </p:sp>
      <p:pic>
        <p:nvPicPr>
          <p:cNvPr id="5" name="Picture 4">
            <a:extLst>
              <a:ext uri="{FF2B5EF4-FFF2-40B4-BE49-F238E27FC236}">
                <a16:creationId xmlns:a16="http://schemas.microsoft.com/office/drawing/2014/main" id="{B8B4A867-6EC4-4259-EC3E-787277C2FFE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6" name="Graphic 5">
            <a:extLst>
              <a:ext uri="{FF2B5EF4-FFF2-40B4-BE49-F238E27FC236}">
                <a16:creationId xmlns:a16="http://schemas.microsoft.com/office/drawing/2014/main" id="{0AED66FA-0A38-740C-A299-7EE50600E4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1400" y="5041403"/>
            <a:ext cx="5699410" cy="1610564"/>
          </a:xfrm>
          <a:prstGeom prst="rect">
            <a:avLst/>
          </a:prstGeom>
        </p:spPr>
      </p:pic>
      <p:pic>
        <p:nvPicPr>
          <p:cNvPr id="7" name="Picture 2" descr="Download Key Transparent HQ PNG Image | FreePNGImg">
            <a:extLst>
              <a:ext uri="{FF2B5EF4-FFF2-40B4-BE49-F238E27FC236}">
                <a16:creationId xmlns:a16="http://schemas.microsoft.com/office/drawing/2014/main" id="{40EC0B77-7953-E581-4E5B-C6C3E8996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44002">
            <a:off x="1362903" y="447280"/>
            <a:ext cx="6260668" cy="626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092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1524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the name for when plants release water vapor into the air in the water cycle?</a:t>
            </a:r>
          </a:p>
        </p:txBody>
      </p:sp>
      <p:pic>
        <p:nvPicPr>
          <p:cNvPr id="13315" name="Picture 3" descr="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549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3317" name="WordArt 5"/>
          <p:cNvSpPr>
            <a:spLocks noChangeArrowheads="1" noChangeShapeType="1" noTextEdit="1"/>
          </p:cNvSpPr>
          <p:nvPr/>
        </p:nvSpPr>
        <p:spPr bwMode="auto">
          <a:xfrm>
            <a:off x="609600" y="1752600"/>
            <a:ext cx="9144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257027"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9900"/>
                          </a:solidFill>
                          <a:effectLst/>
                          <a:latin typeface="Times New Roman" pitchFamily="18" charset="0"/>
                        </a:rPr>
                        <a:t>CARBON </a:t>
                      </a:r>
                      <a:br>
                        <a:rPr kumimoji="0" lang="en-US" sz="1600" b="1" i="0" u="none" strike="noStrike" cap="none" normalizeH="0" baseline="0">
                          <a:ln>
                            <a:noFill/>
                          </a:ln>
                          <a:solidFill>
                            <a:srgbClr val="FF9900"/>
                          </a:solidFill>
                          <a:effectLst/>
                          <a:latin typeface="Times New Roman" pitchFamily="18" charset="0"/>
                        </a:rPr>
                      </a:br>
                      <a:r>
                        <a:rPr kumimoji="0" lang="en-US" sz="1600" b="1" i="0" u="none" strike="noStrike" cap="none" normalizeH="0" baseline="0">
                          <a:ln>
                            <a:noFill/>
                          </a:ln>
                          <a:solidFill>
                            <a:srgbClr val="FF9900"/>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38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14384"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(Biogeochem Cycles)</a:t>
            </a:r>
            <a:endParaRPr lang="en-US" sz="3200">
              <a:solidFill>
                <a:srgbClr val="FF9900"/>
              </a:solidFill>
            </a:endParaRPr>
          </a:p>
        </p:txBody>
      </p:sp>
      <p:sp>
        <p:nvSpPr>
          <p:cNvPr id="14385"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381000" y="228600"/>
            <a:ext cx="8540750" cy="1190625"/>
          </a:xfrm>
          <a:prstGeom prst="rect">
            <a:avLst/>
          </a:prstGeom>
          <a:noFill/>
          <a:ln w="9525">
            <a:noFill/>
            <a:miter lim="800000"/>
            <a:headEnd/>
            <a:tailEnd/>
          </a:ln>
          <a:effectLst/>
        </p:spPr>
        <p:txBody>
          <a:bodyPr>
            <a:spAutoFit/>
          </a:bodyPr>
          <a:lstStyle/>
          <a:p>
            <a:pPr>
              <a:defRPr/>
            </a:pPr>
            <a:r>
              <a:rPr lang="en-US" sz="3600">
                <a:solidFill>
                  <a:srgbClr val="00FF99"/>
                </a:solidFill>
                <a:effectLst>
                  <a:outerShdw blurRad="38100" dist="38100" dir="2700000" algn="tl">
                    <a:srgbClr val="FFFFFF"/>
                  </a:outerShdw>
                </a:effectLst>
                <a:latin typeface="Arial" pitchFamily="34" charset="0"/>
              </a:rPr>
              <a:t>This is the name for when plants make sugar from sunlight. </a:t>
            </a:r>
          </a:p>
        </p:txBody>
      </p:sp>
      <p:pic>
        <p:nvPicPr>
          <p:cNvPr id="15363" name="Picture 3" descr="Photo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580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5365" name="WordArt 5"/>
          <p:cNvSpPr>
            <a:spLocks noChangeArrowheads="1" noChangeShapeType="1" noTextEdit="1"/>
          </p:cNvSpPr>
          <p:nvPr/>
        </p:nvSpPr>
        <p:spPr bwMode="auto">
          <a:xfrm>
            <a:off x="457200" y="1676400"/>
            <a:ext cx="9144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304800" y="228600"/>
            <a:ext cx="8686800" cy="1739900"/>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808080"/>
                  </a:outerShdw>
                </a:effectLst>
                <a:latin typeface="Arial" pitchFamily="34" charset="0"/>
              </a:rPr>
              <a:t>This is the processes whereby certain organisms obtain energy from organic molecules. </a:t>
            </a:r>
            <a:endParaRPr lang="en-US" sz="3600">
              <a:solidFill>
                <a:srgbClr val="FFFF00"/>
              </a:solidFill>
              <a:effectLst>
                <a:outerShdw blurRad="38100" dist="38100" dir="2700000" algn="tl">
                  <a:srgbClr val="FFFFFF"/>
                </a:outerShdw>
              </a:effectLst>
              <a:latin typeface="Arial" pitchFamily="34" charset="0"/>
            </a:endParaRPr>
          </a:p>
        </p:txBody>
      </p:sp>
      <p:pic>
        <p:nvPicPr>
          <p:cNvPr id="16387" name="Picture 3" descr="brea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601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6389" name="WordArt 5"/>
          <p:cNvSpPr>
            <a:spLocks noChangeArrowheads="1" noChangeShapeType="1" noTextEdit="1"/>
          </p:cNvSpPr>
          <p:nvPr/>
        </p:nvSpPr>
        <p:spPr bwMode="auto">
          <a:xfrm>
            <a:off x="7620000" y="2133600"/>
            <a:ext cx="10668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pic>
        <p:nvPicPr>
          <p:cNvPr id="14338" name="Picture 2" descr="http://historyoftheuniverse.com/images/respi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60" y="3626856"/>
            <a:ext cx="5767340" cy="262154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34000" y="4800600"/>
            <a:ext cx="12192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These reservoirs of carbon that use to be locked away are being introduced rapidly into the environment? </a:t>
            </a:r>
          </a:p>
        </p:txBody>
      </p:sp>
      <p:pic>
        <p:nvPicPr>
          <p:cNvPr id="17411" name="Picture 3" descr="oilwell117194718_s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21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7413" name="WordArt 5"/>
          <p:cNvSpPr>
            <a:spLocks noChangeArrowheads="1" noChangeShapeType="1" noTextEdit="1"/>
          </p:cNvSpPr>
          <p:nvPr/>
        </p:nvSpPr>
        <p:spPr bwMode="auto">
          <a:xfrm>
            <a:off x="7620000" y="2209800"/>
            <a:ext cx="9144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304800" y="381000"/>
            <a:ext cx="8610600" cy="4486275"/>
          </a:xfrm>
          <a:prstGeom prst="rect">
            <a:avLst/>
          </a:prstGeom>
          <a:noFill/>
          <a:ln w="9525">
            <a:noFill/>
            <a:miter lim="800000"/>
            <a:headEnd/>
            <a:tailEnd/>
          </a:ln>
          <a:effectLst/>
        </p:spPr>
        <p:txBody>
          <a:bodyPr>
            <a:spAutoFit/>
          </a:bodyPr>
          <a:lstStyle/>
          <a:p>
            <a:pPr>
              <a:defRPr/>
            </a:pPr>
            <a:r>
              <a:rPr lang="en-US" sz="3600">
                <a:solidFill>
                  <a:schemeClr val="bg1"/>
                </a:solidFill>
                <a:latin typeface="Times New Roman" pitchFamily="18" charset="0"/>
              </a:rPr>
              <a:t>Is this photosynthesis or cellular respiration?</a:t>
            </a:r>
          </a:p>
          <a:p>
            <a:pPr lvl="1">
              <a:defRPr/>
            </a:pPr>
            <a:r>
              <a:rPr lang="en-US" sz="3600">
                <a:solidFill>
                  <a:schemeClr val="bg1"/>
                </a:solidFill>
                <a:effectLst>
                  <a:outerShdw blurRad="38100" dist="38100" dir="2700000" algn="tl">
                    <a:srgbClr val="808080"/>
                  </a:outerShdw>
                </a:effectLst>
                <a:latin typeface="Arial" pitchFamily="34" charset="0"/>
              </a:rPr>
              <a:t>	-</a:t>
            </a:r>
            <a:r>
              <a:rPr lang="en-US" sz="3600">
                <a:solidFill>
                  <a:srgbClr val="FF9900"/>
                </a:solidFill>
                <a:effectLst>
                  <a:outerShdw blurRad="38100" dist="38100" dir="2700000" algn="tl">
                    <a:srgbClr val="FFFFFF"/>
                  </a:outerShdw>
                </a:effectLst>
                <a:latin typeface="Arial" pitchFamily="34" charset="0"/>
              </a:rPr>
              <a:t>Burns sugars for energy.</a:t>
            </a:r>
          </a:p>
          <a:p>
            <a:pPr lvl="1">
              <a:defRPr/>
            </a:pPr>
            <a:r>
              <a:rPr lang="en-US" sz="3600">
                <a:solidFill>
                  <a:schemeClr val="bg1"/>
                </a:solidFill>
                <a:effectLst>
                  <a:outerShdw blurRad="38100" dist="38100" dir="2700000" algn="tl">
                    <a:srgbClr val="808080"/>
                  </a:outerShdw>
                </a:effectLst>
                <a:latin typeface="Arial" pitchFamily="34" charset="0"/>
              </a:rPr>
              <a:t>	-</a:t>
            </a:r>
            <a:r>
              <a:rPr lang="en-US" sz="3600">
                <a:solidFill>
                  <a:srgbClr val="FF99FF"/>
                </a:solidFill>
                <a:effectLst>
                  <a:outerShdw blurRad="38100" dist="38100" dir="2700000" algn="tl">
                    <a:srgbClr val="FFFFFF"/>
                  </a:outerShdw>
                </a:effectLst>
                <a:latin typeface="Arial" pitchFamily="34" charset="0"/>
              </a:rPr>
              <a:t>Energy is released.</a:t>
            </a:r>
          </a:p>
          <a:p>
            <a:pPr lvl="1">
              <a:defRPr/>
            </a:pPr>
            <a:r>
              <a:rPr lang="en-US" sz="3600">
                <a:solidFill>
                  <a:srgbClr val="3366FF"/>
                </a:solidFill>
                <a:effectLst>
                  <a:outerShdw blurRad="38100" dist="38100" dir="2700000" algn="tl">
                    <a:srgbClr val="FFFFFF"/>
                  </a:outerShdw>
                </a:effectLst>
                <a:latin typeface="Arial" pitchFamily="34" charset="0"/>
              </a:rPr>
              <a:t>	</a:t>
            </a:r>
            <a:r>
              <a:rPr lang="en-US" sz="3600">
                <a:solidFill>
                  <a:srgbClr val="FFFFCC"/>
                </a:solidFill>
                <a:effectLst>
                  <a:outerShdw blurRad="38100" dist="38100" dir="2700000" algn="tl">
                    <a:srgbClr val="FFFFFF"/>
                  </a:outerShdw>
                </a:effectLst>
                <a:latin typeface="Arial" pitchFamily="34" charset="0"/>
              </a:rPr>
              <a:t>-Occurs in most cells.</a:t>
            </a:r>
          </a:p>
          <a:p>
            <a:pPr lvl="1">
              <a:defRPr/>
            </a:pPr>
            <a:r>
              <a:rPr lang="en-US" sz="3600">
                <a:solidFill>
                  <a:srgbClr val="3366FF"/>
                </a:solidFill>
                <a:effectLst>
                  <a:outerShdw blurRad="38100" dist="38100" dir="2700000" algn="tl">
                    <a:srgbClr val="FFFFFF"/>
                  </a:outerShdw>
                </a:effectLst>
                <a:latin typeface="Arial" pitchFamily="34" charset="0"/>
              </a:rPr>
              <a:t>	-Oxygen is used.</a:t>
            </a:r>
          </a:p>
          <a:p>
            <a:pPr lvl="1">
              <a:defRPr/>
            </a:pPr>
            <a:r>
              <a:rPr lang="en-US" sz="3600">
                <a:solidFill>
                  <a:srgbClr val="0099FF"/>
                </a:solidFill>
                <a:effectLst>
                  <a:outerShdw blurRad="38100" dist="38100" dir="2700000" algn="tl">
                    <a:srgbClr val="FFFFFF"/>
                  </a:outerShdw>
                </a:effectLst>
                <a:latin typeface="Arial" pitchFamily="34" charset="0"/>
              </a:rPr>
              <a:t>	-Water is produced.</a:t>
            </a:r>
          </a:p>
          <a:p>
            <a:pPr lvl="1">
              <a:defRPr/>
            </a:pPr>
            <a:r>
              <a:rPr lang="en-US" sz="3600">
                <a:solidFill>
                  <a:schemeClr val="bg1"/>
                </a:solidFill>
                <a:effectLst>
                  <a:outerShdw blurRad="38100" dist="38100" dir="2700000" algn="tl">
                    <a:srgbClr val="808080"/>
                  </a:outerShdw>
                </a:effectLst>
                <a:latin typeface="Arial" pitchFamily="34" charset="0"/>
              </a:rPr>
              <a:t>	-</a:t>
            </a:r>
            <a:r>
              <a:rPr lang="en-US" sz="3600">
                <a:solidFill>
                  <a:srgbClr val="FF99FF"/>
                </a:solidFill>
                <a:effectLst>
                  <a:outerShdw blurRad="38100" dist="38100" dir="2700000" algn="tl">
                    <a:srgbClr val="FFFFFF"/>
                  </a:outerShdw>
                </a:effectLst>
                <a:latin typeface="Arial" pitchFamily="34" charset="0"/>
              </a:rPr>
              <a:t>Carbon dioxide produced.</a:t>
            </a:r>
          </a:p>
          <a:p>
            <a:pPr lvl="1">
              <a:defRPr/>
            </a:pPr>
            <a:r>
              <a:rPr lang="en-US" sz="3600">
                <a:solidFill>
                  <a:schemeClr val="bg2"/>
                </a:solidFill>
                <a:effectLst>
                  <a:outerShdw blurRad="38100" dist="38100" dir="2700000" algn="tl">
                    <a:srgbClr val="FFFFFF"/>
                  </a:outerShdw>
                </a:effectLst>
                <a:latin typeface="Arial" pitchFamily="34" charset="0"/>
              </a:rPr>
              <a:t>	-Occurs in dark and light.</a:t>
            </a:r>
          </a:p>
        </p:txBody>
      </p:sp>
      <p:sp>
        <p:nvSpPr>
          <p:cNvPr id="2641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8436" name="WordArt 4"/>
          <p:cNvSpPr>
            <a:spLocks noChangeArrowheads="1" noChangeShapeType="1" noTextEdit="1"/>
          </p:cNvSpPr>
          <p:nvPr/>
        </p:nvSpPr>
        <p:spPr bwMode="auto">
          <a:xfrm>
            <a:off x="7391400" y="1143000"/>
            <a:ext cx="1295400" cy="1924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recomethegirlsblog.com/wp-content/uploads/2012/10/leaf-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 y="1"/>
            <a:ext cx="914777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71479" y="2967335"/>
            <a:ext cx="3801041" cy="1754326"/>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NEW</a:t>
            </a:r>
            <a:b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a:t>
            </a:r>
          </a:p>
        </p:txBody>
      </p:sp>
    </p:spTree>
    <p:extLst>
      <p:ext uri="{BB962C8B-B14F-4D97-AF65-F5344CB8AC3E}">
        <p14:creationId xmlns:p14="http://schemas.microsoft.com/office/powerpoint/2010/main" val="21679284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79922" name="Group 50"/>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CARBON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Ecology: Abiotic (Biogeochemical Cycles)</a:t>
            </a:r>
          </a:p>
        </p:txBody>
      </p:sp>
      <p:sp>
        <p:nvSpPr>
          <p:cNvPr id="2097"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457200" y="228600"/>
            <a:ext cx="8458200" cy="4424363"/>
          </a:xfrm>
          <a:prstGeom prst="rect">
            <a:avLst/>
          </a:prstGeom>
          <a:noFill/>
          <a:ln w="9525">
            <a:noFill/>
            <a:miter lim="800000"/>
            <a:headEnd/>
            <a:tailEnd/>
          </a:ln>
          <a:effectLst/>
        </p:spPr>
        <p:txBody>
          <a:bodyPr>
            <a:spAutoFit/>
          </a:bodyPr>
          <a:lstStyle/>
          <a:p>
            <a:pPr>
              <a:defRPr/>
            </a:pPr>
            <a:r>
              <a:rPr lang="en-US" sz="3600">
                <a:solidFill>
                  <a:schemeClr val="bg1"/>
                </a:solidFill>
                <a:latin typeface="Arial" pitchFamily="34" charset="0"/>
              </a:rPr>
              <a:t>Is this photosynthesis or cellular respiration?</a:t>
            </a:r>
          </a:p>
          <a:p>
            <a:pPr lvl="1">
              <a:defRPr/>
            </a:pPr>
            <a:r>
              <a:rPr lang="en-US" sz="3600">
                <a:solidFill>
                  <a:schemeClr val="bg1"/>
                </a:solidFill>
                <a:effectLst>
                  <a:outerShdw blurRad="38100" dist="38100" dir="2700000" algn="tl">
                    <a:srgbClr val="808080"/>
                  </a:outerShdw>
                </a:effectLst>
                <a:latin typeface="Arial" pitchFamily="34" charset="0"/>
              </a:rPr>
              <a:t>	-</a:t>
            </a:r>
            <a:r>
              <a:rPr lang="en-US" sz="2800">
                <a:solidFill>
                  <a:srgbClr val="FF99FF"/>
                </a:solidFill>
                <a:effectLst>
                  <a:outerShdw blurRad="38100" dist="38100" dir="2700000" algn="tl">
                    <a:srgbClr val="FFFFFF"/>
                  </a:outerShdw>
                </a:effectLst>
                <a:latin typeface="Arial" pitchFamily="34" charset="0"/>
              </a:rPr>
              <a:t>Produces sugars from energy. </a:t>
            </a:r>
          </a:p>
          <a:p>
            <a:pPr lvl="1">
              <a:defRPr/>
            </a:pPr>
            <a:r>
              <a:rPr lang="en-US" sz="2800">
                <a:solidFill>
                  <a:srgbClr val="00FF99"/>
                </a:solidFill>
                <a:effectLst>
                  <a:outerShdw blurRad="38100" dist="38100" dir="2700000" algn="tl">
                    <a:srgbClr val="FFFFFF"/>
                  </a:outerShdw>
                </a:effectLst>
                <a:latin typeface="Arial" pitchFamily="34" charset="0"/>
              </a:rPr>
              <a:t>	-Occurs only in cells with Chloroplasts.</a:t>
            </a:r>
          </a:p>
          <a:p>
            <a:pPr lvl="1">
              <a:defRPr/>
            </a:pPr>
            <a:r>
              <a:rPr lang="en-US" sz="2800">
                <a:solidFill>
                  <a:schemeClr val="bg1"/>
                </a:solidFill>
                <a:effectLst>
                  <a:outerShdw blurRad="38100" dist="38100" dir="2700000" algn="tl">
                    <a:srgbClr val="808080"/>
                  </a:outerShdw>
                </a:effectLst>
                <a:latin typeface="Arial" pitchFamily="34" charset="0"/>
              </a:rPr>
              <a:t>	</a:t>
            </a:r>
            <a:r>
              <a:rPr lang="en-US" sz="2800">
                <a:solidFill>
                  <a:srgbClr val="0099FF"/>
                </a:solidFill>
                <a:effectLst>
                  <a:outerShdw blurRad="38100" dist="38100" dir="2700000" algn="tl">
                    <a:srgbClr val="FFFFFF"/>
                  </a:outerShdw>
                </a:effectLst>
                <a:latin typeface="Arial" pitchFamily="34" charset="0"/>
              </a:rPr>
              <a:t>-Oxygen is produced. </a:t>
            </a:r>
          </a:p>
          <a:p>
            <a:pPr lvl="1">
              <a:defRPr/>
            </a:pPr>
            <a:r>
              <a:rPr lang="en-US" sz="2800">
                <a:solidFill>
                  <a:schemeClr val="folHlink"/>
                </a:solidFill>
                <a:effectLst>
                  <a:outerShdw blurRad="38100" dist="38100" dir="2700000" algn="tl">
                    <a:srgbClr val="FFFFFF"/>
                  </a:outerShdw>
                </a:effectLst>
                <a:latin typeface="Arial" pitchFamily="34" charset="0"/>
              </a:rPr>
              <a:t>	-Water is used.</a:t>
            </a:r>
          </a:p>
          <a:p>
            <a:pPr lvl="1">
              <a:defRPr/>
            </a:pPr>
            <a:r>
              <a:rPr lang="en-US" sz="2800">
                <a:solidFill>
                  <a:srgbClr val="FF9900"/>
                </a:solidFill>
                <a:effectLst>
                  <a:outerShdw blurRad="38100" dist="38100" dir="2700000" algn="tl">
                    <a:srgbClr val="FFFFFF"/>
                  </a:outerShdw>
                </a:effectLst>
                <a:latin typeface="Arial" pitchFamily="34" charset="0"/>
              </a:rPr>
              <a:t>	-Carbon dioxide is used.</a:t>
            </a:r>
          </a:p>
          <a:p>
            <a:pPr lvl="1">
              <a:defRPr/>
            </a:pPr>
            <a:r>
              <a:rPr lang="en-US" sz="2800">
                <a:solidFill>
                  <a:srgbClr val="FFFFCC"/>
                </a:solidFill>
                <a:effectLst>
                  <a:outerShdw blurRad="38100" dist="38100" dir="2700000" algn="tl">
                    <a:srgbClr val="FFFFFF"/>
                  </a:outerShdw>
                </a:effectLst>
                <a:latin typeface="Arial" pitchFamily="34" charset="0"/>
              </a:rPr>
              <a:t>	-Occurs in light.</a:t>
            </a:r>
          </a:p>
          <a:p>
            <a:pPr>
              <a:defRPr/>
            </a:pPr>
            <a:endParaRPr lang="en-US" sz="3600">
              <a:solidFill>
                <a:srgbClr val="FFFFCC"/>
              </a:solidFill>
              <a:latin typeface="Times New Roman" pitchFamily="18" charset="0"/>
            </a:endParaRPr>
          </a:p>
        </p:txBody>
      </p:sp>
      <p:sp>
        <p:nvSpPr>
          <p:cNvPr id="2662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9460" name="WordArt 4"/>
          <p:cNvSpPr>
            <a:spLocks noChangeArrowheads="1" noChangeShapeType="1" noTextEdit="1"/>
          </p:cNvSpPr>
          <p:nvPr/>
        </p:nvSpPr>
        <p:spPr bwMode="auto">
          <a:xfrm>
            <a:off x="6858000" y="4724400"/>
            <a:ext cx="16764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268291"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3366FF"/>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52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528"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(Biogeochem Cycles)</a:t>
            </a:r>
            <a:endParaRPr lang="en-US" sz="3200">
              <a:solidFill>
                <a:srgbClr val="FF9900"/>
              </a:solidFill>
            </a:endParaRPr>
          </a:p>
        </p:txBody>
      </p:sp>
      <p:sp>
        <p:nvSpPr>
          <p:cNvPr id="20529"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2286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True or False? Animals can uptake nitrogen directly from the air?</a:t>
            </a:r>
          </a:p>
        </p:txBody>
      </p:sp>
      <p:pic>
        <p:nvPicPr>
          <p:cNvPr id="21507" name="Picture 3" descr="337769_f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0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93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21509"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2098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WordArt 6"/>
          <p:cNvSpPr>
            <a:spLocks noChangeArrowheads="1" noChangeShapeType="1" noTextEdit="1"/>
          </p:cNvSpPr>
          <p:nvPr/>
        </p:nvSpPr>
        <p:spPr bwMode="auto">
          <a:xfrm>
            <a:off x="609600" y="4495800"/>
            <a:ext cx="14478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304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These take N</a:t>
            </a:r>
            <a:r>
              <a:rPr lang="en-US" sz="2800">
                <a:solidFill>
                  <a:schemeClr val="bg1"/>
                </a:solidFill>
                <a:latin typeface="Times New Roman" pitchFamily="18" charset="0"/>
              </a:rPr>
              <a:t>2</a:t>
            </a:r>
            <a:r>
              <a:rPr lang="en-US" sz="3600">
                <a:solidFill>
                  <a:schemeClr val="bg1"/>
                </a:solidFill>
                <a:latin typeface="Times New Roman" pitchFamily="18" charset="0"/>
              </a:rPr>
              <a:t> gas from the atmosphere and fix it into a form that plants can use?</a:t>
            </a:r>
          </a:p>
        </p:txBody>
      </p:sp>
      <p:pic>
        <p:nvPicPr>
          <p:cNvPr id="22531" name="Picture 3" descr="No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4582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34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2533" name="WordArt 5"/>
          <p:cNvSpPr>
            <a:spLocks noChangeArrowheads="1" noChangeShapeType="1" noTextEdit="1"/>
          </p:cNvSpPr>
          <p:nvPr/>
        </p:nvSpPr>
        <p:spPr bwMode="auto">
          <a:xfrm>
            <a:off x="7391400" y="1676400"/>
            <a:ext cx="12954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3048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Animals get their nitrogen by eating what? </a:t>
            </a:r>
            <a:endParaRPr lang="en-US" sz="3600">
              <a:solidFill>
                <a:srgbClr val="FFFF00"/>
              </a:solidFill>
              <a:latin typeface="Times New Roman" pitchFamily="18" charset="0"/>
            </a:endParaRPr>
          </a:p>
        </p:txBody>
      </p:sp>
      <p:pic>
        <p:nvPicPr>
          <p:cNvPr id="23555" name="Picture 3" descr="eating-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486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754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3557" name="WordArt 5"/>
          <p:cNvSpPr>
            <a:spLocks noChangeArrowheads="1" noChangeShapeType="1" noTextEdit="1"/>
          </p:cNvSpPr>
          <p:nvPr/>
        </p:nvSpPr>
        <p:spPr bwMode="auto">
          <a:xfrm>
            <a:off x="457200" y="1219200"/>
            <a:ext cx="13716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1524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type of bacteria release nitrogen from waste or dead cells back into the air?</a:t>
            </a:r>
          </a:p>
        </p:txBody>
      </p:sp>
      <p:pic>
        <p:nvPicPr>
          <p:cNvPr id="24579" name="Picture 3" descr="bacteria_denitrif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75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4581" name="Text Box 5"/>
          <p:cNvSpPr txBox="1">
            <a:spLocks noChangeArrowheads="1"/>
          </p:cNvSpPr>
          <p:nvPr/>
        </p:nvSpPr>
        <p:spPr bwMode="auto">
          <a:xfrm>
            <a:off x="7391400" y="54864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a:t>What environmental problem is shown below and one that we have learned?</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029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5604" name="WordArt 4"/>
          <p:cNvSpPr>
            <a:spLocks noChangeArrowheads="1" noChangeShapeType="1" noTextEdit="1"/>
          </p:cNvSpPr>
          <p:nvPr/>
        </p:nvSpPr>
        <p:spPr bwMode="auto">
          <a:xfrm>
            <a:off x="457200" y="1600200"/>
            <a:ext cx="14478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281603"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99FF"/>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6671"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6672"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(Biogeochem Cycles)</a:t>
            </a:r>
            <a:endParaRPr lang="en-US" sz="3200">
              <a:solidFill>
                <a:srgbClr val="FF9900"/>
              </a:solidFill>
            </a:endParaRPr>
          </a:p>
        </p:txBody>
      </p:sp>
      <p:sp>
        <p:nvSpPr>
          <p:cNvPr id="26673"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152400"/>
            <a:ext cx="792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Phosphorus moves through…</a:t>
            </a:r>
          </a:p>
          <a:p>
            <a:pPr eaLnBrk="1" hangingPunct="1">
              <a:buFontTx/>
              <a:buAutoNum type="alphaUcParenR"/>
            </a:pPr>
            <a:r>
              <a:rPr lang="en-US" sz="3600" dirty="0">
                <a:solidFill>
                  <a:srgbClr val="996633"/>
                </a:solidFill>
                <a:latin typeface="Times New Roman" pitchFamily="18" charset="0"/>
              </a:rPr>
              <a:t> </a:t>
            </a:r>
            <a:r>
              <a:rPr lang="en-US" sz="3600" dirty="0">
                <a:latin typeface="Times New Roman" pitchFamily="18" charset="0"/>
              </a:rPr>
              <a:t>Lithosphere</a:t>
            </a:r>
          </a:p>
          <a:p>
            <a:pPr eaLnBrk="1" hangingPunct="1">
              <a:buFontTx/>
              <a:buAutoNum type="alphaUcParenR"/>
            </a:pPr>
            <a:r>
              <a:rPr lang="en-US" sz="3600" dirty="0">
                <a:solidFill>
                  <a:srgbClr val="3366FF"/>
                </a:solidFill>
                <a:latin typeface="Times New Roman" pitchFamily="18" charset="0"/>
              </a:rPr>
              <a:t> </a:t>
            </a:r>
            <a:r>
              <a:rPr lang="en-US" sz="3600" dirty="0">
                <a:latin typeface="Times New Roman" pitchFamily="18" charset="0"/>
              </a:rPr>
              <a:t>Hydrosphere</a:t>
            </a:r>
          </a:p>
          <a:p>
            <a:pPr eaLnBrk="1" hangingPunct="1">
              <a:buFontTx/>
              <a:buAutoNum type="alphaUcParenR"/>
            </a:pPr>
            <a:r>
              <a:rPr lang="en-US" sz="3600" dirty="0">
                <a:solidFill>
                  <a:srgbClr val="66FF99"/>
                </a:solidFill>
                <a:latin typeface="Times New Roman" pitchFamily="18" charset="0"/>
              </a:rPr>
              <a:t> </a:t>
            </a:r>
            <a:r>
              <a:rPr lang="en-US" sz="3600" dirty="0">
                <a:latin typeface="Times New Roman" pitchFamily="18" charset="0"/>
              </a:rPr>
              <a:t>Ecosphere</a:t>
            </a:r>
          </a:p>
          <a:p>
            <a:pPr eaLnBrk="1" hangingPunct="1">
              <a:buFontTx/>
              <a:buAutoNum type="alphaUcParenR"/>
            </a:pPr>
            <a:r>
              <a:rPr lang="en-US" sz="3600" dirty="0">
                <a:solidFill>
                  <a:srgbClr val="00B0F0"/>
                </a:solidFill>
                <a:latin typeface="Times New Roman" pitchFamily="18" charset="0"/>
              </a:rPr>
              <a:t> </a:t>
            </a:r>
            <a:r>
              <a:rPr lang="en-US" sz="3600" dirty="0">
                <a:latin typeface="Times New Roman" pitchFamily="18" charset="0"/>
              </a:rPr>
              <a:t>Atmosphere</a:t>
            </a:r>
          </a:p>
          <a:p>
            <a:pPr eaLnBrk="1" hangingPunct="1">
              <a:buFontTx/>
              <a:buAutoNum type="alphaUcParenR"/>
            </a:pPr>
            <a:r>
              <a:rPr lang="en-US" sz="3600" dirty="0">
                <a:solidFill>
                  <a:srgbClr val="FFFF00"/>
                </a:solidFill>
                <a:latin typeface="Times New Roman" pitchFamily="18" charset="0"/>
              </a:rPr>
              <a:t> </a:t>
            </a:r>
            <a:r>
              <a:rPr lang="en-US" sz="3600" dirty="0">
                <a:latin typeface="Times New Roman" pitchFamily="18" charset="0"/>
              </a:rPr>
              <a:t>A,B,C only</a:t>
            </a:r>
          </a:p>
          <a:p>
            <a:pPr eaLnBrk="1" hangingPunct="1">
              <a:buFontTx/>
              <a:buAutoNum type="alphaUcParenR"/>
            </a:pPr>
            <a:r>
              <a:rPr lang="en-US" sz="3600" dirty="0">
                <a:solidFill>
                  <a:srgbClr val="FF99FF"/>
                </a:solidFill>
                <a:latin typeface="Times New Roman" pitchFamily="18" charset="0"/>
              </a:rPr>
              <a:t> </a:t>
            </a:r>
            <a:r>
              <a:rPr lang="en-US" sz="3600" dirty="0">
                <a:latin typeface="Times New Roman" pitchFamily="18" charset="0"/>
              </a:rPr>
              <a:t>All of the above</a:t>
            </a:r>
            <a:r>
              <a:rPr lang="en-US" sz="3600" dirty="0">
                <a:solidFill>
                  <a:srgbClr val="FF99FF"/>
                </a:solidFill>
                <a:latin typeface="Times New Roman" pitchFamily="18" charset="0"/>
              </a:rPr>
              <a:t>.</a:t>
            </a:r>
          </a:p>
        </p:txBody>
      </p:sp>
      <p:sp>
        <p:nvSpPr>
          <p:cNvPr id="16281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84996" name="WordArt 5"/>
          <p:cNvSpPr>
            <a:spLocks noChangeArrowheads="1" noChangeShapeType="1" noTextEdit="1"/>
          </p:cNvSpPr>
          <p:nvPr/>
        </p:nvSpPr>
        <p:spPr bwMode="auto">
          <a:xfrm>
            <a:off x="7086600" y="149382"/>
            <a:ext cx="1676400" cy="6858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pic>
        <p:nvPicPr>
          <p:cNvPr id="3074" name="Picture 2" descr="http://enviroliteracy.org/wp-content/uploads/images/page-spec/phoscycl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770" y="990600"/>
            <a:ext cx="5029200" cy="5413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600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152400"/>
            <a:ext cx="792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Phosphorus moves through…</a:t>
            </a:r>
          </a:p>
          <a:p>
            <a:pPr eaLnBrk="1" hangingPunct="1">
              <a:buFontTx/>
              <a:buAutoNum type="alphaUcParenR"/>
            </a:pPr>
            <a:r>
              <a:rPr lang="en-US" sz="3600" dirty="0">
                <a:solidFill>
                  <a:srgbClr val="996633"/>
                </a:solidFill>
                <a:latin typeface="Times New Roman" pitchFamily="18" charset="0"/>
              </a:rPr>
              <a:t> Lithosphere</a:t>
            </a:r>
          </a:p>
          <a:p>
            <a:pPr eaLnBrk="1" hangingPunct="1">
              <a:buFontTx/>
              <a:buAutoNum type="alphaUcParenR"/>
            </a:pPr>
            <a:r>
              <a:rPr lang="en-US" sz="3600" dirty="0">
                <a:solidFill>
                  <a:srgbClr val="3366FF"/>
                </a:solidFill>
                <a:latin typeface="Times New Roman" pitchFamily="18" charset="0"/>
              </a:rPr>
              <a:t> Hydrosphere</a:t>
            </a:r>
          </a:p>
          <a:p>
            <a:pPr eaLnBrk="1" hangingPunct="1">
              <a:buFontTx/>
              <a:buAutoNum type="alphaUcParenR"/>
            </a:pPr>
            <a:r>
              <a:rPr lang="en-US" sz="3600" dirty="0">
                <a:solidFill>
                  <a:srgbClr val="66FF99"/>
                </a:solidFill>
                <a:latin typeface="Times New Roman" pitchFamily="18" charset="0"/>
              </a:rPr>
              <a:t> Ecosphere</a:t>
            </a:r>
          </a:p>
          <a:p>
            <a:pPr eaLnBrk="1" hangingPunct="1">
              <a:buFontTx/>
              <a:buAutoNum type="alphaUcParenR"/>
            </a:pPr>
            <a:r>
              <a:rPr lang="en-US" sz="3600" dirty="0">
                <a:solidFill>
                  <a:srgbClr val="00B0F0"/>
                </a:solidFill>
                <a:latin typeface="Times New Roman" pitchFamily="18" charset="0"/>
              </a:rPr>
              <a:t> Atmosphere</a:t>
            </a:r>
          </a:p>
          <a:p>
            <a:pPr eaLnBrk="1" hangingPunct="1">
              <a:buFontTx/>
              <a:buAutoNum type="alphaUcParenR"/>
            </a:pPr>
            <a:r>
              <a:rPr lang="en-US" sz="3600" dirty="0">
                <a:solidFill>
                  <a:srgbClr val="FFFF00"/>
                </a:solidFill>
                <a:latin typeface="Times New Roman" pitchFamily="18" charset="0"/>
              </a:rPr>
              <a:t> </a:t>
            </a:r>
            <a:r>
              <a:rPr lang="en-US" sz="3600" dirty="0">
                <a:latin typeface="Times New Roman" pitchFamily="18" charset="0"/>
              </a:rPr>
              <a:t>A,B,C only</a:t>
            </a:r>
          </a:p>
          <a:p>
            <a:pPr eaLnBrk="1" hangingPunct="1">
              <a:buFontTx/>
              <a:buAutoNum type="alphaUcParenR"/>
            </a:pPr>
            <a:r>
              <a:rPr lang="en-US" sz="3600" dirty="0">
                <a:solidFill>
                  <a:srgbClr val="FF99FF"/>
                </a:solidFill>
                <a:latin typeface="Times New Roman" pitchFamily="18" charset="0"/>
              </a:rPr>
              <a:t> </a:t>
            </a:r>
            <a:r>
              <a:rPr lang="en-US" sz="3600" dirty="0">
                <a:latin typeface="Times New Roman" pitchFamily="18" charset="0"/>
              </a:rPr>
              <a:t>All of the above</a:t>
            </a:r>
            <a:r>
              <a:rPr lang="en-US" sz="3600" dirty="0">
                <a:solidFill>
                  <a:srgbClr val="FF99FF"/>
                </a:solidFill>
                <a:latin typeface="Times New Roman" pitchFamily="18" charset="0"/>
              </a:rPr>
              <a:t>.</a:t>
            </a:r>
          </a:p>
        </p:txBody>
      </p:sp>
      <p:sp>
        <p:nvSpPr>
          <p:cNvPr id="16281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84996" name="WordArt 5"/>
          <p:cNvSpPr>
            <a:spLocks noChangeArrowheads="1" noChangeShapeType="1" noTextEdit="1"/>
          </p:cNvSpPr>
          <p:nvPr/>
        </p:nvSpPr>
        <p:spPr bwMode="auto">
          <a:xfrm>
            <a:off x="7086600" y="149382"/>
            <a:ext cx="1676400" cy="6858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pic>
        <p:nvPicPr>
          <p:cNvPr id="3074" name="Picture 2" descr="http://enviroliteracy.org/wp-content/uploads/images/page-spec/phoscycl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770" y="990600"/>
            <a:ext cx="5029200" cy="5413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526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152400"/>
            <a:ext cx="792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Phosphorus moves through…</a:t>
            </a:r>
          </a:p>
          <a:p>
            <a:pPr eaLnBrk="1" hangingPunct="1">
              <a:buFontTx/>
              <a:buAutoNum type="alphaUcParenR"/>
            </a:pPr>
            <a:r>
              <a:rPr lang="en-US" sz="3600" dirty="0">
                <a:solidFill>
                  <a:srgbClr val="996633"/>
                </a:solidFill>
                <a:latin typeface="Times New Roman" pitchFamily="18" charset="0"/>
              </a:rPr>
              <a:t> Lithosphere</a:t>
            </a:r>
          </a:p>
          <a:p>
            <a:pPr eaLnBrk="1" hangingPunct="1">
              <a:buFontTx/>
              <a:buAutoNum type="alphaUcParenR"/>
            </a:pPr>
            <a:r>
              <a:rPr lang="en-US" sz="3600" dirty="0">
                <a:solidFill>
                  <a:srgbClr val="3366FF"/>
                </a:solidFill>
                <a:latin typeface="Times New Roman" pitchFamily="18" charset="0"/>
              </a:rPr>
              <a:t> Hydrosphere</a:t>
            </a:r>
          </a:p>
          <a:p>
            <a:pPr eaLnBrk="1" hangingPunct="1">
              <a:buFontTx/>
              <a:buAutoNum type="alphaUcParenR"/>
            </a:pPr>
            <a:r>
              <a:rPr lang="en-US" sz="3600" dirty="0">
                <a:solidFill>
                  <a:srgbClr val="66FF99"/>
                </a:solidFill>
                <a:latin typeface="Times New Roman" pitchFamily="18" charset="0"/>
              </a:rPr>
              <a:t> Ecosphere</a:t>
            </a:r>
          </a:p>
          <a:p>
            <a:pPr eaLnBrk="1" hangingPunct="1">
              <a:buFontTx/>
              <a:buAutoNum type="alphaUcParenR"/>
            </a:pPr>
            <a:r>
              <a:rPr lang="en-US" sz="3600" dirty="0">
                <a:solidFill>
                  <a:srgbClr val="00B0F0"/>
                </a:solidFill>
                <a:latin typeface="Times New Roman" pitchFamily="18" charset="0"/>
              </a:rPr>
              <a:t> Atmosphere</a:t>
            </a:r>
          </a:p>
          <a:p>
            <a:pPr eaLnBrk="1" hangingPunct="1">
              <a:buFontTx/>
              <a:buAutoNum type="alphaUcParenR"/>
            </a:pPr>
            <a:r>
              <a:rPr lang="en-US" sz="3600" dirty="0">
                <a:solidFill>
                  <a:srgbClr val="FFFF00"/>
                </a:solidFill>
                <a:latin typeface="Times New Roman" pitchFamily="18" charset="0"/>
              </a:rPr>
              <a:t> A,B,C only</a:t>
            </a:r>
          </a:p>
          <a:p>
            <a:pPr eaLnBrk="1" hangingPunct="1">
              <a:buFontTx/>
              <a:buAutoNum type="alphaUcParenR"/>
            </a:pPr>
            <a:r>
              <a:rPr lang="en-US" sz="3600" dirty="0">
                <a:solidFill>
                  <a:srgbClr val="FF99FF"/>
                </a:solidFill>
                <a:latin typeface="Times New Roman" pitchFamily="18" charset="0"/>
              </a:rPr>
              <a:t> All of the above.</a:t>
            </a:r>
          </a:p>
        </p:txBody>
      </p:sp>
      <p:sp>
        <p:nvSpPr>
          <p:cNvPr id="16281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84996" name="WordArt 5"/>
          <p:cNvSpPr>
            <a:spLocks noChangeArrowheads="1" noChangeShapeType="1" noTextEdit="1"/>
          </p:cNvSpPr>
          <p:nvPr/>
        </p:nvSpPr>
        <p:spPr bwMode="auto">
          <a:xfrm>
            <a:off x="7086600" y="149382"/>
            <a:ext cx="1676400" cy="6858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pic>
        <p:nvPicPr>
          <p:cNvPr id="3074" name="Picture 2" descr="http://enviroliteracy.org/wp-content/uploads/images/page-spec/phoscycl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770" y="990600"/>
            <a:ext cx="5029200" cy="5413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691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1524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Through what processes does phosphorus enter the oceans from soil and rocks?</a:t>
            </a:r>
          </a:p>
        </p:txBody>
      </p:sp>
      <p:pic>
        <p:nvPicPr>
          <p:cNvPr id="28675" name="Picture 3" descr="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57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8677" name="WordArt 5"/>
          <p:cNvSpPr>
            <a:spLocks noChangeArrowheads="1" noChangeShapeType="1" noTextEdit="1"/>
          </p:cNvSpPr>
          <p:nvPr/>
        </p:nvSpPr>
        <p:spPr bwMode="auto">
          <a:xfrm>
            <a:off x="7543800" y="1676400"/>
            <a:ext cx="12192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8600" y="2286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does phosphorus from the bottom of the ocean make it back to the land?</a:t>
            </a:r>
          </a:p>
          <a:p>
            <a:pPr eaLnBrk="1" hangingPunct="1"/>
            <a:endParaRPr lang="en-US" sz="3600">
              <a:solidFill>
                <a:srgbClr val="FFFF00"/>
              </a:solidFill>
              <a:latin typeface="Times New Roman" pitchFamily="18" charset="0"/>
            </a:endParaRPr>
          </a:p>
        </p:txBody>
      </p:sp>
      <p:pic>
        <p:nvPicPr>
          <p:cNvPr id="29699" name="Picture 3" descr="uncon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8774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9701" name="WordArt 5"/>
          <p:cNvSpPr>
            <a:spLocks noChangeArrowheads="1" noChangeShapeType="1" noTextEdit="1"/>
          </p:cNvSpPr>
          <p:nvPr/>
        </p:nvSpPr>
        <p:spPr bwMode="auto">
          <a:xfrm>
            <a:off x="7239000" y="1600200"/>
            <a:ext cx="1447800" cy="13906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228600"/>
            <a:ext cx="810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do animals get phosphorus?</a:t>
            </a:r>
          </a:p>
        </p:txBody>
      </p:sp>
      <p:pic>
        <p:nvPicPr>
          <p:cNvPr id="30723" name="Picture 3" descr="cute-animal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97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0725" name="WordArt 5"/>
          <p:cNvSpPr>
            <a:spLocks noChangeArrowheads="1" noChangeShapeType="1" noTextEdit="1"/>
          </p:cNvSpPr>
          <p:nvPr/>
        </p:nvSpPr>
        <p:spPr bwMode="auto">
          <a:xfrm>
            <a:off x="457200" y="1143000"/>
            <a:ext cx="1371600" cy="1619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3048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Phosphorus is an important part of this molecule of life? </a:t>
            </a:r>
            <a:endParaRPr lang="en-US" sz="3600">
              <a:solidFill>
                <a:srgbClr val="FFFF00"/>
              </a:solidFill>
              <a:latin typeface="Times New Roman" pitchFamily="18" charset="0"/>
            </a:endParaRPr>
          </a:p>
        </p:txBody>
      </p:sp>
      <p:pic>
        <p:nvPicPr>
          <p:cNvPr id="31747" name="Picture 3" descr="220px-DNA-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1749" name="WordArt 5"/>
          <p:cNvSpPr>
            <a:spLocks noChangeArrowheads="1" noChangeShapeType="1" noTextEdit="1"/>
          </p:cNvSpPr>
          <p:nvPr/>
        </p:nvSpPr>
        <p:spPr bwMode="auto">
          <a:xfrm>
            <a:off x="457200" y="1752600"/>
            <a:ext cx="1371600" cy="1466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293891"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FF99"/>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328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32816"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(Biogeochem Cycles)</a:t>
            </a:r>
            <a:endParaRPr lang="en-US" sz="3200">
              <a:solidFill>
                <a:srgbClr val="FF9900"/>
              </a:solidFill>
            </a:endParaRPr>
          </a:p>
        </p:txBody>
      </p:sp>
      <p:sp>
        <p:nvSpPr>
          <p:cNvPr id="32817"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304800"/>
            <a:ext cx="7575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Who is this famous daredevil?</a:t>
            </a:r>
          </a:p>
          <a:p>
            <a:pPr eaLnBrk="1" hangingPunct="1"/>
            <a:endParaRPr lang="en-US" sz="3600">
              <a:solidFill>
                <a:srgbClr val="FFFF00"/>
              </a:solidFill>
              <a:latin typeface="Times New Roman" pitchFamily="18" charset="0"/>
            </a:endParaRPr>
          </a:p>
        </p:txBody>
      </p:sp>
      <p:pic>
        <p:nvPicPr>
          <p:cNvPr id="33795" name="Picture 3" descr="Evel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49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3797" name="WordArt 5"/>
          <p:cNvSpPr>
            <a:spLocks noChangeArrowheads="1" noChangeShapeType="1" noTextEdit="1"/>
          </p:cNvSpPr>
          <p:nvPr/>
        </p:nvSpPr>
        <p:spPr bwMode="auto">
          <a:xfrm>
            <a:off x="533400" y="1143000"/>
            <a:ext cx="1804988" cy="13906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304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Travis </a:t>
            </a:r>
            <a:r>
              <a:rPr lang="en-US" sz="3600">
                <a:solidFill>
                  <a:srgbClr val="FFFF00"/>
                </a:solidFill>
                <a:latin typeface="Times New Roman" pitchFamily="18" charset="0"/>
              </a:rPr>
              <a:t>Pastrana</a:t>
            </a:r>
            <a:r>
              <a:rPr lang="en-US" sz="3600">
                <a:solidFill>
                  <a:schemeClr val="bg1"/>
                </a:solidFill>
                <a:latin typeface="Times New Roman" pitchFamily="18" charset="0"/>
              </a:rPr>
              <a:t>    is seen front flipping below?   Do not try at home!</a:t>
            </a:r>
          </a:p>
        </p:txBody>
      </p:sp>
      <p:pic>
        <p:nvPicPr>
          <p:cNvPr id="34819" name="Picture 3" descr="207297165_90fdb8fc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696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4821" name="Rectangle 5"/>
          <p:cNvSpPr>
            <a:spLocks noChangeArrowheads="1"/>
          </p:cNvSpPr>
          <p:nvPr/>
        </p:nvSpPr>
        <p:spPr bwMode="auto">
          <a:xfrm>
            <a:off x="1752600" y="381000"/>
            <a:ext cx="2057400" cy="533400"/>
          </a:xfrm>
          <a:prstGeom prst="rect">
            <a:avLst/>
          </a:prstGeom>
          <a:solidFill>
            <a:schemeClr val="bg2"/>
          </a:solidFill>
          <a:ln w="9525">
            <a:solidFill>
              <a:schemeClr val="bg1"/>
            </a:solidFill>
            <a:miter lim="800000"/>
            <a:headEnd/>
            <a:tailEnd/>
          </a:ln>
        </p:spPr>
        <p:txBody>
          <a:bodyPr wrap="none" anchor="ctr"/>
          <a:lstStyle/>
          <a:p>
            <a:endParaRPr lang="en-US"/>
          </a:p>
        </p:txBody>
      </p:sp>
      <p:sp>
        <p:nvSpPr>
          <p:cNvPr id="34822" name="WordArt 6"/>
          <p:cNvSpPr>
            <a:spLocks noChangeArrowheads="1" noChangeShapeType="1" noTextEdit="1"/>
          </p:cNvSpPr>
          <p:nvPr/>
        </p:nvSpPr>
        <p:spPr bwMode="auto">
          <a:xfrm>
            <a:off x="6629400" y="1676400"/>
            <a:ext cx="2033588" cy="13906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2286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What is the name of this vehicle? </a:t>
            </a:r>
            <a:endParaRPr lang="en-US" sz="3600" dirty="0">
              <a:solidFill>
                <a:srgbClr val="FFFF00"/>
              </a:solidFill>
              <a:latin typeface="Times New Roman" pitchFamily="18" charset="0"/>
            </a:endParaRPr>
          </a:p>
        </p:txBody>
      </p:sp>
      <p:pic>
        <p:nvPicPr>
          <p:cNvPr id="35843" name="Picture 3" descr="SWSpeederB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534400"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00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5845" name="WordArt 5"/>
          <p:cNvSpPr>
            <a:spLocks noChangeArrowheads="1" noChangeShapeType="1" noTextEdit="1"/>
          </p:cNvSpPr>
          <p:nvPr/>
        </p:nvSpPr>
        <p:spPr bwMode="auto">
          <a:xfrm>
            <a:off x="685800" y="1676400"/>
            <a:ext cx="2414588" cy="13906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304800"/>
            <a:ext cx="8839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These three originally worked at...?</a:t>
            </a:r>
          </a:p>
          <a:p>
            <a:pPr eaLnBrk="1" hangingPunct="1"/>
            <a:endParaRPr lang="en-US" sz="3600">
              <a:solidFill>
                <a:srgbClr val="FFFF00"/>
              </a:solidFill>
              <a:latin typeface="Times New Roman" pitchFamily="18" charset="0"/>
            </a:endParaRPr>
          </a:p>
          <a:p>
            <a:pPr eaLnBrk="1" hangingPunct="1"/>
            <a:endParaRPr lang="en-US" sz="3600">
              <a:solidFill>
                <a:srgbClr val="FFFF00"/>
              </a:solidFill>
              <a:latin typeface="Times New Roman" pitchFamily="18" charset="0"/>
            </a:endParaRPr>
          </a:p>
        </p:txBody>
      </p:sp>
      <p:pic>
        <p:nvPicPr>
          <p:cNvPr id="36867" name="Picture 3" descr="occ%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562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208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6869" name="WordArt 5"/>
          <p:cNvSpPr>
            <a:spLocks noChangeArrowheads="1" noChangeShapeType="1" noTextEdit="1"/>
          </p:cNvSpPr>
          <p:nvPr/>
        </p:nvSpPr>
        <p:spPr bwMode="auto">
          <a:xfrm>
            <a:off x="457200" y="1143000"/>
            <a:ext cx="1652588"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228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Can you name this movie?</a:t>
            </a:r>
            <a:endParaRPr lang="en-US" sz="3600">
              <a:solidFill>
                <a:srgbClr val="FFFF00"/>
              </a:solidFill>
              <a:latin typeface="Times New Roman" pitchFamily="18" charset="0"/>
            </a:endParaRPr>
          </a:p>
        </p:txBody>
      </p:sp>
      <p:sp>
        <p:nvSpPr>
          <p:cNvPr id="3041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6" name="Picture 2"/>
          <p:cNvPicPr>
            <a:picLocks noChangeAspect="1" noChangeArrowheads="1"/>
          </p:cNvPicPr>
          <p:nvPr/>
        </p:nvPicPr>
        <p:blipFill>
          <a:blip r:embed="rId3"/>
          <a:srcRect/>
          <a:stretch>
            <a:fillRect/>
          </a:stretch>
        </p:blipFill>
        <p:spPr bwMode="auto">
          <a:xfrm>
            <a:off x="228600" y="914400"/>
            <a:ext cx="8686800" cy="5562600"/>
          </a:xfrm>
          <a:prstGeom prst="rect">
            <a:avLst/>
          </a:prstGeom>
          <a:noFill/>
          <a:ln w="57150">
            <a:solidFill>
              <a:schemeClr val="bg1">
                <a:lumMod val="75000"/>
              </a:schemeClr>
            </a:solidFill>
            <a:miter lim="800000"/>
            <a:headEnd/>
            <a:tailEnd/>
          </a:ln>
        </p:spPr>
      </p:pic>
      <p:sp>
        <p:nvSpPr>
          <p:cNvPr id="7" name="Rectangle 6"/>
          <p:cNvSpPr/>
          <p:nvPr/>
        </p:nvSpPr>
        <p:spPr>
          <a:xfrm>
            <a:off x="228600" y="914400"/>
            <a:ext cx="2032929" cy="1569660"/>
          </a:xfrm>
          <a:prstGeom prst="rect">
            <a:avLst/>
          </a:prstGeom>
          <a:noFill/>
        </p:spPr>
        <p:txBody>
          <a:bodyPr wrap="none">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*25</a:t>
            </a:r>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breeze.wav"/>
          </p:stSnd>
        </p:sndAc>
      </p:transition>
    </mc:Choice>
    <mc:Fallback xmlns="">
      <p:transition>
        <p:cut/>
        <p:sndAc>
          <p:stSnd>
            <p:snd r:embed="rId4" name="breeze.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306179"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895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38960"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Ecology: Abiotic (Biogeochemical Cycles)</a:t>
            </a:r>
          </a:p>
        </p:txBody>
      </p:sp>
      <p:sp>
        <p:nvSpPr>
          <p:cNvPr id="38961"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66FF99"/>
                </a:solidFill>
              </a:rPr>
              <a:t>Final Question:________________</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457200" y="228600"/>
            <a:ext cx="7772400" cy="5897563"/>
          </a:xfrm>
        </p:spPr>
        <p:txBody>
          <a:bodyPr/>
          <a:lstStyle/>
          <a:p>
            <a:pPr eaLnBrk="1" hangingPunct="1"/>
            <a:r>
              <a:rPr lang="en-US"/>
              <a:t>Final Question?</a:t>
            </a:r>
          </a:p>
        </p:txBody>
      </p:sp>
      <p:sp>
        <p:nvSpPr>
          <p:cNvPr id="30720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410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457200" y="228600"/>
            <a:ext cx="7772400" cy="5897563"/>
          </a:xfrm>
        </p:spPr>
        <p:txBody>
          <a:bodyPr/>
          <a:lstStyle/>
          <a:p>
            <a:pPr eaLnBrk="1" hangingPunct="1"/>
            <a:r>
              <a:rPr lang="en-US"/>
              <a:t>Final Question?</a:t>
            </a:r>
          </a:p>
        </p:txBody>
      </p:sp>
      <p:sp>
        <p:nvSpPr>
          <p:cNvPr id="30822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410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0965" name="AutoShape 5"/>
          <p:cNvSpPr>
            <a:spLocks noChangeArrowheads="1"/>
          </p:cNvSpPr>
          <p:nvPr/>
        </p:nvSpPr>
        <p:spPr bwMode="auto">
          <a:xfrm>
            <a:off x="5410200" y="1981200"/>
            <a:ext cx="3429000" cy="3124200"/>
          </a:xfrm>
          <a:prstGeom prst="wedgeRoundRectCallout">
            <a:avLst>
              <a:gd name="adj1" fmla="val -63657"/>
              <a:gd name="adj2" fmla="val -42685"/>
              <a:gd name="adj3" fmla="val 16667"/>
            </a:avLst>
          </a:prstGeom>
          <a:solidFill>
            <a:schemeClr val="bg1"/>
          </a:solidFill>
          <a:ln w="38100">
            <a:solidFill>
              <a:schemeClr val="tx1"/>
            </a:solidFill>
            <a:miter lim="800000"/>
            <a:headEnd/>
            <a:tailEnd/>
          </a:ln>
        </p:spPr>
        <p:txBody>
          <a:bodyPr/>
          <a:lstStyle/>
          <a:p>
            <a:pPr algn="ctr"/>
            <a:r>
              <a:rPr lang="en-US" sz="3200"/>
              <a:t>“You may wager up to 5pts for this final and most excellent question.”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228600"/>
            <a:ext cx="8077200" cy="5897563"/>
          </a:xfrm>
        </p:spPr>
        <p:txBody>
          <a:bodyPr/>
          <a:lstStyle/>
          <a:p>
            <a:pPr eaLnBrk="1" hangingPunct="1"/>
            <a:r>
              <a:rPr lang="en-US"/>
              <a:t>Final Question? What is the name of a process that effects water bodies and exhibits the following.</a:t>
            </a:r>
          </a:p>
          <a:p>
            <a:pPr lvl="2" eaLnBrk="1" hangingPunct="1"/>
            <a:r>
              <a:rPr lang="en-US">
                <a:solidFill>
                  <a:srgbClr val="66FF99"/>
                </a:solidFill>
              </a:rPr>
              <a:t>Aquatic plants use Phosphorus and Nitrogen and grow out of control.</a:t>
            </a:r>
          </a:p>
          <a:p>
            <a:pPr lvl="2" eaLnBrk="1" hangingPunct="1"/>
            <a:r>
              <a:rPr lang="en-US">
                <a:solidFill>
                  <a:srgbClr val="FF99FF"/>
                </a:solidFill>
              </a:rPr>
              <a:t>Aquatic plants overpopulate and die.</a:t>
            </a:r>
          </a:p>
          <a:p>
            <a:pPr lvl="2" eaLnBrk="1" hangingPunct="1"/>
            <a:r>
              <a:rPr lang="en-US">
                <a:solidFill>
                  <a:srgbClr val="FF9900"/>
                </a:solidFill>
              </a:rPr>
              <a:t>Bacteria break down dead plants and use oxygen in water (respiration).</a:t>
            </a:r>
          </a:p>
          <a:p>
            <a:pPr lvl="2" eaLnBrk="1" hangingPunct="1"/>
            <a:r>
              <a:rPr lang="en-US">
                <a:solidFill>
                  <a:srgbClr val="0099FF"/>
                </a:solidFill>
              </a:rPr>
              <a:t>No oxygen left for fish / other aquatic life and they die.</a:t>
            </a:r>
          </a:p>
          <a:p>
            <a:pPr lvl="2" eaLnBrk="1" hangingPunct="1"/>
            <a:endParaRPr lang="en-US"/>
          </a:p>
        </p:txBody>
      </p:sp>
      <p:pic>
        <p:nvPicPr>
          <p:cNvPr id="41987" name="Picture 3" descr="js05w_algae_wideweb__470x2990ape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3400"/>
            <a:ext cx="8839200" cy="2209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92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41989" name="Text Box 5"/>
          <p:cNvSpPr txBox="1">
            <a:spLocks noChangeArrowheads="1"/>
          </p:cNvSpPr>
          <p:nvPr/>
        </p:nvSpPr>
        <p:spPr bwMode="auto">
          <a:xfrm>
            <a:off x="381000" y="58674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Final Question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mulus_clouds_in_fair_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 y="0"/>
            <a:ext cx="9111344" cy="68362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28600"/>
            <a:ext cx="7917552"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17780" cmpd="sng">
                  <a:solidFill>
                    <a:schemeClr val="bg2">
                      <a:lumMod val="20000"/>
                      <a:lumOff val="80000"/>
                    </a:scheme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rPr>
              <a:t>Biogeochemical Cycles</a:t>
            </a:r>
          </a:p>
          <a:p>
            <a:r>
              <a:rPr lang="en-US" sz="5400" b="1" dirty="0">
                <a:ln w="17780" cmpd="sng">
                  <a:solidFill>
                    <a:schemeClr val="bg2">
                      <a:lumMod val="20000"/>
                      <a:lumOff val="80000"/>
                    </a:scheme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rPr>
              <a:t>Review Game</a:t>
            </a:r>
            <a:endParaRPr lang="en-US" sz="5400" b="1" cap="none" spc="0" dirty="0">
              <a:ln w="17780" cmpd="sng">
                <a:solidFill>
                  <a:schemeClr val="bg2">
                    <a:lumMod val="20000"/>
                    <a:lumOff val="80000"/>
                  </a:scheme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endParaRPr>
          </a:p>
        </p:txBody>
      </p:sp>
      <p:sp>
        <p:nvSpPr>
          <p:cNvPr id="4" name="Rectangle 3"/>
          <p:cNvSpPr/>
          <p:nvPr/>
        </p:nvSpPr>
        <p:spPr>
          <a:xfrm>
            <a:off x="228600" y="5026630"/>
            <a:ext cx="357020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17780" cmpd="sng">
                  <a:solidFill>
                    <a:srgbClr val="FFFFFF"/>
                  </a:solidFill>
                  <a:prstDash val="solid"/>
                  <a:miter lim="800000"/>
                </a:ln>
                <a:solidFill>
                  <a:schemeClr val="bg1">
                    <a:lumMod val="85000"/>
                  </a:schemeClr>
                </a:solidFill>
                <a:effectLst>
                  <a:outerShdw blurRad="50800" algn="tl" rotWithShape="0">
                    <a:srgbClr val="000000"/>
                  </a:outerShdw>
                </a:effectLst>
              </a:rPr>
              <a:t>Part 2 </a:t>
            </a:r>
          </a:p>
          <a:p>
            <a:pPr algn="ctr"/>
            <a:r>
              <a:rPr lang="en-US" sz="5400" b="1" cap="none" spc="0" dirty="0">
                <a:ln w="17780" cmpd="sng">
                  <a:solidFill>
                    <a:srgbClr val="FFFFFF"/>
                  </a:solidFill>
                  <a:prstDash val="solid"/>
                  <a:miter lim="800000"/>
                </a:ln>
                <a:solidFill>
                  <a:schemeClr val="bg1">
                    <a:lumMod val="85000"/>
                  </a:schemeClr>
                </a:solidFill>
                <a:effectLst>
                  <a:outerShdw blurRad="50800" algn="tl" rotWithShape="0">
                    <a:srgbClr val="000000"/>
                  </a:outerShdw>
                </a:effectLst>
              </a:rPr>
              <a:t>Lesson 16</a:t>
            </a:r>
          </a:p>
        </p:txBody>
      </p:sp>
      <p:pic>
        <p:nvPicPr>
          <p:cNvPr id="5" name="Picture 4">
            <a:extLst>
              <a:ext uri="{FF2B5EF4-FFF2-40B4-BE49-F238E27FC236}">
                <a16:creationId xmlns:a16="http://schemas.microsoft.com/office/drawing/2014/main" id="{B8B4A867-6EC4-4259-EC3E-787277C2FFE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6" name="Graphic 5">
            <a:extLst>
              <a:ext uri="{FF2B5EF4-FFF2-40B4-BE49-F238E27FC236}">
                <a16:creationId xmlns:a16="http://schemas.microsoft.com/office/drawing/2014/main" id="{0AED66FA-0A38-740C-A299-7EE50600E4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1400" y="5041403"/>
            <a:ext cx="5699410" cy="1610564"/>
          </a:xfrm>
          <a:prstGeom prst="rect">
            <a:avLst/>
          </a:prstGeom>
        </p:spPr>
      </p:pic>
    </p:spTree>
    <p:extLst>
      <p:ext uri="{BB962C8B-B14F-4D97-AF65-F5344CB8AC3E}">
        <p14:creationId xmlns:p14="http://schemas.microsoft.com/office/powerpoint/2010/main" val="3787734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mulus_clouds_in_fair_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 y="0"/>
            <a:ext cx="9111344" cy="68362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28600"/>
            <a:ext cx="7917552"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808080">
                      <a:lumMod val="20000"/>
                      <a:lumOff val="80000"/>
                    </a:srgb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uLnTx/>
                <a:uFillTx/>
                <a:latin typeface="Arial" charset="0"/>
                <a:ea typeface="+mn-ea"/>
                <a:cs typeface="+mn-cs"/>
              </a:rPr>
              <a:t>Biogeochemical Cycles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808080">
                      <a:lumMod val="20000"/>
                      <a:lumOff val="80000"/>
                    </a:srgbClr>
                  </a:solidFill>
                  <a:prstDash val="solid"/>
                  <a:miter lim="800000"/>
                </a:ln>
                <a:solidFill>
                  <a:srgbClr val="3366FF"/>
                </a:solidFill>
                <a:effectLst>
                  <a:outerShdw blurRad="50800" algn="tl" rotWithShape="0">
                    <a:srgbClr val="000000"/>
                  </a:outerShdw>
                  <a:reflection blurRad="6350" stA="55000" endA="50" endPos="85000" dir="5400000" sy="-100000" algn="bl" rotWithShape="0"/>
                </a:effectLst>
                <a:uLnTx/>
                <a:uFillTx/>
                <a:latin typeface="Arial" charset="0"/>
                <a:ea typeface="+mn-ea"/>
                <a:cs typeface="+mn-cs"/>
              </a:rPr>
              <a:t>Review Game</a:t>
            </a:r>
          </a:p>
        </p:txBody>
      </p:sp>
      <p:sp>
        <p:nvSpPr>
          <p:cNvPr id="4" name="Rectangle 3"/>
          <p:cNvSpPr/>
          <p:nvPr/>
        </p:nvSpPr>
        <p:spPr>
          <a:xfrm>
            <a:off x="228600" y="5026630"/>
            <a:ext cx="357020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FF">
                    <a:lumMod val="85000"/>
                  </a:srgbClr>
                </a:solidFill>
                <a:effectLst>
                  <a:outerShdw blurRad="50800" algn="tl" rotWithShape="0">
                    <a:srgbClr val="000000"/>
                  </a:outerShdw>
                </a:effectLst>
                <a:uLnTx/>
                <a:uFillTx/>
                <a:latin typeface="Arial" charset="0"/>
                <a:ea typeface="+mn-ea"/>
                <a:cs typeface="+mn-cs"/>
              </a:rPr>
              <a:t>Part 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FFFF">
                    <a:lumMod val="85000"/>
                  </a:srgbClr>
                </a:solidFill>
                <a:effectLst>
                  <a:outerShdw blurRad="50800" algn="tl" rotWithShape="0">
                    <a:srgbClr val="000000"/>
                  </a:outerShdw>
                </a:effectLst>
                <a:uLnTx/>
                <a:uFillTx/>
                <a:latin typeface="Arial" charset="0"/>
                <a:ea typeface="+mn-ea"/>
                <a:cs typeface="+mn-cs"/>
              </a:rPr>
              <a:t>Lesson 16</a:t>
            </a:r>
          </a:p>
        </p:txBody>
      </p:sp>
      <p:pic>
        <p:nvPicPr>
          <p:cNvPr id="5" name="Picture 4">
            <a:extLst>
              <a:ext uri="{FF2B5EF4-FFF2-40B4-BE49-F238E27FC236}">
                <a16:creationId xmlns:a16="http://schemas.microsoft.com/office/drawing/2014/main" id="{B8B4A867-6EC4-4259-EC3E-787277C2FFE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6" name="Graphic 5">
            <a:extLst>
              <a:ext uri="{FF2B5EF4-FFF2-40B4-BE49-F238E27FC236}">
                <a16:creationId xmlns:a16="http://schemas.microsoft.com/office/drawing/2014/main" id="{0AED66FA-0A38-740C-A299-7EE50600E4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1400" y="5041403"/>
            <a:ext cx="5699410" cy="1610564"/>
          </a:xfrm>
          <a:prstGeom prst="rect">
            <a:avLst/>
          </a:prstGeom>
        </p:spPr>
      </p:pic>
      <p:pic>
        <p:nvPicPr>
          <p:cNvPr id="7" name="Picture 2" descr="Download Key Transparent HQ PNG Image | FreePNGImg">
            <a:extLst>
              <a:ext uri="{FF2B5EF4-FFF2-40B4-BE49-F238E27FC236}">
                <a16:creationId xmlns:a16="http://schemas.microsoft.com/office/drawing/2014/main" id="{40EC0B77-7953-E581-4E5B-C6C3E8996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44002">
            <a:off x="1362903" y="447280"/>
            <a:ext cx="6260668" cy="626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89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18787"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3366FF"/>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3366FF"/>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407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4080"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(Biogeochem Cycles) </a:t>
            </a:r>
            <a:r>
              <a:rPr kumimoji="0" lang="en-US" sz="3200" b="0" i="0" u="none" strike="noStrike" kern="1200" cap="none" spc="0" normalizeH="0" baseline="0" noProof="0">
                <a:ln>
                  <a:noFill/>
                </a:ln>
                <a:solidFill>
                  <a:srgbClr val="FF9900"/>
                </a:solidFill>
                <a:effectLst/>
                <a:uLnTx/>
                <a:uFillTx/>
                <a:latin typeface="Arial" charset="0"/>
                <a:ea typeface="+mn-ea"/>
                <a:cs typeface="+mn-cs"/>
              </a:rPr>
              <a:t>Answers</a:t>
            </a:r>
          </a:p>
        </p:txBody>
      </p:sp>
      <p:sp>
        <p:nvSpPr>
          <p:cNvPr id="44081"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04800" y="228600"/>
            <a:ext cx="853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does bio and geo mean in biogeochemical cycles?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Bio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Life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Geo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Earth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Chemical = To arrange atoms</a:t>
            </a:r>
          </a:p>
        </p:txBody>
      </p:sp>
      <p:sp>
        <p:nvSpPr>
          <p:cNvPr id="45059" name="Rectangle 3"/>
          <p:cNvSpPr>
            <a:spLocks noChangeArrowheads="1"/>
          </p:cNvSpPr>
          <p:nvPr/>
        </p:nvSpPr>
        <p:spPr bwMode="auto">
          <a:xfrm>
            <a:off x="1447800" y="1371600"/>
            <a:ext cx="1676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0" name="Rectangle 4"/>
          <p:cNvSpPr>
            <a:spLocks noChangeArrowheads="1"/>
          </p:cNvSpPr>
          <p:nvPr/>
        </p:nvSpPr>
        <p:spPr bwMode="auto">
          <a:xfrm>
            <a:off x="1600200" y="1981200"/>
            <a:ext cx="18288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WordArt 6"/>
          <p:cNvSpPr>
            <a:spLocks noChangeArrowheads="1" noChangeShapeType="1" noTextEdit="1"/>
          </p:cNvSpPr>
          <p:nvPr/>
        </p:nvSpPr>
        <p:spPr bwMode="auto">
          <a:xfrm>
            <a:off x="7848600" y="304800"/>
            <a:ext cx="838200" cy="1981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pic>
        <p:nvPicPr>
          <p:cNvPr id="13314" name="Picture 2" descr="https://cnx.org/resources/fadf1f535daa8573b1fc7ae709afdd4f972a21ad/Figure_46_03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5" y="3200400"/>
            <a:ext cx="86903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228600"/>
            <a:ext cx="853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does bio and geo mean in biogeochemical cycles?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Bio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Life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Geo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Earth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Chemical = To arrange atoms</a:t>
            </a:r>
          </a:p>
        </p:txBody>
      </p:sp>
      <p:sp>
        <p:nvSpPr>
          <p:cNvPr id="46083" name="Rectangle 3"/>
          <p:cNvSpPr>
            <a:spLocks noChangeArrowheads="1"/>
          </p:cNvSpPr>
          <p:nvPr/>
        </p:nvSpPr>
        <p:spPr bwMode="auto">
          <a:xfrm>
            <a:off x="1447800" y="1371600"/>
            <a:ext cx="1676400" cy="533400"/>
          </a:xfrm>
          <a:prstGeom prst="rect">
            <a:avLst/>
          </a:prstGeom>
          <a:solidFill>
            <a:schemeClr val="bg2"/>
          </a:solidFill>
          <a:ln w="38100">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4" name="Rectangle 4"/>
          <p:cNvSpPr>
            <a:spLocks noChangeArrowheads="1"/>
          </p:cNvSpPr>
          <p:nvPr/>
        </p:nvSpPr>
        <p:spPr bwMode="auto">
          <a:xfrm>
            <a:off x="1600200" y="1981200"/>
            <a:ext cx="1828800" cy="533400"/>
          </a:xfrm>
          <a:prstGeom prst="rect">
            <a:avLst/>
          </a:prstGeom>
          <a:solidFill>
            <a:schemeClr val="bg2"/>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5" name="WordArt 6"/>
          <p:cNvSpPr>
            <a:spLocks noChangeArrowheads="1" noChangeShapeType="1" noTextEdit="1"/>
          </p:cNvSpPr>
          <p:nvPr/>
        </p:nvSpPr>
        <p:spPr bwMode="auto">
          <a:xfrm>
            <a:off x="7848600" y="304800"/>
            <a:ext cx="838200" cy="1981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pic>
        <p:nvPicPr>
          <p:cNvPr id="6" name="Picture 2" descr="https://cnx.org/resources/fadf1f535daa8573b1fc7ae709afdd4f972a21ad/Figure_46_03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5" y="3200400"/>
            <a:ext cx="86903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4800" y="228600"/>
            <a:ext cx="853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does bio and geo mean in biogeochemical cycles?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Bio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00FF99"/>
                </a:solidFill>
                <a:effectLst/>
                <a:uLnTx/>
                <a:uFillTx/>
                <a:latin typeface="Times New Roman" pitchFamily="18" charset="0"/>
                <a:ea typeface="+mn-ea"/>
                <a:cs typeface="+mn-cs"/>
              </a:rPr>
              <a:t>Life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Geo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Earth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Chemical = To arrange atoms</a:t>
            </a:r>
          </a:p>
        </p:txBody>
      </p:sp>
      <p:sp>
        <p:nvSpPr>
          <p:cNvPr id="47107" name="Rectangle 3"/>
          <p:cNvSpPr>
            <a:spLocks noChangeArrowheads="1"/>
          </p:cNvSpPr>
          <p:nvPr/>
        </p:nvSpPr>
        <p:spPr bwMode="auto">
          <a:xfrm>
            <a:off x="1600200" y="1981200"/>
            <a:ext cx="18288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108" name="WordArt 5"/>
          <p:cNvSpPr>
            <a:spLocks noChangeArrowheads="1" noChangeShapeType="1" noTextEdit="1"/>
          </p:cNvSpPr>
          <p:nvPr/>
        </p:nvSpPr>
        <p:spPr bwMode="auto">
          <a:xfrm>
            <a:off x="7848600" y="304800"/>
            <a:ext cx="838200" cy="1981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pic>
        <p:nvPicPr>
          <p:cNvPr id="5" name="Picture 2" descr="https://cnx.org/resources/fadf1f535daa8573b1fc7ae709afdd4f972a21ad/Figure_46_03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5" y="3200400"/>
            <a:ext cx="86903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04800" y="228600"/>
            <a:ext cx="853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does bio and geo mean in biogeochemical cycles?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Bio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00FF99"/>
                </a:solidFill>
                <a:effectLst/>
                <a:uLnTx/>
                <a:uFillTx/>
                <a:latin typeface="Times New Roman" pitchFamily="18" charset="0"/>
                <a:ea typeface="+mn-ea"/>
                <a:cs typeface="+mn-cs"/>
              </a:rPr>
              <a:t>Life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Geo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Earth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Chemical = To arrange atoms</a:t>
            </a:r>
          </a:p>
        </p:txBody>
      </p:sp>
      <p:sp>
        <p:nvSpPr>
          <p:cNvPr id="48131" name="Rectangle 3"/>
          <p:cNvSpPr>
            <a:spLocks noChangeArrowheads="1"/>
          </p:cNvSpPr>
          <p:nvPr/>
        </p:nvSpPr>
        <p:spPr bwMode="auto">
          <a:xfrm>
            <a:off x="1600200" y="1981200"/>
            <a:ext cx="1828800" cy="533400"/>
          </a:xfrm>
          <a:prstGeom prst="rect">
            <a:avLst/>
          </a:prstGeom>
          <a:solidFill>
            <a:schemeClr val="bg2"/>
          </a:solidFill>
          <a:ln w="38100">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132" name="WordArt 5"/>
          <p:cNvSpPr>
            <a:spLocks noChangeArrowheads="1" noChangeShapeType="1" noTextEdit="1"/>
          </p:cNvSpPr>
          <p:nvPr/>
        </p:nvSpPr>
        <p:spPr bwMode="auto">
          <a:xfrm>
            <a:off x="7848600" y="304800"/>
            <a:ext cx="838200" cy="1981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pic>
        <p:nvPicPr>
          <p:cNvPr id="5" name="Picture 2" descr="https://cnx.org/resources/fadf1f535daa8573b1fc7ae709afdd4f972a21ad/Figure_46_03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5" y="3200400"/>
            <a:ext cx="86903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228600"/>
            <a:ext cx="853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does bio and geo mean in biogeochemical cycles?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Bio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00FF99"/>
                </a:solidFill>
                <a:effectLst/>
                <a:uLnTx/>
                <a:uFillTx/>
                <a:latin typeface="Times New Roman" pitchFamily="18" charset="0"/>
                <a:ea typeface="+mn-ea"/>
                <a:cs typeface="+mn-cs"/>
              </a:rPr>
              <a:t>Life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Geo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3366FF"/>
                </a:solidFill>
                <a:effectLst/>
                <a:uLnTx/>
                <a:uFillTx/>
                <a:latin typeface="Times New Roman" pitchFamily="18" charset="0"/>
                <a:ea typeface="+mn-ea"/>
                <a:cs typeface="+mn-cs"/>
              </a:rPr>
              <a:t>Earth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99FF"/>
                </a:solidFill>
                <a:effectLst/>
                <a:uLnTx/>
                <a:uFillTx/>
                <a:latin typeface="Times New Roman" pitchFamily="18" charset="0"/>
                <a:ea typeface="+mn-ea"/>
                <a:cs typeface="+mn-cs"/>
              </a:rPr>
              <a:t>Chemical = To arrange atoms</a:t>
            </a:r>
          </a:p>
        </p:txBody>
      </p:sp>
      <p:sp>
        <p:nvSpPr>
          <p:cNvPr id="49155" name="WordArt 4"/>
          <p:cNvSpPr>
            <a:spLocks noChangeArrowheads="1" noChangeShapeType="1" noTextEdit="1"/>
          </p:cNvSpPr>
          <p:nvPr/>
        </p:nvSpPr>
        <p:spPr bwMode="auto">
          <a:xfrm>
            <a:off x="7848600" y="304800"/>
            <a:ext cx="838200" cy="1981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pic>
        <p:nvPicPr>
          <p:cNvPr id="4" name="Picture 2" descr="https://cnx.org/resources/fadf1f535daa8573b1fc7ae709afdd4f972a21ad/Figure_46_03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5" y="3200400"/>
            <a:ext cx="86903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part of the water cycle is represented best by the picture below?</a:t>
            </a:r>
          </a:p>
        </p:txBody>
      </p:sp>
      <p:sp>
        <p:nvSpPr>
          <p:cNvPr id="50179" name="Line 3"/>
          <p:cNvSpPr>
            <a:spLocks noChangeShapeType="1"/>
          </p:cNvSpPr>
          <p:nvPr/>
        </p:nvSpPr>
        <p:spPr bwMode="auto">
          <a:xfrm>
            <a:off x="2819400" y="38862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180" name="Text Box 4"/>
          <p:cNvSpPr txBox="1">
            <a:spLocks noChangeArrowheads="1"/>
          </p:cNvSpPr>
          <p:nvPr/>
        </p:nvSpPr>
        <p:spPr bwMode="auto">
          <a:xfrm>
            <a:off x="7467600" y="5257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  2</a:t>
            </a: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0182" name="WordArt 6"/>
          <p:cNvSpPr>
            <a:spLocks noChangeArrowheads="1" noChangeShapeType="1" noTextEdit="1"/>
          </p:cNvSpPr>
          <p:nvPr/>
        </p:nvSpPr>
        <p:spPr bwMode="auto">
          <a:xfrm>
            <a:off x="381000" y="1676400"/>
            <a:ext cx="9906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part of the water cycle is represented best by the picture below?</a:t>
            </a:r>
          </a:p>
        </p:txBody>
      </p:sp>
      <p:sp>
        <p:nvSpPr>
          <p:cNvPr id="51203" name="Line 3"/>
          <p:cNvSpPr>
            <a:spLocks noChangeShapeType="1"/>
          </p:cNvSpPr>
          <p:nvPr/>
        </p:nvSpPr>
        <p:spPr bwMode="auto">
          <a:xfrm>
            <a:off x="2819400" y="38862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04" name="Text Box 4"/>
          <p:cNvSpPr txBox="1">
            <a:spLocks noChangeArrowheads="1"/>
          </p:cNvSpPr>
          <p:nvPr/>
        </p:nvSpPr>
        <p:spPr bwMode="auto">
          <a:xfrm>
            <a:off x="7467600" y="5257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  2</a:t>
            </a: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6" name="WordArt 6"/>
          <p:cNvSpPr>
            <a:spLocks noChangeArrowheads="1" noChangeShapeType="1" noTextEdit="1"/>
          </p:cNvSpPr>
          <p:nvPr/>
        </p:nvSpPr>
        <p:spPr bwMode="auto">
          <a:xfrm>
            <a:off x="381000" y="1676400"/>
            <a:ext cx="9906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a:t>
            </a:r>
          </a:p>
        </p:txBody>
      </p:sp>
      <p:sp>
        <p:nvSpPr>
          <p:cNvPr id="51207" name="WordArt 7"/>
          <p:cNvSpPr>
            <a:spLocks noChangeArrowheads="1" noChangeShapeType="1" noTextEdit="1"/>
          </p:cNvSpPr>
          <p:nvPr/>
        </p:nvSpPr>
        <p:spPr bwMode="auto">
          <a:xfrm>
            <a:off x="2514600" y="3143250"/>
            <a:ext cx="5334000" cy="14287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a:ea typeface="+mn-ea"/>
                <a:cs typeface="+mn-cs"/>
              </a:rPr>
              <a:t>Evaporation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part of the water cycle is represented best by the picture below?</a:t>
            </a:r>
          </a:p>
        </p:txBody>
      </p:sp>
      <p:sp>
        <p:nvSpPr>
          <p:cNvPr id="51203" name="Line 3"/>
          <p:cNvSpPr>
            <a:spLocks noChangeShapeType="1"/>
          </p:cNvSpPr>
          <p:nvPr/>
        </p:nvSpPr>
        <p:spPr bwMode="auto">
          <a:xfrm>
            <a:off x="2819400" y="38862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04" name="Text Box 4"/>
          <p:cNvSpPr txBox="1">
            <a:spLocks noChangeArrowheads="1"/>
          </p:cNvSpPr>
          <p:nvPr/>
        </p:nvSpPr>
        <p:spPr bwMode="auto">
          <a:xfrm>
            <a:off x="7467600" y="52578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  2</a:t>
            </a: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6" name="WordArt 6"/>
          <p:cNvSpPr>
            <a:spLocks noChangeArrowheads="1" noChangeShapeType="1" noTextEdit="1"/>
          </p:cNvSpPr>
          <p:nvPr/>
        </p:nvSpPr>
        <p:spPr bwMode="auto">
          <a:xfrm>
            <a:off x="381000" y="1676400"/>
            <a:ext cx="9906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a:t>
            </a:r>
          </a:p>
        </p:txBody>
      </p:sp>
      <p:sp>
        <p:nvSpPr>
          <p:cNvPr id="51207" name="WordArt 7"/>
          <p:cNvSpPr>
            <a:spLocks noChangeArrowheads="1" noChangeShapeType="1" noTextEdit="1"/>
          </p:cNvSpPr>
          <p:nvPr/>
        </p:nvSpPr>
        <p:spPr bwMode="auto">
          <a:xfrm>
            <a:off x="2514600" y="3143250"/>
            <a:ext cx="5334000" cy="14287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a:ea typeface="+mn-ea"/>
                <a:cs typeface="+mn-cs"/>
              </a:rPr>
              <a:t>Evaporation</a:t>
            </a:r>
          </a:p>
        </p:txBody>
      </p:sp>
      <p:sp>
        <p:nvSpPr>
          <p:cNvPr id="2" name="Rectangle 1"/>
          <p:cNvSpPr/>
          <p:nvPr/>
        </p:nvSpPr>
        <p:spPr>
          <a:xfrm>
            <a:off x="2327960" y="4419600"/>
            <a:ext cx="51668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Liquid to a gas</a:t>
            </a:r>
          </a:p>
        </p:txBody>
      </p:sp>
    </p:spTree>
    <p:extLst>
      <p:ext uri="{BB962C8B-B14F-4D97-AF65-F5344CB8AC3E}">
        <p14:creationId xmlns:p14="http://schemas.microsoft.com/office/powerpoint/2010/main" val="2060889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1524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Clouds form from this part of the water cycle? </a:t>
            </a:r>
            <a:endParaRPr kumimoji="0" lang="en-US" sz="3600" b="0" i="0" u="none" strike="noStrike" kern="1200" cap="none" spc="0" normalizeH="0" baseline="0" noProof="0">
              <a:ln>
                <a:noFill/>
              </a:ln>
              <a:solidFill>
                <a:srgbClr val="9933FF"/>
              </a:solidFill>
              <a:effectLst/>
              <a:uLnTx/>
              <a:uFillTx/>
              <a:latin typeface="Times New Roman" pitchFamily="18" charset="0"/>
              <a:ea typeface="+mn-ea"/>
              <a:cs typeface="+mn-cs"/>
            </a:endParaRPr>
          </a:p>
        </p:txBody>
      </p:sp>
      <p:pic>
        <p:nvPicPr>
          <p:cNvPr id="52227" name="Picture 3" descr="Cumulus_clouds_in_fair_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5344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21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2229" name="WordArt 6"/>
          <p:cNvSpPr>
            <a:spLocks noChangeArrowheads="1" noChangeShapeType="1" noTextEdit="1"/>
          </p:cNvSpPr>
          <p:nvPr/>
        </p:nvSpPr>
        <p:spPr bwMode="auto">
          <a:xfrm>
            <a:off x="533400" y="1524000"/>
            <a:ext cx="1143000" cy="1771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81000" y="1524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Clouds form from this part of the water cycle? </a:t>
            </a:r>
            <a:endParaRPr kumimoji="0" lang="en-US" sz="3600" b="0" i="0" u="none" strike="noStrike" kern="1200" cap="none" spc="0" normalizeH="0" baseline="0" noProof="0">
              <a:ln>
                <a:noFill/>
              </a:ln>
              <a:solidFill>
                <a:srgbClr val="9933FF"/>
              </a:solidFill>
              <a:effectLst/>
              <a:uLnTx/>
              <a:uFillTx/>
              <a:latin typeface="Times New Roman" pitchFamily="18" charset="0"/>
              <a:ea typeface="+mn-ea"/>
              <a:cs typeface="+mn-cs"/>
            </a:endParaRPr>
          </a:p>
        </p:txBody>
      </p:sp>
      <p:pic>
        <p:nvPicPr>
          <p:cNvPr id="53251" name="Picture 3" descr="Cumulus_clouds_in_fair_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5344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07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3253" name="WordArt 5"/>
          <p:cNvSpPr>
            <a:spLocks noChangeArrowheads="1" noChangeShapeType="1" noTextEdit="1"/>
          </p:cNvSpPr>
          <p:nvPr/>
        </p:nvSpPr>
        <p:spPr bwMode="auto">
          <a:xfrm>
            <a:off x="533400" y="1524000"/>
            <a:ext cx="1143000" cy="1771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
        <p:nvSpPr>
          <p:cNvPr id="53254" name="WordArt 6"/>
          <p:cNvSpPr>
            <a:spLocks noChangeArrowheads="1" noChangeShapeType="1" noTextEdit="1"/>
          </p:cNvSpPr>
          <p:nvPr/>
        </p:nvSpPr>
        <p:spPr bwMode="auto">
          <a:xfrm>
            <a:off x="1219200" y="2786063"/>
            <a:ext cx="7010400" cy="1285875"/>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Condensation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81000" y="1524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Clouds form from this part of the water cycle? </a:t>
            </a:r>
            <a:endParaRPr kumimoji="0" lang="en-US" sz="3600" b="0" i="0" u="none" strike="noStrike" kern="1200" cap="none" spc="0" normalizeH="0" baseline="0" noProof="0">
              <a:ln>
                <a:noFill/>
              </a:ln>
              <a:solidFill>
                <a:srgbClr val="9933FF"/>
              </a:solidFill>
              <a:effectLst/>
              <a:uLnTx/>
              <a:uFillTx/>
              <a:latin typeface="Times New Roman" pitchFamily="18" charset="0"/>
              <a:ea typeface="+mn-ea"/>
              <a:cs typeface="+mn-cs"/>
            </a:endParaRPr>
          </a:p>
        </p:txBody>
      </p:sp>
      <p:pic>
        <p:nvPicPr>
          <p:cNvPr id="53251" name="Picture 3" descr="Cumulus_clouds_in_fair_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5344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07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3253" name="WordArt 5"/>
          <p:cNvSpPr>
            <a:spLocks noChangeArrowheads="1" noChangeShapeType="1" noTextEdit="1"/>
          </p:cNvSpPr>
          <p:nvPr/>
        </p:nvSpPr>
        <p:spPr bwMode="auto">
          <a:xfrm>
            <a:off x="533400" y="1524000"/>
            <a:ext cx="1143000" cy="1771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
        <p:nvSpPr>
          <p:cNvPr id="53254" name="WordArt 6"/>
          <p:cNvSpPr>
            <a:spLocks noChangeArrowheads="1" noChangeShapeType="1" noTextEdit="1"/>
          </p:cNvSpPr>
          <p:nvPr/>
        </p:nvSpPr>
        <p:spPr bwMode="auto">
          <a:xfrm>
            <a:off x="1219200" y="2786063"/>
            <a:ext cx="7010400" cy="1285875"/>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Condensation</a:t>
            </a:r>
          </a:p>
        </p:txBody>
      </p:sp>
      <p:sp>
        <p:nvSpPr>
          <p:cNvPr id="2" name="Rectangle 1"/>
          <p:cNvSpPr/>
          <p:nvPr/>
        </p:nvSpPr>
        <p:spPr>
          <a:xfrm>
            <a:off x="2198708" y="4071938"/>
            <a:ext cx="505138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Gas to a liquid</a:t>
            </a:r>
          </a:p>
        </p:txBody>
      </p:sp>
    </p:spTree>
    <p:extLst>
      <p:ext uri="{BB962C8B-B14F-4D97-AF65-F5344CB8AC3E}">
        <p14:creationId xmlns:p14="http://schemas.microsoft.com/office/powerpoint/2010/main" val="599421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81000" y="2286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following are all forms of what? </a:t>
            </a:r>
          </a:p>
        </p:txBody>
      </p:sp>
      <p:pic>
        <p:nvPicPr>
          <p:cNvPr id="54275" name="Picture 3" descr="precipitation_measu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86800" cy="5562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35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4277" name="WordArt 6"/>
          <p:cNvSpPr>
            <a:spLocks noChangeArrowheads="1" noChangeShapeType="1" noTextEdit="1"/>
          </p:cNvSpPr>
          <p:nvPr/>
        </p:nvSpPr>
        <p:spPr bwMode="auto">
          <a:xfrm>
            <a:off x="7391400" y="4724400"/>
            <a:ext cx="1295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81000" y="2286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 following are all forms of what? </a:t>
            </a:r>
          </a:p>
        </p:txBody>
      </p:sp>
      <p:pic>
        <p:nvPicPr>
          <p:cNvPr id="55299" name="Picture 3" descr="precipitation_measu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86800" cy="5562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048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5301" name="WordArt 5"/>
          <p:cNvSpPr>
            <a:spLocks noChangeArrowheads="1" noChangeShapeType="1" noTextEdit="1"/>
          </p:cNvSpPr>
          <p:nvPr/>
        </p:nvSpPr>
        <p:spPr bwMode="auto">
          <a:xfrm>
            <a:off x="7391400" y="4724400"/>
            <a:ext cx="1295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55302" name="WordArt 6"/>
          <p:cNvSpPr>
            <a:spLocks noChangeArrowheads="1" noChangeShapeType="1" noTextEdit="1"/>
          </p:cNvSpPr>
          <p:nvPr/>
        </p:nvSpPr>
        <p:spPr bwMode="auto">
          <a:xfrm>
            <a:off x="914400" y="3352800"/>
            <a:ext cx="77724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336699"/>
                </a:solidFill>
                <a:effectLst>
                  <a:outerShdw dist="45791" dir="2021404" algn="ctr" rotWithShape="0">
                    <a:srgbClr val="B2B2B2">
                      <a:alpha val="79999"/>
                    </a:srgbClr>
                  </a:outerShdw>
                </a:effectLst>
                <a:uLnTx/>
                <a:uFillTx/>
                <a:latin typeface="Times New Roman"/>
                <a:ea typeface="+mn-ea"/>
                <a:cs typeface="Times New Roman"/>
              </a:rPr>
              <a:t>Precipitation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1524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name for when plants release water vapor into the air in the water cycle?</a:t>
            </a:r>
          </a:p>
        </p:txBody>
      </p:sp>
      <p:pic>
        <p:nvPicPr>
          <p:cNvPr id="56323" name="Picture 3" descr="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3722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6325" name="WordArt 6"/>
          <p:cNvSpPr>
            <a:spLocks noChangeArrowheads="1" noChangeShapeType="1" noTextEdit="1"/>
          </p:cNvSpPr>
          <p:nvPr/>
        </p:nvSpPr>
        <p:spPr bwMode="auto">
          <a:xfrm>
            <a:off x="609600" y="1752600"/>
            <a:ext cx="9144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1524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name for when plants release water vapor into the air in the water cycle?</a:t>
            </a:r>
          </a:p>
        </p:txBody>
      </p:sp>
      <p:pic>
        <p:nvPicPr>
          <p:cNvPr id="57347" name="Picture 3" descr="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058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7349" name="WordArt 5"/>
          <p:cNvSpPr>
            <a:spLocks noChangeArrowheads="1" noChangeShapeType="1" noTextEdit="1"/>
          </p:cNvSpPr>
          <p:nvPr/>
        </p:nvSpPr>
        <p:spPr bwMode="auto">
          <a:xfrm>
            <a:off x="609600" y="1752600"/>
            <a:ext cx="9144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57350" name="WordArt 7"/>
          <p:cNvSpPr>
            <a:spLocks noChangeArrowheads="1" noChangeShapeType="1" noTextEdit="1"/>
          </p:cNvSpPr>
          <p:nvPr/>
        </p:nvSpPr>
        <p:spPr bwMode="auto">
          <a:xfrm>
            <a:off x="2286000" y="1905000"/>
            <a:ext cx="5405438"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0099FF"/>
                </a:solidFill>
                <a:effectLst>
                  <a:outerShdw dist="45791" dir="3378596" algn="ctr" rotWithShape="0">
                    <a:srgbClr val="4D4D4D">
                      <a:alpha val="79999"/>
                    </a:srgbClr>
                  </a:outerShdw>
                </a:effectLst>
                <a:uLnTx/>
                <a:uFillTx/>
                <a:latin typeface="Arial Black"/>
                <a:ea typeface="+mn-ea"/>
                <a:cs typeface="+mn-cs"/>
              </a:rPr>
              <a:t>Transpiration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1524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is the name for when plants release water vapor into the air in the water cycle?</a:t>
            </a:r>
          </a:p>
        </p:txBody>
      </p:sp>
      <p:pic>
        <p:nvPicPr>
          <p:cNvPr id="58371" name="Picture 3" descr="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232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58373" name="WordArt 5"/>
          <p:cNvSpPr>
            <a:spLocks noChangeArrowheads="1" noChangeShapeType="1" noTextEdit="1"/>
          </p:cNvSpPr>
          <p:nvPr/>
        </p:nvSpPr>
        <p:spPr bwMode="auto">
          <a:xfrm>
            <a:off x="609600" y="1752600"/>
            <a:ext cx="9144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58374" name="WordArt 6"/>
          <p:cNvSpPr>
            <a:spLocks noChangeArrowheads="1" noChangeShapeType="1" noTextEdit="1"/>
          </p:cNvSpPr>
          <p:nvPr/>
        </p:nvSpPr>
        <p:spPr bwMode="auto">
          <a:xfrm>
            <a:off x="2286000" y="1905000"/>
            <a:ext cx="5405438"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0099FF"/>
                </a:solidFill>
                <a:effectLst>
                  <a:outerShdw dist="45791" dir="3378596" algn="ctr" rotWithShape="0">
                    <a:srgbClr val="4D4D4D">
                      <a:alpha val="79999"/>
                    </a:srgbClr>
                  </a:outerShdw>
                </a:effectLst>
                <a:uLnTx/>
                <a:uFillTx/>
                <a:latin typeface="Arial Black"/>
                <a:ea typeface="+mn-ea"/>
                <a:cs typeface="+mn-cs"/>
              </a:rPr>
              <a:t>Transpiration</a:t>
            </a:r>
          </a:p>
        </p:txBody>
      </p:sp>
      <p:sp>
        <p:nvSpPr>
          <p:cNvPr id="58375" name="Rectangle 7"/>
          <p:cNvSpPr>
            <a:spLocks noChangeArrowheads="1"/>
          </p:cNvSpPr>
          <p:nvPr/>
        </p:nvSpPr>
        <p:spPr bwMode="auto">
          <a:xfrm>
            <a:off x="304800" y="1524000"/>
            <a:ext cx="8686800" cy="4953000"/>
          </a:xfrm>
          <a:prstGeom prst="rect">
            <a:avLst/>
          </a:prstGeom>
          <a:solidFill>
            <a:srgbClr val="0099FF">
              <a:alpha val="30196"/>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8376" name="WordArt 8"/>
          <p:cNvSpPr>
            <a:spLocks noChangeArrowheads="1" noChangeShapeType="1" noTextEdit="1"/>
          </p:cNvSpPr>
          <p:nvPr/>
        </p:nvSpPr>
        <p:spPr bwMode="auto">
          <a:xfrm>
            <a:off x="609600" y="3105150"/>
            <a:ext cx="76962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BBE0E3"/>
                </a:solidFill>
                <a:effectLst>
                  <a:outerShdw dist="45791" dir="3378596" algn="ctr" rotWithShape="0">
                    <a:srgbClr val="4D4D4D">
                      <a:alpha val="79999"/>
                    </a:srgbClr>
                  </a:outerShdw>
                </a:effectLst>
                <a:uLnTx/>
                <a:uFillTx/>
                <a:latin typeface="Arial Black"/>
                <a:ea typeface="+mn-ea"/>
                <a:cs typeface="+mn-cs"/>
              </a:rPr>
              <a:t>Evapotranspiration</a:t>
            </a:r>
          </a:p>
        </p:txBody>
      </p:sp>
      <p:sp>
        <p:nvSpPr>
          <p:cNvPr id="58377" name="WordArt 9"/>
          <p:cNvSpPr>
            <a:spLocks noChangeArrowheads="1" noChangeShapeType="1" noTextEdit="1"/>
          </p:cNvSpPr>
          <p:nvPr/>
        </p:nvSpPr>
        <p:spPr bwMode="auto">
          <a:xfrm>
            <a:off x="1066800" y="4191000"/>
            <a:ext cx="6905625"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All water from transpiration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and evaporation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38243"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9900"/>
                          </a:solidFill>
                          <a:effectLst/>
                          <a:latin typeface="Times New Roman" pitchFamily="18" charset="0"/>
                        </a:rPr>
                        <a:t>CARBON </a:t>
                      </a:r>
                      <a:br>
                        <a:rPr kumimoji="0" lang="en-US" sz="1600" b="1" i="0" u="none" strike="noStrike" cap="none" normalizeH="0" baseline="0">
                          <a:ln>
                            <a:noFill/>
                          </a:ln>
                          <a:solidFill>
                            <a:srgbClr val="FF9900"/>
                          </a:solidFill>
                          <a:effectLst/>
                          <a:latin typeface="Times New Roman" pitchFamily="18" charset="0"/>
                        </a:rPr>
                      </a:br>
                      <a:r>
                        <a:rPr kumimoji="0" lang="en-US" sz="1600" b="1" i="0" u="none" strike="noStrike" cap="none" normalizeH="0" baseline="0">
                          <a:ln>
                            <a:noFill/>
                          </a:ln>
                          <a:solidFill>
                            <a:srgbClr val="FF9900"/>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943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9440"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(Biogeochem Cycles) </a:t>
            </a:r>
            <a:r>
              <a:rPr kumimoji="0" lang="en-US" sz="3200" b="0" i="0" u="none" strike="noStrike" kern="1200" cap="none" spc="0" normalizeH="0" baseline="0" noProof="0">
                <a:ln>
                  <a:noFill/>
                </a:ln>
                <a:solidFill>
                  <a:srgbClr val="FF9900"/>
                </a:solidFill>
                <a:effectLst/>
                <a:uLnTx/>
                <a:uFillTx/>
                <a:latin typeface="Arial" charset="0"/>
                <a:ea typeface="+mn-ea"/>
                <a:cs typeface="+mn-cs"/>
              </a:rPr>
              <a:t>Answers</a:t>
            </a:r>
          </a:p>
        </p:txBody>
      </p:sp>
      <p:sp>
        <p:nvSpPr>
          <p:cNvPr id="59441"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381000" y="228600"/>
            <a:ext cx="8540750"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FF99"/>
                </a:solidFill>
                <a:effectLst>
                  <a:outerShdw blurRad="38100" dist="38100" dir="2700000" algn="tl">
                    <a:srgbClr val="FFFFFF"/>
                  </a:outerShdw>
                </a:effectLst>
                <a:uLnTx/>
                <a:uFillTx/>
                <a:latin typeface="Arial" pitchFamily="34" charset="0"/>
                <a:ea typeface="+mn-ea"/>
                <a:cs typeface="+mn-cs"/>
              </a:rPr>
              <a:t>This is the name for when plants make sugar from sunlight. </a:t>
            </a:r>
          </a:p>
        </p:txBody>
      </p:sp>
      <p:pic>
        <p:nvPicPr>
          <p:cNvPr id="60419" name="Picture 3" descr="Photo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976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0421" name="WordArt 6"/>
          <p:cNvSpPr>
            <a:spLocks noChangeArrowheads="1" noChangeShapeType="1" noTextEdit="1"/>
          </p:cNvSpPr>
          <p:nvPr/>
        </p:nvSpPr>
        <p:spPr bwMode="auto">
          <a:xfrm>
            <a:off x="457200" y="1676400"/>
            <a:ext cx="914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381000" y="228600"/>
            <a:ext cx="8540750"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FF99"/>
                </a:solidFill>
                <a:effectLst>
                  <a:outerShdw blurRad="38100" dist="38100" dir="2700000" algn="tl">
                    <a:srgbClr val="FFFFFF"/>
                  </a:outerShdw>
                </a:effectLst>
                <a:uLnTx/>
                <a:uFillTx/>
                <a:latin typeface="Arial" pitchFamily="34" charset="0"/>
                <a:ea typeface="+mn-ea"/>
                <a:cs typeface="+mn-cs"/>
              </a:rPr>
              <a:t>This is the name for when plants make sugar from sunlight. </a:t>
            </a:r>
          </a:p>
        </p:txBody>
      </p:sp>
      <p:pic>
        <p:nvPicPr>
          <p:cNvPr id="61443" name="Picture 3" descr="Photo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86800" cy="4953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068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1445" name="WordArt 5"/>
          <p:cNvSpPr>
            <a:spLocks noChangeArrowheads="1" noChangeShapeType="1" noTextEdit="1"/>
          </p:cNvSpPr>
          <p:nvPr/>
        </p:nvSpPr>
        <p:spPr bwMode="auto">
          <a:xfrm>
            <a:off x="457200" y="1676400"/>
            <a:ext cx="914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61446" name="WordArt 6"/>
          <p:cNvSpPr>
            <a:spLocks noChangeArrowheads="1" noChangeShapeType="1" noTextEdit="1"/>
          </p:cNvSpPr>
          <p:nvPr/>
        </p:nvSpPr>
        <p:spPr bwMode="auto">
          <a:xfrm>
            <a:off x="1676400" y="1828800"/>
            <a:ext cx="6629400" cy="1543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00FF99"/>
                </a:solidFill>
                <a:effectLst>
                  <a:outerShdw dist="45791" dir="3378596" algn="ctr" rotWithShape="0">
                    <a:srgbClr val="4D4D4D">
                      <a:alpha val="79999"/>
                    </a:srgbClr>
                  </a:outerShdw>
                </a:effectLst>
                <a:uLnTx/>
                <a:uFillTx/>
                <a:latin typeface="Arial Black"/>
                <a:ea typeface="+mn-ea"/>
                <a:cs typeface="+mn-cs"/>
              </a:rPr>
              <a:t>Photosynthesis</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04800" y="228600"/>
            <a:ext cx="86868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This is the processes whereby certain organisms obtain energy from organic molecules. </a:t>
            </a:r>
            <a:endParaRPr kumimoji="0" lang="en-US"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pitchFamily="34" charset="0"/>
              <a:ea typeface="+mn-ea"/>
              <a:cs typeface="+mn-cs"/>
            </a:endParaRPr>
          </a:p>
        </p:txBody>
      </p:sp>
      <p:pic>
        <p:nvPicPr>
          <p:cNvPr id="62467" name="Picture 3" descr="brea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413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2469" name="WordArt 6"/>
          <p:cNvSpPr>
            <a:spLocks noChangeArrowheads="1" noChangeShapeType="1" noTextEdit="1"/>
          </p:cNvSpPr>
          <p:nvPr/>
        </p:nvSpPr>
        <p:spPr bwMode="auto">
          <a:xfrm>
            <a:off x="7620000" y="2133600"/>
            <a:ext cx="1066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pic>
        <p:nvPicPr>
          <p:cNvPr id="6" name="Picture 2" descr="http://historyoftheuniverse.com/images/respi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60" y="3626856"/>
            <a:ext cx="5767340" cy="262154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410200" y="4800600"/>
            <a:ext cx="10668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04800" y="228600"/>
            <a:ext cx="86868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This is the processes whereby certain organisms obtain energy from organic molecules. </a:t>
            </a:r>
            <a:endParaRPr kumimoji="0" lang="en-US"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pitchFamily="34" charset="0"/>
              <a:ea typeface="+mn-ea"/>
              <a:cs typeface="+mn-cs"/>
            </a:endParaRPr>
          </a:p>
        </p:txBody>
      </p:sp>
      <p:pic>
        <p:nvPicPr>
          <p:cNvPr id="62467" name="Picture 3" descr="brea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413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2469" name="WordArt 6"/>
          <p:cNvSpPr>
            <a:spLocks noChangeArrowheads="1" noChangeShapeType="1" noTextEdit="1"/>
          </p:cNvSpPr>
          <p:nvPr/>
        </p:nvSpPr>
        <p:spPr bwMode="auto">
          <a:xfrm>
            <a:off x="7620000" y="2133600"/>
            <a:ext cx="1066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pic>
        <p:nvPicPr>
          <p:cNvPr id="6" name="Picture 2" descr="http://historyoftheuniverse.com/images/respi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60" y="3626856"/>
            <a:ext cx="5767340" cy="26215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1905001"/>
            <a:ext cx="6858000" cy="1847166"/>
          </a:xfrm>
          <a:prstGeom prst="rect">
            <a:avLst/>
          </a:prstGeom>
        </p:spPr>
        <p:txBody>
          <a:bodyPr>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720" normalizeH="0" baseline="0" noProof="0" dirty="0">
                <a:ln w="28575">
                  <a:solidFill>
                    <a:srgbClr val="000000"/>
                  </a:solidFill>
                  <a:round/>
                  <a:headEnd/>
                  <a:tailEnd/>
                </a:ln>
                <a:solidFill>
                  <a:srgbClr val="FF99FF"/>
                </a:solidFill>
                <a:effectLst>
                  <a:glow rad="622300">
                    <a:srgbClr val="333399">
                      <a:satMod val="175000"/>
                      <a:alpha val="27000"/>
                    </a:srgbClr>
                  </a:glow>
                  <a:outerShdw dist="45791" dir="3378596" algn="ctr" rotWithShape="0">
                    <a:srgbClr val="4D4D4D">
                      <a:alpha val="79999"/>
                    </a:srgbClr>
                  </a:outerShdw>
                </a:effectLst>
                <a:uLnTx/>
                <a:uFillTx/>
                <a:latin typeface="Arial Black"/>
                <a:ea typeface="+mn-ea"/>
                <a:cs typeface="+mn-cs"/>
              </a:rPr>
              <a:t>Cellular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720" normalizeH="0" baseline="0" noProof="0" dirty="0">
                <a:ln w="28575">
                  <a:solidFill>
                    <a:srgbClr val="000000"/>
                  </a:solidFill>
                  <a:round/>
                  <a:headEnd/>
                  <a:tailEnd/>
                </a:ln>
                <a:solidFill>
                  <a:srgbClr val="FF99FF"/>
                </a:solidFill>
                <a:effectLst>
                  <a:glow rad="622300">
                    <a:srgbClr val="333399">
                      <a:satMod val="175000"/>
                      <a:alpha val="27000"/>
                    </a:srgbClr>
                  </a:glow>
                  <a:outerShdw dist="45791" dir="3378596" algn="ctr" rotWithShape="0">
                    <a:srgbClr val="4D4D4D">
                      <a:alpha val="79999"/>
                    </a:srgbClr>
                  </a:outerShdw>
                </a:effectLst>
                <a:uLnTx/>
                <a:uFillTx/>
                <a:latin typeface="Arial Black"/>
                <a:ea typeface="+mn-ea"/>
                <a:cs typeface="+mn-cs"/>
              </a:rPr>
              <a:t>Respiration</a:t>
            </a:r>
          </a:p>
        </p:txBody>
      </p:sp>
    </p:spTree>
    <p:extLst>
      <p:ext uri="{BB962C8B-B14F-4D97-AF65-F5344CB8AC3E}">
        <p14:creationId xmlns:p14="http://schemas.microsoft.com/office/powerpoint/2010/main" val="411021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04800" y="228600"/>
            <a:ext cx="86868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This is the processes whereby certain organisms obtain energy from organic molecules. </a:t>
            </a:r>
            <a:endParaRPr kumimoji="0" lang="en-US"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pitchFamily="34" charset="0"/>
              <a:ea typeface="+mn-ea"/>
              <a:cs typeface="+mn-cs"/>
            </a:endParaRPr>
          </a:p>
        </p:txBody>
      </p:sp>
      <p:pic>
        <p:nvPicPr>
          <p:cNvPr id="62467" name="Picture 3" descr="brea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413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2469" name="WordArt 6"/>
          <p:cNvSpPr>
            <a:spLocks noChangeArrowheads="1" noChangeShapeType="1" noTextEdit="1"/>
          </p:cNvSpPr>
          <p:nvPr/>
        </p:nvSpPr>
        <p:spPr bwMode="auto">
          <a:xfrm>
            <a:off x="7620000" y="2133600"/>
            <a:ext cx="1066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pic>
        <p:nvPicPr>
          <p:cNvPr id="6" name="Picture 2" descr="http://historyoftheuniverse.com/images/respi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60" y="3626856"/>
            <a:ext cx="5767340" cy="26215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1905001"/>
            <a:ext cx="6858000" cy="1847166"/>
          </a:xfrm>
          <a:prstGeom prst="rect">
            <a:avLst/>
          </a:prstGeom>
        </p:spPr>
        <p:txBody>
          <a:bodyPr>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720" normalizeH="0" baseline="0" noProof="0" dirty="0">
                <a:ln w="28575">
                  <a:solidFill>
                    <a:srgbClr val="000000"/>
                  </a:solidFill>
                  <a:round/>
                  <a:headEnd/>
                  <a:tailEnd/>
                </a:ln>
                <a:solidFill>
                  <a:srgbClr val="FF99FF"/>
                </a:solidFill>
                <a:effectLst>
                  <a:glow rad="622300">
                    <a:srgbClr val="333399">
                      <a:satMod val="175000"/>
                      <a:alpha val="27000"/>
                    </a:srgbClr>
                  </a:glow>
                  <a:outerShdw dist="45791" dir="3378596" algn="ctr" rotWithShape="0">
                    <a:srgbClr val="4D4D4D">
                      <a:alpha val="79999"/>
                    </a:srgbClr>
                  </a:outerShdw>
                </a:effectLst>
                <a:uLnTx/>
                <a:uFillTx/>
                <a:latin typeface="Arial Black"/>
                <a:ea typeface="+mn-ea"/>
                <a:cs typeface="+mn-cs"/>
              </a:rPr>
              <a:t>Cellular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720" normalizeH="0" baseline="0" noProof="0" dirty="0">
                <a:ln w="28575">
                  <a:solidFill>
                    <a:srgbClr val="000000"/>
                  </a:solidFill>
                  <a:round/>
                  <a:headEnd/>
                  <a:tailEnd/>
                </a:ln>
                <a:solidFill>
                  <a:srgbClr val="FF99FF"/>
                </a:solidFill>
                <a:effectLst>
                  <a:glow rad="622300">
                    <a:srgbClr val="333399">
                      <a:satMod val="175000"/>
                      <a:alpha val="27000"/>
                    </a:srgbClr>
                  </a:glow>
                  <a:outerShdw dist="45791" dir="3378596" algn="ctr" rotWithShape="0">
                    <a:srgbClr val="4D4D4D">
                      <a:alpha val="79999"/>
                    </a:srgbClr>
                  </a:outerShdw>
                </a:effectLst>
                <a:uLnTx/>
                <a:uFillTx/>
                <a:latin typeface="Arial Black"/>
                <a:ea typeface="+mn-ea"/>
                <a:cs typeface="+mn-cs"/>
              </a:rPr>
              <a:t>Respiration</a:t>
            </a:r>
          </a:p>
        </p:txBody>
      </p:sp>
      <p:pic>
        <p:nvPicPr>
          <p:cNvPr id="20482" name="Picture 2" descr="http://www.smartcancertherapy.com/uploads/1/3/1/0/13106900/3740557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53676"/>
            <a:ext cx="2438400" cy="249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620000" y="4475963"/>
            <a:ext cx="87716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glow rad="228600">
                    <a:srgbClr val="2D2D8A">
                      <a:satMod val="175000"/>
                      <a:alpha val="40000"/>
                    </a:srgbClr>
                  </a:glow>
                  <a:outerShdw blurRad="50800" algn="tl" rotWithShape="0">
                    <a:srgbClr val="000000"/>
                  </a:outerShdw>
                </a:effectLst>
                <a:uLnTx/>
                <a:uFillTx/>
                <a:latin typeface="Arial" charset="0"/>
                <a:ea typeface="+mn-ea"/>
                <a:cs typeface="+mn-cs"/>
              </a:rPr>
              <a:t>IN</a:t>
            </a:r>
          </a:p>
        </p:txBody>
      </p:sp>
      <p:sp>
        <p:nvSpPr>
          <p:cNvPr id="4" name="Rounded Rectangle 3"/>
          <p:cNvSpPr/>
          <p:nvPr/>
        </p:nvSpPr>
        <p:spPr>
          <a:xfrm>
            <a:off x="304800" y="3752167"/>
            <a:ext cx="609600" cy="286433"/>
          </a:xfrm>
          <a:prstGeom prst="round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304800" y="5012484"/>
            <a:ext cx="609600" cy="286433"/>
          </a:xfrm>
          <a:prstGeom prst="round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97644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232451"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7216"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(Biogeochem Cycles)</a:t>
            </a:r>
            <a:endParaRPr lang="en-US" sz="3200">
              <a:solidFill>
                <a:srgbClr val="FF9900"/>
              </a:solidFill>
            </a:endParaRPr>
          </a:p>
        </p:txBody>
      </p:sp>
      <p:sp>
        <p:nvSpPr>
          <p:cNvPr id="7217"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04800" y="228600"/>
            <a:ext cx="8686800" cy="17399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This is the processes whereby certain organisms obtain energy from organic molecules. </a:t>
            </a:r>
            <a:endParaRPr kumimoji="0" lang="en-US"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pitchFamily="34" charset="0"/>
              <a:ea typeface="+mn-ea"/>
              <a:cs typeface="+mn-cs"/>
            </a:endParaRPr>
          </a:p>
        </p:txBody>
      </p:sp>
      <p:pic>
        <p:nvPicPr>
          <p:cNvPr id="62467" name="Picture 3" descr="brea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413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2469" name="WordArt 6"/>
          <p:cNvSpPr>
            <a:spLocks noChangeArrowheads="1" noChangeShapeType="1" noTextEdit="1"/>
          </p:cNvSpPr>
          <p:nvPr/>
        </p:nvSpPr>
        <p:spPr bwMode="auto">
          <a:xfrm>
            <a:off x="7620000" y="2133600"/>
            <a:ext cx="1066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pic>
        <p:nvPicPr>
          <p:cNvPr id="6" name="Picture 2" descr="http://historyoftheuniverse.com/images/respi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60" y="3626856"/>
            <a:ext cx="5767340" cy="26215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1905001"/>
            <a:ext cx="6858000" cy="1847166"/>
          </a:xfrm>
          <a:prstGeom prst="rect">
            <a:avLst/>
          </a:prstGeom>
        </p:spPr>
        <p:txBody>
          <a:bodyPr>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720" normalizeH="0" baseline="0" noProof="0" dirty="0">
                <a:ln w="28575">
                  <a:solidFill>
                    <a:srgbClr val="000000"/>
                  </a:solidFill>
                  <a:round/>
                  <a:headEnd/>
                  <a:tailEnd/>
                </a:ln>
                <a:solidFill>
                  <a:srgbClr val="FF99FF"/>
                </a:solidFill>
                <a:effectLst>
                  <a:glow rad="622300">
                    <a:srgbClr val="333399">
                      <a:satMod val="175000"/>
                      <a:alpha val="27000"/>
                    </a:srgbClr>
                  </a:glow>
                  <a:outerShdw dist="45791" dir="3378596" algn="ctr" rotWithShape="0">
                    <a:srgbClr val="4D4D4D">
                      <a:alpha val="79999"/>
                    </a:srgbClr>
                  </a:outerShdw>
                </a:effectLst>
                <a:uLnTx/>
                <a:uFillTx/>
                <a:latin typeface="Arial Black"/>
                <a:ea typeface="+mn-ea"/>
                <a:cs typeface="+mn-cs"/>
              </a:rPr>
              <a:t>Cellular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720" normalizeH="0" baseline="0" noProof="0" dirty="0">
                <a:ln w="28575">
                  <a:solidFill>
                    <a:srgbClr val="000000"/>
                  </a:solidFill>
                  <a:round/>
                  <a:headEnd/>
                  <a:tailEnd/>
                </a:ln>
                <a:solidFill>
                  <a:srgbClr val="FF99FF"/>
                </a:solidFill>
                <a:effectLst>
                  <a:glow rad="622300">
                    <a:srgbClr val="333399">
                      <a:satMod val="175000"/>
                      <a:alpha val="27000"/>
                    </a:srgbClr>
                  </a:glow>
                  <a:outerShdw dist="45791" dir="3378596" algn="ctr" rotWithShape="0">
                    <a:srgbClr val="4D4D4D">
                      <a:alpha val="79999"/>
                    </a:srgbClr>
                  </a:outerShdw>
                </a:effectLst>
                <a:uLnTx/>
                <a:uFillTx/>
                <a:latin typeface="Arial Black"/>
                <a:ea typeface="+mn-ea"/>
                <a:cs typeface="+mn-cs"/>
              </a:rPr>
              <a:t>Respiration</a:t>
            </a:r>
          </a:p>
        </p:txBody>
      </p:sp>
      <p:pic>
        <p:nvPicPr>
          <p:cNvPr id="20482" name="Picture 2" descr="http://www.smartcancertherapy.com/uploads/1/3/1/0/13106900/3740557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53676"/>
            <a:ext cx="2438400" cy="249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620000" y="4475963"/>
            <a:ext cx="87716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glow rad="228600">
                    <a:srgbClr val="2D2D8A">
                      <a:satMod val="175000"/>
                      <a:alpha val="40000"/>
                    </a:srgbClr>
                  </a:glow>
                  <a:outerShdw blurRad="50800" algn="tl" rotWithShape="0">
                    <a:srgbClr val="000000"/>
                  </a:outerShdw>
                </a:effectLst>
                <a:uLnTx/>
                <a:uFillTx/>
                <a:latin typeface="Arial" charset="0"/>
                <a:ea typeface="+mn-ea"/>
                <a:cs typeface="+mn-cs"/>
              </a:rPr>
              <a:t>IN</a:t>
            </a:r>
          </a:p>
        </p:txBody>
      </p:sp>
      <p:sp>
        <p:nvSpPr>
          <p:cNvPr id="4" name="Rounded Rectangle 3"/>
          <p:cNvSpPr/>
          <p:nvPr/>
        </p:nvSpPr>
        <p:spPr>
          <a:xfrm>
            <a:off x="304800" y="3752167"/>
            <a:ext cx="609600" cy="286433"/>
          </a:xfrm>
          <a:prstGeom prst="round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304800" y="5012484"/>
            <a:ext cx="609600" cy="286433"/>
          </a:xfrm>
          <a:prstGeom prst="round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ounded Rectangle 11"/>
          <p:cNvSpPr/>
          <p:nvPr/>
        </p:nvSpPr>
        <p:spPr>
          <a:xfrm>
            <a:off x="2362200" y="3763743"/>
            <a:ext cx="609600" cy="2864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Rounded Rectangle 12"/>
          <p:cNvSpPr/>
          <p:nvPr/>
        </p:nvSpPr>
        <p:spPr>
          <a:xfrm>
            <a:off x="2362200" y="5562600"/>
            <a:ext cx="6096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3107319" y="4475963"/>
            <a:ext cx="164660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OUT</a:t>
            </a:r>
          </a:p>
        </p:txBody>
      </p:sp>
    </p:spTree>
    <p:extLst>
      <p:ext uri="{BB962C8B-B14F-4D97-AF65-F5344CB8AC3E}">
        <p14:creationId xmlns:p14="http://schemas.microsoft.com/office/powerpoint/2010/main" val="22132965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reservoirs of carbon that use to be locked away are being introduced rapidly into the environment? </a:t>
            </a:r>
          </a:p>
        </p:txBody>
      </p:sp>
      <p:pic>
        <p:nvPicPr>
          <p:cNvPr id="64515" name="Picture 3" descr="oilwell117194718_s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43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4517" name="WordArt 6"/>
          <p:cNvSpPr>
            <a:spLocks noChangeArrowheads="1" noChangeShapeType="1" noTextEdit="1"/>
          </p:cNvSpPr>
          <p:nvPr/>
        </p:nvSpPr>
        <p:spPr bwMode="auto">
          <a:xfrm>
            <a:off x="7620000" y="2209800"/>
            <a:ext cx="914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reservoirs of carbon that use to be locked away are being introduced rapidly into the environment? </a:t>
            </a:r>
          </a:p>
        </p:txBody>
      </p:sp>
      <p:pic>
        <p:nvPicPr>
          <p:cNvPr id="65539" name="Picture 3" descr="oilwell117194718_s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89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5541" name="WordArt 5"/>
          <p:cNvSpPr>
            <a:spLocks noChangeArrowheads="1" noChangeShapeType="1" noTextEdit="1"/>
          </p:cNvSpPr>
          <p:nvPr/>
        </p:nvSpPr>
        <p:spPr bwMode="auto">
          <a:xfrm>
            <a:off x="7620000" y="2209800"/>
            <a:ext cx="914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pic>
        <p:nvPicPr>
          <p:cNvPr id="23554" name="Picture 2" descr="http://images.slideplayer.com/2/698843/slides/slide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196220"/>
            <a:ext cx="6934201" cy="4052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reservoirs of carbon that use to be locked away are being introduced rapidly into the environment? </a:t>
            </a:r>
          </a:p>
        </p:txBody>
      </p:sp>
      <p:pic>
        <p:nvPicPr>
          <p:cNvPr id="65539" name="Picture 3" descr="oilwell117194718_s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89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5541" name="WordArt 5"/>
          <p:cNvSpPr>
            <a:spLocks noChangeArrowheads="1" noChangeShapeType="1" noTextEdit="1"/>
          </p:cNvSpPr>
          <p:nvPr/>
        </p:nvSpPr>
        <p:spPr bwMode="auto">
          <a:xfrm>
            <a:off x="7620000" y="2209800"/>
            <a:ext cx="914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pic>
        <p:nvPicPr>
          <p:cNvPr id="23554" name="Picture 2" descr="http://images.slideplayer.com/2/698843/slides/slide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196220"/>
            <a:ext cx="6934201" cy="405218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810000" y="5105400"/>
            <a:ext cx="3810000" cy="685800"/>
          </a:xfrm>
          <a:prstGeom prst="roundRect">
            <a:avLst/>
          </a:prstGeom>
          <a:noFill/>
          <a:ln>
            <a:solidFill>
              <a:srgbClr val="FFFF00"/>
            </a:solidFill>
          </a:ln>
          <a:effectLst>
            <a:glow rad="2286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812743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reservoirs of carbon that use to be locked away are being introduced rapidly into the environment? </a:t>
            </a:r>
          </a:p>
        </p:txBody>
      </p:sp>
      <p:pic>
        <p:nvPicPr>
          <p:cNvPr id="65539" name="Picture 3" descr="oilwell117194718_s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89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5541" name="WordArt 5"/>
          <p:cNvSpPr>
            <a:spLocks noChangeArrowheads="1" noChangeShapeType="1" noTextEdit="1"/>
          </p:cNvSpPr>
          <p:nvPr/>
        </p:nvSpPr>
        <p:spPr bwMode="auto">
          <a:xfrm>
            <a:off x="7620000" y="2209800"/>
            <a:ext cx="914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pic>
        <p:nvPicPr>
          <p:cNvPr id="23554" name="Picture 2" descr="http://images.slideplayer.com/2/698843/slides/slide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196220"/>
            <a:ext cx="6934201" cy="405218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810000" y="5105400"/>
            <a:ext cx="3810000" cy="685800"/>
          </a:xfrm>
          <a:prstGeom prst="roundRect">
            <a:avLst/>
          </a:prstGeom>
          <a:noFill/>
          <a:ln>
            <a:solidFill>
              <a:srgbClr val="FFFF00"/>
            </a:solidFill>
          </a:ln>
          <a:effectLst>
            <a:glow rad="2286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5371723" y="4343400"/>
            <a:ext cx="2438400" cy="228600"/>
          </a:xfrm>
          <a:prstGeom prst="roundRect">
            <a:avLst/>
          </a:prstGeom>
          <a:noFill/>
          <a:ln>
            <a:solidFill>
              <a:srgbClr val="FFFF00"/>
            </a:solidFill>
          </a:ln>
          <a:effectLst>
            <a:glow rad="2286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323661" y="1586682"/>
            <a:ext cx="8591739" cy="1147465"/>
          </a:xfrm>
          <a:prstGeom prst="rect">
            <a:avLst/>
          </a:prstGeom>
          <a:noFill/>
          <a:ln>
            <a:noFill/>
          </a:ln>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Fossil Fuels</a:t>
            </a:r>
          </a:p>
        </p:txBody>
      </p:sp>
    </p:spTree>
    <p:extLst>
      <p:ext uri="{BB962C8B-B14F-4D97-AF65-F5344CB8AC3E}">
        <p14:creationId xmlns:p14="http://schemas.microsoft.com/office/powerpoint/2010/main" val="825576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304800" y="381000"/>
            <a:ext cx="8610600" cy="4486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Is this photosynthesis or cellular respiration?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3600" b="0" i="0" u="none" strike="noStrike" kern="1200" cap="none" spc="0" normalizeH="0" baseline="0" noProof="0">
                <a:ln>
                  <a:noFill/>
                </a:ln>
                <a:solidFill>
                  <a:srgbClr val="FF9900"/>
                </a:solidFill>
                <a:effectLst>
                  <a:outerShdw blurRad="38100" dist="38100" dir="2700000" algn="tl">
                    <a:srgbClr val="FFFFFF"/>
                  </a:outerShdw>
                </a:effectLst>
                <a:uLnTx/>
                <a:uFillTx/>
                <a:latin typeface="Arial" pitchFamily="34" charset="0"/>
                <a:ea typeface="+mn-ea"/>
                <a:cs typeface="+mn-cs"/>
              </a:rPr>
              <a:t>Burns sugars for energy.</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3600" b="0" i="0" u="none" strike="noStrike" kern="1200" cap="none" spc="0" normalizeH="0" baseline="0" noProof="0">
                <a:ln>
                  <a:noFill/>
                </a:ln>
                <a:solidFill>
                  <a:srgbClr val="FF99FF"/>
                </a:solidFill>
                <a:effectLst>
                  <a:outerShdw blurRad="38100" dist="38100" dir="2700000" algn="tl">
                    <a:srgbClr val="FFFFFF"/>
                  </a:outerShdw>
                </a:effectLst>
                <a:uLnTx/>
                <a:uFillTx/>
                <a:latin typeface="Arial" pitchFamily="34" charset="0"/>
                <a:ea typeface="+mn-ea"/>
                <a:cs typeface="+mn-cs"/>
              </a:rPr>
              <a:t>Energy is released.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3366FF"/>
                </a:solidFill>
                <a:effectLst>
                  <a:outerShdw blurRad="38100" dist="38100" dir="2700000" algn="tl">
                    <a:srgbClr val="FFFFFF"/>
                  </a:outerShdw>
                </a:effectLst>
                <a:uLnTx/>
                <a:uFillTx/>
                <a:latin typeface="Arial" pitchFamily="34" charset="0"/>
                <a:ea typeface="+mn-ea"/>
                <a:cs typeface="+mn-cs"/>
              </a:rPr>
              <a:t>	</a:t>
            </a:r>
            <a:r>
              <a:rPr kumimoji="0" lang="en-US" sz="3600" b="0" i="0" u="none" strike="noStrike" kern="1200" cap="none" spc="0" normalizeH="0" baseline="0" noProof="0">
                <a:ln>
                  <a:noFill/>
                </a:ln>
                <a:solidFill>
                  <a:srgbClr val="FFFFCC"/>
                </a:solidFill>
                <a:effectLst>
                  <a:outerShdw blurRad="38100" dist="38100" dir="2700000" algn="tl">
                    <a:srgbClr val="FFFFFF"/>
                  </a:outerShdw>
                </a:effectLst>
                <a:uLnTx/>
                <a:uFillTx/>
                <a:latin typeface="Arial" pitchFamily="34" charset="0"/>
                <a:ea typeface="+mn-ea"/>
                <a:cs typeface="+mn-cs"/>
              </a:rPr>
              <a:t>-Occurs in most cells.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3366FF"/>
                </a:solidFill>
                <a:effectLst>
                  <a:outerShdw blurRad="38100" dist="38100" dir="2700000" algn="tl">
                    <a:srgbClr val="FFFFFF"/>
                  </a:outerShdw>
                </a:effectLst>
                <a:uLnTx/>
                <a:uFillTx/>
                <a:latin typeface="Arial" pitchFamily="34" charset="0"/>
                <a:ea typeface="+mn-ea"/>
                <a:cs typeface="+mn-cs"/>
              </a:rPr>
              <a:t>	-Oxygen is used.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99FF"/>
                </a:solidFill>
                <a:effectLst>
                  <a:outerShdw blurRad="38100" dist="38100" dir="2700000" algn="tl">
                    <a:srgbClr val="FFFFFF"/>
                  </a:outerShdw>
                </a:effectLst>
                <a:uLnTx/>
                <a:uFillTx/>
                <a:latin typeface="Arial" pitchFamily="34" charset="0"/>
                <a:ea typeface="+mn-ea"/>
                <a:cs typeface="+mn-cs"/>
              </a:rPr>
              <a:t>	-Water is produced.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3600" b="0" i="0" u="none" strike="noStrike" kern="1200" cap="none" spc="0" normalizeH="0" baseline="0" noProof="0">
                <a:ln>
                  <a:noFill/>
                </a:ln>
                <a:solidFill>
                  <a:srgbClr val="FF99FF"/>
                </a:solidFill>
                <a:effectLst>
                  <a:outerShdw blurRad="38100" dist="38100" dir="2700000" algn="tl">
                    <a:srgbClr val="FFFFFF"/>
                  </a:outerShdw>
                </a:effectLst>
                <a:uLnTx/>
                <a:uFillTx/>
                <a:latin typeface="Arial" pitchFamily="34" charset="0"/>
                <a:ea typeface="+mn-ea"/>
                <a:cs typeface="+mn-cs"/>
              </a:rPr>
              <a:t>Carbon dioxide produced.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808080"/>
                </a:solidFill>
                <a:effectLst>
                  <a:outerShdw blurRad="38100" dist="38100" dir="2700000" algn="tl">
                    <a:srgbClr val="FFFFFF"/>
                  </a:outerShdw>
                </a:effectLst>
                <a:uLnTx/>
                <a:uFillTx/>
                <a:latin typeface="Arial" pitchFamily="34" charset="0"/>
                <a:ea typeface="+mn-ea"/>
                <a:cs typeface="+mn-cs"/>
              </a:rPr>
              <a:t>	-Occurs in dark and light.</a:t>
            </a:r>
          </a:p>
        </p:txBody>
      </p:sp>
      <p:sp>
        <p:nvSpPr>
          <p:cNvPr id="145411"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6564" name="WordArt 5"/>
          <p:cNvSpPr>
            <a:spLocks noChangeArrowheads="1" noChangeShapeType="1" noTextEdit="1"/>
          </p:cNvSpPr>
          <p:nvPr/>
        </p:nvSpPr>
        <p:spPr bwMode="auto">
          <a:xfrm>
            <a:off x="7391400" y="1143000"/>
            <a:ext cx="1295400" cy="1924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304800" y="381000"/>
            <a:ext cx="8610600" cy="4486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Is this photosynthesis or cellular respiration?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3600" b="0" i="0" u="none" strike="noStrike" kern="1200" cap="none" spc="0" normalizeH="0" baseline="0" noProof="0">
                <a:ln>
                  <a:noFill/>
                </a:ln>
                <a:solidFill>
                  <a:srgbClr val="FF9900"/>
                </a:solidFill>
                <a:effectLst>
                  <a:outerShdw blurRad="38100" dist="38100" dir="2700000" algn="tl">
                    <a:srgbClr val="FFFFFF"/>
                  </a:outerShdw>
                </a:effectLst>
                <a:uLnTx/>
                <a:uFillTx/>
                <a:latin typeface="Arial" pitchFamily="34" charset="0"/>
                <a:ea typeface="+mn-ea"/>
                <a:cs typeface="+mn-cs"/>
              </a:rPr>
              <a:t>Burns sugars for energy.</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3600" b="0" i="0" u="none" strike="noStrike" kern="1200" cap="none" spc="0" normalizeH="0" baseline="0" noProof="0">
                <a:ln>
                  <a:noFill/>
                </a:ln>
                <a:solidFill>
                  <a:srgbClr val="FF99FF"/>
                </a:solidFill>
                <a:effectLst>
                  <a:outerShdw blurRad="38100" dist="38100" dir="2700000" algn="tl">
                    <a:srgbClr val="FFFFFF"/>
                  </a:outerShdw>
                </a:effectLst>
                <a:uLnTx/>
                <a:uFillTx/>
                <a:latin typeface="Arial" pitchFamily="34" charset="0"/>
                <a:ea typeface="+mn-ea"/>
                <a:cs typeface="+mn-cs"/>
              </a:rPr>
              <a:t>Energy is released.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3366FF"/>
                </a:solidFill>
                <a:effectLst>
                  <a:outerShdw blurRad="38100" dist="38100" dir="2700000" algn="tl">
                    <a:srgbClr val="FFFFFF"/>
                  </a:outerShdw>
                </a:effectLst>
                <a:uLnTx/>
                <a:uFillTx/>
                <a:latin typeface="Arial" pitchFamily="34" charset="0"/>
                <a:ea typeface="+mn-ea"/>
                <a:cs typeface="+mn-cs"/>
              </a:rPr>
              <a:t>	</a:t>
            </a:r>
            <a:r>
              <a:rPr kumimoji="0" lang="en-US" sz="3600" b="0" i="0" u="none" strike="noStrike" kern="1200" cap="none" spc="0" normalizeH="0" baseline="0" noProof="0">
                <a:ln>
                  <a:noFill/>
                </a:ln>
                <a:solidFill>
                  <a:srgbClr val="FFFFCC"/>
                </a:solidFill>
                <a:effectLst>
                  <a:outerShdw blurRad="38100" dist="38100" dir="2700000" algn="tl">
                    <a:srgbClr val="FFFFFF"/>
                  </a:outerShdw>
                </a:effectLst>
                <a:uLnTx/>
                <a:uFillTx/>
                <a:latin typeface="Arial" pitchFamily="34" charset="0"/>
                <a:ea typeface="+mn-ea"/>
                <a:cs typeface="+mn-cs"/>
              </a:rPr>
              <a:t>-Occurs in most cells.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3366FF"/>
                </a:solidFill>
                <a:effectLst>
                  <a:outerShdw blurRad="38100" dist="38100" dir="2700000" algn="tl">
                    <a:srgbClr val="FFFFFF"/>
                  </a:outerShdw>
                </a:effectLst>
                <a:uLnTx/>
                <a:uFillTx/>
                <a:latin typeface="Arial" pitchFamily="34" charset="0"/>
                <a:ea typeface="+mn-ea"/>
                <a:cs typeface="+mn-cs"/>
              </a:rPr>
              <a:t>	-Oxygen is used.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99FF"/>
                </a:solidFill>
                <a:effectLst>
                  <a:outerShdw blurRad="38100" dist="38100" dir="2700000" algn="tl">
                    <a:srgbClr val="FFFFFF"/>
                  </a:outerShdw>
                </a:effectLst>
                <a:uLnTx/>
                <a:uFillTx/>
                <a:latin typeface="Arial" pitchFamily="34" charset="0"/>
                <a:ea typeface="+mn-ea"/>
                <a:cs typeface="+mn-cs"/>
              </a:rPr>
              <a:t>	-Water is produced.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3600" b="0" i="0" u="none" strike="noStrike" kern="1200" cap="none" spc="0" normalizeH="0" baseline="0" noProof="0">
                <a:ln>
                  <a:noFill/>
                </a:ln>
                <a:solidFill>
                  <a:srgbClr val="FF99FF"/>
                </a:solidFill>
                <a:effectLst>
                  <a:outerShdw blurRad="38100" dist="38100" dir="2700000" algn="tl">
                    <a:srgbClr val="FFFFFF"/>
                  </a:outerShdw>
                </a:effectLst>
                <a:uLnTx/>
                <a:uFillTx/>
                <a:latin typeface="Arial" pitchFamily="34" charset="0"/>
                <a:ea typeface="+mn-ea"/>
                <a:cs typeface="+mn-cs"/>
              </a:rPr>
              <a:t>Carbon dioxide produced.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808080"/>
                </a:solidFill>
                <a:effectLst>
                  <a:outerShdw blurRad="38100" dist="38100" dir="2700000" algn="tl">
                    <a:srgbClr val="FFFFFF"/>
                  </a:outerShdw>
                </a:effectLst>
                <a:uLnTx/>
                <a:uFillTx/>
                <a:latin typeface="Arial" pitchFamily="34" charset="0"/>
                <a:ea typeface="+mn-ea"/>
                <a:cs typeface="+mn-cs"/>
              </a:rPr>
              <a:t>	-Occurs in dark and light.</a:t>
            </a:r>
          </a:p>
        </p:txBody>
      </p:sp>
      <p:sp>
        <p:nvSpPr>
          <p:cNvPr id="20992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7588" name="WordArt 4"/>
          <p:cNvSpPr>
            <a:spLocks noChangeArrowheads="1" noChangeShapeType="1" noTextEdit="1"/>
          </p:cNvSpPr>
          <p:nvPr/>
        </p:nvSpPr>
        <p:spPr bwMode="auto">
          <a:xfrm>
            <a:off x="7391400" y="1143000"/>
            <a:ext cx="1295400" cy="1924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
        <p:nvSpPr>
          <p:cNvPr id="67589" name="Rectangle 5"/>
          <p:cNvSpPr>
            <a:spLocks noChangeArrowheads="1"/>
          </p:cNvSpPr>
          <p:nvPr/>
        </p:nvSpPr>
        <p:spPr bwMode="auto">
          <a:xfrm>
            <a:off x="4876800" y="381000"/>
            <a:ext cx="3886200" cy="685800"/>
          </a:xfrm>
          <a:prstGeom prst="rect">
            <a:avLst/>
          </a:prstGeom>
          <a:gradFill rotWithShape="1">
            <a:gsLst>
              <a:gs pos="0">
                <a:srgbClr val="FF99FF">
                  <a:alpha val="26999"/>
                </a:srgbClr>
              </a:gs>
              <a:gs pos="100000">
                <a:srgbClr val="764776">
                  <a:alpha val="25000"/>
                </a:srgbClr>
              </a:gs>
            </a:gsLst>
            <a:lin ang="5400000" scaled="1"/>
          </a:gradFill>
          <a:ln w="5715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recomethegirlsblog.com/wp-content/uploads/2012/10/leaf-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 y="1"/>
            <a:ext cx="914777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71479" y="2967335"/>
            <a:ext cx="3801041"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NEW</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QUESTION</a:t>
            </a:r>
          </a:p>
        </p:txBody>
      </p:sp>
    </p:spTree>
    <p:extLst>
      <p:ext uri="{BB962C8B-B14F-4D97-AF65-F5344CB8AC3E}">
        <p14:creationId xmlns:p14="http://schemas.microsoft.com/office/powerpoint/2010/main" val="33954886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457200" y="228600"/>
            <a:ext cx="8458200" cy="44243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pitchFamily="34" charset="0"/>
                <a:ea typeface="+mn-ea"/>
                <a:cs typeface="+mn-cs"/>
              </a:rPr>
              <a:t>Is this photosynthesis or cellular respiration?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2800" b="0" i="0" u="none" strike="noStrike" kern="1200" cap="none" spc="0" normalizeH="0" baseline="0" noProof="0">
                <a:ln>
                  <a:noFill/>
                </a:ln>
                <a:solidFill>
                  <a:srgbClr val="FF99FF"/>
                </a:solidFill>
                <a:effectLst>
                  <a:outerShdw blurRad="38100" dist="38100" dir="2700000" algn="tl">
                    <a:srgbClr val="FFFFFF"/>
                  </a:outerShdw>
                </a:effectLst>
                <a:uLnTx/>
                <a:uFillTx/>
                <a:latin typeface="Arial" pitchFamily="34" charset="0"/>
                <a:ea typeface="+mn-ea"/>
                <a:cs typeface="+mn-cs"/>
              </a:rPr>
              <a:t>Produces sugars from energy.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FF99"/>
                </a:solidFill>
                <a:effectLst>
                  <a:outerShdw blurRad="38100" dist="38100" dir="2700000" algn="tl">
                    <a:srgbClr val="FFFFFF"/>
                  </a:outerShdw>
                </a:effectLst>
                <a:uLnTx/>
                <a:uFillTx/>
                <a:latin typeface="Arial" pitchFamily="34" charset="0"/>
                <a:ea typeface="+mn-ea"/>
                <a:cs typeface="+mn-cs"/>
              </a:rPr>
              <a:t>	-Occurs only in cells with Chloroplasts.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2800" b="0" i="0" u="none" strike="noStrike" kern="1200" cap="none" spc="0" normalizeH="0" baseline="0" noProof="0">
                <a:ln>
                  <a:noFill/>
                </a:ln>
                <a:solidFill>
                  <a:srgbClr val="0099FF"/>
                </a:solidFill>
                <a:effectLst>
                  <a:outerShdw blurRad="38100" dist="38100" dir="2700000" algn="tl">
                    <a:srgbClr val="FFFFFF"/>
                  </a:outerShdw>
                </a:effectLst>
                <a:uLnTx/>
                <a:uFillTx/>
                <a:latin typeface="Arial" pitchFamily="34" charset="0"/>
                <a:ea typeface="+mn-ea"/>
                <a:cs typeface="+mn-cs"/>
              </a:rPr>
              <a:t>-Oxygen is produced.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3333FF"/>
                </a:solidFill>
                <a:effectLst>
                  <a:outerShdw blurRad="38100" dist="38100" dir="2700000" algn="tl">
                    <a:srgbClr val="FFFFFF"/>
                  </a:outerShdw>
                </a:effectLst>
                <a:uLnTx/>
                <a:uFillTx/>
                <a:latin typeface="Arial" pitchFamily="34" charset="0"/>
                <a:ea typeface="+mn-ea"/>
                <a:cs typeface="+mn-cs"/>
              </a:rPr>
              <a:t>	-Water is used.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9900"/>
                </a:solidFill>
                <a:effectLst>
                  <a:outerShdw blurRad="38100" dist="38100" dir="2700000" algn="tl">
                    <a:srgbClr val="FFFFFF"/>
                  </a:outerShdw>
                </a:effectLst>
                <a:uLnTx/>
                <a:uFillTx/>
                <a:latin typeface="Arial" pitchFamily="34" charset="0"/>
                <a:ea typeface="+mn-ea"/>
                <a:cs typeface="+mn-cs"/>
              </a:rPr>
              <a:t>	-Carbon dioxide is used.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CC"/>
                </a:solidFill>
                <a:effectLst>
                  <a:outerShdw blurRad="38100" dist="38100" dir="2700000" algn="tl">
                    <a:srgbClr val="FFFFFF"/>
                  </a:outerShdw>
                </a:effectLst>
                <a:uLnTx/>
                <a:uFillTx/>
                <a:latin typeface="Arial" pitchFamily="34" charset="0"/>
                <a:ea typeface="+mn-ea"/>
                <a:cs typeface="+mn-cs"/>
              </a:rPr>
              <a:t>	-Occurs in light.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CC"/>
              </a:solidFill>
              <a:effectLst/>
              <a:uLnTx/>
              <a:uFillTx/>
              <a:latin typeface="Times New Roman" pitchFamily="18" charset="0"/>
              <a:ea typeface="+mn-ea"/>
              <a:cs typeface="+mn-cs"/>
            </a:endParaRPr>
          </a:p>
        </p:txBody>
      </p:sp>
      <p:sp>
        <p:nvSpPr>
          <p:cNvPr id="14745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8612" name="WordArt 5"/>
          <p:cNvSpPr>
            <a:spLocks noChangeArrowheads="1" noChangeShapeType="1" noTextEdit="1"/>
          </p:cNvSpPr>
          <p:nvPr/>
        </p:nvSpPr>
        <p:spPr bwMode="auto">
          <a:xfrm>
            <a:off x="6858000" y="4724400"/>
            <a:ext cx="1676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457200" y="228600"/>
            <a:ext cx="8458200" cy="44243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pitchFamily="34" charset="0"/>
                <a:ea typeface="+mn-ea"/>
                <a:cs typeface="+mn-cs"/>
              </a:rPr>
              <a:t>Is this photosynthesis or cellular respiration?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2800" b="0" i="0" u="none" strike="noStrike" kern="1200" cap="none" spc="0" normalizeH="0" baseline="0" noProof="0">
                <a:ln>
                  <a:noFill/>
                </a:ln>
                <a:solidFill>
                  <a:srgbClr val="FF99FF"/>
                </a:solidFill>
                <a:effectLst>
                  <a:outerShdw blurRad="38100" dist="38100" dir="2700000" algn="tl">
                    <a:srgbClr val="FFFFFF"/>
                  </a:outerShdw>
                </a:effectLst>
                <a:uLnTx/>
                <a:uFillTx/>
                <a:latin typeface="Arial" pitchFamily="34" charset="0"/>
                <a:ea typeface="+mn-ea"/>
                <a:cs typeface="+mn-cs"/>
              </a:rPr>
              <a:t>Produces sugars from energy.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FF99"/>
                </a:solidFill>
                <a:effectLst>
                  <a:outerShdw blurRad="38100" dist="38100" dir="2700000" algn="tl">
                    <a:srgbClr val="FFFFFF"/>
                  </a:outerShdw>
                </a:effectLst>
                <a:uLnTx/>
                <a:uFillTx/>
                <a:latin typeface="Arial" pitchFamily="34" charset="0"/>
                <a:ea typeface="+mn-ea"/>
                <a:cs typeface="+mn-cs"/>
              </a:rPr>
              <a:t>	-Occurs only in cells with Chloroplasts.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808080"/>
                  </a:outerShdw>
                </a:effectLst>
                <a:uLnTx/>
                <a:uFillTx/>
                <a:latin typeface="Arial" pitchFamily="34" charset="0"/>
                <a:ea typeface="+mn-ea"/>
                <a:cs typeface="+mn-cs"/>
              </a:rPr>
              <a:t>	</a:t>
            </a:r>
            <a:r>
              <a:rPr kumimoji="0" lang="en-US" sz="2800" b="0" i="0" u="none" strike="noStrike" kern="1200" cap="none" spc="0" normalizeH="0" baseline="0" noProof="0">
                <a:ln>
                  <a:noFill/>
                </a:ln>
                <a:solidFill>
                  <a:srgbClr val="0099FF"/>
                </a:solidFill>
                <a:effectLst>
                  <a:outerShdw blurRad="38100" dist="38100" dir="2700000" algn="tl">
                    <a:srgbClr val="FFFFFF"/>
                  </a:outerShdw>
                </a:effectLst>
                <a:uLnTx/>
                <a:uFillTx/>
                <a:latin typeface="Arial" pitchFamily="34" charset="0"/>
                <a:ea typeface="+mn-ea"/>
                <a:cs typeface="+mn-cs"/>
              </a:rPr>
              <a:t>-Oxygen is produced.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3333FF"/>
                </a:solidFill>
                <a:effectLst>
                  <a:outerShdw blurRad="38100" dist="38100" dir="2700000" algn="tl">
                    <a:srgbClr val="FFFFFF"/>
                  </a:outerShdw>
                </a:effectLst>
                <a:uLnTx/>
                <a:uFillTx/>
                <a:latin typeface="Arial" pitchFamily="34" charset="0"/>
                <a:ea typeface="+mn-ea"/>
                <a:cs typeface="+mn-cs"/>
              </a:rPr>
              <a:t>	-Water is used.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9900"/>
                </a:solidFill>
                <a:effectLst>
                  <a:outerShdw blurRad="38100" dist="38100" dir="2700000" algn="tl">
                    <a:srgbClr val="FFFFFF"/>
                  </a:outerShdw>
                </a:effectLst>
                <a:uLnTx/>
                <a:uFillTx/>
                <a:latin typeface="Arial" pitchFamily="34" charset="0"/>
                <a:ea typeface="+mn-ea"/>
                <a:cs typeface="+mn-cs"/>
              </a:rPr>
              <a:t>	-Carbon dioxide is used.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CC"/>
                </a:solidFill>
                <a:effectLst>
                  <a:outerShdw blurRad="38100" dist="38100" dir="2700000" algn="tl">
                    <a:srgbClr val="FFFFFF"/>
                  </a:outerShdw>
                </a:effectLst>
                <a:uLnTx/>
                <a:uFillTx/>
                <a:latin typeface="Arial" pitchFamily="34" charset="0"/>
                <a:ea typeface="+mn-ea"/>
                <a:cs typeface="+mn-cs"/>
              </a:rPr>
              <a:t>	-Occurs in light.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CC"/>
              </a:solidFill>
              <a:effectLst/>
              <a:uLnTx/>
              <a:uFillTx/>
              <a:latin typeface="Times New Roman" pitchFamily="18" charset="0"/>
              <a:ea typeface="+mn-ea"/>
              <a:cs typeface="+mn-cs"/>
            </a:endParaRPr>
          </a:p>
        </p:txBody>
      </p:sp>
      <p:sp>
        <p:nvSpPr>
          <p:cNvPr id="2109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69636" name="WordArt 4"/>
          <p:cNvSpPr>
            <a:spLocks noChangeArrowheads="1" noChangeShapeType="1" noTextEdit="1"/>
          </p:cNvSpPr>
          <p:nvPr/>
        </p:nvSpPr>
        <p:spPr bwMode="auto">
          <a:xfrm>
            <a:off x="6858000" y="4724400"/>
            <a:ext cx="16764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69637" name="Rectangle 5"/>
          <p:cNvSpPr>
            <a:spLocks noChangeArrowheads="1"/>
          </p:cNvSpPr>
          <p:nvPr/>
        </p:nvSpPr>
        <p:spPr bwMode="auto">
          <a:xfrm>
            <a:off x="1828800" y="304800"/>
            <a:ext cx="3124200" cy="609600"/>
          </a:xfrm>
          <a:prstGeom prst="rect">
            <a:avLst/>
          </a:prstGeom>
          <a:solidFill>
            <a:srgbClr val="00FF99">
              <a:alpha val="27058"/>
            </a:srgbClr>
          </a:solidFill>
          <a:ln w="57150">
            <a:solidFill>
              <a:srgbClr val="00FF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233475"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3366FF"/>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3366FF"/>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3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8240"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Ecology: Abiotic (Biogeochem Cycles)</a:t>
            </a:r>
            <a:endParaRPr lang="en-US" sz="3200">
              <a:solidFill>
                <a:srgbClr val="FFFF00"/>
              </a:solidFill>
            </a:endParaRPr>
          </a:p>
        </p:txBody>
      </p:sp>
      <p:sp>
        <p:nvSpPr>
          <p:cNvPr id="8241"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
        <p:nvSpPr>
          <p:cNvPr id="2" name="Explosion: 14 Points 1">
            <a:extLst>
              <a:ext uri="{FF2B5EF4-FFF2-40B4-BE49-F238E27FC236}">
                <a16:creationId xmlns:a16="http://schemas.microsoft.com/office/drawing/2014/main" id="{65A694BF-37ED-D03E-64C9-F5C35685A27F}"/>
              </a:ext>
            </a:extLst>
          </p:cNvPr>
          <p:cNvSpPr/>
          <p:nvPr/>
        </p:nvSpPr>
        <p:spPr>
          <a:xfrm rot="455679">
            <a:off x="926478" y="1475553"/>
            <a:ext cx="7930814" cy="44807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97F665F-D259-9BDE-2ABD-5BE1A8F7D8CB}"/>
              </a:ext>
            </a:extLst>
          </p:cNvPr>
          <p:cNvSpPr/>
          <p:nvPr/>
        </p:nvSpPr>
        <p:spPr>
          <a:xfrm rot="21416217">
            <a:off x="2166855" y="2963759"/>
            <a:ext cx="5450060" cy="1754326"/>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 Nice Review</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Opportunity</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49507"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3366FF"/>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070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0704"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(Biogeochem Cycles) </a:t>
            </a:r>
            <a:r>
              <a:rPr kumimoji="0" lang="en-US" sz="3200" b="0" i="0" u="none" strike="noStrike" kern="1200" cap="none" spc="0" normalizeH="0" baseline="0" noProof="0">
                <a:ln>
                  <a:noFill/>
                </a:ln>
                <a:solidFill>
                  <a:srgbClr val="FF9900"/>
                </a:solidFill>
                <a:effectLst/>
                <a:uLnTx/>
                <a:uFillTx/>
                <a:latin typeface="Arial" charset="0"/>
                <a:ea typeface="+mn-ea"/>
                <a:cs typeface="+mn-cs"/>
              </a:rPr>
              <a:t>Answers</a:t>
            </a:r>
          </a:p>
        </p:txBody>
      </p:sp>
      <p:sp>
        <p:nvSpPr>
          <p:cNvPr id="70705"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81000" y="2286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True or False? Animals can uptake nitrogen directly from the air?</a:t>
            </a:r>
          </a:p>
        </p:txBody>
      </p:sp>
      <p:pic>
        <p:nvPicPr>
          <p:cNvPr id="71683" name="Picture 3" descr="337769_f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0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05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71685"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2098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WordArt 7"/>
          <p:cNvSpPr>
            <a:spLocks noChangeArrowheads="1" noChangeShapeType="1" noTextEdit="1"/>
          </p:cNvSpPr>
          <p:nvPr/>
        </p:nvSpPr>
        <p:spPr bwMode="auto">
          <a:xfrm>
            <a:off x="609600" y="4495800"/>
            <a:ext cx="14478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81000" y="2286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True or False? Animals can uptake nitrogen directly from the air?</a:t>
            </a:r>
          </a:p>
        </p:txBody>
      </p:sp>
      <p:pic>
        <p:nvPicPr>
          <p:cNvPr id="72707" name="Picture 3" descr="337769_f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0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08" name="AutoShape 4"/>
          <p:cNvSpPr>
            <a:spLocks noChangeArrowheads="1"/>
          </p:cNvSpPr>
          <p:nvPr/>
        </p:nvSpPr>
        <p:spPr bwMode="auto">
          <a:xfrm flipH="1">
            <a:off x="457200" y="3429000"/>
            <a:ext cx="3200400" cy="3200400"/>
          </a:xfrm>
          <a:prstGeom prst="wedgeRoundRectCallout">
            <a:avLst>
              <a:gd name="adj1" fmla="val -82792"/>
              <a:gd name="adj2" fmla="val 6940"/>
              <a:gd name="adj3" fmla="val 16667"/>
            </a:avLst>
          </a:prstGeom>
          <a:solidFill>
            <a:schemeClr val="bg1"/>
          </a:solidFill>
          <a:ln w="762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charset="0"/>
                <a:ea typeface="+mn-ea"/>
                <a:cs typeface="+mn-cs"/>
              </a:rPr>
              <a:t>“FALSE!!”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charset="0"/>
                <a:ea typeface="+mn-ea"/>
                <a:cs typeface="+mn-cs"/>
              </a:rPr>
              <a:t>“IT NEEDS TO BE FIXED FIRST!”</a:t>
            </a:r>
          </a:p>
        </p:txBody>
      </p:sp>
      <p:sp>
        <p:nvSpPr>
          <p:cNvPr id="1515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7271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2098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81000" y="2286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True or False? Animals can uptake nitrogen directly from the air?</a:t>
            </a:r>
          </a:p>
        </p:txBody>
      </p:sp>
      <p:pic>
        <p:nvPicPr>
          <p:cNvPr id="73731" name="Picture 3" descr="337769_f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0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732" name="AutoShape 4"/>
          <p:cNvSpPr>
            <a:spLocks noChangeArrowheads="1"/>
          </p:cNvSpPr>
          <p:nvPr/>
        </p:nvSpPr>
        <p:spPr bwMode="auto">
          <a:xfrm flipH="1">
            <a:off x="457200" y="3429000"/>
            <a:ext cx="3200400" cy="3200400"/>
          </a:xfrm>
          <a:prstGeom prst="wedgeRoundRectCallout">
            <a:avLst>
              <a:gd name="adj1" fmla="val -82792"/>
              <a:gd name="adj2" fmla="val 6940"/>
              <a:gd name="adj3" fmla="val 16667"/>
            </a:avLst>
          </a:prstGeom>
          <a:solidFill>
            <a:schemeClr val="bg1"/>
          </a:solidFill>
          <a:ln w="762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charset="0"/>
                <a:ea typeface="+mn-ea"/>
                <a:cs typeface="+mn-cs"/>
              </a:rPr>
              <a:t>“FALSE!!”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charset="0"/>
                <a:ea typeface="+mn-ea"/>
                <a:cs typeface="+mn-cs"/>
              </a:rPr>
              <a:t>“IT NEEDS TO BE FIXED FIRST!”</a:t>
            </a:r>
          </a:p>
        </p:txBody>
      </p:sp>
      <p:sp>
        <p:nvSpPr>
          <p:cNvPr id="2119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73734"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2098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7970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2286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True or False? Animals can uptake nitrogen directly from the air?</a:t>
            </a:r>
          </a:p>
        </p:txBody>
      </p:sp>
      <p:pic>
        <p:nvPicPr>
          <p:cNvPr id="74755" name="Picture 3" descr="337769_f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0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4756" name="AutoShape 4"/>
          <p:cNvSpPr>
            <a:spLocks noChangeArrowheads="1"/>
          </p:cNvSpPr>
          <p:nvPr/>
        </p:nvSpPr>
        <p:spPr bwMode="auto">
          <a:xfrm flipH="1">
            <a:off x="457200" y="3429000"/>
            <a:ext cx="3200400" cy="3200400"/>
          </a:xfrm>
          <a:prstGeom prst="wedgeRoundRectCallout">
            <a:avLst>
              <a:gd name="adj1" fmla="val -82792"/>
              <a:gd name="adj2" fmla="val 6940"/>
              <a:gd name="adj3" fmla="val 16667"/>
            </a:avLst>
          </a:prstGeom>
          <a:solidFill>
            <a:schemeClr val="bg1"/>
          </a:solidFill>
          <a:ln w="76200">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charset="0"/>
                <a:ea typeface="+mn-ea"/>
                <a:cs typeface="+mn-cs"/>
              </a:rPr>
              <a:t>“FALSE!!”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charset="0"/>
                <a:ea typeface="+mn-ea"/>
                <a:cs typeface="+mn-cs"/>
              </a:rPr>
              <a:t>“IT NEEDS TO BE FIXED FIRST!”</a:t>
            </a:r>
          </a:p>
        </p:txBody>
      </p:sp>
      <p:sp>
        <p:nvSpPr>
          <p:cNvPr id="2129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pic>
        <p:nvPicPr>
          <p:cNvPr id="74758"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2098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7970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Oval 8"/>
          <p:cNvSpPr>
            <a:spLocks noChangeArrowheads="1"/>
          </p:cNvSpPr>
          <p:nvPr/>
        </p:nvSpPr>
        <p:spPr bwMode="auto">
          <a:xfrm>
            <a:off x="8382000" y="1828800"/>
            <a:ext cx="990600" cy="914400"/>
          </a:xfrm>
          <a:prstGeom prst="ellipse">
            <a:avLst/>
          </a:prstGeom>
          <a:noFill/>
          <a:ln w="762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57200" y="304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take N</a:t>
            </a:r>
            <a:r>
              <a:rPr kumimoji="0" lang="en-US" sz="2800" b="0" i="0" u="none" strike="noStrike" kern="1200" cap="none" spc="0" normalizeH="0" baseline="0" noProof="0">
                <a:ln>
                  <a:noFill/>
                </a:ln>
                <a:solidFill>
                  <a:srgbClr val="FFFFFF"/>
                </a:solidFill>
                <a:effectLst/>
                <a:uLnTx/>
                <a:uFillTx/>
                <a:latin typeface="Times New Roman" pitchFamily="18" charset="0"/>
                <a:ea typeface="+mn-ea"/>
                <a:cs typeface="+mn-cs"/>
              </a:rPr>
              <a:t>2</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gas from the atmosphere and fix it into a form that plants can use?</a:t>
            </a:r>
          </a:p>
        </p:txBody>
      </p:sp>
      <p:pic>
        <p:nvPicPr>
          <p:cNvPr id="75779" name="Picture 3" descr="No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4582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36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5781" name="WordArt 6"/>
          <p:cNvSpPr>
            <a:spLocks noChangeArrowheads="1" noChangeShapeType="1" noTextEdit="1"/>
          </p:cNvSpPr>
          <p:nvPr/>
        </p:nvSpPr>
        <p:spPr bwMode="auto">
          <a:xfrm>
            <a:off x="7391400" y="1676400"/>
            <a:ext cx="1295400" cy="1162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57200" y="304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These take N</a:t>
            </a:r>
            <a:r>
              <a:rPr kumimoji="0" lang="en-US" sz="2800" b="0" i="0" u="none" strike="noStrike" kern="1200" cap="none" spc="0" normalizeH="0" baseline="0" noProof="0">
                <a:ln>
                  <a:noFill/>
                </a:ln>
                <a:solidFill>
                  <a:srgbClr val="FFFFFF"/>
                </a:solidFill>
                <a:effectLst/>
                <a:uLnTx/>
                <a:uFillTx/>
                <a:latin typeface="Times New Roman" pitchFamily="18" charset="0"/>
                <a:ea typeface="+mn-ea"/>
                <a:cs typeface="+mn-cs"/>
              </a:rPr>
              <a:t>2</a:t>
            </a: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gas from the atmosphere and fix it into a form that plants can use?</a:t>
            </a:r>
          </a:p>
        </p:txBody>
      </p:sp>
      <p:pic>
        <p:nvPicPr>
          <p:cNvPr id="76803" name="Picture 3" descr="No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4582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402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6805" name="WordArt 5"/>
          <p:cNvSpPr>
            <a:spLocks noChangeArrowheads="1" noChangeShapeType="1" noTextEdit="1"/>
          </p:cNvSpPr>
          <p:nvPr/>
        </p:nvSpPr>
        <p:spPr bwMode="auto">
          <a:xfrm>
            <a:off x="7391400" y="1676400"/>
            <a:ext cx="1295400" cy="1162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12</a:t>
            </a:r>
          </a:p>
        </p:txBody>
      </p:sp>
      <p:sp>
        <p:nvSpPr>
          <p:cNvPr id="76806" name="WordArt 6" descr="White marble"/>
          <p:cNvSpPr>
            <a:spLocks noChangeArrowheads="1" noChangeShapeType="1" noTextEdit="1"/>
          </p:cNvSpPr>
          <p:nvPr/>
        </p:nvSpPr>
        <p:spPr bwMode="auto">
          <a:xfrm>
            <a:off x="1600200" y="1752600"/>
            <a:ext cx="5867400" cy="3962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Nitrogen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Fixing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Bacteria</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28600" y="3048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Animals get their nitrogen by eating what?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77827" name="Picture 3" descr="eating-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486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56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7829" name="WordArt 6"/>
          <p:cNvSpPr>
            <a:spLocks noChangeArrowheads="1" noChangeShapeType="1" noTextEdit="1"/>
          </p:cNvSpPr>
          <p:nvPr/>
        </p:nvSpPr>
        <p:spPr bwMode="auto">
          <a:xfrm>
            <a:off x="457200" y="1219200"/>
            <a:ext cx="1371600" cy="1524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28600" y="3048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Animals get their nitrogen by eating what?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78851" name="Picture 3" descr="eating-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486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50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8853" name="WordArt 5"/>
          <p:cNvSpPr>
            <a:spLocks noChangeArrowheads="1" noChangeShapeType="1" noTextEdit="1"/>
          </p:cNvSpPr>
          <p:nvPr/>
        </p:nvSpPr>
        <p:spPr bwMode="auto">
          <a:xfrm>
            <a:off x="457200" y="1219200"/>
            <a:ext cx="1371600" cy="1524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78854" name="WordArt 6"/>
          <p:cNvSpPr>
            <a:spLocks noChangeArrowheads="1" noChangeShapeType="1" noTextEdit="1"/>
          </p:cNvSpPr>
          <p:nvPr/>
        </p:nvSpPr>
        <p:spPr bwMode="auto">
          <a:xfrm>
            <a:off x="2209800" y="1371600"/>
            <a:ext cx="4062413" cy="2171700"/>
          </a:xfrm>
          <a:prstGeom prst="rect">
            <a:avLst/>
          </a:prstGeom>
        </p:spPr>
        <p:txBody>
          <a:bodyPr wrap="none" fromWordArt="1">
            <a:prstTxWarp prst="textCascadeUp">
              <a:avLst>
                <a:gd name="adj" fmla="val 44444"/>
              </a:avLst>
            </a:prstTxWarp>
            <a:scene3d>
              <a:camera prst="legacyPerspectiveTopLeft">
                <a:rot lat="0" lon="20519994"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solidFill>
                  <a:srgbClr val="00FF99"/>
                </a:solidFill>
                <a:effectLst/>
                <a:uLnTx/>
                <a:uFillTx/>
                <a:latin typeface="Arial Black"/>
                <a:ea typeface="+mn-ea"/>
                <a:cs typeface="+mn-cs"/>
              </a:rPr>
              <a:t>Plants</a:t>
            </a:r>
          </a:p>
        </p:txBody>
      </p:sp>
      <p:sp>
        <p:nvSpPr>
          <p:cNvPr id="78855" name="WordArt 7"/>
          <p:cNvSpPr>
            <a:spLocks noChangeArrowheads="1" noChangeShapeType="1" noTextEdit="1"/>
          </p:cNvSpPr>
          <p:nvPr/>
        </p:nvSpPr>
        <p:spPr bwMode="auto">
          <a:xfrm>
            <a:off x="4319588" y="3105150"/>
            <a:ext cx="5048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or</a:t>
            </a:r>
          </a:p>
        </p:txBody>
      </p:sp>
      <p:sp>
        <p:nvSpPr>
          <p:cNvPr id="78856" name="WordArt 8"/>
          <p:cNvSpPr>
            <a:spLocks noChangeArrowheads="1" noChangeShapeType="1" noTextEdit="1"/>
          </p:cNvSpPr>
          <p:nvPr/>
        </p:nvSpPr>
        <p:spPr bwMode="auto">
          <a:xfrm>
            <a:off x="1676400" y="3733800"/>
            <a:ext cx="6629400" cy="25146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99FF"/>
                </a:solidFill>
                <a:effectLst>
                  <a:outerShdw dist="53882" dir="2700000" algn="ctr" rotWithShape="0">
                    <a:srgbClr val="9999FF">
                      <a:alpha val="79999"/>
                    </a:srgbClr>
                  </a:outerShdw>
                </a:effectLst>
                <a:uLnTx/>
                <a:uFillTx/>
                <a:latin typeface="Impact"/>
                <a:ea typeface="+mn-ea"/>
                <a:cs typeface="+mn-cs"/>
              </a:rPr>
              <a:t>Animals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04800" y="1524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type of bacteria release nitrogen from waste or dead cells back into the air?</a:t>
            </a:r>
          </a:p>
        </p:txBody>
      </p:sp>
      <p:pic>
        <p:nvPicPr>
          <p:cNvPr id="79875" name="Picture 3" descr="bacteria_denitrif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66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79877" name="Text Box 5"/>
          <p:cNvSpPr txBox="1">
            <a:spLocks noChangeArrowheads="1"/>
          </p:cNvSpPr>
          <p:nvPr/>
        </p:nvSpPr>
        <p:spPr bwMode="auto">
          <a:xfrm>
            <a:off x="7391400" y="54864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228600"/>
            <a:ext cx="853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does bio and geo mean in biogeochemical cycles?</a:t>
            </a:r>
          </a:p>
          <a:p>
            <a:pPr eaLnBrk="1" hangingPunct="1"/>
            <a:r>
              <a:rPr lang="en-US" sz="3600">
                <a:solidFill>
                  <a:schemeClr val="bg1"/>
                </a:solidFill>
                <a:latin typeface="Times New Roman" pitchFamily="18" charset="0"/>
              </a:rPr>
              <a:t>Bio =</a:t>
            </a:r>
            <a:r>
              <a:rPr lang="en-US" sz="3600">
                <a:solidFill>
                  <a:srgbClr val="FFFF00"/>
                </a:solidFill>
                <a:latin typeface="Times New Roman" pitchFamily="18" charset="0"/>
              </a:rPr>
              <a:t> Life</a:t>
            </a:r>
          </a:p>
          <a:p>
            <a:pPr eaLnBrk="1" hangingPunct="1"/>
            <a:r>
              <a:rPr lang="en-US" sz="3600">
                <a:solidFill>
                  <a:schemeClr val="bg1"/>
                </a:solidFill>
                <a:latin typeface="Times New Roman" pitchFamily="18" charset="0"/>
              </a:rPr>
              <a:t>Geo =</a:t>
            </a:r>
            <a:r>
              <a:rPr lang="en-US" sz="3600">
                <a:solidFill>
                  <a:srgbClr val="FFFF00"/>
                </a:solidFill>
                <a:latin typeface="Times New Roman" pitchFamily="18" charset="0"/>
              </a:rPr>
              <a:t> Earth</a:t>
            </a:r>
          </a:p>
          <a:p>
            <a:pPr eaLnBrk="1" hangingPunct="1"/>
            <a:r>
              <a:rPr lang="en-US" sz="3600">
                <a:solidFill>
                  <a:srgbClr val="FF99FF"/>
                </a:solidFill>
                <a:latin typeface="Times New Roman" pitchFamily="18" charset="0"/>
              </a:rPr>
              <a:t>Chemical = To arrange atoms</a:t>
            </a:r>
          </a:p>
        </p:txBody>
      </p:sp>
      <p:sp>
        <p:nvSpPr>
          <p:cNvPr id="9219" name="Rectangle 3"/>
          <p:cNvSpPr>
            <a:spLocks noChangeArrowheads="1"/>
          </p:cNvSpPr>
          <p:nvPr/>
        </p:nvSpPr>
        <p:spPr bwMode="auto">
          <a:xfrm>
            <a:off x="1447800" y="1371600"/>
            <a:ext cx="1676400" cy="53340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9220" name="Rectangle 4"/>
          <p:cNvSpPr>
            <a:spLocks noChangeArrowheads="1"/>
          </p:cNvSpPr>
          <p:nvPr/>
        </p:nvSpPr>
        <p:spPr bwMode="auto">
          <a:xfrm>
            <a:off x="1600200" y="1981200"/>
            <a:ext cx="1828800" cy="53340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9221" name="WordArt 5"/>
          <p:cNvSpPr>
            <a:spLocks noChangeArrowheads="1" noChangeShapeType="1" noTextEdit="1"/>
          </p:cNvSpPr>
          <p:nvPr/>
        </p:nvSpPr>
        <p:spPr bwMode="auto">
          <a:xfrm>
            <a:off x="7848600" y="304800"/>
            <a:ext cx="838200" cy="1981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pic>
        <p:nvPicPr>
          <p:cNvPr id="6" name="Picture 2" descr="https://cnx.org/resources/fadf1f535daa8573b1fc7ae709afdd4f972a21ad/Figure_46_03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5" y="3200400"/>
            <a:ext cx="86903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04800" y="1524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type of bacteria release nitrogen from waste or dead cells back into the air?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80899" name="Picture 3" descr="bacteria_denitrif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77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0901" name="WordArt 6"/>
          <p:cNvSpPr>
            <a:spLocks noChangeArrowheads="1" noChangeShapeType="1" noTextEdit="1"/>
          </p:cNvSpPr>
          <p:nvPr/>
        </p:nvSpPr>
        <p:spPr bwMode="auto">
          <a:xfrm>
            <a:off x="457200" y="1600200"/>
            <a:ext cx="12954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80902" name="WordArt 7"/>
          <p:cNvSpPr>
            <a:spLocks noChangeArrowheads="1" noChangeShapeType="1" noTextEdit="1"/>
          </p:cNvSpPr>
          <p:nvPr/>
        </p:nvSpPr>
        <p:spPr bwMode="auto">
          <a:xfrm>
            <a:off x="2286000" y="1600200"/>
            <a:ext cx="62484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0099FF"/>
                </a:solidFill>
                <a:effectLst>
                  <a:outerShdw dist="45791" dir="3378596" algn="ctr" rotWithShape="0">
                    <a:srgbClr val="4D4D4D">
                      <a:alpha val="79999"/>
                    </a:srgbClr>
                  </a:outerShdw>
                </a:effectLst>
                <a:uLnTx/>
                <a:uFillTx/>
                <a:latin typeface="Arial Black"/>
                <a:ea typeface="+mn-ea"/>
                <a:cs typeface="+mn-cs"/>
              </a:rPr>
              <a:t>Denitrifying Bacteria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457200" y="228600"/>
            <a:ext cx="8229600" cy="5897563"/>
          </a:xfrm>
        </p:spPr>
        <p:txBody>
          <a:bodyPr/>
          <a:lstStyle/>
          <a:p>
            <a:pPr eaLnBrk="1" hangingPunct="1"/>
            <a:r>
              <a:rPr lang="en-US"/>
              <a:t>What environmental problem is shown below and one that we have learned?</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029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1924" name="WordArt 5"/>
          <p:cNvSpPr>
            <a:spLocks noChangeArrowheads="1" noChangeShapeType="1" noTextEdit="1"/>
          </p:cNvSpPr>
          <p:nvPr/>
        </p:nvSpPr>
        <p:spPr bwMode="auto">
          <a:xfrm>
            <a:off x="457200" y="1600200"/>
            <a:ext cx="1447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457200" y="228600"/>
            <a:ext cx="8229600" cy="5897563"/>
          </a:xfrm>
        </p:spPr>
        <p:txBody>
          <a:bodyPr/>
          <a:lstStyle/>
          <a:p>
            <a:pPr eaLnBrk="1" hangingPunct="1"/>
            <a:r>
              <a:rPr lang="en-US"/>
              <a:t>What environmental problem is shown below and one that we have learned?</a:t>
            </a:r>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029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2948" name="WordArt 4"/>
          <p:cNvSpPr>
            <a:spLocks noChangeArrowheads="1" noChangeShapeType="1" noTextEdit="1"/>
          </p:cNvSpPr>
          <p:nvPr/>
        </p:nvSpPr>
        <p:spPr bwMode="auto">
          <a:xfrm>
            <a:off x="457200" y="1600200"/>
            <a:ext cx="1447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82949" name="WordArt 5"/>
          <p:cNvSpPr>
            <a:spLocks noChangeArrowheads="1" noChangeShapeType="1" noTextEdit="1"/>
          </p:cNvSpPr>
          <p:nvPr/>
        </p:nvSpPr>
        <p:spPr bwMode="auto">
          <a:xfrm>
            <a:off x="3657600" y="914400"/>
            <a:ext cx="5257800" cy="2547938"/>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Acid Rain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457200" y="228600"/>
            <a:ext cx="8229600" cy="5897563"/>
          </a:xfrm>
        </p:spPr>
        <p:txBody>
          <a:bodyPr/>
          <a:lstStyle/>
          <a:p>
            <a:pPr eaLnBrk="1" hangingPunct="1"/>
            <a:r>
              <a:rPr lang="en-US"/>
              <a:t>What environmental problem is shown below and one that we have learned?</a:t>
            </a:r>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029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2948" name="WordArt 4"/>
          <p:cNvSpPr>
            <a:spLocks noChangeArrowheads="1" noChangeShapeType="1" noTextEdit="1"/>
          </p:cNvSpPr>
          <p:nvPr/>
        </p:nvSpPr>
        <p:spPr bwMode="auto">
          <a:xfrm>
            <a:off x="457200" y="1600200"/>
            <a:ext cx="14478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82949" name="WordArt 5"/>
          <p:cNvSpPr>
            <a:spLocks noChangeArrowheads="1" noChangeShapeType="1" noTextEdit="1"/>
          </p:cNvSpPr>
          <p:nvPr/>
        </p:nvSpPr>
        <p:spPr bwMode="auto">
          <a:xfrm>
            <a:off x="3657600" y="914400"/>
            <a:ext cx="5257800" cy="2547938"/>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Acid Rain</a:t>
            </a:r>
          </a:p>
        </p:txBody>
      </p:sp>
      <p:pic>
        <p:nvPicPr>
          <p:cNvPr id="1026" name="Picture 2" descr="http://www.edu.pe.ca/gulfshore/Archives/ACIDSBAS/phsca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24" y="3352800"/>
            <a:ext cx="8170752" cy="280035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Down Arrow 1"/>
          <p:cNvSpPr/>
          <p:nvPr/>
        </p:nvSpPr>
        <p:spPr>
          <a:xfrm>
            <a:off x="3048000" y="1600200"/>
            <a:ext cx="533400" cy="2514599"/>
          </a:xfrm>
          <a:prstGeom prst="downArrow">
            <a:avLst/>
          </a:prstGeom>
          <a:solidFill>
            <a:srgbClr val="FF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ounded Rectangle 2"/>
          <p:cNvSpPr/>
          <p:nvPr/>
        </p:nvSpPr>
        <p:spPr>
          <a:xfrm>
            <a:off x="3581400" y="5486400"/>
            <a:ext cx="762000" cy="457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Cloud 3"/>
          <p:cNvSpPr/>
          <p:nvPr/>
        </p:nvSpPr>
        <p:spPr>
          <a:xfrm>
            <a:off x="304800" y="0"/>
            <a:ext cx="5486400" cy="1905000"/>
          </a:xfrm>
          <a:prstGeom prst="cloud">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5097800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60771" name="Group 3"/>
          <p:cNvGraphicFramePr>
            <a:graphicFrameLocks noGrp="1"/>
          </p:cNvGraphicFramePr>
          <p:nvPr/>
        </p:nvGraphicFramePr>
        <p:xfrm>
          <a:off x="228600" y="685800"/>
          <a:ext cx="8610600" cy="5597523"/>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CARBON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NITROGEN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99FF"/>
                          </a:solidFill>
                          <a:effectLst/>
                          <a:latin typeface="Times New Roman" pitchFamily="18" charset="0"/>
                        </a:rPr>
                        <a:t>PHOSPHORUS CYCLE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CYCLES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3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40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4016"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Ecology: Abiotic (Biogeochem Cycles) </a:t>
            </a:r>
            <a:r>
              <a:rPr kumimoji="0" lang="en-US" sz="3200" b="0" i="0" u="none" strike="noStrike" kern="1200" cap="none" spc="0" normalizeH="0" baseline="0" noProof="0">
                <a:ln>
                  <a:noFill/>
                </a:ln>
                <a:solidFill>
                  <a:srgbClr val="FF9900"/>
                </a:solidFill>
                <a:effectLst/>
                <a:uLnTx/>
                <a:uFillTx/>
                <a:latin typeface="Arial" charset="0"/>
                <a:ea typeface="+mn-ea"/>
                <a:cs typeface="+mn-cs"/>
              </a:rPr>
              <a:t>Answers</a:t>
            </a:r>
          </a:p>
        </p:txBody>
      </p:sp>
      <p:sp>
        <p:nvSpPr>
          <p:cNvPr id="84017" name="Text Box 49"/>
          <p:cNvSpPr txBox="1">
            <a:spLocks noChangeArrowheads="1"/>
          </p:cNvSpPr>
          <p:nvPr/>
        </p:nvSpPr>
        <p:spPr bwMode="auto">
          <a:xfrm>
            <a:off x="457200" y="6324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152400"/>
            <a:ext cx="792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Phosphorus moves through…</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996633"/>
                </a:solidFill>
                <a:effectLst/>
                <a:uLnTx/>
                <a:uFillTx/>
                <a:latin typeface="Times New Roman" pitchFamily="18" charset="0"/>
                <a:ea typeface="+mn-ea"/>
                <a:cs typeface="+mn-cs"/>
              </a:rPr>
              <a:t> Lithosphere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3366FF"/>
                </a:solidFill>
                <a:effectLst/>
                <a:uLnTx/>
                <a:uFillTx/>
                <a:latin typeface="Times New Roman" pitchFamily="18" charset="0"/>
                <a:ea typeface="+mn-ea"/>
                <a:cs typeface="+mn-cs"/>
              </a:rPr>
              <a:t> Hydrosphere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66FF99"/>
                </a:solidFill>
                <a:effectLst/>
                <a:uLnTx/>
                <a:uFillTx/>
                <a:latin typeface="Times New Roman" pitchFamily="18" charset="0"/>
                <a:ea typeface="+mn-ea"/>
                <a:cs typeface="+mn-cs"/>
              </a:rPr>
              <a:t> Ecosphere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rPr>
              <a:t> Atmosphere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rPr>
              <a:t> A,B,C only</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FF99FF"/>
                </a:solidFill>
                <a:effectLst/>
                <a:uLnTx/>
                <a:uFillTx/>
                <a:latin typeface="Times New Roman" pitchFamily="18" charset="0"/>
                <a:ea typeface="+mn-ea"/>
                <a:cs typeface="+mn-cs"/>
              </a:rPr>
              <a:t> All of the above.</a:t>
            </a:r>
          </a:p>
        </p:txBody>
      </p:sp>
      <p:sp>
        <p:nvSpPr>
          <p:cNvPr id="16281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4996" name="WordArt 5"/>
          <p:cNvSpPr>
            <a:spLocks noChangeArrowheads="1" noChangeShapeType="1" noTextEdit="1"/>
          </p:cNvSpPr>
          <p:nvPr/>
        </p:nvSpPr>
        <p:spPr bwMode="auto">
          <a:xfrm>
            <a:off x="7086600" y="149382"/>
            <a:ext cx="1676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16</a:t>
            </a:r>
          </a:p>
        </p:txBody>
      </p:sp>
      <p:pic>
        <p:nvPicPr>
          <p:cNvPr id="3074" name="Picture 2" descr="http://enviroliteracy.org/wp-content/uploads/images/page-spec/phoscycl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770" y="990600"/>
            <a:ext cx="5029200" cy="5413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152400"/>
            <a:ext cx="792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Phosphorus moves through…</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996633"/>
                </a:solidFill>
                <a:effectLst/>
                <a:uLnTx/>
                <a:uFillTx/>
                <a:latin typeface="Times New Roman" pitchFamily="18" charset="0"/>
                <a:ea typeface="+mn-ea"/>
                <a:cs typeface="+mn-cs"/>
              </a:rPr>
              <a:t> Lithosphere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3366FF"/>
                </a:solidFill>
                <a:effectLst/>
                <a:uLnTx/>
                <a:uFillTx/>
                <a:latin typeface="Times New Roman" pitchFamily="18" charset="0"/>
                <a:ea typeface="+mn-ea"/>
                <a:cs typeface="+mn-cs"/>
              </a:rPr>
              <a:t> Hydrosphere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66FF99"/>
                </a:solidFill>
                <a:effectLst/>
                <a:uLnTx/>
                <a:uFillTx/>
                <a:latin typeface="Times New Roman" pitchFamily="18" charset="0"/>
                <a:ea typeface="+mn-ea"/>
                <a:cs typeface="+mn-cs"/>
              </a:rPr>
              <a:t> Ecosphere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rPr>
              <a:t> Atmosphere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rPr>
              <a:t> A,B,C only</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FF99FF"/>
                </a:solidFill>
                <a:effectLst/>
                <a:uLnTx/>
                <a:uFillTx/>
                <a:latin typeface="Times New Roman" pitchFamily="18" charset="0"/>
                <a:ea typeface="+mn-ea"/>
                <a:cs typeface="+mn-cs"/>
              </a:rPr>
              <a:t> All of the above.</a:t>
            </a:r>
          </a:p>
        </p:txBody>
      </p:sp>
      <p:sp>
        <p:nvSpPr>
          <p:cNvPr id="16281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4996" name="WordArt 5"/>
          <p:cNvSpPr>
            <a:spLocks noChangeArrowheads="1" noChangeShapeType="1" noTextEdit="1"/>
          </p:cNvSpPr>
          <p:nvPr/>
        </p:nvSpPr>
        <p:spPr bwMode="auto">
          <a:xfrm>
            <a:off x="7086600" y="149382"/>
            <a:ext cx="1676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16</a:t>
            </a:r>
          </a:p>
        </p:txBody>
      </p:sp>
      <p:pic>
        <p:nvPicPr>
          <p:cNvPr id="3074" name="Picture 2" descr="http://enviroliteracy.org/wp-content/uploads/images/page-spec/phoscycl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770" y="990600"/>
            <a:ext cx="5029200" cy="5413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304800" y="5480488"/>
            <a:ext cx="3377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Tree>
    <p:extLst>
      <p:ext uri="{BB962C8B-B14F-4D97-AF65-F5344CB8AC3E}">
        <p14:creationId xmlns:p14="http://schemas.microsoft.com/office/powerpoint/2010/main" val="30763412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152400"/>
            <a:ext cx="792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Phosphorus moves through…</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996633"/>
                </a:solidFill>
                <a:effectLst/>
                <a:uLnTx/>
                <a:uFillTx/>
                <a:latin typeface="Times New Roman" pitchFamily="18" charset="0"/>
                <a:ea typeface="+mn-ea"/>
                <a:cs typeface="+mn-cs"/>
              </a:rPr>
              <a:t> Lithosphere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3366FF"/>
                </a:solidFill>
                <a:effectLst/>
                <a:uLnTx/>
                <a:uFillTx/>
                <a:latin typeface="Times New Roman" pitchFamily="18" charset="0"/>
                <a:ea typeface="+mn-ea"/>
                <a:cs typeface="+mn-cs"/>
              </a:rPr>
              <a:t> Hydrosphere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66FF99"/>
                </a:solidFill>
                <a:effectLst/>
                <a:uLnTx/>
                <a:uFillTx/>
                <a:latin typeface="Times New Roman" pitchFamily="18" charset="0"/>
                <a:ea typeface="+mn-ea"/>
                <a:cs typeface="+mn-cs"/>
              </a:rPr>
              <a:t> Ecosphere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rPr>
              <a:t> Atmosphere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rPr>
              <a:t> A,B,C only</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FF99FF"/>
                </a:solidFill>
                <a:effectLst/>
                <a:uLnTx/>
                <a:uFillTx/>
                <a:latin typeface="Times New Roman" pitchFamily="18" charset="0"/>
                <a:ea typeface="+mn-ea"/>
                <a:cs typeface="+mn-cs"/>
              </a:rPr>
              <a:t> All of the above.</a:t>
            </a:r>
          </a:p>
        </p:txBody>
      </p:sp>
      <p:sp>
        <p:nvSpPr>
          <p:cNvPr id="16281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4996" name="WordArt 5"/>
          <p:cNvSpPr>
            <a:spLocks noChangeArrowheads="1" noChangeShapeType="1" noTextEdit="1"/>
          </p:cNvSpPr>
          <p:nvPr/>
        </p:nvSpPr>
        <p:spPr bwMode="auto">
          <a:xfrm>
            <a:off x="7086600" y="149382"/>
            <a:ext cx="1676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16</a:t>
            </a:r>
          </a:p>
        </p:txBody>
      </p:sp>
      <p:pic>
        <p:nvPicPr>
          <p:cNvPr id="3074" name="Picture 2" descr="http://enviroliteracy.org/wp-content/uploads/images/page-spec/phoscycl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770" y="990600"/>
            <a:ext cx="5029200" cy="5413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304800" y="5480488"/>
            <a:ext cx="3377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
        <p:nvSpPr>
          <p:cNvPr id="3" name="Rounded Rectangle 2"/>
          <p:cNvSpPr/>
          <p:nvPr/>
        </p:nvSpPr>
        <p:spPr>
          <a:xfrm>
            <a:off x="221810" y="2971800"/>
            <a:ext cx="3048000" cy="609600"/>
          </a:xfrm>
          <a:prstGeom prst="roundRect">
            <a:avLst/>
          </a:prstGeom>
          <a:noFill/>
          <a:ln>
            <a:solidFill>
              <a:schemeClr val="bg1"/>
            </a:solidFill>
          </a:ln>
          <a:effectLst>
            <a:glow rad="228600">
              <a:srgbClr val="FFFF00">
                <a:alpha val="8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8633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152400"/>
            <a:ext cx="792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Phosphorus moves through…</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996633"/>
                </a:solidFill>
                <a:effectLst/>
                <a:uLnTx/>
                <a:uFillTx/>
                <a:latin typeface="Times New Roman" pitchFamily="18" charset="0"/>
                <a:ea typeface="+mn-ea"/>
                <a:cs typeface="+mn-cs"/>
              </a:rPr>
              <a:t> Lithosphere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3366FF"/>
                </a:solidFill>
                <a:effectLst/>
                <a:uLnTx/>
                <a:uFillTx/>
                <a:latin typeface="Times New Roman" pitchFamily="18" charset="0"/>
                <a:ea typeface="+mn-ea"/>
                <a:cs typeface="+mn-cs"/>
              </a:rPr>
              <a:t> Hydrosphere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66FF99"/>
                </a:solidFill>
                <a:effectLst/>
                <a:uLnTx/>
                <a:uFillTx/>
                <a:latin typeface="Times New Roman" pitchFamily="18" charset="0"/>
                <a:ea typeface="+mn-ea"/>
                <a:cs typeface="+mn-cs"/>
              </a:rPr>
              <a:t> Ecosphere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rPr>
              <a:t> Atmosphere</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rPr>
              <a:t> A,B,C only</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sz="3600" b="0" i="0" u="none" strike="noStrike" kern="1200" cap="none" spc="0" normalizeH="0" baseline="0" noProof="0" dirty="0">
                <a:ln>
                  <a:noFill/>
                </a:ln>
                <a:solidFill>
                  <a:srgbClr val="FF99FF"/>
                </a:solidFill>
                <a:effectLst/>
                <a:uLnTx/>
                <a:uFillTx/>
                <a:latin typeface="Times New Roman" pitchFamily="18" charset="0"/>
                <a:ea typeface="+mn-ea"/>
                <a:cs typeface="+mn-cs"/>
              </a:rPr>
              <a:t> All of the above.</a:t>
            </a:r>
          </a:p>
        </p:txBody>
      </p:sp>
      <p:sp>
        <p:nvSpPr>
          <p:cNvPr id="16281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4996" name="WordArt 5"/>
          <p:cNvSpPr>
            <a:spLocks noChangeArrowheads="1" noChangeShapeType="1" noTextEdit="1"/>
          </p:cNvSpPr>
          <p:nvPr/>
        </p:nvSpPr>
        <p:spPr bwMode="auto">
          <a:xfrm>
            <a:off x="7086600" y="149382"/>
            <a:ext cx="1676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16</a:t>
            </a:r>
          </a:p>
        </p:txBody>
      </p:sp>
      <p:pic>
        <p:nvPicPr>
          <p:cNvPr id="3074" name="Picture 2" descr="http://enviroliteracy.org/wp-content/uploads/images/page-spec/phoscycl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770" y="990600"/>
            <a:ext cx="5029200" cy="5413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304800" y="5480488"/>
            <a:ext cx="3377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
        <p:nvSpPr>
          <p:cNvPr id="3" name="Rounded Rectangle 2"/>
          <p:cNvSpPr/>
          <p:nvPr/>
        </p:nvSpPr>
        <p:spPr>
          <a:xfrm>
            <a:off x="221810" y="2971800"/>
            <a:ext cx="3048000" cy="609600"/>
          </a:xfrm>
          <a:prstGeom prst="roundRect">
            <a:avLst/>
          </a:prstGeom>
          <a:noFill/>
          <a:ln>
            <a:solidFill>
              <a:schemeClr val="bg1"/>
            </a:solidFill>
          </a:ln>
          <a:effectLst>
            <a:glow rad="228600">
              <a:srgbClr val="FFFF00">
                <a:alpha val="8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quot;No&quot; Symbol 3"/>
          <p:cNvSpPr/>
          <p:nvPr/>
        </p:nvSpPr>
        <p:spPr>
          <a:xfrm>
            <a:off x="0" y="2286000"/>
            <a:ext cx="3505200" cy="838200"/>
          </a:xfrm>
          <a:prstGeom prst="noSmoking">
            <a:avLst>
              <a:gd name="adj" fmla="val 122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4"/>
          <p:cNvSpPr/>
          <p:nvPr/>
        </p:nvSpPr>
        <p:spPr>
          <a:xfrm>
            <a:off x="4237556" y="1066800"/>
            <a:ext cx="4525444" cy="877163"/>
          </a:xfrm>
          <a:prstGeom prst="rect">
            <a:avLst/>
          </a:prstGeom>
          <a:noFill/>
        </p:spPr>
        <p:txBody>
          <a:bodyPr wrap="none" lIns="91440" tIns="45720" rIns="91440" bIns="45720">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Phosphorus does not move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through the atmosphere</a:t>
            </a:r>
          </a:p>
        </p:txBody>
      </p:sp>
    </p:spTree>
    <p:extLst>
      <p:ext uri="{BB962C8B-B14F-4D97-AF65-F5344CB8AC3E}">
        <p14:creationId xmlns:p14="http://schemas.microsoft.com/office/powerpoint/2010/main" val="19892099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04800" y="1524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Through what processes does phosphorus enter the oceans from soil and rocks?</a:t>
            </a:r>
          </a:p>
        </p:txBody>
      </p:sp>
      <p:pic>
        <p:nvPicPr>
          <p:cNvPr id="88067" name="Picture 3" descr="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486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endParaRPr>
          </a:p>
        </p:txBody>
      </p:sp>
      <p:sp>
        <p:nvSpPr>
          <p:cNvPr id="88069" name="WordArt 6"/>
          <p:cNvSpPr>
            <a:spLocks noChangeArrowheads="1" noChangeShapeType="1" noTextEdit="1"/>
          </p:cNvSpPr>
          <p:nvPr/>
        </p:nvSpPr>
        <p:spPr bwMode="auto">
          <a:xfrm>
            <a:off x="7543800" y="1676400"/>
            <a:ext cx="12192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17</a:t>
            </a: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3749</Words>
  <Application>Microsoft Office PowerPoint</Application>
  <PresentationFormat>On-screen Show (4:3)</PresentationFormat>
  <Paragraphs>989</Paragraphs>
  <Slides>130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130</vt:i4>
      </vt:variant>
    </vt:vector>
  </HeadingPairs>
  <TitlesOfParts>
    <vt:vector size="142" baseType="lpstr">
      <vt:lpstr>Aptos</vt:lpstr>
      <vt:lpstr>Arial</vt:lpstr>
      <vt:lpstr>Arial Black</vt:lpstr>
      <vt:lpstr>Calibri</vt:lpstr>
      <vt:lpstr>Century Gothic</vt:lpstr>
      <vt:lpstr>Impact</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5</cp:revision>
  <dcterms:modified xsi:type="dcterms:W3CDTF">2024-08-16T03:22:31Z</dcterms:modified>
</cp:coreProperties>
</file>