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1" r:id="rId2"/>
    <p:sldMasterId id="2147485487" r:id="rId3"/>
    <p:sldMasterId id="2147485502" r:id="rId4"/>
    <p:sldMasterId id="2147485516" r:id="rId5"/>
  </p:sldMasterIdLst>
  <p:notesMasterIdLst>
    <p:notesMasterId r:id="rId105"/>
  </p:notesMasterIdLst>
  <p:sldIdLst>
    <p:sldId id="6709" r:id="rId6"/>
    <p:sldId id="6681" r:id="rId7"/>
    <p:sldId id="6708" r:id="rId8"/>
    <p:sldId id="6707" r:id="rId9"/>
    <p:sldId id="6476" r:id="rId10"/>
    <p:sldId id="3771" r:id="rId11"/>
    <p:sldId id="6553" r:id="rId12"/>
    <p:sldId id="6554" r:id="rId13"/>
    <p:sldId id="6555" r:id="rId14"/>
    <p:sldId id="6556" r:id="rId15"/>
    <p:sldId id="6557" r:id="rId16"/>
    <p:sldId id="6558" r:id="rId17"/>
    <p:sldId id="6559" r:id="rId18"/>
    <p:sldId id="6560" r:id="rId19"/>
    <p:sldId id="6561" r:id="rId20"/>
    <p:sldId id="6562" r:id="rId21"/>
    <p:sldId id="6563" r:id="rId22"/>
    <p:sldId id="6564" r:id="rId23"/>
    <p:sldId id="6565" r:id="rId24"/>
    <p:sldId id="6566" r:id="rId25"/>
    <p:sldId id="6622" r:id="rId26"/>
    <p:sldId id="6623" r:id="rId27"/>
    <p:sldId id="6629" r:id="rId28"/>
    <p:sldId id="6624" r:id="rId29"/>
    <p:sldId id="6625" r:id="rId30"/>
    <p:sldId id="6626" r:id="rId31"/>
    <p:sldId id="6627" r:id="rId32"/>
    <p:sldId id="6628" r:id="rId33"/>
    <p:sldId id="5638" r:id="rId34"/>
    <p:sldId id="5639" r:id="rId35"/>
    <p:sldId id="5640" r:id="rId36"/>
    <p:sldId id="5641" r:id="rId37"/>
    <p:sldId id="5642" r:id="rId38"/>
    <p:sldId id="5643" r:id="rId39"/>
    <p:sldId id="6342" r:id="rId40"/>
    <p:sldId id="6343" r:id="rId41"/>
    <p:sldId id="6345" r:id="rId42"/>
    <p:sldId id="6360" r:id="rId43"/>
    <p:sldId id="6354" r:id="rId44"/>
    <p:sldId id="6357" r:id="rId45"/>
    <p:sldId id="6355" r:id="rId46"/>
    <p:sldId id="6356" r:id="rId47"/>
    <p:sldId id="6359" r:id="rId48"/>
    <p:sldId id="6358" r:id="rId49"/>
    <p:sldId id="6361" r:id="rId50"/>
    <p:sldId id="5716" r:id="rId51"/>
    <p:sldId id="5717" r:id="rId52"/>
    <p:sldId id="5817" r:id="rId53"/>
    <p:sldId id="5820" r:id="rId54"/>
    <p:sldId id="5819" r:id="rId55"/>
    <p:sldId id="5827" r:id="rId56"/>
    <p:sldId id="5279" r:id="rId57"/>
    <p:sldId id="6306" r:id="rId58"/>
    <p:sldId id="5306" r:id="rId59"/>
    <p:sldId id="5307" r:id="rId60"/>
    <p:sldId id="5308" r:id="rId61"/>
    <p:sldId id="5309" r:id="rId62"/>
    <p:sldId id="5287" r:id="rId63"/>
    <p:sldId id="5288" r:id="rId64"/>
    <p:sldId id="5289" r:id="rId65"/>
    <p:sldId id="5290" r:id="rId66"/>
    <p:sldId id="5285" r:id="rId67"/>
    <p:sldId id="5411" r:id="rId68"/>
    <p:sldId id="5718" r:id="rId69"/>
    <p:sldId id="5292" r:id="rId70"/>
    <p:sldId id="5293" r:id="rId71"/>
    <p:sldId id="5282" r:id="rId72"/>
    <p:sldId id="5294" r:id="rId73"/>
    <p:sldId id="5295" r:id="rId74"/>
    <p:sldId id="5283" r:id="rId75"/>
    <p:sldId id="5284" r:id="rId76"/>
    <p:sldId id="5296" r:id="rId77"/>
    <p:sldId id="5719" r:id="rId78"/>
    <p:sldId id="5280" r:id="rId79"/>
    <p:sldId id="5286" r:id="rId80"/>
    <p:sldId id="5710" r:id="rId81"/>
    <p:sldId id="5297" r:id="rId82"/>
    <p:sldId id="5298" r:id="rId83"/>
    <p:sldId id="5299" r:id="rId84"/>
    <p:sldId id="5300" r:id="rId85"/>
    <p:sldId id="5301" r:id="rId86"/>
    <p:sldId id="5302" r:id="rId87"/>
    <p:sldId id="5720" r:id="rId88"/>
    <p:sldId id="5721" r:id="rId89"/>
    <p:sldId id="5722" r:id="rId90"/>
    <p:sldId id="5723" r:id="rId91"/>
    <p:sldId id="5724" r:id="rId92"/>
    <p:sldId id="5304" r:id="rId93"/>
    <p:sldId id="5305" r:id="rId94"/>
    <p:sldId id="5355" r:id="rId95"/>
    <p:sldId id="5314" r:id="rId96"/>
    <p:sldId id="5315" r:id="rId97"/>
    <p:sldId id="6520" r:id="rId98"/>
    <p:sldId id="6711" r:id="rId99"/>
    <p:sldId id="1542" r:id="rId100"/>
    <p:sldId id="1579" r:id="rId101"/>
    <p:sldId id="1580" r:id="rId102"/>
    <p:sldId id="4682" r:id="rId103"/>
    <p:sldId id="1474" r:id="rId104"/>
  </p:sldIdLst>
  <p:sldSz cx="9144000" cy="6858000" type="screen4x3"/>
  <p:notesSz cx="6858000" cy="9144000"/>
  <p:custDataLst>
    <p:tags r:id="rId106"/>
  </p:custDataLst>
  <p:defaultTextStyle>
    <a:defPPr>
      <a:defRPr lang="en-US"/>
    </a:defPPr>
    <a:lvl1pPr algn="l" rtl="0" fontAlgn="base">
      <a:spcBef>
        <a:spcPct val="0"/>
      </a:spcBef>
      <a:spcAft>
        <a:spcPct val="0"/>
      </a:spcAft>
      <a:defRPr sz="8800" kern="1200">
        <a:solidFill>
          <a:schemeClr val="tx1"/>
        </a:solidFill>
        <a:latin typeface="Tahoma" pitchFamily="34" charset="0"/>
        <a:ea typeface="+mn-ea"/>
        <a:cs typeface="+mn-cs"/>
      </a:defRPr>
    </a:lvl1pPr>
    <a:lvl2pPr marL="457200" algn="l" rtl="0" fontAlgn="base">
      <a:spcBef>
        <a:spcPct val="0"/>
      </a:spcBef>
      <a:spcAft>
        <a:spcPct val="0"/>
      </a:spcAft>
      <a:defRPr sz="8800" kern="1200">
        <a:solidFill>
          <a:schemeClr val="tx1"/>
        </a:solidFill>
        <a:latin typeface="Tahoma" pitchFamily="34" charset="0"/>
        <a:ea typeface="+mn-ea"/>
        <a:cs typeface="+mn-cs"/>
      </a:defRPr>
    </a:lvl2pPr>
    <a:lvl3pPr marL="914400" algn="l" rtl="0" fontAlgn="base">
      <a:spcBef>
        <a:spcPct val="0"/>
      </a:spcBef>
      <a:spcAft>
        <a:spcPct val="0"/>
      </a:spcAft>
      <a:defRPr sz="8800" kern="1200">
        <a:solidFill>
          <a:schemeClr val="tx1"/>
        </a:solidFill>
        <a:latin typeface="Tahoma" pitchFamily="34" charset="0"/>
        <a:ea typeface="+mn-ea"/>
        <a:cs typeface="+mn-cs"/>
      </a:defRPr>
    </a:lvl3pPr>
    <a:lvl4pPr marL="1371600" algn="l" rtl="0" fontAlgn="base">
      <a:spcBef>
        <a:spcPct val="0"/>
      </a:spcBef>
      <a:spcAft>
        <a:spcPct val="0"/>
      </a:spcAft>
      <a:defRPr sz="8800" kern="1200">
        <a:solidFill>
          <a:schemeClr val="tx1"/>
        </a:solidFill>
        <a:latin typeface="Tahoma" pitchFamily="34" charset="0"/>
        <a:ea typeface="+mn-ea"/>
        <a:cs typeface="+mn-cs"/>
      </a:defRPr>
    </a:lvl4pPr>
    <a:lvl5pPr marL="1828800" algn="l" rtl="0" fontAlgn="base">
      <a:spcBef>
        <a:spcPct val="0"/>
      </a:spcBef>
      <a:spcAft>
        <a:spcPct val="0"/>
      </a:spcAft>
      <a:defRPr sz="8800" kern="1200">
        <a:solidFill>
          <a:schemeClr val="tx1"/>
        </a:solidFill>
        <a:latin typeface="Tahoma" pitchFamily="34" charset="0"/>
        <a:ea typeface="+mn-ea"/>
        <a:cs typeface="+mn-cs"/>
      </a:defRPr>
    </a:lvl5pPr>
    <a:lvl6pPr marL="2286000" algn="l" defTabSz="914400" rtl="0" eaLnBrk="1" latinLnBrk="0" hangingPunct="1">
      <a:defRPr sz="8800" kern="1200">
        <a:solidFill>
          <a:schemeClr val="tx1"/>
        </a:solidFill>
        <a:latin typeface="Tahoma" pitchFamily="34" charset="0"/>
        <a:ea typeface="+mn-ea"/>
        <a:cs typeface="+mn-cs"/>
      </a:defRPr>
    </a:lvl6pPr>
    <a:lvl7pPr marL="2743200" algn="l" defTabSz="914400" rtl="0" eaLnBrk="1" latinLnBrk="0" hangingPunct="1">
      <a:defRPr sz="8800" kern="1200">
        <a:solidFill>
          <a:schemeClr val="tx1"/>
        </a:solidFill>
        <a:latin typeface="Tahoma" pitchFamily="34" charset="0"/>
        <a:ea typeface="+mn-ea"/>
        <a:cs typeface="+mn-cs"/>
      </a:defRPr>
    </a:lvl7pPr>
    <a:lvl8pPr marL="3200400" algn="l" defTabSz="914400" rtl="0" eaLnBrk="1" latinLnBrk="0" hangingPunct="1">
      <a:defRPr sz="8800" kern="1200">
        <a:solidFill>
          <a:schemeClr val="tx1"/>
        </a:solidFill>
        <a:latin typeface="Tahoma" pitchFamily="34" charset="0"/>
        <a:ea typeface="+mn-ea"/>
        <a:cs typeface="+mn-cs"/>
      </a:defRPr>
    </a:lvl8pPr>
    <a:lvl9pPr marL="3657600" algn="l" defTabSz="914400" rtl="0" eaLnBrk="1" latinLnBrk="0" hangingPunct="1">
      <a:defRPr sz="88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CCCFF"/>
    <a:srgbClr val="996633"/>
    <a:srgbClr val="996600"/>
    <a:srgbClr val="FFFFCC"/>
    <a:srgbClr val="66FF99"/>
    <a:srgbClr val="FF5050"/>
    <a:srgbClr val="00FFFF"/>
    <a:srgbClr val="66CC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5652" autoAdjust="0"/>
  </p:normalViewPr>
  <p:slideViewPr>
    <p:cSldViewPr>
      <p:cViewPr varScale="1">
        <p:scale>
          <a:sx n="160" d="100"/>
          <a:sy n="160" d="100"/>
        </p:scale>
        <p:origin x="4362"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presProps" Target="pres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632DF-8EAC-4852-AA45-2D02A0DDBE33}" type="datetimeFigureOut">
              <a:rPr lang="en-US" smtClean="0"/>
              <a:t>8/14/2024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38EEE4-D19F-4804-B823-67D21A448256}" type="slidenum">
              <a:rPr lang="en-US" smtClean="0"/>
              <a:t>‹#›</a:t>
            </a:fld>
            <a:endParaRPr lang="en-US"/>
          </a:p>
        </p:txBody>
      </p:sp>
    </p:spTree>
    <p:extLst>
      <p:ext uri="{BB962C8B-B14F-4D97-AF65-F5344CB8AC3E}">
        <p14:creationId xmlns:p14="http://schemas.microsoft.com/office/powerpoint/2010/main" val="1287488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0" hangingPunct="0">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eaLnBrk="0" hangingPunct="0">
                <a:defRPr/>
              </a:pPr>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eaLnBrk="0" hangingPunct="0">
                <a:defRPr/>
              </a:pPr>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eaLnBrk="0" hangingPunct="0">
                <a:defRPr/>
              </a:pPr>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eaLnBrk="0" hangingPunct="0">
                <a:defRPr/>
              </a:pPr>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eaLnBrk="0" hangingPunct="0">
                <a:defRPr/>
              </a:pPr>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a:p>
          </p:txBody>
        </p:sp>
      </p:grpSp>
      <p:sp>
        <p:nvSpPr>
          <p:cNvPr id="713752"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7137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B791EBB6-EE67-45D2-8750-83BA5DAE8F47}" type="slidenum">
              <a:rPr lang="en-US"/>
              <a:pPr>
                <a:defRPr/>
              </a:pPr>
              <a:t>‹#›</a:t>
            </a:fld>
            <a:endParaRPr lang="en-US"/>
          </a:p>
        </p:txBody>
      </p:sp>
    </p:spTree>
    <p:extLst>
      <p:ext uri="{BB962C8B-B14F-4D97-AF65-F5344CB8AC3E}">
        <p14:creationId xmlns:p14="http://schemas.microsoft.com/office/powerpoint/2010/main" val="26013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84D1934-12E6-46F7-8A67-2685D1A8D0B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52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3A0E92B-1143-403F-9F5C-CA4CDE0049B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5055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E0841D-EEB0-44DD-8F7C-36C9049C1E75}" type="slidenum">
              <a:rPr lang="en-US"/>
              <a:pPr>
                <a:defRPr/>
              </a:pPr>
              <a:t>‹#›</a:t>
            </a:fld>
            <a:endParaRPr lang="en-US"/>
          </a:p>
        </p:txBody>
      </p:sp>
    </p:spTree>
    <p:extLst>
      <p:ext uri="{BB962C8B-B14F-4D97-AF65-F5344CB8AC3E}">
        <p14:creationId xmlns:p14="http://schemas.microsoft.com/office/powerpoint/2010/main" val="3683911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9149A2-4AB8-4CAA-BF65-8726AABEFE04}" type="slidenum">
              <a:rPr lang="en-US"/>
              <a:pPr>
                <a:defRPr/>
              </a:pPr>
              <a:t>‹#›</a:t>
            </a:fld>
            <a:endParaRPr lang="en-US"/>
          </a:p>
        </p:txBody>
      </p:sp>
    </p:spTree>
    <p:extLst>
      <p:ext uri="{BB962C8B-B14F-4D97-AF65-F5344CB8AC3E}">
        <p14:creationId xmlns:p14="http://schemas.microsoft.com/office/powerpoint/2010/main" val="701921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4A5ED9-3D5A-4459-B7D3-037E1408C082}" type="slidenum">
              <a:rPr lang="en-US"/>
              <a:pPr>
                <a:defRPr/>
              </a:pPr>
              <a:t>‹#›</a:t>
            </a:fld>
            <a:endParaRPr lang="en-US"/>
          </a:p>
        </p:txBody>
      </p:sp>
    </p:spTree>
    <p:extLst>
      <p:ext uri="{BB962C8B-B14F-4D97-AF65-F5344CB8AC3E}">
        <p14:creationId xmlns:p14="http://schemas.microsoft.com/office/powerpoint/2010/main" val="2455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86FFB6-AFAD-4CCC-9496-CD110BFC896F}" type="slidenum">
              <a:rPr lang="en-US"/>
              <a:pPr>
                <a:defRPr/>
              </a:pPr>
              <a:t>‹#›</a:t>
            </a:fld>
            <a:endParaRPr lang="en-US"/>
          </a:p>
        </p:txBody>
      </p:sp>
    </p:spTree>
    <p:extLst>
      <p:ext uri="{BB962C8B-B14F-4D97-AF65-F5344CB8AC3E}">
        <p14:creationId xmlns:p14="http://schemas.microsoft.com/office/powerpoint/2010/main" val="376677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ADEC79-CD3E-41D3-8728-8888EA8705D3}" type="slidenum">
              <a:rPr lang="en-US"/>
              <a:pPr>
                <a:defRPr/>
              </a:pPr>
              <a:t>‹#›</a:t>
            </a:fld>
            <a:endParaRPr lang="en-US"/>
          </a:p>
        </p:txBody>
      </p:sp>
    </p:spTree>
    <p:extLst>
      <p:ext uri="{BB962C8B-B14F-4D97-AF65-F5344CB8AC3E}">
        <p14:creationId xmlns:p14="http://schemas.microsoft.com/office/powerpoint/2010/main" val="1335056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FB4959-BCF5-4860-84C2-9D558806D692}" type="slidenum">
              <a:rPr lang="en-US"/>
              <a:pPr>
                <a:defRPr/>
              </a:pPr>
              <a:t>‹#›</a:t>
            </a:fld>
            <a:endParaRPr lang="en-US"/>
          </a:p>
        </p:txBody>
      </p:sp>
    </p:spTree>
    <p:extLst>
      <p:ext uri="{BB962C8B-B14F-4D97-AF65-F5344CB8AC3E}">
        <p14:creationId xmlns:p14="http://schemas.microsoft.com/office/powerpoint/2010/main" val="356329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C74CB6-3D39-42CC-8568-EAD9D59CC9A5}" type="slidenum">
              <a:rPr lang="en-US"/>
              <a:pPr>
                <a:defRPr/>
              </a:pPr>
              <a:t>‹#›</a:t>
            </a:fld>
            <a:endParaRPr lang="en-US"/>
          </a:p>
        </p:txBody>
      </p:sp>
    </p:spTree>
    <p:extLst>
      <p:ext uri="{BB962C8B-B14F-4D97-AF65-F5344CB8AC3E}">
        <p14:creationId xmlns:p14="http://schemas.microsoft.com/office/powerpoint/2010/main" val="456413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E606E3-45EF-4D20-8046-92C641647DC8}" type="slidenum">
              <a:rPr lang="en-US"/>
              <a:pPr>
                <a:defRPr/>
              </a:pPr>
              <a:t>‹#›</a:t>
            </a:fld>
            <a:endParaRPr lang="en-US"/>
          </a:p>
        </p:txBody>
      </p:sp>
    </p:spTree>
    <p:extLst>
      <p:ext uri="{BB962C8B-B14F-4D97-AF65-F5344CB8AC3E}">
        <p14:creationId xmlns:p14="http://schemas.microsoft.com/office/powerpoint/2010/main" val="160711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805075B-629E-4AB5-A3B0-FD2033658B9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3640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F8B6A9-9628-4A31-B00A-834330886D64}" type="slidenum">
              <a:rPr lang="en-US"/>
              <a:pPr>
                <a:defRPr/>
              </a:pPr>
              <a:t>‹#›</a:t>
            </a:fld>
            <a:endParaRPr lang="en-US"/>
          </a:p>
        </p:txBody>
      </p:sp>
    </p:spTree>
    <p:extLst>
      <p:ext uri="{BB962C8B-B14F-4D97-AF65-F5344CB8AC3E}">
        <p14:creationId xmlns:p14="http://schemas.microsoft.com/office/powerpoint/2010/main" val="203748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C7385C-14C2-42CF-95FA-05CBFE9C614F}" type="slidenum">
              <a:rPr lang="en-US"/>
              <a:pPr>
                <a:defRPr/>
              </a:pPr>
              <a:t>‹#›</a:t>
            </a:fld>
            <a:endParaRPr lang="en-US"/>
          </a:p>
        </p:txBody>
      </p:sp>
    </p:spTree>
    <p:extLst>
      <p:ext uri="{BB962C8B-B14F-4D97-AF65-F5344CB8AC3E}">
        <p14:creationId xmlns:p14="http://schemas.microsoft.com/office/powerpoint/2010/main" val="2491652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BE0825-7B19-4F0E-9BB1-CB4F79C5A32F}" type="slidenum">
              <a:rPr lang="en-US"/>
              <a:pPr>
                <a:defRPr/>
              </a:pPr>
              <a:t>‹#›</a:t>
            </a:fld>
            <a:endParaRPr lang="en-US"/>
          </a:p>
        </p:txBody>
      </p:sp>
    </p:spTree>
    <p:extLst>
      <p:ext uri="{BB962C8B-B14F-4D97-AF65-F5344CB8AC3E}">
        <p14:creationId xmlns:p14="http://schemas.microsoft.com/office/powerpoint/2010/main" val="244904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DFB781-F484-433A-A54B-417E9CF07B22}" type="slidenum">
              <a:rPr lang="en-US"/>
              <a:pPr>
                <a:defRPr/>
              </a:pPr>
              <a:t>‹#›</a:t>
            </a:fld>
            <a:endParaRPr lang="en-US"/>
          </a:p>
        </p:txBody>
      </p:sp>
    </p:spTree>
    <p:extLst>
      <p:ext uri="{BB962C8B-B14F-4D97-AF65-F5344CB8AC3E}">
        <p14:creationId xmlns:p14="http://schemas.microsoft.com/office/powerpoint/2010/main" val="2227093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283FBB9-A098-4484-AAF2-F78032E8487D}" type="slidenum">
              <a:rPr lang="en-US"/>
              <a:pPr>
                <a:defRPr/>
              </a:pPr>
              <a:t>‹#›</a:t>
            </a:fld>
            <a:endParaRPr lang="en-US"/>
          </a:p>
        </p:txBody>
      </p:sp>
    </p:spTree>
    <p:extLst>
      <p:ext uri="{BB962C8B-B14F-4D97-AF65-F5344CB8AC3E}">
        <p14:creationId xmlns:p14="http://schemas.microsoft.com/office/powerpoint/2010/main" val="2535255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80ABAE-C658-4A79-A11D-CA50E4B43634}" type="slidenum">
              <a:rPr lang="en-US"/>
              <a:pPr>
                <a:defRPr/>
              </a:pPr>
              <a:t>‹#›</a:t>
            </a:fld>
            <a:endParaRPr lang="en-US"/>
          </a:p>
        </p:txBody>
      </p:sp>
    </p:spTree>
    <p:extLst>
      <p:ext uri="{BB962C8B-B14F-4D97-AF65-F5344CB8AC3E}">
        <p14:creationId xmlns:p14="http://schemas.microsoft.com/office/powerpoint/2010/main" val="3387976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019EBF-5EB5-4336-8570-C1BABC3C2A82}" type="slidenum">
              <a:rPr lang="en-US"/>
              <a:pPr>
                <a:defRPr/>
              </a:pPr>
              <a:t>‹#›</a:t>
            </a:fld>
            <a:endParaRPr lang="en-US"/>
          </a:p>
        </p:txBody>
      </p:sp>
    </p:spTree>
    <p:extLst>
      <p:ext uri="{BB962C8B-B14F-4D97-AF65-F5344CB8AC3E}">
        <p14:creationId xmlns:p14="http://schemas.microsoft.com/office/powerpoint/2010/main" val="3154809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5962D2-769E-4540-A9BE-C38FE483B7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416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B9C91F-850B-4ED8-B82A-9D4403E04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67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02025-7AAC-48C2-A00D-7DE6EA00A6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528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D1633C4C-5EEF-407A-A631-24993CC6797E}"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2734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1BF99-8B6C-42AC-9063-C07A44157B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295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F6BD8D-3BC9-4095-89F1-80A8DA2F8C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384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BD0086-BCEB-4AE9-B3EF-8F80F7256F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3649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D700CB-E322-416D-8868-E2944C6CDA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895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AF987-24FA-496D-A216-86EE7B3E29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5524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621B23-785A-4A4F-8D81-0B9E01DF0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407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8A7FF-DD2E-4A10-8A2E-1194026988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589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20EB6-396C-46B8-9337-881EBE4BD7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141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15081-D800-435B-A3F6-DED50CFBA2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575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85A83AC-FE88-491F-ABE0-A84144A2FF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01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F7538B13-2E7D-4E6C-92A0-8E421BC7E6E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5964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E6644-28FC-4239-B21A-CD7A85042D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9572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9DB55E-98ED-41E2-A1AC-6BF9EDAF52BA}" type="slidenum">
              <a:rPr lang="en-US"/>
              <a:pPr>
                <a:defRPr/>
              </a:pPr>
              <a:t>‹#›</a:t>
            </a:fld>
            <a:endParaRPr lang="en-US" dirty="0"/>
          </a:p>
        </p:txBody>
      </p:sp>
    </p:spTree>
    <p:extLst>
      <p:ext uri="{BB962C8B-B14F-4D97-AF65-F5344CB8AC3E}">
        <p14:creationId xmlns:p14="http://schemas.microsoft.com/office/powerpoint/2010/main" val="3412697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CD969EE-DD17-406A-9A20-D118E591467B}" type="slidenum">
              <a:rPr lang="en-US"/>
              <a:pPr>
                <a:defRPr/>
              </a:pPr>
              <a:t>‹#›</a:t>
            </a:fld>
            <a:endParaRPr lang="en-US" dirty="0"/>
          </a:p>
        </p:txBody>
      </p:sp>
    </p:spTree>
    <p:extLst>
      <p:ext uri="{BB962C8B-B14F-4D97-AF65-F5344CB8AC3E}">
        <p14:creationId xmlns:p14="http://schemas.microsoft.com/office/powerpoint/2010/main" val="3748786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3BCEE3B-AE8F-45A3-BF68-E0F8CD5ABD5E}" type="slidenum">
              <a:rPr lang="en-US"/>
              <a:pPr>
                <a:defRPr/>
              </a:pPr>
              <a:t>‹#›</a:t>
            </a:fld>
            <a:endParaRPr lang="en-US" dirty="0"/>
          </a:p>
        </p:txBody>
      </p:sp>
    </p:spTree>
    <p:extLst>
      <p:ext uri="{BB962C8B-B14F-4D97-AF65-F5344CB8AC3E}">
        <p14:creationId xmlns:p14="http://schemas.microsoft.com/office/powerpoint/2010/main" val="2680246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9A96E87-C8E5-40BA-9467-F992427FFA4C}" type="slidenum">
              <a:rPr lang="en-US"/>
              <a:pPr>
                <a:defRPr/>
              </a:pPr>
              <a:t>‹#›</a:t>
            </a:fld>
            <a:endParaRPr lang="en-US" dirty="0"/>
          </a:p>
        </p:txBody>
      </p:sp>
    </p:spTree>
    <p:extLst>
      <p:ext uri="{BB962C8B-B14F-4D97-AF65-F5344CB8AC3E}">
        <p14:creationId xmlns:p14="http://schemas.microsoft.com/office/powerpoint/2010/main" val="821922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7A4B939-E12A-4E0D-9972-D95FA92B6654}" type="slidenum">
              <a:rPr lang="en-US"/>
              <a:pPr>
                <a:defRPr/>
              </a:pPr>
              <a:t>‹#›</a:t>
            </a:fld>
            <a:endParaRPr lang="en-US" dirty="0"/>
          </a:p>
        </p:txBody>
      </p:sp>
    </p:spTree>
    <p:extLst>
      <p:ext uri="{BB962C8B-B14F-4D97-AF65-F5344CB8AC3E}">
        <p14:creationId xmlns:p14="http://schemas.microsoft.com/office/powerpoint/2010/main" val="2621919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BCD7558-C8BC-4F87-8297-68EDA3021F01}" type="slidenum">
              <a:rPr lang="en-US"/>
              <a:pPr>
                <a:defRPr/>
              </a:pPr>
              <a:t>‹#›</a:t>
            </a:fld>
            <a:endParaRPr lang="en-US" dirty="0"/>
          </a:p>
        </p:txBody>
      </p:sp>
    </p:spTree>
    <p:extLst>
      <p:ext uri="{BB962C8B-B14F-4D97-AF65-F5344CB8AC3E}">
        <p14:creationId xmlns:p14="http://schemas.microsoft.com/office/powerpoint/2010/main" val="3994926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9CFF0C4-D782-4352-9F0E-DDF57658F110}" type="slidenum">
              <a:rPr lang="en-US"/>
              <a:pPr>
                <a:defRPr/>
              </a:pPr>
              <a:t>‹#›</a:t>
            </a:fld>
            <a:endParaRPr lang="en-US" dirty="0"/>
          </a:p>
        </p:txBody>
      </p:sp>
    </p:spTree>
    <p:extLst>
      <p:ext uri="{BB962C8B-B14F-4D97-AF65-F5344CB8AC3E}">
        <p14:creationId xmlns:p14="http://schemas.microsoft.com/office/powerpoint/2010/main" val="1302520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01FF4C8-0196-4B22-8DC0-FA5300038B29}" type="slidenum">
              <a:rPr lang="en-US"/>
              <a:pPr>
                <a:defRPr/>
              </a:pPr>
              <a:t>‹#›</a:t>
            </a:fld>
            <a:endParaRPr lang="en-US" dirty="0"/>
          </a:p>
        </p:txBody>
      </p:sp>
    </p:spTree>
    <p:extLst>
      <p:ext uri="{BB962C8B-B14F-4D97-AF65-F5344CB8AC3E}">
        <p14:creationId xmlns:p14="http://schemas.microsoft.com/office/powerpoint/2010/main" val="3041230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BC8E7E1-D863-4AAB-8310-ECB60B15AAF5}" type="slidenum">
              <a:rPr lang="en-US"/>
              <a:pPr>
                <a:defRPr/>
              </a:pPr>
              <a:t>‹#›</a:t>
            </a:fld>
            <a:endParaRPr lang="en-US" dirty="0"/>
          </a:p>
        </p:txBody>
      </p:sp>
    </p:spTree>
    <p:extLst>
      <p:ext uri="{BB962C8B-B14F-4D97-AF65-F5344CB8AC3E}">
        <p14:creationId xmlns:p14="http://schemas.microsoft.com/office/powerpoint/2010/main" val="253180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3C2190CF-CB93-4F9F-B1F2-D84654035FF7}"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0789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0F79B24-08A0-4ED9-A9B3-B61A0EBA0C0B}" type="slidenum">
              <a:rPr lang="en-US"/>
              <a:pPr>
                <a:defRPr/>
              </a:pPr>
              <a:t>‹#›</a:t>
            </a:fld>
            <a:endParaRPr lang="en-US" dirty="0"/>
          </a:p>
        </p:txBody>
      </p:sp>
    </p:spTree>
    <p:extLst>
      <p:ext uri="{BB962C8B-B14F-4D97-AF65-F5344CB8AC3E}">
        <p14:creationId xmlns:p14="http://schemas.microsoft.com/office/powerpoint/2010/main" val="2073935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980A43-869A-48AC-8605-1ADC70F035BA}" type="slidenum">
              <a:rPr lang="en-US"/>
              <a:pPr>
                <a:defRPr/>
              </a:pPr>
              <a:t>‹#›</a:t>
            </a:fld>
            <a:endParaRPr lang="en-US" dirty="0"/>
          </a:p>
        </p:txBody>
      </p:sp>
    </p:spTree>
    <p:extLst>
      <p:ext uri="{BB962C8B-B14F-4D97-AF65-F5344CB8AC3E}">
        <p14:creationId xmlns:p14="http://schemas.microsoft.com/office/powerpoint/2010/main" val="1815096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D6091D9-E829-4AED-88B3-710AE5384A85}" type="slidenum">
              <a:rPr lang="en-US"/>
              <a:pPr>
                <a:defRPr/>
              </a:pPr>
              <a:t>‹#›</a:t>
            </a:fld>
            <a:endParaRPr lang="en-US" dirty="0"/>
          </a:p>
        </p:txBody>
      </p:sp>
    </p:spTree>
    <p:extLst>
      <p:ext uri="{BB962C8B-B14F-4D97-AF65-F5344CB8AC3E}">
        <p14:creationId xmlns:p14="http://schemas.microsoft.com/office/powerpoint/2010/main" val="2057869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2DF3227-3921-40D7-A7C8-EB574A4C63F1}" type="slidenum">
              <a:rPr lang="en-US"/>
              <a:pPr>
                <a:defRPr/>
              </a:pPr>
              <a:t>‹#›</a:t>
            </a:fld>
            <a:endParaRPr lang="en-US" dirty="0"/>
          </a:p>
        </p:txBody>
      </p:sp>
    </p:spTree>
    <p:extLst>
      <p:ext uri="{BB962C8B-B14F-4D97-AF65-F5344CB8AC3E}">
        <p14:creationId xmlns:p14="http://schemas.microsoft.com/office/powerpoint/2010/main" val="455710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FE80-27FC-FD55-6536-FF424AE1FF7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156A970-1EBF-6637-2935-E7165F85A3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4E3B8F-8275-13D0-5C11-8B8B2FECF340}"/>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4FC02AD0-7D52-0565-984C-5AF554786DE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E882C9DF-03B7-5008-5BD9-EB390B047555}"/>
              </a:ext>
            </a:extLst>
          </p:cNvPr>
          <p:cNvSpPr>
            <a:spLocks noGrp="1"/>
          </p:cNvSpPr>
          <p:nvPr>
            <p:ph type="sldNum" sz="quarter" idx="12"/>
          </p:nvPr>
        </p:nvSpPr>
        <p:spPr/>
        <p:txBody>
          <a:bodyPr/>
          <a:lstStyle/>
          <a:p>
            <a:pPr>
              <a:defRPr/>
            </a:pPr>
            <a:fld id="{149DB55E-98ED-41E2-A1AC-6BF9EDAF52BA}" type="slidenum">
              <a:rPr lang="en-US" smtClean="0"/>
              <a:pPr>
                <a:defRPr/>
              </a:pPr>
              <a:t>‹#›</a:t>
            </a:fld>
            <a:endParaRPr lang="en-US" dirty="0"/>
          </a:p>
        </p:txBody>
      </p:sp>
    </p:spTree>
    <p:extLst>
      <p:ext uri="{BB962C8B-B14F-4D97-AF65-F5344CB8AC3E}">
        <p14:creationId xmlns:p14="http://schemas.microsoft.com/office/powerpoint/2010/main" val="109569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3A32-FFEA-3756-3C51-FD135AD16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3AEE9-7D5A-2855-581A-2C27C8F0A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DDFC7-E45C-8A4D-8D1D-5D820181EE53}"/>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CE91F3DB-0290-309E-F5F5-3354B452B1B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A0D3DF07-B7C3-0986-BB56-7DD8F22C507A}"/>
              </a:ext>
            </a:extLst>
          </p:cNvPr>
          <p:cNvSpPr>
            <a:spLocks noGrp="1"/>
          </p:cNvSpPr>
          <p:nvPr>
            <p:ph type="sldNum" sz="quarter" idx="12"/>
          </p:nvPr>
        </p:nvSpPr>
        <p:spPr/>
        <p:txBody>
          <a:bodyPr/>
          <a:lstStyle/>
          <a:p>
            <a:pPr>
              <a:defRPr/>
            </a:pPr>
            <a:fld id="{FCD969EE-DD17-406A-9A20-D118E591467B}" type="slidenum">
              <a:rPr lang="en-US" smtClean="0"/>
              <a:pPr>
                <a:defRPr/>
              </a:pPr>
              <a:t>‹#›</a:t>
            </a:fld>
            <a:endParaRPr lang="en-US" dirty="0"/>
          </a:p>
        </p:txBody>
      </p:sp>
    </p:spTree>
    <p:extLst>
      <p:ext uri="{BB962C8B-B14F-4D97-AF65-F5344CB8AC3E}">
        <p14:creationId xmlns:p14="http://schemas.microsoft.com/office/powerpoint/2010/main" val="23705033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CF35-DCF6-47F0-F634-A84303C1CBA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382461-005F-D053-1D3E-31B87A3FA1CF}"/>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E3CD9-DD6F-8FE9-F2D6-F0BE68DFC93C}"/>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62DB5B5-2579-77DC-571A-8284A2963D6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5277A268-D5BD-36E4-C27A-942FCFAA78F1}"/>
              </a:ext>
            </a:extLst>
          </p:cNvPr>
          <p:cNvSpPr>
            <a:spLocks noGrp="1"/>
          </p:cNvSpPr>
          <p:nvPr>
            <p:ph type="sldNum" sz="quarter" idx="12"/>
          </p:nvPr>
        </p:nvSpPr>
        <p:spPr/>
        <p:txBody>
          <a:bodyPr/>
          <a:lstStyle/>
          <a:p>
            <a:pPr>
              <a:defRPr/>
            </a:pPr>
            <a:fld id="{13BCEE3B-AE8F-45A3-BF68-E0F8CD5ABD5E}" type="slidenum">
              <a:rPr lang="en-US" smtClean="0"/>
              <a:pPr>
                <a:defRPr/>
              </a:pPr>
              <a:t>‹#›</a:t>
            </a:fld>
            <a:endParaRPr lang="en-US" dirty="0"/>
          </a:p>
        </p:txBody>
      </p:sp>
    </p:spTree>
    <p:extLst>
      <p:ext uri="{BB962C8B-B14F-4D97-AF65-F5344CB8AC3E}">
        <p14:creationId xmlns:p14="http://schemas.microsoft.com/office/powerpoint/2010/main" val="1317885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7C615-E0EF-254A-5ECF-1C5F65563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9959B-7094-8744-6746-1D33358D39F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60572-103A-AE8E-D3EB-7203D0B9083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7E0D9-FFA4-BF92-FF7C-380ED7087672}"/>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46F399E9-3B60-AD13-5871-8E4CFA751013}"/>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689A46C-9695-6DB6-234E-B78941EC75A5}"/>
              </a:ext>
            </a:extLst>
          </p:cNvPr>
          <p:cNvSpPr>
            <a:spLocks noGrp="1"/>
          </p:cNvSpPr>
          <p:nvPr>
            <p:ph type="sldNum" sz="quarter" idx="12"/>
          </p:nvPr>
        </p:nvSpPr>
        <p:spPr/>
        <p:txBody>
          <a:bodyPr/>
          <a:lstStyle/>
          <a:p>
            <a:pPr>
              <a:defRPr/>
            </a:pPr>
            <a:fld id="{79A96E87-C8E5-40BA-9467-F992427FFA4C}" type="slidenum">
              <a:rPr lang="en-US" smtClean="0"/>
              <a:pPr>
                <a:defRPr/>
              </a:pPr>
              <a:t>‹#›</a:t>
            </a:fld>
            <a:endParaRPr lang="en-US" dirty="0"/>
          </a:p>
        </p:txBody>
      </p:sp>
    </p:spTree>
    <p:extLst>
      <p:ext uri="{BB962C8B-B14F-4D97-AF65-F5344CB8AC3E}">
        <p14:creationId xmlns:p14="http://schemas.microsoft.com/office/powerpoint/2010/main" val="4534540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E4DE-EC92-EB69-1C5C-422C13C0E74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D5DCE4-4501-ABE1-4B71-A47BEF28BFE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EFC39-456B-59F4-8870-0EB7133F302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34BB6-CE26-027A-D747-926B5A8D19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FD9ACBE-5303-282D-F3A6-FCEC103DB8F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EFABE-9C54-FF02-D6EE-30EDA7939B5F}"/>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12FBB6C0-D39F-6574-BC22-D5DD6D2D84E0}"/>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77D402D0-1FCD-F95D-33B7-AC37E8EFC3E2}"/>
              </a:ext>
            </a:extLst>
          </p:cNvPr>
          <p:cNvSpPr>
            <a:spLocks noGrp="1"/>
          </p:cNvSpPr>
          <p:nvPr>
            <p:ph type="sldNum" sz="quarter" idx="12"/>
          </p:nvPr>
        </p:nvSpPr>
        <p:spPr/>
        <p:txBody>
          <a:bodyPr/>
          <a:lstStyle/>
          <a:p>
            <a:pPr>
              <a:defRPr/>
            </a:pPr>
            <a:fld id="{A7A4B939-E12A-4E0D-9972-D95FA92B6654}" type="slidenum">
              <a:rPr lang="en-US" smtClean="0"/>
              <a:pPr>
                <a:defRPr/>
              </a:pPr>
              <a:t>‹#›</a:t>
            </a:fld>
            <a:endParaRPr lang="en-US" dirty="0"/>
          </a:p>
        </p:txBody>
      </p:sp>
    </p:spTree>
    <p:extLst>
      <p:ext uri="{BB962C8B-B14F-4D97-AF65-F5344CB8AC3E}">
        <p14:creationId xmlns:p14="http://schemas.microsoft.com/office/powerpoint/2010/main" val="200618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C671-2A16-F07B-58AB-7A34C1F20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A41147-C459-3A14-C99B-2ED5C3B9E266}"/>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84B7EF8C-2B72-C7D6-B8A5-AA3CA1D81B5A}"/>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79D7FBAA-D374-EB59-7B3B-DBF1454A1974}"/>
              </a:ext>
            </a:extLst>
          </p:cNvPr>
          <p:cNvSpPr>
            <a:spLocks noGrp="1"/>
          </p:cNvSpPr>
          <p:nvPr>
            <p:ph type="sldNum" sz="quarter" idx="12"/>
          </p:nvPr>
        </p:nvSpPr>
        <p:spPr/>
        <p:txBody>
          <a:bodyPr/>
          <a:lstStyle/>
          <a:p>
            <a:pPr>
              <a:defRPr/>
            </a:pPr>
            <a:fld id="{ABCD7558-C8BC-4F87-8297-68EDA3021F01}" type="slidenum">
              <a:rPr lang="en-US" smtClean="0"/>
              <a:pPr>
                <a:defRPr/>
              </a:pPr>
              <a:t>‹#›</a:t>
            </a:fld>
            <a:endParaRPr lang="en-US" dirty="0"/>
          </a:p>
        </p:txBody>
      </p:sp>
    </p:spTree>
    <p:extLst>
      <p:ext uri="{BB962C8B-B14F-4D97-AF65-F5344CB8AC3E}">
        <p14:creationId xmlns:p14="http://schemas.microsoft.com/office/powerpoint/2010/main" val="320260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8128CBE-2B64-4EC4-8A41-0A284F29E128}"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2479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CFEC6-397D-F7BC-3732-5FA64F6CD734}"/>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57CF0E7D-185C-ED28-10F2-D0E6F7E7A2C2}"/>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33B60A88-22A5-6F45-C8CE-EC55202E10EA}"/>
              </a:ext>
            </a:extLst>
          </p:cNvPr>
          <p:cNvSpPr>
            <a:spLocks noGrp="1"/>
          </p:cNvSpPr>
          <p:nvPr>
            <p:ph type="sldNum" sz="quarter" idx="12"/>
          </p:nvPr>
        </p:nvSpPr>
        <p:spPr/>
        <p:txBody>
          <a:bodyPr/>
          <a:lstStyle/>
          <a:p>
            <a:pPr>
              <a:defRPr/>
            </a:pPr>
            <a:fld id="{69CFF0C4-D782-4352-9F0E-DDF57658F110}" type="slidenum">
              <a:rPr lang="en-US" smtClean="0"/>
              <a:pPr>
                <a:defRPr/>
              </a:pPr>
              <a:t>‹#›</a:t>
            </a:fld>
            <a:endParaRPr lang="en-US" dirty="0"/>
          </a:p>
        </p:txBody>
      </p:sp>
    </p:spTree>
    <p:extLst>
      <p:ext uri="{BB962C8B-B14F-4D97-AF65-F5344CB8AC3E}">
        <p14:creationId xmlns:p14="http://schemas.microsoft.com/office/powerpoint/2010/main" val="4112334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4977-B2C9-4C22-B210-39806B8557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433021F-A50F-4364-32BD-845E392552F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F4FEF-7D7D-8351-A450-C9CA01A4FD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D0ABE4-A039-9694-F80C-E7A585BFD25E}"/>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EC6BF988-F9CE-7536-62F9-3B1F7BD1E29D}"/>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C53CCFFD-0F57-1BC8-1C66-4E45247EEC55}"/>
              </a:ext>
            </a:extLst>
          </p:cNvPr>
          <p:cNvSpPr>
            <a:spLocks noGrp="1"/>
          </p:cNvSpPr>
          <p:nvPr>
            <p:ph type="sldNum" sz="quarter" idx="12"/>
          </p:nvPr>
        </p:nvSpPr>
        <p:spPr/>
        <p:txBody>
          <a:bodyPr/>
          <a:lstStyle/>
          <a:p>
            <a:pPr>
              <a:defRPr/>
            </a:pPr>
            <a:fld id="{001FF4C8-0196-4B22-8DC0-FA5300038B29}" type="slidenum">
              <a:rPr lang="en-US" smtClean="0"/>
              <a:pPr>
                <a:defRPr/>
              </a:pPr>
              <a:t>‹#›</a:t>
            </a:fld>
            <a:endParaRPr lang="en-US" dirty="0"/>
          </a:p>
        </p:txBody>
      </p:sp>
    </p:spTree>
    <p:extLst>
      <p:ext uri="{BB962C8B-B14F-4D97-AF65-F5344CB8AC3E}">
        <p14:creationId xmlns:p14="http://schemas.microsoft.com/office/powerpoint/2010/main" val="853432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986E-8B31-8E53-E557-7AEFB0C2BB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3A6111-1E9C-013F-F5EA-EAFB254169B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D6F30B5-623B-5B7B-8FCC-ED77CD7CB6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018E43-38B2-A52B-9B21-D8429E363384}"/>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1B00A2D6-9659-CEF9-F7B9-FB2BF391F54F}"/>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C16D0CF-9C18-F819-89EA-DE31BCFA6597}"/>
              </a:ext>
            </a:extLst>
          </p:cNvPr>
          <p:cNvSpPr>
            <a:spLocks noGrp="1"/>
          </p:cNvSpPr>
          <p:nvPr>
            <p:ph type="sldNum" sz="quarter" idx="12"/>
          </p:nvPr>
        </p:nvSpPr>
        <p:spPr/>
        <p:txBody>
          <a:bodyPr/>
          <a:lstStyle/>
          <a:p>
            <a:pPr>
              <a:defRPr/>
            </a:pPr>
            <a:fld id="{FBC8E7E1-D863-4AAB-8310-ECB60B15AAF5}" type="slidenum">
              <a:rPr lang="en-US" smtClean="0"/>
              <a:pPr>
                <a:defRPr/>
              </a:pPr>
              <a:t>‹#›</a:t>
            </a:fld>
            <a:endParaRPr lang="en-US" dirty="0"/>
          </a:p>
        </p:txBody>
      </p:sp>
    </p:spTree>
    <p:extLst>
      <p:ext uri="{BB962C8B-B14F-4D97-AF65-F5344CB8AC3E}">
        <p14:creationId xmlns:p14="http://schemas.microsoft.com/office/powerpoint/2010/main" val="2819238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E004-2D40-8EFA-D130-3932F69E4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68821D-0659-160E-5076-0E420BB63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EBF0C-256B-2B2A-D03A-E62A179D25A9}"/>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05F9295-A723-A941-F542-8660ED2FFEB0}"/>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739C589-E7B8-E14D-4385-F3F52EC9BBCF}"/>
              </a:ext>
            </a:extLst>
          </p:cNvPr>
          <p:cNvSpPr>
            <a:spLocks noGrp="1"/>
          </p:cNvSpPr>
          <p:nvPr>
            <p:ph type="sldNum" sz="quarter" idx="12"/>
          </p:nvPr>
        </p:nvSpPr>
        <p:spPr/>
        <p:txBody>
          <a:bodyPr/>
          <a:lstStyle/>
          <a:p>
            <a:pPr>
              <a:defRPr/>
            </a:pPr>
            <a:fld id="{90F79B24-08A0-4ED9-A9B3-B61A0EBA0C0B}" type="slidenum">
              <a:rPr lang="en-US" smtClean="0"/>
              <a:pPr>
                <a:defRPr/>
              </a:pPr>
              <a:t>‹#›</a:t>
            </a:fld>
            <a:endParaRPr lang="en-US" dirty="0"/>
          </a:p>
        </p:txBody>
      </p:sp>
    </p:spTree>
    <p:extLst>
      <p:ext uri="{BB962C8B-B14F-4D97-AF65-F5344CB8AC3E}">
        <p14:creationId xmlns:p14="http://schemas.microsoft.com/office/powerpoint/2010/main" val="4126626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DDFA2-7746-333C-AD2E-EA856C8C3FE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112AC-7CA0-B90D-7A04-F6993F14D0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9C89A-4274-027E-5ED6-0B1D11BE4A6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57BB5D12-142D-20E9-C7E2-7C72C2A08A91}"/>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1B74BC8-EB0E-7C25-8F7D-719A176382B6}"/>
              </a:ext>
            </a:extLst>
          </p:cNvPr>
          <p:cNvSpPr>
            <a:spLocks noGrp="1"/>
          </p:cNvSpPr>
          <p:nvPr>
            <p:ph type="sldNum" sz="quarter" idx="12"/>
          </p:nvPr>
        </p:nvSpPr>
        <p:spPr/>
        <p:txBody>
          <a:bodyPr/>
          <a:lstStyle/>
          <a:p>
            <a:pPr>
              <a:defRPr/>
            </a:pPr>
            <a:fld id="{CF980A43-869A-48AC-8605-1ADC70F035BA}" type="slidenum">
              <a:rPr lang="en-US" smtClean="0"/>
              <a:pPr>
                <a:defRPr/>
              </a:pPr>
              <a:t>‹#›</a:t>
            </a:fld>
            <a:endParaRPr lang="en-US" dirty="0"/>
          </a:p>
        </p:txBody>
      </p:sp>
    </p:spTree>
    <p:extLst>
      <p:ext uri="{BB962C8B-B14F-4D97-AF65-F5344CB8AC3E}">
        <p14:creationId xmlns:p14="http://schemas.microsoft.com/office/powerpoint/2010/main" val="1759049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4568F931-D203-4B0F-9948-CB2BE76ADF3E}"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7701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DFB9CB5-3AF0-4FB2-B863-7A3CB47AE721}"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8815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3EBC477-E391-4BF7-B687-E810A566AFFF}"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421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27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0" hangingPunct="0">
                <a:defRPr/>
              </a:pPr>
              <a:endParaRPr lang="en-US"/>
            </a:p>
          </p:txBody>
        </p:sp>
        <p:sp>
          <p:nvSpPr>
            <p:cNvPr id="712708"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09"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10"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eaLnBrk="0" hangingPunct="0">
                <a:defRPr/>
              </a:pPr>
              <a:endParaRPr lang="en-US"/>
            </a:p>
          </p:txBody>
        </p:sp>
        <p:sp>
          <p:nvSpPr>
            <p:cNvPr id="712711"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a:p>
          </p:txBody>
        </p:sp>
        <p:sp>
          <p:nvSpPr>
            <p:cNvPr id="712712"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a:p>
          </p:txBody>
        </p:sp>
        <p:sp>
          <p:nvSpPr>
            <p:cNvPr id="7127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15"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a:p>
          </p:txBody>
        </p:sp>
        <p:sp>
          <p:nvSpPr>
            <p:cNvPr id="712716"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17"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eaLnBrk="0" hangingPunct="0">
                <a:defRPr/>
              </a:pPr>
              <a:endParaRPr lang="en-US"/>
            </a:p>
          </p:txBody>
        </p:sp>
        <p:sp>
          <p:nvSpPr>
            <p:cNvPr id="712718"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eaLnBrk="0" hangingPunct="0">
                <a:defRPr/>
              </a:pPr>
              <a:endParaRPr lang="en-US"/>
            </a:p>
          </p:txBody>
        </p:sp>
        <p:sp>
          <p:nvSpPr>
            <p:cNvPr id="7127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20"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eaLnBrk="0" hangingPunct="0">
                <a:defRPr/>
              </a:pPr>
              <a:endParaRPr lang="en-US"/>
            </a:p>
          </p:txBody>
        </p:sp>
        <p:sp>
          <p:nvSpPr>
            <p:cNvPr id="7127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22"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24"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a:p>
          </p:txBody>
        </p:sp>
        <p:sp>
          <p:nvSpPr>
            <p:cNvPr id="712725"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12726"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eaLnBrk="0" hangingPunct="0">
                <a:defRPr/>
              </a:pPr>
              <a:endParaRPr lang="en-US"/>
            </a:p>
          </p:txBody>
        </p:sp>
        <p:sp>
          <p:nvSpPr>
            <p:cNvPr id="7127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a:p>
          </p:txBody>
        </p:sp>
      </p:grpSp>
      <p:sp>
        <p:nvSpPr>
          <p:cNvPr id="7127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127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27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pitchFamily="34" charset="0"/>
              </a:defRPr>
            </a:lvl1pPr>
          </a:lstStyle>
          <a:p>
            <a:pPr>
              <a:defRPr/>
            </a:pPr>
            <a:endParaRPr lang="en-US"/>
          </a:p>
        </p:txBody>
      </p:sp>
      <p:sp>
        <p:nvSpPr>
          <p:cNvPr id="7127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pitchFamily="34" charset="0"/>
              </a:defRPr>
            </a:lvl1pPr>
          </a:lstStyle>
          <a:p>
            <a:pPr>
              <a:defRPr/>
            </a:pPr>
            <a:fld id="{CC3CA718-5264-4D50-AA0B-025F4DC2180C}" type="slidenum">
              <a:rPr lang="en-US"/>
              <a:pPr>
                <a:defRPr/>
              </a:pPr>
              <a:t>‹#›</a:t>
            </a:fld>
            <a:endParaRPr lang="en-US"/>
          </a:p>
        </p:txBody>
      </p:sp>
      <p:sp>
        <p:nvSpPr>
          <p:cNvPr id="7127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Tahoma" pitchFamily="34"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434"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24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52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524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A29FD97D-9396-43E4-85CD-62877314BD7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19" r:id="rId1"/>
    <p:sldLayoutId id="2147485420" r:id="rId2"/>
    <p:sldLayoutId id="2147485421" r:id="rId3"/>
    <p:sldLayoutId id="2147485422" r:id="rId4"/>
    <p:sldLayoutId id="2147485423" r:id="rId5"/>
    <p:sldLayoutId id="2147485424" r:id="rId6"/>
    <p:sldLayoutId id="2147485425" r:id="rId7"/>
    <p:sldLayoutId id="2147485426" r:id="rId8"/>
    <p:sldLayoutId id="2147485427" r:id="rId9"/>
    <p:sldLayoutId id="2147485428" r:id="rId10"/>
    <p:sldLayoutId id="2147485429" r:id="rId11"/>
    <p:sldLayoutId id="2147485430" r:id="rId12"/>
    <p:sldLayoutId id="2147485431" r:id="rId13"/>
    <p:sldLayoutId id="2147485432" r:id="rId14"/>
    <p:sldLayoutId id="214748543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0867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FFFFFF"/>
              </a:solidFill>
            </a:endParaRPr>
          </a:p>
        </p:txBody>
      </p:sp>
      <p:sp>
        <p:nvSpPr>
          <p:cNvPr id="770867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defRPr/>
            </a:pPr>
            <a:endParaRPr lang="en-US">
              <a:solidFill>
                <a:srgbClr val="FFFFFF"/>
              </a:solidFill>
            </a:endParaRPr>
          </a:p>
        </p:txBody>
      </p:sp>
      <p:sp>
        <p:nvSpPr>
          <p:cNvPr id="770867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B0B3AE2E-0CC4-4F66-B60E-D5FBE63ADA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5034926"/>
      </p:ext>
    </p:extLst>
  </p:cSld>
  <p:clrMap bg1="dk2" tx1="lt1" bg2="dk1" tx2="lt2" accent1="accent1" accent2="accent2" accent3="accent3" accent4="accent4" accent5="accent5" accent6="accent6" hlink="hlink" folHlink="folHlink"/>
  <p:sldLayoutIdLst>
    <p:sldLayoutId id="2147485488" r:id="rId1"/>
    <p:sldLayoutId id="2147485489" r:id="rId2"/>
    <p:sldLayoutId id="2147485490" r:id="rId3"/>
    <p:sldLayoutId id="2147485491" r:id="rId4"/>
    <p:sldLayoutId id="2147485492" r:id="rId5"/>
    <p:sldLayoutId id="2147485493" r:id="rId6"/>
    <p:sldLayoutId id="2147485494" r:id="rId7"/>
    <p:sldLayoutId id="2147485495" r:id="rId8"/>
    <p:sldLayoutId id="2147485496" r:id="rId9"/>
    <p:sldLayoutId id="2147485497" r:id="rId10"/>
    <p:sldLayoutId id="2147485498" r:id="rId11"/>
    <p:sldLayoutId id="2147485499" r:id="rId12"/>
    <p:sldLayoutId id="2147485500" r:id="rId13"/>
    <p:sldLayoutId id="21474855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348FD62-7C67-4C85-A3DA-9DEC93259FCE}" type="slidenum">
              <a:rPr lang="en-US"/>
              <a:pPr>
                <a:defRPr/>
              </a:pPr>
              <a:t>‹#›</a:t>
            </a:fld>
            <a:endParaRPr lang="en-US" dirty="0"/>
          </a:p>
        </p:txBody>
      </p:sp>
    </p:spTree>
    <p:extLst>
      <p:ext uri="{BB962C8B-B14F-4D97-AF65-F5344CB8AC3E}">
        <p14:creationId xmlns:p14="http://schemas.microsoft.com/office/powerpoint/2010/main" val="1573907308"/>
      </p:ext>
    </p:extLst>
  </p:cSld>
  <p:clrMap bg1="dk2" tx1="lt1" bg2="dk1" tx2="lt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BCC83-8CDF-5D0B-B701-D9B60766BAD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5E0C9-0914-B8AC-7063-6F1BCE0774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C09B0-F1B6-FE9D-F9FA-5F2876D7C79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C140445A-3FB5-EFD5-F80A-4A8D935CE8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31B4CB6B-918E-D481-5531-FCCAD1510BF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defRPr/>
            </a:pPr>
            <a:fld id="{D348FD62-7C67-4C85-A3DA-9DEC93259FCE}" type="slidenum">
              <a:rPr lang="en-US" smtClean="0"/>
              <a:pPr>
                <a:defRPr/>
              </a:pPr>
              <a:t>‹#›</a:t>
            </a:fld>
            <a:endParaRPr lang="en-US" dirty="0"/>
          </a:p>
        </p:txBody>
      </p:sp>
    </p:spTree>
    <p:extLst>
      <p:ext uri="{BB962C8B-B14F-4D97-AF65-F5344CB8AC3E}">
        <p14:creationId xmlns:p14="http://schemas.microsoft.com/office/powerpoint/2010/main" val="646441444"/>
      </p:ext>
    </p:extLst>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3.xml"/><Relationship Id="rId5" Type="http://schemas.openxmlformats.org/officeDocument/2006/relationships/image" Target="../media/image3.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hyperlink" Target="http://www.anbg.gov.au/lichen/ecology-habitats-micro.html" TargetMode="External"/><Relationship Id="rId5" Type="http://schemas.openxmlformats.org/officeDocument/2006/relationships/image" Target="../media/image41.jpe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p15IrEuhYmo" TargetMode="Externa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emf"/><Relationship Id="rId1" Type="http://schemas.openxmlformats.org/officeDocument/2006/relationships/slideLayout" Target="../slideLayouts/slideLayout42.xml"/><Relationship Id="rId6" Type="http://schemas.openxmlformats.org/officeDocument/2006/relationships/image" Target="../media/image74.png"/><Relationship Id="rId5" Type="http://schemas.openxmlformats.org/officeDocument/2006/relationships/image" Target="../media/image68.png"/><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6.emf"/><Relationship Id="rId1" Type="http://schemas.openxmlformats.org/officeDocument/2006/relationships/slideLayout" Target="../slideLayouts/slideLayout42.xml"/><Relationship Id="rId5" Type="http://schemas.openxmlformats.org/officeDocument/2006/relationships/image" Target="../media/image77.png"/><Relationship Id="rId4" Type="http://schemas.openxmlformats.org/officeDocument/2006/relationships/image" Target="../media/image73.png"/></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jpeg"/><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3.png"/><Relationship Id="rId7" Type="http://schemas.openxmlformats.org/officeDocument/2006/relationships/image" Target="../media/image81.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79.png"/><Relationship Id="rId1" Type="http://schemas.openxmlformats.org/officeDocument/2006/relationships/slideLayout" Target="../slideLayouts/slideLayout42.xml"/><Relationship Id="rId6" Type="http://schemas.openxmlformats.org/officeDocument/2006/relationships/hyperlink" Target="https://www.instagram.com/ryemurph88/" TargetMode="External"/><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A9B2-FD81-458E-84AE-A940E3526B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9032FE-39BC-4B8B-8F34-CF750E88074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DAB521B-4AC7-4A9C-A31C-108DC81B50B8}"/>
              </a:ext>
            </a:extLst>
          </p:cNvPr>
          <p:cNvPicPr>
            <a:picLocks noChangeAspect="1"/>
          </p:cNvPicPr>
          <p:nvPr/>
        </p:nvPicPr>
        <p:blipFill>
          <a:blip r:embed="rId2"/>
          <a:stretch>
            <a:fillRect/>
          </a:stretch>
        </p:blipFill>
        <p:spPr>
          <a:xfrm>
            <a:off x="0" y="1"/>
            <a:ext cx="9144000" cy="6858000"/>
          </a:xfrm>
          <a:prstGeom prst="rect">
            <a:avLst/>
          </a:prstGeom>
        </p:spPr>
      </p:pic>
      <p:sp>
        <p:nvSpPr>
          <p:cNvPr id="5" name="Rectangle 4">
            <a:extLst>
              <a:ext uri="{FF2B5EF4-FFF2-40B4-BE49-F238E27FC236}">
                <a16:creationId xmlns:a16="http://schemas.microsoft.com/office/drawing/2014/main" id="{5D3CC761-3E87-4270-BF45-1320B349ACC1}"/>
              </a:ext>
            </a:extLst>
          </p:cNvPr>
          <p:cNvSpPr/>
          <p:nvPr/>
        </p:nvSpPr>
        <p:spPr>
          <a:xfrm>
            <a:off x="304800" y="134248"/>
            <a:ext cx="6019800" cy="923330"/>
          </a:xfrm>
          <a:prstGeom prst="rect">
            <a:avLst/>
          </a:prstGeom>
          <a:noFill/>
        </p:spPr>
        <p:txBody>
          <a:bodyPr wrap="square" lIns="91440" tIns="45720" rIns="91440" bIns="45720">
            <a:spAutoFit/>
            <a:scene3d>
              <a:camera prst="orthographicFront"/>
              <a:lightRig rig="threePt" dir="t"/>
            </a:scene3d>
            <a:sp3d extrusionH="57150">
              <a:bevelT w="57150" h="38100" prst="artDeco"/>
            </a:sp3d>
          </a:bodyPr>
          <a:lstStyle/>
          <a:p>
            <a:pPr algn="ctr"/>
            <a:r>
              <a:rPr lang="en-US" sz="5400" b="1" cap="none" spc="0" dirty="0">
                <a:ln w="9525">
                  <a:solidFill>
                    <a:schemeClr val="bg1"/>
                  </a:solidFill>
                  <a:prstDash val="solid"/>
                </a:ln>
                <a:blipFill>
                  <a:blip r:embed="rId3"/>
                  <a:tile tx="0" ty="0" sx="100000" sy="100000" flip="none" algn="tl"/>
                </a:blipFill>
                <a:effectLst>
                  <a:outerShdw blurRad="12700" dist="38100" dir="2700000" algn="tl" rotWithShape="0">
                    <a:schemeClr val="bg1">
                      <a:lumMod val="50000"/>
                    </a:schemeClr>
                  </a:outerShdw>
                </a:effectLst>
              </a:rPr>
              <a:t>Habitat Lesson</a:t>
            </a:r>
          </a:p>
        </p:txBody>
      </p:sp>
      <p:sp>
        <p:nvSpPr>
          <p:cNvPr id="6" name="Rectangle 5">
            <a:extLst>
              <a:ext uri="{FF2B5EF4-FFF2-40B4-BE49-F238E27FC236}">
                <a16:creationId xmlns:a16="http://schemas.microsoft.com/office/drawing/2014/main" id="{34101984-19C0-432E-B224-0BB1DF943B34}"/>
              </a:ext>
            </a:extLst>
          </p:cNvPr>
          <p:cNvSpPr/>
          <p:nvPr/>
        </p:nvSpPr>
        <p:spPr>
          <a:xfrm>
            <a:off x="472140" y="5039939"/>
            <a:ext cx="3220753"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9525">
                  <a:solidFill>
                    <a:schemeClr val="bg1"/>
                  </a:solidFill>
                  <a:prstDash val="solid"/>
                </a:ln>
                <a:solidFill>
                  <a:srgbClr val="FFCC66"/>
                </a:solidFill>
                <a:effectLst>
                  <a:outerShdw blurRad="12700" dist="38100" dir="2700000" algn="tl" rotWithShape="0">
                    <a:schemeClr val="bg1">
                      <a:lumMod val="50000"/>
                    </a:schemeClr>
                  </a:outerShdw>
                </a:effectLst>
              </a:rPr>
              <a:t>Part 1 </a:t>
            </a:r>
          </a:p>
          <a:p>
            <a:pPr algn="ctr"/>
            <a:r>
              <a:rPr lang="en-US" sz="5400" b="1" cap="none" spc="0" dirty="0">
                <a:ln w="9525">
                  <a:solidFill>
                    <a:schemeClr val="bg1"/>
                  </a:solidFill>
                  <a:prstDash val="solid"/>
                </a:ln>
                <a:solidFill>
                  <a:srgbClr val="FFCC66"/>
                </a:solidFill>
                <a:effectLst>
                  <a:outerShdw blurRad="12700" dist="38100" dir="2700000" algn="tl" rotWithShape="0">
                    <a:schemeClr val="bg1">
                      <a:lumMod val="50000"/>
                    </a:schemeClr>
                  </a:outerShdw>
                </a:effectLst>
              </a:rPr>
              <a:t>Lesson 5</a:t>
            </a:r>
          </a:p>
        </p:txBody>
      </p:sp>
      <p:pic>
        <p:nvPicPr>
          <p:cNvPr id="7" name="Picture 6">
            <a:extLst>
              <a:ext uri="{FF2B5EF4-FFF2-40B4-BE49-F238E27FC236}">
                <a16:creationId xmlns:a16="http://schemas.microsoft.com/office/drawing/2014/main" id="{7DE2114D-7082-039B-9E33-2A6291366E08}"/>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8" name="Graphic 7">
            <a:extLst>
              <a:ext uri="{FF2B5EF4-FFF2-40B4-BE49-F238E27FC236}">
                <a16:creationId xmlns:a16="http://schemas.microsoft.com/office/drawing/2014/main" id="{1E30B06F-6C9E-839B-291F-303DF51DBA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9000" y="4925976"/>
            <a:ext cx="5715000" cy="1860143"/>
          </a:xfrm>
          <a:prstGeom prst="rect">
            <a:avLst/>
          </a:prstGeom>
        </p:spPr>
      </p:pic>
    </p:spTree>
    <p:extLst>
      <p:ext uri="{BB962C8B-B14F-4D97-AF65-F5344CB8AC3E}">
        <p14:creationId xmlns:p14="http://schemas.microsoft.com/office/powerpoint/2010/main" val="2881736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1026" name="Picture 2" descr="http://images.northrup.org/picture/xl/salamander/yellow-spotted%20salamander%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18" y="838200"/>
            <a:ext cx="2711204" cy="2133600"/>
          </a:xfrm>
          <a:prstGeom prst="ellipse">
            <a:avLst/>
          </a:prstGeom>
          <a:ln w="63500" cap="rnd">
            <a:solidFill>
              <a:srgbClr val="333333"/>
            </a:solidFill>
          </a:ln>
          <a:effectLst>
            <a:glow rad="431800">
              <a:srgbClr val="00B050">
                <a:alpha val="9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oddizzi.com/wp-content/uploads/2011/01/img-deserts-scorp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62" y="2245658"/>
            <a:ext cx="3326130" cy="2402541"/>
          </a:xfrm>
          <a:prstGeom prst="ellipse">
            <a:avLst/>
          </a:prstGeom>
          <a:ln w="63500" cap="rnd">
            <a:solidFill>
              <a:srgbClr val="333333"/>
            </a:solidFill>
          </a:ln>
          <a:effectLst>
            <a:glow rad="4191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3/38/Snowshoe_Hare,_Shirleys_B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18" y="4114800"/>
            <a:ext cx="2823882" cy="2671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http://img.ccrd.clearchannel.com/media/mlib/616/2015/08/default/getty_desert_rocks_0_1439293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908" y="4211143"/>
            <a:ext cx="3970286" cy="2646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http://s2.thingpic.com/images/iM/bP64quas7ZpnXJATAMXqVo1v.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6930" y="768335"/>
            <a:ext cx="3307281" cy="2203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8" descr="http://www.loudounwildlife.org/Images/vernal_pool_montress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45658"/>
            <a:ext cx="3789616" cy="2770093"/>
          </a:xfrm>
          <a:prstGeom prst="ellipse">
            <a:avLst/>
          </a:prstGeom>
          <a:ln w="63500" cap="rnd">
            <a:solidFill>
              <a:srgbClr val="333333"/>
            </a:solidFill>
          </a:ln>
          <a:effectLst>
            <a:glow rad="469900">
              <a:schemeClr val="accent2">
                <a:satMod val="175000"/>
                <a:alpha val="91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0" y="1787549"/>
            <a:ext cx="2648482" cy="923330"/>
          </a:xfrm>
          <a:prstGeom prst="rect">
            <a:avLst/>
          </a:prstGeom>
          <a:noFill/>
        </p:spPr>
        <p:txBody>
          <a:bodyPr wrap="none" lIns="91440" tIns="45720" rIns="91440" bIns="45720">
            <a:prstTxWarp prst="textArchDown">
              <a:avLst/>
            </a:prstTxWarp>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Tundra</a:t>
            </a:r>
          </a:p>
        </p:txBody>
      </p:sp>
      <p:sp>
        <p:nvSpPr>
          <p:cNvPr id="5" name="Rectangle 4"/>
          <p:cNvSpPr/>
          <p:nvPr/>
        </p:nvSpPr>
        <p:spPr>
          <a:xfrm>
            <a:off x="5082641" y="3653135"/>
            <a:ext cx="4713405" cy="923330"/>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Forest / Pool</a:t>
            </a:r>
          </a:p>
        </p:txBody>
      </p:sp>
      <p:sp>
        <p:nvSpPr>
          <p:cNvPr id="6" name="Rectangle 5"/>
          <p:cNvSpPr/>
          <p:nvPr/>
        </p:nvSpPr>
        <p:spPr>
          <a:xfrm>
            <a:off x="4188570" y="5715000"/>
            <a:ext cx="247696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CC99"/>
                </a:solidFill>
                <a:effectLst>
                  <a:outerShdw blurRad="50800" algn="tl" rotWithShape="0">
                    <a:srgbClr val="000000"/>
                  </a:outerShdw>
                </a:effectLst>
              </a:rPr>
              <a:t>Desert</a:t>
            </a:r>
          </a:p>
        </p:txBody>
      </p:sp>
      <p:sp>
        <p:nvSpPr>
          <p:cNvPr id="2" name="Left-Right Arrow 1"/>
          <p:cNvSpPr/>
          <p:nvPr/>
        </p:nvSpPr>
        <p:spPr bwMode="auto">
          <a:xfrm rot="1172585">
            <a:off x="2214514" y="2684660"/>
            <a:ext cx="4727046" cy="381000"/>
          </a:xfrm>
          <a:prstGeom prst="leftRightArrow">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7" name="Picture 6">
            <a:extLst>
              <a:ext uri="{FF2B5EF4-FFF2-40B4-BE49-F238E27FC236}">
                <a16:creationId xmlns:a16="http://schemas.microsoft.com/office/drawing/2014/main" id="{9235E0EB-3C6B-7672-223F-260AA91A7996}"/>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28828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1026" name="Picture 2" descr="http://images.northrup.org/picture/xl/salamander/yellow-spotted%20salamander%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18" y="838200"/>
            <a:ext cx="2711204" cy="2133600"/>
          </a:xfrm>
          <a:prstGeom prst="ellipse">
            <a:avLst/>
          </a:prstGeom>
          <a:ln w="63500" cap="rnd">
            <a:solidFill>
              <a:srgbClr val="333333"/>
            </a:solidFill>
          </a:ln>
          <a:effectLst>
            <a:glow rad="431800">
              <a:srgbClr val="00B050">
                <a:alpha val="9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oddizzi.com/wp-content/uploads/2011/01/img-deserts-scorp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62" y="2245658"/>
            <a:ext cx="3326130" cy="2402541"/>
          </a:xfrm>
          <a:prstGeom prst="ellipse">
            <a:avLst/>
          </a:prstGeom>
          <a:ln w="63500" cap="rnd">
            <a:solidFill>
              <a:srgbClr val="333333"/>
            </a:solidFill>
          </a:ln>
          <a:effectLst>
            <a:glow rad="419100">
              <a:srgbClr val="FFC0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3/38/Snowshoe_Hare,_Shirleys_B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18" y="4114800"/>
            <a:ext cx="2823882" cy="2671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http://img.ccrd.clearchannel.com/media/mlib/616/2015/08/default/getty_desert_rocks_0_1439293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908" y="4211143"/>
            <a:ext cx="3970286" cy="2646857"/>
          </a:xfrm>
          <a:prstGeom prst="ellipse">
            <a:avLst/>
          </a:prstGeom>
          <a:ln w="63500" cap="rnd">
            <a:solidFill>
              <a:srgbClr val="333333"/>
            </a:solidFill>
          </a:ln>
          <a:effectLst>
            <a:glow rad="444500">
              <a:srgbClr val="FFC0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http://s2.thingpic.com/images/iM/bP64quas7ZpnXJATAMXqVo1v.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6930" y="768335"/>
            <a:ext cx="3307281" cy="2203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8" descr="http://www.loudounwildlife.org/Images/vernal_pool_montress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45658"/>
            <a:ext cx="3789616" cy="2770093"/>
          </a:xfrm>
          <a:prstGeom prst="ellipse">
            <a:avLst/>
          </a:prstGeom>
          <a:ln w="63500" cap="rnd">
            <a:solidFill>
              <a:srgbClr val="333333"/>
            </a:solidFill>
          </a:ln>
          <a:effectLst>
            <a:glow rad="469900">
              <a:schemeClr val="accent2">
                <a:satMod val="175000"/>
                <a:alpha val="91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0" y="1787549"/>
            <a:ext cx="2648482" cy="923330"/>
          </a:xfrm>
          <a:prstGeom prst="rect">
            <a:avLst/>
          </a:prstGeom>
          <a:noFill/>
        </p:spPr>
        <p:txBody>
          <a:bodyPr wrap="none" lIns="91440" tIns="45720" rIns="91440" bIns="45720">
            <a:prstTxWarp prst="textArchDown">
              <a:avLst/>
            </a:prstTxWarp>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Tundra</a:t>
            </a:r>
          </a:p>
        </p:txBody>
      </p:sp>
      <p:sp>
        <p:nvSpPr>
          <p:cNvPr id="5" name="Rectangle 4"/>
          <p:cNvSpPr/>
          <p:nvPr/>
        </p:nvSpPr>
        <p:spPr>
          <a:xfrm>
            <a:off x="5082641" y="3653135"/>
            <a:ext cx="4713405" cy="923330"/>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Forest / Pool</a:t>
            </a:r>
          </a:p>
        </p:txBody>
      </p:sp>
      <p:sp>
        <p:nvSpPr>
          <p:cNvPr id="6" name="Rectangle 5"/>
          <p:cNvSpPr/>
          <p:nvPr/>
        </p:nvSpPr>
        <p:spPr>
          <a:xfrm>
            <a:off x="4188570" y="5715000"/>
            <a:ext cx="247696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CC99"/>
                </a:solidFill>
                <a:effectLst>
                  <a:outerShdw blurRad="50800" algn="tl" rotWithShape="0">
                    <a:srgbClr val="000000"/>
                  </a:outerShdw>
                </a:effectLst>
              </a:rPr>
              <a:t>Desert</a:t>
            </a:r>
          </a:p>
        </p:txBody>
      </p:sp>
      <p:sp>
        <p:nvSpPr>
          <p:cNvPr id="2" name="Left-Right Arrow 1"/>
          <p:cNvSpPr/>
          <p:nvPr/>
        </p:nvSpPr>
        <p:spPr bwMode="auto">
          <a:xfrm rot="1172585">
            <a:off x="2214514" y="2684660"/>
            <a:ext cx="4727046" cy="381000"/>
          </a:xfrm>
          <a:prstGeom prst="leftRightArrow">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3" name="Left-Right Arrow 12"/>
          <p:cNvSpPr/>
          <p:nvPr/>
        </p:nvSpPr>
        <p:spPr bwMode="auto">
          <a:xfrm rot="1172585">
            <a:off x="3206643" y="4338853"/>
            <a:ext cx="1818976" cy="381000"/>
          </a:xfrm>
          <a:prstGeom prst="leftRightArrow">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7" name="Picture 6">
            <a:extLst>
              <a:ext uri="{FF2B5EF4-FFF2-40B4-BE49-F238E27FC236}">
                <a16:creationId xmlns:a16="http://schemas.microsoft.com/office/drawing/2014/main" id="{07278752-17B9-4351-76D3-F0EECADA38BC}"/>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39517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1026" name="Picture 2" descr="http://images.northrup.org/picture/xl/salamander/yellow-spotted%20salamander%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18" y="838200"/>
            <a:ext cx="2711204" cy="2133600"/>
          </a:xfrm>
          <a:prstGeom prst="ellipse">
            <a:avLst/>
          </a:prstGeom>
          <a:ln w="63500" cap="rnd">
            <a:solidFill>
              <a:srgbClr val="333333"/>
            </a:solidFill>
          </a:ln>
          <a:effectLst>
            <a:glow rad="431800">
              <a:srgbClr val="00B050">
                <a:alpha val="9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oddizzi.com/wp-content/uploads/2011/01/img-deserts-scorp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62" y="2245658"/>
            <a:ext cx="3326130" cy="2402541"/>
          </a:xfrm>
          <a:prstGeom prst="ellipse">
            <a:avLst/>
          </a:prstGeom>
          <a:ln w="63500" cap="rnd">
            <a:solidFill>
              <a:srgbClr val="333333"/>
            </a:solidFill>
          </a:ln>
          <a:effectLst>
            <a:glow rad="419100">
              <a:srgbClr val="FFC0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3/38/Snowshoe_Hare,_Shirleys_B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18" y="4114800"/>
            <a:ext cx="2823882" cy="2671378"/>
          </a:xfrm>
          <a:prstGeom prst="ellipse">
            <a:avLst/>
          </a:prstGeom>
          <a:ln w="63500" cap="rnd">
            <a:solidFill>
              <a:srgbClr val="333333"/>
            </a:solidFill>
          </a:ln>
          <a:effectLst>
            <a:glow rad="4445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http://img.ccrd.clearchannel.com/media/mlib/616/2015/08/default/getty_desert_rocks_0_1439293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908" y="4211143"/>
            <a:ext cx="3970286" cy="2646857"/>
          </a:xfrm>
          <a:prstGeom prst="ellipse">
            <a:avLst/>
          </a:prstGeom>
          <a:ln w="63500" cap="rnd">
            <a:solidFill>
              <a:srgbClr val="333333"/>
            </a:solidFill>
          </a:ln>
          <a:effectLst>
            <a:glow rad="444500">
              <a:srgbClr val="FFC0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http://s2.thingpic.com/images/iM/bP64quas7ZpnXJATAMXqVo1v.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6930" y="768335"/>
            <a:ext cx="3307281" cy="2203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8" descr="http://www.loudounwildlife.org/Images/vernal_pool_montress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45658"/>
            <a:ext cx="3789616" cy="2770093"/>
          </a:xfrm>
          <a:prstGeom prst="ellipse">
            <a:avLst/>
          </a:prstGeom>
          <a:ln w="63500" cap="rnd">
            <a:solidFill>
              <a:srgbClr val="333333"/>
            </a:solidFill>
          </a:ln>
          <a:effectLst>
            <a:glow rad="469900">
              <a:schemeClr val="accent2">
                <a:satMod val="175000"/>
                <a:alpha val="91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0" y="1787549"/>
            <a:ext cx="2648482" cy="923330"/>
          </a:xfrm>
          <a:prstGeom prst="rect">
            <a:avLst/>
          </a:prstGeom>
          <a:noFill/>
        </p:spPr>
        <p:txBody>
          <a:bodyPr wrap="none" lIns="91440" tIns="45720" rIns="91440" bIns="45720">
            <a:prstTxWarp prst="textArchDown">
              <a:avLst/>
            </a:prstTxWarp>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Tundra</a:t>
            </a:r>
          </a:p>
        </p:txBody>
      </p:sp>
      <p:sp>
        <p:nvSpPr>
          <p:cNvPr id="5" name="Rectangle 4"/>
          <p:cNvSpPr/>
          <p:nvPr/>
        </p:nvSpPr>
        <p:spPr>
          <a:xfrm>
            <a:off x="5082641" y="3653135"/>
            <a:ext cx="4713405" cy="923330"/>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Forest / Pool</a:t>
            </a:r>
          </a:p>
        </p:txBody>
      </p:sp>
      <p:sp>
        <p:nvSpPr>
          <p:cNvPr id="6" name="Rectangle 5"/>
          <p:cNvSpPr/>
          <p:nvPr/>
        </p:nvSpPr>
        <p:spPr>
          <a:xfrm>
            <a:off x="4188570" y="5715000"/>
            <a:ext cx="247696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CC99"/>
                </a:solidFill>
                <a:effectLst>
                  <a:outerShdw blurRad="50800" algn="tl" rotWithShape="0">
                    <a:srgbClr val="000000"/>
                  </a:outerShdw>
                </a:effectLst>
              </a:rPr>
              <a:t>Desert</a:t>
            </a:r>
          </a:p>
        </p:txBody>
      </p:sp>
      <p:sp>
        <p:nvSpPr>
          <p:cNvPr id="2" name="Left-Right Arrow 1"/>
          <p:cNvSpPr/>
          <p:nvPr/>
        </p:nvSpPr>
        <p:spPr bwMode="auto">
          <a:xfrm rot="1172585">
            <a:off x="2214514" y="2684660"/>
            <a:ext cx="4727046" cy="381000"/>
          </a:xfrm>
          <a:prstGeom prst="leftRightArrow">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3" name="Left-Right Arrow 12"/>
          <p:cNvSpPr/>
          <p:nvPr/>
        </p:nvSpPr>
        <p:spPr bwMode="auto">
          <a:xfrm rot="1172585">
            <a:off x="3206643" y="4338853"/>
            <a:ext cx="1818976" cy="381000"/>
          </a:xfrm>
          <a:prstGeom prst="leftRightArrow">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7" name="Picture 6">
            <a:extLst>
              <a:ext uri="{FF2B5EF4-FFF2-40B4-BE49-F238E27FC236}">
                <a16:creationId xmlns:a16="http://schemas.microsoft.com/office/drawing/2014/main" id="{38E53241-F530-7085-C9E9-1B0F55A6D00A}"/>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6601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1026" name="Picture 2" descr="http://images.northrup.org/picture/xl/salamander/yellow-spotted%20salamander%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18" y="838200"/>
            <a:ext cx="2711204" cy="2133600"/>
          </a:xfrm>
          <a:prstGeom prst="ellipse">
            <a:avLst/>
          </a:prstGeom>
          <a:ln w="63500" cap="rnd">
            <a:solidFill>
              <a:srgbClr val="333333"/>
            </a:solidFill>
          </a:ln>
          <a:effectLst>
            <a:glow rad="431800">
              <a:srgbClr val="00B050">
                <a:alpha val="9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oddizzi.com/wp-content/uploads/2011/01/img-deserts-scorp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62" y="2245658"/>
            <a:ext cx="3326130" cy="2402541"/>
          </a:xfrm>
          <a:prstGeom prst="ellipse">
            <a:avLst/>
          </a:prstGeom>
          <a:ln w="63500" cap="rnd">
            <a:solidFill>
              <a:srgbClr val="333333"/>
            </a:solidFill>
          </a:ln>
          <a:effectLst>
            <a:glow rad="419100">
              <a:srgbClr val="FFC0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3/38/Snowshoe_Hare,_Shirleys_B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18" y="4114800"/>
            <a:ext cx="2823882" cy="2671378"/>
          </a:xfrm>
          <a:prstGeom prst="ellipse">
            <a:avLst/>
          </a:prstGeom>
          <a:ln w="63500" cap="rnd">
            <a:solidFill>
              <a:srgbClr val="333333"/>
            </a:solidFill>
          </a:ln>
          <a:effectLst>
            <a:glow rad="444500">
              <a:schemeClr val="accent1">
                <a:lumMod val="60000"/>
                <a:lumOff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http://img.ccrd.clearchannel.com/media/mlib/616/2015/08/default/getty_desert_rocks_0_1439293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908" y="4211143"/>
            <a:ext cx="3970286" cy="2646857"/>
          </a:xfrm>
          <a:prstGeom prst="ellipse">
            <a:avLst/>
          </a:prstGeom>
          <a:ln w="63500" cap="rnd">
            <a:solidFill>
              <a:srgbClr val="333333"/>
            </a:solidFill>
          </a:ln>
          <a:effectLst>
            <a:glow rad="444500">
              <a:srgbClr val="FFC0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http://s2.thingpic.com/images/iM/bP64quas7ZpnXJATAMXqVo1v.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6930" y="768335"/>
            <a:ext cx="3307281" cy="2203465"/>
          </a:xfrm>
          <a:prstGeom prst="ellipse">
            <a:avLst/>
          </a:prstGeom>
          <a:ln w="63500" cap="rnd">
            <a:solidFill>
              <a:srgbClr val="333333"/>
            </a:solidFill>
          </a:ln>
          <a:effectLst>
            <a:glow rad="533400">
              <a:srgbClr val="00B0F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8" descr="http://www.loudounwildlife.org/Images/vernal_pool_montress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45658"/>
            <a:ext cx="3789616" cy="2770093"/>
          </a:xfrm>
          <a:prstGeom prst="ellipse">
            <a:avLst/>
          </a:prstGeom>
          <a:ln w="63500" cap="rnd">
            <a:solidFill>
              <a:srgbClr val="333333"/>
            </a:solidFill>
          </a:ln>
          <a:effectLst>
            <a:glow rad="469900">
              <a:schemeClr val="accent2">
                <a:satMod val="175000"/>
                <a:alpha val="91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0" y="1787549"/>
            <a:ext cx="2648482" cy="923330"/>
          </a:xfrm>
          <a:prstGeom prst="rect">
            <a:avLst/>
          </a:prstGeom>
          <a:noFill/>
        </p:spPr>
        <p:txBody>
          <a:bodyPr wrap="none" lIns="91440" tIns="45720" rIns="91440" bIns="45720">
            <a:prstTxWarp prst="textArchDown">
              <a:avLst/>
            </a:prstTxWarp>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Tundra</a:t>
            </a:r>
          </a:p>
        </p:txBody>
      </p:sp>
      <p:sp>
        <p:nvSpPr>
          <p:cNvPr id="5" name="Rectangle 4"/>
          <p:cNvSpPr/>
          <p:nvPr/>
        </p:nvSpPr>
        <p:spPr>
          <a:xfrm>
            <a:off x="5082641" y="3653135"/>
            <a:ext cx="4713405" cy="923330"/>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Forest / Pool</a:t>
            </a:r>
          </a:p>
        </p:txBody>
      </p:sp>
      <p:sp>
        <p:nvSpPr>
          <p:cNvPr id="6" name="Rectangle 5"/>
          <p:cNvSpPr/>
          <p:nvPr/>
        </p:nvSpPr>
        <p:spPr>
          <a:xfrm>
            <a:off x="4188570" y="5715000"/>
            <a:ext cx="247696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CC99"/>
                </a:solidFill>
                <a:effectLst>
                  <a:outerShdw blurRad="50800" algn="tl" rotWithShape="0">
                    <a:srgbClr val="000000"/>
                  </a:outerShdw>
                </a:effectLst>
              </a:rPr>
              <a:t>Desert</a:t>
            </a:r>
          </a:p>
        </p:txBody>
      </p:sp>
      <p:sp>
        <p:nvSpPr>
          <p:cNvPr id="2" name="Left-Right Arrow 1"/>
          <p:cNvSpPr/>
          <p:nvPr/>
        </p:nvSpPr>
        <p:spPr bwMode="auto">
          <a:xfrm rot="1172585">
            <a:off x="2214514" y="2684660"/>
            <a:ext cx="4727046" cy="381000"/>
          </a:xfrm>
          <a:prstGeom prst="leftRightArrow">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3" name="Left-Right Arrow 12"/>
          <p:cNvSpPr/>
          <p:nvPr/>
        </p:nvSpPr>
        <p:spPr bwMode="auto">
          <a:xfrm rot="1172585">
            <a:off x="3206643" y="4338853"/>
            <a:ext cx="1818976" cy="381000"/>
          </a:xfrm>
          <a:prstGeom prst="leftRightArrow">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4" name="Left-Right Arrow 13"/>
          <p:cNvSpPr/>
          <p:nvPr/>
        </p:nvSpPr>
        <p:spPr bwMode="auto">
          <a:xfrm rot="18575577">
            <a:off x="2092740" y="3668422"/>
            <a:ext cx="2883772" cy="381000"/>
          </a:xfrm>
          <a:prstGeom prst="leftRightArrow">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7" name="Picture 6">
            <a:extLst>
              <a:ext uri="{FF2B5EF4-FFF2-40B4-BE49-F238E27FC236}">
                <a16:creationId xmlns:a16="http://schemas.microsoft.com/office/drawing/2014/main" id="{8D9F68A1-0E46-F521-6881-BE6C74F5A2E3}"/>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98452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2050" name="Picture 2" descr="https://animalcorner.co.uk/wildlife/monkeys/graphics/nwwhite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8" y="764241"/>
            <a:ext cx="3048000"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http://www.fws.gov/sacramento/es_kids/CA-Brown-Pelican/Images/brown_pelican_F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04" y="2590800"/>
            <a:ext cx="3200400"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4/44/Antilocapra_americana_male_(Wyoming,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19600"/>
            <a:ext cx="3157008"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http://sanctuarysimon.org/regional_images/site_build/e_overview_m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07" y="425847"/>
            <a:ext cx="3429000" cy="297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5/57/Cumulus_Clouds_over_Yellow_Prairi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022911"/>
            <a:ext cx="4249060" cy="2821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8" descr="http://images2.wikia.nocookie.net/__cb20100608024537/kailiaukisland/images/8/8a/Jungle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415" y="2355453"/>
            <a:ext cx="3777192" cy="28328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648200" y="3873541"/>
            <a:ext cx="1834155" cy="1077218"/>
          </a:xfrm>
          <a:prstGeom prst="rect">
            <a:avLst/>
          </a:prstGeom>
          <a:noFill/>
        </p:spPr>
        <p:txBody>
          <a:bodyPr wrap="non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Tropical</a:t>
            </a:r>
          </a:p>
          <a:p>
            <a:pPr algn="ct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Forest</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6001659" y="1401346"/>
            <a:ext cx="2743201" cy="954107"/>
          </a:xfrm>
          <a:prstGeom prst="rect">
            <a:avLst/>
          </a:prstGeom>
          <a:noFill/>
        </p:spPr>
        <p:txBody>
          <a:bodyPr wrap="square" lIns="91440" tIns="45720" rIns="91440" bIns="45720">
            <a:spAutoFit/>
          </a:bodyPr>
          <a:lstStyle/>
          <a:p>
            <a:pPr algn="ctr"/>
            <a:r>
              <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Marine /</a:t>
            </a:r>
          </a:p>
          <a:p>
            <a:pPr algn="ctr"/>
            <a:r>
              <a:rPr lang="en-US" sz="2800" b="1"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Estuary</a:t>
            </a:r>
            <a:endPar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endParaRPr>
          </a:p>
        </p:txBody>
      </p:sp>
      <p:sp>
        <p:nvSpPr>
          <p:cNvPr id="8" name="Rectangle 7"/>
          <p:cNvSpPr/>
          <p:nvPr/>
        </p:nvSpPr>
        <p:spPr>
          <a:xfrm>
            <a:off x="5378644" y="5638800"/>
            <a:ext cx="24833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92D050"/>
                </a:solidFill>
                <a:effectLst>
                  <a:outerShdw blurRad="50800" algn="tl" rotWithShape="0">
                    <a:srgbClr val="000000"/>
                  </a:outerShdw>
                </a:effectLst>
              </a:rPr>
              <a:t>Prairie</a:t>
            </a:r>
          </a:p>
        </p:txBody>
      </p:sp>
      <p:pic>
        <p:nvPicPr>
          <p:cNvPr id="4" name="Picture 3">
            <a:extLst>
              <a:ext uri="{FF2B5EF4-FFF2-40B4-BE49-F238E27FC236}">
                <a16:creationId xmlns:a16="http://schemas.microsoft.com/office/drawing/2014/main" id="{0C2F4F70-9060-E6E5-CB82-AE58501126B3}"/>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44664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2050" name="Picture 2" descr="https://animalcorner.co.uk/wildlife/monkeys/graphics/nwwhite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8" y="764241"/>
            <a:ext cx="3048000" cy="2209800"/>
          </a:xfrm>
          <a:prstGeom prst="ellipse">
            <a:avLst/>
          </a:prstGeom>
          <a:ln w="63500" cap="rnd">
            <a:solidFill>
              <a:srgbClr val="333333"/>
            </a:solidFill>
          </a:ln>
          <a:effectLst>
            <a:glow rad="3048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http://www.fws.gov/sacramento/es_kids/CA-Brown-Pelican/Images/brown_pelican_F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04" y="2590800"/>
            <a:ext cx="3200400"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4/44/Antilocapra_americana_male_(Wyoming,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19600"/>
            <a:ext cx="3157008"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http://sanctuarysimon.org/regional_images/site_build/e_overview_m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07" y="425847"/>
            <a:ext cx="3429000" cy="297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5/57/Cumulus_Clouds_over_Yellow_Prairi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022911"/>
            <a:ext cx="4249060" cy="2821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8" descr="http://images2.wikia.nocookie.net/__cb20100608024537/kailiaukisland/images/8/8a/Jungle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415" y="2355453"/>
            <a:ext cx="3777192" cy="28328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648200" y="3873541"/>
            <a:ext cx="1834155" cy="1077218"/>
          </a:xfrm>
          <a:prstGeom prst="rect">
            <a:avLst/>
          </a:prstGeom>
          <a:noFill/>
        </p:spPr>
        <p:txBody>
          <a:bodyPr wrap="non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Tropical</a:t>
            </a:r>
          </a:p>
          <a:p>
            <a:pPr algn="ct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Forest</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6001659" y="1401346"/>
            <a:ext cx="2743201" cy="954107"/>
          </a:xfrm>
          <a:prstGeom prst="rect">
            <a:avLst/>
          </a:prstGeom>
          <a:noFill/>
        </p:spPr>
        <p:txBody>
          <a:bodyPr wrap="square" lIns="91440" tIns="45720" rIns="91440" bIns="45720">
            <a:spAutoFit/>
          </a:bodyPr>
          <a:lstStyle/>
          <a:p>
            <a:pPr algn="ctr"/>
            <a:r>
              <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Marine /</a:t>
            </a:r>
          </a:p>
          <a:p>
            <a:pPr algn="ctr"/>
            <a:r>
              <a:rPr lang="en-US" sz="2800" b="1"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Estuary</a:t>
            </a:r>
            <a:endPar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endParaRPr>
          </a:p>
        </p:txBody>
      </p:sp>
      <p:sp>
        <p:nvSpPr>
          <p:cNvPr id="8" name="Rectangle 7"/>
          <p:cNvSpPr/>
          <p:nvPr/>
        </p:nvSpPr>
        <p:spPr>
          <a:xfrm>
            <a:off x="5378644" y="5638800"/>
            <a:ext cx="24833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92D050"/>
                </a:solidFill>
                <a:effectLst>
                  <a:outerShdw blurRad="50800" algn="tl" rotWithShape="0">
                    <a:srgbClr val="000000"/>
                  </a:outerShdw>
                </a:effectLst>
              </a:rPr>
              <a:t>Prairie</a:t>
            </a:r>
          </a:p>
        </p:txBody>
      </p:sp>
      <p:pic>
        <p:nvPicPr>
          <p:cNvPr id="4" name="Picture 3">
            <a:extLst>
              <a:ext uri="{FF2B5EF4-FFF2-40B4-BE49-F238E27FC236}">
                <a16:creationId xmlns:a16="http://schemas.microsoft.com/office/drawing/2014/main" id="{86A800DF-F41F-DE3A-BE22-BCD61B807C9B}"/>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6076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2050" name="Picture 2" descr="https://animalcorner.co.uk/wildlife/monkeys/graphics/nwwhite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8" y="764241"/>
            <a:ext cx="3048000" cy="2209800"/>
          </a:xfrm>
          <a:prstGeom prst="ellipse">
            <a:avLst/>
          </a:prstGeom>
          <a:ln w="63500" cap="rnd">
            <a:solidFill>
              <a:srgbClr val="333333"/>
            </a:solidFill>
          </a:ln>
          <a:effectLst>
            <a:glow rad="3048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http://www.fws.gov/sacramento/es_kids/CA-Brown-Pelican/Images/brown_pelican_F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04" y="2590800"/>
            <a:ext cx="3200400"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4/44/Antilocapra_americana_male_(Wyoming,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19600"/>
            <a:ext cx="3157008"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http://sanctuarysimon.org/regional_images/site_build/e_overview_m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07" y="425847"/>
            <a:ext cx="3429000" cy="297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5/57/Cumulus_Clouds_over_Yellow_Prairi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022911"/>
            <a:ext cx="4249060" cy="2821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8" descr="http://images2.wikia.nocookie.net/__cb20100608024537/kailiaukisland/images/8/8a/Jungle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415" y="2355453"/>
            <a:ext cx="3777192" cy="2832894"/>
          </a:xfrm>
          <a:prstGeom prst="ellipse">
            <a:avLst/>
          </a:prstGeom>
          <a:ln w="63500" cap="rnd">
            <a:solidFill>
              <a:srgbClr val="333333"/>
            </a:solidFill>
          </a:ln>
          <a:effectLst>
            <a:glow rad="2921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648200" y="3873541"/>
            <a:ext cx="1834155" cy="1077218"/>
          </a:xfrm>
          <a:prstGeom prst="rect">
            <a:avLst/>
          </a:prstGeom>
          <a:noFill/>
        </p:spPr>
        <p:txBody>
          <a:bodyPr wrap="non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Tropical</a:t>
            </a:r>
          </a:p>
          <a:p>
            <a:pPr algn="ct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Forest</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6001659" y="1401346"/>
            <a:ext cx="2743201" cy="954107"/>
          </a:xfrm>
          <a:prstGeom prst="rect">
            <a:avLst/>
          </a:prstGeom>
          <a:noFill/>
        </p:spPr>
        <p:txBody>
          <a:bodyPr wrap="square" lIns="91440" tIns="45720" rIns="91440" bIns="45720">
            <a:spAutoFit/>
          </a:bodyPr>
          <a:lstStyle/>
          <a:p>
            <a:pPr algn="ctr"/>
            <a:r>
              <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Marine /</a:t>
            </a:r>
          </a:p>
          <a:p>
            <a:pPr algn="ctr"/>
            <a:r>
              <a:rPr lang="en-US" sz="2800" b="1"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Estuary</a:t>
            </a:r>
            <a:endPar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endParaRPr>
          </a:p>
        </p:txBody>
      </p:sp>
      <p:sp>
        <p:nvSpPr>
          <p:cNvPr id="8" name="Rectangle 7"/>
          <p:cNvSpPr/>
          <p:nvPr/>
        </p:nvSpPr>
        <p:spPr>
          <a:xfrm>
            <a:off x="5378644" y="5638800"/>
            <a:ext cx="24833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92D050"/>
                </a:solidFill>
                <a:effectLst>
                  <a:outerShdw blurRad="50800" algn="tl" rotWithShape="0">
                    <a:srgbClr val="000000"/>
                  </a:outerShdw>
                </a:effectLst>
              </a:rPr>
              <a:t>Prairie</a:t>
            </a:r>
          </a:p>
        </p:txBody>
      </p:sp>
      <p:sp>
        <p:nvSpPr>
          <p:cNvPr id="12" name="Left-Right Arrow 11"/>
          <p:cNvSpPr/>
          <p:nvPr/>
        </p:nvSpPr>
        <p:spPr bwMode="auto">
          <a:xfrm rot="2007651" flipV="1">
            <a:off x="2777983" y="2494868"/>
            <a:ext cx="1662554" cy="386763"/>
          </a:xfrm>
          <a:prstGeom prst="leftRightArrow">
            <a:avLst/>
          </a:prstGeom>
          <a:solidFill>
            <a:srgbClr val="92D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4" name="Picture 3">
            <a:extLst>
              <a:ext uri="{FF2B5EF4-FFF2-40B4-BE49-F238E27FC236}">
                <a16:creationId xmlns:a16="http://schemas.microsoft.com/office/drawing/2014/main" id="{F7FAA477-0EBE-8692-A55F-F1AC80D0AF60}"/>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7170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2050" name="Picture 2" descr="https://animalcorner.co.uk/wildlife/monkeys/graphics/nwwhite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8" y="764241"/>
            <a:ext cx="3048000" cy="2209800"/>
          </a:xfrm>
          <a:prstGeom prst="ellipse">
            <a:avLst/>
          </a:prstGeom>
          <a:ln w="63500" cap="rnd">
            <a:solidFill>
              <a:srgbClr val="333333"/>
            </a:solidFill>
          </a:ln>
          <a:effectLst>
            <a:glow rad="3048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http://www.fws.gov/sacramento/es_kids/CA-Brown-Pelican/Images/brown_pelican_F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04" y="2590800"/>
            <a:ext cx="3200400" cy="2362200"/>
          </a:xfrm>
          <a:prstGeom prst="ellipse">
            <a:avLst/>
          </a:prstGeom>
          <a:ln w="63500" cap="rnd">
            <a:solidFill>
              <a:srgbClr val="333333"/>
            </a:solidFill>
          </a:ln>
          <a:effectLst>
            <a:glow rad="3302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4/44/Antilocapra_americana_male_(Wyoming,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19600"/>
            <a:ext cx="3157008"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http://sanctuarysimon.org/regional_images/site_build/e_overview_m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07" y="425847"/>
            <a:ext cx="3429000" cy="297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5/57/Cumulus_Clouds_over_Yellow_Prairi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022911"/>
            <a:ext cx="4249060" cy="2821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8" descr="http://images2.wikia.nocookie.net/__cb20100608024537/kailiaukisland/images/8/8a/Jungle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415" y="2355453"/>
            <a:ext cx="3777192" cy="2832894"/>
          </a:xfrm>
          <a:prstGeom prst="ellipse">
            <a:avLst/>
          </a:prstGeom>
          <a:ln w="63500" cap="rnd">
            <a:solidFill>
              <a:srgbClr val="333333"/>
            </a:solidFill>
          </a:ln>
          <a:effectLst>
            <a:glow rad="2921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648200" y="3873541"/>
            <a:ext cx="1834155" cy="1077218"/>
          </a:xfrm>
          <a:prstGeom prst="rect">
            <a:avLst/>
          </a:prstGeom>
          <a:noFill/>
        </p:spPr>
        <p:txBody>
          <a:bodyPr wrap="non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Tropical</a:t>
            </a:r>
          </a:p>
          <a:p>
            <a:pPr algn="ct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Forest</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6001659" y="1401346"/>
            <a:ext cx="2743201" cy="954107"/>
          </a:xfrm>
          <a:prstGeom prst="rect">
            <a:avLst/>
          </a:prstGeom>
          <a:noFill/>
        </p:spPr>
        <p:txBody>
          <a:bodyPr wrap="square" lIns="91440" tIns="45720" rIns="91440" bIns="45720">
            <a:spAutoFit/>
          </a:bodyPr>
          <a:lstStyle/>
          <a:p>
            <a:pPr algn="ctr"/>
            <a:r>
              <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Marine /</a:t>
            </a:r>
          </a:p>
          <a:p>
            <a:pPr algn="ctr"/>
            <a:r>
              <a:rPr lang="en-US" sz="2800" b="1"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Estuary</a:t>
            </a:r>
            <a:endPar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endParaRPr>
          </a:p>
        </p:txBody>
      </p:sp>
      <p:sp>
        <p:nvSpPr>
          <p:cNvPr id="8" name="Rectangle 7"/>
          <p:cNvSpPr/>
          <p:nvPr/>
        </p:nvSpPr>
        <p:spPr>
          <a:xfrm>
            <a:off x="5378644" y="5638800"/>
            <a:ext cx="24833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92D050"/>
                </a:solidFill>
                <a:effectLst>
                  <a:outerShdw blurRad="50800" algn="tl" rotWithShape="0">
                    <a:srgbClr val="000000"/>
                  </a:outerShdw>
                </a:effectLst>
              </a:rPr>
              <a:t>Prairie</a:t>
            </a:r>
          </a:p>
        </p:txBody>
      </p:sp>
      <p:sp>
        <p:nvSpPr>
          <p:cNvPr id="12" name="Left-Right Arrow 11"/>
          <p:cNvSpPr/>
          <p:nvPr/>
        </p:nvSpPr>
        <p:spPr bwMode="auto">
          <a:xfrm rot="2007651" flipV="1">
            <a:off x="2777983" y="2494868"/>
            <a:ext cx="1662554" cy="386763"/>
          </a:xfrm>
          <a:prstGeom prst="leftRightArrow">
            <a:avLst/>
          </a:prstGeom>
          <a:solidFill>
            <a:srgbClr val="92D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4" name="Picture 3">
            <a:extLst>
              <a:ext uri="{FF2B5EF4-FFF2-40B4-BE49-F238E27FC236}">
                <a16:creationId xmlns:a16="http://schemas.microsoft.com/office/drawing/2014/main" id="{74FEBA16-CFC0-8E34-9329-2C6A9F83F22D}"/>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2601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2050" name="Picture 2" descr="https://animalcorner.co.uk/wildlife/monkeys/graphics/nwwhite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8" y="764241"/>
            <a:ext cx="3048000" cy="2209800"/>
          </a:xfrm>
          <a:prstGeom prst="ellipse">
            <a:avLst/>
          </a:prstGeom>
          <a:ln w="63500" cap="rnd">
            <a:solidFill>
              <a:srgbClr val="333333"/>
            </a:solidFill>
          </a:ln>
          <a:effectLst>
            <a:glow rad="3048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http://www.fws.gov/sacramento/es_kids/CA-Brown-Pelican/Images/brown_pelican_F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04" y="2590800"/>
            <a:ext cx="3200400" cy="2362200"/>
          </a:xfrm>
          <a:prstGeom prst="ellipse">
            <a:avLst/>
          </a:prstGeom>
          <a:ln w="63500" cap="rnd">
            <a:solidFill>
              <a:srgbClr val="333333"/>
            </a:solidFill>
          </a:ln>
          <a:effectLst>
            <a:glow rad="330200">
              <a:schemeClr val="accent1">
                <a:lumMod val="60000"/>
                <a:lumOff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4/44/Antilocapra_americana_male_(Wyoming,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19600"/>
            <a:ext cx="3157008"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http://sanctuarysimon.org/regional_images/site_build/e_overview_m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07" y="425847"/>
            <a:ext cx="3429000" cy="2971800"/>
          </a:xfrm>
          <a:prstGeom prst="ellipse">
            <a:avLst/>
          </a:prstGeom>
          <a:ln w="63500" cap="rnd">
            <a:solidFill>
              <a:srgbClr val="333333"/>
            </a:solidFill>
          </a:ln>
          <a:effectLst>
            <a:glow rad="330200">
              <a:schemeClr val="accent1">
                <a:lumMod val="60000"/>
                <a:lumOff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5/57/Cumulus_Clouds_over_Yellow_Prairi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022911"/>
            <a:ext cx="4249060" cy="2821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8" descr="http://images2.wikia.nocookie.net/__cb20100608024537/kailiaukisland/images/8/8a/Jungle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415" y="2355453"/>
            <a:ext cx="3777192" cy="2832894"/>
          </a:xfrm>
          <a:prstGeom prst="ellipse">
            <a:avLst/>
          </a:prstGeom>
          <a:ln w="63500" cap="rnd">
            <a:solidFill>
              <a:srgbClr val="333333"/>
            </a:solidFill>
          </a:ln>
          <a:effectLst>
            <a:glow rad="2921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648200" y="3873541"/>
            <a:ext cx="1834155" cy="1077218"/>
          </a:xfrm>
          <a:prstGeom prst="rect">
            <a:avLst/>
          </a:prstGeom>
          <a:noFill/>
        </p:spPr>
        <p:txBody>
          <a:bodyPr wrap="non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Tropical</a:t>
            </a:r>
          </a:p>
          <a:p>
            <a:pPr algn="ct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Forest</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6001659" y="1401346"/>
            <a:ext cx="2743201" cy="954107"/>
          </a:xfrm>
          <a:prstGeom prst="rect">
            <a:avLst/>
          </a:prstGeom>
          <a:noFill/>
        </p:spPr>
        <p:txBody>
          <a:bodyPr wrap="square" lIns="91440" tIns="45720" rIns="91440" bIns="45720">
            <a:spAutoFit/>
          </a:bodyPr>
          <a:lstStyle/>
          <a:p>
            <a:pPr algn="ctr"/>
            <a:r>
              <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Marine /</a:t>
            </a:r>
          </a:p>
          <a:p>
            <a:pPr algn="ctr"/>
            <a:r>
              <a:rPr lang="en-US" sz="2800" b="1"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Estuary</a:t>
            </a:r>
            <a:endPar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endParaRPr>
          </a:p>
        </p:txBody>
      </p:sp>
      <p:sp>
        <p:nvSpPr>
          <p:cNvPr id="8" name="Rectangle 7"/>
          <p:cNvSpPr/>
          <p:nvPr/>
        </p:nvSpPr>
        <p:spPr>
          <a:xfrm>
            <a:off x="5378644" y="5638800"/>
            <a:ext cx="24833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92D050"/>
                </a:solidFill>
                <a:effectLst>
                  <a:outerShdw blurRad="50800" algn="tl" rotWithShape="0">
                    <a:srgbClr val="000000"/>
                  </a:outerShdw>
                </a:effectLst>
              </a:rPr>
              <a:t>Prairie</a:t>
            </a:r>
          </a:p>
        </p:txBody>
      </p:sp>
      <p:sp>
        <p:nvSpPr>
          <p:cNvPr id="12" name="Left-Right Arrow 11"/>
          <p:cNvSpPr/>
          <p:nvPr/>
        </p:nvSpPr>
        <p:spPr bwMode="auto">
          <a:xfrm rot="2007651" flipV="1">
            <a:off x="2777983" y="2494868"/>
            <a:ext cx="1662554" cy="386763"/>
          </a:xfrm>
          <a:prstGeom prst="leftRightArrow">
            <a:avLst/>
          </a:prstGeom>
          <a:solidFill>
            <a:srgbClr val="92D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3" name="Left-Right Arrow 12"/>
          <p:cNvSpPr/>
          <p:nvPr/>
        </p:nvSpPr>
        <p:spPr bwMode="auto">
          <a:xfrm rot="20363720" flipV="1">
            <a:off x="2873831" y="2336155"/>
            <a:ext cx="3430648" cy="386763"/>
          </a:xfrm>
          <a:prstGeom prst="leftRightArrow">
            <a:avLst/>
          </a:prstGeom>
          <a:solidFill>
            <a:srgbClr val="66C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4" name="Picture 3">
            <a:extLst>
              <a:ext uri="{FF2B5EF4-FFF2-40B4-BE49-F238E27FC236}">
                <a16:creationId xmlns:a16="http://schemas.microsoft.com/office/drawing/2014/main" id="{D1A476D1-A397-F667-B07F-0BB9822B6BCE}"/>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96925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2050" name="Picture 2" descr="https://animalcorner.co.uk/wildlife/monkeys/graphics/nwwhite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8" y="764241"/>
            <a:ext cx="3048000" cy="2209800"/>
          </a:xfrm>
          <a:prstGeom prst="ellipse">
            <a:avLst/>
          </a:prstGeom>
          <a:ln w="63500" cap="rnd">
            <a:solidFill>
              <a:srgbClr val="333333"/>
            </a:solidFill>
          </a:ln>
          <a:effectLst>
            <a:glow rad="3048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http://www.fws.gov/sacramento/es_kids/CA-Brown-Pelican/Images/brown_pelican_F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04" y="2590800"/>
            <a:ext cx="3200400" cy="2362200"/>
          </a:xfrm>
          <a:prstGeom prst="ellipse">
            <a:avLst/>
          </a:prstGeom>
          <a:ln w="63500" cap="rnd">
            <a:solidFill>
              <a:srgbClr val="333333"/>
            </a:solidFill>
          </a:ln>
          <a:effectLst>
            <a:glow rad="330200">
              <a:schemeClr val="accent1">
                <a:lumMod val="60000"/>
                <a:lumOff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4/44/Antilocapra_americana_male_(Wyoming,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19600"/>
            <a:ext cx="3157008" cy="2286000"/>
          </a:xfrm>
          <a:prstGeom prst="ellipse">
            <a:avLst/>
          </a:prstGeom>
          <a:ln w="63500" cap="rnd">
            <a:solidFill>
              <a:srgbClr val="333333"/>
            </a:solidFill>
          </a:ln>
          <a:effectLst>
            <a:glow rad="3683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http://sanctuarysimon.org/regional_images/site_build/e_overview_m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07" y="425847"/>
            <a:ext cx="3429000" cy="2971800"/>
          </a:xfrm>
          <a:prstGeom prst="ellipse">
            <a:avLst/>
          </a:prstGeom>
          <a:ln w="63500" cap="rnd">
            <a:solidFill>
              <a:srgbClr val="333333"/>
            </a:solidFill>
          </a:ln>
          <a:effectLst>
            <a:glow rad="330200">
              <a:schemeClr val="accent1">
                <a:lumMod val="60000"/>
                <a:lumOff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5/57/Cumulus_Clouds_over_Yellow_Prairi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022911"/>
            <a:ext cx="4249060" cy="2821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8" descr="http://images2.wikia.nocookie.net/__cb20100608024537/kailiaukisland/images/8/8a/Jungle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415" y="2355453"/>
            <a:ext cx="3777192" cy="2832894"/>
          </a:xfrm>
          <a:prstGeom prst="ellipse">
            <a:avLst/>
          </a:prstGeom>
          <a:ln w="63500" cap="rnd">
            <a:solidFill>
              <a:srgbClr val="333333"/>
            </a:solidFill>
          </a:ln>
          <a:effectLst>
            <a:glow rad="2921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648200" y="3873541"/>
            <a:ext cx="1834155" cy="1077218"/>
          </a:xfrm>
          <a:prstGeom prst="rect">
            <a:avLst/>
          </a:prstGeom>
          <a:noFill/>
        </p:spPr>
        <p:txBody>
          <a:bodyPr wrap="non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Tropical</a:t>
            </a:r>
          </a:p>
          <a:p>
            <a:pPr algn="ct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Forest</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6001659" y="1401346"/>
            <a:ext cx="2743201" cy="954107"/>
          </a:xfrm>
          <a:prstGeom prst="rect">
            <a:avLst/>
          </a:prstGeom>
          <a:noFill/>
        </p:spPr>
        <p:txBody>
          <a:bodyPr wrap="square" lIns="91440" tIns="45720" rIns="91440" bIns="45720">
            <a:spAutoFit/>
          </a:bodyPr>
          <a:lstStyle/>
          <a:p>
            <a:pPr algn="ctr"/>
            <a:r>
              <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Marine /</a:t>
            </a:r>
          </a:p>
          <a:p>
            <a:pPr algn="ctr"/>
            <a:r>
              <a:rPr lang="en-US" sz="2800" b="1"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Estuary</a:t>
            </a:r>
            <a:endPar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endParaRPr>
          </a:p>
        </p:txBody>
      </p:sp>
      <p:sp>
        <p:nvSpPr>
          <p:cNvPr id="8" name="Rectangle 7"/>
          <p:cNvSpPr/>
          <p:nvPr/>
        </p:nvSpPr>
        <p:spPr>
          <a:xfrm>
            <a:off x="5378644" y="5638800"/>
            <a:ext cx="24833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92D050"/>
                </a:solidFill>
                <a:effectLst>
                  <a:outerShdw blurRad="50800" algn="tl" rotWithShape="0">
                    <a:srgbClr val="000000"/>
                  </a:outerShdw>
                </a:effectLst>
              </a:rPr>
              <a:t>Prairie</a:t>
            </a:r>
          </a:p>
        </p:txBody>
      </p:sp>
      <p:sp>
        <p:nvSpPr>
          <p:cNvPr id="12" name="Left-Right Arrow 11"/>
          <p:cNvSpPr/>
          <p:nvPr/>
        </p:nvSpPr>
        <p:spPr bwMode="auto">
          <a:xfrm rot="2007651" flipV="1">
            <a:off x="2777983" y="2494868"/>
            <a:ext cx="1662554" cy="386763"/>
          </a:xfrm>
          <a:prstGeom prst="leftRightArrow">
            <a:avLst/>
          </a:prstGeom>
          <a:solidFill>
            <a:srgbClr val="92D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3" name="Left-Right Arrow 12"/>
          <p:cNvSpPr/>
          <p:nvPr/>
        </p:nvSpPr>
        <p:spPr bwMode="auto">
          <a:xfrm rot="20363720" flipV="1">
            <a:off x="2873831" y="2336155"/>
            <a:ext cx="3430648" cy="386763"/>
          </a:xfrm>
          <a:prstGeom prst="leftRightArrow">
            <a:avLst/>
          </a:prstGeom>
          <a:solidFill>
            <a:srgbClr val="66C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4" name="Picture 3">
            <a:extLst>
              <a:ext uri="{FF2B5EF4-FFF2-40B4-BE49-F238E27FC236}">
                <a16:creationId xmlns:a16="http://schemas.microsoft.com/office/drawing/2014/main" id="{C5F57E12-420A-DB23-02F2-55409165B567}"/>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0314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0" y="48098"/>
            <a:ext cx="9067800"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marL="0" indent="0" eaLnBrk="1" hangingPunct="1">
              <a:buNone/>
            </a:pPr>
            <a:endParaRPr lang="en-US" dirty="0">
              <a:solidFill>
                <a:srgbClr val="FFFFCC"/>
              </a:solidFill>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eaLnBrk="0" hangingPunct="0"/>
            <a:r>
              <a:rPr lang="en-US" sz="1100" b="1" dirty="0">
                <a:solidFill>
                  <a:srgbClr val="000000"/>
                </a:solidFill>
                <a:latin typeface="Arial Narrow" panose="020B0606020202030204" pitchFamily="34" charset="0"/>
              </a:rPr>
              <a:t>First and last Name</a:t>
            </a:r>
          </a:p>
          <a:p>
            <a:pPr eaLnBrk="0" hangingPunct="0"/>
            <a:r>
              <a:rPr lang="en-US" sz="1100" b="1" dirty="0">
                <a:solidFill>
                  <a:srgbClr val="000000"/>
                </a:solidFill>
                <a:latin typeface="Arial Narrow" panose="020B0606020202030204" pitchFamily="34" charset="0"/>
              </a:rPr>
              <a:t>Science, Grade, Class</a:t>
            </a:r>
          </a:p>
        </p:txBody>
      </p:sp>
      <p:pic>
        <p:nvPicPr>
          <p:cNvPr id="11" name="Picture 10"/>
          <p:cNvPicPr>
            <a:picLocks noChangeAspect="1"/>
          </p:cNvPicPr>
          <p:nvPr/>
        </p:nvPicPr>
        <p:blipFill>
          <a:blip r:embed="rId2"/>
          <a:stretch>
            <a:fillRect/>
          </a:stretch>
        </p:blipFill>
        <p:spPr>
          <a:xfrm>
            <a:off x="4719970" y="2851901"/>
            <a:ext cx="4192946" cy="3195099"/>
          </a:xfrm>
          <a:prstGeom prst="rect">
            <a:avLst/>
          </a:prstGeom>
          <a:ln>
            <a:solidFill>
              <a:schemeClr val="tx1"/>
            </a:solidFill>
          </a:ln>
          <a:effectLst>
            <a:glow rad="228600">
              <a:srgbClr val="FF0000">
                <a:alpha val="68000"/>
              </a:srgbClr>
            </a:glow>
          </a:effectLst>
        </p:spPr>
      </p:pic>
      <p:pic>
        <p:nvPicPr>
          <p:cNvPr id="3" name="Picture 2">
            <a:extLst>
              <a:ext uri="{FF2B5EF4-FFF2-40B4-BE49-F238E27FC236}">
                <a16:creationId xmlns:a16="http://schemas.microsoft.com/office/drawing/2014/main" id="{FDD1F463-9AB2-7D88-C345-9B60E33D3BE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0298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2050" name="Picture 2" descr="https://animalcorner.co.uk/wildlife/monkeys/graphics/nwwhite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8" y="764241"/>
            <a:ext cx="3048000" cy="2209800"/>
          </a:xfrm>
          <a:prstGeom prst="ellipse">
            <a:avLst/>
          </a:prstGeom>
          <a:ln w="63500" cap="rnd">
            <a:solidFill>
              <a:srgbClr val="333333"/>
            </a:solidFill>
          </a:ln>
          <a:effectLst>
            <a:glow rad="3048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http://www.fws.gov/sacramento/es_kids/CA-Brown-Pelican/Images/brown_pelican_F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04" y="2590800"/>
            <a:ext cx="3200400" cy="2362200"/>
          </a:xfrm>
          <a:prstGeom prst="ellipse">
            <a:avLst/>
          </a:prstGeom>
          <a:ln w="63500" cap="rnd">
            <a:solidFill>
              <a:srgbClr val="333333"/>
            </a:solidFill>
          </a:ln>
          <a:effectLst>
            <a:glow rad="330200">
              <a:schemeClr val="accent1">
                <a:lumMod val="60000"/>
                <a:lumOff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4/44/Antilocapra_americana_male_(Wyoming,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19600"/>
            <a:ext cx="3157008" cy="2286000"/>
          </a:xfrm>
          <a:prstGeom prst="ellipse">
            <a:avLst/>
          </a:prstGeom>
          <a:ln w="63500" cap="rnd">
            <a:solidFill>
              <a:srgbClr val="333333"/>
            </a:solidFill>
          </a:ln>
          <a:effectLst>
            <a:glow rad="368300">
              <a:srgbClr val="FFCC66"/>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http://sanctuarysimon.org/regional_images/site_build/e_overview_m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07" y="425847"/>
            <a:ext cx="3429000" cy="2971800"/>
          </a:xfrm>
          <a:prstGeom prst="ellipse">
            <a:avLst/>
          </a:prstGeom>
          <a:ln w="63500" cap="rnd">
            <a:solidFill>
              <a:srgbClr val="333333"/>
            </a:solidFill>
          </a:ln>
          <a:effectLst>
            <a:glow rad="330200">
              <a:schemeClr val="accent1">
                <a:lumMod val="60000"/>
                <a:lumOff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5/57/Cumulus_Clouds_over_Yellow_Prairi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022911"/>
            <a:ext cx="4249060" cy="2821642"/>
          </a:xfrm>
          <a:prstGeom prst="ellipse">
            <a:avLst/>
          </a:prstGeom>
          <a:ln w="63500" cap="rnd">
            <a:solidFill>
              <a:srgbClr val="333333"/>
            </a:solidFill>
          </a:ln>
          <a:effectLst>
            <a:glow rad="419100">
              <a:srgbClr val="FFCC66"/>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8" descr="http://images2.wikia.nocookie.net/__cb20100608024537/kailiaukisland/images/8/8a/Jungle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415" y="2355453"/>
            <a:ext cx="3777192" cy="2832894"/>
          </a:xfrm>
          <a:prstGeom prst="ellipse">
            <a:avLst/>
          </a:prstGeom>
          <a:ln w="63500" cap="rnd">
            <a:solidFill>
              <a:srgbClr val="333333"/>
            </a:solidFill>
          </a:ln>
          <a:effectLst>
            <a:glow rad="292100">
              <a:srgbClr val="92D05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648200" y="3873541"/>
            <a:ext cx="1834155" cy="1077218"/>
          </a:xfrm>
          <a:prstGeom prst="rect">
            <a:avLst/>
          </a:prstGeom>
          <a:noFill/>
        </p:spPr>
        <p:txBody>
          <a:bodyPr wrap="non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Tropical</a:t>
            </a:r>
          </a:p>
          <a:p>
            <a:pPr algn="ctr"/>
            <a:r>
              <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Forest</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6001659" y="1401346"/>
            <a:ext cx="2743201" cy="954107"/>
          </a:xfrm>
          <a:prstGeom prst="rect">
            <a:avLst/>
          </a:prstGeom>
          <a:noFill/>
        </p:spPr>
        <p:txBody>
          <a:bodyPr wrap="square" lIns="91440" tIns="45720" rIns="91440" bIns="45720">
            <a:spAutoFit/>
          </a:bodyPr>
          <a:lstStyle/>
          <a:p>
            <a:pPr algn="ctr"/>
            <a:r>
              <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Marine /</a:t>
            </a:r>
          </a:p>
          <a:p>
            <a:pPr algn="ctr"/>
            <a:r>
              <a:rPr lang="en-US" sz="2800" b="1"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rPr>
              <a:t>Estuary</a:t>
            </a:r>
            <a:endParaRPr lang="en-US" sz="2800" b="1" cap="none" spc="300" dirty="0">
              <a:ln w="11430" cmpd="sng">
                <a:solidFill>
                  <a:srgbClr val="996600"/>
                </a:solidFill>
                <a:prstDash val="solid"/>
                <a:miter lim="800000"/>
              </a:ln>
              <a:solidFill>
                <a:schemeClr val="accent1">
                  <a:lumMod val="20000"/>
                  <a:lumOff val="80000"/>
                </a:schemeClr>
              </a:solidFill>
              <a:effectLst>
                <a:glow rad="45500">
                  <a:schemeClr val="accent1">
                    <a:satMod val="220000"/>
                    <a:alpha val="35000"/>
                  </a:schemeClr>
                </a:glow>
              </a:effectLst>
            </a:endParaRPr>
          </a:p>
        </p:txBody>
      </p:sp>
      <p:sp>
        <p:nvSpPr>
          <p:cNvPr id="8" name="Rectangle 7"/>
          <p:cNvSpPr/>
          <p:nvPr/>
        </p:nvSpPr>
        <p:spPr>
          <a:xfrm>
            <a:off x="5378644" y="5638800"/>
            <a:ext cx="24833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92D050"/>
                </a:solidFill>
                <a:effectLst>
                  <a:outerShdw blurRad="50800" algn="tl" rotWithShape="0">
                    <a:srgbClr val="000000"/>
                  </a:outerShdw>
                </a:effectLst>
              </a:rPr>
              <a:t>Prairie</a:t>
            </a:r>
          </a:p>
        </p:txBody>
      </p:sp>
      <p:sp>
        <p:nvSpPr>
          <p:cNvPr id="12" name="Left-Right Arrow 11"/>
          <p:cNvSpPr/>
          <p:nvPr/>
        </p:nvSpPr>
        <p:spPr bwMode="auto">
          <a:xfrm rot="2007651" flipV="1">
            <a:off x="2777983" y="2494868"/>
            <a:ext cx="1662554" cy="386763"/>
          </a:xfrm>
          <a:prstGeom prst="leftRightArrow">
            <a:avLst/>
          </a:prstGeom>
          <a:solidFill>
            <a:srgbClr val="92D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3" name="Left-Right Arrow 12"/>
          <p:cNvSpPr/>
          <p:nvPr/>
        </p:nvSpPr>
        <p:spPr bwMode="auto">
          <a:xfrm rot="20363720" flipV="1">
            <a:off x="2873831" y="2336155"/>
            <a:ext cx="3430648" cy="386763"/>
          </a:xfrm>
          <a:prstGeom prst="leftRightArrow">
            <a:avLst/>
          </a:prstGeom>
          <a:solidFill>
            <a:srgbClr val="66C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4" name="Left-Right Arrow 13"/>
          <p:cNvSpPr/>
          <p:nvPr/>
        </p:nvSpPr>
        <p:spPr bwMode="auto">
          <a:xfrm rot="264664" flipV="1">
            <a:off x="2863207" y="5625312"/>
            <a:ext cx="2464751" cy="386763"/>
          </a:xfrm>
          <a:prstGeom prst="leftRightArrow">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4" name="Picture 3">
            <a:extLst>
              <a:ext uri="{FF2B5EF4-FFF2-40B4-BE49-F238E27FC236}">
                <a16:creationId xmlns:a16="http://schemas.microsoft.com/office/drawing/2014/main" id="{FEF84859-98ED-43F9-09EB-1FAFFBE63A90}"/>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8497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8206" name="Picture 14" descr="Image result for caution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08" y="962532"/>
            <a:ext cx="8428892" cy="5514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3429000"/>
            <a:ext cx="7620000" cy="1938992"/>
          </a:xfrm>
          <a:prstGeom prst="rect">
            <a:avLst/>
          </a:prstGeom>
          <a:noFill/>
        </p:spPr>
        <p:txBody>
          <a:bodyPr wrap="square" rtlCol="0">
            <a:spAutoFit/>
          </a:bodyPr>
          <a:lstStyle/>
          <a:p>
            <a:pPr algn="ctr"/>
            <a:r>
              <a:rPr lang="en-US" sz="6000" dirty="0">
                <a:solidFill>
                  <a:schemeClr val="bg1"/>
                </a:solidFill>
                <a:effectLst>
                  <a:glow rad="228600">
                    <a:schemeClr val="accent1">
                      <a:satMod val="175000"/>
                      <a:alpha val="40000"/>
                    </a:schemeClr>
                  </a:glow>
                </a:effectLst>
              </a:rPr>
              <a:t>We will see some not so pretty parasites</a:t>
            </a:r>
          </a:p>
        </p:txBody>
      </p:sp>
      <p:pic>
        <p:nvPicPr>
          <p:cNvPr id="2" name="Picture 1">
            <a:extLst>
              <a:ext uri="{FF2B5EF4-FFF2-40B4-BE49-F238E27FC236}">
                <a16:creationId xmlns:a16="http://schemas.microsoft.com/office/drawing/2014/main" id="{0C01F147-D24F-1386-9585-EFC2402819C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03551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8196" name="Picture 4" descr="Image result for bot f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34" y="1905356"/>
            <a:ext cx="3600450" cy="3600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0" name="Picture 8" descr="Image result for intestinal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465" y="457200"/>
            <a:ext cx="3537535" cy="2267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2" name="Picture 10" descr="Image result for loa l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2857500" cy="2458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4" name="Picture 12" descr="Image result for loa l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23" y="4343400"/>
            <a:ext cx="3191631" cy="23937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2" descr="Image result for bot 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5" y="2895600"/>
            <a:ext cx="3200400" cy="24099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6" descr="Image result for intestinal wo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4596957"/>
            <a:ext cx="2671985" cy="2261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E0EE532-0737-E1C6-DF94-BC44B8F94029}"/>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8760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8196" name="Picture 4" descr="Image result for bot f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34" y="1905356"/>
            <a:ext cx="3600450" cy="3600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0" name="Picture 8" descr="Image result for intestinal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465" y="457200"/>
            <a:ext cx="3537535" cy="2267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2" name="Picture 10" descr="Image result for loa l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2857500" cy="2458152"/>
          </a:xfrm>
          <a:prstGeom prst="ellipse">
            <a:avLst/>
          </a:prstGeom>
          <a:ln w="63500" cap="rnd">
            <a:solidFill>
              <a:srgbClr val="333333"/>
            </a:solidFill>
          </a:ln>
          <a:effectLst>
            <a:glow rad="3683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4" name="Picture 12" descr="Image result for loa l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23" y="4343400"/>
            <a:ext cx="3191631" cy="23937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2" descr="Image result for bot 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5" y="2895600"/>
            <a:ext cx="3200400" cy="24099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6" descr="Image result for intestinal wo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4596957"/>
            <a:ext cx="2671985" cy="2261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4434CC-9262-7201-751B-5E8B9477FBA8}"/>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61963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8196" name="Picture 4" descr="Image result for bot f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34" y="1905356"/>
            <a:ext cx="3600450" cy="3600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0" name="Picture 8" descr="Image result for intestinal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465" y="457200"/>
            <a:ext cx="3537535" cy="2267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2" name="Picture 10" descr="Image result for loa l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2857500" cy="2458152"/>
          </a:xfrm>
          <a:prstGeom prst="ellipse">
            <a:avLst/>
          </a:prstGeom>
          <a:ln w="63500" cap="rnd">
            <a:solidFill>
              <a:srgbClr val="333333"/>
            </a:solidFill>
          </a:ln>
          <a:effectLst>
            <a:glow rad="3683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4" name="Picture 12" descr="Image result for loa l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23" y="4343400"/>
            <a:ext cx="3191631" cy="2393724"/>
          </a:xfrm>
          <a:prstGeom prst="ellipse">
            <a:avLst/>
          </a:prstGeom>
          <a:ln w="63500" cap="rnd">
            <a:solidFill>
              <a:srgbClr val="333333"/>
            </a:solidFill>
          </a:ln>
          <a:effectLst>
            <a:glow rad="228600">
              <a:srgbClr val="FFFF00">
                <a:alpha val="91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2" descr="Image result for bot 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5" y="2895600"/>
            <a:ext cx="3200400" cy="24099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6" descr="Image result for intestinal wo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4596957"/>
            <a:ext cx="2671985" cy="2261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Left-Right Arrow 1"/>
          <p:cNvSpPr/>
          <p:nvPr/>
        </p:nvSpPr>
        <p:spPr bwMode="auto">
          <a:xfrm rot="2156328">
            <a:off x="2110765" y="3850042"/>
            <a:ext cx="4715729" cy="466284"/>
          </a:xfrm>
          <a:prstGeom prst="leftRigh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4" name="Rectangle 3"/>
          <p:cNvSpPr/>
          <p:nvPr/>
        </p:nvSpPr>
        <p:spPr>
          <a:xfrm>
            <a:off x="6222180" y="4596957"/>
            <a:ext cx="1326004" cy="523220"/>
          </a:xfrm>
          <a:prstGeom prst="rect">
            <a:avLst/>
          </a:prstGeom>
          <a:noFill/>
        </p:spPr>
        <p:txBody>
          <a:bodyPr wrap="none" lIns="91440" tIns="45720" rIns="91440" bIns="45720">
            <a:spAutoFit/>
          </a:bodyPr>
          <a:lstStyle/>
          <a:p>
            <a:pPr algn="ctr"/>
            <a:r>
              <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Loa </a:t>
            </a: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loa</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6164607" y="6103463"/>
            <a:ext cx="2286000" cy="276999"/>
          </a:xfrm>
          <a:prstGeom prst="rect">
            <a:avLst/>
          </a:prstGeom>
          <a:noFill/>
        </p:spPr>
        <p:txBody>
          <a:bodyPr wrap="square" rtlCol="0">
            <a:spAutoFit/>
          </a:bodyPr>
          <a:lstStyle/>
          <a:p>
            <a:r>
              <a:rPr lang="en-US" sz="1200" dirty="0"/>
              <a:t>filarial nematode (roundworm)</a:t>
            </a:r>
          </a:p>
        </p:txBody>
      </p:sp>
      <p:pic>
        <p:nvPicPr>
          <p:cNvPr id="6" name="Picture 5">
            <a:extLst>
              <a:ext uri="{FF2B5EF4-FFF2-40B4-BE49-F238E27FC236}">
                <a16:creationId xmlns:a16="http://schemas.microsoft.com/office/drawing/2014/main" id="{3536FE4C-C80E-4CA8-534D-472E8D547833}"/>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94879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8196" name="Picture 4" descr="Image result for bot f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34" y="1905356"/>
            <a:ext cx="3600450" cy="3600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0" name="Picture 8" descr="Image result for intestinal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465" y="457200"/>
            <a:ext cx="3537535" cy="2267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2" name="Picture 10" descr="Image result for loa l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2857500" cy="2458152"/>
          </a:xfrm>
          <a:prstGeom prst="ellipse">
            <a:avLst/>
          </a:prstGeom>
          <a:ln w="63500" cap="rnd">
            <a:solidFill>
              <a:srgbClr val="333333"/>
            </a:solidFill>
          </a:ln>
          <a:effectLst>
            <a:glow rad="3683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4" name="Picture 12" descr="Image result for loa l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23" y="4343400"/>
            <a:ext cx="3191631" cy="2393724"/>
          </a:xfrm>
          <a:prstGeom prst="ellipse">
            <a:avLst/>
          </a:prstGeom>
          <a:ln w="63500" cap="rnd">
            <a:solidFill>
              <a:srgbClr val="333333"/>
            </a:solidFill>
          </a:ln>
          <a:effectLst>
            <a:glow rad="228600">
              <a:srgbClr val="FFFF00">
                <a:alpha val="91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2" descr="Image result for bot 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5" y="2895600"/>
            <a:ext cx="3200400" cy="2409998"/>
          </a:xfrm>
          <a:prstGeom prst="ellipse">
            <a:avLst/>
          </a:prstGeom>
          <a:ln w="63500" cap="rnd">
            <a:solidFill>
              <a:srgbClr val="333333"/>
            </a:solidFill>
          </a:ln>
          <a:effectLst>
            <a:glow rad="431800">
              <a:srgbClr val="FF0000">
                <a:alpha val="7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6" descr="Image result for intestinal wo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4596957"/>
            <a:ext cx="2671985" cy="2261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Left-Right Arrow 1"/>
          <p:cNvSpPr/>
          <p:nvPr/>
        </p:nvSpPr>
        <p:spPr bwMode="auto">
          <a:xfrm rot="2156328">
            <a:off x="2110765" y="3850042"/>
            <a:ext cx="4715729" cy="466284"/>
          </a:xfrm>
          <a:prstGeom prst="leftRigh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4" name="Rectangle 3"/>
          <p:cNvSpPr/>
          <p:nvPr/>
        </p:nvSpPr>
        <p:spPr>
          <a:xfrm>
            <a:off x="6222180" y="4596957"/>
            <a:ext cx="1326004" cy="523220"/>
          </a:xfrm>
          <a:prstGeom prst="rect">
            <a:avLst/>
          </a:prstGeom>
          <a:noFill/>
        </p:spPr>
        <p:txBody>
          <a:bodyPr wrap="none" lIns="91440" tIns="45720" rIns="91440" bIns="45720">
            <a:spAutoFit/>
          </a:bodyPr>
          <a:lstStyle/>
          <a:p>
            <a:pPr algn="ctr"/>
            <a:r>
              <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Loa </a:t>
            </a: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loa</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6164607" y="6103463"/>
            <a:ext cx="2286000" cy="276999"/>
          </a:xfrm>
          <a:prstGeom prst="rect">
            <a:avLst/>
          </a:prstGeom>
          <a:noFill/>
        </p:spPr>
        <p:txBody>
          <a:bodyPr wrap="square" rtlCol="0">
            <a:spAutoFit/>
          </a:bodyPr>
          <a:lstStyle/>
          <a:p>
            <a:r>
              <a:rPr lang="en-US" sz="1200" dirty="0"/>
              <a:t>filarial nematode (roundworm)</a:t>
            </a:r>
          </a:p>
        </p:txBody>
      </p:sp>
      <p:pic>
        <p:nvPicPr>
          <p:cNvPr id="6" name="Picture 5">
            <a:extLst>
              <a:ext uri="{FF2B5EF4-FFF2-40B4-BE49-F238E27FC236}">
                <a16:creationId xmlns:a16="http://schemas.microsoft.com/office/drawing/2014/main" id="{080EC76F-0018-38F1-027B-5813342A2BEF}"/>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4698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8196" name="Picture 4" descr="Image result for bot f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34" y="1905356"/>
            <a:ext cx="3600450" cy="3600450"/>
          </a:xfrm>
          <a:prstGeom prst="ellipse">
            <a:avLst/>
          </a:prstGeom>
          <a:ln w="63500" cap="rnd">
            <a:solidFill>
              <a:srgbClr val="333333"/>
            </a:solidFill>
          </a:ln>
          <a:effectLst>
            <a:glow rad="546100">
              <a:srgbClr val="FF0000">
                <a:alpha val="70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0" name="Picture 8" descr="Image result for intestinal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465" y="457200"/>
            <a:ext cx="3537535" cy="2267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2" name="Picture 10" descr="Image result for loa l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2857500" cy="2458152"/>
          </a:xfrm>
          <a:prstGeom prst="ellipse">
            <a:avLst/>
          </a:prstGeom>
          <a:ln w="63500" cap="rnd">
            <a:solidFill>
              <a:srgbClr val="333333"/>
            </a:solidFill>
          </a:ln>
          <a:effectLst>
            <a:glow rad="3683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4" name="Picture 12" descr="Image result for loa l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23" y="4343400"/>
            <a:ext cx="3191631" cy="2393724"/>
          </a:xfrm>
          <a:prstGeom prst="ellipse">
            <a:avLst/>
          </a:prstGeom>
          <a:ln w="63500" cap="rnd">
            <a:solidFill>
              <a:srgbClr val="333333"/>
            </a:solidFill>
          </a:ln>
          <a:effectLst>
            <a:glow rad="228600">
              <a:srgbClr val="FFFF00">
                <a:alpha val="91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2" descr="Image result for bot 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5" y="2895600"/>
            <a:ext cx="3200400" cy="2409998"/>
          </a:xfrm>
          <a:prstGeom prst="ellipse">
            <a:avLst/>
          </a:prstGeom>
          <a:ln w="63500" cap="rnd">
            <a:solidFill>
              <a:srgbClr val="333333"/>
            </a:solidFill>
          </a:ln>
          <a:effectLst>
            <a:glow rad="431800">
              <a:srgbClr val="FF0000">
                <a:alpha val="7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6" descr="Image result for intestinal wo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4596957"/>
            <a:ext cx="2671985" cy="2261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Left-Right Arrow 1"/>
          <p:cNvSpPr/>
          <p:nvPr/>
        </p:nvSpPr>
        <p:spPr bwMode="auto">
          <a:xfrm rot="2156328">
            <a:off x="2110765" y="3850042"/>
            <a:ext cx="4715729" cy="466284"/>
          </a:xfrm>
          <a:prstGeom prst="leftRigh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4" name="Rectangle 3"/>
          <p:cNvSpPr/>
          <p:nvPr/>
        </p:nvSpPr>
        <p:spPr>
          <a:xfrm>
            <a:off x="6222180" y="4596957"/>
            <a:ext cx="1326004" cy="523220"/>
          </a:xfrm>
          <a:prstGeom prst="rect">
            <a:avLst/>
          </a:prstGeom>
          <a:noFill/>
        </p:spPr>
        <p:txBody>
          <a:bodyPr wrap="none" lIns="91440" tIns="45720" rIns="91440" bIns="45720">
            <a:spAutoFit/>
          </a:bodyPr>
          <a:lstStyle/>
          <a:p>
            <a:pPr algn="ctr"/>
            <a:r>
              <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Loa </a:t>
            </a: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loa</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6164607" y="6103463"/>
            <a:ext cx="2286000" cy="276999"/>
          </a:xfrm>
          <a:prstGeom prst="rect">
            <a:avLst/>
          </a:prstGeom>
          <a:noFill/>
        </p:spPr>
        <p:txBody>
          <a:bodyPr wrap="square" rtlCol="0">
            <a:spAutoFit/>
          </a:bodyPr>
          <a:lstStyle/>
          <a:p>
            <a:r>
              <a:rPr lang="en-US" sz="1200" dirty="0"/>
              <a:t>filarial nematode (roundworm)</a:t>
            </a:r>
          </a:p>
        </p:txBody>
      </p:sp>
      <p:sp>
        <p:nvSpPr>
          <p:cNvPr id="12" name="Left-Right Arrow 11"/>
          <p:cNvSpPr/>
          <p:nvPr/>
        </p:nvSpPr>
        <p:spPr bwMode="auto">
          <a:xfrm rot="19839468">
            <a:off x="2708950" y="3074178"/>
            <a:ext cx="2314972" cy="466284"/>
          </a:xfrm>
          <a:prstGeom prst="leftRigh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6" name="Rectangle 5"/>
          <p:cNvSpPr/>
          <p:nvPr/>
        </p:nvSpPr>
        <p:spPr>
          <a:xfrm>
            <a:off x="5181600" y="2725033"/>
            <a:ext cx="2582758" cy="523220"/>
          </a:xfrm>
          <a:prstGeom prst="rect">
            <a:avLst/>
          </a:prstGeom>
          <a:noFill/>
        </p:spPr>
        <p:txBody>
          <a:bodyPr wrap="none" lIns="91440" tIns="45720" rIns="91440" bIns="45720">
            <a:spAutoFit/>
          </a:bodyPr>
          <a:lstStyle/>
          <a:p>
            <a:pPr algn="ctr"/>
            <a:r>
              <a:rPr lang="en-US" sz="2800" b="1" cap="none" spc="0" dirty="0">
                <a:ln w="17780" cmpd="sng">
                  <a:solidFill>
                    <a:srgbClr val="FFFFFF"/>
                  </a:solidFill>
                  <a:prstDash val="solid"/>
                  <a:miter lim="800000"/>
                </a:ln>
                <a:solidFill>
                  <a:srgbClr val="FF0000"/>
                </a:solidFill>
                <a:effectLst>
                  <a:outerShdw blurRad="50800" algn="tl" rotWithShape="0">
                    <a:srgbClr val="000000"/>
                  </a:outerShdw>
                </a:effectLst>
              </a:rPr>
              <a:t>Bot fly larvae</a:t>
            </a:r>
          </a:p>
        </p:txBody>
      </p:sp>
      <p:pic>
        <p:nvPicPr>
          <p:cNvPr id="10246" name="Picture 6" descr="Image result for bot f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26" y="3563167"/>
            <a:ext cx="1808849" cy="1295400"/>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085529-8A18-CF95-1489-63303E6F792F}"/>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20434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8196" name="Picture 4" descr="Image result for bot f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34" y="1905356"/>
            <a:ext cx="3600450" cy="3600450"/>
          </a:xfrm>
          <a:prstGeom prst="ellipse">
            <a:avLst/>
          </a:prstGeom>
          <a:ln w="63500" cap="rnd">
            <a:solidFill>
              <a:srgbClr val="333333"/>
            </a:solidFill>
          </a:ln>
          <a:effectLst>
            <a:glow rad="546100">
              <a:srgbClr val="FF0000">
                <a:alpha val="70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0" name="Picture 8" descr="Image result for intestinal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465" y="457200"/>
            <a:ext cx="3537535" cy="2267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2" name="Picture 10" descr="Image result for loa l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2857500" cy="2458152"/>
          </a:xfrm>
          <a:prstGeom prst="ellipse">
            <a:avLst/>
          </a:prstGeom>
          <a:ln w="63500" cap="rnd">
            <a:solidFill>
              <a:srgbClr val="333333"/>
            </a:solidFill>
          </a:ln>
          <a:effectLst>
            <a:glow rad="3683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4" name="Picture 12" descr="Image result for loa l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23" y="4343400"/>
            <a:ext cx="3191631" cy="2393724"/>
          </a:xfrm>
          <a:prstGeom prst="ellipse">
            <a:avLst/>
          </a:prstGeom>
          <a:ln w="63500" cap="rnd">
            <a:solidFill>
              <a:srgbClr val="333333"/>
            </a:solidFill>
          </a:ln>
          <a:effectLst>
            <a:glow rad="228600">
              <a:srgbClr val="FFFF00">
                <a:alpha val="91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2" descr="Image result for bot 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5" y="2895600"/>
            <a:ext cx="3200400" cy="2409998"/>
          </a:xfrm>
          <a:prstGeom prst="ellipse">
            <a:avLst/>
          </a:prstGeom>
          <a:ln w="63500" cap="rnd">
            <a:solidFill>
              <a:srgbClr val="333333"/>
            </a:solidFill>
          </a:ln>
          <a:effectLst>
            <a:glow rad="431800">
              <a:srgbClr val="FF0000">
                <a:alpha val="7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6" descr="Image result for intestinal wo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4596957"/>
            <a:ext cx="2671985" cy="2261043"/>
          </a:xfrm>
          <a:prstGeom prst="ellipse">
            <a:avLst/>
          </a:prstGeom>
          <a:ln w="63500" cap="rnd">
            <a:solidFill>
              <a:srgbClr val="333333"/>
            </a:solidFill>
          </a:ln>
          <a:effectLst>
            <a:glow rad="457200">
              <a:srgbClr val="00FFFF">
                <a:alpha val="9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Left-Right Arrow 1"/>
          <p:cNvSpPr/>
          <p:nvPr/>
        </p:nvSpPr>
        <p:spPr bwMode="auto">
          <a:xfrm rot="2156328">
            <a:off x="2110765" y="3850042"/>
            <a:ext cx="4715729" cy="466284"/>
          </a:xfrm>
          <a:prstGeom prst="leftRigh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4" name="Rectangle 3"/>
          <p:cNvSpPr/>
          <p:nvPr/>
        </p:nvSpPr>
        <p:spPr>
          <a:xfrm>
            <a:off x="6222180" y="4596957"/>
            <a:ext cx="1326004" cy="523220"/>
          </a:xfrm>
          <a:prstGeom prst="rect">
            <a:avLst/>
          </a:prstGeom>
          <a:noFill/>
        </p:spPr>
        <p:txBody>
          <a:bodyPr wrap="none" lIns="91440" tIns="45720" rIns="91440" bIns="45720">
            <a:spAutoFit/>
          </a:bodyPr>
          <a:lstStyle/>
          <a:p>
            <a:pPr algn="ctr"/>
            <a:r>
              <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Loa </a:t>
            </a: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loa</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6164607" y="6103463"/>
            <a:ext cx="2286000" cy="276999"/>
          </a:xfrm>
          <a:prstGeom prst="rect">
            <a:avLst/>
          </a:prstGeom>
          <a:noFill/>
        </p:spPr>
        <p:txBody>
          <a:bodyPr wrap="square" rtlCol="0">
            <a:spAutoFit/>
          </a:bodyPr>
          <a:lstStyle/>
          <a:p>
            <a:r>
              <a:rPr lang="en-US" sz="1200" dirty="0"/>
              <a:t>filarial nematode (roundworm)</a:t>
            </a:r>
          </a:p>
        </p:txBody>
      </p:sp>
      <p:sp>
        <p:nvSpPr>
          <p:cNvPr id="12" name="Left-Right Arrow 11"/>
          <p:cNvSpPr/>
          <p:nvPr/>
        </p:nvSpPr>
        <p:spPr bwMode="auto">
          <a:xfrm rot="19839468">
            <a:off x="2708950" y="3074178"/>
            <a:ext cx="2314972" cy="466284"/>
          </a:xfrm>
          <a:prstGeom prst="leftRigh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6" name="Rectangle 5"/>
          <p:cNvSpPr/>
          <p:nvPr/>
        </p:nvSpPr>
        <p:spPr>
          <a:xfrm>
            <a:off x="5181600" y="2725033"/>
            <a:ext cx="2582758" cy="523220"/>
          </a:xfrm>
          <a:prstGeom prst="rect">
            <a:avLst/>
          </a:prstGeom>
          <a:noFill/>
        </p:spPr>
        <p:txBody>
          <a:bodyPr wrap="none" lIns="91440" tIns="45720" rIns="91440" bIns="45720">
            <a:spAutoFit/>
          </a:bodyPr>
          <a:lstStyle/>
          <a:p>
            <a:pPr algn="ctr"/>
            <a:r>
              <a:rPr lang="en-US" sz="2800" b="1" cap="none" spc="0" dirty="0">
                <a:ln w="17780" cmpd="sng">
                  <a:solidFill>
                    <a:srgbClr val="FFFFFF"/>
                  </a:solidFill>
                  <a:prstDash val="solid"/>
                  <a:miter lim="800000"/>
                </a:ln>
                <a:solidFill>
                  <a:srgbClr val="FF0000"/>
                </a:solidFill>
                <a:effectLst>
                  <a:outerShdw blurRad="50800" algn="tl" rotWithShape="0">
                    <a:srgbClr val="000000"/>
                  </a:outerShdw>
                </a:effectLst>
              </a:rPr>
              <a:t>Bot fly larvae</a:t>
            </a:r>
          </a:p>
        </p:txBody>
      </p:sp>
      <p:pic>
        <p:nvPicPr>
          <p:cNvPr id="10246" name="Picture 6" descr="Image result for bot f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26" y="3563167"/>
            <a:ext cx="1808849" cy="1295400"/>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7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8196" name="Picture 4" descr="Image result for bot f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34" y="1905356"/>
            <a:ext cx="3600450" cy="3600450"/>
          </a:xfrm>
          <a:prstGeom prst="ellipse">
            <a:avLst/>
          </a:prstGeom>
          <a:ln w="63500" cap="rnd">
            <a:solidFill>
              <a:srgbClr val="333333"/>
            </a:solidFill>
          </a:ln>
          <a:effectLst>
            <a:glow rad="546100">
              <a:srgbClr val="FF0000">
                <a:alpha val="70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0" name="Picture 8" descr="Image result for intestinal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465" y="457200"/>
            <a:ext cx="3537535" cy="2267833"/>
          </a:xfrm>
          <a:prstGeom prst="ellipse">
            <a:avLst/>
          </a:prstGeom>
          <a:ln w="63500" cap="rnd">
            <a:solidFill>
              <a:srgbClr val="333333"/>
            </a:solidFill>
          </a:ln>
          <a:effectLst>
            <a:glow rad="355600">
              <a:srgbClr val="00FFFF">
                <a:alpha val="79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2" name="Picture 10" descr="Image result for loa l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2857500" cy="2458152"/>
          </a:xfrm>
          <a:prstGeom prst="ellipse">
            <a:avLst/>
          </a:prstGeom>
          <a:ln w="63500" cap="rnd">
            <a:solidFill>
              <a:srgbClr val="333333"/>
            </a:solidFill>
          </a:ln>
          <a:effectLst>
            <a:glow rad="368300">
              <a:srgbClr val="FFFF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204" name="Picture 12" descr="Image result for loa l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23" y="4343400"/>
            <a:ext cx="3191631" cy="2393724"/>
          </a:xfrm>
          <a:prstGeom prst="ellipse">
            <a:avLst/>
          </a:prstGeom>
          <a:ln w="63500" cap="rnd">
            <a:solidFill>
              <a:srgbClr val="333333"/>
            </a:solidFill>
          </a:ln>
          <a:effectLst>
            <a:glow rad="228600">
              <a:srgbClr val="FFFF00">
                <a:alpha val="91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2" descr="Image result for bot 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5" y="2895600"/>
            <a:ext cx="3200400" cy="2409998"/>
          </a:xfrm>
          <a:prstGeom prst="ellipse">
            <a:avLst/>
          </a:prstGeom>
          <a:ln w="63500" cap="rnd">
            <a:solidFill>
              <a:srgbClr val="333333"/>
            </a:solidFill>
          </a:ln>
          <a:effectLst>
            <a:glow rad="431800">
              <a:srgbClr val="FF0000">
                <a:alpha val="7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6" descr="Image result for intestinal wo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4596957"/>
            <a:ext cx="2671985" cy="2261043"/>
          </a:xfrm>
          <a:prstGeom prst="ellipse">
            <a:avLst/>
          </a:prstGeom>
          <a:ln w="63500" cap="rnd">
            <a:solidFill>
              <a:srgbClr val="333333"/>
            </a:solidFill>
          </a:ln>
          <a:effectLst>
            <a:glow rad="457200">
              <a:srgbClr val="00FFFF">
                <a:alpha val="9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Left-Right Arrow 1"/>
          <p:cNvSpPr/>
          <p:nvPr/>
        </p:nvSpPr>
        <p:spPr bwMode="auto">
          <a:xfrm rot="2156328">
            <a:off x="2110765" y="3850042"/>
            <a:ext cx="4715729" cy="466284"/>
          </a:xfrm>
          <a:prstGeom prst="leftRigh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4" name="Rectangle 3"/>
          <p:cNvSpPr/>
          <p:nvPr/>
        </p:nvSpPr>
        <p:spPr>
          <a:xfrm>
            <a:off x="6222180" y="4596957"/>
            <a:ext cx="1326004" cy="523220"/>
          </a:xfrm>
          <a:prstGeom prst="rect">
            <a:avLst/>
          </a:prstGeom>
          <a:noFill/>
        </p:spPr>
        <p:txBody>
          <a:bodyPr wrap="none" lIns="91440" tIns="45720" rIns="91440" bIns="45720">
            <a:spAutoFit/>
          </a:bodyPr>
          <a:lstStyle/>
          <a:p>
            <a:pPr algn="ctr"/>
            <a:r>
              <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Loa </a:t>
            </a:r>
            <a:r>
              <a:rPr lang="en-US" sz="2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loa</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6164607" y="6103463"/>
            <a:ext cx="2286000" cy="276999"/>
          </a:xfrm>
          <a:prstGeom prst="rect">
            <a:avLst/>
          </a:prstGeom>
          <a:noFill/>
        </p:spPr>
        <p:txBody>
          <a:bodyPr wrap="square" rtlCol="0">
            <a:spAutoFit/>
          </a:bodyPr>
          <a:lstStyle/>
          <a:p>
            <a:r>
              <a:rPr lang="en-US" sz="1200" dirty="0"/>
              <a:t>filarial nematode (roundworm)</a:t>
            </a:r>
          </a:p>
        </p:txBody>
      </p:sp>
      <p:sp>
        <p:nvSpPr>
          <p:cNvPr id="12" name="Left-Right Arrow 11"/>
          <p:cNvSpPr/>
          <p:nvPr/>
        </p:nvSpPr>
        <p:spPr bwMode="auto">
          <a:xfrm rot="19839468">
            <a:off x="2708950" y="3074178"/>
            <a:ext cx="2314972" cy="466284"/>
          </a:xfrm>
          <a:prstGeom prst="leftRigh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6" name="Rectangle 5"/>
          <p:cNvSpPr/>
          <p:nvPr/>
        </p:nvSpPr>
        <p:spPr>
          <a:xfrm>
            <a:off x="5181600" y="2725033"/>
            <a:ext cx="2582758" cy="523220"/>
          </a:xfrm>
          <a:prstGeom prst="rect">
            <a:avLst/>
          </a:prstGeom>
          <a:noFill/>
        </p:spPr>
        <p:txBody>
          <a:bodyPr wrap="none" lIns="91440" tIns="45720" rIns="91440" bIns="45720">
            <a:spAutoFit/>
          </a:bodyPr>
          <a:lstStyle/>
          <a:p>
            <a:pPr algn="ctr"/>
            <a:r>
              <a:rPr lang="en-US" sz="2800" b="1" cap="none" spc="0" dirty="0">
                <a:ln w="17780" cmpd="sng">
                  <a:solidFill>
                    <a:srgbClr val="FFFFFF"/>
                  </a:solidFill>
                  <a:prstDash val="solid"/>
                  <a:miter lim="800000"/>
                </a:ln>
                <a:solidFill>
                  <a:srgbClr val="FF0000"/>
                </a:solidFill>
                <a:effectLst>
                  <a:outerShdw blurRad="50800" algn="tl" rotWithShape="0">
                    <a:srgbClr val="000000"/>
                  </a:outerShdw>
                </a:effectLst>
              </a:rPr>
              <a:t>Bot fly larvae</a:t>
            </a:r>
          </a:p>
        </p:txBody>
      </p:sp>
      <p:pic>
        <p:nvPicPr>
          <p:cNvPr id="10246" name="Picture 6" descr="Image result for bot f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26" y="3563167"/>
            <a:ext cx="1808849" cy="1295400"/>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Left-Right Arrow 16"/>
          <p:cNvSpPr/>
          <p:nvPr/>
        </p:nvSpPr>
        <p:spPr bwMode="auto">
          <a:xfrm rot="19839468">
            <a:off x="2499799" y="3460612"/>
            <a:ext cx="5207186" cy="466284"/>
          </a:xfrm>
          <a:prstGeom prst="leftRightArrow">
            <a:avLst/>
          </a:prstGeom>
          <a:solidFill>
            <a:srgbClr val="00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7" name="Rectangle 6"/>
          <p:cNvSpPr/>
          <p:nvPr/>
        </p:nvSpPr>
        <p:spPr>
          <a:xfrm>
            <a:off x="5555364" y="1298728"/>
            <a:ext cx="3504485"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Intestinal worm</a:t>
            </a:r>
          </a:p>
        </p:txBody>
      </p:sp>
      <p:pic>
        <p:nvPicPr>
          <p:cNvPr id="8" name="Picture 7">
            <a:extLst>
              <a:ext uri="{FF2B5EF4-FFF2-40B4-BE49-F238E27FC236}">
                <a16:creationId xmlns:a16="http://schemas.microsoft.com/office/drawing/2014/main" id="{70A65013-4BAD-D968-84E8-0A69DA54F930}"/>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45595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3"/>
          <p:cNvSpPr>
            <a:spLocks noGrp="1" noChangeArrowheads="1"/>
          </p:cNvSpPr>
          <p:nvPr>
            <p:ph idx="1"/>
          </p:nvPr>
        </p:nvSpPr>
        <p:spPr>
          <a:xfrm>
            <a:off x="304800" y="304800"/>
            <a:ext cx="8534400" cy="5821363"/>
          </a:xfrm>
        </p:spPr>
        <p:txBody>
          <a:bodyPr/>
          <a:lstStyle/>
          <a:p>
            <a:pPr eaLnBrk="1" hangingPunct="1"/>
            <a:r>
              <a:rPr lang="en-US"/>
              <a:t>Which tree has more value in a forest ecosystem?</a:t>
            </a:r>
          </a:p>
        </p:txBody>
      </p:sp>
      <p:pic>
        <p:nvPicPr>
          <p:cNvPr id="223235" name="Picture 5" descr="829523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4038600" cy="4895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3236" name="Picture 7"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4295775" cy="4876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3238" name="WordArt 9"/>
          <p:cNvSpPr>
            <a:spLocks noChangeArrowheads="1" noChangeShapeType="1" noTextEdit="1"/>
          </p:cNvSpPr>
          <p:nvPr/>
        </p:nvSpPr>
        <p:spPr bwMode="auto">
          <a:xfrm>
            <a:off x="457200" y="1828800"/>
            <a:ext cx="785813" cy="1014413"/>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223239" name="WordArt 10"/>
          <p:cNvSpPr>
            <a:spLocks noChangeArrowheads="1" noChangeShapeType="1" noTextEdit="1"/>
          </p:cNvSpPr>
          <p:nvPr/>
        </p:nvSpPr>
        <p:spPr bwMode="auto">
          <a:xfrm>
            <a:off x="4724400" y="1828800"/>
            <a:ext cx="557213" cy="1014413"/>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pic>
        <p:nvPicPr>
          <p:cNvPr id="2" name="Picture 1">
            <a:extLst>
              <a:ext uri="{FF2B5EF4-FFF2-40B4-BE49-F238E27FC236}">
                <a16:creationId xmlns:a16="http://schemas.microsoft.com/office/drawing/2014/main" id="{16556129-A2AF-4975-40BD-AEFB536C79AC}"/>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0" y="48098"/>
            <a:ext cx="9067800"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a:t>
            </a:r>
            <a:endParaRPr lang="en-US" dirty="0">
              <a:solidFill>
                <a:srgbClr val="FFFFCC"/>
              </a:solidFill>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11" name="Picture 10"/>
          <p:cNvPicPr>
            <a:picLocks noChangeAspect="1"/>
          </p:cNvPicPr>
          <p:nvPr/>
        </p:nvPicPr>
        <p:blipFill>
          <a:blip r:embed="rId2"/>
          <a:stretch>
            <a:fillRect/>
          </a:stretch>
        </p:blipFill>
        <p:spPr>
          <a:xfrm>
            <a:off x="4719970" y="2851901"/>
            <a:ext cx="4192946" cy="3195099"/>
          </a:xfrm>
          <a:prstGeom prst="rect">
            <a:avLst/>
          </a:prstGeom>
          <a:ln>
            <a:solidFill>
              <a:schemeClr val="tx1"/>
            </a:solidFill>
          </a:ln>
          <a:effectLst>
            <a:glow rad="228600">
              <a:srgbClr val="FF0000">
                <a:alpha val="68000"/>
              </a:srgbClr>
            </a:glow>
          </a:effectLst>
        </p:spPr>
      </p:pic>
      <p:pic>
        <p:nvPicPr>
          <p:cNvPr id="6" name="Picture 5"/>
          <p:cNvPicPr>
            <a:picLocks noChangeAspect="1"/>
          </p:cNvPicPr>
          <p:nvPr/>
        </p:nvPicPr>
        <p:blipFill>
          <a:blip r:embed="rId3"/>
          <a:stretch>
            <a:fillRect/>
          </a:stretch>
        </p:blipFill>
        <p:spPr>
          <a:xfrm>
            <a:off x="231084" y="2819400"/>
            <a:ext cx="4123655" cy="3212852"/>
          </a:xfrm>
          <a:prstGeom prst="rect">
            <a:avLst/>
          </a:prstGeom>
          <a:effectLst>
            <a:glow rad="228600">
              <a:schemeClr val="accent1">
                <a:lumMod val="60000"/>
                <a:lumOff val="40000"/>
                <a:alpha val="92000"/>
              </a:schemeClr>
            </a:glow>
          </a:effectLst>
        </p:spPr>
      </p:pic>
      <p:pic>
        <p:nvPicPr>
          <p:cNvPr id="3" name="Picture 2">
            <a:extLst>
              <a:ext uri="{FF2B5EF4-FFF2-40B4-BE49-F238E27FC236}">
                <a16:creationId xmlns:a16="http://schemas.microsoft.com/office/drawing/2014/main" id="{AEB4E593-F7D0-DD40-A18A-A736F1A6871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14304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3"/>
          <p:cNvSpPr>
            <a:spLocks noGrp="1" noChangeArrowheads="1"/>
          </p:cNvSpPr>
          <p:nvPr>
            <p:ph idx="1"/>
          </p:nvPr>
        </p:nvSpPr>
        <p:spPr>
          <a:xfrm>
            <a:off x="304800" y="228600"/>
            <a:ext cx="8534400" cy="5897563"/>
          </a:xfrm>
        </p:spPr>
        <p:txBody>
          <a:bodyPr/>
          <a:lstStyle/>
          <a:p>
            <a:pPr eaLnBrk="1" hangingPunct="1"/>
            <a:r>
              <a:rPr lang="en-US">
                <a:solidFill>
                  <a:srgbClr val="CC9900"/>
                </a:solidFill>
              </a:rPr>
              <a:t>Answer! </a:t>
            </a:r>
          </a:p>
        </p:txBody>
      </p:sp>
      <p:pic>
        <p:nvPicPr>
          <p:cNvPr id="224259" name="Picture 5" descr="hollow-tree_9-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8534400" cy="369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7A3E02-9DAC-7C54-09C1-661869339109}"/>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idx="4294967295"/>
          </p:nvPr>
        </p:nvSpPr>
        <p:spPr>
          <a:xfrm>
            <a:off x="304800" y="228600"/>
            <a:ext cx="8534400" cy="5897563"/>
          </a:xfrm>
        </p:spPr>
        <p:txBody>
          <a:bodyPr/>
          <a:lstStyle/>
          <a:p>
            <a:pPr eaLnBrk="1" hangingPunct="1"/>
            <a:r>
              <a:rPr lang="en-US" dirty="0"/>
              <a:t>Answer!</a:t>
            </a:r>
            <a:r>
              <a:rPr lang="en-US" dirty="0">
                <a:solidFill>
                  <a:srgbClr val="CC9900"/>
                </a:solidFill>
              </a:rPr>
              <a:t> </a:t>
            </a:r>
            <a:r>
              <a:rPr lang="en-US" dirty="0">
                <a:solidFill>
                  <a:srgbClr val="FF66FF"/>
                </a:solidFill>
              </a:rPr>
              <a:t>Both have value, </a:t>
            </a:r>
          </a:p>
        </p:txBody>
      </p:sp>
      <p:pic>
        <p:nvPicPr>
          <p:cNvPr id="225283" name="Picture 5" descr="hollow-tree_9-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8534400" cy="369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829523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2152872" cy="2609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234" y="3124200"/>
            <a:ext cx="2080766" cy="2609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54D53A-21CC-4F05-3003-33BC855F429E}"/>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3"/>
          <p:cNvSpPr>
            <a:spLocks noGrp="1" noChangeArrowheads="1"/>
          </p:cNvSpPr>
          <p:nvPr>
            <p:ph idx="4294967295"/>
          </p:nvPr>
        </p:nvSpPr>
        <p:spPr>
          <a:xfrm>
            <a:off x="304800" y="228600"/>
            <a:ext cx="8534400" cy="5897563"/>
          </a:xfrm>
        </p:spPr>
        <p:txBody>
          <a:bodyPr/>
          <a:lstStyle/>
          <a:p>
            <a:pPr eaLnBrk="1" hangingPunct="1"/>
            <a:r>
              <a:rPr lang="en-US"/>
              <a:t>Answer! Both have value,</a:t>
            </a:r>
            <a:r>
              <a:rPr lang="en-US">
                <a:solidFill>
                  <a:srgbClr val="CC9900"/>
                </a:solidFill>
              </a:rPr>
              <a:t> but dead trees are extremely valuable to a forest ecosystem because they provide habitat such as den sites, </a:t>
            </a:r>
            <a:r>
              <a:rPr lang="en-US">
                <a:solidFill>
                  <a:schemeClr val="bg1"/>
                </a:solidFill>
              </a:rPr>
              <a:t>a steady food source of insects, and ultimately fertilize the soil after decay.</a:t>
            </a:r>
          </a:p>
        </p:txBody>
      </p:sp>
      <p:pic>
        <p:nvPicPr>
          <p:cNvPr id="226307" name="Picture 5" descr="hollow-tree_9-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8534400" cy="369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829523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2152872" cy="2609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http://www.dnr.illinois.gov/OI/PublishingImages/SnagOrDeadTre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524" y="2990849"/>
            <a:ext cx="2628900" cy="3505201"/>
          </a:xfrm>
          <a:prstGeom prst="rect">
            <a:avLst/>
          </a:prstGeom>
          <a:noFill/>
          <a:ln w="38100">
            <a:solidFill>
              <a:srgbClr val="996600"/>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7AFAAEE-3AE4-4716-607F-39AA91F3AC42}"/>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3"/>
          <p:cNvSpPr>
            <a:spLocks noGrp="1" noChangeArrowheads="1"/>
          </p:cNvSpPr>
          <p:nvPr>
            <p:ph idx="4294967295"/>
          </p:nvPr>
        </p:nvSpPr>
        <p:spPr>
          <a:xfrm>
            <a:off x="304800" y="228600"/>
            <a:ext cx="8534400" cy="5897563"/>
          </a:xfrm>
        </p:spPr>
        <p:txBody>
          <a:bodyPr/>
          <a:lstStyle/>
          <a:p>
            <a:pPr eaLnBrk="1" hangingPunct="1"/>
            <a:r>
              <a:rPr lang="en-US" dirty="0"/>
              <a:t>Answer! Both have value, but dead trees are extremely valuable to a forest ecosystem because they provide habitat such as den sites,</a:t>
            </a:r>
            <a:r>
              <a:rPr lang="en-US" dirty="0">
                <a:solidFill>
                  <a:srgbClr val="CC9900"/>
                </a:solidFill>
              </a:rPr>
              <a:t> </a:t>
            </a:r>
            <a:r>
              <a:rPr lang="en-US" dirty="0">
                <a:solidFill>
                  <a:srgbClr val="FF0000"/>
                </a:solidFill>
              </a:rPr>
              <a:t>a steady food source of insects, </a:t>
            </a:r>
            <a:r>
              <a:rPr lang="en-US" dirty="0">
                <a:solidFill>
                  <a:schemeClr val="bg1"/>
                </a:solidFill>
              </a:rPr>
              <a:t>and ultimately fertilize the soil after decay.</a:t>
            </a:r>
          </a:p>
        </p:txBody>
      </p:sp>
      <p:pic>
        <p:nvPicPr>
          <p:cNvPr id="227331" name="Picture 5" descr="hollow-tree_9-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8534400" cy="369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829523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2152872" cy="2609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http://www.dnr.illinois.gov/OI/PublishingImages/SnagOrDeadTre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524" y="2990849"/>
            <a:ext cx="2628900" cy="3505201"/>
          </a:xfrm>
          <a:prstGeom prst="rect">
            <a:avLst/>
          </a:prstGeom>
          <a:noFill/>
          <a:ln w="38100">
            <a:solidFill>
              <a:srgbClr val="996600"/>
            </a:solidFill>
          </a:ln>
          <a:extLst>
            <a:ext uri="{909E8E84-426E-40DD-AFC4-6F175D3DCCD1}">
              <a14:hiddenFill xmlns:a14="http://schemas.microsoft.com/office/drawing/2010/main">
                <a:solidFill>
                  <a:srgbClr val="FFFFFF"/>
                </a:solidFill>
              </a14:hiddenFill>
            </a:ext>
          </a:extLst>
        </p:spPr>
      </p:pic>
      <p:pic>
        <p:nvPicPr>
          <p:cNvPr id="4098" name="Picture 2" descr="http://2.bp.blogspot.com/-YckKqWM93y8/UZj0kpnDCOI/AAAAAAAACGw/ZUM2qKqy8nE/s1600/Northern+Flick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200400"/>
            <a:ext cx="2971800" cy="1981200"/>
          </a:xfrm>
          <a:prstGeom prst="rect">
            <a:avLst/>
          </a:prstGeom>
          <a:noFill/>
          <a:ln w="19050">
            <a:solidFill>
              <a:srgbClr val="FF5050"/>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FF4A78E-E0D0-F43D-8197-4798FF4253B9}"/>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t>Answer! Both have value, but dead trees are extremely valuable to a forest ecosystem because they provide habitat such as den sites, a steady food source of insects, </a:t>
            </a:r>
            <a:r>
              <a:rPr lang="en-US" dirty="0">
                <a:solidFill>
                  <a:srgbClr val="92D050"/>
                </a:solidFill>
              </a:rPr>
              <a:t>and ultimately fertilize the soil after decay.</a:t>
            </a:r>
          </a:p>
        </p:txBody>
      </p:sp>
      <p:pic>
        <p:nvPicPr>
          <p:cNvPr id="228355" name="Picture 5" descr="hollow-tree_9-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8534400" cy="369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829523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2152872" cy="2609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http://www.dnr.illinois.gov/OI/PublishingImages/SnagOrDeadTre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524" y="2990849"/>
            <a:ext cx="2628900" cy="3505201"/>
          </a:xfrm>
          <a:prstGeom prst="rect">
            <a:avLst/>
          </a:prstGeom>
          <a:noFill/>
          <a:ln w="38100">
            <a:solidFill>
              <a:srgbClr val="996600"/>
            </a:solidFill>
          </a:ln>
          <a:extLst>
            <a:ext uri="{909E8E84-426E-40DD-AFC4-6F175D3DCCD1}">
              <a14:hiddenFill xmlns:a14="http://schemas.microsoft.com/office/drawing/2010/main">
                <a:solidFill>
                  <a:srgbClr val="FFFFFF"/>
                </a:solidFill>
              </a14:hiddenFill>
            </a:ext>
          </a:extLst>
        </p:spPr>
      </p:pic>
      <p:pic>
        <p:nvPicPr>
          <p:cNvPr id="7" name="Picture 2" descr="http://2.bp.blogspot.com/-YckKqWM93y8/UZj0kpnDCOI/AAAAAAAACGw/ZUM2qKqy8nE/s1600/Northern+Flick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200400"/>
            <a:ext cx="2971800" cy="1981200"/>
          </a:xfrm>
          <a:prstGeom prst="rect">
            <a:avLst/>
          </a:prstGeom>
          <a:noFill/>
          <a:ln w="19050">
            <a:solidFill>
              <a:srgbClr val="FF5050"/>
            </a:solidFill>
          </a:ln>
          <a:extLst>
            <a:ext uri="{909E8E84-426E-40DD-AFC4-6F175D3DCCD1}">
              <a14:hiddenFill xmlns:a14="http://schemas.microsoft.com/office/drawing/2010/main">
                <a:solidFill>
                  <a:srgbClr val="FFFFFF"/>
                </a:solidFill>
              </a14:hiddenFill>
            </a:ext>
          </a:extLst>
        </p:spPr>
      </p:pic>
      <p:pic>
        <p:nvPicPr>
          <p:cNvPr id="3074" name="Picture 2" descr="http://upload.wikimedia.org/wikipedia/commons/b/bc/Decaying_tree_remnants,_Savernake_Forest_-_geograph.org.uk_-_3444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895600"/>
            <a:ext cx="8534400" cy="36808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4EDAE7-F087-A8A5-595A-E853165C34F3}"/>
              </a:ext>
            </a:extLst>
          </p:cNvPr>
          <p:cNvPicPr>
            <a:picLocks noChangeAspect="1"/>
          </p:cNvPicPr>
          <p:nvPr/>
        </p:nvPicPr>
        <p:blipFill>
          <a:blip r:embed="rId7"/>
          <a:stretch>
            <a:fillRect/>
          </a:stretch>
        </p:blipFill>
        <p:spPr>
          <a:xfrm>
            <a:off x="7418674" y="6787306"/>
            <a:ext cx="1633537" cy="7069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FF66FF"/>
                </a:solidFill>
              </a:rPr>
              <a:t>Note: Habitats can be both large and small</a:t>
            </a:r>
            <a:r>
              <a:rPr lang="en-US" dirty="0"/>
              <a:t>.</a:t>
            </a:r>
          </a:p>
        </p:txBody>
      </p:sp>
      <p:pic>
        <p:nvPicPr>
          <p:cNvPr id="1026" name="Picture 2" descr="http://protrails.com/protrails/uploads/Glossary%20-%20microhabitat%20-%20shi%20s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8610600" cy="4648200"/>
          </a:xfrm>
          <a:prstGeom prst="rect">
            <a:avLst/>
          </a:prstGeom>
          <a:noFill/>
          <a:ln w="28575">
            <a:solidFill>
              <a:srgbClr val="9966FF"/>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794773F-1B67-B6DE-6C15-02ECBF2B582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8478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FF66FF"/>
                </a:solidFill>
              </a:rPr>
              <a:t>Note: Habitats can be both large and small</a:t>
            </a:r>
            <a:r>
              <a:rPr lang="en-US" dirty="0"/>
              <a:t>.</a:t>
            </a:r>
          </a:p>
          <a:p>
            <a:pPr lvl="1" eaLnBrk="1" hangingPunct="1"/>
            <a:r>
              <a:rPr lang="en-US" dirty="0">
                <a:solidFill>
                  <a:srgbClr val="CC9900"/>
                </a:solidFill>
              </a:rPr>
              <a:t>Picture of a tide pool.  A nice little habitat for many sea creatures.</a:t>
            </a:r>
          </a:p>
        </p:txBody>
      </p:sp>
      <p:pic>
        <p:nvPicPr>
          <p:cNvPr id="1026" name="Picture 2" descr="http://protrails.com/protrails/uploads/Glossary%20-%20microhabitat%20-%20shi%20s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8610600" cy="4648200"/>
          </a:xfrm>
          <a:prstGeom prst="rect">
            <a:avLst/>
          </a:prstGeom>
          <a:noFill/>
          <a:ln w="28575">
            <a:solidFill>
              <a:srgbClr val="9966FF"/>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44B49C-2139-48BC-C4E0-15776853DF4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63438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9E519A2-DA63-7717-1EF3-B870B903484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06083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a:p>
            <a:pPr lvl="1" eaLnBrk="1" hangingPunct="1"/>
            <a:r>
              <a:rPr lang="en-US" dirty="0">
                <a:solidFill>
                  <a:srgbClr val="92D050"/>
                </a:solidFill>
              </a:rPr>
              <a:t>Ex. a clump of grass or a space between rocks.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rgbClr val="996600"/>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BB93952-5DB4-FAF1-6BB9-DD6EAED6EE1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76481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a:p>
            <a:pPr lvl="1" eaLnBrk="1" hangingPunct="1"/>
            <a:r>
              <a:rPr lang="en-US" dirty="0">
                <a:solidFill>
                  <a:srgbClr val="92D050"/>
                </a:solidFill>
              </a:rPr>
              <a:t>Ex. a clump of grass or a space between rocks.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rgbClr val="9966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371600" y="2895600"/>
            <a:ext cx="304800" cy="2286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2" name="Picture 1">
            <a:extLst>
              <a:ext uri="{FF2B5EF4-FFF2-40B4-BE49-F238E27FC236}">
                <a16:creationId xmlns:a16="http://schemas.microsoft.com/office/drawing/2014/main" id="{1D7A7796-A938-E0F7-247E-591FD470AB9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6759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0" y="48098"/>
            <a:ext cx="9067800"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 </a:t>
            </a:r>
            <a:r>
              <a:rPr lang="en-US" dirty="0">
                <a:solidFill>
                  <a:srgbClr val="CCCCFF"/>
                </a:solidFill>
              </a:rPr>
              <a:t>and to be successful on the review game.</a:t>
            </a:r>
          </a:p>
          <a:p>
            <a:pPr marL="0" indent="0" eaLnBrk="1" hangingPunct="1">
              <a:buNone/>
            </a:pPr>
            <a:endParaRPr lang="en-US" dirty="0">
              <a:solidFill>
                <a:srgbClr val="FFFFCC"/>
              </a:solidFill>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11" name="Picture 10"/>
          <p:cNvPicPr>
            <a:picLocks noChangeAspect="1"/>
          </p:cNvPicPr>
          <p:nvPr/>
        </p:nvPicPr>
        <p:blipFill>
          <a:blip r:embed="rId2"/>
          <a:stretch>
            <a:fillRect/>
          </a:stretch>
        </p:blipFill>
        <p:spPr>
          <a:xfrm>
            <a:off x="4719970" y="2851901"/>
            <a:ext cx="4192946" cy="3195099"/>
          </a:xfrm>
          <a:prstGeom prst="rect">
            <a:avLst/>
          </a:prstGeom>
          <a:ln>
            <a:solidFill>
              <a:schemeClr val="tx1"/>
            </a:solidFill>
          </a:ln>
          <a:effectLst>
            <a:glow rad="228600">
              <a:srgbClr val="FF0000">
                <a:alpha val="68000"/>
              </a:srgbClr>
            </a:glow>
          </a:effectLst>
        </p:spPr>
      </p:pic>
      <p:pic>
        <p:nvPicPr>
          <p:cNvPr id="6" name="Picture 5"/>
          <p:cNvPicPr>
            <a:picLocks noChangeAspect="1"/>
          </p:cNvPicPr>
          <p:nvPr/>
        </p:nvPicPr>
        <p:blipFill>
          <a:blip r:embed="rId3"/>
          <a:stretch>
            <a:fillRect/>
          </a:stretch>
        </p:blipFill>
        <p:spPr>
          <a:xfrm>
            <a:off x="231084" y="2819400"/>
            <a:ext cx="4123655" cy="3212852"/>
          </a:xfrm>
          <a:prstGeom prst="rect">
            <a:avLst/>
          </a:prstGeom>
          <a:effectLst>
            <a:glow rad="228600">
              <a:schemeClr val="accent1">
                <a:lumMod val="60000"/>
                <a:lumOff val="40000"/>
                <a:alpha val="92000"/>
              </a:schemeClr>
            </a:glow>
          </a:effectLst>
        </p:spPr>
      </p:pic>
      <p:pic>
        <p:nvPicPr>
          <p:cNvPr id="7" name="Picture 6"/>
          <p:cNvPicPr>
            <a:picLocks noChangeAspect="1"/>
          </p:cNvPicPr>
          <p:nvPr/>
        </p:nvPicPr>
        <p:blipFill>
          <a:blip r:embed="rId4"/>
          <a:stretch>
            <a:fillRect/>
          </a:stretch>
        </p:blipFill>
        <p:spPr>
          <a:xfrm rot="20976024">
            <a:off x="1939132" y="2978187"/>
            <a:ext cx="4409783" cy="3338512"/>
          </a:xfrm>
          <a:prstGeom prst="rect">
            <a:avLst/>
          </a:prstGeom>
          <a:effectLst>
            <a:glow rad="228600">
              <a:srgbClr val="CCCCFF">
                <a:alpha val="82000"/>
              </a:srgbClr>
            </a:glow>
          </a:effectLst>
        </p:spPr>
      </p:pic>
      <p:pic>
        <p:nvPicPr>
          <p:cNvPr id="3" name="Picture 2">
            <a:extLst>
              <a:ext uri="{FF2B5EF4-FFF2-40B4-BE49-F238E27FC236}">
                <a16:creationId xmlns:a16="http://schemas.microsoft.com/office/drawing/2014/main" id="{268FB40D-B9F5-84A2-D753-0330E653C1BF}"/>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50036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a:p>
            <a:pPr lvl="1" eaLnBrk="1" hangingPunct="1"/>
            <a:r>
              <a:rPr lang="en-US" dirty="0">
                <a:solidFill>
                  <a:srgbClr val="92D050"/>
                </a:solidFill>
              </a:rPr>
              <a:t>Ex. a clump of grass or a space between rocks.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rgbClr val="9966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371600" y="2895600"/>
            <a:ext cx="304800" cy="2286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1028" name="Picture 4" descr="http://anenglishwood.com/wp-content/uploads/2012/12/Site-moss-12-07-26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63CF06-3446-429A-939B-62FF2D707DD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76434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a:p>
            <a:pPr lvl="1" eaLnBrk="1" hangingPunct="1"/>
            <a:r>
              <a:rPr lang="en-US" dirty="0">
                <a:solidFill>
                  <a:srgbClr val="92D050"/>
                </a:solidFill>
              </a:rPr>
              <a:t>Ex. a clump of grass or a space between rocks.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rgbClr val="9966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371600" y="2895600"/>
            <a:ext cx="304800" cy="2286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1028" name="Picture 4" descr="http://anenglishwood.com/wp-content/uploads/2012/12/Site-moss-12-07-26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a:off x="157842" y="5562600"/>
            <a:ext cx="2128158" cy="0"/>
          </a:xfrm>
          <a:prstGeom prst="line">
            <a:avLst/>
          </a:prstGeom>
          <a:solidFill>
            <a:schemeClr val="accent1"/>
          </a:solidFill>
          <a:ln w="57150" cap="flat" cmpd="sng" algn="ctr">
            <a:solidFill>
              <a:srgbClr val="FFFF00"/>
            </a:solidFill>
            <a:prstDash val="solid"/>
            <a:round/>
            <a:headEnd type="none" w="med" len="med"/>
            <a:tailEnd type="none" w="med" len="med"/>
          </a:ln>
          <a:effectLst/>
        </p:spPr>
      </p:cxnSp>
      <p:cxnSp>
        <p:nvCxnSpPr>
          <p:cNvPr id="12" name="Straight Connector 11"/>
          <p:cNvCxnSpPr/>
          <p:nvPr/>
        </p:nvCxnSpPr>
        <p:spPr bwMode="auto">
          <a:xfrm flipV="1">
            <a:off x="2286000" y="5562600"/>
            <a:ext cx="0" cy="914400"/>
          </a:xfrm>
          <a:prstGeom prst="line">
            <a:avLst/>
          </a:prstGeom>
          <a:solidFill>
            <a:schemeClr val="accent1"/>
          </a:solidFill>
          <a:ln w="57150" cap="flat" cmpd="sng" algn="ctr">
            <a:solidFill>
              <a:srgbClr val="FFFF00"/>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81CA38A6-070E-9FA4-5E3B-94A5E2361EF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8494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a:p>
            <a:pPr lvl="1" eaLnBrk="1" hangingPunct="1"/>
            <a:r>
              <a:rPr lang="en-US" dirty="0">
                <a:solidFill>
                  <a:srgbClr val="92D050"/>
                </a:solidFill>
              </a:rPr>
              <a:t>Ex. a clump of grass or a space between rocks.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371600" y="2895600"/>
            <a:ext cx="304800" cy="2286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1028" name="Picture 4" descr="http://anenglishwood.com/wp-content/uploads/2012/12/Site-moss-12-07-26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fbcdn-sphotos-a-a.akamaihd.net/hphotos-ak-ash4/p480x480/408123_441819562571327_727457738_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42" y="1905000"/>
            <a:ext cx="8757556" cy="4571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E42BC3-7F85-E90E-6631-83246F3B38A6}"/>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8520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a:p>
            <a:pPr lvl="1" eaLnBrk="1" hangingPunct="1"/>
            <a:r>
              <a:rPr lang="en-US" dirty="0">
                <a:solidFill>
                  <a:srgbClr val="92D050"/>
                </a:solidFill>
              </a:rPr>
              <a:t>Ex. a clump of grass or a space between rocks.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371600" y="2895600"/>
            <a:ext cx="304800" cy="2286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1028" name="Picture 4" descr="http://anenglishwood.com/wp-content/uploads/2012/12/Site-moss-12-07-26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fbcdn-sphotos-a-a.akamaihd.net/hphotos-ak-ash4/p480x480/408123_441819562571327_727457738_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42" y="1905000"/>
            <a:ext cx="8757556" cy="4571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2743200" y="3429000"/>
            <a:ext cx="1295400" cy="10668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4" name="Picture 3">
            <a:extLst>
              <a:ext uri="{FF2B5EF4-FFF2-40B4-BE49-F238E27FC236}">
                <a16:creationId xmlns:a16="http://schemas.microsoft.com/office/drawing/2014/main" id="{1E2BA12F-5967-81D1-E50A-FC388433EA2A}"/>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78446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a:p>
            <a:pPr lvl="1" eaLnBrk="1" hangingPunct="1"/>
            <a:r>
              <a:rPr lang="en-US" dirty="0">
                <a:solidFill>
                  <a:srgbClr val="92D050"/>
                </a:solidFill>
              </a:rPr>
              <a:t>Ex. a clump of grass or a space between rocks.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371600" y="2895600"/>
            <a:ext cx="304800" cy="2286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1028" name="Picture 4" descr="http://anenglishwood.com/wp-content/uploads/2012/12/Site-moss-12-07-26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fbcdn-sphotos-a-a.akamaihd.net/hphotos-ak-ash4/p480x480/408123_441819562571327_727457738_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41" y="1905000"/>
            <a:ext cx="8757557" cy="45719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thefeaturedcreature.com/wordpress6/wp-content/uploads/2012/10/Capture-1-470x4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7842" y="1905000"/>
            <a:ext cx="8757556"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CB8875-3D66-1445-A1CB-02920777154B}"/>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35429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idx="4294967295"/>
          </p:nvPr>
        </p:nvSpPr>
        <p:spPr>
          <a:xfrm>
            <a:off x="304800" y="228600"/>
            <a:ext cx="8534400" cy="5897563"/>
          </a:xfrm>
        </p:spPr>
        <p:txBody>
          <a:bodyPr/>
          <a:lstStyle/>
          <a:p>
            <a:pPr eaLnBrk="1" hangingPunct="1"/>
            <a:r>
              <a:rPr lang="en-US" dirty="0">
                <a:solidFill>
                  <a:srgbClr val="92D050"/>
                </a:solidFill>
              </a:rPr>
              <a:t>Microhabitat: </a:t>
            </a:r>
            <a:r>
              <a:rPr lang="en-US" dirty="0">
                <a:solidFill>
                  <a:schemeClr val="tx1">
                    <a:lumMod val="50000"/>
                  </a:schemeClr>
                </a:solidFill>
              </a:rPr>
              <a:t>The very small, specialized habitat that an organism lives.</a:t>
            </a:r>
          </a:p>
          <a:p>
            <a:pPr lvl="1" eaLnBrk="1" hangingPunct="1"/>
            <a:r>
              <a:rPr lang="en-US" dirty="0">
                <a:solidFill>
                  <a:srgbClr val="92D050"/>
                </a:solidFill>
              </a:rPr>
              <a:t>Ex. a clump of grass or a space between rocks.</a:t>
            </a:r>
          </a:p>
        </p:txBody>
      </p:sp>
      <p:pic>
        <p:nvPicPr>
          <p:cNvPr id="2050" name="Picture 2" descr="http://www.anbg.gov.au/bryophyte/photos-300/rock-wall-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371600" y="2895600"/>
            <a:ext cx="304800" cy="2286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1028" name="Picture 4" descr="http://anenglishwood.com/wp-content/uploads/2012/12/Site-moss-12-07-26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42" y="1905000"/>
            <a:ext cx="875755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fbcdn-sphotos-a-a.akamaihd.net/hphotos-ak-ash4/p480x480/408123_441819562571327_727457738_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41" y="1905000"/>
            <a:ext cx="8757557" cy="45719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thefeaturedcreature.com/wordpress6/wp-content/uploads/2012/10/Capture-1-470x4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7842" y="1905000"/>
            <a:ext cx="8757556"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478971" y="2133600"/>
            <a:ext cx="7848600" cy="990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4" name="TextBox 3"/>
          <p:cNvSpPr txBox="1"/>
          <p:nvPr/>
        </p:nvSpPr>
        <p:spPr>
          <a:xfrm>
            <a:off x="669471" y="2274957"/>
            <a:ext cx="7467600" cy="707886"/>
          </a:xfrm>
          <a:prstGeom prst="rect">
            <a:avLst/>
          </a:prstGeom>
          <a:noFill/>
        </p:spPr>
        <p:txBody>
          <a:bodyPr wrap="square" rtlCol="0">
            <a:spAutoFit/>
          </a:bodyPr>
          <a:lstStyle/>
          <a:p>
            <a:r>
              <a:rPr lang="en-US" sz="2000" dirty="0"/>
              <a:t>Learn more about microhabitats and lichen at… </a:t>
            </a:r>
            <a:r>
              <a:rPr lang="en-US" sz="2000" dirty="0">
                <a:hlinkClick r:id="rId6"/>
              </a:rPr>
              <a:t>http://www.anbg.gov.au/lichen/ecology-habitats-micro.html</a:t>
            </a:r>
            <a:endParaRPr lang="en-US" sz="2000" dirty="0"/>
          </a:p>
        </p:txBody>
      </p:sp>
      <p:pic>
        <p:nvPicPr>
          <p:cNvPr id="5" name="Picture 4">
            <a:extLst>
              <a:ext uri="{FF2B5EF4-FFF2-40B4-BE49-F238E27FC236}">
                <a16:creationId xmlns:a16="http://schemas.microsoft.com/office/drawing/2014/main" id="{4BA52C90-4DF4-05BB-32FD-68E586B2632B}"/>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73073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3"/>
          <p:cNvSpPr>
            <a:spLocks noGrp="1" noChangeArrowheads="1"/>
          </p:cNvSpPr>
          <p:nvPr>
            <p:ph type="body" idx="1"/>
          </p:nvPr>
        </p:nvSpPr>
        <p:spPr>
          <a:xfrm>
            <a:off x="457200" y="152400"/>
            <a:ext cx="8229600" cy="5973763"/>
          </a:xfrm>
        </p:spPr>
        <p:txBody>
          <a:bodyPr/>
          <a:lstStyle/>
          <a:p>
            <a:r>
              <a:rPr lang="en-US"/>
              <a:t>Habitat Activity Available Sheet</a:t>
            </a:r>
          </a:p>
        </p:txBody>
      </p:sp>
      <p:pic>
        <p:nvPicPr>
          <p:cNvPr id="2293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438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6" descr="http://www.metroparks.com/uploads/image/Oakwoods/FOX%20WITH%20M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14400"/>
            <a:ext cx="4000500" cy="2962275"/>
          </a:xfrm>
          <a:prstGeom prst="rect">
            <a:avLst/>
          </a:prstGeom>
          <a:noFill/>
          <a:ln w="38100">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229381" name="Picture 8" descr="http://www.hort.purdue.edu/ext/senior/fruits/images/large/currantshru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038600"/>
            <a:ext cx="4038600" cy="2514600"/>
          </a:xfrm>
          <a:prstGeom prst="rect">
            <a:avLst/>
          </a:prstGeom>
          <a:noFill/>
          <a:ln w="28575">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D4606C-08FB-B24F-6164-43510A7099C2}"/>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xfrm>
            <a:off x="457200" y="152400"/>
            <a:ext cx="8229600" cy="5973763"/>
          </a:xfrm>
        </p:spPr>
        <p:txBody>
          <a:bodyPr/>
          <a:lstStyle/>
          <a:p>
            <a:r>
              <a:rPr lang="en-US"/>
              <a:t>Habitat Activity Available Sheet</a:t>
            </a:r>
          </a:p>
        </p:txBody>
      </p:sp>
      <p:pic>
        <p:nvPicPr>
          <p:cNvPr id="230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438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10000"/>
            <a:ext cx="2057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382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38200"/>
            <a:ext cx="1960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810000"/>
            <a:ext cx="1981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2286000"/>
            <a:ext cx="2057400" cy="2362200"/>
          </a:xfrm>
          <a:prstGeom prst="rect">
            <a:avLst/>
          </a:prstGeom>
          <a:noFill/>
          <a:ln w="38100">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433D5B-E1F9-C348-A02F-5FC34DAEF792}"/>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olarlife.ca/Traditional/traditional/animals/images/ha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52400"/>
            <a:ext cx="510428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Law of Nature</a:t>
            </a:r>
          </a:p>
        </p:txBody>
      </p:sp>
    </p:spTree>
    <p:extLst>
      <p:ext uri="{BB962C8B-B14F-4D97-AF65-F5344CB8AC3E}">
        <p14:creationId xmlns:p14="http://schemas.microsoft.com/office/powerpoint/2010/main" val="450951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olarlife.ca/Traditional/traditional/animals/images/ha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runninghaven.files.wordpress.com/2012/05/coyot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58"/>
            <a:ext cx="9296400" cy="69668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52400"/>
            <a:ext cx="510428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Law of Nature</a:t>
            </a:r>
          </a:p>
        </p:txBody>
      </p:sp>
      <p:sp>
        <p:nvSpPr>
          <p:cNvPr id="6" name="Rectangle 5"/>
          <p:cNvSpPr/>
          <p:nvPr/>
        </p:nvSpPr>
        <p:spPr>
          <a:xfrm>
            <a:off x="381000" y="1071265"/>
            <a:ext cx="3645550" cy="923330"/>
          </a:xfrm>
          <a:prstGeom prst="rect">
            <a:avLst/>
          </a:prstGeom>
          <a:noFill/>
        </p:spPr>
        <p:txBody>
          <a:bodyPr wrap="none" lIns="91440" tIns="45720" rIns="91440" bIns="45720">
            <a:spAutoFit/>
          </a:bodyPr>
          <a:lstStyle/>
          <a:p>
            <a:pPr algn="ctr"/>
            <a:r>
              <a:rPr lang="en-US" sz="5400" b="1" cap="none" spc="0" dirty="0">
                <a:ln w="3810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Don’t Die!</a:t>
            </a:r>
          </a:p>
        </p:txBody>
      </p:sp>
    </p:spTree>
    <p:extLst>
      <p:ext uri="{BB962C8B-B14F-4D97-AF65-F5344CB8AC3E}">
        <p14:creationId xmlns:p14="http://schemas.microsoft.com/office/powerpoint/2010/main" val="186383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pPr>
              <a:buNone/>
            </a:pPr>
            <a:r>
              <a:rPr lang="en-US" sz="96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Respect</a:t>
            </a: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algn="ctr">
              <a:buNone/>
            </a:pPr>
            <a:r>
              <a:rPr lang="en-US" b="1" cap="none" spc="0" dirty="0">
                <a:ln w="9525">
                  <a:solidFill>
                    <a:schemeClr val="bg1"/>
                  </a:solidFill>
                  <a:prstDash val="solid"/>
                </a:ln>
                <a:solidFill>
                  <a:srgbClr val="FFCC99"/>
                </a:solidFill>
                <a:effectLst>
                  <a:outerShdw blurRad="12700" dist="38100" dir="2700000" algn="tl" rotWithShape="0">
                    <a:schemeClr val="bg1">
                      <a:lumMod val="50000"/>
                    </a:schemeClr>
                  </a:outerShdw>
                </a:effectLst>
              </a:rPr>
              <a:t>Safety</a:t>
            </a: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algn="ctr">
              <a:buNone/>
            </a:pPr>
            <a:r>
              <a:rPr lang="en-US" b="1" cap="none" spc="0" dirty="0">
                <a:ln w="9525">
                  <a:solidFill>
                    <a:schemeClr val="bg1"/>
                  </a:solidFill>
                  <a:prstDash val="solid"/>
                </a:ln>
                <a:solidFill>
                  <a:srgbClr val="CC99FF"/>
                </a:solidFill>
                <a:effectLst>
                  <a:outerShdw blurRad="12700" dist="38100" dir="2700000" algn="tl" rotWithShape="0">
                    <a:schemeClr val="bg1">
                      <a:lumMod val="50000"/>
                    </a:schemeClr>
                  </a:outerShdw>
                </a:effectLst>
              </a:rPr>
              <a:t>Responsibility</a:t>
            </a:r>
          </a:p>
        </p:txBody>
      </p:sp>
      <p:sp>
        <p:nvSpPr>
          <p:cNvPr id="6" name="Rectangle 5"/>
          <p:cNvSpPr/>
          <p:nvPr/>
        </p:nvSpPr>
        <p:spPr>
          <a:xfrm>
            <a:off x="30527" y="2840755"/>
            <a:ext cx="1571263" cy="1557349"/>
          </a:xfrm>
          <a:prstGeom prst="rect">
            <a:avLst/>
          </a:prstGeom>
          <a:noFill/>
        </p:spPr>
        <p:txBody>
          <a:bodyPr wrap="none" lIns="91440" tIns="45720" rIns="91440" bIns="45720">
            <a:spAutoFit/>
          </a:bodyPr>
          <a:lstStyle/>
          <a:p>
            <a:pPr algn="ctr">
              <a:buNone/>
            </a:pP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Make </a:t>
            </a:r>
          </a:p>
          <a:p>
            <a:pPr algn="ct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G</a:t>
            </a: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ood </a:t>
            </a:r>
          </a:p>
          <a:p>
            <a:pPr algn="ct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C</a:t>
            </a: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hoices</a:t>
            </a:r>
          </a:p>
        </p:txBody>
      </p:sp>
      <p:sp>
        <p:nvSpPr>
          <p:cNvPr id="7" name="Rectangle 6"/>
          <p:cNvSpPr/>
          <p:nvPr/>
        </p:nvSpPr>
        <p:spPr>
          <a:xfrm>
            <a:off x="-1" y="21887"/>
            <a:ext cx="4572001" cy="1988237"/>
          </a:xfrm>
          <a:prstGeom prst="rect">
            <a:avLst/>
          </a:prstGeom>
          <a:noFill/>
        </p:spPr>
        <p:txBody>
          <a:bodyPr wrap="square" lIns="91440" tIns="45720" rIns="91440" bIns="45720">
            <a:spAutoFit/>
          </a:bodyPr>
          <a:lstStyle/>
          <a:p>
            <a:pPr algn="l">
              <a:buNone/>
            </a:pPr>
            <a:r>
              <a:rPr lang="en-US" sz="28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Listen to </a:t>
            </a: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the teacher and others.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Please no</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shout outs. </a:t>
            </a:r>
            <a:endParaRPr lang="en-US" sz="28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endParaRPr>
          </a:p>
        </p:txBody>
      </p:sp>
      <p:sp>
        <p:nvSpPr>
          <p:cNvPr id="9" name="Rectangle 8"/>
          <p:cNvSpPr/>
          <p:nvPr/>
        </p:nvSpPr>
        <p:spPr>
          <a:xfrm>
            <a:off x="5029200" y="-21202"/>
            <a:ext cx="5787295" cy="2074414"/>
          </a:xfrm>
          <a:prstGeom prst="rect">
            <a:avLst/>
          </a:prstGeom>
        </p:spPr>
        <p:txBody>
          <a:bodyPr wrap="square">
            <a:spAutoFit/>
          </a:bodyPr>
          <a:lstStyle/>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One speaker at a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time. Please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raise your</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hand.</a:t>
            </a:r>
          </a:p>
        </p:txBody>
      </p:sp>
      <p:sp>
        <p:nvSpPr>
          <p:cNvPr id="11" name="Rectangle 10"/>
          <p:cNvSpPr/>
          <p:nvPr/>
        </p:nvSpPr>
        <p:spPr>
          <a:xfrm>
            <a:off x="178407" y="1855767"/>
            <a:ext cx="4572000" cy="1040285"/>
          </a:xfrm>
          <a:prstGeom prst="rect">
            <a:avLst/>
          </a:prstGeom>
        </p:spPr>
        <p:txBody>
          <a:bodyPr>
            <a:spAutoFit/>
          </a:bodyPr>
          <a:lstStyle/>
          <a:p>
            <a:pPr algn="l">
              <a:buNone/>
            </a:pPr>
            <a:r>
              <a:rPr lang="en-US" sz="2800" b="1" dirty="0">
                <a:ln w="9525">
                  <a:solidFill>
                    <a:schemeClr val="bg1"/>
                  </a:solidFill>
                  <a:prstDash val="solid"/>
                </a:ln>
                <a:solidFill>
                  <a:srgbClr val="FFCC99"/>
                </a:solidFill>
                <a:effectLst>
                  <a:outerShdw blurRad="12700" dist="38100" dir="2700000" algn="tl" rotWithShape="0">
                    <a:schemeClr val="bg1">
                      <a:lumMod val="50000"/>
                    </a:schemeClr>
                  </a:outerShdw>
                </a:effectLst>
              </a:rPr>
              <a:t>First, </a:t>
            </a:r>
          </a:p>
          <a:p>
            <a:pPr algn="l">
              <a:buNone/>
            </a:pPr>
            <a:r>
              <a:rPr lang="en-US" sz="2800" b="1" dirty="0">
                <a:ln w="9525">
                  <a:solidFill>
                    <a:schemeClr val="bg1"/>
                  </a:solidFill>
                  <a:prstDash val="solid"/>
                </a:ln>
                <a:solidFill>
                  <a:srgbClr val="FFCC99"/>
                </a:solidFill>
                <a:effectLst>
                  <a:outerShdw blurRad="12700" dist="38100" dir="2700000" algn="tl" rotWithShape="0">
                    <a:schemeClr val="bg1">
                      <a:lumMod val="50000"/>
                    </a:schemeClr>
                  </a:outerShdw>
                </a:effectLst>
              </a:rPr>
              <a:t>Last, </a:t>
            </a:r>
          </a:p>
        </p:txBody>
      </p:sp>
      <p:sp>
        <p:nvSpPr>
          <p:cNvPr id="12" name="TextBox 11"/>
          <p:cNvSpPr txBox="1"/>
          <p:nvPr/>
        </p:nvSpPr>
        <p:spPr>
          <a:xfrm>
            <a:off x="7239000" y="1916231"/>
            <a:ext cx="2087620" cy="954107"/>
          </a:xfrm>
          <a:prstGeom prst="rect">
            <a:avLst/>
          </a:prstGeom>
          <a:noFill/>
        </p:spPr>
        <p:txBody>
          <a:bodyPr wrap="square" rtlCol="0">
            <a:spAutoFit/>
          </a:bodyPr>
          <a:lstStyle/>
          <a:p>
            <a:pPr algn="l">
              <a:buNone/>
            </a:pPr>
            <a:r>
              <a:rPr lang="en-US" sz="2800" b="1" dirty="0">
                <a:solidFill>
                  <a:srgbClr val="FFCC99"/>
                </a:solidFill>
              </a:rPr>
              <a:t>and Always.</a:t>
            </a:r>
          </a:p>
        </p:txBody>
      </p:sp>
      <p:sp>
        <p:nvSpPr>
          <p:cNvPr id="13" name="Rectangle 12"/>
          <p:cNvSpPr/>
          <p:nvPr/>
        </p:nvSpPr>
        <p:spPr>
          <a:xfrm>
            <a:off x="143199" y="5509097"/>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Focus on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Task completion</a:t>
            </a:r>
          </a:p>
        </p:txBody>
      </p:sp>
      <p:sp>
        <p:nvSpPr>
          <p:cNvPr id="14" name="Rectangle 13"/>
          <p:cNvSpPr/>
          <p:nvPr/>
        </p:nvSpPr>
        <p:spPr>
          <a:xfrm>
            <a:off x="6497280" y="5570936"/>
            <a:ext cx="4936622" cy="1040285"/>
          </a:xfrm>
          <a:prstGeom prst="rect">
            <a:avLst/>
          </a:prstGeom>
        </p:spPr>
        <p:txBody>
          <a:bodyPr wrap="square">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 Avoid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Distractions</a:t>
            </a:r>
          </a:p>
        </p:txBody>
      </p:sp>
      <p:sp>
        <p:nvSpPr>
          <p:cNvPr id="16" name="Rectangle 15"/>
          <p:cNvSpPr/>
          <p:nvPr/>
        </p:nvSpPr>
        <p:spPr>
          <a:xfrm>
            <a:off x="53288" y="4436192"/>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Stay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Organized</a:t>
            </a:r>
          </a:p>
        </p:txBody>
      </p:sp>
      <p:sp>
        <p:nvSpPr>
          <p:cNvPr id="17" name="Rectangle 16"/>
          <p:cNvSpPr/>
          <p:nvPr/>
        </p:nvSpPr>
        <p:spPr>
          <a:xfrm>
            <a:off x="7111838" y="4472699"/>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Help</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Others</a:t>
            </a: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algn="ctr">
              <a:buNone/>
            </a:pPr>
            <a:r>
              <a:rPr lang="en-US" sz="54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Be Present</a:t>
            </a:r>
          </a:p>
        </p:txBody>
      </p:sp>
      <p:sp>
        <p:nvSpPr>
          <p:cNvPr id="19" name="Rectangle 18"/>
          <p:cNvSpPr/>
          <p:nvPr/>
        </p:nvSpPr>
        <p:spPr>
          <a:xfrm>
            <a:off x="7734299" y="2908203"/>
            <a:ext cx="1295401" cy="1557349"/>
          </a:xfrm>
          <a:prstGeom prst="rect">
            <a:avLst/>
          </a:prstGeom>
        </p:spPr>
        <p:txBody>
          <a:bodyPr wrap="square">
            <a:spAutoFit/>
          </a:bodyPr>
          <a:lstStyle/>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Never</a:t>
            </a:r>
          </a:p>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Give</a:t>
            </a:r>
          </a:p>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Up!</a:t>
            </a:r>
          </a:p>
        </p:txBody>
      </p:sp>
      <p:sp>
        <p:nvSpPr>
          <p:cNvPr id="10" name="Rectangle 9"/>
          <p:cNvSpPr/>
          <p:nvPr/>
        </p:nvSpPr>
        <p:spPr>
          <a:xfrm>
            <a:off x="0" y="6689100"/>
            <a:ext cx="829073" cy="153888"/>
          </a:xfrm>
          <a:prstGeom prst="rect">
            <a:avLst/>
          </a:prstGeom>
        </p:spPr>
        <p:txBody>
          <a:bodyPr wrap="none">
            <a:spAutoFit/>
          </a:bodyPr>
          <a:lstStyle/>
          <a:p>
            <a:pPr algn="r"/>
            <a:r>
              <a:rPr lang="en-US" sz="400" b="1" dirty="0"/>
              <a:t>Science from </a:t>
            </a:r>
            <a:r>
              <a:rPr lang="en-US" sz="400" b="1" dirty="0" err="1"/>
              <a:t>Murf</a:t>
            </a:r>
            <a:r>
              <a:rPr lang="en-US" sz="400" b="1" dirty="0"/>
              <a:t> LLC</a:t>
            </a:r>
            <a:endParaRPr lang="en-US" sz="400" dirty="0"/>
          </a:p>
        </p:txBody>
      </p:sp>
      <p:pic>
        <p:nvPicPr>
          <p:cNvPr id="2" name="Picture 1">
            <a:extLst>
              <a:ext uri="{FF2B5EF4-FFF2-40B4-BE49-F238E27FC236}">
                <a16:creationId xmlns:a16="http://schemas.microsoft.com/office/drawing/2014/main" id="{C6D32C2A-227B-FAE7-A35B-84AF3FE361C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211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olarlife.ca/Traditional/traditional/animals/images/ha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runninghaven.files.wordpress.com/2012/05/coyot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58"/>
            <a:ext cx="9296400" cy="69668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axwaugh.com/images/yellowstone07may/coyote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658"/>
            <a:ext cx="9296400" cy="69668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52400"/>
            <a:ext cx="510428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Law of Nature</a:t>
            </a:r>
          </a:p>
        </p:txBody>
      </p:sp>
      <p:sp>
        <p:nvSpPr>
          <p:cNvPr id="6" name="Rectangle 5"/>
          <p:cNvSpPr/>
          <p:nvPr/>
        </p:nvSpPr>
        <p:spPr>
          <a:xfrm>
            <a:off x="381000" y="1071265"/>
            <a:ext cx="3645550" cy="923330"/>
          </a:xfrm>
          <a:prstGeom prst="rect">
            <a:avLst/>
          </a:prstGeom>
          <a:noFill/>
        </p:spPr>
        <p:txBody>
          <a:bodyPr wrap="none" lIns="91440" tIns="45720" rIns="91440" bIns="45720">
            <a:spAutoFit/>
          </a:bodyPr>
          <a:lstStyle/>
          <a:p>
            <a:pPr algn="ctr"/>
            <a:r>
              <a:rPr lang="en-US" sz="5400" b="1" cap="none" spc="0" dirty="0">
                <a:ln w="3810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Don’t Die!</a:t>
            </a:r>
          </a:p>
        </p:txBody>
      </p:sp>
      <p:sp>
        <p:nvSpPr>
          <p:cNvPr id="7" name="Rectangle 6"/>
          <p:cNvSpPr/>
          <p:nvPr/>
        </p:nvSpPr>
        <p:spPr>
          <a:xfrm>
            <a:off x="1034143" y="4191000"/>
            <a:ext cx="6898043" cy="923330"/>
          </a:xfrm>
          <a:prstGeom prst="rect">
            <a:avLst/>
          </a:prstGeom>
          <a:noFill/>
        </p:spPr>
        <p:txBody>
          <a:bodyPr wrap="none" lIns="91440" tIns="45720" rIns="91440" bIns="45720">
            <a:prstTxWarp prst="textArchUp">
              <a:avLst/>
            </a:prstTxWarp>
            <a:spAutoFit/>
          </a:bodyPr>
          <a:lstStyle/>
          <a:p>
            <a:pPr algn="ctr"/>
            <a:r>
              <a:rPr lang="en-US" sz="5400" b="1" cap="none" spc="0" dirty="0">
                <a:ln w="19050" cmpd="sng">
                  <a:solidFill>
                    <a:sysClr val="windowText" lastClr="000000"/>
                  </a:solidFill>
                  <a:prstDash val="solid"/>
                  <a:miter lim="800000"/>
                </a:ln>
                <a:solidFill>
                  <a:srgbClr val="FF66FF"/>
                </a:solidFill>
                <a:effectLst>
                  <a:outerShdw blurRad="50800" algn="tl" rotWithShape="0">
                    <a:srgbClr val="000000"/>
                  </a:outerShdw>
                </a:effectLst>
              </a:rPr>
              <a:t>Make lots of babies</a:t>
            </a:r>
          </a:p>
        </p:txBody>
      </p:sp>
    </p:spTree>
    <p:extLst>
      <p:ext uri="{BB962C8B-B14F-4D97-AF65-F5344CB8AC3E}">
        <p14:creationId xmlns:p14="http://schemas.microsoft.com/office/powerpoint/2010/main" val="1863839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olarlife.ca/Traditional/traditional/animals/images/ha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runninghaven.files.wordpress.com/2012/05/coyot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58"/>
            <a:ext cx="9296400" cy="69668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axwaugh.com/images/yellowstone07may/coyote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658"/>
            <a:ext cx="9296400" cy="69668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52400"/>
            <a:ext cx="510428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Law of Nature</a:t>
            </a:r>
          </a:p>
        </p:txBody>
      </p:sp>
      <p:sp>
        <p:nvSpPr>
          <p:cNvPr id="6" name="Rectangle 5"/>
          <p:cNvSpPr/>
          <p:nvPr/>
        </p:nvSpPr>
        <p:spPr>
          <a:xfrm>
            <a:off x="381000" y="1071265"/>
            <a:ext cx="3645550" cy="923330"/>
          </a:xfrm>
          <a:prstGeom prst="rect">
            <a:avLst/>
          </a:prstGeom>
          <a:noFill/>
        </p:spPr>
        <p:txBody>
          <a:bodyPr wrap="none" lIns="91440" tIns="45720" rIns="91440" bIns="45720">
            <a:spAutoFit/>
          </a:bodyPr>
          <a:lstStyle/>
          <a:p>
            <a:pPr algn="ctr"/>
            <a:r>
              <a:rPr lang="en-US" sz="5400" b="1" cap="none" spc="0" dirty="0">
                <a:ln w="3810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Don’t Die!</a:t>
            </a:r>
          </a:p>
        </p:txBody>
      </p:sp>
      <p:sp>
        <p:nvSpPr>
          <p:cNvPr id="7" name="Rectangle 6"/>
          <p:cNvSpPr/>
          <p:nvPr/>
        </p:nvSpPr>
        <p:spPr>
          <a:xfrm>
            <a:off x="1034143" y="4191000"/>
            <a:ext cx="6898043" cy="923330"/>
          </a:xfrm>
          <a:prstGeom prst="rect">
            <a:avLst/>
          </a:prstGeom>
          <a:noFill/>
        </p:spPr>
        <p:txBody>
          <a:bodyPr wrap="none" lIns="91440" tIns="45720" rIns="91440" bIns="45720">
            <a:prstTxWarp prst="textArchUp">
              <a:avLst/>
            </a:prstTxWarp>
            <a:spAutoFit/>
          </a:bodyPr>
          <a:lstStyle/>
          <a:p>
            <a:pPr algn="ctr"/>
            <a:r>
              <a:rPr lang="en-US" sz="5400" b="1" cap="none" spc="0" dirty="0">
                <a:ln w="19050" cmpd="sng">
                  <a:solidFill>
                    <a:sysClr val="windowText" lastClr="000000"/>
                  </a:solidFill>
                  <a:prstDash val="solid"/>
                  <a:miter lim="800000"/>
                </a:ln>
                <a:solidFill>
                  <a:srgbClr val="FF66FF"/>
                </a:solidFill>
                <a:effectLst>
                  <a:outerShdw blurRad="50800" algn="tl" rotWithShape="0">
                    <a:srgbClr val="000000"/>
                  </a:outerShdw>
                </a:effectLst>
              </a:rPr>
              <a:t>Make lots of babies</a:t>
            </a:r>
          </a:p>
        </p:txBody>
      </p:sp>
      <p:sp>
        <p:nvSpPr>
          <p:cNvPr id="5" name="Rounded Rectangle 4"/>
          <p:cNvSpPr/>
          <p:nvPr/>
        </p:nvSpPr>
        <p:spPr bwMode="auto">
          <a:xfrm>
            <a:off x="533400" y="4953000"/>
            <a:ext cx="8229600" cy="1752600"/>
          </a:xfrm>
          <a:prstGeom prst="roundRect">
            <a:avLst/>
          </a:prstGeom>
          <a:solidFill>
            <a:schemeClr val="bg1"/>
          </a:solidFill>
          <a:ln w="9525" cap="flat" cmpd="sng" algn="ctr">
            <a:solidFill>
              <a:srgbClr val="FFFF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8" name="TextBox 7"/>
          <p:cNvSpPr txBox="1"/>
          <p:nvPr/>
        </p:nvSpPr>
        <p:spPr>
          <a:xfrm>
            <a:off x="685800" y="5044470"/>
            <a:ext cx="8001000" cy="1569660"/>
          </a:xfrm>
          <a:prstGeom prst="rect">
            <a:avLst/>
          </a:prstGeom>
          <a:noFill/>
        </p:spPr>
        <p:txBody>
          <a:bodyPr wrap="square" rtlCol="0">
            <a:spAutoFit/>
          </a:bodyPr>
          <a:lstStyle/>
          <a:p>
            <a:r>
              <a:rPr lang="en-US" sz="2400" dirty="0">
                <a:solidFill>
                  <a:srgbClr val="FFFF99"/>
                </a:solidFill>
              </a:rPr>
              <a:t>Important Note: We are talking about dragonflies and mites and things.  Obviously don’t die, and </a:t>
            </a:r>
            <a:r>
              <a:rPr lang="en-US" sz="2400">
                <a:solidFill>
                  <a:srgbClr val="FFFF99"/>
                </a:solidFill>
              </a:rPr>
              <a:t>you should hold </a:t>
            </a:r>
            <a:r>
              <a:rPr lang="en-US" sz="2400" dirty="0">
                <a:solidFill>
                  <a:srgbClr val="FFFF99"/>
                </a:solidFill>
              </a:rPr>
              <a:t>off on the baby making thing for a considerable amount of time.  Thank you.</a:t>
            </a:r>
          </a:p>
        </p:txBody>
      </p:sp>
    </p:spTree>
    <p:extLst>
      <p:ext uri="{BB962C8B-B14F-4D97-AF65-F5344CB8AC3E}">
        <p14:creationId xmlns:p14="http://schemas.microsoft.com/office/powerpoint/2010/main" val="4218985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3"/>
          <p:cNvSpPr>
            <a:spLocks noGrp="1" noChangeArrowheads="1"/>
          </p:cNvSpPr>
          <p:nvPr>
            <p:ph type="body" idx="1"/>
          </p:nvPr>
        </p:nvSpPr>
        <p:spPr>
          <a:xfrm>
            <a:off x="304800" y="381000"/>
            <a:ext cx="8382000" cy="5745163"/>
          </a:xfrm>
        </p:spPr>
        <p:txBody>
          <a:bodyPr/>
          <a:lstStyle/>
          <a:p>
            <a:r>
              <a:rPr lang="en-US"/>
              <a:t>Habitat Activity.  Mice and Foxes</a:t>
            </a:r>
          </a:p>
          <a:p>
            <a:pPr lvl="1"/>
            <a:r>
              <a:rPr lang="en-US">
                <a:solidFill>
                  <a:srgbClr val="FF9900"/>
                </a:solidFill>
              </a:rPr>
              <a:t>Sheets provided in activities folder.</a:t>
            </a:r>
          </a:p>
          <a:p>
            <a:endParaRPr lang="en-US">
              <a:solidFill>
                <a:srgbClr val="FF9900"/>
              </a:solidFill>
            </a:endParaRPr>
          </a:p>
        </p:txBody>
      </p:sp>
      <p:pic>
        <p:nvPicPr>
          <p:cNvPr id="2314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106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13FEE53-37C2-AFA6-9DBF-3B566D11DECC}"/>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3"/>
          <p:cNvSpPr>
            <a:spLocks noGrp="1" noChangeArrowheads="1"/>
          </p:cNvSpPr>
          <p:nvPr>
            <p:ph type="body" idx="1"/>
          </p:nvPr>
        </p:nvSpPr>
        <p:spPr>
          <a:xfrm>
            <a:off x="304800" y="381000"/>
            <a:ext cx="8382000" cy="5745163"/>
          </a:xfrm>
        </p:spPr>
        <p:txBody>
          <a:bodyPr/>
          <a:lstStyle/>
          <a:p>
            <a:r>
              <a:rPr lang="en-US"/>
              <a:t>Habitat Activity.  Mice and Foxes</a:t>
            </a:r>
          </a:p>
          <a:p>
            <a:pPr lvl="1"/>
            <a:r>
              <a:rPr lang="en-US">
                <a:solidFill>
                  <a:srgbClr val="FF9900"/>
                </a:solidFill>
              </a:rPr>
              <a:t>Sheets provided in activities folder.</a:t>
            </a:r>
          </a:p>
          <a:p>
            <a:endParaRPr lang="en-US">
              <a:solidFill>
                <a:srgbClr val="FF9900"/>
              </a:solidFill>
            </a:endParaRPr>
          </a:p>
        </p:txBody>
      </p:sp>
      <p:pic>
        <p:nvPicPr>
          <p:cNvPr id="2314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106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5369379"/>
            <a:ext cx="78105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752600"/>
            <a:ext cx="78295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7D03505-6B8E-D9BB-E982-9C231AA4888F}"/>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32833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xfrm>
            <a:off x="304800" y="381000"/>
            <a:ext cx="8382000" cy="5745163"/>
          </a:xfrm>
        </p:spPr>
        <p:txBody>
          <a:bodyPr/>
          <a:lstStyle/>
          <a:p>
            <a:r>
              <a:rPr lang="en-US"/>
              <a:t>Habitat Activity.  Mice and Foxes</a:t>
            </a:r>
          </a:p>
          <a:p>
            <a:endParaRPr lang="en-US"/>
          </a:p>
        </p:txBody>
      </p:sp>
      <p:pic>
        <p:nvPicPr>
          <p:cNvPr id="2324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160690"/>
            <a:ext cx="481012" cy="41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129053"/>
            <a:ext cx="495300"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3C305721-7F18-E8DF-6C99-07FA183A367E}"/>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body" idx="1"/>
          </p:nvPr>
        </p:nvSpPr>
        <p:spPr>
          <a:xfrm>
            <a:off x="304800" y="381000"/>
            <a:ext cx="8382000" cy="5745163"/>
          </a:xfrm>
        </p:spPr>
        <p:txBody>
          <a:bodyPr/>
          <a:lstStyle/>
          <a:p>
            <a:r>
              <a:rPr lang="en-US">
                <a:solidFill>
                  <a:srgbClr val="FF9900"/>
                </a:solidFill>
              </a:rPr>
              <a:t>Students (FOXES) toss in small circle.</a:t>
            </a:r>
          </a:p>
          <a:p>
            <a:endParaRPr lang="en-US">
              <a:solidFill>
                <a:srgbClr val="FF9900"/>
              </a:solidFill>
            </a:endParaRPr>
          </a:p>
        </p:txBody>
      </p:sp>
      <p:pic>
        <p:nvPicPr>
          <p:cNvPr id="2334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160690"/>
            <a:ext cx="481012" cy="41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129053"/>
            <a:ext cx="495300"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491093D-12B5-52E3-2151-4F26CCE44A4F}"/>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body" idx="1"/>
          </p:nvPr>
        </p:nvSpPr>
        <p:spPr>
          <a:xfrm>
            <a:off x="304800" y="381000"/>
            <a:ext cx="8382000" cy="5745163"/>
          </a:xfrm>
        </p:spPr>
        <p:txBody>
          <a:bodyPr/>
          <a:lstStyle/>
          <a:p>
            <a:r>
              <a:rPr lang="en-US">
                <a:solidFill>
                  <a:srgbClr val="FF9900"/>
                </a:solidFill>
              </a:rPr>
              <a:t>Students (FOXES) toss in small circle.</a:t>
            </a:r>
          </a:p>
          <a:p>
            <a:endParaRPr lang="en-US">
              <a:solidFill>
                <a:srgbClr val="FF9900"/>
              </a:solidFill>
            </a:endParaRPr>
          </a:p>
        </p:txBody>
      </p:sp>
      <p:pic>
        <p:nvPicPr>
          <p:cNvPr id="234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Oval 4"/>
          <p:cNvSpPr>
            <a:spLocks noChangeArrowheads="1"/>
          </p:cNvSpPr>
          <p:nvPr/>
        </p:nvSpPr>
        <p:spPr bwMode="auto">
          <a:xfrm>
            <a:off x="990600" y="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160690"/>
            <a:ext cx="481012" cy="41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129053"/>
            <a:ext cx="495300"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073BF2D-E786-0E47-0582-E7F02ED78647}"/>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body" idx="1"/>
          </p:nvPr>
        </p:nvSpPr>
        <p:spPr>
          <a:xfrm>
            <a:off x="304800" y="381000"/>
            <a:ext cx="8382000" cy="5745163"/>
          </a:xfrm>
        </p:spPr>
        <p:txBody>
          <a:bodyPr/>
          <a:lstStyle/>
          <a:p>
            <a:r>
              <a:rPr lang="en-US">
                <a:solidFill>
                  <a:srgbClr val="FF9900"/>
                </a:solidFill>
              </a:rPr>
              <a:t>Students (FOXES) toss in small circle.</a:t>
            </a:r>
          </a:p>
          <a:p>
            <a:endParaRPr lang="en-US">
              <a:solidFill>
                <a:srgbClr val="FF9900"/>
              </a:solidFill>
            </a:endParaRPr>
          </a:p>
        </p:txBody>
      </p:sp>
      <p:pic>
        <p:nvPicPr>
          <p:cNvPr id="235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Oval 4"/>
          <p:cNvSpPr>
            <a:spLocks noChangeArrowheads="1"/>
          </p:cNvSpPr>
          <p:nvPr/>
        </p:nvSpPr>
        <p:spPr bwMode="auto">
          <a:xfrm>
            <a:off x="4038600" y="3200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35525" name="AutoShape 5"/>
          <p:cNvSpPr>
            <a:spLocks noChangeArrowheads="1"/>
          </p:cNvSpPr>
          <p:nvPr/>
        </p:nvSpPr>
        <p:spPr bwMode="auto">
          <a:xfrm rot="2943333">
            <a:off x="2857500" y="-647700"/>
            <a:ext cx="5410200" cy="3048000"/>
          </a:xfrm>
          <a:prstGeom prst="curvedDownArrow">
            <a:avLst>
              <a:gd name="adj1" fmla="val 16690"/>
              <a:gd name="adj2" fmla="val 52190"/>
              <a:gd name="adj3" fmla="val 33333"/>
            </a:avLst>
          </a:prstGeom>
          <a:solidFill>
            <a:srgbClr val="FF9900"/>
          </a:solidFill>
          <a:ln w="9525">
            <a:solidFill>
              <a:schemeClr val="bg1"/>
            </a:solidFill>
            <a:miter lim="800000"/>
            <a:headEnd/>
            <a:tailEnd/>
          </a:ln>
        </p:spPr>
        <p:txBody>
          <a:bodyPr wrap="none" anchor="ctr"/>
          <a:lstStyle/>
          <a:p>
            <a:pPr eaLnBrk="0" hangingPunct="0"/>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160690"/>
            <a:ext cx="481012" cy="41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129053"/>
            <a:ext cx="495300"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1E1BF005-6400-2F64-14C9-1728EF12F635}"/>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a:xfrm>
            <a:off x="304800" y="381000"/>
            <a:ext cx="8382000" cy="5745163"/>
          </a:xfrm>
        </p:spPr>
        <p:txBody>
          <a:bodyPr/>
          <a:lstStyle/>
          <a:p>
            <a:r>
              <a:rPr lang="en-US"/>
              <a:t>Habitat Activity.  Mice and Foxes</a:t>
            </a:r>
          </a:p>
          <a:p>
            <a:endParaRPr lang="en-US"/>
          </a:p>
        </p:txBody>
      </p:sp>
      <p:pic>
        <p:nvPicPr>
          <p:cNvPr id="2365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Rectangle 6"/>
          <p:cNvSpPr>
            <a:spLocks noChangeArrowheads="1"/>
          </p:cNvSpPr>
          <p:nvPr/>
        </p:nvSpPr>
        <p:spPr bwMode="auto">
          <a:xfrm>
            <a:off x="685800" y="1219200"/>
            <a:ext cx="7543800" cy="838200"/>
          </a:xfrm>
          <a:prstGeom prst="rect">
            <a:avLst/>
          </a:prstGeom>
          <a:solidFill>
            <a:schemeClr val="bg1"/>
          </a:solidFill>
          <a:ln w="57150">
            <a:solidFill>
              <a:srgbClr val="808080"/>
            </a:solidFill>
            <a:miter lim="800000"/>
            <a:headEnd/>
            <a:tailEnd/>
          </a:ln>
        </p:spPr>
        <p:txBody>
          <a:bodyPr wrap="none" anchor="ctr"/>
          <a:lstStyle/>
          <a:p>
            <a:pPr eaLnBrk="0" hangingPunct="0"/>
            <a:endParaRPr lang="en-US"/>
          </a:p>
        </p:txBody>
      </p:sp>
      <p:sp>
        <p:nvSpPr>
          <p:cNvPr id="236549" name="Text Box 7"/>
          <p:cNvSpPr txBox="1">
            <a:spLocks noChangeArrowheads="1"/>
          </p:cNvSpPr>
          <p:nvPr/>
        </p:nvSpPr>
        <p:spPr bwMode="auto">
          <a:xfrm>
            <a:off x="838200" y="1371600"/>
            <a:ext cx="678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200">
                <a:solidFill>
                  <a:srgbClr val="FF9900"/>
                </a:solidFill>
              </a:rPr>
              <a:t>This would count as 3 mice caught</a:t>
            </a:r>
          </a:p>
        </p:txBody>
      </p:sp>
      <p:sp>
        <p:nvSpPr>
          <p:cNvPr id="236550" name="Oval 8"/>
          <p:cNvSpPr>
            <a:spLocks noChangeArrowheads="1"/>
          </p:cNvSpPr>
          <p:nvPr/>
        </p:nvSpPr>
        <p:spPr bwMode="auto">
          <a:xfrm>
            <a:off x="4038600" y="3200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body" idx="1"/>
          </p:nvPr>
        </p:nvSpPr>
        <p:spPr>
          <a:xfrm>
            <a:off x="304800" y="381000"/>
            <a:ext cx="8382000" cy="5745163"/>
          </a:xfrm>
        </p:spPr>
        <p:txBody>
          <a:bodyPr/>
          <a:lstStyle/>
          <a:p>
            <a:r>
              <a:rPr lang="en-US"/>
              <a:t>Habitat Activity.  Mice and Foxes</a:t>
            </a:r>
          </a:p>
          <a:p>
            <a:endParaRPr lang="en-US"/>
          </a:p>
        </p:txBody>
      </p:sp>
      <p:pic>
        <p:nvPicPr>
          <p:cNvPr id="2375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5"/>
          <p:cNvSpPr>
            <a:spLocks noChangeArrowheads="1"/>
          </p:cNvSpPr>
          <p:nvPr/>
        </p:nvSpPr>
        <p:spPr bwMode="auto">
          <a:xfrm>
            <a:off x="685800" y="1219200"/>
            <a:ext cx="7543800" cy="838200"/>
          </a:xfrm>
          <a:prstGeom prst="rect">
            <a:avLst/>
          </a:prstGeom>
          <a:solidFill>
            <a:schemeClr val="bg1"/>
          </a:solidFill>
          <a:ln w="57150">
            <a:solidFill>
              <a:srgbClr val="808080"/>
            </a:solidFill>
            <a:miter lim="800000"/>
            <a:headEnd/>
            <a:tailEnd/>
          </a:ln>
        </p:spPr>
        <p:txBody>
          <a:bodyPr wrap="none" anchor="ctr"/>
          <a:lstStyle/>
          <a:p>
            <a:pPr eaLnBrk="0" hangingPunct="0"/>
            <a:endParaRPr lang="en-US"/>
          </a:p>
        </p:txBody>
      </p:sp>
      <p:sp>
        <p:nvSpPr>
          <p:cNvPr id="237573" name="Text Box 6"/>
          <p:cNvSpPr txBox="1">
            <a:spLocks noChangeArrowheads="1"/>
          </p:cNvSpPr>
          <p:nvPr/>
        </p:nvSpPr>
        <p:spPr bwMode="auto">
          <a:xfrm>
            <a:off x="838200" y="1371600"/>
            <a:ext cx="678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200">
                <a:solidFill>
                  <a:srgbClr val="99CCFF"/>
                </a:solidFill>
              </a:rPr>
              <a:t>This would count as 2 mice caught</a:t>
            </a:r>
          </a:p>
        </p:txBody>
      </p:sp>
      <p:sp>
        <p:nvSpPr>
          <p:cNvPr id="237574" name="Oval 7"/>
          <p:cNvSpPr>
            <a:spLocks noChangeArrowheads="1"/>
          </p:cNvSpPr>
          <p:nvPr/>
        </p:nvSpPr>
        <p:spPr bwMode="auto">
          <a:xfrm>
            <a:off x="1676400" y="3505200"/>
            <a:ext cx="1905000" cy="1371600"/>
          </a:xfrm>
          <a:prstGeom prst="ellipse">
            <a:avLst/>
          </a:prstGeom>
          <a:solidFill>
            <a:srgbClr val="99CCFF">
              <a:alpha val="23921"/>
            </a:srgbClr>
          </a:solidFill>
          <a:ln w="57150">
            <a:solidFill>
              <a:schemeClr val="bg1"/>
            </a:solidFill>
            <a:round/>
            <a:headEnd/>
            <a:tailEnd/>
          </a:ln>
        </p:spPr>
        <p:txBody>
          <a:bodyPr wrap="none" anchor="ctr"/>
          <a:lstStyle/>
          <a:p>
            <a:pPr eaLnBrk="0" hangingPunct="0"/>
            <a:endParaRPr lang="en-US"/>
          </a:p>
        </p:txBody>
      </p:sp>
      <p:sp>
        <p:nvSpPr>
          <p:cNvPr id="237575" name="Oval 8"/>
          <p:cNvSpPr>
            <a:spLocks noChangeArrowheads="1"/>
          </p:cNvSpPr>
          <p:nvPr/>
        </p:nvSpPr>
        <p:spPr bwMode="auto">
          <a:xfrm>
            <a:off x="4038600" y="3200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6BC4658D-A87E-6DA5-862D-23E126A6404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2755" name="Rectangle 3"/>
          <p:cNvSpPr>
            <a:spLocks noGrp="1" noChangeArrowheads="1"/>
          </p:cNvSpPr>
          <p:nvPr>
            <p:ph type="body" idx="1"/>
          </p:nvPr>
        </p:nvSpPr>
        <p:spPr>
          <a:xfrm>
            <a:off x="457200" y="304800"/>
            <a:ext cx="8153400" cy="5826125"/>
          </a:xfrm>
        </p:spPr>
        <p:txBody>
          <a:bodyPr/>
          <a:lstStyle/>
          <a:p>
            <a:pPr eaLnBrk="1" hangingPunct="1">
              <a:defRPr/>
            </a:pPr>
            <a:r>
              <a:rPr lang="en-US" dirty="0"/>
              <a:t>Habitat: The type of environment in which an organism lives.</a:t>
            </a:r>
          </a:p>
        </p:txBody>
      </p:sp>
      <p:pic>
        <p:nvPicPr>
          <p:cNvPr id="222211" name="Picture 5" descr="sRLF%20Habit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34400" cy="5105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1B493B-9BB7-A0DA-FB5B-FAE6A245597E}"/>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body" idx="1"/>
          </p:nvPr>
        </p:nvSpPr>
        <p:spPr>
          <a:xfrm>
            <a:off x="304800" y="381000"/>
            <a:ext cx="8382000" cy="5745163"/>
          </a:xfrm>
        </p:spPr>
        <p:txBody>
          <a:bodyPr/>
          <a:lstStyle/>
          <a:p>
            <a:r>
              <a:rPr lang="en-US"/>
              <a:t>Habitat Activity.  Mice and Foxes</a:t>
            </a:r>
          </a:p>
          <a:p>
            <a:endParaRPr lang="en-US"/>
          </a:p>
        </p:txBody>
      </p:sp>
      <p:pic>
        <p:nvPicPr>
          <p:cNvPr id="238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5"/>
          <p:cNvSpPr>
            <a:spLocks noChangeArrowheads="1"/>
          </p:cNvSpPr>
          <p:nvPr/>
        </p:nvSpPr>
        <p:spPr bwMode="auto">
          <a:xfrm>
            <a:off x="685800" y="1219200"/>
            <a:ext cx="7543800" cy="838200"/>
          </a:xfrm>
          <a:prstGeom prst="rect">
            <a:avLst/>
          </a:prstGeom>
          <a:solidFill>
            <a:schemeClr val="bg1"/>
          </a:solidFill>
          <a:ln w="57150">
            <a:solidFill>
              <a:srgbClr val="808080"/>
            </a:solidFill>
            <a:miter lim="800000"/>
            <a:headEnd/>
            <a:tailEnd/>
          </a:ln>
        </p:spPr>
        <p:txBody>
          <a:bodyPr wrap="none" anchor="ctr"/>
          <a:lstStyle/>
          <a:p>
            <a:pPr eaLnBrk="0" hangingPunct="0"/>
            <a:endParaRPr lang="en-US"/>
          </a:p>
        </p:txBody>
      </p:sp>
      <p:sp>
        <p:nvSpPr>
          <p:cNvPr id="238597" name="Text Box 6"/>
          <p:cNvSpPr txBox="1">
            <a:spLocks noChangeArrowheads="1"/>
          </p:cNvSpPr>
          <p:nvPr/>
        </p:nvSpPr>
        <p:spPr bwMode="auto">
          <a:xfrm>
            <a:off x="838200" y="1371600"/>
            <a:ext cx="678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200">
                <a:solidFill>
                  <a:srgbClr val="99FFCC"/>
                </a:solidFill>
              </a:rPr>
              <a:t>This would count as 2 mice caught</a:t>
            </a:r>
          </a:p>
        </p:txBody>
      </p:sp>
      <p:sp>
        <p:nvSpPr>
          <p:cNvPr id="238598" name="Oval 7"/>
          <p:cNvSpPr>
            <a:spLocks noChangeArrowheads="1"/>
          </p:cNvSpPr>
          <p:nvPr/>
        </p:nvSpPr>
        <p:spPr bwMode="auto">
          <a:xfrm>
            <a:off x="1676400" y="3505200"/>
            <a:ext cx="1905000" cy="1371600"/>
          </a:xfrm>
          <a:prstGeom prst="ellipse">
            <a:avLst/>
          </a:prstGeom>
          <a:solidFill>
            <a:srgbClr val="99CCFF">
              <a:alpha val="23921"/>
            </a:srgbClr>
          </a:solidFill>
          <a:ln w="57150">
            <a:solidFill>
              <a:schemeClr val="bg1"/>
            </a:solidFill>
            <a:round/>
            <a:headEnd/>
            <a:tailEnd/>
          </a:ln>
        </p:spPr>
        <p:txBody>
          <a:bodyPr wrap="none" anchor="ctr"/>
          <a:lstStyle/>
          <a:p>
            <a:pPr eaLnBrk="0" hangingPunct="0"/>
            <a:endParaRPr lang="en-US"/>
          </a:p>
        </p:txBody>
      </p:sp>
      <p:sp>
        <p:nvSpPr>
          <p:cNvPr id="238599" name="Oval 8"/>
          <p:cNvSpPr>
            <a:spLocks noChangeArrowheads="1"/>
          </p:cNvSpPr>
          <p:nvPr/>
        </p:nvSpPr>
        <p:spPr bwMode="auto">
          <a:xfrm>
            <a:off x="4038600" y="4343400"/>
            <a:ext cx="1905000" cy="1371600"/>
          </a:xfrm>
          <a:prstGeom prst="ellipse">
            <a:avLst/>
          </a:prstGeom>
          <a:solidFill>
            <a:srgbClr val="00FF00">
              <a:alpha val="23921"/>
            </a:srgbClr>
          </a:solidFill>
          <a:ln w="57150">
            <a:solidFill>
              <a:schemeClr val="bg1"/>
            </a:solidFill>
            <a:round/>
            <a:headEnd/>
            <a:tailEnd/>
          </a:ln>
        </p:spPr>
        <p:txBody>
          <a:bodyPr wrap="none" anchor="ctr"/>
          <a:lstStyle/>
          <a:p>
            <a:pPr eaLnBrk="0" hangingPunct="0"/>
            <a:endParaRPr lang="en-US"/>
          </a:p>
        </p:txBody>
      </p:sp>
      <p:sp>
        <p:nvSpPr>
          <p:cNvPr id="238600" name="Oval 9"/>
          <p:cNvSpPr>
            <a:spLocks noChangeArrowheads="1"/>
          </p:cNvSpPr>
          <p:nvPr/>
        </p:nvSpPr>
        <p:spPr bwMode="auto">
          <a:xfrm>
            <a:off x="4038600" y="3200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F5BE9CF8-5831-C176-54F3-E21EBEF625A3}"/>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body" idx="1"/>
          </p:nvPr>
        </p:nvSpPr>
        <p:spPr>
          <a:xfrm>
            <a:off x="304800" y="381000"/>
            <a:ext cx="8382000" cy="5745163"/>
          </a:xfrm>
        </p:spPr>
        <p:txBody>
          <a:bodyPr/>
          <a:lstStyle/>
          <a:p>
            <a:r>
              <a:rPr lang="en-US"/>
              <a:t>No habitat</a:t>
            </a:r>
          </a:p>
          <a:p>
            <a:endParaRPr lang="en-US"/>
          </a:p>
        </p:txBody>
      </p:sp>
      <p:pic>
        <p:nvPicPr>
          <p:cNvPr id="2396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868130C-B1E6-1D1A-CE04-19DA636EB3D0}"/>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body" idx="1"/>
          </p:nvPr>
        </p:nvSpPr>
        <p:spPr>
          <a:xfrm>
            <a:off x="304800" y="381000"/>
            <a:ext cx="8382000" cy="5745163"/>
          </a:xfrm>
        </p:spPr>
        <p:txBody>
          <a:bodyPr/>
          <a:lstStyle/>
          <a:p>
            <a:r>
              <a:rPr lang="en-US"/>
              <a:t>How many total mice were caught?</a:t>
            </a:r>
          </a:p>
        </p:txBody>
      </p:sp>
      <p:pic>
        <p:nvPicPr>
          <p:cNvPr id="2406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Oval 4"/>
          <p:cNvSpPr>
            <a:spLocks noChangeArrowheads="1"/>
          </p:cNvSpPr>
          <p:nvPr/>
        </p:nvSpPr>
        <p:spPr bwMode="auto">
          <a:xfrm>
            <a:off x="685800" y="1295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0645" name="Oval 5"/>
          <p:cNvSpPr>
            <a:spLocks noChangeArrowheads="1"/>
          </p:cNvSpPr>
          <p:nvPr/>
        </p:nvSpPr>
        <p:spPr bwMode="auto">
          <a:xfrm>
            <a:off x="4267200" y="23622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0646" name="Oval 6"/>
          <p:cNvSpPr>
            <a:spLocks noChangeArrowheads="1"/>
          </p:cNvSpPr>
          <p:nvPr/>
        </p:nvSpPr>
        <p:spPr bwMode="auto">
          <a:xfrm>
            <a:off x="44196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0647" name="Oval 7"/>
          <p:cNvSpPr>
            <a:spLocks noChangeArrowheads="1"/>
          </p:cNvSpPr>
          <p:nvPr/>
        </p:nvSpPr>
        <p:spPr bwMode="auto">
          <a:xfrm>
            <a:off x="5334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0648" name="Oval 8"/>
          <p:cNvSpPr>
            <a:spLocks noChangeArrowheads="1"/>
          </p:cNvSpPr>
          <p:nvPr/>
        </p:nvSpPr>
        <p:spPr bwMode="auto">
          <a:xfrm>
            <a:off x="6096000" y="114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2824BBEC-2B0F-10A1-5480-0BA172711946}"/>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body" idx="1"/>
          </p:nvPr>
        </p:nvSpPr>
        <p:spPr>
          <a:xfrm>
            <a:off x="304800" y="381000"/>
            <a:ext cx="8382000" cy="5745163"/>
          </a:xfrm>
        </p:spPr>
        <p:txBody>
          <a:bodyPr/>
          <a:lstStyle/>
          <a:p>
            <a:r>
              <a:rPr lang="en-US"/>
              <a:t>How many total mice were caught?</a:t>
            </a:r>
          </a:p>
        </p:txBody>
      </p:sp>
      <p:pic>
        <p:nvPicPr>
          <p:cNvPr id="241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Oval 4"/>
          <p:cNvSpPr>
            <a:spLocks noChangeArrowheads="1"/>
          </p:cNvSpPr>
          <p:nvPr/>
        </p:nvSpPr>
        <p:spPr bwMode="auto">
          <a:xfrm>
            <a:off x="685800" y="1295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1669" name="Oval 5"/>
          <p:cNvSpPr>
            <a:spLocks noChangeArrowheads="1"/>
          </p:cNvSpPr>
          <p:nvPr/>
        </p:nvSpPr>
        <p:spPr bwMode="auto">
          <a:xfrm>
            <a:off x="4267200" y="23622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1670" name="Oval 6"/>
          <p:cNvSpPr>
            <a:spLocks noChangeArrowheads="1"/>
          </p:cNvSpPr>
          <p:nvPr/>
        </p:nvSpPr>
        <p:spPr bwMode="auto">
          <a:xfrm>
            <a:off x="44196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1671" name="Oval 7"/>
          <p:cNvSpPr>
            <a:spLocks noChangeArrowheads="1"/>
          </p:cNvSpPr>
          <p:nvPr/>
        </p:nvSpPr>
        <p:spPr bwMode="auto">
          <a:xfrm>
            <a:off x="5334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1672" name="Oval 8"/>
          <p:cNvSpPr>
            <a:spLocks noChangeArrowheads="1"/>
          </p:cNvSpPr>
          <p:nvPr/>
        </p:nvSpPr>
        <p:spPr bwMode="auto">
          <a:xfrm>
            <a:off x="6096000" y="114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1673" name="TextBox 8"/>
          <p:cNvSpPr txBox="1">
            <a:spLocks noChangeArrowheads="1"/>
          </p:cNvSpPr>
          <p:nvPr/>
        </p:nvSpPr>
        <p:spPr bwMode="auto">
          <a:xfrm>
            <a:off x="609600" y="2743200"/>
            <a:ext cx="3581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Your group must decide close calls</a:t>
            </a:r>
          </a:p>
        </p:txBody>
      </p:sp>
      <p:sp>
        <p:nvSpPr>
          <p:cNvPr id="241674" name="Oval 9"/>
          <p:cNvSpPr>
            <a:spLocks noChangeArrowheads="1"/>
          </p:cNvSpPr>
          <p:nvPr/>
        </p:nvSpPr>
        <p:spPr bwMode="auto">
          <a:xfrm>
            <a:off x="2133600" y="1219200"/>
            <a:ext cx="838200" cy="609600"/>
          </a:xfrm>
          <a:prstGeom prst="ellipse">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241675" name="TextBox 10"/>
          <p:cNvSpPr txBox="1">
            <a:spLocks noChangeArrowheads="1"/>
          </p:cNvSpPr>
          <p:nvPr/>
        </p:nvSpPr>
        <p:spPr bwMode="auto">
          <a:xfrm>
            <a:off x="2895600" y="1066800"/>
            <a:ext cx="99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600">
                <a:solidFill>
                  <a:schemeClr val="bg1"/>
                </a:solidFill>
              </a:rPr>
              <a:t>?</a:t>
            </a:r>
          </a:p>
        </p:txBody>
      </p:sp>
      <p:pic>
        <p:nvPicPr>
          <p:cNvPr id="2" name="Picture 1">
            <a:extLst>
              <a:ext uri="{FF2B5EF4-FFF2-40B4-BE49-F238E27FC236}">
                <a16:creationId xmlns:a16="http://schemas.microsoft.com/office/drawing/2014/main" id="{17FF779F-9AED-F061-8FE4-B52F3E77FDAC}"/>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body" idx="4294967295"/>
          </p:nvPr>
        </p:nvSpPr>
        <p:spPr>
          <a:xfrm>
            <a:off x="304800" y="381000"/>
            <a:ext cx="8382000" cy="5745163"/>
          </a:xfrm>
        </p:spPr>
        <p:txBody>
          <a:bodyPr/>
          <a:lstStyle/>
          <a:p>
            <a:r>
              <a:rPr lang="en-US"/>
              <a:t>How many total mice were caught?</a:t>
            </a:r>
          </a:p>
        </p:txBody>
      </p:sp>
      <p:pic>
        <p:nvPicPr>
          <p:cNvPr id="242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Oval 4"/>
          <p:cNvSpPr>
            <a:spLocks noChangeArrowheads="1"/>
          </p:cNvSpPr>
          <p:nvPr/>
        </p:nvSpPr>
        <p:spPr bwMode="auto">
          <a:xfrm>
            <a:off x="685800" y="1295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2693" name="Oval 5"/>
          <p:cNvSpPr>
            <a:spLocks noChangeArrowheads="1"/>
          </p:cNvSpPr>
          <p:nvPr/>
        </p:nvSpPr>
        <p:spPr bwMode="auto">
          <a:xfrm>
            <a:off x="4267200" y="23622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2694" name="Oval 6"/>
          <p:cNvSpPr>
            <a:spLocks noChangeArrowheads="1"/>
          </p:cNvSpPr>
          <p:nvPr/>
        </p:nvSpPr>
        <p:spPr bwMode="auto">
          <a:xfrm>
            <a:off x="44196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2695" name="Oval 7"/>
          <p:cNvSpPr>
            <a:spLocks noChangeArrowheads="1"/>
          </p:cNvSpPr>
          <p:nvPr/>
        </p:nvSpPr>
        <p:spPr bwMode="auto">
          <a:xfrm>
            <a:off x="5334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2696" name="Oval 8"/>
          <p:cNvSpPr>
            <a:spLocks noChangeArrowheads="1"/>
          </p:cNvSpPr>
          <p:nvPr/>
        </p:nvSpPr>
        <p:spPr bwMode="auto">
          <a:xfrm>
            <a:off x="6096000" y="114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2697" name="TextBox 8"/>
          <p:cNvSpPr txBox="1">
            <a:spLocks noChangeArrowheads="1"/>
          </p:cNvSpPr>
          <p:nvPr/>
        </p:nvSpPr>
        <p:spPr bwMode="auto">
          <a:xfrm>
            <a:off x="609600" y="2743200"/>
            <a:ext cx="3581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Your group must decide close calls</a:t>
            </a:r>
          </a:p>
        </p:txBody>
      </p:sp>
      <p:sp>
        <p:nvSpPr>
          <p:cNvPr id="242698" name="Oval 9"/>
          <p:cNvSpPr>
            <a:spLocks noChangeArrowheads="1"/>
          </p:cNvSpPr>
          <p:nvPr/>
        </p:nvSpPr>
        <p:spPr bwMode="auto">
          <a:xfrm>
            <a:off x="2133600" y="1219200"/>
            <a:ext cx="838200" cy="609600"/>
          </a:xfrm>
          <a:prstGeom prst="ellipse">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242699" name="TextBox 10"/>
          <p:cNvSpPr txBox="1">
            <a:spLocks noChangeArrowheads="1"/>
          </p:cNvSpPr>
          <p:nvPr/>
        </p:nvSpPr>
        <p:spPr bwMode="auto">
          <a:xfrm>
            <a:off x="2895600" y="1066800"/>
            <a:ext cx="99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600">
                <a:solidFill>
                  <a:schemeClr val="bg1"/>
                </a:solidFill>
              </a:rPr>
              <a:t>?</a:t>
            </a:r>
          </a:p>
        </p:txBody>
      </p:sp>
      <p:sp>
        <p:nvSpPr>
          <p:cNvPr id="242700" name="WordArt 12"/>
          <p:cNvSpPr>
            <a:spLocks noChangeArrowheads="1" noChangeShapeType="1" noTextEdit="1"/>
          </p:cNvSpPr>
          <p:nvPr/>
        </p:nvSpPr>
        <p:spPr bwMode="auto">
          <a:xfrm>
            <a:off x="762000" y="3733800"/>
            <a:ext cx="2962275" cy="571500"/>
          </a:xfrm>
          <a:prstGeom prst="rect">
            <a:avLst/>
          </a:prstGeom>
        </p:spPr>
        <p:txBody>
          <a:bodyPr wrap="none" fromWordArt="1">
            <a:prstTxWarp prst="textPlain">
              <a:avLst>
                <a:gd name="adj" fmla="val 50000"/>
              </a:avLst>
            </a:prstTxWarp>
          </a:bodyPr>
          <a:lstStyle/>
          <a:p>
            <a:pPr algn="ctr"/>
            <a:r>
              <a:rPr lang="en-US" sz="3600" kern="10">
                <a:ln w="28575">
                  <a:solidFill>
                    <a:schemeClr val="bg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Not the teacher.</a:t>
            </a:r>
          </a:p>
        </p:txBody>
      </p:sp>
      <p:pic>
        <p:nvPicPr>
          <p:cNvPr id="2" name="Picture 1">
            <a:extLst>
              <a:ext uri="{FF2B5EF4-FFF2-40B4-BE49-F238E27FC236}">
                <a16:creationId xmlns:a16="http://schemas.microsoft.com/office/drawing/2014/main" id="{C3C3FCC9-F59C-BAE6-45D1-5924FA1C2E68}"/>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body" idx="1"/>
          </p:nvPr>
        </p:nvSpPr>
        <p:spPr>
          <a:xfrm>
            <a:off x="304800" y="381000"/>
            <a:ext cx="8382000" cy="5745163"/>
          </a:xfrm>
        </p:spPr>
        <p:txBody>
          <a:bodyPr/>
          <a:lstStyle/>
          <a:p>
            <a:r>
              <a:rPr lang="en-US"/>
              <a:t>How many total mice were caught?</a:t>
            </a:r>
          </a:p>
        </p:txBody>
      </p:sp>
      <p:pic>
        <p:nvPicPr>
          <p:cNvPr id="243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Oval 4"/>
          <p:cNvSpPr>
            <a:spLocks noChangeArrowheads="1"/>
          </p:cNvSpPr>
          <p:nvPr/>
        </p:nvSpPr>
        <p:spPr bwMode="auto">
          <a:xfrm>
            <a:off x="685800" y="1295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3717" name="Oval 5"/>
          <p:cNvSpPr>
            <a:spLocks noChangeArrowheads="1"/>
          </p:cNvSpPr>
          <p:nvPr/>
        </p:nvSpPr>
        <p:spPr bwMode="auto">
          <a:xfrm>
            <a:off x="4267200" y="23622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3718" name="Oval 6"/>
          <p:cNvSpPr>
            <a:spLocks noChangeArrowheads="1"/>
          </p:cNvSpPr>
          <p:nvPr/>
        </p:nvSpPr>
        <p:spPr bwMode="auto">
          <a:xfrm>
            <a:off x="44196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3719" name="Oval 7"/>
          <p:cNvSpPr>
            <a:spLocks noChangeArrowheads="1"/>
          </p:cNvSpPr>
          <p:nvPr/>
        </p:nvSpPr>
        <p:spPr bwMode="auto">
          <a:xfrm>
            <a:off x="5334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3720" name="Oval 8"/>
          <p:cNvSpPr>
            <a:spLocks noChangeArrowheads="1"/>
          </p:cNvSpPr>
          <p:nvPr/>
        </p:nvSpPr>
        <p:spPr bwMode="auto">
          <a:xfrm>
            <a:off x="6096000" y="114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3721" name="WordArt 9"/>
          <p:cNvSpPr>
            <a:spLocks noChangeArrowheads="1" noChangeShapeType="1" noTextEdit="1"/>
          </p:cNvSpPr>
          <p:nvPr/>
        </p:nvSpPr>
        <p:spPr bwMode="auto">
          <a:xfrm>
            <a:off x="1828800" y="1600200"/>
            <a:ext cx="457200" cy="7239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sp>
        <p:nvSpPr>
          <p:cNvPr id="243722" name="WordArt 10"/>
          <p:cNvSpPr>
            <a:spLocks noChangeArrowheads="1" noChangeShapeType="1" noTextEdit="1"/>
          </p:cNvSpPr>
          <p:nvPr/>
        </p:nvSpPr>
        <p:spPr bwMode="auto">
          <a:xfrm>
            <a:off x="6477000" y="1447800"/>
            <a:ext cx="4572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
        <p:nvSpPr>
          <p:cNvPr id="243723" name="WordArt 11"/>
          <p:cNvSpPr>
            <a:spLocks noChangeArrowheads="1" noChangeShapeType="1" noTextEdit="1"/>
          </p:cNvSpPr>
          <p:nvPr/>
        </p:nvSpPr>
        <p:spPr bwMode="auto">
          <a:xfrm>
            <a:off x="5181600" y="2667000"/>
            <a:ext cx="5334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sp>
        <p:nvSpPr>
          <p:cNvPr id="243724" name="WordArt 12"/>
          <p:cNvSpPr>
            <a:spLocks noChangeArrowheads="1" noChangeShapeType="1" noTextEdit="1"/>
          </p:cNvSpPr>
          <p:nvPr/>
        </p:nvSpPr>
        <p:spPr bwMode="auto">
          <a:xfrm>
            <a:off x="762000" y="5181600"/>
            <a:ext cx="6096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
        <p:nvSpPr>
          <p:cNvPr id="243725" name="WordArt 13"/>
          <p:cNvSpPr>
            <a:spLocks noChangeArrowheads="1" noChangeShapeType="1" noTextEdit="1"/>
          </p:cNvSpPr>
          <p:nvPr/>
        </p:nvSpPr>
        <p:spPr bwMode="auto">
          <a:xfrm>
            <a:off x="5334000" y="5181600"/>
            <a:ext cx="6096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pic>
        <p:nvPicPr>
          <p:cNvPr id="2" name="Picture 1">
            <a:extLst>
              <a:ext uri="{FF2B5EF4-FFF2-40B4-BE49-F238E27FC236}">
                <a16:creationId xmlns:a16="http://schemas.microsoft.com/office/drawing/2014/main" id="{F5C34C60-8CB4-39C1-6101-EB8DA5A9475E}"/>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body" idx="1"/>
          </p:nvPr>
        </p:nvSpPr>
        <p:spPr>
          <a:xfrm>
            <a:off x="304800" y="381000"/>
            <a:ext cx="8382000" cy="5745163"/>
          </a:xfrm>
        </p:spPr>
        <p:txBody>
          <a:bodyPr/>
          <a:lstStyle/>
          <a:p>
            <a:r>
              <a:rPr lang="en-US"/>
              <a:t>How many total mice were caught? </a:t>
            </a:r>
            <a:r>
              <a:rPr lang="en-US">
                <a:solidFill>
                  <a:srgbClr val="FF66FF"/>
                </a:solidFill>
              </a:rPr>
              <a:t>19</a:t>
            </a:r>
          </a:p>
        </p:txBody>
      </p:sp>
      <p:pic>
        <p:nvPicPr>
          <p:cNvPr id="2447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Oval 4"/>
          <p:cNvSpPr>
            <a:spLocks noChangeArrowheads="1"/>
          </p:cNvSpPr>
          <p:nvPr/>
        </p:nvSpPr>
        <p:spPr bwMode="auto">
          <a:xfrm>
            <a:off x="685800" y="1295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4741" name="Oval 5"/>
          <p:cNvSpPr>
            <a:spLocks noChangeArrowheads="1"/>
          </p:cNvSpPr>
          <p:nvPr/>
        </p:nvSpPr>
        <p:spPr bwMode="auto">
          <a:xfrm>
            <a:off x="4267200" y="23622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4742" name="Oval 6"/>
          <p:cNvSpPr>
            <a:spLocks noChangeArrowheads="1"/>
          </p:cNvSpPr>
          <p:nvPr/>
        </p:nvSpPr>
        <p:spPr bwMode="auto">
          <a:xfrm>
            <a:off x="44196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4743" name="Oval 7"/>
          <p:cNvSpPr>
            <a:spLocks noChangeArrowheads="1"/>
          </p:cNvSpPr>
          <p:nvPr/>
        </p:nvSpPr>
        <p:spPr bwMode="auto">
          <a:xfrm>
            <a:off x="5334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4744" name="Oval 8"/>
          <p:cNvSpPr>
            <a:spLocks noChangeArrowheads="1"/>
          </p:cNvSpPr>
          <p:nvPr/>
        </p:nvSpPr>
        <p:spPr bwMode="auto">
          <a:xfrm>
            <a:off x="6096000" y="114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4745" name="WordArt 9"/>
          <p:cNvSpPr>
            <a:spLocks noChangeArrowheads="1" noChangeShapeType="1" noTextEdit="1"/>
          </p:cNvSpPr>
          <p:nvPr/>
        </p:nvSpPr>
        <p:spPr bwMode="auto">
          <a:xfrm>
            <a:off x="1828800" y="1600200"/>
            <a:ext cx="457200" cy="7239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sp>
        <p:nvSpPr>
          <p:cNvPr id="244746" name="WordArt 10"/>
          <p:cNvSpPr>
            <a:spLocks noChangeArrowheads="1" noChangeShapeType="1" noTextEdit="1"/>
          </p:cNvSpPr>
          <p:nvPr/>
        </p:nvSpPr>
        <p:spPr bwMode="auto">
          <a:xfrm>
            <a:off x="6477000" y="1447800"/>
            <a:ext cx="4572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
        <p:nvSpPr>
          <p:cNvPr id="244747" name="WordArt 11"/>
          <p:cNvSpPr>
            <a:spLocks noChangeArrowheads="1" noChangeShapeType="1" noTextEdit="1"/>
          </p:cNvSpPr>
          <p:nvPr/>
        </p:nvSpPr>
        <p:spPr bwMode="auto">
          <a:xfrm>
            <a:off x="5181600" y="2667000"/>
            <a:ext cx="5334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sp>
        <p:nvSpPr>
          <p:cNvPr id="244748" name="WordArt 12"/>
          <p:cNvSpPr>
            <a:spLocks noChangeArrowheads="1" noChangeShapeType="1" noTextEdit="1"/>
          </p:cNvSpPr>
          <p:nvPr/>
        </p:nvSpPr>
        <p:spPr bwMode="auto">
          <a:xfrm>
            <a:off x="762000" y="5181600"/>
            <a:ext cx="6096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
        <p:nvSpPr>
          <p:cNvPr id="244749" name="WordArt 13"/>
          <p:cNvSpPr>
            <a:spLocks noChangeArrowheads="1" noChangeShapeType="1" noTextEdit="1"/>
          </p:cNvSpPr>
          <p:nvPr/>
        </p:nvSpPr>
        <p:spPr bwMode="auto">
          <a:xfrm>
            <a:off x="5334000" y="5181600"/>
            <a:ext cx="6096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pic>
        <p:nvPicPr>
          <p:cNvPr id="2" name="Picture 1">
            <a:extLst>
              <a:ext uri="{FF2B5EF4-FFF2-40B4-BE49-F238E27FC236}">
                <a16:creationId xmlns:a16="http://schemas.microsoft.com/office/drawing/2014/main" id="{273C79ED-5BA6-250C-B0AB-74E0D77CB58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body" idx="1"/>
          </p:nvPr>
        </p:nvSpPr>
        <p:spPr>
          <a:xfrm>
            <a:off x="304800" y="381000"/>
            <a:ext cx="8382000" cy="5745163"/>
          </a:xfrm>
        </p:spPr>
        <p:txBody>
          <a:bodyPr/>
          <a:lstStyle/>
          <a:p>
            <a:r>
              <a:rPr lang="en-US"/>
              <a:t>This is low cover habitat.</a:t>
            </a:r>
          </a:p>
        </p:txBody>
      </p:sp>
      <p:pic>
        <p:nvPicPr>
          <p:cNvPr id="245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458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1513FE2-4D6A-8FEE-24E9-C35C5E2A72D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body" idx="1"/>
          </p:nvPr>
        </p:nvSpPr>
        <p:spPr>
          <a:xfrm>
            <a:off x="304800" y="381000"/>
            <a:ext cx="8382000" cy="5745163"/>
          </a:xfrm>
        </p:spPr>
        <p:txBody>
          <a:bodyPr/>
          <a:lstStyle/>
          <a:p>
            <a:r>
              <a:rPr lang="en-US"/>
              <a:t>This is low cover habitat.</a:t>
            </a:r>
          </a:p>
        </p:txBody>
      </p:sp>
      <p:pic>
        <p:nvPicPr>
          <p:cNvPr id="2467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458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9" name="Oval 5"/>
          <p:cNvSpPr>
            <a:spLocks noChangeArrowheads="1"/>
          </p:cNvSpPr>
          <p:nvPr/>
        </p:nvSpPr>
        <p:spPr bwMode="auto">
          <a:xfrm>
            <a:off x="685800" y="1295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6790" name="Oval 6"/>
          <p:cNvSpPr>
            <a:spLocks noChangeArrowheads="1"/>
          </p:cNvSpPr>
          <p:nvPr/>
        </p:nvSpPr>
        <p:spPr bwMode="auto">
          <a:xfrm>
            <a:off x="4267200" y="23622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6791" name="Oval 7"/>
          <p:cNvSpPr>
            <a:spLocks noChangeArrowheads="1"/>
          </p:cNvSpPr>
          <p:nvPr/>
        </p:nvSpPr>
        <p:spPr bwMode="auto">
          <a:xfrm>
            <a:off x="6096000" y="114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6792" name="Oval 8"/>
          <p:cNvSpPr>
            <a:spLocks noChangeArrowheads="1"/>
          </p:cNvSpPr>
          <p:nvPr/>
        </p:nvSpPr>
        <p:spPr bwMode="auto">
          <a:xfrm>
            <a:off x="5334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6793" name="Oval 9"/>
          <p:cNvSpPr>
            <a:spLocks noChangeArrowheads="1"/>
          </p:cNvSpPr>
          <p:nvPr/>
        </p:nvSpPr>
        <p:spPr bwMode="auto">
          <a:xfrm>
            <a:off x="44196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BD9EB879-422C-6293-31A8-AA2A6780042A}"/>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body" idx="1"/>
          </p:nvPr>
        </p:nvSpPr>
        <p:spPr>
          <a:xfrm>
            <a:off x="304800" y="381000"/>
            <a:ext cx="8382000" cy="5745163"/>
          </a:xfrm>
        </p:spPr>
        <p:txBody>
          <a:bodyPr/>
          <a:lstStyle/>
          <a:p>
            <a:r>
              <a:rPr lang="en-US"/>
              <a:t>This is medium cover habitat.</a:t>
            </a:r>
          </a:p>
          <a:p>
            <a:endParaRPr lang="en-US"/>
          </a:p>
        </p:txBody>
      </p:sp>
      <p:pic>
        <p:nvPicPr>
          <p:cNvPr id="2478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458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84582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A50A9A1-2DC7-A884-889D-35C53737B1F8}"/>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1026" name="Picture 2" descr="http://images.northrup.org/picture/xl/salamander/yellow-spotted%20salamander%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18" y="838200"/>
            <a:ext cx="2711204"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oddizzi.com/wp-content/uploads/2011/01/img-deserts-scorp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62" y="2245658"/>
            <a:ext cx="3326130" cy="24025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3/38/Snowshoe_Hare,_Shirleys_B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18" y="4114800"/>
            <a:ext cx="2823882" cy="2671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http://img.ccrd.clearchannel.com/media/mlib/616/2015/08/default/getty_desert_rocks_0_1439293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908" y="4211143"/>
            <a:ext cx="3970286" cy="2646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http://s2.thingpic.com/images/iM/bP64quas7ZpnXJATAMXqVo1v.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6930" y="768335"/>
            <a:ext cx="3307281" cy="2203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8" descr="http://www.loudounwildlife.org/Images/vernal_pool_montress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45658"/>
            <a:ext cx="3789616" cy="2770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0" y="1787549"/>
            <a:ext cx="2648482" cy="923330"/>
          </a:xfrm>
          <a:prstGeom prst="rect">
            <a:avLst/>
          </a:prstGeom>
          <a:noFill/>
        </p:spPr>
        <p:txBody>
          <a:bodyPr wrap="none" lIns="91440" tIns="45720" rIns="91440" bIns="45720">
            <a:prstTxWarp prst="textArchDown">
              <a:avLst/>
            </a:prstTxWarp>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Tundra</a:t>
            </a:r>
          </a:p>
        </p:txBody>
      </p:sp>
      <p:sp>
        <p:nvSpPr>
          <p:cNvPr id="5" name="Rectangle 4"/>
          <p:cNvSpPr/>
          <p:nvPr/>
        </p:nvSpPr>
        <p:spPr>
          <a:xfrm>
            <a:off x="5082641" y="3653135"/>
            <a:ext cx="4713405" cy="923330"/>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Forest / Pool</a:t>
            </a:r>
          </a:p>
        </p:txBody>
      </p:sp>
      <p:sp>
        <p:nvSpPr>
          <p:cNvPr id="6" name="Rectangle 5"/>
          <p:cNvSpPr/>
          <p:nvPr/>
        </p:nvSpPr>
        <p:spPr>
          <a:xfrm>
            <a:off x="4188570" y="5715000"/>
            <a:ext cx="247696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CC99"/>
                </a:solidFill>
                <a:effectLst>
                  <a:outerShdw blurRad="50800" algn="tl" rotWithShape="0">
                    <a:srgbClr val="000000"/>
                  </a:outerShdw>
                </a:effectLst>
              </a:rPr>
              <a:t>Desert</a:t>
            </a:r>
          </a:p>
        </p:txBody>
      </p:sp>
      <p:pic>
        <p:nvPicPr>
          <p:cNvPr id="2" name="Picture 1">
            <a:extLst>
              <a:ext uri="{FF2B5EF4-FFF2-40B4-BE49-F238E27FC236}">
                <a16:creationId xmlns:a16="http://schemas.microsoft.com/office/drawing/2014/main" id="{1D73B4E7-8207-4BE6-E74E-4FF60DF90888}"/>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6946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body" idx="1"/>
          </p:nvPr>
        </p:nvSpPr>
        <p:spPr>
          <a:xfrm>
            <a:off x="304800" y="381000"/>
            <a:ext cx="8382000" cy="5745163"/>
          </a:xfrm>
        </p:spPr>
        <p:txBody>
          <a:bodyPr/>
          <a:lstStyle/>
          <a:p>
            <a:r>
              <a:rPr lang="en-US"/>
              <a:t>This is medium cover habitat.</a:t>
            </a:r>
          </a:p>
          <a:p>
            <a:endParaRPr lang="en-US"/>
          </a:p>
        </p:txBody>
      </p:sp>
      <p:pic>
        <p:nvPicPr>
          <p:cNvPr id="2488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458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84582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8" name="Oval 6"/>
          <p:cNvSpPr>
            <a:spLocks noChangeArrowheads="1"/>
          </p:cNvSpPr>
          <p:nvPr/>
        </p:nvSpPr>
        <p:spPr bwMode="auto">
          <a:xfrm>
            <a:off x="685800" y="1295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8839" name="Oval 7"/>
          <p:cNvSpPr>
            <a:spLocks noChangeArrowheads="1"/>
          </p:cNvSpPr>
          <p:nvPr/>
        </p:nvSpPr>
        <p:spPr bwMode="auto">
          <a:xfrm>
            <a:off x="4267200" y="23622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8840" name="Oval 8"/>
          <p:cNvSpPr>
            <a:spLocks noChangeArrowheads="1"/>
          </p:cNvSpPr>
          <p:nvPr/>
        </p:nvSpPr>
        <p:spPr bwMode="auto">
          <a:xfrm>
            <a:off x="6096000" y="114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8841" name="Oval 9"/>
          <p:cNvSpPr>
            <a:spLocks noChangeArrowheads="1"/>
          </p:cNvSpPr>
          <p:nvPr/>
        </p:nvSpPr>
        <p:spPr bwMode="auto">
          <a:xfrm>
            <a:off x="5334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48842" name="Oval 10"/>
          <p:cNvSpPr>
            <a:spLocks noChangeArrowheads="1"/>
          </p:cNvSpPr>
          <p:nvPr/>
        </p:nvSpPr>
        <p:spPr bwMode="auto">
          <a:xfrm>
            <a:off x="44196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3AEFA1FC-A002-C3E1-ADD4-CB7BEA59BB3F}"/>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body" idx="1"/>
          </p:nvPr>
        </p:nvSpPr>
        <p:spPr>
          <a:xfrm>
            <a:off x="304800" y="381000"/>
            <a:ext cx="8382000" cy="5745163"/>
          </a:xfrm>
        </p:spPr>
        <p:txBody>
          <a:bodyPr/>
          <a:lstStyle/>
          <a:p>
            <a:r>
              <a:rPr lang="en-US"/>
              <a:t>This is high cover habitat.</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458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84582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8534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20ECAC-F045-98E4-1499-FD95890D8676}"/>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304800" y="381000"/>
            <a:ext cx="8382000" cy="5745163"/>
          </a:xfrm>
        </p:spPr>
        <p:txBody>
          <a:bodyPr/>
          <a:lstStyle/>
          <a:p>
            <a:r>
              <a:rPr lang="en-US"/>
              <a:t>This is high cover habitat.</a:t>
            </a:r>
          </a:p>
        </p:txBody>
      </p:sp>
      <p:pic>
        <p:nvPicPr>
          <p:cNvPr id="250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458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84582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8534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7" name="Oval 7"/>
          <p:cNvSpPr>
            <a:spLocks noChangeArrowheads="1"/>
          </p:cNvSpPr>
          <p:nvPr/>
        </p:nvSpPr>
        <p:spPr bwMode="auto">
          <a:xfrm>
            <a:off x="685800" y="12954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0888" name="Oval 8"/>
          <p:cNvSpPr>
            <a:spLocks noChangeArrowheads="1"/>
          </p:cNvSpPr>
          <p:nvPr/>
        </p:nvSpPr>
        <p:spPr bwMode="auto">
          <a:xfrm>
            <a:off x="4267200" y="23622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0889" name="Oval 9"/>
          <p:cNvSpPr>
            <a:spLocks noChangeArrowheads="1"/>
          </p:cNvSpPr>
          <p:nvPr/>
        </p:nvSpPr>
        <p:spPr bwMode="auto">
          <a:xfrm>
            <a:off x="5334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0890" name="Oval 10"/>
          <p:cNvSpPr>
            <a:spLocks noChangeArrowheads="1"/>
          </p:cNvSpPr>
          <p:nvPr/>
        </p:nvSpPr>
        <p:spPr bwMode="auto">
          <a:xfrm>
            <a:off x="4419600" y="495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0891" name="Oval 11"/>
          <p:cNvSpPr>
            <a:spLocks noChangeArrowheads="1"/>
          </p:cNvSpPr>
          <p:nvPr/>
        </p:nvSpPr>
        <p:spPr bwMode="auto">
          <a:xfrm>
            <a:off x="6096000" y="1143000"/>
            <a:ext cx="1905000" cy="13716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body" idx="1"/>
          </p:nvPr>
        </p:nvSpPr>
        <p:spPr>
          <a:xfrm>
            <a:off x="457200" y="152400"/>
            <a:ext cx="8229600" cy="5973763"/>
          </a:xfrm>
        </p:spPr>
        <p:txBody>
          <a:bodyPr/>
          <a:lstStyle/>
          <a:p>
            <a:r>
              <a:rPr lang="en-US"/>
              <a:t>Habitat Activity Available Sheet</a:t>
            </a:r>
          </a:p>
        </p:txBody>
      </p:sp>
      <p:pic>
        <p:nvPicPr>
          <p:cNvPr id="2519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438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10000"/>
            <a:ext cx="2057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382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38200"/>
            <a:ext cx="1960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810000"/>
            <a:ext cx="1981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2286000"/>
            <a:ext cx="2057400" cy="2362200"/>
          </a:xfrm>
          <a:prstGeom prst="rect">
            <a:avLst/>
          </a:prstGeom>
          <a:noFill/>
          <a:ln w="3810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251913" name="Rectangle 9"/>
          <p:cNvSpPr>
            <a:spLocks noChangeArrowheads="1"/>
          </p:cNvSpPr>
          <p:nvPr/>
        </p:nvSpPr>
        <p:spPr bwMode="auto">
          <a:xfrm>
            <a:off x="457200" y="1371600"/>
            <a:ext cx="4038600" cy="1295400"/>
          </a:xfrm>
          <a:prstGeom prst="rect">
            <a:avLst/>
          </a:prstGeom>
          <a:gradFill rotWithShape="1">
            <a:gsLst>
              <a:gs pos="0">
                <a:srgbClr val="FF66FF">
                  <a:alpha val="26999"/>
                </a:srgbClr>
              </a:gs>
              <a:gs pos="100000">
                <a:srgbClr val="762F76">
                  <a:alpha val="29999"/>
                </a:srgbClr>
              </a:gs>
            </a:gsLst>
            <a:lin ang="5400000" scaled="1"/>
          </a:gradFill>
          <a:ln w="57150">
            <a:solidFill>
              <a:schemeClr val="bg1"/>
            </a:solid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9DE4A308-A46C-6E25-40BD-DD70418FAF0E}"/>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p:cNvSpPr>
            <a:spLocks noGrp="1" noChangeArrowheads="1"/>
          </p:cNvSpPr>
          <p:nvPr>
            <p:ph type="body" sz="half" idx="1"/>
          </p:nvPr>
        </p:nvSpPr>
        <p:spPr>
          <a:xfrm>
            <a:off x="304800" y="228600"/>
            <a:ext cx="8534400" cy="5897563"/>
          </a:xfrm>
        </p:spPr>
        <p:txBody>
          <a:bodyPr/>
          <a:lstStyle/>
          <a:p>
            <a:r>
              <a:rPr lang="en-US"/>
              <a:t>Please record the following spreadsheet into your science journal. (3 trials each round)</a:t>
            </a:r>
          </a:p>
        </p:txBody>
      </p:sp>
      <p:graphicFrame>
        <p:nvGraphicFramePr>
          <p:cNvPr id="774204" name="Group 60"/>
          <p:cNvGraphicFramePr>
            <a:graphicFrameLocks noGrp="1"/>
          </p:cNvGraphicFramePr>
          <p:nvPr>
            <p:ph sz="half" idx="2"/>
          </p:nvPr>
        </p:nvGraphicFramePr>
        <p:xfrm>
          <a:off x="304800" y="1524000"/>
          <a:ext cx="8610600" cy="4714876"/>
        </p:xfrm>
        <a:graphic>
          <a:graphicData uri="http://schemas.openxmlformats.org/drawingml/2006/table">
            <a:tbl>
              <a:tblPr/>
              <a:tblGrid>
                <a:gridCol w="1722438">
                  <a:extLst>
                    <a:ext uri="{9D8B030D-6E8A-4147-A177-3AD203B41FA5}">
                      <a16:colId xmlns:a16="http://schemas.microsoft.com/office/drawing/2014/main" val="20000"/>
                    </a:ext>
                  </a:extLst>
                </a:gridCol>
                <a:gridCol w="1722437">
                  <a:extLst>
                    <a:ext uri="{9D8B030D-6E8A-4147-A177-3AD203B41FA5}">
                      <a16:colId xmlns:a16="http://schemas.microsoft.com/office/drawing/2014/main" val="20001"/>
                    </a:ext>
                  </a:extLst>
                </a:gridCol>
                <a:gridCol w="1720850">
                  <a:extLst>
                    <a:ext uri="{9D8B030D-6E8A-4147-A177-3AD203B41FA5}">
                      <a16:colId xmlns:a16="http://schemas.microsoft.com/office/drawing/2014/main" val="20002"/>
                    </a:ext>
                  </a:extLst>
                </a:gridCol>
                <a:gridCol w="1722438">
                  <a:extLst>
                    <a:ext uri="{9D8B030D-6E8A-4147-A177-3AD203B41FA5}">
                      <a16:colId xmlns:a16="http://schemas.microsoft.com/office/drawing/2014/main" val="20003"/>
                    </a:ext>
                  </a:extLst>
                </a:gridCol>
                <a:gridCol w="1722437">
                  <a:extLst>
                    <a:ext uri="{9D8B030D-6E8A-4147-A177-3AD203B41FA5}">
                      <a16:colId xmlns:a16="http://schemas.microsoft.com/office/drawing/2014/main" val="20004"/>
                    </a:ext>
                  </a:extLst>
                </a:gridCol>
              </a:tblGrid>
              <a:tr h="1085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808080"/>
                          </a:solidFill>
                          <a:effectLst/>
                          <a:latin typeface="Arial" charset="0"/>
                        </a:rPr>
                        <a:t>Number of Mice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CC9900"/>
                          </a:solidFill>
                          <a:effectLst/>
                          <a:latin typeface="Arial" charset="0"/>
                        </a:rPr>
                        <a:t>No cover</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CC9900"/>
                          </a:solidFill>
                          <a:effectLst/>
                          <a:latin typeface="Arial" charset="0"/>
                        </a:rPr>
                        <a:t>Habitat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6633"/>
                          </a:solidFill>
                          <a:effectLst/>
                          <a:latin typeface="Arial" charset="0"/>
                        </a:rPr>
                        <a:t>Low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6633"/>
                          </a:solidFill>
                          <a:effectLst/>
                          <a:latin typeface="Arial" charset="0"/>
                        </a:rPr>
                        <a:t>Cover</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FF66"/>
                          </a:solidFill>
                          <a:effectLst/>
                          <a:latin typeface="Arial" charset="0"/>
                        </a:rPr>
                        <a:t>Medium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FF66"/>
                          </a:solidFill>
                          <a:effectLst/>
                          <a:latin typeface="Arial" charset="0"/>
                        </a:rPr>
                        <a:t>Cover</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00FF00"/>
                          </a:solidFill>
                          <a:effectLst/>
                          <a:latin typeface="Arial" charset="0"/>
                        </a:rPr>
                        <a:t>High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00FF00"/>
                          </a:solidFill>
                          <a:effectLst/>
                          <a:latin typeface="Arial" charset="0"/>
                        </a:rPr>
                        <a:t>Cover</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85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FFCCFF"/>
                          </a:solidFill>
                          <a:effectLst/>
                          <a:latin typeface="Arial" charset="0"/>
                        </a:rPr>
                        <a:t># caught by you</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5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CCFF"/>
                          </a:solidFill>
                          <a:effectLst/>
                          <a:latin typeface="Arial" charset="0"/>
                        </a:rPr>
                        <a:t>Group Total</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70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CC00FF"/>
                          </a:solidFill>
                          <a:effectLst/>
                          <a:latin typeface="Arial" charset="0"/>
                        </a:rPr>
                        <a:t>Final Total</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CC00FF"/>
                          </a:solidFill>
                          <a:effectLst/>
                          <a:latin typeface="Arial" charset="0"/>
                        </a:rPr>
                        <a:t>All trials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2963" name="Line 39"/>
          <p:cNvSpPr>
            <a:spLocks noChangeShapeType="1"/>
          </p:cNvSpPr>
          <p:nvPr/>
        </p:nvSpPr>
        <p:spPr bwMode="auto">
          <a:xfrm>
            <a:off x="25908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64" name="Line 40"/>
          <p:cNvSpPr>
            <a:spLocks noChangeShapeType="1"/>
          </p:cNvSpPr>
          <p:nvPr/>
        </p:nvSpPr>
        <p:spPr bwMode="auto">
          <a:xfrm>
            <a:off x="31242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65" name="Line 41"/>
          <p:cNvSpPr>
            <a:spLocks noChangeShapeType="1"/>
          </p:cNvSpPr>
          <p:nvPr/>
        </p:nvSpPr>
        <p:spPr bwMode="auto">
          <a:xfrm>
            <a:off x="42672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66" name="Line 42"/>
          <p:cNvSpPr>
            <a:spLocks noChangeShapeType="1"/>
          </p:cNvSpPr>
          <p:nvPr/>
        </p:nvSpPr>
        <p:spPr bwMode="auto">
          <a:xfrm>
            <a:off x="48768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67" name="Line 43"/>
          <p:cNvSpPr>
            <a:spLocks noChangeShapeType="1"/>
          </p:cNvSpPr>
          <p:nvPr/>
        </p:nvSpPr>
        <p:spPr bwMode="auto">
          <a:xfrm>
            <a:off x="60198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68" name="Line 44"/>
          <p:cNvSpPr>
            <a:spLocks noChangeShapeType="1"/>
          </p:cNvSpPr>
          <p:nvPr/>
        </p:nvSpPr>
        <p:spPr bwMode="auto">
          <a:xfrm>
            <a:off x="65532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69" name="Line 45"/>
          <p:cNvSpPr>
            <a:spLocks noChangeShapeType="1"/>
          </p:cNvSpPr>
          <p:nvPr/>
        </p:nvSpPr>
        <p:spPr bwMode="auto">
          <a:xfrm>
            <a:off x="76962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970" name="Line 46"/>
          <p:cNvSpPr>
            <a:spLocks noChangeShapeType="1"/>
          </p:cNvSpPr>
          <p:nvPr/>
        </p:nvSpPr>
        <p:spPr bwMode="auto">
          <a:xfrm>
            <a:off x="83058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EBC2580A-8292-333F-6A77-1C489DD6F73A}"/>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457200" y="304800"/>
            <a:ext cx="8229600" cy="5821363"/>
          </a:xfrm>
        </p:spPr>
        <p:txBody>
          <a:bodyPr/>
          <a:lstStyle/>
          <a:p>
            <a:r>
              <a:rPr lang="en-US"/>
              <a:t>Procedure: Work in table groups 3-5.</a:t>
            </a:r>
          </a:p>
          <a:p>
            <a:pPr lvl="1"/>
            <a:r>
              <a:rPr lang="en-US">
                <a:solidFill>
                  <a:srgbClr val="FF66FF"/>
                </a:solidFill>
              </a:rPr>
              <a:t>Each student must toss a transparency circle into the feeding zone with </a:t>
            </a:r>
            <a:r>
              <a:rPr lang="en-US">
                <a:solidFill>
                  <a:srgbClr val="CC9900"/>
                </a:solidFill>
              </a:rPr>
              <a:t>no cover habitat</a:t>
            </a:r>
            <a:r>
              <a:rPr lang="en-US">
                <a:solidFill>
                  <a:srgbClr val="FF66FF"/>
                </a:solidFill>
              </a:rPr>
              <a:t> and record the number of mice you caught on your spreadsheet.</a:t>
            </a:r>
          </a:p>
          <a:p>
            <a:pPr lvl="1"/>
            <a:r>
              <a:rPr lang="en-US">
                <a:solidFill>
                  <a:srgbClr val="6699FF"/>
                </a:solidFill>
              </a:rPr>
              <a:t>Find the sum of everyone in your group to get group total.</a:t>
            </a:r>
          </a:p>
          <a:p>
            <a:pPr lvl="1"/>
            <a:endParaRPr lang="en-US">
              <a:solidFill>
                <a:srgbClr val="6699FF"/>
              </a:solidFill>
            </a:endParaRPr>
          </a:p>
          <a:p>
            <a:pPr lvl="1"/>
            <a:endParaRPr lang="en-US"/>
          </a:p>
        </p:txBody>
      </p:sp>
      <p:pic>
        <p:nvPicPr>
          <p:cNvPr id="2539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0"/>
            <a:ext cx="2819400" cy="2657475"/>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253956" name="Oval 5"/>
          <p:cNvSpPr>
            <a:spLocks noChangeArrowheads="1"/>
          </p:cNvSpPr>
          <p:nvPr/>
        </p:nvSpPr>
        <p:spPr bwMode="auto">
          <a:xfrm>
            <a:off x="609600" y="3962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3957" name="Oval 6"/>
          <p:cNvSpPr>
            <a:spLocks noChangeArrowheads="1"/>
          </p:cNvSpPr>
          <p:nvPr/>
        </p:nvSpPr>
        <p:spPr bwMode="auto">
          <a:xfrm>
            <a:off x="1752600" y="45720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3958" name="Oval 7"/>
          <p:cNvSpPr>
            <a:spLocks noChangeArrowheads="1"/>
          </p:cNvSpPr>
          <p:nvPr/>
        </p:nvSpPr>
        <p:spPr bwMode="auto">
          <a:xfrm>
            <a:off x="685800" y="5562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3959" name="Oval 8"/>
          <p:cNvSpPr>
            <a:spLocks noChangeArrowheads="1"/>
          </p:cNvSpPr>
          <p:nvPr/>
        </p:nvSpPr>
        <p:spPr bwMode="auto">
          <a:xfrm>
            <a:off x="1828800" y="5486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5396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0"/>
            <a:ext cx="5486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1" name="Text Box 10"/>
          <p:cNvSpPr txBox="1">
            <a:spLocks noChangeArrowheads="1"/>
          </p:cNvSpPr>
          <p:nvPr/>
        </p:nvSpPr>
        <p:spPr bwMode="auto">
          <a:xfrm>
            <a:off x="45720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2</a:t>
            </a:r>
          </a:p>
        </p:txBody>
      </p:sp>
      <p:sp>
        <p:nvSpPr>
          <p:cNvPr id="253962" name="Text Box 11"/>
          <p:cNvSpPr txBox="1">
            <a:spLocks noChangeArrowheads="1"/>
          </p:cNvSpPr>
          <p:nvPr/>
        </p:nvSpPr>
        <p:spPr bwMode="auto">
          <a:xfrm>
            <a:off x="4495800" y="5105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11</a:t>
            </a:r>
          </a:p>
        </p:txBody>
      </p:sp>
      <p:sp>
        <p:nvSpPr>
          <p:cNvPr id="253963" name="Oval 12"/>
          <p:cNvSpPr>
            <a:spLocks noChangeArrowheads="1"/>
          </p:cNvSpPr>
          <p:nvPr/>
        </p:nvSpPr>
        <p:spPr bwMode="auto">
          <a:xfrm>
            <a:off x="685800" y="4724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F0DD7825-70F2-981A-60D7-451D602F394F}"/>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Grp="1" noChangeArrowheads="1"/>
          </p:cNvSpPr>
          <p:nvPr>
            <p:ph type="body" idx="4294967295"/>
          </p:nvPr>
        </p:nvSpPr>
        <p:spPr>
          <a:xfrm>
            <a:off x="457200" y="304800"/>
            <a:ext cx="8229600" cy="5821363"/>
          </a:xfrm>
        </p:spPr>
        <p:txBody>
          <a:bodyPr/>
          <a:lstStyle/>
          <a:p>
            <a:r>
              <a:rPr lang="en-US"/>
              <a:t>Procedure: Work in table groups 3-5.</a:t>
            </a:r>
          </a:p>
          <a:p>
            <a:pPr lvl="1"/>
            <a:r>
              <a:rPr lang="en-US">
                <a:solidFill>
                  <a:srgbClr val="FF66FF"/>
                </a:solidFill>
              </a:rPr>
              <a:t>Each student must toss a transparency circle into the feeding zone with </a:t>
            </a:r>
            <a:r>
              <a:rPr lang="en-US">
                <a:solidFill>
                  <a:srgbClr val="CC9900"/>
                </a:solidFill>
              </a:rPr>
              <a:t>no cover habitat</a:t>
            </a:r>
            <a:r>
              <a:rPr lang="en-US">
                <a:solidFill>
                  <a:srgbClr val="FF66FF"/>
                </a:solidFill>
              </a:rPr>
              <a:t> and record the number of mice you caught on your spreadsheet.</a:t>
            </a:r>
          </a:p>
          <a:p>
            <a:pPr lvl="1"/>
            <a:r>
              <a:rPr lang="en-US">
                <a:solidFill>
                  <a:srgbClr val="6699FF"/>
                </a:solidFill>
              </a:rPr>
              <a:t>Find the sum of everyone in your group to get group total.</a:t>
            </a:r>
          </a:p>
          <a:p>
            <a:pPr lvl="1"/>
            <a:endParaRPr lang="en-US">
              <a:solidFill>
                <a:srgbClr val="6699FF"/>
              </a:solidFill>
            </a:endParaRPr>
          </a:p>
          <a:p>
            <a:pPr lvl="1"/>
            <a:endParaRPr lang="en-US"/>
          </a:p>
        </p:txBody>
      </p:sp>
      <p:pic>
        <p:nvPicPr>
          <p:cNvPr id="2549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0"/>
            <a:ext cx="2819400" cy="2657475"/>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254980" name="Oval 5"/>
          <p:cNvSpPr>
            <a:spLocks noChangeArrowheads="1"/>
          </p:cNvSpPr>
          <p:nvPr/>
        </p:nvSpPr>
        <p:spPr bwMode="auto">
          <a:xfrm>
            <a:off x="609600" y="3962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4981" name="Oval 6"/>
          <p:cNvSpPr>
            <a:spLocks noChangeArrowheads="1"/>
          </p:cNvSpPr>
          <p:nvPr/>
        </p:nvSpPr>
        <p:spPr bwMode="auto">
          <a:xfrm>
            <a:off x="1752600" y="45720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4982" name="Oval 7"/>
          <p:cNvSpPr>
            <a:spLocks noChangeArrowheads="1"/>
          </p:cNvSpPr>
          <p:nvPr/>
        </p:nvSpPr>
        <p:spPr bwMode="auto">
          <a:xfrm>
            <a:off x="685800" y="5562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4983" name="Oval 8"/>
          <p:cNvSpPr>
            <a:spLocks noChangeArrowheads="1"/>
          </p:cNvSpPr>
          <p:nvPr/>
        </p:nvSpPr>
        <p:spPr bwMode="auto">
          <a:xfrm>
            <a:off x="1828800" y="5486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5498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0"/>
            <a:ext cx="5486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5" name="Text Box 10"/>
          <p:cNvSpPr txBox="1">
            <a:spLocks noChangeArrowheads="1"/>
          </p:cNvSpPr>
          <p:nvPr/>
        </p:nvSpPr>
        <p:spPr bwMode="auto">
          <a:xfrm>
            <a:off x="45720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2</a:t>
            </a:r>
          </a:p>
        </p:txBody>
      </p:sp>
      <p:sp>
        <p:nvSpPr>
          <p:cNvPr id="254986" name="Text Box 11"/>
          <p:cNvSpPr txBox="1">
            <a:spLocks noChangeArrowheads="1"/>
          </p:cNvSpPr>
          <p:nvPr/>
        </p:nvSpPr>
        <p:spPr bwMode="auto">
          <a:xfrm>
            <a:off x="4495800" y="5105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11</a:t>
            </a:r>
          </a:p>
        </p:txBody>
      </p:sp>
      <p:sp>
        <p:nvSpPr>
          <p:cNvPr id="254987" name="Oval 12"/>
          <p:cNvSpPr>
            <a:spLocks noChangeArrowheads="1"/>
          </p:cNvSpPr>
          <p:nvPr/>
        </p:nvSpPr>
        <p:spPr bwMode="auto">
          <a:xfrm>
            <a:off x="685800" y="4724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4988" name="Oval 12"/>
          <p:cNvSpPr>
            <a:spLocks noChangeArrowheads="1"/>
          </p:cNvSpPr>
          <p:nvPr/>
        </p:nvSpPr>
        <p:spPr bwMode="auto">
          <a:xfrm>
            <a:off x="4343400" y="4953000"/>
            <a:ext cx="762000" cy="685800"/>
          </a:xfrm>
          <a:prstGeom prst="ellipse">
            <a:avLst/>
          </a:pr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4989" name="WordArt 13"/>
          <p:cNvSpPr>
            <a:spLocks noChangeArrowheads="1" noChangeShapeType="1" noTextEdit="1"/>
          </p:cNvSpPr>
          <p:nvPr/>
        </p:nvSpPr>
        <p:spPr bwMode="auto">
          <a:xfrm>
            <a:off x="5029200" y="5029200"/>
            <a:ext cx="3895725"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FF66FF"/>
                </a:solidFill>
                <a:effectLst>
                  <a:outerShdw dist="45791" dir="3378596" algn="ctr" rotWithShape="0">
                    <a:srgbClr val="4D4D4D">
                      <a:alpha val="79999"/>
                    </a:srgbClr>
                  </a:outerShdw>
                </a:effectLst>
                <a:latin typeface="Arial Black"/>
              </a:rPr>
              <a:t>Need to communicate</a:t>
            </a:r>
          </a:p>
          <a:p>
            <a:pPr algn="ctr"/>
            <a:r>
              <a:rPr lang="en-US" sz="3600" kern="10" spc="720">
                <a:ln w="9525">
                  <a:solidFill>
                    <a:schemeClr val="bg1"/>
                  </a:solidFill>
                  <a:round/>
                  <a:headEnd/>
                  <a:tailEnd/>
                </a:ln>
                <a:solidFill>
                  <a:srgbClr val="FF66FF"/>
                </a:solidFill>
                <a:effectLst>
                  <a:outerShdw dist="45791" dir="3378596" algn="ctr" rotWithShape="0">
                    <a:srgbClr val="4D4D4D">
                      <a:alpha val="79999"/>
                    </a:srgbClr>
                  </a:outerShdw>
                </a:effectLst>
                <a:latin typeface="Arial Black"/>
              </a:rPr>
              <a:t>with group.</a:t>
            </a:r>
          </a:p>
        </p:txBody>
      </p:sp>
      <p:pic>
        <p:nvPicPr>
          <p:cNvPr id="2" name="Picture 1">
            <a:extLst>
              <a:ext uri="{FF2B5EF4-FFF2-40B4-BE49-F238E27FC236}">
                <a16:creationId xmlns:a16="http://schemas.microsoft.com/office/drawing/2014/main" id="{9056812C-68AE-08D7-B180-7E4DE65CAAB2}"/>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body" idx="1"/>
          </p:nvPr>
        </p:nvSpPr>
        <p:spPr>
          <a:xfrm>
            <a:off x="457200" y="304800"/>
            <a:ext cx="8229600" cy="5821363"/>
          </a:xfrm>
        </p:spPr>
        <p:txBody>
          <a:bodyPr/>
          <a:lstStyle/>
          <a:p>
            <a:r>
              <a:rPr lang="en-US"/>
              <a:t>Procedure: Work in table groups 3-5.</a:t>
            </a:r>
          </a:p>
          <a:p>
            <a:pPr lvl="1"/>
            <a:r>
              <a:rPr lang="en-US">
                <a:solidFill>
                  <a:srgbClr val="FF66FF"/>
                </a:solidFill>
              </a:rPr>
              <a:t>Each student must toss a transparency circle into the feeding zone with </a:t>
            </a:r>
            <a:r>
              <a:rPr lang="en-US">
                <a:solidFill>
                  <a:srgbClr val="CC9900"/>
                </a:solidFill>
              </a:rPr>
              <a:t>no cover habitat</a:t>
            </a:r>
            <a:r>
              <a:rPr lang="en-US">
                <a:solidFill>
                  <a:srgbClr val="FF66FF"/>
                </a:solidFill>
              </a:rPr>
              <a:t> and record the number of mice you caught on your spreadsheet.</a:t>
            </a:r>
          </a:p>
          <a:p>
            <a:pPr lvl="1"/>
            <a:r>
              <a:rPr lang="en-US">
                <a:solidFill>
                  <a:srgbClr val="6699FF"/>
                </a:solidFill>
              </a:rPr>
              <a:t>Find the sum of everyone in your group to get group total.</a:t>
            </a:r>
          </a:p>
          <a:p>
            <a:pPr lvl="1"/>
            <a:endParaRPr lang="en-US">
              <a:solidFill>
                <a:srgbClr val="6699FF"/>
              </a:solidFill>
            </a:endParaRPr>
          </a:p>
          <a:p>
            <a:pPr lvl="1"/>
            <a:endParaRPr lang="en-US"/>
          </a:p>
        </p:txBody>
      </p:sp>
      <p:pic>
        <p:nvPicPr>
          <p:cNvPr id="2560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0"/>
            <a:ext cx="2819400" cy="2657475"/>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256004" name="Oval 4"/>
          <p:cNvSpPr>
            <a:spLocks noChangeArrowheads="1"/>
          </p:cNvSpPr>
          <p:nvPr/>
        </p:nvSpPr>
        <p:spPr bwMode="auto">
          <a:xfrm>
            <a:off x="609600" y="3962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6005" name="Oval 5"/>
          <p:cNvSpPr>
            <a:spLocks noChangeArrowheads="1"/>
          </p:cNvSpPr>
          <p:nvPr/>
        </p:nvSpPr>
        <p:spPr bwMode="auto">
          <a:xfrm>
            <a:off x="1752600" y="45720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6006" name="Oval 6"/>
          <p:cNvSpPr>
            <a:spLocks noChangeArrowheads="1"/>
          </p:cNvSpPr>
          <p:nvPr/>
        </p:nvSpPr>
        <p:spPr bwMode="auto">
          <a:xfrm>
            <a:off x="685800" y="5562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6007" name="Oval 7"/>
          <p:cNvSpPr>
            <a:spLocks noChangeArrowheads="1"/>
          </p:cNvSpPr>
          <p:nvPr/>
        </p:nvSpPr>
        <p:spPr bwMode="auto">
          <a:xfrm>
            <a:off x="1828800" y="5486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560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0"/>
            <a:ext cx="5486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9" name="Text Box 9"/>
          <p:cNvSpPr txBox="1">
            <a:spLocks noChangeArrowheads="1"/>
          </p:cNvSpPr>
          <p:nvPr/>
        </p:nvSpPr>
        <p:spPr bwMode="auto">
          <a:xfrm>
            <a:off x="45720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2</a:t>
            </a:r>
          </a:p>
        </p:txBody>
      </p:sp>
      <p:sp>
        <p:nvSpPr>
          <p:cNvPr id="256010" name="Text Box 10"/>
          <p:cNvSpPr txBox="1">
            <a:spLocks noChangeArrowheads="1"/>
          </p:cNvSpPr>
          <p:nvPr/>
        </p:nvSpPr>
        <p:spPr bwMode="auto">
          <a:xfrm>
            <a:off x="4495800" y="5105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11</a:t>
            </a:r>
          </a:p>
        </p:txBody>
      </p:sp>
      <p:sp>
        <p:nvSpPr>
          <p:cNvPr id="256011" name="Oval 11"/>
          <p:cNvSpPr>
            <a:spLocks noChangeArrowheads="1"/>
          </p:cNvSpPr>
          <p:nvPr/>
        </p:nvSpPr>
        <p:spPr bwMode="auto">
          <a:xfrm>
            <a:off x="685800" y="4724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6012" name="Text Box 12"/>
          <p:cNvSpPr txBox="1">
            <a:spLocks noChangeArrowheads="1"/>
          </p:cNvSpPr>
          <p:nvPr/>
        </p:nvSpPr>
        <p:spPr bwMode="auto">
          <a:xfrm>
            <a:off x="4876800" y="44958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4</a:t>
            </a:r>
          </a:p>
        </p:txBody>
      </p:sp>
      <p:sp>
        <p:nvSpPr>
          <p:cNvPr id="256013" name="Text Box 13"/>
          <p:cNvSpPr txBox="1">
            <a:spLocks noChangeArrowheads="1"/>
          </p:cNvSpPr>
          <p:nvPr/>
        </p:nvSpPr>
        <p:spPr bwMode="auto">
          <a:xfrm>
            <a:off x="52578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3</a:t>
            </a:r>
          </a:p>
        </p:txBody>
      </p:sp>
      <p:sp>
        <p:nvSpPr>
          <p:cNvPr id="256014" name="Text Box 14"/>
          <p:cNvSpPr txBox="1">
            <a:spLocks noChangeArrowheads="1"/>
          </p:cNvSpPr>
          <p:nvPr/>
        </p:nvSpPr>
        <p:spPr bwMode="auto">
          <a:xfrm>
            <a:off x="4876800" y="51054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14</a:t>
            </a:r>
          </a:p>
        </p:txBody>
      </p:sp>
      <p:sp>
        <p:nvSpPr>
          <p:cNvPr id="256015" name="Text Box 15"/>
          <p:cNvSpPr txBox="1">
            <a:spLocks noChangeArrowheads="1"/>
          </p:cNvSpPr>
          <p:nvPr/>
        </p:nvSpPr>
        <p:spPr bwMode="auto">
          <a:xfrm>
            <a:off x="5257800" y="5105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15</a:t>
            </a:r>
          </a:p>
        </p:txBody>
      </p:sp>
      <p:sp>
        <p:nvSpPr>
          <p:cNvPr id="256016" name="WordArt 16"/>
          <p:cNvSpPr>
            <a:spLocks noChangeArrowheads="1" noChangeShapeType="1" noTextEdit="1"/>
          </p:cNvSpPr>
          <p:nvPr/>
        </p:nvSpPr>
        <p:spPr bwMode="auto">
          <a:xfrm>
            <a:off x="4800600" y="5867400"/>
            <a:ext cx="533400" cy="404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t>
            </a:r>
          </a:p>
        </p:txBody>
      </p:sp>
      <p:sp>
        <p:nvSpPr>
          <p:cNvPr id="256017" name="Oval 20"/>
          <p:cNvSpPr>
            <a:spLocks noChangeArrowheads="1"/>
          </p:cNvSpPr>
          <p:nvPr/>
        </p:nvSpPr>
        <p:spPr bwMode="auto">
          <a:xfrm>
            <a:off x="4343400" y="4953000"/>
            <a:ext cx="1524000" cy="685800"/>
          </a:xfrm>
          <a:prstGeom prst="ellipse">
            <a:avLst/>
          </a:pr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 name="Picture 1">
            <a:extLst>
              <a:ext uri="{FF2B5EF4-FFF2-40B4-BE49-F238E27FC236}">
                <a16:creationId xmlns:a16="http://schemas.microsoft.com/office/drawing/2014/main" id="{9B060ADF-677B-EE58-C217-EC7979E91004}"/>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body" idx="1"/>
          </p:nvPr>
        </p:nvSpPr>
        <p:spPr>
          <a:xfrm>
            <a:off x="457200" y="304800"/>
            <a:ext cx="8229600" cy="5821363"/>
          </a:xfrm>
        </p:spPr>
        <p:txBody>
          <a:bodyPr/>
          <a:lstStyle/>
          <a:p>
            <a:r>
              <a:rPr lang="en-US"/>
              <a:t>Procedure: Work in table groups 3-5.</a:t>
            </a:r>
          </a:p>
          <a:p>
            <a:pPr lvl="1"/>
            <a:r>
              <a:rPr lang="en-US">
                <a:solidFill>
                  <a:srgbClr val="FF66FF"/>
                </a:solidFill>
              </a:rPr>
              <a:t>Each student must toss a transparency circle into the feeding zone with </a:t>
            </a:r>
            <a:r>
              <a:rPr lang="en-US">
                <a:solidFill>
                  <a:srgbClr val="CC9900"/>
                </a:solidFill>
              </a:rPr>
              <a:t>no cover habitat</a:t>
            </a:r>
            <a:r>
              <a:rPr lang="en-US">
                <a:solidFill>
                  <a:srgbClr val="FF66FF"/>
                </a:solidFill>
              </a:rPr>
              <a:t> and record the number of mice you caught on your spreadsheet.</a:t>
            </a:r>
          </a:p>
          <a:p>
            <a:pPr lvl="1"/>
            <a:r>
              <a:rPr lang="en-US">
                <a:solidFill>
                  <a:srgbClr val="6699FF"/>
                </a:solidFill>
              </a:rPr>
              <a:t>Find the sum of everyone in your group to get group total.</a:t>
            </a:r>
          </a:p>
          <a:p>
            <a:pPr lvl="1"/>
            <a:endParaRPr lang="en-US">
              <a:solidFill>
                <a:srgbClr val="6699FF"/>
              </a:solidFill>
            </a:endParaRPr>
          </a:p>
          <a:p>
            <a:pPr lvl="1"/>
            <a:endParaRPr lang="en-US"/>
          </a:p>
        </p:txBody>
      </p:sp>
      <p:pic>
        <p:nvPicPr>
          <p:cNvPr id="257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0"/>
            <a:ext cx="2819400" cy="2657475"/>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257028" name="Oval 4"/>
          <p:cNvSpPr>
            <a:spLocks noChangeArrowheads="1"/>
          </p:cNvSpPr>
          <p:nvPr/>
        </p:nvSpPr>
        <p:spPr bwMode="auto">
          <a:xfrm>
            <a:off x="609600" y="3962400"/>
            <a:ext cx="533400" cy="457200"/>
          </a:xfrm>
          <a:prstGeom prst="ellipse">
            <a:avLst/>
          </a:prstGeom>
          <a:gradFill rotWithShape="1">
            <a:gsLst>
              <a:gs pos="0">
                <a:srgbClr val="FF66FF">
                  <a:alpha val="24001"/>
                </a:srgbClr>
              </a:gs>
              <a:gs pos="100000">
                <a:srgbClr val="762F76">
                  <a:alpha val="29999"/>
                </a:srgbClr>
              </a:gs>
            </a:gsLst>
            <a:lin ang="5400000" scaled="1"/>
          </a:gradFill>
          <a:ln w="57150">
            <a:solidFill>
              <a:schemeClr val="bg1"/>
            </a:solidFill>
            <a:round/>
            <a:headEnd/>
            <a:tailEnd/>
          </a:ln>
        </p:spPr>
        <p:txBody>
          <a:bodyPr wrap="none" anchor="ctr"/>
          <a:lstStyle/>
          <a:p>
            <a:pPr eaLnBrk="0" hangingPunct="0"/>
            <a:endParaRPr lang="en-US"/>
          </a:p>
        </p:txBody>
      </p:sp>
      <p:sp>
        <p:nvSpPr>
          <p:cNvPr id="257029" name="Oval 5"/>
          <p:cNvSpPr>
            <a:spLocks noChangeArrowheads="1"/>
          </p:cNvSpPr>
          <p:nvPr/>
        </p:nvSpPr>
        <p:spPr bwMode="auto">
          <a:xfrm>
            <a:off x="1752600" y="4572000"/>
            <a:ext cx="533400" cy="457200"/>
          </a:xfrm>
          <a:prstGeom prst="ellipse">
            <a:avLst/>
          </a:prstGeom>
          <a:gradFill rotWithShape="1">
            <a:gsLst>
              <a:gs pos="0">
                <a:srgbClr val="FF66FF">
                  <a:alpha val="24001"/>
                </a:srgbClr>
              </a:gs>
              <a:gs pos="100000">
                <a:srgbClr val="762F76">
                  <a:alpha val="29999"/>
                </a:srgbClr>
              </a:gs>
            </a:gsLst>
            <a:lin ang="5400000" scaled="1"/>
          </a:gradFill>
          <a:ln w="57150">
            <a:solidFill>
              <a:schemeClr val="bg1"/>
            </a:solidFill>
            <a:round/>
            <a:headEnd/>
            <a:tailEnd/>
          </a:ln>
        </p:spPr>
        <p:txBody>
          <a:bodyPr wrap="none" anchor="ctr"/>
          <a:lstStyle/>
          <a:p>
            <a:pPr eaLnBrk="0" hangingPunct="0"/>
            <a:endParaRPr lang="en-US"/>
          </a:p>
        </p:txBody>
      </p:sp>
      <p:sp>
        <p:nvSpPr>
          <p:cNvPr id="257030" name="Oval 6"/>
          <p:cNvSpPr>
            <a:spLocks noChangeArrowheads="1"/>
          </p:cNvSpPr>
          <p:nvPr/>
        </p:nvSpPr>
        <p:spPr bwMode="auto">
          <a:xfrm>
            <a:off x="685800" y="5562600"/>
            <a:ext cx="533400" cy="457200"/>
          </a:xfrm>
          <a:prstGeom prst="ellipse">
            <a:avLst/>
          </a:prstGeom>
          <a:gradFill rotWithShape="1">
            <a:gsLst>
              <a:gs pos="0">
                <a:srgbClr val="FF66FF">
                  <a:alpha val="24001"/>
                </a:srgbClr>
              </a:gs>
              <a:gs pos="100000">
                <a:srgbClr val="762F76">
                  <a:alpha val="29999"/>
                </a:srgbClr>
              </a:gs>
            </a:gsLst>
            <a:lin ang="5400000" scaled="1"/>
          </a:gradFill>
          <a:ln w="57150">
            <a:solidFill>
              <a:schemeClr val="bg1"/>
            </a:solidFill>
            <a:round/>
            <a:headEnd/>
            <a:tailEnd/>
          </a:ln>
        </p:spPr>
        <p:txBody>
          <a:bodyPr wrap="none" anchor="ctr"/>
          <a:lstStyle/>
          <a:p>
            <a:pPr eaLnBrk="0" hangingPunct="0"/>
            <a:endParaRPr lang="en-US"/>
          </a:p>
        </p:txBody>
      </p:sp>
      <p:sp>
        <p:nvSpPr>
          <p:cNvPr id="257031" name="Oval 7"/>
          <p:cNvSpPr>
            <a:spLocks noChangeArrowheads="1"/>
          </p:cNvSpPr>
          <p:nvPr/>
        </p:nvSpPr>
        <p:spPr bwMode="auto">
          <a:xfrm>
            <a:off x="1828800" y="5486400"/>
            <a:ext cx="533400" cy="457200"/>
          </a:xfrm>
          <a:prstGeom prst="ellipse">
            <a:avLst/>
          </a:prstGeom>
          <a:gradFill rotWithShape="1">
            <a:gsLst>
              <a:gs pos="0">
                <a:srgbClr val="FF66FF">
                  <a:alpha val="24001"/>
                </a:srgbClr>
              </a:gs>
              <a:gs pos="100000">
                <a:srgbClr val="762F76">
                  <a:alpha val="29999"/>
                </a:srgbClr>
              </a:gs>
            </a:gsLst>
            <a:lin ang="5400000" scaled="1"/>
          </a:gradFill>
          <a:ln w="57150">
            <a:solidFill>
              <a:schemeClr val="bg1"/>
            </a:solidFill>
            <a:round/>
            <a:headEnd/>
            <a:tailEnd/>
          </a:ln>
        </p:spPr>
        <p:txBody>
          <a:bodyPr wrap="none" anchor="ctr"/>
          <a:lstStyle/>
          <a:p>
            <a:pPr eaLnBrk="0" hangingPunct="0"/>
            <a:endParaRPr lang="en-US"/>
          </a:p>
        </p:txBody>
      </p:sp>
      <p:pic>
        <p:nvPicPr>
          <p:cNvPr id="257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0"/>
            <a:ext cx="5486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3" name="Text Box 9"/>
          <p:cNvSpPr txBox="1">
            <a:spLocks noChangeArrowheads="1"/>
          </p:cNvSpPr>
          <p:nvPr/>
        </p:nvSpPr>
        <p:spPr bwMode="auto">
          <a:xfrm>
            <a:off x="45720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2</a:t>
            </a:r>
          </a:p>
        </p:txBody>
      </p:sp>
      <p:sp>
        <p:nvSpPr>
          <p:cNvPr id="257034" name="Text Box 10"/>
          <p:cNvSpPr txBox="1">
            <a:spLocks noChangeArrowheads="1"/>
          </p:cNvSpPr>
          <p:nvPr/>
        </p:nvSpPr>
        <p:spPr bwMode="auto">
          <a:xfrm>
            <a:off x="4495800" y="5105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11</a:t>
            </a:r>
          </a:p>
        </p:txBody>
      </p:sp>
      <p:sp>
        <p:nvSpPr>
          <p:cNvPr id="257035" name="Oval 11"/>
          <p:cNvSpPr>
            <a:spLocks noChangeArrowheads="1"/>
          </p:cNvSpPr>
          <p:nvPr/>
        </p:nvSpPr>
        <p:spPr bwMode="auto">
          <a:xfrm>
            <a:off x="685800" y="4724400"/>
            <a:ext cx="533400" cy="457200"/>
          </a:xfrm>
          <a:prstGeom prst="ellipse">
            <a:avLst/>
          </a:prstGeom>
          <a:gradFill rotWithShape="1">
            <a:gsLst>
              <a:gs pos="0">
                <a:srgbClr val="FF66FF">
                  <a:alpha val="24001"/>
                </a:srgbClr>
              </a:gs>
              <a:gs pos="100000">
                <a:srgbClr val="762F76">
                  <a:alpha val="29999"/>
                </a:srgbClr>
              </a:gs>
            </a:gsLst>
            <a:lin ang="5400000" scaled="1"/>
          </a:gradFill>
          <a:ln w="57150">
            <a:solidFill>
              <a:schemeClr val="bg1"/>
            </a:solidFill>
            <a:round/>
            <a:headEnd/>
            <a:tailEnd/>
          </a:ln>
        </p:spPr>
        <p:txBody>
          <a:bodyPr wrap="none" anchor="ctr"/>
          <a:lstStyle/>
          <a:p>
            <a:pPr eaLnBrk="0" hangingPunct="0"/>
            <a:endParaRPr lang="en-US"/>
          </a:p>
        </p:txBody>
      </p:sp>
      <p:sp>
        <p:nvSpPr>
          <p:cNvPr id="257036" name="Text Box 12"/>
          <p:cNvSpPr txBox="1">
            <a:spLocks noChangeArrowheads="1"/>
          </p:cNvSpPr>
          <p:nvPr/>
        </p:nvSpPr>
        <p:spPr bwMode="auto">
          <a:xfrm>
            <a:off x="4876800" y="44958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4</a:t>
            </a:r>
          </a:p>
        </p:txBody>
      </p:sp>
      <p:sp>
        <p:nvSpPr>
          <p:cNvPr id="257037" name="Text Box 13"/>
          <p:cNvSpPr txBox="1">
            <a:spLocks noChangeArrowheads="1"/>
          </p:cNvSpPr>
          <p:nvPr/>
        </p:nvSpPr>
        <p:spPr bwMode="auto">
          <a:xfrm>
            <a:off x="52578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3</a:t>
            </a:r>
          </a:p>
        </p:txBody>
      </p:sp>
      <p:sp>
        <p:nvSpPr>
          <p:cNvPr id="257038" name="Text Box 14"/>
          <p:cNvSpPr txBox="1">
            <a:spLocks noChangeArrowheads="1"/>
          </p:cNvSpPr>
          <p:nvPr/>
        </p:nvSpPr>
        <p:spPr bwMode="auto">
          <a:xfrm>
            <a:off x="4876800" y="51054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14</a:t>
            </a:r>
          </a:p>
        </p:txBody>
      </p:sp>
      <p:sp>
        <p:nvSpPr>
          <p:cNvPr id="257039" name="Text Box 15"/>
          <p:cNvSpPr txBox="1">
            <a:spLocks noChangeArrowheads="1"/>
          </p:cNvSpPr>
          <p:nvPr/>
        </p:nvSpPr>
        <p:spPr bwMode="auto">
          <a:xfrm>
            <a:off x="5257800" y="5105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15</a:t>
            </a:r>
          </a:p>
        </p:txBody>
      </p:sp>
      <p:sp>
        <p:nvSpPr>
          <p:cNvPr id="257040" name="WordArt 17"/>
          <p:cNvSpPr>
            <a:spLocks noChangeArrowheads="1" noChangeShapeType="1" noTextEdit="1"/>
          </p:cNvSpPr>
          <p:nvPr/>
        </p:nvSpPr>
        <p:spPr bwMode="auto">
          <a:xfrm>
            <a:off x="4724400" y="5867400"/>
            <a:ext cx="685800" cy="45720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40</a:t>
            </a:r>
          </a:p>
        </p:txBody>
      </p:sp>
      <p:sp>
        <p:nvSpPr>
          <p:cNvPr id="257041" name="Oval 21"/>
          <p:cNvSpPr>
            <a:spLocks noChangeArrowheads="1"/>
          </p:cNvSpPr>
          <p:nvPr/>
        </p:nvSpPr>
        <p:spPr bwMode="auto">
          <a:xfrm>
            <a:off x="4343400" y="4953000"/>
            <a:ext cx="1524000" cy="1600200"/>
          </a:xfrm>
          <a:prstGeom prst="ellipse">
            <a:avLst/>
          </a:pr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 name="Picture 1">
            <a:extLst>
              <a:ext uri="{FF2B5EF4-FFF2-40B4-BE49-F238E27FC236}">
                <a16:creationId xmlns:a16="http://schemas.microsoft.com/office/drawing/2014/main" id="{47F95ED6-C7E7-1FB2-B175-96C3FCDC856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body" idx="1"/>
          </p:nvPr>
        </p:nvSpPr>
        <p:spPr>
          <a:xfrm>
            <a:off x="457200" y="304800"/>
            <a:ext cx="8229600" cy="5821363"/>
          </a:xfrm>
        </p:spPr>
        <p:txBody>
          <a:bodyPr/>
          <a:lstStyle/>
          <a:p>
            <a:r>
              <a:rPr lang="en-US"/>
              <a:t>Procedure: Work in table groups 3-5.</a:t>
            </a:r>
          </a:p>
          <a:p>
            <a:pPr lvl="1"/>
            <a:r>
              <a:rPr lang="en-US">
                <a:solidFill>
                  <a:srgbClr val="FF66FF"/>
                </a:solidFill>
              </a:rPr>
              <a:t>Each student must toss a transparency circle into the feeding zone with </a:t>
            </a:r>
            <a:r>
              <a:rPr lang="en-US">
                <a:solidFill>
                  <a:srgbClr val="996633"/>
                </a:solidFill>
              </a:rPr>
              <a:t>low cover habitat</a:t>
            </a:r>
            <a:r>
              <a:rPr lang="en-US">
                <a:solidFill>
                  <a:srgbClr val="FF66FF"/>
                </a:solidFill>
              </a:rPr>
              <a:t> and record the number of mice you caught on your spreadsheet.</a:t>
            </a:r>
          </a:p>
          <a:p>
            <a:pPr lvl="1"/>
            <a:r>
              <a:rPr lang="en-US">
                <a:solidFill>
                  <a:srgbClr val="6699FF"/>
                </a:solidFill>
              </a:rPr>
              <a:t>Find the sum of everyone in your group to get group total.</a:t>
            </a:r>
          </a:p>
          <a:p>
            <a:pPr lvl="1"/>
            <a:endParaRPr lang="en-US">
              <a:solidFill>
                <a:srgbClr val="6699FF"/>
              </a:solidFill>
            </a:endParaRPr>
          </a:p>
          <a:p>
            <a:pPr lvl="1"/>
            <a:endParaRPr lang="en-US"/>
          </a:p>
        </p:txBody>
      </p:sp>
      <p:pic>
        <p:nvPicPr>
          <p:cNvPr id="25805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886200"/>
            <a:ext cx="5486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Text Box 9"/>
          <p:cNvSpPr txBox="1">
            <a:spLocks noChangeArrowheads="1"/>
          </p:cNvSpPr>
          <p:nvPr/>
        </p:nvSpPr>
        <p:spPr bwMode="auto">
          <a:xfrm>
            <a:off x="45720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2</a:t>
            </a:r>
          </a:p>
        </p:txBody>
      </p:sp>
      <p:sp>
        <p:nvSpPr>
          <p:cNvPr id="258053" name="Text Box 10"/>
          <p:cNvSpPr txBox="1">
            <a:spLocks noChangeArrowheads="1"/>
          </p:cNvSpPr>
          <p:nvPr/>
        </p:nvSpPr>
        <p:spPr bwMode="auto">
          <a:xfrm>
            <a:off x="4495800" y="5105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11</a:t>
            </a:r>
          </a:p>
        </p:txBody>
      </p:sp>
      <p:sp>
        <p:nvSpPr>
          <p:cNvPr id="258054" name="Text Box 12"/>
          <p:cNvSpPr txBox="1">
            <a:spLocks noChangeArrowheads="1"/>
          </p:cNvSpPr>
          <p:nvPr/>
        </p:nvSpPr>
        <p:spPr bwMode="auto">
          <a:xfrm>
            <a:off x="4876800" y="44958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4</a:t>
            </a:r>
          </a:p>
        </p:txBody>
      </p:sp>
      <p:sp>
        <p:nvSpPr>
          <p:cNvPr id="258055" name="Text Box 13"/>
          <p:cNvSpPr txBox="1">
            <a:spLocks noChangeArrowheads="1"/>
          </p:cNvSpPr>
          <p:nvPr/>
        </p:nvSpPr>
        <p:spPr bwMode="auto">
          <a:xfrm>
            <a:off x="52578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3</a:t>
            </a:r>
          </a:p>
        </p:txBody>
      </p:sp>
      <p:sp>
        <p:nvSpPr>
          <p:cNvPr id="258056" name="Text Box 14"/>
          <p:cNvSpPr txBox="1">
            <a:spLocks noChangeArrowheads="1"/>
          </p:cNvSpPr>
          <p:nvPr/>
        </p:nvSpPr>
        <p:spPr bwMode="auto">
          <a:xfrm>
            <a:off x="4876800" y="51054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14</a:t>
            </a:r>
          </a:p>
        </p:txBody>
      </p:sp>
      <p:sp>
        <p:nvSpPr>
          <p:cNvPr id="258057" name="Text Box 15"/>
          <p:cNvSpPr txBox="1">
            <a:spLocks noChangeArrowheads="1"/>
          </p:cNvSpPr>
          <p:nvPr/>
        </p:nvSpPr>
        <p:spPr bwMode="auto">
          <a:xfrm>
            <a:off x="5257800" y="5105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15</a:t>
            </a:r>
          </a:p>
        </p:txBody>
      </p:sp>
      <p:sp>
        <p:nvSpPr>
          <p:cNvPr id="258058" name="WordArt 16"/>
          <p:cNvSpPr>
            <a:spLocks noChangeArrowheads="1" noChangeShapeType="1" noTextEdit="1"/>
          </p:cNvSpPr>
          <p:nvPr/>
        </p:nvSpPr>
        <p:spPr bwMode="auto">
          <a:xfrm>
            <a:off x="4724400" y="5867400"/>
            <a:ext cx="685800" cy="45720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40</a:t>
            </a:r>
          </a:p>
        </p:txBody>
      </p:sp>
      <p:pic>
        <p:nvPicPr>
          <p:cNvPr id="25805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62400"/>
            <a:ext cx="2895600" cy="2667000"/>
          </a:xfrm>
          <a:prstGeom prst="rect">
            <a:avLst/>
          </a:prstGeom>
          <a:noFill/>
          <a:ln w="381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258060" name="Oval 18"/>
          <p:cNvSpPr>
            <a:spLocks noChangeArrowheads="1"/>
          </p:cNvSpPr>
          <p:nvPr/>
        </p:nvSpPr>
        <p:spPr bwMode="auto">
          <a:xfrm>
            <a:off x="533400" y="4343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8061" name="Oval 19"/>
          <p:cNvSpPr>
            <a:spLocks noChangeArrowheads="1"/>
          </p:cNvSpPr>
          <p:nvPr/>
        </p:nvSpPr>
        <p:spPr bwMode="auto">
          <a:xfrm>
            <a:off x="1143000" y="5486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8062" name="Oval 20"/>
          <p:cNvSpPr>
            <a:spLocks noChangeArrowheads="1"/>
          </p:cNvSpPr>
          <p:nvPr/>
        </p:nvSpPr>
        <p:spPr bwMode="auto">
          <a:xfrm>
            <a:off x="1600200" y="4419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8063" name="Oval 21"/>
          <p:cNvSpPr>
            <a:spLocks noChangeArrowheads="1"/>
          </p:cNvSpPr>
          <p:nvPr/>
        </p:nvSpPr>
        <p:spPr bwMode="auto">
          <a:xfrm>
            <a:off x="2362200" y="58674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8064" name="Oval 22"/>
          <p:cNvSpPr>
            <a:spLocks noChangeArrowheads="1"/>
          </p:cNvSpPr>
          <p:nvPr/>
        </p:nvSpPr>
        <p:spPr bwMode="auto">
          <a:xfrm>
            <a:off x="457200" y="57912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6F5029C3-052A-D8AF-5A9B-CF0EA9946139}"/>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1026" name="Picture 2" descr="http://images.northrup.org/picture/xl/salamander/yellow-spotted%20salamander%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18" y="838200"/>
            <a:ext cx="2711204" cy="2133600"/>
          </a:xfrm>
          <a:prstGeom prst="ellipse">
            <a:avLst/>
          </a:prstGeom>
          <a:ln w="63500" cap="rnd">
            <a:solidFill>
              <a:srgbClr val="333333"/>
            </a:solidFill>
          </a:ln>
          <a:effectLst>
            <a:glow rad="431800">
              <a:srgbClr val="FFFF00">
                <a:alpha val="9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oddizzi.com/wp-content/uploads/2011/01/img-deserts-scorp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62" y="2245658"/>
            <a:ext cx="3326130" cy="24025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3/38/Snowshoe_Hare,_Shirleys_B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18" y="4114800"/>
            <a:ext cx="2823882" cy="2671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http://img.ccrd.clearchannel.com/media/mlib/616/2015/08/default/getty_desert_rocks_0_1439293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908" y="4211143"/>
            <a:ext cx="3970286" cy="2646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http://s2.thingpic.com/images/iM/bP64quas7ZpnXJATAMXqVo1v.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6930" y="768335"/>
            <a:ext cx="3307281" cy="2203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8" descr="http://www.loudounwildlife.org/Images/vernal_pool_montress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45658"/>
            <a:ext cx="3789616" cy="2770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0" y="1787549"/>
            <a:ext cx="2648482" cy="923330"/>
          </a:xfrm>
          <a:prstGeom prst="rect">
            <a:avLst/>
          </a:prstGeom>
          <a:noFill/>
        </p:spPr>
        <p:txBody>
          <a:bodyPr wrap="none" lIns="91440" tIns="45720" rIns="91440" bIns="45720">
            <a:prstTxWarp prst="textArchDown">
              <a:avLst/>
            </a:prstTxWarp>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Tundra</a:t>
            </a:r>
          </a:p>
        </p:txBody>
      </p:sp>
      <p:sp>
        <p:nvSpPr>
          <p:cNvPr id="5" name="Rectangle 4"/>
          <p:cNvSpPr/>
          <p:nvPr/>
        </p:nvSpPr>
        <p:spPr>
          <a:xfrm>
            <a:off x="5082641" y="3653135"/>
            <a:ext cx="4713405" cy="923330"/>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Forest / Pool</a:t>
            </a:r>
          </a:p>
        </p:txBody>
      </p:sp>
      <p:sp>
        <p:nvSpPr>
          <p:cNvPr id="6" name="Rectangle 5"/>
          <p:cNvSpPr/>
          <p:nvPr/>
        </p:nvSpPr>
        <p:spPr>
          <a:xfrm>
            <a:off x="4188570" y="5715000"/>
            <a:ext cx="247696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CC99"/>
                </a:solidFill>
                <a:effectLst>
                  <a:outerShdw blurRad="50800" algn="tl" rotWithShape="0">
                    <a:srgbClr val="000000"/>
                  </a:outerShdw>
                </a:effectLst>
              </a:rPr>
              <a:t>Desert</a:t>
            </a:r>
          </a:p>
        </p:txBody>
      </p:sp>
      <p:pic>
        <p:nvPicPr>
          <p:cNvPr id="2" name="Picture 1">
            <a:extLst>
              <a:ext uri="{FF2B5EF4-FFF2-40B4-BE49-F238E27FC236}">
                <a16:creationId xmlns:a16="http://schemas.microsoft.com/office/drawing/2014/main" id="{EB2227E2-9734-2A63-219F-7741357D1B8B}"/>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41833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body" idx="1"/>
          </p:nvPr>
        </p:nvSpPr>
        <p:spPr>
          <a:xfrm>
            <a:off x="457200" y="304800"/>
            <a:ext cx="8229600" cy="5821363"/>
          </a:xfrm>
        </p:spPr>
        <p:txBody>
          <a:bodyPr/>
          <a:lstStyle/>
          <a:p>
            <a:r>
              <a:rPr lang="en-US"/>
              <a:t>Procedure: Work in table groups 3-5.</a:t>
            </a:r>
          </a:p>
          <a:p>
            <a:pPr lvl="1"/>
            <a:r>
              <a:rPr lang="en-US">
                <a:solidFill>
                  <a:srgbClr val="FF66FF"/>
                </a:solidFill>
              </a:rPr>
              <a:t>Each student must toss a transparency circle into the feeding zone with </a:t>
            </a:r>
            <a:r>
              <a:rPr lang="en-US">
                <a:solidFill>
                  <a:srgbClr val="99FFCC"/>
                </a:solidFill>
              </a:rPr>
              <a:t>medium cover habitat</a:t>
            </a:r>
            <a:r>
              <a:rPr lang="en-US">
                <a:solidFill>
                  <a:srgbClr val="FF66FF"/>
                </a:solidFill>
              </a:rPr>
              <a:t> and record the number of mice you caught on your spreadsheet.</a:t>
            </a:r>
          </a:p>
          <a:p>
            <a:pPr lvl="1"/>
            <a:r>
              <a:rPr lang="en-US">
                <a:solidFill>
                  <a:srgbClr val="6699FF"/>
                </a:solidFill>
              </a:rPr>
              <a:t>Find the sum of everyone in your group to get group total.</a:t>
            </a:r>
          </a:p>
          <a:p>
            <a:pPr lvl="1"/>
            <a:endParaRPr lang="en-US">
              <a:solidFill>
                <a:srgbClr val="6699FF"/>
              </a:solidFill>
            </a:endParaRPr>
          </a:p>
          <a:p>
            <a:pPr lvl="1"/>
            <a:endParaRPr lang="en-US"/>
          </a:p>
        </p:txBody>
      </p:sp>
      <p:pic>
        <p:nvPicPr>
          <p:cNvPr id="259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886200"/>
            <a:ext cx="5486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p:cNvSpPr txBox="1">
            <a:spLocks noChangeArrowheads="1"/>
          </p:cNvSpPr>
          <p:nvPr/>
        </p:nvSpPr>
        <p:spPr bwMode="auto">
          <a:xfrm>
            <a:off x="45720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2</a:t>
            </a:r>
          </a:p>
        </p:txBody>
      </p:sp>
      <p:sp>
        <p:nvSpPr>
          <p:cNvPr id="259077" name="Text Box 5"/>
          <p:cNvSpPr txBox="1">
            <a:spLocks noChangeArrowheads="1"/>
          </p:cNvSpPr>
          <p:nvPr/>
        </p:nvSpPr>
        <p:spPr bwMode="auto">
          <a:xfrm>
            <a:off x="4495800" y="5105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11</a:t>
            </a:r>
          </a:p>
        </p:txBody>
      </p:sp>
      <p:sp>
        <p:nvSpPr>
          <p:cNvPr id="259078" name="Text Box 6"/>
          <p:cNvSpPr txBox="1">
            <a:spLocks noChangeArrowheads="1"/>
          </p:cNvSpPr>
          <p:nvPr/>
        </p:nvSpPr>
        <p:spPr bwMode="auto">
          <a:xfrm>
            <a:off x="4876800" y="44958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4</a:t>
            </a:r>
          </a:p>
        </p:txBody>
      </p:sp>
      <p:sp>
        <p:nvSpPr>
          <p:cNvPr id="259079" name="Text Box 7"/>
          <p:cNvSpPr txBox="1">
            <a:spLocks noChangeArrowheads="1"/>
          </p:cNvSpPr>
          <p:nvPr/>
        </p:nvSpPr>
        <p:spPr bwMode="auto">
          <a:xfrm>
            <a:off x="52578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3</a:t>
            </a:r>
          </a:p>
        </p:txBody>
      </p:sp>
      <p:sp>
        <p:nvSpPr>
          <p:cNvPr id="259080" name="Text Box 8"/>
          <p:cNvSpPr txBox="1">
            <a:spLocks noChangeArrowheads="1"/>
          </p:cNvSpPr>
          <p:nvPr/>
        </p:nvSpPr>
        <p:spPr bwMode="auto">
          <a:xfrm>
            <a:off x="4876800" y="51054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14</a:t>
            </a:r>
          </a:p>
        </p:txBody>
      </p:sp>
      <p:sp>
        <p:nvSpPr>
          <p:cNvPr id="259081" name="Text Box 9"/>
          <p:cNvSpPr txBox="1">
            <a:spLocks noChangeArrowheads="1"/>
          </p:cNvSpPr>
          <p:nvPr/>
        </p:nvSpPr>
        <p:spPr bwMode="auto">
          <a:xfrm>
            <a:off x="5257800" y="5105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15</a:t>
            </a:r>
          </a:p>
        </p:txBody>
      </p:sp>
      <p:sp>
        <p:nvSpPr>
          <p:cNvPr id="259082" name="WordArt 10"/>
          <p:cNvSpPr>
            <a:spLocks noChangeArrowheads="1" noChangeShapeType="1" noTextEdit="1"/>
          </p:cNvSpPr>
          <p:nvPr/>
        </p:nvSpPr>
        <p:spPr bwMode="auto">
          <a:xfrm>
            <a:off x="4724400" y="5867400"/>
            <a:ext cx="685800" cy="45720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40</a:t>
            </a:r>
          </a:p>
        </p:txBody>
      </p:sp>
      <p:pic>
        <p:nvPicPr>
          <p:cNvPr id="25908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62400"/>
            <a:ext cx="2743200" cy="2600325"/>
          </a:xfrm>
          <a:prstGeom prst="rect">
            <a:avLst/>
          </a:prstGeom>
          <a:noFill/>
          <a:ln w="38100">
            <a:solidFill>
              <a:srgbClr val="99FFCC"/>
            </a:solidFill>
            <a:miter lim="800000"/>
            <a:headEnd/>
            <a:tailEnd/>
          </a:ln>
          <a:extLst>
            <a:ext uri="{909E8E84-426E-40DD-AFC4-6F175D3DCCD1}">
              <a14:hiddenFill xmlns:a14="http://schemas.microsoft.com/office/drawing/2010/main">
                <a:solidFill>
                  <a:srgbClr val="FFFFFF"/>
                </a:solidFill>
              </a14:hiddenFill>
            </a:ext>
          </a:extLst>
        </p:spPr>
      </p:pic>
      <p:sp>
        <p:nvSpPr>
          <p:cNvPr id="259084" name="Oval 18"/>
          <p:cNvSpPr>
            <a:spLocks noChangeArrowheads="1"/>
          </p:cNvSpPr>
          <p:nvPr/>
        </p:nvSpPr>
        <p:spPr bwMode="auto">
          <a:xfrm>
            <a:off x="533400" y="41148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9085" name="Oval 19"/>
          <p:cNvSpPr>
            <a:spLocks noChangeArrowheads="1"/>
          </p:cNvSpPr>
          <p:nvPr/>
        </p:nvSpPr>
        <p:spPr bwMode="auto">
          <a:xfrm>
            <a:off x="1676400" y="4419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9086" name="Oval 20"/>
          <p:cNvSpPr>
            <a:spLocks noChangeArrowheads="1"/>
          </p:cNvSpPr>
          <p:nvPr/>
        </p:nvSpPr>
        <p:spPr bwMode="auto">
          <a:xfrm>
            <a:off x="1143000" y="5562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9087" name="Oval 21"/>
          <p:cNvSpPr>
            <a:spLocks noChangeArrowheads="1"/>
          </p:cNvSpPr>
          <p:nvPr/>
        </p:nvSpPr>
        <p:spPr bwMode="auto">
          <a:xfrm>
            <a:off x="2209800" y="56388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59088" name="Oval 22"/>
          <p:cNvSpPr>
            <a:spLocks noChangeArrowheads="1"/>
          </p:cNvSpPr>
          <p:nvPr/>
        </p:nvSpPr>
        <p:spPr bwMode="auto">
          <a:xfrm>
            <a:off x="457200" y="5562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FF7A20B0-E353-4E13-9480-A94D39F194C2}"/>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body" idx="1"/>
          </p:nvPr>
        </p:nvSpPr>
        <p:spPr>
          <a:xfrm>
            <a:off x="457200" y="304800"/>
            <a:ext cx="8229600" cy="5821363"/>
          </a:xfrm>
        </p:spPr>
        <p:txBody>
          <a:bodyPr/>
          <a:lstStyle/>
          <a:p>
            <a:r>
              <a:rPr lang="en-US"/>
              <a:t>Procedure: Work in table groups 3-5.</a:t>
            </a:r>
          </a:p>
          <a:p>
            <a:pPr lvl="1"/>
            <a:r>
              <a:rPr lang="en-US">
                <a:solidFill>
                  <a:srgbClr val="FF66FF"/>
                </a:solidFill>
              </a:rPr>
              <a:t>Each student must toss a transparency circle into the feeding zone with </a:t>
            </a:r>
            <a:r>
              <a:rPr lang="en-US">
                <a:solidFill>
                  <a:srgbClr val="00FF00"/>
                </a:solidFill>
              </a:rPr>
              <a:t>high</a:t>
            </a:r>
            <a:r>
              <a:rPr lang="en-US">
                <a:solidFill>
                  <a:srgbClr val="FF66FF"/>
                </a:solidFill>
              </a:rPr>
              <a:t> </a:t>
            </a:r>
            <a:r>
              <a:rPr lang="en-US">
                <a:solidFill>
                  <a:srgbClr val="00FF00"/>
                </a:solidFill>
              </a:rPr>
              <a:t>cover habitat</a:t>
            </a:r>
            <a:r>
              <a:rPr lang="en-US">
                <a:solidFill>
                  <a:srgbClr val="FF66FF"/>
                </a:solidFill>
              </a:rPr>
              <a:t> and record the number of mice you caught on your spreadsheet.</a:t>
            </a:r>
          </a:p>
          <a:p>
            <a:pPr lvl="1"/>
            <a:r>
              <a:rPr lang="en-US">
                <a:solidFill>
                  <a:srgbClr val="6699FF"/>
                </a:solidFill>
              </a:rPr>
              <a:t>Find the sum of everyone in your group to get group total.</a:t>
            </a:r>
          </a:p>
          <a:p>
            <a:pPr lvl="1"/>
            <a:endParaRPr lang="en-US">
              <a:solidFill>
                <a:srgbClr val="6699FF"/>
              </a:solidFill>
            </a:endParaRPr>
          </a:p>
          <a:p>
            <a:pPr lvl="1"/>
            <a:endParaRPr lang="en-US"/>
          </a:p>
        </p:txBody>
      </p:sp>
      <p:pic>
        <p:nvPicPr>
          <p:cNvPr id="260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886200"/>
            <a:ext cx="5486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 Box 4"/>
          <p:cNvSpPr txBox="1">
            <a:spLocks noChangeArrowheads="1"/>
          </p:cNvSpPr>
          <p:nvPr/>
        </p:nvSpPr>
        <p:spPr bwMode="auto">
          <a:xfrm>
            <a:off x="45720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2</a:t>
            </a:r>
          </a:p>
        </p:txBody>
      </p:sp>
      <p:sp>
        <p:nvSpPr>
          <p:cNvPr id="260101" name="Text Box 5"/>
          <p:cNvSpPr txBox="1">
            <a:spLocks noChangeArrowheads="1"/>
          </p:cNvSpPr>
          <p:nvPr/>
        </p:nvSpPr>
        <p:spPr bwMode="auto">
          <a:xfrm>
            <a:off x="4495800" y="5105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11</a:t>
            </a:r>
          </a:p>
        </p:txBody>
      </p:sp>
      <p:sp>
        <p:nvSpPr>
          <p:cNvPr id="260102" name="Text Box 6"/>
          <p:cNvSpPr txBox="1">
            <a:spLocks noChangeArrowheads="1"/>
          </p:cNvSpPr>
          <p:nvPr/>
        </p:nvSpPr>
        <p:spPr bwMode="auto">
          <a:xfrm>
            <a:off x="4876800" y="44958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4</a:t>
            </a:r>
          </a:p>
        </p:txBody>
      </p:sp>
      <p:sp>
        <p:nvSpPr>
          <p:cNvPr id="260103" name="Text Box 7"/>
          <p:cNvSpPr txBox="1">
            <a:spLocks noChangeArrowheads="1"/>
          </p:cNvSpPr>
          <p:nvPr/>
        </p:nvSpPr>
        <p:spPr bwMode="auto">
          <a:xfrm>
            <a:off x="5257800" y="4495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3</a:t>
            </a:r>
          </a:p>
        </p:txBody>
      </p:sp>
      <p:sp>
        <p:nvSpPr>
          <p:cNvPr id="260104" name="Text Box 8"/>
          <p:cNvSpPr txBox="1">
            <a:spLocks noChangeArrowheads="1"/>
          </p:cNvSpPr>
          <p:nvPr/>
        </p:nvSpPr>
        <p:spPr bwMode="auto">
          <a:xfrm>
            <a:off x="4876800" y="51054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14</a:t>
            </a:r>
          </a:p>
        </p:txBody>
      </p:sp>
      <p:sp>
        <p:nvSpPr>
          <p:cNvPr id="260105" name="Text Box 9"/>
          <p:cNvSpPr txBox="1">
            <a:spLocks noChangeArrowheads="1"/>
          </p:cNvSpPr>
          <p:nvPr/>
        </p:nvSpPr>
        <p:spPr bwMode="auto">
          <a:xfrm>
            <a:off x="5257800" y="5105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800"/>
              <a:t>15</a:t>
            </a:r>
          </a:p>
        </p:txBody>
      </p:sp>
      <p:sp>
        <p:nvSpPr>
          <p:cNvPr id="260106" name="WordArt 10"/>
          <p:cNvSpPr>
            <a:spLocks noChangeArrowheads="1" noChangeShapeType="1" noTextEdit="1"/>
          </p:cNvSpPr>
          <p:nvPr/>
        </p:nvSpPr>
        <p:spPr bwMode="auto">
          <a:xfrm>
            <a:off x="4724400" y="5867400"/>
            <a:ext cx="685800" cy="457200"/>
          </a:xfrm>
          <a:prstGeom prst="rect">
            <a:avLst/>
          </a:prstGeom>
        </p:spPr>
        <p:txBody>
          <a:bodyPr wrap="none" fromWordArt="1">
            <a:prstTxWarp prst="textPlain">
              <a:avLst>
                <a:gd name="adj" fmla="val 50000"/>
              </a:avLst>
            </a:prstTxWarp>
          </a:bodyPr>
          <a:lstStyle/>
          <a:p>
            <a:pPr algn="ctr"/>
            <a:r>
              <a:rPr lang="en-US" sz="3600" kern="10" spc="720">
                <a:ln w="952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40</a:t>
            </a:r>
          </a:p>
        </p:txBody>
      </p:sp>
      <p:pic>
        <p:nvPicPr>
          <p:cNvPr id="26010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86200"/>
            <a:ext cx="2971800" cy="2613025"/>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60108" name="Oval 19"/>
          <p:cNvSpPr>
            <a:spLocks noChangeArrowheads="1"/>
          </p:cNvSpPr>
          <p:nvPr/>
        </p:nvSpPr>
        <p:spPr bwMode="auto">
          <a:xfrm>
            <a:off x="1600200" y="41148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60109" name="Oval 20"/>
          <p:cNvSpPr>
            <a:spLocks noChangeArrowheads="1"/>
          </p:cNvSpPr>
          <p:nvPr/>
        </p:nvSpPr>
        <p:spPr bwMode="auto">
          <a:xfrm>
            <a:off x="762000" y="4800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60110" name="Oval 21"/>
          <p:cNvSpPr>
            <a:spLocks noChangeArrowheads="1"/>
          </p:cNvSpPr>
          <p:nvPr/>
        </p:nvSpPr>
        <p:spPr bwMode="auto">
          <a:xfrm>
            <a:off x="1676400" y="56388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60111" name="Oval 22"/>
          <p:cNvSpPr>
            <a:spLocks noChangeArrowheads="1"/>
          </p:cNvSpPr>
          <p:nvPr/>
        </p:nvSpPr>
        <p:spPr bwMode="auto">
          <a:xfrm>
            <a:off x="2438400" y="57150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60112" name="Oval 23"/>
          <p:cNvSpPr>
            <a:spLocks noChangeArrowheads="1"/>
          </p:cNvSpPr>
          <p:nvPr/>
        </p:nvSpPr>
        <p:spPr bwMode="auto">
          <a:xfrm>
            <a:off x="533400" y="5943600"/>
            <a:ext cx="533400" cy="4572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964A15CD-9D39-C634-AC26-73C8CE420847}"/>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body" sz="half" idx="1"/>
          </p:nvPr>
        </p:nvSpPr>
        <p:spPr>
          <a:xfrm>
            <a:off x="304800" y="228600"/>
            <a:ext cx="8534400" cy="5897563"/>
          </a:xfrm>
        </p:spPr>
        <p:txBody>
          <a:bodyPr/>
          <a:lstStyle/>
          <a:p>
            <a:r>
              <a:rPr lang="en-US"/>
              <a:t>Simulated data if not completing.</a:t>
            </a:r>
          </a:p>
        </p:txBody>
      </p:sp>
      <p:graphicFrame>
        <p:nvGraphicFramePr>
          <p:cNvPr id="797742" name="Group 46"/>
          <p:cNvGraphicFramePr>
            <a:graphicFrameLocks noGrp="1"/>
          </p:cNvGraphicFramePr>
          <p:nvPr>
            <p:ph sz="half" idx="2"/>
          </p:nvPr>
        </p:nvGraphicFramePr>
        <p:xfrm>
          <a:off x="304800" y="1524000"/>
          <a:ext cx="8610600" cy="4714876"/>
        </p:xfrm>
        <a:graphic>
          <a:graphicData uri="http://schemas.openxmlformats.org/drawingml/2006/table">
            <a:tbl>
              <a:tblPr/>
              <a:tblGrid>
                <a:gridCol w="1722438">
                  <a:extLst>
                    <a:ext uri="{9D8B030D-6E8A-4147-A177-3AD203B41FA5}">
                      <a16:colId xmlns:a16="http://schemas.microsoft.com/office/drawing/2014/main" val="20000"/>
                    </a:ext>
                  </a:extLst>
                </a:gridCol>
                <a:gridCol w="1722437">
                  <a:extLst>
                    <a:ext uri="{9D8B030D-6E8A-4147-A177-3AD203B41FA5}">
                      <a16:colId xmlns:a16="http://schemas.microsoft.com/office/drawing/2014/main" val="20001"/>
                    </a:ext>
                  </a:extLst>
                </a:gridCol>
                <a:gridCol w="1720850">
                  <a:extLst>
                    <a:ext uri="{9D8B030D-6E8A-4147-A177-3AD203B41FA5}">
                      <a16:colId xmlns:a16="http://schemas.microsoft.com/office/drawing/2014/main" val="20002"/>
                    </a:ext>
                  </a:extLst>
                </a:gridCol>
                <a:gridCol w="1722438">
                  <a:extLst>
                    <a:ext uri="{9D8B030D-6E8A-4147-A177-3AD203B41FA5}">
                      <a16:colId xmlns:a16="http://schemas.microsoft.com/office/drawing/2014/main" val="20003"/>
                    </a:ext>
                  </a:extLst>
                </a:gridCol>
                <a:gridCol w="1722437">
                  <a:extLst>
                    <a:ext uri="{9D8B030D-6E8A-4147-A177-3AD203B41FA5}">
                      <a16:colId xmlns:a16="http://schemas.microsoft.com/office/drawing/2014/main" val="20004"/>
                    </a:ext>
                  </a:extLst>
                </a:gridCol>
              </a:tblGrid>
              <a:tr h="1085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808080"/>
                          </a:solidFill>
                          <a:effectLst/>
                          <a:latin typeface="Arial" charset="0"/>
                        </a:rPr>
                        <a:t>Number of Mice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CC9900"/>
                          </a:solidFill>
                          <a:effectLst/>
                          <a:latin typeface="Arial" charset="0"/>
                        </a:rPr>
                        <a:t>No cover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CC9900"/>
                          </a:solidFill>
                          <a:effectLst/>
                          <a:latin typeface="Arial" charset="0"/>
                        </a:rPr>
                        <a:t>Habitat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6633"/>
                          </a:solidFill>
                          <a:effectLst/>
                          <a:latin typeface="Arial" charset="0"/>
                        </a:rPr>
                        <a:t>Low</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6633"/>
                          </a:solidFill>
                          <a:effectLst/>
                          <a:latin typeface="Arial" charset="0"/>
                        </a:rPr>
                        <a:t>Cover</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FF66"/>
                          </a:solidFill>
                          <a:effectLst/>
                          <a:latin typeface="Arial" charset="0"/>
                        </a:rPr>
                        <a:t>Medium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FF66"/>
                          </a:solidFill>
                          <a:effectLst/>
                          <a:latin typeface="Arial" charset="0"/>
                        </a:rPr>
                        <a:t>Cover</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00FF00"/>
                          </a:solidFill>
                          <a:effectLst/>
                          <a:latin typeface="Arial" charset="0"/>
                        </a:rPr>
                        <a:t>High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00FF00"/>
                          </a:solidFill>
                          <a:effectLst/>
                          <a:latin typeface="Arial" charset="0"/>
                        </a:rPr>
                        <a:t>Cover</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85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FFCCFF"/>
                          </a:solidFill>
                          <a:effectLst/>
                          <a:latin typeface="Arial" charset="0"/>
                        </a:rPr>
                        <a:t># caught by you</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5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99CCFF"/>
                          </a:solidFill>
                          <a:effectLst/>
                          <a:latin typeface="Arial" charset="0"/>
                        </a:rPr>
                        <a:t>Group Total</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70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CC00FF"/>
                          </a:solidFill>
                          <a:effectLst/>
                          <a:latin typeface="Arial" charset="0"/>
                        </a:rPr>
                        <a:t>Final Total</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rgbClr val="CC00FF"/>
                          </a:solidFill>
                          <a:effectLst/>
                          <a:latin typeface="Arial" charset="0"/>
                        </a:rPr>
                        <a:t>All trials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61155" name="Line 35"/>
          <p:cNvSpPr>
            <a:spLocks noChangeShapeType="1"/>
          </p:cNvSpPr>
          <p:nvPr/>
        </p:nvSpPr>
        <p:spPr bwMode="auto">
          <a:xfrm>
            <a:off x="25908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156" name="Line 36"/>
          <p:cNvSpPr>
            <a:spLocks noChangeShapeType="1"/>
          </p:cNvSpPr>
          <p:nvPr/>
        </p:nvSpPr>
        <p:spPr bwMode="auto">
          <a:xfrm>
            <a:off x="31242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157" name="Line 37"/>
          <p:cNvSpPr>
            <a:spLocks noChangeShapeType="1"/>
          </p:cNvSpPr>
          <p:nvPr/>
        </p:nvSpPr>
        <p:spPr bwMode="auto">
          <a:xfrm>
            <a:off x="42672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158" name="Line 38"/>
          <p:cNvSpPr>
            <a:spLocks noChangeShapeType="1"/>
          </p:cNvSpPr>
          <p:nvPr/>
        </p:nvSpPr>
        <p:spPr bwMode="auto">
          <a:xfrm>
            <a:off x="48768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159" name="Line 39"/>
          <p:cNvSpPr>
            <a:spLocks noChangeShapeType="1"/>
          </p:cNvSpPr>
          <p:nvPr/>
        </p:nvSpPr>
        <p:spPr bwMode="auto">
          <a:xfrm>
            <a:off x="60198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160" name="Line 40"/>
          <p:cNvSpPr>
            <a:spLocks noChangeShapeType="1"/>
          </p:cNvSpPr>
          <p:nvPr/>
        </p:nvSpPr>
        <p:spPr bwMode="auto">
          <a:xfrm>
            <a:off x="65532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161" name="Line 41"/>
          <p:cNvSpPr>
            <a:spLocks noChangeShapeType="1"/>
          </p:cNvSpPr>
          <p:nvPr/>
        </p:nvSpPr>
        <p:spPr bwMode="auto">
          <a:xfrm>
            <a:off x="76962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162" name="Line 42"/>
          <p:cNvSpPr>
            <a:spLocks noChangeShapeType="1"/>
          </p:cNvSpPr>
          <p:nvPr/>
        </p:nvSpPr>
        <p:spPr bwMode="auto">
          <a:xfrm>
            <a:off x="8305800" y="25908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163" name="Text Box 43"/>
          <p:cNvSpPr txBox="1">
            <a:spLocks noChangeArrowheads="1"/>
          </p:cNvSpPr>
          <p:nvPr/>
        </p:nvSpPr>
        <p:spPr bwMode="auto">
          <a:xfrm>
            <a:off x="2057400" y="27432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400"/>
              <a:t>3     4    3    3    2    2     1    0    3     1   1     0</a:t>
            </a:r>
          </a:p>
        </p:txBody>
      </p:sp>
      <p:sp>
        <p:nvSpPr>
          <p:cNvPr id="261164" name="Text Box 44"/>
          <p:cNvSpPr txBox="1">
            <a:spLocks noChangeArrowheads="1"/>
          </p:cNvSpPr>
          <p:nvPr/>
        </p:nvSpPr>
        <p:spPr bwMode="auto">
          <a:xfrm>
            <a:off x="2057400" y="37338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400"/>
              <a:t>10  12   12   9    8    8     7    6    6    4    5     4</a:t>
            </a:r>
          </a:p>
        </p:txBody>
      </p:sp>
      <p:sp>
        <p:nvSpPr>
          <p:cNvPr id="261165" name="WordArt 45"/>
          <p:cNvSpPr>
            <a:spLocks noChangeArrowheads="1" noChangeShapeType="1" noTextEdit="1"/>
          </p:cNvSpPr>
          <p:nvPr/>
        </p:nvSpPr>
        <p:spPr bwMode="auto">
          <a:xfrm>
            <a:off x="2362200" y="5105400"/>
            <a:ext cx="10668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34</a:t>
            </a:r>
          </a:p>
        </p:txBody>
      </p:sp>
      <p:sp>
        <p:nvSpPr>
          <p:cNvPr id="261166" name="WordArt 47"/>
          <p:cNvSpPr>
            <a:spLocks noChangeArrowheads="1" noChangeShapeType="1" noTextEdit="1"/>
          </p:cNvSpPr>
          <p:nvPr/>
        </p:nvSpPr>
        <p:spPr bwMode="auto">
          <a:xfrm>
            <a:off x="4038600" y="5105400"/>
            <a:ext cx="10668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25</a:t>
            </a:r>
          </a:p>
        </p:txBody>
      </p:sp>
      <p:sp>
        <p:nvSpPr>
          <p:cNvPr id="261167" name="WordArt 48"/>
          <p:cNvSpPr>
            <a:spLocks noChangeArrowheads="1" noChangeShapeType="1" noTextEdit="1"/>
          </p:cNvSpPr>
          <p:nvPr/>
        </p:nvSpPr>
        <p:spPr bwMode="auto">
          <a:xfrm>
            <a:off x="5791200" y="5105400"/>
            <a:ext cx="11430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19</a:t>
            </a:r>
          </a:p>
        </p:txBody>
      </p:sp>
      <p:sp>
        <p:nvSpPr>
          <p:cNvPr id="261168" name="WordArt 49"/>
          <p:cNvSpPr>
            <a:spLocks noChangeArrowheads="1" noChangeShapeType="1" noTextEdit="1"/>
          </p:cNvSpPr>
          <p:nvPr/>
        </p:nvSpPr>
        <p:spPr bwMode="auto">
          <a:xfrm>
            <a:off x="7467600" y="5105400"/>
            <a:ext cx="1066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13</a:t>
            </a:r>
          </a:p>
        </p:txBody>
      </p:sp>
      <p:pic>
        <p:nvPicPr>
          <p:cNvPr id="2" name="Picture 1">
            <a:extLst>
              <a:ext uri="{FF2B5EF4-FFF2-40B4-BE49-F238E27FC236}">
                <a16:creationId xmlns:a16="http://schemas.microsoft.com/office/drawing/2014/main" id="{143AD081-49F2-7F0F-092A-013FAA79D2CA}"/>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457200" y="152400"/>
            <a:ext cx="8229600" cy="5973763"/>
          </a:xfrm>
        </p:spPr>
        <p:txBody>
          <a:bodyPr/>
          <a:lstStyle/>
          <a:p>
            <a:r>
              <a:rPr lang="en-US"/>
              <a:t>Habitat Activity Available Sheet</a:t>
            </a:r>
          </a:p>
        </p:txBody>
      </p:sp>
      <p:pic>
        <p:nvPicPr>
          <p:cNvPr id="262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8" name="Rectangle 9"/>
          <p:cNvSpPr>
            <a:spLocks noChangeArrowheads="1"/>
          </p:cNvSpPr>
          <p:nvPr/>
        </p:nvSpPr>
        <p:spPr bwMode="auto">
          <a:xfrm>
            <a:off x="685800" y="2590800"/>
            <a:ext cx="7772400" cy="2133600"/>
          </a:xfrm>
          <a:prstGeom prst="rect">
            <a:avLst/>
          </a:prstGeom>
          <a:gradFill rotWithShape="1">
            <a:gsLst>
              <a:gs pos="0">
                <a:srgbClr val="FF66FF">
                  <a:alpha val="26999"/>
                </a:srgbClr>
              </a:gs>
              <a:gs pos="100000">
                <a:srgbClr val="762F76">
                  <a:alpha val="29999"/>
                </a:srgbClr>
              </a:gs>
            </a:gsLst>
            <a:lin ang="5400000" scaled="1"/>
          </a:gradFill>
          <a:ln w="57150">
            <a:solidFill>
              <a:schemeClr val="bg1"/>
            </a:solid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3433448A-2AF7-28F5-B03D-F754131AFA63}"/>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body" idx="1"/>
          </p:nvPr>
        </p:nvSpPr>
        <p:spPr>
          <a:xfrm>
            <a:off x="457200" y="152400"/>
            <a:ext cx="8229600" cy="5973763"/>
          </a:xfrm>
        </p:spPr>
        <p:txBody>
          <a:bodyPr/>
          <a:lstStyle/>
          <a:p>
            <a:r>
              <a:rPr lang="en-US"/>
              <a:t>Habitat Activity Available Sheet</a:t>
            </a:r>
          </a:p>
        </p:txBody>
      </p:sp>
      <p:pic>
        <p:nvPicPr>
          <p:cNvPr id="263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2" name="Rectangle 4"/>
          <p:cNvSpPr>
            <a:spLocks noChangeArrowheads="1"/>
          </p:cNvSpPr>
          <p:nvPr/>
        </p:nvSpPr>
        <p:spPr bwMode="auto">
          <a:xfrm>
            <a:off x="685800" y="2590800"/>
            <a:ext cx="7772400" cy="2133600"/>
          </a:xfrm>
          <a:prstGeom prst="rect">
            <a:avLst/>
          </a:prstGeom>
          <a:gradFill rotWithShape="1">
            <a:gsLst>
              <a:gs pos="0">
                <a:srgbClr val="FF66FF">
                  <a:alpha val="26999"/>
                </a:srgbClr>
              </a:gs>
              <a:gs pos="100000">
                <a:srgbClr val="762F76">
                  <a:alpha val="29999"/>
                </a:srgbClr>
              </a:gs>
            </a:gsLst>
            <a:lin ang="5400000" scaled="1"/>
          </a:gradFill>
          <a:ln w="57150">
            <a:solidFill>
              <a:schemeClr val="bg1"/>
            </a:solidFill>
            <a:miter lim="800000"/>
            <a:headEnd/>
            <a:tailEnd/>
          </a:ln>
        </p:spPr>
        <p:txBody>
          <a:bodyPr wrap="none" anchor="ctr"/>
          <a:lstStyle/>
          <a:p>
            <a:endParaRPr lang="en-US"/>
          </a:p>
        </p:txBody>
      </p:sp>
      <p:sp>
        <p:nvSpPr>
          <p:cNvPr id="263173" name="WordArt 5"/>
          <p:cNvSpPr>
            <a:spLocks noChangeArrowheads="1" noChangeShapeType="1" noTextEdit="1"/>
          </p:cNvSpPr>
          <p:nvPr/>
        </p:nvSpPr>
        <p:spPr bwMode="auto">
          <a:xfrm>
            <a:off x="2514600" y="2743200"/>
            <a:ext cx="2786063" cy="247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FF66FF"/>
                </a:solidFill>
                <a:effectLst>
                  <a:outerShdw dist="45791" dir="3378596" algn="ctr" rotWithShape="0">
                    <a:srgbClr val="4D4D4D">
                      <a:alpha val="79999"/>
                    </a:srgbClr>
                  </a:outerShdw>
                </a:effectLst>
                <a:latin typeface="Arial Black"/>
              </a:rPr>
              <a:t>Most Caught</a:t>
            </a:r>
          </a:p>
        </p:txBody>
      </p:sp>
      <p:sp>
        <p:nvSpPr>
          <p:cNvPr id="263174" name="Line 6"/>
          <p:cNvSpPr>
            <a:spLocks noChangeShapeType="1"/>
          </p:cNvSpPr>
          <p:nvPr/>
        </p:nvSpPr>
        <p:spPr bwMode="auto">
          <a:xfrm flipH="1">
            <a:off x="1524000" y="2895600"/>
            <a:ext cx="838200"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29DBA548-24BD-5261-0C34-F476D1EC16B6}"/>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body" idx="1"/>
          </p:nvPr>
        </p:nvSpPr>
        <p:spPr>
          <a:xfrm>
            <a:off x="457200" y="152400"/>
            <a:ext cx="8229600" cy="5973763"/>
          </a:xfrm>
        </p:spPr>
        <p:txBody>
          <a:bodyPr/>
          <a:lstStyle/>
          <a:p>
            <a:r>
              <a:rPr lang="en-US"/>
              <a:t>Habitat Activity Available Sheet</a:t>
            </a:r>
          </a:p>
        </p:txBody>
      </p:sp>
      <p:pic>
        <p:nvPicPr>
          <p:cNvPr id="264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6" name="Rectangle 4"/>
          <p:cNvSpPr>
            <a:spLocks noChangeArrowheads="1"/>
          </p:cNvSpPr>
          <p:nvPr/>
        </p:nvSpPr>
        <p:spPr bwMode="auto">
          <a:xfrm>
            <a:off x="685800" y="2590800"/>
            <a:ext cx="7772400" cy="2133600"/>
          </a:xfrm>
          <a:prstGeom prst="rect">
            <a:avLst/>
          </a:prstGeom>
          <a:gradFill rotWithShape="1">
            <a:gsLst>
              <a:gs pos="0">
                <a:srgbClr val="FF66FF">
                  <a:alpha val="26999"/>
                </a:srgbClr>
              </a:gs>
              <a:gs pos="100000">
                <a:srgbClr val="762F76">
                  <a:alpha val="29999"/>
                </a:srgbClr>
              </a:gs>
            </a:gsLst>
            <a:lin ang="5400000" scaled="1"/>
          </a:gradFill>
          <a:ln w="57150">
            <a:solidFill>
              <a:schemeClr val="bg1"/>
            </a:solidFill>
            <a:miter lim="800000"/>
            <a:headEnd/>
            <a:tailEnd/>
          </a:ln>
        </p:spPr>
        <p:txBody>
          <a:bodyPr wrap="none" anchor="ctr"/>
          <a:lstStyle/>
          <a:p>
            <a:endParaRPr lang="en-US"/>
          </a:p>
        </p:txBody>
      </p:sp>
      <p:sp>
        <p:nvSpPr>
          <p:cNvPr id="264197" name="Text Box 7"/>
          <p:cNvSpPr txBox="1">
            <a:spLocks noChangeArrowheads="1"/>
          </p:cNvSpPr>
          <p:nvPr/>
        </p:nvSpPr>
        <p:spPr bwMode="auto">
          <a:xfrm>
            <a:off x="838200" y="2743200"/>
            <a:ext cx="533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1600">
                <a:solidFill>
                  <a:schemeClr val="bg1"/>
                </a:solidFill>
              </a:rPr>
              <a:t>30 25 20 15  10    5</a:t>
            </a:r>
          </a:p>
        </p:txBody>
      </p:sp>
      <p:sp>
        <p:nvSpPr>
          <p:cNvPr id="264198" name="WordArt 8"/>
          <p:cNvSpPr>
            <a:spLocks noChangeArrowheads="1" noChangeShapeType="1" noTextEdit="1"/>
          </p:cNvSpPr>
          <p:nvPr/>
        </p:nvSpPr>
        <p:spPr bwMode="auto">
          <a:xfrm>
            <a:off x="533400" y="2438400"/>
            <a:ext cx="1462088" cy="3238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Example</a:t>
            </a:r>
          </a:p>
        </p:txBody>
      </p:sp>
      <p:sp>
        <p:nvSpPr>
          <p:cNvPr id="264199" name="WordArt 9"/>
          <p:cNvSpPr>
            <a:spLocks noChangeArrowheads="1" noChangeShapeType="1" noTextEdit="1"/>
          </p:cNvSpPr>
          <p:nvPr/>
        </p:nvSpPr>
        <p:spPr bwMode="auto">
          <a:xfrm>
            <a:off x="2895600" y="2286000"/>
            <a:ext cx="457200" cy="247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30</a:t>
            </a:r>
          </a:p>
        </p:txBody>
      </p:sp>
      <p:pic>
        <p:nvPicPr>
          <p:cNvPr id="2" name="Picture 1">
            <a:extLst>
              <a:ext uri="{FF2B5EF4-FFF2-40B4-BE49-F238E27FC236}">
                <a16:creationId xmlns:a16="http://schemas.microsoft.com/office/drawing/2014/main" id="{EB5C1A1B-2524-2CBF-B62F-D410863464CE}"/>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457200" y="152400"/>
            <a:ext cx="8229600" cy="5973763"/>
          </a:xfrm>
        </p:spPr>
        <p:txBody>
          <a:bodyPr/>
          <a:lstStyle/>
          <a:p>
            <a:r>
              <a:rPr lang="en-US"/>
              <a:t>Habitat Activity Available Sheet</a:t>
            </a:r>
          </a:p>
        </p:txBody>
      </p:sp>
      <p:pic>
        <p:nvPicPr>
          <p:cNvPr id="265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Rectangle 4"/>
          <p:cNvSpPr>
            <a:spLocks noChangeArrowheads="1"/>
          </p:cNvSpPr>
          <p:nvPr/>
        </p:nvSpPr>
        <p:spPr bwMode="auto">
          <a:xfrm>
            <a:off x="685800" y="2590800"/>
            <a:ext cx="7772400" cy="2133600"/>
          </a:xfrm>
          <a:prstGeom prst="rect">
            <a:avLst/>
          </a:prstGeom>
          <a:gradFill rotWithShape="1">
            <a:gsLst>
              <a:gs pos="0">
                <a:srgbClr val="FF66FF">
                  <a:alpha val="26999"/>
                </a:srgbClr>
              </a:gs>
              <a:gs pos="100000">
                <a:srgbClr val="762F76">
                  <a:alpha val="29999"/>
                </a:srgbClr>
              </a:gs>
            </a:gsLst>
            <a:lin ang="5400000" scaled="1"/>
          </a:gradFill>
          <a:ln w="57150">
            <a:solidFill>
              <a:schemeClr val="bg1"/>
            </a:solidFill>
            <a:miter lim="800000"/>
            <a:headEnd/>
            <a:tailEnd/>
          </a:ln>
        </p:spPr>
        <p:txBody>
          <a:bodyPr wrap="none" anchor="ctr"/>
          <a:lstStyle/>
          <a:p>
            <a:endParaRPr lang="en-US"/>
          </a:p>
        </p:txBody>
      </p:sp>
      <p:sp>
        <p:nvSpPr>
          <p:cNvPr id="265221" name="Text Box 5"/>
          <p:cNvSpPr txBox="1">
            <a:spLocks noChangeArrowheads="1"/>
          </p:cNvSpPr>
          <p:nvPr/>
        </p:nvSpPr>
        <p:spPr bwMode="auto">
          <a:xfrm>
            <a:off x="838200" y="2743200"/>
            <a:ext cx="533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1600">
                <a:solidFill>
                  <a:schemeClr val="bg1"/>
                </a:solidFill>
              </a:rPr>
              <a:t>30 25 20 15  10    5</a:t>
            </a:r>
          </a:p>
        </p:txBody>
      </p:sp>
      <p:sp>
        <p:nvSpPr>
          <p:cNvPr id="265222" name="WordArt 6"/>
          <p:cNvSpPr>
            <a:spLocks noChangeArrowheads="1" noChangeShapeType="1" noTextEdit="1"/>
          </p:cNvSpPr>
          <p:nvPr/>
        </p:nvSpPr>
        <p:spPr bwMode="auto">
          <a:xfrm>
            <a:off x="533400" y="2438400"/>
            <a:ext cx="1462088" cy="3238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Example</a:t>
            </a:r>
          </a:p>
        </p:txBody>
      </p:sp>
      <p:sp>
        <p:nvSpPr>
          <p:cNvPr id="265223" name="WordArt 11"/>
          <p:cNvSpPr>
            <a:spLocks noChangeArrowheads="1" noChangeShapeType="1" noTextEdit="1"/>
          </p:cNvSpPr>
          <p:nvPr/>
        </p:nvSpPr>
        <p:spPr bwMode="auto">
          <a:xfrm>
            <a:off x="2895600" y="2286000"/>
            <a:ext cx="457200" cy="247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66FF99"/>
                </a:solidFill>
                <a:effectLst>
                  <a:outerShdw dist="45791" dir="3378596" algn="ctr" rotWithShape="0">
                    <a:srgbClr val="4D4D4D">
                      <a:alpha val="79999"/>
                    </a:srgbClr>
                  </a:outerShdw>
                </a:effectLst>
                <a:latin typeface="Arial Black"/>
              </a:rPr>
              <a:t>30</a:t>
            </a:r>
          </a:p>
        </p:txBody>
      </p:sp>
      <p:sp>
        <p:nvSpPr>
          <p:cNvPr id="265224" name="WordArt 12"/>
          <p:cNvSpPr>
            <a:spLocks noChangeArrowheads="1" noChangeShapeType="1" noTextEdit="1"/>
          </p:cNvSpPr>
          <p:nvPr/>
        </p:nvSpPr>
        <p:spPr bwMode="auto">
          <a:xfrm>
            <a:off x="4343400" y="2286000"/>
            <a:ext cx="381000" cy="2286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FF66FF"/>
                </a:solidFill>
                <a:effectLst>
                  <a:outerShdw dist="45791" dir="3378596" algn="ctr" rotWithShape="0">
                    <a:srgbClr val="4D4D4D">
                      <a:alpha val="79999"/>
                    </a:srgbClr>
                  </a:outerShdw>
                </a:effectLst>
                <a:latin typeface="Arial Black"/>
              </a:rPr>
              <a:t>25</a:t>
            </a:r>
          </a:p>
        </p:txBody>
      </p:sp>
      <p:sp>
        <p:nvSpPr>
          <p:cNvPr id="265225" name="WordArt 13"/>
          <p:cNvSpPr>
            <a:spLocks noChangeArrowheads="1" noChangeShapeType="1" noTextEdit="1"/>
          </p:cNvSpPr>
          <p:nvPr/>
        </p:nvSpPr>
        <p:spPr bwMode="auto">
          <a:xfrm>
            <a:off x="5867400" y="2286000"/>
            <a:ext cx="457200" cy="247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chemeClr val="hlink"/>
                </a:solidFill>
                <a:effectLst>
                  <a:outerShdw dist="45791" dir="3378596" algn="ctr" rotWithShape="0">
                    <a:srgbClr val="4D4D4D">
                      <a:alpha val="79999"/>
                    </a:srgbClr>
                  </a:outerShdw>
                </a:effectLst>
                <a:latin typeface="Arial Black"/>
              </a:rPr>
              <a:t>15</a:t>
            </a:r>
          </a:p>
        </p:txBody>
      </p:sp>
      <p:sp>
        <p:nvSpPr>
          <p:cNvPr id="265226" name="WordArt 14"/>
          <p:cNvSpPr>
            <a:spLocks noChangeArrowheads="1" noChangeShapeType="1" noTextEdit="1"/>
          </p:cNvSpPr>
          <p:nvPr/>
        </p:nvSpPr>
        <p:spPr bwMode="auto">
          <a:xfrm>
            <a:off x="7467600" y="2286000"/>
            <a:ext cx="304800" cy="247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FF9900"/>
                </a:solidFill>
                <a:effectLst>
                  <a:outerShdw dist="45791" dir="3378596" algn="ctr" rotWithShape="0">
                    <a:srgbClr val="4D4D4D">
                      <a:alpha val="79999"/>
                    </a:srgbClr>
                  </a:outerShdw>
                </a:effectLst>
                <a:latin typeface="Arial Black"/>
              </a:rPr>
              <a:t>5</a:t>
            </a:r>
          </a:p>
        </p:txBody>
      </p:sp>
      <p:pic>
        <p:nvPicPr>
          <p:cNvPr id="2" name="Picture 1">
            <a:extLst>
              <a:ext uri="{FF2B5EF4-FFF2-40B4-BE49-F238E27FC236}">
                <a16:creationId xmlns:a16="http://schemas.microsoft.com/office/drawing/2014/main" id="{2A398DC4-CAB8-5A8F-4C63-35504B62C30A}"/>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body" idx="1"/>
          </p:nvPr>
        </p:nvSpPr>
        <p:spPr>
          <a:xfrm>
            <a:off x="457200" y="152400"/>
            <a:ext cx="8229600" cy="5973763"/>
          </a:xfrm>
        </p:spPr>
        <p:txBody>
          <a:bodyPr/>
          <a:lstStyle/>
          <a:p>
            <a:r>
              <a:rPr lang="en-US"/>
              <a:t>Habitat Activity Available Sheet</a:t>
            </a:r>
          </a:p>
        </p:txBody>
      </p:sp>
      <p:pic>
        <p:nvPicPr>
          <p:cNvPr id="269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Rectangle 4"/>
          <p:cNvSpPr>
            <a:spLocks noChangeArrowheads="1"/>
          </p:cNvSpPr>
          <p:nvPr/>
        </p:nvSpPr>
        <p:spPr bwMode="auto">
          <a:xfrm>
            <a:off x="685800" y="2590800"/>
            <a:ext cx="7772400" cy="2133600"/>
          </a:xfrm>
          <a:prstGeom prst="rect">
            <a:avLst/>
          </a:prstGeom>
          <a:gradFill rotWithShape="1">
            <a:gsLst>
              <a:gs pos="0">
                <a:srgbClr val="FF66FF">
                  <a:alpha val="26999"/>
                </a:srgbClr>
              </a:gs>
              <a:gs pos="100000">
                <a:srgbClr val="762F76">
                  <a:alpha val="29999"/>
                </a:srgbClr>
              </a:gs>
            </a:gsLst>
            <a:lin ang="5400000" scaled="1"/>
          </a:gradFill>
          <a:ln w="57150">
            <a:solidFill>
              <a:schemeClr val="bg1"/>
            </a:solidFill>
            <a:miter lim="800000"/>
            <a:headEnd/>
            <a:tailEnd/>
          </a:ln>
        </p:spPr>
        <p:txBody>
          <a:bodyPr wrap="none" anchor="ctr"/>
          <a:lstStyle/>
          <a:p>
            <a:endParaRPr lang="en-US"/>
          </a:p>
        </p:txBody>
      </p:sp>
      <p:sp>
        <p:nvSpPr>
          <p:cNvPr id="269317" name="Text Box 5"/>
          <p:cNvSpPr txBox="1">
            <a:spLocks noChangeArrowheads="1"/>
          </p:cNvSpPr>
          <p:nvPr/>
        </p:nvSpPr>
        <p:spPr bwMode="auto">
          <a:xfrm>
            <a:off x="838200" y="2743200"/>
            <a:ext cx="533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800">
                <a:solidFill>
                  <a:schemeClr val="tx1"/>
                </a:solidFill>
                <a:latin typeface="Tahoma" pitchFamily="34" charset="0"/>
              </a:defRPr>
            </a:lvl1pPr>
            <a:lvl2pPr marL="742950" indent="-285750" eaLnBrk="0" hangingPunct="0">
              <a:defRPr sz="8800">
                <a:solidFill>
                  <a:schemeClr val="tx1"/>
                </a:solidFill>
                <a:latin typeface="Tahoma" pitchFamily="34" charset="0"/>
              </a:defRPr>
            </a:lvl2pPr>
            <a:lvl3pPr marL="1143000" indent="-228600" eaLnBrk="0" hangingPunct="0">
              <a:defRPr sz="8800">
                <a:solidFill>
                  <a:schemeClr val="tx1"/>
                </a:solidFill>
                <a:latin typeface="Tahoma" pitchFamily="34" charset="0"/>
              </a:defRPr>
            </a:lvl3pPr>
            <a:lvl4pPr marL="1600200" indent="-228600" eaLnBrk="0" hangingPunct="0">
              <a:defRPr sz="8800">
                <a:solidFill>
                  <a:schemeClr val="tx1"/>
                </a:solidFill>
                <a:latin typeface="Tahoma" pitchFamily="34" charset="0"/>
              </a:defRPr>
            </a:lvl4pPr>
            <a:lvl5pPr marL="2057400" indent="-228600" eaLnBrk="0" hangingPunct="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1600">
                <a:solidFill>
                  <a:schemeClr val="bg1"/>
                </a:solidFill>
              </a:rPr>
              <a:t>30 25 20 15  10    5</a:t>
            </a:r>
          </a:p>
        </p:txBody>
      </p:sp>
      <p:sp>
        <p:nvSpPr>
          <p:cNvPr id="269318" name="WordArt 6"/>
          <p:cNvSpPr>
            <a:spLocks noChangeArrowheads="1" noChangeShapeType="1" noTextEdit="1"/>
          </p:cNvSpPr>
          <p:nvPr/>
        </p:nvSpPr>
        <p:spPr bwMode="auto">
          <a:xfrm>
            <a:off x="533400" y="2438400"/>
            <a:ext cx="1462088" cy="3238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Example</a:t>
            </a:r>
          </a:p>
        </p:txBody>
      </p:sp>
      <p:sp>
        <p:nvSpPr>
          <p:cNvPr id="269319" name="AutoShape 7"/>
          <p:cNvSpPr>
            <a:spLocks noChangeArrowheads="1"/>
          </p:cNvSpPr>
          <p:nvPr/>
        </p:nvSpPr>
        <p:spPr bwMode="auto">
          <a:xfrm>
            <a:off x="1905000" y="2895600"/>
            <a:ext cx="533400" cy="1524000"/>
          </a:xfrm>
          <a:prstGeom prst="cube">
            <a:avLst>
              <a:gd name="adj" fmla="val 25000"/>
            </a:avLst>
          </a:prstGeom>
          <a:solidFill>
            <a:srgbClr val="66FF66"/>
          </a:solidFill>
          <a:ln w="9525">
            <a:solidFill>
              <a:schemeClr val="bg1"/>
            </a:solidFill>
            <a:miter lim="800000"/>
            <a:headEnd/>
            <a:tailEnd/>
          </a:ln>
        </p:spPr>
        <p:txBody>
          <a:bodyPr wrap="none" anchor="ctr"/>
          <a:lstStyle/>
          <a:p>
            <a:endParaRPr lang="en-US"/>
          </a:p>
        </p:txBody>
      </p:sp>
      <p:sp>
        <p:nvSpPr>
          <p:cNvPr id="269320" name="AutoShape 8"/>
          <p:cNvSpPr>
            <a:spLocks noChangeArrowheads="1"/>
          </p:cNvSpPr>
          <p:nvPr/>
        </p:nvSpPr>
        <p:spPr bwMode="auto">
          <a:xfrm>
            <a:off x="3581400" y="3124200"/>
            <a:ext cx="533400" cy="1295400"/>
          </a:xfrm>
          <a:prstGeom prst="cube">
            <a:avLst>
              <a:gd name="adj" fmla="val 25000"/>
            </a:avLst>
          </a:prstGeom>
          <a:solidFill>
            <a:srgbClr val="FF66FF"/>
          </a:solidFill>
          <a:ln w="9525">
            <a:solidFill>
              <a:schemeClr val="bg1"/>
            </a:solidFill>
            <a:miter lim="800000"/>
            <a:headEnd/>
            <a:tailEnd/>
          </a:ln>
        </p:spPr>
        <p:txBody>
          <a:bodyPr wrap="none" anchor="ctr"/>
          <a:lstStyle/>
          <a:p>
            <a:endParaRPr lang="en-US"/>
          </a:p>
        </p:txBody>
      </p:sp>
      <p:sp>
        <p:nvSpPr>
          <p:cNvPr id="269321" name="AutoShape 9"/>
          <p:cNvSpPr>
            <a:spLocks noChangeArrowheads="1"/>
          </p:cNvSpPr>
          <p:nvPr/>
        </p:nvSpPr>
        <p:spPr bwMode="auto">
          <a:xfrm>
            <a:off x="5334000" y="3657600"/>
            <a:ext cx="533400" cy="762000"/>
          </a:xfrm>
          <a:prstGeom prst="cube">
            <a:avLst>
              <a:gd name="adj" fmla="val 25000"/>
            </a:avLst>
          </a:prstGeom>
          <a:solidFill>
            <a:schemeClr val="hlink"/>
          </a:solidFill>
          <a:ln w="9525">
            <a:solidFill>
              <a:schemeClr val="bg1"/>
            </a:solidFill>
            <a:miter lim="800000"/>
            <a:headEnd/>
            <a:tailEnd/>
          </a:ln>
        </p:spPr>
        <p:txBody>
          <a:bodyPr wrap="none" anchor="ctr"/>
          <a:lstStyle/>
          <a:p>
            <a:endParaRPr lang="en-US"/>
          </a:p>
        </p:txBody>
      </p:sp>
      <p:sp>
        <p:nvSpPr>
          <p:cNvPr id="269322" name="AutoShape 10"/>
          <p:cNvSpPr>
            <a:spLocks noChangeArrowheads="1"/>
          </p:cNvSpPr>
          <p:nvPr/>
        </p:nvSpPr>
        <p:spPr bwMode="auto">
          <a:xfrm>
            <a:off x="7086600" y="4114800"/>
            <a:ext cx="533400" cy="304800"/>
          </a:xfrm>
          <a:prstGeom prst="cube">
            <a:avLst>
              <a:gd name="adj" fmla="val 25000"/>
            </a:avLst>
          </a:prstGeom>
          <a:solidFill>
            <a:srgbClr val="FF9900"/>
          </a:solidFill>
          <a:ln w="9525">
            <a:solidFill>
              <a:schemeClr val="bg1"/>
            </a:solidFill>
            <a:miter lim="800000"/>
            <a:headEnd/>
            <a:tailEnd/>
          </a:ln>
        </p:spPr>
        <p:txBody>
          <a:bodyPr wrap="none" anchor="ctr"/>
          <a:lstStyle/>
          <a:p>
            <a:endParaRPr lang="en-US"/>
          </a:p>
        </p:txBody>
      </p:sp>
      <p:sp>
        <p:nvSpPr>
          <p:cNvPr id="269323" name="WordArt 11"/>
          <p:cNvSpPr>
            <a:spLocks noChangeArrowheads="1" noChangeShapeType="1" noTextEdit="1"/>
          </p:cNvSpPr>
          <p:nvPr/>
        </p:nvSpPr>
        <p:spPr bwMode="auto">
          <a:xfrm>
            <a:off x="2895600" y="2286000"/>
            <a:ext cx="457200" cy="247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66FF99"/>
                </a:solidFill>
                <a:effectLst>
                  <a:outerShdw dist="45791" dir="3378596" algn="ctr" rotWithShape="0">
                    <a:srgbClr val="4D4D4D">
                      <a:alpha val="79999"/>
                    </a:srgbClr>
                  </a:outerShdw>
                </a:effectLst>
                <a:latin typeface="Arial Black"/>
              </a:rPr>
              <a:t>30</a:t>
            </a:r>
          </a:p>
        </p:txBody>
      </p:sp>
      <p:sp>
        <p:nvSpPr>
          <p:cNvPr id="269324" name="WordArt 12"/>
          <p:cNvSpPr>
            <a:spLocks noChangeArrowheads="1" noChangeShapeType="1" noTextEdit="1"/>
          </p:cNvSpPr>
          <p:nvPr/>
        </p:nvSpPr>
        <p:spPr bwMode="auto">
          <a:xfrm>
            <a:off x="4343400" y="2286000"/>
            <a:ext cx="381000" cy="2286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FF66FF"/>
                </a:solidFill>
                <a:effectLst>
                  <a:outerShdw dist="45791" dir="3378596" algn="ctr" rotWithShape="0">
                    <a:srgbClr val="4D4D4D">
                      <a:alpha val="79999"/>
                    </a:srgbClr>
                  </a:outerShdw>
                </a:effectLst>
                <a:latin typeface="Arial Black"/>
              </a:rPr>
              <a:t>25</a:t>
            </a:r>
          </a:p>
        </p:txBody>
      </p:sp>
      <p:sp>
        <p:nvSpPr>
          <p:cNvPr id="269325" name="WordArt 13"/>
          <p:cNvSpPr>
            <a:spLocks noChangeArrowheads="1" noChangeShapeType="1" noTextEdit="1"/>
          </p:cNvSpPr>
          <p:nvPr/>
        </p:nvSpPr>
        <p:spPr bwMode="auto">
          <a:xfrm>
            <a:off x="5867400" y="2286000"/>
            <a:ext cx="457200" cy="247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chemeClr val="hlink"/>
                </a:solidFill>
                <a:effectLst>
                  <a:outerShdw dist="45791" dir="3378596" algn="ctr" rotWithShape="0">
                    <a:srgbClr val="4D4D4D">
                      <a:alpha val="79999"/>
                    </a:srgbClr>
                  </a:outerShdw>
                </a:effectLst>
                <a:latin typeface="Arial Black"/>
              </a:rPr>
              <a:t>15</a:t>
            </a:r>
          </a:p>
        </p:txBody>
      </p:sp>
      <p:sp>
        <p:nvSpPr>
          <p:cNvPr id="269326" name="WordArt 14"/>
          <p:cNvSpPr>
            <a:spLocks noChangeArrowheads="1" noChangeShapeType="1" noTextEdit="1"/>
          </p:cNvSpPr>
          <p:nvPr/>
        </p:nvSpPr>
        <p:spPr bwMode="auto">
          <a:xfrm>
            <a:off x="7467600" y="2286000"/>
            <a:ext cx="304800" cy="24765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FF9900"/>
                </a:solidFill>
                <a:effectLst>
                  <a:outerShdw dist="45791" dir="3378596" algn="ctr" rotWithShape="0">
                    <a:srgbClr val="4D4D4D">
                      <a:alpha val="79999"/>
                    </a:srgbClr>
                  </a:outerShdw>
                </a:effectLst>
                <a:latin typeface="Arial Black"/>
              </a:rPr>
              <a:t>5</a:t>
            </a:r>
          </a:p>
        </p:txBody>
      </p:sp>
      <p:pic>
        <p:nvPicPr>
          <p:cNvPr id="2" name="Picture 1">
            <a:extLst>
              <a:ext uri="{FF2B5EF4-FFF2-40B4-BE49-F238E27FC236}">
                <a16:creationId xmlns:a16="http://schemas.microsoft.com/office/drawing/2014/main" id="{CF1DD85B-F4C3-ED1D-763C-721D737FE6D0}"/>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body" sz="half" idx="1"/>
          </p:nvPr>
        </p:nvSpPr>
        <p:spPr>
          <a:xfrm>
            <a:off x="228600" y="0"/>
            <a:ext cx="8915400" cy="6126163"/>
          </a:xfrm>
        </p:spPr>
        <p:txBody>
          <a:bodyPr/>
          <a:lstStyle/>
          <a:p>
            <a:r>
              <a:rPr lang="en-US" sz="2800"/>
              <a:t>Questions to answer in journal.</a:t>
            </a:r>
          </a:p>
          <a:p>
            <a:pPr lvl="1"/>
            <a:r>
              <a:rPr lang="en-US"/>
              <a:t>Please make a column graph showing the totals of mice caught in </a:t>
            </a:r>
            <a:r>
              <a:rPr lang="en-US">
                <a:solidFill>
                  <a:srgbClr val="CC9900"/>
                </a:solidFill>
              </a:rPr>
              <a:t>no cover habitat,</a:t>
            </a:r>
            <a:r>
              <a:rPr lang="en-US"/>
              <a:t> </a:t>
            </a:r>
            <a:r>
              <a:rPr lang="en-US">
                <a:solidFill>
                  <a:srgbClr val="996633"/>
                </a:solidFill>
              </a:rPr>
              <a:t>low cover habitat,</a:t>
            </a:r>
            <a:r>
              <a:rPr lang="en-US"/>
              <a:t> </a:t>
            </a:r>
            <a:r>
              <a:rPr lang="en-US">
                <a:solidFill>
                  <a:srgbClr val="99FFCC"/>
                </a:solidFill>
              </a:rPr>
              <a:t>medium cover habitat,</a:t>
            </a:r>
            <a:r>
              <a:rPr lang="en-US"/>
              <a:t> and </a:t>
            </a:r>
            <a:r>
              <a:rPr lang="en-US">
                <a:solidFill>
                  <a:srgbClr val="00FF00"/>
                </a:solidFill>
              </a:rPr>
              <a:t>high cover habitat.</a:t>
            </a:r>
          </a:p>
          <a:p>
            <a:pPr lvl="1"/>
            <a:endParaRPr lang="en-US" sz="2400">
              <a:solidFill>
                <a:srgbClr val="00FF00"/>
              </a:solidFill>
            </a:endParaRPr>
          </a:p>
        </p:txBody>
      </p:sp>
      <p:pic>
        <p:nvPicPr>
          <p:cNvPr id="270339"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8534400" cy="4419600"/>
          </a:xfrm>
          <a:prstGeom prst="rect">
            <a:avLst/>
          </a:prstGeom>
          <a:noFill/>
          <a:ln w="57150">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2DF8-F43D-28A2-2B8E-835B7F81BE23}"/>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1"/>
          </p:nvPr>
        </p:nvSpPr>
        <p:spPr>
          <a:xfrm>
            <a:off x="304800" y="381000"/>
            <a:ext cx="8610600" cy="5745163"/>
          </a:xfrm>
        </p:spPr>
        <p:txBody>
          <a:bodyPr/>
          <a:lstStyle/>
          <a:p>
            <a:r>
              <a:rPr lang="en-US">
                <a:solidFill>
                  <a:srgbClr val="99FFCC"/>
                </a:solidFill>
              </a:rPr>
              <a:t>How did an increase in cover habitat change the amount of mice captured by the foxes?</a:t>
            </a:r>
          </a:p>
          <a:p>
            <a:endParaRPr lang="en-US">
              <a:solidFill>
                <a:srgbClr val="FF9900"/>
              </a:solidFill>
            </a:endParaRPr>
          </a:p>
        </p:txBody>
      </p:sp>
      <p:pic>
        <p:nvPicPr>
          <p:cNvPr id="272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4267200" cy="2917825"/>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72388" name="Oval 5"/>
          <p:cNvSpPr>
            <a:spLocks noChangeArrowheads="1"/>
          </p:cNvSpPr>
          <p:nvPr/>
        </p:nvSpPr>
        <p:spPr bwMode="auto">
          <a:xfrm>
            <a:off x="2133600" y="37338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723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81400"/>
            <a:ext cx="3810000" cy="2886075"/>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272390" name="Oval 7"/>
          <p:cNvSpPr>
            <a:spLocks noChangeArrowheads="1"/>
          </p:cNvSpPr>
          <p:nvPr/>
        </p:nvSpPr>
        <p:spPr bwMode="auto">
          <a:xfrm>
            <a:off x="609600" y="41910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1" name="Oval 8"/>
          <p:cNvSpPr>
            <a:spLocks noChangeArrowheads="1"/>
          </p:cNvSpPr>
          <p:nvPr/>
        </p:nvSpPr>
        <p:spPr bwMode="auto">
          <a:xfrm>
            <a:off x="1524000" y="52578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2" name="Oval 9"/>
          <p:cNvSpPr>
            <a:spLocks noChangeArrowheads="1"/>
          </p:cNvSpPr>
          <p:nvPr/>
        </p:nvSpPr>
        <p:spPr bwMode="auto">
          <a:xfrm>
            <a:off x="3200400" y="51816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3" name="Oval 10"/>
          <p:cNvSpPr>
            <a:spLocks noChangeArrowheads="1"/>
          </p:cNvSpPr>
          <p:nvPr/>
        </p:nvSpPr>
        <p:spPr bwMode="auto">
          <a:xfrm>
            <a:off x="3352800" y="41148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4" name="Oval 11"/>
          <p:cNvSpPr>
            <a:spLocks noChangeArrowheads="1"/>
          </p:cNvSpPr>
          <p:nvPr/>
        </p:nvSpPr>
        <p:spPr bwMode="auto">
          <a:xfrm>
            <a:off x="5181600" y="36576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5" name="Oval 12"/>
          <p:cNvSpPr>
            <a:spLocks noChangeArrowheads="1"/>
          </p:cNvSpPr>
          <p:nvPr/>
        </p:nvSpPr>
        <p:spPr bwMode="auto">
          <a:xfrm>
            <a:off x="5181600" y="50292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6" name="Oval 13"/>
          <p:cNvSpPr>
            <a:spLocks noChangeArrowheads="1"/>
          </p:cNvSpPr>
          <p:nvPr/>
        </p:nvSpPr>
        <p:spPr bwMode="auto">
          <a:xfrm>
            <a:off x="6781800" y="43434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7" name="Oval 14"/>
          <p:cNvSpPr>
            <a:spLocks noChangeArrowheads="1"/>
          </p:cNvSpPr>
          <p:nvPr/>
        </p:nvSpPr>
        <p:spPr bwMode="auto">
          <a:xfrm>
            <a:off x="6858000" y="56388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8" name="Oval 15"/>
          <p:cNvSpPr>
            <a:spLocks noChangeArrowheads="1"/>
          </p:cNvSpPr>
          <p:nvPr/>
        </p:nvSpPr>
        <p:spPr bwMode="auto">
          <a:xfrm>
            <a:off x="6629400" y="50292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2399" name="WordArt 18"/>
          <p:cNvSpPr>
            <a:spLocks noChangeArrowheads="1" noChangeShapeType="1" noTextEdit="1"/>
          </p:cNvSpPr>
          <p:nvPr/>
        </p:nvSpPr>
        <p:spPr bwMode="auto">
          <a:xfrm>
            <a:off x="762000" y="3810000"/>
            <a:ext cx="7696200" cy="990600"/>
          </a:xfrm>
          <a:prstGeom prst="rect">
            <a:avLst/>
          </a:prstGeom>
        </p:spPr>
        <p:txBody>
          <a:bodyPr wrap="none" fromWordArt="1">
            <a:prstTxWarp prst="textPlain">
              <a:avLst>
                <a:gd name="adj" fmla="val 50000"/>
              </a:avLst>
            </a:prstTxWarp>
          </a:bodyPr>
          <a:lstStyle/>
          <a:p>
            <a:pPr algn="ctr"/>
            <a:r>
              <a:rPr lang="en-US" sz="3600" kern="10">
                <a:ln w="38100">
                  <a:solidFill>
                    <a:schemeClr val="bg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Use data from graph!</a:t>
            </a:r>
          </a:p>
        </p:txBody>
      </p:sp>
      <p:pic>
        <p:nvPicPr>
          <p:cNvPr id="2" name="Picture 1">
            <a:extLst>
              <a:ext uri="{FF2B5EF4-FFF2-40B4-BE49-F238E27FC236}">
                <a16:creationId xmlns:a16="http://schemas.microsoft.com/office/drawing/2014/main" id="{BC3F0BBF-65DC-90B4-8C2D-0026EDE15DDA}"/>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lstStyle/>
          <a:p>
            <a:r>
              <a:rPr lang="en-US" dirty="0"/>
              <a:t>Match the animal to its habitat.</a:t>
            </a:r>
          </a:p>
        </p:txBody>
      </p:sp>
      <p:pic>
        <p:nvPicPr>
          <p:cNvPr id="1026" name="Picture 2" descr="http://images.northrup.org/picture/xl/salamander/yellow-spotted%20salamander%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18" y="838200"/>
            <a:ext cx="2711204" cy="2133600"/>
          </a:xfrm>
          <a:prstGeom prst="ellipse">
            <a:avLst/>
          </a:prstGeom>
          <a:ln w="63500" cap="rnd">
            <a:solidFill>
              <a:srgbClr val="333333"/>
            </a:solidFill>
          </a:ln>
          <a:effectLst>
            <a:glow rad="431800">
              <a:srgbClr val="00B050">
                <a:alpha val="98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oddizzi.com/wp-content/uploads/2011/01/img-deserts-scorp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62" y="2245658"/>
            <a:ext cx="3326130" cy="24025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3/38/Snowshoe_Hare,_Shirleys_B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18" y="4114800"/>
            <a:ext cx="2823882" cy="2671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http://img.ccrd.clearchannel.com/media/mlib/616/2015/08/default/getty_desert_rocks_0_1439293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908" y="4211143"/>
            <a:ext cx="3970286" cy="2646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http://s2.thingpic.com/images/iM/bP64quas7ZpnXJATAMXqVo1v.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6930" y="768335"/>
            <a:ext cx="3307281" cy="2203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8" descr="http://www.loudounwildlife.org/Images/vernal_pool_montress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45658"/>
            <a:ext cx="3789616" cy="2770093"/>
          </a:xfrm>
          <a:prstGeom prst="ellipse">
            <a:avLst/>
          </a:prstGeom>
          <a:ln w="63500" cap="rnd">
            <a:solidFill>
              <a:srgbClr val="333333"/>
            </a:solidFill>
          </a:ln>
          <a:effectLst>
            <a:glow rad="469900">
              <a:schemeClr val="accent2">
                <a:satMod val="175000"/>
                <a:alpha val="91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0" y="1787549"/>
            <a:ext cx="2648482" cy="923330"/>
          </a:xfrm>
          <a:prstGeom prst="rect">
            <a:avLst/>
          </a:prstGeom>
          <a:noFill/>
        </p:spPr>
        <p:txBody>
          <a:bodyPr wrap="none" lIns="91440" tIns="45720" rIns="91440" bIns="45720">
            <a:prstTxWarp prst="textArchDown">
              <a:avLst/>
            </a:prstTxWarp>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Tundra</a:t>
            </a:r>
          </a:p>
        </p:txBody>
      </p:sp>
      <p:sp>
        <p:nvSpPr>
          <p:cNvPr id="5" name="Rectangle 4"/>
          <p:cNvSpPr/>
          <p:nvPr/>
        </p:nvSpPr>
        <p:spPr>
          <a:xfrm>
            <a:off x="5082641" y="3653135"/>
            <a:ext cx="4713405" cy="923330"/>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Forest / Pool</a:t>
            </a:r>
          </a:p>
        </p:txBody>
      </p:sp>
      <p:sp>
        <p:nvSpPr>
          <p:cNvPr id="6" name="Rectangle 5"/>
          <p:cNvSpPr/>
          <p:nvPr/>
        </p:nvSpPr>
        <p:spPr>
          <a:xfrm>
            <a:off x="4188570" y="5715000"/>
            <a:ext cx="247696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CC99"/>
                </a:solidFill>
                <a:effectLst>
                  <a:outerShdw blurRad="50800" algn="tl" rotWithShape="0">
                    <a:srgbClr val="000000"/>
                  </a:outerShdw>
                </a:effectLst>
              </a:rPr>
              <a:t>Desert</a:t>
            </a:r>
          </a:p>
        </p:txBody>
      </p:sp>
      <p:sp>
        <p:nvSpPr>
          <p:cNvPr id="2" name="Left-Right Arrow 1"/>
          <p:cNvSpPr/>
          <p:nvPr/>
        </p:nvSpPr>
        <p:spPr bwMode="auto">
          <a:xfrm rot="1172585">
            <a:off x="2214514" y="2684660"/>
            <a:ext cx="4727046" cy="381000"/>
          </a:xfrm>
          <a:prstGeom prst="leftRightArrow">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7" name="Picture 6">
            <a:extLst>
              <a:ext uri="{FF2B5EF4-FFF2-40B4-BE49-F238E27FC236}">
                <a16:creationId xmlns:a16="http://schemas.microsoft.com/office/drawing/2014/main" id="{32065186-51F3-DC08-1113-F9E02E4DE7ED}"/>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82495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body" idx="1"/>
          </p:nvPr>
        </p:nvSpPr>
        <p:spPr>
          <a:xfrm>
            <a:off x="304800" y="381000"/>
            <a:ext cx="8610600" cy="5745163"/>
          </a:xfrm>
        </p:spPr>
        <p:txBody>
          <a:bodyPr/>
          <a:lstStyle/>
          <a:p>
            <a:r>
              <a:rPr lang="en-US">
                <a:solidFill>
                  <a:srgbClr val="99FFCC"/>
                </a:solidFill>
              </a:rPr>
              <a:t>How did an increase in cover habitat change the amount of mice captured by the foxes?</a:t>
            </a:r>
          </a:p>
          <a:p>
            <a:r>
              <a:rPr lang="en-US" u="sng">
                <a:solidFill>
                  <a:srgbClr val="FF9900"/>
                </a:solidFill>
              </a:rPr>
              <a:t>The data</a:t>
            </a:r>
            <a:r>
              <a:rPr lang="en-US">
                <a:solidFill>
                  <a:srgbClr val="FF9900"/>
                </a:solidFill>
              </a:rPr>
              <a:t> suggests that the high cover habitat was the most difficult to catch mice.  Only 13 mice were captured in the high covered compared to 34 in no cover.   </a:t>
            </a:r>
          </a:p>
        </p:txBody>
      </p:sp>
      <p:pic>
        <p:nvPicPr>
          <p:cNvPr id="273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4267200" cy="2917825"/>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73412" name="Oval 4"/>
          <p:cNvSpPr>
            <a:spLocks noChangeArrowheads="1"/>
          </p:cNvSpPr>
          <p:nvPr/>
        </p:nvSpPr>
        <p:spPr bwMode="auto">
          <a:xfrm>
            <a:off x="2133600" y="37338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73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81400"/>
            <a:ext cx="3810000" cy="2886075"/>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273414" name="Oval 6"/>
          <p:cNvSpPr>
            <a:spLocks noChangeArrowheads="1"/>
          </p:cNvSpPr>
          <p:nvPr/>
        </p:nvSpPr>
        <p:spPr bwMode="auto">
          <a:xfrm>
            <a:off x="609600" y="41910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3415" name="Oval 7"/>
          <p:cNvSpPr>
            <a:spLocks noChangeArrowheads="1"/>
          </p:cNvSpPr>
          <p:nvPr/>
        </p:nvSpPr>
        <p:spPr bwMode="auto">
          <a:xfrm>
            <a:off x="1524000" y="52578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3416" name="Oval 8"/>
          <p:cNvSpPr>
            <a:spLocks noChangeArrowheads="1"/>
          </p:cNvSpPr>
          <p:nvPr/>
        </p:nvSpPr>
        <p:spPr bwMode="auto">
          <a:xfrm>
            <a:off x="3200400" y="51816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3417" name="Oval 9"/>
          <p:cNvSpPr>
            <a:spLocks noChangeArrowheads="1"/>
          </p:cNvSpPr>
          <p:nvPr/>
        </p:nvSpPr>
        <p:spPr bwMode="auto">
          <a:xfrm>
            <a:off x="3352800" y="41148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3418" name="Oval 10"/>
          <p:cNvSpPr>
            <a:spLocks noChangeArrowheads="1"/>
          </p:cNvSpPr>
          <p:nvPr/>
        </p:nvSpPr>
        <p:spPr bwMode="auto">
          <a:xfrm>
            <a:off x="5181600" y="36576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3419" name="Oval 11"/>
          <p:cNvSpPr>
            <a:spLocks noChangeArrowheads="1"/>
          </p:cNvSpPr>
          <p:nvPr/>
        </p:nvSpPr>
        <p:spPr bwMode="auto">
          <a:xfrm>
            <a:off x="5181600" y="50292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3420" name="Oval 12"/>
          <p:cNvSpPr>
            <a:spLocks noChangeArrowheads="1"/>
          </p:cNvSpPr>
          <p:nvPr/>
        </p:nvSpPr>
        <p:spPr bwMode="auto">
          <a:xfrm>
            <a:off x="6781800" y="43434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3421" name="Oval 13"/>
          <p:cNvSpPr>
            <a:spLocks noChangeArrowheads="1"/>
          </p:cNvSpPr>
          <p:nvPr/>
        </p:nvSpPr>
        <p:spPr bwMode="auto">
          <a:xfrm>
            <a:off x="6858000" y="56388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sp>
        <p:nvSpPr>
          <p:cNvPr id="273422" name="Oval 14"/>
          <p:cNvSpPr>
            <a:spLocks noChangeArrowheads="1"/>
          </p:cNvSpPr>
          <p:nvPr/>
        </p:nvSpPr>
        <p:spPr bwMode="auto">
          <a:xfrm>
            <a:off x="6629400" y="5029200"/>
            <a:ext cx="762000" cy="533400"/>
          </a:xfrm>
          <a:prstGeom prst="ellipse">
            <a:avLst/>
          </a:prstGeom>
          <a:solidFill>
            <a:srgbClr val="FF9900">
              <a:alpha val="23921"/>
            </a:srgbClr>
          </a:solidFill>
          <a:ln w="57150">
            <a:solidFill>
              <a:schemeClr val="bg1"/>
            </a:solidFill>
            <a:round/>
            <a:headEnd/>
            <a:tailEnd/>
          </a:ln>
        </p:spPr>
        <p:txBody>
          <a:bodyPr wrap="none" anchor="ctr"/>
          <a:lstStyle/>
          <a:p>
            <a:pPr eaLnBrk="0" hangingPunct="0"/>
            <a:endParaRPr lang="en-US"/>
          </a:p>
        </p:txBody>
      </p:sp>
      <p:pic>
        <p:nvPicPr>
          <p:cNvPr id="2" name="Picture 1">
            <a:extLst>
              <a:ext uri="{FF2B5EF4-FFF2-40B4-BE49-F238E27FC236}">
                <a16:creationId xmlns:a16="http://schemas.microsoft.com/office/drawing/2014/main" id="{E26C3DD2-A937-6320-506E-C0823E4CC2E1}"/>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idx="4294967295"/>
          </p:nvPr>
        </p:nvSpPr>
        <p:spPr/>
        <p:txBody>
          <a:bodyPr/>
          <a:lstStyle/>
          <a:p>
            <a:endParaRPr lang="en-US"/>
          </a:p>
        </p:txBody>
      </p:sp>
      <p:pic>
        <p:nvPicPr>
          <p:cNvPr id="274435"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372600" cy="68580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idx="4294967295"/>
          </p:nvPr>
        </p:nvSpPr>
        <p:spPr/>
        <p:txBody>
          <a:bodyPr/>
          <a:lstStyle/>
          <a:p>
            <a:endParaRPr lang="en-US"/>
          </a:p>
        </p:txBody>
      </p:sp>
      <p:pic>
        <p:nvPicPr>
          <p:cNvPr id="275459"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372600" cy="6858000"/>
          </a:xfrm>
        </p:spPr>
      </p:pic>
      <p:sp>
        <p:nvSpPr>
          <p:cNvPr id="275460" name="AutoShape 4"/>
          <p:cNvSpPr>
            <a:spLocks noChangeArrowheads="1"/>
          </p:cNvSpPr>
          <p:nvPr/>
        </p:nvSpPr>
        <p:spPr bwMode="auto">
          <a:xfrm>
            <a:off x="1066800" y="685800"/>
            <a:ext cx="3962400" cy="2209800"/>
          </a:xfrm>
          <a:prstGeom prst="wedgeRoundRectCallout">
            <a:avLst>
              <a:gd name="adj1" fmla="val 45634"/>
              <a:gd name="adj2" fmla="val 71694"/>
              <a:gd name="adj3" fmla="val 16667"/>
            </a:avLst>
          </a:prstGeom>
          <a:solidFill>
            <a:schemeClr val="tx1"/>
          </a:solidFill>
          <a:ln w="57150">
            <a:solidFill>
              <a:schemeClr val="bg1"/>
            </a:solidFill>
            <a:miter lim="800000"/>
            <a:headEnd/>
            <a:tailEnd/>
          </a:ln>
        </p:spPr>
        <p:txBody>
          <a:bodyPr/>
          <a:lstStyle/>
          <a:p>
            <a:pPr algn="ctr" eaLnBrk="0" hangingPunct="0"/>
            <a:r>
              <a:rPr lang="en-US" sz="3200">
                <a:solidFill>
                  <a:schemeClr val="bg1"/>
                </a:solidFill>
              </a:rPr>
              <a:t>“What are the five  things in a habitat that I need to survive?”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body" idx="1"/>
          </p:nvPr>
        </p:nvSpPr>
        <p:spPr>
          <a:xfrm>
            <a:off x="152400" y="152400"/>
            <a:ext cx="8839200" cy="5897563"/>
          </a:xfrm>
        </p:spPr>
        <p:txBody>
          <a:bodyPr/>
          <a:lstStyle/>
          <a:p>
            <a:r>
              <a:rPr lang="en-US" dirty="0">
                <a:solidFill>
                  <a:srgbClr val="CCCCFF"/>
                </a:solidFill>
              </a:rPr>
              <a:t>Habitat, Food Chain, Webs Video.</a:t>
            </a:r>
          </a:p>
          <a:p>
            <a:pPr lvl="1"/>
            <a:r>
              <a:rPr lang="en-US" dirty="0">
                <a:solidFill>
                  <a:srgbClr val="FFFFCC"/>
                </a:solidFill>
              </a:rPr>
              <a:t>Reviews Food Chains, Ecosystems</a:t>
            </a:r>
          </a:p>
          <a:p>
            <a:pPr lvl="1"/>
            <a:r>
              <a:rPr lang="en-US" dirty="0">
                <a:hlinkClick r:id="rId2"/>
              </a:rPr>
              <a:t>https://www.youtube.com/watch?v=p15IrEuhYmo</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86106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28918" y="2012559"/>
            <a:ext cx="178125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Easy</a:t>
            </a:r>
          </a:p>
        </p:txBody>
      </p:sp>
      <p:pic>
        <p:nvPicPr>
          <p:cNvPr id="3" name="Picture 2">
            <a:extLst>
              <a:ext uri="{FF2B5EF4-FFF2-40B4-BE49-F238E27FC236}">
                <a16:creationId xmlns:a16="http://schemas.microsoft.com/office/drawing/2014/main" id="{443ECDEE-C255-B093-A608-55E81AB33602}"/>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592377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A9B2-FD81-458E-84AE-A940E3526B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9032FE-39BC-4B8B-8F34-CF750E88074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DAB521B-4AC7-4A9C-A31C-108DC81B50B8}"/>
              </a:ext>
            </a:extLst>
          </p:cNvPr>
          <p:cNvPicPr>
            <a:picLocks noChangeAspect="1"/>
          </p:cNvPicPr>
          <p:nvPr/>
        </p:nvPicPr>
        <p:blipFill>
          <a:blip r:embed="rId2"/>
          <a:stretch>
            <a:fillRect/>
          </a:stretch>
        </p:blipFill>
        <p:spPr>
          <a:xfrm>
            <a:off x="0" y="1"/>
            <a:ext cx="9144000" cy="6858000"/>
          </a:xfrm>
          <a:prstGeom prst="rect">
            <a:avLst/>
          </a:prstGeom>
        </p:spPr>
      </p:pic>
      <p:sp>
        <p:nvSpPr>
          <p:cNvPr id="5" name="Rectangle 4">
            <a:extLst>
              <a:ext uri="{FF2B5EF4-FFF2-40B4-BE49-F238E27FC236}">
                <a16:creationId xmlns:a16="http://schemas.microsoft.com/office/drawing/2014/main" id="{5D3CC761-3E87-4270-BF45-1320B349ACC1}"/>
              </a:ext>
            </a:extLst>
          </p:cNvPr>
          <p:cNvSpPr/>
          <p:nvPr/>
        </p:nvSpPr>
        <p:spPr>
          <a:xfrm>
            <a:off x="304800" y="134248"/>
            <a:ext cx="6019800" cy="923330"/>
          </a:xfrm>
          <a:prstGeom prst="rect">
            <a:avLst/>
          </a:prstGeom>
          <a:noFill/>
        </p:spPr>
        <p:txBody>
          <a:bodyPr wrap="square" lIns="91440" tIns="45720" rIns="91440" bIns="45720">
            <a:spAutoFit/>
            <a:scene3d>
              <a:camera prst="orthographicFront"/>
              <a:lightRig rig="threePt" dir="t"/>
            </a:scene3d>
            <a:sp3d extrusionH="57150">
              <a:bevelT w="57150" h="38100" prst="artDeco"/>
            </a:sp3d>
          </a:bodyPr>
          <a:lstStyle/>
          <a:p>
            <a:pPr algn="ctr"/>
            <a:r>
              <a:rPr lang="en-US" sz="5400" b="1" cap="none" spc="0" dirty="0">
                <a:ln w="9525">
                  <a:solidFill>
                    <a:schemeClr val="bg1"/>
                  </a:solidFill>
                  <a:prstDash val="solid"/>
                </a:ln>
                <a:blipFill>
                  <a:blip r:embed="rId3"/>
                  <a:tile tx="0" ty="0" sx="100000" sy="100000" flip="none" algn="tl"/>
                </a:blipFill>
                <a:effectLst>
                  <a:outerShdw blurRad="12700" dist="38100" dir="2700000" algn="tl" rotWithShape="0">
                    <a:schemeClr val="bg1">
                      <a:lumMod val="50000"/>
                    </a:schemeClr>
                  </a:outerShdw>
                </a:effectLst>
              </a:rPr>
              <a:t>Habitat Lesson</a:t>
            </a:r>
          </a:p>
        </p:txBody>
      </p:sp>
      <p:sp>
        <p:nvSpPr>
          <p:cNvPr id="6" name="Rectangle 5">
            <a:extLst>
              <a:ext uri="{FF2B5EF4-FFF2-40B4-BE49-F238E27FC236}">
                <a16:creationId xmlns:a16="http://schemas.microsoft.com/office/drawing/2014/main" id="{34101984-19C0-432E-B224-0BB1DF943B34}"/>
              </a:ext>
            </a:extLst>
          </p:cNvPr>
          <p:cNvSpPr/>
          <p:nvPr/>
        </p:nvSpPr>
        <p:spPr>
          <a:xfrm>
            <a:off x="472140" y="5039939"/>
            <a:ext cx="3220753"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9525">
                  <a:solidFill>
                    <a:schemeClr val="bg1"/>
                  </a:solidFill>
                  <a:prstDash val="solid"/>
                </a:ln>
                <a:solidFill>
                  <a:srgbClr val="FFCC66"/>
                </a:solidFill>
                <a:effectLst>
                  <a:outerShdw blurRad="12700" dist="38100" dir="2700000" algn="tl" rotWithShape="0">
                    <a:schemeClr val="bg1">
                      <a:lumMod val="50000"/>
                    </a:schemeClr>
                  </a:outerShdw>
                </a:effectLst>
              </a:rPr>
              <a:t>Part 1 </a:t>
            </a:r>
          </a:p>
          <a:p>
            <a:pPr algn="ctr"/>
            <a:r>
              <a:rPr lang="en-US" sz="5400" b="1" cap="none" spc="0" dirty="0">
                <a:ln w="9525">
                  <a:solidFill>
                    <a:schemeClr val="bg1"/>
                  </a:solidFill>
                  <a:prstDash val="solid"/>
                </a:ln>
                <a:solidFill>
                  <a:srgbClr val="FFCC66"/>
                </a:solidFill>
                <a:effectLst>
                  <a:outerShdw blurRad="12700" dist="38100" dir="2700000" algn="tl" rotWithShape="0">
                    <a:schemeClr val="bg1">
                      <a:lumMod val="50000"/>
                    </a:schemeClr>
                  </a:outerShdw>
                </a:effectLst>
              </a:rPr>
              <a:t>Lesson 5</a:t>
            </a:r>
          </a:p>
        </p:txBody>
      </p:sp>
      <p:pic>
        <p:nvPicPr>
          <p:cNvPr id="7" name="Picture 6">
            <a:extLst>
              <a:ext uri="{FF2B5EF4-FFF2-40B4-BE49-F238E27FC236}">
                <a16:creationId xmlns:a16="http://schemas.microsoft.com/office/drawing/2014/main" id="{7DE2114D-7082-039B-9E33-2A6291366E08}"/>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8" name="Graphic 7">
            <a:extLst>
              <a:ext uri="{FF2B5EF4-FFF2-40B4-BE49-F238E27FC236}">
                <a16:creationId xmlns:a16="http://schemas.microsoft.com/office/drawing/2014/main" id="{1E30B06F-6C9E-839B-291F-303DF51DBA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9000" y="4925976"/>
            <a:ext cx="5715000" cy="1860143"/>
          </a:xfrm>
          <a:prstGeom prst="rect">
            <a:avLst/>
          </a:prstGeom>
        </p:spPr>
      </p:pic>
    </p:spTree>
    <p:extLst>
      <p:ext uri="{BB962C8B-B14F-4D97-AF65-F5344CB8AC3E}">
        <p14:creationId xmlns:p14="http://schemas.microsoft.com/office/powerpoint/2010/main" val="3387099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afa3560a8724ec87ac062a116995a1d56c37ca1"/>
</p:tagLst>
</file>

<file path=ppt/theme/theme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2134</Words>
  <Application>Microsoft Office PowerPoint</Application>
  <PresentationFormat>On-screen Show (4:3)</PresentationFormat>
  <Paragraphs>368</Paragraphs>
  <Slides>99</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99</vt:i4>
      </vt:variant>
    </vt:vector>
  </HeadingPairs>
  <TitlesOfParts>
    <vt:vector size="115" baseType="lpstr">
      <vt:lpstr>Aptos</vt:lpstr>
      <vt:lpstr>Aptos Display</vt:lpstr>
      <vt:lpstr>Arial</vt:lpstr>
      <vt:lpstr>Arial Black</vt:lpstr>
      <vt:lpstr>Arial Narrow</vt:lpstr>
      <vt:lpstr>Calibri</vt:lpstr>
      <vt:lpstr>Century Gothic</vt:lpstr>
      <vt:lpstr>Impact</vt:lpstr>
      <vt:lpstr>Tahoma</vt:lpstr>
      <vt:lpstr>Times New Roman</vt:lpstr>
      <vt:lpstr>Wingdings</vt:lpstr>
      <vt:lpstr>1_Curtain Call</vt:lpstr>
      <vt:lpstr>Default Design</vt:lpstr>
      <vt:lpstr>3_Default Design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6</cp:revision>
  <dcterms:modified xsi:type="dcterms:W3CDTF">2024-08-14T13:30:08Z</dcterms:modified>
</cp:coreProperties>
</file>