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8" r:id="rId4"/>
  </p:sldMasterIdLst>
  <p:notesMasterIdLst>
    <p:notesMasterId r:id="rId179"/>
  </p:notesMasterIdLst>
  <p:handoutMasterIdLst>
    <p:handoutMasterId r:id="rId180"/>
  </p:handoutMasterIdLst>
  <p:sldIdLst>
    <p:sldId id="768" r:id="rId5"/>
    <p:sldId id="315" r:id="rId6"/>
    <p:sldId id="495" r:id="rId7"/>
    <p:sldId id="496" r:id="rId8"/>
    <p:sldId id="492" r:id="rId9"/>
    <p:sldId id="493" r:id="rId10"/>
    <p:sldId id="7791" r:id="rId11"/>
    <p:sldId id="7792" r:id="rId12"/>
    <p:sldId id="637" r:id="rId13"/>
    <p:sldId id="640" r:id="rId14"/>
    <p:sldId id="643" r:id="rId15"/>
    <p:sldId id="646" r:id="rId16"/>
    <p:sldId id="649" r:id="rId17"/>
    <p:sldId id="7793" r:id="rId18"/>
    <p:sldId id="7794" r:id="rId19"/>
    <p:sldId id="660" r:id="rId20"/>
    <p:sldId id="667" r:id="rId21"/>
    <p:sldId id="670" r:id="rId22"/>
    <p:sldId id="671" r:id="rId23"/>
    <p:sldId id="7813" r:id="rId24"/>
    <p:sldId id="677" r:id="rId25"/>
    <p:sldId id="7758" r:id="rId26"/>
    <p:sldId id="7760" r:id="rId27"/>
    <p:sldId id="7795" r:id="rId28"/>
    <p:sldId id="7796" r:id="rId29"/>
    <p:sldId id="7769" r:id="rId30"/>
    <p:sldId id="7776" r:id="rId31"/>
    <p:sldId id="7773" r:id="rId32"/>
    <p:sldId id="7778" r:id="rId33"/>
    <p:sldId id="6295" r:id="rId34"/>
    <p:sldId id="7797" r:id="rId35"/>
    <p:sldId id="7798" r:id="rId36"/>
    <p:sldId id="7565" r:id="rId37"/>
    <p:sldId id="7784" r:id="rId38"/>
    <p:sldId id="7787" r:id="rId39"/>
    <p:sldId id="721" r:id="rId40"/>
    <p:sldId id="7129" r:id="rId41"/>
    <p:sldId id="7799" r:id="rId42"/>
    <p:sldId id="7800" r:id="rId43"/>
    <p:sldId id="726" r:id="rId44"/>
    <p:sldId id="7812" r:id="rId45"/>
    <p:sldId id="731" r:id="rId46"/>
    <p:sldId id="740" r:id="rId47"/>
    <p:sldId id="742" r:id="rId48"/>
    <p:sldId id="7801" r:id="rId49"/>
    <p:sldId id="745" r:id="rId50"/>
    <p:sldId id="746" r:id="rId51"/>
    <p:sldId id="747" r:id="rId52"/>
    <p:sldId id="748" r:id="rId53"/>
    <p:sldId id="7802" r:id="rId54"/>
    <p:sldId id="761" r:id="rId55"/>
    <p:sldId id="7814" r:id="rId56"/>
    <p:sldId id="7815" r:id="rId57"/>
    <p:sldId id="7816" r:id="rId58"/>
    <p:sldId id="7817" r:id="rId59"/>
    <p:sldId id="7818" r:id="rId60"/>
    <p:sldId id="7819" r:id="rId61"/>
    <p:sldId id="638" r:id="rId62"/>
    <p:sldId id="639" r:id="rId63"/>
    <p:sldId id="7820" r:id="rId64"/>
    <p:sldId id="641" r:id="rId65"/>
    <p:sldId id="642" r:id="rId66"/>
    <p:sldId id="7821" r:id="rId67"/>
    <p:sldId id="644" r:id="rId68"/>
    <p:sldId id="645" r:id="rId69"/>
    <p:sldId id="7822" r:id="rId70"/>
    <p:sldId id="647" r:id="rId71"/>
    <p:sldId id="648" r:id="rId72"/>
    <p:sldId id="7823" r:id="rId73"/>
    <p:sldId id="650" r:id="rId74"/>
    <p:sldId id="651" r:id="rId75"/>
    <p:sldId id="652" r:id="rId76"/>
    <p:sldId id="653" r:id="rId77"/>
    <p:sldId id="654" r:id="rId78"/>
    <p:sldId id="655" r:id="rId79"/>
    <p:sldId id="656" r:id="rId80"/>
    <p:sldId id="657" r:id="rId81"/>
    <p:sldId id="7824" r:id="rId82"/>
    <p:sldId id="7825" r:id="rId83"/>
    <p:sldId id="7826" r:id="rId84"/>
    <p:sldId id="661" r:id="rId85"/>
    <p:sldId id="662" r:id="rId86"/>
    <p:sldId id="663" r:id="rId87"/>
    <p:sldId id="664" r:id="rId88"/>
    <p:sldId id="665" r:id="rId89"/>
    <p:sldId id="666" r:id="rId90"/>
    <p:sldId id="7827" r:id="rId91"/>
    <p:sldId id="668" r:id="rId92"/>
    <p:sldId id="669" r:id="rId93"/>
    <p:sldId id="7828" r:id="rId94"/>
    <p:sldId id="7829" r:id="rId95"/>
    <p:sldId id="672" r:id="rId96"/>
    <p:sldId id="762" r:id="rId97"/>
    <p:sldId id="673" r:id="rId98"/>
    <p:sldId id="763" r:id="rId99"/>
    <p:sldId id="674" r:id="rId100"/>
    <p:sldId id="764" r:id="rId101"/>
    <p:sldId id="675" r:id="rId102"/>
    <p:sldId id="765" r:id="rId103"/>
    <p:sldId id="676" r:id="rId104"/>
    <p:sldId id="7830" r:id="rId105"/>
    <p:sldId id="678" r:id="rId106"/>
    <p:sldId id="7831" r:id="rId107"/>
    <p:sldId id="7832" r:id="rId108"/>
    <p:sldId id="7759" r:id="rId109"/>
    <p:sldId id="7766" r:id="rId110"/>
    <p:sldId id="7764" r:id="rId111"/>
    <p:sldId id="7763" r:id="rId112"/>
    <p:sldId id="7762" r:id="rId113"/>
    <p:sldId id="7833" r:id="rId114"/>
    <p:sldId id="7834" r:id="rId115"/>
    <p:sldId id="7835" r:id="rId116"/>
    <p:sldId id="7770" r:id="rId117"/>
    <p:sldId id="7836" r:id="rId118"/>
    <p:sldId id="7777" r:id="rId119"/>
    <p:sldId id="7837" r:id="rId120"/>
    <p:sldId id="7774" r:id="rId121"/>
    <p:sldId id="7838" r:id="rId122"/>
    <p:sldId id="7779" r:id="rId123"/>
    <p:sldId id="7839" r:id="rId124"/>
    <p:sldId id="7780" r:id="rId125"/>
    <p:sldId id="7781" r:id="rId126"/>
    <p:sldId id="7840" r:id="rId127"/>
    <p:sldId id="7841" r:id="rId128"/>
    <p:sldId id="7842" r:id="rId129"/>
    <p:sldId id="7782" r:id="rId130"/>
    <p:sldId id="7843" r:id="rId131"/>
    <p:sldId id="7785" r:id="rId132"/>
    <p:sldId id="7844" r:id="rId133"/>
    <p:sldId id="7789" r:id="rId134"/>
    <p:sldId id="7788" r:id="rId135"/>
    <p:sldId id="7845" r:id="rId136"/>
    <p:sldId id="7846" r:id="rId137"/>
    <p:sldId id="7790" r:id="rId138"/>
    <p:sldId id="7847" r:id="rId139"/>
    <p:sldId id="7848" r:id="rId140"/>
    <p:sldId id="7849" r:id="rId141"/>
    <p:sldId id="727" r:id="rId142"/>
    <p:sldId id="7850" r:id="rId143"/>
    <p:sldId id="7851" r:id="rId144"/>
    <p:sldId id="7852" r:id="rId145"/>
    <p:sldId id="732" r:id="rId146"/>
    <p:sldId id="733" r:id="rId147"/>
    <p:sldId id="734" r:id="rId148"/>
    <p:sldId id="735" r:id="rId149"/>
    <p:sldId id="736" r:id="rId150"/>
    <p:sldId id="737" r:id="rId151"/>
    <p:sldId id="738" r:id="rId152"/>
    <p:sldId id="739" r:id="rId153"/>
    <p:sldId id="7853" r:id="rId154"/>
    <p:sldId id="741" r:id="rId155"/>
    <p:sldId id="7854" r:id="rId156"/>
    <p:sldId id="743" r:id="rId157"/>
    <p:sldId id="7855" r:id="rId158"/>
    <p:sldId id="7856" r:id="rId159"/>
    <p:sldId id="7857" r:id="rId160"/>
    <p:sldId id="7858" r:id="rId161"/>
    <p:sldId id="7859" r:id="rId162"/>
    <p:sldId id="7860" r:id="rId163"/>
    <p:sldId id="7803" r:id="rId164"/>
    <p:sldId id="7804" r:id="rId165"/>
    <p:sldId id="7805" r:id="rId166"/>
    <p:sldId id="7806" r:id="rId167"/>
    <p:sldId id="7807" r:id="rId168"/>
    <p:sldId id="7808" r:id="rId169"/>
    <p:sldId id="7809" r:id="rId170"/>
    <p:sldId id="7810" r:id="rId171"/>
    <p:sldId id="7861" r:id="rId172"/>
    <p:sldId id="7862" r:id="rId173"/>
    <p:sldId id="1542" r:id="rId174"/>
    <p:sldId id="1579" r:id="rId175"/>
    <p:sldId id="1580" r:id="rId176"/>
    <p:sldId id="4682" r:id="rId177"/>
    <p:sldId id="1474" r:id="rId178"/>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99"/>
    <a:srgbClr val="66FFFF"/>
    <a:srgbClr val="FF00FF"/>
    <a:srgbClr val="CC00FF"/>
    <a:srgbClr val="FF99FF"/>
    <a:srgbClr val="FF5050"/>
    <a:srgbClr val="CC9900"/>
    <a:srgbClr val="66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4660"/>
  </p:normalViewPr>
  <p:slideViewPr>
    <p:cSldViewPr>
      <p:cViewPr varScale="1">
        <p:scale>
          <a:sx n="104" d="100"/>
          <a:sy n="104" d="100"/>
        </p:scale>
        <p:origin x="5796"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 Target="slides/slide5.xml"/><Relationship Id="rId172" Type="http://schemas.openxmlformats.org/officeDocument/2006/relationships/slide" Target="slides/slide168.xml"/><Relationship Id="rId180"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B30C947-5A7C-4B75-9AF4-3EE1E5C0375B}" type="slidenum">
              <a:rPr lang="en-US"/>
              <a:pPr>
                <a:defRPr/>
              </a:pPr>
              <a:t>‹#›</a:t>
            </a:fld>
            <a:endParaRPr lang="en-US"/>
          </a:p>
        </p:txBody>
      </p:sp>
    </p:spTree>
    <p:extLst>
      <p:ext uri="{BB962C8B-B14F-4D97-AF65-F5344CB8AC3E}">
        <p14:creationId xmlns:p14="http://schemas.microsoft.com/office/powerpoint/2010/main" val="3343721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2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50D29E7-02E6-4444-BEB0-B8DE97DB71BB}" type="slidenum">
              <a:rPr lang="en-US"/>
              <a:pPr>
                <a:defRPr/>
              </a:pPr>
              <a:t>‹#›</a:t>
            </a:fld>
            <a:endParaRPr lang="en-US"/>
          </a:p>
        </p:txBody>
      </p:sp>
    </p:spTree>
    <p:extLst>
      <p:ext uri="{BB962C8B-B14F-4D97-AF65-F5344CB8AC3E}">
        <p14:creationId xmlns:p14="http://schemas.microsoft.com/office/powerpoint/2010/main" val="1178376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4944E-740C-4C26-9CAE-0B0AAB24DA30}" type="slidenum">
              <a:rPr lang="en-US"/>
              <a:pPr>
                <a:defRPr/>
              </a:pPr>
              <a:t>‹#›</a:t>
            </a:fld>
            <a:endParaRPr lang="en-US"/>
          </a:p>
        </p:txBody>
      </p:sp>
    </p:spTree>
    <p:extLst>
      <p:ext uri="{BB962C8B-B14F-4D97-AF65-F5344CB8AC3E}">
        <p14:creationId xmlns:p14="http://schemas.microsoft.com/office/powerpoint/2010/main" val="118917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CA7765-60E7-4758-9915-A3C0B9988A36}" type="slidenum">
              <a:rPr lang="en-US"/>
              <a:pPr>
                <a:defRPr/>
              </a:pPr>
              <a:t>‹#›</a:t>
            </a:fld>
            <a:endParaRPr lang="en-US"/>
          </a:p>
        </p:txBody>
      </p:sp>
    </p:spTree>
    <p:extLst>
      <p:ext uri="{BB962C8B-B14F-4D97-AF65-F5344CB8AC3E}">
        <p14:creationId xmlns:p14="http://schemas.microsoft.com/office/powerpoint/2010/main" val="13153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773419-15D5-46DD-B82A-737CD29F90AA}" type="slidenum">
              <a:rPr lang="en-US"/>
              <a:pPr>
                <a:defRPr/>
              </a:pPr>
              <a:t>‹#›</a:t>
            </a:fld>
            <a:endParaRPr lang="en-US"/>
          </a:p>
        </p:txBody>
      </p:sp>
    </p:spTree>
    <p:extLst>
      <p:ext uri="{BB962C8B-B14F-4D97-AF65-F5344CB8AC3E}">
        <p14:creationId xmlns:p14="http://schemas.microsoft.com/office/powerpoint/2010/main" val="101746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pPr>
              <a:defRPr/>
            </a:pPr>
            <a:endParaRPr lang="en-US"/>
          </a:p>
        </p:txBody>
      </p:sp>
      <p:sp>
        <p:nvSpPr>
          <p:cNvPr id="17" name="Slide Number Placeholder 16"/>
          <p:cNvSpPr>
            <a:spLocks noGrp="1"/>
          </p:cNvSpPr>
          <p:nvPr>
            <p:ph type="sldNum" sz="quarter" idx="11"/>
          </p:nvPr>
        </p:nvSpPr>
        <p:spPr/>
        <p:txBody>
          <a:bodyPr/>
          <a:lstStyle/>
          <a:p>
            <a:pPr>
              <a:defRPr/>
            </a:pPr>
            <a:fld id="{5844944E-740C-4C26-9CAE-0B0AAB24DA30}" type="slidenum">
              <a:rPr lang="en-US" smtClean="0"/>
              <a:pPr>
                <a:defRPr/>
              </a:pPr>
              <a:t>‹#›</a:t>
            </a:fld>
            <a:endParaRPr lang="en-US"/>
          </a:p>
        </p:txBody>
      </p:sp>
      <p:sp>
        <p:nvSpPr>
          <p:cNvPr id="19" name="Footer Placeholder 18"/>
          <p:cNvSpPr>
            <a:spLocks noGrp="1"/>
          </p:cNvSpPr>
          <p:nvPr>
            <p:ph type="ftr" sz="quarter" idx="12"/>
          </p:nvPr>
        </p:nvSpPr>
        <p:spPr/>
        <p:txBody>
          <a:body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pPr>
              <a:defRPr/>
            </a:pPr>
            <a:endParaRPr lang="en-US"/>
          </a:p>
        </p:txBody>
      </p:sp>
      <p:sp>
        <p:nvSpPr>
          <p:cNvPr id="12" name="Slide Number Placeholder 11"/>
          <p:cNvSpPr>
            <a:spLocks noGrp="1"/>
          </p:cNvSpPr>
          <p:nvPr>
            <p:ph type="sldNum" sz="quarter" idx="15"/>
          </p:nvPr>
        </p:nvSpPr>
        <p:spPr/>
        <p:txBody>
          <a:bodyPr/>
          <a:lstStyle/>
          <a:p>
            <a:pPr>
              <a:defRPr/>
            </a:pPr>
            <a:fld id="{FBFE26D0-8DBD-4465-9E63-B11F839706BB}" type="slidenum">
              <a:rPr lang="en-US" smtClean="0"/>
              <a:pPr>
                <a:defRPr/>
              </a:pPr>
              <a:t>‹#›</a:t>
            </a:fld>
            <a:endParaRPr lang="en-US"/>
          </a:p>
        </p:txBody>
      </p:sp>
      <p:sp>
        <p:nvSpPr>
          <p:cNvPr id="13" name="Footer Placeholder 12"/>
          <p:cNvSpPr>
            <a:spLocks noGrp="1"/>
          </p:cNvSpPr>
          <p:nvPr>
            <p:ph type="ftr" sz="quarter" idx="16"/>
          </p:nvPr>
        </p:nvSpPr>
        <p:spPr/>
        <p:txBody>
          <a:body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F38621DC-6561-4435-A481-E14CAD5B9D50}" type="slidenum">
              <a:rPr lang="en-US" smtClean="0"/>
              <a:pPr>
                <a:defRPr/>
              </a:pPr>
              <a:t>‹#›</a:t>
            </a:fld>
            <a:endParaRPr lang="en-US"/>
          </a:p>
        </p:txBody>
      </p:sp>
      <p:sp>
        <p:nvSpPr>
          <p:cNvPr id="15" name="Footer Placeholder 14"/>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pPr>
              <a:defRPr/>
            </a:pPr>
            <a:endParaRPr lang="en-US"/>
          </a:p>
        </p:txBody>
      </p:sp>
      <p:sp>
        <p:nvSpPr>
          <p:cNvPr id="12" name="Slide Number Placeholder 11"/>
          <p:cNvSpPr>
            <a:spLocks noGrp="1"/>
          </p:cNvSpPr>
          <p:nvPr>
            <p:ph type="sldNum" sz="quarter" idx="16"/>
          </p:nvPr>
        </p:nvSpPr>
        <p:spPr/>
        <p:txBody>
          <a:bodyPr/>
          <a:lstStyle/>
          <a:p>
            <a:pPr>
              <a:defRPr/>
            </a:pPr>
            <a:fld id="{55BFE5A3-9CDC-4E36-AA24-83BCAF608202}" type="slidenum">
              <a:rPr lang="en-US" smtClean="0"/>
              <a:pPr>
                <a:defRPr/>
              </a:pPr>
              <a:t>‹#›</a:t>
            </a:fld>
            <a:endParaRPr lang="en-US"/>
          </a:p>
        </p:txBody>
      </p:sp>
      <p:sp>
        <p:nvSpPr>
          <p:cNvPr id="13" name="Footer Placeholder 12"/>
          <p:cNvSpPr>
            <a:spLocks noGrp="1"/>
          </p:cNvSpPr>
          <p:nvPr>
            <p:ph type="ftr" sz="quarter" idx="17"/>
          </p:nvPr>
        </p:nvSpPr>
        <p:spPr/>
        <p:txBody>
          <a:bodyPr/>
          <a:lstStyle/>
          <a:p>
            <a:pPr>
              <a:defRPr/>
            </a:pPr>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pPr>
              <a:defRPr/>
            </a:pPr>
            <a:endParaRPr lang="en-US"/>
          </a:p>
        </p:txBody>
      </p:sp>
      <p:sp>
        <p:nvSpPr>
          <p:cNvPr id="12" name="Slide Number Placeholder 11"/>
          <p:cNvSpPr>
            <a:spLocks noGrp="1"/>
          </p:cNvSpPr>
          <p:nvPr>
            <p:ph type="sldNum" sz="quarter" idx="17"/>
          </p:nvPr>
        </p:nvSpPr>
        <p:spPr/>
        <p:txBody>
          <a:bodyPr/>
          <a:lstStyle/>
          <a:p>
            <a:pPr>
              <a:defRPr/>
            </a:pPr>
            <a:fld id="{D9D911A8-E437-4746-A83F-99C00E98FAD2}" type="slidenum">
              <a:rPr lang="en-US" smtClean="0"/>
              <a:pPr>
                <a:defRPr/>
              </a:pPr>
              <a:t>‹#›</a:t>
            </a:fld>
            <a:endParaRPr lang="en-US"/>
          </a:p>
        </p:txBody>
      </p:sp>
      <p:sp>
        <p:nvSpPr>
          <p:cNvPr id="13" name="Footer Placeholder 12"/>
          <p:cNvSpPr>
            <a:spLocks noGrp="1"/>
          </p:cNvSpPr>
          <p:nvPr>
            <p:ph type="ftr" sz="quarter" idx="18"/>
          </p:nvPr>
        </p:nvSpPr>
        <p:spPr/>
        <p:txBody>
          <a:bodyPr/>
          <a:lstStyle/>
          <a:p>
            <a:pPr>
              <a:defRPr/>
            </a:pPr>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1A96A191-44E4-407E-9382-2ACF736165D8}"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D6F66D6B-717D-4A8E-9FAD-51109AE835D7}"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pPr>
              <a:defRPr/>
            </a:pPr>
            <a:endParaRPr lang="en-US"/>
          </a:p>
        </p:txBody>
      </p:sp>
      <p:sp>
        <p:nvSpPr>
          <p:cNvPr id="19" name="Slide Number Placeholder 18"/>
          <p:cNvSpPr>
            <a:spLocks noGrp="1"/>
          </p:cNvSpPr>
          <p:nvPr>
            <p:ph type="sldNum" sz="quarter" idx="16"/>
          </p:nvPr>
        </p:nvSpPr>
        <p:spPr/>
        <p:txBody>
          <a:bodyPr/>
          <a:lstStyle/>
          <a:p>
            <a:pPr>
              <a:defRPr/>
            </a:pPr>
            <a:fld id="{F949F009-D764-4D90-ADFF-9A15036496C9}" type="slidenum">
              <a:rPr lang="en-US" smtClean="0"/>
              <a:pPr>
                <a:defRPr/>
              </a:pPr>
              <a:t>‹#›</a:t>
            </a:fld>
            <a:endParaRPr lang="en-US"/>
          </a:p>
        </p:txBody>
      </p:sp>
      <p:sp>
        <p:nvSpPr>
          <p:cNvPr id="23" name="Footer Placeholder 22"/>
          <p:cNvSpPr>
            <a:spLocks noGrp="1"/>
          </p:cNvSpPr>
          <p:nvPr>
            <p:ph type="ftr" sz="quarter" idx="17"/>
          </p:nvPr>
        </p:nvSpPr>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FE26D0-8DBD-4465-9E63-B11F839706BB}" type="slidenum">
              <a:rPr lang="en-US"/>
              <a:pPr>
                <a:defRPr/>
              </a:pPr>
              <a:t>‹#›</a:t>
            </a:fld>
            <a:endParaRPr lang="en-US"/>
          </a:p>
        </p:txBody>
      </p:sp>
    </p:spTree>
    <p:extLst>
      <p:ext uri="{BB962C8B-B14F-4D97-AF65-F5344CB8AC3E}">
        <p14:creationId xmlns:p14="http://schemas.microsoft.com/office/powerpoint/2010/main" val="65430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pPr>
              <a:defRPr/>
            </a:pPr>
            <a:endParaRPr lang="en-US"/>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13553D32-901A-48B1-AC7D-B65E63BCDA3D}" type="slidenum">
              <a:rPr lang="en-US" smtClean="0"/>
              <a:pPr>
                <a:defRPr/>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CA7765-60E7-4758-9915-A3C0B9988A36}"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773419-15D5-46DD-B82A-737CD29F90AA}" type="slidenum">
              <a:rPr lang="en-US" smtClean="0"/>
              <a:pPr>
                <a:defRPr/>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0D834D-1FF4-4A65-B082-C1842FE2E794}" type="slidenum">
              <a:rPr lang="en-US"/>
              <a:pPr>
                <a:defRPr/>
              </a:pPr>
              <a:t>‹#›</a:t>
            </a:fld>
            <a:endParaRPr lang="en-US"/>
          </a:p>
        </p:txBody>
      </p:sp>
    </p:spTree>
    <p:extLst>
      <p:ext uri="{BB962C8B-B14F-4D97-AF65-F5344CB8AC3E}">
        <p14:creationId xmlns:p14="http://schemas.microsoft.com/office/powerpoint/2010/main" val="2083608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8F2069-52A9-492F-BDE7-124932A00436}" type="slidenum">
              <a:rPr lang="en-US"/>
              <a:pPr>
                <a:defRPr/>
              </a:pPr>
              <a:t>‹#›</a:t>
            </a:fld>
            <a:endParaRPr lang="en-US"/>
          </a:p>
        </p:txBody>
      </p:sp>
    </p:spTree>
    <p:extLst>
      <p:ext uri="{BB962C8B-B14F-4D97-AF65-F5344CB8AC3E}">
        <p14:creationId xmlns:p14="http://schemas.microsoft.com/office/powerpoint/2010/main" val="1027207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D1E648-6FA9-48BB-984F-7E899B28849F}" type="slidenum">
              <a:rPr lang="en-US"/>
              <a:pPr>
                <a:defRPr/>
              </a:pPr>
              <a:t>‹#›</a:t>
            </a:fld>
            <a:endParaRPr lang="en-US"/>
          </a:p>
        </p:txBody>
      </p:sp>
    </p:spTree>
    <p:extLst>
      <p:ext uri="{BB962C8B-B14F-4D97-AF65-F5344CB8AC3E}">
        <p14:creationId xmlns:p14="http://schemas.microsoft.com/office/powerpoint/2010/main" val="4094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8E41F-729B-4614-B93C-E1021A6B43C8}" type="slidenum">
              <a:rPr lang="en-US"/>
              <a:pPr>
                <a:defRPr/>
              </a:pPr>
              <a:t>‹#›</a:t>
            </a:fld>
            <a:endParaRPr lang="en-US"/>
          </a:p>
        </p:txBody>
      </p:sp>
    </p:spTree>
    <p:extLst>
      <p:ext uri="{BB962C8B-B14F-4D97-AF65-F5344CB8AC3E}">
        <p14:creationId xmlns:p14="http://schemas.microsoft.com/office/powerpoint/2010/main" val="3516868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48D96E-5FB3-4928-9634-6B256258636A}" type="slidenum">
              <a:rPr lang="en-US"/>
              <a:pPr>
                <a:defRPr/>
              </a:pPr>
              <a:t>‹#›</a:t>
            </a:fld>
            <a:endParaRPr lang="en-US"/>
          </a:p>
        </p:txBody>
      </p:sp>
    </p:spTree>
    <p:extLst>
      <p:ext uri="{BB962C8B-B14F-4D97-AF65-F5344CB8AC3E}">
        <p14:creationId xmlns:p14="http://schemas.microsoft.com/office/powerpoint/2010/main" val="2892939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000CCC-C337-4C5A-8749-2F76E44DF970}" type="slidenum">
              <a:rPr lang="en-US"/>
              <a:pPr>
                <a:defRPr/>
              </a:pPr>
              <a:t>‹#›</a:t>
            </a:fld>
            <a:endParaRPr lang="en-US"/>
          </a:p>
        </p:txBody>
      </p:sp>
    </p:spTree>
    <p:extLst>
      <p:ext uri="{BB962C8B-B14F-4D97-AF65-F5344CB8AC3E}">
        <p14:creationId xmlns:p14="http://schemas.microsoft.com/office/powerpoint/2010/main" val="2906349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84BD00D-BE06-4AB9-88F4-C2672250328B}" type="slidenum">
              <a:rPr lang="en-US"/>
              <a:pPr>
                <a:defRPr/>
              </a:pPr>
              <a:t>‹#›</a:t>
            </a:fld>
            <a:endParaRPr lang="en-US"/>
          </a:p>
        </p:txBody>
      </p:sp>
    </p:spTree>
    <p:extLst>
      <p:ext uri="{BB962C8B-B14F-4D97-AF65-F5344CB8AC3E}">
        <p14:creationId xmlns:p14="http://schemas.microsoft.com/office/powerpoint/2010/main" val="421892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8621DC-6561-4435-A481-E14CAD5B9D50}" type="slidenum">
              <a:rPr lang="en-US"/>
              <a:pPr>
                <a:defRPr/>
              </a:pPr>
              <a:t>‹#›</a:t>
            </a:fld>
            <a:endParaRPr lang="en-US"/>
          </a:p>
        </p:txBody>
      </p:sp>
    </p:spTree>
    <p:extLst>
      <p:ext uri="{BB962C8B-B14F-4D97-AF65-F5344CB8AC3E}">
        <p14:creationId xmlns:p14="http://schemas.microsoft.com/office/powerpoint/2010/main" val="3569279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49AC00-923B-44FD-8424-B9C4CBB5CC68}" type="slidenum">
              <a:rPr lang="en-US"/>
              <a:pPr>
                <a:defRPr/>
              </a:pPr>
              <a:t>‹#›</a:t>
            </a:fld>
            <a:endParaRPr lang="en-US"/>
          </a:p>
        </p:txBody>
      </p:sp>
    </p:spTree>
    <p:extLst>
      <p:ext uri="{BB962C8B-B14F-4D97-AF65-F5344CB8AC3E}">
        <p14:creationId xmlns:p14="http://schemas.microsoft.com/office/powerpoint/2010/main" val="1214058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E9D513-5B70-48C2-A3C6-3066C1F53762}" type="slidenum">
              <a:rPr lang="en-US"/>
              <a:pPr>
                <a:defRPr/>
              </a:pPr>
              <a:t>‹#›</a:t>
            </a:fld>
            <a:endParaRPr lang="en-US"/>
          </a:p>
        </p:txBody>
      </p:sp>
    </p:spTree>
    <p:extLst>
      <p:ext uri="{BB962C8B-B14F-4D97-AF65-F5344CB8AC3E}">
        <p14:creationId xmlns:p14="http://schemas.microsoft.com/office/powerpoint/2010/main" val="333731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79C3B-0A1E-4CC3-8656-09BFAAE28DCC}" type="slidenum">
              <a:rPr lang="en-US"/>
              <a:pPr>
                <a:defRPr/>
              </a:pPr>
              <a:t>‹#›</a:t>
            </a:fld>
            <a:endParaRPr lang="en-US"/>
          </a:p>
        </p:txBody>
      </p:sp>
    </p:spTree>
    <p:extLst>
      <p:ext uri="{BB962C8B-B14F-4D97-AF65-F5344CB8AC3E}">
        <p14:creationId xmlns:p14="http://schemas.microsoft.com/office/powerpoint/2010/main" val="3721129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D6CC0B-7DC5-433F-8EEF-B9BD440F348E}" type="slidenum">
              <a:rPr lang="en-US"/>
              <a:pPr>
                <a:defRPr/>
              </a:pPr>
              <a:t>‹#›</a:t>
            </a:fld>
            <a:endParaRPr lang="en-US"/>
          </a:p>
        </p:txBody>
      </p:sp>
    </p:spTree>
    <p:extLst>
      <p:ext uri="{BB962C8B-B14F-4D97-AF65-F5344CB8AC3E}">
        <p14:creationId xmlns:p14="http://schemas.microsoft.com/office/powerpoint/2010/main" val="2800139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DF2BC6-464F-4B41-A06B-FC4A59C2D058}" type="slidenum">
              <a:rPr lang="en-US"/>
              <a:pPr>
                <a:defRPr/>
              </a:pPr>
              <a:t>‹#›</a:t>
            </a:fld>
            <a:endParaRPr lang="en-US"/>
          </a:p>
        </p:txBody>
      </p:sp>
    </p:spTree>
    <p:extLst>
      <p:ext uri="{BB962C8B-B14F-4D97-AF65-F5344CB8AC3E}">
        <p14:creationId xmlns:p14="http://schemas.microsoft.com/office/powerpoint/2010/main" val="1443658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643D6C7-9988-458B-8A29-5C53BA91283C}" type="slidenum">
              <a:rPr lang="en-US"/>
              <a:pPr>
                <a:defRPr/>
              </a:pPr>
              <a:t>‹#›</a:t>
            </a:fld>
            <a:endParaRPr lang="en-US"/>
          </a:p>
        </p:txBody>
      </p:sp>
    </p:spTree>
    <p:extLst>
      <p:ext uri="{BB962C8B-B14F-4D97-AF65-F5344CB8AC3E}">
        <p14:creationId xmlns:p14="http://schemas.microsoft.com/office/powerpoint/2010/main" val="3101259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2859548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058585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4285671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266972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BFE5A3-9CDC-4E36-AA24-83BCAF608202}" type="slidenum">
              <a:rPr lang="en-US"/>
              <a:pPr>
                <a:defRPr/>
              </a:pPr>
              <a:t>‹#›</a:t>
            </a:fld>
            <a:endParaRPr lang="en-US"/>
          </a:p>
        </p:txBody>
      </p:sp>
    </p:spTree>
    <p:extLst>
      <p:ext uri="{BB962C8B-B14F-4D97-AF65-F5344CB8AC3E}">
        <p14:creationId xmlns:p14="http://schemas.microsoft.com/office/powerpoint/2010/main" val="322877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4058629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3109312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743776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4242737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3761872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3010550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2204683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220933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174554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D911A8-E437-4746-A83F-99C00E98FAD2}" type="slidenum">
              <a:rPr lang="en-US"/>
              <a:pPr>
                <a:defRPr/>
              </a:pPr>
              <a:t>‹#›</a:t>
            </a:fld>
            <a:endParaRPr lang="en-US"/>
          </a:p>
        </p:txBody>
      </p:sp>
    </p:spTree>
    <p:extLst>
      <p:ext uri="{BB962C8B-B14F-4D97-AF65-F5344CB8AC3E}">
        <p14:creationId xmlns:p14="http://schemas.microsoft.com/office/powerpoint/2010/main" val="29524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6A191-44E4-407E-9382-2ACF736165D8}" type="slidenum">
              <a:rPr lang="en-US"/>
              <a:pPr>
                <a:defRPr/>
              </a:pPr>
              <a:t>‹#›</a:t>
            </a:fld>
            <a:endParaRPr lang="en-US"/>
          </a:p>
        </p:txBody>
      </p:sp>
    </p:spTree>
    <p:extLst>
      <p:ext uri="{BB962C8B-B14F-4D97-AF65-F5344CB8AC3E}">
        <p14:creationId xmlns:p14="http://schemas.microsoft.com/office/powerpoint/2010/main" val="387431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F66D6B-717D-4A8E-9FAD-51109AE835D7}" type="slidenum">
              <a:rPr lang="en-US"/>
              <a:pPr>
                <a:defRPr/>
              </a:pPr>
              <a:t>‹#›</a:t>
            </a:fld>
            <a:endParaRPr lang="en-US"/>
          </a:p>
        </p:txBody>
      </p:sp>
    </p:spTree>
    <p:extLst>
      <p:ext uri="{BB962C8B-B14F-4D97-AF65-F5344CB8AC3E}">
        <p14:creationId xmlns:p14="http://schemas.microsoft.com/office/powerpoint/2010/main" val="199087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49F009-D764-4D90-ADFF-9A15036496C9}" type="slidenum">
              <a:rPr lang="en-US"/>
              <a:pPr>
                <a:defRPr/>
              </a:pPr>
              <a:t>‹#›</a:t>
            </a:fld>
            <a:endParaRPr lang="en-US"/>
          </a:p>
        </p:txBody>
      </p:sp>
    </p:spTree>
    <p:extLst>
      <p:ext uri="{BB962C8B-B14F-4D97-AF65-F5344CB8AC3E}">
        <p14:creationId xmlns:p14="http://schemas.microsoft.com/office/powerpoint/2010/main" val="86499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53D32-901A-48B1-AC7D-B65E63BCDA3D}" type="slidenum">
              <a:rPr lang="en-US"/>
              <a:pPr>
                <a:defRPr/>
              </a:pPr>
              <a:t>‹#›</a:t>
            </a:fld>
            <a:endParaRPr lang="en-US"/>
          </a:p>
        </p:txBody>
      </p:sp>
    </p:spTree>
    <p:extLst>
      <p:ext uri="{BB962C8B-B14F-4D97-AF65-F5344CB8AC3E}">
        <p14:creationId xmlns:p14="http://schemas.microsoft.com/office/powerpoint/2010/main" val="3174618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068AC1E-AD94-44FD-BC17-8411A64BB7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a:defRPr/>
            </a:pPr>
            <a:fld id="{A068AC1E-AD94-44FD-BC17-8411A64BB798}" type="slidenum">
              <a:rPr lang="en-US" smtClean="0"/>
              <a:pPr>
                <a:defRPr/>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C672AAF5-79CE-4129-BC75-AF4B579E0975}" type="slidenum">
              <a:rPr lang="en-US"/>
              <a:pPr>
                <a:defRPr/>
              </a:pPr>
              <a:t>‹#›</a:t>
            </a:fld>
            <a:endParaRPr lang="en-US"/>
          </a:p>
        </p:txBody>
      </p:sp>
    </p:spTree>
    <p:extLst>
      <p:ext uri="{BB962C8B-B14F-4D97-AF65-F5344CB8AC3E}">
        <p14:creationId xmlns:p14="http://schemas.microsoft.com/office/powerpoint/2010/main" val="301968115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617458939"/>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3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17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emf"/><Relationship Id="rId1" Type="http://schemas.openxmlformats.org/officeDocument/2006/relationships/slideLayout" Target="../slideLayouts/slideLayout37.xml"/><Relationship Id="rId6" Type="http://schemas.openxmlformats.org/officeDocument/2006/relationships/image" Target="../media/image63.png"/><Relationship Id="rId5" Type="http://schemas.openxmlformats.org/officeDocument/2006/relationships/image" Target="../media/image57.png"/><Relationship Id="rId4" Type="http://schemas.openxmlformats.org/officeDocument/2006/relationships/image" Target="../media/image62.png"/></Relationships>
</file>

<file path=ppt/slides/_rels/slide1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5.emf"/><Relationship Id="rId1" Type="http://schemas.openxmlformats.org/officeDocument/2006/relationships/slideLayout" Target="../slideLayouts/slideLayout37.xml"/><Relationship Id="rId5" Type="http://schemas.openxmlformats.org/officeDocument/2006/relationships/image" Target="../media/image66.png"/><Relationship Id="rId4" Type="http://schemas.openxmlformats.org/officeDocument/2006/relationships/image" Target="../media/image62.png"/></Relationships>
</file>

<file path=ppt/slides/_rels/slide1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jpeg"/><Relationship Id="rId1" Type="http://schemas.openxmlformats.org/officeDocument/2006/relationships/slideLayout" Target="../slideLayouts/slideLayout37.xml"/></Relationships>
</file>

<file path=ppt/slides/_rels/slide174.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5.png"/><Relationship Id="rId7" Type="http://schemas.openxmlformats.org/officeDocument/2006/relationships/image" Target="../media/image70.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8.png"/><Relationship Id="rId1" Type="http://schemas.openxmlformats.org/officeDocument/2006/relationships/slideLayout" Target="../slideLayouts/slideLayout37.xml"/><Relationship Id="rId6" Type="http://schemas.openxmlformats.org/officeDocument/2006/relationships/hyperlink" Target="https://www.instagram.com/ryemurph88/" TargetMode="External"/><Relationship Id="rId11" Type="http://schemas.openxmlformats.org/officeDocument/2006/relationships/image" Target="../media/image72.png"/><Relationship Id="rId5" Type="http://schemas.openxmlformats.org/officeDocument/2006/relationships/image" Target="../media/image69.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png"/><Relationship Id="rId4" Type="http://schemas.openxmlformats.org/officeDocument/2006/relationships/image" Target="../media/image4.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png"/></Relationships>
</file>

<file path=ppt/slides/_rels/slide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5.png"/><Relationship Id="rId4" Type="http://schemas.openxmlformats.org/officeDocument/2006/relationships/image" Target="../media/image15.gif"/><Relationship Id="rId9" Type="http://schemas.openxmlformats.org/officeDocument/2006/relationships/image" Target="../media/image50.png"/></Relationships>
</file>

<file path=ppt/slides/_rels/slide7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 Id="rId9" Type="http://schemas.openxmlformats.org/officeDocument/2006/relationships/image" Target="../media/image5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22229" cy="684711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76200"/>
            <a:ext cx="8597225" cy="2308324"/>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r>
              <a:rPr lang="en-US" sz="7200" b="1" cap="none" spc="0" dirty="0">
                <a:ln w="17780" cmpd="sng">
                  <a:solidFill>
                    <a:sysClr val="windowText" lastClr="000000"/>
                  </a:solidFill>
                  <a:prstDash val="solid"/>
                  <a:miter lim="800000"/>
                </a:ln>
                <a:solidFill>
                  <a:srgbClr val="FF9900"/>
                </a:solidFill>
                <a:effectLst>
                  <a:glow rad="228600">
                    <a:schemeClr val="accent4">
                      <a:satMod val="175000"/>
                      <a:alpha val="40000"/>
                    </a:schemeClr>
                  </a:glow>
                  <a:outerShdw blurRad="55000" dist="50800" dir="5400000" algn="tl">
                    <a:srgbClr val="000000">
                      <a:alpha val="33000"/>
                    </a:srgbClr>
                  </a:outerShdw>
                </a:effectLst>
              </a:rPr>
              <a:t>Cellular Organelles</a:t>
            </a:r>
          </a:p>
          <a:p>
            <a:r>
              <a:rPr lang="en-US" sz="7200" b="1" dirty="0">
                <a:ln w="17780" cmpd="sng">
                  <a:solidFill>
                    <a:sysClr val="windowText" lastClr="000000"/>
                  </a:solidFill>
                  <a:prstDash val="solid"/>
                  <a:miter lim="800000"/>
                </a:ln>
                <a:solidFill>
                  <a:srgbClr val="FF9900"/>
                </a:solidFill>
                <a:effectLst>
                  <a:glow rad="228600">
                    <a:schemeClr val="accent4">
                      <a:satMod val="175000"/>
                      <a:alpha val="40000"/>
                    </a:schemeClr>
                  </a:glow>
                  <a:outerShdw blurRad="55000" dist="50800" dir="5400000" algn="tl">
                    <a:srgbClr val="000000">
                      <a:alpha val="33000"/>
                    </a:srgbClr>
                  </a:outerShdw>
                </a:effectLst>
              </a:rPr>
              <a:t>Review Game</a:t>
            </a:r>
            <a:endParaRPr lang="en-US" sz="7200" b="1" cap="none" spc="0" dirty="0">
              <a:ln w="17780" cmpd="sng">
                <a:solidFill>
                  <a:sysClr val="windowText" lastClr="000000"/>
                </a:solidFill>
                <a:prstDash val="solid"/>
                <a:miter lim="800000"/>
              </a:ln>
              <a:solidFill>
                <a:srgbClr val="FF9900"/>
              </a:solidFill>
              <a:effectLst>
                <a:glow rad="228600">
                  <a:schemeClr val="accent4">
                    <a:satMod val="175000"/>
                    <a:alpha val="40000"/>
                  </a:schemeClr>
                </a:glow>
                <a:outerShdw blurRad="55000" dist="50800" dir="5400000" algn="tl">
                  <a:srgbClr val="000000">
                    <a:alpha val="33000"/>
                  </a:srgbClr>
                </a:outerShdw>
              </a:effectLst>
            </a:endParaRPr>
          </a:p>
        </p:txBody>
      </p:sp>
      <p:sp>
        <p:nvSpPr>
          <p:cNvPr id="4" name="Rectangle 3"/>
          <p:cNvSpPr/>
          <p:nvPr/>
        </p:nvSpPr>
        <p:spPr>
          <a:xfrm>
            <a:off x="228600" y="5021124"/>
            <a:ext cx="3185488" cy="1754326"/>
          </a:xfrm>
          <a:prstGeom prst="rect">
            <a:avLst/>
          </a:prstGeom>
          <a:noFill/>
        </p:spPr>
        <p:txBody>
          <a:bodyPr wrap="none" lIns="91440" tIns="45720" rIns="91440" bIns="45720">
            <a:spAutoFit/>
          </a:bodyPr>
          <a:lstStyle/>
          <a:p>
            <a:pPr algn="ctr"/>
            <a:r>
              <a:rPr lang="en-US" sz="54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Part 3</a:t>
            </a:r>
          </a:p>
          <a:p>
            <a:pPr algn="ctr"/>
            <a:r>
              <a:rPr lang="en-US" sz="5400" b="1"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Lesson 5</a:t>
            </a:r>
            <a:endParaRPr lang="en-US" sz="54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Graphic 4">
            <a:extLst>
              <a:ext uri="{FF2B5EF4-FFF2-40B4-BE49-F238E27FC236}">
                <a16:creationId xmlns:a16="http://schemas.microsoft.com/office/drawing/2014/main" id="{0585C6AC-3000-A219-ECDE-E26286C14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1152" y="5095036"/>
            <a:ext cx="5699410" cy="1610564"/>
          </a:xfrm>
          <a:prstGeom prst="rect">
            <a:avLst/>
          </a:prstGeom>
        </p:spPr>
      </p:pic>
      <p:pic>
        <p:nvPicPr>
          <p:cNvPr id="6" name="Picture 5">
            <a:extLst>
              <a:ext uri="{FF2B5EF4-FFF2-40B4-BE49-F238E27FC236}">
                <a16:creationId xmlns:a16="http://schemas.microsoft.com/office/drawing/2014/main" id="{49A7AA4A-8F38-4C5C-490F-F72F79C3A939}"/>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8793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 these openings.</a:t>
            </a:r>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pic>
        <p:nvPicPr>
          <p:cNvPr id="2" name="Picture 1">
            <a:extLst>
              <a:ext uri="{FF2B5EF4-FFF2-40B4-BE49-F238E27FC236}">
                <a16:creationId xmlns:a16="http://schemas.microsoft.com/office/drawing/2014/main" id="{C75DC807-13DA-E024-7C0E-9D6BF48C490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323036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pic>
        <p:nvPicPr>
          <p:cNvPr id="80"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255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304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organelle packages and transports proteins and other macromolecules? </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1600200"/>
            <a:ext cx="8723313" cy="5029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708" y="1676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9</a:t>
            </a:r>
          </a:p>
        </p:txBody>
      </p:sp>
      <p:pic>
        <p:nvPicPr>
          <p:cNvPr id="3" name="Picture 2">
            <a:extLst>
              <a:ext uri="{FF2B5EF4-FFF2-40B4-BE49-F238E27FC236}">
                <a16:creationId xmlns:a16="http://schemas.microsoft.com/office/drawing/2014/main" id="{E1D2B719-5664-0167-FADD-833C22C39BD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351552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304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This organelle packages and transports proteins and other macromolecules? </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1600200"/>
            <a:ext cx="8723313" cy="5029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708" y="1676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9</a:t>
            </a:r>
          </a:p>
        </p:txBody>
      </p:sp>
      <p:sp>
        <p:nvSpPr>
          <p:cNvPr id="3" name="Rectangle 2"/>
          <p:cNvSpPr/>
          <p:nvPr/>
        </p:nvSpPr>
        <p:spPr>
          <a:xfrm>
            <a:off x="381000" y="1693706"/>
            <a:ext cx="6743193" cy="110799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Golgi Apparatus</a:t>
            </a:r>
          </a:p>
        </p:txBody>
      </p:sp>
      <p:pic>
        <p:nvPicPr>
          <p:cNvPr id="4" name="Picture 3">
            <a:extLst>
              <a:ext uri="{FF2B5EF4-FFF2-40B4-BE49-F238E27FC236}">
                <a16:creationId xmlns:a16="http://schemas.microsoft.com/office/drawing/2014/main" id="{8ECDC99C-51A9-B623-8572-47D26C4442E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078496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1353168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
        <p:nvSpPr>
          <p:cNvPr id="3" name="Explosion: 14 Points 2">
            <a:extLst>
              <a:ext uri="{FF2B5EF4-FFF2-40B4-BE49-F238E27FC236}">
                <a16:creationId xmlns:a16="http://schemas.microsoft.com/office/drawing/2014/main" id="{34C4A370-E72F-4BC7-B200-E6474F9BC24F}"/>
              </a:ext>
            </a:extLst>
          </p:cNvPr>
          <p:cNvSpPr/>
          <p:nvPr/>
        </p:nvSpPr>
        <p:spPr bwMode="auto">
          <a:xfrm rot="654842">
            <a:off x="1917952" y="2064037"/>
            <a:ext cx="5998630" cy="3879542"/>
          </a:xfrm>
          <a:prstGeom prst="irregularSeal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69DDA11C-DFA3-40BC-A8C7-02B8B05D8B75}"/>
              </a:ext>
            </a:extLst>
          </p:cNvPr>
          <p:cNvSpPr/>
          <p:nvPr/>
        </p:nvSpPr>
        <p:spPr>
          <a:xfrm rot="20985534">
            <a:off x="2959647" y="3263057"/>
            <a:ext cx="3300905"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one point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each…</a:t>
            </a:r>
          </a:p>
        </p:txBody>
      </p:sp>
    </p:spTree>
    <p:extLst>
      <p:ext uri="{BB962C8B-B14F-4D97-AF65-F5344CB8AC3E}">
        <p14:creationId xmlns:p14="http://schemas.microsoft.com/office/powerpoint/2010/main" val="753400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3" name="Rectangle 2"/>
          <p:cNvSpPr/>
          <p:nvPr/>
        </p:nvSpPr>
        <p:spPr>
          <a:xfrm>
            <a:off x="3497775" y="2201946"/>
            <a:ext cx="5257800" cy="92333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2D050"/>
                </a:solidFill>
                <a:effectLst>
                  <a:outerShdw blurRad="12700" dist="38100" dir="2700000" algn="tl" rotWithShape="0">
                    <a:srgbClr val="000000">
                      <a:lumMod val="50000"/>
                    </a:srgbClr>
                  </a:outerShdw>
                </a:effectLst>
                <a:uLnTx/>
                <a:uFillTx/>
                <a:latin typeface="Tahoma" pitchFamily="34" charset="0"/>
                <a:ea typeface="+mn-ea"/>
                <a:cs typeface="+mn-cs"/>
              </a:rPr>
              <a:t>Support</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29915549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3" name="Rectangle 2"/>
          <p:cNvSpPr/>
          <p:nvPr/>
        </p:nvSpPr>
        <p:spPr>
          <a:xfrm>
            <a:off x="3497775" y="2201946"/>
            <a:ext cx="5257800" cy="92333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2D050"/>
                </a:solidFill>
                <a:effectLst>
                  <a:outerShdw blurRad="12700" dist="38100" dir="2700000" algn="tl" rotWithShape="0">
                    <a:srgbClr val="000000">
                      <a:lumMod val="50000"/>
                    </a:srgbClr>
                  </a:outerShdw>
                </a:effectLst>
                <a:uLnTx/>
                <a:uFillTx/>
                <a:latin typeface="Tahoma" pitchFamily="34" charset="0"/>
                <a:ea typeface="+mn-ea"/>
                <a:cs typeface="+mn-cs"/>
              </a:rPr>
              <a:t>Support</a:t>
            </a:r>
          </a:p>
        </p:txBody>
      </p:sp>
      <p:sp>
        <p:nvSpPr>
          <p:cNvPr id="4" name="Rectangle 3"/>
          <p:cNvSpPr/>
          <p:nvPr/>
        </p:nvSpPr>
        <p:spPr>
          <a:xfrm>
            <a:off x="940665" y="2903559"/>
            <a:ext cx="73388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3399"/>
                </a:solidFill>
                <a:effectLst>
                  <a:outerShdw blurRad="12700" dist="38100" dir="2700000" algn="tl" rotWithShape="0">
                    <a:srgbClr val="000000">
                      <a:lumMod val="50000"/>
                    </a:srgbClr>
                  </a:outerShdw>
                </a:effectLst>
                <a:uLnTx/>
                <a:uFillTx/>
                <a:latin typeface="Tahoma" pitchFamily="34" charset="0"/>
                <a:ea typeface="+mn-ea"/>
                <a:cs typeface="+mn-cs"/>
              </a:rPr>
              <a:t>Manufacture “Make”</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18213805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3" name="Rectangle 2"/>
          <p:cNvSpPr/>
          <p:nvPr/>
        </p:nvSpPr>
        <p:spPr>
          <a:xfrm>
            <a:off x="3497775" y="2201946"/>
            <a:ext cx="5257800" cy="92333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2D050"/>
                </a:solidFill>
                <a:effectLst>
                  <a:outerShdw blurRad="12700" dist="38100" dir="2700000" algn="tl" rotWithShape="0">
                    <a:srgbClr val="000000">
                      <a:lumMod val="50000"/>
                    </a:srgbClr>
                  </a:outerShdw>
                </a:effectLst>
                <a:uLnTx/>
                <a:uFillTx/>
                <a:latin typeface="Tahoma" pitchFamily="34" charset="0"/>
                <a:ea typeface="+mn-ea"/>
                <a:cs typeface="+mn-cs"/>
              </a:rPr>
              <a:t>Support</a:t>
            </a:r>
          </a:p>
        </p:txBody>
      </p:sp>
      <p:sp>
        <p:nvSpPr>
          <p:cNvPr id="4" name="Rectangle 3"/>
          <p:cNvSpPr/>
          <p:nvPr/>
        </p:nvSpPr>
        <p:spPr>
          <a:xfrm>
            <a:off x="940665" y="2903559"/>
            <a:ext cx="73388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3399"/>
                </a:solidFill>
                <a:effectLst>
                  <a:outerShdw blurRad="12700" dist="38100" dir="2700000" algn="tl" rotWithShape="0">
                    <a:srgbClr val="000000">
                      <a:lumMod val="50000"/>
                    </a:srgbClr>
                  </a:outerShdw>
                </a:effectLst>
                <a:uLnTx/>
                <a:uFillTx/>
                <a:latin typeface="Tahoma" pitchFamily="34" charset="0"/>
                <a:ea typeface="+mn-ea"/>
                <a:cs typeface="+mn-cs"/>
              </a:rPr>
              <a:t>Manufacture “Make”</a:t>
            </a:r>
          </a:p>
        </p:txBody>
      </p:sp>
      <p:sp>
        <p:nvSpPr>
          <p:cNvPr id="5" name="Rectangle 4"/>
          <p:cNvSpPr/>
          <p:nvPr/>
        </p:nvSpPr>
        <p:spPr>
          <a:xfrm>
            <a:off x="552877" y="3806128"/>
            <a:ext cx="4126451"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Tahoma" pitchFamily="34" charset="0"/>
                <a:ea typeface="+mn-ea"/>
                <a:cs typeface="+mn-cs"/>
              </a:rPr>
              <a:t>Breakdown</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11" name="Rectangle 10"/>
          <p:cNvSpPr/>
          <p:nvPr/>
        </p:nvSpPr>
        <p:spPr>
          <a:xfrm>
            <a:off x="800417" y="4409369"/>
            <a:ext cx="2092239" cy="584775"/>
          </a:xfrm>
          <a:prstGeom prst="rect">
            <a:avLst/>
          </a:prstGeom>
        </p:spPr>
        <p:txBody>
          <a:bodyPr wrap="non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Tahoma" pitchFamily="34" charset="0"/>
                <a:ea typeface="+mn-ea"/>
                <a:cs typeface="+mn-cs"/>
              </a:rPr>
              <a:t>Materials</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2909079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3" name="Rectangle 2"/>
          <p:cNvSpPr/>
          <p:nvPr/>
        </p:nvSpPr>
        <p:spPr>
          <a:xfrm>
            <a:off x="3497775" y="2201946"/>
            <a:ext cx="5257800" cy="92333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2D050"/>
                </a:solidFill>
                <a:effectLst>
                  <a:outerShdw blurRad="12700" dist="38100" dir="2700000" algn="tl" rotWithShape="0">
                    <a:srgbClr val="000000">
                      <a:lumMod val="50000"/>
                    </a:srgbClr>
                  </a:outerShdw>
                </a:effectLst>
                <a:uLnTx/>
                <a:uFillTx/>
                <a:latin typeface="Tahoma" pitchFamily="34" charset="0"/>
                <a:ea typeface="+mn-ea"/>
                <a:cs typeface="+mn-cs"/>
              </a:rPr>
              <a:t>Support</a:t>
            </a:r>
          </a:p>
        </p:txBody>
      </p:sp>
      <p:sp>
        <p:nvSpPr>
          <p:cNvPr id="4" name="Rectangle 3"/>
          <p:cNvSpPr/>
          <p:nvPr/>
        </p:nvSpPr>
        <p:spPr>
          <a:xfrm>
            <a:off x="940665" y="2903559"/>
            <a:ext cx="73388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3399"/>
                </a:solidFill>
                <a:effectLst>
                  <a:outerShdw blurRad="12700" dist="38100" dir="2700000" algn="tl" rotWithShape="0">
                    <a:srgbClr val="000000">
                      <a:lumMod val="50000"/>
                    </a:srgbClr>
                  </a:outerShdw>
                </a:effectLst>
                <a:uLnTx/>
                <a:uFillTx/>
                <a:latin typeface="Tahoma" pitchFamily="34" charset="0"/>
                <a:ea typeface="+mn-ea"/>
                <a:cs typeface="+mn-cs"/>
              </a:rPr>
              <a:t>Manufacture “Make”</a:t>
            </a:r>
          </a:p>
        </p:txBody>
      </p:sp>
      <p:sp>
        <p:nvSpPr>
          <p:cNvPr id="5" name="Rectangle 4"/>
          <p:cNvSpPr/>
          <p:nvPr/>
        </p:nvSpPr>
        <p:spPr>
          <a:xfrm>
            <a:off x="552877" y="3806128"/>
            <a:ext cx="4126451"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Tahoma" pitchFamily="34" charset="0"/>
                <a:ea typeface="+mn-ea"/>
                <a:cs typeface="+mn-cs"/>
              </a:rPr>
              <a:t>Breakdown</a:t>
            </a:r>
          </a:p>
        </p:txBody>
      </p:sp>
      <p:sp>
        <p:nvSpPr>
          <p:cNvPr id="7" name="Rectangle 6"/>
          <p:cNvSpPr/>
          <p:nvPr/>
        </p:nvSpPr>
        <p:spPr>
          <a:xfrm>
            <a:off x="406238" y="4994145"/>
            <a:ext cx="4972836" cy="681823"/>
          </a:xfrm>
          <a:prstGeom prst="rect">
            <a:avLst/>
          </a:prstGeom>
          <a:noFill/>
        </p:spPr>
        <p:txBody>
          <a:bodyPr wrap="none" lIns="91440" tIns="45720" rIns="91440" bIns="45720">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CCFF"/>
                </a:solidFill>
                <a:effectLst>
                  <a:outerShdw blurRad="12700" dist="38100" dir="2700000" algn="tl" rotWithShape="0">
                    <a:srgbClr val="000000">
                      <a:lumMod val="50000"/>
                    </a:srgbClr>
                  </a:outerShdw>
                </a:effectLst>
                <a:uLnTx/>
                <a:uFillTx/>
                <a:latin typeface="Tahoma" pitchFamily="34" charset="0"/>
                <a:ea typeface="+mn-ea"/>
                <a:cs typeface="+mn-cs"/>
              </a:rPr>
              <a:t>Communicate</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11" name="Rectangle 10"/>
          <p:cNvSpPr/>
          <p:nvPr/>
        </p:nvSpPr>
        <p:spPr>
          <a:xfrm>
            <a:off x="800417" y="4409369"/>
            <a:ext cx="2092239" cy="584775"/>
          </a:xfrm>
          <a:prstGeom prst="rect">
            <a:avLst/>
          </a:prstGeom>
        </p:spPr>
        <p:txBody>
          <a:bodyPr wrap="non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Tahoma" pitchFamily="34" charset="0"/>
                <a:ea typeface="+mn-ea"/>
                <a:cs typeface="+mn-cs"/>
              </a:rPr>
              <a:t>Materials</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2145464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3" name="Rectangle 2"/>
          <p:cNvSpPr/>
          <p:nvPr/>
        </p:nvSpPr>
        <p:spPr>
          <a:xfrm>
            <a:off x="3497775" y="2201946"/>
            <a:ext cx="5257800" cy="92333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2D050"/>
                </a:solidFill>
                <a:effectLst>
                  <a:outerShdw blurRad="12700" dist="38100" dir="2700000" algn="tl" rotWithShape="0">
                    <a:srgbClr val="000000">
                      <a:lumMod val="50000"/>
                    </a:srgbClr>
                  </a:outerShdw>
                </a:effectLst>
                <a:uLnTx/>
                <a:uFillTx/>
                <a:latin typeface="Tahoma" pitchFamily="34" charset="0"/>
                <a:ea typeface="+mn-ea"/>
                <a:cs typeface="+mn-cs"/>
              </a:rPr>
              <a:t>Support</a:t>
            </a:r>
          </a:p>
        </p:txBody>
      </p:sp>
      <p:sp>
        <p:nvSpPr>
          <p:cNvPr id="4" name="Rectangle 3"/>
          <p:cNvSpPr/>
          <p:nvPr/>
        </p:nvSpPr>
        <p:spPr>
          <a:xfrm>
            <a:off x="940665" y="2903559"/>
            <a:ext cx="733886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3399"/>
                </a:solidFill>
                <a:effectLst>
                  <a:outerShdw blurRad="12700" dist="38100" dir="2700000" algn="tl" rotWithShape="0">
                    <a:srgbClr val="000000">
                      <a:lumMod val="50000"/>
                    </a:srgbClr>
                  </a:outerShdw>
                </a:effectLst>
                <a:uLnTx/>
                <a:uFillTx/>
                <a:latin typeface="Tahoma" pitchFamily="34" charset="0"/>
                <a:ea typeface="+mn-ea"/>
                <a:cs typeface="+mn-cs"/>
              </a:rPr>
              <a:t>Manufacture “Make”</a:t>
            </a:r>
          </a:p>
        </p:txBody>
      </p:sp>
      <p:sp>
        <p:nvSpPr>
          <p:cNvPr id="5" name="Rectangle 4"/>
          <p:cNvSpPr/>
          <p:nvPr/>
        </p:nvSpPr>
        <p:spPr>
          <a:xfrm>
            <a:off x="552877" y="3806128"/>
            <a:ext cx="4126451"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Tahoma" pitchFamily="34" charset="0"/>
                <a:ea typeface="+mn-ea"/>
                <a:cs typeface="+mn-cs"/>
              </a:rPr>
              <a:t>Breakdown</a:t>
            </a:r>
          </a:p>
        </p:txBody>
      </p:sp>
      <p:sp>
        <p:nvSpPr>
          <p:cNvPr id="6" name="Rectangle 5"/>
          <p:cNvSpPr/>
          <p:nvPr/>
        </p:nvSpPr>
        <p:spPr>
          <a:xfrm rot="20502219">
            <a:off x="5197574" y="3686524"/>
            <a:ext cx="3576620" cy="923330"/>
          </a:xfrm>
          <a:prstGeom prst="rect">
            <a:avLst/>
          </a:prstGeom>
          <a:noFill/>
        </p:spPr>
        <p:txBody>
          <a:bodyPr wrap="none" lIns="91440" tIns="45720" rIns="91440" bIns="45720">
            <a:prstTxWarp prst="textInflateTo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FFFF"/>
                </a:solidFill>
                <a:effectLst>
                  <a:outerShdw blurRad="12700" dist="38100" dir="2700000" algn="tl" rotWithShape="0">
                    <a:srgbClr val="000000">
                      <a:lumMod val="50000"/>
                    </a:srgbClr>
                  </a:outerShdw>
                </a:effectLst>
                <a:uLnTx/>
                <a:uFillTx/>
                <a:latin typeface="Tahoma" pitchFamily="34" charset="0"/>
                <a:ea typeface="+mn-ea"/>
                <a:cs typeface="+mn-cs"/>
              </a:rPr>
              <a:t>Transport</a:t>
            </a:r>
          </a:p>
        </p:txBody>
      </p:sp>
      <p:sp>
        <p:nvSpPr>
          <p:cNvPr id="7" name="Rectangle 6"/>
          <p:cNvSpPr/>
          <p:nvPr/>
        </p:nvSpPr>
        <p:spPr>
          <a:xfrm>
            <a:off x="406238" y="4994145"/>
            <a:ext cx="4972836" cy="681823"/>
          </a:xfrm>
          <a:prstGeom prst="rect">
            <a:avLst/>
          </a:prstGeom>
          <a:noFill/>
        </p:spPr>
        <p:txBody>
          <a:bodyPr wrap="none" lIns="91440" tIns="45720" rIns="91440" bIns="45720">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CCFF"/>
                </a:solidFill>
                <a:effectLst>
                  <a:outerShdw blurRad="12700" dist="38100" dir="2700000" algn="tl" rotWithShape="0">
                    <a:srgbClr val="000000">
                      <a:lumMod val="50000"/>
                    </a:srgbClr>
                  </a:outerShdw>
                </a:effectLst>
                <a:uLnTx/>
                <a:uFillTx/>
                <a:latin typeface="Tahoma" pitchFamily="34" charset="0"/>
                <a:ea typeface="+mn-ea"/>
                <a:cs typeface="+mn-cs"/>
              </a:rPr>
              <a:t>Communicate</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9" name="Rectangle 8"/>
          <p:cNvSpPr/>
          <p:nvPr/>
        </p:nvSpPr>
        <p:spPr>
          <a:xfrm>
            <a:off x="6516358" y="4564404"/>
            <a:ext cx="2092239"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9525">
                  <a:solidFill>
                    <a:srgbClr val="000000"/>
                  </a:solidFill>
                  <a:prstDash val="solid"/>
                </a:ln>
                <a:solidFill>
                  <a:srgbClr val="00FFFF"/>
                </a:solidFill>
                <a:effectLst>
                  <a:outerShdw blurRad="12700" dist="38100" dir="2700000" algn="tl" rotWithShape="0">
                    <a:srgbClr val="000000">
                      <a:lumMod val="50000"/>
                    </a:srgbClr>
                  </a:outerShdw>
                </a:effectLst>
                <a:uLnTx/>
                <a:uFillTx/>
                <a:latin typeface="Tahoma" pitchFamily="34" charset="0"/>
                <a:ea typeface="+mn-ea"/>
                <a:cs typeface="+mn-cs"/>
              </a:rPr>
              <a:t>Materials</a:t>
            </a:r>
          </a:p>
        </p:txBody>
      </p:sp>
      <p:sp>
        <p:nvSpPr>
          <p:cNvPr id="10" name="Rectangle 9"/>
          <p:cNvSpPr/>
          <p:nvPr/>
        </p:nvSpPr>
        <p:spPr>
          <a:xfrm>
            <a:off x="4372935" y="4492194"/>
            <a:ext cx="950901" cy="58477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9525">
                  <a:solidFill>
                    <a:srgbClr val="000000"/>
                  </a:solidFill>
                  <a:prstDash val="solid"/>
                </a:ln>
                <a:solidFill>
                  <a:srgbClr val="00FFFF"/>
                </a:solidFill>
                <a:effectLst>
                  <a:outerShdw blurRad="12700" dist="38100" dir="2700000" algn="tl" rotWithShape="0">
                    <a:srgbClr val="000000">
                      <a:lumMod val="50000"/>
                    </a:srgbClr>
                  </a:outerShdw>
                </a:effectLst>
                <a:uLnTx/>
                <a:uFillTx/>
                <a:latin typeface="Tahoma" pitchFamily="34" charset="0"/>
                <a:ea typeface="+mn-ea"/>
                <a:cs typeface="+mn-cs"/>
              </a:rPr>
              <a:t>and</a:t>
            </a:r>
          </a:p>
        </p:txBody>
      </p:sp>
      <p:sp>
        <p:nvSpPr>
          <p:cNvPr id="11" name="Rectangle 10"/>
          <p:cNvSpPr/>
          <p:nvPr/>
        </p:nvSpPr>
        <p:spPr>
          <a:xfrm>
            <a:off x="800417" y="4409369"/>
            <a:ext cx="2092239" cy="584775"/>
          </a:xfrm>
          <a:prstGeom prst="rect">
            <a:avLst/>
          </a:prstGeom>
        </p:spPr>
        <p:txBody>
          <a:bodyPr wrap="none">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Tahoma" pitchFamily="34" charset="0"/>
                <a:ea typeface="+mn-ea"/>
                <a:cs typeface="+mn-cs"/>
              </a:rPr>
              <a:t>Materials</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Tree>
    <p:extLst>
      <p:ext uri="{BB962C8B-B14F-4D97-AF65-F5344CB8AC3E}">
        <p14:creationId xmlns:p14="http://schemas.microsoft.com/office/powerpoint/2010/main" val="374495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a:t>This genetic molecule is contained in the nucleus?</a:t>
            </a:r>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2" name="Picture 1">
            <a:extLst>
              <a:ext uri="{FF2B5EF4-FFF2-40B4-BE49-F238E27FC236}">
                <a16:creationId xmlns:a16="http://schemas.microsoft.com/office/drawing/2014/main" id="{E74BC6A4-3362-2507-49E0-B9F668B7DA6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174152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42752100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7748782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62812" y="76200"/>
            <a:ext cx="8881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Times New Roman" pitchFamily="18" charset="0"/>
                <a:ea typeface="+mn-ea"/>
                <a:cs typeface="+mn-cs"/>
              </a:rPr>
              <a:t>Thi</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s cellular organelle synthesizes sugars, stores enzymes, regulates calcium, makes lipids and steroids.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4" name="Picture 3">
            <a:extLst>
              <a:ext uri="{FF2B5EF4-FFF2-40B4-BE49-F238E27FC236}">
                <a16:creationId xmlns:a16="http://schemas.microsoft.com/office/drawing/2014/main" id="{1A088338-4A7B-4FAD-84F0-36F6813BA187}"/>
              </a:ext>
            </a:extLst>
          </p:cNvPr>
          <p:cNvPicPr>
            <a:picLocks noChangeAspect="1"/>
          </p:cNvPicPr>
          <p:nvPr/>
        </p:nvPicPr>
        <p:blipFill>
          <a:blip r:embed="rId2"/>
          <a:stretch>
            <a:fillRect/>
          </a:stretch>
        </p:blipFill>
        <p:spPr>
          <a:xfrm>
            <a:off x="190500" y="1981200"/>
            <a:ext cx="8763000" cy="454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D323E7-CC07-437D-A71E-131ED72D0BE7}"/>
              </a:ext>
            </a:extLst>
          </p:cNvPr>
          <p:cNvSpPr/>
          <p:nvPr/>
        </p:nvSpPr>
        <p:spPr>
          <a:xfrm>
            <a:off x="7965296" y="1219200"/>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11</a:t>
            </a:r>
          </a:p>
        </p:txBody>
      </p:sp>
      <p:pic>
        <p:nvPicPr>
          <p:cNvPr id="2" name="Picture 1">
            <a:extLst>
              <a:ext uri="{FF2B5EF4-FFF2-40B4-BE49-F238E27FC236}">
                <a16:creationId xmlns:a16="http://schemas.microsoft.com/office/drawing/2014/main" id="{E5E3EC87-F37A-4877-81B9-84BF27D792D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417310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62812" y="76200"/>
            <a:ext cx="8881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Times New Roman" pitchFamily="18" charset="0"/>
                <a:ea typeface="+mn-ea"/>
                <a:cs typeface="+mn-cs"/>
              </a:rPr>
              <a:t>Thi</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s cellular organelle synthesizes sugars, stores enzymes, regulates calcium, makes lipids and steroids.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4" name="Picture 3">
            <a:extLst>
              <a:ext uri="{FF2B5EF4-FFF2-40B4-BE49-F238E27FC236}">
                <a16:creationId xmlns:a16="http://schemas.microsoft.com/office/drawing/2014/main" id="{1A088338-4A7B-4FAD-84F0-36F6813BA187}"/>
              </a:ext>
            </a:extLst>
          </p:cNvPr>
          <p:cNvPicPr>
            <a:picLocks noChangeAspect="1"/>
          </p:cNvPicPr>
          <p:nvPr/>
        </p:nvPicPr>
        <p:blipFill>
          <a:blip r:embed="rId2"/>
          <a:stretch>
            <a:fillRect/>
          </a:stretch>
        </p:blipFill>
        <p:spPr>
          <a:xfrm>
            <a:off x="190500" y="1981200"/>
            <a:ext cx="8763000" cy="454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D323E7-CC07-437D-A71E-131ED72D0BE7}"/>
              </a:ext>
            </a:extLst>
          </p:cNvPr>
          <p:cNvSpPr/>
          <p:nvPr/>
        </p:nvSpPr>
        <p:spPr>
          <a:xfrm>
            <a:off x="7965296" y="1219200"/>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11</a:t>
            </a:r>
          </a:p>
        </p:txBody>
      </p:sp>
      <p:sp>
        <p:nvSpPr>
          <p:cNvPr id="2" name="Rectangle 1">
            <a:extLst>
              <a:ext uri="{FF2B5EF4-FFF2-40B4-BE49-F238E27FC236}">
                <a16:creationId xmlns:a16="http://schemas.microsoft.com/office/drawing/2014/main" id="{6B86554E-2296-4E6E-AA17-C62CD1524059}"/>
              </a:ext>
            </a:extLst>
          </p:cNvPr>
          <p:cNvSpPr/>
          <p:nvPr/>
        </p:nvSpPr>
        <p:spPr>
          <a:xfrm>
            <a:off x="796212" y="2293204"/>
            <a:ext cx="7814388" cy="3571458"/>
          </a:xfrm>
          <a:prstGeom prst="rect">
            <a:avLst/>
          </a:prstGeom>
          <a:noFill/>
        </p:spPr>
        <p:txBody>
          <a:bodyPr wrap="squar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160">
                  <a:solidFill>
                    <a:sysClr val="windowText" lastClr="000000"/>
                  </a:solidFill>
                  <a:prstDash val="solid"/>
                </a:ln>
                <a:solidFill>
                  <a:srgbClr val="FFFFFF"/>
                </a:solidFill>
                <a:effectLst>
                  <a:glow rad="393700">
                    <a:srgbClr val="BBE0E3">
                      <a:satMod val="175000"/>
                      <a:alpha val="62000"/>
                    </a:srgbClr>
                  </a:glow>
                  <a:outerShdw blurRad="38100" dist="22860" dir="5400000" algn="tl" rotWithShape="0">
                    <a:srgbClr val="000000">
                      <a:alpha val="30000"/>
                    </a:srgbClr>
                  </a:outerShdw>
                </a:effectLst>
                <a:uLnTx/>
                <a:uFillTx/>
                <a:latin typeface="Arial" charset="0"/>
                <a:ea typeface="+mn-ea"/>
                <a:cs typeface="+mn-cs"/>
              </a:rPr>
              <a:t>Smooth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160">
                  <a:solidFill>
                    <a:sysClr val="windowText" lastClr="000000"/>
                  </a:solidFill>
                  <a:prstDash val="solid"/>
                </a:ln>
                <a:solidFill>
                  <a:srgbClr val="FFFFFF"/>
                </a:solidFill>
                <a:effectLst>
                  <a:glow rad="393700">
                    <a:srgbClr val="BBE0E3">
                      <a:satMod val="175000"/>
                      <a:alpha val="62000"/>
                    </a:srgbClr>
                  </a:glow>
                  <a:outerShdw blurRad="38100" dist="22860" dir="5400000" algn="tl" rotWithShape="0">
                    <a:srgbClr val="000000">
                      <a:alpha val="30000"/>
                    </a:srgbClr>
                  </a:outerShdw>
                </a:effectLst>
                <a:uLnTx/>
                <a:uFillTx/>
                <a:latin typeface="Arial" charset="0"/>
                <a:ea typeface="+mn-ea"/>
                <a:cs typeface="+mn-cs"/>
              </a:rPr>
              <a:t>Endoplasmic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160">
                  <a:solidFill>
                    <a:sysClr val="windowText" lastClr="000000"/>
                  </a:solidFill>
                  <a:prstDash val="solid"/>
                </a:ln>
                <a:solidFill>
                  <a:srgbClr val="FFFFFF"/>
                </a:solidFill>
                <a:effectLst>
                  <a:glow rad="393700">
                    <a:srgbClr val="BBE0E3">
                      <a:satMod val="175000"/>
                      <a:alpha val="62000"/>
                    </a:srgbClr>
                  </a:glow>
                  <a:outerShdw blurRad="38100" dist="22860" dir="5400000" algn="tl" rotWithShape="0">
                    <a:srgbClr val="000000">
                      <a:alpha val="30000"/>
                    </a:srgbClr>
                  </a:outerShdw>
                </a:effectLst>
                <a:uLnTx/>
                <a:uFillTx/>
                <a:latin typeface="Arial" charset="0"/>
                <a:ea typeface="+mn-ea"/>
                <a:cs typeface="+mn-cs"/>
              </a:rPr>
              <a:t>Reticulum</a:t>
            </a:r>
          </a:p>
        </p:txBody>
      </p:sp>
      <p:pic>
        <p:nvPicPr>
          <p:cNvPr id="3" name="Picture 2">
            <a:extLst>
              <a:ext uri="{FF2B5EF4-FFF2-40B4-BE49-F238E27FC236}">
                <a16:creationId xmlns:a16="http://schemas.microsoft.com/office/drawing/2014/main" id="{90DBBD99-C2D9-FADF-14FC-4E97167254C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838567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These are protein messengers which help to coordinate certain bodily activities.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2050" name="Picture 2" descr="Hormone Imbalance, Symptoms, Signs, Diagnosis &amp; Treatments - Balance My  Hormones">
            <a:extLst>
              <a:ext uri="{FF2B5EF4-FFF2-40B4-BE49-F238E27FC236}">
                <a16:creationId xmlns:a16="http://schemas.microsoft.com/office/drawing/2014/main" id="{0E478B87-A090-48C5-B918-43BB61EFB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8D8F14F4-679E-4079-9156-3E3A1BFC66CC}"/>
              </a:ext>
            </a:extLst>
          </p:cNvPr>
          <p:cNvSpPr/>
          <p:nvPr/>
        </p:nvSpPr>
        <p:spPr>
          <a:xfrm>
            <a:off x="1219200" y="4648200"/>
            <a:ext cx="70104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a:extLst>
              <a:ext uri="{FF2B5EF4-FFF2-40B4-BE49-F238E27FC236}">
                <a16:creationId xmlns:a16="http://schemas.microsoft.com/office/drawing/2014/main" id="{F709B7EC-84B8-43F5-A168-F41FDE171628}"/>
              </a:ext>
            </a:extLst>
          </p:cNvPr>
          <p:cNvSpPr/>
          <p:nvPr/>
        </p:nvSpPr>
        <p:spPr>
          <a:xfrm>
            <a:off x="7961293" y="838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uLnTx/>
                <a:uFillTx/>
                <a:latin typeface="Arial" charset="0"/>
                <a:ea typeface="+mn-ea"/>
                <a:cs typeface="+mn-cs"/>
              </a:rPr>
              <a:t>12</a:t>
            </a:r>
          </a:p>
        </p:txBody>
      </p:sp>
      <p:pic>
        <p:nvPicPr>
          <p:cNvPr id="2" name="Picture 1">
            <a:extLst>
              <a:ext uri="{FF2B5EF4-FFF2-40B4-BE49-F238E27FC236}">
                <a16:creationId xmlns:a16="http://schemas.microsoft.com/office/drawing/2014/main" id="{9E440EE4-15BE-2321-9333-FD83BD0C61E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584484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These are protein messengers which help to coordinate certain bodily activities.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2050" name="Picture 2" descr="Hormone Imbalance, Symptoms, Signs, Diagnosis &amp; Treatments - Balance My  Hormones">
            <a:extLst>
              <a:ext uri="{FF2B5EF4-FFF2-40B4-BE49-F238E27FC236}">
                <a16:creationId xmlns:a16="http://schemas.microsoft.com/office/drawing/2014/main" id="{0E478B87-A090-48C5-B918-43BB61EFB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F709B7EC-84B8-43F5-A168-F41FDE171628}"/>
              </a:ext>
            </a:extLst>
          </p:cNvPr>
          <p:cNvSpPr/>
          <p:nvPr/>
        </p:nvSpPr>
        <p:spPr>
          <a:xfrm>
            <a:off x="7961293" y="838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uLnTx/>
                <a:uFillTx/>
                <a:latin typeface="Arial" charset="0"/>
                <a:ea typeface="+mn-ea"/>
                <a:cs typeface="+mn-cs"/>
              </a:rPr>
              <a:t>12</a:t>
            </a:r>
          </a:p>
        </p:txBody>
      </p:sp>
      <p:sp>
        <p:nvSpPr>
          <p:cNvPr id="2" name="Rectangle 1">
            <a:extLst>
              <a:ext uri="{FF2B5EF4-FFF2-40B4-BE49-F238E27FC236}">
                <a16:creationId xmlns:a16="http://schemas.microsoft.com/office/drawing/2014/main" id="{36832390-9AD3-48E8-BD77-4ABC919F13E9}"/>
              </a:ext>
            </a:extLst>
          </p:cNvPr>
          <p:cNvSpPr/>
          <p:nvPr/>
        </p:nvSpPr>
        <p:spPr>
          <a:xfrm>
            <a:off x="952500" y="5486400"/>
            <a:ext cx="7315199" cy="923330"/>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160">
                  <a:solidFill>
                    <a:srgbClr val="DAEDEF"/>
                  </a:solidFill>
                  <a:prstDash val="solid"/>
                </a:ln>
                <a:solidFill>
                  <a:srgbClr val="FFFFFF"/>
                </a:solidFill>
                <a:effectLst>
                  <a:outerShdw blurRad="38100" dist="22860" dir="5400000" algn="tl" rotWithShape="0">
                    <a:srgbClr val="000000">
                      <a:alpha val="30000"/>
                    </a:srgbClr>
                  </a:outerShdw>
                </a:effectLst>
                <a:uLnTx/>
                <a:uFillTx/>
                <a:latin typeface="Arial" charset="0"/>
                <a:ea typeface="+mn-ea"/>
                <a:cs typeface="+mn-cs"/>
              </a:rPr>
              <a:t>HORMONES</a:t>
            </a:r>
          </a:p>
        </p:txBody>
      </p:sp>
      <p:pic>
        <p:nvPicPr>
          <p:cNvPr id="3" name="Picture 2">
            <a:extLst>
              <a:ext uri="{FF2B5EF4-FFF2-40B4-BE49-F238E27FC236}">
                <a16:creationId xmlns:a16="http://schemas.microsoft.com/office/drawing/2014/main" id="{77304765-673A-0F99-E941-50E5AF8B7C6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944209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62812" y="76200"/>
            <a:ext cx="8881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Name this a simple organic compound containing both a carboxyl (—COOH) and an amino (—NH</a:t>
            </a:r>
            <a:r>
              <a:rPr kumimoji="0" lang="en-US" sz="3600" b="0" i="0" u="none" strike="noStrike" kern="1200" cap="none" spc="0" normalizeH="0" baseline="-2500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group. </a:t>
            </a:r>
          </a:p>
        </p:txBody>
      </p:sp>
      <p:pic>
        <p:nvPicPr>
          <p:cNvPr id="4" name="Picture 3">
            <a:extLst>
              <a:ext uri="{FF2B5EF4-FFF2-40B4-BE49-F238E27FC236}">
                <a16:creationId xmlns:a16="http://schemas.microsoft.com/office/drawing/2014/main" id="{1A088338-4A7B-4FAD-84F0-36F6813BA187}"/>
              </a:ext>
            </a:extLst>
          </p:cNvPr>
          <p:cNvPicPr>
            <a:picLocks noChangeAspect="1"/>
          </p:cNvPicPr>
          <p:nvPr/>
        </p:nvPicPr>
        <p:blipFill>
          <a:blip r:embed="rId2"/>
          <a:stretch>
            <a:fillRect/>
          </a:stretch>
        </p:blipFill>
        <p:spPr>
          <a:xfrm>
            <a:off x="190500" y="1981200"/>
            <a:ext cx="8763000" cy="454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D323E7-CC07-437D-A71E-131ED72D0BE7}"/>
              </a:ext>
            </a:extLst>
          </p:cNvPr>
          <p:cNvSpPr/>
          <p:nvPr/>
        </p:nvSpPr>
        <p:spPr>
          <a:xfrm>
            <a:off x="7946188" y="1219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13</a:t>
            </a:r>
          </a:p>
        </p:txBody>
      </p:sp>
      <p:pic>
        <p:nvPicPr>
          <p:cNvPr id="6" name="Picture 2">
            <a:extLst>
              <a:ext uri="{FF2B5EF4-FFF2-40B4-BE49-F238E27FC236}">
                <a16:creationId xmlns:a16="http://schemas.microsoft.com/office/drawing/2014/main" id="{21BAF383-682C-4FE3-B39B-CAEE1D451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97069"/>
            <a:ext cx="84963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8C08F0A-AE3D-6FCD-F90C-24E1786D8EB1}"/>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70231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62812" y="76200"/>
            <a:ext cx="8881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Name this a simple organic compound containing both a carboxyl (—COOH) and an amino (—NH</a:t>
            </a:r>
            <a:r>
              <a:rPr kumimoji="0" lang="en-US" sz="3600" b="0" i="0" u="none" strike="noStrike" kern="1200" cap="none" spc="0" normalizeH="0" baseline="-2500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group. </a:t>
            </a:r>
          </a:p>
        </p:txBody>
      </p:sp>
      <p:pic>
        <p:nvPicPr>
          <p:cNvPr id="4" name="Picture 3">
            <a:extLst>
              <a:ext uri="{FF2B5EF4-FFF2-40B4-BE49-F238E27FC236}">
                <a16:creationId xmlns:a16="http://schemas.microsoft.com/office/drawing/2014/main" id="{1A088338-4A7B-4FAD-84F0-36F6813BA187}"/>
              </a:ext>
            </a:extLst>
          </p:cNvPr>
          <p:cNvPicPr>
            <a:picLocks noChangeAspect="1"/>
          </p:cNvPicPr>
          <p:nvPr/>
        </p:nvPicPr>
        <p:blipFill>
          <a:blip r:embed="rId2"/>
          <a:stretch>
            <a:fillRect/>
          </a:stretch>
        </p:blipFill>
        <p:spPr>
          <a:xfrm>
            <a:off x="190500" y="1981200"/>
            <a:ext cx="8763000" cy="454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D323E7-CC07-437D-A71E-131ED72D0BE7}"/>
              </a:ext>
            </a:extLst>
          </p:cNvPr>
          <p:cNvSpPr/>
          <p:nvPr/>
        </p:nvSpPr>
        <p:spPr>
          <a:xfrm>
            <a:off x="7946188" y="1219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13</a:t>
            </a:r>
          </a:p>
        </p:txBody>
      </p:sp>
      <p:pic>
        <p:nvPicPr>
          <p:cNvPr id="6" name="Picture 2">
            <a:extLst>
              <a:ext uri="{FF2B5EF4-FFF2-40B4-BE49-F238E27FC236}">
                <a16:creationId xmlns:a16="http://schemas.microsoft.com/office/drawing/2014/main" id="{21BAF383-682C-4FE3-B39B-CAEE1D451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97069"/>
            <a:ext cx="84963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785F03-87E6-4EAB-A686-FCDDBE121FB4}"/>
              </a:ext>
            </a:extLst>
          </p:cNvPr>
          <p:cNvSpPr/>
          <p:nvPr/>
        </p:nvSpPr>
        <p:spPr>
          <a:xfrm>
            <a:off x="1219200" y="1997069"/>
            <a:ext cx="7086600" cy="769441"/>
          </a:xfrm>
          <a:prstGeom prst="rect">
            <a:avLst/>
          </a:prstGeom>
          <a:noFill/>
        </p:spPr>
        <p:txBody>
          <a:bodyPr wrap="none" lIns="91440" tIns="45720" rIns="91440" bIns="45720">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508000">
                    <a:srgbClr val="000000">
                      <a:satMod val="175000"/>
                    </a:srgbClr>
                  </a:glow>
                  <a:innerShdw blurRad="177800">
                    <a:srgbClr val="FFFFFF">
                      <a:lumMod val="50000"/>
                    </a:srgbClr>
                  </a:innerShdw>
                </a:effectLst>
                <a:uLnTx/>
                <a:uFillTx/>
                <a:latin typeface="Arial" charset="0"/>
                <a:ea typeface="+mn-ea"/>
                <a:cs typeface="+mn-cs"/>
              </a:rPr>
              <a:t>Amino Acid</a:t>
            </a:r>
          </a:p>
        </p:txBody>
      </p:sp>
      <p:pic>
        <p:nvPicPr>
          <p:cNvPr id="3" name="Picture 2">
            <a:extLst>
              <a:ext uri="{FF2B5EF4-FFF2-40B4-BE49-F238E27FC236}">
                <a16:creationId xmlns:a16="http://schemas.microsoft.com/office/drawing/2014/main" id="{828BB702-429D-66AA-3AFB-6A7CC4C7F227}"/>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708047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915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Every cell in the human body contains these. The basic structure of these is a chain of amino acids. You need these in your diet to help your body repair cells and make new ones. It is important for growth and development in children, teens, and pregnant women.</a:t>
            </a:r>
          </a:p>
        </p:txBody>
      </p:sp>
      <p:pic>
        <p:nvPicPr>
          <p:cNvPr id="5122" name="Picture 2" descr="High-protein diet linked to lower risk for death">
            <a:extLst>
              <a:ext uri="{FF2B5EF4-FFF2-40B4-BE49-F238E27FC236}">
                <a16:creationId xmlns:a16="http://schemas.microsoft.com/office/drawing/2014/main" id="{91DB94BE-C4B1-4982-B5DD-292D4BE9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2" y="2526618"/>
            <a:ext cx="8764555" cy="4113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AAF80E7C-F07E-4B75-8B51-41DD22A6768E}"/>
              </a:ext>
            </a:extLst>
          </p:cNvPr>
          <p:cNvSpPr/>
          <p:nvPr/>
        </p:nvSpPr>
        <p:spPr>
          <a:xfrm>
            <a:off x="3276600" y="3962400"/>
            <a:ext cx="2895600" cy="144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a:extLst>
              <a:ext uri="{FF2B5EF4-FFF2-40B4-BE49-F238E27FC236}">
                <a16:creationId xmlns:a16="http://schemas.microsoft.com/office/drawing/2014/main" id="{2A2CDA0C-87B3-430D-8D57-B359CF42892E}"/>
              </a:ext>
            </a:extLst>
          </p:cNvPr>
          <p:cNvSpPr/>
          <p:nvPr/>
        </p:nvSpPr>
        <p:spPr>
          <a:xfrm>
            <a:off x="304800" y="246448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14</a:t>
            </a:r>
          </a:p>
        </p:txBody>
      </p:sp>
      <p:pic>
        <p:nvPicPr>
          <p:cNvPr id="2" name="Picture 1">
            <a:extLst>
              <a:ext uri="{FF2B5EF4-FFF2-40B4-BE49-F238E27FC236}">
                <a16:creationId xmlns:a16="http://schemas.microsoft.com/office/drawing/2014/main" id="{05F88260-695C-0624-EE21-39683481546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741444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915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Every cell in the human body contains these. The basic structure of these is a chain of amino acids. You need these in your diet to help your body repair cells and make new ones. It is important for growth and development in children, teens, and pregnant women.</a:t>
            </a:r>
          </a:p>
        </p:txBody>
      </p:sp>
      <p:pic>
        <p:nvPicPr>
          <p:cNvPr id="5122" name="Picture 2" descr="High-protein diet linked to lower risk for death">
            <a:extLst>
              <a:ext uri="{FF2B5EF4-FFF2-40B4-BE49-F238E27FC236}">
                <a16:creationId xmlns:a16="http://schemas.microsoft.com/office/drawing/2014/main" id="{91DB94BE-C4B1-4982-B5DD-292D4BE9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2" y="2526618"/>
            <a:ext cx="8764555" cy="4113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a:extLst>
              <a:ext uri="{FF2B5EF4-FFF2-40B4-BE49-F238E27FC236}">
                <a16:creationId xmlns:a16="http://schemas.microsoft.com/office/drawing/2014/main" id="{2A2CDA0C-87B3-430D-8D57-B359CF42892E}"/>
              </a:ext>
            </a:extLst>
          </p:cNvPr>
          <p:cNvSpPr/>
          <p:nvPr/>
        </p:nvSpPr>
        <p:spPr>
          <a:xfrm>
            <a:off x="304800" y="2464483"/>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14</a:t>
            </a:r>
          </a:p>
        </p:txBody>
      </p:sp>
      <p:pic>
        <p:nvPicPr>
          <p:cNvPr id="2" name="Picture 1">
            <a:extLst>
              <a:ext uri="{FF2B5EF4-FFF2-40B4-BE49-F238E27FC236}">
                <a16:creationId xmlns:a16="http://schemas.microsoft.com/office/drawing/2014/main" id="{225CD531-3A51-4898-3D97-8D24AD7A5C2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6370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rgbClr val="CC00FF"/>
                </a:solidFill>
              </a:rPr>
              <a:t>This important organelle is a…</a:t>
            </a:r>
          </a:p>
          <a:p>
            <a:pPr lvl="1"/>
            <a:r>
              <a:rPr lang="en-US" dirty="0">
                <a:solidFill>
                  <a:schemeClr val="accent2">
                    <a:lumMod val="60000"/>
                    <a:lumOff val="40000"/>
                  </a:schemeClr>
                </a:solidFill>
              </a:rPr>
              <a:t> Round dark spot in center of nucleus</a:t>
            </a:r>
          </a:p>
          <a:p>
            <a:pPr lvl="1"/>
            <a:r>
              <a:rPr lang="en-US" dirty="0">
                <a:solidFill>
                  <a:srgbClr val="FF99FF"/>
                </a:solidFill>
              </a:rPr>
              <a:t> Only visible when cell is not dividing</a:t>
            </a:r>
          </a:p>
          <a:p>
            <a:pPr lvl="1"/>
            <a:r>
              <a:rPr lang="en-US" dirty="0">
                <a:solidFill>
                  <a:srgbClr val="6699FF"/>
                </a:solidFill>
              </a:rPr>
              <a:t> Contains RNA for protein manufacturing</a:t>
            </a:r>
          </a:p>
          <a:p>
            <a:pPr lvl="1"/>
            <a:r>
              <a:rPr lang="en-US" dirty="0">
                <a:solidFill>
                  <a:schemeClr val="accent2">
                    <a:lumMod val="40000"/>
                    <a:lumOff val="60000"/>
                  </a:schemeClr>
                </a:solidFill>
              </a:rPr>
              <a:t> 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F4F68EA3-6F53-7837-83B7-75245ED11C8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300854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idx="1"/>
          </p:nvPr>
        </p:nvSpPr>
        <p:spPr>
          <a:xfrm>
            <a:off x="76200" y="134937"/>
            <a:ext cx="8839200" cy="5826125"/>
          </a:xfrm>
        </p:spPr>
        <p:txBody>
          <a:bodyPr/>
          <a:lstStyle/>
          <a:p>
            <a:pPr eaLnBrk="1" hangingPunct="1">
              <a:defRPr/>
            </a:pPr>
            <a:r>
              <a:rPr lang="en-US" dirty="0"/>
              <a:t>The Golgi Apparatus sends </a:t>
            </a:r>
            <a:r>
              <a:rPr lang="en-US" dirty="0">
                <a:solidFill>
                  <a:srgbClr val="66FF99"/>
                </a:solidFill>
              </a:rPr>
              <a:t>v</a:t>
            </a:r>
            <a:r>
              <a:rPr lang="en-US" dirty="0">
                <a:solidFill>
                  <a:srgbClr val="FFC000"/>
                </a:solidFill>
              </a:rPr>
              <a:t>e</a:t>
            </a:r>
            <a:r>
              <a:rPr lang="en-US" dirty="0">
                <a:solidFill>
                  <a:srgbClr val="66FF99"/>
                </a:solidFill>
              </a:rPr>
              <a:t>s</a:t>
            </a:r>
            <a:r>
              <a:rPr lang="en-US" dirty="0">
                <a:solidFill>
                  <a:srgbClr val="FFC000"/>
                </a:solidFill>
              </a:rPr>
              <a:t>ic</a:t>
            </a:r>
            <a:r>
              <a:rPr lang="en-US" dirty="0">
                <a:solidFill>
                  <a:srgbClr val="66FF99"/>
                </a:solidFill>
              </a:rPr>
              <a:t>l</a:t>
            </a:r>
            <a:r>
              <a:rPr lang="en-US" dirty="0">
                <a:solidFill>
                  <a:srgbClr val="FFC000"/>
                </a:solidFill>
              </a:rPr>
              <a:t>e</a:t>
            </a:r>
            <a:r>
              <a:rPr lang="en-US" dirty="0">
                <a:solidFill>
                  <a:srgbClr val="66FF99"/>
                </a:solidFill>
              </a:rPr>
              <a:t>s</a:t>
            </a:r>
            <a:r>
              <a:rPr lang="en-US" dirty="0"/>
              <a:t> of macromolecules to destination in cell. </a:t>
            </a:r>
          </a:p>
        </p:txBody>
      </p:sp>
      <p:sp>
        <p:nvSpPr>
          <p:cNvPr id="23245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5" name="Donut 4"/>
          <p:cNvSpPr/>
          <p:nvPr/>
        </p:nvSpPr>
        <p:spPr bwMode="auto">
          <a:xfrm>
            <a:off x="2438400" y="2438400"/>
            <a:ext cx="914400" cy="609600"/>
          </a:xfrm>
          <a:prstGeom prst="donu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Rounded Corners 2">
            <a:extLst>
              <a:ext uri="{FF2B5EF4-FFF2-40B4-BE49-F238E27FC236}">
                <a16:creationId xmlns:a16="http://schemas.microsoft.com/office/drawing/2014/main" id="{06945A13-3385-413E-A5AA-E606806A7EE4}"/>
              </a:ext>
            </a:extLst>
          </p:cNvPr>
          <p:cNvSpPr/>
          <p:nvPr/>
        </p:nvSpPr>
        <p:spPr>
          <a:xfrm>
            <a:off x="5029200" y="228600"/>
            <a:ext cx="1371600" cy="38100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7170" name="Picture 2" descr="NSF supports plant-cell research">
            <a:extLst>
              <a:ext uri="{FF2B5EF4-FFF2-40B4-BE49-F238E27FC236}">
                <a16:creationId xmlns:a16="http://schemas.microsoft.com/office/drawing/2014/main" id="{9F2FE4BE-8522-4184-9F05-D1A0667FF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19200"/>
            <a:ext cx="8915400" cy="529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A9271BCD-852F-4B25-A96B-27E5220C966A}"/>
              </a:ext>
            </a:extLst>
          </p:cNvPr>
          <p:cNvSpPr txBox="1"/>
          <p:nvPr/>
        </p:nvSpPr>
        <p:spPr>
          <a:xfrm>
            <a:off x="5867400" y="1295400"/>
            <a:ext cx="4603102"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idx="1"/>
          </p:nvPr>
        </p:nvSpPr>
        <p:spPr>
          <a:xfrm>
            <a:off x="76200" y="134937"/>
            <a:ext cx="8839200" cy="5826125"/>
          </a:xfrm>
        </p:spPr>
        <p:txBody>
          <a:bodyPr/>
          <a:lstStyle/>
          <a:p>
            <a:pPr eaLnBrk="1" hangingPunct="1">
              <a:defRPr/>
            </a:pPr>
            <a:r>
              <a:rPr lang="en-US" dirty="0"/>
              <a:t>The Golgi Apparatus sends </a:t>
            </a:r>
            <a:r>
              <a:rPr lang="en-US" dirty="0">
                <a:solidFill>
                  <a:srgbClr val="66FF99"/>
                </a:solidFill>
              </a:rPr>
              <a:t>v</a:t>
            </a:r>
            <a:r>
              <a:rPr lang="en-US" dirty="0">
                <a:solidFill>
                  <a:srgbClr val="FFC000"/>
                </a:solidFill>
              </a:rPr>
              <a:t>e</a:t>
            </a:r>
            <a:r>
              <a:rPr lang="en-US" dirty="0">
                <a:solidFill>
                  <a:srgbClr val="66FF99"/>
                </a:solidFill>
              </a:rPr>
              <a:t>s</a:t>
            </a:r>
            <a:r>
              <a:rPr lang="en-US" dirty="0">
                <a:solidFill>
                  <a:srgbClr val="FFC000"/>
                </a:solidFill>
              </a:rPr>
              <a:t>ic</a:t>
            </a:r>
            <a:r>
              <a:rPr lang="en-US" dirty="0">
                <a:solidFill>
                  <a:srgbClr val="66FF99"/>
                </a:solidFill>
              </a:rPr>
              <a:t>l</a:t>
            </a:r>
            <a:r>
              <a:rPr lang="en-US" dirty="0">
                <a:solidFill>
                  <a:srgbClr val="FFC000"/>
                </a:solidFill>
              </a:rPr>
              <a:t>e</a:t>
            </a:r>
            <a:r>
              <a:rPr lang="en-US" dirty="0">
                <a:solidFill>
                  <a:srgbClr val="66FF99"/>
                </a:solidFill>
              </a:rPr>
              <a:t>s</a:t>
            </a:r>
            <a:r>
              <a:rPr lang="en-US" dirty="0"/>
              <a:t> of macromolecules to destination in cell. </a:t>
            </a:r>
          </a:p>
        </p:txBody>
      </p:sp>
      <p:sp>
        <p:nvSpPr>
          <p:cNvPr id="23245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5" name="Donut 4"/>
          <p:cNvSpPr/>
          <p:nvPr/>
        </p:nvSpPr>
        <p:spPr bwMode="auto">
          <a:xfrm>
            <a:off x="2438400" y="2438400"/>
            <a:ext cx="914400" cy="609600"/>
          </a:xfrm>
          <a:prstGeom prst="donu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Rounded Corners 2">
            <a:extLst>
              <a:ext uri="{FF2B5EF4-FFF2-40B4-BE49-F238E27FC236}">
                <a16:creationId xmlns:a16="http://schemas.microsoft.com/office/drawing/2014/main" id="{06945A13-3385-413E-A5AA-E606806A7EE4}"/>
              </a:ext>
            </a:extLst>
          </p:cNvPr>
          <p:cNvSpPr/>
          <p:nvPr/>
        </p:nvSpPr>
        <p:spPr>
          <a:xfrm>
            <a:off x="5029200" y="228600"/>
            <a:ext cx="1371600" cy="381000"/>
          </a:xfrm>
          <a:prstGeom prst="roundRect">
            <a:avLst/>
          </a:prstGeom>
          <a:solidFill>
            <a:schemeClr val="bg1">
              <a:lumMod val="50000"/>
            </a:schemeClr>
          </a:solidFill>
          <a:ln>
            <a:solidFill>
              <a:schemeClr val="bg1"/>
            </a:solidFill>
          </a:ln>
          <a:effectLst>
            <a:glow rad="2286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7170" name="Picture 2" descr="NSF supports plant-cell research">
            <a:extLst>
              <a:ext uri="{FF2B5EF4-FFF2-40B4-BE49-F238E27FC236}">
                <a16:creationId xmlns:a16="http://schemas.microsoft.com/office/drawing/2014/main" id="{9F2FE4BE-8522-4184-9F05-D1A0667FF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19200"/>
            <a:ext cx="8915400" cy="529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A9271BCD-852F-4B25-A96B-27E5220C966A}"/>
              </a:ext>
            </a:extLst>
          </p:cNvPr>
          <p:cNvSpPr txBox="1"/>
          <p:nvPr/>
        </p:nvSpPr>
        <p:spPr>
          <a:xfrm>
            <a:off x="5867400" y="1295400"/>
            <a:ext cx="4603102"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15</a:t>
            </a:r>
          </a:p>
        </p:txBody>
      </p:sp>
    </p:spTree>
    <p:extLst>
      <p:ext uri="{BB962C8B-B14F-4D97-AF65-F5344CB8AC3E}">
        <p14:creationId xmlns:p14="http://schemas.microsoft.com/office/powerpoint/2010/main" val="15026473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idx="1"/>
          </p:nvPr>
        </p:nvSpPr>
        <p:spPr>
          <a:xfrm>
            <a:off x="76200" y="134937"/>
            <a:ext cx="8839200" cy="5826125"/>
          </a:xfrm>
        </p:spPr>
        <p:txBody>
          <a:bodyPr/>
          <a:lstStyle/>
          <a:p>
            <a:pPr eaLnBrk="1" hangingPunct="1">
              <a:defRPr/>
            </a:pPr>
            <a:r>
              <a:rPr lang="en-US" dirty="0"/>
              <a:t>The Golgi Apparatus sends </a:t>
            </a:r>
            <a:r>
              <a:rPr lang="en-US" dirty="0">
                <a:solidFill>
                  <a:srgbClr val="66FF99"/>
                </a:solidFill>
              </a:rPr>
              <a:t>v</a:t>
            </a:r>
            <a:r>
              <a:rPr lang="en-US" dirty="0">
                <a:solidFill>
                  <a:srgbClr val="FFC000"/>
                </a:solidFill>
              </a:rPr>
              <a:t>e</a:t>
            </a:r>
            <a:r>
              <a:rPr lang="en-US" dirty="0">
                <a:solidFill>
                  <a:srgbClr val="66FF99"/>
                </a:solidFill>
              </a:rPr>
              <a:t>s</a:t>
            </a:r>
            <a:r>
              <a:rPr lang="en-US" dirty="0">
                <a:solidFill>
                  <a:srgbClr val="FFC000"/>
                </a:solidFill>
              </a:rPr>
              <a:t>ic</a:t>
            </a:r>
            <a:r>
              <a:rPr lang="en-US" dirty="0">
                <a:solidFill>
                  <a:srgbClr val="66FF99"/>
                </a:solidFill>
              </a:rPr>
              <a:t>l</a:t>
            </a:r>
            <a:r>
              <a:rPr lang="en-US" dirty="0">
                <a:solidFill>
                  <a:srgbClr val="FFC000"/>
                </a:solidFill>
              </a:rPr>
              <a:t>e</a:t>
            </a:r>
            <a:r>
              <a:rPr lang="en-US" dirty="0">
                <a:solidFill>
                  <a:srgbClr val="66FF99"/>
                </a:solidFill>
              </a:rPr>
              <a:t>s</a:t>
            </a:r>
            <a:r>
              <a:rPr lang="en-US" dirty="0"/>
              <a:t> of macromolecules to destination in cell. </a:t>
            </a:r>
          </a:p>
        </p:txBody>
      </p:sp>
      <p:sp>
        <p:nvSpPr>
          <p:cNvPr id="23245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5" name="Donut 4"/>
          <p:cNvSpPr/>
          <p:nvPr/>
        </p:nvSpPr>
        <p:spPr bwMode="auto">
          <a:xfrm>
            <a:off x="2438400" y="2438400"/>
            <a:ext cx="914400" cy="609600"/>
          </a:xfrm>
          <a:prstGeom prst="donu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170" name="Picture 2" descr="NSF supports plant-cell research">
            <a:extLst>
              <a:ext uri="{FF2B5EF4-FFF2-40B4-BE49-F238E27FC236}">
                <a16:creationId xmlns:a16="http://schemas.microsoft.com/office/drawing/2014/main" id="{9F2FE4BE-8522-4184-9F05-D1A0667FF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19200"/>
            <a:ext cx="8915400" cy="529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A9271BCD-852F-4B25-A96B-27E5220C966A}"/>
              </a:ext>
            </a:extLst>
          </p:cNvPr>
          <p:cNvSpPr txBox="1"/>
          <p:nvPr/>
        </p:nvSpPr>
        <p:spPr>
          <a:xfrm>
            <a:off x="5867400" y="1295400"/>
            <a:ext cx="4603102"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15</a:t>
            </a:r>
          </a:p>
        </p:txBody>
      </p:sp>
    </p:spTree>
    <p:extLst>
      <p:ext uri="{BB962C8B-B14F-4D97-AF65-F5344CB8AC3E}">
        <p14:creationId xmlns:p14="http://schemas.microsoft.com/office/powerpoint/2010/main" val="17832658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36214466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6107458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3875" name="Rectangle 3"/>
          <p:cNvSpPr>
            <a:spLocks noGrp="1" noChangeArrowheads="1"/>
          </p:cNvSpPr>
          <p:nvPr>
            <p:ph idx="1"/>
          </p:nvPr>
        </p:nvSpPr>
        <p:spPr>
          <a:xfrm>
            <a:off x="0" y="49051"/>
            <a:ext cx="8991600" cy="5749925"/>
          </a:xfrm>
        </p:spPr>
        <p:txBody>
          <a:bodyPr/>
          <a:lstStyle/>
          <a:p>
            <a:pPr eaLnBrk="1" hangingPunct="1">
              <a:defRPr/>
            </a:pPr>
            <a:r>
              <a:rPr lang="en-US" dirty="0"/>
              <a:t>True or False? The nucleolus is only visible when cell is not dividing.</a:t>
            </a:r>
          </a:p>
        </p:txBody>
      </p:sp>
      <p:pic>
        <p:nvPicPr>
          <p:cNvPr id="84995" name="Picture 5" descr="http://www.cbs.dtu.dk/staff/dave/roanoke/nucleolu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686800" cy="5334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6" name="TextBox 5">
            <a:extLst>
              <a:ext uri="{FF2B5EF4-FFF2-40B4-BE49-F238E27FC236}">
                <a16:creationId xmlns:a16="http://schemas.microsoft.com/office/drawing/2014/main" id="{8132EC5B-DF70-4454-8003-D85572A737A8}"/>
              </a:ext>
            </a:extLst>
          </p:cNvPr>
          <p:cNvSpPr txBox="1"/>
          <p:nvPr/>
        </p:nvSpPr>
        <p:spPr>
          <a:xfrm>
            <a:off x="5715000" y="1371600"/>
            <a:ext cx="4640424"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16</a:t>
            </a:r>
          </a:p>
        </p:txBody>
      </p:sp>
    </p:spTree>
    <p:extLst>
      <p:ext uri="{BB962C8B-B14F-4D97-AF65-F5344CB8AC3E}">
        <p14:creationId xmlns:p14="http://schemas.microsoft.com/office/powerpoint/2010/main" val="35810921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3875" name="Rectangle 3"/>
          <p:cNvSpPr>
            <a:spLocks noGrp="1" noChangeArrowheads="1"/>
          </p:cNvSpPr>
          <p:nvPr>
            <p:ph idx="1"/>
          </p:nvPr>
        </p:nvSpPr>
        <p:spPr>
          <a:xfrm>
            <a:off x="0" y="49051"/>
            <a:ext cx="8991600" cy="5749925"/>
          </a:xfrm>
        </p:spPr>
        <p:txBody>
          <a:bodyPr/>
          <a:lstStyle/>
          <a:p>
            <a:pPr eaLnBrk="1" hangingPunct="1">
              <a:defRPr/>
            </a:pPr>
            <a:r>
              <a:rPr lang="en-US" dirty="0"/>
              <a:t>True or False? The nucleolus is only visible when cell is not dividing.</a:t>
            </a:r>
          </a:p>
        </p:txBody>
      </p:sp>
      <p:pic>
        <p:nvPicPr>
          <p:cNvPr id="84995" name="Picture 5" descr="http://www.cbs.dtu.dk/staff/dave/roanoke/nucleolu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686800" cy="5334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6" name="TextBox 5">
            <a:extLst>
              <a:ext uri="{FF2B5EF4-FFF2-40B4-BE49-F238E27FC236}">
                <a16:creationId xmlns:a16="http://schemas.microsoft.com/office/drawing/2014/main" id="{8132EC5B-DF70-4454-8003-D85572A737A8}"/>
              </a:ext>
            </a:extLst>
          </p:cNvPr>
          <p:cNvSpPr txBox="1"/>
          <p:nvPr/>
        </p:nvSpPr>
        <p:spPr>
          <a:xfrm>
            <a:off x="5715000" y="1371600"/>
            <a:ext cx="4640424"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16</a:t>
            </a:r>
          </a:p>
        </p:txBody>
      </p:sp>
      <p:sp>
        <p:nvSpPr>
          <p:cNvPr id="2" name="Rectangle 1">
            <a:extLst>
              <a:ext uri="{FF2B5EF4-FFF2-40B4-BE49-F238E27FC236}">
                <a16:creationId xmlns:a16="http://schemas.microsoft.com/office/drawing/2014/main" id="{EB375B26-BE2D-4761-B3CF-D7BC364A9F47}"/>
              </a:ext>
            </a:extLst>
          </p:cNvPr>
          <p:cNvSpPr/>
          <p:nvPr/>
        </p:nvSpPr>
        <p:spPr>
          <a:xfrm>
            <a:off x="1219200" y="3385572"/>
            <a:ext cx="6172200" cy="1985665"/>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66FF99"/>
                </a:solidFill>
                <a:effectLst>
                  <a:outerShdw blurRad="12700" dist="38100" dir="2700000" algn="tl" rotWithShape="0">
                    <a:srgbClr val="000000">
                      <a:lumMod val="50000"/>
                    </a:srgbClr>
                  </a:outerShdw>
                </a:effectLst>
                <a:uLnTx/>
                <a:uFillTx/>
                <a:latin typeface="Arial" charset="0"/>
                <a:ea typeface="+mn-ea"/>
                <a:cs typeface="+mn-cs"/>
              </a:rPr>
              <a:t>TRUE</a:t>
            </a:r>
          </a:p>
        </p:txBody>
      </p:sp>
    </p:spTree>
    <p:extLst>
      <p:ext uri="{BB962C8B-B14F-4D97-AF65-F5344CB8AC3E}">
        <p14:creationId xmlns:p14="http://schemas.microsoft.com/office/powerpoint/2010/main" val="36652234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76200"/>
            <a:ext cx="8839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serves to separate the chromosomes from the rest of the cell and includes an array of small holes or pores that permit the passage of certain materials, such as nucleic acids and proteins, between the nucleus and cytoplasm.</a:t>
            </a:r>
          </a:p>
        </p:txBody>
      </p:sp>
      <p:pic>
        <p:nvPicPr>
          <p:cNvPr id="9218" name="Picture 2" descr="cell membrane under electron microscope - Google Search | Microscopy cells,  Cell membrane, Electron microscope">
            <a:extLst>
              <a:ext uri="{FF2B5EF4-FFF2-40B4-BE49-F238E27FC236}">
                <a16:creationId xmlns:a16="http://schemas.microsoft.com/office/drawing/2014/main" id="{0D10008C-2ECC-4E6D-BEA5-7E63058C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45" y="2515732"/>
            <a:ext cx="8686800" cy="4038600"/>
          </a:xfrm>
          <a:prstGeom prst="roundRect">
            <a:avLst>
              <a:gd name="adj" fmla="val 8594"/>
            </a:avLst>
          </a:prstGeom>
          <a:solidFill>
            <a:srgbClr val="FFFFFF">
              <a:shade val="85000"/>
            </a:srgbClr>
          </a:solidFill>
          <a:ln w="38100">
            <a:solidFill>
              <a:srgbClr val="CC00FF"/>
            </a:solidFill>
            <a:prstDash val="sysDash"/>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04AA0A00-42F7-494A-B119-515BFA75FDE3}"/>
              </a:ext>
            </a:extLst>
          </p:cNvPr>
          <p:cNvSpPr txBox="1"/>
          <p:nvPr/>
        </p:nvSpPr>
        <p:spPr>
          <a:xfrm>
            <a:off x="-1219200" y="2590800"/>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17</a:t>
            </a:r>
          </a:p>
        </p:txBody>
      </p:sp>
      <p:pic>
        <p:nvPicPr>
          <p:cNvPr id="2" name="Picture 1">
            <a:extLst>
              <a:ext uri="{FF2B5EF4-FFF2-40B4-BE49-F238E27FC236}">
                <a16:creationId xmlns:a16="http://schemas.microsoft.com/office/drawing/2014/main" id="{0059B595-D639-9644-5D35-DCC210392B2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286205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76200"/>
            <a:ext cx="8839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This serves to separate the chromosomes from the rest of the cell and includes an array of small holes or pores that permit the passage of certain materials, such as nucleic acids and proteins, between the nucleus and cytoplasm.</a:t>
            </a:r>
          </a:p>
        </p:txBody>
      </p:sp>
      <p:pic>
        <p:nvPicPr>
          <p:cNvPr id="9218" name="Picture 2" descr="cell membrane under electron microscope - Google Search | Microscopy cells,  Cell membrane, Electron microscope">
            <a:extLst>
              <a:ext uri="{FF2B5EF4-FFF2-40B4-BE49-F238E27FC236}">
                <a16:creationId xmlns:a16="http://schemas.microsoft.com/office/drawing/2014/main" id="{0D10008C-2ECC-4E6D-BEA5-7E63058C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45" y="2515732"/>
            <a:ext cx="8686800" cy="4038600"/>
          </a:xfrm>
          <a:prstGeom prst="roundRect">
            <a:avLst>
              <a:gd name="adj" fmla="val 8594"/>
            </a:avLst>
          </a:prstGeom>
          <a:solidFill>
            <a:srgbClr val="FFFFFF">
              <a:shade val="85000"/>
            </a:srgbClr>
          </a:solidFill>
          <a:ln w="38100">
            <a:solidFill>
              <a:srgbClr val="CC00FF"/>
            </a:solidFill>
            <a:prstDash val="sysDash"/>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04AA0A00-42F7-494A-B119-515BFA75FDE3}"/>
              </a:ext>
            </a:extLst>
          </p:cNvPr>
          <p:cNvSpPr txBox="1"/>
          <p:nvPr/>
        </p:nvSpPr>
        <p:spPr>
          <a:xfrm>
            <a:off x="-1219200" y="2590800"/>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17</a:t>
            </a:r>
          </a:p>
        </p:txBody>
      </p:sp>
      <p:sp>
        <p:nvSpPr>
          <p:cNvPr id="2" name="Rectangle 1">
            <a:extLst>
              <a:ext uri="{FF2B5EF4-FFF2-40B4-BE49-F238E27FC236}">
                <a16:creationId xmlns:a16="http://schemas.microsoft.com/office/drawing/2014/main" id="{BECA245C-F60D-4839-8010-34A6F7288860}"/>
              </a:ext>
            </a:extLst>
          </p:cNvPr>
          <p:cNvSpPr/>
          <p:nvPr/>
        </p:nvSpPr>
        <p:spPr>
          <a:xfrm>
            <a:off x="381000" y="3889523"/>
            <a:ext cx="8458200" cy="1200329"/>
          </a:xfrm>
          <a:prstGeom prst="rect">
            <a:avLst/>
          </a:prstGeom>
          <a:noFill/>
        </p:spPr>
        <p:txBody>
          <a:bodyPr wrap="none" lIns="91440" tIns="45720" rIns="91440" bIns="45720">
            <a:prstTxWarp prst="textDeflat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38100">
                  <a:solidFill>
                    <a:srgbClr val="333399"/>
                  </a:solidFill>
                  <a:prstDash val="lgDashDot"/>
                </a:ln>
                <a:solidFill>
                  <a:srgbClr val="333399">
                    <a:lumMod val="40000"/>
                    <a:lumOff val="60000"/>
                  </a:srgbClr>
                </a:solidFill>
                <a:effectLst>
                  <a:glow rad="228600">
                    <a:srgbClr val="000000">
                      <a:satMod val="175000"/>
                      <a:alpha val="40000"/>
                    </a:srgbClr>
                  </a:glow>
                </a:effectLst>
                <a:uLnTx/>
                <a:uFillTx/>
                <a:latin typeface="Arial" charset="0"/>
                <a:ea typeface="+mn-ea"/>
                <a:cs typeface="+mn-cs"/>
              </a:rPr>
              <a:t>Nuclear Membrane</a:t>
            </a:r>
          </a:p>
        </p:txBody>
      </p:sp>
      <p:pic>
        <p:nvPicPr>
          <p:cNvPr id="3" name="Picture 2">
            <a:extLst>
              <a:ext uri="{FF2B5EF4-FFF2-40B4-BE49-F238E27FC236}">
                <a16:creationId xmlns:a16="http://schemas.microsoft.com/office/drawing/2014/main" id="{9A2F14FC-424A-3343-E017-BEAE3A62B96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344749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Roboto"/>
                <a:ea typeface="+mn-ea"/>
                <a:cs typeface="+mn-cs"/>
              </a:rPr>
              <a:t>Enzymes of the lysosomes are synthesized in the rough endoplasmic reticulum and exported to the Golgi apparatus</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 name="Rectangle: Rounded Corners 2">
            <a:extLst>
              <a:ext uri="{FF2B5EF4-FFF2-40B4-BE49-F238E27FC236}">
                <a16:creationId xmlns:a16="http://schemas.microsoft.com/office/drawing/2014/main" id="{6D5A42F8-AB39-4093-AC80-AD82485F80C4}"/>
              </a:ext>
            </a:extLst>
          </p:cNvPr>
          <p:cNvSpPr/>
          <p:nvPr/>
        </p:nvSpPr>
        <p:spPr>
          <a:xfrm>
            <a:off x="3200400" y="304800"/>
            <a:ext cx="2057400" cy="4572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2290" name="Picture 2">
            <a:extLst>
              <a:ext uri="{FF2B5EF4-FFF2-40B4-BE49-F238E27FC236}">
                <a16:creationId xmlns:a16="http://schemas.microsoft.com/office/drawing/2014/main" id="{8A59116A-3B3D-4006-A86D-567E42813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5" y="1787374"/>
            <a:ext cx="8758335" cy="446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7955D1BB-22EA-429F-87E3-B212542CDBCB}"/>
              </a:ext>
            </a:extLst>
          </p:cNvPr>
          <p:cNvSpPr txBox="1"/>
          <p:nvPr/>
        </p:nvSpPr>
        <p:spPr>
          <a:xfrm>
            <a:off x="-1219200" y="1787374"/>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18</a:t>
            </a:r>
          </a:p>
        </p:txBody>
      </p:sp>
      <p:pic>
        <p:nvPicPr>
          <p:cNvPr id="2" name="Picture 1">
            <a:extLst>
              <a:ext uri="{FF2B5EF4-FFF2-40B4-BE49-F238E27FC236}">
                <a16:creationId xmlns:a16="http://schemas.microsoft.com/office/drawing/2014/main" id="{00C4E252-08ED-502F-57C0-5B9B2895A5D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7821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spcBef>
                <a:spcPct val="20000"/>
              </a:spcBef>
              <a:buClr>
                <a:schemeClr val="hlink"/>
              </a:buClr>
              <a:buSzPct val="65000"/>
              <a:buFont typeface="Wingdings" pitchFamily="2" charset="2"/>
              <a:buNone/>
            </a:pPr>
            <a:r>
              <a:rPr lang="en-US" sz="800" b="1" dirty="0"/>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algn="ctr"/>
            <a:r>
              <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rPr>
              <a:t>Nuclear</a:t>
            </a:r>
          </a:p>
          <a:p>
            <a:pPr algn="ctr"/>
            <a:r>
              <a:rPr lang="en-US" sz="2400" b="1" dirty="0">
                <a:ln w="17780" cmpd="sng">
                  <a:solidFill>
                    <a:sysClr val="windowText" lastClr="000000"/>
                  </a:solidFill>
                  <a:prstDash val="solid"/>
                  <a:miter lim="800000"/>
                </a:ln>
                <a:solidFill>
                  <a:srgbClr val="7030A0"/>
                </a:solidFill>
                <a:effectLst>
                  <a:outerShdw blurRad="50800" algn="tl" rotWithShape="0">
                    <a:srgbClr val="000000"/>
                  </a:outerShdw>
                </a:effectLst>
              </a:rPr>
              <a:t>Membrane</a:t>
            </a:r>
            <a:endParaRPr lang="en-US" sz="2400" b="1" cap="none" spc="0" dirty="0">
              <a:ln w="17780" cmpd="sng">
                <a:solidFill>
                  <a:sysClr val="windowText" lastClr="000000"/>
                </a:solidFill>
                <a:prstDash val="solid"/>
                <a:miter lim="800000"/>
              </a:ln>
              <a:solidFill>
                <a:srgbClr val="7030A0"/>
              </a:solidFill>
              <a:effectLst>
                <a:outerShdw blurRad="50800" algn="tl" rotWithShape="0">
                  <a:srgbClr val="000000"/>
                </a:outerShdw>
              </a:effectLst>
            </a:endParaRP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algn="ctr"/>
            <a:r>
              <a:rPr lang="en-US" b="1" cap="none" spc="0" dirty="0" err="1">
                <a:ln w="17780" cmpd="sng">
                  <a:solidFill>
                    <a:sysClr val="windowText" lastClr="000000"/>
                  </a:solidFill>
                  <a:prstDash val="solid"/>
                  <a:miter lim="800000"/>
                </a:ln>
                <a:solidFill>
                  <a:srgbClr val="9966FF"/>
                </a:solidFill>
                <a:effectLst>
                  <a:outerShdw blurRad="50800" algn="tl" rotWithShape="0">
                    <a:srgbClr val="000000"/>
                  </a:outerShdw>
                </a:effectLst>
              </a:rPr>
              <a:t>Ribosomes</a:t>
            </a:r>
            <a:endParaRPr lang="en-US" b="1" cap="none" spc="0" dirty="0">
              <a:ln w="17780" cmpd="sng">
                <a:solidFill>
                  <a:sysClr val="windowText" lastClr="000000"/>
                </a:solidFill>
                <a:prstDash val="solid"/>
                <a:miter lim="800000"/>
              </a:ln>
              <a:solidFill>
                <a:srgbClr val="9966FF"/>
              </a:solidFill>
              <a:effectLst>
                <a:outerShdw blurRad="50800" algn="tl" rotWithShape="0">
                  <a:srgbClr val="000000"/>
                </a:outerShdw>
              </a:effectLst>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5" name="Rounded Rectangle 24"/>
          <p:cNvSpPr/>
          <p:nvPr/>
        </p:nvSpPr>
        <p:spPr bwMode="auto">
          <a:xfrm>
            <a:off x="1447800" y="1066800"/>
            <a:ext cx="1219200" cy="609600"/>
          </a:xfrm>
          <a:prstGeom prst="roundRect">
            <a:avLst/>
          </a:prstGeom>
          <a:solidFill>
            <a:schemeClr val="tx2">
              <a:lumMod val="95000"/>
              <a:lumOff val="5000"/>
            </a:schemeClr>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8"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FBC7144-E874-3185-23E7-D34402018C88}"/>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612895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Roboto"/>
                <a:ea typeface="+mn-ea"/>
                <a:cs typeface="+mn-cs"/>
              </a:rPr>
              <a:t>Enzymes of the lysosomes are synthesized in the rough endoplasmic reticulum and exported to the Golgi apparatus</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3" name="Rectangle: Rounded Corners 2">
            <a:extLst>
              <a:ext uri="{FF2B5EF4-FFF2-40B4-BE49-F238E27FC236}">
                <a16:creationId xmlns:a16="http://schemas.microsoft.com/office/drawing/2014/main" id="{6D5A42F8-AB39-4093-AC80-AD82485F80C4}"/>
              </a:ext>
            </a:extLst>
          </p:cNvPr>
          <p:cNvSpPr/>
          <p:nvPr/>
        </p:nvSpPr>
        <p:spPr>
          <a:xfrm>
            <a:off x="3200400" y="304800"/>
            <a:ext cx="2057400" cy="457200"/>
          </a:xfrm>
          <a:prstGeom prst="roundRect">
            <a:avLst/>
          </a:prstGeom>
          <a:solidFill>
            <a:schemeClr val="bg2"/>
          </a:solidFill>
          <a:ln>
            <a:solidFill>
              <a:schemeClr val="bg1"/>
            </a:solidFill>
          </a:ln>
          <a:effectLst>
            <a:glow rad="2286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2290" name="Picture 2">
            <a:extLst>
              <a:ext uri="{FF2B5EF4-FFF2-40B4-BE49-F238E27FC236}">
                <a16:creationId xmlns:a16="http://schemas.microsoft.com/office/drawing/2014/main" id="{8A59116A-3B3D-4006-A86D-567E42813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5" y="1787374"/>
            <a:ext cx="8758335" cy="446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7955D1BB-22EA-429F-87E3-B212542CDBCB}"/>
              </a:ext>
            </a:extLst>
          </p:cNvPr>
          <p:cNvSpPr txBox="1"/>
          <p:nvPr/>
        </p:nvSpPr>
        <p:spPr>
          <a:xfrm>
            <a:off x="-1219200" y="1787374"/>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18</a:t>
            </a:r>
          </a:p>
        </p:txBody>
      </p:sp>
      <p:pic>
        <p:nvPicPr>
          <p:cNvPr id="2" name="Picture 1">
            <a:extLst>
              <a:ext uri="{FF2B5EF4-FFF2-40B4-BE49-F238E27FC236}">
                <a16:creationId xmlns:a16="http://schemas.microsoft.com/office/drawing/2014/main" id="{4EFB02CC-EEC9-9758-628E-801197EB348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486068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Roboto"/>
                <a:ea typeface="+mn-ea"/>
                <a:cs typeface="+mn-cs"/>
              </a:rPr>
              <a:t>Enzymes of the</a:t>
            </a:r>
            <a:r>
              <a:rPr kumimoji="0" lang="en-US" sz="3200" b="0" i="0" u="none" strike="noStrike" kern="1200" cap="none" spc="0" normalizeH="0" baseline="0" noProof="0" dirty="0">
                <a:ln>
                  <a:noFill/>
                </a:ln>
                <a:solidFill>
                  <a:srgbClr val="FF00FF"/>
                </a:solidFill>
                <a:effectLst/>
                <a:uLnTx/>
                <a:uFillTx/>
                <a:latin typeface="Roboto"/>
                <a:ea typeface="+mn-ea"/>
                <a:cs typeface="+mn-cs"/>
              </a:rPr>
              <a:t> lysosomes </a:t>
            </a:r>
            <a:r>
              <a:rPr kumimoji="0" lang="en-US" sz="3200" b="0" i="0" u="none" strike="noStrike" kern="1200" cap="none" spc="0" normalizeH="0" baseline="0" noProof="0" dirty="0">
                <a:ln>
                  <a:noFill/>
                </a:ln>
                <a:solidFill>
                  <a:srgbClr val="FFFFFF"/>
                </a:solidFill>
                <a:effectLst/>
                <a:uLnTx/>
                <a:uFillTx/>
                <a:latin typeface="Roboto"/>
                <a:ea typeface="+mn-ea"/>
                <a:cs typeface="+mn-cs"/>
              </a:rPr>
              <a:t>are synthesized in the rough endoplasmic reticulum and exported to the Golgi apparatus</a:t>
            </a:r>
            <a:endParaRPr kumimoji="0" lang="en-US" sz="32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2290" name="Picture 2">
            <a:extLst>
              <a:ext uri="{FF2B5EF4-FFF2-40B4-BE49-F238E27FC236}">
                <a16:creationId xmlns:a16="http://schemas.microsoft.com/office/drawing/2014/main" id="{8A59116A-3B3D-4006-A86D-567E42813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5" y="1787374"/>
            <a:ext cx="8758335" cy="446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7955D1BB-22EA-429F-87E3-B212542CDBCB}"/>
              </a:ext>
            </a:extLst>
          </p:cNvPr>
          <p:cNvSpPr txBox="1"/>
          <p:nvPr/>
        </p:nvSpPr>
        <p:spPr>
          <a:xfrm>
            <a:off x="-1219200" y="1787374"/>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18</a:t>
            </a:r>
          </a:p>
        </p:txBody>
      </p:sp>
      <p:sp>
        <p:nvSpPr>
          <p:cNvPr id="7" name="TextBox 6">
            <a:extLst>
              <a:ext uri="{FF2B5EF4-FFF2-40B4-BE49-F238E27FC236}">
                <a16:creationId xmlns:a16="http://schemas.microsoft.com/office/drawing/2014/main" id="{60B4C178-0E78-46BC-8DD2-40B155CA22B1}"/>
              </a:ext>
            </a:extLst>
          </p:cNvPr>
          <p:cNvSpPr txBox="1"/>
          <p:nvPr/>
        </p:nvSpPr>
        <p:spPr>
          <a:xfrm>
            <a:off x="838200" y="3124200"/>
            <a:ext cx="7467600" cy="1271778"/>
          </a:xfrm>
          <a:prstGeom prst="rect">
            <a:avLst/>
          </a:prstGeom>
          <a:noFill/>
        </p:spPr>
        <p:txBody>
          <a:bodyPr wrap="square">
            <a:prstTxWarp prst="textDeflateBottom">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22225">
                  <a:solidFill>
                    <a:srgbClr val="FFFFFF"/>
                  </a:solidFill>
                  <a:prstDash val="solid"/>
                </a:ln>
                <a:solidFill>
                  <a:srgbClr val="FF00FF"/>
                </a:solidFill>
                <a:effectLst>
                  <a:glow rad="228600">
                    <a:srgbClr val="000000">
                      <a:satMod val="175000"/>
                      <a:alpha val="40000"/>
                    </a:srgbClr>
                  </a:glow>
                </a:effectLst>
                <a:uLnTx/>
                <a:uFillTx/>
                <a:latin typeface="Arial" charset="0"/>
                <a:ea typeface="+mn-ea"/>
                <a:cs typeface="+mn-cs"/>
              </a:rPr>
              <a:t>LYSOSOMES</a:t>
            </a:r>
          </a:p>
        </p:txBody>
      </p:sp>
      <p:pic>
        <p:nvPicPr>
          <p:cNvPr id="2" name="Picture 1">
            <a:extLst>
              <a:ext uri="{FF2B5EF4-FFF2-40B4-BE49-F238E27FC236}">
                <a16:creationId xmlns:a16="http://schemas.microsoft.com/office/drawing/2014/main" id="{8D87715A-8341-FA6B-9D6B-C6A95C24738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881084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form when the nucleus disappears and the cell is going to divide?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31747" name="Picture 6" descr="http://w3.uniroma1.it/medicfisio/chromosomes_foto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81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154941" y="14478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
        <p:nvSpPr>
          <p:cNvPr id="4" name="Rectangle 3"/>
          <p:cNvSpPr/>
          <p:nvPr/>
        </p:nvSpPr>
        <p:spPr>
          <a:xfrm>
            <a:off x="169995" y="2967335"/>
            <a:ext cx="8804013" cy="156966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CC00FF"/>
                </a:solidFill>
                <a:effectLst>
                  <a:outerShdw blurRad="50800" algn="tl" rotWithShape="0">
                    <a:srgbClr val="000000"/>
                  </a:outerShdw>
                </a:effectLst>
                <a:uLnTx/>
                <a:uFillTx/>
                <a:latin typeface="Arial" charset="0"/>
                <a:ea typeface="+mn-ea"/>
                <a:cs typeface="+mn-cs"/>
              </a:rPr>
              <a:t>Chromosomes</a:t>
            </a:r>
          </a:p>
        </p:txBody>
      </p:sp>
      <p:sp>
        <p:nvSpPr>
          <p:cNvPr id="8" name="TextBox 7">
            <a:extLst>
              <a:ext uri="{FF2B5EF4-FFF2-40B4-BE49-F238E27FC236}">
                <a16:creationId xmlns:a16="http://schemas.microsoft.com/office/drawing/2014/main" id="{BE20E6C5-CF14-45AE-9670-1893C8837EC0}"/>
              </a:ext>
            </a:extLst>
          </p:cNvPr>
          <p:cNvSpPr txBox="1"/>
          <p:nvPr/>
        </p:nvSpPr>
        <p:spPr>
          <a:xfrm>
            <a:off x="-1371600" y="1357449"/>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19</a:t>
            </a:r>
          </a:p>
        </p:txBody>
      </p:sp>
      <p:pic>
        <p:nvPicPr>
          <p:cNvPr id="3" name="Picture 2">
            <a:extLst>
              <a:ext uri="{FF2B5EF4-FFF2-40B4-BE49-F238E27FC236}">
                <a16:creationId xmlns:a16="http://schemas.microsoft.com/office/drawing/2014/main" id="{39B64964-CB50-CB78-3E5A-E6A02403B1A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0819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9939"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t>Name the four important roles of proteins.</a:t>
            </a:r>
          </a:p>
        </p:txBody>
      </p:sp>
      <p:pic>
        <p:nvPicPr>
          <p:cNvPr id="272387" name="Picture 5" descr="barking_cartoon_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077200" cy="5324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39942" name="AutoShape 6"/>
          <p:cNvSpPr>
            <a:spLocks noChangeArrowheads="1"/>
          </p:cNvSpPr>
          <p:nvPr/>
        </p:nvSpPr>
        <p:spPr bwMode="auto">
          <a:xfrm>
            <a:off x="4419600" y="1295400"/>
            <a:ext cx="4495800" cy="27432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4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439943" name="AutoShape 7"/>
          <p:cNvSpPr>
            <a:spLocks noChangeArrowheads="1"/>
          </p:cNvSpPr>
          <p:nvPr/>
        </p:nvSpPr>
        <p:spPr bwMode="auto">
          <a:xfrm>
            <a:off x="3657600" y="1295400"/>
            <a:ext cx="3733800" cy="32004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439944" name="AutoShape 8"/>
          <p:cNvSpPr>
            <a:spLocks noChangeArrowheads="1"/>
          </p:cNvSpPr>
          <p:nvPr/>
        </p:nvSpPr>
        <p:spPr bwMode="auto">
          <a:xfrm>
            <a:off x="4114800" y="1219200"/>
            <a:ext cx="4191000" cy="24384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72391" name="AutoShape 8"/>
          <p:cNvSpPr>
            <a:spLocks noChangeArrowheads="1"/>
          </p:cNvSpPr>
          <p:nvPr/>
        </p:nvSpPr>
        <p:spPr bwMode="auto">
          <a:xfrm>
            <a:off x="4114800" y="1447800"/>
            <a:ext cx="3886200" cy="3200400"/>
          </a:xfrm>
          <a:prstGeom prst="wedgeRoundRectCallout">
            <a:avLst>
              <a:gd name="adj1" fmla="val -57968"/>
              <a:gd name="adj2" fmla="val 36111"/>
              <a:gd name="adj3" fmla="val 16667"/>
            </a:avLst>
          </a:prstGeom>
          <a:solidFill>
            <a:schemeClr val="tx1"/>
          </a:solidFill>
          <a:ln w="7620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ahoma" pitchFamily="34" charset="0"/>
                <a:ea typeface="+mn-ea"/>
                <a:cs typeface="+mn-cs"/>
              </a:rPr>
              <a:t>Grrr</a:t>
            </a: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G- </a:t>
            </a:r>
            <a:r>
              <a:rPr kumimoji="0" lang="en-US" sz="3600" b="0" i="0" u="none" strike="noStrike" kern="1200" cap="none" spc="0" normalizeH="0" baseline="0" noProof="0" dirty="0">
                <a:ln>
                  <a:noFill/>
                </a:ln>
                <a:solidFill>
                  <a:srgbClr val="FFFFFF"/>
                </a:solidFill>
                <a:effectLst/>
                <a:uLnTx/>
                <a:uFillTx/>
                <a:latin typeface="Tahoma" pitchFamily="34" charset="0"/>
                <a:ea typeface="+mn-ea"/>
                <a:cs typeface="+mn-cs"/>
              </a:rPr>
              <a:t>Growth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r- </a:t>
            </a:r>
            <a:r>
              <a:rPr kumimoji="0" lang="en-US" sz="3600" b="0" i="0" u="none" strike="noStrike" kern="1200" cap="none" spc="0" normalizeH="0" baseline="0" noProof="0" dirty="0">
                <a:ln>
                  <a:noFill/>
                </a:ln>
                <a:solidFill>
                  <a:srgbClr val="FFFFFF"/>
                </a:solidFill>
                <a:effectLst/>
                <a:uLnTx/>
                <a:uFillTx/>
                <a:latin typeface="Tahoma" pitchFamily="34" charset="0"/>
                <a:ea typeface="+mn-ea"/>
                <a:cs typeface="+mn-cs"/>
              </a:rPr>
              <a:t>Repair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r- </a:t>
            </a:r>
            <a:r>
              <a:rPr kumimoji="0" lang="en-US" sz="3600" b="0" i="0" u="none" strike="noStrike" kern="1200" cap="none" spc="0" normalizeH="0" baseline="0" noProof="0" dirty="0">
                <a:ln>
                  <a:noFill/>
                </a:ln>
                <a:solidFill>
                  <a:srgbClr val="FFFFFF"/>
                </a:solidFill>
                <a:effectLst/>
                <a:uLnTx/>
                <a:uFillTx/>
                <a:latin typeface="Tahoma" pitchFamily="34" charset="0"/>
                <a:ea typeface="+mn-ea"/>
                <a:cs typeface="+mn-cs"/>
              </a:rPr>
              <a:t>Reproduction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r- </a:t>
            </a:r>
            <a:r>
              <a:rPr kumimoji="0" lang="en-US" sz="3600" b="0" i="0" u="none" strike="noStrike" kern="1200" cap="none" spc="0" normalizeH="0" baseline="0" noProof="0" dirty="0">
                <a:ln>
                  <a:noFill/>
                </a:ln>
                <a:solidFill>
                  <a:srgbClr val="FFFFFF"/>
                </a:solidFill>
                <a:effectLst/>
                <a:uLnTx/>
                <a:uFillTx/>
                <a:latin typeface="Tahoma" pitchFamily="34" charset="0"/>
                <a:ea typeface="+mn-ea"/>
                <a:cs typeface="+mn-cs"/>
              </a:rPr>
              <a:t>Regulate</a:t>
            </a:r>
          </a:p>
        </p:txBody>
      </p:sp>
      <p:sp>
        <p:nvSpPr>
          <p:cNvPr id="94823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ounded Rectangle 1"/>
          <p:cNvSpPr/>
          <p:nvPr/>
        </p:nvSpPr>
        <p:spPr bwMode="auto">
          <a:xfrm>
            <a:off x="609600" y="5181600"/>
            <a:ext cx="7391400" cy="990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TextBox 10">
            <a:extLst>
              <a:ext uri="{FF2B5EF4-FFF2-40B4-BE49-F238E27FC236}">
                <a16:creationId xmlns:a16="http://schemas.microsoft.com/office/drawing/2014/main" id="{E69133F6-7574-495B-903A-43ADE11781B5}"/>
              </a:ext>
            </a:extLst>
          </p:cNvPr>
          <p:cNvSpPr txBox="1"/>
          <p:nvPr/>
        </p:nvSpPr>
        <p:spPr>
          <a:xfrm>
            <a:off x="-990600" y="5299803"/>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20</a:t>
            </a:r>
          </a:p>
        </p:txBody>
      </p:sp>
    </p:spTree>
    <p:extLst>
      <p:ext uri="{BB962C8B-B14F-4D97-AF65-F5344CB8AC3E}">
        <p14:creationId xmlns:p14="http://schemas.microsoft.com/office/powerpoint/2010/main" val="6268385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9939"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t>Name the four important roles of proteins.</a:t>
            </a:r>
          </a:p>
        </p:txBody>
      </p:sp>
      <p:pic>
        <p:nvPicPr>
          <p:cNvPr id="272387" name="Picture 5" descr="barking_cartoon_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077200" cy="5324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39942" name="AutoShape 6"/>
          <p:cNvSpPr>
            <a:spLocks noChangeArrowheads="1"/>
          </p:cNvSpPr>
          <p:nvPr/>
        </p:nvSpPr>
        <p:spPr bwMode="auto">
          <a:xfrm>
            <a:off x="4419600" y="1295400"/>
            <a:ext cx="4495800" cy="27432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4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439943" name="AutoShape 7"/>
          <p:cNvSpPr>
            <a:spLocks noChangeArrowheads="1"/>
          </p:cNvSpPr>
          <p:nvPr/>
        </p:nvSpPr>
        <p:spPr bwMode="auto">
          <a:xfrm>
            <a:off x="3657600" y="1295400"/>
            <a:ext cx="3733800" cy="32004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439944" name="AutoShape 8"/>
          <p:cNvSpPr>
            <a:spLocks noChangeArrowheads="1"/>
          </p:cNvSpPr>
          <p:nvPr/>
        </p:nvSpPr>
        <p:spPr bwMode="auto">
          <a:xfrm>
            <a:off x="4114800" y="1219200"/>
            <a:ext cx="4191000" cy="24384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72391" name="AutoShape 8"/>
          <p:cNvSpPr>
            <a:spLocks noChangeArrowheads="1"/>
          </p:cNvSpPr>
          <p:nvPr/>
        </p:nvSpPr>
        <p:spPr bwMode="auto">
          <a:xfrm>
            <a:off x="4114800" y="1447800"/>
            <a:ext cx="3886200" cy="3200400"/>
          </a:xfrm>
          <a:prstGeom prst="wedgeRoundRectCallout">
            <a:avLst>
              <a:gd name="adj1" fmla="val -57968"/>
              <a:gd name="adj2" fmla="val 36111"/>
              <a:gd name="adj3" fmla="val 16667"/>
            </a:avLst>
          </a:prstGeom>
          <a:solidFill>
            <a:schemeClr val="tx1"/>
          </a:solidFill>
          <a:ln w="7620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Grrr…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G-Growth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r-Repair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r-Reproduction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Tahoma" pitchFamily="34" charset="0"/>
                <a:ea typeface="+mn-ea"/>
                <a:cs typeface="+mn-cs"/>
              </a:rPr>
              <a:t>r-Regulate</a:t>
            </a:r>
          </a:p>
        </p:txBody>
      </p:sp>
      <p:sp>
        <p:nvSpPr>
          <p:cNvPr id="94823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ounded Rectangle 1"/>
          <p:cNvSpPr/>
          <p:nvPr/>
        </p:nvSpPr>
        <p:spPr bwMode="auto">
          <a:xfrm>
            <a:off x="609600" y="5181600"/>
            <a:ext cx="7391400" cy="990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TextBox 10">
            <a:extLst>
              <a:ext uri="{FF2B5EF4-FFF2-40B4-BE49-F238E27FC236}">
                <a16:creationId xmlns:a16="http://schemas.microsoft.com/office/drawing/2014/main" id="{E69133F6-7574-495B-903A-43ADE11781B5}"/>
              </a:ext>
            </a:extLst>
          </p:cNvPr>
          <p:cNvSpPr txBox="1"/>
          <p:nvPr/>
        </p:nvSpPr>
        <p:spPr>
          <a:xfrm>
            <a:off x="-990600" y="5299803"/>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20</a:t>
            </a:r>
          </a:p>
        </p:txBody>
      </p:sp>
    </p:spTree>
    <p:extLst>
      <p:ext uri="{BB962C8B-B14F-4D97-AF65-F5344CB8AC3E}">
        <p14:creationId xmlns:p14="http://schemas.microsoft.com/office/powerpoint/2010/main" val="6157406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2329667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18404902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maze movie like the Endoplasmic reticulum?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2" descr="http://www.michaeljohngrist.com/wp-content/uploads/2010/08/maz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6082" name="Picture 2" descr="https://encrypted-tbn0.gstatic.com/images?q=tbn:ANd9GcRd3OUkpDfXMdFB8bj0xmlM-oZP4X6r7jJsHQW397qlE9biM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466975" cy="184785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781800" y="139767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Tree>
    <p:extLst>
      <p:ext uri="{BB962C8B-B14F-4D97-AF65-F5344CB8AC3E}">
        <p14:creationId xmlns:p14="http://schemas.microsoft.com/office/powerpoint/2010/main" val="27671353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maze movie like the Endoplasmic reticulum?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2" descr="http://www.michaeljohngrist.com/wp-content/uploads/2010/08/maz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6082" name="Picture 2" descr="https://encrypted-tbn0.gstatic.com/images?q=tbn:ANd9GcRd3OUkpDfXMdFB8bj0xmlM-oZP4X6r7jJsHQW397qlE9biM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466975" cy="184785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781800" y="139767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pic>
        <p:nvPicPr>
          <p:cNvPr id="47106" name="Picture 2" descr="https://encrypted-tbn2.gstatic.com/images?q=tbn:ANd9GcRPfOvb6wgMH-P2_Xyh6VwhO-PzC4WuZ26VQkAZWI6-ogJqZ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556657"/>
            <a:ext cx="3581400" cy="4731488"/>
          </a:xfrm>
          <a:prstGeom prst="rect">
            <a:avLst/>
          </a:prstGeom>
          <a:noFill/>
          <a:ln w="3810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844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movie / book has this maze?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1026" name="Picture 2" descr="The Maze Runner Clips Shows You Around The Glade">
            <a:extLst>
              <a:ext uri="{FF2B5EF4-FFF2-40B4-BE49-F238E27FC236}">
                <a16:creationId xmlns:a16="http://schemas.microsoft.com/office/drawing/2014/main" id="{B4C3F893-BC38-472E-9A1A-76B1CBBB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9636"/>
            <a:ext cx="8382000" cy="70149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TextBox 7">
            <a:extLst>
              <a:ext uri="{FF2B5EF4-FFF2-40B4-BE49-F238E27FC236}">
                <a16:creationId xmlns:a16="http://schemas.microsoft.com/office/drawing/2014/main" id="{E18328A7-A849-445A-9067-3A8EBE6B98BD}"/>
              </a:ext>
            </a:extLst>
          </p:cNvPr>
          <p:cNvSpPr txBox="1"/>
          <p:nvPr/>
        </p:nvSpPr>
        <p:spPr>
          <a:xfrm>
            <a:off x="5410200" y="-145267"/>
            <a:ext cx="45720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spTree>
    <p:extLst>
      <p:ext uri="{BB962C8B-B14F-4D97-AF65-F5344CB8AC3E}">
        <p14:creationId xmlns:p14="http://schemas.microsoft.com/office/powerpoint/2010/main" val="425192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6349433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movie / book has this maze?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1026" name="Picture 2" descr="The Maze Runner Clips Shows You Around The Glade">
            <a:extLst>
              <a:ext uri="{FF2B5EF4-FFF2-40B4-BE49-F238E27FC236}">
                <a16:creationId xmlns:a16="http://schemas.microsoft.com/office/drawing/2014/main" id="{B4C3F893-BC38-472E-9A1A-76B1CBBB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9636"/>
            <a:ext cx="8382000" cy="70149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TextBox 7">
            <a:extLst>
              <a:ext uri="{FF2B5EF4-FFF2-40B4-BE49-F238E27FC236}">
                <a16:creationId xmlns:a16="http://schemas.microsoft.com/office/drawing/2014/main" id="{E18328A7-A849-445A-9067-3A8EBE6B98BD}"/>
              </a:ext>
            </a:extLst>
          </p:cNvPr>
          <p:cNvSpPr txBox="1"/>
          <p:nvPr/>
        </p:nvSpPr>
        <p:spPr>
          <a:xfrm>
            <a:off x="5410200" y="-145267"/>
            <a:ext cx="45720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pic>
        <p:nvPicPr>
          <p:cNvPr id="2" name="Picture 1">
            <a:extLst>
              <a:ext uri="{FF2B5EF4-FFF2-40B4-BE49-F238E27FC236}">
                <a16:creationId xmlns:a16="http://schemas.microsoft.com/office/drawing/2014/main" id="{F63FD55D-65D8-433D-9426-4FF9B219F1DF}"/>
              </a:ext>
            </a:extLst>
          </p:cNvPr>
          <p:cNvPicPr>
            <a:picLocks noChangeAspect="1"/>
          </p:cNvPicPr>
          <p:nvPr/>
        </p:nvPicPr>
        <p:blipFill>
          <a:blip r:embed="rId3"/>
          <a:stretch>
            <a:fillRect/>
          </a:stretch>
        </p:blipFill>
        <p:spPr>
          <a:xfrm>
            <a:off x="2438400" y="990600"/>
            <a:ext cx="3810000" cy="5029200"/>
          </a:xfrm>
          <a:prstGeom prst="rect">
            <a:avLst/>
          </a:prstGeom>
          <a:ln w="38100">
            <a:solidFill>
              <a:schemeClr val="accent1"/>
            </a:solidFill>
          </a:ln>
        </p:spPr>
      </p:pic>
    </p:spTree>
    <p:extLst>
      <p:ext uri="{BB962C8B-B14F-4D97-AF65-F5344CB8AC3E}">
        <p14:creationId xmlns:p14="http://schemas.microsoft.com/office/powerpoint/2010/main" val="9501035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4" name="Rounded Rectangle 3"/>
          <p:cNvSpPr/>
          <p:nvPr/>
        </p:nvSpPr>
        <p:spPr>
          <a:xfrm>
            <a:off x="1447800" y="18288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ounded Rectangle 9"/>
          <p:cNvSpPr/>
          <p:nvPr/>
        </p:nvSpPr>
        <p:spPr>
          <a:xfrm>
            <a:off x="1480457" y="28194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2994804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4" name="Rounded Rectangle 3"/>
          <p:cNvSpPr/>
          <p:nvPr/>
        </p:nvSpPr>
        <p:spPr>
          <a:xfrm>
            <a:off x="1447800" y="1828800"/>
            <a:ext cx="1371600" cy="533400"/>
          </a:xfrm>
          <a:prstGeom prst="roundRect">
            <a:avLst/>
          </a:prstGeom>
          <a:solidFill>
            <a:schemeClr val="tx1">
              <a:lumMod val="95000"/>
              <a:lumOff val="5000"/>
            </a:schemeClr>
          </a:solidFill>
          <a:ln>
            <a:solidFill>
              <a:srgbClr val="FF0000"/>
            </a:solidFill>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ounded Rectangle 9"/>
          <p:cNvSpPr/>
          <p:nvPr/>
        </p:nvSpPr>
        <p:spPr>
          <a:xfrm>
            <a:off x="1480457" y="28194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0711479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10" name="Rounded Rectangle 9"/>
          <p:cNvSpPr/>
          <p:nvPr/>
        </p:nvSpPr>
        <p:spPr>
          <a:xfrm>
            <a:off x="1480457" y="28194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673589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10" name="Rounded Rectangle 9"/>
          <p:cNvSpPr/>
          <p:nvPr/>
        </p:nvSpPr>
        <p:spPr>
          <a:xfrm>
            <a:off x="1480457" y="2819400"/>
            <a:ext cx="1371600" cy="533400"/>
          </a:xfrm>
          <a:prstGeom prst="roundRect">
            <a:avLst/>
          </a:prstGeom>
          <a:solidFill>
            <a:schemeClr val="tx1">
              <a:lumMod val="95000"/>
              <a:lumOff val="5000"/>
            </a:schemeClr>
          </a:solidFill>
          <a:effectLst>
            <a:glow rad="165100">
              <a:srgbClr val="FF99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4040496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6099170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11" name="Rounded Rectangle 10"/>
          <p:cNvSpPr/>
          <p:nvPr/>
        </p:nvSpPr>
        <p:spPr>
          <a:xfrm>
            <a:off x="1447800" y="3837939"/>
            <a:ext cx="1371600" cy="533400"/>
          </a:xfrm>
          <a:prstGeom prst="roundRect">
            <a:avLst/>
          </a:prstGeom>
          <a:solidFill>
            <a:schemeClr val="tx1">
              <a:lumMod val="95000"/>
              <a:lumOff val="5000"/>
            </a:schemeClr>
          </a:solidFill>
          <a:effectLst>
            <a:glow rad="127000">
              <a:srgbClr val="00B0F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1718519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6823638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12" name="Rounded Rectangle 11"/>
          <p:cNvSpPr/>
          <p:nvPr/>
        </p:nvSpPr>
        <p:spPr>
          <a:xfrm>
            <a:off x="1458686" y="4800600"/>
            <a:ext cx="1371600" cy="533400"/>
          </a:xfrm>
          <a:prstGeom prst="roundRect">
            <a:avLst/>
          </a:prstGeom>
          <a:solidFill>
            <a:schemeClr val="tx1">
              <a:lumMod val="95000"/>
              <a:lumOff val="5000"/>
            </a:schemeClr>
          </a:solidFill>
          <a:effectLst>
            <a:glow rad="127000">
              <a:srgbClr val="FFC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9253573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ghosts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Tree>
    <p:extLst>
      <p:ext uri="{BB962C8B-B14F-4D97-AF65-F5344CB8AC3E}">
        <p14:creationId xmlns:p14="http://schemas.microsoft.com/office/powerpoint/2010/main" val="346199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extLst>
              <p:ext uri="{D42A27DB-BD31-4B8C-83A1-F6EECF244321}">
                <p14:modId xmlns:p14="http://schemas.microsoft.com/office/powerpoint/2010/main" val="1978687705"/>
              </p:ext>
            </p:extLst>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869440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https://encrypted-tbn1.gstatic.com/images?q=tbn:ANd9GcTz5P0dTbe1VoZPf0fHiUh9m34CMjcitbBIW8ErsrBS0_Ur-M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https://encrypted-tbn1.gstatic.com/images?q=tbn:ANd9GcQ1v9k275G4-rP0jm0rPTlGLaFxv3y4PwxVhP9BJeS95eHP1p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14312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2286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extLst>
      <p:ext uri="{BB962C8B-B14F-4D97-AF65-F5344CB8AC3E}">
        <p14:creationId xmlns:p14="http://schemas.microsoft.com/office/powerpoint/2010/main" val="422289238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https://encrypted-tbn1.gstatic.com/images?q=tbn:ANd9GcTz5P0dTbe1VoZPf0fHiUh9m34CMjcitbBIW8ErsrBS0_Ur-M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https://encrypted-tbn1.gstatic.com/images?q=tbn:ANd9GcQ1v9k275G4-rP0jm0rPTlGLaFxv3y4PwxVhP9BJeS95eHP1p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14312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2286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pic>
        <p:nvPicPr>
          <p:cNvPr id="60418" name="Picture 2" descr="https://encrypted-tbn3.gstatic.com/images?q=tbn:ANd9GcR6AK12Zjq7iI-zxjjppGN8DOt2w2gaTeZhLAanhv-gqo7uo1po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04800"/>
            <a:ext cx="3962400" cy="2136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8947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texturemonkey.com/HCG/blog/loz_%281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11071" y="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*25</a:t>
            </a:r>
          </a:p>
        </p:txBody>
      </p:sp>
    </p:spTree>
    <p:extLst>
      <p:ext uri="{BB962C8B-B14F-4D97-AF65-F5344CB8AC3E}">
        <p14:creationId xmlns:p14="http://schemas.microsoft.com/office/powerpoint/2010/main" val="3597702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texturemonkey.com/HCG/blog/loz_%281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11071" y="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*25</a:t>
            </a:r>
          </a:p>
        </p:txBody>
      </p:sp>
      <p:pic>
        <p:nvPicPr>
          <p:cNvPr id="62466" name="Picture 2" descr="https://encrypted-tbn1.gstatic.com/images?q=tbn:ANd9GcSUb2CUVSJQ46OQhQJTYVp8OHUsssAAvmNEZI0Bg3cDkzzvVaBJ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800600" cy="4952657"/>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705100" y="5029200"/>
            <a:ext cx="24003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6088365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1"/>
          <a:ext cx="8686800" cy="4571999"/>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6775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8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758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8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0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8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
        <p:nvSpPr>
          <p:cNvPr id="2" name="Rectangle 1">
            <a:extLst>
              <a:ext uri="{FF2B5EF4-FFF2-40B4-BE49-F238E27FC236}">
                <a16:creationId xmlns:a16="http://schemas.microsoft.com/office/drawing/2014/main" id="{A774051A-60D3-4194-8729-10C16886BDC0}"/>
              </a:ext>
            </a:extLst>
          </p:cNvPr>
          <p:cNvSpPr/>
          <p:nvPr/>
        </p:nvSpPr>
        <p:spPr>
          <a:xfrm>
            <a:off x="430512" y="5334000"/>
            <a:ext cx="499367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Final Question</a:t>
            </a:r>
          </a:p>
        </p:txBody>
      </p:sp>
    </p:spTree>
    <p:extLst>
      <p:ext uri="{BB962C8B-B14F-4D97-AF65-F5344CB8AC3E}">
        <p14:creationId xmlns:p14="http://schemas.microsoft.com/office/powerpoint/2010/main" val="12070324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 point wager question</a:t>
            </a:r>
          </a:p>
        </p:txBody>
      </p:sp>
    </p:spTree>
    <p:extLst>
      <p:ext uri="{BB962C8B-B14F-4D97-AF65-F5344CB8AC3E}">
        <p14:creationId xmlns:p14="http://schemas.microsoft.com/office/powerpoint/2010/main" val="2476795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 point wager question</a:t>
            </a:r>
          </a:p>
        </p:txBody>
      </p:sp>
      <p:sp>
        <p:nvSpPr>
          <p:cNvPr id="4" name="Donut 3"/>
          <p:cNvSpPr/>
          <p:nvPr/>
        </p:nvSpPr>
        <p:spPr>
          <a:xfrm>
            <a:off x="3810000" y="2819400"/>
            <a:ext cx="228600" cy="228600"/>
          </a:xfrm>
          <a:prstGeom prst="don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Donut 4"/>
          <p:cNvSpPr/>
          <p:nvPr/>
        </p:nvSpPr>
        <p:spPr>
          <a:xfrm>
            <a:off x="6096000" y="2743200"/>
            <a:ext cx="228600" cy="228600"/>
          </a:xfrm>
          <a:prstGeom prst="don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6257024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 point wager question</a:t>
            </a:r>
          </a:p>
        </p:txBody>
      </p:sp>
    </p:spTree>
    <p:extLst>
      <p:ext uri="{BB962C8B-B14F-4D97-AF65-F5344CB8AC3E}">
        <p14:creationId xmlns:p14="http://schemas.microsoft.com/office/powerpoint/2010/main" val="28113497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 point wager question</a:t>
            </a:r>
          </a:p>
        </p:txBody>
      </p:sp>
      <p:sp>
        <p:nvSpPr>
          <p:cNvPr id="4" name="Rectangle 3"/>
          <p:cNvSpPr/>
          <p:nvPr/>
        </p:nvSpPr>
        <p:spPr>
          <a:xfrm>
            <a:off x="3505200" y="4953000"/>
            <a:ext cx="3608680" cy="923330"/>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all 5</a:t>
            </a:r>
          </a:p>
        </p:txBody>
      </p:sp>
    </p:spTree>
    <p:extLst>
      <p:ext uri="{BB962C8B-B14F-4D97-AF65-F5344CB8AC3E}">
        <p14:creationId xmlns:p14="http://schemas.microsoft.com/office/powerpoint/2010/main" val="12079052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9E88CBF-F7AE-AC98-0471-B8B356DB61F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1440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3" name="Picture 2">
            <a:extLst>
              <a:ext uri="{FF2B5EF4-FFF2-40B4-BE49-F238E27FC236}">
                <a16:creationId xmlns:a16="http://schemas.microsoft.com/office/drawing/2014/main" id="{5FF86139-F26E-3B74-7591-B980B79166D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0852119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CFB92B7B-7113-6097-2F7D-73140945176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4624652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D1124132-35C3-5449-B3E8-901BF96CA3E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1899860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12" name="TextBox 11">
            <a:extLst>
              <a:ext uri="{FF2B5EF4-FFF2-40B4-BE49-F238E27FC236}">
                <a16:creationId xmlns:a16="http://schemas.microsoft.com/office/drawing/2014/main" id="{18B842D7-5AA5-480E-A48D-8087B8E4F40E}"/>
              </a:ext>
            </a:extLst>
          </p:cNvPr>
          <p:cNvSpPr txBox="1"/>
          <p:nvPr/>
        </p:nvSpPr>
        <p:spPr>
          <a:xfrm>
            <a:off x="146180" y="3447862"/>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NUCLEUS</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267BC0A7-6CBC-9764-E1BA-7E3C714EA3C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579714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12" name="TextBox 11">
            <a:extLst>
              <a:ext uri="{FF2B5EF4-FFF2-40B4-BE49-F238E27FC236}">
                <a16:creationId xmlns:a16="http://schemas.microsoft.com/office/drawing/2014/main" id="{18B842D7-5AA5-480E-A48D-8087B8E4F40E}"/>
              </a:ext>
            </a:extLst>
          </p:cNvPr>
          <p:cNvSpPr txBox="1"/>
          <p:nvPr/>
        </p:nvSpPr>
        <p:spPr>
          <a:xfrm>
            <a:off x="146180" y="3447862"/>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NUCLEUS</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3" name="TextBox 12">
            <a:extLst>
              <a:ext uri="{FF2B5EF4-FFF2-40B4-BE49-F238E27FC236}">
                <a16:creationId xmlns:a16="http://schemas.microsoft.com/office/drawing/2014/main" id="{253D0807-5CA9-4E3B-B7B5-4DACC781A104}"/>
              </a:ext>
            </a:extLst>
          </p:cNvPr>
          <p:cNvSpPr txBox="1"/>
          <p:nvPr/>
        </p:nvSpPr>
        <p:spPr>
          <a:xfrm>
            <a:off x="3498203" y="860678"/>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Nuclear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Membrane</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673043D2-CA2D-0BBA-87E4-72D613FE7AF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058486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12" name="TextBox 11">
            <a:extLst>
              <a:ext uri="{FF2B5EF4-FFF2-40B4-BE49-F238E27FC236}">
                <a16:creationId xmlns:a16="http://schemas.microsoft.com/office/drawing/2014/main" id="{18B842D7-5AA5-480E-A48D-8087B8E4F40E}"/>
              </a:ext>
            </a:extLst>
          </p:cNvPr>
          <p:cNvSpPr txBox="1"/>
          <p:nvPr/>
        </p:nvSpPr>
        <p:spPr>
          <a:xfrm>
            <a:off x="146180" y="3447862"/>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NUCLEUS</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3" name="TextBox 12">
            <a:extLst>
              <a:ext uri="{FF2B5EF4-FFF2-40B4-BE49-F238E27FC236}">
                <a16:creationId xmlns:a16="http://schemas.microsoft.com/office/drawing/2014/main" id="{253D0807-5CA9-4E3B-B7B5-4DACC781A104}"/>
              </a:ext>
            </a:extLst>
          </p:cNvPr>
          <p:cNvSpPr txBox="1"/>
          <p:nvPr/>
        </p:nvSpPr>
        <p:spPr>
          <a:xfrm>
            <a:off x="3498203" y="860678"/>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Nuclear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Membrane</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7586F4CF-6E45-41F6-FDCF-4946A074DB3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460293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12" name="TextBox 11">
            <a:extLst>
              <a:ext uri="{FF2B5EF4-FFF2-40B4-BE49-F238E27FC236}">
                <a16:creationId xmlns:a16="http://schemas.microsoft.com/office/drawing/2014/main" id="{18B842D7-5AA5-480E-A48D-8087B8E4F40E}"/>
              </a:ext>
            </a:extLst>
          </p:cNvPr>
          <p:cNvSpPr txBox="1"/>
          <p:nvPr/>
        </p:nvSpPr>
        <p:spPr>
          <a:xfrm>
            <a:off x="146180" y="3447862"/>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NUCLEUS</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3" name="TextBox 12">
            <a:extLst>
              <a:ext uri="{FF2B5EF4-FFF2-40B4-BE49-F238E27FC236}">
                <a16:creationId xmlns:a16="http://schemas.microsoft.com/office/drawing/2014/main" id="{253D0807-5CA9-4E3B-B7B5-4DACC781A104}"/>
              </a:ext>
            </a:extLst>
          </p:cNvPr>
          <p:cNvSpPr txBox="1"/>
          <p:nvPr/>
        </p:nvSpPr>
        <p:spPr>
          <a:xfrm>
            <a:off x="3498203" y="860678"/>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Nuclear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Membrane</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5" name="TextBox 14">
            <a:extLst>
              <a:ext uri="{FF2B5EF4-FFF2-40B4-BE49-F238E27FC236}">
                <a16:creationId xmlns:a16="http://schemas.microsoft.com/office/drawing/2014/main" id="{85B72A7C-3CA9-40C4-AAC0-337BFF10853F}"/>
              </a:ext>
            </a:extLst>
          </p:cNvPr>
          <p:cNvSpPr txBox="1"/>
          <p:nvPr/>
        </p:nvSpPr>
        <p:spPr>
          <a:xfrm>
            <a:off x="4102360" y="4090604"/>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NUCLEAR PORE</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E0B1AC87-B52C-9FB8-63B4-81EBD3E10A5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391754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FF00"/>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glow rad="127000">
                  <a:srgbClr val="FFFF00"/>
                </a:glow>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12" name="TextBox 11">
            <a:extLst>
              <a:ext uri="{FF2B5EF4-FFF2-40B4-BE49-F238E27FC236}">
                <a16:creationId xmlns:a16="http://schemas.microsoft.com/office/drawing/2014/main" id="{18B842D7-5AA5-480E-A48D-8087B8E4F40E}"/>
              </a:ext>
            </a:extLst>
          </p:cNvPr>
          <p:cNvSpPr txBox="1"/>
          <p:nvPr/>
        </p:nvSpPr>
        <p:spPr>
          <a:xfrm>
            <a:off x="146180" y="3447862"/>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NUCLEUS</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3" name="TextBox 12">
            <a:extLst>
              <a:ext uri="{FF2B5EF4-FFF2-40B4-BE49-F238E27FC236}">
                <a16:creationId xmlns:a16="http://schemas.microsoft.com/office/drawing/2014/main" id="{253D0807-5CA9-4E3B-B7B5-4DACC781A104}"/>
              </a:ext>
            </a:extLst>
          </p:cNvPr>
          <p:cNvSpPr txBox="1"/>
          <p:nvPr/>
        </p:nvSpPr>
        <p:spPr>
          <a:xfrm>
            <a:off x="3498203" y="860678"/>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Nuclear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Membrane</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5" name="TextBox 14">
            <a:extLst>
              <a:ext uri="{FF2B5EF4-FFF2-40B4-BE49-F238E27FC236}">
                <a16:creationId xmlns:a16="http://schemas.microsoft.com/office/drawing/2014/main" id="{85B72A7C-3CA9-40C4-AAC0-337BFF10853F}"/>
              </a:ext>
            </a:extLst>
          </p:cNvPr>
          <p:cNvSpPr txBox="1"/>
          <p:nvPr/>
        </p:nvSpPr>
        <p:spPr>
          <a:xfrm>
            <a:off x="4102360" y="4090604"/>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NUCLEAR PORE</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6633D248-BF61-B80F-ABEE-871D497A310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647388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a:effectLst>
            <a:glow rad="127000">
              <a:srgbClr val="FF00FF"/>
            </a:glow>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A</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B</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C</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352800"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D</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FF00"/>
                  </a:glow>
                  <a:outerShdw dist="38100" dir="2700000" algn="tl" rotWithShape="0">
                    <a:srgbClr val="333399"/>
                  </a:outerShdw>
                </a:effectLst>
                <a:uLnTx/>
                <a:uFillTx/>
                <a:latin typeface="Arial" charset="0"/>
                <a:ea typeface="+mn-ea"/>
                <a:cs typeface="+mn-cs"/>
              </a:rPr>
              <a:t>E</a:t>
            </a:r>
            <a:endParaRPr kumimoji="0" lang="en-US" sz="3600" b="0" i="0" u="none" strike="noStrike" kern="1200" cap="none" spc="0" normalizeH="0" baseline="0" noProof="0" dirty="0">
              <a:ln>
                <a:noFill/>
              </a:ln>
              <a:solidFill>
                <a:srgbClr val="000000"/>
              </a:solidFill>
              <a:effectLst>
                <a:glow rad="127000">
                  <a:srgbClr val="FFFF00"/>
                </a:glow>
              </a:effectLst>
              <a:uLnTx/>
              <a:uFillTx/>
              <a:latin typeface="Arial" charset="0"/>
              <a:ea typeface="+mn-ea"/>
              <a:cs typeface="+mn-cs"/>
            </a:endParaRPr>
          </a:p>
        </p:txBody>
      </p:sp>
      <p:sp>
        <p:nvSpPr>
          <p:cNvPr id="11" name="TextBox 10">
            <a:extLst>
              <a:ext uri="{FF2B5EF4-FFF2-40B4-BE49-F238E27FC236}">
                <a16:creationId xmlns:a16="http://schemas.microsoft.com/office/drawing/2014/main" id="{3FC3FDB5-BA34-49C2-9FF8-E6F57A19B679}"/>
              </a:ext>
            </a:extLst>
          </p:cNvPr>
          <p:cNvSpPr txBox="1"/>
          <p:nvPr/>
        </p:nvSpPr>
        <p:spPr>
          <a:xfrm>
            <a:off x="831980" y="5625130"/>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00FF"/>
                  </a:glow>
                  <a:outerShdw dist="38100" dir="2700000" algn="tl" rotWithShape="0">
                    <a:srgbClr val="333399"/>
                  </a:outerShdw>
                </a:effectLst>
                <a:uLnTx/>
                <a:uFillTx/>
                <a:latin typeface="Arial" charset="0"/>
                <a:ea typeface="+mn-ea"/>
                <a:cs typeface="+mn-cs"/>
              </a:rPr>
              <a:t>NUCLEOLUS</a:t>
            </a:r>
            <a:endParaRPr kumimoji="0" lang="en-US" sz="3600" b="0" i="0" u="none" strike="noStrike" kern="1200" cap="none" spc="0" normalizeH="0" baseline="0" noProof="0" dirty="0">
              <a:ln>
                <a:noFill/>
              </a:ln>
              <a:solidFill>
                <a:srgbClr val="000000"/>
              </a:solidFill>
              <a:effectLst>
                <a:glow rad="127000">
                  <a:srgbClr val="FF00FF"/>
                </a:glow>
              </a:effectLst>
              <a:uLnTx/>
              <a:uFillTx/>
              <a:latin typeface="Arial" charset="0"/>
              <a:ea typeface="+mn-ea"/>
              <a:cs typeface="+mn-cs"/>
            </a:endParaRPr>
          </a:p>
        </p:txBody>
      </p:sp>
      <p:sp>
        <p:nvSpPr>
          <p:cNvPr id="12" name="TextBox 11">
            <a:extLst>
              <a:ext uri="{FF2B5EF4-FFF2-40B4-BE49-F238E27FC236}">
                <a16:creationId xmlns:a16="http://schemas.microsoft.com/office/drawing/2014/main" id="{18B842D7-5AA5-480E-A48D-8087B8E4F40E}"/>
              </a:ext>
            </a:extLst>
          </p:cNvPr>
          <p:cNvSpPr txBox="1"/>
          <p:nvPr/>
        </p:nvSpPr>
        <p:spPr>
          <a:xfrm>
            <a:off x="146180" y="3447862"/>
            <a:ext cx="504164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66700">
                    <a:srgbClr val="0070C0"/>
                  </a:glow>
                  <a:outerShdw dist="38100" dir="2700000" algn="tl" rotWithShape="0">
                    <a:srgbClr val="333399"/>
                  </a:outerShdw>
                </a:effectLst>
                <a:uLnTx/>
                <a:uFillTx/>
                <a:latin typeface="Arial" charset="0"/>
                <a:ea typeface="+mn-ea"/>
                <a:cs typeface="+mn-cs"/>
              </a:rPr>
              <a:t>NUCLEUS</a:t>
            </a:r>
            <a:endParaRPr kumimoji="0" lang="en-US" sz="3600" b="0" i="0" u="none" strike="noStrike" kern="1200" cap="none" spc="0" normalizeH="0" baseline="0" noProof="0" dirty="0">
              <a:ln>
                <a:noFill/>
              </a:ln>
              <a:solidFill>
                <a:srgbClr val="000000"/>
              </a:solidFill>
              <a:effectLst>
                <a:glow rad="266700">
                  <a:srgbClr val="0070C0"/>
                </a:glow>
              </a:effectLst>
              <a:uLnTx/>
              <a:uFillTx/>
              <a:latin typeface="Arial" charset="0"/>
              <a:ea typeface="+mn-ea"/>
              <a:cs typeface="+mn-cs"/>
            </a:endParaRPr>
          </a:p>
        </p:txBody>
      </p:sp>
      <p:sp>
        <p:nvSpPr>
          <p:cNvPr id="13" name="TextBox 12">
            <a:extLst>
              <a:ext uri="{FF2B5EF4-FFF2-40B4-BE49-F238E27FC236}">
                <a16:creationId xmlns:a16="http://schemas.microsoft.com/office/drawing/2014/main" id="{253D0807-5CA9-4E3B-B7B5-4DACC781A104}"/>
              </a:ext>
            </a:extLst>
          </p:cNvPr>
          <p:cNvSpPr txBox="1"/>
          <p:nvPr/>
        </p:nvSpPr>
        <p:spPr>
          <a:xfrm>
            <a:off x="3498203" y="860678"/>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Nuclear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292100">
                    <a:srgbClr val="FF9900"/>
                  </a:glow>
                  <a:outerShdw dist="38100" dir="2700000" algn="tl" rotWithShape="0">
                    <a:srgbClr val="333399"/>
                  </a:outerShdw>
                </a:effectLst>
                <a:uLnTx/>
                <a:uFillTx/>
                <a:latin typeface="Arial" charset="0"/>
                <a:ea typeface="+mn-ea"/>
                <a:cs typeface="+mn-cs"/>
              </a:rPr>
              <a:t>Membrane</a:t>
            </a:r>
            <a:endParaRPr kumimoji="0" lang="en-US" sz="3600" b="0" i="0" u="none" strike="noStrike" kern="1200" cap="none" spc="0" normalizeH="0" baseline="0" noProof="0" dirty="0">
              <a:ln>
                <a:noFill/>
              </a:ln>
              <a:solidFill>
                <a:srgbClr val="000000"/>
              </a:solidFill>
              <a:effectLst>
                <a:glow rad="292100">
                  <a:srgbClr val="FF9900"/>
                </a:glow>
              </a:effectLst>
              <a:uLnTx/>
              <a:uFillTx/>
              <a:latin typeface="Arial" charset="0"/>
              <a:ea typeface="+mn-ea"/>
              <a:cs typeface="+mn-cs"/>
            </a:endParaRPr>
          </a:p>
        </p:txBody>
      </p:sp>
      <p:sp>
        <p:nvSpPr>
          <p:cNvPr id="15" name="TextBox 14">
            <a:extLst>
              <a:ext uri="{FF2B5EF4-FFF2-40B4-BE49-F238E27FC236}">
                <a16:creationId xmlns:a16="http://schemas.microsoft.com/office/drawing/2014/main" id="{85B72A7C-3CA9-40C4-AAC0-337BFF10853F}"/>
              </a:ext>
            </a:extLst>
          </p:cNvPr>
          <p:cNvSpPr txBox="1"/>
          <p:nvPr/>
        </p:nvSpPr>
        <p:spPr>
          <a:xfrm>
            <a:off x="4102360" y="4090604"/>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66FF99"/>
                  </a:glow>
                  <a:outerShdw dist="38100" dir="2700000" algn="tl" rotWithShape="0">
                    <a:srgbClr val="333399"/>
                  </a:outerShdw>
                </a:effectLst>
                <a:uLnTx/>
                <a:uFillTx/>
                <a:latin typeface="Arial" charset="0"/>
                <a:ea typeface="+mn-ea"/>
                <a:cs typeface="+mn-cs"/>
              </a:rPr>
              <a:t>NUCLEAR PORE</a:t>
            </a:r>
            <a:endParaRPr kumimoji="0" lang="en-US" sz="3600" b="0" i="0" u="none" strike="noStrike" kern="1200" cap="none" spc="0" normalizeH="0" baseline="0" noProof="0" dirty="0">
              <a:ln>
                <a:noFill/>
              </a:ln>
              <a:solidFill>
                <a:srgbClr val="000000"/>
              </a:solidFill>
              <a:effectLst>
                <a:glow rad="127000">
                  <a:srgbClr val="66FF99"/>
                </a:glow>
              </a:effectLst>
              <a:uLnTx/>
              <a:uFillTx/>
              <a:latin typeface="Arial" charset="0"/>
              <a:ea typeface="+mn-ea"/>
              <a:cs typeface="+mn-cs"/>
            </a:endParaRPr>
          </a:p>
        </p:txBody>
      </p:sp>
      <p:sp>
        <p:nvSpPr>
          <p:cNvPr id="17" name="TextBox 16">
            <a:extLst>
              <a:ext uri="{FF2B5EF4-FFF2-40B4-BE49-F238E27FC236}">
                <a16:creationId xmlns:a16="http://schemas.microsoft.com/office/drawing/2014/main" id="{19D3938F-E4CC-468A-B06A-2298D1FC1254}"/>
              </a:ext>
            </a:extLst>
          </p:cNvPr>
          <p:cNvSpPr txBox="1"/>
          <p:nvPr/>
        </p:nvSpPr>
        <p:spPr>
          <a:xfrm>
            <a:off x="6331599" y="2615004"/>
            <a:ext cx="5041640" cy="17543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FF00"/>
                  </a:glow>
                  <a:outerShdw dist="38100" dir="2700000" algn="tl" rotWithShape="0">
                    <a:srgbClr val="333399"/>
                  </a:outerShdw>
                </a:effectLst>
                <a:uLnTx/>
                <a:uFillTx/>
                <a:latin typeface="Arial" charset="0"/>
                <a:ea typeface="+mn-ea"/>
                <a:cs typeface="+mn-cs"/>
              </a:rPr>
              <a:t>GOLGI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glow rad="127000">
                    <a:srgbClr val="FFFF00"/>
                  </a:glow>
                  <a:outerShdw dist="38100" dir="2700000" algn="tl" rotWithShape="0">
                    <a:srgbClr val="333399"/>
                  </a:outerShdw>
                </a:effectLst>
                <a:uLnTx/>
                <a:uFillTx/>
                <a:latin typeface="Arial" charset="0"/>
                <a:ea typeface="+mn-ea"/>
                <a:cs typeface="+mn-cs"/>
              </a:rPr>
              <a:t>BODY</a:t>
            </a:r>
            <a:endParaRPr kumimoji="0" lang="en-US" sz="3600" b="0" i="0" u="none" strike="noStrike" kern="1200" cap="none" spc="0" normalizeH="0" baseline="0" noProof="0" dirty="0">
              <a:ln>
                <a:noFill/>
              </a:ln>
              <a:solidFill>
                <a:srgbClr val="000000"/>
              </a:solidFill>
              <a:effectLst>
                <a:glow rad="127000">
                  <a:srgbClr val="FFFF00"/>
                </a:glow>
              </a:effectLst>
              <a:uLnTx/>
              <a:uFillTx/>
              <a:latin typeface="Arial" charset="0"/>
              <a:ea typeface="+mn-ea"/>
              <a:cs typeface="+mn-cs"/>
            </a:endParaRPr>
          </a:p>
        </p:txBody>
      </p:sp>
      <p:pic>
        <p:nvPicPr>
          <p:cNvPr id="3" name="Picture 2">
            <a:extLst>
              <a:ext uri="{FF2B5EF4-FFF2-40B4-BE49-F238E27FC236}">
                <a16:creationId xmlns:a16="http://schemas.microsoft.com/office/drawing/2014/main" id="{67EB74FE-631C-24E7-95C7-1E650CA9843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330773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Find the Owl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charset="0"/>
                <a:ea typeface="+mn-ea"/>
                <a:cs typeface="+mn-cs"/>
              </a:rPr>
              <a:t> Secretly write “Owl” in the correct box worth 1pt.</a:t>
            </a:r>
          </a:p>
        </p:txBody>
      </p:sp>
      <p:pic>
        <p:nvPicPr>
          <p:cNvPr id="15155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DA4E145-7919-9103-4DAD-1D7A6571755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113909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22229" cy="684711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76200"/>
            <a:ext cx="8597225" cy="2308324"/>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9900"/>
                </a:solidFill>
                <a:effectLst>
                  <a:glow rad="228600">
                    <a:srgbClr val="000000">
                      <a:satMod val="175000"/>
                      <a:alpha val="40000"/>
                    </a:srgbClr>
                  </a:glow>
                  <a:outerShdw blurRad="55000" dist="50800" dir="5400000" algn="tl">
                    <a:srgbClr val="000000">
                      <a:alpha val="33000"/>
                    </a:srgbClr>
                  </a:outerShdw>
                </a:effectLst>
                <a:uLnTx/>
                <a:uFillTx/>
                <a:latin typeface="Arial" charset="0"/>
                <a:ea typeface="+mn-ea"/>
                <a:cs typeface="+mn-cs"/>
              </a:rPr>
              <a:t>Cellular Organelles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9900"/>
                </a:solidFill>
                <a:effectLst>
                  <a:glow rad="228600">
                    <a:srgbClr val="000000">
                      <a:satMod val="175000"/>
                      <a:alpha val="40000"/>
                    </a:srgbClr>
                  </a:glow>
                  <a:outerShdw blurRad="55000" dist="50800" dir="5400000" algn="tl">
                    <a:srgbClr val="000000">
                      <a:alpha val="33000"/>
                    </a:srgbClr>
                  </a:outerShdw>
                </a:effectLst>
                <a:uLnTx/>
                <a:uFillTx/>
                <a:latin typeface="Arial" charset="0"/>
                <a:ea typeface="+mn-ea"/>
                <a:cs typeface="+mn-cs"/>
              </a:rPr>
              <a:t>Review Game</a:t>
            </a:r>
          </a:p>
        </p:txBody>
      </p:sp>
      <p:sp>
        <p:nvSpPr>
          <p:cNvPr id="4" name="Rectangle 3"/>
          <p:cNvSpPr/>
          <p:nvPr/>
        </p:nvSpPr>
        <p:spPr>
          <a:xfrm>
            <a:off x="228600" y="5021124"/>
            <a:ext cx="31854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Part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Lesson 6</a:t>
            </a:r>
          </a:p>
        </p:txBody>
      </p:sp>
      <p:pic>
        <p:nvPicPr>
          <p:cNvPr id="5" name="Graphic 4">
            <a:extLst>
              <a:ext uri="{FF2B5EF4-FFF2-40B4-BE49-F238E27FC236}">
                <a16:creationId xmlns:a16="http://schemas.microsoft.com/office/drawing/2014/main" id="{0585C6AC-3000-A219-ECDE-E26286C14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1152" y="5095036"/>
            <a:ext cx="5699410" cy="1610564"/>
          </a:xfrm>
          <a:prstGeom prst="rect">
            <a:avLst/>
          </a:prstGeom>
        </p:spPr>
      </p:pic>
      <p:pic>
        <p:nvPicPr>
          <p:cNvPr id="6" name="Picture 5">
            <a:extLst>
              <a:ext uri="{FF2B5EF4-FFF2-40B4-BE49-F238E27FC236}">
                <a16:creationId xmlns:a16="http://schemas.microsoft.com/office/drawing/2014/main" id="{762344CB-F8F3-1CAD-C3E2-9116C8B2F83B}"/>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7" name="Picture 2" descr="Download Key Transparent HQ PNG Image | FreePNGImg">
            <a:extLst>
              <a:ext uri="{FF2B5EF4-FFF2-40B4-BE49-F238E27FC236}">
                <a16:creationId xmlns:a16="http://schemas.microsoft.com/office/drawing/2014/main" id="{7B28493C-07E7-3D88-853A-52B59CAB70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414483" y="-580567"/>
            <a:ext cx="8852355" cy="85234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17FBE25-D773-4E60-ED12-9DA98EC194FA}"/>
              </a:ext>
            </a:extLst>
          </p:cNvPr>
          <p:cNvPicPr>
            <a:picLocks noChangeAspect="1"/>
          </p:cNvPicPr>
          <p:nvPr/>
        </p:nvPicPr>
        <p:blipFill>
          <a:blip r:embed="rId5"/>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369663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very numerous and small organelles are mini protein synthesizing 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pic>
        <p:nvPicPr>
          <p:cNvPr id="3" name="Picture 2">
            <a:extLst>
              <a:ext uri="{FF2B5EF4-FFF2-40B4-BE49-F238E27FC236}">
                <a16:creationId xmlns:a16="http://schemas.microsoft.com/office/drawing/2014/main" id="{7A36D477-9A20-163F-AA20-7F2C2AC84F7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3646114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each of the boxes on the next slide when they light up.  </a:t>
            </a:r>
          </a:p>
        </p:txBody>
      </p:sp>
      <p:pic>
        <p:nvPicPr>
          <p:cNvPr id="8194" name="Picture 2" descr="http://img.alibaba.com/wsphoto/330820055/Wholesale-200pcs-lot-Flashing-light-up-wand-novelty-toy-glow-st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571374"/>
            <a:ext cx="9666514" cy="4819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5800" y="1428929"/>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64771" y="6153240"/>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BD972C0-4347-EE22-BF76-4619F6A1431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530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3399FF"/>
                </a:solidFill>
                <a:effectLst>
                  <a:outerShdw dist="45791" dir="3378596" algn="ctr" rotWithShape="0">
                    <a:srgbClr val="4D4D4D">
                      <a:alpha val="80000"/>
                    </a:srgbClr>
                  </a:outerShdw>
                </a:effectLst>
                <a:latin typeface="Arial Black"/>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FF"/>
                </a:solidFill>
                <a:effectLst>
                  <a:outerShdw dist="45791" dir="3378596" algn="ctr" rotWithShape="0">
                    <a:srgbClr val="4D4D4D">
                      <a:alpha val="80000"/>
                    </a:srgbClr>
                  </a:outerShdw>
                </a:effectLst>
                <a:latin typeface="Arial Black"/>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80000"/>
                    </a:srgbClr>
                  </a:outerShdw>
                </a:effectLst>
                <a:latin typeface="Arial Black"/>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FF99"/>
                </a:solidFill>
                <a:effectLst>
                  <a:outerShdw dist="45791" dir="3378596" algn="ctr" rotWithShape="0">
                    <a:srgbClr val="4D4D4D">
                      <a:alpha val="80000"/>
                    </a:srgbClr>
                  </a:outerShdw>
                </a:effectLst>
                <a:latin typeface="Arial Black"/>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FF00"/>
                </a:solidFill>
                <a:effectLst>
                  <a:outerShdw dist="45791" dir="3378596" algn="ctr" rotWithShape="0">
                    <a:srgbClr val="4D4D4D">
                      <a:alpha val="80000"/>
                    </a:srgbClr>
                  </a:outerShdw>
                </a:effectLst>
                <a:latin typeface="Arial Black"/>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algn="ctr"/>
            <a:r>
              <a:rPr lang="en-US" sz="3600" kern="10">
                <a:ln w="19050">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00FF"/>
                </a:solidFill>
                <a:effectLst>
                  <a:outerShdw dist="45791" dir="3378596" algn="ctr" rotWithShape="0">
                    <a:srgbClr val="4D4D4D">
                      <a:alpha val="80000"/>
                    </a:srgbClr>
                  </a:outerShdw>
                </a:effectLst>
                <a:latin typeface="Arial Black"/>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9933FF"/>
                </a:solidFill>
                <a:effectLst>
                  <a:outerShdw dist="45791" dir="3378596" algn="ctr" rotWithShape="0">
                    <a:srgbClr val="4D4D4D">
                      <a:alpha val="80000"/>
                    </a:srgbClr>
                  </a:outerShdw>
                </a:effectLst>
                <a:latin typeface="Arial Black"/>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algn="ctr"/>
            <a:r>
              <a:rPr lang="en-US" sz="3600" kern="10">
                <a:ln w="28575">
                  <a:solidFill>
                    <a:schemeClr val="bg1"/>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D29621-3173-B1EB-3A3B-9981C0FF1CD3}"/>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8967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1971" name="Group 51"/>
          <p:cNvGraphicFramePr>
            <a:graphicFrameLocks noGrp="1"/>
          </p:cNvGraphicFramePr>
          <p:nvPr>
            <p:extLst>
              <p:ext uri="{D42A27DB-BD31-4B8C-83A1-F6EECF244321}">
                <p14:modId xmlns:p14="http://schemas.microsoft.com/office/powerpoint/2010/main" val="2934595566"/>
              </p:ext>
            </p:extLst>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1800" dirty="0"/>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sz="3200" dirty="0">
                <a:solidFill>
                  <a:schemeClr val="bg1"/>
                </a:solidFill>
              </a:rPr>
              <a:t>PART 3 Review Game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a:effectLst>
            <a:glow rad="1257300">
              <a:srgbClr val="FF00FF">
                <a:alpha val="9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a:effectLst>
            <a:glow rad="901700">
              <a:srgbClr val="66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a:effectLst>
            <a:glow rad="1206500">
              <a:srgbClr val="66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rad="1905000">
              <a:srgbClr val="FFFF00">
                <a:alpha val="5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pic>
        <p:nvPicPr>
          <p:cNvPr id="11266"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1DB492D-FA4B-0B61-1014-C9219161A827}"/>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759408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04800" y="3048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a:solidFill>
                  <a:schemeClr val="bg1"/>
                </a:solidFill>
                <a:latin typeface="Times New Roman" pitchFamily="18" charset="0"/>
              </a:rPr>
              <a:t>This organelle packages and transports proteins and other macromolecules? </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 y="1600200"/>
            <a:ext cx="8723313" cy="50292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708" y="16764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pic>
        <p:nvPicPr>
          <p:cNvPr id="3" name="Picture 2">
            <a:extLst>
              <a:ext uri="{FF2B5EF4-FFF2-40B4-BE49-F238E27FC236}">
                <a16:creationId xmlns:a16="http://schemas.microsoft.com/office/drawing/2014/main" id="{5B63A0FD-12AD-A45A-E645-BE2C3408623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8191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10</a:t>
            </a:r>
          </a:p>
        </p:txBody>
      </p:sp>
    </p:spTree>
    <p:extLst>
      <p:ext uri="{BB962C8B-B14F-4D97-AF65-F5344CB8AC3E}">
        <p14:creationId xmlns:p14="http://schemas.microsoft.com/office/powerpoint/2010/main" val="14768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4294967295"/>
          </p:nvPr>
        </p:nvSpPr>
        <p:spPr>
          <a:xfrm>
            <a:off x="33152" y="76200"/>
            <a:ext cx="9110847" cy="5826125"/>
          </a:xfrm>
        </p:spPr>
        <p:txBody>
          <a:bodyPr/>
          <a:lstStyle/>
          <a:p>
            <a:pPr eaLnBrk="1" hangingPunct="1"/>
            <a:r>
              <a:rPr lang="en-US" dirty="0">
                <a:solidFill>
                  <a:srgbClr val="FFCCCC"/>
                </a:solidFill>
              </a:rPr>
              <a:t>Cellular Organelles: A membrane-bound compartment or structure in a cell that performs a special function.</a:t>
            </a:r>
          </a:p>
        </p:txBody>
      </p:sp>
      <p:sp>
        <p:nvSpPr>
          <p:cNvPr id="22532" name="Rectangle 5"/>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pic>
        <p:nvPicPr>
          <p:cNvPr id="1026" name="Picture 2" descr="https://sp.yimg.com/ib/th?id=JN.AuY8wmTHuFjGzfnKWIVXBQ&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1"/>
            <a:ext cx="8610600" cy="445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57200" y="1837505"/>
            <a:ext cx="255711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They…</a:t>
            </a:r>
          </a:p>
        </p:txBody>
      </p:sp>
      <p:sp>
        <p:nvSpPr>
          <p:cNvPr id="8" name="Rectangle 7"/>
          <p:cNvSpPr/>
          <p:nvPr/>
        </p:nvSpPr>
        <p:spPr>
          <a:xfrm>
            <a:off x="3665671" y="5669260"/>
            <a:ext cx="535595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within the cell.</a:t>
            </a:r>
          </a:p>
        </p:txBody>
      </p:sp>
      <p:sp>
        <p:nvSpPr>
          <p:cNvPr id="12" name="Rectangle 11">
            <a:extLst>
              <a:ext uri="{FF2B5EF4-FFF2-40B4-BE49-F238E27FC236}">
                <a16:creationId xmlns:a16="http://schemas.microsoft.com/office/drawing/2014/main" id="{AD71C305-40A3-49D7-8187-253FB07C4E7B}"/>
              </a:ext>
            </a:extLst>
          </p:cNvPr>
          <p:cNvSpPr/>
          <p:nvPr/>
        </p:nvSpPr>
        <p:spPr>
          <a:xfrm>
            <a:off x="7827138" y="107766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Arial" charset="0"/>
                <a:ea typeface="+mn-ea"/>
                <a:cs typeface="+mn-cs"/>
              </a:rPr>
              <a:t>10</a:t>
            </a:r>
          </a:p>
        </p:txBody>
      </p:sp>
      <p:sp>
        <p:nvSpPr>
          <p:cNvPr id="3" name="Explosion: 14 Points 2">
            <a:extLst>
              <a:ext uri="{FF2B5EF4-FFF2-40B4-BE49-F238E27FC236}">
                <a16:creationId xmlns:a16="http://schemas.microsoft.com/office/drawing/2014/main" id="{34C4A370-E72F-4BC7-B200-E6474F9BC24F}"/>
              </a:ext>
            </a:extLst>
          </p:cNvPr>
          <p:cNvSpPr/>
          <p:nvPr/>
        </p:nvSpPr>
        <p:spPr bwMode="auto">
          <a:xfrm rot="654842">
            <a:off x="1917952" y="2064037"/>
            <a:ext cx="5998630" cy="3879542"/>
          </a:xfrm>
          <a:prstGeom prst="irregularSeal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a:extLst>
              <a:ext uri="{FF2B5EF4-FFF2-40B4-BE49-F238E27FC236}">
                <a16:creationId xmlns:a16="http://schemas.microsoft.com/office/drawing/2014/main" id="{69DDA11C-DFA3-40BC-A8C7-02B8B05D8B75}"/>
              </a:ext>
            </a:extLst>
          </p:cNvPr>
          <p:cNvSpPr/>
          <p:nvPr/>
        </p:nvSpPr>
        <p:spPr>
          <a:xfrm rot="20985534">
            <a:off x="2959647" y="3263057"/>
            <a:ext cx="3300905" cy="1754326"/>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o</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ne point</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each…</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8453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3062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extLst>
              <p:ext uri="{D42A27DB-BD31-4B8C-83A1-F6EECF244321}">
                <p14:modId xmlns:p14="http://schemas.microsoft.com/office/powerpoint/2010/main" val="589839128"/>
              </p:ext>
            </p:extLst>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323534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62812" y="76200"/>
            <a:ext cx="8881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Times New Roman" pitchFamily="18" charset="0"/>
                <a:ea typeface="+mn-ea"/>
                <a:cs typeface="+mn-cs"/>
              </a:rPr>
              <a:t>Thi</a:t>
            </a:r>
            <a:r>
              <a:rPr lang="en-US" dirty="0">
                <a:solidFill>
                  <a:srgbClr val="FFFFFF"/>
                </a:solidFill>
                <a:latin typeface="Times New Roman" pitchFamily="18" charset="0"/>
              </a:rPr>
              <a:t>s cellular organelle synthesizes sugars, stores enzymes, regulates calcium, makes lipids and steroids. </a:t>
            </a: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4" name="Picture 3">
            <a:extLst>
              <a:ext uri="{FF2B5EF4-FFF2-40B4-BE49-F238E27FC236}">
                <a16:creationId xmlns:a16="http://schemas.microsoft.com/office/drawing/2014/main" id="{1A088338-4A7B-4FAD-84F0-36F6813BA187}"/>
              </a:ext>
            </a:extLst>
          </p:cNvPr>
          <p:cNvPicPr>
            <a:picLocks noChangeAspect="1"/>
          </p:cNvPicPr>
          <p:nvPr/>
        </p:nvPicPr>
        <p:blipFill>
          <a:blip r:embed="rId2"/>
          <a:stretch>
            <a:fillRect/>
          </a:stretch>
        </p:blipFill>
        <p:spPr>
          <a:xfrm>
            <a:off x="190500" y="1981200"/>
            <a:ext cx="8763000" cy="454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D323E7-CC07-437D-A71E-131ED72D0BE7}"/>
              </a:ext>
            </a:extLst>
          </p:cNvPr>
          <p:cNvSpPr/>
          <p:nvPr/>
        </p:nvSpPr>
        <p:spPr>
          <a:xfrm>
            <a:off x="7965296" y="1219200"/>
            <a:ext cx="915892"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11</a:t>
            </a:r>
          </a:p>
        </p:txBody>
      </p:sp>
      <p:pic>
        <p:nvPicPr>
          <p:cNvPr id="2" name="Picture 1">
            <a:extLst>
              <a:ext uri="{FF2B5EF4-FFF2-40B4-BE49-F238E27FC236}">
                <a16:creationId xmlns:a16="http://schemas.microsoft.com/office/drawing/2014/main" id="{416E580C-B9B0-2470-6541-CFC0721A68C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58036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rPr>
              <a:t>These are protein messengers which help to coordinate certain bodily activities.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2050" name="Picture 2" descr="Hormone Imbalance, Symptoms, Signs, Diagnosis &amp; Treatments - Balance My  Hormones">
            <a:extLst>
              <a:ext uri="{FF2B5EF4-FFF2-40B4-BE49-F238E27FC236}">
                <a16:creationId xmlns:a16="http://schemas.microsoft.com/office/drawing/2014/main" id="{0E478B87-A090-48C5-B918-43BB61EFB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8D8F14F4-679E-4079-9156-3E3A1BFC66CC}"/>
              </a:ext>
            </a:extLst>
          </p:cNvPr>
          <p:cNvSpPr/>
          <p:nvPr/>
        </p:nvSpPr>
        <p:spPr>
          <a:xfrm>
            <a:off x="1219200" y="4648200"/>
            <a:ext cx="7010400" cy="60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709B7EC-84B8-43F5-A168-F41FDE171628}"/>
              </a:ext>
            </a:extLst>
          </p:cNvPr>
          <p:cNvSpPr/>
          <p:nvPr/>
        </p:nvSpPr>
        <p:spPr>
          <a:xfrm>
            <a:off x="7961293" y="838200"/>
            <a:ext cx="954107"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12</a:t>
            </a:r>
          </a:p>
        </p:txBody>
      </p:sp>
      <p:pic>
        <p:nvPicPr>
          <p:cNvPr id="2" name="Picture 1">
            <a:extLst>
              <a:ext uri="{FF2B5EF4-FFF2-40B4-BE49-F238E27FC236}">
                <a16:creationId xmlns:a16="http://schemas.microsoft.com/office/drawing/2014/main" id="{B4FEEE6A-25AF-0990-F417-3F16248F93A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80142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62812" y="76200"/>
            <a:ext cx="88811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Name this a simple organic compound containing both a carboxyl (—COOH) and an amino (—NH</a:t>
            </a:r>
            <a:r>
              <a:rPr kumimoji="0" lang="en-US" sz="3600" b="0" i="0" u="none" strike="noStrike" kern="1200" cap="none" spc="0" normalizeH="0" baseline="-2500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group. </a:t>
            </a:r>
          </a:p>
        </p:txBody>
      </p:sp>
      <p:pic>
        <p:nvPicPr>
          <p:cNvPr id="4" name="Picture 3">
            <a:extLst>
              <a:ext uri="{FF2B5EF4-FFF2-40B4-BE49-F238E27FC236}">
                <a16:creationId xmlns:a16="http://schemas.microsoft.com/office/drawing/2014/main" id="{1A088338-4A7B-4FAD-84F0-36F6813BA187}"/>
              </a:ext>
            </a:extLst>
          </p:cNvPr>
          <p:cNvPicPr>
            <a:picLocks noChangeAspect="1"/>
          </p:cNvPicPr>
          <p:nvPr/>
        </p:nvPicPr>
        <p:blipFill>
          <a:blip r:embed="rId2"/>
          <a:stretch>
            <a:fillRect/>
          </a:stretch>
        </p:blipFill>
        <p:spPr>
          <a:xfrm>
            <a:off x="190500" y="1981200"/>
            <a:ext cx="8763000" cy="454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id="{73D323E7-CC07-437D-A71E-131ED72D0BE7}"/>
              </a:ext>
            </a:extLst>
          </p:cNvPr>
          <p:cNvSpPr/>
          <p:nvPr/>
        </p:nvSpPr>
        <p:spPr>
          <a:xfrm>
            <a:off x="7946188" y="1219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13</a:t>
            </a:r>
          </a:p>
        </p:txBody>
      </p:sp>
      <p:pic>
        <p:nvPicPr>
          <p:cNvPr id="6" name="Picture 2">
            <a:extLst>
              <a:ext uri="{FF2B5EF4-FFF2-40B4-BE49-F238E27FC236}">
                <a16:creationId xmlns:a16="http://schemas.microsoft.com/office/drawing/2014/main" id="{21BAF383-682C-4FE3-B39B-CAEE1D451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97069"/>
            <a:ext cx="84963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1DC5452-42A2-5340-F9B4-0C4C430D99C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14860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915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i="0" dirty="0">
                <a:solidFill>
                  <a:schemeClr val="bg1"/>
                </a:solidFill>
                <a:effectLst/>
                <a:latin typeface="Arial" panose="020B0604020202020204" pitchFamily="34" charset="0"/>
                <a:cs typeface="Arial" panose="020B0604020202020204" pitchFamily="34" charset="0"/>
              </a:rPr>
              <a:t>Every cell in the human body contains these. The basic structure of these is a chain of amino acids. You need </a:t>
            </a:r>
            <a:r>
              <a:rPr lang="en-US" sz="2800" dirty="0">
                <a:solidFill>
                  <a:schemeClr val="bg1"/>
                </a:solidFill>
                <a:latin typeface="Arial" panose="020B0604020202020204" pitchFamily="34" charset="0"/>
                <a:cs typeface="Arial" panose="020B0604020202020204" pitchFamily="34" charset="0"/>
              </a:rPr>
              <a:t>these</a:t>
            </a:r>
            <a:r>
              <a:rPr lang="en-US" sz="2800" i="0" dirty="0">
                <a:solidFill>
                  <a:schemeClr val="bg1"/>
                </a:solidFill>
                <a:effectLst/>
                <a:latin typeface="Arial" panose="020B0604020202020204" pitchFamily="34" charset="0"/>
                <a:cs typeface="Arial" panose="020B0604020202020204" pitchFamily="34" charset="0"/>
              </a:rPr>
              <a:t> in your diet to help your body repair cells and make new ones. </a:t>
            </a:r>
            <a:r>
              <a:rPr lang="en-US" sz="2800" dirty="0">
                <a:solidFill>
                  <a:schemeClr val="bg1"/>
                </a:solidFill>
                <a:latin typeface="Arial" panose="020B0604020202020204" pitchFamily="34" charset="0"/>
                <a:cs typeface="Arial" panose="020B0604020202020204" pitchFamily="34" charset="0"/>
              </a:rPr>
              <a:t>It</a:t>
            </a:r>
            <a:r>
              <a:rPr lang="en-US" sz="2800" i="0" dirty="0">
                <a:solidFill>
                  <a:schemeClr val="bg1"/>
                </a:solidFill>
                <a:effectLst/>
                <a:latin typeface="Arial" panose="020B0604020202020204" pitchFamily="34" charset="0"/>
                <a:cs typeface="Arial" panose="020B0604020202020204" pitchFamily="34" charset="0"/>
              </a:rPr>
              <a:t> is important for growth and development in children, teens, and pregnant women.</a:t>
            </a:r>
            <a:endParaRPr kumimoji="0" lang="en-US" sz="2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5122" name="Picture 2" descr="High-protein diet linked to lower risk for death">
            <a:extLst>
              <a:ext uri="{FF2B5EF4-FFF2-40B4-BE49-F238E27FC236}">
                <a16:creationId xmlns:a16="http://schemas.microsoft.com/office/drawing/2014/main" id="{91DB94BE-C4B1-4982-B5DD-292D4BE9D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2" y="2526618"/>
            <a:ext cx="8764555" cy="4113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AAF80E7C-F07E-4B75-8B51-41DD22A6768E}"/>
              </a:ext>
            </a:extLst>
          </p:cNvPr>
          <p:cNvSpPr/>
          <p:nvPr/>
        </p:nvSpPr>
        <p:spPr>
          <a:xfrm>
            <a:off x="3276600" y="3962400"/>
            <a:ext cx="2895600" cy="1447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A2CDA0C-87B3-430D-8D57-B359CF42892E}"/>
              </a:ext>
            </a:extLst>
          </p:cNvPr>
          <p:cNvSpPr/>
          <p:nvPr/>
        </p:nvSpPr>
        <p:spPr>
          <a:xfrm>
            <a:off x="304800" y="2464483"/>
            <a:ext cx="954107"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4">
                      <a:satMod val="175000"/>
                    </a:schemeClr>
                  </a:glow>
                  <a:innerShdw blurRad="177800">
                    <a:schemeClr val="accent3">
                      <a:lumMod val="50000"/>
                    </a:schemeClr>
                  </a:innerShdw>
                </a:effectLst>
              </a:rPr>
              <a:t>14</a:t>
            </a:r>
          </a:p>
        </p:txBody>
      </p:sp>
      <p:pic>
        <p:nvPicPr>
          <p:cNvPr id="2" name="Picture 1">
            <a:extLst>
              <a:ext uri="{FF2B5EF4-FFF2-40B4-BE49-F238E27FC236}">
                <a16:creationId xmlns:a16="http://schemas.microsoft.com/office/drawing/2014/main" id="{B31625C4-36E1-8A72-D39E-7872AE9903D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6762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346D08D7-6ADE-AAD3-1EEE-7743C92332EC}"/>
              </a:ext>
            </a:extLst>
          </p:cNvPr>
          <p:cNvPicPr>
            <a:picLocks noChangeAspect="1"/>
          </p:cNvPicPr>
          <p:nvPr/>
        </p:nvPicPr>
        <p:blipFill>
          <a:blip r:embed="rId2"/>
          <a:stretch>
            <a:fillRect/>
          </a:stretch>
        </p:blipFill>
        <p:spPr>
          <a:xfrm>
            <a:off x="7418674" y="6787306"/>
            <a:ext cx="1633537" cy="706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7891" name="Rectangle 3"/>
          <p:cNvSpPr>
            <a:spLocks noGrp="1" noChangeArrowheads="1"/>
          </p:cNvSpPr>
          <p:nvPr>
            <p:ph idx="1"/>
          </p:nvPr>
        </p:nvSpPr>
        <p:spPr>
          <a:xfrm>
            <a:off x="76200" y="134937"/>
            <a:ext cx="8839200" cy="5826125"/>
          </a:xfrm>
        </p:spPr>
        <p:txBody>
          <a:bodyPr/>
          <a:lstStyle/>
          <a:p>
            <a:pPr eaLnBrk="1" hangingPunct="1">
              <a:defRPr/>
            </a:pPr>
            <a:r>
              <a:rPr lang="en-US" dirty="0"/>
              <a:t>The Golgi Apparatus sends </a:t>
            </a:r>
            <a:r>
              <a:rPr lang="en-US" dirty="0">
                <a:solidFill>
                  <a:srgbClr val="66FF99"/>
                </a:solidFill>
              </a:rPr>
              <a:t>v</a:t>
            </a:r>
            <a:r>
              <a:rPr lang="en-US" dirty="0">
                <a:solidFill>
                  <a:srgbClr val="FFC000"/>
                </a:solidFill>
              </a:rPr>
              <a:t>e</a:t>
            </a:r>
            <a:r>
              <a:rPr lang="en-US" dirty="0">
                <a:solidFill>
                  <a:srgbClr val="66FF99"/>
                </a:solidFill>
              </a:rPr>
              <a:t>s</a:t>
            </a:r>
            <a:r>
              <a:rPr lang="en-US" dirty="0">
                <a:solidFill>
                  <a:srgbClr val="FFC000"/>
                </a:solidFill>
              </a:rPr>
              <a:t>ic</a:t>
            </a:r>
            <a:r>
              <a:rPr lang="en-US" dirty="0">
                <a:solidFill>
                  <a:srgbClr val="66FF99"/>
                </a:solidFill>
              </a:rPr>
              <a:t>l</a:t>
            </a:r>
            <a:r>
              <a:rPr lang="en-US" dirty="0">
                <a:solidFill>
                  <a:srgbClr val="FFC000"/>
                </a:solidFill>
              </a:rPr>
              <a:t>e</a:t>
            </a:r>
            <a:r>
              <a:rPr lang="en-US" dirty="0">
                <a:solidFill>
                  <a:srgbClr val="66FF99"/>
                </a:solidFill>
              </a:rPr>
              <a:t>s</a:t>
            </a:r>
            <a:r>
              <a:rPr lang="en-US" dirty="0"/>
              <a:t> of macromolecules to destination in cell. </a:t>
            </a:r>
          </a:p>
        </p:txBody>
      </p:sp>
      <p:sp>
        <p:nvSpPr>
          <p:cNvPr id="23245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5" name="Donut 4"/>
          <p:cNvSpPr/>
          <p:nvPr/>
        </p:nvSpPr>
        <p:spPr bwMode="auto">
          <a:xfrm>
            <a:off x="2438400" y="2438400"/>
            <a:ext cx="914400" cy="609600"/>
          </a:xfrm>
          <a:prstGeom prst="donut">
            <a:avLst/>
          </a:prstGeom>
          <a:noFill/>
          <a:ln w="9525" cap="flat" cmpd="sng" algn="ctr">
            <a:no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Rounded Corners 2">
            <a:extLst>
              <a:ext uri="{FF2B5EF4-FFF2-40B4-BE49-F238E27FC236}">
                <a16:creationId xmlns:a16="http://schemas.microsoft.com/office/drawing/2014/main" id="{06945A13-3385-413E-A5AA-E606806A7EE4}"/>
              </a:ext>
            </a:extLst>
          </p:cNvPr>
          <p:cNvSpPr/>
          <p:nvPr/>
        </p:nvSpPr>
        <p:spPr>
          <a:xfrm>
            <a:off x="5029200" y="228600"/>
            <a:ext cx="1371600" cy="38100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NSF supports plant-cell research">
            <a:extLst>
              <a:ext uri="{FF2B5EF4-FFF2-40B4-BE49-F238E27FC236}">
                <a16:creationId xmlns:a16="http://schemas.microsoft.com/office/drawing/2014/main" id="{9F2FE4BE-8522-4184-9F05-D1A0667FF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219200"/>
            <a:ext cx="8915400" cy="529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A9271BCD-852F-4B25-A96B-27E5220C966A}"/>
              </a:ext>
            </a:extLst>
          </p:cNvPr>
          <p:cNvSpPr txBox="1"/>
          <p:nvPr/>
        </p:nvSpPr>
        <p:spPr>
          <a:xfrm>
            <a:off x="5867400" y="1295400"/>
            <a:ext cx="4603102"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1212282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extLst>
              <p:ext uri="{D42A27DB-BD31-4B8C-83A1-F6EECF244321}">
                <p14:modId xmlns:p14="http://schemas.microsoft.com/office/powerpoint/2010/main" val="3042704810"/>
              </p:ext>
            </p:extLst>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602292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3875" name="Rectangle 3"/>
          <p:cNvSpPr>
            <a:spLocks noGrp="1" noChangeArrowheads="1"/>
          </p:cNvSpPr>
          <p:nvPr>
            <p:ph idx="1"/>
          </p:nvPr>
        </p:nvSpPr>
        <p:spPr>
          <a:xfrm>
            <a:off x="0" y="49051"/>
            <a:ext cx="8991600" cy="5749925"/>
          </a:xfrm>
        </p:spPr>
        <p:txBody>
          <a:bodyPr/>
          <a:lstStyle/>
          <a:p>
            <a:pPr eaLnBrk="1" hangingPunct="1">
              <a:defRPr/>
            </a:pPr>
            <a:r>
              <a:rPr lang="en-US" dirty="0"/>
              <a:t>True or False? The nucleolus is only visible when cell is not dividing.</a:t>
            </a:r>
          </a:p>
        </p:txBody>
      </p:sp>
      <p:pic>
        <p:nvPicPr>
          <p:cNvPr id="84995" name="Picture 5" descr="http://www.cbs.dtu.dk/staff/dave/roanoke/nucleolu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8686800" cy="5334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p>
        </p:txBody>
      </p:sp>
      <p:sp>
        <p:nvSpPr>
          <p:cNvPr id="6" name="TextBox 5">
            <a:extLst>
              <a:ext uri="{FF2B5EF4-FFF2-40B4-BE49-F238E27FC236}">
                <a16:creationId xmlns:a16="http://schemas.microsoft.com/office/drawing/2014/main" id="{8132EC5B-DF70-4454-8003-D85572A737A8}"/>
              </a:ext>
            </a:extLst>
          </p:cNvPr>
          <p:cNvSpPr txBox="1"/>
          <p:nvPr/>
        </p:nvSpPr>
        <p:spPr>
          <a:xfrm>
            <a:off x="5715000" y="1371600"/>
            <a:ext cx="4640424"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16</a:t>
            </a:r>
          </a:p>
        </p:txBody>
      </p:sp>
    </p:spTree>
    <p:extLst>
      <p:ext uri="{BB962C8B-B14F-4D97-AF65-F5344CB8AC3E}">
        <p14:creationId xmlns:p14="http://schemas.microsoft.com/office/powerpoint/2010/main" val="2360971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76200"/>
            <a:ext cx="8839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a:t>
            </a:r>
            <a:r>
              <a:rPr lang="en-US" sz="2800" i="0" dirty="0">
                <a:solidFill>
                  <a:schemeClr val="bg1"/>
                </a:solidFill>
                <a:effectLst/>
                <a:latin typeface="Arial" panose="020B0604020202020204" pitchFamily="34" charset="0"/>
                <a:cs typeface="Arial" panose="020B0604020202020204" pitchFamily="34" charset="0"/>
              </a:rPr>
              <a:t>is serves to separate the chromosomes from the rest of the cell and includes an array of small holes or pores that permit the passage of certain materials, such as nucleic acids and proteins, between the nucleus and cytoplasm.</a:t>
            </a:r>
            <a:endParaRPr kumimoji="0" lang="en-US" sz="28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9218" name="Picture 2" descr="cell membrane under electron microscope - Google Search | Microscopy cells,  Cell membrane, Electron microscope">
            <a:extLst>
              <a:ext uri="{FF2B5EF4-FFF2-40B4-BE49-F238E27FC236}">
                <a16:creationId xmlns:a16="http://schemas.microsoft.com/office/drawing/2014/main" id="{0D10008C-2ECC-4E6D-BEA5-7E63058C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45" y="2515732"/>
            <a:ext cx="8686800" cy="4038600"/>
          </a:xfrm>
          <a:prstGeom prst="roundRect">
            <a:avLst>
              <a:gd name="adj" fmla="val 8594"/>
            </a:avLst>
          </a:prstGeom>
          <a:solidFill>
            <a:srgbClr val="FFFFFF">
              <a:shade val="85000"/>
            </a:srgbClr>
          </a:solidFill>
          <a:ln w="38100">
            <a:solidFill>
              <a:srgbClr val="CC00FF"/>
            </a:solidFill>
            <a:prstDash val="sysDash"/>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04AA0A00-42F7-494A-B119-515BFA75FDE3}"/>
              </a:ext>
            </a:extLst>
          </p:cNvPr>
          <p:cNvSpPr txBox="1"/>
          <p:nvPr/>
        </p:nvSpPr>
        <p:spPr>
          <a:xfrm>
            <a:off x="-1219200" y="2590800"/>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17</a:t>
            </a:r>
          </a:p>
        </p:txBody>
      </p:sp>
    </p:spTree>
    <p:extLst>
      <p:ext uri="{BB962C8B-B14F-4D97-AF65-F5344CB8AC3E}">
        <p14:creationId xmlns:p14="http://schemas.microsoft.com/office/powerpoint/2010/main" val="3912760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i="0" dirty="0">
                <a:solidFill>
                  <a:schemeClr val="bg1"/>
                </a:solidFill>
                <a:effectLst/>
                <a:latin typeface="Roboto"/>
              </a:rPr>
              <a:t>Enzymes of the lysosomes are synthesized in the rough endoplasmic reticulum and exported to the Golgi apparatus</a:t>
            </a:r>
            <a:endParaRPr kumimoji="0" lang="en-US" sz="3200" i="0" u="none" strike="noStrike" kern="1200" cap="none" spc="0" normalizeH="0" baseline="0" noProof="0" dirty="0">
              <a:ln>
                <a:noFill/>
              </a:ln>
              <a:solidFill>
                <a:schemeClr val="bg1"/>
              </a:solidFill>
              <a:effectLst/>
              <a:uLnTx/>
              <a:uFillTx/>
              <a:latin typeface="Times New Roman" pitchFamily="18" charset="0"/>
              <a:ea typeface="+mn-ea"/>
              <a:cs typeface="+mn-cs"/>
            </a:endParaRPr>
          </a:p>
        </p:txBody>
      </p:sp>
      <p:sp>
        <p:nvSpPr>
          <p:cNvPr id="3" name="Rectangle: Rounded Corners 2">
            <a:extLst>
              <a:ext uri="{FF2B5EF4-FFF2-40B4-BE49-F238E27FC236}">
                <a16:creationId xmlns:a16="http://schemas.microsoft.com/office/drawing/2014/main" id="{6D5A42F8-AB39-4093-AC80-AD82485F80C4}"/>
              </a:ext>
            </a:extLst>
          </p:cNvPr>
          <p:cNvSpPr/>
          <p:nvPr/>
        </p:nvSpPr>
        <p:spPr>
          <a:xfrm>
            <a:off x="3200400" y="304800"/>
            <a:ext cx="2057400" cy="457200"/>
          </a:xfrm>
          <a:prstGeom prst="round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8A59116A-3B3D-4006-A86D-567E42813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5" y="1787374"/>
            <a:ext cx="8758335" cy="4461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7955D1BB-22EA-429F-87E3-B212542CDBCB}"/>
              </a:ext>
            </a:extLst>
          </p:cNvPr>
          <p:cNvSpPr txBox="1"/>
          <p:nvPr/>
        </p:nvSpPr>
        <p:spPr>
          <a:xfrm>
            <a:off x="-1219200" y="1787374"/>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18</a:t>
            </a:r>
          </a:p>
        </p:txBody>
      </p:sp>
      <p:pic>
        <p:nvPicPr>
          <p:cNvPr id="2" name="Picture 1">
            <a:extLst>
              <a:ext uri="{FF2B5EF4-FFF2-40B4-BE49-F238E27FC236}">
                <a16:creationId xmlns:a16="http://schemas.microsoft.com/office/drawing/2014/main" id="{04010842-EFD7-3EBA-A6ED-38B93DE17A18}"/>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39606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These form when the nucleus disappears and the cell is going to divide?</a:t>
            </a:r>
          </a:p>
          <a:p>
            <a:pPr eaLnBrk="1" hangingPunct="1"/>
            <a:endParaRPr lang="en-US" dirty="0">
              <a:solidFill>
                <a:srgbClr val="FFFF00"/>
              </a:solidFill>
              <a:latin typeface="Times New Roman" pitchFamily="18" charset="0"/>
            </a:endParaRPr>
          </a:p>
        </p:txBody>
      </p:sp>
      <p:pic>
        <p:nvPicPr>
          <p:cNvPr id="31747" name="Picture 6" descr="http://w3.uniroma1.it/medicfisio/chromosomes_foto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81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154941" y="14478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
        <p:nvSpPr>
          <p:cNvPr id="8" name="TextBox 7">
            <a:extLst>
              <a:ext uri="{FF2B5EF4-FFF2-40B4-BE49-F238E27FC236}">
                <a16:creationId xmlns:a16="http://schemas.microsoft.com/office/drawing/2014/main" id="{BE20E6C5-CF14-45AE-9670-1893C8837EC0}"/>
              </a:ext>
            </a:extLst>
          </p:cNvPr>
          <p:cNvSpPr txBox="1"/>
          <p:nvPr/>
        </p:nvSpPr>
        <p:spPr>
          <a:xfrm>
            <a:off x="-1371600" y="1357449"/>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19</a:t>
            </a:r>
          </a:p>
        </p:txBody>
      </p:sp>
      <p:pic>
        <p:nvPicPr>
          <p:cNvPr id="3" name="Picture 2">
            <a:extLst>
              <a:ext uri="{FF2B5EF4-FFF2-40B4-BE49-F238E27FC236}">
                <a16:creationId xmlns:a16="http://schemas.microsoft.com/office/drawing/2014/main" id="{3667C724-071E-5FE8-3F33-F80BA8130BA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99477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9939"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t>Name the four important roles of proteins.</a:t>
            </a:r>
          </a:p>
        </p:txBody>
      </p:sp>
      <p:pic>
        <p:nvPicPr>
          <p:cNvPr id="272387" name="Picture 5" descr="barking_cartoon_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077200" cy="5324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439942" name="AutoShape 6"/>
          <p:cNvSpPr>
            <a:spLocks noChangeArrowheads="1"/>
          </p:cNvSpPr>
          <p:nvPr/>
        </p:nvSpPr>
        <p:spPr bwMode="auto">
          <a:xfrm>
            <a:off x="4419600" y="1295400"/>
            <a:ext cx="4495800" cy="27432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48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439943" name="AutoShape 7"/>
          <p:cNvSpPr>
            <a:spLocks noChangeArrowheads="1"/>
          </p:cNvSpPr>
          <p:nvPr/>
        </p:nvSpPr>
        <p:spPr bwMode="auto">
          <a:xfrm>
            <a:off x="3657600" y="1295400"/>
            <a:ext cx="3733800" cy="32004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6439944" name="AutoShape 8"/>
          <p:cNvSpPr>
            <a:spLocks noChangeArrowheads="1"/>
          </p:cNvSpPr>
          <p:nvPr/>
        </p:nvSpPr>
        <p:spPr bwMode="auto">
          <a:xfrm>
            <a:off x="4114800" y="1219200"/>
            <a:ext cx="4191000" cy="2438400"/>
          </a:xfrm>
          <a:prstGeom prst="wedgeRectCallout">
            <a:avLst>
              <a:gd name="adj1" fmla="val -43750"/>
              <a:gd name="adj2" fmla="val 70000"/>
            </a:avLst>
          </a:prstGeom>
          <a:noFill/>
          <a:ln w="9525" algn="ctr">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72391" name="AutoShape 8"/>
          <p:cNvSpPr>
            <a:spLocks noChangeArrowheads="1"/>
          </p:cNvSpPr>
          <p:nvPr/>
        </p:nvSpPr>
        <p:spPr bwMode="auto">
          <a:xfrm>
            <a:off x="4114800" y="1447800"/>
            <a:ext cx="3886200" cy="3200400"/>
          </a:xfrm>
          <a:prstGeom prst="wedgeRoundRectCallout">
            <a:avLst>
              <a:gd name="adj1" fmla="val -57968"/>
              <a:gd name="adj2" fmla="val 36111"/>
              <a:gd name="adj3" fmla="val 16667"/>
            </a:avLst>
          </a:prstGeom>
          <a:solidFill>
            <a:schemeClr val="tx1"/>
          </a:solidFill>
          <a:ln w="76200">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ahoma" pitchFamily="34" charset="0"/>
                <a:ea typeface="+mn-ea"/>
                <a:cs typeface="+mn-cs"/>
              </a:rPr>
              <a:t>Grrr</a:t>
            </a: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G- </a:t>
            </a:r>
            <a:r>
              <a:rPr kumimoji="0" lang="en-US" sz="3600" b="0" i="0" u="none" strike="noStrike" kern="1200" cap="none" spc="0" normalizeH="0" baseline="0" noProof="0" dirty="0">
                <a:ln>
                  <a:noFill/>
                </a:ln>
                <a:effectLst/>
                <a:uLnTx/>
                <a:uFillTx/>
                <a:latin typeface="Tahoma" pitchFamily="34" charset="0"/>
                <a:ea typeface="+mn-ea"/>
                <a:cs typeface="+mn-cs"/>
              </a:rPr>
              <a:t>Growth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r- </a:t>
            </a:r>
            <a:r>
              <a:rPr kumimoji="0" lang="en-US" sz="3600" b="0" i="0" u="none" strike="noStrike" kern="1200" cap="none" spc="0" normalizeH="0" baseline="0" noProof="0" dirty="0">
                <a:ln>
                  <a:noFill/>
                </a:ln>
                <a:effectLst/>
                <a:uLnTx/>
                <a:uFillTx/>
                <a:latin typeface="Tahoma" pitchFamily="34" charset="0"/>
                <a:ea typeface="+mn-ea"/>
                <a:cs typeface="+mn-cs"/>
              </a:rPr>
              <a:t>Repair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r- </a:t>
            </a:r>
            <a:r>
              <a:rPr kumimoji="0" lang="en-US" sz="3600" b="0" i="0" u="none" strike="noStrike" kern="1200" cap="none" spc="0" normalizeH="0" baseline="0" noProof="0" dirty="0">
                <a:ln>
                  <a:noFill/>
                </a:ln>
                <a:effectLst/>
                <a:uLnTx/>
                <a:uFillTx/>
                <a:latin typeface="Tahoma" pitchFamily="34" charset="0"/>
                <a:ea typeface="+mn-ea"/>
                <a:cs typeface="+mn-cs"/>
              </a:rPr>
              <a:t>Reproduction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Tahoma" pitchFamily="34" charset="0"/>
                <a:ea typeface="+mn-ea"/>
                <a:cs typeface="+mn-cs"/>
              </a:rPr>
              <a:t>r- </a:t>
            </a:r>
            <a:r>
              <a:rPr kumimoji="0" lang="en-US" sz="3600" b="0" i="0" u="none" strike="noStrike" kern="1200" cap="none" spc="0" normalizeH="0" baseline="0" noProof="0" dirty="0">
                <a:ln>
                  <a:noFill/>
                </a:ln>
                <a:effectLst/>
                <a:uLnTx/>
                <a:uFillTx/>
                <a:latin typeface="Tahoma" pitchFamily="34" charset="0"/>
                <a:ea typeface="+mn-ea"/>
                <a:cs typeface="+mn-cs"/>
              </a:rPr>
              <a:t>Regulate</a:t>
            </a:r>
          </a:p>
        </p:txBody>
      </p:sp>
      <p:sp>
        <p:nvSpPr>
          <p:cNvPr id="94823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ounded Rectangle 1"/>
          <p:cNvSpPr/>
          <p:nvPr/>
        </p:nvSpPr>
        <p:spPr bwMode="auto">
          <a:xfrm>
            <a:off x="609600" y="5181600"/>
            <a:ext cx="7391400" cy="990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3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TextBox 10">
            <a:extLst>
              <a:ext uri="{FF2B5EF4-FFF2-40B4-BE49-F238E27FC236}">
                <a16:creationId xmlns:a16="http://schemas.microsoft.com/office/drawing/2014/main" id="{E69133F6-7574-495B-903A-43ADE11781B5}"/>
              </a:ext>
            </a:extLst>
          </p:cNvPr>
          <p:cNvSpPr txBox="1"/>
          <p:nvPr/>
        </p:nvSpPr>
        <p:spPr>
          <a:xfrm>
            <a:off x="-990600" y="5299803"/>
            <a:ext cx="4572000"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glow rad="228600">
                    <a:srgbClr val="000000">
                      <a:satMod val="175000"/>
                    </a:srgbClr>
                  </a:glow>
                  <a:innerShdw blurRad="177800">
                    <a:srgbClr val="FFFFFF">
                      <a:lumMod val="50000"/>
                    </a:srgbClr>
                  </a:innerShdw>
                </a:effectLst>
                <a:uLnTx/>
                <a:uFillTx/>
                <a:latin typeface="Arial" charset="0"/>
                <a:ea typeface="+mn-ea"/>
                <a:cs typeface="+mn-cs"/>
              </a:rPr>
              <a:t>20</a:t>
            </a:r>
          </a:p>
        </p:txBody>
      </p:sp>
    </p:spTree>
    <p:extLst>
      <p:ext uri="{BB962C8B-B14F-4D97-AF65-F5344CB8AC3E}">
        <p14:creationId xmlns:p14="http://schemas.microsoft.com/office/powerpoint/2010/main" val="264472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1511066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extLst>
              <p:ext uri="{D42A27DB-BD31-4B8C-83A1-F6EECF244321}">
                <p14:modId xmlns:p14="http://schemas.microsoft.com/office/powerpoint/2010/main" val="2207857254"/>
              </p:ext>
            </p:extLst>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tx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23840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r>
              <a:rPr lang="en-US">
                <a:solidFill>
                  <a:schemeClr val="bg1"/>
                </a:solidFill>
              </a:rPr>
              <a:t>Questions 1-20 = 5pts Each</a:t>
            </a:r>
          </a:p>
          <a:p>
            <a:pPr algn="ctr" eaLnBrk="1" hangingPunct="1"/>
            <a:r>
              <a:rPr lang="en-US">
                <a:solidFill>
                  <a:schemeClr val="bg1"/>
                </a:solidFill>
              </a:rPr>
              <a:t>Final Category (Bonus) = 1pt Each</a:t>
            </a:r>
          </a:p>
          <a:p>
            <a:pPr algn="ctr" eaLnBrk="1" hangingPunct="1"/>
            <a:r>
              <a:rPr lang="en-US">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a:solidFill>
                <a:schemeClr val="bg1"/>
              </a:solidFill>
            </a:endParaRPr>
          </a:p>
          <a:p>
            <a:pPr algn="ctr" eaLnBrk="1" hangingPunct="1"/>
            <a:r>
              <a:rPr lang="en-US">
                <a:solidFill>
                  <a:schemeClr val="bg1"/>
                </a:solidFill>
              </a:rPr>
              <a:t>Find the Owl =</a:t>
            </a:r>
          </a:p>
          <a:p>
            <a:pPr algn="ctr" eaLnBrk="1" hangingPunct="1"/>
            <a:r>
              <a:rPr lang="en-US"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pic>
        <p:nvPicPr>
          <p:cNvPr id="2" name="Picture 1">
            <a:extLst>
              <a:ext uri="{FF2B5EF4-FFF2-40B4-BE49-F238E27FC236}">
                <a16:creationId xmlns:a16="http://schemas.microsoft.com/office/drawing/2014/main" id="{6DCCA952-1575-18B4-E58E-2439E79780F0}"/>
              </a:ext>
            </a:extLst>
          </p:cNvPr>
          <p:cNvPicPr>
            <a:picLocks noChangeAspect="1"/>
          </p:cNvPicPr>
          <p:nvPr/>
        </p:nvPicPr>
        <p:blipFill>
          <a:blip r:embed="rId4"/>
          <a:stretch>
            <a:fillRect/>
          </a:stretch>
        </p:blipFill>
        <p:spPr>
          <a:xfrm>
            <a:off x="7418674" y="6787306"/>
            <a:ext cx="1633537" cy="7069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this maze movie like the Endoplasmic reticulum?</a:t>
            </a:r>
          </a:p>
          <a:p>
            <a:pPr eaLnBrk="1" hangingPunct="1"/>
            <a:endParaRPr lang="en-US" dirty="0">
              <a:solidFill>
                <a:srgbClr val="FFFF00"/>
              </a:solidFill>
              <a:latin typeface="Times New Roman" pitchFamily="18" charset="0"/>
            </a:endParaRPr>
          </a:p>
        </p:txBody>
      </p:sp>
      <p:pic>
        <p:nvPicPr>
          <p:cNvPr id="6" name="Picture 2" descr="http://www.michaeljohngrist.com/wp-content/uploads/2010/08/maz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1816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6082" name="Picture 2" descr="https://encrypted-tbn0.gstatic.com/images?q=tbn:ANd9GcRd3OUkpDfXMdFB8bj0xmlM-oZP4X6r7jJsHQW397qlE9biM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466975" cy="184785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6781800" y="1397675"/>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Tree>
    <p:extLst>
      <p:ext uri="{BB962C8B-B14F-4D97-AF65-F5344CB8AC3E}">
        <p14:creationId xmlns:p14="http://schemas.microsoft.com/office/powerpoint/2010/main" val="976039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movie / book has this maze?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1026" name="Picture 2" descr="The Maze Runner Clips Shows You Around The Glade">
            <a:extLst>
              <a:ext uri="{FF2B5EF4-FFF2-40B4-BE49-F238E27FC236}">
                <a16:creationId xmlns:a16="http://schemas.microsoft.com/office/drawing/2014/main" id="{B4C3F893-BC38-472E-9A1A-76B1CBBB1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9636"/>
            <a:ext cx="8382000" cy="701493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TextBox 7">
            <a:extLst>
              <a:ext uri="{FF2B5EF4-FFF2-40B4-BE49-F238E27FC236}">
                <a16:creationId xmlns:a16="http://schemas.microsoft.com/office/drawing/2014/main" id="{E18328A7-A849-445A-9067-3A8EBE6B98BD}"/>
              </a:ext>
            </a:extLst>
          </p:cNvPr>
          <p:cNvSpPr txBox="1"/>
          <p:nvPr/>
        </p:nvSpPr>
        <p:spPr>
          <a:xfrm>
            <a:off x="5410200" y="-145267"/>
            <a:ext cx="4572000" cy="15696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spTree>
    <p:extLst>
      <p:ext uri="{BB962C8B-B14F-4D97-AF65-F5344CB8AC3E}">
        <p14:creationId xmlns:p14="http://schemas.microsoft.com/office/powerpoint/2010/main" val="3129913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228600" y="217714"/>
            <a:ext cx="8458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r>
              <a:rPr lang="en-US" dirty="0">
                <a:solidFill>
                  <a:schemeClr val="bg1"/>
                </a:solidFill>
                <a:latin typeface="Times New Roman" pitchFamily="18" charset="0"/>
              </a:rPr>
              <a:t>Name the ghosts below?</a:t>
            </a:r>
          </a:p>
          <a:p>
            <a:pPr eaLnBrk="1" hangingPunct="1"/>
            <a:endParaRPr lang="en-US" dirty="0">
              <a:solidFill>
                <a:srgbClr val="FFFF00"/>
              </a:solidFill>
              <a:latin typeface="Times New Roman" pitchFamily="18" charset="0"/>
            </a:endParaRPr>
          </a:p>
        </p:txBody>
      </p:sp>
      <p:pic>
        <p:nvPicPr>
          <p:cNvPr id="6" name="Picture 6" descr="http://images.wikia.com/villains/images/c/c9/Ghost-names-pac-man-8970067-519-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17878"/>
            <a:ext cx="6629400" cy="6040122"/>
          </a:xfrm>
          <a:prstGeom prst="rect">
            <a:avLst/>
          </a:prstGeom>
          <a:noFill/>
          <a:extLst>
            <a:ext uri="{909E8E84-426E-40DD-AFC4-6F175D3DCCD1}">
              <a14:hiddenFill xmlns:a14="http://schemas.microsoft.com/office/drawing/2010/main">
                <a:solidFill>
                  <a:srgbClr val="FFFFFF"/>
                </a:solidFill>
              </a14:hiddenFill>
            </a:ext>
          </a:extLst>
        </p:spPr>
      </p:pic>
      <p:pic>
        <p:nvPicPr>
          <p:cNvPr id="51202" name="Picture 2" descr="https://encrypted-tbn3.gstatic.com/images?q=tbn:ANd9GcQpmIKkk7LgH6AJNGtmNk6me4O6OpDAE4waBYcp7mVsW81PrNb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66800"/>
            <a:ext cx="58674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9300" y="-26236"/>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
        <p:nvSpPr>
          <p:cNvPr id="4" name="Rounded Rectangle 3"/>
          <p:cNvSpPr/>
          <p:nvPr/>
        </p:nvSpPr>
        <p:spPr>
          <a:xfrm>
            <a:off x="1447800" y="18288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480457" y="28194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47800" y="3837939"/>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458686" y="4800600"/>
            <a:ext cx="1371600" cy="533400"/>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07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https://encrypted-tbn1.gstatic.com/images?q=tbn:ANd9GcTz5P0dTbe1VoZPf0fHiUh9m34CMjcitbBIW8ErsrBS0_Ur-M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https://encrypted-tbn1.gstatic.com/images?q=tbn:ANd9GcQ1v9k275G4-rP0jm0rPTlGLaFxv3y4PwxVhP9BJeS95eHP1p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143125" cy="21431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781800" y="22860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extLst>
      <p:ext uri="{BB962C8B-B14F-4D97-AF65-F5344CB8AC3E}">
        <p14:creationId xmlns:p14="http://schemas.microsoft.com/office/powerpoint/2010/main" val="3430666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texturemonkey.com/HCG/blog/loz_%2813%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6"/>
            <a:ext cx="9144000" cy="68688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11071" y="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Tree>
    <p:extLst>
      <p:ext uri="{BB962C8B-B14F-4D97-AF65-F5344CB8AC3E}">
        <p14:creationId xmlns:p14="http://schemas.microsoft.com/office/powerpoint/2010/main" val="1903856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extLst>
              <p:ext uri="{D42A27DB-BD31-4B8C-83A1-F6EECF244321}">
                <p14:modId xmlns:p14="http://schemas.microsoft.com/office/powerpoint/2010/main" val="1253637750"/>
              </p:ext>
            </p:extLst>
          </p:nvPr>
        </p:nvGraphicFramePr>
        <p:xfrm>
          <a:off x="228600" y="838201"/>
          <a:ext cx="8686800" cy="4571999"/>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6775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8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758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8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01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78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
        <p:nvSpPr>
          <p:cNvPr id="2" name="Rectangle 1">
            <a:extLst>
              <a:ext uri="{FF2B5EF4-FFF2-40B4-BE49-F238E27FC236}">
                <a16:creationId xmlns:a16="http://schemas.microsoft.com/office/drawing/2014/main" id="{A774051A-60D3-4194-8729-10C16886BDC0}"/>
              </a:ext>
            </a:extLst>
          </p:cNvPr>
          <p:cNvSpPr/>
          <p:nvPr/>
        </p:nvSpPr>
        <p:spPr>
          <a:xfrm>
            <a:off x="430512" y="5334000"/>
            <a:ext cx="4993675"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Final Question</a:t>
            </a:r>
          </a:p>
        </p:txBody>
      </p:sp>
    </p:spTree>
    <p:extLst>
      <p:ext uri="{BB962C8B-B14F-4D97-AF65-F5344CB8AC3E}">
        <p14:creationId xmlns:p14="http://schemas.microsoft.com/office/powerpoint/2010/main" val="1108675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Tree>
    <p:extLst>
      <p:ext uri="{BB962C8B-B14F-4D97-AF65-F5344CB8AC3E}">
        <p14:creationId xmlns:p14="http://schemas.microsoft.com/office/powerpoint/2010/main" val="2160369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
        <p:nvSpPr>
          <p:cNvPr id="4" name="Donut 3"/>
          <p:cNvSpPr/>
          <p:nvPr/>
        </p:nvSpPr>
        <p:spPr>
          <a:xfrm>
            <a:off x="3810000" y="2819400"/>
            <a:ext cx="228600" cy="228600"/>
          </a:xfrm>
          <a:prstGeom prst="don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6096000" y="2743200"/>
            <a:ext cx="228600" cy="228600"/>
          </a:xfrm>
          <a:prstGeom prst="donu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4864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Tree>
    <p:extLst>
      <p:ext uri="{BB962C8B-B14F-4D97-AF65-F5344CB8AC3E}">
        <p14:creationId xmlns:p14="http://schemas.microsoft.com/office/powerpoint/2010/main" val="1991923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14400" y="690265"/>
            <a:ext cx="7725192" cy="923330"/>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
        <p:nvSpPr>
          <p:cNvPr id="4" name="Rectangle 3"/>
          <p:cNvSpPr/>
          <p:nvPr/>
        </p:nvSpPr>
        <p:spPr>
          <a:xfrm>
            <a:off x="3505200" y="4953000"/>
            <a:ext cx="3608680" cy="923330"/>
          </a:xfrm>
          <a:prstGeom prst="rect">
            <a:avLst/>
          </a:prstGeom>
          <a:noFill/>
        </p:spPr>
        <p:txBody>
          <a:bodyPr wrap="none" lIns="91440" tIns="45720" rIns="91440" bIns="45720">
            <a:prstTxWarp prst="textArchDown">
              <a:avLst/>
            </a:prstTxWarp>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all 5</a:t>
            </a:r>
          </a:p>
        </p:txBody>
      </p:sp>
    </p:spTree>
    <p:extLst>
      <p:ext uri="{BB962C8B-B14F-4D97-AF65-F5344CB8AC3E}">
        <p14:creationId xmlns:p14="http://schemas.microsoft.com/office/powerpoint/2010/main" val="340520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5BD2899E-7817-1872-5341-C5CD02CDB701}"/>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Golgi apparatus and nucleus, TEM - Stock Image - C036/7379 - Science Photo  Library">
            <a:extLst>
              <a:ext uri="{FF2B5EF4-FFF2-40B4-BE49-F238E27FC236}">
                <a16:creationId xmlns:a16="http://schemas.microsoft.com/office/drawing/2014/main" id="{6D688B9B-84EA-4678-A17C-61AF2687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282BD4-F199-4EC6-B7E0-B98CBB97EEC0}"/>
              </a:ext>
            </a:extLst>
          </p:cNvPr>
          <p:cNvSpPr/>
          <p:nvPr/>
        </p:nvSpPr>
        <p:spPr>
          <a:xfrm>
            <a:off x="44737" y="0"/>
            <a:ext cx="5468100"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rPr>
              <a:t>Name A,B,C,D,E</a:t>
            </a:r>
          </a:p>
        </p:txBody>
      </p:sp>
      <p:sp>
        <p:nvSpPr>
          <p:cNvPr id="6" name="TextBox 5">
            <a:extLst>
              <a:ext uri="{FF2B5EF4-FFF2-40B4-BE49-F238E27FC236}">
                <a16:creationId xmlns:a16="http://schemas.microsoft.com/office/drawing/2014/main" id="{37F229F6-F0E7-4EB5-9246-2D0B3AECD458}"/>
              </a:ext>
            </a:extLst>
          </p:cNvPr>
          <p:cNvSpPr txBox="1"/>
          <p:nvPr/>
        </p:nvSpPr>
        <p:spPr>
          <a:xfrm>
            <a:off x="228600" y="5638800"/>
            <a:ext cx="4572000" cy="923330"/>
          </a:xfrm>
          <a:prstGeom prst="rect">
            <a:avLst/>
          </a:prstGeom>
          <a:noFill/>
        </p:spPr>
        <p:txBody>
          <a:bodyPr wrap="square">
            <a:spAutoFit/>
          </a:bodyPr>
          <a:lstStyle/>
          <a:p>
            <a:r>
              <a:rPr kumimoji="0" lang="en-US" sz="5400" b="1" i="0" u="none" strike="noStrike" kern="1200" cap="none" spc="0" normalizeH="0" baseline="0" noProof="0"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uLnTx/>
                <a:uFillTx/>
                <a:latin typeface="Arial" charset="0"/>
                <a:ea typeface="+mn-ea"/>
                <a:cs typeface="+mn-cs"/>
              </a:rPr>
              <a:t>A</a:t>
            </a:r>
            <a:endParaRPr lang="en-US" dirty="0"/>
          </a:p>
        </p:txBody>
      </p:sp>
      <p:sp>
        <p:nvSpPr>
          <p:cNvPr id="8" name="TextBox 7">
            <a:extLst>
              <a:ext uri="{FF2B5EF4-FFF2-40B4-BE49-F238E27FC236}">
                <a16:creationId xmlns:a16="http://schemas.microsoft.com/office/drawing/2014/main" id="{347D15D0-6534-4BF3-95DE-80FF698D4DB1}"/>
              </a:ext>
            </a:extLst>
          </p:cNvPr>
          <p:cNvSpPr txBox="1"/>
          <p:nvPr/>
        </p:nvSpPr>
        <p:spPr>
          <a:xfrm>
            <a:off x="914400" y="27432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5400" b="1"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rPr>
              <a:t>B</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3B5ECAC1-B623-4583-8171-F69829DD5ADA}"/>
              </a:ext>
            </a:extLst>
          </p:cNvPr>
          <p:cNvSpPr txBox="1"/>
          <p:nvPr/>
        </p:nvSpPr>
        <p:spPr>
          <a:xfrm>
            <a:off x="2667000" y="17526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5400" b="1"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rPr>
              <a:t>C</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545090F-6578-4B14-B0BE-3E514ED50E4A}"/>
              </a:ext>
            </a:extLst>
          </p:cNvPr>
          <p:cNvSpPr txBox="1"/>
          <p:nvPr/>
        </p:nvSpPr>
        <p:spPr>
          <a:xfrm>
            <a:off x="3178629" y="4114800"/>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5400" b="1"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rPr>
              <a:t>D</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TextBox 15">
            <a:extLst>
              <a:ext uri="{FF2B5EF4-FFF2-40B4-BE49-F238E27FC236}">
                <a16:creationId xmlns:a16="http://schemas.microsoft.com/office/drawing/2014/main" id="{F2E29C85-DFA7-47F9-B608-39E127046773}"/>
              </a:ext>
            </a:extLst>
          </p:cNvPr>
          <p:cNvSpPr txBox="1"/>
          <p:nvPr/>
        </p:nvSpPr>
        <p:spPr>
          <a:xfrm>
            <a:off x="5512837" y="2967335"/>
            <a:ext cx="4572000" cy="92333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5400" b="1" dirty="0">
                <a:ln w="6600">
                  <a:solidFill>
                    <a:srgbClr val="333399"/>
                  </a:solidFill>
                  <a:prstDash val="solid"/>
                </a:ln>
                <a:solidFill>
                  <a:srgbClr val="FFFFFF"/>
                </a:solidFill>
                <a:effectLst>
                  <a:glow rad="228600">
                    <a:srgbClr val="000000">
                      <a:satMod val="175000"/>
                      <a:alpha val="40000"/>
                    </a:srgbClr>
                  </a:glow>
                  <a:outerShdw dist="38100" dir="2700000" algn="tl" rotWithShape="0">
                    <a:srgbClr val="333399"/>
                  </a:outerShdw>
                </a:effectLst>
              </a:rPr>
              <a:t>E</a:t>
            </a: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Arrow: Right 2">
            <a:extLst>
              <a:ext uri="{FF2B5EF4-FFF2-40B4-BE49-F238E27FC236}">
                <a16:creationId xmlns:a16="http://schemas.microsoft.com/office/drawing/2014/main" id="{EE980FAC-D938-4AFA-A4FC-EA3486E56A40}"/>
              </a:ext>
            </a:extLst>
          </p:cNvPr>
          <p:cNvSpPr/>
          <p:nvPr/>
        </p:nvSpPr>
        <p:spPr>
          <a:xfrm rot="20741932">
            <a:off x="3810000" y="4342998"/>
            <a:ext cx="533400" cy="304800"/>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74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hangingPunct="1"/>
            <a:r>
              <a:rPr lang="en-US">
                <a:solidFill>
                  <a:schemeClr val="bg1"/>
                </a:solidFill>
              </a:rPr>
              <a:t>Questions 1-20 = 5pts Each</a:t>
            </a:r>
          </a:p>
          <a:p>
            <a:pPr algn="ctr" eaLnBrk="1" hangingPunct="1"/>
            <a:r>
              <a:rPr lang="en-US">
                <a:solidFill>
                  <a:schemeClr val="bg1"/>
                </a:solidFill>
              </a:rPr>
              <a:t>Final Category (Bonus) = 1pt Each</a:t>
            </a:r>
          </a:p>
          <a:p>
            <a:pPr algn="ctr" eaLnBrk="1" hangingPunct="1"/>
            <a:r>
              <a:rPr lang="en-US">
                <a:solidFill>
                  <a:schemeClr val="bg1"/>
                </a:solidFill>
              </a:rPr>
              <a:t>Final Questions = 5 pt wager</a:t>
            </a:r>
          </a:p>
          <a:p>
            <a:pPr algn="ctr" eaLnBrk="1" hangingPunct="1"/>
            <a:r>
              <a:rPr lang="en-US">
                <a:solidFill>
                  <a:schemeClr val="bg1"/>
                </a:solidFill>
              </a:rPr>
              <a:t>Find the Owl =</a:t>
            </a:r>
          </a:p>
          <a:p>
            <a:pPr algn="ctr" eaLnBrk="1" hangingPunct="1"/>
            <a:r>
              <a:rPr lang="en-US">
                <a:solidFill>
                  <a:schemeClr val="bg1"/>
                </a:solidFill>
              </a:rPr>
              <a:t> Secretly write “Owl” in the correct box worth 1pt.</a:t>
            </a:r>
          </a:p>
        </p:txBody>
      </p:sp>
      <p:pic>
        <p:nvPicPr>
          <p:cNvPr id="15155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81200"/>
            <a:ext cx="50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D40D3AD-BCEC-5657-CB44-6A3A0903474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71807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22229" cy="684711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76200"/>
            <a:ext cx="8597225" cy="2308324"/>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r>
              <a:rPr lang="en-US" sz="7200" b="1" cap="none" spc="0" dirty="0">
                <a:ln w="17780" cmpd="sng">
                  <a:solidFill>
                    <a:sysClr val="windowText" lastClr="000000"/>
                  </a:solidFill>
                  <a:prstDash val="solid"/>
                  <a:miter lim="800000"/>
                </a:ln>
                <a:solidFill>
                  <a:srgbClr val="FF9900"/>
                </a:solidFill>
                <a:effectLst>
                  <a:glow rad="228600">
                    <a:schemeClr val="accent4">
                      <a:satMod val="175000"/>
                      <a:alpha val="40000"/>
                    </a:schemeClr>
                  </a:glow>
                  <a:outerShdw blurRad="55000" dist="50800" dir="5400000" algn="tl">
                    <a:srgbClr val="000000">
                      <a:alpha val="33000"/>
                    </a:srgbClr>
                  </a:outerShdw>
                </a:effectLst>
              </a:rPr>
              <a:t>Cellular Organelles</a:t>
            </a:r>
          </a:p>
          <a:p>
            <a:r>
              <a:rPr lang="en-US" sz="7200" b="1" dirty="0">
                <a:ln w="17780" cmpd="sng">
                  <a:solidFill>
                    <a:sysClr val="windowText" lastClr="000000"/>
                  </a:solidFill>
                  <a:prstDash val="solid"/>
                  <a:miter lim="800000"/>
                </a:ln>
                <a:solidFill>
                  <a:srgbClr val="FF9900"/>
                </a:solidFill>
                <a:effectLst>
                  <a:glow rad="228600">
                    <a:schemeClr val="accent4">
                      <a:satMod val="175000"/>
                      <a:alpha val="40000"/>
                    </a:schemeClr>
                  </a:glow>
                  <a:outerShdw blurRad="55000" dist="50800" dir="5400000" algn="tl">
                    <a:srgbClr val="000000">
                      <a:alpha val="33000"/>
                    </a:srgbClr>
                  </a:outerShdw>
                </a:effectLst>
              </a:rPr>
              <a:t>Review Game</a:t>
            </a:r>
            <a:endParaRPr lang="en-US" sz="7200" b="1" cap="none" spc="0" dirty="0">
              <a:ln w="17780" cmpd="sng">
                <a:solidFill>
                  <a:sysClr val="windowText" lastClr="000000"/>
                </a:solidFill>
                <a:prstDash val="solid"/>
                <a:miter lim="800000"/>
              </a:ln>
              <a:solidFill>
                <a:srgbClr val="FF9900"/>
              </a:solidFill>
              <a:effectLst>
                <a:glow rad="228600">
                  <a:schemeClr val="accent4">
                    <a:satMod val="175000"/>
                    <a:alpha val="40000"/>
                  </a:schemeClr>
                </a:glow>
                <a:outerShdw blurRad="55000" dist="50800" dir="5400000" algn="tl">
                  <a:srgbClr val="000000">
                    <a:alpha val="33000"/>
                  </a:srgbClr>
                </a:outerShdw>
              </a:effectLst>
            </a:endParaRPr>
          </a:p>
        </p:txBody>
      </p:sp>
      <p:sp>
        <p:nvSpPr>
          <p:cNvPr id="4" name="Rectangle 3"/>
          <p:cNvSpPr/>
          <p:nvPr/>
        </p:nvSpPr>
        <p:spPr>
          <a:xfrm>
            <a:off x="228600" y="5021124"/>
            <a:ext cx="3185488" cy="1754326"/>
          </a:xfrm>
          <a:prstGeom prst="rect">
            <a:avLst/>
          </a:prstGeom>
          <a:noFill/>
        </p:spPr>
        <p:txBody>
          <a:bodyPr wrap="none" lIns="91440" tIns="45720" rIns="91440" bIns="45720">
            <a:spAutoFit/>
          </a:bodyPr>
          <a:lstStyle/>
          <a:p>
            <a:pPr algn="ctr"/>
            <a:r>
              <a:rPr lang="en-US" sz="54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Part 3</a:t>
            </a:r>
          </a:p>
          <a:p>
            <a:pPr algn="ctr"/>
            <a:r>
              <a:rPr lang="en-US" sz="5400" b="1"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Lesson 5</a:t>
            </a:r>
            <a:endParaRPr lang="en-US" sz="5400" b="1" cap="none" spc="0" dirty="0">
              <a:ln w="17780" cmpd="sng">
                <a:solidFill>
                  <a:sysClr val="windowText" lastClr="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Graphic 4">
            <a:extLst>
              <a:ext uri="{FF2B5EF4-FFF2-40B4-BE49-F238E27FC236}">
                <a16:creationId xmlns:a16="http://schemas.microsoft.com/office/drawing/2014/main" id="{0585C6AC-3000-A219-ECDE-E26286C14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1152" y="5095036"/>
            <a:ext cx="5699410" cy="1610564"/>
          </a:xfrm>
          <a:prstGeom prst="rect">
            <a:avLst/>
          </a:prstGeom>
        </p:spPr>
      </p:pic>
      <p:pic>
        <p:nvPicPr>
          <p:cNvPr id="6" name="Picture 5">
            <a:extLst>
              <a:ext uri="{FF2B5EF4-FFF2-40B4-BE49-F238E27FC236}">
                <a16:creationId xmlns:a16="http://schemas.microsoft.com/office/drawing/2014/main" id="{762344CB-F8F3-1CAD-C3E2-9116C8B2F83B}"/>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74927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0"/>
            <a:ext cx="9122229" cy="6847114"/>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76200"/>
            <a:ext cx="8597225" cy="2308324"/>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9900"/>
                </a:solidFill>
                <a:effectLst>
                  <a:glow rad="228600">
                    <a:srgbClr val="000000">
                      <a:satMod val="175000"/>
                      <a:alpha val="40000"/>
                    </a:srgbClr>
                  </a:glow>
                  <a:outerShdw blurRad="55000" dist="50800" dir="5400000" algn="tl">
                    <a:srgbClr val="000000">
                      <a:alpha val="33000"/>
                    </a:srgbClr>
                  </a:outerShdw>
                </a:effectLst>
                <a:uLnTx/>
                <a:uFillTx/>
                <a:latin typeface="Arial" charset="0"/>
                <a:ea typeface="+mn-ea"/>
                <a:cs typeface="+mn-cs"/>
              </a:rPr>
              <a:t>Cellular Organelles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9900"/>
                </a:solidFill>
                <a:effectLst>
                  <a:glow rad="228600">
                    <a:srgbClr val="000000">
                      <a:satMod val="175000"/>
                      <a:alpha val="40000"/>
                    </a:srgbClr>
                  </a:glow>
                  <a:outerShdw blurRad="55000" dist="50800" dir="5400000" algn="tl">
                    <a:srgbClr val="000000">
                      <a:alpha val="33000"/>
                    </a:srgbClr>
                  </a:outerShdw>
                </a:effectLst>
                <a:uLnTx/>
                <a:uFillTx/>
                <a:latin typeface="Arial" charset="0"/>
                <a:ea typeface="+mn-ea"/>
                <a:cs typeface="+mn-cs"/>
              </a:rPr>
              <a:t>Review Game</a:t>
            </a:r>
          </a:p>
        </p:txBody>
      </p:sp>
      <p:sp>
        <p:nvSpPr>
          <p:cNvPr id="4" name="Rectangle 3"/>
          <p:cNvSpPr/>
          <p:nvPr/>
        </p:nvSpPr>
        <p:spPr>
          <a:xfrm>
            <a:off x="228600" y="5021124"/>
            <a:ext cx="31854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Part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Lesson 6</a:t>
            </a:r>
          </a:p>
        </p:txBody>
      </p:sp>
      <p:pic>
        <p:nvPicPr>
          <p:cNvPr id="5" name="Graphic 4">
            <a:extLst>
              <a:ext uri="{FF2B5EF4-FFF2-40B4-BE49-F238E27FC236}">
                <a16:creationId xmlns:a16="http://schemas.microsoft.com/office/drawing/2014/main" id="{0585C6AC-3000-A219-ECDE-E26286C149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1152" y="5095036"/>
            <a:ext cx="5699410" cy="1610564"/>
          </a:xfrm>
          <a:prstGeom prst="rect">
            <a:avLst/>
          </a:prstGeom>
        </p:spPr>
      </p:pic>
      <p:pic>
        <p:nvPicPr>
          <p:cNvPr id="6" name="Picture 5">
            <a:extLst>
              <a:ext uri="{FF2B5EF4-FFF2-40B4-BE49-F238E27FC236}">
                <a16:creationId xmlns:a16="http://schemas.microsoft.com/office/drawing/2014/main" id="{762344CB-F8F3-1CAD-C3E2-9116C8B2F83B}"/>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7" name="Picture 2" descr="Download Key Transparent HQ PNG Image | FreePNGImg">
            <a:extLst>
              <a:ext uri="{FF2B5EF4-FFF2-40B4-BE49-F238E27FC236}">
                <a16:creationId xmlns:a16="http://schemas.microsoft.com/office/drawing/2014/main" id="{7B28493C-07E7-3D88-853A-52B59CAB70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414483" y="-580567"/>
            <a:ext cx="8852355" cy="852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67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3983973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3033609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a:t>This is the largest organelle in the cell?</a:t>
            </a:r>
          </a:p>
          <a:p>
            <a:pPr eaLnBrk="1" hangingPunct="1"/>
            <a:endParaRPr lang="en-US" dirty="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pic>
        <p:nvPicPr>
          <p:cNvPr id="3" name="Picture 2">
            <a:extLst>
              <a:ext uri="{FF2B5EF4-FFF2-40B4-BE49-F238E27FC236}">
                <a16:creationId xmlns:a16="http://schemas.microsoft.com/office/drawing/2014/main" id="{1956A5B6-361F-60C5-4D48-B26E49E671C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781645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a:t>This is the largest organelle in the cell?</a:t>
            </a:r>
          </a:p>
          <a:p>
            <a:pPr eaLnBrk="1" hangingPunct="1"/>
            <a:endParaRPr lang="en-US" dirty="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3" name="Rectangle 2"/>
          <p:cNvSpPr/>
          <p:nvPr/>
        </p:nvSpPr>
        <p:spPr>
          <a:xfrm>
            <a:off x="457200" y="5638800"/>
            <a:ext cx="66864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 answer is…</a:t>
            </a:r>
          </a:p>
        </p:txBody>
      </p:sp>
      <p:pic>
        <p:nvPicPr>
          <p:cNvPr id="4" name="Picture 3">
            <a:extLst>
              <a:ext uri="{FF2B5EF4-FFF2-40B4-BE49-F238E27FC236}">
                <a16:creationId xmlns:a16="http://schemas.microsoft.com/office/drawing/2014/main" id="{A2304B2E-A84F-BBC7-A32D-A5035640837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36103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a:t>This is the largest organelle in the cell?</a:t>
            </a:r>
          </a:p>
          <a:p>
            <a:pPr eaLnBrk="1" hangingPunct="1"/>
            <a:endParaRPr lang="en-US" dirty="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3" name="Rectangle 2"/>
          <p:cNvSpPr/>
          <p:nvPr/>
        </p:nvSpPr>
        <p:spPr>
          <a:xfrm>
            <a:off x="457200" y="5638800"/>
            <a:ext cx="66864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 answer is…</a:t>
            </a:r>
          </a:p>
        </p:txBody>
      </p:sp>
      <p:sp>
        <p:nvSpPr>
          <p:cNvPr id="4" name="Rectangle 3"/>
          <p:cNvSpPr/>
          <p:nvPr/>
        </p:nvSpPr>
        <p:spPr>
          <a:xfrm>
            <a:off x="799043" y="3063270"/>
            <a:ext cx="750237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905"/>
                <a:gradFill>
                  <a:gsLst>
                    <a:gs pos="0">
                      <a:srgbClr val="2D2D8A">
                        <a:shade val="20000"/>
                        <a:satMod val="200000"/>
                      </a:srgbClr>
                    </a:gs>
                    <a:gs pos="78000">
                      <a:srgbClr val="2D2D8A">
                        <a:tint val="90000"/>
                        <a:shade val="89000"/>
                        <a:satMod val="220000"/>
                      </a:srgbClr>
                    </a:gs>
                    <a:gs pos="100000">
                      <a:srgbClr val="2D2D8A">
                        <a:tint val="12000"/>
                        <a:satMod val="255000"/>
                      </a:srgbClr>
                    </a:gs>
                  </a:gsLst>
                  <a:lin ang="5400000"/>
                </a:gradFill>
                <a:effectLst>
                  <a:innerShdw blurRad="69850" dist="43180" dir="5400000">
                    <a:srgbClr val="000000">
                      <a:alpha val="65000"/>
                    </a:srgbClr>
                  </a:innerShdw>
                </a:effectLst>
                <a:uLnTx/>
                <a:uFillTx/>
                <a:latin typeface="Arial" charset="0"/>
                <a:ea typeface="+mn-ea"/>
                <a:cs typeface="+mn-cs"/>
              </a:rPr>
              <a:t>The Nucleus</a:t>
            </a:r>
          </a:p>
        </p:txBody>
      </p:sp>
      <p:sp>
        <p:nvSpPr>
          <p:cNvPr id="5" name="Freeform 4"/>
          <p:cNvSpPr/>
          <p:nvPr/>
        </p:nvSpPr>
        <p:spPr>
          <a:xfrm>
            <a:off x="2046514" y="2460171"/>
            <a:ext cx="522515" cy="413658"/>
          </a:xfrm>
          <a:custGeom>
            <a:avLst/>
            <a:gdLst>
              <a:gd name="connsiteX0" fmla="*/ 87086 w 522515"/>
              <a:gd name="connsiteY0" fmla="*/ 87086 h 413658"/>
              <a:gd name="connsiteX1" fmla="*/ 32657 w 522515"/>
              <a:gd name="connsiteY1" fmla="*/ 108858 h 413658"/>
              <a:gd name="connsiteX2" fmla="*/ 21772 w 522515"/>
              <a:gd name="connsiteY2" fmla="*/ 141515 h 413658"/>
              <a:gd name="connsiteX3" fmla="*/ 0 w 522515"/>
              <a:gd name="connsiteY3" fmla="*/ 163286 h 413658"/>
              <a:gd name="connsiteX4" fmla="*/ 10886 w 522515"/>
              <a:gd name="connsiteY4" fmla="*/ 261258 h 413658"/>
              <a:gd name="connsiteX5" fmla="*/ 43543 w 522515"/>
              <a:gd name="connsiteY5" fmla="*/ 326572 h 413658"/>
              <a:gd name="connsiteX6" fmla="*/ 87086 w 522515"/>
              <a:gd name="connsiteY6" fmla="*/ 370115 h 413658"/>
              <a:gd name="connsiteX7" fmla="*/ 152400 w 522515"/>
              <a:gd name="connsiteY7" fmla="*/ 413658 h 413658"/>
              <a:gd name="connsiteX8" fmla="*/ 370115 w 522515"/>
              <a:gd name="connsiteY8" fmla="*/ 402772 h 413658"/>
              <a:gd name="connsiteX9" fmla="*/ 402772 w 522515"/>
              <a:gd name="connsiteY9" fmla="*/ 381000 h 413658"/>
              <a:gd name="connsiteX10" fmla="*/ 435429 w 522515"/>
              <a:gd name="connsiteY10" fmla="*/ 315686 h 413658"/>
              <a:gd name="connsiteX11" fmla="*/ 446315 w 522515"/>
              <a:gd name="connsiteY11" fmla="*/ 272143 h 413658"/>
              <a:gd name="connsiteX12" fmla="*/ 489857 w 522515"/>
              <a:gd name="connsiteY12" fmla="*/ 195943 h 413658"/>
              <a:gd name="connsiteX13" fmla="*/ 511629 w 522515"/>
              <a:gd name="connsiteY13" fmla="*/ 174172 h 413658"/>
              <a:gd name="connsiteX14" fmla="*/ 522515 w 522515"/>
              <a:gd name="connsiteY14" fmla="*/ 141515 h 413658"/>
              <a:gd name="connsiteX15" fmla="*/ 511629 w 522515"/>
              <a:gd name="connsiteY15" fmla="*/ 97972 h 413658"/>
              <a:gd name="connsiteX16" fmla="*/ 457200 w 522515"/>
              <a:gd name="connsiteY16" fmla="*/ 54429 h 413658"/>
              <a:gd name="connsiteX17" fmla="*/ 391886 w 522515"/>
              <a:gd name="connsiteY17" fmla="*/ 32658 h 413658"/>
              <a:gd name="connsiteX18" fmla="*/ 326572 w 522515"/>
              <a:gd name="connsiteY18" fmla="*/ 10886 h 413658"/>
              <a:gd name="connsiteX19" fmla="*/ 293915 w 522515"/>
              <a:gd name="connsiteY19" fmla="*/ 0 h 413658"/>
              <a:gd name="connsiteX20" fmla="*/ 217715 w 522515"/>
              <a:gd name="connsiteY20" fmla="*/ 10886 h 413658"/>
              <a:gd name="connsiteX21" fmla="*/ 141515 w 522515"/>
              <a:gd name="connsiteY21" fmla="*/ 32658 h 413658"/>
              <a:gd name="connsiteX22" fmla="*/ 119743 w 522515"/>
              <a:gd name="connsiteY22" fmla="*/ 54429 h 413658"/>
              <a:gd name="connsiteX23" fmla="*/ 54429 w 522515"/>
              <a:gd name="connsiteY23" fmla="*/ 87086 h 413658"/>
              <a:gd name="connsiteX24" fmla="*/ 32657 w 522515"/>
              <a:gd name="connsiteY24" fmla="*/ 87086 h 4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2515" h="413658">
                <a:moveTo>
                  <a:pt x="87086" y="87086"/>
                </a:moveTo>
                <a:cubicBezTo>
                  <a:pt x="68943" y="94343"/>
                  <a:pt x="47668" y="96348"/>
                  <a:pt x="32657" y="108858"/>
                </a:cubicBezTo>
                <a:cubicBezTo>
                  <a:pt x="23842" y="116204"/>
                  <a:pt x="27676" y="131676"/>
                  <a:pt x="21772" y="141515"/>
                </a:cubicBezTo>
                <a:cubicBezTo>
                  <a:pt x="16492" y="150316"/>
                  <a:pt x="7257" y="156029"/>
                  <a:pt x="0" y="163286"/>
                </a:cubicBezTo>
                <a:cubicBezTo>
                  <a:pt x="3629" y="195943"/>
                  <a:pt x="5484" y="228847"/>
                  <a:pt x="10886" y="261258"/>
                </a:cubicBezTo>
                <a:cubicBezTo>
                  <a:pt x="14882" y="285236"/>
                  <a:pt x="27980" y="308415"/>
                  <a:pt x="43543" y="326572"/>
                </a:cubicBezTo>
                <a:cubicBezTo>
                  <a:pt x="56901" y="342157"/>
                  <a:pt x="72572" y="355601"/>
                  <a:pt x="87086" y="370115"/>
                </a:cubicBezTo>
                <a:cubicBezTo>
                  <a:pt x="127857" y="410886"/>
                  <a:pt x="105138" y="397904"/>
                  <a:pt x="152400" y="413658"/>
                </a:cubicBezTo>
                <a:cubicBezTo>
                  <a:pt x="224972" y="410029"/>
                  <a:pt x="298063" y="412170"/>
                  <a:pt x="370115" y="402772"/>
                </a:cubicBezTo>
                <a:cubicBezTo>
                  <a:pt x="383088" y="401080"/>
                  <a:pt x="393521" y="390251"/>
                  <a:pt x="402772" y="381000"/>
                </a:cubicBezTo>
                <a:cubicBezTo>
                  <a:pt x="421854" y="361917"/>
                  <a:pt x="428346" y="340475"/>
                  <a:pt x="435429" y="315686"/>
                </a:cubicBezTo>
                <a:cubicBezTo>
                  <a:pt x="439539" y="301301"/>
                  <a:pt x="441062" y="286151"/>
                  <a:pt x="446315" y="272143"/>
                </a:cubicBezTo>
                <a:cubicBezTo>
                  <a:pt x="454203" y="251109"/>
                  <a:pt x="474995" y="214521"/>
                  <a:pt x="489857" y="195943"/>
                </a:cubicBezTo>
                <a:cubicBezTo>
                  <a:pt x="496268" y="187929"/>
                  <a:pt x="504372" y="181429"/>
                  <a:pt x="511629" y="174172"/>
                </a:cubicBezTo>
                <a:cubicBezTo>
                  <a:pt x="515258" y="163286"/>
                  <a:pt x="522515" y="152990"/>
                  <a:pt x="522515" y="141515"/>
                </a:cubicBezTo>
                <a:cubicBezTo>
                  <a:pt x="522515" y="126554"/>
                  <a:pt x="518320" y="111354"/>
                  <a:pt x="511629" y="97972"/>
                </a:cubicBezTo>
                <a:cubicBezTo>
                  <a:pt x="505166" y="85046"/>
                  <a:pt x="467090" y="58824"/>
                  <a:pt x="457200" y="54429"/>
                </a:cubicBezTo>
                <a:cubicBezTo>
                  <a:pt x="436229" y="45109"/>
                  <a:pt x="413657" y="39915"/>
                  <a:pt x="391886" y="32658"/>
                </a:cubicBezTo>
                <a:lnTo>
                  <a:pt x="326572" y="10886"/>
                </a:lnTo>
                <a:lnTo>
                  <a:pt x="293915" y="0"/>
                </a:lnTo>
                <a:cubicBezTo>
                  <a:pt x="268515" y="3629"/>
                  <a:pt x="242959" y="6296"/>
                  <a:pt x="217715" y="10886"/>
                </a:cubicBezTo>
                <a:cubicBezTo>
                  <a:pt x="187643" y="16354"/>
                  <a:pt x="169496" y="23331"/>
                  <a:pt x="141515" y="32658"/>
                </a:cubicBezTo>
                <a:cubicBezTo>
                  <a:pt x="134258" y="39915"/>
                  <a:pt x="127757" y="48018"/>
                  <a:pt x="119743" y="54429"/>
                </a:cubicBezTo>
                <a:cubicBezTo>
                  <a:pt x="98337" y="71553"/>
                  <a:pt x="81256" y="81721"/>
                  <a:pt x="54429" y="87086"/>
                </a:cubicBezTo>
                <a:cubicBezTo>
                  <a:pt x="47313" y="88509"/>
                  <a:pt x="39914" y="87086"/>
                  <a:pt x="32657" y="87086"/>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Freeform 6"/>
          <p:cNvSpPr/>
          <p:nvPr/>
        </p:nvSpPr>
        <p:spPr>
          <a:xfrm>
            <a:off x="6259286" y="4528457"/>
            <a:ext cx="250371" cy="468086"/>
          </a:xfrm>
          <a:custGeom>
            <a:avLst/>
            <a:gdLst>
              <a:gd name="connsiteX0" fmla="*/ 228600 w 250371"/>
              <a:gd name="connsiteY0" fmla="*/ 87086 h 468086"/>
              <a:gd name="connsiteX1" fmla="*/ 185057 w 250371"/>
              <a:gd name="connsiteY1" fmla="*/ 32657 h 468086"/>
              <a:gd name="connsiteX2" fmla="*/ 87085 w 250371"/>
              <a:gd name="connsiteY2" fmla="*/ 32657 h 468086"/>
              <a:gd name="connsiteX3" fmla="*/ 21771 w 250371"/>
              <a:gd name="connsiteY3" fmla="*/ 130629 h 468086"/>
              <a:gd name="connsiteX4" fmla="*/ 0 w 250371"/>
              <a:gd name="connsiteY4" fmla="*/ 195943 h 468086"/>
              <a:gd name="connsiteX5" fmla="*/ 21771 w 250371"/>
              <a:gd name="connsiteY5" fmla="*/ 337457 h 468086"/>
              <a:gd name="connsiteX6" fmla="*/ 32657 w 250371"/>
              <a:gd name="connsiteY6" fmla="*/ 370114 h 468086"/>
              <a:gd name="connsiteX7" fmla="*/ 54428 w 250371"/>
              <a:gd name="connsiteY7" fmla="*/ 391886 h 468086"/>
              <a:gd name="connsiteX8" fmla="*/ 65314 w 250371"/>
              <a:gd name="connsiteY8" fmla="*/ 424543 h 468086"/>
              <a:gd name="connsiteX9" fmla="*/ 97971 w 250371"/>
              <a:gd name="connsiteY9" fmla="*/ 446314 h 468086"/>
              <a:gd name="connsiteX10" fmla="*/ 119743 w 250371"/>
              <a:gd name="connsiteY10" fmla="*/ 468086 h 468086"/>
              <a:gd name="connsiteX11" fmla="*/ 206828 w 250371"/>
              <a:gd name="connsiteY11" fmla="*/ 457200 h 468086"/>
              <a:gd name="connsiteX12" fmla="*/ 228600 w 250371"/>
              <a:gd name="connsiteY12" fmla="*/ 435429 h 468086"/>
              <a:gd name="connsiteX13" fmla="*/ 250371 w 250371"/>
              <a:gd name="connsiteY13" fmla="*/ 359229 h 468086"/>
              <a:gd name="connsiteX14" fmla="*/ 239485 w 250371"/>
              <a:gd name="connsiteY14" fmla="*/ 250372 h 468086"/>
              <a:gd name="connsiteX15" fmla="*/ 206828 w 250371"/>
              <a:gd name="connsiteY15" fmla="*/ 152400 h 468086"/>
              <a:gd name="connsiteX16" fmla="*/ 195943 w 250371"/>
              <a:gd name="connsiteY16" fmla="*/ 119743 h 468086"/>
              <a:gd name="connsiteX17" fmla="*/ 163285 w 250371"/>
              <a:gd name="connsiteY17" fmla="*/ 65314 h 468086"/>
              <a:gd name="connsiteX18" fmla="*/ 130628 w 250371"/>
              <a:gd name="connsiteY18" fmla="*/ 54429 h 468086"/>
              <a:gd name="connsiteX19" fmla="*/ 97971 w 250371"/>
              <a:gd name="connsiteY19" fmla="*/ 32657 h 468086"/>
              <a:gd name="connsiteX20" fmla="*/ 76200 w 250371"/>
              <a:gd name="connsiteY20" fmla="*/ 0 h 46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371" h="468086">
                <a:moveTo>
                  <a:pt x="228600" y="87086"/>
                </a:moveTo>
                <a:cubicBezTo>
                  <a:pt x="214086" y="68943"/>
                  <a:pt x="202698" y="47778"/>
                  <a:pt x="185057" y="32657"/>
                </a:cubicBezTo>
                <a:cubicBezTo>
                  <a:pt x="158883" y="10223"/>
                  <a:pt x="110969" y="28677"/>
                  <a:pt x="87085" y="32657"/>
                </a:cubicBezTo>
                <a:cubicBezTo>
                  <a:pt x="13696" y="106047"/>
                  <a:pt x="43768" y="57307"/>
                  <a:pt x="21771" y="130629"/>
                </a:cubicBezTo>
                <a:cubicBezTo>
                  <a:pt x="15177" y="152610"/>
                  <a:pt x="0" y="195943"/>
                  <a:pt x="0" y="195943"/>
                </a:cubicBezTo>
                <a:cubicBezTo>
                  <a:pt x="3474" y="220263"/>
                  <a:pt x="15727" y="310259"/>
                  <a:pt x="21771" y="337457"/>
                </a:cubicBezTo>
                <a:cubicBezTo>
                  <a:pt x="24260" y="348658"/>
                  <a:pt x="26753" y="360275"/>
                  <a:pt x="32657" y="370114"/>
                </a:cubicBezTo>
                <a:cubicBezTo>
                  <a:pt x="37937" y="378915"/>
                  <a:pt x="47171" y="384629"/>
                  <a:pt x="54428" y="391886"/>
                </a:cubicBezTo>
                <a:cubicBezTo>
                  <a:pt x="58057" y="402772"/>
                  <a:pt x="58146" y="415583"/>
                  <a:pt x="65314" y="424543"/>
                </a:cubicBezTo>
                <a:cubicBezTo>
                  <a:pt x="73487" y="434759"/>
                  <a:pt x="87755" y="438141"/>
                  <a:pt x="97971" y="446314"/>
                </a:cubicBezTo>
                <a:cubicBezTo>
                  <a:pt x="105985" y="452725"/>
                  <a:pt x="112486" y="460829"/>
                  <a:pt x="119743" y="468086"/>
                </a:cubicBezTo>
                <a:cubicBezTo>
                  <a:pt x="148771" y="464457"/>
                  <a:pt x="178807" y="465606"/>
                  <a:pt x="206828" y="457200"/>
                </a:cubicBezTo>
                <a:cubicBezTo>
                  <a:pt x="216658" y="454251"/>
                  <a:pt x="223320" y="444230"/>
                  <a:pt x="228600" y="435429"/>
                </a:cubicBezTo>
                <a:cubicBezTo>
                  <a:pt x="235291" y="424278"/>
                  <a:pt x="248339" y="367357"/>
                  <a:pt x="250371" y="359229"/>
                </a:cubicBezTo>
                <a:cubicBezTo>
                  <a:pt x="246742" y="322943"/>
                  <a:pt x="246205" y="286214"/>
                  <a:pt x="239485" y="250372"/>
                </a:cubicBezTo>
                <a:cubicBezTo>
                  <a:pt x="239482" y="250358"/>
                  <a:pt x="212273" y="168736"/>
                  <a:pt x="206828" y="152400"/>
                </a:cubicBezTo>
                <a:lnTo>
                  <a:pt x="195943" y="119743"/>
                </a:lnTo>
                <a:cubicBezTo>
                  <a:pt x="187381" y="94056"/>
                  <a:pt x="188189" y="80256"/>
                  <a:pt x="163285" y="65314"/>
                </a:cubicBezTo>
                <a:cubicBezTo>
                  <a:pt x="153446" y="59411"/>
                  <a:pt x="141514" y="58057"/>
                  <a:pt x="130628" y="54429"/>
                </a:cubicBezTo>
                <a:cubicBezTo>
                  <a:pt x="119742" y="47172"/>
                  <a:pt x="107222" y="41908"/>
                  <a:pt x="97971" y="32657"/>
                </a:cubicBezTo>
                <a:cubicBezTo>
                  <a:pt x="88720" y="23406"/>
                  <a:pt x="76200" y="0"/>
                  <a:pt x="76200" y="0"/>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6" name="Picture 5">
            <a:extLst>
              <a:ext uri="{FF2B5EF4-FFF2-40B4-BE49-F238E27FC236}">
                <a16:creationId xmlns:a16="http://schemas.microsoft.com/office/drawing/2014/main" id="{0021D4BA-61E7-644A-F491-A86AC5096BD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6390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pic>
        <p:nvPicPr>
          <p:cNvPr id="2" name="Picture 1">
            <a:extLst>
              <a:ext uri="{FF2B5EF4-FFF2-40B4-BE49-F238E27FC236}">
                <a16:creationId xmlns:a16="http://schemas.microsoft.com/office/drawing/2014/main" id="{8E336355-8928-09F2-78DE-634B19DE4BC0}"/>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 these openings.</a:t>
            </a:r>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pic>
        <p:nvPicPr>
          <p:cNvPr id="2" name="Picture 1">
            <a:extLst>
              <a:ext uri="{FF2B5EF4-FFF2-40B4-BE49-F238E27FC236}">
                <a16:creationId xmlns:a16="http://schemas.microsoft.com/office/drawing/2014/main" id="{FCE85477-98C4-A132-AB6F-E71F02DEE387}"/>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5" name="Picture 4">
            <a:extLst>
              <a:ext uri="{FF2B5EF4-FFF2-40B4-BE49-F238E27FC236}">
                <a16:creationId xmlns:a16="http://schemas.microsoft.com/office/drawing/2014/main" id="{F9AD1152-5065-4859-7E06-BC30C34FDA05}"/>
              </a:ext>
            </a:extLst>
          </p:cNvPr>
          <p:cNvPicPr>
            <a:picLocks noChangeAspect="1"/>
          </p:cNvPicPr>
          <p:nvPr/>
        </p:nvPicPr>
        <p:blipFill>
          <a:blip r:embed="rId3"/>
          <a:stretch>
            <a:fillRect/>
          </a:stretch>
        </p:blipFill>
        <p:spPr>
          <a:xfrm>
            <a:off x="7571074" y="6939706"/>
            <a:ext cx="1633537" cy="70694"/>
          </a:xfrm>
          <a:prstGeom prst="rect">
            <a:avLst/>
          </a:prstGeom>
        </p:spPr>
      </p:pic>
      <p:pic>
        <p:nvPicPr>
          <p:cNvPr id="8" name="Picture 7">
            <a:extLst>
              <a:ext uri="{FF2B5EF4-FFF2-40B4-BE49-F238E27FC236}">
                <a16:creationId xmlns:a16="http://schemas.microsoft.com/office/drawing/2014/main" id="{AA56D74F-FE66-DF22-A0EA-871C4B26051F}"/>
              </a:ext>
            </a:extLst>
          </p:cNvPr>
          <p:cNvPicPr>
            <a:picLocks noChangeAspect="1"/>
          </p:cNvPicPr>
          <p:nvPr/>
        </p:nvPicPr>
        <p:blipFill>
          <a:blip r:embed="rId3"/>
          <a:stretch>
            <a:fillRect/>
          </a:stretch>
        </p:blipFill>
        <p:spPr>
          <a:xfrm>
            <a:off x="7723474" y="7092106"/>
            <a:ext cx="1633537" cy="70694"/>
          </a:xfrm>
          <a:prstGeom prst="rect">
            <a:avLst/>
          </a:prstGeom>
        </p:spPr>
      </p:pic>
    </p:spTree>
    <p:extLst>
      <p:ext uri="{BB962C8B-B14F-4D97-AF65-F5344CB8AC3E}">
        <p14:creationId xmlns:p14="http://schemas.microsoft.com/office/powerpoint/2010/main" val="95888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 these openings.</a:t>
            </a:r>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8" name="Rectangle 7"/>
          <p:cNvSpPr/>
          <p:nvPr/>
        </p:nvSpPr>
        <p:spPr>
          <a:xfrm>
            <a:off x="4038600" y="953478"/>
            <a:ext cx="40318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 answer is…</a:t>
            </a:r>
          </a:p>
        </p:txBody>
      </p:sp>
    </p:spTree>
    <p:extLst>
      <p:ext uri="{BB962C8B-B14F-4D97-AF65-F5344CB8AC3E}">
        <p14:creationId xmlns:p14="http://schemas.microsoft.com/office/powerpoint/2010/main" val="2511940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t>Name these openings.</a:t>
            </a:r>
          </a:p>
        </p:txBody>
      </p:sp>
      <p:pic>
        <p:nvPicPr>
          <p:cNvPr id="1026" name="Picture 2" descr="http://leavingbio.net/cell%20structure_files/Cell%20Structure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28600" y="914400"/>
            <a:ext cx="8686800" cy="5670886"/>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Right Arrow 3"/>
          <p:cNvSpPr/>
          <p:nvPr/>
        </p:nvSpPr>
        <p:spPr>
          <a:xfrm rot="656572">
            <a:off x="3810000" y="3759061"/>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ight Arrow 5"/>
          <p:cNvSpPr/>
          <p:nvPr/>
        </p:nvSpPr>
        <p:spPr>
          <a:xfrm rot="16716407">
            <a:off x="4948049" y="5218496"/>
            <a:ext cx="1524000" cy="244643"/>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ectangle 6"/>
          <p:cNvSpPr/>
          <p:nvPr/>
        </p:nvSpPr>
        <p:spPr>
          <a:xfrm>
            <a:off x="7848600" y="914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8" name="Rectangle 7"/>
          <p:cNvSpPr/>
          <p:nvPr/>
        </p:nvSpPr>
        <p:spPr>
          <a:xfrm>
            <a:off x="4038600" y="953478"/>
            <a:ext cx="403187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 answer is…</a:t>
            </a:r>
          </a:p>
        </p:txBody>
      </p:sp>
      <p:sp>
        <p:nvSpPr>
          <p:cNvPr id="2" name="Rectangle 1"/>
          <p:cNvSpPr/>
          <p:nvPr/>
        </p:nvSpPr>
        <p:spPr>
          <a:xfrm>
            <a:off x="733849" y="1606897"/>
            <a:ext cx="532068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Nuclear Pores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Openings</a:t>
            </a:r>
          </a:p>
        </p:txBody>
      </p:sp>
    </p:spTree>
    <p:extLst>
      <p:ext uri="{BB962C8B-B14F-4D97-AF65-F5344CB8AC3E}">
        <p14:creationId xmlns:p14="http://schemas.microsoft.com/office/powerpoint/2010/main" val="747687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a:t>This genetic molecule is contained in the nucleus?</a:t>
            </a:r>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pic>
        <p:nvPicPr>
          <p:cNvPr id="2" name="Picture 1">
            <a:extLst>
              <a:ext uri="{FF2B5EF4-FFF2-40B4-BE49-F238E27FC236}">
                <a16:creationId xmlns:a16="http://schemas.microsoft.com/office/drawing/2014/main" id="{5E0AE7D2-204C-3D58-3240-D0A98225CB9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62619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a:t>This genetic molecule is contained in the nucleus?</a:t>
            </a:r>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5" name="Rectangle 4"/>
          <p:cNvSpPr/>
          <p:nvPr/>
        </p:nvSpPr>
        <p:spPr>
          <a:xfrm>
            <a:off x="424713" y="5867400"/>
            <a:ext cx="414728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and the answer is…</a:t>
            </a:r>
          </a:p>
        </p:txBody>
      </p:sp>
      <p:pic>
        <p:nvPicPr>
          <p:cNvPr id="2" name="Picture 1">
            <a:extLst>
              <a:ext uri="{FF2B5EF4-FFF2-40B4-BE49-F238E27FC236}">
                <a16:creationId xmlns:a16="http://schemas.microsoft.com/office/drawing/2014/main" id="{0E0641DD-D4DE-E64F-0678-3E6C9E73D7B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27197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897563"/>
          </a:xfrm>
        </p:spPr>
        <p:txBody>
          <a:bodyPr/>
          <a:lstStyle/>
          <a:p>
            <a:r>
              <a:rPr lang="en-US" dirty="0"/>
              <a:t>This genetic molecule is contained in the nucleus?</a:t>
            </a:r>
          </a:p>
        </p:txBody>
      </p:sp>
      <p:pic>
        <p:nvPicPr>
          <p:cNvPr id="2050" name="Picture 2" descr="http://www.bowdoin.edu/faculty/a/aolins/images/nu-dkf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686800"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0" y="15240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2" name="Rectangle 1"/>
          <p:cNvSpPr/>
          <p:nvPr/>
        </p:nvSpPr>
        <p:spPr>
          <a:xfrm>
            <a:off x="762000" y="1676400"/>
            <a:ext cx="56989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00FF"/>
                </a:solidFill>
                <a:effectLst>
                  <a:outerShdw blurRad="50800" algn="tl" rotWithShape="0">
                    <a:srgbClr val="000000"/>
                  </a:outerShdw>
                </a:effectLst>
                <a:uLnTx/>
                <a:uFillTx/>
                <a:latin typeface="Arial" charset="0"/>
                <a:ea typeface="+mn-ea"/>
                <a:cs typeface="+mn-cs"/>
              </a:rPr>
              <a:t>DNA / Chromatin</a:t>
            </a:r>
          </a:p>
        </p:txBody>
      </p:sp>
      <p:sp>
        <p:nvSpPr>
          <p:cNvPr id="5" name="Rectangle 4"/>
          <p:cNvSpPr/>
          <p:nvPr/>
        </p:nvSpPr>
        <p:spPr>
          <a:xfrm>
            <a:off x="424713" y="5867400"/>
            <a:ext cx="414728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and the answer is…</a:t>
            </a:r>
          </a:p>
        </p:txBody>
      </p:sp>
      <p:pic>
        <p:nvPicPr>
          <p:cNvPr id="7" name="Picture 5" descr="The image “http://publications.nigms.nih.gov/thenewgenetics/images/ch1_dnagenes.jpg” cannot be displayed, because it contains err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632387"/>
            <a:ext cx="5943600" cy="270769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9327CA-DF16-B069-2A5E-12AA0ED01997}"/>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7940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rgbClr val="CC00FF"/>
                </a:solidFill>
              </a:rPr>
              <a:t>This important organelle is a…</a:t>
            </a:r>
          </a:p>
          <a:p>
            <a:pPr lvl="1"/>
            <a:r>
              <a:rPr lang="en-US" dirty="0">
                <a:solidFill>
                  <a:schemeClr val="accent2">
                    <a:lumMod val="60000"/>
                    <a:lumOff val="40000"/>
                  </a:schemeClr>
                </a:solidFill>
              </a:rPr>
              <a:t> Round dark spot in center of nucleus</a:t>
            </a:r>
          </a:p>
          <a:p>
            <a:pPr lvl="1"/>
            <a:r>
              <a:rPr lang="en-US" dirty="0">
                <a:solidFill>
                  <a:srgbClr val="FF99FF"/>
                </a:solidFill>
              </a:rPr>
              <a:t> Only visible when cell is not dividing</a:t>
            </a:r>
          </a:p>
          <a:p>
            <a:pPr lvl="1"/>
            <a:r>
              <a:rPr lang="en-US" dirty="0">
                <a:solidFill>
                  <a:srgbClr val="6699FF"/>
                </a:solidFill>
              </a:rPr>
              <a:t> Contains RNA for protein manufacturing</a:t>
            </a:r>
          </a:p>
          <a:p>
            <a:pPr lvl="1"/>
            <a:r>
              <a:rPr lang="en-US" dirty="0">
                <a:solidFill>
                  <a:schemeClr val="accent2">
                    <a:lumMod val="40000"/>
                    <a:lumOff val="60000"/>
                  </a:schemeClr>
                </a:solidFill>
              </a:rPr>
              <a:t> 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pic>
        <p:nvPicPr>
          <p:cNvPr id="2" name="Picture 1">
            <a:extLst>
              <a:ext uri="{FF2B5EF4-FFF2-40B4-BE49-F238E27FC236}">
                <a16:creationId xmlns:a16="http://schemas.microsoft.com/office/drawing/2014/main" id="{38A64B5E-5340-A3DE-70E7-F45A37EFF8F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075086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rgbClr val="CC00FF"/>
                </a:solidFill>
              </a:rPr>
              <a:t>This important organelle is a…</a:t>
            </a:r>
          </a:p>
          <a:p>
            <a:pPr lvl="1"/>
            <a:r>
              <a:rPr lang="en-US" dirty="0">
                <a:solidFill>
                  <a:schemeClr val="accent2">
                    <a:lumMod val="60000"/>
                    <a:lumOff val="40000"/>
                  </a:schemeClr>
                </a:solidFill>
              </a:rPr>
              <a:t> Round dark spot in center of nucleus</a:t>
            </a:r>
          </a:p>
          <a:p>
            <a:pPr lvl="1"/>
            <a:r>
              <a:rPr lang="en-US" dirty="0">
                <a:solidFill>
                  <a:srgbClr val="FF99FF"/>
                </a:solidFill>
              </a:rPr>
              <a:t> Only visible when cell is not dividing</a:t>
            </a:r>
          </a:p>
          <a:p>
            <a:pPr lvl="1"/>
            <a:r>
              <a:rPr lang="en-US" dirty="0">
                <a:solidFill>
                  <a:srgbClr val="6699FF"/>
                </a:solidFill>
              </a:rPr>
              <a:t> Contains RNA for protein manufacturing</a:t>
            </a:r>
          </a:p>
          <a:p>
            <a:pPr lvl="1"/>
            <a:r>
              <a:rPr lang="en-US" dirty="0">
                <a:solidFill>
                  <a:schemeClr val="accent2">
                    <a:lumMod val="40000"/>
                    <a:lumOff val="60000"/>
                  </a:schemeClr>
                </a:solidFill>
              </a:rPr>
              <a:t> 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
        <p:nvSpPr>
          <p:cNvPr id="5" name="Rectangle 4"/>
          <p:cNvSpPr/>
          <p:nvPr/>
        </p:nvSpPr>
        <p:spPr>
          <a:xfrm>
            <a:off x="381000" y="5867400"/>
            <a:ext cx="477406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 answer is..</a:t>
            </a:r>
          </a:p>
        </p:txBody>
      </p:sp>
      <p:pic>
        <p:nvPicPr>
          <p:cNvPr id="2" name="Picture 1">
            <a:extLst>
              <a:ext uri="{FF2B5EF4-FFF2-40B4-BE49-F238E27FC236}">
                <a16:creationId xmlns:a16="http://schemas.microsoft.com/office/drawing/2014/main" id="{C849C029-46BD-B01E-282D-C18900BF0DF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39436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rgbClr val="CC00FF"/>
                </a:solidFill>
              </a:rPr>
              <a:t>This important organelle is a…</a:t>
            </a:r>
          </a:p>
          <a:p>
            <a:pPr lvl="1"/>
            <a:r>
              <a:rPr lang="en-US" dirty="0">
                <a:solidFill>
                  <a:schemeClr val="accent2">
                    <a:lumMod val="60000"/>
                    <a:lumOff val="40000"/>
                  </a:schemeClr>
                </a:solidFill>
              </a:rPr>
              <a:t> Round dark spot in center of nucleus</a:t>
            </a:r>
          </a:p>
          <a:p>
            <a:pPr lvl="1"/>
            <a:r>
              <a:rPr lang="en-US" dirty="0">
                <a:solidFill>
                  <a:srgbClr val="FF99FF"/>
                </a:solidFill>
              </a:rPr>
              <a:t> Only visible when cell is not dividing</a:t>
            </a:r>
          </a:p>
          <a:p>
            <a:pPr lvl="1"/>
            <a:r>
              <a:rPr lang="en-US" dirty="0">
                <a:solidFill>
                  <a:srgbClr val="6699FF"/>
                </a:solidFill>
              </a:rPr>
              <a:t> Contains RNA for protein manufacturing</a:t>
            </a:r>
          </a:p>
          <a:p>
            <a:pPr lvl="1"/>
            <a:r>
              <a:rPr lang="en-US" dirty="0">
                <a:solidFill>
                  <a:schemeClr val="accent2">
                    <a:lumMod val="40000"/>
                    <a:lumOff val="60000"/>
                  </a:schemeClr>
                </a:solidFill>
              </a:rPr>
              <a:t> Makes ribosomes that travel out of nucleus</a:t>
            </a:r>
            <a:r>
              <a:rPr lang="en-US" dirty="0"/>
              <a:t>.</a:t>
            </a:r>
          </a:p>
          <a:p>
            <a:endParaRPr lang="en-US" dirty="0"/>
          </a:p>
        </p:txBody>
      </p:sp>
      <p:pic>
        <p:nvPicPr>
          <p:cNvPr id="5122" name="Picture 2" descr="https://encrypted-tbn2.gstatic.com/images?q=tbn:ANd9GcScF-mxQZdWSdVzX59r4-rK0E8kRa7jQv8doKGlBI0MzaGNw6pU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86800" cy="3810000"/>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46251" y="152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
        <p:nvSpPr>
          <p:cNvPr id="5" name="Rectangle 4"/>
          <p:cNvSpPr/>
          <p:nvPr/>
        </p:nvSpPr>
        <p:spPr>
          <a:xfrm>
            <a:off x="381000" y="5867400"/>
            <a:ext cx="477406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1430"/>
                <a:gradFill>
                  <a:gsLst>
                    <a:gs pos="0">
                      <a:srgbClr val="333399">
                        <a:tint val="70000"/>
                        <a:satMod val="245000"/>
                      </a:srgbClr>
                    </a:gs>
                    <a:gs pos="75000">
                      <a:srgbClr val="333399">
                        <a:tint val="90000"/>
                        <a:shade val="60000"/>
                        <a:satMod val="240000"/>
                      </a:srgbClr>
                    </a:gs>
                    <a:gs pos="100000">
                      <a:srgbClr val="333399">
                        <a:tint val="100000"/>
                        <a:shade val="50000"/>
                        <a:satMod val="240000"/>
                      </a:srgbClr>
                    </a:gs>
                  </a:gsLst>
                  <a:lin ang="5400000"/>
                </a:gradFill>
                <a:effectLst>
                  <a:outerShdw blurRad="50800" dist="39000" dir="5460000" algn="tl">
                    <a:srgbClr val="000000">
                      <a:alpha val="38000"/>
                    </a:srgbClr>
                  </a:outerShdw>
                </a:effectLst>
                <a:uLnTx/>
                <a:uFillTx/>
                <a:latin typeface="Arial" charset="0"/>
                <a:ea typeface="+mn-ea"/>
                <a:cs typeface="+mn-cs"/>
              </a:rPr>
              <a:t>and the answer is..</a:t>
            </a:r>
          </a:p>
        </p:txBody>
      </p:sp>
      <p:sp>
        <p:nvSpPr>
          <p:cNvPr id="2" name="Rectangle 1"/>
          <p:cNvSpPr/>
          <p:nvPr/>
        </p:nvSpPr>
        <p:spPr>
          <a:xfrm>
            <a:off x="370114" y="2895600"/>
            <a:ext cx="7984878"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Arial" charset="0"/>
                <a:ea typeface="+mn-ea"/>
                <a:cs typeface="+mn-cs"/>
              </a:rPr>
              <a:t>The Nucleolus</a:t>
            </a:r>
          </a:p>
        </p:txBody>
      </p:sp>
      <p:sp>
        <p:nvSpPr>
          <p:cNvPr id="6" name="Freeform 5"/>
          <p:cNvSpPr/>
          <p:nvPr/>
        </p:nvSpPr>
        <p:spPr>
          <a:xfrm>
            <a:off x="4288971" y="4103914"/>
            <a:ext cx="2711726" cy="1817915"/>
          </a:xfrm>
          <a:custGeom>
            <a:avLst/>
            <a:gdLst>
              <a:gd name="connsiteX0" fmla="*/ 544286 w 2711726"/>
              <a:gd name="connsiteY0" fmla="*/ 54429 h 1817915"/>
              <a:gd name="connsiteX1" fmla="*/ 489858 w 2711726"/>
              <a:gd name="connsiteY1" fmla="*/ 97972 h 1817915"/>
              <a:gd name="connsiteX2" fmla="*/ 457200 w 2711726"/>
              <a:gd name="connsiteY2" fmla="*/ 108857 h 1817915"/>
              <a:gd name="connsiteX3" fmla="*/ 391886 w 2711726"/>
              <a:gd name="connsiteY3" fmla="*/ 152400 h 1817915"/>
              <a:gd name="connsiteX4" fmla="*/ 348343 w 2711726"/>
              <a:gd name="connsiteY4" fmla="*/ 174172 h 1817915"/>
              <a:gd name="connsiteX5" fmla="*/ 283029 w 2711726"/>
              <a:gd name="connsiteY5" fmla="*/ 217715 h 1817915"/>
              <a:gd name="connsiteX6" fmla="*/ 250372 w 2711726"/>
              <a:gd name="connsiteY6" fmla="*/ 250372 h 1817915"/>
              <a:gd name="connsiteX7" fmla="*/ 217715 w 2711726"/>
              <a:gd name="connsiteY7" fmla="*/ 261257 h 1817915"/>
              <a:gd name="connsiteX8" fmla="*/ 152400 w 2711726"/>
              <a:gd name="connsiteY8" fmla="*/ 348343 h 1817915"/>
              <a:gd name="connsiteX9" fmla="*/ 87086 w 2711726"/>
              <a:gd name="connsiteY9" fmla="*/ 391886 h 1817915"/>
              <a:gd name="connsiteX10" fmla="*/ 65315 w 2711726"/>
              <a:gd name="connsiteY10" fmla="*/ 424543 h 1817915"/>
              <a:gd name="connsiteX11" fmla="*/ 10886 w 2711726"/>
              <a:gd name="connsiteY11" fmla="*/ 478972 h 1817915"/>
              <a:gd name="connsiteX12" fmla="*/ 0 w 2711726"/>
              <a:gd name="connsiteY12" fmla="*/ 511629 h 1817915"/>
              <a:gd name="connsiteX13" fmla="*/ 43543 w 2711726"/>
              <a:gd name="connsiteY13" fmla="*/ 620486 h 1817915"/>
              <a:gd name="connsiteX14" fmla="*/ 76200 w 2711726"/>
              <a:gd name="connsiteY14" fmla="*/ 631372 h 1817915"/>
              <a:gd name="connsiteX15" fmla="*/ 97972 w 2711726"/>
              <a:gd name="connsiteY15" fmla="*/ 653143 h 1817915"/>
              <a:gd name="connsiteX16" fmla="*/ 195943 w 2711726"/>
              <a:gd name="connsiteY16" fmla="*/ 729343 h 1817915"/>
              <a:gd name="connsiteX17" fmla="*/ 228600 w 2711726"/>
              <a:gd name="connsiteY17" fmla="*/ 772886 h 1817915"/>
              <a:gd name="connsiteX18" fmla="*/ 261258 w 2711726"/>
              <a:gd name="connsiteY18" fmla="*/ 827315 h 1817915"/>
              <a:gd name="connsiteX19" fmla="*/ 293915 w 2711726"/>
              <a:gd name="connsiteY19" fmla="*/ 849086 h 1817915"/>
              <a:gd name="connsiteX20" fmla="*/ 315686 w 2711726"/>
              <a:gd name="connsiteY20" fmla="*/ 925286 h 1817915"/>
              <a:gd name="connsiteX21" fmla="*/ 326572 w 2711726"/>
              <a:gd name="connsiteY21" fmla="*/ 990600 h 1817915"/>
              <a:gd name="connsiteX22" fmla="*/ 370115 w 2711726"/>
              <a:gd name="connsiteY22" fmla="*/ 1034143 h 1817915"/>
              <a:gd name="connsiteX23" fmla="*/ 391886 w 2711726"/>
              <a:gd name="connsiteY23" fmla="*/ 1055915 h 1817915"/>
              <a:gd name="connsiteX24" fmla="*/ 424543 w 2711726"/>
              <a:gd name="connsiteY24" fmla="*/ 1088572 h 1817915"/>
              <a:gd name="connsiteX25" fmla="*/ 446315 w 2711726"/>
              <a:gd name="connsiteY25" fmla="*/ 1121229 h 1817915"/>
              <a:gd name="connsiteX26" fmla="*/ 489858 w 2711726"/>
              <a:gd name="connsiteY26" fmla="*/ 1143000 h 1817915"/>
              <a:gd name="connsiteX27" fmla="*/ 576943 w 2711726"/>
              <a:gd name="connsiteY27" fmla="*/ 1208315 h 1817915"/>
              <a:gd name="connsiteX28" fmla="*/ 620486 w 2711726"/>
              <a:gd name="connsiteY28" fmla="*/ 1230086 h 1817915"/>
              <a:gd name="connsiteX29" fmla="*/ 685800 w 2711726"/>
              <a:gd name="connsiteY29" fmla="*/ 1273629 h 1817915"/>
              <a:gd name="connsiteX30" fmla="*/ 696686 w 2711726"/>
              <a:gd name="connsiteY30" fmla="*/ 1306286 h 1817915"/>
              <a:gd name="connsiteX31" fmla="*/ 718458 w 2711726"/>
              <a:gd name="connsiteY31" fmla="*/ 1338943 h 1817915"/>
              <a:gd name="connsiteX32" fmla="*/ 816429 w 2711726"/>
              <a:gd name="connsiteY32" fmla="*/ 1426029 h 1817915"/>
              <a:gd name="connsiteX33" fmla="*/ 849086 w 2711726"/>
              <a:gd name="connsiteY33" fmla="*/ 1447800 h 1817915"/>
              <a:gd name="connsiteX34" fmla="*/ 892629 w 2711726"/>
              <a:gd name="connsiteY34" fmla="*/ 1458686 h 1817915"/>
              <a:gd name="connsiteX35" fmla="*/ 957943 w 2711726"/>
              <a:gd name="connsiteY35" fmla="*/ 1480457 h 1817915"/>
              <a:gd name="connsiteX36" fmla="*/ 1077686 w 2711726"/>
              <a:gd name="connsiteY36" fmla="*/ 1502229 h 1817915"/>
              <a:gd name="connsiteX37" fmla="*/ 1164772 w 2711726"/>
              <a:gd name="connsiteY37" fmla="*/ 1513115 h 1817915"/>
              <a:gd name="connsiteX38" fmla="*/ 1219200 w 2711726"/>
              <a:gd name="connsiteY38" fmla="*/ 1524000 h 1817915"/>
              <a:gd name="connsiteX39" fmla="*/ 1665515 w 2711726"/>
              <a:gd name="connsiteY39" fmla="*/ 1534886 h 1817915"/>
              <a:gd name="connsiteX40" fmla="*/ 1752600 w 2711726"/>
              <a:gd name="connsiteY40" fmla="*/ 1567543 h 1817915"/>
              <a:gd name="connsiteX41" fmla="*/ 1807029 w 2711726"/>
              <a:gd name="connsiteY41" fmla="*/ 1621972 h 1817915"/>
              <a:gd name="connsiteX42" fmla="*/ 1828800 w 2711726"/>
              <a:gd name="connsiteY42" fmla="*/ 1654629 h 1817915"/>
              <a:gd name="connsiteX43" fmla="*/ 1937658 w 2711726"/>
              <a:gd name="connsiteY43" fmla="*/ 1741715 h 1817915"/>
              <a:gd name="connsiteX44" fmla="*/ 2035629 w 2711726"/>
              <a:gd name="connsiteY44" fmla="*/ 1763486 h 1817915"/>
              <a:gd name="connsiteX45" fmla="*/ 2068286 w 2711726"/>
              <a:gd name="connsiteY45" fmla="*/ 1774372 h 1817915"/>
              <a:gd name="connsiteX46" fmla="*/ 2362200 w 2711726"/>
              <a:gd name="connsiteY46" fmla="*/ 1785257 h 1817915"/>
              <a:gd name="connsiteX47" fmla="*/ 2405743 w 2711726"/>
              <a:gd name="connsiteY47" fmla="*/ 1796143 h 1817915"/>
              <a:gd name="connsiteX48" fmla="*/ 2471058 w 2711726"/>
              <a:gd name="connsiteY48" fmla="*/ 1817915 h 1817915"/>
              <a:gd name="connsiteX49" fmla="*/ 2656115 w 2711726"/>
              <a:gd name="connsiteY49" fmla="*/ 1807029 h 1817915"/>
              <a:gd name="connsiteX50" fmla="*/ 2677886 w 2711726"/>
              <a:gd name="connsiteY50" fmla="*/ 1785257 h 1817915"/>
              <a:gd name="connsiteX51" fmla="*/ 2688772 w 2711726"/>
              <a:gd name="connsiteY51" fmla="*/ 1741715 h 1817915"/>
              <a:gd name="connsiteX52" fmla="*/ 2677886 w 2711726"/>
              <a:gd name="connsiteY52" fmla="*/ 1676400 h 1817915"/>
              <a:gd name="connsiteX53" fmla="*/ 2612572 w 2711726"/>
              <a:gd name="connsiteY53" fmla="*/ 1600200 h 1817915"/>
              <a:gd name="connsiteX54" fmla="*/ 2569029 w 2711726"/>
              <a:gd name="connsiteY54" fmla="*/ 1534886 h 1817915"/>
              <a:gd name="connsiteX55" fmla="*/ 2579915 w 2711726"/>
              <a:gd name="connsiteY55" fmla="*/ 1491343 h 1817915"/>
              <a:gd name="connsiteX56" fmla="*/ 2612572 w 2711726"/>
              <a:gd name="connsiteY56" fmla="*/ 1469572 h 1817915"/>
              <a:gd name="connsiteX57" fmla="*/ 2667000 w 2711726"/>
              <a:gd name="connsiteY57" fmla="*/ 1436915 h 1817915"/>
              <a:gd name="connsiteX58" fmla="*/ 2710543 w 2711726"/>
              <a:gd name="connsiteY58" fmla="*/ 1371600 h 1817915"/>
              <a:gd name="connsiteX59" fmla="*/ 2688772 w 2711726"/>
              <a:gd name="connsiteY59" fmla="*/ 1306286 h 1817915"/>
              <a:gd name="connsiteX60" fmla="*/ 2634343 w 2711726"/>
              <a:gd name="connsiteY60" fmla="*/ 1240972 h 1817915"/>
              <a:gd name="connsiteX61" fmla="*/ 2579915 w 2711726"/>
              <a:gd name="connsiteY61" fmla="*/ 1219200 h 1817915"/>
              <a:gd name="connsiteX62" fmla="*/ 2536372 w 2711726"/>
              <a:gd name="connsiteY62" fmla="*/ 1197429 h 1817915"/>
              <a:gd name="connsiteX63" fmla="*/ 2514600 w 2711726"/>
              <a:gd name="connsiteY63" fmla="*/ 1175657 h 1817915"/>
              <a:gd name="connsiteX64" fmla="*/ 2449286 w 2711726"/>
              <a:gd name="connsiteY64" fmla="*/ 1121229 h 1817915"/>
              <a:gd name="connsiteX65" fmla="*/ 2449286 w 2711726"/>
              <a:gd name="connsiteY65" fmla="*/ 936172 h 1817915"/>
              <a:gd name="connsiteX66" fmla="*/ 2492829 w 2711726"/>
              <a:gd name="connsiteY66" fmla="*/ 870857 h 1817915"/>
              <a:gd name="connsiteX67" fmla="*/ 2514600 w 2711726"/>
              <a:gd name="connsiteY67" fmla="*/ 805543 h 1817915"/>
              <a:gd name="connsiteX68" fmla="*/ 2503715 w 2711726"/>
              <a:gd name="connsiteY68" fmla="*/ 653143 h 1817915"/>
              <a:gd name="connsiteX69" fmla="*/ 2492829 w 2711726"/>
              <a:gd name="connsiteY69" fmla="*/ 620486 h 1817915"/>
              <a:gd name="connsiteX70" fmla="*/ 2460172 w 2711726"/>
              <a:gd name="connsiteY70" fmla="*/ 598715 h 1817915"/>
              <a:gd name="connsiteX71" fmla="*/ 2427515 w 2711726"/>
              <a:gd name="connsiteY71" fmla="*/ 533400 h 1817915"/>
              <a:gd name="connsiteX72" fmla="*/ 2416629 w 2711726"/>
              <a:gd name="connsiteY72" fmla="*/ 500743 h 1817915"/>
              <a:gd name="connsiteX73" fmla="*/ 2362200 w 2711726"/>
              <a:gd name="connsiteY73" fmla="*/ 435429 h 1817915"/>
              <a:gd name="connsiteX74" fmla="*/ 2340429 w 2711726"/>
              <a:gd name="connsiteY74" fmla="*/ 402772 h 1817915"/>
              <a:gd name="connsiteX75" fmla="*/ 2296886 w 2711726"/>
              <a:gd name="connsiteY75" fmla="*/ 359229 h 1817915"/>
              <a:gd name="connsiteX76" fmla="*/ 2275115 w 2711726"/>
              <a:gd name="connsiteY76" fmla="*/ 337457 h 1817915"/>
              <a:gd name="connsiteX77" fmla="*/ 2242458 w 2711726"/>
              <a:gd name="connsiteY77" fmla="*/ 315686 h 1817915"/>
              <a:gd name="connsiteX78" fmla="*/ 2220686 w 2711726"/>
              <a:gd name="connsiteY78" fmla="*/ 293915 h 1817915"/>
              <a:gd name="connsiteX79" fmla="*/ 2188029 w 2711726"/>
              <a:gd name="connsiteY79" fmla="*/ 272143 h 1817915"/>
              <a:gd name="connsiteX80" fmla="*/ 2144486 w 2711726"/>
              <a:gd name="connsiteY80" fmla="*/ 239486 h 1817915"/>
              <a:gd name="connsiteX81" fmla="*/ 2111829 w 2711726"/>
              <a:gd name="connsiteY81" fmla="*/ 217715 h 1817915"/>
              <a:gd name="connsiteX82" fmla="*/ 2090058 w 2711726"/>
              <a:gd name="connsiteY82" fmla="*/ 195943 h 1817915"/>
              <a:gd name="connsiteX83" fmla="*/ 2046515 w 2711726"/>
              <a:gd name="connsiteY83" fmla="*/ 174172 h 1817915"/>
              <a:gd name="connsiteX84" fmla="*/ 1992086 w 2711726"/>
              <a:gd name="connsiteY84" fmla="*/ 119743 h 1817915"/>
              <a:gd name="connsiteX85" fmla="*/ 1926772 w 2711726"/>
              <a:gd name="connsiteY85" fmla="*/ 87086 h 1817915"/>
              <a:gd name="connsiteX86" fmla="*/ 1817915 w 2711726"/>
              <a:gd name="connsiteY86" fmla="*/ 54429 h 1817915"/>
              <a:gd name="connsiteX87" fmla="*/ 1752600 w 2711726"/>
              <a:gd name="connsiteY87" fmla="*/ 21772 h 1817915"/>
              <a:gd name="connsiteX88" fmla="*/ 1687286 w 2711726"/>
              <a:gd name="connsiteY88" fmla="*/ 0 h 1817915"/>
              <a:gd name="connsiteX89" fmla="*/ 1426029 w 2711726"/>
              <a:gd name="connsiteY89" fmla="*/ 21772 h 1817915"/>
              <a:gd name="connsiteX90" fmla="*/ 1382486 w 2711726"/>
              <a:gd name="connsiteY90" fmla="*/ 43543 h 1817915"/>
              <a:gd name="connsiteX91" fmla="*/ 1349829 w 2711726"/>
              <a:gd name="connsiteY91" fmla="*/ 76200 h 1817915"/>
              <a:gd name="connsiteX92" fmla="*/ 1240972 w 2711726"/>
              <a:gd name="connsiteY92" fmla="*/ 97972 h 1817915"/>
              <a:gd name="connsiteX93" fmla="*/ 936172 w 2711726"/>
              <a:gd name="connsiteY93" fmla="*/ 87086 h 1817915"/>
              <a:gd name="connsiteX94" fmla="*/ 870858 w 2711726"/>
              <a:gd name="connsiteY94" fmla="*/ 65315 h 1817915"/>
              <a:gd name="connsiteX95" fmla="*/ 794658 w 2711726"/>
              <a:gd name="connsiteY95" fmla="*/ 54429 h 1817915"/>
              <a:gd name="connsiteX96" fmla="*/ 631372 w 2711726"/>
              <a:gd name="connsiteY96" fmla="*/ 65315 h 1817915"/>
              <a:gd name="connsiteX97" fmla="*/ 587829 w 2711726"/>
              <a:gd name="connsiteY97" fmla="*/ 76200 h 1817915"/>
              <a:gd name="connsiteX98" fmla="*/ 544286 w 2711726"/>
              <a:gd name="connsiteY98" fmla="*/ 54429 h 18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711726" h="1817915">
                <a:moveTo>
                  <a:pt x="544286" y="54429"/>
                </a:moveTo>
                <a:cubicBezTo>
                  <a:pt x="527958" y="58058"/>
                  <a:pt x="509561" y="85658"/>
                  <a:pt x="489858" y="97972"/>
                </a:cubicBezTo>
                <a:cubicBezTo>
                  <a:pt x="480127" y="104054"/>
                  <a:pt x="467231" y="103284"/>
                  <a:pt x="457200" y="108857"/>
                </a:cubicBezTo>
                <a:cubicBezTo>
                  <a:pt x="434327" y="121564"/>
                  <a:pt x="415289" y="140698"/>
                  <a:pt x="391886" y="152400"/>
                </a:cubicBezTo>
                <a:cubicBezTo>
                  <a:pt x="377372" y="159657"/>
                  <a:pt x="362258" y="165823"/>
                  <a:pt x="348343" y="174172"/>
                </a:cubicBezTo>
                <a:cubicBezTo>
                  <a:pt x="325906" y="187634"/>
                  <a:pt x="301531" y="199213"/>
                  <a:pt x="283029" y="217715"/>
                </a:cubicBezTo>
                <a:cubicBezTo>
                  <a:pt x="272143" y="228601"/>
                  <a:pt x="263181" y="241833"/>
                  <a:pt x="250372" y="250372"/>
                </a:cubicBezTo>
                <a:cubicBezTo>
                  <a:pt x="240825" y="256737"/>
                  <a:pt x="228601" y="257629"/>
                  <a:pt x="217715" y="261257"/>
                </a:cubicBezTo>
                <a:cubicBezTo>
                  <a:pt x="202700" y="283780"/>
                  <a:pt x="179252" y="328204"/>
                  <a:pt x="152400" y="348343"/>
                </a:cubicBezTo>
                <a:cubicBezTo>
                  <a:pt x="131467" y="364042"/>
                  <a:pt x="87086" y="391886"/>
                  <a:pt x="87086" y="391886"/>
                </a:cubicBezTo>
                <a:cubicBezTo>
                  <a:pt x="79829" y="402772"/>
                  <a:pt x="73930" y="414697"/>
                  <a:pt x="65315" y="424543"/>
                </a:cubicBezTo>
                <a:cubicBezTo>
                  <a:pt x="48419" y="443853"/>
                  <a:pt x="10886" y="478972"/>
                  <a:pt x="10886" y="478972"/>
                </a:cubicBezTo>
                <a:cubicBezTo>
                  <a:pt x="7257" y="489858"/>
                  <a:pt x="0" y="500154"/>
                  <a:pt x="0" y="511629"/>
                </a:cubicBezTo>
                <a:cubicBezTo>
                  <a:pt x="0" y="566138"/>
                  <a:pt x="581" y="591844"/>
                  <a:pt x="43543" y="620486"/>
                </a:cubicBezTo>
                <a:cubicBezTo>
                  <a:pt x="53090" y="626851"/>
                  <a:pt x="65314" y="627743"/>
                  <a:pt x="76200" y="631372"/>
                </a:cubicBezTo>
                <a:cubicBezTo>
                  <a:pt x="83457" y="638629"/>
                  <a:pt x="89761" y="646985"/>
                  <a:pt x="97972" y="653143"/>
                </a:cubicBezTo>
                <a:cubicBezTo>
                  <a:pt x="156936" y="697365"/>
                  <a:pt x="156056" y="682808"/>
                  <a:pt x="195943" y="729343"/>
                </a:cubicBezTo>
                <a:cubicBezTo>
                  <a:pt x="207750" y="743118"/>
                  <a:pt x="218536" y="757790"/>
                  <a:pt x="228600" y="772886"/>
                </a:cubicBezTo>
                <a:cubicBezTo>
                  <a:pt x="240337" y="790491"/>
                  <a:pt x="247488" y="811250"/>
                  <a:pt x="261258" y="827315"/>
                </a:cubicBezTo>
                <a:cubicBezTo>
                  <a:pt x="269772" y="837248"/>
                  <a:pt x="283029" y="841829"/>
                  <a:pt x="293915" y="849086"/>
                </a:cubicBezTo>
                <a:cubicBezTo>
                  <a:pt x="304288" y="880208"/>
                  <a:pt x="308852" y="891118"/>
                  <a:pt x="315686" y="925286"/>
                </a:cubicBezTo>
                <a:cubicBezTo>
                  <a:pt x="320015" y="946929"/>
                  <a:pt x="316701" y="970859"/>
                  <a:pt x="326572" y="990600"/>
                </a:cubicBezTo>
                <a:cubicBezTo>
                  <a:pt x="335752" y="1008959"/>
                  <a:pt x="355601" y="1019629"/>
                  <a:pt x="370115" y="1034143"/>
                </a:cubicBezTo>
                <a:lnTo>
                  <a:pt x="391886" y="1055915"/>
                </a:lnTo>
                <a:cubicBezTo>
                  <a:pt x="402772" y="1066801"/>
                  <a:pt x="416003" y="1075763"/>
                  <a:pt x="424543" y="1088572"/>
                </a:cubicBezTo>
                <a:cubicBezTo>
                  <a:pt x="431800" y="1099458"/>
                  <a:pt x="436264" y="1112854"/>
                  <a:pt x="446315" y="1121229"/>
                </a:cubicBezTo>
                <a:cubicBezTo>
                  <a:pt x="458781" y="1131617"/>
                  <a:pt x="475673" y="1135119"/>
                  <a:pt x="489858" y="1143000"/>
                </a:cubicBezTo>
                <a:cubicBezTo>
                  <a:pt x="656350" y="1235495"/>
                  <a:pt x="457391" y="1122920"/>
                  <a:pt x="576943" y="1208315"/>
                </a:cubicBezTo>
                <a:cubicBezTo>
                  <a:pt x="590148" y="1217747"/>
                  <a:pt x="606571" y="1221737"/>
                  <a:pt x="620486" y="1230086"/>
                </a:cubicBezTo>
                <a:cubicBezTo>
                  <a:pt x="642923" y="1243548"/>
                  <a:pt x="685800" y="1273629"/>
                  <a:pt x="685800" y="1273629"/>
                </a:cubicBezTo>
                <a:cubicBezTo>
                  <a:pt x="689429" y="1284515"/>
                  <a:pt x="691554" y="1296023"/>
                  <a:pt x="696686" y="1306286"/>
                </a:cubicBezTo>
                <a:cubicBezTo>
                  <a:pt x="702537" y="1317988"/>
                  <a:pt x="709843" y="1329097"/>
                  <a:pt x="718458" y="1338943"/>
                </a:cubicBezTo>
                <a:cubicBezTo>
                  <a:pt x="755748" y="1381560"/>
                  <a:pt x="773549" y="1395401"/>
                  <a:pt x="816429" y="1426029"/>
                </a:cubicBezTo>
                <a:cubicBezTo>
                  <a:pt x="827075" y="1433633"/>
                  <a:pt x="837061" y="1442646"/>
                  <a:pt x="849086" y="1447800"/>
                </a:cubicBezTo>
                <a:cubicBezTo>
                  <a:pt x="862837" y="1453693"/>
                  <a:pt x="878299" y="1454387"/>
                  <a:pt x="892629" y="1458686"/>
                </a:cubicBezTo>
                <a:cubicBezTo>
                  <a:pt x="914610" y="1465280"/>
                  <a:pt x="935803" y="1474419"/>
                  <a:pt x="957943" y="1480457"/>
                </a:cubicBezTo>
                <a:cubicBezTo>
                  <a:pt x="978572" y="1486083"/>
                  <a:pt x="1060260" y="1499740"/>
                  <a:pt x="1077686" y="1502229"/>
                </a:cubicBezTo>
                <a:cubicBezTo>
                  <a:pt x="1106647" y="1506366"/>
                  <a:pt x="1135858" y="1508667"/>
                  <a:pt x="1164772" y="1513115"/>
                </a:cubicBezTo>
                <a:cubicBezTo>
                  <a:pt x="1183059" y="1515928"/>
                  <a:pt x="1200716" y="1523196"/>
                  <a:pt x="1219200" y="1524000"/>
                </a:cubicBezTo>
                <a:cubicBezTo>
                  <a:pt x="1367875" y="1530464"/>
                  <a:pt x="1516743" y="1531257"/>
                  <a:pt x="1665515" y="1534886"/>
                </a:cubicBezTo>
                <a:cubicBezTo>
                  <a:pt x="1711797" y="1544143"/>
                  <a:pt x="1719380" y="1538475"/>
                  <a:pt x="1752600" y="1567543"/>
                </a:cubicBezTo>
                <a:cubicBezTo>
                  <a:pt x="1771910" y="1584439"/>
                  <a:pt x="1792797" y="1600623"/>
                  <a:pt x="1807029" y="1621972"/>
                </a:cubicBezTo>
                <a:cubicBezTo>
                  <a:pt x="1814286" y="1632858"/>
                  <a:pt x="1820286" y="1644696"/>
                  <a:pt x="1828800" y="1654629"/>
                </a:cubicBezTo>
                <a:cubicBezTo>
                  <a:pt x="1852582" y="1682375"/>
                  <a:pt x="1904041" y="1730510"/>
                  <a:pt x="1937658" y="1741715"/>
                </a:cubicBezTo>
                <a:cubicBezTo>
                  <a:pt x="2011179" y="1766221"/>
                  <a:pt x="1920670" y="1737939"/>
                  <a:pt x="2035629" y="1763486"/>
                </a:cubicBezTo>
                <a:cubicBezTo>
                  <a:pt x="2046830" y="1765975"/>
                  <a:pt x="2056837" y="1773609"/>
                  <a:pt x="2068286" y="1774372"/>
                </a:cubicBezTo>
                <a:cubicBezTo>
                  <a:pt x="2166107" y="1780893"/>
                  <a:pt x="2264229" y="1781629"/>
                  <a:pt x="2362200" y="1785257"/>
                </a:cubicBezTo>
                <a:cubicBezTo>
                  <a:pt x="2376714" y="1788886"/>
                  <a:pt x="2391413" y="1791844"/>
                  <a:pt x="2405743" y="1796143"/>
                </a:cubicBezTo>
                <a:cubicBezTo>
                  <a:pt x="2427724" y="1802738"/>
                  <a:pt x="2471058" y="1817915"/>
                  <a:pt x="2471058" y="1817915"/>
                </a:cubicBezTo>
                <a:cubicBezTo>
                  <a:pt x="2532744" y="1814286"/>
                  <a:pt x="2595079" y="1816667"/>
                  <a:pt x="2656115" y="1807029"/>
                </a:cubicBezTo>
                <a:cubicBezTo>
                  <a:pt x="2666253" y="1805428"/>
                  <a:pt x="2673296" y="1794437"/>
                  <a:pt x="2677886" y="1785257"/>
                </a:cubicBezTo>
                <a:cubicBezTo>
                  <a:pt x="2684577" y="1771876"/>
                  <a:pt x="2685143" y="1756229"/>
                  <a:pt x="2688772" y="1741715"/>
                </a:cubicBezTo>
                <a:cubicBezTo>
                  <a:pt x="2685143" y="1719943"/>
                  <a:pt x="2684866" y="1697339"/>
                  <a:pt x="2677886" y="1676400"/>
                </a:cubicBezTo>
                <a:cubicBezTo>
                  <a:pt x="2666669" y="1642750"/>
                  <a:pt x="2630943" y="1627756"/>
                  <a:pt x="2612572" y="1600200"/>
                </a:cubicBezTo>
                <a:lnTo>
                  <a:pt x="2569029" y="1534886"/>
                </a:lnTo>
                <a:cubicBezTo>
                  <a:pt x="2572658" y="1520372"/>
                  <a:pt x="2571616" y="1503791"/>
                  <a:pt x="2579915" y="1491343"/>
                </a:cubicBezTo>
                <a:cubicBezTo>
                  <a:pt x="2587172" y="1480457"/>
                  <a:pt x="2602356" y="1477745"/>
                  <a:pt x="2612572" y="1469572"/>
                </a:cubicBezTo>
                <a:cubicBezTo>
                  <a:pt x="2655265" y="1435417"/>
                  <a:pt x="2610286" y="1455819"/>
                  <a:pt x="2667000" y="1436915"/>
                </a:cubicBezTo>
                <a:cubicBezTo>
                  <a:pt x="2681514" y="1415143"/>
                  <a:pt x="2718817" y="1396423"/>
                  <a:pt x="2710543" y="1371600"/>
                </a:cubicBezTo>
                <a:cubicBezTo>
                  <a:pt x="2703286" y="1349829"/>
                  <a:pt x="2698093" y="1327257"/>
                  <a:pt x="2688772" y="1306286"/>
                </a:cubicBezTo>
                <a:cubicBezTo>
                  <a:pt x="2680670" y="1288057"/>
                  <a:pt x="2650117" y="1250831"/>
                  <a:pt x="2634343" y="1240972"/>
                </a:cubicBezTo>
                <a:cubicBezTo>
                  <a:pt x="2617773" y="1230616"/>
                  <a:pt x="2597771" y="1227136"/>
                  <a:pt x="2579915" y="1219200"/>
                </a:cubicBezTo>
                <a:cubicBezTo>
                  <a:pt x="2565086" y="1212609"/>
                  <a:pt x="2550886" y="1204686"/>
                  <a:pt x="2536372" y="1197429"/>
                </a:cubicBezTo>
                <a:cubicBezTo>
                  <a:pt x="2529115" y="1190172"/>
                  <a:pt x="2522485" y="1182228"/>
                  <a:pt x="2514600" y="1175657"/>
                </a:cubicBezTo>
                <a:cubicBezTo>
                  <a:pt x="2436963" y="1110959"/>
                  <a:pt x="2498530" y="1170471"/>
                  <a:pt x="2449286" y="1121229"/>
                </a:cubicBezTo>
                <a:cubicBezTo>
                  <a:pt x="2426061" y="1051556"/>
                  <a:pt x="2420863" y="1049862"/>
                  <a:pt x="2449286" y="936172"/>
                </a:cubicBezTo>
                <a:cubicBezTo>
                  <a:pt x="2455632" y="910787"/>
                  <a:pt x="2484555" y="895680"/>
                  <a:pt x="2492829" y="870857"/>
                </a:cubicBezTo>
                <a:lnTo>
                  <a:pt x="2514600" y="805543"/>
                </a:lnTo>
                <a:cubicBezTo>
                  <a:pt x="2510972" y="754743"/>
                  <a:pt x="2509666" y="703724"/>
                  <a:pt x="2503715" y="653143"/>
                </a:cubicBezTo>
                <a:cubicBezTo>
                  <a:pt x="2502374" y="641747"/>
                  <a:pt x="2499997" y="629446"/>
                  <a:pt x="2492829" y="620486"/>
                </a:cubicBezTo>
                <a:cubicBezTo>
                  <a:pt x="2484656" y="610270"/>
                  <a:pt x="2471058" y="605972"/>
                  <a:pt x="2460172" y="598715"/>
                </a:cubicBezTo>
                <a:cubicBezTo>
                  <a:pt x="2432810" y="516630"/>
                  <a:pt x="2469718" y="617807"/>
                  <a:pt x="2427515" y="533400"/>
                </a:cubicBezTo>
                <a:cubicBezTo>
                  <a:pt x="2422383" y="523137"/>
                  <a:pt x="2421761" y="511006"/>
                  <a:pt x="2416629" y="500743"/>
                </a:cubicBezTo>
                <a:cubicBezTo>
                  <a:pt x="2396357" y="460199"/>
                  <a:pt x="2392297" y="471545"/>
                  <a:pt x="2362200" y="435429"/>
                </a:cubicBezTo>
                <a:cubicBezTo>
                  <a:pt x="2353824" y="425379"/>
                  <a:pt x="2348943" y="412705"/>
                  <a:pt x="2340429" y="402772"/>
                </a:cubicBezTo>
                <a:cubicBezTo>
                  <a:pt x="2327071" y="387187"/>
                  <a:pt x="2311400" y="373743"/>
                  <a:pt x="2296886" y="359229"/>
                </a:cubicBezTo>
                <a:cubicBezTo>
                  <a:pt x="2289629" y="351972"/>
                  <a:pt x="2283655" y="343150"/>
                  <a:pt x="2275115" y="337457"/>
                </a:cubicBezTo>
                <a:cubicBezTo>
                  <a:pt x="2264229" y="330200"/>
                  <a:pt x="2252674" y="323859"/>
                  <a:pt x="2242458" y="315686"/>
                </a:cubicBezTo>
                <a:cubicBezTo>
                  <a:pt x="2234444" y="309275"/>
                  <a:pt x="2228700" y="300326"/>
                  <a:pt x="2220686" y="293915"/>
                </a:cubicBezTo>
                <a:cubicBezTo>
                  <a:pt x="2210470" y="285742"/>
                  <a:pt x="2198675" y="279747"/>
                  <a:pt x="2188029" y="272143"/>
                </a:cubicBezTo>
                <a:cubicBezTo>
                  <a:pt x="2173266" y="261598"/>
                  <a:pt x="2159250" y="250031"/>
                  <a:pt x="2144486" y="239486"/>
                </a:cubicBezTo>
                <a:cubicBezTo>
                  <a:pt x="2133840" y="231882"/>
                  <a:pt x="2122045" y="225888"/>
                  <a:pt x="2111829" y="217715"/>
                </a:cubicBezTo>
                <a:cubicBezTo>
                  <a:pt x="2103815" y="211304"/>
                  <a:pt x="2098597" y="201636"/>
                  <a:pt x="2090058" y="195943"/>
                </a:cubicBezTo>
                <a:cubicBezTo>
                  <a:pt x="2076556" y="186942"/>
                  <a:pt x="2061029" y="181429"/>
                  <a:pt x="2046515" y="174172"/>
                </a:cubicBezTo>
                <a:cubicBezTo>
                  <a:pt x="2028372" y="156029"/>
                  <a:pt x="2016427" y="127857"/>
                  <a:pt x="1992086" y="119743"/>
                </a:cubicBezTo>
                <a:cubicBezTo>
                  <a:pt x="1872975" y="80038"/>
                  <a:pt x="2053397" y="143363"/>
                  <a:pt x="1926772" y="87086"/>
                </a:cubicBezTo>
                <a:cubicBezTo>
                  <a:pt x="1880209" y="66392"/>
                  <a:pt x="1862245" y="67095"/>
                  <a:pt x="1817915" y="54429"/>
                </a:cubicBezTo>
                <a:cubicBezTo>
                  <a:pt x="1734550" y="30610"/>
                  <a:pt x="1838471" y="59937"/>
                  <a:pt x="1752600" y="21772"/>
                </a:cubicBezTo>
                <a:cubicBezTo>
                  <a:pt x="1731629" y="12452"/>
                  <a:pt x="1687286" y="0"/>
                  <a:pt x="1687286" y="0"/>
                </a:cubicBezTo>
                <a:cubicBezTo>
                  <a:pt x="1667633" y="983"/>
                  <a:pt x="1496207" y="-4545"/>
                  <a:pt x="1426029" y="21772"/>
                </a:cubicBezTo>
                <a:cubicBezTo>
                  <a:pt x="1410835" y="27470"/>
                  <a:pt x="1397000" y="36286"/>
                  <a:pt x="1382486" y="43543"/>
                </a:cubicBezTo>
                <a:cubicBezTo>
                  <a:pt x="1371600" y="54429"/>
                  <a:pt x="1362638" y="67661"/>
                  <a:pt x="1349829" y="76200"/>
                </a:cubicBezTo>
                <a:cubicBezTo>
                  <a:pt x="1329102" y="90018"/>
                  <a:pt x="1247427" y="97050"/>
                  <a:pt x="1240972" y="97972"/>
                </a:cubicBezTo>
                <a:cubicBezTo>
                  <a:pt x="1139372" y="94343"/>
                  <a:pt x="1037443" y="96022"/>
                  <a:pt x="936172" y="87086"/>
                </a:cubicBezTo>
                <a:cubicBezTo>
                  <a:pt x="913312" y="85069"/>
                  <a:pt x="893576" y="68561"/>
                  <a:pt x="870858" y="65315"/>
                </a:cubicBezTo>
                <a:lnTo>
                  <a:pt x="794658" y="54429"/>
                </a:lnTo>
                <a:cubicBezTo>
                  <a:pt x="740229" y="58058"/>
                  <a:pt x="685622" y="59605"/>
                  <a:pt x="631372" y="65315"/>
                </a:cubicBezTo>
                <a:cubicBezTo>
                  <a:pt x="616493" y="66881"/>
                  <a:pt x="602214" y="72090"/>
                  <a:pt x="587829" y="76200"/>
                </a:cubicBezTo>
                <a:cubicBezTo>
                  <a:pt x="556445" y="85167"/>
                  <a:pt x="560614" y="50800"/>
                  <a:pt x="544286" y="5442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7" name="Picture 6">
            <a:extLst>
              <a:ext uri="{FF2B5EF4-FFF2-40B4-BE49-F238E27FC236}">
                <a16:creationId xmlns:a16="http://schemas.microsoft.com/office/drawing/2014/main" id="{8908290C-31FC-1F32-38BD-8AA40707B2F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40100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solidFill>
            <a:schemeClr val="tx2">
              <a:lumMod val="95000"/>
              <a:lumOff val="5000"/>
            </a:schemeClr>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8"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020A689-569B-F4A3-41B2-D7AE51485CE3}"/>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1049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1990698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solidFill>
            <a:schemeClr val="tx2">
              <a:lumMod val="95000"/>
              <a:lumOff val="5000"/>
            </a:scheme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B6CA4C4-44FF-341C-F2CD-CA318759C25F}"/>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4557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FF75230-8D01-73DB-1694-891D62330746}"/>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281124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solidFill>
            <a:schemeClr val="tx1"/>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BBB877-1122-9C51-7B68-6AF7958085A2}"/>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62707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CC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A6CA494-7782-F8D3-13D2-D3D91E7939B7}"/>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720886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solidFill>
            <a:schemeClr val="tx1"/>
          </a:solid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60310316-FBDC-6F88-21E7-D9D09548B16C}"/>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65436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E1506C2-4C68-F3C0-164D-0BAABB54FDE2}"/>
              </a:ext>
            </a:extLst>
          </p:cNvPr>
          <p:cNvPicPr>
            <a:picLocks noChangeAspect="1"/>
          </p:cNvPicPr>
          <p:nvPr/>
        </p:nvPicPr>
        <p:blipFill>
          <a:blip r:embed="rId9"/>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280235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1825" y="1866900"/>
            <a:ext cx="27241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01430B0-3FD9-3231-54A2-B10DCB4F81E0}"/>
              </a:ext>
            </a:extLst>
          </p:cNvPr>
          <p:cNvPicPr>
            <a:picLocks noChangeAspect="1"/>
          </p:cNvPicPr>
          <p:nvPr/>
        </p:nvPicPr>
        <p:blipFill>
          <a:blip r:embed="rId10"/>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798759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6707" name="Rectangle 3"/>
          <p:cNvSpPr>
            <a:spLocks noGrp="1" noChangeArrowheads="1"/>
          </p:cNvSpPr>
          <p:nvPr>
            <p:ph type="body" idx="1"/>
          </p:nvPr>
        </p:nvSpPr>
        <p:spPr>
          <a:xfrm>
            <a:off x="457200" y="457200"/>
            <a:ext cx="8229600" cy="5673725"/>
          </a:xfrm>
        </p:spPr>
        <p:txBody>
          <a:bodyPr/>
          <a:lstStyle/>
          <a:p>
            <a:pPr eaLnBrk="1" hangingPunct="1">
              <a:defRPr/>
            </a:pPr>
            <a:r>
              <a:rPr lang="en-US" dirty="0"/>
              <a:t>.</a:t>
            </a:r>
          </a:p>
        </p:txBody>
      </p:sp>
      <p:pic>
        <p:nvPicPr>
          <p:cNvPr id="58371" name="Picture 5" descr="http://www.itowler.com/Blog-Images/D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458200" cy="62484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8"/>
          <p:cNvSpPr>
            <a:spLocks noChangeArrowheads="1"/>
          </p:cNvSpPr>
          <p:nvPr/>
        </p:nvSpPr>
        <p:spPr bwMode="auto">
          <a:xfrm>
            <a:off x="5638800" y="67056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Copyright © 2024 SlideSpark .LLC</a:t>
            </a:r>
          </a:p>
        </p:txBody>
      </p:sp>
      <p:sp>
        <p:nvSpPr>
          <p:cNvPr id="6" name="Rectangle 5"/>
          <p:cNvSpPr/>
          <p:nvPr/>
        </p:nvSpPr>
        <p:spPr bwMode="auto">
          <a:xfrm>
            <a:off x="304800" y="304800"/>
            <a:ext cx="8458200" cy="6248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7"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153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88162" name="Picture 2" descr="http://timkanebooks.files.wordpress.com/2012/09/junkdna.gif"/>
          <p:cNvPicPr>
            <a:picLocks noChangeAspect="1" noChangeArrowheads="1"/>
          </p:cNvPicPr>
          <p:nvPr/>
        </p:nvPicPr>
        <p:blipFill>
          <a:blip r:embed="rId4" cstate="print"/>
          <a:srcRect/>
          <a:stretch>
            <a:fillRect/>
          </a:stretch>
        </p:blipFill>
        <p:spPr bwMode="auto">
          <a:xfrm>
            <a:off x="726657" y="2633440"/>
            <a:ext cx="1524000" cy="1152659"/>
          </a:xfrm>
          <a:prstGeom prst="rect">
            <a:avLst/>
          </a:prstGeom>
          <a:noFill/>
        </p:spPr>
      </p:pic>
      <p:pic>
        <p:nvPicPr>
          <p:cNvPr id="988165" name="Picture 5" descr="https://encrypted-tbn2.gstatic.com/images?q=tbn:ANd9GcQDuWXOMdrvjiiaE7f0gUkRzSJR-ora2EOT68WQv3MDKk5TIq8j"/>
          <p:cNvPicPr>
            <a:picLocks noChangeAspect="1" noChangeArrowheads="1"/>
          </p:cNvPicPr>
          <p:nvPr/>
        </p:nvPicPr>
        <p:blipFill>
          <a:blip r:embed="rId5" cstate="print"/>
          <a:srcRect/>
          <a:stretch>
            <a:fillRect/>
          </a:stretch>
        </p:blipFill>
        <p:spPr bwMode="auto">
          <a:xfrm>
            <a:off x="5791200" y="1676400"/>
            <a:ext cx="2962275" cy="3048000"/>
          </a:xfrm>
          <a:prstGeom prst="rect">
            <a:avLst/>
          </a:prstGeom>
          <a:noFill/>
        </p:spPr>
      </p:pic>
      <p:pic>
        <p:nvPicPr>
          <p:cNvPr id="988167" name="Picture 7" descr="http://www.danforthcenter.org/science/core_facilities/integrated_microscopy/gallery/Cells/images/nuclear_pores.jpg"/>
          <p:cNvPicPr>
            <a:picLocks noChangeAspect="1" noChangeArrowheads="1"/>
          </p:cNvPicPr>
          <p:nvPr/>
        </p:nvPicPr>
        <p:blipFill>
          <a:blip r:embed="rId6" cstate="print"/>
          <a:srcRect/>
          <a:stretch>
            <a:fillRect/>
          </a:stretch>
        </p:blipFill>
        <p:spPr bwMode="auto">
          <a:xfrm flipH="1">
            <a:off x="2286000" y="1752600"/>
            <a:ext cx="1219200" cy="2590800"/>
          </a:xfrm>
          <a:prstGeom prst="rect">
            <a:avLst/>
          </a:prstGeom>
          <a:noFill/>
        </p:spPr>
      </p:pic>
      <p:pic>
        <p:nvPicPr>
          <p:cNvPr id="12" name="Picture 3"/>
          <p:cNvPicPr>
            <a:picLocks noChangeAspect="1" noChangeArrowheads="1"/>
          </p:cNvPicPr>
          <p:nvPr/>
        </p:nvPicPr>
        <p:blipFill>
          <a:blip r:embed="rId7" cstate="print"/>
          <a:srcRect/>
          <a:stretch>
            <a:fillRect/>
          </a:stretch>
        </p:blipFill>
        <p:spPr bwMode="auto">
          <a:xfrm rot="5400000">
            <a:off x="4632614" y="938213"/>
            <a:ext cx="604838" cy="2233612"/>
          </a:xfrm>
          <a:prstGeom prst="rect">
            <a:avLst/>
          </a:prstGeom>
          <a:noFill/>
          <a:ln w="9525">
            <a:noFill/>
            <a:miter lim="800000"/>
            <a:headEnd/>
            <a:tailEnd/>
          </a:ln>
        </p:spPr>
      </p:pic>
      <p:sp>
        <p:nvSpPr>
          <p:cNvPr id="13" name="Rectangle 12"/>
          <p:cNvSpPr/>
          <p:nvPr/>
        </p:nvSpPr>
        <p:spPr>
          <a:xfrm>
            <a:off x="1981200" y="4038600"/>
            <a:ext cx="1826141" cy="83099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Nuclear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Membrane</a:t>
            </a:r>
          </a:p>
        </p:txBody>
      </p:sp>
      <p:sp>
        <p:nvSpPr>
          <p:cNvPr id="14" name="Freeform 13"/>
          <p:cNvSpPr/>
          <p:nvPr/>
        </p:nvSpPr>
        <p:spPr bwMode="auto">
          <a:xfrm>
            <a:off x="5669234" y="3048000"/>
            <a:ext cx="919205" cy="702365"/>
          </a:xfrm>
          <a:custGeom>
            <a:avLst/>
            <a:gdLst>
              <a:gd name="connsiteX0" fmla="*/ 320311 w 919205"/>
              <a:gd name="connsiteY0" fmla="*/ 132522 h 702365"/>
              <a:gd name="connsiteX1" fmla="*/ 148033 w 919205"/>
              <a:gd name="connsiteY1" fmla="*/ 251791 h 702365"/>
              <a:gd name="connsiteX2" fmla="*/ 81772 w 919205"/>
              <a:gd name="connsiteY2" fmla="*/ 344557 h 702365"/>
              <a:gd name="connsiteX3" fmla="*/ 42015 w 919205"/>
              <a:gd name="connsiteY3" fmla="*/ 384313 h 702365"/>
              <a:gd name="connsiteX4" fmla="*/ 28763 w 919205"/>
              <a:gd name="connsiteY4" fmla="*/ 424070 h 702365"/>
              <a:gd name="connsiteX5" fmla="*/ 2259 w 919205"/>
              <a:gd name="connsiteY5" fmla="*/ 477078 h 702365"/>
              <a:gd name="connsiteX6" fmla="*/ 15511 w 919205"/>
              <a:gd name="connsiteY6" fmla="*/ 530087 h 702365"/>
              <a:gd name="connsiteX7" fmla="*/ 81772 w 919205"/>
              <a:gd name="connsiteY7" fmla="*/ 622852 h 702365"/>
              <a:gd name="connsiteX8" fmla="*/ 121528 w 919205"/>
              <a:gd name="connsiteY8" fmla="*/ 636104 h 702365"/>
              <a:gd name="connsiteX9" fmla="*/ 227546 w 919205"/>
              <a:gd name="connsiteY9" fmla="*/ 702365 h 702365"/>
              <a:gd name="connsiteX10" fmla="*/ 519094 w 919205"/>
              <a:gd name="connsiteY10" fmla="*/ 689113 h 702365"/>
              <a:gd name="connsiteX11" fmla="*/ 625111 w 919205"/>
              <a:gd name="connsiteY11" fmla="*/ 662609 h 702365"/>
              <a:gd name="connsiteX12" fmla="*/ 770885 w 919205"/>
              <a:gd name="connsiteY12" fmla="*/ 649357 h 702365"/>
              <a:gd name="connsiteX13" fmla="*/ 890154 w 919205"/>
              <a:gd name="connsiteY13" fmla="*/ 596348 h 702365"/>
              <a:gd name="connsiteX14" fmla="*/ 890154 w 919205"/>
              <a:gd name="connsiteY14" fmla="*/ 159026 h 702365"/>
              <a:gd name="connsiteX15" fmla="*/ 810641 w 919205"/>
              <a:gd name="connsiteY15" fmla="*/ 79513 h 702365"/>
              <a:gd name="connsiteX16" fmla="*/ 784137 w 919205"/>
              <a:gd name="connsiteY16" fmla="*/ 39757 h 702365"/>
              <a:gd name="connsiteX17" fmla="*/ 678120 w 919205"/>
              <a:gd name="connsiteY17" fmla="*/ 0 h 702365"/>
              <a:gd name="connsiteX18" fmla="*/ 360068 w 919205"/>
              <a:gd name="connsiteY18" fmla="*/ 13252 h 702365"/>
              <a:gd name="connsiteX19" fmla="*/ 280554 w 919205"/>
              <a:gd name="connsiteY19" fmla="*/ 39757 h 702365"/>
              <a:gd name="connsiteX20" fmla="*/ 254050 w 919205"/>
              <a:gd name="connsiteY20" fmla="*/ 212035 h 70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9205" h="702365">
                <a:moveTo>
                  <a:pt x="320311" y="132522"/>
                </a:moveTo>
                <a:cubicBezTo>
                  <a:pt x="262885" y="172278"/>
                  <a:pt x="186776" y="193677"/>
                  <a:pt x="148033" y="251791"/>
                </a:cubicBezTo>
                <a:cubicBezTo>
                  <a:pt x="127060" y="283250"/>
                  <a:pt x="106423" y="315798"/>
                  <a:pt x="81772" y="344557"/>
                </a:cubicBezTo>
                <a:cubicBezTo>
                  <a:pt x="69575" y="358787"/>
                  <a:pt x="55267" y="371061"/>
                  <a:pt x="42015" y="384313"/>
                </a:cubicBezTo>
                <a:cubicBezTo>
                  <a:pt x="37598" y="397565"/>
                  <a:pt x="34266" y="411230"/>
                  <a:pt x="28763" y="424070"/>
                </a:cubicBezTo>
                <a:cubicBezTo>
                  <a:pt x="20981" y="442228"/>
                  <a:pt x="4709" y="457476"/>
                  <a:pt x="2259" y="477078"/>
                </a:cubicBezTo>
                <a:cubicBezTo>
                  <a:pt x="0" y="495151"/>
                  <a:pt x="9116" y="513033"/>
                  <a:pt x="15511" y="530087"/>
                </a:cubicBezTo>
                <a:cubicBezTo>
                  <a:pt x="29330" y="566938"/>
                  <a:pt x="48031" y="600358"/>
                  <a:pt x="81772" y="622852"/>
                </a:cubicBezTo>
                <a:cubicBezTo>
                  <a:pt x="93395" y="630600"/>
                  <a:pt x="108763" y="630431"/>
                  <a:pt x="121528" y="636104"/>
                </a:cubicBezTo>
                <a:cubicBezTo>
                  <a:pt x="203146" y="672379"/>
                  <a:pt x="183911" y="658732"/>
                  <a:pt x="227546" y="702365"/>
                </a:cubicBezTo>
                <a:cubicBezTo>
                  <a:pt x="324729" y="697948"/>
                  <a:pt x="422077" y="696299"/>
                  <a:pt x="519094" y="689113"/>
                </a:cubicBezTo>
                <a:cubicBezTo>
                  <a:pt x="725594" y="673817"/>
                  <a:pt x="485506" y="682552"/>
                  <a:pt x="625111" y="662609"/>
                </a:cubicBezTo>
                <a:cubicBezTo>
                  <a:pt x="673412" y="655709"/>
                  <a:pt x="722294" y="653774"/>
                  <a:pt x="770885" y="649357"/>
                </a:cubicBezTo>
                <a:cubicBezTo>
                  <a:pt x="865508" y="617815"/>
                  <a:pt x="827152" y="638349"/>
                  <a:pt x="890154" y="596348"/>
                </a:cubicBezTo>
                <a:cubicBezTo>
                  <a:pt x="893369" y="535268"/>
                  <a:pt x="919205" y="242027"/>
                  <a:pt x="890154" y="159026"/>
                </a:cubicBezTo>
                <a:cubicBezTo>
                  <a:pt x="877771" y="123648"/>
                  <a:pt x="831433" y="110701"/>
                  <a:pt x="810641" y="79513"/>
                </a:cubicBezTo>
                <a:cubicBezTo>
                  <a:pt x="801806" y="66261"/>
                  <a:pt x="796372" y="49953"/>
                  <a:pt x="784137" y="39757"/>
                </a:cubicBezTo>
                <a:cubicBezTo>
                  <a:pt x="754436" y="15006"/>
                  <a:pt x="713786" y="8917"/>
                  <a:pt x="678120" y="0"/>
                </a:cubicBezTo>
                <a:cubicBezTo>
                  <a:pt x="572103" y="4417"/>
                  <a:pt x="465651" y="2694"/>
                  <a:pt x="360068" y="13252"/>
                </a:cubicBezTo>
                <a:cubicBezTo>
                  <a:pt x="332268" y="16032"/>
                  <a:pt x="280554" y="39757"/>
                  <a:pt x="280554" y="39757"/>
                </a:cubicBezTo>
                <a:cubicBezTo>
                  <a:pt x="244272" y="148605"/>
                  <a:pt x="254050" y="91332"/>
                  <a:pt x="254050" y="212035"/>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5" name="Freeform 14"/>
          <p:cNvSpPr/>
          <p:nvPr/>
        </p:nvSpPr>
        <p:spPr bwMode="auto">
          <a:xfrm>
            <a:off x="5543294" y="3677479"/>
            <a:ext cx="1171083" cy="357808"/>
          </a:xfrm>
          <a:custGeom>
            <a:avLst/>
            <a:gdLst>
              <a:gd name="connsiteX0" fmla="*/ 198783 w 1171083"/>
              <a:gd name="connsiteY0" fmla="*/ 132521 h 357808"/>
              <a:gd name="connsiteX1" fmla="*/ 79513 w 1171083"/>
              <a:gd name="connsiteY1" fmla="*/ 159026 h 357808"/>
              <a:gd name="connsiteX2" fmla="*/ 39757 w 1171083"/>
              <a:gd name="connsiteY2" fmla="*/ 172278 h 357808"/>
              <a:gd name="connsiteX3" fmla="*/ 13252 w 1171083"/>
              <a:gd name="connsiteY3" fmla="*/ 198782 h 357808"/>
              <a:gd name="connsiteX4" fmla="*/ 0 w 1171083"/>
              <a:gd name="connsiteY4" fmla="*/ 251791 h 357808"/>
              <a:gd name="connsiteX5" fmla="*/ 39757 w 1171083"/>
              <a:gd name="connsiteY5" fmla="*/ 344556 h 357808"/>
              <a:gd name="connsiteX6" fmla="*/ 79513 w 1171083"/>
              <a:gd name="connsiteY6" fmla="*/ 357808 h 357808"/>
              <a:gd name="connsiteX7" fmla="*/ 344557 w 1171083"/>
              <a:gd name="connsiteY7" fmla="*/ 344556 h 357808"/>
              <a:gd name="connsiteX8" fmla="*/ 450574 w 1171083"/>
              <a:gd name="connsiteY8" fmla="*/ 318052 h 357808"/>
              <a:gd name="connsiteX9" fmla="*/ 980661 w 1171083"/>
              <a:gd name="connsiteY9" fmla="*/ 304800 h 357808"/>
              <a:gd name="connsiteX10" fmla="*/ 1046922 w 1171083"/>
              <a:gd name="connsiteY10" fmla="*/ 278295 h 357808"/>
              <a:gd name="connsiteX11" fmla="*/ 1139687 w 1171083"/>
              <a:gd name="connsiteY11" fmla="*/ 238539 h 357808"/>
              <a:gd name="connsiteX12" fmla="*/ 1139687 w 1171083"/>
              <a:gd name="connsiteY12" fmla="*/ 92765 h 357808"/>
              <a:gd name="connsiteX13" fmla="*/ 1099931 w 1171083"/>
              <a:gd name="connsiteY13" fmla="*/ 79513 h 357808"/>
              <a:gd name="connsiteX14" fmla="*/ 1033670 w 1171083"/>
              <a:gd name="connsiteY14" fmla="*/ 26504 h 357808"/>
              <a:gd name="connsiteX15" fmla="*/ 954157 w 1171083"/>
              <a:gd name="connsiteY15" fmla="*/ 13252 h 357808"/>
              <a:gd name="connsiteX16" fmla="*/ 914400 w 1171083"/>
              <a:gd name="connsiteY16" fmla="*/ 0 h 357808"/>
              <a:gd name="connsiteX17" fmla="*/ 808383 w 1171083"/>
              <a:gd name="connsiteY17" fmla="*/ 13252 h 357808"/>
              <a:gd name="connsiteX18" fmla="*/ 424070 w 1171083"/>
              <a:gd name="connsiteY18" fmla="*/ 39756 h 357808"/>
              <a:gd name="connsiteX19" fmla="*/ 357809 w 1171083"/>
              <a:gd name="connsiteY19" fmla="*/ 53008 h 357808"/>
              <a:gd name="connsiteX20" fmla="*/ 318052 w 1171083"/>
              <a:gd name="connsiteY20" fmla="*/ 66260 h 357808"/>
              <a:gd name="connsiteX21" fmla="*/ 212035 w 1171083"/>
              <a:gd name="connsiteY21" fmla="*/ 79513 h 357808"/>
              <a:gd name="connsiteX22" fmla="*/ 132522 w 1171083"/>
              <a:gd name="connsiteY22" fmla="*/ 92765 h 357808"/>
              <a:gd name="connsiteX23" fmla="*/ 66261 w 1171083"/>
              <a:gd name="connsiteY23" fmla="*/ 145774 h 357808"/>
              <a:gd name="connsiteX24" fmla="*/ 53009 w 1171083"/>
              <a:gd name="connsiteY24" fmla="*/ 198782 h 35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1083" h="357808">
                <a:moveTo>
                  <a:pt x="198783" y="132521"/>
                </a:moveTo>
                <a:cubicBezTo>
                  <a:pt x="159026" y="141356"/>
                  <a:pt x="119024" y="149148"/>
                  <a:pt x="79513" y="159026"/>
                </a:cubicBezTo>
                <a:cubicBezTo>
                  <a:pt x="65961" y="162414"/>
                  <a:pt x="51735" y="165091"/>
                  <a:pt x="39757" y="172278"/>
                </a:cubicBezTo>
                <a:cubicBezTo>
                  <a:pt x="29043" y="178706"/>
                  <a:pt x="22087" y="189947"/>
                  <a:pt x="13252" y="198782"/>
                </a:cubicBezTo>
                <a:cubicBezTo>
                  <a:pt x="8835" y="216452"/>
                  <a:pt x="0" y="233578"/>
                  <a:pt x="0" y="251791"/>
                </a:cubicBezTo>
                <a:cubicBezTo>
                  <a:pt x="0" y="290286"/>
                  <a:pt x="6035" y="324323"/>
                  <a:pt x="39757" y="344556"/>
                </a:cubicBezTo>
                <a:cubicBezTo>
                  <a:pt x="51735" y="351743"/>
                  <a:pt x="66261" y="353391"/>
                  <a:pt x="79513" y="357808"/>
                </a:cubicBezTo>
                <a:cubicBezTo>
                  <a:pt x="167861" y="353391"/>
                  <a:pt x="256602" y="353980"/>
                  <a:pt x="344557" y="344556"/>
                </a:cubicBezTo>
                <a:cubicBezTo>
                  <a:pt x="380776" y="340675"/>
                  <a:pt x="414159" y="318962"/>
                  <a:pt x="450574" y="318052"/>
                </a:cubicBezTo>
                <a:lnTo>
                  <a:pt x="980661" y="304800"/>
                </a:lnTo>
                <a:cubicBezTo>
                  <a:pt x="1002748" y="295965"/>
                  <a:pt x="1025184" y="287956"/>
                  <a:pt x="1046922" y="278295"/>
                </a:cubicBezTo>
                <a:cubicBezTo>
                  <a:pt x="1145170" y="234629"/>
                  <a:pt x="1058036" y="265756"/>
                  <a:pt x="1139687" y="238539"/>
                </a:cubicBezTo>
                <a:cubicBezTo>
                  <a:pt x="1157764" y="184308"/>
                  <a:pt x="1171083" y="163407"/>
                  <a:pt x="1139687" y="92765"/>
                </a:cubicBezTo>
                <a:cubicBezTo>
                  <a:pt x="1134014" y="80000"/>
                  <a:pt x="1113183" y="83930"/>
                  <a:pt x="1099931" y="79513"/>
                </a:cubicBezTo>
                <a:cubicBezTo>
                  <a:pt x="1081836" y="61418"/>
                  <a:pt x="1058746" y="34863"/>
                  <a:pt x="1033670" y="26504"/>
                </a:cubicBezTo>
                <a:cubicBezTo>
                  <a:pt x="1008179" y="18007"/>
                  <a:pt x="980387" y="19081"/>
                  <a:pt x="954157" y="13252"/>
                </a:cubicBezTo>
                <a:cubicBezTo>
                  <a:pt x="940520" y="10222"/>
                  <a:pt x="927652" y="4417"/>
                  <a:pt x="914400" y="0"/>
                </a:cubicBezTo>
                <a:cubicBezTo>
                  <a:pt x="879061" y="4417"/>
                  <a:pt x="843837" y="9876"/>
                  <a:pt x="808383" y="13252"/>
                </a:cubicBezTo>
                <a:cubicBezTo>
                  <a:pt x="701377" y="23443"/>
                  <a:pt x="526519" y="33353"/>
                  <a:pt x="424070" y="39756"/>
                </a:cubicBezTo>
                <a:cubicBezTo>
                  <a:pt x="401983" y="44173"/>
                  <a:pt x="379661" y="47545"/>
                  <a:pt x="357809" y="53008"/>
                </a:cubicBezTo>
                <a:cubicBezTo>
                  <a:pt x="344257" y="56396"/>
                  <a:pt x="331796" y="63761"/>
                  <a:pt x="318052" y="66260"/>
                </a:cubicBezTo>
                <a:cubicBezTo>
                  <a:pt x="283012" y="72631"/>
                  <a:pt x="247291" y="74476"/>
                  <a:pt x="212035" y="79513"/>
                </a:cubicBezTo>
                <a:cubicBezTo>
                  <a:pt x="185435" y="83313"/>
                  <a:pt x="159026" y="88348"/>
                  <a:pt x="132522" y="92765"/>
                </a:cubicBezTo>
                <a:cubicBezTo>
                  <a:pt x="118474" y="102130"/>
                  <a:pt x="75704" y="126888"/>
                  <a:pt x="66261" y="145774"/>
                </a:cubicBezTo>
                <a:cubicBezTo>
                  <a:pt x="58116" y="162064"/>
                  <a:pt x="53009" y="198782"/>
                  <a:pt x="53009" y="198782"/>
                </a:cubicBezTo>
              </a:path>
            </a:pathLst>
          </a:custGeom>
          <a:solidFill>
            <a:srgbClr val="6600CC"/>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6" name="Rectangle 15"/>
          <p:cNvSpPr/>
          <p:nvPr/>
        </p:nvSpPr>
        <p:spPr>
          <a:xfrm>
            <a:off x="5109363" y="3898612"/>
            <a:ext cx="243047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rPr>
              <a:t>Ribosomes</a:t>
            </a:r>
            <a:endParaRPr kumimoji="0" lang="en-US" sz="3600" b="1" i="0" u="none" strike="noStrike" kern="1200" cap="none" spc="0" normalizeH="0" baseline="0" noProof="0" dirty="0">
              <a:ln w="17780" cmpd="sng">
                <a:solidFill>
                  <a:sysClr val="windowText" lastClr="000000"/>
                </a:solidFill>
                <a:prstDash val="solid"/>
                <a:miter lim="800000"/>
              </a:ln>
              <a:solidFill>
                <a:srgbClr val="9966FF"/>
              </a:solidFill>
              <a:effectLst>
                <a:outerShdw blurRad="50800" algn="tl" rotWithShape="0">
                  <a:srgbClr val="000000"/>
                </a:outerShdw>
              </a:effectLst>
              <a:uLnTx/>
              <a:uFillTx/>
              <a:latin typeface="Arial" charset="0"/>
              <a:ea typeface="+mn-ea"/>
              <a:cs typeface="+mn-cs"/>
            </a:endParaRPr>
          </a:p>
        </p:txBody>
      </p:sp>
      <p:sp>
        <p:nvSpPr>
          <p:cNvPr id="24" name="Explosion 1 23"/>
          <p:cNvSpPr/>
          <p:nvPr/>
        </p:nvSpPr>
        <p:spPr bwMode="auto">
          <a:xfrm>
            <a:off x="6324600" y="457200"/>
            <a:ext cx="2819400" cy="1828800"/>
          </a:xfrm>
          <a:prstGeom prst="irregularSeal1">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5" name="Rounded Rectangle 24"/>
          <p:cNvSpPr/>
          <p:nvPr/>
        </p:nvSpPr>
        <p:spPr bwMode="auto">
          <a:xfrm>
            <a:off x="1447800" y="1066800"/>
            <a:ext cx="12192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6" name="Rounded Rectangle 25"/>
          <p:cNvSpPr/>
          <p:nvPr/>
        </p:nvSpPr>
        <p:spPr bwMode="auto">
          <a:xfrm>
            <a:off x="4267200" y="1066800"/>
            <a:ext cx="1066800" cy="60960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457200" y="5029200"/>
            <a:ext cx="635295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and C?</a:t>
            </a:r>
          </a:p>
        </p:txBody>
      </p:sp>
      <p:sp>
        <p:nvSpPr>
          <p:cNvPr id="3" name="Rectangle 2"/>
          <p:cNvSpPr/>
          <p:nvPr/>
        </p:nvSpPr>
        <p:spPr>
          <a:xfrm>
            <a:off x="1714998" y="42203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458198" y="428454"/>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7179129" y="304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8" name="Rectangle 7"/>
          <p:cNvSpPr/>
          <p:nvPr/>
        </p:nvSpPr>
        <p:spPr>
          <a:xfrm>
            <a:off x="7943335" y="49835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a:t>
            </a:r>
          </a:p>
        </p:txBody>
      </p:sp>
      <p:pic>
        <p:nvPicPr>
          <p:cNvPr id="23" name="Picture 4" descr="http://www.clker.com/cliparts/9/a/e/e/12154415151126295659lemmling_Cartoon_owl.svg.hi.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2337" y="39624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clker.com/cliparts/9/a/e/e/12154415151126295659lemmling_Cartoon_owl.svg.hi.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71825" y="1866900"/>
            <a:ext cx="27241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934200" y="3677479"/>
            <a:ext cx="800100" cy="776619"/>
          </a:xfrm>
          <a:prstGeom prst="ellipse">
            <a:avLst/>
          </a:prstGeom>
          <a:noFill/>
          <a:ln w="762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3511972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1698681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284106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1971" name="Group 51"/>
          <p:cNvGraphicFramePr>
            <a:graphicFrameLocks noGrp="1"/>
          </p:cNvGraphicFramePr>
          <p:nvPr>
            <p:extLst>
              <p:ext uri="{D42A27DB-BD31-4B8C-83A1-F6EECF244321}">
                <p14:modId xmlns:p14="http://schemas.microsoft.com/office/powerpoint/2010/main" val="4234582475"/>
              </p:ext>
            </p:extLst>
          </p:nvPr>
        </p:nvGraphicFramePr>
        <p:xfrm>
          <a:off x="228600" y="838200"/>
          <a:ext cx="8686800" cy="5553075"/>
        </p:xfrm>
        <a:graphic>
          <a:graphicData uri="http://schemas.openxmlformats.org/drawingml/2006/table">
            <a:tbl>
              <a:tblPr/>
              <a:tblGrid>
                <a:gridCol w="1736725">
                  <a:extLst>
                    <a:ext uri="{9D8B030D-6E8A-4147-A177-3AD203B41FA5}">
                      <a16:colId xmlns:a16="http://schemas.microsoft.com/office/drawing/2014/main" val="20000"/>
                    </a:ext>
                  </a:extLst>
                </a:gridCol>
                <a:gridCol w="1738313">
                  <a:extLst>
                    <a:ext uri="{9D8B030D-6E8A-4147-A177-3AD203B41FA5}">
                      <a16:colId xmlns:a16="http://schemas.microsoft.com/office/drawing/2014/main" val="20001"/>
                    </a:ext>
                  </a:extLst>
                </a:gridCol>
                <a:gridCol w="1798637">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tblGrid>
              <a:tr h="82294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NUKEM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LOST IN</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TRANSLATION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IMPORTANT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MESSAGE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FANNYPACKS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MAZES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4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76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0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97" name="TextBox 50"/>
          <p:cNvSpPr txBox="1">
            <a:spLocks noChangeArrowheads="1"/>
          </p:cNvSpPr>
          <p:nvPr/>
        </p:nvSpPr>
        <p:spPr bwMode="auto">
          <a:xfrm>
            <a:off x="228600" y="15240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PART 3 Review Game</a:t>
            </a:r>
          </a:p>
        </p:txBody>
      </p:sp>
    </p:spTree>
    <p:extLst>
      <p:ext uri="{BB962C8B-B14F-4D97-AF65-F5344CB8AC3E}">
        <p14:creationId xmlns:p14="http://schemas.microsoft.com/office/powerpoint/2010/main" val="13151711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pic>
        <p:nvPicPr>
          <p:cNvPr id="3" name="Picture 2">
            <a:extLst>
              <a:ext uri="{FF2B5EF4-FFF2-40B4-BE49-F238E27FC236}">
                <a16:creationId xmlns:a16="http://schemas.microsoft.com/office/drawing/2014/main" id="{5D961483-5B10-4325-86E4-2CD7A958016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10194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Arial" charset="0"/>
                <a:ea typeface="+mn-ea"/>
                <a:cs typeface="+mn-cs"/>
              </a:rPr>
              <a:t>and the answer is…</a:t>
            </a:r>
          </a:p>
        </p:txBody>
      </p:sp>
      <p:pic>
        <p:nvPicPr>
          <p:cNvPr id="3" name="Picture 2">
            <a:extLst>
              <a:ext uri="{FF2B5EF4-FFF2-40B4-BE49-F238E27FC236}">
                <a16:creationId xmlns:a16="http://schemas.microsoft.com/office/drawing/2014/main" id="{E7050E82-D4F2-ECB0-EFB6-5343067D298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77199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Rough Endoplasmic Reticulum</a:t>
            </a: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Arial" charset="0"/>
                <a:ea typeface="+mn-ea"/>
                <a:cs typeface="+mn-cs"/>
              </a:rPr>
              <a:t>and the answer is…</a:t>
            </a:r>
          </a:p>
        </p:txBody>
      </p:sp>
      <p:pic>
        <p:nvPicPr>
          <p:cNvPr id="5" name="Picture 4">
            <a:extLst>
              <a:ext uri="{FF2B5EF4-FFF2-40B4-BE49-F238E27FC236}">
                <a16:creationId xmlns:a16="http://schemas.microsoft.com/office/drawing/2014/main" id="{AC05A328-62C8-B3B3-C0AB-928E5D06471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65198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Rough Endoplasmic Reticulum</a:t>
            </a: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Arial" charset="0"/>
                <a:ea typeface="+mn-ea"/>
                <a:cs typeface="+mn-cs"/>
              </a:rPr>
              <a:t>and the answer is…</a:t>
            </a:r>
          </a:p>
        </p:txBody>
      </p:sp>
      <p:sp>
        <p:nvSpPr>
          <p:cNvPr id="5" name="Rectangle 4"/>
          <p:cNvSpPr/>
          <p:nvPr/>
        </p:nvSpPr>
        <p:spPr>
          <a:xfrm>
            <a:off x="762000" y="2967334"/>
            <a:ext cx="607859" cy="2585323"/>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a:t>
            </a:r>
            <a:endPar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endParaRPr>
          </a:p>
        </p:txBody>
      </p:sp>
      <p:pic>
        <p:nvPicPr>
          <p:cNvPr id="6" name="Picture 5">
            <a:extLst>
              <a:ext uri="{FF2B5EF4-FFF2-40B4-BE49-F238E27FC236}">
                <a16:creationId xmlns:a16="http://schemas.microsoft.com/office/drawing/2014/main" id="{42617415-DEAA-9561-D535-D052B913F86A}"/>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27815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Rough Endoplasmic Reticulum</a:t>
            </a: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Arial" charset="0"/>
                <a:ea typeface="+mn-ea"/>
                <a:cs typeface="+mn-cs"/>
              </a:rPr>
              <a:t>and the answer is…</a:t>
            </a:r>
          </a:p>
        </p:txBody>
      </p:sp>
      <p:sp>
        <p:nvSpPr>
          <p:cNvPr id="5" name="Rectangle 4"/>
          <p:cNvSpPr/>
          <p:nvPr/>
        </p:nvSpPr>
        <p:spPr>
          <a:xfrm>
            <a:off x="762000" y="2967334"/>
            <a:ext cx="1915909" cy="2585323"/>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Form</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a:t>
            </a:r>
            <a:endPar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endParaRPr>
          </a:p>
        </p:txBody>
      </p:sp>
      <p:pic>
        <p:nvPicPr>
          <p:cNvPr id="6" name="Picture 5">
            <a:extLst>
              <a:ext uri="{FF2B5EF4-FFF2-40B4-BE49-F238E27FC236}">
                <a16:creationId xmlns:a16="http://schemas.microsoft.com/office/drawing/2014/main" id="{2721E7DE-FB16-889F-4243-43D80A0707A2}"/>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544626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Rough Endoplasmic Reticulum</a:t>
            </a: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Arial" charset="0"/>
                <a:ea typeface="+mn-ea"/>
                <a:cs typeface="+mn-cs"/>
              </a:rPr>
              <a:t>and the answer is…</a:t>
            </a:r>
          </a:p>
        </p:txBody>
      </p:sp>
      <p:sp>
        <p:nvSpPr>
          <p:cNvPr id="5" name="Rectangle 4"/>
          <p:cNvSpPr/>
          <p:nvPr/>
        </p:nvSpPr>
        <p:spPr>
          <a:xfrm>
            <a:off x="762000" y="2967334"/>
            <a:ext cx="2762295" cy="2585323"/>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Form</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Follows</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a:t>
            </a:r>
          </a:p>
        </p:txBody>
      </p:sp>
      <p:pic>
        <p:nvPicPr>
          <p:cNvPr id="6" name="Picture 5">
            <a:extLst>
              <a:ext uri="{FF2B5EF4-FFF2-40B4-BE49-F238E27FC236}">
                <a16:creationId xmlns:a16="http://schemas.microsoft.com/office/drawing/2014/main" id="{9AB2AFB8-42DB-FEDA-3923-5D1F4618A16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46625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this organelle which is a series of folded membranes and site for protein synthesis?</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762999" cy="4561114"/>
          </a:xfrm>
          <a:prstGeom prst="rect">
            <a:avLst/>
          </a:prstGeom>
          <a:noFill/>
          <a:ln w="28575">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077200" y="20574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6</a:t>
            </a:r>
          </a:p>
        </p:txBody>
      </p:sp>
      <p:sp>
        <p:nvSpPr>
          <p:cNvPr id="3" name="Rectangle 2"/>
          <p:cNvSpPr/>
          <p:nvPr/>
        </p:nvSpPr>
        <p:spPr>
          <a:xfrm>
            <a:off x="337457" y="2202320"/>
            <a:ext cx="7007046"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7030A0"/>
                </a:solidFill>
                <a:effectLst>
                  <a:outerShdw blurRad="50800" algn="tl" rotWithShape="0">
                    <a:srgbClr val="000000"/>
                  </a:outerShdw>
                </a:effectLst>
                <a:uLnTx/>
                <a:uFillTx/>
                <a:latin typeface="Arial" charset="0"/>
                <a:ea typeface="+mn-ea"/>
                <a:cs typeface="+mn-cs"/>
              </a:rPr>
              <a:t>Rough Endoplasmic Reticulum</a:t>
            </a:r>
          </a:p>
        </p:txBody>
      </p:sp>
      <p:sp>
        <p:nvSpPr>
          <p:cNvPr id="4" name="Rectangle 3"/>
          <p:cNvSpPr/>
          <p:nvPr/>
        </p:nvSpPr>
        <p:spPr>
          <a:xfrm>
            <a:off x="250371" y="5679833"/>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FF"/>
                </a:solidFill>
                <a:effectLst>
                  <a:outerShdw blurRad="50800" algn="tl" rotWithShape="0">
                    <a:srgbClr val="000000"/>
                  </a:outerShdw>
                </a:effectLst>
                <a:uLnTx/>
                <a:uFillTx/>
                <a:latin typeface="Arial" charset="0"/>
                <a:ea typeface="+mn-ea"/>
                <a:cs typeface="+mn-cs"/>
              </a:rPr>
              <a:t>and the answer is…</a:t>
            </a:r>
          </a:p>
        </p:txBody>
      </p:sp>
      <p:sp>
        <p:nvSpPr>
          <p:cNvPr id="5" name="Rectangle 4"/>
          <p:cNvSpPr/>
          <p:nvPr/>
        </p:nvSpPr>
        <p:spPr>
          <a:xfrm>
            <a:off x="762000" y="2967334"/>
            <a:ext cx="3108543" cy="2585323"/>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Form</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Follows</a:t>
            </a:r>
            <a:b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b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Function</a:t>
            </a:r>
          </a:p>
        </p:txBody>
      </p:sp>
      <p:pic>
        <p:nvPicPr>
          <p:cNvPr id="6" name="Picture 5">
            <a:extLst>
              <a:ext uri="{FF2B5EF4-FFF2-40B4-BE49-F238E27FC236}">
                <a16:creationId xmlns:a16="http://schemas.microsoft.com/office/drawing/2014/main" id="{171F584E-A74C-8635-9109-6E4B246D631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782434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very numerous and small organelles are mini protein synthesizing 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pic>
        <p:nvPicPr>
          <p:cNvPr id="3" name="Picture 2">
            <a:extLst>
              <a:ext uri="{FF2B5EF4-FFF2-40B4-BE49-F238E27FC236}">
                <a16:creationId xmlns:a16="http://schemas.microsoft.com/office/drawing/2014/main" id="{3CA21A95-9E96-44C7-9B26-58438488EB2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351331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very numerous and small organelles are mini protein synthesizing 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
        <p:nvSpPr>
          <p:cNvPr id="3" name="Rectangle 2"/>
          <p:cNvSpPr/>
          <p:nvPr/>
        </p:nvSpPr>
        <p:spPr>
          <a:xfrm>
            <a:off x="381000" y="5562600"/>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00FF"/>
                </a:solidFill>
                <a:effectLst>
                  <a:outerShdw blurRad="50800" algn="tl" rotWithShape="0">
                    <a:srgbClr val="000000"/>
                  </a:outerShdw>
                </a:effectLst>
                <a:uLnTx/>
                <a:uFillTx/>
                <a:latin typeface="Arial" charset="0"/>
                <a:ea typeface="+mn-ea"/>
                <a:cs typeface="+mn-cs"/>
              </a:rPr>
              <a:t>and the answer is…</a:t>
            </a:r>
          </a:p>
        </p:txBody>
      </p:sp>
      <p:pic>
        <p:nvPicPr>
          <p:cNvPr id="4" name="Picture 3">
            <a:extLst>
              <a:ext uri="{FF2B5EF4-FFF2-40B4-BE49-F238E27FC236}">
                <a16:creationId xmlns:a16="http://schemas.microsoft.com/office/drawing/2014/main" id="{6467F56E-C4F9-EDE3-1D77-3E92575835A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27013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2286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These very numerous and small organelles are mini protein synthesizing factories? </a:t>
            </a:r>
          </a:p>
        </p:txBody>
      </p:sp>
      <p:pic>
        <p:nvPicPr>
          <p:cNvPr id="22531" name="Picture 6" descr="http://library.thinkquest.org/C004535/media/riboso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6" y="1343024"/>
            <a:ext cx="8675914"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95880" y="14478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
        <p:nvSpPr>
          <p:cNvPr id="3" name="Rectangle 2"/>
          <p:cNvSpPr/>
          <p:nvPr/>
        </p:nvSpPr>
        <p:spPr>
          <a:xfrm>
            <a:off x="381000" y="5562600"/>
            <a:ext cx="66864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00FF"/>
                </a:solidFill>
                <a:effectLst>
                  <a:outerShdw blurRad="50800" algn="tl" rotWithShape="0">
                    <a:srgbClr val="000000"/>
                  </a:outerShdw>
                </a:effectLst>
                <a:uLnTx/>
                <a:uFillTx/>
                <a:latin typeface="Arial" charset="0"/>
                <a:ea typeface="+mn-ea"/>
                <a:cs typeface="+mn-cs"/>
              </a:rPr>
              <a:t>and the answer is…</a:t>
            </a:r>
          </a:p>
        </p:txBody>
      </p:sp>
      <p:sp>
        <p:nvSpPr>
          <p:cNvPr id="4" name="Rectangle 3"/>
          <p:cNvSpPr/>
          <p:nvPr/>
        </p:nvSpPr>
        <p:spPr>
          <a:xfrm>
            <a:off x="762000" y="1676400"/>
            <a:ext cx="6819496" cy="1569660"/>
          </a:xfrm>
          <a:prstGeom prst="rect">
            <a:avLst/>
          </a:prstGeom>
          <a:noFill/>
        </p:spPr>
        <p:txBody>
          <a:bodyPr wrap="none" lIns="91440" tIns="45720" rIns="91440" bIns="45720">
            <a:spAutoFit/>
            <a:scene3d>
              <a:camera prst="perspectiveRelaxedModerately"/>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Ribosomes</a:t>
            </a:r>
          </a:p>
        </p:txBody>
      </p:sp>
      <p:pic>
        <p:nvPicPr>
          <p:cNvPr id="5" name="Picture 4">
            <a:extLst>
              <a:ext uri="{FF2B5EF4-FFF2-40B4-BE49-F238E27FC236}">
                <a16:creationId xmlns:a16="http://schemas.microsoft.com/office/drawing/2014/main" id="{C4F67B1C-AF27-C4D1-1ACF-BC2111AE157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67513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304800"/>
            <a:ext cx="8458200" cy="5826125"/>
          </a:xfrm>
        </p:spPr>
        <p:txBody>
          <a:bodyPr/>
          <a:lstStyle/>
          <a:p>
            <a:pPr eaLnBrk="1" hangingPunct="1"/>
            <a:r>
              <a:rPr lang="en-US" dirty="0"/>
              <a:t>This is the largest organelle in the cell?</a:t>
            </a:r>
          </a:p>
          <a:p>
            <a:pPr eaLnBrk="1" hangingPunct="1"/>
            <a:endParaRPr lang="en-US" dirty="0"/>
          </a:p>
        </p:txBody>
      </p:sp>
      <p:pic>
        <p:nvPicPr>
          <p:cNvPr id="30723" name="Picture 5" descr="http://www.bioweb.uncc.edu/1110Lab/notes/notes1/labpics/Cheek%20Cell%20(Goog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w="76200">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24800" y="12192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pic>
        <p:nvPicPr>
          <p:cNvPr id="3" name="Picture 2">
            <a:extLst>
              <a:ext uri="{FF2B5EF4-FFF2-40B4-BE49-F238E27FC236}">
                <a16:creationId xmlns:a16="http://schemas.microsoft.com/office/drawing/2014/main" id="{F3BF3D4E-B01F-07D5-F522-500BBC0166D1}"/>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497605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26571" y="228600"/>
            <a:ext cx="8665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each of the boxes on the next slide when they light up.  </a:t>
            </a:r>
          </a:p>
        </p:txBody>
      </p:sp>
      <p:pic>
        <p:nvPicPr>
          <p:cNvPr id="8194" name="Picture 2" descr="http://img.alibaba.com/wsphoto/330820055/Wholesale-200pcs-lot-Flashing-light-up-wand-novelty-toy-glow-sti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571374"/>
            <a:ext cx="9666514" cy="4819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5800" y="1428929"/>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1164771" y="6153240"/>
            <a:ext cx="10134600" cy="4760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 name="Picture 1">
            <a:extLst>
              <a:ext uri="{FF2B5EF4-FFF2-40B4-BE49-F238E27FC236}">
                <a16:creationId xmlns:a16="http://schemas.microsoft.com/office/drawing/2014/main" id="{C76E4823-81B9-B463-6DDC-694E9CA4C8D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865721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pic>
        <p:nvPicPr>
          <p:cNvPr id="11266"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071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5" name="Rounded Rectangle 74"/>
          <p:cNvSpPr/>
          <p:nvPr/>
        </p:nvSpPr>
        <p:spPr>
          <a:xfrm rot="20801589">
            <a:off x="1477398" y="1498246"/>
            <a:ext cx="2216030" cy="876300"/>
          </a:xfrm>
          <a:prstGeom prst="roundRect">
            <a:avLst/>
          </a:prstGeom>
          <a:solidFill>
            <a:schemeClr val="bg1">
              <a:lumMod val="95000"/>
              <a:lumOff val="5000"/>
            </a:schemeClr>
          </a:solidFill>
          <a:ln w="57150">
            <a:solidFill>
              <a:srgbClr val="CC00FF"/>
            </a:solidFill>
          </a:ln>
          <a:effectLst>
            <a:glow rad="4699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2416931" cy="175432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This is what is produced?</a:t>
            </a: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4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435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Rounded Rectangle 1"/>
          <p:cNvSpPr/>
          <p:nvPr/>
        </p:nvSpPr>
        <p:spPr>
          <a:xfrm>
            <a:off x="7356691" y="1676400"/>
            <a:ext cx="1330109" cy="876300"/>
          </a:xfrm>
          <a:prstGeom prst="roundRect">
            <a:avLst/>
          </a:prstGeom>
          <a:solidFill>
            <a:schemeClr val="bg1">
              <a:lumMod val="95000"/>
              <a:lumOff val="5000"/>
            </a:schemeClr>
          </a:solidFill>
          <a:ln w="57150">
            <a:solidFill>
              <a:srgbClr val="CC00FF"/>
            </a:solidFill>
          </a:ln>
          <a:effectLst>
            <a:glow rad="647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3071879"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mn-cs"/>
              </a:rPr>
              <a:t>Small molecule in cells that carries amino acids?</a:t>
            </a: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9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3071879"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mn-cs"/>
              </a:rPr>
              <a:t>Small molecule in cells that carries amino acids?</a:t>
            </a: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305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3" name="Rounded Rectangle 72"/>
          <p:cNvSpPr/>
          <p:nvPr/>
        </p:nvSpPr>
        <p:spPr>
          <a:xfrm>
            <a:off x="6781800" y="5181600"/>
            <a:ext cx="1690688" cy="766308"/>
          </a:xfrm>
          <a:prstGeom prst="roundRect">
            <a:avLst/>
          </a:prstGeom>
          <a:solidFill>
            <a:schemeClr val="bg1">
              <a:lumMod val="95000"/>
              <a:lumOff val="5000"/>
            </a:schemeClr>
          </a:solidFill>
          <a:ln w="57150">
            <a:solidFill>
              <a:srgbClr val="CC00FF"/>
            </a:solidFill>
          </a:ln>
          <a:effectLst>
            <a:glow rad="8128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3071879"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mn-cs"/>
              </a:rPr>
              <a:t>Molecule that conveys genetic information from DNA?</a:t>
            </a: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051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3071879"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mn-cs"/>
              </a:rPr>
              <a:t>Molecule that conveys genetic information from DNA?</a:t>
            </a: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151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4" name="Rounded Rectangle 73"/>
          <p:cNvSpPr/>
          <p:nvPr/>
        </p:nvSpPr>
        <p:spPr>
          <a:xfrm>
            <a:off x="4606486" y="5816105"/>
            <a:ext cx="2022913" cy="766308"/>
          </a:xfrm>
          <a:prstGeom prst="roundRect">
            <a:avLst/>
          </a:prstGeom>
          <a:solidFill>
            <a:schemeClr val="bg1">
              <a:lumMod val="95000"/>
              <a:lumOff val="5000"/>
            </a:schemeClr>
          </a:solidFill>
          <a:ln w="57150">
            <a:solidFill>
              <a:srgbClr val="CC00FF"/>
            </a:solidFill>
          </a:ln>
          <a:effectLst>
            <a:glow rad="6477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3071879"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mn-cs"/>
              </a:rPr>
              <a:t>Protein synthesizers of the cell?</a:t>
            </a: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383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6227" name="Picture 7"/>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1240B29-F687-4F45-9708-019B960494DF}">
              <a14:hiddenLine xmlns:a14="http://schemas.microsoft.com/office/drawing/2010/main" w="76200">
                <a:solidFill>
                  <a:schemeClr val="accent2"/>
                </a:solidFill>
                <a:miter lim="800000"/>
                <a:headEnd/>
                <a:tailEnd/>
              </a14:hiddenLine>
            </a:ext>
          </a:extLst>
        </p:spPr>
      </p:pic>
      <p:sp>
        <p:nvSpPr>
          <p:cNvPr id="1076226" name="Rectangle 2"/>
          <p:cNvSpPr>
            <a:spLocks noGrp="1" noChangeArrowheads="1"/>
          </p:cNvSpPr>
          <p:nvPr>
            <p:ph type="title"/>
          </p:nvPr>
        </p:nvSpPr>
        <p:spPr/>
        <p:txBody>
          <a:bodyPr/>
          <a:lstStyle/>
          <a:p>
            <a:endParaRPr lang="en-US"/>
          </a:p>
        </p:txBody>
      </p:sp>
      <p:sp>
        <p:nvSpPr>
          <p:cNvPr id="1076228" name="Freeform 4"/>
          <p:cNvSpPr>
            <a:spLocks/>
          </p:cNvSpPr>
          <p:nvPr/>
        </p:nvSpPr>
        <p:spPr bwMode="auto">
          <a:xfrm>
            <a:off x="914400" y="5181600"/>
            <a:ext cx="7558088" cy="331788"/>
          </a:xfrm>
          <a:custGeom>
            <a:avLst/>
            <a:gdLst>
              <a:gd name="T0" fmla="*/ 0 w 4761"/>
              <a:gd name="T1" fmla="*/ 180 h 209"/>
              <a:gd name="T2" fmla="*/ 285 w 4761"/>
              <a:gd name="T3" fmla="*/ 187 h 209"/>
              <a:gd name="T4" fmla="*/ 701 w 4761"/>
              <a:gd name="T5" fmla="*/ 97 h 209"/>
              <a:gd name="T6" fmla="*/ 1194 w 4761"/>
              <a:gd name="T7" fmla="*/ 7 h 209"/>
              <a:gd name="T8" fmla="*/ 1790 w 4761"/>
              <a:gd name="T9" fmla="*/ 27 h 209"/>
              <a:gd name="T10" fmla="*/ 1978 w 4761"/>
              <a:gd name="T11" fmla="*/ 55 h 209"/>
              <a:gd name="T12" fmla="*/ 2013 w 4761"/>
              <a:gd name="T13" fmla="*/ 69 h 209"/>
              <a:gd name="T14" fmla="*/ 2061 w 4761"/>
              <a:gd name="T15" fmla="*/ 76 h 209"/>
              <a:gd name="T16" fmla="*/ 2131 w 4761"/>
              <a:gd name="T17" fmla="*/ 104 h 209"/>
              <a:gd name="T18" fmla="*/ 2200 w 4761"/>
              <a:gd name="T19" fmla="*/ 131 h 209"/>
              <a:gd name="T20" fmla="*/ 2235 w 4761"/>
              <a:gd name="T21" fmla="*/ 152 h 209"/>
              <a:gd name="T22" fmla="*/ 2332 w 4761"/>
              <a:gd name="T23" fmla="*/ 173 h 209"/>
              <a:gd name="T24" fmla="*/ 2484 w 4761"/>
              <a:gd name="T25" fmla="*/ 194 h 209"/>
              <a:gd name="T26" fmla="*/ 3095 w 4761"/>
              <a:gd name="T27" fmla="*/ 173 h 209"/>
              <a:gd name="T28" fmla="*/ 3428 w 4761"/>
              <a:gd name="T29" fmla="*/ 131 h 209"/>
              <a:gd name="T30" fmla="*/ 3560 w 4761"/>
              <a:gd name="T31" fmla="*/ 104 h 209"/>
              <a:gd name="T32" fmla="*/ 3678 w 4761"/>
              <a:gd name="T33" fmla="*/ 69 h 209"/>
              <a:gd name="T34" fmla="*/ 4053 w 4761"/>
              <a:gd name="T35" fmla="*/ 0 h 209"/>
              <a:gd name="T36" fmla="*/ 4525 w 4761"/>
              <a:gd name="T37" fmla="*/ 7 h 209"/>
              <a:gd name="T38" fmla="*/ 4761 w 4761"/>
              <a:gd name="T39" fmla="*/ 8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61" h="209">
                <a:moveTo>
                  <a:pt x="0" y="180"/>
                </a:moveTo>
                <a:cubicBezTo>
                  <a:pt x="114" y="209"/>
                  <a:pt x="70" y="193"/>
                  <a:pt x="285" y="187"/>
                </a:cubicBezTo>
                <a:cubicBezTo>
                  <a:pt x="424" y="158"/>
                  <a:pt x="560" y="111"/>
                  <a:pt x="701" y="97"/>
                </a:cubicBezTo>
                <a:cubicBezTo>
                  <a:pt x="860" y="44"/>
                  <a:pt x="1028" y="25"/>
                  <a:pt x="1194" y="7"/>
                </a:cubicBezTo>
                <a:cubicBezTo>
                  <a:pt x="1442" y="11"/>
                  <a:pt x="1580" y="11"/>
                  <a:pt x="1790" y="27"/>
                </a:cubicBezTo>
                <a:cubicBezTo>
                  <a:pt x="1852" y="42"/>
                  <a:pt x="1915" y="48"/>
                  <a:pt x="1978" y="55"/>
                </a:cubicBezTo>
                <a:cubicBezTo>
                  <a:pt x="1990" y="60"/>
                  <a:pt x="2001" y="66"/>
                  <a:pt x="2013" y="69"/>
                </a:cubicBezTo>
                <a:cubicBezTo>
                  <a:pt x="2029" y="73"/>
                  <a:pt x="2046" y="71"/>
                  <a:pt x="2061" y="76"/>
                </a:cubicBezTo>
                <a:cubicBezTo>
                  <a:pt x="2193" y="120"/>
                  <a:pt x="2007" y="79"/>
                  <a:pt x="2131" y="104"/>
                </a:cubicBezTo>
                <a:cubicBezTo>
                  <a:pt x="2178" y="137"/>
                  <a:pt x="2116" y="97"/>
                  <a:pt x="2200" y="131"/>
                </a:cubicBezTo>
                <a:cubicBezTo>
                  <a:pt x="2213" y="136"/>
                  <a:pt x="2223" y="146"/>
                  <a:pt x="2235" y="152"/>
                </a:cubicBezTo>
                <a:cubicBezTo>
                  <a:pt x="2273" y="169"/>
                  <a:pt x="2289" y="168"/>
                  <a:pt x="2332" y="173"/>
                </a:cubicBezTo>
                <a:cubicBezTo>
                  <a:pt x="2384" y="190"/>
                  <a:pt x="2427" y="190"/>
                  <a:pt x="2484" y="194"/>
                </a:cubicBezTo>
                <a:cubicBezTo>
                  <a:pt x="2759" y="190"/>
                  <a:pt x="2877" y="193"/>
                  <a:pt x="3095" y="173"/>
                </a:cubicBezTo>
                <a:cubicBezTo>
                  <a:pt x="3184" y="143"/>
                  <a:pt x="3338" y="137"/>
                  <a:pt x="3428" y="131"/>
                </a:cubicBezTo>
                <a:cubicBezTo>
                  <a:pt x="3472" y="122"/>
                  <a:pt x="3517" y="115"/>
                  <a:pt x="3560" y="104"/>
                </a:cubicBezTo>
                <a:cubicBezTo>
                  <a:pt x="3600" y="94"/>
                  <a:pt x="3638" y="76"/>
                  <a:pt x="3678" y="69"/>
                </a:cubicBezTo>
                <a:cubicBezTo>
                  <a:pt x="3804" y="46"/>
                  <a:pt x="3930" y="41"/>
                  <a:pt x="4053" y="0"/>
                </a:cubicBezTo>
                <a:cubicBezTo>
                  <a:pt x="4210" y="2"/>
                  <a:pt x="4368" y="1"/>
                  <a:pt x="4525" y="7"/>
                </a:cubicBezTo>
                <a:cubicBezTo>
                  <a:pt x="4597" y="10"/>
                  <a:pt x="4708" y="30"/>
                  <a:pt x="4761" y="83"/>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29" name="AutoShape 5"/>
          <p:cNvSpPr>
            <a:spLocks noChangeArrowheads="1"/>
          </p:cNvSpPr>
          <p:nvPr/>
        </p:nvSpPr>
        <p:spPr bwMode="auto">
          <a:xfrm rot="16200000">
            <a:off x="2667000" y="48006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0" name="AutoShape 6"/>
          <p:cNvSpPr>
            <a:spLocks noChangeArrowheads="1"/>
          </p:cNvSpPr>
          <p:nvPr/>
        </p:nvSpPr>
        <p:spPr bwMode="auto">
          <a:xfrm rot="5400000">
            <a:off x="3124200" y="48006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1" name="AutoShape 7"/>
          <p:cNvSpPr>
            <a:spLocks noChangeArrowheads="1"/>
          </p:cNvSpPr>
          <p:nvPr/>
        </p:nvSpPr>
        <p:spPr bwMode="auto">
          <a:xfrm rot="-4860865">
            <a:off x="3581400" y="48768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2" name="AutoShape 8"/>
          <p:cNvSpPr>
            <a:spLocks noChangeArrowheads="1"/>
          </p:cNvSpPr>
          <p:nvPr/>
        </p:nvSpPr>
        <p:spPr bwMode="auto">
          <a:xfrm rot="6768272">
            <a:off x="4038600" y="4953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3" name="WordArt 9"/>
          <p:cNvSpPr>
            <a:spLocks noChangeArrowheads="1" noChangeShapeType="1" noTextEdit="1"/>
          </p:cNvSpPr>
          <p:nvPr/>
        </p:nvSpPr>
        <p:spPr bwMode="auto">
          <a:xfrm>
            <a:off x="2667000" y="5334000"/>
            <a:ext cx="404813"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3399FF"/>
                </a:solidFill>
                <a:effectLst>
                  <a:outerShdw dist="45791" dir="3378596" algn="ctr" rotWithShape="0">
                    <a:srgbClr val="4D4D4D">
                      <a:alpha val="80000"/>
                    </a:srgbClr>
                  </a:outerShdw>
                </a:effectLst>
                <a:uLnTx/>
                <a:uFillTx/>
                <a:latin typeface="Arial Black"/>
                <a:ea typeface="+mn-ea"/>
                <a:cs typeface="+mn-cs"/>
              </a:rPr>
              <a:t>A</a:t>
            </a:r>
          </a:p>
        </p:txBody>
      </p:sp>
      <p:sp>
        <p:nvSpPr>
          <p:cNvPr id="1076234" name="WordArt 10"/>
          <p:cNvSpPr>
            <a:spLocks noChangeArrowheads="1" noChangeShapeType="1" noTextEdit="1"/>
          </p:cNvSpPr>
          <p:nvPr/>
        </p:nvSpPr>
        <p:spPr bwMode="auto">
          <a:xfrm>
            <a:off x="3200400" y="5334000"/>
            <a:ext cx="304800"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80000"/>
                    </a:srgbClr>
                  </a:outerShdw>
                </a:effectLst>
                <a:uLnTx/>
                <a:uFillTx/>
                <a:latin typeface="Arial Black"/>
                <a:ea typeface="+mn-ea"/>
                <a:cs typeface="+mn-cs"/>
              </a:rPr>
              <a:t>U</a:t>
            </a:r>
          </a:p>
        </p:txBody>
      </p:sp>
      <p:sp>
        <p:nvSpPr>
          <p:cNvPr id="1076235" name="WordArt 11"/>
          <p:cNvSpPr>
            <a:spLocks noChangeArrowheads="1" noChangeShapeType="1" noTextEdit="1"/>
          </p:cNvSpPr>
          <p:nvPr/>
        </p:nvSpPr>
        <p:spPr bwMode="auto">
          <a:xfrm rot="730288">
            <a:off x="3584575" y="5332413"/>
            <a:ext cx="300038"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00"/>
                </a:solidFill>
                <a:effectLst>
                  <a:outerShdw dist="45791" dir="3378596" algn="ctr" rotWithShape="0">
                    <a:srgbClr val="4D4D4D">
                      <a:alpha val="80000"/>
                    </a:srgbClr>
                  </a:outerShdw>
                </a:effectLst>
                <a:uLnTx/>
                <a:uFillTx/>
                <a:latin typeface="Arial Black"/>
                <a:ea typeface="+mn-ea"/>
                <a:cs typeface="+mn-cs"/>
              </a:rPr>
              <a:t>C</a:t>
            </a:r>
          </a:p>
        </p:txBody>
      </p:sp>
      <p:sp>
        <p:nvSpPr>
          <p:cNvPr id="1076236" name="WordArt 12"/>
          <p:cNvSpPr>
            <a:spLocks noChangeArrowheads="1" noChangeShapeType="1" noTextEdit="1"/>
          </p:cNvSpPr>
          <p:nvPr/>
        </p:nvSpPr>
        <p:spPr bwMode="auto">
          <a:xfrm rot="868906">
            <a:off x="3967163" y="5410200"/>
            <a:ext cx="304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FF99"/>
                </a:solidFill>
                <a:effectLst>
                  <a:outerShdw dist="45791" dir="3378596" algn="ctr" rotWithShape="0">
                    <a:srgbClr val="4D4D4D">
                      <a:alpha val="80000"/>
                    </a:srgbClr>
                  </a:outerShdw>
                </a:effectLst>
                <a:uLnTx/>
                <a:uFillTx/>
                <a:latin typeface="Arial Black"/>
                <a:ea typeface="+mn-ea"/>
                <a:cs typeface="+mn-cs"/>
              </a:rPr>
              <a:t>G</a:t>
            </a:r>
          </a:p>
        </p:txBody>
      </p:sp>
      <p:sp>
        <p:nvSpPr>
          <p:cNvPr id="1076237" name="AutoShape 13"/>
          <p:cNvSpPr>
            <a:spLocks noChangeArrowheads="1"/>
          </p:cNvSpPr>
          <p:nvPr/>
        </p:nvSpPr>
        <p:spPr bwMode="auto">
          <a:xfrm rot="-4860865">
            <a:off x="44196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8" name="AutoShape 14"/>
          <p:cNvSpPr>
            <a:spLocks noChangeArrowheads="1"/>
          </p:cNvSpPr>
          <p:nvPr/>
        </p:nvSpPr>
        <p:spPr bwMode="auto">
          <a:xfrm rot="-5581554">
            <a:off x="4876800" y="51054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39" name="AutoShape 15"/>
          <p:cNvSpPr>
            <a:spLocks noChangeArrowheads="1"/>
          </p:cNvSpPr>
          <p:nvPr/>
        </p:nvSpPr>
        <p:spPr bwMode="auto">
          <a:xfrm rot="5146328">
            <a:off x="5334000" y="51054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0" name="AutoShape 16"/>
          <p:cNvSpPr>
            <a:spLocks noChangeArrowheads="1"/>
          </p:cNvSpPr>
          <p:nvPr/>
        </p:nvSpPr>
        <p:spPr bwMode="auto">
          <a:xfrm rot="4836528">
            <a:off x="5791200" y="5029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1" name="AutoShape 17"/>
          <p:cNvSpPr>
            <a:spLocks noChangeArrowheads="1"/>
          </p:cNvSpPr>
          <p:nvPr/>
        </p:nvSpPr>
        <p:spPr bwMode="auto">
          <a:xfrm rot="15071287">
            <a:off x="6248400" y="4953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2" name="AutoShape 18"/>
          <p:cNvSpPr>
            <a:spLocks noChangeArrowheads="1"/>
          </p:cNvSpPr>
          <p:nvPr/>
        </p:nvSpPr>
        <p:spPr bwMode="auto">
          <a:xfrm rot="4292538">
            <a:off x="67056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3" name="AutoShape 19"/>
          <p:cNvSpPr>
            <a:spLocks noChangeArrowheads="1"/>
          </p:cNvSpPr>
          <p:nvPr/>
        </p:nvSpPr>
        <p:spPr bwMode="auto">
          <a:xfrm rot="5400000">
            <a:off x="71628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4" name="AutoShape 20"/>
          <p:cNvSpPr>
            <a:spLocks noChangeArrowheads="1"/>
          </p:cNvSpPr>
          <p:nvPr/>
        </p:nvSpPr>
        <p:spPr bwMode="auto">
          <a:xfrm rot="5724712">
            <a:off x="7620000" y="48006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5" name="AutoShape 21"/>
          <p:cNvSpPr>
            <a:spLocks noChangeArrowheads="1"/>
          </p:cNvSpPr>
          <p:nvPr/>
        </p:nvSpPr>
        <p:spPr bwMode="auto">
          <a:xfrm rot="-26175048">
            <a:off x="8077200" y="48006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6" name="AutoShape 22"/>
          <p:cNvSpPr>
            <a:spLocks noChangeArrowheads="1"/>
          </p:cNvSpPr>
          <p:nvPr/>
        </p:nvSpPr>
        <p:spPr bwMode="auto">
          <a:xfrm rot="4685375">
            <a:off x="2209800" y="48768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7" name="AutoShape 23"/>
          <p:cNvSpPr>
            <a:spLocks noChangeArrowheads="1"/>
          </p:cNvSpPr>
          <p:nvPr/>
        </p:nvSpPr>
        <p:spPr bwMode="auto">
          <a:xfrm rot="3998666">
            <a:off x="1752600" y="4953000"/>
            <a:ext cx="457200" cy="304800"/>
          </a:xfrm>
          <a:prstGeom prst="chevron">
            <a:avLst>
              <a:gd name="adj" fmla="val 37500"/>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8" name="AutoShape 24"/>
          <p:cNvSpPr>
            <a:spLocks noChangeArrowheads="1"/>
          </p:cNvSpPr>
          <p:nvPr/>
        </p:nvSpPr>
        <p:spPr bwMode="auto">
          <a:xfrm rot="15444401">
            <a:off x="1295400" y="5029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49" name="WordArt 25"/>
          <p:cNvSpPr>
            <a:spLocks noChangeArrowheads="1" noChangeShapeType="1" noTextEdit="1"/>
          </p:cNvSpPr>
          <p:nvPr/>
        </p:nvSpPr>
        <p:spPr bwMode="auto">
          <a:xfrm>
            <a:off x="6858000" y="5257800"/>
            <a:ext cx="13716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mRNA</a:t>
            </a:r>
          </a:p>
        </p:txBody>
      </p:sp>
      <p:sp>
        <p:nvSpPr>
          <p:cNvPr id="1076250" name="AutoShape 26"/>
          <p:cNvSpPr>
            <a:spLocks noChangeArrowheads="1"/>
          </p:cNvSpPr>
          <p:nvPr/>
        </p:nvSpPr>
        <p:spPr bwMode="auto">
          <a:xfrm>
            <a:off x="4800600" y="5486400"/>
            <a:ext cx="1524000" cy="3810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1" name="WordArt 27"/>
          <p:cNvSpPr>
            <a:spLocks noChangeArrowheads="1" noChangeShapeType="1" noTextEdit="1"/>
          </p:cNvSpPr>
          <p:nvPr/>
        </p:nvSpPr>
        <p:spPr bwMode="auto">
          <a:xfrm>
            <a:off x="4724400" y="5867400"/>
            <a:ext cx="18192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uLnTx/>
                <a:uFillTx/>
                <a:latin typeface="Times New Roman"/>
                <a:ea typeface="+mn-ea"/>
                <a:cs typeface="Times New Roman"/>
              </a:rPr>
              <a:t>Ribosome</a:t>
            </a:r>
          </a:p>
        </p:txBody>
      </p:sp>
      <p:sp>
        <p:nvSpPr>
          <p:cNvPr id="1076252" name="WordArt 28"/>
          <p:cNvSpPr>
            <a:spLocks noChangeArrowheads="1" noChangeShapeType="1" noTextEdit="1"/>
          </p:cNvSpPr>
          <p:nvPr/>
        </p:nvSpPr>
        <p:spPr bwMode="auto">
          <a:xfrm rot="-299625">
            <a:off x="5029200" y="5181600"/>
            <a:ext cx="1143000" cy="3254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00FF"/>
                </a:solidFill>
                <a:effectLst>
                  <a:outerShdw dist="45791" dir="3378596" algn="ctr" rotWithShape="0">
                    <a:srgbClr val="4D4D4D">
                      <a:alpha val="80000"/>
                    </a:srgbClr>
                  </a:outerShdw>
                </a:effectLst>
                <a:uLnTx/>
                <a:uFillTx/>
                <a:latin typeface="Arial Black"/>
                <a:ea typeface="+mn-ea"/>
                <a:cs typeface="+mn-cs"/>
              </a:rPr>
              <a:t>codon</a:t>
            </a:r>
          </a:p>
        </p:txBody>
      </p:sp>
      <p:sp>
        <p:nvSpPr>
          <p:cNvPr id="1076253" name="Freeform 29"/>
          <p:cNvSpPr>
            <a:spLocks/>
          </p:cNvSpPr>
          <p:nvPr/>
        </p:nvSpPr>
        <p:spPr bwMode="auto">
          <a:xfrm>
            <a:off x="5943600" y="19050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4" name="AutoShape 30"/>
          <p:cNvSpPr>
            <a:spLocks noChangeArrowheads="1"/>
          </p:cNvSpPr>
          <p:nvPr/>
        </p:nvSpPr>
        <p:spPr bwMode="auto">
          <a:xfrm rot="16200000">
            <a:off x="6019800" y="23622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5" name="AutoShape 31"/>
          <p:cNvSpPr>
            <a:spLocks noChangeArrowheads="1"/>
          </p:cNvSpPr>
          <p:nvPr/>
        </p:nvSpPr>
        <p:spPr bwMode="auto">
          <a:xfrm rot="5252271">
            <a:off x="6400800" y="23622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6" name="AutoShape 32"/>
          <p:cNvSpPr>
            <a:spLocks noChangeArrowheads="1"/>
          </p:cNvSpPr>
          <p:nvPr/>
        </p:nvSpPr>
        <p:spPr bwMode="auto">
          <a:xfrm rot="5400000">
            <a:off x="6858000" y="23622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7" name="WordArt 33"/>
          <p:cNvSpPr>
            <a:spLocks noChangeArrowheads="1" noChangeShapeType="1" noTextEdit="1"/>
          </p:cNvSpPr>
          <p:nvPr/>
        </p:nvSpPr>
        <p:spPr bwMode="auto">
          <a:xfrm>
            <a:off x="7467600" y="1905000"/>
            <a:ext cx="1100138" cy="477838"/>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tRNA</a:t>
            </a:r>
          </a:p>
        </p:txBody>
      </p:sp>
      <p:sp>
        <p:nvSpPr>
          <p:cNvPr id="1076258" name="AutoShape 34"/>
          <p:cNvSpPr>
            <a:spLocks noChangeArrowheads="1"/>
          </p:cNvSpPr>
          <p:nvPr/>
        </p:nvSpPr>
        <p:spPr bwMode="auto">
          <a:xfrm>
            <a:off x="6324600" y="1371600"/>
            <a:ext cx="685800" cy="609600"/>
          </a:xfrm>
          <a:prstGeom prst="hexagon">
            <a:avLst>
              <a:gd name="adj" fmla="val 2812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59" name="WordArt 35"/>
          <p:cNvSpPr>
            <a:spLocks noChangeArrowheads="1" noChangeShapeType="1" noTextEdit="1"/>
          </p:cNvSpPr>
          <p:nvPr/>
        </p:nvSpPr>
        <p:spPr bwMode="auto">
          <a:xfrm>
            <a:off x="6096000" y="457200"/>
            <a:ext cx="2105025"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Amino Acid</a:t>
            </a:r>
          </a:p>
        </p:txBody>
      </p:sp>
      <p:sp>
        <p:nvSpPr>
          <p:cNvPr id="1076260" name="Line 36"/>
          <p:cNvSpPr>
            <a:spLocks noChangeShapeType="1"/>
          </p:cNvSpPr>
          <p:nvPr/>
        </p:nvSpPr>
        <p:spPr bwMode="auto">
          <a:xfrm flipH="1">
            <a:off x="6705600" y="914400"/>
            <a:ext cx="15240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1" name="Line 37"/>
          <p:cNvSpPr>
            <a:spLocks noChangeShapeType="1"/>
          </p:cNvSpPr>
          <p:nvPr/>
        </p:nvSpPr>
        <p:spPr bwMode="auto">
          <a:xfrm flipH="1">
            <a:off x="6019800" y="2819400"/>
            <a:ext cx="228600" cy="6096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2" name="AutoShape 38"/>
          <p:cNvSpPr>
            <a:spLocks noChangeArrowheads="1"/>
          </p:cNvSpPr>
          <p:nvPr/>
        </p:nvSpPr>
        <p:spPr bwMode="auto">
          <a:xfrm rot="16200000">
            <a:off x="4876800" y="4572000"/>
            <a:ext cx="457200" cy="304800"/>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3" name="AutoShape 39"/>
          <p:cNvSpPr>
            <a:spLocks noChangeArrowheads="1"/>
          </p:cNvSpPr>
          <p:nvPr/>
        </p:nvSpPr>
        <p:spPr bwMode="auto">
          <a:xfrm rot="5252271">
            <a:off x="5257800" y="4572000"/>
            <a:ext cx="457200" cy="304800"/>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4" name="AutoShape 40"/>
          <p:cNvSpPr>
            <a:spLocks noChangeArrowheads="1"/>
          </p:cNvSpPr>
          <p:nvPr/>
        </p:nvSpPr>
        <p:spPr bwMode="auto">
          <a:xfrm rot="5400000">
            <a:off x="5715000" y="4572000"/>
            <a:ext cx="457200" cy="304800"/>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5" name="Freeform 41"/>
          <p:cNvSpPr>
            <a:spLocks/>
          </p:cNvSpPr>
          <p:nvPr/>
        </p:nvSpPr>
        <p:spPr bwMode="auto">
          <a:xfrm>
            <a:off x="4800600" y="4114800"/>
            <a:ext cx="1447800" cy="5746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6" name="AutoShape 42"/>
          <p:cNvSpPr>
            <a:spLocks noChangeArrowheads="1"/>
          </p:cNvSpPr>
          <p:nvPr/>
        </p:nvSpPr>
        <p:spPr bwMode="auto">
          <a:xfrm>
            <a:off x="5181600" y="3581400"/>
            <a:ext cx="685800" cy="609600"/>
          </a:xfrm>
          <a:prstGeom prst="hexagon">
            <a:avLst>
              <a:gd name="adj" fmla="val 28125"/>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7" name="AutoShape 43"/>
          <p:cNvSpPr>
            <a:spLocks noChangeArrowheads="1"/>
          </p:cNvSpPr>
          <p:nvPr/>
        </p:nvSpPr>
        <p:spPr bwMode="auto">
          <a:xfrm>
            <a:off x="4800600" y="4648200"/>
            <a:ext cx="1524000" cy="838200"/>
          </a:xfrm>
          <a:prstGeom prst="roundRect">
            <a:avLst>
              <a:gd name="adj" fmla="val 16667"/>
            </a:avLst>
          </a:prstGeom>
          <a:gradFill rotWithShape="1">
            <a:gsLst>
              <a:gs pos="0">
                <a:srgbClr val="9933FF">
                  <a:alpha val="46001"/>
                </a:srgbClr>
              </a:gs>
              <a:gs pos="100000">
                <a:srgbClr val="9933FF">
                  <a:gamma/>
                  <a:shade val="46275"/>
                  <a:invGamma/>
                  <a:alpha val="53999"/>
                </a:srgbClr>
              </a:gs>
            </a:gsLst>
            <a:lin ang="5400000" scaled="1"/>
          </a:gradFill>
          <a:ln w="57150">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8" name="Freeform 44"/>
          <p:cNvSpPr>
            <a:spLocks/>
          </p:cNvSpPr>
          <p:nvPr/>
        </p:nvSpPr>
        <p:spPr bwMode="auto">
          <a:xfrm rot="2477083">
            <a:off x="7086600" y="3429000"/>
            <a:ext cx="1066800" cy="34607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69" name="AutoShape 45"/>
          <p:cNvSpPr>
            <a:spLocks noChangeArrowheads="1"/>
          </p:cNvSpPr>
          <p:nvPr/>
        </p:nvSpPr>
        <p:spPr bwMode="auto">
          <a:xfrm rot="-3280120">
            <a:off x="6962775" y="3413125"/>
            <a:ext cx="381000" cy="228600"/>
          </a:xfrm>
          <a:prstGeom prst="chevron">
            <a:avLst>
              <a:gd name="adj" fmla="val 41667"/>
            </a:avLst>
          </a:prstGeom>
          <a:solidFill>
            <a:srgbClr val="FF99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0" name="AutoShape 46"/>
          <p:cNvSpPr>
            <a:spLocks noChangeArrowheads="1"/>
          </p:cNvSpPr>
          <p:nvPr/>
        </p:nvSpPr>
        <p:spPr bwMode="auto">
          <a:xfrm rot="-13499223">
            <a:off x="7239000" y="3657600"/>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1" name="AutoShape 47"/>
          <p:cNvSpPr>
            <a:spLocks noChangeArrowheads="1"/>
          </p:cNvSpPr>
          <p:nvPr/>
        </p:nvSpPr>
        <p:spPr bwMode="auto">
          <a:xfrm rot="-13499223">
            <a:off x="7569200" y="3843338"/>
            <a:ext cx="304800" cy="228600"/>
          </a:xfrm>
          <a:prstGeom prst="homePlate">
            <a:avLst>
              <a:gd name="adj" fmla="val 33333"/>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2" name="AutoShape 48"/>
          <p:cNvSpPr>
            <a:spLocks noChangeArrowheads="1"/>
          </p:cNvSpPr>
          <p:nvPr/>
        </p:nvSpPr>
        <p:spPr bwMode="auto">
          <a:xfrm rot="1817960">
            <a:off x="7467600" y="3200400"/>
            <a:ext cx="609600" cy="381000"/>
          </a:xfrm>
          <a:prstGeom prst="hexagon">
            <a:avLst>
              <a:gd name="adj" fmla="val 40000"/>
              <a:gd name="vf" fmla="val 115470"/>
            </a:avLst>
          </a:prstGeom>
          <a:solidFill>
            <a:srgbClr val="6600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3" name="Line 49"/>
          <p:cNvSpPr>
            <a:spLocks noChangeShapeType="1"/>
          </p:cNvSpPr>
          <p:nvPr/>
        </p:nvSpPr>
        <p:spPr bwMode="auto">
          <a:xfrm flipH="1">
            <a:off x="7391400" y="4114800"/>
            <a:ext cx="152400" cy="457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4" name="Line 50"/>
          <p:cNvSpPr>
            <a:spLocks noChangeShapeType="1"/>
          </p:cNvSpPr>
          <p:nvPr/>
        </p:nvSpPr>
        <p:spPr bwMode="auto">
          <a:xfrm flipH="1">
            <a:off x="6858000" y="4038600"/>
            <a:ext cx="381000" cy="6096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5" name="Line 51"/>
          <p:cNvSpPr>
            <a:spLocks noChangeShapeType="1"/>
          </p:cNvSpPr>
          <p:nvPr/>
        </p:nvSpPr>
        <p:spPr bwMode="auto">
          <a:xfrm flipH="1">
            <a:off x="6553200" y="3810000"/>
            <a:ext cx="381000" cy="914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6" name="AutoShape 52"/>
          <p:cNvSpPr>
            <a:spLocks noChangeArrowheads="1"/>
          </p:cNvSpPr>
          <p:nvPr/>
        </p:nvSpPr>
        <p:spPr bwMode="auto">
          <a:xfrm>
            <a:off x="7010400" y="5943600"/>
            <a:ext cx="1676400" cy="381000"/>
          </a:xfrm>
          <a:prstGeom prst="rightArrow">
            <a:avLst>
              <a:gd name="adj1" fmla="val 50000"/>
              <a:gd name="adj2" fmla="val 110000"/>
            </a:avLst>
          </a:prstGeom>
          <a:solidFill>
            <a:schemeClr val="bg1"/>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7" name="AutoShape 53"/>
          <p:cNvSpPr>
            <a:spLocks noChangeArrowheads="1"/>
          </p:cNvSpPr>
          <p:nvPr/>
        </p:nvSpPr>
        <p:spPr bwMode="auto">
          <a:xfrm rot="1128713">
            <a:off x="4572000" y="3352800"/>
            <a:ext cx="685800" cy="609600"/>
          </a:xfrm>
          <a:prstGeom prst="hexagon">
            <a:avLst>
              <a:gd name="adj" fmla="val 28125"/>
              <a:gd name="vf" fmla="val 115470"/>
            </a:avLst>
          </a:prstGeom>
          <a:solidFill>
            <a:srgbClr val="FF33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8" name="AutoShape 54"/>
          <p:cNvSpPr>
            <a:spLocks noChangeArrowheads="1"/>
          </p:cNvSpPr>
          <p:nvPr/>
        </p:nvSpPr>
        <p:spPr bwMode="auto">
          <a:xfrm rot="519981">
            <a:off x="4038600" y="3124200"/>
            <a:ext cx="679450" cy="533400"/>
          </a:xfrm>
          <a:prstGeom prst="hexagon">
            <a:avLst>
              <a:gd name="adj" fmla="val 31845"/>
              <a:gd name="vf" fmla="val 115470"/>
            </a:avLst>
          </a:prstGeom>
          <a:solidFill>
            <a:schemeClr val="accent2"/>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79" name="AutoShape 55"/>
          <p:cNvSpPr>
            <a:spLocks noChangeArrowheads="1"/>
          </p:cNvSpPr>
          <p:nvPr/>
        </p:nvSpPr>
        <p:spPr bwMode="auto">
          <a:xfrm rot="-799487">
            <a:off x="3429000" y="2971800"/>
            <a:ext cx="679450" cy="533400"/>
          </a:xfrm>
          <a:prstGeom prst="hexagon">
            <a:avLst>
              <a:gd name="adj" fmla="val 31845"/>
              <a:gd name="vf" fmla="val 115470"/>
            </a:avLst>
          </a:prstGeom>
          <a:solidFill>
            <a:srgbClr val="00FFFF"/>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0" name="AutoShape 56"/>
          <p:cNvSpPr>
            <a:spLocks noChangeArrowheads="1"/>
          </p:cNvSpPr>
          <p:nvPr/>
        </p:nvSpPr>
        <p:spPr bwMode="auto">
          <a:xfrm rot="1114346">
            <a:off x="2971800" y="2590800"/>
            <a:ext cx="679450" cy="533400"/>
          </a:xfrm>
          <a:prstGeom prst="hexagon">
            <a:avLst>
              <a:gd name="adj" fmla="val 31845"/>
              <a:gd name="vf" fmla="val 115470"/>
            </a:avLst>
          </a:prstGeom>
          <a:solidFill>
            <a:srgbClr val="996633"/>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1" name="AutoShape 57"/>
          <p:cNvSpPr>
            <a:spLocks noChangeArrowheads="1"/>
          </p:cNvSpPr>
          <p:nvPr/>
        </p:nvSpPr>
        <p:spPr bwMode="auto">
          <a:xfrm rot="-424850">
            <a:off x="2514600" y="2286000"/>
            <a:ext cx="679450" cy="533400"/>
          </a:xfrm>
          <a:prstGeom prst="hexagon">
            <a:avLst>
              <a:gd name="adj" fmla="val 31845"/>
              <a:gd name="vf" fmla="val 115470"/>
            </a:avLst>
          </a:prstGeom>
          <a:solidFill>
            <a:srgbClr val="FFFFCC"/>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2" name="WordArt 58"/>
          <p:cNvSpPr>
            <a:spLocks noChangeArrowheads="1" noChangeShapeType="1" noTextEdit="1"/>
          </p:cNvSpPr>
          <p:nvPr/>
        </p:nvSpPr>
        <p:spPr bwMode="auto">
          <a:xfrm>
            <a:off x="1676400" y="1600200"/>
            <a:ext cx="1828800" cy="8382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uLnTx/>
                <a:uFillTx/>
                <a:latin typeface="Impact"/>
                <a:ea typeface="+mn-ea"/>
                <a:cs typeface="+mn-cs"/>
              </a:rPr>
              <a:t>Protein</a:t>
            </a:r>
          </a:p>
        </p:txBody>
      </p:sp>
      <p:sp>
        <p:nvSpPr>
          <p:cNvPr id="1076283" name="Freeform 59"/>
          <p:cNvSpPr>
            <a:spLocks/>
          </p:cNvSpPr>
          <p:nvPr/>
        </p:nvSpPr>
        <p:spPr bwMode="auto">
          <a:xfrm rot="18677084">
            <a:off x="3525837" y="3941763"/>
            <a:ext cx="893763" cy="325438"/>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4" name="Freeform 60"/>
          <p:cNvSpPr>
            <a:spLocks/>
          </p:cNvSpPr>
          <p:nvPr/>
        </p:nvSpPr>
        <p:spPr bwMode="auto">
          <a:xfrm rot="19544057">
            <a:off x="2743200" y="3962400"/>
            <a:ext cx="741363" cy="3048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5" name="Freeform 61"/>
          <p:cNvSpPr>
            <a:spLocks/>
          </p:cNvSpPr>
          <p:nvPr/>
        </p:nvSpPr>
        <p:spPr bwMode="auto">
          <a:xfrm rot="-2962624">
            <a:off x="1533525" y="35718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1905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6" name="Freeform 62"/>
          <p:cNvSpPr>
            <a:spLocks/>
          </p:cNvSpPr>
          <p:nvPr/>
        </p:nvSpPr>
        <p:spPr bwMode="auto">
          <a:xfrm rot="15369637">
            <a:off x="2066925" y="3800475"/>
            <a:ext cx="600075" cy="161925"/>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38100"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7" name="Freeform 63"/>
          <p:cNvSpPr>
            <a:spLocks/>
          </p:cNvSpPr>
          <p:nvPr/>
        </p:nvSpPr>
        <p:spPr bwMode="auto">
          <a:xfrm rot="-11680914">
            <a:off x="1066800" y="3429000"/>
            <a:ext cx="371475" cy="152400"/>
          </a:xfrm>
          <a:custGeom>
            <a:avLst/>
            <a:gdLst>
              <a:gd name="T0" fmla="*/ 63 w 739"/>
              <a:gd name="T1" fmla="*/ 25 h 362"/>
              <a:gd name="T2" fmla="*/ 14 w 739"/>
              <a:gd name="T3" fmla="*/ 81 h 362"/>
              <a:gd name="T4" fmla="*/ 0 w 739"/>
              <a:gd name="T5" fmla="*/ 122 h 362"/>
              <a:gd name="T6" fmla="*/ 382 w 739"/>
              <a:gd name="T7" fmla="*/ 261 h 362"/>
              <a:gd name="T8" fmla="*/ 701 w 739"/>
              <a:gd name="T9" fmla="*/ 254 h 362"/>
              <a:gd name="T10" fmla="*/ 729 w 739"/>
              <a:gd name="T11" fmla="*/ 192 h 362"/>
              <a:gd name="T12" fmla="*/ 694 w 739"/>
              <a:gd name="T13" fmla="*/ 60 h 362"/>
              <a:gd name="T14" fmla="*/ 653 w 739"/>
              <a:gd name="T15" fmla="*/ 25 h 362"/>
              <a:gd name="T16" fmla="*/ 611 w 739"/>
              <a:gd name="T17" fmla="*/ 11 h 362"/>
              <a:gd name="T18" fmla="*/ 472 w 739"/>
              <a:gd name="T19" fmla="*/ 46 h 362"/>
              <a:gd name="T20" fmla="*/ 431 w 739"/>
              <a:gd name="T21" fmla="*/ 74 h 362"/>
              <a:gd name="T22" fmla="*/ 389 w 739"/>
              <a:gd name="T23" fmla="*/ 88 h 362"/>
              <a:gd name="T24" fmla="*/ 250 w 739"/>
              <a:gd name="T25" fmla="*/ 39 h 362"/>
              <a:gd name="T26" fmla="*/ 63 w 739"/>
              <a:gd name="T27" fmla="*/ 2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9" h="362">
                <a:moveTo>
                  <a:pt x="63" y="25"/>
                </a:moveTo>
                <a:cubicBezTo>
                  <a:pt x="28" y="48"/>
                  <a:pt x="47" y="32"/>
                  <a:pt x="14" y="81"/>
                </a:cubicBezTo>
                <a:cubicBezTo>
                  <a:pt x="6" y="93"/>
                  <a:pt x="0" y="122"/>
                  <a:pt x="0" y="122"/>
                </a:cubicBezTo>
                <a:cubicBezTo>
                  <a:pt x="14" y="362"/>
                  <a:pt x="36" y="254"/>
                  <a:pt x="382" y="261"/>
                </a:cubicBezTo>
                <a:cubicBezTo>
                  <a:pt x="488" y="259"/>
                  <a:pt x="595" y="263"/>
                  <a:pt x="701" y="254"/>
                </a:cubicBezTo>
                <a:cubicBezTo>
                  <a:pt x="724" y="252"/>
                  <a:pt x="729" y="192"/>
                  <a:pt x="729" y="192"/>
                </a:cubicBezTo>
                <a:cubicBezTo>
                  <a:pt x="721" y="84"/>
                  <a:pt x="739" y="126"/>
                  <a:pt x="694" y="60"/>
                </a:cubicBezTo>
                <a:cubicBezTo>
                  <a:pt x="684" y="45"/>
                  <a:pt x="669" y="34"/>
                  <a:pt x="653" y="25"/>
                </a:cubicBezTo>
                <a:cubicBezTo>
                  <a:pt x="640" y="18"/>
                  <a:pt x="611" y="11"/>
                  <a:pt x="611" y="11"/>
                </a:cubicBezTo>
                <a:cubicBezTo>
                  <a:pt x="497" y="19"/>
                  <a:pt x="541" y="0"/>
                  <a:pt x="472" y="46"/>
                </a:cubicBezTo>
                <a:cubicBezTo>
                  <a:pt x="444" y="65"/>
                  <a:pt x="458" y="55"/>
                  <a:pt x="431" y="74"/>
                </a:cubicBezTo>
                <a:cubicBezTo>
                  <a:pt x="419" y="82"/>
                  <a:pt x="389" y="88"/>
                  <a:pt x="389" y="88"/>
                </a:cubicBezTo>
                <a:cubicBezTo>
                  <a:pt x="343" y="76"/>
                  <a:pt x="297" y="44"/>
                  <a:pt x="250" y="39"/>
                </a:cubicBezTo>
                <a:cubicBezTo>
                  <a:pt x="188" y="33"/>
                  <a:pt x="125" y="30"/>
                  <a:pt x="63" y="25"/>
                </a:cubicBezTo>
                <a:close/>
              </a:path>
            </a:pathLst>
          </a:custGeom>
          <a:solidFill>
            <a:srgbClr val="80808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76288" name="Line 64"/>
          <p:cNvSpPr>
            <a:spLocks noChangeShapeType="1"/>
          </p:cNvSpPr>
          <p:nvPr/>
        </p:nvSpPr>
        <p:spPr bwMode="auto">
          <a:xfrm flipH="1">
            <a:off x="5638800" y="3352800"/>
            <a:ext cx="2057400" cy="53340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076289" name="Picture 65" descr="the central dogma of nucleic ac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52400"/>
            <a:ext cx="44196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6" name="AutoShape 7"/>
          <p:cNvSpPr>
            <a:spLocks noChangeArrowheads="1"/>
          </p:cNvSpPr>
          <p:nvPr/>
        </p:nvSpPr>
        <p:spPr bwMode="auto">
          <a:xfrm rot="2508571">
            <a:off x="4203402" y="3967543"/>
            <a:ext cx="406854" cy="187974"/>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7" name="AutoShape 5"/>
          <p:cNvSpPr>
            <a:spLocks noChangeArrowheads="1"/>
          </p:cNvSpPr>
          <p:nvPr/>
        </p:nvSpPr>
        <p:spPr bwMode="auto">
          <a:xfrm rot="2200251">
            <a:off x="3978444" y="4137358"/>
            <a:ext cx="391533" cy="183485"/>
          </a:xfrm>
          <a:prstGeom prst="homePlate">
            <a:avLst>
              <a:gd name="adj" fmla="val 37500"/>
            </a:avLst>
          </a:prstGeom>
          <a:solidFill>
            <a:srgbClr val="3399FF"/>
          </a:solidFill>
          <a:ln w="571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8" name="AutoShape 8"/>
          <p:cNvSpPr>
            <a:spLocks noChangeArrowheads="1"/>
          </p:cNvSpPr>
          <p:nvPr/>
        </p:nvSpPr>
        <p:spPr bwMode="auto">
          <a:xfrm rot="12893340">
            <a:off x="3827746" y="4320927"/>
            <a:ext cx="396569" cy="181012"/>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AutoShape 8"/>
          <p:cNvSpPr>
            <a:spLocks noChangeArrowheads="1"/>
          </p:cNvSpPr>
          <p:nvPr/>
        </p:nvSpPr>
        <p:spPr bwMode="auto">
          <a:xfrm rot="12893340">
            <a:off x="3228004" y="39493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0" name="AutoShape 7"/>
          <p:cNvSpPr>
            <a:spLocks noChangeArrowheads="1"/>
          </p:cNvSpPr>
          <p:nvPr/>
        </p:nvSpPr>
        <p:spPr bwMode="auto">
          <a:xfrm rot="2508571">
            <a:off x="3057309" y="4154335"/>
            <a:ext cx="286181" cy="137239"/>
          </a:xfrm>
          <a:prstGeom prst="homePlate">
            <a:avLst>
              <a:gd name="adj" fmla="val 37500"/>
            </a:avLst>
          </a:prstGeom>
          <a:solidFill>
            <a:srgbClr val="FF9900"/>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1" name="AutoShape 8"/>
          <p:cNvSpPr>
            <a:spLocks noChangeArrowheads="1"/>
          </p:cNvSpPr>
          <p:nvPr/>
        </p:nvSpPr>
        <p:spPr bwMode="auto">
          <a:xfrm rot="12893340">
            <a:off x="2845557" y="4254159"/>
            <a:ext cx="276927" cy="178481"/>
          </a:xfrm>
          <a:prstGeom prst="chevron">
            <a:avLst>
              <a:gd name="adj" fmla="val 37500"/>
            </a:avLst>
          </a:prstGeom>
          <a:solidFill>
            <a:srgbClr val="99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6" name="Rounded Rectangle 75"/>
          <p:cNvSpPr/>
          <p:nvPr/>
        </p:nvSpPr>
        <p:spPr>
          <a:xfrm>
            <a:off x="73918" y="3002892"/>
            <a:ext cx="3237607" cy="2147045"/>
          </a:xfrm>
          <a:prstGeom prst="roundRect">
            <a:avLst/>
          </a:prstGeom>
          <a:solidFill>
            <a:schemeClr val="bg1">
              <a:lumMod val="95000"/>
              <a:lumOff val="5000"/>
            </a:schemeClr>
          </a:solidFill>
          <a:ln w="571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Garamond"/>
              <a:ea typeface="+mn-ea"/>
              <a:cs typeface="+mn-cs"/>
            </a:endParaRPr>
          </a:p>
        </p:txBody>
      </p:sp>
      <p:sp>
        <p:nvSpPr>
          <p:cNvPr id="4" name="Rectangle 3"/>
          <p:cNvSpPr/>
          <p:nvPr/>
        </p:nvSpPr>
        <p:spPr>
          <a:xfrm rot="20574280">
            <a:off x="948999" y="1739614"/>
            <a:ext cx="68480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8489053" y="16488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6" name="Rectangle 5"/>
          <p:cNvSpPr/>
          <p:nvPr/>
        </p:nvSpPr>
        <p:spPr>
          <a:xfrm>
            <a:off x="8344398" y="50673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7" name="Rectangle 6"/>
          <p:cNvSpPr/>
          <p:nvPr/>
        </p:nvSpPr>
        <p:spPr>
          <a:xfrm>
            <a:off x="4205698" y="58161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3" name="TextBox 2"/>
          <p:cNvSpPr txBox="1"/>
          <p:nvPr/>
        </p:nvSpPr>
        <p:spPr>
          <a:xfrm>
            <a:off x="304800" y="3124200"/>
            <a:ext cx="3071879"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mn-ea"/>
                <a:cs typeface="+mn-cs"/>
              </a:rPr>
              <a:t>Protein synthesizers of the cell?</a:t>
            </a:r>
            <a:endParaRPr kumimoji="0" lang="en-US" sz="36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82" name="Picture 2" descr="https://encrypted-tbn1.gstatic.com/images?q=tbn:ANd9GcRwT6xDM7yeBygSas5RjTexAuyn20QOm5ERGbk7xNpSRPj8ZG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953" y="160947"/>
            <a:ext cx="897305" cy="89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05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4316</Words>
  <Application>Microsoft Office PowerPoint</Application>
  <PresentationFormat>On-screen Show (4:3)</PresentationFormat>
  <Paragraphs>1565</Paragraphs>
  <Slides>174</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174</vt:i4>
      </vt:variant>
    </vt:vector>
  </HeadingPairs>
  <TitlesOfParts>
    <vt:vector size="190" baseType="lpstr">
      <vt:lpstr>Aptos</vt:lpstr>
      <vt:lpstr>Arial</vt:lpstr>
      <vt:lpstr>Arial Black</vt:lpstr>
      <vt:lpstr>Calibri</vt:lpstr>
      <vt:lpstr>Century Gothic</vt:lpstr>
      <vt:lpstr>Garamond</vt:lpstr>
      <vt:lpstr>Impact</vt:lpstr>
      <vt:lpstr>Roboto</vt:lpstr>
      <vt:lpstr>Tahoma</vt:lpstr>
      <vt:lpstr>Times New Roman</vt:lpstr>
      <vt:lpstr>Verdana</vt:lpstr>
      <vt:lpstr>Wingdings</vt:lpstr>
      <vt:lpstr>Default Design</vt:lpstr>
      <vt:lpstr>BlackTie</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17</cp:revision>
  <dcterms:modified xsi:type="dcterms:W3CDTF">2024-08-16T14:59:49Z</dcterms:modified>
</cp:coreProperties>
</file>