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5" r:id="rId3"/>
  </p:sldMasterIdLst>
  <p:notesMasterIdLst>
    <p:notesMasterId r:id="rId158"/>
  </p:notesMasterIdLst>
  <p:handoutMasterIdLst>
    <p:handoutMasterId r:id="rId159"/>
  </p:handoutMasterIdLst>
  <p:sldIdLst>
    <p:sldId id="663" r:id="rId4"/>
    <p:sldId id="316" r:id="rId5"/>
    <p:sldId id="456" r:id="rId6"/>
    <p:sldId id="457" r:id="rId7"/>
    <p:sldId id="453" r:id="rId8"/>
    <p:sldId id="454" r:id="rId9"/>
    <p:sldId id="519" r:id="rId10"/>
    <p:sldId id="520" r:id="rId11"/>
    <p:sldId id="361" r:id="rId12"/>
    <p:sldId id="364" r:id="rId13"/>
    <p:sldId id="656" r:id="rId14"/>
    <p:sldId id="366" r:id="rId15"/>
    <p:sldId id="468" r:id="rId16"/>
    <p:sldId id="521" r:id="rId17"/>
    <p:sldId id="522" r:id="rId18"/>
    <p:sldId id="368" r:id="rId19"/>
    <p:sldId id="471" r:id="rId20"/>
    <p:sldId id="480" r:id="rId21"/>
    <p:sldId id="370" r:id="rId22"/>
    <p:sldId id="650" r:id="rId23"/>
    <p:sldId id="528" r:id="rId24"/>
    <p:sldId id="524" r:id="rId25"/>
    <p:sldId id="487" r:id="rId26"/>
    <p:sldId id="633" r:id="rId27"/>
    <p:sldId id="632" r:id="rId28"/>
    <p:sldId id="631" r:id="rId29"/>
    <p:sldId id="630" r:id="rId30"/>
    <p:sldId id="489" r:id="rId31"/>
    <p:sldId id="493" r:id="rId32"/>
    <p:sldId id="497" r:id="rId33"/>
    <p:sldId id="496" r:id="rId34"/>
    <p:sldId id="495" r:id="rId35"/>
    <p:sldId id="494" r:id="rId36"/>
    <p:sldId id="501" r:id="rId37"/>
    <p:sldId id="503" r:id="rId38"/>
    <p:sldId id="523" r:id="rId39"/>
    <p:sldId id="529" r:id="rId40"/>
    <p:sldId id="508" r:id="rId41"/>
    <p:sldId id="597" r:id="rId42"/>
    <p:sldId id="512" r:id="rId43"/>
    <p:sldId id="515" r:id="rId44"/>
    <p:sldId id="517" r:id="rId45"/>
    <p:sldId id="530" r:id="rId46"/>
    <p:sldId id="531" r:id="rId47"/>
    <p:sldId id="407" r:id="rId48"/>
    <p:sldId id="409" r:id="rId49"/>
    <p:sldId id="411" r:id="rId50"/>
    <p:sldId id="662" r:id="rId51"/>
    <p:sldId id="416" r:id="rId52"/>
    <p:sldId id="538" r:id="rId53"/>
    <p:sldId id="536" r:id="rId54"/>
    <p:sldId id="532" r:id="rId55"/>
    <p:sldId id="664" r:id="rId56"/>
    <p:sldId id="665" r:id="rId57"/>
    <p:sldId id="539" r:id="rId58"/>
    <p:sldId id="540" r:id="rId59"/>
    <p:sldId id="541" r:id="rId60"/>
    <p:sldId id="542" r:id="rId61"/>
    <p:sldId id="626" r:id="rId62"/>
    <p:sldId id="627" r:id="rId63"/>
    <p:sldId id="653" r:id="rId64"/>
    <p:sldId id="654" r:id="rId65"/>
    <p:sldId id="655" r:id="rId66"/>
    <p:sldId id="547" r:id="rId67"/>
    <p:sldId id="548" r:id="rId68"/>
    <p:sldId id="657" r:id="rId69"/>
    <p:sldId id="658" r:id="rId70"/>
    <p:sldId id="659" r:id="rId71"/>
    <p:sldId id="660" r:id="rId72"/>
    <p:sldId id="551" r:id="rId73"/>
    <p:sldId id="552" r:id="rId74"/>
    <p:sldId id="553" r:id="rId75"/>
    <p:sldId id="554" r:id="rId76"/>
    <p:sldId id="555" r:id="rId77"/>
    <p:sldId id="556" r:id="rId78"/>
    <p:sldId id="557" r:id="rId79"/>
    <p:sldId id="558" r:id="rId80"/>
    <p:sldId id="559" r:id="rId81"/>
    <p:sldId id="560" r:id="rId82"/>
    <p:sldId id="561" r:id="rId83"/>
    <p:sldId id="562" r:id="rId84"/>
    <p:sldId id="563" r:id="rId85"/>
    <p:sldId id="564" r:id="rId86"/>
    <p:sldId id="565" r:id="rId87"/>
    <p:sldId id="566" r:id="rId88"/>
    <p:sldId id="651" r:id="rId89"/>
    <p:sldId id="648" r:id="rId90"/>
    <p:sldId id="649" r:id="rId91"/>
    <p:sldId id="569" r:id="rId92"/>
    <p:sldId id="570" r:id="rId93"/>
    <p:sldId id="571" r:id="rId94"/>
    <p:sldId id="572" r:id="rId95"/>
    <p:sldId id="573" r:id="rId96"/>
    <p:sldId id="574" r:id="rId97"/>
    <p:sldId id="578" r:id="rId98"/>
    <p:sldId id="579" r:id="rId99"/>
    <p:sldId id="580" r:id="rId100"/>
    <p:sldId id="581" r:id="rId101"/>
    <p:sldId id="582" r:id="rId102"/>
    <p:sldId id="583" r:id="rId103"/>
    <p:sldId id="584" r:id="rId104"/>
    <p:sldId id="585" r:id="rId105"/>
    <p:sldId id="586" r:id="rId106"/>
    <p:sldId id="587" r:id="rId107"/>
    <p:sldId id="588" r:id="rId108"/>
    <p:sldId id="589" r:id="rId109"/>
    <p:sldId id="590" r:id="rId110"/>
    <p:sldId id="591" r:id="rId111"/>
    <p:sldId id="592" r:id="rId112"/>
    <p:sldId id="634" r:id="rId113"/>
    <p:sldId id="635" r:id="rId114"/>
    <p:sldId id="636" r:id="rId115"/>
    <p:sldId id="593" r:id="rId116"/>
    <p:sldId id="594" r:id="rId117"/>
    <p:sldId id="595" r:id="rId118"/>
    <p:sldId id="596" r:id="rId119"/>
    <p:sldId id="638" r:id="rId120"/>
    <p:sldId id="637" r:id="rId121"/>
    <p:sldId id="666" r:id="rId122"/>
    <p:sldId id="667" r:id="rId123"/>
    <p:sldId id="668" r:id="rId124"/>
    <p:sldId id="599" r:id="rId125"/>
    <p:sldId id="640" r:id="rId126"/>
    <p:sldId id="600" r:id="rId127"/>
    <p:sldId id="601" r:id="rId128"/>
    <p:sldId id="602" r:id="rId129"/>
    <p:sldId id="603" r:id="rId130"/>
    <p:sldId id="604" r:id="rId131"/>
    <p:sldId id="605" r:id="rId132"/>
    <p:sldId id="606" r:id="rId133"/>
    <p:sldId id="645" r:id="rId134"/>
    <p:sldId id="646" r:id="rId135"/>
    <p:sldId id="609" r:id="rId136"/>
    <p:sldId id="610" r:id="rId137"/>
    <p:sldId id="611" r:id="rId138"/>
    <p:sldId id="612" r:id="rId139"/>
    <p:sldId id="613" r:id="rId140"/>
    <p:sldId id="615" r:id="rId141"/>
    <p:sldId id="661" r:id="rId142"/>
    <p:sldId id="616" r:id="rId143"/>
    <p:sldId id="617" r:id="rId144"/>
    <p:sldId id="618" r:id="rId145"/>
    <p:sldId id="619" r:id="rId146"/>
    <p:sldId id="620" r:id="rId147"/>
    <p:sldId id="621" r:id="rId148"/>
    <p:sldId id="622" r:id="rId149"/>
    <p:sldId id="623" r:id="rId150"/>
    <p:sldId id="624" r:id="rId151"/>
    <p:sldId id="669" r:id="rId152"/>
    <p:sldId id="1542" r:id="rId153"/>
    <p:sldId id="1579" r:id="rId154"/>
    <p:sldId id="1580" r:id="rId155"/>
    <p:sldId id="4682" r:id="rId156"/>
    <p:sldId id="1474" r:id="rId15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CC"/>
    <a:srgbClr val="FFFFCC"/>
    <a:srgbClr val="FF66FF"/>
    <a:srgbClr val="9933FF"/>
    <a:srgbClr val="CC3399"/>
    <a:srgbClr val="FF9900"/>
    <a:srgbClr val="FF7C80"/>
    <a:srgbClr val="996633"/>
    <a:srgbClr val="FFCC00"/>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51" d="100"/>
          <a:sy n="151" d="100"/>
        </p:scale>
        <p:origin x="4608" y="162"/>
      </p:cViewPr>
      <p:guideLst>
        <p:guide orient="horz" pos="2160"/>
        <p:guide pos="2880"/>
      </p:guideLst>
    </p:cSldViewPr>
  </p:slideViewPr>
  <p:notesTextViewPr>
    <p:cViewPr>
      <p:scale>
        <a:sx n="100" d="100"/>
        <a:sy n="100" d="100"/>
      </p:scale>
      <p:origin x="0" y="0"/>
    </p:cViewPr>
  </p:notesTextViewPr>
  <p:notesViewPr>
    <p:cSldViewPr>
      <p:cViewPr varScale="1">
        <p:scale>
          <a:sx n="53" d="100"/>
          <a:sy n="53" d="100"/>
        </p:scale>
        <p:origin x="-123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38" Type="http://schemas.openxmlformats.org/officeDocument/2006/relationships/slide" Target="slides/slide135.xml"/><Relationship Id="rId154" Type="http://schemas.openxmlformats.org/officeDocument/2006/relationships/slide" Target="slides/slide151.xml"/><Relationship Id="rId159" Type="http://schemas.openxmlformats.org/officeDocument/2006/relationships/handoutMaster" Target="handoutMasters/handoutMaster1.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144" Type="http://schemas.openxmlformats.org/officeDocument/2006/relationships/slide" Target="slides/slide141.xml"/><Relationship Id="rId149" Type="http://schemas.openxmlformats.org/officeDocument/2006/relationships/slide" Target="slides/slide146.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160" Type="http://schemas.openxmlformats.org/officeDocument/2006/relationships/presProps" Target="presProps.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slide" Target="slides/slide131.xml"/><Relationship Id="rId139" Type="http://schemas.openxmlformats.org/officeDocument/2006/relationships/slide" Target="slides/slide136.xml"/><Relationship Id="rId80" Type="http://schemas.openxmlformats.org/officeDocument/2006/relationships/slide" Target="slides/slide77.xml"/><Relationship Id="rId85" Type="http://schemas.openxmlformats.org/officeDocument/2006/relationships/slide" Target="slides/slide82.xml"/><Relationship Id="rId150" Type="http://schemas.openxmlformats.org/officeDocument/2006/relationships/slide" Target="slides/slide147.xml"/><Relationship Id="rId155" Type="http://schemas.openxmlformats.org/officeDocument/2006/relationships/slide" Target="slides/slide15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40" Type="http://schemas.openxmlformats.org/officeDocument/2006/relationships/slide" Target="slides/slide137.xml"/><Relationship Id="rId145" Type="http://schemas.openxmlformats.org/officeDocument/2006/relationships/slide" Target="slides/slide142.xml"/><Relationship Id="rId16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slide" Target="slides/slide116.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30" Type="http://schemas.openxmlformats.org/officeDocument/2006/relationships/slide" Target="slides/slide127.xml"/><Relationship Id="rId135" Type="http://schemas.openxmlformats.org/officeDocument/2006/relationships/slide" Target="slides/slide132.xml"/><Relationship Id="rId143" Type="http://schemas.openxmlformats.org/officeDocument/2006/relationships/slide" Target="slides/slide140.xml"/><Relationship Id="rId148" Type="http://schemas.openxmlformats.org/officeDocument/2006/relationships/slide" Target="slides/slide145.xml"/><Relationship Id="rId151" Type="http://schemas.openxmlformats.org/officeDocument/2006/relationships/slide" Target="slides/slide148.xml"/><Relationship Id="rId156" Type="http://schemas.openxmlformats.org/officeDocument/2006/relationships/slide" Target="slides/slide153.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162"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157" Type="http://schemas.openxmlformats.org/officeDocument/2006/relationships/slide" Target="slides/slide154.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slide" Target="slides/slide14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163" Type="http://schemas.openxmlformats.org/officeDocument/2006/relationships/tableStyles" Target="tableStyles.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slide" Target="slides/slide15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8E00734C-8CBE-4A4C-A69E-C5F397BE9583}" type="slidenum">
              <a:rPr lang="en-US"/>
              <a:pPr>
                <a:defRPr/>
              </a:pPr>
              <a:t>‹#›</a:t>
            </a:fld>
            <a:endParaRPr lang="en-US"/>
          </a:p>
        </p:txBody>
      </p:sp>
    </p:spTree>
    <p:extLst>
      <p:ext uri="{BB962C8B-B14F-4D97-AF65-F5344CB8AC3E}">
        <p14:creationId xmlns:p14="http://schemas.microsoft.com/office/powerpoint/2010/main" val="18363804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en-US"/>
          </a:p>
        </p:txBody>
      </p:sp>
      <p:sp>
        <p:nvSpPr>
          <p:cNvPr id="1167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29C6FA67-5DB9-48A6-97E1-623F94CAED0D}" type="slidenum">
              <a:rPr lang="en-US"/>
              <a:pPr>
                <a:defRPr/>
              </a:pPr>
              <a:t>‹#›</a:t>
            </a:fld>
            <a:endParaRPr lang="en-US"/>
          </a:p>
        </p:txBody>
      </p:sp>
    </p:spTree>
    <p:extLst>
      <p:ext uri="{BB962C8B-B14F-4D97-AF65-F5344CB8AC3E}">
        <p14:creationId xmlns:p14="http://schemas.microsoft.com/office/powerpoint/2010/main" val="19696282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EAD63D-11C2-4E14-A02E-5D4CF372B0AC}" type="slidenum">
              <a:rPr lang="en-US"/>
              <a:pPr>
                <a:defRPr/>
              </a:pPr>
              <a:t>‹#›</a:t>
            </a:fld>
            <a:endParaRPr lang="en-US"/>
          </a:p>
        </p:txBody>
      </p:sp>
    </p:spTree>
    <p:extLst>
      <p:ext uri="{BB962C8B-B14F-4D97-AF65-F5344CB8AC3E}">
        <p14:creationId xmlns:p14="http://schemas.microsoft.com/office/powerpoint/2010/main" val="1509418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C741A5-1D39-4A40-9993-E7008D7D5123}" type="slidenum">
              <a:rPr lang="en-US"/>
              <a:pPr>
                <a:defRPr/>
              </a:pPr>
              <a:t>‹#›</a:t>
            </a:fld>
            <a:endParaRPr lang="en-US"/>
          </a:p>
        </p:txBody>
      </p:sp>
    </p:spTree>
    <p:extLst>
      <p:ext uri="{BB962C8B-B14F-4D97-AF65-F5344CB8AC3E}">
        <p14:creationId xmlns:p14="http://schemas.microsoft.com/office/powerpoint/2010/main" val="4100903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19F16A-91C4-488F-917B-44F3A3149493}" type="slidenum">
              <a:rPr lang="en-US"/>
              <a:pPr>
                <a:defRPr/>
              </a:pPr>
              <a:t>‹#›</a:t>
            </a:fld>
            <a:endParaRPr lang="en-US"/>
          </a:p>
        </p:txBody>
      </p:sp>
    </p:spTree>
    <p:extLst>
      <p:ext uri="{BB962C8B-B14F-4D97-AF65-F5344CB8AC3E}">
        <p14:creationId xmlns:p14="http://schemas.microsoft.com/office/powerpoint/2010/main" val="2466579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78D461EB-9F80-425D-BD91-AD7BB58147F0}"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838588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29AF711-B6A0-4089-9E68-0EC2D5A1682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013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6741B78-C3CA-48DA-94E3-42878EEB25C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743448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DE3B8CA-83FA-4D2B-9D09-7F2737E8854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101620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389C4C9-3893-4C28-AC6D-1658EB131CF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301952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421D2E4-5DFC-437B-B444-C6402A9909F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940533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5277504-77BB-4595-9FBB-7E644B7694E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28398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F241F59-9264-4674-85E0-E6AE78EAA1E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54799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93B91A-0A8E-418B-A798-AD74A1A317FE}" type="slidenum">
              <a:rPr lang="en-US"/>
              <a:pPr>
                <a:defRPr/>
              </a:pPr>
              <a:t>‹#›</a:t>
            </a:fld>
            <a:endParaRPr lang="en-US"/>
          </a:p>
        </p:txBody>
      </p:sp>
    </p:spTree>
    <p:extLst>
      <p:ext uri="{BB962C8B-B14F-4D97-AF65-F5344CB8AC3E}">
        <p14:creationId xmlns:p14="http://schemas.microsoft.com/office/powerpoint/2010/main" val="2146398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E5E8B82-6954-49CA-9EEE-D3A4A2922A7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03843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122D8D4-0EB1-4527-A3F8-5A4C6AF3AEB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28778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71A56B1-C225-4E12-8471-C0EFACF7B45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642701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B9576AB-8B7D-448B-B8C7-07418FF5042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513192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4D0E785-D91B-41D3-A740-230CE3F2C52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644245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1B384CB0-C292-4E1E-8C37-3B544D56992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449701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63B232-CB70-4ACB-B369-E4942FB4497A}" type="slidenum">
              <a:rPr lang="en-US"/>
              <a:pPr>
                <a:defRPr/>
              </a:pPr>
              <a:t>‹#›</a:t>
            </a:fld>
            <a:endParaRPr lang="en-US"/>
          </a:p>
        </p:txBody>
      </p:sp>
    </p:spTree>
    <p:extLst>
      <p:ext uri="{BB962C8B-B14F-4D97-AF65-F5344CB8AC3E}">
        <p14:creationId xmlns:p14="http://schemas.microsoft.com/office/powerpoint/2010/main" val="5278068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26861F-AB46-4171-A414-E19DD7659EBA}" type="slidenum">
              <a:rPr lang="en-US"/>
              <a:pPr>
                <a:defRPr/>
              </a:pPr>
              <a:t>‹#›</a:t>
            </a:fld>
            <a:endParaRPr lang="en-US"/>
          </a:p>
        </p:txBody>
      </p:sp>
    </p:spTree>
    <p:extLst>
      <p:ext uri="{BB962C8B-B14F-4D97-AF65-F5344CB8AC3E}">
        <p14:creationId xmlns:p14="http://schemas.microsoft.com/office/powerpoint/2010/main" val="18402480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AF0888-4D72-48D0-B0CA-2DC32EC26EC2}" type="slidenum">
              <a:rPr lang="en-US"/>
              <a:pPr>
                <a:defRPr/>
              </a:pPr>
              <a:t>‹#›</a:t>
            </a:fld>
            <a:endParaRPr lang="en-US"/>
          </a:p>
        </p:txBody>
      </p:sp>
    </p:spTree>
    <p:extLst>
      <p:ext uri="{BB962C8B-B14F-4D97-AF65-F5344CB8AC3E}">
        <p14:creationId xmlns:p14="http://schemas.microsoft.com/office/powerpoint/2010/main" val="15654607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CFBCE8E-2777-4DBF-8D2A-5E3D3587953E}" type="slidenum">
              <a:rPr lang="en-US"/>
              <a:pPr>
                <a:defRPr/>
              </a:pPr>
              <a:t>‹#›</a:t>
            </a:fld>
            <a:endParaRPr lang="en-US"/>
          </a:p>
        </p:txBody>
      </p:sp>
    </p:spTree>
    <p:extLst>
      <p:ext uri="{BB962C8B-B14F-4D97-AF65-F5344CB8AC3E}">
        <p14:creationId xmlns:p14="http://schemas.microsoft.com/office/powerpoint/2010/main" val="85902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45BA4D-BB30-4C8A-AEAD-90B648BA0E82}" type="slidenum">
              <a:rPr lang="en-US"/>
              <a:pPr>
                <a:defRPr/>
              </a:pPr>
              <a:t>‹#›</a:t>
            </a:fld>
            <a:endParaRPr lang="en-US"/>
          </a:p>
        </p:txBody>
      </p:sp>
    </p:spTree>
    <p:extLst>
      <p:ext uri="{BB962C8B-B14F-4D97-AF65-F5344CB8AC3E}">
        <p14:creationId xmlns:p14="http://schemas.microsoft.com/office/powerpoint/2010/main" val="41089860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D3908C1-CECD-47C5-BE43-E22E8150DCEB}" type="slidenum">
              <a:rPr lang="en-US"/>
              <a:pPr>
                <a:defRPr/>
              </a:pPr>
              <a:t>‹#›</a:t>
            </a:fld>
            <a:endParaRPr lang="en-US"/>
          </a:p>
        </p:txBody>
      </p:sp>
    </p:spTree>
    <p:extLst>
      <p:ext uri="{BB962C8B-B14F-4D97-AF65-F5344CB8AC3E}">
        <p14:creationId xmlns:p14="http://schemas.microsoft.com/office/powerpoint/2010/main" val="27178898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3EBFBF-8410-48D8-8E0B-80D804A22890}" type="slidenum">
              <a:rPr lang="en-US"/>
              <a:pPr>
                <a:defRPr/>
              </a:pPr>
              <a:t>‹#›</a:t>
            </a:fld>
            <a:endParaRPr lang="en-US"/>
          </a:p>
        </p:txBody>
      </p:sp>
    </p:spTree>
    <p:extLst>
      <p:ext uri="{BB962C8B-B14F-4D97-AF65-F5344CB8AC3E}">
        <p14:creationId xmlns:p14="http://schemas.microsoft.com/office/powerpoint/2010/main" val="9795982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DEB08A7-75BE-4508-A5AF-EB71513EC579}" type="slidenum">
              <a:rPr lang="en-US"/>
              <a:pPr>
                <a:defRPr/>
              </a:pPr>
              <a:t>‹#›</a:t>
            </a:fld>
            <a:endParaRPr lang="en-US"/>
          </a:p>
        </p:txBody>
      </p:sp>
    </p:spTree>
    <p:extLst>
      <p:ext uri="{BB962C8B-B14F-4D97-AF65-F5344CB8AC3E}">
        <p14:creationId xmlns:p14="http://schemas.microsoft.com/office/powerpoint/2010/main" val="26567714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D838A4-082F-4FEB-A9AA-C409845620EA}" type="slidenum">
              <a:rPr lang="en-US"/>
              <a:pPr>
                <a:defRPr/>
              </a:pPr>
              <a:t>‹#›</a:t>
            </a:fld>
            <a:endParaRPr lang="en-US"/>
          </a:p>
        </p:txBody>
      </p:sp>
    </p:spTree>
    <p:extLst>
      <p:ext uri="{BB962C8B-B14F-4D97-AF65-F5344CB8AC3E}">
        <p14:creationId xmlns:p14="http://schemas.microsoft.com/office/powerpoint/2010/main" val="7763804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4018EDA-4E2B-4826-B472-0235326AE789}" type="slidenum">
              <a:rPr lang="en-US"/>
              <a:pPr>
                <a:defRPr/>
              </a:pPr>
              <a:t>‹#›</a:t>
            </a:fld>
            <a:endParaRPr lang="en-US"/>
          </a:p>
        </p:txBody>
      </p:sp>
    </p:spTree>
    <p:extLst>
      <p:ext uri="{BB962C8B-B14F-4D97-AF65-F5344CB8AC3E}">
        <p14:creationId xmlns:p14="http://schemas.microsoft.com/office/powerpoint/2010/main" val="21132348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B20425-053D-4DD9-9157-1F04DC5528ED}" type="slidenum">
              <a:rPr lang="en-US"/>
              <a:pPr>
                <a:defRPr/>
              </a:pPr>
              <a:t>‹#›</a:t>
            </a:fld>
            <a:endParaRPr lang="en-US"/>
          </a:p>
        </p:txBody>
      </p:sp>
    </p:spTree>
    <p:extLst>
      <p:ext uri="{BB962C8B-B14F-4D97-AF65-F5344CB8AC3E}">
        <p14:creationId xmlns:p14="http://schemas.microsoft.com/office/powerpoint/2010/main" val="3195305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2D02CF-AF6A-4343-825A-DD1E24CA622F}" type="slidenum">
              <a:rPr lang="en-US"/>
              <a:pPr>
                <a:defRPr/>
              </a:pPr>
              <a:t>‹#›</a:t>
            </a:fld>
            <a:endParaRPr lang="en-US"/>
          </a:p>
        </p:txBody>
      </p:sp>
    </p:spTree>
    <p:extLst>
      <p:ext uri="{BB962C8B-B14F-4D97-AF65-F5344CB8AC3E}">
        <p14:creationId xmlns:p14="http://schemas.microsoft.com/office/powerpoint/2010/main" val="25200254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6E6F32-B759-4137-A4AC-CE393B5C48D4}" type="slidenum">
              <a:rPr lang="en-US"/>
              <a:pPr>
                <a:defRPr/>
              </a:pPr>
              <a:t>‹#›</a:t>
            </a:fld>
            <a:endParaRPr lang="en-US"/>
          </a:p>
        </p:txBody>
      </p:sp>
    </p:spTree>
    <p:extLst>
      <p:ext uri="{BB962C8B-B14F-4D97-AF65-F5344CB8AC3E}">
        <p14:creationId xmlns:p14="http://schemas.microsoft.com/office/powerpoint/2010/main" val="12879352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CB67843B-C390-4AE4-9B6D-F8504D9C3605}" type="slidenum">
              <a:rPr lang="en-US"/>
              <a:pPr>
                <a:defRPr/>
              </a:pPr>
              <a:t>‹#›</a:t>
            </a:fld>
            <a:endParaRPr lang="en-US"/>
          </a:p>
        </p:txBody>
      </p:sp>
    </p:spTree>
    <p:extLst>
      <p:ext uri="{BB962C8B-B14F-4D97-AF65-F5344CB8AC3E}">
        <p14:creationId xmlns:p14="http://schemas.microsoft.com/office/powerpoint/2010/main" val="2528721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6469C9F-7877-41BB-B297-D0AA82023311}" type="slidenum">
              <a:rPr lang="en-US"/>
              <a:pPr>
                <a:defRPr/>
              </a:pPr>
              <a:t>‹#›</a:t>
            </a:fld>
            <a:endParaRPr lang="en-US"/>
          </a:p>
        </p:txBody>
      </p:sp>
    </p:spTree>
    <p:extLst>
      <p:ext uri="{BB962C8B-B14F-4D97-AF65-F5344CB8AC3E}">
        <p14:creationId xmlns:p14="http://schemas.microsoft.com/office/powerpoint/2010/main" val="709771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C85BCF4-CE10-461E-B5AA-631F49E73D2F}" type="slidenum">
              <a:rPr lang="en-US"/>
              <a:pPr>
                <a:defRPr/>
              </a:pPr>
              <a:t>‹#›</a:t>
            </a:fld>
            <a:endParaRPr lang="en-US"/>
          </a:p>
        </p:txBody>
      </p:sp>
    </p:spTree>
    <p:extLst>
      <p:ext uri="{BB962C8B-B14F-4D97-AF65-F5344CB8AC3E}">
        <p14:creationId xmlns:p14="http://schemas.microsoft.com/office/powerpoint/2010/main" val="64026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BEDB9C0-4CD7-4AEE-AF87-2B63695C8589}" type="slidenum">
              <a:rPr lang="en-US"/>
              <a:pPr>
                <a:defRPr/>
              </a:pPr>
              <a:t>‹#›</a:t>
            </a:fld>
            <a:endParaRPr lang="en-US"/>
          </a:p>
        </p:txBody>
      </p:sp>
    </p:spTree>
    <p:extLst>
      <p:ext uri="{BB962C8B-B14F-4D97-AF65-F5344CB8AC3E}">
        <p14:creationId xmlns:p14="http://schemas.microsoft.com/office/powerpoint/2010/main" val="3898289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0B7F8DD-0FA2-4A72-9039-515560C391B0}" type="slidenum">
              <a:rPr lang="en-US"/>
              <a:pPr>
                <a:defRPr/>
              </a:pPr>
              <a:t>‹#›</a:t>
            </a:fld>
            <a:endParaRPr lang="en-US"/>
          </a:p>
        </p:txBody>
      </p:sp>
    </p:spTree>
    <p:extLst>
      <p:ext uri="{BB962C8B-B14F-4D97-AF65-F5344CB8AC3E}">
        <p14:creationId xmlns:p14="http://schemas.microsoft.com/office/powerpoint/2010/main" val="2449329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ED96D31-67DF-4830-BA6F-4C5E6BF9652E}" type="slidenum">
              <a:rPr lang="en-US"/>
              <a:pPr>
                <a:defRPr/>
              </a:pPr>
              <a:t>‹#›</a:t>
            </a:fld>
            <a:endParaRPr lang="en-US"/>
          </a:p>
        </p:txBody>
      </p:sp>
    </p:spTree>
    <p:extLst>
      <p:ext uri="{BB962C8B-B14F-4D97-AF65-F5344CB8AC3E}">
        <p14:creationId xmlns:p14="http://schemas.microsoft.com/office/powerpoint/2010/main" val="1428625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239B1E-D7AF-4940-8B99-DF698BF83AEE}" type="slidenum">
              <a:rPr lang="en-US"/>
              <a:pPr>
                <a:defRPr/>
              </a:pPr>
              <a:t>‹#›</a:t>
            </a:fld>
            <a:endParaRPr lang="en-US"/>
          </a:p>
        </p:txBody>
      </p:sp>
    </p:spTree>
    <p:extLst>
      <p:ext uri="{BB962C8B-B14F-4D97-AF65-F5344CB8AC3E}">
        <p14:creationId xmlns:p14="http://schemas.microsoft.com/office/powerpoint/2010/main" val="4134403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9A9823AF-B683-40A1-A887-50F9C4E5BF2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Times New Roman" pitchFamily="18" charset="0"/>
        </a:defRPr>
      </a:lvl2pPr>
      <a:lvl3pPr algn="ctr" rtl="0" eaLnBrk="0" fontAlgn="base" hangingPunct="0">
        <a:spcBef>
          <a:spcPct val="0"/>
        </a:spcBef>
        <a:spcAft>
          <a:spcPct val="0"/>
        </a:spcAft>
        <a:defRPr sz="4400">
          <a:solidFill>
            <a:schemeClr val="bg1"/>
          </a:solidFill>
          <a:latin typeface="Times New Roman" pitchFamily="18" charset="0"/>
        </a:defRPr>
      </a:lvl3pPr>
      <a:lvl4pPr algn="ctr" rtl="0" eaLnBrk="0" fontAlgn="base" hangingPunct="0">
        <a:spcBef>
          <a:spcPct val="0"/>
        </a:spcBef>
        <a:spcAft>
          <a:spcPct val="0"/>
        </a:spcAft>
        <a:defRPr sz="4400">
          <a:solidFill>
            <a:schemeClr val="bg1"/>
          </a:solidFill>
          <a:latin typeface="Times New Roman" pitchFamily="18" charset="0"/>
        </a:defRPr>
      </a:lvl4pPr>
      <a:lvl5pPr algn="ctr" rtl="0" eaLnBrk="0" fontAlgn="base" hangingPunct="0">
        <a:spcBef>
          <a:spcPct val="0"/>
        </a:spcBef>
        <a:spcAft>
          <a:spcPct val="0"/>
        </a:spcAft>
        <a:defRPr sz="4400">
          <a:solidFill>
            <a:schemeClr val="bg1"/>
          </a:solidFill>
          <a:latin typeface="Times New Roman" pitchFamily="18" charset="0"/>
        </a:defRPr>
      </a:lvl5pPr>
      <a:lvl6pPr marL="457200" algn="ctr" rtl="0" fontAlgn="base">
        <a:spcBef>
          <a:spcPct val="0"/>
        </a:spcBef>
        <a:spcAft>
          <a:spcPct val="0"/>
        </a:spcAft>
        <a:defRPr sz="4400">
          <a:solidFill>
            <a:schemeClr val="bg1"/>
          </a:solidFill>
          <a:latin typeface="Times New Roman" pitchFamily="18" charset="0"/>
        </a:defRPr>
      </a:lvl6pPr>
      <a:lvl7pPr marL="914400" algn="ctr" rtl="0" fontAlgn="base">
        <a:spcBef>
          <a:spcPct val="0"/>
        </a:spcBef>
        <a:spcAft>
          <a:spcPct val="0"/>
        </a:spcAft>
        <a:defRPr sz="4400">
          <a:solidFill>
            <a:schemeClr val="bg1"/>
          </a:solidFill>
          <a:latin typeface="Times New Roman" pitchFamily="18" charset="0"/>
        </a:defRPr>
      </a:lvl7pPr>
      <a:lvl8pPr marL="1371600" algn="ctr" rtl="0" fontAlgn="base">
        <a:spcBef>
          <a:spcPct val="0"/>
        </a:spcBef>
        <a:spcAft>
          <a:spcPct val="0"/>
        </a:spcAft>
        <a:defRPr sz="4400">
          <a:solidFill>
            <a:schemeClr val="bg1"/>
          </a:solidFill>
          <a:latin typeface="Times New Roman" pitchFamily="18" charset="0"/>
        </a:defRPr>
      </a:lvl8pPr>
      <a:lvl9pPr marL="1828800" algn="ctr" rtl="0" fontAlgn="base">
        <a:spcBef>
          <a:spcPct val="0"/>
        </a:spcBef>
        <a:spcAft>
          <a:spcPct val="0"/>
        </a:spcAft>
        <a:defRPr sz="4400">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40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400">
                <a:effectLst/>
                <a:latin typeface="+mn-lt"/>
              </a:defRPr>
            </a:lvl1pPr>
          </a:lstStyle>
          <a:p>
            <a:pPr>
              <a:defRPr/>
            </a:pPr>
            <a:endParaRPr lang="en-US">
              <a:solidFill>
                <a:srgbClr val="FFFFFF"/>
              </a:solidFill>
            </a:endParaRPr>
          </a:p>
        </p:txBody>
      </p:sp>
      <p:sp>
        <p:nvSpPr>
          <p:cNvPr id="640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ClrTx/>
              <a:buSzTx/>
              <a:buFontTx/>
              <a:buNone/>
              <a:defRPr sz="1400">
                <a:effectLst/>
                <a:latin typeface="+mn-lt"/>
              </a:defRPr>
            </a:lvl1pPr>
          </a:lstStyle>
          <a:p>
            <a:pPr>
              <a:defRPr/>
            </a:pPr>
            <a:endParaRPr lang="en-US">
              <a:solidFill>
                <a:srgbClr val="FFFFFF"/>
              </a:solidFill>
            </a:endParaRPr>
          </a:p>
        </p:txBody>
      </p:sp>
      <p:sp>
        <p:nvSpPr>
          <p:cNvPr id="640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400">
                <a:effectLst/>
                <a:latin typeface="+mn-lt"/>
              </a:defRPr>
            </a:lvl1pPr>
          </a:lstStyle>
          <a:p>
            <a:pPr>
              <a:defRPr/>
            </a:pPr>
            <a:fld id="{E9346101-DDAF-4E82-A690-40303983448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95025421"/>
      </p:ext>
    </p:extLst>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595012"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400">
                <a:latin typeface="+mn-lt"/>
              </a:defRPr>
            </a:lvl1pPr>
          </a:lstStyle>
          <a:p>
            <a:pPr>
              <a:defRPr/>
            </a:pPr>
            <a:endParaRPr lang="en-US"/>
          </a:p>
        </p:txBody>
      </p:sp>
      <p:sp>
        <p:nvSpPr>
          <p:cNvPr id="7595013"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7595014"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C8820970-CAFD-4489-A6B9-9EA244702401}" type="slidenum">
              <a:rPr lang="en-US"/>
              <a:pPr>
                <a:defRPr/>
              </a:pPr>
              <a:t>‹#›</a:t>
            </a:fld>
            <a:endParaRPr lang="en-US"/>
          </a:p>
        </p:txBody>
      </p:sp>
    </p:spTree>
    <p:extLst>
      <p:ext uri="{BB962C8B-B14F-4D97-AF65-F5344CB8AC3E}">
        <p14:creationId xmlns:p14="http://schemas.microsoft.com/office/powerpoint/2010/main" val="1059848164"/>
      </p:ext>
    </p:extLst>
  </p:cSld>
  <p:clrMap bg1="dk2" tx1="lt1" bg2="dk1"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33.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4.png"/><Relationship Id="rId4" Type="http://schemas.openxmlformats.org/officeDocument/2006/relationships/image" Target="../media/image3.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27.xml"/><Relationship Id="rId6" Type="http://schemas.openxmlformats.org/officeDocument/2006/relationships/image" Target="../media/image50.jpeg"/><Relationship Id="rId5" Type="http://schemas.openxmlformats.org/officeDocument/2006/relationships/image" Target="../media/image49.png"/><Relationship Id="rId4" Type="http://schemas.openxmlformats.org/officeDocument/2006/relationships/image" Target="../media/image48.png"/></Relationships>
</file>

<file path=ppt/slides/_rels/slide151.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5.png"/><Relationship Id="rId2" Type="http://schemas.openxmlformats.org/officeDocument/2006/relationships/image" Target="../media/image51.emf"/><Relationship Id="rId1" Type="http://schemas.openxmlformats.org/officeDocument/2006/relationships/slideLayout" Target="../slideLayouts/slideLayout27.xml"/><Relationship Id="rId6" Type="http://schemas.openxmlformats.org/officeDocument/2006/relationships/image" Target="../media/image54.png"/><Relationship Id="rId5" Type="http://schemas.openxmlformats.org/officeDocument/2006/relationships/image" Target="../media/image48.png"/><Relationship Id="rId4" Type="http://schemas.openxmlformats.org/officeDocument/2006/relationships/image" Target="../media/image53.png"/></Relationships>
</file>

<file path=ppt/slides/_rels/slide15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6.emf"/><Relationship Id="rId1" Type="http://schemas.openxmlformats.org/officeDocument/2006/relationships/slideLayout" Target="../slideLayouts/slideLayout27.xml"/><Relationship Id="rId5" Type="http://schemas.openxmlformats.org/officeDocument/2006/relationships/image" Target="../media/image57.png"/><Relationship Id="rId4" Type="http://schemas.openxmlformats.org/officeDocument/2006/relationships/image" Target="../media/image53.png"/></Relationships>
</file>

<file path=ppt/slides/_rels/slide15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8.jpeg"/><Relationship Id="rId1" Type="http://schemas.openxmlformats.org/officeDocument/2006/relationships/slideLayout" Target="../slideLayouts/slideLayout27.xml"/></Relationships>
</file>

<file path=ppt/slides/_rels/slide154.xml.rels><?xml version="1.0" encoding="UTF-8" standalone="yes"?>
<Relationships xmlns="http://schemas.openxmlformats.org/package/2006/relationships"><Relationship Id="rId8" Type="http://schemas.openxmlformats.org/officeDocument/2006/relationships/hyperlink" Target="https://www.facebook.com/profile.php?id=61562099195307" TargetMode="External"/><Relationship Id="rId3" Type="http://schemas.openxmlformats.org/officeDocument/2006/relationships/image" Target="../media/image4.png"/><Relationship Id="rId7" Type="http://schemas.openxmlformats.org/officeDocument/2006/relationships/image" Target="../media/image61.png"/><Relationship Id="rId12" Type="http://schemas.openxmlformats.org/officeDocument/2006/relationships/hyperlink" Target="https://www.teacherspayteachers.com/Product/Entire-Science-Curriculum-119377" TargetMode="External"/><Relationship Id="rId2" Type="http://schemas.openxmlformats.org/officeDocument/2006/relationships/image" Target="../media/image59.png"/><Relationship Id="rId1" Type="http://schemas.openxmlformats.org/officeDocument/2006/relationships/slideLayout" Target="../slideLayouts/slideLayout27.xml"/><Relationship Id="rId6" Type="http://schemas.openxmlformats.org/officeDocument/2006/relationships/hyperlink" Target="https://www.instagram.com/ryemurph88/" TargetMode="External"/><Relationship Id="rId11" Type="http://schemas.openxmlformats.org/officeDocument/2006/relationships/image" Target="../media/image63.png"/><Relationship Id="rId5" Type="http://schemas.openxmlformats.org/officeDocument/2006/relationships/image" Target="../media/image60.png"/><Relationship Id="rId10" Type="http://schemas.openxmlformats.org/officeDocument/2006/relationships/hyperlink" Target="https://www.pinterest.com/SciencefromMurf" TargetMode="External"/><Relationship Id="rId4" Type="http://schemas.openxmlformats.org/officeDocument/2006/relationships/hyperlink" Target="https://www.teacherspayteachers.com/store/science-from-murf-llc" TargetMode="External"/><Relationship Id="rId9" Type="http://schemas.openxmlformats.org/officeDocument/2006/relationships/image" Target="../media/image62.png"/></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sv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4.png"/><Relationship Id="rId4" Type="http://schemas.openxmlformats.org/officeDocument/2006/relationships/image" Target="../media/image3.sv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2.25gal Live Oak Tree - National Plant Network, 1 of 6">
            <a:extLst>
              <a:ext uri="{FF2B5EF4-FFF2-40B4-BE49-F238E27FC236}">
                <a16:creationId xmlns:a16="http://schemas.microsoft.com/office/drawing/2014/main" id="{620C1BC1-AAD3-CE70-E693-976F83E33C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4" y="24493"/>
            <a:ext cx="914944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377BCE3-71C6-E0C0-3E0C-BF2BB5874E82}"/>
              </a:ext>
            </a:extLst>
          </p:cNvPr>
          <p:cNvSpPr/>
          <p:nvPr/>
        </p:nvSpPr>
        <p:spPr>
          <a:xfrm>
            <a:off x="424616" y="304800"/>
            <a:ext cx="8289322" cy="923330"/>
          </a:xfrm>
          <a:prstGeom prst="rect">
            <a:avLst/>
          </a:prstGeom>
          <a:noFill/>
        </p:spPr>
        <p:txBody>
          <a:bodyPr wrap="none" lIns="91440" tIns="45720" rIns="91440" bIns="45720">
            <a:prstTxWarp prst="textWave1">
              <a:avLst/>
            </a:prstTxWarp>
            <a:spAutoFit/>
            <a:scene3d>
              <a:camera prst="orthographicFront"/>
              <a:lightRig rig="threePt" dir="t"/>
            </a:scene3d>
            <a:sp3d extrusionH="57150">
              <a:bevelT w="57150" h="38100" prst="artDeco"/>
            </a:sp3d>
          </a:bodyPr>
          <a:lstStyle/>
          <a:p>
            <a:pPr algn="ctr"/>
            <a:r>
              <a:rPr lang="en-US" sz="5400" b="1" cap="none" spc="0" dirty="0">
                <a:ln w="9525">
                  <a:solidFill>
                    <a:sysClr val="windowText" lastClr="000000"/>
                  </a:solidFill>
                  <a:prstDash val="solid"/>
                </a:ln>
                <a:solidFill>
                  <a:srgbClr val="FFFFCC"/>
                </a:solidFill>
                <a:effectLst>
                  <a:glow rad="228600">
                    <a:schemeClr val="accent4">
                      <a:satMod val="175000"/>
                      <a:alpha val="86000"/>
                    </a:schemeClr>
                  </a:glow>
                  <a:outerShdw blurRad="12700" dist="38100" dir="2700000" algn="tl" rotWithShape="0">
                    <a:schemeClr val="bg1">
                      <a:lumMod val="50000"/>
                    </a:schemeClr>
                  </a:outerShdw>
                </a:effectLst>
              </a:rPr>
              <a:t>Taxonomy Review Game</a:t>
            </a:r>
          </a:p>
        </p:txBody>
      </p:sp>
      <p:sp>
        <p:nvSpPr>
          <p:cNvPr id="3" name="Rectangle 2">
            <a:extLst>
              <a:ext uri="{FF2B5EF4-FFF2-40B4-BE49-F238E27FC236}">
                <a16:creationId xmlns:a16="http://schemas.microsoft.com/office/drawing/2014/main" id="{301ADC27-2FD4-E567-0843-B9299695C28B}"/>
              </a:ext>
            </a:extLst>
          </p:cNvPr>
          <p:cNvSpPr/>
          <p:nvPr/>
        </p:nvSpPr>
        <p:spPr>
          <a:xfrm>
            <a:off x="228600" y="4953000"/>
            <a:ext cx="3185487" cy="1754326"/>
          </a:xfrm>
          <a:prstGeom prst="rect">
            <a:avLst/>
          </a:prstGeom>
          <a:noFill/>
        </p:spPr>
        <p:txBody>
          <a:bodyPr wrap="none" lIns="91440" tIns="45720" rIns="91440" bIns="45720">
            <a:spAutoFit/>
            <a:scene3d>
              <a:camera prst="orthographicFront"/>
              <a:lightRig rig="threePt" dir="t"/>
            </a:scene3d>
            <a:sp3d extrusionH="57150">
              <a:bevelT w="57150" h="38100" prst="artDeco"/>
            </a:sp3d>
          </a:bodyPr>
          <a:lstStyle/>
          <a:p>
            <a:pPr algn="ctr"/>
            <a:r>
              <a:rPr lang="en-US" sz="5400" b="1" cap="none" spc="0" dirty="0">
                <a:ln w="9525">
                  <a:solidFill>
                    <a:sysClr val="windowText" lastClr="000000"/>
                  </a:solidFill>
                  <a:prstDash val="solid"/>
                </a:ln>
                <a:solidFill>
                  <a:srgbClr val="FFFFCC"/>
                </a:solidFill>
                <a:effectLst>
                  <a:glow rad="228600">
                    <a:schemeClr val="accent4">
                      <a:satMod val="175000"/>
                      <a:alpha val="79000"/>
                    </a:schemeClr>
                  </a:glow>
                  <a:outerShdw blurRad="12700" dist="38100" dir="2700000" algn="tl" rotWithShape="0">
                    <a:schemeClr val="bg1">
                      <a:lumMod val="50000"/>
                    </a:schemeClr>
                  </a:outerShdw>
                </a:effectLst>
              </a:rPr>
              <a:t>Part 1 </a:t>
            </a:r>
          </a:p>
          <a:p>
            <a:pPr algn="ctr"/>
            <a:r>
              <a:rPr lang="en-US" sz="5400" b="1" cap="none" spc="0" dirty="0">
                <a:ln w="9525">
                  <a:solidFill>
                    <a:sysClr val="windowText" lastClr="000000"/>
                  </a:solidFill>
                  <a:prstDash val="solid"/>
                </a:ln>
                <a:solidFill>
                  <a:srgbClr val="FFFFCC"/>
                </a:solidFill>
                <a:effectLst>
                  <a:glow rad="228600">
                    <a:schemeClr val="accent4">
                      <a:satMod val="175000"/>
                      <a:alpha val="79000"/>
                    </a:schemeClr>
                  </a:glow>
                  <a:outerShdw blurRad="12700" dist="38100" dir="2700000" algn="tl" rotWithShape="0">
                    <a:schemeClr val="bg1">
                      <a:lumMod val="50000"/>
                    </a:schemeClr>
                  </a:outerShdw>
                </a:effectLst>
              </a:rPr>
              <a:t>Lesson 7</a:t>
            </a:r>
          </a:p>
        </p:txBody>
      </p:sp>
      <p:pic>
        <p:nvPicPr>
          <p:cNvPr id="4" name="Graphic 3">
            <a:extLst>
              <a:ext uri="{FF2B5EF4-FFF2-40B4-BE49-F238E27FC236}">
                <a16:creationId xmlns:a16="http://schemas.microsoft.com/office/drawing/2014/main" id="{912C7CE0-4535-9FC8-34E2-93EBACFD0C9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58019" y="4944362"/>
            <a:ext cx="5699410" cy="1610564"/>
          </a:xfrm>
          <a:prstGeom prst="rect">
            <a:avLst/>
          </a:prstGeom>
        </p:spPr>
      </p:pic>
      <p:pic>
        <p:nvPicPr>
          <p:cNvPr id="5" name="Picture 4">
            <a:extLst>
              <a:ext uri="{FF2B5EF4-FFF2-40B4-BE49-F238E27FC236}">
                <a16:creationId xmlns:a16="http://schemas.microsoft.com/office/drawing/2014/main" id="{9EEBD81B-E0AA-89A6-BCA8-700E6DCDD7D6}"/>
              </a:ext>
            </a:extLst>
          </p:cNvPr>
          <p:cNvPicPr>
            <a:picLocks noChangeAspect="1"/>
          </p:cNvPicPr>
          <p:nvPr/>
        </p:nvPicPr>
        <p:blipFill>
          <a:blip r:embed="rId5"/>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740364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4"/>
          <p:cNvSpPr txBox="1">
            <a:spLocks noChangeArrowheads="1"/>
          </p:cNvSpPr>
          <p:nvPr/>
        </p:nvSpPr>
        <p:spPr bwMode="auto">
          <a:xfrm>
            <a:off x="381000" y="152400"/>
            <a:ext cx="86106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dirty="0">
                <a:solidFill>
                  <a:schemeClr val="bg1"/>
                </a:solidFill>
              </a:rPr>
              <a:t>The modern taxonomic classification system is based on the natural concepts of the Swedish botanist named?</a:t>
            </a:r>
            <a:r>
              <a:rPr lang="en-US" sz="3600" b="1" dirty="0">
                <a:solidFill>
                  <a:schemeClr val="bg1"/>
                </a:solidFill>
              </a:rPr>
              <a:t> </a:t>
            </a:r>
          </a:p>
        </p:txBody>
      </p:sp>
      <p:sp>
        <p:nvSpPr>
          <p:cNvPr id="47108"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a:t>
            </a:r>
            <a:r>
              <a:rPr lang="en-US" sz="800" b="1" dirty="0" err="1">
                <a:solidFill>
                  <a:schemeClr val="bg1"/>
                </a:solidFill>
                <a:latin typeface="Tahoma" pitchFamily="34" charset="0"/>
              </a:rPr>
              <a:t>SlideSpark</a:t>
            </a:r>
            <a:r>
              <a:rPr lang="en-US" sz="800" b="1" dirty="0">
                <a:solidFill>
                  <a:schemeClr val="bg1"/>
                </a:solidFill>
                <a:latin typeface="Tahoma" pitchFamily="34" charset="0"/>
              </a:rPr>
              <a:t> .LLC</a:t>
            </a:r>
            <a:endParaRPr lang="en-US" dirty="0">
              <a:solidFill>
                <a:schemeClr val="bg1"/>
              </a:solidFill>
            </a:endParaRPr>
          </a:p>
        </p:txBody>
      </p:sp>
      <p:pic>
        <p:nvPicPr>
          <p:cNvPr id="1026" name="Picture 2" descr="http://www.mnh.si.edu/exhibits/linnaeus/images/linnaeus_m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1981200"/>
            <a:ext cx="8836026" cy="4684259"/>
          </a:xfrm>
          <a:prstGeom prst="rect">
            <a:avLst/>
          </a:prstGeom>
          <a:noFill/>
          <a:ln w="38100">
            <a:solidFill>
              <a:schemeClr val="bg2">
                <a:lumMod val="75000"/>
              </a:schemeClr>
            </a:solidFill>
          </a:ln>
          <a:extLst>
            <a:ext uri="{909E8E84-426E-40DD-AFC4-6F175D3DCCD1}">
              <a14:hiddenFill xmlns:a14="http://schemas.microsoft.com/office/drawing/2010/main">
                <a:solidFill>
                  <a:srgbClr val="FFFFFF"/>
                </a:solidFill>
              </a14:hiddenFill>
            </a:ext>
          </a:extLst>
        </p:spPr>
      </p:pic>
      <p:pic>
        <p:nvPicPr>
          <p:cNvPr id="7" name="Picture 7" descr="DA-PrimNPurple-IvyBranch-0509.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277474">
            <a:off x="-701673" y="3787641"/>
            <a:ext cx="3898900"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DA-PrimNPurple-IvyBranch-0509.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277474" flipH="1">
            <a:off x="6246381" y="1194218"/>
            <a:ext cx="3650697" cy="232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DA-PrimNPurple-IvyBranch-0509.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277474" flipH="1" flipV="1">
            <a:off x="4482417" y="4493002"/>
            <a:ext cx="7178622" cy="1810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DA-PrimNPurple-IvyBranch-0509.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132365">
            <a:off x="-930273" y="2909840"/>
            <a:ext cx="3898900"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55574" y="1896685"/>
            <a:ext cx="869149" cy="1569660"/>
          </a:xfrm>
          <a:prstGeom prst="rect">
            <a:avLst/>
          </a:prstGeom>
          <a:noFill/>
        </p:spPr>
        <p:txBody>
          <a:bodyPr wrap="none" lIns="91440" tIns="45720" rIns="91440" bIns="45720">
            <a:spAutoFit/>
          </a:bodyPr>
          <a:lstStyle/>
          <a:p>
            <a:pPr algn="ctr"/>
            <a:r>
              <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0835" name="Rectangle 3"/>
          <p:cNvSpPr>
            <a:spLocks noGrp="1" noChangeArrowheads="1"/>
          </p:cNvSpPr>
          <p:nvPr>
            <p:ph type="body" idx="4294967295"/>
          </p:nvPr>
        </p:nvSpPr>
        <p:spPr>
          <a:xfrm>
            <a:off x="228600" y="228600"/>
            <a:ext cx="8686800" cy="5673725"/>
          </a:xfrm>
        </p:spPr>
        <p:txBody>
          <a:bodyPr/>
          <a:lstStyle/>
          <a:p>
            <a:pPr eaLnBrk="1" hangingPunct="1">
              <a:defRPr/>
            </a:pPr>
            <a:r>
              <a:rPr lang="en-US" dirty="0"/>
              <a:t>These are the 3 Domains of Life. </a:t>
            </a:r>
          </a:p>
          <a:p>
            <a:pPr lvl="1" eaLnBrk="1" hangingPunct="1">
              <a:defRPr/>
            </a:pPr>
            <a:r>
              <a:rPr lang="en-US" dirty="0">
                <a:solidFill>
                  <a:schemeClr val="accent1">
                    <a:lumMod val="50000"/>
                  </a:schemeClr>
                </a:solidFill>
              </a:rPr>
              <a:t>A.) </a:t>
            </a:r>
            <a:r>
              <a:rPr lang="en-US" dirty="0" err="1">
                <a:solidFill>
                  <a:schemeClr val="accent1">
                    <a:lumMod val="50000"/>
                  </a:schemeClr>
                </a:solidFill>
              </a:rPr>
              <a:t>Monera</a:t>
            </a:r>
            <a:r>
              <a:rPr lang="en-US" dirty="0">
                <a:solidFill>
                  <a:schemeClr val="accent1">
                    <a:lumMod val="50000"/>
                  </a:schemeClr>
                </a:solidFill>
              </a:rPr>
              <a:t>, Protista, Fungi</a:t>
            </a:r>
          </a:p>
          <a:p>
            <a:pPr lvl="1" eaLnBrk="1" hangingPunct="1">
              <a:defRPr/>
            </a:pPr>
            <a:r>
              <a:rPr lang="en-US" dirty="0">
                <a:solidFill>
                  <a:schemeClr val="accent2">
                    <a:lumMod val="40000"/>
                    <a:lumOff val="60000"/>
                  </a:schemeClr>
                </a:solidFill>
              </a:rPr>
              <a:t>B.) </a:t>
            </a:r>
            <a:r>
              <a:rPr lang="en-US" dirty="0" err="1">
                <a:solidFill>
                  <a:schemeClr val="accent2">
                    <a:lumMod val="40000"/>
                    <a:lumOff val="60000"/>
                  </a:schemeClr>
                </a:solidFill>
              </a:rPr>
              <a:t>Archaea</a:t>
            </a:r>
            <a:r>
              <a:rPr lang="en-US" dirty="0">
                <a:solidFill>
                  <a:schemeClr val="accent2">
                    <a:lumMod val="40000"/>
                    <a:lumOff val="60000"/>
                  </a:schemeClr>
                </a:solidFill>
              </a:rPr>
              <a:t>, Bacteria, </a:t>
            </a:r>
            <a:r>
              <a:rPr lang="en-US" dirty="0" err="1">
                <a:solidFill>
                  <a:schemeClr val="accent2">
                    <a:lumMod val="40000"/>
                    <a:lumOff val="60000"/>
                  </a:schemeClr>
                </a:solidFill>
              </a:rPr>
              <a:t>Eukarya</a:t>
            </a:r>
            <a:endParaRPr lang="en-US" dirty="0">
              <a:solidFill>
                <a:schemeClr val="accent2">
                  <a:lumMod val="40000"/>
                  <a:lumOff val="60000"/>
                </a:schemeClr>
              </a:solidFill>
            </a:endParaRPr>
          </a:p>
          <a:p>
            <a:pPr lvl="1" eaLnBrk="1" hangingPunct="1">
              <a:defRPr/>
            </a:pPr>
            <a:r>
              <a:rPr lang="en-US" dirty="0">
                <a:solidFill>
                  <a:srgbClr val="FFFFCC"/>
                </a:solidFill>
              </a:rPr>
              <a:t>C.) </a:t>
            </a:r>
            <a:r>
              <a:rPr lang="en-US" dirty="0" err="1">
                <a:solidFill>
                  <a:srgbClr val="FFFFCC"/>
                </a:solidFill>
              </a:rPr>
              <a:t>Thermoplasms</a:t>
            </a:r>
            <a:r>
              <a:rPr lang="en-US" dirty="0">
                <a:solidFill>
                  <a:srgbClr val="FFFFCC"/>
                </a:solidFill>
              </a:rPr>
              <a:t>, Cyanobacteria, Flagellates </a:t>
            </a:r>
          </a:p>
          <a:p>
            <a:pPr lvl="1" eaLnBrk="1" hangingPunct="1">
              <a:defRPr/>
            </a:pPr>
            <a:r>
              <a:rPr lang="en-US" dirty="0">
                <a:solidFill>
                  <a:srgbClr val="FF7C80"/>
                </a:solidFill>
              </a:rPr>
              <a:t>D.) Ribosomes, Cytoplasm, Nucleus</a:t>
            </a:r>
          </a:p>
          <a:p>
            <a:pPr lvl="1" eaLnBrk="1" hangingPunct="1">
              <a:defRPr/>
            </a:pPr>
            <a:endParaRPr lang="en-US" dirty="0"/>
          </a:p>
        </p:txBody>
      </p:sp>
      <p:pic>
        <p:nvPicPr>
          <p:cNvPr id="3758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971800"/>
            <a:ext cx="8686800" cy="3657600"/>
          </a:xfrm>
          <a:prstGeom prst="rect">
            <a:avLst/>
          </a:prstGeom>
          <a:noFill/>
          <a:ln w="28575">
            <a:solidFill>
              <a:schemeClr val="accent1">
                <a:lumMod val="7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1638406"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outerShdw blurRad="38100" dist="38100" dir="2700000" algn="tl">
                  <a:srgbClr val="000000"/>
                </a:outerShdw>
              </a:effectLst>
              <a:uLnTx/>
              <a:uFillTx/>
              <a:latin typeface="Arial" charset="0"/>
              <a:ea typeface="+mn-ea"/>
              <a:cs typeface="+mn-cs"/>
            </a:endParaRPr>
          </a:p>
        </p:txBody>
      </p:sp>
      <p:sp>
        <p:nvSpPr>
          <p:cNvPr id="4" name="Rectangle 3"/>
          <p:cNvSpPr/>
          <p:nvPr/>
        </p:nvSpPr>
        <p:spPr>
          <a:xfrm>
            <a:off x="7394427" y="152400"/>
            <a:ext cx="1553630"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13</a:t>
            </a:r>
          </a:p>
        </p:txBody>
      </p:sp>
      <p:sp>
        <p:nvSpPr>
          <p:cNvPr id="5" name="Rectangle 4"/>
          <p:cNvSpPr/>
          <p:nvPr/>
        </p:nvSpPr>
        <p:spPr>
          <a:xfrm>
            <a:off x="609600" y="3505200"/>
            <a:ext cx="13716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0" name="Rectangle 9"/>
          <p:cNvSpPr/>
          <p:nvPr/>
        </p:nvSpPr>
        <p:spPr>
          <a:xfrm>
            <a:off x="3429000" y="3080657"/>
            <a:ext cx="15240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1" name="Rectangle 10"/>
          <p:cNvSpPr/>
          <p:nvPr/>
        </p:nvSpPr>
        <p:spPr>
          <a:xfrm>
            <a:off x="6096000" y="2982686"/>
            <a:ext cx="2075242" cy="3265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2" name="Rectangle 1"/>
          <p:cNvSpPr/>
          <p:nvPr/>
        </p:nvSpPr>
        <p:spPr>
          <a:xfrm>
            <a:off x="2940784" y="5638800"/>
            <a:ext cx="3262433"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answer…</a:t>
            </a:r>
          </a:p>
        </p:txBody>
      </p:sp>
    </p:spTree>
    <p:extLst>
      <p:ext uri="{BB962C8B-B14F-4D97-AF65-F5344CB8AC3E}">
        <p14:creationId xmlns:p14="http://schemas.microsoft.com/office/powerpoint/2010/main" val="298609318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0835" name="Rectangle 3"/>
          <p:cNvSpPr>
            <a:spLocks noGrp="1" noChangeArrowheads="1"/>
          </p:cNvSpPr>
          <p:nvPr>
            <p:ph type="body" idx="4294967295"/>
          </p:nvPr>
        </p:nvSpPr>
        <p:spPr>
          <a:xfrm>
            <a:off x="228600" y="228600"/>
            <a:ext cx="8686800" cy="5673725"/>
          </a:xfrm>
        </p:spPr>
        <p:txBody>
          <a:bodyPr/>
          <a:lstStyle/>
          <a:p>
            <a:pPr eaLnBrk="1" hangingPunct="1">
              <a:defRPr/>
            </a:pPr>
            <a:r>
              <a:rPr lang="en-US" dirty="0"/>
              <a:t>These are the 3 Domains of Life. </a:t>
            </a:r>
          </a:p>
          <a:p>
            <a:pPr lvl="1" eaLnBrk="1" hangingPunct="1">
              <a:defRPr/>
            </a:pPr>
            <a:r>
              <a:rPr lang="en-US" dirty="0">
                <a:solidFill>
                  <a:schemeClr val="accent1">
                    <a:lumMod val="50000"/>
                  </a:schemeClr>
                </a:solidFill>
              </a:rPr>
              <a:t>A.) </a:t>
            </a:r>
            <a:r>
              <a:rPr lang="en-US" dirty="0" err="1">
                <a:solidFill>
                  <a:schemeClr val="accent1">
                    <a:lumMod val="50000"/>
                  </a:schemeClr>
                </a:solidFill>
              </a:rPr>
              <a:t>Monera</a:t>
            </a:r>
            <a:r>
              <a:rPr lang="en-US" dirty="0">
                <a:solidFill>
                  <a:schemeClr val="accent1">
                    <a:lumMod val="50000"/>
                  </a:schemeClr>
                </a:solidFill>
              </a:rPr>
              <a:t>, Protista, Fungi</a:t>
            </a:r>
          </a:p>
          <a:p>
            <a:pPr lvl="1" eaLnBrk="1" hangingPunct="1">
              <a:defRPr/>
            </a:pPr>
            <a:r>
              <a:rPr lang="en-US" dirty="0">
                <a:solidFill>
                  <a:schemeClr val="accent2">
                    <a:lumMod val="40000"/>
                    <a:lumOff val="60000"/>
                  </a:schemeClr>
                </a:solidFill>
              </a:rPr>
              <a:t>B.) </a:t>
            </a:r>
            <a:r>
              <a:rPr lang="en-US" dirty="0" err="1">
                <a:solidFill>
                  <a:schemeClr val="accent2">
                    <a:lumMod val="40000"/>
                    <a:lumOff val="60000"/>
                  </a:schemeClr>
                </a:solidFill>
              </a:rPr>
              <a:t>Archaea</a:t>
            </a:r>
            <a:r>
              <a:rPr lang="en-US" dirty="0">
                <a:solidFill>
                  <a:schemeClr val="accent2">
                    <a:lumMod val="40000"/>
                    <a:lumOff val="60000"/>
                  </a:schemeClr>
                </a:solidFill>
              </a:rPr>
              <a:t>, Bacteria, </a:t>
            </a:r>
            <a:r>
              <a:rPr lang="en-US" dirty="0" err="1">
                <a:solidFill>
                  <a:schemeClr val="accent2">
                    <a:lumMod val="40000"/>
                    <a:lumOff val="60000"/>
                  </a:schemeClr>
                </a:solidFill>
              </a:rPr>
              <a:t>Eukarya</a:t>
            </a:r>
            <a:endParaRPr lang="en-US" dirty="0">
              <a:solidFill>
                <a:schemeClr val="accent2">
                  <a:lumMod val="40000"/>
                  <a:lumOff val="60000"/>
                </a:schemeClr>
              </a:solidFill>
            </a:endParaRPr>
          </a:p>
          <a:p>
            <a:pPr lvl="1" eaLnBrk="1" hangingPunct="1">
              <a:defRPr/>
            </a:pPr>
            <a:r>
              <a:rPr lang="en-US" dirty="0">
                <a:solidFill>
                  <a:srgbClr val="FFFFCC"/>
                </a:solidFill>
              </a:rPr>
              <a:t>C.) </a:t>
            </a:r>
            <a:r>
              <a:rPr lang="en-US" dirty="0" err="1">
                <a:solidFill>
                  <a:srgbClr val="FFFFCC"/>
                </a:solidFill>
              </a:rPr>
              <a:t>Thermoplasms</a:t>
            </a:r>
            <a:r>
              <a:rPr lang="en-US" dirty="0">
                <a:solidFill>
                  <a:srgbClr val="FFFFCC"/>
                </a:solidFill>
              </a:rPr>
              <a:t>, Cyanobacteria, Flagellates </a:t>
            </a:r>
          </a:p>
          <a:p>
            <a:pPr lvl="1" eaLnBrk="1" hangingPunct="1">
              <a:defRPr/>
            </a:pPr>
            <a:r>
              <a:rPr lang="en-US" dirty="0">
                <a:solidFill>
                  <a:srgbClr val="FF7C80"/>
                </a:solidFill>
              </a:rPr>
              <a:t>D.) Ribosomes, Cytoplasm, Nucleus</a:t>
            </a:r>
          </a:p>
          <a:p>
            <a:pPr lvl="1" eaLnBrk="1" hangingPunct="1">
              <a:defRPr/>
            </a:pPr>
            <a:endParaRPr lang="en-US" dirty="0"/>
          </a:p>
        </p:txBody>
      </p:sp>
      <p:pic>
        <p:nvPicPr>
          <p:cNvPr id="3758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971800"/>
            <a:ext cx="8686800" cy="3657600"/>
          </a:xfrm>
          <a:prstGeom prst="rect">
            <a:avLst/>
          </a:prstGeom>
          <a:noFill/>
          <a:ln w="28575">
            <a:solidFill>
              <a:schemeClr val="accent1">
                <a:lumMod val="7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1638406"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outerShdw blurRad="38100" dist="38100" dir="2700000" algn="tl">
                  <a:srgbClr val="000000"/>
                </a:outerShdw>
              </a:effectLst>
              <a:uLnTx/>
              <a:uFillTx/>
              <a:latin typeface="Arial" charset="0"/>
              <a:ea typeface="+mn-ea"/>
              <a:cs typeface="+mn-cs"/>
            </a:endParaRPr>
          </a:p>
        </p:txBody>
      </p:sp>
      <p:sp>
        <p:nvSpPr>
          <p:cNvPr id="4" name="Rectangle 3"/>
          <p:cNvSpPr/>
          <p:nvPr/>
        </p:nvSpPr>
        <p:spPr>
          <a:xfrm>
            <a:off x="7394427" y="152400"/>
            <a:ext cx="1553630"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13</a:t>
            </a:r>
          </a:p>
        </p:txBody>
      </p:sp>
      <p:sp>
        <p:nvSpPr>
          <p:cNvPr id="2" name="Rectangle 1"/>
          <p:cNvSpPr/>
          <p:nvPr/>
        </p:nvSpPr>
        <p:spPr>
          <a:xfrm>
            <a:off x="2940784" y="5638800"/>
            <a:ext cx="3262433"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answer…</a:t>
            </a:r>
          </a:p>
        </p:txBody>
      </p:sp>
    </p:spTree>
    <p:extLst>
      <p:ext uri="{BB962C8B-B14F-4D97-AF65-F5344CB8AC3E}">
        <p14:creationId xmlns:p14="http://schemas.microsoft.com/office/powerpoint/2010/main" val="115605099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0835" name="Rectangle 3"/>
          <p:cNvSpPr>
            <a:spLocks noGrp="1" noChangeArrowheads="1"/>
          </p:cNvSpPr>
          <p:nvPr>
            <p:ph type="body" idx="4294967295"/>
          </p:nvPr>
        </p:nvSpPr>
        <p:spPr>
          <a:xfrm>
            <a:off x="228600" y="228600"/>
            <a:ext cx="8686800" cy="5673725"/>
          </a:xfrm>
        </p:spPr>
        <p:txBody>
          <a:bodyPr/>
          <a:lstStyle/>
          <a:p>
            <a:pPr eaLnBrk="1" hangingPunct="1">
              <a:defRPr/>
            </a:pPr>
            <a:r>
              <a:rPr lang="en-US" dirty="0"/>
              <a:t>These are the 3 Domains of Life. </a:t>
            </a:r>
          </a:p>
          <a:p>
            <a:pPr lvl="1" eaLnBrk="1" hangingPunct="1">
              <a:defRPr/>
            </a:pPr>
            <a:r>
              <a:rPr lang="en-US" dirty="0">
                <a:solidFill>
                  <a:schemeClr val="accent1">
                    <a:lumMod val="50000"/>
                  </a:schemeClr>
                </a:solidFill>
              </a:rPr>
              <a:t>A.) </a:t>
            </a:r>
            <a:r>
              <a:rPr lang="en-US" dirty="0" err="1">
                <a:solidFill>
                  <a:schemeClr val="accent1">
                    <a:lumMod val="50000"/>
                  </a:schemeClr>
                </a:solidFill>
              </a:rPr>
              <a:t>Monera</a:t>
            </a:r>
            <a:r>
              <a:rPr lang="en-US" dirty="0">
                <a:solidFill>
                  <a:schemeClr val="accent1">
                    <a:lumMod val="50000"/>
                  </a:schemeClr>
                </a:solidFill>
              </a:rPr>
              <a:t>, Protista, Fungi</a:t>
            </a:r>
          </a:p>
          <a:p>
            <a:pPr lvl="1" eaLnBrk="1" hangingPunct="1">
              <a:defRPr/>
            </a:pPr>
            <a:r>
              <a:rPr lang="en-US" dirty="0">
                <a:solidFill>
                  <a:schemeClr val="accent2">
                    <a:lumMod val="40000"/>
                    <a:lumOff val="60000"/>
                  </a:schemeClr>
                </a:solidFill>
              </a:rPr>
              <a:t>B.) </a:t>
            </a:r>
            <a:r>
              <a:rPr lang="en-US" dirty="0" err="1">
                <a:solidFill>
                  <a:schemeClr val="accent2">
                    <a:lumMod val="40000"/>
                    <a:lumOff val="60000"/>
                  </a:schemeClr>
                </a:solidFill>
              </a:rPr>
              <a:t>Archaea</a:t>
            </a:r>
            <a:r>
              <a:rPr lang="en-US" dirty="0">
                <a:solidFill>
                  <a:schemeClr val="accent2">
                    <a:lumMod val="40000"/>
                    <a:lumOff val="60000"/>
                  </a:schemeClr>
                </a:solidFill>
              </a:rPr>
              <a:t>, Bacteria, </a:t>
            </a:r>
            <a:r>
              <a:rPr lang="en-US" dirty="0" err="1">
                <a:solidFill>
                  <a:schemeClr val="accent2">
                    <a:lumMod val="40000"/>
                    <a:lumOff val="60000"/>
                  </a:schemeClr>
                </a:solidFill>
              </a:rPr>
              <a:t>Eukarya</a:t>
            </a:r>
            <a:endParaRPr lang="en-US" dirty="0">
              <a:solidFill>
                <a:schemeClr val="accent2">
                  <a:lumMod val="40000"/>
                  <a:lumOff val="60000"/>
                </a:schemeClr>
              </a:solidFill>
            </a:endParaRPr>
          </a:p>
          <a:p>
            <a:pPr lvl="1" eaLnBrk="1" hangingPunct="1">
              <a:defRPr/>
            </a:pPr>
            <a:r>
              <a:rPr lang="en-US" dirty="0">
                <a:solidFill>
                  <a:srgbClr val="FFFFCC"/>
                </a:solidFill>
              </a:rPr>
              <a:t>C.) </a:t>
            </a:r>
            <a:r>
              <a:rPr lang="en-US" dirty="0" err="1">
                <a:solidFill>
                  <a:srgbClr val="FFFFCC"/>
                </a:solidFill>
              </a:rPr>
              <a:t>Thermoplasms</a:t>
            </a:r>
            <a:r>
              <a:rPr lang="en-US" dirty="0">
                <a:solidFill>
                  <a:srgbClr val="FFFFCC"/>
                </a:solidFill>
              </a:rPr>
              <a:t>, Cyanobacteria, Flagellates </a:t>
            </a:r>
          </a:p>
          <a:p>
            <a:pPr lvl="1" eaLnBrk="1" hangingPunct="1">
              <a:defRPr/>
            </a:pPr>
            <a:r>
              <a:rPr lang="en-US" dirty="0">
                <a:solidFill>
                  <a:srgbClr val="FF7C80"/>
                </a:solidFill>
              </a:rPr>
              <a:t>D.) Ribosomes, Cytoplasm, Nucleus</a:t>
            </a:r>
          </a:p>
          <a:p>
            <a:pPr lvl="1" eaLnBrk="1" hangingPunct="1">
              <a:defRPr/>
            </a:pPr>
            <a:endParaRPr lang="en-US" dirty="0"/>
          </a:p>
        </p:txBody>
      </p:sp>
      <p:pic>
        <p:nvPicPr>
          <p:cNvPr id="3758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971800"/>
            <a:ext cx="8686800" cy="3657600"/>
          </a:xfrm>
          <a:prstGeom prst="rect">
            <a:avLst/>
          </a:prstGeom>
          <a:noFill/>
          <a:ln w="28575">
            <a:solidFill>
              <a:schemeClr val="accent1">
                <a:lumMod val="7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1638406"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outerShdw blurRad="38100" dist="38100" dir="2700000" algn="tl">
                  <a:srgbClr val="000000"/>
                </a:outerShdw>
              </a:effectLst>
              <a:uLnTx/>
              <a:uFillTx/>
              <a:latin typeface="Arial" charset="0"/>
              <a:ea typeface="+mn-ea"/>
              <a:cs typeface="+mn-cs"/>
            </a:endParaRPr>
          </a:p>
        </p:txBody>
      </p:sp>
      <p:sp>
        <p:nvSpPr>
          <p:cNvPr id="4" name="Rectangle 3"/>
          <p:cNvSpPr/>
          <p:nvPr/>
        </p:nvSpPr>
        <p:spPr>
          <a:xfrm>
            <a:off x="7394427" y="152400"/>
            <a:ext cx="1553630"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13</a:t>
            </a:r>
          </a:p>
        </p:txBody>
      </p:sp>
      <p:sp>
        <p:nvSpPr>
          <p:cNvPr id="2" name="Rectangle 1"/>
          <p:cNvSpPr/>
          <p:nvPr/>
        </p:nvSpPr>
        <p:spPr>
          <a:xfrm>
            <a:off x="2940784" y="5638800"/>
            <a:ext cx="3262433"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answer…</a:t>
            </a:r>
          </a:p>
        </p:txBody>
      </p:sp>
      <p:sp>
        <p:nvSpPr>
          <p:cNvPr id="7" name="Rounded Rectangle 6"/>
          <p:cNvSpPr/>
          <p:nvPr/>
        </p:nvSpPr>
        <p:spPr bwMode="auto">
          <a:xfrm>
            <a:off x="609600" y="1341060"/>
            <a:ext cx="6249146" cy="487740"/>
          </a:xfrm>
          <a:prstGeom prst="roundRect">
            <a:avLst/>
          </a:prstGeom>
          <a:solidFill>
            <a:srgbClr val="9933FF">
              <a:alpha val="0"/>
            </a:srgbClr>
          </a:solidFill>
          <a:ln w="28575" cap="flat" cmpd="sng" algn="ctr">
            <a:solidFill>
              <a:srgbClr val="FF33CC"/>
            </a:solidFill>
            <a:prstDash val="solid"/>
            <a:round/>
            <a:headEnd type="none" w="med" len="med"/>
            <a:tailEnd type="none" w="med" len="med"/>
          </a:ln>
          <a:effectLst>
            <a:glow rad="127000">
              <a:srgbClr val="9966FF"/>
            </a:glow>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FFFFFF"/>
              </a:buClr>
              <a:buSzPct val="65000"/>
              <a:buFont typeface="Wingdings" pitchFamily="2" charset="2"/>
              <a:buChar char="n"/>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endParaRPr>
          </a:p>
        </p:txBody>
      </p:sp>
    </p:spTree>
    <p:extLst>
      <p:ext uri="{BB962C8B-B14F-4D97-AF65-F5344CB8AC3E}">
        <p14:creationId xmlns:p14="http://schemas.microsoft.com/office/powerpoint/2010/main" val="3704992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3"/>
          <p:cNvSpPr>
            <a:spLocks noGrp="1" noChangeArrowheads="1"/>
          </p:cNvSpPr>
          <p:nvPr>
            <p:ph type="body" idx="4294967295"/>
          </p:nvPr>
        </p:nvSpPr>
        <p:spPr>
          <a:xfrm>
            <a:off x="199529" y="99218"/>
            <a:ext cx="8792071" cy="5745163"/>
          </a:xfrm>
        </p:spPr>
        <p:txBody>
          <a:bodyPr/>
          <a:lstStyle/>
          <a:p>
            <a:pPr eaLnBrk="1" hangingPunct="1"/>
            <a:r>
              <a:rPr lang="en-US" dirty="0">
                <a:solidFill>
                  <a:srgbClr val="FF9900"/>
                </a:solidFill>
              </a:rPr>
              <a:t>A whole new type of ecosystem was discovered on the ocean floor that doesn’t use light.  This ecosystem is based on bacteria that perform this chemical process. </a:t>
            </a:r>
          </a:p>
        </p:txBody>
      </p:sp>
      <p:sp>
        <p:nvSpPr>
          <p:cNvPr id="1642501"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outerShdw blurRad="38100" dist="38100" dir="2700000" algn="tl">
                  <a:srgbClr val="336699"/>
                </a:outerShdw>
              </a:effectLst>
              <a:uLnTx/>
              <a:uFillTx/>
              <a:latin typeface="Arial" charset="0"/>
              <a:ea typeface="+mn-ea"/>
              <a:cs typeface="+mn-cs"/>
            </a:endParaRPr>
          </a:p>
        </p:txBody>
      </p:sp>
      <p:pic>
        <p:nvPicPr>
          <p:cNvPr id="3074" name="Picture 2" descr="Close up of a tubeworm “bush”, which mines for sulfide in the carbonate substrate with their roots. The sulfide is metabolized by bacteria living in the tubeworms, and the energy produced sustains both organisms. It is a classic symbiotic relationship. Lophelia II 2010 Expedition, NOAA-OER/BOEM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743200"/>
            <a:ext cx="8534400" cy="3810000"/>
          </a:xfrm>
          <a:prstGeom prst="rect">
            <a:avLst/>
          </a:prstGeom>
          <a:noFill/>
          <a:ln w="57150">
            <a:solidFill>
              <a:srgbClr val="FFC000"/>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24543" y="2233136"/>
            <a:ext cx="8294914" cy="73866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sz="2400" b="1" i="0" u="none" strike="noStrike" kern="1200" cap="none" spc="0" normalizeH="0" baseline="0" noProof="0" dirty="0">
                <a:ln>
                  <a:noFill/>
                </a:ln>
                <a:solidFill>
                  <a:srgbClr val="FFC000"/>
                </a:solidFill>
                <a:effectLst/>
                <a:uLnTx/>
                <a:uFillTx/>
                <a:latin typeface="Arial" charset="0"/>
                <a:ea typeface="+mn-ea"/>
                <a:cs typeface="+mn-cs"/>
              </a:rPr>
              <a:t>12H</a:t>
            </a:r>
            <a:r>
              <a:rPr kumimoji="0" lang="pt-BR" sz="2400" b="1" i="0" u="none" strike="noStrike" kern="1200" cap="none" spc="0" normalizeH="0" baseline="-25000" noProof="0" dirty="0">
                <a:ln>
                  <a:noFill/>
                </a:ln>
                <a:solidFill>
                  <a:srgbClr val="FFC000"/>
                </a:solidFill>
                <a:effectLst/>
                <a:uLnTx/>
                <a:uFillTx/>
                <a:latin typeface="Arial" charset="0"/>
                <a:ea typeface="+mn-ea"/>
                <a:cs typeface="+mn-cs"/>
              </a:rPr>
              <a:t>2</a:t>
            </a:r>
            <a:r>
              <a:rPr kumimoji="0" lang="pt-BR" sz="2400" b="1" i="0" u="none" strike="noStrike" kern="1200" cap="none" spc="0" normalizeH="0" baseline="0" noProof="0" dirty="0">
                <a:ln>
                  <a:noFill/>
                </a:ln>
                <a:solidFill>
                  <a:srgbClr val="FFC000"/>
                </a:solidFill>
                <a:effectLst/>
                <a:uLnTx/>
                <a:uFillTx/>
                <a:latin typeface="Arial" charset="0"/>
                <a:ea typeface="+mn-ea"/>
                <a:cs typeface="+mn-cs"/>
              </a:rPr>
              <a:t>S + 6CO</a:t>
            </a:r>
            <a:r>
              <a:rPr kumimoji="0" lang="pt-BR" sz="2400" b="1" i="0" u="none" strike="noStrike" kern="1200" cap="none" spc="0" normalizeH="0" baseline="-25000" noProof="0" dirty="0">
                <a:ln>
                  <a:noFill/>
                </a:ln>
                <a:solidFill>
                  <a:srgbClr val="FFC000"/>
                </a:solidFill>
                <a:effectLst/>
                <a:uLnTx/>
                <a:uFillTx/>
                <a:latin typeface="Arial" charset="0"/>
                <a:ea typeface="+mn-ea"/>
                <a:cs typeface="+mn-cs"/>
              </a:rPr>
              <a:t>2</a:t>
            </a:r>
            <a:r>
              <a:rPr kumimoji="0" lang="pt-BR" sz="2400" b="1" i="0" u="none" strike="noStrike" kern="1200" cap="none" spc="0" normalizeH="0" baseline="0" noProof="0" dirty="0">
                <a:ln>
                  <a:noFill/>
                </a:ln>
                <a:solidFill>
                  <a:srgbClr val="FFC000"/>
                </a:solidFill>
                <a:effectLst/>
                <a:uLnTx/>
                <a:uFillTx/>
                <a:latin typeface="Arial" charset="0"/>
                <a:ea typeface="+mn-ea"/>
                <a:cs typeface="+mn-cs"/>
              </a:rPr>
              <a:t> → C</a:t>
            </a:r>
            <a:r>
              <a:rPr kumimoji="0" lang="pt-BR" sz="2400" b="1" i="0" u="none" strike="noStrike" kern="1200" cap="none" spc="0" normalizeH="0" baseline="-25000" noProof="0" dirty="0">
                <a:ln>
                  <a:noFill/>
                </a:ln>
                <a:solidFill>
                  <a:srgbClr val="FFC000"/>
                </a:solidFill>
                <a:effectLst/>
                <a:uLnTx/>
                <a:uFillTx/>
                <a:latin typeface="Arial" charset="0"/>
                <a:ea typeface="+mn-ea"/>
                <a:cs typeface="+mn-cs"/>
              </a:rPr>
              <a:t>6</a:t>
            </a:r>
            <a:r>
              <a:rPr kumimoji="0" lang="pt-BR" sz="2400" b="1" i="0" u="none" strike="noStrike" kern="1200" cap="none" spc="0" normalizeH="0" baseline="0" noProof="0" dirty="0">
                <a:ln>
                  <a:noFill/>
                </a:ln>
                <a:solidFill>
                  <a:srgbClr val="FFC000"/>
                </a:solidFill>
                <a:effectLst/>
                <a:uLnTx/>
                <a:uFillTx/>
                <a:latin typeface="Arial" charset="0"/>
                <a:ea typeface="+mn-ea"/>
                <a:cs typeface="+mn-cs"/>
              </a:rPr>
              <a:t>H</a:t>
            </a:r>
            <a:r>
              <a:rPr kumimoji="0" lang="pt-BR" sz="2400" b="1" i="0" u="none" strike="noStrike" kern="1200" cap="none" spc="0" normalizeH="0" baseline="-25000" noProof="0" dirty="0">
                <a:ln>
                  <a:noFill/>
                </a:ln>
                <a:solidFill>
                  <a:srgbClr val="FFC000"/>
                </a:solidFill>
                <a:effectLst/>
                <a:uLnTx/>
                <a:uFillTx/>
                <a:latin typeface="Arial" charset="0"/>
                <a:ea typeface="+mn-ea"/>
                <a:cs typeface="+mn-cs"/>
              </a:rPr>
              <a:t>12</a:t>
            </a:r>
            <a:r>
              <a:rPr kumimoji="0" lang="pt-BR" sz="2400" b="1" i="0" u="none" strike="noStrike" kern="1200" cap="none" spc="0" normalizeH="0" baseline="0" noProof="0" dirty="0">
                <a:ln>
                  <a:noFill/>
                </a:ln>
                <a:solidFill>
                  <a:srgbClr val="FFC000"/>
                </a:solidFill>
                <a:effectLst/>
                <a:uLnTx/>
                <a:uFillTx/>
                <a:latin typeface="Arial" charset="0"/>
                <a:ea typeface="+mn-ea"/>
                <a:cs typeface="+mn-cs"/>
              </a:rPr>
              <a:t>O</a:t>
            </a:r>
            <a:r>
              <a:rPr kumimoji="0" lang="pt-BR" sz="2400" b="1" i="0" u="none" strike="noStrike" kern="1200" cap="none" spc="0" normalizeH="0" baseline="-25000" noProof="0" dirty="0">
                <a:ln>
                  <a:noFill/>
                </a:ln>
                <a:solidFill>
                  <a:srgbClr val="FFC000"/>
                </a:solidFill>
                <a:effectLst/>
                <a:uLnTx/>
                <a:uFillTx/>
                <a:latin typeface="Arial" charset="0"/>
                <a:ea typeface="+mn-ea"/>
                <a:cs typeface="+mn-cs"/>
              </a:rPr>
              <a:t>6</a:t>
            </a:r>
            <a:r>
              <a:rPr kumimoji="0" lang="pt-BR" sz="2400" b="1" i="0" u="none" strike="noStrike" kern="1200" cap="none" spc="0" normalizeH="0" baseline="0" noProof="0" dirty="0">
                <a:ln>
                  <a:noFill/>
                </a:ln>
                <a:solidFill>
                  <a:srgbClr val="FFC000"/>
                </a:solidFill>
                <a:effectLst/>
                <a:uLnTx/>
                <a:uFillTx/>
                <a:latin typeface="Arial" charset="0"/>
                <a:ea typeface="+mn-ea"/>
                <a:cs typeface="+mn-cs"/>
              </a:rPr>
              <a:t> ( =carbohydrate ) + 6H</a:t>
            </a:r>
            <a:r>
              <a:rPr kumimoji="0" lang="pt-BR" sz="2400" b="1" i="0" u="none" strike="noStrike" kern="1200" cap="none" spc="0" normalizeH="0" baseline="-25000" noProof="0" dirty="0">
                <a:ln>
                  <a:noFill/>
                </a:ln>
                <a:solidFill>
                  <a:srgbClr val="FFC000"/>
                </a:solidFill>
                <a:effectLst/>
                <a:uLnTx/>
                <a:uFillTx/>
                <a:latin typeface="Arial" charset="0"/>
                <a:ea typeface="+mn-ea"/>
                <a:cs typeface="+mn-cs"/>
              </a:rPr>
              <a:t>2</a:t>
            </a:r>
            <a:r>
              <a:rPr kumimoji="0" lang="pt-BR" sz="2400" b="1" i="0" u="none" strike="noStrike" kern="1200" cap="none" spc="0" normalizeH="0" baseline="0" noProof="0" dirty="0">
                <a:ln>
                  <a:noFill/>
                </a:ln>
                <a:solidFill>
                  <a:srgbClr val="FFC000"/>
                </a:solidFill>
                <a:effectLst/>
                <a:uLnTx/>
                <a:uFillTx/>
                <a:latin typeface="Arial" charset="0"/>
                <a:ea typeface="+mn-ea"/>
                <a:cs typeface="+mn-cs"/>
              </a:rPr>
              <a:t>O + 12S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 name="Rectangle 2"/>
          <p:cNvSpPr/>
          <p:nvPr/>
        </p:nvSpPr>
        <p:spPr>
          <a:xfrm>
            <a:off x="424543" y="4961769"/>
            <a:ext cx="1553630"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14</a:t>
            </a:r>
          </a:p>
        </p:txBody>
      </p:sp>
    </p:spTree>
    <p:extLst>
      <p:ext uri="{BB962C8B-B14F-4D97-AF65-F5344CB8AC3E}">
        <p14:creationId xmlns:p14="http://schemas.microsoft.com/office/powerpoint/2010/main" val="402124194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3"/>
          <p:cNvSpPr>
            <a:spLocks noGrp="1" noChangeArrowheads="1"/>
          </p:cNvSpPr>
          <p:nvPr>
            <p:ph type="body" idx="4294967295"/>
          </p:nvPr>
        </p:nvSpPr>
        <p:spPr>
          <a:xfrm>
            <a:off x="199529" y="99218"/>
            <a:ext cx="8792071" cy="5745163"/>
          </a:xfrm>
        </p:spPr>
        <p:txBody>
          <a:bodyPr/>
          <a:lstStyle/>
          <a:p>
            <a:pPr eaLnBrk="1" hangingPunct="1"/>
            <a:r>
              <a:rPr lang="en-US" dirty="0">
                <a:solidFill>
                  <a:srgbClr val="FF9900"/>
                </a:solidFill>
              </a:rPr>
              <a:t>A whole new type of ecosystem was discovered on the ocean floor that doesn’t use light.  This ecosystem is based on bacteria that perform this chemical process. </a:t>
            </a:r>
          </a:p>
        </p:txBody>
      </p:sp>
      <p:sp>
        <p:nvSpPr>
          <p:cNvPr id="1642501"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outerShdw blurRad="38100" dist="38100" dir="2700000" algn="tl">
                  <a:srgbClr val="336699"/>
                </a:outerShdw>
              </a:effectLst>
              <a:uLnTx/>
              <a:uFillTx/>
              <a:latin typeface="Arial" charset="0"/>
              <a:ea typeface="+mn-ea"/>
              <a:cs typeface="+mn-cs"/>
            </a:endParaRPr>
          </a:p>
        </p:txBody>
      </p:sp>
      <p:pic>
        <p:nvPicPr>
          <p:cNvPr id="3074" name="Picture 2" descr="Close up of a tubeworm “bush”, which mines for sulfide in the carbonate substrate with their roots. The sulfide is metabolized by bacteria living in the tubeworms, and the energy produced sustains both organisms. It is a classic symbiotic relationship. Lophelia II 2010 Expedition, NOAA-OER/BOEM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743200"/>
            <a:ext cx="8534400" cy="3810000"/>
          </a:xfrm>
          <a:prstGeom prst="rect">
            <a:avLst/>
          </a:prstGeom>
          <a:noFill/>
          <a:ln w="57150">
            <a:solidFill>
              <a:srgbClr val="FFC000"/>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24543" y="2233136"/>
            <a:ext cx="8294914" cy="73866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sz="2400" b="1" i="0" u="none" strike="noStrike" kern="1200" cap="none" spc="0" normalizeH="0" baseline="0" noProof="0" dirty="0">
                <a:ln>
                  <a:noFill/>
                </a:ln>
                <a:solidFill>
                  <a:srgbClr val="FFC000"/>
                </a:solidFill>
                <a:effectLst/>
                <a:uLnTx/>
                <a:uFillTx/>
                <a:latin typeface="Arial" charset="0"/>
                <a:ea typeface="+mn-ea"/>
                <a:cs typeface="+mn-cs"/>
              </a:rPr>
              <a:t>12H</a:t>
            </a:r>
            <a:r>
              <a:rPr kumimoji="0" lang="pt-BR" sz="2400" b="1" i="0" u="none" strike="noStrike" kern="1200" cap="none" spc="0" normalizeH="0" baseline="-25000" noProof="0" dirty="0">
                <a:ln>
                  <a:noFill/>
                </a:ln>
                <a:solidFill>
                  <a:srgbClr val="FFC000"/>
                </a:solidFill>
                <a:effectLst/>
                <a:uLnTx/>
                <a:uFillTx/>
                <a:latin typeface="Arial" charset="0"/>
                <a:ea typeface="+mn-ea"/>
                <a:cs typeface="+mn-cs"/>
              </a:rPr>
              <a:t>2</a:t>
            </a:r>
            <a:r>
              <a:rPr kumimoji="0" lang="pt-BR" sz="2400" b="1" i="0" u="none" strike="noStrike" kern="1200" cap="none" spc="0" normalizeH="0" baseline="0" noProof="0" dirty="0">
                <a:ln>
                  <a:noFill/>
                </a:ln>
                <a:solidFill>
                  <a:srgbClr val="FFC000"/>
                </a:solidFill>
                <a:effectLst/>
                <a:uLnTx/>
                <a:uFillTx/>
                <a:latin typeface="Arial" charset="0"/>
                <a:ea typeface="+mn-ea"/>
                <a:cs typeface="+mn-cs"/>
              </a:rPr>
              <a:t>S + 6CO</a:t>
            </a:r>
            <a:r>
              <a:rPr kumimoji="0" lang="pt-BR" sz="2400" b="1" i="0" u="none" strike="noStrike" kern="1200" cap="none" spc="0" normalizeH="0" baseline="-25000" noProof="0" dirty="0">
                <a:ln>
                  <a:noFill/>
                </a:ln>
                <a:solidFill>
                  <a:srgbClr val="FFC000"/>
                </a:solidFill>
                <a:effectLst/>
                <a:uLnTx/>
                <a:uFillTx/>
                <a:latin typeface="Arial" charset="0"/>
                <a:ea typeface="+mn-ea"/>
                <a:cs typeface="+mn-cs"/>
              </a:rPr>
              <a:t>2</a:t>
            </a:r>
            <a:r>
              <a:rPr kumimoji="0" lang="pt-BR" sz="2400" b="1" i="0" u="none" strike="noStrike" kern="1200" cap="none" spc="0" normalizeH="0" baseline="0" noProof="0" dirty="0">
                <a:ln>
                  <a:noFill/>
                </a:ln>
                <a:solidFill>
                  <a:srgbClr val="FFC000"/>
                </a:solidFill>
                <a:effectLst/>
                <a:uLnTx/>
                <a:uFillTx/>
                <a:latin typeface="Arial" charset="0"/>
                <a:ea typeface="+mn-ea"/>
                <a:cs typeface="+mn-cs"/>
              </a:rPr>
              <a:t> → C</a:t>
            </a:r>
            <a:r>
              <a:rPr kumimoji="0" lang="pt-BR" sz="2400" b="1" i="0" u="none" strike="noStrike" kern="1200" cap="none" spc="0" normalizeH="0" baseline="-25000" noProof="0" dirty="0">
                <a:ln>
                  <a:noFill/>
                </a:ln>
                <a:solidFill>
                  <a:srgbClr val="FFC000"/>
                </a:solidFill>
                <a:effectLst/>
                <a:uLnTx/>
                <a:uFillTx/>
                <a:latin typeface="Arial" charset="0"/>
                <a:ea typeface="+mn-ea"/>
                <a:cs typeface="+mn-cs"/>
              </a:rPr>
              <a:t>6</a:t>
            </a:r>
            <a:r>
              <a:rPr kumimoji="0" lang="pt-BR" sz="2400" b="1" i="0" u="none" strike="noStrike" kern="1200" cap="none" spc="0" normalizeH="0" baseline="0" noProof="0" dirty="0">
                <a:ln>
                  <a:noFill/>
                </a:ln>
                <a:solidFill>
                  <a:srgbClr val="FFC000"/>
                </a:solidFill>
                <a:effectLst/>
                <a:uLnTx/>
                <a:uFillTx/>
                <a:latin typeface="Arial" charset="0"/>
                <a:ea typeface="+mn-ea"/>
                <a:cs typeface="+mn-cs"/>
              </a:rPr>
              <a:t>H</a:t>
            </a:r>
            <a:r>
              <a:rPr kumimoji="0" lang="pt-BR" sz="2400" b="1" i="0" u="none" strike="noStrike" kern="1200" cap="none" spc="0" normalizeH="0" baseline="-25000" noProof="0" dirty="0">
                <a:ln>
                  <a:noFill/>
                </a:ln>
                <a:solidFill>
                  <a:srgbClr val="FFC000"/>
                </a:solidFill>
                <a:effectLst/>
                <a:uLnTx/>
                <a:uFillTx/>
                <a:latin typeface="Arial" charset="0"/>
                <a:ea typeface="+mn-ea"/>
                <a:cs typeface="+mn-cs"/>
              </a:rPr>
              <a:t>12</a:t>
            </a:r>
            <a:r>
              <a:rPr kumimoji="0" lang="pt-BR" sz="2400" b="1" i="0" u="none" strike="noStrike" kern="1200" cap="none" spc="0" normalizeH="0" baseline="0" noProof="0" dirty="0">
                <a:ln>
                  <a:noFill/>
                </a:ln>
                <a:solidFill>
                  <a:srgbClr val="FFC000"/>
                </a:solidFill>
                <a:effectLst/>
                <a:uLnTx/>
                <a:uFillTx/>
                <a:latin typeface="Arial" charset="0"/>
                <a:ea typeface="+mn-ea"/>
                <a:cs typeface="+mn-cs"/>
              </a:rPr>
              <a:t>O</a:t>
            </a:r>
            <a:r>
              <a:rPr kumimoji="0" lang="pt-BR" sz="2400" b="1" i="0" u="none" strike="noStrike" kern="1200" cap="none" spc="0" normalizeH="0" baseline="-25000" noProof="0" dirty="0">
                <a:ln>
                  <a:noFill/>
                </a:ln>
                <a:solidFill>
                  <a:srgbClr val="FFC000"/>
                </a:solidFill>
                <a:effectLst/>
                <a:uLnTx/>
                <a:uFillTx/>
                <a:latin typeface="Arial" charset="0"/>
                <a:ea typeface="+mn-ea"/>
                <a:cs typeface="+mn-cs"/>
              </a:rPr>
              <a:t>6</a:t>
            </a:r>
            <a:r>
              <a:rPr kumimoji="0" lang="pt-BR" sz="2400" b="1" i="0" u="none" strike="noStrike" kern="1200" cap="none" spc="0" normalizeH="0" baseline="0" noProof="0" dirty="0">
                <a:ln>
                  <a:noFill/>
                </a:ln>
                <a:solidFill>
                  <a:srgbClr val="FFC000"/>
                </a:solidFill>
                <a:effectLst/>
                <a:uLnTx/>
                <a:uFillTx/>
                <a:latin typeface="Arial" charset="0"/>
                <a:ea typeface="+mn-ea"/>
                <a:cs typeface="+mn-cs"/>
              </a:rPr>
              <a:t> ( =carbohydrate ) + 6H</a:t>
            </a:r>
            <a:r>
              <a:rPr kumimoji="0" lang="pt-BR" sz="2400" b="1" i="0" u="none" strike="noStrike" kern="1200" cap="none" spc="0" normalizeH="0" baseline="-25000" noProof="0" dirty="0">
                <a:ln>
                  <a:noFill/>
                </a:ln>
                <a:solidFill>
                  <a:srgbClr val="FFC000"/>
                </a:solidFill>
                <a:effectLst/>
                <a:uLnTx/>
                <a:uFillTx/>
                <a:latin typeface="Arial" charset="0"/>
                <a:ea typeface="+mn-ea"/>
                <a:cs typeface="+mn-cs"/>
              </a:rPr>
              <a:t>2</a:t>
            </a:r>
            <a:r>
              <a:rPr kumimoji="0" lang="pt-BR" sz="2400" b="1" i="0" u="none" strike="noStrike" kern="1200" cap="none" spc="0" normalizeH="0" baseline="0" noProof="0" dirty="0">
                <a:ln>
                  <a:noFill/>
                </a:ln>
                <a:solidFill>
                  <a:srgbClr val="FFC000"/>
                </a:solidFill>
                <a:effectLst/>
                <a:uLnTx/>
                <a:uFillTx/>
                <a:latin typeface="Arial" charset="0"/>
                <a:ea typeface="+mn-ea"/>
                <a:cs typeface="+mn-cs"/>
              </a:rPr>
              <a:t>O + 12S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 name="Rectangle 2"/>
          <p:cNvSpPr/>
          <p:nvPr/>
        </p:nvSpPr>
        <p:spPr>
          <a:xfrm>
            <a:off x="424543" y="4961769"/>
            <a:ext cx="1553630"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14</a:t>
            </a:r>
          </a:p>
        </p:txBody>
      </p:sp>
      <p:sp>
        <p:nvSpPr>
          <p:cNvPr id="4" name="Rectangle 3"/>
          <p:cNvSpPr/>
          <p:nvPr/>
        </p:nvSpPr>
        <p:spPr>
          <a:xfrm>
            <a:off x="786351" y="2967335"/>
            <a:ext cx="7571304" cy="1200329"/>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200" b="1" i="0" u="none" strike="noStrike" kern="1200" cap="none" spc="0" normalizeH="0" baseline="0" noProof="0" dirty="0">
                <a:ln w="17780" cmpd="sng">
                  <a:solidFill>
                    <a:srgbClr val="FFFFFF"/>
                  </a:solidFill>
                  <a:prstDash val="solid"/>
                  <a:miter lim="800000"/>
                </a:ln>
                <a:solidFill>
                  <a:srgbClr val="FF0000"/>
                </a:solidFill>
                <a:effectLst>
                  <a:outerShdw blurRad="50800" algn="tl" rotWithShape="0">
                    <a:srgbClr val="000000"/>
                  </a:outerShdw>
                  <a:reflection blurRad="6350" stA="55000" endA="50" endPos="85000" dir="5400000" sy="-100000" algn="bl" rotWithShape="0"/>
                </a:effectLst>
                <a:uLnTx/>
                <a:uFillTx/>
                <a:latin typeface="Arial" charset="0"/>
                <a:ea typeface="+mn-ea"/>
                <a:cs typeface="+mn-cs"/>
              </a:rPr>
              <a:t>Chemosynthesis</a:t>
            </a:r>
          </a:p>
        </p:txBody>
      </p:sp>
    </p:spTree>
    <p:extLst>
      <p:ext uri="{BB962C8B-B14F-4D97-AF65-F5344CB8AC3E}">
        <p14:creationId xmlns:p14="http://schemas.microsoft.com/office/powerpoint/2010/main" val="45745788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3"/>
          <p:cNvSpPr>
            <a:spLocks noGrp="1" noChangeArrowheads="1"/>
          </p:cNvSpPr>
          <p:nvPr>
            <p:ph type="body" idx="4294967295"/>
          </p:nvPr>
        </p:nvSpPr>
        <p:spPr>
          <a:xfrm>
            <a:off x="0" y="76200"/>
            <a:ext cx="8991600" cy="5897563"/>
          </a:xfrm>
        </p:spPr>
        <p:txBody>
          <a:bodyPr/>
          <a:lstStyle/>
          <a:p>
            <a:pPr eaLnBrk="1" hangingPunct="1"/>
            <a:r>
              <a:rPr lang="en-US" dirty="0"/>
              <a:t>Which is Prokaryotic and which is Eukaryotic?</a:t>
            </a:r>
          </a:p>
        </p:txBody>
      </p:sp>
      <p:sp>
        <p:nvSpPr>
          <p:cNvPr id="184115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pic>
        <p:nvPicPr>
          <p:cNvPr id="15362" name="Picture 2" descr="http://3.bp.blogspot.com/_f_OmAdlU5os/Soeq19-2EwI/AAAAAAAAAYc/YNFz0VHVevs/s400/DSC0446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0"/>
            <a:ext cx="4191000" cy="5791200"/>
          </a:xfrm>
          <a:prstGeom prst="rect">
            <a:avLst/>
          </a:prstGeom>
          <a:noFill/>
          <a:ln w="38100">
            <a:solidFill>
              <a:srgbClr val="7030A0"/>
            </a:solidFill>
          </a:ln>
          <a:extLst>
            <a:ext uri="{909E8E84-426E-40DD-AFC4-6F175D3DCCD1}">
              <a14:hiddenFill xmlns:a14="http://schemas.microsoft.com/office/drawing/2010/main">
                <a:solidFill>
                  <a:srgbClr val="FFFFFF"/>
                </a:solidFill>
              </a14:hiddenFill>
            </a:ext>
          </a:extLst>
        </p:spPr>
      </p:pic>
      <p:pic>
        <p:nvPicPr>
          <p:cNvPr id="7" name="Picture 4" descr="http://www.microbiologyonline.org.uk/themed/sgm/img/slideshows/3.1.2_bacteria_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3900" y="762000"/>
            <a:ext cx="4381500" cy="5791200"/>
          </a:xfrm>
          <a:prstGeom prst="rect">
            <a:avLst/>
          </a:prstGeom>
          <a:noFill/>
          <a:ln w="57150">
            <a:solidFill>
              <a:schemeClr val="accent1">
                <a:lumMod val="60000"/>
                <a:lumOff val="40000"/>
              </a:schemeClr>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381000" y="83820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A</a:t>
            </a:r>
          </a:p>
        </p:txBody>
      </p:sp>
      <p:sp>
        <p:nvSpPr>
          <p:cNvPr id="3" name="Rectangle 2"/>
          <p:cNvSpPr/>
          <p:nvPr/>
        </p:nvSpPr>
        <p:spPr>
          <a:xfrm>
            <a:off x="4571999" y="866392"/>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B</a:t>
            </a:r>
          </a:p>
        </p:txBody>
      </p:sp>
      <p:sp>
        <p:nvSpPr>
          <p:cNvPr id="4" name="Rectangle 3"/>
          <p:cNvSpPr/>
          <p:nvPr/>
        </p:nvSpPr>
        <p:spPr>
          <a:xfrm>
            <a:off x="7993950" y="685800"/>
            <a:ext cx="954107"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15</a:t>
            </a:r>
          </a:p>
        </p:txBody>
      </p:sp>
    </p:spTree>
    <p:extLst>
      <p:ext uri="{BB962C8B-B14F-4D97-AF65-F5344CB8AC3E}">
        <p14:creationId xmlns:p14="http://schemas.microsoft.com/office/powerpoint/2010/main" val="355999270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3"/>
          <p:cNvSpPr>
            <a:spLocks noGrp="1" noChangeArrowheads="1"/>
          </p:cNvSpPr>
          <p:nvPr>
            <p:ph type="body" idx="4294967295"/>
          </p:nvPr>
        </p:nvSpPr>
        <p:spPr>
          <a:xfrm>
            <a:off x="0" y="76200"/>
            <a:ext cx="8991600" cy="5897563"/>
          </a:xfrm>
        </p:spPr>
        <p:txBody>
          <a:bodyPr/>
          <a:lstStyle/>
          <a:p>
            <a:pPr eaLnBrk="1" hangingPunct="1"/>
            <a:r>
              <a:rPr lang="en-US" dirty="0"/>
              <a:t>Which is Prokaryotic and which is Eukaryotic?</a:t>
            </a:r>
          </a:p>
        </p:txBody>
      </p:sp>
      <p:sp>
        <p:nvSpPr>
          <p:cNvPr id="184115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pic>
        <p:nvPicPr>
          <p:cNvPr id="15362" name="Picture 2" descr="http://3.bp.blogspot.com/_f_OmAdlU5os/Soeq19-2EwI/AAAAAAAAAYc/YNFz0VHVevs/s400/DSC0446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0"/>
            <a:ext cx="4191000" cy="5791200"/>
          </a:xfrm>
          <a:prstGeom prst="rect">
            <a:avLst/>
          </a:prstGeom>
          <a:noFill/>
          <a:ln w="38100">
            <a:solidFill>
              <a:srgbClr val="FFFF00"/>
            </a:solidFill>
          </a:ln>
          <a:extLst>
            <a:ext uri="{909E8E84-426E-40DD-AFC4-6F175D3DCCD1}">
              <a14:hiddenFill xmlns:a14="http://schemas.microsoft.com/office/drawing/2010/main">
                <a:solidFill>
                  <a:srgbClr val="FFFFFF"/>
                </a:solidFill>
              </a14:hiddenFill>
            </a:ext>
          </a:extLst>
        </p:spPr>
      </p:pic>
      <p:pic>
        <p:nvPicPr>
          <p:cNvPr id="7" name="Picture 4" descr="http://www.microbiologyonline.org.uk/themed/sgm/img/slideshows/3.1.2_bacteria_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3900" y="762000"/>
            <a:ext cx="4381500" cy="5791200"/>
          </a:xfrm>
          <a:prstGeom prst="rect">
            <a:avLst/>
          </a:prstGeom>
          <a:noFill/>
          <a:ln w="57150">
            <a:solidFill>
              <a:schemeClr val="accent1">
                <a:lumMod val="60000"/>
                <a:lumOff val="40000"/>
              </a:schemeClr>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381000" y="83820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FF00"/>
                </a:solidFill>
                <a:effectLst>
                  <a:outerShdw blurRad="50800" algn="tl" rotWithShape="0">
                    <a:srgbClr val="000000"/>
                  </a:outerShdw>
                </a:effectLst>
                <a:uLnTx/>
                <a:uFillTx/>
                <a:latin typeface="Arial" charset="0"/>
                <a:ea typeface="+mn-ea"/>
                <a:cs typeface="+mn-cs"/>
              </a:rPr>
              <a:t>A</a:t>
            </a:r>
          </a:p>
        </p:txBody>
      </p:sp>
      <p:sp>
        <p:nvSpPr>
          <p:cNvPr id="3" name="Rectangle 2"/>
          <p:cNvSpPr/>
          <p:nvPr/>
        </p:nvSpPr>
        <p:spPr>
          <a:xfrm>
            <a:off x="4571999" y="866392"/>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B</a:t>
            </a:r>
          </a:p>
        </p:txBody>
      </p:sp>
      <p:sp>
        <p:nvSpPr>
          <p:cNvPr id="4" name="Rectangle 3"/>
          <p:cNvSpPr/>
          <p:nvPr/>
        </p:nvSpPr>
        <p:spPr>
          <a:xfrm>
            <a:off x="7993950" y="685800"/>
            <a:ext cx="954107"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15</a:t>
            </a:r>
          </a:p>
        </p:txBody>
      </p:sp>
    </p:spTree>
    <p:extLst>
      <p:ext uri="{BB962C8B-B14F-4D97-AF65-F5344CB8AC3E}">
        <p14:creationId xmlns:p14="http://schemas.microsoft.com/office/powerpoint/2010/main" val="282305253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3"/>
          <p:cNvSpPr>
            <a:spLocks noGrp="1" noChangeArrowheads="1"/>
          </p:cNvSpPr>
          <p:nvPr>
            <p:ph type="body" idx="4294967295"/>
          </p:nvPr>
        </p:nvSpPr>
        <p:spPr>
          <a:xfrm>
            <a:off x="0" y="76200"/>
            <a:ext cx="8991600" cy="5897563"/>
          </a:xfrm>
        </p:spPr>
        <p:txBody>
          <a:bodyPr/>
          <a:lstStyle/>
          <a:p>
            <a:pPr eaLnBrk="1" hangingPunct="1"/>
            <a:r>
              <a:rPr lang="en-US" dirty="0"/>
              <a:t>Which is Prokaryotic and which is </a:t>
            </a:r>
            <a:r>
              <a:rPr lang="en-US" dirty="0">
                <a:solidFill>
                  <a:schemeClr val="accent1">
                    <a:lumMod val="40000"/>
                    <a:lumOff val="60000"/>
                  </a:schemeClr>
                </a:solidFill>
              </a:rPr>
              <a:t>Eukaryotic</a:t>
            </a:r>
            <a:r>
              <a:rPr lang="en-US" dirty="0"/>
              <a:t>?</a:t>
            </a:r>
          </a:p>
        </p:txBody>
      </p:sp>
      <p:sp>
        <p:nvSpPr>
          <p:cNvPr id="184115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pic>
        <p:nvPicPr>
          <p:cNvPr id="15362" name="Picture 2" descr="http://3.bp.blogspot.com/_f_OmAdlU5os/Soeq19-2EwI/AAAAAAAAAYc/YNFz0VHVevs/s400/DSC0446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0"/>
            <a:ext cx="4191000" cy="5791200"/>
          </a:xfrm>
          <a:prstGeom prst="rect">
            <a:avLst/>
          </a:prstGeom>
          <a:noFill/>
          <a:ln w="38100">
            <a:solidFill>
              <a:srgbClr val="00B0F0"/>
            </a:solidFill>
          </a:ln>
          <a:extLst>
            <a:ext uri="{909E8E84-426E-40DD-AFC4-6F175D3DCCD1}">
              <a14:hiddenFill xmlns:a14="http://schemas.microsoft.com/office/drawing/2010/main">
                <a:solidFill>
                  <a:srgbClr val="FFFFFF"/>
                </a:solidFill>
              </a14:hiddenFill>
            </a:ext>
          </a:extLst>
        </p:spPr>
      </p:pic>
      <p:pic>
        <p:nvPicPr>
          <p:cNvPr id="7" name="Picture 4" descr="http://www.microbiologyonline.org.uk/themed/sgm/img/slideshows/3.1.2_bacteria_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3900" y="762000"/>
            <a:ext cx="4381500" cy="5791200"/>
          </a:xfrm>
          <a:prstGeom prst="rect">
            <a:avLst/>
          </a:prstGeom>
          <a:noFill/>
          <a:ln w="57150">
            <a:solidFill>
              <a:schemeClr val="accent1">
                <a:lumMod val="60000"/>
                <a:lumOff val="40000"/>
              </a:schemeClr>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381000" y="83820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BBE0E3">
                    <a:lumMod val="40000"/>
                    <a:lumOff val="60000"/>
                  </a:srgbClr>
                </a:solidFill>
                <a:effectLst>
                  <a:outerShdw blurRad="50800" algn="tl" rotWithShape="0">
                    <a:srgbClr val="000000"/>
                  </a:outerShdw>
                </a:effectLst>
                <a:uLnTx/>
                <a:uFillTx/>
                <a:latin typeface="Arial" charset="0"/>
                <a:ea typeface="+mn-ea"/>
                <a:cs typeface="+mn-cs"/>
              </a:rPr>
              <a:t>A</a:t>
            </a:r>
          </a:p>
        </p:txBody>
      </p:sp>
      <p:sp>
        <p:nvSpPr>
          <p:cNvPr id="3" name="Rectangle 2"/>
          <p:cNvSpPr/>
          <p:nvPr/>
        </p:nvSpPr>
        <p:spPr>
          <a:xfrm>
            <a:off x="4571999" y="866392"/>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B</a:t>
            </a:r>
          </a:p>
        </p:txBody>
      </p:sp>
      <p:sp>
        <p:nvSpPr>
          <p:cNvPr id="4" name="Rectangle 3"/>
          <p:cNvSpPr/>
          <p:nvPr/>
        </p:nvSpPr>
        <p:spPr>
          <a:xfrm>
            <a:off x="7993950" y="685800"/>
            <a:ext cx="954107"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15</a:t>
            </a:r>
          </a:p>
        </p:txBody>
      </p:sp>
      <p:sp>
        <p:nvSpPr>
          <p:cNvPr id="5" name="Rectangle 4"/>
          <p:cNvSpPr/>
          <p:nvPr/>
        </p:nvSpPr>
        <p:spPr>
          <a:xfrm>
            <a:off x="348343" y="2362200"/>
            <a:ext cx="3724096" cy="923330"/>
          </a:xfrm>
          <a:prstGeom prst="rect">
            <a:avLst/>
          </a:prstGeom>
          <a:noFill/>
        </p:spPr>
        <p:txBody>
          <a:bodyPr wrap="none" lIns="91440" tIns="45720" rIns="91440" bIns="45720">
            <a:prstTxWarp prst="textWave1">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BBE0E3">
                      <a:tint val="3000"/>
                    </a:srgbClr>
                  </a:solidFill>
                  <a:prstDash val="solid"/>
                  <a:miter lim="800000"/>
                </a:ln>
                <a:gradFill>
                  <a:gsLst>
                    <a:gs pos="10000">
                      <a:srgbClr val="BBE0E3">
                        <a:tint val="63000"/>
                        <a:sat val="105000"/>
                      </a:srgbClr>
                    </a:gs>
                    <a:gs pos="90000">
                      <a:srgbClr val="BBE0E3">
                        <a:shade val="50000"/>
                        <a:satMod val="100000"/>
                      </a:srgbClr>
                    </a:gs>
                  </a:gsLst>
                  <a:lin ang="5400000"/>
                </a:gradFill>
                <a:effectLst>
                  <a:outerShdw blurRad="55000" dist="50800" dir="5400000" algn="tl">
                    <a:srgbClr val="000000">
                      <a:alpha val="33000"/>
                    </a:srgbClr>
                  </a:outerShdw>
                </a:effectLst>
                <a:uLnTx/>
                <a:uFillTx/>
                <a:latin typeface="Arial" charset="0"/>
                <a:ea typeface="+mn-ea"/>
                <a:cs typeface="+mn-cs"/>
              </a:rPr>
              <a:t>Eukaryotic</a:t>
            </a:r>
          </a:p>
        </p:txBody>
      </p:sp>
      <p:sp>
        <p:nvSpPr>
          <p:cNvPr id="6" name="Rectangle 5"/>
          <p:cNvSpPr/>
          <p:nvPr/>
        </p:nvSpPr>
        <p:spPr>
          <a:xfrm>
            <a:off x="413657" y="4572000"/>
            <a:ext cx="2877711"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Nucleus</a:t>
            </a:r>
          </a:p>
        </p:txBody>
      </p:sp>
      <p:sp>
        <p:nvSpPr>
          <p:cNvPr id="8" name="Right Arrow 7"/>
          <p:cNvSpPr/>
          <p:nvPr/>
        </p:nvSpPr>
        <p:spPr bwMode="auto">
          <a:xfrm rot="18604817">
            <a:off x="2016162" y="4119972"/>
            <a:ext cx="838200" cy="381000"/>
          </a:xfrm>
          <a:prstGeom prst="rightArrow">
            <a:avLst/>
          </a:prstGeom>
          <a:solidFill>
            <a:schemeClr val="bg1"/>
          </a:solidFill>
          <a:ln w="9525" cap="flat" cmpd="sng" algn="ctr">
            <a:solidFill>
              <a:schemeClr val="accent1">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FFFFFF"/>
              </a:buClr>
              <a:buSzPct val="65000"/>
              <a:buFont typeface="Wingdings" pitchFamily="2" charset="2"/>
              <a:buChar char="n"/>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endParaRPr>
          </a:p>
        </p:txBody>
      </p:sp>
    </p:spTree>
    <p:extLst>
      <p:ext uri="{BB962C8B-B14F-4D97-AF65-F5344CB8AC3E}">
        <p14:creationId xmlns:p14="http://schemas.microsoft.com/office/powerpoint/2010/main" val="418833514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3"/>
          <p:cNvSpPr>
            <a:spLocks noGrp="1" noChangeArrowheads="1"/>
          </p:cNvSpPr>
          <p:nvPr>
            <p:ph type="body" idx="4294967295"/>
          </p:nvPr>
        </p:nvSpPr>
        <p:spPr>
          <a:xfrm>
            <a:off x="0" y="76200"/>
            <a:ext cx="8991600" cy="5897563"/>
          </a:xfrm>
        </p:spPr>
        <p:txBody>
          <a:bodyPr/>
          <a:lstStyle/>
          <a:p>
            <a:pPr eaLnBrk="1" hangingPunct="1"/>
            <a:r>
              <a:rPr lang="en-US" dirty="0"/>
              <a:t>Which is Prokaryotic and which is </a:t>
            </a:r>
            <a:r>
              <a:rPr lang="en-US" dirty="0">
                <a:solidFill>
                  <a:schemeClr val="accent1">
                    <a:lumMod val="40000"/>
                    <a:lumOff val="60000"/>
                  </a:schemeClr>
                </a:solidFill>
              </a:rPr>
              <a:t>Eukaryotic</a:t>
            </a:r>
            <a:r>
              <a:rPr lang="en-US" dirty="0"/>
              <a:t>?</a:t>
            </a:r>
          </a:p>
        </p:txBody>
      </p:sp>
      <p:sp>
        <p:nvSpPr>
          <p:cNvPr id="184115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pic>
        <p:nvPicPr>
          <p:cNvPr id="15362" name="Picture 2" descr="http://3.bp.blogspot.com/_f_OmAdlU5os/Soeq19-2EwI/AAAAAAAAAYc/YNFz0VHVevs/s400/DSC0446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0"/>
            <a:ext cx="4191000" cy="5791200"/>
          </a:xfrm>
          <a:prstGeom prst="rect">
            <a:avLst/>
          </a:prstGeom>
          <a:noFill/>
          <a:ln w="38100">
            <a:solidFill>
              <a:srgbClr val="00B0F0"/>
            </a:solidFill>
          </a:ln>
          <a:extLst>
            <a:ext uri="{909E8E84-426E-40DD-AFC4-6F175D3DCCD1}">
              <a14:hiddenFill xmlns:a14="http://schemas.microsoft.com/office/drawing/2010/main">
                <a:solidFill>
                  <a:srgbClr val="FFFFFF"/>
                </a:solidFill>
              </a14:hiddenFill>
            </a:ext>
          </a:extLst>
        </p:spPr>
      </p:pic>
      <p:pic>
        <p:nvPicPr>
          <p:cNvPr id="7" name="Picture 4" descr="http://www.microbiologyonline.org.uk/themed/sgm/img/slideshows/3.1.2_bacteria_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3900" y="762000"/>
            <a:ext cx="4381500" cy="5791200"/>
          </a:xfrm>
          <a:prstGeom prst="rect">
            <a:avLst/>
          </a:prstGeom>
          <a:noFill/>
          <a:ln w="57150">
            <a:solidFill>
              <a:srgbClr val="FFFF00"/>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381000" y="83820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BBE0E3">
                    <a:lumMod val="40000"/>
                    <a:lumOff val="60000"/>
                  </a:srgbClr>
                </a:solidFill>
                <a:effectLst>
                  <a:outerShdw blurRad="50800" algn="tl" rotWithShape="0">
                    <a:srgbClr val="000000"/>
                  </a:outerShdw>
                </a:effectLst>
                <a:uLnTx/>
                <a:uFillTx/>
                <a:latin typeface="Arial" charset="0"/>
                <a:ea typeface="+mn-ea"/>
                <a:cs typeface="+mn-cs"/>
              </a:rPr>
              <a:t>A</a:t>
            </a:r>
          </a:p>
        </p:txBody>
      </p:sp>
      <p:sp>
        <p:nvSpPr>
          <p:cNvPr id="3" name="Rectangle 2"/>
          <p:cNvSpPr/>
          <p:nvPr/>
        </p:nvSpPr>
        <p:spPr>
          <a:xfrm>
            <a:off x="4571999" y="866392"/>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FF00"/>
                </a:solidFill>
                <a:effectLst>
                  <a:outerShdw blurRad="50800" algn="tl" rotWithShape="0">
                    <a:srgbClr val="000000"/>
                  </a:outerShdw>
                </a:effectLst>
                <a:uLnTx/>
                <a:uFillTx/>
                <a:latin typeface="Arial" charset="0"/>
                <a:ea typeface="+mn-ea"/>
                <a:cs typeface="+mn-cs"/>
              </a:rPr>
              <a:t>B</a:t>
            </a:r>
          </a:p>
        </p:txBody>
      </p:sp>
      <p:sp>
        <p:nvSpPr>
          <p:cNvPr id="4" name="Rectangle 3"/>
          <p:cNvSpPr/>
          <p:nvPr/>
        </p:nvSpPr>
        <p:spPr>
          <a:xfrm>
            <a:off x="7993950" y="685800"/>
            <a:ext cx="954107"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15</a:t>
            </a:r>
          </a:p>
        </p:txBody>
      </p:sp>
      <p:sp>
        <p:nvSpPr>
          <p:cNvPr id="5" name="Rectangle 4"/>
          <p:cNvSpPr/>
          <p:nvPr/>
        </p:nvSpPr>
        <p:spPr>
          <a:xfrm>
            <a:off x="348343" y="2362200"/>
            <a:ext cx="3724096" cy="923330"/>
          </a:xfrm>
          <a:prstGeom prst="rect">
            <a:avLst/>
          </a:prstGeom>
          <a:noFill/>
        </p:spPr>
        <p:txBody>
          <a:bodyPr wrap="none" lIns="91440" tIns="45720" rIns="91440" bIns="45720">
            <a:prstTxWarp prst="textWave1">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BBE0E3">
                      <a:tint val="3000"/>
                    </a:srgbClr>
                  </a:solidFill>
                  <a:prstDash val="solid"/>
                  <a:miter lim="800000"/>
                </a:ln>
                <a:gradFill>
                  <a:gsLst>
                    <a:gs pos="10000">
                      <a:srgbClr val="BBE0E3">
                        <a:tint val="63000"/>
                        <a:sat val="105000"/>
                      </a:srgbClr>
                    </a:gs>
                    <a:gs pos="90000">
                      <a:srgbClr val="BBE0E3">
                        <a:shade val="50000"/>
                        <a:satMod val="100000"/>
                      </a:srgbClr>
                    </a:gs>
                  </a:gsLst>
                  <a:lin ang="5400000"/>
                </a:gradFill>
                <a:effectLst>
                  <a:outerShdw blurRad="55000" dist="50800" dir="5400000" algn="tl">
                    <a:srgbClr val="000000">
                      <a:alpha val="33000"/>
                    </a:srgbClr>
                  </a:outerShdw>
                </a:effectLst>
                <a:uLnTx/>
                <a:uFillTx/>
                <a:latin typeface="Arial" charset="0"/>
                <a:ea typeface="+mn-ea"/>
                <a:cs typeface="+mn-cs"/>
              </a:rPr>
              <a:t>Eukaryotic</a:t>
            </a:r>
          </a:p>
        </p:txBody>
      </p:sp>
      <p:sp>
        <p:nvSpPr>
          <p:cNvPr id="6" name="Rectangle 5"/>
          <p:cNvSpPr/>
          <p:nvPr/>
        </p:nvSpPr>
        <p:spPr>
          <a:xfrm>
            <a:off x="413657" y="4572000"/>
            <a:ext cx="2877711"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Nucleus</a:t>
            </a:r>
          </a:p>
        </p:txBody>
      </p:sp>
      <p:sp>
        <p:nvSpPr>
          <p:cNvPr id="8" name="Right Arrow 7"/>
          <p:cNvSpPr/>
          <p:nvPr/>
        </p:nvSpPr>
        <p:spPr bwMode="auto">
          <a:xfrm rot="18604817">
            <a:off x="2016162" y="4119972"/>
            <a:ext cx="838200" cy="381000"/>
          </a:xfrm>
          <a:prstGeom prst="rightArrow">
            <a:avLst/>
          </a:prstGeom>
          <a:solidFill>
            <a:schemeClr val="bg1"/>
          </a:solidFill>
          <a:ln w="9525" cap="flat" cmpd="sng" algn="ctr">
            <a:solidFill>
              <a:schemeClr val="accent1">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FFFFFF"/>
              </a:buClr>
              <a:buSzPct val="65000"/>
              <a:buFont typeface="Wingdings" pitchFamily="2" charset="2"/>
              <a:buChar char="n"/>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endParaRPr>
          </a:p>
        </p:txBody>
      </p:sp>
    </p:spTree>
    <p:extLst>
      <p:ext uri="{BB962C8B-B14F-4D97-AF65-F5344CB8AC3E}">
        <p14:creationId xmlns:p14="http://schemas.microsoft.com/office/powerpoint/2010/main" val="131466879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3"/>
          <p:cNvSpPr>
            <a:spLocks noGrp="1" noChangeArrowheads="1"/>
          </p:cNvSpPr>
          <p:nvPr>
            <p:ph type="body" idx="4294967295"/>
          </p:nvPr>
        </p:nvSpPr>
        <p:spPr>
          <a:xfrm>
            <a:off x="0" y="76200"/>
            <a:ext cx="8991600" cy="5897563"/>
          </a:xfrm>
        </p:spPr>
        <p:txBody>
          <a:bodyPr/>
          <a:lstStyle/>
          <a:p>
            <a:pPr eaLnBrk="1" hangingPunct="1"/>
            <a:r>
              <a:rPr lang="en-US" dirty="0"/>
              <a:t>Which is Prokaryotic and which is </a:t>
            </a:r>
            <a:r>
              <a:rPr lang="en-US" dirty="0">
                <a:solidFill>
                  <a:schemeClr val="accent1">
                    <a:lumMod val="40000"/>
                    <a:lumOff val="60000"/>
                  </a:schemeClr>
                </a:solidFill>
              </a:rPr>
              <a:t>Eukaryotic</a:t>
            </a:r>
            <a:r>
              <a:rPr lang="en-US" dirty="0"/>
              <a:t>?</a:t>
            </a:r>
          </a:p>
        </p:txBody>
      </p:sp>
      <p:sp>
        <p:nvSpPr>
          <p:cNvPr id="184115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pic>
        <p:nvPicPr>
          <p:cNvPr id="15362" name="Picture 2" descr="http://3.bp.blogspot.com/_f_OmAdlU5os/Soeq19-2EwI/AAAAAAAAAYc/YNFz0VHVevs/s400/DSC0446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0"/>
            <a:ext cx="4191000" cy="5791200"/>
          </a:xfrm>
          <a:prstGeom prst="rect">
            <a:avLst/>
          </a:prstGeom>
          <a:noFill/>
          <a:ln w="38100">
            <a:solidFill>
              <a:srgbClr val="00B0F0"/>
            </a:solidFill>
          </a:ln>
          <a:extLst>
            <a:ext uri="{909E8E84-426E-40DD-AFC4-6F175D3DCCD1}">
              <a14:hiddenFill xmlns:a14="http://schemas.microsoft.com/office/drawing/2010/main">
                <a:solidFill>
                  <a:srgbClr val="FFFFFF"/>
                </a:solidFill>
              </a14:hiddenFill>
            </a:ext>
          </a:extLst>
        </p:spPr>
      </p:pic>
      <p:pic>
        <p:nvPicPr>
          <p:cNvPr id="7" name="Picture 4" descr="http://www.microbiologyonline.org.uk/themed/sgm/img/slideshows/3.1.2_bacteria_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3900" y="762000"/>
            <a:ext cx="4381500" cy="5791200"/>
          </a:xfrm>
          <a:prstGeom prst="rect">
            <a:avLst/>
          </a:prstGeom>
          <a:noFill/>
          <a:ln w="57150">
            <a:solidFill>
              <a:srgbClr val="FF66FF"/>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381000" y="83820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BBE0E3">
                    <a:lumMod val="40000"/>
                    <a:lumOff val="60000"/>
                  </a:srgbClr>
                </a:solidFill>
                <a:effectLst>
                  <a:outerShdw blurRad="50800" algn="tl" rotWithShape="0">
                    <a:srgbClr val="000000"/>
                  </a:outerShdw>
                </a:effectLst>
                <a:uLnTx/>
                <a:uFillTx/>
                <a:latin typeface="Arial" charset="0"/>
                <a:ea typeface="+mn-ea"/>
                <a:cs typeface="+mn-cs"/>
              </a:rPr>
              <a:t>A</a:t>
            </a:r>
          </a:p>
        </p:txBody>
      </p:sp>
      <p:sp>
        <p:nvSpPr>
          <p:cNvPr id="3" name="Rectangle 2"/>
          <p:cNvSpPr/>
          <p:nvPr/>
        </p:nvSpPr>
        <p:spPr>
          <a:xfrm>
            <a:off x="4571999" y="866392"/>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66FF"/>
                </a:solidFill>
                <a:effectLst>
                  <a:outerShdw blurRad="50800" algn="tl" rotWithShape="0">
                    <a:srgbClr val="000000"/>
                  </a:outerShdw>
                </a:effectLst>
                <a:uLnTx/>
                <a:uFillTx/>
                <a:latin typeface="Arial" charset="0"/>
                <a:ea typeface="+mn-ea"/>
                <a:cs typeface="+mn-cs"/>
              </a:rPr>
              <a:t>B</a:t>
            </a:r>
          </a:p>
        </p:txBody>
      </p:sp>
      <p:sp>
        <p:nvSpPr>
          <p:cNvPr id="4" name="Rectangle 3"/>
          <p:cNvSpPr/>
          <p:nvPr/>
        </p:nvSpPr>
        <p:spPr>
          <a:xfrm>
            <a:off x="7993950" y="685800"/>
            <a:ext cx="954107"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15</a:t>
            </a:r>
          </a:p>
        </p:txBody>
      </p:sp>
      <p:sp>
        <p:nvSpPr>
          <p:cNvPr id="5" name="Rectangle 4"/>
          <p:cNvSpPr/>
          <p:nvPr/>
        </p:nvSpPr>
        <p:spPr>
          <a:xfrm>
            <a:off x="348343" y="2362200"/>
            <a:ext cx="3724096" cy="923330"/>
          </a:xfrm>
          <a:prstGeom prst="rect">
            <a:avLst/>
          </a:prstGeom>
          <a:noFill/>
        </p:spPr>
        <p:txBody>
          <a:bodyPr wrap="none" lIns="91440" tIns="45720" rIns="91440" bIns="45720">
            <a:prstTxWarp prst="textWave1">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BBE0E3">
                      <a:tint val="3000"/>
                    </a:srgbClr>
                  </a:solidFill>
                  <a:prstDash val="solid"/>
                  <a:miter lim="800000"/>
                </a:ln>
                <a:gradFill>
                  <a:gsLst>
                    <a:gs pos="10000">
                      <a:srgbClr val="BBE0E3">
                        <a:tint val="63000"/>
                        <a:sat val="105000"/>
                      </a:srgbClr>
                    </a:gs>
                    <a:gs pos="90000">
                      <a:srgbClr val="BBE0E3">
                        <a:shade val="50000"/>
                        <a:satMod val="100000"/>
                      </a:srgbClr>
                    </a:gs>
                  </a:gsLst>
                  <a:lin ang="5400000"/>
                </a:gradFill>
                <a:effectLst>
                  <a:outerShdw blurRad="55000" dist="50800" dir="5400000" algn="tl">
                    <a:srgbClr val="000000">
                      <a:alpha val="33000"/>
                    </a:srgbClr>
                  </a:outerShdw>
                </a:effectLst>
                <a:uLnTx/>
                <a:uFillTx/>
                <a:latin typeface="Arial" charset="0"/>
                <a:ea typeface="+mn-ea"/>
                <a:cs typeface="+mn-cs"/>
              </a:rPr>
              <a:t>Eukaryotic</a:t>
            </a:r>
          </a:p>
        </p:txBody>
      </p:sp>
      <p:sp>
        <p:nvSpPr>
          <p:cNvPr id="6" name="Rectangle 5"/>
          <p:cNvSpPr/>
          <p:nvPr/>
        </p:nvSpPr>
        <p:spPr>
          <a:xfrm>
            <a:off x="413657" y="4572000"/>
            <a:ext cx="2877711"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Nucleus</a:t>
            </a:r>
          </a:p>
        </p:txBody>
      </p:sp>
      <p:sp>
        <p:nvSpPr>
          <p:cNvPr id="8" name="Right Arrow 7"/>
          <p:cNvSpPr/>
          <p:nvPr/>
        </p:nvSpPr>
        <p:spPr bwMode="auto">
          <a:xfrm rot="18604817">
            <a:off x="2016162" y="4119972"/>
            <a:ext cx="838200" cy="381000"/>
          </a:xfrm>
          <a:prstGeom prst="rightArrow">
            <a:avLst/>
          </a:prstGeom>
          <a:solidFill>
            <a:schemeClr val="bg1"/>
          </a:solidFill>
          <a:ln w="9525" cap="flat" cmpd="sng" algn="ctr">
            <a:solidFill>
              <a:schemeClr val="accent1">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FFFFFF"/>
              </a:buClr>
              <a:buSzPct val="65000"/>
              <a:buFont typeface="Wingdings" pitchFamily="2" charset="2"/>
              <a:buChar char="n"/>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9" name="Rectangle 8"/>
          <p:cNvSpPr/>
          <p:nvPr/>
        </p:nvSpPr>
        <p:spPr>
          <a:xfrm>
            <a:off x="4723334" y="1896070"/>
            <a:ext cx="3993402" cy="923330"/>
          </a:xfrm>
          <a:prstGeom prst="rect">
            <a:avLst/>
          </a:prstGeom>
          <a:noFill/>
        </p:spPr>
        <p:txBody>
          <a:bodyPr wrap="none" lIns="91440" tIns="45720" rIns="91440" bIns="45720">
            <a:prstTxWarp prst="textWave4">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66FF"/>
                </a:solidFill>
                <a:effectLst>
                  <a:outerShdw blurRad="50800" algn="tl" rotWithShape="0">
                    <a:srgbClr val="000000"/>
                  </a:outerShdw>
                </a:effectLst>
                <a:uLnTx/>
                <a:uFillTx/>
                <a:latin typeface="Arial" charset="0"/>
                <a:ea typeface="+mn-ea"/>
                <a:cs typeface="+mn-cs"/>
              </a:rPr>
              <a:t>Prokaryotic</a:t>
            </a:r>
          </a:p>
        </p:txBody>
      </p:sp>
      <p:sp>
        <p:nvSpPr>
          <p:cNvPr id="10" name="Rectangle 9"/>
          <p:cNvSpPr/>
          <p:nvPr/>
        </p:nvSpPr>
        <p:spPr>
          <a:xfrm>
            <a:off x="4769598" y="4593771"/>
            <a:ext cx="399340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No Nucleus</a:t>
            </a:r>
          </a:p>
        </p:txBody>
      </p:sp>
      <p:sp>
        <p:nvSpPr>
          <p:cNvPr id="11" name="Rectangle 10">
            <a:extLst>
              <a:ext uri="{FF2B5EF4-FFF2-40B4-BE49-F238E27FC236}">
                <a16:creationId xmlns:a16="http://schemas.microsoft.com/office/drawing/2014/main" id="{11A31E2E-A84F-529A-FE09-AC0DD4819F41}"/>
              </a:ext>
            </a:extLst>
          </p:cNvPr>
          <p:cNvSpPr/>
          <p:nvPr/>
        </p:nvSpPr>
        <p:spPr>
          <a:xfrm>
            <a:off x="5923017" y="2956325"/>
            <a:ext cx="2916183" cy="175432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6600">
                  <a:solidFill>
                    <a:srgbClr val="333399"/>
                  </a:solidFill>
                  <a:prstDash val="solid"/>
                </a:ln>
                <a:solidFill>
                  <a:srgbClr val="FFFFFF"/>
                </a:solidFill>
                <a:effectLst>
                  <a:outerShdw dist="38100" dir="2700000" algn="tl" rotWithShape="0">
                    <a:srgbClr val="333399"/>
                  </a:outerShdw>
                </a:effectLst>
                <a:uLnTx/>
                <a:uFillTx/>
                <a:latin typeface="Arial" charset="0"/>
                <a:ea typeface="+mn-ea"/>
                <a:cs typeface="+mn-cs"/>
              </a:rPr>
              <a:t>Domain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6600">
                  <a:solidFill>
                    <a:srgbClr val="333399"/>
                  </a:solidFill>
                  <a:prstDash val="solid"/>
                </a:ln>
                <a:solidFill>
                  <a:srgbClr val="FFFFFF"/>
                </a:solidFill>
                <a:effectLst>
                  <a:outerShdw dist="38100" dir="2700000" algn="tl" rotWithShape="0">
                    <a:srgbClr val="333399"/>
                  </a:outerShdw>
                </a:effectLst>
                <a:uLnTx/>
                <a:uFillTx/>
                <a:latin typeface="Arial" charset="0"/>
                <a:ea typeface="+mn-ea"/>
                <a:cs typeface="+mn-cs"/>
              </a:rPr>
              <a:t>Bacteria</a:t>
            </a:r>
          </a:p>
        </p:txBody>
      </p:sp>
    </p:spTree>
    <p:extLst>
      <p:ext uri="{BB962C8B-B14F-4D97-AF65-F5344CB8AC3E}">
        <p14:creationId xmlns:p14="http://schemas.microsoft.com/office/powerpoint/2010/main" val="720764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3"/>
          <p:cNvSpPr>
            <a:spLocks noGrp="1" noChangeArrowheads="1"/>
          </p:cNvSpPr>
          <p:nvPr>
            <p:ph type="body" idx="4294967295"/>
          </p:nvPr>
        </p:nvSpPr>
        <p:spPr>
          <a:xfrm>
            <a:off x="228600" y="228600"/>
            <a:ext cx="8686800" cy="5897563"/>
          </a:xfrm>
        </p:spPr>
        <p:txBody>
          <a:bodyPr/>
          <a:lstStyle/>
          <a:p>
            <a:pPr eaLnBrk="1" hangingPunct="1"/>
            <a:r>
              <a:rPr lang="en-US" dirty="0">
                <a:solidFill>
                  <a:schemeClr val="accent1">
                    <a:lumMod val="75000"/>
                  </a:schemeClr>
                </a:solidFill>
              </a:rPr>
              <a:t>More recent technologies use DNA     to help provide insight into how similar and how different organisms are.  </a:t>
            </a:r>
          </a:p>
          <a:p>
            <a:pPr lvl="1" eaLnBrk="1" hangingPunct="1"/>
            <a:r>
              <a:rPr lang="en-US" dirty="0">
                <a:solidFill>
                  <a:schemeClr val="accent6">
                    <a:lumMod val="40000"/>
                    <a:lumOff val="60000"/>
                  </a:schemeClr>
                </a:solidFill>
              </a:rPr>
              <a:t>This allows taxonomist to classify organisms more accurately.</a:t>
            </a:r>
          </a:p>
        </p:txBody>
      </p:sp>
      <p:sp>
        <p:nvSpPr>
          <p:cNvPr id="1630213"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outerShdw blurRad="38100" dist="38100" dir="2700000" algn="tl">
                  <a:srgbClr val="336699"/>
                </a:outerShdw>
              </a:effectLst>
              <a:uLnTx/>
              <a:uFillTx/>
              <a:latin typeface="Arial" charset="0"/>
              <a:ea typeface="+mn-ea"/>
              <a:cs typeface="+mn-cs"/>
            </a:endParaRPr>
          </a:p>
        </p:txBody>
      </p:sp>
      <p:pic>
        <p:nvPicPr>
          <p:cNvPr id="12290" name="Picture 2" descr="http://www.nist.gov/oles/forensics/images/DNA-Stra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256" y="2819400"/>
            <a:ext cx="8501743" cy="3810000"/>
          </a:xfrm>
          <a:prstGeom prst="rect">
            <a:avLst/>
          </a:prstGeom>
          <a:noFill/>
          <a:ln w="38100">
            <a:solidFill>
              <a:srgbClr val="00B0F0"/>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8278526" y="76200"/>
            <a:ext cx="56938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3</a:t>
            </a:r>
          </a:p>
        </p:txBody>
      </p:sp>
      <p:sp>
        <p:nvSpPr>
          <p:cNvPr id="3" name="Rounded Rectangle 2"/>
          <p:cNvSpPr/>
          <p:nvPr/>
        </p:nvSpPr>
        <p:spPr>
          <a:xfrm>
            <a:off x="5562600" y="347365"/>
            <a:ext cx="12954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Tree>
    <p:extLst>
      <p:ext uri="{BB962C8B-B14F-4D97-AF65-F5344CB8AC3E}">
        <p14:creationId xmlns:p14="http://schemas.microsoft.com/office/powerpoint/2010/main" val="390556570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3"/>
          <p:cNvSpPr>
            <a:spLocks noGrp="1" noChangeArrowheads="1"/>
          </p:cNvSpPr>
          <p:nvPr>
            <p:ph type="body" idx="4294967295"/>
          </p:nvPr>
        </p:nvSpPr>
        <p:spPr>
          <a:xfrm>
            <a:off x="0" y="76200"/>
            <a:ext cx="8991600" cy="5897563"/>
          </a:xfrm>
        </p:spPr>
        <p:txBody>
          <a:bodyPr/>
          <a:lstStyle/>
          <a:p>
            <a:pPr eaLnBrk="1" hangingPunct="1"/>
            <a:r>
              <a:rPr lang="en-US" dirty="0"/>
              <a:t>Which is Prokaryotic and which is </a:t>
            </a:r>
            <a:r>
              <a:rPr lang="en-US" dirty="0">
                <a:solidFill>
                  <a:schemeClr val="accent1">
                    <a:lumMod val="40000"/>
                    <a:lumOff val="60000"/>
                  </a:schemeClr>
                </a:solidFill>
              </a:rPr>
              <a:t>Eukaryotic</a:t>
            </a:r>
            <a:r>
              <a:rPr lang="en-US" dirty="0"/>
              <a:t>?</a:t>
            </a:r>
          </a:p>
        </p:txBody>
      </p:sp>
      <p:sp>
        <p:nvSpPr>
          <p:cNvPr id="184115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pic>
        <p:nvPicPr>
          <p:cNvPr id="15362" name="Picture 2" descr="http://3.bp.blogspot.com/_f_OmAdlU5os/Soeq19-2EwI/AAAAAAAAAYc/YNFz0VHVevs/s400/DSC0446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0"/>
            <a:ext cx="4191000" cy="5791200"/>
          </a:xfrm>
          <a:prstGeom prst="rect">
            <a:avLst/>
          </a:prstGeom>
          <a:noFill/>
          <a:ln w="38100">
            <a:solidFill>
              <a:srgbClr val="00B0F0"/>
            </a:solidFill>
          </a:ln>
          <a:extLst>
            <a:ext uri="{909E8E84-426E-40DD-AFC4-6F175D3DCCD1}">
              <a14:hiddenFill xmlns:a14="http://schemas.microsoft.com/office/drawing/2010/main">
                <a:solidFill>
                  <a:srgbClr val="FFFFFF"/>
                </a:solidFill>
              </a14:hiddenFill>
            </a:ext>
          </a:extLst>
        </p:spPr>
      </p:pic>
      <p:pic>
        <p:nvPicPr>
          <p:cNvPr id="7" name="Picture 4" descr="http://www.microbiologyonline.org.uk/themed/sgm/img/slideshows/3.1.2_bacteria_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3900" y="762000"/>
            <a:ext cx="4381500" cy="5791200"/>
          </a:xfrm>
          <a:prstGeom prst="rect">
            <a:avLst/>
          </a:prstGeom>
          <a:noFill/>
          <a:ln w="57150">
            <a:solidFill>
              <a:srgbClr val="FF66FF"/>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381000" y="83820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BBE0E3">
                    <a:lumMod val="40000"/>
                    <a:lumOff val="60000"/>
                  </a:srgbClr>
                </a:solidFill>
                <a:effectLst>
                  <a:outerShdw blurRad="50800" algn="tl" rotWithShape="0">
                    <a:srgbClr val="000000"/>
                  </a:outerShdw>
                </a:effectLst>
                <a:uLnTx/>
                <a:uFillTx/>
                <a:latin typeface="Arial" charset="0"/>
                <a:ea typeface="+mn-ea"/>
                <a:cs typeface="+mn-cs"/>
              </a:rPr>
              <a:t>A</a:t>
            </a:r>
          </a:p>
        </p:txBody>
      </p:sp>
      <p:sp>
        <p:nvSpPr>
          <p:cNvPr id="3" name="Rectangle 2"/>
          <p:cNvSpPr/>
          <p:nvPr/>
        </p:nvSpPr>
        <p:spPr>
          <a:xfrm>
            <a:off x="4571999" y="866392"/>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66FF"/>
                </a:solidFill>
                <a:effectLst>
                  <a:outerShdw blurRad="50800" algn="tl" rotWithShape="0">
                    <a:srgbClr val="000000"/>
                  </a:outerShdw>
                </a:effectLst>
                <a:uLnTx/>
                <a:uFillTx/>
                <a:latin typeface="Arial" charset="0"/>
                <a:ea typeface="+mn-ea"/>
                <a:cs typeface="+mn-cs"/>
              </a:rPr>
              <a:t>B</a:t>
            </a:r>
          </a:p>
        </p:txBody>
      </p:sp>
      <p:sp>
        <p:nvSpPr>
          <p:cNvPr id="4" name="Rectangle 3"/>
          <p:cNvSpPr/>
          <p:nvPr/>
        </p:nvSpPr>
        <p:spPr>
          <a:xfrm>
            <a:off x="7993950" y="685800"/>
            <a:ext cx="954107"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15</a:t>
            </a:r>
          </a:p>
        </p:txBody>
      </p:sp>
      <p:sp>
        <p:nvSpPr>
          <p:cNvPr id="5" name="Rectangle 4"/>
          <p:cNvSpPr/>
          <p:nvPr/>
        </p:nvSpPr>
        <p:spPr>
          <a:xfrm>
            <a:off x="348343" y="2362200"/>
            <a:ext cx="3724096" cy="923330"/>
          </a:xfrm>
          <a:prstGeom prst="rect">
            <a:avLst/>
          </a:prstGeom>
          <a:noFill/>
        </p:spPr>
        <p:txBody>
          <a:bodyPr wrap="none" lIns="91440" tIns="45720" rIns="91440" bIns="45720">
            <a:prstTxWarp prst="textWave1">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BBE0E3">
                      <a:tint val="3000"/>
                    </a:srgbClr>
                  </a:solidFill>
                  <a:prstDash val="solid"/>
                  <a:miter lim="800000"/>
                </a:ln>
                <a:gradFill>
                  <a:gsLst>
                    <a:gs pos="10000">
                      <a:srgbClr val="BBE0E3">
                        <a:tint val="63000"/>
                        <a:sat val="105000"/>
                      </a:srgbClr>
                    </a:gs>
                    <a:gs pos="90000">
                      <a:srgbClr val="BBE0E3">
                        <a:shade val="50000"/>
                        <a:satMod val="100000"/>
                      </a:srgbClr>
                    </a:gs>
                  </a:gsLst>
                  <a:lin ang="5400000"/>
                </a:gradFill>
                <a:effectLst>
                  <a:outerShdw blurRad="55000" dist="50800" dir="5400000" algn="tl">
                    <a:srgbClr val="000000">
                      <a:alpha val="33000"/>
                    </a:srgbClr>
                  </a:outerShdw>
                </a:effectLst>
                <a:uLnTx/>
                <a:uFillTx/>
                <a:latin typeface="Arial" charset="0"/>
                <a:ea typeface="+mn-ea"/>
                <a:cs typeface="+mn-cs"/>
              </a:rPr>
              <a:t>Eukaryotic</a:t>
            </a:r>
          </a:p>
        </p:txBody>
      </p:sp>
      <p:sp>
        <p:nvSpPr>
          <p:cNvPr id="6" name="Rectangle 5"/>
          <p:cNvSpPr/>
          <p:nvPr/>
        </p:nvSpPr>
        <p:spPr>
          <a:xfrm>
            <a:off x="413657" y="4572000"/>
            <a:ext cx="2877711"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Nucleus</a:t>
            </a:r>
          </a:p>
        </p:txBody>
      </p:sp>
      <p:sp>
        <p:nvSpPr>
          <p:cNvPr id="8" name="Right Arrow 7"/>
          <p:cNvSpPr/>
          <p:nvPr/>
        </p:nvSpPr>
        <p:spPr bwMode="auto">
          <a:xfrm rot="18604817">
            <a:off x="2016162" y="4119972"/>
            <a:ext cx="838200" cy="381000"/>
          </a:xfrm>
          <a:prstGeom prst="rightArrow">
            <a:avLst/>
          </a:prstGeom>
          <a:solidFill>
            <a:schemeClr val="bg1"/>
          </a:solidFill>
          <a:ln w="9525" cap="flat" cmpd="sng" algn="ctr">
            <a:solidFill>
              <a:schemeClr val="accent1">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FFFFFF"/>
              </a:buClr>
              <a:buSzPct val="65000"/>
              <a:buFont typeface="Wingdings" pitchFamily="2" charset="2"/>
              <a:buChar char="n"/>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9" name="Rectangle 8"/>
          <p:cNvSpPr/>
          <p:nvPr/>
        </p:nvSpPr>
        <p:spPr>
          <a:xfrm>
            <a:off x="4723334" y="1896070"/>
            <a:ext cx="3993402" cy="923330"/>
          </a:xfrm>
          <a:prstGeom prst="rect">
            <a:avLst/>
          </a:prstGeom>
          <a:noFill/>
        </p:spPr>
        <p:txBody>
          <a:bodyPr wrap="none" lIns="91440" tIns="45720" rIns="91440" bIns="45720">
            <a:prstTxWarp prst="textWave4">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66FF"/>
                </a:solidFill>
                <a:effectLst>
                  <a:outerShdw blurRad="50800" algn="tl" rotWithShape="0">
                    <a:srgbClr val="000000"/>
                  </a:outerShdw>
                </a:effectLst>
                <a:uLnTx/>
                <a:uFillTx/>
                <a:latin typeface="Arial" charset="0"/>
                <a:ea typeface="+mn-ea"/>
                <a:cs typeface="+mn-cs"/>
              </a:rPr>
              <a:t>Prokaryotic</a:t>
            </a:r>
          </a:p>
        </p:txBody>
      </p:sp>
      <p:sp>
        <p:nvSpPr>
          <p:cNvPr id="10" name="Rectangle 9"/>
          <p:cNvSpPr/>
          <p:nvPr/>
        </p:nvSpPr>
        <p:spPr>
          <a:xfrm>
            <a:off x="4769598" y="4593771"/>
            <a:ext cx="399340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No Nucleus</a:t>
            </a:r>
          </a:p>
        </p:txBody>
      </p:sp>
      <p:sp>
        <p:nvSpPr>
          <p:cNvPr id="11" name="Rectangle 10"/>
          <p:cNvSpPr/>
          <p:nvPr/>
        </p:nvSpPr>
        <p:spPr>
          <a:xfrm>
            <a:off x="5877496" y="3195935"/>
            <a:ext cx="2839240"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CC3399"/>
                </a:solidFill>
                <a:effectLst>
                  <a:outerShdw blurRad="50800" algn="tl" rotWithShape="0">
                    <a:srgbClr val="000000"/>
                  </a:outerShdw>
                </a:effectLst>
                <a:uLnTx/>
                <a:uFillTx/>
                <a:latin typeface="Arial" charset="0"/>
                <a:ea typeface="+mn-ea"/>
                <a:cs typeface="+mn-cs"/>
              </a:rPr>
              <a:t>Plasmid</a:t>
            </a:r>
          </a:p>
        </p:txBody>
      </p:sp>
      <p:sp>
        <p:nvSpPr>
          <p:cNvPr id="12" name="Rounded Rectangle 11"/>
          <p:cNvSpPr/>
          <p:nvPr/>
        </p:nvSpPr>
        <p:spPr>
          <a:xfrm>
            <a:off x="6662885" y="3352800"/>
            <a:ext cx="2042965" cy="685800"/>
          </a:xfrm>
          <a:prstGeom prst="roundRect">
            <a:avLst/>
          </a:prstGeom>
          <a:solidFill>
            <a:schemeClr val="tx1"/>
          </a:solidFill>
          <a:ln>
            <a:solidFill>
              <a:srgbClr val="CC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Tree>
    <p:extLst>
      <p:ext uri="{BB962C8B-B14F-4D97-AF65-F5344CB8AC3E}">
        <p14:creationId xmlns:p14="http://schemas.microsoft.com/office/powerpoint/2010/main" val="35509436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3"/>
          <p:cNvSpPr>
            <a:spLocks noGrp="1" noChangeArrowheads="1"/>
          </p:cNvSpPr>
          <p:nvPr>
            <p:ph type="body" idx="4294967295"/>
          </p:nvPr>
        </p:nvSpPr>
        <p:spPr>
          <a:xfrm>
            <a:off x="0" y="76200"/>
            <a:ext cx="8991600" cy="5897563"/>
          </a:xfrm>
        </p:spPr>
        <p:txBody>
          <a:bodyPr/>
          <a:lstStyle/>
          <a:p>
            <a:pPr eaLnBrk="1" hangingPunct="1"/>
            <a:r>
              <a:rPr lang="en-US" dirty="0"/>
              <a:t>Which is Prokaryotic and which is </a:t>
            </a:r>
            <a:r>
              <a:rPr lang="en-US" dirty="0">
                <a:solidFill>
                  <a:schemeClr val="accent1">
                    <a:lumMod val="40000"/>
                    <a:lumOff val="60000"/>
                  </a:schemeClr>
                </a:solidFill>
              </a:rPr>
              <a:t>Eukaryotic</a:t>
            </a:r>
            <a:r>
              <a:rPr lang="en-US" dirty="0"/>
              <a:t>?</a:t>
            </a:r>
          </a:p>
        </p:txBody>
      </p:sp>
      <p:sp>
        <p:nvSpPr>
          <p:cNvPr id="184115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pic>
        <p:nvPicPr>
          <p:cNvPr id="15362" name="Picture 2" descr="http://3.bp.blogspot.com/_f_OmAdlU5os/Soeq19-2EwI/AAAAAAAAAYc/YNFz0VHVevs/s400/DSC0446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0"/>
            <a:ext cx="4191000" cy="5791200"/>
          </a:xfrm>
          <a:prstGeom prst="rect">
            <a:avLst/>
          </a:prstGeom>
          <a:noFill/>
          <a:ln w="38100">
            <a:solidFill>
              <a:srgbClr val="00B0F0"/>
            </a:solidFill>
          </a:ln>
          <a:extLst>
            <a:ext uri="{909E8E84-426E-40DD-AFC4-6F175D3DCCD1}">
              <a14:hiddenFill xmlns:a14="http://schemas.microsoft.com/office/drawing/2010/main">
                <a:solidFill>
                  <a:srgbClr val="FFFFFF"/>
                </a:solidFill>
              </a14:hiddenFill>
            </a:ext>
          </a:extLst>
        </p:spPr>
      </p:pic>
      <p:pic>
        <p:nvPicPr>
          <p:cNvPr id="7" name="Picture 4" descr="http://www.microbiologyonline.org.uk/themed/sgm/img/slideshows/3.1.2_bacteria_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3900" y="762000"/>
            <a:ext cx="4381500" cy="5791200"/>
          </a:xfrm>
          <a:prstGeom prst="rect">
            <a:avLst/>
          </a:prstGeom>
          <a:noFill/>
          <a:ln w="57150">
            <a:solidFill>
              <a:srgbClr val="FF66FF"/>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381000" y="83820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BBE0E3">
                    <a:lumMod val="40000"/>
                    <a:lumOff val="60000"/>
                  </a:srgbClr>
                </a:solidFill>
                <a:effectLst>
                  <a:outerShdw blurRad="50800" algn="tl" rotWithShape="0">
                    <a:srgbClr val="000000"/>
                  </a:outerShdw>
                </a:effectLst>
                <a:uLnTx/>
                <a:uFillTx/>
                <a:latin typeface="Arial" charset="0"/>
                <a:ea typeface="+mn-ea"/>
                <a:cs typeface="+mn-cs"/>
              </a:rPr>
              <a:t>A</a:t>
            </a:r>
          </a:p>
        </p:txBody>
      </p:sp>
      <p:sp>
        <p:nvSpPr>
          <p:cNvPr id="3" name="Rectangle 2"/>
          <p:cNvSpPr/>
          <p:nvPr/>
        </p:nvSpPr>
        <p:spPr>
          <a:xfrm>
            <a:off x="4571999" y="866392"/>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66FF"/>
                </a:solidFill>
                <a:effectLst>
                  <a:outerShdw blurRad="50800" algn="tl" rotWithShape="0">
                    <a:srgbClr val="000000"/>
                  </a:outerShdw>
                </a:effectLst>
                <a:uLnTx/>
                <a:uFillTx/>
                <a:latin typeface="Arial" charset="0"/>
                <a:ea typeface="+mn-ea"/>
                <a:cs typeface="+mn-cs"/>
              </a:rPr>
              <a:t>B</a:t>
            </a:r>
          </a:p>
        </p:txBody>
      </p:sp>
      <p:sp>
        <p:nvSpPr>
          <p:cNvPr id="4" name="Rectangle 3"/>
          <p:cNvSpPr/>
          <p:nvPr/>
        </p:nvSpPr>
        <p:spPr>
          <a:xfrm>
            <a:off x="7993950" y="685800"/>
            <a:ext cx="954107"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15</a:t>
            </a:r>
          </a:p>
        </p:txBody>
      </p:sp>
      <p:sp>
        <p:nvSpPr>
          <p:cNvPr id="5" name="Rectangle 4"/>
          <p:cNvSpPr/>
          <p:nvPr/>
        </p:nvSpPr>
        <p:spPr>
          <a:xfrm>
            <a:off x="348343" y="2362200"/>
            <a:ext cx="3724096" cy="923330"/>
          </a:xfrm>
          <a:prstGeom prst="rect">
            <a:avLst/>
          </a:prstGeom>
          <a:noFill/>
        </p:spPr>
        <p:txBody>
          <a:bodyPr wrap="none" lIns="91440" tIns="45720" rIns="91440" bIns="45720">
            <a:prstTxWarp prst="textWave1">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BBE0E3">
                      <a:tint val="3000"/>
                    </a:srgbClr>
                  </a:solidFill>
                  <a:prstDash val="solid"/>
                  <a:miter lim="800000"/>
                </a:ln>
                <a:gradFill>
                  <a:gsLst>
                    <a:gs pos="10000">
                      <a:srgbClr val="BBE0E3">
                        <a:tint val="63000"/>
                        <a:sat val="105000"/>
                      </a:srgbClr>
                    </a:gs>
                    <a:gs pos="90000">
                      <a:srgbClr val="BBE0E3">
                        <a:shade val="50000"/>
                        <a:satMod val="100000"/>
                      </a:srgbClr>
                    </a:gs>
                  </a:gsLst>
                  <a:lin ang="5400000"/>
                </a:gradFill>
                <a:effectLst>
                  <a:outerShdw blurRad="55000" dist="50800" dir="5400000" algn="tl">
                    <a:srgbClr val="000000">
                      <a:alpha val="33000"/>
                    </a:srgbClr>
                  </a:outerShdw>
                </a:effectLst>
                <a:uLnTx/>
                <a:uFillTx/>
                <a:latin typeface="Arial" charset="0"/>
                <a:ea typeface="+mn-ea"/>
                <a:cs typeface="+mn-cs"/>
              </a:rPr>
              <a:t>Eukaryotic</a:t>
            </a:r>
          </a:p>
        </p:txBody>
      </p:sp>
      <p:sp>
        <p:nvSpPr>
          <p:cNvPr id="6" name="Rectangle 5"/>
          <p:cNvSpPr/>
          <p:nvPr/>
        </p:nvSpPr>
        <p:spPr>
          <a:xfrm>
            <a:off x="413657" y="4572000"/>
            <a:ext cx="2877711"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Nucleus</a:t>
            </a:r>
          </a:p>
        </p:txBody>
      </p:sp>
      <p:sp>
        <p:nvSpPr>
          <p:cNvPr id="8" name="Right Arrow 7"/>
          <p:cNvSpPr/>
          <p:nvPr/>
        </p:nvSpPr>
        <p:spPr bwMode="auto">
          <a:xfrm rot="18604817">
            <a:off x="2016162" y="4119972"/>
            <a:ext cx="838200" cy="381000"/>
          </a:xfrm>
          <a:prstGeom prst="rightArrow">
            <a:avLst/>
          </a:prstGeom>
          <a:solidFill>
            <a:schemeClr val="bg1"/>
          </a:solidFill>
          <a:ln w="9525" cap="flat" cmpd="sng" algn="ctr">
            <a:solidFill>
              <a:schemeClr val="accent1">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FFFFFF"/>
              </a:buClr>
              <a:buSzPct val="65000"/>
              <a:buFont typeface="Wingdings" pitchFamily="2" charset="2"/>
              <a:buChar char="n"/>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9" name="Rectangle 8"/>
          <p:cNvSpPr/>
          <p:nvPr/>
        </p:nvSpPr>
        <p:spPr>
          <a:xfrm>
            <a:off x="4723334" y="1896070"/>
            <a:ext cx="3993402" cy="923330"/>
          </a:xfrm>
          <a:prstGeom prst="rect">
            <a:avLst/>
          </a:prstGeom>
          <a:noFill/>
        </p:spPr>
        <p:txBody>
          <a:bodyPr wrap="none" lIns="91440" tIns="45720" rIns="91440" bIns="45720">
            <a:prstTxWarp prst="textWave4">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66FF"/>
                </a:solidFill>
                <a:effectLst>
                  <a:outerShdw blurRad="50800" algn="tl" rotWithShape="0">
                    <a:srgbClr val="000000"/>
                  </a:outerShdw>
                </a:effectLst>
                <a:uLnTx/>
                <a:uFillTx/>
                <a:latin typeface="Arial" charset="0"/>
                <a:ea typeface="+mn-ea"/>
                <a:cs typeface="+mn-cs"/>
              </a:rPr>
              <a:t>Prokaryotic</a:t>
            </a:r>
          </a:p>
        </p:txBody>
      </p:sp>
      <p:sp>
        <p:nvSpPr>
          <p:cNvPr id="10" name="Rectangle 9"/>
          <p:cNvSpPr/>
          <p:nvPr/>
        </p:nvSpPr>
        <p:spPr>
          <a:xfrm>
            <a:off x="4769598" y="4593771"/>
            <a:ext cx="399340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No Nucleus</a:t>
            </a:r>
          </a:p>
        </p:txBody>
      </p:sp>
      <p:sp>
        <p:nvSpPr>
          <p:cNvPr id="11" name="Rectangle 10"/>
          <p:cNvSpPr/>
          <p:nvPr/>
        </p:nvSpPr>
        <p:spPr>
          <a:xfrm>
            <a:off x="5877496" y="3195935"/>
            <a:ext cx="2839240"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CC3399"/>
                </a:solidFill>
                <a:effectLst>
                  <a:outerShdw blurRad="50800" algn="tl" rotWithShape="0">
                    <a:srgbClr val="000000"/>
                  </a:outerShdw>
                </a:effectLst>
                <a:uLnTx/>
                <a:uFillTx/>
                <a:latin typeface="Arial" charset="0"/>
                <a:ea typeface="+mn-ea"/>
                <a:cs typeface="+mn-cs"/>
              </a:rPr>
              <a:t>Plasmid</a:t>
            </a:r>
          </a:p>
        </p:txBody>
      </p:sp>
      <p:sp>
        <p:nvSpPr>
          <p:cNvPr id="12" name="Rounded Rectangle 11"/>
          <p:cNvSpPr/>
          <p:nvPr/>
        </p:nvSpPr>
        <p:spPr>
          <a:xfrm>
            <a:off x="6662885" y="3352800"/>
            <a:ext cx="2042965" cy="685800"/>
          </a:xfrm>
          <a:prstGeom prst="roundRect">
            <a:avLst/>
          </a:prstGeom>
          <a:solidFill>
            <a:schemeClr val="tx1"/>
          </a:solidFill>
          <a:ln>
            <a:solidFill>
              <a:srgbClr val="CC3399"/>
            </a:solidFill>
          </a:ln>
          <a:effectLst>
            <a:glow rad="127000">
              <a:srgbClr val="00B0F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Tree>
    <p:extLst>
      <p:ext uri="{BB962C8B-B14F-4D97-AF65-F5344CB8AC3E}">
        <p14:creationId xmlns:p14="http://schemas.microsoft.com/office/powerpoint/2010/main" val="262051137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3"/>
          <p:cNvSpPr>
            <a:spLocks noGrp="1" noChangeArrowheads="1"/>
          </p:cNvSpPr>
          <p:nvPr>
            <p:ph type="body" idx="4294967295"/>
          </p:nvPr>
        </p:nvSpPr>
        <p:spPr>
          <a:xfrm>
            <a:off x="0" y="76200"/>
            <a:ext cx="8991600" cy="5897563"/>
          </a:xfrm>
        </p:spPr>
        <p:txBody>
          <a:bodyPr/>
          <a:lstStyle/>
          <a:p>
            <a:pPr eaLnBrk="1" hangingPunct="1"/>
            <a:r>
              <a:rPr lang="en-US" dirty="0"/>
              <a:t>Which is Prokaryotic and which is </a:t>
            </a:r>
            <a:r>
              <a:rPr lang="en-US" dirty="0">
                <a:solidFill>
                  <a:schemeClr val="accent1">
                    <a:lumMod val="40000"/>
                    <a:lumOff val="60000"/>
                  </a:schemeClr>
                </a:solidFill>
              </a:rPr>
              <a:t>Eukaryotic</a:t>
            </a:r>
            <a:r>
              <a:rPr lang="en-US" dirty="0"/>
              <a:t>?</a:t>
            </a:r>
          </a:p>
        </p:txBody>
      </p:sp>
      <p:sp>
        <p:nvSpPr>
          <p:cNvPr id="184115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pic>
        <p:nvPicPr>
          <p:cNvPr id="15362" name="Picture 2" descr="http://3.bp.blogspot.com/_f_OmAdlU5os/Soeq19-2EwI/AAAAAAAAAYc/YNFz0VHVevs/s400/DSC0446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0"/>
            <a:ext cx="4191000" cy="5791200"/>
          </a:xfrm>
          <a:prstGeom prst="rect">
            <a:avLst/>
          </a:prstGeom>
          <a:noFill/>
          <a:ln w="38100">
            <a:solidFill>
              <a:srgbClr val="00B0F0"/>
            </a:solidFill>
          </a:ln>
          <a:extLst>
            <a:ext uri="{909E8E84-426E-40DD-AFC4-6F175D3DCCD1}">
              <a14:hiddenFill xmlns:a14="http://schemas.microsoft.com/office/drawing/2010/main">
                <a:solidFill>
                  <a:srgbClr val="FFFFFF"/>
                </a:solidFill>
              </a14:hiddenFill>
            </a:ext>
          </a:extLst>
        </p:spPr>
      </p:pic>
      <p:pic>
        <p:nvPicPr>
          <p:cNvPr id="7" name="Picture 4" descr="http://www.microbiologyonline.org.uk/themed/sgm/img/slideshows/3.1.2_bacteria_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3900" y="762000"/>
            <a:ext cx="4381500" cy="5791200"/>
          </a:xfrm>
          <a:prstGeom prst="rect">
            <a:avLst/>
          </a:prstGeom>
          <a:noFill/>
          <a:ln w="57150">
            <a:solidFill>
              <a:srgbClr val="FF66FF"/>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381000" y="83820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BBE0E3">
                    <a:lumMod val="40000"/>
                    <a:lumOff val="60000"/>
                  </a:srgbClr>
                </a:solidFill>
                <a:effectLst>
                  <a:outerShdw blurRad="50800" algn="tl" rotWithShape="0">
                    <a:srgbClr val="000000"/>
                  </a:outerShdw>
                </a:effectLst>
                <a:uLnTx/>
                <a:uFillTx/>
                <a:latin typeface="Arial" charset="0"/>
                <a:ea typeface="+mn-ea"/>
                <a:cs typeface="+mn-cs"/>
              </a:rPr>
              <a:t>A</a:t>
            </a:r>
          </a:p>
        </p:txBody>
      </p:sp>
      <p:sp>
        <p:nvSpPr>
          <p:cNvPr id="3" name="Rectangle 2"/>
          <p:cNvSpPr/>
          <p:nvPr/>
        </p:nvSpPr>
        <p:spPr>
          <a:xfrm>
            <a:off x="4571999" y="866392"/>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66FF"/>
                </a:solidFill>
                <a:effectLst>
                  <a:outerShdw blurRad="50800" algn="tl" rotWithShape="0">
                    <a:srgbClr val="000000"/>
                  </a:outerShdw>
                </a:effectLst>
                <a:uLnTx/>
                <a:uFillTx/>
                <a:latin typeface="Arial" charset="0"/>
                <a:ea typeface="+mn-ea"/>
                <a:cs typeface="+mn-cs"/>
              </a:rPr>
              <a:t>B</a:t>
            </a:r>
          </a:p>
        </p:txBody>
      </p:sp>
      <p:sp>
        <p:nvSpPr>
          <p:cNvPr id="4" name="Rectangle 3"/>
          <p:cNvSpPr/>
          <p:nvPr/>
        </p:nvSpPr>
        <p:spPr>
          <a:xfrm>
            <a:off x="7993950" y="685800"/>
            <a:ext cx="954107"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15</a:t>
            </a:r>
          </a:p>
        </p:txBody>
      </p:sp>
      <p:sp>
        <p:nvSpPr>
          <p:cNvPr id="5" name="Rectangle 4"/>
          <p:cNvSpPr/>
          <p:nvPr/>
        </p:nvSpPr>
        <p:spPr>
          <a:xfrm>
            <a:off x="348343" y="2362200"/>
            <a:ext cx="3724096" cy="923330"/>
          </a:xfrm>
          <a:prstGeom prst="rect">
            <a:avLst/>
          </a:prstGeom>
          <a:noFill/>
        </p:spPr>
        <p:txBody>
          <a:bodyPr wrap="none" lIns="91440" tIns="45720" rIns="91440" bIns="45720">
            <a:prstTxWarp prst="textWave1">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BBE0E3">
                      <a:tint val="3000"/>
                    </a:srgbClr>
                  </a:solidFill>
                  <a:prstDash val="solid"/>
                  <a:miter lim="800000"/>
                </a:ln>
                <a:gradFill>
                  <a:gsLst>
                    <a:gs pos="10000">
                      <a:srgbClr val="BBE0E3">
                        <a:tint val="63000"/>
                        <a:sat val="105000"/>
                      </a:srgbClr>
                    </a:gs>
                    <a:gs pos="90000">
                      <a:srgbClr val="BBE0E3">
                        <a:shade val="50000"/>
                        <a:satMod val="100000"/>
                      </a:srgbClr>
                    </a:gs>
                  </a:gsLst>
                  <a:lin ang="5400000"/>
                </a:gradFill>
                <a:effectLst>
                  <a:outerShdw blurRad="55000" dist="50800" dir="5400000" algn="tl">
                    <a:srgbClr val="000000">
                      <a:alpha val="33000"/>
                    </a:srgbClr>
                  </a:outerShdw>
                </a:effectLst>
                <a:uLnTx/>
                <a:uFillTx/>
                <a:latin typeface="Arial" charset="0"/>
                <a:ea typeface="+mn-ea"/>
                <a:cs typeface="+mn-cs"/>
              </a:rPr>
              <a:t>Eukaryotic</a:t>
            </a:r>
          </a:p>
        </p:txBody>
      </p:sp>
      <p:sp>
        <p:nvSpPr>
          <p:cNvPr id="6" name="Rectangle 5"/>
          <p:cNvSpPr/>
          <p:nvPr/>
        </p:nvSpPr>
        <p:spPr>
          <a:xfrm>
            <a:off x="413657" y="4572000"/>
            <a:ext cx="2877711"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Nucleus</a:t>
            </a:r>
          </a:p>
        </p:txBody>
      </p:sp>
      <p:sp>
        <p:nvSpPr>
          <p:cNvPr id="8" name="Right Arrow 7"/>
          <p:cNvSpPr/>
          <p:nvPr/>
        </p:nvSpPr>
        <p:spPr bwMode="auto">
          <a:xfrm rot="18604817">
            <a:off x="2016162" y="4119972"/>
            <a:ext cx="838200" cy="381000"/>
          </a:xfrm>
          <a:prstGeom prst="rightArrow">
            <a:avLst/>
          </a:prstGeom>
          <a:solidFill>
            <a:schemeClr val="bg1"/>
          </a:solidFill>
          <a:ln w="9525" cap="flat" cmpd="sng" algn="ctr">
            <a:solidFill>
              <a:schemeClr val="accent1">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FFFFFF"/>
              </a:buClr>
              <a:buSzPct val="65000"/>
              <a:buFont typeface="Wingdings" pitchFamily="2" charset="2"/>
              <a:buChar char="n"/>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9" name="Rectangle 8"/>
          <p:cNvSpPr/>
          <p:nvPr/>
        </p:nvSpPr>
        <p:spPr>
          <a:xfrm>
            <a:off x="4723334" y="1896070"/>
            <a:ext cx="3993402" cy="923330"/>
          </a:xfrm>
          <a:prstGeom prst="rect">
            <a:avLst/>
          </a:prstGeom>
          <a:noFill/>
        </p:spPr>
        <p:txBody>
          <a:bodyPr wrap="none" lIns="91440" tIns="45720" rIns="91440" bIns="45720">
            <a:prstTxWarp prst="textWave4">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66FF"/>
                </a:solidFill>
                <a:effectLst>
                  <a:outerShdw blurRad="50800" algn="tl" rotWithShape="0">
                    <a:srgbClr val="000000"/>
                  </a:outerShdw>
                </a:effectLst>
                <a:uLnTx/>
                <a:uFillTx/>
                <a:latin typeface="Arial" charset="0"/>
                <a:ea typeface="+mn-ea"/>
                <a:cs typeface="+mn-cs"/>
              </a:rPr>
              <a:t>Prokaryotic</a:t>
            </a:r>
          </a:p>
        </p:txBody>
      </p:sp>
      <p:sp>
        <p:nvSpPr>
          <p:cNvPr id="10" name="Rectangle 9"/>
          <p:cNvSpPr/>
          <p:nvPr/>
        </p:nvSpPr>
        <p:spPr>
          <a:xfrm>
            <a:off x="4769598" y="4593771"/>
            <a:ext cx="399340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No Nucleus</a:t>
            </a:r>
          </a:p>
        </p:txBody>
      </p:sp>
      <p:sp>
        <p:nvSpPr>
          <p:cNvPr id="11" name="Rectangle 10"/>
          <p:cNvSpPr/>
          <p:nvPr/>
        </p:nvSpPr>
        <p:spPr>
          <a:xfrm>
            <a:off x="5877496" y="3195935"/>
            <a:ext cx="2839240"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CC3399"/>
                </a:solidFill>
                <a:effectLst>
                  <a:outerShdw blurRad="50800" algn="tl" rotWithShape="0">
                    <a:srgbClr val="000000"/>
                  </a:outerShdw>
                </a:effectLst>
                <a:uLnTx/>
                <a:uFillTx/>
                <a:latin typeface="Arial" charset="0"/>
                <a:ea typeface="+mn-ea"/>
                <a:cs typeface="+mn-cs"/>
              </a:rPr>
              <a:t>Plasmid</a:t>
            </a:r>
          </a:p>
        </p:txBody>
      </p:sp>
    </p:spTree>
    <p:extLst>
      <p:ext uri="{BB962C8B-B14F-4D97-AF65-F5344CB8AC3E}">
        <p14:creationId xmlns:p14="http://schemas.microsoft.com/office/powerpoint/2010/main" val="314077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aphicFrame>
        <p:nvGraphicFramePr>
          <p:cNvPr id="83000" name="Group 56"/>
          <p:cNvGraphicFramePr>
            <a:graphicFrameLocks noGrp="1"/>
          </p:cNvGraphicFramePr>
          <p:nvPr/>
        </p:nvGraphicFramePr>
        <p:xfrm>
          <a:off x="228600" y="685800"/>
          <a:ext cx="8610600" cy="5353050"/>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62797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NAME GAME</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STEP-UP</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NEW DEAL</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BOX SET</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FAMOUS KINGS</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46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4310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46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4310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46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095"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2096" name="Text Box 48"/>
          <p:cNvSpPr txBox="1">
            <a:spLocks noChangeArrowheads="1"/>
          </p:cNvSpPr>
          <p:nvPr/>
        </p:nvSpPr>
        <p:spPr bwMode="auto">
          <a:xfrm>
            <a:off x="228600" y="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charset="0"/>
                <a:ea typeface="+mn-ea"/>
                <a:cs typeface="+mn-cs"/>
              </a:rPr>
              <a:t>Taxonomy and Classification Review Game </a:t>
            </a:r>
          </a:p>
        </p:txBody>
      </p:sp>
      <p:sp>
        <p:nvSpPr>
          <p:cNvPr id="2097" name="Text Box 49"/>
          <p:cNvSpPr txBox="1">
            <a:spLocks noChangeArrowheads="1"/>
          </p:cNvSpPr>
          <p:nvPr/>
        </p:nvSpPr>
        <p:spPr bwMode="auto">
          <a:xfrm>
            <a:off x="457200" y="61722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mn-ea"/>
                <a:cs typeface="+mn-cs"/>
              </a:rPr>
              <a:t>Final Question:________________</a:t>
            </a:r>
          </a:p>
        </p:txBody>
      </p:sp>
    </p:spTree>
    <p:extLst>
      <p:ext uri="{BB962C8B-B14F-4D97-AF65-F5344CB8AC3E}">
        <p14:creationId xmlns:p14="http://schemas.microsoft.com/office/powerpoint/2010/main" val="271211139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aphicFrame>
        <p:nvGraphicFramePr>
          <p:cNvPr id="83000" name="Group 56"/>
          <p:cNvGraphicFramePr>
            <a:graphicFrameLocks noGrp="1"/>
          </p:cNvGraphicFramePr>
          <p:nvPr/>
        </p:nvGraphicFramePr>
        <p:xfrm>
          <a:off x="228600" y="685800"/>
          <a:ext cx="8610600" cy="5353050"/>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62797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NAME GAME</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STEP-UP</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NEW DEAL</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9933FF"/>
                          </a:solidFill>
                          <a:effectLst/>
                          <a:latin typeface="Times New Roman" pitchFamily="18" charset="0"/>
                        </a:rPr>
                        <a:t>BOX SET</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FAMOUS KINGS</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46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4310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46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4310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46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095"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2096" name="Text Box 48"/>
          <p:cNvSpPr txBox="1">
            <a:spLocks noChangeArrowheads="1"/>
          </p:cNvSpPr>
          <p:nvPr/>
        </p:nvSpPr>
        <p:spPr bwMode="auto">
          <a:xfrm>
            <a:off x="228600" y="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charset="0"/>
                <a:ea typeface="+mn-ea"/>
                <a:cs typeface="+mn-cs"/>
              </a:rPr>
              <a:t>Taxonomy and Classification Review Game </a:t>
            </a:r>
          </a:p>
        </p:txBody>
      </p:sp>
      <p:sp>
        <p:nvSpPr>
          <p:cNvPr id="2097" name="Text Box 49"/>
          <p:cNvSpPr txBox="1">
            <a:spLocks noChangeArrowheads="1"/>
          </p:cNvSpPr>
          <p:nvPr/>
        </p:nvSpPr>
        <p:spPr bwMode="auto">
          <a:xfrm>
            <a:off x="457200" y="61722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mn-ea"/>
                <a:cs typeface="+mn-cs"/>
              </a:rPr>
              <a:t>Final Question:________________</a:t>
            </a:r>
          </a:p>
        </p:txBody>
      </p:sp>
    </p:spTree>
    <p:extLst>
      <p:ext uri="{BB962C8B-B14F-4D97-AF65-F5344CB8AC3E}">
        <p14:creationId xmlns:p14="http://schemas.microsoft.com/office/powerpoint/2010/main" val="211578050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3"/>
          <p:cNvSpPr>
            <a:spLocks noGrp="1" noChangeArrowheads="1"/>
          </p:cNvSpPr>
          <p:nvPr>
            <p:ph type="body" idx="4294967295"/>
          </p:nvPr>
        </p:nvSpPr>
        <p:spPr>
          <a:xfrm>
            <a:off x="304800" y="152400"/>
            <a:ext cx="8763000" cy="5668963"/>
          </a:xfrm>
        </p:spPr>
        <p:txBody>
          <a:bodyPr/>
          <a:lstStyle/>
          <a:p>
            <a:pPr eaLnBrk="1" hangingPunct="1"/>
            <a:r>
              <a:rPr lang="en-US" dirty="0"/>
              <a:t>Name this Kingdom of Life?</a:t>
            </a:r>
          </a:p>
          <a:p>
            <a:pPr lvl="1" eaLnBrk="1" hangingPunct="1"/>
            <a:r>
              <a:rPr lang="en-US" dirty="0">
                <a:solidFill>
                  <a:schemeClr val="tx2">
                    <a:lumMod val="75000"/>
                  </a:schemeClr>
                </a:solidFill>
              </a:rPr>
              <a:t>I’m a heterotrophic multicellular organism with a cell wall made of chitin and I absorb my food?</a:t>
            </a:r>
          </a:p>
        </p:txBody>
      </p:sp>
      <p:sp>
        <p:nvSpPr>
          <p:cNvPr id="184115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pic>
        <p:nvPicPr>
          <p:cNvPr id="9" name="Picture 8" descr="http://upload.wikimedia.org/wikipedia/commons/thumb/d/dd/Neotyphodium_coenophialum.jpg/170px-Neotyphodium_coenophial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752600"/>
            <a:ext cx="8610600" cy="4800600"/>
          </a:xfrm>
          <a:prstGeom prst="rect">
            <a:avLst/>
          </a:prstGeom>
          <a:noFill/>
          <a:ln w="38100">
            <a:solidFill>
              <a:schemeClr val="tx1">
                <a:lumMod val="85000"/>
              </a:schemeClr>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457200" y="1905000"/>
            <a:ext cx="954107"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16</a:t>
            </a:r>
          </a:p>
        </p:txBody>
      </p:sp>
    </p:spTree>
    <p:extLst>
      <p:ext uri="{BB962C8B-B14F-4D97-AF65-F5344CB8AC3E}">
        <p14:creationId xmlns:p14="http://schemas.microsoft.com/office/powerpoint/2010/main" val="193034545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3"/>
          <p:cNvSpPr>
            <a:spLocks noGrp="1" noChangeArrowheads="1"/>
          </p:cNvSpPr>
          <p:nvPr>
            <p:ph type="body" idx="4294967295"/>
          </p:nvPr>
        </p:nvSpPr>
        <p:spPr>
          <a:xfrm>
            <a:off x="304800" y="152400"/>
            <a:ext cx="8763000" cy="5668963"/>
          </a:xfrm>
        </p:spPr>
        <p:txBody>
          <a:bodyPr/>
          <a:lstStyle/>
          <a:p>
            <a:pPr eaLnBrk="1" hangingPunct="1"/>
            <a:r>
              <a:rPr lang="en-US" dirty="0"/>
              <a:t>Name this Kingdom of Life?</a:t>
            </a:r>
          </a:p>
          <a:p>
            <a:pPr lvl="1" eaLnBrk="1" hangingPunct="1"/>
            <a:r>
              <a:rPr lang="en-US" dirty="0">
                <a:solidFill>
                  <a:srgbClr val="996633"/>
                </a:solidFill>
              </a:rPr>
              <a:t>I’m a heterotrophic multicellular organism with a cell wall made of chitin and I absorb my food?</a:t>
            </a:r>
          </a:p>
        </p:txBody>
      </p:sp>
      <p:sp>
        <p:nvSpPr>
          <p:cNvPr id="184115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pic>
        <p:nvPicPr>
          <p:cNvPr id="9" name="Picture 8" descr="http://upload.wikimedia.org/wikipedia/commons/thumb/d/dd/Neotyphodium_coenophialum.jpg/170px-Neotyphodium_coenophial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752600"/>
            <a:ext cx="8610600" cy="4800600"/>
          </a:xfrm>
          <a:prstGeom prst="rect">
            <a:avLst/>
          </a:prstGeom>
          <a:noFill/>
          <a:ln w="38100">
            <a:solidFill>
              <a:schemeClr val="tx1">
                <a:lumMod val="85000"/>
              </a:schemeClr>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457200" y="1905000"/>
            <a:ext cx="954107"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16</a:t>
            </a:r>
          </a:p>
        </p:txBody>
      </p:sp>
    </p:spTree>
    <p:extLst>
      <p:ext uri="{BB962C8B-B14F-4D97-AF65-F5344CB8AC3E}">
        <p14:creationId xmlns:p14="http://schemas.microsoft.com/office/powerpoint/2010/main" val="241202047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3"/>
          <p:cNvSpPr>
            <a:spLocks noGrp="1" noChangeArrowheads="1"/>
          </p:cNvSpPr>
          <p:nvPr>
            <p:ph type="body" idx="4294967295"/>
          </p:nvPr>
        </p:nvSpPr>
        <p:spPr>
          <a:xfrm>
            <a:off x="304800" y="152400"/>
            <a:ext cx="8763000" cy="5668963"/>
          </a:xfrm>
        </p:spPr>
        <p:txBody>
          <a:bodyPr/>
          <a:lstStyle/>
          <a:p>
            <a:pPr eaLnBrk="1" hangingPunct="1"/>
            <a:r>
              <a:rPr lang="en-US" dirty="0"/>
              <a:t>Name this Kingdom of Life?</a:t>
            </a:r>
          </a:p>
          <a:p>
            <a:pPr lvl="1" eaLnBrk="1" hangingPunct="1"/>
            <a:r>
              <a:rPr lang="en-US" dirty="0">
                <a:solidFill>
                  <a:srgbClr val="996633"/>
                </a:solidFill>
              </a:rPr>
              <a:t>I’m a heterotrophic multicellular organism with a cell wall made of chitin and I absorb my food?</a:t>
            </a:r>
          </a:p>
        </p:txBody>
      </p:sp>
      <p:sp>
        <p:nvSpPr>
          <p:cNvPr id="184115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pic>
        <p:nvPicPr>
          <p:cNvPr id="9" name="Picture 8" descr="http://upload.wikimedia.org/wikipedia/commons/thumb/d/dd/Neotyphodium_coenophialum.jpg/170px-Neotyphodium_coenophial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752600"/>
            <a:ext cx="8610600" cy="4800600"/>
          </a:xfrm>
          <a:prstGeom prst="rect">
            <a:avLst/>
          </a:prstGeom>
          <a:noFill/>
          <a:ln w="38100">
            <a:solidFill>
              <a:schemeClr val="tx1">
                <a:lumMod val="85000"/>
              </a:schemeClr>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457200" y="1905000"/>
            <a:ext cx="954107"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16</a:t>
            </a:r>
          </a:p>
        </p:txBody>
      </p:sp>
      <p:pic>
        <p:nvPicPr>
          <p:cNvPr id="6" name="Picture 5" descr="fungiMushro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905000"/>
            <a:ext cx="6858000" cy="4495800"/>
          </a:xfrm>
          <a:prstGeom prst="rect">
            <a:avLst/>
          </a:prstGeom>
          <a:noFill/>
          <a:ln w="5715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31673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3"/>
          <p:cNvSpPr>
            <a:spLocks noGrp="1" noChangeArrowheads="1"/>
          </p:cNvSpPr>
          <p:nvPr>
            <p:ph type="body" idx="4294967295"/>
          </p:nvPr>
        </p:nvSpPr>
        <p:spPr>
          <a:xfrm>
            <a:off x="304800" y="152400"/>
            <a:ext cx="8763000" cy="5668963"/>
          </a:xfrm>
        </p:spPr>
        <p:txBody>
          <a:bodyPr/>
          <a:lstStyle/>
          <a:p>
            <a:pPr eaLnBrk="1" hangingPunct="1"/>
            <a:r>
              <a:rPr lang="en-US" dirty="0"/>
              <a:t>Name this Kingdom of Life?</a:t>
            </a:r>
          </a:p>
          <a:p>
            <a:pPr lvl="1" eaLnBrk="1" hangingPunct="1"/>
            <a:r>
              <a:rPr lang="en-US" dirty="0">
                <a:solidFill>
                  <a:srgbClr val="996633"/>
                </a:solidFill>
              </a:rPr>
              <a:t>I’m a heterotrophic multicellular organism with a cell wall made of chitin and I absorb my food?</a:t>
            </a:r>
          </a:p>
        </p:txBody>
      </p:sp>
      <p:sp>
        <p:nvSpPr>
          <p:cNvPr id="184115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pic>
        <p:nvPicPr>
          <p:cNvPr id="9" name="Picture 8" descr="http://upload.wikimedia.org/wikipedia/commons/thumb/d/dd/Neotyphodium_coenophialum.jpg/170px-Neotyphodium_coenophial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752600"/>
            <a:ext cx="8610600" cy="4800600"/>
          </a:xfrm>
          <a:prstGeom prst="rect">
            <a:avLst/>
          </a:prstGeom>
          <a:noFill/>
          <a:ln w="38100">
            <a:solidFill>
              <a:schemeClr val="tx1">
                <a:lumMod val="85000"/>
              </a:schemeClr>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457200" y="1905000"/>
            <a:ext cx="954107"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16</a:t>
            </a:r>
          </a:p>
        </p:txBody>
      </p:sp>
      <p:pic>
        <p:nvPicPr>
          <p:cNvPr id="6" name="Picture 5" descr="fungiMushro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905000"/>
            <a:ext cx="6858000" cy="4495800"/>
          </a:xfrm>
          <a:prstGeom prst="rect">
            <a:avLst/>
          </a:prstGeom>
          <a:noFill/>
          <a:ln w="5715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2057400" y="1911421"/>
            <a:ext cx="3533340"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28575" cmpd="sng">
                  <a:solidFill>
                    <a:sysClr val="windowText" lastClr="000000"/>
                  </a:solidFill>
                  <a:prstDash val="solid"/>
                  <a:miter lim="800000"/>
                </a:ln>
                <a:solidFill>
                  <a:srgbClr val="FFFFCC"/>
                </a:solidFill>
                <a:effectLst>
                  <a:outerShdw blurRad="50800" algn="tl" rotWithShape="0">
                    <a:srgbClr val="000000"/>
                  </a:outerShdw>
                </a:effectLst>
                <a:uLnTx/>
                <a:uFillTx/>
                <a:latin typeface="Arial" charset="0"/>
                <a:ea typeface="+mn-ea"/>
                <a:cs typeface="+mn-cs"/>
              </a:rPr>
              <a:t>Fungi</a:t>
            </a:r>
          </a:p>
        </p:txBody>
      </p:sp>
    </p:spTree>
    <p:extLst>
      <p:ext uri="{BB962C8B-B14F-4D97-AF65-F5344CB8AC3E}">
        <p14:creationId xmlns:p14="http://schemas.microsoft.com/office/powerpoint/2010/main" val="298651662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3"/>
          <p:cNvSpPr>
            <a:spLocks noGrp="1" noChangeArrowheads="1"/>
          </p:cNvSpPr>
          <p:nvPr>
            <p:ph type="body" idx="4294967295"/>
          </p:nvPr>
        </p:nvSpPr>
        <p:spPr>
          <a:xfrm>
            <a:off x="304800" y="152400"/>
            <a:ext cx="8763000" cy="5668963"/>
          </a:xfrm>
        </p:spPr>
        <p:txBody>
          <a:bodyPr/>
          <a:lstStyle/>
          <a:p>
            <a:pPr eaLnBrk="1" hangingPunct="1"/>
            <a:r>
              <a:rPr lang="en-US" dirty="0"/>
              <a:t>Name this Kingdom of Life?</a:t>
            </a:r>
          </a:p>
          <a:p>
            <a:pPr lvl="1" eaLnBrk="1" hangingPunct="1"/>
            <a:r>
              <a:rPr lang="en-US" dirty="0">
                <a:solidFill>
                  <a:schemeClr val="tx2">
                    <a:lumMod val="75000"/>
                  </a:schemeClr>
                </a:solidFill>
              </a:rPr>
              <a:t>I’m hetero or autotrophic, generally single celled and I have a nucleus in my cells?</a:t>
            </a:r>
          </a:p>
        </p:txBody>
      </p:sp>
      <p:sp>
        <p:nvSpPr>
          <p:cNvPr id="184115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pic>
        <p:nvPicPr>
          <p:cNvPr id="6" name="Picture 2" descr="http://thespacebetween.edublogs.org/files/2010/11/protista_phacodinium-2gf7gx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752600"/>
            <a:ext cx="8610600" cy="4800600"/>
          </a:xfrm>
          <a:prstGeom prst="rect">
            <a:avLst/>
          </a:prstGeom>
          <a:noFill/>
          <a:ln w="28575">
            <a:solidFill>
              <a:srgbClr val="9933FF"/>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961293" y="1769906"/>
            <a:ext cx="954107"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17</a:t>
            </a:r>
          </a:p>
        </p:txBody>
      </p:sp>
      <p:cxnSp>
        <p:nvCxnSpPr>
          <p:cNvPr id="4" name="Straight Connector 3">
            <a:extLst>
              <a:ext uri="{FF2B5EF4-FFF2-40B4-BE49-F238E27FC236}">
                <a16:creationId xmlns:a16="http://schemas.microsoft.com/office/drawing/2014/main" id="{60D4F433-C7EB-EA8A-CA69-B1252FCEBDD4}"/>
              </a:ext>
            </a:extLst>
          </p:cNvPr>
          <p:cNvCxnSpPr>
            <a:cxnSpLocks/>
          </p:cNvCxnSpPr>
          <p:nvPr/>
        </p:nvCxnSpPr>
        <p:spPr>
          <a:xfrm flipV="1">
            <a:off x="2514600" y="381000"/>
            <a:ext cx="1524000" cy="1524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CF2E59E-11FB-5C07-2F12-23E2231D703C}"/>
              </a:ext>
            </a:extLst>
          </p:cNvPr>
          <p:cNvSpPr txBox="1"/>
          <p:nvPr/>
        </p:nvSpPr>
        <p:spPr>
          <a:xfrm>
            <a:off x="2286000" y="0"/>
            <a:ext cx="2971800"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Roboto" panose="02000000000000000000" pitchFamily="2" charset="0"/>
                <a:ea typeface="+mn-ea"/>
                <a:cs typeface="+mn-cs"/>
              </a:rPr>
              <a:t>poly</a:t>
            </a:r>
            <a:r>
              <a:rPr kumimoji="0" lang="en-US" sz="1800" b="0" i="0" u="none" strike="noStrike" kern="1200" cap="none" spc="0" normalizeH="0" baseline="0" noProof="0" dirty="0">
                <a:ln>
                  <a:noFill/>
                </a:ln>
                <a:solidFill>
                  <a:srgbClr val="00FFCC"/>
                </a:solidFill>
                <a:effectLst/>
                <a:uLnTx/>
                <a:uFillTx/>
                <a:latin typeface="Roboto" panose="02000000000000000000" pitchFamily="2" charset="0"/>
                <a:ea typeface="+mn-ea"/>
                <a:cs typeface="+mn-cs"/>
              </a:rPr>
              <a:t>phyletic group </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142128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4"/>
          <p:cNvSpPr txBox="1">
            <a:spLocks noChangeArrowheads="1"/>
          </p:cNvSpPr>
          <p:nvPr/>
        </p:nvSpPr>
        <p:spPr bwMode="auto">
          <a:xfrm>
            <a:off x="304800" y="152400"/>
            <a:ext cx="8610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dirty="0">
                <a:solidFill>
                  <a:schemeClr val="bg1"/>
                </a:solidFill>
                <a:latin typeface="Times New Roman" pitchFamily="18" charset="0"/>
              </a:rPr>
              <a:t>What’s the name of this animal?</a:t>
            </a:r>
          </a:p>
        </p:txBody>
      </p:sp>
      <p:pic>
        <p:nvPicPr>
          <p:cNvPr id="49155" name="Picture 6" descr="Puma%20(cougar)%20Leaping-042925%20RAW-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14400"/>
            <a:ext cx="8458200" cy="5638800"/>
          </a:xfrm>
          <a:prstGeom prst="rect">
            <a:avLst/>
          </a:prstGeom>
          <a:noFill/>
          <a:ln w="76200">
            <a:solidFill>
              <a:srgbClr val="FFFFCC"/>
            </a:solidFill>
            <a:miter lim="800000"/>
            <a:headEnd/>
            <a:tailEnd/>
          </a:ln>
          <a:extLst>
            <a:ext uri="{909E8E84-426E-40DD-AFC4-6F175D3DCCD1}">
              <a14:hiddenFill xmlns:a14="http://schemas.microsoft.com/office/drawing/2010/main">
                <a:solidFill>
                  <a:srgbClr val="FFFFFF"/>
                </a:solidFill>
              </a14:hiddenFill>
            </a:ext>
          </a:extLst>
        </p:spPr>
      </p:pic>
      <p:sp>
        <p:nvSpPr>
          <p:cNvPr id="49156"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a:t>
            </a:r>
            <a:r>
              <a:rPr lang="en-US" sz="800" b="1" dirty="0" err="1">
                <a:solidFill>
                  <a:schemeClr val="bg1"/>
                </a:solidFill>
                <a:latin typeface="Tahoma" pitchFamily="34" charset="0"/>
              </a:rPr>
              <a:t>SlideSpark</a:t>
            </a:r>
            <a:r>
              <a:rPr lang="en-US" sz="800" b="1" dirty="0">
                <a:solidFill>
                  <a:schemeClr val="bg1"/>
                </a:solidFill>
                <a:latin typeface="Tahoma" pitchFamily="34" charset="0"/>
              </a:rPr>
              <a:t> .LLC</a:t>
            </a:r>
            <a:endParaRPr lang="en-US" dirty="0">
              <a:solidFill>
                <a:schemeClr val="bg1"/>
              </a:solidFill>
            </a:endParaRPr>
          </a:p>
        </p:txBody>
      </p:sp>
      <p:sp>
        <p:nvSpPr>
          <p:cNvPr id="2" name="Rectangle 1"/>
          <p:cNvSpPr/>
          <p:nvPr/>
        </p:nvSpPr>
        <p:spPr>
          <a:xfrm>
            <a:off x="7893851" y="942592"/>
            <a:ext cx="869149" cy="1569660"/>
          </a:xfrm>
          <a:prstGeom prst="rect">
            <a:avLst/>
          </a:prstGeom>
          <a:noFill/>
        </p:spPr>
        <p:txBody>
          <a:bodyPr wrap="none" lIns="91440" tIns="45720" rIns="91440" bIns="45720">
            <a:spAutoFit/>
          </a:bodyPr>
          <a:lstStyle/>
          <a:p>
            <a:pPr algn="ctr"/>
            <a:r>
              <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p>
        </p:txBody>
      </p:sp>
      <p:sp>
        <p:nvSpPr>
          <p:cNvPr id="3" name="TextBox 2">
            <a:extLst>
              <a:ext uri="{FF2B5EF4-FFF2-40B4-BE49-F238E27FC236}">
                <a16:creationId xmlns:a16="http://schemas.microsoft.com/office/drawing/2014/main" id="{5D0A4F9A-DED0-4C18-B054-BFE6DC1E4B46}"/>
              </a:ext>
            </a:extLst>
          </p:cNvPr>
          <p:cNvSpPr txBox="1"/>
          <p:nvPr/>
        </p:nvSpPr>
        <p:spPr>
          <a:xfrm>
            <a:off x="838200" y="1143000"/>
            <a:ext cx="6248400" cy="584775"/>
          </a:xfrm>
          <a:prstGeom prst="rect">
            <a:avLst/>
          </a:prstGeom>
          <a:noFill/>
        </p:spPr>
        <p:txBody>
          <a:bodyPr wrap="square" rtlCol="0">
            <a:spAutoFit/>
          </a:bodyPr>
          <a:lstStyle/>
          <a:p>
            <a:r>
              <a:rPr lang="en-US" sz="3200" dirty="0"/>
              <a:t>Genus and species name please</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3"/>
          <p:cNvSpPr>
            <a:spLocks noGrp="1" noChangeArrowheads="1"/>
          </p:cNvSpPr>
          <p:nvPr>
            <p:ph type="body" idx="4294967295"/>
          </p:nvPr>
        </p:nvSpPr>
        <p:spPr>
          <a:xfrm>
            <a:off x="304800" y="152400"/>
            <a:ext cx="8763000" cy="5668963"/>
          </a:xfrm>
        </p:spPr>
        <p:txBody>
          <a:bodyPr/>
          <a:lstStyle/>
          <a:p>
            <a:pPr eaLnBrk="1" hangingPunct="1"/>
            <a:r>
              <a:rPr lang="en-US" dirty="0"/>
              <a:t>Name this Kingdom of Life?</a:t>
            </a:r>
          </a:p>
          <a:p>
            <a:pPr eaLnBrk="1" hangingPunct="1"/>
            <a:r>
              <a:rPr lang="en-US" dirty="0">
                <a:solidFill>
                  <a:srgbClr val="92D050"/>
                </a:solidFill>
              </a:rPr>
              <a:t>I’m hetero or autotrophic, generally single celled and I have a nucleus in my cells?</a:t>
            </a:r>
          </a:p>
          <a:p>
            <a:pPr eaLnBrk="1" hangingPunct="1"/>
            <a:endParaRPr lang="en-US" dirty="0"/>
          </a:p>
          <a:p>
            <a:pPr lvl="1" eaLnBrk="1" hangingPunct="1"/>
            <a:r>
              <a:rPr lang="en-US" dirty="0">
                <a:solidFill>
                  <a:schemeClr val="tx2">
                    <a:lumMod val="75000"/>
                  </a:schemeClr>
                </a:solidFill>
              </a:rPr>
              <a:t>I’m hetero or autotrophic, generally single celled and I have a nucleus in my cells?</a:t>
            </a:r>
          </a:p>
        </p:txBody>
      </p:sp>
      <p:sp>
        <p:nvSpPr>
          <p:cNvPr id="184115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pic>
        <p:nvPicPr>
          <p:cNvPr id="6" name="Picture 2" descr="http://thespacebetween.edublogs.org/files/2010/11/protista_phacodinium-2gf7gx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752600"/>
            <a:ext cx="8610600" cy="4800600"/>
          </a:xfrm>
          <a:prstGeom prst="rect">
            <a:avLst/>
          </a:prstGeom>
          <a:noFill/>
          <a:ln w="28575">
            <a:solidFill>
              <a:srgbClr val="9933FF"/>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961293" y="1769906"/>
            <a:ext cx="954107"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17</a:t>
            </a:r>
          </a:p>
        </p:txBody>
      </p:sp>
      <p:cxnSp>
        <p:nvCxnSpPr>
          <p:cNvPr id="4" name="Straight Connector 3">
            <a:extLst>
              <a:ext uri="{FF2B5EF4-FFF2-40B4-BE49-F238E27FC236}">
                <a16:creationId xmlns:a16="http://schemas.microsoft.com/office/drawing/2014/main" id="{60D4F433-C7EB-EA8A-CA69-B1252FCEBDD4}"/>
              </a:ext>
            </a:extLst>
          </p:cNvPr>
          <p:cNvCxnSpPr>
            <a:cxnSpLocks/>
          </p:cNvCxnSpPr>
          <p:nvPr/>
        </p:nvCxnSpPr>
        <p:spPr>
          <a:xfrm flipV="1">
            <a:off x="2514600" y="381000"/>
            <a:ext cx="1524000" cy="1524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CF2E59E-11FB-5C07-2F12-23E2231D703C}"/>
              </a:ext>
            </a:extLst>
          </p:cNvPr>
          <p:cNvSpPr txBox="1"/>
          <p:nvPr/>
        </p:nvSpPr>
        <p:spPr>
          <a:xfrm>
            <a:off x="2286000" y="0"/>
            <a:ext cx="2971800"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Roboto" panose="02000000000000000000" pitchFamily="2" charset="0"/>
                <a:ea typeface="+mn-ea"/>
                <a:cs typeface="+mn-cs"/>
              </a:rPr>
              <a:t>poly</a:t>
            </a:r>
            <a:r>
              <a:rPr kumimoji="0" lang="en-US" sz="1800" b="0" i="0" u="none" strike="noStrike" kern="1200" cap="none" spc="0" normalizeH="0" baseline="0" noProof="0" dirty="0">
                <a:ln>
                  <a:noFill/>
                </a:ln>
                <a:solidFill>
                  <a:srgbClr val="00FFCC"/>
                </a:solidFill>
                <a:effectLst/>
                <a:uLnTx/>
                <a:uFillTx/>
                <a:latin typeface="Roboto" panose="02000000000000000000" pitchFamily="2" charset="0"/>
                <a:ea typeface="+mn-ea"/>
                <a:cs typeface="+mn-cs"/>
              </a:rPr>
              <a:t>phyletic group </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80918309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3"/>
          <p:cNvSpPr>
            <a:spLocks noGrp="1" noChangeArrowheads="1"/>
          </p:cNvSpPr>
          <p:nvPr>
            <p:ph type="body" idx="4294967295"/>
          </p:nvPr>
        </p:nvSpPr>
        <p:spPr>
          <a:xfrm>
            <a:off x="304800" y="152400"/>
            <a:ext cx="8763000" cy="5668963"/>
          </a:xfrm>
        </p:spPr>
        <p:txBody>
          <a:bodyPr/>
          <a:lstStyle/>
          <a:p>
            <a:pPr eaLnBrk="1" hangingPunct="1"/>
            <a:r>
              <a:rPr lang="en-US" dirty="0"/>
              <a:t>Name this Kingdom of Life?</a:t>
            </a:r>
          </a:p>
          <a:p>
            <a:pPr eaLnBrk="1" hangingPunct="1"/>
            <a:r>
              <a:rPr lang="en-US" dirty="0">
                <a:solidFill>
                  <a:srgbClr val="92D050"/>
                </a:solidFill>
              </a:rPr>
              <a:t>I’m hetero or autotrophic, generally single celled and I have a nucleus in my cells?</a:t>
            </a:r>
          </a:p>
          <a:p>
            <a:pPr eaLnBrk="1" hangingPunct="1"/>
            <a:endParaRPr lang="en-US" dirty="0"/>
          </a:p>
          <a:p>
            <a:pPr lvl="1" eaLnBrk="1" hangingPunct="1"/>
            <a:r>
              <a:rPr lang="en-US" dirty="0">
                <a:solidFill>
                  <a:schemeClr val="tx2">
                    <a:lumMod val="75000"/>
                  </a:schemeClr>
                </a:solidFill>
              </a:rPr>
              <a:t>I’m hetero or autotrophic, generally single celled and I have a nucleus in my cells?</a:t>
            </a:r>
          </a:p>
        </p:txBody>
      </p:sp>
      <p:sp>
        <p:nvSpPr>
          <p:cNvPr id="184115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pic>
        <p:nvPicPr>
          <p:cNvPr id="6" name="Picture 2" descr="http://thespacebetween.edublogs.org/files/2010/11/protista_phacodinium-2gf7gx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752600"/>
            <a:ext cx="8610600" cy="4800600"/>
          </a:xfrm>
          <a:prstGeom prst="rect">
            <a:avLst/>
          </a:prstGeom>
          <a:noFill/>
          <a:ln w="28575">
            <a:solidFill>
              <a:srgbClr val="9933FF"/>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961293" y="1769906"/>
            <a:ext cx="954107"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17</a:t>
            </a:r>
          </a:p>
        </p:txBody>
      </p:sp>
      <p:cxnSp>
        <p:nvCxnSpPr>
          <p:cNvPr id="4" name="Straight Connector 3">
            <a:extLst>
              <a:ext uri="{FF2B5EF4-FFF2-40B4-BE49-F238E27FC236}">
                <a16:creationId xmlns:a16="http://schemas.microsoft.com/office/drawing/2014/main" id="{60D4F433-C7EB-EA8A-CA69-B1252FCEBDD4}"/>
              </a:ext>
            </a:extLst>
          </p:cNvPr>
          <p:cNvCxnSpPr>
            <a:cxnSpLocks/>
          </p:cNvCxnSpPr>
          <p:nvPr/>
        </p:nvCxnSpPr>
        <p:spPr>
          <a:xfrm flipV="1">
            <a:off x="2514600" y="381000"/>
            <a:ext cx="1524000" cy="1524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CF2E59E-11FB-5C07-2F12-23E2231D703C}"/>
              </a:ext>
            </a:extLst>
          </p:cNvPr>
          <p:cNvSpPr txBox="1"/>
          <p:nvPr/>
        </p:nvSpPr>
        <p:spPr>
          <a:xfrm>
            <a:off x="2286000" y="0"/>
            <a:ext cx="2971800"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Roboto" panose="02000000000000000000" pitchFamily="2" charset="0"/>
                <a:ea typeface="+mn-ea"/>
                <a:cs typeface="+mn-cs"/>
              </a:rPr>
              <a:t>poly</a:t>
            </a:r>
            <a:r>
              <a:rPr kumimoji="0" lang="en-US" sz="1800" b="0" i="0" u="none" strike="noStrike" kern="1200" cap="none" spc="0" normalizeH="0" baseline="0" noProof="0" dirty="0">
                <a:ln>
                  <a:noFill/>
                </a:ln>
                <a:solidFill>
                  <a:srgbClr val="00FFCC"/>
                </a:solidFill>
                <a:effectLst/>
                <a:uLnTx/>
                <a:uFillTx/>
                <a:latin typeface="Roboto" panose="02000000000000000000" pitchFamily="2" charset="0"/>
                <a:ea typeface="+mn-ea"/>
                <a:cs typeface="+mn-cs"/>
              </a:rPr>
              <a:t>phyletic group </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TextBox 4">
            <a:extLst>
              <a:ext uri="{FF2B5EF4-FFF2-40B4-BE49-F238E27FC236}">
                <a16:creationId xmlns:a16="http://schemas.microsoft.com/office/drawing/2014/main" id="{5761BE20-BE17-79AE-DD00-0624524E30DE}"/>
              </a:ext>
            </a:extLst>
          </p:cNvPr>
          <p:cNvSpPr txBox="1"/>
          <p:nvPr/>
        </p:nvSpPr>
        <p:spPr>
          <a:xfrm>
            <a:off x="609600" y="3231634"/>
            <a:ext cx="8001000" cy="2178566"/>
          </a:xfrm>
          <a:prstGeom prst="rect">
            <a:avLst/>
          </a:prstGeom>
          <a:noFill/>
        </p:spPr>
        <p:txBody>
          <a:bodyPr wrap="square">
            <a:prstTxWarp prst="textWave1">
              <a:avLst/>
            </a:prstTxWarp>
            <a:spAutoFit/>
            <a:scene3d>
              <a:camera prst="orthographicFront"/>
              <a:lightRig rig="threePt" dir="t"/>
            </a:scene3d>
            <a:sp3d extrusionH="57150">
              <a:bevelT w="57150" h="38100" prst="artDeco"/>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w="17780" cmpd="sng">
                  <a:solidFill>
                    <a:srgbClr val="FFFFFF"/>
                  </a:solidFill>
                  <a:prstDash val="solid"/>
                  <a:miter lim="800000"/>
                </a:ln>
                <a:solidFill>
                  <a:srgbClr val="00FFCC"/>
                </a:solidFill>
                <a:effectLst>
                  <a:outerShdw blurRad="50800" algn="tl" rotWithShape="0">
                    <a:srgbClr val="000000"/>
                  </a:outerShdw>
                </a:effectLst>
                <a:uLnTx/>
                <a:uFillTx/>
                <a:latin typeface="Arial" charset="0"/>
                <a:ea typeface="+mn-ea"/>
                <a:cs typeface="+mn-cs"/>
              </a:rPr>
              <a:t>PROTISTA</a:t>
            </a:r>
          </a:p>
        </p:txBody>
      </p:sp>
    </p:spTree>
    <p:extLst>
      <p:ext uri="{BB962C8B-B14F-4D97-AF65-F5344CB8AC3E}">
        <p14:creationId xmlns:p14="http://schemas.microsoft.com/office/powerpoint/2010/main" val="133519468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3"/>
          <p:cNvSpPr>
            <a:spLocks noGrp="1" noChangeArrowheads="1"/>
          </p:cNvSpPr>
          <p:nvPr>
            <p:ph type="body" idx="4294967295"/>
          </p:nvPr>
        </p:nvSpPr>
        <p:spPr>
          <a:xfrm>
            <a:off x="304800" y="152400"/>
            <a:ext cx="8763000" cy="5668963"/>
          </a:xfrm>
        </p:spPr>
        <p:txBody>
          <a:bodyPr/>
          <a:lstStyle/>
          <a:p>
            <a:pPr eaLnBrk="1" hangingPunct="1"/>
            <a:r>
              <a:rPr lang="en-US" dirty="0"/>
              <a:t>Name this Kingdom of Life?</a:t>
            </a:r>
          </a:p>
          <a:p>
            <a:pPr lvl="1" eaLnBrk="1" hangingPunct="1"/>
            <a:r>
              <a:rPr lang="en-US" dirty="0">
                <a:solidFill>
                  <a:schemeClr val="tx2">
                    <a:lumMod val="75000"/>
                  </a:schemeClr>
                </a:solidFill>
              </a:rPr>
              <a:t>I don’t have a cell wall and consume my food?</a:t>
            </a:r>
          </a:p>
        </p:txBody>
      </p:sp>
      <p:sp>
        <p:nvSpPr>
          <p:cNvPr id="184115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pic>
        <p:nvPicPr>
          <p:cNvPr id="7" name="Picture 10" descr="http://medcell.med.yale.edu/histology/muscle_lab/images/smooth_muscle_cell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295400"/>
            <a:ext cx="8610600" cy="5257800"/>
          </a:xfrm>
          <a:prstGeom prst="rect">
            <a:avLst/>
          </a:prstGeom>
          <a:noFill/>
          <a:ln w="28575">
            <a:solidFill>
              <a:srgbClr val="9933FF"/>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381000" y="1371600"/>
            <a:ext cx="954107"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18</a:t>
            </a:r>
          </a:p>
        </p:txBody>
      </p:sp>
    </p:spTree>
    <p:extLst>
      <p:ext uri="{BB962C8B-B14F-4D97-AF65-F5344CB8AC3E}">
        <p14:creationId xmlns:p14="http://schemas.microsoft.com/office/powerpoint/2010/main" val="53859814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3"/>
          <p:cNvSpPr>
            <a:spLocks noGrp="1" noChangeArrowheads="1"/>
          </p:cNvSpPr>
          <p:nvPr>
            <p:ph type="body" idx="4294967295"/>
          </p:nvPr>
        </p:nvSpPr>
        <p:spPr>
          <a:xfrm>
            <a:off x="304800" y="152400"/>
            <a:ext cx="8763000" cy="5668963"/>
          </a:xfrm>
        </p:spPr>
        <p:txBody>
          <a:bodyPr/>
          <a:lstStyle/>
          <a:p>
            <a:pPr eaLnBrk="1" hangingPunct="1"/>
            <a:r>
              <a:rPr lang="en-US" dirty="0"/>
              <a:t>Name this Kingdom of Life?</a:t>
            </a:r>
          </a:p>
          <a:p>
            <a:pPr lvl="1" eaLnBrk="1" hangingPunct="1"/>
            <a:r>
              <a:rPr lang="en-US" dirty="0">
                <a:solidFill>
                  <a:srgbClr val="FF66FF"/>
                </a:solidFill>
              </a:rPr>
              <a:t>I don’t have a cell wall and consume my food?</a:t>
            </a:r>
          </a:p>
        </p:txBody>
      </p:sp>
      <p:sp>
        <p:nvSpPr>
          <p:cNvPr id="184115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pic>
        <p:nvPicPr>
          <p:cNvPr id="7" name="Picture 10" descr="http://medcell.med.yale.edu/histology/muscle_lab/images/smooth_muscle_cell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295400"/>
            <a:ext cx="8610600" cy="5257800"/>
          </a:xfrm>
          <a:prstGeom prst="rect">
            <a:avLst/>
          </a:prstGeom>
          <a:noFill/>
          <a:ln w="28575">
            <a:solidFill>
              <a:srgbClr val="C00000"/>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381000" y="1371600"/>
            <a:ext cx="954107"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18</a:t>
            </a:r>
          </a:p>
        </p:txBody>
      </p:sp>
      <p:pic>
        <p:nvPicPr>
          <p:cNvPr id="18434" name="Picture 2" descr="http://affordablehousinginstitute.org/blogs/us/wp-content/uploads/imagesleaping-gazelle-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543" y="2743200"/>
            <a:ext cx="8218714" cy="3633481"/>
          </a:xfrm>
          <a:prstGeom prst="rect">
            <a:avLst/>
          </a:prstGeom>
          <a:noFill/>
          <a:ln w="38100">
            <a:solidFill>
              <a:srgbClr val="9933F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24402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3"/>
          <p:cNvSpPr>
            <a:spLocks noGrp="1" noChangeArrowheads="1"/>
          </p:cNvSpPr>
          <p:nvPr>
            <p:ph type="body" idx="4294967295"/>
          </p:nvPr>
        </p:nvSpPr>
        <p:spPr>
          <a:xfrm>
            <a:off x="304800" y="152400"/>
            <a:ext cx="8763000" cy="5668963"/>
          </a:xfrm>
        </p:spPr>
        <p:txBody>
          <a:bodyPr/>
          <a:lstStyle/>
          <a:p>
            <a:pPr eaLnBrk="1" hangingPunct="1"/>
            <a:r>
              <a:rPr lang="en-US" dirty="0"/>
              <a:t>Name this Kingdom of Life?</a:t>
            </a:r>
          </a:p>
          <a:p>
            <a:pPr lvl="1" eaLnBrk="1" hangingPunct="1"/>
            <a:r>
              <a:rPr lang="en-US" dirty="0">
                <a:solidFill>
                  <a:srgbClr val="FF66FF"/>
                </a:solidFill>
              </a:rPr>
              <a:t>I don’t have a cell wall and consume my food?</a:t>
            </a:r>
          </a:p>
        </p:txBody>
      </p:sp>
      <p:sp>
        <p:nvSpPr>
          <p:cNvPr id="184115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pic>
        <p:nvPicPr>
          <p:cNvPr id="7" name="Picture 10" descr="http://medcell.med.yale.edu/histology/muscle_lab/images/smooth_muscle_cell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295400"/>
            <a:ext cx="8610600" cy="5257800"/>
          </a:xfrm>
          <a:prstGeom prst="rect">
            <a:avLst/>
          </a:prstGeom>
          <a:noFill/>
          <a:ln w="28575">
            <a:solidFill>
              <a:srgbClr val="C00000"/>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381000" y="1371600"/>
            <a:ext cx="954107"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18</a:t>
            </a:r>
          </a:p>
        </p:txBody>
      </p:sp>
      <p:sp>
        <p:nvSpPr>
          <p:cNvPr id="2" name="Rectangle 1"/>
          <p:cNvSpPr/>
          <p:nvPr/>
        </p:nvSpPr>
        <p:spPr>
          <a:xfrm>
            <a:off x="1752600" y="1301821"/>
            <a:ext cx="5314276"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err="1">
                <a:ln w="17780" cmpd="sng">
                  <a:solidFill>
                    <a:sysClr val="windowText" lastClr="000000"/>
                  </a:solidFill>
                  <a:prstDash val="solid"/>
                  <a:miter lim="800000"/>
                </a:ln>
                <a:solidFill>
                  <a:srgbClr val="FF66FF"/>
                </a:solidFill>
                <a:effectLst>
                  <a:outerShdw blurRad="50800" algn="tl" rotWithShape="0">
                    <a:srgbClr val="000000"/>
                  </a:outerShdw>
                </a:effectLst>
                <a:uLnTx/>
                <a:uFillTx/>
                <a:latin typeface="Arial" charset="0"/>
                <a:ea typeface="+mn-ea"/>
                <a:cs typeface="+mn-cs"/>
              </a:rPr>
              <a:t>Animalia</a:t>
            </a:r>
            <a:endParaRPr kumimoji="0" lang="en-US" sz="9600" b="1" i="0" u="none" strike="noStrike" kern="1200" cap="none" spc="0" normalizeH="0" baseline="0" noProof="0" dirty="0">
              <a:ln w="17780" cmpd="sng">
                <a:solidFill>
                  <a:sysClr val="windowText" lastClr="000000"/>
                </a:solidFill>
                <a:prstDash val="solid"/>
                <a:miter lim="800000"/>
              </a:ln>
              <a:solidFill>
                <a:srgbClr val="FF66FF"/>
              </a:solidFill>
              <a:effectLst>
                <a:outerShdw blurRad="50800" algn="tl" rotWithShape="0">
                  <a:srgbClr val="000000"/>
                </a:outerShdw>
              </a:effectLst>
              <a:uLnTx/>
              <a:uFillTx/>
              <a:latin typeface="Arial" charset="0"/>
              <a:ea typeface="+mn-ea"/>
              <a:cs typeface="+mn-cs"/>
            </a:endParaRPr>
          </a:p>
        </p:txBody>
      </p:sp>
      <p:pic>
        <p:nvPicPr>
          <p:cNvPr id="18434" name="Picture 2" descr="http://affordablehousinginstitute.org/blogs/us/wp-content/uploads/imagesleaping-gazelle-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543" y="2743200"/>
            <a:ext cx="8218714" cy="3633481"/>
          </a:xfrm>
          <a:prstGeom prst="rect">
            <a:avLst/>
          </a:prstGeom>
          <a:noFill/>
          <a:ln w="38100">
            <a:solidFill>
              <a:srgbClr val="9933F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45748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3"/>
          <p:cNvSpPr>
            <a:spLocks noGrp="1" noChangeArrowheads="1"/>
          </p:cNvSpPr>
          <p:nvPr>
            <p:ph type="body" idx="4294967295"/>
          </p:nvPr>
        </p:nvSpPr>
        <p:spPr>
          <a:xfrm>
            <a:off x="304800" y="152400"/>
            <a:ext cx="8763000" cy="5668963"/>
          </a:xfrm>
        </p:spPr>
        <p:txBody>
          <a:bodyPr/>
          <a:lstStyle/>
          <a:p>
            <a:pPr eaLnBrk="1" hangingPunct="1"/>
            <a:r>
              <a:rPr lang="en-US" dirty="0"/>
              <a:t>Name this Kingdom of Life?</a:t>
            </a:r>
          </a:p>
          <a:p>
            <a:pPr lvl="1" eaLnBrk="1" hangingPunct="1"/>
            <a:r>
              <a:rPr lang="en-US" dirty="0">
                <a:solidFill>
                  <a:srgbClr val="FF9900"/>
                </a:solidFill>
              </a:rPr>
              <a:t>I’m hetero or autotrophic, my name means old / before the nucleus, I can live in extreme environments and don’t have peptidoglycan in my cell wall?</a:t>
            </a:r>
          </a:p>
        </p:txBody>
      </p:sp>
      <p:sp>
        <p:nvSpPr>
          <p:cNvPr id="184115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pic>
        <p:nvPicPr>
          <p:cNvPr id="28674" name="Picture 2" descr="https://figures.boundless.com/14013/large/-nasa-ames-research-center.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2590800"/>
            <a:ext cx="8763000" cy="3962400"/>
          </a:xfrm>
          <a:prstGeom prst="rect">
            <a:avLst/>
          </a:prstGeom>
          <a:noFill/>
          <a:ln w="57150">
            <a:solidFill>
              <a:srgbClr val="FFCC00"/>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7830664" y="2667000"/>
            <a:ext cx="954107"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19</a:t>
            </a:r>
          </a:p>
        </p:txBody>
      </p:sp>
      <p:pic>
        <p:nvPicPr>
          <p:cNvPr id="7" name="Picture 4" descr="http://www.clker.com/cliparts/9/a/e/e/12154415151126295659lemmling_Cartoon_owl.svg.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2750" y="3859751"/>
            <a:ext cx="114300" cy="10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364288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3"/>
          <p:cNvSpPr>
            <a:spLocks noGrp="1" noChangeArrowheads="1"/>
          </p:cNvSpPr>
          <p:nvPr>
            <p:ph type="body" idx="4294967295"/>
          </p:nvPr>
        </p:nvSpPr>
        <p:spPr>
          <a:xfrm>
            <a:off x="304800" y="152400"/>
            <a:ext cx="8763000" cy="5668963"/>
          </a:xfrm>
        </p:spPr>
        <p:txBody>
          <a:bodyPr/>
          <a:lstStyle/>
          <a:p>
            <a:pPr eaLnBrk="1" hangingPunct="1"/>
            <a:r>
              <a:rPr lang="en-US" dirty="0"/>
              <a:t>Name this Kingdom of Life?</a:t>
            </a:r>
          </a:p>
          <a:p>
            <a:pPr lvl="1" eaLnBrk="1" hangingPunct="1"/>
            <a:r>
              <a:rPr lang="en-US" dirty="0">
                <a:solidFill>
                  <a:srgbClr val="FF7C80"/>
                </a:solidFill>
              </a:rPr>
              <a:t>I’m hetero or autotrophic, my name means old / before the nucleus, I can live in extreme environments and don’t have peptidoglycan in my cell wall?</a:t>
            </a:r>
          </a:p>
        </p:txBody>
      </p:sp>
      <p:sp>
        <p:nvSpPr>
          <p:cNvPr id="184115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pic>
        <p:nvPicPr>
          <p:cNvPr id="28674" name="Picture 2" descr="https://figures.boundless.com/14013/large/-nasa-ames-research-center.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2590800"/>
            <a:ext cx="8763000" cy="3962400"/>
          </a:xfrm>
          <a:prstGeom prst="rect">
            <a:avLst/>
          </a:prstGeom>
          <a:noFill/>
          <a:ln w="57150">
            <a:solidFill>
              <a:srgbClr val="FF7C80"/>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7830664" y="2667000"/>
            <a:ext cx="954107"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19</a:t>
            </a:r>
          </a:p>
        </p:txBody>
      </p:sp>
      <p:sp>
        <p:nvSpPr>
          <p:cNvPr id="4" name="Rectangle 3"/>
          <p:cNvSpPr/>
          <p:nvPr/>
        </p:nvSpPr>
        <p:spPr>
          <a:xfrm>
            <a:off x="1905000" y="4191000"/>
            <a:ext cx="5043368" cy="156966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err="1">
                <a:ln w="17780" cmpd="sng">
                  <a:solidFill>
                    <a:srgbClr val="FFC000"/>
                  </a:solidFill>
                  <a:prstDash val="solid"/>
                  <a:miter lim="800000"/>
                </a:ln>
                <a:solidFill>
                  <a:srgbClr val="FF7C80"/>
                </a:solidFill>
                <a:effectLst>
                  <a:outerShdw blurRad="50800" algn="tl" rotWithShape="0">
                    <a:srgbClr val="000000"/>
                  </a:outerShdw>
                  <a:reflection blurRad="6350" stA="55000" endA="50" endPos="85000" dist="60007" dir="5400000" sy="-100000" algn="bl" rotWithShape="0"/>
                </a:effectLst>
                <a:uLnTx/>
                <a:uFillTx/>
                <a:latin typeface="Arial" charset="0"/>
                <a:ea typeface="+mn-ea"/>
                <a:cs typeface="+mn-cs"/>
              </a:rPr>
              <a:t>Archaea</a:t>
            </a:r>
            <a:endParaRPr kumimoji="0" lang="en-US" sz="9600" b="1" i="0" u="none" strike="noStrike" kern="1200" cap="none" spc="0" normalizeH="0" baseline="0" noProof="0" dirty="0">
              <a:ln w="17780" cmpd="sng">
                <a:solidFill>
                  <a:srgbClr val="FFC000"/>
                </a:solidFill>
                <a:prstDash val="solid"/>
                <a:miter lim="800000"/>
              </a:ln>
              <a:solidFill>
                <a:srgbClr val="FF7C80"/>
              </a:solidFill>
              <a:effectLst>
                <a:outerShdw blurRad="50800" algn="tl" rotWithShape="0">
                  <a:srgbClr val="000000"/>
                </a:outerShdw>
                <a:reflection blurRad="6350" stA="55000" endA="50" endPos="85000" dist="60007" dir="5400000" sy="-100000" algn="bl" rotWithShape="0"/>
              </a:effectLst>
              <a:uLnTx/>
              <a:uFillTx/>
              <a:latin typeface="Arial" charset="0"/>
              <a:ea typeface="+mn-ea"/>
              <a:cs typeface="+mn-cs"/>
            </a:endParaRPr>
          </a:p>
        </p:txBody>
      </p:sp>
      <p:pic>
        <p:nvPicPr>
          <p:cNvPr id="9" name="Picture 4" descr="http://www.clker.com/cliparts/9/a/e/e/12154415151126295659lemmling_Cartoon_owl.svg.h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3586" y="457200"/>
            <a:ext cx="2552700" cy="2320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http://www.clker.com/cliparts/9/a/e/e/12154415151126295659lemmling_Cartoon_owl.svg.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52750" y="3859751"/>
            <a:ext cx="114300" cy="10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235213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3"/>
          <p:cNvSpPr>
            <a:spLocks noGrp="1" noChangeArrowheads="1"/>
          </p:cNvSpPr>
          <p:nvPr>
            <p:ph type="body" idx="4294967295"/>
          </p:nvPr>
        </p:nvSpPr>
        <p:spPr>
          <a:xfrm>
            <a:off x="304800" y="152400"/>
            <a:ext cx="8763000" cy="5668963"/>
          </a:xfrm>
        </p:spPr>
        <p:txBody>
          <a:bodyPr/>
          <a:lstStyle/>
          <a:p>
            <a:pPr eaLnBrk="1" hangingPunct="1"/>
            <a:r>
              <a:rPr lang="en-US" dirty="0"/>
              <a:t>Name this Kingdom of Life?</a:t>
            </a:r>
          </a:p>
          <a:p>
            <a:pPr lvl="1" eaLnBrk="1" hangingPunct="1"/>
            <a:r>
              <a:rPr lang="en-US" dirty="0">
                <a:solidFill>
                  <a:srgbClr val="FF7C80"/>
                </a:solidFill>
              </a:rPr>
              <a:t>I’m completely autotrophic?</a:t>
            </a:r>
          </a:p>
        </p:txBody>
      </p:sp>
      <p:sp>
        <p:nvSpPr>
          <p:cNvPr id="184115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pic>
        <p:nvPicPr>
          <p:cNvPr id="6" name="Picture 6" descr="https://encrypted-tbn1.gstatic.com/images?q=tbn:ANd9GcT0CbyMIsn8n6FWK4WSobODxfeUGHIrLP4jldL4yJHU36po7owgU2hyy1T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8458200" cy="4953000"/>
          </a:xfrm>
          <a:prstGeom prst="rect">
            <a:avLst/>
          </a:prstGeom>
          <a:noFill/>
          <a:ln w="57150">
            <a:solidFill>
              <a:srgbClr val="FF7C80"/>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696200" y="1447800"/>
            <a:ext cx="954107"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20</a:t>
            </a:r>
          </a:p>
        </p:txBody>
      </p:sp>
    </p:spTree>
    <p:extLst>
      <p:ext uri="{BB962C8B-B14F-4D97-AF65-F5344CB8AC3E}">
        <p14:creationId xmlns:p14="http://schemas.microsoft.com/office/powerpoint/2010/main" val="200321665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3"/>
          <p:cNvSpPr>
            <a:spLocks noGrp="1" noChangeArrowheads="1"/>
          </p:cNvSpPr>
          <p:nvPr>
            <p:ph type="body" idx="4294967295"/>
          </p:nvPr>
        </p:nvSpPr>
        <p:spPr>
          <a:xfrm>
            <a:off x="304800" y="152400"/>
            <a:ext cx="8763000" cy="5668963"/>
          </a:xfrm>
        </p:spPr>
        <p:txBody>
          <a:bodyPr/>
          <a:lstStyle/>
          <a:p>
            <a:pPr eaLnBrk="1" hangingPunct="1"/>
            <a:r>
              <a:rPr lang="en-US" dirty="0"/>
              <a:t>Name this Kingdom of Life?</a:t>
            </a:r>
          </a:p>
          <a:p>
            <a:pPr lvl="1" eaLnBrk="1" hangingPunct="1"/>
            <a:r>
              <a:rPr lang="en-US" dirty="0">
                <a:solidFill>
                  <a:schemeClr val="accent2">
                    <a:lumMod val="60000"/>
                    <a:lumOff val="40000"/>
                  </a:schemeClr>
                </a:solidFill>
              </a:rPr>
              <a:t>I’m completely autotrophic?</a:t>
            </a:r>
          </a:p>
        </p:txBody>
      </p:sp>
      <p:sp>
        <p:nvSpPr>
          <p:cNvPr id="184115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pic>
        <p:nvPicPr>
          <p:cNvPr id="6" name="Picture 6" descr="https://encrypted-tbn1.gstatic.com/images?q=tbn:ANd9GcT0CbyMIsn8n6FWK4WSobODxfeUGHIrLP4jldL4yJHU36po7owgU2hyy1T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8458200" cy="4953000"/>
          </a:xfrm>
          <a:prstGeom prst="rect">
            <a:avLst/>
          </a:prstGeom>
          <a:noFill/>
          <a:ln w="57150">
            <a:solidFill>
              <a:srgbClr val="99FFCC"/>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696200" y="1447800"/>
            <a:ext cx="954107"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20</a:t>
            </a:r>
          </a:p>
        </p:txBody>
      </p:sp>
      <p:sp>
        <p:nvSpPr>
          <p:cNvPr id="3" name="Rectangle 2"/>
          <p:cNvSpPr/>
          <p:nvPr/>
        </p:nvSpPr>
        <p:spPr>
          <a:xfrm>
            <a:off x="762000" y="1586300"/>
            <a:ext cx="4607352" cy="156966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50" normalizeH="0" baseline="0" noProof="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uLnTx/>
                <a:uFillTx/>
                <a:latin typeface="Arial" charset="0"/>
                <a:ea typeface="+mn-ea"/>
                <a:cs typeface="+mn-cs"/>
              </a:rPr>
              <a:t>Plantae</a:t>
            </a:r>
          </a:p>
        </p:txBody>
      </p:sp>
      <p:pic>
        <p:nvPicPr>
          <p:cNvPr id="7" name="Picture 2" descr="http://rack.0.mshcdn.com/media/ZgkyMDEyLzEyLzA0LzUxL3BsYW50YXRyZWVpLmI5dy5qcGcKcAl0aHVtYgk5NTB4NTM0IwplCWpwZw/faaf2bcb/efc/plant-a-tree-in-haiti-for-arbor-day-by-taking-this-facebook-quiz-e4eb8a41c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048000"/>
            <a:ext cx="8001000" cy="3093720"/>
          </a:xfrm>
          <a:prstGeom prst="rect">
            <a:avLst/>
          </a:prstGeom>
          <a:noFill/>
          <a:ln w="38100">
            <a:solidFill>
              <a:srgbClr val="00B05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054695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aphicFrame>
        <p:nvGraphicFramePr>
          <p:cNvPr id="83000" name="Group 56"/>
          <p:cNvGraphicFramePr>
            <a:graphicFrameLocks noGrp="1"/>
          </p:cNvGraphicFramePr>
          <p:nvPr/>
        </p:nvGraphicFramePr>
        <p:xfrm>
          <a:off x="228600" y="685800"/>
          <a:ext cx="8610600" cy="5353050"/>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62797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NAME GAME</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STEP-UP</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NEW DEAL</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BOX SET</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FAMOUS KINGS</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46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4310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46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4310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46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095"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2096" name="Text Box 48"/>
          <p:cNvSpPr txBox="1">
            <a:spLocks noChangeArrowheads="1"/>
          </p:cNvSpPr>
          <p:nvPr/>
        </p:nvSpPr>
        <p:spPr bwMode="auto">
          <a:xfrm>
            <a:off x="228600" y="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charset="0"/>
                <a:ea typeface="+mn-ea"/>
                <a:cs typeface="+mn-cs"/>
              </a:rPr>
              <a:t>Taxonomy and Classification Review Game </a:t>
            </a:r>
          </a:p>
        </p:txBody>
      </p:sp>
      <p:sp>
        <p:nvSpPr>
          <p:cNvPr id="2097" name="Text Box 49"/>
          <p:cNvSpPr txBox="1">
            <a:spLocks noChangeArrowheads="1"/>
          </p:cNvSpPr>
          <p:nvPr/>
        </p:nvSpPr>
        <p:spPr bwMode="auto">
          <a:xfrm>
            <a:off x="457200" y="61722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mn-ea"/>
                <a:cs typeface="+mn-cs"/>
              </a:rPr>
              <a:t>Final Question:________________</a:t>
            </a:r>
          </a:p>
        </p:txBody>
      </p:sp>
    </p:spTree>
    <p:extLst>
      <p:ext uri="{BB962C8B-B14F-4D97-AF65-F5344CB8AC3E}">
        <p14:creationId xmlns:p14="http://schemas.microsoft.com/office/powerpoint/2010/main" val="2787303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5635" name="Rectangle 3"/>
          <p:cNvSpPr>
            <a:spLocks noGrp="1" noChangeArrowheads="1"/>
          </p:cNvSpPr>
          <p:nvPr>
            <p:ph type="body" sz="half" idx="4294967295"/>
          </p:nvPr>
        </p:nvSpPr>
        <p:spPr>
          <a:xfrm>
            <a:off x="315686" y="152400"/>
            <a:ext cx="8153400" cy="5902325"/>
          </a:xfrm>
        </p:spPr>
        <p:txBody>
          <a:bodyPr/>
          <a:lstStyle/>
          <a:p>
            <a:pPr eaLnBrk="1" hangingPunct="1">
              <a:defRPr/>
            </a:pPr>
            <a:r>
              <a:rPr lang="en-US" dirty="0"/>
              <a:t>A mule is considered a hybrid   animal.</a:t>
            </a:r>
          </a:p>
          <a:p>
            <a:pPr lvl="1" eaLnBrk="1" hangingPunct="1">
              <a:defRPr/>
            </a:pPr>
            <a:r>
              <a:rPr lang="en-US" dirty="0"/>
              <a:t>Is it sterile or fertile?</a:t>
            </a:r>
          </a:p>
        </p:txBody>
      </p:sp>
      <p:sp>
        <p:nvSpPr>
          <p:cNvPr id="1564678"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Font typeface="Wingdings" pitchFamily="2" charset="2"/>
              <a:buNone/>
              <a:defRPr/>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endParaRPr lang="en-US" dirty="0">
              <a:effectLst>
                <a:outerShdw blurRad="38100" dist="38100" dir="2700000" algn="tl">
                  <a:srgbClr val="000000"/>
                </a:outerShdw>
              </a:effectLst>
            </a:endParaRPr>
          </a:p>
        </p:txBody>
      </p:sp>
      <p:pic>
        <p:nvPicPr>
          <p:cNvPr id="20480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534400" cy="5029200"/>
          </a:xfrm>
          <a:prstGeom prst="rect">
            <a:avLst/>
          </a:prstGeom>
          <a:noFill/>
          <a:ln w="76200" algn="ctr">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533400" y="1528465"/>
            <a:ext cx="1867819"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Mule</a:t>
            </a:r>
          </a:p>
        </p:txBody>
      </p:sp>
      <p:sp>
        <p:nvSpPr>
          <p:cNvPr id="5" name="Rectangle 4"/>
          <p:cNvSpPr/>
          <p:nvPr/>
        </p:nvSpPr>
        <p:spPr>
          <a:xfrm>
            <a:off x="7846167" y="228600"/>
            <a:ext cx="869149" cy="1569660"/>
          </a:xfrm>
          <a:prstGeom prst="rect">
            <a:avLst/>
          </a:prstGeom>
          <a:noFill/>
        </p:spPr>
        <p:txBody>
          <a:bodyPr wrap="none" lIns="91440" tIns="45720" rIns="91440" bIns="45720">
            <a:spAutoFit/>
          </a:bodyPr>
          <a:lstStyle/>
          <a:p>
            <a:pPr algn="ctr"/>
            <a:r>
              <a:rPr lang="en-US" sz="9600" b="1" cap="none" spc="0" dirty="0">
                <a:ln w="17780" cmpd="sng">
                  <a:solidFill>
                    <a:srgbClr val="FFFFFF"/>
                  </a:solidFill>
                  <a:prstDash val="solid"/>
                  <a:miter lim="800000"/>
                </a:ln>
                <a:solidFill>
                  <a:srgbClr val="996633"/>
                </a:solidFill>
                <a:effectLst>
                  <a:outerShdw blurRad="50800" algn="tl" rotWithShape="0">
                    <a:srgbClr val="000000"/>
                  </a:outerShdw>
                </a:effectLst>
              </a:rPr>
              <a:t>5</a:t>
            </a:r>
          </a:p>
        </p:txBody>
      </p:sp>
      <p:sp>
        <p:nvSpPr>
          <p:cNvPr id="3" name="Rectangle: Rounded Corners 2">
            <a:extLst>
              <a:ext uri="{FF2B5EF4-FFF2-40B4-BE49-F238E27FC236}">
                <a16:creationId xmlns:a16="http://schemas.microsoft.com/office/drawing/2014/main" id="{7BB4FC6E-1AE0-42DD-911B-95C4BBA9951F}"/>
              </a:ext>
            </a:extLst>
          </p:cNvPr>
          <p:cNvSpPr/>
          <p:nvPr/>
        </p:nvSpPr>
        <p:spPr>
          <a:xfrm>
            <a:off x="4565780" y="228600"/>
            <a:ext cx="1219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8DB6861-3D9A-45FA-8682-06529A817874}"/>
              </a:ext>
            </a:extLst>
          </p:cNvPr>
          <p:cNvSpPr txBox="1"/>
          <p:nvPr/>
        </p:nvSpPr>
        <p:spPr>
          <a:xfrm>
            <a:off x="533400" y="6022068"/>
            <a:ext cx="7467600" cy="369332"/>
          </a:xfrm>
          <a:prstGeom prst="rect">
            <a:avLst/>
          </a:prstGeom>
          <a:noFill/>
        </p:spPr>
        <p:txBody>
          <a:bodyPr wrap="square" rtlCol="0">
            <a:spAutoFit/>
          </a:bodyPr>
          <a:lstStyle/>
          <a:p>
            <a:pPr lvl="1" eaLnBrk="1" hangingPunct="1"/>
            <a:r>
              <a:rPr lang="en-US" dirty="0"/>
              <a:t>Donkey </a:t>
            </a:r>
            <a:r>
              <a:rPr lang="en-US" i="1" dirty="0"/>
              <a:t>Equus </a:t>
            </a:r>
            <a:r>
              <a:rPr lang="en-US" i="1" dirty="0" err="1"/>
              <a:t>assinus</a:t>
            </a:r>
            <a:r>
              <a:rPr lang="en-US" dirty="0"/>
              <a:t>  X Horse </a:t>
            </a:r>
            <a:r>
              <a:rPr lang="en-US" i="1" dirty="0"/>
              <a:t>Equus </a:t>
            </a:r>
            <a:r>
              <a:rPr lang="en-US" i="1" dirty="0" err="1"/>
              <a:t>caballus</a:t>
            </a:r>
            <a:endParaRPr lang="en-US" dirty="0"/>
          </a:p>
        </p:txBody>
      </p:sp>
    </p:spTree>
    <p:extLst>
      <p:ext uri="{BB962C8B-B14F-4D97-AF65-F5344CB8AC3E}">
        <p14:creationId xmlns:p14="http://schemas.microsoft.com/office/powerpoint/2010/main" val="358563919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aphicFrame>
        <p:nvGraphicFramePr>
          <p:cNvPr id="83000" name="Group 56"/>
          <p:cNvGraphicFramePr>
            <a:graphicFrameLocks noGrp="1"/>
          </p:cNvGraphicFramePr>
          <p:nvPr/>
        </p:nvGraphicFramePr>
        <p:xfrm>
          <a:off x="228600" y="685800"/>
          <a:ext cx="8610600" cy="5353050"/>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62797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NAME GAME</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STEP-UP</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NEW DEAL</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BOX SET</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FFFF00"/>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FFFF00"/>
                          </a:solidFill>
                          <a:effectLst/>
                          <a:latin typeface="Times New Roman" pitchFamily="18" charset="0"/>
                        </a:rPr>
                        <a:t>FAMOUS KINGS</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46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75000"/>
                        <a:lumOff val="25000"/>
                      </a:schemeClr>
                    </a:solidFill>
                  </a:tcPr>
                </a:tc>
                <a:extLst>
                  <a:ext uri="{0D108BD9-81ED-4DB2-BD59-A6C34878D82A}">
                    <a16:rowId xmlns:a16="http://schemas.microsoft.com/office/drawing/2014/main" val="10001"/>
                  </a:ext>
                </a:extLst>
              </a:tr>
              <a:tr h="94310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75000"/>
                        <a:lumOff val="25000"/>
                      </a:schemeClr>
                    </a:solidFill>
                  </a:tcPr>
                </a:tc>
                <a:extLst>
                  <a:ext uri="{0D108BD9-81ED-4DB2-BD59-A6C34878D82A}">
                    <a16:rowId xmlns:a16="http://schemas.microsoft.com/office/drawing/2014/main" val="10002"/>
                  </a:ext>
                </a:extLst>
              </a:tr>
              <a:tr h="946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75000"/>
                        <a:lumOff val="25000"/>
                      </a:schemeClr>
                    </a:solidFill>
                  </a:tcPr>
                </a:tc>
                <a:extLst>
                  <a:ext uri="{0D108BD9-81ED-4DB2-BD59-A6C34878D82A}">
                    <a16:rowId xmlns:a16="http://schemas.microsoft.com/office/drawing/2014/main" val="10003"/>
                  </a:ext>
                </a:extLst>
              </a:tr>
              <a:tr h="94310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75000"/>
                        <a:lumOff val="25000"/>
                      </a:schemeClr>
                    </a:solidFill>
                  </a:tcPr>
                </a:tc>
                <a:extLst>
                  <a:ext uri="{0D108BD9-81ED-4DB2-BD59-A6C34878D82A}">
                    <a16:rowId xmlns:a16="http://schemas.microsoft.com/office/drawing/2014/main" val="10004"/>
                  </a:ext>
                </a:extLst>
              </a:tr>
              <a:tr h="946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75000"/>
                        <a:lumOff val="25000"/>
                      </a:schemeClr>
                    </a:solidFill>
                  </a:tcPr>
                </a:tc>
                <a:extLst>
                  <a:ext uri="{0D108BD9-81ED-4DB2-BD59-A6C34878D82A}">
                    <a16:rowId xmlns:a16="http://schemas.microsoft.com/office/drawing/2014/main" val="10005"/>
                  </a:ext>
                </a:extLst>
              </a:tr>
            </a:tbl>
          </a:graphicData>
        </a:graphic>
      </p:graphicFrame>
      <p:sp>
        <p:nvSpPr>
          <p:cNvPr id="2095"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2096" name="Text Box 48"/>
          <p:cNvSpPr txBox="1">
            <a:spLocks noChangeArrowheads="1"/>
          </p:cNvSpPr>
          <p:nvPr/>
        </p:nvSpPr>
        <p:spPr bwMode="auto">
          <a:xfrm>
            <a:off x="228600" y="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charset="0"/>
                <a:ea typeface="+mn-ea"/>
                <a:cs typeface="+mn-cs"/>
              </a:rPr>
              <a:t>Taxonomy and Classification Review Game </a:t>
            </a:r>
          </a:p>
        </p:txBody>
      </p:sp>
      <p:sp>
        <p:nvSpPr>
          <p:cNvPr id="2097" name="Text Box 49"/>
          <p:cNvSpPr txBox="1">
            <a:spLocks noChangeArrowheads="1"/>
          </p:cNvSpPr>
          <p:nvPr/>
        </p:nvSpPr>
        <p:spPr bwMode="auto">
          <a:xfrm>
            <a:off x="457200" y="61722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mn-ea"/>
                <a:cs typeface="+mn-cs"/>
              </a:rPr>
              <a:t>Final Question:________________</a:t>
            </a:r>
          </a:p>
        </p:txBody>
      </p:sp>
    </p:spTree>
    <p:extLst>
      <p:ext uri="{BB962C8B-B14F-4D97-AF65-F5344CB8AC3E}">
        <p14:creationId xmlns:p14="http://schemas.microsoft.com/office/powerpoint/2010/main" val="193506804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4"/>
          <p:cNvSpPr txBox="1">
            <a:spLocks noChangeArrowheads="1"/>
          </p:cNvSpPr>
          <p:nvPr/>
        </p:nvSpPr>
        <p:spPr bwMode="auto">
          <a:xfrm>
            <a:off x="228600" y="228600"/>
            <a:ext cx="8686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Times New Roman" pitchFamily="18" charset="0"/>
                <a:ea typeface="+mn-ea"/>
                <a:cs typeface="+mn-cs"/>
              </a:rPr>
              <a:t>Who is this?</a:t>
            </a:r>
          </a:p>
        </p:txBody>
      </p:sp>
      <p:sp>
        <p:nvSpPr>
          <p:cNvPr id="100356"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pic>
        <p:nvPicPr>
          <p:cNvPr id="3074" name="Picture 2" descr="http://1.bp.blogspot.com/-FkNcPlW3xtk/UPJPzOg8u7I/AAAAAAAAESk/my-ydDLVS8s/s1600/King_Candy.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31" y="990600"/>
            <a:ext cx="8510469" cy="5524500"/>
          </a:xfrm>
          <a:prstGeom prst="rect">
            <a:avLst/>
          </a:prstGeom>
          <a:noFill/>
          <a:ln w="57150">
            <a:solidFill>
              <a:srgbClr val="9933FF"/>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6629400" y="1066800"/>
            <a:ext cx="203292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*21</a:t>
            </a:r>
          </a:p>
        </p:txBody>
      </p:sp>
    </p:spTree>
    <p:extLst>
      <p:ext uri="{BB962C8B-B14F-4D97-AF65-F5344CB8AC3E}">
        <p14:creationId xmlns:p14="http://schemas.microsoft.com/office/powerpoint/2010/main" val="351649194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4"/>
          <p:cNvSpPr txBox="1">
            <a:spLocks noChangeArrowheads="1"/>
          </p:cNvSpPr>
          <p:nvPr/>
        </p:nvSpPr>
        <p:spPr bwMode="auto">
          <a:xfrm>
            <a:off x="228600" y="228600"/>
            <a:ext cx="8686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Times New Roman" pitchFamily="18" charset="0"/>
                <a:ea typeface="+mn-ea"/>
                <a:cs typeface="+mn-cs"/>
              </a:rPr>
              <a:t>Who is this?</a:t>
            </a:r>
          </a:p>
        </p:txBody>
      </p:sp>
      <p:sp>
        <p:nvSpPr>
          <p:cNvPr id="100356"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pic>
        <p:nvPicPr>
          <p:cNvPr id="3074" name="Picture 2" descr="http://1.bp.blogspot.com/-FkNcPlW3xtk/UPJPzOg8u7I/AAAAAAAAESk/my-ydDLVS8s/s1600/King_Candy.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31" y="990600"/>
            <a:ext cx="8510469" cy="5524500"/>
          </a:xfrm>
          <a:prstGeom prst="rect">
            <a:avLst/>
          </a:prstGeom>
          <a:noFill/>
          <a:ln w="57150">
            <a:solidFill>
              <a:srgbClr val="9933FF"/>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6629400" y="1066800"/>
            <a:ext cx="203292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*21</a:t>
            </a:r>
          </a:p>
        </p:txBody>
      </p:sp>
      <p:sp>
        <p:nvSpPr>
          <p:cNvPr id="3" name="Rectangle 2"/>
          <p:cNvSpPr/>
          <p:nvPr/>
        </p:nvSpPr>
        <p:spPr>
          <a:xfrm>
            <a:off x="381000" y="1524000"/>
            <a:ext cx="7023077" cy="1569660"/>
          </a:xfrm>
          <a:prstGeom prst="rect">
            <a:avLst/>
          </a:prstGeom>
          <a:noFill/>
        </p:spPr>
        <p:txBody>
          <a:bodyPr wrap="none" lIns="91440" tIns="45720" rIns="91440" bIns="45720">
            <a:prstTxWarp prst="textArchUp">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solidFill>
                  <a:srgbClr val="9933FF"/>
                </a:solidFill>
                <a:effectLst>
                  <a:outerShdw blurRad="50800" algn="tl" rotWithShape="0">
                    <a:srgbClr val="000000"/>
                  </a:outerShdw>
                </a:effectLst>
                <a:uLnTx/>
                <a:uFillTx/>
                <a:latin typeface="Arial" charset="0"/>
                <a:ea typeface="+mn-ea"/>
                <a:cs typeface="+mn-cs"/>
              </a:rPr>
              <a:t>King Candy</a:t>
            </a:r>
          </a:p>
        </p:txBody>
      </p:sp>
    </p:spTree>
    <p:extLst>
      <p:ext uri="{BB962C8B-B14F-4D97-AF65-F5344CB8AC3E}">
        <p14:creationId xmlns:p14="http://schemas.microsoft.com/office/powerpoint/2010/main" val="85029160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4"/>
          <p:cNvSpPr txBox="1">
            <a:spLocks noChangeArrowheads="1"/>
          </p:cNvSpPr>
          <p:nvPr/>
        </p:nvSpPr>
        <p:spPr bwMode="auto">
          <a:xfrm>
            <a:off x="304800" y="228600"/>
            <a:ext cx="8610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 What author of horror is this?  </a:t>
            </a:r>
            <a:endParaRPr kumimoji="0" lang="en-US" sz="3600" b="0" i="0" u="none" strike="noStrike" kern="1200" cap="none" spc="0" normalizeH="0" baseline="0" noProof="0">
              <a:ln>
                <a:noFill/>
              </a:ln>
              <a:solidFill>
                <a:srgbClr val="FFFF00"/>
              </a:solidFill>
              <a:effectLst/>
              <a:uLnTx/>
              <a:uFillTx/>
              <a:latin typeface="Times New Roman" pitchFamily="18" charset="0"/>
              <a:ea typeface="+mn-ea"/>
              <a:cs typeface="+mn-cs"/>
            </a:endParaRPr>
          </a:p>
        </p:txBody>
      </p:sp>
      <p:pic>
        <p:nvPicPr>
          <p:cNvPr id="102403" name="Picture 6" descr="62788787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8610600" cy="5638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02404"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102405" name="Text Box 5"/>
          <p:cNvSpPr txBox="1">
            <a:spLocks noChangeArrowheads="1"/>
          </p:cNvSpPr>
          <p:nvPr/>
        </p:nvSpPr>
        <p:spPr bwMode="auto">
          <a:xfrm>
            <a:off x="6858000" y="1219200"/>
            <a:ext cx="1676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000000"/>
                </a:solidFill>
                <a:effectLst/>
                <a:uLnTx/>
                <a:uFillTx/>
                <a:latin typeface="Arial" charset="0"/>
                <a:ea typeface="+mn-ea"/>
                <a:cs typeface="+mn-cs"/>
              </a:rPr>
              <a:t>*22</a:t>
            </a:r>
          </a:p>
        </p:txBody>
      </p:sp>
    </p:spTree>
    <p:extLst>
      <p:ext uri="{BB962C8B-B14F-4D97-AF65-F5344CB8AC3E}">
        <p14:creationId xmlns:p14="http://schemas.microsoft.com/office/powerpoint/2010/main" val="128165512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4"/>
          <p:cNvSpPr txBox="1">
            <a:spLocks noChangeArrowheads="1"/>
          </p:cNvSpPr>
          <p:nvPr/>
        </p:nvSpPr>
        <p:spPr bwMode="auto">
          <a:xfrm>
            <a:off x="304800" y="228600"/>
            <a:ext cx="8610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Times New Roman" pitchFamily="18" charset="0"/>
                <a:ea typeface="+mn-ea"/>
                <a:cs typeface="+mn-cs"/>
              </a:rPr>
              <a:t> What author of horror is this?  </a:t>
            </a:r>
            <a:r>
              <a:rPr kumimoji="0" lang="en-US" sz="3600" b="0" i="0" u="none" strike="noStrike" kern="1200" cap="none" spc="0" normalizeH="0" baseline="0" noProof="0" dirty="0">
                <a:ln>
                  <a:noFill/>
                </a:ln>
                <a:solidFill>
                  <a:srgbClr val="FF0000"/>
                </a:solidFill>
                <a:effectLst/>
                <a:uLnTx/>
                <a:uFillTx/>
                <a:latin typeface="Times New Roman" pitchFamily="18" charset="0"/>
                <a:ea typeface="+mn-ea"/>
                <a:cs typeface="+mn-cs"/>
              </a:rPr>
              <a:t>Stephen King</a:t>
            </a:r>
          </a:p>
        </p:txBody>
      </p:sp>
      <p:pic>
        <p:nvPicPr>
          <p:cNvPr id="103427" name="Picture 6" descr="62788787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8610600" cy="56388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03428"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103429" name="Text Box 5"/>
          <p:cNvSpPr txBox="1">
            <a:spLocks noChangeArrowheads="1"/>
          </p:cNvSpPr>
          <p:nvPr/>
        </p:nvSpPr>
        <p:spPr bwMode="auto">
          <a:xfrm>
            <a:off x="6858000" y="1219200"/>
            <a:ext cx="1676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000000"/>
                </a:solidFill>
                <a:effectLst/>
                <a:uLnTx/>
                <a:uFillTx/>
                <a:latin typeface="Arial" charset="0"/>
                <a:ea typeface="+mn-ea"/>
                <a:cs typeface="+mn-cs"/>
              </a:rPr>
              <a:t>*22</a:t>
            </a:r>
          </a:p>
        </p:txBody>
      </p:sp>
      <p:pic>
        <p:nvPicPr>
          <p:cNvPr id="8194" name="Picture 2" descr="http://t3.gstatic.com/images?q=tbn:ANd9GcR6FnED5SXKM6TMyzLtFpDgrtHZVnsWWmJJ5JPYusfrR3zCw9X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18381"/>
            <a:ext cx="3276600" cy="3172619"/>
          </a:xfrm>
          <a:prstGeom prst="rect">
            <a:avLst/>
          </a:prstGeom>
          <a:noFill/>
          <a:ln w="28575">
            <a:solidFill>
              <a:schemeClr val="tx1">
                <a:lumMod val="95000"/>
                <a:lumOff val="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766184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4"/>
          <p:cNvSpPr txBox="1">
            <a:spLocks noChangeArrowheads="1"/>
          </p:cNvSpPr>
          <p:nvPr/>
        </p:nvSpPr>
        <p:spPr bwMode="auto">
          <a:xfrm>
            <a:off x="381000" y="304800"/>
            <a:ext cx="8229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Name one of these two characters from the move </a:t>
            </a:r>
            <a:r>
              <a:rPr kumimoji="0" lang="en-US" sz="3600" b="0" i="0" u="sng" strike="noStrike" kern="1200" cap="none" spc="0" normalizeH="0" baseline="0" noProof="0">
                <a:ln>
                  <a:noFill/>
                </a:ln>
                <a:solidFill>
                  <a:srgbClr val="FFFFFF"/>
                </a:solidFill>
                <a:effectLst/>
                <a:uLnTx/>
                <a:uFillTx/>
                <a:latin typeface="Times New Roman" pitchFamily="18" charset="0"/>
                <a:ea typeface="+mn-ea"/>
                <a:cs typeface="+mn-cs"/>
              </a:rPr>
              <a:t>The Lion King</a:t>
            </a: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 </a:t>
            </a:r>
            <a:endParaRPr kumimoji="0" lang="en-US" sz="3600" b="0" i="0" u="none" strike="noStrike" kern="1200" cap="none" spc="0" normalizeH="0" baseline="0" noProof="0">
              <a:ln>
                <a:noFill/>
              </a:ln>
              <a:solidFill>
                <a:srgbClr val="FFFF00"/>
              </a:solidFill>
              <a:effectLst/>
              <a:uLnTx/>
              <a:uFillTx/>
              <a:latin typeface="Times New Roman" pitchFamily="18" charset="0"/>
              <a:ea typeface="+mn-ea"/>
              <a:cs typeface="+mn-cs"/>
            </a:endParaRPr>
          </a:p>
        </p:txBody>
      </p:sp>
      <p:pic>
        <p:nvPicPr>
          <p:cNvPr id="104451" name="Picture 7" descr="disney-animax-7229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00200"/>
            <a:ext cx="8610600" cy="4876800"/>
          </a:xfrm>
          <a:prstGeom prst="rect">
            <a:avLst/>
          </a:prstGeom>
          <a:noFill/>
          <a:ln w="38100">
            <a:solidFill>
              <a:srgbClr val="FFCC00"/>
            </a:solidFill>
            <a:miter lim="800000"/>
            <a:headEnd/>
            <a:tailEnd/>
          </a:ln>
          <a:extLst>
            <a:ext uri="{909E8E84-426E-40DD-AFC4-6F175D3DCCD1}">
              <a14:hiddenFill xmlns:a14="http://schemas.microsoft.com/office/drawing/2010/main">
                <a:solidFill>
                  <a:srgbClr val="FFFFFF"/>
                </a:solidFill>
              </a14:hiddenFill>
            </a:ext>
          </a:extLst>
        </p:spPr>
      </p:pic>
      <p:sp>
        <p:nvSpPr>
          <p:cNvPr id="104452"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104453" name="Text Box 5"/>
          <p:cNvSpPr txBox="1">
            <a:spLocks noChangeArrowheads="1"/>
          </p:cNvSpPr>
          <p:nvPr/>
        </p:nvSpPr>
        <p:spPr bwMode="auto">
          <a:xfrm>
            <a:off x="7010400" y="1752600"/>
            <a:ext cx="1676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FFFFFF"/>
                </a:solidFill>
                <a:effectLst/>
                <a:uLnTx/>
                <a:uFillTx/>
                <a:latin typeface="Arial" charset="0"/>
                <a:ea typeface="+mn-ea"/>
                <a:cs typeface="+mn-cs"/>
              </a:rPr>
              <a:t>*23</a:t>
            </a:r>
          </a:p>
        </p:txBody>
      </p:sp>
    </p:spTree>
    <p:extLst>
      <p:ext uri="{BB962C8B-B14F-4D97-AF65-F5344CB8AC3E}">
        <p14:creationId xmlns:p14="http://schemas.microsoft.com/office/powerpoint/2010/main" val="137780250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4"/>
          <p:cNvSpPr txBox="1">
            <a:spLocks noChangeArrowheads="1"/>
          </p:cNvSpPr>
          <p:nvPr/>
        </p:nvSpPr>
        <p:spPr bwMode="auto">
          <a:xfrm>
            <a:off x="381000" y="304800"/>
            <a:ext cx="8229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Name one of these two characters from the move </a:t>
            </a:r>
            <a:r>
              <a:rPr kumimoji="0" lang="en-US" sz="3600" b="0" i="0" u="sng" strike="noStrike" kern="1200" cap="none" spc="0" normalizeH="0" baseline="0" noProof="0">
                <a:ln>
                  <a:noFill/>
                </a:ln>
                <a:solidFill>
                  <a:srgbClr val="FFFFFF"/>
                </a:solidFill>
                <a:effectLst/>
                <a:uLnTx/>
                <a:uFillTx/>
                <a:latin typeface="Times New Roman" pitchFamily="18" charset="0"/>
                <a:ea typeface="+mn-ea"/>
                <a:cs typeface="+mn-cs"/>
              </a:rPr>
              <a:t>The Lion King</a:t>
            </a: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 </a:t>
            </a:r>
            <a:r>
              <a:rPr kumimoji="0" lang="en-US" sz="3600" b="0" i="0" u="none" strike="noStrike" kern="1200" cap="none" spc="0" normalizeH="0" baseline="0" noProof="0">
                <a:ln>
                  <a:noFill/>
                </a:ln>
                <a:solidFill>
                  <a:srgbClr val="FFFF00"/>
                </a:solidFill>
                <a:effectLst/>
                <a:uLnTx/>
                <a:uFillTx/>
                <a:latin typeface="Times New Roman" pitchFamily="18" charset="0"/>
                <a:ea typeface="+mn-ea"/>
                <a:cs typeface="+mn-cs"/>
              </a:rPr>
              <a:t>Pumbaa</a:t>
            </a:r>
          </a:p>
        </p:txBody>
      </p:sp>
      <p:pic>
        <p:nvPicPr>
          <p:cNvPr id="105475" name="Picture 7" descr="disney-animax-7229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00200"/>
            <a:ext cx="8610600" cy="4876800"/>
          </a:xfrm>
          <a:prstGeom prst="rect">
            <a:avLst/>
          </a:prstGeom>
          <a:noFill/>
          <a:ln w="38100">
            <a:solidFill>
              <a:srgbClr val="FFCC00"/>
            </a:solidFill>
            <a:miter lim="800000"/>
            <a:headEnd/>
            <a:tailEnd/>
          </a:ln>
          <a:extLst>
            <a:ext uri="{909E8E84-426E-40DD-AFC4-6F175D3DCCD1}">
              <a14:hiddenFill xmlns:a14="http://schemas.microsoft.com/office/drawing/2010/main">
                <a:solidFill>
                  <a:srgbClr val="FFFFFF"/>
                </a:solidFill>
              </a14:hiddenFill>
            </a:ext>
          </a:extLst>
        </p:spPr>
      </p:pic>
      <p:sp>
        <p:nvSpPr>
          <p:cNvPr id="105476"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105477" name="Text Box 5"/>
          <p:cNvSpPr txBox="1">
            <a:spLocks noChangeArrowheads="1"/>
          </p:cNvSpPr>
          <p:nvPr/>
        </p:nvSpPr>
        <p:spPr bwMode="auto">
          <a:xfrm>
            <a:off x="7010400" y="1752600"/>
            <a:ext cx="1676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FFFFFF"/>
                </a:solidFill>
                <a:effectLst/>
                <a:uLnTx/>
                <a:uFillTx/>
                <a:latin typeface="Arial" charset="0"/>
                <a:ea typeface="+mn-ea"/>
                <a:cs typeface="+mn-cs"/>
              </a:rPr>
              <a:t>*23</a:t>
            </a:r>
          </a:p>
        </p:txBody>
      </p:sp>
      <p:sp>
        <p:nvSpPr>
          <p:cNvPr id="105478" name="Line 6"/>
          <p:cNvSpPr>
            <a:spLocks noChangeShapeType="1"/>
          </p:cNvSpPr>
          <p:nvPr/>
        </p:nvSpPr>
        <p:spPr bwMode="auto">
          <a:xfrm flipH="1">
            <a:off x="4800600" y="1524000"/>
            <a:ext cx="685800" cy="838200"/>
          </a:xfrm>
          <a:prstGeom prst="line">
            <a:avLst/>
          </a:prstGeom>
          <a:noFill/>
          <a:ln w="762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342321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4"/>
          <p:cNvSpPr txBox="1">
            <a:spLocks noChangeArrowheads="1"/>
          </p:cNvSpPr>
          <p:nvPr/>
        </p:nvSpPr>
        <p:spPr bwMode="auto">
          <a:xfrm>
            <a:off x="381000" y="304800"/>
            <a:ext cx="8229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Name one of these two characters from the move </a:t>
            </a:r>
            <a:r>
              <a:rPr kumimoji="0" lang="en-US" sz="3600" b="0" i="0" u="sng" strike="noStrike" kern="1200" cap="none" spc="0" normalizeH="0" baseline="0" noProof="0">
                <a:ln>
                  <a:noFill/>
                </a:ln>
                <a:solidFill>
                  <a:srgbClr val="FFFFFF"/>
                </a:solidFill>
                <a:effectLst/>
                <a:uLnTx/>
                <a:uFillTx/>
                <a:latin typeface="Times New Roman" pitchFamily="18" charset="0"/>
                <a:ea typeface="+mn-ea"/>
                <a:cs typeface="+mn-cs"/>
              </a:rPr>
              <a:t>The Lion King</a:t>
            </a: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 </a:t>
            </a:r>
            <a:r>
              <a:rPr kumimoji="0" lang="en-US" sz="3600" b="0" i="0" u="none" strike="noStrike" kern="1200" cap="none" spc="0" normalizeH="0" baseline="0" noProof="0">
                <a:ln>
                  <a:noFill/>
                </a:ln>
                <a:solidFill>
                  <a:srgbClr val="FFFF00"/>
                </a:solidFill>
                <a:effectLst/>
                <a:uLnTx/>
                <a:uFillTx/>
                <a:latin typeface="Times New Roman" pitchFamily="18" charset="0"/>
                <a:ea typeface="+mn-ea"/>
                <a:cs typeface="+mn-cs"/>
              </a:rPr>
              <a:t>Pumbaa </a:t>
            </a: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and </a:t>
            </a:r>
            <a:r>
              <a:rPr kumimoji="0" lang="en-US" sz="3600" b="0" i="0" u="none" strike="noStrike" kern="1200" cap="none" spc="0" normalizeH="0" baseline="0" noProof="0">
                <a:ln>
                  <a:noFill/>
                </a:ln>
                <a:solidFill>
                  <a:srgbClr val="FFFF00"/>
                </a:solidFill>
                <a:effectLst/>
                <a:uLnTx/>
                <a:uFillTx/>
                <a:latin typeface="Times New Roman" pitchFamily="18" charset="0"/>
                <a:ea typeface="+mn-ea"/>
                <a:cs typeface="+mn-cs"/>
              </a:rPr>
              <a:t>Timon</a:t>
            </a:r>
          </a:p>
        </p:txBody>
      </p:sp>
      <p:pic>
        <p:nvPicPr>
          <p:cNvPr id="106499" name="Picture 7" descr="disney-animax-7229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00200"/>
            <a:ext cx="8610600" cy="4876800"/>
          </a:xfrm>
          <a:prstGeom prst="rect">
            <a:avLst/>
          </a:prstGeom>
          <a:noFill/>
          <a:ln w="38100">
            <a:solidFill>
              <a:srgbClr val="FFCC00"/>
            </a:solidFill>
            <a:miter lim="800000"/>
            <a:headEnd/>
            <a:tailEnd/>
          </a:ln>
          <a:extLst>
            <a:ext uri="{909E8E84-426E-40DD-AFC4-6F175D3DCCD1}">
              <a14:hiddenFill xmlns:a14="http://schemas.microsoft.com/office/drawing/2010/main">
                <a:solidFill>
                  <a:srgbClr val="FFFFFF"/>
                </a:solidFill>
              </a14:hiddenFill>
            </a:ext>
          </a:extLst>
        </p:spPr>
      </p:pic>
      <p:sp>
        <p:nvSpPr>
          <p:cNvPr id="106500"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106501" name="Text Box 5"/>
          <p:cNvSpPr txBox="1">
            <a:spLocks noChangeArrowheads="1"/>
          </p:cNvSpPr>
          <p:nvPr/>
        </p:nvSpPr>
        <p:spPr bwMode="auto">
          <a:xfrm>
            <a:off x="7010400" y="1752600"/>
            <a:ext cx="1676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FFFFFF"/>
                </a:solidFill>
                <a:effectLst/>
                <a:uLnTx/>
                <a:uFillTx/>
                <a:latin typeface="Arial" charset="0"/>
                <a:ea typeface="+mn-ea"/>
                <a:cs typeface="+mn-cs"/>
              </a:rPr>
              <a:t>*23</a:t>
            </a:r>
          </a:p>
        </p:txBody>
      </p:sp>
      <p:sp>
        <p:nvSpPr>
          <p:cNvPr id="106502" name="Line 6"/>
          <p:cNvSpPr>
            <a:spLocks noChangeShapeType="1"/>
          </p:cNvSpPr>
          <p:nvPr/>
        </p:nvSpPr>
        <p:spPr bwMode="auto">
          <a:xfrm flipH="1">
            <a:off x="4800600" y="1524000"/>
            <a:ext cx="685800" cy="838200"/>
          </a:xfrm>
          <a:prstGeom prst="line">
            <a:avLst/>
          </a:prstGeom>
          <a:noFill/>
          <a:ln w="762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6503" name="Line 7"/>
          <p:cNvSpPr>
            <a:spLocks noChangeShapeType="1"/>
          </p:cNvSpPr>
          <p:nvPr/>
        </p:nvSpPr>
        <p:spPr bwMode="auto">
          <a:xfrm>
            <a:off x="7696200" y="1524000"/>
            <a:ext cx="381000" cy="3048000"/>
          </a:xfrm>
          <a:prstGeom prst="line">
            <a:avLst/>
          </a:prstGeom>
          <a:noFill/>
          <a:ln w="762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3057852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4"/>
          <p:cNvSpPr txBox="1">
            <a:spLocks noChangeArrowheads="1"/>
          </p:cNvSpPr>
          <p:nvPr/>
        </p:nvSpPr>
        <p:spPr bwMode="auto">
          <a:xfrm>
            <a:off x="228600" y="152400"/>
            <a:ext cx="7829550" cy="646331"/>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Times New Roman" pitchFamily="18" charset="0"/>
                <a:ea typeface="+mn-ea"/>
                <a:cs typeface="+mn-cs"/>
              </a:rPr>
              <a:t>Name the movie with this villain king?</a:t>
            </a:r>
            <a:endParaRPr kumimoji="0" lang="en-US" sz="3600" b="0" i="0" u="none" strike="noStrike" kern="1200" cap="none" spc="0" normalizeH="0" baseline="0" noProof="0" dirty="0">
              <a:ln>
                <a:noFill/>
              </a:ln>
              <a:solidFill>
                <a:srgbClr val="2D2D8A">
                  <a:lumMod val="60000"/>
                  <a:lumOff val="40000"/>
                </a:srgbClr>
              </a:solidFill>
              <a:effectLst/>
              <a:uLnTx/>
              <a:uFillTx/>
              <a:latin typeface="Times New Roman" pitchFamily="18" charset="0"/>
              <a:ea typeface="+mn-ea"/>
              <a:cs typeface="+mn-cs"/>
            </a:endParaRPr>
          </a:p>
        </p:txBody>
      </p:sp>
      <p:sp>
        <p:nvSpPr>
          <p:cNvPr id="108548"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pic>
        <p:nvPicPr>
          <p:cNvPr id="2050" name="Picture 2" descr="Image result for King from Maleficent">
            <a:extLst>
              <a:ext uri="{FF2B5EF4-FFF2-40B4-BE49-F238E27FC236}">
                <a16:creationId xmlns:a16="http://schemas.microsoft.com/office/drawing/2014/main" id="{FF7DDC82-8E36-43B8-BF75-2E1B6E636180}"/>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8534400" cy="571632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BB45D05-7FB0-412E-BE7A-84785410DB0D}"/>
              </a:ext>
            </a:extLst>
          </p:cNvPr>
          <p:cNvSpPr/>
          <p:nvPr/>
        </p:nvSpPr>
        <p:spPr>
          <a:xfrm>
            <a:off x="6781800" y="852196"/>
            <a:ext cx="1880644" cy="144655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800" b="1" i="0" u="none" strike="noStrike" kern="1200" cap="none" spc="0" normalizeH="0" baseline="0" noProof="0" dirty="0">
                <a:ln w="12700">
                  <a:solidFill>
                    <a:srgbClr val="FFFFFF">
                      <a:lumMod val="50000"/>
                    </a:srgbClr>
                  </a:solidFill>
                  <a:prstDash val="solid"/>
                </a:ln>
                <a:pattFill prst="narHorz">
                  <a:fgClr>
                    <a:srgbClr val="FFFFFF"/>
                  </a:fgClr>
                  <a:bgClr>
                    <a:srgbClr val="FFFFFF">
                      <a:lumMod val="40000"/>
                      <a:lumOff val="60000"/>
                    </a:srgbClr>
                  </a:bgClr>
                </a:pattFill>
                <a:effectLst>
                  <a:innerShdw blurRad="177800">
                    <a:srgbClr val="FFFFFF">
                      <a:lumMod val="50000"/>
                    </a:srgbClr>
                  </a:innerShdw>
                </a:effectLst>
                <a:uLnTx/>
                <a:uFillTx/>
                <a:latin typeface="Arial" charset="0"/>
                <a:ea typeface="+mn-ea"/>
                <a:cs typeface="+mn-cs"/>
              </a:rPr>
              <a:t>*24</a:t>
            </a:r>
          </a:p>
        </p:txBody>
      </p:sp>
    </p:spTree>
    <p:extLst>
      <p:ext uri="{BB962C8B-B14F-4D97-AF65-F5344CB8AC3E}">
        <p14:creationId xmlns:p14="http://schemas.microsoft.com/office/powerpoint/2010/main" val="206285396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4"/>
          <p:cNvSpPr txBox="1">
            <a:spLocks noChangeArrowheads="1"/>
          </p:cNvSpPr>
          <p:nvPr/>
        </p:nvSpPr>
        <p:spPr bwMode="auto">
          <a:xfrm>
            <a:off x="228600" y="152400"/>
            <a:ext cx="7829550" cy="646331"/>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Times New Roman" pitchFamily="18" charset="0"/>
                <a:ea typeface="+mn-ea"/>
                <a:cs typeface="+mn-cs"/>
              </a:rPr>
              <a:t>Name the movie with this villain king?</a:t>
            </a:r>
            <a:endParaRPr kumimoji="0" lang="en-US" sz="3600" b="0" i="0" u="none" strike="noStrike" kern="1200" cap="none" spc="0" normalizeH="0" baseline="0" noProof="0" dirty="0">
              <a:ln>
                <a:noFill/>
              </a:ln>
              <a:solidFill>
                <a:srgbClr val="2D2D8A">
                  <a:lumMod val="60000"/>
                  <a:lumOff val="40000"/>
                </a:srgbClr>
              </a:solidFill>
              <a:effectLst/>
              <a:uLnTx/>
              <a:uFillTx/>
              <a:latin typeface="Times New Roman" pitchFamily="18" charset="0"/>
              <a:ea typeface="+mn-ea"/>
              <a:cs typeface="+mn-cs"/>
            </a:endParaRPr>
          </a:p>
        </p:txBody>
      </p:sp>
      <p:sp>
        <p:nvSpPr>
          <p:cNvPr id="108548"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pic>
        <p:nvPicPr>
          <p:cNvPr id="2050" name="Picture 2" descr="Image result for King from Maleficent">
            <a:extLst>
              <a:ext uri="{FF2B5EF4-FFF2-40B4-BE49-F238E27FC236}">
                <a16:creationId xmlns:a16="http://schemas.microsoft.com/office/drawing/2014/main" id="{FF7DDC82-8E36-43B8-BF75-2E1B6E636180}"/>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8534400" cy="571632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BB45D05-7FB0-412E-BE7A-84785410DB0D}"/>
              </a:ext>
            </a:extLst>
          </p:cNvPr>
          <p:cNvSpPr/>
          <p:nvPr/>
        </p:nvSpPr>
        <p:spPr>
          <a:xfrm>
            <a:off x="6781800" y="852196"/>
            <a:ext cx="1880644" cy="144655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800" b="1" i="0" u="none" strike="noStrike" kern="1200" cap="none" spc="0" normalizeH="0" baseline="0" noProof="0" dirty="0">
                <a:ln w="12700">
                  <a:solidFill>
                    <a:srgbClr val="FFFFFF">
                      <a:lumMod val="50000"/>
                    </a:srgbClr>
                  </a:solidFill>
                  <a:prstDash val="solid"/>
                </a:ln>
                <a:pattFill prst="narHorz">
                  <a:fgClr>
                    <a:srgbClr val="FFFFFF"/>
                  </a:fgClr>
                  <a:bgClr>
                    <a:srgbClr val="FFFFFF">
                      <a:lumMod val="40000"/>
                      <a:lumOff val="60000"/>
                    </a:srgbClr>
                  </a:bgClr>
                </a:pattFill>
                <a:effectLst>
                  <a:innerShdw blurRad="177800">
                    <a:srgbClr val="FFFFFF">
                      <a:lumMod val="50000"/>
                    </a:srgbClr>
                  </a:innerShdw>
                </a:effectLst>
                <a:uLnTx/>
                <a:uFillTx/>
                <a:latin typeface="Arial" charset="0"/>
                <a:ea typeface="+mn-ea"/>
                <a:cs typeface="+mn-cs"/>
              </a:rPr>
              <a:t>*24</a:t>
            </a:r>
          </a:p>
        </p:txBody>
      </p:sp>
      <p:pic>
        <p:nvPicPr>
          <p:cNvPr id="3074" name="Picture 2" descr="Image result for Maleficent">
            <a:extLst>
              <a:ext uri="{FF2B5EF4-FFF2-40B4-BE49-F238E27FC236}">
                <a16:creationId xmlns:a16="http://schemas.microsoft.com/office/drawing/2014/main" id="{31E61CCD-B391-427C-8BD9-A74D8A08C6E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229" y="1066800"/>
            <a:ext cx="3521604" cy="5029200"/>
          </a:xfrm>
          <a:prstGeom prst="rect">
            <a:avLst/>
          </a:prstGeom>
          <a:noFill/>
          <a:effectLst>
            <a:glow rad="342900">
              <a:srgbClr val="00B050">
                <a:alpha val="96000"/>
              </a:srgb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6132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3600" b="1">
              <a:solidFill>
                <a:schemeClr val="bg1"/>
              </a:solidFill>
              <a:latin typeface="Times New Roman" pitchFamily="18" charset="0"/>
            </a:endParaRPr>
          </a:p>
        </p:txBody>
      </p:sp>
      <p:graphicFrame>
        <p:nvGraphicFramePr>
          <p:cNvPr id="83000" name="Group 56"/>
          <p:cNvGraphicFramePr>
            <a:graphicFrameLocks noGrp="1"/>
          </p:cNvGraphicFramePr>
          <p:nvPr>
            <p:extLst>
              <p:ext uri="{D42A27DB-BD31-4B8C-83A1-F6EECF244321}">
                <p14:modId xmlns:p14="http://schemas.microsoft.com/office/powerpoint/2010/main" val="1187439605"/>
              </p:ext>
            </p:extLst>
          </p:nvPr>
        </p:nvGraphicFramePr>
        <p:xfrm>
          <a:off x="228600" y="685800"/>
          <a:ext cx="8610600" cy="5353050"/>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62797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NAME GAME</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STEP-UP</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NEW DEAL</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BOX SET</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FAMOUS KINGS</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46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4310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46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4310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46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095"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a:t>
            </a:r>
            <a:r>
              <a:rPr lang="en-US" sz="800" b="1" dirty="0" err="1">
                <a:solidFill>
                  <a:schemeClr val="bg1"/>
                </a:solidFill>
                <a:latin typeface="Tahoma" pitchFamily="34" charset="0"/>
              </a:rPr>
              <a:t>SlideSpark</a:t>
            </a:r>
            <a:r>
              <a:rPr lang="en-US" sz="800" b="1" dirty="0">
                <a:solidFill>
                  <a:schemeClr val="bg1"/>
                </a:solidFill>
                <a:latin typeface="Tahoma" pitchFamily="34" charset="0"/>
              </a:rPr>
              <a:t> .LLC</a:t>
            </a:r>
            <a:endParaRPr lang="en-US" dirty="0">
              <a:solidFill>
                <a:schemeClr val="bg1"/>
              </a:solidFill>
            </a:endParaRPr>
          </a:p>
        </p:txBody>
      </p:sp>
      <p:sp>
        <p:nvSpPr>
          <p:cNvPr id="2096" name="Text Box 48"/>
          <p:cNvSpPr txBox="1">
            <a:spLocks noChangeArrowheads="1"/>
          </p:cNvSpPr>
          <p:nvPr/>
        </p:nvSpPr>
        <p:spPr bwMode="auto">
          <a:xfrm>
            <a:off x="228600" y="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dirty="0">
                <a:solidFill>
                  <a:schemeClr val="bg1"/>
                </a:solidFill>
              </a:rPr>
              <a:t>Taxonomy and Classification Review Game </a:t>
            </a:r>
          </a:p>
        </p:txBody>
      </p:sp>
      <p:sp>
        <p:nvSpPr>
          <p:cNvPr id="2097" name="Text Box 49"/>
          <p:cNvSpPr txBox="1">
            <a:spLocks noChangeArrowheads="1"/>
          </p:cNvSpPr>
          <p:nvPr/>
        </p:nvSpPr>
        <p:spPr bwMode="auto">
          <a:xfrm>
            <a:off x="457200" y="61722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bg1"/>
                </a:solidFill>
              </a:rPr>
              <a:t>Final Question:________________</a:t>
            </a:r>
          </a:p>
        </p:txBody>
      </p:sp>
    </p:spTree>
    <p:extLst>
      <p:ext uri="{BB962C8B-B14F-4D97-AF65-F5344CB8AC3E}">
        <p14:creationId xmlns:p14="http://schemas.microsoft.com/office/powerpoint/2010/main" val="3865147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4"/>
          <p:cNvSpPr txBox="1">
            <a:spLocks noChangeArrowheads="1"/>
          </p:cNvSpPr>
          <p:nvPr/>
        </p:nvSpPr>
        <p:spPr bwMode="auto">
          <a:xfrm>
            <a:off x="304800" y="228600"/>
            <a:ext cx="8610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Times New Roman" pitchFamily="18" charset="0"/>
                <a:ea typeface="+mn-ea"/>
                <a:cs typeface="+mn-cs"/>
              </a:rPr>
              <a:t>What city do “The Kings” play for?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a:ln>
                <a:noFill/>
              </a:ln>
              <a:solidFill>
                <a:srgbClr val="FFFF00"/>
              </a:solidFill>
              <a:effectLst/>
              <a:uLnTx/>
              <a:uFillTx/>
              <a:latin typeface="Times New Roman" pitchFamily="18" charset="0"/>
              <a:ea typeface="+mn-ea"/>
              <a:cs typeface="+mn-cs"/>
            </a:endParaRPr>
          </a:p>
        </p:txBody>
      </p:sp>
      <p:pic>
        <p:nvPicPr>
          <p:cNvPr id="109571" name="Picture 6" descr="San+Jose+Sharks+v+Los+Angeles+Kings+510jFXkI8oH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47800"/>
            <a:ext cx="8610600" cy="5029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09572"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109573" name="Text Box 5"/>
          <p:cNvSpPr txBox="1">
            <a:spLocks noChangeArrowheads="1"/>
          </p:cNvSpPr>
          <p:nvPr/>
        </p:nvSpPr>
        <p:spPr bwMode="auto">
          <a:xfrm>
            <a:off x="7391400" y="1447800"/>
            <a:ext cx="16002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a:ln>
                  <a:noFill/>
                </a:ln>
                <a:solidFill>
                  <a:srgbClr val="FFFFFF"/>
                </a:solidFill>
                <a:effectLst/>
                <a:uLnTx/>
                <a:uFillTx/>
                <a:latin typeface="Arial" charset="0"/>
                <a:ea typeface="+mn-ea"/>
                <a:cs typeface="+mn-cs"/>
              </a:rPr>
              <a:t>*25</a:t>
            </a:r>
          </a:p>
        </p:txBody>
      </p:sp>
    </p:spTree>
    <p:extLst>
      <p:ext uri="{BB962C8B-B14F-4D97-AF65-F5344CB8AC3E}">
        <p14:creationId xmlns:p14="http://schemas.microsoft.com/office/powerpoint/2010/main" val="32933030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 Box 4"/>
          <p:cNvSpPr txBox="1">
            <a:spLocks noChangeArrowheads="1"/>
          </p:cNvSpPr>
          <p:nvPr/>
        </p:nvSpPr>
        <p:spPr bwMode="auto">
          <a:xfrm>
            <a:off x="304800" y="228600"/>
            <a:ext cx="8610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Times New Roman" pitchFamily="18" charset="0"/>
                <a:ea typeface="+mn-ea"/>
                <a:cs typeface="+mn-cs"/>
              </a:rPr>
              <a:t>What city do “The Kings” play for?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9933FF"/>
                </a:solidFill>
                <a:effectLst/>
                <a:uLnTx/>
                <a:uFillTx/>
                <a:latin typeface="Times New Roman" pitchFamily="18" charset="0"/>
                <a:ea typeface="+mn-ea"/>
                <a:cs typeface="+mn-cs"/>
              </a:rPr>
              <a:t>Los Angeles  </a:t>
            </a:r>
          </a:p>
        </p:txBody>
      </p:sp>
      <p:pic>
        <p:nvPicPr>
          <p:cNvPr id="110595" name="Picture 6" descr="San+Jose+Sharks+v+Los+Angeles+Kings+510jFXkI8oH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47800"/>
            <a:ext cx="8610600" cy="5029200"/>
          </a:xfrm>
          <a:prstGeom prst="rect">
            <a:avLst/>
          </a:prstGeom>
          <a:noFill/>
          <a:ln w="76200">
            <a:solidFill>
              <a:srgbClr val="9933FF"/>
            </a:solidFill>
            <a:miter lim="800000"/>
            <a:headEnd/>
            <a:tailEnd/>
          </a:ln>
          <a:extLst>
            <a:ext uri="{909E8E84-426E-40DD-AFC4-6F175D3DCCD1}">
              <a14:hiddenFill xmlns:a14="http://schemas.microsoft.com/office/drawing/2010/main">
                <a:solidFill>
                  <a:srgbClr val="FFFFFF"/>
                </a:solidFill>
              </a14:hiddenFill>
            </a:ext>
          </a:extLst>
        </p:spPr>
      </p:pic>
      <p:sp>
        <p:nvSpPr>
          <p:cNvPr id="110596"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110597" name="Text Box 5"/>
          <p:cNvSpPr txBox="1">
            <a:spLocks noChangeArrowheads="1"/>
          </p:cNvSpPr>
          <p:nvPr/>
        </p:nvSpPr>
        <p:spPr bwMode="auto">
          <a:xfrm>
            <a:off x="7391400" y="1447800"/>
            <a:ext cx="16002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7200" b="0" i="0" u="none" strike="noStrike" kern="1200" cap="none" spc="0" normalizeH="0" baseline="0" noProof="0" dirty="0">
                <a:ln>
                  <a:noFill/>
                </a:ln>
                <a:solidFill>
                  <a:srgbClr val="9933FF"/>
                </a:solidFill>
                <a:effectLst/>
                <a:uLnTx/>
                <a:uFillTx/>
                <a:latin typeface="Arial" charset="0"/>
                <a:ea typeface="+mn-ea"/>
                <a:cs typeface="+mn-cs"/>
              </a:rPr>
              <a:t>*25</a:t>
            </a:r>
          </a:p>
        </p:txBody>
      </p:sp>
    </p:spTree>
    <p:extLst>
      <p:ext uri="{BB962C8B-B14F-4D97-AF65-F5344CB8AC3E}">
        <p14:creationId xmlns:p14="http://schemas.microsoft.com/office/powerpoint/2010/main" val="300798616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irmgarde.files.wordpress.com/2010/05/mrsquirr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4711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85800" y="544286"/>
            <a:ext cx="7930312" cy="923330"/>
          </a:xfrm>
          <a:prstGeom prst="rect">
            <a:avLst/>
          </a:prstGeom>
          <a:noFill/>
        </p:spPr>
        <p:txBody>
          <a:bodyPr wrap="none" lIns="91440" tIns="45720" rIns="91440" bIns="45720">
            <a:prstTxWarp prst="textArchUp">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5 point Wager Question</a:t>
            </a:r>
          </a:p>
        </p:txBody>
      </p:sp>
    </p:spTree>
    <p:extLst>
      <p:ext uri="{BB962C8B-B14F-4D97-AF65-F5344CB8AC3E}">
        <p14:creationId xmlns:p14="http://schemas.microsoft.com/office/powerpoint/2010/main" val="137018489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aphicFrame>
        <p:nvGraphicFramePr>
          <p:cNvPr id="83000" name="Group 56"/>
          <p:cNvGraphicFramePr>
            <a:graphicFrameLocks noGrp="1"/>
          </p:cNvGraphicFramePr>
          <p:nvPr/>
        </p:nvGraphicFramePr>
        <p:xfrm>
          <a:off x="228600" y="685800"/>
          <a:ext cx="8610600" cy="5353050"/>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62797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NAME GAME</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STEP-UP</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NEW DEAL</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BOX SET</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FAMOUS KINGS</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46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4310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46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4310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46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095"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2096" name="Text Box 48"/>
          <p:cNvSpPr txBox="1">
            <a:spLocks noChangeArrowheads="1"/>
          </p:cNvSpPr>
          <p:nvPr/>
        </p:nvSpPr>
        <p:spPr bwMode="auto">
          <a:xfrm>
            <a:off x="228600" y="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charset="0"/>
                <a:ea typeface="+mn-ea"/>
                <a:cs typeface="+mn-cs"/>
              </a:rPr>
              <a:t>Taxonomy and Classification Review Game </a:t>
            </a:r>
          </a:p>
        </p:txBody>
      </p:sp>
      <p:sp>
        <p:nvSpPr>
          <p:cNvPr id="2097" name="Text Box 49"/>
          <p:cNvSpPr txBox="1">
            <a:spLocks noChangeArrowheads="1"/>
          </p:cNvSpPr>
          <p:nvPr/>
        </p:nvSpPr>
        <p:spPr bwMode="auto">
          <a:xfrm>
            <a:off x="457200" y="61722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dirty="0">
                <a:ln>
                  <a:noFill/>
                </a:ln>
                <a:solidFill>
                  <a:srgbClr val="FF66FF"/>
                </a:solidFill>
                <a:effectLst/>
                <a:uLnTx/>
                <a:uFillTx/>
                <a:latin typeface="Arial" charset="0"/>
                <a:ea typeface="+mn-ea"/>
                <a:cs typeface="+mn-cs"/>
              </a:rPr>
              <a:t>Final Question:________________</a:t>
            </a:r>
          </a:p>
        </p:txBody>
      </p:sp>
    </p:spTree>
    <p:extLst>
      <p:ext uri="{BB962C8B-B14F-4D97-AF65-F5344CB8AC3E}">
        <p14:creationId xmlns:p14="http://schemas.microsoft.com/office/powerpoint/2010/main" val="132605702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3"/>
          <p:cNvSpPr>
            <a:spLocks noGrp="1" noChangeArrowheads="1"/>
          </p:cNvSpPr>
          <p:nvPr>
            <p:ph type="body" idx="4294967295"/>
          </p:nvPr>
        </p:nvSpPr>
        <p:spPr>
          <a:xfrm>
            <a:off x="457200" y="228600"/>
            <a:ext cx="8077200" cy="5897563"/>
          </a:xfrm>
        </p:spPr>
        <p:txBody>
          <a:bodyPr/>
          <a:lstStyle/>
          <a:p>
            <a:pPr eaLnBrk="1" hangingPunct="1"/>
            <a:r>
              <a:rPr lang="en-US" dirty="0">
                <a:solidFill>
                  <a:srgbClr val="996633"/>
                </a:solidFill>
              </a:rPr>
              <a:t>Which two are switched for the 8 Taxonomic Ranks below?</a:t>
            </a:r>
          </a:p>
          <a:p>
            <a:pPr eaLnBrk="1" hangingPunct="1"/>
            <a:r>
              <a:rPr lang="en-US" dirty="0">
                <a:solidFill>
                  <a:srgbClr val="FF66FF"/>
                </a:solidFill>
              </a:rPr>
              <a:t>Domain -</a:t>
            </a:r>
            <a:r>
              <a:rPr lang="en-US" dirty="0" err="1">
                <a:solidFill>
                  <a:srgbClr val="FF66FF"/>
                </a:solidFill>
              </a:rPr>
              <a:t>Eukarya</a:t>
            </a:r>
            <a:endParaRPr lang="en-US" dirty="0">
              <a:solidFill>
                <a:srgbClr val="FF66FF"/>
              </a:solidFill>
            </a:endParaRPr>
          </a:p>
          <a:p>
            <a:pPr eaLnBrk="1" hangingPunct="1"/>
            <a:r>
              <a:rPr lang="en-US" dirty="0">
                <a:solidFill>
                  <a:srgbClr val="FF7C80"/>
                </a:solidFill>
              </a:rPr>
              <a:t>Kingdom -</a:t>
            </a:r>
            <a:r>
              <a:rPr lang="en-US" dirty="0" err="1">
                <a:solidFill>
                  <a:srgbClr val="FF7C80"/>
                </a:solidFill>
              </a:rPr>
              <a:t>Animalia</a:t>
            </a:r>
            <a:endParaRPr lang="en-US" dirty="0">
              <a:solidFill>
                <a:srgbClr val="FF7C80"/>
              </a:solidFill>
            </a:endParaRPr>
          </a:p>
          <a:p>
            <a:pPr eaLnBrk="1" hangingPunct="1"/>
            <a:r>
              <a:rPr lang="en-US" dirty="0"/>
              <a:t>Phylum –</a:t>
            </a:r>
            <a:r>
              <a:rPr lang="en-US" dirty="0" err="1"/>
              <a:t>Chordata</a:t>
            </a:r>
            <a:endParaRPr lang="en-US" dirty="0"/>
          </a:p>
          <a:p>
            <a:pPr eaLnBrk="1" hangingPunct="1"/>
            <a:r>
              <a:rPr lang="en-US" dirty="0">
                <a:solidFill>
                  <a:srgbClr val="FF9900"/>
                </a:solidFill>
              </a:rPr>
              <a:t>Family -Mammalia</a:t>
            </a:r>
          </a:p>
          <a:p>
            <a:pPr eaLnBrk="1" hangingPunct="1"/>
            <a:r>
              <a:rPr lang="en-US" dirty="0">
                <a:solidFill>
                  <a:schemeClr val="bg2">
                    <a:lumMod val="60000"/>
                    <a:lumOff val="40000"/>
                  </a:schemeClr>
                </a:solidFill>
              </a:rPr>
              <a:t>Order –</a:t>
            </a:r>
            <a:r>
              <a:rPr lang="en-US" dirty="0" err="1">
                <a:solidFill>
                  <a:schemeClr val="bg2">
                    <a:lumMod val="60000"/>
                    <a:lumOff val="40000"/>
                  </a:schemeClr>
                </a:solidFill>
              </a:rPr>
              <a:t>Rodentia</a:t>
            </a:r>
            <a:endParaRPr lang="en-US" dirty="0">
              <a:solidFill>
                <a:schemeClr val="bg2">
                  <a:lumMod val="60000"/>
                  <a:lumOff val="40000"/>
                </a:schemeClr>
              </a:solidFill>
            </a:endParaRPr>
          </a:p>
          <a:p>
            <a:pPr eaLnBrk="1" hangingPunct="1"/>
            <a:r>
              <a:rPr lang="en-US" dirty="0">
                <a:solidFill>
                  <a:srgbClr val="CC3399"/>
                </a:solidFill>
              </a:rPr>
              <a:t>Class –</a:t>
            </a:r>
            <a:r>
              <a:rPr lang="en-US" dirty="0" err="1">
                <a:solidFill>
                  <a:srgbClr val="CC3399"/>
                </a:solidFill>
              </a:rPr>
              <a:t>Sciuridae</a:t>
            </a:r>
            <a:endParaRPr lang="en-US" dirty="0">
              <a:solidFill>
                <a:srgbClr val="CC3399"/>
              </a:solidFill>
            </a:endParaRPr>
          </a:p>
          <a:p>
            <a:pPr eaLnBrk="1" hangingPunct="1"/>
            <a:r>
              <a:rPr lang="en-US" dirty="0"/>
              <a:t>Genus –</a:t>
            </a:r>
            <a:r>
              <a:rPr lang="en-US" dirty="0" err="1"/>
              <a:t>Sciurus</a:t>
            </a:r>
            <a:endParaRPr lang="en-US" dirty="0"/>
          </a:p>
          <a:p>
            <a:pPr eaLnBrk="1" hangingPunct="1"/>
            <a:r>
              <a:rPr lang="en-US" dirty="0">
                <a:solidFill>
                  <a:srgbClr val="FFFF00"/>
                </a:solidFill>
              </a:rPr>
              <a:t>Species -vulgaris</a:t>
            </a:r>
          </a:p>
        </p:txBody>
      </p:sp>
      <p:pic>
        <p:nvPicPr>
          <p:cNvPr id="29698" name="Picture 2" descr="http://thebrokenelbow.files.wordpress.com/2011/06/red-squirrel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838200"/>
            <a:ext cx="4543425" cy="5686425"/>
          </a:xfrm>
          <a:prstGeom prst="rect">
            <a:avLst/>
          </a:prstGeom>
          <a:noFill/>
          <a:ln w="57150">
            <a:solidFill>
              <a:srgbClr val="996633"/>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843787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3"/>
          <p:cNvSpPr>
            <a:spLocks noGrp="1" noChangeArrowheads="1"/>
          </p:cNvSpPr>
          <p:nvPr>
            <p:ph type="body" idx="4294967295"/>
          </p:nvPr>
        </p:nvSpPr>
        <p:spPr>
          <a:xfrm>
            <a:off x="457200" y="228600"/>
            <a:ext cx="8077200" cy="5897563"/>
          </a:xfrm>
        </p:spPr>
        <p:txBody>
          <a:bodyPr/>
          <a:lstStyle/>
          <a:p>
            <a:pPr eaLnBrk="1" hangingPunct="1"/>
            <a:r>
              <a:rPr lang="en-US" dirty="0">
                <a:solidFill>
                  <a:srgbClr val="996633"/>
                </a:solidFill>
              </a:rPr>
              <a:t>Which two are switched for the 8 Taxonomic Ranks below?</a:t>
            </a:r>
          </a:p>
          <a:p>
            <a:pPr eaLnBrk="1" hangingPunct="1"/>
            <a:r>
              <a:rPr lang="en-US" dirty="0">
                <a:solidFill>
                  <a:srgbClr val="FF66FF"/>
                </a:solidFill>
              </a:rPr>
              <a:t>Domain -</a:t>
            </a:r>
            <a:r>
              <a:rPr lang="en-US" dirty="0" err="1">
                <a:solidFill>
                  <a:srgbClr val="FF66FF"/>
                </a:solidFill>
              </a:rPr>
              <a:t>Eukarya</a:t>
            </a:r>
            <a:endParaRPr lang="en-US" dirty="0">
              <a:solidFill>
                <a:srgbClr val="FF66FF"/>
              </a:solidFill>
            </a:endParaRPr>
          </a:p>
          <a:p>
            <a:pPr eaLnBrk="1" hangingPunct="1"/>
            <a:r>
              <a:rPr lang="en-US" dirty="0">
                <a:solidFill>
                  <a:srgbClr val="FF7C80"/>
                </a:solidFill>
              </a:rPr>
              <a:t>Kingdom -</a:t>
            </a:r>
            <a:r>
              <a:rPr lang="en-US" dirty="0" err="1">
                <a:solidFill>
                  <a:srgbClr val="FF7C80"/>
                </a:solidFill>
              </a:rPr>
              <a:t>Animalia</a:t>
            </a:r>
            <a:endParaRPr lang="en-US" dirty="0">
              <a:solidFill>
                <a:srgbClr val="FF7C80"/>
              </a:solidFill>
            </a:endParaRPr>
          </a:p>
          <a:p>
            <a:pPr eaLnBrk="1" hangingPunct="1"/>
            <a:r>
              <a:rPr lang="en-US" dirty="0"/>
              <a:t>Phylum –</a:t>
            </a:r>
            <a:r>
              <a:rPr lang="en-US" dirty="0" err="1"/>
              <a:t>Chordata</a:t>
            </a:r>
            <a:endParaRPr lang="en-US" dirty="0"/>
          </a:p>
          <a:p>
            <a:pPr eaLnBrk="1" hangingPunct="1"/>
            <a:r>
              <a:rPr lang="en-US" u="sng" dirty="0">
                <a:solidFill>
                  <a:srgbClr val="FF9900"/>
                </a:solidFill>
              </a:rPr>
              <a:t>Family</a:t>
            </a:r>
            <a:r>
              <a:rPr lang="en-US" dirty="0">
                <a:solidFill>
                  <a:srgbClr val="FF9900"/>
                </a:solidFill>
              </a:rPr>
              <a:t> -Mammalia</a:t>
            </a:r>
          </a:p>
          <a:p>
            <a:pPr eaLnBrk="1" hangingPunct="1"/>
            <a:r>
              <a:rPr lang="en-US" dirty="0">
                <a:solidFill>
                  <a:schemeClr val="bg2">
                    <a:lumMod val="60000"/>
                    <a:lumOff val="40000"/>
                  </a:schemeClr>
                </a:solidFill>
              </a:rPr>
              <a:t>Order –</a:t>
            </a:r>
            <a:r>
              <a:rPr lang="en-US" dirty="0" err="1">
                <a:solidFill>
                  <a:schemeClr val="bg2">
                    <a:lumMod val="60000"/>
                    <a:lumOff val="40000"/>
                  </a:schemeClr>
                </a:solidFill>
              </a:rPr>
              <a:t>Rodentia</a:t>
            </a:r>
            <a:endParaRPr lang="en-US" dirty="0">
              <a:solidFill>
                <a:schemeClr val="bg2">
                  <a:lumMod val="60000"/>
                  <a:lumOff val="40000"/>
                </a:schemeClr>
              </a:solidFill>
            </a:endParaRPr>
          </a:p>
          <a:p>
            <a:pPr eaLnBrk="1" hangingPunct="1"/>
            <a:r>
              <a:rPr lang="en-US" u="sng" dirty="0">
                <a:solidFill>
                  <a:srgbClr val="CC3399"/>
                </a:solidFill>
              </a:rPr>
              <a:t>Class</a:t>
            </a:r>
            <a:r>
              <a:rPr lang="en-US" dirty="0">
                <a:solidFill>
                  <a:srgbClr val="CC3399"/>
                </a:solidFill>
              </a:rPr>
              <a:t> –</a:t>
            </a:r>
            <a:r>
              <a:rPr lang="en-US" dirty="0" err="1">
                <a:solidFill>
                  <a:srgbClr val="CC3399"/>
                </a:solidFill>
              </a:rPr>
              <a:t>Sciuridae</a:t>
            </a:r>
            <a:endParaRPr lang="en-US" dirty="0">
              <a:solidFill>
                <a:srgbClr val="CC3399"/>
              </a:solidFill>
            </a:endParaRPr>
          </a:p>
          <a:p>
            <a:pPr eaLnBrk="1" hangingPunct="1"/>
            <a:r>
              <a:rPr lang="en-US" dirty="0"/>
              <a:t>Genus –</a:t>
            </a:r>
            <a:r>
              <a:rPr lang="en-US" dirty="0" err="1"/>
              <a:t>Sciurus</a:t>
            </a:r>
            <a:endParaRPr lang="en-US" dirty="0"/>
          </a:p>
          <a:p>
            <a:pPr eaLnBrk="1" hangingPunct="1"/>
            <a:r>
              <a:rPr lang="en-US" dirty="0">
                <a:solidFill>
                  <a:srgbClr val="FFFF00"/>
                </a:solidFill>
              </a:rPr>
              <a:t>Species -vulgaris</a:t>
            </a:r>
          </a:p>
        </p:txBody>
      </p:sp>
      <p:pic>
        <p:nvPicPr>
          <p:cNvPr id="29698" name="Picture 2" descr="http://thebrokenelbow.files.wordpress.com/2011/06/red-squirrel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838200"/>
            <a:ext cx="4543425" cy="5686425"/>
          </a:xfrm>
          <a:prstGeom prst="rect">
            <a:avLst/>
          </a:prstGeom>
          <a:noFill/>
          <a:ln w="57150">
            <a:solidFill>
              <a:srgbClr val="996633"/>
            </a:solidFill>
          </a:ln>
          <a:extLst>
            <a:ext uri="{909E8E84-426E-40DD-AFC4-6F175D3DCCD1}">
              <a14:hiddenFill xmlns:a14="http://schemas.microsoft.com/office/drawing/2010/main">
                <a:solidFill>
                  <a:srgbClr val="FFFFFF"/>
                </a:solidFill>
              </a14:hiddenFill>
            </a:ext>
          </a:extLst>
        </p:spPr>
      </p:pic>
      <p:sp>
        <p:nvSpPr>
          <p:cNvPr id="4" name="Up-Down Arrow 3"/>
          <p:cNvSpPr/>
          <p:nvPr/>
        </p:nvSpPr>
        <p:spPr>
          <a:xfrm>
            <a:off x="609600" y="3341914"/>
            <a:ext cx="228600" cy="13716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Tree>
    <p:extLst>
      <p:ext uri="{BB962C8B-B14F-4D97-AF65-F5344CB8AC3E}">
        <p14:creationId xmlns:p14="http://schemas.microsoft.com/office/powerpoint/2010/main" val="355961220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3"/>
          <p:cNvSpPr>
            <a:spLocks noGrp="1" noChangeArrowheads="1"/>
          </p:cNvSpPr>
          <p:nvPr>
            <p:ph type="body" idx="4294967295"/>
          </p:nvPr>
        </p:nvSpPr>
        <p:spPr>
          <a:xfrm>
            <a:off x="457200" y="228600"/>
            <a:ext cx="8077200" cy="5897563"/>
          </a:xfrm>
        </p:spPr>
        <p:txBody>
          <a:bodyPr/>
          <a:lstStyle/>
          <a:p>
            <a:pPr eaLnBrk="1" hangingPunct="1"/>
            <a:r>
              <a:rPr lang="en-US" dirty="0">
                <a:solidFill>
                  <a:srgbClr val="996633"/>
                </a:solidFill>
              </a:rPr>
              <a:t>Which two are switched for the 8 Taxonomic Ranks below?</a:t>
            </a:r>
          </a:p>
          <a:p>
            <a:pPr eaLnBrk="1" hangingPunct="1"/>
            <a:r>
              <a:rPr lang="en-US" dirty="0">
                <a:solidFill>
                  <a:srgbClr val="FF66FF"/>
                </a:solidFill>
              </a:rPr>
              <a:t>Domain -</a:t>
            </a:r>
            <a:r>
              <a:rPr lang="en-US" dirty="0" err="1">
                <a:solidFill>
                  <a:srgbClr val="FF66FF"/>
                </a:solidFill>
              </a:rPr>
              <a:t>Eukarya</a:t>
            </a:r>
            <a:endParaRPr lang="en-US" dirty="0">
              <a:solidFill>
                <a:srgbClr val="FF66FF"/>
              </a:solidFill>
            </a:endParaRPr>
          </a:p>
          <a:p>
            <a:pPr eaLnBrk="1" hangingPunct="1"/>
            <a:r>
              <a:rPr lang="en-US" dirty="0">
                <a:solidFill>
                  <a:srgbClr val="FF7C80"/>
                </a:solidFill>
              </a:rPr>
              <a:t>Kingdom -</a:t>
            </a:r>
            <a:r>
              <a:rPr lang="en-US" dirty="0" err="1">
                <a:solidFill>
                  <a:srgbClr val="FF7C80"/>
                </a:solidFill>
              </a:rPr>
              <a:t>Animalia</a:t>
            </a:r>
            <a:endParaRPr lang="en-US" dirty="0">
              <a:solidFill>
                <a:srgbClr val="FF7C80"/>
              </a:solidFill>
            </a:endParaRPr>
          </a:p>
          <a:p>
            <a:pPr eaLnBrk="1" hangingPunct="1"/>
            <a:r>
              <a:rPr lang="en-US" dirty="0"/>
              <a:t>Phylum –</a:t>
            </a:r>
            <a:r>
              <a:rPr lang="en-US" dirty="0" err="1"/>
              <a:t>Chordata</a:t>
            </a:r>
            <a:endParaRPr lang="en-US" dirty="0"/>
          </a:p>
          <a:p>
            <a:pPr eaLnBrk="1" hangingPunct="1"/>
            <a:r>
              <a:rPr lang="en-US" u="sng" dirty="0">
                <a:solidFill>
                  <a:srgbClr val="FF9900"/>
                </a:solidFill>
              </a:rPr>
              <a:t>Class</a:t>
            </a:r>
            <a:r>
              <a:rPr lang="en-US" dirty="0">
                <a:solidFill>
                  <a:srgbClr val="FF9900"/>
                </a:solidFill>
              </a:rPr>
              <a:t> -Mammalia</a:t>
            </a:r>
          </a:p>
          <a:p>
            <a:pPr eaLnBrk="1" hangingPunct="1"/>
            <a:r>
              <a:rPr lang="en-US" dirty="0">
                <a:solidFill>
                  <a:schemeClr val="bg2">
                    <a:lumMod val="60000"/>
                    <a:lumOff val="40000"/>
                  </a:schemeClr>
                </a:solidFill>
              </a:rPr>
              <a:t>Order –</a:t>
            </a:r>
            <a:r>
              <a:rPr lang="en-US" dirty="0" err="1">
                <a:solidFill>
                  <a:schemeClr val="bg2">
                    <a:lumMod val="60000"/>
                    <a:lumOff val="40000"/>
                  </a:schemeClr>
                </a:solidFill>
              </a:rPr>
              <a:t>Rodentia</a:t>
            </a:r>
            <a:endParaRPr lang="en-US" dirty="0">
              <a:solidFill>
                <a:schemeClr val="bg2">
                  <a:lumMod val="60000"/>
                  <a:lumOff val="40000"/>
                </a:schemeClr>
              </a:solidFill>
            </a:endParaRPr>
          </a:p>
          <a:p>
            <a:pPr eaLnBrk="1" hangingPunct="1"/>
            <a:r>
              <a:rPr lang="en-US" u="sng" dirty="0">
                <a:solidFill>
                  <a:srgbClr val="CC3399"/>
                </a:solidFill>
              </a:rPr>
              <a:t>Family</a:t>
            </a:r>
            <a:r>
              <a:rPr lang="en-US" dirty="0">
                <a:solidFill>
                  <a:srgbClr val="CC3399"/>
                </a:solidFill>
              </a:rPr>
              <a:t> –</a:t>
            </a:r>
            <a:r>
              <a:rPr lang="en-US" dirty="0" err="1">
                <a:solidFill>
                  <a:srgbClr val="CC3399"/>
                </a:solidFill>
              </a:rPr>
              <a:t>Sciuridae</a:t>
            </a:r>
            <a:endParaRPr lang="en-US" dirty="0">
              <a:solidFill>
                <a:srgbClr val="CC3399"/>
              </a:solidFill>
            </a:endParaRPr>
          </a:p>
          <a:p>
            <a:pPr eaLnBrk="1" hangingPunct="1"/>
            <a:r>
              <a:rPr lang="en-US" dirty="0"/>
              <a:t>Genus –</a:t>
            </a:r>
            <a:r>
              <a:rPr lang="en-US" dirty="0" err="1"/>
              <a:t>Sciurus</a:t>
            </a:r>
            <a:endParaRPr lang="en-US" dirty="0"/>
          </a:p>
          <a:p>
            <a:pPr eaLnBrk="1" hangingPunct="1"/>
            <a:r>
              <a:rPr lang="en-US" dirty="0">
                <a:solidFill>
                  <a:srgbClr val="FFFF00"/>
                </a:solidFill>
              </a:rPr>
              <a:t>Species -vulgaris</a:t>
            </a:r>
          </a:p>
        </p:txBody>
      </p:sp>
      <p:pic>
        <p:nvPicPr>
          <p:cNvPr id="29698" name="Picture 2" descr="http://thebrokenelbow.files.wordpress.com/2011/06/red-squirrel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838200"/>
            <a:ext cx="4543425" cy="5686425"/>
          </a:xfrm>
          <a:prstGeom prst="rect">
            <a:avLst/>
          </a:prstGeom>
          <a:noFill/>
          <a:ln w="57150">
            <a:solidFill>
              <a:srgbClr val="996633"/>
            </a:solidFill>
          </a:ln>
          <a:extLst>
            <a:ext uri="{909E8E84-426E-40DD-AFC4-6F175D3DCCD1}">
              <a14:hiddenFill xmlns:a14="http://schemas.microsoft.com/office/drawing/2010/main">
                <a:solidFill>
                  <a:srgbClr val="FFFFFF"/>
                </a:solidFill>
              </a14:hiddenFill>
            </a:ext>
          </a:extLst>
        </p:spPr>
      </p:pic>
      <p:sp>
        <p:nvSpPr>
          <p:cNvPr id="3" name="Up-Down Arrow 2"/>
          <p:cNvSpPr/>
          <p:nvPr/>
        </p:nvSpPr>
        <p:spPr>
          <a:xfrm>
            <a:off x="609600" y="3341914"/>
            <a:ext cx="228600" cy="13716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Tree>
    <p:extLst>
      <p:ext uri="{BB962C8B-B14F-4D97-AF65-F5344CB8AC3E}">
        <p14:creationId xmlns:p14="http://schemas.microsoft.com/office/powerpoint/2010/main" val="25029744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3"/>
          <p:cNvSpPr>
            <a:spLocks noGrp="1" noChangeArrowheads="1"/>
          </p:cNvSpPr>
          <p:nvPr>
            <p:ph type="body" idx="4294967295"/>
          </p:nvPr>
        </p:nvSpPr>
        <p:spPr>
          <a:xfrm>
            <a:off x="457200" y="228600"/>
            <a:ext cx="8077200" cy="5897563"/>
          </a:xfrm>
        </p:spPr>
        <p:txBody>
          <a:bodyPr/>
          <a:lstStyle/>
          <a:p>
            <a:pPr eaLnBrk="1" hangingPunct="1"/>
            <a:r>
              <a:rPr lang="en-US" dirty="0">
                <a:solidFill>
                  <a:srgbClr val="996633"/>
                </a:solidFill>
              </a:rPr>
              <a:t>Which two are switched for the 8 Taxonomic Ranks below?</a:t>
            </a:r>
          </a:p>
          <a:p>
            <a:pPr eaLnBrk="1" hangingPunct="1"/>
            <a:r>
              <a:rPr lang="en-US" dirty="0">
                <a:solidFill>
                  <a:srgbClr val="FF66FF"/>
                </a:solidFill>
              </a:rPr>
              <a:t>Domain -</a:t>
            </a:r>
            <a:r>
              <a:rPr lang="en-US" dirty="0" err="1">
                <a:solidFill>
                  <a:srgbClr val="FF66FF"/>
                </a:solidFill>
              </a:rPr>
              <a:t>Eukarya</a:t>
            </a:r>
            <a:endParaRPr lang="en-US" dirty="0">
              <a:solidFill>
                <a:srgbClr val="FF66FF"/>
              </a:solidFill>
            </a:endParaRPr>
          </a:p>
          <a:p>
            <a:pPr eaLnBrk="1" hangingPunct="1"/>
            <a:r>
              <a:rPr lang="en-US" dirty="0">
                <a:solidFill>
                  <a:srgbClr val="FF7C80"/>
                </a:solidFill>
              </a:rPr>
              <a:t>Kingdom -</a:t>
            </a:r>
            <a:r>
              <a:rPr lang="en-US" dirty="0" err="1">
                <a:solidFill>
                  <a:srgbClr val="FF7C80"/>
                </a:solidFill>
              </a:rPr>
              <a:t>Animalia</a:t>
            </a:r>
            <a:endParaRPr lang="en-US" dirty="0">
              <a:solidFill>
                <a:srgbClr val="FF7C80"/>
              </a:solidFill>
            </a:endParaRPr>
          </a:p>
          <a:p>
            <a:pPr eaLnBrk="1" hangingPunct="1"/>
            <a:r>
              <a:rPr lang="en-US" dirty="0"/>
              <a:t>Phylum –</a:t>
            </a:r>
            <a:r>
              <a:rPr lang="en-US" dirty="0" err="1"/>
              <a:t>Chordata</a:t>
            </a:r>
            <a:endParaRPr lang="en-US" dirty="0"/>
          </a:p>
          <a:p>
            <a:pPr eaLnBrk="1" hangingPunct="1"/>
            <a:r>
              <a:rPr lang="en-US" u="sng" dirty="0">
                <a:solidFill>
                  <a:srgbClr val="FF9900"/>
                </a:solidFill>
              </a:rPr>
              <a:t>Class</a:t>
            </a:r>
            <a:r>
              <a:rPr lang="en-US" dirty="0">
                <a:solidFill>
                  <a:srgbClr val="FF9900"/>
                </a:solidFill>
              </a:rPr>
              <a:t> -Mammalia</a:t>
            </a:r>
          </a:p>
          <a:p>
            <a:pPr eaLnBrk="1" hangingPunct="1"/>
            <a:r>
              <a:rPr lang="en-US" dirty="0">
                <a:solidFill>
                  <a:schemeClr val="bg2">
                    <a:lumMod val="60000"/>
                    <a:lumOff val="40000"/>
                  </a:schemeClr>
                </a:solidFill>
              </a:rPr>
              <a:t>Order –</a:t>
            </a:r>
            <a:r>
              <a:rPr lang="en-US" dirty="0" err="1">
                <a:solidFill>
                  <a:schemeClr val="bg2">
                    <a:lumMod val="60000"/>
                    <a:lumOff val="40000"/>
                  </a:schemeClr>
                </a:solidFill>
              </a:rPr>
              <a:t>Rodentia</a:t>
            </a:r>
            <a:endParaRPr lang="en-US" dirty="0">
              <a:solidFill>
                <a:schemeClr val="bg2">
                  <a:lumMod val="60000"/>
                  <a:lumOff val="40000"/>
                </a:schemeClr>
              </a:solidFill>
            </a:endParaRPr>
          </a:p>
          <a:p>
            <a:pPr eaLnBrk="1" hangingPunct="1"/>
            <a:r>
              <a:rPr lang="en-US" u="sng" dirty="0">
                <a:solidFill>
                  <a:srgbClr val="CC3399"/>
                </a:solidFill>
              </a:rPr>
              <a:t>Family</a:t>
            </a:r>
            <a:r>
              <a:rPr lang="en-US" dirty="0">
                <a:solidFill>
                  <a:srgbClr val="CC3399"/>
                </a:solidFill>
              </a:rPr>
              <a:t> –</a:t>
            </a:r>
            <a:r>
              <a:rPr lang="en-US" dirty="0" err="1">
                <a:solidFill>
                  <a:srgbClr val="CC3399"/>
                </a:solidFill>
              </a:rPr>
              <a:t>Sciuridae</a:t>
            </a:r>
            <a:endParaRPr lang="en-US" dirty="0">
              <a:solidFill>
                <a:srgbClr val="CC3399"/>
              </a:solidFill>
            </a:endParaRPr>
          </a:p>
          <a:p>
            <a:pPr eaLnBrk="1" hangingPunct="1"/>
            <a:r>
              <a:rPr lang="en-US" dirty="0"/>
              <a:t>Genus –</a:t>
            </a:r>
            <a:r>
              <a:rPr lang="en-US" dirty="0" err="1"/>
              <a:t>Sciurus</a:t>
            </a:r>
            <a:endParaRPr lang="en-US" dirty="0"/>
          </a:p>
          <a:p>
            <a:pPr eaLnBrk="1" hangingPunct="1"/>
            <a:r>
              <a:rPr lang="en-US" dirty="0">
                <a:solidFill>
                  <a:srgbClr val="FFFF00"/>
                </a:solidFill>
              </a:rPr>
              <a:t>Species -vulgaris</a:t>
            </a:r>
          </a:p>
        </p:txBody>
      </p:sp>
      <p:pic>
        <p:nvPicPr>
          <p:cNvPr id="29698" name="Picture 2" descr="http://thebrokenelbow.files.wordpress.com/2011/06/red-squirrel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838200"/>
            <a:ext cx="4543425" cy="5686425"/>
          </a:xfrm>
          <a:prstGeom prst="rect">
            <a:avLst/>
          </a:prstGeom>
          <a:noFill/>
          <a:ln w="57150">
            <a:solidFill>
              <a:srgbClr val="996633"/>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148772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3"/>
          <p:cNvSpPr>
            <a:spLocks noGrp="1" noChangeArrowheads="1"/>
          </p:cNvSpPr>
          <p:nvPr>
            <p:ph type="body" idx="1"/>
          </p:nvPr>
        </p:nvSpPr>
        <p:spPr>
          <a:xfrm>
            <a:off x="457200" y="304800"/>
            <a:ext cx="8229600" cy="5821363"/>
          </a:xfrm>
        </p:spPr>
        <p:txBody>
          <a:bodyPr/>
          <a:lstStyle/>
          <a:p>
            <a:pPr algn="ctr">
              <a:buFontTx/>
              <a:buNone/>
            </a:pPr>
            <a:r>
              <a:rPr lang="en-US" sz="3600" dirty="0"/>
              <a:t>Taxonomy and Classification</a:t>
            </a:r>
          </a:p>
          <a:p>
            <a:pPr algn="ctr">
              <a:buFontTx/>
              <a:buNone/>
            </a:pPr>
            <a:r>
              <a:rPr lang="en-US" sz="3600" dirty="0"/>
              <a:t> Review Game </a:t>
            </a:r>
          </a:p>
          <a:p>
            <a:pPr algn="ctr">
              <a:buFontTx/>
              <a:buNone/>
            </a:pPr>
            <a:r>
              <a:rPr lang="en-US" sz="3600" dirty="0"/>
              <a:t>1-20 = 5 points each</a:t>
            </a:r>
          </a:p>
          <a:p>
            <a:pPr algn="ctr">
              <a:buFontTx/>
              <a:buNone/>
            </a:pPr>
            <a:r>
              <a:rPr lang="en-US" sz="3600" dirty="0"/>
              <a:t>20-25 = Bonus (1 point each)</a:t>
            </a:r>
          </a:p>
          <a:p>
            <a:pPr algn="ctr">
              <a:buFontTx/>
              <a:buNone/>
            </a:pPr>
            <a:r>
              <a:rPr lang="en-US" sz="3600" dirty="0"/>
              <a:t>Final Question = 5 point wager</a:t>
            </a:r>
          </a:p>
          <a:p>
            <a:pPr algn="ctr">
              <a:buFontTx/>
              <a:buNone/>
            </a:pPr>
            <a:r>
              <a:rPr lang="en-US" sz="3600" dirty="0"/>
              <a:t>Find the Owl =      1 point</a:t>
            </a:r>
          </a:p>
          <a:p>
            <a:pPr algn="ctr">
              <a:buFontTx/>
              <a:buNone/>
            </a:pPr>
            <a:endParaRPr lang="en-US" sz="3600" dirty="0"/>
          </a:p>
        </p:txBody>
      </p:sp>
      <p:pic>
        <p:nvPicPr>
          <p:cNvPr id="115715" name="Picture 4" descr="http://www.clker.com/cliparts/9/a/e/e/12154415151126295659lemmling_Cartoon_owl.svg.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3657600"/>
            <a:ext cx="4572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776831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2.25gal Live Oak Tree - National Plant Network, 1 of 6">
            <a:extLst>
              <a:ext uri="{FF2B5EF4-FFF2-40B4-BE49-F238E27FC236}">
                <a16:creationId xmlns:a16="http://schemas.microsoft.com/office/drawing/2014/main" id="{620C1BC1-AAD3-CE70-E693-976F83E33C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4" y="24493"/>
            <a:ext cx="914944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377BCE3-71C6-E0C0-3E0C-BF2BB5874E82}"/>
              </a:ext>
            </a:extLst>
          </p:cNvPr>
          <p:cNvSpPr/>
          <p:nvPr/>
        </p:nvSpPr>
        <p:spPr>
          <a:xfrm>
            <a:off x="424616" y="304800"/>
            <a:ext cx="8289322" cy="923330"/>
          </a:xfrm>
          <a:prstGeom prst="rect">
            <a:avLst/>
          </a:prstGeom>
          <a:noFill/>
        </p:spPr>
        <p:txBody>
          <a:bodyPr wrap="none" lIns="91440" tIns="45720" rIns="91440" bIns="45720">
            <a:prstTxWarp prst="textWave1">
              <a:avLst/>
            </a:prstTxWarp>
            <a:spAutoFit/>
            <a:scene3d>
              <a:camera prst="orthographicFront"/>
              <a:lightRig rig="threePt" dir="t"/>
            </a:scene3d>
            <a:sp3d extrusionH="57150">
              <a:bevelT w="57150" h="38100" prst="artDeco"/>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ysClr val="windowText" lastClr="000000"/>
                  </a:solidFill>
                  <a:prstDash val="solid"/>
                </a:ln>
                <a:solidFill>
                  <a:srgbClr val="FFFFCC"/>
                </a:solidFill>
                <a:effectLst>
                  <a:glow rad="228600">
                    <a:srgbClr val="000000">
                      <a:satMod val="175000"/>
                      <a:alpha val="86000"/>
                    </a:srgbClr>
                  </a:glow>
                  <a:outerShdw blurRad="12700" dist="38100" dir="2700000" algn="tl" rotWithShape="0">
                    <a:srgbClr val="FFFFFF">
                      <a:lumMod val="50000"/>
                    </a:srgbClr>
                  </a:outerShdw>
                </a:effectLst>
                <a:uLnTx/>
                <a:uFillTx/>
                <a:latin typeface="Arial" charset="0"/>
                <a:ea typeface="+mn-ea"/>
                <a:cs typeface="+mn-cs"/>
              </a:rPr>
              <a:t>Taxonomy Review Game</a:t>
            </a:r>
          </a:p>
        </p:txBody>
      </p:sp>
      <p:sp>
        <p:nvSpPr>
          <p:cNvPr id="3" name="Rectangle 2">
            <a:extLst>
              <a:ext uri="{FF2B5EF4-FFF2-40B4-BE49-F238E27FC236}">
                <a16:creationId xmlns:a16="http://schemas.microsoft.com/office/drawing/2014/main" id="{301ADC27-2FD4-E567-0843-B9299695C28B}"/>
              </a:ext>
            </a:extLst>
          </p:cNvPr>
          <p:cNvSpPr/>
          <p:nvPr/>
        </p:nvSpPr>
        <p:spPr>
          <a:xfrm>
            <a:off x="228600" y="4953000"/>
            <a:ext cx="3185488" cy="1754326"/>
          </a:xfrm>
          <a:prstGeom prst="rect">
            <a:avLst/>
          </a:prstGeom>
          <a:noFill/>
        </p:spPr>
        <p:txBody>
          <a:bodyPr wrap="none" lIns="91440" tIns="45720" rIns="91440" bIns="45720">
            <a:spAutoFit/>
            <a:scene3d>
              <a:camera prst="orthographicFront"/>
              <a:lightRig rig="threePt" dir="t"/>
            </a:scene3d>
            <a:sp3d extrusionH="57150">
              <a:bevelT w="57150" h="38100" prst="artDeco"/>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ysClr val="windowText" lastClr="000000"/>
                  </a:solidFill>
                  <a:prstDash val="solid"/>
                </a:ln>
                <a:solidFill>
                  <a:srgbClr val="FFFFCC"/>
                </a:solidFill>
                <a:effectLst>
                  <a:glow rad="228600">
                    <a:srgbClr val="000000">
                      <a:satMod val="175000"/>
                      <a:alpha val="79000"/>
                    </a:srgbClr>
                  </a:glow>
                  <a:outerShdw blurRad="12700" dist="38100" dir="2700000" algn="tl" rotWithShape="0">
                    <a:srgbClr val="FFFFFF">
                      <a:lumMod val="50000"/>
                    </a:srgbClr>
                  </a:outerShdw>
                </a:effectLst>
                <a:uLnTx/>
                <a:uFillTx/>
                <a:latin typeface="Arial" charset="0"/>
                <a:ea typeface="+mn-ea"/>
                <a:cs typeface="+mn-cs"/>
              </a:rPr>
              <a:t>Part 1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ysClr val="windowText" lastClr="000000"/>
                  </a:solidFill>
                  <a:prstDash val="solid"/>
                </a:ln>
                <a:solidFill>
                  <a:srgbClr val="FFFFCC"/>
                </a:solidFill>
                <a:effectLst>
                  <a:glow rad="228600">
                    <a:srgbClr val="000000">
                      <a:satMod val="175000"/>
                      <a:alpha val="79000"/>
                    </a:srgbClr>
                  </a:glow>
                  <a:outerShdw blurRad="12700" dist="38100" dir="2700000" algn="tl" rotWithShape="0">
                    <a:srgbClr val="FFFFFF">
                      <a:lumMod val="50000"/>
                    </a:srgbClr>
                  </a:outerShdw>
                </a:effectLst>
                <a:uLnTx/>
                <a:uFillTx/>
                <a:latin typeface="Arial" charset="0"/>
                <a:ea typeface="+mn-ea"/>
                <a:cs typeface="+mn-cs"/>
              </a:rPr>
              <a:t>Lesson 8</a:t>
            </a:r>
          </a:p>
        </p:txBody>
      </p:sp>
      <p:pic>
        <p:nvPicPr>
          <p:cNvPr id="4" name="Graphic 3">
            <a:extLst>
              <a:ext uri="{FF2B5EF4-FFF2-40B4-BE49-F238E27FC236}">
                <a16:creationId xmlns:a16="http://schemas.microsoft.com/office/drawing/2014/main" id="{912C7CE0-4535-9FC8-34E2-93EBACFD0C9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58019" y="4944362"/>
            <a:ext cx="5699410" cy="1610564"/>
          </a:xfrm>
          <a:prstGeom prst="rect">
            <a:avLst/>
          </a:prstGeom>
        </p:spPr>
      </p:pic>
      <p:pic>
        <p:nvPicPr>
          <p:cNvPr id="5" name="Picture 4">
            <a:extLst>
              <a:ext uri="{FF2B5EF4-FFF2-40B4-BE49-F238E27FC236}">
                <a16:creationId xmlns:a16="http://schemas.microsoft.com/office/drawing/2014/main" id="{9EEBD81B-E0AA-89A6-BCA8-700E6DCDD7D6}"/>
              </a:ext>
            </a:extLst>
          </p:cNvPr>
          <p:cNvPicPr>
            <a:picLocks noChangeAspect="1"/>
          </p:cNvPicPr>
          <p:nvPr/>
        </p:nvPicPr>
        <p:blipFill>
          <a:blip r:embed="rId5"/>
          <a:stretch>
            <a:fillRect/>
          </a:stretch>
        </p:blipFill>
        <p:spPr>
          <a:xfrm>
            <a:off x="7418674" y="6787306"/>
            <a:ext cx="1633537" cy="70694"/>
          </a:xfrm>
          <a:prstGeom prst="rect">
            <a:avLst/>
          </a:prstGeom>
        </p:spPr>
      </p:pic>
      <p:pic>
        <p:nvPicPr>
          <p:cNvPr id="6" name="Picture 2" descr="Download Key Transparent HQ PNG Image | FreePNGImg">
            <a:extLst>
              <a:ext uri="{FF2B5EF4-FFF2-40B4-BE49-F238E27FC236}">
                <a16:creationId xmlns:a16="http://schemas.microsoft.com/office/drawing/2014/main" id="{15B9CED3-84C3-EEE3-2FB3-0C802B97DDC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7873895">
            <a:off x="276674" y="-785793"/>
            <a:ext cx="8123869" cy="7822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1696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3600" b="1">
              <a:solidFill>
                <a:schemeClr val="bg1"/>
              </a:solidFill>
              <a:latin typeface="Times New Roman" pitchFamily="18" charset="0"/>
            </a:endParaRPr>
          </a:p>
        </p:txBody>
      </p:sp>
      <p:graphicFrame>
        <p:nvGraphicFramePr>
          <p:cNvPr id="83000" name="Group 56"/>
          <p:cNvGraphicFramePr>
            <a:graphicFrameLocks noGrp="1"/>
          </p:cNvGraphicFramePr>
          <p:nvPr>
            <p:extLst>
              <p:ext uri="{D42A27DB-BD31-4B8C-83A1-F6EECF244321}">
                <p14:modId xmlns:p14="http://schemas.microsoft.com/office/powerpoint/2010/main" val="687139991"/>
              </p:ext>
            </p:extLst>
          </p:nvPr>
        </p:nvGraphicFramePr>
        <p:xfrm>
          <a:off x="228600" y="685800"/>
          <a:ext cx="8610600" cy="5353050"/>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62797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NAME GAME</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FF9900"/>
                          </a:solidFill>
                          <a:effectLst/>
                          <a:latin typeface="Times New Roman" pitchFamily="18" charset="0"/>
                        </a:rPr>
                        <a:t>STEP-UP</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NEW DEAL</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BOX SET</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FAMOUS KINGS</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46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1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4310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1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46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1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4310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1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46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1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095"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a:t>
            </a:r>
            <a:r>
              <a:rPr lang="en-US" sz="800" b="1" dirty="0" err="1">
                <a:solidFill>
                  <a:schemeClr val="bg1"/>
                </a:solidFill>
                <a:latin typeface="Tahoma" pitchFamily="34" charset="0"/>
              </a:rPr>
              <a:t>SlideSpark</a:t>
            </a:r>
            <a:r>
              <a:rPr lang="en-US" sz="800" b="1" dirty="0">
                <a:solidFill>
                  <a:schemeClr val="bg1"/>
                </a:solidFill>
                <a:latin typeface="Tahoma" pitchFamily="34" charset="0"/>
              </a:rPr>
              <a:t> .LLC</a:t>
            </a:r>
            <a:endParaRPr lang="en-US" dirty="0">
              <a:solidFill>
                <a:schemeClr val="bg1"/>
              </a:solidFill>
            </a:endParaRPr>
          </a:p>
        </p:txBody>
      </p:sp>
      <p:sp>
        <p:nvSpPr>
          <p:cNvPr id="2096" name="Text Box 48"/>
          <p:cNvSpPr txBox="1">
            <a:spLocks noChangeArrowheads="1"/>
          </p:cNvSpPr>
          <p:nvPr/>
        </p:nvSpPr>
        <p:spPr bwMode="auto">
          <a:xfrm>
            <a:off x="228600" y="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dirty="0">
                <a:solidFill>
                  <a:schemeClr val="bg1"/>
                </a:solidFill>
              </a:rPr>
              <a:t>Taxonomy and Classification Review Game </a:t>
            </a:r>
          </a:p>
        </p:txBody>
      </p:sp>
      <p:sp>
        <p:nvSpPr>
          <p:cNvPr id="2097" name="Text Box 49"/>
          <p:cNvSpPr txBox="1">
            <a:spLocks noChangeArrowheads="1"/>
          </p:cNvSpPr>
          <p:nvPr/>
        </p:nvSpPr>
        <p:spPr bwMode="auto">
          <a:xfrm>
            <a:off x="457200" y="61722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bg1"/>
                </a:solidFill>
              </a:rPr>
              <a:t>Final Question:________________</a:t>
            </a:r>
          </a:p>
        </p:txBody>
      </p:sp>
    </p:spTree>
    <p:extLst>
      <p:ext uri="{BB962C8B-B14F-4D97-AF65-F5344CB8AC3E}">
        <p14:creationId xmlns:p14="http://schemas.microsoft.com/office/powerpoint/2010/main" val="38651470"/>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CA0968-771D-8030-088F-C44C7F65173B}"/>
              </a:ext>
            </a:extLst>
          </p:cNvPr>
          <p:cNvSpPr txBox="1"/>
          <p:nvPr/>
        </p:nvSpPr>
        <p:spPr>
          <a:xfrm>
            <a:off x="19722" y="-9191"/>
            <a:ext cx="9048078" cy="1692771"/>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entury Gothic" panose="020B0502020202020204" pitchFamily="34" charset="0"/>
                <a:ea typeface="Times New Roman" panose="02020603050405020304" pitchFamily="18" charset="0"/>
                <a:cs typeface="Arial" pitchFamily="34" charset="0"/>
              </a:rPr>
              <a:t>Curriculum Guide </a:t>
            </a:r>
            <a:endPar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entury Gothic" panose="020B0502020202020204" pitchFamily="34" charset="0"/>
                <a:ea typeface="Times New Roman" panose="02020603050405020304" pitchFamily="18" charset="0"/>
                <a:cs typeface="Arial" pitchFamily="34" charset="0"/>
              </a:rPr>
              <a:t>Number of Lessons in each unit (50 min, daily lessons) and difficult rating scale / intended grade level</a:t>
            </a:r>
            <a:r>
              <a:rPr kumimoji="0" lang="en-US" sz="2800" b="0" i="0" u="none" strike="noStrike" kern="1200" cap="none" spc="0" normalizeH="0" baseline="0" noProof="0" dirty="0">
                <a:ln>
                  <a:noFill/>
                </a:ln>
                <a:solidFill>
                  <a:srgbClr val="FFFFFF"/>
                </a:solidFill>
                <a:effectLst/>
                <a:uLnTx/>
                <a:uFillTx/>
                <a:latin typeface="Century Gothic" panose="020B0502020202020204" pitchFamily="34" charset="0"/>
                <a:ea typeface="Times New Roman" panose="02020603050405020304" pitchFamily="18" charset="0"/>
                <a:cs typeface="Arial" pitchFamily="34" charset="0"/>
              </a:rPr>
              <a:t>.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CC99"/>
                </a:solidFill>
                <a:effectLst/>
                <a:uLnTx/>
                <a:uFillTx/>
                <a:latin typeface="Century Gothic" panose="020B0502020202020204" pitchFamily="34" charset="0"/>
                <a:ea typeface="Times New Roman" panose="02020603050405020304" pitchFamily="18" charset="0"/>
                <a:cs typeface="Arial" pitchFamily="34" charset="0"/>
              </a:rPr>
              <a:t>      </a:t>
            </a:r>
            <a:r>
              <a:rPr kumimoji="0" lang="en-US" sz="2800" b="0" i="0" u="none" strike="noStrike" kern="1200" cap="none" spc="0" normalizeH="0" baseline="0" noProof="0" dirty="0">
                <a:ln>
                  <a:noFill/>
                </a:ln>
                <a:solidFill>
                  <a:srgbClr val="00CC99"/>
                </a:solidFill>
                <a:effectLst/>
                <a:uLnTx/>
                <a:uFillTx/>
                <a:latin typeface="Century Gothic" panose="020B0502020202020204" pitchFamily="34" charset="0"/>
                <a:ea typeface="Times New Roman" panose="02020603050405020304" pitchFamily="18" charset="0"/>
                <a:cs typeface="Courier New" panose="02070309020205020404" pitchFamily="49" charset="0"/>
              </a:rPr>
              <a:t>=Easier,         </a:t>
            </a:r>
            <a:r>
              <a:rPr kumimoji="0" lang="en-US" sz="2800" b="0" i="0" u="none" strike="noStrike" kern="1200" cap="none" spc="0" normalizeH="0" baseline="0" noProof="0" dirty="0">
                <a:ln>
                  <a:noFill/>
                </a:ln>
                <a:solidFill>
                  <a:srgbClr val="003399">
                    <a:lumMod val="40000"/>
                    <a:lumOff val="60000"/>
                  </a:srgbClr>
                </a:solidFill>
                <a:effectLst/>
                <a:uLnTx/>
                <a:uFillTx/>
                <a:latin typeface="Century Gothic" panose="020B0502020202020204" pitchFamily="34" charset="0"/>
                <a:ea typeface="Times New Roman" panose="02020603050405020304" pitchFamily="18" charset="0"/>
                <a:cs typeface="Courier New" panose="02070309020205020404" pitchFamily="49" charset="0"/>
              </a:rPr>
              <a:t>= More difficult,        </a:t>
            </a:r>
            <a:r>
              <a:rPr kumimoji="0" lang="en-US" sz="2800" b="0" i="0" u="none" strike="noStrike" kern="1200" cap="none" spc="0" normalizeH="0" baseline="0" noProof="0" dirty="0">
                <a:ln>
                  <a:noFill/>
                </a:ln>
                <a:solidFill>
                  <a:srgbClr val="FFFFFF">
                    <a:lumMod val="65000"/>
                  </a:srgbClr>
                </a:solidFill>
                <a:effectLst/>
                <a:uLnTx/>
                <a:uFillTx/>
                <a:latin typeface="Century Gothic" panose="020B0502020202020204" pitchFamily="34" charset="0"/>
                <a:ea typeface="Times New Roman" panose="02020603050405020304" pitchFamily="18" charset="0"/>
                <a:cs typeface="Courier New" panose="02070309020205020404" pitchFamily="49" charset="0"/>
              </a:rPr>
              <a:t>=Most difficult</a:t>
            </a:r>
            <a:endParaRPr kumimoji="0" lang="en-US" sz="2800" b="0" i="0" u="none" strike="noStrike" kern="1200" cap="none" spc="0" normalizeH="0" baseline="0" noProof="0" dirty="0">
              <a:ln>
                <a:noFill/>
              </a:ln>
              <a:solidFill>
                <a:srgbClr val="FFFFFF">
                  <a:lumMod val="65000"/>
                </a:srgbClr>
              </a:solidFill>
              <a:effectLst/>
              <a:uLnTx/>
              <a:uFillTx/>
              <a:latin typeface="Times New Roman" panose="02020603050405020304" pitchFamily="18" charset="0"/>
              <a:ea typeface="Times New Roman" panose="02020603050405020304" pitchFamily="18" charset="0"/>
              <a:cs typeface="Arial" pitchFamily="34" charset="0"/>
            </a:endParaRPr>
          </a:p>
        </p:txBody>
      </p:sp>
      <p:pic>
        <p:nvPicPr>
          <p:cNvPr id="1026" name="Picture 2" descr="Trail Signage – CSP Ontario Division">
            <a:extLst>
              <a:ext uri="{FF2B5EF4-FFF2-40B4-BE49-F238E27FC236}">
                <a16:creationId xmlns:a16="http://schemas.microsoft.com/office/drawing/2014/main" id="{FF730850-7EBB-C9FA-E794-5BFE77F1E44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204440"/>
            <a:ext cx="485775" cy="4857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9D11E3F-0893-46F7-7BD7-0F6395869844}"/>
              </a:ext>
            </a:extLst>
          </p:cNvPr>
          <p:cNvPicPr>
            <a:picLocks noChangeAspect="1"/>
          </p:cNvPicPr>
          <p:nvPr/>
        </p:nvPicPr>
        <p:blipFill>
          <a:blip r:embed="rId3"/>
          <a:stretch>
            <a:fillRect/>
          </a:stretch>
        </p:blipFill>
        <p:spPr>
          <a:xfrm>
            <a:off x="2286000" y="1178197"/>
            <a:ext cx="557213" cy="485775"/>
          </a:xfrm>
          <a:prstGeom prst="rect">
            <a:avLst/>
          </a:prstGeom>
        </p:spPr>
      </p:pic>
      <p:pic>
        <p:nvPicPr>
          <p:cNvPr id="8" name="Picture 7">
            <a:extLst>
              <a:ext uri="{FF2B5EF4-FFF2-40B4-BE49-F238E27FC236}">
                <a16:creationId xmlns:a16="http://schemas.microsoft.com/office/drawing/2014/main" id="{E1D485D4-6501-8FD6-7860-0B16840C4704}"/>
              </a:ext>
            </a:extLst>
          </p:cNvPr>
          <p:cNvPicPr>
            <a:picLocks noChangeAspect="1"/>
          </p:cNvPicPr>
          <p:nvPr/>
        </p:nvPicPr>
        <p:blipFill>
          <a:blip r:embed="rId4"/>
          <a:stretch>
            <a:fillRect/>
          </a:stretch>
        </p:blipFill>
        <p:spPr>
          <a:xfrm>
            <a:off x="5720730" y="1175247"/>
            <a:ext cx="532304" cy="485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a:extLst>
              <a:ext uri="{FF2B5EF4-FFF2-40B4-BE49-F238E27FC236}">
                <a16:creationId xmlns:a16="http://schemas.microsoft.com/office/drawing/2014/main" id="{ABB29FD2-1BDB-288F-4386-5AD77FB3FF40}"/>
              </a:ext>
            </a:extLst>
          </p:cNvPr>
          <p:cNvPicPr>
            <a:picLocks noChangeAspect="1"/>
          </p:cNvPicPr>
          <p:nvPr/>
        </p:nvPicPr>
        <p:blipFill>
          <a:blip r:embed="rId5"/>
          <a:stretch>
            <a:fillRect/>
          </a:stretch>
        </p:blipFill>
        <p:spPr>
          <a:xfrm>
            <a:off x="181319" y="1890240"/>
            <a:ext cx="8763000" cy="4037342"/>
          </a:xfrm>
          <a:prstGeom prst="rect">
            <a:avLst/>
          </a:prstGeom>
          <a:ln w="38100">
            <a:solidFill>
              <a:srgbClr val="FFCCCC"/>
            </a:solidFill>
          </a:ln>
          <a:effectLst>
            <a:glow rad="38100">
              <a:srgbClr val="FFC000">
                <a:alpha val="58000"/>
              </a:srgbClr>
            </a:glow>
          </a:effectLst>
        </p:spPr>
      </p:pic>
      <p:pic>
        <p:nvPicPr>
          <p:cNvPr id="14" name="Picture 2" descr="Trail Signage – CSP Ontario Division">
            <a:extLst>
              <a:ext uri="{FF2B5EF4-FFF2-40B4-BE49-F238E27FC236}">
                <a16:creationId xmlns:a16="http://schemas.microsoft.com/office/drawing/2014/main" id="{1859C4AA-9664-E40B-F306-D2C3E67B80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7555" y="4773122"/>
            <a:ext cx="485775" cy="2571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5" name="Picture 2" descr="Trail Signage – CSP Ontario Division">
            <a:extLst>
              <a:ext uri="{FF2B5EF4-FFF2-40B4-BE49-F238E27FC236}">
                <a16:creationId xmlns:a16="http://schemas.microsoft.com/office/drawing/2014/main" id="{8D2196D6-CCDD-0DD1-2621-97DBBD7CDBB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66146" y="5108557"/>
            <a:ext cx="485775" cy="2571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6" name="Picture 2" descr="Trail Signage – CSP Ontario Division">
            <a:extLst>
              <a:ext uri="{FF2B5EF4-FFF2-40B4-BE49-F238E27FC236}">
                <a16:creationId xmlns:a16="http://schemas.microsoft.com/office/drawing/2014/main" id="{5326899F-74AE-E0D1-6268-BB504CE77C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7554" y="5456253"/>
            <a:ext cx="485775" cy="2571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810EE4EF-B248-16F6-FF2D-8635A63CA22B}"/>
              </a:ext>
            </a:extLst>
          </p:cNvPr>
          <p:cNvPicPr>
            <a:picLocks noChangeAspect="1"/>
          </p:cNvPicPr>
          <p:nvPr/>
        </p:nvPicPr>
        <p:blipFill>
          <a:blip r:embed="rId3"/>
          <a:stretch>
            <a:fillRect/>
          </a:stretch>
        </p:blipFill>
        <p:spPr>
          <a:xfrm>
            <a:off x="8368750" y="2763858"/>
            <a:ext cx="485775" cy="569223"/>
          </a:xfrm>
          <a:prstGeom prst="rect">
            <a:avLst/>
          </a:prstGeom>
        </p:spPr>
      </p:pic>
      <p:pic>
        <p:nvPicPr>
          <p:cNvPr id="18" name="Picture 17">
            <a:extLst>
              <a:ext uri="{FF2B5EF4-FFF2-40B4-BE49-F238E27FC236}">
                <a16:creationId xmlns:a16="http://schemas.microsoft.com/office/drawing/2014/main" id="{B0AF00C7-773A-101B-0047-9CADD44C2412}"/>
              </a:ext>
            </a:extLst>
          </p:cNvPr>
          <p:cNvPicPr>
            <a:picLocks noChangeAspect="1"/>
          </p:cNvPicPr>
          <p:nvPr/>
        </p:nvPicPr>
        <p:blipFill>
          <a:blip r:embed="rId3"/>
          <a:stretch>
            <a:fillRect/>
          </a:stretch>
        </p:blipFill>
        <p:spPr>
          <a:xfrm>
            <a:off x="8368547" y="3463949"/>
            <a:ext cx="485775" cy="534409"/>
          </a:xfrm>
          <a:prstGeom prst="rect">
            <a:avLst/>
          </a:prstGeom>
        </p:spPr>
      </p:pic>
      <p:pic>
        <p:nvPicPr>
          <p:cNvPr id="19" name="Picture 18">
            <a:extLst>
              <a:ext uri="{FF2B5EF4-FFF2-40B4-BE49-F238E27FC236}">
                <a16:creationId xmlns:a16="http://schemas.microsoft.com/office/drawing/2014/main" id="{2FDAF90E-057B-D352-C4E9-15FD6EEDF110}"/>
              </a:ext>
            </a:extLst>
          </p:cNvPr>
          <p:cNvPicPr>
            <a:picLocks noChangeAspect="1"/>
          </p:cNvPicPr>
          <p:nvPr/>
        </p:nvPicPr>
        <p:blipFill>
          <a:blip r:embed="rId3"/>
          <a:stretch>
            <a:fillRect/>
          </a:stretch>
        </p:blipFill>
        <p:spPr>
          <a:xfrm>
            <a:off x="8368546" y="4126123"/>
            <a:ext cx="485775" cy="534409"/>
          </a:xfrm>
          <a:prstGeom prst="rect">
            <a:avLst/>
          </a:prstGeom>
        </p:spPr>
      </p:pic>
      <p:sp>
        <p:nvSpPr>
          <p:cNvPr id="22" name="Rectangle 21">
            <a:extLst>
              <a:ext uri="{FF2B5EF4-FFF2-40B4-BE49-F238E27FC236}">
                <a16:creationId xmlns:a16="http://schemas.microsoft.com/office/drawing/2014/main" id="{A604A60D-0BCC-CF99-DBCE-4C5C7CFF54BE}"/>
              </a:ext>
            </a:extLst>
          </p:cNvPr>
          <p:cNvSpPr/>
          <p:nvPr/>
        </p:nvSpPr>
        <p:spPr>
          <a:xfrm>
            <a:off x="276436" y="2697708"/>
            <a:ext cx="8591128" cy="675720"/>
          </a:xfrm>
          <a:prstGeom prst="rect">
            <a:avLst/>
          </a:prstGeom>
          <a:solidFill>
            <a:srgbClr val="808080">
              <a:alpha val="376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D78D8B4D-EE45-8C90-347A-A3353D8D1955}"/>
              </a:ext>
            </a:extLst>
          </p:cNvPr>
          <p:cNvSpPr/>
          <p:nvPr/>
        </p:nvSpPr>
        <p:spPr>
          <a:xfrm>
            <a:off x="268683" y="3381711"/>
            <a:ext cx="8594646" cy="668036"/>
          </a:xfrm>
          <a:prstGeom prst="rect">
            <a:avLst/>
          </a:prstGeom>
          <a:solidFill>
            <a:schemeClr val="accent1">
              <a:lumMod val="60000"/>
              <a:lumOff val="40000"/>
              <a:alpha val="3764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F09F6F05-7C06-9188-D180-E94BD8D3D24C}"/>
              </a:ext>
            </a:extLst>
          </p:cNvPr>
          <p:cNvSpPr/>
          <p:nvPr/>
        </p:nvSpPr>
        <p:spPr>
          <a:xfrm>
            <a:off x="276436" y="4066977"/>
            <a:ext cx="8650076" cy="668036"/>
          </a:xfrm>
          <a:prstGeom prst="rect">
            <a:avLst/>
          </a:prstGeom>
          <a:solidFill>
            <a:srgbClr val="9966FF">
              <a:alpha val="376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5" name="Rectangle 24">
            <a:extLst>
              <a:ext uri="{FF2B5EF4-FFF2-40B4-BE49-F238E27FC236}">
                <a16:creationId xmlns:a16="http://schemas.microsoft.com/office/drawing/2014/main" id="{372BC9AE-0A19-8129-76E1-1078650D002A}"/>
              </a:ext>
            </a:extLst>
          </p:cNvPr>
          <p:cNvSpPr/>
          <p:nvPr/>
        </p:nvSpPr>
        <p:spPr>
          <a:xfrm>
            <a:off x="292463" y="4724160"/>
            <a:ext cx="8601419" cy="343438"/>
          </a:xfrm>
          <a:prstGeom prst="rect">
            <a:avLst/>
          </a:prstGeom>
          <a:solidFill>
            <a:schemeClr val="accent3">
              <a:lumMod val="50000"/>
              <a:alpha val="3764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6" name="Rectangle 25">
            <a:extLst>
              <a:ext uri="{FF2B5EF4-FFF2-40B4-BE49-F238E27FC236}">
                <a16:creationId xmlns:a16="http://schemas.microsoft.com/office/drawing/2014/main" id="{D6680DFB-3B32-0016-ED88-DB38031722EF}"/>
              </a:ext>
            </a:extLst>
          </p:cNvPr>
          <p:cNvSpPr/>
          <p:nvPr/>
        </p:nvSpPr>
        <p:spPr>
          <a:xfrm>
            <a:off x="281542" y="5090206"/>
            <a:ext cx="8639864" cy="343438"/>
          </a:xfrm>
          <a:prstGeom prst="rect">
            <a:avLst/>
          </a:prstGeom>
          <a:solidFill>
            <a:srgbClr val="00FFFF">
              <a:alpha val="3725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7" name="Rectangle 26">
            <a:extLst>
              <a:ext uri="{FF2B5EF4-FFF2-40B4-BE49-F238E27FC236}">
                <a16:creationId xmlns:a16="http://schemas.microsoft.com/office/drawing/2014/main" id="{2A2DC3C6-F036-7E17-5A7F-36FA00982A8F}"/>
              </a:ext>
            </a:extLst>
          </p:cNvPr>
          <p:cNvSpPr/>
          <p:nvPr/>
        </p:nvSpPr>
        <p:spPr>
          <a:xfrm>
            <a:off x="262109" y="5432265"/>
            <a:ext cx="8601419" cy="343438"/>
          </a:xfrm>
          <a:prstGeom prst="rect">
            <a:avLst/>
          </a:prstGeom>
          <a:solidFill>
            <a:srgbClr val="00B0F0">
              <a:alpha val="3725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Rectangle 3">
            <a:extLst>
              <a:ext uri="{FF2B5EF4-FFF2-40B4-BE49-F238E27FC236}">
                <a16:creationId xmlns:a16="http://schemas.microsoft.com/office/drawing/2014/main" id="{A137E00C-01C3-20DB-E548-67090557E322}"/>
              </a:ext>
            </a:extLst>
          </p:cNvPr>
          <p:cNvSpPr/>
          <p:nvPr/>
        </p:nvSpPr>
        <p:spPr>
          <a:xfrm>
            <a:off x="319357" y="2044593"/>
            <a:ext cx="3517537" cy="62421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Rectangle 6">
            <a:extLst>
              <a:ext uri="{FF2B5EF4-FFF2-40B4-BE49-F238E27FC236}">
                <a16:creationId xmlns:a16="http://schemas.microsoft.com/office/drawing/2014/main" id="{F4547BFF-6786-2B66-C6ED-A4939D071798}"/>
              </a:ext>
            </a:extLst>
          </p:cNvPr>
          <p:cNvSpPr/>
          <p:nvPr/>
        </p:nvSpPr>
        <p:spPr>
          <a:xfrm>
            <a:off x="292463" y="1994065"/>
            <a:ext cx="4400561" cy="575878"/>
          </a:xfrm>
          <a:prstGeom prst="rect">
            <a:avLst/>
          </a:prstGeom>
          <a:noFill/>
        </p:spPr>
        <p:txBody>
          <a:bodyPr wrap="none" lIns="91440" tIns="45720" rIns="91440" bIns="45720">
            <a:prstTxWarp prst="textWave1">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blipFill>
                  <a:blip r:embed="rId6"/>
                  <a:tile tx="0" ty="0" sx="100000" sy="100000" flip="none" algn="tl"/>
                </a:blipFill>
                <a:effectLst>
                  <a:outerShdw blurRad="12700" dist="38100" dir="2700000" algn="tl" rotWithShape="0">
                    <a:srgbClr val="000000">
                      <a:lumMod val="50000"/>
                    </a:srgbClr>
                  </a:outerShdw>
                </a:effectLst>
                <a:uLnTx/>
                <a:uFillTx/>
                <a:latin typeface="Arial" pitchFamily="34" charset="0"/>
                <a:ea typeface="+mn-ea"/>
                <a:cs typeface="Arial" pitchFamily="34" charset="0"/>
              </a:rPr>
              <a:t>Earth Science Units</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CA0968-771D-8030-088F-C44C7F65173B}"/>
              </a:ext>
            </a:extLst>
          </p:cNvPr>
          <p:cNvSpPr txBox="1"/>
          <p:nvPr/>
        </p:nvSpPr>
        <p:spPr>
          <a:xfrm>
            <a:off x="152400" y="110802"/>
            <a:ext cx="8839200" cy="523220"/>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CC99"/>
                </a:solidFill>
                <a:effectLst/>
                <a:uLnTx/>
                <a:uFillTx/>
                <a:latin typeface="Century Gothic" panose="020B0502020202020204" pitchFamily="34" charset="0"/>
                <a:ea typeface="Times New Roman" panose="02020603050405020304" pitchFamily="18" charset="0"/>
                <a:cs typeface="Courier New" panose="02070309020205020404" pitchFamily="49" charset="0"/>
              </a:rPr>
              <a:t>      </a:t>
            </a:r>
            <a:endParaRPr kumimoji="0" lang="en-US" sz="2800" b="0" i="0" u="none" strike="noStrike" kern="1200" cap="none" spc="0" normalizeH="0" baseline="0" noProof="0" dirty="0">
              <a:ln>
                <a:noFill/>
              </a:ln>
              <a:solidFill>
                <a:srgbClr val="FFFFFF">
                  <a:lumMod val="65000"/>
                </a:srgbClr>
              </a:solidFill>
              <a:effectLst/>
              <a:uLnTx/>
              <a:uFillTx/>
              <a:latin typeface="Times New Roman" panose="02020603050405020304" pitchFamily="18" charset="0"/>
              <a:ea typeface="Times New Roman" panose="02020603050405020304" pitchFamily="18" charset="0"/>
              <a:cs typeface="Arial" pitchFamily="34" charset="0"/>
            </a:endParaRPr>
          </a:p>
        </p:txBody>
      </p:sp>
      <p:pic>
        <p:nvPicPr>
          <p:cNvPr id="4" name="Picture 3">
            <a:extLst>
              <a:ext uri="{FF2B5EF4-FFF2-40B4-BE49-F238E27FC236}">
                <a16:creationId xmlns:a16="http://schemas.microsoft.com/office/drawing/2014/main" id="{B611121E-67A7-749B-EA47-FA349290DD5E}"/>
              </a:ext>
            </a:extLst>
          </p:cNvPr>
          <p:cNvPicPr>
            <a:picLocks noChangeAspect="1"/>
          </p:cNvPicPr>
          <p:nvPr/>
        </p:nvPicPr>
        <p:blipFill>
          <a:blip r:embed="rId2"/>
          <a:stretch>
            <a:fillRect/>
          </a:stretch>
        </p:blipFill>
        <p:spPr>
          <a:xfrm>
            <a:off x="174894" y="228600"/>
            <a:ext cx="8777461" cy="5778123"/>
          </a:xfrm>
          <a:prstGeom prst="rect">
            <a:avLst/>
          </a:prstGeom>
          <a:ln w="28575">
            <a:solidFill>
              <a:srgbClr val="00B050"/>
            </a:solidFill>
          </a:ln>
          <a:effectLst>
            <a:glow rad="101600">
              <a:srgbClr val="00FF99">
                <a:alpha val="86667"/>
              </a:srgbClr>
            </a:glow>
          </a:effectLst>
        </p:spPr>
      </p:pic>
      <p:pic>
        <p:nvPicPr>
          <p:cNvPr id="29" name="Picture 28">
            <a:extLst>
              <a:ext uri="{FF2B5EF4-FFF2-40B4-BE49-F238E27FC236}">
                <a16:creationId xmlns:a16="http://schemas.microsoft.com/office/drawing/2014/main" id="{9AC98297-341D-C416-95AD-0FB9DDF18853}"/>
              </a:ext>
            </a:extLst>
          </p:cNvPr>
          <p:cNvPicPr>
            <a:picLocks noChangeAspect="1"/>
          </p:cNvPicPr>
          <p:nvPr/>
        </p:nvPicPr>
        <p:blipFill>
          <a:blip r:embed="rId3"/>
          <a:stretch>
            <a:fillRect/>
          </a:stretch>
        </p:blipFill>
        <p:spPr>
          <a:xfrm>
            <a:off x="8257616" y="2251140"/>
            <a:ext cx="481626" cy="335322"/>
          </a:xfrm>
          <a:prstGeom prst="rect">
            <a:avLst/>
          </a:prstGeom>
        </p:spPr>
      </p:pic>
      <p:pic>
        <p:nvPicPr>
          <p:cNvPr id="30" name="Picture 29">
            <a:extLst>
              <a:ext uri="{FF2B5EF4-FFF2-40B4-BE49-F238E27FC236}">
                <a16:creationId xmlns:a16="http://schemas.microsoft.com/office/drawing/2014/main" id="{1431C886-4997-9C40-9199-4638DBCD4BCD}"/>
              </a:ext>
            </a:extLst>
          </p:cNvPr>
          <p:cNvPicPr>
            <a:picLocks noChangeAspect="1"/>
          </p:cNvPicPr>
          <p:nvPr/>
        </p:nvPicPr>
        <p:blipFill>
          <a:blip r:embed="rId3"/>
          <a:stretch>
            <a:fillRect/>
          </a:stretch>
        </p:blipFill>
        <p:spPr>
          <a:xfrm>
            <a:off x="8247293" y="1931223"/>
            <a:ext cx="481626" cy="335322"/>
          </a:xfrm>
          <a:prstGeom prst="rect">
            <a:avLst/>
          </a:prstGeom>
        </p:spPr>
      </p:pic>
      <p:pic>
        <p:nvPicPr>
          <p:cNvPr id="31" name="Picture 30">
            <a:extLst>
              <a:ext uri="{FF2B5EF4-FFF2-40B4-BE49-F238E27FC236}">
                <a16:creationId xmlns:a16="http://schemas.microsoft.com/office/drawing/2014/main" id="{A0855C18-79F2-C3F0-FEF1-06F7FACD54A5}"/>
              </a:ext>
            </a:extLst>
          </p:cNvPr>
          <p:cNvPicPr>
            <a:picLocks noChangeAspect="1"/>
          </p:cNvPicPr>
          <p:nvPr/>
        </p:nvPicPr>
        <p:blipFill>
          <a:blip r:embed="rId3"/>
          <a:stretch>
            <a:fillRect/>
          </a:stretch>
        </p:blipFill>
        <p:spPr>
          <a:xfrm>
            <a:off x="8247293" y="1591942"/>
            <a:ext cx="481626" cy="335322"/>
          </a:xfrm>
          <a:prstGeom prst="rect">
            <a:avLst/>
          </a:prstGeom>
        </p:spPr>
      </p:pic>
      <p:pic>
        <p:nvPicPr>
          <p:cNvPr id="32" name="Picture 31">
            <a:extLst>
              <a:ext uri="{FF2B5EF4-FFF2-40B4-BE49-F238E27FC236}">
                <a16:creationId xmlns:a16="http://schemas.microsoft.com/office/drawing/2014/main" id="{D9D89623-618B-76D2-4105-B53F427C250F}"/>
              </a:ext>
            </a:extLst>
          </p:cNvPr>
          <p:cNvPicPr>
            <a:picLocks noChangeAspect="1"/>
          </p:cNvPicPr>
          <p:nvPr/>
        </p:nvPicPr>
        <p:blipFill>
          <a:blip r:embed="rId3"/>
          <a:stretch>
            <a:fillRect/>
          </a:stretch>
        </p:blipFill>
        <p:spPr>
          <a:xfrm>
            <a:off x="8249539" y="1251650"/>
            <a:ext cx="481626" cy="335322"/>
          </a:xfrm>
          <a:prstGeom prst="rect">
            <a:avLst/>
          </a:prstGeom>
        </p:spPr>
      </p:pic>
      <p:pic>
        <p:nvPicPr>
          <p:cNvPr id="33" name="Picture 32">
            <a:extLst>
              <a:ext uri="{FF2B5EF4-FFF2-40B4-BE49-F238E27FC236}">
                <a16:creationId xmlns:a16="http://schemas.microsoft.com/office/drawing/2014/main" id="{593AFC96-9C9A-7C8B-A595-AC8ACD2DDB8E}"/>
              </a:ext>
            </a:extLst>
          </p:cNvPr>
          <p:cNvPicPr>
            <a:picLocks noChangeAspect="1"/>
          </p:cNvPicPr>
          <p:nvPr/>
        </p:nvPicPr>
        <p:blipFill>
          <a:blip r:embed="rId3"/>
          <a:stretch>
            <a:fillRect/>
          </a:stretch>
        </p:blipFill>
        <p:spPr>
          <a:xfrm>
            <a:off x="8249539" y="929286"/>
            <a:ext cx="481626" cy="328839"/>
          </a:xfrm>
          <a:prstGeom prst="rect">
            <a:avLst/>
          </a:prstGeom>
        </p:spPr>
      </p:pic>
      <p:pic>
        <p:nvPicPr>
          <p:cNvPr id="34" name="Picture 33">
            <a:extLst>
              <a:ext uri="{FF2B5EF4-FFF2-40B4-BE49-F238E27FC236}">
                <a16:creationId xmlns:a16="http://schemas.microsoft.com/office/drawing/2014/main" id="{EBC2DF43-481B-5F7B-16A9-F309739ABB7A}"/>
              </a:ext>
            </a:extLst>
          </p:cNvPr>
          <p:cNvPicPr>
            <a:picLocks noChangeAspect="1"/>
          </p:cNvPicPr>
          <p:nvPr/>
        </p:nvPicPr>
        <p:blipFill>
          <a:blip r:embed="rId4"/>
          <a:stretch>
            <a:fillRect/>
          </a:stretch>
        </p:blipFill>
        <p:spPr>
          <a:xfrm>
            <a:off x="8247293" y="2622972"/>
            <a:ext cx="560881" cy="487722"/>
          </a:xfrm>
          <a:prstGeom prst="rect">
            <a:avLst/>
          </a:prstGeom>
        </p:spPr>
      </p:pic>
      <p:pic>
        <p:nvPicPr>
          <p:cNvPr id="35" name="Picture 34">
            <a:extLst>
              <a:ext uri="{FF2B5EF4-FFF2-40B4-BE49-F238E27FC236}">
                <a16:creationId xmlns:a16="http://schemas.microsoft.com/office/drawing/2014/main" id="{F76039AE-01DE-2815-9907-74A008980891}"/>
              </a:ext>
            </a:extLst>
          </p:cNvPr>
          <p:cNvPicPr>
            <a:picLocks noChangeAspect="1"/>
          </p:cNvPicPr>
          <p:nvPr/>
        </p:nvPicPr>
        <p:blipFill>
          <a:blip r:embed="rId4"/>
          <a:stretch>
            <a:fillRect/>
          </a:stretch>
        </p:blipFill>
        <p:spPr>
          <a:xfrm>
            <a:off x="8245395" y="3310596"/>
            <a:ext cx="560881" cy="487722"/>
          </a:xfrm>
          <a:prstGeom prst="rect">
            <a:avLst/>
          </a:prstGeom>
        </p:spPr>
      </p:pic>
      <p:pic>
        <p:nvPicPr>
          <p:cNvPr id="36" name="Picture 35">
            <a:extLst>
              <a:ext uri="{FF2B5EF4-FFF2-40B4-BE49-F238E27FC236}">
                <a16:creationId xmlns:a16="http://schemas.microsoft.com/office/drawing/2014/main" id="{142D5268-795D-84B8-25AC-15871A40711F}"/>
              </a:ext>
            </a:extLst>
          </p:cNvPr>
          <p:cNvPicPr>
            <a:picLocks noChangeAspect="1"/>
          </p:cNvPicPr>
          <p:nvPr/>
        </p:nvPicPr>
        <p:blipFill>
          <a:blip r:embed="rId4"/>
          <a:stretch>
            <a:fillRect/>
          </a:stretch>
        </p:blipFill>
        <p:spPr>
          <a:xfrm>
            <a:off x="8243327" y="4638932"/>
            <a:ext cx="560881" cy="487722"/>
          </a:xfrm>
          <a:prstGeom prst="rect">
            <a:avLst/>
          </a:prstGeom>
        </p:spPr>
      </p:pic>
      <p:pic>
        <p:nvPicPr>
          <p:cNvPr id="37" name="Picture 36">
            <a:extLst>
              <a:ext uri="{FF2B5EF4-FFF2-40B4-BE49-F238E27FC236}">
                <a16:creationId xmlns:a16="http://schemas.microsoft.com/office/drawing/2014/main" id="{D2A22493-EFD6-D5BE-BDF7-8E6C29176A29}"/>
              </a:ext>
            </a:extLst>
          </p:cNvPr>
          <p:cNvPicPr>
            <a:picLocks noChangeAspect="1"/>
          </p:cNvPicPr>
          <p:nvPr/>
        </p:nvPicPr>
        <p:blipFill>
          <a:blip r:embed="rId5"/>
          <a:stretch>
            <a:fillRect/>
          </a:stretch>
        </p:blipFill>
        <p:spPr>
          <a:xfrm>
            <a:off x="8245395" y="3960692"/>
            <a:ext cx="532304" cy="485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8" name="Picture 37">
            <a:extLst>
              <a:ext uri="{FF2B5EF4-FFF2-40B4-BE49-F238E27FC236}">
                <a16:creationId xmlns:a16="http://schemas.microsoft.com/office/drawing/2014/main" id="{97771D9F-5FF4-AA5E-D8FF-F8A85CEB8EAF}"/>
              </a:ext>
            </a:extLst>
          </p:cNvPr>
          <p:cNvPicPr>
            <a:picLocks noChangeAspect="1"/>
          </p:cNvPicPr>
          <p:nvPr/>
        </p:nvPicPr>
        <p:blipFill>
          <a:blip r:embed="rId5"/>
          <a:stretch>
            <a:fillRect/>
          </a:stretch>
        </p:blipFill>
        <p:spPr>
          <a:xfrm>
            <a:off x="8232277" y="5280040"/>
            <a:ext cx="532304" cy="485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9" name="Picture 38">
            <a:extLst>
              <a:ext uri="{FF2B5EF4-FFF2-40B4-BE49-F238E27FC236}">
                <a16:creationId xmlns:a16="http://schemas.microsoft.com/office/drawing/2014/main" id="{64D8889B-6A5A-D69E-94AB-AD3D1292A974}"/>
              </a:ext>
            </a:extLst>
          </p:cNvPr>
          <p:cNvPicPr>
            <a:picLocks noChangeAspect="1"/>
          </p:cNvPicPr>
          <p:nvPr/>
        </p:nvPicPr>
        <p:blipFill>
          <a:blip r:embed="rId6"/>
          <a:stretch>
            <a:fillRect/>
          </a:stretch>
        </p:blipFill>
        <p:spPr>
          <a:xfrm>
            <a:off x="235658" y="922144"/>
            <a:ext cx="8603543" cy="400852"/>
          </a:xfrm>
          <a:prstGeom prst="rect">
            <a:avLst/>
          </a:prstGeom>
          <a:effectLst>
            <a:glow rad="25400">
              <a:srgbClr val="CCFFCC">
                <a:alpha val="21000"/>
              </a:srgbClr>
            </a:glow>
          </a:effectLst>
        </p:spPr>
      </p:pic>
      <p:pic>
        <p:nvPicPr>
          <p:cNvPr id="40" name="Picture 39">
            <a:extLst>
              <a:ext uri="{FF2B5EF4-FFF2-40B4-BE49-F238E27FC236}">
                <a16:creationId xmlns:a16="http://schemas.microsoft.com/office/drawing/2014/main" id="{AD8AA31E-D4E0-89DB-8C4E-6326D4FA938C}"/>
              </a:ext>
            </a:extLst>
          </p:cNvPr>
          <p:cNvPicPr>
            <a:picLocks noChangeAspect="1"/>
          </p:cNvPicPr>
          <p:nvPr/>
        </p:nvPicPr>
        <p:blipFill>
          <a:blip r:embed="rId6"/>
          <a:stretch>
            <a:fillRect/>
          </a:stretch>
        </p:blipFill>
        <p:spPr>
          <a:xfrm>
            <a:off x="228187" y="1268140"/>
            <a:ext cx="8606475" cy="350621"/>
          </a:xfrm>
          <a:prstGeom prst="rect">
            <a:avLst/>
          </a:prstGeom>
          <a:effectLst>
            <a:glow rad="25400">
              <a:srgbClr val="9966FF">
                <a:alpha val="21000"/>
              </a:srgbClr>
            </a:glow>
          </a:effectLst>
        </p:spPr>
      </p:pic>
      <p:pic>
        <p:nvPicPr>
          <p:cNvPr id="41" name="Picture 40">
            <a:extLst>
              <a:ext uri="{FF2B5EF4-FFF2-40B4-BE49-F238E27FC236}">
                <a16:creationId xmlns:a16="http://schemas.microsoft.com/office/drawing/2014/main" id="{10417779-9429-E32B-053B-FDB6E6149D03}"/>
              </a:ext>
            </a:extLst>
          </p:cNvPr>
          <p:cNvPicPr>
            <a:picLocks noChangeAspect="1"/>
          </p:cNvPicPr>
          <p:nvPr/>
        </p:nvPicPr>
        <p:blipFill>
          <a:blip r:embed="rId6"/>
          <a:stretch>
            <a:fillRect/>
          </a:stretch>
        </p:blipFill>
        <p:spPr>
          <a:xfrm>
            <a:off x="223137" y="1601449"/>
            <a:ext cx="8611525" cy="350621"/>
          </a:xfrm>
          <a:prstGeom prst="rect">
            <a:avLst/>
          </a:prstGeom>
          <a:effectLst>
            <a:glow rad="25400">
              <a:schemeClr val="accent1">
                <a:lumMod val="60000"/>
                <a:lumOff val="40000"/>
                <a:alpha val="48000"/>
              </a:schemeClr>
            </a:glow>
          </a:effectLst>
        </p:spPr>
      </p:pic>
      <p:pic>
        <p:nvPicPr>
          <p:cNvPr id="42" name="Picture 41">
            <a:extLst>
              <a:ext uri="{FF2B5EF4-FFF2-40B4-BE49-F238E27FC236}">
                <a16:creationId xmlns:a16="http://schemas.microsoft.com/office/drawing/2014/main" id="{CBE007B7-205E-C436-CBD7-7CD41D2720A6}"/>
              </a:ext>
            </a:extLst>
          </p:cNvPr>
          <p:cNvPicPr>
            <a:picLocks noChangeAspect="1"/>
          </p:cNvPicPr>
          <p:nvPr/>
        </p:nvPicPr>
        <p:blipFill>
          <a:blip r:embed="rId6"/>
          <a:stretch>
            <a:fillRect/>
          </a:stretch>
        </p:blipFill>
        <p:spPr>
          <a:xfrm>
            <a:off x="223136" y="1956268"/>
            <a:ext cx="8611525" cy="310277"/>
          </a:xfrm>
          <a:prstGeom prst="rect">
            <a:avLst/>
          </a:prstGeom>
          <a:effectLst>
            <a:glow rad="25400">
              <a:srgbClr val="00B050">
                <a:alpha val="49000"/>
              </a:srgbClr>
            </a:glow>
          </a:effectLst>
        </p:spPr>
      </p:pic>
      <p:pic>
        <p:nvPicPr>
          <p:cNvPr id="43" name="Picture 42">
            <a:extLst>
              <a:ext uri="{FF2B5EF4-FFF2-40B4-BE49-F238E27FC236}">
                <a16:creationId xmlns:a16="http://schemas.microsoft.com/office/drawing/2014/main" id="{0B1576A9-EC17-6202-BE49-4246DD906A29}"/>
              </a:ext>
            </a:extLst>
          </p:cNvPr>
          <p:cNvPicPr>
            <a:picLocks noChangeAspect="1"/>
          </p:cNvPicPr>
          <p:nvPr/>
        </p:nvPicPr>
        <p:blipFill>
          <a:blip r:embed="rId6"/>
          <a:stretch>
            <a:fillRect/>
          </a:stretch>
        </p:blipFill>
        <p:spPr>
          <a:xfrm>
            <a:off x="223136" y="2275643"/>
            <a:ext cx="8651973" cy="350621"/>
          </a:xfrm>
          <a:prstGeom prst="rect">
            <a:avLst/>
          </a:prstGeom>
          <a:effectLst>
            <a:glow rad="25400">
              <a:schemeClr val="tx1">
                <a:lumMod val="65000"/>
                <a:alpha val="38000"/>
              </a:schemeClr>
            </a:glow>
          </a:effectLst>
        </p:spPr>
      </p:pic>
      <p:pic>
        <p:nvPicPr>
          <p:cNvPr id="45" name="Picture 44">
            <a:extLst>
              <a:ext uri="{FF2B5EF4-FFF2-40B4-BE49-F238E27FC236}">
                <a16:creationId xmlns:a16="http://schemas.microsoft.com/office/drawing/2014/main" id="{9CCE1788-A84B-DB1C-E18F-5931B9B6065C}"/>
              </a:ext>
            </a:extLst>
          </p:cNvPr>
          <p:cNvPicPr>
            <a:picLocks noChangeAspect="1"/>
          </p:cNvPicPr>
          <p:nvPr/>
        </p:nvPicPr>
        <p:blipFill>
          <a:blip r:embed="rId6"/>
          <a:stretch>
            <a:fillRect/>
          </a:stretch>
        </p:blipFill>
        <p:spPr>
          <a:xfrm>
            <a:off x="192081" y="3263650"/>
            <a:ext cx="8658924" cy="662309"/>
          </a:xfrm>
          <a:prstGeom prst="rect">
            <a:avLst/>
          </a:prstGeom>
          <a:effectLst>
            <a:glow rad="25400">
              <a:srgbClr val="FF0000">
                <a:alpha val="26000"/>
              </a:srgbClr>
            </a:glow>
          </a:effectLst>
        </p:spPr>
      </p:pic>
      <p:pic>
        <p:nvPicPr>
          <p:cNvPr id="46" name="Picture 45">
            <a:extLst>
              <a:ext uri="{FF2B5EF4-FFF2-40B4-BE49-F238E27FC236}">
                <a16:creationId xmlns:a16="http://schemas.microsoft.com/office/drawing/2014/main" id="{742D53F7-F383-7E63-22A4-B6C048BF05FB}"/>
              </a:ext>
            </a:extLst>
          </p:cNvPr>
          <p:cNvPicPr>
            <a:picLocks noChangeAspect="1"/>
          </p:cNvPicPr>
          <p:nvPr/>
        </p:nvPicPr>
        <p:blipFill>
          <a:blip r:embed="rId6"/>
          <a:stretch>
            <a:fillRect/>
          </a:stretch>
        </p:blipFill>
        <p:spPr>
          <a:xfrm>
            <a:off x="211069" y="3925959"/>
            <a:ext cx="8611525" cy="610796"/>
          </a:xfrm>
          <a:prstGeom prst="rect">
            <a:avLst/>
          </a:prstGeom>
          <a:effectLst>
            <a:glow rad="25400">
              <a:srgbClr val="CC66FF">
                <a:alpha val="25882"/>
              </a:srgbClr>
            </a:glow>
          </a:effectLst>
        </p:spPr>
      </p:pic>
      <p:pic>
        <p:nvPicPr>
          <p:cNvPr id="47" name="Picture 46">
            <a:extLst>
              <a:ext uri="{FF2B5EF4-FFF2-40B4-BE49-F238E27FC236}">
                <a16:creationId xmlns:a16="http://schemas.microsoft.com/office/drawing/2014/main" id="{13961863-A6FE-7B3C-FC67-2994AA17B426}"/>
              </a:ext>
            </a:extLst>
          </p:cNvPr>
          <p:cNvPicPr>
            <a:picLocks noChangeAspect="1"/>
          </p:cNvPicPr>
          <p:nvPr/>
        </p:nvPicPr>
        <p:blipFill>
          <a:blip r:embed="rId6"/>
          <a:stretch>
            <a:fillRect/>
          </a:stretch>
        </p:blipFill>
        <p:spPr>
          <a:xfrm>
            <a:off x="206609" y="4563345"/>
            <a:ext cx="8635629" cy="662309"/>
          </a:xfrm>
          <a:prstGeom prst="rect">
            <a:avLst/>
          </a:prstGeom>
          <a:effectLst>
            <a:glow rad="25400">
              <a:srgbClr val="7030A0">
                <a:alpha val="26000"/>
              </a:srgbClr>
            </a:glow>
          </a:effectLst>
        </p:spPr>
      </p:pic>
      <p:pic>
        <p:nvPicPr>
          <p:cNvPr id="48" name="Picture 47">
            <a:extLst>
              <a:ext uri="{FF2B5EF4-FFF2-40B4-BE49-F238E27FC236}">
                <a16:creationId xmlns:a16="http://schemas.microsoft.com/office/drawing/2014/main" id="{0903E87E-871B-BCC1-6978-FED3410F6B35}"/>
              </a:ext>
            </a:extLst>
          </p:cNvPr>
          <p:cNvPicPr>
            <a:picLocks noChangeAspect="1"/>
          </p:cNvPicPr>
          <p:nvPr/>
        </p:nvPicPr>
        <p:blipFill>
          <a:blip r:embed="rId6"/>
          <a:stretch>
            <a:fillRect/>
          </a:stretch>
        </p:blipFill>
        <p:spPr>
          <a:xfrm>
            <a:off x="223135" y="5216029"/>
            <a:ext cx="8611525" cy="662310"/>
          </a:xfrm>
          <a:prstGeom prst="rect">
            <a:avLst/>
          </a:prstGeom>
          <a:effectLst>
            <a:glow rad="25400">
              <a:srgbClr val="00B0F0">
                <a:alpha val="26000"/>
              </a:srgbClr>
            </a:glow>
          </a:effectLst>
        </p:spPr>
      </p:pic>
      <p:sp>
        <p:nvSpPr>
          <p:cNvPr id="26" name="Diamond 25">
            <a:extLst>
              <a:ext uri="{FF2B5EF4-FFF2-40B4-BE49-F238E27FC236}">
                <a16:creationId xmlns:a16="http://schemas.microsoft.com/office/drawing/2014/main" id="{76E0B733-7387-3199-9930-6741085A5F15}"/>
              </a:ext>
            </a:extLst>
          </p:cNvPr>
          <p:cNvSpPr/>
          <p:nvPr/>
        </p:nvSpPr>
        <p:spPr>
          <a:xfrm>
            <a:off x="8398273" y="3529496"/>
            <a:ext cx="232244" cy="217172"/>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7" name="Diamond 26">
            <a:extLst>
              <a:ext uri="{FF2B5EF4-FFF2-40B4-BE49-F238E27FC236}">
                <a16:creationId xmlns:a16="http://schemas.microsoft.com/office/drawing/2014/main" id="{B68511B4-E07A-DC12-4858-CAFB171E49D1}"/>
              </a:ext>
            </a:extLst>
          </p:cNvPr>
          <p:cNvSpPr/>
          <p:nvPr/>
        </p:nvSpPr>
        <p:spPr>
          <a:xfrm>
            <a:off x="8409714" y="2857461"/>
            <a:ext cx="232244" cy="217172"/>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2" name="Picture 1">
            <a:extLst>
              <a:ext uri="{FF2B5EF4-FFF2-40B4-BE49-F238E27FC236}">
                <a16:creationId xmlns:a16="http://schemas.microsoft.com/office/drawing/2014/main" id="{9FE1ECA2-B136-A4E2-D08B-CBCD6E4F897C}"/>
              </a:ext>
            </a:extLst>
          </p:cNvPr>
          <p:cNvPicPr>
            <a:picLocks noChangeAspect="1"/>
          </p:cNvPicPr>
          <p:nvPr/>
        </p:nvPicPr>
        <p:blipFill>
          <a:blip r:embed="rId7"/>
          <a:stretch>
            <a:fillRect/>
          </a:stretch>
        </p:blipFill>
        <p:spPr>
          <a:xfrm>
            <a:off x="166878" y="2613874"/>
            <a:ext cx="8675360" cy="658262"/>
          </a:xfrm>
          <a:prstGeom prst="rect">
            <a:avLst/>
          </a:prstGeom>
        </p:spPr>
      </p:pic>
      <p:sp>
        <p:nvSpPr>
          <p:cNvPr id="6" name="Rectangle 5">
            <a:extLst>
              <a:ext uri="{FF2B5EF4-FFF2-40B4-BE49-F238E27FC236}">
                <a16:creationId xmlns:a16="http://schemas.microsoft.com/office/drawing/2014/main" id="{0050CDC5-0458-203E-6812-3B2674B1452A}"/>
              </a:ext>
            </a:extLst>
          </p:cNvPr>
          <p:cNvSpPr/>
          <p:nvPr/>
        </p:nvSpPr>
        <p:spPr>
          <a:xfrm>
            <a:off x="304799" y="314221"/>
            <a:ext cx="2971801" cy="374267"/>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Rectangle 6">
            <a:extLst>
              <a:ext uri="{FF2B5EF4-FFF2-40B4-BE49-F238E27FC236}">
                <a16:creationId xmlns:a16="http://schemas.microsoft.com/office/drawing/2014/main" id="{121FC6B2-68DE-1E4D-D215-7EBCF043128C}"/>
              </a:ext>
            </a:extLst>
          </p:cNvPr>
          <p:cNvSpPr/>
          <p:nvPr/>
        </p:nvSpPr>
        <p:spPr>
          <a:xfrm>
            <a:off x="304799" y="321697"/>
            <a:ext cx="4343401" cy="608408"/>
          </a:xfrm>
          <a:prstGeom prst="rect">
            <a:avLst/>
          </a:prstGeom>
          <a:noFill/>
        </p:spPr>
        <p:txBody>
          <a:bodyPr wrap="none" lIns="91440" tIns="45720" rIns="91440" bIns="45720">
            <a:prstTxWarp prst="textWave1">
              <a:avLst/>
            </a:prstTxWarp>
            <a:spAutoFit/>
            <a:scene3d>
              <a:camera prst="orthographicFront"/>
              <a:lightRig rig="threePt" dir="t"/>
            </a:scene3d>
            <a:sp3d extrusionH="57150">
              <a:bevelT w="57150" h="38100" prst="artDeco"/>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99FFCC"/>
                </a:solidFill>
                <a:effectLst>
                  <a:outerShdw blurRad="12700" dist="38100" dir="2700000" algn="tl" rotWithShape="0">
                    <a:srgbClr val="000000">
                      <a:lumMod val="50000"/>
                    </a:srgbClr>
                  </a:outerShdw>
                </a:effectLst>
                <a:uLnTx/>
                <a:uFillTx/>
                <a:latin typeface="Arial" pitchFamily="34" charset="0"/>
                <a:ea typeface="+mn-ea"/>
                <a:cs typeface="Arial" pitchFamily="34" charset="0"/>
              </a:rPr>
              <a:t>Life Science Units</a:t>
            </a:r>
          </a:p>
        </p:txBody>
      </p:sp>
    </p:spTree>
    <p:extLst>
      <p:ext uri="{BB962C8B-B14F-4D97-AF65-F5344CB8AC3E}">
        <p14:creationId xmlns:p14="http://schemas.microsoft.com/office/powerpoint/2010/main" val="91994086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CA0968-771D-8030-088F-C44C7F65173B}"/>
              </a:ext>
            </a:extLst>
          </p:cNvPr>
          <p:cNvSpPr txBox="1"/>
          <p:nvPr/>
        </p:nvSpPr>
        <p:spPr>
          <a:xfrm>
            <a:off x="152400" y="110802"/>
            <a:ext cx="8839200" cy="523220"/>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CC99"/>
                </a:solidFill>
                <a:effectLst/>
                <a:uLnTx/>
                <a:uFillTx/>
                <a:latin typeface="Century Gothic" panose="020B0502020202020204" pitchFamily="34" charset="0"/>
                <a:ea typeface="Times New Roman" panose="02020603050405020304" pitchFamily="18" charset="0"/>
                <a:cs typeface="Courier New" panose="02070309020205020404" pitchFamily="49" charset="0"/>
              </a:rPr>
              <a:t>      </a:t>
            </a:r>
            <a:endParaRPr kumimoji="0" lang="en-US" sz="2800" b="0" i="0" u="none" strike="noStrike" kern="1200" cap="none" spc="0" normalizeH="0" baseline="0" noProof="0" dirty="0">
              <a:ln>
                <a:noFill/>
              </a:ln>
              <a:solidFill>
                <a:srgbClr val="FFFFFF">
                  <a:lumMod val="65000"/>
                </a:srgbClr>
              </a:solidFill>
              <a:effectLst/>
              <a:uLnTx/>
              <a:uFillTx/>
              <a:latin typeface="Times New Roman" panose="02020603050405020304" pitchFamily="18" charset="0"/>
              <a:ea typeface="Times New Roman" panose="02020603050405020304" pitchFamily="18" charset="0"/>
              <a:cs typeface="Arial" pitchFamily="34" charset="0"/>
            </a:endParaRPr>
          </a:p>
        </p:txBody>
      </p:sp>
      <p:pic>
        <p:nvPicPr>
          <p:cNvPr id="6" name="Picture 5">
            <a:extLst>
              <a:ext uri="{FF2B5EF4-FFF2-40B4-BE49-F238E27FC236}">
                <a16:creationId xmlns:a16="http://schemas.microsoft.com/office/drawing/2014/main" id="{6F0573DA-E488-4066-05FF-E5A98E4E16D0}"/>
              </a:ext>
            </a:extLst>
          </p:cNvPr>
          <p:cNvPicPr>
            <a:picLocks noChangeAspect="1"/>
          </p:cNvPicPr>
          <p:nvPr/>
        </p:nvPicPr>
        <p:blipFill>
          <a:blip r:embed="rId2"/>
          <a:stretch>
            <a:fillRect/>
          </a:stretch>
        </p:blipFill>
        <p:spPr>
          <a:xfrm>
            <a:off x="201510" y="152400"/>
            <a:ext cx="8781327" cy="4737672"/>
          </a:xfrm>
          <a:prstGeom prst="rect">
            <a:avLst/>
          </a:prstGeom>
          <a:ln w="38100">
            <a:solidFill>
              <a:srgbClr val="CC66FF"/>
            </a:solidFill>
          </a:ln>
          <a:effectLst>
            <a:glow rad="88900">
              <a:srgbClr val="CC66FF">
                <a:alpha val="40000"/>
              </a:srgbClr>
            </a:glow>
          </a:effectLst>
        </p:spPr>
      </p:pic>
      <p:pic>
        <p:nvPicPr>
          <p:cNvPr id="28" name="Picture 27">
            <a:extLst>
              <a:ext uri="{FF2B5EF4-FFF2-40B4-BE49-F238E27FC236}">
                <a16:creationId xmlns:a16="http://schemas.microsoft.com/office/drawing/2014/main" id="{45957EBA-DD97-536E-AA1E-0C86E5E0BE10}"/>
              </a:ext>
            </a:extLst>
          </p:cNvPr>
          <p:cNvPicPr>
            <a:picLocks noChangeAspect="1"/>
          </p:cNvPicPr>
          <p:nvPr/>
        </p:nvPicPr>
        <p:blipFill>
          <a:blip r:embed="rId3"/>
          <a:stretch>
            <a:fillRect/>
          </a:stretch>
        </p:blipFill>
        <p:spPr>
          <a:xfrm>
            <a:off x="8334377" y="1237235"/>
            <a:ext cx="532304" cy="685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9" name="Picture 48">
            <a:extLst>
              <a:ext uri="{FF2B5EF4-FFF2-40B4-BE49-F238E27FC236}">
                <a16:creationId xmlns:a16="http://schemas.microsoft.com/office/drawing/2014/main" id="{9B9FD406-8006-243E-A4B5-C825A6C0B876}"/>
              </a:ext>
            </a:extLst>
          </p:cNvPr>
          <p:cNvPicPr>
            <a:picLocks noChangeAspect="1"/>
          </p:cNvPicPr>
          <p:nvPr/>
        </p:nvPicPr>
        <p:blipFill>
          <a:blip r:embed="rId4"/>
          <a:stretch>
            <a:fillRect/>
          </a:stretch>
        </p:blipFill>
        <p:spPr>
          <a:xfrm>
            <a:off x="8334377" y="3962400"/>
            <a:ext cx="532304" cy="685800"/>
          </a:xfrm>
          <a:prstGeom prst="rect">
            <a:avLst/>
          </a:prstGeom>
        </p:spPr>
      </p:pic>
      <p:pic>
        <p:nvPicPr>
          <p:cNvPr id="50" name="Picture 49">
            <a:extLst>
              <a:ext uri="{FF2B5EF4-FFF2-40B4-BE49-F238E27FC236}">
                <a16:creationId xmlns:a16="http://schemas.microsoft.com/office/drawing/2014/main" id="{1DDCD03F-11D3-1DB8-C853-A920D93691A8}"/>
              </a:ext>
            </a:extLst>
          </p:cNvPr>
          <p:cNvPicPr>
            <a:picLocks noChangeAspect="1"/>
          </p:cNvPicPr>
          <p:nvPr/>
        </p:nvPicPr>
        <p:blipFill>
          <a:blip r:embed="rId3"/>
          <a:stretch>
            <a:fillRect/>
          </a:stretch>
        </p:blipFill>
        <p:spPr>
          <a:xfrm>
            <a:off x="8334377" y="3048000"/>
            <a:ext cx="532304" cy="6725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1" name="Picture 50">
            <a:extLst>
              <a:ext uri="{FF2B5EF4-FFF2-40B4-BE49-F238E27FC236}">
                <a16:creationId xmlns:a16="http://schemas.microsoft.com/office/drawing/2014/main" id="{A33214EB-B925-8680-0183-C929C847B93A}"/>
              </a:ext>
            </a:extLst>
          </p:cNvPr>
          <p:cNvPicPr>
            <a:picLocks noChangeAspect="1"/>
          </p:cNvPicPr>
          <p:nvPr/>
        </p:nvPicPr>
        <p:blipFill>
          <a:blip r:embed="rId4"/>
          <a:stretch>
            <a:fillRect/>
          </a:stretch>
        </p:blipFill>
        <p:spPr>
          <a:xfrm>
            <a:off x="8340804" y="2137347"/>
            <a:ext cx="532304" cy="685800"/>
          </a:xfrm>
          <a:prstGeom prst="rect">
            <a:avLst/>
          </a:prstGeom>
        </p:spPr>
      </p:pic>
      <p:sp>
        <p:nvSpPr>
          <p:cNvPr id="8" name="Diamond 7">
            <a:extLst>
              <a:ext uri="{FF2B5EF4-FFF2-40B4-BE49-F238E27FC236}">
                <a16:creationId xmlns:a16="http://schemas.microsoft.com/office/drawing/2014/main" id="{AAD470F7-723D-22F9-778A-58CBFAC723C2}"/>
              </a:ext>
            </a:extLst>
          </p:cNvPr>
          <p:cNvSpPr/>
          <p:nvPr/>
        </p:nvSpPr>
        <p:spPr>
          <a:xfrm>
            <a:off x="8490834" y="2480247"/>
            <a:ext cx="232244" cy="217172"/>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Rectangle 8">
            <a:extLst>
              <a:ext uri="{FF2B5EF4-FFF2-40B4-BE49-F238E27FC236}">
                <a16:creationId xmlns:a16="http://schemas.microsoft.com/office/drawing/2014/main" id="{4D18C986-DE45-3B04-2A45-81A1E08E9BDC}"/>
              </a:ext>
            </a:extLst>
          </p:cNvPr>
          <p:cNvSpPr/>
          <p:nvPr/>
        </p:nvSpPr>
        <p:spPr>
          <a:xfrm>
            <a:off x="192746" y="1143001"/>
            <a:ext cx="8680361" cy="925974"/>
          </a:xfrm>
          <a:prstGeom prst="rect">
            <a:avLst/>
          </a:prstGeom>
          <a:solidFill>
            <a:schemeClr val="accent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B7D16589-45C2-9F30-28E4-6ADFC58C164A}"/>
              </a:ext>
            </a:extLst>
          </p:cNvPr>
          <p:cNvSpPr/>
          <p:nvPr/>
        </p:nvSpPr>
        <p:spPr>
          <a:xfrm>
            <a:off x="223652" y="2059069"/>
            <a:ext cx="8643029" cy="925974"/>
          </a:xfrm>
          <a:prstGeom prst="rect">
            <a:avLst/>
          </a:prstGeom>
          <a:solidFill>
            <a:srgbClr val="FFC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804CEB4D-F487-AE88-3083-2DB1B0D39D96}"/>
              </a:ext>
            </a:extLst>
          </p:cNvPr>
          <p:cNvSpPr/>
          <p:nvPr/>
        </p:nvSpPr>
        <p:spPr>
          <a:xfrm>
            <a:off x="227355" y="2971486"/>
            <a:ext cx="8645752" cy="925974"/>
          </a:xfrm>
          <a:prstGeom prst="rect">
            <a:avLst/>
          </a:prstGeom>
          <a:solidFill>
            <a:srgbClr val="7030A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5" name="Rectangle 54">
            <a:extLst>
              <a:ext uri="{FF2B5EF4-FFF2-40B4-BE49-F238E27FC236}">
                <a16:creationId xmlns:a16="http://schemas.microsoft.com/office/drawing/2014/main" id="{2F64E785-7BC8-ECB5-5EEB-0E0302E28082}"/>
              </a:ext>
            </a:extLst>
          </p:cNvPr>
          <p:cNvSpPr/>
          <p:nvPr/>
        </p:nvSpPr>
        <p:spPr>
          <a:xfrm>
            <a:off x="201510" y="3887554"/>
            <a:ext cx="8626086" cy="925974"/>
          </a:xfrm>
          <a:prstGeom prst="rect">
            <a:avLst/>
          </a:prstGeom>
          <a:solidFill>
            <a:srgbClr val="00FFFF">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Rectangle 1">
            <a:extLst>
              <a:ext uri="{FF2B5EF4-FFF2-40B4-BE49-F238E27FC236}">
                <a16:creationId xmlns:a16="http://schemas.microsoft.com/office/drawing/2014/main" id="{843F03A3-8C16-58C7-293F-4575DEBAD037}"/>
              </a:ext>
            </a:extLst>
          </p:cNvPr>
          <p:cNvSpPr/>
          <p:nvPr/>
        </p:nvSpPr>
        <p:spPr>
          <a:xfrm>
            <a:off x="304800" y="240490"/>
            <a:ext cx="3962400" cy="67391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Rectangle 3">
            <a:extLst>
              <a:ext uri="{FF2B5EF4-FFF2-40B4-BE49-F238E27FC236}">
                <a16:creationId xmlns:a16="http://schemas.microsoft.com/office/drawing/2014/main" id="{369652ED-F1EC-6B83-4CB6-2241F35239F3}"/>
              </a:ext>
            </a:extLst>
          </p:cNvPr>
          <p:cNvSpPr/>
          <p:nvPr/>
        </p:nvSpPr>
        <p:spPr>
          <a:xfrm>
            <a:off x="304800" y="226933"/>
            <a:ext cx="4419600" cy="828272"/>
          </a:xfrm>
          <a:prstGeom prst="rect">
            <a:avLst/>
          </a:prstGeom>
          <a:noFill/>
        </p:spPr>
        <p:txBody>
          <a:bodyPr wrap="none" lIns="91440" tIns="45720" rIns="91440" bIns="45720">
            <a:prstTxWarp prst="textWave1">
              <a:avLst/>
            </a:prstTxWarp>
            <a:spAutoFit/>
            <a:scene3d>
              <a:camera prst="orthographicFront"/>
              <a:lightRig rig="threePt" dir="t"/>
            </a:scene3d>
            <a:sp3d extrusionH="57150">
              <a:bevelT w="57150" h="38100" prst="artDeco"/>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CC66FF"/>
                </a:solidFill>
                <a:effectLst>
                  <a:outerShdw blurRad="12700" dist="38100" dir="2700000" algn="tl" rotWithShape="0">
                    <a:srgbClr val="000000">
                      <a:lumMod val="50000"/>
                    </a:srgbClr>
                  </a:outerShdw>
                </a:effectLst>
                <a:uLnTx/>
                <a:uFillTx/>
                <a:latin typeface="Arial" pitchFamily="34" charset="0"/>
                <a:ea typeface="+mn-ea"/>
                <a:cs typeface="Arial" pitchFamily="34" charset="0"/>
              </a:rPr>
              <a:t>Physical Science</a:t>
            </a:r>
          </a:p>
        </p:txBody>
      </p:sp>
      <p:pic>
        <p:nvPicPr>
          <p:cNvPr id="13" name="Picture 12">
            <a:extLst>
              <a:ext uri="{FF2B5EF4-FFF2-40B4-BE49-F238E27FC236}">
                <a16:creationId xmlns:a16="http://schemas.microsoft.com/office/drawing/2014/main" id="{B23AF9AD-91ED-0905-7ADA-B35D5E8B1815}"/>
              </a:ext>
            </a:extLst>
          </p:cNvPr>
          <p:cNvPicPr>
            <a:picLocks noChangeAspect="1"/>
          </p:cNvPicPr>
          <p:nvPr/>
        </p:nvPicPr>
        <p:blipFill>
          <a:blip r:embed="rId5"/>
          <a:stretch>
            <a:fillRect/>
          </a:stretch>
        </p:blipFill>
        <p:spPr>
          <a:xfrm>
            <a:off x="6705600" y="4876801"/>
            <a:ext cx="2592294" cy="2565920"/>
          </a:xfrm>
          <a:prstGeom prst="rect">
            <a:avLst/>
          </a:prstGeom>
        </p:spPr>
      </p:pic>
    </p:spTree>
    <p:extLst>
      <p:ext uri="{BB962C8B-B14F-4D97-AF65-F5344CB8AC3E}">
        <p14:creationId xmlns:p14="http://schemas.microsoft.com/office/powerpoint/2010/main" val="3661114987"/>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3DEEF-07EC-D356-34C1-4045F2F4DDD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68F67749-192A-F4C7-4743-28628524F4C6}"/>
              </a:ext>
            </a:extLst>
          </p:cNvPr>
          <p:cNvSpPr>
            <a:spLocks noGrp="1"/>
          </p:cNvSpPr>
          <p:nvPr>
            <p:ph idx="1"/>
          </p:nvPr>
        </p:nvSpPr>
        <p:spPr/>
        <p:txBody>
          <a:bodyPr/>
          <a:lstStyle/>
          <a:p>
            <a:endParaRPr lang="en-US" dirty="0"/>
          </a:p>
        </p:txBody>
      </p:sp>
      <p:pic>
        <p:nvPicPr>
          <p:cNvPr id="8194" name="Picture 2" descr="American barn owl - Wikipedia">
            <a:extLst>
              <a:ext uri="{FF2B5EF4-FFF2-40B4-BE49-F238E27FC236}">
                <a16:creationId xmlns:a16="http://schemas.microsoft.com/office/drawing/2014/main" id="{A287AB1D-50C7-7B92-ECA4-9D16F035FCC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953"/>
            <a:ext cx="9144000" cy="686995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DE7FBD8-051E-10B6-EB04-184B07ECA9A9}"/>
              </a:ext>
            </a:extLst>
          </p:cNvPr>
          <p:cNvSpPr/>
          <p:nvPr/>
        </p:nvSpPr>
        <p:spPr>
          <a:xfrm>
            <a:off x="0" y="0"/>
            <a:ext cx="9144000" cy="6858000"/>
          </a:xfrm>
          <a:prstGeom prst="rect">
            <a:avLst/>
          </a:prstGeom>
          <a:solidFill>
            <a:schemeClr val="bg1">
              <a:alpha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298BB212-6CBB-E5CF-7380-AD122EB30EA2}"/>
              </a:ext>
            </a:extLst>
          </p:cNvPr>
          <p:cNvSpPr txBox="1"/>
          <p:nvPr/>
        </p:nvSpPr>
        <p:spPr>
          <a:xfrm>
            <a:off x="152400" y="76200"/>
            <a:ext cx="8839200" cy="6153479"/>
          </a:xfrm>
          <a:prstGeom prst="rect">
            <a:avLst/>
          </a:prstGeom>
          <a:noFill/>
        </p:spPr>
        <p:txBody>
          <a:bodyPr wrap="square">
            <a:spAutoFit/>
          </a:bodyPr>
          <a:lstStyle/>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Dear Valued Educator,</a:t>
            </a:r>
          </a:p>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	</a:t>
            </a:r>
          </a:p>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Our fully editable .pptx and .doc resources are perfect for educators looking to bring enthusiasm and creativity to their lessons. We encourage you to make changes to fit your needs and style. As science educators, we’re committed to providing students with the tools they need to succeed in the classroom and beyond. Each unit in the curriculum includes a range of resources that have been developed through extensive research and use in a busy classroom. Our teaching approach is designed to make science education engaging and exciting for learners of all ages. We offer a one-of-a-kind science curriculum that will challenge, inspire, and educate students to become tomorrow's scientists and leaders. Join us today and learn more about how our program can help you achieve your classroom goals.</a:t>
            </a:r>
          </a:p>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With appreciation,</a:t>
            </a:r>
          </a:p>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Support@SlideSpark.net</a:t>
            </a:r>
          </a:p>
        </p:txBody>
      </p:sp>
      <p:pic>
        <p:nvPicPr>
          <p:cNvPr id="6" name="Picture 5">
            <a:extLst>
              <a:ext uri="{FF2B5EF4-FFF2-40B4-BE49-F238E27FC236}">
                <a16:creationId xmlns:a16="http://schemas.microsoft.com/office/drawing/2014/main" id="{41F3B8A9-F7DA-1DFD-83F0-5F612C40CC42}"/>
              </a:ext>
            </a:extLst>
          </p:cNvPr>
          <p:cNvPicPr>
            <a:picLocks noChangeAspect="1"/>
          </p:cNvPicPr>
          <p:nvPr/>
        </p:nvPicPr>
        <p:blipFill>
          <a:blip r:embed="rId3"/>
          <a:stretch>
            <a:fillRect/>
          </a:stretch>
        </p:blipFill>
        <p:spPr>
          <a:xfrm>
            <a:off x="6705600" y="4876801"/>
            <a:ext cx="2592294" cy="2565920"/>
          </a:xfrm>
          <a:prstGeom prst="rect">
            <a:avLst/>
          </a:prstGeom>
        </p:spPr>
      </p:pic>
    </p:spTree>
    <p:extLst>
      <p:ext uri="{BB962C8B-B14F-4D97-AF65-F5344CB8AC3E}">
        <p14:creationId xmlns:p14="http://schemas.microsoft.com/office/powerpoint/2010/main" val="249280030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body" idx="1"/>
          </p:nvPr>
        </p:nvSpPr>
        <p:spPr>
          <a:xfrm>
            <a:off x="152400" y="136525"/>
            <a:ext cx="8839200" cy="5821363"/>
          </a:xfrm>
        </p:spPr>
        <p:txBody>
          <a:bodyPr/>
          <a:lstStyle/>
          <a:p>
            <a:pPr marL="0" indent="0" eaLnBrk="1" hangingPunct="1">
              <a:buNone/>
              <a:defRPr/>
            </a:pPr>
            <a:r>
              <a:rPr lang="en-US" sz="2000" dirty="0">
                <a:solidFill>
                  <a:srgbClr val="99FFCC"/>
                </a:solidFill>
              </a:rPr>
              <a:t>Thank you for your time and interest in our Science curriculum. We strive to provide students with engaging and informative lessons that will spark their curiosity and encourage scientific exploration. Should you have any questions or concerns, please do not hesitate to contact us. Thank you again for considering our curriculum, and we wish you all the best in your educational journey.</a:t>
            </a:r>
          </a:p>
          <a:p>
            <a:pPr marL="0" indent="0" eaLnBrk="1" hangingPunct="1">
              <a:buNone/>
              <a:defRPr/>
            </a:pPr>
            <a:r>
              <a:rPr lang="en-US" sz="2000" dirty="0">
                <a:solidFill>
                  <a:srgbClr val="99FFCC"/>
                </a:solidFill>
              </a:rPr>
              <a:t>Sincerely,</a:t>
            </a:r>
          </a:p>
          <a:p>
            <a:pPr marL="0" indent="0" eaLnBrk="1" hangingPunct="1">
              <a:buNone/>
              <a:defRPr/>
            </a:pPr>
            <a:r>
              <a:rPr lang="en-US" sz="2000" dirty="0" err="1">
                <a:solidFill>
                  <a:srgbClr val="99FFCC"/>
                </a:solidFill>
              </a:rPr>
              <a:t>Support@slidespark.net</a:t>
            </a:r>
            <a:endParaRPr lang="en-US" sz="2000" dirty="0">
              <a:solidFill>
                <a:srgbClr val="99FFCC"/>
              </a:solidFill>
            </a:endParaRPr>
          </a:p>
          <a:p>
            <a:pPr lvl="2" eaLnBrk="1" hangingPunct="1">
              <a:buFontTx/>
              <a:buNone/>
              <a:defRPr/>
            </a:pPr>
            <a:endParaRPr lang="en-US" sz="2000" dirty="0"/>
          </a:p>
        </p:txBody>
      </p:sp>
      <p:pic>
        <p:nvPicPr>
          <p:cNvPr id="5" name="Picture 4" descr="A blue and green text on a black background&#10;&#10;Description automatically generated">
            <a:extLst>
              <a:ext uri="{FF2B5EF4-FFF2-40B4-BE49-F238E27FC236}">
                <a16:creationId xmlns:a16="http://schemas.microsoft.com/office/drawing/2014/main" id="{36666FB8-37B8-6522-FDDE-08105A6956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3047206"/>
            <a:ext cx="8686800" cy="2523779"/>
          </a:xfrm>
          <a:prstGeom prst="roundRect">
            <a:avLst>
              <a:gd name="adj" fmla="val 4167"/>
            </a:avLst>
          </a:prstGeom>
          <a:solidFill>
            <a:srgbClr val="FFFFFF"/>
          </a:solidFill>
          <a:ln w="76200" cap="sq">
            <a:solidFill>
              <a:srgbClr val="292929"/>
            </a:solidFill>
            <a:miter lim="800000"/>
          </a:ln>
          <a:effectLst>
            <a:glow rad="228600">
              <a:srgbClr val="99FFCC"/>
            </a:glow>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8" name="Picture 7">
            <a:extLst>
              <a:ext uri="{FF2B5EF4-FFF2-40B4-BE49-F238E27FC236}">
                <a16:creationId xmlns:a16="http://schemas.microsoft.com/office/drawing/2014/main" id="{5F066DB2-6B0B-4F12-B26F-8F264C967B82}"/>
              </a:ext>
            </a:extLst>
          </p:cNvPr>
          <p:cNvPicPr>
            <a:picLocks noChangeAspect="1"/>
          </p:cNvPicPr>
          <p:nvPr/>
        </p:nvPicPr>
        <p:blipFill>
          <a:blip r:embed="rId3"/>
          <a:stretch>
            <a:fillRect/>
          </a:stretch>
        </p:blipFill>
        <p:spPr>
          <a:xfrm>
            <a:off x="7418674" y="6787306"/>
            <a:ext cx="1633537" cy="70694"/>
          </a:xfrm>
          <a:prstGeom prst="rect">
            <a:avLst/>
          </a:prstGeom>
        </p:spPr>
      </p:pic>
      <p:pic>
        <p:nvPicPr>
          <p:cNvPr id="2" name="Picture 1">
            <a:hlinkClick r:id="rId4"/>
            <a:extLst>
              <a:ext uri="{FF2B5EF4-FFF2-40B4-BE49-F238E27FC236}">
                <a16:creationId xmlns:a16="http://schemas.microsoft.com/office/drawing/2014/main" id="{9502778F-C466-A6D3-6BB5-735C0CCCCFD8}"/>
              </a:ext>
            </a:extLst>
          </p:cNvPr>
          <p:cNvPicPr>
            <a:picLocks noChangeAspect="1"/>
          </p:cNvPicPr>
          <p:nvPr/>
        </p:nvPicPr>
        <p:blipFill>
          <a:blip r:embed="rId5"/>
          <a:stretch>
            <a:fillRect/>
          </a:stretch>
        </p:blipFill>
        <p:spPr>
          <a:xfrm>
            <a:off x="3294178" y="1819685"/>
            <a:ext cx="934424" cy="927236"/>
          </a:xfrm>
          <a:prstGeom prst="rect">
            <a:avLst/>
          </a:prstGeom>
        </p:spPr>
      </p:pic>
      <p:pic>
        <p:nvPicPr>
          <p:cNvPr id="3" name="Picture 2">
            <a:hlinkClick r:id="rId6"/>
            <a:extLst>
              <a:ext uri="{FF2B5EF4-FFF2-40B4-BE49-F238E27FC236}">
                <a16:creationId xmlns:a16="http://schemas.microsoft.com/office/drawing/2014/main" id="{CB008763-BDF7-016D-DF81-C34E5D25C549}"/>
              </a:ext>
            </a:extLst>
          </p:cNvPr>
          <p:cNvPicPr>
            <a:picLocks noChangeAspect="1"/>
          </p:cNvPicPr>
          <p:nvPr/>
        </p:nvPicPr>
        <p:blipFill>
          <a:blip r:embed="rId7"/>
          <a:stretch>
            <a:fillRect/>
          </a:stretch>
        </p:blipFill>
        <p:spPr>
          <a:xfrm>
            <a:off x="5290702" y="1772071"/>
            <a:ext cx="1096434" cy="1022464"/>
          </a:xfrm>
          <a:prstGeom prst="rect">
            <a:avLst/>
          </a:prstGeom>
        </p:spPr>
      </p:pic>
      <p:pic>
        <p:nvPicPr>
          <p:cNvPr id="9" name="Picture 8">
            <a:hlinkClick r:id="rId8"/>
            <a:extLst>
              <a:ext uri="{FF2B5EF4-FFF2-40B4-BE49-F238E27FC236}">
                <a16:creationId xmlns:a16="http://schemas.microsoft.com/office/drawing/2014/main" id="{435BCED7-0A4C-64DB-9481-018142B40C85}"/>
              </a:ext>
            </a:extLst>
          </p:cNvPr>
          <p:cNvPicPr>
            <a:picLocks noChangeAspect="1"/>
          </p:cNvPicPr>
          <p:nvPr/>
        </p:nvPicPr>
        <p:blipFill>
          <a:blip r:embed="rId9"/>
          <a:stretch>
            <a:fillRect/>
          </a:stretch>
        </p:blipFill>
        <p:spPr>
          <a:xfrm>
            <a:off x="6387136" y="1877542"/>
            <a:ext cx="926726" cy="875647"/>
          </a:xfrm>
          <a:prstGeom prst="rect">
            <a:avLst/>
          </a:prstGeom>
        </p:spPr>
      </p:pic>
      <p:pic>
        <p:nvPicPr>
          <p:cNvPr id="11" name="Picture 10">
            <a:hlinkClick r:id="rId10"/>
            <a:extLst>
              <a:ext uri="{FF2B5EF4-FFF2-40B4-BE49-F238E27FC236}">
                <a16:creationId xmlns:a16="http://schemas.microsoft.com/office/drawing/2014/main" id="{AC3F1F6A-8AAA-0440-7033-95A988B72788}"/>
              </a:ext>
            </a:extLst>
          </p:cNvPr>
          <p:cNvPicPr>
            <a:picLocks noChangeAspect="1"/>
          </p:cNvPicPr>
          <p:nvPr/>
        </p:nvPicPr>
        <p:blipFill>
          <a:blip r:embed="rId11"/>
          <a:stretch>
            <a:fillRect/>
          </a:stretch>
        </p:blipFill>
        <p:spPr>
          <a:xfrm>
            <a:off x="4310855" y="1833099"/>
            <a:ext cx="979847" cy="868501"/>
          </a:xfrm>
          <a:prstGeom prst="rect">
            <a:avLst/>
          </a:prstGeom>
        </p:spPr>
      </p:pic>
      <p:sp>
        <p:nvSpPr>
          <p:cNvPr id="6" name="TextBox 5">
            <a:extLst>
              <a:ext uri="{FF2B5EF4-FFF2-40B4-BE49-F238E27FC236}">
                <a16:creationId xmlns:a16="http://schemas.microsoft.com/office/drawing/2014/main" id="{C90DBD79-BF54-C56A-76E5-51F0AA964D5D}"/>
              </a:ext>
            </a:extLst>
          </p:cNvPr>
          <p:cNvSpPr txBox="1"/>
          <p:nvPr/>
        </p:nvSpPr>
        <p:spPr>
          <a:xfrm>
            <a:off x="163038" y="6110987"/>
            <a:ext cx="4637740" cy="52322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err="1">
                <a:ln>
                  <a:noFill/>
                </a:ln>
                <a:solidFill>
                  <a:srgbClr val="1155CC"/>
                </a:solidFill>
                <a:effectLst/>
                <a:uLnTx/>
                <a:uFillTx/>
                <a:latin typeface="Arial" panose="020B0604020202020204" pitchFamily="34" charset="0"/>
                <a:ea typeface="+mn-ea"/>
                <a:cs typeface="Arial" pitchFamily="34" charset="0"/>
                <a:hlinkClick r:id="rId12"/>
              </a:rPr>
              <a:t>SlideSpark</a:t>
            </a:r>
            <a:r>
              <a:rPr kumimoji="0" lang="en-US" sz="2800" b="0" i="0" u="none" strike="noStrike" kern="1200" cap="none" spc="0" normalizeH="0" baseline="0" noProof="0" dirty="0">
                <a:ln>
                  <a:noFill/>
                </a:ln>
                <a:solidFill>
                  <a:srgbClr val="1155CC"/>
                </a:solidFill>
                <a:effectLst/>
                <a:uLnTx/>
                <a:uFillTx/>
                <a:latin typeface="Arial" panose="020B0604020202020204" pitchFamily="34" charset="0"/>
                <a:ea typeface="+mn-ea"/>
                <a:cs typeface="Arial" pitchFamily="34" charset="0"/>
                <a:hlinkClick r:id="rId12"/>
              </a:rPr>
              <a:t> Science on </a:t>
            </a:r>
            <a:r>
              <a:rPr kumimoji="0" lang="en-US" sz="2800" b="0" i="0" u="none" strike="noStrike" kern="1200" cap="none" spc="0" normalizeH="0" baseline="0" noProof="0" dirty="0" err="1">
                <a:ln>
                  <a:noFill/>
                </a:ln>
                <a:solidFill>
                  <a:srgbClr val="1155CC"/>
                </a:solidFill>
                <a:effectLst/>
                <a:uLnTx/>
                <a:uFillTx/>
                <a:latin typeface="Arial" panose="020B0604020202020204" pitchFamily="34" charset="0"/>
                <a:ea typeface="+mn-ea"/>
                <a:cs typeface="Arial" pitchFamily="34" charset="0"/>
                <a:hlinkClick r:id="rId12"/>
              </a:rPr>
              <a:t>TpT</a:t>
            </a:r>
            <a:endParaRPr kumimoji="0" lang="en-US" sz="28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85247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4"/>
          <p:cNvSpPr txBox="1">
            <a:spLocks noChangeArrowheads="1"/>
          </p:cNvSpPr>
          <p:nvPr/>
        </p:nvSpPr>
        <p:spPr bwMode="auto">
          <a:xfrm>
            <a:off x="228600" y="304800"/>
            <a:ext cx="84582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dirty="0">
                <a:solidFill>
                  <a:schemeClr val="bg1"/>
                </a:solidFill>
                <a:latin typeface="Times New Roman" pitchFamily="18" charset="0"/>
              </a:rPr>
              <a:t>This is the name for the history of a species as it changes through time.  Trying to figure who came from whom?</a:t>
            </a:r>
          </a:p>
        </p:txBody>
      </p:sp>
      <p:pic>
        <p:nvPicPr>
          <p:cNvPr id="48131" name="Picture 6" descr="908894"/>
          <p:cNvPicPr>
            <a:picLocks noChangeAspect="1" noChangeArrowheads="1"/>
          </p:cNvPicPr>
          <p:nvPr/>
        </p:nvPicPr>
        <p:blipFill>
          <a:blip r:embed="rId2"/>
          <a:srcRect/>
          <a:stretch>
            <a:fillRect/>
          </a:stretch>
        </p:blipFill>
        <p:spPr bwMode="auto">
          <a:xfrm>
            <a:off x="304800" y="2133600"/>
            <a:ext cx="8610600" cy="4419600"/>
          </a:xfrm>
          <a:prstGeom prst="rect">
            <a:avLst/>
          </a:prstGeom>
          <a:noFill/>
          <a:ln w="76200">
            <a:solidFill>
              <a:schemeClr val="accent2">
                <a:lumMod val="60000"/>
                <a:lumOff val="40000"/>
              </a:schemeClr>
            </a:solidFill>
            <a:miter lim="800000"/>
            <a:headEnd/>
            <a:tailEnd/>
          </a:ln>
        </p:spPr>
      </p:pic>
      <p:sp>
        <p:nvSpPr>
          <p:cNvPr id="51204"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a:t>
            </a:r>
            <a:r>
              <a:rPr lang="en-US" sz="800" b="1" dirty="0" err="1">
                <a:solidFill>
                  <a:schemeClr val="bg1"/>
                </a:solidFill>
                <a:latin typeface="Tahoma" pitchFamily="34" charset="0"/>
              </a:rPr>
              <a:t>SlideSpark</a:t>
            </a:r>
            <a:r>
              <a:rPr lang="en-US" sz="800" b="1" dirty="0">
                <a:solidFill>
                  <a:schemeClr val="bg1"/>
                </a:solidFill>
                <a:latin typeface="Tahoma" pitchFamily="34" charset="0"/>
              </a:rPr>
              <a:t> .LLC</a:t>
            </a:r>
            <a:endParaRPr lang="en-US" dirty="0">
              <a:solidFill>
                <a:schemeClr val="bg1"/>
              </a:solidFill>
            </a:endParaRPr>
          </a:p>
        </p:txBody>
      </p:sp>
      <p:sp>
        <p:nvSpPr>
          <p:cNvPr id="2" name="Rectangle 1"/>
          <p:cNvSpPr/>
          <p:nvPr/>
        </p:nvSpPr>
        <p:spPr>
          <a:xfrm>
            <a:off x="8018068" y="2156269"/>
            <a:ext cx="875561" cy="156966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6</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4"/>
          <p:cNvSpPr txBox="1">
            <a:spLocks noChangeArrowheads="1"/>
          </p:cNvSpPr>
          <p:nvPr/>
        </p:nvSpPr>
        <p:spPr bwMode="auto">
          <a:xfrm>
            <a:off x="304800" y="228600"/>
            <a:ext cx="78295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dirty="0">
                <a:solidFill>
                  <a:schemeClr val="bg1"/>
                </a:solidFill>
                <a:latin typeface="Times New Roman" pitchFamily="18" charset="0"/>
              </a:rPr>
              <a:t>What ones are correct clades? </a:t>
            </a:r>
            <a:endParaRPr lang="en-US" sz="3600" dirty="0">
              <a:solidFill>
                <a:srgbClr val="00B0F0"/>
              </a:solidFill>
              <a:latin typeface="Times New Roman" pitchFamily="18" charset="0"/>
            </a:endParaRPr>
          </a:p>
          <a:p>
            <a:pPr eaLnBrk="1" hangingPunct="1"/>
            <a:endParaRPr lang="en-US" sz="3600" dirty="0">
              <a:solidFill>
                <a:srgbClr val="FFFF00"/>
              </a:solidFill>
              <a:latin typeface="Times New Roman" pitchFamily="18" charset="0"/>
            </a:endParaRPr>
          </a:p>
        </p:txBody>
      </p:sp>
      <p:sp>
        <p:nvSpPr>
          <p:cNvPr id="53252"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a:t>
            </a:r>
            <a:r>
              <a:rPr lang="en-US" sz="800" b="1" dirty="0" err="1">
                <a:solidFill>
                  <a:schemeClr val="bg1"/>
                </a:solidFill>
                <a:latin typeface="Tahoma" pitchFamily="34" charset="0"/>
              </a:rPr>
              <a:t>SlideSpark</a:t>
            </a:r>
            <a:r>
              <a:rPr lang="en-US" sz="800" b="1" dirty="0">
                <a:solidFill>
                  <a:schemeClr val="bg1"/>
                </a:solidFill>
                <a:latin typeface="Tahoma" pitchFamily="34" charset="0"/>
              </a:rPr>
              <a:t> .LLC</a:t>
            </a:r>
            <a:endParaRPr lang="en-US" dirty="0">
              <a:solidFill>
                <a:schemeClr val="bg1"/>
              </a:solidFill>
            </a:endParaRPr>
          </a:p>
        </p:txBody>
      </p:sp>
      <p:pic>
        <p:nvPicPr>
          <p:cNvPr id="7" name="Picture 2" descr="http://medsocnet.ncsa.illinois.edu/MSSW/moodle/file.php?file=/clad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143" y="914400"/>
            <a:ext cx="8643257" cy="5634667"/>
          </a:xfrm>
          <a:prstGeom prst="rect">
            <a:avLst/>
          </a:prstGeom>
          <a:noFill/>
          <a:ln w="57150">
            <a:solidFill>
              <a:schemeClr val="bg2">
                <a:lumMod val="60000"/>
                <a:lumOff val="40000"/>
              </a:schemeClr>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2209800" y="2667000"/>
            <a:ext cx="13716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629400" y="2400300"/>
            <a:ext cx="13716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209799" y="5410200"/>
            <a:ext cx="2009775"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629401" y="5295900"/>
            <a:ext cx="2144486"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81000" y="1219200"/>
            <a:ext cx="684804" cy="923330"/>
          </a:xfrm>
          <a:prstGeom prst="rect">
            <a:avLst/>
          </a:prstGeom>
          <a:noFill/>
        </p:spPr>
        <p:txBody>
          <a:bodyPr wrap="none" lIns="91440" tIns="45720" rIns="91440" bIns="45720">
            <a:spAutoFit/>
          </a:bodyPr>
          <a:lstStyle/>
          <a:p>
            <a:pPr algn="ct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p>
        </p:txBody>
      </p:sp>
      <p:sp>
        <p:nvSpPr>
          <p:cNvPr id="4" name="Rectangle 3"/>
          <p:cNvSpPr/>
          <p:nvPr/>
        </p:nvSpPr>
        <p:spPr>
          <a:xfrm>
            <a:off x="4262254" y="1066800"/>
            <a:ext cx="684804" cy="923330"/>
          </a:xfrm>
          <a:prstGeom prst="rect">
            <a:avLst/>
          </a:prstGeom>
          <a:noFill/>
        </p:spPr>
        <p:txBody>
          <a:bodyPr wrap="none" lIns="91440" tIns="45720" rIns="91440" bIns="45720">
            <a:spAutoFit/>
          </a:bodyPr>
          <a:lstStyle/>
          <a:p>
            <a:pPr algn="ct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p>
        </p:txBody>
      </p:sp>
      <p:sp>
        <p:nvSpPr>
          <p:cNvPr id="5" name="Rectangle 4"/>
          <p:cNvSpPr/>
          <p:nvPr/>
        </p:nvSpPr>
        <p:spPr>
          <a:xfrm>
            <a:off x="457200" y="4748127"/>
            <a:ext cx="684804" cy="923330"/>
          </a:xfrm>
          <a:prstGeom prst="rect">
            <a:avLst/>
          </a:prstGeom>
          <a:noFill/>
        </p:spPr>
        <p:txBody>
          <a:bodyPr wrap="none" lIns="91440" tIns="45720" rIns="91440" bIns="45720">
            <a:spAutoFit/>
          </a:bodyPr>
          <a:lstStyle/>
          <a:p>
            <a:pPr algn="ct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p>
        </p:txBody>
      </p:sp>
      <p:sp>
        <p:nvSpPr>
          <p:cNvPr id="6" name="Rectangle 5"/>
          <p:cNvSpPr/>
          <p:nvPr/>
        </p:nvSpPr>
        <p:spPr>
          <a:xfrm>
            <a:off x="4604656" y="4641226"/>
            <a:ext cx="684804" cy="923330"/>
          </a:xfrm>
          <a:prstGeom prst="rect">
            <a:avLst/>
          </a:prstGeom>
          <a:noFill/>
        </p:spPr>
        <p:txBody>
          <a:bodyPr wrap="none" lIns="91440" tIns="45720" rIns="91440" bIns="45720">
            <a:spAutoFit/>
          </a:bodyPr>
          <a:lstStyle/>
          <a:p>
            <a:pPr algn="ct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t>
            </a:r>
          </a:p>
        </p:txBody>
      </p:sp>
      <p:sp>
        <p:nvSpPr>
          <p:cNvPr id="8" name="Rectangle 7"/>
          <p:cNvSpPr/>
          <p:nvPr/>
        </p:nvSpPr>
        <p:spPr>
          <a:xfrm>
            <a:off x="7941625" y="129570"/>
            <a:ext cx="869149" cy="1569660"/>
          </a:xfrm>
          <a:prstGeom prst="rect">
            <a:avLst/>
          </a:prstGeom>
          <a:noFill/>
        </p:spPr>
        <p:txBody>
          <a:bodyPr wrap="none" lIns="91440" tIns="45720" rIns="91440" bIns="45720">
            <a:spAutoFit/>
          </a:bodyPr>
          <a:lstStyle/>
          <a:p>
            <a:pPr algn="ctr"/>
            <a:r>
              <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7</a:t>
            </a:r>
          </a:p>
        </p:txBody>
      </p:sp>
    </p:spTree>
    <p:extLst>
      <p:ext uri="{BB962C8B-B14F-4D97-AF65-F5344CB8AC3E}">
        <p14:creationId xmlns:p14="http://schemas.microsoft.com/office/powerpoint/2010/main" val="578504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922" y="76200"/>
            <a:ext cx="8819478" cy="5897563"/>
          </a:xfrm>
        </p:spPr>
        <p:txBody>
          <a:bodyPr/>
          <a:lstStyle/>
          <a:p>
            <a:r>
              <a:rPr lang="en-US" dirty="0">
                <a:solidFill>
                  <a:srgbClr val="FFCC99"/>
                </a:solidFill>
              </a:rPr>
              <a:t>Who is more closely related to the Cape Hunting Dog?</a:t>
            </a:r>
          </a:p>
          <a:p>
            <a:pPr lvl="1"/>
            <a:r>
              <a:rPr lang="en-US" dirty="0">
                <a:solidFill>
                  <a:srgbClr val="9966FF"/>
                </a:solidFill>
              </a:rPr>
              <a:t>The Bush Dog, Domestic Dog, or Raccoon Dog?</a:t>
            </a:r>
          </a:p>
        </p:txBody>
      </p:sp>
      <p:pic>
        <p:nvPicPr>
          <p:cNvPr id="2050" name="Picture 2" descr="http://naontiotami.files.wordpress.com/2008/08/dogs2-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52600"/>
            <a:ext cx="8686800" cy="4800601"/>
          </a:xfrm>
          <a:prstGeom prst="rect">
            <a:avLst/>
          </a:prstGeom>
          <a:noFill/>
          <a:ln w="38100">
            <a:solidFill>
              <a:schemeClr val="bg2">
                <a:lumMod val="75000"/>
              </a:schemeClr>
            </a:solidFill>
          </a:ln>
          <a:extLst>
            <a:ext uri="{909E8E84-426E-40DD-AFC4-6F175D3DCCD1}">
              <a14:hiddenFill xmlns:a14="http://schemas.microsoft.com/office/drawing/2010/main">
                <a:solidFill>
                  <a:srgbClr val="FFFFFF"/>
                </a:solidFill>
              </a14:hiddenFill>
            </a:ext>
          </a:extLst>
        </p:spPr>
      </p:pic>
      <p:sp>
        <p:nvSpPr>
          <p:cNvPr id="8" name="Rectangle 7"/>
          <p:cNvSpPr/>
          <p:nvPr/>
        </p:nvSpPr>
        <p:spPr bwMode="auto">
          <a:xfrm>
            <a:off x="5874572" y="3352800"/>
            <a:ext cx="1974028" cy="228600"/>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2" name="Rectangle 1"/>
          <p:cNvSpPr/>
          <p:nvPr/>
        </p:nvSpPr>
        <p:spPr>
          <a:xfrm>
            <a:off x="381000" y="4876800"/>
            <a:ext cx="869149" cy="1569660"/>
          </a:xfrm>
          <a:prstGeom prst="rect">
            <a:avLst/>
          </a:prstGeom>
          <a:noFill/>
        </p:spPr>
        <p:txBody>
          <a:bodyPr wrap="none" lIns="91440" tIns="45720" rIns="91440" bIns="45720">
            <a:spAutoFit/>
          </a:bodyPr>
          <a:lstStyle/>
          <a:p>
            <a:pPr algn="ctr"/>
            <a:r>
              <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8</a:t>
            </a:r>
          </a:p>
        </p:txBody>
      </p:sp>
    </p:spTree>
    <p:extLst>
      <p:ext uri="{BB962C8B-B14F-4D97-AF65-F5344CB8AC3E}">
        <p14:creationId xmlns:p14="http://schemas.microsoft.com/office/powerpoint/2010/main" val="2487607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4"/>
          <p:cNvSpPr txBox="1">
            <a:spLocks noChangeArrowheads="1"/>
          </p:cNvSpPr>
          <p:nvPr/>
        </p:nvSpPr>
        <p:spPr bwMode="auto">
          <a:xfrm>
            <a:off x="323850" y="152400"/>
            <a:ext cx="78295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dirty="0">
                <a:solidFill>
                  <a:schemeClr val="bg1"/>
                </a:solidFill>
                <a:latin typeface="Times New Roman" pitchFamily="18" charset="0"/>
              </a:rPr>
              <a:t>What is this a picture of below? </a:t>
            </a:r>
            <a:endParaRPr lang="en-US" sz="3600" dirty="0">
              <a:solidFill>
                <a:srgbClr val="00B0F0"/>
              </a:solidFill>
              <a:latin typeface="Times New Roman" pitchFamily="18" charset="0"/>
            </a:endParaRPr>
          </a:p>
          <a:p>
            <a:pPr eaLnBrk="1" hangingPunct="1"/>
            <a:endParaRPr lang="en-US" sz="3600" dirty="0">
              <a:solidFill>
                <a:srgbClr val="FFFF00"/>
              </a:solidFill>
              <a:latin typeface="Times New Roman" pitchFamily="18" charset="0"/>
            </a:endParaRPr>
          </a:p>
        </p:txBody>
      </p:sp>
      <p:pic>
        <p:nvPicPr>
          <p:cNvPr id="53251" name="Picture 6" descr="aristo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14400"/>
            <a:ext cx="8534400" cy="5638800"/>
          </a:xfrm>
          <a:prstGeom prst="rect">
            <a:avLst/>
          </a:prstGeom>
          <a:noFill/>
          <a:ln w="76200">
            <a:solidFill>
              <a:srgbClr val="00B0F0"/>
            </a:solidFill>
            <a:miter lim="800000"/>
            <a:headEnd/>
            <a:tailEnd/>
          </a:ln>
          <a:extLst>
            <a:ext uri="{909E8E84-426E-40DD-AFC4-6F175D3DCCD1}">
              <a14:hiddenFill xmlns:a14="http://schemas.microsoft.com/office/drawing/2010/main">
                <a:solidFill>
                  <a:srgbClr val="FFFFFF"/>
                </a:solidFill>
              </a14:hiddenFill>
            </a:ext>
          </a:extLst>
        </p:spPr>
      </p:pic>
      <p:sp>
        <p:nvSpPr>
          <p:cNvPr id="53252"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a:t>
            </a:r>
            <a:r>
              <a:rPr lang="en-US" sz="800" b="1" dirty="0" err="1">
                <a:solidFill>
                  <a:schemeClr val="bg1"/>
                </a:solidFill>
                <a:latin typeface="Tahoma" pitchFamily="34" charset="0"/>
              </a:rPr>
              <a:t>SlideSpark</a:t>
            </a:r>
            <a:r>
              <a:rPr lang="en-US" sz="800" b="1" dirty="0">
                <a:solidFill>
                  <a:schemeClr val="bg1"/>
                </a:solidFill>
                <a:latin typeface="Tahoma" pitchFamily="34" charset="0"/>
              </a:rPr>
              <a:t> .LLC</a:t>
            </a:r>
            <a:endParaRPr lang="en-US" dirty="0">
              <a:solidFill>
                <a:schemeClr val="bg1"/>
              </a:solidFill>
            </a:endParaRPr>
          </a:p>
        </p:txBody>
      </p:sp>
      <p:sp>
        <p:nvSpPr>
          <p:cNvPr id="53253" name="WordArt 7"/>
          <p:cNvSpPr>
            <a:spLocks noChangeArrowheads="1" noChangeShapeType="1" noTextEdit="1"/>
          </p:cNvSpPr>
          <p:nvPr/>
        </p:nvSpPr>
        <p:spPr bwMode="auto">
          <a:xfrm>
            <a:off x="7696200" y="1676400"/>
            <a:ext cx="914400" cy="1312863"/>
          </a:xfrm>
          <a:prstGeom prst="rect">
            <a:avLst/>
          </a:prstGeom>
        </p:spPr>
        <p:txBody>
          <a:bodyPr wrap="none" fromWordArt="1">
            <a:prstTxWarp prst="textPlain">
              <a:avLst>
                <a:gd name="adj" fmla="val 50000"/>
              </a:avLst>
            </a:prstTxWarp>
          </a:bodyPr>
          <a:lstStyle/>
          <a:p>
            <a:pPr algn="ctr"/>
            <a:r>
              <a:rPr lang="en-US" sz="3600" kern="10" spc="720" dirty="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3600" b="1">
              <a:solidFill>
                <a:schemeClr val="bg1"/>
              </a:solidFill>
              <a:latin typeface="Times New Roman" pitchFamily="18" charset="0"/>
            </a:endParaRPr>
          </a:p>
        </p:txBody>
      </p:sp>
      <p:graphicFrame>
        <p:nvGraphicFramePr>
          <p:cNvPr id="83000" name="Group 56"/>
          <p:cNvGraphicFramePr>
            <a:graphicFrameLocks noGrp="1"/>
          </p:cNvGraphicFramePr>
          <p:nvPr>
            <p:extLst>
              <p:ext uri="{D42A27DB-BD31-4B8C-83A1-F6EECF244321}">
                <p14:modId xmlns:p14="http://schemas.microsoft.com/office/powerpoint/2010/main" val="1898841564"/>
              </p:ext>
            </p:extLst>
          </p:nvPr>
        </p:nvGraphicFramePr>
        <p:xfrm>
          <a:off x="228600" y="685800"/>
          <a:ext cx="8610600" cy="5353050"/>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62797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NAME GAME</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STEP-UP</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NEW DEAL</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BOX SET</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FAMOUS KINGS</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46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4310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46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4310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46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095"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a:t>
            </a:r>
            <a:r>
              <a:rPr lang="en-US" sz="800" b="1" dirty="0" err="1">
                <a:solidFill>
                  <a:schemeClr val="bg1"/>
                </a:solidFill>
                <a:latin typeface="Tahoma" pitchFamily="34" charset="0"/>
              </a:rPr>
              <a:t>SlideSpark</a:t>
            </a:r>
            <a:r>
              <a:rPr lang="en-US" sz="800" b="1" dirty="0">
                <a:solidFill>
                  <a:schemeClr val="bg1"/>
                </a:solidFill>
                <a:latin typeface="Tahoma" pitchFamily="34" charset="0"/>
              </a:rPr>
              <a:t> .LLC</a:t>
            </a:r>
            <a:endParaRPr lang="en-US" dirty="0">
              <a:solidFill>
                <a:schemeClr val="bg1"/>
              </a:solidFill>
            </a:endParaRPr>
          </a:p>
        </p:txBody>
      </p:sp>
      <p:sp>
        <p:nvSpPr>
          <p:cNvPr id="2096" name="Text Box 48"/>
          <p:cNvSpPr txBox="1">
            <a:spLocks noChangeArrowheads="1"/>
          </p:cNvSpPr>
          <p:nvPr/>
        </p:nvSpPr>
        <p:spPr bwMode="auto">
          <a:xfrm>
            <a:off x="228600" y="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dirty="0">
                <a:solidFill>
                  <a:schemeClr val="bg1"/>
                </a:solidFill>
              </a:rPr>
              <a:t>Taxonomy and Classification Review Game </a:t>
            </a:r>
          </a:p>
        </p:txBody>
      </p:sp>
      <p:sp>
        <p:nvSpPr>
          <p:cNvPr id="2097" name="Text Box 49"/>
          <p:cNvSpPr txBox="1">
            <a:spLocks noChangeArrowheads="1"/>
          </p:cNvSpPr>
          <p:nvPr/>
        </p:nvSpPr>
        <p:spPr bwMode="auto">
          <a:xfrm>
            <a:off x="457200" y="61722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bg1"/>
                </a:solidFill>
              </a:rPr>
              <a:t>Final Question:________________</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52400"/>
            <a:ext cx="8915400" cy="6553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http://www.homeofbob.com/science/actPlans/processes/images/animalChr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71600"/>
            <a:ext cx="8305800" cy="4953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171271"/>
            <a:ext cx="8610600" cy="1200329"/>
          </a:xfrm>
          <a:prstGeom prst="rect">
            <a:avLst/>
          </a:prstGeom>
          <a:noFill/>
        </p:spPr>
        <p:txBody>
          <a:bodyPr wrap="square" rtlCol="0">
            <a:spAutoFit/>
          </a:bodyPr>
          <a:lstStyle/>
          <a:p>
            <a:r>
              <a:rPr lang="en-US" sz="3600" dirty="0"/>
              <a:t>I’m a backboned cold blooded animal that does not live in water?</a:t>
            </a:r>
          </a:p>
        </p:txBody>
      </p:sp>
      <p:sp>
        <p:nvSpPr>
          <p:cNvPr id="4" name="Rectangle 3"/>
          <p:cNvSpPr/>
          <p:nvPr/>
        </p:nvSpPr>
        <p:spPr>
          <a:xfrm>
            <a:off x="7808893" y="1143000"/>
            <a:ext cx="954107" cy="923330"/>
          </a:xfrm>
          <a:prstGeom prst="rect">
            <a:avLst/>
          </a:prstGeom>
          <a:noFill/>
        </p:spPr>
        <p:txBody>
          <a:bodyPr wrap="none" lIns="91440" tIns="45720" rIns="91440" bIns="45720">
            <a:spAutoFit/>
          </a:bodyPr>
          <a:lstStyle/>
          <a:p>
            <a:pPr algn="ct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10</a:t>
            </a:r>
          </a:p>
        </p:txBody>
      </p:sp>
    </p:spTree>
    <p:extLst>
      <p:ext uri="{BB962C8B-B14F-4D97-AF65-F5344CB8AC3E}">
        <p14:creationId xmlns:p14="http://schemas.microsoft.com/office/powerpoint/2010/main" val="19556007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3600" b="1">
              <a:solidFill>
                <a:schemeClr val="bg1"/>
              </a:solidFill>
              <a:latin typeface="Times New Roman" pitchFamily="18" charset="0"/>
            </a:endParaRPr>
          </a:p>
        </p:txBody>
      </p:sp>
      <p:graphicFrame>
        <p:nvGraphicFramePr>
          <p:cNvPr id="83000" name="Group 56"/>
          <p:cNvGraphicFramePr>
            <a:graphicFrameLocks noGrp="1"/>
          </p:cNvGraphicFramePr>
          <p:nvPr>
            <p:extLst>
              <p:ext uri="{D42A27DB-BD31-4B8C-83A1-F6EECF244321}">
                <p14:modId xmlns:p14="http://schemas.microsoft.com/office/powerpoint/2010/main" val="1300180249"/>
              </p:ext>
            </p:extLst>
          </p:nvPr>
        </p:nvGraphicFramePr>
        <p:xfrm>
          <a:off x="228600" y="685800"/>
          <a:ext cx="8610600" cy="5353050"/>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62797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NAME GAME</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STEP-UP</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NEW DEAL</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BOX SET</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FAMOUS KINGS</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46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4310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46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4310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46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095"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a:t>
            </a:r>
            <a:r>
              <a:rPr lang="en-US" sz="800" b="1" dirty="0" err="1">
                <a:solidFill>
                  <a:schemeClr val="bg1"/>
                </a:solidFill>
                <a:latin typeface="Tahoma" pitchFamily="34" charset="0"/>
              </a:rPr>
              <a:t>SlideSpark</a:t>
            </a:r>
            <a:r>
              <a:rPr lang="en-US" sz="800" b="1" dirty="0">
                <a:solidFill>
                  <a:schemeClr val="bg1"/>
                </a:solidFill>
                <a:latin typeface="Tahoma" pitchFamily="34" charset="0"/>
              </a:rPr>
              <a:t> .LLC</a:t>
            </a:r>
            <a:endParaRPr lang="en-US" dirty="0">
              <a:solidFill>
                <a:schemeClr val="bg1"/>
              </a:solidFill>
            </a:endParaRPr>
          </a:p>
        </p:txBody>
      </p:sp>
      <p:sp>
        <p:nvSpPr>
          <p:cNvPr id="2096" name="Text Box 48"/>
          <p:cNvSpPr txBox="1">
            <a:spLocks noChangeArrowheads="1"/>
          </p:cNvSpPr>
          <p:nvPr/>
        </p:nvSpPr>
        <p:spPr bwMode="auto">
          <a:xfrm>
            <a:off x="228600" y="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dirty="0">
                <a:solidFill>
                  <a:schemeClr val="bg1"/>
                </a:solidFill>
              </a:rPr>
              <a:t>Taxonomy and Classification Review Game </a:t>
            </a:r>
          </a:p>
        </p:txBody>
      </p:sp>
      <p:sp>
        <p:nvSpPr>
          <p:cNvPr id="2097" name="Text Box 49"/>
          <p:cNvSpPr txBox="1">
            <a:spLocks noChangeArrowheads="1"/>
          </p:cNvSpPr>
          <p:nvPr/>
        </p:nvSpPr>
        <p:spPr bwMode="auto">
          <a:xfrm>
            <a:off x="457200" y="61722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bg1"/>
                </a:solidFill>
              </a:rPr>
              <a:t>Final Question:________________</a:t>
            </a:r>
          </a:p>
        </p:txBody>
      </p:sp>
    </p:spTree>
    <p:extLst>
      <p:ext uri="{BB962C8B-B14F-4D97-AF65-F5344CB8AC3E}">
        <p14:creationId xmlns:p14="http://schemas.microsoft.com/office/powerpoint/2010/main" val="33668515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3600" b="1">
              <a:solidFill>
                <a:srgbClr val="FFFFFF"/>
              </a:solidFill>
              <a:latin typeface="Times New Roman" pitchFamily="18" charset="0"/>
            </a:endParaRPr>
          </a:p>
        </p:txBody>
      </p:sp>
      <p:graphicFrame>
        <p:nvGraphicFramePr>
          <p:cNvPr id="83000" name="Group 56"/>
          <p:cNvGraphicFramePr>
            <a:graphicFrameLocks noGrp="1"/>
          </p:cNvGraphicFramePr>
          <p:nvPr>
            <p:extLst>
              <p:ext uri="{D42A27DB-BD31-4B8C-83A1-F6EECF244321}">
                <p14:modId xmlns:p14="http://schemas.microsoft.com/office/powerpoint/2010/main" val="3654100762"/>
              </p:ext>
            </p:extLst>
          </p:nvPr>
        </p:nvGraphicFramePr>
        <p:xfrm>
          <a:off x="228600" y="685800"/>
          <a:ext cx="8610600" cy="5353050"/>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62797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NAME GAME</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STEP-UP</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accent2">
                              <a:lumMod val="60000"/>
                              <a:lumOff val="40000"/>
                            </a:schemeClr>
                          </a:solidFill>
                          <a:effectLst/>
                          <a:latin typeface="Times New Roman" pitchFamily="18" charset="0"/>
                        </a:rPr>
                        <a:t>NEW DEAL</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BOX SET</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FAMOUS KINGS</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46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85000"/>
                        <a:lumOff val="1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4310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85000"/>
                        <a:lumOff val="1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46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85000"/>
                        <a:lumOff val="1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4310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85000"/>
                        <a:lumOff val="1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46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85000"/>
                        <a:lumOff val="1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095"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rgbClr val="FFFFFF"/>
                </a:solidFill>
                <a:latin typeface="Tahoma" pitchFamily="34" charset="0"/>
              </a:rPr>
              <a:t>Copyright © 2024 </a:t>
            </a:r>
            <a:r>
              <a:rPr lang="en-US" sz="800" b="1" dirty="0" err="1">
                <a:solidFill>
                  <a:srgbClr val="FFFFFF"/>
                </a:solidFill>
                <a:latin typeface="Tahoma" pitchFamily="34" charset="0"/>
              </a:rPr>
              <a:t>SlideSpark</a:t>
            </a:r>
            <a:r>
              <a:rPr lang="en-US" sz="800" b="1" dirty="0">
                <a:solidFill>
                  <a:srgbClr val="FFFFFF"/>
                </a:solidFill>
                <a:latin typeface="Tahoma" pitchFamily="34" charset="0"/>
              </a:rPr>
              <a:t> .LLC</a:t>
            </a:r>
            <a:endParaRPr lang="en-US" dirty="0">
              <a:solidFill>
                <a:srgbClr val="FFFFFF"/>
              </a:solidFill>
            </a:endParaRPr>
          </a:p>
        </p:txBody>
      </p:sp>
      <p:sp>
        <p:nvSpPr>
          <p:cNvPr id="2096" name="Text Box 48"/>
          <p:cNvSpPr txBox="1">
            <a:spLocks noChangeArrowheads="1"/>
          </p:cNvSpPr>
          <p:nvPr/>
        </p:nvSpPr>
        <p:spPr bwMode="auto">
          <a:xfrm>
            <a:off x="228600" y="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dirty="0">
                <a:solidFill>
                  <a:srgbClr val="FFFFFF"/>
                </a:solidFill>
              </a:rPr>
              <a:t>Taxonomy and Classification Review Game </a:t>
            </a:r>
          </a:p>
        </p:txBody>
      </p:sp>
      <p:sp>
        <p:nvSpPr>
          <p:cNvPr id="2097" name="Text Box 49"/>
          <p:cNvSpPr txBox="1">
            <a:spLocks noChangeArrowheads="1"/>
          </p:cNvSpPr>
          <p:nvPr/>
        </p:nvSpPr>
        <p:spPr bwMode="auto">
          <a:xfrm>
            <a:off x="457200" y="61722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rgbClr val="FFFFFF"/>
                </a:solidFill>
              </a:rPr>
              <a:t>Final Question:________________</a:t>
            </a:r>
          </a:p>
        </p:txBody>
      </p:sp>
    </p:spTree>
    <p:extLst>
      <p:ext uri="{BB962C8B-B14F-4D97-AF65-F5344CB8AC3E}">
        <p14:creationId xmlns:p14="http://schemas.microsoft.com/office/powerpoint/2010/main" val="38651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3"/>
          <p:cNvSpPr>
            <a:spLocks noGrp="1" noChangeArrowheads="1"/>
          </p:cNvSpPr>
          <p:nvPr>
            <p:ph type="body" idx="4294967295"/>
          </p:nvPr>
        </p:nvSpPr>
        <p:spPr>
          <a:xfrm>
            <a:off x="304800" y="228600"/>
            <a:ext cx="8305800" cy="5897563"/>
          </a:xfrm>
        </p:spPr>
        <p:txBody>
          <a:bodyPr/>
          <a:lstStyle/>
          <a:p>
            <a:pPr eaLnBrk="1" hangingPunct="1"/>
            <a:r>
              <a:rPr lang="en-US" dirty="0"/>
              <a:t> Which is not advised when following a dichotomous key?</a:t>
            </a:r>
          </a:p>
          <a:p>
            <a:pPr marL="457200" lvl="1" indent="0" eaLnBrk="1" hangingPunct="1">
              <a:buNone/>
            </a:pPr>
            <a:r>
              <a:rPr lang="en-US" dirty="0">
                <a:solidFill>
                  <a:srgbClr val="6699FF"/>
                </a:solidFill>
              </a:rPr>
              <a:t>A.) </a:t>
            </a:r>
            <a:r>
              <a:rPr lang="en-US" dirty="0">
                <a:solidFill>
                  <a:schemeClr val="tx1"/>
                </a:solidFill>
              </a:rPr>
              <a:t>Understand the meaning of the terms involved in the key.</a:t>
            </a:r>
          </a:p>
          <a:p>
            <a:pPr marL="457200" lvl="1" indent="0" eaLnBrk="1" hangingPunct="1">
              <a:buNone/>
            </a:pPr>
            <a:r>
              <a:rPr lang="en-US" dirty="0">
                <a:solidFill>
                  <a:srgbClr val="66FF99"/>
                </a:solidFill>
              </a:rPr>
              <a:t>B.) </a:t>
            </a:r>
            <a:r>
              <a:rPr lang="en-US" dirty="0">
                <a:solidFill>
                  <a:schemeClr val="tx1"/>
                </a:solidFill>
              </a:rPr>
              <a:t>When measurements are given, use a scale to measure the specimen. Do not guess at a measurement.</a:t>
            </a:r>
          </a:p>
          <a:p>
            <a:pPr marL="457200" lvl="1" indent="0" eaLnBrk="1" hangingPunct="1">
              <a:buNone/>
            </a:pPr>
            <a:r>
              <a:rPr lang="en-US" dirty="0">
                <a:solidFill>
                  <a:srgbClr val="FF99FF"/>
                </a:solidFill>
              </a:rPr>
              <a:t>C.) </a:t>
            </a:r>
            <a:r>
              <a:rPr lang="en-US" dirty="0">
                <a:solidFill>
                  <a:schemeClr val="tx1"/>
                </a:solidFill>
              </a:rPr>
              <a:t>It is okay to skip ahead and read the choice that seems the most logical.</a:t>
            </a:r>
          </a:p>
          <a:p>
            <a:pPr marL="457200" lvl="1" indent="0" eaLnBrk="1" hangingPunct="1">
              <a:buNone/>
            </a:pPr>
            <a:r>
              <a:rPr lang="en-US" dirty="0">
                <a:solidFill>
                  <a:srgbClr val="FF9900"/>
                </a:solidFill>
              </a:rPr>
              <a:t>D.) </a:t>
            </a:r>
            <a:r>
              <a:rPr lang="en-US" dirty="0">
                <a:solidFill>
                  <a:schemeClr val="tx1"/>
                </a:solidFill>
              </a:rPr>
              <a:t>Living things are always variable, so do not base your organism identification in the field on a single observation.</a:t>
            </a:r>
          </a:p>
        </p:txBody>
      </p:sp>
      <p:sp>
        <p:nvSpPr>
          <p:cNvPr id="1823747" name="Rectangle 3"/>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Font typeface="Wingdings" pitchFamily="2" charset="2"/>
              <a:buNone/>
              <a:defRPr/>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endParaRPr lang="en-US" dirty="0">
              <a:effectLst>
                <a:outerShdw blurRad="38100" dist="38100" dir="2700000" algn="tl">
                  <a:srgbClr val="336699"/>
                </a:outerShdw>
              </a:effectLst>
            </a:endParaRPr>
          </a:p>
        </p:txBody>
      </p:sp>
      <p:sp>
        <p:nvSpPr>
          <p:cNvPr id="2" name="Rectangle 1"/>
          <p:cNvSpPr/>
          <p:nvPr/>
        </p:nvSpPr>
        <p:spPr>
          <a:xfrm>
            <a:off x="7924800" y="152400"/>
            <a:ext cx="915892" cy="923330"/>
          </a:xfrm>
          <a:prstGeom prst="rect">
            <a:avLst/>
          </a:prstGeom>
          <a:noFill/>
        </p:spPr>
        <p:txBody>
          <a:bodyPr wrap="none" lIns="91440" tIns="45720" rIns="91440" bIns="45720">
            <a:spAutoFit/>
          </a:bodyPr>
          <a:lstStyle/>
          <a:p>
            <a:pPr algn="ct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11</a:t>
            </a:r>
          </a:p>
        </p:txBody>
      </p:sp>
    </p:spTree>
    <p:extLst>
      <p:ext uri="{BB962C8B-B14F-4D97-AF65-F5344CB8AC3E}">
        <p14:creationId xmlns:p14="http://schemas.microsoft.com/office/powerpoint/2010/main" val="28579901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3"/>
          <p:cNvSpPr>
            <a:spLocks noGrp="1" noChangeArrowheads="1"/>
          </p:cNvSpPr>
          <p:nvPr>
            <p:ph type="body" idx="4294967295"/>
          </p:nvPr>
        </p:nvSpPr>
        <p:spPr>
          <a:xfrm>
            <a:off x="304800" y="228600"/>
            <a:ext cx="8305800" cy="5897563"/>
          </a:xfrm>
        </p:spPr>
        <p:txBody>
          <a:bodyPr/>
          <a:lstStyle/>
          <a:p>
            <a:pPr eaLnBrk="1" hangingPunct="1"/>
            <a:r>
              <a:rPr lang="en-US" dirty="0"/>
              <a:t> Which is not advised when following a dichotomous key?</a:t>
            </a:r>
          </a:p>
          <a:p>
            <a:pPr marL="457200" lvl="1" indent="0" eaLnBrk="1" hangingPunct="1">
              <a:buNone/>
            </a:pPr>
            <a:r>
              <a:rPr lang="en-US" dirty="0">
                <a:solidFill>
                  <a:srgbClr val="6699FF"/>
                </a:solidFill>
              </a:rPr>
              <a:t>A.) Understand the meaning of the terms involved in the key.</a:t>
            </a:r>
          </a:p>
          <a:p>
            <a:pPr marL="457200" lvl="1" indent="0" eaLnBrk="1" hangingPunct="1">
              <a:buNone/>
            </a:pPr>
            <a:r>
              <a:rPr lang="en-US" dirty="0">
                <a:solidFill>
                  <a:srgbClr val="66FF99"/>
                </a:solidFill>
              </a:rPr>
              <a:t>B.) </a:t>
            </a:r>
            <a:r>
              <a:rPr lang="en-US" dirty="0">
                <a:solidFill>
                  <a:schemeClr val="tx1"/>
                </a:solidFill>
              </a:rPr>
              <a:t>When measurements are given, use a scale to measure the specimen. Do not guess at a measurement.</a:t>
            </a:r>
          </a:p>
          <a:p>
            <a:pPr marL="457200" lvl="1" indent="0" eaLnBrk="1" hangingPunct="1">
              <a:buNone/>
            </a:pPr>
            <a:r>
              <a:rPr lang="en-US" dirty="0">
                <a:solidFill>
                  <a:srgbClr val="FF99FF"/>
                </a:solidFill>
              </a:rPr>
              <a:t>C.) </a:t>
            </a:r>
            <a:r>
              <a:rPr lang="en-US" dirty="0">
                <a:solidFill>
                  <a:schemeClr val="tx1"/>
                </a:solidFill>
              </a:rPr>
              <a:t>It is okay to skip ahead and read the choice that seems the most logical.</a:t>
            </a:r>
          </a:p>
          <a:p>
            <a:pPr marL="457200" lvl="1" indent="0" eaLnBrk="1" hangingPunct="1">
              <a:buNone/>
            </a:pPr>
            <a:r>
              <a:rPr lang="en-US" dirty="0">
                <a:solidFill>
                  <a:srgbClr val="FF9900"/>
                </a:solidFill>
              </a:rPr>
              <a:t>D.) </a:t>
            </a:r>
            <a:r>
              <a:rPr lang="en-US" dirty="0">
                <a:solidFill>
                  <a:schemeClr val="tx1"/>
                </a:solidFill>
              </a:rPr>
              <a:t>Living things are always variable, so do not base your organism identification in the field on a single observation.</a:t>
            </a:r>
          </a:p>
        </p:txBody>
      </p:sp>
      <p:sp>
        <p:nvSpPr>
          <p:cNvPr id="1823747" name="Rectangle 3"/>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Font typeface="Wingdings" pitchFamily="2" charset="2"/>
              <a:buNone/>
              <a:defRPr/>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endParaRPr lang="en-US" dirty="0">
              <a:effectLst>
                <a:outerShdw blurRad="38100" dist="38100" dir="2700000" algn="tl">
                  <a:srgbClr val="336699"/>
                </a:outerShdw>
              </a:effectLst>
            </a:endParaRPr>
          </a:p>
        </p:txBody>
      </p:sp>
      <p:sp>
        <p:nvSpPr>
          <p:cNvPr id="2" name="Rectangle 1"/>
          <p:cNvSpPr/>
          <p:nvPr/>
        </p:nvSpPr>
        <p:spPr>
          <a:xfrm>
            <a:off x="7924800" y="152400"/>
            <a:ext cx="915892" cy="923330"/>
          </a:xfrm>
          <a:prstGeom prst="rect">
            <a:avLst/>
          </a:prstGeom>
          <a:noFill/>
        </p:spPr>
        <p:txBody>
          <a:bodyPr wrap="none" lIns="91440" tIns="45720" rIns="91440" bIns="45720">
            <a:spAutoFit/>
          </a:bodyPr>
          <a:lstStyle/>
          <a:p>
            <a:pPr algn="ct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11</a:t>
            </a:r>
          </a:p>
        </p:txBody>
      </p:sp>
    </p:spTree>
    <p:extLst>
      <p:ext uri="{BB962C8B-B14F-4D97-AF65-F5344CB8AC3E}">
        <p14:creationId xmlns:p14="http://schemas.microsoft.com/office/powerpoint/2010/main" val="2650725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3"/>
          <p:cNvSpPr>
            <a:spLocks noGrp="1" noChangeArrowheads="1"/>
          </p:cNvSpPr>
          <p:nvPr>
            <p:ph type="body" idx="4294967295"/>
          </p:nvPr>
        </p:nvSpPr>
        <p:spPr>
          <a:xfrm>
            <a:off x="304800" y="228600"/>
            <a:ext cx="8305800" cy="5897563"/>
          </a:xfrm>
        </p:spPr>
        <p:txBody>
          <a:bodyPr/>
          <a:lstStyle/>
          <a:p>
            <a:pPr eaLnBrk="1" hangingPunct="1"/>
            <a:r>
              <a:rPr lang="en-US" dirty="0"/>
              <a:t> Which is not advised when following a dichotomous key?</a:t>
            </a:r>
          </a:p>
          <a:p>
            <a:pPr marL="457200" lvl="1" indent="0" eaLnBrk="1" hangingPunct="1">
              <a:buNone/>
            </a:pPr>
            <a:r>
              <a:rPr lang="en-US" dirty="0">
                <a:solidFill>
                  <a:srgbClr val="6699FF"/>
                </a:solidFill>
              </a:rPr>
              <a:t>A.) Understand the meaning of the terms involved in the key.</a:t>
            </a:r>
          </a:p>
          <a:p>
            <a:pPr marL="457200" lvl="1" indent="0" eaLnBrk="1" hangingPunct="1">
              <a:buNone/>
            </a:pPr>
            <a:r>
              <a:rPr lang="en-US" dirty="0">
                <a:solidFill>
                  <a:srgbClr val="66FF99"/>
                </a:solidFill>
              </a:rPr>
              <a:t>B.) When measurements are given, use a scale to measure the specimen. Do not guess at a measurement.</a:t>
            </a:r>
          </a:p>
          <a:p>
            <a:pPr marL="457200" lvl="1" indent="0" eaLnBrk="1" hangingPunct="1">
              <a:buNone/>
            </a:pPr>
            <a:r>
              <a:rPr lang="en-US" dirty="0">
                <a:solidFill>
                  <a:srgbClr val="FF99FF"/>
                </a:solidFill>
              </a:rPr>
              <a:t>C.) </a:t>
            </a:r>
            <a:r>
              <a:rPr lang="en-US" dirty="0">
                <a:solidFill>
                  <a:schemeClr val="tx1"/>
                </a:solidFill>
              </a:rPr>
              <a:t>It is okay to skip ahead and read the choice that seems the most logical.</a:t>
            </a:r>
          </a:p>
          <a:p>
            <a:pPr marL="457200" lvl="1" indent="0" eaLnBrk="1" hangingPunct="1">
              <a:buNone/>
            </a:pPr>
            <a:r>
              <a:rPr lang="en-US" dirty="0">
                <a:solidFill>
                  <a:srgbClr val="FF9900"/>
                </a:solidFill>
              </a:rPr>
              <a:t>D.) </a:t>
            </a:r>
            <a:r>
              <a:rPr lang="en-US" dirty="0">
                <a:solidFill>
                  <a:schemeClr val="tx1"/>
                </a:solidFill>
              </a:rPr>
              <a:t>Living things are always variable, so do not base your organism identification in the field on a single observation.</a:t>
            </a:r>
          </a:p>
        </p:txBody>
      </p:sp>
      <p:sp>
        <p:nvSpPr>
          <p:cNvPr id="1823747" name="Rectangle 3"/>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Font typeface="Wingdings" pitchFamily="2" charset="2"/>
              <a:buNone/>
              <a:defRPr/>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endParaRPr lang="en-US" dirty="0">
              <a:effectLst>
                <a:outerShdw blurRad="38100" dist="38100" dir="2700000" algn="tl">
                  <a:srgbClr val="336699"/>
                </a:outerShdw>
              </a:effectLst>
            </a:endParaRPr>
          </a:p>
        </p:txBody>
      </p:sp>
      <p:sp>
        <p:nvSpPr>
          <p:cNvPr id="2" name="Rectangle 1"/>
          <p:cNvSpPr/>
          <p:nvPr/>
        </p:nvSpPr>
        <p:spPr>
          <a:xfrm>
            <a:off x="7924800" y="152400"/>
            <a:ext cx="915892" cy="923330"/>
          </a:xfrm>
          <a:prstGeom prst="rect">
            <a:avLst/>
          </a:prstGeom>
          <a:noFill/>
        </p:spPr>
        <p:txBody>
          <a:bodyPr wrap="none" lIns="91440" tIns="45720" rIns="91440" bIns="45720">
            <a:spAutoFit/>
          </a:bodyPr>
          <a:lstStyle/>
          <a:p>
            <a:pPr algn="ct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11</a:t>
            </a:r>
          </a:p>
        </p:txBody>
      </p:sp>
    </p:spTree>
    <p:extLst>
      <p:ext uri="{BB962C8B-B14F-4D97-AF65-F5344CB8AC3E}">
        <p14:creationId xmlns:p14="http://schemas.microsoft.com/office/powerpoint/2010/main" val="2650725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3"/>
          <p:cNvSpPr>
            <a:spLocks noGrp="1" noChangeArrowheads="1"/>
          </p:cNvSpPr>
          <p:nvPr>
            <p:ph type="body" idx="4294967295"/>
          </p:nvPr>
        </p:nvSpPr>
        <p:spPr>
          <a:xfrm>
            <a:off x="304800" y="228600"/>
            <a:ext cx="8305800" cy="5897563"/>
          </a:xfrm>
        </p:spPr>
        <p:txBody>
          <a:bodyPr/>
          <a:lstStyle/>
          <a:p>
            <a:pPr eaLnBrk="1" hangingPunct="1"/>
            <a:r>
              <a:rPr lang="en-US" dirty="0"/>
              <a:t> Which is not advised when following a dichotomous key?</a:t>
            </a:r>
          </a:p>
          <a:p>
            <a:pPr marL="457200" lvl="1" indent="0" eaLnBrk="1" hangingPunct="1">
              <a:buNone/>
            </a:pPr>
            <a:r>
              <a:rPr lang="en-US" dirty="0">
                <a:solidFill>
                  <a:srgbClr val="6699FF"/>
                </a:solidFill>
              </a:rPr>
              <a:t>A.) Understand the meaning of the terms involved in the key.</a:t>
            </a:r>
          </a:p>
          <a:p>
            <a:pPr marL="457200" lvl="1" indent="0" eaLnBrk="1" hangingPunct="1">
              <a:buNone/>
            </a:pPr>
            <a:r>
              <a:rPr lang="en-US" dirty="0">
                <a:solidFill>
                  <a:srgbClr val="66FF99"/>
                </a:solidFill>
              </a:rPr>
              <a:t>B.) When measurements are given, use a scale to measure the specimen. Do not guess at a measurement.</a:t>
            </a:r>
          </a:p>
          <a:p>
            <a:pPr marL="457200" lvl="1" indent="0" eaLnBrk="1" hangingPunct="1">
              <a:buNone/>
            </a:pPr>
            <a:r>
              <a:rPr lang="en-US" dirty="0">
                <a:solidFill>
                  <a:srgbClr val="FF99FF"/>
                </a:solidFill>
              </a:rPr>
              <a:t>C.) It is okay to skip ahead and read the choice that seems the most logical.</a:t>
            </a:r>
          </a:p>
          <a:p>
            <a:pPr marL="457200" lvl="1" indent="0" eaLnBrk="1" hangingPunct="1">
              <a:buNone/>
            </a:pPr>
            <a:r>
              <a:rPr lang="en-US" dirty="0">
                <a:solidFill>
                  <a:srgbClr val="FF9900"/>
                </a:solidFill>
              </a:rPr>
              <a:t>D.) </a:t>
            </a:r>
            <a:r>
              <a:rPr lang="en-US" dirty="0">
                <a:solidFill>
                  <a:schemeClr val="tx1"/>
                </a:solidFill>
              </a:rPr>
              <a:t>Living things are always variable, so do not base your organism identification in the field on a single observation.</a:t>
            </a:r>
          </a:p>
        </p:txBody>
      </p:sp>
      <p:sp>
        <p:nvSpPr>
          <p:cNvPr id="1823747" name="Rectangle 3"/>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Font typeface="Wingdings" pitchFamily="2" charset="2"/>
              <a:buNone/>
              <a:defRPr/>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endParaRPr lang="en-US" dirty="0">
              <a:effectLst>
                <a:outerShdw blurRad="38100" dist="38100" dir="2700000" algn="tl">
                  <a:srgbClr val="336699"/>
                </a:outerShdw>
              </a:effectLst>
            </a:endParaRPr>
          </a:p>
        </p:txBody>
      </p:sp>
      <p:sp>
        <p:nvSpPr>
          <p:cNvPr id="2" name="Rectangle 1"/>
          <p:cNvSpPr/>
          <p:nvPr/>
        </p:nvSpPr>
        <p:spPr>
          <a:xfrm>
            <a:off x="7924800" y="152400"/>
            <a:ext cx="915892" cy="923330"/>
          </a:xfrm>
          <a:prstGeom prst="rect">
            <a:avLst/>
          </a:prstGeom>
          <a:noFill/>
        </p:spPr>
        <p:txBody>
          <a:bodyPr wrap="none" lIns="91440" tIns="45720" rIns="91440" bIns="45720">
            <a:spAutoFit/>
          </a:bodyPr>
          <a:lstStyle/>
          <a:p>
            <a:pPr algn="ct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11</a:t>
            </a:r>
          </a:p>
        </p:txBody>
      </p:sp>
    </p:spTree>
    <p:extLst>
      <p:ext uri="{BB962C8B-B14F-4D97-AF65-F5344CB8AC3E}">
        <p14:creationId xmlns:p14="http://schemas.microsoft.com/office/powerpoint/2010/main" val="2650725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3"/>
          <p:cNvSpPr>
            <a:spLocks noGrp="1" noChangeArrowheads="1"/>
          </p:cNvSpPr>
          <p:nvPr>
            <p:ph type="body" idx="4294967295"/>
          </p:nvPr>
        </p:nvSpPr>
        <p:spPr>
          <a:xfrm>
            <a:off x="304800" y="228600"/>
            <a:ext cx="8305800" cy="5897563"/>
          </a:xfrm>
        </p:spPr>
        <p:txBody>
          <a:bodyPr/>
          <a:lstStyle/>
          <a:p>
            <a:pPr eaLnBrk="1" hangingPunct="1"/>
            <a:r>
              <a:rPr lang="en-US" dirty="0"/>
              <a:t> Which is not advised when following a dichotomous key?</a:t>
            </a:r>
          </a:p>
          <a:p>
            <a:pPr marL="457200" lvl="1" indent="0" eaLnBrk="1" hangingPunct="1">
              <a:buNone/>
            </a:pPr>
            <a:r>
              <a:rPr lang="en-US" dirty="0">
                <a:solidFill>
                  <a:srgbClr val="6699FF"/>
                </a:solidFill>
              </a:rPr>
              <a:t>A.) Understand the meaning of the terms involved in the key.</a:t>
            </a:r>
          </a:p>
          <a:p>
            <a:pPr marL="457200" lvl="1" indent="0" eaLnBrk="1" hangingPunct="1">
              <a:buNone/>
            </a:pPr>
            <a:r>
              <a:rPr lang="en-US" dirty="0">
                <a:solidFill>
                  <a:srgbClr val="66FF99"/>
                </a:solidFill>
              </a:rPr>
              <a:t>B.) When measurements are given, use a scale to measure the specimen. Do not guess at a measurement.</a:t>
            </a:r>
          </a:p>
          <a:p>
            <a:pPr marL="457200" lvl="1" indent="0" eaLnBrk="1" hangingPunct="1">
              <a:buNone/>
            </a:pPr>
            <a:r>
              <a:rPr lang="en-US" dirty="0">
                <a:solidFill>
                  <a:srgbClr val="FF99FF"/>
                </a:solidFill>
              </a:rPr>
              <a:t>C.) It is okay to skip ahead and read the choice that seems the most logical.</a:t>
            </a:r>
          </a:p>
          <a:p>
            <a:pPr marL="457200" lvl="1" indent="0" eaLnBrk="1" hangingPunct="1">
              <a:buNone/>
            </a:pPr>
            <a:r>
              <a:rPr lang="en-US" dirty="0">
                <a:solidFill>
                  <a:srgbClr val="FF9900"/>
                </a:solidFill>
              </a:rPr>
              <a:t>D.) Living things are always variable, so do not base your organism identification in the field on a single observation.</a:t>
            </a:r>
          </a:p>
        </p:txBody>
      </p:sp>
      <p:sp>
        <p:nvSpPr>
          <p:cNvPr id="1823747" name="Rectangle 3"/>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Font typeface="Wingdings" pitchFamily="2" charset="2"/>
              <a:buNone/>
              <a:defRPr/>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endParaRPr lang="en-US" dirty="0">
              <a:effectLst>
                <a:outerShdw blurRad="38100" dist="38100" dir="2700000" algn="tl">
                  <a:srgbClr val="336699"/>
                </a:outerShdw>
              </a:effectLst>
            </a:endParaRPr>
          </a:p>
        </p:txBody>
      </p:sp>
      <p:sp>
        <p:nvSpPr>
          <p:cNvPr id="2" name="Rectangle 1"/>
          <p:cNvSpPr/>
          <p:nvPr/>
        </p:nvSpPr>
        <p:spPr>
          <a:xfrm>
            <a:off x="7924800" y="152400"/>
            <a:ext cx="915892" cy="923330"/>
          </a:xfrm>
          <a:prstGeom prst="rect">
            <a:avLst/>
          </a:prstGeom>
          <a:noFill/>
        </p:spPr>
        <p:txBody>
          <a:bodyPr wrap="none" lIns="91440" tIns="45720" rIns="91440" bIns="45720">
            <a:spAutoFit/>
          </a:bodyPr>
          <a:lstStyle/>
          <a:p>
            <a:pPr algn="ct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11</a:t>
            </a:r>
          </a:p>
        </p:txBody>
      </p:sp>
    </p:spTree>
    <p:extLst>
      <p:ext uri="{BB962C8B-B14F-4D97-AF65-F5344CB8AC3E}">
        <p14:creationId xmlns:p14="http://schemas.microsoft.com/office/powerpoint/2010/main" val="2650725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5091" name="Rectangle 3"/>
          <p:cNvSpPr>
            <a:spLocks noGrp="1" noChangeArrowheads="1"/>
          </p:cNvSpPr>
          <p:nvPr>
            <p:ph type="body" sz="half" idx="1"/>
          </p:nvPr>
        </p:nvSpPr>
        <p:spPr>
          <a:xfrm>
            <a:off x="228600" y="228600"/>
            <a:ext cx="8763000" cy="5902325"/>
          </a:xfrm>
        </p:spPr>
        <p:txBody>
          <a:bodyPr/>
          <a:lstStyle/>
          <a:p>
            <a:pPr eaLnBrk="1" hangingPunct="1">
              <a:defRPr/>
            </a:pPr>
            <a:r>
              <a:rPr lang="en-US" dirty="0"/>
              <a:t>This is the name for describing the similarities between organisms.</a:t>
            </a:r>
          </a:p>
        </p:txBody>
      </p:sp>
      <p:sp>
        <p:nvSpPr>
          <p:cNvPr id="5465095" name="Rectangle 7"/>
          <p:cNvSpPr>
            <a:spLocks noGrp="1" noChangeArrowheads="1"/>
          </p:cNvSpPr>
          <p:nvPr>
            <p:ph sz="half" idx="2"/>
          </p:nvPr>
        </p:nvSpPr>
        <p:spPr/>
        <p:txBody>
          <a:bodyPr/>
          <a:lstStyle/>
          <a:p>
            <a:pPr eaLnBrk="1" hangingPunct="1">
              <a:defRPr/>
            </a:pPr>
            <a:endParaRPr lang="en-US" sz="2800"/>
          </a:p>
        </p:txBody>
      </p:sp>
      <p:pic>
        <p:nvPicPr>
          <p:cNvPr id="299012" name="Picture 9" descr="homology-limb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47800"/>
            <a:ext cx="8615363" cy="5006975"/>
          </a:xfrm>
          <a:prstGeom prst="rect">
            <a:avLst/>
          </a:prstGeom>
          <a:noFill/>
          <a:ln w="76200">
            <a:solidFill>
              <a:schemeClr val="bg2">
                <a:lumMod val="7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145415"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Font typeface="Wingdings" pitchFamily="2" charset="2"/>
              <a:buNone/>
              <a:defRPr/>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endParaRPr lang="en-US" dirty="0">
              <a:effectLst>
                <a:outerShdw blurRad="38100" dist="38100" dir="2700000" algn="tl">
                  <a:srgbClr val="000000"/>
                </a:outerShdw>
              </a:effectLst>
            </a:endParaRPr>
          </a:p>
        </p:txBody>
      </p:sp>
      <p:sp>
        <p:nvSpPr>
          <p:cNvPr id="2" name="Rectangle 1"/>
          <p:cNvSpPr/>
          <p:nvPr/>
        </p:nvSpPr>
        <p:spPr>
          <a:xfrm>
            <a:off x="8077200" y="685800"/>
            <a:ext cx="954107" cy="923330"/>
          </a:xfrm>
          <a:prstGeom prst="rect">
            <a:avLst/>
          </a:prstGeom>
          <a:noFill/>
        </p:spPr>
        <p:txBody>
          <a:bodyPr wrap="none" lIns="91440" tIns="45720" rIns="91440" bIns="45720">
            <a:spAutoFit/>
          </a:bodyPr>
          <a:lstStyle/>
          <a:p>
            <a:pPr algn="ct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12</a:t>
            </a:r>
          </a:p>
        </p:txBody>
      </p:sp>
    </p:spTree>
    <p:extLst>
      <p:ext uri="{BB962C8B-B14F-4D97-AF65-F5344CB8AC3E}">
        <p14:creationId xmlns:p14="http://schemas.microsoft.com/office/powerpoint/2010/main" val="15549568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0835" name="Rectangle 3"/>
          <p:cNvSpPr>
            <a:spLocks noGrp="1" noChangeArrowheads="1"/>
          </p:cNvSpPr>
          <p:nvPr>
            <p:ph type="body" idx="4294967295"/>
          </p:nvPr>
        </p:nvSpPr>
        <p:spPr>
          <a:xfrm>
            <a:off x="228600" y="228600"/>
            <a:ext cx="8686800" cy="5673725"/>
          </a:xfrm>
        </p:spPr>
        <p:txBody>
          <a:bodyPr/>
          <a:lstStyle/>
          <a:p>
            <a:pPr eaLnBrk="1" hangingPunct="1">
              <a:defRPr/>
            </a:pPr>
            <a:r>
              <a:rPr lang="en-US" dirty="0"/>
              <a:t>These are the 3 Domains of Life. </a:t>
            </a:r>
          </a:p>
          <a:p>
            <a:pPr lvl="1" eaLnBrk="1" hangingPunct="1">
              <a:defRPr/>
            </a:pPr>
            <a:r>
              <a:rPr lang="en-US" dirty="0">
                <a:solidFill>
                  <a:schemeClr val="accent1">
                    <a:lumMod val="50000"/>
                  </a:schemeClr>
                </a:solidFill>
              </a:rPr>
              <a:t>A.) </a:t>
            </a:r>
            <a:r>
              <a:rPr lang="en-US" dirty="0" err="1">
                <a:solidFill>
                  <a:schemeClr val="tx1"/>
                </a:solidFill>
              </a:rPr>
              <a:t>Monera</a:t>
            </a:r>
            <a:r>
              <a:rPr lang="en-US" dirty="0">
                <a:solidFill>
                  <a:schemeClr val="tx1"/>
                </a:solidFill>
              </a:rPr>
              <a:t>, Protista, Fungi</a:t>
            </a:r>
          </a:p>
          <a:p>
            <a:pPr lvl="1" eaLnBrk="1" hangingPunct="1">
              <a:defRPr/>
            </a:pPr>
            <a:r>
              <a:rPr lang="en-US" dirty="0">
                <a:solidFill>
                  <a:schemeClr val="accent2">
                    <a:lumMod val="40000"/>
                    <a:lumOff val="60000"/>
                  </a:schemeClr>
                </a:solidFill>
              </a:rPr>
              <a:t>B.) </a:t>
            </a:r>
            <a:r>
              <a:rPr lang="en-US" dirty="0" err="1">
                <a:solidFill>
                  <a:schemeClr val="tx1"/>
                </a:solidFill>
              </a:rPr>
              <a:t>Archaea</a:t>
            </a:r>
            <a:r>
              <a:rPr lang="en-US" dirty="0">
                <a:solidFill>
                  <a:schemeClr val="tx1"/>
                </a:solidFill>
              </a:rPr>
              <a:t>, Bacteria, </a:t>
            </a:r>
            <a:r>
              <a:rPr lang="en-US" dirty="0" err="1">
                <a:solidFill>
                  <a:schemeClr val="tx1"/>
                </a:solidFill>
              </a:rPr>
              <a:t>Eukarya</a:t>
            </a:r>
            <a:endParaRPr lang="en-US" dirty="0">
              <a:solidFill>
                <a:schemeClr val="tx1"/>
              </a:solidFill>
            </a:endParaRPr>
          </a:p>
          <a:p>
            <a:pPr lvl="1" eaLnBrk="1" hangingPunct="1">
              <a:defRPr/>
            </a:pPr>
            <a:r>
              <a:rPr lang="en-US" dirty="0">
                <a:solidFill>
                  <a:srgbClr val="FFFFCC"/>
                </a:solidFill>
              </a:rPr>
              <a:t>C.) </a:t>
            </a:r>
            <a:r>
              <a:rPr lang="en-US" dirty="0" err="1">
                <a:solidFill>
                  <a:schemeClr val="tx1"/>
                </a:solidFill>
              </a:rPr>
              <a:t>Thermoplasms</a:t>
            </a:r>
            <a:r>
              <a:rPr lang="en-US" dirty="0">
                <a:solidFill>
                  <a:schemeClr val="tx1"/>
                </a:solidFill>
              </a:rPr>
              <a:t>, Cyanobacteria, Flagellates </a:t>
            </a:r>
          </a:p>
          <a:p>
            <a:pPr lvl="1" eaLnBrk="1" hangingPunct="1">
              <a:defRPr/>
            </a:pPr>
            <a:r>
              <a:rPr lang="en-US" dirty="0">
                <a:solidFill>
                  <a:srgbClr val="FF7C80"/>
                </a:solidFill>
              </a:rPr>
              <a:t>D.) </a:t>
            </a:r>
            <a:r>
              <a:rPr lang="en-US" dirty="0">
                <a:solidFill>
                  <a:schemeClr val="tx1"/>
                </a:solidFill>
              </a:rPr>
              <a:t>Ribosomes, Cytoplasm, Nucleus</a:t>
            </a:r>
          </a:p>
          <a:p>
            <a:pPr lvl="1" eaLnBrk="1" hangingPunct="1">
              <a:defRPr/>
            </a:pPr>
            <a:endParaRPr lang="en-US" dirty="0"/>
          </a:p>
        </p:txBody>
      </p:sp>
      <p:pic>
        <p:nvPicPr>
          <p:cNvPr id="3758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971800"/>
            <a:ext cx="8686800" cy="3657600"/>
          </a:xfrm>
          <a:prstGeom prst="rect">
            <a:avLst/>
          </a:prstGeom>
          <a:noFill/>
          <a:ln w="28575">
            <a:solidFill>
              <a:schemeClr val="accent1">
                <a:lumMod val="7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1638406"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Font typeface="Wingdings" pitchFamily="2" charset="2"/>
              <a:buNone/>
              <a:defRPr/>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endParaRPr lang="en-US" dirty="0">
              <a:effectLst>
                <a:outerShdw blurRad="38100" dist="38100" dir="2700000" algn="tl">
                  <a:srgbClr val="000000"/>
                </a:outerShdw>
              </a:effectLst>
            </a:endParaRPr>
          </a:p>
        </p:txBody>
      </p:sp>
      <p:sp>
        <p:nvSpPr>
          <p:cNvPr id="4" name="Rectangle 3"/>
          <p:cNvSpPr/>
          <p:nvPr/>
        </p:nvSpPr>
        <p:spPr>
          <a:xfrm>
            <a:off x="7394427" y="152400"/>
            <a:ext cx="1553630" cy="1569660"/>
          </a:xfrm>
          <a:prstGeom prst="rect">
            <a:avLst/>
          </a:prstGeom>
          <a:noFill/>
        </p:spPr>
        <p:txBody>
          <a:bodyPr wrap="none" lIns="91440" tIns="45720" rIns="91440" bIns="45720">
            <a:spAutoFit/>
          </a:bodyPr>
          <a:lstStyle/>
          <a:p>
            <a:pPr algn="ctr"/>
            <a:r>
              <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13</a:t>
            </a:r>
          </a:p>
        </p:txBody>
      </p:sp>
      <p:sp>
        <p:nvSpPr>
          <p:cNvPr id="5" name="Rectangle 4"/>
          <p:cNvSpPr/>
          <p:nvPr/>
        </p:nvSpPr>
        <p:spPr>
          <a:xfrm>
            <a:off x="609600" y="3505200"/>
            <a:ext cx="13716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429000" y="3080657"/>
            <a:ext cx="15240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96000" y="2982686"/>
            <a:ext cx="2075242" cy="3265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9353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457200" y="304800"/>
            <a:ext cx="8229600" cy="5821363"/>
          </a:xfrm>
        </p:spPr>
        <p:txBody>
          <a:bodyPr/>
          <a:lstStyle/>
          <a:p>
            <a:r>
              <a:rPr lang="en-US"/>
              <a:t>How to play…</a:t>
            </a:r>
          </a:p>
          <a:p>
            <a:pPr lvl="1"/>
            <a:r>
              <a:rPr lang="en-US">
                <a:solidFill>
                  <a:srgbClr val="6699FF"/>
                </a:solidFill>
              </a:rPr>
              <a:t>Don’t play like Jeo_ _ _ _ y.</a:t>
            </a:r>
          </a:p>
          <a:p>
            <a:pPr lvl="1"/>
            <a:r>
              <a:rPr lang="en-US">
                <a:solidFill>
                  <a:srgbClr val="FF99FF"/>
                </a:solidFill>
              </a:rPr>
              <a:t>Class should be divided into several small groups.</a:t>
            </a:r>
          </a:p>
          <a:p>
            <a:pPr lvl="1"/>
            <a:r>
              <a:rPr lang="en-US">
                <a:solidFill>
                  <a:srgbClr val="FFCC99"/>
                </a:solidFill>
              </a:rPr>
              <a:t>Groups should use science journal (red slide notes), homework, and other available materials to assist you.</a:t>
            </a:r>
          </a:p>
          <a:p>
            <a:pPr lvl="1"/>
            <a:r>
              <a:rPr lang="en-US">
                <a:solidFill>
                  <a:srgbClr val="66FFCC"/>
                </a:solidFill>
              </a:rPr>
              <a:t>Groups can communicate </a:t>
            </a:r>
            <a:r>
              <a:rPr lang="en-US" b="1" u="sng"/>
              <a:t>quietly</a:t>
            </a:r>
            <a:r>
              <a:rPr lang="en-US"/>
              <a:t> </a:t>
            </a:r>
            <a:r>
              <a:rPr lang="en-US">
                <a:solidFill>
                  <a:srgbClr val="66FFCC"/>
                </a:solidFill>
              </a:rPr>
              <a:t>with each other but no sharing answers between groups.</a:t>
            </a:r>
          </a:p>
          <a:p>
            <a:pPr lvl="2"/>
            <a:r>
              <a:rPr lang="en-US">
                <a:solidFill>
                  <a:srgbClr val="9966FF"/>
                </a:solidFill>
              </a:rPr>
              <a:t>Practice quietly communicating right now?</a:t>
            </a:r>
          </a:p>
          <a:p>
            <a:pPr lvl="2"/>
            <a:r>
              <a:rPr lang="en-US">
                <a:solidFill>
                  <a:srgbClr val="9966FF"/>
                </a:solidFill>
              </a:rPr>
              <a:t>Practice Communication Question:</a:t>
            </a:r>
          </a:p>
          <a:p>
            <a:pPr lvl="2"/>
            <a:r>
              <a:rPr lang="en-US">
                <a:solidFill>
                  <a:srgbClr val="FFFF66"/>
                </a:solidFill>
              </a:rPr>
              <a:t>Your group gets to order one pizza, and you can have two toppings.  What does your group want?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0835" name="Rectangle 3"/>
          <p:cNvSpPr>
            <a:spLocks noGrp="1" noChangeArrowheads="1"/>
          </p:cNvSpPr>
          <p:nvPr>
            <p:ph type="body" idx="4294967295"/>
          </p:nvPr>
        </p:nvSpPr>
        <p:spPr>
          <a:xfrm>
            <a:off x="228600" y="228600"/>
            <a:ext cx="8686800" cy="5673725"/>
          </a:xfrm>
        </p:spPr>
        <p:txBody>
          <a:bodyPr/>
          <a:lstStyle/>
          <a:p>
            <a:pPr eaLnBrk="1" hangingPunct="1">
              <a:defRPr/>
            </a:pPr>
            <a:r>
              <a:rPr lang="en-US" dirty="0"/>
              <a:t>These are the 3 Domains of Life. </a:t>
            </a:r>
          </a:p>
          <a:p>
            <a:pPr lvl="1" eaLnBrk="1" hangingPunct="1">
              <a:defRPr/>
            </a:pPr>
            <a:r>
              <a:rPr lang="en-US" dirty="0">
                <a:solidFill>
                  <a:schemeClr val="accent1">
                    <a:lumMod val="50000"/>
                  </a:schemeClr>
                </a:solidFill>
              </a:rPr>
              <a:t>A.) </a:t>
            </a:r>
            <a:r>
              <a:rPr lang="en-US" dirty="0" err="1">
                <a:solidFill>
                  <a:schemeClr val="accent1">
                    <a:lumMod val="50000"/>
                  </a:schemeClr>
                </a:solidFill>
              </a:rPr>
              <a:t>Monera</a:t>
            </a:r>
            <a:r>
              <a:rPr lang="en-US" dirty="0">
                <a:solidFill>
                  <a:schemeClr val="accent1">
                    <a:lumMod val="50000"/>
                  </a:schemeClr>
                </a:solidFill>
              </a:rPr>
              <a:t>, Protista, Fungi</a:t>
            </a:r>
          </a:p>
          <a:p>
            <a:pPr lvl="1" eaLnBrk="1" hangingPunct="1">
              <a:defRPr/>
            </a:pPr>
            <a:r>
              <a:rPr lang="en-US" dirty="0">
                <a:solidFill>
                  <a:schemeClr val="accent2">
                    <a:lumMod val="40000"/>
                    <a:lumOff val="60000"/>
                  </a:schemeClr>
                </a:solidFill>
              </a:rPr>
              <a:t>B.) </a:t>
            </a:r>
            <a:r>
              <a:rPr lang="en-US" dirty="0" err="1">
                <a:solidFill>
                  <a:schemeClr val="tx1"/>
                </a:solidFill>
              </a:rPr>
              <a:t>Archaea</a:t>
            </a:r>
            <a:r>
              <a:rPr lang="en-US" dirty="0">
                <a:solidFill>
                  <a:schemeClr val="tx1"/>
                </a:solidFill>
              </a:rPr>
              <a:t>, Bacteria, </a:t>
            </a:r>
            <a:r>
              <a:rPr lang="en-US" dirty="0" err="1">
                <a:solidFill>
                  <a:schemeClr val="tx1"/>
                </a:solidFill>
              </a:rPr>
              <a:t>Eukarya</a:t>
            </a:r>
            <a:endParaRPr lang="en-US" dirty="0">
              <a:solidFill>
                <a:schemeClr val="tx1"/>
              </a:solidFill>
            </a:endParaRPr>
          </a:p>
          <a:p>
            <a:pPr lvl="1" eaLnBrk="1" hangingPunct="1">
              <a:defRPr/>
            </a:pPr>
            <a:r>
              <a:rPr lang="en-US" dirty="0">
                <a:solidFill>
                  <a:srgbClr val="FFFFCC"/>
                </a:solidFill>
              </a:rPr>
              <a:t>C.) </a:t>
            </a:r>
            <a:r>
              <a:rPr lang="en-US" dirty="0" err="1">
                <a:solidFill>
                  <a:schemeClr val="tx1"/>
                </a:solidFill>
              </a:rPr>
              <a:t>Thermoplasms</a:t>
            </a:r>
            <a:r>
              <a:rPr lang="en-US" dirty="0">
                <a:solidFill>
                  <a:schemeClr val="tx1"/>
                </a:solidFill>
              </a:rPr>
              <a:t>, Cyanobacteria, Flagellates </a:t>
            </a:r>
          </a:p>
          <a:p>
            <a:pPr lvl="1" eaLnBrk="1" hangingPunct="1">
              <a:defRPr/>
            </a:pPr>
            <a:r>
              <a:rPr lang="en-US" dirty="0">
                <a:solidFill>
                  <a:srgbClr val="FF7C80"/>
                </a:solidFill>
              </a:rPr>
              <a:t>D.) </a:t>
            </a:r>
            <a:r>
              <a:rPr lang="en-US" dirty="0">
                <a:solidFill>
                  <a:schemeClr val="tx1"/>
                </a:solidFill>
              </a:rPr>
              <a:t>Ribosomes, Cytoplasm, Nucleus</a:t>
            </a:r>
          </a:p>
          <a:p>
            <a:pPr lvl="1" eaLnBrk="1" hangingPunct="1">
              <a:defRPr/>
            </a:pPr>
            <a:endParaRPr lang="en-US" dirty="0"/>
          </a:p>
        </p:txBody>
      </p:sp>
      <p:pic>
        <p:nvPicPr>
          <p:cNvPr id="3758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971800"/>
            <a:ext cx="8686800" cy="3657600"/>
          </a:xfrm>
          <a:prstGeom prst="rect">
            <a:avLst/>
          </a:prstGeom>
          <a:noFill/>
          <a:ln w="28575">
            <a:solidFill>
              <a:schemeClr val="accent1">
                <a:lumMod val="7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1638406"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Font typeface="Wingdings" pitchFamily="2" charset="2"/>
              <a:buNone/>
              <a:defRPr/>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endParaRPr lang="en-US" dirty="0">
              <a:effectLst>
                <a:outerShdw blurRad="38100" dist="38100" dir="2700000" algn="tl">
                  <a:srgbClr val="000000"/>
                </a:outerShdw>
              </a:effectLst>
            </a:endParaRPr>
          </a:p>
        </p:txBody>
      </p:sp>
      <p:sp>
        <p:nvSpPr>
          <p:cNvPr id="4" name="Rectangle 3"/>
          <p:cNvSpPr/>
          <p:nvPr/>
        </p:nvSpPr>
        <p:spPr>
          <a:xfrm>
            <a:off x="7394427" y="152400"/>
            <a:ext cx="1553630" cy="1569660"/>
          </a:xfrm>
          <a:prstGeom prst="rect">
            <a:avLst/>
          </a:prstGeom>
          <a:noFill/>
        </p:spPr>
        <p:txBody>
          <a:bodyPr wrap="none" lIns="91440" tIns="45720" rIns="91440" bIns="45720">
            <a:spAutoFit/>
          </a:bodyPr>
          <a:lstStyle/>
          <a:p>
            <a:pPr algn="ctr"/>
            <a:r>
              <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13</a:t>
            </a:r>
          </a:p>
        </p:txBody>
      </p:sp>
      <p:sp>
        <p:nvSpPr>
          <p:cNvPr id="5" name="Rectangle 4"/>
          <p:cNvSpPr/>
          <p:nvPr/>
        </p:nvSpPr>
        <p:spPr>
          <a:xfrm>
            <a:off x="609600" y="3505200"/>
            <a:ext cx="13716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429000" y="3080657"/>
            <a:ext cx="15240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96000" y="2982686"/>
            <a:ext cx="2075242" cy="3265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6326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0835" name="Rectangle 3"/>
          <p:cNvSpPr>
            <a:spLocks noGrp="1" noChangeArrowheads="1"/>
          </p:cNvSpPr>
          <p:nvPr>
            <p:ph type="body" idx="4294967295"/>
          </p:nvPr>
        </p:nvSpPr>
        <p:spPr>
          <a:xfrm>
            <a:off x="228600" y="228600"/>
            <a:ext cx="8686800" cy="5673725"/>
          </a:xfrm>
        </p:spPr>
        <p:txBody>
          <a:bodyPr/>
          <a:lstStyle/>
          <a:p>
            <a:pPr eaLnBrk="1" hangingPunct="1">
              <a:defRPr/>
            </a:pPr>
            <a:r>
              <a:rPr lang="en-US" dirty="0"/>
              <a:t>These are the 3 Domains of Life. </a:t>
            </a:r>
          </a:p>
          <a:p>
            <a:pPr lvl="1" eaLnBrk="1" hangingPunct="1">
              <a:defRPr/>
            </a:pPr>
            <a:r>
              <a:rPr lang="en-US" dirty="0">
                <a:solidFill>
                  <a:schemeClr val="accent1">
                    <a:lumMod val="50000"/>
                  </a:schemeClr>
                </a:solidFill>
              </a:rPr>
              <a:t>A.) </a:t>
            </a:r>
            <a:r>
              <a:rPr lang="en-US" dirty="0" err="1">
                <a:solidFill>
                  <a:schemeClr val="accent1">
                    <a:lumMod val="50000"/>
                  </a:schemeClr>
                </a:solidFill>
              </a:rPr>
              <a:t>Monera</a:t>
            </a:r>
            <a:r>
              <a:rPr lang="en-US" dirty="0">
                <a:solidFill>
                  <a:schemeClr val="accent1">
                    <a:lumMod val="50000"/>
                  </a:schemeClr>
                </a:solidFill>
              </a:rPr>
              <a:t>, Protista, Fungi</a:t>
            </a:r>
          </a:p>
          <a:p>
            <a:pPr lvl="1" eaLnBrk="1" hangingPunct="1">
              <a:defRPr/>
            </a:pPr>
            <a:r>
              <a:rPr lang="en-US" dirty="0">
                <a:solidFill>
                  <a:schemeClr val="accent2">
                    <a:lumMod val="40000"/>
                    <a:lumOff val="60000"/>
                  </a:schemeClr>
                </a:solidFill>
              </a:rPr>
              <a:t>B.) </a:t>
            </a:r>
            <a:r>
              <a:rPr lang="en-US" dirty="0" err="1">
                <a:solidFill>
                  <a:schemeClr val="accent2">
                    <a:lumMod val="40000"/>
                    <a:lumOff val="60000"/>
                  </a:schemeClr>
                </a:solidFill>
              </a:rPr>
              <a:t>Archaea</a:t>
            </a:r>
            <a:r>
              <a:rPr lang="en-US" dirty="0">
                <a:solidFill>
                  <a:schemeClr val="accent2">
                    <a:lumMod val="40000"/>
                    <a:lumOff val="60000"/>
                  </a:schemeClr>
                </a:solidFill>
              </a:rPr>
              <a:t>, Bacteria, </a:t>
            </a:r>
            <a:r>
              <a:rPr lang="en-US" dirty="0" err="1">
                <a:solidFill>
                  <a:schemeClr val="accent2">
                    <a:lumMod val="40000"/>
                    <a:lumOff val="60000"/>
                  </a:schemeClr>
                </a:solidFill>
              </a:rPr>
              <a:t>Eukarya</a:t>
            </a:r>
            <a:endParaRPr lang="en-US" dirty="0">
              <a:solidFill>
                <a:schemeClr val="accent2">
                  <a:lumMod val="40000"/>
                  <a:lumOff val="60000"/>
                </a:schemeClr>
              </a:solidFill>
            </a:endParaRPr>
          </a:p>
          <a:p>
            <a:pPr lvl="1" eaLnBrk="1" hangingPunct="1">
              <a:defRPr/>
            </a:pPr>
            <a:r>
              <a:rPr lang="en-US" dirty="0">
                <a:solidFill>
                  <a:srgbClr val="FFFFCC"/>
                </a:solidFill>
              </a:rPr>
              <a:t>C.) </a:t>
            </a:r>
            <a:r>
              <a:rPr lang="en-US" dirty="0" err="1">
                <a:solidFill>
                  <a:schemeClr val="tx1"/>
                </a:solidFill>
              </a:rPr>
              <a:t>Thermoplasms</a:t>
            </a:r>
            <a:r>
              <a:rPr lang="en-US" dirty="0">
                <a:solidFill>
                  <a:schemeClr val="tx1"/>
                </a:solidFill>
              </a:rPr>
              <a:t>, Cyanobacteria, Flagellates </a:t>
            </a:r>
          </a:p>
          <a:p>
            <a:pPr lvl="1" eaLnBrk="1" hangingPunct="1">
              <a:defRPr/>
            </a:pPr>
            <a:r>
              <a:rPr lang="en-US" dirty="0">
                <a:solidFill>
                  <a:srgbClr val="FF7C80"/>
                </a:solidFill>
              </a:rPr>
              <a:t>D.) </a:t>
            </a:r>
            <a:r>
              <a:rPr lang="en-US" dirty="0">
                <a:solidFill>
                  <a:schemeClr val="tx1"/>
                </a:solidFill>
              </a:rPr>
              <a:t>Ribosomes, Cytoplasm, Nucleus</a:t>
            </a:r>
          </a:p>
          <a:p>
            <a:pPr lvl="1" eaLnBrk="1" hangingPunct="1">
              <a:defRPr/>
            </a:pPr>
            <a:endParaRPr lang="en-US" dirty="0"/>
          </a:p>
        </p:txBody>
      </p:sp>
      <p:pic>
        <p:nvPicPr>
          <p:cNvPr id="3758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971800"/>
            <a:ext cx="8686800" cy="3657600"/>
          </a:xfrm>
          <a:prstGeom prst="rect">
            <a:avLst/>
          </a:prstGeom>
          <a:noFill/>
          <a:ln w="28575">
            <a:solidFill>
              <a:schemeClr val="accent1">
                <a:lumMod val="7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1638406"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Font typeface="Wingdings" pitchFamily="2" charset="2"/>
              <a:buNone/>
              <a:defRPr/>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endParaRPr lang="en-US" dirty="0">
              <a:effectLst>
                <a:outerShdw blurRad="38100" dist="38100" dir="2700000" algn="tl">
                  <a:srgbClr val="000000"/>
                </a:outerShdw>
              </a:effectLst>
            </a:endParaRPr>
          </a:p>
        </p:txBody>
      </p:sp>
      <p:sp>
        <p:nvSpPr>
          <p:cNvPr id="4" name="Rectangle 3"/>
          <p:cNvSpPr/>
          <p:nvPr/>
        </p:nvSpPr>
        <p:spPr>
          <a:xfrm>
            <a:off x="7394427" y="152400"/>
            <a:ext cx="1553630" cy="1569660"/>
          </a:xfrm>
          <a:prstGeom prst="rect">
            <a:avLst/>
          </a:prstGeom>
          <a:noFill/>
        </p:spPr>
        <p:txBody>
          <a:bodyPr wrap="none" lIns="91440" tIns="45720" rIns="91440" bIns="45720">
            <a:spAutoFit/>
          </a:bodyPr>
          <a:lstStyle/>
          <a:p>
            <a:pPr algn="ctr"/>
            <a:r>
              <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13</a:t>
            </a:r>
          </a:p>
        </p:txBody>
      </p:sp>
      <p:sp>
        <p:nvSpPr>
          <p:cNvPr id="5" name="Rectangle 4"/>
          <p:cNvSpPr/>
          <p:nvPr/>
        </p:nvSpPr>
        <p:spPr>
          <a:xfrm>
            <a:off x="609600" y="3505200"/>
            <a:ext cx="13716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429000" y="3080657"/>
            <a:ext cx="15240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96000" y="2982686"/>
            <a:ext cx="2075242" cy="3265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6326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0835" name="Rectangle 3"/>
          <p:cNvSpPr>
            <a:spLocks noGrp="1" noChangeArrowheads="1"/>
          </p:cNvSpPr>
          <p:nvPr>
            <p:ph type="body" idx="4294967295"/>
          </p:nvPr>
        </p:nvSpPr>
        <p:spPr>
          <a:xfrm>
            <a:off x="228600" y="228600"/>
            <a:ext cx="8686800" cy="5673725"/>
          </a:xfrm>
        </p:spPr>
        <p:txBody>
          <a:bodyPr/>
          <a:lstStyle/>
          <a:p>
            <a:pPr eaLnBrk="1" hangingPunct="1">
              <a:defRPr/>
            </a:pPr>
            <a:r>
              <a:rPr lang="en-US" dirty="0"/>
              <a:t>These are the 3 Domains of Life. </a:t>
            </a:r>
          </a:p>
          <a:p>
            <a:pPr lvl="1" eaLnBrk="1" hangingPunct="1">
              <a:defRPr/>
            </a:pPr>
            <a:r>
              <a:rPr lang="en-US" dirty="0">
                <a:solidFill>
                  <a:schemeClr val="accent1">
                    <a:lumMod val="50000"/>
                  </a:schemeClr>
                </a:solidFill>
              </a:rPr>
              <a:t>A.) </a:t>
            </a:r>
            <a:r>
              <a:rPr lang="en-US" dirty="0" err="1">
                <a:solidFill>
                  <a:schemeClr val="accent1">
                    <a:lumMod val="50000"/>
                  </a:schemeClr>
                </a:solidFill>
              </a:rPr>
              <a:t>Monera</a:t>
            </a:r>
            <a:r>
              <a:rPr lang="en-US" dirty="0">
                <a:solidFill>
                  <a:schemeClr val="accent1">
                    <a:lumMod val="50000"/>
                  </a:schemeClr>
                </a:solidFill>
              </a:rPr>
              <a:t>, Protista, Fungi</a:t>
            </a:r>
          </a:p>
          <a:p>
            <a:pPr lvl="1" eaLnBrk="1" hangingPunct="1">
              <a:defRPr/>
            </a:pPr>
            <a:r>
              <a:rPr lang="en-US" dirty="0">
                <a:solidFill>
                  <a:schemeClr val="accent2">
                    <a:lumMod val="40000"/>
                    <a:lumOff val="60000"/>
                  </a:schemeClr>
                </a:solidFill>
              </a:rPr>
              <a:t>B.) </a:t>
            </a:r>
            <a:r>
              <a:rPr lang="en-US" dirty="0" err="1">
                <a:solidFill>
                  <a:schemeClr val="accent2">
                    <a:lumMod val="40000"/>
                    <a:lumOff val="60000"/>
                  </a:schemeClr>
                </a:solidFill>
              </a:rPr>
              <a:t>Archaea</a:t>
            </a:r>
            <a:r>
              <a:rPr lang="en-US" dirty="0">
                <a:solidFill>
                  <a:schemeClr val="accent2">
                    <a:lumMod val="40000"/>
                    <a:lumOff val="60000"/>
                  </a:schemeClr>
                </a:solidFill>
              </a:rPr>
              <a:t>, Bacteria, </a:t>
            </a:r>
            <a:r>
              <a:rPr lang="en-US" dirty="0" err="1">
                <a:solidFill>
                  <a:schemeClr val="accent2">
                    <a:lumMod val="40000"/>
                    <a:lumOff val="60000"/>
                  </a:schemeClr>
                </a:solidFill>
              </a:rPr>
              <a:t>Eukarya</a:t>
            </a:r>
            <a:endParaRPr lang="en-US" dirty="0">
              <a:solidFill>
                <a:schemeClr val="accent2">
                  <a:lumMod val="40000"/>
                  <a:lumOff val="60000"/>
                </a:schemeClr>
              </a:solidFill>
            </a:endParaRPr>
          </a:p>
          <a:p>
            <a:pPr lvl="1" eaLnBrk="1" hangingPunct="1">
              <a:defRPr/>
            </a:pPr>
            <a:r>
              <a:rPr lang="en-US" dirty="0">
                <a:solidFill>
                  <a:srgbClr val="FFFFCC"/>
                </a:solidFill>
              </a:rPr>
              <a:t>C.) </a:t>
            </a:r>
            <a:r>
              <a:rPr lang="en-US" dirty="0" err="1">
                <a:solidFill>
                  <a:srgbClr val="FFFFCC"/>
                </a:solidFill>
              </a:rPr>
              <a:t>Thermoplasms</a:t>
            </a:r>
            <a:r>
              <a:rPr lang="en-US" dirty="0">
                <a:solidFill>
                  <a:srgbClr val="FFFFCC"/>
                </a:solidFill>
              </a:rPr>
              <a:t>, Cyanobacteria, Flagellates </a:t>
            </a:r>
          </a:p>
          <a:p>
            <a:pPr lvl="1" eaLnBrk="1" hangingPunct="1">
              <a:defRPr/>
            </a:pPr>
            <a:r>
              <a:rPr lang="en-US" dirty="0">
                <a:solidFill>
                  <a:srgbClr val="FF7C80"/>
                </a:solidFill>
              </a:rPr>
              <a:t>D.) </a:t>
            </a:r>
            <a:r>
              <a:rPr lang="en-US" dirty="0">
                <a:solidFill>
                  <a:schemeClr val="tx1"/>
                </a:solidFill>
              </a:rPr>
              <a:t>Ribosomes, Cytoplasm, Nucleus</a:t>
            </a:r>
          </a:p>
          <a:p>
            <a:pPr lvl="1" eaLnBrk="1" hangingPunct="1">
              <a:defRPr/>
            </a:pPr>
            <a:endParaRPr lang="en-US" dirty="0"/>
          </a:p>
        </p:txBody>
      </p:sp>
      <p:pic>
        <p:nvPicPr>
          <p:cNvPr id="3758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971800"/>
            <a:ext cx="8686800" cy="3657600"/>
          </a:xfrm>
          <a:prstGeom prst="rect">
            <a:avLst/>
          </a:prstGeom>
          <a:noFill/>
          <a:ln w="28575">
            <a:solidFill>
              <a:schemeClr val="accent1">
                <a:lumMod val="7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1638406"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Font typeface="Wingdings" pitchFamily="2" charset="2"/>
              <a:buNone/>
              <a:defRPr/>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endParaRPr lang="en-US" dirty="0">
              <a:effectLst>
                <a:outerShdw blurRad="38100" dist="38100" dir="2700000" algn="tl">
                  <a:srgbClr val="000000"/>
                </a:outerShdw>
              </a:effectLst>
            </a:endParaRPr>
          </a:p>
        </p:txBody>
      </p:sp>
      <p:sp>
        <p:nvSpPr>
          <p:cNvPr id="4" name="Rectangle 3"/>
          <p:cNvSpPr/>
          <p:nvPr/>
        </p:nvSpPr>
        <p:spPr>
          <a:xfrm>
            <a:off x="7394427" y="152400"/>
            <a:ext cx="1553630" cy="1569660"/>
          </a:xfrm>
          <a:prstGeom prst="rect">
            <a:avLst/>
          </a:prstGeom>
          <a:noFill/>
        </p:spPr>
        <p:txBody>
          <a:bodyPr wrap="none" lIns="91440" tIns="45720" rIns="91440" bIns="45720">
            <a:spAutoFit/>
          </a:bodyPr>
          <a:lstStyle/>
          <a:p>
            <a:pPr algn="ctr"/>
            <a:r>
              <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13</a:t>
            </a:r>
          </a:p>
        </p:txBody>
      </p:sp>
      <p:sp>
        <p:nvSpPr>
          <p:cNvPr id="5" name="Rectangle 4"/>
          <p:cNvSpPr/>
          <p:nvPr/>
        </p:nvSpPr>
        <p:spPr>
          <a:xfrm>
            <a:off x="609600" y="3505200"/>
            <a:ext cx="13716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429000" y="3080657"/>
            <a:ext cx="15240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96000" y="2982686"/>
            <a:ext cx="2075242" cy="3265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6326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0835" name="Rectangle 3"/>
          <p:cNvSpPr>
            <a:spLocks noGrp="1" noChangeArrowheads="1"/>
          </p:cNvSpPr>
          <p:nvPr>
            <p:ph type="body" idx="4294967295"/>
          </p:nvPr>
        </p:nvSpPr>
        <p:spPr>
          <a:xfrm>
            <a:off x="228600" y="228600"/>
            <a:ext cx="8686800" cy="5673725"/>
          </a:xfrm>
        </p:spPr>
        <p:txBody>
          <a:bodyPr/>
          <a:lstStyle/>
          <a:p>
            <a:pPr eaLnBrk="1" hangingPunct="1">
              <a:defRPr/>
            </a:pPr>
            <a:r>
              <a:rPr lang="en-US" dirty="0"/>
              <a:t>These are the 3 Domains of Life. </a:t>
            </a:r>
          </a:p>
          <a:p>
            <a:pPr lvl="1" eaLnBrk="1" hangingPunct="1">
              <a:defRPr/>
            </a:pPr>
            <a:r>
              <a:rPr lang="en-US" dirty="0">
                <a:solidFill>
                  <a:schemeClr val="accent1">
                    <a:lumMod val="50000"/>
                  </a:schemeClr>
                </a:solidFill>
              </a:rPr>
              <a:t>A.) </a:t>
            </a:r>
            <a:r>
              <a:rPr lang="en-US" dirty="0" err="1">
                <a:solidFill>
                  <a:schemeClr val="accent1">
                    <a:lumMod val="50000"/>
                  </a:schemeClr>
                </a:solidFill>
              </a:rPr>
              <a:t>Monera</a:t>
            </a:r>
            <a:r>
              <a:rPr lang="en-US" dirty="0">
                <a:solidFill>
                  <a:schemeClr val="accent1">
                    <a:lumMod val="50000"/>
                  </a:schemeClr>
                </a:solidFill>
              </a:rPr>
              <a:t>, Protista, Fungi</a:t>
            </a:r>
          </a:p>
          <a:p>
            <a:pPr lvl="1" eaLnBrk="1" hangingPunct="1">
              <a:defRPr/>
            </a:pPr>
            <a:r>
              <a:rPr lang="en-US" dirty="0">
                <a:solidFill>
                  <a:schemeClr val="accent2">
                    <a:lumMod val="40000"/>
                    <a:lumOff val="60000"/>
                  </a:schemeClr>
                </a:solidFill>
              </a:rPr>
              <a:t>B.) </a:t>
            </a:r>
            <a:r>
              <a:rPr lang="en-US" dirty="0" err="1">
                <a:solidFill>
                  <a:schemeClr val="accent2">
                    <a:lumMod val="40000"/>
                    <a:lumOff val="60000"/>
                  </a:schemeClr>
                </a:solidFill>
              </a:rPr>
              <a:t>Archaea</a:t>
            </a:r>
            <a:r>
              <a:rPr lang="en-US" dirty="0">
                <a:solidFill>
                  <a:schemeClr val="accent2">
                    <a:lumMod val="40000"/>
                    <a:lumOff val="60000"/>
                  </a:schemeClr>
                </a:solidFill>
              </a:rPr>
              <a:t>, Bacteria, </a:t>
            </a:r>
            <a:r>
              <a:rPr lang="en-US" dirty="0" err="1">
                <a:solidFill>
                  <a:schemeClr val="accent2">
                    <a:lumMod val="40000"/>
                    <a:lumOff val="60000"/>
                  </a:schemeClr>
                </a:solidFill>
              </a:rPr>
              <a:t>Eukarya</a:t>
            </a:r>
            <a:endParaRPr lang="en-US" dirty="0">
              <a:solidFill>
                <a:schemeClr val="accent2">
                  <a:lumMod val="40000"/>
                  <a:lumOff val="60000"/>
                </a:schemeClr>
              </a:solidFill>
            </a:endParaRPr>
          </a:p>
          <a:p>
            <a:pPr lvl="1" eaLnBrk="1" hangingPunct="1">
              <a:defRPr/>
            </a:pPr>
            <a:r>
              <a:rPr lang="en-US" dirty="0">
                <a:solidFill>
                  <a:srgbClr val="FFFFCC"/>
                </a:solidFill>
              </a:rPr>
              <a:t>C.) </a:t>
            </a:r>
            <a:r>
              <a:rPr lang="en-US" dirty="0" err="1">
                <a:solidFill>
                  <a:srgbClr val="FFFFCC"/>
                </a:solidFill>
              </a:rPr>
              <a:t>Thermoplasms</a:t>
            </a:r>
            <a:r>
              <a:rPr lang="en-US" dirty="0">
                <a:solidFill>
                  <a:srgbClr val="FFFFCC"/>
                </a:solidFill>
              </a:rPr>
              <a:t>, Cyanobacteria, Flagellates </a:t>
            </a:r>
          </a:p>
          <a:p>
            <a:pPr lvl="1" eaLnBrk="1" hangingPunct="1">
              <a:defRPr/>
            </a:pPr>
            <a:r>
              <a:rPr lang="en-US" dirty="0">
                <a:solidFill>
                  <a:srgbClr val="FF7C80"/>
                </a:solidFill>
              </a:rPr>
              <a:t>D.) Ribosomes, Cytoplasm, Nucleus</a:t>
            </a:r>
          </a:p>
          <a:p>
            <a:pPr lvl="1" eaLnBrk="1" hangingPunct="1">
              <a:defRPr/>
            </a:pPr>
            <a:endParaRPr lang="en-US" dirty="0"/>
          </a:p>
        </p:txBody>
      </p:sp>
      <p:pic>
        <p:nvPicPr>
          <p:cNvPr id="3758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971800"/>
            <a:ext cx="8686800" cy="3657600"/>
          </a:xfrm>
          <a:prstGeom prst="rect">
            <a:avLst/>
          </a:prstGeom>
          <a:noFill/>
          <a:ln w="28575">
            <a:solidFill>
              <a:schemeClr val="accent1">
                <a:lumMod val="7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1638406"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Font typeface="Wingdings" pitchFamily="2" charset="2"/>
              <a:buNone/>
              <a:defRPr/>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endParaRPr lang="en-US" dirty="0">
              <a:effectLst>
                <a:outerShdw blurRad="38100" dist="38100" dir="2700000" algn="tl">
                  <a:srgbClr val="000000"/>
                </a:outerShdw>
              </a:effectLst>
            </a:endParaRPr>
          </a:p>
        </p:txBody>
      </p:sp>
      <p:sp>
        <p:nvSpPr>
          <p:cNvPr id="4" name="Rectangle 3"/>
          <p:cNvSpPr/>
          <p:nvPr/>
        </p:nvSpPr>
        <p:spPr>
          <a:xfrm>
            <a:off x="7394427" y="152400"/>
            <a:ext cx="1553630" cy="1569660"/>
          </a:xfrm>
          <a:prstGeom prst="rect">
            <a:avLst/>
          </a:prstGeom>
          <a:noFill/>
        </p:spPr>
        <p:txBody>
          <a:bodyPr wrap="none" lIns="91440" tIns="45720" rIns="91440" bIns="45720">
            <a:spAutoFit/>
          </a:bodyPr>
          <a:lstStyle/>
          <a:p>
            <a:pPr algn="ctr"/>
            <a:r>
              <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13</a:t>
            </a:r>
          </a:p>
        </p:txBody>
      </p:sp>
      <p:sp>
        <p:nvSpPr>
          <p:cNvPr id="5" name="Rectangle 4"/>
          <p:cNvSpPr/>
          <p:nvPr/>
        </p:nvSpPr>
        <p:spPr>
          <a:xfrm>
            <a:off x="609600" y="3505200"/>
            <a:ext cx="13716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429000" y="3080657"/>
            <a:ext cx="15240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96000" y="2982686"/>
            <a:ext cx="2075242" cy="3265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6326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3"/>
          <p:cNvSpPr>
            <a:spLocks noGrp="1" noChangeArrowheads="1"/>
          </p:cNvSpPr>
          <p:nvPr>
            <p:ph type="body" idx="4294967295"/>
          </p:nvPr>
        </p:nvSpPr>
        <p:spPr>
          <a:xfrm>
            <a:off x="199529" y="99218"/>
            <a:ext cx="8792071" cy="5745163"/>
          </a:xfrm>
        </p:spPr>
        <p:txBody>
          <a:bodyPr/>
          <a:lstStyle/>
          <a:p>
            <a:pPr eaLnBrk="1" hangingPunct="1"/>
            <a:r>
              <a:rPr lang="en-US" dirty="0">
                <a:solidFill>
                  <a:srgbClr val="FF9900"/>
                </a:solidFill>
              </a:rPr>
              <a:t>A whole new type of ecosystem was discovered on the ocean floor that doesn’t use light.  This ecosystem is based on bacteria that perform this chemical process. </a:t>
            </a:r>
          </a:p>
        </p:txBody>
      </p:sp>
      <p:sp>
        <p:nvSpPr>
          <p:cNvPr id="1642501"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Font typeface="Wingdings" pitchFamily="2" charset="2"/>
              <a:buNone/>
              <a:defRPr/>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endParaRPr lang="en-US" dirty="0">
              <a:effectLst>
                <a:outerShdw blurRad="38100" dist="38100" dir="2700000" algn="tl">
                  <a:srgbClr val="336699"/>
                </a:outerShdw>
              </a:effectLst>
            </a:endParaRPr>
          </a:p>
        </p:txBody>
      </p:sp>
      <p:pic>
        <p:nvPicPr>
          <p:cNvPr id="3074" name="Picture 2" descr="Close up of a tubeworm “bush”, which mines for sulfide in the carbonate substrate with their roots. The sulfide is metabolized by bacteria living in the tubeworms, and the energy produced sustains both organisms. It is a classic symbiotic relationship. Lophelia II 2010 Expedition, NOAA-OER/BOEM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743200"/>
            <a:ext cx="8534400" cy="3810000"/>
          </a:xfrm>
          <a:prstGeom prst="rect">
            <a:avLst/>
          </a:prstGeom>
          <a:noFill/>
          <a:ln w="57150">
            <a:solidFill>
              <a:srgbClr val="FFC000"/>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24543" y="2233136"/>
            <a:ext cx="8294914" cy="738664"/>
          </a:xfrm>
          <a:prstGeom prst="rect">
            <a:avLst/>
          </a:prstGeom>
          <a:noFill/>
        </p:spPr>
        <p:txBody>
          <a:bodyPr wrap="square" rtlCol="0">
            <a:spAutoFit/>
          </a:bodyPr>
          <a:lstStyle/>
          <a:p>
            <a:r>
              <a:rPr lang="pt-BR" sz="2400" b="1" dirty="0">
                <a:solidFill>
                  <a:srgbClr val="FFC000"/>
                </a:solidFill>
              </a:rPr>
              <a:t>12H</a:t>
            </a:r>
            <a:r>
              <a:rPr lang="pt-BR" sz="2400" b="1" baseline="-25000" dirty="0">
                <a:solidFill>
                  <a:srgbClr val="FFC000"/>
                </a:solidFill>
              </a:rPr>
              <a:t>2</a:t>
            </a:r>
            <a:r>
              <a:rPr lang="pt-BR" sz="2400" b="1" dirty="0">
                <a:solidFill>
                  <a:srgbClr val="FFC000"/>
                </a:solidFill>
              </a:rPr>
              <a:t>S + 6CO</a:t>
            </a:r>
            <a:r>
              <a:rPr lang="pt-BR" sz="2400" b="1" baseline="-25000" dirty="0">
                <a:solidFill>
                  <a:srgbClr val="FFC000"/>
                </a:solidFill>
              </a:rPr>
              <a:t>2</a:t>
            </a:r>
            <a:r>
              <a:rPr lang="pt-BR" sz="2400" b="1" dirty="0">
                <a:solidFill>
                  <a:srgbClr val="FFC000"/>
                </a:solidFill>
              </a:rPr>
              <a:t> → C</a:t>
            </a:r>
            <a:r>
              <a:rPr lang="pt-BR" sz="2400" b="1" baseline="-25000" dirty="0">
                <a:solidFill>
                  <a:srgbClr val="FFC000"/>
                </a:solidFill>
              </a:rPr>
              <a:t>6</a:t>
            </a:r>
            <a:r>
              <a:rPr lang="pt-BR" sz="2400" b="1" dirty="0">
                <a:solidFill>
                  <a:srgbClr val="FFC000"/>
                </a:solidFill>
              </a:rPr>
              <a:t>H</a:t>
            </a:r>
            <a:r>
              <a:rPr lang="pt-BR" sz="2400" b="1" baseline="-25000" dirty="0">
                <a:solidFill>
                  <a:srgbClr val="FFC000"/>
                </a:solidFill>
              </a:rPr>
              <a:t>12</a:t>
            </a:r>
            <a:r>
              <a:rPr lang="pt-BR" sz="2400" b="1" dirty="0">
                <a:solidFill>
                  <a:srgbClr val="FFC000"/>
                </a:solidFill>
              </a:rPr>
              <a:t>O</a:t>
            </a:r>
            <a:r>
              <a:rPr lang="pt-BR" sz="2400" b="1" baseline="-25000" dirty="0">
                <a:solidFill>
                  <a:srgbClr val="FFC000"/>
                </a:solidFill>
              </a:rPr>
              <a:t>6</a:t>
            </a:r>
            <a:r>
              <a:rPr lang="pt-BR" sz="2400" b="1" dirty="0">
                <a:solidFill>
                  <a:srgbClr val="FFC000"/>
                </a:solidFill>
              </a:rPr>
              <a:t> ( =carbohydrate ) + 6H</a:t>
            </a:r>
            <a:r>
              <a:rPr lang="pt-BR" sz="2400" b="1" baseline="-25000" dirty="0">
                <a:solidFill>
                  <a:srgbClr val="FFC000"/>
                </a:solidFill>
              </a:rPr>
              <a:t>2</a:t>
            </a:r>
            <a:r>
              <a:rPr lang="pt-BR" sz="2400" b="1" dirty="0">
                <a:solidFill>
                  <a:srgbClr val="FFC000"/>
                </a:solidFill>
              </a:rPr>
              <a:t>O + 12S</a:t>
            </a:r>
          </a:p>
          <a:p>
            <a:endParaRPr lang="en-US" dirty="0"/>
          </a:p>
        </p:txBody>
      </p:sp>
      <p:sp>
        <p:nvSpPr>
          <p:cNvPr id="3" name="Rectangle 2"/>
          <p:cNvSpPr/>
          <p:nvPr/>
        </p:nvSpPr>
        <p:spPr>
          <a:xfrm>
            <a:off x="424543" y="4961769"/>
            <a:ext cx="1553630" cy="1569660"/>
          </a:xfrm>
          <a:prstGeom prst="rect">
            <a:avLst/>
          </a:prstGeom>
          <a:noFill/>
        </p:spPr>
        <p:txBody>
          <a:bodyPr wrap="none" lIns="91440" tIns="45720" rIns="91440" bIns="45720">
            <a:spAutoFit/>
          </a:bodyPr>
          <a:lstStyle/>
          <a:p>
            <a:pPr algn="ctr"/>
            <a:r>
              <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14</a:t>
            </a:r>
          </a:p>
        </p:txBody>
      </p:sp>
    </p:spTree>
    <p:extLst>
      <p:ext uri="{BB962C8B-B14F-4D97-AF65-F5344CB8AC3E}">
        <p14:creationId xmlns:p14="http://schemas.microsoft.com/office/powerpoint/2010/main" val="20198508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3"/>
          <p:cNvSpPr>
            <a:spLocks noGrp="1" noChangeArrowheads="1"/>
          </p:cNvSpPr>
          <p:nvPr>
            <p:ph type="body" idx="4294967295"/>
          </p:nvPr>
        </p:nvSpPr>
        <p:spPr>
          <a:xfrm>
            <a:off x="0" y="76200"/>
            <a:ext cx="8991600" cy="5897563"/>
          </a:xfrm>
        </p:spPr>
        <p:txBody>
          <a:bodyPr/>
          <a:lstStyle/>
          <a:p>
            <a:pPr eaLnBrk="1" hangingPunct="1"/>
            <a:r>
              <a:rPr lang="en-US" dirty="0"/>
              <a:t>Which is Prokaryotic and which is Eukaryotic?</a:t>
            </a:r>
          </a:p>
        </p:txBody>
      </p:sp>
      <p:sp>
        <p:nvSpPr>
          <p:cNvPr id="184115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rgbClr val="66CCFF"/>
              </a:buClr>
              <a:buSzPct val="65000"/>
              <a:buFont typeface="Wingdings" pitchFamily="2" charset="2"/>
              <a:buNone/>
              <a:defRPr/>
            </a:pPr>
            <a:r>
              <a:rPr lang="en-US" sz="800" b="1" dirty="0">
                <a:solidFill>
                  <a:srgbClr val="FFFFFF"/>
                </a:solidFill>
                <a:latin typeface="Verdana" pitchFamily="34" charset="0"/>
              </a:rPr>
              <a:t>Copyright © 2024 </a:t>
            </a:r>
            <a:r>
              <a:rPr lang="en-US" sz="800" b="1" dirty="0" err="1">
                <a:solidFill>
                  <a:srgbClr val="FFFFFF"/>
                </a:solidFill>
                <a:latin typeface="Verdana" pitchFamily="34" charset="0"/>
              </a:rPr>
              <a:t>SlideSpark</a:t>
            </a:r>
            <a:r>
              <a:rPr lang="en-US" sz="800" b="1" dirty="0">
                <a:solidFill>
                  <a:srgbClr val="FFFFFF"/>
                </a:solidFill>
                <a:latin typeface="Verdana" pitchFamily="34" charset="0"/>
              </a:rPr>
              <a:t> .LLC</a:t>
            </a:r>
            <a:endParaRPr lang="en-US" sz="3200" dirty="0">
              <a:solidFill>
                <a:srgbClr val="FFFFFF"/>
              </a:solidFill>
              <a:effectLst>
                <a:outerShdw blurRad="38100" dist="38100" dir="2700000" algn="tl">
                  <a:srgbClr val="336699"/>
                </a:outerShdw>
              </a:effectLst>
              <a:latin typeface="Tahoma" pitchFamily="34" charset="0"/>
            </a:endParaRPr>
          </a:p>
        </p:txBody>
      </p:sp>
      <p:pic>
        <p:nvPicPr>
          <p:cNvPr id="15362" name="Picture 2" descr="http://3.bp.blogspot.com/_f_OmAdlU5os/Soeq19-2EwI/AAAAAAAAAYc/YNFz0VHVevs/s400/DSC0446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0"/>
            <a:ext cx="4191000" cy="5791200"/>
          </a:xfrm>
          <a:prstGeom prst="rect">
            <a:avLst/>
          </a:prstGeom>
          <a:noFill/>
          <a:ln w="38100">
            <a:solidFill>
              <a:srgbClr val="7030A0"/>
            </a:solidFill>
          </a:ln>
          <a:extLst>
            <a:ext uri="{909E8E84-426E-40DD-AFC4-6F175D3DCCD1}">
              <a14:hiddenFill xmlns:a14="http://schemas.microsoft.com/office/drawing/2010/main">
                <a:solidFill>
                  <a:srgbClr val="FFFFFF"/>
                </a:solidFill>
              </a14:hiddenFill>
            </a:ext>
          </a:extLst>
        </p:spPr>
      </p:pic>
      <p:pic>
        <p:nvPicPr>
          <p:cNvPr id="7" name="Picture 4" descr="http://www.microbiologyonline.org.uk/themed/sgm/img/slideshows/3.1.2_bacteria_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3900" y="762000"/>
            <a:ext cx="4381500" cy="5791200"/>
          </a:xfrm>
          <a:prstGeom prst="rect">
            <a:avLst/>
          </a:prstGeom>
          <a:noFill/>
          <a:ln w="57150">
            <a:solidFill>
              <a:schemeClr val="accent1">
                <a:lumMod val="60000"/>
                <a:lumOff val="40000"/>
              </a:schemeClr>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381000" y="838200"/>
            <a:ext cx="684804" cy="923330"/>
          </a:xfrm>
          <a:prstGeom prst="rect">
            <a:avLst/>
          </a:prstGeom>
          <a:noFill/>
        </p:spPr>
        <p:txBody>
          <a:bodyPr wrap="none" lIns="91440" tIns="45720" rIns="91440" bIns="45720">
            <a:spAutoFit/>
          </a:bodyPr>
          <a:lstStyle/>
          <a:p>
            <a:pPr algn="ct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p>
        </p:txBody>
      </p:sp>
      <p:sp>
        <p:nvSpPr>
          <p:cNvPr id="3" name="Rectangle 2"/>
          <p:cNvSpPr/>
          <p:nvPr/>
        </p:nvSpPr>
        <p:spPr>
          <a:xfrm>
            <a:off x="4571999" y="866392"/>
            <a:ext cx="684804" cy="923330"/>
          </a:xfrm>
          <a:prstGeom prst="rect">
            <a:avLst/>
          </a:prstGeom>
          <a:noFill/>
        </p:spPr>
        <p:txBody>
          <a:bodyPr wrap="none" lIns="91440" tIns="45720" rIns="91440" bIns="45720">
            <a:spAutoFit/>
          </a:bodyPr>
          <a:lstStyle/>
          <a:p>
            <a:pPr algn="ct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p>
        </p:txBody>
      </p:sp>
      <p:sp>
        <p:nvSpPr>
          <p:cNvPr id="4" name="Rectangle 3"/>
          <p:cNvSpPr/>
          <p:nvPr/>
        </p:nvSpPr>
        <p:spPr>
          <a:xfrm>
            <a:off x="7993950" y="685800"/>
            <a:ext cx="954107" cy="923330"/>
          </a:xfrm>
          <a:prstGeom prst="rect">
            <a:avLst/>
          </a:prstGeom>
          <a:noFill/>
        </p:spPr>
        <p:txBody>
          <a:bodyPr wrap="none" lIns="91440" tIns="45720" rIns="91440" bIns="45720">
            <a:spAutoFit/>
          </a:bodyPr>
          <a:lstStyle/>
          <a:p>
            <a:pPr algn="ct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15</a:t>
            </a:r>
          </a:p>
        </p:txBody>
      </p:sp>
      <p:sp>
        <p:nvSpPr>
          <p:cNvPr id="5" name="Rectangle 4">
            <a:extLst>
              <a:ext uri="{FF2B5EF4-FFF2-40B4-BE49-F238E27FC236}">
                <a16:creationId xmlns:a16="http://schemas.microsoft.com/office/drawing/2014/main" id="{0F622E50-467C-4D43-9DE9-521A2C7C9E6B}"/>
              </a:ext>
            </a:extLst>
          </p:cNvPr>
          <p:cNvSpPr/>
          <p:nvPr/>
        </p:nvSpPr>
        <p:spPr>
          <a:xfrm rot="19790475">
            <a:off x="4401972" y="1663942"/>
            <a:ext cx="2701381" cy="830997"/>
          </a:xfrm>
          <a:prstGeom prst="rect">
            <a:avLst/>
          </a:prstGeom>
          <a:noFill/>
        </p:spPr>
        <p:txBody>
          <a:bodyPr wrap="none" lIns="91440" tIns="45720" rIns="91440" bIns="45720">
            <a:spAutoFit/>
          </a:bodyPr>
          <a:lstStyle/>
          <a:p>
            <a:pPr algn="ctr"/>
            <a:r>
              <a:rPr lang="en-US" sz="2400" b="1" dirty="0">
                <a:ln w="9525">
                  <a:solidFill>
                    <a:schemeClr val="bg1"/>
                  </a:solidFill>
                  <a:prstDash val="solid"/>
                </a:ln>
                <a:effectLst>
                  <a:outerShdw blurRad="12700" dist="38100" dir="2700000" algn="tl" rotWithShape="0">
                    <a:schemeClr val="bg1">
                      <a:lumMod val="50000"/>
                    </a:schemeClr>
                  </a:outerShdw>
                </a:effectLst>
              </a:rPr>
              <a:t>Not to scale</a:t>
            </a:r>
          </a:p>
          <a:p>
            <a:pPr algn="ctr"/>
            <a:r>
              <a:rPr lang="en-US" sz="2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(extremely small)</a:t>
            </a:r>
          </a:p>
        </p:txBody>
      </p:sp>
    </p:spTree>
    <p:extLst>
      <p:ext uri="{BB962C8B-B14F-4D97-AF65-F5344CB8AC3E}">
        <p14:creationId xmlns:p14="http://schemas.microsoft.com/office/powerpoint/2010/main" val="6740861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3600" b="1">
              <a:solidFill>
                <a:schemeClr val="bg1"/>
              </a:solidFill>
              <a:latin typeface="Times New Roman" pitchFamily="18" charset="0"/>
            </a:endParaRPr>
          </a:p>
        </p:txBody>
      </p:sp>
      <p:graphicFrame>
        <p:nvGraphicFramePr>
          <p:cNvPr id="83000" name="Group 56"/>
          <p:cNvGraphicFramePr>
            <a:graphicFrameLocks noGrp="1"/>
          </p:cNvGraphicFramePr>
          <p:nvPr>
            <p:extLst>
              <p:ext uri="{D42A27DB-BD31-4B8C-83A1-F6EECF244321}">
                <p14:modId xmlns:p14="http://schemas.microsoft.com/office/powerpoint/2010/main" val="1187439605"/>
              </p:ext>
            </p:extLst>
          </p:nvPr>
        </p:nvGraphicFramePr>
        <p:xfrm>
          <a:off x="228600" y="685800"/>
          <a:ext cx="8610600" cy="5353050"/>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62797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NAME GAME</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STEP-UP</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NEW DEAL</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BOX SET</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FAMOUS KINGS</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46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4310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46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4310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46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095"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a:t>
            </a:r>
            <a:r>
              <a:rPr lang="en-US" sz="800" b="1" dirty="0" err="1">
                <a:solidFill>
                  <a:schemeClr val="bg1"/>
                </a:solidFill>
                <a:latin typeface="Tahoma" pitchFamily="34" charset="0"/>
              </a:rPr>
              <a:t>SlideSpark</a:t>
            </a:r>
            <a:r>
              <a:rPr lang="en-US" sz="800" b="1" dirty="0">
                <a:solidFill>
                  <a:schemeClr val="bg1"/>
                </a:solidFill>
                <a:latin typeface="Tahoma" pitchFamily="34" charset="0"/>
              </a:rPr>
              <a:t> .LLC</a:t>
            </a:r>
            <a:endParaRPr lang="en-US" dirty="0">
              <a:solidFill>
                <a:schemeClr val="bg1"/>
              </a:solidFill>
            </a:endParaRPr>
          </a:p>
        </p:txBody>
      </p:sp>
      <p:sp>
        <p:nvSpPr>
          <p:cNvPr id="2096" name="Text Box 48"/>
          <p:cNvSpPr txBox="1">
            <a:spLocks noChangeArrowheads="1"/>
          </p:cNvSpPr>
          <p:nvPr/>
        </p:nvSpPr>
        <p:spPr bwMode="auto">
          <a:xfrm>
            <a:off x="228600" y="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dirty="0">
                <a:solidFill>
                  <a:schemeClr val="bg1"/>
                </a:solidFill>
              </a:rPr>
              <a:t>Taxonomy and Classification Review Game </a:t>
            </a:r>
          </a:p>
        </p:txBody>
      </p:sp>
      <p:sp>
        <p:nvSpPr>
          <p:cNvPr id="2097" name="Text Box 49"/>
          <p:cNvSpPr txBox="1">
            <a:spLocks noChangeArrowheads="1"/>
          </p:cNvSpPr>
          <p:nvPr/>
        </p:nvSpPr>
        <p:spPr bwMode="auto">
          <a:xfrm>
            <a:off x="457200" y="61722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bg1"/>
                </a:solidFill>
              </a:rPr>
              <a:t>Final Question:________________</a:t>
            </a:r>
          </a:p>
        </p:txBody>
      </p:sp>
    </p:spTree>
    <p:extLst>
      <p:ext uri="{BB962C8B-B14F-4D97-AF65-F5344CB8AC3E}">
        <p14:creationId xmlns:p14="http://schemas.microsoft.com/office/powerpoint/2010/main" val="386514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3600" b="1">
              <a:solidFill>
                <a:schemeClr val="bg1"/>
              </a:solidFill>
              <a:latin typeface="Times New Roman" pitchFamily="18" charset="0"/>
            </a:endParaRPr>
          </a:p>
        </p:txBody>
      </p:sp>
      <p:graphicFrame>
        <p:nvGraphicFramePr>
          <p:cNvPr id="83000" name="Group 56"/>
          <p:cNvGraphicFramePr>
            <a:graphicFrameLocks noGrp="1"/>
          </p:cNvGraphicFramePr>
          <p:nvPr>
            <p:extLst>
              <p:ext uri="{D42A27DB-BD31-4B8C-83A1-F6EECF244321}">
                <p14:modId xmlns:p14="http://schemas.microsoft.com/office/powerpoint/2010/main" val="1483298300"/>
              </p:ext>
            </p:extLst>
          </p:nvPr>
        </p:nvGraphicFramePr>
        <p:xfrm>
          <a:off x="228600" y="685800"/>
          <a:ext cx="8610600" cy="5353050"/>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62797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NAME GAME</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STEP-UP</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NEW DEAL</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9933FF"/>
                          </a:solidFill>
                          <a:effectLst/>
                          <a:latin typeface="Times New Roman" pitchFamily="18" charset="0"/>
                        </a:rPr>
                        <a:t>BOX SET</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FAMOUS KINGS</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46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4310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46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4310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46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2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095"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a:t>
            </a:r>
            <a:r>
              <a:rPr lang="en-US" sz="800" b="1" dirty="0" err="1">
                <a:solidFill>
                  <a:schemeClr val="bg1"/>
                </a:solidFill>
                <a:latin typeface="Tahoma" pitchFamily="34" charset="0"/>
              </a:rPr>
              <a:t>SlideSpark</a:t>
            </a:r>
            <a:r>
              <a:rPr lang="en-US" sz="800" b="1" dirty="0">
                <a:solidFill>
                  <a:schemeClr val="bg1"/>
                </a:solidFill>
                <a:latin typeface="Tahoma" pitchFamily="34" charset="0"/>
              </a:rPr>
              <a:t> .LLC</a:t>
            </a:r>
            <a:endParaRPr lang="en-US" dirty="0">
              <a:solidFill>
                <a:schemeClr val="bg1"/>
              </a:solidFill>
            </a:endParaRPr>
          </a:p>
        </p:txBody>
      </p:sp>
      <p:sp>
        <p:nvSpPr>
          <p:cNvPr id="2096" name="Text Box 48"/>
          <p:cNvSpPr txBox="1">
            <a:spLocks noChangeArrowheads="1"/>
          </p:cNvSpPr>
          <p:nvPr/>
        </p:nvSpPr>
        <p:spPr bwMode="auto">
          <a:xfrm>
            <a:off x="228600" y="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dirty="0">
                <a:solidFill>
                  <a:schemeClr val="bg1"/>
                </a:solidFill>
              </a:rPr>
              <a:t>Taxonomy and Classification Review Game </a:t>
            </a:r>
          </a:p>
        </p:txBody>
      </p:sp>
      <p:sp>
        <p:nvSpPr>
          <p:cNvPr id="2097" name="Text Box 49"/>
          <p:cNvSpPr txBox="1">
            <a:spLocks noChangeArrowheads="1"/>
          </p:cNvSpPr>
          <p:nvPr/>
        </p:nvSpPr>
        <p:spPr bwMode="auto">
          <a:xfrm>
            <a:off x="457200" y="61722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bg1"/>
                </a:solidFill>
              </a:rPr>
              <a:t>Final Question:________________</a:t>
            </a:r>
          </a:p>
        </p:txBody>
      </p:sp>
    </p:spTree>
    <p:extLst>
      <p:ext uri="{BB962C8B-B14F-4D97-AF65-F5344CB8AC3E}">
        <p14:creationId xmlns:p14="http://schemas.microsoft.com/office/powerpoint/2010/main" val="16792774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3"/>
          <p:cNvSpPr>
            <a:spLocks noGrp="1" noChangeArrowheads="1"/>
          </p:cNvSpPr>
          <p:nvPr>
            <p:ph type="body" idx="4294967295"/>
          </p:nvPr>
        </p:nvSpPr>
        <p:spPr>
          <a:xfrm>
            <a:off x="304800" y="152400"/>
            <a:ext cx="8763000" cy="5668963"/>
          </a:xfrm>
        </p:spPr>
        <p:txBody>
          <a:bodyPr/>
          <a:lstStyle/>
          <a:p>
            <a:pPr eaLnBrk="1" hangingPunct="1"/>
            <a:r>
              <a:rPr lang="en-US" dirty="0"/>
              <a:t>Name this Kingdom of Life?</a:t>
            </a:r>
          </a:p>
          <a:p>
            <a:pPr lvl="1" eaLnBrk="1" hangingPunct="1"/>
            <a:r>
              <a:rPr lang="en-US" dirty="0">
                <a:solidFill>
                  <a:schemeClr val="tx2">
                    <a:lumMod val="75000"/>
                  </a:schemeClr>
                </a:solidFill>
              </a:rPr>
              <a:t>I’m a heterotrophic multicellular organism with a cell wall made of chitin and I absorb my food?</a:t>
            </a:r>
          </a:p>
        </p:txBody>
      </p:sp>
      <p:sp>
        <p:nvSpPr>
          <p:cNvPr id="184115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rgbClr val="66CCFF"/>
              </a:buClr>
              <a:buSzPct val="65000"/>
              <a:buFont typeface="Wingdings" pitchFamily="2" charset="2"/>
              <a:buNone/>
              <a:defRPr/>
            </a:pPr>
            <a:r>
              <a:rPr lang="en-US" sz="800" b="1" dirty="0">
                <a:solidFill>
                  <a:srgbClr val="FFFFFF"/>
                </a:solidFill>
                <a:latin typeface="Verdana" pitchFamily="34" charset="0"/>
              </a:rPr>
              <a:t>Copyright © 2024 </a:t>
            </a:r>
            <a:r>
              <a:rPr lang="en-US" sz="800" b="1" dirty="0" err="1">
                <a:solidFill>
                  <a:srgbClr val="FFFFFF"/>
                </a:solidFill>
                <a:latin typeface="Verdana" pitchFamily="34" charset="0"/>
              </a:rPr>
              <a:t>SlideSpark</a:t>
            </a:r>
            <a:r>
              <a:rPr lang="en-US" sz="800" b="1" dirty="0">
                <a:solidFill>
                  <a:srgbClr val="FFFFFF"/>
                </a:solidFill>
                <a:latin typeface="Verdana" pitchFamily="34" charset="0"/>
              </a:rPr>
              <a:t> .LLC</a:t>
            </a:r>
            <a:endParaRPr lang="en-US" sz="3200" dirty="0">
              <a:solidFill>
                <a:srgbClr val="FFFFFF"/>
              </a:solidFill>
              <a:effectLst>
                <a:outerShdw blurRad="38100" dist="38100" dir="2700000" algn="tl">
                  <a:srgbClr val="336699"/>
                </a:outerShdw>
              </a:effectLst>
              <a:latin typeface="Tahoma" pitchFamily="34" charset="0"/>
            </a:endParaRPr>
          </a:p>
        </p:txBody>
      </p:sp>
      <p:pic>
        <p:nvPicPr>
          <p:cNvPr id="9" name="Picture 8" descr="http://upload.wikimedia.org/wikipedia/commons/thumb/d/dd/Neotyphodium_coenophialum.jpg/170px-Neotyphodium_coenophial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752600"/>
            <a:ext cx="8610600" cy="4800600"/>
          </a:xfrm>
          <a:prstGeom prst="rect">
            <a:avLst/>
          </a:prstGeom>
          <a:noFill/>
          <a:ln w="38100">
            <a:solidFill>
              <a:schemeClr val="tx1">
                <a:lumMod val="85000"/>
              </a:schemeClr>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457200" y="1905000"/>
            <a:ext cx="954107" cy="923330"/>
          </a:xfrm>
          <a:prstGeom prst="rect">
            <a:avLst/>
          </a:prstGeom>
          <a:noFill/>
        </p:spPr>
        <p:txBody>
          <a:bodyPr wrap="none" lIns="91440" tIns="45720" rIns="91440" bIns="45720">
            <a:spAutoFit/>
          </a:bodyPr>
          <a:lstStyle/>
          <a:p>
            <a:pPr algn="ct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16</a:t>
            </a:r>
          </a:p>
        </p:txBody>
      </p:sp>
    </p:spTree>
    <p:extLst>
      <p:ext uri="{BB962C8B-B14F-4D97-AF65-F5344CB8AC3E}">
        <p14:creationId xmlns:p14="http://schemas.microsoft.com/office/powerpoint/2010/main" val="2853702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3"/>
          <p:cNvSpPr>
            <a:spLocks noGrp="1" noChangeArrowheads="1"/>
          </p:cNvSpPr>
          <p:nvPr>
            <p:ph type="body" idx="4294967295"/>
          </p:nvPr>
        </p:nvSpPr>
        <p:spPr>
          <a:xfrm>
            <a:off x="304800" y="152400"/>
            <a:ext cx="8763000" cy="5668963"/>
          </a:xfrm>
        </p:spPr>
        <p:txBody>
          <a:bodyPr/>
          <a:lstStyle/>
          <a:p>
            <a:pPr eaLnBrk="1" hangingPunct="1"/>
            <a:r>
              <a:rPr lang="en-US" dirty="0"/>
              <a:t>Name this Kingdom of Life?</a:t>
            </a:r>
          </a:p>
          <a:p>
            <a:pPr lvl="1" eaLnBrk="1" hangingPunct="1"/>
            <a:r>
              <a:rPr lang="en-US" dirty="0">
                <a:solidFill>
                  <a:srgbClr val="92D050"/>
                </a:solidFill>
              </a:rPr>
              <a:t>I’m hetero or autotrophic, generally single celled and I have a nucleus in my cells?</a:t>
            </a:r>
          </a:p>
          <a:p>
            <a:pPr eaLnBrk="1" hangingPunct="1"/>
            <a:endParaRPr lang="en-US" dirty="0"/>
          </a:p>
          <a:p>
            <a:pPr eaLnBrk="1" hangingPunct="1"/>
            <a:r>
              <a:rPr lang="en-US" dirty="0">
                <a:solidFill>
                  <a:schemeClr val="tx2">
                    <a:lumMod val="75000"/>
                  </a:schemeClr>
                </a:solidFill>
              </a:rPr>
              <a:t>I’m hetero or autotrophic, generally single celled and I have a nucleus in my cells?</a:t>
            </a:r>
          </a:p>
          <a:p>
            <a:pPr eaLnBrk="1" hangingPunct="1"/>
            <a:endParaRPr lang="en-US" dirty="0"/>
          </a:p>
          <a:p>
            <a:pPr eaLnBrk="1" hangingPunct="1"/>
            <a:r>
              <a:rPr lang="en-US" dirty="0">
                <a:solidFill>
                  <a:schemeClr val="tx2">
                    <a:lumMod val="75000"/>
                  </a:schemeClr>
                </a:solidFill>
              </a:rPr>
              <a:t>I’m hetero or autotrophic, generally single celled and I have a nucleus in my cells?</a:t>
            </a:r>
          </a:p>
          <a:p>
            <a:pPr eaLnBrk="1" hangingPunct="1"/>
            <a:endParaRPr lang="en-US" dirty="0"/>
          </a:p>
          <a:p>
            <a:pPr lvl="1" eaLnBrk="1" hangingPunct="1"/>
            <a:r>
              <a:rPr lang="en-US" dirty="0">
                <a:solidFill>
                  <a:schemeClr val="tx2">
                    <a:lumMod val="75000"/>
                  </a:schemeClr>
                </a:solidFill>
              </a:rPr>
              <a:t>I’m hetero or autotrophic, generally single celled and I have a nucleus in my cells?</a:t>
            </a:r>
          </a:p>
        </p:txBody>
      </p:sp>
      <p:sp>
        <p:nvSpPr>
          <p:cNvPr id="184115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32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pic>
        <p:nvPicPr>
          <p:cNvPr id="6" name="Picture 2" descr="http://thespacebetween.edublogs.org/files/2010/11/protista_phacodinium-2gf7gx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752600"/>
            <a:ext cx="8610600" cy="4800600"/>
          </a:xfrm>
          <a:prstGeom prst="rect">
            <a:avLst/>
          </a:prstGeom>
          <a:noFill/>
          <a:ln w="28575">
            <a:solidFill>
              <a:srgbClr val="9933FF"/>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961293" y="1769906"/>
            <a:ext cx="954107"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17</a:t>
            </a:r>
          </a:p>
        </p:txBody>
      </p:sp>
      <p:cxnSp>
        <p:nvCxnSpPr>
          <p:cNvPr id="4" name="Straight Connector 3">
            <a:extLst>
              <a:ext uri="{FF2B5EF4-FFF2-40B4-BE49-F238E27FC236}">
                <a16:creationId xmlns:a16="http://schemas.microsoft.com/office/drawing/2014/main" id="{60D4F433-C7EB-EA8A-CA69-B1252FCEBDD4}"/>
              </a:ext>
            </a:extLst>
          </p:cNvPr>
          <p:cNvCxnSpPr>
            <a:cxnSpLocks/>
          </p:cNvCxnSpPr>
          <p:nvPr/>
        </p:nvCxnSpPr>
        <p:spPr>
          <a:xfrm flipV="1">
            <a:off x="2514600" y="381000"/>
            <a:ext cx="1524000" cy="1524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CF2E59E-11FB-5C07-2F12-23E2231D703C}"/>
              </a:ext>
            </a:extLst>
          </p:cNvPr>
          <p:cNvSpPr txBox="1"/>
          <p:nvPr/>
        </p:nvSpPr>
        <p:spPr>
          <a:xfrm>
            <a:off x="2286000" y="0"/>
            <a:ext cx="2971800"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Roboto" panose="02000000000000000000" pitchFamily="2" charset="0"/>
                <a:ea typeface="+mn-ea"/>
                <a:cs typeface="+mn-cs"/>
              </a:rPr>
              <a:t>poly</a:t>
            </a:r>
            <a:r>
              <a:rPr kumimoji="0" lang="en-US" sz="1800" b="0" i="0" u="none" strike="noStrike" kern="1200" cap="none" spc="0" normalizeH="0" baseline="0" noProof="0" dirty="0">
                <a:ln>
                  <a:noFill/>
                </a:ln>
                <a:solidFill>
                  <a:srgbClr val="00FFCC"/>
                </a:solidFill>
                <a:effectLst/>
                <a:uLnTx/>
                <a:uFillTx/>
                <a:latin typeface="Roboto" panose="02000000000000000000" pitchFamily="2" charset="0"/>
                <a:ea typeface="+mn-ea"/>
                <a:cs typeface="+mn-cs"/>
              </a:rPr>
              <a:t>phyletic group </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270622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304800" y="228600"/>
            <a:ext cx="8458200"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600">
                <a:solidFill>
                  <a:schemeClr val="bg1"/>
                </a:solidFill>
              </a:rPr>
              <a:t>Questions 1-20 = 5pts Each</a:t>
            </a:r>
          </a:p>
          <a:p>
            <a:pPr algn="ctr" eaLnBrk="1" hangingPunct="1"/>
            <a:r>
              <a:rPr lang="en-US" sz="3600">
                <a:solidFill>
                  <a:schemeClr val="bg1"/>
                </a:solidFill>
              </a:rPr>
              <a:t>Final Category (Bonus) = 1pt Each</a:t>
            </a:r>
          </a:p>
          <a:p>
            <a:pPr algn="ctr" eaLnBrk="1" hangingPunct="1"/>
            <a:r>
              <a:rPr lang="en-US" sz="3600">
                <a:solidFill>
                  <a:schemeClr val="bg1"/>
                </a:solidFill>
              </a:rPr>
              <a:t>Final Questions = 5 pt wager</a:t>
            </a:r>
          </a:p>
          <a:p>
            <a:pPr algn="ctr" eaLnBrk="1" hangingPunct="1"/>
            <a:r>
              <a:rPr lang="en-US" sz="2400" i="1">
                <a:solidFill>
                  <a:srgbClr val="9966FF"/>
                </a:solidFill>
              </a:rPr>
              <a:t>If you wager 5 on the last question and get it wrong you lose 5 pts. Wager 5 and get it right you get 5 pts.</a:t>
            </a:r>
          </a:p>
          <a:p>
            <a:pPr algn="ctr" eaLnBrk="1" hangingPunct="1"/>
            <a:endParaRPr lang="en-US" sz="3600">
              <a:solidFill>
                <a:schemeClr val="bg1"/>
              </a:solidFill>
            </a:endParaRPr>
          </a:p>
          <a:p>
            <a:pPr algn="ctr" eaLnBrk="1" hangingPunct="1"/>
            <a:r>
              <a:rPr lang="en-US" sz="3600">
                <a:solidFill>
                  <a:schemeClr val="bg1"/>
                </a:solidFill>
              </a:rPr>
              <a:t>Find the Owl =</a:t>
            </a:r>
          </a:p>
          <a:p>
            <a:pPr algn="ctr" eaLnBrk="1" hangingPunct="1"/>
            <a:r>
              <a:rPr lang="en-US" sz="3600" i="1">
                <a:solidFill>
                  <a:srgbClr val="996633"/>
                </a:solidFill>
              </a:rPr>
              <a:t> Secretly write “Owl” in the correct box worth 1pt.</a:t>
            </a:r>
          </a:p>
        </p:txBody>
      </p:sp>
      <p:pic>
        <p:nvPicPr>
          <p:cNvPr id="4099" name="Picture 4" descr="http://www.clker.com/cliparts/9/a/e/e/12154415151126295659lemmling_Cartoon_owl.svg.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200400"/>
            <a:ext cx="5334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http://www.clker.com/cliparts/9/a/e/e/12154415151126295659lemmling_Cartoon_owl.svg.h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3505200"/>
            <a:ext cx="114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AutoShape 5"/>
          <p:cNvSpPr>
            <a:spLocks noChangeArrowheads="1"/>
          </p:cNvSpPr>
          <p:nvPr/>
        </p:nvSpPr>
        <p:spPr bwMode="auto">
          <a:xfrm>
            <a:off x="7010400" y="2895600"/>
            <a:ext cx="1447800" cy="609600"/>
          </a:xfrm>
          <a:prstGeom prst="wedgeRoundRectCallout">
            <a:avLst>
              <a:gd name="adj1" fmla="val -57347"/>
              <a:gd name="adj2" fmla="val 46616"/>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400"/>
              <a:t>“I’ll be about this big.”</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3"/>
          <p:cNvSpPr>
            <a:spLocks noGrp="1" noChangeArrowheads="1"/>
          </p:cNvSpPr>
          <p:nvPr>
            <p:ph type="body" idx="4294967295"/>
          </p:nvPr>
        </p:nvSpPr>
        <p:spPr>
          <a:xfrm>
            <a:off x="304800" y="152400"/>
            <a:ext cx="8763000" cy="5668963"/>
          </a:xfrm>
        </p:spPr>
        <p:txBody>
          <a:bodyPr/>
          <a:lstStyle/>
          <a:p>
            <a:pPr eaLnBrk="1" hangingPunct="1"/>
            <a:r>
              <a:rPr lang="en-US" dirty="0"/>
              <a:t>Name this Kingdom of Life?</a:t>
            </a:r>
          </a:p>
          <a:p>
            <a:pPr lvl="1" eaLnBrk="1" hangingPunct="1"/>
            <a:r>
              <a:rPr lang="en-US" dirty="0">
                <a:solidFill>
                  <a:schemeClr val="tx2">
                    <a:lumMod val="75000"/>
                  </a:schemeClr>
                </a:solidFill>
              </a:rPr>
              <a:t>I don’t have a cell wall and consume my food?</a:t>
            </a:r>
          </a:p>
        </p:txBody>
      </p:sp>
      <p:sp>
        <p:nvSpPr>
          <p:cNvPr id="184115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rgbClr val="66CCFF"/>
              </a:buClr>
              <a:buSzPct val="65000"/>
              <a:buFont typeface="Wingdings" pitchFamily="2" charset="2"/>
              <a:buNone/>
              <a:defRPr/>
            </a:pPr>
            <a:r>
              <a:rPr lang="en-US" sz="800" b="1" dirty="0">
                <a:solidFill>
                  <a:srgbClr val="FFFFFF"/>
                </a:solidFill>
                <a:latin typeface="Verdana" pitchFamily="34" charset="0"/>
              </a:rPr>
              <a:t>Copyright © 2024 </a:t>
            </a:r>
            <a:r>
              <a:rPr lang="en-US" sz="800" b="1" dirty="0" err="1">
                <a:solidFill>
                  <a:srgbClr val="FFFFFF"/>
                </a:solidFill>
                <a:latin typeface="Verdana" pitchFamily="34" charset="0"/>
              </a:rPr>
              <a:t>SlideSpark</a:t>
            </a:r>
            <a:r>
              <a:rPr lang="en-US" sz="800" b="1" dirty="0">
                <a:solidFill>
                  <a:srgbClr val="FFFFFF"/>
                </a:solidFill>
                <a:latin typeface="Verdana" pitchFamily="34" charset="0"/>
              </a:rPr>
              <a:t> .LLC</a:t>
            </a:r>
            <a:endParaRPr lang="en-US" sz="3200" dirty="0">
              <a:solidFill>
                <a:srgbClr val="FFFFFF"/>
              </a:solidFill>
              <a:effectLst>
                <a:outerShdw blurRad="38100" dist="38100" dir="2700000" algn="tl">
                  <a:srgbClr val="336699"/>
                </a:outerShdw>
              </a:effectLst>
              <a:latin typeface="Tahoma" pitchFamily="34" charset="0"/>
            </a:endParaRPr>
          </a:p>
        </p:txBody>
      </p:sp>
      <p:pic>
        <p:nvPicPr>
          <p:cNvPr id="7" name="Picture 10" descr="http://medcell.med.yale.edu/histology/muscle_lab/images/smooth_muscle_cell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295400"/>
            <a:ext cx="8610600" cy="5257800"/>
          </a:xfrm>
          <a:prstGeom prst="rect">
            <a:avLst/>
          </a:prstGeom>
          <a:noFill/>
          <a:ln w="28575">
            <a:solidFill>
              <a:srgbClr val="9933FF"/>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381000" y="1371600"/>
            <a:ext cx="954107"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18</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860161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3"/>
          <p:cNvSpPr>
            <a:spLocks noGrp="1" noChangeArrowheads="1"/>
          </p:cNvSpPr>
          <p:nvPr>
            <p:ph type="body" idx="4294967295"/>
          </p:nvPr>
        </p:nvSpPr>
        <p:spPr>
          <a:xfrm>
            <a:off x="304800" y="152400"/>
            <a:ext cx="8763000" cy="5668963"/>
          </a:xfrm>
        </p:spPr>
        <p:txBody>
          <a:bodyPr/>
          <a:lstStyle/>
          <a:p>
            <a:pPr eaLnBrk="1" hangingPunct="1"/>
            <a:r>
              <a:rPr lang="en-US" dirty="0"/>
              <a:t>Name this Kingdom of Life?</a:t>
            </a:r>
          </a:p>
          <a:p>
            <a:pPr lvl="1" eaLnBrk="1" hangingPunct="1"/>
            <a:r>
              <a:rPr lang="en-US" dirty="0">
                <a:solidFill>
                  <a:srgbClr val="FF9900"/>
                </a:solidFill>
              </a:rPr>
              <a:t>I’m hetero or autotrophic, my name means old / before the nucleus, I can live in extreme environments and don’t have peptidoglycan in my cell wall?</a:t>
            </a:r>
          </a:p>
        </p:txBody>
      </p:sp>
      <p:sp>
        <p:nvSpPr>
          <p:cNvPr id="184115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rgbClr val="66CCFF"/>
              </a:buClr>
              <a:buSzPct val="65000"/>
              <a:buFont typeface="Wingdings" pitchFamily="2" charset="2"/>
              <a:buNone/>
              <a:defRPr/>
            </a:pPr>
            <a:r>
              <a:rPr lang="en-US" sz="800" b="1" dirty="0">
                <a:solidFill>
                  <a:srgbClr val="FFFFFF"/>
                </a:solidFill>
                <a:latin typeface="Verdana" pitchFamily="34" charset="0"/>
              </a:rPr>
              <a:t>Copyright © 2024 </a:t>
            </a:r>
            <a:r>
              <a:rPr lang="en-US" sz="800" b="1" dirty="0" err="1">
                <a:solidFill>
                  <a:srgbClr val="FFFFFF"/>
                </a:solidFill>
                <a:latin typeface="Verdana" pitchFamily="34" charset="0"/>
              </a:rPr>
              <a:t>SlideSpark</a:t>
            </a:r>
            <a:r>
              <a:rPr lang="en-US" sz="800" b="1" dirty="0">
                <a:solidFill>
                  <a:srgbClr val="FFFFFF"/>
                </a:solidFill>
                <a:latin typeface="Verdana" pitchFamily="34" charset="0"/>
              </a:rPr>
              <a:t> .LLC</a:t>
            </a:r>
            <a:endParaRPr lang="en-US" sz="3200" dirty="0">
              <a:solidFill>
                <a:srgbClr val="FFFFFF"/>
              </a:solidFill>
              <a:effectLst>
                <a:outerShdw blurRad="38100" dist="38100" dir="2700000" algn="tl">
                  <a:srgbClr val="336699"/>
                </a:outerShdw>
              </a:effectLst>
              <a:latin typeface="Tahoma" pitchFamily="34" charset="0"/>
            </a:endParaRPr>
          </a:p>
        </p:txBody>
      </p:sp>
      <p:pic>
        <p:nvPicPr>
          <p:cNvPr id="28674" name="Picture 2" descr="https://figures.boundless.com/14013/large/-nasa-ames-research-center.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86" y="2590800"/>
            <a:ext cx="8763000" cy="3962400"/>
          </a:xfrm>
          <a:prstGeom prst="rect">
            <a:avLst/>
          </a:prstGeom>
          <a:noFill/>
          <a:ln w="57150">
            <a:solidFill>
              <a:srgbClr val="FFCC00"/>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7830664" y="2667000"/>
            <a:ext cx="954107" cy="923330"/>
          </a:xfrm>
          <a:prstGeom prst="rect">
            <a:avLst/>
          </a:prstGeom>
          <a:noFill/>
        </p:spPr>
        <p:txBody>
          <a:bodyPr wrap="none" lIns="91440" tIns="45720" rIns="91440" bIns="45720">
            <a:spAutoFit/>
          </a:bodyPr>
          <a:lstStyle/>
          <a:p>
            <a:pPr algn="ct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19</a:t>
            </a:r>
          </a:p>
        </p:txBody>
      </p:sp>
      <p:pic>
        <p:nvPicPr>
          <p:cNvPr id="8" name="Picture 4" descr="http://www.clker.com/cliparts/9/a/e/e/12154415151126295659lemmling_Cartoon_owl.svg.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2750" y="3859751"/>
            <a:ext cx="114300" cy="10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03304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3"/>
          <p:cNvSpPr>
            <a:spLocks noGrp="1" noChangeArrowheads="1"/>
          </p:cNvSpPr>
          <p:nvPr>
            <p:ph type="body" idx="4294967295"/>
          </p:nvPr>
        </p:nvSpPr>
        <p:spPr>
          <a:xfrm>
            <a:off x="304800" y="152400"/>
            <a:ext cx="8763000" cy="5668963"/>
          </a:xfrm>
        </p:spPr>
        <p:txBody>
          <a:bodyPr/>
          <a:lstStyle/>
          <a:p>
            <a:pPr eaLnBrk="1" hangingPunct="1"/>
            <a:r>
              <a:rPr lang="en-US" dirty="0"/>
              <a:t>Name this Kingdom of Life?</a:t>
            </a:r>
          </a:p>
          <a:p>
            <a:pPr lvl="1" eaLnBrk="1" hangingPunct="1"/>
            <a:r>
              <a:rPr lang="en-US" dirty="0">
                <a:solidFill>
                  <a:srgbClr val="FF7C80"/>
                </a:solidFill>
              </a:rPr>
              <a:t>I’m completely autotrophic?</a:t>
            </a:r>
          </a:p>
        </p:txBody>
      </p:sp>
      <p:sp>
        <p:nvSpPr>
          <p:cNvPr id="184115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rgbClr val="66CCFF"/>
              </a:buClr>
              <a:buSzPct val="65000"/>
              <a:buFont typeface="Wingdings" pitchFamily="2" charset="2"/>
              <a:buNone/>
              <a:defRPr/>
            </a:pPr>
            <a:r>
              <a:rPr lang="en-US" sz="800" b="1" dirty="0">
                <a:solidFill>
                  <a:srgbClr val="FFFFFF"/>
                </a:solidFill>
                <a:latin typeface="Verdana" pitchFamily="34" charset="0"/>
              </a:rPr>
              <a:t>Copyright © 2024 </a:t>
            </a:r>
            <a:r>
              <a:rPr lang="en-US" sz="800" b="1" dirty="0" err="1">
                <a:solidFill>
                  <a:srgbClr val="FFFFFF"/>
                </a:solidFill>
                <a:latin typeface="Verdana" pitchFamily="34" charset="0"/>
              </a:rPr>
              <a:t>SlideSpark</a:t>
            </a:r>
            <a:r>
              <a:rPr lang="en-US" sz="800" b="1" dirty="0">
                <a:solidFill>
                  <a:srgbClr val="FFFFFF"/>
                </a:solidFill>
                <a:latin typeface="Verdana" pitchFamily="34" charset="0"/>
              </a:rPr>
              <a:t> .LLC</a:t>
            </a:r>
            <a:endParaRPr lang="en-US" sz="3200" dirty="0">
              <a:solidFill>
                <a:srgbClr val="FFFFFF"/>
              </a:solidFill>
              <a:effectLst>
                <a:outerShdw blurRad="38100" dist="38100" dir="2700000" algn="tl">
                  <a:srgbClr val="336699"/>
                </a:outerShdw>
              </a:effectLst>
              <a:latin typeface="Tahoma" pitchFamily="34" charset="0"/>
            </a:endParaRPr>
          </a:p>
        </p:txBody>
      </p:sp>
      <p:pic>
        <p:nvPicPr>
          <p:cNvPr id="6" name="Picture 6" descr="https://encrypted-tbn1.gstatic.com/images?q=tbn:ANd9GcT0CbyMIsn8n6FWK4WSobODxfeUGHIrLP4jldL4yJHU36po7owgU2hyy1T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8458200" cy="4953000"/>
          </a:xfrm>
          <a:prstGeom prst="rect">
            <a:avLst/>
          </a:prstGeom>
          <a:noFill/>
          <a:ln w="57150">
            <a:solidFill>
              <a:srgbClr val="FF7C80"/>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696200" y="1447800"/>
            <a:ext cx="954107" cy="923330"/>
          </a:xfrm>
          <a:prstGeom prst="rect">
            <a:avLst/>
          </a:prstGeom>
          <a:noFill/>
        </p:spPr>
        <p:txBody>
          <a:bodyPr wrap="none" lIns="91440" tIns="45720" rIns="91440" bIns="45720">
            <a:spAutoFit/>
          </a:bodyPr>
          <a:lstStyle/>
          <a:p>
            <a:pPr algn="ct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20</a:t>
            </a:r>
          </a:p>
        </p:txBody>
      </p:sp>
    </p:spTree>
    <p:extLst>
      <p:ext uri="{BB962C8B-B14F-4D97-AF65-F5344CB8AC3E}">
        <p14:creationId xmlns:p14="http://schemas.microsoft.com/office/powerpoint/2010/main" val="14599704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3600" b="1">
              <a:solidFill>
                <a:schemeClr val="bg1"/>
              </a:solidFill>
              <a:latin typeface="Times New Roman" pitchFamily="18" charset="0"/>
            </a:endParaRPr>
          </a:p>
        </p:txBody>
      </p:sp>
      <p:graphicFrame>
        <p:nvGraphicFramePr>
          <p:cNvPr id="83000" name="Group 56"/>
          <p:cNvGraphicFramePr>
            <a:graphicFrameLocks noGrp="1"/>
          </p:cNvGraphicFramePr>
          <p:nvPr>
            <p:extLst>
              <p:ext uri="{D42A27DB-BD31-4B8C-83A1-F6EECF244321}">
                <p14:modId xmlns:p14="http://schemas.microsoft.com/office/powerpoint/2010/main" val="1021202856"/>
              </p:ext>
            </p:extLst>
          </p:nvPr>
        </p:nvGraphicFramePr>
        <p:xfrm>
          <a:off x="228600" y="685800"/>
          <a:ext cx="8610600" cy="5353050"/>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62797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NAME GAME</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STEP-UP</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NEW DEAL</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BOX SET</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FAMOUS KINGS</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46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4310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46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4310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46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095"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a:t>
            </a:r>
            <a:r>
              <a:rPr lang="en-US" sz="800" b="1" dirty="0" err="1">
                <a:solidFill>
                  <a:schemeClr val="bg1"/>
                </a:solidFill>
                <a:latin typeface="Tahoma" pitchFamily="34" charset="0"/>
              </a:rPr>
              <a:t>SlideSpark</a:t>
            </a:r>
            <a:r>
              <a:rPr lang="en-US" sz="800" b="1" dirty="0">
                <a:solidFill>
                  <a:schemeClr val="bg1"/>
                </a:solidFill>
                <a:latin typeface="Tahoma" pitchFamily="34" charset="0"/>
              </a:rPr>
              <a:t> .LLC</a:t>
            </a:r>
            <a:endParaRPr lang="en-US" dirty="0">
              <a:solidFill>
                <a:schemeClr val="bg1"/>
              </a:solidFill>
            </a:endParaRPr>
          </a:p>
        </p:txBody>
      </p:sp>
      <p:sp>
        <p:nvSpPr>
          <p:cNvPr id="2096" name="Text Box 48"/>
          <p:cNvSpPr txBox="1">
            <a:spLocks noChangeArrowheads="1"/>
          </p:cNvSpPr>
          <p:nvPr/>
        </p:nvSpPr>
        <p:spPr bwMode="auto">
          <a:xfrm>
            <a:off x="228600" y="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dirty="0">
                <a:solidFill>
                  <a:schemeClr val="bg1"/>
                </a:solidFill>
              </a:rPr>
              <a:t>Taxonomy and Classification Review Game </a:t>
            </a:r>
          </a:p>
        </p:txBody>
      </p:sp>
      <p:sp>
        <p:nvSpPr>
          <p:cNvPr id="2097" name="Text Box 49"/>
          <p:cNvSpPr txBox="1">
            <a:spLocks noChangeArrowheads="1"/>
          </p:cNvSpPr>
          <p:nvPr/>
        </p:nvSpPr>
        <p:spPr bwMode="auto">
          <a:xfrm>
            <a:off x="457200" y="61722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bg1"/>
                </a:solidFill>
              </a:rPr>
              <a:t>Final Question:________________</a:t>
            </a:r>
          </a:p>
        </p:txBody>
      </p:sp>
    </p:spTree>
    <p:extLst>
      <p:ext uri="{BB962C8B-B14F-4D97-AF65-F5344CB8AC3E}">
        <p14:creationId xmlns:p14="http://schemas.microsoft.com/office/powerpoint/2010/main" val="11217955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3600" b="1">
              <a:solidFill>
                <a:schemeClr val="bg1"/>
              </a:solidFill>
              <a:latin typeface="Times New Roman" pitchFamily="18" charset="0"/>
            </a:endParaRPr>
          </a:p>
        </p:txBody>
      </p:sp>
      <p:graphicFrame>
        <p:nvGraphicFramePr>
          <p:cNvPr id="83000" name="Group 56"/>
          <p:cNvGraphicFramePr>
            <a:graphicFrameLocks noGrp="1"/>
          </p:cNvGraphicFramePr>
          <p:nvPr>
            <p:extLst>
              <p:ext uri="{D42A27DB-BD31-4B8C-83A1-F6EECF244321}">
                <p14:modId xmlns:p14="http://schemas.microsoft.com/office/powerpoint/2010/main" val="2485208749"/>
              </p:ext>
            </p:extLst>
          </p:nvPr>
        </p:nvGraphicFramePr>
        <p:xfrm>
          <a:off x="228600" y="685800"/>
          <a:ext cx="8610600" cy="5353050"/>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62797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NAME GAME</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STEP-UP</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NEW DEAL</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BOX SET</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FFFF00"/>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FFFF00"/>
                          </a:solidFill>
                          <a:effectLst/>
                          <a:latin typeface="Times New Roman" pitchFamily="18" charset="0"/>
                        </a:rPr>
                        <a:t>FAMOUS KINGS</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46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75000"/>
                        <a:lumOff val="25000"/>
                      </a:schemeClr>
                    </a:solidFill>
                  </a:tcPr>
                </a:tc>
                <a:extLst>
                  <a:ext uri="{0D108BD9-81ED-4DB2-BD59-A6C34878D82A}">
                    <a16:rowId xmlns:a16="http://schemas.microsoft.com/office/drawing/2014/main" val="10001"/>
                  </a:ext>
                </a:extLst>
              </a:tr>
              <a:tr h="94310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75000"/>
                        <a:lumOff val="25000"/>
                      </a:schemeClr>
                    </a:solidFill>
                  </a:tcPr>
                </a:tc>
                <a:extLst>
                  <a:ext uri="{0D108BD9-81ED-4DB2-BD59-A6C34878D82A}">
                    <a16:rowId xmlns:a16="http://schemas.microsoft.com/office/drawing/2014/main" val="10002"/>
                  </a:ext>
                </a:extLst>
              </a:tr>
              <a:tr h="946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75000"/>
                        <a:lumOff val="25000"/>
                      </a:schemeClr>
                    </a:solidFill>
                  </a:tcPr>
                </a:tc>
                <a:extLst>
                  <a:ext uri="{0D108BD9-81ED-4DB2-BD59-A6C34878D82A}">
                    <a16:rowId xmlns:a16="http://schemas.microsoft.com/office/drawing/2014/main" val="10003"/>
                  </a:ext>
                </a:extLst>
              </a:tr>
              <a:tr h="94310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75000"/>
                        <a:lumOff val="25000"/>
                      </a:schemeClr>
                    </a:solidFill>
                  </a:tcPr>
                </a:tc>
                <a:extLst>
                  <a:ext uri="{0D108BD9-81ED-4DB2-BD59-A6C34878D82A}">
                    <a16:rowId xmlns:a16="http://schemas.microsoft.com/office/drawing/2014/main" val="10004"/>
                  </a:ext>
                </a:extLst>
              </a:tr>
              <a:tr h="946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75000"/>
                        <a:lumOff val="25000"/>
                      </a:schemeClr>
                    </a:solidFill>
                  </a:tcPr>
                </a:tc>
                <a:extLst>
                  <a:ext uri="{0D108BD9-81ED-4DB2-BD59-A6C34878D82A}">
                    <a16:rowId xmlns:a16="http://schemas.microsoft.com/office/drawing/2014/main" val="10005"/>
                  </a:ext>
                </a:extLst>
              </a:tr>
            </a:tbl>
          </a:graphicData>
        </a:graphic>
      </p:graphicFrame>
      <p:sp>
        <p:nvSpPr>
          <p:cNvPr id="2095"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a:t>
            </a:r>
            <a:r>
              <a:rPr lang="en-US" sz="800" b="1" dirty="0" err="1">
                <a:solidFill>
                  <a:schemeClr val="bg1"/>
                </a:solidFill>
                <a:latin typeface="Tahoma" pitchFamily="34" charset="0"/>
              </a:rPr>
              <a:t>SlideSpark</a:t>
            </a:r>
            <a:r>
              <a:rPr lang="en-US" sz="800" b="1" dirty="0">
                <a:solidFill>
                  <a:schemeClr val="bg1"/>
                </a:solidFill>
                <a:latin typeface="Tahoma" pitchFamily="34" charset="0"/>
              </a:rPr>
              <a:t> .LLC</a:t>
            </a:r>
            <a:endParaRPr lang="en-US" dirty="0">
              <a:solidFill>
                <a:schemeClr val="bg1"/>
              </a:solidFill>
            </a:endParaRPr>
          </a:p>
        </p:txBody>
      </p:sp>
      <p:sp>
        <p:nvSpPr>
          <p:cNvPr id="2096" name="Text Box 48"/>
          <p:cNvSpPr txBox="1">
            <a:spLocks noChangeArrowheads="1"/>
          </p:cNvSpPr>
          <p:nvPr/>
        </p:nvSpPr>
        <p:spPr bwMode="auto">
          <a:xfrm>
            <a:off x="228600" y="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dirty="0">
                <a:solidFill>
                  <a:schemeClr val="bg1"/>
                </a:solidFill>
              </a:rPr>
              <a:t>Taxonomy and Classification Review Game </a:t>
            </a:r>
          </a:p>
        </p:txBody>
      </p:sp>
      <p:sp>
        <p:nvSpPr>
          <p:cNvPr id="2097" name="Text Box 49"/>
          <p:cNvSpPr txBox="1">
            <a:spLocks noChangeArrowheads="1"/>
          </p:cNvSpPr>
          <p:nvPr/>
        </p:nvSpPr>
        <p:spPr bwMode="auto">
          <a:xfrm>
            <a:off x="457200" y="61722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bg1"/>
                </a:solidFill>
              </a:rPr>
              <a:t>Final Question:________________</a:t>
            </a:r>
          </a:p>
        </p:txBody>
      </p:sp>
    </p:spTree>
    <p:extLst>
      <p:ext uri="{BB962C8B-B14F-4D97-AF65-F5344CB8AC3E}">
        <p14:creationId xmlns:p14="http://schemas.microsoft.com/office/powerpoint/2010/main" val="25487768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4"/>
          <p:cNvSpPr txBox="1">
            <a:spLocks noChangeArrowheads="1"/>
          </p:cNvSpPr>
          <p:nvPr/>
        </p:nvSpPr>
        <p:spPr bwMode="auto">
          <a:xfrm>
            <a:off x="228600" y="228600"/>
            <a:ext cx="8686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dirty="0">
                <a:solidFill>
                  <a:schemeClr val="bg1"/>
                </a:solidFill>
                <a:latin typeface="Times New Roman" pitchFamily="18" charset="0"/>
              </a:rPr>
              <a:t>Who is this?</a:t>
            </a:r>
          </a:p>
        </p:txBody>
      </p:sp>
      <p:sp>
        <p:nvSpPr>
          <p:cNvPr id="100356"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a:t>
            </a:r>
            <a:r>
              <a:rPr lang="en-US" sz="800" b="1" dirty="0" err="1">
                <a:solidFill>
                  <a:schemeClr val="bg1"/>
                </a:solidFill>
                <a:latin typeface="Tahoma" pitchFamily="34" charset="0"/>
              </a:rPr>
              <a:t>SlideSpark</a:t>
            </a:r>
            <a:r>
              <a:rPr lang="en-US" sz="800" b="1" dirty="0">
                <a:solidFill>
                  <a:schemeClr val="bg1"/>
                </a:solidFill>
                <a:latin typeface="Tahoma" pitchFamily="34" charset="0"/>
              </a:rPr>
              <a:t> .LLC</a:t>
            </a:r>
            <a:endParaRPr lang="en-US" dirty="0">
              <a:solidFill>
                <a:schemeClr val="bg1"/>
              </a:solidFill>
            </a:endParaRPr>
          </a:p>
        </p:txBody>
      </p:sp>
      <p:pic>
        <p:nvPicPr>
          <p:cNvPr id="3074" name="Picture 2" descr="http://1.bp.blogspot.com/-FkNcPlW3xtk/UPJPzOg8u7I/AAAAAAAAESk/my-ydDLVS8s/s1600/King_Candy.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31" y="990600"/>
            <a:ext cx="8510469" cy="5524500"/>
          </a:xfrm>
          <a:prstGeom prst="rect">
            <a:avLst/>
          </a:prstGeom>
          <a:noFill/>
          <a:ln w="57150">
            <a:solidFill>
              <a:srgbClr val="9933FF"/>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6629400" y="1066800"/>
            <a:ext cx="2032929" cy="1569660"/>
          </a:xfrm>
          <a:prstGeom prst="rect">
            <a:avLst/>
          </a:prstGeom>
          <a:noFill/>
        </p:spPr>
        <p:txBody>
          <a:bodyPr wrap="none" lIns="91440" tIns="45720" rIns="91440" bIns="45720">
            <a:spAutoFit/>
          </a:bodyPr>
          <a:lstStyle/>
          <a:p>
            <a:pPr algn="ctr"/>
            <a:r>
              <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*21</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4"/>
          <p:cNvSpPr txBox="1">
            <a:spLocks noChangeArrowheads="1"/>
          </p:cNvSpPr>
          <p:nvPr/>
        </p:nvSpPr>
        <p:spPr bwMode="auto">
          <a:xfrm>
            <a:off x="304800" y="228600"/>
            <a:ext cx="8610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 What author of horror is this?  </a:t>
            </a:r>
            <a:endParaRPr lang="en-US" sz="3600">
              <a:solidFill>
                <a:srgbClr val="FFFF00"/>
              </a:solidFill>
              <a:latin typeface="Times New Roman" pitchFamily="18" charset="0"/>
            </a:endParaRPr>
          </a:p>
        </p:txBody>
      </p:sp>
      <p:pic>
        <p:nvPicPr>
          <p:cNvPr id="102403" name="Picture 6" descr="62788787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8610600" cy="5638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02404"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a:t>
            </a:r>
            <a:r>
              <a:rPr lang="en-US" sz="800" b="1" dirty="0" err="1">
                <a:solidFill>
                  <a:schemeClr val="bg1"/>
                </a:solidFill>
                <a:latin typeface="Tahoma" pitchFamily="34" charset="0"/>
              </a:rPr>
              <a:t>SlideSpark</a:t>
            </a:r>
            <a:r>
              <a:rPr lang="en-US" sz="800" b="1" dirty="0">
                <a:solidFill>
                  <a:schemeClr val="bg1"/>
                </a:solidFill>
                <a:latin typeface="Tahoma" pitchFamily="34" charset="0"/>
              </a:rPr>
              <a:t> .LLC</a:t>
            </a:r>
            <a:endParaRPr lang="en-US" dirty="0">
              <a:solidFill>
                <a:schemeClr val="bg1"/>
              </a:solidFill>
            </a:endParaRPr>
          </a:p>
        </p:txBody>
      </p:sp>
      <p:sp>
        <p:nvSpPr>
          <p:cNvPr id="102405" name="Text Box 5"/>
          <p:cNvSpPr txBox="1">
            <a:spLocks noChangeArrowheads="1"/>
          </p:cNvSpPr>
          <p:nvPr/>
        </p:nvSpPr>
        <p:spPr bwMode="auto">
          <a:xfrm>
            <a:off x="6858000" y="1219200"/>
            <a:ext cx="1676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t>*22</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4"/>
          <p:cNvSpPr txBox="1">
            <a:spLocks noChangeArrowheads="1"/>
          </p:cNvSpPr>
          <p:nvPr/>
        </p:nvSpPr>
        <p:spPr bwMode="auto">
          <a:xfrm>
            <a:off x="381000" y="304800"/>
            <a:ext cx="8229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dirty="0">
                <a:solidFill>
                  <a:schemeClr val="bg1"/>
                </a:solidFill>
                <a:latin typeface="Times New Roman" pitchFamily="18" charset="0"/>
              </a:rPr>
              <a:t>Name one of these two characters from the movie </a:t>
            </a:r>
            <a:r>
              <a:rPr lang="en-US" sz="3600" u="sng" dirty="0">
                <a:solidFill>
                  <a:schemeClr val="bg1"/>
                </a:solidFill>
                <a:latin typeface="Times New Roman" pitchFamily="18" charset="0"/>
              </a:rPr>
              <a:t>The Lion King</a:t>
            </a:r>
            <a:r>
              <a:rPr lang="en-US" sz="3600" dirty="0">
                <a:solidFill>
                  <a:schemeClr val="bg1"/>
                </a:solidFill>
                <a:latin typeface="Times New Roman" pitchFamily="18" charset="0"/>
              </a:rPr>
              <a:t>? </a:t>
            </a:r>
            <a:endParaRPr lang="en-US" sz="3600" dirty="0">
              <a:solidFill>
                <a:srgbClr val="FFFF00"/>
              </a:solidFill>
              <a:latin typeface="Times New Roman" pitchFamily="18" charset="0"/>
            </a:endParaRPr>
          </a:p>
        </p:txBody>
      </p:sp>
      <p:pic>
        <p:nvPicPr>
          <p:cNvPr id="104451" name="Picture 7" descr="disney-animax-7229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00200"/>
            <a:ext cx="8610600" cy="4876800"/>
          </a:xfrm>
          <a:prstGeom prst="rect">
            <a:avLst/>
          </a:prstGeom>
          <a:noFill/>
          <a:ln w="38100">
            <a:solidFill>
              <a:srgbClr val="FFCC00"/>
            </a:solidFill>
            <a:miter lim="800000"/>
            <a:headEnd/>
            <a:tailEnd/>
          </a:ln>
          <a:extLst>
            <a:ext uri="{909E8E84-426E-40DD-AFC4-6F175D3DCCD1}">
              <a14:hiddenFill xmlns:a14="http://schemas.microsoft.com/office/drawing/2010/main">
                <a:solidFill>
                  <a:srgbClr val="FFFFFF"/>
                </a:solidFill>
              </a14:hiddenFill>
            </a:ext>
          </a:extLst>
        </p:spPr>
      </p:pic>
      <p:sp>
        <p:nvSpPr>
          <p:cNvPr id="104452"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a:t>
            </a:r>
            <a:r>
              <a:rPr lang="en-US" sz="800" b="1" dirty="0" err="1">
                <a:solidFill>
                  <a:schemeClr val="bg1"/>
                </a:solidFill>
                <a:latin typeface="Tahoma" pitchFamily="34" charset="0"/>
              </a:rPr>
              <a:t>SlideSpark</a:t>
            </a:r>
            <a:r>
              <a:rPr lang="en-US" sz="800" b="1" dirty="0">
                <a:solidFill>
                  <a:schemeClr val="bg1"/>
                </a:solidFill>
                <a:latin typeface="Tahoma" pitchFamily="34" charset="0"/>
              </a:rPr>
              <a:t> .LLC</a:t>
            </a:r>
            <a:endParaRPr lang="en-US" dirty="0">
              <a:solidFill>
                <a:schemeClr val="bg1"/>
              </a:solidFill>
            </a:endParaRPr>
          </a:p>
        </p:txBody>
      </p:sp>
      <p:sp>
        <p:nvSpPr>
          <p:cNvPr id="104453" name="Text Box 5"/>
          <p:cNvSpPr txBox="1">
            <a:spLocks noChangeArrowheads="1"/>
          </p:cNvSpPr>
          <p:nvPr/>
        </p:nvSpPr>
        <p:spPr bwMode="auto">
          <a:xfrm>
            <a:off x="7010400" y="1752600"/>
            <a:ext cx="16764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solidFill>
                  <a:schemeClr val="bg1"/>
                </a:solidFill>
              </a:rPr>
              <a:t>*23</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4"/>
          <p:cNvSpPr txBox="1">
            <a:spLocks noChangeArrowheads="1"/>
          </p:cNvSpPr>
          <p:nvPr/>
        </p:nvSpPr>
        <p:spPr bwMode="auto">
          <a:xfrm>
            <a:off x="228600" y="152400"/>
            <a:ext cx="7829550" cy="646331"/>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Times New Roman" pitchFamily="18" charset="0"/>
                <a:ea typeface="+mn-ea"/>
                <a:cs typeface="+mn-cs"/>
              </a:rPr>
              <a:t>Name the movie with this villain king?</a:t>
            </a:r>
            <a:endParaRPr kumimoji="0" lang="en-US" sz="3600" b="0" i="0" u="none" strike="noStrike" kern="1200" cap="none" spc="0" normalizeH="0" baseline="0" noProof="0" dirty="0">
              <a:ln>
                <a:noFill/>
              </a:ln>
              <a:solidFill>
                <a:srgbClr val="2D2D8A">
                  <a:lumMod val="60000"/>
                  <a:lumOff val="40000"/>
                </a:srgbClr>
              </a:solidFill>
              <a:effectLst/>
              <a:uLnTx/>
              <a:uFillTx/>
              <a:latin typeface="Times New Roman" pitchFamily="18" charset="0"/>
              <a:ea typeface="+mn-ea"/>
              <a:cs typeface="+mn-cs"/>
            </a:endParaRPr>
          </a:p>
        </p:txBody>
      </p:sp>
      <p:sp>
        <p:nvSpPr>
          <p:cNvPr id="108548"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pic>
        <p:nvPicPr>
          <p:cNvPr id="2050" name="Picture 2" descr="Image result for King from Maleficent">
            <a:extLst>
              <a:ext uri="{FF2B5EF4-FFF2-40B4-BE49-F238E27FC236}">
                <a16:creationId xmlns:a16="http://schemas.microsoft.com/office/drawing/2014/main" id="{FF7DDC82-8E36-43B8-BF75-2E1B6E636180}"/>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8534400" cy="571632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BB45D05-7FB0-412E-BE7A-84785410DB0D}"/>
              </a:ext>
            </a:extLst>
          </p:cNvPr>
          <p:cNvSpPr/>
          <p:nvPr/>
        </p:nvSpPr>
        <p:spPr>
          <a:xfrm>
            <a:off x="6781800" y="852196"/>
            <a:ext cx="1880644" cy="144655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800" b="1" i="0" u="none" strike="noStrike" kern="1200" cap="none" spc="0" normalizeH="0" baseline="0" noProof="0" dirty="0">
                <a:ln w="12700">
                  <a:solidFill>
                    <a:srgbClr val="FFFFFF">
                      <a:lumMod val="50000"/>
                    </a:srgbClr>
                  </a:solidFill>
                  <a:prstDash val="solid"/>
                </a:ln>
                <a:pattFill prst="narHorz">
                  <a:fgClr>
                    <a:srgbClr val="FFFFFF"/>
                  </a:fgClr>
                  <a:bgClr>
                    <a:srgbClr val="FFFFFF">
                      <a:lumMod val="40000"/>
                      <a:lumOff val="60000"/>
                    </a:srgbClr>
                  </a:bgClr>
                </a:pattFill>
                <a:effectLst>
                  <a:innerShdw blurRad="177800">
                    <a:srgbClr val="FFFFFF">
                      <a:lumMod val="50000"/>
                    </a:srgbClr>
                  </a:innerShdw>
                </a:effectLst>
                <a:uLnTx/>
                <a:uFillTx/>
                <a:latin typeface="Arial" charset="0"/>
                <a:ea typeface="+mn-ea"/>
                <a:cs typeface="+mn-cs"/>
              </a:rPr>
              <a:t>*24</a:t>
            </a:r>
          </a:p>
        </p:txBody>
      </p:sp>
    </p:spTree>
    <p:extLst>
      <p:ext uri="{BB962C8B-B14F-4D97-AF65-F5344CB8AC3E}">
        <p14:creationId xmlns:p14="http://schemas.microsoft.com/office/powerpoint/2010/main" val="20306028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4"/>
          <p:cNvSpPr txBox="1">
            <a:spLocks noChangeArrowheads="1"/>
          </p:cNvSpPr>
          <p:nvPr/>
        </p:nvSpPr>
        <p:spPr bwMode="auto">
          <a:xfrm>
            <a:off x="304800" y="228600"/>
            <a:ext cx="8610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chemeClr val="bg1"/>
                </a:solidFill>
                <a:latin typeface="Times New Roman" pitchFamily="18" charset="0"/>
              </a:rPr>
              <a:t>What city do “The Kings” play for? </a:t>
            </a:r>
          </a:p>
          <a:p>
            <a:pPr eaLnBrk="1" hangingPunct="1"/>
            <a:endParaRPr lang="en-US" sz="3600">
              <a:solidFill>
                <a:srgbClr val="FFFF00"/>
              </a:solidFill>
              <a:latin typeface="Times New Roman" pitchFamily="18" charset="0"/>
            </a:endParaRPr>
          </a:p>
        </p:txBody>
      </p:sp>
      <p:pic>
        <p:nvPicPr>
          <p:cNvPr id="109571" name="Picture 6" descr="San+Jose+Sharks+v+Los+Angeles+Kings+510jFXkI8oH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47800"/>
            <a:ext cx="8610600" cy="5029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09572"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a:t>
            </a:r>
            <a:r>
              <a:rPr lang="en-US" sz="800" b="1" dirty="0" err="1">
                <a:solidFill>
                  <a:schemeClr val="bg1"/>
                </a:solidFill>
                <a:latin typeface="Tahoma" pitchFamily="34" charset="0"/>
              </a:rPr>
              <a:t>SlideSpark</a:t>
            </a:r>
            <a:r>
              <a:rPr lang="en-US" sz="800" b="1" dirty="0">
                <a:solidFill>
                  <a:schemeClr val="bg1"/>
                </a:solidFill>
                <a:latin typeface="Tahoma" pitchFamily="34" charset="0"/>
              </a:rPr>
              <a:t> .LLC</a:t>
            </a:r>
            <a:endParaRPr lang="en-US" dirty="0">
              <a:solidFill>
                <a:schemeClr val="bg1"/>
              </a:solidFill>
            </a:endParaRPr>
          </a:p>
        </p:txBody>
      </p:sp>
      <p:sp>
        <p:nvSpPr>
          <p:cNvPr id="109573" name="Text Box 5"/>
          <p:cNvSpPr txBox="1">
            <a:spLocks noChangeArrowheads="1"/>
          </p:cNvSpPr>
          <p:nvPr/>
        </p:nvSpPr>
        <p:spPr bwMode="auto">
          <a:xfrm>
            <a:off x="7391400" y="1447800"/>
            <a:ext cx="16002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7200">
                <a:solidFill>
                  <a:schemeClr val="bg1"/>
                </a:solidFill>
              </a:rPr>
              <a:t>*25</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4294967295"/>
          </p:nvPr>
        </p:nvSpPr>
        <p:spPr>
          <a:xfrm>
            <a:off x="457200" y="228600"/>
            <a:ext cx="8229600" cy="5897563"/>
          </a:xfrm>
        </p:spPr>
        <p:txBody>
          <a:bodyPr/>
          <a:lstStyle/>
          <a:p>
            <a:r>
              <a:rPr lang="en-US">
                <a:solidFill>
                  <a:srgbClr val="FF7C80"/>
                </a:solidFill>
              </a:rPr>
              <a:t>Is your name on the review sheet?</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14400"/>
            <a:ext cx="4497388" cy="5791200"/>
          </a:xfrm>
          <a:prstGeom prst="rect">
            <a:avLst/>
          </a:prstGeom>
          <a:noFill/>
          <a:ln w="9525">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5124" name="WordArt 4"/>
          <p:cNvSpPr>
            <a:spLocks noChangeArrowheads="1" noChangeShapeType="1" noTextEdit="1"/>
          </p:cNvSpPr>
          <p:nvPr/>
        </p:nvSpPr>
        <p:spPr bwMode="auto">
          <a:xfrm>
            <a:off x="6248400" y="1143000"/>
            <a:ext cx="2152650" cy="990600"/>
          </a:xfrm>
          <a:prstGeom prst="rect">
            <a:avLst/>
          </a:prstGeom>
        </p:spPr>
        <p:txBody>
          <a:bodyPr wrap="none" fromWordArt="1">
            <a:prstTxWarp prst="textWave1">
              <a:avLst>
                <a:gd name="adj1" fmla="val 13005"/>
                <a:gd name="adj2" fmla="val 0"/>
              </a:avLst>
            </a:prstTxWarp>
          </a:bodyPr>
          <a:lstStyle/>
          <a:p>
            <a:pPr algn="ctr"/>
            <a:r>
              <a:rPr lang="en-US" sz="3600" kern="10">
                <a:ln w="9525">
                  <a:solidFill>
                    <a:schemeClr val="tx1"/>
                  </a:solidFill>
                  <a:round/>
                  <a:headEnd/>
                  <a:tailEnd/>
                </a:ln>
                <a:solidFill>
                  <a:srgbClr val="FF5050"/>
                </a:solidFill>
                <a:effectLst>
                  <a:outerShdw dist="53882" dir="2700000" algn="ctr" rotWithShape="0">
                    <a:srgbClr val="C0C0C0">
                      <a:alpha val="79999"/>
                    </a:srgbClr>
                  </a:outerShdw>
                </a:effectLst>
                <a:latin typeface="Times New Roman"/>
                <a:cs typeface="Times New Roman"/>
              </a:rPr>
              <a:t>Name</a:t>
            </a:r>
          </a:p>
        </p:txBody>
      </p:sp>
      <p:sp>
        <p:nvSpPr>
          <p:cNvPr id="5125" name="Oval 5"/>
          <p:cNvSpPr>
            <a:spLocks noChangeArrowheads="1"/>
          </p:cNvSpPr>
          <p:nvPr/>
        </p:nvSpPr>
        <p:spPr bwMode="auto">
          <a:xfrm>
            <a:off x="3733800" y="1066800"/>
            <a:ext cx="1219200" cy="457200"/>
          </a:xfrm>
          <a:prstGeom prst="ellipse">
            <a:avLst/>
          </a:prstGeom>
          <a:noFill/>
          <a:ln w="57150">
            <a:solidFill>
              <a:srgbClr val="FF5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6" name="Line 6"/>
          <p:cNvSpPr>
            <a:spLocks noChangeShapeType="1"/>
          </p:cNvSpPr>
          <p:nvPr/>
        </p:nvSpPr>
        <p:spPr bwMode="auto">
          <a:xfrm flipH="1" flipV="1">
            <a:off x="5181600" y="1371600"/>
            <a:ext cx="1066800" cy="228600"/>
          </a:xfrm>
          <a:prstGeom prst="line">
            <a:avLst/>
          </a:prstGeom>
          <a:noFill/>
          <a:ln w="76200">
            <a:solidFill>
              <a:srgbClr val="FF505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irmgarde.files.wordpress.com/2010/05/mrsquirr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4711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85800" y="544286"/>
            <a:ext cx="7930312" cy="923330"/>
          </a:xfrm>
          <a:prstGeom prst="rect">
            <a:avLst/>
          </a:prstGeom>
          <a:noFill/>
        </p:spPr>
        <p:txBody>
          <a:bodyPr wrap="none" lIns="91440" tIns="45720" rIns="91440" bIns="45720">
            <a:prstTxWarp prst="textArchUp">
              <a:avLst/>
            </a:prstTxWarp>
            <a:spAutoFit/>
          </a:bodyPr>
          <a:lstStyle/>
          <a:p>
            <a:pPr algn="ct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5 point Wager Question</a:t>
            </a:r>
          </a:p>
        </p:txBody>
      </p:sp>
    </p:spTree>
    <p:extLst>
      <p:ext uri="{BB962C8B-B14F-4D97-AF65-F5344CB8AC3E}">
        <p14:creationId xmlns:p14="http://schemas.microsoft.com/office/powerpoint/2010/main" val="25720308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3600" b="1">
              <a:solidFill>
                <a:schemeClr val="bg1"/>
              </a:solidFill>
              <a:latin typeface="Times New Roman" pitchFamily="18" charset="0"/>
            </a:endParaRPr>
          </a:p>
        </p:txBody>
      </p:sp>
      <p:graphicFrame>
        <p:nvGraphicFramePr>
          <p:cNvPr id="83000" name="Group 56"/>
          <p:cNvGraphicFramePr>
            <a:graphicFrameLocks noGrp="1"/>
          </p:cNvGraphicFramePr>
          <p:nvPr>
            <p:extLst>
              <p:ext uri="{D42A27DB-BD31-4B8C-83A1-F6EECF244321}">
                <p14:modId xmlns:p14="http://schemas.microsoft.com/office/powerpoint/2010/main" val="1651338069"/>
              </p:ext>
            </p:extLst>
          </p:nvPr>
        </p:nvGraphicFramePr>
        <p:xfrm>
          <a:off x="228600" y="685800"/>
          <a:ext cx="8610600" cy="5353050"/>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62797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NAME GAME</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STEP-UP</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NEW DEAL</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BOX SET</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FAMOUS KINGS</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46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4310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46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4310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46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095"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a:t>
            </a:r>
            <a:r>
              <a:rPr lang="en-US" sz="800" b="1" dirty="0" err="1">
                <a:solidFill>
                  <a:schemeClr val="bg1"/>
                </a:solidFill>
                <a:latin typeface="Tahoma" pitchFamily="34" charset="0"/>
              </a:rPr>
              <a:t>SlideSpark</a:t>
            </a:r>
            <a:r>
              <a:rPr lang="en-US" sz="800" b="1" dirty="0">
                <a:solidFill>
                  <a:schemeClr val="bg1"/>
                </a:solidFill>
                <a:latin typeface="Tahoma" pitchFamily="34" charset="0"/>
              </a:rPr>
              <a:t> .LLC</a:t>
            </a:r>
            <a:endParaRPr lang="en-US" dirty="0">
              <a:solidFill>
                <a:schemeClr val="bg1"/>
              </a:solidFill>
            </a:endParaRPr>
          </a:p>
        </p:txBody>
      </p:sp>
      <p:sp>
        <p:nvSpPr>
          <p:cNvPr id="2096" name="Text Box 48"/>
          <p:cNvSpPr txBox="1">
            <a:spLocks noChangeArrowheads="1"/>
          </p:cNvSpPr>
          <p:nvPr/>
        </p:nvSpPr>
        <p:spPr bwMode="auto">
          <a:xfrm>
            <a:off x="228600" y="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dirty="0">
                <a:solidFill>
                  <a:schemeClr val="bg1"/>
                </a:solidFill>
              </a:rPr>
              <a:t>Taxonomy and Classification Review Game </a:t>
            </a:r>
          </a:p>
        </p:txBody>
      </p:sp>
      <p:sp>
        <p:nvSpPr>
          <p:cNvPr id="2097" name="Text Box 49"/>
          <p:cNvSpPr txBox="1">
            <a:spLocks noChangeArrowheads="1"/>
          </p:cNvSpPr>
          <p:nvPr/>
        </p:nvSpPr>
        <p:spPr bwMode="auto">
          <a:xfrm>
            <a:off x="457200" y="61722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dirty="0">
                <a:solidFill>
                  <a:srgbClr val="FF66FF"/>
                </a:solidFill>
              </a:rPr>
              <a:t>Final Question:________________</a:t>
            </a:r>
          </a:p>
        </p:txBody>
      </p:sp>
    </p:spTree>
    <p:extLst>
      <p:ext uri="{BB962C8B-B14F-4D97-AF65-F5344CB8AC3E}">
        <p14:creationId xmlns:p14="http://schemas.microsoft.com/office/powerpoint/2010/main" val="40767133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3"/>
          <p:cNvSpPr>
            <a:spLocks noGrp="1" noChangeArrowheads="1"/>
          </p:cNvSpPr>
          <p:nvPr>
            <p:ph type="body" idx="4294967295"/>
          </p:nvPr>
        </p:nvSpPr>
        <p:spPr>
          <a:xfrm>
            <a:off x="457200" y="228600"/>
            <a:ext cx="8077200" cy="5897563"/>
          </a:xfrm>
        </p:spPr>
        <p:txBody>
          <a:bodyPr/>
          <a:lstStyle/>
          <a:p>
            <a:pPr eaLnBrk="1" hangingPunct="1"/>
            <a:r>
              <a:rPr lang="en-US" dirty="0">
                <a:solidFill>
                  <a:srgbClr val="996633"/>
                </a:solidFill>
              </a:rPr>
              <a:t>Which two are switched for the 8 Taxonomic Ranks below?</a:t>
            </a:r>
          </a:p>
          <a:p>
            <a:pPr eaLnBrk="1" hangingPunct="1"/>
            <a:r>
              <a:rPr lang="en-US" dirty="0">
                <a:solidFill>
                  <a:srgbClr val="FF66FF"/>
                </a:solidFill>
              </a:rPr>
              <a:t>Domain -</a:t>
            </a:r>
            <a:r>
              <a:rPr lang="en-US" dirty="0" err="1">
                <a:solidFill>
                  <a:srgbClr val="FF66FF"/>
                </a:solidFill>
              </a:rPr>
              <a:t>Eukarya</a:t>
            </a:r>
            <a:endParaRPr lang="en-US" dirty="0">
              <a:solidFill>
                <a:srgbClr val="FF66FF"/>
              </a:solidFill>
            </a:endParaRPr>
          </a:p>
          <a:p>
            <a:pPr eaLnBrk="1" hangingPunct="1"/>
            <a:r>
              <a:rPr lang="en-US" dirty="0">
                <a:solidFill>
                  <a:srgbClr val="FF7C80"/>
                </a:solidFill>
              </a:rPr>
              <a:t>Kingdom -</a:t>
            </a:r>
            <a:r>
              <a:rPr lang="en-US" dirty="0" err="1">
                <a:solidFill>
                  <a:srgbClr val="FF7C80"/>
                </a:solidFill>
              </a:rPr>
              <a:t>Animalia</a:t>
            </a:r>
            <a:endParaRPr lang="en-US" dirty="0">
              <a:solidFill>
                <a:srgbClr val="FF7C80"/>
              </a:solidFill>
            </a:endParaRPr>
          </a:p>
          <a:p>
            <a:pPr eaLnBrk="1" hangingPunct="1"/>
            <a:r>
              <a:rPr lang="en-US" dirty="0"/>
              <a:t>Phylum –</a:t>
            </a:r>
            <a:r>
              <a:rPr lang="en-US" dirty="0" err="1"/>
              <a:t>Chordata</a:t>
            </a:r>
            <a:endParaRPr lang="en-US" dirty="0"/>
          </a:p>
          <a:p>
            <a:pPr eaLnBrk="1" hangingPunct="1"/>
            <a:r>
              <a:rPr lang="en-US" dirty="0">
                <a:solidFill>
                  <a:srgbClr val="FF9900"/>
                </a:solidFill>
              </a:rPr>
              <a:t>Family -Mammalia</a:t>
            </a:r>
          </a:p>
          <a:p>
            <a:pPr eaLnBrk="1" hangingPunct="1"/>
            <a:r>
              <a:rPr lang="en-US" dirty="0">
                <a:solidFill>
                  <a:schemeClr val="bg2">
                    <a:lumMod val="60000"/>
                    <a:lumOff val="40000"/>
                  </a:schemeClr>
                </a:solidFill>
              </a:rPr>
              <a:t>Order –</a:t>
            </a:r>
            <a:r>
              <a:rPr lang="en-US" dirty="0" err="1">
                <a:solidFill>
                  <a:schemeClr val="bg2">
                    <a:lumMod val="60000"/>
                    <a:lumOff val="40000"/>
                  </a:schemeClr>
                </a:solidFill>
              </a:rPr>
              <a:t>Rodentia</a:t>
            </a:r>
            <a:endParaRPr lang="en-US" dirty="0">
              <a:solidFill>
                <a:schemeClr val="bg2">
                  <a:lumMod val="60000"/>
                  <a:lumOff val="40000"/>
                </a:schemeClr>
              </a:solidFill>
            </a:endParaRPr>
          </a:p>
          <a:p>
            <a:pPr eaLnBrk="1" hangingPunct="1"/>
            <a:r>
              <a:rPr lang="en-US" dirty="0">
                <a:solidFill>
                  <a:srgbClr val="CC3399"/>
                </a:solidFill>
              </a:rPr>
              <a:t>Class –</a:t>
            </a:r>
            <a:r>
              <a:rPr lang="en-US" dirty="0" err="1">
                <a:solidFill>
                  <a:srgbClr val="CC3399"/>
                </a:solidFill>
              </a:rPr>
              <a:t>Sciuridae</a:t>
            </a:r>
            <a:endParaRPr lang="en-US" dirty="0">
              <a:solidFill>
                <a:srgbClr val="CC3399"/>
              </a:solidFill>
            </a:endParaRPr>
          </a:p>
          <a:p>
            <a:pPr eaLnBrk="1" hangingPunct="1"/>
            <a:r>
              <a:rPr lang="en-US" dirty="0"/>
              <a:t>Genus –</a:t>
            </a:r>
            <a:r>
              <a:rPr lang="en-US" dirty="0" err="1"/>
              <a:t>Sciurus</a:t>
            </a:r>
            <a:endParaRPr lang="en-US" dirty="0"/>
          </a:p>
          <a:p>
            <a:pPr eaLnBrk="1" hangingPunct="1"/>
            <a:r>
              <a:rPr lang="en-US" dirty="0">
                <a:solidFill>
                  <a:srgbClr val="FFFF00"/>
                </a:solidFill>
              </a:rPr>
              <a:t>Species -vulgaris</a:t>
            </a:r>
          </a:p>
        </p:txBody>
      </p:sp>
      <p:pic>
        <p:nvPicPr>
          <p:cNvPr id="29698" name="Picture 2" descr="http://thebrokenelbow.files.wordpress.com/2011/06/red-squirrel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838200"/>
            <a:ext cx="4543425" cy="5686425"/>
          </a:xfrm>
          <a:prstGeom prst="rect">
            <a:avLst/>
          </a:prstGeom>
          <a:noFill/>
          <a:ln w="57150">
            <a:solidFill>
              <a:srgbClr val="996633"/>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74369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2.25gal Live Oak Tree - National Plant Network, 1 of 6">
            <a:extLst>
              <a:ext uri="{FF2B5EF4-FFF2-40B4-BE49-F238E27FC236}">
                <a16:creationId xmlns:a16="http://schemas.microsoft.com/office/drawing/2014/main" id="{620C1BC1-AAD3-CE70-E693-976F83E33C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4" y="24493"/>
            <a:ext cx="914944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377BCE3-71C6-E0C0-3E0C-BF2BB5874E82}"/>
              </a:ext>
            </a:extLst>
          </p:cNvPr>
          <p:cNvSpPr/>
          <p:nvPr/>
        </p:nvSpPr>
        <p:spPr>
          <a:xfrm>
            <a:off x="424616" y="304800"/>
            <a:ext cx="8289322" cy="923330"/>
          </a:xfrm>
          <a:prstGeom prst="rect">
            <a:avLst/>
          </a:prstGeom>
          <a:noFill/>
        </p:spPr>
        <p:txBody>
          <a:bodyPr wrap="none" lIns="91440" tIns="45720" rIns="91440" bIns="45720">
            <a:prstTxWarp prst="textWave1">
              <a:avLst/>
            </a:prstTxWarp>
            <a:spAutoFit/>
            <a:scene3d>
              <a:camera prst="orthographicFront"/>
              <a:lightRig rig="threePt" dir="t"/>
            </a:scene3d>
            <a:sp3d extrusionH="57150">
              <a:bevelT w="57150" h="38100" prst="artDeco"/>
            </a:sp3d>
          </a:bodyPr>
          <a:lstStyle/>
          <a:p>
            <a:pPr algn="ctr"/>
            <a:r>
              <a:rPr lang="en-US" sz="5400" b="1" cap="none" spc="0" dirty="0">
                <a:ln w="9525">
                  <a:solidFill>
                    <a:sysClr val="windowText" lastClr="000000"/>
                  </a:solidFill>
                  <a:prstDash val="solid"/>
                </a:ln>
                <a:solidFill>
                  <a:srgbClr val="FFFFCC"/>
                </a:solidFill>
                <a:effectLst>
                  <a:glow rad="228600">
                    <a:schemeClr val="accent4">
                      <a:satMod val="175000"/>
                      <a:alpha val="86000"/>
                    </a:schemeClr>
                  </a:glow>
                  <a:outerShdw blurRad="12700" dist="38100" dir="2700000" algn="tl" rotWithShape="0">
                    <a:schemeClr val="bg1">
                      <a:lumMod val="50000"/>
                    </a:schemeClr>
                  </a:outerShdw>
                </a:effectLst>
              </a:rPr>
              <a:t>Taxonomy Review Game</a:t>
            </a:r>
          </a:p>
        </p:txBody>
      </p:sp>
      <p:sp>
        <p:nvSpPr>
          <p:cNvPr id="3" name="Rectangle 2">
            <a:extLst>
              <a:ext uri="{FF2B5EF4-FFF2-40B4-BE49-F238E27FC236}">
                <a16:creationId xmlns:a16="http://schemas.microsoft.com/office/drawing/2014/main" id="{301ADC27-2FD4-E567-0843-B9299695C28B}"/>
              </a:ext>
            </a:extLst>
          </p:cNvPr>
          <p:cNvSpPr/>
          <p:nvPr/>
        </p:nvSpPr>
        <p:spPr>
          <a:xfrm>
            <a:off x="228600" y="4953000"/>
            <a:ext cx="3185487" cy="1754326"/>
          </a:xfrm>
          <a:prstGeom prst="rect">
            <a:avLst/>
          </a:prstGeom>
          <a:noFill/>
        </p:spPr>
        <p:txBody>
          <a:bodyPr wrap="none" lIns="91440" tIns="45720" rIns="91440" bIns="45720">
            <a:spAutoFit/>
            <a:scene3d>
              <a:camera prst="orthographicFront"/>
              <a:lightRig rig="threePt" dir="t"/>
            </a:scene3d>
            <a:sp3d extrusionH="57150">
              <a:bevelT w="57150" h="38100" prst="artDeco"/>
            </a:sp3d>
          </a:bodyPr>
          <a:lstStyle/>
          <a:p>
            <a:pPr algn="ctr"/>
            <a:r>
              <a:rPr lang="en-US" sz="5400" b="1" cap="none" spc="0" dirty="0">
                <a:ln w="9525">
                  <a:solidFill>
                    <a:sysClr val="windowText" lastClr="000000"/>
                  </a:solidFill>
                  <a:prstDash val="solid"/>
                </a:ln>
                <a:solidFill>
                  <a:srgbClr val="FFFFCC"/>
                </a:solidFill>
                <a:effectLst>
                  <a:glow rad="228600">
                    <a:schemeClr val="accent4">
                      <a:satMod val="175000"/>
                      <a:alpha val="79000"/>
                    </a:schemeClr>
                  </a:glow>
                  <a:outerShdw blurRad="12700" dist="38100" dir="2700000" algn="tl" rotWithShape="0">
                    <a:schemeClr val="bg1">
                      <a:lumMod val="50000"/>
                    </a:schemeClr>
                  </a:outerShdw>
                </a:effectLst>
              </a:rPr>
              <a:t>Part 1 </a:t>
            </a:r>
          </a:p>
          <a:p>
            <a:pPr algn="ctr"/>
            <a:r>
              <a:rPr lang="en-US" sz="5400" b="1" cap="none" spc="0" dirty="0">
                <a:ln w="9525">
                  <a:solidFill>
                    <a:sysClr val="windowText" lastClr="000000"/>
                  </a:solidFill>
                  <a:prstDash val="solid"/>
                </a:ln>
                <a:solidFill>
                  <a:srgbClr val="FFFFCC"/>
                </a:solidFill>
                <a:effectLst>
                  <a:glow rad="228600">
                    <a:schemeClr val="accent4">
                      <a:satMod val="175000"/>
                      <a:alpha val="79000"/>
                    </a:schemeClr>
                  </a:glow>
                  <a:outerShdw blurRad="12700" dist="38100" dir="2700000" algn="tl" rotWithShape="0">
                    <a:schemeClr val="bg1">
                      <a:lumMod val="50000"/>
                    </a:schemeClr>
                  </a:outerShdw>
                </a:effectLst>
              </a:rPr>
              <a:t>Lesson 7</a:t>
            </a:r>
          </a:p>
        </p:txBody>
      </p:sp>
      <p:pic>
        <p:nvPicPr>
          <p:cNvPr id="4" name="Graphic 3">
            <a:extLst>
              <a:ext uri="{FF2B5EF4-FFF2-40B4-BE49-F238E27FC236}">
                <a16:creationId xmlns:a16="http://schemas.microsoft.com/office/drawing/2014/main" id="{912C7CE0-4535-9FC8-34E2-93EBACFD0C9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58019" y="4944362"/>
            <a:ext cx="5699410" cy="1610564"/>
          </a:xfrm>
          <a:prstGeom prst="rect">
            <a:avLst/>
          </a:prstGeom>
        </p:spPr>
      </p:pic>
      <p:pic>
        <p:nvPicPr>
          <p:cNvPr id="5" name="Picture 4">
            <a:extLst>
              <a:ext uri="{FF2B5EF4-FFF2-40B4-BE49-F238E27FC236}">
                <a16:creationId xmlns:a16="http://schemas.microsoft.com/office/drawing/2014/main" id="{9EEBD81B-E0AA-89A6-BCA8-700E6DCDD7D6}"/>
              </a:ext>
            </a:extLst>
          </p:cNvPr>
          <p:cNvPicPr>
            <a:picLocks noChangeAspect="1"/>
          </p:cNvPicPr>
          <p:nvPr/>
        </p:nvPicPr>
        <p:blipFill>
          <a:blip r:embed="rId5"/>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7512244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2.25gal Live Oak Tree - National Plant Network, 1 of 6">
            <a:extLst>
              <a:ext uri="{FF2B5EF4-FFF2-40B4-BE49-F238E27FC236}">
                <a16:creationId xmlns:a16="http://schemas.microsoft.com/office/drawing/2014/main" id="{620C1BC1-AAD3-CE70-E693-976F83E33C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4" y="24493"/>
            <a:ext cx="914944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377BCE3-71C6-E0C0-3E0C-BF2BB5874E82}"/>
              </a:ext>
            </a:extLst>
          </p:cNvPr>
          <p:cNvSpPr/>
          <p:nvPr/>
        </p:nvSpPr>
        <p:spPr>
          <a:xfrm>
            <a:off x="424616" y="304800"/>
            <a:ext cx="8289322" cy="923330"/>
          </a:xfrm>
          <a:prstGeom prst="rect">
            <a:avLst/>
          </a:prstGeom>
          <a:noFill/>
        </p:spPr>
        <p:txBody>
          <a:bodyPr wrap="none" lIns="91440" tIns="45720" rIns="91440" bIns="45720">
            <a:prstTxWarp prst="textWave1">
              <a:avLst/>
            </a:prstTxWarp>
            <a:spAutoFit/>
            <a:scene3d>
              <a:camera prst="orthographicFront"/>
              <a:lightRig rig="threePt" dir="t"/>
            </a:scene3d>
            <a:sp3d extrusionH="57150">
              <a:bevelT w="57150" h="38100" prst="artDeco"/>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ysClr val="windowText" lastClr="000000"/>
                  </a:solidFill>
                  <a:prstDash val="solid"/>
                </a:ln>
                <a:solidFill>
                  <a:srgbClr val="FFFFCC"/>
                </a:solidFill>
                <a:effectLst>
                  <a:glow rad="228600">
                    <a:srgbClr val="000000">
                      <a:satMod val="175000"/>
                      <a:alpha val="86000"/>
                    </a:srgbClr>
                  </a:glow>
                  <a:outerShdw blurRad="12700" dist="38100" dir="2700000" algn="tl" rotWithShape="0">
                    <a:srgbClr val="FFFFFF">
                      <a:lumMod val="50000"/>
                    </a:srgbClr>
                  </a:outerShdw>
                </a:effectLst>
                <a:uLnTx/>
                <a:uFillTx/>
                <a:latin typeface="Arial" charset="0"/>
                <a:ea typeface="+mn-ea"/>
                <a:cs typeface="+mn-cs"/>
              </a:rPr>
              <a:t>Taxonomy Review Game</a:t>
            </a:r>
          </a:p>
        </p:txBody>
      </p:sp>
      <p:sp>
        <p:nvSpPr>
          <p:cNvPr id="3" name="Rectangle 2">
            <a:extLst>
              <a:ext uri="{FF2B5EF4-FFF2-40B4-BE49-F238E27FC236}">
                <a16:creationId xmlns:a16="http://schemas.microsoft.com/office/drawing/2014/main" id="{301ADC27-2FD4-E567-0843-B9299695C28B}"/>
              </a:ext>
            </a:extLst>
          </p:cNvPr>
          <p:cNvSpPr/>
          <p:nvPr/>
        </p:nvSpPr>
        <p:spPr>
          <a:xfrm>
            <a:off x="228600" y="4953000"/>
            <a:ext cx="3185488" cy="1754326"/>
          </a:xfrm>
          <a:prstGeom prst="rect">
            <a:avLst/>
          </a:prstGeom>
          <a:noFill/>
        </p:spPr>
        <p:txBody>
          <a:bodyPr wrap="none" lIns="91440" tIns="45720" rIns="91440" bIns="45720">
            <a:spAutoFit/>
            <a:scene3d>
              <a:camera prst="orthographicFront"/>
              <a:lightRig rig="threePt" dir="t"/>
            </a:scene3d>
            <a:sp3d extrusionH="57150">
              <a:bevelT w="57150" h="38100" prst="artDeco"/>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ysClr val="windowText" lastClr="000000"/>
                  </a:solidFill>
                  <a:prstDash val="solid"/>
                </a:ln>
                <a:solidFill>
                  <a:srgbClr val="FFFFCC"/>
                </a:solidFill>
                <a:effectLst>
                  <a:glow rad="228600">
                    <a:srgbClr val="000000">
                      <a:satMod val="175000"/>
                      <a:alpha val="79000"/>
                    </a:srgbClr>
                  </a:glow>
                  <a:outerShdw blurRad="12700" dist="38100" dir="2700000" algn="tl" rotWithShape="0">
                    <a:srgbClr val="FFFFFF">
                      <a:lumMod val="50000"/>
                    </a:srgbClr>
                  </a:outerShdw>
                </a:effectLst>
                <a:uLnTx/>
                <a:uFillTx/>
                <a:latin typeface="Arial" charset="0"/>
                <a:ea typeface="+mn-ea"/>
                <a:cs typeface="+mn-cs"/>
              </a:rPr>
              <a:t>Part 1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ysClr val="windowText" lastClr="000000"/>
                  </a:solidFill>
                  <a:prstDash val="solid"/>
                </a:ln>
                <a:solidFill>
                  <a:srgbClr val="FFFFCC"/>
                </a:solidFill>
                <a:effectLst>
                  <a:glow rad="228600">
                    <a:srgbClr val="000000">
                      <a:satMod val="175000"/>
                      <a:alpha val="79000"/>
                    </a:srgbClr>
                  </a:glow>
                  <a:outerShdw blurRad="12700" dist="38100" dir="2700000" algn="tl" rotWithShape="0">
                    <a:srgbClr val="FFFFFF">
                      <a:lumMod val="50000"/>
                    </a:srgbClr>
                  </a:outerShdw>
                </a:effectLst>
                <a:uLnTx/>
                <a:uFillTx/>
                <a:latin typeface="Arial" charset="0"/>
                <a:ea typeface="+mn-ea"/>
                <a:cs typeface="+mn-cs"/>
              </a:rPr>
              <a:t>Lesson 8</a:t>
            </a:r>
          </a:p>
        </p:txBody>
      </p:sp>
      <p:pic>
        <p:nvPicPr>
          <p:cNvPr id="4" name="Graphic 3">
            <a:extLst>
              <a:ext uri="{FF2B5EF4-FFF2-40B4-BE49-F238E27FC236}">
                <a16:creationId xmlns:a16="http://schemas.microsoft.com/office/drawing/2014/main" id="{912C7CE0-4535-9FC8-34E2-93EBACFD0C9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58019" y="4944362"/>
            <a:ext cx="5699410" cy="1610564"/>
          </a:xfrm>
          <a:prstGeom prst="rect">
            <a:avLst/>
          </a:prstGeom>
        </p:spPr>
      </p:pic>
      <p:pic>
        <p:nvPicPr>
          <p:cNvPr id="5" name="Picture 4">
            <a:extLst>
              <a:ext uri="{FF2B5EF4-FFF2-40B4-BE49-F238E27FC236}">
                <a16:creationId xmlns:a16="http://schemas.microsoft.com/office/drawing/2014/main" id="{9EEBD81B-E0AA-89A6-BCA8-700E6DCDD7D6}"/>
              </a:ext>
            </a:extLst>
          </p:cNvPr>
          <p:cNvPicPr>
            <a:picLocks noChangeAspect="1"/>
          </p:cNvPicPr>
          <p:nvPr/>
        </p:nvPicPr>
        <p:blipFill>
          <a:blip r:embed="rId5"/>
          <a:stretch>
            <a:fillRect/>
          </a:stretch>
        </p:blipFill>
        <p:spPr>
          <a:xfrm>
            <a:off x="7418674" y="6787306"/>
            <a:ext cx="1633537" cy="70694"/>
          </a:xfrm>
          <a:prstGeom prst="rect">
            <a:avLst/>
          </a:prstGeom>
        </p:spPr>
      </p:pic>
      <p:pic>
        <p:nvPicPr>
          <p:cNvPr id="6" name="Picture 2" descr="Download Key Transparent HQ PNG Image | FreePNGImg">
            <a:extLst>
              <a:ext uri="{FF2B5EF4-FFF2-40B4-BE49-F238E27FC236}">
                <a16:creationId xmlns:a16="http://schemas.microsoft.com/office/drawing/2014/main" id="{15B9CED3-84C3-EEE3-2FB3-0C802B97DDC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7873895">
            <a:off x="276674" y="-785793"/>
            <a:ext cx="8123869" cy="7822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49501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aphicFrame>
        <p:nvGraphicFramePr>
          <p:cNvPr id="83000" name="Group 56"/>
          <p:cNvGraphicFramePr>
            <a:graphicFrameLocks noGrp="1"/>
          </p:cNvGraphicFramePr>
          <p:nvPr/>
        </p:nvGraphicFramePr>
        <p:xfrm>
          <a:off x="228600" y="685800"/>
          <a:ext cx="8610600" cy="5353050"/>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62797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NAME GAME</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STEP-UP</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NEW DEAL</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BOX SET</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FAMOUS KINGS</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46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4310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46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4310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46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095"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2096" name="Text Box 48"/>
          <p:cNvSpPr txBox="1">
            <a:spLocks noChangeArrowheads="1"/>
          </p:cNvSpPr>
          <p:nvPr/>
        </p:nvSpPr>
        <p:spPr bwMode="auto">
          <a:xfrm>
            <a:off x="228600" y="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charset="0"/>
                <a:ea typeface="+mn-ea"/>
                <a:cs typeface="+mn-cs"/>
              </a:rPr>
              <a:t>Taxonomy and Classification Review Game </a:t>
            </a:r>
          </a:p>
        </p:txBody>
      </p:sp>
      <p:sp>
        <p:nvSpPr>
          <p:cNvPr id="2097" name="Text Box 49"/>
          <p:cNvSpPr txBox="1">
            <a:spLocks noChangeArrowheads="1"/>
          </p:cNvSpPr>
          <p:nvPr/>
        </p:nvSpPr>
        <p:spPr bwMode="auto">
          <a:xfrm>
            <a:off x="457200" y="61722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mn-ea"/>
                <a:cs typeface="+mn-cs"/>
              </a:rPr>
              <a:t>Final Question:________________</a:t>
            </a:r>
          </a:p>
        </p:txBody>
      </p:sp>
    </p:spTree>
    <p:extLst>
      <p:ext uri="{BB962C8B-B14F-4D97-AF65-F5344CB8AC3E}">
        <p14:creationId xmlns:p14="http://schemas.microsoft.com/office/powerpoint/2010/main" val="12206873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aphicFrame>
        <p:nvGraphicFramePr>
          <p:cNvPr id="83000" name="Group 56"/>
          <p:cNvGraphicFramePr>
            <a:graphicFrameLocks noGrp="1"/>
          </p:cNvGraphicFramePr>
          <p:nvPr/>
        </p:nvGraphicFramePr>
        <p:xfrm>
          <a:off x="228600" y="685800"/>
          <a:ext cx="8610600" cy="5353050"/>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62797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FFCC00"/>
                          </a:solidFill>
                          <a:effectLst/>
                          <a:latin typeface="Times New Roman" pitchFamily="18" charset="0"/>
                        </a:rPr>
                        <a:t>NAME GAME</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STEP-UP</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NEW DEAL</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BOX SET</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FAMOUS KINGS</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46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7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4310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7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46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7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4310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7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46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7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095"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2096" name="Text Box 48"/>
          <p:cNvSpPr txBox="1">
            <a:spLocks noChangeArrowheads="1"/>
          </p:cNvSpPr>
          <p:nvPr/>
        </p:nvSpPr>
        <p:spPr bwMode="auto">
          <a:xfrm>
            <a:off x="228600" y="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charset="0"/>
                <a:ea typeface="+mn-ea"/>
                <a:cs typeface="+mn-cs"/>
              </a:rPr>
              <a:t>Taxonomy and Classification Review Game </a:t>
            </a:r>
          </a:p>
        </p:txBody>
      </p:sp>
      <p:sp>
        <p:nvSpPr>
          <p:cNvPr id="2097" name="Text Box 49"/>
          <p:cNvSpPr txBox="1">
            <a:spLocks noChangeArrowheads="1"/>
          </p:cNvSpPr>
          <p:nvPr/>
        </p:nvSpPr>
        <p:spPr bwMode="auto">
          <a:xfrm>
            <a:off x="457200" y="61722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mn-ea"/>
                <a:cs typeface="+mn-cs"/>
              </a:rPr>
              <a:t>Final Question:________________</a:t>
            </a:r>
          </a:p>
        </p:txBody>
      </p:sp>
    </p:spTree>
    <p:extLst>
      <p:ext uri="{BB962C8B-B14F-4D97-AF65-F5344CB8AC3E}">
        <p14:creationId xmlns:p14="http://schemas.microsoft.com/office/powerpoint/2010/main" val="8237237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228600" y="152400"/>
            <a:ext cx="8305800" cy="1077218"/>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mn-ea"/>
                <a:cs typeface="+mn-cs"/>
              </a:rPr>
              <a:t>Is it Taxonomy, or Classification, when you give names to things? </a:t>
            </a:r>
            <a:endParaRPr kumimoji="0" lang="en-US" sz="3200" b="0" i="0" u="none" strike="noStrike" kern="1200" cap="none" spc="0" normalizeH="0" baseline="0" noProof="0" dirty="0">
              <a:ln>
                <a:noFill/>
              </a:ln>
              <a:solidFill>
                <a:srgbClr val="FFFF00"/>
              </a:solidFill>
              <a:effectLst>
                <a:outerShdw blurRad="38100" dist="38100" dir="2700000" algn="tl">
                  <a:srgbClr val="FFFFFF"/>
                </a:outerShdw>
              </a:effectLst>
              <a:uLnTx/>
              <a:uFillTx/>
              <a:latin typeface="Arial" charset="0"/>
              <a:ea typeface="+mn-ea"/>
              <a:cs typeface="+mn-cs"/>
            </a:endParaRPr>
          </a:p>
        </p:txBody>
      </p:sp>
      <p:pic>
        <p:nvPicPr>
          <p:cNvPr id="40963" name="Picture 8"/>
          <p:cNvPicPr>
            <a:picLocks noChangeAspect="1" noChangeArrowheads="1"/>
          </p:cNvPicPr>
          <p:nvPr/>
        </p:nvPicPr>
        <p:blipFill>
          <a:blip r:embed="rId2"/>
          <a:srcRect/>
          <a:stretch>
            <a:fillRect/>
          </a:stretch>
        </p:blipFill>
        <p:spPr bwMode="auto">
          <a:xfrm>
            <a:off x="304800" y="1295400"/>
            <a:ext cx="8610600" cy="5257800"/>
          </a:xfrm>
          <a:prstGeom prst="rect">
            <a:avLst/>
          </a:prstGeom>
          <a:noFill/>
          <a:ln w="76200">
            <a:solidFill>
              <a:schemeClr val="bg2">
                <a:lumMod val="75000"/>
              </a:schemeClr>
            </a:solidFill>
            <a:miter lim="800000"/>
            <a:headEnd/>
            <a:tailEnd/>
          </a:ln>
        </p:spPr>
      </p:pic>
      <p:sp>
        <p:nvSpPr>
          <p:cNvPr id="45060"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2" name="Rectangle 1"/>
          <p:cNvSpPr/>
          <p:nvPr/>
        </p:nvSpPr>
        <p:spPr>
          <a:xfrm>
            <a:off x="533400" y="1382324"/>
            <a:ext cx="8691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1</a:t>
            </a:r>
          </a:p>
        </p:txBody>
      </p:sp>
    </p:spTree>
    <p:extLst>
      <p:ext uri="{BB962C8B-B14F-4D97-AF65-F5344CB8AC3E}">
        <p14:creationId xmlns:p14="http://schemas.microsoft.com/office/powerpoint/2010/main" val="37214170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228600" y="152400"/>
            <a:ext cx="8305800" cy="1077218"/>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mn-ea"/>
                <a:cs typeface="+mn-cs"/>
              </a:rPr>
              <a:t>Is it Taxonomy, or Classification, when you give names to things? </a:t>
            </a:r>
            <a:endParaRPr kumimoji="0" lang="en-US" sz="3200" b="0" i="0" u="none" strike="noStrike" kern="1200" cap="none" spc="0" normalizeH="0" baseline="0" noProof="0" dirty="0">
              <a:ln>
                <a:noFill/>
              </a:ln>
              <a:solidFill>
                <a:srgbClr val="FFFF00"/>
              </a:solidFill>
              <a:effectLst>
                <a:outerShdw blurRad="38100" dist="38100" dir="2700000" algn="tl">
                  <a:srgbClr val="FFFFFF"/>
                </a:outerShdw>
              </a:effectLst>
              <a:uLnTx/>
              <a:uFillTx/>
              <a:latin typeface="Arial" charset="0"/>
              <a:ea typeface="+mn-ea"/>
              <a:cs typeface="+mn-cs"/>
            </a:endParaRPr>
          </a:p>
        </p:txBody>
      </p:sp>
      <p:pic>
        <p:nvPicPr>
          <p:cNvPr id="40963" name="Picture 8"/>
          <p:cNvPicPr>
            <a:picLocks noChangeAspect="1" noChangeArrowheads="1"/>
          </p:cNvPicPr>
          <p:nvPr/>
        </p:nvPicPr>
        <p:blipFill>
          <a:blip r:embed="rId2"/>
          <a:srcRect/>
          <a:stretch>
            <a:fillRect/>
          </a:stretch>
        </p:blipFill>
        <p:spPr bwMode="auto">
          <a:xfrm>
            <a:off x="304800" y="1295400"/>
            <a:ext cx="8610600" cy="5257800"/>
          </a:xfrm>
          <a:prstGeom prst="rect">
            <a:avLst/>
          </a:prstGeom>
          <a:noFill/>
          <a:ln w="76200">
            <a:solidFill>
              <a:schemeClr val="bg2">
                <a:lumMod val="75000"/>
              </a:schemeClr>
            </a:solidFill>
            <a:miter lim="800000"/>
            <a:headEnd/>
            <a:tailEnd/>
          </a:ln>
        </p:spPr>
      </p:pic>
      <p:sp>
        <p:nvSpPr>
          <p:cNvPr id="45060"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2" name="Rectangle 1"/>
          <p:cNvSpPr/>
          <p:nvPr/>
        </p:nvSpPr>
        <p:spPr>
          <a:xfrm>
            <a:off x="533400" y="1382324"/>
            <a:ext cx="8691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1</a:t>
            </a:r>
          </a:p>
        </p:txBody>
      </p:sp>
      <p:sp>
        <p:nvSpPr>
          <p:cNvPr id="3" name="Rectangle 2"/>
          <p:cNvSpPr/>
          <p:nvPr/>
        </p:nvSpPr>
        <p:spPr>
          <a:xfrm>
            <a:off x="1421939" y="2967335"/>
            <a:ext cx="6300123" cy="156966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50" normalizeH="0" baseline="0" noProof="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reflection blurRad="6350" stA="60000" endA="900" endPos="58000" dir="5400000" sy="-100000" algn="bl" rotWithShape="0"/>
                </a:effectLst>
                <a:uLnTx/>
                <a:uFillTx/>
                <a:latin typeface="Arial" charset="0"/>
                <a:ea typeface="+mn-ea"/>
                <a:cs typeface="+mn-cs"/>
              </a:rPr>
              <a:t>Taxonomy</a:t>
            </a:r>
          </a:p>
        </p:txBody>
      </p:sp>
    </p:spTree>
    <p:extLst>
      <p:ext uri="{BB962C8B-B14F-4D97-AF65-F5344CB8AC3E}">
        <p14:creationId xmlns:p14="http://schemas.microsoft.com/office/powerpoint/2010/main" val="3976790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4"/>
          <p:cNvSpPr txBox="1">
            <a:spLocks noChangeArrowheads="1"/>
          </p:cNvSpPr>
          <p:nvPr/>
        </p:nvSpPr>
        <p:spPr bwMode="auto">
          <a:xfrm>
            <a:off x="381000" y="152400"/>
            <a:ext cx="86106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Arial" charset="0"/>
                <a:ea typeface="+mn-ea"/>
                <a:cs typeface="+mn-cs"/>
              </a:rPr>
              <a:t>The modern taxonomic classification system is based on the natural concepts of the Swedish botanist named?</a:t>
            </a:r>
            <a:r>
              <a:rPr kumimoji="0" lang="en-US" sz="3600" b="1" i="0" u="none" strike="noStrike" kern="1200" cap="none" spc="0" normalizeH="0" baseline="0" noProof="0" dirty="0">
                <a:ln>
                  <a:noFill/>
                </a:ln>
                <a:solidFill>
                  <a:srgbClr val="FFFFFF"/>
                </a:solidFill>
                <a:effectLst/>
                <a:uLnTx/>
                <a:uFillTx/>
                <a:latin typeface="Arial" charset="0"/>
                <a:ea typeface="+mn-ea"/>
                <a:cs typeface="+mn-cs"/>
              </a:rPr>
              <a:t> </a:t>
            </a:r>
          </a:p>
        </p:txBody>
      </p:sp>
      <p:sp>
        <p:nvSpPr>
          <p:cNvPr id="47108"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pic>
        <p:nvPicPr>
          <p:cNvPr id="1026" name="Picture 2" descr="http://www.mnh.si.edu/exhibits/linnaeus/images/linnaeus_m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1981200"/>
            <a:ext cx="8836026" cy="4684259"/>
          </a:xfrm>
          <a:prstGeom prst="rect">
            <a:avLst/>
          </a:prstGeom>
          <a:noFill/>
          <a:ln w="38100">
            <a:solidFill>
              <a:schemeClr val="bg2">
                <a:lumMod val="75000"/>
              </a:schemeClr>
            </a:solidFill>
          </a:ln>
          <a:extLst>
            <a:ext uri="{909E8E84-426E-40DD-AFC4-6F175D3DCCD1}">
              <a14:hiddenFill xmlns:a14="http://schemas.microsoft.com/office/drawing/2010/main">
                <a:solidFill>
                  <a:srgbClr val="FFFFFF"/>
                </a:solidFill>
              </a14:hiddenFill>
            </a:ext>
          </a:extLst>
        </p:spPr>
      </p:pic>
      <p:pic>
        <p:nvPicPr>
          <p:cNvPr id="7" name="Picture 7" descr="DA-PrimNPurple-IvyBranch-0509.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277474">
            <a:off x="-701673" y="3787641"/>
            <a:ext cx="3898900"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DA-PrimNPurple-IvyBranch-0509.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277474" flipH="1">
            <a:off x="6246381" y="1194218"/>
            <a:ext cx="3650697" cy="232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DA-PrimNPurple-IvyBranch-0509.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277474" flipH="1" flipV="1">
            <a:off x="4482417" y="4493002"/>
            <a:ext cx="7178622" cy="1810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DA-PrimNPurple-IvyBranch-0509.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132365">
            <a:off x="-930273" y="2909840"/>
            <a:ext cx="3898900"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55574" y="1896685"/>
            <a:ext cx="8691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2</a:t>
            </a:r>
          </a:p>
        </p:txBody>
      </p:sp>
    </p:spTree>
    <p:extLst>
      <p:ext uri="{BB962C8B-B14F-4D97-AF65-F5344CB8AC3E}">
        <p14:creationId xmlns:p14="http://schemas.microsoft.com/office/powerpoint/2010/main" val="3728952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4294967295"/>
          </p:nvPr>
        </p:nvSpPr>
        <p:spPr>
          <a:xfrm>
            <a:off x="457200" y="228600"/>
            <a:ext cx="8229600" cy="5897563"/>
          </a:xfrm>
        </p:spPr>
        <p:txBody>
          <a:bodyPr/>
          <a:lstStyle/>
          <a:p>
            <a:r>
              <a:rPr lang="en-US"/>
              <a:t>Is your name on the review sheet?</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14400"/>
            <a:ext cx="4497388" cy="5791200"/>
          </a:xfrm>
          <a:prstGeom prst="rect">
            <a:avLst/>
          </a:prstGeom>
          <a:noFill/>
          <a:ln w="9525">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6148" name="Rectangle 4"/>
          <p:cNvSpPr>
            <a:spLocks noChangeArrowheads="1"/>
          </p:cNvSpPr>
          <p:nvPr/>
        </p:nvSpPr>
        <p:spPr bwMode="auto">
          <a:xfrm>
            <a:off x="685800" y="1828800"/>
            <a:ext cx="838200" cy="457200"/>
          </a:xfrm>
          <a:prstGeom prst="rect">
            <a:avLst/>
          </a:prstGeom>
          <a:gradFill rotWithShape="1">
            <a:gsLst>
              <a:gs pos="0">
                <a:srgbClr val="9999FF">
                  <a:alpha val="37999"/>
                </a:srgbClr>
              </a:gs>
              <a:gs pos="100000">
                <a:srgbClr val="474776">
                  <a:alpha val="37000"/>
                </a:srgbClr>
              </a:gs>
            </a:gsLst>
            <a:lin ang="5400000" scaled="1"/>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9" name="Rectangle 5"/>
          <p:cNvSpPr>
            <a:spLocks noChangeArrowheads="1"/>
          </p:cNvSpPr>
          <p:nvPr/>
        </p:nvSpPr>
        <p:spPr bwMode="auto">
          <a:xfrm>
            <a:off x="1524000" y="1828800"/>
            <a:ext cx="762000" cy="457200"/>
          </a:xfrm>
          <a:prstGeom prst="rect">
            <a:avLst/>
          </a:prstGeom>
          <a:solidFill>
            <a:srgbClr val="FF00FF">
              <a:alpha val="38039"/>
            </a:srgbClr>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0" name="Rectangle 6"/>
          <p:cNvSpPr>
            <a:spLocks noChangeArrowheads="1"/>
          </p:cNvSpPr>
          <p:nvPr/>
        </p:nvSpPr>
        <p:spPr bwMode="auto">
          <a:xfrm>
            <a:off x="2286000" y="1828800"/>
            <a:ext cx="838200" cy="457200"/>
          </a:xfrm>
          <a:prstGeom prst="rect">
            <a:avLst/>
          </a:prstGeom>
          <a:solidFill>
            <a:srgbClr val="FFCC99">
              <a:alpha val="38039"/>
            </a:srgbClr>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1" name="Rectangle 7"/>
          <p:cNvSpPr>
            <a:spLocks noChangeArrowheads="1"/>
          </p:cNvSpPr>
          <p:nvPr/>
        </p:nvSpPr>
        <p:spPr bwMode="auto">
          <a:xfrm>
            <a:off x="3124200" y="1828800"/>
            <a:ext cx="762000" cy="457200"/>
          </a:xfrm>
          <a:prstGeom prst="rect">
            <a:avLst/>
          </a:prstGeom>
          <a:solidFill>
            <a:srgbClr val="66FFCC">
              <a:alpha val="38039"/>
            </a:srgbClr>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2" name="AutoShape 8"/>
          <p:cNvSpPr>
            <a:spLocks noChangeArrowheads="1"/>
          </p:cNvSpPr>
          <p:nvPr/>
        </p:nvSpPr>
        <p:spPr bwMode="auto">
          <a:xfrm rot="-772996">
            <a:off x="4038600" y="1524000"/>
            <a:ext cx="1143000" cy="609600"/>
          </a:xfrm>
          <a:prstGeom prst="leftArrow">
            <a:avLst>
              <a:gd name="adj1" fmla="val 50000"/>
              <a:gd name="adj2" fmla="val 46875"/>
            </a:avLst>
          </a:prstGeom>
          <a:solidFill>
            <a:schemeClr val="tx1"/>
          </a:solidFill>
          <a:ln w="38100">
            <a:solidFill>
              <a:srgbClr val="99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3" name="WordArt 9"/>
          <p:cNvSpPr>
            <a:spLocks noChangeArrowheads="1" noChangeShapeType="1" noTextEdit="1"/>
          </p:cNvSpPr>
          <p:nvPr/>
        </p:nvSpPr>
        <p:spPr bwMode="auto">
          <a:xfrm>
            <a:off x="5486400" y="990600"/>
            <a:ext cx="3438525" cy="175260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solidFill>
                  <a:srgbClr val="9999FF"/>
                </a:solidFill>
                <a:effectLst>
                  <a:outerShdw dist="45791" dir="3378596" algn="ctr" rotWithShape="0">
                    <a:srgbClr val="4D4D4D">
                      <a:alpha val="79999"/>
                    </a:srgbClr>
                  </a:outerShdw>
                </a:effectLst>
                <a:latin typeface="Arial Black"/>
              </a:rPr>
              <a:t>Add the categories</a:t>
            </a:r>
          </a:p>
          <a:p>
            <a:pPr algn="ctr"/>
            <a:r>
              <a:rPr lang="en-US" sz="3600" kern="10" spc="720">
                <a:ln w="9525">
                  <a:solidFill>
                    <a:schemeClr val="tx1"/>
                  </a:solidFill>
                  <a:round/>
                  <a:headEnd/>
                  <a:tailEnd/>
                </a:ln>
                <a:solidFill>
                  <a:srgbClr val="9999FF"/>
                </a:solidFill>
                <a:effectLst>
                  <a:outerShdw dist="45791" dir="3378596" algn="ctr" rotWithShape="0">
                    <a:srgbClr val="4D4D4D">
                      <a:alpha val="79999"/>
                    </a:srgbClr>
                  </a:outerShdw>
                </a:effectLst>
                <a:latin typeface="Arial Black"/>
              </a:rPr>
              <a:t>along the top</a:t>
            </a:r>
          </a:p>
          <a:p>
            <a:pPr algn="ctr"/>
            <a:r>
              <a:rPr lang="en-US" sz="3600" kern="10" spc="720">
                <a:ln w="9525">
                  <a:solidFill>
                    <a:schemeClr val="tx1"/>
                  </a:solidFill>
                  <a:round/>
                  <a:headEnd/>
                  <a:tailEnd/>
                </a:ln>
                <a:solidFill>
                  <a:srgbClr val="9999FF"/>
                </a:solidFill>
                <a:effectLst>
                  <a:outerShdw dist="45791" dir="3378596" algn="ctr" rotWithShape="0">
                    <a:srgbClr val="4D4D4D">
                      <a:alpha val="79999"/>
                    </a:srgbClr>
                  </a:outerShdw>
                </a:effectLst>
                <a:latin typeface="Arial Black"/>
              </a:rPr>
              <a:t>on the next slide.</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4"/>
          <p:cNvSpPr txBox="1">
            <a:spLocks noChangeArrowheads="1"/>
          </p:cNvSpPr>
          <p:nvPr/>
        </p:nvSpPr>
        <p:spPr bwMode="auto">
          <a:xfrm>
            <a:off x="381000" y="152400"/>
            <a:ext cx="86106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Arial" charset="0"/>
                <a:ea typeface="+mn-ea"/>
                <a:cs typeface="+mn-cs"/>
              </a:rPr>
              <a:t>The modern taxonomic classification system is based on the natural concepts of the Swedish botanist named?</a:t>
            </a:r>
            <a:r>
              <a:rPr kumimoji="0" lang="en-US" sz="3600" b="1" i="0" u="none" strike="noStrike" kern="1200" cap="none" spc="0" normalizeH="0" baseline="0" noProof="0" dirty="0">
                <a:ln>
                  <a:noFill/>
                </a:ln>
                <a:solidFill>
                  <a:srgbClr val="FFFFFF"/>
                </a:solidFill>
                <a:effectLst/>
                <a:uLnTx/>
                <a:uFillTx/>
                <a:latin typeface="Arial" charset="0"/>
                <a:ea typeface="+mn-ea"/>
                <a:cs typeface="+mn-cs"/>
              </a:rPr>
              <a:t> </a:t>
            </a:r>
          </a:p>
        </p:txBody>
      </p:sp>
      <p:sp>
        <p:nvSpPr>
          <p:cNvPr id="47108"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pic>
        <p:nvPicPr>
          <p:cNvPr id="1026" name="Picture 2" descr="http://www.mnh.si.edu/exhibits/linnaeus/images/linnaeus_m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1981200"/>
            <a:ext cx="8836026" cy="4684259"/>
          </a:xfrm>
          <a:prstGeom prst="rect">
            <a:avLst/>
          </a:prstGeom>
          <a:noFill/>
          <a:ln w="38100">
            <a:solidFill>
              <a:schemeClr val="bg2">
                <a:lumMod val="75000"/>
              </a:schemeClr>
            </a:solidFill>
          </a:ln>
          <a:extLst>
            <a:ext uri="{909E8E84-426E-40DD-AFC4-6F175D3DCCD1}">
              <a14:hiddenFill xmlns:a14="http://schemas.microsoft.com/office/drawing/2010/main">
                <a:solidFill>
                  <a:srgbClr val="FFFFFF"/>
                </a:solidFill>
              </a14:hiddenFill>
            </a:ext>
          </a:extLst>
        </p:spPr>
      </p:pic>
      <p:pic>
        <p:nvPicPr>
          <p:cNvPr id="7" name="Picture 7" descr="DA-PrimNPurple-IvyBranch-0509.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277474">
            <a:off x="-701673" y="3787641"/>
            <a:ext cx="3898900"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DA-PrimNPurple-IvyBranch-0509.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277474" flipH="1">
            <a:off x="6246381" y="1194218"/>
            <a:ext cx="3650697" cy="232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DA-PrimNPurple-IvyBranch-0509.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277474" flipH="1" flipV="1">
            <a:off x="4482417" y="4493002"/>
            <a:ext cx="7178622" cy="1810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DA-PrimNPurple-IvyBranch-0509.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132365">
            <a:off x="-930273" y="2909840"/>
            <a:ext cx="3898900"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55574" y="1896685"/>
            <a:ext cx="8691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2</a:t>
            </a:r>
          </a:p>
        </p:txBody>
      </p:sp>
      <p:sp>
        <p:nvSpPr>
          <p:cNvPr id="3" name="Rectangle 2"/>
          <p:cNvSpPr/>
          <p:nvPr/>
        </p:nvSpPr>
        <p:spPr>
          <a:xfrm>
            <a:off x="606814" y="3637443"/>
            <a:ext cx="7930376" cy="1200329"/>
          </a:xfrm>
          <a:prstGeom prst="rect">
            <a:avLst/>
          </a:prstGeom>
          <a:noFill/>
        </p:spPr>
        <p:txBody>
          <a:bodyPr wrap="none" lIns="91440" tIns="45720" rIns="91440" bIns="45720">
            <a:prstTxWarp prst="textWave1">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200" b="1" i="0" u="none" strike="noStrike" kern="1200" cap="none" spc="0" normalizeH="0" baseline="0" noProof="0" dirty="0" err="1">
                <a:ln w="17780" cmpd="sng">
                  <a:solidFill>
                    <a:sysClr val="windowText" lastClr="000000"/>
                  </a:solidFill>
                  <a:prstDash val="solid"/>
                  <a:miter lim="800000"/>
                </a:ln>
                <a:solidFill>
                  <a:srgbClr val="FF9900"/>
                </a:solidFill>
                <a:effectLst>
                  <a:outerShdw blurRad="55000" dist="50800" dir="5400000" algn="tl">
                    <a:srgbClr val="000000">
                      <a:alpha val="33000"/>
                    </a:srgbClr>
                  </a:outerShdw>
                </a:effectLst>
                <a:uLnTx/>
                <a:uFillTx/>
                <a:latin typeface="Arial" charset="0"/>
                <a:ea typeface="+mn-ea"/>
                <a:cs typeface="+mn-cs"/>
              </a:rPr>
              <a:t>Carolus</a:t>
            </a:r>
            <a:r>
              <a:rPr kumimoji="0" lang="en-US" sz="7200" b="1" i="0" u="none" strike="noStrike" kern="1200" cap="none" spc="0" normalizeH="0" baseline="0" noProof="0" dirty="0">
                <a:ln w="17780" cmpd="sng">
                  <a:solidFill>
                    <a:sysClr val="windowText" lastClr="000000"/>
                  </a:solidFill>
                  <a:prstDash val="solid"/>
                  <a:miter lim="800000"/>
                </a:ln>
                <a:solidFill>
                  <a:srgbClr val="FF9900"/>
                </a:solidFill>
                <a:effectLst>
                  <a:outerShdw blurRad="55000" dist="50800" dir="5400000" algn="tl">
                    <a:srgbClr val="000000">
                      <a:alpha val="33000"/>
                    </a:srgbClr>
                  </a:outerShdw>
                </a:effectLst>
                <a:uLnTx/>
                <a:uFillTx/>
                <a:latin typeface="Arial" charset="0"/>
                <a:ea typeface="+mn-ea"/>
                <a:cs typeface="+mn-cs"/>
              </a:rPr>
              <a:t> Linnaeus</a:t>
            </a:r>
          </a:p>
        </p:txBody>
      </p:sp>
    </p:spTree>
    <p:extLst>
      <p:ext uri="{BB962C8B-B14F-4D97-AF65-F5344CB8AC3E}">
        <p14:creationId xmlns:p14="http://schemas.microsoft.com/office/powerpoint/2010/main" val="32605971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3"/>
          <p:cNvSpPr>
            <a:spLocks noGrp="1" noChangeArrowheads="1"/>
          </p:cNvSpPr>
          <p:nvPr>
            <p:ph type="body" idx="4294967295"/>
          </p:nvPr>
        </p:nvSpPr>
        <p:spPr>
          <a:xfrm>
            <a:off x="228600" y="228600"/>
            <a:ext cx="8686800" cy="5897563"/>
          </a:xfrm>
        </p:spPr>
        <p:txBody>
          <a:bodyPr/>
          <a:lstStyle/>
          <a:p>
            <a:pPr eaLnBrk="1" hangingPunct="1"/>
            <a:r>
              <a:rPr lang="en-US" dirty="0">
                <a:solidFill>
                  <a:schemeClr val="accent1">
                    <a:lumMod val="75000"/>
                  </a:schemeClr>
                </a:solidFill>
              </a:rPr>
              <a:t>More recent technologies use DNA     to help provide insight into how similar and how different organisms are.  </a:t>
            </a:r>
          </a:p>
          <a:p>
            <a:pPr lvl="1" eaLnBrk="1" hangingPunct="1"/>
            <a:r>
              <a:rPr lang="en-US" dirty="0">
                <a:solidFill>
                  <a:schemeClr val="accent6">
                    <a:lumMod val="40000"/>
                    <a:lumOff val="60000"/>
                  </a:schemeClr>
                </a:solidFill>
              </a:rPr>
              <a:t>This allows taxonomist to classify organisms more accurately.</a:t>
            </a:r>
          </a:p>
        </p:txBody>
      </p:sp>
      <p:sp>
        <p:nvSpPr>
          <p:cNvPr id="1630213"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outerShdw blurRad="38100" dist="38100" dir="2700000" algn="tl">
                  <a:srgbClr val="336699"/>
                </a:outerShdw>
              </a:effectLst>
              <a:uLnTx/>
              <a:uFillTx/>
              <a:latin typeface="Arial" charset="0"/>
              <a:ea typeface="+mn-ea"/>
              <a:cs typeface="+mn-cs"/>
            </a:endParaRPr>
          </a:p>
        </p:txBody>
      </p:sp>
      <p:pic>
        <p:nvPicPr>
          <p:cNvPr id="12290" name="Picture 2" descr="http://www.nist.gov/oles/forensics/images/DNA-Stra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256" y="2819400"/>
            <a:ext cx="8501743" cy="3810000"/>
          </a:xfrm>
          <a:prstGeom prst="rect">
            <a:avLst/>
          </a:prstGeom>
          <a:noFill/>
          <a:ln w="38100">
            <a:solidFill>
              <a:srgbClr val="00B0F0"/>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8278526" y="76200"/>
            <a:ext cx="56938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3</a:t>
            </a:r>
          </a:p>
        </p:txBody>
      </p:sp>
      <p:sp>
        <p:nvSpPr>
          <p:cNvPr id="3" name="Rounded Rectangle 2"/>
          <p:cNvSpPr/>
          <p:nvPr/>
        </p:nvSpPr>
        <p:spPr>
          <a:xfrm>
            <a:off x="5562600" y="347365"/>
            <a:ext cx="12954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Tree>
    <p:extLst>
      <p:ext uri="{BB962C8B-B14F-4D97-AF65-F5344CB8AC3E}">
        <p14:creationId xmlns:p14="http://schemas.microsoft.com/office/powerpoint/2010/main" val="15732125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3"/>
          <p:cNvSpPr>
            <a:spLocks noGrp="1" noChangeArrowheads="1"/>
          </p:cNvSpPr>
          <p:nvPr>
            <p:ph type="body" idx="4294967295"/>
          </p:nvPr>
        </p:nvSpPr>
        <p:spPr>
          <a:xfrm>
            <a:off x="228600" y="228600"/>
            <a:ext cx="8686800" cy="5897563"/>
          </a:xfrm>
        </p:spPr>
        <p:txBody>
          <a:bodyPr/>
          <a:lstStyle/>
          <a:p>
            <a:pPr eaLnBrk="1" hangingPunct="1"/>
            <a:r>
              <a:rPr lang="en-US" dirty="0">
                <a:solidFill>
                  <a:schemeClr val="accent1">
                    <a:lumMod val="75000"/>
                  </a:schemeClr>
                </a:solidFill>
              </a:rPr>
              <a:t>More recent technologies use DNA     to help provide insight into how similar and how different organisms are.  </a:t>
            </a:r>
          </a:p>
          <a:p>
            <a:pPr lvl="1" eaLnBrk="1" hangingPunct="1"/>
            <a:r>
              <a:rPr lang="en-US" dirty="0">
                <a:solidFill>
                  <a:schemeClr val="accent6">
                    <a:lumMod val="40000"/>
                    <a:lumOff val="60000"/>
                  </a:schemeClr>
                </a:solidFill>
              </a:rPr>
              <a:t>This allows taxonomist to classify organisms more accurately.</a:t>
            </a:r>
          </a:p>
        </p:txBody>
      </p:sp>
      <p:sp>
        <p:nvSpPr>
          <p:cNvPr id="1630213"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outerShdw blurRad="38100" dist="38100" dir="2700000" algn="tl">
                  <a:srgbClr val="336699"/>
                </a:outerShdw>
              </a:effectLst>
              <a:uLnTx/>
              <a:uFillTx/>
              <a:latin typeface="Arial" charset="0"/>
              <a:ea typeface="+mn-ea"/>
              <a:cs typeface="+mn-cs"/>
            </a:endParaRPr>
          </a:p>
        </p:txBody>
      </p:sp>
      <p:pic>
        <p:nvPicPr>
          <p:cNvPr id="12290" name="Picture 2" descr="http://www.nist.gov/oles/forensics/images/DNA-Stra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256" y="2819400"/>
            <a:ext cx="8501743" cy="3810000"/>
          </a:xfrm>
          <a:prstGeom prst="rect">
            <a:avLst/>
          </a:prstGeom>
          <a:noFill/>
          <a:ln w="38100">
            <a:solidFill>
              <a:srgbClr val="00B0F0"/>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8278526" y="76200"/>
            <a:ext cx="56938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3</a:t>
            </a:r>
          </a:p>
        </p:txBody>
      </p:sp>
      <p:sp>
        <p:nvSpPr>
          <p:cNvPr id="3" name="Rounded Rectangle 2"/>
          <p:cNvSpPr/>
          <p:nvPr/>
        </p:nvSpPr>
        <p:spPr>
          <a:xfrm>
            <a:off x="5562600" y="347365"/>
            <a:ext cx="1295400" cy="381000"/>
          </a:xfrm>
          <a:prstGeom prst="roundRect">
            <a:avLst/>
          </a:prstGeom>
          <a:effectLst>
            <a:glow rad="165100">
              <a:srgbClr val="FF66FF"/>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Tree>
    <p:extLst>
      <p:ext uri="{BB962C8B-B14F-4D97-AF65-F5344CB8AC3E}">
        <p14:creationId xmlns:p14="http://schemas.microsoft.com/office/powerpoint/2010/main" val="16845113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3"/>
          <p:cNvSpPr>
            <a:spLocks noGrp="1" noChangeArrowheads="1"/>
          </p:cNvSpPr>
          <p:nvPr>
            <p:ph type="body" idx="4294967295"/>
          </p:nvPr>
        </p:nvSpPr>
        <p:spPr>
          <a:xfrm>
            <a:off x="228600" y="228600"/>
            <a:ext cx="8686800" cy="5897563"/>
          </a:xfrm>
        </p:spPr>
        <p:txBody>
          <a:bodyPr/>
          <a:lstStyle/>
          <a:p>
            <a:pPr eaLnBrk="1" hangingPunct="1"/>
            <a:r>
              <a:rPr lang="en-US" dirty="0">
                <a:solidFill>
                  <a:schemeClr val="accent1">
                    <a:lumMod val="75000"/>
                  </a:schemeClr>
                </a:solidFill>
              </a:rPr>
              <a:t>More recent technologies use </a:t>
            </a:r>
            <a:r>
              <a:rPr lang="en-US" dirty="0">
                <a:solidFill>
                  <a:srgbClr val="FF66FF"/>
                </a:solidFill>
              </a:rPr>
              <a:t>DNA</a:t>
            </a:r>
            <a:r>
              <a:rPr lang="en-US" dirty="0">
                <a:solidFill>
                  <a:schemeClr val="accent1">
                    <a:lumMod val="75000"/>
                  </a:schemeClr>
                </a:solidFill>
              </a:rPr>
              <a:t>     to help provide insight into how similar and how different organisms are.  </a:t>
            </a:r>
          </a:p>
          <a:p>
            <a:pPr lvl="1" eaLnBrk="1" hangingPunct="1"/>
            <a:r>
              <a:rPr lang="en-US" dirty="0">
                <a:solidFill>
                  <a:schemeClr val="accent6">
                    <a:lumMod val="40000"/>
                    <a:lumOff val="60000"/>
                  </a:schemeClr>
                </a:solidFill>
              </a:rPr>
              <a:t>This allows taxonomist to classify organisms more accurately.</a:t>
            </a:r>
          </a:p>
        </p:txBody>
      </p:sp>
      <p:sp>
        <p:nvSpPr>
          <p:cNvPr id="1630213"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outerShdw blurRad="38100" dist="38100" dir="2700000" algn="tl">
                  <a:srgbClr val="336699"/>
                </a:outerShdw>
              </a:effectLst>
              <a:uLnTx/>
              <a:uFillTx/>
              <a:latin typeface="Arial" charset="0"/>
              <a:ea typeface="+mn-ea"/>
              <a:cs typeface="+mn-cs"/>
            </a:endParaRPr>
          </a:p>
        </p:txBody>
      </p:sp>
      <p:pic>
        <p:nvPicPr>
          <p:cNvPr id="12290" name="Picture 2" descr="http://www.nist.gov/oles/forensics/images/DNA-Stra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256" y="2819400"/>
            <a:ext cx="8501743" cy="3810000"/>
          </a:xfrm>
          <a:prstGeom prst="rect">
            <a:avLst/>
          </a:prstGeom>
          <a:noFill/>
          <a:ln w="38100">
            <a:solidFill>
              <a:srgbClr val="00B0F0"/>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8278526" y="76200"/>
            <a:ext cx="56938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3</a:t>
            </a:r>
          </a:p>
        </p:txBody>
      </p:sp>
      <p:sp>
        <p:nvSpPr>
          <p:cNvPr id="3" name="Rectangle 2"/>
          <p:cNvSpPr/>
          <p:nvPr/>
        </p:nvSpPr>
        <p:spPr>
          <a:xfrm>
            <a:off x="457200" y="2819400"/>
            <a:ext cx="2872902"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50" normalizeH="0" baseline="0" noProof="0" dirty="0">
                <a:ln w="13500">
                  <a:solidFill>
                    <a:srgbClr val="BBE0E3">
                      <a:shade val="2500"/>
                      <a:alpha val="6500"/>
                    </a:srgbClr>
                  </a:solidFill>
                  <a:prstDash val="solid"/>
                </a:ln>
                <a:solidFill>
                  <a:srgbClr val="BBE0E3">
                    <a:tint val="3000"/>
                    <a:alpha val="95000"/>
                  </a:srgbClr>
                </a:solidFill>
                <a:effectLst>
                  <a:innerShdw blurRad="50900" dist="38500" dir="13500000">
                    <a:srgbClr val="000000">
                      <a:alpha val="60000"/>
                    </a:srgbClr>
                  </a:innerShdw>
                </a:effectLst>
                <a:uLnTx/>
                <a:uFillTx/>
                <a:latin typeface="Arial" charset="0"/>
                <a:ea typeface="+mn-ea"/>
                <a:cs typeface="+mn-cs"/>
              </a:rPr>
              <a:t>DNA</a:t>
            </a:r>
          </a:p>
        </p:txBody>
      </p:sp>
      <p:sp>
        <p:nvSpPr>
          <p:cNvPr id="4" name="Rectangle 3"/>
          <p:cNvSpPr/>
          <p:nvPr/>
        </p:nvSpPr>
        <p:spPr>
          <a:xfrm>
            <a:off x="304800" y="5257800"/>
            <a:ext cx="8543114" cy="1371600"/>
          </a:xfrm>
          <a:prstGeom prst="rect">
            <a:avLst/>
          </a:prstGeom>
          <a:noFill/>
        </p:spPr>
        <p:txBody>
          <a:bodyPr wrap="square" lIns="91440" tIns="45720" rIns="91440" bIns="45720">
            <a:prstTxWarp prst="textWave1">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50" normalizeH="0" baseline="0" noProof="0" dirty="0">
                <a:ln w="12700" cmpd="sng">
                  <a:solidFill>
                    <a:srgbClr val="2D2D8A">
                      <a:satMod val="120000"/>
                      <a:shade val="80000"/>
                    </a:srgbClr>
                  </a:solidFill>
                  <a:prstDash val="solid"/>
                </a:ln>
                <a:solidFill>
                  <a:srgbClr val="2D2D8A">
                    <a:tint val="1000"/>
                  </a:srgbClr>
                </a:solidFill>
                <a:effectLst>
                  <a:glow rad="53100">
                    <a:srgbClr val="2D2D8A">
                      <a:satMod val="180000"/>
                      <a:alpha val="30000"/>
                    </a:srgbClr>
                  </a:glow>
                </a:effectLst>
                <a:uLnTx/>
                <a:uFillTx/>
                <a:latin typeface="Arial" charset="0"/>
                <a:ea typeface="+mn-ea"/>
                <a:cs typeface="+mn-cs"/>
              </a:rPr>
              <a:t>Deoxyribose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50" normalizeH="0" baseline="0" noProof="0" dirty="0">
                <a:ln w="12700" cmpd="sng">
                  <a:solidFill>
                    <a:srgbClr val="2D2D8A">
                      <a:satMod val="120000"/>
                      <a:shade val="80000"/>
                    </a:srgbClr>
                  </a:solidFill>
                  <a:prstDash val="solid"/>
                </a:ln>
                <a:solidFill>
                  <a:srgbClr val="2D2D8A">
                    <a:tint val="1000"/>
                  </a:srgbClr>
                </a:solidFill>
                <a:effectLst>
                  <a:glow rad="53100">
                    <a:srgbClr val="2D2D8A">
                      <a:satMod val="180000"/>
                      <a:alpha val="30000"/>
                    </a:srgbClr>
                  </a:glow>
                </a:effectLst>
                <a:uLnTx/>
                <a:uFillTx/>
                <a:latin typeface="Arial" charset="0"/>
                <a:ea typeface="+mn-ea"/>
                <a:cs typeface="+mn-cs"/>
              </a:rPr>
              <a:t>Nucleic Acid</a:t>
            </a:r>
          </a:p>
        </p:txBody>
      </p:sp>
    </p:spTree>
    <p:extLst>
      <p:ext uri="{BB962C8B-B14F-4D97-AF65-F5344CB8AC3E}">
        <p14:creationId xmlns:p14="http://schemas.microsoft.com/office/powerpoint/2010/main" val="7649648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4"/>
          <p:cNvSpPr txBox="1">
            <a:spLocks noChangeArrowheads="1"/>
          </p:cNvSpPr>
          <p:nvPr/>
        </p:nvSpPr>
        <p:spPr bwMode="auto">
          <a:xfrm>
            <a:off x="304800" y="152400"/>
            <a:ext cx="8610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Times New Roman" pitchFamily="18" charset="0"/>
                <a:ea typeface="+mn-ea"/>
                <a:cs typeface="+mn-cs"/>
              </a:rPr>
              <a:t>What’s the name of this animal?</a:t>
            </a:r>
          </a:p>
        </p:txBody>
      </p:sp>
      <p:pic>
        <p:nvPicPr>
          <p:cNvPr id="49155" name="Picture 6" descr="Puma%20(cougar)%20Leaping-042925%20RAW-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14400"/>
            <a:ext cx="8458200" cy="5638800"/>
          </a:xfrm>
          <a:prstGeom prst="rect">
            <a:avLst/>
          </a:prstGeom>
          <a:noFill/>
          <a:ln w="76200">
            <a:solidFill>
              <a:srgbClr val="FFFFCC"/>
            </a:solidFill>
            <a:miter lim="800000"/>
            <a:headEnd/>
            <a:tailEnd/>
          </a:ln>
          <a:extLst>
            <a:ext uri="{909E8E84-426E-40DD-AFC4-6F175D3DCCD1}">
              <a14:hiddenFill xmlns:a14="http://schemas.microsoft.com/office/drawing/2010/main">
                <a:solidFill>
                  <a:srgbClr val="FFFFFF"/>
                </a:solidFill>
              </a14:hiddenFill>
            </a:ext>
          </a:extLst>
        </p:spPr>
      </p:pic>
      <p:sp>
        <p:nvSpPr>
          <p:cNvPr id="49156"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2" name="Rectangle 1"/>
          <p:cNvSpPr/>
          <p:nvPr/>
        </p:nvSpPr>
        <p:spPr>
          <a:xfrm>
            <a:off x="7893851" y="942592"/>
            <a:ext cx="8691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4</a:t>
            </a:r>
          </a:p>
        </p:txBody>
      </p:sp>
    </p:spTree>
    <p:extLst>
      <p:ext uri="{BB962C8B-B14F-4D97-AF65-F5344CB8AC3E}">
        <p14:creationId xmlns:p14="http://schemas.microsoft.com/office/powerpoint/2010/main" val="30892997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4"/>
          <p:cNvSpPr txBox="1">
            <a:spLocks noChangeArrowheads="1"/>
          </p:cNvSpPr>
          <p:nvPr/>
        </p:nvSpPr>
        <p:spPr bwMode="auto">
          <a:xfrm>
            <a:off x="304800" y="152400"/>
            <a:ext cx="8610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Times New Roman" pitchFamily="18" charset="0"/>
                <a:ea typeface="+mn-ea"/>
                <a:cs typeface="+mn-cs"/>
              </a:rPr>
              <a:t>What’s the name of this animal?</a:t>
            </a:r>
          </a:p>
        </p:txBody>
      </p:sp>
      <p:pic>
        <p:nvPicPr>
          <p:cNvPr id="49155" name="Picture 6" descr="Puma%20(cougar)%20Leaping-042925%20RAW-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14400"/>
            <a:ext cx="8458200" cy="5638800"/>
          </a:xfrm>
          <a:prstGeom prst="rect">
            <a:avLst/>
          </a:prstGeom>
          <a:noFill/>
          <a:ln w="76200">
            <a:solidFill>
              <a:srgbClr val="FFFFCC"/>
            </a:solidFill>
            <a:miter lim="800000"/>
            <a:headEnd/>
            <a:tailEnd/>
          </a:ln>
          <a:extLst>
            <a:ext uri="{909E8E84-426E-40DD-AFC4-6F175D3DCCD1}">
              <a14:hiddenFill xmlns:a14="http://schemas.microsoft.com/office/drawing/2010/main">
                <a:solidFill>
                  <a:srgbClr val="FFFFFF"/>
                </a:solidFill>
              </a14:hiddenFill>
            </a:ext>
          </a:extLst>
        </p:spPr>
      </p:pic>
      <p:sp>
        <p:nvSpPr>
          <p:cNvPr id="49156"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2" name="Rectangle 1"/>
          <p:cNvSpPr/>
          <p:nvPr/>
        </p:nvSpPr>
        <p:spPr>
          <a:xfrm>
            <a:off x="7893851" y="942592"/>
            <a:ext cx="8691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4</a:t>
            </a:r>
          </a:p>
        </p:txBody>
      </p:sp>
      <p:sp>
        <p:nvSpPr>
          <p:cNvPr id="3" name="Rectangle 2"/>
          <p:cNvSpPr/>
          <p:nvPr/>
        </p:nvSpPr>
        <p:spPr>
          <a:xfrm>
            <a:off x="609600" y="1127257"/>
            <a:ext cx="6853158" cy="1200329"/>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200" b="1" i="1" u="none" strike="noStrike" kern="1200" cap="none" spc="0" normalizeH="0" baseline="0" noProof="0" dirty="0">
                <a:ln w="17780" cmpd="sng">
                  <a:solidFill>
                    <a:sysClr val="windowText" lastClr="000000"/>
                  </a:solidFill>
                  <a:prstDash val="solid"/>
                  <a:miter lim="800000"/>
                </a:ln>
                <a:solidFill>
                  <a:srgbClr val="FFFFCC"/>
                </a:solidFill>
                <a:effectLst>
                  <a:outerShdw blurRad="50800" algn="tl" rotWithShape="0">
                    <a:srgbClr val="000000"/>
                  </a:outerShdw>
                </a:effectLst>
                <a:uLnTx/>
                <a:uFillTx/>
                <a:latin typeface="Arial" charset="0"/>
                <a:ea typeface="+mn-ea"/>
                <a:cs typeface="+mn-cs"/>
              </a:rPr>
              <a:t>Puma </a:t>
            </a:r>
            <a:r>
              <a:rPr kumimoji="0" lang="en-US" sz="7200" b="1" i="1" u="none" strike="noStrike" kern="1200" cap="none" spc="0" normalizeH="0" baseline="0" noProof="0" dirty="0" err="1">
                <a:ln w="17780" cmpd="sng">
                  <a:solidFill>
                    <a:sysClr val="windowText" lastClr="000000"/>
                  </a:solidFill>
                  <a:prstDash val="solid"/>
                  <a:miter lim="800000"/>
                </a:ln>
                <a:solidFill>
                  <a:srgbClr val="FFFFCC"/>
                </a:solidFill>
                <a:effectLst>
                  <a:outerShdw blurRad="50800" algn="tl" rotWithShape="0">
                    <a:srgbClr val="000000"/>
                  </a:outerShdw>
                </a:effectLst>
                <a:uLnTx/>
                <a:uFillTx/>
                <a:latin typeface="Arial" charset="0"/>
                <a:ea typeface="+mn-ea"/>
                <a:cs typeface="+mn-cs"/>
              </a:rPr>
              <a:t>concolor</a:t>
            </a:r>
            <a:endParaRPr kumimoji="0" lang="en-US" sz="7200" b="1" i="1" u="none" strike="noStrike" kern="1200" cap="none" spc="0" normalizeH="0" baseline="0" noProof="0" dirty="0">
              <a:ln w="17780" cmpd="sng">
                <a:solidFill>
                  <a:sysClr val="windowText" lastClr="000000"/>
                </a:solidFill>
                <a:prstDash val="solid"/>
                <a:miter lim="800000"/>
              </a:ln>
              <a:solidFill>
                <a:srgbClr val="FFFFCC"/>
              </a:solidFill>
              <a:effectLst>
                <a:outerShdw blurRad="50800" algn="tl" rotWithShape="0">
                  <a:srgbClr val="000000"/>
                </a:outerShdw>
              </a:effectLst>
              <a:uLnTx/>
              <a:uFillTx/>
              <a:latin typeface="Arial" charset="0"/>
              <a:ea typeface="+mn-ea"/>
              <a:cs typeface="+mn-cs"/>
            </a:endParaRPr>
          </a:p>
        </p:txBody>
      </p:sp>
    </p:spTree>
    <p:extLst>
      <p:ext uri="{BB962C8B-B14F-4D97-AF65-F5344CB8AC3E}">
        <p14:creationId xmlns:p14="http://schemas.microsoft.com/office/powerpoint/2010/main" val="332210657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5635" name="Rectangle 3"/>
          <p:cNvSpPr>
            <a:spLocks noGrp="1" noChangeArrowheads="1"/>
          </p:cNvSpPr>
          <p:nvPr>
            <p:ph type="body" sz="half" idx="4294967295"/>
          </p:nvPr>
        </p:nvSpPr>
        <p:spPr>
          <a:xfrm>
            <a:off x="315686" y="152400"/>
            <a:ext cx="8153400" cy="5902325"/>
          </a:xfrm>
        </p:spPr>
        <p:txBody>
          <a:bodyPr/>
          <a:lstStyle/>
          <a:p>
            <a:pPr eaLnBrk="1" hangingPunct="1">
              <a:defRPr/>
            </a:pPr>
            <a:r>
              <a:rPr lang="en-US" dirty="0"/>
              <a:t>A mule is considered a hybrid   animal.</a:t>
            </a:r>
          </a:p>
          <a:p>
            <a:pPr lvl="1" eaLnBrk="1" hangingPunct="1">
              <a:defRPr/>
            </a:pPr>
            <a:r>
              <a:rPr lang="en-US" dirty="0"/>
              <a:t>Is it sterile or fertile?</a:t>
            </a:r>
          </a:p>
        </p:txBody>
      </p:sp>
      <p:sp>
        <p:nvSpPr>
          <p:cNvPr id="1564678"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outerShdw blurRad="38100" dist="38100" dir="2700000" algn="tl">
                  <a:srgbClr val="000000"/>
                </a:outerShdw>
              </a:effectLst>
              <a:uLnTx/>
              <a:uFillTx/>
              <a:latin typeface="Arial" charset="0"/>
              <a:ea typeface="+mn-ea"/>
              <a:cs typeface="+mn-cs"/>
            </a:endParaRPr>
          </a:p>
        </p:txBody>
      </p:sp>
      <p:pic>
        <p:nvPicPr>
          <p:cNvPr id="20480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534400" cy="5029200"/>
          </a:xfrm>
          <a:prstGeom prst="rect">
            <a:avLst/>
          </a:prstGeom>
          <a:noFill/>
          <a:ln w="76200" algn="ctr">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533400" y="1528465"/>
            <a:ext cx="1867819"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Mule</a:t>
            </a:r>
          </a:p>
        </p:txBody>
      </p:sp>
      <p:sp>
        <p:nvSpPr>
          <p:cNvPr id="5" name="Rectangle 4"/>
          <p:cNvSpPr/>
          <p:nvPr/>
        </p:nvSpPr>
        <p:spPr>
          <a:xfrm>
            <a:off x="7846167" y="228600"/>
            <a:ext cx="8691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solidFill>
                  <a:srgbClr val="996633"/>
                </a:solidFill>
                <a:effectLst>
                  <a:outerShdw blurRad="50800" algn="tl" rotWithShape="0">
                    <a:srgbClr val="000000"/>
                  </a:outerShdw>
                </a:effectLst>
                <a:uLnTx/>
                <a:uFillTx/>
                <a:latin typeface="Arial" charset="0"/>
                <a:ea typeface="+mn-ea"/>
                <a:cs typeface="+mn-cs"/>
              </a:rPr>
              <a:t>5</a:t>
            </a:r>
          </a:p>
        </p:txBody>
      </p:sp>
      <p:sp>
        <p:nvSpPr>
          <p:cNvPr id="3" name="Rectangle: Rounded Corners 2">
            <a:extLst>
              <a:ext uri="{FF2B5EF4-FFF2-40B4-BE49-F238E27FC236}">
                <a16:creationId xmlns:a16="http://schemas.microsoft.com/office/drawing/2014/main" id="{7BB4FC6E-1AE0-42DD-911B-95C4BBA9951F}"/>
              </a:ext>
            </a:extLst>
          </p:cNvPr>
          <p:cNvSpPr/>
          <p:nvPr/>
        </p:nvSpPr>
        <p:spPr>
          <a:xfrm>
            <a:off x="4565780" y="228600"/>
            <a:ext cx="1219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4" name="TextBox 3">
            <a:extLst>
              <a:ext uri="{FF2B5EF4-FFF2-40B4-BE49-F238E27FC236}">
                <a16:creationId xmlns:a16="http://schemas.microsoft.com/office/drawing/2014/main" id="{C8DB6861-3D9A-45FA-8682-06529A817874}"/>
              </a:ext>
            </a:extLst>
          </p:cNvPr>
          <p:cNvSpPr txBox="1"/>
          <p:nvPr/>
        </p:nvSpPr>
        <p:spPr>
          <a:xfrm>
            <a:off x="533400" y="6022068"/>
            <a:ext cx="7467600" cy="369332"/>
          </a:xfrm>
          <a:prstGeom prst="rect">
            <a:avLst/>
          </a:prstGeom>
          <a:noFill/>
        </p:spPr>
        <p:txBody>
          <a:bodyPr wrap="square" rtlCol="0">
            <a:spAutoFit/>
          </a:bodyPr>
          <a:lstStyle/>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Donkey </a:t>
            </a:r>
            <a:r>
              <a:rPr kumimoji="0" lang="en-US" sz="1800" b="0" i="1" u="none" strike="noStrike" kern="1200" cap="none" spc="0" normalizeH="0" baseline="0" noProof="0" dirty="0">
                <a:ln>
                  <a:noFill/>
                </a:ln>
                <a:solidFill>
                  <a:srgbClr val="000000"/>
                </a:solidFill>
                <a:effectLst/>
                <a:uLnTx/>
                <a:uFillTx/>
                <a:latin typeface="Arial" charset="0"/>
                <a:ea typeface="+mn-ea"/>
                <a:cs typeface="+mn-cs"/>
              </a:rPr>
              <a:t>Equus </a:t>
            </a:r>
            <a:r>
              <a:rPr kumimoji="0" lang="en-US" sz="1800" b="0" i="1" u="none" strike="noStrike" kern="1200" cap="none" spc="0" normalizeH="0" baseline="0" noProof="0" dirty="0" err="1">
                <a:ln>
                  <a:noFill/>
                </a:ln>
                <a:solidFill>
                  <a:srgbClr val="000000"/>
                </a:solidFill>
                <a:effectLst/>
                <a:uLnTx/>
                <a:uFillTx/>
                <a:latin typeface="Arial" charset="0"/>
                <a:ea typeface="+mn-ea"/>
                <a:cs typeface="+mn-cs"/>
              </a:rPr>
              <a:t>assinus</a:t>
            </a:r>
            <a:r>
              <a:rPr kumimoji="0" lang="en-US" sz="1800" b="0" i="0" u="none" strike="noStrike" kern="1200" cap="none" spc="0" normalizeH="0" baseline="0" noProof="0" dirty="0">
                <a:ln>
                  <a:noFill/>
                </a:ln>
                <a:solidFill>
                  <a:srgbClr val="000000"/>
                </a:solidFill>
                <a:effectLst/>
                <a:uLnTx/>
                <a:uFillTx/>
                <a:latin typeface="Arial" charset="0"/>
                <a:ea typeface="+mn-ea"/>
                <a:cs typeface="+mn-cs"/>
              </a:rPr>
              <a:t>  X Horse </a:t>
            </a:r>
            <a:r>
              <a:rPr kumimoji="0" lang="en-US" sz="1800" b="0" i="1" u="none" strike="noStrike" kern="1200" cap="none" spc="0" normalizeH="0" baseline="0" noProof="0" dirty="0">
                <a:ln>
                  <a:noFill/>
                </a:ln>
                <a:solidFill>
                  <a:srgbClr val="000000"/>
                </a:solidFill>
                <a:effectLst/>
                <a:uLnTx/>
                <a:uFillTx/>
                <a:latin typeface="Arial" charset="0"/>
                <a:ea typeface="+mn-ea"/>
                <a:cs typeface="+mn-cs"/>
              </a:rPr>
              <a:t>Equus </a:t>
            </a:r>
            <a:r>
              <a:rPr kumimoji="0" lang="en-US" sz="1800" b="0" i="1" u="none" strike="noStrike" kern="1200" cap="none" spc="0" normalizeH="0" baseline="0" noProof="0" dirty="0" err="1">
                <a:ln>
                  <a:noFill/>
                </a:ln>
                <a:solidFill>
                  <a:srgbClr val="000000"/>
                </a:solidFill>
                <a:effectLst/>
                <a:uLnTx/>
                <a:uFillTx/>
                <a:latin typeface="Arial" charset="0"/>
                <a:ea typeface="+mn-ea"/>
                <a:cs typeface="+mn-cs"/>
              </a:rPr>
              <a:t>caballus</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2842636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5635" name="Rectangle 3"/>
          <p:cNvSpPr>
            <a:spLocks noGrp="1" noChangeArrowheads="1"/>
          </p:cNvSpPr>
          <p:nvPr>
            <p:ph type="body" sz="half" idx="4294967295"/>
          </p:nvPr>
        </p:nvSpPr>
        <p:spPr>
          <a:xfrm>
            <a:off x="315686" y="152400"/>
            <a:ext cx="8153400" cy="5902325"/>
          </a:xfrm>
        </p:spPr>
        <p:txBody>
          <a:bodyPr/>
          <a:lstStyle/>
          <a:p>
            <a:pPr eaLnBrk="1" hangingPunct="1">
              <a:defRPr/>
            </a:pPr>
            <a:r>
              <a:rPr lang="en-US" dirty="0"/>
              <a:t>A mule is considered a hybrid   animal.</a:t>
            </a:r>
          </a:p>
          <a:p>
            <a:pPr lvl="1" eaLnBrk="1" hangingPunct="1">
              <a:defRPr/>
            </a:pPr>
            <a:r>
              <a:rPr lang="en-US" dirty="0"/>
              <a:t>Is it sterile or fertile?</a:t>
            </a:r>
          </a:p>
        </p:txBody>
      </p:sp>
      <p:sp>
        <p:nvSpPr>
          <p:cNvPr id="1564678"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outerShdw blurRad="38100" dist="38100" dir="2700000" algn="tl">
                  <a:srgbClr val="000000"/>
                </a:outerShdw>
              </a:effectLst>
              <a:uLnTx/>
              <a:uFillTx/>
              <a:latin typeface="Arial" charset="0"/>
              <a:ea typeface="+mn-ea"/>
              <a:cs typeface="+mn-cs"/>
            </a:endParaRPr>
          </a:p>
        </p:txBody>
      </p:sp>
      <p:pic>
        <p:nvPicPr>
          <p:cNvPr id="20480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534400" cy="5029200"/>
          </a:xfrm>
          <a:prstGeom prst="rect">
            <a:avLst/>
          </a:prstGeom>
          <a:noFill/>
          <a:ln w="76200" algn="ctr">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533400" y="1528465"/>
            <a:ext cx="1867819"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Mule</a:t>
            </a:r>
          </a:p>
        </p:txBody>
      </p:sp>
      <p:sp>
        <p:nvSpPr>
          <p:cNvPr id="5" name="Rectangle 4"/>
          <p:cNvSpPr/>
          <p:nvPr/>
        </p:nvSpPr>
        <p:spPr>
          <a:xfrm>
            <a:off x="7846167" y="228600"/>
            <a:ext cx="8691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solidFill>
                  <a:srgbClr val="996633"/>
                </a:solidFill>
                <a:effectLst>
                  <a:outerShdw blurRad="50800" algn="tl" rotWithShape="0">
                    <a:srgbClr val="000000"/>
                  </a:outerShdw>
                </a:effectLst>
                <a:uLnTx/>
                <a:uFillTx/>
                <a:latin typeface="Arial" charset="0"/>
                <a:ea typeface="+mn-ea"/>
                <a:cs typeface="+mn-cs"/>
              </a:rPr>
              <a:t>5</a:t>
            </a:r>
          </a:p>
        </p:txBody>
      </p:sp>
      <p:sp>
        <p:nvSpPr>
          <p:cNvPr id="3" name="Rectangle: Rounded Corners 2">
            <a:extLst>
              <a:ext uri="{FF2B5EF4-FFF2-40B4-BE49-F238E27FC236}">
                <a16:creationId xmlns:a16="http://schemas.microsoft.com/office/drawing/2014/main" id="{7BB4FC6E-1AE0-42DD-911B-95C4BBA9951F}"/>
              </a:ext>
            </a:extLst>
          </p:cNvPr>
          <p:cNvSpPr/>
          <p:nvPr/>
        </p:nvSpPr>
        <p:spPr>
          <a:xfrm>
            <a:off x="4565780" y="228600"/>
            <a:ext cx="1219200" cy="457200"/>
          </a:xfrm>
          <a:prstGeom prst="roundRect">
            <a:avLst/>
          </a:prstGeom>
          <a:effectLst>
            <a:glow rad="5461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4" name="TextBox 3">
            <a:extLst>
              <a:ext uri="{FF2B5EF4-FFF2-40B4-BE49-F238E27FC236}">
                <a16:creationId xmlns:a16="http://schemas.microsoft.com/office/drawing/2014/main" id="{C8DB6861-3D9A-45FA-8682-06529A817874}"/>
              </a:ext>
            </a:extLst>
          </p:cNvPr>
          <p:cNvSpPr txBox="1"/>
          <p:nvPr/>
        </p:nvSpPr>
        <p:spPr>
          <a:xfrm>
            <a:off x="533400" y="6022068"/>
            <a:ext cx="7467600" cy="369332"/>
          </a:xfrm>
          <a:prstGeom prst="rect">
            <a:avLst/>
          </a:prstGeom>
          <a:noFill/>
        </p:spPr>
        <p:txBody>
          <a:bodyPr wrap="square" rtlCol="0">
            <a:spAutoFit/>
          </a:bodyPr>
          <a:lstStyle/>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Donkey </a:t>
            </a:r>
            <a:r>
              <a:rPr kumimoji="0" lang="en-US" sz="1800" b="0" i="1" u="none" strike="noStrike" kern="1200" cap="none" spc="0" normalizeH="0" baseline="0" noProof="0" dirty="0">
                <a:ln>
                  <a:noFill/>
                </a:ln>
                <a:solidFill>
                  <a:srgbClr val="000000"/>
                </a:solidFill>
                <a:effectLst/>
                <a:uLnTx/>
                <a:uFillTx/>
                <a:latin typeface="Arial" charset="0"/>
                <a:ea typeface="+mn-ea"/>
                <a:cs typeface="+mn-cs"/>
              </a:rPr>
              <a:t>Equus </a:t>
            </a:r>
            <a:r>
              <a:rPr kumimoji="0" lang="en-US" sz="1800" b="0" i="1" u="none" strike="noStrike" kern="1200" cap="none" spc="0" normalizeH="0" baseline="0" noProof="0" dirty="0" err="1">
                <a:ln>
                  <a:noFill/>
                </a:ln>
                <a:solidFill>
                  <a:srgbClr val="000000"/>
                </a:solidFill>
                <a:effectLst/>
                <a:uLnTx/>
                <a:uFillTx/>
                <a:latin typeface="Arial" charset="0"/>
                <a:ea typeface="+mn-ea"/>
                <a:cs typeface="+mn-cs"/>
              </a:rPr>
              <a:t>assinus</a:t>
            </a:r>
            <a:r>
              <a:rPr kumimoji="0" lang="en-US" sz="1800" b="0" i="0" u="none" strike="noStrike" kern="1200" cap="none" spc="0" normalizeH="0" baseline="0" noProof="0" dirty="0">
                <a:ln>
                  <a:noFill/>
                </a:ln>
                <a:solidFill>
                  <a:srgbClr val="000000"/>
                </a:solidFill>
                <a:effectLst/>
                <a:uLnTx/>
                <a:uFillTx/>
                <a:latin typeface="Arial" charset="0"/>
                <a:ea typeface="+mn-ea"/>
                <a:cs typeface="+mn-cs"/>
              </a:rPr>
              <a:t>  X Horse </a:t>
            </a:r>
            <a:r>
              <a:rPr kumimoji="0" lang="en-US" sz="1800" b="0" i="1" u="none" strike="noStrike" kern="1200" cap="none" spc="0" normalizeH="0" baseline="0" noProof="0" dirty="0">
                <a:ln>
                  <a:noFill/>
                </a:ln>
                <a:solidFill>
                  <a:srgbClr val="000000"/>
                </a:solidFill>
                <a:effectLst/>
                <a:uLnTx/>
                <a:uFillTx/>
                <a:latin typeface="Arial" charset="0"/>
                <a:ea typeface="+mn-ea"/>
                <a:cs typeface="+mn-cs"/>
              </a:rPr>
              <a:t>Equus </a:t>
            </a:r>
            <a:r>
              <a:rPr kumimoji="0" lang="en-US" sz="1800" b="0" i="1" u="none" strike="noStrike" kern="1200" cap="none" spc="0" normalizeH="0" baseline="0" noProof="0" dirty="0" err="1">
                <a:ln>
                  <a:noFill/>
                </a:ln>
                <a:solidFill>
                  <a:srgbClr val="000000"/>
                </a:solidFill>
                <a:effectLst/>
                <a:uLnTx/>
                <a:uFillTx/>
                <a:latin typeface="Arial" charset="0"/>
                <a:ea typeface="+mn-ea"/>
                <a:cs typeface="+mn-cs"/>
              </a:rPr>
              <a:t>caballus</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4856527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5635" name="Rectangle 3"/>
          <p:cNvSpPr>
            <a:spLocks noGrp="1" noChangeArrowheads="1"/>
          </p:cNvSpPr>
          <p:nvPr>
            <p:ph type="body" sz="half" idx="4294967295"/>
          </p:nvPr>
        </p:nvSpPr>
        <p:spPr>
          <a:xfrm>
            <a:off x="315686" y="152400"/>
            <a:ext cx="8153400" cy="5902325"/>
          </a:xfrm>
        </p:spPr>
        <p:txBody>
          <a:bodyPr/>
          <a:lstStyle/>
          <a:p>
            <a:pPr eaLnBrk="1" hangingPunct="1">
              <a:defRPr/>
            </a:pPr>
            <a:r>
              <a:rPr lang="en-US" dirty="0"/>
              <a:t>A mule is considered a </a:t>
            </a:r>
            <a:r>
              <a:rPr lang="en-US" dirty="0">
                <a:solidFill>
                  <a:srgbClr val="FF66FF"/>
                </a:solidFill>
              </a:rPr>
              <a:t>hybrid</a:t>
            </a:r>
            <a:r>
              <a:rPr lang="en-US" dirty="0"/>
              <a:t>   animal.</a:t>
            </a:r>
          </a:p>
          <a:p>
            <a:pPr lvl="1" eaLnBrk="1" hangingPunct="1">
              <a:defRPr/>
            </a:pPr>
            <a:r>
              <a:rPr lang="en-US" dirty="0"/>
              <a:t>Is it sterile or fertile?</a:t>
            </a:r>
          </a:p>
        </p:txBody>
      </p:sp>
      <p:sp>
        <p:nvSpPr>
          <p:cNvPr id="1564678"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outerShdw blurRad="38100" dist="38100" dir="2700000" algn="tl">
                  <a:srgbClr val="000000"/>
                </a:outerShdw>
              </a:effectLst>
              <a:uLnTx/>
              <a:uFillTx/>
              <a:latin typeface="Arial" charset="0"/>
              <a:ea typeface="+mn-ea"/>
              <a:cs typeface="+mn-cs"/>
            </a:endParaRPr>
          </a:p>
        </p:txBody>
      </p:sp>
      <p:pic>
        <p:nvPicPr>
          <p:cNvPr id="20480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534400" cy="5029200"/>
          </a:xfrm>
          <a:prstGeom prst="rect">
            <a:avLst/>
          </a:prstGeom>
          <a:noFill/>
          <a:ln w="76200" algn="ctr">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533400" y="1528465"/>
            <a:ext cx="1867819"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Mule</a:t>
            </a:r>
          </a:p>
        </p:txBody>
      </p:sp>
      <p:sp>
        <p:nvSpPr>
          <p:cNvPr id="5" name="Rectangle 4"/>
          <p:cNvSpPr/>
          <p:nvPr/>
        </p:nvSpPr>
        <p:spPr>
          <a:xfrm>
            <a:off x="7846167" y="228600"/>
            <a:ext cx="8691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solidFill>
                  <a:srgbClr val="996633"/>
                </a:solidFill>
                <a:effectLst>
                  <a:outerShdw blurRad="50800" algn="tl" rotWithShape="0">
                    <a:srgbClr val="000000"/>
                  </a:outerShdw>
                </a:effectLst>
                <a:uLnTx/>
                <a:uFillTx/>
                <a:latin typeface="Arial" charset="0"/>
                <a:ea typeface="+mn-ea"/>
                <a:cs typeface="+mn-cs"/>
              </a:rPr>
              <a:t>5</a:t>
            </a:r>
          </a:p>
        </p:txBody>
      </p:sp>
      <p:sp>
        <p:nvSpPr>
          <p:cNvPr id="4" name="TextBox 3">
            <a:extLst>
              <a:ext uri="{FF2B5EF4-FFF2-40B4-BE49-F238E27FC236}">
                <a16:creationId xmlns:a16="http://schemas.microsoft.com/office/drawing/2014/main" id="{C8DB6861-3D9A-45FA-8682-06529A817874}"/>
              </a:ext>
            </a:extLst>
          </p:cNvPr>
          <p:cNvSpPr txBox="1"/>
          <p:nvPr/>
        </p:nvSpPr>
        <p:spPr>
          <a:xfrm>
            <a:off x="533400" y="6022068"/>
            <a:ext cx="7467600" cy="369332"/>
          </a:xfrm>
          <a:prstGeom prst="rect">
            <a:avLst/>
          </a:prstGeom>
          <a:noFill/>
        </p:spPr>
        <p:txBody>
          <a:bodyPr wrap="square" rtlCol="0">
            <a:spAutoFit/>
          </a:bodyPr>
          <a:lstStyle/>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Donkey </a:t>
            </a:r>
            <a:r>
              <a:rPr kumimoji="0" lang="en-US" sz="1800" b="0" i="1" u="none" strike="noStrike" kern="1200" cap="none" spc="0" normalizeH="0" baseline="0" noProof="0" dirty="0">
                <a:ln>
                  <a:noFill/>
                </a:ln>
                <a:solidFill>
                  <a:srgbClr val="000000"/>
                </a:solidFill>
                <a:effectLst/>
                <a:uLnTx/>
                <a:uFillTx/>
                <a:latin typeface="Arial" charset="0"/>
                <a:ea typeface="+mn-ea"/>
                <a:cs typeface="+mn-cs"/>
              </a:rPr>
              <a:t>Equus </a:t>
            </a:r>
            <a:r>
              <a:rPr kumimoji="0" lang="en-US" sz="1800" b="0" i="1" u="none" strike="noStrike" kern="1200" cap="none" spc="0" normalizeH="0" baseline="0" noProof="0" dirty="0" err="1">
                <a:ln>
                  <a:noFill/>
                </a:ln>
                <a:solidFill>
                  <a:srgbClr val="000000"/>
                </a:solidFill>
                <a:effectLst/>
                <a:uLnTx/>
                <a:uFillTx/>
                <a:latin typeface="Arial" charset="0"/>
                <a:ea typeface="+mn-ea"/>
                <a:cs typeface="+mn-cs"/>
              </a:rPr>
              <a:t>assinus</a:t>
            </a:r>
            <a:r>
              <a:rPr kumimoji="0" lang="en-US" sz="1800" b="0" i="0" u="none" strike="noStrike" kern="1200" cap="none" spc="0" normalizeH="0" baseline="0" noProof="0" dirty="0">
                <a:ln>
                  <a:noFill/>
                </a:ln>
                <a:solidFill>
                  <a:srgbClr val="000000"/>
                </a:solidFill>
                <a:effectLst/>
                <a:uLnTx/>
                <a:uFillTx/>
                <a:latin typeface="Arial" charset="0"/>
                <a:ea typeface="+mn-ea"/>
                <a:cs typeface="+mn-cs"/>
              </a:rPr>
              <a:t>  X Horse </a:t>
            </a:r>
            <a:r>
              <a:rPr kumimoji="0" lang="en-US" sz="1800" b="0" i="1" u="none" strike="noStrike" kern="1200" cap="none" spc="0" normalizeH="0" baseline="0" noProof="0" dirty="0">
                <a:ln>
                  <a:noFill/>
                </a:ln>
                <a:solidFill>
                  <a:srgbClr val="000000"/>
                </a:solidFill>
                <a:effectLst/>
                <a:uLnTx/>
                <a:uFillTx/>
                <a:latin typeface="Arial" charset="0"/>
                <a:ea typeface="+mn-ea"/>
                <a:cs typeface="+mn-cs"/>
              </a:rPr>
              <a:t>Equus </a:t>
            </a:r>
            <a:r>
              <a:rPr kumimoji="0" lang="en-US" sz="1800" b="0" i="1" u="none" strike="noStrike" kern="1200" cap="none" spc="0" normalizeH="0" baseline="0" noProof="0" dirty="0" err="1">
                <a:ln>
                  <a:noFill/>
                </a:ln>
                <a:solidFill>
                  <a:srgbClr val="000000"/>
                </a:solidFill>
                <a:effectLst/>
                <a:uLnTx/>
                <a:uFillTx/>
                <a:latin typeface="Arial" charset="0"/>
                <a:ea typeface="+mn-ea"/>
                <a:cs typeface="+mn-cs"/>
              </a:rPr>
              <a:t>caballus</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754223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5635" name="Rectangle 3"/>
          <p:cNvSpPr>
            <a:spLocks noGrp="1" noChangeArrowheads="1"/>
          </p:cNvSpPr>
          <p:nvPr>
            <p:ph type="body" sz="half" idx="4294967295"/>
          </p:nvPr>
        </p:nvSpPr>
        <p:spPr>
          <a:xfrm>
            <a:off x="315686" y="152400"/>
            <a:ext cx="8153400" cy="5902325"/>
          </a:xfrm>
        </p:spPr>
        <p:txBody>
          <a:bodyPr/>
          <a:lstStyle/>
          <a:p>
            <a:pPr eaLnBrk="1" hangingPunct="1">
              <a:defRPr/>
            </a:pPr>
            <a:r>
              <a:rPr lang="en-US" dirty="0"/>
              <a:t>A mule is considered a </a:t>
            </a:r>
            <a:r>
              <a:rPr lang="en-US" dirty="0">
                <a:solidFill>
                  <a:srgbClr val="FF66FF"/>
                </a:solidFill>
              </a:rPr>
              <a:t>hybrid</a:t>
            </a:r>
            <a:r>
              <a:rPr lang="en-US" dirty="0"/>
              <a:t>   animal.</a:t>
            </a:r>
          </a:p>
          <a:p>
            <a:pPr lvl="1" eaLnBrk="1" hangingPunct="1">
              <a:defRPr/>
            </a:pPr>
            <a:r>
              <a:rPr lang="en-US" dirty="0"/>
              <a:t>Is it </a:t>
            </a:r>
            <a:r>
              <a:rPr lang="en-US" dirty="0">
                <a:solidFill>
                  <a:srgbClr val="FF66FF"/>
                </a:solidFill>
              </a:rPr>
              <a:t>sterile </a:t>
            </a:r>
            <a:r>
              <a:rPr lang="en-US" dirty="0"/>
              <a:t>or fertile?</a:t>
            </a:r>
          </a:p>
        </p:txBody>
      </p:sp>
      <p:sp>
        <p:nvSpPr>
          <p:cNvPr id="1564678"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outerShdw blurRad="38100" dist="38100" dir="2700000" algn="tl">
                  <a:srgbClr val="000000"/>
                </a:outerShdw>
              </a:effectLst>
              <a:uLnTx/>
              <a:uFillTx/>
              <a:latin typeface="Arial" charset="0"/>
              <a:ea typeface="+mn-ea"/>
              <a:cs typeface="+mn-cs"/>
            </a:endParaRPr>
          </a:p>
        </p:txBody>
      </p:sp>
      <p:pic>
        <p:nvPicPr>
          <p:cNvPr id="20480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534400" cy="5029200"/>
          </a:xfrm>
          <a:prstGeom prst="rect">
            <a:avLst/>
          </a:prstGeom>
          <a:noFill/>
          <a:ln w="76200" algn="ctr">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533400" y="1528465"/>
            <a:ext cx="1867819"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Mule</a:t>
            </a:r>
          </a:p>
        </p:txBody>
      </p:sp>
      <p:sp>
        <p:nvSpPr>
          <p:cNvPr id="5" name="Rectangle 4"/>
          <p:cNvSpPr/>
          <p:nvPr/>
        </p:nvSpPr>
        <p:spPr>
          <a:xfrm>
            <a:off x="7846167" y="228600"/>
            <a:ext cx="8691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solidFill>
                  <a:srgbClr val="996633"/>
                </a:solidFill>
                <a:effectLst>
                  <a:outerShdw blurRad="50800" algn="tl" rotWithShape="0">
                    <a:srgbClr val="000000"/>
                  </a:outerShdw>
                </a:effectLst>
                <a:uLnTx/>
                <a:uFillTx/>
                <a:latin typeface="Arial" charset="0"/>
                <a:ea typeface="+mn-ea"/>
                <a:cs typeface="+mn-cs"/>
              </a:rPr>
              <a:t>5</a:t>
            </a:r>
          </a:p>
        </p:txBody>
      </p:sp>
      <p:sp>
        <p:nvSpPr>
          <p:cNvPr id="4" name="TextBox 3">
            <a:extLst>
              <a:ext uri="{FF2B5EF4-FFF2-40B4-BE49-F238E27FC236}">
                <a16:creationId xmlns:a16="http://schemas.microsoft.com/office/drawing/2014/main" id="{C8DB6861-3D9A-45FA-8682-06529A817874}"/>
              </a:ext>
            </a:extLst>
          </p:cNvPr>
          <p:cNvSpPr txBox="1"/>
          <p:nvPr/>
        </p:nvSpPr>
        <p:spPr>
          <a:xfrm>
            <a:off x="533400" y="6022068"/>
            <a:ext cx="7467600" cy="369332"/>
          </a:xfrm>
          <a:prstGeom prst="rect">
            <a:avLst/>
          </a:prstGeom>
          <a:noFill/>
        </p:spPr>
        <p:txBody>
          <a:bodyPr wrap="square" rtlCol="0">
            <a:spAutoFit/>
          </a:bodyPr>
          <a:lstStyle/>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Donkey </a:t>
            </a:r>
            <a:r>
              <a:rPr kumimoji="0" lang="en-US" sz="1800" b="0" i="1" u="none" strike="noStrike" kern="1200" cap="none" spc="0" normalizeH="0" baseline="0" noProof="0" dirty="0">
                <a:ln>
                  <a:noFill/>
                </a:ln>
                <a:solidFill>
                  <a:srgbClr val="000000"/>
                </a:solidFill>
                <a:effectLst/>
                <a:uLnTx/>
                <a:uFillTx/>
                <a:latin typeface="Arial" charset="0"/>
                <a:ea typeface="+mn-ea"/>
                <a:cs typeface="+mn-cs"/>
              </a:rPr>
              <a:t>Equus </a:t>
            </a:r>
            <a:r>
              <a:rPr kumimoji="0" lang="en-US" sz="1800" b="0" i="1" u="none" strike="noStrike" kern="1200" cap="none" spc="0" normalizeH="0" baseline="0" noProof="0" dirty="0" err="1">
                <a:ln>
                  <a:noFill/>
                </a:ln>
                <a:solidFill>
                  <a:srgbClr val="000000"/>
                </a:solidFill>
                <a:effectLst/>
                <a:uLnTx/>
                <a:uFillTx/>
                <a:latin typeface="Arial" charset="0"/>
                <a:ea typeface="+mn-ea"/>
                <a:cs typeface="+mn-cs"/>
              </a:rPr>
              <a:t>assinus</a:t>
            </a:r>
            <a:r>
              <a:rPr kumimoji="0" lang="en-US" sz="1800" b="0" i="0" u="none" strike="noStrike" kern="1200" cap="none" spc="0" normalizeH="0" baseline="0" noProof="0" dirty="0">
                <a:ln>
                  <a:noFill/>
                </a:ln>
                <a:solidFill>
                  <a:srgbClr val="000000"/>
                </a:solidFill>
                <a:effectLst/>
                <a:uLnTx/>
                <a:uFillTx/>
                <a:latin typeface="Arial" charset="0"/>
                <a:ea typeface="+mn-ea"/>
                <a:cs typeface="+mn-cs"/>
              </a:rPr>
              <a:t>  X Horse </a:t>
            </a:r>
            <a:r>
              <a:rPr kumimoji="0" lang="en-US" sz="1800" b="0" i="1" u="none" strike="noStrike" kern="1200" cap="none" spc="0" normalizeH="0" baseline="0" noProof="0" dirty="0">
                <a:ln>
                  <a:noFill/>
                </a:ln>
                <a:solidFill>
                  <a:srgbClr val="000000"/>
                </a:solidFill>
                <a:effectLst/>
                <a:uLnTx/>
                <a:uFillTx/>
                <a:latin typeface="Arial" charset="0"/>
                <a:ea typeface="+mn-ea"/>
                <a:cs typeface="+mn-cs"/>
              </a:rPr>
              <a:t>Equus </a:t>
            </a:r>
            <a:r>
              <a:rPr kumimoji="0" lang="en-US" sz="1800" b="0" i="1" u="none" strike="noStrike" kern="1200" cap="none" spc="0" normalizeH="0" baseline="0" noProof="0" dirty="0" err="1">
                <a:ln>
                  <a:noFill/>
                </a:ln>
                <a:solidFill>
                  <a:srgbClr val="000000"/>
                </a:solidFill>
                <a:effectLst/>
                <a:uLnTx/>
                <a:uFillTx/>
                <a:latin typeface="Arial" charset="0"/>
                <a:ea typeface="+mn-ea"/>
                <a:cs typeface="+mn-cs"/>
              </a:rPr>
              <a:t>caballus</a:t>
            </a: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 name="Rectangle 2">
            <a:extLst>
              <a:ext uri="{FF2B5EF4-FFF2-40B4-BE49-F238E27FC236}">
                <a16:creationId xmlns:a16="http://schemas.microsoft.com/office/drawing/2014/main" id="{72C4383A-5866-492F-BAC7-AD6F2C100149}"/>
              </a:ext>
            </a:extLst>
          </p:cNvPr>
          <p:cNvSpPr/>
          <p:nvPr/>
        </p:nvSpPr>
        <p:spPr>
          <a:xfrm>
            <a:off x="6291571" y="3962400"/>
            <a:ext cx="2300630"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2700">
                  <a:solidFill>
                    <a:sysClr val="windowText" lastClr="000000"/>
                  </a:solidFill>
                  <a:prstDash val="solid"/>
                </a:ln>
                <a:solidFill>
                  <a:srgbClr val="FF66FF"/>
                </a:solidFill>
                <a:effectLst>
                  <a:innerShdw blurRad="177800">
                    <a:srgbClr val="FFFFFF">
                      <a:lumMod val="50000"/>
                    </a:srgbClr>
                  </a:innerShdw>
                </a:effectLst>
                <a:uLnTx/>
                <a:uFillTx/>
                <a:latin typeface="Arial" charset="0"/>
                <a:ea typeface="+mn-ea"/>
                <a:cs typeface="+mn-cs"/>
              </a:rPr>
              <a:t>Sterile</a:t>
            </a:r>
          </a:p>
        </p:txBody>
      </p:sp>
      <p:sp>
        <p:nvSpPr>
          <p:cNvPr id="6" name="Arrow: Down 5">
            <a:extLst>
              <a:ext uri="{FF2B5EF4-FFF2-40B4-BE49-F238E27FC236}">
                <a16:creationId xmlns:a16="http://schemas.microsoft.com/office/drawing/2014/main" id="{14F66563-94D5-4D6B-BBF7-2928718A1E13}"/>
              </a:ext>
            </a:extLst>
          </p:cNvPr>
          <p:cNvSpPr/>
          <p:nvPr/>
        </p:nvSpPr>
        <p:spPr>
          <a:xfrm rot="1115723">
            <a:off x="7175186" y="4761598"/>
            <a:ext cx="533400" cy="1417259"/>
          </a:xfrm>
          <a:prstGeom prst="downArrow">
            <a:avLst/>
          </a:prstGeom>
          <a:solidFill>
            <a:srgbClr val="FF66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Tree>
    <p:extLst>
      <p:ext uri="{BB962C8B-B14F-4D97-AF65-F5344CB8AC3E}">
        <p14:creationId xmlns:p14="http://schemas.microsoft.com/office/powerpoint/2010/main" val="56843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3600" b="1">
              <a:solidFill>
                <a:schemeClr val="bg1"/>
              </a:solidFill>
              <a:latin typeface="Times New Roman" pitchFamily="18" charset="0"/>
            </a:endParaRPr>
          </a:p>
        </p:txBody>
      </p:sp>
      <p:graphicFrame>
        <p:nvGraphicFramePr>
          <p:cNvPr id="83000" name="Group 56"/>
          <p:cNvGraphicFramePr>
            <a:graphicFrameLocks noGrp="1"/>
          </p:cNvGraphicFramePr>
          <p:nvPr>
            <p:extLst>
              <p:ext uri="{D42A27DB-BD31-4B8C-83A1-F6EECF244321}">
                <p14:modId xmlns:p14="http://schemas.microsoft.com/office/powerpoint/2010/main" val="4221850000"/>
              </p:ext>
            </p:extLst>
          </p:nvPr>
        </p:nvGraphicFramePr>
        <p:xfrm>
          <a:off x="228600" y="685800"/>
          <a:ext cx="8610600" cy="5353050"/>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62797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NAME GAME</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STEP-UP</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NEW DEAL</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BOX SET</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FAMOUS KINGS</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46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4310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46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4310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46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095"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a:t>
            </a:r>
            <a:r>
              <a:rPr lang="en-US" sz="800" b="1" dirty="0" err="1">
                <a:solidFill>
                  <a:schemeClr val="bg1"/>
                </a:solidFill>
                <a:latin typeface="Tahoma" pitchFamily="34" charset="0"/>
              </a:rPr>
              <a:t>SlideSpark</a:t>
            </a:r>
            <a:r>
              <a:rPr lang="en-US" sz="800" b="1" dirty="0">
                <a:solidFill>
                  <a:schemeClr val="bg1"/>
                </a:solidFill>
                <a:latin typeface="Tahoma" pitchFamily="34" charset="0"/>
              </a:rPr>
              <a:t> .LLC</a:t>
            </a:r>
            <a:endParaRPr lang="en-US" dirty="0">
              <a:solidFill>
                <a:schemeClr val="bg1"/>
              </a:solidFill>
            </a:endParaRPr>
          </a:p>
        </p:txBody>
      </p:sp>
      <p:sp>
        <p:nvSpPr>
          <p:cNvPr id="2096" name="Text Box 48"/>
          <p:cNvSpPr txBox="1">
            <a:spLocks noChangeArrowheads="1"/>
          </p:cNvSpPr>
          <p:nvPr/>
        </p:nvSpPr>
        <p:spPr bwMode="auto">
          <a:xfrm>
            <a:off x="228600" y="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dirty="0">
                <a:solidFill>
                  <a:schemeClr val="bg1"/>
                </a:solidFill>
              </a:rPr>
              <a:t>Taxonomy and Classification Review Game </a:t>
            </a:r>
          </a:p>
        </p:txBody>
      </p:sp>
      <p:sp>
        <p:nvSpPr>
          <p:cNvPr id="2097" name="Text Box 49"/>
          <p:cNvSpPr txBox="1">
            <a:spLocks noChangeArrowheads="1"/>
          </p:cNvSpPr>
          <p:nvPr/>
        </p:nvSpPr>
        <p:spPr bwMode="auto">
          <a:xfrm>
            <a:off x="457200" y="61722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bg1"/>
                </a:solidFill>
              </a:rPr>
              <a:t>Final Question:________________</a:t>
            </a:r>
          </a:p>
        </p:txBody>
      </p:sp>
    </p:spTree>
    <p:extLst>
      <p:ext uri="{BB962C8B-B14F-4D97-AF65-F5344CB8AC3E}">
        <p14:creationId xmlns:p14="http://schemas.microsoft.com/office/powerpoint/2010/main" val="229762521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aphicFrame>
        <p:nvGraphicFramePr>
          <p:cNvPr id="83000" name="Group 56"/>
          <p:cNvGraphicFramePr>
            <a:graphicFrameLocks noGrp="1"/>
          </p:cNvGraphicFramePr>
          <p:nvPr/>
        </p:nvGraphicFramePr>
        <p:xfrm>
          <a:off x="228600" y="685800"/>
          <a:ext cx="8610600" cy="5353050"/>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62797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NAME GAME</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STEP-UP</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NEW DEAL</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BOX SET</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FAMOUS KINGS</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46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4310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46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4310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46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095"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2096" name="Text Box 48"/>
          <p:cNvSpPr txBox="1">
            <a:spLocks noChangeArrowheads="1"/>
          </p:cNvSpPr>
          <p:nvPr/>
        </p:nvSpPr>
        <p:spPr bwMode="auto">
          <a:xfrm>
            <a:off x="228600" y="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charset="0"/>
                <a:ea typeface="+mn-ea"/>
                <a:cs typeface="+mn-cs"/>
              </a:rPr>
              <a:t>Taxonomy and Classification Review Game </a:t>
            </a:r>
          </a:p>
        </p:txBody>
      </p:sp>
      <p:sp>
        <p:nvSpPr>
          <p:cNvPr id="2097" name="Text Box 49"/>
          <p:cNvSpPr txBox="1">
            <a:spLocks noChangeArrowheads="1"/>
          </p:cNvSpPr>
          <p:nvPr/>
        </p:nvSpPr>
        <p:spPr bwMode="auto">
          <a:xfrm>
            <a:off x="457200" y="61722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mn-ea"/>
                <a:cs typeface="+mn-cs"/>
              </a:rPr>
              <a:t>Final Question:________________</a:t>
            </a:r>
          </a:p>
        </p:txBody>
      </p:sp>
    </p:spTree>
    <p:extLst>
      <p:ext uri="{BB962C8B-B14F-4D97-AF65-F5344CB8AC3E}">
        <p14:creationId xmlns:p14="http://schemas.microsoft.com/office/powerpoint/2010/main" val="191377484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aphicFrame>
        <p:nvGraphicFramePr>
          <p:cNvPr id="83000" name="Group 56"/>
          <p:cNvGraphicFramePr>
            <a:graphicFrameLocks noGrp="1"/>
          </p:cNvGraphicFramePr>
          <p:nvPr/>
        </p:nvGraphicFramePr>
        <p:xfrm>
          <a:off x="228600" y="685800"/>
          <a:ext cx="8610600" cy="5353050"/>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62797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NAME GAME</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FF9900"/>
                          </a:solidFill>
                          <a:effectLst/>
                          <a:latin typeface="Times New Roman" pitchFamily="18" charset="0"/>
                        </a:rPr>
                        <a:t>STEP-UP</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NEW DEAL</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BOX SET</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FAMOUS KINGS</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46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1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4310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1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46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1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4310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1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46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1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095"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2096" name="Text Box 48"/>
          <p:cNvSpPr txBox="1">
            <a:spLocks noChangeArrowheads="1"/>
          </p:cNvSpPr>
          <p:nvPr/>
        </p:nvSpPr>
        <p:spPr bwMode="auto">
          <a:xfrm>
            <a:off x="228600" y="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charset="0"/>
                <a:ea typeface="+mn-ea"/>
                <a:cs typeface="+mn-cs"/>
              </a:rPr>
              <a:t>Taxonomy and Classification Review Game </a:t>
            </a:r>
          </a:p>
        </p:txBody>
      </p:sp>
      <p:sp>
        <p:nvSpPr>
          <p:cNvPr id="2097" name="Text Box 49"/>
          <p:cNvSpPr txBox="1">
            <a:spLocks noChangeArrowheads="1"/>
          </p:cNvSpPr>
          <p:nvPr/>
        </p:nvSpPr>
        <p:spPr bwMode="auto">
          <a:xfrm>
            <a:off x="457200" y="61722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mn-ea"/>
                <a:cs typeface="+mn-cs"/>
              </a:rPr>
              <a:t>Final Question:________________</a:t>
            </a:r>
          </a:p>
        </p:txBody>
      </p:sp>
    </p:spTree>
    <p:extLst>
      <p:ext uri="{BB962C8B-B14F-4D97-AF65-F5344CB8AC3E}">
        <p14:creationId xmlns:p14="http://schemas.microsoft.com/office/powerpoint/2010/main" val="167910948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4"/>
          <p:cNvSpPr txBox="1">
            <a:spLocks noChangeArrowheads="1"/>
          </p:cNvSpPr>
          <p:nvPr/>
        </p:nvSpPr>
        <p:spPr bwMode="auto">
          <a:xfrm>
            <a:off x="228600" y="304800"/>
            <a:ext cx="84582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Times New Roman" pitchFamily="18" charset="0"/>
                <a:ea typeface="+mn-ea"/>
                <a:cs typeface="+mn-cs"/>
              </a:rPr>
              <a:t>This is the name for the history of a species as it changes through time.  Trying to figure who came from whom?</a:t>
            </a:r>
          </a:p>
        </p:txBody>
      </p:sp>
      <p:pic>
        <p:nvPicPr>
          <p:cNvPr id="48131" name="Picture 6" descr="908894"/>
          <p:cNvPicPr>
            <a:picLocks noChangeAspect="1" noChangeArrowheads="1"/>
          </p:cNvPicPr>
          <p:nvPr/>
        </p:nvPicPr>
        <p:blipFill>
          <a:blip r:embed="rId2"/>
          <a:srcRect/>
          <a:stretch>
            <a:fillRect/>
          </a:stretch>
        </p:blipFill>
        <p:spPr bwMode="auto">
          <a:xfrm>
            <a:off x="304800" y="2133600"/>
            <a:ext cx="8610600" cy="4419600"/>
          </a:xfrm>
          <a:prstGeom prst="rect">
            <a:avLst/>
          </a:prstGeom>
          <a:noFill/>
          <a:ln w="76200">
            <a:solidFill>
              <a:schemeClr val="accent2">
                <a:lumMod val="60000"/>
                <a:lumOff val="40000"/>
              </a:schemeClr>
            </a:solidFill>
            <a:miter lim="800000"/>
            <a:headEnd/>
            <a:tailEnd/>
          </a:ln>
        </p:spPr>
      </p:pic>
      <p:sp>
        <p:nvSpPr>
          <p:cNvPr id="51204"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2" name="Rectangle 1"/>
          <p:cNvSpPr/>
          <p:nvPr/>
        </p:nvSpPr>
        <p:spPr>
          <a:xfrm>
            <a:off x="8018068" y="2156269"/>
            <a:ext cx="875561" cy="156966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50" normalizeH="0" baseline="0" noProof="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uLnTx/>
                <a:uFillTx/>
                <a:latin typeface="Arial" charset="0"/>
                <a:ea typeface="+mn-ea"/>
                <a:cs typeface="+mn-cs"/>
              </a:rPr>
              <a:t>6</a:t>
            </a:r>
          </a:p>
        </p:txBody>
      </p:sp>
    </p:spTree>
    <p:extLst>
      <p:ext uri="{BB962C8B-B14F-4D97-AF65-F5344CB8AC3E}">
        <p14:creationId xmlns:p14="http://schemas.microsoft.com/office/powerpoint/2010/main" val="330626010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4"/>
          <p:cNvSpPr txBox="1">
            <a:spLocks noChangeArrowheads="1"/>
          </p:cNvSpPr>
          <p:nvPr/>
        </p:nvSpPr>
        <p:spPr bwMode="auto">
          <a:xfrm>
            <a:off x="228600" y="304800"/>
            <a:ext cx="84582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Times New Roman" pitchFamily="18" charset="0"/>
                <a:ea typeface="+mn-ea"/>
                <a:cs typeface="+mn-cs"/>
              </a:rPr>
              <a:t>This is the name for the history of a species as it changes through time.  Trying to figure who came from whom?</a:t>
            </a:r>
          </a:p>
        </p:txBody>
      </p:sp>
      <p:pic>
        <p:nvPicPr>
          <p:cNvPr id="48131" name="Picture 6" descr="908894"/>
          <p:cNvPicPr>
            <a:picLocks noChangeAspect="1" noChangeArrowheads="1"/>
          </p:cNvPicPr>
          <p:nvPr/>
        </p:nvPicPr>
        <p:blipFill>
          <a:blip r:embed="rId2"/>
          <a:srcRect/>
          <a:stretch>
            <a:fillRect/>
          </a:stretch>
        </p:blipFill>
        <p:spPr bwMode="auto">
          <a:xfrm>
            <a:off x="304800" y="2133600"/>
            <a:ext cx="8610600" cy="4419600"/>
          </a:xfrm>
          <a:prstGeom prst="rect">
            <a:avLst/>
          </a:prstGeom>
          <a:noFill/>
          <a:ln w="76200">
            <a:solidFill>
              <a:schemeClr val="accent2">
                <a:lumMod val="60000"/>
                <a:lumOff val="40000"/>
              </a:schemeClr>
            </a:solidFill>
            <a:miter lim="800000"/>
            <a:headEnd/>
            <a:tailEnd/>
          </a:ln>
        </p:spPr>
      </p:pic>
      <p:sp>
        <p:nvSpPr>
          <p:cNvPr id="51204"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2" name="Rectangle 1"/>
          <p:cNvSpPr/>
          <p:nvPr/>
        </p:nvSpPr>
        <p:spPr>
          <a:xfrm>
            <a:off x="8018068" y="2156269"/>
            <a:ext cx="875561" cy="156966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50" normalizeH="0" baseline="0" noProof="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uLnTx/>
                <a:uFillTx/>
                <a:latin typeface="Arial" charset="0"/>
                <a:ea typeface="+mn-ea"/>
                <a:cs typeface="+mn-cs"/>
              </a:rPr>
              <a:t>6</a:t>
            </a:r>
          </a:p>
        </p:txBody>
      </p:sp>
      <p:sp>
        <p:nvSpPr>
          <p:cNvPr id="3" name="Rectangle 2"/>
          <p:cNvSpPr/>
          <p:nvPr/>
        </p:nvSpPr>
        <p:spPr>
          <a:xfrm>
            <a:off x="952935" y="3352800"/>
            <a:ext cx="7238136" cy="1754326"/>
          </a:xfrm>
          <a:prstGeom prst="rect">
            <a:avLst/>
          </a:prstGeom>
          <a:noFill/>
        </p:spPr>
        <p:txBody>
          <a:bodyPr wrap="none" lIns="91440" tIns="45720" rIns="91440" bIns="45720">
            <a:prstTxWarp prst="textArchU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50" normalizeH="0" baseline="0" noProof="0" dirty="0">
                <a:ln w="28575">
                  <a:solidFill>
                    <a:sysClr val="windowText" lastClr="000000"/>
                  </a:solidFill>
                </a:ln>
                <a:solidFill>
                  <a:srgbClr val="333399">
                    <a:lumMod val="60000"/>
                    <a:lumOff val="40000"/>
                  </a:srgbClr>
                </a:solidFill>
                <a:effectLst>
                  <a:outerShdw blurRad="76200" dist="50800" dir="5400000" algn="tl" rotWithShape="0">
                    <a:srgbClr val="000000">
                      <a:alpha val="65000"/>
                    </a:srgbClr>
                  </a:outerShdw>
                </a:effectLst>
                <a:uLnTx/>
                <a:uFillTx/>
                <a:latin typeface="Arial" charset="0"/>
                <a:ea typeface="+mn-ea"/>
                <a:cs typeface="+mn-cs"/>
              </a:rPr>
              <a:t>Phylogeny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50" normalizeH="0" baseline="0" noProof="0" dirty="0">
                <a:ln w="28575">
                  <a:solidFill>
                    <a:sysClr val="windowText" lastClr="000000"/>
                  </a:solidFill>
                </a:ln>
                <a:solidFill>
                  <a:srgbClr val="333399">
                    <a:lumMod val="60000"/>
                    <a:lumOff val="40000"/>
                  </a:srgbClr>
                </a:solidFill>
                <a:effectLst>
                  <a:outerShdw blurRad="76200" dist="50800" dir="5400000" algn="tl" rotWithShape="0">
                    <a:srgbClr val="000000">
                      <a:alpha val="65000"/>
                    </a:srgbClr>
                  </a:outerShdw>
                </a:effectLst>
                <a:uLnTx/>
                <a:uFillTx/>
                <a:latin typeface="Arial" charset="0"/>
                <a:ea typeface="+mn-ea"/>
                <a:cs typeface="+mn-cs"/>
              </a:rPr>
              <a:t>Or Phylogenetic Tree</a:t>
            </a:r>
          </a:p>
        </p:txBody>
      </p:sp>
    </p:spTree>
    <p:extLst>
      <p:ext uri="{BB962C8B-B14F-4D97-AF65-F5344CB8AC3E}">
        <p14:creationId xmlns:p14="http://schemas.microsoft.com/office/powerpoint/2010/main" val="241638179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4"/>
          <p:cNvSpPr txBox="1">
            <a:spLocks noChangeArrowheads="1"/>
          </p:cNvSpPr>
          <p:nvPr/>
        </p:nvSpPr>
        <p:spPr bwMode="auto">
          <a:xfrm>
            <a:off x="304800" y="228600"/>
            <a:ext cx="78295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Times New Roman" pitchFamily="18" charset="0"/>
                <a:ea typeface="+mn-ea"/>
                <a:cs typeface="+mn-cs"/>
              </a:rPr>
              <a:t>What ones are correct clades? </a:t>
            </a:r>
            <a:endParaRPr kumimoji="0" lang="en-US" sz="3600" b="0" i="0" u="none" strike="noStrike" kern="1200" cap="none" spc="0" normalizeH="0" baseline="0" noProof="0" dirty="0">
              <a:ln>
                <a:noFill/>
              </a:ln>
              <a:solidFill>
                <a:srgbClr val="00B0F0"/>
              </a:solidFill>
              <a:effectLst/>
              <a:uLnTx/>
              <a:uFillTx/>
              <a:latin typeface="Times New Roman"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srgbClr val="FFFF00"/>
              </a:solidFill>
              <a:effectLst/>
              <a:uLnTx/>
              <a:uFillTx/>
              <a:latin typeface="Times New Roman" pitchFamily="18" charset="0"/>
              <a:ea typeface="+mn-ea"/>
              <a:cs typeface="+mn-cs"/>
            </a:endParaRPr>
          </a:p>
        </p:txBody>
      </p:sp>
      <p:sp>
        <p:nvSpPr>
          <p:cNvPr id="53252"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pic>
        <p:nvPicPr>
          <p:cNvPr id="7" name="Picture 2" descr="http://medsocnet.ncsa.illinois.edu/MSSW/moodle/file.php?file=/clad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143" y="914400"/>
            <a:ext cx="8643257" cy="5634667"/>
          </a:xfrm>
          <a:prstGeom prst="rect">
            <a:avLst/>
          </a:prstGeom>
          <a:noFill/>
          <a:ln w="57150">
            <a:solidFill>
              <a:schemeClr val="bg2">
                <a:lumMod val="60000"/>
                <a:lumOff val="40000"/>
              </a:schemeClr>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2209800" y="2667000"/>
            <a:ext cx="13716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9" name="Rectangle 8"/>
          <p:cNvSpPr/>
          <p:nvPr/>
        </p:nvSpPr>
        <p:spPr>
          <a:xfrm>
            <a:off x="6629400" y="2400300"/>
            <a:ext cx="13716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0" name="Rectangle 9"/>
          <p:cNvSpPr/>
          <p:nvPr/>
        </p:nvSpPr>
        <p:spPr>
          <a:xfrm>
            <a:off x="2209799" y="5410200"/>
            <a:ext cx="2009775"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1" name="Rectangle 10"/>
          <p:cNvSpPr/>
          <p:nvPr/>
        </p:nvSpPr>
        <p:spPr>
          <a:xfrm>
            <a:off x="6629401" y="5295900"/>
            <a:ext cx="2144486"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3" name="Rectangle 2"/>
          <p:cNvSpPr/>
          <p:nvPr/>
        </p:nvSpPr>
        <p:spPr>
          <a:xfrm>
            <a:off x="381000" y="121920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A</a:t>
            </a:r>
          </a:p>
        </p:txBody>
      </p:sp>
      <p:sp>
        <p:nvSpPr>
          <p:cNvPr id="4" name="Rectangle 3"/>
          <p:cNvSpPr/>
          <p:nvPr/>
        </p:nvSpPr>
        <p:spPr>
          <a:xfrm>
            <a:off x="4262254" y="106680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B</a:t>
            </a:r>
          </a:p>
        </p:txBody>
      </p:sp>
      <p:sp>
        <p:nvSpPr>
          <p:cNvPr id="5" name="Rectangle 4"/>
          <p:cNvSpPr/>
          <p:nvPr/>
        </p:nvSpPr>
        <p:spPr>
          <a:xfrm>
            <a:off x="457200" y="4748127"/>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C</a:t>
            </a:r>
          </a:p>
        </p:txBody>
      </p:sp>
      <p:sp>
        <p:nvSpPr>
          <p:cNvPr id="6" name="Rectangle 5"/>
          <p:cNvSpPr/>
          <p:nvPr/>
        </p:nvSpPr>
        <p:spPr>
          <a:xfrm>
            <a:off x="4604656" y="4641226"/>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D</a:t>
            </a:r>
          </a:p>
        </p:txBody>
      </p:sp>
      <p:sp>
        <p:nvSpPr>
          <p:cNvPr id="8" name="Rectangle 7"/>
          <p:cNvSpPr/>
          <p:nvPr/>
        </p:nvSpPr>
        <p:spPr>
          <a:xfrm>
            <a:off x="7941625" y="129570"/>
            <a:ext cx="8691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7</a:t>
            </a:r>
          </a:p>
        </p:txBody>
      </p:sp>
    </p:spTree>
    <p:extLst>
      <p:ext uri="{BB962C8B-B14F-4D97-AF65-F5344CB8AC3E}">
        <p14:creationId xmlns:p14="http://schemas.microsoft.com/office/powerpoint/2010/main" val="29328077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4"/>
          <p:cNvSpPr txBox="1">
            <a:spLocks noChangeArrowheads="1"/>
          </p:cNvSpPr>
          <p:nvPr/>
        </p:nvSpPr>
        <p:spPr bwMode="auto">
          <a:xfrm>
            <a:off x="304800" y="228600"/>
            <a:ext cx="78295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Times New Roman" pitchFamily="18" charset="0"/>
                <a:ea typeface="+mn-ea"/>
                <a:cs typeface="+mn-cs"/>
              </a:rPr>
              <a:t>What ones are correct clades? </a:t>
            </a:r>
            <a:endParaRPr kumimoji="0" lang="en-US" sz="3600" b="0" i="0" u="none" strike="noStrike" kern="1200" cap="none" spc="0" normalizeH="0" baseline="0" noProof="0" dirty="0">
              <a:ln>
                <a:noFill/>
              </a:ln>
              <a:solidFill>
                <a:srgbClr val="00B0F0"/>
              </a:solidFill>
              <a:effectLst/>
              <a:uLnTx/>
              <a:uFillTx/>
              <a:latin typeface="Times New Roman"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srgbClr val="FFFF00"/>
              </a:solidFill>
              <a:effectLst/>
              <a:uLnTx/>
              <a:uFillTx/>
              <a:latin typeface="Times New Roman" pitchFamily="18" charset="0"/>
              <a:ea typeface="+mn-ea"/>
              <a:cs typeface="+mn-cs"/>
            </a:endParaRPr>
          </a:p>
        </p:txBody>
      </p:sp>
      <p:sp>
        <p:nvSpPr>
          <p:cNvPr id="53252"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pic>
        <p:nvPicPr>
          <p:cNvPr id="7" name="Picture 2" descr="http://medsocnet.ncsa.illinois.edu/MSSW/moodle/file.php?file=/clad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143" y="914400"/>
            <a:ext cx="8643257" cy="5634667"/>
          </a:xfrm>
          <a:prstGeom prst="rect">
            <a:avLst/>
          </a:prstGeom>
          <a:noFill/>
          <a:ln w="57150">
            <a:solidFill>
              <a:schemeClr val="bg2">
                <a:lumMod val="60000"/>
                <a:lumOff val="40000"/>
              </a:schemeClr>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2209800" y="2667000"/>
            <a:ext cx="13716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9" name="Rectangle 8"/>
          <p:cNvSpPr/>
          <p:nvPr/>
        </p:nvSpPr>
        <p:spPr>
          <a:xfrm>
            <a:off x="6629400" y="2400300"/>
            <a:ext cx="13716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0" name="Rectangle 9"/>
          <p:cNvSpPr/>
          <p:nvPr/>
        </p:nvSpPr>
        <p:spPr>
          <a:xfrm>
            <a:off x="2209799" y="5410200"/>
            <a:ext cx="2009775"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1" name="Rectangle 10"/>
          <p:cNvSpPr/>
          <p:nvPr/>
        </p:nvSpPr>
        <p:spPr>
          <a:xfrm>
            <a:off x="6629401" y="5295900"/>
            <a:ext cx="2144486"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3" name="Rectangle 2"/>
          <p:cNvSpPr/>
          <p:nvPr/>
        </p:nvSpPr>
        <p:spPr>
          <a:xfrm>
            <a:off x="381000" y="121920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FF00"/>
                </a:solidFill>
                <a:effectLst>
                  <a:outerShdw blurRad="50800" algn="tl" rotWithShape="0">
                    <a:srgbClr val="000000"/>
                  </a:outerShdw>
                </a:effectLst>
                <a:uLnTx/>
                <a:uFillTx/>
                <a:latin typeface="Arial" charset="0"/>
                <a:ea typeface="+mn-ea"/>
                <a:cs typeface="+mn-cs"/>
              </a:rPr>
              <a:t>A</a:t>
            </a:r>
          </a:p>
        </p:txBody>
      </p:sp>
      <p:sp>
        <p:nvSpPr>
          <p:cNvPr id="4" name="Rectangle 3"/>
          <p:cNvSpPr/>
          <p:nvPr/>
        </p:nvSpPr>
        <p:spPr>
          <a:xfrm>
            <a:off x="4262254" y="106680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B</a:t>
            </a:r>
          </a:p>
        </p:txBody>
      </p:sp>
      <p:sp>
        <p:nvSpPr>
          <p:cNvPr id="5" name="Rectangle 4"/>
          <p:cNvSpPr/>
          <p:nvPr/>
        </p:nvSpPr>
        <p:spPr>
          <a:xfrm>
            <a:off x="457200" y="4748127"/>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C</a:t>
            </a:r>
          </a:p>
        </p:txBody>
      </p:sp>
      <p:sp>
        <p:nvSpPr>
          <p:cNvPr id="6" name="Rectangle 5"/>
          <p:cNvSpPr/>
          <p:nvPr/>
        </p:nvSpPr>
        <p:spPr>
          <a:xfrm>
            <a:off x="4604656" y="4641226"/>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D</a:t>
            </a:r>
          </a:p>
        </p:txBody>
      </p:sp>
      <p:sp>
        <p:nvSpPr>
          <p:cNvPr id="8" name="Rectangle 7"/>
          <p:cNvSpPr/>
          <p:nvPr/>
        </p:nvSpPr>
        <p:spPr>
          <a:xfrm>
            <a:off x="7941625" y="129570"/>
            <a:ext cx="8691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7</a:t>
            </a:r>
          </a:p>
        </p:txBody>
      </p:sp>
    </p:spTree>
    <p:extLst>
      <p:ext uri="{BB962C8B-B14F-4D97-AF65-F5344CB8AC3E}">
        <p14:creationId xmlns:p14="http://schemas.microsoft.com/office/powerpoint/2010/main" val="255251647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4"/>
          <p:cNvSpPr txBox="1">
            <a:spLocks noChangeArrowheads="1"/>
          </p:cNvSpPr>
          <p:nvPr/>
        </p:nvSpPr>
        <p:spPr bwMode="auto">
          <a:xfrm>
            <a:off x="304800" y="228600"/>
            <a:ext cx="78295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Times New Roman" pitchFamily="18" charset="0"/>
                <a:ea typeface="+mn-ea"/>
                <a:cs typeface="+mn-cs"/>
              </a:rPr>
              <a:t>What ones are correct clades? </a:t>
            </a:r>
            <a:r>
              <a:rPr kumimoji="0" lang="en-US" sz="3600" b="0" i="0" u="none" strike="noStrike" kern="1200" cap="none" spc="0" normalizeH="0" baseline="0" noProof="0" dirty="0">
                <a:ln>
                  <a:noFill/>
                </a:ln>
                <a:solidFill>
                  <a:srgbClr val="99FFCC"/>
                </a:solidFill>
                <a:effectLst/>
                <a:uLnTx/>
                <a:uFillTx/>
                <a:latin typeface="Times New Roman" pitchFamily="18" charset="0"/>
                <a:ea typeface="+mn-ea"/>
                <a:cs typeface="+mn-cs"/>
              </a:rPr>
              <a:t>A and __</a:t>
            </a:r>
            <a:r>
              <a:rPr kumimoji="0" lang="en-US" sz="3600" b="0" i="0" u="none" strike="noStrike" kern="1200" cap="none" spc="0" normalizeH="0" baseline="0" noProof="0" dirty="0">
                <a:ln>
                  <a:noFill/>
                </a:ln>
                <a:solidFill>
                  <a:srgbClr val="FFFFFF"/>
                </a:solidFill>
                <a:effectLst/>
                <a:uLnTx/>
                <a:uFillTx/>
                <a:latin typeface="Times New Roman" pitchFamily="18" charset="0"/>
                <a:ea typeface="+mn-ea"/>
                <a:cs typeface="+mn-cs"/>
              </a:rPr>
              <a:t> </a:t>
            </a:r>
            <a:endParaRPr kumimoji="0" lang="en-US" sz="3600" b="0" i="0" u="none" strike="noStrike" kern="1200" cap="none" spc="0" normalizeH="0" baseline="0" noProof="0" dirty="0">
              <a:ln>
                <a:noFill/>
              </a:ln>
              <a:solidFill>
                <a:srgbClr val="00B0F0"/>
              </a:solidFill>
              <a:effectLst/>
              <a:uLnTx/>
              <a:uFillTx/>
              <a:latin typeface="Times New Roman"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srgbClr val="FFFF00"/>
              </a:solidFill>
              <a:effectLst/>
              <a:uLnTx/>
              <a:uFillTx/>
              <a:latin typeface="Times New Roman" pitchFamily="18" charset="0"/>
              <a:ea typeface="+mn-ea"/>
              <a:cs typeface="+mn-cs"/>
            </a:endParaRPr>
          </a:p>
        </p:txBody>
      </p:sp>
      <p:sp>
        <p:nvSpPr>
          <p:cNvPr id="53252"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pic>
        <p:nvPicPr>
          <p:cNvPr id="7" name="Picture 2" descr="http://medsocnet.ncsa.illinois.edu/MSSW/moodle/file.php?file=/clad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143" y="914400"/>
            <a:ext cx="8643257" cy="5634667"/>
          </a:xfrm>
          <a:prstGeom prst="rect">
            <a:avLst/>
          </a:prstGeom>
          <a:noFill/>
          <a:ln w="57150">
            <a:solidFill>
              <a:schemeClr val="bg2">
                <a:lumMod val="60000"/>
                <a:lumOff val="40000"/>
              </a:schemeClr>
            </a:solidFill>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6629400" y="2400300"/>
            <a:ext cx="13716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0" name="Rectangle 9"/>
          <p:cNvSpPr/>
          <p:nvPr/>
        </p:nvSpPr>
        <p:spPr>
          <a:xfrm>
            <a:off x="2209799" y="5410200"/>
            <a:ext cx="2009775"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1" name="Rectangle 10"/>
          <p:cNvSpPr/>
          <p:nvPr/>
        </p:nvSpPr>
        <p:spPr>
          <a:xfrm>
            <a:off x="6629401" y="5295900"/>
            <a:ext cx="2144486"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3" name="Rectangle 2"/>
          <p:cNvSpPr/>
          <p:nvPr/>
        </p:nvSpPr>
        <p:spPr>
          <a:xfrm>
            <a:off x="381000" y="121920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808080">
                    <a:lumMod val="75000"/>
                  </a:srgbClr>
                </a:solidFill>
                <a:effectLst>
                  <a:outerShdw blurRad="50800" algn="tl" rotWithShape="0">
                    <a:srgbClr val="000000"/>
                  </a:outerShdw>
                </a:effectLst>
                <a:uLnTx/>
                <a:uFillTx/>
                <a:latin typeface="Arial" charset="0"/>
                <a:ea typeface="+mn-ea"/>
                <a:cs typeface="+mn-cs"/>
              </a:rPr>
              <a:t>A</a:t>
            </a:r>
          </a:p>
        </p:txBody>
      </p:sp>
      <p:sp>
        <p:nvSpPr>
          <p:cNvPr id="4" name="Rectangle 3"/>
          <p:cNvSpPr/>
          <p:nvPr/>
        </p:nvSpPr>
        <p:spPr>
          <a:xfrm>
            <a:off x="4262254" y="106680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B</a:t>
            </a:r>
          </a:p>
        </p:txBody>
      </p:sp>
      <p:sp>
        <p:nvSpPr>
          <p:cNvPr id="5" name="Rectangle 4"/>
          <p:cNvSpPr/>
          <p:nvPr/>
        </p:nvSpPr>
        <p:spPr>
          <a:xfrm>
            <a:off x="457200" y="4748127"/>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C</a:t>
            </a:r>
          </a:p>
        </p:txBody>
      </p:sp>
      <p:sp>
        <p:nvSpPr>
          <p:cNvPr id="6" name="Rectangle 5"/>
          <p:cNvSpPr/>
          <p:nvPr/>
        </p:nvSpPr>
        <p:spPr>
          <a:xfrm>
            <a:off x="4604656" y="4641226"/>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D</a:t>
            </a:r>
          </a:p>
        </p:txBody>
      </p:sp>
      <p:sp>
        <p:nvSpPr>
          <p:cNvPr id="8" name="Rectangle 7"/>
          <p:cNvSpPr/>
          <p:nvPr/>
        </p:nvSpPr>
        <p:spPr>
          <a:xfrm>
            <a:off x="7941625" y="129570"/>
            <a:ext cx="8691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7</a:t>
            </a:r>
          </a:p>
        </p:txBody>
      </p:sp>
    </p:spTree>
    <p:extLst>
      <p:ext uri="{BB962C8B-B14F-4D97-AF65-F5344CB8AC3E}">
        <p14:creationId xmlns:p14="http://schemas.microsoft.com/office/powerpoint/2010/main" val="415718439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4"/>
          <p:cNvSpPr txBox="1">
            <a:spLocks noChangeArrowheads="1"/>
          </p:cNvSpPr>
          <p:nvPr/>
        </p:nvSpPr>
        <p:spPr bwMode="auto">
          <a:xfrm>
            <a:off x="304800" y="228600"/>
            <a:ext cx="78295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Times New Roman" pitchFamily="18" charset="0"/>
                <a:ea typeface="+mn-ea"/>
                <a:cs typeface="+mn-cs"/>
              </a:rPr>
              <a:t>What ones are correct clades? </a:t>
            </a:r>
            <a:r>
              <a:rPr kumimoji="0" lang="en-US" sz="3600" b="0" i="0" u="none" strike="noStrike" kern="1200" cap="none" spc="0" normalizeH="0" baseline="0" noProof="0" dirty="0">
                <a:ln>
                  <a:noFill/>
                </a:ln>
                <a:solidFill>
                  <a:srgbClr val="99FFCC"/>
                </a:solidFill>
                <a:effectLst/>
                <a:uLnTx/>
                <a:uFillTx/>
                <a:latin typeface="Times New Roman" pitchFamily="18" charset="0"/>
                <a:ea typeface="+mn-ea"/>
                <a:cs typeface="+mn-cs"/>
              </a:rPr>
              <a:t>A and __</a:t>
            </a:r>
            <a:r>
              <a:rPr kumimoji="0" lang="en-US" sz="3600" b="0" i="0" u="none" strike="noStrike" kern="1200" cap="none" spc="0" normalizeH="0" baseline="0" noProof="0" dirty="0">
                <a:ln>
                  <a:noFill/>
                </a:ln>
                <a:solidFill>
                  <a:srgbClr val="FFFFFF"/>
                </a:solidFill>
                <a:effectLst/>
                <a:uLnTx/>
                <a:uFillTx/>
                <a:latin typeface="Times New Roman" pitchFamily="18" charset="0"/>
                <a:ea typeface="+mn-ea"/>
                <a:cs typeface="+mn-cs"/>
              </a:rPr>
              <a:t> </a:t>
            </a:r>
            <a:endParaRPr kumimoji="0" lang="en-US" sz="3600" b="0" i="0" u="none" strike="noStrike" kern="1200" cap="none" spc="0" normalizeH="0" baseline="0" noProof="0" dirty="0">
              <a:ln>
                <a:noFill/>
              </a:ln>
              <a:solidFill>
                <a:srgbClr val="00B0F0"/>
              </a:solidFill>
              <a:effectLst/>
              <a:uLnTx/>
              <a:uFillTx/>
              <a:latin typeface="Times New Roman"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srgbClr val="FFFF00"/>
              </a:solidFill>
              <a:effectLst/>
              <a:uLnTx/>
              <a:uFillTx/>
              <a:latin typeface="Times New Roman" pitchFamily="18" charset="0"/>
              <a:ea typeface="+mn-ea"/>
              <a:cs typeface="+mn-cs"/>
            </a:endParaRPr>
          </a:p>
        </p:txBody>
      </p:sp>
      <p:sp>
        <p:nvSpPr>
          <p:cNvPr id="53252"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pic>
        <p:nvPicPr>
          <p:cNvPr id="7" name="Picture 2" descr="http://medsocnet.ncsa.illinois.edu/MSSW/moodle/file.php?file=/clad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143" y="914400"/>
            <a:ext cx="8643257" cy="5634667"/>
          </a:xfrm>
          <a:prstGeom prst="rect">
            <a:avLst/>
          </a:prstGeom>
          <a:noFill/>
          <a:ln w="57150">
            <a:solidFill>
              <a:schemeClr val="bg2">
                <a:lumMod val="60000"/>
                <a:lumOff val="40000"/>
              </a:schemeClr>
            </a:solidFill>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6629400" y="2400300"/>
            <a:ext cx="13716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0" name="Rectangle 9"/>
          <p:cNvSpPr/>
          <p:nvPr/>
        </p:nvSpPr>
        <p:spPr>
          <a:xfrm>
            <a:off x="2209799" y="5410200"/>
            <a:ext cx="2009775"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1" name="Rectangle 10"/>
          <p:cNvSpPr/>
          <p:nvPr/>
        </p:nvSpPr>
        <p:spPr>
          <a:xfrm>
            <a:off x="6629401" y="5295900"/>
            <a:ext cx="2144486"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3" name="Rectangle 2"/>
          <p:cNvSpPr/>
          <p:nvPr/>
        </p:nvSpPr>
        <p:spPr>
          <a:xfrm>
            <a:off x="381000" y="121920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808080">
                    <a:lumMod val="75000"/>
                  </a:srgbClr>
                </a:solidFill>
                <a:effectLst>
                  <a:outerShdw blurRad="50800" algn="tl" rotWithShape="0">
                    <a:srgbClr val="000000"/>
                  </a:outerShdw>
                </a:effectLst>
                <a:uLnTx/>
                <a:uFillTx/>
                <a:latin typeface="Arial" charset="0"/>
                <a:ea typeface="+mn-ea"/>
                <a:cs typeface="+mn-cs"/>
              </a:rPr>
              <a:t>A</a:t>
            </a:r>
          </a:p>
        </p:txBody>
      </p:sp>
      <p:sp>
        <p:nvSpPr>
          <p:cNvPr id="4" name="Rectangle 3"/>
          <p:cNvSpPr/>
          <p:nvPr/>
        </p:nvSpPr>
        <p:spPr>
          <a:xfrm>
            <a:off x="4262254" y="106680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B</a:t>
            </a:r>
          </a:p>
        </p:txBody>
      </p:sp>
      <p:sp>
        <p:nvSpPr>
          <p:cNvPr id="5" name="Rectangle 4"/>
          <p:cNvSpPr/>
          <p:nvPr/>
        </p:nvSpPr>
        <p:spPr>
          <a:xfrm>
            <a:off x="457200" y="4748127"/>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FF00"/>
                </a:solidFill>
                <a:effectLst>
                  <a:outerShdw blurRad="50800" algn="tl" rotWithShape="0">
                    <a:srgbClr val="000000"/>
                  </a:outerShdw>
                </a:effectLst>
                <a:uLnTx/>
                <a:uFillTx/>
                <a:latin typeface="Arial" charset="0"/>
                <a:ea typeface="+mn-ea"/>
                <a:cs typeface="+mn-cs"/>
              </a:rPr>
              <a:t>C</a:t>
            </a:r>
          </a:p>
        </p:txBody>
      </p:sp>
      <p:sp>
        <p:nvSpPr>
          <p:cNvPr id="6" name="Rectangle 5"/>
          <p:cNvSpPr/>
          <p:nvPr/>
        </p:nvSpPr>
        <p:spPr>
          <a:xfrm>
            <a:off x="4604656" y="4641226"/>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D</a:t>
            </a:r>
          </a:p>
        </p:txBody>
      </p:sp>
      <p:sp>
        <p:nvSpPr>
          <p:cNvPr id="8" name="Rectangle 7"/>
          <p:cNvSpPr/>
          <p:nvPr/>
        </p:nvSpPr>
        <p:spPr>
          <a:xfrm>
            <a:off x="7941625" y="129570"/>
            <a:ext cx="8691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7</a:t>
            </a:r>
          </a:p>
        </p:txBody>
      </p:sp>
    </p:spTree>
    <p:extLst>
      <p:ext uri="{BB962C8B-B14F-4D97-AF65-F5344CB8AC3E}">
        <p14:creationId xmlns:p14="http://schemas.microsoft.com/office/powerpoint/2010/main" val="349704442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4"/>
          <p:cNvSpPr txBox="1">
            <a:spLocks noChangeArrowheads="1"/>
          </p:cNvSpPr>
          <p:nvPr/>
        </p:nvSpPr>
        <p:spPr bwMode="auto">
          <a:xfrm>
            <a:off x="304800" y="228600"/>
            <a:ext cx="78295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Times New Roman" pitchFamily="18" charset="0"/>
                <a:ea typeface="+mn-ea"/>
                <a:cs typeface="+mn-cs"/>
              </a:rPr>
              <a:t>What ones are correct clades? </a:t>
            </a:r>
            <a:r>
              <a:rPr kumimoji="0" lang="en-US" sz="3600" b="0" i="0" u="none" strike="noStrike" kern="1200" cap="none" spc="0" normalizeH="0" baseline="0" noProof="0" dirty="0">
                <a:ln>
                  <a:noFill/>
                </a:ln>
                <a:solidFill>
                  <a:srgbClr val="99FFCC"/>
                </a:solidFill>
                <a:effectLst/>
                <a:uLnTx/>
                <a:uFillTx/>
                <a:latin typeface="Times New Roman" pitchFamily="18" charset="0"/>
                <a:ea typeface="+mn-ea"/>
                <a:cs typeface="+mn-cs"/>
              </a:rPr>
              <a:t>A and __</a:t>
            </a:r>
            <a:r>
              <a:rPr kumimoji="0" lang="en-US" sz="3600" b="0" i="0" u="none" strike="noStrike" kern="1200" cap="none" spc="0" normalizeH="0" baseline="0" noProof="0" dirty="0">
                <a:ln>
                  <a:noFill/>
                </a:ln>
                <a:solidFill>
                  <a:srgbClr val="FFFFFF"/>
                </a:solidFill>
                <a:effectLst/>
                <a:uLnTx/>
                <a:uFillTx/>
                <a:latin typeface="Times New Roman" pitchFamily="18" charset="0"/>
                <a:ea typeface="+mn-ea"/>
                <a:cs typeface="+mn-cs"/>
              </a:rPr>
              <a:t> </a:t>
            </a:r>
            <a:endParaRPr kumimoji="0" lang="en-US" sz="3600" b="0" i="0" u="none" strike="noStrike" kern="1200" cap="none" spc="0" normalizeH="0" baseline="0" noProof="0" dirty="0">
              <a:ln>
                <a:noFill/>
              </a:ln>
              <a:solidFill>
                <a:srgbClr val="00B0F0"/>
              </a:solidFill>
              <a:effectLst/>
              <a:uLnTx/>
              <a:uFillTx/>
              <a:latin typeface="Times New Roman"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srgbClr val="FFFF00"/>
              </a:solidFill>
              <a:effectLst/>
              <a:uLnTx/>
              <a:uFillTx/>
              <a:latin typeface="Times New Roman" pitchFamily="18" charset="0"/>
              <a:ea typeface="+mn-ea"/>
              <a:cs typeface="+mn-cs"/>
            </a:endParaRPr>
          </a:p>
        </p:txBody>
      </p:sp>
      <p:sp>
        <p:nvSpPr>
          <p:cNvPr id="53252"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pic>
        <p:nvPicPr>
          <p:cNvPr id="7" name="Picture 2" descr="http://medsocnet.ncsa.illinois.edu/MSSW/moodle/file.php?file=/clad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143" y="914400"/>
            <a:ext cx="8643257" cy="5634667"/>
          </a:xfrm>
          <a:prstGeom prst="rect">
            <a:avLst/>
          </a:prstGeom>
          <a:noFill/>
          <a:ln w="57150">
            <a:solidFill>
              <a:schemeClr val="bg2">
                <a:lumMod val="60000"/>
                <a:lumOff val="40000"/>
              </a:schemeClr>
            </a:solidFill>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6629400" y="2400300"/>
            <a:ext cx="13716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1" name="Rectangle 10"/>
          <p:cNvSpPr/>
          <p:nvPr/>
        </p:nvSpPr>
        <p:spPr>
          <a:xfrm>
            <a:off x="6629401" y="5295900"/>
            <a:ext cx="2144486"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3" name="Rectangle 2"/>
          <p:cNvSpPr/>
          <p:nvPr/>
        </p:nvSpPr>
        <p:spPr>
          <a:xfrm>
            <a:off x="381000" y="121920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808080">
                    <a:lumMod val="75000"/>
                  </a:srgbClr>
                </a:solidFill>
                <a:effectLst>
                  <a:outerShdw blurRad="50800" algn="tl" rotWithShape="0">
                    <a:srgbClr val="000000"/>
                  </a:outerShdw>
                </a:effectLst>
                <a:uLnTx/>
                <a:uFillTx/>
                <a:latin typeface="Arial" charset="0"/>
                <a:ea typeface="+mn-ea"/>
                <a:cs typeface="+mn-cs"/>
              </a:rPr>
              <a:t>A</a:t>
            </a:r>
          </a:p>
        </p:txBody>
      </p:sp>
      <p:sp>
        <p:nvSpPr>
          <p:cNvPr id="4" name="Rectangle 3"/>
          <p:cNvSpPr/>
          <p:nvPr/>
        </p:nvSpPr>
        <p:spPr>
          <a:xfrm>
            <a:off x="4262254" y="106680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B</a:t>
            </a:r>
          </a:p>
        </p:txBody>
      </p:sp>
      <p:sp>
        <p:nvSpPr>
          <p:cNvPr id="5" name="Rectangle 4"/>
          <p:cNvSpPr/>
          <p:nvPr/>
        </p:nvSpPr>
        <p:spPr>
          <a:xfrm>
            <a:off x="457200" y="4748127"/>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808080">
                    <a:lumMod val="50000"/>
                  </a:srgbClr>
                </a:solidFill>
                <a:effectLst>
                  <a:outerShdw blurRad="50800" algn="tl" rotWithShape="0">
                    <a:srgbClr val="000000"/>
                  </a:outerShdw>
                </a:effectLst>
                <a:uLnTx/>
                <a:uFillTx/>
                <a:latin typeface="Arial" charset="0"/>
                <a:ea typeface="+mn-ea"/>
                <a:cs typeface="+mn-cs"/>
              </a:rPr>
              <a:t>C</a:t>
            </a:r>
          </a:p>
        </p:txBody>
      </p:sp>
      <p:sp>
        <p:nvSpPr>
          <p:cNvPr id="6" name="Rectangle 5"/>
          <p:cNvSpPr/>
          <p:nvPr/>
        </p:nvSpPr>
        <p:spPr>
          <a:xfrm>
            <a:off x="4604656" y="4641226"/>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D</a:t>
            </a:r>
          </a:p>
        </p:txBody>
      </p:sp>
      <p:sp>
        <p:nvSpPr>
          <p:cNvPr id="8" name="Rectangle 7"/>
          <p:cNvSpPr/>
          <p:nvPr/>
        </p:nvSpPr>
        <p:spPr>
          <a:xfrm>
            <a:off x="7941625" y="129570"/>
            <a:ext cx="8691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7</a:t>
            </a:r>
          </a:p>
        </p:txBody>
      </p:sp>
    </p:spTree>
    <p:extLst>
      <p:ext uri="{BB962C8B-B14F-4D97-AF65-F5344CB8AC3E}">
        <p14:creationId xmlns:p14="http://schemas.microsoft.com/office/powerpoint/2010/main" val="270153606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4"/>
          <p:cNvSpPr txBox="1">
            <a:spLocks noChangeArrowheads="1"/>
          </p:cNvSpPr>
          <p:nvPr/>
        </p:nvSpPr>
        <p:spPr bwMode="auto">
          <a:xfrm>
            <a:off x="304800" y="228600"/>
            <a:ext cx="78295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Times New Roman" pitchFamily="18" charset="0"/>
                <a:ea typeface="+mn-ea"/>
                <a:cs typeface="+mn-cs"/>
              </a:rPr>
              <a:t>What ones are correct clades? </a:t>
            </a:r>
            <a:r>
              <a:rPr kumimoji="0" lang="en-US" sz="3600" b="0" i="0" u="none" strike="noStrike" kern="1200" cap="none" spc="0" normalizeH="0" baseline="0" noProof="0" dirty="0">
                <a:ln>
                  <a:noFill/>
                </a:ln>
                <a:solidFill>
                  <a:srgbClr val="99FFCC"/>
                </a:solidFill>
                <a:effectLst/>
                <a:uLnTx/>
                <a:uFillTx/>
                <a:latin typeface="Times New Roman" pitchFamily="18" charset="0"/>
                <a:ea typeface="+mn-ea"/>
                <a:cs typeface="+mn-cs"/>
              </a:rPr>
              <a:t>A and __</a:t>
            </a:r>
            <a:r>
              <a:rPr kumimoji="0" lang="en-US" sz="3600" b="0" i="0" u="none" strike="noStrike" kern="1200" cap="none" spc="0" normalizeH="0" baseline="0" noProof="0" dirty="0">
                <a:ln>
                  <a:noFill/>
                </a:ln>
                <a:solidFill>
                  <a:srgbClr val="FFFFFF"/>
                </a:solidFill>
                <a:effectLst/>
                <a:uLnTx/>
                <a:uFillTx/>
                <a:latin typeface="Times New Roman" pitchFamily="18" charset="0"/>
                <a:ea typeface="+mn-ea"/>
                <a:cs typeface="+mn-cs"/>
              </a:rPr>
              <a:t> </a:t>
            </a:r>
            <a:endParaRPr kumimoji="0" lang="en-US" sz="3600" b="0" i="0" u="none" strike="noStrike" kern="1200" cap="none" spc="0" normalizeH="0" baseline="0" noProof="0" dirty="0">
              <a:ln>
                <a:noFill/>
              </a:ln>
              <a:solidFill>
                <a:srgbClr val="00B0F0"/>
              </a:solidFill>
              <a:effectLst/>
              <a:uLnTx/>
              <a:uFillTx/>
              <a:latin typeface="Times New Roman"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srgbClr val="FFFF00"/>
              </a:solidFill>
              <a:effectLst/>
              <a:uLnTx/>
              <a:uFillTx/>
              <a:latin typeface="Times New Roman" pitchFamily="18" charset="0"/>
              <a:ea typeface="+mn-ea"/>
              <a:cs typeface="+mn-cs"/>
            </a:endParaRPr>
          </a:p>
        </p:txBody>
      </p:sp>
      <p:sp>
        <p:nvSpPr>
          <p:cNvPr id="53252"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pic>
        <p:nvPicPr>
          <p:cNvPr id="7" name="Picture 2" descr="http://medsocnet.ncsa.illinois.edu/MSSW/moodle/file.php?file=/clad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143" y="914400"/>
            <a:ext cx="8643257" cy="5634667"/>
          </a:xfrm>
          <a:prstGeom prst="rect">
            <a:avLst/>
          </a:prstGeom>
          <a:noFill/>
          <a:ln w="57150">
            <a:solidFill>
              <a:schemeClr val="bg2">
                <a:lumMod val="60000"/>
                <a:lumOff val="40000"/>
              </a:schemeClr>
            </a:solidFill>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6629400" y="2400300"/>
            <a:ext cx="13716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1" name="Rectangle 10"/>
          <p:cNvSpPr/>
          <p:nvPr/>
        </p:nvSpPr>
        <p:spPr>
          <a:xfrm>
            <a:off x="6629401" y="5295900"/>
            <a:ext cx="2144486"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3" name="Rectangle 2"/>
          <p:cNvSpPr/>
          <p:nvPr/>
        </p:nvSpPr>
        <p:spPr>
          <a:xfrm>
            <a:off x="381000" y="121920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808080">
                    <a:lumMod val="75000"/>
                  </a:srgbClr>
                </a:solidFill>
                <a:effectLst>
                  <a:outerShdw blurRad="50800" algn="tl" rotWithShape="0">
                    <a:srgbClr val="000000"/>
                  </a:outerShdw>
                </a:effectLst>
                <a:uLnTx/>
                <a:uFillTx/>
                <a:latin typeface="Arial" charset="0"/>
                <a:ea typeface="+mn-ea"/>
                <a:cs typeface="+mn-cs"/>
              </a:rPr>
              <a:t>A</a:t>
            </a:r>
          </a:p>
        </p:txBody>
      </p:sp>
      <p:sp>
        <p:nvSpPr>
          <p:cNvPr id="4" name="Rectangle 3"/>
          <p:cNvSpPr/>
          <p:nvPr/>
        </p:nvSpPr>
        <p:spPr>
          <a:xfrm>
            <a:off x="4262254" y="106680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FF00"/>
                </a:solidFill>
                <a:effectLst>
                  <a:outerShdw blurRad="50800" algn="tl" rotWithShape="0">
                    <a:srgbClr val="000000"/>
                  </a:outerShdw>
                </a:effectLst>
                <a:uLnTx/>
                <a:uFillTx/>
                <a:latin typeface="Arial" charset="0"/>
                <a:ea typeface="+mn-ea"/>
                <a:cs typeface="+mn-cs"/>
              </a:rPr>
              <a:t>B</a:t>
            </a:r>
          </a:p>
        </p:txBody>
      </p:sp>
      <p:sp>
        <p:nvSpPr>
          <p:cNvPr id="5" name="Rectangle 4"/>
          <p:cNvSpPr/>
          <p:nvPr/>
        </p:nvSpPr>
        <p:spPr>
          <a:xfrm>
            <a:off x="457200" y="4748127"/>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808080">
                    <a:lumMod val="50000"/>
                  </a:srgbClr>
                </a:solidFill>
                <a:effectLst>
                  <a:outerShdw blurRad="50800" algn="tl" rotWithShape="0">
                    <a:srgbClr val="000000"/>
                  </a:outerShdw>
                </a:effectLst>
                <a:uLnTx/>
                <a:uFillTx/>
                <a:latin typeface="Arial" charset="0"/>
                <a:ea typeface="+mn-ea"/>
                <a:cs typeface="+mn-cs"/>
              </a:rPr>
              <a:t>C</a:t>
            </a:r>
          </a:p>
        </p:txBody>
      </p:sp>
      <p:sp>
        <p:nvSpPr>
          <p:cNvPr id="6" name="Rectangle 5"/>
          <p:cNvSpPr/>
          <p:nvPr/>
        </p:nvSpPr>
        <p:spPr>
          <a:xfrm>
            <a:off x="4604656" y="4641226"/>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D</a:t>
            </a:r>
          </a:p>
        </p:txBody>
      </p:sp>
      <p:sp>
        <p:nvSpPr>
          <p:cNvPr id="8" name="Rectangle 7"/>
          <p:cNvSpPr/>
          <p:nvPr/>
        </p:nvSpPr>
        <p:spPr>
          <a:xfrm>
            <a:off x="7941625" y="129570"/>
            <a:ext cx="8691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7</a:t>
            </a:r>
          </a:p>
        </p:txBody>
      </p:sp>
    </p:spTree>
    <p:extLst>
      <p:ext uri="{BB962C8B-B14F-4D97-AF65-F5344CB8AC3E}">
        <p14:creationId xmlns:p14="http://schemas.microsoft.com/office/powerpoint/2010/main" val="2702426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3600" b="1">
              <a:solidFill>
                <a:schemeClr val="bg1"/>
              </a:solidFill>
              <a:latin typeface="Times New Roman" pitchFamily="18" charset="0"/>
            </a:endParaRPr>
          </a:p>
        </p:txBody>
      </p:sp>
      <p:graphicFrame>
        <p:nvGraphicFramePr>
          <p:cNvPr id="83000" name="Group 56"/>
          <p:cNvGraphicFramePr>
            <a:graphicFrameLocks noGrp="1"/>
          </p:cNvGraphicFramePr>
          <p:nvPr>
            <p:extLst>
              <p:ext uri="{D42A27DB-BD31-4B8C-83A1-F6EECF244321}">
                <p14:modId xmlns:p14="http://schemas.microsoft.com/office/powerpoint/2010/main" val="2925878074"/>
              </p:ext>
            </p:extLst>
          </p:nvPr>
        </p:nvGraphicFramePr>
        <p:xfrm>
          <a:off x="228600" y="685800"/>
          <a:ext cx="8610600" cy="5353050"/>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62797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FFCC00"/>
                          </a:solidFill>
                          <a:effectLst/>
                          <a:latin typeface="Times New Roman" pitchFamily="18" charset="0"/>
                        </a:rPr>
                        <a:t>NAME GAME</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STEP-UP</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NEW DEAL</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BOX SET</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FAMOUS KINGS</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46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7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4310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7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46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7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4310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7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46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7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095"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a:t>
            </a:r>
            <a:r>
              <a:rPr lang="en-US" sz="800" b="1" dirty="0" err="1">
                <a:solidFill>
                  <a:schemeClr val="bg1"/>
                </a:solidFill>
                <a:latin typeface="Tahoma" pitchFamily="34" charset="0"/>
              </a:rPr>
              <a:t>SlideSpark</a:t>
            </a:r>
            <a:r>
              <a:rPr lang="en-US" sz="800" b="1" dirty="0">
                <a:solidFill>
                  <a:schemeClr val="bg1"/>
                </a:solidFill>
                <a:latin typeface="Tahoma" pitchFamily="34" charset="0"/>
              </a:rPr>
              <a:t> .LLC</a:t>
            </a:r>
            <a:endParaRPr lang="en-US" dirty="0">
              <a:solidFill>
                <a:schemeClr val="bg1"/>
              </a:solidFill>
            </a:endParaRPr>
          </a:p>
        </p:txBody>
      </p:sp>
      <p:sp>
        <p:nvSpPr>
          <p:cNvPr id="2096" name="Text Box 48"/>
          <p:cNvSpPr txBox="1">
            <a:spLocks noChangeArrowheads="1"/>
          </p:cNvSpPr>
          <p:nvPr/>
        </p:nvSpPr>
        <p:spPr bwMode="auto">
          <a:xfrm>
            <a:off x="228600" y="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dirty="0">
                <a:solidFill>
                  <a:schemeClr val="bg1"/>
                </a:solidFill>
              </a:rPr>
              <a:t>Taxonomy and Classification Review Game </a:t>
            </a:r>
          </a:p>
        </p:txBody>
      </p:sp>
      <p:sp>
        <p:nvSpPr>
          <p:cNvPr id="2097" name="Text Box 49"/>
          <p:cNvSpPr txBox="1">
            <a:spLocks noChangeArrowheads="1"/>
          </p:cNvSpPr>
          <p:nvPr/>
        </p:nvSpPr>
        <p:spPr bwMode="auto">
          <a:xfrm>
            <a:off x="457200" y="61722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bg1"/>
                </a:solidFill>
              </a:rPr>
              <a:t>Final Question:________________</a:t>
            </a:r>
          </a:p>
        </p:txBody>
      </p:sp>
    </p:spTree>
    <p:extLst>
      <p:ext uri="{BB962C8B-B14F-4D97-AF65-F5344CB8AC3E}">
        <p14:creationId xmlns:p14="http://schemas.microsoft.com/office/powerpoint/2010/main" val="229762521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4"/>
          <p:cNvSpPr txBox="1">
            <a:spLocks noChangeArrowheads="1"/>
          </p:cNvSpPr>
          <p:nvPr/>
        </p:nvSpPr>
        <p:spPr bwMode="auto">
          <a:xfrm>
            <a:off x="304800" y="228600"/>
            <a:ext cx="78295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Times New Roman" pitchFamily="18" charset="0"/>
                <a:ea typeface="+mn-ea"/>
                <a:cs typeface="+mn-cs"/>
              </a:rPr>
              <a:t>What ones are correct clades? </a:t>
            </a:r>
            <a:r>
              <a:rPr kumimoji="0" lang="en-US" sz="3600" b="0" i="0" u="none" strike="noStrike" kern="1200" cap="none" spc="0" normalizeH="0" baseline="0" noProof="0" dirty="0">
                <a:ln>
                  <a:noFill/>
                </a:ln>
                <a:solidFill>
                  <a:srgbClr val="99FFCC"/>
                </a:solidFill>
                <a:effectLst/>
                <a:uLnTx/>
                <a:uFillTx/>
                <a:latin typeface="Times New Roman" pitchFamily="18" charset="0"/>
                <a:ea typeface="+mn-ea"/>
                <a:cs typeface="+mn-cs"/>
              </a:rPr>
              <a:t>A and </a:t>
            </a:r>
            <a:r>
              <a:rPr kumimoji="0" lang="en-US" sz="3600" b="0" i="0" u="none" strike="noStrike" kern="1200" cap="none" spc="0" normalizeH="0" baseline="0" noProof="0" dirty="0">
                <a:ln>
                  <a:noFill/>
                </a:ln>
                <a:solidFill>
                  <a:srgbClr val="00B0F0"/>
                </a:solidFill>
                <a:effectLst/>
                <a:uLnTx/>
                <a:uFillTx/>
                <a:latin typeface="Times New Roman" pitchFamily="18" charset="0"/>
                <a:ea typeface="+mn-ea"/>
                <a:cs typeface="+mn-cs"/>
              </a:rPr>
              <a:t>B</a:t>
            </a:r>
            <a:r>
              <a:rPr kumimoji="0" lang="en-US" sz="3600" b="0" i="0" u="none" strike="noStrike" kern="1200" cap="none" spc="0" normalizeH="0" baseline="0" noProof="0" dirty="0">
                <a:ln>
                  <a:noFill/>
                </a:ln>
                <a:solidFill>
                  <a:srgbClr val="FFFFFF"/>
                </a:solidFill>
                <a:effectLst/>
                <a:uLnTx/>
                <a:uFillTx/>
                <a:latin typeface="Times New Roman" pitchFamily="18" charset="0"/>
                <a:ea typeface="+mn-ea"/>
                <a:cs typeface="+mn-cs"/>
              </a:rPr>
              <a:t> </a:t>
            </a:r>
            <a:endParaRPr kumimoji="0" lang="en-US" sz="3600" b="0" i="0" u="none" strike="noStrike" kern="1200" cap="none" spc="0" normalizeH="0" baseline="0" noProof="0" dirty="0">
              <a:ln>
                <a:noFill/>
              </a:ln>
              <a:solidFill>
                <a:srgbClr val="00B0F0"/>
              </a:solidFill>
              <a:effectLst/>
              <a:uLnTx/>
              <a:uFillTx/>
              <a:latin typeface="Times New Roman"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srgbClr val="FFFF00"/>
              </a:solidFill>
              <a:effectLst/>
              <a:uLnTx/>
              <a:uFillTx/>
              <a:latin typeface="Times New Roman" pitchFamily="18" charset="0"/>
              <a:ea typeface="+mn-ea"/>
              <a:cs typeface="+mn-cs"/>
            </a:endParaRPr>
          </a:p>
        </p:txBody>
      </p:sp>
      <p:sp>
        <p:nvSpPr>
          <p:cNvPr id="53252"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pic>
        <p:nvPicPr>
          <p:cNvPr id="7" name="Picture 2" descr="http://medsocnet.ncsa.illinois.edu/MSSW/moodle/file.php?file=/clad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143" y="914400"/>
            <a:ext cx="8643257" cy="5634667"/>
          </a:xfrm>
          <a:prstGeom prst="rect">
            <a:avLst/>
          </a:prstGeom>
          <a:noFill/>
          <a:ln w="57150">
            <a:solidFill>
              <a:schemeClr val="bg2">
                <a:lumMod val="60000"/>
                <a:lumOff val="40000"/>
              </a:schemeClr>
            </a:solidFill>
          </a:ln>
          <a:extLst>
            <a:ext uri="{909E8E84-426E-40DD-AFC4-6F175D3DCCD1}">
              <a14:hiddenFill xmlns:a14="http://schemas.microsoft.com/office/drawing/2010/main">
                <a:solidFill>
                  <a:srgbClr val="FFFFFF"/>
                </a:solidFill>
              </a14:hiddenFill>
            </a:ext>
          </a:extLst>
        </p:spPr>
      </p:pic>
      <p:sp>
        <p:nvSpPr>
          <p:cNvPr id="11" name="Rectangle 10"/>
          <p:cNvSpPr/>
          <p:nvPr/>
        </p:nvSpPr>
        <p:spPr>
          <a:xfrm>
            <a:off x="6629401" y="5295900"/>
            <a:ext cx="2144486"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3" name="Rectangle 2"/>
          <p:cNvSpPr/>
          <p:nvPr/>
        </p:nvSpPr>
        <p:spPr>
          <a:xfrm>
            <a:off x="381000" y="121920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808080">
                    <a:lumMod val="75000"/>
                  </a:srgbClr>
                </a:solidFill>
                <a:effectLst>
                  <a:outerShdw blurRad="50800" algn="tl" rotWithShape="0">
                    <a:srgbClr val="000000"/>
                  </a:outerShdw>
                </a:effectLst>
                <a:uLnTx/>
                <a:uFillTx/>
                <a:latin typeface="Arial" charset="0"/>
                <a:ea typeface="+mn-ea"/>
                <a:cs typeface="+mn-cs"/>
              </a:rPr>
              <a:t>A</a:t>
            </a:r>
          </a:p>
        </p:txBody>
      </p:sp>
      <p:sp>
        <p:nvSpPr>
          <p:cNvPr id="4" name="Rectangle 3"/>
          <p:cNvSpPr/>
          <p:nvPr/>
        </p:nvSpPr>
        <p:spPr>
          <a:xfrm>
            <a:off x="4262254" y="106680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808080">
                    <a:lumMod val="75000"/>
                  </a:srgbClr>
                </a:solidFill>
                <a:effectLst>
                  <a:outerShdw blurRad="50800" algn="tl" rotWithShape="0">
                    <a:srgbClr val="000000"/>
                  </a:outerShdw>
                </a:effectLst>
                <a:uLnTx/>
                <a:uFillTx/>
                <a:latin typeface="Arial" charset="0"/>
                <a:ea typeface="+mn-ea"/>
                <a:cs typeface="+mn-cs"/>
              </a:rPr>
              <a:t>B</a:t>
            </a:r>
          </a:p>
        </p:txBody>
      </p:sp>
      <p:sp>
        <p:nvSpPr>
          <p:cNvPr id="5" name="Rectangle 4"/>
          <p:cNvSpPr/>
          <p:nvPr/>
        </p:nvSpPr>
        <p:spPr>
          <a:xfrm>
            <a:off x="457200" y="4748127"/>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808080">
                    <a:lumMod val="50000"/>
                  </a:srgbClr>
                </a:solidFill>
                <a:effectLst>
                  <a:outerShdw blurRad="50800" algn="tl" rotWithShape="0">
                    <a:srgbClr val="000000"/>
                  </a:outerShdw>
                </a:effectLst>
                <a:uLnTx/>
                <a:uFillTx/>
                <a:latin typeface="Arial" charset="0"/>
                <a:ea typeface="+mn-ea"/>
                <a:cs typeface="+mn-cs"/>
              </a:rPr>
              <a:t>C</a:t>
            </a:r>
          </a:p>
        </p:txBody>
      </p:sp>
      <p:sp>
        <p:nvSpPr>
          <p:cNvPr id="6" name="Rectangle 5"/>
          <p:cNvSpPr/>
          <p:nvPr/>
        </p:nvSpPr>
        <p:spPr>
          <a:xfrm>
            <a:off x="4604656" y="4641226"/>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D</a:t>
            </a:r>
          </a:p>
        </p:txBody>
      </p:sp>
      <p:sp>
        <p:nvSpPr>
          <p:cNvPr id="8" name="Rectangle 7"/>
          <p:cNvSpPr/>
          <p:nvPr/>
        </p:nvSpPr>
        <p:spPr>
          <a:xfrm>
            <a:off x="7941625" y="129570"/>
            <a:ext cx="8691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7</a:t>
            </a:r>
          </a:p>
        </p:txBody>
      </p:sp>
    </p:spTree>
    <p:extLst>
      <p:ext uri="{BB962C8B-B14F-4D97-AF65-F5344CB8AC3E}">
        <p14:creationId xmlns:p14="http://schemas.microsoft.com/office/powerpoint/2010/main" val="189912694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4"/>
          <p:cNvSpPr txBox="1">
            <a:spLocks noChangeArrowheads="1"/>
          </p:cNvSpPr>
          <p:nvPr/>
        </p:nvSpPr>
        <p:spPr bwMode="auto">
          <a:xfrm>
            <a:off x="304800" y="228600"/>
            <a:ext cx="78295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Times New Roman" pitchFamily="18" charset="0"/>
                <a:ea typeface="+mn-ea"/>
                <a:cs typeface="+mn-cs"/>
              </a:rPr>
              <a:t>What ones are correct clades? </a:t>
            </a:r>
            <a:r>
              <a:rPr kumimoji="0" lang="en-US" sz="3600" b="0" i="0" u="none" strike="noStrike" kern="1200" cap="none" spc="0" normalizeH="0" baseline="0" noProof="0" dirty="0">
                <a:ln>
                  <a:noFill/>
                </a:ln>
                <a:solidFill>
                  <a:srgbClr val="99FFCC"/>
                </a:solidFill>
                <a:effectLst/>
                <a:uLnTx/>
                <a:uFillTx/>
                <a:latin typeface="Times New Roman" pitchFamily="18" charset="0"/>
                <a:ea typeface="+mn-ea"/>
                <a:cs typeface="+mn-cs"/>
              </a:rPr>
              <a:t>A and </a:t>
            </a:r>
            <a:r>
              <a:rPr kumimoji="0" lang="en-US" sz="3600" b="0" i="0" u="none" strike="noStrike" kern="1200" cap="none" spc="0" normalizeH="0" baseline="0" noProof="0" dirty="0">
                <a:ln>
                  <a:noFill/>
                </a:ln>
                <a:solidFill>
                  <a:srgbClr val="00B0F0"/>
                </a:solidFill>
                <a:effectLst/>
                <a:uLnTx/>
                <a:uFillTx/>
                <a:latin typeface="Times New Roman" pitchFamily="18" charset="0"/>
                <a:ea typeface="+mn-ea"/>
                <a:cs typeface="+mn-cs"/>
              </a:rPr>
              <a:t>B</a:t>
            </a:r>
            <a:r>
              <a:rPr kumimoji="0" lang="en-US" sz="3600" b="0" i="0" u="none" strike="noStrike" kern="1200" cap="none" spc="0" normalizeH="0" baseline="0" noProof="0" dirty="0">
                <a:ln>
                  <a:noFill/>
                </a:ln>
                <a:solidFill>
                  <a:srgbClr val="FFFFFF"/>
                </a:solidFill>
                <a:effectLst/>
                <a:uLnTx/>
                <a:uFillTx/>
                <a:latin typeface="Times New Roman" pitchFamily="18" charset="0"/>
                <a:ea typeface="+mn-ea"/>
                <a:cs typeface="+mn-cs"/>
              </a:rPr>
              <a:t> </a:t>
            </a:r>
            <a:endParaRPr kumimoji="0" lang="en-US" sz="3600" b="0" i="0" u="none" strike="noStrike" kern="1200" cap="none" spc="0" normalizeH="0" baseline="0" noProof="0" dirty="0">
              <a:ln>
                <a:noFill/>
              </a:ln>
              <a:solidFill>
                <a:srgbClr val="00B0F0"/>
              </a:solidFill>
              <a:effectLst/>
              <a:uLnTx/>
              <a:uFillTx/>
              <a:latin typeface="Times New Roman"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srgbClr val="FFFF00"/>
              </a:solidFill>
              <a:effectLst/>
              <a:uLnTx/>
              <a:uFillTx/>
              <a:latin typeface="Times New Roman" pitchFamily="18" charset="0"/>
              <a:ea typeface="+mn-ea"/>
              <a:cs typeface="+mn-cs"/>
            </a:endParaRPr>
          </a:p>
        </p:txBody>
      </p:sp>
      <p:sp>
        <p:nvSpPr>
          <p:cNvPr id="53252"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pic>
        <p:nvPicPr>
          <p:cNvPr id="7" name="Picture 2" descr="http://medsocnet.ncsa.illinois.edu/MSSW/moodle/file.php?file=/clad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143" y="914400"/>
            <a:ext cx="8643257" cy="5634667"/>
          </a:xfrm>
          <a:prstGeom prst="rect">
            <a:avLst/>
          </a:prstGeom>
          <a:noFill/>
          <a:ln w="57150">
            <a:solidFill>
              <a:schemeClr val="bg2">
                <a:lumMod val="60000"/>
                <a:lumOff val="40000"/>
              </a:schemeClr>
            </a:solidFill>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381000" y="121920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808080">
                    <a:lumMod val="75000"/>
                  </a:srgbClr>
                </a:solidFill>
                <a:effectLst>
                  <a:outerShdw blurRad="50800" algn="tl" rotWithShape="0">
                    <a:srgbClr val="000000"/>
                  </a:outerShdw>
                </a:effectLst>
                <a:uLnTx/>
                <a:uFillTx/>
                <a:latin typeface="Arial" charset="0"/>
                <a:ea typeface="+mn-ea"/>
                <a:cs typeface="+mn-cs"/>
              </a:rPr>
              <a:t>A</a:t>
            </a:r>
          </a:p>
        </p:txBody>
      </p:sp>
      <p:sp>
        <p:nvSpPr>
          <p:cNvPr id="4" name="Rectangle 3"/>
          <p:cNvSpPr/>
          <p:nvPr/>
        </p:nvSpPr>
        <p:spPr>
          <a:xfrm>
            <a:off x="4262254" y="106680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808080">
                    <a:lumMod val="75000"/>
                  </a:srgbClr>
                </a:solidFill>
                <a:effectLst>
                  <a:outerShdw blurRad="50800" algn="tl" rotWithShape="0">
                    <a:srgbClr val="000000"/>
                  </a:outerShdw>
                </a:effectLst>
                <a:uLnTx/>
                <a:uFillTx/>
                <a:latin typeface="Arial" charset="0"/>
                <a:ea typeface="+mn-ea"/>
                <a:cs typeface="+mn-cs"/>
              </a:rPr>
              <a:t>B</a:t>
            </a:r>
          </a:p>
        </p:txBody>
      </p:sp>
      <p:sp>
        <p:nvSpPr>
          <p:cNvPr id="5" name="Rectangle 4"/>
          <p:cNvSpPr/>
          <p:nvPr/>
        </p:nvSpPr>
        <p:spPr>
          <a:xfrm>
            <a:off x="457200" y="4748127"/>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808080">
                    <a:lumMod val="50000"/>
                  </a:srgbClr>
                </a:solidFill>
                <a:effectLst>
                  <a:outerShdw blurRad="50800" algn="tl" rotWithShape="0">
                    <a:srgbClr val="000000"/>
                  </a:outerShdw>
                </a:effectLst>
                <a:uLnTx/>
                <a:uFillTx/>
                <a:latin typeface="Arial" charset="0"/>
                <a:ea typeface="+mn-ea"/>
                <a:cs typeface="+mn-cs"/>
              </a:rPr>
              <a:t>C</a:t>
            </a:r>
          </a:p>
        </p:txBody>
      </p:sp>
      <p:sp>
        <p:nvSpPr>
          <p:cNvPr id="6" name="Rectangle 5"/>
          <p:cNvSpPr/>
          <p:nvPr/>
        </p:nvSpPr>
        <p:spPr>
          <a:xfrm>
            <a:off x="4604656" y="4641226"/>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808080">
                    <a:lumMod val="75000"/>
                  </a:srgbClr>
                </a:solidFill>
                <a:effectLst>
                  <a:outerShdw blurRad="50800" algn="tl" rotWithShape="0">
                    <a:srgbClr val="000000"/>
                  </a:outerShdw>
                </a:effectLst>
                <a:uLnTx/>
                <a:uFillTx/>
                <a:latin typeface="Arial" charset="0"/>
                <a:ea typeface="+mn-ea"/>
                <a:cs typeface="+mn-cs"/>
              </a:rPr>
              <a:t>D</a:t>
            </a:r>
          </a:p>
        </p:txBody>
      </p:sp>
      <p:sp>
        <p:nvSpPr>
          <p:cNvPr id="8" name="Rectangle 7"/>
          <p:cNvSpPr/>
          <p:nvPr/>
        </p:nvSpPr>
        <p:spPr>
          <a:xfrm>
            <a:off x="7941625" y="129570"/>
            <a:ext cx="8691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7</a:t>
            </a:r>
          </a:p>
        </p:txBody>
      </p:sp>
    </p:spTree>
    <p:extLst>
      <p:ext uri="{BB962C8B-B14F-4D97-AF65-F5344CB8AC3E}">
        <p14:creationId xmlns:p14="http://schemas.microsoft.com/office/powerpoint/2010/main" val="117776463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922" y="76200"/>
            <a:ext cx="8819478" cy="5897563"/>
          </a:xfrm>
        </p:spPr>
        <p:txBody>
          <a:bodyPr/>
          <a:lstStyle/>
          <a:p>
            <a:r>
              <a:rPr lang="en-US" dirty="0">
                <a:solidFill>
                  <a:srgbClr val="FFCC99"/>
                </a:solidFill>
              </a:rPr>
              <a:t>Who is more closely related to the Cape Hunting Dog?</a:t>
            </a:r>
          </a:p>
          <a:p>
            <a:pPr lvl="1"/>
            <a:r>
              <a:rPr lang="en-US" dirty="0">
                <a:solidFill>
                  <a:srgbClr val="9966FF"/>
                </a:solidFill>
              </a:rPr>
              <a:t>The Bush Dog, Domestic Dog, or Raccoon Dog?</a:t>
            </a:r>
          </a:p>
        </p:txBody>
      </p:sp>
      <p:pic>
        <p:nvPicPr>
          <p:cNvPr id="2050" name="Picture 2" descr="http://naontiotami.files.wordpress.com/2008/08/dogs2-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52600"/>
            <a:ext cx="8686800" cy="4800601"/>
          </a:xfrm>
          <a:prstGeom prst="rect">
            <a:avLst/>
          </a:prstGeom>
          <a:noFill/>
          <a:ln w="38100">
            <a:solidFill>
              <a:schemeClr val="bg2">
                <a:lumMod val="75000"/>
              </a:schemeClr>
            </a:solidFill>
          </a:ln>
          <a:extLst>
            <a:ext uri="{909E8E84-426E-40DD-AFC4-6F175D3DCCD1}">
              <a14:hiddenFill xmlns:a14="http://schemas.microsoft.com/office/drawing/2010/main">
                <a:solidFill>
                  <a:srgbClr val="FFFFFF"/>
                </a:solidFill>
              </a14:hiddenFill>
            </a:ext>
          </a:extLst>
        </p:spPr>
      </p:pic>
      <p:sp>
        <p:nvSpPr>
          <p:cNvPr id="8" name="Rectangle 7"/>
          <p:cNvSpPr/>
          <p:nvPr/>
        </p:nvSpPr>
        <p:spPr bwMode="auto">
          <a:xfrm>
            <a:off x="5874572" y="3352800"/>
            <a:ext cx="1974028" cy="228600"/>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FFFFFF"/>
              </a:buClr>
              <a:buSzPct val="65000"/>
              <a:buFont typeface="Wingdings" pitchFamily="2" charset="2"/>
              <a:buChar char="n"/>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 name="Rectangle 1"/>
          <p:cNvSpPr/>
          <p:nvPr/>
        </p:nvSpPr>
        <p:spPr>
          <a:xfrm>
            <a:off x="381000" y="4876800"/>
            <a:ext cx="8691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8</a:t>
            </a:r>
          </a:p>
        </p:txBody>
      </p:sp>
    </p:spTree>
    <p:extLst>
      <p:ext uri="{BB962C8B-B14F-4D97-AF65-F5344CB8AC3E}">
        <p14:creationId xmlns:p14="http://schemas.microsoft.com/office/powerpoint/2010/main" val="218691051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922" y="76200"/>
            <a:ext cx="8819478" cy="5897563"/>
          </a:xfrm>
        </p:spPr>
        <p:txBody>
          <a:bodyPr/>
          <a:lstStyle/>
          <a:p>
            <a:r>
              <a:rPr lang="en-US" dirty="0">
                <a:solidFill>
                  <a:srgbClr val="FFCC99"/>
                </a:solidFill>
              </a:rPr>
              <a:t>Who is more closely related to the Cape Hunting Dog?</a:t>
            </a:r>
          </a:p>
          <a:p>
            <a:pPr lvl="1"/>
            <a:r>
              <a:rPr lang="en-US" dirty="0">
                <a:solidFill>
                  <a:schemeClr val="bg2">
                    <a:lumMod val="75000"/>
                  </a:schemeClr>
                </a:solidFill>
              </a:rPr>
              <a:t>The Bush Dog, </a:t>
            </a:r>
            <a:r>
              <a:rPr lang="en-US" dirty="0">
                <a:solidFill>
                  <a:srgbClr val="9966FF"/>
                </a:solidFill>
              </a:rPr>
              <a:t>Domestic Dog, </a:t>
            </a:r>
            <a:r>
              <a:rPr lang="en-US" dirty="0">
                <a:solidFill>
                  <a:schemeClr val="bg2">
                    <a:lumMod val="75000"/>
                  </a:schemeClr>
                </a:solidFill>
              </a:rPr>
              <a:t>or Raccoon Dog?</a:t>
            </a:r>
          </a:p>
        </p:txBody>
      </p:sp>
      <p:pic>
        <p:nvPicPr>
          <p:cNvPr id="2050" name="Picture 2" descr="http://naontiotami.files.wordpress.com/2008/08/dogs2-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52600"/>
            <a:ext cx="8686800" cy="4800601"/>
          </a:xfrm>
          <a:prstGeom prst="rect">
            <a:avLst/>
          </a:prstGeom>
          <a:noFill/>
          <a:ln w="38100">
            <a:solidFill>
              <a:schemeClr val="bg2">
                <a:lumMod val="75000"/>
              </a:schemeClr>
            </a:solidFill>
          </a:ln>
          <a:extLst>
            <a:ext uri="{909E8E84-426E-40DD-AFC4-6F175D3DCCD1}">
              <a14:hiddenFill xmlns:a14="http://schemas.microsoft.com/office/drawing/2010/main">
                <a:solidFill>
                  <a:srgbClr val="FFFFFF"/>
                </a:solidFill>
              </a14:hiddenFill>
            </a:ext>
          </a:extLst>
        </p:spPr>
      </p:pic>
      <p:sp>
        <p:nvSpPr>
          <p:cNvPr id="8" name="Rectangle 7"/>
          <p:cNvSpPr/>
          <p:nvPr/>
        </p:nvSpPr>
        <p:spPr bwMode="auto">
          <a:xfrm>
            <a:off x="5874572" y="3352800"/>
            <a:ext cx="1974028" cy="228600"/>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FFFFFF"/>
              </a:buClr>
              <a:buSzPct val="65000"/>
              <a:buFont typeface="Wingdings" pitchFamily="2" charset="2"/>
              <a:buChar char="n"/>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 name="Rectangle 1"/>
          <p:cNvSpPr/>
          <p:nvPr/>
        </p:nvSpPr>
        <p:spPr>
          <a:xfrm>
            <a:off x="381000" y="4876800"/>
            <a:ext cx="8691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8</a:t>
            </a:r>
          </a:p>
        </p:txBody>
      </p:sp>
      <p:sp>
        <p:nvSpPr>
          <p:cNvPr id="6" name="Rectangle 5"/>
          <p:cNvSpPr/>
          <p:nvPr/>
        </p:nvSpPr>
        <p:spPr bwMode="auto">
          <a:xfrm>
            <a:off x="5874572" y="2667000"/>
            <a:ext cx="1974028" cy="228600"/>
          </a:xfrm>
          <a:prstGeom prst="rect">
            <a:avLst/>
          </a:prstGeom>
          <a:no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FFFFFF"/>
              </a:buClr>
              <a:buSzPct val="65000"/>
              <a:buFont typeface="Wingdings" pitchFamily="2" charset="2"/>
              <a:buChar char="n"/>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endParaRPr>
          </a:p>
        </p:txBody>
      </p:sp>
      <p:cxnSp>
        <p:nvCxnSpPr>
          <p:cNvPr id="5" name="Straight Connector 4"/>
          <p:cNvCxnSpPr/>
          <p:nvPr/>
        </p:nvCxnSpPr>
        <p:spPr>
          <a:xfrm flipH="1">
            <a:off x="4572000" y="3467100"/>
            <a:ext cx="1302572" cy="0"/>
          </a:xfrm>
          <a:prstGeom prst="line">
            <a:avLst/>
          </a:prstGeom>
          <a:ln>
            <a:solidFill>
              <a:schemeClr val="accent3">
                <a:lumMod val="95000"/>
              </a:schemeClr>
            </a:solidFill>
          </a:ln>
          <a:effectLst>
            <a:glow rad="177800">
              <a:srgbClr val="9933FF"/>
            </a:glow>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572000" y="3048000"/>
            <a:ext cx="0" cy="391886"/>
          </a:xfrm>
          <a:prstGeom prst="line">
            <a:avLst/>
          </a:prstGeom>
          <a:ln>
            <a:solidFill>
              <a:schemeClr val="accent3">
                <a:lumMod val="95000"/>
              </a:schemeClr>
            </a:solidFill>
          </a:ln>
          <a:effectLst>
            <a:glow rad="177800">
              <a:srgbClr val="9933FF"/>
            </a:glow>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572000" y="3048000"/>
            <a:ext cx="651286" cy="0"/>
          </a:xfrm>
          <a:prstGeom prst="line">
            <a:avLst/>
          </a:prstGeom>
          <a:ln>
            <a:solidFill>
              <a:schemeClr val="accent3">
                <a:lumMod val="95000"/>
              </a:schemeClr>
            </a:solidFill>
          </a:ln>
          <a:effectLst>
            <a:glow rad="177800">
              <a:srgbClr val="9933FF"/>
            </a:glo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212400" y="2852057"/>
            <a:ext cx="0" cy="195943"/>
          </a:xfrm>
          <a:prstGeom prst="line">
            <a:avLst/>
          </a:prstGeom>
          <a:ln>
            <a:solidFill>
              <a:schemeClr val="accent3">
                <a:lumMod val="95000"/>
              </a:schemeClr>
            </a:solidFill>
          </a:ln>
          <a:effectLst>
            <a:glow rad="177800">
              <a:srgbClr val="9933FF"/>
            </a:glow>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6" idx="1"/>
          </p:cNvCxnSpPr>
          <p:nvPr/>
        </p:nvCxnSpPr>
        <p:spPr>
          <a:xfrm flipH="1">
            <a:off x="5212400" y="2781300"/>
            <a:ext cx="662172" cy="0"/>
          </a:xfrm>
          <a:prstGeom prst="line">
            <a:avLst/>
          </a:prstGeom>
          <a:ln>
            <a:solidFill>
              <a:schemeClr val="accent3">
                <a:lumMod val="95000"/>
              </a:schemeClr>
            </a:solidFill>
          </a:ln>
          <a:effectLst>
            <a:glow rad="177800">
              <a:srgbClr val="9933FF"/>
            </a:glow>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2590800" y="3048000"/>
            <a:ext cx="1981200" cy="0"/>
          </a:xfrm>
          <a:prstGeom prst="line">
            <a:avLst/>
          </a:prstGeom>
          <a:ln>
            <a:solidFill>
              <a:schemeClr val="accent3">
                <a:lumMod val="95000"/>
              </a:schemeClr>
            </a:solidFill>
          </a:ln>
          <a:effectLst>
            <a:glow rad="177800">
              <a:srgbClr val="9933FF"/>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464493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4"/>
          <p:cNvSpPr txBox="1">
            <a:spLocks noChangeArrowheads="1"/>
          </p:cNvSpPr>
          <p:nvPr/>
        </p:nvSpPr>
        <p:spPr bwMode="auto">
          <a:xfrm>
            <a:off x="323850" y="152400"/>
            <a:ext cx="78295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Times New Roman" pitchFamily="18" charset="0"/>
                <a:ea typeface="+mn-ea"/>
                <a:cs typeface="+mn-cs"/>
              </a:rPr>
              <a:t>What is this a picture of below? </a:t>
            </a:r>
            <a:endParaRPr kumimoji="0" lang="en-US" sz="3600" b="0" i="0" u="none" strike="noStrike" kern="1200" cap="none" spc="0" normalizeH="0" baseline="0" noProof="0" dirty="0">
              <a:ln>
                <a:noFill/>
              </a:ln>
              <a:solidFill>
                <a:srgbClr val="00B0F0"/>
              </a:solidFill>
              <a:effectLst/>
              <a:uLnTx/>
              <a:uFillTx/>
              <a:latin typeface="Times New Roman"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srgbClr val="FFFF00"/>
              </a:solidFill>
              <a:effectLst/>
              <a:uLnTx/>
              <a:uFillTx/>
              <a:latin typeface="Times New Roman" pitchFamily="18" charset="0"/>
              <a:ea typeface="+mn-ea"/>
              <a:cs typeface="+mn-cs"/>
            </a:endParaRPr>
          </a:p>
        </p:txBody>
      </p:sp>
      <p:pic>
        <p:nvPicPr>
          <p:cNvPr id="53251" name="Picture 6" descr="aristo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14400"/>
            <a:ext cx="8534400" cy="5638800"/>
          </a:xfrm>
          <a:prstGeom prst="rect">
            <a:avLst/>
          </a:prstGeom>
          <a:noFill/>
          <a:ln w="76200">
            <a:solidFill>
              <a:srgbClr val="00B0F0"/>
            </a:solidFill>
            <a:miter lim="800000"/>
            <a:headEnd/>
            <a:tailEnd/>
          </a:ln>
          <a:extLst>
            <a:ext uri="{909E8E84-426E-40DD-AFC4-6F175D3DCCD1}">
              <a14:hiddenFill xmlns:a14="http://schemas.microsoft.com/office/drawing/2010/main">
                <a:solidFill>
                  <a:srgbClr val="FFFFFF"/>
                </a:solidFill>
              </a14:hiddenFill>
            </a:ext>
          </a:extLst>
        </p:spPr>
      </p:pic>
      <p:sp>
        <p:nvSpPr>
          <p:cNvPr id="53252"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53253" name="WordArt 7"/>
          <p:cNvSpPr>
            <a:spLocks noChangeArrowheads="1" noChangeShapeType="1" noTextEdit="1"/>
          </p:cNvSpPr>
          <p:nvPr/>
        </p:nvSpPr>
        <p:spPr bwMode="auto">
          <a:xfrm>
            <a:off x="7696200" y="1676400"/>
            <a:ext cx="914400" cy="1312863"/>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9</a:t>
            </a:r>
          </a:p>
        </p:txBody>
      </p:sp>
    </p:spTree>
    <p:extLst>
      <p:ext uri="{BB962C8B-B14F-4D97-AF65-F5344CB8AC3E}">
        <p14:creationId xmlns:p14="http://schemas.microsoft.com/office/powerpoint/2010/main" val="8576553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4"/>
          <p:cNvSpPr txBox="1">
            <a:spLocks noChangeArrowheads="1"/>
          </p:cNvSpPr>
          <p:nvPr/>
        </p:nvSpPr>
        <p:spPr bwMode="auto">
          <a:xfrm>
            <a:off x="323850" y="152400"/>
            <a:ext cx="78295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Times New Roman" pitchFamily="18" charset="0"/>
                <a:ea typeface="+mn-ea"/>
                <a:cs typeface="+mn-cs"/>
              </a:rPr>
              <a:t>What is this a picture of below? </a:t>
            </a:r>
            <a:endParaRPr kumimoji="0" lang="en-US" sz="3600" b="0" i="0" u="none" strike="noStrike" kern="1200" cap="none" spc="0" normalizeH="0" baseline="0" noProof="0" dirty="0">
              <a:ln>
                <a:noFill/>
              </a:ln>
              <a:solidFill>
                <a:srgbClr val="00B0F0"/>
              </a:solidFill>
              <a:effectLst/>
              <a:uLnTx/>
              <a:uFillTx/>
              <a:latin typeface="Times New Roman" pitchFamily="18"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srgbClr val="FFFF00"/>
              </a:solidFill>
              <a:effectLst/>
              <a:uLnTx/>
              <a:uFillTx/>
              <a:latin typeface="Times New Roman" pitchFamily="18" charset="0"/>
              <a:ea typeface="+mn-ea"/>
              <a:cs typeface="+mn-cs"/>
            </a:endParaRPr>
          </a:p>
        </p:txBody>
      </p:sp>
      <p:pic>
        <p:nvPicPr>
          <p:cNvPr id="53251" name="Picture 6" descr="aristo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14400"/>
            <a:ext cx="8534400" cy="5638800"/>
          </a:xfrm>
          <a:prstGeom prst="rect">
            <a:avLst/>
          </a:prstGeom>
          <a:noFill/>
          <a:ln w="76200">
            <a:solidFill>
              <a:srgbClr val="00B0F0"/>
            </a:solidFill>
            <a:miter lim="800000"/>
            <a:headEnd/>
            <a:tailEnd/>
          </a:ln>
          <a:extLst>
            <a:ext uri="{909E8E84-426E-40DD-AFC4-6F175D3DCCD1}">
              <a14:hiddenFill xmlns:a14="http://schemas.microsoft.com/office/drawing/2010/main">
                <a:solidFill>
                  <a:srgbClr val="FFFFFF"/>
                </a:solidFill>
              </a14:hiddenFill>
            </a:ext>
          </a:extLst>
        </p:spPr>
      </p:pic>
      <p:sp>
        <p:nvSpPr>
          <p:cNvPr id="53252"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53253" name="WordArt 7"/>
          <p:cNvSpPr>
            <a:spLocks noChangeArrowheads="1" noChangeShapeType="1" noTextEdit="1"/>
          </p:cNvSpPr>
          <p:nvPr/>
        </p:nvSpPr>
        <p:spPr bwMode="auto">
          <a:xfrm>
            <a:off x="7696200" y="1676400"/>
            <a:ext cx="914400" cy="1312863"/>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9</a:t>
            </a:r>
          </a:p>
        </p:txBody>
      </p:sp>
      <p:sp>
        <p:nvSpPr>
          <p:cNvPr id="53254" name="WordArt 8"/>
          <p:cNvSpPr>
            <a:spLocks noChangeArrowheads="1" noChangeShapeType="1" noTextEdit="1"/>
          </p:cNvSpPr>
          <p:nvPr/>
        </p:nvSpPr>
        <p:spPr bwMode="auto">
          <a:xfrm>
            <a:off x="609600" y="1375682"/>
            <a:ext cx="6248400" cy="1046163"/>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dirty="0">
                <a:ln w="28575">
                  <a:solidFill>
                    <a:srgbClr val="000000"/>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uLnTx/>
                <a:uFillTx/>
                <a:latin typeface="Impact"/>
                <a:ea typeface="+mn-ea"/>
                <a:cs typeface="+mn-cs"/>
              </a:rPr>
              <a:t>Dichotomous Key</a:t>
            </a:r>
          </a:p>
        </p:txBody>
      </p:sp>
    </p:spTree>
    <p:extLst>
      <p:ext uri="{BB962C8B-B14F-4D97-AF65-F5344CB8AC3E}">
        <p14:creationId xmlns:p14="http://schemas.microsoft.com/office/powerpoint/2010/main" val="135149620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52400"/>
            <a:ext cx="8915400" cy="6553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pic>
        <p:nvPicPr>
          <p:cNvPr id="12290" name="Picture 2" descr="http://www.homeofbob.com/science/actPlans/processes/images/animalChr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99309"/>
            <a:ext cx="8305800" cy="4953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171271"/>
            <a:ext cx="8610600" cy="120032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Arial" charset="0"/>
                <a:ea typeface="+mn-ea"/>
                <a:cs typeface="+mn-cs"/>
              </a:rPr>
              <a:t>I’m a backboned cold blooded animal that does not live in water?</a:t>
            </a:r>
          </a:p>
        </p:txBody>
      </p:sp>
      <p:sp>
        <p:nvSpPr>
          <p:cNvPr id="4" name="Rectangle 3"/>
          <p:cNvSpPr/>
          <p:nvPr/>
        </p:nvSpPr>
        <p:spPr>
          <a:xfrm>
            <a:off x="7808893" y="1143000"/>
            <a:ext cx="954107"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10</a:t>
            </a:r>
          </a:p>
        </p:txBody>
      </p:sp>
    </p:spTree>
    <p:extLst>
      <p:ext uri="{BB962C8B-B14F-4D97-AF65-F5344CB8AC3E}">
        <p14:creationId xmlns:p14="http://schemas.microsoft.com/office/powerpoint/2010/main" val="33514167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52400"/>
            <a:ext cx="8915400" cy="6553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pic>
        <p:nvPicPr>
          <p:cNvPr id="12290" name="Picture 2" descr="http://www.homeofbob.com/science/actPlans/processes/images/animalChr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99309"/>
            <a:ext cx="8305800" cy="4953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171271"/>
            <a:ext cx="8610600" cy="120032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Arial" charset="0"/>
                <a:ea typeface="+mn-ea"/>
                <a:cs typeface="+mn-cs"/>
              </a:rPr>
              <a:t>I’m a backboned cold blooded animal that does not live in water?</a:t>
            </a:r>
          </a:p>
        </p:txBody>
      </p:sp>
      <p:sp>
        <p:nvSpPr>
          <p:cNvPr id="4" name="Rectangle 3"/>
          <p:cNvSpPr/>
          <p:nvPr/>
        </p:nvSpPr>
        <p:spPr>
          <a:xfrm>
            <a:off x="7808893" y="1143000"/>
            <a:ext cx="954107"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10</a:t>
            </a:r>
          </a:p>
        </p:txBody>
      </p:sp>
      <p:cxnSp>
        <p:nvCxnSpPr>
          <p:cNvPr id="6" name="Straight Connector 5"/>
          <p:cNvCxnSpPr/>
          <p:nvPr/>
        </p:nvCxnSpPr>
        <p:spPr>
          <a:xfrm flipH="1">
            <a:off x="2819400" y="1524000"/>
            <a:ext cx="1790700" cy="0"/>
          </a:xfrm>
          <a:prstGeom prst="line">
            <a:avLst/>
          </a:prstGeom>
          <a:ln>
            <a:solidFill>
              <a:schemeClr val="accent3">
                <a:lumMod val="95000"/>
              </a:schemeClr>
            </a:solidFill>
          </a:ln>
          <a:effectLst>
            <a:glow rad="177800">
              <a:srgbClr val="9933FF"/>
            </a:glow>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2819400" y="1524000"/>
            <a:ext cx="0" cy="609600"/>
          </a:xfrm>
          <a:prstGeom prst="line">
            <a:avLst/>
          </a:prstGeom>
          <a:ln>
            <a:solidFill>
              <a:schemeClr val="accent3">
                <a:lumMod val="95000"/>
              </a:schemeClr>
            </a:solidFill>
          </a:ln>
          <a:effectLst>
            <a:glow rad="177800">
              <a:srgbClr val="9933FF"/>
            </a:glow>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3276600" y="2514600"/>
            <a:ext cx="533400" cy="0"/>
          </a:xfrm>
          <a:prstGeom prst="line">
            <a:avLst/>
          </a:prstGeom>
          <a:ln>
            <a:solidFill>
              <a:schemeClr val="accent3">
                <a:lumMod val="95000"/>
              </a:schemeClr>
            </a:solidFill>
          </a:ln>
          <a:effectLst>
            <a:glow rad="177800">
              <a:srgbClr val="9933FF"/>
            </a:glo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810000" y="2521527"/>
            <a:ext cx="0" cy="678873"/>
          </a:xfrm>
          <a:prstGeom prst="line">
            <a:avLst/>
          </a:prstGeom>
          <a:ln>
            <a:solidFill>
              <a:schemeClr val="accent3">
                <a:lumMod val="95000"/>
              </a:schemeClr>
            </a:solidFill>
          </a:ln>
          <a:effectLst>
            <a:glow rad="177800">
              <a:srgbClr val="9933FF"/>
            </a:glow>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3811260" y="3672400"/>
            <a:ext cx="0" cy="899600"/>
          </a:xfrm>
          <a:prstGeom prst="line">
            <a:avLst/>
          </a:prstGeom>
          <a:ln>
            <a:solidFill>
              <a:schemeClr val="accent3">
                <a:lumMod val="95000"/>
              </a:schemeClr>
            </a:solidFill>
          </a:ln>
          <a:effectLst>
            <a:glow rad="177800">
              <a:srgbClr val="9933FF"/>
            </a:glo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3828263" y="4572000"/>
            <a:ext cx="438937" cy="0"/>
          </a:xfrm>
          <a:prstGeom prst="line">
            <a:avLst/>
          </a:prstGeom>
          <a:ln>
            <a:solidFill>
              <a:schemeClr val="accent3">
                <a:lumMod val="95000"/>
              </a:schemeClr>
            </a:solidFill>
          </a:ln>
          <a:effectLst>
            <a:glow rad="177800">
              <a:srgbClr val="9933FF"/>
            </a:glow>
          </a:effectLst>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341511" y="4572000"/>
            <a:ext cx="0" cy="762000"/>
          </a:xfrm>
          <a:prstGeom prst="line">
            <a:avLst/>
          </a:prstGeom>
          <a:ln>
            <a:solidFill>
              <a:schemeClr val="accent3">
                <a:lumMod val="95000"/>
              </a:schemeClr>
            </a:solidFill>
          </a:ln>
          <a:effectLst>
            <a:glow rad="177800">
              <a:srgbClr val="9933FF"/>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130362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52400"/>
            <a:ext cx="8915400" cy="6553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pic>
        <p:nvPicPr>
          <p:cNvPr id="12290" name="Picture 2" descr="http://www.homeofbob.com/science/actPlans/processes/images/animalChr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99309"/>
            <a:ext cx="8305800" cy="4953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171271"/>
            <a:ext cx="8610600" cy="120032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Arial" charset="0"/>
                <a:ea typeface="+mn-ea"/>
                <a:cs typeface="+mn-cs"/>
              </a:rPr>
              <a:t>I’m a backboned cold blooded animal that does not live in water?</a:t>
            </a:r>
          </a:p>
        </p:txBody>
      </p:sp>
      <p:sp>
        <p:nvSpPr>
          <p:cNvPr id="4" name="Rectangle 3"/>
          <p:cNvSpPr/>
          <p:nvPr/>
        </p:nvSpPr>
        <p:spPr>
          <a:xfrm>
            <a:off x="7808893" y="1143000"/>
            <a:ext cx="954107"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10</a:t>
            </a:r>
          </a:p>
        </p:txBody>
      </p:sp>
      <p:cxnSp>
        <p:nvCxnSpPr>
          <p:cNvPr id="6" name="Straight Connector 5"/>
          <p:cNvCxnSpPr/>
          <p:nvPr/>
        </p:nvCxnSpPr>
        <p:spPr>
          <a:xfrm flipH="1">
            <a:off x="2819400" y="1524000"/>
            <a:ext cx="1790700" cy="0"/>
          </a:xfrm>
          <a:prstGeom prst="line">
            <a:avLst/>
          </a:prstGeom>
          <a:ln>
            <a:solidFill>
              <a:schemeClr val="accent3">
                <a:lumMod val="95000"/>
              </a:schemeClr>
            </a:solidFill>
          </a:ln>
          <a:effectLst>
            <a:glow rad="177800">
              <a:srgbClr val="9933FF"/>
            </a:glow>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2819400" y="1524000"/>
            <a:ext cx="0" cy="609600"/>
          </a:xfrm>
          <a:prstGeom prst="line">
            <a:avLst/>
          </a:prstGeom>
          <a:ln>
            <a:solidFill>
              <a:schemeClr val="accent3">
                <a:lumMod val="95000"/>
              </a:schemeClr>
            </a:solidFill>
          </a:ln>
          <a:effectLst>
            <a:glow rad="177800">
              <a:srgbClr val="9933FF"/>
            </a:glow>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3276600" y="2514600"/>
            <a:ext cx="533400" cy="0"/>
          </a:xfrm>
          <a:prstGeom prst="line">
            <a:avLst/>
          </a:prstGeom>
          <a:ln>
            <a:solidFill>
              <a:schemeClr val="accent3">
                <a:lumMod val="95000"/>
              </a:schemeClr>
            </a:solidFill>
          </a:ln>
          <a:effectLst>
            <a:glow rad="177800">
              <a:srgbClr val="9933FF"/>
            </a:glo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810000" y="2521527"/>
            <a:ext cx="0" cy="678873"/>
          </a:xfrm>
          <a:prstGeom prst="line">
            <a:avLst/>
          </a:prstGeom>
          <a:ln>
            <a:solidFill>
              <a:schemeClr val="accent3">
                <a:lumMod val="95000"/>
              </a:schemeClr>
            </a:solidFill>
          </a:ln>
          <a:effectLst>
            <a:glow rad="177800">
              <a:srgbClr val="9933FF"/>
            </a:glow>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3811260" y="3672400"/>
            <a:ext cx="0" cy="899600"/>
          </a:xfrm>
          <a:prstGeom prst="line">
            <a:avLst/>
          </a:prstGeom>
          <a:ln>
            <a:solidFill>
              <a:schemeClr val="accent3">
                <a:lumMod val="95000"/>
              </a:schemeClr>
            </a:solidFill>
          </a:ln>
          <a:effectLst>
            <a:glow rad="177800">
              <a:srgbClr val="9933FF"/>
            </a:glo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3828263" y="4572000"/>
            <a:ext cx="438937" cy="0"/>
          </a:xfrm>
          <a:prstGeom prst="line">
            <a:avLst/>
          </a:prstGeom>
          <a:ln>
            <a:solidFill>
              <a:schemeClr val="accent3">
                <a:lumMod val="95000"/>
              </a:schemeClr>
            </a:solidFill>
          </a:ln>
          <a:effectLst>
            <a:glow rad="177800">
              <a:srgbClr val="9933FF"/>
            </a:glow>
          </a:effectLst>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341511" y="4572000"/>
            <a:ext cx="0" cy="762000"/>
          </a:xfrm>
          <a:prstGeom prst="line">
            <a:avLst/>
          </a:prstGeom>
          <a:ln>
            <a:solidFill>
              <a:schemeClr val="accent3">
                <a:lumMod val="95000"/>
              </a:schemeClr>
            </a:solidFill>
          </a:ln>
          <a:effectLst>
            <a:glow rad="177800">
              <a:srgbClr val="9933FF"/>
            </a:glow>
          </a:effectLst>
        </p:spPr>
        <p:style>
          <a:lnRef idx="1">
            <a:schemeClr val="accent1"/>
          </a:lnRef>
          <a:fillRef idx="0">
            <a:schemeClr val="accent1"/>
          </a:fillRef>
          <a:effectRef idx="0">
            <a:schemeClr val="accent1"/>
          </a:effectRef>
          <a:fontRef idx="minor">
            <a:schemeClr val="tx1"/>
          </a:fontRef>
        </p:style>
      </p:cxnSp>
      <p:pic>
        <p:nvPicPr>
          <p:cNvPr id="13314" name="Picture 2" descr="http://www.shagbarkridge.com/info/rattlesnak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5737" y="2209800"/>
            <a:ext cx="3903463" cy="3534484"/>
          </a:xfrm>
          <a:prstGeom prst="rect">
            <a:avLst/>
          </a:prstGeom>
          <a:noFill/>
          <a:ln w="76200">
            <a:solidFill>
              <a:srgbClr val="9933FF"/>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4852295" y="2209800"/>
            <a:ext cx="407034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uLnTx/>
                <a:uFillTx/>
                <a:latin typeface="Arial" charset="0"/>
                <a:ea typeface="+mn-ea"/>
                <a:cs typeface="+mn-cs"/>
              </a:rPr>
              <a:t>Rattlesnake</a:t>
            </a:r>
          </a:p>
        </p:txBody>
      </p:sp>
    </p:spTree>
    <p:extLst>
      <p:ext uri="{BB962C8B-B14F-4D97-AF65-F5344CB8AC3E}">
        <p14:creationId xmlns:p14="http://schemas.microsoft.com/office/powerpoint/2010/main" val="379720552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aphicFrame>
        <p:nvGraphicFramePr>
          <p:cNvPr id="83000" name="Group 56"/>
          <p:cNvGraphicFramePr>
            <a:graphicFrameLocks noGrp="1"/>
          </p:cNvGraphicFramePr>
          <p:nvPr/>
        </p:nvGraphicFramePr>
        <p:xfrm>
          <a:off x="228600" y="685800"/>
          <a:ext cx="8610600" cy="5353050"/>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62797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NAME GAME</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STEP-UP</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NEW DEAL</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BOX SET</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FAMOUS KINGS</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46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4310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46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4310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46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095"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2096" name="Text Box 48"/>
          <p:cNvSpPr txBox="1">
            <a:spLocks noChangeArrowheads="1"/>
          </p:cNvSpPr>
          <p:nvPr/>
        </p:nvSpPr>
        <p:spPr bwMode="auto">
          <a:xfrm>
            <a:off x="228600" y="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charset="0"/>
                <a:ea typeface="+mn-ea"/>
                <a:cs typeface="+mn-cs"/>
              </a:rPr>
              <a:t>Taxonomy and Classification Review Game </a:t>
            </a:r>
          </a:p>
        </p:txBody>
      </p:sp>
      <p:sp>
        <p:nvSpPr>
          <p:cNvPr id="2097" name="Text Box 49"/>
          <p:cNvSpPr txBox="1">
            <a:spLocks noChangeArrowheads="1"/>
          </p:cNvSpPr>
          <p:nvPr/>
        </p:nvSpPr>
        <p:spPr bwMode="auto">
          <a:xfrm>
            <a:off x="457200" y="61722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mn-ea"/>
                <a:cs typeface="+mn-cs"/>
              </a:rPr>
              <a:t>Final Question:________________</a:t>
            </a:r>
          </a:p>
        </p:txBody>
      </p:sp>
    </p:spTree>
    <p:extLst>
      <p:ext uri="{BB962C8B-B14F-4D97-AF65-F5344CB8AC3E}">
        <p14:creationId xmlns:p14="http://schemas.microsoft.com/office/powerpoint/2010/main" val="2008711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228600" y="152400"/>
            <a:ext cx="8305800" cy="1077218"/>
          </a:xfrm>
          <a:prstGeom prst="rect">
            <a:avLst/>
          </a:prstGeom>
          <a:noFill/>
          <a:ln w="9525">
            <a:noFill/>
            <a:miter lim="800000"/>
            <a:headEnd/>
            <a:tailEnd/>
          </a:ln>
          <a:effectLst/>
        </p:spPr>
        <p:txBody>
          <a:bodyPr>
            <a:spAutoFit/>
          </a:bodyPr>
          <a:lstStyle/>
          <a:p>
            <a:pPr>
              <a:defRPr/>
            </a:pPr>
            <a:r>
              <a:rPr lang="en-US" sz="3200" dirty="0">
                <a:solidFill>
                  <a:schemeClr val="bg1"/>
                </a:solidFill>
                <a:effectLst>
                  <a:outerShdw blurRad="38100" dist="38100" dir="2700000" algn="tl">
                    <a:srgbClr val="808080"/>
                  </a:outerShdw>
                </a:effectLst>
              </a:rPr>
              <a:t>Is it Taxonomy, or Classification, when you give names to things? </a:t>
            </a:r>
            <a:endParaRPr lang="en-US" sz="3200" dirty="0">
              <a:solidFill>
                <a:srgbClr val="FFFF00"/>
              </a:solidFill>
              <a:effectLst>
                <a:outerShdw blurRad="38100" dist="38100" dir="2700000" algn="tl">
                  <a:srgbClr val="FFFFFF"/>
                </a:outerShdw>
              </a:effectLst>
            </a:endParaRPr>
          </a:p>
        </p:txBody>
      </p:sp>
      <p:pic>
        <p:nvPicPr>
          <p:cNvPr id="40963" name="Picture 8"/>
          <p:cNvPicPr>
            <a:picLocks noChangeAspect="1" noChangeArrowheads="1"/>
          </p:cNvPicPr>
          <p:nvPr/>
        </p:nvPicPr>
        <p:blipFill>
          <a:blip r:embed="rId2"/>
          <a:srcRect/>
          <a:stretch>
            <a:fillRect/>
          </a:stretch>
        </p:blipFill>
        <p:spPr bwMode="auto">
          <a:xfrm>
            <a:off x="304800" y="1295400"/>
            <a:ext cx="8610600" cy="5257800"/>
          </a:xfrm>
          <a:prstGeom prst="rect">
            <a:avLst/>
          </a:prstGeom>
          <a:noFill/>
          <a:ln w="76200">
            <a:solidFill>
              <a:schemeClr val="bg2">
                <a:lumMod val="75000"/>
              </a:schemeClr>
            </a:solidFill>
            <a:miter lim="800000"/>
            <a:headEnd/>
            <a:tailEnd/>
          </a:ln>
        </p:spPr>
      </p:pic>
      <p:sp>
        <p:nvSpPr>
          <p:cNvPr id="45060"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a:t>
            </a:r>
            <a:r>
              <a:rPr lang="en-US" sz="800" b="1" dirty="0" err="1">
                <a:solidFill>
                  <a:schemeClr val="bg1"/>
                </a:solidFill>
                <a:latin typeface="Tahoma" pitchFamily="34" charset="0"/>
              </a:rPr>
              <a:t>SlideSpark</a:t>
            </a:r>
            <a:r>
              <a:rPr lang="en-US" sz="800" b="1" dirty="0">
                <a:solidFill>
                  <a:schemeClr val="bg1"/>
                </a:solidFill>
                <a:latin typeface="Tahoma" pitchFamily="34" charset="0"/>
              </a:rPr>
              <a:t> .LLC</a:t>
            </a:r>
            <a:endParaRPr lang="en-US" dirty="0">
              <a:solidFill>
                <a:schemeClr val="bg1"/>
              </a:solidFill>
            </a:endParaRPr>
          </a:p>
        </p:txBody>
      </p:sp>
      <p:sp>
        <p:nvSpPr>
          <p:cNvPr id="2" name="Rectangle 1"/>
          <p:cNvSpPr/>
          <p:nvPr/>
        </p:nvSpPr>
        <p:spPr>
          <a:xfrm>
            <a:off x="533400" y="1382324"/>
            <a:ext cx="869149" cy="1569660"/>
          </a:xfrm>
          <a:prstGeom prst="rect">
            <a:avLst/>
          </a:prstGeom>
          <a:noFill/>
        </p:spPr>
        <p:txBody>
          <a:bodyPr wrap="none" lIns="91440" tIns="45720" rIns="91440" bIns="45720">
            <a:spAutoFit/>
          </a:bodyPr>
          <a:lstStyle/>
          <a:p>
            <a:pPr algn="ctr"/>
            <a:r>
              <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aphicFrame>
        <p:nvGraphicFramePr>
          <p:cNvPr id="83000" name="Group 56"/>
          <p:cNvGraphicFramePr>
            <a:graphicFrameLocks noGrp="1"/>
          </p:cNvGraphicFramePr>
          <p:nvPr/>
        </p:nvGraphicFramePr>
        <p:xfrm>
          <a:off x="228600" y="685800"/>
          <a:ext cx="8610600" cy="5353050"/>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62797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NAME GAME</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STEP-UP</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accent2">
                              <a:lumMod val="60000"/>
                              <a:lumOff val="40000"/>
                            </a:schemeClr>
                          </a:solidFill>
                          <a:effectLst/>
                          <a:latin typeface="Times New Roman" pitchFamily="18" charset="0"/>
                        </a:rPr>
                        <a:t>NEW DEAL</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BOX SET</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FAMOUS KINGS</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46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85000"/>
                        <a:lumOff val="1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4310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85000"/>
                        <a:lumOff val="1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46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85000"/>
                        <a:lumOff val="1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4310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85000"/>
                        <a:lumOff val="1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4628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lumMod val="85000"/>
                        <a:lumOff val="15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095"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Tahom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2096" name="Text Box 48"/>
          <p:cNvSpPr txBox="1">
            <a:spLocks noChangeArrowheads="1"/>
          </p:cNvSpPr>
          <p:nvPr/>
        </p:nvSpPr>
        <p:spPr bwMode="auto">
          <a:xfrm>
            <a:off x="228600" y="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charset="0"/>
                <a:ea typeface="+mn-ea"/>
                <a:cs typeface="+mn-cs"/>
              </a:rPr>
              <a:t>Taxonomy and Classification Review Game </a:t>
            </a:r>
          </a:p>
        </p:txBody>
      </p:sp>
      <p:sp>
        <p:nvSpPr>
          <p:cNvPr id="2097" name="Text Box 49"/>
          <p:cNvSpPr txBox="1">
            <a:spLocks noChangeArrowheads="1"/>
          </p:cNvSpPr>
          <p:nvPr/>
        </p:nvSpPr>
        <p:spPr bwMode="auto">
          <a:xfrm>
            <a:off x="457200" y="61722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mn-ea"/>
                <a:cs typeface="+mn-cs"/>
              </a:rPr>
              <a:t>Final Question:________________</a:t>
            </a:r>
          </a:p>
        </p:txBody>
      </p:sp>
    </p:spTree>
    <p:extLst>
      <p:ext uri="{BB962C8B-B14F-4D97-AF65-F5344CB8AC3E}">
        <p14:creationId xmlns:p14="http://schemas.microsoft.com/office/powerpoint/2010/main" val="167151206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3"/>
          <p:cNvSpPr>
            <a:spLocks noGrp="1" noChangeArrowheads="1"/>
          </p:cNvSpPr>
          <p:nvPr>
            <p:ph type="body" idx="4294967295"/>
          </p:nvPr>
        </p:nvSpPr>
        <p:spPr>
          <a:xfrm>
            <a:off x="304800" y="228600"/>
            <a:ext cx="8305800" cy="5897563"/>
          </a:xfrm>
        </p:spPr>
        <p:txBody>
          <a:bodyPr/>
          <a:lstStyle/>
          <a:p>
            <a:pPr eaLnBrk="1" hangingPunct="1"/>
            <a:r>
              <a:rPr lang="en-US" dirty="0"/>
              <a:t> Which not advised when following a dichotomous key?</a:t>
            </a:r>
          </a:p>
          <a:p>
            <a:pPr marL="457200" lvl="1" indent="0" eaLnBrk="1" hangingPunct="1">
              <a:buNone/>
            </a:pPr>
            <a:r>
              <a:rPr lang="en-US" dirty="0">
                <a:solidFill>
                  <a:srgbClr val="6699FF"/>
                </a:solidFill>
              </a:rPr>
              <a:t>A.) Understand the meaning of the terms involved in the key.</a:t>
            </a:r>
          </a:p>
          <a:p>
            <a:pPr marL="457200" lvl="1" indent="0" eaLnBrk="1" hangingPunct="1">
              <a:buNone/>
            </a:pPr>
            <a:r>
              <a:rPr lang="en-US" dirty="0">
                <a:solidFill>
                  <a:srgbClr val="66FF99"/>
                </a:solidFill>
              </a:rPr>
              <a:t>B.) When measurements are given, use a scale to measure the specimen. Do not guess at a measurement.</a:t>
            </a:r>
          </a:p>
          <a:p>
            <a:pPr marL="457200" lvl="1" indent="0" eaLnBrk="1" hangingPunct="1">
              <a:buNone/>
            </a:pPr>
            <a:r>
              <a:rPr lang="en-US" dirty="0">
                <a:solidFill>
                  <a:srgbClr val="FF99FF"/>
                </a:solidFill>
              </a:rPr>
              <a:t>C.) It is okay to skip ahead and read the choice that seems the most logical.</a:t>
            </a:r>
          </a:p>
          <a:p>
            <a:pPr marL="457200" lvl="1" indent="0" eaLnBrk="1" hangingPunct="1">
              <a:buNone/>
            </a:pPr>
            <a:r>
              <a:rPr lang="en-US" dirty="0">
                <a:solidFill>
                  <a:srgbClr val="FF9900"/>
                </a:solidFill>
              </a:rPr>
              <a:t>D.) Living things are always variable, so do not base your organism identification in the field on a single observation.</a:t>
            </a:r>
          </a:p>
        </p:txBody>
      </p:sp>
      <p:sp>
        <p:nvSpPr>
          <p:cNvPr id="1823747" name="Rectangle 3"/>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outerShdw blurRad="38100" dist="38100" dir="2700000" algn="tl">
                  <a:srgbClr val="336699"/>
                </a:outerShdw>
              </a:effectLst>
              <a:uLnTx/>
              <a:uFillTx/>
              <a:latin typeface="Arial" charset="0"/>
              <a:ea typeface="+mn-ea"/>
              <a:cs typeface="+mn-cs"/>
            </a:endParaRPr>
          </a:p>
        </p:txBody>
      </p:sp>
      <p:sp>
        <p:nvSpPr>
          <p:cNvPr id="2" name="Rectangle 1"/>
          <p:cNvSpPr/>
          <p:nvPr/>
        </p:nvSpPr>
        <p:spPr>
          <a:xfrm>
            <a:off x="7924800" y="152400"/>
            <a:ext cx="91589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11</a:t>
            </a:r>
          </a:p>
        </p:txBody>
      </p:sp>
    </p:spTree>
    <p:extLst>
      <p:ext uri="{BB962C8B-B14F-4D97-AF65-F5344CB8AC3E}">
        <p14:creationId xmlns:p14="http://schemas.microsoft.com/office/powerpoint/2010/main" val="7642892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3"/>
          <p:cNvSpPr>
            <a:spLocks noGrp="1" noChangeArrowheads="1"/>
          </p:cNvSpPr>
          <p:nvPr>
            <p:ph type="body" idx="4294967295"/>
          </p:nvPr>
        </p:nvSpPr>
        <p:spPr>
          <a:xfrm>
            <a:off x="304800" y="228600"/>
            <a:ext cx="8305800" cy="5897563"/>
          </a:xfrm>
        </p:spPr>
        <p:txBody>
          <a:bodyPr/>
          <a:lstStyle/>
          <a:p>
            <a:pPr eaLnBrk="1" hangingPunct="1"/>
            <a:r>
              <a:rPr lang="en-US" dirty="0"/>
              <a:t> Which not advised when following a dichotomous key?</a:t>
            </a:r>
          </a:p>
          <a:p>
            <a:pPr marL="457200" lvl="1" indent="0" eaLnBrk="1" hangingPunct="1">
              <a:buNone/>
            </a:pPr>
            <a:r>
              <a:rPr lang="en-US" dirty="0">
                <a:solidFill>
                  <a:srgbClr val="6699FF"/>
                </a:solidFill>
              </a:rPr>
              <a:t>A.) Understand the meaning of the terms involved in the key.</a:t>
            </a:r>
          </a:p>
          <a:p>
            <a:pPr marL="457200" lvl="1" indent="0" eaLnBrk="1" hangingPunct="1">
              <a:buNone/>
            </a:pPr>
            <a:r>
              <a:rPr lang="en-US" dirty="0">
                <a:solidFill>
                  <a:srgbClr val="66FF99"/>
                </a:solidFill>
              </a:rPr>
              <a:t>B.) When measurements are given, use a scale to measure the specimen. Do not guess at a measurement.</a:t>
            </a:r>
          </a:p>
          <a:p>
            <a:pPr marL="457200" lvl="1" indent="0" eaLnBrk="1" hangingPunct="1">
              <a:buNone/>
            </a:pPr>
            <a:r>
              <a:rPr lang="en-US" dirty="0">
                <a:solidFill>
                  <a:srgbClr val="FF99FF"/>
                </a:solidFill>
              </a:rPr>
              <a:t>C.) It is okay to skip ahead and read the choice that seems the most logical.</a:t>
            </a:r>
          </a:p>
          <a:p>
            <a:pPr marL="457200" lvl="1" indent="0" eaLnBrk="1" hangingPunct="1">
              <a:buNone/>
            </a:pPr>
            <a:r>
              <a:rPr lang="en-US" dirty="0">
                <a:solidFill>
                  <a:srgbClr val="FF9900"/>
                </a:solidFill>
              </a:rPr>
              <a:t>D.) Living things are always variable, so do not base your organism identification in the field on a single observation.</a:t>
            </a:r>
          </a:p>
        </p:txBody>
      </p:sp>
      <p:sp>
        <p:nvSpPr>
          <p:cNvPr id="1823747" name="Rectangle 3"/>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outerShdw blurRad="38100" dist="38100" dir="2700000" algn="tl">
                  <a:srgbClr val="336699"/>
                </a:outerShdw>
              </a:effectLst>
              <a:uLnTx/>
              <a:uFillTx/>
              <a:latin typeface="Arial" charset="0"/>
              <a:ea typeface="+mn-ea"/>
              <a:cs typeface="+mn-cs"/>
            </a:endParaRPr>
          </a:p>
        </p:txBody>
      </p:sp>
      <p:sp>
        <p:nvSpPr>
          <p:cNvPr id="2" name="Rectangle 1"/>
          <p:cNvSpPr/>
          <p:nvPr/>
        </p:nvSpPr>
        <p:spPr>
          <a:xfrm>
            <a:off x="7924800" y="152400"/>
            <a:ext cx="91589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11</a:t>
            </a:r>
          </a:p>
        </p:txBody>
      </p:sp>
      <p:sp>
        <p:nvSpPr>
          <p:cNvPr id="5" name="Rounded Rectangle 4"/>
          <p:cNvSpPr/>
          <p:nvPr/>
        </p:nvSpPr>
        <p:spPr bwMode="auto">
          <a:xfrm>
            <a:off x="685800" y="3581400"/>
            <a:ext cx="7696946" cy="990600"/>
          </a:xfrm>
          <a:prstGeom prst="roundRect">
            <a:avLst/>
          </a:prstGeom>
          <a:solidFill>
            <a:srgbClr val="9933FF">
              <a:alpha val="0"/>
            </a:srgbClr>
          </a:solidFill>
          <a:ln w="28575" cap="flat" cmpd="sng" algn="ctr">
            <a:solidFill>
              <a:srgbClr val="FF33CC"/>
            </a:solidFill>
            <a:prstDash val="solid"/>
            <a:round/>
            <a:headEnd type="none" w="med" len="med"/>
            <a:tailEnd type="none" w="med" len="med"/>
          </a:ln>
          <a:effectLst>
            <a:glow rad="127000">
              <a:srgbClr val="9966FF"/>
            </a:glow>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FFFFFF"/>
              </a:buClr>
              <a:buSzPct val="65000"/>
              <a:buFont typeface="Wingdings" pitchFamily="2" charset="2"/>
              <a:buChar char="n"/>
              <a:tabLst/>
              <a:defRPr/>
            </a:pPr>
            <a:endParaRPr kumimoji="0" lang="en-US" sz="3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endParaRPr>
          </a:p>
        </p:txBody>
      </p:sp>
    </p:spTree>
    <p:extLst>
      <p:ext uri="{BB962C8B-B14F-4D97-AF65-F5344CB8AC3E}">
        <p14:creationId xmlns:p14="http://schemas.microsoft.com/office/powerpoint/2010/main" val="710585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5091" name="Rectangle 3"/>
          <p:cNvSpPr>
            <a:spLocks noGrp="1" noChangeArrowheads="1"/>
          </p:cNvSpPr>
          <p:nvPr>
            <p:ph type="body" sz="half" idx="1"/>
          </p:nvPr>
        </p:nvSpPr>
        <p:spPr>
          <a:xfrm>
            <a:off x="228600" y="228600"/>
            <a:ext cx="8763000" cy="5902325"/>
          </a:xfrm>
        </p:spPr>
        <p:txBody>
          <a:bodyPr/>
          <a:lstStyle/>
          <a:p>
            <a:pPr eaLnBrk="1" hangingPunct="1">
              <a:defRPr/>
            </a:pPr>
            <a:r>
              <a:rPr lang="en-US" dirty="0"/>
              <a:t>This is the name for describing the similarities between organisms.</a:t>
            </a:r>
          </a:p>
        </p:txBody>
      </p:sp>
      <p:sp>
        <p:nvSpPr>
          <p:cNvPr id="5465095" name="Rectangle 7"/>
          <p:cNvSpPr>
            <a:spLocks noGrp="1" noChangeArrowheads="1"/>
          </p:cNvSpPr>
          <p:nvPr>
            <p:ph sz="half" idx="2"/>
          </p:nvPr>
        </p:nvSpPr>
        <p:spPr/>
        <p:txBody>
          <a:bodyPr/>
          <a:lstStyle/>
          <a:p>
            <a:pPr eaLnBrk="1" hangingPunct="1">
              <a:defRPr/>
            </a:pPr>
            <a:endParaRPr lang="en-US" sz="2800"/>
          </a:p>
        </p:txBody>
      </p:sp>
      <p:pic>
        <p:nvPicPr>
          <p:cNvPr id="299012" name="Picture 9" descr="homology-limb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47800"/>
            <a:ext cx="8615363" cy="5006975"/>
          </a:xfrm>
          <a:prstGeom prst="rect">
            <a:avLst/>
          </a:prstGeom>
          <a:noFill/>
          <a:ln w="76200">
            <a:solidFill>
              <a:schemeClr val="bg2">
                <a:lumMod val="7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145415"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outerShdw blurRad="38100" dist="38100" dir="2700000" algn="tl">
                  <a:srgbClr val="000000"/>
                </a:outerShdw>
              </a:effectLst>
              <a:uLnTx/>
              <a:uFillTx/>
              <a:latin typeface="Arial" charset="0"/>
              <a:ea typeface="+mn-ea"/>
              <a:cs typeface="+mn-cs"/>
            </a:endParaRPr>
          </a:p>
        </p:txBody>
      </p:sp>
      <p:sp>
        <p:nvSpPr>
          <p:cNvPr id="2" name="Rectangle 1"/>
          <p:cNvSpPr/>
          <p:nvPr/>
        </p:nvSpPr>
        <p:spPr>
          <a:xfrm>
            <a:off x="7819779" y="838200"/>
            <a:ext cx="954107"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12</a:t>
            </a:r>
          </a:p>
        </p:txBody>
      </p:sp>
    </p:spTree>
    <p:extLst>
      <p:ext uri="{BB962C8B-B14F-4D97-AF65-F5344CB8AC3E}">
        <p14:creationId xmlns:p14="http://schemas.microsoft.com/office/powerpoint/2010/main" val="87828839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5091" name="Rectangle 3"/>
          <p:cNvSpPr>
            <a:spLocks noGrp="1" noChangeArrowheads="1"/>
          </p:cNvSpPr>
          <p:nvPr>
            <p:ph type="body" sz="half" idx="1"/>
          </p:nvPr>
        </p:nvSpPr>
        <p:spPr>
          <a:xfrm>
            <a:off x="228600" y="228600"/>
            <a:ext cx="8763000" cy="5902325"/>
          </a:xfrm>
        </p:spPr>
        <p:txBody>
          <a:bodyPr/>
          <a:lstStyle/>
          <a:p>
            <a:pPr eaLnBrk="1" hangingPunct="1">
              <a:defRPr/>
            </a:pPr>
            <a:r>
              <a:rPr lang="en-US" dirty="0"/>
              <a:t>This is the name for describing the similarities between organisms.</a:t>
            </a:r>
          </a:p>
        </p:txBody>
      </p:sp>
      <p:sp>
        <p:nvSpPr>
          <p:cNvPr id="5465095" name="Rectangle 7"/>
          <p:cNvSpPr>
            <a:spLocks noGrp="1" noChangeArrowheads="1"/>
          </p:cNvSpPr>
          <p:nvPr>
            <p:ph sz="half" idx="2"/>
          </p:nvPr>
        </p:nvSpPr>
        <p:spPr/>
        <p:txBody>
          <a:bodyPr/>
          <a:lstStyle/>
          <a:p>
            <a:pPr eaLnBrk="1" hangingPunct="1">
              <a:defRPr/>
            </a:pPr>
            <a:endParaRPr lang="en-US" sz="2800"/>
          </a:p>
        </p:txBody>
      </p:sp>
      <p:pic>
        <p:nvPicPr>
          <p:cNvPr id="299012" name="Picture 9" descr="homology-limb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47800"/>
            <a:ext cx="8615363" cy="5006975"/>
          </a:xfrm>
          <a:prstGeom prst="rect">
            <a:avLst/>
          </a:prstGeom>
          <a:noFill/>
          <a:ln w="76200">
            <a:solidFill>
              <a:schemeClr val="bg2">
                <a:lumMod val="7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145415"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outerShdw blurRad="38100" dist="38100" dir="2700000" algn="tl">
                  <a:srgbClr val="000000"/>
                </a:outerShdw>
              </a:effectLst>
              <a:uLnTx/>
              <a:uFillTx/>
              <a:latin typeface="Arial" charset="0"/>
              <a:ea typeface="+mn-ea"/>
              <a:cs typeface="+mn-cs"/>
            </a:endParaRPr>
          </a:p>
        </p:txBody>
      </p:sp>
      <p:sp>
        <p:nvSpPr>
          <p:cNvPr id="2" name="Rectangle 1"/>
          <p:cNvSpPr/>
          <p:nvPr/>
        </p:nvSpPr>
        <p:spPr>
          <a:xfrm>
            <a:off x="7819779" y="838200"/>
            <a:ext cx="954107"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12</a:t>
            </a:r>
          </a:p>
        </p:txBody>
      </p:sp>
      <p:sp>
        <p:nvSpPr>
          <p:cNvPr id="3" name="Rectangle 2"/>
          <p:cNvSpPr/>
          <p:nvPr/>
        </p:nvSpPr>
        <p:spPr>
          <a:xfrm>
            <a:off x="1445184" y="2967335"/>
            <a:ext cx="6253636" cy="156966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50" normalizeH="0" baseline="0" noProof="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reflection blurRad="6350" stA="55000" endA="50" endPos="85000" dir="5400000" sy="-100000" algn="bl" rotWithShape="0"/>
                </a:effectLst>
                <a:uLnTx/>
                <a:uFillTx/>
                <a:latin typeface="Arial" charset="0"/>
                <a:ea typeface="+mn-ea"/>
                <a:cs typeface="+mn-cs"/>
              </a:rPr>
              <a:t>Homology</a:t>
            </a:r>
          </a:p>
        </p:txBody>
      </p:sp>
      <p:sp>
        <p:nvSpPr>
          <p:cNvPr id="4" name="Rectangle 3"/>
          <p:cNvSpPr/>
          <p:nvPr/>
        </p:nvSpPr>
        <p:spPr>
          <a:xfrm>
            <a:off x="2362200" y="5715000"/>
            <a:ext cx="4987263"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50" normalizeH="0" baseline="0" noProof="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uLnTx/>
                <a:uFillTx/>
                <a:latin typeface="Arial" charset="0"/>
                <a:ea typeface="+mn-ea"/>
                <a:cs typeface="+mn-cs"/>
              </a:rPr>
              <a:t>Homologous Structures</a:t>
            </a:r>
          </a:p>
        </p:txBody>
      </p:sp>
    </p:spTree>
    <p:extLst>
      <p:ext uri="{BB962C8B-B14F-4D97-AF65-F5344CB8AC3E}">
        <p14:creationId xmlns:p14="http://schemas.microsoft.com/office/powerpoint/2010/main" val="85106076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0835" name="Rectangle 3"/>
          <p:cNvSpPr>
            <a:spLocks noGrp="1" noChangeArrowheads="1"/>
          </p:cNvSpPr>
          <p:nvPr>
            <p:ph type="body" idx="4294967295"/>
          </p:nvPr>
        </p:nvSpPr>
        <p:spPr>
          <a:xfrm>
            <a:off x="228600" y="228600"/>
            <a:ext cx="8686800" cy="5673725"/>
          </a:xfrm>
        </p:spPr>
        <p:txBody>
          <a:bodyPr/>
          <a:lstStyle/>
          <a:p>
            <a:pPr eaLnBrk="1" hangingPunct="1">
              <a:defRPr/>
            </a:pPr>
            <a:r>
              <a:rPr lang="en-US" dirty="0"/>
              <a:t>These are the 3 Domains of Life. </a:t>
            </a:r>
          </a:p>
          <a:p>
            <a:pPr lvl="1" eaLnBrk="1" hangingPunct="1">
              <a:defRPr/>
            </a:pPr>
            <a:r>
              <a:rPr lang="en-US" dirty="0">
                <a:solidFill>
                  <a:schemeClr val="accent1">
                    <a:lumMod val="50000"/>
                  </a:schemeClr>
                </a:solidFill>
              </a:rPr>
              <a:t>A.) </a:t>
            </a:r>
            <a:r>
              <a:rPr lang="en-US" dirty="0" err="1">
                <a:solidFill>
                  <a:schemeClr val="tx1"/>
                </a:solidFill>
              </a:rPr>
              <a:t>Monera</a:t>
            </a:r>
            <a:r>
              <a:rPr lang="en-US" dirty="0">
                <a:solidFill>
                  <a:schemeClr val="tx1"/>
                </a:solidFill>
              </a:rPr>
              <a:t>, Protista, Fungi</a:t>
            </a:r>
          </a:p>
          <a:p>
            <a:pPr lvl="1" eaLnBrk="1" hangingPunct="1">
              <a:defRPr/>
            </a:pPr>
            <a:r>
              <a:rPr lang="en-US" dirty="0">
                <a:solidFill>
                  <a:schemeClr val="accent2">
                    <a:lumMod val="40000"/>
                    <a:lumOff val="60000"/>
                  </a:schemeClr>
                </a:solidFill>
              </a:rPr>
              <a:t>B.) </a:t>
            </a:r>
            <a:r>
              <a:rPr lang="en-US" dirty="0" err="1">
                <a:solidFill>
                  <a:schemeClr val="tx1"/>
                </a:solidFill>
              </a:rPr>
              <a:t>Archaea</a:t>
            </a:r>
            <a:r>
              <a:rPr lang="en-US" dirty="0">
                <a:solidFill>
                  <a:schemeClr val="tx1"/>
                </a:solidFill>
              </a:rPr>
              <a:t>, Bacteria, </a:t>
            </a:r>
            <a:r>
              <a:rPr lang="en-US" dirty="0" err="1">
                <a:solidFill>
                  <a:schemeClr val="tx1"/>
                </a:solidFill>
              </a:rPr>
              <a:t>Eukarya</a:t>
            </a:r>
            <a:endParaRPr lang="en-US" dirty="0">
              <a:solidFill>
                <a:schemeClr val="tx1"/>
              </a:solidFill>
            </a:endParaRPr>
          </a:p>
          <a:p>
            <a:pPr lvl="1" eaLnBrk="1" hangingPunct="1">
              <a:defRPr/>
            </a:pPr>
            <a:r>
              <a:rPr lang="en-US" dirty="0">
                <a:solidFill>
                  <a:srgbClr val="FFFFCC"/>
                </a:solidFill>
              </a:rPr>
              <a:t>C.) </a:t>
            </a:r>
            <a:r>
              <a:rPr lang="en-US" dirty="0" err="1">
                <a:solidFill>
                  <a:schemeClr val="tx1"/>
                </a:solidFill>
              </a:rPr>
              <a:t>Thermoplasms</a:t>
            </a:r>
            <a:r>
              <a:rPr lang="en-US" dirty="0">
                <a:solidFill>
                  <a:schemeClr val="tx1"/>
                </a:solidFill>
              </a:rPr>
              <a:t>, Cyanobacteria, Flagellates </a:t>
            </a:r>
          </a:p>
          <a:p>
            <a:pPr lvl="1" eaLnBrk="1" hangingPunct="1">
              <a:defRPr/>
            </a:pPr>
            <a:r>
              <a:rPr lang="en-US" dirty="0">
                <a:solidFill>
                  <a:srgbClr val="FF7C80"/>
                </a:solidFill>
              </a:rPr>
              <a:t>D.) </a:t>
            </a:r>
            <a:r>
              <a:rPr lang="en-US" dirty="0">
                <a:solidFill>
                  <a:schemeClr val="tx1"/>
                </a:solidFill>
              </a:rPr>
              <a:t>Ribosomes, Cytoplasm, Nucleus</a:t>
            </a:r>
          </a:p>
          <a:p>
            <a:pPr lvl="1" eaLnBrk="1" hangingPunct="1">
              <a:defRPr/>
            </a:pPr>
            <a:endParaRPr lang="en-US" dirty="0"/>
          </a:p>
        </p:txBody>
      </p:sp>
      <p:pic>
        <p:nvPicPr>
          <p:cNvPr id="3758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971800"/>
            <a:ext cx="8686800" cy="3657600"/>
          </a:xfrm>
          <a:prstGeom prst="rect">
            <a:avLst/>
          </a:prstGeom>
          <a:noFill/>
          <a:ln w="28575">
            <a:solidFill>
              <a:schemeClr val="accent1">
                <a:lumMod val="7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1638406"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outerShdw blurRad="38100" dist="38100" dir="2700000" algn="tl">
                  <a:srgbClr val="000000"/>
                </a:outerShdw>
              </a:effectLst>
              <a:uLnTx/>
              <a:uFillTx/>
              <a:latin typeface="Arial" charset="0"/>
              <a:ea typeface="+mn-ea"/>
              <a:cs typeface="+mn-cs"/>
            </a:endParaRPr>
          </a:p>
        </p:txBody>
      </p:sp>
      <p:sp>
        <p:nvSpPr>
          <p:cNvPr id="4" name="Rectangle 3"/>
          <p:cNvSpPr/>
          <p:nvPr/>
        </p:nvSpPr>
        <p:spPr>
          <a:xfrm>
            <a:off x="7394427" y="152400"/>
            <a:ext cx="1553630"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13</a:t>
            </a:r>
          </a:p>
        </p:txBody>
      </p:sp>
      <p:sp>
        <p:nvSpPr>
          <p:cNvPr id="5" name="Rectangle 4"/>
          <p:cNvSpPr/>
          <p:nvPr/>
        </p:nvSpPr>
        <p:spPr>
          <a:xfrm>
            <a:off x="609600" y="3505200"/>
            <a:ext cx="13716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0" name="Rectangle 9"/>
          <p:cNvSpPr/>
          <p:nvPr/>
        </p:nvSpPr>
        <p:spPr>
          <a:xfrm>
            <a:off x="3429000" y="3080657"/>
            <a:ext cx="15240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1" name="Rectangle 10"/>
          <p:cNvSpPr/>
          <p:nvPr/>
        </p:nvSpPr>
        <p:spPr>
          <a:xfrm>
            <a:off x="6096000" y="2982686"/>
            <a:ext cx="2075242" cy="3265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Tree>
    <p:extLst>
      <p:ext uri="{BB962C8B-B14F-4D97-AF65-F5344CB8AC3E}">
        <p14:creationId xmlns:p14="http://schemas.microsoft.com/office/powerpoint/2010/main" val="196586129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0835" name="Rectangle 3"/>
          <p:cNvSpPr>
            <a:spLocks noGrp="1" noChangeArrowheads="1"/>
          </p:cNvSpPr>
          <p:nvPr>
            <p:ph type="body" idx="4294967295"/>
          </p:nvPr>
        </p:nvSpPr>
        <p:spPr>
          <a:xfrm>
            <a:off x="228600" y="228600"/>
            <a:ext cx="8686800" cy="5673725"/>
          </a:xfrm>
        </p:spPr>
        <p:txBody>
          <a:bodyPr/>
          <a:lstStyle/>
          <a:p>
            <a:pPr eaLnBrk="1" hangingPunct="1">
              <a:defRPr/>
            </a:pPr>
            <a:r>
              <a:rPr lang="en-US" dirty="0"/>
              <a:t>These are the 3 Domains of Life. </a:t>
            </a:r>
          </a:p>
          <a:p>
            <a:pPr lvl="1" eaLnBrk="1" hangingPunct="1">
              <a:defRPr/>
            </a:pPr>
            <a:r>
              <a:rPr lang="en-US" dirty="0">
                <a:solidFill>
                  <a:schemeClr val="accent1">
                    <a:lumMod val="50000"/>
                  </a:schemeClr>
                </a:solidFill>
              </a:rPr>
              <a:t>A.) </a:t>
            </a:r>
            <a:r>
              <a:rPr lang="en-US" dirty="0" err="1">
                <a:solidFill>
                  <a:schemeClr val="accent1">
                    <a:lumMod val="50000"/>
                  </a:schemeClr>
                </a:solidFill>
              </a:rPr>
              <a:t>Monera</a:t>
            </a:r>
            <a:r>
              <a:rPr lang="en-US" dirty="0">
                <a:solidFill>
                  <a:schemeClr val="accent1">
                    <a:lumMod val="50000"/>
                  </a:schemeClr>
                </a:solidFill>
              </a:rPr>
              <a:t>, Protista, Fungi</a:t>
            </a:r>
          </a:p>
          <a:p>
            <a:pPr lvl="1" eaLnBrk="1" hangingPunct="1">
              <a:defRPr/>
            </a:pPr>
            <a:r>
              <a:rPr lang="en-US" dirty="0">
                <a:solidFill>
                  <a:schemeClr val="accent2">
                    <a:lumMod val="40000"/>
                    <a:lumOff val="60000"/>
                  </a:schemeClr>
                </a:solidFill>
              </a:rPr>
              <a:t>B.) </a:t>
            </a:r>
            <a:r>
              <a:rPr lang="en-US" dirty="0" err="1">
                <a:solidFill>
                  <a:schemeClr val="tx1"/>
                </a:solidFill>
              </a:rPr>
              <a:t>Archaea</a:t>
            </a:r>
            <a:r>
              <a:rPr lang="en-US" dirty="0">
                <a:solidFill>
                  <a:schemeClr val="tx1"/>
                </a:solidFill>
              </a:rPr>
              <a:t>, Bacteria, </a:t>
            </a:r>
            <a:r>
              <a:rPr lang="en-US" dirty="0" err="1">
                <a:solidFill>
                  <a:schemeClr val="tx1"/>
                </a:solidFill>
              </a:rPr>
              <a:t>Eukarya</a:t>
            </a:r>
            <a:endParaRPr lang="en-US" dirty="0">
              <a:solidFill>
                <a:schemeClr val="tx1"/>
              </a:solidFill>
            </a:endParaRPr>
          </a:p>
          <a:p>
            <a:pPr lvl="1" eaLnBrk="1" hangingPunct="1">
              <a:defRPr/>
            </a:pPr>
            <a:r>
              <a:rPr lang="en-US" dirty="0">
                <a:solidFill>
                  <a:srgbClr val="FFFFCC"/>
                </a:solidFill>
              </a:rPr>
              <a:t>C.) </a:t>
            </a:r>
            <a:r>
              <a:rPr lang="en-US" dirty="0" err="1">
                <a:solidFill>
                  <a:schemeClr val="tx1"/>
                </a:solidFill>
              </a:rPr>
              <a:t>Thermoplasms</a:t>
            </a:r>
            <a:r>
              <a:rPr lang="en-US" dirty="0">
                <a:solidFill>
                  <a:schemeClr val="tx1"/>
                </a:solidFill>
              </a:rPr>
              <a:t>, Cyanobacteria, Flagellates </a:t>
            </a:r>
          </a:p>
          <a:p>
            <a:pPr lvl="1" eaLnBrk="1" hangingPunct="1">
              <a:defRPr/>
            </a:pPr>
            <a:r>
              <a:rPr lang="en-US" dirty="0">
                <a:solidFill>
                  <a:srgbClr val="FF7C80"/>
                </a:solidFill>
              </a:rPr>
              <a:t>D.) </a:t>
            </a:r>
            <a:r>
              <a:rPr lang="en-US" dirty="0">
                <a:solidFill>
                  <a:schemeClr val="tx1"/>
                </a:solidFill>
              </a:rPr>
              <a:t>Ribosomes, Cytoplasm, Nucleus</a:t>
            </a:r>
          </a:p>
          <a:p>
            <a:pPr lvl="1" eaLnBrk="1" hangingPunct="1">
              <a:defRPr/>
            </a:pPr>
            <a:endParaRPr lang="en-US" dirty="0"/>
          </a:p>
        </p:txBody>
      </p:sp>
      <p:pic>
        <p:nvPicPr>
          <p:cNvPr id="3758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971800"/>
            <a:ext cx="8686800" cy="3657600"/>
          </a:xfrm>
          <a:prstGeom prst="rect">
            <a:avLst/>
          </a:prstGeom>
          <a:noFill/>
          <a:ln w="28575">
            <a:solidFill>
              <a:schemeClr val="accent1">
                <a:lumMod val="7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1638406"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outerShdw blurRad="38100" dist="38100" dir="2700000" algn="tl">
                  <a:srgbClr val="000000"/>
                </a:outerShdw>
              </a:effectLst>
              <a:uLnTx/>
              <a:uFillTx/>
              <a:latin typeface="Arial" charset="0"/>
              <a:ea typeface="+mn-ea"/>
              <a:cs typeface="+mn-cs"/>
            </a:endParaRPr>
          </a:p>
        </p:txBody>
      </p:sp>
      <p:sp>
        <p:nvSpPr>
          <p:cNvPr id="4" name="Rectangle 3"/>
          <p:cNvSpPr/>
          <p:nvPr/>
        </p:nvSpPr>
        <p:spPr>
          <a:xfrm>
            <a:off x="7394427" y="152400"/>
            <a:ext cx="1553630"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13</a:t>
            </a:r>
          </a:p>
        </p:txBody>
      </p:sp>
      <p:sp>
        <p:nvSpPr>
          <p:cNvPr id="5" name="Rectangle 4"/>
          <p:cNvSpPr/>
          <p:nvPr/>
        </p:nvSpPr>
        <p:spPr>
          <a:xfrm>
            <a:off x="609600" y="3505200"/>
            <a:ext cx="13716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0" name="Rectangle 9"/>
          <p:cNvSpPr/>
          <p:nvPr/>
        </p:nvSpPr>
        <p:spPr>
          <a:xfrm>
            <a:off x="3429000" y="3080657"/>
            <a:ext cx="15240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1" name="Rectangle 10"/>
          <p:cNvSpPr/>
          <p:nvPr/>
        </p:nvSpPr>
        <p:spPr>
          <a:xfrm>
            <a:off x="6096000" y="2982686"/>
            <a:ext cx="2075242" cy="3265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Tree>
    <p:extLst>
      <p:ext uri="{BB962C8B-B14F-4D97-AF65-F5344CB8AC3E}">
        <p14:creationId xmlns:p14="http://schemas.microsoft.com/office/powerpoint/2010/main" val="305834965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0835" name="Rectangle 3"/>
          <p:cNvSpPr>
            <a:spLocks noGrp="1" noChangeArrowheads="1"/>
          </p:cNvSpPr>
          <p:nvPr>
            <p:ph type="body" idx="4294967295"/>
          </p:nvPr>
        </p:nvSpPr>
        <p:spPr>
          <a:xfrm>
            <a:off x="228600" y="228600"/>
            <a:ext cx="8686800" cy="5673725"/>
          </a:xfrm>
        </p:spPr>
        <p:txBody>
          <a:bodyPr/>
          <a:lstStyle/>
          <a:p>
            <a:pPr eaLnBrk="1" hangingPunct="1">
              <a:defRPr/>
            </a:pPr>
            <a:r>
              <a:rPr lang="en-US" dirty="0"/>
              <a:t>These are the 3 Domains of Life. </a:t>
            </a:r>
          </a:p>
          <a:p>
            <a:pPr lvl="1" eaLnBrk="1" hangingPunct="1">
              <a:defRPr/>
            </a:pPr>
            <a:r>
              <a:rPr lang="en-US" dirty="0">
                <a:solidFill>
                  <a:schemeClr val="accent1">
                    <a:lumMod val="50000"/>
                  </a:schemeClr>
                </a:solidFill>
              </a:rPr>
              <a:t>A.) </a:t>
            </a:r>
            <a:r>
              <a:rPr lang="en-US" dirty="0" err="1">
                <a:solidFill>
                  <a:schemeClr val="accent1">
                    <a:lumMod val="50000"/>
                  </a:schemeClr>
                </a:solidFill>
              </a:rPr>
              <a:t>Monera</a:t>
            </a:r>
            <a:r>
              <a:rPr lang="en-US" dirty="0">
                <a:solidFill>
                  <a:schemeClr val="accent1">
                    <a:lumMod val="50000"/>
                  </a:schemeClr>
                </a:solidFill>
              </a:rPr>
              <a:t>, Protista, Fungi</a:t>
            </a:r>
          </a:p>
          <a:p>
            <a:pPr lvl="1" eaLnBrk="1" hangingPunct="1">
              <a:defRPr/>
            </a:pPr>
            <a:r>
              <a:rPr lang="en-US" dirty="0">
                <a:solidFill>
                  <a:schemeClr val="accent2">
                    <a:lumMod val="40000"/>
                    <a:lumOff val="60000"/>
                  </a:schemeClr>
                </a:solidFill>
              </a:rPr>
              <a:t>B.) </a:t>
            </a:r>
            <a:r>
              <a:rPr lang="en-US" dirty="0" err="1">
                <a:solidFill>
                  <a:schemeClr val="accent2">
                    <a:lumMod val="40000"/>
                    <a:lumOff val="60000"/>
                  </a:schemeClr>
                </a:solidFill>
              </a:rPr>
              <a:t>Archaea</a:t>
            </a:r>
            <a:r>
              <a:rPr lang="en-US" dirty="0">
                <a:solidFill>
                  <a:schemeClr val="accent2">
                    <a:lumMod val="40000"/>
                    <a:lumOff val="60000"/>
                  </a:schemeClr>
                </a:solidFill>
              </a:rPr>
              <a:t>, Bacteria, </a:t>
            </a:r>
            <a:r>
              <a:rPr lang="en-US" dirty="0" err="1">
                <a:solidFill>
                  <a:schemeClr val="accent2">
                    <a:lumMod val="40000"/>
                    <a:lumOff val="60000"/>
                  </a:schemeClr>
                </a:solidFill>
              </a:rPr>
              <a:t>Eukarya</a:t>
            </a:r>
            <a:endParaRPr lang="en-US" dirty="0">
              <a:solidFill>
                <a:schemeClr val="accent2">
                  <a:lumMod val="40000"/>
                  <a:lumOff val="60000"/>
                </a:schemeClr>
              </a:solidFill>
            </a:endParaRPr>
          </a:p>
          <a:p>
            <a:pPr lvl="1" eaLnBrk="1" hangingPunct="1">
              <a:defRPr/>
            </a:pPr>
            <a:r>
              <a:rPr lang="en-US" dirty="0">
                <a:solidFill>
                  <a:srgbClr val="FFFFCC"/>
                </a:solidFill>
              </a:rPr>
              <a:t>C.) </a:t>
            </a:r>
            <a:r>
              <a:rPr lang="en-US" dirty="0" err="1">
                <a:solidFill>
                  <a:schemeClr val="tx1"/>
                </a:solidFill>
              </a:rPr>
              <a:t>Thermoplasms</a:t>
            </a:r>
            <a:r>
              <a:rPr lang="en-US" dirty="0">
                <a:solidFill>
                  <a:schemeClr val="tx1"/>
                </a:solidFill>
              </a:rPr>
              <a:t>, Cyanobacteria, Flagellates </a:t>
            </a:r>
          </a:p>
          <a:p>
            <a:pPr lvl="1" eaLnBrk="1" hangingPunct="1">
              <a:defRPr/>
            </a:pPr>
            <a:r>
              <a:rPr lang="en-US" dirty="0">
                <a:solidFill>
                  <a:srgbClr val="FF7C80"/>
                </a:solidFill>
              </a:rPr>
              <a:t>D.) </a:t>
            </a:r>
            <a:r>
              <a:rPr lang="en-US" dirty="0">
                <a:solidFill>
                  <a:schemeClr val="tx1"/>
                </a:solidFill>
              </a:rPr>
              <a:t>Ribosomes, Cytoplasm, Nucleus</a:t>
            </a:r>
          </a:p>
          <a:p>
            <a:pPr lvl="1" eaLnBrk="1" hangingPunct="1">
              <a:defRPr/>
            </a:pPr>
            <a:endParaRPr lang="en-US" dirty="0"/>
          </a:p>
        </p:txBody>
      </p:sp>
      <p:pic>
        <p:nvPicPr>
          <p:cNvPr id="3758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971800"/>
            <a:ext cx="8686800" cy="3657600"/>
          </a:xfrm>
          <a:prstGeom prst="rect">
            <a:avLst/>
          </a:prstGeom>
          <a:noFill/>
          <a:ln w="28575">
            <a:solidFill>
              <a:schemeClr val="accent1">
                <a:lumMod val="7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1638406"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outerShdw blurRad="38100" dist="38100" dir="2700000" algn="tl">
                  <a:srgbClr val="000000"/>
                </a:outerShdw>
              </a:effectLst>
              <a:uLnTx/>
              <a:uFillTx/>
              <a:latin typeface="Arial" charset="0"/>
              <a:ea typeface="+mn-ea"/>
              <a:cs typeface="+mn-cs"/>
            </a:endParaRPr>
          </a:p>
        </p:txBody>
      </p:sp>
      <p:sp>
        <p:nvSpPr>
          <p:cNvPr id="4" name="Rectangle 3"/>
          <p:cNvSpPr/>
          <p:nvPr/>
        </p:nvSpPr>
        <p:spPr>
          <a:xfrm>
            <a:off x="7394427" y="152400"/>
            <a:ext cx="1553630"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13</a:t>
            </a:r>
          </a:p>
        </p:txBody>
      </p:sp>
      <p:sp>
        <p:nvSpPr>
          <p:cNvPr id="5" name="Rectangle 4"/>
          <p:cNvSpPr/>
          <p:nvPr/>
        </p:nvSpPr>
        <p:spPr>
          <a:xfrm>
            <a:off x="609600" y="3505200"/>
            <a:ext cx="13716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0" name="Rectangle 9"/>
          <p:cNvSpPr/>
          <p:nvPr/>
        </p:nvSpPr>
        <p:spPr>
          <a:xfrm>
            <a:off x="3429000" y="3080657"/>
            <a:ext cx="15240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1" name="Rectangle 10"/>
          <p:cNvSpPr/>
          <p:nvPr/>
        </p:nvSpPr>
        <p:spPr>
          <a:xfrm>
            <a:off x="6096000" y="2982686"/>
            <a:ext cx="2075242" cy="3265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Tree>
    <p:extLst>
      <p:ext uri="{BB962C8B-B14F-4D97-AF65-F5344CB8AC3E}">
        <p14:creationId xmlns:p14="http://schemas.microsoft.com/office/powerpoint/2010/main" val="146043083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0835" name="Rectangle 3"/>
          <p:cNvSpPr>
            <a:spLocks noGrp="1" noChangeArrowheads="1"/>
          </p:cNvSpPr>
          <p:nvPr>
            <p:ph type="body" idx="4294967295"/>
          </p:nvPr>
        </p:nvSpPr>
        <p:spPr>
          <a:xfrm>
            <a:off x="228600" y="228600"/>
            <a:ext cx="8686800" cy="5673725"/>
          </a:xfrm>
        </p:spPr>
        <p:txBody>
          <a:bodyPr/>
          <a:lstStyle/>
          <a:p>
            <a:pPr eaLnBrk="1" hangingPunct="1">
              <a:defRPr/>
            </a:pPr>
            <a:r>
              <a:rPr lang="en-US" dirty="0"/>
              <a:t>These are the 3 Domains of Life. </a:t>
            </a:r>
          </a:p>
          <a:p>
            <a:pPr lvl="1" eaLnBrk="1" hangingPunct="1">
              <a:defRPr/>
            </a:pPr>
            <a:r>
              <a:rPr lang="en-US" dirty="0">
                <a:solidFill>
                  <a:schemeClr val="accent1">
                    <a:lumMod val="50000"/>
                  </a:schemeClr>
                </a:solidFill>
              </a:rPr>
              <a:t>A.) </a:t>
            </a:r>
            <a:r>
              <a:rPr lang="en-US" dirty="0" err="1">
                <a:solidFill>
                  <a:schemeClr val="accent1">
                    <a:lumMod val="50000"/>
                  </a:schemeClr>
                </a:solidFill>
              </a:rPr>
              <a:t>Monera</a:t>
            </a:r>
            <a:r>
              <a:rPr lang="en-US" dirty="0">
                <a:solidFill>
                  <a:schemeClr val="accent1">
                    <a:lumMod val="50000"/>
                  </a:schemeClr>
                </a:solidFill>
              </a:rPr>
              <a:t>, Protista, Fungi</a:t>
            </a:r>
          </a:p>
          <a:p>
            <a:pPr lvl="1" eaLnBrk="1" hangingPunct="1">
              <a:defRPr/>
            </a:pPr>
            <a:r>
              <a:rPr lang="en-US" dirty="0">
                <a:solidFill>
                  <a:schemeClr val="accent2">
                    <a:lumMod val="40000"/>
                    <a:lumOff val="60000"/>
                  </a:schemeClr>
                </a:solidFill>
              </a:rPr>
              <a:t>B.) </a:t>
            </a:r>
            <a:r>
              <a:rPr lang="en-US" dirty="0" err="1">
                <a:solidFill>
                  <a:schemeClr val="accent2">
                    <a:lumMod val="40000"/>
                    <a:lumOff val="60000"/>
                  </a:schemeClr>
                </a:solidFill>
              </a:rPr>
              <a:t>Archaea</a:t>
            </a:r>
            <a:r>
              <a:rPr lang="en-US" dirty="0">
                <a:solidFill>
                  <a:schemeClr val="accent2">
                    <a:lumMod val="40000"/>
                    <a:lumOff val="60000"/>
                  </a:schemeClr>
                </a:solidFill>
              </a:rPr>
              <a:t>, Bacteria, </a:t>
            </a:r>
            <a:r>
              <a:rPr lang="en-US" dirty="0" err="1">
                <a:solidFill>
                  <a:schemeClr val="accent2">
                    <a:lumMod val="40000"/>
                    <a:lumOff val="60000"/>
                  </a:schemeClr>
                </a:solidFill>
              </a:rPr>
              <a:t>Eukarya</a:t>
            </a:r>
            <a:endParaRPr lang="en-US" dirty="0">
              <a:solidFill>
                <a:schemeClr val="accent2">
                  <a:lumMod val="40000"/>
                  <a:lumOff val="60000"/>
                </a:schemeClr>
              </a:solidFill>
            </a:endParaRPr>
          </a:p>
          <a:p>
            <a:pPr lvl="1" eaLnBrk="1" hangingPunct="1">
              <a:defRPr/>
            </a:pPr>
            <a:r>
              <a:rPr lang="en-US" dirty="0">
                <a:solidFill>
                  <a:srgbClr val="FFFFCC"/>
                </a:solidFill>
              </a:rPr>
              <a:t>C.) </a:t>
            </a:r>
            <a:r>
              <a:rPr lang="en-US" dirty="0" err="1">
                <a:solidFill>
                  <a:srgbClr val="FFFFCC"/>
                </a:solidFill>
              </a:rPr>
              <a:t>Thermoplasms</a:t>
            </a:r>
            <a:r>
              <a:rPr lang="en-US" dirty="0">
                <a:solidFill>
                  <a:srgbClr val="FFFFCC"/>
                </a:solidFill>
              </a:rPr>
              <a:t>, Cyanobacteria, Flagellates </a:t>
            </a:r>
          </a:p>
          <a:p>
            <a:pPr lvl="1" eaLnBrk="1" hangingPunct="1">
              <a:defRPr/>
            </a:pPr>
            <a:r>
              <a:rPr lang="en-US" dirty="0">
                <a:solidFill>
                  <a:srgbClr val="FF7C80"/>
                </a:solidFill>
              </a:rPr>
              <a:t>D.) </a:t>
            </a:r>
            <a:r>
              <a:rPr lang="en-US" dirty="0">
                <a:solidFill>
                  <a:schemeClr val="tx1"/>
                </a:solidFill>
              </a:rPr>
              <a:t>Ribosomes, Cytoplasm, Nucleus</a:t>
            </a:r>
          </a:p>
          <a:p>
            <a:pPr lvl="1" eaLnBrk="1" hangingPunct="1">
              <a:defRPr/>
            </a:pPr>
            <a:endParaRPr lang="en-US" dirty="0"/>
          </a:p>
        </p:txBody>
      </p:sp>
      <p:pic>
        <p:nvPicPr>
          <p:cNvPr id="3758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971800"/>
            <a:ext cx="8686800" cy="3657600"/>
          </a:xfrm>
          <a:prstGeom prst="rect">
            <a:avLst/>
          </a:prstGeom>
          <a:noFill/>
          <a:ln w="28575">
            <a:solidFill>
              <a:schemeClr val="accent1">
                <a:lumMod val="7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1638406"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outerShdw blurRad="38100" dist="38100" dir="2700000" algn="tl">
                  <a:srgbClr val="000000"/>
                </a:outerShdw>
              </a:effectLst>
              <a:uLnTx/>
              <a:uFillTx/>
              <a:latin typeface="Arial" charset="0"/>
              <a:ea typeface="+mn-ea"/>
              <a:cs typeface="+mn-cs"/>
            </a:endParaRPr>
          </a:p>
        </p:txBody>
      </p:sp>
      <p:sp>
        <p:nvSpPr>
          <p:cNvPr id="4" name="Rectangle 3"/>
          <p:cNvSpPr/>
          <p:nvPr/>
        </p:nvSpPr>
        <p:spPr>
          <a:xfrm>
            <a:off x="7394427" y="152400"/>
            <a:ext cx="1553630"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13</a:t>
            </a:r>
          </a:p>
        </p:txBody>
      </p:sp>
      <p:sp>
        <p:nvSpPr>
          <p:cNvPr id="5" name="Rectangle 4"/>
          <p:cNvSpPr/>
          <p:nvPr/>
        </p:nvSpPr>
        <p:spPr>
          <a:xfrm>
            <a:off x="609600" y="3505200"/>
            <a:ext cx="13716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0" name="Rectangle 9"/>
          <p:cNvSpPr/>
          <p:nvPr/>
        </p:nvSpPr>
        <p:spPr>
          <a:xfrm>
            <a:off x="3429000" y="3080657"/>
            <a:ext cx="15240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1" name="Rectangle 10"/>
          <p:cNvSpPr/>
          <p:nvPr/>
        </p:nvSpPr>
        <p:spPr>
          <a:xfrm>
            <a:off x="6096000" y="2982686"/>
            <a:ext cx="2075242" cy="3265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Tree>
    <p:extLst>
      <p:ext uri="{BB962C8B-B14F-4D97-AF65-F5344CB8AC3E}">
        <p14:creationId xmlns:p14="http://schemas.microsoft.com/office/powerpoint/2010/main" val="156913423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0835" name="Rectangle 3"/>
          <p:cNvSpPr>
            <a:spLocks noGrp="1" noChangeArrowheads="1"/>
          </p:cNvSpPr>
          <p:nvPr>
            <p:ph type="body" idx="4294967295"/>
          </p:nvPr>
        </p:nvSpPr>
        <p:spPr>
          <a:xfrm>
            <a:off x="228600" y="228600"/>
            <a:ext cx="8686800" cy="5673725"/>
          </a:xfrm>
        </p:spPr>
        <p:txBody>
          <a:bodyPr/>
          <a:lstStyle/>
          <a:p>
            <a:pPr eaLnBrk="1" hangingPunct="1">
              <a:defRPr/>
            </a:pPr>
            <a:r>
              <a:rPr lang="en-US" dirty="0"/>
              <a:t>These are the 3 Domains of Life. </a:t>
            </a:r>
          </a:p>
          <a:p>
            <a:pPr lvl="1" eaLnBrk="1" hangingPunct="1">
              <a:defRPr/>
            </a:pPr>
            <a:r>
              <a:rPr lang="en-US" dirty="0">
                <a:solidFill>
                  <a:schemeClr val="accent1">
                    <a:lumMod val="50000"/>
                  </a:schemeClr>
                </a:solidFill>
              </a:rPr>
              <a:t>A.) </a:t>
            </a:r>
            <a:r>
              <a:rPr lang="en-US" dirty="0" err="1">
                <a:solidFill>
                  <a:schemeClr val="accent1">
                    <a:lumMod val="50000"/>
                  </a:schemeClr>
                </a:solidFill>
              </a:rPr>
              <a:t>Monera</a:t>
            </a:r>
            <a:r>
              <a:rPr lang="en-US" dirty="0">
                <a:solidFill>
                  <a:schemeClr val="accent1">
                    <a:lumMod val="50000"/>
                  </a:schemeClr>
                </a:solidFill>
              </a:rPr>
              <a:t>, Protista, Fungi</a:t>
            </a:r>
          </a:p>
          <a:p>
            <a:pPr lvl="1" eaLnBrk="1" hangingPunct="1">
              <a:defRPr/>
            </a:pPr>
            <a:r>
              <a:rPr lang="en-US" dirty="0">
                <a:solidFill>
                  <a:schemeClr val="accent2">
                    <a:lumMod val="40000"/>
                    <a:lumOff val="60000"/>
                  </a:schemeClr>
                </a:solidFill>
              </a:rPr>
              <a:t>B.) </a:t>
            </a:r>
            <a:r>
              <a:rPr lang="en-US" dirty="0" err="1">
                <a:solidFill>
                  <a:schemeClr val="accent2">
                    <a:lumMod val="40000"/>
                    <a:lumOff val="60000"/>
                  </a:schemeClr>
                </a:solidFill>
              </a:rPr>
              <a:t>Archaea</a:t>
            </a:r>
            <a:r>
              <a:rPr lang="en-US" dirty="0">
                <a:solidFill>
                  <a:schemeClr val="accent2">
                    <a:lumMod val="40000"/>
                    <a:lumOff val="60000"/>
                  </a:schemeClr>
                </a:solidFill>
              </a:rPr>
              <a:t>, Bacteria, </a:t>
            </a:r>
            <a:r>
              <a:rPr lang="en-US" dirty="0" err="1">
                <a:solidFill>
                  <a:schemeClr val="accent2">
                    <a:lumMod val="40000"/>
                    <a:lumOff val="60000"/>
                  </a:schemeClr>
                </a:solidFill>
              </a:rPr>
              <a:t>Eukarya</a:t>
            </a:r>
            <a:endParaRPr lang="en-US" dirty="0">
              <a:solidFill>
                <a:schemeClr val="accent2">
                  <a:lumMod val="40000"/>
                  <a:lumOff val="60000"/>
                </a:schemeClr>
              </a:solidFill>
            </a:endParaRPr>
          </a:p>
          <a:p>
            <a:pPr lvl="1" eaLnBrk="1" hangingPunct="1">
              <a:defRPr/>
            </a:pPr>
            <a:r>
              <a:rPr lang="en-US" dirty="0">
                <a:solidFill>
                  <a:srgbClr val="FFFFCC"/>
                </a:solidFill>
              </a:rPr>
              <a:t>C.) </a:t>
            </a:r>
            <a:r>
              <a:rPr lang="en-US" dirty="0" err="1">
                <a:solidFill>
                  <a:srgbClr val="FFFFCC"/>
                </a:solidFill>
              </a:rPr>
              <a:t>Thermoplasms</a:t>
            </a:r>
            <a:r>
              <a:rPr lang="en-US" dirty="0">
                <a:solidFill>
                  <a:srgbClr val="FFFFCC"/>
                </a:solidFill>
              </a:rPr>
              <a:t>, Cyanobacteria, Flagellates </a:t>
            </a:r>
          </a:p>
          <a:p>
            <a:pPr lvl="1" eaLnBrk="1" hangingPunct="1">
              <a:defRPr/>
            </a:pPr>
            <a:r>
              <a:rPr lang="en-US" dirty="0">
                <a:solidFill>
                  <a:srgbClr val="FF7C80"/>
                </a:solidFill>
              </a:rPr>
              <a:t>D.) Ribosomes, Cytoplasm, Nucleus</a:t>
            </a:r>
          </a:p>
          <a:p>
            <a:pPr lvl="1" eaLnBrk="1" hangingPunct="1">
              <a:defRPr/>
            </a:pPr>
            <a:endParaRPr lang="en-US" dirty="0"/>
          </a:p>
        </p:txBody>
      </p:sp>
      <p:pic>
        <p:nvPicPr>
          <p:cNvPr id="3758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971800"/>
            <a:ext cx="8686800" cy="3657600"/>
          </a:xfrm>
          <a:prstGeom prst="rect">
            <a:avLst/>
          </a:prstGeom>
          <a:noFill/>
          <a:ln w="28575">
            <a:solidFill>
              <a:schemeClr val="accent1">
                <a:lumMod val="7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1638406"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000000"/>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 .LLC</a:t>
            </a:r>
            <a:endParaRPr kumimoji="0" lang="en-US" sz="1800" b="0" i="0" u="none" strike="noStrike" kern="1200" cap="none" spc="0" normalizeH="0" baseline="0" noProof="0" dirty="0">
              <a:ln>
                <a:noFill/>
              </a:ln>
              <a:solidFill>
                <a:srgbClr val="000000"/>
              </a:solidFill>
              <a:effectLst>
                <a:outerShdw blurRad="38100" dist="38100" dir="2700000" algn="tl">
                  <a:srgbClr val="000000"/>
                </a:outerShdw>
              </a:effectLst>
              <a:uLnTx/>
              <a:uFillTx/>
              <a:latin typeface="Arial" charset="0"/>
              <a:ea typeface="+mn-ea"/>
              <a:cs typeface="+mn-cs"/>
            </a:endParaRPr>
          </a:p>
        </p:txBody>
      </p:sp>
      <p:sp>
        <p:nvSpPr>
          <p:cNvPr id="4" name="Rectangle 3"/>
          <p:cNvSpPr/>
          <p:nvPr/>
        </p:nvSpPr>
        <p:spPr>
          <a:xfrm>
            <a:off x="7394427" y="152400"/>
            <a:ext cx="1553630"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13</a:t>
            </a:r>
          </a:p>
        </p:txBody>
      </p:sp>
      <p:sp>
        <p:nvSpPr>
          <p:cNvPr id="5" name="Rectangle 4"/>
          <p:cNvSpPr/>
          <p:nvPr/>
        </p:nvSpPr>
        <p:spPr>
          <a:xfrm>
            <a:off x="609600" y="3505200"/>
            <a:ext cx="13716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0" name="Rectangle 9"/>
          <p:cNvSpPr/>
          <p:nvPr/>
        </p:nvSpPr>
        <p:spPr>
          <a:xfrm>
            <a:off x="3429000" y="3080657"/>
            <a:ext cx="15240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1" name="Rectangle 10"/>
          <p:cNvSpPr/>
          <p:nvPr/>
        </p:nvSpPr>
        <p:spPr>
          <a:xfrm>
            <a:off x="6096000" y="2982686"/>
            <a:ext cx="2075242" cy="3265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Tree>
    <p:extLst>
      <p:ext uri="{BB962C8B-B14F-4D97-AF65-F5344CB8AC3E}">
        <p14:creationId xmlns:p14="http://schemas.microsoft.com/office/powerpoint/2010/main" val="407332487"/>
      </p:ext>
    </p:extLst>
  </p:cSld>
  <p:clrMapOvr>
    <a:masterClrMapping/>
  </p:clrMapOvr>
</p:sld>
</file>

<file path=ppt/theme/theme1.xml><?xml version="1.0" encoding="utf-8"?>
<a:theme xmlns:a="http://schemas.openxmlformats.org/drawingml/2006/main" name="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3333FF"/>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3333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def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def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8_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260</TotalTime>
  <Words>5426</Words>
  <Application>Microsoft Office PowerPoint</Application>
  <PresentationFormat>On-screen Show (4:3)</PresentationFormat>
  <Paragraphs>1453</Paragraphs>
  <Slides>154</Slides>
  <Notes>0</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154</vt:i4>
      </vt:variant>
    </vt:vector>
  </HeadingPairs>
  <TitlesOfParts>
    <vt:vector size="168" baseType="lpstr">
      <vt:lpstr>Aptos</vt:lpstr>
      <vt:lpstr>Arial</vt:lpstr>
      <vt:lpstr>Arial Black</vt:lpstr>
      <vt:lpstr>Calibri</vt:lpstr>
      <vt:lpstr>Century Gothic</vt:lpstr>
      <vt:lpstr>Impact</vt:lpstr>
      <vt:lpstr>Roboto</vt:lpstr>
      <vt:lpstr>Tahoma</vt:lpstr>
      <vt:lpstr>Times New Roman</vt:lpstr>
      <vt:lpstr>Verdana</vt:lpstr>
      <vt:lpstr>Wingdings</vt:lpstr>
      <vt:lpstr>Default Design</vt:lpstr>
      <vt:lpstr>1_Default Design</vt:lpstr>
      <vt:lpstr>8_Default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Ryan Murphy</cp:lastModifiedBy>
  <cp:revision>9</cp:revision>
  <dcterms:modified xsi:type="dcterms:W3CDTF">2024-08-16T15:32:46Z</dcterms:modified>
</cp:coreProperties>
</file>