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689" r:id="rId4"/>
  </p:sldMasterIdLst>
  <p:notesMasterIdLst>
    <p:notesMasterId r:id="rId148"/>
  </p:notesMasterIdLst>
  <p:handoutMasterIdLst>
    <p:handoutMasterId r:id="rId149"/>
  </p:handoutMasterIdLst>
  <p:sldIdLst>
    <p:sldId id="5337" r:id="rId5"/>
    <p:sldId id="323" r:id="rId6"/>
    <p:sldId id="454" r:id="rId7"/>
    <p:sldId id="455" r:id="rId8"/>
    <p:sldId id="451" r:id="rId9"/>
    <p:sldId id="452" r:id="rId10"/>
    <p:sldId id="453" r:id="rId11"/>
    <p:sldId id="330" r:id="rId12"/>
    <p:sldId id="257" r:id="rId13"/>
    <p:sldId id="258" r:id="rId14"/>
    <p:sldId id="259" r:id="rId15"/>
    <p:sldId id="260" r:id="rId16"/>
    <p:sldId id="476" r:id="rId17"/>
    <p:sldId id="325" r:id="rId18"/>
    <p:sldId id="341" r:id="rId19"/>
    <p:sldId id="263" r:id="rId20"/>
    <p:sldId id="343" r:id="rId21"/>
    <p:sldId id="345" r:id="rId22"/>
    <p:sldId id="499" r:id="rId23"/>
    <p:sldId id="326" r:id="rId24"/>
    <p:sldId id="347" r:id="rId25"/>
    <p:sldId id="442" r:id="rId26"/>
    <p:sldId id="267" r:id="rId27"/>
    <p:sldId id="268" r:id="rId28"/>
    <p:sldId id="269" r:id="rId29"/>
    <p:sldId id="509" r:id="rId30"/>
    <p:sldId id="351" r:id="rId31"/>
    <p:sldId id="322" r:id="rId32"/>
    <p:sldId id="5338" r:id="rId33"/>
    <p:sldId id="327" r:id="rId34"/>
    <p:sldId id="353" r:id="rId35"/>
    <p:sldId id="4654" r:id="rId36"/>
    <p:sldId id="3792" r:id="rId37"/>
    <p:sldId id="2450" r:id="rId38"/>
    <p:sldId id="5157" r:id="rId39"/>
    <p:sldId id="328" r:id="rId40"/>
    <p:sldId id="7812" r:id="rId41"/>
    <p:sldId id="278" r:id="rId42"/>
    <p:sldId id="279" r:id="rId43"/>
    <p:sldId id="424" r:id="rId44"/>
    <p:sldId id="318" r:id="rId45"/>
    <p:sldId id="329" r:id="rId46"/>
    <p:sldId id="436" r:id="rId47"/>
    <p:sldId id="437" r:id="rId48"/>
    <p:sldId id="495" r:id="rId49"/>
    <p:sldId id="477" r:id="rId50"/>
    <p:sldId id="478" r:id="rId51"/>
    <p:sldId id="479" r:id="rId52"/>
    <p:sldId id="480" r:id="rId53"/>
    <p:sldId id="7813" r:id="rId54"/>
    <p:sldId id="7815" r:id="rId55"/>
    <p:sldId id="364" r:id="rId56"/>
    <p:sldId id="365" r:id="rId57"/>
    <p:sldId id="366" r:id="rId58"/>
    <p:sldId id="367" r:id="rId59"/>
    <p:sldId id="368" r:id="rId60"/>
    <p:sldId id="369" r:id="rId61"/>
    <p:sldId id="371" r:id="rId62"/>
    <p:sldId id="372" r:id="rId63"/>
    <p:sldId id="373" r:id="rId64"/>
    <p:sldId id="374" r:id="rId65"/>
    <p:sldId id="375" r:id="rId66"/>
    <p:sldId id="376" r:id="rId67"/>
    <p:sldId id="377" r:id="rId68"/>
    <p:sldId id="474" r:id="rId69"/>
    <p:sldId id="475" r:id="rId70"/>
    <p:sldId id="380" r:id="rId71"/>
    <p:sldId id="381" r:id="rId72"/>
    <p:sldId id="382" r:id="rId73"/>
    <p:sldId id="506" r:id="rId74"/>
    <p:sldId id="384" r:id="rId75"/>
    <p:sldId id="505" r:id="rId76"/>
    <p:sldId id="385" r:id="rId77"/>
    <p:sldId id="386" r:id="rId78"/>
    <p:sldId id="387" r:id="rId79"/>
    <p:sldId id="389" r:id="rId80"/>
    <p:sldId id="447" r:id="rId81"/>
    <p:sldId id="390" r:id="rId82"/>
    <p:sldId id="391" r:id="rId83"/>
    <p:sldId id="497" r:id="rId84"/>
    <p:sldId id="393" r:id="rId85"/>
    <p:sldId id="443" r:id="rId86"/>
    <p:sldId id="444" r:id="rId87"/>
    <p:sldId id="395" r:id="rId88"/>
    <p:sldId id="396" r:id="rId89"/>
    <p:sldId id="448" r:id="rId90"/>
    <p:sldId id="397" r:id="rId91"/>
    <p:sldId id="398" r:id="rId92"/>
    <p:sldId id="399" r:id="rId93"/>
    <p:sldId id="400" r:id="rId94"/>
    <p:sldId id="401" r:id="rId95"/>
    <p:sldId id="402" r:id="rId96"/>
    <p:sldId id="403" r:id="rId97"/>
    <p:sldId id="404" r:id="rId98"/>
    <p:sldId id="405" r:id="rId99"/>
    <p:sldId id="406" r:id="rId100"/>
    <p:sldId id="407" r:id="rId101"/>
    <p:sldId id="502" r:id="rId102"/>
    <p:sldId id="510" r:id="rId103"/>
    <p:sldId id="5474" r:id="rId104"/>
    <p:sldId id="5475" r:id="rId105"/>
    <p:sldId id="5476" r:id="rId106"/>
    <p:sldId id="5477" r:id="rId107"/>
    <p:sldId id="5478" r:id="rId108"/>
    <p:sldId id="5479" r:id="rId109"/>
    <p:sldId id="7816" r:id="rId110"/>
    <p:sldId id="5480" r:id="rId111"/>
    <p:sldId id="5481" r:id="rId112"/>
    <p:sldId id="416" r:id="rId113"/>
    <p:sldId id="7817" r:id="rId114"/>
    <p:sldId id="7818" r:id="rId115"/>
    <p:sldId id="419" r:id="rId116"/>
    <p:sldId id="420" r:id="rId117"/>
    <p:sldId id="421" r:id="rId118"/>
    <p:sldId id="422" r:id="rId119"/>
    <p:sldId id="7819" r:id="rId120"/>
    <p:sldId id="7814" r:id="rId121"/>
    <p:sldId id="425" r:id="rId122"/>
    <p:sldId id="426" r:id="rId123"/>
    <p:sldId id="427" r:id="rId124"/>
    <p:sldId id="438" r:id="rId125"/>
    <p:sldId id="439" r:id="rId126"/>
    <p:sldId id="496" r:id="rId127"/>
    <p:sldId id="481" r:id="rId128"/>
    <p:sldId id="482" r:id="rId129"/>
    <p:sldId id="483" r:id="rId130"/>
    <p:sldId id="484" r:id="rId131"/>
    <p:sldId id="485" r:id="rId132"/>
    <p:sldId id="486" r:id="rId133"/>
    <p:sldId id="487" r:id="rId134"/>
    <p:sldId id="488" r:id="rId135"/>
    <p:sldId id="489" r:id="rId136"/>
    <p:sldId id="490" r:id="rId137"/>
    <p:sldId id="491" r:id="rId138"/>
    <p:sldId id="492" r:id="rId139"/>
    <p:sldId id="493" r:id="rId140"/>
    <p:sldId id="433" r:id="rId141"/>
    <p:sldId id="7820" r:id="rId142"/>
    <p:sldId id="1542" r:id="rId143"/>
    <p:sldId id="1579" r:id="rId144"/>
    <p:sldId id="1580" r:id="rId145"/>
    <p:sldId id="4682" r:id="rId146"/>
    <p:sldId id="1474" r:id="rId147"/>
  </p:sldIdLst>
  <p:sldSz cx="9144000" cy="6858000" type="screen4x3"/>
  <p:notesSz cx="6858000" cy="9144000"/>
  <p:custDataLst>
    <p:tags r:id="rId15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99FF"/>
    <a:srgbClr val="FF00FF"/>
    <a:srgbClr val="FF9966"/>
    <a:srgbClr val="FFFFCC"/>
    <a:srgbClr val="66FFCC"/>
    <a:srgbClr val="FFCCFF"/>
    <a:srgbClr val="FF5050"/>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0303" autoAdjust="0"/>
  </p:normalViewPr>
  <p:slideViewPr>
    <p:cSldViewPr>
      <p:cViewPr varScale="1">
        <p:scale>
          <a:sx n="160" d="100"/>
          <a:sy n="160" d="100"/>
        </p:scale>
        <p:origin x="433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gs" Target="tags/tag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33BE73-AEFB-4864-8259-A7F452D48381}" type="slidenum">
              <a:rPr lang="en-US" altLang="en-US"/>
              <a:pPr/>
              <a:t>‹#›</a:t>
            </a:fld>
            <a:endParaRPr lang="en-US" altLang="en-US"/>
          </a:p>
        </p:txBody>
      </p:sp>
    </p:spTree>
    <p:extLst>
      <p:ext uri="{BB962C8B-B14F-4D97-AF65-F5344CB8AC3E}">
        <p14:creationId xmlns:p14="http://schemas.microsoft.com/office/powerpoint/2010/main" val="313674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0CDCA1-4600-4FB3-AA74-870B5E72863B}" type="slidenum">
              <a:rPr lang="en-US" altLang="en-US"/>
              <a:pPr/>
              <a:t>‹#›</a:t>
            </a:fld>
            <a:endParaRPr lang="en-US" altLang="en-US"/>
          </a:p>
        </p:txBody>
      </p:sp>
    </p:spTree>
    <p:extLst>
      <p:ext uri="{BB962C8B-B14F-4D97-AF65-F5344CB8AC3E}">
        <p14:creationId xmlns:p14="http://schemas.microsoft.com/office/powerpoint/2010/main" val="20493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C950AE-39A1-4106-BF3A-DEEA9EA03D4C}" type="slidenum">
              <a:rPr lang="en-US" altLang="en-US"/>
              <a:pPr/>
              <a:t>‹#›</a:t>
            </a:fld>
            <a:endParaRPr lang="en-US" altLang="en-US"/>
          </a:p>
        </p:txBody>
      </p:sp>
    </p:spTree>
    <p:extLst>
      <p:ext uri="{BB962C8B-B14F-4D97-AF65-F5344CB8AC3E}">
        <p14:creationId xmlns:p14="http://schemas.microsoft.com/office/powerpoint/2010/main" val="417188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1F33D7-99D9-4673-90BA-9734378560EF}" type="slidenum">
              <a:rPr lang="en-US" altLang="en-US"/>
              <a:pPr/>
              <a:t>‹#›</a:t>
            </a:fld>
            <a:endParaRPr lang="en-US" altLang="en-US"/>
          </a:p>
        </p:txBody>
      </p:sp>
    </p:spTree>
    <p:extLst>
      <p:ext uri="{BB962C8B-B14F-4D97-AF65-F5344CB8AC3E}">
        <p14:creationId xmlns:p14="http://schemas.microsoft.com/office/powerpoint/2010/main" val="95845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AFA5E0-F7C5-4113-9A35-3D7B139E2052}" type="slidenum">
              <a:rPr lang="en-US" altLang="en-US"/>
              <a:pPr/>
              <a:t>‹#›</a:t>
            </a:fld>
            <a:endParaRPr lang="en-US" altLang="en-US"/>
          </a:p>
        </p:txBody>
      </p:sp>
    </p:spTree>
    <p:extLst>
      <p:ext uri="{BB962C8B-B14F-4D97-AF65-F5344CB8AC3E}">
        <p14:creationId xmlns:p14="http://schemas.microsoft.com/office/powerpoint/2010/main" val="107073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116F3CA-4065-4F7F-99F6-DD6F07C94396}" type="slidenum">
              <a:rPr lang="en-US" altLang="en-US"/>
              <a:pPr/>
              <a:t>‹#›</a:t>
            </a:fld>
            <a:endParaRPr lang="en-US" altLang="en-US"/>
          </a:p>
        </p:txBody>
      </p:sp>
    </p:spTree>
    <p:extLst>
      <p:ext uri="{BB962C8B-B14F-4D97-AF65-F5344CB8AC3E}">
        <p14:creationId xmlns:p14="http://schemas.microsoft.com/office/powerpoint/2010/main" val="84148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85796-7441-4DF5-A6BD-6F8E52BCBF65}" type="slidenum">
              <a:rPr lang="en-US"/>
              <a:pPr>
                <a:defRPr/>
              </a:pPr>
              <a:t>‹#›</a:t>
            </a:fld>
            <a:endParaRPr lang="en-US"/>
          </a:p>
        </p:txBody>
      </p:sp>
    </p:spTree>
    <p:extLst>
      <p:ext uri="{BB962C8B-B14F-4D97-AF65-F5344CB8AC3E}">
        <p14:creationId xmlns:p14="http://schemas.microsoft.com/office/powerpoint/2010/main" val="131378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2E79A-68FA-44B6-A4C1-26C3B86E750C}" type="slidenum">
              <a:rPr lang="en-US"/>
              <a:pPr>
                <a:defRPr/>
              </a:pPr>
              <a:t>‹#›</a:t>
            </a:fld>
            <a:endParaRPr lang="en-US"/>
          </a:p>
        </p:txBody>
      </p:sp>
    </p:spTree>
    <p:extLst>
      <p:ext uri="{BB962C8B-B14F-4D97-AF65-F5344CB8AC3E}">
        <p14:creationId xmlns:p14="http://schemas.microsoft.com/office/powerpoint/2010/main" val="184042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BE25B-182A-4E28-B78E-0B4F13D3ADC1}" type="slidenum">
              <a:rPr lang="en-US"/>
              <a:pPr>
                <a:defRPr/>
              </a:pPr>
              <a:t>‹#›</a:t>
            </a:fld>
            <a:endParaRPr lang="en-US"/>
          </a:p>
        </p:txBody>
      </p:sp>
    </p:spTree>
    <p:extLst>
      <p:ext uri="{BB962C8B-B14F-4D97-AF65-F5344CB8AC3E}">
        <p14:creationId xmlns:p14="http://schemas.microsoft.com/office/powerpoint/2010/main" val="870622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4DD6C-6660-451E-96BF-4F945222A6C1}" type="slidenum">
              <a:rPr lang="en-US"/>
              <a:pPr>
                <a:defRPr/>
              </a:pPr>
              <a:t>‹#›</a:t>
            </a:fld>
            <a:endParaRPr lang="en-US"/>
          </a:p>
        </p:txBody>
      </p:sp>
    </p:spTree>
    <p:extLst>
      <p:ext uri="{BB962C8B-B14F-4D97-AF65-F5344CB8AC3E}">
        <p14:creationId xmlns:p14="http://schemas.microsoft.com/office/powerpoint/2010/main" val="1490735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1CF89F-DC64-4F1C-AB0F-135562CA7B06}" type="slidenum">
              <a:rPr lang="en-US"/>
              <a:pPr>
                <a:defRPr/>
              </a:pPr>
              <a:t>‹#›</a:t>
            </a:fld>
            <a:endParaRPr lang="en-US"/>
          </a:p>
        </p:txBody>
      </p:sp>
    </p:spTree>
    <p:extLst>
      <p:ext uri="{BB962C8B-B14F-4D97-AF65-F5344CB8AC3E}">
        <p14:creationId xmlns:p14="http://schemas.microsoft.com/office/powerpoint/2010/main" val="4281331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99B15A-BE40-402A-A6F7-3B12390A7E36}" type="slidenum">
              <a:rPr lang="en-US"/>
              <a:pPr>
                <a:defRPr/>
              </a:pPr>
              <a:t>‹#›</a:t>
            </a:fld>
            <a:endParaRPr lang="en-US"/>
          </a:p>
        </p:txBody>
      </p:sp>
    </p:spTree>
    <p:extLst>
      <p:ext uri="{BB962C8B-B14F-4D97-AF65-F5344CB8AC3E}">
        <p14:creationId xmlns:p14="http://schemas.microsoft.com/office/powerpoint/2010/main" val="298707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004F1C-1AAD-45C0-8580-175D72D2E96B}" type="slidenum">
              <a:rPr lang="en-US"/>
              <a:pPr>
                <a:defRPr/>
              </a:pPr>
              <a:t>‹#›</a:t>
            </a:fld>
            <a:endParaRPr lang="en-US"/>
          </a:p>
        </p:txBody>
      </p:sp>
    </p:spTree>
    <p:extLst>
      <p:ext uri="{BB962C8B-B14F-4D97-AF65-F5344CB8AC3E}">
        <p14:creationId xmlns:p14="http://schemas.microsoft.com/office/powerpoint/2010/main" val="7472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8AB49D-9DB3-44EE-80FB-6658B6370469}" type="slidenum">
              <a:rPr lang="en-US" altLang="en-US"/>
              <a:pPr/>
              <a:t>‹#›</a:t>
            </a:fld>
            <a:endParaRPr lang="en-US" altLang="en-US"/>
          </a:p>
        </p:txBody>
      </p:sp>
    </p:spTree>
    <p:extLst>
      <p:ext uri="{BB962C8B-B14F-4D97-AF65-F5344CB8AC3E}">
        <p14:creationId xmlns:p14="http://schemas.microsoft.com/office/powerpoint/2010/main" val="710805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86C4-41C0-436D-B9A1-64D59D0D3D6A}" type="slidenum">
              <a:rPr lang="en-US"/>
              <a:pPr>
                <a:defRPr/>
              </a:pPr>
              <a:t>‹#›</a:t>
            </a:fld>
            <a:endParaRPr lang="en-US"/>
          </a:p>
        </p:txBody>
      </p:sp>
    </p:spTree>
    <p:extLst>
      <p:ext uri="{BB962C8B-B14F-4D97-AF65-F5344CB8AC3E}">
        <p14:creationId xmlns:p14="http://schemas.microsoft.com/office/powerpoint/2010/main" val="1693232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F9C32C-8F65-416E-BA06-94D899E2788E}" type="slidenum">
              <a:rPr lang="en-US"/>
              <a:pPr>
                <a:defRPr/>
              </a:pPr>
              <a:t>‹#›</a:t>
            </a:fld>
            <a:endParaRPr lang="en-US"/>
          </a:p>
        </p:txBody>
      </p:sp>
    </p:spTree>
    <p:extLst>
      <p:ext uri="{BB962C8B-B14F-4D97-AF65-F5344CB8AC3E}">
        <p14:creationId xmlns:p14="http://schemas.microsoft.com/office/powerpoint/2010/main" val="1596462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1402A-B78B-4555-BC6A-E9B5B2B53351}" type="slidenum">
              <a:rPr lang="en-US"/>
              <a:pPr>
                <a:defRPr/>
              </a:pPr>
              <a:t>‹#›</a:t>
            </a:fld>
            <a:endParaRPr lang="en-US"/>
          </a:p>
        </p:txBody>
      </p:sp>
    </p:spTree>
    <p:extLst>
      <p:ext uri="{BB962C8B-B14F-4D97-AF65-F5344CB8AC3E}">
        <p14:creationId xmlns:p14="http://schemas.microsoft.com/office/powerpoint/2010/main" val="3149670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6C4B0-1FB6-487B-B9BF-93EBA1E9CDBC}" type="slidenum">
              <a:rPr lang="en-US"/>
              <a:pPr>
                <a:defRPr/>
              </a:pPr>
              <a:t>‹#›</a:t>
            </a:fld>
            <a:endParaRPr lang="en-US"/>
          </a:p>
        </p:txBody>
      </p:sp>
    </p:spTree>
    <p:extLst>
      <p:ext uri="{BB962C8B-B14F-4D97-AF65-F5344CB8AC3E}">
        <p14:creationId xmlns:p14="http://schemas.microsoft.com/office/powerpoint/2010/main" val="343601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A0C63-2407-4C57-B812-04BE843CC880}" type="slidenum">
              <a:rPr lang="en-US"/>
              <a:pPr>
                <a:defRPr/>
              </a:pPr>
              <a:t>‹#›</a:t>
            </a:fld>
            <a:endParaRPr lang="en-US"/>
          </a:p>
        </p:txBody>
      </p:sp>
    </p:spTree>
    <p:extLst>
      <p:ext uri="{BB962C8B-B14F-4D97-AF65-F5344CB8AC3E}">
        <p14:creationId xmlns:p14="http://schemas.microsoft.com/office/powerpoint/2010/main" val="735008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D4212-56D0-435E-8CB9-6BD9132D68EC}" type="slidenum">
              <a:rPr lang="en-US"/>
              <a:pPr>
                <a:defRPr/>
              </a:pPr>
              <a:t>‹#›</a:t>
            </a:fld>
            <a:endParaRPr lang="en-US"/>
          </a:p>
        </p:txBody>
      </p:sp>
    </p:spTree>
    <p:extLst>
      <p:ext uri="{BB962C8B-B14F-4D97-AF65-F5344CB8AC3E}">
        <p14:creationId xmlns:p14="http://schemas.microsoft.com/office/powerpoint/2010/main" val="1785552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8A39B-1FCE-4935-AA63-1C3D8AB79A05}" type="slidenum">
              <a:rPr lang="en-US"/>
              <a:pPr>
                <a:defRPr/>
              </a:pPr>
              <a:t>‹#›</a:t>
            </a:fld>
            <a:endParaRPr lang="en-US"/>
          </a:p>
        </p:txBody>
      </p:sp>
    </p:spTree>
    <p:extLst>
      <p:ext uri="{BB962C8B-B14F-4D97-AF65-F5344CB8AC3E}">
        <p14:creationId xmlns:p14="http://schemas.microsoft.com/office/powerpoint/2010/main" val="348186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4922974-0628-409D-82C4-1F36DCB989A1}" type="slidenum">
              <a:rPr lang="en-US"/>
              <a:pPr>
                <a:defRPr/>
              </a:pPr>
              <a:t>‹#›</a:t>
            </a:fld>
            <a:endParaRPr lang="en-US"/>
          </a:p>
        </p:txBody>
      </p:sp>
    </p:spTree>
    <p:extLst>
      <p:ext uri="{BB962C8B-B14F-4D97-AF65-F5344CB8AC3E}">
        <p14:creationId xmlns:p14="http://schemas.microsoft.com/office/powerpoint/2010/main" val="2896348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4944E-740C-4C26-9CAE-0B0AAB24DA30}" type="slidenum">
              <a:rPr lang="en-US"/>
              <a:pPr>
                <a:defRPr/>
              </a:pPr>
              <a:t>‹#›</a:t>
            </a:fld>
            <a:endParaRPr lang="en-US"/>
          </a:p>
        </p:txBody>
      </p:sp>
    </p:spTree>
    <p:extLst>
      <p:ext uri="{BB962C8B-B14F-4D97-AF65-F5344CB8AC3E}">
        <p14:creationId xmlns:p14="http://schemas.microsoft.com/office/powerpoint/2010/main" val="2024801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E26D0-8DBD-4465-9E63-B11F839706BB}" type="slidenum">
              <a:rPr lang="en-US"/>
              <a:pPr>
                <a:defRPr/>
              </a:pPr>
              <a:t>‹#›</a:t>
            </a:fld>
            <a:endParaRPr lang="en-US"/>
          </a:p>
        </p:txBody>
      </p:sp>
    </p:spTree>
    <p:extLst>
      <p:ext uri="{BB962C8B-B14F-4D97-AF65-F5344CB8AC3E}">
        <p14:creationId xmlns:p14="http://schemas.microsoft.com/office/powerpoint/2010/main" val="354619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773F43-BF5A-4A36-8AE1-0B29384852C4}" type="slidenum">
              <a:rPr lang="en-US" altLang="en-US"/>
              <a:pPr/>
              <a:t>‹#›</a:t>
            </a:fld>
            <a:endParaRPr lang="en-US" altLang="en-US"/>
          </a:p>
        </p:txBody>
      </p:sp>
    </p:spTree>
    <p:extLst>
      <p:ext uri="{BB962C8B-B14F-4D97-AF65-F5344CB8AC3E}">
        <p14:creationId xmlns:p14="http://schemas.microsoft.com/office/powerpoint/2010/main" val="139813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621DC-6561-4435-A481-E14CAD5B9D50}" type="slidenum">
              <a:rPr lang="en-US"/>
              <a:pPr>
                <a:defRPr/>
              </a:pPr>
              <a:t>‹#›</a:t>
            </a:fld>
            <a:endParaRPr lang="en-US"/>
          </a:p>
        </p:txBody>
      </p:sp>
    </p:spTree>
    <p:extLst>
      <p:ext uri="{BB962C8B-B14F-4D97-AF65-F5344CB8AC3E}">
        <p14:creationId xmlns:p14="http://schemas.microsoft.com/office/powerpoint/2010/main" val="503517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BFE5A3-9CDC-4E36-AA24-83BCAF608202}" type="slidenum">
              <a:rPr lang="en-US"/>
              <a:pPr>
                <a:defRPr/>
              </a:pPr>
              <a:t>‹#›</a:t>
            </a:fld>
            <a:endParaRPr lang="en-US"/>
          </a:p>
        </p:txBody>
      </p:sp>
    </p:spTree>
    <p:extLst>
      <p:ext uri="{BB962C8B-B14F-4D97-AF65-F5344CB8AC3E}">
        <p14:creationId xmlns:p14="http://schemas.microsoft.com/office/powerpoint/2010/main" val="63713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D911A8-E437-4746-A83F-99C00E98FAD2}" type="slidenum">
              <a:rPr lang="en-US"/>
              <a:pPr>
                <a:defRPr/>
              </a:pPr>
              <a:t>‹#›</a:t>
            </a:fld>
            <a:endParaRPr lang="en-US"/>
          </a:p>
        </p:txBody>
      </p:sp>
    </p:spTree>
    <p:extLst>
      <p:ext uri="{BB962C8B-B14F-4D97-AF65-F5344CB8AC3E}">
        <p14:creationId xmlns:p14="http://schemas.microsoft.com/office/powerpoint/2010/main" val="2232467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6A191-44E4-407E-9382-2ACF736165D8}" type="slidenum">
              <a:rPr lang="en-US"/>
              <a:pPr>
                <a:defRPr/>
              </a:pPr>
              <a:t>‹#›</a:t>
            </a:fld>
            <a:endParaRPr lang="en-US"/>
          </a:p>
        </p:txBody>
      </p:sp>
    </p:spTree>
    <p:extLst>
      <p:ext uri="{BB962C8B-B14F-4D97-AF65-F5344CB8AC3E}">
        <p14:creationId xmlns:p14="http://schemas.microsoft.com/office/powerpoint/2010/main" val="214994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F66D6B-717D-4A8E-9FAD-51109AE835D7}" type="slidenum">
              <a:rPr lang="en-US"/>
              <a:pPr>
                <a:defRPr/>
              </a:pPr>
              <a:t>‹#›</a:t>
            </a:fld>
            <a:endParaRPr lang="en-US"/>
          </a:p>
        </p:txBody>
      </p:sp>
    </p:spTree>
    <p:extLst>
      <p:ext uri="{BB962C8B-B14F-4D97-AF65-F5344CB8AC3E}">
        <p14:creationId xmlns:p14="http://schemas.microsoft.com/office/powerpoint/2010/main" val="56979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9F009-D764-4D90-ADFF-9A15036496C9}" type="slidenum">
              <a:rPr lang="en-US"/>
              <a:pPr>
                <a:defRPr/>
              </a:pPr>
              <a:t>‹#›</a:t>
            </a:fld>
            <a:endParaRPr lang="en-US"/>
          </a:p>
        </p:txBody>
      </p:sp>
    </p:spTree>
    <p:extLst>
      <p:ext uri="{BB962C8B-B14F-4D97-AF65-F5344CB8AC3E}">
        <p14:creationId xmlns:p14="http://schemas.microsoft.com/office/powerpoint/2010/main" val="413382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53D32-901A-48B1-AC7D-B65E63BCDA3D}" type="slidenum">
              <a:rPr lang="en-US"/>
              <a:pPr>
                <a:defRPr/>
              </a:pPr>
              <a:t>‹#›</a:t>
            </a:fld>
            <a:endParaRPr lang="en-US"/>
          </a:p>
        </p:txBody>
      </p:sp>
    </p:spTree>
    <p:extLst>
      <p:ext uri="{BB962C8B-B14F-4D97-AF65-F5344CB8AC3E}">
        <p14:creationId xmlns:p14="http://schemas.microsoft.com/office/powerpoint/2010/main" val="1020274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A7765-60E7-4758-9915-A3C0B9988A36}" type="slidenum">
              <a:rPr lang="en-US"/>
              <a:pPr>
                <a:defRPr/>
              </a:pPr>
              <a:t>‹#›</a:t>
            </a:fld>
            <a:endParaRPr lang="en-US"/>
          </a:p>
        </p:txBody>
      </p:sp>
    </p:spTree>
    <p:extLst>
      <p:ext uri="{BB962C8B-B14F-4D97-AF65-F5344CB8AC3E}">
        <p14:creationId xmlns:p14="http://schemas.microsoft.com/office/powerpoint/2010/main" val="2435047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73419-15D5-46DD-B82A-737CD29F90AA}" type="slidenum">
              <a:rPr lang="en-US"/>
              <a:pPr>
                <a:defRPr/>
              </a:pPr>
              <a:t>‹#›</a:t>
            </a:fld>
            <a:endParaRPr lang="en-US"/>
          </a:p>
        </p:txBody>
      </p:sp>
    </p:spTree>
    <p:extLst>
      <p:ext uri="{BB962C8B-B14F-4D97-AF65-F5344CB8AC3E}">
        <p14:creationId xmlns:p14="http://schemas.microsoft.com/office/powerpoint/2010/main" val="1118615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31876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420207-D8C0-479D-8E48-6D88E20C743D}" type="slidenum">
              <a:rPr lang="en-US" altLang="en-US"/>
              <a:pPr/>
              <a:t>‹#›</a:t>
            </a:fld>
            <a:endParaRPr lang="en-US" altLang="en-US"/>
          </a:p>
        </p:txBody>
      </p:sp>
    </p:spTree>
    <p:extLst>
      <p:ext uri="{BB962C8B-B14F-4D97-AF65-F5344CB8AC3E}">
        <p14:creationId xmlns:p14="http://schemas.microsoft.com/office/powerpoint/2010/main" val="1749680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71867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260812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609313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141040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1522690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3221759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670963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337147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19446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26038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FE31D12-1706-4139-B9E0-0B43360AA8B6}" type="slidenum">
              <a:rPr lang="en-US" altLang="en-US"/>
              <a:pPr/>
              <a:t>‹#›</a:t>
            </a:fld>
            <a:endParaRPr lang="en-US" altLang="en-US"/>
          </a:p>
        </p:txBody>
      </p:sp>
    </p:spTree>
    <p:extLst>
      <p:ext uri="{BB962C8B-B14F-4D97-AF65-F5344CB8AC3E}">
        <p14:creationId xmlns:p14="http://schemas.microsoft.com/office/powerpoint/2010/main" val="2573922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236176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90642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FCE8404-3DB2-4EBF-B4CE-90166AE056D1}" type="slidenum">
              <a:rPr lang="en-US" altLang="en-US"/>
              <a:pPr/>
              <a:t>‹#›</a:t>
            </a:fld>
            <a:endParaRPr lang="en-US" altLang="en-US"/>
          </a:p>
        </p:txBody>
      </p:sp>
    </p:spTree>
    <p:extLst>
      <p:ext uri="{BB962C8B-B14F-4D97-AF65-F5344CB8AC3E}">
        <p14:creationId xmlns:p14="http://schemas.microsoft.com/office/powerpoint/2010/main" val="73551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8163BDB-C901-419A-925E-4454F7F3D996}" type="slidenum">
              <a:rPr lang="en-US" altLang="en-US"/>
              <a:pPr/>
              <a:t>‹#›</a:t>
            </a:fld>
            <a:endParaRPr lang="en-US" altLang="en-US"/>
          </a:p>
        </p:txBody>
      </p:sp>
    </p:spTree>
    <p:extLst>
      <p:ext uri="{BB962C8B-B14F-4D97-AF65-F5344CB8AC3E}">
        <p14:creationId xmlns:p14="http://schemas.microsoft.com/office/powerpoint/2010/main" val="412270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12D2D0-7EE0-4612-9F81-0535EFBC5D3D}" type="slidenum">
              <a:rPr lang="en-US" altLang="en-US"/>
              <a:pPr/>
              <a:t>‹#›</a:t>
            </a:fld>
            <a:endParaRPr lang="en-US" altLang="en-US"/>
          </a:p>
        </p:txBody>
      </p:sp>
    </p:spTree>
    <p:extLst>
      <p:ext uri="{BB962C8B-B14F-4D97-AF65-F5344CB8AC3E}">
        <p14:creationId xmlns:p14="http://schemas.microsoft.com/office/powerpoint/2010/main" val="61460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425338-BF3F-4B59-BD6C-16AE6C572181}" type="slidenum">
              <a:rPr lang="en-US" altLang="en-US"/>
              <a:pPr/>
              <a:t>‹#›</a:t>
            </a:fld>
            <a:endParaRPr lang="en-US" altLang="en-US"/>
          </a:p>
        </p:txBody>
      </p:sp>
    </p:spTree>
    <p:extLst>
      <p:ext uri="{BB962C8B-B14F-4D97-AF65-F5344CB8AC3E}">
        <p14:creationId xmlns:p14="http://schemas.microsoft.com/office/powerpoint/2010/main" val="256307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F2FAA8-2830-4686-9650-A1975B9F97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2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52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52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9E846CFA-A126-4C36-B61A-999F9441EFA6}" type="slidenum">
              <a:rPr lang="en-US"/>
              <a:pPr>
                <a:defRPr/>
              </a:pPr>
              <a:t>‹#›</a:t>
            </a:fld>
            <a:endParaRPr lang="en-US"/>
          </a:p>
        </p:txBody>
      </p:sp>
    </p:spTree>
    <p:extLst>
      <p:ext uri="{BB962C8B-B14F-4D97-AF65-F5344CB8AC3E}">
        <p14:creationId xmlns:p14="http://schemas.microsoft.com/office/powerpoint/2010/main" val="2139578074"/>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068AC1E-AD94-44FD-BC17-8411A64BB798}" type="slidenum">
              <a:rPr lang="en-US"/>
              <a:pPr>
                <a:defRPr/>
              </a:pPr>
              <a:t>‹#›</a:t>
            </a:fld>
            <a:endParaRPr lang="en-US"/>
          </a:p>
        </p:txBody>
      </p:sp>
    </p:spTree>
    <p:extLst>
      <p:ext uri="{BB962C8B-B14F-4D97-AF65-F5344CB8AC3E}">
        <p14:creationId xmlns:p14="http://schemas.microsoft.com/office/powerpoint/2010/main" val="36275716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052844452"/>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svg"/></Relationships>
</file>

<file path=ppt/slides/_rels/slide1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0.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emf"/><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image" Target="../media/image52.png"/><Relationship Id="rId4" Type="http://schemas.openxmlformats.org/officeDocument/2006/relationships/image" Target="../media/image57.png"/></Relationships>
</file>

<file path=ppt/slides/_rels/slide1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emf"/><Relationship Id="rId1" Type="http://schemas.openxmlformats.org/officeDocument/2006/relationships/slideLayout" Target="../slideLayouts/slideLayout40.xml"/><Relationship Id="rId5" Type="http://schemas.openxmlformats.org/officeDocument/2006/relationships/image" Target="../media/image61.png"/><Relationship Id="rId4" Type="http://schemas.openxmlformats.org/officeDocument/2006/relationships/image" Target="../media/image57.png"/></Relationships>
</file>

<file path=ppt/slides/_rels/slide1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jpeg"/><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65.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3.png"/><Relationship Id="rId1" Type="http://schemas.openxmlformats.org/officeDocument/2006/relationships/slideLayout" Target="../slideLayouts/slideLayout40.xml"/><Relationship Id="rId6" Type="http://schemas.openxmlformats.org/officeDocument/2006/relationships/hyperlink" Target="https://www.instagram.com/ryemurph88/" TargetMode="External"/><Relationship Id="rId11" Type="http://schemas.openxmlformats.org/officeDocument/2006/relationships/image" Target="../media/image67.png"/><Relationship Id="rId5" Type="http://schemas.openxmlformats.org/officeDocument/2006/relationships/image" Target="../media/image64.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sv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047162" cy="68437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686800" cy="19812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Evolution </a:t>
            </a: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and Natural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Arial" charset="0"/>
                <a:ea typeface="+mn-ea"/>
                <a:cs typeface="+mn-cs"/>
              </a:rPr>
              <a:t>Selection Review </a:t>
            </a:r>
            <a:r>
              <a:rPr kumimoji="0" lang="en-US" sz="5400" b="1" i="0" u="none" strike="noStrike" kern="1200" cap="none" spc="0" normalizeH="0" baseline="0" noProof="0" dirty="0">
                <a:ln w="17780" cmpd="sng">
                  <a:solidFill>
                    <a:srgbClr val="000000"/>
                  </a:solidFill>
                  <a:prstDash val="solid"/>
                  <a:miter lim="800000"/>
                </a:ln>
                <a:solidFill>
                  <a:srgbClr val="FFFFFF"/>
                </a:solidFill>
                <a:effectLst>
                  <a:outerShdw blurRad="50800" algn="tl" rotWithShape="0">
                    <a:srgbClr val="000000"/>
                  </a:outerShdw>
                </a:effectLst>
                <a:uLnTx/>
                <a:uFillTx/>
                <a:latin typeface="Arial" charset="0"/>
                <a:ea typeface="+mn-ea"/>
                <a:cs typeface="+mn-cs"/>
              </a:rPr>
              <a:t>Game</a:t>
            </a:r>
          </a:p>
        </p:txBody>
      </p:sp>
      <p:sp>
        <p:nvSpPr>
          <p:cNvPr id="4" name="Rectangle 3"/>
          <p:cNvSpPr/>
          <p:nvPr/>
        </p:nvSpPr>
        <p:spPr>
          <a:xfrm>
            <a:off x="228600" y="5029200"/>
            <a:ext cx="3570208" cy="1754326"/>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chemeClr val="tx1"/>
                  </a:solidFill>
                  <a:prstDash val="solid"/>
                  <a:miter lim="800000"/>
                </a:ln>
                <a:solidFill>
                  <a:srgbClr val="FFCCCC"/>
                </a:solidFill>
                <a:effectLst>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ln w="17780" cmpd="sng">
                  <a:solidFill>
                    <a:schemeClr val="tx1"/>
                  </a:solidFill>
                  <a:prstDash val="solid"/>
                  <a:miter lim="800000"/>
                </a:ln>
                <a:solidFill>
                  <a:srgbClr val="FFCCCC"/>
                </a:solidFill>
                <a:effectLst>
                  <a:outerShdw blurRad="50800" algn="tl" rotWithShape="0">
                    <a:srgbClr val="000000"/>
                  </a:outerShdw>
                </a:effectLst>
                <a:latin typeface="Arial" charset="0"/>
              </a:rPr>
              <a:t>Lesson 10</a:t>
            </a:r>
            <a:endParaRPr kumimoji="0" lang="en-US" sz="5400" b="1" i="0" u="none" strike="noStrike" kern="1200" cap="none" spc="0" normalizeH="0" baseline="0" noProof="0" dirty="0">
              <a:ln w="17780" cmpd="sng">
                <a:solidFill>
                  <a:schemeClr val="tx1"/>
                </a:solidFill>
                <a:prstDash val="solid"/>
                <a:miter lim="800000"/>
              </a:ln>
              <a:solidFill>
                <a:srgbClr val="FFCCCC"/>
              </a:solidFill>
              <a:effectLst>
                <a:outerShdw blurRad="50800" algn="tl" rotWithShape="0">
                  <a:srgbClr val="000000"/>
                </a:outerShdw>
              </a:effectLst>
              <a:uLnTx/>
              <a:uFillTx/>
              <a:latin typeface="Arial" charset="0"/>
              <a:ea typeface="+mn-ea"/>
              <a:cs typeface="+mn-cs"/>
            </a:endParaRPr>
          </a:p>
        </p:txBody>
      </p:sp>
      <p:pic>
        <p:nvPicPr>
          <p:cNvPr id="2" name="Graphic 1">
            <a:extLst>
              <a:ext uri="{FF2B5EF4-FFF2-40B4-BE49-F238E27FC236}">
                <a16:creationId xmlns:a16="http://schemas.microsoft.com/office/drawing/2014/main" id="{BA4E8696-4F5F-DC6A-F9C9-7961424804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E9B7C958-AEA5-B505-AAB9-67D7BCC34A35}"/>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7258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57200" y="228600"/>
            <a:ext cx="320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principle can be seen in this picture?</a:t>
            </a:r>
          </a:p>
        </p:txBody>
      </p:sp>
      <p:pic>
        <p:nvPicPr>
          <p:cNvPr id="11267" name="Picture 7" descr="geologicti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1269" name="TextBox 5"/>
          <p:cNvSpPr txBox="1">
            <a:spLocks noChangeArrowheads="1"/>
          </p:cNvSpPr>
          <p:nvPr/>
        </p:nvSpPr>
        <p:spPr bwMode="auto">
          <a:xfrm>
            <a:off x="7239000" y="228600"/>
            <a:ext cx="114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9600">
                <a:latin typeface="Arial" panose="020B0604020202020204" pitchFamily="34" charset="0"/>
              </a:rPr>
              <a: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body" idx="4294967295"/>
          </p:nvPr>
        </p:nvSpPr>
        <p:spPr>
          <a:xfrm>
            <a:off x="-228600" y="61118"/>
            <a:ext cx="9525000" cy="5973763"/>
          </a:xfrm>
        </p:spPr>
        <p:txBody>
          <a:bodyPr/>
          <a:lstStyle/>
          <a:p>
            <a:pPr eaLnBrk="1" hangingPunct="1"/>
            <a:r>
              <a:rPr lang="en-US" dirty="0"/>
              <a:t>Modern day animals share similar characteristics. </a:t>
            </a:r>
          </a:p>
          <a:p>
            <a:pPr lvl="1" eaLnBrk="1" hangingPunct="1"/>
            <a:r>
              <a:rPr lang="en-US" dirty="0">
                <a:solidFill>
                  <a:srgbClr val="66FFCC"/>
                </a:solidFill>
              </a:rPr>
              <a:t>What is the name for </a:t>
            </a:r>
            <a:r>
              <a:rPr lang="en-US" b="0" i="0" dirty="0">
                <a:solidFill>
                  <a:srgbClr val="66FFCC"/>
                </a:solidFill>
                <a:effectLst/>
                <a:latin typeface="Roboto" panose="02000000000000000000" pitchFamily="2" charset="0"/>
              </a:rPr>
              <a:t>four-footed animals, especially members which includes all vertebrates higher than fishes.</a:t>
            </a:r>
          </a:p>
          <a:p>
            <a:pPr marL="914400" lvl="2" indent="0">
              <a:buNone/>
            </a:pPr>
            <a:r>
              <a:rPr lang="en-US" dirty="0">
                <a:latin typeface="Roboto" panose="02000000000000000000" pitchFamily="2" charset="0"/>
              </a:rPr>
              <a:t>-A</a:t>
            </a:r>
            <a:r>
              <a:rPr lang="en-US" b="0" i="0" dirty="0">
                <a:effectLst/>
                <a:latin typeface="Roboto" panose="02000000000000000000" pitchFamily="2" charset="0"/>
              </a:rPr>
              <a:t>n object or structure with four feet, legs, or supports.</a:t>
            </a:r>
          </a:p>
          <a:p>
            <a:pPr lvl="3" eaLnBrk="1" hangingPunct="1"/>
            <a:endParaRPr lang="en-US" dirty="0"/>
          </a:p>
          <a:p>
            <a:pPr eaLnBrk="1" hangingPunct="1"/>
            <a:endParaRPr lang="en-US" dirty="0"/>
          </a:p>
        </p:txBody>
      </p:sp>
      <p:pic>
        <p:nvPicPr>
          <p:cNvPr id="196611"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763000" cy="3886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404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D77FD3B5-1D1A-45F7-9CFE-CF18F0C24CD4}"/>
              </a:ext>
            </a:extLst>
          </p:cNvPr>
          <p:cNvSpPr/>
          <p:nvPr/>
        </p:nvSpPr>
        <p:spPr>
          <a:xfrm>
            <a:off x="7961293" y="561131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17</a:t>
            </a:r>
          </a:p>
        </p:txBody>
      </p:sp>
    </p:spTree>
    <p:extLst>
      <p:ext uri="{BB962C8B-B14F-4D97-AF65-F5344CB8AC3E}">
        <p14:creationId xmlns:p14="http://schemas.microsoft.com/office/powerpoint/2010/main" val="25297432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body" idx="4294967295"/>
          </p:nvPr>
        </p:nvSpPr>
        <p:spPr>
          <a:xfrm>
            <a:off x="-228600" y="61118"/>
            <a:ext cx="9525000" cy="5973763"/>
          </a:xfrm>
        </p:spPr>
        <p:txBody>
          <a:bodyPr/>
          <a:lstStyle/>
          <a:p>
            <a:pPr eaLnBrk="1" hangingPunct="1"/>
            <a:r>
              <a:rPr lang="en-US" dirty="0"/>
              <a:t>Modern day animals share similar characteristics. </a:t>
            </a:r>
          </a:p>
          <a:p>
            <a:pPr lvl="1" eaLnBrk="1" hangingPunct="1"/>
            <a:r>
              <a:rPr lang="en-US" dirty="0">
                <a:solidFill>
                  <a:srgbClr val="66FFCC"/>
                </a:solidFill>
              </a:rPr>
              <a:t>What is the name for </a:t>
            </a:r>
            <a:r>
              <a:rPr lang="en-US" b="0" i="0" dirty="0">
                <a:solidFill>
                  <a:srgbClr val="66FFCC"/>
                </a:solidFill>
                <a:effectLst/>
                <a:latin typeface="Roboto" panose="02000000000000000000" pitchFamily="2" charset="0"/>
              </a:rPr>
              <a:t>four-footed animals, especially members which includes all vertebrates higher than fishes.</a:t>
            </a:r>
          </a:p>
          <a:p>
            <a:pPr marL="914400" lvl="2" indent="0">
              <a:buNone/>
            </a:pPr>
            <a:r>
              <a:rPr lang="en-US" dirty="0">
                <a:latin typeface="Roboto" panose="02000000000000000000" pitchFamily="2" charset="0"/>
              </a:rPr>
              <a:t>-A</a:t>
            </a:r>
            <a:r>
              <a:rPr lang="en-US" b="0" i="0" dirty="0">
                <a:effectLst/>
                <a:latin typeface="Roboto" panose="02000000000000000000" pitchFamily="2" charset="0"/>
              </a:rPr>
              <a:t>n object or structure with four feet, legs, or supports.</a:t>
            </a:r>
          </a:p>
          <a:p>
            <a:pPr lvl="3" eaLnBrk="1" hangingPunct="1"/>
            <a:endParaRPr lang="en-US" dirty="0"/>
          </a:p>
          <a:p>
            <a:pPr eaLnBrk="1" hangingPunct="1"/>
            <a:endParaRPr lang="en-US" dirty="0"/>
          </a:p>
        </p:txBody>
      </p:sp>
      <p:pic>
        <p:nvPicPr>
          <p:cNvPr id="196611"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763000" cy="3886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404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D77FD3B5-1D1A-45F7-9CFE-CF18F0C24CD4}"/>
              </a:ext>
            </a:extLst>
          </p:cNvPr>
          <p:cNvSpPr/>
          <p:nvPr/>
        </p:nvSpPr>
        <p:spPr>
          <a:xfrm>
            <a:off x="7961293" y="561131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17</a:t>
            </a:r>
          </a:p>
        </p:txBody>
      </p:sp>
      <p:sp>
        <p:nvSpPr>
          <p:cNvPr id="3" name="Rectangle 2">
            <a:extLst>
              <a:ext uri="{FF2B5EF4-FFF2-40B4-BE49-F238E27FC236}">
                <a16:creationId xmlns:a16="http://schemas.microsoft.com/office/drawing/2014/main" id="{AE257C03-8690-4424-ABC1-CC65818013AF}"/>
              </a:ext>
            </a:extLst>
          </p:cNvPr>
          <p:cNvSpPr/>
          <p:nvPr/>
        </p:nvSpPr>
        <p:spPr>
          <a:xfrm>
            <a:off x="2037909" y="3451123"/>
            <a:ext cx="5068182" cy="132343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9525">
                  <a:solidFill>
                    <a:srgbClr val="000000"/>
                  </a:solidFill>
                  <a:prstDash val="solid"/>
                </a:ln>
                <a:solidFill>
                  <a:srgbClr val="AAADCA"/>
                </a:solidFill>
                <a:effectLst>
                  <a:glow rad="228600">
                    <a:srgbClr val="003399">
                      <a:satMod val="175000"/>
                      <a:alpha val="40000"/>
                    </a:srgbClr>
                  </a:glow>
                  <a:outerShdw blurRad="12700" dist="38100" dir="2700000" algn="tl" rotWithShape="0">
                    <a:srgbClr val="AAADCA">
                      <a:lumMod val="60000"/>
                      <a:lumOff val="40000"/>
                    </a:srgbClr>
                  </a:outerShdw>
                </a:effectLst>
                <a:uLnTx/>
                <a:uFillTx/>
                <a:latin typeface="Arial" panose="020B0604020202020204" pitchFamily="34" charset="0"/>
                <a:ea typeface="+mn-ea"/>
                <a:cs typeface="+mn-cs"/>
              </a:rPr>
              <a:t>Tetrapods</a:t>
            </a:r>
            <a:endParaRPr kumimoji="0" lang="en-US" sz="8000" b="1" i="0" u="none" strike="noStrike" kern="1200" cap="none" spc="0" normalizeH="0" baseline="0" noProof="0" dirty="0">
              <a:ln w="9525">
                <a:solidFill>
                  <a:srgbClr val="000000"/>
                </a:solidFill>
                <a:prstDash val="solid"/>
              </a:ln>
              <a:solidFill>
                <a:srgbClr val="AAADCA"/>
              </a:solidFill>
              <a:effectLst>
                <a:glow rad="228600">
                  <a:srgbClr val="003399">
                    <a:satMod val="175000"/>
                    <a:alpha val="40000"/>
                  </a:srgbClr>
                </a:glow>
                <a:outerShdw blurRad="12700" dist="38100" dir="2700000" algn="tl" rotWithShape="0">
                  <a:srgbClr val="AAADCA">
                    <a:lumMod val="60000"/>
                    <a:lumOff val="40000"/>
                  </a:srgbClr>
                </a:outerShdw>
              </a:effectLst>
              <a:uLnTx/>
              <a:uFillTx/>
              <a:latin typeface="Arial" panose="020B0604020202020204" pitchFamily="34" charset="0"/>
              <a:ea typeface="+mn-ea"/>
              <a:cs typeface="+mn-cs"/>
            </a:endParaRPr>
          </a:p>
        </p:txBody>
      </p:sp>
      <p:sp>
        <p:nvSpPr>
          <p:cNvPr id="5" name="Freeform: Shape 4">
            <a:extLst>
              <a:ext uri="{FF2B5EF4-FFF2-40B4-BE49-F238E27FC236}">
                <a16:creationId xmlns:a16="http://schemas.microsoft.com/office/drawing/2014/main" id="{C3A8E476-9452-4CB8-9585-AF262442B029}"/>
              </a:ext>
            </a:extLst>
          </p:cNvPr>
          <p:cNvSpPr/>
          <p:nvPr/>
        </p:nvSpPr>
        <p:spPr bwMode="auto">
          <a:xfrm>
            <a:off x="5494266" y="3000184"/>
            <a:ext cx="1782136" cy="955696"/>
          </a:xfrm>
          <a:custGeom>
            <a:avLst/>
            <a:gdLst>
              <a:gd name="connsiteX0" fmla="*/ 0 w 1782136"/>
              <a:gd name="connsiteY0" fmla="*/ 861306 h 955696"/>
              <a:gd name="connsiteX1" fmla="*/ 259572 w 1782136"/>
              <a:gd name="connsiteY1" fmla="*/ 796413 h 955696"/>
              <a:gd name="connsiteX2" fmla="*/ 283169 w 1782136"/>
              <a:gd name="connsiteY2" fmla="*/ 778715 h 955696"/>
              <a:gd name="connsiteX3" fmla="*/ 318565 w 1782136"/>
              <a:gd name="connsiteY3" fmla="*/ 761017 h 955696"/>
              <a:gd name="connsiteX4" fmla="*/ 342163 w 1782136"/>
              <a:gd name="connsiteY4" fmla="*/ 731520 h 955696"/>
              <a:gd name="connsiteX5" fmla="*/ 371660 w 1782136"/>
              <a:gd name="connsiteY5" fmla="*/ 713822 h 955696"/>
              <a:gd name="connsiteX6" fmla="*/ 407056 w 1782136"/>
              <a:gd name="connsiteY6" fmla="*/ 666627 h 955696"/>
              <a:gd name="connsiteX7" fmla="*/ 442452 w 1782136"/>
              <a:gd name="connsiteY7" fmla="*/ 572238 h 955696"/>
              <a:gd name="connsiteX8" fmla="*/ 466049 w 1782136"/>
              <a:gd name="connsiteY8" fmla="*/ 489647 h 955696"/>
              <a:gd name="connsiteX9" fmla="*/ 542741 w 1782136"/>
              <a:gd name="connsiteY9" fmla="*/ 336264 h 955696"/>
              <a:gd name="connsiteX10" fmla="*/ 595835 w 1782136"/>
              <a:gd name="connsiteY10" fmla="*/ 289069 h 955696"/>
              <a:gd name="connsiteX11" fmla="*/ 731520 w 1782136"/>
              <a:gd name="connsiteY11" fmla="*/ 176981 h 955696"/>
              <a:gd name="connsiteX12" fmla="*/ 749218 w 1782136"/>
              <a:gd name="connsiteY12" fmla="*/ 171082 h 955696"/>
              <a:gd name="connsiteX13" fmla="*/ 761017 w 1782136"/>
              <a:gd name="connsiteY13" fmla="*/ 289069 h 955696"/>
              <a:gd name="connsiteX14" fmla="*/ 749218 w 1782136"/>
              <a:gd name="connsiteY14" fmla="*/ 318565 h 955696"/>
              <a:gd name="connsiteX15" fmla="*/ 784614 w 1782136"/>
              <a:gd name="connsiteY15" fmla="*/ 247773 h 955696"/>
              <a:gd name="connsiteX16" fmla="*/ 831809 w 1782136"/>
              <a:gd name="connsiteY16" fmla="*/ 182880 h 955696"/>
              <a:gd name="connsiteX17" fmla="*/ 937998 w 1782136"/>
              <a:gd name="connsiteY17" fmla="*/ 70793 h 955696"/>
              <a:gd name="connsiteX18" fmla="*/ 973394 w 1782136"/>
              <a:gd name="connsiteY18" fmla="*/ 47195 h 955696"/>
              <a:gd name="connsiteX19" fmla="*/ 1032387 w 1782136"/>
              <a:gd name="connsiteY19" fmla="*/ 29497 h 955696"/>
              <a:gd name="connsiteX20" fmla="*/ 1044186 w 1782136"/>
              <a:gd name="connsiteY20" fmla="*/ 141585 h 955696"/>
              <a:gd name="connsiteX21" fmla="*/ 1067783 w 1782136"/>
              <a:gd name="connsiteY21" fmla="*/ 165182 h 955696"/>
              <a:gd name="connsiteX22" fmla="*/ 1227066 w 1782136"/>
              <a:gd name="connsiteY22" fmla="*/ 53095 h 955696"/>
              <a:gd name="connsiteX23" fmla="*/ 1250663 w 1782136"/>
              <a:gd name="connsiteY23" fmla="*/ 41296 h 955696"/>
              <a:gd name="connsiteX24" fmla="*/ 1286060 w 1782136"/>
              <a:gd name="connsiteY24" fmla="*/ 29497 h 955696"/>
              <a:gd name="connsiteX25" fmla="*/ 1303758 w 1782136"/>
              <a:gd name="connsiteY25" fmla="*/ 47195 h 955696"/>
              <a:gd name="connsiteX26" fmla="*/ 1303758 w 1782136"/>
              <a:gd name="connsiteY26" fmla="*/ 117987 h 955696"/>
              <a:gd name="connsiteX27" fmla="*/ 1297858 w 1782136"/>
              <a:gd name="connsiteY27" fmla="*/ 147484 h 955696"/>
              <a:gd name="connsiteX28" fmla="*/ 1368651 w 1782136"/>
              <a:gd name="connsiteY28" fmla="*/ 82591 h 955696"/>
              <a:gd name="connsiteX29" fmla="*/ 1551531 w 1782136"/>
              <a:gd name="connsiteY29" fmla="*/ 0 h 955696"/>
              <a:gd name="connsiteX30" fmla="*/ 1527933 w 1782136"/>
              <a:gd name="connsiteY30" fmla="*/ 141585 h 955696"/>
              <a:gd name="connsiteX31" fmla="*/ 1486638 w 1782136"/>
              <a:gd name="connsiteY31" fmla="*/ 188780 h 955696"/>
              <a:gd name="connsiteX32" fmla="*/ 1539732 w 1782136"/>
              <a:gd name="connsiteY32" fmla="*/ 153384 h 955696"/>
              <a:gd name="connsiteX33" fmla="*/ 1763907 w 1782136"/>
              <a:gd name="connsiteY33" fmla="*/ 76692 h 955696"/>
              <a:gd name="connsiteX34" fmla="*/ 1781605 w 1782136"/>
              <a:gd name="connsiteY34" fmla="*/ 123887 h 955696"/>
              <a:gd name="connsiteX35" fmla="*/ 1734411 w 1782136"/>
              <a:gd name="connsiteY35" fmla="*/ 212377 h 955696"/>
              <a:gd name="connsiteX36" fmla="*/ 1522034 w 1782136"/>
              <a:gd name="connsiteY36" fmla="*/ 365760 h 955696"/>
              <a:gd name="connsiteX37" fmla="*/ 1398147 w 1782136"/>
              <a:gd name="connsiteY37" fmla="*/ 412955 h 955696"/>
              <a:gd name="connsiteX38" fmla="*/ 1303758 w 1782136"/>
              <a:gd name="connsiteY38" fmla="*/ 442452 h 955696"/>
              <a:gd name="connsiteX39" fmla="*/ 1221167 w 1782136"/>
              <a:gd name="connsiteY39" fmla="*/ 489647 h 955696"/>
              <a:gd name="connsiteX40" fmla="*/ 1132676 w 1782136"/>
              <a:gd name="connsiteY40" fmla="*/ 530942 h 955696"/>
              <a:gd name="connsiteX41" fmla="*/ 1055985 w 1782136"/>
              <a:gd name="connsiteY41" fmla="*/ 578137 h 955696"/>
              <a:gd name="connsiteX42" fmla="*/ 837709 w 1782136"/>
              <a:gd name="connsiteY42" fmla="*/ 743319 h 955696"/>
              <a:gd name="connsiteX43" fmla="*/ 713822 w 1782136"/>
              <a:gd name="connsiteY43" fmla="*/ 802313 h 955696"/>
              <a:gd name="connsiteX44" fmla="*/ 666627 w 1782136"/>
              <a:gd name="connsiteY44" fmla="*/ 814111 h 955696"/>
              <a:gd name="connsiteX45" fmla="*/ 525043 w 1782136"/>
              <a:gd name="connsiteY45" fmla="*/ 855407 h 955696"/>
              <a:gd name="connsiteX46" fmla="*/ 436552 w 1782136"/>
              <a:gd name="connsiteY46" fmla="*/ 884904 h 955696"/>
              <a:gd name="connsiteX47" fmla="*/ 383458 w 1782136"/>
              <a:gd name="connsiteY47" fmla="*/ 902602 h 955696"/>
              <a:gd name="connsiteX48" fmla="*/ 318565 w 1782136"/>
              <a:gd name="connsiteY48" fmla="*/ 932098 h 955696"/>
              <a:gd name="connsiteX49" fmla="*/ 235974 w 1782136"/>
              <a:gd name="connsiteY49" fmla="*/ 943897 h 955696"/>
              <a:gd name="connsiteX50" fmla="*/ 176981 w 1782136"/>
              <a:gd name="connsiteY50" fmla="*/ 955696 h 955696"/>
              <a:gd name="connsiteX51" fmla="*/ 159283 w 1782136"/>
              <a:gd name="connsiteY51" fmla="*/ 949796 h 955696"/>
              <a:gd name="connsiteX52" fmla="*/ 153383 w 1782136"/>
              <a:gd name="connsiteY52" fmla="*/ 890803 h 955696"/>
              <a:gd name="connsiteX53" fmla="*/ 141585 w 1782136"/>
              <a:gd name="connsiteY53" fmla="*/ 855407 h 955696"/>
              <a:gd name="connsiteX54" fmla="*/ 135685 w 1782136"/>
              <a:gd name="connsiteY54" fmla="*/ 802313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82136" h="955696">
                <a:moveTo>
                  <a:pt x="0" y="861306"/>
                </a:moveTo>
                <a:cubicBezTo>
                  <a:pt x="50434" y="850274"/>
                  <a:pt x="190477" y="826643"/>
                  <a:pt x="259572" y="796413"/>
                </a:cubicBezTo>
                <a:cubicBezTo>
                  <a:pt x="268580" y="792472"/>
                  <a:pt x="274738" y="783774"/>
                  <a:pt x="283169" y="778715"/>
                </a:cubicBezTo>
                <a:cubicBezTo>
                  <a:pt x="294480" y="771928"/>
                  <a:pt x="306766" y="766916"/>
                  <a:pt x="318565" y="761017"/>
                </a:cubicBezTo>
                <a:cubicBezTo>
                  <a:pt x="326431" y="751185"/>
                  <a:pt x="332752" y="739885"/>
                  <a:pt x="342163" y="731520"/>
                </a:cubicBezTo>
                <a:cubicBezTo>
                  <a:pt x="350733" y="723902"/>
                  <a:pt x="363552" y="721930"/>
                  <a:pt x="371660" y="713822"/>
                </a:cubicBezTo>
                <a:cubicBezTo>
                  <a:pt x="385565" y="699917"/>
                  <a:pt x="396939" y="683489"/>
                  <a:pt x="407056" y="666627"/>
                </a:cubicBezTo>
                <a:cubicBezTo>
                  <a:pt x="419580" y="645754"/>
                  <a:pt x="435618" y="592740"/>
                  <a:pt x="442452" y="572238"/>
                </a:cubicBezTo>
                <a:cubicBezTo>
                  <a:pt x="451625" y="508019"/>
                  <a:pt x="441628" y="552443"/>
                  <a:pt x="466049" y="489647"/>
                </a:cubicBezTo>
                <a:cubicBezTo>
                  <a:pt x="493220" y="419779"/>
                  <a:pt x="490033" y="403613"/>
                  <a:pt x="542741" y="336264"/>
                </a:cubicBezTo>
                <a:cubicBezTo>
                  <a:pt x="557335" y="317616"/>
                  <a:pt x="579485" y="306198"/>
                  <a:pt x="595835" y="289069"/>
                </a:cubicBezTo>
                <a:cubicBezTo>
                  <a:pt x="692408" y="187897"/>
                  <a:pt x="626856" y="221837"/>
                  <a:pt x="731520" y="176981"/>
                </a:cubicBezTo>
                <a:cubicBezTo>
                  <a:pt x="737236" y="174531"/>
                  <a:pt x="743319" y="173048"/>
                  <a:pt x="749218" y="171082"/>
                </a:cubicBezTo>
                <a:cubicBezTo>
                  <a:pt x="771297" y="229958"/>
                  <a:pt x="773855" y="216318"/>
                  <a:pt x="761017" y="289069"/>
                </a:cubicBezTo>
                <a:cubicBezTo>
                  <a:pt x="759177" y="299497"/>
                  <a:pt x="743964" y="327759"/>
                  <a:pt x="749218" y="318565"/>
                </a:cubicBezTo>
                <a:cubicBezTo>
                  <a:pt x="762307" y="295658"/>
                  <a:pt x="770896" y="270309"/>
                  <a:pt x="784614" y="247773"/>
                </a:cubicBezTo>
                <a:cubicBezTo>
                  <a:pt x="798521" y="224926"/>
                  <a:pt x="815207" y="203851"/>
                  <a:pt x="831809" y="182880"/>
                </a:cubicBezTo>
                <a:cubicBezTo>
                  <a:pt x="873866" y="129756"/>
                  <a:pt x="889980" y="107730"/>
                  <a:pt x="937998" y="70793"/>
                </a:cubicBezTo>
                <a:cubicBezTo>
                  <a:pt x="949238" y="62147"/>
                  <a:pt x="960711" y="53537"/>
                  <a:pt x="973394" y="47195"/>
                </a:cubicBezTo>
                <a:cubicBezTo>
                  <a:pt x="987759" y="40013"/>
                  <a:pt x="1015449" y="33731"/>
                  <a:pt x="1032387" y="29497"/>
                </a:cubicBezTo>
                <a:cubicBezTo>
                  <a:pt x="1036320" y="66860"/>
                  <a:pt x="1034703" y="105232"/>
                  <a:pt x="1044186" y="141585"/>
                </a:cubicBezTo>
                <a:cubicBezTo>
                  <a:pt x="1046994" y="152349"/>
                  <a:pt x="1056962" y="167759"/>
                  <a:pt x="1067783" y="165182"/>
                </a:cubicBezTo>
                <a:cubicBezTo>
                  <a:pt x="1276378" y="115516"/>
                  <a:pt x="1079767" y="126748"/>
                  <a:pt x="1227066" y="53095"/>
                </a:cubicBezTo>
                <a:cubicBezTo>
                  <a:pt x="1234932" y="49162"/>
                  <a:pt x="1242498" y="44562"/>
                  <a:pt x="1250663" y="41296"/>
                </a:cubicBezTo>
                <a:cubicBezTo>
                  <a:pt x="1262211" y="36677"/>
                  <a:pt x="1286060" y="29497"/>
                  <a:pt x="1286060" y="29497"/>
                </a:cubicBezTo>
                <a:cubicBezTo>
                  <a:pt x="1291959" y="35396"/>
                  <a:pt x="1299619" y="39951"/>
                  <a:pt x="1303758" y="47195"/>
                </a:cubicBezTo>
                <a:cubicBezTo>
                  <a:pt x="1315517" y="67774"/>
                  <a:pt x="1306722" y="98723"/>
                  <a:pt x="1303758" y="117987"/>
                </a:cubicBezTo>
                <a:cubicBezTo>
                  <a:pt x="1302233" y="127897"/>
                  <a:pt x="1289055" y="152285"/>
                  <a:pt x="1297858" y="147484"/>
                </a:cubicBezTo>
                <a:cubicBezTo>
                  <a:pt x="1325961" y="132155"/>
                  <a:pt x="1342723" y="101366"/>
                  <a:pt x="1368651" y="82591"/>
                </a:cubicBezTo>
                <a:cubicBezTo>
                  <a:pt x="1454880" y="20150"/>
                  <a:pt x="1460246" y="26082"/>
                  <a:pt x="1551531" y="0"/>
                </a:cubicBezTo>
                <a:cubicBezTo>
                  <a:pt x="1572860" y="92428"/>
                  <a:pt x="1585400" y="63594"/>
                  <a:pt x="1527933" y="141585"/>
                </a:cubicBezTo>
                <a:cubicBezTo>
                  <a:pt x="1515533" y="158414"/>
                  <a:pt x="1471857" y="173999"/>
                  <a:pt x="1486638" y="188780"/>
                </a:cubicBezTo>
                <a:cubicBezTo>
                  <a:pt x="1501678" y="203820"/>
                  <a:pt x="1520707" y="162896"/>
                  <a:pt x="1539732" y="153384"/>
                </a:cubicBezTo>
                <a:cubicBezTo>
                  <a:pt x="1681222" y="82639"/>
                  <a:pt x="1648418" y="94460"/>
                  <a:pt x="1763907" y="76692"/>
                </a:cubicBezTo>
                <a:cubicBezTo>
                  <a:pt x="1769806" y="92424"/>
                  <a:pt x="1785174" y="107469"/>
                  <a:pt x="1781605" y="123887"/>
                </a:cubicBezTo>
                <a:cubicBezTo>
                  <a:pt x="1774504" y="156554"/>
                  <a:pt x="1754615" y="185744"/>
                  <a:pt x="1734411" y="212377"/>
                </a:cubicBezTo>
                <a:cubicBezTo>
                  <a:pt x="1672977" y="293359"/>
                  <a:pt x="1615117" y="322466"/>
                  <a:pt x="1522034" y="365760"/>
                </a:cubicBezTo>
                <a:cubicBezTo>
                  <a:pt x="1481965" y="384397"/>
                  <a:pt x="1439839" y="398306"/>
                  <a:pt x="1398147" y="412955"/>
                </a:cubicBezTo>
                <a:cubicBezTo>
                  <a:pt x="1367047" y="423882"/>
                  <a:pt x="1334004" y="429345"/>
                  <a:pt x="1303758" y="442452"/>
                </a:cubicBezTo>
                <a:cubicBezTo>
                  <a:pt x="1274664" y="455059"/>
                  <a:pt x="1249331" y="475080"/>
                  <a:pt x="1221167" y="489647"/>
                </a:cubicBezTo>
                <a:cubicBezTo>
                  <a:pt x="1192255" y="504601"/>
                  <a:pt x="1161369" y="515571"/>
                  <a:pt x="1132676" y="530942"/>
                </a:cubicBezTo>
                <a:cubicBezTo>
                  <a:pt x="1106217" y="545116"/>
                  <a:pt x="1080260" y="560482"/>
                  <a:pt x="1055985" y="578137"/>
                </a:cubicBezTo>
                <a:cubicBezTo>
                  <a:pt x="994943" y="622532"/>
                  <a:pt x="906921" y="704868"/>
                  <a:pt x="837709" y="743319"/>
                </a:cubicBezTo>
                <a:cubicBezTo>
                  <a:pt x="785254" y="772460"/>
                  <a:pt x="774278" y="781154"/>
                  <a:pt x="713822" y="802313"/>
                </a:cubicBezTo>
                <a:cubicBezTo>
                  <a:pt x="698517" y="807670"/>
                  <a:pt x="682159" y="809451"/>
                  <a:pt x="666627" y="814111"/>
                </a:cubicBezTo>
                <a:cubicBezTo>
                  <a:pt x="453179" y="878145"/>
                  <a:pt x="736901" y="799656"/>
                  <a:pt x="525043" y="855407"/>
                </a:cubicBezTo>
                <a:cubicBezTo>
                  <a:pt x="490037" y="864619"/>
                  <a:pt x="470809" y="870630"/>
                  <a:pt x="436552" y="884904"/>
                </a:cubicBezTo>
                <a:cubicBezTo>
                  <a:pt x="391464" y="903691"/>
                  <a:pt x="435856" y="892121"/>
                  <a:pt x="383458" y="902602"/>
                </a:cubicBezTo>
                <a:cubicBezTo>
                  <a:pt x="367705" y="910479"/>
                  <a:pt x="336938" y="927087"/>
                  <a:pt x="318565" y="932098"/>
                </a:cubicBezTo>
                <a:cubicBezTo>
                  <a:pt x="303072" y="936323"/>
                  <a:pt x="247931" y="942189"/>
                  <a:pt x="235974" y="943897"/>
                </a:cubicBezTo>
                <a:cubicBezTo>
                  <a:pt x="202220" y="948719"/>
                  <a:pt x="205649" y="948528"/>
                  <a:pt x="176981" y="955696"/>
                </a:cubicBezTo>
                <a:cubicBezTo>
                  <a:pt x="171082" y="953729"/>
                  <a:pt x="161408" y="955640"/>
                  <a:pt x="159283" y="949796"/>
                </a:cubicBezTo>
                <a:cubicBezTo>
                  <a:pt x="152529" y="931223"/>
                  <a:pt x="157025" y="910227"/>
                  <a:pt x="153383" y="890803"/>
                </a:cubicBezTo>
                <a:cubicBezTo>
                  <a:pt x="151091" y="878579"/>
                  <a:pt x="144601" y="867472"/>
                  <a:pt x="141585" y="855407"/>
                </a:cubicBezTo>
                <a:cubicBezTo>
                  <a:pt x="134715" y="827927"/>
                  <a:pt x="135685" y="825198"/>
                  <a:pt x="135685" y="802313"/>
                </a:cubicBezTo>
              </a:path>
            </a:pathLst>
          </a:cu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9" name="Freeform: Shape 8">
            <a:extLst>
              <a:ext uri="{FF2B5EF4-FFF2-40B4-BE49-F238E27FC236}">
                <a16:creationId xmlns:a16="http://schemas.microsoft.com/office/drawing/2014/main" id="{ED8E0B12-B620-4D5A-85EF-3CFFE9F024FB}"/>
              </a:ext>
            </a:extLst>
          </p:cNvPr>
          <p:cNvSpPr/>
          <p:nvPr/>
        </p:nvSpPr>
        <p:spPr bwMode="auto">
          <a:xfrm flipV="1">
            <a:off x="5527204" y="4455645"/>
            <a:ext cx="1782136" cy="910976"/>
          </a:xfrm>
          <a:custGeom>
            <a:avLst/>
            <a:gdLst>
              <a:gd name="connsiteX0" fmla="*/ 0 w 1782136"/>
              <a:gd name="connsiteY0" fmla="*/ 861306 h 955696"/>
              <a:gd name="connsiteX1" fmla="*/ 259572 w 1782136"/>
              <a:gd name="connsiteY1" fmla="*/ 796413 h 955696"/>
              <a:gd name="connsiteX2" fmla="*/ 283169 w 1782136"/>
              <a:gd name="connsiteY2" fmla="*/ 778715 h 955696"/>
              <a:gd name="connsiteX3" fmla="*/ 318565 w 1782136"/>
              <a:gd name="connsiteY3" fmla="*/ 761017 h 955696"/>
              <a:gd name="connsiteX4" fmla="*/ 342163 w 1782136"/>
              <a:gd name="connsiteY4" fmla="*/ 731520 h 955696"/>
              <a:gd name="connsiteX5" fmla="*/ 371660 w 1782136"/>
              <a:gd name="connsiteY5" fmla="*/ 713822 h 955696"/>
              <a:gd name="connsiteX6" fmla="*/ 407056 w 1782136"/>
              <a:gd name="connsiteY6" fmla="*/ 666627 h 955696"/>
              <a:gd name="connsiteX7" fmla="*/ 442452 w 1782136"/>
              <a:gd name="connsiteY7" fmla="*/ 572238 h 955696"/>
              <a:gd name="connsiteX8" fmla="*/ 466049 w 1782136"/>
              <a:gd name="connsiteY8" fmla="*/ 489647 h 955696"/>
              <a:gd name="connsiteX9" fmla="*/ 542741 w 1782136"/>
              <a:gd name="connsiteY9" fmla="*/ 336264 h 955696"/>
              <a:gd name="connsiteX10" fmla="*/ 595835 w 1782136"/>
              <a:gd name="connsiteY10" fmla="*/ 289069 h 955696"/>
              <a:gd name="connsiteX11" fmla="*/ 731520 w 1782136"/>
              <a:gd name="connsiteY11" fmla="*/ 176981 h 955696"/>
              <a:gd name="connsiteX12" fmla="*/ 749218 w 1782136"/>
              <a:gd name="connsiteY12" fmla="*/ 171082 h 955696"/>
              <a:gd name="connsiteX13" fmla="*/ 761017 w 1782136"/>
              <a:gd name="connsiteY13" fmla="*/ 289069 h 955696"/>
              <a:gd name="connsiteX14" fmla="*/ 749218 w 1782136"/>
              <a:gd name="connsiteY14" fmla="*/ 318565 h 955696"/>
              <a:gd name="connsiteX15" fmla="*/ 784614 w 1782136"/>
              <a:gd name="connsiteY15" fmla="*/ 247773 h 955696"/>
              <a:gd name="connsiteX16" fmla="*/ 831809 w 1782136"/>
              <a:gd name="connsiteY16" fmla="*/ 182880 h 955696"/>
              <a:gd name="connsiteX17" fmla="*/ 937998 w 1782136"/>
              <a:gd name="connsiteY17" fmla="*/ 70793 h 955696"/>
              <a:gd name="connsiteX18" fmla="*/ 973394 w 1782136"/>
              <a:gd name="connsiteY18" fmla="*/ 47195 h 955696"/>
              <a:gd name="connsiteX19" fmla="*/ 1032387 w 1782136"/>
              <a:gd name="connsiteY19" fmla="*/ 29497 h 955696"/>
              <a:gd name="connsiteX20" fmla="*/ 1044186 w 1782136"/>
              <a:gd name="connsiteY20" fmla="*/ 141585 h 955696"/>
              <a:gd name="connsiteX21" fmla="*/ 1067783 w 1782136"/>
              <a:gd name="connsiteY21" fmla="*/ 165182 h 955696"/>
              <a:gd name="connsiteX22" fmla="*/ 1227066 w 1782136"/>
              <a:gd name="connsiteY22" fmla="*/ 53095 h 955696"/>
              <a:gd name="connsiteX23" fmla="*/ 1250663 w 1782136"/>
              <a:gd name="connsiteY23" fmla="*/ 41296 h 955696"/>
              <a:gd name="connsiteX24" fmla="*/ 1286060 w 1782136"/>
              <a:gd name="connsiteY24" fmla="*/ 29497 h 955696"/>
              <a:gd name="connsiteX25" fmla="*/ 1303758 w 1782136"/>
              <a:gd name="connsiteY25" fmla="*/ 47195 h 955696"/>
              <a:gd name="connsiteX26" fmla="*/ 1303758 w 1782136"/>
              <a:gd name="connsiteY26" fmla="*/ 117987 h 955696"/>
              <a:gd name="connsiteX27" fmla="*/ 1297858 w 1782136"/>
              <a:gd name="connsiteY27" fmla="*/ 147484 h 955696"/>
              <a:gd name="connsiteX28" fmla="*/ 1368651 w 1782136"/>
              <a:gd name="connsiteY28" fmla="*/ 82591 h 955696"/>
              <a:gd name="connsiteX29" fmla="*/ 1551531 w 1782136"/>
              <a:gd name="connsiteY29" fmla="*/ 0 h 955696"/>
              <a:gd name="connsiteX30" fmla="*/ 1527933 w 1782136"/>
              <a:gd name="connsiteY30" fmla="*/ 141585 h 955696"/>
              <a:gd name="connsiteX31" fmla="*/ 1486638 w 1782136"/>
              <a:gd name="connsiteY31" fmla="*/ 188780 h 955696"/>
              <a:gd name="connsiteX32" fmla="*/ 1539732 w 1782136"/>
              <a:gd name="connsiteY32" fmla="*/ 153384 h 955696"/>
              <a:gd name="connsiteX33" fmla="*/ 1763907 w 1782136"/>
              <a:gd name="connsiteY33" fmla="*/ 76692 h 955696"/>
              <a:gd name="connsiteX34" fmla="*/ 1781605 w 1782136"/>
              <a:gd name="connsiteY34" fmla="*/ 123887 h 955696"/>
              <a:gd name="connsiteX35" fmla="*/ 1734411 w 1782136"/>
              <a:gd name="connsiteY35" fmla="*/ 212377 h 955696"/>
              <a:gd name="connsiteX36" fmla="*/ 1522034 w 1782136"/>
              <a:gd name="connsiteY36" fmla="*/ 365760 h 955696"/>
              <a:gd name="connsiteX37" fmla="*/ 1398147 w 1782136"/>
              <a:gd name="connsiteY37" fmla="*/ 412955 h 955696"/>
              <a:gd name="connsiteX38" fmla="*/ 1303758 w 1782136"/>
              <a:gd name="connsiteY38" fmla="*/ 442452 h 955696"/>
              <a:gd name="connsiteX39" fmla="*/ 1221167 w 1782136"/>
              <a:gd name="connsiteY39" fmla="*/ 489647 h 955696"/>
              <a:gd name="connsiteX40" fmla="*/ 1132676 w 1782136"/>
              <a:gd name="connsiteY40" fmla="*/ 530942 h 955696"/>
              <a:gd name="connsiteX41" fmla="*/ 1055985 w 1782136"/>
              <a:gd name="connsiteY41" fmla="*/ 578137 h 955696"/>
              <a:gd name="connsiteX42" fmla="*/ 837709 w 1782136"/>
              <a:gd name="connsiteY42" fmla="*/ 743319 h 955696"/>
              <a:gd name="connsiteX43" fmla="*/ 713822 w 1782136"/>
              <a:gd name="connsiteY43" fmla="*/ 802313 h 955696"/>
              <a:gd name="connsiteX44" fmla="*/ 666627 w 1782136"/>
              <a:gd name="connsiteY44" fmla="*/ 814111 h 955696"/>
              <a:gd name="connsiteX45" fmla="*/ 525043 w 1782136"/>
              <a:gd name="connsiteY45" fmla="*/ 855407 h 955696"/>
              <a:gd name="connsiteX46" fmla="*/ 436552 w 1782136"/>
              <a:gd name="connsiteY46" fmla="*/ 884904 h 955696"/>
              <a:gd name="connsiteX47" fmla="*/ 383458 w 1782136"/>
              <a:gd name="connsiteY47" fmla="*/ 902602 h 955696"/>
              <a:gd name="connsiteX48" fmla="*/ 318565 w 1782136"/>
              <a:gd name="connsiteY48" fmla="*/ 932098 h 955696"/>
              <a:gd name="connsiteX49" fmla="*/ 235974 w 1782136"/>
              <a:gd name="connsiteY49" fmla="*/ 943897 h 955696"/>
              <a:gd name="connsiteX50" fmla="*/ 176981 w 1782136"/>
              <a:gd name="connsiteY50" fmla="*/ 955696 h 955696"/>
              <a:gd name="connsiteX51" fmla="*/ 159283 w 1782136"/>
              <a:gd name="connsiteY51" fmla="*/ 949796 h 955696"/>
              <a:gd name="connsiteX52" fmla="*/ 153383 w 1782136"/>
              <a:gd name="connsiteY52" fmla="*/ 890803 h 955696"/>
              <a:gd name="connsiteX53" fmla="*/ 141585 w 1782136"/>
              <a:gd name="connsiteY53" fmla="*/ 855407 h 955696"/>
              <a:gd name="connsiteX54" fmla="*/ 135685 w 1782136"/>
              <a:gd name="connsiteY54" fmla="*/ 802313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82136" h="955696">
                <a:moveTo>
                  <a:pt x="0" y="861306"/>
                </a:moveTo>
                <a:cubicBezTo>
                  <a:pt x="50434" y="850274"/>
                  <a:pt x="190477" y="826643"/>
                  <a:pt x="259572" y="796413"/>
                </a:cubicBezTo>
                <a:cubicBezTo>
                  <a:pt x="268580" y="792472"/>
                  <a:pt x="274738" y="783774"/>
                  <a:pt x="283169" y="778715"/>
                </a:cubicBezTo>
                <a:cubicBezTo>
                  <a:pt x="294480" y="771928"/>
                  <a:pt x="306766" y="766916"/>
                  <a:pt x="318565" y="761017"/>
                </a:cubicBezTo>
                <a:cubicBezTo>
                  <a:pt x="326431" y="751185"/>
                  <a:pt x="332752" y="739885"/>
                  <a:pt x="342163" y="731520"/>
                </a:cubicBezTo>
                <a:cubicBezTo>
                  <a:pt x="350733" y="723902"/>
                  <a:pt x="363552" y="721930"/>
                  <a:pt x="371660" y="713822"/>
                </a:cubicBezTo>
                <a:cubicBezTo>
                  <a:pt x="385565" y="699917"/>
                  <a:pt x="396939" y="683489"/>
                  <a:pt x="407056" y="666627"/>
                </a:cubicBezTo>
                <a:cubicBezTo>
                  <a:pt x="419580" y="645754"/>
                  <a:pt x="435618" y="592740"/>
                  <a:pt x="442452" y="572238"/>
                </a:cubicBezTo>
                <a:cubicBezTo>
                  <a:pt x="451625" y="508019"/>
                  <a:pt x="441628" y="552443"/>
                  <a:pt x="466049" y="489647"/>
                </a:cubicBezTo>
                <a:cubicBezTo>
                  <a:pt x="493220" y="419779"/>
                  <a:pt x="490033" y="403613"/>
                  <a:pt x="542741" y="336264"/>
                </a:cubicBezTo>
                <a:cubicBezTo>
                  <a:pt x="557335" y="317616"/>
                  <a:pt x="579485" y="306198"/>
                  <a:pt x="595835" y="289069"/>
                </a:cubicBezTo>
                <a:cubicBezTo>
                  <a:pt x="692408" y="187897"/>
                  <a:pt x="626856" y="221837"/>
                  <a:pt x="731520" y="176981"/>
                </a:cubicBezTo>
                <a:cubicBezTo>
                  <a:pt x="737236" y="174531"/>
                  <a:pt x="743319" y="173048"/>
                  <a:pt x="749218" y="171082"/>
                </a:cubicBezTo>
                <a:cubicBezTo>
                  <a:pt x="771297" y="229958"/>
                  <a:pt x="773855" y="216318"/>
                  <a:pt x="761017" y="289069"/>
                </a:cubicBezTo>
                <a:cubicBezTo>
                  <a:pt x="759177" y="299497"/>
                  <a:pt x="743964" y="327759"/>
                  <a:pt x="749218" y="318565"/>
                </a:cubicBezTo>
                <a:cubicBezTo>
                  <a:pt x="762307" y="295658"/>
                  <a:pt x="770896" y="270309"/>
                  <a:pt x="784614" y="247773"/>
                </a:cubicBezTo>
                <a:cubicBezTo>
                  <a:pt x="798521" y="224926"/>
                  <a:pt x="815207" y="203851"/>
                  <a:pt x="831809" y="182880"/>
                </a:cubicBezTo>
                <a:cubicBezTo>
                  <a:pt x="873866" y="129756"/>
                  <a:pt x="889980" y="107730"/>
                  <a:pt x="937998" y="70793"/>
                </a:cubicBezTo>
                <a:cubicBezTo>
                  <a:pt x="949238" y="62147"/>
                  <a:pt x="960711" y="53537"/>
                  <a:pt x="973394" y="47195"/>
                </a:cubicBezTo>
                <a:cubicBezTo>
                  <a:pt x="987759" y="40013"/>
                  <a:pt x="1015449" y="33731"/>
                  <a:pt x="1032387" y="29497"/>
                </a:cubicBezTo>
                <a:cubicBezTo>
                  <a:pt x="1036320" y="66860"/>
                  <a:pt x="1034703" y="105232"/>
                  <a:pt x="1044186" y="141585"/>
                </a:cubicBezTo>
                <a:cubicBezTo>
                  <a:pt x="1046994" y="152349"/>
                  <a:pt x="1056962" y="167759"/>
                  <a:pt x="1067783" y="165182"/>
                </a:cubicBezTo>
                <a:cubicBezTo>
                  <a:pt x="1276378" y="115516"/>
                  <a:pt x="1079767" y="126748"/>
                  <a:pt x="1227066" y="53095"/>
                </a:cubicBezTo>
                <a:cubicBezTo>
                  <a:pt x="1234932" y="49162"/>
                  <a:pt x="1242498" y="44562"/>
                  <a:pt x="1250663" y="41296"/>
                </a:cubicBezTo>
                <a:cubicBezTo>
                  <a:pt x="1262211" y="36677"/>
                  <a:pt x="1286060" y="29497"/>
                  <a:pt x="1286060" y="29497"/>
                </a:cubicBezTo>
                <a:cubicBezTo>
                  <a:pt x="1291959" y="35396"/>
                  <a:pt x="1299619" y="39951"/>
                  <a:pt x="1303758" y="47195"/>
                </a:cubicBezTo>
                <a:cubicBezTo>
                  <a:pt x="1315517" y="67774"/>
                  <a:pt x="1306722" y="98723"/>
                  <a:pt x="1303758" y="117987"/>
                </a:cubicBezTo>
                <a:cubicBezTo>
                  <a:pt x="1302233" y="127897"/>
                  <a:pt x="1289055" y="152285"/>
                  <a:pt x="1297858" y="147484"/>
                </a:cubicBezTo>
                <a:cubicBezTo>
                  <a:pt x="1325961" y="132155"/>
                  <a:pt x="1342723" y="101366"/>
                  <a:pt x="1368651" y="82591"/>
                </a:cubicBezTo>
                <a:cubicBezTo>
                  <a:pt x="1454880" y="20150"/>
                  <a:pt x="1460246" y="26082"/>
                  <a:pt x="1551531" y="0"/>
                </a:cubicBezTo>
                <a:cubicBezTo>
                  <a:pt x="1572860" y="92428"/>
                  <a:pt x="1585400" y="63594"/>
                  <a:pt x="1527933" y="141585"/>
                </a:cubicBezTo>
                <a:cubicBezTo>
                  <a:pt x="1515533" y="158414"/>
                  <a:pt x="1471857" y="173999"/>
                  <a:pt x="1486638" y="188780"/>
                </a:cubicBezTo>
                <a:cubicBezTo>
                  <a:pt x="1501678" y="203820"/>
                  <a:pt x="1520707" y="162896"/>
                  <a:pt x="1539732" y="153384"/>
                </a:cubicBezTo>
                <a:cubicBezTo>
                  <a:pt x="1681222" y="82639"/>
                  <a:pt x="1648418" y="94460"/>
                  <a:pt x="1763907" y="76692"/>
                </a:cubicBezTo>
                <a:cubicBezTo>
                  <a:pt x="1769806" y="92424"/>
                  <a:pt x="1785174" y="107469"/>
                  <a:pt x="1781605" y="123887"/>
                </a:cubicBezTo>
                <a:cubicBezTo>
                  <a:pt x="1774504" y="156554"/>
                  <a:pt x="1754615" y="185744"/>
                  <a:pt x="1734411" y="212377"/>
                </a:cubicBezTo>
                <a:cubicBezTo>
                  <a:pt x="1672977" y="293359"/>
                  <a:pt x="1615117" y="322466"/>
                  <a:pt x="1522034" y="365760"/>
                </a:cubicBezTo>
                <a:cubicBezTo>
                  <a:pt x="1481965" y="384397"/>
                  <a:pt x="1439839" y="398306"/>
                  <a:pt x="1398147" y="412955"/>
                </a:cubicBezTo>
                <a:cubicBezTo>
                  <a:pt x="1367047" y="423882"/>
                  <a:pt x="1334004" y="429345"/>
                  <a:pt x="1303758" y="442452"/>
                </a:cubicBezTo>
                <a:cubicBezTo>
                  <a:pt x="1274664" y="455059"/>
                  <a:pt x="1249331" y="475080"/>
                  <a:pt x="1221167" y="489647"/>
                </a:cubicBezTo>
                <a:cubicBezTo>
                  <a:pt x="1192255" y="504601"/>
                  <a:pt x="1161369" y="515571"/>
                  <a:pt x="1132676" y="530942"/>
                </a:cubicBezTo>
                <a:cubicBezTo>
                  <a:pt x="1106217" y="545116"/>
                  <a:pt x="1080260" y="560482"/>
                  <a:pt x="1055985" y="578137"/>
                </a:cubicBezTo>
                <a:cubicBezTo>
                  <a:pt x="994943" y="622532"/>
                  <a:pt x="906921" y="704868"/>
                  <a:pt x="837709" y="743319"/>
                </a:cubicBezTo>
                <a:cubicBezTo>
                  <a:pt x="785254" y="772460"/>
                  <a:pt x="774278" y="781154"/>
                  <a:pt x="713822" y="802313"/>
                </a:cubicBezTo>
                <a:cubicBezTo>
                  <a:pt x="698517" y="807670"/>
                  <a:pt x="682159" y="809451"/>
                  <a:pt x="666627" y="814111"/>
                </a:cubicBezTo>
                <a:cubicBezTo>
                  <a:pt x="453179" y="878145"/>
                  <a:pt x="736901" y="799656"/>
                  <a:pt x="525043" y="855407"/>
                </a:cubicBezTo>
                <a:cubicBezTo>
                  <a:pt x="490037" y="864619"/>
                  <a:pt x="470809" y="870630"/>
                  <a:pt x="436552" y="884904"/>
                </a:cubicBezTo>
                <a:cubicBezTo>
                  <a:pt x="391464" y="903691"/>
                  <a:pt x="435856" y="892121"/>
                  <a:pt x="383458" y="902602"/>
                </a:cubicBezTo>
                <a:cubicBezTo>
                  <a:pt x="367705" y="910479"/>
                  <a:pt x="336938" y="927087"/>
                  <a:pt x="318565" y="932098"/>
                </a:cubicBezTo>
                <a:cubicBezTo>
                  <a:pt x="303072" y="936323"/>
                  <a:pt x="247931" y="942189"/>
                  <a:pt x="235974" y="943897"/>
                </a:cubicBezTo>
                <a:cubicBezTo>
                  <a:pt x="202220" y="948719"/>
                  <a:pt x="205649" y="948528"/>
                  <a:pt x="176981" y="955696"/>
                </a:cubicBezTo>
                <a:cubicBezTo>
                  <a:pt x="171082" y="953729"/>
                  <a:pt x="161408" y="955640"/>
                  <a:pt x="159283" y="949796"/>
                </a:cubicBezTo>
                <a:cubicBezTo>
                  <a:pt x="152529" y="931223"/>
                  <a:pt x="157025" y="910227"/>
                  <a:pt x="153383" y="890803"/>
                </a:cubicBezTo>
                <a:cubicBezTo>
                  <a:pt x="151091" y="878579"/>
                  <a:pt x="144601" y="867472"/>
                  <a:pt x="141585" y="855407"/>
                </a:cubicBezTo>
                <a:cubicBezTo>
                  <a:pt x="134715" y="827927"/>
                  <a:pt x="135685" y="825198"/>
                  <a:pt x="135685" y="802313"/>
                </a:cubicBezTo>
              </a:path>
            </a:pathLst>
          </a:cu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0" name="Freeform: Shape 9">
            <a:extLst>
              <a:ext uri="{FF2B5EF4-FFF2-40B4-BE49-F238E27FC236}">
                <a16:creationId xmlns:a16="http://schemas.microsoft.com/office/drawing/2014/main" id="{74740814-8943-4C9D-A6CC-A0395DC79F63}"/>
              </a:ext>
            </a:extLst>
          </p:cNvPr>
          <p:cNvSpPr/>
          <p:nvPr/>
        </p:nvSpPr>
        <p:spPr bwMode="auto">
          <a:xfrm flipH="1">
            <a:off x="2133600" y="2987246"/>
            <a:ext cx="1227066" cy="955696"/>
          </a:xfrm>
          <a:custGeom>
            <a:avLst/>
            <a:gdLst>
              <a:gd name="connsiteX0" fmla="*/ 0 w 1782136"/>
              <a:gd name="connsiteY0" fmla="*/ 861306 h 955696"/>
              <a:gd name="connsiteX1" fmla="*/ 259572 w 1782136"/>
              <a:gd name="connsiteY1" fmla="*/ 796413 h 955696"/>
              <a:gd name="connsiteX2" fmla="*/ 283169 w 1782136"/>
              <a:gd name="connsiteY2" fmla="*/ 778715 h 955696"/>
              <a:gd name="connsiteX3" fmla="*/ 318565 w 1782136"/>
              <a:gd name="connsiteY3" fmla="*/ 761017 h 955696"/>
              <a:gd name="connsiteX4" fmla="*/ 342163 w 1782136"/>
              <a:gd name="connsiteY4" fmla="*/ 731520 h 955696"/>
              <a:gd name="connsiteX5" fmla="*/ 371660 w 1782136"/>
              <a:gd name="connsiteY5" fmla="*/ 713822 h 955696"/>
              <a:gd name="connsiteX6" fmla="*/ 407056 w 1782136"/>
              <a:gd name="connsiteY6" fmla="*/ 666627 h 955696"/>
              <a:gd name="connsiteX7" fmla="*/ 442452 w 1782136"/>
              <a:gd name="connsiteY7" fmla="*/ 572238 h 955696"/>
              <a:gd name="connsiteX8" fmla="*/ 466049 w 1782136"/>
              <a:gd name="connsiteY8" fmla="*/ 489647 h 955696"/>
              <a:gd name="connsiteX9" fmla="*/ 542741 w 1782136"/>
              <a:gd name="connsiteY9" fmla="*/ 336264 h 955696"/>
              <a:gd name="connsiteX10" fmla="*/ 595835 w 1782136"/>
              <a:gd name="connsiteY10" fmla="*/ 289069 h 955696"/>
              <a:gd name="connsiteX11" fmla="*/ 731520 w 1782136"/>
              <a:gd name="connsiteY11" fmla="*/ 176981 h 955696"/>
              <a:gd name="connsiteX12" fmla="*/ 749218 w 1782136"/>
              <a:gd name="connsiteY12" fmla="*/ 171082 h 955696"/>
              <a:gd name="connsiteX13" fmla="*/ 761017 w 1782136"/>
              <a:gd name="connsiteY13" fmla="*/ 289069 h 955696"/>
              <a:gd name="connsiteX14" fmla="*/ 749218 w 1782136"/>
              <a:gd name="connsiteY14" fmla="*/ 318565 h 955696"/>
              <a:gd name="connsiteX15" fmla="*/ 784614 w 1782136"/>
              <a:gd name="connsiteY15" fmla="*/ 247773 h 955696"/>
              <a:gd name="connsiteX16" fmla="*/ 831809 w 1782136"/>
              <a:gd name="connsiteY16" fmla="*/ 182880 h 955696"/>
              <a:gd name="connsiteX17" fmla="*/ 937998 w 1782136"/>
              <a:gd name="connsiteY17" fmla="*/ 70793 h 955696"/>
              <a:gd name="connsiteX18" fmla="*/ 973394 w 1782136"/>
              <a:gd name="connsiteY18" fmla="*/ 47195 h 955696"/>
              <a:gd name="connsiteX19" fmla="*/ 1032387 w 1782136"/>
              <a:gd name="connsiteY19" fmla="*/ 29497 h 955696"/>
              <a:gd name="connsiteX20" fmla="*/ 1044186 w 1782136"/>
              <a:gd name="connsiteY20" fmla="*/ 141585 h 955696"/>
              <a:gd name="connsiteX21" fmla="*/ 1067783 w 1782136"/>
              <a:gd name="connsiteY21" fmla="*/ 165182 h 955696"/>
              <a:gd name="connsiteX22" fmla="*/ 1227066 w 1782136"/>
              <a:gd name="connsiteY22" fmla="*/ 53095 h 955696"/>
              <a:gd name="connsiteX23" fmla="*/ 1250663 w 1782136"/>
              <a:gd name="connsiteY23" fmla="*/ 41296 h 955696"/>
              <a:gd name="connsiteX24" fmla="*/ 1286060 w 1782136"/>
              <a:gd name="connsiteY24" fmla="*/ 29497 h 955696"/>
              <a:gd name="connsiteX25" fmla="*/ 1303758 w 1782136"/>
              <a:gd name="connsiteY25" fmla="*/ 47195 h 955696"/>
              <a:gd name="connsiteX26" fmla="*/ 1303758 w 1782136"/>
              <a:gd name="connsiteY26" fmla="*/ 117987 h 955696"/>
              <a:gd name="connsiteX27" fmla="*/ 1297858 w 1782136"/>
              <a:gd name="connsiteY27" fmla="*/ 147484 h 955696"/>
              <a:gd name="connsiteX28" fmla="*/ 1368651 w 1782136"/>
              <a:gd name="connsiteY28" fmla="*/ 82591 h 955696"/>
              <a:gd name="connsiteX29" fmla="*/ 1551531 w 1782136"/>
              <a:gd name="connsiteY29" fmla="*/ 0 h 955696"/>
              <a:gd name="connsiteX30" fmla="*/ 1527933 w 1782136"/>
              <a:gd name="connsiteY30" fmla="*/ 141585 h 955696"/>
              <a:gd name="connsiteX31" fmla="*/ 1486638 w 1782136"/>
              <a:gd name="connsiteY31" fmla="*/ 188780 h 955696"/>
              <a:gd name="connsiteX32" fmla="*/ 1539732 w 1782136"/>
              <a:gd name="connsiteY32" fmla="*/ 153384 h 955696"/>
              <a:gd name="connsiteX33" fmla="*/ 1763907 w 1782136"/>
              <a:gd name="connsiteY33" fmla="*/ 76692 h 955696"/>
              <a:gd name="connsiteX34" fmla="*/ 1781605 w 1782136"/>
              <a:gd name="connsiteY34" fmla="*/ 123887 h 955696"/>
              <a:gd name="connsiteX35" fmla="*/ 1734411 w 1782136"/>
              <a:gd name="connsiteY35" fmla="*/ 212377 h 955696"/>
              <a:gd name="connsiteX36" fmla="*/ 1522034 w 1782136"/>
              <a:gd name="connsiteY36" fmla="*/ 365760 h 955696"/>
              <a:gd name="connsiteX37" fmla="*/ 1398147 w 1782136"/>
              <a:gd name="connsiteY37" fmla="*/ 412955 h 955696"/>
              <a:gd name="connsiteX38" fmla="*/ 1303758 w 1782136"/>
              <a:gd name="connsiteY38" fmla="*/ 442452 h 955696"/>
              <a:gd name="connsiteX39" fmla="*/ 1221167 w 1782136"/>
              <a:gd name="connsiteY39" fmla="*/ 489647 h 955696"/>
              <a:gd name="connsiteX40" fmla="*/ 1132676 w 1782136"/>
              <a:gd name="connsiteY40" fmla="*/ 530942 h 955696"/>
              <a:gd name="connsiteX41" fmla="*/ 1055985 w 1782136"/>
              <a:gd name="connsiteY41" fmla="*/ 578137 h 955696"/>
              <a:gd name="connsiteX42" fmla="*/ 837709 w 1782136"/>
              <a:gd name="connsiteY42" fmla="*/ 743319 h 955696"/>
              <a:gd name="connsiteX43" fmla="*/ 713822 w 1782136"/>
              <a:gd name="connsiteY43" fmla="*/ 802313 h 955696"/>
              <a:gd name="connsiteX44" fmla="*/ 666627 w 1782136"/>
              <a:gd name="connsiteY44" fmla="*/ 814111 h 955696"/>
              <a:gd name="connsiteX45" fmla="*/ 525043 w 1782136"/>
              <a:gd name="connsiteY45" fmla="*/ 855407 h 955696"/>
              <a:gd name="connsiteX46" fmla="*/ 436552 w 1782136"/>
              <a:gd name="connsiteY46" fmla="*/ 884904 h 955696"/>
              <a:gd name="connsiteX47" fmla="*/ 383458 w 1782136"/>
              <a:gd name="connsiteY47" fmla="*/ 902602 h 955696"/>
              <a:gd name="connsiteX48" fmla="*/ 318565 w 1782136"/>
              <a:gd name="connsiteY48" fmla="*/ 932098 h 955696"/>
              <a:gd name="connsiteX49" fmla="*/ 235974 w 1782136"/>
              <a:gd name="connsiteY49" fmla="*/ 943897 h 955696"/>
              <a:gd name="connsiteX50" fmla="*/ 176981 w 1782136"/>
              <a:gd name="connsiteY50" fmla="*/ 955696 h 955696"/>
              <a:gd name="connsiteX51" fmla="*/ 159283 w 1782136"/>
              <a:gd name="connsiteY51" fmla="*/ 949796 h 955696"/>
              <a:gd name="connsiteX52" fmla="*/ 153383 w 1782136"/>
              <a:gd name="connsiteY52" fmla="*/ 890803 h 955696"/>
              <a:gd name="connsiteX53" fmla="*/ 141585 w 1782136"/>
              <a:gd name="connsiteY53" fmla="*/ 855407 h 955696"/>
              <a:gd name="connsiteX54" fmla="*/ 135685 w 1782136"/>
              <a:gd name="connsiteY54" fmla="*/ 802313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82136" h="955696">
                <a:moveTo>
                  <a:pt x="0" y="861306"/>
                </a:moveTo>
                <a:cubicBezTo>
                  <a:pt x="50434" y="850274"/>
                  <a:pt x="190477" y="826643"/>
                  <a:pt x="259572" y="796413"/>
                </a:cubicBezTo>
                <a:cubicBezTo>
                  <a:pt x="268580" y="792472"/>
                  <a:pt x="274738" y="783774"/>
                  <a:pt x="283169" y="778715"/>
                </a:cubicBezTo>
                <a:cubicBezTo>
                  <a:pt x="294480" y="771928"/>
                  <a:pt x="306766" y="766916"/>
                  <a:pt x="318565" y="761017"/>
                </a:cubicBezTo>
                <a:cubicBezTo>
                  <a:pt x="326431" y="751185"/>
                  <a:pt x="332752" y="739885"/>
                  <a:pt x="342163" y="731520"/>
                </a:cubicBezTo>
                <a:cubicBezTo>
                  <a:pt x="350733" y="723902"/>
                  <a:pt x="363552" y="721930"/>
                  <a:pt x="371660" y="713822"/>
                </a:cubicBezTo>
                <a:cubicBezTo>
                  <a:pt x="385565" y="699917"/>
                  <a:pt x="396939" y="683489"/>
                  <a:pt x="407056" y="666627"/>
                </a:cubicBezTo>
                <a:cubicBezTo>
                  <a:pt x="419580" y="645754"/>
                  <a:pt x="435618" y="592740"/>
                  <a:pt x="442452" y="572238"/>
                </a:cubicBezTo>
                <a:cubicBezTo>
                  <a:pt x="451625" y="508019"/>
                  <a:pt x="441628" y="552443"/>
                  <a:pt x="466049" y="489647"/>
                </a:cubicBezTo>
                <a:cubicBezTo>
                  <a:pt x="493220" y="419779"/>
                  <a:pt x="490033" y="403613"/>
                  <a:pt x="542741" y="336264"/>
                </a:cubicBezTo>
                <a:cubicBezTo>
                  <a:pt x="557335" y="317616"/>
                  <a:pt x="579485" y="306198"/>
                  <a:pt x="595835" y="289069"/>
                </a:cubicBezTo>
                <a:cubicBezTo>
                  <a:pt x="692408" y="187897"/>
                  <a:pt x="626856" y="221837"/>
                  <a:pt x="731520" y="176981"/>
                </a:cubicBezTo>
                <a:cubicBezTo>
                  <a:pt x="737236" y="174531"/>
                  <a:pt x="743319" y="173048"/>
                  <a:pt x="749218" y="171082"/>
                </a:cubicBezTo>
                <a:cubicBezTo>
                  <a:pt x="771297" y="229958"/>
                  <a:pt x="773855" y="216318"/>
                  <a:pt x="761017" y="289069"/>
                </a:cubicBezTo>
                <a:cubicBezTo>
                  <a:pt x="759177" y="299497"/>
                  <a:pt x="743964" y="327759"/>
                  <a:pt x="749218" y="318565"/>
                </a:cubicBezTo>
                <a:cubicBezTo>
                  <a:pt x="762307" y="295658"/>
                  <a:pt x="770896" y="270309"/>
                  <a:pt x="784614" y="247773"/>
                </a:cubicBezTo>
                <a:cubicBezTo>
                  <a:pt x="798521" y="224926"/>
                  <a:pt x="815207" y="203851"/>
                  <a:pt x="831809" y="182880"/>
                </a:cubicBezTo>
                <a:cubicBezTo>
                  <a:pt x="873866" y="129756"/>
                  <a:pt x="889980" y="107730"/>
                  <a:pt x="937998" y="70793"/>
                </a:cubicBezTo>
                <a:cubicBezTo>
                  <a:pt x="949238" y="62147"/>
                  <a:pt x="960711" y="53537"/>
                  <a:pt x="973394" y="47195"/>
                </a:cubicBezTo>
                <a:cubicBezTo>
                  <a:pt x="987759" y="40013"/>
                  <a:pt x="1015449" y="33731"/>
                  <a:pt x="1032387" y="29497"/>
                </a:cubicBezTo>
                <a:cubicBezTo>
                  <a:pt x="1036320" y="66860"/>
                  <a:pt x="1034703" y="105232"/>
                  <a:pt x="1044186" y="141585"/>
                </a:cubicBezTo>
                <a:cubicBezTo>
                  <a:pt x="1046994" y="152349"/>
                  <a:pt x="1056962" y="167759"/>
                  <a:pt x="1067783" y="165182"/>
                </a:cubicBezTo>
                <a:cubicBezTo>
                  <a:pt x="1276378" y="115516"/>
                  <a:pt x="1079767" y="126748"/>
                  <a:pt x="1227066" y="53095"/>
                </a:cubicBezTo>
                <a:cubicBezTo>
                  <a:pt x="1234932" y="49162"/>
                  <a:pt x="1242498" y="44562"/>
                  <a:pt x="1250663" y="41296"/>
                </a:cubicBezTo>
                <a:cubicBezTo>
                  <a:pt x="1262211" y="36677"/>
                  <a:pt x="1286060" y="29497"/>
                  <a:pt x="1286060" y="29497"/>
                </a:cubicBezTo>
                <a:cubicBezTo>
                  <a:pt x="1291959" y="35396"/>
                  <a:pt x="1299619" y="39951"/>
                  <a:pt x="1303758" y="47195"/>
                </a:cubicBezTo>
                <a:cubicBezTo>
                  <a:pt x="1315517" y="67774"/>
                  <a:pt x="1306722" y="98723"/>
                  <a:pt x="1303758" y="117987"/>
                </a:cubicBezTo>
                <a:cubicBezTo>
                  <a:pt x="1302233" y="127897"/>
                  <a:pt x="1289055" y="152285"/>
                  <a:pt x="1297858" y="147484"/>
                </a:cubicBezTo>
                <a:cubicBezTo>
                  <a:pt x="1325961" y="132155"/>
                  <a:pt x="1342723" y="101366"/>
                  <a:pt x="1368651" y="82591"/>
                </a:cubicBezTo>
                <a:cubicBezTo>
                  <a:pt x="1454880" y="20150"/>
                  <a:pt x="1460246" y="26082"/>
                  <a:pt x="1551531" y="0"/>
                </a:cubicBezTo>
                <a:cubicBezTo>
                  <a:pt x="1572860" y="92428"/>
                  <a:pt x="1585400" y="63594"/>
                  <a:pt x="1527933" y="141585"/>
                </a:cubicBezTo>
                <a:cubicBezTo>
                  <a:pt x="1515533" y="158414"/>
                  <a:pt x="1471857" y="173999"/>
                  <a:pt x="1486638" y="188780"/>
                </a:cubicBezTo>
                <a:cubicBezTo>
                  <a:pt x="1501678" y="203820"/>
                  <a:pt x="1520707" y="162896"/>
                  <a:pt x="1539732" y="153384"/>
                </a:cubicBezTo>
                <a:cubicBezTo>
                  <a:pt x="1681222" y="82639"/>
                  <a:pt x="1648418" y="94460"/>
                  <a:pt x="1763907" y="76692"/>
                </a:cubicBezTo>
                <a:cubicBezTo>
                  <a:pt x="1769806" y="92424"/>
                  <a:pt x="1785174" y="107469"/>
                  <a:pt x="1781605" y="123887"/>
                </a:cubicBezTo>
                <a:cubicBezTo>
                  <a:pt x="1774504" y="156554"/>
                  <a:pt x="1754615" y="185744"/>
                  <a:pt x="1734411" y="212377"/>
                </a:cubicBezTo>
                <a:cubicBezTo>
                  <a:pt x="1672977" y="293359"/>
                  <a:pt x="1615117" y="322466"/>
                  <a:pt x="1522034" y="365760"/>
                </a:cubicBezTo>
                <a:cubicBezTo>
                  <a:pt x="1481965" y="384397"/>
                  <a:pt x="1439839" y="398306"/>
                  <a:pt x="1398147" y="412955"/>
                </a:cubicBezTo>
                <a:cubicBezTo>
                  <a:pt x="1367047" y="423882"/>
                  <a:pt x="1334004" y="429345"/>
                  <a:pt x="1303758" y="442452"/>
                </a:cubicBezTo>
                <a:cubicBezTo>
                  <a:pt x="1274664" y="455059"/>
                  <a:pt x="1249331" y="475080"/>
                  <a:pt x="1221167" y="489647"/>
                </a:cubicBezTo>
                <a:cubicBezTo>
                  <a:pt x="1192255" y="504601"/>
                  <a:pt x="1161369" y="515571"/>
                  <a:pt x="1132676" y="530942"/>
                </a:cubicBezTo>
                <a:cubicBezTo>
                  <a:pt x="1106217" y="545116"/>
                  <a:pt x="1080260" y="560482"/>
                  <a:pt x="1055985" y="578137"/>
                </a:cubicBezTo>
                <a:cubicBezTo>
                  <a:pt x="994943" y="622532"/>
                  <a:pt x="906921" y="704868"/>
                  <a:pt x="837709" y="743319"/>
                </a:cubicBezTo>
                <a:cubicBezTo>
                  <a:pt x="785254" y="772460"/>
                  <a:pt x="774278" y="781154"/>
                  <a:pt x="713822" y="802313"/>
                </a:cubicBezTo>
                <a:cubicBezTo>
                  <a:pt x="698517" y="807670"/>
                  <a:pt x="682159" y="809451"/>
                  <a:pt x="666627" y="814111"/>
                </a:cubicBezTo>
                <a:cubicBezTo>
                  <a:pt x="453179" y="878145"/>
                  <a:pt x="736901" y="799656"/>
                  <a:pt x="525043" y="855407"/>
                </a:cubicBezTo>
                <a:cubicBezTo>
                  <a:pt x="490037" y="864619"/>
                  <a:pt x="470809" y="870630"/>
                  <a:pt x="436552" y="884904"/>
                </a:cubicBezTo>
                <a:cubicBezTo>
                  <a:pt x="391464" y="903691"/>
                  <a:pt x="435856" y="892121"/>
                  <a:pt x="383458" y="902602"/>
                </a:cubicBezTo>
                <a:cubicBezTo>
                  <a:pt x="367705" y="910479"/>
                  <a:pt x="336938" y="927087"/>
                  <a:pt x="318565" y="932098"/>
                </a:cubicBezTo>
                <a:cubicBezTo>
                  <a:pt x="303072" y="936323"/>
                  <a:pt x="247931" y="942189"/>
                  <a:pt x="235974" y="943897"/>
                </a:cubicBezTo>
                <a:cubicBezTo>
                  <a:pt x="202220" y="948719"/>
                  <a:pt x="205649" y="948528"/>
                  <a:pt x="176981" y="955696"/>
                </a:cubicBezTo>
                <a:cubicBezTo>
                  <a:pt x="171082" y="953729"/>
                  <a:pt x="161408" y="955640"/>
                  <a:pt x="159283" y="949796"/>
                </a:cubicBezTo>
                <a:cubicBezTo>
                  <a:pt x="152529" y="931223"/>
                  <a:pt x="157025" y="910227"/>
                  <a:pt x="153383" y="890803"/>
                </a:cubicBezTo>
                <a:cubicBezTo>
                  <a:pt x="151091" y="878579"/>
                  <a:pt x="144601" y="867472"/>
                  <a:pt x="141585" y="855407"/>
                </a:cubicBezTo>
                <a:cubicBezTo>
                  <a:pt x="134715" y="827927"/>
                  <a:pt x="135685" y="825198"/>
                  <a:pt x="135685" y="802313"/>
                </a:cubicBezTo>
              </a:path>
            </a:pathLst>
          </a:cu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1" name="Freeform: Shape 10">
            <a:extLst>
              <a:ext uri="{FF2B5EF4-FFF2-40B4-BE49-F238E27FC236}">
                <a16:creationId xmlns:a16="http://schemas.microsoft.com/office/drawing/2014/main" id="{348FC734-5965-4025-A247-B7968C53F2EB}"/>
              </a:ext>
            </a:extLst>
          </p:cNvPr>
          <p:cNvSpPr/>
          <p:nvPr/>
        </p:nvSpPr>
        <p:spPr bwMode="auto">
          <a:xfrm flipH="1" flipV="1">
            <a:off x="2209800" y="4393881"/>
            <a:ext cx="1227066" cy="910976"/>
          </a:xfrm>
          <a:custGeom>
            <a:avLst/>
            <a:gdLst>
              <a:gd name="connsiteX0" fmla="*/ 0 w 1782136"/>
              <a:gd name="connsiteY0" fmla="*/ 861306 h 955696"/>
              <a:gd name="connsiteX1" fmla="*/ 259572 w 1782136"/>
              <a:gd name="connsiteY1" fmla="*/ 796413 h 955696"/>
              <a:gd name="connsiteX2" fmla="*/ 283169 w 1782136"/>
              <a:gd name="connsiteY2" fmla="*/ 778715 h 955696"/>
              <a:gd name="connsiteX3" fmla="*/ 318565 w 1782136"/>
              <a:gd name="connsiteY3" fmla="*/ 761017 h 955696"/>
              <a:gd name="connsiteX4" fmla="*/ 342163 w 1782136"/>
              <a:gd name="connsiteY4" fmla="*/ 731520 h 955696"/>
              <a:gd name="connsiteX5" fmla="*/ 371660 w 1782136"/>
              <a:gd name="connsiteY5" fmla="*/ 713822 h 955696"/>
              <a:gd name="connsiteX6" fmla="*/ 407056 w 1782136"/>
              <a:gd name="connsiteY6" fmla="*/ 666627 h 955696"/>
              <a:gd name="connsiteX7" fmla="*/ 442452 w 1782136"/>
              <a:gd name="connsiteY7" fmla="*/ 572238 h 955696"/>
              <a:gd name="connsiteX8" fmla="*/ 466049 w 1782136"/>
              <a:gd name="connsiteY8" fmla="*/ 489647 h 955696"/>
              <a:gd name="connsiteX9" fmla="*/ 542741 w 1782136"/>
              <a:gd name="connsiteY9" fmla="*/ 336264 h 955696"/>
              <a:gd name="connsiteX10" fmla="*/ 595835 w 1782136"/>
              <a:gd name="connsiteY10" fmla="*/ 289069 h 955696"/>
              <a:gd name="connsiteX11" fmla="*/ 731520 w 1782136"/>
              <a:gd name="connsiteY11" fmla="*/ 176981 h 955696"/>
              <a:gd name="connsiteX12" fmla="*/ 749218 w 1782136"/>
              <a:gd name="connsiteY12" fmla="*/ 171082 h 955696"/>
              <a:gd name="connsiteX13" fmla="*/ 761017 w 1782136"/>
              <a:gd name="connsiteY13" fmla="*/ 289069 h 955696"/>
              <a:gd name="connsiteX14" fmla="*/ 749218 w 1782136"/>
              <a:gd name="connsiteY14" fmla="*/ 318565 h 955696"/>
              <a:gd name="connsiteX15" fmla="*/ 784614 w 1782136"/>
              <a:gd name="connsiteY15" fmla="*/ 247773 h 955696"/>
              <a:gd name="connsiteX16" fmla="*/ 831809 w 1782136"/>
              <a:gd name="connsiteY16" fmla="*/ 182880 h 955696"/>
              <a:gd name="connsiteX17" fmla="*/ 937998 w 1782136"/>
              <a:gd name="connsiteY17" fmla="*/ 70793 h 955696"/>
              <a:gd name="connsiteX18" fmla="*/ 973394 w 1782136"/>
              <a:gd name="connsiteY18" fmla="*/ 47195 h 955696"/>
              <a:gd name="connsiteX19" fmla="*/ 1032387 w 1782136"/>
              <a:gd name="connsiteY19" fmla="*/ 29497 h 955696"/>
              <a:gd name="connsiteX20" fmla="*/ 1044186 w 1782136"/>
              <a:gd name="connsiteY20" fmla="*/ 141585 h 955696"/>
              <a:gd name="connsiteX21" fmla="*/ 1067783 w 1782136"/>
              <a:gd name="connsiteY21" fmla="*/ 165182 h 955696"/>
              <a:gd name="connsiteX22" fmla="*/ 1227066 w 1782136"/>
              <a:gd name="connsiteY22" fmla="*/ 53095 h 955696"/>
              <a:gd name="connsiteX23" fmla="*/ 1250663 w 1782136"/>
              <a:gd name="connsiteY23" fmla="*/ 41296 h 955696"/>
              <a:gd name="connsiteX24" fmla="*/ 1286060 w 1782136"/>
              <a:gd name="connsiteY24" fmla="*/ 29497 h 955696"/>
              <a:gd name="connsiteX25" fmla="*/ 1303758 w 1782136"/>
              <a:gd name="connsiteY25" fmla="*/ 47195 h 955696"/>
              <a:gd name="connsiteX26" fmla="*/ 1303758 w 1782136"/>
              <a:gd name="connsiteY26" fmla="*/ 117987 h 955696"/>
              <a:gd name="connsiteX27" fmla="*/ 1297858 w 1782136"/>
              <a:gd name="connsiteY27" fmla="*/ 147484 h 955696"/>
              <a:gd name="connsiteX28" fmla="*/ 1368651 w 1782136"/>
              <a:gd name="connsiteY28" fmla="*/ 82591 h 955696"/>
              <a:gd name="connsiteX29" fmla="*/ 1551531 w 1782136"/>
              <a:gd name="connsiteY29" fmla="*/ 0 h 955696"/>
              <a:gd name="connsiteX30" fmla="*/ 1527933 w 1782136"/>
              <a:gd name="connsiteY30" fmla="*/ 141585 h 955696"/>
              <a:gd name="connsiteX31" fmla="*/ 1486638 w 1782136"/>
              <a:gd name="connsiteY31" fmla="*/ 188780 h 955696"/>
              <a:gd name="connsiteX32" fmla="*/ 1539732 w 1782136"/>
              <a:gd name="connsiteY32" fmla="*/ 153384 h 955696"/>
              <a:gd name="connsiteX33" fmla="*/ 1763907 w 1782136"/>
              <a:gd name="connsiteY33" fmla="*/ 76692 h 955696"/>
              <a:gd name="connsiteX34" fmla="*/ 1781605 w 1782136"/>
              <a:gd name="connsiteY34" fmla="*/ 123887 h 955696"/>
              <a:gd name="connsiteX35" fmla="*/ 1734411 w 1782136"/>
              <a:gd name="connsiteY35" fmla="*/ 212377 h 955696"/>
              <a:gd name="connsiteX36" fmla="*/ 1522034 w 1782136"/>
              <a:gd name="connsiteY36" fmla="*/ 365760 h 955696"/>
              <a:gd name="connsiteX37" fmla="*/ 1398147 w 1782136"/>
              <a:gd name="connsiteY37" fmla="*/ 412955 h 955696"/>
              <a:gd name="connsiteX38" fmla="*/ 1303758 w 1782136"/>
              <a:gd name="connsiteY38" fmla="*/ 442452 h 955696"/>
              <a:gd name="connsiteX39" fmla="*/ 1221167 w 1782136"/>
              <a:gd name="connsiteY39" fmla="*/ 489647 h 955696"/>
              <a:gd name="connsiteX40" fmla="*/ 1132676 w 1782136"/>
              <a:gd name="connsiteY40" fmla="*/ 530942 h 955696"/>
              <a:gd name="connsiteX41" fmla="*/ 1055985 w 1782136"/>
              <a:gd name="connsiteY41" fmla="*/ 578137 h 955696"/>
              <a:gd name="connsiteX42" fmla="*/ 837709 w 1782136"/>
              <a:gd name="connsiteY42" fmla="*/ 743319 h 955696"/>
              <a:gd name="connsiteX43" fmla="*/ 713822 w 1782136"/>
              <a:gd name="connsiteY43" fmla="*/ 802313 h 955696"/>
              <a:gd name="connsiteX44" fmla="*/ 666627 w 1782136"/>
              <a:gd name="connsiteY44" fmla="*/ 814111 h 955696"/>
              <a:gd name="connsiteX45" fmla="*/ 525043 w 1782136"/>
              <a:gd name="connsiteY45" fmla="*/ 855407 h 955696"/>
              <a:gd name="connsiteX46" fmla="*/ 436552 w 1782136"/>
              <a:gd name="connsiteY46" fmla="*/ 884904 h 955696"/>
              <a:gd name="connsiteX47" fmla="*/ 383458 w 1782136"/>
              <a:gd name="connsiteY47" fmla="*/ 902602 h 955696"/>
              <a:gd name="connsiteX48" fmla="*/ 318565 w 1782136"/>
              <a:gd name="connsiteY48" fmla="*/ 932098 h 955696"/>
              <a:gd name="connsiteX49" fmla="*/ 235974 w 1782136"/>
              <a:gd name="connsiteY49" fmla="*/ 943897 h 955696"/>
              <a:gd name="connsiteX50" fmla="*/ 176981 w 1782136"/>
              <a:gd name="connsiteY50" fmla="*/ 955696 h 955696"/>
              <a:gd name="connsiteX51" fmla="*/ 159283 w 1782136"/>
              <a:gd name="connsiteY51" fmla="*/ 949796 h 955696"/>
              <a:gd name="connsiteX52" fmla="*/ 153383 w 1782136"/>
              <a:gd name="connsiteY52" fmla="*/ 890803 h 955696"/>
              <a:gd name="connsiteX53" fmla="*/ 141585 w 1782136"/>
              <a:gd name="connsiteY53" fmla="*/ 855407 h 955696"/>
              <a:gd name="connsiteX54" fmla="*/ 135685 w 1782136"/>
              <a:gd name="connsiteY54" fmla="*/ 802313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82136" h="955696">
                <a:moveTo>
                  <a:pt x="0" y="861306"/>
                </a:moveTo>
                <a:cubicBezTo>
                  <a:pt x="50434" y="850274"/>
                  <a:pt x="190477" y="826643"/>
                  <a:pt x="259572" y="796413"/>
                </a:cubicBezTo>
                <a:cubicBezTo>
                  <a:pt x="268580" y="792472"/>
                  <a:pt x="274738" y="783774"/>
                  <a:pt x="283169" y="778715"/>
                </a:cubicBezTo>
                <a:cubicBezTo>
                  <a:pt x="294480" y="771928"/>
                  <a:pt x="306766" y="766916"/>
                  <a:pt x="318565" y="761017"/>
                </a:cubicBezTo>
                <a:cubicBezTo>
                  <a:pt x="326431" y="751185"/>
                  <a:pt x="332752" y="739885"/>
                  <a:pt x="342163" y="731520"/>
                </a:cubicBezTo>
                <a:cubicBezTo>
                  <a:pt x="350733" y="723902"/>
                  <a:pt x="363552" y="721930"/>
                  <a:pt x="371660" y="713822"/>
                </a:cubicBezTo>
                <a:cubicBezTo>
                  <a:pt x="385565" y="699917"/>
                  <a:pt x="396939" y="683489"/>
                  <a:pt x="407056" y="666627"/>
                </a:cubicBezTo>
                <a:cubicBezTo>
                  <a:pt x="419580" y="645754"/>
                  <a:pt x="435618" y="592740"/>
                  <a:pt x="442452" y="572238"/>
                </a:cubicBezTo>
                <a:cubicBezTo>
                  <a:pt x="451625" y="508019"/>
                  <a:pt x="441628" y="552443"/>
                  <a:pt x="466049" y="489647"/>
                </a:cubicBezTo>
                <a:cubicBezTo>
                  <a:pt x="493220" y="419779"/>
                  <a:pt x="490033" y="403613"/>
                  <a:pt x="542741" y="336264"/>
                </a:cubicBezTo>
                <a:cubicBezTo>
                  <a:pt x="557335" y="317616"/>
                  <a:pt x="579485" y="306198"/>
                  <a:pt x="595835" y="289069"/>
                </a:cubicBezTo>
                <a:cubicBezTo>
                  <a:pt x="692408" y="187897"/>
                  <a:pt x="626856" y="221837"/>
                  <a:pt x="731520" y="176981"/>
                </a:cubicBezTo>
                <a:cubicBezTo>
                  <a:pt x="737236" y="174531"/>
                  <a:pt x="743319" y="173048"/>
                  <a:pt x="749218" y="171082"/>
                </a:cubicBezTo>
                <a:cubicBezTo>
                  <a:pt x="771297" y="229958"/>
                  <a:pt x="773855" y="216318"/>
                  <a:pt x="761017" y="289069"/>
                </a:cubicBezTo>
                <a:cubicBezTo>
                  <a:pt x="759177" y="299497"/>
                  <a:pt x="743964" y="327759"/>
                  <a:pt x="749218" y="318565"/>
                </a:cubicBezTo>
                <a:cubicBezTo>
                  <a:pt x="762307" y="295658"/>
                  <a:pt x="770896" y="270309"/>
                  <a:pt x="784614" y="247773"/>
                </a:cubicBezTo>
                <a:cubicBezTo>
                  <a:pt x="798521" y="224926"/>
                  <a:pt x="815207" y="203851"/>
                  <a:pt x="831809" y="182880"/>
                </a:cubicBezTo>
                <a:cubicBezTo>
                  <a:pt x="873866" y="129756"/>
                  <a:pt x="889980" y="107730"/>
                  <a:pt x="937998" y="70793"/>
                </a:cubicBezTo>
                <a:cubicBezTo>
                  <a:pt x="949238" y="62147"/>
                  <a:pt x="960711" y="53537"/>
                  <a:pt x="973394" y="47195"/>
                </a:cubicBezTo>
                <a:cubicBezTo>
                  <a:pt x="987759" y="40013"/>
                  <a:pt x="1015449" y="33731"/>
                  <a:pt x="1032387" y="29497"/>
                </a:cubicBezTo>
                <a:cubicBezTo>
                  <a:pt x="1036320" y="66860"/>
                  <a:pt x="1034703" y="105232"/>
                  <a:pt x="1044186" y="141585"/>
                </a:cubicBezTo>
                <a:cubicBezTo>
                  <a:pt x="1046994" y="152349"/>
                  <a:pt x="1056962" y="167759"/>
                  <a:pt x="1067783" y="165182"/>
                </a:cubicBezTo>
                <a:cubicBezTo>
                  <a:pt x="1276378" y="115516"/>
                  <a:pt x="1079767" y="126748"/>
                  <a:pt x="1227066" y="53095"/>
                </a:cubicBezTo>
                <a:cubicBezTo>
                  <a:pt x="1234932" y="49162"/>
                  <a:pt x="1242498" y="44562"/>
                  <a:pt x="1250663" y="41296"/>
                </a:cubicBezTo>
                <a:cubicBezTo>
                  <a:pt x="1262211" y="36677"/>
                  <a:pt x="1286060" y="29497"/>
                  <a:pt x="1286060" y="29497"/>
                </a:cubicBezTo>
                <a:cubicBezTo>
                  <a:pt x="1291959" y="35396"/>
                  <a:pt x="1299619" y="39951"/>
                  <a:pt x="1303758" y="47195"/>
                </a:cubicBezTo>
                <a:cubicBezTo>
                  <a:pt x="1315517" y="67774"/>
                  <a:pt x="1306722" y="98723"/>
                  <a:pt x="1303758" y="117987"/>
                </a:cubicBezTo>
                <a:cubicBezTo>
                  <a:pt x="1302233" y="127897"/>
                  <a:pt x="1289055" y="152285"/>
                  <a:pt x="1297858" y="147484"/>
                </a:cubicBezTo>
                <a:cubicBezTo>
                  <a:pt x="1325961" y="132155"/>
                  <a:pt x="1342723" y="101366"/>
                  <a:pt x="1368651" y="82591"/>
                </a:cubicBezTo>
                <a:cubicBezTo>
                  <a:pt x="1454880" y="20150"/>
                  <a:pt x="1460246" y="26082"/>
                  <a:pt x="1551531" y="0"/>
                </a:cubicBezTo>
                <a:cubicBezTo>
                  <a:pt x="1572860" y="92428"/>
                  <a:pt x="1585400" y="63594"/>
                  <a:pt x="1527933" y="141585"/>
                </a:cubicBezTo>
                <a:cubicBezTo>
                  <a:pt x="1515533" y="158414"/>
                  <a:pt x="1471857" y="173999"/>
                  <a:pt x="1486638" y="188780"/>
                </a:cubicBezTo>
                <a:cubicBezTo>
                  <a:pt x="1501678" y="203820"/>
                  <a:pt x="1520707" y="162896"/>
                  <a:pt x="1539732" y="153384"/>
                </a:cubicBezTo>
                <a:cubicBezTo>
                  <a:pt x="1681222" y="82639"/>
                  <a:pt x="1648418" y="94460"/>
                  <a:pt x="1763907" y="76692"/>
                </a:cubicBezTo>
                <a:cubicBezTo>
                  <a:pt x="1769806" y="92424"/>
                  <a:pt x="1785174" y="107469"/>
                  <a:pt x="1781605" y="123887"/>
                </a:cubicBezTo>
                <a:cubicBezTo>
                  <a:pt x="1774504" y="156554"/>
                  <a:pt x="1754615" y="185744"/>
                  <a:pt x="1734411" y="212377"/>
                </a:cubicBezTo>
                <a:cubicBezTo>
                  <a:pt x="1672977" y="293359"/>
                  <a:pt x="1615117" y="322466"/>
                  <a:pt x="1522034" y="365760"/>
                </a:cubicBezTo>
                <a:cubicBezTo>
                  <a:pt x="1481965" y="384397"/>
                  <a:pt x="1439839" y="398306"/>
                  <a:pt x="1398147" y="412955"/>
                </a:cubicBezTo>
                <a:cubicBezTo>
                  <a:pt x="1367047" y="423882"/>
                  <a:pt x="1334004" y="429345"/>
                  <a:pt x="1303758" y="442452"/>
                </a:cubicBezTo>
                <a:cubicBezTo>
                  <a:pt x="1274664" y="455059"/>
                  <a:pt x="1249331" y="475080"/>
                  <a:pt x="1221167" y="489647"/>
                </a:cubicBezTo>
                <a:cubicBezTo>
                  <a:pt x="1192255" y="504601"/>
                  <a:pt x="1161369" y="515571"/>
                  <a:pt x="1132676" y="530942"/>
                </a:cubicBezTo>
                <a:cubicBezTo>
                  <a:pt x="1106217" y="545116"/>
                  <a:pt x="1080260" y="560482"/>
                  <a:pt x="1055985" y="578137"/>
                </a:cubicBezTo>
                <a:cubicBezTo>
                  <a:pt x="994943" y="622532"/>
                  <a:pt x="906921" y="704868"/>
                  <a:pt x="837709" y="743319"/>
                </a:cubicBezTo>
                <a:cubicBezTo>
                  <a:pt x="785254" y="772460"/>
                  <a:pt x="774278" y="781154"/>
                  <a:pt x="713822" y="802313"/>
                </a:cubicBezTo>
                <a:cubicBezTo>
                  <a:pt x="698517" y="807670"/>
                  <a:pt x="682159" y="809451"/>
                  <a:pt x="666627" y="814111"/>
                </a:cubicBezTo>
                <a:cubicBezTo>
                  <a:pt x="453179" y="878145"/>
                  <a:pt x="736901" y="799656"/>
                  <a:pt x="525043" y="855407"/>
                </a:cubicBezTo>
                <a:cubicBezTo>
                  <a:pt x="490037" y="864619"/>
                  <a:pt x="470809" y="870630"/>
                  <a:pt x="436552" y="884904"/>
                </a:cubicBezTo>
                <a:cubicBezTo>
                  <a:pt x="391464" y="903691"/>
                  <a:pt x="435856" y="892121"/>
                  <a:pt x="383458" y="902602"/>
                </a:cubicBezTo>
                <a:cubicBezTo>
                  <a:pt x="367705" y="910479"/>
                  <a:pt x="336938" y="927087"/>
                  <a:pt x="318565" y="932098"/>
                </a:cubicBezTo>
                <a:cubicBezTo>
                  <a:pt x="303072" y="936323"/>
                  <a:pt x="247931" y="942189"/>
                  <a:pt x="235974" y="943897"/>
                </a:cubicBezTo>
                <a:cubicBezTo>
                  <a:pt x="202220" y="948719"/>
                  <a:pt x="205649" y="948528"/>
                  <a:pt x="176981" y="955696"/>
                </a:cubicBezTo>
                <a:cubicBezTo>
                  <a:pt x="171082" y="953729"/>
                  <a:pt x="161408" y="955640"/>
                  <a:pt x="159283" y="949796"/>
                </a:cubicBezTo>
                <a:cubicBezTo>
                  <a:pt x="152529" y="931223"/>
                  <a:pt x="157025" y="910227"/>
                  <a:pt x="153383" y="890803"/>
                </a:cubicBezTo>
                <a:cubicBezTo>
                  <a:pt x="151091" y="878579"/>
                  <a:pt x="144601" y="867472"/>
                  <a:pt x="141585" y="855407"/>
                </a:cubicBezTo>
                <a:cubicBezTo>
                  <a:pt x="134715" y="827927"/>
                  <a:pt x="135685" y="825198"/>
                  <a:pt x="135685" y="802313"/>
                </a:cubicBezTo>
              </a:path>
            </a:pathLst>
          </a:cu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6860837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152400" y="76200"/>
            <a:ext cx="8915400" cy="5821363"/>
          </a:xfrm>
        </p:spPr>
        <p:txBody>
          <a:bodyPr/>
          <a:lstStyle/>
          <a:p>
            <a:pPr eaLnBrk="1" hangingPunct="1"/>
            <a:r>
              <a:rPr lang="en-US" dirty="0"/>
              <a:t>What is the name for a structure in an organism that has lost all or most of its original function over the course of its evolution.</a:t>
            </a:r>
          </a:p>
        </p:txBody>
      </p:sp>
      <p:pic>
        <p:nvPicPr>
          <p:cNvPr id="236547" name="Picture 4" descr="HumpbackWhale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9685"/>
            <a:ext cx="8763000" cy="49530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52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E37172EA-0B36-4EB8-8BAD-7496254447C2}"/>
              </a:ext>
            </a:extLst>
          </p:cNvPr>
          <p:cNvSpPr/>
          <p:nvPr/>
        </p:nvSpPr>
        <p:spPr>
          <a:xfrm>
            <a:off x="7239000" y="1544708"/>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38962275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152400" y="76200"/>
            <a:ext cx="8915400" cy="5821363"/>
          </a:xfrm>
        </p:spPr>
        <p:txBody>
          <a:bodyPr/>
          <a:lstStyle/>
          <a:p>
            <a:pPr eaLnBrk="1" hangingPunct="1"/>
            <a:r>
              <a:rPr lang="en-US" dirty="0"/>
              <a:t>What is the name for a structure in an organism that has lost all or most of its original function over the course of its evolution.</a:t>
            </a:r>
          </a:p>
        </p:txBody>
      </p:sp>
      <p:pic>
        <p:nvPicPr>
          <p:cNvPr id="236547" name="Picture 4" descr="HumpbackWhale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9685"/>
            <a:ext cx="8763000" cy="49530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52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36549" name="Oval 6"/>
          <p:cNvSpPr>
            <a:spLocks noChangeArrowheads="1"/>
          </p:cNvSpPr>
          <p:nvPr/>
        </p:nvSpPr>
        <p:spPr bwMode="auto">
          <a:xfrm>
            <a:off x="2819400" y="3124200"/>
            <a:ext cx="838200" cy="751922"/>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E37172EA-0B36-4EB8-8BAD-7496254447C2}"/>
              </a:ext>
            </a:extLst>
          </p:cNvPr>
          <p:cNvSpPr/>
          <p:nvPr/>
        </p:nvSpPr>
        <p:spPr>
          <a:xfrm>
            <a:off x="7239000" y="1544708"/>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18</a:t>
            </a:r>
          </a:p>
        </p:txBody>
      </p:sp>
      <p:sp>
        <p:nvSpPr>
          <p:cNvPr id="8" name="TextBox 7">
            <a:extLst>
              <a:ext uri="{FF2B5EF4-FFF2-40B4-BE49-F238E27FC236}">
                <a16:creationId xmlns:a16="http://schemas.microsoft.com/office/drawing/2014/main" id="{DCD354C7-DB39-4043-9B17-1BC614FDEB3A}"/>
              </a:ext>
            </a:extLst>
          </p:cNvPr>
          <p:cNvSpPr txBox="1"/>
          <p:nvPr/>
        </p:nvSpPr>
        <p:spPr>
          <a:xfrm>
            <a:off x="990600" y="2986881"/>
            <a:ext cx="4645742" cy="1754326"/>
          </a:xfrm>
          <a:prstGeom prst="rect">
            <a:avLst/>
          </a:prstGeom>
          <a:noFill/>
        </p:spPr>
        <p:txBody>
          <a:bodyPr wrap="square">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9966"/>
                </a:solidFill>
                <a:effectLst>
                  <a:outerShdw blurRad="12700" dist="38100" dir="2700000" algn="tl" rotWithShape="0">
                    <a:srgbClr val="000000">
                      <a:lumMod val="50000"/>
                    </a:srgbClr>
                  </a:outerShdw>
                </a:effectLst>
                <a:uLnTx/>
                <a:uFillTx/>
                <a:latin typeface="Tahoma" pitchFamily="34" charset="0"/>
                <a:ea typeface="+mn-ea"/>
                <a:cs typeface="+mn-cs"/>
              </a:rPr>
              <a:t>Vestigial Structure</a:t>
            </a:r>
          </a:p>
        </p:txBody>
      </p:sp>
    </p:spTree>
    <p:extLst>
      <p:ext uri="{BB962C8B-B14F-4D97-AF65-F5344CB8AC3E}">
        <p14:creationId xmlns:p14="http://schemas.microsoft.com/office/powerpoint/2010/main" val="25254244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0" y="20186"/>
            <a:ext cx="8991600" cy="5821363"/>
          </a:xfrm>
        </p:spPr>
        <p:txBody>
          <a:bodyPr/>
          <a:lstStyle/>
          <a:p>
            <a:pPr eaLnBrk="1" hangingPunct="1"/>
            <a:r>
              <a:rPr lang="en-US" dirty="0">
                <a:solidFill>
                  <a:srgbClr val="FF9900"/>
                </a:solidFill>
              </a:rPr>
              <a:t>The diagram below represents the…</a:t>
            </a:r>
          </a:p>
          <a:p>
            <a:pPr lvl="1" eaLnBrk="1" hangingPunct="1"/>
            <a:r>
              <a:rPr lang="en-US" dirty="0">
                <a:solidFill>
                  <a:srgbClr val="FFCCFF"/>
                </a:solidFill>
              </a:rPr>
              <a:t>A.) Evolution of </a:t>
            </a:r>
            <a:r>
              <a:rPr lang="en-US" dirty="0" err="1">
                <a:solidFill>
                  <a:srgbClr val="FFCCFF"/>
                </a:solidFill>
              </a:rPr>
              <a:t>tetrapods</a:t>
            </a:r>
            <a:endParaRPr lang="en-US" dirty="0">
              <a:solidFill>
                <a:srgbClr val="FFCCFF"/>
              </a:solidFill>
            </a:endParaRPr>
          </a:p>
          <a:p>
            <a:pPr lvl="1" eaLnBrk="1" hangingPunct="1"/>
            <a:r>
              <a:rPr lang="en-US" dirty="0">
                <a:solidFill>
                  <a:srgbClr val="66FFCC"/>
                </a:solidFill>
              </a:rPr>
              <a:t>B.) The geographic distribution of related species.</a:t>
            </a:r>
          </a:p>
          <a:p>
            <a:pPr lvl="1" eaLnBrk="1" hangingPunct="1"/>
            <a:r>
              <a:rPr lang="en-US" dirty="0">
                <a:solidFill>
                  <a:schemeClr val="accent1">
                    <a:lumMod val="40000"/>
                    <a:lumOff val="60000"/>
                  </a:schemeClr>
                </a:solidFill>
              </a:rPr>
              <a:t>C.) Principle of Superposition</a:t>
            </a:r>
          </a:p>
          <a:p>
            <a:pPr lvl="1" eaLnBrk="1" hangingPunct="1"/>
            <a:r>
              <a:rPr lang="en-US" dirty="0">
                <a:solidFill>
                  <a:srgbClr val="FFFFCC"/>
                </a:solidFill>
              </a:rPr>
              <a:t>D.) The Wallace Line</a:t>
            </a:r>
          </a:p>
          <a:p>
            <a:pPr lvl="1" eaLnBrk="1" hangingPunct="1"/>
            <a:endParaRPr lang="en-US" dirty="0">
              <a:solidFill>
                <a:srgbClr val="FF9900"/>
              </a:solidFill>
            </a:endParaRPr>
          </a:p>
        </p:txBody>
      </p:sp>
      <p:pic>
        <p:nvPicPr>
          <p:cNvPr id="319491" name="Picture 5" descr="l_052_05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8481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08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F09DD3B9-FE0F-4744-B7C7-80BF5889266C}"/>
              </a:ext>
            </a:extLst>
          </p:cNvPr>
          <p:cNvSpPr/>
          <p:nvPr/>
        </p:nvSpPr>
        <p:spPr>
          <a:xfrm>
            <a:off x="7543800" y="3429000"/>
            <a:ext cx="1127233"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19</a:t>
            </a:r>
          </a:p>
        </p:txBody>
      </p:sp>
    </p:spTree>
    <p:extLst>
      <p:ext uri="{BB962C8B-B14F-4D97-AF65-F5344CB8AC3E}">
        <p14:creationId xmlns:p14="http://schemas.microsoft.com/office/powerpoint/2010/main" val="40474857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0" y="20186"/>
            <a:ext cx="8991600" cy="5821363"/>
          </a:xfrm>
        </p:spPr>
        <p:txBody>
          <a:bodyPr/>
          <a:lstStyle/>
          <a:p>
            <a:pPr eaLnBrk="1" hangingPunct="1"/>
            <a:r>
              <a:rPr lang="en-US" dirty="0">
                <a:solidFill>
                  <a:srgbClr val="FF9900"/>
                </a:solidFill>
              </a:rPr>
              <a:t>The diagram below represents the…</a:t>
            </a:r>
          </a:p>
          <a:p>
            <a:pPr lvl="1" eaLnBrk="1" hangingPunct="1"/>
            <a:r>
              <a:rPr lang="en-US" dirty="0">
                <a:solidFill>
                  <a:srgbClr val="FFCCFF"/>
                </a:solidFill>
              </a:rPr>
              <a:t>A.) Evolution of </a:t>
            </a:r>
            <a:r>
              <a:rPr lang="en-US" dirty="0" err="1">
                <a:solidFill>
                  <a:srgbClr val="FFCCFF"/>
                </a:solidFill>
              </a:rPr>
              <a:t>tetrapods</a:t>
            </a:r>
            <a:endParaRPr lang="en-US" dirty="0">
              <a:solidFill>
                <a:srgbClr val="FFCCFF"/>
              </a:solidFill>
            </a:endParaRPr>
          </a:p>
          <a:p>
            <a:pPr lvl="1" eaLnBrk="1" hangingPunct="1"/>
            <a:r>
              <a:rPr lang="en-US" dirty="0">
                <a:solidFill>
                  <a:srgbClr val="66FFCC"/>
                </a:solidFill>
              </a:rPr>
              <a:t>B.) The geographic distribution of related species.</a:t>
            </a:r>
          </a:p>
          <a:p>
            <a:pPr lvl="1" eaLnBrk="1" hangingPunct="1"/>
            <a:r>
              <a:rPr lang="en-US" dirty="0">
                <a:solidFill>
                  <a:schemeClr val="accent1">
                    <a:lumMod val="40000"/>
                    <a:lumOff val="60000"/>
                  </a:schemeClr>
                </a:solidFill>
              </a:rPr>
              <a:t>C.) Principle of Superposition</a:t>
            </a:r>
          </a:p>
          <a:p>
            <a:pPr lvl="1" eaLnBrk="1" hangingPunct="1"/>
            <a:r>
              <a:rPr lang="en-US" dirty="0">
                <a:solidFill>
                  <a:srgbClr val="FFFFCC"/>
                </a:solidFill>
              </a:rPr>
              <a:t>D.) The Wallace Line</a:t>
            </a:r>
          </a:p>
          <a:p>
            <a:pPr lvl="1" eaLnBrk="1" hangingPunct="1"/>
            <a:endParaRPr lang="en-US" dirty="0">
              <a:solidFill>
                <a:srgbClr val="FF9900"/>
              </a:solidFill>
            </a:endParaRPr>
          </a:p>
        </p:txBody>
      </p:sp>
      <p:pic>
        <p:nvPicPr>
          <p:cNvPr id="319491" name="Picture 5" descr="l_052_05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8481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08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F09DD3B9-FE0F-4744-B7C7-80BF5889266C}"/>
              </a:ext>
            </a:extLst>
          </p:cNvPr>
          <p:cNvSpPr/>
          <p:nvPr/>
        </p:nvSpPr>
        <p:spPr>
          <a:xfrm>
            <a:off x="7543800" y="3429000"/>
            <a:ext cx="1127233"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19</a:t>
            </a:r>
          </a:p>
        </p:txBody>
      </p:sp>
      <p:sp>
        <p:nvSpPr>
          <p:cNvPr id="3" name="Rectangle: Rounded Corners 2">
            <a:extLst>
              <a:ext uri="{FF2B5EF4-FFF2-40B4-BE49-F238E27FC236}">
                <a16:creationId xmlns:a16="http://schemas.microsoft.com/office/drawing/2014/main" id="{EFD3CAE0-5FF5-4593-AE2E-860E9D5F6D31}"/>
              </a:ext>
            </a:extLst>
          </p:cNvPr>
          <p:cNvSpPr/>
          <p:nvPr/>
        </p:nvSpPr>
        <p:spPr bwMode="auto">
          <a:xfrm>
            <a:off x="457200" y="1066800"/>
            <a:ext cx="8382000" cy="609600"/>
          </a:xfrm>
          <a:prstGeom prst="roundRect">
            <a:avLst/>
          </a:prstGeom>
          <a:solidFill>
            <a:schemeClr val="accent1">
              <a:alpha val="48000"/>
            </a:schemeClr>
          </a:solidFill>
          <a:ln w="38100" cap="flat" cmpd="sng" algn="ctr">
            <a:solidFill>
              <a:srgbClr val="66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3733578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381000" y="304800"/>
            <a:ext cx="8763000" cy="5826125"/>
          </a:xfrm>
        </p:spPr>
        <p:txBody>
          <a:bodyPr/>
          <a:lstStyle/>
          <a:p>
            <a:pPr eaLnBrk="1" hangingPunct="1">
              <a:defRPr/>
            </a:pPr>
            <a:r>
              <a:rPr lang="en-US" dirty="0"/>
              <a:t>Evolution is the change in the gene pool over time. </a:t>
            </a:r>
          </a:p>
          <a:p>
            <a:pPr lvl="1" eaLnBrk="1" hangingPunct="1">
              <a:defRPr/>
            </a:pPr>
            <a:r>
              <a:rPr lang="en-US" dirty="0">
                <a:solidFill>
                  <a:srgbClr val="FFFF00"/>
                </a:solidFill>
              </a:rPr>
              <a:t>Usually an advancement.</a:t>
            </a:r>
          </a:p>
        </p:txBody>
      </p:sp>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B2DB5107-4E99-4EB0-9DB8-3B5299CEA062}"/>
              </a:ext>
            </a:extLst>
          </p:cNvPr>
          <p:cNvSpPr/>
          <p:nvPr/>
        </p:nvSpPr>
        <p:spPr bwMode="auto">
          <a:xfrm>
            <a:off x="6172200" y="3810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pic>
        <p:nvPicPr>
          <p:cNvPr id="2050" name="Picture 2" descr="Evolution | BioNinja">
            <a:extLst>
              <a:ext uri="{FF2B5EF4-FFF2-40B4-BE49-F238E27FC236}">
                <a16:creationId xmlns:a16="http://schemas.microsoft.com/office/drawing/2014/main" id="{D45DD319-355E-4210-9933-DD117F5C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8500"/>
            <a:ext cx="8610600" cy="458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338E7E89-1B24-45D8-84F3-88940099DFC8}"/>
              </a:ext>
            </a:extLst>
          </p:cNvPr>
          <p:cNvSpPr/>
          <p:nvPr/>
        </p:nvSpPr>
        <p:spPr>
          <a:xfrm>
            <a:off x="7808893" y="198787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20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381000" y="304800"/>
            <a:ext cx="8763000" cy="5826125"/>
          </a:xfrm>
        </p:spPr>
        <p:txBody>
          <a:bodyPr/>
          <a:lstStyle/>
          <a:p>
            <a:pPr eaLnBrk="1" hangingPunct="1">
              <a:defRPr/>
            </a:pPr>
            <a:r>
              <a:rPr lang="en-US" dirty="0"/>
              <a:t>Evolution is the change in the gene pool over time. </a:t>
            </a:r>
          </a:p>
          <a:p>
            <a:pPr lvl="1" eaLnBrk="1" hangingPunct="1">
              <a:defRPr/>
            </a:pPr>
            <a:r>
              <a:rPr lang="en-US" dirty="0">
                <a:solidFill>
                  <a:srgbClr val="FFFF00"/>
                </a:solidFill>
              </a:rPr>
              <a:t>Usually an advancement.</a:t>
            </a:r>
          </a:p>
        </p:txBody>
      </p:sp>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B2DB5107-4E99-4EB0-9DB8-3B5299CEA062}"/>
              </a:ext>
            </a:extLst>
          </p:cNvPr>
          <p:cNvSpPr/>
          <p:nvPr/>
        </p:nvSpPr>
        <p:spPr bwMode="auto">
          <a:xfrm>
            <a:off x="6172200" y="3810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381000">
              <a:srgbClr val="FFCCCC"/>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800" b="0" i="0" u="none" strike="noStrike" kern="1200" cap="none" spc="0" normalizeH="0" baseline="0" noProof="0">
              <a:ln>
                <a:noFill/>
              </a:ln>
              <a:solidFill>
                <a:srgbClr val="FFFFFF"/>
              </a:solidFill>
              <a:effectLst/>
              <a:uLnTx/>
              <a:uFillTx/>
              <a:latin typeface="Tahoma" pitchFamily="34" charset="0"/>
              <a:ea typeface="+mn-ea"/>
              <a:cs typeface="+mn-cs"/>
            </a:endParaRPr>
          </a:p>
        </p:txBody>
      </p:sp>
      <p:pic>
        <p:nvPicPr>
          <p:cNvPr id="2050" name="Picture 2" descr="Evolution | BioNinja">
            <a:extLst>
              <a:ext uri="{FF2B5EF4-FFF2-40B4-BE49-F238E27FC236}">
                <a16:creationId xmlns:a16="http://schemas.microsoft.com/office/drawing/2014/main" id="{D45DD319-355E-4210-9933-DD117F5C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8500"/>
            <a:ext cx="8610600" cy="458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338E7E89-1B24-45D8-84F3-88940099DFC8}"/>
              </a:ext>
            </a:extLst>
          </p:cNvPr>
          <p:cNvSpPr/>
          <p:nvPr/>
        </p:nvSpPr>
        <p:spPr>
          <a:xfrm>
            <a:off x="7808893" y="198787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20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381000" y="304800"/>
            <a:ext cx="8763000" cy="5826125"/>
          </a:xfrm>
        </p:spPr>
        <p:txBody>
          <a:bodyPr/>
          <a:lstStyle/>
          <a:p>
            <a:pPr eaLnBrk="1" hangingPunct="1">
              <a:defRPr/>
            </a:pPr>
            <a:r>
              <a:rPr lang="en-US" dirty="0"/>
              <a:t>Evolution is the change in the </a:t>
            </a:r>
            <a:r>
              <a:rPr lang="en-US" dirty="0">
                <a:solidFill>
                  <a:srgbClr val="FF00FF"/>
                </a:solidFill>
              </a:rPr>
              <a:t>g</a:t>
            </a:r>
            <a:r>
              <a:rPr lang="en-US" dirty="0">
                <a:solidFill>
                  <a:srgbClr val="FFCCCC"/>
                </a:solidFill>
              </a:rPr>
              <a:t>e</a:t>
            </a:r>
            <a:r>
              <a:rPr lang="en-US" dirty="0">
                <a:solidFill>
                  <a:srgbClr val="CC99FF"/>
                </a:solidFill>
              </a:rPr>
              <a:t>n</a:t>
            </a:r>
            <a:r>
              <a:rPr lang="en-US" dirty="0">
                <a:solidFill>
                  <a:srgbClr val="FF00FF"/>
                </a:solidFill>
              </a:rPr>
              <a:t>e p</a:t>
            </a:r>
            <a:r>
              <a:rPr lang="en-US" dirty="0">
                <a:solidFill>
                  <a:srgbClr val="FFCCCC"/>
                </a:solidFill>
              </a:rPr>
              <a:t>oo</a:t>
            </a:r>
            <a:r>
              <a:rPr lang="en-US" dirty="0">
                <a:solidFill>
                  <a:srgbClr val="FF00FF"/>
                </a:solidFill>
              </a:rPr>
              <a:t>l </a:t>
            </a:r>
            <a:r>
              <a:rPr lang="en-US" dirty="0"/>
              <a:t>over time. </a:t>
            </a:r>
          </a:p>
          <a:p>
            <a:pPr lvl="1" eaLnBrk="1" hangingPunct="1">
              <a:defRPr/>
            </a:pPr>
            <a:r>
              <a:rPr lang="en-US" dirty="0">
                <a:solidFill>
                  <a:srgbClr val="FFFF00"/>
                </a:solidFill>
              </a:rPr>
              <a:t>Usually an advancement.</a:t>
            </a:r>
          </a:p>
        </p:txBody>
      </p:sp>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2050" name="Picture 2" descr="Evolution | BioNinja">
            <a:extLst>
              <a:ext uri="{FF2B5EF4-FFF2-40B4-BE49-F238E27FC236}">
                <a16:creationId xmlns:a16="http://schemas.microsoft.com/office/drawing/2014/main" id="{D45DD319-355E-4210-9933-DD117F5C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8500"/>
            <a:ext cx="8610600" cy="458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338E7E89-1B24-45D8-84F3-88940099DFC8}"/>
              </a:ext>
            </a:extLst>
          </p:cNvPr>
          <p:cNvSpPr/>
          <p:nvPr/>
        </p:nvSpPr>
        <p:spPr>
          <a:xfrm>
            <a:off x="7808893" y="198787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3462">
                  <a:solidFill>
                    <a:srgbClr val="000000"/>
                  </a:solidFill>
                  <a:prstDash val="solid"/>
                </a:ln>
                <a:solidFill>
                  <a:srgbClr val="FFFFFF">
                    <a:lumMod val="85000"/>
                    <a:lumOff val="15000"/>
                  </a:srgbClr>
                </a:solidFill>
                <a:effectLst>
                  <a:outerShdw dist="38100" dir="2700000" algn="bl" rotWithShape="0">
                    <a:srgbClr val="AAADCA"/>
                  </a:outerShdw>
                </a:effectLst>
                <a:uLnTx/>
                <a:uFillTx/>
                <a:latin typeface="Arial" panose="020B0604020202020204" pitchFamily="34" charset="0"/>
                <a:ea typeface="+mn-ea"/>
                <a:cs typeface="+mn-cs"/>
              </a:rPr>
              <a:t>20</a:t>
            </a:r>
          </a:p>
        </p:txBody>
      </p:sp>
    </p:spTree>
    <p:extLst>
      <p:ext uri="{BB962C8B-B14F-4D97-AF65-F5344CB8AC3E}">
        <p14:creationId xmlns:p14="http://schemas.microsoft.com/office/powerpoint/2010/main" val="23998603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96309" name="Group 53"/>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5"/>
                  </a:ext>
                </a:extLst>
              </a:tr>
            </a:tbl>
          </a:graphicData>
        </a:graphic>
      </p:graphicFrame>
      <p:sp>
        <p:nvSpPr>
          <p:cNvPr id="11268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26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68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1524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dirty="0"/>
              <a:t>Which letter represents the oldest and most primitive fossil layer, and which letter represents the youngest and most complicated fossil layer?</a:t>
            </a: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34400" cy="48006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rgbClr val="3333FF"/>
              </a:solidFill>
              <a:latin typeface="Arial" panose="020B0604020202020204" pitchFamily="34" charset="0"/>
            </a:endParaRPr>
          </a:p>
        </p:txBody>
      </p:sp>
      <p:sp>
        <p:nvSpPr>
          <p:cNvPr id="12297"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2298"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9600">
                <a:solidFill>
                  <a:schemeClr val="tx1"/>
                </a:solidFill>
                <a:latin typeface="Arial" panose="020B0604020202020204" pitchFamily="34" charset="0"/>
              </a:rPr>
              <a:t>3</a:t>
            </a:r>
          </a:p>
        </p:txBody>
      </p:sp>
      <p:sp>
        <p:nvSpPr>
          <p:cNvPr id="2" name="Rectangle 1">
            <a:extLst>
              <a:ext uri="{FF2B5EF4-FFF2-40B4-BE49-F238E27FC236}">
                <a16:creationId xmlns:a16="http://schemas.microsoft.com/office/drawing/2014/main" id="{94E85D2A-6124-4EFF-B89E-AFF0E2B376B0}"/>
              </a:ext>
            </a:extLst>
          </p:cNvPr>
          <p:cNvSpPr/>
          <p:nvPr/>
        </p:nvSpPr>
        <p:spPr>
          <a:xfrm>
            <a:off x="2255775" y="2253732"/>
            <a:ext cx="851515" cy="1200329"/>
          </a:xfrm>
          <a:prstGeom prst="rect">
            <a:avLst/>
          </a:prstGeom>
          <a:noFill/>
        </p:spPr>
        <p:txBody>
          <a:bodyPr wrap="none" lIns="91440" tIns="45720" rIns="91440" bIns="45720">
            <a:spAutoFit/>
          </a:bodyPr>
          <a:lstStyle/>
          <a:p>
            <a:pPr algn="ctr"/>
            <a:r>
              <a:rPr lang="en-US" sz="7200" b="1" cap="none" spc="0" dirty="0">
                <a:ln w="57150" cmpd="sng">
                  <a:solidFill>
                    <a:sysClr val="windowText" lastClr="000000"/>
                  </a:solidFill>
                  <a:prstDash val="solid"/>
                </a:ln>
                <a:solidFill>
                  <a:srgbClr val="66FFCC"/>
                </a:solidFill>
                <a:effectLst/>
              </a:rPr>
              <a:t>A</a:t>
            </a:r>
          </a:p>
        </p:txBody>
      </p:sp>
      <p:sp>
        <p:nvSpPr>
          <p:cNvPr id="3" name="Rectangle 2">
            <a:extLst>
              <a:ext uri="{FF2B5EF4-FFF2-40B4-BE49-F238E27FC236}">
                <a16:creationId xmlns:a16="http://schemas.microsoft.com/office/drawing/2014/main" id="{3D359C69-D050-49CC-959F-38D6CDCF9946}"/>
              </a:ext>
            </a:extLst>
          </p:cNvPr>
          <p:cNvSpPr/>
          <p:nvPr/>
        </p:nvSpPr>
        <p:spPr>
          <a:xfrm>
            <a:off x="5610954" y="3220947"/>
            <a:ext cx="851516" cy="1200329"/>
          </a:xfrm>
          <a:prstGeom prst="rect">
            <a:avLst/>
          </a:prstGeom>
        </p:spPr>
        <p:txBody>
          <a:bodyPr wrap="none">
            <a:spAutoFit/>
          </a:bodyPr>
          <a:lstStyle/>
          <a:p>
            <a:pPr lvl="0" algn="ctr"/>
            <a:r>
              <a:rPr lang="en-US" sz="7200" b="1" dirty="0">
                <a:ln w="57150" cmpd="sng">
                  <a:solidFill>
                    <a:sysClr val="windowText" lastClr="000000"/>
                  </a:solidFill>
                  <a:prstDash val="solid"/>
                </a:ln>
                <a:solidFill>
                  <a:srgbClr val="CC99FF"/>
                </a:solidFill>
              </a:rPr>
              <a:t>B</a:t>
            </a:r>
          </a:p>
        </p:txBody>
      </p:sp>
      <p:sp>
        <p:nvSpPr>
          <p:cNvPr id="4" name="Rectangle 3">
            <a:extLst>
              <a:ext uri="{FF2B5EF4-FFF2-40B4-BE49-F238E27FC236}">
                <a16:creationId xmlns:a16="http://schemas.microsoft.com/office/drawing/2014/main" id="{BB63FED7-604A-4D41-8C44-75F0FFF16DD7}"/>
              </a:ext>
            </a:extLst>
          </p:cNvPr>
          <p:cNvSpPr/>
          <p:nvPr/>
        </p:nvSpPr>
        <p:spPr>
          <a:xfrm>
            <a:off x="4184342" y="4385324"/>
            <a:ext cx="851516" cy="1200329"/>
          </a:xfrm>
          <a:prstGeom prst="rect">
            <a:avLst/>
          </a:prstGeom>
        </p:spPr>
        <p:txBody>
          <a:bodyPr wrap="none">
            <a:spAutoFit/>
          </a:bodyPr>
          <a:lstStyle/>
          <a:p>
            <a:pPr lvl="0" algn="ctr"/>
            <a:r>
              <a:rPr lang="en-US" sz="7200" b="1" dirty="0">
                <a:ln w="57150" cmpd="sng">
                  <a:solidFill>
                    <a:sysClr val="windowText" lastClr="000000"/>
                  </a:solidFill>
                  <a:prstDash val="solid"/>
                </a:ln>
                <a:solidFill>
                  <a:srgbClr val="FFC000"/>
                </a:solidFill>
              </a:rPr>
              <a:t>C</a:t>
            </a:r>
          </a:p>
        </p:txBody>
      </p:sp>
      <p:sp>
        <p:nvSpPr>
          <p:cNvPr id="7" name="Rectangle 6">
            <a:extLst>
              <a:ext uri="{FF2B5EF4-FFF2-40B4-BE49-F238E27FC236}">
                <a16:creationId xmlns:a16="http://schemas.microsoft.com/office/drawing/2014/main" id="{7BD4513E-8CC0-4D8D-B9E1-32C84D1F77AA}"/>
              </a:ext>
            </a:extLst>
          </p:cNvPr>
          <p:cNvSpPr/>
          <p:nvPr/>
        </p:nvSpPr>
        <p:spPr>
          <a:xfrm>
            <a:off x="2850842" y="5729197"/>
            <a:ext cx="851516" cy="1200329"/>
          </a:xfrm>
          <a:prstGeom prst="rect">
            <a:avLst/>
          </a:prstGeom>
        </p:spPr>
        <p:txBody>
          <a:bodyPr wrap="none">
            <a:spAutoFit/>
          </a:bodyPr>
          <a:lstStyle/>
          <a:p>
            <a:pPr lvl="0" algn="ctr"/>
            <a:r>
              <a:rPr lang="en-US" sz="7200" b="1" dirty="0">
                <a:ln w="57150" cmpd="sng">
                  <a:solidFill>
                    <a:sysClr val="windowText" lastClr="000000"/>
                  </a:solidFill>
                  <a:prstDash val="solid"/>
                </a:ln>
                <a:solidFill>
                  <a:srgbClr val="FF5050"/>
                </a:solidFill>
              </a:rPr>
              <a:t>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2D050"/>
                </a:solidFill>
                <a:effectLst/>
                <a:uLnTx/>
                <a:uFillTx/>
                <a:latin typeface="Times New Roman" pitchFamily="18" charset="0"/>
                <a:ea typeface="+mn-ea"/>
                <a:cs typeface="+mn-cs"/>
              </a:rPr>
              <a:t>Who becomes the hulk?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2" name="AutoShape 2" descr="The Hulk from The Incredible Hulk / The Avengers | CharacTour">
            <a:extLst>
              <a:ext uri="{FF2B5EF4-FFF2-40B4-BE49-F238E27FC236}">
                <a16:creationId xmlns:a16="http://schemas.microsoft.com/office/drawing/2014/main" id="{46714C06-8E1E-4A4E-9C95-022F56BC81F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226D666-6E88-4A16-BEBD-4BFC7FF6D2C9}"/>
              </a:ext>
            </a:extLst>
          </p:cNvPr>
          <p:cNvPicPr>
            <a:picLocks noChangeAspect="1"/>
          </p:cNvPicPr>
          <p:nvPr/>
        </p:nvPicPr>
        <p:blipFill>
          <a:blip r:embed="rId2"/>
          <a:stretch>
            <a:fillRect/>
          </a:stretch>
        </p:blipFill>
        <p:spPr>
          <a:xfrm>
            <a:off x="228600" y="990600"/>
            <a:ext cx="8686800" cy="4191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8CE30811-D2EB-408B-AF09-8F1F103D5FB3}"/>
              </a:ext>
            </a:extLst>
          </p:cNvPr>
          <p:cNvSpPr/>
          <p:nvPr/>
        </p:nvSpPr>
        <p:spPr>
          <a:xfrm>
            <a:off x="7463387" y="80717"/>
            <a:ext cx="12234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*21</a:t>
            </a:r>
          </a:p>
        </p:txBody>
      </p:sp>
    </p:spTree>
    <p:extLst>
      <p:ext uri="{BB962C8B-B14F-4D97-AF65-F5344CB8AC3E}">
        <p14:creationId xmlns:p14="http://schemas.microsoft.com/office/powerpoint/2010/main" val="42015129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2D050"/>
                </a:solidFill>
                <a:effectLst/>
                <a:uLnTx/>
                <a:uFillTx/>
                <a:latin typeface="Times New Roman" pitchFamily="18" charset="0"/>
                <a:ea typeface="+mn-ea"/>
                <a:cs typeface="+mn-cs"/>
              </a:rPr>
              <a:t>Who becomes the hulk?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2" name="AutoShape 2" descr="The Hulk from The Incredible Hulk / The Avengers | CharacTour">
            <a:extLst>
              <a:ext uri="{FF2B5EF4-FFF2-40B4-BE49-F238E27FC236}">
                <a16:creationId xmlns:a16="http://schemas.microsoft.com/office/drawing/2014/main" id="{46714C06-8E1E-4A4E-9C95-022F56BC81F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226D666-6E88-4A16-BEBD-4BFC7FF6D2C9}"/>
              </a:ext>
            </a:extLst>
          </p:cNvPr>
          <p:cNvPicPr>
            <a:picLocks noChangeAspect="1"/>
          </p:cNvPicPr>
          <p:nvPr/>
        </p:nvPicPr>
        <p:blipFill>
          <a:blip r:embed="rId2"/>
          <a:stretch>
            <a:fillRect/>
          </a:stretch>
        </p:blipFill>
        <p:spPr>
          <a:xfrm>
            <a:off x="228600" y="990600"/>
            <a:ext cx="8686800" cy="4191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8CE30811-D2EB-408B-AF09-8F1F103D5FB3}"/>
              </a:ext>
            </a:extLst>
          </p:cNvPr>
          <p:cNvSpPr/>
          <p:nvPr/>
        </p:nvSpPr>
        <p:spPr>
          <a:xfrm>
            <a:off x="7463387" y="80717"/>
            <a:ext cx="12234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*21</a:t>
            </a:r>
          </a:p>
        </p:txBody>
      </p:sp>
      <p:pic>
        <p:nvPicPr>
          <p:cNvPr id="2050" name="Picture 2" descr="Marvel Reveals Prior Attempts From Mark Ruffalo&amp;#39;s Bruce Banner To Stop His  MCU Hulk-Outs">
            <a:extLst>
              <a:ext uri="{FF2B5EF4-FFF2-40B4-BE49-F238E27FC236}">
                <a16:creationId xmlns:a16="http://schemas.microsoft.com/office/drawing/2014/main" id="{7DAAF1B1-3C35-4C4C-A592-DB225A971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0" y="990600"/>
            <a:ext cx="8679329" cy="41933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a:extLst>
              <a:ext uri="{FF2B5EF4-FFF2-40B4-BE49-F238E27FC236}">
                <a16:creationId xmlns:a16="http://schemas.microsoft.com/office/drawing/2014/main" id="{DBEA6CE3-CE0B-4151-96B4-3A247D94F2FE}"/>
              </a:ext>
            </a:extLst>
          </p:cNvPr>
          <p:cNvSpPr/>
          <p:nvPr/>
        </p:nvSpPr>
        <p:spPr>
          <a:xfrm>
            <a:off x="236069" y="4191000"/>
            <a:ext cx="472437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panose="020B0604020202020204" pitchFamily="34" charset="0"/>
                <a:ea typeface="+mn-ea"/>
                <a:cs typeface="+mn-cs"/>
              </a:rPr>
              <a:t>Bruce Banner</a:t>
            </a:r>
          </a:p>
        </p:txBody>
      </p:sp>
    </p:spTree>
    <p:extLst>
      <p:ext uri="{BB962C8B-B14F-4D97-AF65-F5344CB8AC3E}">
        <p14:creationId xmlns:p14="http://schemas.microsoft.com/office/powerpoint/2010/main" val="13235136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228600" y="2286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name of this person before he changes into Spiderman? </a:t>
            </a:r>
          </a:p>
        </p:txBody>
      </p:sp>
      <p:pic>
        <p:nvPicPr>
          <p:cNvPr id="1157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95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571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717" name="TextBox 5"/>
          <p:cNvSpPr txBox="1">
            <a:spLocks noChangeArrowheads="1"/>
          </p:cNvSpPr>
          <p:nvPr/>
        </p:nvSpPr>
        <p:spPr bwMode="auto">
          <a:xfrm>
            <a:off x="7162800" y="16764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a:spLocks noChangeArrowheads="1"/>
          </p:cNvSpPr>
          <p:nvPr/>
        </p:nvSpPr>
        <p:spPr bwMode="auto">
          <a:xfrm>
            <a:off x="228600" y="2286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name of this person before he changes into Spiderman? </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a:t>
            </a: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e</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a:t>
            </a: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e</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a:t>
            </a: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r</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k</a:t>
            </a: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e</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67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5720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674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67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810000" cy="495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4"/>
          <p:cNvSpPr txBox="1">
            <a:spLocks noChangeArrowheads="1"/>
          </p:cNvSpPr>
          <p:nvPr/>
        </p:nvSpPr>
        <p:spPr bwMode="auto">
          <a:xfrm>
            <a:off x="228600" y="2286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superhero is this?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77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764"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7765" name="TextBox 5"/>
          <p:cNvSpPr txBox="1">
            <a:spLocks noChangeArrowheads="1"/>
          </p:cNvSpPr>
          <p:nvPr/>
        </p:nvSpPr>
        <p:spPr bwMode="auto">
          <a:xfrm>
            <a:off x="7162800" y="1447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4"/>
          <p:cNvSpPr txBox="1">
            <a:spLocks noChangeArrowheads="1"/>
          </p:cNvSpPr>
          <p:nvPr/>
        </p:nvSpPr>
        <p:spPr bwMode="auto">
          <a:xfrm>
            <a:off x="228600" y="228600"/>
            <a:ext cx="8534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superhero is this?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t>
            </a:r>
            <a:r>
              <a:rPr kumimoji="0" lang="en-US" altLang="en-US" sz="36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r</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In</a:t>
            </a:r>
            <a:r>
              <a:rPr kumimoji="0" lang="en-US" altLang="en-US" sz="36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c</a:t>
            </a: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redible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1187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5626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8788"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87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47800"/>
            <a:ext cx="30480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76200" y="76200"/>
            <a:ext cx="8229600" cy="5821363"/>
          </a:xfrm>
        </p:spPr>
        <p:txBody>
          <a:bodyPr/>
          <a:lstStyle/>
          <a:p>
            <a:r>
              <a:rPr lang="en-US" altLang="en-US" dirty="0"/>
              <a:t>What is the name of the person who becomes the Falcon?</a:t>
            </a:r>
            <a:endParaRPr lang="en-US" altLang="en-US" dirty="0">
              <a:solidFill>
                <a:srgbClr val="9966FF"/>
              </a:solidFill>
            </a:endParaRPr>
          </a:p>
        </p:txBody>
      </p:sp>
      <p:sp>
        <p:nvSpPr>
          <p:cNvPr id="120836" name="TextBox 4"/>
          <p:cNvSpPr txBox="1">
            <a:spLocks noChangeArrowheads="1"/>
          </p:cNvSpPr>
          <p:nvPr/>
        </p:nvSpPr>
        <p:spPr bwMode="auto">
          <a:xfrm>
            <a:off x="7086600" y="1600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p>
        </p:txBody>
      </p:sp>
      <p:pic>
        <p:nvPicPr>
          <p:cNvPr id="3074" name="Picture 2" descr="What Avengers: Endgame ending means for Falcon, explained by comics -  Polygon">
            <a:extLst>
              <a:ext uri="{FF2B5EF4-FFF2-40B4-BE49-F238E27FC236}">
                <a16:creationId xmlns:a16="http://schemas.microsoft.com/office/drawing/2014/main" id="{3ED19190-E0E1-4CC8-A4B6-6EC3A0C8D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19200"/>
            <a:ext cx="8458200" cy="525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8AAD35EB-2DE8-4703-9461-C11443ACF91D}"/>
              </a:ext>
            </a:extLst>
          </p:cNvPr>
          <p:cNvSpPr txBox="1"/>
          <p:nvPr/>
        </p:nvSpPr>
        <p:spPr>
          <a:xfrm>
            <a:off x="5257800" y="1143000"/>
            <a:ext cx="4601882"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76200" y="76200"/>
            <a:ext cx="8229600" cy="5821363"/>
          </a:xfrm>
        </p:spPr>
        <p:txBody>
          <a:bodyPr/>
          <a:lstStyle/>
          <a:p>
            <a:r>
              <a:rPr lang="en-US" altLang="en-US" dirty="0"/>
              <a:t>What is the name of the person who becomes the Falcon?</a:t>
            </a:r>
            <a:endParaRPr lang="en-US" altLang="en-US" dirty="0">
              <a:solidFill>
                <a:srgbClr val="9966FF"/>
              </a:solidFill>
            </a:endParaRPr>
          </a:p>
        </p:txBody>
      </p:sp>
      <p:sp>
        <p:nvSpPr>
          <p:cNvPr id="120836" name="TextBox 4"/>
          <p:cNvSpPr txBox="1">
            <a:spLocks noChangeArrowheads="1"/>
          </p:cNvSpPr>
          <p:nvPr/>
        </p:nvSpPr>
        <p:spPr bwMode="auto">
          <a:xfrm>
            <a:off x="7086600" y="1600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p>
        </p:txBody>
      </p:sp>
      <p:pic>
        <p:nvPicPr>
          <p:cNvPr id="3074" name="Picture 2" descr="What Avengers: Endgame ending means for Falcon, explained by comics -  Polygon">
            <a:extLst>
              <a:ext uri="{FF2B5EF4-FFF2-40B4-BE49-F238E27FC236}">
                <a16:creationId xmlns:a16="http://schemas.microsoft.com/office/drawing/2014/main" id="{3ED19190-E0E1-4CC8-A4B6-6EC3A0C8D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19200"/>
            <a:ext cx="8458200" cy="525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8AAD35EB-2DE8-4703-9461-C11443ACF91D}"/>
              </a:ext>
            </a:extLst>
          </p:cNvPr>
          <p:cNvSpPr txBox="1"/>
          <p:nvPr/>
        </p:nvSpPr>
        <p:spPr>
          <a:xfrm>
            <a:off x="5257800" y="1143000"/>
            <a:ext cx="4601882"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*24</a:t>
            </a:r>
            <a:endParaRPr kumimoji="0" lang="en-US" sz="88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A94B4436-15B4-471E-965B-2C86F2C30707}"/>
              </a:ext>
            </a:extLst>
          </p:cNvPr>
          <p:cNvSpPr/>
          <p:nvPr/>
        </p:nvSpPr>
        <p:spPr>
          <a:xfrm>
            <a:off x="1405976" y="2967335"/>
            <a:ext cx="6332054" cy="1200329"/>
          </a:xfrm>
          <a:prstGeom prst="rect">
            <a:avLst/>
          </a:prstGeom>
          <a:noFill/>
          <a:effectLst>
            <a:glow rad="228600">
              <a:schemeClr val="accent4">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“Sam” Wilson</a:t>
            </a:r>
          </a:p>
        </p:txBody>
      </p:sp>
    </p:spTree>
    <p:extLst>
      <p:ext uri="{BB962C8B-B14F-4D97-AF65-F5344CB8AC3E}">
        <p14:creationId xmlns:p14="http://schemas.microsoft.com/office/powerpoint/2010/main" val="6157975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228600" y="228600"/>
            <a:ext cx="581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Who are these superheroes? </a:t>
            </a:r>
          </a:p>
        </p:txBody>
      </p:sp>
      <p:pic>
        <p:nvPicPr>
          <p:cNvPr id="1218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186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1861" name="TextBox 5"/>
          <p:cNvSpPr txBox="1">
            <a:spLocks noChangeArrowheads="1"/>
          </p:cNvSpPr>
          <p:nvPr/>
        </p:nvSpPr>
        <p:spPr bwMode="auto">
          <a:xfrm>
            <a:off x="7315200" y="1600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*25</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4"/>
          <p:cNvSpPr txBox="1">
            <a:spLocks noChangeArrowheads="1"/>
          </p:cNvSpPr>
          <p:nvPr/>
        </p:nvSpPr>
        <p:spPr bwMode="auto">
          <a:xfrm>
            <a:off x="228600" y="228600"/>
            <a:ext cx="678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Who are these superheroes?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The</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FF66CC"/>
                </a:solidFill>
                <a:effectLst/>
                <a:uLnTx/>
                <a:uFillTx/>
                <a:latin typeface="Times New Roman" panose="02020603050405020304" pitchFamily="18" charset="0"/>
                <a:ea typeface="+mn-ea"/>
                <a:cs typeface="+mn-cs"/>
              </a:rPr>
              <a:t>Powerpuff</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33CC33"/>
                </a:solidFill>
                <a:effectLst/>
                <a:uLnTx/>
                <a:uFillTx/>
                <a:latin typeface="Times New Roman" panose="02020603050405020304" pitchFamily="18" charset="0"/>
                <a:ea typeface="+mn-ea"/>
                <a:cs typeface="+mn-cs"/>
              </a:rPr>
              <a:t>Girls</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1228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1054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2884"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2885" name="TextBox 5"/>
          <p:cNvSpPr txBox="1">
            <a:spLocks noChangeArrowheads="1"/>
          </p:cNvSpPr>
          <p:nvPr/>
        </p:nvSpPr>
        <p:spPr bwMode="auto">
          <a:xfrm>
            <a:off x="7315200" y="1600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228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Write down three things about this person?</a:t>
            </a: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448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3317" name="TextBox 5"/>
          <p:cNvSpPr txBox="1">
            <a:spLocks noChangeArrowheads="1"/>
          </p:cNvSpPr>
          <p:nvPr/>
        </p:nvSpPr>
        <p:spPr bwMode="auto">
          <a:xfrm>
            <a:off x="7620000" y="1219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1800">
                <a:solidFill>
                  <a:schemeClr val="tx1"/>
                </a:solidFill>
                <a:latin typeface="Arial" panose="020B0604020202020204" pitchFamily="34" charset="0"/>
              </a:rPr>
              <a:t>4</a:t>
            </a:r>
          </a:p>
        </p:txBody>
      </p:sp>
      <p:sp>
        <p:nvSpPr>
          <p:cNvPr id="13318" name="TextBox 6"/>
          <p:cNvSpPr txBox="1">
            <a:spLocks noChangeArrowheads="1"/>
          </p:cNvSpPr>
          <p:nvPr/>
        </p:nvSpPr>
        <p:spPr bwMode="auto">
          <a:xfrm>
            <a:off x="7848600" y="874713"/>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dirty="0">
                <a:latin typeface="Arial" panose="020B0604020202020204" pitchFamily="34" charset="0"/>
              </a:rPr>
              <a:t>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035553"/>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667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THINGS PAST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DARWIN AND EVOLUTION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WHICH MECHANISM  NATURAL SELECTION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STILL CHANGING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7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9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39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395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
        <p:nvSpPr>
          <p:cNvPr id="123954" name="TextBox 6"/>
          <p:cNvSpPr txBox="1">
            <a:spLocks noChangeArrowheads="1"/>
          </p:cNvSpPr>
          <p:nvPr/>
        </p:nvSpPr>
        <p:spPr bwMode="auto">
          <a:xfrm>
            <a:off x="2057400" y="586740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FF"/>
                </a:solidFill>
                <a:effectLst/>
                <a:uLnTx/>
                <a:uFillTx/>
                <a:latin typeface="Arial" panose="020B0604020202020204" pitchFamily="34" charset="0"/>
                <a:ea typeface="+mn-ea"/>
                <a:cs typeface="+mn-cs"/>
              </a:rPr>
              <a:t>FINAL QUESTION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ltLang="en-US"/>
          </a:p>
        </p:txBody>
      </p:sp>
      <p:pic>
        <p:nvPicPr>
          <p:cNvPr id="1249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ltLang="en-US"/>
          </a:p>
        </p:txBody>
      </p:sp>
      <p:pic>
        <p:nvPicPr>
          <p:cNvPr id="1259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p:spPr>
      </p:pic>
      <p:sp>
        <p:nvSpPr>
          <p:cNvPr id="125956" name="AutoShape 4"/>
          <p:cNvSpPr>
            <a:spLocks noChangeArrowheads="1"/>
          </p:cNvSpPr>
          <p:nvPr/>
        </p:nvSpPr>
        <p:spPr bwMode="auto">
          <a:xfrm>
            <a:off x="6172200" y="3962400"/>
            <a:ext cx="2819400" cy="2514600"/>
          </a:xfrm>
          <a:prstGeom prst="wedgeRoundRectCallout">
            <a:avLst>
              <a:gd name="adj1" fmla="val -62727"/>
              <a:gd name="adj2" fmla="val -46273"/>
              <a:gd name="adj3" fmla="val 16667"/>
            </a:avLst>
          </a:prstGeom>
          <a:solidFill>
            <a:schemeClr val="bg1"/>
          </a:solidFill>
          <a:ln w="38100">
            <a:solidFill>
              <a:schemeClr val="tx2"/>
            </a:solidFill>
            <a:miter lim="800000"/>
            <a:headEnd/>
            <a:tailEnd/>
          </a:ln>
        </p:spPr>
        <p:txBody>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“Answer to the 5pt wager question.”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endParaRPr lang="en-US" altLang="en-US"/>
          </a:p>
        </p:txBody>
      </p:sp>
      <p:sp>
        <p:nvSpPr>
          <p:cNvPr id="126979" name="Content Placeholder 2"/>
          <p:cNvSpPr>
            <a:spLocks noGrp="1"/>
          </p:cNvSpPr>
          <p:nvPr>
            <p:ph idx="1"/>
          </p:nvPr>
        </p:nvSpPr>
        <p:spPr/>
        <p:txBody>
          <a:bodyPr/>
          <a:lstStyle/>
          <a:p>
            <a:endParaRPr lang="en-US" altLang="en-US"/>
          </a:p>
        </p:txBody>
      </p:sp>
      <p:pic>
        <p:nvPicPr>
          <p:cNvPr id="126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solidFill>
                  <a:schemeClr val="tx1"/>
                </a:solidFill>
              </a:rPr>
              <a:t>Gene Pools can change when…</a:t>
            </a:r>
          </a:p>
          <a:p>
            <a:pPr lvl="1"/>
            <a:r>
              <a:rPr lang="en-US" altLang="en-US" sz="2000">
                <a:solidFill>
                  <a:schemeClr val="tx1"/>
                </a:solidFill>
              </a:rPr>
              <a:t>Populations can shrink</a:t>
            </a:r>
          </a:p>
          <a:p>
            <a:pPr lvl="2"/>
            <a:r>
              <a:rPr lang="en-US" altLang="en-US" sz="2000">
                <a:solidFill>
                  <a:schemeClr val="tx1"/>
                </a:solidFill>
              </a:rPr>
              <a:t>Diseases, extinctions, introduction of new better adapted species, predators.</a:t>
            </a:r>
          </a:p>
          <a:p>
            <a:pPr lvl="1"/>
            <a:r>
              <a:rPr lang="en-US" altLang="en-US" sz="2000">
                <a:solidFill>
                  <a:schemeClr val="tx1"/>
                </a:solidFill>
              </a:rPr>
              <a:t>Non-random mating</a:t>
            </a:r>
          </a:p>
          <a:p>
            <a:pPr lvl="2"/>
            <a:r>
              <a:rPr lang="en-US" altLang="en-US" sz="2000">
                <a:solidFill>
                  <a:schemeClr val="tx1"/>
                </a:solidFill>
              </a:rPr>
              <a:t>Organisms choose strongest mate, ones in similar boundaries, </a:t>
            </a:r>
          </a:p>
          <a:p>
            <a:pPr lvl="1"/>
            <a:r>
              <a:rPr lang="en-US" altLang="en-US" sz="2000">
                <a:solidFill>
                  <a:schemeClr val="tx1"/>
                </a:solidFill>
              </a:rPr>
              <a:t>Mutations in the genes</a:t>
            </a:r>
          </a:p>
          <a:p>
            <a:pPr lvl="2"/>
            <a:r>
              <a:rPr lang="en-US" altLang="en-US" sz="2000">
                <a:solidFill>
                  <a:schemeClr val="tx1"/>
                </a:solidFill>
              </a:rPr>
              <a:t>Genes can change.  Some are good, some are bad.  </a:t>
            </a:r>
          </a:p>
          <a:p>
            <a:pPr lvl="2"/>
            <a:r>
              <a:rPr lang="en-US" altLang="en-US" sz="2000">
                <a:solidFill>
                  <a:schemeClr val="tx1"/>
                </a:solidFill>
              </a:rPr>
              <a:t>The environment will decide.</a:t>
            </a:r>
          </a:p>
          <a:p>
            <a:pPr lvl="1"/>
            <a:r>
              <a:rPr lang="en-US" altLang="en-US" sz="2000">
                <a:solidFill>
                  <a:schemeClr val="tx1"/>
                </a:solidFill>
              </a:rPr>
              <a:t>Movement in and out of the population</a:t>
            </a:r>
          </a:p>
          <a:p>
            <a:pPr lvl="2"/>
            <a:r>
              <a:rPr lang="en-US" altLang="en-US" sz="2000">
                <a:solidFill>
                  <a:schemeClr val="tx1"/>
                </a:solidFill>
              </a:rPr>
              <a:t>Immigration, gene flow.</a:t>
            </a:r>
          </a:p>
          <a:p>
            <a:pPr lvl="1"/>
            <a:r>
              <a:rPr lang="en-US" altLang="en-US" sz="2000">
                <a:solidFill>
                  <a:schemeClr val="tx1"/>
                </a:solidFill>
              </a:rPr>
              <a:t>Natural selection</a:t>
            </a:r>
          </a:p>
          <a:p>
            <a:pPr lvl="2"/>
            <a:r>
              <a:rPr lang="en-US" altLang="en-US" sz="2000">
                <a:solidFill>
                  <a:schemeClr val="tx1"/>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80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C6B8828-1EF4-749A-3CD4-D829CC45ED92}"/>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chemeClr val="tx1"/>
                </a:solidFill>
              </a:rPr>
              <a:t>Populations can shrink</a:t>
            </a:r>
          </a:p>
          <a:p>
            <a:pPr lvl="2"/>
            <a:r>
              <a:rPr lang="en-US" altLang="en-US" sz="2000">
                <a:solidFill>
                  <a:schemeClr val="tx1"/>
                </a:solidFill>
              </a:rPr>
              <a:t>Diseases, extinctions, introduction of new better adapted species, predators.</a:t>
            </a:r>
          </a:p>
          <a:p>
            <a:pPr lvl="1"/>
            <a:r>
              <a:rPr lang="en-US" altLang="en-US" sz="2000">
                <a:solidFill>
                  <a:schemeClr val="tx1"/>
                </a:solidFill>
              </a:rPr>
              <a:t>Non-random mating</a:t>
            </a:r>
          </a:p>
          <a:p>
            <a:pPr lvl="2"/>
            <a:r>
              <a:rPr lang="en-US" altLang="en-US" sz="2000">
                <a:solidFill>
                  <a:schemeClr val="tx1"/>
                </a:solidFill>
              </a:rPr>
              <a:t>Organisms choose strongest mate, ones in similar boundaries, </a:t>
            </a:r>
          </a:p>
          <a:p>
            <a:pPr lvl="1"/>
            <a:r>
              <a:rPr lang="en-US" altLang="en-US" sz="2000">
                <a:solidFill>
                  <a:schemeClr val="tx1"/>
                </a:solidFill>
              </a:rPr>
              <a:t>Mutations in the genes</a:t>
            </a:r>
          </a:p>
          <a:p>
            <a:pPr lvl="2"/>
            <a:r>
              <a:rPr lang="en-US" altLang="en-US" sz="2000">
                <a:solidFill>
                  <a:schemeClr val="tx1"/>
                </a:solidFill>
              </a:rPr>
              <a:t>Genes can change.  Some are good, some are bad.  </a:t>
            </a:r>
          </a:p>
          <a:p>
            <a:pPr lvl="2"/>
            <a:r>
              <a:rPr lang="en-US" altLang="en-US" sz="2000">
                <a:solidFill>
                  <a:schemeClr val="tx1"/>
                </a:solidFill>
              </a:rPr>
              <a:t>The environment will decide.</a:t>
            </a:r>
          </a:p>
          <a:p>
            <a:pPr lvl="1"/>
            <a:r>
              <a:rPr lang="en-US" altLang="en-US" sz="2000">
                <a:solidFill>
                  <a:schemeClr val="tx1"/>
                </a:solidFill>
              </a:rPr>
              <a:t>Movement in and out of the population</a:t>
            </a:r>
          </a:p>
          <a:p>
            <a:pPr lvl="2"/>
            <a:r>
              <a:rPr lang="en-US" altLang="en-US" sz="2000">
                <a:solidFill>
                  <a:schemeClr val="tx1"/>
                </a:solidFill>
              </a:rPr>
              <a:t>Immigration, gene flow.</a:t>
            </a:r>
          </a:p>
          <a:p>
            <a:pPr lvl="1"/>
            <a:r>
              <a:rPr lang="en-US" altLang="en-US" sz="2000">
                <a:solidFill>
                  <a:schemeClr val="tx1"/>
                </a:solidFill>
              </a:rPr>
              <a:t>Natural selection</a:t>
            </a:r>
          </a:p>
          <a:p>
            <a:pPr lvl="2"/>
            <a:r>
              <a:rPr lang="en-US" altLang="en-US" sz="2000">
                <a:solidFill>
                  <a:schemeClr val="tx1"/>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90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1AF310-0A2F-481C-3A8C-DF7B1D0F0736}"/>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00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C153321-C688-5FF1-29AA-19E772567B36}"/>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10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9391039-1634-B119-BE70-D1221C241441}"/>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21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1D61D3F-57FC-5091-EB96-92CC9C3B2D4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9DB69AF-0028-4644-2E9E-9E8758738E7C}"/>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152400" y="152400"/>
            <a:ext cx="6248400" cy="5897563"/>
          </a:xfrm>
        </p:spPr>
        <p:txBody>
          <a:bodyPr/>
          <a:lstStyle/>
          <a:p>
            <a:pPr eaLnBrk="1" hangingPunct="1"/>
            <a:r>
              <a:rPr lang="en-US" altLang="en-US" dirty="0">
                <a:solidFill>
                  <a:srgbClr val="FF99FF"/>
                </a:solidFill>
              </a:rPr>
              <a:t>This person was incorrect before Darwin when he proposed the theory of transmutation of species. </a:t>
            </a:r>
          </a:p>
          <a:p>
            <a:pPr lvl="1" eaLnBrk="1" hangingPunct="1"/>
            <a:endParaRPr lang="en-US" altLang="en-US" sz="2400" dirty="0"/>
          </a:p>
        </p:txBody>
      </p:sp>
      <p:pic>
        <p:nvPicPr>
          <p:cNvPr id="14339" name="Picture 4" descr="giraffe_lama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905000"/>
            <a:ext cx="8839200" cy="4718050"/>
          </a:xfrm>
          <a:noFill/>
          <a:ln w="57150">
            <a:solidFill>
              <a:srgbClr val="FF99FF"/>
            </a:solidFill>
            <a:miter lim="800000"/>
            <a:headEnd/>
            <a:tailEnd/>
          </a:ln>
        </p:spPr>
      </p:pic>
      <p:sp>
        <p:nvSpPr>
          <p:cNvPr id="1434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4341" name="WordArt 9"/>
          <p:cNvSpPr>
            <a:spLocks noChangeArrowheads="1" noChangeShapeType="1" noTextEdit="1"/>
          </p:cNvSpPr>
          <p:nvPr/>
        </p:nvSpPr>
        <p:spPr bwMode="auto">
          <a:xfrm>
            <a:off x="1219200" y="5105400"/>
            <a:ext cx="6896100" cy="12954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Animals were</a:t>
            </a:r>
          </a:p>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driven by a need to change.</a:t>
            </a:r>
          </a:p>
        </p:txBody>
      </p:sp>
      <p:sp>
        <p:nvSpPr>
          <p:cNvPr id="6" name="Rectangle 5"/>
          <p:cNvSpPr/>
          <p:nvPr/>
        </p:nvSpPr>
        <p:spPr>
          <a:xfrm>
            <a:off x="304800" y="1981200"/>
            <a:ext cx="2362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001000" y="3657600"/>
            <a:ext cx="869149" cy="1569660"/>
          </a:xfrm>
          <a:prstGeom prst="rect">
            <a:avLst/>
          </a:prstGeom>
          <a:noFill/>
        </p:spPr>
        <p:txBody>
          <a:bodyPr wrap="none">
            <a:spAutoFit/>
          </a:bodyPr>
          <a:lstStyle/>
          <a:p>
            <a:pPr algn="ctr">
              <a:defRPr/>
            </a:pPr>
            <a:r>
              <a:rPr lang="en-US" sz="9600" b="1" dirty="0">
                <a:ln w="17780" cmpd="sng">
                  <a:solidFill>
                    <a:sysClr val="windowText" lastClr="000000"/>
                  </a:solidFill>
                  <a:prstDash val="solid"/>
                  <a:miter lim="800000"/>
                </a:ln>
                <a:solidFill>
                  <a:srgbClr val="FFFFCC"/>
                </a:solidFill>
                <a:effectLst>
                  <a:outerShdw blurRad="50800" algn="tl" rotWithShape="0">
                    <a:srgbClr val="000000"/>
                  </a:outerShdw>
                </a:effectLst>
                <a:latin typeface="Arial" charset="0"/>
              </a:rPr>
              <a:t>5</a:t>
            </a:r>
          </a:p>
        </p:txBody>
      </p:sp>
      <p:pic>
        <p:nvPicPr>
          <p:cNvPr id="1026" name="Picture 2" descr="Image result for Lamarck">
            <a:extLst>
              <a:ext uri="{FF2B5EF4-FFF2-40B4-BE49-F238E27FC236}">
                <a16:creationId xmlns:a16="http://schemas.microsoft.com/office/drawing/2014/main" id="{320E921A-8154-4EF8-8221-E2667A9C6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033" y="0"/>
            <a:ext cx="2095500" cy="1884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41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DB8C2B5-1012-2D80-1615-FA72BBFFF43D}"/>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51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5B8B4CC-1052-05E8-CFF7-EC4B5D01759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noFill/>
          <a:ln w="1270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62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AF8CB9-F7E7-629A-AD17-B352AD866065}"/>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noFill/>
          <a:ln w="1270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00FF"/>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72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5B130D8-034B-B793-C662-DB4FE257409A}"/>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noFill/>
          <a:ln w="1270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noFill/>
          <a:ln w="1270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82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C38273B-7909-ED00-45C4-66C92C2D78F7}"/>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7203159C-AE7E-94AE-9869-4883F6ABF78D}"/>
              </a:ext>
            </a:extLst>
          </p:cNvPr>
          <p:cNvPicPr>
            <a:picLocks noChangeAspect="1"/>
          </p:cNvPicPr>
          <p:nvPr/>
        </p:nvPicPr>
        <p:blipFill>
          <a:blip r:embed="rId3"/>
          <a:stretch>
            <a:fillRect/>
          </a:stretch>
        </p:blipFill>
        <p:spPr>
          <a:xfrm>
            <a:off x="7571074" y="6939706"/>
            <a:ext cx="1633537" cy="70694"/>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noFill/>
          <a:ln w="1270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noFill/>
          <a:ln w="1270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FF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92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152400" y="152400"/>
            <a:ext cx="8839200" cy="5821363"/>
          </a:xfrm>
        </p:spPr>
        <p:txBody>
          <a:bodyPr/>
          <a:lstStyle/>
          <a:p>
            <a:pPr>
              <a:buFontTx/>
              <a:buNone/>
            </a:pPr>
            <a:r>
              <a:rPr lang="en-US" altLang="en-US"/>
              <a:t>Fill in the missing words.</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noFill/>
          <a:ln w="28575"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bwMode="auto">
          <a:xfrm>
            <a:off x="2743200" y="3505200"/>
            <a:ext cx="762000" cy="228600"/>
          </a:xfrm>
          <a:prstGeom prst="roundRect">
            <a:avLst/>
          </a:prstGeom>
          <a:noFill/>
          <a:ln w="1270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ounded Rectangle 6"/>
          <p:cNvSpPr/>
          <p:nvPr/>
        </p:nvSpPr>
        <p:spPr bwMode="auto">
          <a:xfrm>
            <a:off x="990600" y="4648200"/>
            <a:ext cx="1066800" cy="228600"/>
          </a:xfrm>
          <a:prstGeom prst="roundRect">
            <a:avLst/>
          </a:prstGeom>
          <a:noFill/>
          <a:ln w="1270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ounded Rectangle 7"/>
          <p:cNvSpPr/>
          <p:nvPr/>
        </p:nvSpPr>
        <p:spPr bwMode="auto">
          <a:xfrm>
            <a:off x="1447800" y="5715000"/>
            <a:ext cx="1219200" cy="228600"/>
          </a:xfrm>
          <a:prstGeom prst="roundRect">
            <a:avLst/>
          </a:prstGeom>
          <a:noFill/>
          <a:ln w="1270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ounded Rectangle 9"/>
          <p:cNvSpPr/>
          <p:nvPr/>
        </p:nvSpPr>
        <p:spPr bwMode="auto">
          <a:xfrm>
            <a:off x="990600" y="2819400"/>
            <a:ext cx="1295400" cy="228600"/>
          </a:xfrm>
          <a:prstGeom prst="roundRect">
            <a:avLst/>
          </a:prstGeom>
          <a:noFill/>
          <a:ln w="190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02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DF75B09-B962-60CF-5F34-6127BCE5703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Secretly write “Owl” in the correct box worth 1pt.</a:t>
            </a:r>
          </a:p>
        </p:txBody>
      </p:sp>
      <p:pic>
        <p:nvPicPr>
          <p:cNvPr id="14131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A00A8D8-DDB9-E777-C2AE-00C4C5D41A6B}"/>
              </a:ext>
            </a:extLst>
          </p:cNvPr>
          <p:cNvPicPr>
            <a:picLocks noChangeAspect="1"/>
          </p:cNvPicPr>
          <p:nvPr/>
        </p:nvPicPr>
        <p:blipFill>
          <a:blip r:embed="rId4"/>
          <a:stretch>
            <a:fillRect/>
          </a:stretch>
        </p:blipFill>
        <p:spPr>
          <a:xfrm>
            <a:off x="7418674" y="6787306"/>
            <a:ext cx="1633537" cy="70694"/>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047162" cy="68437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686800" cy="19812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Evolution </a:t>
            </a: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and Natural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Arial" charset="0"/>
                <a:ea typeface="+mn-ea"/>
                <a:cs typeface="+mn-cs"/>
              </a:rPr>
              <a:t>Selection Review </a:t>
            </a:r>
            <a:r>
              <a:rPr kumimoji="0" lang="en-US" sz="5400" b="1" i="0" u="none" strike="noStrike" kern="1200" cap="none" spc="0" normalizeH="0" baseline="0" noProof="0" dirty="0">
                <a:ln w="17780" cmpd="sng">
                  <a:solidFill>
                    <a:srgbClr val="000000"/>
                  </a:solidFill>
                  <a:prstDash val="solid"/>
                  <a:miter lim="800000"/>
                </a:ln>
                <a:solidFill>
                  <a:srgbClr val="FFFFFF"/>
                </a:solidFill>
                <a:effectLst>
                  <a:outerShdw blurRad="50800" algn="tl" rotWithShape="0">
                    <a:srgbClr val="000000"/>
                  </a:outerShdw>
                </a:effectLst>
                <a:uLnTx/>
                <a:uFillTx/>
                <a:latin typeface="Arial" charset="0"/>
                <a:ea typeface="+mn-ea"/>
                <a:cs typeface="+mn-cs"/>
              </a:rPr>
              <a:t>Game</a:t>
            </a:r>
          </a:p>
        </p:txBody>
      </p:sp>
      <p:sp>
        <p:nvSpPr>
          <p:cNvPr id="4" name="Rectangle 3"/>
          <p:cNvSpPr/>
          <p:nvPr/>
        </p:nvSpPr>
        <p:spPr>
          <a:xfrm>
            <a:off x="247707" y="5029200"/>
            <a:ext cx="3531993" cy="1754326"/>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Lesson 11</a:t>
            </a:r>
          </a:p>
        </p:txBody>
      </p:sp>
      <p:pic>
        <p:nvPicPr>
          <p:cNvPr id="2" name="Graphic 1">
            <a:extLst>
              <a:ext uri="{FF2B5EF4-FFF2-40B4-BE49-F238E27FC236}">
                <a16:creationId xmlns:a16="http://schemas.microsoft.com/office/drawing/2014/main" id="{BA4E8696-4F5F-DC6A-F9C9-7961424804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139FC8B2-1A75-F39F-F7B8-5E38058F894B}"/>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8E849998-F899-D537-3B35-DC1E39F15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194507" y="-660585"/>
            <a:ext cx="8107995" cy="78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061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10293" name="Group 53"/>
          <p:cNvGraphicFramePr>
            <a:graphicFrameLocks noGrp="1"/>
          </p:cNvGraphicFramePr>
          <p:nvPr/>
        </p:nvGraphicFramePr>
        <p:xfrm>
          <a:off x="228600" y="838200"/>
          <a:ext cx="8534400" cy="56848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23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2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0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154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540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transition spd="slow">
    <p:circl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dirty="0"/>
              <a:t>What was the name of the Island Chain that Darwin visited that gave him many clues to create his theories? </a:t>
            </a:r>
          </a:p>
        </p:txBody>
      </p:sp>
      <p:pic>
        <p:nvPicPr>
          <p:cNvPr id="163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0543"/>
            <a:ext cx="8610600" cy="441960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1638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6389" name="TextBox 5"/>
          <p:cNvSpPr txBox="1">
            <a:spLocks noChangeArrowheads="1"/>
          </p:cNvSpPr>
          <p:nvPr/>
        </p:nvSpPr>
        <p:spPr bwMode="auto">
          <a:xfrm>
            <a:off x="7924800" y="21336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dirty="0">
                <a:latin typeface="Arial" panose="020B0604020202020204" pitchFamily="34" charset="0"/>
              </a:rPr>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87911" y="85324"/>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dirty="0"/>
              <a:t>What was the name of the science teacher in Tennessee who was arrested for teaching the theory of evolution in science class? </a:t>
            </a:r>
          </a:p>
        </p:txBody>
      </p:sp>
      <p:pic>
        <p:nvPicPr>
          <p:cNvPr id="17411"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966327"/>
            <a:ext cx="8763000" cy="4572000"/>
          </a:xfrm>
          <a:prstGeom prst="roundRect">
            <a:avLst>
              <a:gd name="adj" fmla="val 8594"/>
            </a:avLst>
          </a:prstGeom>
          <a:solidFill>
            <a:srgbClr val="FFFFFF">
              <a:shade val="85000"/>
            </a:srgbClr>
          </a:solidFill>
          <a:ln>
            <a:solidFill>
              <a:schemeClr val="accent1"/>
            </a:solidFill>
          </a:ln>
          <a:effectLst>
            <a:glow rad="228600">
              <a:schemeClr val="accent3">
                <a:satMod val="175000"/>
                <a:alpha val="66000"/>
              </a:schemeClr>
            </a:glow>
            <a:reflection blurRad="12700" stA="38000" endPos="28000" dist="5000" dir="5400000" sy="-100000" algn="bl" rotWithShape="0"/>
          </a:effectLst>
        </p:spPr>
      </p:pic>
      <p:sp>
        <p:nvSpPr>
          <p:cNvPr id="1741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7414" name="TextBox 5"/>
          <p:cNvSpPr txBox="1">
            <a:spLocks noChangeArrowheads="1"/>
          </p:cNvSpPr>
          <p:nvPr/>
        </p:nvSpPr>
        <p:spPr bwMode="auto">
          <a:xfrm>
            <a:off x="8077200" y="2590800"/>
            <a:ext cx="60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7</a:t>
            </a:r>
            <a:r>
              <a:rPr lang="en-US" altLang="en-US" sz="1800">
                <a:solidFill>
                  <a:schemeClr val="tx1"/>
                </a:solidFill>
                <a:latin typeface="Arial" panose="020B0604020202020204" pitchFamily="34" charset="0"/>
              </a:rPr>
              <a:t>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1524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This Angel Fish has no eyes because it lives in     </a:t>
            </a:r>
            <a:r>
              <a:rPr lang="en-US" altLang="en-US" sz="3600">
                <a:solidFill>
                  <a:srgbClr val="FFFF00"/>
                </a:solidFill>
              </a:rPr>
              <a:t>caves		</a:t>
            </a:r>
            <a:r>
              <a:rPr lang="en-US" altLang="en-US" sz="3600"/>
              <a:t> and has evolved better use of its other sensory organs.</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19600"/>
          </a:xfrm>
          <a:prstGeom prst="roundRect">
            <a:avLst>
              <a:gd name="adj" fmla="val 8594"/>
            </a:avLst>
          </a:prstGeom>
          <a:solidFill>
            <a:srgbClr val="FFFFFF">
              <a:shade val="85000"/>
            </a:srgbClr>
          </a:solidFill>
          <a:ln>
            <a:solidFill>
              <a:srgbClr val="FFCCCC"/>
            </a:solidFill>
          </a:ln>
          <a:effectLst>
            <a:glow rad="228600">
              <a:srgbClr val="FFCCCC">
                <a:alpha val="89000"/>
              </a:srgbClr>
            </a:glow>
            <a:reflection blurRad="12700" stA="38000" endPos="28000" dist="5000" dir="5400000" sy="-100000" algn="bl" rotWithShape="0"/>
          </a:effectLst>
        </p:spPr>
      </p:pic>
      <p:sp>
        <p:nvSpPr>
          <p:cNvPr id="18436"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6" name="Rectangle 5"/>
          <p:cNvSpPr>
            <a:spLocks noChangeArrowheads="1"/>
          </p:cNvSpPr>
          <p:nvPr/>
        </p:nvSpPr>
        <p:spPr bwMode="auto">
          <a:xfrm>
            <a:off x="838200" y="762000"/>
            <a:ext cx="3124200" cy="533400"/>
          </a:xfrm>
          <a:prstGeom prst="rect">
            <a:avLst/>
          </a:prstGeom>
          <a:solidFill>
            <a:srgbClr val="7F7F7F"/>
          </a:solidFill>
          <a:ln w="57150" algn="ctr">
            <a:solidFill>
              <a:srgbClr val="FFCCCC"/>
            </a:solidFill>
            <a:miter lim="800000"/>
            <a:headEnd/>
            <a:tailEnd/>
          </a:ln>
        </p:spPr>
        <p:txBody>
          <a:bodyPr anchor="ctr"/>
          <a:lstStyle/>
          <a:p>
            <a:pPr algn="ctr">
              <a:defRPr/>
            </a:pPr>
            <a:endParaRPr lang="en-US">
              <a:solidFill>
                <a:schemeClr val="lt1"/>
              </a:solidFill>
              <a:latin typeface="+mn-lt"/>
            </a:endParaRPr>
          </a:p>
        </p:txBody>
      </p:sp>
      <p:sp>
        <p:nvSpPr>
          <p:cNvPr id="18438" name="WordArt 9"/>
          <p:cNvSpPr>
            <a:spLocks noChangeArrowheads="1" noChangeShapeType="1" noTextEdit="1"/>
          </p:cNvSpPr>
          <p:nvPr/>
        </p:nvSpPr>
        <p:spPr bwMode="auto">
          <a:xfrm>
            <a:off x="457200" y="2209800"/>
            <a:ext cx="762000" cy="1066800"/>
          </a:xfrm>
          <a:prstGeom prst="rect">
            <a:avLst/>
          </a:prstGeom>
        </p:spPr>
        <p:txBody>
          <a:bodyPr wrap="none" fromWordArt="1">
            <a:prstTxWarp prst="textPlain">
              <a:avLst>
                <a:gd name="adj" fmla="val 50000"/>
              </a:avLst>
            </a:prstTxWarp>
          </a:bodyPr>
          <a:lstStyle/>
          <a:p>
            <a:pPr algn="ctr"/>
            <a:r>
              <a:rPr lang="en-US" sz="3600" kern="10" spc="720">
                <a:ln w="38100">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228600"/>
            <a:ext cx="85344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dirty="0">
                <a:solidFill>
                  <a:srgbClr val="FF9900"/>
                </a:solidFill>
                <a:latin typeface="Arial" panose="020B0604020202020204" pitchFamily="34" charset="0"/>
              </a:rPr>
              <a:t>This is the term for the intentional breeding of organisms with desirable traits in an attempt to produce offspring with similar desirable characteristics or with improved traits.</a:t>
            </a:r>
          </a:p>
          <a:p>
            <a:pPr eaLnBrk="1" hangingPunct="1">
              <a:spcBef>
                <a:spcPct val="0"/>
              </a:spcBef>
              <a:buFontTx/>
              <a:buNone/>
            </a:pPr>
            <a:r>
              <a:rPr lang="en-US" altLang="en-US" dirty="0">
                <a:solidFill>
                  <a:srgbClr val="99FFCC"/>
                </a:solidFill>
                <a:latin typeface="Arial" panose="020B0604020202020204" pitchFamily="34" charset="0"/>
              </a:rPr>
              <a:t>	</a:t>
            </a:r>
          </a:p>
          <a:p>
            <a:pPr eaLnBrk="1" hangingPunct="1">
              <a:spcBef>
                <a:spcPct val="0"/>
              </a:spcBef>
              <a:buFontTx/>
              <a:buNone/>
            </a:pPr>
            <a:r>
              <a:rPr lang="en-US" altLang="en-US" dirty="0">
                <a:solidFill>
                  <a:srgbClr val="99FFCC"/>
                </a:solidFill>
                <a:latin typeface="Arial" panose="020B0604020202020204" pitchFamily="34" charset="0"/>
              </a:rPr>
              <a:t>A.) Adaptive Radiation</a:t>
            </a:r>
          </a:p>
          <a:p>
            <a:pPr eaLnBrk="1" hangingPunct="1">
              <a:spcBef>
                <a:spcPct val="0"/>
              </a:spcBef>
              <a:buFontTx/>
              <a:buNone/>
            </a:pPr>
            <a:r>
              <a:rPr lang="en-US" altLang="en-US" dirty="0">
                <a:solidFill>
                  <a:srgbClr val="6699FF"/>
                </a:solidFill>
                <a:latin typeface="Arial" panose="020B0604020202020204" pitchFamily="34" charset="0"/>
              </a:rPr>
              <a:t>B.) Speciation</a:t>
            </a:r>
          </a:p>
          <a:p>
            <a:pPr eaLnBrk="1" hangingPunct="1">
              <a:spcBef>
                <a:spcPct val="0"/>
              </a:spcBef>
              <a:buFontTx/>
              <a:buNone/>
            </a:pPr>
            <a:r>
              <a:rPr lang="en-US" altLang="en-US" dirty="0">
                <a:solidFill>
                  <a:srgbClr val="FF99FF"/>
                </a:solidFill>
                <a:latin typeface="Arial" panose="020B0604020202020204" pitchFamily="34" charset="0"/>
              </a:rPr>
              <a:t>C.) Selective Breeding</a:t>
            </a:r>
          </a:p>
          <a:p>
            <a:pPr eaLnBrk="1" hangingPunct="1">
              <a:spcBef>
                <a:spcPct val="0"/>
              </a:spcBef>
              <a:buFontTx/>
              <a:buNone/>
            </a:pPr>
            <a:r>
              <a:rPr lang="en-US" altLang="en-US" dirty="0">
                <a:solidFill>
                  <a:srgbClr val="FFFFCC"/>
                </a:solidFill>
                <a:latin typeface="Arial" panose="020B0604020202020204" pitchFamily="34" charset="0"/>
              </a:rPr>
              <a:t>D.) Natural Selection</a:t>
            </a:r>
          </a:p>
          <a:p>
            <a:pPr eaLnBrk="1" hangingPunct="1">
              <a:spcBef>
                <a:spcPct val="0"/>
              </a:spcBef>
              <a:buFontTx/>
              <a:buNone/>
            </a:pPr>
            <a:r>
              <a:rPr lang="en-US" altLang="en-US" dirty="0">
                <a:solidFill>
                  <a:srgbClr val="00FFFF"/>
                </a:solidFill>
                <a:latin typeface="Arial" panose="020B0604020202020204" pitchFamily="34" charset="0"/>
              </a:rPr>
              <a:t>E.) None of the Above</a:t>
            </a:r>
          </a:p>
          <a:p>
            <a:pPr eaLnBrk="1" hangingPunct="1">
              <a:spcBef>
                <a:spcPct val="0"/>
              </a:spcBef>
              <a:buFontTx/>
              <a:buNone/>
            </a:pPr>
            <a:r>
              <a:rPr lang="en-US" altLang="en-US" sz="3600" dirty="0">
                <a:latin typeface="Arial" panose="020B0604020202020204" pitchFamily="34" charset="0"/>
              </a:rPr>
              <a:t>			 </a:t>
            </a:r>
          </a:p>
        </p:txBody>
      </p:sp>
      <p:sp>
        <p:nvSpPr>
          <p:cNvPr id="1945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9460" name="TextBox 4"/>
          <p:cNvSpPr txBox="1">
            <a:spLocks noChangeArrowheads="1"/>
          </p:cNvSpPr>
          <p:nvPr/>
        </p:nvSpPr>
        <p:spPr bwMode="auto">
          <a:xfrm>
            <a:off x="8305800" y="565785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dirty="0">
                <a:latin typeface="Arial" panose="020B0604020202020204" pitchFamily="34" charset="0"/>
              </a:rPr>
              <a:t>9</a:t>
            </a:r>
          </a:p>
        </p:txBody>
      </p:sp>
      <p:pic>
        <p:nvPicPr>
          <p:cNvPr id="1026" name="Picture 2" descr="Selective breeding - Natural selection and selective breeding - GCSE  Biology (Single Science) Revision - BBC Bitesize">
            <a:extLst>
              <a:ext uri="{FF2B5EF4-FFF2-40B4-BE49-F238E27FC236}">
                <a16:creationId xmlns:a16="http://schemas.microsoft.com/office/drawing/2014/main" id="{B92AF00A-F717-4C6D-814B-6723DE7C5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4191000" cy="2965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28600" y="152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Which picture demonstrates how change in species occurs over time? </a:t>
            </a:r>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8"/>
          <p:cNvSpPr>
            <a:spLocks noChangeArrowheads="1"/>
          </p:cNvSpPr>
          <p:nvPr/>
        </p:nvSpPr>
        <p:spPr bwMode="auto">
          <a:xfrm>
            <a:off x="152400" y="5791200"/>
            <a:ext cx="8991600" cy="6096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0485"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0486" name="TextBox 8"/>
          <p:cNvSpPr txBox="1">
            <a:spLocks noChangeArrowheads="1"/>
          </p:cNvSpPr>
          <p:nvPr/>
        </p:nvSpPr>
        <p:spPr bwMode="auto">
          <a:xfrm>
            <a:off x="609600" y="24384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A</a:t>
            </a:r>
          </a:p>
        </p:txBody>
      </p:sp>
      <p:sp>
        <p:nvSpPr>
          <p:cNvPr id="20487" name="TextBox 9"/>
          <p:cNvSpPr txBox="1">
            <a:spLocks noChangeArrowheads="1"/>
          </p:cNvSpPr>
          <p:nvPr/>
        </p:nvSpPr>
        <p:spPr bwMode="auto">
          <a:xfrm>
            <a:off x="4876800" y="42672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B</a:t>
            </a:r>
          </a:p>
        </p:txBody>
      </p:sp>
      <p:sp>
        <p:nvSpPr>
          <p:cNvPr id="20488" name="TextBox 10"/>
          <p:cNvSpPr txBox="1">
            <a:spLocks noChangeArrowheads="1"/>
          </p:cNvSpPr>
          <p:nvPr/>
        </p:nvSpPr>
        <p:spPr bwMode="auto">
          <a:xfrm>
            <a:off x="7696200" y="914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10</a:t>
            </a:r>
          </a:p>
        </p:txBody>
      </p:sp>
      <p:pic>
        <p:nvPicPr>
          <p:cNvPr id="20489"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46135" name="Group 55"/>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12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17467" name="Group 59"/>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00FFFF"/>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15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215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155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685800" y="685800"/>
            <a:ext cx="7620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Your response must be one of the five mechanisms for natural selection discussed</a:t>
            </a:r>
          </a:p>
          <a:p>
            <a:pPr algn="ctr" eaLnBrk="1" hangingPunct="1">
              <a:spcBef>
                <a:spcPct val="0"/>
              </a:spcBef>
              <a:buFontTx/>
              <a:buNone/>
            </a:pPr>
            <a:r>
              <a:rPr lang="en-US" altLang="en-US" sz="4400">
                <a:latin typeface="Arial" panose="020B0604020202020204" pitchFamily="34" charset="0"/>
              </a:rPr>
              <a:t> in class that best represents the picture.</a:t>
            </a:r>
          </a:p>
          <a:p>
            <a:pPr algn="ctr" eaLnBrk="1" hangingPunct="1">
              <a:spcBef>
                <a:spcPct val="0"/>
              </a:spcBef>
              <a:buFontTx/>
              <a:buNone/>
            </a:pPr>
            <a:endParaRPr lang="en-US" altLang="en-US" sz="4400">
              <a:latin typeface="Arial" panose="020B0604020202020204" pitchFamily="34" charset="0"/>
            </a:endParaRPr>
          </a:p>
          <a:p>
            <a:pPr algn="ctr" eaLnBrk="1" hangingPunct="1">
              <a:spcBef>
                <a:spcPct val="0"/>
              </a:spcBef>
              <a:buFontTx/>
              <a:buNone/>
            </a:pPr>
            <a:r>
              <a:rPr lang="en-US" altLang="en-US" sz="4400">
                <a:latin typeface="Arial" panose="020B0604020202020204" pitchFamily="34" charset="0"/>
              </a:rPr>
              <a:t>There are no repeats.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81000" y="228600"/>
            <a:ext cx="8534400" cy="5897563"/>
          </a:xfrm>
        </p:spPr>
        <p:txBody>
          <a:bodyPr/>
          <a:lstStyle/>
          <a:p>
            <a:pPr>
              <a:lnSpc>
                <a:spcPct val="90000"/>
              </a:lnSpc>
            </a:pPr>
            <a:r>
              <a:rPr lang="en-US" altLang="en-US"/>
              <a:t>Review</a:t>
            </a:r>
          </a:p>
          <a:p>
            <a:pPr>
              <a:lnSpc>
                <a:spcPct val="90000"/>
              </a:lnSpc>
            </a:pPr>
            <a:r>
              <a:rPr lang="en-US" altLang="en-US"/>
              <a:t>The mechanism for evolution is natural selection.</a:t>
            </a:r>
          </a:p>
          <a:p>
            <a:pPr lvl="1">
              <a:lnSpc>
                <a:spcPct val="90000"/>
              </a:lnSpc>
            </a:pPr>
            <a:r>
              <a:rPr lang="en-US" altLang="en-US">
                <a:solidFill>
                  <a:srgbClr val="6699FF"/>
                </a:solidFill>
              </a:rPr>
              <a:t>#1.) Without checks like predators, populations would increase exponentially. Survival of the fittest!</a:t>
            </a:r>
          </a:p>
          <a:p>
            <a:pPr lvl="1">
              <a:lnSpc>
                <a:spcPct val="90000"/>
              </a:lnSpc>
            </a:pPr>
            <a:r>
              <a:rPr lang="en-US" altLang="en-US">
                <a:solidFill>
                  <a:srgbClr val="FF99FF"/>
                </a:solidFill>
              </a:rPr>
              <a:t>#2.) Most populations are stable in size except for seasonal changes.</a:t>
            </a:r>
          </a:p>
          <a:p>
            <a:pPr lvl="1">
              <a:lnSpc>
                <a:spcPct val="90000"/>
              </a:lnSpc>
            </a:pPr>
            <a:r>
              <a:rPr lang="en-US" altLang="en-US">
                <a:solidFill>
                  <a:srgbClr val="99FFCC"/>
                </a:solidFill>
              </a:rPr>
              <a:t>#3.) Natural Resources are limited. – A struggle for existence. </a:t>
            </a:r>
          </a:p>
          <a:p>
            <a:pPr lvl="1">
              <a:lnSpc>
                <a:spcPct val="90000"/>
              </a:lnSpc>
            </a:pPr>
            <a:r>
              <a:rPr lang="en-US" altLang="en-US">
                <a:solidFill>
                  <a:srgbClr val="FFFFCC"/>
                </a:solidFill>
              </a:rPr>
              <a:t>#4.) No two individuals are alike.</a:t>
            </a:r>
          </a:p>
          <a:p>
            <a:pPr lvl="1">
              <a:lnSpc>
                <a:spcPct val="90000"/>
              </a:lnSpc>
            </a:pPr>
            <a:r>
              <a:rPr lang="en-US" altLang="en-US">
                <a:solidFill>
                  <a:srgbClr val="00FFFF"/>
                </a:solidFill>
              </a:rPr>
              <a:t>#5.) Variation is inheritable.  (Animals pass their traits to their young).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28600" y="152400"/>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is going to happen to these tadpoles? Respond using one mechanism of Natural Selection. </a:t>
            </a:r>
            <a:r>
              <a:rPr lang="en-US" altLang="en-US" sz="3600">
                <a:solidFill>
                  <a:schemeClr val="tx1"/>
                </a:solidFill>
                <a:latin typeface="Arial" panose="020B0604020202020204" pitchFamily="34" charset="0"/>
              </a:rPr>
              <a:t>Survival of the fittest!</a:t>
            </a:r>
          </a:p>
          <a:p>
            <a:pPr eaLnBrk="1" hangingPunct="1">
              <a:spcBef>
                <a:spcPct val="0"/>
              </a:spcBef>
              <a:buFontTx/>
              <a:buNone/>
            </a:pPr>
            <a:endParaRPr lang="en-US" altLang="en-US" sz="3600">
              <a:solidFill>
                <a:srgbClr val="FFFF00"/>
              </a:solidFill>
            </a:endParaRPr>
          </a:p>
        </p:txBody>
      </p:sp>
      <p:pic>
        <p:nvPicPr>
          <p:cNvPr id="24579" name="Picture 6" descr="3912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981200"/>
            <a:ext cx="87630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4581" name="TextBox 5"/>
          <p:cNvSpPr txBox="1">
            <a:spLocks noChangeArrowheads="1"/>
          </p:cNvSpPr>
          <p:nvPr/>
        </p:nvSpPr>
        <p:spPr bwMode="auto">
          <a:xfrm>
            <a:off x="7391400" y="21336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11</a:t>
            </a:r>
          </a:p>
        </p:txBody>
      </p:sp>
      <p:pic>
        <p:nvPicPr>
          <p:cNvPr id="2458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0"/>
            <a:ext cx="3962400" cy="257175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3200400"/>
            <a:ext cx="2047875" cy="318135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81000" y="304800"/>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Which mechanism for natural selection best represents the picture below?</a:t>
            </a:r>
            <a:endParaRPr lang="en-US" altLang="en-US" sz="3600">
              <a:solidFill>
                <a:srgbClr val="FFFF00"/>
              </a:solidFill>
            </a:endParaRPr>
          </a:p>
          <a:p>
            <a:pPr eaLnBrk="1" hangingPunct="1">
              <a:spcBef>
                <a:spcPct val="0"/>
              </a:spcBef>
              <a:buFontTx/>
              <a:buNone/>
            </a:pPr>
            <a:endParaRPr lang="en-US" altLang="en-US" sz="3600">
              <a:solidFill>
                <a:srgbClr val="FFFF00"/>
              </a:solidFill>
              <a:latin typeface="Arial" panose="020B0604020202020204" pitchFamily="34" charset="0"/>
            </a:endParaRPr>
          </a:p>
          <a:p>
            <a:pPr eaLnBrk="1" hangingPunct="1">
              <a:spcBef>
                <a:spcPct val="0"/>
              </a:spcBef>
              <a:buFontTx/>
              <a:buNone/>
            </a:pPr>
            <a:endParaRPr lang="en-US" altLang="en-US" sz="3600"/>
          </a:p>
        </p:txBody>
      </p:sp>
      <p:pic>
        <p:nvPicPr>
          <p:cNvPr id="25603" name="Picture 6" descr="blue_dart_poison_frogs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953000"/>
          </a:xfrm>
          <a:prstGeom prst="rect">
            <a:avLst/>
          </a:prstGeom>
          <a:noFill/>
          <a:ln w="76200" cmpd="tri">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5605" name="TextBox 5"/>
          <p:cNvSpPr txBox="1">
            <a:spLocks noChangeArrowheads="1"/>
          </p:cNvSpPr>
          <p:nvPr/>
        </p:nvSpPr>
        <p:spPr bwMode="auto">
          <a:xfrm>
            <a:off x="7391400" y="2438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12</a:t>
            </a:r>
          </a:p>
        </p:txBody>
      </p:sp>
      <p:pic>
        <p:nvPicPr>
          <p:cNvPr id="256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13" y="3962400"/>
            <a:ext cx="3962400" cy="249555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bull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2662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6628" name="TextBox 5"/>
          <p:cNvSpPr txBox="1">
            <a:spLocks noChangeArrowheads="1"/>
          </p:cNvSpPr>
          <p:nvPr/>
        </p:nvSpPr>
        <p:spPr bwMode="auto">
          <a:xfrm>
            <a:off x="7543800" y="2667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13</a:t>
            </a:r>
          </a:p>
        </p:txBody>
      </p:sp>
      <p:pic>
        <p:nvPicPr>
          <p:cNvPr id="26631" name="Picture 7" descr="http://t1.gstatic.com/images?q=tbn:ANd9GcRTeSz4alijtcmNDRMYK5HZWUlUeqgPGUAqL8aQlsARcjtL-z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525" y="4038600"/>
            <a:ext cx="31242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363429" y="1371600"/>
            <a:ext cx="6417141" cy="1754326"/>
          </a:xfrm>
          <a:prstGeom prst="rect">
            <a:avLst/>
          </a:prstGeom>
          <a:noFill/>
        </p:spPr>
        <p:txBody>
          <a:bodyPr spcFirstLastPara="1" wrap="none">
            <a:prstTxWarp prst="textArchUp">
              <a:avLst/>
            </a:prstTxWarp>
            <a:spAutoFit/>
          </a:bodyPr>
          <a:lstStyle/>
          <a:p>
            <a:pPr algn="ctr">
              <a:defRPr/>
            </a:pPr>
            <a:r>
              <a:rPr lang="en-US" sz="5400" b="1" dirty="0">
                <a:ln w="17780" cmpd="sng">
                  <a:solidFill>
                    <a:srgbClr val="FFFFFF"/>
                  </a:solidFill>
                  <a:prstDash val="solid"/>
                  <a:miter lim="800000"/>
                </a:ln>
                <a:solidFill>
                  <a:srgbClr val="00B0F0"/>
                </a:solidFill>
                <a:effectLst>
                  <a:outerShdw blurRad="50800" algn="tl" rotWithShape="0">
                    <a:srgbClr val="000000"/>
                  </a:outerShdw>
                </a:effectLst>
                <a:latin typeface="Arial" charset="0"/>
              </a:rPr>
              <a:t>Earth isn’t covered</a:t>
            </a:r>
          </a:p>
          <a:p>
            <a:pPr algn="ctr">
              <a:defRPr/>
            </a:pPr>
            <a:r>
              <a:rPr lang="en-US" sz="5400" b="1" dirty="0">
                <a:ln w="17780" cmpd="sng">
                  <a:solidFill>
                    <a:srgbClr val="FFFFFF"/>
                  </a:solidFill>
                  <a:prstDash val="solid"/>
                  <a:miter lim="800000"/>
                </a:ln>
                <a:solidFill>
                  <a:srgbClr val="00B0F0"/>
                </a:solidFill>
                <a:effectLst>
                  <a:outerShdw blurRad="50800" algn="tl" rotWithShape="0">
                    <a:srgbClr val="000000"/>
                  </a:outerShdw>
                </a:effectLst>
                <a:latin typeface="Arial" charset="0"/>
              </a:rPr>
              <a:t>in frogs.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52400" y="152400"/>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Which mechanism of natural selection tells us that the world will not be covered in frogs?</a:t>
            </a:r>
          </a:p>
          <a:p>
            <a:pPr eaLnBrk="1" hangingPunct="1">
              <a:spcBef>
                <a:spcPct val="0"/>
              </a:spcBef>
              <a:buFontTx/>
              <a:buNone/>
            </a:pPr>
            <a:endParaRPr lang="en-US" altLang="en-US" sz="3600"/>
          </a:p>
        </p:txBody>
      </p:sp>
      <p:pic>
        <p:nvPicPr>
          <p:cNvPr id="27651" name="Picture 6" descr="bull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2765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7653" name="TextBox 5"/>
          <p:cNvSpPr txBox="1">
            <a:spLocks noChangeArrowheads="1"/>
          </p:cNvSpPr>
          <p:nvPr/>
        </p:nvSpPr>
        <p:spPr bwMode="auto">
          <a:xfrm>
            <a:off x="7543800" y="2667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13</a:t>
            </a:r>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05200"/>
            <a:ext cx="4724400" cy="28956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1000" y="2286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mechanism for natural selection can be seen below? </a:t>
            </a:r>
            <a:endParaRPr lang="en-US" altLang="en-US" sz="3600">
              <a:solidFill>
                <a:srgbClr val="FFFF00"/>
              </a:solidFill>
              <a:latin typeface="Arial" panose="020B0604020202020204" pitchFamily="34" charset="0"/>
            </a:endParaRPr>
          </a:p>
          <a:p>
            <a:pPr eaLnBrk="1" hangingPunct="1">
              <a:spcBef>
                <a:spcPct val="0"/>
              </a:spcBef>
              <a:buFontTx/>
              <a:buNone/>
            </a:pPr>
            <a:endParaRPr lang="en-US" altLang="en-US" sz="3600"/>
          </a:p>
          <a:p>
            <a:pPr eaLnBrk="1" hangingPunct="1">
              <a:spcBef>
                <a:spcPct val="0"/>
              </a:spcBef>
              <a:buFontTx/>
              <a:buNone/>
            </a:pPr>
            <a:endParaRPr lang="en-US" altLang="en-US" sz="3600"/>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8677" name="TextBox 5"/>
          <p:cNvSpPr txBox="1">
            <a:spLocks noChangeArrowheads="1"/>
          </p:cNvSpPr>
          <p:nvPr/>
        </p:nvSpPr>
        <p:spPr bwMode="auto">
          <a:xfrm>
            <a:off x="7315200" y="22860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14</a:t>
            </a:r>
          </a:p>
        </p:txBody>
      </p:sp>
      <p:pic>
        <p:nvPicPr>
          <p:cNvPr id="286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38" y="4114800"/>
            <a:ext cx="4724400" cy="225583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81000" y="2286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mechanism for natural selection can be seen below? </a:t>
            </a:r>
            <a:endParaRPr lang="en-US" altLang="en-US" sz="3600">
              <a:solidFill>
                <a:srgbClr val="FFFF00"/>
              </a:solidFill>
              <a:latin typeface="Arial" panose="020B0604020202020204" pitchFamily="34" charset="0"/>
            </a:endParaRPr>
          </a:p>
          <a:p>
            <a:pPr eaLnBrk="1" hangingPunct="1">
              <a:spcBef>
                <a:spcPct val="0"/>
              </a:spcBef>
              <a:buFontTx/>
              <a:buNone/>
            </a:pPr>
            <a:endParaRPr lang="en-US" altLang="en-US" sz="3600"/>
          </a:p>
        </p:txBody>
      </p:sp>
      <p:pic>
        <p:nvPicPr>
          <p:cNvPr id="29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29701" name="TextBox 5"/>
          <p:cNvSpPr txBox="1">
            <a:spLocks noChangeArrowheads="1"/>
          </p:cNvSpPr>
          <p:nvPr/>
        </p:nvSpPr>
        <p:spPr bwMode="auto">
          <a:xfrm>
            <a:off x="7086600" y="1762125"/>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81000" y="2286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mechanism for natural selection can be seen below? </a:t>
            </a:r>
            <a:endPar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29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701" name="TextBox 5"/>
          <p:cNvSpPr txBox="1">
            <a:spLocks noChangeArrowheads="1"/>
          </p:cNvSpPr>
          <p:nvPr/>
        </p:nvSpPr>
        <p:spPr bwMode="auto">
          <a:xfrm>
            <a:off x="7086600" y="1762125"/>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p>
        </p:txBody>
      </p:sp>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2" y="1835150"/>
            <a:ext cx="6237288" cy="426085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976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821363"/>
          </a:xfrm>
        </p:spPr>
        <p:txBody>
          <a:bodyPr/>
          <a:lstStyle/>
          <a:p>
            <a:r>
              <a:rPr lang="en-US" altLang="en-US"/>
              <a:t>How to play…</a:t>
            </a:r>
          </a:p>
          <a:p>
            <a:pPr lvl="1"/>
            <a:r>
              <a:rPr lang="en-US" altLang="en-US">
                <a:solidFill>
                  <a:srgbClr val="6699FF"/>
                </a:solidFill>
              </a:rPr>
              <a:t>Don’t play like Jeo_ _ _ _ y.</a:t>
            </a:r>
          </a:p>
          <a:p>
            <a:pPr lvl="1"/>
            <a:r>
              <a:rPr lang="en-US" altLang="en-US">
                <a:solidFill>
                  <a:srgbClr val="FF99FF"/>
                </a:solidFill>
              </a:rPr>
              <a:t>Class should be divided into several small groups.</a:t>
            </a:r>
          </a:p>
          <a:p>
            <a:pPr lvl="1"/>
            <a:r>
              <a:rPr lang="en-US" altLang="en-US">
                <a:solidFill>
                  <a:srgbClr val="FFCC99"/>
                </a:solidFill>
              </a:rPr>
              <a:t>Groups should use science journal (red slide notes), homework, and other available materials to assist you.</a:t>
            </a:r>
          </a:p>
          <a:p>
            <a:pPr lvl="1"/>
            <a:r>
              <a:rPr lang="en-US" altLang="en-US">
                <a:solidFill>
                  <a:srgbClr val="66FFCC"/>
                </a:solidFill>
              </a:rPr>
              <a:t>Groups can communicate </a:t>
            </a:r>
            <a:r>
              <a:rPr lang="en-US" altLang="en-US" b="1" u="sng"/>
              <a:t>quietly</a:t>
            </a:r>
            <a:r>
              <a:rPr lang="en-US" altLang="en-US"/>
              <a:t> </a:t>
            </a:r>
            <a:r>
              <a:rPr lang="en-US" altLang="en-US">
                <a:solidFill>
                  <a:srgbClr val="66FFCC"/>
                </a:solidFill>
              </a:rPr>
              <a:t>with each other but no sharing answers between groups.</a:t>
            </a:r>
          </a:p>
          <a:p>
            <a:pPr lvl="2"/>
            <a:r>
              <a:rPr lang="en-US" altLang="en-US">
                <a:solidFill>
                  <a:srgbClr val="9966FF"/>
                </a:solidFill>
              </a:rPr>
              <a:t>Practice quietly communicating right now?</a:t>
            </a:r>
          </a:p>
          <a:p>
            <a:pPr lvl="2"/>
            <a:r>
              <a:rPr lang="en-US" altLang="en-US">
                <a:solidFill>
                  <a:srgbClr val="9966FF"/>
                </a:solidFill>
              </a:rPr>
              <a:t>Practice Communication Question:</a:t>
            </a:r>
          </a:p>
          <a:p>
            <a:pPr lvl="2"/>
            <a:r>
              <a:rPr lang="en-US" altLang="en-US">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5DAABD60-51D6-F4E4-1E99-23F087585B99}"/>
              </a:ext>
            </a:extLst>
          </p:cNvPr>
          <p:cNvPicPr>
            <a:picLocks noChangeAspect="1"/>
          </p:cNvPicPr>
          <p:nvPr/>
        </p:nvPicPr>
        <p:blipFill>
          <a:blip r:embed="rId2"/>
          <a:stretch>
            <a:fillRect/>
          </a:stretch>
        </p:blipFill>
        <p:spPr>
          <a:xfrm>
            <a:off x="7418674" y="6787306"/>
            <a:ext cx="1633537" cy="706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4634" name="Group 58"/>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6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07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076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dirty="0"/>
              <a:t>Wh</a:t>
            </a:r>
            <a:r>
              <a:rPr lang="en-US" altLang="en-US" sz="3600" dirty="0">
                <a:solidFill>
                  <a:schemeClr val="bg1">
                    <a:lumMod val="65000"/>
                  </a:schemeClr>
                </a:solidFill>
              </a:rPr>
              <a:t>at</a:t>
            </a:r>
            <a:r>
              <a:rPr lang="en-US" altLang="en-US" sz="3600" dirty="0"/>
              <a:t> was the </a:t>
            </a:r>
            <a:r>
              <a:rPr lang="en-US" altLang="en-US" sz="3600" dirty="0">
                <a:solidFill>
                  <a:schemeClr val="bg1">
                    <a:lumMod val="65000"/>
                  </a:schemeClr>
                </a:solidFill>
              </a:rPr>
              <a:t>n</a:t>
            </a:r>
            <a:r>
              <a:rPr lang="en-US" altLang="en-US" sz="3600" dirty="0"/>
              <a:t>ame for this </a:t>
            </a:r>
            <a:r>
              <a:rPr lang="en-US" altLang="en-US" sz="3600" dirty="0">
                <a:solidFill>
                  <a:schemeClr val="bg1">
                    <a:lumMod val="65000"/>
                  </a:schemeClr>
                </a:solidFill>
              </a:rPr>
              <a:t>m</a:t>
            </a:r>
            <a:r>
              <a:rPr lang="en-US" altLang="en-US" sz="3600" dirty="0"/>
              <a:t>ot</a:t>
            </a:r>
            <a:r>
              <a:rPr lang="en-US" altLang="en-US" sz="3600" dirty="0">
                <a:solidFill>
                  <a:schemeClr val="bg1">
                    <a:lumMod val="65000"/>
                  </a:schemeClr>
                </a:solidFill>
              </a:rPr>
              <a:t>h</a:t>
            </a:r>
            <a:r>
              <a:rPr lang="en-US" altLang="en-US" sz="3600" dirty="0"/>
              <a:t> which is a g</a:t>
            </a:r>
            <a:r>
              <a:rPr lang="en-US" altLang="en-US" sz="3600" dirty="0">
                <a:solidFill>
                  <a:schemeClr val="bg1">
                    <a:lumMod val="65000"/>
                  </a:schemeClr>
                </a:solidFill>
              </a:rPr>
              <a:t>o</a:t>
            </a:r>
            <a:r>
              <a:rPr lang="en-US" altLang="en-US" sz="3600" dirty="0"/>
              <a:t>od ex</a:t>
            </a:r>
            <a:r>
              <a:rPr lang="en-US" altLang="en-US" sz="3600" dirty="0">
                <a:solidFill>
                  <a:schemeClr val="bg1">
                    <a:lumMod val="65000"/>
                  </a:schemeClr>
                </a:solidFill>
              </a:rPr>
              <a:t>am</a:t>
            </a:r>
            <a:r>
              <a:rPr lang="en-US" altLang="en-US" sz="3600" dirty="0"/>
              <a:t>ple for h</a:t>
            </a:r>
            <a:r>
              <a:rPr lang="en-US" altLang="en-US" sz="3600" dirty="0">
                <a:solidFill>
                  <a:schemeClr val="bg1">
                    <a:lumMod val="65000"/>
                  </a:schemeClr>
                </a:solidFill>
              </a:rPr>
              <a:t>ow</a:t>
            </a:r>
            <a:r>
              <a:rPr lang="en-US" altLang="en-US" sz="3600" dirty="0"/>
              <a:t> the env</a:t>
            </a:r>
            <a:r>
              <a:rPr lang="en-US" altLang="en-US" sz="3600" dirty="0">
                <a:solidFill>
                  <a:schemeClr val="bg1">
                    <a:lumMod val="65000"/>
                  </a:schemeClr>
                </a:solidFill>
              </a:rPr>
              <a:t>ir</a:t>
            </a:r>
            <a:r>
              <a:rPr lang="en-US" altLang="en-US" sz="3600" dirty="0"/>
              <a:t>onment s</a:t>
            </a:r>
            <a:r>
              <a:rPr lang="en-US" altLang="en-US" sz="3600" dirty="0">
                <a:solidFill>
                  <a:schemeClr val="bg1">
                    <a:lumMod val="65000"/>
                  </a:schemeClr>
                </a:solidFill>
              </a:rPr>
              <a:t>el</a:t>
            </a:r>
            <a:r>
              <a:rPr lang="en-US" altLang="en-US" sz="3600" dirty="0"/>
              <a:t>ects fa</a:t>
            </a:r>
            <a:r>
              <a:rPr lang="en-US" altLang="en-US" sz="3600" dirty="0">
                <a:solidFill>
                  <a:schemeClr val="bg1">
                    <a:lumMod val="65000"/>
                  </a:schemeClr>
                </a:solidFill>
              </a:rPr>
              <a:t>v</a:t>
            </a:r>
            <a:r>
              <a:rPr lang="en-US" altLang="en-US" sz="3600" dirty="0"/>
              <a:t>o</a:t>
            </a:r>
            <a:r>
              <a:rPr lang="en-US" altLang="en-US" sz="3600" dirty="0">
                <a:solidFill>
                  <a:schemeClr val="bg1">
                    <a:lumMod val="65000"/>
                  </a:schemeClr>
                </a:solidFill>
              </a:rPr>
              <a:t>rabl</a:t>
            </a:r>
            <a:r>
              <a:rPr lang="en-US" altLang="en-US" sz="3600" dirty="0"/>
              <a:t>e traits? </a:t>
            </a:r>
          </a:p>
        </p:txBody>
      </p:sp>
      <p:pic>
        <p:nvPicPr>
          <p:cNvPr id="31747"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image?id=59012&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31750" name="WordArt 10"/>
          <p:cNvSpPr>
            <a:spLocks noChangeArrowheads="1" noChangeShapeType="1" noTextEdit="1"/>
          </p:cNvSpPr>
          <p:nvPr/>
        </p:nvSpPr>
        <p:spPr bwMode="auto">
          <a:xfrm>
            <a:off x="7467600" y="2209800"/>
            <a:ext cx="1219200" cy="12954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solidFill>
                  <a:srgbClr val="FF99FF"/>
                </a:solidFill>
                <a:effectLst>
                  <a:outerShdw dist="45791" dir="3378596" algn="ctr" rotWithShape="0">
                    <a:srgbClr val="4D4D4D">
                      <a:alpha val="79999"/>
                    </a:srgbClr>
                  </a:outerShdw>
                </a:effectLst>
                <a:latin typeface="Arial Black" panose="020B0A04020102020204" pitchFamily="34" charset="0"/>
              </a:rPr>
              <a:t>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body" idx="4294967295"/>
          </p:nvPr>
        </p:nvSpPr>
        <p:spPr>
          <a:xfrm>
            <a:off x="-228600" y="61118"/>
            <a:ext cx="9525000" cy="5973763"/>
          </a:xfrm>
        </p:spPr>
        <p:txBody>
          <a:bodyPr/>
          <a:lstStyle/>
          <a:p>
            <a:pPr eaLnBrk="1" hangingPunct="1"/>
            <a:r>
              <a:rPr lang="en-US" dirty="0"/>
              <a:t>Modern day animals share similar characteristics. </a:t>
            </a:r>
          </a:p>
          <a:p>
            <a:pPr lvl="1" eaLnBrk="1" hangingPunct="1"/>
            <a:r>
              <a:rPr lang="en-US" dirty="0">
                <a:solidFill>
                  <a:srgbClr val="66FFCC"/>
                </a:solidFill>
              </a:rPr>
              <a:t>What is the name for </a:t>
            </a:r>
            <a:r>
              <a:rPr lang="en-US" b="0" i="0" dirty="0">
                <a:solidFill>
                  <a:srgbClr val="66FFCC"/>
                </a:solidFill>
                <a:effectLst/>
                <a:latin typeface="Roboto" panose="02000000000000000000" pitchFamily="2" charset="0"/>
              </a:rPr>
              <a:t>four-footed animals, especially members which includes all vertebrates higher than fishes.</a:t>
            </a:r>
          </a:p>
          <a:p>
            <a:pPr marL="914400" lvl="2" indent="0">
              <a:buNone/>
            </a:pPr>
            <a:r>
              <a:rPr lang="en-US" dirty="0">
                <a:latin typeface="Roboto" panose="02000000000000000000" pitchFamily="2" charset="0"/>
              </a:rPr>
              <a:t>-A</a:t>
            </a:r>
            <a:r>
              <a:rPr lang="en-US" b="0" i="0" dirty="0">
                <a:effectLst/>
                <a:latin typeface="Roboto" panose="02000000000000000000" pitchFamily="2" charset="0"/>
              </a:rPr>
              <a:t>n object or structure with four feet, legs, or supports.</a:t>
            </a:r>
          </a:p>
          <a:p>
            <a:pPr lvl="3" eaLnBrk="1" hangingPunct="1"/>
            <a:endParaRPr lang="en-US" dirty="0"/>
          </a:p>
          <a:p>
            <a:pPr eaLnBrk="1" hangingPunct="1"/>
            <a:endParaRPr lang="en-US" dirty="0"/>
          </a:p>
        </p:txBody>
      </p:sp>
      <p:pic>
        <p:nvPicPr>
          <p:cNvPr id="196611" name="Picture 5" descr="Homology of tetrapod fore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763000" cy="3886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4045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D77FD3B5-1D1A-45F7-9CFE-CF18F0C24CD4}"/>
              </a:ext>
            </a:extLst>
          </p:cNvPr>
          <p:cNvSpPr/>
          <p:nvPr/>
        </p:nvSpPr>
        <p:spPr>
          <a:xfrm>
            <a:off x="7961293" y="5611316"/>
            <a:ext cx="9541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152400" y="76200"/>
            <a:ext cx="8915400" cy="5821363"/>
          </a:xfrm>
        </p:spPr>
        <p:txBody>
          <a:bodyPr/>
          <a:lstStyle/>
          <a:p>
            <a:pPr eaLnBrk="1" hangingPunct="1"/>
            <a:r>
              <a:rPr lang="en-US" dirty="0"/>
              <a:t>What is the name for a structure in an organism that has lost all or most of its original function over the course of its evolution.</a:t>
            </a:r>
          </a:p>
        </p:txBody>
      </p:sp>
      <p:pic>
        <p:nvPicPr>
          <p:cNvPr id="236547" name="Picture 4" descr="HumpbackWhale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9685"/>
            <a:ext cx="8763000" cy="4953000"/>
          </a:xfrm>
          <a:prstGeom prst="rect">
            <a:avLst/>
          </a:prstGeom>
          <a:noFill/>
          <a:ln w="57150" cmpd="thinThick">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7352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E37172EA-0B36-4EB8-8BAD-7496254447C2}"/>
              </a:ext>
            </a:extLst>
          </p:cNvPr>
          <p:cNvSpPr/>
          <p:nvPr/>
        </p:nvSpPr>
        <p:spPr>
          <a:xfrm>
            <a:off x="7239000" y="1544708"/>
            <a:ext cx="1553630"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3"/>
          <p:cNvSpPr>
            <a:spLocks noGrp="1" noChangeArrowheads="1"/>
          </p:cNvSpPr>
          <p:nvPr>
            <p:ph type="body" idx="1"/>
          </p:nvPr>
        </p:nvSpPr>
        <p:spPr>
          <a:xfrm>
            <a:off x="0" y="20186"/>
            <a:ext cx="8991600" cy="5821363"/>
          </a:xfrm>
        </p:spPr>
        <p:txBody>
          <a:bodyPr/>
          <a:lstStyle/>
          <a:p>
            <a:pPr eaLnBrk="1" hangingPunct="1"/>
            <a:r>
              <a:rPr lang="en-US" dirty="0">
                <a:solidFill>
                  <a:srgbClr val="FF9900"/>
                </a:solidFill>
              </a:rPr>
              <a:t>The diagram below represents the…</a:t>
            </a:r>
          </a:p>
          <a:p>
            <a:pPr lvl="1" eaLnBrk="1" hangingPunct="1"/>
            <a:r>
              <a:rPr lang="en-US" dirty="0">
                <a:solidFill>
                  <a:srgbClr val="FFCCFF"/>
                </a:solidFill>
              </a:rPr>
              <a:t>A.) Evolution of </a:t>
            </a:r>
            <a:r>
              <a:rPr lang="en-US" dirty="0" err="1">
                <a:solidFill>
                  <a:srgbClr val="FFCCFF"/>
                </a:solidFill>
              </a:rPr>
              <a:t>tetrapods</a:t>
            </a:r>
            <a:endParaRPr lang="en-US" dirty="0">
              <a:solidFill>
                <a:srgbClr val="FFCCFF"/>
              </a:solidFill>
            </a:endParaRPr>
          </a:p>
          <a:p>
            <a:pPr lvl="1" eaLnBrk="1" hangingPunct="1"/>
            <a:r>
              <a:rPr lang="en-US" dirty="0">
                <a:solidFill>
                  <a:srgbClr val="66FFCC"/>
                </a:solidFill>
              </a:rPr>
              <a:t>B.) The geographic distribution of related species.</a:t>
            </a:r>
          </a:p>
          <a:p>
            <a:pPr lvl="1" eaLnBrk="1" hangingPunct="1"/>
            <a:r>
              <a:rPr lang="en-US" dirty="0">
                <a:solidFill>
                  <a:schemeClr val="accent1">
                    <a:lumMod val="40000"/>
                    <a:lumOff val="60000"/>
                  </a:schemeClr>
                </a:solidFill>
              </a:rPr>
              <a:t>C.) Principle of Superposition</a:t>
            </a:r>
          </a:p>
          <a:p>
            <a:pPr lvl="1" eaLnBrk="1" hangingPunct="1"/>
            <a:r>
              <a:rPr lang="en-US" dirty="0">
                <a:solidFill>
                  <a:srgbClr val="FFFFCC"/>
                </a:solidFill>
              </a:rPr>
              <a:t>D.) The Wallace Line</a:t>
            </a:r>
          </a:p>
          <a:p>
            <a:pPr lvl="1" eaLnBrk="1" hangingPunct="1"/>
            <a:endParaRPr lang="en-US" dirty="0">
              <a:solidFill>
                <a:srgbClr val="FF9900"/>
              </a:solidFill>
            </a:endParaRPr>
          </a:p>
        </p:txBody>
      </p:sp>
      <p:pic>
        <p:nvPicPr>
          <p:cNvPr id="319491" name="Picture 5" descr="l_052_05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8686800" cy="38481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085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a:extLst>
              <a:ext uri="{FF2B5EF4-FFF2-40B4-BE49-F238E27FC236}">
                <a16:creationId xmlns:a16="http://schemas.microsoft.com/office/drawing/2014/main" id="{F09DD3B9-FE0F-4744-B7C7-80BF5889266C}"/>
              </a:ext>
            </a:extLst>
          </p:cNvPr>
          <p:cNvSpPr/>
          <p:nvPr/>
        </p:nvSpPr>
        <p:spPr>
          <a:xfrm>
            <a:off x="7543800" y="3429000"/>
            <a:ext cx="1127233"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Rectangle 3"/>
          <p:cNvSpPr>
            <a:spLocks noGrp="1" noChangeArrowheads="1"/>
          </p:cNvSpPr>
          <p:nvPr>
            <p:ph type="body" idx="4294967295"/>
          </p:nvPr>
        </p:nvSpPr>
        <p:spPr>
          <a:xfrm>
            <a:off x="381000" y="304800"/>
            <a:ext cx="8763000" cy="5826125"/>
          </a:xfrm>
        </p:spPr>
        <p:txBody>
          <a:bodyPr/>
          <a:lstStyle/>
          <a:p>
            <a:pPr eaLnBrk="1" hangingPunct="1">
              <a:defRPr/>
            </a:pPr>
            <a:r>
              <a:rPr lang="en-US" dirty="0"/>
              <a:t>Evolution is the change in the gene pool over time. </a:t>
            </a:r>
          </a:p>
          <a:p>
            <a:pPr lvl="1" eaLnBrk="1" hangingPunct="1">
              <a:defRPr/>
            </a:pPr>
            <a:r>
              <a:rPr lang="en-US" dirty="0">
                <a:solidFill>
                  <a:srgbClr val="FFCCCC"/>
                </a:solidFill>
              </a:rPr>
              <a:t>Usually </a:t>
            </a:r>
            <a:r>
              <a:rPr lang="en-US" dirty="0">
                <a:solidFill>
                  <a:srgbClr val="FF00FF"/>
                </a:solidFill>
              </a:rPr>
              <a:t>an</a:t>
            </a:r>
            <a:r>
              <a:rPr lang="en-US" dirty="0">
                <a:solidFill>
                  <a:srgbClr val="FFCCCC"/>
                </a:solidFill>
              </a:rPr>
              <a:t> adva</a:t>
            </a:r>
            <a:r>
              <a:rPr lang="en-US" dirty="0">
                <a:solidFill>
                  <a:srgbClr val="CC99FF"/>
                </a:solidFill>
              </a:rPr>
              <a:t>ncement.</a:t>
            </a:r>
          </a:p>
        </p:txBody>
      </p:sp>
      <p:sp>
        <p:nvSpPr>
          <p:cNvPr id="15913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B2DB5107-4E99-4EB0-9DB8-3B5299CEA062}"/>
              </a:ext>
            </a:extLst>
          </p:cNvPr>
          <p:cNvSpPr/>
          <p:nvPr/>
        </p:nvSpPr>
        <p:spPr bwMode="auto">
          <a:xfrm>
            <a:off x="6172200" y="3810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a:ln>
                <a:noFill/>
              </a:ln>
              <a:solidFill>
                <a:schemeClr val="tx1"/>
              </a:solidFill>
              <a:effectLst/>
              <a:latin typeface="Tahoma" pitchFamily="34" charset="0"/>
            </a:endParaRPr>
          </a:p>
        </p:txBody>
      </p:sp>
      <p:pic>
        <p:nvPicPr>
          <p:cNvPr id="2050" name="Picture 2" descr="Evolution | BioNinja">
            <a:extLst>
              <a:ext uri="{FF2B5EF4-FFF2-40B4-BE49-F238E27FC236}">
                <a16:creationId xmlns:a16="http://schemas.microsoft.com/office/drawing/2014/main" id="{D45DD319-355E-4210-9933-DD117F5C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8500"/>
            <a:ext cx="8610600" cy="4584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338E7E89-1B24-45D8-84F3-88940099DFC8}"/>
              </a:ext>
            </a:extLst>
          </p:cNvPr>
          <p:cNvSpPr/>
          <p:nvPr/>
        </p:nvSpPr>
        <p:spPr>
          <a:xfrm>
            <a:off x="7808893" y="1987873"/>
            <a:ext cx="95410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30773" name="Group 53"/>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extLst>
                  <a:ext uri="{0D108BD9-81ED-4DB2-BD59-A6C34878D82A}">
                    <a16:rowId xmlns:a16="http://schemas.microsoft.com/office/drawing/2014/main" val="10005"/>
                  </a:ext>
                </a:extLst>
              </a:tr>
            </a:tbl>
          </a:graphicData>
        </a:graphic>
      </p:graphicFrame>
      <p:sp>
        <p:nvSpPr>
          <p:cNvPr id="3691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69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691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2D050"/>
                </a:solidFill>
                <a:effectLst/>
                <a:uLnTx/>
                <a:uFillTx/>
                <a:latin typeface="Times New Roman" pitchFamily="18" charset="0"/>
                <a:ea typeface="+mn-ea"/>
                <a:cs typeface="+mn-cs"/>
              </a:rPr>
              <a:t>Who becomes the hulk?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2" name="AutoShape 2" descr="The Hulk from The Incredible Hulk / The Avengers | CharacTour">
            <a:extLst>
              <a:ext uri="{FF2B5EF4-FFF2-40B4-BE49-F238E27FC236}">
                <a16:creationId xmlns:a16="http://schemas.microsoft.com/office/drawing/2014/main" id="{46714C06-8E1E-4A4E-9C95-022F56BC81F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226D666-6E88-4A16-BEBD-4BFC7FF6D2C9}"/>
              </a:ext>
            </a:extLst>
          </p:cNvPr>
          <p:cNvPicPr>
            <a:picLocks noChangeAspect="1"/>
          </p:cNvPicPr>
          <p:nvPr/>
        </p:nvPicPr>
        <p:blipFill>
          <a:blip r:embed="rId2"/>
          <a:stretch>
            <a:fillRect/>
          </a:stretch>
        </p:blipFill>
        <p:spPr>
          <a:xfrm>
            <a:off x="228600" y="990600"/>
            <a:ext cx="8686800" cy="4191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8CE30811-D2EB-408B-AF09-8F1F103D5FB3}"/>
              </a:ext>
            </a:extLst>
          </p:cNvPr>
          <p:cNvSpPr/>
          <p:nvPr/>
        </p:nvSpPr>
        <p:spPr>
          <a:xfrm>
            <a:off x="7463387" y="80717"/>
            <a:ext cx="122341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*21</a:t>
            </a:r>
          </a:p>
        </p:txBody>
      </p:sp>
    </p:spTree>
    <p:extLst>
      <p:ext uri="{BB962C8B-B14F-4D97-AF65-F5344CB8AC3E}">
        <p14:creationId xmlns:p14="http://schemas.microsoft.com/office/powerpoint/2010/main" val="3129913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28600" y="2286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is the name of this person before he changes into Spiderman? </a:t>
            </a:r>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953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891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38917" name="TextBox 5"/>
          <p:cNvSpPr txBox="1">
            <a:spLocks noChangeArrowheads="1"/>
          </p:cNvSpPr>
          <p:nvPr/>
        </p:nvSpPr>
        <p:spPr bwMode="auto">
          <a:xfrm>
            <a:off x="7162800" y="16764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*22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28600" y="2286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superhero is this? </a:t>
            </a:r>
          </a:p>
          <a:p>
            <a:pPr eaLnBrk="1" hangingPunct="1">
              <a:spcBef>
                <a:spcPct val="0"/>
              </a:spcBef>
              <a:buFontTx/>
              <a:buNone/>
            </a:pPr>
            <a:endParaRPr lang="en-US" altLang="en-US" sz="3600"/>
          </a:p>
        </p:txBody>
      </p:sp>
      <p:pic>
        <p:nvPicPr>
          <p:cNvPr id="399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39941" name="TextBox 5"/>
          <p:cNvSpPr txBox="1">
            <a:spLocks noChangeArrowheads="1"/>
          </p:cNvSpPr>
          <p:nvPr/>
        </p:nvSpPr>
        <p:spPr bwMode="auto">
          <a:xfrm>
            <a:off x="7162800" y="1447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3600">
                <a:latin typeface="Arial" panose="020B0604020202020204" pitchFamily="34" charset="0"/>
              </a:rPr>
              <a:t>Questions 1-20 = 5pts Each</a:t>
            </a:r>
          </a:p>
          <a:p>
            <a:pPr algn="ctr" eaLnBrk="1" hangingPunct="1">
              <a:spcBef>
                <a:spcPct val="0"/>
              </a:spcBef>
              <a:buFontTx/>
              <a:buNone/>
            </a:pPr>
            <a:r>
              <a:rPr lang="en-US" altLang="en-US" sz="3600">
                <a:latin typeface="Arial" panose="020B0604020202020204" pitchFamily="34" charset="0"/>
              </a:rPr>
              <a:t>Final Category (Bonus) = 1pt Each</a:t>
            </a:r>
          </a:p>
          <a:p>
            <a:pPr algn="ctr" eaLnBrk="1" hangingPunct="1">
              <a:spcBef>
                <a:spcPct val="0"/>
              </a:spcBef>
              <a:buFontTx/>
              <a:buNone/>
            </a:pPr>
            <a:r>
              <a:rPr lang="en-US" altLang="en-US" sz="3600">
                <a:latin typeface="Arial" panose="020B0604020202020204" pitchFamily="34" charset="0"/>
              </a:rPr>
              <a:t>Final Questions = 5 pt wager</a:t>
            </a:r>
          </a:p>
          <a:p>
            <a:pPr algn="ctr" eaLnBrk="1" hangingPunct="1">
              <a:spcBef>
                <a:spcPct val="0"/>
              </a:spcBef>
              <a:buFontTx/>
              <a:buNone/>
            </a:pPr>
            <a:r>
              <a:rPr lang="en-US" altLang="en-US" sz="2400" i="1">
                <a:solidFill>
                  <a:srgbClr val="9966FF"/>
                </a:solidFill>
                <a:latin typeface="Arial" panose="020B0604020202020204" pitchFamily="34" charset="0"/>
              </a:rPr>
              <a:t>If you wager 5 on the last question and get it wrong you lose 5 pts. Wager 5 and get it right you get 5 pts.</a:t>
            </a:r>
          </a:p>
          <a:p>
            <a:pPr algn="ctr" eaLnBrk="1" hangingPunct="1">
              <a:spcBef>
                <a:spcPct val="0"/>
              </a:spcBef>
              <a:buFontTx/>
              <a:buNone/>
            </a:pPr>
            <a:endParaRPr lang="en-US" altLang="en-US" sz="3600">
              <a:latin typeface="Arial" panose="020B0604020202020204" pitchFamily="34" charset="0"/>
            </a:endParaRPr>
          </a:p>
          <a:p>
            <a:pPr algn="ctr" eaLnBrk="1" hangingPunct="1">
              <a:spcBef>
                <a:spcPct val="0"/>
              </a:spcBef>
              <a:buFontTx/>
              <a:buNone/>
            </a:pPr>
            <a:r>
              <a:rPr lang="en-US" altLang="en-US" sz="3600">
                <a:latin typeface="Arial" panose="020B0604020202020204" pitchFamily="34" charset="0"/>
              </a:rPr>
              <a:t>Find the Owl =</a:t>
            </a:r>
          </a:p>
          <a:p>
            <a:pPr algn="ctr" eaLnBrk="1" hangingPunct="1">
              <a:spcBef>
                <a:spcPct val="0"/>
              </a:spcBef>
              <a:buFontTx/>
              <a:buNone/>
            </a:pPr>
            <a:r>
              <a:rPr lang="en-US" altLang="en-US" sz="3600" i="1">
                <a:solidFill>
                  <a:srgbClr val="996633"/>
                </a:solidFill>
                <a:latin typeface="Arial" panose="020B0604020202020204" pitchFamily="34" charset="0"/>
              </a:rPr>
              <a:t> Secretly write “Owl” in the correct box worth 1pt.</a:t>
            </a:r>
          </a:p>
        </p:txBody>
      </p:sp>
      <p:pic>
        <p:nvPicPr>
          <p:cNvPr id="5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p:spPr>
        <p:txBody>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1400">
                <a:solidFill>
                  <a:schemeClr val="tx1"/>
                </a:solidFill>
                <a:latin typeface="Arial" panose="020B0604020202020204" pitchFamily="34" charset="0"/>
              </a:rPr>
              <a:t>“I’ll be about this big.”</a:t>
            </a:r>
          </a:p>
        </p:txBody>
      </p:sp>
      <p:pic>
        <p:nvPicPr>
          <p:cNvPr id="2" name="Picture 1">
            <a:extLst>
              <a:ext uri="{FF2B5EF4-FFF2-40B4-BE49-F238E27FC236}">
                <a16:creationId xmlns:a16="http://schemas.microsoft.com/office/drawing/2014/main" id="{C52DA712-3E9C-4F69-6FCB-E4476A2CC0CC}"/>
              </a:ext>
            </a:extLst>
          </p:cNvPr>
          <p:cNvPicPr>
            <a:picLocks noChangeAspect="1"/>
          </p:cNvPicPr>
          <p:nvPr/>
        </p:nvPicPr>
        <p:blipFill>
          <a:blip r:embed="rId4"/>
          <a:stretch>
            <a:fillRect/>
          </a:stretch>
        </p:blipFill>
        <p:spPr>
          <a:xfrm>
            <a:off x="7418674" y="6787306"/>
            <a:ext cx="1633537" cy="706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76200" y="76200"/>
            <a:ext cx="8229600" cy="5821363"/>
          </a:xfrm>
        </p:spPr>
        <p:txBody>
          <a:bodyPr/>
          <a:lstStyle/>
          <a:p>
            <a:r>
              <a:rPr lang="en-US" altLang="en-US" dirty="0"/>
              <a:t>What is the name of the person who becomes the Falcon?</a:t>
            </a:r>
            <a:endParaRPr lang="en-US" altLang="en-US" dirty="0">
              <a:solidFill>
                <a:srgbClr val="9966FF"/>
              </a:solidFill>
            </a:endParaRPr>
          </a:p>
        </p:txBody>
      </p:sp>
      <p:sp>
        <p:nvSpPr>
          <p:cNvPr id="120836" name="TextBox 4"/>
          <p:cNvSpPr txBox="1">
            <a:spLocks noChangeArrowheads="1"/>
          </p:cNvSpPr>
          <p:nvPr/>
        </p:nvSpPr>
        <p:spPr bwMode="auto">
          <a:xfrm>
            <a:off x="7086600" y="16002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p>
        </p:txBody>
      </p:sp>
      <p:pic>
        <p:nvPicPr>
          <p:cNvPr id="3074" name="Picture 2" descr="What Avengers: Endgame ending means for Falcon, explained by comics -  Polygon">
            <a:extLst>
              <a:ext uri="{FF2B5EF4-FFF2-40B4-BE49-F238E27FC236}">
                <a16:creationId xmlns:a16="http://schemas.microsoft.com/office/drawing/2014/main" id="{3ED19190-E0E1-4CC8-A4B6-6EC3A0C8D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19200"/>
            <a:ext cx="8458200" cy="5257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extLst>
              <a:ext uri="{FF2B5EF4-FFF2-40B4-BE49-F238E27FC236}">
                <a16:creationId xmlns:a16="http://schemas.microsoft.com/office/drawing/2014/main" id="{8AAD35EB-2DE8-4703-9461-C11443ACF91D}"/>
              </a:ext>
            </a:extLst>
          </p:cNvPr>
          <p:cNvSpPr txBox="1"/>
          <p:nvPr/>
        </p:nvSpPr>
        <p:spPr>
          <a:xfrm>
            <a:off x="5257800" y="1143000"/>
            <a:ext cx="4601882"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2700" cmpd="sng">
                  <a:solidFill>
                    <a:srgbClr val="000000"/>
                  </a:solidFill>
                  <a:prstDash val="solid"/>
                </a:ln>
                <a:gradFill>
                  <a:gsLst>
                    <a:gs pos="0">
                      <a:srgbClr val="000000"/>
                    </a:gs>
                    <a:gs pos="4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mn-ea"/>
                <a:cs typeface="+mn-cs"/>
              </a:rPr>
              <a:t>*24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28600" y="228600"/>
            <a:ext cx="5810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Who are these superheroes? </a:t>
            </a:r>
          </a:p>
        </p:txBody>
      </p:sp>
      <p:pic>
        <p:nvPicPr>
          <p:cNvPr id="419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41989" name="TextBox 5"/>
          <p:cNvSpPr txBox="1">
            <a:spLocks noChangeArrowheads="1"/>
          </p:cNvSpPr>
          <p:nvPr/>
        </p:nvSpPr>
        <p:spPr bwMode="auto">
          <a:xfrm>
            <a:off x="7315200" y="16002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46135" name="Group 55"/>
          <p:cNvGraphicFramePr>
            <a:graphicFrameLocks noGrp="1"/>
          </p:cNvGraphicFramePr>
          <p:nvPr/>
        </p:nvGraphicFramePr>
        <p:xfrm>
          <a:off x="228600" y="838200"/>
          <a:ext cx="8534400" cy="5035553"/>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667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THINGS PAST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DARWIN AND EVOLUTION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WHICH MECHANISM  NATURAL SELECTION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STILL CHANGING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70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40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30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430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430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
        <p:nvSpPr>
          <p:cNvPr id="43058" name="TextBox 6"/>
          <p:cNvSpPr txBox="1">
            <a:spLocks noChangeArrowheads="1"/>
          </p:cNvSpPr>
          <p:nvPr/>
        </p:nvSpPr>
        <p:spPr bwMode="auto">
          <a:xfrm>
            <a:off x="304800" y="58674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solidFill>
                  <a:srgbClr val="9966FF"/>
                </a:solidFill>
                <a:latin typeface="Arial" panose="020B0604020202020204" pitchFamily="34" charset="0"/>
              </a:rPr>
              <a:t>FINAL QUESTION_____________</a:t>
            </a:r>
          </a:p>
        </p:txBody>
      </p:sp>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ltLang="en-US"/>
          </a:p>
        </p:txBody>
      </p:sp>
      <p:pic>
        <p:nvPicPr>
          <p:cNvPr id="440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448800"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ltLang="en-US"/>
          </a:p>
        </p:txBody>
      </p:sp>
      <p:pic>
        <p:nvPicPr>
          <p:cNvPr id="450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448800" cy="6858000"/>
          </a:xfrm>
        </p:spPr>
      </p:pic>
      <p:sp>
        <p:nvSpPr>
          <p:cNvPr id="45060" name="Rectangle 4"/>
          <p:cNvSpPr>
            <a:spLocks noChangeArrowheads="1"/>
          </p:cNvSpPr>
          <p:nvPr/>
        </p:nvSpPr>
        <p:spPr bwMode="auto">
          <a:xfrm>
            <a:off x="152400" y="2133600"/>
            <a:ext cx="2667000" cy="4038600"/>
          </a:xfrm>
          <a:prstGeom prst="rect">
            <a:avLst/>
          </a:prstGeom>
          <a:solidFill>
            <a:schemeClr val="bg1"/>
          </a:solidFill>
          <a:ln w="57150">
            <a:solidFill>
              <a:schemeClr val="tx2"/>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1800">
              <a:solidFill>
                <a:schemeClr val="tx2"/>
              </a:solidFill>
              <a:latin typeface="Arial" panose="020B0604020202020204" pitchFamily="34" charset="0"/>
            </a:endParaRPr>
          </a:p>
        </p:txBody>
      </p:sp>
      <p:sp>
        <p:nvSpPr>
          <p:cNvPr id="45061" name="Text Box 5"/>
          <p:cNvSpPr txBox="1">
            <a:spLocks noChangeArrowheads="1"/>
          </p:cNvSpPr>
          <p:nvPr/>
        </p:nvSpPr>
        <p:spPr bwMode="auto">
          <a:xfrm>
            <a:off x="304800" y="2286000"/>
            <a:ext cx="23622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50000"/>
              </a:spcBef>
              <a:buFontTx/>
              <a:buNone/>
            </a:pPr>
            <a:r>
              <a:rPr lang="en-US" altLang="en-US" sz="2800">
                <a:solidFill>
                  <a:schemeClr val="tx1"/>
                </a:solidFill>
                <a:latin typeface="Arial" panose="020B0604020202020204" pitchFamily="34" charset="0"/>
              </a:rPr>
              <a:t>Picture of three headed frog.  </a:t>
            </a:r>
          </a:p>
          <a:p>
            <a:pPr eaLnBrk="1" hangingPunct="1">
              <a:spcBef>
                <a:spcPct val="50000"/>
              </a:spcBef>
              <a:buFontTx/>
              <a:buNone/>
            </a:pPr>
            <a:r>
              <a:rPr lang="en-US" altLang="en-US" sz="2800">
                <a:solidFill>
                  <a:schemeClr val="tx1"/>
                </a:solidFill>
                <a:latin typeface="Arial" panose="020B0604020202020204" pitchFamily="34" charset="0"/>
              </a:rPr>
              <a:t>You may wager up to 5pts for this final question.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p>
        </p:txBody>
      </p:sp>
      <p:sp>
        <p:nvSpPr>
          <p:cNvPr id="46083" name="Content Placeholder 2"/>
          <p:cNvSpPr>
            <a:spLocks noGrp="1"/>
          </p:cNvSpPr>
          <p:nvPr>
            <p:ph idx="1"/>
          </p:nvPr>
        </p:nvSpPr>
        <p:spPr/>
        <p:txBody>
          <a:bodyPr/>
          <a:lstStyle/>
          <a:p>
            <a:endParaRPr lang="en-US" altLang="en-US"/>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chemeClr val="tx1"/>
                </a:solidFill>
              </a:rPr>
              <a:t>Evolution is the change in the gene pool overtime.</a:t>
            </a:r>
          </a:p>
          <a:p>
            <a:pPr lvl="1"/>
            <a:r>
              <a:rPr lang="en-US" altLang="en-US" sz="2000">
                <a:solidFill>
                  <a:schemeClr val="tx1"/>
                </a:solidFill>
              </a:rPr>
              <a:t>Gene Pools can change when…</a:t>
            </a:r>
          </a:p>
          <a:p>
            <a:pPr lvl="1"/>
            <a:r>
              <a:rPr lang="en-US" altLang="en-US" sz="2000">
                <a:solidFill>
                  <a:schemeClr val="tx1"/>
                </a:solidFill>
              </a:rPr>
              <a:t>Populations can shrink</a:t>
            </a:r>
          </a:p>
          <a:p>
            <a:pPr lvl="2"/>
            <a:r>
              <a:rPr lang="en-US" altLang="en-US" sz="2000">
                <a:solidFill>
                  <a:schemeClr val="tx1"/>
                </a:solidFill>
              </a:rPr>
              <a:t>Diseases, extinctions, introduction of new better adapted species, predators.</a:t>
            </a:r>
          </a:p>
          <a:p>
            <a:pPr lvl="1"/>
            <a:r>
              <a:rPr lang="en-US" altLang="en-US" sz="2000">
                <a:solidFill>
                  <a:schemeClr val="tx1"/>
                </a:solidFill>
              </a:rPr>
              <a:t>Non-random mating</a:t>
            </a:r>
          </a:p>
          <a:p>
            <a:pPr lvl="2"/>
            <a:r>
              <a:rPr lang="en-US" altLang="en-US" sz="2000">
                <a:solidFill>
                  <a:schemeClr val="tx1"/>
                </a:solidFill>
              </a:rPr>
              <a:t>Organisms choose strongest mate, ones in similar boundaries, </a:t>
            </a:r>
          </a:p>
          <a:p>
            <a:pPr lvl="1"/>
            <a:r>
              <a:rPr lang="en-US" altLang="en-US" sz="2000">
                <a:solidFill>
                  <a:schemeClr val="tx1"/>
                </a:solidFill>
              </a:rPr>
              <a:t>Mutations in the genes</a:t>
            </a:r>
          </a:p>
          <a:p>
            <a:pPr lvl="2"/>
            <a:r>
              <a:rPr lang="en-US" altLang="en-US" sz="2000">
                <a:solidFill>
                  <a:schemeClr val="tx1"/>
                </a:solidFill>
              </a:rPr>
              <a:t>Genes can change.  Some are good, some are bad.  </a:t>
            </a:r>
          </a:p>
          <a:p>
            <a:pPr lvl="2"/>
            <a:r>
              <a:rPr lang="en-US" altLang="en-US" sz="2000">
                <a:solidFill>
                  <a:schemeClr val="tx1"/>
                </a:solidFill>
              </a:rPr>
              <a:t>The environment will decide.</a:t>
            </a:r>
          </a:p>
          <a:p>
            <a:pPr lvl="1"/>
            <a:r>
              <a:rPr lang="en-US" altLang="en-US" sz="2000">
                <a:solidFill>
                  <a:schemeClr val="tx1"/>
                </a:solidFill>
              </a:rPr>
              <a:t>Movement in and out of the population</a:t>
            </a:r>
          </a:p>
          <a:p>
            <a:pPr lvl="2"/>
            <a:r>
              <a:rPr lang="en-US" altLang="en-US" sz="2000">
                <a:solidFill>
                  <a:schemeClr val="tx1"/>
                </a:solidFill>
              </a:rPr>
              <a:t>Immigration, gene flow.</a:t>
            </a:r>
          </a:p>
          <a:p>
            <a:pPr lvl="1"/>
            <a:r>
              <a:rPr lang="en-US" altLang="en-US" sz="2000">
                <a:solidFill>
                  <a:schemeClr val="tx1"/>
                </a:solidFill>
              </a:rPr>
              <a:t>Natural selection</a:t>
            </a:r>
          </a:p>
          <a:p>
            <a:pPr lvl="2"/>
            <a:r>
              <a:rPr lang="en-US" altLang="en-US" sz="2000">
                <a:solidFill>
                  <a:schemeClr val="tx1"/>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pic>
        <p:nvPicPr>
          <p:cNvPr id="471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32317E-A4C2-298E-C69D-667A3678F6B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solidFill>
                  <a:schemeClr val="tx1"/>
                </a:solidFill>
              </a:rPr>
              <a:t>Gene Pools can change when…</a:t>
            </a:r>
          </a:p>
          <a:p>
            <a:pPr lvl="1"/>
            <a:r>
              <a:rPr lang="en-US" altLang="en-US" sz="2000">
                <a:solidFill>
                  <a:schemeClr val="tx1"/>
                </a:solidFill>
              </a:rPr>
              <a:t>Populations can shrink</a:t>
            </a:r>
          </a:p>
          <a:p>
            <a:pPr lvl="2"/>
            <a:r>
              <a:rPr lang="en-US" altLang="en-US" sz="2000">
                <a:solidFill>
                  <a:schemeClr val="tx1"/>
                </a:solidFill>
              </a:rPr>
              <a:t>Diseases, extinctions, introduction of new better adapted species, predators.</a:t>
            </a:r>
          </a:p>
          <a:p>
            <a:pPr lvl="1"/>
            <a:r>
              <a:rPr lang="en-US" altLang="en-US" sz="2000">
                <a:solidFill>
                  <a:schemeClr val="tx1"/>
                </a:solidFill>
              </a:rPr>
              <a:t>Non-random mating</a:t>
            </a:r>
          </a:p>
          <a:p>
            <a:pPr lvl="2"/>
            <a:r>
              <a:rPr lang="en-US" altLang="en-US" sz="2000">
                <a:solidFill>
                  <a:schemeClr val="tx1"/>
                </a:solidFill>
              </a:rPr>
              <a:t>Organisms choose strongest mate, ones in similar boundaries, </a:t>
            </a:r>
          </a:p>
          <a:p>
            <a:pPr lvl="1"/>
            <a:r>
              <a:rPr lang="en-US" altLang="en-US" sz="2000">
                <a:solidFill>
                  <a:schemeClr val="tx1"/>
                </a:solidFill>
              </a:rPr>
              <a:t>Mutations in the genes</a:t>
            </a:r>
          </a:p>
          <a:p>
            <a:pPr lvl="2"/>
            <a:r>
              <a:rPr lang="en-US" altLang="en-US" sz="2000">
                <a:solidFill>
                  <a:schemeClr val="tx1"/>
                </a:solidFill>
              </a:rPr>
              <a:t>Genes can change.  Some are good, some are bad.  </a:t>
            </a:r>
          </a:p>
          <a:p>
            <a:pPr lvl="2"/>
            <a:r>
              <a:rPr lang="en-US" altLang="en-US" sz="2000">
                <a:solidFill>
                  <a:schemeClr val="tx1"/>
                </a:solidFill>
              </a:rPr>
              <a:t>The environment will decide.</a:t>
            </a:r>
          </a:p>
          <a:p>
            <a:pPr lvl="1"/>
            <a:r>
              <a:rPr lang="en-US" altLang="en-US" sz="2000">
                <a:solidFill>
                  <a:schemeClr val="tx1"/>
                </a:solidFill>
              </a:rPr>
              <a:t>Movement in and out of the population</a:t>
            </a:r>
          </a:p>
          <a:p>
            <a:pPr lvl="2"/>
            <a:r>
              <a:rPr lang="en-US" altLang="en-US" sz="2000">
                <a:solidFill>
                  <a:schemeClr val="tx1"/>
                </a:solidFill>
              </a:rPr>
              <a:t>Immigration, gene flow.</a:t>
            </a:r>
          </a:p>
          <a:p>
            <a:pPr lvl="1"/>
            <a:r>
              <a:rPr lang="en-US" altLang="en-US" sz="2000">
                <a:solidFill>
                  <a:schemeClr val="tx1"/>
                </a:solidFill>
              </a:rPr>
              <a:t>Natural selection</a:t>
            </a:r>
          </a:p>
          <a:p>
            <a:pPr lvl="2"/>
            <a:r>
              <a:rPr lang="en-US" altLang="en-US" sz="2000">
                <a:solidFill>
                  <a:schemeClr val="tx1"/>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pic>
        <p:nvPicPr>
          <p:cNvPr id="481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FA8234E-B67C-0A57-FEA5-2166197E148E}"/>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3" name="Picture 2">
            <a:extLst>
              <a:ext uri="{FF2B5EF4-FFF2-40B4-BE49-F238E27FC236}">
                <a16:creationId xmlns:a16="http://schemas.microsoft.com/office/drawing/2014/main" id="{C209C7C8-C098-4782-8F08-C5B1D3F280F6}"/>
              </a:ext>
            </a:extLst>
          </p:cNvPr>
          <p:cNvPicPr>
            <a:picLocks noChangeAspect="1"/>
          </p:cNvPicPr>
          <p:nvPr/>
        </p:nvPicPr>
        <p:blipFill>
          <a:blip r:embed="rId3"/>
          <a:stretch>
            <a:fillRect/>
          </a:stretch>
        </p:blipFill>
        <p:spPr>
          <a:xfrm>
            <a:off x="7571074" y="6939706"/>
            <a:ext cx="1633537" cy="70694"/>
          </a:xfrm>
          <a:prstGeom prst="rect">
            <a:avLst/>
          </a:prstGeom>
        </p:spPr>
      </p:pic>
      <p:pic>
        <p:nvPicPr>
          <p:cNvPr id="9" name="Picture 8">
            <a:extLst>
              <a:ext uri="{FF2B5EF4-FFF2-40B4-BE49-F238E27FC236}">
                <a16:creationId xmlns:a16="http://schemas.microsoft.com/office/drawing/2014/main" id="{C1ED45F9-CE4D-DDC2-0FAD-2681D955237B}"/>
              </a:ext>
            </a:extLst>
          </p:cNvPr>
          <p:cNvPicPr>
            <a:picLocks noChangeAspect="1"/>
          </p:cNvPicPr>
          <p:nvPr/>
        </p:nvPicPr>
        <p:blipFill>
          <a:blip r:embed="rId3"/>
          <a:stretch>
            <a:fillRect/>
          </a:stretch>
        </p:blipFill>
        <p:spPr>
          <a:xfrm>
            <a:off x="7723474" y="7092106"/>
            <a:ext cx="1633537" cy="7069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chemeClr val="tx1"/>
                </a:solidFill>
              </a:rPr>
              <a:t>Populations can shrink</a:t>
            </a:r>
          </a:p>
          <a:p>
            <a:pPr lvl="2"/>
            <a:r>
              <a:rPr lang="en-US" altLang="en-US" sz="2000">
                <a:solidFill>
                  <a:schemeClr val="tx1"/>
                </a:solidFill>
              </a:rPr>
              <a:t>Diseases, extinctions, introduction of new better adapted species, predators.</a:t>
            </a:r>
          </a:p>
          <a:p>
            <a:pPr lvl="1"/>
            <a:r>
              <a:rPr lang="en-US" altLang="en-US" sz="2000">
                <a:solidFill>
                  <a:schemeClr val="tx1"/>
                </a:solidFill>
              </a:rPr>
              <a:t>Non-random mating</a:t>
            </a:r>
          </a:p>
          <a:p>
            <a:pPr lvl="2"/>
            <a:r>
              <a:rPr lang="en-US" altLang="en-US" sz="2000">
                <a:solidFill>
                  <a:schemeClr val="tx1"/>
                </a:solidFill>
              </a:rPr>
              <a:t>Organisms choose strongest mate, ones in similar boundaries, </a:t>
            </a:r>
          </a:p>
          <a:p>
            <a:pPr lvl="1"/>
            <a:r>
              <a:rPr lang="en-US" altLang="en-US" sz="2000">
                <a:solidFill>
                  <a:schemeClr val="tx1"/>
                </a:solidFill>
              </a:rPr>
              <a:t>Mutations in the genes</a:t>
            </a:r>
          </a:p>
          <a:p>
            <a:pPr lvl="2"/>
            <a:r>
              <a:rPr lang="en-US" altLang="en-US" sz="2000">
                <a:solidFill>
                  <a:schemeClr val="tx1"/>
                </a:solidFill>
              </a:rPr>
              <a:t>Genes can change.  Some are good, some are bad.  </a:t>
            </a:r>
          </a:p>
          <a:p>
            <a:pPr lvl="2"/>
            <a:r>
              <a:rPr lang="en-US" altLang="en-US" sz="2000">
                <a:solidFill>
                  <a:schemeClr val="tx1"/>
                </a:solidFill>
              </a:rPr>
              <a:t>The environment will decide.</a:t>
            </a:r>
          </a:p>
          <a:p>
            <a:pPr lvl="1"/>
            <a:r>
              <a:rPr lang="en-US" altLang="en-US" sz="2000">
                <a:solidFill>
                  <a:schemeClr val="tx1"/>
                </a:solidFill>
              </a:rPr>
              <a:t>Movement in and out of the population</a:t>
            </a:r>
          </a:p>
          <a:p>
            <a:pPr lvl="2"/>
            <a:r>
              <a:rPr lang="en-US" altLang="en-US" sz="2000">
                <a:solidFill>
                  <a:schemeClr val="tx1"/>
                </a:solidFill>
              </a:rPr>
              <a:t>Immigration, gene flow.</a:t>
            </a:r>
          </a:p>
          <a:p>
            <a:pPr lvl="1"/>
            <a:r>
              <a:rPr lang="en-US" altLang="en-US" sz="2000">
                <a:solidFill>
                  <a:schemeClr val="tx1"/>
                </a:solidFill>
              </a:rPr>
              <a:t>Natural selection</a:t>
            </a:r>
          </a:p>
          <a:p>
            <a:pPr lvl="2"/>
            <a:r>
              <a:rPr lang="en-US" altLang="en-US" sz="2000">
                <a:solidFill>
                  <a:schemeClr val="tx1"/>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pic>
        <p:nvPicPr>
          <p:cNvPr id="491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52400" y="152400"/>
            <a:ext cx="8839200" cy="5821363"/>
          </a:xfrm>
        </p:spPr>
        <p:txBody>
          <a:bodyPr/>
          <a:lstStyle/>
          <a:p>
            <a:pPr>
              <a:buFontTx/>
              <a:buNone/>
            </a:pPr>
            <a:r>
              <a:rPr lang="en-US" altLang="en-US"/>
              <a:t>Fill in the missing words. (One point each)</a:t>
            </a:r>
          </a:p>
          <a:p>
            <a:r>
              <a:rPr lang="en-US" altLang="en-US">
                <a:solidFill>
                  <a:srgbClr val="FF99FF"/>
                </a:solidFill>
              </a:rPr>
              <a:t>Evolution is the change in the gene pool overtime.</a:t>
            </a:r>
          </a:p>
          <a:p>
            <a:pPr lvl="1"/>
            <a:r>
              <a:rPr lang="en-US" altLang="en-US" sz="2000"/>
              <a:t>Gene Pools can change when…</a:t>
            </a:r>
          </a:p>
          <a:p>
            <a:pPr lvl="1"/>
            <a:r>
              <a:rPr lang="en-US" altLang="en-US" sz="2000">
                <a:solidFill>
                  <a:srgbClr val="66FFCC"/>
                </a:solidFill>
              </a:rPr>
              <a:t>Populations can shrink</a:t>
            </a:r>
          </a:p>
          <a:p>
            <a:pPr lvl="2"/>
            <a:r>
              <a:rPr lang="en-US" altLang="en-US" sz="2000">
                <a:solidFill>
                  <a:srgbClr val="99FFCC"/>
                </a:solidFill>
              </a:rPr>
              <a:t>Diseases, extinctions, introduction of new better adapted species, predators.</a:t>
            </a:r>
          </a:p>
          <a:p>
            <a:pPr lvl="1"/>
            <a:r>
              <a:rPr lang="en-US" altLang="en-US" sz="2000">
                <a:solidFill>
                  <a:srgbClr val="00B0F0"/>
                </a:solidFill>
              </a:rPr>
              <a:t>Non-random mating</a:t>
            </a:r>
          </a:p>
          <a:p>
            <a:pPr lvl="2"/>
            <a:r>
              <a:rPr lang="en-US" altLang="en-US" sz="2000">
                <a:solidFill>
                  <a:srgbClr val="99CCFF"/>
                </a:solidFill>
              </a:rPr>
              <a:t>Organisms choose strongest mate, ones in similar boundaries, </a:t>
            </a:r>
          </a:p>
          <a:p>
            <a:pPr lvl="1"/>
            <a:r>
              <a:rPr lang="en-US" altLang="en-US" sz="2000">
                <a:solidFill>
                  <a:srgbClr val="7030A0"/>
                </a:solidFill>
              </a:rPr>
              <a:t>Mutations in the genes</a:t>
            </a:r>
          </a:p>
          <a:p>
            <a:pPr lvl="2"/>
            <a:r>
              <a:rPr lang="en-US" altLang="en-US" sz="2000">
                <a:solidFill>
                  <a:srgbClr val="CC99FF"/>
                </a:solidFill>
              </a:rPr>
              <a:t>Genes can change.  Some are good, some are bad.  </a:t>
            </a:r>
          </a:p>
          <a:p>
            <a:pPr lvl="2"/>
            <a:r>
              <a:rPr lang="en-US" altLang="en-US" sz="2000">
                <a:solidFill>
                  <a:srgbClr val="CC99FF"/>
                </a:solidFill>
              </a:rPr>
              <a:t>The environment will decide.</a:t>
            </a:r>
          </a:p>
          <a:p>
            <a:pPr lvl="1"/>
            <a:r>
              <a:rPr lang="en-US" altLang="en-US" sz="2000">
                <a:solidFill>
                  <a:srgbClr val="FFC000"/>
                </a:solidFill>
              </a:rPr>
              <a:t>Movement in and out of the population</a:t>
            </a:r>
          </a:p>
          <a:p>
            <a:pPr lvl="2"/>
            <a:r>
              <a:rPr lang="en-US" altLang="en-US" sz="2000">
                <a:solidFill>
                  <a:srgbClr val="FFCC99"/>
                </a:solidFill>
              </a:rPr>
              <a:t>Immigration, gene flow.</a:t>
            </a:r>
          </a:p>
          <a:p>
            <a:pPr lvl="1"/>
            <a:r>
              <a:rPr lang="en-US" altLang="en-US" sz="2000">
                <a:solidFill>
                  <a:srgbClr val="FF5050"/>
                </a:solidFill>
              </a:rPr>
              <a:t>Natural selection</a:t>
            </a:r>
          </a:p>
          <a:p>
            <a:pPr lvl="2"/>
            <a:r>
              <a:rPr lang="en-US" altLang="en-US" sz="2000">
                <a:solidFill>
                  <a:srgbClr val="FF7C80"/>
                </a:solidFill>
              </a:rPr>
              <a:t>Adaptations to the environment that do well replace poor ones.  Usually an advancement.</a:t>
            </a:r>
          </a:p>
        </p:txBody>
      </p:sp>
      <p:sp>
        <p:nvSpPr>
          <p:cNvPr id="4" name="Rounded Rectangle 3"/>
          <p:cNvSpPr/>
          <p:nvPr/>
        </p:nvSpPr>
        <p:spPr bwMode="auto">
          <a:xfrm>
            <a:off x="990600" y="1752600"/>
            <a:ext cx="1219200" cy="228600"/>
          </a:xfrm>
          <a:prstGeom prst="roundRect">
            <a:avLst/>
          </a:prstGeom>
          <a:solidFill>
            <a:schemeClr val="bg1">
              <a:lumMod val="85000"/>
              <a:lumOff val="15000"/>
            </a:schemeClr>
          </a:solidFill>
          <a:ln w="57150" cap="flat" cmpd="sng" algn="ctr">
            <a:solidFill>
              <a:srgbClr val="66FFCC"/>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5" name="Rounded Rectangle 4"/>
          <p:cNvSpPr/>
          <p:nvPr/>
        </p:nvSpPr>
        <p:spPr bwMode="auto">
          <a:xfrm>
            <a:off x="990600" y="2819400"/>
            <a:ext cx="1295400" cy="228600"/>
          </a:xfrm>
          <a:prstGeom prst="roundRect">
            <a:avLst/>
          </a:prstGeom>
          <a:solidFill>
            <a:schemeClr val="bg1">
              <a:lumMod val="85000"/>
              <a:lumOff val="15000"/>
            </a:schemeClr>
          </a:solidFill>
          <a:ln w="57150" cap="flat" cmpd="sng" algn="ctr">
            <a:solidFill>
              <a:srgbClr val="00B0F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6" name="Rounded Rectangle 5"/>
          <p:cNvSpPr/>
          <p:nvPr/>
        </p:nvSpPr>
        <p:spPr bwMode="auto">
          <a:xfrm>
            <a:off x="2743200" y="3505200"/>
            <a:ext cx="762000" cy="228600"/>
          </a:xfrm>
          <a:prstGeom prst="roundRect">
            <a:avLst/>
          </a:prstGeom>
          <a:solidFill>
            <a:schemeClr val="bg1">
              <a:lumMod val="85000"/>
              <a:lumOff val="15000"/>
            </a:schemeClr>
          </a:solidFill>
          <a:ln w="57150" cap="flat" cmpd="sng" algn="ctr">
            <a:solidFill>
              <a:srgbClr val="7030A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7" name="Rounded Rectangle 6"/>
          <p:cNvSpPr/>
          <p:nvPr/>
        </p:nvSpPr>
        <p:spPr bwMode="auto">
          <a:xfrm>
            <a:off x="990600" y="4648200"/>
            <a:ext cx="1066800" cy="2286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sp>
        <p:nvSpPr>
          <p:cNvPr id="8" name="Rounded Rectangle 7"/>
          <p:cNvSpPr/>
          <p:nvPr/>
        </p:nvSpPr>
        <p:spPr bwMode="auto">
          <a:xfrm>
            <a:off x="1447800" y="5715000"/>
            <a:ext cx="1219200" cy="2286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chemeClr val="accent1">
                <a:lumMod val="20000"/>
                <a:lumOff val="80000"/>
                <a:alpha val="66000"/>
              </a:schemeClr>
            </a:outerShdw>
          </a:effectLst>
        </p:spPr>
        <p:txBody>
          <a:bodyPr/>
          <a:lstStyle/>
          <a:p>
            <a:pPr>
              <a:defRPr/>
            </a:pPr>
            <a:endParaRPr lang="en-US">
              <a:latin typeface="Arial" charset="0"/>
            </a:endParaRPr>
          </a:p>
        </p:txBody>
      </p:sp>
      <p:pic>
        <p:nvPicPr>
          <p:cNvPr id="501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lt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93A9DA5-5419-9894-92F1-050EF613748A}"/>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047162" cy="68437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686800" cy="19812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Evolution </a:t>
            </a: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and Natural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Arial" charset="0"/>
                <a:ea typeface="+mn-ea"/>
                <a:cs typeface="+mn-cs"/>
              </a:rPr>
              <a:t>Selection Review </a:t>
            </a:r>
            <a:r>
              <a:rPr kumimoji="0" lang="en-US" sz="5400" b="1" i="0" u="none" strike="noStrike" kern="1200" cap="none" spc="0" normalizeH="0" baseline="0" noProof="0" dirty="0">
                <a:ln w="17780" cmpd="sng">
                  <a:solidFill>
                    <a:srgbClr val="000000"/>
                  </a:solidFill>
                  <a:prstDash val="solid"/>
                  <a:miter lim="800000"/>
                </a:ln>
                <a:solidFill>
                  <a:srgbClr val="FFFFFF"/>
                </a:solidFill>
                <a:effectLst>
                  <a:outerShdw blurRad="50800" algn="tl" rotWithShape="0">
                    <a:srgbClr val="000000"/>
                  </a:outerShdw>
                </a:effectLst>
                <a:uLnTx/>
                <a:uFillTx/>
                <a:latin typeface="Arial" charset="0"/>
                <a:ea typeface="+mn-ea"/>
                <a:cs typeface="+mn-cs"/>
              </a:rPr>
              <a:t>Game</a:t>
            </a:r>
          </a:p>
        </p:txBody>
      </p:sp>
      <p:sp>
        <p:nvSpPr>
          <p:cNvPr id="4" name="Rectangle 3"/>
          <p:cNvSpPr/>
          <p:nvPr/>
        </p:nvSpPr>
        <p:spPr>
          <a:xfrm>
            <a:off x="228600" y="5029200"/>
            <a:ext cx="3570208" cy="1754326"/>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chemeClr val="tx1"/>
                  </a:solidFill>
                  <a:prstDash val="solid"/>
                  <a:miter lim="800000"/>
                </a:ln>
                <a:solidFill>
                  <a:srgbClr val="FFCCCC"/>
                </a:solidFill>
                <a:effectLst>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ln w="17780" cmpd="sng">
                  <a:solidFill>
                    <a:schemeClr val="tx1"/>
                  </a:solidFill>
                  <a:prstDash val="solid"/>
                  <a:miter lim="800000"/>
                </a:ln>
                <a:solidFill>
                  <a:srgbClr val="FFCCCC"/>
                </a:solidFill>
                <a:effectLst>
                  <a:outerShdw blurRad="50800" algn="tl" rotWithShape="0">
                    <a:srgbClr val="000000"/>
                  </a:outerShdw>
                </a:effectLst>
                <a:latin typeface="Arial" charset="0"/>
              </a:rPr>
              <a:t>Lesson 10</a:t>
            </a:r>
            <a:endParaRPr kumimoji="0" lang="en-US" sz="5400" b="1" i="0" u="none" strike="noStrike" kern="1200" cap="none" spc="0" normalizeH="0" baseline="0" noProof="0" dirty="0">
              <a:ln w="17780" cmpd="sng">
                <a:solidFill>
                  <a:schemeClr val="tx1"/>
                </a:solidFill>
                <a:prstDash val="solid"/>
                <a:miter lim="800000"/>
              </a:ln>
              <a:solidFill>
                <a:srgbClr val="FFCCCC"/>
              </a:solidFill>
              <a:effectLst>
                <a:outerShdw blurRad="50800" algn="tl" rotWithShape="0">
                  <a:srgbClr val="000000"/>
                </a:outerShdw>
              </a:effectLst>
              <a:uLnTx/>
              <a:uFillTx/>
              <a:latin typeface="Arial" charset="0"/>
              <a:ea typeface="+mn-ea"/>
              <a:cs typeface="+mn-cs"/>
            </a:endParaRPr>
          </a:p>
        </p:txBody>
      </p:sp>
      <p:pic>
        <p:nvPicPr>
          <p:cNvPr id="2" name="Graphic 1">
            <a:extLst>
              <a:ext uri="{FF2B5EF4-FFF2-40B4-BE49-F238E27FC236}">
                <a16:creationId xmlns:a16="http://schemas.microsoft.com/office/drawing/2014/main" id="{BA4E8696-4F5F-DC6A-F9C9-7961424804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139FC8B2-1A75-F39F-F7B8-5E38058F894B}"/>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65667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047162" cy="68437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28600"/>
            <a:ext cx="8686800" cy="1981200"/>
          </a:xfrm>
          <a:prstGeom prst="rect">
            <a:avLst/>
          </a:prstGeom>
          <a:noFill/>
        </p:spPr>
        <p:txBody>
          <a:bodyPr wrap="none">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Evolution </a:t>
            </a: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and Natural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FF"/>
                </a:solidFill>
                <a:effectLst>
                  <a:outerShdw blurRad="50800" algn="tl" rotWithShape="0">
                    <a:srgbClr val="000000"/>
                  </a:outerShdw>
                </a:effectLst>
                <a:uLnTx/>
                <a:uFillTx/>
                <a:latin typeface="Arial" charset="0"/>
                <a:ea typeface="+mn-ea"/>
                <a:cs typeface="+mn-cs"/>
              </a:rPr>
              <a:t>Selection Review </a:t>
            </a:r>
            <a:r>
              <a:rPr kumimoji="0" lang="en-US" sz="5400" b="1" i="0" u="none" strike="noStrike" kern="1200" cap="none" spc="0" normalizeH="0" baseline="0" noProof="0" dirty="0">
                <a:ln w="17780" cmpd="sng">
                  <a:solidFill>
                    <a:srgbClr val="000000"/>
                  </a:solidFill>
                  <a:prstDash val="solid"/>
                  <a:miter lim="800000"/>
                </a:ln>
                <a:solidFill>
                  <a:srgbClr val="FFFFFF"/>
                </a:solidFill>
                <a:effectLst>
                  <a:outerShdw blurRad="50800" algn="tl" rotWithShape="0">
                    <a:srgbClr val="000000"/>
                  </a:outerShdw>
                </a:effectLst>
                <a:uLnTx/>
                <a:uFillTx/>
                <a:latin typeface="Arial" charset="0"/>
                <a:ea typeface="+mn-ea"/>
                <a:cs typeface="+mn-cs"/>
              </a:rPr>
              <a:t>Game</a:t>
            </a:r>
          </a:p>
        </p:txBody>
      </p:sp>
      <p:sp>
        <p:nvSpPr>
          <p:cNvPr id="4" name="Rectangle 3"/>
          <p:cNvSpPr/>
          <p:nvPr/>
        </p:nvSpPr>
        <p:spPr>
          <a:xfrm>
            <a:off x="247707" y="5029200"/>
            <a:ext cx="3531993" cy="1754326"/>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CCC"/>
                </a:solidFill>
                <a:effectLst>
                  <a:outerShdw blurRad="50800" algn="tl" rotWithShape="0">
                    <a:srgbClr val="000000"/>
                  </a:outerShdw>
                </a:effectLst>
                <a:uLnTx/>
                <a:uFillTx/>
                <a:latin typeface="Arial" charset="0"/>
                <a:ea typeface="+mn-ea"/>
                <a:cs typeface="+mn-cs"/>
              </a:rPr>
              <a:t>Lesson 11</a:t>
            </a:r>
          </a:p>
        </p:txBody>
      </p:sp>
      <p:pic>
        <p:nvPicPr>
          <p:cNvPr id="2" name="Graphic 1">
            <a:extLst>
              <a:ext uri="{FF2B5EF4-FFF2-40B4-BE49-F238E27FC236}">
                <a16:creationId xmlns:a16="http://schemas.microsoft.com/office/drawing/2014/main" id="{BA4E8696-4F5F-DC6A-F9C9-7961424804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139FC8B2-1A75-F39F-F7B8-5E38058F894B}"/>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8E849998-F899-D537-3B35-DC1E39F15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194507" y="-660585"/>
            <a:ext cx="8107995" cy="78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12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46135" name="Group 55"/>
          <p:cNvGraphicFramePr>
            <a:graphicFrameLocks noGrp="1"/>
          </p:cNvGraphicFramePr>
          <p:nvPr/>
        </p:nvGraphicFramePr>
        <p:xfrm>
          <a:off x="228600" y="838200"/>
          <a:ext cx="8534400" cy="5743577"/>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667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FF00"/>
                          </a:solidFill>
                          <a:effectLst/>
                          <a:latin typeface="Times New Roman" pitchFamily="18" charset="0"/>
                        </a:rPr>
                        <a:t>THINGS PAST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DARWIN AND EVOLUTION</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WHICH MECHANISM  NATURAL SELECTION</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STILL CHANGING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56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41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56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56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566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2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32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2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810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Within a billion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How old is the earth?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When did life begin? </a:t>
            </a:r>
          </a:p>
        </p:txBody>
      </p:sp>
      <p:pic>
        <p:nvPicPr>
          <p:cNvPr id="54275"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277"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381000" y="1524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Within a billion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99FFCC"/>
                </a:solidFill>
                <a:effectLst/>
                <a:uLnTx/>
                <a:uFillTx/>
                <a:latin typeface="Times New Roman" panose="02020603050405020304" pitchFamily="18" charset="0"/>
                <a:ea typeface="+mn-ea"/>
                <a:cs typeface="+mn-cs"/>
              </a:rPr>
              <a:t>How old is the earth?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When did life begin? </a:t>
            </a:r>
          </a:p>
        </p:txBody>
      </p:sp>
      <p:pic>
        <p:nvPicPr>
          <p:cNvPr id="55299"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5301"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81000" y="1524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Within a billion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99FFCC"/>
                </a:solidFill>
                <a:effectLst/>
                <a:uLnTx/>
                <a:uFillTx/>
                <a:latin typeface="Times New Roman" panose="02020603050405020304" pitchFamily="18" charset="0"/>
                <a:ea typeface="+mn-ea"/>
                <a:cs typeface="+mn-cs"/>
              </a:rPr>
              <a:t>How old is the earth?</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4.6 Billion years</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When did life begin? </a:t>
            </a:r>
          </a:p>
        </p:txBody>
      </p:sp>
      <p:pic>
        <p:nvPicPr>
          <p:cNvPr id="56323"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6325"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381000" y="1524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Within a billion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99FFCC"/>
                </a:solidFill>
                <a:effectLst/>
                <a:uLnTx/>
                <a:uFillTx/>
                <a:latin typeface="Times New Roman" panose="02020603050405020304" pitchFamily="18" charset="0"/>
                <a:ea typeface="+mn-ea"/>
                <a:cs typeface="+mn-cs"/>
              </a:rPr>
              <a:t>How old is the earth?</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4.543 Billion years</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9966FF"/>
                </a:solidFill>
                <a:effectLst/>
                <a:uLnTx/>
                <a:uFillTx/>
                <a:latin typeface="Times New Roman" panose="02020603050405020304" pitchFamily="18" charset="0"/>
                <a:ea typeface="+mn-ea"/>
                <a:cs typeface="+mn-cs"/>
              </a:rPr>
              <a:t>When did life begin?</a:t>
            </a: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57347"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349"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381000" y="15240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Within a billion years,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99FFCC"/>
                </a:solidFill>
                <a:effectLst/>
                <a:uLnTx/>
                <a:uFillTx/>
                <a:latin typeface="Times New Roman" panose="02020603050405020304" pitchFamily="18" charset="0"/>
                <a:ea typeface="+mn-ea"/>
                <a:cs typeface="+mn-cs"/>
              </a:rPr>
              <a:t>How old is the earth?</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6600"/>
                </a:solidFill>
                <a:effectLst/>
                <a:uLnTx/>
                <a:uFillTx/>
                <a:latin typeface="Times New Roman" panose="02020603050405020304" pitchFamily="18" charset="0"/>
                <a:ea typeface="+mn-ea"/>
                <a:cs typeface="+mn-cs"/>
              </a:rPr>
              <a:t>4.543 Billion years</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9966FF"/>
                </a:solidFill>
                <a:effectLst/>
                <a:uLnTx/>
                <a:uFillTx/>
                <a:latin typeface="Times New Roman" panose="02020603050405020304" pitchFamily="18" charset="0"/>
                <a:ea typeface="+mn-ea"/>
                <a:cs typeface="+mn-cs"/>
              </a:rPr>
              <a:t>When did life begin?</a:t>
            </a: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3.85 billion years</a:t>
            </a:r>
            <a:endPar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pic>
        <p:nvPicPr>
          <p:cNvPr id="58371"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8373"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457200" y="228600"/>
            <a:ext cx="3200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99FFCC"/>
                </a:solidFill>
                <a:effectLst/>
                <a:uLnTx/>
                <a:uFillTx/>
                <a:latin typeface="Times New Roman" panose="02020603050405020304" pitchFamily="18" charset="0"/>
                <a:ea typeface="+mn-ea"/>
                <a:cs typeface="+mn-cs"/>
              </a:rPr>
              <a:t>What principle can be seen in this picture?</a:t>
            </a:r>
          </a:p>
        </p:txBody>
      </p:sp>
      <p:pic>
        <p:nvPicPr>
          <p:cNvPr id="59395" name="Picture 7" descr="geologicti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397" name="TextBox 5"/>
          <p:cNvSpPr txBox="1">
            <a:spLocks noChangeArrowheads="1"/>
          </p:cNvSpPr>
          <p:nvPr/>
        </p:nvSpPr>
        <p:spPr bwMode="auto">
          <a:xfrm>
            <a:off x="7239000" y="228600"/>
            <a:ext cx="114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457200" y="228600"/>
            <a:ext cx="3200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99FFCC"/>
                </a:solidFill>
                <a:effectLst/>
                <a:uLnTx/>
                <a:uFillTx/>
                <a:latin typeface="Times New Roman" panose="02020603050405020304" pitchFamily="18" charset="0"/>
                <a:ea typeface="+mn-ea"/>
                <a:cs typeface="+mn-cs"/>
              </a:rPr>
              <a:t>What principle can be seen in this picture?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Principle of Superposition</a:t>
            </a:r>
          </a:p>
        </p:txBody>
      </p:sp>
      <p:pic>
        <p:nvPicPr>
          <p:cNvPr id="60419" name="Picture 7" descr="geologicti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042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0421" name="TextBox 5"/>
          <p:cNvSpPr txBox="1">
            <a:spLocks noChangeArrowheads="1"/>
          </p:cNvSpPr>
          <p:nvPr/>
        </p:nvSpPr>
        <p:spPr bwMode="auto">
          <a:xfrm>
            <a:off x="7239000" y="228600"/>
            <a:ext cx="114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4724400" cy="63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lt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on the next slide.</a:t>
            </a:r>
          </a:p>
        </p:txBody>
      </p:sp>
      <p:pic>
        <p:nvPicPr>
          <p:cNvPr id="2" name="Picture 1">
            <a:extLst>
              <a:ext uri="{FF2B5EF4-FFF2-40B4-BE49-F238E27FC236}">
                <a16:creationId xmlns:a16="http://schemas.microsoft.com/office/drawing/2014/main" id="{DC88C982-1119-9359-5C05-F9A55DC75256}"/>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304800" y="152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letter represents the oldest and most primitive fossil layer, and which letter represents the youngest and most complicated fossil layer?</a:t>
            </a:r>
          </a:p>
        </p:txBody>
      </p:sp>
      <p:pic>
        <p:nvPicPr>
          <p:cNvPr id="614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444" name="Text Box 8"/>
          <p:cNvSpPr txBox="1">
            <a:spLocks noChangeArrowheads="1"/>
          </p:cNvSpPr>
          <p:nvPr/>
        </p:nvSpPr>
        <p:spPr bwMode="auto">
          <a:xfrm>
            <a:off x="3200400" y="2514600"/>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A</a:t>
            </a:r>
          </a:p>
        </p:txBody>
      </p:sp>
      <p:sp>
        <p:nvSpPr>
          <p:cNvPr id="61445" name="Rectangle 9"/>
          <p:cNvSpPr>
            <a:spLocks noChangeArrowheads="1"/>
          </p:cNvSpPr>
          <p:nvPr/>
        </p:nvSpPr>
        <p:spPr bwMode="auto">
          <a:xfrm>
            <a:off x="6400800" y="3359150"/>
            <a:ext cx="646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B</a:t>
            </a:r>
          </a:p>
        </p:txBody>
      </p:sp>
      <p:sp>
        <p:nvSpPr>
          <p:cNvPr id="61446"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61447" name="Text Box 11"/>
          <p:cNvSpPr txBox="1">
            <a:spLocks noChangeArrowheads="1"/>
          </p:cNvSpPr>
          <p:nvPr/>
        </p:nvSpPr>
        <p:spPr bwMode="auto">
          <a:xfrm>
            <a:off x="2209800" y="5867400"/>
            <a:ext cx="68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D</a:t>
            </a:r>
          </a:p>
        </p:txBody>
      </p:sp>
      <p:sp>
        <p:nvSpPr>
          <p:cNvPr id="61448" name="Text Box 13"/>
          <p:cNvSpPr txBox="1">
            <a:spLocks noChangeArrowheads="1"/>
          </p:cNvSpPr>
          <p:nvPr/>
        </p:nvSpPr>
        <p:spPr bwMode="auto">
          <a:xfrm>
            <a:off x="2895600" y="4648200"/>
            <a:ext cx="76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C</a:t>
            </a:r>
          </a:p>
        </p:txBody>
      </p:sp>
      <p:sp>
        <p:nvSpPr>
          <p:cNvPr id="61449"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1450"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304800" y="152400"/>
            <a:ext cx="8610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letter represents the oldest and most primitive fossil layer, and which letter represents the youngest and most complicated fossil layer?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D is the oldest,</a:t>
            </a:r>
            <a:r>
              <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 Box 8"/>
          <p:cNvSpPr txBox="1">
            <a:spLocks noChangeArrowheads="1"/>
          </p:cNvSpPr>
          <p:nvPr/>
        </p:nvSpPr>
        <p:spPr bwMode="auto">
          <a:xfrm>
            <a:off x="3200400" y="2514600"/>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A</a:t>
            </a:r>
          </a:p>
        </p:txBody>
      </p:sp>
      <p:sp>
        <p:nvSpPr>
          <p:cNvPr id="62469" name="Rectangle 9"/>
          <p:cNvSpPr>
            <a:spLocks noChangeArrowheads="1"/>
          </p:cNvSpPr>
          <p:nvPr/>
        </p:nvSpPr>
        <p:spPr bwMode="auto">
          <a:xfrm>
            <a:off x="6400800" y="3359150"/>
            <a:ext cx="646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B</a:t>
            </a:r>
          </a:p>
        </p:txBody>
      </p:sp>
      <p:sp>
        <p:nvSpPr>
          <p:cNvPr id="62470"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62471" name="Text Box 11"/>
          <p:cNvSpPr txBox="1">
            <a:spLocks noChangeArrowheads="1"/>
          </p:cNvSpPr>
          <p:nvPr/>
        </p:nvSpPr>
        <p:spPr bwMode="auto">
          <a:xfrm>
            <a:off x="2209800" y="5867400"/>
            <a:ext cx="68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D</a:t>
            </a:r>
          </a:p>
        </p:txBody>
      </p:sp>
      <p:sp>
        <p:nvSpPr>
          <p:cNvPr id="62472" name="Text Box 13"/>
          <p:cNvSpPr txBox="1">
            <a:spLocks noChangeArrowheads="1"/>
          </p:cNvSpPr>
          <p:nvPr/>
        </p:nvSpPr>
        <p:spPr bwMode="auto">
          <a:xfrm>
            <a:off x="2895600" y="4648200"/>
            <a:ext cx="76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C</a:t>
            </a:r>
          </a:p>
        </p:txBody>
      </p:sp>
      <p:sp>
        <p:nvSpPr>
          <p:cNvPr id="62473"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474"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12" name="Rectangle 11"/>
          <p:cNvSpPr>
            <a:spLocks noChangeArrowheads="1"/>
          </p:cNvSpPr>
          <p:nvPr/>
        </p:nvSpPr>
        <p:spPr bwMode="auto">
          <a:xfrm>
            <a:off x="228600" y="6096000"/>
            <a:ext cx="8686800" cy="609600"/>
          </a:xfrm>
          <a:prstGeom prst="rect">
            <a:avLst/>
          </a:prstGeom>
          <a:noFill/>
          <a:ln w="76200" algn="ctr">
            <a:solidFill>
              <a:srgbClr val="FF6600"/>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304800" y="152400"/>
            <a:ext cx="8610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letter represents the oldest and most primitive fossil layer, and which letter represents the youngest and most complicated fossil layer?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rPr>
              <a:t>D is the oldest,</a:t>
            </a: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r>
              <a:rPr kumimoji="0" lang="en-US" altLang="en-US" sz="3200" b="0" i="0" u="none" strike="noStrike" kern="1200" cap="none" spc="0" normalizeH="0" baseline="0" noProof="0">
                <a:ln>
                  <a:noFill/>
                </a:ln>
                <a:solidFill>
                  <a:srgbClr val="99FFCC"/>
                </a:solidFill>
                <a:effectLst/>
                <a:uLnTx/>
                <a:uFillTx/>
                <a:latin typeface="Times New Roman" panose="02020603050405020304" pitchFamily="18" charset="0"/>
                <a:ea typeface="+mn-ea"/>
                <a:cs typeface="+mn-cs"/>
              </a:rPr>
              <a:t>and A is the youngest</a:t>
            </a:r>
          </a:p>
        </p:txBody>
      </p:sp>
      <p:pic>
        <p:nvPicPr>
          <p:cNvPr id="634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4400" cy="434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492" name="Text Box 8"/>
          <p:cNvSpPr txBox="1">
            <a:spLocks noChangeArrowheads="1"/>
          </p:cNvSpPr>
          <p:nvPr/>
        </p:nvSpPr>
        <p:spPr bwMode="auto">
          <a:xfrm>
            <a:off x="3200400" y="2514600"/>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A</a:t>
            </a:r>
          </a:p>
        </p:txBody>
      </p:sp>
      <p:sp>
        <p:nvSpPr>
          <p:cNvPr id="63493" name="Rectangle 9"/>
          <p:cNvSpPr>
            <a:spLocks noChangeArrowheads="1"/>
          </p:cNvSpPr>
          <p:nvPr/>
        </p:nvSpPr>
        <p:spPr bwMode="auto">
          <a:xfrm>
            <a:off x="6400800" y="3359150"/>
            <a:ext cx="646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B</a:t>
            </a:r>
          </a:p>
        </p:txBody>
      </p:sp>
      <p:sp>
        <p:nvSpPr>
          <p:cNvPr id="63494" name="Rectangle 10"/>
          <p:cNvSpPr>
            <a:spLocks noChangeArrowheads="1"/>
          </p:cNvSpPr>
          <p:nvPr/>
        </p:nvSpPr>
        <p:spPr bwMode="auto">
          <a:xfrm>
            <a:off x="4403725" y="51816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3333FF"/>
              </a:solidFill>
              <a:effectLst/>
              <a:uLnTx/>
              <a:uFillTx/>
              <a:latin typeface="Arial" panose="020B0604020202020204" pitchFamily="34" charset="0"/>
              <a:ea typeface="+mn-ea"/>
              <a:cs typeface="+mn-cs"/>
            </a:endParaRPr>
          </a:p>
        </p:txBody>
      </p:sp>
      <p:sp>
        <p:nvSpPr>
          <p:cNvPr id="63495" name="Text Box 11"/>
          <p:cNvSpPr txBox="1">
            <a:spLocks noChangeArrowheads="1"/>
          </p:cNvSpPr>
          <p:nvPr/>
        </p:nvSpPr>
        <p:spPr bwMode="auto">
          <a:xfrm>
            <a:off x="2209800" y="5867400"/>
            <a:ext cx="68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D</a:t>
            </a:r>
          </a:p>
        </p:txBody>
      </p:sp>
      <p:sp>
        <p:nvSpPr>
          <p:cNvPr id="63496" name="Text Box 13"/>
          <p:cNvSpPr txBox="1">
            <a:spLocks noChangeArrowheads="1"/>
          </p:cNvSpPr>
          <p:nvPr/>
        </p:nvSpPr>
        <p:spPr bwMode="auto">
          <a:xfrm>
            <a:off x="2895600" y="4648200"/>
            <a:ext cx="76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a:ln>
                  <a:noFill/>
                </a:ln>
                <a:solidFill>
                  <a:srgbClr val="3333FF"/>
                </a:solidFill>
                <a:effectLst/>
                <a:uLnTx/>
                <a:uFillTx/>
                <a:latin typeface="Arial" panose="020B0604020202020204" pitchFamily="34" charset="0"/>
                <a:ea typeface="+mn-ea"/>
                <a:cs typeface="+mn-cs"/>
              </a:rPr>
              <a:t>C</a:t>
            </a:r>
          </a:p>
        </p:txBody>
      </p:sp>
      <p:sp>
        <p:nvSpPr>
          <p:cNvPr id="63497"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3498" name="TextBox 10"/>
          <p:cNvSpPr txBox="1">
            <a:spLocks noChangeArrowheads="1"/>
          </p:cNvSpPr>
          <p:nvPr/>
        </p:nvSpPr>
        <p:spPr bwMode="auto">
          <a:xfrm>
            <a:off x="7543800" y="2209800"/>
            <a:ext cx="99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12" name="Rectangle 11"/>
          <p:cNvSpPr>
            <a:spLocks noChangeArrowheads="1"/>
          </p:cNvSpPr>
          <p:nvPr/>
        </p:nvSpPr>
        <p:spPr bwMode="auto">
          <a:xfrm>
            <a:off x="228600" y="2667000"/>
            <a:ext cx="8610600" cy="533400"/>
          </a:xfrm>
          <a:prstGeom prst="rect">
            <a:avLst/>
          </a:prstGeom>
          <a:noFill/>
          <a:ln w="76200" algn="ctr">
            <a:solidFill>
              <a:srgbClr val="99FFCC"/>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04800" y="2286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Write down three things about this person?</a:t>
            </a:r>
          </a:p>
        </p:txBody>
      </p:sp>
      <p:pic>
        <p:nvPicPr>
          <p:cNvPr id="645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448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4517" name="TextBox 5"/>
          <p:cNvSpPr txBox="1">
            <a:spLocks noChangeArrowheads="1"/>
          </p:cNvSpPr>
          <p:nvPr/>
        </p:nvSpPr>
        <p:spPr bwMode="auto">
          <a:xfrm>
            <a:off x="7620000" y="1219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p>
        </p:txBody>
      </p:sp>
      <p:sp>
        <p:nvSpPr>
          <p:cNvPr id="64518" name="TextBox 6"/>
          <p:cNvSpPr txBox="1">
            <a:spLocks noChangeArrowheads="1"/>
          </p:cNvSpPr>
          <p:nvPr/>
        </p:nvSpPr>
        <p:spPr bwMode="auto">
          <a:xfrm>
            <a:off x="7543800" y="1676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304800" y="228600"/>
            <a:ext cx="85344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Write down three things about this person?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99FF"/>
                </a:solidFill>
                <a:effectLst/>
                <a:uLnTx/>
                <a:uFillTx/>
                <a:latin typeface="Times New Roman" panose="02020603050405020304" pitchFamily="18" charset="0"/>
                <a:ea typeface="+mn-ea"/>
                <a:cs typeface="+mn-cs"/>
              </a:rPr>
              <a:t>-British Naturalist famous for his theories of evolution by natural selection.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-Didn’t enjoy being a doctor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FFCC"/>
                </a:solidFill>
                <a:effectLst/>
                <a:uLnTx/>
                <a:uFillTx/>
                <a:latin typeface="Times New Roman" panose="02020603050405020304" pitchFamily="18" charset="0"/>
                <a:ea typeface="+mn-ea"/>
                <a:cs typeface="+mn-cs"/>
              </a:rPr>
              <a:t>-Didn’t like being in the clergy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-Went on sea voyage, collected specimens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99FF"/>
                </a:solidFill>
                <a:effectLst/>
                <a:uLnTx/>
                <a:uFillTx/>
                <a:latin typeface="Times New Roman" panose="02020603050405020304" pitchFamily="18" charset="0"/>
                <a:ea typeface="+mn-ea"/>
                <a:cs typeface="+mn-cs"/>
              </a:rPr>
              <a:t>-Married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6600"/>
                </a:solidFill>
                <a:effectLst/>
                <a:uLnTx/>
                <a:uFillTx/>
                <a:latin typeface="Times New Roman" panose="02020603050405020304" pitchFamily="18" charset="0"/>
                <a:ea typeface="+mn-ea"/>
                <a:cs typeface="+mn-cs"/>
              </a:rPr>
              <a:t>-Had many children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33CC33"/>
                </a:solidFill>
                <a:effectLst/>
                <a:uLnTx/>
                <a:uFillTx/>
                <a:latin typeface="Times New Roman" panose="02020603050405020304" pitchFamily="18" charset="0"/>
                <a:ea typeface="+mn-ea"/>
                <a:cs typeface="+mn-cs"/>
              </a:rPr>
              <a:t>-Kept a science journal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-Much More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39"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5540" name="TextBox 5"/>
          <p:cNvSpPr txBox="1">
            <a:spLocks noChangeArrowheads="1"/>
          </p:cNvSpPr>
          <p:nvPr/>
        </p:nvSpPr>
        <p:spPr bwMode="auto">
          <a:xfrm>
            <a:off x="7620000" y="1219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p>
        </p:txBody>
      </p:sp>
      <p:sp>
        <p:nvSpPr>
          <p:cNvPr id="65541" name="TextBox 6"/>
          <p:cNvSpPr txBox="1">
            <a:spLocks noChangeArrowheads="1"/>
          </p:cNvSpPr>
          <p:nvPr/>
        </p:nvSpPr>
        <p:spPr bwMode="auto">
          <a:xfrm>
            <a:off x="7543800" y="1676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sz="half" idx="1"/>
          </p:nvPr>
        </p:nvSpPr>
        <p:spPr>
          <a:xfrm>
            <a:off x="457200" y="228600"/>
            <a:ext cx="8534400" cy="5897563"/>
          </a:xfrm>
        </p:spPr>
        <p:txBody>
          <a:bodyPr/>
          <a:lstStyle/>
          <a:p>
            <a:pPr eaLnBrk="1" hangingPunct="1"/>
            <a:r>
              <a:rPr lang="en-US" altLang="en-US">
                <a:solidFill>
                  <a:srgbClr val="FF99FF"/>
                </a:solidFill>
              </a:rPr>
              <a:t>This person was incorrect before Darwin when he proposed the theory of transmutation of species. </a:t>
            </a:r>
          </a:p>
          <a:p>
            <a:pPr lvl="1" eaLnBrk="1" hangingPunct="1"/>
            <a:endParaRPr lang="en-US" altLang="en-US" sz="2400"/>
          </a:p>
        </p:txBody>
      </p:sp>
      <p:pic>
        <p:nvPicPr>
          <p:cNvPr id="66563" name="Picture 4" descr="giraffe_lama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905000"/>
            <a:ext cx="8839200" cy="4718050"/>
          </a:xfrm>
          <a:noFill/>
          <a:ln w="57150">
            <a:solidFill>
              <a:srgbClr val="FF99FF"/>
            </a:solidFill>
            <a:miter lim="800000"/>
            <a:headEnd/>
            <a:tailEnd/>
          </a:ln>
        </p:spPr>
      </p:pic>
      <p:sp>
        <p:nvSpPr>
          <p:cNvPr id="6656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6565" name="WordArt 9"/>
          <p:cNvSpPr>
            <a:spLocks noChangeArrowheads="1" noChangeShapeType="1" noTextEdit="1"/>
          </p:cNvSpPr>
          <p:nvPr/>
        </p:nvSpPr>
        <p:spPr bwMode="auto">
          <a:xfrm>
            <a:off x="1219200" y="5105400"/>
            <a:ext cx="68961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Animals were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driven by a need to change.</a:t>
            </a:r>
          </a:p>
        </p:txBody>
      </p:sp>
      <p:sp>
        <p:nvSpPr>
          <p:cNvPr id="6" name="Rectangle 5"/>
          <p:cNvSpPr/>
          <p:nvPr/>
        </p:nvSpPr>
        <p:spPr>
          <a:xfrm>
            <a:off x="304800" y="1981200"/>
            <a:ext cx="2362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8001000" y="3657600"/>
            <a:ext cx="869149" cy="156966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sz="half" idx="1"/>
          </p:nvPr>
        </p:nvSpPr>
        <p:spPr>
          <a:xfrm>
            <a:off x="457200" y="228600"/>
            <a:ext cx="8534400" cy="5897563"/>
          </a:xfrm>
        </p:spPr>
        <p:txBody>
          <a:bodyPr/>
          <a:lstStyle/>
          <a:p>
            <a:pPr eaLnBrk="1" hangingPunct="1"/>
            <a:r>
              <a:rPr lang="en-US" altLang="en-US">
                <a:solidFill>
                  <a:srgbClr val="FF99FF"/>
                </a:solidFill>
              </a:rPr>
              <a:t>This person was incorrect before Darwin when he proposed the theory of transmutation of species.  </a:t>
            </a:r>
            <a:r>
              <a:rPr lang="en-US" altLang="en-US">
                <a:solidFill>
                  <a:srgbClr val="66FFCC"/>
                </a:solidFill>
              </a:rPr>
              <a:t>Jean Baptiste Lamarck</a:t>
            </a:r>
          </a:p>
          <a:p>
            <a:pPr lvl="1" eaLnBrk="1" hangingPunct="1"/>
            <a:endParaRPr lang="en-US" altLang="en-US" sz="2400"/>
          </a:p>
        </p:txBody>
      </p:sp>
      <p:pic>
        <p:nvPicPr>
          <p:cNvPr id="67587" name="Picture 4" descr="giraffe_lama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905000"/>
            <a:ext cx="8839200" cy="4718050"/>
          </a:xfrm>
          <a:noFill/>
          <a:ln w="57150">
            <a:solidFill>
              <a:srgbClr val="FF99FF"/>
            </a:solidFill>
            <a:miter lim="800000"/>
            <a:headEnd/>
            <a:tailEnd/>
          </a:ln>
        </p:spPr>
      </p:pic>
      <p:sp>
        <p:nvSpPr>
          <p:cNvPr id="6758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589" name="WordArt 9"/>
          <p:cNvSpPr>
            <a:spLocks noChangeArrowheads="1" noChangeShapeType="1" noTextEdit="1"/>
          </p:cNvSpPr>
          <p:nvPr/>
        </p:nvSpPr>
        <p:spPr bwMode="auto">
          <a:xfrm>
            <a:off x="1219200" y="5105400"/>
            <a:ext cx="68961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Animals were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driven by a need to change.</a:t>
            </a:r>
          </a:p>
        </p:txBody>
      </p:sp>
      <p:sp>
        <p:nvSpPr>
          <p:cNvPr id="7" name="Rectangle 6"/>
          <p:cNvSpPr/>
          <p:nvPr/>
        </p:nvSpPr>
        <p:spPr>
          <a:xfrm>
            <a:off x="8001000" y="3657600"/>
            <a:ext cx="869149" cy="156966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9445" name="Group 53"/>
          <p:cNvGraphicFramePr>
            <a:graphicFrameLocks noGrp="1"/>
          </p:cNvGraphicFramePr>
          <p:nvPr/>
        </p:nvGraphicFramePr>
        <p:xfrm>
          <a:off x="228600" y="838200"/>
          <a:ext cx="8534400" cy="56848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239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33CC33"/>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2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3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86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865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45720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of the Island Chain that Darwin visited that gave him many clues to create his theories? </a:t>
            </a:r>
          </a:p>
        </p:txBody>
      </p:sp>
      <p:pic>
        <p:nvPicPr>
          <p:cNvPr id="696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963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9637" name="TextBox 5"/>
          <p:cNvSpPr txBox="1">
            <a:spLocks noChangeArrowheads="1"/>
          </p:cNvSpPr>
          <p:nvPr/>
        </p:nvSpPr>
        <p:spPr bwMode="auto">
          <a:xfrm>
            <a:off x="7924800" y="27432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457200" y="228600"/>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of the Island Chain that Darwin visited that gave him many clues to create his theories?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Galapagos Islands</a:t>
            </a:r>
          </a:p>
        </p:txBody>
      </p:sp>
      <p:pic>
        <p:nvPicPr>
          <p:cNvPr id="706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066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0661" name="TextBox 5"/>
          <p:cNvSpPr txBox="1">
            <a:spLocks noChangeArrowheads="1"/>
          </p:cNvSpPr>
          <p:nvPr/>
        </p:nvSpPr>
        <p:spPr bwMode="auto">
          <a:xfrm>
            <a:off x="7924800" y="27432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46135" name="Group 55"/>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8241"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457200" y="228600"/>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of the Island Chain that Darwin visited that gave him many clues to create his theories?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Galapagos Islands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534400" cy="3962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5" name="TextBox 5"/>
          <p:cNvSpPr txBox="1">
            <a:spLocks noChangeArrowheads="1"/>
          </p:cNvSpPr>
          <p:nvPr/>
        </p:nvSpPr>
        <p:spPr bwMode="auto">
          <a:xfrm>
            <a:off x="7924800" y="27432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p>
        </p:txBody>
      </p:sp>
      <p:pic>
        <p:nvPicPr>
          <p:cNvPr id="71686" name="Picture 2" descr="http://upload.wikimedia.org/wikipedia/commons/thumb/4/47/Galapagos_Islands_in_South_America_%28-mini_map_-rivers%29.svg/779px-Galapagos_Islands_in_South_America_%28-mini_map_-rivers%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9550"/>
            <a:ext cx="7086600" cy="3743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1524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of the science teacher in Tennessee who was arrested for teaching the theory of evolution in science class? </a:t>
            </a:r>
          </a:p>
        </p:txBody>
      </p:sp>
      <p:pic>
        <p:nvPicPr>
          <p:cNvPr id="72707"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7630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9"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2710" name="TextBox 5"/>
          <p:cNvSpPr txBox="1">
            <a:spLocks noChangeArrowheads="1"/>
          </p:cNvSpPr>
          <p:nvPr/>
        </p:nvSpPr>
        <p:spPr bwMode="auto">
          <a:xfrm>
            <a:off x="8077200" y="2590800"/>
            <a:ext cx="60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7</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1524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of the science teacher in Tennessee who was arrested for teaching the theory of evolution in science class? </a:t>
            </a:r>
          </a:p>
        </p:txBody>
      </p:sp>
      <p:pic>
        <p:nvPicPr>
          <p:cNvPr id="73731"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7630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3734" name="TextBox 5"/>
          <p:cNvSpPr txBox="1">
            <a:spLocks noChangeArrowheads="1"/>
          </p:cNvSpPr>
          <p:nvPr/>
        </p:nvSpPr>
        <p:spPr bwMode="auto">
          <a:xfrm>
            <a:off x="8077200" y="2590800"/>
            <a:ext cx="60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7</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p>
        </p:txBody>
      </p:sp>
      <p:sp>
        <p:nvSpPr>
          <p:cNvPr id="2" name="Rectangle 1"/>
          <p:cNvSpPr/>
          <p:nvPr/>
        </p:nvSpPr>
        <p:spPr>
          <a:xfrm>
            <a:off x="650093" y="4547485"/>
            <a:ext cx="7843815" cy="1569660"/>
          </a:xfrm>
          <a:prstGeom prst="rect">
            <a:avLst/>
          </a:prstGeom>
          <a:noFill/>
        </p:spPr>
        <p:txBody>
          <a:bodyPr spcFirstLastPara="1" wrap="none">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Arial" charset="0"/>
                <a:ea typeface="+mn-ea"/>
                <a:cs typeface="+mn-cs"/>
              </a:rPr>
              <a:t>John Scopes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28600" y="1524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Angel Fish has no eyes because it lives in     </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caves		</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and has evolved better use of its other sensory organs.</a:t>
            </a:r>
          </a:p>
        </p:txBody>
      </p:sp>
      <p:pic>
        <p:nvPicPr>
          <p:cNvPr id="747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1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6"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5"/>
          <p:cNvSpPr/>
          <p:nvPr/>
        </p:nvSpPr>
        <p:spPr>
          <a:xfrm>
            <a:off x="838200" y="762000"/>
            <a:ext cx="3124200" cy="533400"/>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4758" name="TextBox 6"/>
          <p:cNvSpPr txBox="1">
            <a:spLocks noChangeArrowheads="1"/>
          </p:cNvSpPr>
          <p:nvPr/>
        </p:nvSpPr>
        <p:spPr bwMode="auto">
          <a:xfrm>
            <a:off x="8001000" y="22098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228600" y="1524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Angel Fish has no eyes because it lives in     </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caves		</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and has evolved better use of its other sensory organs.</a:t>
            </a:r>
          </a:p>
        </p:txBody>
      </p:sp>
      <p:pic>
        <p:nvPicPr>
          <p:cNvPr id="757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1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5"/>
          <p:cNvSpPr/>
          <p:nvPr/>
        </p:nvSpPr>
        <p:spPr>
          <a:xfrm>
            <a:off x="838200" y="762000"/>
            <a:ext cx="3124200" cy="533400"/>
          </a:xfrm>
          <a:prstGeom prst="rect">
            <a:avLst/>
          </a:prstGeom>
          <a:solidFill>
            <a:schemeClr val="bg1">
              <a:lumMod val="5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5782" name="TextBox 6"/>
          <p:cNvSpPr txBox="1">
            <a:spLocks noChangeArrowheads="1"/>
          </p:cNvSpPr>
          <p:nvPr/>
        </p:nvSpPr>
        <p:spPr bwMode="auto">
          <a:xfrm>
            <a:off x="8001000" y="22098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28600" y="1524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Angel Fish has no eyes because it lives in     </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caves		</a:t>
            </a: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and has evolved better use of its other sensory organs.</a:t>
            </a:r>
          </a:p>
        </p:txBody>
      </p:sp>
      <p:pic>
        <p:nvPicPr>
          <p:cNvPr id="768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1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6805" name="TextBox 6"/>
          <p:cNvSpPr txBox="1">
            <a:spLocks noChangeArrowheads="1"/>
          </p:cNvSpPr>
          <p:nvPr/>
        </p:nvSpPr>
        <p:spPr bwMode="auto">
          <a:xfrm>
            <a:off x="8001000" y="22098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381000" y="228600"/>
            <a:ext cx="85344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This is the term for the intentional breeding of organisms with desirable traits in an attempt to produce offspring with similar desirable characteristics or with improved traits.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9966FF"/>
                </a:solidFill>
                <a:effectLst/>
                <a:uLnTx/>
                <a:uFillTx/>
                <a:latin typeface="Arial" panose="020B0604020202020204" pitchFamily="34" charset="0"/>
                <a:ea typeface="+mn-ea"/>
                <a:cs typeface="+mn-cs"/>
              </a:rPr>
              <a:t>	A.) Adaptive Radiation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FF"/>
                </a:solidFill>
                <a:effectLst/>
                <a:uLnTx/>
                <a:uFillTx/>
                <a:latin typeface="Arial" panose="020B0604020202020204" pitchFamily="34" charset="0"/>
                <a:ea typeface="+mn-ea"/>
                <a:cs typeface="+mn-cs"/>
              </a:rPr>
              <a:t>	B.) Speciation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00FFFF"/>
                </a:solidFill>
                <a:effectLst/>
                <a:uLnTx/>
                <a:uFillTx/>
                <a:latin typeface="Arial" panose="020B0604020202020204" pitchFamily="34" charset="0"/>
                <a:ea typeface="+mn-ea"/>
                <a:cs typeface="+mn-cs"/>
              </a:rPr>
              <a:t>C.) Selective Breeding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00"/>
                </a:solidFill>
                <a:effectLst/>
                <a:uLnTx/>
                <a:uFillTx/>
                <a:latin typeface="Arial" panose="020B0604020202020204" pitchFamily="34" charset="0"/>
                <a:ea typeface="+mn-ea"/>
                <a:cs typeface="+mn-cs"/>
              </a:rPr>
              <a:t>	D.) Natural Selection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6699FF"/>
                </a:solidFill>
                <a:effectLst/>
                <a:uLnTx/>
                <a:uFillTx/>
                <a:latin typeface="Arial" panose="020B0604020202020204" pitchFamily="34" charset="0"/>
                <a:ea typeface="+mn-ea"/>
                <a:cs typeface="+mn-cs"/>
              </a:rPr>
              <a:t>E.) None of the Above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p:txBody>
      </p:sp>
      <p:sp>
        <p:nvSpPr>
          <p:cNvPr id="7782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828" name="TextBox 4"/>
          <p:cNvSpPr txBox="1">
            <a:spLocks noChangeArrowheads="1"/>
          </p:cNvSpPr>
          <p:nvPr/>
        </p:nvSpPr>
        <p:spPr bwMode="auto">
          <a:xfrm>
            <a:off x="7848600" y="23622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9</a:t>
            </a:r>
          </a:p>
        </p:txBody>
      </p:sp>
      <p:pic>
        <p:nvPicPr>
          <p:cNvPr id="778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81000" y="228600"/>
            <a:ext cx="85344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This is the term for the intentional breeding of organisms with desirable traits in an attempt to produce offspring with similar desirable characteristics or with improved traits.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9966FF"/>
                </a:solidFill>
                <a:effectLst/>
                <a:uLnTx/>
                <a:uFillTx/>
                <a:latin typeface="Arial" panose="020B0604020202020204" pitchFamily="34" charset="0"/>
                <a:ea typeface="+mn-ea"/>
                <a:cs typeface="+mn-cs"/>
              </a:rPr>
              <a:t>	A.) Adaptive Radiation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FF"/>
                </a:solidFill>
                <a:effectLst/>
                <a:uLnTx/>
                <a:uFillTx/>
                <a:latin typeface="Arial" panose="020B0604020202020204" pitchFamily="34" charset="0"/>
                <a:ea typeface="+mn-ea"/>
                <a:cs typeface="+mn-cs"/>
              </a:rPr>
              <a:t>	B.) Speciation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00FFFF"/>
                </a:solidFill>
                <a:effectLst/>
                <a:uLnTx/>
                <a:uFillTx/>
                <a:latin typeface="Arial" panose="020B0604020202020204" pitchFamily="34" charset="0"/>
                <a:ea typeface="+mn-ea"/>
                <a:cs typeface="+mn-cs"/>
              </a:rPr>
              <a:t>C.) Selective Breeding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9900"/>
                </a:solidFill>
                <a:effectLst/>
                <a:uLnTx/>
                <a:uFillTx/>
                <a:latin typeface="Arial" panose="020B0604020202020204" pitchFamily="34" charset="0"/>
                <a:ea typeface="+mn-ea"/>
                <a:cs typeface="+mn-cs"/>
              </a:rPr>
              <a:t>	D.) Natural Selection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6699FF"/>
                </a:solidFill>
                <a:effectLst/>
                <a:uLnTx/>
                <a:uFillTx/>
                <a:latin typeface="Arial" panose="020B0604020202020204" pitchFamily="34" charset="0"/>
                <a:ea typeface="+mn-ea"/>
                <a:cs typeface="+mn-cs"/>
              </a:rPr>
              <a:t>E.) None of the Above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t>
            </a:r>
          </a:p>
        </p:txBody>
      </p:sp>
      <p:sp>
        <p:nvSpPr>
          <p:cNvPr id="7885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8852" name="TextBox 4"/>
          <p:cNvSpPr txBox="1">
            <a:spLocks noChangeArrowheads="1"/>
          </p:cNvSpPr>
          <p:nvPr/>
        </p:nvSpPr>
        <p:spPr bwMode="auto">
          <a:xfrm>
            <a:off x="7848600" y="23622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9</a:t>
            </a:r>
          </a:p>
        </p:txBody>
      </p:sp>
      <p:sp>
        <p:nvSpPr>
          <p:cNvPr id="76805" name="Rectangle 5"/>
          <p:cNvSpPr>
            <a:spLocks noChangeArrowheads="1"/>
          </p:cNvSpPr>
          <p:nvPr/>
        </p:nvSpPr>
        <p:spPr bwMode="auto">
          <a:xfrm>
            <a:off x="990600" y="3200400"/>
            <a:ext cx="4800600" cy="533400"/>
          </a:xfrm>
          <a:prstGeom prst="rect">
            <a:avLst/>
          </a:prstGeom>
          <a:gradFill rotWithShape="1">
            <a:gsLst>
              <a:gs pos="0">
                <a:srgbClr val="00FFFF">
                  <a:alpha val="37000"/>
                </a:srgbClr>
              </a:gs>
              <a:gs pos="100000">
                <a:srgbClr val="007676">
                  <a:alpha val="43999"/>
                </a:srgbClr>
              </a:gs>
            </a:gsLst>
            <a:lin ang="5400000" scaled="1"/>
          </a:gradFill>
          <a:ln w="76200">
            <a:solidFill>
              <a:srgbClr val="00FFFF"/>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88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505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down)">
                                      <p:cBhvr>
                                        <p:cTn id="7" dur="580">
                                          <p:stCondLst>
                                            <p:cond delay="0"/>
                                          </p:stCondLst>
                                        </p:cTn>
                                        <p:tgtEl>
                                          <p:spTgt spid="76805"/>
                                        </p:tgtEl>
                                      </p:cBhvr>
                                    </p:animEffect>
                                    <p:anim calcmode="lin" valueType="num">
                                      <p:cBhvr>
                                        <p:cTn id="8" dur="1822" tmFilter="0,0; 0.14,0.36; 0.43,0.73; 0.71,0.91; 1.0,1.0">
                                          <p:stCondLst>
                                            <p:cond delay="0"/>
                                          </p:stCondLst>
                                        </p:cTn>
                                        <p:tgtEl>
                                          <p:spTgt spid="768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8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8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8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805"/>
                                        </p:tgtEl>
                                        <p:attrNameLst>
                                          <p:attrName>ppt_y</p:attrName>
                                        </p:attrNameLst>
                                      </p:cBhvr>
                                      <p:tavLst>
                                        <p:tav tm="0" fmla="#ppt_y-sin(pi*$)/81">
                                          <p:val>
                                            <p:fltVal val="0"/>
                                          </p:val>
                                        </p:tav>
                                        <p:tav tm="100000">
                                          <p:val>
                                            <p:fltVal val="1"/>
                                          </p:val>
                                        </p:tav>
                                      </p:tavLst>
                                    </p:anim>
                                    <p:animScale>
                                      <p:cBhvr>
                                        <p:cTn id="13" dur="26">
                                          <p:stCondLst>
                                            <p:cond delay="650"/>
                                          </p:stCondLst>
                                        </p:cTn>
                                        <p:tgtEl>
                                          <p:spTgt spid="76805"/>
                                        </p:tgtEl>
                                      </p:cBhvr>
                                      <p:to x="100000" y="60000"/>
                                    </p:animScale>
                                    <p:animScale>
                                      <p:cBhvr>
                                        <p:cTn id="14" dur="166" decel="50000">
                                          <p:stCondLst>
                                            <p:cond delay="676"/>
                                          </p:stCondLst>
                                        </p:cTn>
                                        <p:tgtEl>
                                          <p:spTgt spid="76805"/>
                                        </p:tgtEl>
                                      </p:cBhvr>
                                      <p:to x="100000" y="100000"/>
                                    </p:animScale>
                                    <p:animScale>
                                      <p:cBhvr>
                                        <p:cTn id="15" dur="26">
                                          <p:stCondLst>
                                            <p:cond delay="1312"/>
                                          </p:stCondLst>
                                        </p:cTn>
                                        <p:tgtEl>
                                          <p:spTgt spid="76805"/>
                                        </p:tgtEl>
                                      </p:cBhvr>
                                      <p:to x="100000" y="80000"/>
                                    </p:animScale>
                                    <p:animScale>
                                      <p:cBhvr>
                                        <p:cTn id="16" dur="166" decel="50000">
                                          <p:stCondLst>
                                            <p:cond delay="1338"/>
                                          </p:stCondLst>
                                        </p:cTn>
                                        <p:tgtEl>
                                          <p:spTgt spid="76805"/>
                                        </p:tgtEl>
                                      </p:cBhvr>
                                      <p:to x="100000" y="100000"/>
                                    </p:animScale>
                                    <p:animScale>
                                      <p:cBhvr>
                                        <p:cTn id="17" dur="26">
                                          <p:stCondLst>
                                            <p:cond delay="1642"/>
                                          </p:stCondLst>
                                        </p:cTn>
                                        <p:tgtEl>
                                          <p:spTgt spid="76805"/>
                                        </p:tgtEl>
                                      </p:cBhvr>
                                      <p:to x="100000" y="90000"/>
                                    </p:animScale>
                                    <p:animScale>
                                      <p:cBhvr>
                                        <p:cTn id="18" dur="166" decel="50000">
                                          <p:stCondLst>
                                            <p:cond delay="1668"/>
                                          </p:stCondLst>
                                        </p:cTn>
                                        <p:tgtEl>
                                          <p:spTgt spid="76805"/>
                                        </p:tgtEl>
                                      </p:cBhvr>
                                      <p:to x="100000" y="100000"/>
                                    </p:animScale>
                                    <p:animScale>
                                      <p:cBhvr>
                                        <p:cTn id="19" dur="26">
                                          <p:stCondLst>
                                            <p:cond delay="1808"/>
                                          </p:stCondLst>
                                        </p:cTn>
                                        <p:tgtEl>
                                          <p:spTgt spid="76805"/>
                                        </p:tgtEl>
                                      </p:cBhvr>
                                      <p:to x="100000" y="95000"/>
                                    </p:animScale>
                                    <p:animScale>
                                      <p:cBhvr>
                                        <p:cTn id="20" dur="166" decel="50000">
                                          <p:stCondLst>
                                            <p:cond delay="1834"/>
                                          </p:stCondLst>
                                        </p:cTn>
                                        <p:tgtEl>
                                          <p:spTgt spid="7680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28600" y="152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picture demonstrates how change in species occurs over time? </a:t>
            </a:r>
          </a:p>
        </p:txBody>
      </p:sp>
      <p:pic>
        <p:nvPicPr>
          <p:cNvPr id="798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8"/>
          <p:cNvSpPr>
            <a:spLocks noChangeArrowheads="1"/>
          </p:cNvSpPr>
          <p:nvPr/>
        </p:nvSpPr>
        <p:spPr bwMode="auto">
          <a:xfrm>
            <a:off x="152400" y="5791200"/>
            <a:ext cx="8991600" cy="6096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7"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9878" name="TextBox 8"/>
          <p:cNvSpPr txBox="1">
            <a:spLocks noChangeArrowheads="1"/>
          </p:cNvSpPr>
          <p:nvPr/>
        </p:nvSpPr>
        <p:spPr bwMode="auto">
          <a:xfrm>
            <a:off x="609600" y="24384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79879" name="TextBox 9"/>
          <p:cNvSpPr txBox="1">
            <a:spLocks noChangeArrowheads="1"/>
          </p:cNvSpPr>
          <p:nvPr/>
        </p:nvSpPr>
        <p:spPr bwMode="auto">
          <a:xfrm>
            <a:off x="4876800" y="42672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79880" name="TextBox 10"/>
          <p:cNvSpPr txBox="1">
            <a:spLocks noChangeArrowheads="1"/>
          </p:cNvSpPr>
          <p:nvPr/>
        </p:nvSpPr>
        <p:spPr bwMode="auto">
          <a:xfrm>
            <a:off x="7696200" y="914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10</a:t>
            </a:r>
          </a:p>
        </p:txBody>
      </p:sp>
      <p:pic>
        <p:nvPicPr>
          <p:cNvPr id="79881"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228600" y="152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picture demonstrates how change in species occurs over time? </a:t>
            </a:r>
          </a:p>
        </p:txBody>
      </p:sp>
      <p:pic>
        <p:nvPicPr>
          <p:cNvPr id="808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19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8"/>
          <p:cNvSpPr>
            <a:spLocks noChangeArrowheads="1"/>
          </p:cNvSpPr>
          <p:nvPr/>
        </p:nvSpPr>
        <p:spPr bwMode="auto">
          <a:xfrm>
            <a:off x="152400" y="5791200"/>
            <a:ext cx="8991600" cy="6096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Oval 7"/>
          <p:cNvSpPr>
            <a:spLocks noChangeArrowheads="1"/>
          </p:cNvSpPr>
          <p:nvPr/>
        </p:nvSpPr>
        <p:spPr bwMode="auto">
          <a:xfrm>
            <a:off x="4267200" y="2133600"/>
            <a:ext cx="4876800" cy="3810000"/>
          </a:xfrm>
          <a:prstGeom prst="ellipse">
            <a:avLst/>
          </a:prstGeom>
          <a:noFill/>
          <a:ln w="76200" algn="ctr">
            <a:solidFill>
              <a:schemeClr val="folHlink"/>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090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0903" name="TextBox 8"/>
          <p:cNvSpPr txBox="1">
            <a:spLocks noChangeArrowheads="1"/>
          </p:cNvSpPr>
          <p:nvPr/>
        </p:nvSpPr>
        <p:spPr bwMode="auto">
          <a:xfrm>
            <a:off x="609600" y="24384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80904" name="TextBox 9"/>
          <p:cNvSpPr txBox="1">
            <a:spLocks noChangeArrowheads="1"/>
          </p:cNvSpPr>
          <p:nvPr/>
        </p:nvSpPr>
        <p:spPr bwMode="auto">
          <a:xfrm>
            <a:off x="4876800" y="42672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80905" name="TextBox 10"/>
          <p:cNvSpPr txBox="1">
            <a:spLocks noChangeArrowheads="1"/>
          </p:cNvSpPr>
          <p:nvPr/>
        </p:nvSpPr>
        <p:spPr bwMode="auto">
          <a:xfrm>
            <a:off x="7696200" y="914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10</a:t>
            </a:r>
          </a:p>
        </p:txBody>
      </p:sp>
      <p:pic>
        <p:nvPicPr>
          <p:cNvPr id="80906"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4149" name="Group 53"/>
          <p:cNvGraphicFramePr>
            <a:graphicFrameLocks noGrp="1"/>
          </p:cNvGraphicFramePr>
          <p:nvPr/>
        </p:nvGraphicFramePr>
        <p:xfrm>
          <a:off x="228600" y="838200"/>
          <a:ext cx="8534400" cy="5740402"/>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1066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FFCC"/>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5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5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5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5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92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9265"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rPr>
              <a:t>Evolution and Natural Selection Review Game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228600" y="1524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picture demonstrates how change in species occurs over time?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Owl + 1pt </a:t>
            </a:r>
          </a:p>
        </p:txBody>
      </p:sp>
      <p:pic>
        <p:nvPicPr>
          <p:cNvPr id="819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34400" cy="4419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8"/>
          <p:cNvSpPr>
            <a:spLocks noChangeArrowheads="1"/>
          </p:cNvSpPr>
          <p:nvPr/>
        </p:nvSpPr>
        <p:spPr bwMode="auto">
          <a:xfrm>
            <a:off x="152400" y="5791200"/>
            <a:ext cx="8991600" cy="6096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Oval 7"/>
          <p:cNvSpPr>
            <a:spLocks noChangeArrowheads="1"/>
          </p:cNvSpPr>
          <p:nvPr/>
        </p:nvSpPr>
        <p:spPr bwMode="auto">
          <a:xfrm>
            <a:off x="4267200" y="2133600"/>
            <a:ext cx="4876800" cy="3810000"/>
          </a:xfrm>
          <a:prstGeom prst="ellipse">
            <a:avLst/>
          </a:prstGeom>
          <a:noFill/>
          <a:ln w="76200" algn="ctr">
            <a:solidFill>
              <a:schemeClr val="folHlink"/>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192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927" name="TextBox 8"/>
          <p:cNvSpPr txBox="1">
            <a:spLocks noChangeArrowheads="1"/>
          </p:cNvSpPr>
          <p:nvPr/>
        </p:nvSpPr>
        <p:spPr bwMode="auto">
          <a:xfrm>
            <a:off x="609600" y="24384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81928" name="TextBox 9"/>
          <p:cNvSpPr txBox="1">
            <a:spLocks noChangeArrowheads="1"/>
          </p:cNvSpPr>
          <p:nvPr/>
        </p:nvSpPr>
        <p:spPr bwMode="auto">
          <a:xfrm>
            <a:off x="4876800" y="42672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81929" name="TextBox 10"/>
          <p:cNvSpPr txBox="1">
            <a:spLocks noChangeArrowheads="1"/>
          </p:cNvSpPr>
          <p:nvPr/>
        </p:nvSpPr>
        <p:spPr bwMode="auto">
          <a:xfrm>
            <a:off x="7696200" y="914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10</a:t>
            </a:r>
          </a:p>
        </p:txBody>
      </p:sp>
      <p:pic>
        <p:nvPicPr>
          <p:cNvPr id="8193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7963"/>
            <a:ext cx="2724150" cy="247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72757" name="Group 53"/>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99FF"/>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99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299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2993"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685800" y="685800"/>
            <a:ext cx="7620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FFFF"/>
                </a:solidFill>
                <a:effectLst/>
                <a:uLnTx/>
                <a:uFillTx/>
                <a:latin typeface="Arial" panose="020B0604020202020204" pitchFamily="34" charset="0"/>
                <a:ea typeface="+mn-ea"/>
                <a:cs typeface="+mn-cs"/>
              </a:rPr>
              <a:t>Your response must be one of the five mechanisms for natural selection discussed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FFFF"/>
                </a:solidFill>
                <a:effectLst/>
                <a:uLnTx/>
                <a:uFillTx/>
                <a:latin typeface="Arial" panose="020B0604020202020204" pitchFamily="34" charset="0"/>
                <a:ea typeface="+mn-ea"/>
                <a:cs typeface="+mn-cs"/>
              </a:rPr>
              <a:t> in class that best represents the picture.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a:ln>
                <a:noFill/>
              </a:ln>
              <a:solidFill>
                <a:srgbClr val="FF99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FF99FF"/>
                </a:solidFill>
                <a:effectLst/>
                <a:uLnTx/>
                <a:uFillTx/>
                <a:latin typeface="Arial" panose="020B0604020202020204" pitchFamily="34" charset="0"/>
                <a:ea typeface="+mn-ea"/>
                <a:cs typeface="+mn-cs"/>
              </a:rPr>
              <a:t>There are no repeats.</a:t>
            </a:r>
          </a:p>
        </p:txBody>
      </p:sp>
      <p:pic>
        <p:nvPicPr>
          <p:cNvPr id="2" name="Picture 1">
            <a:extLst>
              <a:ext uri="{FF2B5EF4-FFF2-40B4-BE49-F238E27FC236}">
                <a16:creationId xmlns:a16="http://schemas.microsoft.com/office/drawing/2014/main" id="{ADBBFC1F-DBCB-2AEC-DC7D-9EFE3D153F2D}"/>
              </a:ext>
            </a:extLst>
          </p:cNvPr>
          <p:cNvPicPr>
            <a:picLocks noChangeAspect="1"/>
          </p:cNvPicPr>
          <p:nvPr/>
        </p:nvPicPr>
        <p:blipFill>
          <a:blip r:embed="rId2"/>
          <a:stretch>
            <a:fillRect/>
          </a:stretch>
        </p:blipFill>
        <p:spPr>
          <a:xfrm>
            <a:off x="7418674" y="6787306"/>
            <a:ext cx="1633537" cy="70694"/>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381000" y="228600"/>
            <a:ext cx="8534400" cy="5897563"/>
          </a:xfrm>
        </p:spPr>
        <p:txBody>
          <a:bodyPr/>
          <a:lstStyle/>
          <a:p>
            <a:pPr>
              <a:lnSpc>
                <a:spcPct val="90000"/>
              </a:lnSpc>
            </a:pPr>
            <a:r>
              <a:rPr lang="en-US" altLang="en-US"/>
              <a:t>Review</a:t>
            </a:r>
          </a:p>
          <a:p>
            <a:pPr>
              <a:lnSpc>
                <a:spcPct val="90000"/>
              </a:lnSpc>
            </a:pPr>
            <a:r>
              <a:rPr lang="en-US" altLang="en-US"/>
              <a:t>The mechanism for evolution is natural selection.</a:t>
            </a:r>
          </a:p>
          <a:p>
            <a:pPr lvl="1">
              <a:lnSpc>
                <a:spcPct val="90000"/>
              </a:lnSpc>
            </a:pPr>
            <a:r>
              <a:rPr lang="en-US" altLang="en-US">
                <a:solidFill>
                  <a:srgbClr val="6699FF"/>
                </a:solidFill>
              </a:rPr>
              <a:t>#1.) Without checks like predators, populations would increase exponentially. Survival of the fittest!</a:t>
            </a:r>
          </a:p>
          <a:p>
            <a:pPr lvl="1">
              <a:lnSpc>
                <a:spcPct val="90000"/>
              </a:lnSpc>
            </a:pPr>
            <a:r>
              <a:rPr lang="en-US" altLang="en-US">
                <a:solidFill>
                  <a:srgbClr val="FF99FF"/>
                </a:solidFill>
              </a:rPr>
              <a:t>#2.) Most populations are stable in size except for seasonal changes.</a:t>
            </a:r>
          </a:p>
          <a:p>
            <a:pPr lvl="1">
              <a:lnSpc>
                <a:spcPct val="90000"/>
              </a:lnSpc>
            </a:pPr>
            <a:r>
              <a:rPr lang="en-US" altLang="en-US">
                <a:solidFill>
                  <a:srgbClr val="99FFCC"/>
                </a:solidFill>
              </a:rPr>
              <a:t>#3.) Natural Resources are limited. – A struggle for existence. </a:t>
            </a:r>
          </a:p>
          <a:p>
            <a:pPr lvl="1">
              <a:lnSpc>
                <a:spcPct val="90000"/>
              </a:lnSpc>
            </a:pPr>
            <a:r>
              <a:rPr lang="en-US" altLang="en-US">
                <a:solidFill>
                  <a:srgbClr val="FFFFCC"/>
                </a:solidFill>
              </a:rPr>
              <a:t>#4.) No two individuals are alike.</a:t>
            </a:r>
          </a:p>
          <a:p>
            <a:pPr lvl="1">
              <a:lnSpc>
                <a:spcPct val="90000"/>
              </a:lnSpc>
            </a:pPr>
            <a:r>
              <a:rPr lang="en-US" altLang="en-US">
                <a:solidFill>
                  <a:srgbClr val="00FFFF"/>
                </a:solidFill>
              </a:rPr>
              <a:t>#5.) Variation is inheritable.  (Animals pass their traits to their young).</a:t>
            </a:r>
          </a:p>
        </p:txBody>
      </p:sp>
      <p:pic>
        <p:nvPicPr>
          <p:cNvPr id="2" name="Picture 1">
            <a:extLst>
              <a:ext uri="{FF2B5EF4-FFF2-40B4-BE49-F238E27FC236}">
                <a16:creationId xmlns:a16="http://schemas.microsoft.com/office/drawing/2014/main" id="{52256136-FE0B-A30F-F570-7E498B8451A9}"/>
              </a:ext>
            </a:extLst>
          </p:cNvPr>
          <p:cNvPicPr>
            <a:picLocks noChangeAspect="1"/>
          </p:cNvPicPr>
          <p:nvPr/>
        </p:nvPicPr>
        <p:blipFill>
          <a:blip r:embed="rId2"/>
          <a:stretch>
            <a:fillRect/>
          </a:stretch>
        </p:blipFill>
        <p:spPr>
          <a:xfrm>
            <a:off x="7418674" y="6787306"/>
            <a:ext cx="1633537" cy="70694"/>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228600" y="152400"/>
            <a:ext cx="868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going to happen to these tadpoles? Respond using one mechanism of Natural Selection. </a:t>
            </a:r>
            <a:r>
              <a:rPr kumimoji="0" lang="en-US"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Survival of the fittest!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86019" name="Picture 6" descr="3912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763000" cy="3429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602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021" name="TextBox 5"/>
          <p:cNvSpPr txBox="1">
            <a:spLocks noChangeArrowheads="1"/>
          </p:cNvSpPr>
          <p:nvPr/>
        </p:nvSpPr>
        <p:spPr bwMode="auto">
          <a:xfrm>
            <a:off x="7543800" y="43434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28600" y="152400"/>
            <a:ext cx="8686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going to happen to these tadpoles? Respond using one mechanism of Natural Selection.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99FF"/>
                </a:solidFill>
                <a:effectLst/>
                <a:uLnTx/>
                <a:uFillTx/>
                <a:latin typeface="Arial" panose="020B0604020202020204" pitchFamily="34" charset="0"/>
                <a:ea typeface="+mn-ea"/>
                <a:cs typeface="+mn-cs"/>
              </a:rPr>
              <a:t>#1.) Without checks like predators, populations would increase exponentially.</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r>
              <a:rPr kumimoji="0" lang="en-US"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Survival of the fittest!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87043" name="Picture 6" descr="3912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8763000"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704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7045" name="TextBox 5"/>
          <p:cNvSpPr txBox="1">
            <a:spLocks noChangeArrowheads="1"/>
          </p:cNvSpPr>
          <p:nvPr/>
        </p:nvSpPr>
        <p:spPr bwMode="auto">
          <a:xfrm>
            <a:off x="7543800" y="43434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28600" y="152400"/>
            <a:ext cx="8686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going to happen to these tadpoles? Respond using one mechanism of Natural Selection.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99FF"/>
                </a:solidFill>
                <a:effectLst/>
                <a:uLnTx/>
                <a:uFillTx/>
                <a:latin typeface="Arial" panose="020B0604020202020204" pitchFamily="34" charset="0"/>
                <a:ea typeface="+mn-ea"/>
                <a:cs typeface="+mn-cs"/>
              </a:rPr>
              <a:t>#1.) Without checks like predators, populations would increase exponentially.</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r>
              <a:rPr kumimoji="0" lang="en-US" altLang="en-US" sz="3600" b="0" i="0" u="none" strike="noStrike" kern="1200" cap="none" spc="0" normalizeH="0" baseline="0" noProof="0">
                <a:ln>
                  <a:noFill/>
                </a:ln>
                <a:solidFill>
                  <a:srgbClr val="FF99FF"/>
                </a:solidFill>
                <a:effectLst/>
                <a:uLnTx/>
                <a:uFillTx/>
                <a:latin typeface="Arial" panose="020B0604020202020204" pitchFamily="34" charset="0"/>
                <a:ea typeface="+mn-ea"/>
                <a:cs typeface="+mn-cs"/>
              </a:rPr>
              <a:t>Survival of the fittest!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99FF"/>
              </a:solidFill>
              <a:effectLst/>
              <a:uLnTx/>
              <a:uFillTx/>
              <a:latin typeface="Times New Roman" panose="02020603050405020304" pitchFamily="18" charset="0"/>
              <a:ea typeface="+mn-ea"/>
              <a:cs typeface="+mn-cs"/>
            </a:endParaRPr>
          </a:p>
        </p:txBody>
      </p:sp>
      <p:pic>
        <p:nvPicPr>
          <p:cNvPr id="88067" name="Picture 6" descr="3912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8763000"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806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8069" name="TextBox 5"/>
          <p:cNvSpPr txBox="1">
            <a:spLocks noChangeArrowheads="1"/>
          </p:cNvSpPr>
          <p:nvPr/>
        </p:nvSpPr>
        <p:spPr bwMode="auto">
          <a:xfrm>
            <a:off x="7543800" y="43434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381000" y="304800"/>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mechanism for natural selection best represents the picture below?</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89091" name="Picture 6" descr="blue_dart_poison_frogs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093" name="TextBox 5"/>
          <p:cNvSpPr txBox="1">
            <a:spLocks noChangeArrowheads="1"/>
          </p:cNvSpPr>
          <p:nvPr/>
        </p:nvSpPr>
        <p:spPr bwMode="auto">
          <a:xfrm>
            <a:off x="7391400" y="24384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81000" y="304800"/>
            <a:ext cx="8382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Which mechanism for natural selection best represents the picture below?</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FFFF"/>
                </a:solidFill>
                <a:effectLst/>
                <a:uLnTx/>
                <a:uFillTx/>
                <a:latin typeface="Arial" panose="020B0604020202020204" pitchFamily="34" charset="0"/>
                <a:ea typeface="+mn-ea"/>
                <a:cs typeface="+mn-cs"/>
              </a:rPr>
              <a:t>#4.) No two individuals are alike.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endParaRPr>
          </a:p>
        </p:txBody>
      </p:sp>
      <p:pic>
        <p:nvPicPr>
          <p:cNvPr id="90115" name="Picture 6" descr="blue_dart_poison_frogs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86800" cy="4419600"/>
          </a:xfrm>
          <a:prstGeom prst="rect">
            <a:avLst/>
          </a:prstGeom>
          <a:noFill/>
          <a:ln w="76200" cmpd="tri">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9011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0117" name="WordArt 8"/>
          <p:cNvSpPr>
            <a:spLocks noChangeArrowheads="1" noChangeShapeType="1" noTextEdit="1"/>
          </p:cNvSpPr>
          <p:nvPr/>
        </p:nvSpPr>
        <p:spPr bwMode="auto">
          <a:xfrm>
            <a:off x="7086600" y="2286000"/>
            <a:ext cx="1676400" cy="1162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152400" y="152400"/>
            <a:ext cx="899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FF99"/>
                </a:solidFill>
                <a:effectLst/>
                <a:uLnTx/>
                <a:uFillTx/>
                <a:latin typeface="Times New Roman" panose="02020603050405020304" pitchFamily="18" charset="0"/>
                <a:ea typeface="+mn-ea"/>
                <a:cs typeface="+mn-cs"/>
              </a:rPr>
              <a:t>Which mechanism of natural selection tells us that the world will not be covered in frogs?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91139" name="Picture 6" descr="bull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1141" name="TextBox 5"/>
          <p:cNvSpPr txBox="1">
            <a:spLocks noChangeArrowheads="1"/>
          </p:cNvSpPr>
          <p:nvPr/>
        </p:nvSpPr>
        <p:spPr bwMode="auto">
          <a:xfrm>
            <a:off x="7543800" y="2667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81000" y="1524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Within a billion years, </a:t>
            </a:r>
          </a:p>
          <a:p>
            <a:pPr eaLnBrk="1" hangingPunct="1">
              <a:spcBef>
                <a:spcPct val="0"/>
              </a:spcBef>
              <a:buFontTx/>
              <a:buNone/>
            </a:pPr>
            <a:r>
              <a:rPr lang="en-US" altLang="en-US" sz="3600"/>
              <a:t>How old is the earth? </a:t>
            </a:r>
          </a:p>
          <a:p>
            <a:pPr eaLnBrk="1" hangingPunct="1">
              <a:spcBef>
                <a:spcPct val="0"/>
              </a:spcBef>
              <a:buFontTx/>
              <a:buNone/>
            </a:pPr>
            <a:r>
              <a:rPr lang="en-US" altLang="en-US" sz="3600"/>
              <a:t>When did life begin? </a:t>
            </a:r>
          </a:p>
        </p:txBody>
      </p:sp>
      <p:pic>
        <p:nvPicPr>
          <p:cNvPr id="10243" name="Picture 7" descr="clock-o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Tahoma" panose="020B0604030504040204" pitchFamily="34" charset="0"/>
              </a:rPr>
              <a:t>Copyright © 2024 </a:t>
            </a:r>
            <a:r>
              <a:rPr lang="en-US" altLang="en-US" sz="800" b="1" dirty="0" err="1">
                <a:latin typeface="Tahoma" panose="020B0604030504040204" pitchFamily="34" charset="0"/>
              </a:rPr>
              <a:t>SlideSpark</a:t>
            </a:r>
            <a:r>
              <a:rPr lang="en-US" altLang="en-US" sz="800" b="1" dirty="0">
                <a:latin typeface="Tahoma" panose="020B0604030504040204" pitchFamily="34" charset="0"/>
              </a:rPr>
              <a:t> .LLC</a:t>
            </a:r>
            <a:endParaRPr lang="en-US" altLang="en-US" sz="1800" dirty="0">
              <a:solidFill>
                <a:schemeClr val="tx1"/>
              </a:solidFill>
              <a:latin typeface="Arial" panose="020B0604020202020204" pitchFamily="34" charset="0"/>
            </a:endParaRPr>
          </a:p>
        </p:txBody>
      </p:sp>
      <p:sp>
        <p:nvSpPr>
          <p:cNvPr id="10245" name="TextBox 5"/>
          <p:cNvSpPr txBox="1">
            <a:spLocks noChangeArrowheads="1"/>
          </p:cNvSpPr>
          <p:nvPr/>
        </p:nvSpPr>
        <p:spPr bwMode="auto">
          <a:xfrm>
            <a:off x="7696200" y="20574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1</a:t>
            </a:r>
          </a:p>
        </p:txBody>
      </p:sp>
    </p:spTree>
  </p:cSld>
  <p:clrMapOvr>
    <a:masterClrMapping/>
  </p:clrMapOvr>
  <p:transition spd="slow">
    <p:wheel spokes="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152400" y="152400"/>
            <a:ext cx="8991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FF99"/>
                </a:solidFill>
                <a:effectLst/>
                <a:uLnTx/>
                <a:uFillTx/>
                <a:latin typeface="Times New Roman" panose="02020603050405020304" pitchFamily="18" charset="0"/>
                <a:ea typeface="+mn-ea"/>
                <a:cs typeface="+mn-cs"/>
              </a:rPr>
              <a:t>Which mechanism of natural selection tells us that the world will not be covered in frogs?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9900"/>
                </a:solidFill>
                <a:effectLst/>
                <a:uLnTx/>
                <a:uFillTx/>
                <a:latin typeface="Arial" panose="020B0604020202020204" pitchFamily="34" charset="0"/>
                <a:ea typeface="+mn-ea"/>
                <a:cs typeface="+mn-cs"/>
              </a:rPr>
              <a:t>#2.) Most populations are stable in size except for seasonal changes.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9900"/>
              </a:solidFill>
              <a:effectLst/>
              <a:uLnTx/>
              <a:uFillTx/>
              <a:latin typeface="Times New Roman" panose="02020603050405020304" pitchFamily="18" charset="0"/>
              <a:ea typeface="+mn-ea"/>
              <a:cs typeface="+mn-cs"/>
            </a:endParaRPr>
          </a:p>
        </p:txBody>
      </p:sp>
      <p:pic>
        <p:nvPicPr>
          <p:cNvPr id="92163" name="Picture 6" descr="bull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165" name="TextBox 5"/>
          <p:cNvSpPr txBox="1">
            <a:spLocks noChangeArrowheads="1"/>
          </p:cNvSpPr>
          <p:nvPr/>
        </p:nvSpPr>
        <p:spPr bwMode="auto">
          <a:xfrm>
            <a:off x="7543800" y="2667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81000" y="2286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mechanism for natural selection can be seen below? </a:t>
            </a:r>
            <a:endPar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931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318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3189" name="TextBox 5"/>
          <p:cNvSpPr txBox="1">
            <a:spLocks noChangeArrowheads="1"/>
          </p:cNvSpPr>
          <p:nvPr/>
        </p:nvSpPr>
        <p:spPr bwMode="auto">
          <a:xfrm>
            <a:off x="7315200" y="22860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381000" y="228600"/>
            <a:ext cx="8229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mechanism for natural selection can be seen below? </a:t>
            </a:r>
            <a:r>
              <a:rPr kumimoji="0" lang="en-US" altLang="en-US" sz="3600" b="0" i="0" u="none" strike="noStrike" kern="1200" cap="none" spc="0" normalizeH="0" baseline="0" noProof="0">
                <a:ln>
                  <a:noFill/>
                </a:ln>
                <a:solidFill>
                  <a:srgbClr val="66FFCC"/>
                </a:solidFill>
                <a:effectLst/>
                <a:uLnTx/>
                <a:uFillTx/>
                <a:latin typeface="Arial" panose="020B0604020202020204" pitchFamily="34" charset="0"/>
                <a:ea typeface="+mn-ea"/>
                <a:cs typeface="+mn-cs"/>
              </a:rPr>
              <a:t>#3.) Natural Resources are limited. – A struggle for existence.</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942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421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213" name="TextBox 5"/>
          <p:cNvSpPr txBox="1">
            <a:spLocks noChangeArrowheads="1"/>
          </p:cNvSpPr>
          <p:nvPr/>
        </p:nvSpPr>
        <p:spPr bwMode="auto">
          <a:xfrm>
            <a:off x="7315200" y="22860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81000" y="2286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mechanism for natural selection can be seen below? </a:t>
            </a:r>
            <a:endPar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952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5237" name="TextBox 5"/>
          <p:cNvSpPr txBox="1">
            <a:spLocks noChangeArrowheads="1"/>
          </p:cNvSpPr>
          <p:nvPr/>
        </p:nvSpPr>
        <p:spPr bwMode="auto">
          <a:xfrm>
            <a:off x="7315200" y="2362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381000" y="2286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mechanism for natural selection can be seen below? </a:t>
            </a:r>
            <a:r>
              <a:rPr kumimoji="0" lang="en-US" altLang="en-US" sz="3600" b="0" i="0" u="none" strike="noStrike" kern="1200" cap="none" spc="0" normalizeH="0" baseline="0" noProof="0">
                <a:ln>
                  <a:noFill/>
                </a:ln>
                <a:solidFill>
                  <a:srgbClr val="9966FF"/>
                </a:solidFill>
                <a:effectLst/>
                <a:uLnTx/>
                <a:uFillTx/>
                <a:latin typeface="Arial" panose="020B0604020202020204" pitchFamily="34" charset="0"/>
                <a:ea typeface="+mn-ea"/>
                <a:cs typeface="+mn-cs"/>
              </a:rPr>
              <a:t>#5.) Variation is inheritable.  (Animals pass their traits to their young).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endParaRPr>
          </a:p>
        </p:txBody>
      </p:sp>
      <p:pic>
        <p:nvPicPr>
          <p:cNvPr id="962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6261" name="TextBox 5"/>
          <p:cNvSpPr txBox="1">
            <a:spLocks noChangeArrowheads="1"/>
          </p:cNvSpPr>
          <p:nvPr/>
        </p:nvSpPr>
        <p:spPr bwMode="auto">
          <a:xfrm>
            <a:off x="7315200" y="2362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85050" name="Group 58"/>
          <p:cNvGraphicFramePr>
            <a:graphicFrameLocks noGrp="1"/>
          </p:cNvGraphicFramePr>
          <p:nvPr/>
        </p:nvGraphicFramePr>
        <p:xfrm>
          <a:off x="228600" y="838200"/>
          <a:ext cx="8534400" cy="5875338"/>
        </p:xfrm>
        <a:graphic>
          <a:graphicData uri="http://schemas.openxmlformats.org/drawingml/2006/table">
            <a:tbl>
              <a:tblPr/>
              <a:tblGrid>
                <a:gridCol w="17065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66887">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5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THINGS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DARWIN AND 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WHICH MECHANISM  NATURAL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STILL CHANGING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SECRET IDENTITIES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2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73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73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329"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Evolution and Natural Selection Review Game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for this moth which is a good example for how the environment selects favorable traits? </a:t>
            </a:r>
          </a:p>
        </p:txBody>
      </p:sp>
      <p:pic>
        <p:nvPicPr>
          <p:cNvPr id="98307"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image?id=59012&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83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8310" name="WordArt 11"/>
          <p:cNvSpPr>
            <a:spLocks noChangeArrowheads="1" noChangeShapeType="1" noTextEdit="1"/>
          </p:cNvSpPr>
          <p:nvPr/>
        </p:nvSpPr>
        <p:spPr bwMode="auto">
          <a:xfrm>
            <a:off x="7467600" y="2209800"/>
            <a:ext cx="12192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for this moth which is a good example for how the environment selects favorable traits? </a:t>
            </a:r>
          </a:p>
        </p:txBody>
      </p:sp>
      <p:pic>
        <p:nvPicPr>
          <p:cNvPr id="99331"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6" descr="image?id=59012&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93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9334" name="WordArt 11"/>
          <p:cNvSpPr>
            <a:spLocks noChangeArrowheads="1" noChangeShapeType="1" noTextEdit="1"/>
          </p:cNvSpPr>
          <p:nvPr/>
        </p:nvSpPr>
        <p:spPr bwMode="auto">
          <a:xfrm>
            <a:off x="7467600" y="2209800"/>
            <a:ext cx="12192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
        <p:nvSpPr>
          <p:cNvPr id="2" name="Rectangle 1"/>
          <p:cNvSpPr/>
          <p:nvPr/>
        </p:nvSpPr>
        <p:spPr>
          <a:xfrm>
            <a:off x="1332587" y="2667000"/>
            <a:ext cx="6135013" cy="304698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Peppered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Arial" charset="0"/>
                <a:ea typeface="+mn-ea"/>
                <a:cs typeface="+mn-cs"/>
              </a:rPr>
              <a:t>Moth</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for this moth which is a good example for how the environment selects favorable traits? </a:t>
            </a:r>
          </a:p>
        </p:txBody>
      </p:sp>
      <p:pic>
        <p:nvPicPr>
          <p:cNvPr id="100355"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image?id=59012&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03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0358" name="WordArt 11"/>
          <p:cNvSpPr>
            <a:spLocks noChangeArrowheads="1" noChangeShapeType="1" noTextEdit="1"/>
          </p:cNvSpPr>
          <p:nvPr/>
        </p:nvSpPr>
        <p:spPr bwMode="auto">
          <a:xfrm>
            <a:off x="7467600" y="2209800"/>
            <a:ext cx="12192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
        <p:nvSpPr>
          <p:cNvPr id="2" name="Rectangle 1"/>
          <p:cNvSpPr/>
          <p:nvPr/>
        </p:nvSpPr>
        <p:spPr>
          <a:xfrm>
            <a:off x="1332587" y="2667000"/>
            <a:ext cx="6135013" cy="304698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57150" cmpd="sng">
                  <a:solidFill>
                    <a:srgbClr val="000000"/>
                  </a:solidFill>
                  <a:prstDash val="solid"/>
                </a:ln>
                <a:solidFill>
                  <a:srgbClr val="000000">
                    <a:lumMod val="95000"/>
                    <a:lumOff val="5000"/>
                  </a:srgbClr>
                </a:solidFill>
                <a:effectLst/>
                <a:uLnTx/>
                <a:uFillTx/>
                <a:latin typeface="Arial" charset="0"/>
                <a:ea typeface="+mn-ea"/>
                <a:cs typeface="+mn-cs"/>
              </a:rPr>
              <a:t>Peppered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57150" cmpd="sng">
                  <a:solidFill>
                    <a:srgbClr val="000000"/>
                  </a:solidFill>
                  <a:prstDash val="solid"/>
                </a:ln>
                <a:solidFill>
                  <a:srgbClr val="000000">
                    <a:lumMod val="95000"/>
                    <a:lumOff val="5000"/>
                  </a:srgbClr>
                </a:solidFill>
                <a:effectLst/>
                <a:uLnTx/>
                <a:uFillTx/>
                <a:latin typeface="Arial" charset="0"/>
                <a:ea typeface="+mn-ea"/>
                <a:cs typeface="+mn-cs"/>
              </a:rPr>
              <a:t>Moth</a:t>
            </a:r>
          </a:p>
        </p:txBody>
      </p:sp>
      <p:sp>
        <p:nvSpPr>
          <p:cNvPr id="3" name="Rectangle 2"/>
          <p:cNvSpPr/>
          <p:nvPr/>
        </p:nvSpPr>
        <p:spPr>
          <a:xfrm>
            <a:off x="1905000" y="5486400"/>
            <a:ext cx="5647700"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C000"/>
                </a:solidFill>
                <a:effectLst>
                  <a:outerShdw blurRad="50800" algn="tl" rotWithShape="0">
                    <a:srgbClr val="000000"/>
                  </a:outerShdw>
                </a:effectLst>
                <a:uLnTx/>
                <a:uFillTx/>
                <a:latin typeface="Arial" charset="0"/>
                <a:ea typeface="+mn-ea"/>
                <a:cs typeface="+mn-cs"/>
              </a:rPr>
              <a:t>Industrial Period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was the name for this moth which is a good example for how the environment selects favorable traits? </a:t>
            </a:r>
          </a:p>
        </p:txBody>
      </p:sp>
      <p:pic>
        <p:nvPicPr>
          <p:cNvPr id="101379" name="Picture 5" descr="purple_md_blk">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6" descr="image?id=59012&amp;rendTypeI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138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1382" name="WordArt 11"/>
          <p:cNvSpPr>
            <a:spLocks noChangeArrowheads="1" noChangeShapeType="1" noTextEdit="1"/>
          </p:cNvSpPr>
          <p:nvPr/>
        </p:nvSpPr>
        <p:spPr bwMode="auto">
          <a:xfrm>
            <a:off x="7467600" y="2209800"/>
            <a:ext cx="12192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
        <p:nvSpPr>
          <p:cNvPr id="2" name="Rectangle 1"/>
          <p:cNvSpPr/>
          <p:nvPr/>
        </p:nvSpPr>
        <p:spPr>
          <a:xfrm>
            <a:off x="1091134" y="2515106"/>
            <a:ext cx="6135013" cy="304698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28575" cmpd="sng">
                  <a:solidFill>
                    <a:sysClr val="windowText" lastClr="000000"/>
                  </a:solidFill>
                  <a:prstDash val="solid"/>
                </a:ln>
                <a:blipFill>
                  <a:blip r:embed="rId5"/>
                  <a:tile tx="0" ty="0" sx="100000" sy="100000" flip="none" algn="tl"/>
                </a:blipFill>
                <a:effectLst>
                  <a:glow rad="228600">
                    <a:srgbClr val="000000">
                      <a:alpha val="98000"/>
                    </a:srgbClr>
                  </a:glow>
                </a:effectLst>
                <a:uLnTx/>
                <a:uFillTx/>
                <a:latin typeface="Arial" charset="0"/>
                <a:ea typeface="+mn-ea"/>
                <a:cs typeface="+mn-cs"/>
              </a:rPr>
              <a:t>Peppered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28575" cmpd="sng">
                  <a:solidFill>
                    <a:sysClr val="windowText" lastClr="000000"/>
                  </a:solidFill>
                  <a:prstDash val="solid"/>
                </a:ln>
                <a:blipFill>
                  <a:blip r:embed="rId5"/>
                  <a:tile tx="0" ty="0" sx="100000" sy="100000" flip="none" algn="tl"/>
                </a:blipFill>
                <a:effectLst>
                  <a:glow rad="228600">
                    <a:srgbClr val="000000">
                      <a:alpha val="98000"/>
                    </a:srgbClr>
                  </a:glow>
                </a:effectLst>
                <a:uLnTx/>
                <a:uFillTx/>
                <a:latin typeface="Arial" charset="0"/>
                <a:ea typeface="+mn-ea"/>
                <a:cs typeface="+mn-cs"/>
              </a:rPr>
              <a:t>Moth</a:t>
            </a:r>
          </a:p>
        </p:txBody>
      </p:sp>
      <p:sp>
        <p:nvSpPr>
          <p:cNvPr id="3" name="Rectangle 2"/>
          <p:cNvSpPr/>
          <p:nvPr/>
        </p:nvSpPr>
        <p:spPr>
          <a:xfrm>
            <a:off x="1981200" y="5410200"/>
            <a:ext cx="4993676"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Post Industrial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0ed5682523aa3fca7ca8dbd7ea926ab44827aa"/>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TotalTime>
  <Words>5736</Words>
  <Application>Microsoft Office PowerPoint</Application>
  <PresentationFormat>On-screen Show (4:3)</PresentationFormat>
  <Paragraphs>1167</Paragraphs>
  <Slides>143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143</vt:i4>
      </vt:variant>
    </vt:vector>
  </HeadingPairs>
  <TitlesOfParts>
    <vt:vector size="157" baseType="lpstr">
      <vt:lpstr>Aptos</vt:lpstr>
      <vt:lpstr>Arial</vt:lpstr>
      <vt:lpstr>Arial Black</vt:lpstr>
      <vt:lpstr>Calibri</vt:lpstr>
      <vt:lpstr>Century Gothic</vt:lpstr>
      <vt:lpstr>Roboto</vt:lpstr>
      <vt:lpstr>Tahoma</vt:lpstr>
      <vt:lpstr>Times New Roman</vt:lpstr>
      <vt:lpstr>Verdana</vt:lpstr>
      <vt:lpstr>Wingdings</vt:lpstr>
      <vt:lpstr>Default Design</vt:lpstr>
      <vt:lpstr>1_Default Design</vt:lpstr>
      <vt:lpstr>2_Default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22</cp:revision>
  <dcterms:modified xsi:type="dcterms:W3CDTF">2024-08-16T15:13:07Z</dcterms:modified>
</cp:coreProperties>
</file>