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4003" r:id="rId2"/>
    <p:sldMasterId id="2147484017" r:id="rId3"/>
  </p:sldMasterIdLst>
  <p:notesMasterIdLst>
    <p:notesMasterId r:id="rId169"/>
  </p:notesMasterIdLst>
  <p:sldIdLst>
    <p:sldId id="7941" r:id="rId4"/>
    <p:sldId id="7081" r:id="rId5"/>
    <p:sldId id="6928" r:id="rId6"/>
    <p:sldId id="6929" r:id="rId7"/>
    <p:sldId id="6930" r:id="rId8"/>
    <p:sldId id="6931" r:id="rId9"/>
    <p:sldId id="7942" r:id="rId10"/>
    <p:sldId id="7943" r:id="rId11"/>
    <p:sldId id="7890" r:id="rId12"/>
    <p:sldId id="7893" r:id="rId13"/>
    <p:sldId id="7829" r:id="rId14"/>
    <p:sldId id="7841" r:id="rId15"/>
    <p:sldId id="7844" r:id="rId16"/>
    <p:sldId id="7944" r:id="rId17"/>
    <p:sldId id="7945" r:id="rId18"/>
    <p:sldId id="4751" r:id="rId19"/>
    <p:sldId id="7954" r:id="rId20"/>
    <p:sldId id="7847" r:id="rId21"/>
    <p:sldId id="7850" r:id="rId22"/>
    <p:sldId id="7897" r:id="rId23"/>
    <p:sldId id="3729" r:id="rId24"/>
    <p:sldId id="7903" r:id="rId25"/>
    <p:sldId id="7946" r:id="rId26"/>
    <p:sldId id="7947" r:id="rId27"/>
    <p:sldId id="7902" r:id="rId28"/>
    <p:sldId id="4623" r:id="rId29"/>
    <p:sldId id="7906" r:id="rId30"/>
    <p:sldId id="4831" r:id="rId31"/>
    <p:sldId id="4802" r:id="rId32"/>
    <p:sldId id="4861" r:id="rId33"/>
    <p:sldId id="7916" r:id="rId34"/>
    <p:sldId id="7948" r:id="rId35"/>
    <p:sldId id="7949" r:id="rId36"/>
    <p:sldId id="4392" r:id="rId37"/>
    <p:sldId id="7921" r:id="rId38"/>
    <p:sldId id="7925" r:id="rId39"/>
    <p:sldId id="4687" r:id="rId40"/>
    <p:sldId id="4693" r:id="rId41"/>
    <p:sldId id="7950" r:id="rId42"/>
    <p:sldId id="7951" r:id="rId43"/>
    <p:sldId id="7930" r:id="rId44"/>
    <p:sldId id="7932" r:id="rId45"/>
    <p:sldId id="7934" r:id="rId46"/>
    <p:sldId id="7936" r:id="rId47"/>
    <p:sldId id="7938" r:id="rId48"/>
    <p:sldId id="7952" r:id="rId49"/>
    <p:sldId id="7940" r:id="rId50"/>
    <p:sldId id="4849" r:id="rId51"/>
    <p:sldId id="7955" r:id="rId52"/>
    <p:sldId id="7956" r:id="rId53"/>
    <p:sldId id="7957" r:id="rId54"/>
    <p:sldId id="7958" r:id="rId55"/>
    <p:sldId id="7959" r:id="rId56"/>
    <p:sldId id="7960" r:id="rId57"/>
    <p:sldId id="7961" r:id="rId58"/>
    <p:sldId id="7962" r:id="rId59"/>
    <p:sldId id="7963" r:id="rId60"/>
    <p:sldId id="7964" r:id="rId61"/>
    <p:sldId id="7891" r:id="rId62"/>
    <p:sldId id="7892" r:id="rId63"/>
    <p:sldId id="7965" r:id="rId64"/>
    <p:sldId id="7894" r:id="rId65"/>
    <p:sldId id="7966" r:id="rId66"/>
    <p:sldId id="7830" r:id="rId67"/>
    <p:sldId id="7831" r:id="rId68"/>
    <p:sldId id="7832" r:id="rId69"/>
    <p:sldId id="7833" r:id="rId70"/>
    <p:sldId id="7834" r:id="rId71"/>
    <p:sldId id="7967" r:id="rId72"/>
    <p:sldId id="7842" r:id="rId73"/>
    <p:sldId id="7843" r:id="rId74"/>
    <p:sldId id="7968" r:id="rId75"/>
    <p:sldId id="7845" r:id="rId76"/>
    <p:sldId id="7846" r:id="rId77"/>
    <p:sldId id="7969" r:id="rId78"/>
    <p:sldId id="7970" r:id="rId79"/>
    <p:sldId id="7971" r:id="rId80"/>
    <p:sldId id="7972" r:id="rId81"/>
    <p:sldId id="7895" r:id="rId82"/>
    <p:sldId id="7973" r:id="rId83"/>
    <p:sldId id="7848" r:id="rId84"/>
    <p:sldId id="7849" r:id="rId85"/>
    <p:sldId id="7886" r:id="rId86"/>
    <p:sldId id="7974" r:id="rId87"/>
    <p:sldId id="7851" r:id="rId88"/>
    <p:sldId id="7852" r:id="rId89"/>
    <p:sldId id="7853" r:id="rId90"/>
    <p:sldId id="7854" r:id="rId91"/>
    <p:sldId id="7855" r:id="rId92"/>
    <p:sldId id="7856" r:id="rId93"/>
    <p:sldId id="7857" r:id="rId94"/>
    <p:sldId id="7858" r:id="rId95"/>
    <p:sldId id="7859" r:id="rId96"/>
    <p:sldId id="7860" r:id="rId97"/>
    <p:sldId id="7861" r:id="rId98"/>
    <p:sldId id="7862" r:id="rId99"/>
    <p:sldId id="7863" r:id="rId100"/>
    <p:sldId id="7975" r:id="rId101"/>
    <p:sldId id="7976" r:id="rId102"/>
    <p:sldId id="7898" r:id="rId103"/>
    <p:sldId id="7900" r:id="rId104"/>
    <p:sldId id="7899" r:id="rId105"/>
    <p:sldId id="7901" r:id="rId106"/>
    <p:sldId id="7977" r:id="rId107"/>
    <p:sldId id="4614" r:id="rId108"/>
    <p:sldId id="7978" r:id="rId109"/>
    <p:sldId id="7979" r:id="rId110"/>
    <p:sldId id="7980" r:id="rId111"/>
    <p:sldId id="7904" r:id="rId112"/>
    <p:sldId id="7905" r:id="rId113"/>
    <p:sldId id="7981" r:id="rId114"/>
    <p:sldId id="7982" r:id="rId115"/>
    <p:sldId id="7907" r:id="rId116"/>
    <p:sldId id="7908" r:id="rId117"/>
    <p:sldId id="7909" r:id="rId118"/>
    <p:sldId id="7910" r:id="rId119"/>
    <p:sldId id="7983" r:id="rId120"/>
    <p:sldId id="7911" r:id="rId121"/>
    <p:sldId id="7912" r:id="rId122"/>
    <p:sldId id="7984" r:id="rId123"/>
    <p:sldId id="7913" r:id="rId124"/>
    <p:sldId id="7914" r:id="rId125"/>
    <p:sldId id="7985" r:id="rId126"/>
    <p:sldId id="7986" r:id="rId127"/>
    <p:sldId id="7987" r:id="rId128"/>
    <p:sldId id="7917" r:id="rId129"/>
    <p:sldId id="7918" r:id="rId130"/>
    <p:sldId id="7988" r:id="rId131"/>
    <p:sldId id="7989" r:id="rId132"/>
    <p:sldId id="7990" r:id="rId133"/>
    <p:sldId id="7920" r:id="rId134"/>
    <p:sldId id="7991" r:id="rId135"/>
    <p:sldId id="7922" r:id="rId136"/>
    <p:sldId id="7923" r:id="rId137"/>
    <p:sldId id="7992" r:id="rId138"/>
    <p:sldId id="7926" r:id="rId139"/>
    <p:sldId id="7993" r:id="rId140"/>
    <p:sldId id="7927" r:id="rId141"/>
    <p:sldId id="7994" r:id="rId142"/>
    <p:sldId id="7928" r:id="rId143"/>
    <p:sldId id="7929" r:id="rId144"/>
    <p:sldId id="7995" r:id="rId145"/>
    <p:sldId id="7996" r:id="rId146"/>
    <p:sldId id="7997" r:id="rId147"/>
    <p:sldId id="7931" r:id="rId148"/>
    <p:sldId id="7998" r:id="rId149"/>
    <p:sldId id="7933" r:id="rId150"/>
    <p:sldId id="7999" r:id="rId151"/>
    <p:sldId id="7935" r:id="rId152"/>
    <p:sldId id="8000" r:id="rId153"/>
    <p:sldId id="7937" r:id="rId154"/>
    <p:sldId id="8001" r:id="rId155"/>
    <p:sldId id="7939" r:id="rId156"/>
    <p:sldId id="8002" r:id="rId157"/>
    <p:sldId id="8003" r:id="rId158"/>
    <p:sldId id="8004" r:id="rId159"/>
    <p:sldId id="4852" r:id="rId160"/>
    <p:sldId id="4853" r:id="rId161"/>
    <p:sldId id="7590" r:id="rId162"/>
    <p:sldId id="8005" r:id="rId163"/>
    <p:sldId id="1542" r:id="rId164"/>
    <p:sldId id="1579" r:id="rId165"/>
    <p:sldId id="1580" r:id="rId166"/>
    <p:sldId id="4682" r:id="rId167"/>
    <p:sldId id="1474" r:id="rId168"/>
  </p:sldIdLst>
  <p:sldSz cx="9144000" cy="6858000" type="screen4x3"/>
  <p:notesSz cx="6858000" cy="9144000"/>
  <p:defaultTextStyle>
    <a:defPPr>
      <a:defRPr lang="en-US"/>
    </a:defPPr>
    <a:lvl1pPr algn="ctr" rtl="0" eaLnBrk="0" fontAlgn="base" hangingPunct="0">
      <a:spcBef>
        <a:spcPct val="0"/>
      </a:spcBef>
      <a:spcAft>
        <a:spcPct val="0"/>
      </a:spcAft>
      <a:defRPr sz="4800" kern="1200">
        <a:solidFill>
          <a:schemeClr val="tx1"/>
        </a:solidFill>
        <a:latin typeface="Verdana" pitchFamily="34" charset="0"/>
        <a:ea typeface="+mn-ea"/>
        <a:cs typeface="+mn-cs"/>
      </a:defRPr>
    </a:lvl1pPr>
    <a:lvl2pPr marL="457200" algn="ctr" rtl="0" eaLnBrk="0" fontAlgn="base" hangingPunct="0">
      <a:spcBef>
        <a:spcPct val="0"/>
      </a:spcBef>
      <a:spcAft>
        <a:spcPct val="0"/>
      </a:spcAft>
      <a:defRPr sz="4800" kern="1200">
        <a:solidFill>
          <a:schemeClr val="tx1"/>
        </a:solidFill>
        <a:latin typeface="Verdana" pitchFamily="34" charset="0"/>
        <a:ea typeface="+mn-ea"/>
        <a:cs typeface="+mn-cs"/>
      </a:defRPr>
    </a:lvl2pPr>
    <a:lvl3pPr marL="914400" algn="ctr" rtl="0" eaLnBrk="0" fontAlgn="base" hangingPunct="0">
      <a:spcBef>
        <a:spcPct val="0"/>
      </a:spcBef>
      <a:spcAft>
        <a:spcPct val="0"/>
      </a:spcAft>
      <a:defRPr sz="4800" kern="1200">
        <a:solidFill>
          <a:schemeClr val="tx1"/>
        </a:solidFill>
        <a:latin typeface="Verdana" pitchFamily="34" charset="0"/>
        <a:ea typeface="+mn-ea"/>
        <a:cs typeface="+mn-cs"/>
      </a:defRPr>
    </a:lvl3pPr>
    <a:lvl4pPr marL="1371600" algn="ctr" rtl="0" eaLnBrk="0" fontAlgn="base" hangingPunct="0">
      <a:spcBef>
        <a:spcPct val="0"/>
      </a:spcBef>
      <a:spcAft>
        <a:spcPct val="0"/>
      </a:spcAft>
      <a:defRPr sz="4800" kern="1200">
        <a:solidFill>
          <a:schemeClr val="tx1"/>
        </a:solidFill>
        <a:latin typeface="Verdana" pitchFamily="34" charset="0"/>
        <a:ea typeface="+mn-ea"/>
        <a:cs typeface="+mn-cs"/>
      </a:defRPr>
    </a:lvl4pPr>
    <a:lvl5pPr marL="1828800" algn="ctr" rtl="0" eaLnBrk="0" fontAlgn="base" hangingPunct="0">
      <a:spcBef>
        <a:spcPct val="0"/>
      </a:spcBef>
      <a:spcAft>
        <a:spcPct val="0"/>
      </a:spcAft>
      <a:defRPr sz="4800" kern="1200">
        <a:solidFill>
          <a:schemeClr val="tx1"/>
        </a:solidFill>
        <a:latin typeface="Verdana" pitchFamily="34" charset="0"/>
        <a:ea typeface="+mn-ea"/>
        <a:cs typeface="+mn-cs"/>
      </a:defRPr>
    </a:lvl5pPr>
    <a:lvl6pPr marL="2286000" algn="l" defTabSz="914400" rtl="0" eaLnBrk="1" latinLnBrk="0" hangingPunct="1">
      <a:defRPr sz="4800" kern="1200">
        <a:solidFill>
          <a:schemeClr val="tx1"/>
        </a:solidFill>
        <a:latin typeface="Verdana" pitchFamily="34" charset="0"/>
        <a:ea typeface="+mn-ea"/>
        <a:cs typeface="+mn-cs"/>
      </a:defRPr>
    </a:lvl6pPr>
    <a:lvl7pPr marL="2743200" algn="l" defTabSz="914400" rtl="0" eaLnBrk="1" latinLnBrk="0" hangingPunct="1">
      <a:defRPr sz="4800" kern="1200">
        <a:solidFill>
          <a:schemeClr val="tx1"/>
        </a:solidFill>
        <a:latin typeface="Verdana" pitchFamily="34" charset="0"/>
        <a:ea typeface="+mn-ea"/>
        <a:cs typeface="+mn-cs"/>
      </a:defRPr>
    </a:lvl7pPr>
    <a:lvl8pPr marL="3200400" algn="l" defTabSz="914400" rtl="0" eaLnBrk="1" latinLnBrk="0" hangingPunct="1">
      <a:defRPr sz="4800" kern="1200">
        <a:solidFill>
          <a:schemeClr val="tx1"/>
        </a:solidFill>
        <a:latin typeface="Verdana" pitchFamily="34" charset="0"/>
        <a:ea typeface="+mn-ea"/>
        <a:cs typeface="+mn-cs"/>
      </a:defRPr>
    </a:lvl8pPr>
    <a:lvl9pPr marL="3657600" algn="l" defTabSz="914400" rtl="0" eaLnBrk="1" latinLnBrk="0" hangingPunct="1">
      <a:defRPr sz="4800"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99FF"/>
    <a:srgbClr val="00FFCC"/>
    <a:srgbClr val="FFFFCC"/>
    <a:srgbClr val="FF00FF"/>
    <a:srgbClr val="FFCC99"/>
    <a:srgbClr val="FF9999"/>
    <a:srgbClr val="00FF00"/>
    <a:srgbClr val="996633"/>
    <a:srgbClr val="FF99FF"/>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2" autoAdjust="0"/>
    <p:restoredTop sz="92374" autoAdjust="0"/>
  </p:normalViewPr>
  <p:slideViewPr>
    <p:cSldViewPr>
      <p:cViewPr varScale="1">
        <p:scale>
          <a:sx n="101" d="100"/>
          <a:sy n="101" d="100"/>
        </p:scale>
        <p:origin x="6090" y="114"/>
      </p:cViewPr>
      <p:guideLst>
        <p:guide orient="horz" pos="2160"/>
        <p:guide pos="2880"/>
      </p:guideLst>
    </p:cSldViewPr>
  </p:slideViewPr>
  <p:outlineViewPr>
    <p:cViewPr>
      <p:scale>
        <a:sx n="33" d="100"/>
        <a:sy n="33" d="100"/>
      </p:scale>
      <p:origin x="0" y="15408"/>
    </p:cViewPr>
  </p:outlineViewPr>
  <p:notesTextViewPr>
    <p:cViewPr>
      <p:scale>
        <a:sx n="100" d="100"/>
        <a:sy n="100" d="100"/>
      </p:scale>
      <p:origin x="0" y="0"/>
    </p:cViewPr>
  </p:notesTextViewPr>
  <p:sorterViewPr>
    <p:cViewPr>
      <p:scale>
        <a:sx n="66" d="100"/>
        <a:sy n="66" d="100"/>
      </p:scale>
      <p:origin x="0" y="2409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38" Type="http://schemas.openxmlformats.org/officeDocument/2006/relationships/slide" Target="slides/slide135.xml"/><Relationship Id="rId154" Type="http://schemas.openxmlformats.org/officeDocument/2006/relationships/slide" Target="slides/slide151.xml"/><Relationship Id="rId159" Type="http://schemas.openxmlformats.org/officeDocument/2006/relationships/slide" Target="slides/slide156.xml"/><Relationship Id="rId170" Type="http://schemas.openxmlformats.org/officeDocument/2006/relationships/presProps" Target="presProp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slide" Target="slides/slide141.xml"/><Relationship Id="rId149" Type="http://schemas.openxmlformats.org/officeDocument/2006/relationships/slide" Target="slides/slide14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160" Type="http://schemas.openxmlformats.org/officeDocument/2006/relationships/slide" Target="slides/slide157.xml"/><Relationship Id="rId165" Type="http://schemas.openxmlformats.org/officeDocument/2006/relationships/slide" Target="slides/slide16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50" Type="http://schemas.openxmlformats.org/officeDocument/2006/relationships/slide" Target="slides/slide147.xml"/><Relationship Id="rId155" Type="http://schemas.openxmlformats.org/officeDocument/2006/relationships/slide" Target="slides/slide152.xml"/><Relationship Id="rId171" Type="http://schemas.openxmlformats.org/officeDocument/2006/relationships/viewProps" Target="viewProps.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slide" Target="slides/slide158.xml"/><Relationship Id="rId166" Type="http://schemas.openxmlformats.org/officeDocument/2006/relationships/slide" Target="slides/slide16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14" Type="http://schemas.openxmlformats.org/officeDocument/2006/relationships/slide" Target="slides/slide111.xml"/><Relationship Id="rId119" Type="http://schemas.openxmlformats.org/officeDocument/2006/relationships/slide" Target="slides/slide116.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30" Type="http://schemas.openxmlformats.org/officeDocument/2006/relationships/slide" Target="slides/slide127.xml"/><Relationship Id="rId135" Type="http://schemas.openxmlformats.org/officeDocument/2006/relationships/slide" Target="slides/slide132.xml"/><Relationship Id="rId143" Type="http://schemas.openxmlformats.org/officeDocument/2006/relationships/slide" Target="slides/slide140.xml"/><Relationship Id="rId148" Type="http://schemas.openxmlformats.org/officeDocument/2006/relationships/slide" Target="slides/slide145.xml"/><Relationship Id="rId151" Type="http://schemas.openxmlformats.org/officeDocument/2006/relationships/slide" Target="slides/slide148.xml"/><Relationship Id="rId156" Type="http://schemas.openxmlformats.org/officeDocument/2006/relationships/slide" Target="slides/slide153.xml"/><Relationship Id="rId164" Type="http://schemas.openxmlformats.org/officeDocument/2006/relationships/slide" Target="slides/slide161.xml"/><Relationship Id="rId16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72" Type="http://schemas.openxmlformats.org/officeDocument/2006/relationships/theme" Target="theme/theme1.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167" Type="http://schemas.openxmlformats.org/officeDocument/2006/relationships/slide" Target="slides/slide164.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slide" Target="slides/slide15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slide" Target="slides/slide154.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73"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168" Type="http://schemas.openxmlformats.org/officeDocument/2006/relationships/slide" Target="slides/slide165.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openxmlformats.org/officeDocument/2006/relationships/slide" Target="slides/slide160.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slide" Target="slides/slide155.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en-US"/>
          </a:p>
        </p:txBody>
      </p:sp>
      <p:sp>
        <p:nvSpPr>
          <p:cNvPr id="134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66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4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en-US"/>
          </a:p>
        </p:txBody>
      </p:sp>
      <p:sp>
        <p:nvSpPr>
          <p:cNvPr id="134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D1954AD5-7784-458F-B22E-E8A18FDC69A0}" type="slidenum">
              <a:rPr lang="en-US"/>
              <a:pPr>
                <a:defRPr/>
              </a:pPr>
              <a:t>‹#›</a:t>
            </a:fld>
            <a:endParaRPr lang="en-US"/>
          </a:p>
        </p:txBody>
      </p:sp>
    </p:spTree>
    <p:extLst>
      <p:ext uri="{BB962C8B-B14F-4D97-AF65-F5344CB8AC3E}">
        <p14:creationId xmlns:p14="http://schemas.microsoft.com/office/powerpoint/2010/main" val="23961301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026B67-D2B5-4E8A-BA61-31B73C848228}" type="slidenum">
              <a:rPr lang="en-US"/>
              <a:pPr>
                <a:defRPr/>
              </a:pPr>
              <a:t>‹#›</a:t>
            </a:fld>
            <a:endParaRPr lang="en-US"/>
          </a:p>
        </p:txBody>
      </p:sp>
    </p:spTree>
    <p:extLst>
      <p:ext uri="{BB962C8B-B14F-4D97-AF65-F5344CB8AC3E}">
        <p14:creationId xmlns:p14="http://schemas.microsoft.com/office/powerpoint/2010/main" val="867955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693D8E-E4F7-4039-B9CC-A281C140F501}" type="slidenum">
              <a:rPr lang="en-US"/>
              <a:pPr>
                <a:defRPr/>
              </a:pPr>
              <a:t>‹#›</a:t>
            </a:fld>
            <a:endParaRPr lang="en-US"/>
          </a:p>
        </p:txBody>
      </p:sp>
    </p:spTree>
    <p:extLst>
      <p:ext uri="{BB962C8B-B14F-4D97-AF65-F5344CB8AC3E}">
        <p14:creationId xmlns:p14="http://schemas.microsoft.com/office/powerpoint/2010/main" val="299561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426493-B878-44C1-BD28-938AAB808AF9}" type="slidenum">
              <a:rPr lang="en-US"/>
              <a:pPr>
                <a:defRPr/>
              </a:pPr>
              <a:t>‹#›</a:t>
            </a:fld>
            <a:endParaRPr lang="en-US"/>
          </a:p>
        </p:txBody>
      </p:sp>
    </p:spTree>
    <p:extLst>
      <p:ext uri="{BB962C8B-B14F-4D97-AF65-F5344CB8AC3E}">
        <p14:creationId xmlns:p14="http://schemas.microsoft.com/office/powerpoint/2010/main" val="3120065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B8EB7F-E79D-453E-8AED-9EF864FFBCAB}" type="slidenum">
              <a:rPr lang="en-US"/>
              <a:pPr>
                <a:defRPr/>
              </a:pPr>
              <a:t>‹#›</a:t>
            </a:fld>
            <a:endParaRPr lang="en-US"/>
          </a:p>
        </p:txBody>
      </p:sp>
    </p:spTree>
    <p:extLst>
      <p:ext uri="{BB962C8B-B14F-4D97-AF65-F5344CB8AC3E}">
        <p14:creationId xmlns:p14="http://schemas.microsoft.com/office/powerpoint/2010/main" val="23306533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904CD6E-FC21-413A-9184-4967F247E516}" type="slidenum">
              <a:rPr lang="en-US"/>
              <a:pPr>
                <a:defRPr/>
              </a:pPr>
              <a:t>‹#›</a:t>
            </a:fld>
            <a:endParaRPr lang="en-US"/>
          </a:p>
        </p:txBody>
      </p:sp>
    </p:spTree>
    <p:extLst>
      <p:ext uri="{BB962C8B-B14F-4D97-AF65-F5344CB8AC3E}">
        <p14:creationId xmlns:p14="http://schemas.microsoft.com/office/powerpoint/2010/main" val="3463608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858C29-E0AC-427B-AE02-C6235F90FE57}" type="slidenum">
              <a:rPr lang="en-US"/>
              <a:pPr>
                <a:defRPr/>
              </a:pPr>
              <a:t>‹#›</a:t>
            </a:fld>
            <a:endParaRPr lang="en-US"/>
          </a:p>
        </p:txBody>
      </p:sp>
    </p:spTree>
    <p:extLst>
      <p:ext uri="{BB962C8B-B14F-4D97-AF65-F5344CB8AC3E}">
        <p14:creationId xmlns:p14="http://schemas.microsoft.com/office/powerpoint/2010/main" val="3604517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31DFF4-ECE1-4AE2-861B-A8DC061BED57}" type="slidenum">
              <a:rPr lang="en-US"/>
              <a:pPr>
                <a:defRPr/>
              </a:pPr>
              <a:t>‹#›</a:t>
            </a:fld>
            <a:endParaRPr lang="en-US"/>
          </a:p>
        </p:txBody>
      </p:sp>
    </p:spTree>
    <p:extLst>
      <p:ext uri="{BB962C8B-B14F-4D97-AF65-F5344CB8AC3E}">
        <p14:creationId xmlns:p14="http://schemas.microsoft.com/office/powerpoint/2010/main" val="37033402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918A43-E3DA-420C-8529-BA4C4742B91B}" type="slidenum">
              <a:rPr lang="en-US"/>
              <a:pPr>
                <a:defRPr/>
              </a:pPr>
              <a:t>‹#›</a:t>
            </a:fld>
            <a:endParaRPr lang="en-US" dirty="0"/>
          </a:p>
        </p:txBody>
      </p:sp>
    </p:spTree>
    <p:extLst>
      <p:ext uri="{BB962C8B-B14F-4D97-AF65-F5344CB8AC3E}">
        <p14:creationId xmlns:p14="http://schemas.microsoft.com/office/powerpoint/2010/main" val="2315377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795ADB8-662E-46C2-9CA1-C8A7ABD40A55}" type="slidenum">
              <a:rPr lang="en-US"/>
              <a:pPr>
                <a:defRPr/>
              </a:pPr>
              <a:t>‹#›</a:t>
            </a:fld>
            <a:endParaRPr lang="en-US" dirty="0"/>
          </a:p>
        </p:txBody>
      </p:sp>
    </p:spTree>
    <p:extLst>
      <p:ext uri="{BB962C8B-B14F-4D97-AF65-F5344CB8AC3E}">
        <p14:creationId xmlns:p14="http://schemas.microsoft.com/office/powerpoint/2010/main" val="6850557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D32A1C-C8E4-48E5-B191-C14A95DC7F1A}" type="slidenum">
              <a:rPr lang="en-US"/>
              <a:pPr>
                <a:defRPr/>
              </a:pPr>
              <a:t>‹#›</a:t>
            </a:fld>
            <a:endParaRPr lang="en-US" dirty="0"/>
          </a:p>
        </p:txBody>
      </p:sp>
    </p:spTree>
    <p:extLst>
      <p:ext uri="{BB962C8B-B14F-4D97-AF65-F5344CB8AC3E}">
        <p14:creationId xmlns:p14="http://schemas.microsoft.com/office/powerpoint/2010/main" val="20239833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F36178-9925-4510-9EB3-5EA55A7DB0C2}" type="slidenum">
              <a:rPr lang="en-US"/>
              <a:pPr>
                <a:defRPr/>
              </a:pPr>
              <a:t>‹#›</a:t>
            </a:fld>
            <a:endParaRPr lang="en-US" dirty="0"/>
          </a:p>
        </p:txBody>
      </p:sp>
    </p:spTree>
    <p:extLst>
      <p:ext uri="{BB962C8B-B14F-4D97-AF65-F5344CB8AC3E}">
        <p14:creationId xmlns:p14="http://schemas.microsoft.com/office/powerpoint/2010/main" val="2687206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3F8013-D8A7-4666-827E-9B637138B226}" type="slidenum">
              <a:rPr lang="en-US"/>
              <a:pPr>
                <a:defRPr/>
              </a:pPr>
              <a:t>‹#›</a:t>
            </a:fld>
            <a:endParaRPr lang="en-US"/>
          </a:p>
        </p:txBody>
      </p:sp>
    </p:spTree>
    <p:extLst>
      <p:ext uri="{BB962C8B-B14F-4D97-AF65-F5344CB8AC3E}">
        <p14:creationId xmlns:p14="http://schemas.microsoft.com/office/powerpoint/2010/main" val="181034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16BD25C-C726-403D-9C68-A1824CE7AFDB}" type="slidenum">
              <a:rPr lang="en-US"/>
              <a:pPr>
                <a:defRPr/>
              </a:pPr>
              <a:t>‹#›</a:t>
            </a:fld>
            <a:endParaRPr lang="en-US" dirty="0"/>
          </a:p>
        </p:txBody>
      </p:sp>
    </p:spTree>
    <p:extLst>
      <p:ext uri="{BB962C8B-B14F-4D97-AF65-F5344CB8AC3E}">
        <p14:creationId xmlns:p14="http://schemas.microsoft.com/office/powerpoint/2010/main" val="3782365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F68AD89-D1AC-4422-805E-0FCEE71CFC0E}" type="slidenum">
              <a:rPr lang="en-US"/>
              <a:pPr>
                <a:defRPr/>
              </a:pPr>
              <a:t>‹#›</a:t>
            </a:fld>
            <a:endParaRPr lang="en-US" dirty="0"/>
          </a:p>
        </p:txBody>
      </p:sp>
    </p:spTree>
    <p:extLst>
      <p:ext uri="{BB962C8B-B14F-4D97-AF65-F5344CB8AC3E}">
        <p14:creationId xmlns:p14="http://schemas.microsoft.com/office/powerpoint/2010/main" val="6865127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B113A1-392A-4386-852E-843CFFCE60AD}" type="slidenum">
              <a:rPr lang="en-US"/>
              <a:pPr>
                <a:defRPr/>
              </a:pPr>
              <a:t>‹#›</a:t>
            </a:fld>
            <a:endParaRPr lang="en-US" dirty="0"/>
          </a:p>
        </p:txBody>
      </p:sp>
    </p:spTree>
    <p:extLst>
      <p:ext uri="{BB962C8B-B14F-4D97-AF65-F5344CB8AC3E}">
        <p14:creationId xmlns:p14="http://schemas.microsoft.com/office/powerpoint/2010/main" val="2962839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2A950A6-BE97-4F81-A94A-F7C500E798EF}" type="slidenum">
              <a:rPr lang="en-US"/>
              <a:pPr>
                <a:defRPr/>
              </a:pPr>
              <a:t>‹#›</a:t>
            </a:fld>
            <a:endParaRPr lang="en-US" dirty="0"/>
          </a:p>
        </p:txBody>
      </p:sp>
    </p:spTree>
    <p:extLst>
      <p:ext uri="{BB962C8B-B14F-4D97-AF65-F5344CB8AC3E}">
        <p14:creationId xmlns:p14="http://schemas.microsoft.com/office/powerpoint/2010/main" val="769530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22A40FA-87B9-41AA-8A04-962B05B859FC}" type="slidenum">
              <a:rPr lang="en-US"/>
              <a:pPr>
                <a:defRPr/>
              </a:pPr>
              <a:t>‹#›</a:t>
            </a:fld>
            <a:endParaRPr lang="en-US" dirty="0"/>
          </a:p>
        </p:txBody>
      </p:sp>
    </p:spTree>
    <p:extLst>
      <p:ext uri="{BB962C8B-B14F-4D97-AF65-F5344CB8AC3E}">
        <p14:creationId xmlns:p14="http://schemas.microsoft.com/office/powerpoint/2010/main" val="40646572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285104-CCBC-4549-A58C-BE251A41ECC6}" type="slidenum">
              <a:rPr lang="en-US"/>
              <a:pPr>
                <a:defRPr/>
              </a:pPr>
              <a:t>‹#›</a:t>
            </a:fld>
            <a:endParaRPr lang="en-US" dirty="0"/>
          </a:p>
        </p:txBody>
      </p:sp>
    </p:spTree>
    <p:extLst>
      <p:ext uri="{BB962C8B-B14F-4D97-AF65-F5344CB8AC3E}">
        <p14:creationId xmlns:p14="http://schemas.microsoft.com/office/powerpoint/2010/main" val="3643736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36DEEE-7006-4B34-8A1B-15BC09C31B7C}" type="slidenum">
              <a:rPr lang="en-US"/>
              <a:pPr>
                <a:defRPr/>
              </a:pPr>
              <a:t>‹#›</a:t>
            </a:fld>
            <a:endParaRPr lang="en-US" dirty="0"/>
          </a:p>
        </p:txBody>
      </p:sp>
    </p:spTree>
    <p:extLst>
      <p:ext uri="{BB962C8B-B14F-4D97-AF65-F5344CB8AC3E}">
        <p14:creationId xmlns:p14="http://schemas.microsoft.com/office/powerpoint/2010/main" val="3005313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4CB92C-7B94-456C-8493-B35E47D12052}" type="slidenum">
              <a:rPr lang="en-US"/>
              <a:pPr>
                <a:defRPr/>
              </a:pPr>
              <a:t>‹#›</a:t>
            </a:fld>
            <a:endParaRPr lang="en-US" dirty="0"/>
          </a:p>
        </p:txBody>
      </p:sp>
    </p:spTree>
    <p:extLst>
      <p:ext uri="{BB962C8B-B14F-4D97-AF65-F5344CB8AC3E}">
        <p14:creationId xmlns:p14="http://schemas.microsoft.com/office/powerpoint/2010/main" val="12391144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7553CB0-E136-4AF6-B2AD-C6731D6354FD}" type="slidenum">
              <a:rPr lang="en-US"/>
              <a:pPr>
                <a:defRPr/>
              </a:pPr>
              <a:t>‹#›</a:t>
            </a:fld>
            <a:endParaRPr lang="en-US" dirty="0"/>
          </a:p>
        </p:txBody>
      </p:sp>
    </p:spTree>
    <p:extLst>
      <p:ext uri="{BB962C8B-B14F-4D97-AF65-F5344CB8AC3E}">
        <p14:creationId xmlns:p14="http://schemas.microsoft.com/office/powerpoint/2010/main" val="17990516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663B232-CB70-4ACB-B369-E4942FB4497A}" type="slidenum">
              <a:rPr lang="en-US"/>
              <a:pPr>
                <a:defRPr/>
              </a:pPr>
              <a:t>‹#›</a:t>
            </a:fld>
            <a:endParaRPr lang="en-US"/>
          </a:p>
        </p:txBody>
      </p:sp>
    </p:spTree>
    <p:extLst>
      <p:ext uri="{BB962C8B-B14F-4D97-AF65-F5344CB8AC3E}">
        <p14:creationId xmlns:p14="http://schemas.microsoft.com/office/powerpoint/2010/main" val="305702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C32278-4CEB-4D61-93B4-B334C0C672E7}" type="slidenum">
              <a:rPr lang="en-US"/>
              <a:pPr>
                <a:defRPr/>
              </a:pPr>
              <a:t>‹#›</a:t>
            </a:fld>
            <a:endParaRPr lang="en-US"/>
          </a:p>
        </p:txBody>
      </p:sp>
    </p:spTree>
    <p:extLst>
      <p:ext uri="{BB962C8B-B14F-4D97-AF65-F5344CB8AC3E}">
        <p14:creationId xmlns:p14="http://schemas.microsoft.com/office/powerpoint/2010/main" val="3660076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426861F-AB46-4171-A414-E19DD7659EBA}" type="slidenum">
              <a:rPr lang="en-US"/>
              <a:pPr>
                <a:defRPr/>
              </a:pPr>
              <a:t>‹#›</a:t>
            </a:fld>
            <a:endParaRPr lang="en-US"/>
          </a:p>
        </p:txBody>
      </p:sp>
    </p:spTree>
    <p:extLst>
      <p:ext uri="{BB962C8B-B14F-4D97-AF65-F5344CB8AC3E}">
        <p14:creationId xmlns:p14="http://schemas.microsoft.com/office/powerpoint/2010/main" val="38326206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AF0888-4D72-48D0-B0CA-2DC32EC26EC2}" type="slidenum">
              <a:rPr lang="en-US"/>
              <a:pPr>
                <a:defRPr/>
              </a:pPr>
              <a:t>‹#›</a:t>
            </a:fld>
            <a:endParaRPr lang="en-US"/>
          </a:p>
        </p:txBody>
      </p:sp>
    </p:spTree>
    <p:extLst>
      <p:ext uri="{BB962C8B-B14F-4D97-AF65-F5344CB8AC3E}">
        <p14:creationId xmlns:p14="http://schemas.microsoft.com/office/powerpoint/2010/main" val="1177075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FBCE8E-2777-4DBF-8D2A-5E3D3587953E}" type="slidenum">
              <a:rPr lang="en-US"/>
              <a:pPr>
                <a:defRPr/>
              </a:pPr>
              <a:t>‹#›</a:t>
            </a:fld>
            <a:endParaRPr lang="en-US"/>
          </a:p>
        </p:txBody>
      </p:sp>
    </p:spTree>
    <p:extLst>
      <p:ext uri="{BB962C8B-B14F-4D97-AF65-F5344CB8AC3E}">
        <p14:creationId xmlns:p14="http://schemas.microsoft.com/office/powerpoint/2010/main" val="198398826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D3908C1-CECD-47C5-BE43-E22E8150DCEB}" type="slidenum">
              <a:rPr lang="en-US"/>
              <a:pPr>
                <a:defRPr/>
              </a:pPr>
              <a:t>‹#›</a:t>
            </a:fld>
            <a:endParaRPr lang="en-US"/>
          </a:p>
        </p:txBody>
      </p:sp>
    </p:spTree>
    <p:extLst>
      <p:ext uri="{BB962C8B-B14F-4D97-AF65-F5344CB8AC3E}">
        <p14:creationId xmlns:p14="http://schemas.microsoft.com/office/powerpoint/2010/main" val="5174741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3EBFBF-8410-48D8-8E0B-80D804A22890}" type="slidenum">
              <a:rPr lang="en-US"/>
              <a:pPr>
                <a:defRPr/>
              </a:pPr>
              <a:t>‹#›</a:t>
            </a:fld>
            <a:endParaRPr lang="en-US"/>
          </a:p>
        </p:txBody>
      </p:sp>
    </p:spTree>
    <p:extLst>
      <p:ext uri="{BB962C8B-B14F-4D97-AF65-F5344CB8AC3E}">
        <p14:creationId xmlns:p14="http://schemas.microsoft.com/office/powerpoint/2010/main" val="1634147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DEB08A7-75BE-4508-A5AF-EB71513EC579}" type="slidenum">
              <a:rPr lang="en-US"/>
              <a:pPr>
                <a:defRPr/>
              </a:pPr>
              <a:t>‹#›</a:t>
            </a:fld>
            <a:endParaRPr lang="en-US"/>
          </a:p>
        </p:txBody>
      </p:sp>
    </p:spTree>
    <p:extLst>
      <p:ext uri="{BB962C8B-B14F-4D97-AF65-F5344CB8AC3E}">
        <p14:creationId xmlns:p14="http://schemas.microsoft.com/office/powerpoint/2010/main" val="7846141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D838A4-082F-4FEB-A9AA-C409845620EA}" type="slidenum">
              <a:rPr lang="en-US"/>
              <a:pPr>
                <a:defRPr/>
              </a:pPr>
              <a:t>‹#›</a:t>
            </a:fld>
            <a:endParaRPr lang="en-US"/>
          </a:p>
        </p:txBody>
      </p:sp>
    </p:spTree>
    <p:extLst>
      <p:ext uri="{BB962C8B-B14F-4D97-AF65-F5344CB8AC3E}">
        <p14:creationId xmlns:p14="http://schemas.microsoft.com/office/powerpoint/2010/main" val="30367570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4018EDA-4E2B-4826-B472-0235326AE789}" type="slidenum">
              <a:rPr lang="en-US"/>
              <a:pPr>
                <a:defRPr/>
              </a:pPr>
              <a:t>‹#›</a:t>
            </a:fld>
            <a:endParaRPr lang="en-US"/>
          </a:p>
        </p:txBody>
      </p:sp>
    </p:spTree>
    <p:extLst>
      <p:ext uri="{BB962C8B-B14F-4D97-AF65-F5344CB8AC3E}">
        <p14:creationId xmlns:p14="http://schemas.microsoft.com/office/powerpoint/2010/main" val="9994360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EB20425-053D-4DD9-9157-1F04DC5528ED}" type="slidenum">
              <a:rPr lang="en-US"/>
              <a:pPr>
                <a:defRPr/>
              </a:pPr>
              <a:t>‹#›</a:t>
            </a:fld>
            <a:endParaRPr lang="en-US"/>
          </a:p>
        </p:txBody>
      </p:sp>
    </p:spTree>
    <p:extLst>
      <p:ext uri="{BB962C8B-B14F-4D97-AF65-F5344CB8AC3E}">
        <p14:creationId xmlns:p14="http://schemas.microsoft.com/office/powerpoint/2010/main" val="41298817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82D02CF-AF6A-4343-825A-DD1E24CA622F}" type="slidenum">
              <a:rPr lang="en-US"/>
              <a:pPr>
                <a:defRPr/>
              </a:pPr>
              <a:t>‹#›</a:t>
            </a:fld>
            <a:endParaRPr lang="en-US"/>
          </a:p>
        </p:txBody>
      </p:sp>
    </p:spTree>
    <p:extLst>
      <p:ext uri="{BB962C8B-B14F-4D97-AF65-F5344CB8AC3E}">
        <p14:creationId xmlns:p14="http://schemas.microsoft.com/office/powerpoint/2010/main" val="42942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B6A8DD-2D1A-4A9A-9ECB-A60DCF3D3AB9}" type="slidenum">
              <a:rPr lang="en-US"/>
              <a:pPr>
                <a:defRPr/>
              </a:pPr>
              <a:t>‹#›</a:t>
            </a:fld>
            <a:endParaRPr lang="en-US"/>
          </a:p>
        </p:txBody>
      </p:sp>
    </p:spTree>
    <p:extLst>
      <p:ext uri="{BB962C8B-B14F-4D97-AF65-F5344CB8AC3E}">
        <p14:creationId xmlns:p14="http://schemas.microsoft.com/office/powerpoint/2010/main" val="33377743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E6F32-B759-4137-A4AC-CE393B5C48D4}" type="slidenum">
              <a:rPr lang="en-US"/>
              <a:pPr>
                <a:defRPr/>
              </a:pPr>
              <a:t>‹#›</a:t>
            </a:fld>
            <a:endParaRPr lang="en-US"/>
          </a:p>
        </p:txBody>
      </p:sp>
    </p:spTree>
    <p:extLst>
      <p:ext uri="{BB962C8B-B14F-4D97-AF65-F5344CB8AC3E}">
        <p14:creationId xmlns:p14="http://schemas.microsoft.com/office/powerpoint/2010/main" val="1276834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B67843B-C390-4AE4-9B6D-F8504D9C3605}" type="slidenum">
              <a:rPr lang="en-US"/>
              <a:pPr>
                <a:defRPr/>
              </a:pPr>
              <a:t>‹#›</a:t>
            </a:fld>
            <a:endParaRPr lang="en-US"/>
          </a:p>
        </p:txBody>
      </p:sp>
    </p:spTree>
    <p:extLst>
      <p:ext uri="{BB962C8B-B14F-4D97-AF65-F5344CB8AC3E}">
        <p14:creationId xmlns:p14="http://schemas.microsoft.com/office/powerpoint/2010/main" val="3057243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D9DF0EE-A68C-4582-A29E-D5745B6C54A6}" type="slidenum">
              <a:rPr lang="en-US"/>
              <a:pPr>
                <a:defRPr/>
              </a:pPr>
              <a:t>‹#›</a:t>
            </a:fld>
            <a:endParaRPr lang="en-US"/>
          </a:p>
        </p:txBody>
      </p:sp>
    </p:spTree>
    <p:extLst>
      <p:ext uri="{BB962C8B-B14F-4D97-AF65-F5344CB8AC3E}">
        <p14:creationId xmlns:p14="http://schemas.microsoft.com/office/powerpoint/2010/main" val="12638732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4235D53-624A-466D-A147-FC3D98E2F3F5}" type="slidenum">
              <a:rPr lang="en-US"/>
              <a:pPr>
                <a:defRPr/>
              </a:pPr>
              <a:t>‹#›</a:t>
            </a:fld>
            <a:endParaRPr lang="en-US"/>
          </a:p>
        </p:txBody>
      </p:sp>
    </p:spTree>
    <p:extLst>
      <p:ext uri="{BB962C8B-B14F-4D97-AF65-F5344CB8AC3E}">
        <p14:creationId xmlns:p14="http://schemas.microsoft.com/office/powerpoint/2010/main" val="1308143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E685A3-5EA1-46E0-8D1F-A3BAE172A5C9}" type="slidenum">
              <a:rPr lang="en-US"/>
              <a:pPr>
                <a:defRPr/>
              </a:pPr>
              <a:t>‹#›</a:t>
            </a:fld>
            <a:endParaRPr lang="en-US"/>
          </a:p>
        </p:txBody>
      </p:sp>
    </p:spTree>
    <p:extLst>
      <p:ext uri="{BB962C8B-B14F-4D97-AF65-F5344CB8AC3E}">
        <p14:creationId xmlns:p14="http://schemas.microsoft.com/office/powerpoint/2010/main" val="12664846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7D3CD3-CCB4-43E4-9BB4-2096A9F07708}" type="slidenum">
              <a:rPr lang="en-US"/>
              <a:pPr>
                <a:defRPr/>
              </a:pPr>
              <a:t>‹#›</a:t>
            </a:fld>
            <a:endParaRPr lang="en-US"/>
          </a:p>
        </p:txBody>
      </p:sp>
    </p:spTree>
    <p:extLst>
      <p:ext uri="{BB962C8B-B14F-4D97-AF65-F5344CB8AC3E}">
        <p14:creationId xmlns:p14="http://schemas.microsoft.com/office/powerpoint/2010/main" val="2753372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0EF52A-4941-4387-9C23-F4CAFAF1CD8A}" type="slidenum">
              <a:rPr lang="en-US"/>
              <a:pPr>
                <a:defRPr/>
              </a:pPr>
              <a:t>‹#›</a:t>
            </a:fld>
            <a:endParaRPr lang="en-US"/>
          </a:p>
        </p:txBody>
      </p:sp>
    </p:spTree>
    <p:extLst>
      <p:ext uri="{BB962C8B-B14F-4D97-AF65-F5344CB8AC3E}">
        <p14:creationId xmlns:p14="http://schemas.microsoft.com/office/powerpoint/2010/main" val="1821025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86637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86637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86637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263D7EDA-A8D2-4BF9-8E31-8ADB08FDBC2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effectLst/>
                <a:latin typeface="+mn-lt"/>
              </a:defRPr>
            </a:lvl1pPr>
          </a:lstStyle>
          <a:p>
            <a:pPr>
              <a:defRPr/>
            </a:pPr>
            <a:endParaRPr lang="en-US"/>
          </a:p>
        </p:txBody>
      </p:sp>
      <p:sp>
        <p:nvSpPr>
          <p:cNvPr id="64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effectLst/>
                <a:latin typeface="+mn-lt"/>
              </a:defRPr>
            </a:lvl1pPr>
          </a:lstStyle>
          <a:p>
            <a:pPr>
              <a:defRPr/>
            </a:pPr>
            <a:endParaRPr lang="en-US"/>
          </a:p>
        </p:txBody>
      </p:sp>
      <p:sp>
        <p:nvSpPr>
          <p:cNvPr id="64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effectLst/>
                <a:latin typeface="+mn-lt"/>
              </a:defRPr>
            </a:lvl1pPr>
          </a:lstStyle>
          <a:p>
            <a:pPr>
              <a:defRPr/>
            </a:pPr>
            <a:fld id="{81759C99-B473-456E-8BAA-440FDE8E131D}" type="slidenum">
              <a:rPr lang="en-US"/>
              <a:pPr>
                <a:defRPr/>
              </a:pPr>
              <a:t>‹#›</a:t>
            </a:fld>
            <a:endParaRPr lang="en-US" dirty="0"/>
          </a:p>
        </p:txBody>
      </p:sp>
    </p:spTree>
    <p:extLst>
      <p:ext uri="{BB962C8B-B14F-4D97-AF65-F5344CB8AC3E}">
        <p14:creationId xmlns:p14="http://schemas.microsoft.com/office/powerpoint/2010/main" val="638774709"/>
      </p:ext>
    </p:extLst>
  </p:cSld>
  <p:clrMap bg1="dk2" tx1="lt1" bg2="dk1" tx2="lt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595012"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400">
                <a:latin typeface="+mn-lt"/>
              </a:defRPr>
            </a:lvl1pPr>
          </a:lstStyle>
          <a:p>
            <a:pPr>
              <a:defRPr/>
            </a:pPr>
            <a:endParaRPr lang="en-US"/>
          </a:p>
        </p:txBody>
      </p:sp>
      <p:sp>
        <p:nvSpPr>
          <p:cNvPr id="7595013"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7595014"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mn-lt"/>
              </a:defRPr>
            </a:lvl1pPr>
          </a:lstStyle>
          <a:p>
            <a:pPr>
              <a:defRPr/>
            </a:pPr>
            <a:fld id="{C8820970-CAFD-4489-A6B9-9EA244702401}" type="slidenum">
              <a:rPr lang="en-US"/>
              <a:pPr>
                <a:defRPr/>
              </a:pPr>
              <a:t>‹#›</a:t>
            </a:fld>
            <a:endParaRPr lang="en-US"/>
          </a:p>
        </p:txBody>
      </p:sp>
    </p:spTree>
    <p:extLst>
      <p:ext uri="{BB962C8B-B14F-4D97-AF65-F5344CB8AC3E}">
        <p14:creationId xmlns:p14="http://schemas.microsoft.com/office/powerpoint/2010/main" val="4196626147"/>
      </p:ext>
    </p:extLst>
  </p:cSld>
  <p:clrMap bg1="dk2" tx1="lt1" bg2="dk1" tx2="lt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 id="2147484029" r:id="rId12"/>
    <p:sldLayoutId id="2147484030"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0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0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10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0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10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0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111.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2.xml"/></Relationships>
</file>

<file path=ppt/slides/_rels/slide112.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2.xml"/></Relationships>
</file>

<file path=ppt/slides/_rels/slide11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2.xml"/></Relationships>
</file>

<file path=ppt/slides/_rels/slide1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2.xml"/></Relationships>
</file>

<file path=ppt/slides/_rels/slide115.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2.xml"/></Relationships>
</file>

<file path=ppt/slides/_rels/slide11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2.xml"/></Relationships>
</file>

<file path=ppt/slides/_rels/slide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1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1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1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1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1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1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36.png"/></Relationships>
</file>

<file path=ppt/slides/_rels/slide1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1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1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1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14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7.xml"/></Relationships>
</file>

<file path=ppt/slides/_rels/slide15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1.gif"/><Relationship Id="rId1" Type="http://schemas.openxmlformats.org/officeDocument/2006/relationships/slideLayout" Target="../slideLayouts/slideLayout17.xml"/></Relationships>
</file>

<file path=ppt/slides/_rels/slide1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5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1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1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6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30.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162.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emf"/><Relationship Id="rId1" Type="http://schemas.openxmlformats.org/officeDocument/2006/relationships/slideLayout" Target="../slideLayouts/slideLayout30.xml"/><Relationship Id="rId6" Type="http://schemas.openxmlformats.org/officeDocument/2006/relationships/image" Target="../media/image51.png"/><Relationship Id="rId5" Type="http://schemas.openxmlformats.org/officeDocument/2006/relationships/image" Target="../media/image45.png"/><Relationship Id="rId4" Type="http://schemas.openxmlformats.org/officeDocument/2006/relationships/image" Target="../media/image50.png"/></Relationships>
</file>

<file path=ppt/slides/_rels/slide16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3.emf"/><Relationship Id="rId1" Type="http://schemas.openxmlformats.org/officeDocument/2006/relationships/slideLayout" Target="../slideLayouts/slideLayout30.xml"/><Relationship Id="rId5" Type="http://schemas.openxmlformats.org/officeDocument/2006/relationships/image" Target="../media/image54.png"/><Relationship Id="rId4" Type="http://schemas.openxmlformats.org/officeDocument/2006/relationships/image" Target="../media/image50.png"/></Relationships>
</file>

<file path=ppt/slides/_rels/slide16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jpeg"/><Relationship Id="rId1" Type="http://schemas.openxmlformats.org/officeDocument/2006/relationships/slideLayout" Target="../slideLayouts/slideLayout30.xml"/></Relationships>
</file>

<file path=ppt/slides/_rels/slide165.xml.rels><?xml version="1.0" encoding="UTF-8" standalone="yes"?>
<Relationships xmlns="http://schemas.openxmlformats.org/package/2006/relationships"><Relationship Id="rId8" Type="http://schemas.openxmlformats.org/officeDocument/2006/relationships/hyperlink" Target="https://www.facebook.com/profile.php?id=61562099195307" TargetMode="External"/><Relationship Id="rId3" Type="http://schemas.openxmlformats.org/officeDocument/2006/relationships/image" Target="../media/image4.png"/><Relationship Id="rId7" Type="http://schemas.openxmlformats.org/officeDocument/2006/relationships/image" Target="../media/image58.png"/><Relationship Id="rId12" Type="http://schemas.openxmlformats.org/officeDocument/2006/relationships/hyperlink" Target="https://www.teacherspayteachers.com/Product/Entire-Science-Curriculum-119377" TargetMode="External"/><Relationship Id="rId2" Type="http://schemas.openxmlformats.org/officeDocument/2006/relationships/image" Target="../media/image56.png"/><Relationship Id="rId1" Type="http://schemas.openxmlformats.org/officeDocument/2006/relationships/slideLayout" Target="../slideLayouts/slideLayout30.xml"/><Relationship Id="rId6" Type="http://schemas.openxmlformats.org/officeDocument/2006/relationships/hyperlink" Target="https://www.instagram.com/ryemurph88/" TargetMode="External"/><Relationship Id="rId11" Type="http://schemas.openxmlformats.org/officeDocument/2006/relationships/image" Target="../media/image60.png"/><Relationship Id="rId5" Type="http://schemas.openxmlformats.org/officeDocument/2006/relationships/image" Target="../media/image57.png"/><Relationship Id="rId10" Type="http://schemas.openxmlformats.org/officeDocument/2006/relationships/hyperlink" Target="https://www.pinterest.com/SciencefromMurf" TargetMode="External"/><Relationship Id="rId4" Type="http://schemas.openxmlformats.org/officeDocument/2006/relationships/hyperlink" Target="https://www.teacherspayteachers.com/store/science-from-murf-llc" TargetMode="External"/><Relationship Id="rId9" Type="http://schemas.openxmlformats.org/officeDocument/2006/relationships/image" Target="../media/image59.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2.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jpe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_rels/slide9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eiosis Study Guide, Overview and Diagrams">
            <a:extLst>
              <a:ext uri="{FF2B5EF4-FFF2-40B4-BE49-F238E27FC236}">
                <a16:creationId xmlns:a16="http://schemas.microsoft.com/office/drawing/2014/main" id="{DD0C1D93-68C2-44B4-83A0-413AAD4A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419107-F7C4-4435-B2AF-F662759D3F9A}"/>
              </a:ext>
            </a:extLst>
          </p:cNvPr>
          <p:cNvSpPr txBox="1"/>
          <p:nvPr/>
        </p:nvSpPr>
        <p:spPr>
          <a:xfrm>
            <a:off x="228600" y="228600"/>
            <a:ext cx="8763000" cy="1371600"/>
          </a:xfrm>
          <a:prstGeom prst="rect">
            <a:avLst/>
          </a:prstGeom>
          <a:noFill/>
        </p:spPr>
        <p:txBody>
          <a:bodyPr wrap="square">
            <a:prstTxWarp prst="textWave1">
              <a:avLst/>
            </a:prstTxWarp>
            <a:spAutoFit/>
            <a:scene3d>
              <a:camera prst="orthographicFront"/>
              <a:lightRig rig="threePt" dir="t"/>
            </a:scene3d>
            <a:sp3d extrusionH="57150">
              <a:bevelT w="38100" h="38100" prst="convex"/>
            </a:sp3d>
          </a:bodyPr>
          <a:lstStyle/>
          <a:p>
            <a:pPr algn="l"/>
            <a:r>
              <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rPr>
              <a:t>Meiosis </a:t>
            </a:r>
            <a:r>
              <a:rPr lang="en-US"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rPr>
              <a:t>Review Game</a:t>
            </a:r>
          </a:p>
        </p:txBody>
      </p:sp>
      <p:sp>
        <p:nvSpPr>
          <p:cNvPr id="6" name="TextBox 5">
            <a:extLst>
              <a:ext uri="{FF2B5EF4-FFF2-40B4-BE49-F238E27FC236}">
                <a16:creationId xmlns:a16="http://schemas.microsoft.com/office/drawing/2014/main" id="{238593D1-DFBF-41E1-8DE8-B5EA92FF6E47}"/>
              </a:ext>
            </a:extLst>
          </p:cNvPr>
          <p:cNvSpPr txBox="1"/>
          <p:nvPr/>
        </p:nvSpPr>
        <p:spPr>
          <a:xfrm>
            <a:off x="415926" y="4953000"/>
            <a:ext cx="8728074" cy="1569660"/>
          </a:xfrm>
          <a:prstGeom prst="rect">
            <a:avLst/>
          </a:prstGeom>
          <a:noFill/>
        </p:spPr>
        <p:txBody>
          <a:bodyPr wrap="square">
            <a:spAutoFit/>
            <a:scene3d>
              <a:camera prst="orthographicFront"/>
              <a:lightRig rig="threePt" dir="t"/>
            </a:scene3d>
            <a:sp3d extrusionH="57150">
              <a:bevelT w="82550" h="38100" prst="coolSlant"/>
            </a:sp3d>
          </a:bodyPr>
          <a:lstStyle/>
          <a:p>
            <a:pPr algn="l"/>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glow rad="228600">
                    <a:schemeClr val="accent4">
                      <a:satMod val="175000"/>
                      <a:alpha val="40000"/>
                    </a:schemeClr>
                  </a:glow>
                  <a:outerShdw blurRad="55000" dist="50800" dir="5400000" algn="tl">
                    <a:srgbClr val="000000">
                      <a:alpha val="33000"/>
                    </a:srgbClr>
                  </a:outerShdw>
                </a:effectLst>
                <a:uLnTx/>
                <a:uFillTx/>
                <a:latin typeface="Verdana" pitchFamily="34" charset="0"/>
                <a:ea typeface="+mn-ea"/>
                <a:cs typeface="+mn-cs"/>
              </a:rPr>
              <a:t>Part 4 </a:t>
            </a:r>
          </a:p>
          <a:p>
            <a:pPr algn="l"/>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glow rad="228600">
                    <a:schemeClr val="accent4">
                      <a:satMod val="175000"/>
                      <a:alpha val="40000"/>
                    </a:schemeClr>
                  </a:glow>
                  <a:outerShdw blurRad="55000" dist="50800" dir="5400000" algn="tl">
                    <a:srgbClr val="000000">
                      <a:alpha val="33000"/>
                    </a:srgbClr>
                  </a:outerShdw>
                </a:effectLst>
                <a:uLnTx/>
                <a:uFillTx/>
                <a:latin typeface="Verdana" pitchFamily="34" charset="0"/>
                <a:ea typeface="+mn-ea"/>
                <a:cs typeface="+mn-cs"/>
              </a:rPr>
              <a:t>Lesson 4  </a:t>
            </a:r>
            <a:endParaRPr lang="en-US" dirty="0">
              <a:effectLst>
                <a:glow rad="228600">
                  <a:schemeClr val="accent4">
                    <a:satMod val="175000"/>
                    <a:alpha val="40000"/>
                  </a:schemeClr>
                </a:glow>
              </a:effectLst>
            </a:endParaRPr>
          </a:p>
        </p:txBody>
      </p:sp>
      <p:pic>
        <p:nvPicPr>
          <p:cNvPr id="2" name="Graphic 1">
            <a:extLst>
              <a:ext uri="{FF2B5EF4-FFF2-40B4-BE49-F238E27FC236}">
                <a16:creationId xmlns:a16="http://schemas.microsoft.com/office/drawing/2014/main" id="{A91F65E0-EE21-EC63-2AE6-1E3C8383936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994" y="4947494"/>
            <a:ext cx="5699410" cy="1610564"/>
          </a:xfrm>
          <a:prstGeom prst="rect">
            <a:avLst/>
          </a:prstGeom>
        </p:spPr>
      </p:pic>
      <p:pic>
        <p:nvPicPr>
          <p:cNvPr id="3" name="Picture 2">
            <a:extLst>
              <a:ext uri="{FF2B5EF4-FFF2-40B4-BE49-F238E27FC236}">
                <a16:creationId xmlns:a16="http://schemas.microsoft.com/office/drawing/2014/main" id="{7328FFC1-E546-5C50-A61B-61F83D68210B}"/>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35153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63" name="Rectangle 3"/>
          <p:cNvSpPr>
            <a:spLocks noGrp="1" noChangeArrowheads="1"/>
          </p:cNvSpPr>
          <p:nvPr>
            <p:ph type="body" idx="4294967295"/>
          </p:nvPr>
        </p:nvSpPr>
        <p:spPr>
          <a:xfrm>
            <a:off x="191549" y="228600"/>
            <a:ext cx="8229600" cy="5791200"/>
          </a:xfrm>
        </p:spPr>
        <p:txBody>
          <a:bodyPr/>
          <a:lstStyle/>
          <a:p>
            <a:pPr eaLnBrk="1" hangingPunct="1"/>
            <a:r>
              <a:rPr lang="en-US" dirty="0">
                <a:effectLst>
                  <a:outerShdw blurRad="38100" dist="38100" dir="2700000" algn="tl">
                    <a:srgbClr val="336699"/>
                  </a:outerShdw>
                </a:effectLst>
              </a:rPr>
              <a:t>Your sex cells are called?</a:t>
            </a:r>
          </a:p>
          <a:p>
            <a:pPr lvl="1" eaLnBrk="1" hangingPunct="1"/>
            <a:r>
              <a:rPr lang="en-US" dirty="0">
                <a:solidFill>
                  <a:srgbClr val="FF99FF"/>
                </a:solidFill>
                <a:effectLst>
                  <a:outerShdw blurRad="38100" dist="38100" dir="2700000" algn="tl">
                    <a:srgbClr val="336699"/>
                  </a:outerShdw>
                </a:effectLst>
              </a:rPr>
              <a:t>A.) Love Cells</a:t>
            </a:r>
          </a:p>
          <a:p>
            <a:pPr lvl="1" eaLnBrk="1" hangingPunct="1"/>
            <a:r>
              <a:rPr lang="en-US" dirty="0">
                <a:solidFill>
                  <a:srgbClr val="FFFFCC"/>
                </a:solidFill>
                <a:effectLst>
                  <a:outerShdw blurRad="38100" dist="38100" dir="2700000" algn="tl">
                    <a:srgbClr val="336699"/>
                  </a:outerShdw>
                </a:effectLst>
              </a:rPr>
              <a:t>B.) Diploid Cells</a:t>
            </a:r>
          </a:p>
          <a:p>
            <a:pPr lvl="1" eaLnBrk="1" hangingPunct="1"/>
            <a:r>
              <a:rPr lang="en-US" dirty="0">
                <a:solidFill>
                  <a:srgbClr val="FF9999"/>
                </a:solidFill>
                <a:effectLst>
                  <a:outerShdw blurRad="38100" dist="38100" dir="2700000" algn="tl">
                    <a:srgbClr val="336699"/>
                  </a:outerShdw>
                </a:effectLst>
              </a:rPr>
              <a:t>C.) Nucleated Cells</a:t>
            </a:r>
          </a:p>
          <a:p>
            <a:pPr lvl="1" eaLnBrk="1" hangingPunct="1"/>
            <a:r>
              <a:rPr lang="en-US" dirty="0">
                <a:solidFill>
                  <a:srgbClr val="FFC000"/>
                </a:solidFill>
                <a:effectLst>
                  <a:outerShdw blurRad="38100" dist="38100" dir="2700000" algn="tl">
                    <a:srgbClr val="336699"/>
                  </a:outerShdw>
                </a:effectLst>
              </a:rPr>
              <a:t>D.) Gametes</a:t>
            </a:r>
          </a:p>
          <a:p>
            <a:pPr lvl="1" eaLnBrk="1" hangingPunct="1"/>
            <a:r>
              <a:rPr lang="en-US" dirty="0">
                <a:solidFill>
                  <a:schemeClr val="accent1">
                    <a:lumMod val="20000"/>
                    <a:lumOff val="80000"/>
                  </a:schemeClr>
                </a:solidFill>
                <a:effectLst>
                  <a:outerShdw blurRad="38100" dist="38100" dir="2700000" algn="tl">
                    <a:srgbClr val="336699"/>
                  </a:outerShdw>
                </a:effectLst>
              </a:rPr>
              <a:t>E.) Socratic Cells</a:t>
            </a:r>
          </a:p>
        </p:txBody>
      </p:sp>
      <p:sp>
        <p:nvSpPr>
          <p:cNvPr id="430089"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2" name="Rectangle 1">
            <a:extLst>
              <a:ext uri="{FF2B5EF4-FFF2-40B4-BE49-F238E27FC236}">
                <a16:creationId xmlns:a16="http://schemas.microsoft.com/office/drawing/2014/main" id="{13054EF2-438E-401A-AD8C-5061FE5BE668}"/>
              </a:ext>
            </a:extLst>
          </p:cNvPr>
          <p:cNvSpPr/>
          <p:nvPr/>
        </p:nvSpPr>
        <p:spPr>
          <a:xfrm>
            <a:off x="8073503" y="14287"/>
            <a:ext cx="841897" cy="120032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7200" b="1" dirty="0">
                <a:ln w="9525">
                  <a:solidFill>
                    <a:srgbClr val="000000"/>
                  </a:solidFill>
                  <a:prstDash val="solid"/>
                </a:ln>
                <a:solidFill>
                  <a:srgbClr val="FFFFFF"/>
                </a:solidFill>
                <a:effectLst>
                  <a:outerShdw blurRad="12700" dist="38100" dir="2700000" algn="tl" rotWithShape="0">
                    <a:srgbClr val="000000">
                      <a:lumMod val="50000"/>
                    </a:srgbClr>
                  </a:outerShdw>
                </a:effectLst>
              </a:rPr>
              <a:t>2</a:t>
            </a:r>
            <a:endParaRPr kumimoji="0" lang="en-US" sz="72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endParaRPr>
          </a:p>
        </p:txBody>
      </p:sp>
      <p:pic>
        <p:nvPicPr>
          <p:cNvPr id="8" name="Picture 5" descr="imagemain_sperm_egg1_1">
            <a:extLst>
              <a:ext uri="{FF2B5EF4-FFF2-40B4-BE49-F238E27FC236}">
                <a16:creationId xmlns:a16="http://schemas.microsoft.com/office/drawing/2014/main" id="{398C06B4-8D25-4152-A9A3-8BAF81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49" y="3474244"/>
            <a:ext cx="8799002" cy="31551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27234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0" y="53975"/>
            <a:ext cx="8991600" cy="5597525"/>
          </a:xfrm>
        </p:spPr>
        <p:txBody>
          <a:bodyPr/>
          <a:lstStyle/>
          <a:p>
            <a:pPr eaLnBrk="1" hangingPunct="1">
              <a:defRPr/>
            </a:pPr>
            <a:r>
              <a:rPr lang="en-US" dirty="0">
                <a:effectLst>
                  <a:outerShdw blurRad="38100" dist="38100" dir="2700000" algn="tl">
                    <a:srgbClr val="000000"/>
                  </a:outerShdw>
                </a:effectLst>
                <a:latin typeface="+mn-lt"/>
                <a:ea typeface="+mn-ea"/>
                <a:cs typeface="+mn-cs"/>
              </a:rPr>
              <a:t>In Meiosis, there’s a Reduction of genetic information</a:t>
            </a:r>
          </a:p>
          <a:p>
            <a:pPr lvl="1" eaLnBrk="1" hangingPunct="1">
              <a:defRPr/>
            </a:pPr>
            <a:r>
              <a:rPr lang="en-US" dirty="0">
                <a:effectLst>
                  <a:outerShdw blurRad="38100" dist="38100" dir="2700000" algn="tl">
                    <a:srgbClr val="000000"/>
                  </a:outerShdw>
                </a:effectLst>
                <a:latin typeface="+mn-lt"/>
              </a:rPr>
              <a:t>Produces four different germ (reproductive cells). </a:t>
            </a:r>
          </a:p>
        </p:txBody>
      </p:sp>
      <p:pic>
        <p:nvPicPr>
          <p:cNvPr id="4976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305800" cy="4848225"/>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497675" name="WordArt 11"/>
          <p:cNvSpPr>
            <a:spLocks noChangeArrowheads="1" noChangeShapeType="1" noTextEdit="1"/>
          </p:cNvSpPr>
          <p:nvPr/>
        </p:nvSpPr>
        <p:spPr bwMode="auto">
          <a:xfrm>
            <a:off x="533400" y="2774950"/>
            <a:ext cx="8305800" cy="2095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3600" b="0" i="0" u="none" strike="noStrike" kern="10" cap="none" spc="720" normalizeH="0" baseline="0" noProof="0" dirty="0">
                <a:ln w="38100">
                  <a:solidFill>
                    <a:srgbClr val="000000"/>
                  </a:solidFill>
                  <a:round/>
                  <a:headEnd/>
                  <a:tailEnd/>
                </a:ln>
                <a:solidFill>
                  <a:srgbClr val="FF7C80"/>
                </a:solidFill>
                <a:effectLst>
                  <a:outerShdw dist="45791" dir="3378596" algn="ctr" rotWithShape="0">
                    <a:srgbClr val="4D4D4D">
                      <a:alpha val="80000"/>
                    </a:srgbClr>
                  </a:outerShdw>
                </a:effectLst>
                <a:uLnTx/>
                <a:uFillTx/>
                <a:latin typeface="Arial Black"/>
                <a:ea typeface="+mn-ea"/>
                <a:cs typeface="+mn-cs"/>
              </a:rPr>
              <a:t>Which one will </a:t>
            </a:r>
          </a:p>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3600" b="0" i="0" u="none" strike="noStrike" kern="10" cap="none" spc="720" normalizeH="0" baseline="0" noProof="0" dirty="0">
                <a:ln w="38100">
                  <a:solidFill>
                    <a:srgbClr val="000000"/>
                  </a:solidFill>
                  <a:round/>
                  <a:headEnd/>
                  <a:tailEnd/>
                </a:ln>
                <a:solidFill>
                  <a:srgbClr val="FF7C80"/>
                </a:solidFill>
                <a:effectLst>
                  <a:outerShdw dist="45791" dir="3378596" algn="ctr" rotWithShape="0">
                    <a:srgbClr val="4D4D4D">
                      <a:alpha val="80000"/>
                    </a:srgbClr>
                  </a:outerShdw>
                </a:effectLst>
                <a:uLnTx/>
                <a:uFillTx/>
                <a:latin typeface="Arial Black"/>
                <a:ea typeface="+mn-ea"/>
                <a:cs typeface="+mn-cs"/>
              </a:rPr>
              <a:t>fertilize the egg for a bonus point?</a:t>
            </a:r>
          </a:p>
        </p:txBody>
      </p:sp>
      <p:sp>
        <p:nvSpPr>
          <p:cNvPr id="497676" name="Oval 12"/>
          <p:cNvSpPr>
            <a:spLocks noChangeArrowheads="1"/>
          </p:cNvSpPr>
          <p:nvPr/>
        </p:nvSpPr>
        <p:spPr bwMode="auto">
          <a:xfrm>
            <a:off x="381000" y="5105400"/>
            <a:ext cx="1828800" cy="1066800"/>
          </a:xfrm>
          <a:prstGeom prst="ellipse">
            <a:avLst/>
          </a:prstGeom>
          <a:noFill/>
          <a:ln w="76200" algn="ctr">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7" name="Oval 13"/>
          <p:cNvSpPr>
            <a:spLocks noChangeArrowheads="1"/>
          </p:cNvSpPr>
          <p:nvPr/>
        </p:nvSpPr>
        <p:spPr bwMode="auto">
          <a:xfrm>
            <a:off x="2667000" y="5105400"/>
            <a:ext cx="1828800" cy="1066800"/>
          </a:xfrm>
          <a:prstGeom prst="ellipse">
            <a:avLst/>
          </a:prstGeom>
          <a:noFill/>
          <a:ln w="76200" algn="ctr">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8" name="Oval 14"/>
          <p:cNvSpPr>
            <a:spLocks noChangeArrowheads="1"/>
          </p:cNvSpPr>
          <p:nvPr/>
        </p:nvSpPr>
        <p:spPr bwMode="auto">
          <a:xfrm>
            <a:off x="4648200" y="5105400"/>
            <a:ext cx="1828800" cy="1066800"/>
          </a:xfrm>
          <a:prstGeom prst="ellipse">
            <a:avLst/>
          </a:prstGeom>
          <a:noFill/>
          <a:ln w="76200" algn="ctr">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9" name="Oval 15"/>
          <p:cNvSpPr>
            <a:spLocks noChangeArrowheads="1"/>
          </p:cNvSpPr>
          <p:nvPr/>
        </p:nvSpPr>
        <p:spPr bwMode="auto">
          <a:xfrm>
            <a:off x="6705600" y="5105400"/>
            <a:ext cx="1828800" cy="1066800"/>
          </a:xfrm>
          <a:prstGeom prst="ellipse">
            <a:avLst/>
          </a:prstGeom>
          <a:noFill/>
          <a:ln w="76200" algn="ctr">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Rounded Corners 1">
            <a:extLst>
              <a:ext uri="{FF2B5EF4-FFF2-40B4-BE49-F238E27FC236}">
                <a16:creationId xmlns:a16="http://schemas.microsoft.com/office/drawing/2014/main" id="{F177E388-7D53-4AD5-B883-333176E3ABB7}"/>
              </a:ext>
            </a:extLst>
          </p:cNvPr>
          <p:cNvSpPr/>
          <p:nvPr/>
        </p:nvSpPr>
        <p:spPr bwMode="auto">
          <a:xfrm>
            <a:off x="4114800" y="76200"/>
            <a:ext cx="1905000" cy="533400"/>
          </a:xfrm>
          <a:prstGeom prst="roundRect">
            <a:avLst/>
          </a:prstGeom>
          <a:solidFill>
            <a:schemeClr val="tx1"/>
          </a:solidFill>
          <a:ln w="28575" cap="flat" cmpd="sng" algn="ctr">
            <a:solidFill>
              <a:schemeClr val="tx1">
                <a:lumMod val="65000"/>
              </a:schemeClr>
            </a:solidFill>
            <a:prstDash val="solid"/>
            <a:round/>
            <a:headEnd type="none" w="med" len="med"/>
            <a:tailEnd type="none" w="med" len="med"/>
          </a:ln>
          <a:effectLst>
            <a:glow rad="647700">
              <a:srgbClr val="FFFF00">
                <a:alpha val="94000"/>
              </a:srgb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a:extLst>
              <a:ext uri="{FF2B5EF4-FFF2-40B4-BE49-F238E27FC236}">
                <a16:creationId xmlns:a16="http://schemas.microsoft.com/office/drawing/2014/main" id="{0F9160F7-E280-4C64-8F24-7FBF0E387432}"/>
              </a:ext>
            </a:extLst>
          </p:cNvPr>
          <p:cNvSpPr/>
          <p:nvPr/>
        </p:nvSpPr>
        <p:spPr>
          <a:xfrm>
            <a:off x="7395644" y="1714500"/>
            <a:ext cx="987771" cy="144655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9</a:t>
            </a:r>
          </a:p>
        </p:txBody>
      </p:sp>
    </p:spTree>
    <p:extLst>
      <p:ext uri="{BB962C8B-B14F-4D97-AF65-F5344CB8AC3E}">
        <p14:creationId xmlns:p14="http://schemas.microsoft.com/office/powerpoint/2010/main" val="159567734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0" y="53975"/>
            <a:ext cx="8991600" cy="5597525"/>
          </a:xfrm>
        </p:spPr>
        <p:txBody>
          <a:bodyPr/>
          <a:lstStyle/>
          <a:p>
            <a:pPr eaLnBrk="1" hangingPunct="1">
              <a:defRPr/>
            </a:pPr>
            <a:r>
              <a:rPr lang="en-US" dirty="0">
                <a:effectLst>
                  <a:outerShdw blurRad="38100" dist="38100" dir="2700000" algn="tl">
                    <a:srgbClr val="000000"/>
                  </a:outerShdw>
                </a:effectLst>
                <a:latin typeface="+mn-lt"/>
                <a:ea typeface="+mn-ea"/>
                <a:cs typeface="+mn-cs"/>
              </a:rPr>
              <a:t>In Meiosis, there’s a </a:t>
            </a:r>
            <a:r>
              <a:rPr lang="en-US" u="sng" dirty="0">
                <a:solidFill>
                  <a:srgbClr val="FFFF00"/>
                </a:solidFill>
                <a:effectLst>
                  <a:glow rad="228600">
                    <a:schemeClr val="bg1">
                      <a:lumMod val="65000"/>
                      <a:lumOff val="35000"/>
                      <a:alpha val="55000"/>
                    </a:schemeClr>
                  </a:glow>
                  <a:outerShdw blurRad="38100" dist="38100" dir="2700000" algn="tl">
                    <a:srgbClr val="000000"/>
                  </a:outerShdw>
                </a:effectLst>
                <a:latin typeface="+mn-lt"/>
                <a:ea typeface="+mn-ea"/>
                <a:cs typeface="+mn-cs"/>
              </a:rPr>
              <a:t>Reduction</a:t>
            </a:r>
            <a:r>
              <a:rPr lang="en-US" dirty="0">
                <a:effectLst>
                  <a:outerShdw blurRad="38100" dist="38100" dir="2700000" algn="tl">
                    <a:srgbClr val="000000"/>
                  </a:outerShdw>
                </a:effectLst>
                <a:latin typeface="+mn-lt"/>
                <a:ea typeface="+mn-ea"/>
                <a:cs typeface="+mn-cs"/>
              </a:rPr>
              <a:t> of genetic information</a:t>
            </a:r>
          </a:p>
          <a:p>
            <a:pPr lvl="1" eaLnBrk="1" hangingPunct="1">
              <a:defRPr/>
            </a:pPr>
            <a:r>
              <a:rPr lang="en-US" dirty="0">
                <a:effectLst>
                  <a:outerShdw blurRad="38100" dist="38100" dir="2700000" algn="tl">
                    <a:srgbClr val="000000"/>
                  </a:outerShdw>
                </a:effectLst>
                <a:latin typeface="+mn-lt"/>
              </a:rPr>
              <a:t>Produces four different germ (reproductive cells). </a:t>
            </a:r>
          </a:p>
        </p:txBody>
      </p:sp>
      <p:pic>
        <p:nvPicPr>
          <p:cNvPr id="4976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305800" cy="4848225"/>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497675" name="WordArt 11"/>
          <p:cNvSpPr>
            <a:spLocks noChangeArrowheads="1" noChangeShapeType="1" noTextEdit="1"/>
          </p:cNvSpPr>
          <p:nvPr/>
        </p:nvSpPr>
        <p:spPr bwMode="auto">
          <a:xfrm>
            <a:off x="533400" y="2774950"/>
            <a:ext cx="8305800" cy="2095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3600" b="0" i="0" u="none" strike="noStrike" kern="10" cap="none" spc="720" normalizeH="0" baseline="0" noProof="0" dirty="0">
                <a:ln w="38100">
                  <a:solidFill>
                    <a:srgbClr val="000000"/>
                  </a:solidFill>
                  <a:round/>
                  <a:headEnd/>
                  <a:tailEnd/>
                </a:ln>
                <a:solidFill>
                  <a:srgbClr val="FF7C80"/>
                </a:solidFill>
                <a:effectLst>
                  <a:outerShdw dist="45791" dir="3378596" algn="ctr" rotWithShape="0">
                    <a:srgbClr val="4D4D4D">
                      <a:alpha val="80000"/>
                    </a:srgbClr>
                  </a:outerShdw>
                </a:effectLst>
                <a:uLnTx/>
                <a:uFillTx/>
                <a:latin typeface="Arial Black"/>
                <a:ea typeface="+mn-ea"/>
                <a:cs typeface="+mn-cs"/>
              </a:rPr>
              <a:t>Which one will </a:t>
            </a:r>
          </a:p>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3600" b="0" i="0" u="none" strike="noStrike" kern="10" cap="none" spc="720" normalizeH="0" baseline="0" noProof="0" dirty="0">
                <a:ln w="38100">
                  <a:solidFill>
                    <a:srgbClr val="000000"/>
                  </a:solidFill>
                  <a:round/>
                  <a:headEnd/>
                  <a:tailEnd/>
                </a:ln>
                <a:solidFill>
                  <a:srgbClr val="FF7C80"/>
                </a:solidFill>
                <a:effectLst>
                  <a:outerShdw dist="45791" dir="3378596" algn="ctr" rotWithShape="0">
                    <a:srgbClr val="4D4D4D">
                      <a:alpha val="80000"/>
                    </a:srgbClr>
                  </a:outerShdw>
                </a:effectLst>
                <a:uLnTx/>
                <a:uFillTx/>
                <a:latin typeface="Arial Black"/>
                <a:ea typeface="+mn-ea"/>
                <a:cs typeface="+mn-cs"/>
              </a:rPr>
              <a:t>fertilize the egg for a bonus point?</a:t>
            </a:r>
          </a:p>
        </p:txBody>
      </p:sp>
      <p:sp>
        <p:nvSpPr>
          <p:cNvPr id="497676" name="Oval 12"/>
          <p:cNvSpPr>
            <a:spLocks noChangeArrowheads="1"/>
          </p:cNvSpPr>
          <p:nvPr/>
        </p:nvSpPr>
        <p:spPr bwMode="auto">
          <a:xfrm>
            <a:off x="381000" y="5105400"/>
            <a:ext cx="1828800" cy="1066800"/>
          </a:xfrm>
          <a:prstGeom prst="ellipse">
            <a:avLst/>
          </a:prstGeom>
          <a:noFill/>
          <a:ln w="76200" algn="ctr">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7" name="Oval 13"/>
          <p:cNvSpPr>
            <a:spLocks noChangeArrowheads="1"/>
          </p:cNvSpPr>
          <p:nvPr/>
        </p:nvSpPr>
        <p:spPr bwMode="auto">
          <a:xfrm>
            <a:off x="2667000" y="5105400"/>
            <a:ext cx="1828800" cy="1066800"/>
          </a:xfrm>
          <a:prstGeom prst="ellipse">
            <a:avLst/>
          </a:prstGeom>
          <a:noFill/>
          <a:ln w="76200" algn="ctr">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8" name="Oval 14"/>
          <p:cNvSpPr>
            <a:spLocks noChangeArrowheads="1"/>
          </p:cNvSpPr>
          <p:nvPr/>
        </p:nvSpPr>
        <p:spPr bwMode="auto">
          <a:xfrm>
            <a:off x="4648200" y="5105400"/>
            <a:ext cx="1828800" cy="1066800"/>
          </a:xfrm>
          <a:prstGeom prst="ellipse">
            <a:avLst/>
          </a:prstGeom>
          <a:noFill/>
          <a:ln w="76200" algn="ctr">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9" name="Oval 15"/>
          <p:cNvSpPr>
            <a:spLocks noChangeArrowheads="1"/>
          </p:cNvSpPr>
          <p:nvPr/>
        </p:nvSpPr>
        <p:spPr bwMode="auto">
          <a:xfrm>
            <a:off x="6705600" y="5105400"/>
            <a:ext cx="1828800" cy="1066800"/>
          </a:xfrm>
          <a:prstGeom prst="ellipse">
            <a:avLst/>
          </a:prstGeom>
          <a:noFill/>
          <a:ln w="76200" algn="ctr">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a:extLst>
              <a:ext uri="{FF2B5EF4-FFF2-40B4-BE49-F238E27FC236}">
                <a16:creationId xmlns:a16="http://schemas.microsoft.com/office/drawing/2014/main" id="{0F9160F7-E280-4C64-8F24-7FBF0E387432}"/>
              </a:ext>
            </a:extLst>
          </p:cNvPr>
          <p:cNvSpPr/>
          <p:nvPr/>
        </p:nvSpPr>
        <p:spPr>
          <a:xfrm>
            <a:off x="7395644" y="1714500"/>
            <a:ext cx="987771" cy="144655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9</a:t>
            </a:r>
          </a:p>
        </p:txBody>
      </p:sp>
    </p:spTree>
    <p:extLst>
      <p:ext uri="{BB962C8B-B14F-4D97-AF65-F5344CB8AC3E}">
        <p14:creationId xmlns:p14="http://schemas.microsoft.com/office/powerpoint/2010/main" val="81156182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0" y="53975"/>
            <a:ext cx="8991600" cy="5597525"/>
          </a:xfrm>
        </p:spPr>
        <p:txBody>
          <a:bodyPr/>
          <a:lstStyle/>
          <a:p>
            <a:pPr eaLnBrk="1" hangingPunct="1">
              <a:defRPr/>
            </a:pPr>
            <a:r>
              <a:rPr lang="en-US" dirty="0">
                <a:effectLst>
                  <a:outerShdw blurRad="38100" dist="38100" dir="2700000" algn="tl">
                    <a:srgbClr val="000000"/>
                  </a:outerShdw>
                </a:effectLst>
                <a:latin typeface="+mn-lt"/>
                <a:ea typeface="+mn-ea"/>
                <a:cs typeface="+mn-cs"/>
              </a:rPr>
              <a:t>In Meiosis, there’s a </a:t>
            </a:r>
            <a:r>
              <a:rPr lang="en-US" u="sng" dirty="0">
                <a:solidFill>
                  <a:srgbClr val="FFFF00"/>
                </a:solidFill>
                <a:effectLst>
                  <a:glow rad="228600">
                    <a:schemeClr val="bg1">
                      <a:lumMod val="65000"/>
                      <a:lumOff val="35000"/>
                      <a:alpha val="55000"/>
                    </a:schemeClr>
                  </a:glow>
                  <a:outerShdw blurRad="38100" dist="38100" dir="2700000" algn="tl">
                    <a:srgbClr val="000000"/>
                  </a:outerShdw>
                </a:effectLst>
                <a:latin typeface="+mn-lt"/>
                <a:ea typeface="+mn-ea"/>
                <a:cs typeface="+mn-cs"/>
              </a:rPr>
              <a:t>Reduction</a:t>
            </a:r>
            <a:r>
              <a:rPr lang="en-US" dirty="0">
                <a:effectLst>
                  <a:outerShdw blurRad="38100" dist="38100" dir="2700000" algn="tl">
                    <a:srgbClr val="000000"/>
                  </a:outerShdw>
                </a:effectLst>
                <a:latin typeface="+mn-lt"/>
                <a:ea typeface="+mn-ea"/>
                <a:cs typeface="+mn-cs"/>
              </a:rPr>
              <a:t> of genetic information</a:t>
            </a:r>
          </a:p>
          <a:p>
            <a:pPr lvl="1" eaLnBrk="1" hangingPunct="1">
              <a:defRPr/>
            </a:pPr>
            <a:r>
              <a:rPr lang="en-US" dirty="0">
                <a:effectLst>
                  <a:outerShdw blurRad="38100" dist="38100" dir="2700000" algn="tl">
                    <a:srgbClr val="000000"/>
                  </a:outerShdw>
                </a:effectLst>
                <a:latin typeface="+mn-lt"/>
              </a:rPr>
              <a:t>Produces four different germ (reproductive cells). </a:t>
            </a:r>
          </a:p>
        </p:txBody>
      </p:sp>
      <p:pic>
        <p:nvPicPr>
          <p:cNvPr id="4976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305800" cy="4848225"/>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497675" name="WordArt 11"/>
          <p:cNvSpPr>
            <a:spLocks noChangeArrowheads="1" noChangeShapeType="1" noTextEdit="1"/>
          </p:cNvSpPr>
          <p:nvPr/>
        </p:nvSpPr>
        <p:spPr bwMode="auto">
          <a:xfrm>
            <a:off x="533400" y="2774950"/>
            <a:ext cx="8305800" cy="2095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3600" b="0" i="0" u="none" strike="noStrike" kern="10" cap="none" spc="720" normalizeH="0" baseline="0" noProof="0" dirty="0">
                <a:ln w="38100">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Which one will </a:t>
            </a:r>
          </a:p>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3600" b="0" i="0" u="none" strike="noStrike" kern="10" cap="none" spc="720" normalizeH="0" baseline="0" noProof="0" dirty="0">
                <a:ln w="38100">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fertilize the egg for a bonus point?</a:t>
            </a:r>
          </a:p>
        </p:txBody>
      </p:sp>
      <p:sp>
        <p:nvSpPr>
          <p:cNvPr id="497676" name="Oval 12"/>
          <p:cNvSpPr>
            <a:spLocks noChangeArrowheads="1"/>
          </p:cNvSpPr>
          <p:nvPr/>
        </p:nvSpPr>
        <p:spPr bwMode="auto">
          <a:xfrm>
            <a:off x="381000" y="5105400"/>
            <a:ext cx="1828800" cy="1066800"/>
          </a:xfrm>
          <a:prstGeom prst="ellipse">
            <a:avLst/>
          </a:prstGeom>
          <a:noFill/>
          <a:ln w="76200" algn="ctr">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7" name="Oval 13"/>
          <p:cNvSpPr>
            <a:spLocks noChangeArrowheads="1"/>
          </p:cNvSpPr>
          <p:nvPr/>
        </p:nvSpPr>
        <p:spPr bwMode="auto">
          <a:xfrm>
            <a:off x="2667000" y="5105400"/>
            <a:ext cx="1828800" cy="1066800"/>
          </a:xfrm>
          <a:prstGeom prst="ellipse">
            <a:avLst/>
          </a:prstGeom>
          <a:noFill/>
          <a:ln w="76200" algn="ctr">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8" name="Oval 14"/>
          <p:cNvSpPr>
            <a:spLocks noChangeArrowheads="1"/>
          </p:cNvSpPr>
          <p:nvPr/>
        </p:nvSpPr>
        <p:spPr bwMode="auto">
          <a:xfrm>
            <a:off x="4648200" y="5105400"/>
            <a:ext cx="1828800" cy="1066800"/>
          </a:xfrm>
          <a:prstGeom prst="ellipse">
            <a:avLst/>
          </a:prstGeom>
          <a:noFill/>
          <a:ln w="76200" algn="ctr">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9" name="Oval 15"/>
          <p:cNvSpPr>
            <a:spLocks noChangeArrowheads="1"/>
          </p:cNvSpPr>
          <p:nvPr/>
        </p:nvSpPr>
        <p:spPr bwMode="auto">
          <a:xfrm>
            <a:off x="6705600" y="5105400"/>
            <a:ext cx="1828800" cy="1066800"/>
          </a:xfrm>
          <a:prstGeom prst="ellipse">
            <a:avLst/>
          </a:prstGeom>
          <a:noFill/>
          <a:ln w="76200" algn="ctr">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a:extLst>
              <a:ext uri="{FF2B5EF4-FFF2-40B4-BE49-F238E27FC236}">
                <a16:creationId xmlns:a16="http://schemas.microsoft.com/office/drawing/2014/main" id="{0F9160F7-E280-4C64-8F24-7FBF0E387432}"/>
              </a:ext>
            </a:extLst>
          </p:cNvPr>
          <p:cNvSpPr/>
          <p:nvPr/>
        </p:nvSpPr>
        <p:spPr>
          <a:xfrm>
            <a:off x="7395644" y="1714500"/>
            <a:ext cx="987771" cy="144655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9</a:t>
            </a:r>
          </a:p>
        </p:txBody>
      </p:sp>
    </p:spTree>
    <p:extLst>
      <p:ext uri="{BB962C8B-B14F-4D97-AF65-F5344CB8AC3E}">
        <p14:creationId xmlns:p14="http://schemas.microsoft.com/office/powerpoint/2010/main" val="26118939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0" y="53975"/>
            <a:ext cx="8991600" cy="5597525"/>
          </a:xfrm>
        </p:spPr>
        <p:txBody>
          <a:bodyPr/>
          <a:lstStyle/>
          <a:p>
            <a:pPr eaLnBrk="1" hangingPunct="1">
              <a:defRPr/>
            </a:pPr>
            <a:r>
              <a:rPr lang="en-US" dirty="0">
                <a:effectLst>
                  <a:outerShdw blurRad="38100" dist="38100" dir="2700000" algn="tl">
                    <a:srgbClr val="000000"/>
                  </a:outerShdw>
                </a:effectLst>
                <a:latin typeface="+mn-lt"/>
                <a:ea typeface="+mn-ea"/>
                <a:cs typeface="+mn-cs"/>
              </a:rPr>
              <a:t>In Meiosis, there’s a </a:t>
            </a:r>
            <a:r>
              <a:rPr lang="en-US" u="sng" dirty="0">
                <a:solidFill>
                  <a:srgbClr val="FFFF00"/>
                </a:solidFill>
                <a:effectLst>
                  <a:glow rad="228600">
                    <a:schemeClr val="bg1">
                      <a:lumMod val="65000"/>
                      <a:lumOff val="35000"/>
                      <a:alpha val="55000"/>
                    </a:schemeClr>
                  </a:glow>
                  <a:outerShdw blurRad="38100" dist="38100" dir="2700000" algn="tl">
                    <a:srgbClr val="000000"/>
                  </a:outerShdw>
                </a:effectLst>
                <a:latin typeface="+mn-lt"/>
                <a:ea typeface="+mn-ea"/>
                <a:cs typeface="+mn-cs"/>
              </a:rPr>
              <a:t>Reduction</a:t>
            </a:r>
            <a:r>
              <a:rPr lang="en-US" dirty="0">
                <a:effectLst>
                  <a:outerShdw blurRad="38100" dist="38100" dir="2700000" algn="tl">
                    <a:srgbClr val="000000"/>
                  </a:outerShdw>
                </a:effectLst>
                <a:latin typeface="+mn-lt"/>
                <a:ea typeface="+mn-ea"/>
                <a:cs typeface="+mn-cs"/>
              </a:rPr>
              <a:t> of genetic information</a:t>
            </a:r>
          </a:p>
          <a:p>
            <a:pPr lvl="1" eaLnBrk="1" hangingPunct="1">
              <a:defRPr/>
            </a:pPr>
            <a:r>
              <a:rPr lang="en-US" dirty="0">
                <a:effectLst>
                  <a:outerShdw blurRad="38100" dist="38100" dir="2700000" algn="tl">
                    <a:srgbClr val="000000"/>
                  </a:outerShdw>
                </a:effectLst>
                <a:latin typeface="+mn-lt"/>
              </a:rPr>
              <a:t>Produces four different germ (reproductive cells). </a:t>
            </a:r>
          </a:p>
        </p:txBody>
      </p:sp>
      <p:pic>
        <p:nvPicPr>
          <p:cNvPr id="4976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305800" cy="4848225"/>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497675" name="WordArt 11"/>
          <p:cNvSpPr>
            <a:spLocks noChangeArrowheads="1" noChangeShapeType="1" noTextEdit="1"/>
          </p:cNvSpPr>
          <p:nvPr/>
        </p:nvSpPr>
        <p:spPr bwMode="auto">
          <a:xfrm>
            <a:off x="533400" y="2774950"/>
            <a:ext cx="8305800" cy="2095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3600" b="0" i="0" u="none" strike="noStrike" kern="10" cap="none" spc="720" normalizeH="0" baseline="0" noProof="0" dirty="0">
                <a:ln w="38100">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Which one will </a:t>
            </a:r>
          </a:p>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3600" b="0" i="0" u="none" strike="noStrike" kern="10" cap="none" spc="720" normalizeH="0" baseline="0" noProof="0" dirty="0">
                <a:ln w="38100">
                  <a:solidFill>
                    <a:srgbClr val="000000"/>
                  </a:solidFill>
                  <a:round/>
                  <a:headEnd/>
                  <a:tailEnd/>
                </a:ln>
                <a:solidFill>
                  <a:srgbClr val="FFFF00"/>
                </a:solidFill>
                <a:effectLst>
                  <a:outerShdw dist="45791" dir="3378596" algn="ctr" rotWithShape="0">
                    <a:srgbClr val="4D4D4D">
                      <a:alpha val="80000"/>
                    </a:srgbClr>
                  </a:outerShdw>
                </a:effectLst>
                <a:uLnTx/>
                <a:uFillTx/>
                <a:latin typeface="Arial Black"/>
                <a:ea typeface="+mn-ea"/>
                <a:cs typeface="+mn-cs"/>
              </a:rPr>
              <a:t>fertilize the egg for a bonus point?</a:t>
            </a:r>
          </a:p>
        </p:txBody>
      </p:sp>
      <p:sp>
        <p:nvSpPr>
          <p:cNvPr id="497678" name="Oval 14"/>
          <p:cNvSpPr>
            <a:spLocks noChangeArrowheads="1"/>
          </p:cNvSpPr>
          <p:nvPr/>
        </p:nvSpPr>
        <p:spPr bwMode="auto">
          <a:xfrm>
            <a:off x="4648200" y="5105400"/>
            <a:ext cx="1828800" cy="1066800"/>
          </a:xfrm>
          <a:prstGeom prst="ellipse">
            <a:avLst/>
          </a:prstGeom>
          <a:noFill/>
          <a:ln w="76200" algn="ctr">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a:extLst>
              <a:ext uri="{FF2B5EF4-FFF2-40B4-BE49-F238E27FC236}">
                <a16:creationId xmlns:a16="http://schemas.microsoft.com/office/drawing/2014/main" id="{0F9160F7-E280-4C64-8F24-7FBF0E387432}"/>
              </a:ext>
            </a:extLst>
          </p:cNvPr>
          <p:cNvSpPr/>
          <p:nvPr/>
        </p:nvSpPr>
        <p:spPr>
          <a:xfrm>
            <a:off x="7395644" y="1714500"/>
            <a:ext cx="987771" cy="144655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9</a:t>
            </a:r>
          </a:p>
        </p:txBody>
      </p:sp>
      <p:sp>
        <p:nvSpPr>
          <p:cNvPr id="2" name="Oval 1">
            <a:extLst>
              <a:ext uri="{FF2B5EF4-FFF2-40B4-BE49-F238E27FC236}">
                <a16:creationId xmlns:a16="http://schemas.microsoft.com/office/drawing/2014/main" id="{CF01E051-9A2D-4306-8A6D-AC913365AA4E}"/>
              </a:ext>
            </a:extLst>
          </p:cNvPr>
          <p:cNvSpPr/>
          <p:nvPr/>
        </p:nvSpPr>
        <p:spPr bwMode="auto">
          <a:xfrm>
            <a:off x="533400" y="4953000"/>
            <a:ext cx="1524000" cy="10668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Oval 3">
            <a:extLst>
              <a:ext uri="{FF2B5EF4-FFF2-40B4-BE49-F238E27FC236}">
                <a16:creationId xmlns:a16="http://schemas.microsoft.com/office/drawing/2014/main" id="{922C7966-2248-4386-96D0-D99EAF788E03}"/>
              </a:ext>
            </a:extLst>
          </p:cNvPr>
          <p:cNvSpPr/>
          <p:nvPr/>
        </p:nvSpPr>
        <p:spPr bwMode="auto">
          <a:xfrm>
            <a:off x="2819400" y="4965700"/>
            <a:ext cx="1524000" cy="10668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Oval 4">
            <a:extLst>
              <a:ext uri="{FF2B5EF4-FFF2-40B4-BE49-F238E27FC236}">
                <a16:creationId xmlns:a16="http://schemas.microsoft.com/office/drawing/2014/main" id="{711A5A5A-E97B-42E5-BFE4-BBEB9400B711}"/>
              </a:ext>
            </a:extLst>
          </p:cNvPr>
          <p:cNvSpPr/>
          <p:nvPr/>
        </p:nvSpPr>
        <p:spPr bwMode="auto">
          <a:xfrm>
            <a:off x="6858000" y="4975225"/>
            <a:ext cx="1600200" cy="1066800"/>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5">
            <a:extLst>
              <a:ext uri="{FF2B5EF4-FFF2-40B4-BE49-F238E27FC236}">
                <a16:creationId xmlns:a16="http://schemas.microsoft.com/office/drawing/2014/main" id="{ECE1B4C8-66CD-4A51-B71C-D2D7EAE9108C}"/>
              </a:ext>
            </a:extLst>
          </p:cNvPr>
          <p:cNvSpPr/>
          <p:nvPr/>
        </p:nvSpPr>
        <p:spPr>
          <a:xfrm>
            <a:off x="5317831" y="5332710"/>
            <a:ext cx="2077813"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00FF00"/>
                </a:solidFill>
                <a:effectLst>
                  <a:outerShdw blurRad="12700" dist="38100" dir="2700000" algn="tl" rotWithShape="0">
                    <a:srgbClr val="000000">
                      <a:lumMod val="50000"/>
                    </a:srgbClr>
                  </a:outerShdw>
                </a:effectLst>
                <a:uLnTx/>
                <a:uFillTx/>
                <a:latin typeface="Verdana" pitchFamily="34" charset="0"/>
                <a:ea typeface="+mn-ea"/>
                <a:cs typeface="+mn-cs"/>
              </a:rPr>
              <a:t>+1pt</a:t>
            </a:r>
          </a:p>
        </p:txBody>
      </p:sp>
    </p:spTree>
    <p:extLst>
      <p:ext uri="{BB962C8B-B14F-4D97-AF65-F5344CB8AC3E}">
        <p14:creationId xmlns:p14="http://schemas.microsoft.com/office/powerpoint/2010/main" val="282702614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3"/>
          <p:cNvSpPr>
            <a:spLocks noGrp="1" noChangeArrowheads="1"/>
          </p:cNvSpPr>
          <p:nvPr>
            <p:ph type="body" idx="4294967295"/>
          </p:nvPr>
        </p:nvSpPr>
        <p:spPr>
          <a:xfrm>
            <a:off x="304800" y="152400"/>
            <a:ext cx="8610600" cy="5867400"/>
          </a:xfrm>
        </p:spPr>
        <p:txBody>
          <a:bodyPr/>
          <a:lstStyle/>
          <a:p>
            <a:pPr marL="0" indent="0" eaLnBrk="1" hangingPunct="1">
              <a:buNone/>
            </a:pPr>
            <a:r>
              <a:rPr lang="en-US" dirty="0"/>
              <a:t>Scientists call the factors that control traits…</a:t>
            </a:r>
          </a:p>
          <a:p>
            <a:pPr marL="0" indent="0" eaLnBrk="1" hangingPunct="1">
              <a:buNone/>
            </a:pPr>
            <a:r>
              <a:rPr lang="en-US" dirty="0">
                <a:solidFill>
                  <a:srgbClr val="FF9999"/>
                </a:solidFill>
              </a:rPr>
              <a:t>A.)DNA    </a:t>
            </a:r>
            <a:r>
              <a:rPr lang="en-US" dirty="0">
                <a:solidFill>
                  <a:srgbClr val="33CCFF"/>
                </a:solidFill>
              </a:rPr>
              <a:t>B.)Genes  </a:t>
            </a:r>
            <a:r>
              <a:rPr lang="en-US" dirty="0">
                <a:solidFill>
                  <a:srgbClr val="FF99FF"/>
                </a:solidFill>
              </a:rPr>
              <a:t>C.)Helicase  </a:t>
            </a:r>
            <a:r>
              <a:rPr lang="en-US" dirty="0">
                <a:solidFill>
                  <a:srgbClr val="00FFCC"/>
                </a:solidFill>
              </a:rPr>
              <a:t>D.)Meiosis II </a:t>
            </a:r>
          </a:p>
        </p:txBody>
      </p:sp>
      <p:sp>
        <p:nvSpPr>
          <p:cNvPr id="90009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90010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10600" cy="4953000"/>
          </a:xfrm>
          <a:prstGeom prst="rect">
            <a:avLst/>
          </a:prstGeom>
          <a:noFill/>
          <a:ln w="76200"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D4A433D-A32F-4F2F-AD68-BE9E6E69E0E2}"/>
              </a:ext>
            </a:extLst>
          </p:cNvPr>
          <p:cNvSpPr/>
          <p:nvPr/>
        </p:nvSpPr>
        <p:spPr>
          <a:xfrm>
            <a:off x="7467600" y="54864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10</a:t>
            </a:r>
          </a:p>
        </p:txBody>
      </p:sp>
      <p:sp>
        <p:nvSpPr>
          <p:cNvPr id="3" name="Rectangle 2">
            <a:extLst>
              <a:ext uri="{FF2B5EF4-FFF2-40B4-BE49-F238E27FC236}">
                <a16:creationId xmlns:a16="http://schemas.microsoft.com/office/drawing/2014/main" id="{E55C0064-D6B5-4D0B-8427-4A699A45BFA5}"/>
              </a:ext>
            </a:extLst>
          </p:cNvPr>
          <p:cNvSpPr/>
          <p:nvPr/>
        </p:nvSpPr>
        <p:spPr bwMode="auto">
          <a:xfrm>
            <a:off x="3276600" y="5862935"/>
            <a:ext cx="1828800" cy="53786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a:extLst>
              <a:ext uri="{FF2B5EF4-FFF2-40B4-BE49-F238E27FC236}">
                <a16:creationId xmlns:a16="http://schemas.microsoft.com/office/drawing/2014/main" id="{8E3D4046-6D17-4DC4-A240-6D3D522F1F6D}"/>
              </a:ext>
            </a:extLst>
          </p:cNvPr>
          <p:cNvSpPr/>
          <p:nvPr/>
        </p:nvSpPr>
        <p:spPr bwMode="auto">
          <a:xfrm>
            <a:off x="7118350" y="4114800"/>
            <a:ext cx="1568450" cy="53786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a:extLst>
              <a:ext uri="{FF2B5EF4-FFF2-40B4-BE49-F238E27FC236}">
                <a16:creationId xmlns:a16="http://schemas.microsoft.com/office/drawing/2014/main" id="{273631C2-0695-4D2D-BBB8-AADF0065144A}"/>
              </a:ext>
            </a:extLst>
          </p:cNvPr>
          <p:cNvSpPr/>
          <p:nvPr/>
        </p:nvSpPr>
        <p:spPr bwMode="auto">
          <a:xfrm>
            <a:off x="7118350" y="2281535"/>
            <a:ext cx="1568450" cy="53786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7490261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3"/>
          <p:cNvSpPr>
            <a:spLocks noGrp="1" noChangeArrowheads="1"/>
          </p:cNvSpPr>
          <p:nvPr>
            <p:ph type="body" idx="4294967295"/>
          </p:nvPr>
        </p:nvSpPr>
        <p:spPr>
          <a:xfrm>
            <a:off x="304800" y="152400"/>
            <a:ext cx="8610600" cy="5867400"/>
          </a:xfrm>
        </p:spPr>
        <p:txBody>
          <a:bodyPr/>
          <a:lstStyle/>
          <a:p>
            <a:pPr marL="0" indent="0" eaLnBrk="1" hangingPunct="1">
              <a:buNone/>
            </a:pPr>
            <a:r>
              <a:rPr lang="en-US" dirty="0"/>
              <a:t>Scientists call the factors that control traits…</a:t>
            </a:r>
          </a:p>
          <a:p>
            <a:pPr marL="0" indent="0" eaLnBrk="1" hangingPunct="1">
              <a:buNone/>
            </a:pPr>
            <a:r>
              <a:rPr lang="en-US" dirty="0">
                <a:solidFill>
                  <a:srgbClr val="FF9999"/>
                </a:solidFill>
              </a:rPr>
              <a:t>A.)DNA    </a:t>
            </a:r>
            <a:r>
              <a:rPr lang="en-US" dirty="0">
                <a:solidFill>
                  <a:srgbClr val="33CCFF"/>
                </a:solidFill>
              </a:rPr>
              <a:t>B.)Genes  </a:t>
            </a:r>
            <a:r>
              <a:rPr lang="en-US" dirty="0">
                <a:solidFill>
                  <a:srgbClr val="FF99FF"/>
                </a:solidFill>
              </a:rPr>
              <a:t>C.)Helicase  </a:t>
            </a:r>
            <a:r>
              <a:rPr lang="en-US" dirty="0">
                <a:solidFill>
                  <a:srgbClr val="00FFCC"/>
                </a:solidFill>
              </a:rPr>
              <a:t>D.)Meiosis II </a:t>
            </a:r>
          </a:p>
        </p:txBody>
      </p:sp>
      <p:sp>
        <p:nvSpPr>
          <p:cNvPr id="90009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90010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10600" cy="4953000"/>
          </a:xfrm>
          <a:prstGeom prst="rect">
            <a:avLst/>
          </a:prstGeom>
          <a:noFill/>
          <a:ln w="76200"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D4A433D-A32F-4F2F-AD68-BE9E6E69E0E2}"/>
              </a:ext>
            </a:extLst>
          </p:cNvPr>
          <p:cNvSpPr/>
          <p:nvPr/>
        </p:nvSpPr>
        <p:spPr>
          <a:xfrm>
            <a:off x="7467600" y="54864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10</a:t>
            </a:r>
          </a:p>
        </p:txBody>
      </p:sp>
      <p:sp>
        <p:nvSpPr>
          <p:cNvPr id="6" name="Rectangle: Rounded Corners 5">
            <a:extLst>
              <a:ext uri="{FF2B5EF4-FFF2-40B4-BE49-F238E27FC236}">
                <a16:creationId xmlns:a16="http://schemas.microsoft.com/office/drawing/2014/main" id="{99B9DCD9-EC87-4509-9941-1AA37E65F50E}"/>
              </a:ext>
            </a:extLst>
          </p:cNvPr>
          <p:cNvSpPr/>
          <p:nvPr/>
        </p:nvSpPr>
        <p:spPr bwMode="auto">
          <a:xfrm>
            <a:off x="2057400" y="762000"/>
            <a:ext cx="2057400" cy="533400"/>
          </a:xfrm>
          <a:prstGeom prst="roundRect">
            <a:avLst/>
          </a:prstGeom>
          <a:noFill/>
          <a:ln w="57150" cap="flat" cmpd="sng" algn="ctr">
            <a:solidFill>
              <a:schemeClr val="tx1"/>
            </a:solidFill>
            <a:prstDash val="solid"/>
            <a:round/>
            <a:headEnd type="none" w="med" len="med"/>
            <a:tailEnd type="none" w="med" len="med"/>
          </a:ln>
          <a:effectLst>
            <a:glow rad="228600">
              <a:srgbClr val="00B0F0">
                <a:alpha val="40000"/>
              </a:srgb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glow rad="127000">
                  <a:srgbClr val="00B0F0"/>
                </a:glow>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a:extLst>
              <a:ext uri="{FF2B5EF4-FFF2-40B4-BE49-F238E27FC236}">
                <a16:creationId xmlns:a16="http://schemas.microsoft.com/office/drawing/2014/main" id="{A9D560BA-EA83-4AD9-85C5-9D8E013033F2}"/>
              </a:ext>
            </a:extLst>
          </p:cNvPr>
          <p:cNvSpPr/>
          <p:nvPr/>
        </p:nvSpPr>
        <p:spPr>
          <a:xfrm>
            <a:off x="222250" y="2286000"/>
            <a:ext cx="8484111" cy="1833265"/>
          </a:xfrm>
          <a:prstGeom prst="rect">
            <a:avLst/>
          </a:prstGeom>
          <a:noFill/>
          <a:effectLst>
            <a:glow rad="228600">
              <a:schemeClr val="accent1">
                <a:satMod val="175000"/>
                <a:alpha val="40000"/>
              </a:schemeClr>
            </a:glow>
          </a:effectLst>
        </p:spPr>
        <p:txBody>
          <a:bodyPr wrap="none" lIns="91440" tIns="45720" rIns="91440" bIns="45720">
            <a:prstTxWarp prst="textDeflat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50" normalizeH="0" baseline="0" noProof="0" dirty="0">
                <a:ln w="9525" cmpd="sng">
                  <a:solidFill>
                    <a:srgbClr val="003399"/>
                  </a:solidFill>
                  <a:prstDash val="solid"/>
                </a:ln>
                <a:solidFill>
                  <a:srgbClr val="003399">
                    <a:lumMod val="40000"/>
                    <a:lumOff val="60000"/>
                  </a:srgbClr>
                </a:solidFill>
                <a:effectLst>
                  <a:glow rad="38100">
                    <a:srgbClr val="003399">
                      <a:alpha val="40000"/>
                    </a:srgbClr>
                  </a:glow>
                </a:effectLst>
                <a:uLnTx/>
                <a:uFillTx/>
                <a:latin typeface="Verdana" pitchFamily="34" charset="0"/>
                <a:ea typeface="+mn-ea"/>
                <a:cs typeface="+mn-cs"/>
              </a:rPr>
              <a:t>Genes</a:t>
            </a:r>
          </a:p>
        </p:txBody>
      </p:sp>
    </p:spTree>
    <p:extLst>
      <p:ext uri="{BB962C8B-B14F-4D97-AF65-F5344CB8AC3E}">
        <p14:creationId xmlns:p14="http://schemas.microsoft.com/office/powerpoint/2010/main" val="240223909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0B77F3CF-950C-2982-1C94-45F96EDA8D10}"/>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65802608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solidFill>
                            <a:srgbClr val="FF00FF"/>
                          </a:solidFill>
                        </a:rPr>
                        <a:t>TIME TO REDUCE</a:t>
                      </a:r>
                    </a:p>
                  </a:txBody>
                  <a:tcPr>
                    <a:solidFill>
                      <a:schemeClr val="bg1">
                        <a:lumMod val="85000"/>
                        <a:lumOff val="15000"/>
                      </a:schemeClr>
                    </a:solid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rgbClr val="FF00FF"/>
                          </a:solidFill>
                        </a:rPr>
                        <a:t>11</a:t>
                      </a:r>
                    </a:p>
                  </a:txBody>
                  <a:tcPr>
                    <a:solidFill>
                      <a:schemeClr val="bg1">
                        <a:lumMod val="85000"/>
                        <a:lumOff val="15000"/>
                      </a:schemeClr>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rgbClr val="FF00FF"/>
                          </a:solidFill>
                        </a:rPr>
                        <a:t>12</a:t>
                      </a:r>
                    </a:p>
                  </a:txBody>
                  <a:tcPr>
                    <a:solidFill>
                      <a:schemeClr val="bg1">
                        <a:lumMod val="85000"/>
                        <a:lumOff val="15000"/>
                      </a:schemeClr>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rgbClr val="FF00FF"/>
                          </a:solidFill>
                        </a:rPr>
                        <a:t>13</a:t>
                      </a:r>
                    </a:p>
                  </a:txBody>
                  <a:tcPr>
                    <a:solidFill>
                      <a:schemeClr val="bg1">
                        <a:lumMod val="85000"/>
                        <a:lumOff val="15000"/>
                      </a:schemeClr>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rgbClr val="FF00FF"/>
                          </a:solidFill>
                        </a:rPr>
                        <a:t>14</a:t>
                      </a:r>
                    </a:p>
                  </a:txBody>
                  <a:tcPr>
                    <a:solidFill>
                      <a:schemeClr val="bg1">
                        <a:lumMod val="85000"/>
                        <a:lumOff val="15000"/>
                      </a:schemeClr>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rgbClr val="FF00FF"/>
                          </a:solidFill>
                        </a:rPr>
                        <a:t>15</a:t>
                      </a:r>
                    </a:p>
                  </a:txBody>
                  <a:tcPr>
                    <a:solidFill>
                      <a:schemeClr val="bg1">
                        <a:lumMod val="85000"/>
                        <a:lumOff val="15000"/>
                      </a:schemeClr>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7AEC125F-6800-4645-B519-C076B5B89D8A}"/>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28284928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3"/>
          <p:cNvSpPr>
            <a:spLocks noGrp="1" noChangeArrowheads="1"/>
          </p:cNvSpPr>
          <p:nvPr>
            <p:ph type="body" idx="4294967295"/>
          </p:nvPr>
        </p:nvSpPr>
        <p:spPr>
          <a:xfrm>
            <a:off x="304800" y="152400"/>
            <a:ext cx="8078787" cy="5867400"/>
          </a:xfrm>
        </p:spPr>
        <p:txBody>
          <a:bodyPr/>
          <a:lstStyle/>
          <a:p>
            <a:pPr marL="0" indent="0" eaLnBrk="1" hangingPunct="1">
              <a:buNone/>
            </a:pPr>
            <a:r>
              <a:rPr lang="en-US" dirty="0">
                <a:solidFill>
                  <a:srgbClr val="33CCFF"/>
                </a:solidFill>
              </a:rPr>
              <a:t>The different forms in genes are called…</a:t>
            </a:r>
          </a:p>
          <a:p>
            <a:pPr marL="0" indent="0" eaLnBrk="1" hangingPunct="1">
              <a:buNone/>
            </a:pPr>
            <a:r>
              <a:rPr lang="en-US" dirty="0">
                <a:solidFill>
                  <a:srgbClr val="FFFFCC"/>
                </a:solidFill>
              </a:rPr>
              <a:t>A.) </a:t>
            </a:r>
            <a:r>
              <a:rPr lang="en-US" dirty="0" err="1">
                <a:solidFill>
                  <a:srgbClr val="FFFFCC"/>
                </a:solidFill>
              </a:rPr>
              <a:t>Genoids</a:t>
            </a:r>
            <a:endParaRPr lang="en-US" dirty="0">
              <a:solidFill>
                <a:srgbClr val="FFFFCC"/>
              </a:solidFill>
            </a:endParaRPr>
          </a:p>
          <a:p>
            <a:pPr marL="0" indent="0" eaLnBrk="1" hangingPunct="1">
              <a:buNone/>
            </a:pPr>
            <a:r>
              <a:rPr lang="en-US" dirty="0">
                <a:solidFill>
                  <a:srgbClr val="9999FF"/>
                </a:solidFill>
              </a:rPr>
              <a:t>B.) Chromatin</a:t>
            </a:r>
          </a:p>
          <a:p>
            <a:pPr marL="0" indent="0" eaLnBrk="1" hangingPunct="1">
              <a:buNone/>
            </a:pPr>
            <a:r>
              <a:rPr lang="en-US" dirty="0">
                <a:solidFill>
                  <a:srgbClr val="FF5050"/>
                </a:solidFill>
              </a:rPr>
              <a:t>C.) RNA</a:t>
            </a:r>
          </a:p>
          <a:p>
            <a:pPr marL="0" indent="0" eaLnBrk="1" hangingPunct="1">
              <a:buNone/>
            </a:pPr>
            <a:r>
              <a:rPr lang="en-US" dirty="0">
                <a:solidFill>
                  <a:srgbClr val="FFCC99"/>
                </a:solidFill>
              </a:rPr>
              <a:t>D.) Alleles</a:t>
            </a:r>
          </a:p>
          <a:p>
            <a:pPr marL="0" indent="0" eaLnBrk="1" hangingPunct="1">
              <a:buNone/>
            </a:pPr>
            <a:r>
              <a:rPr lang="en-US" dirty="0">
                <a:solidFill>
                  <a:srgbClr val="00FFCC"/>
                </a:solidFill>
              </a:rPr>
              <a:t>E.) Ribosomes</a:t>
            </a:r>
          </a:p>
        </p:txBody>
      </p:sp>
      <p:sp>
        <p:nvSpPr>
          <p:cNvPr id="90009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1026" name="Picture 2">
            <a:extLst>
              <a:ext uri="{FF2B5EF4-FFF2-40B4-BE49-F238E27FC236}">
                <a16:creationId xmlns:a16="http://schemas.microsoft.com/office/drawing/2014/main" id="{19BBB300-BF27-41EB-A1B0-547594C50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1" y="800100"/>
            <a:ext cx="5743575" cy="4572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angle 1">
            <a:extLst>
              <a:ext uri="{FF2B5EF4-FFF2-40B4-BE49-F238E27FC236}">
                <a16:creationId xmlns:a16="http://schemas.microsoft.com/office/drawing/2014/main" id="{367EDD16-E48B-4C0E-8184-ACB86EB419C2}"/>
              </a:ext>
            </a:extLst>
          </p:cNvPr>
          <p:cNvSpPr/>
          <p:nvPr/>
        </p:nvSpPr>
        <p:spPr bwMode="auto">
          <a:xfrm>
            <a:off x="6019800" y="5060950"/>
            <a:ext cx="533400" cy="304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a:extLst>
              <a:ext uri="{FF2B5EF4-FFF2-40B4-BE49-F238E27FC236}">
                <a16:creationId xmlns:a16="http://schemas.microsoft.com/office/drawing/2014/main" id="{6450911C-3235-42CB-A7D0-675E8309C7BD}"/>
              </a:ext>
            </a:extLst>
          </p:cNvPr>
          <p:cNvSpPr/>
          <p:nvPr/>
        </p:nvSpPr>
        <p:spPr bwMode="auto">
          <a:xfrm>
            <a:off x="5943600" y="787400"/>
            <a:ext cx="533400" cy="304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a:extLst>
              <a:ext uri="{FF2B5EF4-FFF2-40B4-BE49-F238E27FC236}">
                <a16:creationId xmlns:a16="http://schemas.microsoft.com/office/drawing/2014/main" id="{D8E8A40C-004D-4BC9-B61B-ACFFF5EB3467}"/>
              </a:ext>
            </a:extLst>
          </p:cNvPr>
          <p:cNvSpPr/>
          <p:nvPr/>
        </p:nvSpPr>
        <p:spPr>
          <a:xfrm>
            <a:off x="7848600" y="56388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11</a:t>
            </a:r>
          </a:p>
        </p:txBody>
      </p:sp>
    </p:spTree>
    <p:extLst>
      <p:ext uri="{BB962C8B-B14F-4D97-AF65-F5344CB8AC3E}">
        <p14:creationId xmlns:p14="http://schemas.microsoft.com/office/powerpoint/2010/main" val="130673975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3"/>
          <p:cNvSpPr>
            <a:spLocks noGrp="1" noChangeArrowheads="1"/>
          </p:cNvSpPr>
          <p:nvPr>
            <p:ph type="body" idx="4294967295"/>
          </p:nvPr>
        </p:nvSpPr>
        <p:spPr>
          <a:xfrm>
            <a:off x="304800" y="152400"/>
            <a:ext cx="8078787" cy="5867400"/>
          </a:xfrm>
        </p:spPr>
        <p:txBody>
          <a:bodyPr/>
          <a:lstStyle/>
          <a:p>
            <a:pPr marL="0" indent="0" eaLnBrk="1" hangingPunct="1">
              <a:buNone/>
            </a:pPr>
            <a:r>
              <a:rPr lang="en-US" dirty="0">
                <a:solidFill>
                  <a:srgbClr val="33CCFF"/>
                </a:solidFill>
              </a:rPr>
              <a:t>The different forms in genes are called…</a:t>
            </a:r>
          </a:p>
          <a:p>
            <a:pPr marL="0" indent="0" eaLnBrk="1" hangingPunct="1">
              <a:buNone/>
            </a:pPr>
            <a:r>
              <a:rPr lang="en-US" dirty="0">
                <a:solidFill>
                  <a:srgbClr val="FFFFCC"/>
                </a:solidFill>
              </a:rPr>
              <a:t>A.) </a:t>
            </a:r>
            <a:r>
              <a:rPr lang="en-US" dirty="0" err="1">
                <a:solidFill>
                  <a:srgbClr val="FFFFCC"/>
                </a:solidFill>
              </a:rPr>
              <a:t>Genoids</a:t>
            </a:r>
            <a:endParaRPr lang="en-US" dirty="0">
              <a:solidFill>
                <a:srgbClr val="FFFFCC"/>
              </a:solidFill>
            </a:endParaRPr>
          </a:p>
          <a:p>
            <a:pPr marL="0" indent="0" eaLnBrk="1" hangingPunct="1">
              <a:buNone/>
            </a:pPr>
            <a:r>
              <a:rPr lang="en-US" dirty="0">
                <a:solidFill>
                  <a:srgbClr val="9999FF"/>
                </a:solidFill>
              </a:rPr>
              <a:t>B.) Chromatin</a:t>
            </a:r>
          </a:p>
          <a:p>
            <a:pPr marL="0" indent="0" eaLnBrk="1" hangingPunct="1">
              <a:buNone/>
            </a:pPr>
            <a:r>
              <a:rPr lang="en-US" dirty="0">
                <a:solidFill>
                  <a:srgbClr val="FF5050"/>
                </a:solidFill>
              </a:rPr>
              <a:t>C.) RNA</a:t>
            </a:r>
          </a:p>
          <a:p>
            <a:pPr marL="0" indent="0" eaLnBrk="1" hangingPunct="1">
              <a:buNone/>
            </a:pPr>
            <a:r>
              <a:rPr lang="en-US" dirty="0">
                <a:solidFill>
                  <a:srgbClr val="FFCC99"/>
                </a:solidFill>
              </a:rPr>
              <a:t>D.) Alleles</a:t>
            </a:r>
          </a:p>
          <a:p>
            <a:pPr marL="0" indent="0" eaLnBrk="1" hangingPunct="1">
              <a:buNone/>
            </a:pPr>
            <a:r>
              <a:rPr lang="en-US" dirty="0">
                <a:solidFill>
                  <a:srgbClr val="00FFCC"/>
                </a:solidFill>
              </a:rPr>
              <a:t>E.) Ribosomes</a:t>
            </a:r>
          </a:p>
        </p:txBody>
      </p:sp>
      <p:sp>
        <p:nvSpPr>
          <p:cNvPr id="90009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1026" name="Picture 2">
            <a:extLst>
              <a:ext uri="{FF2B5EF4-FFF2-40B4-BE49-F238E27FC236}">
                <a16:creationId xmlns:a16="http://schemas.microsoft.com/office/drawing/2014/main" id="{19BBB300-BF27-41EB-A1B0-547594C50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1" y="800100"/>
            <a:ext cx="5743575" cy="4572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angle 1">
            <a:extLst>
              <a:ext uri="{FF2B5EF4-FFF2-40B4-BE49-F238E27FC236}">
                <a16:creationId xmlns:a16="http://schemas.microsoft.com/office/drawing/2014/main" id="{367EDD16-E48B-4C0E-8184-ACB86EB419C2}"/>
              </a:ext>
            </a:extLst>
          </p:cNvPr>
          <p:cNvSpPr/>
          <p:nvPr/>
        </p:nvSpPr>
        <p:spPr bwMode="auto">
          <a:xfrm>
            <a:off x="6019800" y="5060950"/>
            <a:ext cx="533400" cy="304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a:extLst>
              <a:ext uri="{FF2B5EF4-FFF2-40B4-BE49-F238E27FC236}">
                <a16:creationId xmlns:a16="http://schemas.microsoft.com/office/drawing/2014/main" id="{6450911C-3235-42CB-A7D0-675E8309C7BD}"/>
              </a:ext>
            </a:extLst>
          </p:cNvPr>
          <p:cNvSpPr/>
          <p:nvPr/>
        </p:nvSpPr>
        <p:spPr bwMode="auto">
          <a:xfrm>
            <a:off x="5943600" y="787400"/>
            <a:ext cx="533400" cy="304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a:extLst>
              <a:ext uri="{FF2B5EF4-FFF2-40B4-BE49-F238E27FC236}">
                <a16:creationId xmlns:a16="http://schemas.microsoft.com/office/drawing/2014/main" id="{D8E8A40C-004D-4BC9-B61B-ACFFF5EB3467}"/>
              </a:ext>
            </a:extLst>
          </p:cNvPr>
          <p:cNvSpPr/>
          <p:nvPr/>
        </p:nvSpPr>
        <p:spPr>
          <a:xfrm>
            <a:off x="7848600" y="56388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11</a:t>
            </a:r>
          </a:p>
        </p:txBody>
      </p:sp>
      <p:sp>
        <p:nvSpPr>
          <p:cNvPr id="5" name="Rectangle: Rounded Corners 4">
            <a:extLst>
              <a:ext uri="{FF2B5EF4-FFF2-40B4-BE49-F238E27FC236}">
                <a16:creationId xmlns:a16="http://schemas.microsoft.com/office/drawing/2014/main" id="{D57BEC8E-D363-4B31-AC59-B5061FDF124A}"/>
              </a:ext>
            </a:extLst>
          </p:cNvPr>
          <p:cNvSpPr/>
          <p:nvPr/>
        </p:nvSpPr>
        <p:spPr bwMode="auto">
          <a:xfrm>
            <a:off x="111126" y="2469093"/>
            <a:ext cx="2403474" cy="578907"/>
          </a:xfrm>
          <a:prstGeom prst="roundRect">
            <a:avLst/>
          </a:prstGeom>
          <a:noFill/>
          <a:ln w="57150" cap="flat" cmpd="sng" algn="ctr">
            <a:solidFill>
              <a:schemeClr val="tx1"/>
            </a:solidFill>
            <a:prstDash val="solid"/>
            <a:round/>
            <a:headEnd type="none" w="med" len="med"/>
            <a:tailEnd type="none" w="med" len="med"/>
          </a:ln>
          <a:effectLst>
            <a:glow rad="228600">
              <a:srgbClr val="FFCC99">
                <a:alpha val="40000"/>
              </a:srgb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Rounded Corners 5">
            <a:extLst>
              <a:ext uri="{FF2B5EF4-FFF2-40B4-BE49-F238E27FC236}">
                <a16:creationId xmlns:a16="http://schemas.microsoft.com/office/drawing/2014/main" id="{FA44776B-C090-492A-829C-6737B7C8D8F3}"/>
              </a:ext>
            </a:extLst>
          </p:cNvPr>
          <p:cNvSpPr/>
          <p:nvPr/>
        </p:nvSpPr>
        <p:spPr bwMode="auto">
          <a:xfrm>
            <a:off x="5943600" y="5386389"/>
            <a:ext cx="606426" cy="328611"/>
          </a:xfrm>
          <a:prstGeom prst="roundRect">
            <a:avLst/>
          </a:prstGeom>
          <a:noFill/>
          <a:ln w="57150" cap="flat" cmpd="sng" algn="ctr">
            <a:solidFill>
              <a:schemeClr val="tx1"/>
            </a:solidFill>
            <a:prstDash val="solid"/>
            <a:round/>
            <a:headEnd type="none" w="med" len="med"/>
            <a:tailEnd type="none" w="med" len="med"/>
          </a:ln>
          <a:effectLst>
            <a:glow rad="228600">
              <a:srgbClr val="FFCC99">
                <a:alpha val="40000"/>
              </a:srgb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7370648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AutoShape 3"/>
          <p:cNvSpPr>
            <a:spLocks noChangeArrowheads="1"/>
          </p:cNvSpPr>
          <p:nvPr/>
        </p:nvSpPr>
        <p:spPr bwMode="auto">
          <a:xfrm rot="-1968264">
            <a:off x="3810000" y="2895600"/>
            <a:ext cx="1600200" cy="304800"/>
          </a:xfrm>
          <a:prstGeom prst="roundRect">
            <a:avLst>
              <a:gd name="adj" fmla="val 16667"/>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a:spcBef>
                <a:spcPct val="0"/>
              </a:spcBef>
              <a:buClrTx/>
              <a:buSzTx/>
              <a:buFontTx/>
              <a:buNone/>
            </a:pPr>
            <a:endParaRPr lang="en-US" sz="1800">
              <a:effectLst/>
              <a:latin typeface="Arial" charset="0"/>
            </a:endParaRPr>
          </a:p>
        </p:txBody>
      </p:sp>
      <p:sp>
        <p:nvSpPr>
          <p:cNvPr id="1299459" name="Line 5"/>
          <p:cNvSpPr>
            <a:spLocks noChangeShapeType="1"/>
          </p:cNvSpPr>
          <p:nvPr/>
        </p:nvSpPr>
        <p:spPr bwMode="auto">
          <a:xfrm flipH="1">
            <a:off x="6019800" y="2286000"/>
            <a:ext cx="6096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99460" name="Text Box 6"/>
          <p:cNvSpPr txBox="1">
            <a:spLocks noChangeArrowheads="1"/>
          </p:cNvSpPr>
          <p:nvPr/>
        </p:nvSpPr>
        <p:spPr bwMode="auto">
          <a:xfrm>
            <a:off x="6477000" y="48768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eaLnBrk="1" hangingPunct="1">
              <a:spcBef>
                <a:spcPct val="50000"/>
              </a:spcBef>
              <a:buClrTx/>
              <a:buSzTx/>
              <a:buFontTx/>
              <a:buNone/>
            </a:pPr>
            <a:r>
              <a:rPr lang="en-US" sz="2000" b="1">
                <a:solidFill>
                  <a:schemeClr val="bg1"/>
                </a:solidFill>
                <a:effectLst/>
                <a:latin typeface="Arial" charset="0"/>
              </a:rPr>
              <a:t>In a single male ejaculation</a:t>
            </a:r>
          </a:p>
        </p:txBody>
      </p:sp>
      <p:sp>
        <p:nvSpPr>
          <p:cNvPr id="1299461" name="Freeform 7"/>
          <p:cNvSpPr>
            <a:spLocks/>
          </p:cNvSpPr>
          <p:nvPr/>
        </p:nvSpPr>
        <p:spPr bwMode="auto">
          <a:xfrm>
            <a:off x="-38100" y="-457200"/>
            <a:ext cx="9688513" cy="2251075"/>
          </a:xfrm>
          <a:custGeom>
            <a:avLst/>
            <a:gdLst>
              <a:gd name="T0" fmla="*/ 2147483647 w 6103"/>
              <a:gd name="T1" fmla="*/ 2147483647 h 1418"/>
              <a:gd name="T2" fmla="*/ 2147483647 w 6103"/>
              <a:gd name="T3" fmla="*/ 2147483647 h 1418"/>
              <a:gd name="T4" fmla="*/ 2147483647 w 6103"/>
              <a:gd name="T5" fmla="*/ 2147483647 h 1418"/>
              <a:gd name="T6" fmla="*/ 2147483647 w 6103"/>
              <a:gd name="T7" fmla="*/ 2147483647 h 1418"/>
              <a:gd name="T8" fmla="*/ 2147483647 w 6103"/>
              <a:gd name="T9" fmla="*/ 2147483647 h 1418"/>
              <a:gd name="T10" fmla="*/ 2147483647 w 6103"/>
              <a:gd name="T11" fmla="*/ 2147483647 h 1418"/>
              <a:gd name="T12" fmla="*/ 2147483647 w 6103"/>
              <a:gd name="T13" fmla="*/ 2147483647 h 1418"/>
              <a:gd name="T14" fmla="*/ 2147483647 w 6103"/>
              <a:gd name="T15" fmla="*/ 2147483647 h 1418"/>
              <a:gd name="T16" fmla="*/ 2147483647 w 6103"/>
              <a:gd name="T17" fmla="*/ 2147483647 h 1418"/>
              <a:gd name="T18" fmla="*/ 2147483647 w 6103"/>
              <a:gd name="T19" fmla="*/ 2147483647 h 1418"/>
              <a:gd name="T20" fmla="*/ 2147483647 w 6103"/>
              <a:gd name="T21" fmla="*/ 2147483647 h 1418"/>
              <a:gd name="T22" fmla="*/ 2147483647 w 6103"/>
              <a:gd name="T23" fmla="*/ 2147483647 h 1418"/>
              <a:gd name="T24" fmla="*/ 2147483647 w 6103"/>
              <a:gd name="T25" fmla="*/ 2147483647 h 1418"/>
              <a:gd name="T26" fmla="*/ 2147483647 w 6103"/>
              <a:gd name="T27" fmla="*/ 2147483647 h 1418"/>
              <a:gd name="T28" fmla="*/ 2147483647 w 6103"/>
              <a:gd name="T29" fmla="*/ 2147483647 h 1418"/>
              <a:gd name="T30" fmla="*/ 2147483647 w 6103"/>
              <a:gd name="T31" fmla="*/ 2147483647 h 1418"/>
              <a:gd name="T32" fmla="*/ 2147483647 w 6103"/>
              <a:gd name="T33" fmla="*/ 2147483647 h 1418"/>
              <a:gd name="T34" fmla="*/ 2147483647 w 6103"/>
              <a:gd name="T35" fmla="*/ 2147483647 h 1418"/>
              <a:gd name="T36" fmla="*/ 2147483647 w 6103"/>
              <a:gd name="T37" fmla="*/ 2147483647 h 1418"/>
              <a:gd name="T38" fmla="*/ 2147483647 w 6103"/>
              <a:gd name="T39" fmla="*/ 2147483647 h 1418"/>
              <a:gd name="T40" fmla="*/ 2147483647 w 6103"/>
              <a:gd name="T41" fmla="*/ 2147483647 h 1418"/>
              <a:gd name="T42" fmla="*/ 2147483647 w 6103"/>
              <a:gd name="T43" fmla="*/ 2147483647 h 1418"/>
              <a:gd name="T44" fmla="*/ 2147483647 w 6103"/>
              <a:gd name="T45" fmla="*/ 2147483647 h 1418"/>
              <a:gd name="T46" fmla="*/ 2147483647 w 6103"/>
              <a:gd name="T47" fmla="*/ 2147483647 h 1418"/>
              <a:gd name="T48" fmla="*/ 2147483647 w 6103"/>
              <a:gd name="T49" fmla="*/ 2147483647 h 1418"/>
              <a:gd name="T50" fmla="*/ 2147483647 w 6103"/>
              <a:gd name="T51" fmla="*/ 2147483647 h 1418"/>
              <a:gd name="T52" fmla="*/ 2147483647 w 6103"/>
              <a:gd name="T53" fmla="*/ 2147483647 h 1418"/>
              <a:gd name="T54" fmla="*/ 2147483647 w 6103"/>
              <a:gd name="T55" fmla="*/ 2147483647 h 1418"/>
              <a:gd name="T56" fmla="*/ 2147483647 w 6103"/>
              <a:gd name="T57" fmla="*/ 2147483647 h 1418"/>
              <a:gd name="T58" fmla="*/ 2147483647 w 6103"/>
              <a:gd name="T59" fmla="*/ 2147483647 h 1418"/>
              <a:gd name="T60" fmla="*/ 2147483647 w 6103"/>
              <a:gd name="T61" fmla="*/ 2147483647 h 1418"/>
              <a:gd name="T62" fmla="*/ 2147483647 w 6103"/>
              <a:gd name="T63" fmla="*/ 2147483647 h 1418"/>
              <a:gd name="T64" fmla="*/ 2147483647 w 6103"/>
              <a:gd name="T65" fmla="*/ 0 h 1418"/>
              <a:gd name="T66" fmla="*/ 2147483647 w 6103"/>
              <a:gd name="T67" fmla="*/ 2147483647 h 1418"/>
              <a:gd name="T68" fmla="*/ 2147483647 w 6103"/>
              <a:gd name="T69" fmla="*/ 2147483647 h 14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03"/>
              <a:gd name="T106" fmla="*/ 0 h 1418"/>
              <a:gd name="T107" fmla="*/ 6103 w 6103"/>
              <a:gd name="T108" fmla="*/ 1418 h 14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03" h="1418">
                <a:moveTo>
                  <a:pt x="45" y="32"/>
                </a:moveTo>
                <a:cubicBezTo>
                  <a:pt x="79" y="65"/>
                  <a:pt x="179" y="95"/>
                  <a:pt x="227" y="107"/>
                </a:cubicBezTo>
                <a:cubicBezTo>
                  <a:pt x="234" y="125"/>
                  <a:pt x="237" y="145"/>
                  <a:pt x="248" y="160"/>
                </a:cubicBezTo>
                <a:cubicBezTo>
                  <a:pt x="269" y="189"/>
                  <a:pt x="324" y="192"/>
                  <a:pt x="355" y="203"/>
                </a:cubicBezTo>
                <a:cubicBezTo>
                  <a:pt x="382" y="230"/>
                  <a:pt x="398" y="267"/>
                  <a:pt x="429" y="288"/>
                </a:cubicBezTo>
                <a:cubicBezTo>
                  <a:pt x="444" y="298"/>
                  <a:pt x="465" y="295"/>
                  <a:pt x="483" y="299"/>
                </a:cubicBezTo>
                <a:cubicBezTo>
                  <a:pt x="507" y="311"/>
                  <a:pt x="534" y="317"/>
                  <a:pt x="557" y="331"/>
                </a:cubicBezTo>
                <a:cubicBezTo>
                  <a:pt x="566" y="336"/>
                  <a:pt x="570" y="347"/>
                  <a:pt x="579" y="352"/>
                </a:cubicBezTo>
                <a:cubicBezTo>
                  <a:pt x="606" y="366"/>
                  <a:pt x="637" y="371"/>
                  <a:pt x="664" y="384"/>
                </a:cubicBezTo>
                <a:cubicBezTo>
                  <a:pt x="678" y="402"/>
                  <a:pt x="688" y="424"/>
                  <a:pt x="707" y="437"/>
                </a:cubicBezTo>
                <a:cubicBezTo>
                  <a:pt x="731" y="454"/>
                  <a:pt x="843" y="487"/>
                  <a:pt x="867" y="491"/>
                </a:cubicBezTo>
                <a:cubicBezTo>
                  <a:pt x="911" y="513"/>
                  <a:pt x="953" y="538"/>
                  <a:pt x="995" y="565"/>
                </a:cubicBezTo>
                <a:cubicBezTo>
                  <a:pt x="1053" y="653"/>
                  <a:pt x="1046" y="638"/>
                  <a:pt x="1144" y="672"/>
                </a:cubicBezTo>
                <a:cubicBezTo>
                  <a:pt x="1216" y="725"/>
                  <a:pt x="1158" y="690"/>
                  <a:pt x="1261" y="725"/>
                </a:cubicBezTo>
                <a:cubicBezTo>
                  <a:pt x="1279" y="731"/>
                  <a:pt x="1298" y="738"/>
                  <a:pt x="1315" y="747"/>
                </a:cubicBezTo>
                <a:cubicBezTo>
                  <a:pt x="1326" y="753"/>
                  <a:pt x="1335" y="764"/>
                  <a:pt x="1347" y="768"/>
                </a:cubicBezTo>
                <a:cubicBezTo>
                  <a:pt x="1364" y="775"/>
                  <a:pt x="1450" y="787"/>
                  <a:pt x="1464" y="789"/>
                </a:cubicBezTo>
                <a:cubicBezTo>
                  <a:pt x="1546" y="855"/>
                  <a:pt x="1563" y="844"/>
                  <a:pt x="1677" y="864"/>
                </a:cubicBezTo>
                <a:cubicBezTo>
                  <a:pt x="1744" y="876"/>
                  <a:pt x="1813" y="901"/>
                  <a:pt x="1880" y="917"/>
                </a:cubicBezTo>
                <a:cubicBezTo>
                  <a:pt x="1918" y="957"/>
                  <a:pt x="1955" y="969"/>
                  <a:pt x="2008" y="981"/>
                </a:cubicBezTo>
                <a:cubicBezTo>
                  <a:pt x="2089" y="1037"/>
                  <a:pt x="2173" y="1060"/>
                  <a:pt x="2264" y="1088"/>
                </a:cubicBezTo>
                <a:cubicBezTo>
                  <a:pt x="2313" y="1103"/>
                  <a:pt x="2345" y="1134"/>
                  <a:pt x="2392" y="1152"/>
                </a:cubicBezTo>
                <a:cubicBezTo>
                  <a:pt x="2419" y="1163"/>
                  <a:pt x="2468" y="1177"/>
                  <a:pt x="2499" y="1184"/>
                </a:cubicBezTo>
                <a:cubicBezTo>
                  <a:pt x="2534" y="1192"/>
                  <a:pt x="2605" y="1205"/>
                  <a:pt x="2605" y="1205"/>
                </a:cubicBezTo>
                <a:cubicBezTo>
                  <a:pt x="2701" y="1271"/>
                  <a:pt x="2949" y="1274"/>
                  <a:pt x="3053" y="1280"/>
                </a:cubicBezTo>
                <a:cubicBezTo>
                  <a:pt x="3176" y="1322"/>
                  <a:pt x="3014" y="1305"/>
                  <a:pt x="3256" y="1323"/>
                </a:cubicBezTo>
                <a:cubicBezTo>
                  <a:pt x="3760" y="1418"/>
                  <a:pt x="5493" y="1322"/>
                  <a:pt x="5955" y="1312"/>
                </a:cubicBezTo>
                <a:cubicBezTo>
                  <a:pt x="5989" y="1132"/>
                  <a:pt x="5983" y="1176"/>
                  <a:pt x="5987" y="832"/>
                </a:cubicBezTo>
                <a:cubicBezTo>
                  <a:pt x="5988" y="740"/>
                  <a:pt x="6103" y="125"/>
                  <a:pt x="5795" y="117"/>
                </a:cubicBezTo>
                <a:cubicBezTo>
                  <a:pt x="5539" y="111"/>
                  <a:pt x="5283" y="111"/>
                  <a:pt x="5027" y="107"/>
                </a:cubicBezTo>
                <a:cubicBezTo>
                  <a:pt x="4814" y="104"/>
                  <a:pt x="4600" y="98"/>
                  <a:pt x="4387" y="96"/>
                </a:cubicBezTo>
                <a:cubicBezTo>
                  <a:pt x="3903" y="91"/>
                  <a:pt x="3420" y="89"/>
                  <a:pt x="2936" y="85"/>
                </a:cubicBezTo>
                <a:cubicBezTo>
                  <a:pt x="2481" y="49"/>
                  <a:pt x="2025" y="43"/>
                  <a:pt x="1571" y="0"/>
                </a:cubicBezTo>
                <a:cubicBezTo>
                  <a:pt x="1062" y="4"/>
                  <a:pt x="554" y="4"/>
                  <a:pt x="45" y="11"/>
                </a:cubicBezTo>
                <a:cubicBezTo>
                  <a:pt x="0" y="12"/>
                  <a:pt x="1" y="100"/>
                  <a:pt x="45" y="32"/>
                </a:cubicBezTo>
                <a:close/>
              </a:path>
            </a:pathLst>
          </a:custGeom>
          <a:solidFill>
            <a:srgbClr val="FF9999"/>
          </a:solidFill>
          <a:ln w="57150" cmpd="sng">
            <a:solidFill>
              <a:srgbClr val="FF66FF"/>
            </a:solidFill>
            <a:round/>
            <a:headEnd/>
            <a:tailEnd/>
          </a:ln>
        </p:spPr>
        <p:txBody>
          <a:bodyPr/>
          <a:lstStyle/>
          <a:p>
            <a:endParaRPr lang="en-US"/>
          </a:p>
        </p:txBody>
      </p:sp>
      <p:sp>
        <p:nvSpPr>
          <p:cNvPr id="1299462" name="TextBox 7"/>
          <p:cNvSpPr txBox="1">
            <a:spLocks noChangeArrowheads="1"/>
          </p:cNvSpPr>
          <p:nvPr/>
        </p:nvSpPr>
        <p:spPr bwMode="auto">
          <a:xfrm>
            <a:off x="533400" y="39624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eaLnBrk="1" hangingPunct="1">
              <a:spcBef>
                <a:spcPct val="0"/>
              </a:spcBef>
              <a:buClrTx/>
              <a:buSzTx/>
              <a:buFontTx/>
              <a:buNone/>
            </a:pPr>
            <a:r>
              <a:rPr lang="en-US" sz="2800">
                <a:effectLst/>
                <a:latin typeface="Arial" charset="0"/>
              </a:rPr>
              <a:t>flagellating tail, </a:t>
            </a:r>
          </a:p>
          <a:p>
            <a:pPr eaLnBrk="1" hangingPunct="1">
              <a:spcBef>
                <a:spcPct val="0"/>
              </a:spcBef>
              <a:buClrTx/>
              <a:buSzTx/>
              <a:buFontTx/>
              <a:buNone/>
            </a:pPr>
            <a:endParaRPr lang="en-US" sz="2800">
              <a:effectLst/>
              <a:latin typeface="Arial" charset="0"/>
            </a:endParaRPr>
          </a:p>
        </p:txBody>
      </p:sp>
      <p:pic>
        <p:nvPicPr>
          <p:cNvPr id="1299463" name="Picture 4" descr="flagella"/>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683116">
            <a:off x="-1055688" y="2544763"/>
            <a:ext cx="7653338"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a:off x="3730625" y="1401763"/>
            <a:ext cx="1917700" cy="354012"/>
          </a:xfrm>
          <a:custGeom>
            <a:avLst/>
            <a:gdLst>
              <a:gd name="connsiteX0" fmla="*/ 0 w 1917290"/>
              <a:gd name="connsiteY0" fmla="*/ 0 h 353961"/>
              <a:gd name="connsiteX1" fmla="*/ 58993 w 1917290"/>
              <a:gd name="connsiteY1" fmla="*/ 14748 h 353961"/>
              <a:gd name="connsiteX2" fmla="*/ 103239 w 1917290"/>
              <a:gd name="connsiteY2" fmla="*/ 29497 h 353961"/>
              <a:gd name="connsiteX3" fmla="*/ 221226 w 1917290"/>
              <a:gd name="connsiteY3" fmla="*/ 44245 h 353961"/>
              <a:gd name="connsiteX4" fmla="*/ 265471 w 1917290"/>
              <a:gd name="connsiteY4" fmla="*/ 58993 h 353961"/>
              <a:gd name="connsiteX5" fmla="*/ 353961 w 1917290"/>
              <a:gd name="connsiteY5" fmla="*/ 103238 h 353961"/>
              <a:gd name="connsiteX6" fmla="*/ 604684 w 1917290"/>
              <a:gd name="connsiteY6" fmla="*/ 117987 h 353961"/>
              <a:gd name="connsiteX7" fmla="*/ 648929 w 1917290"/>
              <a:gd name="connsiteY7" fmla="*/ 132735 h 353961"/>
              <a:gd name="connsiteX8" fmla="*/ 752168 w 1917290"/>
              <a:gd name="connsiteY8" fmla="*/ 191729 h 353961"/>
              <a:gd name="connsiteX9" fmla="*/ 796413 w 1917290"/>
              <a:gd name="connsiteY9" fmla="*/ 235974 h 353961"/>
              <a:gd name="connsiteX10" fmla="*/ 1312606 w 1917290"/>
              <a:gd name="connsiteY10" fmla="*/ 280219 h 353961"/>
              <a:gd name="connsiteX11" fmla="*/ 1666568 w 1917290"/>
              <a:gd name="connsiteY11" fmla="*/ 294968 h 353961"/>
              <a:gd name="connsiteX12" fmla="*/ 1814052 w 1917290"/>
              <a:gd name="connsiteY12" fmla="*/ 353961 h 353961"/>
              <a:gd name="connsiteX13" fmla="*/ 1917290 w 1917290"/>
              <a:gd name="connsiteY13" fmla="*/ 353961 h 3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290" h="353961">
                <a:moveTo>
                  <a:pt x="0" y="0"/>
                </a:moveTo>
                <a:cubicBezTo>
                  <a:pt x="19664" y="4916"/>
                  <a:pt x="39503" y="9180"/>
                  <a:pt x="58993" y="14748"/>
                </a:cubicBezTo>
                <a:cubicBezTo>
                  <a:pt x="73941" y="19019"/>
                  <a:pt x="87943" y="26716"/>
                  <a:pt x="103239" y="29497"/>
                </a:cubicBezTo>
                <a:cubicBezTo>
                  <a:pt x="142235" y="36587"/>
                  <a:pt x="181897" y="39329"/>
                  <a:pt x="221226" y="44245"/>
                </a:cubicBezTo>
                <a:cubicBezTo>
                  <a:pt x="235974" y="49161"/>
                  <a:pt x="251566" y="52041"/>
                  <a:pt x="265471" y="58993"/>
                </a:cubicBezTo>
                <a:cubicBezTo>
                  <a:pt x="305867" y="79191"/>
                  <a:pt x="307621" y="98604"/>
                  <a:pt x="353961" y="103238"/>
                </a:cubicBezTo>
                <a:cubicBezTo>
                  <a:pt x="437264" y="111568"/>
                  <a:pt x="521110" y="113071"/>
                  <a:pt x="604684" y="117987"/>
                </a:cubicBezTo>
                <a:cubicBezTo>
                  <a:pt x="619432" y="122903"/>
                  <a:pt x="635431" y="125022"/>
                  <a:pt x="648929" y="132735"/>
                </a:cubicBezTo>
                <a:cubicBezTo>
                  <a:pt x="773938" y="204168"/>
                  <a:pt x="650718" y="157911"/>
                  <a:pt x="752168" y="191729"/>
                </a:cubicBezTo>
                <a:cubicBezTo>
                  <a:pt x="766916" y="206477"/>
                  <a:pt x="779441" y="223851"/>
                  <a:pt x="796413" y="235974"/>
                </a:cubicBezTo>
                <a:cubicBezTo>
                  <a:pt x="930451" y="331716"/>
                  <a:pt x="1258827" y="278263"/>
                  <a:pt x="1312606" y="280219"/>
                </a:cubicBezTo>
                <a:lnTo>
                  <a:pt x="1666568" y="294968"/>
                </a:lnTo>
                <a:cubicBezTo>
                  <a:pt x="1701824" y="312596"/>
                  <a:pt x="1777604" y="353961"/>
                  <a:pt x="1814052" y="353961"/>
                </a:cubicBezTo>
                <a:lnTo>
                  <a:pt x="1917290" y="353961"/>
                </a:lnTo>
              </a:path>
            </a:pathLst>
          </a:custGeom>
          <a:noFill/>
          <a:ln w="7620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0"/>
              </a:spcBef>
              <a:buClrTx/>
              <a:buSzTx/>
              <a:buFontTx/>
              <a:buNone/>
              <a:defRPr/>
            </a:pPr>
            <a:endParaRPr lang="en-US" sz="1800">
              <a:effectLst/>
            </a:endParaRPr>
          </a:p>
        </p:txBody>
      </p:sp>
      <p:sp>
        <p:nvSpPr>
          <p:cNvPr id="12" name="Freeform 11"/>
          <p:cNvSpPr/>
          <p:nvPr/>
        </p:nvSpPr>
        <p:spPr>
          <a:xfrm>
            <a:off x="3722688" y="574675"/>
            <a:ext cx="1935162" cy="1181100"/>
          </a:xfrm>
          <a:custGeom>
            <a:avLst/>
            <a:gdLst>
              <a:gd name="connsiteX0" fmla="*/ 37849 w 1934865"/>
              <a:gd name="connsiteY0" fmla="*/ 825910 h 1181119"/>
              <a:gd name="connsiteX1" fmla="*/ 155836 w 1934865"/>
              <a:gd name="connsiteY1" fmla="*/ 840658 h 1181119"/>
              <a:gd name="connsiteX2" fmla="*/ 244326 w 1934865"/>
              <a:gd name="connsiteY2" fmla="*/ 870155 h 1181119"/>
              <a:gd name="connsiteX3" fmla="*/ 362313 w 1934865"/>
              <a:gd name="connsiteY3" fmla="*/ 884903 h 1181119"/>
              <a:gd name="connsiteX4" fmla="*/ 465552 w 1934865"/>
              <a:gd name="connsiteY4" fmla="*/ 914400 h 1181119"/>
              <a:gd name="connsiteX5" fmla="*/ 539294 w 1934865"/>
              <a:gd name="connsiteY5" fmla="*/ 929148 h 1181119"/>
              <a:gd name="connsiteX6" fmla="*/ 686778 w 1934865"/>
              <a:gd name="connsiteY6" fmla="*/ 943897 h 1181119"/>
              <a:gd name="connsiteX7" fmla="*/ 760520 w 1934865"/>
              <a:gd name="connsiteY7" fmla="*/ 1002890 h 1181119"/>
              <a:gd name="connsiteX8" fmla="*/ 819513 w 1934865"/>
              <a:gd name="connsiteY8" fmla="*/ 1091381 h 1181119"/>
              <a:gd name="connsiteX9" fmla="*/ 1542184 w 1934865"/>
              <a:gd name="connsiteY9" fmla="*/ 1106129 h 1181119"/>
              <a:gd name="connsiteX10" fmla="*/ 1851900 w 1934865"/>
              <a:gd name="connsiteY10" fmla="*/ 1091381 h 1181119"/>
              <a:gd name="connsiteX11" fmla="*/ 1837152 w 1934865"/>
              <a:gd name="connsiteY11" fmla="*/ 589936 h 1181119"/>
              <a:gd name="connsiteX12" fmla="*/ 1822404 w 1934865"/>
              <a:gd name="connsiteY12" fmla="*/ 516194 h 1181119"/>
              <a:gd name="connsiteX13" fmla="*/ 1778158 w 1934865"/>
              <a:gd name="connsiteY13" fmla="*/ 353961 h 1181119"/>
              <a:gd name="connsiteX14" fmla="*/ 1719165 w 1934865"/>
              <a:gd name="connsiteY14" fmla="*/ 235974 h 1181119"/>
              <a:gd name="connsiteX15" fmla="*/ 1660171 w 1934865"/>
              <a:gd name="connsiteY15" fmla="*/ 88490 h 1181119"/>
              <a:gd name="connsiteX16" fmla="*/ 1615926 w 1934865"/>
              <a:gd name="connsiteY16" fmla="*/ 44245 h 1181119"/>
              <a:gd name="connsiteX17" fmla="*/ 1571681 w 1934865"/>
              <a:gd name="connsiteY17" fmla="*/ 14748 h 1181119"/>
              <a:gd name="connsiteX18" fmla="*/ 1497939 w 1934865"/>
              <a:gd name="connsiteY18" fmla="*/ 0 h 1181119"/>
              <a:gd name="connsiteX19" fmla="*/ 893255 w 1934865"/>
              <a:gd name="connsiteY19" fmla="*/ 14748 h 1181119"/>
              <a:gd name="connsiteX20" fmla="*/ 745771 w 1934865"/>
              <a:gd name="connsiteY20" fmla="*/ 58994 h 1181119"/>
              <a:gd name="connsiteX21" fmla="*/ 657281 w 1934865"/>
              <a:gd name="connsiteY21" fmla="*/ 88490 h 1181119"/>
              <a:gd name="connsiteX22" fmla="*/ 568791 w 1934865"/>
              <a:gd name="connsiteY22" fmla="*/ 147484 h 1181119"/>
              <a:gd name="connsiteX23" fmla="*/ 524545 w 1934865"/>
              <a:gd name="connsiteY23" fmla="*/ 206478 h 1181119"/>
              <a:gd name="connsiteX24" fmla="*/ 450804 w 1934865"/>
              <a:gd name="connsiteY24" fmla="*/ 309716 h 1181119"/>
              <a:gd name="connsiteX25" fmla="*/ 406558 w 1934865"/>
              <a:gd name="connsiteY25" fmla="*/ 353961 h 1181119"/>
              <a:gd name="connsiteX26" fmla="*/ 377062 w 1934865"/>
              <a:gd name="connsiteY26" fmla="*/ 412955 h 1181119"/>
              <a:gd name="connsiteX27" fmla="*/ 288571 w 1934865"/>
              <a:gd name="connsiteY27" fmla="*/ 501445 h 1181119"/>
              <a:gd name="connsiteX28" fmla="*/ 229578 w 1934865"/>
              <a:gd name="connsiteY28" fmla="*/ 604684 h 1181119"/>
              <a:gd name="connsiteX29" fmla="*/ 141087 w 1934865"/>
              <a:gd name="connsiteY29" fmla="*/ 663678 h 1181119"/>
              <a:gd name="connsiteX30" fmla="*/ 52597 w 1934865"/>
              <a:gd name="connsiteY30" fmla="*/ 707923 h 1181119"/>
              <a:gd name="connsiteX31" fmla="*/ 37849 w 1934865"/>
              <a:gd name="connsiteY31" fmla="*/ 840658 h 1181119"/>
              <a:gd name="connsiteX32" fmla="*/ 82094 w 1934865"/>
              <a:gd name="connsiteY32" fmla="*/ 870155 h 118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34865" h="1181119">
                <a:moveTo>
                  <a:pt x="37849" y="825910"/>
                </a:moveTo>
                <a:cubicBezTo>
                  <a:pt x="77178" y="830826"/>
                  <a:pt x="117081" y="832353"/>
                  <a:pt x="155836" y="840658"/>
                </a:cubicBezTo>
                <a:cubicBezTo>
                  <a:pt x="186238" y="847173"/>
                  <a:pt x="213474" y="866299"/>
                  <a:pt x="244326" y="870155"/>
                </a:cubicBezTo>
                <a:lnTo>
                  <a:pt x="362313" y="884903"/>
                </a:lnTo>
                <a:cubicBezTo>
                  <a:pt x="411588" y="901329"/>
                  <a:pt x="409990" y="902053"/>
                  <a:pt x="465552" y="914400"/>
                </a:cubicBezTo>
                <a:cubicBezTo>
                  <a:pt x="490023" y="919838"/>
                  <a:pt x="514446" y="925835"/>
                  <a:pt x="539294" y="929148"/>
                </a:cubicBezTo>
                <a:cubicBezTo>
                  <a:pt x="588267" y="935678"/>
                  <a:pt x="637617" y="938981"/>
                  <a:pt x="686778" y="943897"/>
                </a:cubicBezTo>
                <a:cubicBezTo>
                  <a:pt x="817733" y="1140327"/>
                  <a:pt x="618038" y="860407"/>
                  <a:pt x="760520" y="1002890"/>
                </a:cubicBezTo>
                <a:cubicBezTo>
                  <a:pt x="785587" y="1027958"/>
                  <a:pt x="784070" y="1090658"/>
                  <a:pt x="819513" y="1091381"/>
                </a:cubicBezTo>
                <a:lnTo>
                  <a:pt x="1542184" y="1106129"/>
                </a:lnTo>
                <a:cubicBezTo>
                  <a:pt x="1645423" y="1101213"/>
                  <a:pt x="1800621" y="1181119"/>
                  <a:pt x="1851900" y="1091381"/>
                </a:cubicBezTo>
                <a:cubicBezTo>
                  <a:pt x="1934865" y="946193"/>
                  <a:pt x="1845716" y="756937"/>
                  <a:pt x="1837152" y="589936"/>
                </a:cubicBezTo>
                <a:cubicBezTo>
                  <a:pt x="1835868" y="564901"/>
                  <a:pt x="1826888" y="540857"/>
                  <a:pt x="1822404" y="516194"/>
                </a:cubicBezTo>
                <a:cubicBezTo>
                  <a:pt x="1805024" y="420606"/>
                  <a:pt x="1817237" y="438632"/>
                  <a:pt x="1778158" y="353961"/>
                </a:cubicBezTo>
                <a:cubicBezTo>
                  <a:pt x="1759732" y="314037"/>
                  <a:pt x="1733070" y="277689"/>
                  <a:pt x="1719165" y="235974"/>
                </a:cubicBezTo>
                <a:cubicBezTo>
                  <a:pt x="1705733" y="195678"/>
                  <a:pt x="1687297" y="126466"/>
                  <a:pt x="1660171" y="88490"/>
                </a:cubicBezTo>
                <a:cubicBezTo>
                  <a:pt x="1648048" y="71518"/>
                  <a:pt x="1631949" y="57598"/>
                  <a:pt x="1615926" y="44245"/>
                </a:cubicBezTo>
                <a:cubicBezTo>
                  <a:pt x="1602309" y="32897"/>
                  <a:pt x="1588278" y="20972"/>
                  <a:pt x="1571681" y="14748"/>
                </a:cubicBezTo>
                <a:cubicBezTo>
                  <a:pt x="1548210" y="5946"/>
                  <a:pt x="1522520" y="4916"/>
                  <a:pt x="1497939" y="0"/>
                </a:cubicBezTo>
                <a:lnTo>
                  <a:pt x="893255" y="14748"/>
                </a:lnTo>
                <a:cubicBezTo>
                  <a:pt x="788710" y="19197"/>
                  <a:pt x="827371" y="26354"/>
                  <a:pt x="745771" y="58994"/>
                </a:cubicBezTo>
                <a:cubicBezTo>
                  <a:pt x="716903" y="70541"/>
                  <a:pt x="657281" y="88490"/>
                  <a:pt x="657281" y="88490"/>
                </a:cubicBezTo>
                <a:cubicBezTo>
                  <a:pt x="627784" y="108155"/>
                  <a:pt x="590062" y="119124"/>
                  <a:pt x="568791" y="147484"/>
                </a:cubicBezTo>
                <a:cubicBezTo>
                  <a:pt x="554042" y="167149"/>
                  <a:pt x="538832" y="186476"/>
                  <a:pt x="524545" y="206478"/>
                </a:cubicBezTo>
                <a:cubicBezTo>
                  <a:pt x="491192" y="253172"/>
                  <a:pt x="492124" y="261509"/>
                  <a:pt x="450804" y="309716"/>
                </a:cubicBezTo>
                <a:cubicBezTo>
                  <a:pt x="437230" y="325552"/>
                  <a:pt x="421307" y="339213"/>
                  <a:pt x="406558" y="353961"/>
                </a:cubicBezTo>
                <a:cubicBezTo>
                  <a:pt x="396726" y="373626"/>
                  <a:pt x="390796" y="395787"/>
                  <a:pt x="377062" y="412955"/>
                </a:cubicBezTo>
                <a:cubicBezTo>
                  <a:pt x="351003" y="445529"/>
                  <a:pt x="288571" y="501445"/>
                  <a:pt x="288571" y="501445"/>
                </a:cubicBezTo>
                <a:cubicBezTo>
                  <a:pt x="279875" y="518837"/>
                  <a:pt x="248110" y="588469"/>
                  <a:pt x="229578" y="604684"/>
                </a:cubicBezTo>
                <a:cubicBezTo>
                  <a:pt x="202898" y="628029"/>
                  <a:pt x="170584" y="644013"/>
                  <a:pt x="141087" y="663678"/>
                </a:cubicBezTo>
                <a:cubicBezTo>
                  <a:pt x="83908" y="701797"/>
                  <a:pt x="113656" y="687569"/>
                  <a:pt x="52597" y="707923"/>
                </a:cubicBezTo>
                <a:cubicBezTo>
                  <a:pt x="18477" y="759102"/>
                  <a:pt x="0" y="764962"/>
                  <a:pt x="37849" y="840658"/>
                </a:cubicBezTo>
                <a:cubicBezTo>
                  <a:pt x="45776" y="856512"/>
                  <a:pt x="82094" y="870155"/>
                  <a:pt x="82094" y="870155"/>
                </a:cubicBezTo>
              </a:path>
            </a:pathLst>
          </a:custGeom>
          <a:solidFill>
            <a:srgbClr val="FF9999"/>
          </a:solidFill>
          <a:ln>
            <a:noFill/>
          </a:ln>
        </p:spPr>
        <p:style>
          <a:lnRef idx="1">
            <a:schemeClr val="accent1"/>
          </a:lnRef>
          <a:fillRef idx="0">
            <a:schemeClr val="accent1"/>
          </a:fillRef>
          <a:effectRef idx="0">
            <a:schemeClr val="accent1"/>
          </a:effectRef>
          <a:fontRef idx="minor">
            <a:schemeClr val="tx1"/>
          </a:fontRef>
        </p:style>
        <p:txBody>
          <a:bodyPr anchor="ctr"/>
          <a:lstStyle/>
          <a:p>
            <a:pPr algn="ctr">
              <a:spcBef>
                <a:spcPct val="0"/>
              </a:spcBef>
              <a:buClrTx/>
              <a:buSzTx/>
              <a:buFontTx/>
              <a:buNone/>
              <a:defRPr/>
            </a:pPr>
            <a:endParaRPr lang="en-US" sz="1800">
              <a:effectLst/>
            </a:endParaRPr>
          </a:p>
        </p:txBody>
      </p:sp>
      <p:sp>
        <p:nvSpPr>
          <p:cNvPr id="10" name="Rectangle 9"/>
          <p:cNvSpPr/>
          <p:nvPr/>
        </p:nvSpPr>
        <p:spPr>
          <a:xfrm>
            <a:off x="228600" y="914400"/>
            <a:ext cx="5370381" cy="584775"/>
          </a:xfrm>
          <a:prstGeom prst="rect">
            <a:avLst/>
          </a:prstGeom>
          <a:noFill/>
        </p:spPr>
        <p:txBody>
          <a:bodyPr wrap="none" lIns="91440" tIns="45720" rIns="91440" bIns="45720">
            <a:spAutoFit/>
          </a:bodyPr>
          <a:lstStyle/>
          <a:p>
            <a:pPr algn="l"/>
            <a:r>
              <a:rPr lang="en-US" sz="32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Name these two cells?</a:t>
            </a:r>
          </a:p>
        </p:txBody>
      </p:sp>
      <p:sp>
        <p:nvSpPr>
          <p:cNvPr id="13" name="Rectangle 12"/>
          <p:cNvSpPr/>
          <p:nvPr/>
        </p:nvSpPr>
        <p:spPr>
          <a:xfrm>
            <a:off x="7371820" y="5029200"/>
            <a:ext cx="1059906"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3</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2" name="Picture 1">
            <a:extLst>
              <a:ext uri="{FF2B5EF4-FFF2-40B4-BE49-F238E27FC236}">
                <a16:creationId xmlns:a16="http://schemas.microsoft.com/office/drawing/2014/main" id="{BCC06F89-0270-F9E4-124F-2B8781675AB5}"/>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3"/>
          <p:cNvSpPr>
            <a:spLocks noGrp="1" noChangeArrowheads="1"/>
          </p:cNvSpPr>
          <p:nvPr>
            <p:ph type="body" idx="4294967295"/>
          </p:nvPr>
        </p:nvSpPr>
        <p:spPr>
          <a:xfrm>
            <a:off x="304800" y="152400"/>
            <a:ext cx="8078787" cy="5867400"/>
          </a:xfrm>
        </p:spPr>
        <p:txBody>
          <a:bodyPr/>
          <a:lstStyle/>
          <a:p>
            <a:pPr marL="0" indent="0" eaLnBrk="1" hangingPunct="1">
              <a:buNone/>
            </a:pPr>
            <a:r>
              <a:rPr lang="en-US" dirty="0">
                <a:solidFill>
                  <a:srgbClr val="33CCFF"/>
                </a:solidFill>
              </a:rPr>
              <a:t>The different forms in genes are called…</a:t>
            </a:r>
          </a:p>
          <a:p>
            <a:pPr marL="0" indent="0" eaLnBrk="1" hangingPunct="1">
              <a:buNone/>
            </a:pPr>
            <a:r>
              <a:rPr lang="en-US" dirty="0">
                <a:solidFill>
                  <a:srgbClr val="FFFFCC"/>
                </a:solidFill>
              </a:rPr>
              <a:t>A.) </a:t>
            </a:r>
            <a:r>
              <a:rPr lang="en-US" dirty="0" err="1">
                <a:solidFill>
                  <a:srgbClr val="FFFFCC"/>
                </a:solidFill>
              </a:rPr>
              <a:t>Genoids</a:t>
            </a:r>
            <a:endParaRPr lang="en-US" dirty="0">
              <a:solidFill>
                <a:srgbClr val="FFFFCC"/>
              </a:solidFill>
            </a:endParaRPr>
          </a:p>
          <a:p>
            <a:pPr marL="0" indent="0" eaLnBrk="1" hangingPunct="1">
              <a:buNone/>
            </a:pPr>
            <a:r>
              <a:rPr lang="en-US" dirty="0">
                <a:solidFill>
                  <a:srgbClr val="9999FF"/>
                </a:solidFill>
              </a:rPr>
              <a:t>B.) Chromatin</a:t>
            </a:r>
          </a:p>
          <a:p>
            <a:pPr marL="0" indent="0" eaLnBrk="1" hangingPunct="1">
              <a:buNone/>
            </a:pPr>
            <a:r>
              <a:rPr lang="en-US" dirty="0">
                <a:solidFill>
                  <a:srgbClr val="FF5050"/>
                </a:solidFill>
              </a:rPr>
              <a:t>C.) RNA</a:t>
            </a:r>
          </a:p>
          <a:p>
            <a:pPr marL="0" indent="0" eaLnBrk="1" hangingPunct="1">
              <a:buNone/>
            </a:pPr>
            <a:r>
              <a:rPr lang="en-US" dirty="0">
                <a:solidFill>
                  <a:srgbClr val="FFCC99"/>
                </a:solidFill>
              </a:rPr>
              <a:t>D.) Alleles</a:t>
            </a:r>
          </a:p>
          <a:p>
            <a:pPr marL="0" indent="0" eaLnBrk="1" hangingPunct="1">
              <a:buNone/>
            </a:pPr>
            <a:r>
              <a:rPr lang="en-US" dirty="0">
                <a:solidFill>
                  <a:srgbClr val="00FFCC"/>
                </a:solidFill>
              </a:rPr>
              <a:t>E.) Ribosomes</a:t>
            </a:r>
          </a:p>
        </p:txBody>
      </p:sp>
      <p:sp>
        <p:nvSpPr>
          <p:cNvPr id="90009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1026" name="Picture 2">
            <a:extLst>
              <a:ext uri="{FF2B5EF4-FFF2-40B4-BE49-F238E27FC236}">
                <a16:creationId xmlns:a16="http://schemas.microsoft.com/office/drawing/2014/main" id="{19BBB300-BF27-41EB-A1B0-547594C50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1" y="800100"/>
            <a:ext cx="5743575" cy="4572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4" name="Rectangle 3">
            <a:extLst>
              <a:ext uri="{FF2B5EF4-FFF2-40B4-BE49-F238E27FC236}">
                <a16:creationId xmlns:a16="http://schemas.microsoft.com/office/drawing/2014/main" id="{D8E8A40C-004D-4BC9-B61B-ACFFF5EB3467}"/>
              </a:ext>
            </a:extLst>
          </p:cNvPr>
          <p:cNvSpPr/>
          <p:nvPr/>
        </p:nvSpPr>
        <p:spPr>
          <a:xfrm>
            <a:off x="7848600" y="56388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11</a:t>
            </a:r>
          </a:p>
        </p:txBody>
      </p:sp>
      <p:sp>
        <p:nvSpPr>
          <p:cNvPr id="5" name="Rectangle: Rounded Corners 4">
            <a:extLst>
              <a:ext uri="{FF2B5EF4-FFF2-40B4-BE49-F238E27FC236}">
                <a16:creationId xmlns:a16="http://schemas.microsoft.com/office/drawing/2014/main" id="{D57BEC8E-D363-4B31-AC59-B5061FDF124A}"/>
              </a:ext>
            </a:extLst>
          </p:cNvPr>
          <p:cNvSpPr/>
          <p:nvPr/>
        </p:nvSpPr>
        <p:spPr bwMode="auto">
          <a:xfrm>
            <a:off x="111126" y="2469093"/>
            <a:ext cx="2403474" cy="578907"/>
          </a:xfrm>
          <a:prstGeom prst="roundRect">
            <a:avLst/>
          </a:prstGeom>
          <a:noFill/>
          <a:ln w="57150" cap="flat" cmpd="sng" algn="ctr">
            <a:solidFill>
              <a:schemeClr val="tx1"/>
            </a:solidFill>
            <a:prstDash val="solid"/>
            <a:round/>
            <a:headEnd type="none" w="med" len="med"/>
            <a:tailEnd type="none" w="med" len="med"/>
          </a:ln>
          <a:effectLst>
            <a:glow rad="228600">
              <a:srgbClr val="FFCC99">
                <a:alpha val="40000"/>
              </a:srgb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Rectangle: Rounded Corners 5">
            <a:extLst>
              <a:ext uri="{FF2B5EF4-FFF2-40B4-BE49-F238E27FC236}">
                <a16:creationId xmlns:a16="http://schemas.microsoft.com/office/drawing/2014/main" id="{FA44776B-C090-492A-829C-6737B7C8D8F3}"/>
              </a:ext>
            </a:extLst>
          </p:cNvPr>
          <p:cNvSpPr/>
          <p:nvPr/>
        </p:nvSpPr>
        <p:spPr bwMode="auto">
          <a:xfrm>
            <a:off x="5943600" y="5386389"/>
            <a:ext cx="606426" cy="328611"/>
          </a:xfrm>
          <a:prstGeom prst="roundRect">
            <a:avLst/>
          </a:prstGeom>
          <a:noFill/>
          <a:ln w="57150" cap="flat" cmpd="sng" algn="ctr">
            <a:solidFill>
              <a:schemeClr val="tx1"/>
            </a:solidFill>
            <a:prstDash val="solid"/>
            <a:round/>
            <a:headEnd type="none" w="med" len="med"/>
            <a:tailEnd type="none" w="med" len="med"/>
          </a:ln>
          <a:effectLst>
            <a:glow rad="228600">
              <a:srgbClr val="FFCC99">
                <a:alpha val="40000"/>
              </a:srgb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76232743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76200" y="62495"/>
            <a:ext cx="8915400" cy="3657600"/>
          </a:xfrm>
        </p:spPr>
        <p:txBody>
          <a:bodyPr/>
          <a:lstStyle/>
          <a:p>
            <a:pPr eaLnBrk="1" hangingPunct="1">
              <a:defRPr/>
            </a:pPr>
            <a:r>
              <a:rPr lang="en-US" dirty="0"/>
              <a:t>Mendel's law of segregation: Allele pairs separate during gamete formation, and randomly unite at fertilization.</a:t>
            </a:r>
          </a:p>
          <a:p>
            <a:pPr lvl="1" eaLnBrk="1" hangingPunct="1">
              <a:defRPr/>
            </a:pPr>
            <a:r>
              <a:rPr lang="en-US" dirty="0">
                <a:solidFill>
                  <a:srgbClr val="FFFF99"/>
                </a:solidFill>
              </a:rPr>
              <a:t>Organisms inherit two alleles for each trait when </a:t>
            </a:r>
            <a:r>
              <a:rPr lang="en-US" dirty="0">
                <a:solidFill>
                  <a:srgbClr val="00B0F0"/>
                </a:solidFill>
              </a:rPr>
              <a:t>gametes are produced. </a:t>
            </a:r>
          </a:p>
          <a:p>
            <a:pPr lvl="1" eaLnBrk="1" hangingPunct="1">
              <a:defRPr/>
            </a:pPr>
            <a:r>
              <a:rPr lang="en-US" dirty="0">
                <a:solidFill>
                  <a:srgbClr val="FF0000"/>
                </a:solidFill>
              </a:rPr>
              <a:t>Allele pairs separate leaving each cell with a single allele for each trait.</a:t>
            </a:r>
            <a:endParaRPr lang="en-US" dirty="0">
              <a:solidFill>
                <a:srgbClr val="FF0000"/>
              </a:solidFill>
              <a:effectLst>
                <a:outerShdw blurRad="38100" dist="38100" dir="2700000" algn="tl">
                  <a:srgbClr val="000000"/>
                </a:outerShdw>
              </a:effectLst>
            </a:endParaRPr>
          </a:p>
        </p:txBody>
      </p:sp>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026" name="Picture 2" descr="http://course1.winona.edu/sberg/ILLUST/metphsI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8610600" cy="2667000"/>
          </a:xfrm>
          <a:prstGeom prst="rect">
            <a:avLst/>
          </a:prstGeom>
          <a:noFill/>
          <a:ln w="76200">
            <a:solidFill>
              <a:srgbClr val="FF66FF"/>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431A19-7657-4BEA-8C3E-15F1DDE92637}"/>
              </a:ext>
            </a:extLst>
          </p:cNvPr>
          <p:cNvSpPr/>
          <p:nvPr/>
        </p:nvSpPr>
        <p:spPr>
          <a:xfrm>
            <a:off x="7905239" y="-2741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12</a:t>
            </a:r>
          </a:p>
        </p:txBody>
      </p:sp>
      <p:sp>
        <p:nvSpPr>
          <p:cNvPr id="5" name="Rectangle: Rounded Corners 4">
            <a:extLst>
              <a:ext uri="{FF2B5EF4-FFF2-40B4-BE49-F238E27FC236}">
                <a16:creationId xmlns:a16="http://schemas.microsoft.com/office/drawing/2014/main" id="{0ECBEF28-8A61-4C2A-BA6D-BD372D99B8A6}"/>
              </a:ext>
            </a:extLst>
          </p:cNvPr>
          <p:cNvSpPr/>
          <p:nvPr/>
        </p:nvSpPr>
        <p:spPr bwMode="auto">
          <a:xfrm>
            <a:off x="3429000" y="152400"/>
            <a:ext cx="2133600" cy="457200"/>
          </a:xfrm>
          <a:prstGeom prst="roundRect">
            <a:avLst/>
          </a:prstGeom>
          <a:solidFill>
            <a:schemeClr val="tx1"/>
          </a:solidFill>
          <a:ln w="38100" cap="flat" cmpd="sng" algn="ctr">
            <a:solidFill>
              <a:schemeClr val="bg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89452565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76200" y="62495"/>
            <a:ext cx="8915400" cy="3657600"/>
          </a:xfrm>
        </p:spPr>
        <p:txBody>
          <a:bodyPr/>
          <a:lstStyle/>
          <a:p>
            <a:pPr eaLnBrk="1" hangingPunct="1">
              <a:defRPr/>
            </a:pPr>
            <a:r>
              <a:rPr lang="en-US" dirty="0"/>
              <a:t>Mendel's law of segregation: Allele pairs separate during gamete formation, and randomly unite at fertilization.</a:t>
            </a:r>
          </a:p>
          <a:p>
            <a:pPr lvl="1" eaLnBrk="1" hangingPunct="1">
              <a:defRPr/>
            </a:pPr>
            <a:r>
              <a:rPr lang="en-US" dirty="0">
                <a:solidFill>
                  <a:srgbClr val="FFFF99"/>
                </a:solidFill>
              </a:rPr>
              <a:t>Organisms inherit two alleles for each trait when </a:t>
            </a:r>
            <a:r>
              <a:rPr lang="en-US" dirty="0">
                <a:solidFill>
                  <a:srgbClr val="00B0F0"/>
                </a:solidFill>
              </a:rPr>
              <a:t>gametes are produced. </a:t>
            </a:r>
          </a:p>
          <a:p>
            <a:pPr lvl="1" eaLnBrk="1" hangingPunct="1">
              <a:defRPr/>
            </a:pPr>
            <a:r>
              <a:rPr lang="en-US" dirty="0">
                <a:solidFill>
                  <a:srgbClr val="FF0000"/>
                </a:solidFill>
              </a:rPr>
              <a:t>Allele pairs separate leaving each cell with a single allele for each trait.</a:t>
            </a:r>
            <a:endParaRPr lang="en-US" dirty="0">
              <a:solidFill>
                <a:srgbClr val="FF0000"/>
              </a:solidFill>
              <a:effectLst>
                <a:outerShdw blurRad="38100" dist="38100" dir="2700000" algn="tl">
                  <a:srgbClr val="000000"/>
                </a:outerShdw>
              </a:effectLst>
            </a:endParaRPr>
          </a:p>
        </p:txBody>
      </p:sp>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026" name="Picture 2" descr="http://course1.winona.edu/sberg/ILLUST/metphsI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8610600" cy="2667000"/>
          </a:xfrm>
          <a:prstGeom prst="rect">
            <a:avLst/>
          </a:prstGeom>
          <a:noFill/>
          <a:ln w="76200">
            <a:solidFill>
              <a:srgbClr val="FF66FF"/>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431A19-7657-4BEA-8C3E-15F1DDE92637}"/>
              </a:ext>
            </a:extLst>
          </p:cNvPr>
          <p:cNvSpPr/>
          <p:nvPr/>
        </p:nvSpPr>
        <p:spPr>
          <a:xfrm>
            <a:off x="7905239" y="-2741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12</a:t>
            </a:r>
          </a:p>
        </p:txBody>
      </p:sp>
      <p:sp>
        <p:nvSpPr>
          <p:cNvPr id="5" name="Rectangle: Rounded Corners 4">
            <a:extLst>
              <a:ext uri="{FF2B5EF4-FFF2-40B4-BE49-F238E27FC236}">
                <a16:creationId xmlns:a16="http://schemas.microsoft.com/office/drawing/2014/main" id="{0ECBEF28-8A61-4C2A-BA6D-BD372D99B8A6}"/>
              </a:ext>
            </a:extLst>
          </p:cNvPr>
          <p:cNvSpPr/>
          <p:nvPr/>
        </p:nvSpPr>
        <p:spPr bwMode="auto">
          <a:xfrm>
            <a:off x="3429000" y="152400"/>
            <a:ext cx="2133600" cy="457200"/>
          </a:xfrm>
          <a:prstGeom prst="roundRect">
            <a:avLst/>
          </a:prstGeom>
          <a:solidFill>
            <a:schemeClr val="tx1"/>
          </a:solidFill>
          <a:ln w="38100" cap="flat" cmpd="sng" algn="ctr">
            <a:solidFill>
              <a:schemeClr val="bg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a:extLst>
              <a:ext uri="{FF2B5EF4-FFF2-40B4-BE49-F238E27FC236}">
                <a16:creationId xmlns:a16="http://schemas.microsoft.com/office/drawing/2014/main" id="{D0BCECCA-426E-41CE-A9F8-186DE203C651}"/>
              </a:ext>
            </a:extLst>
          </p:cNvPr>
          <p:cNvSpPr/>
          <p:nvPr/>
        </p:nvSpPr>
        <p:spPr>
          <a:xfrm>
            <a:off x="157006" y="3732795"/>
            <a:ext cx="5564344" cy="317009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rPr>
              <a:t>Which will fertilize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rPr>
              <a:t>for a bonus point</a:t>
            </a:r>
          </a:p>
        </p:txBody>
      </p:sp>
      <p:sp>
        <p:nvSpPr>
          <p:cNvPr id="4" name="Oval 3">
            <a:extLst>
              <a:ext uri="{FF2B5EF4-FFF2-40B4-BE49-F238E27FC236}">
                <a16:creationId xmlns:a16="http://schemas.microsoft.com/office/drawing/2014/main" id="{A4CB3096-4F9F-419C-B2D5-49957C207D6C}"/>
              </a:ext>
            </a:extLst>
          </p:cNvPr>
          <p:cNvSpPr/>
          <p:nvPr/>
        </p:nvSpPr>
        <p:spPr bwMode="auto">
          <a:xfrm>
            <a:off x="6978904" y="3776219"/>
            <a:ext cx="1784095" cy="623305"/>
          </a:xfrm>
          <a:prstGeom prst="ellipse">
            <a:avLst/>
          </a:prstGeom>
          <a:solidFill>
            <a:srgbClr val="00B0F0">
              <a:alpha val="46000"/>
            </a:srgbClr>
          </a:solidFill>
          <a:ln w="5715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Oval 5">
            <a:extLst>
              <a:ext uri="{FF2B5EF4-FFF2-40B4-BE49-F238E27FC236}">
                <a16:creationId xmlns:a16="http://schemas.microsoft.com/office/drawing/2014/main" id="{6E04E482-05F8-4550-A23E-C694FBAB9B0A}"/>
              </a:ext>
            </a:extLst>
          </p:cNvPr>
          <p:cNvSpPr/>
          <p:nvPr/>
        </p:nvSpPr>
        <p:spPr bwMode="auto">
          <a:xfrm>
            <a:off x="7055105" y="4503305"/>
            <a:ext cx="1784095" cy="602096"/>
          </a:xfrm>
          <a:prstGeom prst="ellipse">
            <a:avLst/>
          </a:prstGeom>
          <a:solidFill>
            <a:srgbClr val="C00000">
              <a:alpha val="46000"/>
            </a:srgbClr>
          </a:solid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Oval 6">
            <a:extLst>
              <a:ext uri="{FF2B5EF4-FFF2-40B4-BE49-F238E27FC236}">
                <a16:creationId xmlns:a16="http://schemas.microsoft.com/office/drawing/2014/main" id="{387FFE18-24D7-4EBF-998B-6A9190B30954}"/>
              </a:ext>
            </a:extLst>
          </p:cNvPr>
          <p:cNvSpPr/>
          <p:nvPr/>
        </p:nvSpPr>
        <p:spPr bwMode="auto">
          <a:xfrm>
            <a:off x="7126699" y="5189104"/>
            <a:ext cx="1784095" cy="602096"/>
          </a:xfrm>
          <a:prstGeom prst="ellipse">
            <a:avLst/>
          </a:prstGeom>
          <a:solidFill>
            <a:srgbClr val="FFC000">
              <a:alpha val="46000"/>
            </a:srgbClr>
          </a:solid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Oval 7">
            <a:extLst>
              <a:ext uri="{FF2B5EF4-FFF2-40B4-BE49-F238E27FC236}">
                <a16:creationId xmlns:a16="http://schemas.microsoft.com/office/drawing/2014/main" id="{DA99DDDB-D54F-422A-8C1C-7F541B260B74}"/>
              </a:ext>
            </a:extLst>
          </p:cNvPr>
          <p:cNvSpPr/>
          <p:nvPr/>
        </p:nvSpPr>
        <p:spPr bwMode="auto">
          <a:xfrm>
            <a:off x="7090902" y="5881233"/>
            <a:ext cx="1784095" cy="602096"/>
          </a:xfrm>
          <a:prstGeom prst="ellipse">
            <a:avLst/>
          </a:prstGeom>
          <a:solidFill>
            <a:srgbClr val="00FF00">
              <a:alpha val="46000"/>
            </a:srgbClr>
          </a:solidFill>
          <a:ln w="571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328003805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76200" y="62495"/>
            <a:ext cx="8915400" cy="3657600"/>
          </a:xfrm>
        </p:spPr>
        <p:txBody>
          <a:bodyPr/>
          <a:lstStyle/>
          <a:p>
            <a:pPr eaLnBrk="1" hangingPunct="1">
              <a:defRPr/>
            </a:pPr>
            <a:r>
              <a:rPr lang="en-US" dirty="0"/>
              <a:t>Mendel's law of segregation: Allele pairs separate during gamete formation, and randomly unite at fertilization.</a:t>
            </a:r>
          </a:p>
          <a:p>
            <a:pPr lvl="1" eaLnBrk="1" hangingPunct="1">
              <a:defRPr/>
            </a:pPr>
            <a:r>
              <a:rPr lang="en-US" dirty="0">
                <a:solidFill>
                  <a:srgbClr val="FFFF99"/>
                </a:solidFill>
              </a:rPr>
              <a:t>Organisms inherit two alleles for each trait when </a:t>
            </a:r>
            <a:r>
              <a:rPr lang="en-US" dirty="0">
                <a:solidFill>
                  <a:srgbClr val="00B0F0"/>
                </a:solidFill>
              </a:rPr>
              <a:t>gametes are produced. </a:t>
            </a:r>
          </a:p>
          <a:p>
            <a:pPr lvl="1" eaLnBrk="1" hangingPunct="1">
              <a:defRPr/>
            </a:pPr>
            <a:r>
              <a:rPr lang="en-US" dirty="0">
                <a:solidFill>
                  <a:srgbClr val="FF0000"/>
                </a:solidFill>
              </a:rPr>
              <a:t>Allele pairs separate leaving each cell with a single allele for each trait.</a:t>
            </a:r>
            <a:endParaRPr lang="en-US" dirty="0">
              <a:solidFill>
                <a:srgbClr val="FF0000"/>
              </a:solidFill>
              <a:effectLst>
                <a:outerShdw blurRad="38100" dist="38100" dir="2700000" algn="tl">
                  <a:srgbClr val="000000"/>
                </a:outerShdw>
              </a:effectLst>
            </a:endParaRPr>
          </a:p>
        </p:txBody>
      </p:sp>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026" name="Picture 2" descr="http://course1.winona.edu/sberg/ILLUST/metphsI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8610600" cy="2667000"/>
          </a:xfrm>
          <a:prstGeom prst="rect">
            <a:avLst/>
          </a:prstGeom>
          <a:noFill/>
          <a:ln w="76200">
            <a:solidFill>
              <a:srgbClr val="FF66FF"/>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431A19-7657-4BEA-8C3E-15F1DDE92637}"/>
              </a:ext>
            </a:extLst>
          </p:cNvPr>
          <p:cNvSpPr/>
          <p:nvPr/>
        </p:nvSpPr>
        <p:spPr>
          <a:xfrm>
            <a:off x="7905239" y="-2741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12</a:t>
            </a:r>
          </a:p>
        </p:txBody>
      </p:sp>
      <p:sp>
        <p:nvSpPr>
          <p:cNvPr id="5" name="Rectangle: Rounded Corners 4">
            <a:extLst>
              <a:ext uri="{FF2B5EF4-FFF2-40B4-BE49-F238E27FC236}">
                <a16:creationId xmlns:a16="http://schemas.microsoft.com/office/drawing/2014/main" id="{0ECBEF28-8A61-4C2A-BA6D-BD372D99B8A6}"/>
              </a:ext>
            </a:extLst>
          </p:cNvPr>
          <p:cNvSpPr/>
          <p:nvPr/>
        </p:nvSpPr>
        <p:spPr bwMode="auto">
          <a:xfrm>
            <a:off x="3429000" y="152400"/>
            <a:ext cx="2133600" cy="457200"/>
          </a:xfrm>
          <a:prstGeom prst="roundRect">
            <a:avLst/>
          </a:prstGeom>
          <a:solidFill>
            <a:schemeClr val="tx1"/>
          </a:solidFill>
          <a:ln w="38100" cap="flat" cmpd="sng" algn="ctr">
            <a:solidFill>
              <a:schemeClr val="bg1">
                <a:lumMod val="75000"/>
                <a:lumOff val="25000"/>
              </a:schemeClr>
            </a:solidFill>
            <a:prstDash val="solid"/>
            <a:round/>
            <a:headEnd type="none" w="med" len="med"/>
            <a:tailEnd type="none" w="med" len="med"/>
          </a:ln>
          <a:effectLst>
            <a:glow rad="4699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a:extLst>
              <a:ext uri="{FF2B5EF4-FFF2-40B4-BE49-F238E27FC236}">
                <a16:creationId xmlns:a16="http://schemas.microsoft.com/office/drawing/2014/main" id="{D0BCECCA-426E-41CE-A9F8-186DE203C651}"/>
              </a:ext>
            </a:extLst>
          </p:cNvPr>
          <p:cNvSpPr/>
          <p:nvPr/>
        </p:nvSpPr>
        <p:spPr>
          <a:xfrm>
            <a:off x="157006" y="3732795"/>
            <a:ext cx="5564344" cy="317009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rPr>
              <a:t>Which will fertilize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rPr>
              <a:t>for a bonus point</a:t>
            </a:r>
          </a:p>
        </p:txBody>
      </p:sp>
      <p:sp>
        <p:nvSpPr>
          <p:cNvPr id="4" name="Oval 3">
            <a:extLst>
              <a:ext uri="{FF2B5EF4-FFF2-40B4-BE49-F238E27FC236}">
                <a16:creationId xmlns:a16="http://schemas.microsoft.com/office/drawing/2014/main" id="{A4CB3096-4F9F-419C-B2D5-49957C207D6C}"/>
              </a:ext>
            </a:extLst>
          </p:cNvPr>
          <p:cNvSpPr/>
          <p:nvPr/>
        </p:nvSpPr>
        <p:spPr bwMode="auto">
          <a:xfrm>
            <a:off x="6978904" y="3776219"/>
            <a:ext cx="1784095" cy="623305"/>
          </a:xfrm>
          <a:prstGeom prst="ellipse">
            <a:avLst/>
          </a:prstGeom>
          <a:solidFill>
            <a:srgbClr val="00B0F0">
              <a:alpha val="46000"/>
            </a:srgbClr>
          </a:solidFill>
          <a:ln w="5715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Oval 5">
            <a:extLst>
              <a:ext uri="{FF2B5EF4-FFF2-40B4-BE49-F238E27FC236}">
                <a16:creationId xmlns:a16="http://schemas.microsoft.com/office/drawing/2014/main" id="{6E04E482-05F8-4550-A23E-C694FBAB9B0A}"/>
              </a:ext>
            </a:extLst>
          </p:cNvPr>
          <p:cNvSpPr/>
          <p:nvPr/>
        </p:nvSpPr>
        <p:spPr bwMode="auto">
          <a:xfrm>
            <a:off x="7055105" y="4503305"/>
            <a:ext cx="1784095" cy="602096"/>
          </a:xfrm>
          <a:prstGeom prst="ellipse">
            <a:avLst/>
          </a:prstGeom>
          <a:solidFill>
            <a:srgbClr val="C00000">
              <a:alpha val="46000"/>
            </a:srgbClr>
          </a:solid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Oval 6">
            <a:extLst>
              <a:ext uri="{FF2B5EF4-FFF2-40B4-BE49-F238E27FC236}">
                <a16:creationId xmlns:a16="http://schemas.microsoft.com/office/drawing/2014/main" id="{387FFE18-24D7-4EBF-998B-6A9190B30954}"/>
              </a:ext>
            </a:extLst>
          </p:cNvPr>
          <p:cNvSpPr/>
          <p:nvPr/>
        </p:nvSpPr>
        <p:spPr bwMode="auto">
          <a:xfrm>
            <a:off x="7126699" y="5189104"/>
            <a:ext cx="1784095" cy="602096"/>
          </a:xfrm>
          <a:prstGeom prst="ellipse">
            <a:avLst/>
          </a:prstGeom>
          <a:solidFill>
            <a:srgbClr val="FFC000">
              <a:alpha val="46000"/>
            </a:srgbClr>
          </a:solid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Oval 7">
            <a:extLst>
              <a:ext uri="{FF2B5EF4-FFF2-40B4-BE49-F238E27FC236}">
                <a16:creationId xmlns:a16="http://schemas.microsoft.com/office/drawing/2014/main" id="{DA99DDDB-D54F-422A-8C1C-7F541B260B74}"/>
              </a:ext>
            </a:extLst>
          </p:cNvPr>
          <p:cNvSpPr/>
          <p:nvPr/>
        </p:nvSpPr>
        <p:spPr bwMode="auto">
          <a:xfrm>
            <a:off x="7090902" y="5881233"/>
            <a:ext cx="1784095" cy="602096"/>
          </a:xfrm>
          <a:prstGeom prst="ellipse">
            <a:avLst/>
          </a:prstGeom>
          <a:solidFill>
            <a:srgbClr val="00FF00">
              <a:alpha val="46000"/>
            </a:srgbClr>
          </a:solidFill>
          <a:ln w="571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44264006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76200" y="62495"/>
            <a:ext cx="8915400" cy="3657600"/>
          </a:xfrm>
        </p:spPr>
        <p:txBody>
          <a:bodyPr/>
          <a:lstStyle/>
          <a:p>
            <a:pPr eaLnBrk="1" hangingPunct="1">
              <a:defRPr/>
            </a:pPr>
            <a:r>
              <a:rPr lang="en-US" dirty="0"/>
              <a:t>Mendel's law of </a:t>
            </a:r>
            <a:r>
              <a:rPr lang="en-US" u="sng" dirty="0">
                <a:solidFill>
                  <a:srgbClr val="FFFF00"/>
                </a:solidFill>
              </a:rPr>
              <a:t>segregation</a:t>
            </a:r>
            <a:r>
              <a:rPr lang="en-US" dirty="0"/>
              <a:t>: Allele pairs separate during gamete formation, and randomly unite at fertilization.</a:t>
            </a:r>
          </a:p>
          <a:p>
            <a:pPr lvl="1" eaLnBrk="1" hangingPunct="1">
              <a:defRPr/>
            </a:pPr>
            <a:r>
              <a:rPr lang="en-US" dirty="0">
                <a:solidFill>
                  <a:srgbClr val="FFFF99"/>
                </a:solidFill>
              </a:rPr>
              <a:t>Organisms inherit two alleles for each trait when </a:t>
            </a:r>
            <a:r>
              <a:rPr lang="en-US" dirty="0">
                <a:solidFill>
                  <a:srgbClr val="00B0F0"/>
                </a:solidFill>
              </a:rPr>
              <a:t>gametes are produced. </a:t>
            </a:r>
          </a:p>
          <a:p>
            <a:pPr lvl="1" eaLnBrk="1" hangingPunct="1">
              <a:defRPr/>
            </a:pPr>
            <a:r>
              <a:rPr lang="en-US" dirty="0">
                <a:solidFill>
                  <a:srgbClr val="FF0000"/>
                </a:solidFill>
              </a:rPr>
              <a:t>Allele pairs separate leaving each cell with a single allele for each trait.</a:t>
            </a:r>
            <a:endParaRPr lang="en-US" dirty="0">
              <a:solidFill>
                <a:srgbClr val="FF0000"/>
              </a:solidFill>
              <a:effectLst>
                <a:outerShdw blurRad="38100" dist="38100" dir="2700000" algn="tl">
                  <a:srgbClr val="000000"/>
                </a:outerShdw>
              </a:effectLst>
            </a:endParaRPr>
          </a:p>
        </p:txBody>
      </p:sp>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026" name="Picture 2" descr="http://course1.winona.edu/sberg/ILLUST/metphsI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8610600" cy="2667000"/>
          </a:xfrm>
          <a:prstGeom prst="rect">
            <a:avLst/>
          </a:prstGeom>
          <a:noFill/>
          <a:ln w="76200">
            <a:solidFill>
              <a:srgbClr val="FF66FF"/>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431A19-7657-4BEA-8C3E-15F1DDE92637}"/>
              </a:ext>
            </a:extLst>
          </p:cNvPr>
          <p:cNvSpPr/>
          <p:nvPr/>
        </p:nvSpPr>
        <p:spPr>
          <a:xfrm>
            <a:off x="7905239" y="-2741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12</a:t>
            </a:r>
          </a:p>
        </p:txBody>
      </p:sp>
      <p:sp>
        <p:nvSpPr>
          <p:cNvPr id="3" name="Rectangle 2">
            <a:extLst>
              <a:ext uri="{FF2B5EF4-FFF2-40B4-BE49-F238E27FC236}">
                <a16:creationId xmlns:a16="http://schemas.microsoft.com/office/drawing/2014/main" id="{D0BCECCA-426E-41CE-A9F8-186DE203C651}"/>
              </a:ext>
            </a:extLst>
          </p:cNvPr>
          <p:cNvSpPr/>
          <p:nvPr/>
        </p:nvSpPr>
        <p:spPr>
          <a:xfrm>
            <a:off x="157006" y="3732795"/>
            <a:ext cx="5564344" cy="317009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rPr>
              <a:t>Which will fertilize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9525">
                  <a:solidFill>
                    <a:srgbClr val="000000"/>
                  </a:solidFill>
                  <a:prstDash val="solid"/>
                </a:ln>
                <a:solidFill>
                  <a:srgbClr val="FFFFFF"/>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rPr>
              <a:t>for a bonus point</a:t>
            </a:r>
          </a:p>
        </p:txBody>
      </p:sp>
      <p:sp>
        <p:nvSpPr>
          <p:cNvPr id="4" name="Oval 3">
            <a:extLst>
              <a:ext uri="{FF2B5EF4-FFF2-40B4-BE49-F238E27FC236}">
                <a16:creationId xmlns:a16="http://schemas.microsoft.com/office/drawing/2014/main" id="{A4CB3096-4F9F-419C-B2D5-49957C207D6C}"/>
              </a:ext>
            </a:extLst>
          </p:cNvPr>
          <p:cNvSpPr/>
          <p:nvPr/>
        </p:nvSpPr>
        <p:spPr bwMode="auto">
          <a:xfrm>
            <a:off x="6978904" y="3776219"/>
            <a:ext cx="1784095" cy="623305"/>
          </a:xfrm>
          <a:prstGeom prst="ellipse">
            <a:avLst/>
          </a:prstGeom>
          <a:solidFill>
            <a:srgbClr val="00B0F0">
              <a:alpha val="46000"/>
            </a:srgbClr>
          </a:solidFill>
          <a:ln w="5715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Oval 5">
            <a:extLst>
              <a:ext uri="{FF2B5EF4-FFF2-40B4-BE49-F238E27FC236}">
                <a16:creationId xmlns:a16="http://schemas.microsoft.com/office/drawing/2014/main" id="{6E04E482-05F8-4550-A23E-C694FBAB9B0A}"/>
              </a:ext>
            </a:extLst>
          </p:cNvPr>
          <p:cNvSpPr/>
          <p:nvPr/>
        </p:nvSpPr>
        <p:spPr bwMode="auto">
          <a:xfrm>
            <a:off x="7055105" y="4503305"/>
            <a:ext cx="1784095" cy="602096"/>
          </a:xfrm>
          <a:prstGeom prst="ellipse">
            <a:avLst/>
          </a:prstGeom>
          <a:solidFill>
            <a:srgbClr val="C00000">
              <a:alpha val="46000"/>
            </a:srgbClr>
          </a:solid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Oval 6">
            <a:extLst>
              <a:ext uri="{FF2B5EF4-FFF2-40B4-BE49-F238E27FC236}">
                <a16:creationId xmlns:a16="http://schemas.microsoft.com/office/drawing/2014/main" id="{387FFE18-24D7-4EBF-998B-6A9190B30954}"/>
              </a:ext>
            </a:extLst>
          </p:cNvPr>
          <p:cNvSpPr/>
          <p:nvPr/>
        </p:nvSpPr>
        <p:spPr bwMode="auto">
          <a:xfrm>
            <a:off x="7126699" y="5189104"/>
            <a:ext cx="1784095" cy="602096"/>
          </a:xfrm>
          <a:prstGeom prst="ellipse">
            <a:avLst/>
          </a:prstGeom>
          <a:solidFill>
            <a:srgbClr val="FFC000">
              <a:alpha val="46000"/>
            </a:srgbClr>
          </a:solid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Oval 7">
            <a:extLst>
              <a:ext uri="{FF2B5EF4-FFF2-40B4-BE49-F238E27FC236}">
                <a16:creationId xmlns:a16="http://schemas.microsoft.com/office/drawing/2014/main" id="{DA99DDDB-D54F-422A-8C1C-7F541B260B74}"/>
              </a:ext>
            </a:extLst>
          </p:cNvPr>
          <p:cNvSpPr/>
          <p:nvPr/>
        </p:nvSpPr>
        <p:spPr bwMode="auto">
          <a:xfrm>
            <a:off x="7090902" y="5881233"/>
            <a:ext cx="1784095" cy="602096"/>
          </a:xfrm>
          <a:prstGeom prst="ellipse">
            <a:avLst/>
          </a:prstGeom>
          <a:solidFill>
            <a:srgbClr val="00FF00">
              <a:alpha val="46000"/>
            </a:srgbClr>
          </a:solidFill>
          <a:ln w="571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4865234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76200" y="62495"/>
            <a:ext cx="8915400" cy="3657600"/>
          </a:xfrm>
        </p:spPr>
        <p:txBody>
          <a:bodyPr/>
          <a:lstStyle/>
          <a:p>
            <a:pPr eaLnBrk="1" hangingPunct="1">
              <a:defRPr/>
            </a:pPr>
            <a:r>
              <a:rPr lang="en-US" dirty="0"/>
              <a:t>Mendel's law of </a:t>
            </a:r>
            <a:r>
              <a:rPr lang="en-US" u="sng" dirty="0">
                <a:solidFill>
                  <a:srgbClr val="FFFF00"/>
                </a:solidFill>
              </a:rPr>
              <a:t>segregation</a:t>
            </a:r>
            <a:r>
              <a:rPr lang="en-US" dirty="0"/>
              <a:t>: Allele pairs separate during gamete formation, and randomly unite at fertilization.</a:t>
            </a:r>
          </a:p>
          <a:p>
            <a:pPr lvl="1" eaLnBrk="1" hangingPunct="1">
              <a:defRPr/>
            </a:pPr>
            <a:r>
              <a:rPr lang="en-US" dirty="0">
                <a:solidFill>
                  <a:srgbClr val="FFFF99"/>
                </a:solidFill>
              </a:rPr>
              <a:t>Organisms inherit two alleles for each trait when </a:t>
            </a:r>
            <a:r>
              <a:rPr lang="en-US" dirty="0">
                <a:solidFill>
                  <a:srgbClr val="00B0F0"/>
                </a:solidFill>
              </a:rPr>
              <a:t>gametes are produced. </a:t>
            </a:r>
          </a:p>
          <a:p>
            <a:pPr lvl="1" eaLnBrk="1" hangingPunct="1">
              <a:defRPr/>
            </a:pPr>
            <a:r>
              <a:rPr lang="en-US" dirty="0">
                <a:solidFill>
                  <a:srgbClr val="FF0000"/>
                </a:solidFill>
              </a:rPr>
              <a:t>Allele pairs separate leaving each cell with a single allele for each trait.</a:t>
            </a:r>
            <a:endParaRPr lang="en-US" dirty="0">
              <a:solidFill>
                <a:srgbClr val="FF0000"/>
              </a:solidFill>
              <a:effectLst>
                <a:outerShdw blurRad="38100" dist="38100" dir="2700000" algn="tl">
                  <a:srgbClr val="000000"/>
                </a:outerShdw>
              </a:effectLst>
            </a:endParaRPr>
          </a:p>
        </p:txBody>
      </p:sp>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026" name="Picture 2" descr="http://course1.winona.edu/sberg/ILLUST/metphsI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8610600" cy="2667000"/>
          </a:xfrm>
          <a:prstGeom prst="rect">
            <a:avLst/>
          </a:prstGeom>
          <a:noFill/>
          <a:ln w="76200">
            <a:solidFill>
              <a:srgbClr val="FF66FF"/>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431A19-7657-4BEA-8C3E-15F1DDE92637}"/>
              </a:ext>
            </a:extLst>
          </p:cNvPr>
          <p:cNvSpPr/>
          <p:nvPr/>
        </p:nvSpPr>
        <p:spPr>
          <a:xfrm>
            <a:off x="7905239" y="-2741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12</a:t>
            </a:r>
          </a:p>
        </p:txBody>
      </p:sp>
      <p:sp>
        <p:nvSpPr>
          <p:cNvPr id="3" name="Rectangle 2">
            <a:extLst>
              <a:ext uri="{FF2B5EF4-FFF2-40B4-BE49-F238E27FC236}">
                <a16:creationId xmlns:a16="http://schemas.microsoft.com/office/drawing/2014/main" id="{D0BCECCA-426E-41CE-A9F8-186DE203C651}"/>
              </a:ext>
            </a:extLst>
          </p:cNvPr>
          <p:cNvSpPr/>
          <p:nvPr/>
        </p:nvSpPr>
        <p:spPr>
          <a:xfrm>
            <a:off x="157006" y="3732795"/>
            <a:ext cx="5564344" cy="317009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9525">
                  <a:solidFill>
                    <a:srgbClr val="000000"/>
                  </a:solidFill>
                  <a:prstDash val="solid"/>
                </a:ln>
                <a:solidFill>
                  <a:srgbClr val="FFFF00"/>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rPr>
              <a:t>Which will fertilize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00"/>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00"/>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00"/>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9525">
                  <a:solidFill>
                    <a:srgbClr val="000000"/>
                  </a:solidFill>
                  <a:prstDash val="solid"/>
                </a:ln>
                <a:solidFill>
                  <a:srgbClr val="FFFF00"/>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rPr>
              <a:t>for a bonus point</a:t>
            </a:r>
          </a:p>
        </p:txBody>
      </p:sp>
      <p:sp>
        <p:nvSpPr>
          <p:cNvPr id="4" name="Oval 3">
            <a:extLst>
              <a:ext uri="{FF2B5EF4-FFF2-40B4-BE49-F238E27FC236}">
                <a16:creationId xmlns:a16="http://schemas.microsoft.com/office/drawing/2014/main" id="{A4CB3096-4F9F-419C-B2D5-49957C207D6C}"/>
              </a:ext>
            </a:extLst>
          </p:cNvPr>
          <p:cNvSpPr/>
          <p:nvPr/>
        </p:nvSpPr>
        <p:spPr bwMode="auto">
          <a:xfrm>
            <a:off x="6978904" y="3776219"/>
            <a:ext cx="1784095" cy="623305"/>
          </a:xfrm>
          <a:prstGeom prst="ellipse">
            <a:avLst/>
          </a:prstGeom>
          <a:solidFill>
            <a:srgbClr val="00B0F0">
              <a:alpha val="46000"/>
            </a:srgbClr>
          </a:solidFill>
          <a:ln w="5715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6" name="Oval 5">
            <a:extLst>
              <a:ext uri="{FF2B5EF4-FFF2-40B4-BE49-F238E27FC236}">
                <a16:creationId xmlns:a16="http://schemas.microsoft.com/office/drawing/2014/main" id="{6E04E482-05F8-4550-A23E-C694FBAB9B0A}"/>
              </a:ext>
            </a:extLst>
          </p:cNvPr>
          <p:cNvSpPr/>
          <p:nvPr/>
        </p:nvSpPr>
        <p:spPr bwMode="auto">
          <a:xfrm>
            <a:off x="7055105" y="4503305"/>
            <a:ext cx="1784095" cy="602096"/>
          </a:xfrm>
          <a:prstGeom prst="ellipse">
            <a:avLst/>
          </a:prstGeom>
          <a:solidFill>
            <a:srgbClr val="C00000">
              <a:alpha val="46000"/>
            </a:srgbClr>
          </a:solid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7" name="Oval 6">
            <a:extLst>
              <a:ext uri="{FF2B5EF4-FFF2-40B4-BE49-F238E27FC236}">
                <a16:creationId xmlns:a16="http://schemas.microsoft.com/office/drawing/2014/main" id="{387FFE18-24D7-4EBF-998B-6A9190B30954}"/>
              </a:ext>
            </a:extLst>
          </p:cNvPr>
          <p:cNvSpPr/>
          <p:nvPr/>
        </p:nvSpPr>
        <p:spPr bwMode="auto">
          <a:xfrm>
            <a:off x="7126699" y="5189104"/>
            <a:ext cx="1784095" cy="602096"/>
          </a:xfrm>
          <a:prstGeom prst="ellipse">
            <a:avLst/>
          </a:prstGeom>
          <a:solidFill>
            <a:srgbClr val="FFC000">
              <a:alpha val="46000"/>
            </a:srgbClr>
          </a:solid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Oval 7">
            <a:extLst>
              <a:ext uri="{FF2B5EF4-FFF2-40B4-BE49-F238E27FC236}">
                <a16:creationId xmlns:a16="http://schemas.microsoft.com/office/drawing/2014/main" id="{DA99DDDB-D54F-422A-8C1C-7F541B260B74}"/>
              </a:ext>
            </a:extLst>
          </p:cNvPr>
          <p:cNvSpPr/>
          <p:nvPr/>
        </p:nvSpPr>
        <p:spPr bwMode="auto">
          <a:xfrm>
            <a:off x="7090902" y="5881233"/>
            <a:ext cx="1784095" cy="602096"/>
          </a:xfrm>
          <a:prstGeom prst="ellipse">
            <a:avLst/>
          </a:prstGeom>
          <a:solidFill>
            <a:srgbClr val="00FF00">
              <a:alpha val="46000"/>
            </a:srgbClr>
          </a:solidFill>
          <a:ln w="571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164410249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76200" y="62495"/>
            <a:ext cx="8915400" cy="3657600"/>
          </a:xfrm>
        </p:spPr>
        <p:txBody>
          <a:bodyPr/>
          <a:lstStyle/>
          <a:p>
            <a:pPr eaLnBrk="1" hangingPunct="1">
              <a:defRPr/>
            </a:pPr>
            <a:r>
              <a:rPr lang="en-US" dirty="0"/>
              <a:t>Mendel's law of </a:t>
            </a:r>
            <a:r>
              <a:rPr lang="en-US" u="sng" dirty="0">
                <a:solidFill>
                  <a:srgbClr val="FFFF00"/>
                </a:solidFill>
              </a:rPr>
              <a:t>segregation</a:t>
            </a:r>
            <a:r>
              <a:rPr lang="en-US" dirty="0"/>
              <a:t>: Allele pairs separate during gamete formation, and randomly unite at fertilization.</a:t>
            </a:r>
          </a:p>
          <a:p>
            <a:pPr lvl="1" eaLnBrk="1" hangingPunct="1">
              <a:defRPr/>
            </a:pPr>
            <a:r>
              <a:rPr lang="en-US" dirty="0">
                <a:solidFill>
                  <a:srgbClr val="FFFF99"/>
                </a:solidFill>
              </a:rPr>
              <a:t>Organisms inherit two alleles for each trait when </a:t>
            </a:r>
            <a:r>
              <a:rPr lang="en-US" dirty="0">
                <a:solidFill>
                  <a:srgbClr val="00B0F0"/>
                </a:solidFill>
              </a:rPr>
              <a:t>gametes are produced. </a:t>
            </a:r>
          </a:p>
          <a:p>
            <a:pPr lvl="1" eaLnBrk="1" hangingPunct="1">
              <a:defRPr/>
            </a:pPr>
            <a:r>
              <a:rPr lang="en-US" dirty="0">
                <a:solidFill>
                  <a:srgbClr val="FF0000"/>
                </a:solidFill>
              </a:rPr>
              <a:t>Allele pairs separate leaving each cell with a single allele for each trait.</a:t>
            </a:r>
            <a:endParaRPr lang="en-US" dirty="0">
              <a:solidFill>
                <a:srgbClr val="FF0000"/>
              </a:solidFill>
              <a:effectLst>
                <a:outerShdw blurRad="38100" dist="38100" dir="2700000" algn="tl">
                  <a:srgbClr val="000000"/>
                </a:outerShdw>
              </a:effectLst>
            </a:endParaRPr>
          </a:p>
        </p:txBody>
      </p:sp>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026" name="Picture 2" descr="http://course1.winona.edu/sberg/ILLUST/metphsI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8610600" cy="2667000"/>
          </a:xfrm>
          <a:prstGeom prst="rect">
            <a:avLst/>
          </a:prstGeom>
          <a:noFill/>
          <a:ln w="76200">
            <a:solidFill>
              <a:srgbClr val="FF66FF"/>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431A19-7657-4BEA-8C3E-15F1DDE92637}"/>
              </a:ext>
            </a:extLst>
          </p:cNvPr>
          <p:cNvSpPr/>
          <p:nvPr/>
        </p:nvSpPr>
        <p:spPr>
          <a:xfrm>
            <a:off x="7905239" y="-2741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12</a:t>
            </a:r>
          </a:p>
        </p:txBody>
      </p:sp>
      <p:sp>
        <p:nvSpPr>
          <p:cNvPr id="3" name="Rectangle 2">
            <a:extLst>
              <a:ext uri="{FF2B5EF4-FFF2-40B4-BE49-F238E27FC236}">
                <a16:creationId xmlns:a16="http://schemas.microsoft.com/office/drawing/2014/main" id="{D0BCECCA-426E-41CE-A9F8-186DE203C651}"/>
              </a:ext>
            </a:extLst>
          </p:cNvPr>
          <p:cNvSpPr/>
          <p:nvPr/>
        </p:nvSpPr>
        <p:spPr>
          <a:xfrm>
            <a:off x="157006" y="3732795"/>
            <a:ext cx="5564344" cy="317009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9525">
                  <a:solidFill>
                    <a:srgbClr val="000000"/>
                  </a:solidFill>
                  <a:prstDash val="solid"/>
                </a:ln>
                <a:solidFill>
                  <a:srgbClr val="FFFF00"/>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rPr>
              <a:t>Which will fertilize</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00"/>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00"/>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000" b="1" i="0" u="none" strike="noStrike" kern="1200" cap="none" spc="0" normalizeH="0" baseline="0" noProof="0" dirty="0">
              <a:ln w="9525">
                <a:solidFill>
                  <a:srgbClr val="000000"/>
                </a:solidFill>
                <a:prstDash val="solid"/>
              </a:ln>
              <a:solidFill>
                <a:srgbClr val="FFFF00"/>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9525">
                  <a:solidFill>
                    <a:srgbClr val="000000"/>
                  </a:solidFill>
                  <a:prstDash val="solid"/>
                </a:ln>
                <a:solidFill>
                  <a:srgbClr val="FFFF00"/>
                </a:solidFill>
                <a:effectLst>
                  <a:glow rad="228600">
                    <a:srgbClr val="000000"/>
                  </a:glow>
                  <a:outerShdw blurRad="12700" dist="38100" dir="2700000" algn="tl" rotWithShape="0">
                    <a:srgbClr val="000000">
                      <a:lumMod val="50000"/>
                    </a:srgbClr>
                  </a:outerShdw>
                </a:effectLst>
                <a:uLnTx/>
                <a:uFillTx/>
                <a:latin typeface="Verdana" pitchFamily="34" charset="0"/>
                <a:ea typeface="+mn-ea"/>
                <a:cs typeface="+mn-cs"/>
              </a:rPr>
              <a:t>for a bonus point</a:t>
            </a:r>
          </a:p>
        </p:txBody>
      </p:sp>
      <p:sp>
        <p:nvSpPr>
          <p:cNvPr id="6" name="Oval 5">
            <a:extLst>
              <a:ext uri="{FF2B5EF4-FFF2-40B4-BE49-F238E27FC236}">
                <a16:creationId xmlns:a16="http://schemas.microsoft.com/office/drawing/2014/main" id="{6E04E482-05F8-4550-A23E-C694FBAB9B0A}"/>
              </a:ext>
            </a:extLst>
          </p:cNvPr>
          <p:cNvSpPr/>
          <p:nvPr/>
        </p:nvSpPr>
        <p:spPr bwMode="auto">
          <a:xfrm>
            <a:off x="7055105" y="4503305"/>
            <a:ext cx="1784095" cy="602096"/>
          </a:xfrm>
          <a:prstGeom prst="ellipse">
            <a:avLst/>
          </a:prstGeom>
          <a:solidFill>
            <a:srgbClr val="C00000">
              <a:alpha val="46000"/>
            </a:srgbClr>
          </a:solid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Oval 4">
            <a:extLst>
              <a:ext uri="{FF2B5EF4-FFF2-40B4-BE49-F238E27FC236}">
                <a16:creationId xmlns:a16="http://schemas.microsoft.com/office/drawing/2014/main" id="{9265237C-C574-4495-9B65-67C0ED4870DA}"/>
              </a:ext>
            </a:extLst>
          </p:cNvPr>
          <p:cNvSpPr/>
          <p:nvPr/>
        </p:nvSpPr>
        <p:spPr bwMode="auto">
          <a:xfrm>
            <a:off x="7162800" y="3810000"/>
            <a:ext cx="1371600" cy="54090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9" name="Oval 8">
            <a:extLst>
              <a:ext uri="{FF2B5EF4-FFF2-40B4-BE49-F238E27FC236}">
                <a16:creationId xmlns:a16="http://schemas.microsoft.com/office/drawing/2014/main" id="{2323772B-8C0D-45C1-B3C9-534CFDC50CAF}"/>
              </a:ext>
            </a:extLst>
          </p:cNvPr>
          <p:cNvSpPr/>
          <p:nvPr/>
        </p:nvSpPr>
        <p:spPr bwMode="auto">
          <a:xfrm>
            <a:off x="7219438" y="5223454"/>
            <a:ext cx="1467361" cy="54090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0" name="Oval 9">
            <a:extLst>
              <a:ext uri="{FF2B5EF4-FFF2-40B4-BE49-F238E27FC236}">
                <a16:creationId xmlns:a16="http://schemas.microsoft.com/office/drawing/2014/main" id="{DC9E3C39-FB90-4248-B786-0AAF3509A55B}"/>
              </a:ext>
            </a:extLst>
          </p:cNvPr>
          <p:cNvSpPr/>
          <p:nvPr/>
        </p:nvSpPr>
        <p:spPr bwMode="auto">
          <a:xfrm>
            <a:off x="7219438" y="5916759"/>
            <a:ext cx="1467361" cy="540905"/>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11" name="Rectangle 10">
            <a:extLst>
              <a:ext uri="{FF2B5EF4-FFF2-40B4-BE49-F238E27FC236}">
                <a16:creationId xmlns:a16="http://schemas.microsoft.com/office/drawing/2014/main" id="{24E3A8EF-D823-4009-9804-810D9F71FE02}"/>
              </a:ext>
            </a:extLst>
          </p:cNvPr>
          <p:cNvSpPr/>
          <p:nvPr/>
        </p:nvSpPr>
        <p:spPr>
          <a:xfrm>
            <a:off x="6809693" y="4643736"/>
            <a:ext cx="2077813"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00"/>
                </a:solidFill>
                <a:effectLst>
                  <a:outerShdw blurRad="12700" dist="38100" dir="2700000" algn="tl" rotWithShape="0">
                    <a:srgbClr val="000000">
                      <a:lumMod val="50000"/>
                    </a:srgbClr>
                  </a:outerShdw>
                </a:effectLst>
                <a:uLnTx/>
                <a:uFillTx/>
                <a:latin typeface="Verdana" pitchFamily="34" charset="0"/>
                <a:ea typeface="+mn-ea"/>
                <a:cs typeface="+mn-cs"/>
              </a:rPr>
              <a:t>+1pt</a:t>
            </a:r>
          </a:p>
        </p:txBody>
      </p:sp>
    </p:spTree>
    <p:extLst>
      <p:ext uri="{BB962C8B-B14F-4D97-AF65-F5344CB8AC3E}">
        <p14:creationId xmlns:p14="http://schemas.microsoft.com/office/powerpoint/2010/main" val="149293713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4525963"/>
          </a:xfrm>
        </p:spPr>
        <p:txBody>
          <a:bodyPr/>
          <a:lstStyle/>
          <a:p>
            <a:r>
              <a:rPr lang="en-US" dirty="0"/>
              <a:t>Which is not an important event of Meiosis</a:t>
            </a:r>
          </a:p>
          <a:p>
            <a:endParaRPr lang="en-US" sz="800" dirty="0"/>
          </a:p>
          <a:p>
            <a:pPr lvl="1"/>
            <a:r>
              <a:rPr lang="en-US" dirty="0">
                <a:solidFill>
                  <a:srgbClr val="FF99FF"/>
                </a:solidFill>
              </a:rPr>
              <a:t>#1.) Two cell divisions that end without DNA replication. (leads to a reduction of genetic information).</a:t>
            </a:r>
          </a:p>
          <a:p>
            <a:pPr lvl="1"/>
            <a:r>
              <a:rPr lang="en-US" dirty="0">
                <a:solidFill>
                  <a:srgbClr val="00FFCC"/>
                </a:solidFill>
              </a:rPr>
              <a:t>#2.) Pairing of homologous chromosomes that lead to crossing over creating genetic variation.</a:t>
            </a:r>
          </a:p>
          <a:p>
            <a:pPr lvl="1"/>
            <a:r>
              <a:rPr lang="en-US" dirty="0">
                <a:solidFill>
                  <a:srgbClr val="FFCC66"/>
                </a:solidFill>
              </a:rPr>
              <a:t>#3.) Separation of homologous chromosomes (Anaphase I of Meiosis I)</a:t>
            </a:r>
          </a:p>
          <a:p>
            <a:pPr lvl="1"/>
            <a:r>
              <a:rPr lang="en-US" dirty="0">
                <a:solidFill>
                  <a:schemeClr val="accent1">
                    <a:lumMod val="40000"/>
                    <a:lumOff val="60000"/>
                  </a:schemeClr>
                </a:solidFill>
              </a:rPr>
              <a:t>#4.) The DNA replicates and divides one last time during prophase II. </a:t>
            </a:r>
          </a:p>
          <a:p>
            <a:pPr lvl="1"/>
            <a:r>
              <a:rPr lang="en-US" dirty="0">
                <a:solidFill>
                  <a:srgbClr val="FFFFCC"/>
                </a:solidFill>
              </a:rPr>
              <a:t>#5.) Separation sister chromatids (Anaphase II of Meiosis II)</a:t>
            </a:r>
          </a:p>
          <a:p>
            <a:endParaRPr lang="en-US" dirty="0">
              <a:solidFill>
                <a:srgbClr val="FFCC66"/>
              </a:solidFill>
            </a:endParaRPr>
          </a:p>
          <a:p>
            <a:endParaRPr lang="en-US" dirty="0">
              <a:solidFill>
                <a:srgbClr val="CC99FF"/>
              </a:solidFill>
            </a:endParaRPr>
          </a:p>
          <a:p>
            <a:endParaRPr lang="en-US" dirty="0">
              <a:solidFill>
                <a:srgbClr val="FF99FF"/>
              </a:solidFill>
            </a:endParaRPr>
          </a:p>
          <a:p>
            <a:r>
              <a:rPr lang="en-US" dirty="0">
                <a:solidFill>
                  <a:schemeClr val="bg1"/>
                </a:solidFill>
              </a:rPr>
              <a:t>2.) Pairing of homologous chromosomes that lead to crossing over creating genetic variation.</a:t>
            </a:r>
          </a:p>
          <a:p>
            <a:r>
              <a:rPr lang="en-US" dirty="0">
                <a:solidFill>
                  <a:schemeClr val="bg1"/>
                </a:solidFill>
              </a:rPr>
              <a:t>3.) Separation of homologous chromosomes (Anaphase I of Meiosis I)</a:t>
            </a:r>
          </a:p>
          <a:p>
            <a:r>
              <a:rPr lang="en-US" dirty="0">
                <a:solidFill>
                  <a:schemeClr val="bg1"/>
                </a:solidFill>
              </a:rPr>
              <a:t>4.) Separation sister chromatids (Anaphase II of Meiosis II) Which will fertilize?</a:t>
            </a:r>
          </a:p>
        </p:txBody>
      </p:sp>
      <p:sp>
        <p:nvSpPr>
          <p:cNvPr id="2" name="Rectangle 1">
            <a:extLst>
              <a:ext uri="{FF2B5EF4-FFF2-40B4-BE49-F238E27FC236}">
                <a16:creationId xmlns:a16="http://schemas.microsoft.com/office/drawing/2014/main" id="{BB7DF814-4CF3-4980-A160-31AD76B9483C}"/>
              </a:ext>
            </a:extLst>
          </p:cNvPr>
          <p:cNvSpPr/>
          <p:nvPr/>
        </p:nvSpPr>
        <p:spPr>
          <a:xfrm>
            <a:off x="7917939" y="58076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13</a:t>
            </a:r>
          </a:p>
        </p:txBody>
      </p:sp>
      <p:pic>
        <p:nvPicPr>
          <p:cNvPr id="4" name="Picture 3">
            <a:extLst>
              <a:ext uri="{FF2B5EF4-FFF2-40B4-BE49-F238E27FC236}">
                <a16:creationId xmlns:a16="http://schemas.microsoft.com/office/drawing/2014/main" id="{813695AA-6E35-E21F-8D59-D66B4A84EC62}"/>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10857974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4525963"/>
          </a:xfrm>
        </p:spPr>
        <p:txBody>
          <a:bodyPr/>
          <a:lstStyle/>
          <a:p>
            <a:r>
              <a:rPr lang="en-US" dirty="0"/>
              <a:t>Which is not an important event of Meiosis</a:t>
            </a:r>
          </a:p>
          <a:p>
            <a:endParaRPr lang="en-US" sz="800" dirty="0"/>
          </a:p>
          <a:p>
            <a:pPr lvl="1"/>
            <a:r>
              <a:rPr lang="en-US" dirty="0">
                <a:solidFill>
                  <a:srgbClr val="FF99FF"/>
                </a:solidFill>
              </a:rPr>
              <a:t>#1.) Two cell divisions </a:t>
            </a:r>
            <a:r>
              <a:rPr lang="en-US" dirty="0">
                <a:solidFill>
                  <a:srgbClr val="00B0F0"/>
                </a:solidFill>
                <a:effectLst>
                  <a:glow rad="228600">
                    <a:schemeClr val="tx1">
                      <a:alpha val="94000"/>
                    </a:schemeClr>
                  </a:glow>
                </a:effectLst>
              </a:rPr>
              <a:t>that end without DNA replication.</a:t>
            </a:r>
            <a:r>
              <a:rPr lang="en-US" dirty="0">
                <a:solidFill>
                  <a:srgbClr val="FF99FF"/>
                </a:solidFill>
              </a:rPr>
              <a:t> (leads to a reduction of genetic information).</a:t>
            </a:r>
          </a:p>
          <a:p>
            <a:pPr lvl="1"/>
            <a:r>
              <a:rPr lang="en-US" dirty="0">
                <a:solidFill>
                  <a:srgbClr val="00FFCC"/>
                </a:solidFill>
              </a:rPr>
              <a:t>#2.) Pairing of homologous chromosomes that lead to crossing over creating genetic variation.</a:t>
            </a:r>
          </a:p>
          <a:p>
            <a:pPr lvl="1"/>
            <a:r>
              <a:rPr lang="en-US" dirty="0">
                <a:solidFill>
                  <a:srgbClr val="FFCC66"/>
                </a:solidFill>
              </a:rPr>
              <a:t>#3.) Separation of homologous chromosomes (Anaphase I of Meiosis I)</a:t>
            </a:r>
          </a:p>
          <a:p>
            <a:pPr lvl="1"/>
            <a:r>
              <a:rPr lang="en-US" dirty="0">
                <a:solidFill>
                  <a:schemeClr val="accent1">
                    <a:lumMod val="40000"/>
                    <a:lumOff val="60000"/>
                  </a:schemeClr>
                </a:solidFill>
              </a:rPr>
              <a:t>#4.) The DNA replicates and divides one last time during prophase II. </a:t>
            </a:r>
          </a:p>
          <a:p>
            <a:pPr lvl="1"/>
            <a:r>
              <a:rPr lang="en-US" dirty="0">
                <a:solidFill>
                  <a:srgbClr val="FFFFCC"/>
                </a:solidFill>
              </a:rPr>
              <a:t>#5.) Separation sister chromatids (Anaphase II of Meiosis II)</a:t>
            </a:r>
          </a:p>
          <a:p>
            <a:endParaRPr lang="en-US" dirty="0">
              <a:solidFill>
                <a:srgbClr val="FFCC66"/>
              </a:solidFill>
            </a:endParaRPr>
          </a:p>
          <a:p>
            <a:endParaRPr lang="en-US" dirty="0">
              <a:solidFill>
                <a:srgbClr val="CC99FF"/>
              </a:solidFill>
            </a:endParaRPr>
          </a:p>
          <a:p>
            <a:endParaRPr lang="en-US" dirty="0">
              <a:solidFill>
                <a:srgbClr val="FF99FF"/>
              </a:solidFill>
            </a:endParaRPr>
          </a:p>
          <a:p>
            <a:r>
              <a:rPr lang="en-US" dirty="0">
                <a:solidFill>
                  <a:schemeClr val="bg1"/>
                </a:solidFill>
              </a:rPr>
              <a:t>2.) Pairing of homologous chromosomes that lead to crossing over creating genetic variation.</a:t>
            </a:r>
          </a:p>
          <a:p>
            <a:r>
              <a:rPr lang="en-US" dirty="0">
                <a:solidFill>
                  <a:schemeClr val="bg1"/>
                </a:solidFill>
              </a:rPr>
              <a:t>3.) Separation of homologous chromosomes (Anaphase I of Meiosis I)</a:t>
            </a:r>
          </a:p>
          <a:p>
            <a:r>
              <a:rPr lang="en-US" dirty="0">
                <a:solidFill>
                  <a:schemeClr val="bg1"/>
                </a:solidFill>
              </a:rPr>
              <a:t>4.) Separation sister chromatids (Anaphase II of Meiosis II) Which will fertilize?</a:t>
            </a:r>
          </a:p>
        </p:txBody>
      </p:sp>
      <p:sp>
        <p:nvSpPr>
          <p:cNvPr id="2" name="Rectangle 1">
            <a:extLst>
              <a:ext uri="{FF2B5EF4-FFF2-40B4-BE49-F238E27FC236}">
                <a16:creationId xmlns:a16="http://schemas.microsoft.com/office/drawing/2014/main" id="{BB7DF814-4CF3-4980-A160-31AD76B9483C}"/>
              </a:ext>
            </a:extLst>
          </p:cNvPr>
          <p:cNvSpPr/>
          <p:nvPr/>
        </p:nvSpPr>
        <p:spPr>
          <a:xfrm>
            <a:off x="7917939" y="58076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13</a:t>
            </a:r>
          </a:p>
        </p:txBody>
      </p:sp>
      <p:sp>
        <p:nvSpPr>
          <p:cNvPr id="7" name="Rectangle: Rounded Corners 6">
            <a:extLst>
              <a:ext uri="{FF2B5EF4-FFF2-40B4-BE49-F238E27FC236}">
                <a16:creationId xmlns:a16="http://schemas.microsoft.com/office/drawing/2014/main" id="{B1D6F141-AD76-4E94-A483-D16F56C63A54}"/>
              </a:ext>
            </a:extLst>
          </p:cNvPr>
          <p:cNvSpPr/>
          <p:nvPr/>
        </p:nvSpPr>
        <p:spPr bwMode="auto">
          <a:xfrm>
            <a:off x="304800" y="4099456"/>
            <a:ext cx="8534400" cy="1005944"/>
          </a:xfrm>
          <a:prstGeom prst="roundRect">
            <a:avLst/>
          </a:prstGeom>
          <a:noFill/>
          <a:ln w="57150" cap="flat" cmpd="sng" algn="ctr">
            <a:solidFill>
              <a:schemeClr val="tx1"/>
            </a:solidFill>
            <a:prstDash val="solid"/>
            <a:round/>
            <a:headEnd type="none" w="med" len="med"/>
            <a:tailEnd type="none" w="med" len="med"/>
          </a:ln>
          <a:effectLst>
            <a:glow rad="228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a:extLst>
              <a:ext uri="{FF2B5EF4-FFF2-40B4-BE49-F238E27FC236}">
                <a16:creationId xmlns:a16="http://schemas.microsoft.com/office/drawing/2014/main" id="{99CAB65E-CB91-48EC-8166-94A422C8B3AB}"/>
              </a:ext>
            </a:extLst>
          </p:cNvPr>
          <p:cNvSpPr/>
          <p:nvPr/>
        </p:nvSpPr>
        <p:spPr>
          <a:xfrm>
            <a:off x="3975255" y="4319686"/>
            <a:ext cx="4520789"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50" normalizeH="0" baseline="0" noProof="0" dirty="0">
                <a:ln w="9525" cmpd="sng">
                  <a:solidFill>
                    <a:srgbClr val="003399"/>
                  </a:solidFill>
                  <a:prstDash val="solid"/>
                </a:ln>
                <a:solidFill>
                  <a:srgbClr val="70AD47">
                    <a:tint val="1000"/>
                  </a:srgbClr>
                </a:solidFill>
                <a:effectLst>
                  <a:glow rad="38100">
                    <a:srgbClr val="003399">
                      <a:alpha val="40000"/>
                    </a:srgbClr>
                  </a:glow>
                </a:effectLst>
                <a:uLnTx/>
                <a:uFillTx/>
                <a:latin typeface="Verdana" pitchFamily="34" charset="0"/>
                <a:ea typeface="+mn-ea"/>
                <a:cs typeface="+mn-cs"/>
              </a:rPr>
              <a:t>Not a step!</a:t>
            </a:r>
          </a:p>
        </p:txBody>
      </p:sp>
      <p:pic>
        <p:nvPicPr>
          <p:cNvPr id="5" name="Picture 4">
            <a:extLst>
              <a:ext uri="{FF2B5EF4-FFF2-40B4-BE49-F238E27FC236}">
                <a16:creationId xmlns:a16="http://schemas.microsoft.com/office/drawing/2014/main" id="{B820527D-2D08-0805-D23B-750EB6757130}"/>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1504451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4525963"/>
          </a:xfrm>
        </p:spPr>
        <p:txBody>
          <a:bodyPr/>
          <a:lstStyle/>
          <a:p>
            <a:r>
              <a:rPr lang="en-US" dirty="0"/>
              <a:t>Which is not an important event of Meiosis</a:t>
            </a:r>
          </a:p>
          <a:p>
            <a:endParaRPr lang="en-US" sz="800" dirty="0"/>
          </a:p>
          <a:p>
            <a:pPr lvl="1"/>
            <a:r>
              <a:rPr lang="en-US" dirty="0">
                <a:solidFill>
                  <a:srgbClr val="FF99FF"/>
                </a:solidFill>
              </a:rPr>
              <a:t>#1.) Two cell divisions that end without DNA replication. (leads to a reduction of genetic information).</a:t>
            </a:r>
          </a:p>
          <a:p>
            <a:pPr lvl="1"/>
            <a:r>
              <a:rPr lang="en-US" dirty="0">
                <a:solidFill>
                  <a:srgbClr val="00FFCC"/>
                </a:solidFill>
              </a:rPr>
              <a:t>#2.) Pairing of homologous chromosomes that lead to crossing over creating genetic variation.</a:t>
            </a:r>
          </a:p>
          <a:p>
            <a:pPr lvl="1"/>
            <a:r>
              <a:rPr lang="en-US" dirty="0">
                <a:solidFill>
                  <a:srgbClr val="FFCC66"/>
                </a:solidFill>
              </a:rPr>
              <a:t>#3.) Separation of homologous chromosomes (Anaphase I of Meiosis I)</a:t>
            </a:r>
          </a:p>
          <a:p>
            <a:pPr lvl="1"/>
            <a:r>
              <a:rPr lang="en-US" dirty="0">
                <a:solidFill>
                  <a:srgbClr val="FFFFCC"/>
                </a:solidFill>
              </a:rPr>
              <a:t>#4.) Separation sister chromatids (Anaphase II of Meiosis II)</a:t>
            </a:r>
          </a:p>
          <a:p>
            <a:endParaRPr lang="en-US" dirty="0">
              <a:solidFill>
                <a:srgbClr val="FFCC66"/>
              </a:solidFill>
            </a:endParaRPr>
          </a:p>
          <a:p>
            <a:endParaRPr lang="en-US" dirty="0">
              <a:solidFill>
                <a:srgbClr val="CC99FF"/>
              </a:solidFill>
            </a:endParaRPr>
          </a:p>
          <a:p>
            <a:endParaRPr lang="en-US" dirty="0">
              <a:solidFill>
                <a:srgbClr val="FF99FF"/>
              </a:solidFill>
            </a:endParaRPr>
          </a:p>
          <a:p>
            <a:r>
              <a:rPr lang="en-US" dirty="0">
                <a:solidFill>
                  <a:schemeClr val="bg1"/>
                </a:solidFill>
              </a:rPr>
              <a:t>2.) Pairing of homologous chromosomes that lead to crossing over creating genetic variation.</a:t>
            </a:r>
          </a:p>
          <a:p>
            <a:r>
              <a:rPr lang="en-US" dirty="0">
                <a:solidFill>
                  <a:schemeClr val="bg1"/>
                </a:solidFill>
              </a:rPr>
              <a:t>3.) Separation of homologous chromosomes (Anaphase I of Meiosis I)</a:t>
            </a:r>
          </a:p>
          <a:p>
            <a:r>
              <a:rPr lang="en-US" dirty="0">
                <a:solidFill>
                  <a:schemeClr val="bg1"/>
                </a:solidFill>
              </a:rPr>
              <a:t>4.) Separation sister chromatids (Anaphase II of Meiosis II) Which will fertilize?</a:t>
            </a:r>
          </a:p>
        </p:txBody>
      </p:sp>
      <p:sp>
        <p:nvSpPr>
          <p:cNvPr id="2" name="Rectangle 1">
            <a:extLst>
              <a:ext uri="{FF2B5EF4-FFF2-40B4-BE49-F238E27FC236}">
                <a16:creationId xmlns:a16="http://schemas.microsoft.com/office/drawing/2014/main" id="{BB7DF814-4CF3-4980-A160-31AD76B9483C}"/>
              </a:ext>
            </a:extLst>
          </p:cNvPr>
          <p:cNvSpPr/>
          <p:nvPr/>
        </p:nvSpPr>
        <p:spPr>
          <a:xfrm>
            <a:off x="7917939" y="58076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13</a:t>
            </a:r>
          </a:p>
        </p:txBody>
      </p:sp>
      <p:pic>
        <p:nvPicPr>
          <p:cNvPr id="4" name="Picture 3">
            <a:extLst>
              <a:ext uri="{FF2B5EF4-FFF2-40B4-BE49-F238E27FC236}">
                <a16:creationId xmlns:a16="http://schemas.microsoft.com/office/drawing/2014/main" id="{EA9755BB-7BF1-F645-D5F1-F3198E4C920F}"/>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98032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63" name="Rectangle 3"/>
          <p:cNvSpPr>
            <a:spLocks noGrp="1" noChangeArrowheads="1"/>
          </p:cNvSpPr>
          <p:nvPr>
            <p:ph type="body" idx="4294967295"/>
          </p:nvPr>
        </p:nvSpPr>
        <p:spPr>
          <a:xfrm>
            <a:off x="457200" y="304800"/>
            <a:ext cx="8229600" cy="5791200"/>
          </a:xfrm>
        </p:spPr>
        <p:txBody>
          <a:bodyPr/>
          <a:lstStyle/>
          <a:p>
            <a:pPr eaLnBrk="1" hangingPunct="1"/>
            <a:r>
              <a:rPr lang="en-US" dirty="0">
                <a:effectLst>
                  <a:outerShdw blurRad="38100" dist="38100" dir="2700000" algn="tl">
                    <a:srgbClr val="336699"/>
                  </a:outerShdw>
                </a:effectLst>
              </a:rPr>
              <a:t>This is the name of the cell division that produces reproductive cells.</a:t>
            </a:r>
          </a:p>
        </p:txBody>
      </p:sp>
      <p:pic>
        <p:nvPicPr>
          <p:cNvPr id="407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430089"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000000"/>
                </a:outerShdw>
              </a:effectLst>
            </a:endParaRPr>
          </a:p>
        </p:txBody>
      </p:sp>
      <p:sp>
        <p:nvSpPr>
          <p:cNvPr id="5" name="Rectangle 4"/>
          <p:cNvSpPr/>
          <p:nvPr/>
        </p:nvSpPr>
        <p:spPr>
          <a:xfrm>
            <a:off x="7371820" y="838200"/>
            <a:ext cx="1059906"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4</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1" name="Rectangle 3"/>
          <p:cNvSpPr>
            <a:spLocks noGrp="1" noChangeArrowheads="1"/>
          </p:cNvSpPr>
          <p:nvPr>
            <p:ph type="body" idx="4294967295"/>
          </p:nvPr>
        </p:nvSpPr>
        <p:spPr>
          <a:xfrm>
            <a:off x="95252" y="83400"/>
            <a:ext cx="8896348" cy="5791200"/>
          </a:xfrm>
        </p:spPr>
        <p:txBody>
          <a:bodyPr/>
          <a:lstStyle/>
          <a:p>
            <a:pPr eaLnBrk="1" hangingPunct="1">
              <a:defRPr/>
            </a:pPr>
            <a:r>
              <a:rPr lang="en-US" dirty="0"/>
              <a:t>Independent orientation: Chromosomes align along the metaphase plate in metaphase I. </a:t>
            </a:r>
          </a:p>
          <a:p>
            <a:pPr lvl="1" eaLnBrk="1" hangingPunct="1">
              <a:defRPr/>
            </a:pPr>
            <a:r>
              <a:rPr lang="en-US" dirty="0">
                <a:solidFill>
                  <a:srgbClr val="FFFF99"/>
                </a:solidFill>
              </a:rPr>
              <a:t>One chromosome is inherited from your mother and the other from your father.</a:t>
            </a:r>
          </a:p>
          <a:p>
            <a:pPr lvl="1" eaLnBrk="1" hangingPunct="1">
              <a:defRPr/>
            </a:pPr>
            <a:r>
              <a:rPr lang="en-US" dirty="0">
                <a:solidFill>
                  <a:srgbClr val="CC99FF"/>
                </a:solidFill>
              </a:rPr>
              <a:t>Two possibilities; each pole has a 50% chance of inheriting one or the other.</a:t>
            </a:r>
            <a:endParaRPr lang="en-US" dirty="0">
              <a:solidFill>
                <a:srgbClr val="CC99FF"/>
              </a:solidFill>
              <a:effectLst>
                <a:outerShdw blurRad="38100" dist="38100" dir="2700000" algn="tl">
                  <a:srgbClr val="000000"/>
                </a:outerShdw>
              </a:effectLst>
              <a:ea typeface="+mn-ea"/>
              <a:cs typeface="+mn-cs"/>
            </a:endParaRPr>
          </a:p>
        </p:txBody>
      </p:sp>
      <p:sp>
        <p:nvSpPr>
          <p:cNvPr id="45773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Oval 1"/>
          <p:cNvSpPr/>
          <p:nvPr/>
        </p:nvSpPr>
        <p:spPr>
          <a:xfrm>
            <a:off x="457200" y="3200400"/>
            <a:ext cx="8382000" cy="33528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a:ea typeface="+mn-ea"/>
              <a:cs typeface="+mn-cs"/>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463837">
            <a:off x="4788863" y="3479828"/>
            <a:ext cx="560268"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80062">
            <a:off x="4211320" y="3472685"/>
            <a:ext cx="530508" cy="102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4741828" y="4685575"/>
            <a:ext cx="457200" cy="99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554537">
            <a:off x="4242896" y="4721576"/>
            <a:ext cx="491702" cy="101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62200" y="3752165"/>
            <a:ext cx="88197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4" name="Rectangle 3"/>
          <p:cNvSpPr/>
          <p:nvPr/>
        </p:nvSpPr>
        <p:spPr>
          <a:xfrm>
            <a:off x="6096000" y="3860880"/>
            <a:ext cx="881973" cy="156966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7" name="Rectangle: Rounded Corners 6">
            <a:extLst>
              <a:ext uri="{FF2B5EF4-FFF2-40B4-BE49-F238E27FC236}">
                <a16:creationId xmlns:a16="http://schemas.microsoft.com/office/drawing/2014/main" id="{DF0454C4-3F00-4213-9933-4C369552F3BB}"/>
              </a:ext>
            </a:extLst>
          </p:cNvPr>
          <p:cNvSpPr/>
          <p:nvPr/>
        </p:nvSpPr>
        <p:spPr bwMode="auto">
          <a:xfrm>
            <a:off x="2879688" y="152400"/>
            <a:ext cx="1930820" cy="457200"/>
          </a:xfrm>
          <a:prstGeom prst="roundRect">
            <a:avLst/>
          </a:prstGeom>
          <a:solidFill>
            <a:schemeClr val="tx1"/>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a:extLst>
              <a:ext uri="{FF2B5EF4-FFF2-40B4-BE49-F238E27FC236}">
                <a16:creationId xmlns:a16="http://schemas.microsoft.com/office/drawing/2014/main" id="{6A80938B-5FB8-4BF5-B306-5658E3A376B3}"/>
              </a:ext>
            </a:extLst>
          </p:cNvPr>
          <p:cNvSpPr/>
          <p:nvPr/>
        </p:nvSpPr>
        <p:spPr>
          <a:xfrm>
            <a:off x="152400" y="5848677"/>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14</a:t>
            </a:r>
          </a:p>
        </p:txBody>
      </p:sp>
    </p:spTree>
    <p:extLst>
      <p:ext uri="{BB962C8B-B14F-4D97-AF65-F5344CB8AC3E}">
        <p14:creationId xmlns:p14="http://schemas.microsoft.com/office/powerpoint/2010/main" val="29184147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1" name="Rectangle 3"/>
          <p:cNvSpPr>
            <a:spLocks noGrp="1" noChangeArrowheads="1"/>
          </p:cNvSpPr>
          <p:nvPr>
            <p:ph type="body" idx="4294967295"/>
          </p:nvPr>
        </p:nvSpPr>
        <p:spPr>
          <a:xfrm>
            <a:off x="95252" y="83400"/>
            <a:ext cx="8896348" cy="5791200"/>
          </a:xfrm>
        </p:spPr>
        <p:txBody>
          <a:bodyPr/>
          <a:lstStyle/>
          <a:p>
            <a:pPr eaLnBrk="1" hangingPunct="1">
              <a:defRPr/>
            </a:pPr>
            <a:r>
              <a:rPr lang="en-US" dirty="0"/>
              <a:t>Independent orientation: Chromosomes align along the metaphase plate in metaphase I. </a:t>
            </a:r>
          </a:p>
          <a:p>
            <a:pPr lvl="1" eaLnBrk="1" hangingPunct="1">
              <a:defRPr/>
            </a:pPr>
            <a:r>
              <a:rPr lang="en-US" dirty="0">
                <a:solidFill>
                  <a:srgbClr val="FFFF99"/>
                </a:solidFill>
              </a:rPr>
              <a:t>One chromosome is inherited from your mother and the other from your father.</a:t>
            </a:r>
          </a:p>
          <a:p>
            <a:pPr lvl="1" eaLnBrk="1" hangingPunct="1">
              <a:defRPr/>
            </a:pPr>
            <a:r>
              <a:rPr lang="en-US" dirty="0">
                <a:solidFill>
                  <a:srgbClr val="CC99FF"/>
                </a:solidFill>
              </a:rPr>
              <a:t>Two possibilities; each pole has a 50% chance of inheriting one or the other.</a:t>
            </a:r>
            <a:endParaRPr lang="en-US" dirty="0">
              <a:solidFill>
                <a:srgbClr val="CC99FF"/>
              </a:solidFill>
              <a:effectLst>
                <a:outerShdw blurRad="38100" dist="38100" dir="2700000" algn="tl">
                  <a:srgbClr val="000000"/>
                </a:outerShdw>
              </a:effectLst>
              <a:ea typeface="+mn-ea"/>
              <a:cs typeface="+mn-cs"/>
            </a:endParaRPr>
          </a:p>
        </p:txBody>
      </p:sp>
      <p:sp>
        <p:nvSpPr>
          <p:cNvPr id="45773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Oval 1"/>
          <p:cNvSpPr/>
          <p:nvPr/>
        </p:nvSpPr>
        <p:spPr>
          <a:xfrm>
            <a:off x="457200" y="3200400"/>
            <a:ext cx="8382000" cy="33528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a:ea typeface="+mn-ea"/>
              <a:cs typeface="+mn-cs"/>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463837">
            <a:off x="4788863" y="3479828"/>
            <a:ext cx="560268"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80062">
            <a:off x="4211320" y="3472685"/>
            <a:ext cx="530508" cy="102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4741828" y="4685575"/>
            <a:ext cx="457200" cy="99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554537">
            <a:off x="4242896" y="4721576"/>
            <a:ext cx="491702" cy="101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62200" y="3752165"/>
            <a:ext cx="88197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4" name="Rectangle 3"/>
          <p:cNvSpPr/>
          <p:nvPr/>
        </p:nvSpPr>
        <p:spPr>
          <a:xfrm>
            <a:off x="6096000" y="3860880"/>
            <a:ext cx="881973" cy="156966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7" name="Rectangle: Rounded Corners 6">
            <a:extLst>
              <a:ext uri="{FF2B5EF4-FFF2-40B4-BE49-F238E27FC236}">
                <a16:creationId xmlns:a16="http://schemas.microsoft.com/office/drawing/2014/main" id="{DF0454C4-3F00-4213-9933-4C369552F3BB}"/>
              </a:ext>
            </a:extLst>
          </p:cNvPr>
          <p:cNvSpPr/>
          <p:nvPr/>
        </p:nvSpPr>
        <p:spPr bwMode="auto">
          <a:xfrm>
            <a:off x="2879688" y="152400"/>
            <a:ext cx="1930820" cy="457200"/>
          </a:xfrm>
          <a:prstGeom prst="roundRect">
            <a:avLst/>
          </a:prstGeom>
          <a:solidFill>
            <a:schemeClr val="tx1"/>
          </a:solidFill>
          <a:ln w="38100" cap="flat" cmpd="sng" algn="ctr">
            <a:solidFill>
              <a:schemeClr val="tx1">
                <a:lumMod val="50000"/>
              </a:schemeClr>
            </a:solidFill>
            <a:prstDash val="solid"/>
            <a:round/>
            <a:headEnd type="none" w="med" len="med"/>
            <a:tailEnd type="none" w="med" len="med"/>
          </a:ln>
          <a:effectLst>
            <a:glow rad="571500">
              <a:srgbClr val="FFFF00"/>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8" name="Rectangle 7">
            <a:extLst>
              <a:ext uri="{FF2B5EF4-FFF2-40B4-BE49-F238E27FC236}">
                <a16:creationId xmlns:a16="http://schemas.microsoft.com/office/drawing/2014/main" id="{6A80938B-5FB8-4BF5-B306-5658E3A376B3}"/>
              </a:ext>
            </a:extLst>
          </p:cNvPr>
          <p:cNvSpPr/>
          <p:nvPr/>
        </p:nvSpPr>
        <p:spPr>
          <a:xfrm>
            <a:off x="152400" y="5848677"/>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14</a:t>
            </a:r>
          </a:p>
        </p:txBody>
      </p:sp>
    </p:spTree>
    <p:extLst>
      <p:ext uri="{BB962C8B-B14F-4D97-AF65-F5344CB8AC3E}">
        <p14:creationId xmlns:p14="http://schemas.microsoft.com/office/powerpoint/2010/main" val="94075000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1" name="Rectangle 3"/>
          <p:cNvSpPr>
            <a:spLocks noGrp="1" noChangeArrowheads="1"/>
          </p:cNvSpPr>
          <p:nvPr>
            <p:ph type="body" idx="4294967295"/>
          </p:nvPr>
        </p:nvSpPr>
        <p:spPr>
          <a:xfrm>
            <a:off x="95252" y="83400"/>
            <a:ext cx="8896348" cy="5791200"/>
          </a:xfrm>
        </p:spPr>
        <p:txBody>
          <a:bodyPr/>
          <a:lstStyle/>
          <a:p>
            <a:pPr eaLnBrk="1" hangingPunct="1">
              <a:defRPr/>
            </a:pPr>
            <a:r>
              <a:rPr lang="en-US" dirty="0"/>
              <a:t>Independent </a:t>
            </a:r>
            <a:r>
              <a:rPr lang="en-US" u="sng" dirty="0">
                <a:solidFill>
                  <a:srgbClr val="FFFF00"/>
                </a:solidFill>
              </a:rPr>
              <a:t>orientation</a:t>
            </a:r>
            <a:r>
              <a:rPr lang="en-US" dirty="0"/>
              <a:t>: Chromosomes align along the metaphase plate in metaphase I. </a:t>
            </a:r>
          </a:p>
          <a:p>
            <a:pPr lvl="1" eaLnBrk="1" hangingPunct="1">
              <a:defRPr/>
            </a:pPr>
            <a:r>
              <a:rPr lang="en-US" dirty="0">
                <a:solidFill>
                  <a:srgbClr val="FFFF99"/>
                </a:solidFill>
              </a:rPr>
              <a:t>One chromosome is inherited from your mother and the other from your father.</a:t>
            </a:r>
          </a:p>
          <a:p>
            <a:pPr lvl="1" eaLnBrk="1" hangingPunct="1">
              <a:defRPr/>
            </a:pPr>
            <a:r>
              <a:rPr lang="en-US" dirty="0">
                <a:solidFill>
                  <a:srgbClr val="CC99FF"/>
                </a:solidFill>
              </a:rPr>
              <a:t>Two possibilities; each pole has a 50% chance of inheriting one or the other.</a:t>
            </a:r>
            <a:endParaRPr lang="en-US" dirty="0">
              <a:solidFill>
                <a:srgbClr val="CC99FF"/>
              </a:solidFill>
              <a:effectLst>
                <a:outerShdw blurRad="38100" dist="38100" dir="2700000" algn="tl">
                  <a:srgbClr val="000000"/>
                </a:outerShdw>
              </a:effectLst>
              <a:ea typeface="+mn-ea"/>
              <a:cs typeface="+mn-cs"/>
            </a:endParaRPr>
          </a:p>
        </p:txBody>
      </p:sp>
      <p:sp>
        <p:nvSpPr>
          <p:cNvPr id="45773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Oval 1"/>
          <p:cNvSpPr/>
          <p:nvPr/>
        </p:nvSpPr>
        <p:spPr>
          <a:xfrm>
            <a:off x="457200" y="3200400"/>
            <a:ext cx="8382000" cy="33528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a:ea typeface="+mn-ea"/>
              <a:cs typeface="+mn-cs"/>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463837">
            <a:off x="4788863" y="3479828"/>
            <a:ext cx="560268"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80062">
            <a:off x="4211320" y="3472685"/>
            <a:ext cx="530508" cy="102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4741828" y="4685575"/>
            <a:ext cx="457200" cy="99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554537">
            <a:off x="4242896" y="4721576"/>
            <a:ext cx="491702" cy="101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62200" y="3752165"/>
            <a:ext cx="88197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4" name="Rectangle 3"/>
          <p:cNvSpPr/>
          <p:nvPr/>
        </p:nvSpPr>
        <p:spPr>
          <a:xfrm>
            <a:off x="6096000" y="3860880"/>
            <a:ext cx="881973" cy="156966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8" name="Rectangle 7">
            <a:extLst>
              <a:ext uri="{FF2B5EF4-FFF2-40B4-BE49-F238E27FC236}">
                <a16:creationId xmlns:a16="http://schemas.microsoft.com/office/drawing/2014/main" id="{6A80938B-5FB8-4BF5-B306-5658E3A376B3}"/>
              </a:ext>
            </a:extLst>
          </p:cNvPr>
          <p:cNvSpPr/>
          <p:nvPr/>
        </p:nvSpPr>
        <p:spPr>
          <a:xfrm>
            <a:off x="152400" y="5848677"/>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14</a:t>
            </a:r>
          </a:p>
        </p:txBody>
      </p:sp>
      <p:sp>
        <p:nvSpPr>
          <p:cNvPr id="9" name="Rectangle 8">
            <a:extLst>
              <a:ext uri="{FF2B5EF4-FFF2-40B4-BE49-F238E27FC236}">
                <a16:creationId xmlns:a16="http://schemas.microsoft.com/office/drawing/2014/main" id="{6A0BD4A4-3436-4222-B019-E3DDA9D9BA86}"/>
              </a:ext>
            </a:extLst>
          </p:cNvPr>
          <p:cNvSpPr/>
          <p:nvPr/>
        </p:nvSpPr>
        <p:spPr>
          <a:xfrm>
            <a:off x="2342921" y="3307550"/>
            <a:ext cx="4610558"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00"/>
                </a:solidFill>
                <a:effectLst>
                  <a:outerShdw blurRad="12700" dist="38100" dir="2700000" algn="tl" rotWithShape="0">
                    <a:srgbClr val="000000">
                      <a:lumMod val="50000"/>
                    </a:srgbClr>
                  </a:outerShdw>
                </a:effectLst>
                <a:uLnTx/>
                <a:uFillTx/>
                <a:latin typeface="Verdana" pitchFamily="34" charset="0"/>
                <a:ea typeface="+mn-ea"/>
                <a:cs typeface="+mn-cs"/>
              </a:rPr>
              <a:t>Orientation</a:t>
            </a:r>
          </a:p>
        </p:txBody>
      </p:sp>
      <p:sp>
        <p:nvSpPr>
          <p:cNvPr id="17" name="TextBox 16">
            <a:extLst>
              <a:ext uri="{FF2B5EF4-FFF2-40B4-BE49-F238E27FC236}">
                <a16:creationId xmlns:a16="http://schemas.microsoft.com/office/drawing/2014/main" id="{19ED2AC5-E1F8-4552-803C-36C1EC9678C7}"/>
              </a:ext>
            </a:extLst>
          </p:cNvPr>
          <p:cNvSpPr txBox="1"/>
          <p:nvPr/>
        </p:nvSpPr>
        <p:spPr>
          <a:xfrm>
            <a:off x="2057400" y="4039790"/>
            <a:ext cx="5748337" cy="92333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00"/>
                </a:solidFill>
                <a:effectLst>
                  <a:outerShdw blurRad="12700" dist="38100" dir="2700000" algn="tl" rotWithShape="0">
                    <a:srgbClr val="000000">
                      <a:lumMod val="50000"/>
                    </a:srgbClr>
                  </a:outerShdw>
                </a:effectLst>
                <a:uLnTx/>
                <a:uFillTx/>
                <a:latin typeface="Verdana" pitchFamily="34" charset="0"/>
                <a:ea typeface="+mn-ea"/>
                <a:cs typeface="+mn-cs"/>
              </a:rPr>
              <a:t>Assortment</a:t>
            </a:r>
          </a:p>
        </p:txBody>
      </p:sp>
      <p:sp>
        <p:nvSpPr>
          <p:cNvPr id="19" name="TextBox 18">
            <a:extLst>
              <a:ext uri="{FF2B5EF4-FFF2-40B4-BE49-F238E27FC236}">
                <a16:creationId xmlns:a16="http://schemas.microsoft.com/office/drawing/2014/main" id="{5823668E-FD05-4498-B0A7-8909EDD22960}"/>
              </a:ext>
            </a:extLst>
          </p:cNvPr>
          <p:cNvSpPr txBox="1"/>
          <p:nvPr/>
        </p:nvSpPr>
        <p:spPr>
          <a:xfrm>
            <a:off x="2359255" y="3393130"/>
            <a:ext cx="4594224" cy="92333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00"/>
                </a:solidFill>
                <a:effectLst>
                  <a:outerShdw blurRad="12700" dist="38100" dir="2700000" algn="tl" rotWithShape="0">
                    <a:srgbClr val="000000">
                      <a:lumMod val="50000"/>
                    </a:srgbClr>
                  </a:outerShdw>
                </a:effectLst>
                <a:uLnTx/>
                <a:uFillTx/>
                <a:latin typeface="Verdana" pitchFamily="34" charset="0"/>
                <a:ea typeface="+mn-ea"/>
                <a:cs typeface="+mn-cs"/>
              </a:rPr>
              <a:t>or</a:t>
            </a:r>
            <a:endParaRPr kumimoji="0" lang="en-US" sz="4800" b="0" i="0" u="none" strike="noStrike" kern="1200" cap="none" spc="0" normalizeH="0" baseline="0" noProof="0" dirty="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33044843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1" name="Rectangle 3"/>
          <p:cNvSpPr>
            <a:spLocks noGrp="1" noChangeArrowheads="1"/>
          </p:cNvSpPr>
          <p:nvPr>
            <p:ph type="body" idx="4294967295"/>
          </p:nvPr>
        </p:nvSpPr>
        <p:spPr>
          <a:xfrm>
            <a:off x="95252" y="83400"/>
            <a:ext cx="8896348" cy="5791200"/>
          </a:xfrm>
        </p:spPr>
        <p:txBody>
          <a:bodyPr/>
          <a:lstStyle/>
          <a:p>
            <a:pPr eaLnBrk="1" hangingPunct="1">
              <a:defRPr/>
            </a:pPr>
            <a:r>
              <a:rPr lang="en-US" dirty="0"/>
              <a:t>Independent </a:t>
            </a:r>
            <a:r>
              <a:rPr lang="en-US" u="sng" dirty="0">
                <a:solidFill>
                  <a:srgbClr val="FFFF00"/>
                </a:solidFill>
              </a:rPr>
              <a:t>orientation</a:t>
            </a:r>
            <a:r>
              <a:rPr lang="en-US" dirty="0"/>
              <a:t>: Chromosomes align along the metaphase plate in metaphase I. </a:t>
            </a:r>
          </a:p>
          <a:p>
            <a:pPr lvl="1" eaLnBrk="1" hangingPunct="1">
              <a:defRPr/>
            </a:pPr>
            <a:r>
              <a:rPr lang="en-US" dirty="0">
                <a:solidFill>
                  <a:srgbClr val="FFFF99"/>
                </a:solidFill>
              </a:rPr>
              <a:t>One chromosome is inherited from your mother and the other from your father.</a:t>
            </a:r>
          </a:p>
          <a:p>
            <a:pPr lvl="1" eaLnBrk="1" hangingPunct="1">
              <a:defRPr/>
            </a:pPr>
            <a:r>
              <a:rPr lang="en-US" dirty="0">
                <a:solidFill>
                  <a:srgbClr val="CC99FF"/>
                </a:solidFill>
              </a:rPr>
              <a:t>Two possibilities; each pole has a 50% chance of inheriting one or the other.</a:t>
            </a:r>
            <a:endParaRPr lang="en-US" dirty="0">
              <a:solidFill>
                <a:srgbClr val="CC99FF"/>
              </a:solidFill>
              <a:effectLst>
                <a:outerShdw blurRad="38100" dist="38100" dir="2700000" algn="tl">
                  <a:srgbClr val="000000"/>
                </a:outerShdw>
              </a:effectLst>
              <a:ea typeface="+mn-ea"/>
              <a:cs typeface="+mn-cs"/>
            </a:endParaRPr>
          </a:p>
        </p:txBody>
      </p:sp>
      <p:sp>
        <p:nvSpPr>
          <p:cNvPr id="45773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Oval 1"/>
          <p:cNvSpPr/>
          <p:nvPr/>
        </p:nvSpPr>
        <p:spPr>
          <a:xfrm>
            <a:off x="457200" y="3200400"/>
            <a:ext cx="8382000" cy="33528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a:ea typeface="+mn-ea"/>
              <a:cs typeface="+mn-cs"/>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463837">
            <a:off x="4788863" y="3479828"/>
            <a:ext cx="560268"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80062">
            <a:off x="4211320" y="3472685"/>
            <a:ext cx="530508" cy="102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4741828" y="4685575"/>
            <a:ext cx="457200" cy="99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554537">
            <a:off x="4242896" y="4721576"/>
            <a:ext cx="491702" cy="101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62200" y="3752165"/>
            <a:ext cx="88197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4" name="Rectangle 3"/>
          <p:cNvSpPr/>
          <p:nvPr/>
        </p:nvSpPr>
        <p:spPr>
          <a:xfrm>
            <a:off x="6096000" y="3860880"/>
            <a:ext cx="881973" cy="156966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8" name="Rectangle 7">
            <a:extLst>
              <a:ext uri="{FF2B5EF4-FFF2-40B4-BE49-F238E27FC236}">
                <a16:creationId xmlns:a16="http://schemas.microsoft.com/office/drawing/2014/main" id="{6A80938B-5FB8-4BF5-B306-5658E3A376B3}"/>
              </a:ext>
            </a:extLst>
          </p:cNvPr>
          <p:cNvSpPr/>
          <p:nvPr/>
        </p:nvSpPr>
        <p:spPr>
          <a:xfrm>
            <a:off x="152400" y="5848677"/>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14</a:t>
            </a:r>
          </a:p>
        </p:txBody>
      </p:sp>
      <p:sp>
        <p:nvSpPr>
          <p:cNvPr id="9" name="Rectangle 8">
            <a:extLst>
              <a:ext uri="{FF2B5EF4-FFF2-40B4-BE49-F238E27FC236}">
                <a16:creationId xmlns:a16="http://schemas.microsoft.com/office/drawing/2014/main" id="{6A0BD4A4-3436-4222-B019-E3DDA9D9BA86}"/>
              </a:ext>
            </a:extLst>
          </p:cNvPr>
          <p:cNvSpPr/>
          <p:nvPr/>
        </p:nvSpPr>
        <p:spPr>
          <a:xfrm>
            <a:off x="2342921" y="3307550"/>
            <a:ext cx="4610558"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00"/>
                </a:solidFill>
                <a:effectLst>
                  <a:outerShdw blurRad="12700" dist="38100" dir="2700000" algn="tl" rotWithShape="0">
                    <a:srgbClr val="000000">
                      <a:lumMod val="50000"/>
                    </a:srgbClr>
                  </a:outerShdw>
                </a:effectLst>
                <a:uLnTx/>
                <a:uFillTx/>
                <a:latin typeface="Verdana" pitchFamily="34" charset="0"/>
                <a:ea typeface="+mn-ea"/>
                <a:cs typeface="+mn-cs"/>
              </a:rPr>
              <a:t>Orientation</a:t>
            </a:r>
          </a:p>
        </p:txBody>
      </p:sp>
      <p:sp>
        <p:nvSpPr>
          <p:cNvPr id="17" name="TextBox 16">
            <a:extLst>
              <a:ext uri="{FF2B5EF4-FFF2-40B4-BE49-F238E27FC236}">
                <a16:creationId xmlns:a16="http://schemas.microsoft.com/office/drawing/2014/main" id="{19ED2AC5-E1F8-4552-803C-36C1EC9678C7}"/>
              </a:ext>
            </a:extLst>
          </p:cNvPr>
          <p:cNvSpPr txBox="1"/>
          <p:nvPr/>
        </p:nvSpPr>
        <p:spPr>
          <a:xfrm>
            <a:off x="2057400" y="4039790"/>
            <a:ext cx="5748337" cy="92333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00"/>
                </a:solidFill>
                <a:effectLst>
                  <a:outerShdw blurRad="12700" dist="38100" dir="2700000" algn="tl" rotWithShape="0">
                    <a:srgbClr val="000000">
                      <a:lumMod val="50000"/>
                    </a:srgbClr>
                  </a:outerShdw>
                </a:effectLst>
                <a:uLnTx/>
                <a:uFillTx/>
                <a:latin typeface="Verdana" pitchFamily="34" charset="0"/>
                <a:ea typeface="+mn-ea"/>
                <a:cs typeface="+mn-cs"/>
              </a:rPr>
              <a:t>Assortment</a:t>
            </a:r>
          </a:p>
        </p:txBody>
      </p:sp>
      <p:sp>
        <p:nvSpPr>
          <p:cNvPr id="19" name="TextBox 18">
            <a:extLst>
              <a:ext uri="{FF2B5EF4-FFF2-40B4-BE49-F238E27FC236}">
                <a16:creationId xmlns:a16="http://schemas.microsoft.com/office/drawing/2014/main" id="{5823668E-FD05-4498-B0A7-8909EDD22960}"/>
              </a:ext>
            </a:extLst>
          </p:cNvPr>
          <p:cNvSpPr txBox="1"/>
          <p:nvPr/>
        </p:nvSpPr>
        <p:spPr>
          <a:xfrm>
            <a:off x="2359255" y="3393130"/>
            <a:ext cx="4594224" cy="92333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00"/>
                </a:solidFill>
                <a:effectLst>
                  <a:outerShdw blurRad="12700" dist="38100" dir="2700000" algn="tl" rotWithShape="0">
                    <a:srgbClr val="000000">
                      <a:lumMod val="50000"/>
                    </a:srgbClr>
                  </a:outerShdw>
                </a:effectLst>
                <a:uLnTx/>
                <a:uFillTx/>
                <a:latin typeface="Verdana" pitchFamily="34" charset="0"/>
                <a:ea typeface="+mn-ea"/>
                <a:cs typeface="+mn-cs"/>
              </a:rPr>
              <a:t>or</a:t>
            </a:r>
            <a:endParaRPr kumimoji="0" lang="en-US" sz="4800" b="0" i="0" u="none" strike="noStrike" kern="1200" cap="none" spc="0" normalizeH="0" baseline="0" noProof="0" dirty="0">
              <a:ln>
                <a:noFill/>
              </a:ln>
              <a:solidFill>
                <a:srgbClr val="FFFFFF"/>
              </a:solidFill>
              <a:effectLst/>
              <a:uLnTx/>
              <a:uFillTx/>
              <a:latin typeface="Verdana" pitchFamily="34" charset="0"/>
              <a:ea typeface="+mn-ea"/>
              <a:cs typeface="+mn-cs"/>
            </a:endParaRPr>
          </a:p>
        </p:txBody>
      </p:sp>
      <p:sp>
        <p:nvSpPr>
          <p:cNvPr id="12" name="Explosion 2 4">
            <a:extLst>
              <a:ext uri="{FF2B5EF4-FFF2-40B4-BE49-F238E27FC236}">
                <a16:creationId xmlns:a16="http://schemas.microsoft.com/office/drawing/2014/main" id="{2BB8F103-4142-46EB-8E57-9FBD56B36CC0}"/>
              </a:ext>
            </a:extLst>
          </p:cNvPr>
          <p:cNvSpPr/>
          <p:nvPr/>
        </p:nvSpPr>
        <p:spPr>
          <a:xfrm>
            <a:off x="4976777" y="3048000"/>
            <a:ext cx="5297597" cy="3962400"/>
          </a:xfrm>
          <a:prstGeom prst="irregularSeal2">
            <a:avLst/>
          </a:prstGeom>
          <a:solidFill>
            <a:schemeClr val="bg1"/>
          </a:solidFill>
          <a:ln>
            <a:solidFill>
              <a:schemeClr val="tx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a:ea typeface="+mn-ea"/>
              <a:cs typeface="+mn-cs"/>
            </a:endParaRPr>
          </a:p>
        </p:txBody>
      </p:sp>
      <p:sp>
        <p:nvSpPr>
          <p:cNvPr id="23" name="TextBox 22">
            <a:extLst>
              <a:ext uri="{FF2B5EF4-FFF2-40B4-BE49-F238E27FC236}">
                <a16:creationId xmlns:a16="http://schemas.microsoft.com/office/drawing/2014/main" id="{2B1C82AA-55FD-41E6-BA9D-5DBC156882D9}"/>
              </a:ext>
            </a:extLst>
          </p:cNvPr>
          <p:cNvSpPr txBox="1"/>
          <p:nvPr/>
        </p:nvSpPr>
        <p:spPr>
          <a:xfrm rot="19855882">
            <a:off x="5787856" y="4465985"/>
            <a:ext cx="3506314" cy="1200329"/>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rPr>
              <a:t>Remember, humans have 23 chromosomes in their sex cells so there’s a lot of ways to line up. Over 8 million!</a:t>
            </a:r>
          </a:p>
        </p:txBody>
      </p:sp>
    </p:spTree>
    <p:extLst>
      <p:ext uri="{BB962C8B-B14F-4D97-AF65-F5344CB8AC3E}">
        <p14:creationId xmlns:p14="http://schemas.microsoft.com/office/powerpoint/2010/main" val="395285252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Which  is not one of Mendel's Laws of Heredity:</a:t>
            </a:r>
          </a:p>
          <a:p>
            <a:r>
              <a:rPr lang="en-US" sz="2400" dirty="0">
                <a:solidFill>
                  <a:srgbClr val="CCCCFF"/>
                </a:solidFill>
              </a:rPr>
              <a:t>1) </a:t>
            </a:r>
            <a:r>
              <a:rPr lang="en-US" sz="2400" dirty="0">
                <a:solidFill>
                  <a:schemeClr val="bg1"/>
                </a:solidFill>
              </a:rPr>
              <a:t>The Law of Segregation: Each inherited trait is defined by a gene pair. Parental genes are randomly separated to the sex cells so that sex cells contain only one gene of the pair. Offspring therefore inherit one genetic allele from each parent when sex cells unite in fertilization.</a:t>
            </a:r>
          </a:p>
          <a:p>
            <a:r>
              <a:rPr lang="en-US" sz="2400" dirty="0">
                <a:solidFill>
                  <a:srgbClr val="FF99FF"/>
                </a:solidFill>
              </a:rPr>
              <a:t>2) </a:t>
            </a:r>
            <a:r>
              <a:rPr lang="en-US" sz="2400" dirty="0">
                <a:solidFill>
                  <a:schemeClr val="bg1"/>
                </a:solidFill>
              </a:rPr>
              <a:t>Sexual reproduction will always result in a new individual that is genetically identical to either the father or mother.</a:t>
            </a:r>
          </a:p>
          <a:p>
            <a:r>
              <a:rPr lang="en-US" sz="2400" dirty="0">
                <a:solidFill>
                  <a:srgbClr val="FFCC99"/>
                </a:solidFill>
              </a:rPr>
              <a:t>3) </a:t>
            </a:r>
            <a:r>
              <a:rPr lang="en-US" sz="2400" dirty="0">
                <a:solidFill>
                  <a:schemeClr val="bg1"/>
                </a:solidFill>
              </a:rPr>
              <a:t>The Law of Independent Assortment: Genes for different traits are sorted separately from one another so that the inheritance of one trait is not dependent on the inheritance of another.</a:t>
            </a:r>
          </a:p>
          <a:p>
            <a:r>
              <a:rPr lang="en-US" sz="2400" dirty="0">
                <a:solidFill>
                  <a:srgbClr val="66FFCC"/>
                </a:solidFill>
              </a:rPr>
              <a:t>4) </a:t>
            </a:r>
            <a:r>
              <a:rPr lang="en-US" sz="2400" dirty="0">
                <a:solidFill>
                  <a:schemeClr val="bg1"/>
                </a:solidFill>
              </a:rPr>
              <a:t>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a:extLst>
              <a:ext uri="{FF2B5EF4-FFF2-40B4-BE49-F238E27FC236}">
                <a16:creationId xmlns:a16="http://schemas.microsoft.com/office/drawing/2014/main" id="{15153136-1BE5-4BFC-84E2-F9A2DA52DAB9}"/>
              </a:ext>
            </a:extLst>
          </p:cNvPr>
          <p:cNvSpPr/>
          <p:nvPr/>
        </p:nvSpPr>
        <p:spPr>
          <a:xfrm>
            <a:off x="7778239" y="57060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15</a:t>
            </a:r>
          </a:p>
        </p:txBody>
      </p:sp>
    </p:spTree>
    <p:extLst>
      <p:ext uri="{BB962C8B-B14F-4D97-AF65-F5344CB8AC3E}">
        <p14:creationId xmlns:p14="http://schemas.microsoft.com/office/powerpoint/2010/main" val="291466369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Which  is not one of Mendel's Laws of Heredity:</a:t>
            </a:r>
          </a:p>
          <a:p>
            <a:r>
              <a:rPr lang="en-US" sz="2400" dirty="0">
                <a:solidFill>
                  <a:srgbClr val="CCCCFF"/>
                </a:solidFill>
              </a:rPr>
              <a:t>1) The Law of Segregation: Each inherited trait is defined by a gene pair. Parental genes are randomly separated to the sex cells so that sex cells contain only one gene of the pair. Offspring therefore inherit one genetic allele from each parent when sex cells unite in fertilization.</a:t>
            </a:r>
          </a:p>
          <a:p>
            <a:r>
              <a:rPr lang="en-US" sz="2400" dirty="0">
                <a:solidFill>
                  <a:srgbClr val="FF99FF"/>
                </a:solidFill>
              </a:rPr>
              <a:t>2) Sexual reproduction will always result in a new individual that is genetically identical to either the father or mother.</a:t>
            </a:r>
          </a:p>
          <a:p>
            <a:r>
              <a:rPr lang="en-US" sz="2400" dirty="0">
                <a:solidFill>
                  <a:srgbClr val="FFCC99"/>
                </a:solidFill>
              </a:rPr>
              <a:t>3) The Law of Independent Assortment: Genes for different traits are sorted separately from one another so that the inheritance of one trait is not dependent on the inheritance of another.</a:t>
            </a:r>
          </a:p>
          <a:p>
            <a:r>
              <a:rPr lang="en-US" sz="2400" dirty="0">
                <a:solidFill>
                  <a:srgbClr val="66FFCC"/>
                </a:solidFill>
              </a:rPr>
              <a:t>4)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a:extLst>
              <a:ext uri="{FF2B5EF4-FFF2-40B4-BE49-F238E27FC236}">
                <a16:creationId xmlns:a16="http://schemas.microsoft.com/office/drawing/2014/main" id="{15153136-1BE5-4BFC-84E2-F9A2DA52DAB9}"/>
              </a:ext>
            </a:extLst>
          </p:cNvPr>
          <p:cNvSpPr/>
          <p:nvPr/>
        </p:nvSpPr>
        <p:spPr>
          <a:xfrm>
            <a:off x="7778239" y="57060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15</a:t>
            </a:r>
          </a:p>
        </p:txBody>
      </p:sp>
    </p:spTree>
    <p:extLst>
      <p:ext uri="{BB962C8B-B14F-4D97-AF65-F5344CB8AC3E}">
        <p14:creationId xmlns:p14="http://schemas.microsoft.com/office/powerpoint/2010/main" val="247900696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Which  is not one of Mendel's Laws of Heredity:</a:t>
            </a:r>
          </a:p>
          <a:p>
            <a:r>
              <a:rPr lang="en-US" sz="2400" dirty="0">
                <a:solidFill>
                  <a:srgbClr val="CCCCFF"/>
                </a:solidFill>
              </a:rPr>
              <a:t>1) The Law of Segregation: Each inherited trait is defined by a gene pair. Parental genes are randomly separated to the sex cells so that sex cells contain only one gene of the pair. Offspring therefore inherit one genetic allele from each parent when sex cells unite in fertilization.</a:t>
            </a:r>
          </a:p>
          <a:p>
            <a:r>
              <a:rPr lang="en-US" sz="2400" dirty="0">
                <a:solidFill>
                  <a:srgbClr val="FF99FF"/>
                </a:solidFill>
              </a:rPr>
              <a:t>2) Sexual reproduction will always result in a new individual that is genetically identical to either the father or mother.</a:t>
            </a:r>
          </a:p>
          <a:p>
            <a:r>
              <a:rPr lang="en-US" sz="2400" dirty="0">
                <a:solidFill>
                  <a:srgbClr val="FFCC99"/>
                </a:solidFill>
              </a:rPr>
              <a:t>3) The Law of Independent Assortment: Genes for different traits are sorted separately from one another so that the inheritance of one trait is not dependent on the inheritance of another.</a:t>
            </a:r>
          </a:p>
          <a:p>
            <a:r>
              <a:rPr lang="en-US" sz="2400" dirty="0">
                <a:solidFill>
                  <a:srgbClr val="66FFCC"/>
                </a:solidFill>
              </a:rPr>
              <a:t>4)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a:extLst>
              <a:ext uri="{FF2B5EF4-FFF2-40B4-BE49-F238E27FC236}">
                <a16:creationId xmlns:a16="http://schemas.microsoft.com/office/drawing/2014/main" id="{15153136-1BE5-4BFC-84E2-F9A2DA52DAB9}"/>
              </a:ext>
            </a:extLst>
          </p:cNvPr>
          <p:cNvSpPr/>
          <p:nvPr/>
        </p:nvSpPr>
        <p:spPr>
          <a:xfrm>
            <a:off x="7778239" y="57060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15</a:t>
            </a:r>
          </a:p>
        </p:txBody>
      </p:sp>
      <p:sp>
        <p:nvSpPr>
          <p:cNvPr id="3" name="Rectangle: Rounded Corners 2">
            <a:extLst>
              <a:ext uri="{FF2B5EF4-FFF2-40B4-BE49-F238E27FC236}">
                <a16:creationId xmlns:a16="http://schemas.microsoft.com/office/drawing/2014/main" id="{9253946A-3609-41CC-96E0-0FB0959E2275}"/>
              </a:ext>
            </a:extLst>
          </p:cNvPr>
          <p:cNvSpPr/>
          <p:nvPr/>
        </p:nvSpPr>
        <p:spPr bwMode="auto">
          <a:xfrm>
            <a:off x="349250" y="2590800"/>
            <a:ext cx="8534400" cy="838200"/>
          </a:xfrm>
          <a:prstGeom prst="roundRect">
            <a:avLst/>
          </a:prstGeom>
          <a:noFill/>
          <a:ln w="57150" cap="flat" cmpd="sng" algn="ctr">
            <a:solidFill>
              <a:schemeClr val="tx1"/>
            </a:solidFill>
            <a:prstDash val="solid"/>
            <a:round/>
            <a:headEnd type="none" w="med" len="med"/>
            <a:tailEnd type="none" w="med" len="med"/>
          </a:ln>
          <a:effectLst>
            <a:glow rad="228600">
              <a:srgbClr val="FF99FF">
                <a:alpha val="40000"/>
              </a:srgb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425853776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Which  is not one of Mendel's Laws of Heredity:</a:t>
            </a:r>
          </a:p>
          <a:p>
            <a:r>
              <a:rPr lang="en-US" sz="2400" dirty="0">
                <a:solidFill>
                  <a:srgbClr val="CCCCFF"/>
                </a:solidFill>
              </a:rPr>
              <a:t>1) The Law of Segregation: Each inherited trait is defined by a gene pair. Parental genes are randomly separated to the sex cells so that sex cells contain only one gene of the pair. Offspring therefore inherit one genetic allele from each parent when sex cells unite in fertilization.</a:t>
            </a:r>
          </a:p>
          <a:p>
            <a:r>
              <a:rPr lang="en-US" sz="2400" dirty="0">
                <a:solidFill>
                  <a:srgbClr val="FFCC99"/>
                </a:solidFill>
              </a:rPr>
              <a:t>2) The Law of Independent Assortment: Genes for different traits are sorted separately from one another so that the inheritance of one trait is not dependent on the inheritance of another.</a:t>
            </a:r>
          </a:p>
          <a:p>
            <a:r>
              <a:rPr lang="en-US" sz="2400" dirty="0">
                <a:solidFill>
                  <a:srgbClr val="66FFCC"/>
                </a:solidFill>
              </a:rPr>
              <a:t>3)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a:extLst>
              <a:ext uri="{FF2B5EF4-FFF2-40B4-BE49-F238E27FC236}">
                <a16:creationId xmlns:a16="http://schemas.microsoft.com/office/drawing/2014/main" id="{15153136-1BE5-4BFC-84E2-F9A2DA52DAB9}"/>
              </a:ext>
            </a:extLst>
          </p:cNvPr>
          <p:cNvSpPr/>
          <p:nvPr/>
        </p:nvSpPr>
        <p:spPr>
          <a:xfrm>
            <a:off x="7778239" y="57060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15</a:t>
            </a:r>
          </a:p>
        </p:txBody>
      </p:sp>
    </p:spTree>
    <p:extLst>
      <p:ext uri="{BB962C8B-B14F-4D97-AF65-F5344CB8AC3E}">
        <p14:creationId xmlns:p14="http://schemas.microsoft.com/office/powerpoint/2010/main" val="282243228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spTree>
    <p:extLst>
      <p:ext uri="{BB962C8B-B14F-4D97-AF65-F5344CB8AC3E}">
        <p14:creationId xmlns:p14="http://schemas.microsoft.com/office/powerpoint/2010/main" val="276642377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solidFill>
                            <a:srgbClr val="FFFFCC"/>
                          </a:solidFill>
                        </a:rPr>
                        <a:t>MEIOSIS</a:t>
                      </a:r>
                      <a:br>
                        <a:rPr lang="en-US" dirty="0">
                          <a:solidFill>
                            <a:srgbClr val="FFFFCC"/>
                          </a:solidFill>
                        </a:rPr>
                      </a:br>
                      <a:r>
                        <a:rPr lang="en-US" dirty="0">
                          <a:solidFill>
                            <a:srgbClr val="FFFFCC"/>
                          </a:solidFill>
                        </a:rPr>
                        <a:t>HODGE</a:t>
                      </a:r>
                      <a:br>
                        <a:rPr lang="en-US" dirty="0">
                          <a:solidFill>
                            <a:srgbClr val="FFFFCC"/>
                          </a:solidFill>
                        </a:rPr>
                      </a:br>
                      <a:r>
                        <a:rPr lang="en-US" dirty="0">
                          <a:solidFill>
                            <a:srgbClr val="FFFFCC"/>
                          </a:solidFill>
                        </a:rPr>
                        <a:t>PODGE</a:t>
                      </a:r>
                    </a:p>
                  </a:txBody>
                  <a:tcPr>
                    <a:solidFill>
                      <a:schemeClr val="bg1">
                        <a:lumMod val="85000"/>
                        <a:lumOff val="15000"/>
                      </a:schemeClr>
                    </a:solid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rgbClr val="FFFFCC"/>
                          </a:solidFill>
                        </a:rPr>
                        <a:t>16</a:t>
                      </a:r>
                    </a:p>
                  </a:txBody>
                  <a:tcPr>
                    <a:solidFill>
                      <a:schemeClr val="bg1">
                        <a:lumMod val="85000"/>
                        <a:lumOff val="15000"/>
                      </a:schemeClr>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rgbClr val="FFFFCC"/>
                          </a:solidFill>
                        </a:rPr>
                        <a:t>17</a:t>
                      </a:r>
                    </a:p>
                  </a:txBody>
                  <a:tcPr>
                    <a:solidFill>
                      <a:schemeClr val="bg1">
                        <a:lumMod val="85000"/>
                        <a:lumOff val="15000"/>
                      </a:schemeClr>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rgbClr val="FFFFCC"/>
                          </a:solidFill>
                        </a:rPr>
                        <a:t>18</a:t>
                      </a:r>
                    </a:p>
                  </a:txBody>
                  <a:tcPr>
                    <a:solidFill>
                      <a:schemeClr val="bg1">
                        <a:lumMod val="85000"/>
                        <a:lumOff val="15000"/>
                      </a:schemeClr>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rgbClr val="FFFFCC"/>
                          </a:solidFill>
                        </a:rPr>
                        <a:t>19</a:t>
                      </a:r>
                    </a:p>
                  </a:txBody>
                  <a:tcPr>
                    <a:solidFill>
                      <a:schemeClr val="bg1">
                        <a:lumMod val="85000"/>
                        <a:lumOff val="15000"/>
                      </a:schemeClr>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rgbClr val="FFFFCC"/>
                          </a:solidFill>
                        </a:rPr>
                        <a:t>20</a:t>
                      </a:r>
                    </a:p>
                  </a:txBody>
                  <a:tcPr>
                    <a:solidFill>
                      <a:schemeClr val="bg1">
                        <a:lumMod val="85000"/>
                        <a:lumOff val="15000"/>
                      </a:schemeClr>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spTree>
    <p:extLst>
      <p:ext uri="{BB962C8B-B14F-4D97-AF65-F5344CB8AC3E}">
        <p14:creationId xmlns:p14="http://schemas.microsoft.com/office/powerpoint/2010/main" val="1343500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715" name="Rectangle 3"/>
          <p:cNvSpPr>
            <a:spLocks noGrp="1" noChangeArrowheads="1"/>
          </p:cNvSpPr>
          <p:nvPr>
            <p:ph type="body" idx="4294967295"/>
          </p:nvPr>
        </p:nvSpPr>
        <p:spPr>
          <a:xfrm>
            <a:off x="228600" y="228600"/>
            <a:ext cx="8763000" cy="5867400"/>
          </a:xfrm>
        </p:spPr>
        <p:txBody>
          <a:bodyPr/>
          <a:lstStyle/>
          <a:p>
            <a:pPr eaLnBrk="1" hangingPunct="1"/>
            <a:r>
              <a:rPr lang="en-US" dirty="0">
                <a:effectLst>
                  <a:outerShdw blurRad="38100" dist="38100" dir="2700000" algn="tl">
                    <a:srgbClr val="000000"/>
                  </a:outerShdw>
                </a:effectLst>
              </a:rPr>
              <a:t>Meiosis has two cell divisions that results in a reduction in the amount of genetic material.</a:t>
            </a:r>
          </a:p>
          <a:p>
            <a:pPr eaLnBrk="1" hangingPunct="1"/>
            <a:endParaRPr lang="en-US" dirty="0">
              <a:solidFill>
                <a:schemeClr val="tx2"/>
              </a:solidFill>
              <a:effectLst>
                <a:outerShdw blurRad="38100" dist="38100" dir="2700000" algn="tl">
                  <a:srgbClr val="000000"/>
                </a:outerShdw>
              </a:effectLst>
            </a:endParaRPr>
          </a:p>
          <a:p>
            <a:pPr eaLnBrk="1" hangingPunct="1"/>
            <a:endParaRPr lang="en-US" dirty="0">
              <a:effectLst>
                <a:outerShdw blurRad="38100" dist="38100" dir="2700000" algn="tl">
                  <a:srgbClr val="000000"/>
                </a:outerShdw>
              </a:effectLst>
            </a:endParaRPr>
          </a:p>
        </p:txBody>
      </p:sp>
      <p:pic>
        <p:nvPicPr>
          <p:cNvPr id="1192963"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8610600" cy="466725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431113"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000000"/>
                </a:outerShdw>
              </a:effectLst>
            </a:endParaRPr>
          </a:p>
        </p:txBody>
      </p:sp>
      <p:sp>
        <p:nvSpPr>
          <p:cNvPr id="5" name="Rounded Rectangle 4"/>
          <p:cNvSpPr/>
          <p:nvPr/>
        </p:nvSpPr>
        <p:spPr bwMode="auto">
          <a:xfrm>
            <a:off x="533400" y="762000"/>
            <a:ext cx="1828800" cy="457200"/>
          </a:xfrm>
          <a:prstGeom prst="roundRect">
            <a:avLst/>
          </a:prstGeom>
          <a:solidFill>
            <a:schemeClr val="bg1">
              <a:lumMod val="75000"/>
              <a:lumOff val="25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6" name="Rectangle 5"/>
          <p:cNvSpPr/>
          <p:nvPr/>
        </p:nvSpPr>
        <p:spPr>
          <a:xfrm>
            <a:off x="894820" y="1905000"/>
            <a:ext cx="1059906" cy="1569660"/>
          </a:xfrm>
          <a:prstGeom prst="rect">
            <a:avLst/>
          </a:prstGeom>
          <a:noFill/>
        </p:spPr>
        <p:txBody>
          <a:bodyPr wrap="non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5</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3"/>
          <p:cNvSpPr>
            <a:spLocks noGrp="1" noChangeArrowheads="1"/>
          </p:cNvSpPr>
          <p:nvPr>
            <p:ph type="body" idx="4294967295"/>
          </p:nvPr>
        </p:nvSpPr>
        <p:spPr>
          <a:xfrm>
            <a:off x="152400" y="76200"/>
            <a:ext cx="8839200" cy="5638800"/>
          </a:xfrm>
        </p:spPr>
        <p:txBody>
          <a:bodyPr/>
          <a:lstStyle/>
          <a:p>
            <a:pPr eaLnBrk="1" hangingPunct="1"/>
            <a:r>
              <a:rPr lang="en-US" dirty="0"/>
              <a:t>How many chromosomes are in the sex cells of a human?</a:t>
            </a:r>
          </a:p>
        </p:txBody>
      </p:sp>
      <p:pic>
        <p:nvPicPr>
          <p:cNvPr id="1042435" name="Picture 5" descr="imagemain_sperm_egg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9525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D0A8838-0445-4476-8676-181FE0B9BC15}"/>
              </a:ext>
            </a:extLst>
          </p:cNvPr>
          <p:cNvSpPr/>
          <p:nvPr/>
        </p:nvSpPr>
        <p:spPr>
          <a:xfrm>
            <a:off x="7695434" y="7620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16</a:t>
            </a:r>
          </a:p>
        </p:txBody>
      </p:sp>
      <p:pic>
        <p:nvPicPr>
          <p:cNvPr id="3" name="Picture 2">
            <a:extLst>
              <a:ext uri="{FF2B5EF4-FFF2-40B4-BE49-F238E27FC236}">
                <a16:creationId xmlns:a16="http://schemas.microsoft.com/office/drawing/2014/main" id="{570D3944-8775-A9E4-18B6-DA9523AE6607}"/>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3"/>
          <p:cNvSpPr>
            <a:spLocks noGrp="1" noChangeArrowheads="1"/>
          </p:cNvSpPr>
          <p:nvPr>
            <p:ph type="body" idx="4294967295"/>
          </p:nvPr>
        </p:nvSpPr>
        <p:spPr>
          <a:xfrm>
            <a:off x="152400" y="76200"/>
            <a:ext cx="8839200" cy="5638800"/>
          </a:xfrm>
        </p:spPr>
        <p:txBody>
          <a:bodyPr/>
          <a:lstStyle/>
          <a:p>
            <a:pPr eaLnBrk="1" hangingPunct="1"/>
            <a:r>
              <a:rPr lang="en-US" dirty="0"/>
              <a:t>How many chromosomes are in the sex cells of a human?</a:t>
            </a:r>
          </a:p>
        </p:txBody>
      </p:sp>
      <p:pic>
        <p:nvPicPr>
          <p:cNvPr id="1042435" name="Picture 5" descr="imagemain_sperm_egg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9525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D0A8838-0445-4476-8676-181FE0B9BC15}"/>
              </a:ext>
            </a:extLst>
          </p:cNvPr>
          <p:cNvSpPr/>
          <p:nvPr/>
        </p:nvSpPr>
        <p:spPr>
          <a:xfrm>
            <a:off x="7695434" y="7620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16</a:t>
            </a:r>
          </a:p>
        </p:txBody>
      </p:sp>
      <p:sp>
        <p:nvSpPr>
          <p:cNvPr id="3" name="Rectangle 2">
            <a:extLst>
              <a:ext uri="{FF2B5EF4-FFF2-40B4-BE49-F238E27FC236}">
                <a16:creationId xmlns:a16="http://schemas.microsoft.com/office/drawing/2014/main" id="{4FB87A1F-E211-49B8-A34E-93DDE02ABE7F}"/>
              </a:ext>
            </a:extLst>
          </p:cNvPr>
          <p:cNvSpPr/>
          <p:nvPr/>
        </p:nvSpPr>
        <p:spPr>
          <a:xfrm>
            <a:off x="5177734" y="3048000"/>
            <a:ext cx="3813866" cy="175432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CC99"/>
                </a:solidFill>
                <a:effectLst>
                  <a:outerShdw blurRad="12700" dist="38100" dir="2700000" algn="tl" rotWithShape="0">
                    <a:srgbClr val="000000">
                      <a:lumMod val="50000"/>
                    </a:srgbClr>
                  </a:outerShdw>
                </a:effectLst>
                <a:uLnTx/>
                <a:uFillTx/>
                <a:latin typeface="Verdana" pitchFamily="34" charset="0"/>
                <a:ea typeface="+mn-ea"/>
                <a:cs typeface="+mn-cs"/>
              </a:rPr>
              <a:t>23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CC99"/>
                </a:solidFill>
                <a:effectLst>
                  <a:outerShdw blurRad="12700" dist="38100" dir="2700000" algn="tl" rotWithShape="0">
                    <a:srgbClr val="000000">
                      <a:lumMod val="50000"/>
                    </a:srgbClr>
                  </a:outerShdw>
                </a:effectLst>
                <a:uLnTx/>
                <a:uFillTx/>
                <a:latin typeface="Verdana" pitchFamily="34" charset="0"/>
                <a:ea typeface="+mn-ea"/>
                <a:cs typeface="+mn-cs"/>
              </a:rPr>
              <a:t>(haploid)</a:t>
            </a:r>
          </a:p>
        </p:txBody>
      </p:sp>
      <p:sp>
        <p:nvSpPr>
          <p:cNvPr id="7" name="TextBox 6">
            <a:extLst>
              <a:ext uri="{FF2B5EF4-FFF2-40B4-BE49-F238E27FC236}">
                <a16:creationId xmlns:a16="http://schemas.microsoft.com/office/drawing/2014/main" id="{199C257F-5A1C-4AC5-A69A-1DD5E8DBEC14}"/>
              </a:ext>
            </a:extLst>
          </p:cNvPr>
          <p:cNvSpPr txBox="1"/>
          <p:nvPr/>
        </p:nvSpPr>
        <p:spPr>
          <a:xfrm>
            <a:off x="1447800" y="3013501"/>
            <a:ext cx="4762500" cy="83099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003399">
                    <a:lumMod val="40000"/>
                    <a:lumOff val="60000"/>
                  </a:srgbClr>
                </a:solidFill>
                <a:effectLst>
                  <a:outerShdw blurRad="12700" dist="38100" dir="2700000" algn="tl" rotWithShape="0">
                    <a:srgbClr val="000000">
                      <a:lumMod val="50000"/>
                    </a:srgbClr>
                  </a:outerShdw>
                </a:effectLst>
                <a:uLnTx/>
                <a:uFillTx/>
                <a:latin typeface="Verdana" pitchFamily="34" charset="0"/>
                <a:ea typeface="+mn-ea"/>
                <a:cs typeface="+mn-cs"/>
              </a:rPr>
              <a:t>23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003399">
                    <a:lumMod val="40000"/>
                    <a:lumOff val="60000"/>
                  </a:srgbClr>
                </a:solidFill>
                <a:effectLst>
                  <a:outerShdw blurRad="12700" dist="38100" dir="2700000" algn="tl" rotWithShape="0">
                    <a:srgbClr val="000000">
                      <a:lumMod val="50000"/>
                    </a:srgbClr>
                  </a:outerShdw>
                </a:effectLst>
                <a:uLnTx/>
                <a:uFillTx/>
                <a:latin typeface="Verdana" pitchFamily="34" charset="0"/>
                <a:ea typeface="+mn-ea"/>
                <a:cs typeface="+mn-cs"/>
              </a:rPr>
              <a:t>(haploid)</a:t>
            </a:r>
          </a:p>
        </p:txBody>
      </p:sp>
      <p:sp>
        <p:nvSpPr>
          <p:cNvPr id="5" name="Rectangle 4">
            <a:extLst>
              <a:ext uri="{FF2B5EF4-FFF2-40B4-BE49-F238E27FC236}">
                <a16:creationId xmlns:a16="http://schemas.microsoft.com/office/drawing/2014/main" id="{3AA1F9D6-3B82-4517-9193-1B1D33B78C06}"/>
              </a:ext>
            </a:extLst>
          </p:cNvPr>
          <p:cNvSpPr/>
          <p:nvPr/>
        </p:nvSpPr>
        <p:spPr>
          <a:xfrm>
            <a:off x="457325" y="1290935"/>
            <a:ext cx="692048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9999"/>
                </a:solidFill>
                <a:effectLst>
                  <a:outerShdw blurRad="12700" dist="38100" dir="2700000" algn="tl" rotWithShape="0">
                    <a:srgbClr val="000000">
                      <a:lumMod val="50000"/>
                    </a:srgbClr>
                  </a:outerShdw>
                </a:effectLst>
                <a:uLnTx/>
                <a:uFillTx/>
                <a:latin typeface="Verdana" pitchFamily="34" charset="0"/>
                <a:ea typeface="+mn-ea"/>
                <a:cs typeface="+mn-cs"/>
              </a:rPr>
              <a:t>23 Chromosomes</a:t>
            </a:r>
          </a:p>
        </p:txBody>
      </p:sp>
      <p:pic>
        <p:nvPicPr>
          <p:cNvPr id="4" name="Picture 3">
            <a:extLst>
              <a:ext uri="{FF2B5EF4-FFF2-40B4-BE49-F238E27FC236}">
                <a16:creationId xmlns:a16="http://schemas.microsoft.com/office/drawing/2014/main" id="{9A6D33C9-A267-0ACC-67B1-52D7218FC88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2701348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kin cells grown in lab for first time ever | Health News | Zee News">
            <a:extLst>
              <a:ext uri="{FF2B5EF4-FFF2-40B4-BE49-F238E27FC236}">
                <a16:creationId xmlns:a16="http://schemas.microsoft.com/office/drawing/2014/main" id="{B2E7EB4A-DF10-4315-A6BB-26E2B3B07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F1A6B54-A9CD-450B-AC90-13034AE8612F}"/>
              </a:ext>
            </a:extLst>
          </p:cNvPr>
          <p:cNvSpPr/>
          <p:nvPr/>
        </p:nvSpPr>
        <p:spPr>
          <a:xfrm>
            <a:off x="304800" y="76200"/>
            <a:ext cx="8218917" cy="144655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How many Chromosomes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are in our somatic cells?</a:t>
            </a:r>
          </a:p>
        </p:txBody>
      </p:sp>
      <p:sp>
        <p:nvSpPr>
          <p:cNvPr id="3" name="TextBox 2">
            <a:extLst>
              <a:ext uri="{FF2B5EF4-FFF2-40B4-BE49-F238E27FC236}">
                <a16:creationId xmlns:a16="http://schemas.microsoft.com/office/drawing/2014/main" id="{5A1C5D32-58BB-401F-8004-236C780051AE}"/>
              </a:ext>
            </a:extLst>
          </p:cNvPr>
          <p:cNvSpPr txBox="1"/>
          <p:nvPr/>
        </p:nvSpPr>
        <p:spPr>
          <a:xfrm>
            <a:off x="990600" y="1676400"/>
            <a:ext cx="7391400"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D5156"/>
                </a:solidFill>
                <a:effectLst/>
                <a:uLnTx/>
                <a:uFillTx/>
                <a:latin typeface="Roboto"/>
                <a:ea typeface="+mn-ea"/>
                <a:cs typeface="+mn-cs"/>
              </a:rPr>
              <a:t>Somatic Cell= Any cell other than a gamete, germ cell, gametocyte or undifferentiated stem cell.</a:t>
            </a:r>
            <a:endParaRPr kumimoji="0" lang="en-US" sz="2800" b="0" i="0" u="none" strike="noStrike" kern="1200" cap="none" spc="0" normalizeH="0" baseline="0" noProof="0" dirty="0">
              <a:ln>
                <a:noFill/>
              </a:ln>
              <a:solidFill>
                <a:srgbClr val="FFFFFF"/>
              </a:solidFill>
              <a:effectLst/>
              <a:uLnTx/>
              <a:uFillTx/>
              <a:latin typeface="Verdana" pitchFamily="34" charset="0"/>
              <a:ea typeface="+mn-ea"/>
              <a:cs typeface="+mn-cs"/>
            </a:endParaRPr>
          </a:p>
        </p:txBody>
      </p:sp>
      <p:sp>
        <p:nvSpPr>
          <p:cNvPr id="4" name="Rectangle 3">
            <a:extLst>
              <a:ext uri="{FF2B5EF4-FFF2-40B4-BE49-F238E27FC236}">
                <a16:creationId xmlns:a16="http://schemas.microsoft.com/office/drawing/2014/main" id="{4CEFEF77-8DA2-4743-8620-14321C60DB9E}"/>
              </a:ext>
            </a:extLst>
          </p:cNvPr>
          <p:cNvSpPr/>
          <p:nvPr/>
        </p:nvSpPr>
        <p:spPr>
          <a:xfrm>
            <a:off x="7696200" y="57150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17</a:t>
            </a:r>
          </a:p>
        </p:txBody>
      </p:sp>
    </p:spTree>
    <p:extLst>
      <p:ext uri="{BB962C8B-B14F-4D97-AF65-F5344CB8AC3E}">
        <p14:creationId xmlns:p14="http://schemas.microsoft.com/office/powerpoint/2010/main" val="44766314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kin cells grown in lab for first time ever | Health News | Zee News">
            <a:extLst>
              <a:ext uri="{FF2B5EF4-FFF2-40B4-BE49-F238E27FC236}">
                <a16:creationId xmlns:a16="http://schemas.microsoft.com/office/drawing/2014/main" id="{B2E7EB4A-DF10-4315-A6BB-26E2B3B07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F1A6B54-A9CD-450B-AC90-13034AE8612F}"/>
              </a:ext>
            </a:extLst>
          </p:cNvPr>
          <p:cNvSpPr/>
          <p:nvPr/>
        </p:nvSpPr>
        <p:spPr>
          <a:xfrm>
            <a:off x="304800" y="76200"/>
            <a:ext cx="8218917" cy="144655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How many Chromosomes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are in our somatic cells?</a:t>
            </a:r>
          </a:p>
        </p:txBody>
      </p:sp>
      <p:sp>
        <p:nvSpPr>
          <p:cNvPr id="3" name="TextBox 2">
            <a:extLst>
              <a:ext uri="{FF2B5EF4-FFF2-40B4-BE49-F238E27FC236}">
                <a16:creationId xmlns:a16="http://schemas.microsoft.com/office/drawing/2014/main" id="{5A1C5D32-58BB-401F-8004-236C780051AE}"/>
              </a:ext>
            </a:extLst>
          </p:cNvPr>
          <p:cNvSpPr txBox="1"/>
          <p:nvPr/>
        </p:nvSpPr>
        <p:spPr>
          <a:xfrm>
            <a:off x="990600" y="1676400"/>
            <a:ext cx="7391400"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D5156"/>
                </a:solidFill>
                <a:effectLst/>
                <a:uLnTx/>
                <a:uFillTx/>
                <a:latin typeface="Roboto"/>
                <a:ea typeface="+mn-ea"/>
                <a:cs typeface="+mn-cs"/>
              </a:rPr>
              <a:t>Somatic Cell= Any cell other than a gamete, germ cell, gametocyte or undifferentiated stem cell.</a:t>
            </a:r>
            <a:endParaRPr kumimoji="0" lang="en-US" sz="2800" b="0" i="0" u="none" strike="noStrike" kern="1200" cap="none" spc="0" normalizeH="0" baseline="0" noProof="0" dirty="0">
              <a:ln>
                <a:noFill/>
              </a:ln>
              <a:solidFill>
                <a:srgbClr val="FFFFFF"/>
              </a:solidFill>
              <a:effectLst/>
              <a:uLnTx/>
              <a:uFillTx/>
              <a:latin typeface="Verdana" pitchFamily="34" charset="0"/>
              <a:ea typeface="+mn-ea"/>
              <a:cs typeface="+mn-cs"/>
            </a:endParaRPr>
          </a:p>
        </p:txBody>
      </p:sp>
      <p:sp>
        <p:nvSpPr>
          <p:cNvPr id="4" name="Rectangle 3">
            <a:extLst>
              <a:ext uri="{FF2B5EF4-FFF2-40B4-BE49-F238E27FC236}">
                <a16:creationId xmlns:a16="http://schemas.microsoft.com/office/drawing/2014/main" id="{4CEFEF77-8DA2-4743-8620-14321C60DB9E}"/>
              </a:ext>
            </a:extLst>
          </p:cNvPr>
          <p:cNvSpPr/>
          <p:nvPr/>
        </p:nvSpPr>
        <p:spPr>
          <a:xfrm>
            <a:off x="7696200" y="57150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17</a:t>
            </a:r>
          </a:p>
        </p:txBody>
      </p:sp>
      <p:pic>
        <p:nvPicPr>
          <p:cNvPr id="5122" name="Picture 2" descr="Normal male karyotype showing 46 chromosomes including an 'X' and 'Y' |  Download Scientific Diagram">
            <a:extLst>
              <a:ext uri="{FF2B5EF4-FFF2-40B4-BE49-F238E27FC236}">
                <a16:creationId xmlns:a16="http://schemas.microsoft.com/office/drawing/2014/main" id="{6DAE24B1-9E63-4722-9A2A-3EC5F6995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5" y="2707035"/>
            <a:ext cx="4524375" cy="336232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10554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kin cells grown in lab for first time ever | Health News | Zee News">
            <a:extLst>
              <a:ext uri="{FF2B5EF4-FFF2-40B4-BE49-F238E27FC236}">
                <a16:creationId xmlns:a16="http://schemas.microsoft.com/office/drawing/2014/main" id="{B2E7EB4A-DF10-4315-A6BB-26E2B3B07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F1A6B54-A9CD-450B-AC90-13034AE8612F}"/>
              </a:ext>
            </a:extLst>
          </p:cNvPr>
          <p:cNvSpPr/>
          <p:nvPr/>
        </p:nvSpPr>
        <p:spPr>
          <a:xfrm>
            <a:off x="304800" y="76200"/>
            <a:ext cx="8218917" cy="144655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How many Chromosomes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are in our somatic cells?</a:t>
            </a:r>
          </a:p>
        </p:txBody>
      </p:sp>
      <p:sp>
        <p:nvSpPr>
          <p:cNvPr id="3" name="TextBox 2">
            <a:extLst>
              <a:ext uri="{FF2B5EF4-FFF2-40B4-BE49-F238E27FC236}">
                <a16:creationId xmlns:a16="http://schemas.microsoft.com/office/drawing/2014/main" id="{5A1C5D32-58BB-401F-8004-236C780051AE}"/>
              </a:ext>
            </a:extLst>
          </p:cNvPr>
          <p:cNvSpPr txBox="1"/>
          <p:nvPr/>
        </p:nvSpPr>
        <p:spPr>
          <a:xfrm>
            <a:off x="990600" y="1676400"/>
            <a:ext cx="7391400" cy="1384995"/>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4D5156"/>
                </a:solidFill>
                <a:effectLst/>
                <a:uLnTx/>
                <a:uFillTx/>
                <a:latin typeface="Roboto"/>
                <a:ea typeface="+mn-ea"/>
                <a:cs typeface="+mn-cs"/>
              </a:rPr>
              <a:t>Somatic Cell= Any cell other than a gamete, germ cell, gametocyte or undifferentiated stem cell.</a:t>
            </a:r>
            <a:endParaRPr kumimoji="0" lang="en-US" sz="2800" b="0" i="0" u="none" strike="noStrike" kern="1200" cap="none" spc="0" normalizeH="0" baseline="0" noProof="0" dirty="0">
              <a:ln>
                <a:noFill/>
              </a:ln>
              <a:solidFill>
                <a:srgbClr val="FFFFFF"/>
              </a:solidFill>
              <a:effectLst/>
              <a:uLnTx/>
              <a:uFillTx/>
              <a:latin typeface="Verdana" pitchFamily="34" charset="0"/>
              <a:ea typeface="+mn-ea"/>
              <a:cs typeface="+mn-cs"/>
            </a:endParaRPr>
          </a:p>
        </p:txBody>
      </p:sp>
      <p:sp>
        <p:nvSpPr>
          <p:cNvPr id="4" name="Rectangle 3">
            <a:extLst>
              <a:ext uri="{FF2B5EF4-FFF2-40B4-BE49-F238E27FC236}">
                <a16:creationId xmlns:a16="http://schemas.microsoft.com/office/drawing/2014/main" id="{4CEFEF77-8DA2-4743-8620-14321C60DB9E}"/>
              </a:ext>
            </a:extLst>
          </p:cNvPr>
          <p:cNvSpPr/>
          <p:nvPr/>
        </p:nvSpPr>
        <p:spPr>
          <a:xfrm>
            <a:off x="7696200" y="57150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17</a:t>
            </a:r>
          </a:p>
        </p:txBody>
      </p:sp>
      <p:pic>
        <p:nvPicPr>
          <p:cNvPr id="5122" name="Picture 2" descr="Normal male karyotype showing 46 chromosomes including an 'X' and 'Y' |  Download Scientific Diagram">
            <a:extLst>
              <a:ext uri="{FF2B5EF4-FFF2-40B4-BE49-F238E27FC236}">
                <a16:creationId xmlns:a16="http://schemas.microsoft.com/office/drawing/2014/main" id="{6DAE24B1-9E63-4722-9A2A-3EC5F6995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775" y="2707035"/>
            <a:ext cx="4524375" cy="336232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D68D82CA-6BD2-4EEA-9E5C-FABBBA34EAC7}"/>
              </a:ext>
            </a:extLst>
          </p:cNvPr>
          <p:cNvSpPr/>
          <p:nvPr/>
        </p:nvSpPr>
        <p:spPr>
          <a:xfrm>
            <a:off x="1072365" y="2895600"/>
            <a:ext cx="193514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9999"/>
                </a:solidFill>
                <a:effectLst>
                  <a:outerShdw blurRad="12700" dist="38100" dir="2700000" algn="tl" rotWithShape="0">
                    <a:srgbClr val="000000">
                      <a:lumMod val="50000"/>
                    </a:srgbClr>
                  </a:outerShdw>
                </a:effectLst>
                <a:uLnTx/>
                <a:uFillTx/>
                <a:latin typeface="Verdana" pitchFamily="34" charset="0"/>
                <a:ea typeface="+mn-ea"/>
                <a:cs typeface="+mn-cs"/>
              </a:rPr>
              <a:t>46</a:t>
            </a:r>
          </a:p>
        </p:txBody>
      </p:sp>
    </p:spTree>
    <p:extLst>
      <p:ext uri="{BB962C8B-B14F-4D97-AF65-F5344CB8AC3E}">
        <p14:creationId xmlns:p14="http://schemas.microsoft.com/office/powerpoint/2010/main" val="30415190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Content Placeholder 2"/>
          <p:cNvSpPr>
            <a:spLocks noGrp="1"/>
          </p:cNvSpPr>
          <p:nvPr>
            <p:ph idx="1"/>
          </p:nvPr>
        </p:nvSpPr>
        <p:spPr>
          <a:xfrm>
            <a:off x="152400" y="152400"/>
            <a:ext cx="8991600" cy="5821363"/>
          </a:xfrm>
        </p:spPr>
        <p:txBody>
          <a:bodyPr/>
          <a:lstStyle/>
          <a:p>
            <a:r>
              <a:rPr lang="en-US" dirty="0">
                <a:solidFill>
                  <a:srgbClr val="FF99FF"/>
                </a:solidFill>
              </a:rPr>
              <a:t>Evolution is the change in the gene pool overtime.</a:t>
            </a:r>
          </a:p>
          <a:p>
            <a:pPr lvl="1"/>
            <a:r>
              <a:rPr lang="en-US" sz="2400" dirty="0"/>
              <a:t>Gene Pools can change when…</a:t>
            </a:r>
          </a:p>
          <a:p>
            <a:pPr lvl="1"/>
            <a:r>
              <a:rPr lang="en-US" sz="2400" u="sng" dirty="0">
                <a:solidFill>
                  <a:srgbClr val="7030A0"/>
                </a:solidFill>
              </a:rPr>
              <a:t>Mutations</a:t>
            </a:r>
            <a:r>
              <a:rPr lang="en-US" sz="2400" dirty="0">
                <a:solidFill>
                  <a:srgbClr val="7030A0"/>
                </a:solidFill>
              </a:rPr>
              <a:t> in the genes</a:t>
            </a:r>
          </a:p>
          <a:p>
            <a:pPr lvl="2"/>
            <a:r>
              <a:rPr lang="en-US" dirty="0">
                <a:solidFill>
                  <a:srgbClr val="CC99FF"/>
                </a:solidFill>
              </a:rPr>
              <a:t>Genes can change.  Some are good, some are bad.  </a:t>
            </a:r>
          </a:p>
          <a:p>
            <a:pPr lvl="2"/>
            <a:r>
              <a:rPr lang="en-US" dirty="0">
                <a:solidFill>
                  <a:srgbClr val="CC99FF"/>
                </a:solidFill>
              </a:rPr>
              <a:t>The environment will decide.</a:t>
            </a:r>
          </a:p>
        </p:txBody>
      </p:sp>
      <p:sp>
        <p:nvSpPr>
          <p:cNvPr id="2" name="Rectangle 1">
            <a:extLst>
              <a:ext uri="{FF2B5EF4-FFF2-40B4-BE49-F238E27FC236}">
                <a16:creationId xmlns:a16="http://schemas.microsoft.com/office/drawing/2014/main" id="{05B88822-5383-4274-A6D8-0FE49766975C}"/>
              </a:ext>
            </a:extLst>
          </p:cNvPr>
          <p:cNvSpPr/>
          <p:nvPr/>
        </p:nvSpPr>
        <p:spPr>
          <a:xfrm>
            <a:off x="7975089" y="-39093"/>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18</a:t>
            </a:r>
          </a:p>
        </p:txBody>
      </p:sp>
      <p:pic>
        <p:nvPicPr>
          <p:cNvPr id="6146" name="Picture 2" descr="Ball python (Python regius) Piebald mutation. There are over 1300 different  color morphs for ball pythons | Albino animals, Reptiles and amphibians,  Ball python">
            <a:extLst>
              <a:ext uri="{FF2B5EF4-FFF2-40B4-BE49-F238E27FC236}">
                <a16:creationId xmlns:a16="http://schemas.microsoft.com/office/drawing/2014/main" id="{71143AAF-3FDA-423D-9AF3-5CD1A25B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
            <a:extLst>
              <a:ext uri="{FF2B5EF4-FFF2-40B4-BE49-F238E27FC236}">
                <a16:creationId xmlns:a16="http://schemas.microsoft.com/office/drawing/2014/main" id="{CBFCBB9A-A9C1-4DC5-AEC3-143728252E1A}"/>
              </a:ext>
            </a:extLst>
          </p:cNvPr>
          <p:cNvSpPr/>
          <p:nvPr/>
        </p:nvSpPr>
        <p:spPr bwMode="auto">
          <a:xfrm>
            <a:off x="838200" y="1733054"/>
            <a:ext cx="1524000" cy="304800"/>
          </a:xfrm>
          <a:prstGeom prst="roundRect">
            <a:avLst/>
          </a:prstGeom>
          <a:solidFill>
            <a:schemeClr val="tx1"/>
          </a:solidFill>
          <a:ln w="57150" cap="flat" cmpd="sng" algn="ctr">
            <a:solidFill>
              <a:srgbClr val="9966FF"/>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3" name="Picture 2">
            <a:extLst>
              <a:ext uri="{FF2B5EF4-FFF2-40B4-BE49-F238E27FC236}">
                <a16:creationId xmlns:a16="http://schemas.microsoft.com/office/drawing/2014/main" id="{AFD6843D-8A3C-5AD9-F07A-5014191AAE39}"/>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48286196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Content Placeholder 2"/>
          <p:cNvSpPr>
            <a:spLocks noGrp="1"/>
          </p:cNvSpPr>
          <p:nvPr>
            <p:ph idx="1"/>
          </p:nvPr>
        </p:nvSpPr>
        <p:spPr>
          <a:xfrm>
            <a:off x="152400" y="152400"/>
            <a:ext cx="8991600" cy="5821363"/>
          </a:xfrm>
        </p:spPr>
        <p:txBody>
          <a:bodyPr/>
          <a:lstStyle/>
          <a:p>
            <a:r>
              <a:rPr lang="en-US" dirty="0">
                <a:solidFill>
                  <a:srgbClr val="FF99FF"/>
                </a:solidFill>
              </a:rPr>
              <a:t>Evolution is the change in the gene pool overtime.</a:t>
            </a:r>
          </a:p>
          <a:p>
            <a:pPr lvl="1"/>
            <a:r>
              <a:rPr lang="en-US" sz="2400" dirty="0"/>
              <a:t>Gene Pools can change when…</a:t>
            </a:r>
          </a:p>
          <a:p>
            <a:pPr lvl="1"/>
            <a:r>
              <a:rPr lang="en-US" sz="2400" u="sng" dirty="0">
                <a:solidFill>
                  <a:srgbClr val="FFCC99"/>
                </a:solidFill>
              </a:rPr>
              <a:t>Mutations</a:t>
            </a:r>
            <a:r>
              <a:rPr lang="en-US" sz="2400" dirty="0">
                <a:solidFill>
                  <a:srgbClr val="7030A0"/>
                </a:solidFill>
              </a:rPr>
              <a:t> in the genes</a:t>
            </a:r>
          </a:p>
          <a:p>
            <a:pPr lvl="2"/>
            <a:r>
              <a:rPr lang="en-US" dirty="0">
                <a:solidFill>
                  <a:srgbClr val="CC99FF"/>
                </a:solidFill>
              </a:rPr>
              <a:t>Genes can change.  Some are good, some are bad.  </a:t>
            </a:r>
          </a:p>
          <a:p>
            <a:pPr lvl="2"/>
            <a:r>
              <a:rPr lang="en-US" dirty="0">
                <a:solidFill>
                  <a:srgbClr val="CC99FF"/>
                </a:solidFill>
              </a:rPr>
              <a:t>The environment will decide.</a:t>
            </a:r>
          </a:p>
        </p:txBody>
      </p:sp>
      <p:sp>
        <p:nvSpPr>
          <p:cNvPr id="2" name="Rectangle 1">
            <a:extLst>
              <a:ext uri="{FF2B5EF4-FFF2-40B4-BE49-F238E27FC236}">
                <a16:creationId xmlns:a16="http://schemas.microsoft.com/office/drawing/2014/main" id="{05B88822-5383-4274-A6D8-0FE49766975C}"/>
              </a:ext>
            </a:extLst>
          </p:cNvPr>
          <p:cNvSpPr/>
          <p:nvPr/>
        </p:nvSpPr>
        <p:spPr>
          <a:xfrm>
            <a:off x="7975089" y="-39093"/>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18</a:t>
            </a:r>
          </a:p>
        </p:txBody>
      </p:sp>
      <p:pic>
        <p:nvPicPr>
          <p:cNvPr id="6146" name="Picture 2" descr="Ball python (Python regius) Piebald mutation. There are over 1300 different  color morphs for ball pythons | Albino animals, Reptiles and amphibians,  Ball python">
            <a:extLst>
              <a:ext uri="{FF2B5EF4-FFF2-40B4-BE49-F238E27FC236}">
                <a16:creationId xmlns:a16="http://schemas.microsoft.com/office/drawing/2014/main" id="{71143AAF-3FDA-423D-9AF3-5CD1A25B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2E3343C7-852F-4814-9D15-D5C5539983BA}"/>
              </a:ext>
            </a:extLst>
          </p:cNvPr>
          <p:cNvSpPr/>
          <p:nvPr/>
        </p:nvSpPr>
        <p:spPr>
          <a:xfrm>
            <a:off x="243737" y="2967335"/>
            <a:ext cx="8656537"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Mu</a:t>
            </a:r>
            <a:r>
              <a:rPr kumimoji="0" lang="en-US" sz="5400" b="1" i="0" u="none" strike="noStrike" kern="1200" cap="none" spc="0" normalizeH="0" baseline="0" noProof="0" dirty="0">
                <a:ln w="9525">
                  <a:solidFill>
                    <a:srgbClr val="000000"/>
                  </a:solidFill>
                  <a:prstDash val="solid"/>
                </a:ln>
                <a:solidFill>
                  <a:srgbClr val="996633"/>
                </a:solidFill>
                <a:effectLst>
                  <a:outerShdw blurRad="12700" dist="38100" dir="2700000" algn="tl" rotWithShape="0">
                    <a:srgbClr val="000000">
                      <a:lumMod val="50000"/>
                    </a:srgbClr>
                  </a:outerShdw>
                </a:effectLst>
                <a:uLnTx/>
                <a:uFillTx/>
                <a:latin typeface="Verdana" pitchFamily="34" charset="0"/>
                <a:ea typeface="+mn-ea"/>
                <a:cs typeface="+mn-cs"/>
              </a:rPr>
              <a:t>ta</a:t>
            </a:r>
            <a:r>
              <a:rPr kumimoji="0" lang="en-US" sz="5400" b="1" i="0" u="none" strike="noStrike" kern="1200" cap="none" spc="0" normalizeH="0" baseline="0" noProof="0" dirty="0">
                <a:ln w="9525">
                  <a:solidFill>
                    <a:srgbClr val="000000"/>
                  </a:solidFill>
                  <a:prstDash val="solid"/>
                </a:ln>
                <a:solidFill>
                  <a:srgbClr val="000000">
                    <a:lumMod val="75000"/>
                    <a:lumOff val="25000"/>
                  </a:srgbClr>
                </a:solidFill>
                <a:effectLst>
                  <a:outerShdw blurRad="12700" dist="38100" dir="2700000" algn="tl" rotWithShape="0">
                    <a:srgbClr val="000000">
                      <a:lumMod val="50000"/>
                    </a:srgbClr>
                  </a:outerShdw>
                </a:effectLst>
                <a:uLnTx/>
                <a:uFillTx/>
                <a:latin typeface="Verdana" pitchFamily="34" charset="0"/>
                <a:ea typeface="+mn-ea"/>
                <a:cs typeface="+mn-cs"/>
              </a:rPr>
              <a:t>t</a:t>
            </a: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ion </a:t>
            </a:r>
            <a:r>
              <a:rPr kumimoji="0" lang="en-US" sz="5400" b="1" i="0" u="none" strike="noStrike" kern="1200" cap="none" spc="0" normalizeH="0" baseline="0" noProof="0" dirty="0">
                <a:ln w="9525">
                  <a:solidFill>
                    <a:srgbClr val="000000"/>
                  </a:solidFill>
                  <a:prstDash val="solid"/>
                </a:ln>
                <a:solidFill>
                  <a:srgbClr val="FFCC99"/>
                </a:solidFill>
                <a:effectLst>
                  <a:outerShdw blurRad="12700" dist="38100" dir="2700000" algn="tl" rotWithShape="0">
                    <a:srgbClr val="000000">
                      <a:lumMod val="50000"/>
                    </a:srgbClr>
                  </a:outerShdw>
                </a:effectLst>
                <a:uLnTx/>
                <a:uFillTx/>
                <a:latin typeface="Verdana" pitchFamily="34" charset="0"/>
                <a:ea typeface="+mn-ea"/>
                <a:cs typeface="+mn-cs"/>
              </a:rPr>
              <a:t>i</a:t>
            </a: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n t</a:t>
            </a:r>
            <a:r>
              <a:rPr kumimoji="0" lang="en-US" sz="5400" b="1" i="0" u="none" strike="noStrike" kern="1200" cap="none" spc="0" normalizeH="0" baseline="0" noProof="0" dirty="0">
                <a:ln w="9525">
                  <a:solidFill>
                    <a:srgbClr val="000000"/>
                  </a:solidFill>
                  <a:prstDash val="solid"/>
                </a:ln>
                <a:solidFill>
                  <a:srgbClr val="000000">
                    <a:lumMod val="75000"/>
                    <a:lumOff val="25000"/>
                  </a:srgbClr>
                </a:solidFill>
                <a:effectLst>
                  <a:outerShdw blurRad="12700" dist="38100" dir="2700000" algn="tl" rotWithShape="0">
                    <a:srgbClr val="000000">
                      <a:lumMod val="50000"/>
                    </a:srgbClr>
                  </a:outerShdw>
                </a:effectLst>
                <a:uLnTx/>
                <a:uFillTx/>
                <a:latin typeface="Verdana" pitchFamily="34" charset="0"/>
                <a:ea typeface="+mn-ea"/>
                <a:cs typeface="+mn-cs"/>
              </a:rPr>
              <a:t>h</a:t>
            </a:r>
            <a:r>
              <a:rPr kumimoji="0" lang="en-US" sz="5400" b="1" i="0" u="none" strike="noStrike" kern="1200" cap="none" spc="0" normalizeH="0" baseline="0" noProof="0" dirty="0">
                <a:ln w="9525">
                  <a:solidFill>
                    <a:srgbClr val="000000"/>
                  </a:solidFill>
                  <a:prstDash val="solid"/>
                </a:ln>
                <a:solidFill>
                  <a:srgbClr val="FFC000"/>
                </a:solidFill>
                <a:effectLst>
                  <a:outerShdw blurRad="12700" dist="38100" dir="2700000" algn="tl" rotWithShape="0">
                    <a:srgbClr val="000000">
                      <a:lumMod val="50000"/>
                    </a:srgbClr>
                  </a:outerShdw>
                </a:effectLst>
                <a:uLnTx/>
                <a:uFillTx/>
                <a:latin typeface="Verdana" pitchFamily="34" charset="0"/>
                <a:ea typeface="+mn-ea"/>
                <a:cs typeface="+mn-cs"/>
              </a:rPr>
              <a:t>e</a:t>
            </a: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 g</a:t>
            </a:r>
            <a:r>
              <a:rPr kumimoji="0" lang="en-US" sz="5400" b="1" i="0" u="none" strike="noStrike" kern="1200" cap="none" spc="0" normalizeH="0" baseline="0" noProof="0" dirty="0">
                <a:ln w="9525">
                  <a:solidFill>
                    <a:srgbClr val="000000"/>
                  </a:solidFill>
                  <a:prstDash val="solid"/>
                </a:ln>
                <a:solidFill>
                  <a:srgbClr val="996633"/>
                </a:solidFill>
                <a:effectLst>
                  <a:outerShdw blurRad="12700" dist="38100" dir="2700000" algn="tl" rotWithShape="0">
                    <a:srgbClr val="000000">
                      <a:lumMod val="50000"/>
                    </a:srgbClr>
                  </a:outerShdw>
                </a:effectLst>
                <a:uLnTx/>
                <a:uFillTx/>
                <a:latin typeface="Verdana" pitchFamily="34" charset="0"/>
                <a:ea typeface="+mn-ea"/>
                <a:cs typeface="+mn-cs"/>
              </a:rPr>
              <a:t>e</a:t>
            </a: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n</a:t>
            </a:r>
            <a:r>
              <a:rPr kumimoji="0" lang="en-US" sz="5400" b="1" i="0" u="none" strike="noStrike" kern="1200" cap="none" spc="0" normalizeH="0" baseline="0" noProof="0" dirty="0">
                <a:ln w="9525">
                  <a:solidFill>
                    <a:srgbClr val="000000"/>
                  </a:solidFill>
                  <a:prstDash val="solid"/>
                </a:ln>
                <a:solidFill>
                  <a:srgbClr val="FFCC99"/>
                </a:solidFill>
                <a:effectLst>
                  <a:outerShdw blurRad="12700" dist="38100" dir="2700000" algn="tl" rotWithShape="0">
                    <a:srgbClr val="000000">
                      <a:lumMod val="50000"/>
                    </a:srgbClr>
                  </a:outerShdw>
                </a:effectLst>
                <a:uLnTx/>
                <a:uFillTx/>
                <a:latin typeface="Verdana" pitchFamily="34" charset="0"/>
                <a:ea typeface="+mn-ea"/>
                <a:cs typeface="+mn-cs"/>
              </a:rPr>
              <a:t>e</a:t>
            </a: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s</a:t>
            </a:r>
          </a:p>
        </p:txBody>
      </p:sp>
      <p:pic>
        <p:nvPicPr>
          <p:cNvPr id="4" name="Picture 3">
            <a:extLst>
              <a:ext uri="{FF2B5EF4-FFF2-40B4-BE49-F238E27FC236}">
                <a16:creationId xmlns:a16="http://schemas.microsoft.com/office/drawing/2014/main" id="{F458662E-AFED-8965-97E0-14D90C40554D}"/>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7074746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Content Placeholder 2"/>
          <p:cNvSpPr>
            <a:spLocks noGrp="1"/>
          </p:cNvSpPr>
          <p:nvPr>
            <p:ph idx="1"/>
          </p:nvPr>
        </p:nvSpPr>
        <p:spPr>
          <a:xfrm>
            <a:off x="152400" y="152400"/>
            <a:ext cx="8839200" cy="5821363"/>
          </a:xfrm>
        </p:spPr>
        <p:txBody>
          <a:bodyPr/>
          <a:lstStyle/>
          <a:p>
            <a:r>
              <a:rPr lang="en-US" dirty="0">
                <a:solidFill>
                  <a:srgbClr val="00FF00"/>
                </a:solidFill>
              </a:rPr>
              <a:t>Evolution is the change </a:t>
            </a:r>
            <a:r>
              <a:rPr lang="en-US" dirty="0">
                <a:solidFill>
                  <a:srgbClr val="FFC000"/>
                </a:solidFill>
              </a:rPr>
              <a:t>in the gene pool overtime.</a:t>
            </a:r>
          </a:p>
          <a:p>
            <a:pPr lvl="1"/>
            <a:r>
              <a:rPr lang="en-US" dirty="0"/>
              <a:t>Gene Pools can change when…</a:t>
            </a:r>
            <a:endParaRPr lang="en-US" dirty="0">
              <a:solidFill>
                <a:srgbClr val="FFC000"/>
              </a:solidFill>
            </a:endParaRPr>
          </a:p>
          <a:p>
            <a:pPr lvl="1"/>
            <a:r>
              <a:rPr lang="en-US" dirty="0">
                <a:solidFill>
                  <a:srgbClr val="FF9999"/>
                </a:solidFill>
              </a:rPr>
              <a:t>Movement in and out of the population</a:t>
            </a:r>
          </a:p>
          <a:p>
            <a:pPr lvl="2"/>
            <a:r>
              <a:rPr lang="en-US" sz="2800" dirty="0">
                <a:solidFill>
                  <a:srgbClr val="FFCC99"/>
                </a:solidFill>
              </a:rPr>
              <a:t>Immigration, gene flow.</a:t>
            </a:r>
          </a:p>
        </p:txBody>
      </p:sp>
      <p:sp>
        <p:nvSpPr>
          <p:cNvPr id="4" name="Rounded Rectangle 3"/>
          <p:cNvSpPr/>
          <p:nvPr/>
        </p:nvSpPr>
        <p:spPr bwMode="auto">
          <a:xfrm>
            <a:off x="914400" y="1752600"/>
            <a:ext cx="1752600" cy="457200"/>
          </a:xfrm>
          <a:prstGeom prst="roundRect">
            <a:avLst/>
          </a:prstGeom>
          <a:solidFill>
            <a:schemeClr val="bg1"/>
          </a:solidFill>
          <a:ln w="57150" cap="flat" cmpd="sng" algn="ctr">
            <a:solidFill>
              <a:srgbClr val="FFC000"/>
            </a:solidFill>
            <a:prstDash val="solid"/>
            <a:round/>
            <a:headEnd type="none" w="med" len="med"/>
            <a:tailEnd type="none" w="med" len="med"/>
          </a:ln>
          <a:effectLst>
            <a:outerShdw blurRad="139700" dist="38100" sx="108000" sy="108000" algn="ctr" rotWithShape="0">
              <a:srgbClr val="99FFCC">
                <a:alpha val="66000"/>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8194" name="Picture 2" descr="Gene flow">
            <a:extLst>
              <a:ext uri="{FF2B5EF4-FFF2-40B4-BE49-F238E27FC236}">
                <a16:creationId xmlns:a16="http://schemas.microsoft.com/office/drawing/2014/main" id="{F8E7AFD1-F9FC-4A84-BF3A-8AEB4D15C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0"/>
            <a:ext cx="89916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54AF3BB-24E7-49C5-91C4-A6158F593DB0}"/>
              </a:ext>
            </a:extLst>
          </p:cNvPr>
          <p:cNvSpPr/>
          <p:nvPr/>
        </p:nvSpPr>
        <p:spPr>
          <a:xfrm>
            <a:off x="7645144" y="8546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19</a:t>
            </a:r>
          </a:p>
        </p:txBody>
      </p:sp>
      <p:pic>
        <p:nvPicPr>
          <p:cNvPr id="5" name="Picture 4">
            <a:extLst>
              <a:ext uri="{FF2B5EF4-FFF2-40B4-BE49-F238E27FC236}">
                <a16:creationId xmlns:a16="http://schemas.microsoft.com/office/drawing/2014/main" id="{3A866161-77B1-4B2D-81D2-5440FD3D2A1B}"/>
              </a:ext>
            </a:extLst>
          </p:cNvPr>
          <p:cNvPicPr>
            <a:picLocks noChangeAspect="1"/>
          </p:cNvPicPr>
          <p:nvPr/>
        </p:nvPicPr>
        <p:blipFill>
          <a:blip r:embed="rId3"/>
          <a:stretch>
            <a:fillRect/>
          </a:stretch>
        </p:blipFill>
        <p:spPr>
          <a:xfrm>
            <a:off x="8229599" y="4413250"/>
            <a:ext cx="152400" cy="152400"/>
          </a:xfrm>
          <a:prstGeom prst="rect">
            <a:avLst/>
          </a:prstGeom>
        </p:spPr>
      </p:pic>
      <p:pic>
        <p:nvPicPr>
          <p:cNvPr id="3" name="Picture 2">
            <a:extLst>
              <a:ext uri="{FF2B5EF4-FFF2-40B4-BE49-F238E27FC236}">
                <a16:creationId xmlns:a16="http://schemas.microsoft.com/office/drawing/2014/main" id="{69F3955E-E1A4-D1AE-3516-B481D1454362}"/>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13234479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Content Placeholder 2"/>
          <p:cNvSpPr>
            <a:spLocks noGrp="1"/>
          </p:cNvSpPr>
          <p:nvPr>
            <p:ph idx="1"/>
          </p:nvPr>
        </p:nvSpPr>
        <p:spPr>
          <a:xfrm>
            <a:off x="152400" y="152400"/>
            <a:ext cx="8839200" cy="5821363"/>
          </a:xfrm>
        </p:spPr>
        <p:txBody>
          <a:bodyPr/>
          <a:lstStyle/>
          <a:p>
            <a:r>
              <a:rPr lang="en-US" dirty="0">
                <a:solidFill>
                  <a:srgbClr val="00FF00"/>
                </a:solidFill>
              </a:rPr>
              <a:t>Evolution is the change </a:t>
            </a:r>
            <a:r>
              <a:rPr lang="en-US" dirty="0">
                <a:solidFill>
                  <a:srgbClr val="FFC000"/>
                </a:solidFill>
              </a:rPr>
              <a:t>in the gene pool overtime.</a:t>
            </a:r>
          </a:p>
          <a:p>
            <a:pPr lvl="1"/>
            <a:r>
              <a:rPr lang="en-US" dirty="0"/>
              <a:t>Gene Pools can change when…</a:t>
            </a:r>
            <a:endParaRPr lang="en-US" dirty="0">
              <a:solidFill>
                <a:srgbClr val="FFC000"/>
              </a:solidFill>
            </a:endParaRPr>
          </a:p>
          <a:p>
            <a:pPr lvl="1"/>
            <a:r>
              <a:rPr lang="en-US" u="sng" dirty="0">
                <a:solidFill>
                  <a:srgbClr val="FF9999"/>
                </a:solidFill>
              </a:rPr>
              <a:t>Movement</a:t>
            </a:r>
            <a:r>
              <a:rPr lang="en-US" dirty="0">
                <a:solidFill>
                  <a:srgbClr val="FF9999"/>
                </a:solidFill>
              </a:rPr>
              <a:t> in and out of the population</a:t>
            </a:r>
          </a:p>
          <a:p>
            <a:pPr lvl="2"/>
            <a:r>
              <a:rPr lang="en-US" sz="2800" dirty="0">
                <a:solidFill>
                  <a:srgbClr val="FFCC99"/>
                </a:solidFill>
              </a:rPr>
              <a:t>Immigration, gene flow.</a:t>
            </a:r>
          </a:p>
        </p:txBody>
      </p:sp>
      <p:pic>
        <p:nvPicPr>
          <p:cNvPr id="8194" name="Picture 2" descr="Gene flow">
            <a:extLst>
              <a:ext uri="{FF2B5EF4-FFF2-40B4-BE49-F238E27FC236}">
                <a16:creationId xmlns:a16="http://schemas.microsoft.com/office/drawing/2014/main" id="{F8E7AFD1-F9FC-4A84-BF3A-8AEB4D15C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0"/>
            <a:ext cx="89916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54AF3BB-24E7-49C5-91C4-A6158F593DB0}"/>
              </a:ext>
            </a:extLst>
          </p:cNvPr>
          <p:cNvSpPr/>
          <p:nvPr/>
        </p:nvSpPr>
        <p:spPr>
          <a:xfrm>
            <a:off x="7645144" y="8546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19</a:t>
            </a:r>
          </a:p>
        </p:txBody>
      </p:sp>
      <p:sp>
        <p:nvSpPr>
          <p:cNvPr id="3" name="Rectangle 2">
            <a:extLst>
              <a:ext uri="{FF2B5EF4-FFF2-40B4-BE49-F238E27FC236}">
                <a16:creationId xmlns:a16="http://schemas.microsoft.com/office/drawing/2014/main" id="{6F003656-B3AA-47EF-8BCD-F0066C5B5C1F}"/>
              </a:ext>
            </a:extLst>
          </p:cNvPr>
          <p:cNvSpPr/>
          <p:nvPr/>
        </p:nvSpPr>
        <p:spPr>
          <a:xfrm>
            <a:off x="2533678" y="2967335"/>
            <a:ext cx="4229043" cy="923330"/>
          </a:xfrm>
          <a:prstGeom prst="rect">
            <a:avLst/>
          </a:prstGeom>
          <a:noFill/>
        </p:spPr>
        <p:txBody>
          <a:bodyPr wrap="none" lIns="91440" tIns="45720" rIns="91440" bIns="45720">
            <a:prstTxWarp prst="textWave1">
              <a:avLst>
                <a:gd name="adj1" fmla="val 20000"/>
                <a:gd name="adj2" fmla="val 0"/>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00"/>
                </a:solidFill>
                <a:effectLst>
                  <a:outerShdw blurRad="12700" dist="38100" dir="2700000" algn="tl" rotWithShape="0">
                    <a:srgbClr val="000000">
                      <a:lumMod val="50000"/>
                    </a:srgbClr>
                  </a:outerShdw>
                </a:effectLst>
                <a:uLnTx/>
                <a:uFillTx/>
                <a:latin typeface="Verdana" pitchFamily="34" charset="0"/>
                <a:ea typeface="+mn-ea"/>
                <a:cs typeface="+mn-cs"/>
              </a:rPr>
              <a:t>Movement</a:t>
            </a:r>
          </a:p>
        </p:txBody>
      </p:sp>
      <p:pic>
        <p:nvPicPr>
          <p:cNvPr id="7" name="Picture 6">
            <a:extLst>
              <a:ext uri="{FF2B5EF4-FFF2-40B4-BE49-F238E27FC236}">
                <a16:creationId xmlns:a16="http://schemas.microsoft.com/office/drawing/2014/main" id="{591A8538-C2F4-4763-9F60-BE64F9304F34}"/>
              </a:ext>
            </a:extLst>
          </p:cNvPr>
          <p:cNvPicPr>
            <a:picLocks noChangeAspect="1"/>
          </p:cNvPicPr>
          <p:nvPr/>
        </p:nvPicPr>
        <p:blipFill>
          <a:blip r:embed="rId3"/>
          <a:stretch>
            <a:fillRect/>
          </a:stretch>
        </p:blipFill>
        <p:spPr>
          <a:xfrm>
            <a:off x="8229599" y="4413250"/>
            <a:ext cx="152400" cy="152400"/>
          </a:xfrm>
          <a:prstGeom prst="rect">
            <a:avLst/>
          </a:prstGeom>
        </p:spPr>
      </p:pic>
      <p:pic>
        <p:nvPicPr>
          <p:cNvPr id="11" name="Picture 4" descr="http://www.clker.com/cliparts/9/a/e/e/12154415151126295659lemmling_Cartoon_owl.svg.hi.png">
            <a:extLst>
              <a:ext uri="{FF2B5EF4-FFF2-40B4-BE49-F238E27FC236}">
                <a16:creationId xmlns:a16="http://schemas.microsoft.com/office/drawing/2014/main" id="{9C41DAF4-46D6-4308-A05C-3DBDC95B04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187456"/>
            <a:ext cx="3275268" cy="3597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38634DD5-BF81-1FDE-7D69-5384D919A4E5}"/>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8962145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Content Placeholder 2"/>
          <p:cNvSpPr>
            <a:spLocks noGrp="1"/>
          </p:cNvSpPr>
          <p:nvPr>
            <p:ph idx="1"/>
          </p:nvPr>
        </p:nvSpPr>
        <p:spPr>
          <a:xfrm>
            <a:off x="152400" y="152400"/>
            <a:ext cx="4724400" cy="5821363"/>
          </a:xfrm>
        </p:spPr>
        <p:txBody>
          <a:bodyPr/>
          <a:lstStyle/>
          <a:p>
            <a:r>
              <a:rPr lang="en-US" dirty="0">
                <a:solidFill>
                  <a:srgbClr val="FF99FF"/>
                </a:solidFill>
              </a:rPr>
              <a:t>Evolution is the change in the gene pool overtime.</a:t>
            </a:r>
          </a:p>
          <a:p>
            <a:pPr lvl="1"/>
            <a:r>
              <a:rPr lang="en-US" dirty="0"/>
              <a:t>Gene Pools can change when…</a:t>
            </a:r>
          </a:p>
          <a:p>
            <a:pPr lvl="1"/>
            <a:r>
              <a:rPr lang="en-US" dirty="0">
                <a:solidFill>
                  <a:srgbClr val="FF5050"/>
                </a:solidFill>
              </a:rPr>
              <a:t>Natural selection</a:t>
            </a:r>
          </a:p>
          <a:p>
            <a:pPr lvl="2"/>
            <a:r>
              <a:rPr lang="en-US" sz="2800" dirty="0">
                <a:solidFill>
                  <a:srgbClr val="FF7C80"/>
                </a:solidFill>
              </a:rPr>
              <a:t>Adaptations to the environment that do well replace poor ones.  Usually an advancement.</a:t>
            </a:r>
          </a:p>
        </p:txBody>
      </p:sp>
      <p:sp>
        <p:nvSpPr>
          <p:cNvPr id="4" name="Rounded Rectangle 3"/>
          <p:cNvSpPr/>
          <p:nvPr/>
        </p:nvSpPr>
        <p:spPr bwMode="auto">
          <a:xfrm>
            <a:off x="990600" y="2667000"/>
            <a:ext cx="3048000" cy="457200"/>
          </a:xfrm>
          <a:prstGeom prst="roundRect">
            <a:avLst/>
          </a:prstGeom>
          <a:solidFill>
            <a:schemeClr val="bg1"/>
          </a:solidFill>
          <a:ln w="57150" cap="flat" cmpd="sng" algn="ctr">
            <a:solidFill>
              <a:srgbClr val="FF5050"/>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2290" name="Picture 2" descr="How is natural selection related to evolution? - Quora">
            <a:extLst>
              <a:ext uri="{FF2B5EF4-FFF2-40B4-BE49-F238E27FC236}">
                <a16:creationId xmlns:a16="http://schemas.microsoft.com/office/drawing/2014/main" id="{C332675A-EE18-413E-9787-70DDAAE38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228600"/>
            <a:ext cx="414655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66E9A71-4A6A-4ACB-B25D-B957DECB3522}"/>
              </a:ext>
            </a:extLst>
          </p:cNvPr>
          <p:cNvSpPr/>
          <p:nvPr/>
        </p:nvSpPr>
        <p:spPr bwMode="auto">
          <a:xfrm>
            <a:off x="4876800" y="228600"/>
            <a:ext cx="3124200" cy="228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a:extLst>
              <a:ext uri="{FF2B5EF4-FFF2-40B4-BE49-F238E27FC236}">
                <a16:creationId xmlns:a16="http://schemas.microsoft.com/office/drawing/2014/main" id="{DDE2120D-B3DC-423E-9345-1932E3AED355}"/>
              </a:ext>
            </a:extLst>
          </p:cNvPr>
          <p:cNvSpPr/>
          <p:nvPr/>
        </p:nvSpPr>
        <p:spPr>
          <a:xfrm>
            <a:off x="177801" y="5895331"/>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20</a:t>
            </a:r>
          </a:p>
        </p:txBody>
      </p:sp>
      <p:pic>
        <p:nvPicPr>
          <p:cNvPr id="5" name="Picture 4">
            <a:extLst>
              <a:ext uri="{FF2B5EF4-FFF2-40B4-BE49-F238E27FC236}">
                <a16:creationId xmlns:a16="http://schemas.microsoft.com/office/drawing/2014/main" id="{53566F13-3C79-A093-E075-3DF77C94DC2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471045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1C690A1B-8A3A-2B37-8978-6FEFC922DB88}"/>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5049715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Content Placeholder 2"/>
          <p:cNvSpPr>
            <a:spLocks noGrp="1"/>
          </p:cNvSpPr>
          <p:nvPr>
            <p:ph idx="1"/>
          </p:nvPr>
        </p:nvSpPr>
        <p:spPr>
          <a:xfrm>
            <a:off x="152400" y="152400"/>
            <a:ext cx="4724400" cy="5821363"/>
          </a:xfrm>
        </p:spPr>
        <p:txBody>
          <a:bodyPr/>
          <a:lstStyle/>
          <a:p>
            <a:r>
              <a:rPr lang="en-US" dirty="0">
                <a:solidFill>
                  <a:srgbClr val="FF99FF"/>
                </a:solidFill>
              </a:rPr>
              <a:t>Evolution is the change in the gene pool overtime.</a:t>
            </a:r>
          </a:p>
          <a:p>
            <a:pPr lvl="1"/>
            <a:r>
              <a:rPr lang="en-US" dirty="0"/>
              <a:t>Gene Pools can change when…</a:t>
            </a:r>
          </a:p>
          <a:p>
            <a:pPr lvl="1"/>
            <a:r>
              <a:rPr lang="en-US" dirty="0">
                <a:solidFill>
                  <a:srgbClr val="FF5050"/>
                </a:solidFill>
              </a:rPr>
              <a:t>Natural selection</a:t>
            </a:r>
          </a:p>
          <a:p>
            <a:pPr lvl="2"/>
            <a:r>
              <a:rPr lang="en-US" sz="2800" dirty="0">
                <a:solidFill>
                  <a:srgbClr val="FF7C80"/>
                </a:solidFill>
              </a:rPr>
              <a:t>Adaptations to the environment that do well replace poor ones.  Usually an advancement.</a:t>
            </a:r>
          </a:p>
        </p:txBody>
      </p:sp>
      <p:sp>
        <p:nvSpPr>
          <p:cNvPr id="4" name="Rounded Rectangle 3"/>
          <p:cNvSpPr/>
          <p:nvPr/>
        </p:nvSpPr>
        <p:spPr bwMode="auto">
          <a:xfrm>
            <a:off x="990600" y="2667000"/>
            <a:ext cx="3048000" cy="457200"/>
          </a:xfrm>
          <a:prstGeom prst="roundRect">
            <a:avLst/>
          </a:prstGeom>
          <a:solidFill>
            <a:schemeClr val="bg1"/>
          </a:solidFill>
          <a:ln w="57150" cap="flat" cmpd="sng" algn="ctr">
            <a:solidFill>
              <a:srgbClr val="FF5050"/>
            </a:solidFill>
            <a:prstDash val="solid"/>
            <a:round/>
            <a:headEnd type="none" w="med" len="med"/>
            <a:tailEnd type="none" w="med" len="med"/>
          </a:ln>
          <a:effectLst>
            <a:glow rad="228600">
              <a:srgbClr val="FFFF00"/>
            </a:glow>
            <a:outerShdw blurRad="139700" dist="38100" sx="108000" sy="108000" algn="ctr" rotWithShape="0">
              <a:srgbClr val="7030A0">
                <a:alpha val="66000"/>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2290" name="Picture 2" descr="How is natural selection related to evolution? - Quora">
            <a:extLst>
              <a:ext uri="{FF2B5EF4-FFF2-40B4-BE49-F238E27FC236}">
                <a16:creationId xmlns:a16="http://schemas.microsoft.com/office/drawing/2014/main" id="{C332675A-EE18-413E-9787-70DDAAE38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228600"/>
            <a:ext cx="414655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66E9A71-4A6A-4ACB-B25D-B957DECB3522}"/>
              </a:ext>
            </a:extLst>
          </p:cNvPr>
          <p:cNvSpPr/>
          <p:nvPr/>
        </p:nvSpPr>
        <p:spPr bwMode="auto">
          <a:xfrm>
            <a:off x="4876800" y="228600"/>
            <a:ext cx="3124200" cy="228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a:extLst>
              <a:ext uri="{FF2B5EF4-FFF2-40B4-BE49-F238E27FC236}">
                <a16:creationId xmlns:a16="http://schemas.microsoft.com/office/drawing/2014/main" id="{DDE2120D-B3DC-423E-9345-1932E3AED355}"/>
              </a:ext>
            </a:extLst>
          </p:cNvPr>
          <p:cNvSpPr/>
          <p:nvPr/>
        </p:nvSpPr>
        <p:spPr>
          <a:xfrm>
            <a:off x="177801" y="5895331"/>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20</a:t>
            </a:r>
          </a:p>
        </p:txBody>
      </p:sp>
      <p:pic>
        <p:nvPicPr>
          <p:cNvPr id="5" name="Picture 4">
            <a:extLst>
              <a:ext uri="{FF2B5EF4-FFF2-40B4-BE49-F238E27FC236}">
                <a16:creationId xmlns:a16="http://schemas.microsoft.com/office/drawing/2014/main" id="{EF6F40F8-2425-DCD3-E476-19FB863E01B0}"/>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18948423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Content Placeholder 2"/>
          <p:cNvSpPr>
            <a:spLocks noGrp="1"/>
          </p:cNvSpPr>
          <p:nvPr>
            <p:ph idx="1"/>
          </p:nvPr>
        </p:nvSpPr>
        <p:spPr>
          <a:xfrm>
            <a:off x="152400" y="152400"/>
            <a:ext cx="4724400" cy="5821363"/>
          </a:xfrm>
        </p:spPr>
        <p:txBody>
          <a:bodyPr/>
          <a:lstStyle/>
          <a:p>
            <a:r>
              <a:rPr lang="en-US" dirty="0">
                <a:solidFill>
                  <a:srgbClr val="FF99FF"/>
                </a:solidFill>
              </a:rPr>
              <a:t>Evolution is the change in the gene pool overtime.</a:t>
            </a:r>
          </a:p>
          <a:p>
            <a:pPr lvl="1"/>
            <a:r>
              <a:rPr lang="en-US" dirty="0"/>
              <a:t>Gene Pools can change when…</a:t>
            </a:r>
          </a:p>
          <a:p>
            <a:pPr lvl="1"/>
            <a:r>
              <a:rPr lang="en-US" dirty="0">
                <a:effectLst>
                  <a:glow rad="127000">
                    <a:srgbClr val="FF0000"/>
                  </a:glow>
                </a:effectLst>
              </a:rPr>
              <a:t>Natural selection</a:t>
            </a:r>
          </a:p>
          <a:p>
            <a:pPr lvl="2"/>
            <a:r>
              <a:rPr lang="en-US" sz="2800" dirty="0">
                <a:solidFill>
                  <a:srgbClr val="FF7C80"/>
                </a:solidFill>
              </a:rPr>
              <a:t>Adaptations to the environment that do well replace poor ones.  Usually an advancement.</a:t>
            </a:r>
          </a:p>
        </p:txBody>
      </p:sp>
      <p:pic>
        <p:nvPicPr>
          <p:cNvPr id="12290" name="Picture 2" descr="How is natural selection related to evolution? - Quora">
            <a:extLst>
              <a:ext uri="{FF2B5EF4-FFF2-40B4-BE49-F238E27FC236}">
                <a16:creationId xmlns:a16="http://schemas.microsoft.com/office/drawing/2014/main" id="{C332675A-EE18-413E-9787-70DDAAE38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228600"/>
            <a:ext cx="4146550" cy="6400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DE2120D-B3DC-423E-9345-1932E3AED355}"/>
              </a:ext>
            </a:extLst>
          </p:cNvPr>
          <p:cNvSpPr/>
          <p:nvPr/>
        </p:nvSpPr>
        <p:spPr>
          <a:xfrm>
            <a:off x="177801" y="5895331"/>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20</a:t>
            </a:r>
          </a:p>
        </p:txBody>
      </p:sp>
      <p:pic>
        <p:nvPicPr>
          <p:cNvPr id="2" name="Picture 1">
            <a:extLst>
              <a:ext uri="{FF2B5EF4-FFF2-40B4-BE49-F238E27FC236}">
                <a16:creationId xmlns:a16="http://schemas.microsoft.com/office/drawing/2014/main" id="{D783CECE-0289-5EFF-2CBB-C038729B4F66}"/>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66774111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8C8BA9A2-232B-2C23-6789-EDF3F095415C}"/>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9709439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solidFill>
                            <a:srgbClr val="00FFCC"/>
                          </a:solidFill>
                        </a:rPr>
                        <a:t>-Bonus-</a:t>
                      </a:r>
                    </a:p>
                    <a:p>
                      <a:pPr algn="ctr"/>
                      <a:r>
                        <a:rPr lang="en-US" sz="1600" dirty="0">
                          <a:solidFill>
                            <a:srgbClr val="00FFCC"/>
                          </a:solidFill>
                        </a:rPr>
                        <a:t>Famous</a:t>
                      </a:r>
                    </a:p>
                    <a:p>
                      <a:pPr algn="ctr"/>
                      <a:r>
                        <a:rPr lang="en-US" sz="1600" dirty="0">
                          <a:solidFill>
                            <a:srgbClr val="00FFCC"/>
                          </a:solidFill>
                        </a:rPr>
                        <a:t>Cartoon Dogs</a:t>
                      </a:r>
                    </a:p>
                  </a:txBody>
                  <a:tcPr>
                    <a:solidFill>
                      <a:schemeClr val="bg1">
                        <a:lumMod val="85000"/>
                        <a:lumOff val="15000"/>
                      </a:schemeClr>
                    </a:solid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rgbClr val="00FFCC"/>
                          </a:solidFill>
                        </a:rPr>
                        <a:t>*21</a:t>
                      </a:r>
                    </a:p>
                  </a:txBody>
                  <a:tcPr>
                    <a:solidFill>
                      <a:schemeClr val="bg1">
                        <a:lumMod val="85000"/>
                        <a:lumOff val="15000"/>
                      </a:schemeClr>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rgbClr val="00FFCC"/>
                          </a:solidFill>
                        </a:rPr>
                        <a:t>*22</a:t>
                      </a:r>
                    </a:p>
                  </a:txBody>
                  <a:tcPr>
                    <a:solidFill>
                      <a:schemeClr val="bg1">
                        <a:lumMod val="85000"/>
                        <a:lumOff val="15000"/>
                      </a:schemeClr>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rgbClr val="00FFCC"/>
                          </a:solidFill>
                        </a:rPr>
                        <a:t>*23</a:t>
                      </a:r>
                    </a:p>
                  </a:txBody>
                  <a:tcPr>
                    <a:solidFill>
                      <a:schemeClr val="bg1">
                        <a:lumMod val="85000"/>
                        <a:lumOff val="15000"/>
                      </a:schemeClr>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rgbClr val="00FFCC"/>
                          </a:solidFill>
                        </a:rPr>
                        <a:t>*24</a:t>
                      </a:r>
                    </a:p>
                  </a:txBody>
                  <a:tcPr>
                    <a:solidFill>
                      <a:schemeClr val="bg1">
                        <a:lumMod val="85000"/>
                        <a:lumOff val="15000"/>
                      </a:schemeClr>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rgbClr val="00FFCC"/>
                          </a:solidFill>
                        </a:rPr>
                        <a:t>*25</a:t>
                      </a:r>
                    </a:p>
                  </a:txBody>
                  <a:tcPr>
                    <a:solidFill>
                      <a:schemeClr val="bg1">
                        <a:lumMod val="85000"/>
                        <a:lumOff val="15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96ACD037-8F1D-EC26-3520-7F039DE05931}"/>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82409623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135E-6AAA-4C14-A3C6-B928F5C61C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171D75-9FF6-4711-AB25-BFD99FC7EFCC}"/>
              </a:ext>
            </a:extLst>
          </p:cNvPr>
          <p:cNvSpPr>
            <a:spLocks noGrp="1"/>
          </p:cNvSpPr>
          <p:nvPr>
            <p:ph idx="1"/>
          </p:nvPr>
        </p:nvSpPr>
        <p:spPr/>
        <p:txBody>
          <a:bodyPr/>
          <a:lstStyle/>
          <a:p>
            <a:endParaRPr lang="en-US"/>
          </a:p>
        </p:txBody>
      </p:sp>
      <p:pic>
        <p:nvPicPr>
          <p:cNvPr id="17412" name="Picture 4" descr="The Jetsons&quot; The Coming of Astro (TV Episode 1962) - IMDb">
            <a:extLst>
              <a:ext uri="{FF2B5EF4-FFF2-40B4-BE49-F238E27FC236}">
                <a16:creationId xmlns:a16="http://schemas.microsoft.com/office/drawing/2014/main" id="{CE2587DF-8B06-41D7-A509-453D77E06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085C462-6628-4762-BC66-7B4C374668F2}"/>
              </a:ext>
            </a:extLst>
          </p:cNvPr>
          <p:cNvSpPr/>
          <p:nvPr/>
        </p:nvSpPr>
        <p:spPr>
          <a:xfrm>
            <a:off x="-3056" y="123924"/>
            <a:ext cx="914705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Name the famous dog?</a:t>
            </a:r>
          </a:p>
        </p:txBody>
      </p:sp>
      <p:sp>
        <p:nvSpPr>
          <p:cNvPr id="5" name="Rectangle 4">
            <a:extLst>
              <a:ext uri="{FF2B5EF4-FFF2-40B4-BE49-F238E27FC236}">
                <a16:creationId xmlns:a16="http://schemas.microsoft.com/office/drawing/2014/main" id="{C8A6E05C-B87F-4943-A299-A45C044C5CEA}"/>
              </a:ext>
            </a:extLst>
          </p:cNvPr>
          <p:cNvSpPr/>
          <p:nvPr/>
        </p:nvSpPr>
        <p:spPr>
          <a:xfrm>
            <a:off x="7178168" y="5658197"/>
            <a:ext cx="166103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*21</a:t>
            </a:r>
          </a:p>
        </p:txBody>
      </p:sp>
    </p:spTree>
    <p:extLst>
      <p:ext uri="{BB962C8B-B14F-4D97-AF65-F5344CB8AC3E}">
        <p14:creationId xmlns:p14="http://schemas.microsoft.com/office/powerpoint/2010/main" val="154368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135E-6AAA-4C14-A3C6-B928F5C61C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171D75-9FF6-4711-AB25-BFD99FC7EFCC}"/>
              </a:ext>
            </a:extLst>
          </p:cNvPr>
          <p:cNvSpPr>
            <a:spLocks noGrp="1"/>
          </p:cNvSpPr>
          <p:nvPr>
            <p:ph idx="1"/>
          </p:nvPr>
        </p:nvSpPr>
        <p:spPr/>
        <p:txBody>
          <a:bodyPr/>
          <a:lstStyle/>
          <a:p>
            <a:endParaRPr lang="en-US"/>
          </a:p>
        </p:txBody>
      </p:sp>
      <p:pic>
        <p:nvPicPr>
          <p:cNvPr id="17412" name="Picture 4" descr="The Jetsons&quot; The Coming of Astro (TV Episode 1962) - IMDb">
            <a:extLst>
              <a:ext uri="{FF2B5EF4-FFF2-40B4-BE49-F238E27FC236}">
                <a16:creationId xmlns:a16="http://schemas.microsoft.com/office/drawing/2014/main" id="{CE2587DF-8B06-41D7-A509-453D77E06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085C462-6628-4762-BC66-7B4C374668F2}"/>
              </a:ext>
            </a:extLst>
          </p:cNvPr>
          <p:cNvSpPr/>
          <p:nvPr/>
        </p:nvSpPr>
        <p:spPr>
          <a:xfrm>
            <a:off x="-3056" y="123924"/>
            <a:ext cx="914705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Name the famous dog?</a:t>
            </a:r>
          </a:p>
        </p:txBody>
      </p:sp>
      <p:sp>
        <p:nvSpPr>
          <p:cNvPr id="5" name="Rectangle 4">
            <a:extLst>
              <a:ext uri="{FF2B5EF4-FFF2-40B4-BE49-F238E27FC236}">
                <a16:creationId xmlns:a16="http://schemas.microsoft.com/office/drawing/2014/main" id="{C8A6E05C-B87F-4943-A299-A45C044C5CEA}"/>
              </a:ext>
            </a:extLst>
          </p:cNvPr>
          <p:cNvSpPr/>
          <p:nvPr/>
        </p:nvSpPr>
        <p:spPr>
          <a:xfrm>
            <a:off x="7178168" y="5658197"/>
            <a:ext cx="166103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*21</a:t>
            </a:r>
          </a:p>
        </p:txBody>
      </p:sp>
      <p:pic>
        <p:nvPicPr>
          <p:cNvPr id="6" name="Picture 5">
            <a:extLst>
              <a:ext uri="{FF2B5EF4-FFF2-40B4-BE49-F238E27FC236}">
                <a16:creationId xmlns:a16="http://schemas.microsoft.com/office/drawing/2014/main" id="{5B8A3B8A-F468-4FFA-88F4-B233C1AE47D8}"/>
              </a:ext>
            </a:extLst>
          </p:cNvPr>
          <p:cNvPicPr>
            <a:picLocks noChangeAspect="1"/>
          </p:cNvPicPr>
          <p:nvPr/>
        </p:nvPicPr>
        <p:blipFill>
          <a:blip r:embed="rId3"/>
          <a:stretch>
            <a:fillRect/>
          </a:stretch>
        </p:blipFill>
        <p:spPr>
          <a:xfrm>
            <a:off x="1143000" y="1047254"/>
            <a:ext cx="4191000" cy="52773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a:extLst>
              <a:ext uri="{FF2B5EF4-FFF2-40B4-BE49-F238E27FC236}">
                <a16:creationId xmlns:a16="http://schemas.microsoft.com/office/drawing/2014/main" id="{244289B4-A985-4864-A7BC-A6BD7710D2A9}"/>
              </a:ext>
            </a:extLst>
          </p:cNvPr>
          <p:cNvSpPr/>
          <p:nvPr/>
        </p:nvSpPr>
        <p:spPr>
          <a:xfrm>
            <a:off x="-69155" y="5838924"/>
            <a:ext cx="688041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from The Jetsons</a:t>
            </a:r>
          </a:p>
        </p:txBody>
      </p:sp>
    </p:spTree>
    <p:extLst>
      <p:ext uri="{BB962C8B-B14F-4D97-AF65-F5344CB8AC3E}">
        <p14:creationId xmlns:p14="http://schemas.microsoft.com/office/powerpoint/2010/main" val="349473769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461C-4141-48C3-9C7C-0EA1CEC904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BF3AAF-1F13-44C8-82F2-8DD9A52DEE4B}"/>
              </a:ext>
            </a:extLst>
          </p:cNvPr>
          <p:cNvSpPr>
            <a:spLocks noGrp="1"/>
          </p:cNvSpPr>
          <p:nvPr>
            <p:ph idx="1"/>
          </p:nvPr>
        </p:nvSpPr>
        <p:spPr/>
        <p:txBody>
          <a:bodyPr/>
          <a:lstStyle/>
          <a:p>
            <a:endParaRPr lang="en-US"/>
          </a:p>
        </p:txBody>
      </p:sp>
      <p:pic>
        <p:nvPicPr>
          <p:cNvPr id="18434" name="Picture 2" descr="Santa's Little Helper Blank Template - Imgflip">
            <a:extLst>
              <a:ext uri="{FF2B5EF4-FFF2-40B4-BE49-F238E27FC236}">
                <a16:creationId xmlns:a16="http://schemas.microsoft.com/office/drawing/2014/main" id="{4DBD5E2B-24C4-4F4B-81D1-E433F4E2B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BB878B9-39BD-4A1F-AAB1-83DB5993C5ED}"/>
              </a:ext>
            </a:extLst>
          </p:cNvPr>
          <p:cNvSpPr/>
          <p:nvPr/>
        </p:nvSpPr>
        <p:spPr>
          <a:xfrm>
            <a:off x="6105014" y="-60741"/>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*22</a:t>
            </a:r>
          </a:p>
        </p:txBody>
      </p:sp>
    </p:spTree>
    <p:extLst>
      <p:ext uri="{BB962C8B-B14F-4D97-AF65-F5344CB8AC3E}">
        <p14:creationId xmlns:p14="http://schemas.microsoft.com/office/powerpoint/2010/main" val="408002770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461C-4141-48C3-9C7C-0EA1CEC904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BF3AAF-1F13-44C8-82F2-8DD9A52DEE4B}"/>
              </a:ext>
            </a:extLst>
          </p:cNvPr>
          <p:cNvSpPr>
            <a:spLocks noGrp="1"/>
          </p:cNvSpPr>
          <p:nvPr>
            <p:ph idx="1"/>
          </p:nvPr>
        </p:nvSpPr>
        <p:spPr/>
        <p:txBody>
          <a:bodyPr/>
          <a:lstStyle/>
          <a:p>
            <a:endParaRPr lang="en-US"/>
          </a:p>
        </p:txBody>
      </p:sp>
      <p:pic>
        <p:nvPicPr>
          <p:cNvPr id="18434" name="Picture 2" descr="Santa's Little Helper Blank Template - Imgflip">
            <a:extLst>
              <a:ext uri="{FF2B5EF4-FFF2-40B4-BE49-F238E27FC236}">
                <a16:creationId xmlns:a16="http://schemas.microsoft.com/office/drawing/2014/main" id="{4DBD5E2B-24C4-4F4B-81D1-E433F4E2B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BB878B9-39BD-4A1F-AAB1-83DB5993C5ED}"/>
              </a:ext>
            </a:extLst>
          </p:cNvPr>
          <p:cNvSpPr/>
          <p:nvPr/>
        </p:nvSpPr>
        <p:spPr>
          <a:xfrm>
            <a:off x="6105014" y="-60741"/>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*22</a:t>
            </a:r>
          </a:p>
        </p:txBody>
      </p:sp>
      <p:pic>
        <p:nvPicPr>
          <p:cNvPr id="20482" name="Picture 2" descr="Santa's Little Helper Facts | The Simpsons | The Fact Site">
            <a:extLst>
              <a:ext uri="{FF2B5EF4-FFF2-40B4-BE49-F238E27FC236}">
                <a16:creationId xmlns:a16="http://schemas.microsoft.com/office/drawing/2014/main" id="{71AFE1E3-C3DB-4DCE-9533-46A0070B5A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3200"/>
            <a:ext cx="7848600" cy="346275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6806417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B45C-C742-4938-9A52-F924CD7333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861B07-BAB1-488F-AB2E-2DC893F81749}"/>
              </a:ext>
            </a:extLst>
          </p:cNvPr>
          <p:cNvSpPr>
            <a:spLocks noGrp="1"/>
          </p:cNvSpPr>
          <p:nvPr>
            <p:ph idx="1"/>
          </p:nvPr>
        </p:nvSpPr>
        <p:spPr/>
        <p:txBody>
          <a:bodyPr/>
          <a:lstStyle/>
          <a:p>
            <a:endParaRPr lang="en-US"/>
          </a:p>
        </p:txBody>
      </p:sp>
      <p:pic>
        <p:nvPicPr>
          <p:cNvPr id="21506" name="Picture 2" descr="Brian Griffin from Family Guy | CharacTour">
            <a:extLst>
              <a:ext uri="{FF2B5EF4-FFF2-40B4-BE49-F238E27FC236}">
                <a16:creationId xmlns:a16="http://schemas.microsoft.com/office/drawing/2014/main" id="{071CDCDA-260D-4CF5-94DC-8328BD259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2A9F30-F88F-4297-97BE-B07F5D85F02C}"/>
              </a:ext>
            </a:extLst>
          </p:cNvPr>
          <p:cNvSpPr txBox="1"/>
          <p:nvPr/>
        </p:nvSpPr>
        <p:spPr>
          <a:xfrm>
            <a:off x="5181600" y="-113922"/>
            <a:ext cx="4572000" cy="156966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*23</a:t>
            </a:r>
          </a:p>
        </p:txBody>
      </p:sp>
    </p:spTree>
    <p:extLst>
      <p:ext uri="{BB962C8B-B14F-4D97-AF65-F5344CB8AC3E}">
        <p14:creationId xmlns:p14="http://schemas.microsoft.com/office/powerpoint/2010/main" val="45930929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B45C-C742-4938-9A52-F924CD7333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861B07-BAB1-488F-AB2E-2DC893F81749}"/>
              </a:ext>
            </a:extLst>
          </p:cNvPr>
          <p:cNvSpPr>
            <a:spLocks noGrp="1"/>
          </p:cNvSpPr>
          <p:nvPr>
            <p:ph idx="1"/>
          </p:nvPr>
        </p:nvSpPr>
        <p:spPr/>
        <p:txBody>
          <a:bodyPr/>
          <a:lstStyle/>
          <a:p>
            <a:endParaRPr lang="en-US"/>
          </a:p>
        </p:txBody>
      </p:sp>
      <p:pic>
        <p:nvPicPr>
          <p:cNvPr id="21506" name="Picture 2" descr="Brian Griffin from Family Guy | CharacTour">
            <a:extLst>
              <a:ext uri="{FF2B5EF4-FFF2-40B4-BE49-F238E27FC236}">
                <a16:creationId xmlns:a16="http://schemas.microsoft.com/office/drawing/2014/main" id="{071CDCDA-260D-4CF5-94DC-8328BD259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2A9F30-F88F-4297-97BE-B07F5D85F02C}"/>
              </a:ext>
            </a:extLst>
          </p:cNvPr>
          <p:cNvSpPr txBox="1"/>
          <p:nvPr/>
        </p:nvSpPr>
        <p:spPr>
          <a:xfrm>
            <a:off x="5181600" y="-113922"/>
            <a:ext cx="4572000" cy="156966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*23</a:t>
            </a:r>
          </a:p>
        </p:txBody>
      </p:sp>
      <p:sp>
        <p:nvSpPr>
          <p:cNvPr id="4" name="Rectangle 3">
            <a:extLst>
              <a:ext uri="{FF2B5EF4-FFF2-40B4-BE49-F238E27FC236}">
                <a16:creationId xmlns:a16="http://schemas.microsoft.com/office/drawing/2014/main" id="{0067F771-CA9F-4EF8-8EE4-BE01068A31E4}"/>
              </a:ext>
            </a:extLst>
          </p:cNvPr>
          <p:cNvSpPr/>
          <p:nvPr/>
        </p:nvSpPr>
        <p:spPr>
          <a:xfrm>
            <a:off x="304800" y="1981200"/>
            <a:ext cx="385554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Brian</a:t>
            </a:r>
          </a:p>
        </p:txBody>
      </p:sp>
      <p:pic>
        <p:nvPicPr>
          <p:cNvPr id="22530" name="Picture 2" descr="Family Guy (season 18) - Wikipedia">
            <a:extLst>
              <a:ext uri="{FF2B5EF4-FFF2-40B4-BE49-F238E27FC236}">
                <a16:creationId xmlns:a16="http://schemas.microsoft.com/office/drawing/2014/main" id="{7F8BFC81-5482-4282-BE52-1FC147116B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398838"/>
            <a:ext cx="4080864" cy="3200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69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7190146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solidFill>
                            <a:srgbClr val="00FFCC"/>
                          </a:solidFill>
                        </a:rPr>
                        <a:t>CROSSY</a:t>
                      </a:r>
                      <a:br>
                        <a:rPr lang="en-US" dirty="0">
                          <a:solidFill>
                            <a:srgbClr val="00FFCC"/>
                          </a:solidFill>
                        </a:rPr>
                      </a:br>
                      <a:r>
                        <a:rPr lang="en-US" dirty="0">
                          <a:solidFill>
                            <a:srgbClr val="00FFCC"/>
                          </a:solidFill>
                        </a:rPr>
                        <a:t>ROAD</a:t>
                      </a:r>
                    </a:p>
                  </a:txBody>
                  <a:tcPr>
                    <a:solidFill>
                      <a:schemeClr val="bg1">
                        <a:lumMod val="75000"/>
                        <a:lumOff val="25000"/>
                      </a:schemeClr>
                    </a:solid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rgbClr val="00FFCC"/>
                          </a:solidFill>
                        </a:rPr>
                        <a:t>6</a:t>
                      </a:r>
                    </a:p>
                  </a:txBody>
                  <a:tcPr>
                    <a:solidFill>
                      <a:schemeClr val="bg1">
                        <a:lumMod val="75000"/>
                        <a:lumOff val="25000"/>
                      </a:schemeClr>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rgbClr val="00FFCC"/>
                          </a:solidFill>
                        </a:rPr>
                        <a:t>7</a:t>
                      </a:r>
                    </a:p>
                  </a:txBody>
                  <a:tcPr>
                    <a:solidFill>
                      <a:schemeClr val="bg1">
                        <a:lumMod val="75000"/>
                        <a:lumOff val="25000"/>
                      </a:schemeClr>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rgbClr val="00FFCC"/>
                          </a:solidFill>
                        </a:rPr>
                        <a:t>8</a:t>
                      </a:r>
                    </a:p>
                  </a:txBody>
                  <a:tcPr>
                    <a:solidFill>
                      <a:schemeClr val="bg1">
                        <a:lumMod val="75000"/>
                        <a:lumOff val="25000"/>
                      </a:schemeClr>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rgbClr val="00FFCC"/>
                          </a:solidFill>
                        </a:rPr>
                        <a:t>9</a:t>
                      </a:r>
                    </a:p>
                  </a:txBody>
                  <a:tcPr>
                    <a:solidFill>
                      <a:schemeClr val="bg1">
                        <a:lumMod val="75000"/>
                        <a:lumOff val="25000"/>
                      </a:schemeClr>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rgbClr val="00FFCC"/>
                          </a:solidFill>
                        </a:rPr>
                        <a:t>10</a:t>
                      </a:r>
                    </a:p>
                  </a:txBody>
                  <a:tcPr>
                    <a:solidFill>
                      <a:schemeClr val="bg1">
                        <a:lumMod val="75000"/>
                        <a:lumOff val="25000"/>
                      </a:schemeClr>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AD558E52-D01A-39E4-08D3-69883712C80E}"/>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09794859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81EC-CA63-4DF0-97E1-CA938A3346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0E0BEB-E642-4DC5-8400-52B86ED9C7B0}"/>
              </a:ext>
            </a:extLst>
          </p:cNvPr>
          <p:cNvSpPr>
            <a:spLocks noGrp="1"/>
          </p:cNvSpPr>
          <p:nvPr>
            <p:ph idx="1"/>
          </p:nvPr>
        </p:nvSpPr>
        <p:spPr/>
        <p:txBody>
          <a:bodyPr/>
          <a:lstStyle/>
          <a:p>
            <a:endParaRPr lang="en-US"/>
          </a:p>
        </p:txBody>
      </p:sp>
      <p:pic>
        <p:nvPicPr>
          <p:cNvPr id="23554" name="Picture 2" descr="Aardman Animations GIF - Find &amp; Share on GIPHY | Aardman animations,  Wallace and gromit characters, Gif">
            <a:extLst>
              <a:ext uri="{FF2B5EF4-FFF2-40B4-BE49-F238E27FC236}">
                <a16:creationId xmlns:a16="http://schemas.microsoft.com/office/drawing/2014/main" id="{1384F595-4ECD-44B2-9EDB-CC8D7DDE00E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8732"/>
            <a:ext cx="9144000" cy="69254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E733B94-6233-45C7-8199-2B9366B9BF6D}"/>
              </a:ext>
            </a:extLst>
          </p:cNvPr>
          <p:cNvSpPr/>
          <p:nvPr/>
        </p:nvSpPr>
        <p:spPr>
          <a:xfrm>
            <a:off x="6248400" y="61308"/>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*24</a:t>
            </a:r>
          </a:p>
        </p:txBody>
      </p:sp>
    </p:spTree>
    <p:extLst>
      <p:ext uri="{BB962C8B-B14F-4D97-AF65-F5344CB8AC3E}">
        <p14:creationId xmlns:p14="http://schemas.microsoft.com/office/powerpoint/2010/main" val="177741064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81EC-CA63-4DF0-97E1-CA938A3346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0E0BEB-E642-4DC5-8400-52B86ED9C7B0}"/>
              </a:ext>
            </a:extLst>
          </p:cNvPr>
          <p:cNvSpPr>
            <a:spLocks noGrp="1"/>
          </p:cNvSpPr>
          <p:nvPr>
            <p:ph idx="1"/>
          </p:nvPr>
        </p:nvSpPr>
        <p:spPr/>
        <p:txBody>
          <a:bodyPr/>
          <a:lstStyle/>
          <a:p>
            <a:endParaRPr lang="en-US"/>
          </a:p>
        </p:txBody>
      </p:sp>
      <p:pic>
        <p:nvPicPr>
          <p:cNvPr id="23554" name="Picture 2" descr="Aardman Animations GIF - Find &amp; Share on GIPHY | Aardman animations,  Wallace and gromit characters, Gif">
            <a:extLst>
              <a:ext uri="{FF2B5EF4-FFF2-40B4-BE49-F238E27FC236}">
                <a16:creationId xmlns:a16="http://schemas.microsoft.com/office/drawing/2014/main" id="{1384F595-4ECD-44B2-9EDB-CC8D7DDE00E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8732"/>
            <a:ext cx="9144000" cy="69254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E733B94-6233-45C7-8199-2B9366B9BF6D}"/>
              </a:ext>
            </a:extLst>
          </p:cNvPr>
          <p:cNvSpPr/>
          <p:nvPr/>
        </p:nvSpPr>
        <p:spPr>
          <a:xfrm>
            <a:off x="6248400" y="61308"/>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*24</a:t>
            </a:r>
          </a:p>
        </p:txBody>
      </p:sp>
      <p:pic>
        <p:nvPicPr>
          <p:cNvPr id="23556" name="Picture 4" descr="Wallace and Gromit - Wikipedia">
            <a:extLst>
              <a:ext uri="{FF2B5EF4-FFF2-40B4-BE49-F238E27FC236}">
                <a16:creationId xmlns:a16="http://schemas.microsoft.com/office/drawing/2014/main" id="{013F8E70-0A5C-4996-8F4E-E8805287F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447800"/>
            <a:ext cx="3657600" cy="3124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F4F598E6-2245-4A42-BEFC-94080B41C561}"/>
              </a:ext>
            </a:extLst>
          </p:cNvPr>
          <p:cNvSpPr/>
          <p:nvPr/>
        </p:nvSpPr>
        <p:spPr>
          <a:xfrm>
            <a:off x="2841168" y="3869531"/>
            <a:ext cx="285206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CC"/>
                </a:solidFill>
                <a:effectLst>
                  <a:outerShdw blurRad="12700" dist="38100" dir="2700000" algn="tl" rotWithShape="0">
                    <a:srgbClr val="000000">
                      <a:lumMod val="50000"/>
                    </a:srgbClr>
                  </a:outerShdw>
                </a:effectLst>
                <a:uLnTx/>
                <a:uFillTx/>
                <a:latin typeface="Verdana" pitchFamily="34" charset="0"/>
                <a:ea typeface="+mn-ea"/>
                <a:cs typeface="+mn-cs"/>
              </a:rPr>
              <a:t>Gromit</a:t>
            </a:r>
          </a:p>
        </p:txBody>
      </p:sp>
      <p:sp>
        <p:nvSpPr>
          <p:cNvPr id="6" name="Rectangle 5">
            <a:extLst>
              <a:ext uri="{FF2B5EF4-FFF2-40B4-BE49-F238E27FC236}">
                <a16:creationId xmlns:a16="http://schemas.microsoft.com/office/drawing/2014/main" id="{D86398B2-E1F4-47D1-8037-9B9FA736359C}"/>
              </a:ext>
            </a:extLst>
          </p:cNvPr>
          <p:cNvSpPr/>
          <p:nvPr/>
        </p:nvSpPr>
        <p:spPr>
          <a:xfrm>
            <a:off x="-118022" y="820043"/>
            <a:ext cx="3470822"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Wallace </a:t>
            </a:r>
          </a:p>
        </p:txBody>
      </p:sp>
    </p:spTree>
    <p:extLst>
      <p:ext uri="{BB962C8B-B14F-4D97-AF65-F5344CB8AC3E}">
        <p14:creationId xmlns:p14="http://schemas.microsoft.com/office/powerpoint/2010/main" val="115687227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3DBC-E51B-41BB-9C1E-F5A66B84C1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75BE2A-7033-493E-A391-E6370CB2FF0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5F004DE-AE28-4C51-B256-7646CBB69B47}"/>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17D76525-78BD-4E7B-9A67-21C2ACBD1919}"/>
              </a:ext>
            </a:extLst>
          </p:cNvPr>
          <p:cNvSpPr/>
          <p:nvPr/>
        </p:nvSpPr>
        <p:spPr>
          <a:xfrm>
            <a:off x="2514600" y="5564286"/>
            <a:ext cx="589616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The Crime Dog</a:t>
            </a:r>
          </a:p>
        </p:txBody>
      </p:sp>
      <p:sp>
        <p:nvSpPr>
          <p:cNvPr id="7" name="Rectangle 6">
            <a:extLst>
              <a:ext uri="{FF2B5EF4-FFF2-40B4-BE49-F238E27FC236}">
                <a16:creationId xmlns:a16="http://schemas.microsoft.com/office/drawing/2014/main" id="{BAAE0E2D-7266-4283-8CDB-498E322C0E9D}"/>
              </a:ext>
            </a:extLst>
          </p:cNvPr>
          <p:cNvSpPr/>
          <p:nvPr/>
        </p:nvSpPr>
        <p:spPr>
          <a:xfrm>
            <a:off x="76200" y="4105842"/>
            <a:ext cx="8560357"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00"/>
                </a:solidFill>
                <a:effectLst>
                  <a:outerShdw blurRad="12700" dist="38100" dir="2700000" algn="tl" rotWithShape="0">
                    <a:srgbClr val="000000">
                      <a:lumMod val="50000"/>
                    </a:srgbClr>
                  </a:outerShdw>
                </a:effectLst>
                <a:uLnTx/>
                <a:uFillTx/>
                <a:latin typeface="Verdana" pitchFamily="34" charset="0"/>
                <a:ea typeface="+mn-ea"/>
                <a:cs typeface="+mn-cs"/>
              </a:rPr>
              <a:t>Mc _ _ _ _ _</a:t>
            </a:r>
          </a:p>
        </p:txBody>
      </p:sp>
      <p:sp>
        <p:nvSpPr>
          <p:cNvPr id="8" name="Rectangle 7">
            <a:extLst>
              <a:ext uri="{FF2B5EF4-FFF2-40B4-BE49-F238E27FC236}">
                <a16:creationId xmlns:a16="http://schemas.microsoft.com/office/drawing/2014/main" id="{DA0CE065-FF33-4C0D-B70B-0717A0854EF9}"/>
              </a:ext>
            </a:extLst>
          </p:cNvPr>
          <p:cNvSpPr/>
          <p:nvPr/>
        </p:nvSpPr>
        <p:spPr>
          <a:xfrm>
            <a:off x="6105014" y="-11686"/>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*25</a:t>
            </a:r>
          </a:p>
        </p:txBody>
      </p:sp>
    </p:spTree>
    <p:extLst>
      <p:ext uri="{BB962C8B-B14F-4D97-AF65-F5344CB8AC3E}">
        <p14:creationId xmlns:p14="http://schemas.microsoft.com/office/powerpoint/2010/main" val="361336644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3DBC-E51B-41BB-9C1E-F5A66B84C1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75BE2A-7033-493E-A391-E6370CB2FF0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5F004DE-AE28-4C51-B256-7646CBB69B47}"/>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17D76525-78BD-4E7B-9A67-21C2ACBD1919}"/>
              </a:ext>
            </a:extLst>
          </p:cNvPr>
          <p:cNvSpPr/>
          <p:nvPr/>
        </p:nvSpPr>
        <p:spPr>
          <a:xfrm>
            <a:off x="2514600" y="5564286"/>
            <a:ext cx="589616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The Crime Dog</a:t>
            </a:r>
          </a:p>
        </p:txBody>
      </p:sp>
      <p:sp>
        <p:nvSpPr>
          <p:cNvPr id="7" name="Rectangle 6">
            <a:extLst>
              <a:ext uri="{FF2B5EF4-FFF2-40B4-BE49-F238E27FC236}">
                <a16:creationId xmlns:a16="http://schemas.microsoft.com/office/drawing/2014/main" id="{BAAE0E2D-7266-4283-8CDB-498E322C0E9D}"/>
              </a:ext>
            </a:extLst>
          </p:cNvPr>
          <p:cNvSpPr/>
          <p:nvPr/>
        </p:nvSpPr>
        <p:spPr>
          <a:xfrm>
            <a:off x="779806" y="4230309"/>
            <a:ext cx="7063152"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00"/>
                </a:solidFill>
                <a:effectLst>
                  <a:outerShdw blurRad="12700" dist="38100" dir="2700000" algn="tl" rotWithShape="0">
                    <a:srgbClr val="000000">
                      <a:lumMod val="50000"/>
                    </a:srgbClr>
                  </a:outerShdw>
                </a:effectLst>
                <a:uLnTx/>
                <a:uFillTx/>
                <a:latin typeface="Verdana" pitchFamily="34" charset="0"/>
                <a:ea typeface="+mn-ea"/>
                <a:cs typeface="+mn-cs"/>
              </a:rPr>
              <a:t>Mc GRUFF</a:t>
            </a:r>
          </a:p>
        </p:txBody>
      </p:sp>
      <p:sp>
        <p:nvSpPr>
          <p:cNvPr id="8" name="Rectangle 7">
            <a:extLst>
              <a:ext uri="{FF2B5EF4-FFF2-40B4-BE49-F238E27FC236}">
                <a16:creationId xmlns:a16="http://schemas.microsoft.com/office/drawing/2014/main" id="{DA0CE065-FF33-4C0D-B70B-0717A0854EF9}"/>
              </a:ext>
            </a:extLst>
          </p:cNvPr>
          <p:cNvSpPr/>
          <p:nvPr/>
        </p:nvSpPr>
        <p:spPr>
          <a:xfrm>
            <a:off x="6105014" y="-11686"/>
            <a:ext cx="281038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*25</a:t>
            </a:r>
          </a:p>
        </p:txBody>
      </p:sp>
      <p:pic>
        <p:nvPicPr>
          <p:cNvPr id="25602" name="Picture 2" descr="National Crime Prevention Comics Presents: McGruff, the Crime Dog Issue nn  (National Crime Prevention Council)">
            <a:extLst>
              <a:ext uri="{FF2B5EF4-FFF2-40B4-BE49-F238E27FC236}">
                <a16:creationId xmlns:a16="http://schemas.microsoft.com/office/drawing/2014/main" id="{242BB5C3-941A-4A69-A089-53AB4D045A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4432"/>
            <a:ext cx="2493284" cy="3794127"/>
          </a:xfrm>
          <a:prstGeom prst="rect">
            <a:avLst/>
          </a:prstGeom>
          <a:noFill/>
          <a:ln w="381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626093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5"/>
          <a:ext cx="8382000" cy="491262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25181">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79964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79964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79964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79964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9964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sp>
        <p:nvSpPr>
          <p:cNvPr id="4" name="Rectangle 3">
            <a:extLst>
              <a:ext uri="{FF2B5EF4-FFF2-40B4-BE49-F238E27FC236}">
                <a16:creationId xmlns:a16="http://schemas.microsoft.com/office/drawing/2014/main" id="{82777D74-0D56-4E14-AA50-827F997D75DD}"/>
              </a:ext>
            </a:extLst>
          </p:cNvPr>
          <p:cNvSpPr/>
          <p:nvPr/>
        </p:nvSpPr>
        <p:spPr>
          <a:xfrm>
            <a:off x="403267" y="5715000"/>
            <a:ext cx="577914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99FF"/>
                </a:solidFill>
                <a:effectLst>
                  <a:outerShdw blurRad="12700" dist="38100" dir="2700000" algn="tl" rotWithShape="0">
                    <a:srgbClr val="000000">
                      <a:lumMod val="50000"/>
                    </a:srgbClr>
                  </a:outerShdw>
                </a:effectLst>
                <a:uLnTx/>
                <a:uFillTx/>
                <a:latin typeface="Verdana" pitchFamily="34" charset="0"/>
                <a:ea typeface="+mn-ea"/>
                <a:cs typeface="+mn-cs"/>
              </a:rPr>
              <a:t>Final Question</a:t>
            </a:r>
          </a:p>
        </p:txBody>
      </p:sp>
      <p:pic>
        <p:nvPicPr>
          <p:cNvPr id="5" name="Picture 4">
            <a:extLst>
              <a:ext uri="{FF2B5EF4-FFF2-40B4-BE49-F238E27FC236}">
                <a16:creationId xmlns:a16="http://schemas.microsoft.com/office/drawing/2014/main" id="{B2BA2B4B-5B0A-EE21-6291-E70F5F35CAD7}"/>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935040821"/>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C211-D6F8-4226-A15D-F8070C0419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03CCDA-3E87-456C-8BFA-4F090B62052E}"/>
              </a:ext>
            </a:extLst>
          </p:cNvPr>
          <p:cNvSpPr>
            <a:spLocks noGrp="1"/>
          </p:cNvSpPr>
          <p:nvPr>
            <p:ph idx="1"/>
          </p:nvPr>
        </p:nvSpPr>
        <p:spPr/>
        <p:txBody>
          <a:bodyPr/>
          <a:lstStyle/>
          <a:p>
            <a:endParaRPr lang="en-US"/>
          </a:p>
        </p:txBody>
      </p:sp>
      <p:pic>
        <p:nvPicPr>
          <p:cNvPr id="26626" name="Picture 2" descr="GEICO Detectives Commercial - McGruff the Crime Dog">
            <a:extLst>
              <a:ext uri="{FF2B5EF4-FFF2-40B4-BE49-F238E27FC236}">
                <a16:creationId xmlns:a16="http://schemas.microsoft.com/office/drawing/2014/main" id="{EC826DDB-AAF2-40FE-9B57-7B3CFC144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BAAFDA1-D7C8-425C-B518-31CDFEA9BCCF}"/>
              </a:ext>
            </a:extLst>
          </p:cNvPr>
          <p:cNvSpPr/>
          <p:nvPr/>
        </p:nvSpPr>
        <p:spPr>
          <a:xfrm rot="20401267">
            <a:off x="686406" y="3917023"/>
            <a:ext cx="1729961" cy="1200329"/>
          </a:xfrm>
          <a:prstGeom prst="rect">
            <a:avLst/>
          </a:prstGeom>
          <a:noFill/>
        </p:spPr>
        <p:txBody>
          <a:bodyPr wrap="none" lIns="91440" tIns="45720" rIns="91440" bIns="45720">
            <a:prstTxWarp prst="textPlain">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Final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Wager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Question</a:t>
            </a:r>
          </a:p>
        </p:txBody>
      </p:sp>
      <p:sp>
        <p:nvSpPr>
          <p:cNvPr id="7" name="TextBox 6">
            <a:extLst>
              <a:ext uri="{FF2B5EF4-FFF2-40B4-BE49-F238E27FC236}">
                <a16:creationId xmlns:a16="http://schemas.microsoft.com/office/drawing/2014/main" id="{F67803AF-94E5-417A-B531-7D8E441E696E}"/>
              </a:ext>
            </a:extLst>
          </p:cNvPr>
          <p:cNvSpPr txBox="1"/>
          <p:nvPr/>
        </p:nvSpPr>
        <p:spPr>
          <a:xfrm rot="19748957">
            <a:off x="511972" y="5711606"/>
            <a:ext cx="45720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5pt max</a:t>
            </a:r>
          </a:p>
        </p:txBody>
      </p:sp>
    </p:spTree>
    <p:extLst>
      <p:ext uri="{BB962C8B-B14F-4D97-AF65-F5344CB8AC3E}">
        <p14:creationId xmlns:p14="http://schemas.microsoft.com/office/powerpoint/2010/main" val="231144975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4525963"/>
          </a:xfrm>
        </p:spPr>
        <p:txBody>
          <a:bodyPr/>
          <a:lstStyle/>
          <a:p>
            <a:r>
              <a:rPr lang="en-US" dirty="0"/>
              <a:t>Which is </a:t>
            </a:r>
            <a:r>
              <a:rPr lang="en-US" u="sng" dirty="0"/>
              <a:t>not</a:t>
            </a:r>
            <a:r>
              <a:rPr lang="en-US" dirty="0"/>
              <a:t> an Important Event of Meiosis</a:t>
            </a:r>
          </a:p>
          <a:p>
            <a:endParaRPr lang="en-US" sz="800" dirty="0"/>
          </a:p>
          <a:p>
            <a:r>
              <a:rPr lang="en-US" sz="2800" dirty="0">
                <a:solidFill>
                  <a:srgbClr val="FF7C80"/>
                </a:solidFill>
              </a:rPr>
              <a:t>1.) One cell division that ends with DNA replication. (leads to a copy of genetic information)</a:t>
            </a:r>
          </a:p>
          <a:p>
            <a:r>
              <a:rPr lang="en-US" sz="2800" dirty="0">
                <a:solidFill>
                  <a:srgbClr val="FF99FF"/>
                </a:solidFill>
              </a:rPr>
              <a:t>2.) Pairing of homologous chromosomes that lead to crossing over creating genetic variation.</a:t>
            </a:r>
          </a:p>
          <a:p>
            <a:r>
              <a:rPr lang="en-US" sz="2800" dirty="0">
                <a:solidFill>
                  <a:srgbClr val="00FFFF"/>
                </a:solidFill>
              </a:rPr>
              <a:t>3.) DNA replicates during Anaphase I of Meiosis I to create two identical cells.</a:t>
            </a:r>
          </a:p>
          <a:p>
            <a:r>
              <a:rPr lang="en-US" sz="2800" dirty="0">
                <a:solidFill>
                  <a:srgbClr val="66FF99"/>
                </a:solidFill>
              </a:rPr>
              <a:t>4.) Separation of homologous chromosomes (Anaphase I of Meiosis I)</a:t>
            </a:r>
          </a:p>
        </p:txBody>
      </p:sp>
      <p:pic>
        <p:nvPicPr>
          <p:cNvPr id="2" name="Picture 1">
            <a:extLst>
              <a:ext uri="{FF2B5EF4-FFF2-40B4-BE49-F238E27FC236}">
                <a16:creationId xmlns:a16="http://schemas.microsoft.com/office/drawing/2014/main" id="{B50C8784-29F8-93F2-1D90-2B3E98C14773}"/>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6744203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4525963"/>
          </a:xfrm>
        </p:spPr>
        <p:txBody>
          <a:bodyPr/>
          <a:lstStyle/>
          <a:p>
            <a:r>
              <a:rPr lang="en-US" dirty="0"/>
              <a:t>Which is </a:t>
            </a:r>
            <a:r>
              <a:rPr lang="en-US" u="sng" dirty="0"/>
              <a:t>not</a:t>
            </a:r>
            <a:r>
              <a:rPr lang="en-US" dirty="0"/>
              <a:t> an Important Event of Meiosis</a:t>
            </a:r>
          </a:p>
          <a:p>
            <a:endParaRPr lang="en-US" sz="800" dirty="0"/>
          </a:p>
          <a:p>
            <a:r>
              <a:rPr lang="en-US" sz="2800" dirty="0">
                <a:solidFill>
                  <a:srgbClr val="FF7C80"/>
                </a:solidFill>
              </a:rPr>
              <a:t>1.) One cell division that ends with DNA replication. (leads to a copy of genetic information)</a:t>
            </a:r>
          </a:p>
          <a:p>
            <a:r>
              <a:rPr lang="en-US" sz="2800" dirty="0">
                <a:solidFill>
                  <a:srgbClr val="FF99FF"/>
                </a:solidFill>
              </a:rPr>
              <a:t>2.) Pairing of homologous chromosomes that lead to crossing over creating genetic variation.</a:t>
            </a:r>
          </a:p>
          <a:p>
            <a:r>
              <a:rPr lang="en-US" sz="2800" dirty="0">
                <a:solidFill>
                  <a:srgbClr val="00FFFF"/>
                </a:solidFill>
              </a:rPr>
              <a:t>3.) DNA replicates during Anaphase I of Meiosis I to create two identical cells.</a:t>
            </a:r>
          </a:p>
          <a:p>
            <a:r>
              <a:rPr lang="en-US" sz="2800" dirty="0">
                <a:solidFill>
                  <a:srgbClr val="66FF99"/>
                </a:solidFill>
              </a:rPr>
              <a:t>4.) Separation of homologous chromosomes (Anaphase I of Meiosis I)</a:t>
            </a:r>
          </a:p>
        </p:txBody>
      </p:sp>
      <p:sp>
        <p:nvSpPr>
          <p:cNvPr id="4" name="Rounded Rectangle 3"/>
          <p:cNvSpPr/>
          <p:nvPr/>
        </p:nvSpPr>
        <p:spPr bwMode="auto">
          <a:xfrm>
            <a:off x="256309" y="838200"/>
            <a:ext cx="8534400" cy="914400"/>
          </a:xfrm>
          <a:prstGeom prst="roundRect">
            <a:avLst/>
          </a:prstGeom>
          <a:solidFill>
            <a:srgbClr val="FF5050">
              <a:alpha val="38000"/>
            </a:srgbClr>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2" name="Picture 1">
            <a:extLst>
              <a:ext uri="{FF2B5EF4-FFF2-40B4-BE49-F238E27FC236}">
                <a16:creationId xmlns:a16="http://schemas.microsoft.com/office/drawing/2014/main" id="{EBBFDBE4-2E01-8FDB-BF0A-4098B4BC85AC}"/>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465861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4525963"/>
          </a:xfrm>
        </p:spPr>
        <p:txBody>
          <a:bodyPr/>
          <a:lstStyle/>
          <a:p>
            <a:r>
              <a:rPr lang="en-US" dirty="0"/>
              <a:t>Which is </a:t>
            </a:r>
            <a:r>
              <a:rPr lang="en-US" u="sng" dirty="0"/>
              <a:t>not</a:t>
            </a:r>
            <a:r>
              <a:rPr lang="en-US" dirty="0"/>
              <a:t> an Important Event of Meiosis</a:t>
            </a:r>
          </a:p>
          <a:p>
            <a:endParaRPr lang="en-US" sz="800" dirty="0"/>
          </a:p>
          <a:p>
            <a:r>
              <a:rPr lang="en-US" sz="2800" dirty="0">
                <a:solidFill>
                  <a:srgbClr val="FF7C80"/>
                </a:solidFill>
              </a:rPr>
              <a:t>1.) Two cell divisions that end without DNA replication. (leads to a reduction of genetic information)</a:t>
            </a:r>
          </a:p>
          <a:p>
            <a:r>
              <a:rPr lang="en-US" sz="2800" dirty="0">
                <a:solidFill>
                  <a:srgbClr val="FF99FF"/>
                </a:solidFill>
              </a:rPr>
              <a:t>2.) Pairing of homologous chromosomes that lead to crossing over creating genetic variation.</a:t>
            </a:r>
          </a:p>
          <a:p>
            <a:r>
              <a:rPr lang="en-US" sz="2800" dirty="0">
                <a:solidFill>
                  <a:srgbClr val="00FFFF"/>
                </a:solidFill>
              </a:rPr>
              <a:t>3.) DNA replicates during Anaphase I of Meiosis I to create two identical cells.</a:t>
            </a:r>
          </a:p>
          <a:p>
            <a:r>
              <a:rPr lang="en-US" sz="2800" dirty="0">
                <a:solidFill>
                  <a:srgbClr val="66FF99"/>
                </a:solidFill>
              </a:rPr>
              <a:t>4.) Separation of homologous chromosomes (Anaphase I of Meiosis I)</a:t>
            </a:r>
          </a:p>
        </p:txBody>
      </p:sp>
      <p:sp>
        <p:nvSpPr>
          <p:cNvPr id="5" name="Rounded Rectangle 4"/>
          <p:cNvSpPr/>
          <p:nvPr/>
        </p:nvSpPr>
        <p:spPr bwMode="auto">
          <a:xfrm>
            <a:off x="256309" y="838200"/>
            <a:ext cx="8534400" cy="1447800"/>
          </a:xfrm>
          <a:prstGeom prst="roundRect">
            <a:avLst/>
          </a:prstGeom>
          <a:solidFill>
            <a:schemeClr val="accent2">
              <a:lumMod val="60000"/>
              <a:lumOff val="40000"/>
              <a:alpha val="38000"/>
            </a:schemeClr>
          </a:solid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2" name="Picture 1">
            <a:extLst>
              <a:ext uri="{FF2B5EF4-FFF2-40B4-BE49-F238E27FC236}">
                <a16:creationId xmlns:a16="http://schemas.microsoft.com/office/drawing/2014/main" id="{744395F1-514C-9CAD-BD67-E8DDA909920C}"/>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3226637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extBox 1"/>
          <p:cNvSpPr txBox="1">
            <a:spLocks noChangeArrowheads="1"/>
          </p:cNvSpPr>
          <p:nvPr/>
        </p:nvSpPr>
        <p:spPr bwMode="auto">
          <a:xfrm>
            <a:off x="304800" y="228600"/>
            <a:ext cx="84582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Questions 1-20 = 5pts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Final Questions = 5 </a:t>
            </a:r>
            <a:r>
              <a:rPr kumimoji="0" lang="en-US" sz="3600" b="0" i="0" u="none" strike="noStrike" kern="1200" cap="none" spc="0" normalizeH="0" baseline="0" noProof="0" dirty="0" err="1">
                <a:ln>
                  <a:noFill/>
                </a:ln>
                <a:solidFill>
                  <a:srgbClr val="FFFFFF"/>
                </a:solidFill>
                <a:effectLst/>
                <a:uLnTx/>
                <a:uFillTx/>
                <a:latin typeface="Arial" charset="0"/>
                <a:ea typeface="+mn-ea"/>
                <a:cs typeface="+mn-cs"/>
              </a:rPr>
              <a:t>pt</a:t>
            </a:r>
            <a:r>
              <a:rPr kumimoji="0" lang="en-US" sz="3600" b="0" i="0" u="none" strike="noStrike" kern="1200" cap="none" spc="0" normalizeH="0" baseline="0" noProof="0" dirty="0">
                <a:ln>
                  <a:noFill/>
                </a:ln>
                <a:solidFill>
                  <a:srgbClr val="FFFFFF"/>
                </a:solidFill>
                <a:effectLst/>
                <a:uLnTx/>
                <a:uFillTx/>
                <a:latin typeface="Arial" charset="0"/>
                <a:ea typeface="+mn-ea"/>
                <a:cs typeface="+mn-cs"/>
              </a:rPr>
              <a: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Find the Owl =      + 1pt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 Secretly write “Owl” in the correct box worth 1pt.</a:t>
            </a:r>
          </a:p>
        </p:txBody>
      </p:sp>
      <p:pic>
        <p:nvPicPr>
          <p:cNvPr id="115715"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981200"/>
            <a:ext cx="457200"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EC0C52FD-6317-86E2-D093-9C95A1FD977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9122493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4" y="76200"/>
            <a:ext cx="8912226" cy="5821363"/>
          </a:xfrm>
        </p:spPr>
        <p:txBody>
          <a:bodyPr/>
          <a:lstStyle/>
          <a:p>
            <a:r>
              <a:rPr lang="en-US" dirty="0">
                <a:solidFill>
                  <a:srgbClr val="00FFCC"/>
                </a:solidFill>
              </a:rPr>
              <a:t>This is the name for a </a:t>
            </a:r>
            <a:r>
              <a:rPr lang="en-US" b="0" i="0" dirty="0">
                <a:solidFill>
                  <a:srgbClr val="00FFCC"/>
                </a:solidFill>
                <a:effectLst/>
                <a:latin typeface="Roboto"/>
              </a:rPr>
              <a:t>set of one maternal and one paternal chromosome that pair up with each other inside a cell during fertilization.</a:t>
            </a:r>
          </a:p>
          <a:p>
            <a:r>
              <a:rPr lang="en-US" dirty="0">
                <a:solidFill>
                  <a:srgbClr val="9999FF"/>
                </a:solidFill>
                <a:latin typeface="Roboto"/>
              </a:rPr>
              <a:t>A.) </a:t>
            </a:r>
            <a:r>
              <a:rPr lang="en-US" dirty="0">
                <a:solidFill>
                  <a:schemeClr val="bg1"/>
                </a:solidFill>
                <a:latin typeface="Roboto"/>
              </a:rPr>
              <a:t>Two Set Chromosome</a:t>
            </a:r>
          </a:p>
          <a:p>
            <a:r>
              <a:rPr lang="en-US" dirty="0">
                <a:solidFill>
                  <a:srgbClr val="FFFFCC"/>
                </a:solidFill>
                <a:latin typeface="Roboto"/>
              </a:rPr>
              <a:t>B.) </a:t>
            </a:r>
            <a:r>
              <a:rPr lang="en-US" dirty="0">
                <a:solidFill>
                  <a:schemeClr val="bg1"/>
                </a:solidFill>
                <a:latin typeface="Roboto"/>
              </a:rPr>
              <a:t>Nucleosome</a:t>
            </a:r>
          </a:p>
          <a:p>
            <a:r>
              <a:rPr lang="en-US" dirty="0">
                <a:solidFill>
                  <a:srgbClr val="FF99FF"/>
                </a:solidFill>
                <a:latin typeface="Roboto"/>
              </a:rPr>
              <a:t>C.) </a:t>
            </a:r>
            <a:r>
              <a:rPr lang="en-US" dirty="0">
                <a:solidFill>
                  <a:schemeClr val="bg1"/>
                </a:solidFill>
                <a:latin typeface="Roboto"/>
              </a:rPr>
              <a:t>Homologous </a:t>
            </a:r>
          </a:p>
          <a:p>
            <a:pPr marL="457200" lvl="1" indent="0">
              <a:buNone/>
            </a:pPr>
            <a:r>
              <a:rPr lang="en-US" dirty="0">
                <a:solidFill>
                  <a:schemeClr val="bg1"/>
                </a:solidFill>
                <a:latin typeface="Roboto"/>
              </a:rPr>
              <a:t>     </a:t>
            </a:r>
            <a:r>
              <a:rPr lang="en-US" sz="3200" dirty="0">
                <a:solidFill>
                  <a:schemeClr val="bg1"/>
                </a:solidFill>
                <a:latin typeface="Roboto"/>
              </a:rPr>
              <a:t>Chromosome</a:t>
            </a:r>
          </a:p>
          <a:p>
            <a:r>
              <a:rPr lang="en-US" dirty="0">
                <a:solidFill>
                  <a:schemeClr val="accent1">
                    <a:lumMod val="40000"/>
                    <a:lumOff val="60000"/>
                  </a:schemeClr>
                </a:solidFill>
                <a:latin typeface="Roboto"/>
              </a:rPr>
              <a:t>D.) </a:t>
            </a:r>
            <a:r>
              <a:rPr lang="en-US" dirty="0">
                <a:solidFill>
                  <a:schemeClr val="bg1"/>
                </a:solidFill>
                <a:latin typeface="Roboto"/>
              </a:rPr>
              <a:t>Daughter Cells</a:t>
            </a:r>
          </a:p>
          <a:p>
            <a:r>
              <a:rPr lang="en-US" dirty="0">
                <a:solidFill>
                  <a:srgbClr val="FF5050"/>
                </a:solidFill>
                <a:latin typeface="Roboto"/>
              </a:rPr>
              <a:t>E.) </a:t>
            </a:r>
            <a:r>
              <a:rPr lang="en-US" dirty="0">
                <a:solidFill>
                  <a:schemeClr val="bg1"/>
                </a:solidFill>
                <a:latin typeface="Roboto"/>
              </a:rPr>
              <a:t>A DNA Diploid</a:t>
            </a:r>
            <a:endParaRPr lang="en-US" dirty="0">
              <a:solidFill>
                <a:schemeClr val="bg1"/>
              </a:solidFill>
            </a:endParaRPr>
          </a:p>
        </p:txBody>
      </p:sp>
      <p:pic>
        <p:nvPicPr>
          <p:cNvPr id="2050" name="Picture 2" descr="http://hihg.med.miami.edu/code/http/modules/education/Design/images/LatePropha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86000"/>
            <a:ext cx="5029200" cy="3990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50CCC0-F33D-4423-A743-308DD083568D}"/>
              </a:ext>
            </a:extLst>
          </p:cNvPr>
          <p:cNvSpPr/>
          <p:nvPr/>
        </p:nvSpPr>
        <p:spPr bwMode="auto">
          <a:xfrm>
            <a:off x="8077200" y="2590800"/>
            <a:ext cx="990600" cy="685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a:extLst>
              <a:ext uri="{FF2B5EF4-FFF2-40B4-BE49-F238E27FC236}">
                <a16:creationId xmlns:a16="http://schemas.microsoft.com/office/drawing/2014/main" id="{069AB632-0D92-4611-8829-EE403A39F0CE}"/>
              </a:ext>
            </a:extLst>
          </p:cNvPr>
          <p:cNvSpPr/>
          <p:nvPr/>
        </p:nvSpPr>
        <p:spPr>
          <a:xfrm>
            <a:off x="7924800" y="1481148"/>
            <a:ext cx="914033" cy="1323439"/>
          </a:xfrm>
          <a:prstGeom prst="rect">
            <a:avLst/>
          </a:prstGeom>
          <a:noFill/>
        </p:spPr>
        <p:txBody>
          <a:bodyPr wrap="none" lIns="91440" tIns="45720" rIns="91440" bIns="45720">
            <a:spAutoFit/>
          </a:bodyPr>
          <a:lstStyle/>
          <a:p>
            <a:pPr algn="ctr"/>
            <a:r>
              <a:rPr lang="en-US" sz="8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6</a:t>
            </a:r>
          </a:p>
        </p:txBody>
      </p:sp>
      <p:pic>
        <p:nvPicPr>
          <p:cNvPr id="5" name="Picture 4">
            <a:extLst>
              <a:ext uri="{FF2B5EF4-FFF2-40B4-BE49-F238E27FC236}">
                <a16:creationId xmlns:a16="http://schemas.microsoft.com/office/drawing/2014/main" id="{3370D7EC-BD0E-2DF0-F24F-D7707ECE8753}"/>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6" name="Picture 5">
            <a:extLst>
              <a:ext uri="{FF2B5EF4-FFF2-40B4-BE49-F238E27FC236}">
                <a16:creationId xmlns:a16="http://schemas.microsoft.com/office/drawing/2014/main" id="{E8EDA937-3C1E-186A-D43D-5F2EBD79489F}"/>
              </a:ext>
            </a:extLst>
          </p:cNvPr>
          <p:cNvPicPr>
            <a:picLocks noChangeAspect="1"/>
          </p:cNvPicPr>
          <p:nvPr/>
        </p:nvPicPr>
        <p:blipFill>
          <a:blip r:embed="rId3"/>
          <a:stretch>
            <a:fillRect/>
          </a:stretch>
        </p:blipFill>
        <p:spPr>
          <a:xfrm>
            <a:off x="7571074" y="6939706"/>
            <a:ext cx="1633537" cy="70694"/>
          </a:xfrm>
          <a:prstGeom prst="rect">
            <a:avLst/>
          </a:prstGeom>
        </p:spPr>
      </p:pic>
    </p:spTree>
    <p:extLst>
      <p:ext uri="{BB962C8B-B14F-4D97-AF65-F5344CB8AC3E}">
        <p14:creationId xmlns:p14="http://schemas.microsoft.com/office/powerpoint/2010/main" val="159970835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eiosis Study Guide, Overview and Diagrams">
            <a:extLst>
              <a:ext uri="{FF2B5EF4-FFF2-40B4-BE49-F238E27FC236}">
                <a16:creationId xmlns:a16="http://schemas.microsoft.com/office/drawing/2014/main" id="{DD0C1D93-68C2-44B4-83A0-413AAD4A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419107-F7C4-4435-B2AF-F662759D3F9A}"/>
              </a:ext>
            </a:extLst>
          </p:cNvPr>
          <p:cNvSpPr txBox="1"/>
          <p:nvPr/>
        </p:nvSpPr>
        <p:spPr>
          <a:xfrm>
            <a:off x="228600" y="228600"/>
            <a:ext cx="9525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Verdana" pitchFamily="34" charset="0"/>
                <a:ea typeface="+mn-ea"/>
                <a:cs typeface="+mn-cs"/>
              </a:rPr>
              <a:t>Meiosis Review Game</a:t>
            </a:r>
          </a:p>
        </p:txBody>
      </p:sp>
      <p:sp>
        <p:nvSpPr>
          <p:cNvPr id="6" name="TextBox 5">
            <a:extLst>
              <a:ext uri="{FF2B5EF4-FFF2-40B4-BE49-F238E27FC236}">
                <a16:creationId xmlns:a16="http://schemas.microsoft.com/office/drawing/2014/main" id="{238593D1-DFBF-41E1-8DE8-B5EA92FF6E47}"/>
              </a:ext>
            </a:extLst>
          </p:cNvPr>
          <p:cNvSpPr txBox="1"/>
          <p:nvPr/>
        </p:nvSpPr>
        <p:spPr>
          <a:xfrm>
            <a:off x="280988" y="5096333"/>
            <a:ext cx="8728074"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Verdana" pitchFamily="34" charset="0"/>
                <a:ea typeface="+mn-ea"/>
                <a:cs typeface="+mn-cs"/>
              </a:rPr>
              <a:t>Part 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Verdana" pitchFamily="34" charset="0"/>
                <a:ea typeface="+mn-ea"/>
                <a:cs typeface="+mn-cs"/>
              </a:rPr>
              <a:t>Lesson 5  </a:t>
            </a:r>
            <a:endParaRPr kumimoji="0" lang="en-US" sz="4800" b="0" i="0" u="none" strike="noStrike" kern="1200" cap="none" spc="0" normalizeH="0" baseline="0" noProof="0" dirty="0">
              <a:ln>
                <a:noFill/>
              </a:ln>
              <a:solidFill>
                <a:srgbClr val="FFFFFF"/>
              </a:solidFill>
              <a:effectLst/>
              <a:uLnTx/>
              <a:uFillTx/>
              <a:latin typeface="Verdana" pitchFamily="34" charset="0"/>
              <a:ea typeface="+mn-ea"/>
              <a:cs typeface="+mn-cs"/>
            </a:endParaRPr>
          </a:p>
        </p:txBody>
      </p:sp>
      <p:sp>
        <p:nvSpPr>
          <p:cNvPr id="2" name="Rectangle 1">
            <a:extLst>
              <a:ext uri="{FF2B5EF4-FFF2-40B4-BE49-F238E27FC236}">
                <a16:creationId xmlns:a16="http://schemas.microsoft.com/office/drawing/2014/main" id="{1BBF4732-5D0A-4476-9333-9EACA7A8121E}"/>
              </a:ext>
            </a:extLst>
          </p:cNvPr>
          <p:cNvSpPr/>
          <p:nvPr/>
        </p:nvSpPr>
        <p:spPr>
          <a:xfrm>
            <a:off x="1066800" y="826532"/>
            <a:ext cx="6296917"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9999"/>
                </a:solidFill>
                <a:effectLst>
                  <a:outerShdw blurRad="12700" dist="38100" dir="2700000" algn="tl" rotWithShape="0">
                    <a:srgbClr val="000000">
                      <a:lumMod val="50000"/>
                    </a:srgbClr>
                  </a:outerShdw>
                </a:effectLst>
                <a:uLnTx/>
                <a:uFillTx/>
                <a:latin typeface="Verdana" pitchFamily="34" charset="0"/>
                <a:ea typeface="+mn-ea"/>
                <a:cs typeface="+mn-cs"/>
              </a:rPr>
              <a:t>Answer Version</a:t>
            </a:r>
          </a:p>
        </p:txBody>
      </p:sp>
      <p:pic>
        <p:nvPicPr>
          <p:cNvPr id="3" name="Picture 2" descr="Download Key Transparent HQ PNG Image | FreePNGImg">
            <a:extLst>
              <a:ext uri="{FF2B5EF4-FFF2-40B4-BE49-F238E27FC236}">
                <a16:creationId xmlns:a16="http://schemas.microsoft.com/office/drawing/2014/main" id="{5238C8A6-52E7-47F1-DE36-012C8BEED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82100">
            <a:off x="307858" y="-609158"/>
            <a:ext cx="7968450" cy="7635492"/>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126D1F19-674F-399B-4A23-18E76CA4957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1994" y="4947494"/>
            <a:ext cx="5699410" cy="1610564"/>
          </a:xfrm>
          <a:prstGeom prst="rect">
            <a:avLst/>
          </a:prstGeom>
        </p:spPr>
      </p:pic>
      <p:pic>
        <p:nvPicPr>
          <p:cNvPr id="7" name="Picture 6">
            <a:extLst>
              <a:ext uri="{FF2B5EF4-FFF2-40B4-BE49-F238E27FC236}">
                <a16:creationId xmlns:a16="http://schemas.microsoft.com/office/drawing/2014/main" id="{4C9F4F5D-AEB4-ABBB-1D48-870696B66A95}"/>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68126741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9722" y="-9191"/>
            <a:ext cx="9048078" cy="1692771"/>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Curriculum Guide </a:t>
            </a:r>
            <a:endParaRPr kumimoji="0" lang="en-US" sz="2400" b="0" i="0" u="none" strike="noStrike" kern="1200" cap="none" spc="0" normalizeH="0" baseline="0" noProof="0" dirty="0">
              <a:ln>
                <a:noFill/>
              </a:ln>
              <a:solidFill>
                <a:srgbClr val="FFFFFF"/>
              </a:solidFill>
              <a:effectLst/>
              <a:uLnTx/>
              <a:uFillTx/>
              <a:latin typeface="Times New Roman" panose="02020603050405020304" pitchFamily="18" charset="0"/>
              <a:ea typeface="Times New Roman" panose="02020603050405020304" pitchFamily="18" charset="0"/>
              <a:cs typeface="Arial"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Number of Lessons in each unit (50 min, daily lessons) and difficult rating scale / intended grade level</a:t>
            </a:r>
            <a:r>
              <a:rPr kumimoji="0" lang="en-US" sz="2800" b="0" i="0" u="none" strike="noStrike" kern="1200" cap="none" spc="0" normalizeH="0" baseline="0" noProof="0" dirty="0">
                <a:ln>
                  <a:noFill/>
                </a:ln>
                <a:solidFill>
                  <a:srgbClr val="FFFFFF"/>
                </a:solidFill>
                <a:effectLst/>
                <a:uLnTx/>
                <a:uFillTx/>
                <a:latin typeface="Century Gothic" panose="020B0502020202020204" pitchFamily="34" charset="0"/>
                <a:ea typeface="Times New Roman" panose="02020603050405020304" pitchFamily="18" charset="0"/>
                <a:cs typeface="Arial" pitchFamily="34" charset="0"/>
              </a:rPr>
              <a:t>. </a:t>
            </a: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Arial" pitchFamily="34" charset="0"/>
              </a:rPr>
              <a:t>      </a:t>
            </a: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=Easier,         </a:t>
            </a:r>
            <a:r>
              <a:rPr kumimoji="0" lang="en-US" sz="2800" b="0" i="0" u="none" strike="noStrike" kern="1200" cap="none" spc="0" normalizeH="0" baseline="0" noProof="0" dirty="0">
                <a:ln>
                  <a:noFill/>
                </a:ln>
                <a:solidFill>
                  <a:srgbClr val="003399">
                    <a:lumMod val="40000"/>
                    <a:lumOff val="60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 More difficult,        </a:t>
            </a:r>
            <a:r>
              <a:rPr kumimoji="0" lang="en-US" sz="2800" b="0" i="0" u="none" strike="noStrike" kern="1200" cap="none" spc="0" normalizeH="0" baseline="0" noProof="0" dirty="0">
                <a:ln>
                  <a:noFill/>
                </a:ln>
                <a:solidFill>
                  <a:srgbClr val="FFFFFF">
                    <a:lumMod val="65000"/>
                  </a:srgbClr>
                </a:solidFill>
                <a:effectLst/>
                <a:uLnTx/>
                <a:uFillTx/>
                <a:latin typeface="Century Gothic" panose="020B0502020202020204" pitchFamily="34" charset="0"/>
                <a:ea typeface="Times New Roman" panose="02020603050405020304" pitchFamily="18" charset="0"/>
                <a:cs typeface="Courier New" panose="02070309020205020404" pitchFamily="49" charset="0"/>
              </a:rPr>
              <a:t>=Most difficult</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1026" name="Picture 2" descr="Trail Signage – CSP Ontario Division">
            <a:extLst>
              <a:ext uri="{FF2B5EF4-FFF2-40B4-BE49-F238E27FC236}">
                <a16:creationId xmlns:a16="http://schemas.microsoft.com/office/drawing/2014/main" id="{FF730850-7EBB-C9FA-E794-5BFE77F1E4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204440"/>
            <a:ext cx="485775" cy="4857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9D11E3F-0893-46F7-7BD7-0F6395869844}"/>
              </a:ext>
            </a:extLst>
          </p:cNvPr>
          <p:cNvPicPr>
            <a:picLocks noChangeAspect="1"/>
          </p:cNvPicPr>
          <p:nvPr/>
        </p:nvPicPr>
        <p:blipFill>
          <a:blip r:embed="rId3"/>
          <a:stretch>
            <a:fillRect/>
          </a:stretch>
        </p:blipFill>
        <p:spPr>
          <a:xfrm>
            <a:off x="2286000" y="1178197"/>
            <a:ext cx="557213" cy="485775"/>
          </a:xfrm>
          <a:prstGeom prst="rect">
            <a:avLst/>
          </a:prstGeom>
        </p:spPr>
      </p:pic>
      <p:pic>
        <p:nvPicPr>
          <p:cNvPr id="8" name="Picture 7">
            <a:extLst>
              <a:ext uri="{FF2B5EF4-FFF2-40B4-BE49-F238E27FC236}">
                <a16:creationId xmlns:a16="http://schemas.microsoft.com/office/drawing/2014/main" id="{E1D485D4-6501-8FD6-7860-0B16840C4704}"/>
              </a:ext>
            </a:extLst>
          </p:cNvPr>
          <p:cNvPicPr>
            <a:picLocks noChangeAspect="1"/>
          </p:cNvPicPr>
          <p:nvPr/>
        </p:nvPicPr>
        <p:blipFill>
          <a:blip r:embed="rId4"/>
          <a:stretch>
            <a:fillRect/>
          </a:stretch>
        </p:blipFill>
        <p:spPr>
          <a:xfrm>
            <a:off x="5720730" y="1175247"/>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ABB29FD2-1BDB-288F-4386-5AD77FB3FF40}"/>
              </a:ext>
            </a:extLst>
          </p:cNvPr>
          <p:cNvPicPr>
            <a:picLocks noChangeAspect="1"/>
          </p:cNvPicPr>
          <p:nvPr/>
        </p:nvPicPr>
        <p:blipFill>
          <a:blip r:embed="rId5"/>
          <a:stretch>
            <a:fillRect/>
          </a:stretch>
        </p:blipFill>
        <p:spPr>
          <a:xfrm>
            <a:off x="181319" y="1890240"/>
            <a:ext cx="8763000" cy="4037342"/>
          </a:xfrm>
          <a:prstGeom prst="rect">
            <a:avLst/>
          </a:prstGeom>
          <a:ln w="38100">
            <a:solidFill>
              <a:srgbClr val="FFCCCC"/>
            </a:solidFill>
          </a:ln>
          <a:effectLst>
            <a:glow rad="38100">
              <a:srgbClr val="FFC000">
                <a:alpha val="58000"/>
              </a:srgbClr>
            </a:glow>
          </a:effectLst>
        </p:spPr>
      </p:pic>
      <p:pic>
        <p:nvPicPr>
          <p:cNvPr id="14" name="Picture 2" descr="Trail Signage – CSP Ontario Division">
            <a:extLst>
              <a:ext uri="{FF2B5EF4-FFF2-40B4-BE49-F238E27FC236}">
                <a16:creationId xmlns:a16="http://schemas.microsoft.com/office/drawing/2014/main" id="{1859C4AA-9664-E40B-F306-D2C3E67B8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5" y="4773122"/>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5" name="Picture 2" descr="Trail Signage – CSP Ontario Division">
            <a:extLst>
              <a:ext uri="{FF2B5EF4-FFF2-40B4-BE49-F238E27FC236}">
                <a16:creationId xmlns:a16="http://schemas.microsoft.com/office/drawing/2014/main" id="{8D2196D6-CCDD-0DD1-2621-97DBBD7CDBB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6146" y="5108557"/>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6" name="Picture 2" descr="Trail Signage – CSP Ontario Division">
            <a:extLst>
              <a:ext uri="{FF2B5EF4-FFF2-40B4-BE49-F238E27FC236}">
                <a16:creationId xmlns:a16="http://schemas.microsoft.com/office/drawing/2014/main" id="{5326899F-74AE-E0D1-6268-BB504CE77C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77554" y="5456253"/>
            <a:ext cx="485775" cy="2571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16">
            <a:extLst>
              <a:ext uri="{FF2B5EF4-FFF2-40B4-BE49-F238E27FC236}">
                <a16:creationId xmlns:a16="http://schemas.microsoft.com/office/drawing/2014/main" id="{810EE4EF-B248-16F6-FF2D-8635A63CA22B}"/>
              </a:ext>
            </a:extLst>
          </p:cNvPr>
          <p:cNvPicPr>
            <a:picLocks noChangeAspect="1"/>
          </p:cNvPicPr>
          <p:nvPr/>
        </p:nvPicPr>
        <p:blipFill>
          <a:blip r:embed="rId3"/>
          <a:stretch>
            <a:fillRect/>
          </a:stretch>
        </p:blipFill>
        <p:spPr>
          <a:xfrm>
            <a:off x="8368750" y="2763858"/>
            <a:ext cx="485775" cy="569223"/>
          </a:xfrm>
          <a:prstGeom prst="rect">
            <a:avLst/>
          </a:prstGeom>
        </p:spPr>
      </p:pic>
      <p:pic>
        <p:nvPicPr>
          <p:cNvPr id="18" name="Picture 17">
            <a:extLst>
              <a:ext uri="{FF2B5EF4-FFF2-40B4-BE49-F238E27FC236}">
                <a16:creationId xmlns:a16="http://schemas.microsoft.com/office/drawing/2014/main" id="{B0AF00C7-773A-101B-0047-9CADD44C2412}"/>
              </a:ext>
            </a:extLst>
          </p:cNvPr>
          <p:cNvPicPr>
            <a:picLocks noChangeAspect="1"/>
          </p:cNvPicPr>
          <p:nvPr/>
        </p:nvPicPr>
        <p:blipFill>
          <a:blip r:embed="rId3"/>
          <a:stretch>
            <a:fillRect/>
          </a:stretch>
        </p:blipFill>
        <p:spPr>
          <a:xfrm>
            <a:off x="8368547" y="3463949"/>
            <a:ext cx="485775" cy="534409"/>
          </a:xfrm>
          <a:prstGeom prst="rect">
            <a:avLst/>
          </a:prstGeom>
        </p:spPr>
      </p:pic>
      <p:pic>
        <p:nvPicPr>
          <p:cNvPr id="19" name="Picture 18">
            <a:extLst>
              <a:ext uri="{FF2B5EF4-FFF2-40B4-BE49-F238E27FC236}">
                <a16:creationId xmlns:a16="http://schemas.microsoft.com/office/drawing/2014/main" id="{2FDAF90E-057B-D352-C4E9-15FD6EEDF110}"/>
              </a:ext>
            </a:extLst>
          </p:cNvPr>
          <p:cNvPicPr>
            <a:picLocks noChangeAspect="1"/>
          </p:cNvPicPr>
          <p:nvPr/>
        </p:nvPicPr>
        <p:blipFill>
          <a:blip r:embed="rId3"/>
          <a:stretch>
            <a:fillRect/>
          </a:stretch>
        </p:blipFill>
        <p:spPr>
          <a:xfrm>
            <a:off x="8368546" y="4126123"/>
            <a:ext cx="485775" cy="534409"/>
          </a:xfrm>
          <a:prstGeom prst="rect">
            <a:avLst/>
          </a:prstGeom>
        </p:spPr>
      </p:pic>
      <p:sp>
        <p:nvSpPr>
          <p:cNvPr id="22" name="Rectangle 21">
            <a:extLst>
              <a:ext uri="{FF2B5EF4-FFF2-40B4-BE49-F238E27FC236}">
                <a16:creationId xmlns:a16="http://schemas.microsoft.com/office/drawing/2014/main" id="{A604A60D-0BCC-CF99-DBCE-4C5C7CFF54BE}"/>
              </a:ext>
            </a:extLst>
          </p:cNvPr>
          <p:cNvSpPr/>
          <p:nvPr/>
        </p:nvSpPr>
        <p:spPr>
          <a:xfrm>
            <a:off x="276436" y="2697708"/>
            <a:ext cx="8591128" cy="675720"/>
          </a:xfrm>
          <a:prstGeom prst="rect">
            <a:avLst/>
          </a:prstGeom>
          <a:solidFill>
            <a:srgbClr val="808080">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D78D8B4D-EE45-8C90-347A-A3353D8D1955}"/>
              </a:ext>
            </a:extLst>
          </p:cNvPr>
          <p:cNvSpPr/>
          <p:nvPr/>
        </p:nvSpPr>
        <p:spPr>
          <a:xfrm>
            <a:off x="268683" y="3381711"/>
            <a:ext cx="8594646" cy="668036"/>
          </a:xfrm>
          <a:prstGeom prst="rect">
            <a:avLst/>
          </a:prstGeom>
          <a:solidFill>
            <a:schemeClr val="accent1">
              <a:lumMod val="60000"/>
              <a:lumOff val="4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F09F6F05-7C06-9188-D180-E94BD8D3D24C}"/>
              </a:ext>
            </a:extLst>
          </p:cNvPr>
          <p:cNvSpPr/>
          <p:nvPr/>
        </p:nvSpPr>
        <p:spPr>
          <a:xfrm>
            <a:off x="276436" y="4066977"/>
            <a:ext cx="8650076" cy="668036"/>
          </a:xfrm>
          <a:prstGeom prst="rect">
            <a:avLst/>
          </a:prstGeom>
          <a:solidFill>
            <a:srgbClr val="9966FF">
              <a:alpha val="376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5" name="Rectangle 24">
            <a:extLst>
              <a:ext uri="{FF2B5EF4-FFF2-40B4-BE49-F238E27FC236}">
                <a16:creationId xmlns:a16="http://schemas.microsoft.com/office/drawing/2014/main" id="{372BC9AE-0A19-8129-76E1-1078650D002A}"/>
              </a:ext>
            </a:extLst>
          </p:cNvPr>
          <p:cNvSpPr/>
          <p:nvPr/>
        </p:nvSpPr>
        <p:spPr>
          <a:xfrm>
            <a:off x="292463" y="4724160"/>
            <a:ext cx="8601419" cy="343438"/>
          </a:xfrm>
          <a:prstGeom prst="rect">
            <a:avLst/>
          </a:prstGeom>
          <a:solidFill>
            <a:schemeClr val="accent3">
              <a:lumMod val="50000"/>
              <a:alpha val="3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6" name="Rectangle 25">
            <a:extLst>
              <a:ext uri="{FF2B5EF4-FFF2-40B4-BE49-F238E27FC236}">
                <a16:creationId xmlns:a16="http://schemas.microsoft.com/office/drawing/2014/main" id="{D6680DFB-3B32-0016-ED88-DB38031722EF}"/>
              </a:ext>
            </a:extLst>
          </p:cNvPr>
          <p:cNvSpPr/>
          <p:nvPr/>
        </p:nvSpPr>
        <p:spPr>
          <a:xfrm>
            <a:off x="281542" y="5090206"/>
            <a:ext cx="8639864" cy="343438"/>
          </a:xfrm>
          <a:prstGeom prst="rect">
            <a:avLst/>
          </a:prstGeom>
          <a:solidFill>
            <a:srgbClr val="00FFFF">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Rectangle 26">
            <a:extLst>
              <a:ext uri="{FF2B5EF4-FFF2-40B4-BE49-F238E27FC236}">
                <a16:creationId xmlns:a16="http://schemas.microsoft.com/office/drawing/2014/main" id="{2A2DC3C6-F036-7E17-5A7F-36FA00982A8F}"/>
              </a:ext>
            </a:extLst>
          </p:cNvPr>
          <p:cNvSpPr/>
          <p:nvPr/>
        </p:nvSpPr>
        <p:spPr>
          <a:xfrm>
            <a:off x="262109" y="5432265"/>
            <a:ext cx="8601419" cy="343438"/>
          </a:xfrm>
          <a:prstGeom prst="rect">
            <a:avLst/>
          </a:prstGeom>
          <a:solidFill>
            <a:srgbClr val="00B0F0">
              <a:alpha val="3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A137E00C-01C3-20DB-E548-67090557E322}"/>
              </a:ext>
            </a:extLst>
          </p:cNvPr>
          <p:cNvSpPr/>
          <p:nvPr/>
        </p:nvSpPr>
        <p:spPr>
          <a:xfrm>
            <a:off x="319357" y="2044593"/>
            <a:ext cx="3517537" cy="62421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F4547BFF-6786-2B66-C6ED-A4939D071798}"/>
              </a:ext>
            </a:extLst>
          </p:cNvPr>
          <p:cNvSpPr/>
          <p:nvPr/>
        </p:nvSpPr>
        <p:spPr>
          <a:xfrm>
            <a:off x="292463" y="1994065"/>
            <a:ext cx="4400561" cy="575878"/>
          </a:xfrm>
          <a:prstGeom prst="rect">
            <a:avLst/>
          </a:prstGeom>
          <a:noFill/>
        </p:spPr>
        <p:txBody>
          <a:bodyPr wrap="none" lIns="91440" tIns="45720" rIns="91440" bIns="45720">
            <a:prstTxWarp prst="textWave1">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blipFill>
                  <a:blip r:embed="rId6"/>
                  <a:tile tx="0" ty="0" sx="100000" sy="100000" flip="none" algn="tl"/>
                </a:blipFill>
                <a:effectLst>
                  <a:outerShdw blurRad="12700" dist="38100" dir="2700000" algn="tl" rotWithShape="0">
                    <a:srgbClr val="000000">
                      <a:lumMod val="50000"/>
                    </a:srgbClr>
                  </a:outerShdw>
                </a:effectLst>
                <a:uLnTx/>
                <a:uFillTx/>
                <a:latin typeface="Arial" pitchFamily="34" charset="0"/>
                <a:ea typeface="+mn-ea"/>
                <a:cs typeface="Arial" pitchFamily="34" charset="0"/>
              </a:rPr>
              <a:t>Earth Science Units</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4" name="Picture 3">
            <a:extLst>
              <a:ext uri="{FF2B5EF4-FFF2-40B4-BE49-F238E27FC236}">
                <a16:creationId xmlns:a16="http://schemas.microsoft.com/office/drawing/2014/main" id="{B611121E-67A7-749B-EA47-FA349290DD5E}"/>
              </a:ext>
            </a:extLst>
          </p:cNvPr>
          <p:cNvPicPr>
            <a:picLocks noChangeAspect="1"/>
          </p:cNvPicPr>
          <p:nvPr/>
        </p:nvPicPr>
        <p:blipFill>
          <a:blip r:embed="rId2"/>
          <a:stretch>
            <a:fillRect/>
          </a:stretch>
        </p:blipFill>
        <p:spPr>
          <a:xfrm>
            <a:off x="174894" y="228600"/>
            <a:ext cx="8777461" cy="5778123"/>
          </a:xfrm>
          <a:prstGeom prst="rect">
            <a:avLst/>
          </a:prstGeom>
          <a:ln w="28575">
            <a:solidFill>
              <a:srgbClr val="00B050"/>
            </a:solidFill>
          </a:ln>
          <a:effectLst>
            <a:glow rad="101600">
              <a:srgbClr val="00FF99">
                <a:alpha val="86667"/>
              </a:srgbClr>
            </a:glow>
          </a:effectLst>
        </p:spPr>
      </p:pic>
      <p:pic>
        <p:nvPicPr>
          <p:cNvPr id="29" name="Picture 28">
            <a:extLst>
              <a:ext uri="{FF2B5EF4-FFF2-40B4-BE49-F238E27FC236}">
                <a16:creationId xmlns:a16="http://schemas.microsoft.com/office/drawing/2014/main" id="{9AC98297-341D-C416-95AD-0FB9DDF18853}"/>
              </a:ext>
            </a:extLst>
          </p:cNvPr>
          <p:cNvPicPr>
            <a:picLocks noChangeAspect="1"/>
          </p:cNvPicPr>
          <p:nvPr/>
        </p:nvPicPr>
        <p:blipFill>
          <a:blip r:embed="rId3"/>
          <a:stretch>
            <a:fillRect/>
          </a:stretch>
        </p:blipFill>
        <p:spPr>
          <a:xfrm>
            <a:off x="8257616" y="2251140"/>
            <a:ext cx="481626" cy="335322"/>
          </a:xfrm>
          <a:prstGeom prst="rect">
            <a:avLst/>
          </a:prstGeom>
        </p:spPr>
      </p:pic>
      <p:pic>
        <p:nvPicPr>
          <p:cNvPr id="30" name="Picture 29">
            <a:extLst>
              <a:ext uri="{FF2B5EF4-FFF2-40B4-BE49-F238E27FC236}">
                <a16:creationId xmlns:a16="http://schemas.microsoft.com/office/drawing/2014/main" id="{1431C886-4997-9C40-9199-4638DBCD4BCD}"/>
              </a:ext>
            </a:extLst>
          </p:cNvPr>
          <p:cNvPicPr>
            <a:picLocks noChangeAspect="1"/>
          </p:cNvPicPr>
          <p:nvPr/>
        </p:nvPicPr>
        <p:blipFill>
          <a:blip r:embed="rId3"/>
          <a:stretch>
            <a:fillRect/>
          </a:stretch>
        </p:blipFill>
        <p:spPr>
          <a:xfrm>
            <a:off x="8247293" y="1931223"/>
            <a:ext cx="481626" cy="335322"/>
          </a:xfrm>
          <a:prstGeom prst="rect">
            <a:avLst/>
          </a:prstGeom>
        </p:spPr>
      </p:pic>
      <p:pic>
        <p:nvPicPr>
          <p:cNvPr id="31" name="Picture 30">
            <a:extLst>
              <a:ext uri="{FF2B5EF4-FFF2-40B4-BE49-F238E27FC236}">
                <a16:creationId xmlns:a16="http://schemas.microsoft.com/office/drawing/2014/main" id="{A0855C18-79F2-C3F0-FEF1-06F7FACD54A5}"/>
              </a:ext>
            </a:extLst>
          </p:cNvPr>
          <p:cNvPicPr>
            <a:picLocks noChangeAspect="1"/>
          </p:cNvPicPr>
          <p:nvPr/>
        </p:nvPicPr>
        <p:blipFill>
          <a:blip r:embed="rId3"/>
          <a:stretch>
            <a:fillRect/>
          </a:stretch>
        </p:blipFill>
        <p:spPr>
          <a:xfrm>
            <a:off x="8247293" y="1591942"/>
            <a:ext cx="481626" cy="335322"/>
          </a:xfrm>
          <a:prstGeom prst="rect">
            <a:avLst/>
          </a:prstGeom>
        </p:spPr>
      </p:pic>
      <p:pic>
        <p:nvPicPr>
          <p:cNvPr id="32" name="Picture 31">
            <a:extLst>
              <a:ext uri="{FF2B5EF4-FFF2-40B4-BE49-F238E27FC236}">
                <a16:creationId xmlns:a16="http://schemas.microsoft.com/office/drawing/2014/main" id="{D9D89623-618B-76D2-4105-B53F427C250F}"/>
              </a:ext>
            </a:extLst>
          </p:cNvPr>
          <p:cNvPicPr>
            <a:picLocks noChangeAspect="1"/>
          </p:cNvPicPr>
          <p:nvPr/>
        </p:nvPicPr>
        <p:blipFill>
          <a:blip r:embed="rId3"/>
          <a:stretch>
            <a:fillRect/>
          </a:stretch>
        </p:blipFill>
        <p:spPr>
          <a:xfrm>
            <a:off x="8249539" y="1251650"/>
            <a:ext cx="481626" cy="335322"/>
          </a:xfrm>
          <a:prstGeom prst="rect">
            <a:avLst/>
          </a:prstGeom>
        </p:spPr>
      </p:pic>
      <p:pic>
        <p:nvPicPr>
          <p:cNvPr id="33" name="Picture 32">
            <a:extLst>
              <a:ext uri="{FF2B5EF4-FFF2-40B4-BE49-F238E27FC236}">
                <a16:creationId xmlns:a16="http://schemas.microsoft.com/office/drawing/2014/main" id="{593AFC96-9C9A-7C8B-A595-AC8ACD2DDB8E}"/>
              </a:ext>
            </a:extLst>
          </p:cNvPr>
          <p:cNvPicPr>
            <a:picLocks noChangeAspect="1"/>
          </p:cNvPicPr>
          <p:nvPr/>
        </p:nvPicPr>
        <p:blipFill>
          <a:blip r:embed="rId3"/>
          <a:stretch>
            <a:fillRect/>
          </a:stretch>
        </p:blipFill>
        <p:spPr>
          <a:xfrm>
            <a:off x="8249539" y="929286"/>
            <a:ext cx="481626" cy="328839"/>
          </a:xfrm>
          <a:prstGeom prst="rect">
            <a:avLst/>
          </a:prstGeom>
        </p:spPr>
      </p:pic>
      <p:pic>
        <p:nvPicPr>
          <p:cNvPr id="34" name="Picture 33">
            <a:extLst>
              <a:ext uri="{FF2B5EF4-FFF2-40B4-BE49-F238E27FC236}">
                <a16:creationId xmlns:a16="http://schemas.microsoft.com/office/drawing/2014/main" id="{EBC2DF43-481B-5F7B-16A9-F309739ABB7A}"/>
              </a:ext>
            </a:extLst>
          </p:cNvPr>
          <p:cNvPicPr>
            <a:picLocks noChangeAspect="1"/>
          </p:cNvPicPr>
          <p:nvPr/>
        </p:nvPicPr>
        <p:blipFill>
          <a:blip r:embed="rId4"/>
          <a:stretch>
            <a:fillRect/>
          </a:stretch>
        </p:blipFill>
        <p:spPr>
          <a:xfrm>
            <a:off x="8247293" y="2622972"/>
            <a:ext cx="560881" cy="487722"/>
          </a:xfrm>
          <a:prstGeom prst="rect">
            <a:avLst/>
          </a:prstGeom>
        </p:spPr>
      </p:pic>
      <p:pic>
        <p:nvPicPr>
          <p:cNvPr id="35" name="Picture 34">
            <a:extLst>
              <a:ext uri="{FF2B5EF4-FFF2-40B4-BE49-F238E27FC236}">
                <a16:creationId xmlns:a16="http://schemas.microsoft.com/office/drawing/2014/main" id="{F76039AE-01DE-2815-9907-74A008980891}"/>
              </a:ext>
            </a:extLst>
          </p:cNvPr>
          <p:cNvPicPr>
            <a:picLocks noChangeAspect="1"/>
          </p:cNvPicPr>
          <p:nvPr/>
        </p:nvPicPr>
        <p:blipFill>
          <a:blip r:embed="rId4"/>
          <a:stretch>
            <a:fillRect/>
          </a:stretch>
        </p:blipFill>
        <p:spPr>
          <a:xfrm>
            <a:off x="8245395" y="3310596"/>
            <a:ext cx="560881" cy="487722"/>
          </a:xfrm>
          <a:prstGeom prst="rect">
            <a:avLst/>
          </a:prstGeom>
        </p:spPr>
      </p:pic>
      <p:pic>
        <p:nvPicPr>
          <p:cNvPr id="36" name="Picture 35">
            <a:extLst>
              <a:ext uri="{FF2B5EF4-FFF2-40B4-BE49-F238E27FC236}">
                <a16:creationId xmlns:a16="http://schemas.microsoft.com/office/drawing/2014/main" id="{142D5268-795D-84B8-25AC-15871A40711F}"/>
              </a:ext>
            </a:extLst>
          </p:cNvPr>
          <p:cNvPicPr>
            <a:picLocks noChangeAspect="1"/>
          </p:cNvPicPr>
          <p:nvPr/>
        </p:nvPicPr>
        <p:blipFill>
          <a:blip r:embed="rId4"/>
          <a:stretch>
            <a:fillRect/>
          </a:stretch>
        </p:blipFill>
        <p:spPr>
          <a:xfrm>
            <a:off x="8243327" y="4638932"/>
            <a:ext cx="560881" cy="487722"/>
          </a:xfrm>
          <a:prstGeom prst="rect">
            <a:avLst/>
          </a:prstGeom>
        </p:spPr>
      </p:pic>
      <p:pic>
        <p:nvPicPr>
          <p:cNvPr id="37" name="Picture 36">
            <a:extLst>
              <a:ext uri="{FF2B5EF4-FFF2-40B4-BE49-F238E27FC236}">
                <a16:creationId xmlns:a16="http://schemas.microsoft.com/office/drawing/2014/main" id="{D2A22493-EFD6-D5BE-BDF7-8E6C29176A29}"/>
              </a:ext>
            </a:extLst>
          </p:cNvPr>
          <p:cNvPicPr>
            <a:picLocks noChangeAspect="1"/>
          </p:cNvPicPr>
          <p:nvPr/>
        </p:nvPicPr>
        <p:blipFill>
          <a:blip r:embed="rId5"/>
          <a:stretch>
            <a:fillRect/>
          </a:stretch>
        </p:blipFill>
        <p:spPr>
          <a:xfrm>
            <a:off x="8245395" y="3960692"/>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8" name="Picture 37">
            <a:extLst>
              <a:ext uri="{FF2B5EF4-FFF2-40B4-BE49-F238E27FC236}">
                <a16:creationId xmlns:a16="http://schemas.microsoft.com/office/drawing/2014/main" id="{97771D9F-5FF4-AA5E-D8FF-F8A85CEB8EAF}"/>
              </a:ext>
            </a:extLst>
          </p:cNvPr>
          <p:cNvPicPr>
            <a:picLocks noChangeAspect="1"/>
          </p:cNvPicPr>
          <p:nvPr/>
        </p:nvPicPr>
        <p:blipFill>
          <a:blip r:embed="rId5"/>
          <a:stretch>
            <a:fillRect/>
          </a:stretch>
        </p:blipFill>
        <p:spPr>
          <a:xfrm>
            <a:off x="8232277" y="5280040"/>
            <a:ext cx="532304" cy="485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9" name="Picture 38">
            <a:extLst>
              <a:ext uri="{FF2B5EF4-FFF2-40B4-BE49-F238E27FC236}">
                <a16:creationId xmlns:a16="http://schemas.microsoft.com/office/drawing/2014/main" id="{64D8889B-6A5A-D69E-94AB-AD3D1292A974}"/>
              </a:ext>
            </a:extLst>
          </p:cNvPr>
          <p:cNvPicPr>
            <a:picLocks noChangeAspect="1"/>
          </p:cNvPicPr>
          <p:nvPr/>
        </p:nvPicPr>
        <p:blipFill>
          <a:blip r:embed="rId6"/>
          <a:stretch>
            <a:fillRect/>
          </a:stretch>
        </p:blipFill>
        <p:spPr>
          <a:xfrm>
            <a:off x="235658" y="922144"/>
            <a:ext cx="8603543" cy="400852"/>
          </a:xfrm>
          <a:prstGeom prst="rect">
            <a:avLst/>
          </a:prstGeom>
          <a:effectLst>
            <a:glow rad="25400">
              <a:srgbClr val="CCFFCC">
                <a:alpha val="21000"/>
              </a:srgbClr>
            </a:glow>
          </a:effectLst>
        </p:spPr>
      </p:pic>
      <p:pic>
        <p:nvPicPr>
          <p:cNvPr id="40" name="Picture 39">
            <a:extLst>
              <a:ext uri="{FF2B5EF4-FFF2-40B4-BE49-F238E27FC236}">
                <a16:creationId xmlns:a16="http://schemas.microsoft.com/office/drawing/2014/main" id="{AD8AA31E-D4E0-89DB-8C4E-6326D4FA938C}"/>
              </a:ext>
            </a:extLst>
          </p:cNvPr>
          <p:cNvPicPr>
            <a:picLocks noChangeAspect="1"/>
          </p:cNvPicPr>
          <p:nvPr/>
        </p:nvPicPr>
        <p:blipFill>
          <a:blip r:embed="rId6"/>
          <a:stretch>
            <a:fillRect/>
          </a:stretch>
        </p:blipFill>
        <p:spPr>
          <a:xfrm>
            <a:off x="228187" y="1268140"/>
            <a:ext cx="8606475" cy="350621"/>
          </a:xfrm>
          <a:prstGeom prst="rect">
            <a:avLst/>
          </a:prstGeom>
          <a:effectLst>
            <a:glow rad="25400">
              <a:srgbClr val="9966FF">
                <a:alpha val="21000"/>
              </a:srgbClr>
            </a:glow>
          </a:effectLst>
        </p:spPr>
      </p:pic>
      <p:pic>
        <p:nvPicPr>
          <p:cNvPr id="41" name="Picture 40">
            <a:extLst>
              <a:ext uri="{FF2B5EF4-FFF2-40B4-BE49-F238E27FC236}">
                <a16:creationId xmlns:a16="http://schemas.microsoft.com/office/drawing/2014/main" id="{10417779-9429-E32B-053B-FDB6E6149D03}"/>
              </a:ext>
            </a:extLst>
          </p:cNvPr>
          <p:cNvPicPr>
            <a:picLocks noChangeAspect="1"/>
          </p:cNvPicPr>
          <p:nvPr/>
        </p:nvPicPr>
        <p:blipFill>
          <a:blip r:embed="rId6"/>
          <a:stretch>
            <a:fillRect/>
          </a:stretch>
        </p:blipFill>
        <p:spPr>
          <a:xfrm>
            <a:off x="223137" y="1601449"/>
            <a:ext cx="8611525" cy="350621"/>
          </a:xfrm>
          <a:prstGeom prst="rect">
            <a:avLst/>
          </a:prstGeom>
          <a:effectLst>
            <a:glow rad="25400">
              <a:schemeClr val="accent1">
                <a:lumMod val="60000"/>
                <a:lumOff val="40000"/>
                <a:alpha val="48000"/>
              </a:schemeClr>
            </a:glow>
          </a:effectLst>
        </p:spPr>
      </p:pic>
      <p:pic>
        <p:nvPicPr>
          <p:cNvPr id="42" name="Picture 41">
            <a:extLst>
              <a:ext uri="{FF2B5EF4-FFF2-40B4-BE49-F238E27FC236}">
                <a16:creationId xmlns:a16="http://schemas.microsoft.com/office/drawing/2014/main" id="{CBE007B7-205E-C436-CBD7-7CD41D2720A6}"/>
              </a:ext>
            </a:extLst>
          </p:cNvPr>
          <p:cNvPicPr>
            <a:picLocks noChangeAspect="1"/>
          </p:cNvPicPr>
          <p:nvPr/>
        </p:nvPicPr>
        <p:blipFill>
          <a:blip r:embed="rId6"/>
          <a:stretch>
            <a:fillRect/>
          </a:stretch>
        </p:blipFill>
        <p:spPr>
          <a:xfrm>
            <a:off x="223136" y="1956268"/>
            <a:ext cx="8611525" cy="310277"/>
          </a:xfrm>
          <a:prstGeom prst="rect">
            <a:avLst/>
          </a:prstGeom>
          <a:effectLst>
            <a:glow rad="25400">
              <a:srgbClr val="00B050">
                <a:alpha val="49000"/>
              </a:srgbClr>
            </a:glow>
          </a:effectLst>
        </p:spPr>
      </p:pic>
      <p:pic>
        <p:nvPicPr>
          <p:cNvPr id="43" name="Picture 42">
            <a:extLst>
              <a:ext uri="{FF2B5EF4-FFF2-40B4-BE49-F238E27FC236}">
                <a16:creationId xmlns:a16="http://schemas.microsoft.com/office/drawing/2014/main" id="{0B1576A9-EC17-6202-BE49-4246DD906A29}"/>
              </a:ext>
            </a:extLst>
          </p:cNvPr>
          <p:cNvPicPr>
            <a:picLocks noChangeAspect="1"/>
          </p:cNvPicPr>
          <p:nvPr/>
        </p:nvPicPr>
        <p:blipFill>
          <a:blip r:embed="rId6"/>
          <a:stretch>
            <a:fillRect/>
          </a:stretch>
        </p:blipFill>
        <p:spPr>
          <a:xfrm>
            <a:off x="223136" y="2275643"/>
            <a:ext cx="8651973" cy="350621"/>
          </a:xfrm>
          <a:prstGeom prst="rect">
            <a:avLst/>
          </a:prstGeom>
          <a:effectLst>
            <a:glow rad="25400">
              <a:schemeClr val="tx1">
                <a:lumMod val="65000"/>
                <a:alpha val="38000"/>
              </a:schemeClr>
            </a:glow>
          </a:effectLst>
        </p:spPr>
      </p:pic>
      <p:pic>
        <p:nvPicPr>
          <p:cNvPr id="45" name="Picture 44">
            <a:extLst>
              <a:ext uri="{FF2B5EF4-FFF2-40B4-BE49-F238E27FC236}">
                <a16:creationId xmlns:a16="http://schemas.microsoft.com/office/drawing/2014/main" id="{9CCE1788-A84B-DB1C-E18F-5931B9B6065C}"/>
              </a:ext>
            </a:extLst>
          </p:cNvPr>
          <p:cNvPicPr>
            <a:picLocks noChangeAspect="1"/>
          </p:cNvPicPr>
          <p:nvPr/>
        </p:nvPicPr>
        <p:blipFill>
          <a:blip r:embed="rId6"/>
          <a:stretch>
            <a:fillRect/>
          </a:stretch>
        </p:blipFill>
        <p:spPr>
          <a:xfrm>
            <a:off x="192081" y="3263650"/>
            <a:ext cx="8658924" cy="662309"/>
          </a:xfrm>
          <a:prstGeom prst="rect">
            <a:avLst/>
          </a:prstGeom>
          <a:effectLst>
            <a:glow rad="25400">
              <a:srgbClr val="FF0000">
                <a:alpha val="26000"/>
              </a:srgbClr>
            </a:glow>
          </a:effectLst>
        </p:spPr>
      </p:pic>
      <p:pic>
        <p:nvPicPr>
          <p:cNvPr id="46" name="Picture 45">
            <a:extLst>
              <a:ext uri="{FF2B5EF4-FFF2-40B4-BE49-F238E27FC236}">
                <a16:creationId xmlns:a16="http://schemas.microsoft.com/office/drawing/2014/main" id="{742D53F7-F383-7E63-22A4-B6C048BF05FB}"/>
              </a:ext>
            </a:extLst>
          </p:cNvPr>
          <p:cNvPicPr>
            <a:picLocks noChangeAspect="1"/>
          </p:cNvPicPr>
          <p:nvPr/>
        </p:nvPicPr>
        <p:blipFill>
          <a:blip r:embed="rId6"/>
          <a:stretch>
            <a:fillRect/>
          </a:stretch>
        </p:blipFill>
        <p:spPr>
          <a:xfrm>
            <a:off x="211069" y="3925959"/>
            <a:ext cx="8611525" cy="610796"/>
          </a:xfrm>
          <a:prstGeom prst="rect">
            <a:avLst/>
          </a:prstGeom>
          <a:effectLst>
            <a:glow rad="25400">
              <a:srgbClr val="CC66FF">
                <a:alpha val="25882"/>
              </a:srgbClr>
            </a:glow>
          </a:effectLst>
        </p:spPr>
      </p:pic>
      <p:pic>
        <p:nvPicPr>
          <p:cNvPr id="47" name="Picture 46">
            <a:extLst>
              <a:ext uri="{FF2B5EF4-FFF2-40B4-BE49-F238E27FC236}">
                <a16:creationId xmlns:a16="http://schemas.microsoft.com/office/drawing/2014/main" id="{13961863-A6FE-7B3C-FC67-2994AA17B426}"/>
              </a:ext>
            </a:extLst>
          </p:cNvPr>
          <p:cNvPicPr>
            <a:picLocks noChangeAspect="1"/>
          </p:cNvPicPr>
          <p:nvPr/>
        </p:nvPicPr>
        <p:blipFill>
          <a:blip r:embed="rId6"/>
          <a:stretch>
            <a:fillRect/>
          </a:stretch>
        </p:blipFill>
        <p:spPr>
          <a:xfrm>
            <a:off x="206609" y="4563345"/>
            <a:ext cx="8635629" cy="662309"/>
          </a:xfrm>
          <a:prstGeom prst="rect">
            <a:avLst/>
          </a:prstGeom>
          <a:effectLst>
            <a:glow rad="25400">
              <a:srgbClr val="7030A0">
                <a:alpha val="26000"/>
              </a:srgbClr>
            </a:glow>
          </a:effectLst>
        </p:spPr>
      </p:pic>
      <p:pic>
        <p:nvPicPr>
          <p:cNvPr id="48" name="Picture 47">
            <a:extLst>
              <a:ext uri="{FF2B5EF4-FFF2-40B4-BE49-F238E27FC236}">
                <a16:creationId xmlns:a16="http://schemas.microsoft.com/office/drawing/2014/main" id="{0903E87E-871B-BCC1-6978-FED3410F6B35}"/>
              </a:ext>
            </a:extLst>
          </p:cNvPr>
          <p:cNvPicPr>
            <a:picLocks noChangeAspect="1"/>
          </p:cNvPicPr>
          <p:nvPr/>
        </p:nvPicPr>
        <p:blipFill>
          <a:blip r:embed="rId6"/>
          <a:stretch>
            <a:fillRect/>
          </a:stretch>
        </p:blipFill>
        <p:spPr>
          <a:xfrm>
            <a:off x="223135" y="5216029"/>
            <a:ext cx="8611525" cy="662310"/>
          </a:xfrm>
          <a:prstGeom prst="rect">
            <a:avLst/>
          </a:prstGeom>
          <a:effectLst>
            <a:glow rad="25400">
              <a:srgbClr val="00B0F0">
                <a:alpha val="26000"/>
              </a:srgbClr>
            </a:glow>
          </a:effectLst>
        </p:spPr>
      </p:pic>
      <p:sp>
        <p:nvSpPr>
          <p:cNvPr id="26" name="Diamond 25">
            <a:extLst>
              <a:ext uri="{FF2B5EF4-FFF2-40B4-BE49-F238E27FC236}">
                <a16:creationId xmlns:a16="http://schemas.microsoft.com/office/drawing/2014/main" id="{76E0B733-7387-3199-9930-6741085A5F15}"/>
              </a:ext>
            </a:extLst>
          </p:cNvPr>
          <p:cNvSpPr/>
          <p:nvPr/>
        </p:nvSpPr>
        <p:spPr>
          <a:xfrm>
            <a:off x="8398273" y="3529496"/>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7" name="Diamond 26">
            <a:extLst>
              <a:ext uri="{FF2B5EF4-FFF2-40B4-BE49-F238E27FC236}">
                <a16:creationId xmlns:a16="http://schemas.microsoft.com/office/drawing/2014/main" id="{B68511B4-E07A-DC12-4858-CAFB171E49D1}"/>
              </a:ext>
            </a:extLst>
          </p:cNvPr>
          <p:cNvSpPr/>
          <p:nvPr/>
        </p:nvSpPr>
        <p:spPr>
          <a:xfrm>
            <a:off x="8409714" y="2857461"/>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pic>
        <p:nvPicPr>
          <p:cNvPr id="2" name="Picture 1">
            <a:extLst>
              <a:ext uri="{FF2B5EF4-FFF2-40B4-BE49-F238E27FC236}">
                <a16:creationId xmlns:a16="http://schemas.microsoft.com/office/drawing/2014/main" id="{9FE1ECA2-B136-A4E2-D08B-CBCD6E4F897C}"/>
              </a:ext>
            </a:extLst>
          </p:cNvPr>
          <p:cNvPicPr>
            <a:picLocks noChangeAspect="1"/>
          </p:cNvPicPr>
          <p:nvPr/>
        </p:nvPicPr>
        <p:blipFill>
          <a:blip r:embed="rId7"/>
          <a:stretch>
            <a:fillRect/>
          </a:stretch>
        </p:blipFill>
        <p:spPr>
          <a:xfrm>
            <a:off x="166878" y="2613874"/>
            <a:ext cx="8675360" cy="658262"/>
          </a:xfrm>
          <a:prstGeom prst="rect">
            <a:avLst/>
          </a:prstGeom>
        </p:spPr>
      </p:pic>
      <p:sp>
        <p:nvSpPr>
          <p:cNvPr id="6" name="Rectangle 5">
            <a:extLst>
              <a:ext uri="{FF2B5EF4-FFF2-40B4-BE49-F238E27FC236}">
                <a16:creationId xmlns:a16="http://schemas.microsoft.com/office/drawing/2014/main" id="{0050CDC5-0458-203E-6812-3B2674B1452A}"/>
              </a:ext>
            </a:extLst>
          </p:cNvPr>
          <p:cNvSpPr/>
          <p:nvPr/>
        </p:nvSpPr>
        <p:spPr>
          <a:xfrm>
            <a:off x="304799" y="314221"/>
            <a:ext cx="2971801" cy="374267"/>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Rectangle 6">
            <a:extLst>
              <a:ext uri="{FF2B5EF4-FFF2-40B4-BE49-F238E27FC236}">
                <a16:creationId xmlns:a16="http://schemas.microsoft.com/office/drawing/2014/main" id="{121FC6B2-68DE-1E4D-D215-7EBCF043128C}"/>
              </a:ext>
            </a:extLst>
          </p:cNvPr>
          <p:cNvSpPr/>
          <p:nvPr/>
        </p:nvSpPr>
        <p:spPr>
          <a:xfrm>
            <a:off x="304799" y="321697"/>
            <a:ext cx="4343401" cy="608408"/>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FFCC"/>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Life Science Units</a:t>
            </a:r>
          </a:p>
        </p:txBody>
      </p:sp>
    </p:spTree>
    <p:extLst>
      <p:ext uri="{BB962C8B-B14F-4D97-AF65-F5344CB8AC3E}">
        <p14:creationId xmlns:p14="http://schemas.microsoft.com/office/powerpoint/2010/main" val="919940865"/>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CA0968-771D-8030-088F-C44C7F65173B}"/>
              </a:ext>
            </a:extLst>
          </p:cNvPr>
          <p:cNvSpPr txBox="1"/>
          <p:nvPr/>
        </p:nvSpPr>
        <p:spPr>
          <a:xfrm>
            <a:off x="152400" y="110802"/>
            <a:ext cx="8839200" cy="523220"/>
          </a:xfrm>
          <a:prstGeom prst="rect">
            <a:avLst/>
          </a:prstGeom>
          <a:noFill/>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CC99"/>
                </a:solidFill>
                <a:effectLst/>
                <a:uLnTx/>
                <a:uFillTx/>
                <a:latin typeface="Century Gothic" panose="020B0502020202020204" pitchFamily="34" charset="0"/>
                <a:ea typeface="Times New Roman" panose="02020603050405020304" pitchFamily="18" charset="0"/>
                <a:cs typeface="Courier New" panose="02070309020205020404" pitchFamily="49" charset="0"/>
              </a:rPr>
              <a:t>      </a:t>
            </a:r>
            <a:endParaRPr kumimoji="0" lang="en-US" sz="2800" b="0" i="0" u="none" strike="noStrike" kern="1200" cap="none" spc="0" normalizeH="0" baseline="0" noProof="0" dirty="0">
              <a:ln>
                <a:noFill/>
              </a:ln>
              <a:solidFill>
                <a:srgbClr val="FFFFFF">
                  <a:lumMod val="65000"/>
                </a:srgbClr>
              </a:solidFill>
              <a:effectLst/>
              <a:uLnTx/>
              <a:uFillTx/>
              <a:latin typeface="Times New Roman" panose="02020603050405020304" pitchFamily="18" charset="0"/>
              <a:ea typeface="Times New Roman" panose="02020603050405020304" pitchFamily="18" charset="0"/>
              <a:cs typeface="Arial" pitchFamily="34" charset="0"/>
            </a:endParaRPr>
          </a:p>
        </p:txBody>
      </p:sp>
      <p:pic>
        <p:nvPicPr>
          <p:cNvPr id="6" name="Picture 5">
            <a:extLst>
              <a:ext uri="{FF2B5EF4-FFF2-40B4-BE49-F238E27FC236}">
                <a16:creationId xmlns:a16="http://schemas.microsoft.com/office/drawing/2014/main" id="{6F0573DA-E488-4066-05FF-E5A98E4E16D0}"/>
              </a:ext>
            </a:extLst>
          </p:cNvPr>
          <p:cNvPicPr>
            <a:picLocks noChangeAspect="1"/>
          </p:cNvPicPr>
          <p:nvPr/>
        </p:nvPicPr>
        <p:blipFill>
          <a:blip r:embed="rId2"/>
          <a:stretch>
            <a:fillRect/>
          </a:stretch>
        </p:blipFill>
        <p:spPr>
          <a:xfrm>
            <a:off x="201510" y="152400"/>
            <a:ext cx="8781327" cy="4737672"/>
          </a:xfrm>
          <a:prstGeom prst="rect">
            <a:avLst/>
          </a:prstGeom>
          <a:ln w="38100">
            <a:solidFill>
              <a:srgbClr val="CC66FF"/>
            </a:solidFill>
          </a:ln>
          <a:effectLst>
            <a:glow rad="88900">
              <a:srgbClr val="CC66FF">
                <a:alpha val="40000"/>
              </a:srgbClr>
            </a:glow>
          </a:effectLst>
        </p:spPr>
      </p:pic>
      <p:pic>
        <p:nvPicPr>
          <p:cNvPr id="28" name="Picture 27">
            <a:extLst>
              <a:ext uri="{FF2B5EF4-FFF2-40B4-BE49-F238E27FC236}">
                <a16:creationId xmlns:a16="http://schemas.microsoft.com/office/drawing/2014/main" id="{45957EBA-DD97-536E-AA1E-0C86E5E0BE10}"/>
              </a:ext>
            </a:extLst>
          </p:cNvPr>
          <p:cNvPicPr>
            <a:picLocks noChangeAspect="1"/>
          </p:cNvPicPr>
          <p:nvPr/>
        </p:nvPicPr>
        <p:blipFill>
          <a:blip r:embed="rId3"/>
          <a:stretch>
            <a:fillRect/>
          </a:stretch>
        </p:blipFill>
        <p:spPr>
          <a:xfrm>
            <a:off x="8334377" y="1237235"/>
            <a:ext cx="532304" cy="685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9" name="Picture 48">
            <a:extLst>
              <a:ext uri="{FF2B5EF4-FFF2-40B4-BE49-F238E27FC236}">
                <a16:creationId xmlns:a16="http://schemas.microsoft.com/office/drawing/2014/main" id="{9B9FD406-8006-243E-A4B5-C825A6C0B876}"/>
              </a:ext>
            </a:extLst>
          </p:cNvPr>
          <p:cNvPicPr>
            <a:picLocks noChangeAspect="1"/>
          </p:cNvPicPr>
          <p:nvPr/>
        </p:nvPicPr>
        <p:blipFill>
          <a:blip r:embed="rId4"/>
          <a:stretch>
            <a:fillRect/>
          </a:stretch>
        </p:blipFill>
        <p:spPr>
          <a:xfrm>
            <a:off x="8334377" y="3962400"/>
            <a:ext cx="532304" cy="685800"/>
          </a:xfrm>
          <a:prstGeom prst="rect">
            <a:avLst/>
          </a:prstGeom>
        </p:spPr>
      </p:pic>
      <p:pic>
        <p:nvPicPr>
          <p:cNvPr id="50" name="Picture 49">
            <a:extLst>
              <a:ext uri="{FF2B5EF4-FFF2-40B4-BE49-F238E27FC236}">
                <a16:creationId xmlns:a16="http://schemas.microsoft.com/office/drawing/2014/main" id="{1DDCD03F-11D3-1DB8-C853-A920D93691A8}"/>
              </a:ext>
            </a:extLst>
          </p:cNvPr>
          <p:cNvPicPr>
            <a:picLocks noChangeAspect="1"/>
          </p:cNvPicPr>
          <p:nvPr/>
        </p:nvPicPr>
        <p:blipFill>
          <a:blip r:embed="rId3"/>
          <a:stretch>
            <a:fillRect/>
          </a:stretch>
        </p:blipFill>
        <p:spPr>
          <a:xfrm>
            <a:off x="8334377" y="3048000"/>
            <a:ext cx="532304" cy="6725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 name="Picture 50">
            <a:extLst>
              <a:ext uri="{FF2B5EF4-FFF2-40B4-BE49-F238E27FC236}">
                <a16:creationId xmlns:a16="http://schemas.microsoft.com/office/drawing/2014/main" id="{A33214EB-B925-8680-0183-C929C847B93A}"/>
              </a:ext>
            </a:extLst>
          </p:cNvPr>
          <p:cNvPicPr>
            <a:picLocks noChangeAspect="1"/>
          </p:cNvPicPr>
          <p:nvPr/>
        </p:nvPicPr>
        <p:blipFill>
          <a:blip r:embed="rId4"/>
          <a:stretch>
            <a:fillRect/>
          </a:stretch>
        </p:blipFill>
        <p:spPr>
          <a:xfrm>
            <a:off x="8340804" y="2137347"/>
            <a:ext cx="532304" cy="685800"/>
          </a:xfrm>
          <a:prstGeom prst="rect">
            <a:avLst/>
          </a:prstGeom>
        </p:spPr>
      </p:pic>
      <p:sp>
        <p:nvSpPr>
          <p:cNvPr id="8" name="Diamond 7">
            <a:extLst>
              <a:ext uri="{FF2B5EF4-FFF2-40B4-BE49-F238E27FC236}">
                <a16:creationId xmlns:a16="http://schemas.microsoft.com/office/drawing/2014/main" id="{AAD470F7-723D-22F9-778A-58CBFAC723C2}"/>
              </a:ext>
            </a:extLst>
          </p:cNvPr>
          <p:cNvSpPr/>
          <p:nvPr/>
        </p:nvSpPr>
        <p:spPr>
          <a:xfrm>
            <a:off x="8490834" y="2480247"/>
            <a:ext cx="232244" cy="217172"/>
          </a:xfrm>
          <a:prstGeom prst="diamond">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4D18C986-DE45-3B04-2A45-81A1E08E9BDC}"/>
              </a:ext>
            </a:extLst>
          </p:cNvPr>
          <p:cNvSpPr/>
          <p:nvPr/>
        </p:nvSpPr>
        <p:spPr>
          <a:xfrm>
            <a:off x="192746" y="1143001"/>
            <a:ext cx="8680361" cy="925974"/>
          </a:xfrm>
          <a:prstGeom prst="rect">
            <a:avLst/>
          </a:prstGeom>
          <a:solidFill>
            <a:schemeClr val="accent1">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B7D16589-45C2-9F30-28E4-6ADFC58C164A}"/>
              </a:ext>
            </a:extLst>
          </p:cNvPr>
          <p:cNvSpPr/>
          <p:nvPr/>
        </p:nvSpPr>
        <p:spPr>
          <a:xfrm>
            <a:off x="223652" y="2059069"/>
            <a:ext cx="8643029" cy="925974"/>
          </a:xfrm>
          <a:prstGeom prst="rect">
            <a:avLst/>
          </a:prstGeom>
          <a:solidFill>
            <a:srgbClr val="FFC0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Rectangle 53">
            <a:extLst>
              <a:ext uri="{FF2B5EF4-FFF2-40B4-BE49-F238E27FC236}">
                <a16:creationId xmlns:a16="http://schemas.microsoft.com/office/drawing/2014/main" id="{804CEB4D-F487-AE88-3083-2DB1B0D39D96}"/>
              </a:ext>
            </a:extLst>
          </p:cNvPr>
          <p:cNvSpPr/>
          <p:nvPr/>
        </p:nvSpPr>
        <p:spPr>
          <a:xfrm>
            <a:off x="227355" y="2971486"/>
            <a:ext cx="8645752" cy="925974"/>
          </a:xfrm>
          <a:prstGeom prst="rect">
            <a:avLst/>
          </a:prstGeom>
          <a:solidFill>
            <a:srgbClr val="7030A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Rectangle 54">
            <a:extLst>
              <a:ext uri="{FF2B5EF4-FFF2-40B4-BE49-F238E27FC236}">
                <a16:creationId xmlns:a16="http://schemas.microsoft.com/office/drawing/2014/main" id="{2F64E785-7BC8-ECB5-5EEB-0E0302E28082}"/>
              </a:ext>
            </a:extLst>
          </p:cNvPr>
          <p:cNvSpPr/>
          <p:nvPr/>
        </p:nvSpPr>
        <p:spPr>
          <a:xfrm>
            <a:off x="201510" y="3887554"/>
            <a:ext cx="8626086" cy="925974"/>
          </a:xfrm>
          <a:prstGeom prst="rect">
            <a:avLst/>
          </a:prstGeom>
          <a:solidFill>
            <a:srgbClr val="00FFFF">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843F03A3-8C16-58C7-293F-4575DEBAD037}"/>
              </a:ext>
            </a:extLst>
          </p:cNvPr>
          <p:cNvSpPr/>
          <p:nvPr/>
        </p:nvSpPr>
        <p:spPr>
          <a:xfrm>
            <a:off x="304800" y="240490"/>
            <a:ext cx="3962400" cy="673910"/>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4" name="Rectangle 3">
            <a:extLst>
              <a:ext uri="{FF2B5EF4-FFF2-40B4-BE49-F238E27FC236}">
                <a16:creationId xmlns:a16="http://schemas.microsoft.com/office/drawing/2014/main" id="{369652ED-F1EC-6B83-4CB6-2241F35239F3}"/>
              </a:ext>
            </a:extLst>
          </p:cNvPr>
          <p:cNvSpPr/>
          <p:nvPr/>
        </p:nvSpPr>
        <p:spPr>
          <a:xfrm>
            <a:off x="304800" y="226933"/>
            <a:ext cx="4419600" cy="828272"/>
          </a:xfrm>
          <a:prstGeom prst="rect">
            <a:avLst/>
          </a:prstGeom>
          <a:noFill/>
        </p:spPr>
        <p:txBody>
          <a:bodyPr wrap="none" lIns="91440" tIns="45720" rIns="91440" bIns="45720">
            <a:prstTxWarp prst="textWave1">
              <a:avLst/>
            </a:prstTxWarp>
            <a:spAutoFit/>
            <a:scene3d>
              <a:camera prst="orthographicFront"/>
              <a:lightRig rig="threePt" dir="t"/>
            </a:scene3d>
            <a:sp3d extrusionH="57150">
              <a:bevelT w="57150" h="38100" prst="artDeco"/>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CC66FF"/>
                </a:solidFill>
                <a:effectLst>
                  <a:outerShdw blurRad="12700" dist="38100" dir="2700000" algn="tl" rotWithShape="0">
                    <a:srgbClr val="000000">
                      <a:lumMod val="50000"/>
                    </a:srgbClr>
                  </a:outerShdw>
                </a:effectLst>
                <a:uLnTx/>
                <a:uFillTx/>
                <a:latin typeface="Arial" pitchFamily="34" charset="0"/>
                <a:ea typeface="+mn-ea"/>
                <a:cs typeface="Arial" pitchFamily="34" charset="0"/>
              </a:rPr>
              <a:t>Physical Science</a:t>
            </a:r>
          </a:p>
        </p:txBody>
      </p:sp>
      <p:pic>
        <p:nvPicPr>
          <p:cNvPr id="13" name="Picture 12">
            <a:extLst>
              <a:ext uri="{FF2B5EF4-FFF2-40B4-BE49-F238E27FC236}">
                <a16:creationId xmlns:a16="http://schemas.microsoft.com/office/drawing/2014/main" id="{B23AF9AD-91ED-0905-7ADA-B35D5E8B1815}"/>
              </a:ext>
            </a:extLst>
          </p:cNvPr>
          <p:cNvPicPr>
            <a:picLocks noChangeAspect="1"/>
          </p:cNvPicPr>
          <p:nvPr/>
        </p:nvPicPr>
        <p:blipFill>
          <a:blip r:embed="rId5"/>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36611149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DEEF-07EC-D356-34C1-4045F2F4DDD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68F67749-192A-F4C7-4743-28628524F4C6}"/>
              </a:ext>
            </a:extLst>
          </p:cNvPr>
          <p:cNvSpPr>
            <a:spLocks noGrp="1"/>
          </p:cNvSpPr>
          <p:nvPr>
            <p:ph idx="1"/>
          </p:nvPr>
        </p:nvSpPr>
        <p:spPr/>
        <p:txBody>
          <a:bodyPr/>
          <a:lstStyle/>
          <a:p>
            <a:endParaRPr lang="en-US" dirty="0"/>
          </a:p>
        </p:txBody>
      </p:sp>
      <p:pic>
        <p:nvPicPr>
          <p:cNvPr id="8194" name="Picture 2" descr="American barn owl - Wikipedia">
            <a:extLst>
              <a:ext uri="{FF2B5EF4-FFF2-40B4-BE49-F238E27FC236}">
                <a16:creationId xmlns:a16="http://schemas.microsoft.com/office/drawing/2014/main" id="{A287AB1D-50C7-7B92-ECA4-9D16F035FC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1953"/>
            <a:ext cx="9144000" cy="6869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DE7FBD8-051E-10B6-EB04-184B07ECA9A9}"/>
              </a:ext>
            </a:extLst>
          </p:cNvPr>
          <p:cNvSpPr/>
          <p:nvPr/>
        </p:nvSpPr>
        <p:spPr>
          <a:xfrm>
            <a:off x="0" y="0"/>
            <a:ext cx="9144000" cy="6858000"/>
          </a:xfrm>
          <a:prstGeom prst="rect">
            <a:avLst/>
          </a:prstGeom>
          <a:solidFill>
            <a:schemeClr val="bg1">
              <a:alpha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298BB212-6CBB-E5CF-7380-AD122EB30EA2}"/>
              </a:ext>
            </a:extLst>
          </p:cNvPr>
          <p:cNvSpPr txBox="1"/>
          <p:nvPr/>
        </p:nvSpPr>
        <p:spPr>
          <a:xfrm>
            <a:off x="152400" y="76200"/>
            <a:ext cx="8839200" cy="6153479"/>
          </a:xfrm>
          <a:prstGeom prst="rect">
            <a:avLst/>
          </a:prstGeom>
          <a:noFill/>
        </p:spPr>
        <p:txBody>
          <a:bodyPr wrap="square">
            <a:spAutoFit/>
          </a:bodyPr>
          <a:lstStyle/>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Dear Valued Educator,</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	</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Our fully editable .pptx and .doc resources are perfect for educators looking to bring enthusiasm and creativity to their lessons. We encourage you to make changes to fit your needs and style. As science educators, we’re committed to providing students with the tools they need to succeed in the classroom and beyond. Each unit in the curriculum includes a range of resources that have been developed through extensive research and use in a busy classroom. Our teaching approach is designed to make science education engaging and exciting for learners of all ages. We offer a one-of-a-kind science curriculum that will challenge, inspire, and educate students to become tomorrow's scientists and leaders. Join us today and learn more about how our program can help you achieve your classroom goals.</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With appreciation,</a:t>
            </a:r>
          </a:p>
          <a:p>
            <a:pPr marL="0" marR="0" lvl="0" indent="0" algn="l" defTabSz="685800" rtl="0" eaLnBrk="1" fontAlgn="auto" latinLnBrk="0" hangingPunct="1">
              <a:lnSpc>
                <a:spcPct val="90000"/>
              </a:lnSpc>
              <a:spcBef>
                <a:spcPts val="750"/>
              </a:spcBef>
              <a:spcAft>
                <a:spcPts val="0"/>
              </a:spcAft>
              <a:buClrTx/>
              <a:buSzTx/>
              <a:buFontTx/>
              <a:buNone/>
              <a:tabLst/>
              <a:defRPr/>
            </a:pPr>
            <a:r>
              <a:rPr kumimoji="0" lang="en-US" sz="2400" b="0" i="0" u="none" strike="noStrike" kern="1200" cap="none" spc="0" normalizeH="0" baseline="0" noProof="0" dirty="0">
                <a:ln>
                  <a:noFill/>
                </a:ln>
                <a:solidFill>
                  <a:prstClr val="black">
                    <a:lumMod val="95000"/>
                    <a:lumOff val="5000"/>
                  </a:prstClr>
                </a:solidFill>
                <a:effectLst/>
                <a:uLnTx/>
                <a:uFillTx/>
                <a:latin typeface="Calibri" panose="020F0502020204030204"/>
                <a:ea typeface="+mn-ea"/>
                <a:cs typeface="Arial" pitchFamily="34" charset="0"/>
              </a:rPr>
              <a:t>Support@SlideSpark.net</a:t>
            </a:r>
          </a:p>
        </p:txBody>
      </p:sp>
      <p:pic>
        <p:nvPicPr>
          <p:cNvPr id="6" name="Picture 5">
            <a:extLst>
              <a:ext uri="{FF2B5EF4-FFF2-40B4-BE49-F238E27FC236}">
                <a16:creationId xmlns:a16="http://schemas.microsoft.com/office/drawing/2014/main" id="{41F3B8A9-F7DA-1DFD-83F0-5F612C40CC42}"/>
              </a:ext>
            </a:extLst>
          </p:cNvPr>
          <p:cNvPicPr>
            <a:picLocks noChangeAspect="1"/>
          </p:cNvPicPr>
          <p:nvPr/>
        </p:nvPicPr>
        <p:blipFill>
          <a:blip r:embed="rId3"/>
          <a:stretch>
            <a:fillRect/>
          </a:stretch>
        </p:blipFill>
        <p:spPr>
          <a:xfrm>
            <a:off x="6705600" y="4876801"/>
            <a:ext cx="2592294" cy="2565920"/>
          </a:xfrm>
          <a:prstGeom prst="rect">
            <a:avLst/>
          </a:prstGeom>
        </p:spPr>
      </p:pic>
    </p:spTree>
    <p:extLst>
      <p:ext uri="{BB962C8B-B14F-4D97-AF65-F5344CB8AC3E}">
        <p14:creationId xmlns:p14="http://schemas.microsoft.com/office/powerpoint/2010/main" val="2492800303"/>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body" idx="1"/>
          </p:nvPr>
        </p:nvSpPr>
        <p:spPr>
          <a:xfrm>
            <a:off x="152400" y="136525"/>
            <a:ext cx="8839200" cy="5821363"/>
          </a:xfrm>
        </p:spPr>
        <p:txBody>
          <a:bodyPr/>
          <a:lstStyle/>
          <a:p>
            <a:pPr marL="0" indent="0" eaLnBrk="1" hangingPunct="1">
              <a:buNone/>
              <a:defRPr/>
            </a:pPr>
            <a:r>
              <a:rPr lang="en-US" sz="2000" dirty="0">
                <a:solidFill>
                  <a:srgbClr val="99FFCC"/>
                </a:solidFill>
              </a:rPr>
              <a:t>Thank you for your time and interest in our Science curriculum. We strive to provide students with engaging and informative lessons that will spark their curiosity and encourage scientific exploration. Should you have any questions or concerns, please do not hesitate to contact us. Thank you again for considering our curriculum, and we wish you all the best in your educational journey.</a:t>
            </a:r>
          </a:p>
          <a:p>
            <a:pPr marL="0" indent="0" eaLnBrk="1" hangingPunct="1">
              <a:buNone/>
              <a:defRPr/>
            </a:pPr>
            <a:r>
              <a:rPr lang="en-US" sz="2000" dirty="0">
                <a:solidFill>
                  <a:srgbClr val="99FFCC"/>
                </a:solidFill>
              </a:rPr>
              <a:t>Sincerely,</a:t>
            </a:r>
          </a:p>
          <a:p>
            <a:pPr marL="0" indent="0" eaLnBrk="1" hangingPunct="1">
              <a:buNone/>
              <a:defRPr/>
            </a:pPr>
            <a:r>
              <a:rPr lang="en-US" sz="2000" dirty="0" err="1">
                <a:solidFill>
                  <a:srgbClr val="99FFCC"/>
                </a:solidFill>
              </a:rPr>
              <a:t>Support@slidespark.net</a:t>
            </a:r>
            <a:endParaRPr lang="en-US" sz="2000" dirty="0">
              <a:solidFill>
                <a:srgbClr val="99FFCC"/>
              </a:solidFill>
            </a:endParaRPr>
          </a:p>
          <a:p>
            <a:pPr lvl="2" eaLnBrk="1" hangingPunct="1">
              <a:buFontTx/>
              <a:buNone/>
              <a:defRPr/>
            </a:pPr>
            <a:endParaRPr lang="en-US" sz="2000" dirty="0"/>
          </a:p>
        </p:txBody>
      </p:sp>
      <p:pic>
        <p:nvPicPr>
          <p:cNvPr id="5" name="Picture 4" descr="A blue and green text on a black background&#10;&#10;Description automatically generated">
            <a:extLst>
              <a:ext uri="{FF2B5EF4-FFF2-40B4-BE49-F238E27FC236}">
                <a16:creationId xmlns:a16="http://schemas.microsoft.com/office/drawing/2014/main" id="{36666FB8-37B8-6522-FDDE-08105A6956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047206"/>
            <a:ext cx="8686800" cy="2523779"/>
          </a:xfrm>
          <a:prstGeom prst="roundRect">
            <a:avLst>
              <a:gd name="adj" fmla="val 4167"/>
            </a:avLst>
          </a:prstGeom>
          <a:solidFill>
            <a:srgbClr val="FFFFFF"/>
          </a:solidFill>
          <a:ln w="76200" cap="sq">
            <a:solidFill>
              <a:srgbClr val="292929"/>
            </a:solidFill>
            <a:miter lim="800000"/>
          </a:ln>
          <a:effectLst>
            <a:glow rad="228600">
              <a:srgbClr val="99FFCC"/>
            </a:glow>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8" name="Picture 7">
            <a:extLst>
              <a:ext uri="{FF2B5EF4-FFF2-40B4-BE49-F238E27FC236}">
                <a16:creationId xmlns:a16="http://schemas.microsoft.com/office/drawing/2014/main" id="{5F066DB2-6B0B-4F12-B26F-8F264C967B82}"/>
              </a:ext>
            </a:extLst>
          </p:cNvPr>
          <p:cNvPicPr>
            <a:picLocks noChangeAspect="1"/>
          </p:cNvPicPr>
          <p:nvPr/>
        </p:nvPicPr>
        <p:blipFill>
          <a:blip r:embed="rId3"/>
          <a:stretch>
            <a:fillRect/>
          </a:stretch>
        </p:blipFill>
        <p:spPr>
          <a:xfrm>
            <a:off x="7418674" y="6787306"/>
            <a:ext cx="1633537" cy="70694"/>
          </a:xfrm>
          <a:prstGeom prst="rect">
            <a:avLst/>
          </a:prstGeom>
        </p:spPr>
      </p:pic>
      <p:pic>
        <p:nvPicPr>
          <p:cNvPr id="2" name="Picture 1">
            <a:hlinkClick r:id="rId4"/>
            <a:extLst>
              <a:ext uri="{FF2B5EF4-FFF2-40B4-BE49-F238E27FC236}">
                <a16:creationId xmlns:a16="http://schemas.microsoft.com/office/drawing/2014/main" id="{9502778F-C466-A6D3-6BB5-735C0CCCCFD8}"/>
              </a:ext>
            </a:extLst>
          </p:cNvPr>
          <p:cNvPicPr>
            <a:picLocks noChangeAspect="1"/>
          </p:cNvPicPr>
          <p:nvPr/>
        </p:nvPicPr>
        <p:blipFill>
          <a:blip r:embed="rId5"/>
          <a:stretch>
            <a:fillRect/>
          </a:stretch>
        </p:blipFill>
        <p:spPr>
          <a:xfrm>
            <a:off x="3294178" y="1819685"/>
            <a:ext cx="934424" cy="927236"/>
          </a:xfrm>
          <a:prstGeom prst="rect">
            <a:avLst/>
          </a:prstGeom>
        </p:spPr>
      </p:pic>
      <p:pic>
        <p:nvPicPr>
          <p:cNvPr id="3" name="Picture 2">
            <a:hlinkClick r:id="rId6"/>
            <a:extLst>
              <a:ext uri="{FF2B5EF4-FFF2-40B4-BE49-F238E27FC236}">
                <a16:creationId xmlns:a16="http://schemas.microsoft.com/office/drawing/2014/main" id="{CB008763-BDF7-016D-DF81-C34E5D25C549}"/>
              </a:ext>
            </a:extLst>
          </p:cNvPr>
          <p:cNvPicPr>
            <a:picLocks noChangeAspect="1"/>
          </p:cNvPicPr>
          <p:nvPr/>
        </p:nvPicPr>
        <p:blipFill>
          <a:blip r:embed="rId7"/>
          <a:stretch>
            <a:fillRect/>
          </a:stretch>
        </p:blipFill>
        <p:spPr>
          <a:xfrm>
            <a:off x="5290702" y="1772071"/>
            <a:ext cx="1096434" cy="1022464"/>
          </a:xfrm>
          <a:prstGeom prst="rect">
            <a:avLst/>
          </a:prstGeom>
        </p:spPr>
      </p:pic>
      <p:pic>
        <p:nvPicPr>
          <p:cNvPr id="9" name="Picture 8">
            <a:hlinkClick r:id="rId8"/>
            <a:extLst>
              <a:ext uri="{FF2B5EF4-FFF2-40B4-BE49-F238E27FC236}">
                <a16:creationId xmlns:a16="http://schemas.microsoft.com/office/drawing/2014/main" id="{435BCED7-0A4C-64DB-9481-018142B40C85}"/>
              </a:ext>
            </a:extLst>
          </p:cNvPr>
          <p:cNvPicPr>
            <a:picLocks noChangeAspect="1"/>
          </p:cNvPicPr>
          <p:nvPr/>
        </p:nvPicPr>
        <p:blipFill>
          <a:blip r:embed="rId9"/>
          <a:stretch>
            <a:fillRect/>
          </a:stretch>
        </p:blipFill>
        <p:spPr>
          <a:xfrm>
            <a:off x="6387136" y="1877542"/>
            <a:ext cx="926726" cy="875647"/>
          </a:xfrm>
          <a:prstGeom prst="rect">
            <a:avLst/>
          </a:prstGeom>
        </p:spPr>
      </p:pic>
      <p:pic>
        <p:nvPicPr>
          <p:cNvPr id="11" name="Picture 10">
            <a:hlinkClick r:id="rId10"/>
            <a:extLst>
              <a:ext uri="{FF2B5EF4-FFF2-40B4-BE49-F238E27FC236}">
                <a16:creationId xmlns:a16="http://schemas.microsoft.com/office/drawing/2014/main" id="{AC3F1F6A-8AAA-0440-7033-95A988B72788}"/>
              </a:ext>
            </a:extLst>
          </p:cNvPr>
          <p:cNvPicPr>
            <a:picLocks noChangeAspect="1"/>
          </p:cNvPicPr>
          <p:nvPr/>
        </p:nvPicPr>
        <p:blipFill>
          <a:blip r:embed="rId11"/>
          <a:stretch>
            <a:fillRect/>
          </a:stretch>
        </p:blipFill>
        <p:spPr>
          <a:xfrm>
            <a:off x="4310855" y="1833099"/>
            <a:ext cx="979847" cy="868501"/>
          </a:xfrm>
          <a:prstGeom prst="rect">
            <a:avLst/>
          </a:prstGeom>
        </p:spPr>
      </p:pic>
      <p:sp>
        <p:nvSpPr>
          <p:cNvPr id="6" name="TextBox 5">
            <a:extLst>
              <a:ext uri="{FF2B5EF4-FFF2-40B4-BE49-F238E27FC236}">
                <a16:creationId xmlns:a16="http://schemas.microsoft.com/office/drawing/2014/main" id="{C90DBD79-BF54-C56A-76E5-51F0AA964D5D}"/>
              </a:ext>
            </a:extLst>
          </p:cNvPr>
          <p:cNvSpPr txBox="1"/>
          <p:nvPr/>
        </p:nvSpPr>
        <p:spPr>
          <a:xfrm>
            <a:off x="163038" y="6110987"/>
            <a:ext cx="4637740" cy="52322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SlideSpark</a:t>
            </a:r>
            <a:r>
              <a:rPr kumimoji="0" lang="en-US" sz="2800" b="0" i="0" u="none" strike="noStrike" kern="1200" cap="none" spc="0" normalizeH="0" baseline="0" noProof="0" dirty="0">
                <a:ln>
                  <a:noFill/>
                </a:ln>
                <a:solidFill>
                  <a:srgbClr val="1155CC"/>
                </a:solidFill>
                <a:effectLst/>
                <a:uLnTx/>
                <a:uFillTx/>
                <a:latin typeface="Arial" panose="020B0604020202020204" pitchFamily="34" charset="0"/>
                <a:ea typeface="+mn-ea"/>
                <a:cs typeface="Arial" pitchFamily="34" charset="0"/>
                <a:hlinkClick r:id="rId12"/>
              </a:rPr>
              <a:t> Science on </a:t>
            </a:r>
            <a:r>
              <a:rPr kumimoji="0" lang="en-US" sz="2800" b="0" i="0" u="none" strike="noStrike" kern="1200" cap="none" spc="0" normalizeH="0" baseline="0" noProof="0" dirty="0" err="1">
                <a:ln>
                  <a:noFill/>
                </a:ln>
                <a:solidFill>
                  <a:srgbClr val="1155CC"/>
                </a:solidFill>
                <a:effectLst/>
                <a:uLnTx/>
                <a:uFillTx/>
                <a:latin typeface="Arial" panose="020B0604020202020204" pitchFamily="34" charset="0"/>
                <a:ea typeface="+mn-ea"/>
                <a:cs typeface="Arial" pitchFamily="34" charset="0"/>
                <a:hlinkClick r:id="rId12"/>
              </a:rPr>
              <a:t>TpT</a:t>
            </a:r>
            <a:endParaRPr kumimoji="0" lang="en-US" sz="2800" b="0" i="0" u="none" strike="noStrike" kern="1200" cap="none" spc="0" normalizeH="0" baseline="0" noProof="0" dirty="0">
              <a:ln>
                <a:noFill/>
              </a:ln>
              <a:solidFill>
                <a:srgbClr val="FFFFF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85247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4" y="76200"/>
            <a:ext cx="8912226" cy="5821363"/>
          </a:xfrm>
        </p:spPr>
        <p:txBody>
          <a:bodyPr/>
          <a:lstStyle/>
          <a:p>
            <a:r>
              <a:rPr lang="en-US" dirty="0">
                <a:solidFill>
                  <a:srgbClr val="00FFCC"/>
                </a:solidFill>
              </a:rPr>
              <a:t>This is the name for a </a:t>
            </a:r>
            <a:r>
              <a:rPr lang="en-US" b="0" i="0" dirty="0">
                <a:solidFill>
                  <a:srgbClr val="00FFCC"/>
                </a:solidFill>
                <a:effectLst/>
                <a:latin typeface="Roboto"/>
              </a:rPr>
              <a:t>set of one maternal and one paternal chromosome that pair up with each other inside a cell during fertilization.</a:t>
            </a:r>
          </a:p>
          <a:p>
            <a:r>
              <a:rPr lang="en-US" dirty="0">
                <a:solidFill>
                  <a:srgbClr val="9999FF"/>
                </a:solidFill>
                <a:latin typeface="Roboto"/>
              </a:rPr>
              <a:t>A.) Two Set Chromosome</a:t>
            </a:r>
          </a:p>
          <a:p>
            <a:r>
              <a:rPr lang="en-US" dirty="0">
                <a:solidFill>
                  <a:srgbClr val="FFFFCC"/>
                </a:solidFill>
                <a:latin typeface="Roboto"/>
              </a:rPr>
              <a:t>B.) Nucleosome</a:t>
            </a:r>
          </a:p>
          <a:p>
            <a:r>
              <a:rPr lang="en-US" dirty="0">
                <a:solidFill>
                  <a:srgbClr val="FF99FF"/>
                </a:solidFill>
                <a:latin typeface="Roboto"/>
              </a:rPr>
              <a:t>C.) Homologous </a:t>
            </a:r>
          </a:p>
          <a:p>
            <a:pPr marL="457200" lvl="1" indent="0">
              <a:buNone/>
            </a:pPr>
            <a:r>
              <a:rPr lang="en-US" dirty="0">
                <a:solidFill>
                  <a:srgbClr val="FF99FF"/>
                </a:solidFill>
                <a:latin typeface="Roboto"/>
              </a:rPr>
              <a:t>     </a:t>
            </a:r>
            <a:r>
              <a:rPr lang="en-US" sz="3200" dirty="0">
                <a:solidFill>
                  <a:srgbClr val="FF99FF"/>
                </a:solidFill>
                <a:latin typeface="Roboto"/>
              </a:rPr>
              <a:t>Chromosome</a:t>
            </a:r>
          </a:p>
          <a:p>
            <a:r>
              <a:rPr lang="en-US" dirty="0">
                <a:solidFill>
                  <a:schemeClr val="accent1">
                    <a:lumMod val="40000"/>
                    <a:lumOff val="60000"/>
                  </a:schemeClr>
                </a:solidFill>
                <a:latin typeface="Roboto"/>
              </a:rPr>
              <a:t>D.) Daughter Cells</a:t>
            </a:r>
          </a:p>
          <a:p>
            <a:r>
              <a:rPr lang="en-US" dirty="0">
                <a:solidFill>
                  <a:srgbClr val="FF5050"/>
                </a:solidFill>
                <a:latin typeface="Roboto"/>
              </a:rPr>
              <a:t>E.) A DNA Diploid</a:t>
            </a:r>
            <a:endParaRPr lang="en-US" dirty="0">
              <a:solidFill>
                <a:srgbClr val="FF5050"/>
              </a:solidFill>
            </a:endParaRPr>
          </a:p>
        </p:txBody>
      </p:sp>
      <p:pic>
        <p:nvPicPr>
          <p:cNvPr id="2050" name="Picture 2" descr="http://hihg.med.miami.edu/code/http/modules/education/Design/images/LatePropha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86000"/>
            <a:ext cx="5029200" cy="3990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50CCC0-F33D-4423-A743-308DD083568D}"/>
              </a:ext>
            </a:extLst>
          </p:cNvPr>
          <p:cNvSpPr/>
          <p:nvPr/>
        </p:nvSpPr>
        <p:spPr bwMode="auto">
          <a:xfrm>
            <a:off x="8077200" y="2590800"/>
            <a:ext cx="990600" cy="685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a:extLst>
              <a:ext uri="{FF2B5EF4-FFF2-40B4-BE49-F238E27FC236}">
                <a16:creationId xmlns:a16="http://schemas.microsoft.com/office/drawing/2014/main" id="{069AB632-0D92-4611-8829-EE403A39F0CE}"/>
              </a:ext>
            </a:extLst>
          </p:cNvPr>
          <p:cNvSpPr/>
          <p:nvPr/>
        </p:nvSpPr>
        <p:spPr>
          <a:xfrm>
            <a:off x="7924800" y="1481148"/>
            <a:ext cx="914033" cy="132343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6</a:t>
            </a:r>
          </a:p>
        </p:txBody>
      </p:sp>
    </p:spTree>
    <p:extLst>
      <p:ext uri="{BB962C8B-B14F-4D97-AF65-F5344CB8AC3E}">
        <p14:creationId xmlns:p14="http://schemas.microsoft.com/office/powerpoint/2010/main" val="1300870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1" name="Rectangle 3"/>
          <p:cNvSpPr>
            <a:spLocks noGrp="1" noChangeArrowheads="1"/>
          </p:cNvSpPr>
          <p:nvPr>
            <p:ph type="body" idx="4294967295"/>
          </p:nvPr>
        </p:nvSpPr>
        <p:spPr>
          <a:xfrm>
            <a:off x="152400" y="228600"/>
            <a:ext cx="8686800" cy="5867400"/>
          </a:xfrm>
        </p:spPr>
        <p:txBody>
          <a:bodyPr/>
          <a:lstStyle/>
          <a:p>
            <a:pPr eaLnBrk="1" hangingPunct="1">
              <a:defRPr/>
            </a:pPr>
            <a:r>
              <a:rPr lang="en-US" dirty="0">
                <a:solidFill>
                  <a:srgbClr val="FF0000"/>
                </a:solidFill>
                <a:effectLst>
                  <a:outerShdw blurRad="38100" dist="38100" dir="2700000" algn="tl">
                    <a:srgbClr val="000000"/>
                  </a:outerShdw>
                </a:effectLst>
                <a:latin typeface="+mn-lt"/>
                <a:ea typeface="+mn-ea"/>
                <a:cs typeface="+mn-cs"/>
              </a:rPr>
              <a:t>This is when genetic segments of information are swapped when the chromosomes are next to each other.</a:t>
            </a:r>
          </a:p>
          <a:p>
            <a:pPr lvl="1" eaLnBrk="1" hangingPunct="1">
              <a:defRPr/>
            </a:pPr>
            <a:r>
              <a:rPr lang="en-US" dirty="0">
                <a:solidFill>
                  <a:schemeClr val="accent1">
                    <a:lumMod val="60000"/>
                    <a:lumOff val="40000"/>
                  </a:schemeClr>
                </a:solidFill>
                <a:effectLst>
                  <a:outerShdw blurRad="38100" dist="38100" dir="2700000" algn="tl">
                    <a:srgbClr val="000000"/>
                  </a:outerShdw>
                </a:effectLst>
                <a:ea typeface="+mn-ea"/>
                <a:cs typeface="+mn-cs"/>
              </a:rPr>
              <a:t>Occurs at </a:t>
            </a:r>
            <a:r>
              <a:rPr lang="en-US" dirty="0">
                <a:solidFill>
                  <a:schemeClr val="accent1">
                    <a:lumMod val="60000"/>
                    <a:lumOff val="40000"/>
                  </a:schemeClr>
                </a:solidFill>
                <a:effectLst>
                  <a:outerShdw blurRad="38100" dist="38100" dir="2700000" algn="tl">
                    <a:srgbClr val="000000"/>
                  </a:outerShdw>
                </a:effectLst>
                <a:latin typeface="+mn-lt"/>
                <a:ea typeface="+mn-ea"/>
                <a:cs typeface="+mn-cs"/>
              </a:rPr>
              <a:t>random and creates millions of possibilities.</a:t>
            </a:r>
          </a:p>
          <a:p>
            <a:pPr eaLnBrk="1" hangingPunct="1">
              <a:defRPr/>
            </a:pPr>
            <a:endParaRPr lang="en-US" dirty="0">
              <a:effectLst>
                <a:outerShdw blurRad="38100" dist="38100" dir="2700000" algn="tl">
                  <a:srgbClr val="000000"/>
                </a:outerShdw>
              </a:effectLst>
              <a:latin typeface="+mn-lt"/>
              <a:ea typeface="+mn-ea"/>
              <a:cs typeface="+mn-cs"/>
            </a:endParaRPr>
          </a:p>
        </p:txBody>
      </p:sp>
      <p:pic>
        <p:nvPicPr>
          <p:cNvPr id="48742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95600"/>
            <a:ext cx="8458200" cy="3581400"/>
          </a:xfrm>
          <a:prstGeom prst="rect">
            <a:avLst/>
          </a:prstGeom>
          <a:noFill/>
          <a:ln w="76200" algn="ctr">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45773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000000"/>
                </a:outerShdw>
              </a:effectLst>
            </a:endParaRPr>
          </a:p>
        </p:txBody>
      </p:sp>
      <p:sp>
        <p:nvSpPr>
          <p:cNvPr id="5" name="Rectangle 4"/>
          <p:cNvSpPr/>
          <p:nvPr/>
        </p:nvSpPr>
        <p:spPr>
          <a:xfrm>
            <a:off x="381000" y="4953000"/>
            <a:ext cx="2438400" cy="1569660"/>
          </a:xfrm>
          <a:prstGeom prst="rect">
            <a:avLst/>
          </a:prstGeom>
          <a:noFill/>
        </p:spPr>
        <p:txBody>
          <a:bodyPr wrap="square" lIns="91440" tIns="45720" rIns="91440" bIns="45720">
            <a:spAutoFit/>
          </a:bodyPr>
          <a:lstStyle/>
          <a:p>
            <a:pPr algn="ctr"/>
            <a:r>
              <a:rPr lang="en-US" sz="9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7</a:t>
            </a:r>
            <a:endPar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a:t>
            </a:r>
            <a:endParaRPr lang="en-US" dirty="0">
              <a:solidFill>
                <a:srgbClr val="FF99FF"/>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indent="-342900" algn="r">
              <a:buFont typeface="Wingdings" pitchFamily="2" charset="2"/>
              <a:buNone/>
              <a:defRPr/>
            </a:pPr>
            <a:r>
              <a:rPr lang="en-US" sz="800" b="1" dirty="0">
                <a:effectLst/>
                <a:latin typeface="Verdana" pitchFamily="34" charset="0"/>
              </a:rPr>
              <a:t>Copyright © 2024 </a:t>
            </a:r>
            <a:r>
              <a:rPr lang="en-US" sz="800" b="1" dirty="0" err="1">
                <a:effectLst/>
                <a:latin typeface="Verdana" pitchFamily="34" charset="0"/>
              </a:rPr>
              <a:t>SlideSpark</a:t>
            </a:r>
            <a:r>
              <a:rPr lang="en-US" sz="800" b="1" dirty="0">
                <a:effectLst/>
                <a:latin typeface="Verdana" pitchFamily="34" charset="0"/>
              </a:rPr>
              <a:t> .LLC</a:t>
            </a:r>
            <a:endParaRPr lang="en-US" dirty="0">
              <a:effectLst>
                <a:outerShdw blurRad="38100" dist="38100" dir="2700000" algn="tl">
                  <a:srgbClr val="000000"/>
                </a:outerShdw>
              </a:effectLst>
            </a:endParaRPr>
          </a:p>
        </p:txBody>
      </p:sp>
      <p:sp>
        <p:nvSpPr>
          <p:cNvPr id="5" name="Freeform 4"/>
          <p:cNvSpPr/>
          <p:nvPr/>
        </p:nvSpPr>
        <p:spPr bwMode="auto">
          <a:xfrm>
            <a:off x="985503" y="4973993"/>
            <a:ext cx="5197583" cy="1721711"/>
          </a:xfrm>
          <a:custGeom>
            <a:avLst/>
            <a:gdLst>
              <a:gd name="connsiteX0" fmla="*/ 799754 w 5197583"/>
              <a:gd name="connsiteY0" fmla="*/ 18921 h 1721711"/>
              <a:gd name="connsiteX1" fmla="*/ 625583 w 5197583"/>
              <a:gd name="connsiteY1" fmla="*/ 47950 h 1721711"/>
              <a:gd name="connsiteX2" fmla="*/ 451411 w 5197583"/>
              <a:gd name="connsiteY2" fmla="*/ 62464 h 1721711"/>
              <a:gd name="connsiteX3" fmla="*/ 364326 w 5197583"/>
              <a:gd name="connsiteY3" fmla="*/ 91493 h 1721711"/>
              <a:gd name="connsiteX4" fmla="*/ 320783 w 5197583"/>
              <a:gd name="connsiteY4" fmla="*/ 106007 h 1721711"/>
              <a:gd name="connsiteX5" fmla="*/ 277240 w 5197583"/>
              <a:gd name="connsiteY5" fmla="*/ 149550 h 1721711"/>
              <a:gd name="connsiteX6" fmla="*/ 248211 w 5197583"/>
              <a:gd name="connsiteY6" fmla="*/ 193093 h 1721711"/>
              <a:gd name="connsiteX7" fmla="*/ 204668 w 5197583"/>
              <a:gd name="connsiteY7" fmla="*/ 222121 h 1721711"/>
              <a:gd name="connsiteX8" fmla="*/ 146611 w 5197583"/>
              <a:gd name="connsiteY8" fmla="*/ 309207 h 1721711"/>
              <a:gd name="connsiteX9" fmla="*/ 103068 w 5197583"/>
              <a:gd name="connsiteY9" fmla="*/ 410807 h 1721711"/>
              <a:gd name="connsiteX10" fmla="*/ 74040 w 5197583"/>
              <a:gd name="connsiteY10" fmla="*/ 454350 h 1721711"/>
              <a:gd name="connsiteX11" fmla="*/ 45011 w 5197583"/>
              <a:gd name="connsiteY11" fmla="*/ 555950 h 1721711"/>
              <a:gd name="connsiteX12" fmla="*/ 15983 w 5197583"/>
              <a:gd name="connsiteY12" fmla="*/ 672064 h 1721711"/>
              <a:gd name="connsiteX13" fmla="*/ 45011 w 5197583"/>
              <a:gd name="connsiteY13" fmla="*/ 1020407 h 1721711"/>
              <a:gd name="connsiteX14" fmla="*/ 74040 w 5197583"/>
              <a:gd name="connsiteY14" fmla="*/ 1078464 h 1721711"/>
              <a:gd name="connsiteX15" fmla="*/ 103068 w 5197583"/>
              <a:gd name="connsiteY15" fmla="*/ 1122007 h 1721711"/>
              <a:gd name="connsiteX16" fmla="*/ 161126 w 5197583"/>
              <a:gd name="connsiteY16" fmla="*/ 1180064 h 1721711"/>
              <a:gd name="connsiteX17" fmla="*/ 219183 w 5197583"/>
              <a:gd name="connsiteY17" fmla="*/ 1252636 h 1721711"/>
              <a:gd name="connsiteX18" fmla="*/ 262726 w 5197583"/>
              <a:gd name="connsiteY18" fmla="*/ 1325207 h 1721711"/>
              <a:gd name="connsiteX19" fmla="*/ 349811 w 5197583"/>
              <a:gd name="connsiteY19" fmla="*/ 1368750 h 1721711"/>
              <a:gd name="connsiteX20" fmla="*/ 393354 w 5197583"/>
              <a:gd name="connsiteY20" fmla="*/ 1412293 h 1721711"/>
              <a:gd name="connsiteX21" fmla="*/ 538497 w 5197583"/>
              <a:gd name="connsiteY21" fmla="*/ 1455836 h 1721711"/>
              <a:gd name="connsiteX22" fmla="*/ 1902840 w 5197583"/>
              <a:gd name="connsiteY22" fmla="*/ 1513893 h 1721711"/>
              <a:gd name="connsiteX23" fmla="*/ 2062497 w 5197583"/>
              <a:gd name="connsiteY23" fmla="*/ 1528407 h 1721711"/>
              <a:gd name="connsiteX24" fmla="*/ 2367297 w 5197583"/>
              <a:gd name="connsiteY24" fmla="*/ 1557436 h 1721711"/>
              <a:gd name="connsiteX25" fmla="*/ 3499411 w 5197583"/>
              <a:gd name="connsiteY25" fmla="*/ 1571950 h 1721711"/>
              <a:gd name="connsiteX26" fmla="*/ 4675068 w 5197583"/>
              <a:gd name="connsiteY26" fmla="*/ 1557436 h 1721711"/>
              <a:gd name="connsiteX27" fmla="*/ 4921811 w 5197583"/>
              <a:gd name="connsiteY27" fmla="*/ 1542921 h 1721711"/>
              <a:gd name="connsiteX28" fmla="*/ 4965354 w 5197583"/>
              <a:gd name="connsiteY28" fmla="*/ 1528407 h 1721711"/>
              <a:gd name="connsiteX29" fmla="*/ 5023411 w 5197583"/>
              <a:gd name="connsiteY29" fmla="*/ 1513893 h 1721711"/>
              <a:gd name="connsiteX30" fmla="*/ 5154040 w 5197583"/>
              <a:gd name="connsiteY30" fmla="*/ 1426807 h 1721711"/>
              <a:gd name="connsiteX31" fmla="*/ 5197583 w 5197583"/>
              <a:gd name="connsiteY31" fmla="*/ 1397778 h 1721711"/>
              <a:gd name="connsiteX32" fmla="*/ 5183068 w 5197583"/>
              <a:gd name="connsiteY32" fmla="*/ 1238121 h 1721711"/>
              <a:gd name="connsiteX33" fmla="*/ 5154040 w 5197583"/>
              <a:gd name="connsiteY33" fmla="*/ 1194578 h 1721711"/>
              <a:gd name="connsiteX34" fmla="*/ 5110497 w 5197583"/>
              <a:gd name="connsiteY34" fmla="*/ 1107493 h 1721711"/>
              <a:gd name="connsiteX35" fmla="*/ 5081468 w 5197583"/>
              <a:gd name="connsiteY35" fmla="*/ 962350 h 1721711"/>
              <a:gd name="connsiteX36" fmla="*/ 5052440 w 5197583"/>
              <a:gd name="connsiteY36" fmla="*/ 875264 h 1721711"/>
              <a:gd name="connsiteX37" fmla="*/ 5008897 w 5197583"/>
              <a:gd name="connsiteY37" fmla="*/ 860750 h 1721711"/>
              <a:gd name="connsiteX38" fmla="*/ 4878268 w 5197583"/>
              <a:gd name="connsiteY38" fmla="*/ 802693 h 1721711"/>
              <a:gd name="connsiteX39" fmla="*/ 4834726 w 5197583"/>
              <a:gd name="connsiteY39" fmla="*/ 788178 h 1721711"/>
              <a:gd name="connsiteX40" fmla="*/ 4791183 w 5197583"/>
              <a:gd name="connsiteY40" fmla="*/ 759150 h 1721711"/>
              <a:gd name="connsiteX41" fmla="*/ 4660554 w 5197583"/>
              <a:gd name="connsiteY41" fmla="*/ 715607 h 1721711"/>
              <a:gd name="connsiteX42" fmla="*/ 4617011 w 5197583"/>
              <a:gd name="connsiteY42" fmla="*/ 701093 h 1721711"/>
              <a:gd name="connsiteX43" fmla="*/ 4573468 w 5197583"/>
              <a:gd name="connsiteY43" fmla="*/ 657550 h 1721711"/>
              <a:gd name="connsiteX44" fmla="*/ 4442840 w 5197583"/>
              <a:gd name="connsiteY44" fmla="*/ 584978 h 1721711"/>
              <a:gd name="connsiteX45" fmla="*/ 4399297 w 5197583"/>
              <a:gd name="connsiteY45" fmla="*/ 541436 h 1721711"/>
              <a:gd name="connsiteX46" fmla="*/ 4312211 w 5197583"/>
              <a:gd name="connsiteY46" fmla="*/ 497893 h 1721711"/>
              <a:gd name="connsiteX47" fmla="*/ 4239640 w 5197583"/>
              <a:gd name="connsiteY47" fmla="*/ 410807 h 1721711"/>
              <a:gd name="connsiteX48" fmla="*/ 4181583 w 5197583"/>
              <a:gd name="connsiteY48" fmla="*/ 207607 h 1721711"/>
              <a:gd name="connsiteX49" fmla="*/ 4167068 w 5197583"/>
              <a:gd name="connsiteY49" fmla="*/ 164064 h 1721711"/>
              <a:gd name="connsiteX50" fmla="*/ 4036440 w 5197583"/>
              <a:gd name="connsiteY50" fmla="*/ 91493 h 1721711"/>
              <a:gd name="connsiteX51" fmla="*/ 1627068 w 5197583"/>
              <a:gd name="connsiteY51" fmla="*/ 76978 h 1721711"/>
              <a:gd name="connsiteX52" fmla="*/ 1496440 w 5197583"/>
              <a:gd name="connsiteY52" fmla="*/ 62464 h 1721711"/>
              <a:gd name="connsiteX53" fmla="*/ 1452897 w 5197583"/>
              <a:gd name="connsiteY53" fmla="*/ 47950 h 1721711"/>
              <a:gd name="connsiteX54" fmla="*/ 1394840 w 5197583"/>
              <a:gd name="connsiteY54" fmla="*/ 33436 h 1721711"/>
              <a:gd name="connsiteX55" fmla="*/ 1351297 w 5197583"/>
              <a:gd name="connsiteY55" fmla="*/ 18921 h 1721711"/>
              <a:gd name="connsiteX56" fmla="*/ 1293240 w 5197583"/>
              <a:gd name="connsiteY56" fmla="*/ 4407 h 1721711"/>
              <a:gd name="connsiteX57" fmla="*/ 698154 w 5197583"/>
              <a:gd name="connsiteY57" fmla="*/ 4407 h 172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197583" h="1721711">
                <a:moveTo>
                  <a:pt x="799754" y="18921"/>
                </a:moveTo>
                <a:cubicBezTo>
                  <a:pt x="741697" y="28597"/>
                  <a:pt x="683986" y="40650"/>
                  <a:pt x="625583" y="47950"/>
                </a:cubicBezTo>
                <a:cubicBezTo>
                  <a:pt x="567774" y="55176"/>
                  <a:pt x="508877" y="52886"/>
                  <a:pt x="451411" y="62464"/>
                </a:cubicBezTo>
                <a:cubicBezTo>
                  <a:pt x="421229" y="67494"/>
                  <a:pt x="393354" y="81817"/>
                  <a:pt x="364326" y="91493"/>
                </a:cubicBezTo>
                <a:lnTo>
                  <a:pt x="320783" y="106007"/>
                </a:lnTo>
                <a:cubicBezTo>
                  <a:pt x="306269" y="120521"/>
                  <a:pt x="290381" y="133781"/>
                  <a:pt x="277240" y="149550"/>
                </a:cubicBezTo>
                <a:cubicBezTo>
                  <a:pt x="266073" y="162951"/>
                  <a:pt x="260546" y="180758"/>
                  <a:pt x="248211" y="193093"/>
                </a:cubicBezTo>
                <a:cubicBezTo>
                  <a:pt x="235876" y="205428"/>
                  <a:pt x="219182" y="212445"/>
                  <a:pt x="204668" y="222121"/>
                </a:cubicBezTo>
                <a:cubicBezTo>
                  <a:pt x="185316" y="251150"/>
                  <a:pt x="157643" y="276109"/>
                  <a:pt x="146611" y="309207"/>
                </a:cubicBezTo>
                <a:cubicBezTo>
                  <a:pt x="130327" y="358060"/>
                  <a:pt x="131766" y="360585"/>
                  <a:pt x="103068" y="410807"/>
                </a:cubicBezTo>
                <a:cubicBezTo>
                  <a:pt x="94413" y="425953"/>
                  <a:pt x="81841" y="438748"/>
                  <a:pt x="74040" y="454350"/>
                </a:cubicBezTo>
                <a:cubicBezTo>
                  <a:pt x="62442" y="477546"/>
                  <a:pt x="51210" y="534254"/>
                  <a:pt x="45011" y="555950"/>
                </a:cubicBezTo>
                <a:cubicBezTo>
                  <a:pt x="15260" y="660077"/>
                  <a:pt x="45487" y="524540"/>
                  <a:pt x="15983" y="672064"/>
                </a:cubicBezTo>
                <a:cubicBezTo>
                  <a:pt x="20140" y="759371"/>
                  <a:pt x="0" y="915381"/>
                  <a:pt x="45011" y="1020407"/>
                </a:cubicBezTo>
                <a:cubicBezTo>
                  <a:pt x="53534" y="1040294"/>
                  <a:pt x="63305" y="1059678"/>
                  <a:pt x="74040" y="1078464"/>
                </a:cubicBezTo>
                <a:cubicBezTo>
                  <a:pt x="82695" y="1093610"/>
                  <a:pt x="91716" y="1108763"/>
                  <a:pt x="103068" y="1122007"/>
                </a:cubicBezTo>
                <a:cubicBezTo>
                  <a:pt x="120879" y="1142787"/>
                  <a:pt x="141773" y="1160712"/>
                  <a:pt x="161126" y="1180064"/>
                </a:cubicBezTo>
                <a:cubicBezTo>
                  <a:pt x="194616" y="1280535"/>
                  <a:pt x="147564" y="1169081"/>
                  <a:pt x="219183" y="1252636"/>
                </a:cubicBezTo>
                <a:cubicBezTo>
                  <a:pt x="237542" y="1274055"/>
                  <a:pt x="241641" y="1306465"/>
                  <a:pt x="262726" y="1325207"/>
                </a:cubicBezTo>
                <a:cubicBezTo>
                  <a:pt x="286983" y="1346769"/>
                  <a:pt x="322807" y="1350747"/>
                  <a:pt x="349811" y="1368750"/>
                </a:cubicBezTo>
                <a:cubicBezTo>
                  <a:pt x="366890" y="1380136"/>
                  <a:pt x="375411" y="1402325"/>
                  <a:pt x="393354" y="1412293"/>
                </a:cubicBezTo>
                <a:cubicBezTo>
                  <a:pt x="422260" y="1428352"/>
                  <a:pt x="501020" y="1446466"/>
                  <a:pt x="538497" y="1455836"/>
                </a:cubicBezTo>
                <a:cubicBezTo>
                  <a:pt x="981628" y="1721711"/>
                  <a:pt x="562914" y="1487094"/>
                  <a:pt x="1902840" y="1513893"/>
                </a:cubicBezTo>
                <a:cubicBezTo>
                  <a:pt x="1956268" y="1514962"/>
                  <a:pt x="2009324" y="1523090"/>
                  <a:pt x="2062497" y="1528407"/>
                </a:cubicBezTo>
                <a:cubicBezTo>
                  <a:pt x="2149239" y="1537081"/>
                  <a:pt x="2284821" y="1555603"/>
                  <a:pt x="2367297" y="1557436"/>
                </a:cubicBezTo>
                <a:lnTo>
                  <a:pt x="3499411" y="1571950"/>
                </a:lnTo>
                <a:lnTo>
                  <a:pt x="4675068" y="1557436"/>
                </a:lnTo>
                <a:cubicBezTo>
                  <a:pt x="4757441" y="1555755"/>
                  <a:pt x="4839830" y="1551119"/>
                  <a:pt x="4921811" y="1542921"/>
                </a:cubicBezTo>
                <a:cubicBezTo>
                  <a:pt x="4937034" y="1541399"/>
                  <a:pt x="4950643" y="1532610"/>
                  <a:pt x="4965354" y="1528407"/>
                </a:cubicBezTo>
                <a:cubicBezTo>
                  <a:pt x="4984534" y="1522927"/>
                  <a:pt x="5004059" y="1518731"/>
                  <a:pt x="5023411" y="1513893"/>
                </a:cubicBezTo>
                <a:lnTo>
                  <a:pt x="5154040" y="1426807"/>
                </a:lnTo>
                <a:lnTo>
                  <a:pt x="5197583" y="1397778"/>
                </a:lnTo>
                <a:cubicBezTo>
                  <a:pt x="5192745" y="1344559"/>
                  <a:pt x="5194265" y="1290373"/>
                  <a:pt x="5183068" y="1238121"/>
                </a:cubicBezTo>
                <a:cubicBezTo>
                  <a:pt x="5179413" y="1221064"/>
                  <a:pt x="5161841" y="1210180"/>
                  <a:pt x="5154040" y="1194578"/>
                </a:cubicBezTo>
                <a:cubicBezTo>
                  <a:pt x="5093953" y="1074403"/>
                  <a:pt x="5193685" y="1232274"/>
                  <a:pt x="5110497" y="1107493"/>
                </a:cubicBezTo>
                <a:cubicBezTo>
                  <a:pt x="5100687" y="1048631"/>
                  <a:pt x="5097710" y="1016489"/>
                  <a:pt x="5081468" y="962350"/>
                </a:cubicBezTo>
                <a:cubicBezTo>
                  <a:pt x="5072675" y="933042"/>
                  <a:pt x="5081469" y="884940"/>
                  <a:pt x="5052440" y="875264"/>
                </a:cubicBezTo>
                <a:lnTo>
                  <a:pt x="5008897" y="860750"/>
                </a:lnTo>
                <a:cubicBezTo>
                  <a:pt x="4939893" y="814746"/>
                  <a:pt x="4981906" y="837239"/>
                  <a:pt x="4878268" y="802693"/>
                </a:cubicBezTo>
                <a:cubicBezTo>
                  <a:pt x="4863754" y="797855"/>
                  <a:pt x="4847456" y="796664"/>
                  <a:pt x="4834726" y="788178"/>
                </a:cubicBezTo>
                <a:cubicBezTo>
                  <a:pt x="4820212" y="778502"/>
                  <a:pt x="4807123" y="766235"/>
                  <a:pt x="4791183" y="759150"/>
                </a:cubicBezTo>
                <a:cubicBezTo>
                  <a:pt x="4791173" y="759145"/>
                  <a:pt x="4682331" y="722866"/>
                  <a:pt x="4660554" y="715607"/>
                </a:cubicBezTo>
                <a:lnTo>
                  <a:pt x="4617011" y="701093"/>
                </a:lnTo>
                <a:cubicBezTo>
                  <a:pt x="4602497" y="686579"/>
                  <a:pt x="4590547" y="668936"/>
                  <a:pt x="4573468" y="657550"/>
                </a:cubicBezTo>
                <a:cubicBezTo>
                  <a:pt x="4463952" y="584539"/>
                  <a:pt x="4617628" y="759762"/>
                  <a:pt x="4442840" y="584978"/>
                </a:cubicBezTo>
                <a:cubicBezTo>
                  <a:pt x="4428326" y="570464"/>
                  <a:pt x="4416376" y="552822"/>
                  <a:pt x="4399297" y="541436"/>
                </a:cubicBezTo>
                <a:cubicBezTo>
                  <a:pt x="4268385" y="454162"/>
                  <a:pt x="4449231" y="612075"/>
                  <a:pt x="4312211" y="497893"/>
                </a:cubicBezTo>
                <a:cubicBezTo>
                  <a:pt x="4288082" y="477786"/>
                  <a:pt x="4253072" y="441030"/>
                  <a:pt x="4239640" y="410807"/>
                </a:cubicBezTo>
                <a:cubicBezTo>
                  <a:pt x="4202357" y="326919"/>
                  <a:pt x="4212345" y="299889"/>
                  <a:pt x="4181583" y="207607"/>
                </a:cubicBezTo>
                <a:cubicBezTo>
                  <a:pt x="4176745" y="193093"/>
                  <a:pt x="4175555" y="176794"/>
                  <a:pt x="4167068" y="164064"/>
                </a:cubicBezTo>
                <a:cubicBezTo>
                  <a:pt x="4139363" y="122506"/>
                  <a:pt x="4087137" y="91798"/>
                  <a:pt x="4036440" y="91493"/>
                </a:cubicBezTo>
                <a:lnTo>
                  <a:pt x="1627068" y="76978"/>
                </a:lnTo>
                <a:cubicBezTo>
                  <a:pt x="1583525" y="72140"/>
                  <a:pt x="1539655" y="69666"/>
                  <a:pt x="1496440" y="62464"/>
                </a:cubicBezTo>
                <a:cubicBezTo>
                  <a:pt x="1481349" y="59949"/>
                  <a:pt x="1467608" y="52153"/>
                  <a:pt x="1452897" y="47950"/>
                </a:cubicBezTo>
                <a:cubicBezTo>
                  <a:pt x="1433717" y="42470"/>
                  <a:pt x="1414020" y="38916"/>
                  <a:pt x="1394840" y="33436"/>
                </a:cubicBezTo>
                <a:cubicBezTo>
                  <a:pt x="1380129" y="29233"/>
                  <a:pt x="1366008" y="23124"/>
                  <a:pt x="1351297" y="18921"/>
                </a:cubicBezTo>
                <a:cubicBezTo>
                  <a:pt x="1332117" y="13441"/>
                  <a:pt x="1313183" y="4850"/>
                  <a:pt x="1293240" y="4407"/>
                </a:cubicBezTo>
                <a:cubicBezTo>
                  <a:pt x="1094927" y="0"/>
                  <a:pt x="896516" y="4407"/>
                  <a:pt x="698154" y="440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4800" b="0" i="0" u="none" strike="noStrike" cap="none" normalizeH="0" baseline="0">
              <a:ln>
                <a:noFill/>
              </a:ln>
              <a:solidFill>
                <a:schemeClr val="tx1"/>
              </a:solidFill>
              <a:effectLst/>
              <a:latin typeface="Verdana" pitchFamily="34" charset="0"/>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algn="ctr"/>
            <a:r>
              <a:rPr lang="en-US" sz="9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algn="ctr"/>
            <a:r>
              <a:rPr lang="en-US"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8</a:t>
            </a:r>
            <a:endParaRPr lang="en-US" sz="4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15490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algn="ctr"/>
            <a:r>
              <a:rPr lang="en-US" sz="4000" b="1" dirty="0">
                <a:ln w="17780" cmpd="sng">
                  <a:solidFill>
                    <a:srgbClr val="FFFFFF"/>
                  </a:solidFill>
                  <a:prstDash val="solid"/>
                  <a:miter lim="800000"/>
                </a:ln>
                <a:solidFill>
                  <a:srgbClr val="9999FF"/>
                </a:solidFill>
                <a:effectLst>
                  <a:outerShdw blurRad="50800" algn="tl" rotWithShape="0">
                    <a:srgbClr val="000000"/>
                  </a:outerShdw>
                </a:effectLst>
              </a:rPr>
              <a:t>Part 4 Meiosis Review Game</a:t>
            </a:r>
            <a:endParaRPr lang="en-US" sz="4000" b="1" cap="none" spc="0" dirty="0">
              <a:ln w="17780" cmpd="sng">
                <a:solidFill>
                  <a:srgbClr val="FFFFFF"/>
                </a:solidFill>
                <a:prstDash val="solid"/>
                <a:miter lim="800000"/>
              </a:ln>
              <a:solidFill>
                <a:srgbClr val="9999FF"/>
              </a:solidFill>
              <a:effectLst>
                <a:outerShdw blurRad="50800" algn="tl" rotWithShape="0">
                  <a:srgbClr val="000000"/>
                </a:outerShdw>
              </a:effectLst>
            </a:endParaRPr>
          </a:p>
        </p:txBody>
      </p:sp>
      <p:pic>
        <p:nvPicPr>
          <p:cNvPr id="4" name="Picture 3">
            <a:extLst>
              <a:ext uri="{FF2B5EF4-FFF2-40B4-BE49-F238E27FC236}">
                <a16:creationId xmlns:a16="http://schemas.microsoft.com/office/drawing/2014/main" id="{6C3537B1-C214-2F1F-AAE0-4CEFACFA715E}"/>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1350399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0" y="53975"/>
            <a:ext cx="8991600" cy="5597525"/>
          </a:xfrm>
        </p:spPr>
        <p:txBody>
          <a:bodyPr/>
          <a:lstStyle/>
          <a:p>
            <a:pPr eaLnBrk="1" hangingPunct="1">
              <a:defRPr/>
            </a:pPr>
            <a:r>
              <a:rPr lang="en-US" dirty="0">
                <a:effectLst>
                  <a:outerShdw blurRad="38100" dist="38100" dir="2700000" algn="tl">
                    <a:srgbClr val="000000"/>
                  </a:outerShdw>
                </a:effectLst>
                <a:latin typeface="+mn-lt"/>
                <a:ea typeface="+mn-ea"/>
                <a:cs typeface="+mn-cs"/>
              </a:rPr>
              <a:t>In Meiosis, there’s a Reduction of genetic information</a:t>
            </a:r>
          </a:p>
          <a:p>
            <a:pPr lvl="1" eaLnBrk="1" hangingPunct="1">
              <a:defRPr/>
            </a:pPr>
            <a:r>
              <a:rPr lang="en-US" dirty="0">
                <a:effectLst>
                  <a:outerShdw blurRad="38100" dist="38100" dir="2700000" algn="tl">
                    <a:srgbClr val="000000"/>
                  </a:outerShdw>
                </a:effectLst>
                <a:latin typeface="+mn-lt"/>
              </a:rPr>
              <a:t>Produces four different germ (reproductive cells). </a:t>
            </a:r>
          </a:p>
        </p:txBody>
      </p:sp>
      <p:pic>
        <p:nvPicPr>
          <p:cNvPr id="4976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305800" cy="4848225"/>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497675" name="WordArt 11"/>
          <p:cNvSpPr>
            <a:spLocks noChangeArrowheads="1" noChangeShapeType="1" noTextEdit="1"/>
          </p:cNvSpPr>
          <p:nvPr/>
        </p:nvSpPr>
        <p:spPr bwMode="auto">
          <a:xfrm>
            <a:off x="533400" y="2774950"/>
            <a:ext cx="8305800" cy="2095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endParaRPr kumimoji="0" lang="en-US" sz="3600" b="0" i="0" u="none" strike="noStrike" kern="10" cap="none" spc="720" normalizeH="0" baseline="0" noProof="0" dirty="0">
              <a:ln w="38100">
                <a:solidFill>
                  <a:srgbClr val="000000"/>
                </a:solidFill>
                <a:round/>
                <a:headEnd/>
                <a:tailEnd/>
              </a:ln>
              <a:solidFill>
                <a:srgbClr val="FF7C80"/>
              </a:solidFill>
              <a:effectLst>
                <a:outerShdw dist="45791" dir="3378596" algn="ctr" rotWithShape="0">
                  <a:srgbClr val="4D4D4D">
                    <a:alpha val="80000"/>
                  </a:srgbClr>
                </a:outerShdw>
              </a:effectLst>
              <a:uLnTx/>
              <a:uFillTx/>
              <a:latin typeface="Arial Black"/>
              <a:ea typeface="+mn-ea"/>
              <a:cs typeface="+mn-cs"/>
            </a:endParaRPr>
          </a:p>
        </p:txBody>
      </p:sp>
      <p:sp>
        <p:nvSpPr>
          <p:cNvPr id="497676" name="Oval 12"/>
          <p:cNvSpPr>
            <a:spLocks noChangeArrowheads="1"/>
          </p:cNvSpPr>
          <p:nvPr/>
        </p:nvSpPr>
        <p:spPr bwMode="auto">
          <a:xfrm>
            <a:off x="381000" y="5105400"/>
            <a:ext cx="1828800" cy="1066800"/>
          </a:xfrm>
          <a:prstGeom prst="ellipse">
            <a:avLst/>
          </a:prstGeom>
          <a:noFill/>
          <a:ln w="76200" algn="ctr">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7" name="Oval 13"/>
          <p:cNvSpPr>
            <a:spLocks noChangeArrowheads="1"/>
          </p:cNvSpPr>
          <p:nvPr/>
        </p:nvSpPr>
        <p:spPr bwMode="auto">
          <a:xfrm>
            <a:off x="2667000" y="5105400"/>
            <a:ext cx="1828800" cy="1066800"/>
          </a:xfrm>
          <a:prstGeom prst="ellipse">
            <a:avLst/>
          </a:prstGeom>
          <a:noFill/>
          <a:ln w="76200" algn="ctr">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8" name="Oval 14"/>
          <p:cNvSpPr>
            <a:spLocks noChangeArrowheads="1"/>
          </p:cNvSpPr>
          <p:nvPr/>
        </p:nvSpPr>
        <p:spPr bwMode="auto">
          <a:xfrm>
            <a:off x="4648200" y="5105400"/>
            <a:ext cx="1828800" cy="1066800"/>
          </a:xfrm>
          <a:prstGeom prst="ellipse">
            <a:avLst/>
          </a:prstGeom>
          <a:noFill/>
          <a:ln w="76200" algn="ctr">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9" name="Oval 15"/>
          <p:cNvSpPr>
            <a:spLocks noChangeArrowheads="1"/>
          </p:cNvSpPr>
          <p:nvPr/>
        </p:nvSpPr>
        <p:spPr bwMode="auto">
          <a:xfrm>
            <a:off x="6705600" y="5105400"/>
            <a:ext cx="1828800" cy="1066800"/>
          </a:xfrm>
          <a:prstGeom prst="ellipse">
            <a:avLst/>
          </a:prstGeom>
          <a:noFill/>
          <a:ln w="76200" algn="ctr">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Rounded Corners 1">
            <a:extLst>
              <a:ext uri="{FF2B5EF4-FFF2-40B4-BE49-F238E27FC236}">
                <a16:creationId xmlns:a16="http://schemas.microsoft.com/office/drawing/2014/main" id="{F177E388-7D53-4AD5-B883-333176E3ABB7}"/>
              </a:ext>
            </a:extLst>
          </p:cNvPr>
          <p:cNvSpPr/>
          <p:nvPr/>
        </p:nvSpPr>
        <p:spPr bwMode="auto">
          <a:xfrm>
            <a:off x="4114800" y="76200"/>
            <a:ext cx="1905000" cy="533400"/>
          </a:xfrm>
          <a:prstGeom prst="roundRect">
            <a:avLst/>
          </a:prstGeom>
          <a:solidFill>
            <a:schemeClr val="tx1"/>
          </a:solidFill>
          <a:ln w="28575"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a:extLst>
              <a:ext uri="{FF2B5EF4-FFF2-40B4-BE49-F238E27FC236}">
                <a16:creationId xmlns:a16="http://schemas.microsoft.com/office/drawing/2014/main" id="{0F9160F7-E280-4C64-8F24-7FBF0E387432}"/>
              </a:ext>
            </a:extLst>
          </p:cNvPr>
          <p:cNvSpPr/>
          <p:nvPr/>
        </p:nvSpPr>
        <p:spPr>
          <a:xfrm>
            <a:off x="7395644" y="1714500"/>
            <a:ext cx="987771" cy="144655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9</a:t>
            </a:r>
          </a:p>
        </p:txBody>
      </p:sp>
    </p:spTree>
    <p:extLst>
      <p:ext uri="{BB962C8B-B14F-4D97-AF65-F5344CB8AC3E}">
        <p14:creationId xmlns:p14="http://schemas.microsoft.com/office/powerpoint/2010/main" val="126949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0" y="53975"/>
            <a:ext cx="8991600" cy="5597525"/>
          </a:xfrm>
        </p:spPr>
        <p:txBody>
          <a:bodyPr/>
          <a:lstStyle/>
          <a:p>
            <a:pPr eaLnBrk="1" hangingPunct="1">
              <a:defRPr/>
            </a:pPr>
            <a:r>
              <a:rPr lang="en-US" dirty="0">
                <a:effectLst>
                  <a:outerShdw blurRad="38100" dist="38100" dir="2700000" algn="tl">
                    <a:srgbClr val="000000"/>
                  </a:outerShdw>
                </a:effectLst>
                <a:latin typeface="+mn-lt"/>
                <a:ea typeface="+mn-ea"/>
                <a:cs typeface="+mn-cs"/>
              </a:rPr>
              <a:t>In Meiosis, there’s a Reduction of genetic information</a:t>
            </a:r>
          </a:p>
          <a:p>
            <a:pPr lvl="1" eaLnBrk="1" hangingPunct="1">
              <a:defRPr/>
            </a:pPr>
            <a:r>
              <a:rPr lang="en-US" dirty="0">
                <a:effectLst>
                  <a:outerShdw blurRad="38100" dist="38100" dir="2700000" algn="tl">
                    <a:srgbClr val="000000"/>
                  </a:outerShdw>
                </a:effectLst>
                <a:latin typeface="+mn-lt"/>
              </a:rPr>
              <a:t>Produces four different germ (reproductive cells). </a:t>
            </a:r>
          </a:p>
        </p:txBody>
      </p:sp>
      <p:pic>
        <p:nvPicPr>
          <p:cNvPr id="4976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305800" cy="4848225"/>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497675" name="WordArt 11"/>
          <p:cNvSpPr>
            <a:spLocks noChangeArrowheads="1" noChangeShapeType="1" noTextEdit="1"/>
          </p:cNvSpPr>
          <p:nvPr/>
        </p:nvSpPr>
        <p:spPr bwMode="auto">
          <a:xfrm>
            <a:off x="533400" y="2774950"/>
            <a:ext cx="8305800" cy="2095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3600" b="0" i="0" u="none" strike="noStrike" kern="10" cap="none" spc="720" normalizeH="0" baseline="0" noProof="0" dirty="0">
                <a:ln w="38100">
                  <a:solidFill>
                    <a:srgbClr val="000000"/>
                  </a:solidFill>
                  <a:round/>
                  <a:headEnd/>
                  <a:tailEnd/>
                </a:ln>
                <a:solidFill>
                  <a:srgbClr val="FF7C80"/>
                </a:solidFill>
                <a:effectLst>
                  <a:outerShdw dist="45791" dir="3378596" algn="ctr" rotWithShape="0">
                    <a:srgbClr val="4D4D4D">
                      <a:alpha val="80000"/>
                    </a:srgbClr>
                  </a:outerShdw>
                </a:effectLst>
                <a:uLnTx/>
                <a:uFillTx/>
                <a:latin typeface="Arial Black"/>
                <a:ea typeface="+mn-ea"/>
                <a:cs typeface="+mn-cs"/>
              </a:rPr>
              <a:t>Which one will </a:t>
            </a:r>
          </a:p>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3600" b="0" i="0" u="none" strike="noStrike" kern="10" cap="none" spc="720" normalizeH="0" baseline="0" noProof="0" dirty="0">
                <a:ln w="38100">
                  <a:solidFill>
                    <a:srgbClr val="000000"/>
                  </a:solidFill>
                  <a:round/>
                  <a:headEnd/>
                  <a:tailEnd/>
                </a:ln>
                <a:solidFill>
                  <a:srgbClr val="FF7C80"/>
                </a:solidFill>
                <a:effectLst>
                  <a:outerShdw dist="45791" dir="3378596" algn="ctr" rotWithShape="0">
                    <a:srgbClr val="4D4D4D">
                      <a:alpha val="80000"/>
                    </a:srgbClr>
                  </a:outerShdw>
                </a:effectLst>
                <a:uLnTx/>
                <a:uFillTx/>
                <a:latin typeface="Arial Black"/>
                <a:ea typeface="+mn-ea"/>
                <a:cs typeface="+mn-cs"/>
              </a:rPr>
              <a:t>fertilize the egg for a bonus point?</a:t>
            </a:r>
          </a:p>
        </p:txBody>
      </p:sp>
      <p:sp>
        <p:nvSpPr>
          <p:cNvPr id="497676" name="Oval 12"/>
          <p:cNvSpPr>
            <a:spLocks noChangeArrowheads="1"/>
          </p:cNvSpPr>
          <p:nvPr/>
        </p:nvSpPr>
        <p:spPr bwMode="auto">
          <a:xfrm>
            <a:off x="381000" y="5105400"/>
            <a:ext cx="1828800" cy="1066800"/>
          </a:xfrm>
          <a:prstGeom prst="ellipse">
            <a:avLst/>
          </a:prstGeom>
          <a:noFill/>
          <a:ln w="76200" algn="ctr">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7" name="Oval 13"/>
          <p:cNvSpPr>
            <a:spLocks noChangeArrowheads="1"/>
          </p:cNvSpPr>
          <p:nvPr/>
        </p:nvSpPr>
        <p:spPr bwMode="auto">
          <a:xfrm>
            <a:off x="2667000" y="5105400"/>
            <a:ext cx="1828800" cy="1066800"/>
          </a:xfrm>
          <a:prstGeom prst="ellipse">
            <a:avLst/>
          </a:prstGeom>
          <a:noFill/>
          <a:ln w="76200" algn="ctr">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8" name="Oval 14"/>
          <p:cNvSpPr>
            <a:spLocks noChangeArrowheads="1"/>
          </p:cNvSpPr>
          <p:nvPr/>
        </p:nvSpPr>
        <p:spPr bwMode="auto">
          <a:xfrm>
            <a:off x="4648200" y="5105400"/>
            <a:ext cx="1828800" cy="1066800"/>
          </a:xfrm>
          <a:prstGeom prst="ellipse">
            <a:avLst/>
          </a:prstGeom>
          <a:noFill/>
          <a:ln w="76200" algn="ctr">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9" name="Oval 15"/>
          <p:cNvSpPr>
            <a:spLocks noChangeArrowheads="1"/>
          </p:cNvSpPr>
          <p:nvPr/>
        </p:nvSpPr>
        <p:spPr bwMode="auto">
          <a:xfrm>
            <a:off x="6705600" y="5105400"/>
            <a:ext cx="1828800" cy="1066800"/>
          </a:xfrm>
          <a:prstGeom prst="ellipse">
            <a:avLst/>
          </a:prstGeom>
          <a:noFill/>
          <a:ln w="76200" algn="ctr">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Rounded Corners 1">
            <a:extLst>
              <a:ext uri="{FF2B5EF4-FFF2-40B4-BE49-F238E27FC236}">
                <a16:creationId xmlns:a16="http://schemas.microsoft.com/office/drawing/2014/main" id="{F177E388-7D53-4AD5-B883-333176E3ABB7}"/>
              </a:ext>
            </a:extLst>
          </p:cNvPr>
          <p:cNvSpPr/>
          <p:nvPr/>
        </p:nvSpPr>
        <p:spPr bwMode="auto">
          <a:xfrm>
            <a:off x="4114800" y="76200"/>
            <a:ext cx="1905000" cy="533400"/>
          </a:xfrm>
          <a:prstGeom prst="roundRect">
            <a:avLst/>
          </a:prstGeom>
          <a:solidFill>
            <a:schemeClr val="tx1"/>
          </a:solidFill>
          <a:ln w="28575"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a:extLst>
              <a:ext uri="{FF2B5EF4-FFF2-40B4-BE49-F238E27FC236}">
                <a16:creationId xmlns:a16="http://schemas.microsoft.com/office/drawing/2014/main" id="{0F9160F7-E280-4C64-8F24-7FBF0E387432}"/>
              </a:ext>
            </a:extLst>
          </p:cNvPr>
          <p:cNvSpPr/>
          <p:nvPr/>
        </p:nvSpPr>
        <p:spPr>
          <a:xfrm>
            <a:off x="7395644" y="1714500"/>
            <a:ext cx="987771" cy="1446550"/>
          </a:xfrm>
          <a:prstGeom prst="rect">
            <a:avLst/>
          </a:prstGeom>
          <a:noFill/>
        </p:spPr>
        <p:txBody>
          <a:bodyPr wrap="none" lIns="91440" tIns="45720" rIns="91440" bIns="45720">
            <a:spAutoFit/>
          </a:bodyPr>
          <a:lstStyle/>
          <a:p>
            <a:pPr algn="ctr"/>
            <a:r>
              <a:rPr lang="en-US" sz="88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9</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3"/>
          <p:cNvSpPr>
            <a:spLocks noGrp="1" noChangeArrowheads="1"/>
          </p:cNvSpPr>
          <p:nvPr>
            <p:ph type="body" idx="4294967295"/>
          </p:nvPr>
        </p:nvSpPr>
        <p:spPr>
          <a:xfrm>
            <a:off x="304800" y="152400"/>
            <a:ext cx="8610600" cy="5867400"/>
          </a:xfrm>
        </p:spPr>
        <p:txBody>
          <a:bodyPr/>
          <a:lstStyle/>
          <a:p>
            <a:pPr marL="0" indent="0" eaLnBrk="1" hangingPunct="1">
              <a:buNone/>
            </a:pPr>
            <a:r>
              <a:rPr lang="en-US" dirty="0"/>
              <a:t>Scientists call the factors that control traits…</a:t>
            </a:r>
          </a:p>
          <a:p>
            <a:pPr marL="0" indent="0" eaLnBrk="1" hangingPunct="1">
              <a:buNone/>
            </a:pPr>
            <a:r>
              <a:rPr lang="en-US" dirty="0">
                <a:solidFill>
                  <a:srgbClr val="FF9999"/>
                </a:solidFill>
              </a:rPr>
              <a:t>A.)DNA    </a:t>
            </a:r>
            <a:r>
              <a:rPr lang="en-US" dirty="0">
                <a:solidFill>
                  <a:srgbClr val="33CCFF"/>
                </a:solidFill>
              </a:rPr>
              <a:t>B.)Genes  </a:t>
            </a:r>
            <a:r>
              <a:rPr lang="en-US" dirty="0">
                <a:solidFill>
                  <a:srgbClr val="FF99FF"/>
                </a:solidFill>
              </a:rPr>
              <a:t>C.)Helicase  </a:t>
            </a:r>
            <a:r>
              <a:rPr lang="en-US" dirty="0">
                <a:solidFill>
                  <a:srgbClr val="00FFCC"/>
                </a:solidFill>
              </a:rPr>
              <a:t>D.)Meiosis II </a:t>
            </a:r>
          </a:p>
        </p:txBody>
      </p:sp>
      <p:sp>
        <p:nvSpPr>
          <p:cNvPr id="90009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900100"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10600" cy="4953000"/>
          </a:xfrm>
          <a:prstGeom prst="rect">
            <a:avLst/>
          </a:prstGeom>
          <a:noFill/>
          <a:ln w="76200" algn="ctr">
            <a:solidFill>
              <a:srgbClr val="777777"/>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D4A433D-A32F-4F2F-AD68-BE9E6E69E0E2}"/>
              </a:ext>
            </a:extLst>
          </p:cNvPr>
          <p:cNvSpPr/>
          <p:nvPr/>
        </p:nvSpPr>
        <p:spPr>
          <a:xfrm>
            <a:off x="7467600" y="54864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10</a:t>
            </a:r>
          </a:p>
        </p:txBody>
      </p:sp>
      <p:sp>
        <p:nvSpPr>
          <p:cNvPr id="3" name="Rectangle 2">
            <a:extLst>
              <a:ext uri="{FF2B5EF4-FFF2-40B4-BE49-F238E27FC236}">
                <a16:creationId xmlns:a16="http://schemas.microsoft.com/office/drawing/2014/main" id="{E55C0064-D6B5-4D0B-8427-4A699A45BFA5}"/>
              </a:ext>
            </a:extLst>
          </p:cNvPr>
          <p:cNvSpPr/>
          <p:nvPr/>
        </p:nvSpPr>
        <p:spPr bwMode="auto">
          <a:xfrm>
            <a:off x="3276600" y="5862935"/>
            <a:ext cx="1828800" cy="53786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a:extLst>
              <a:ext uri="{FF2B5EF4-FFF2-40B4-BE49-F238E27FC236}">
                <a16:creationId xmlns:a16="http://schemas.microsoft.com/office/drawing/2014/main" id="{8E3D4046-6D17-4DC4-A240-6D3D522F1F6D}"/>
              </a:ext>
            </a:extLst>
          </p:cNvPr>
          <p:cNvSpPr/>
          <p:nvPr/>
        </p:nvSpPr>
        <p:spPr bwMode="auto">
          <a:xfrm>
            <a:off x="7118350" y="4114800"/>
            <a:ext cx="1568450" cy="53786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5" name="Rectangle 4">
            <a:extLst>
              <a:ext uri="{FF2B5EF4-FFF2-40B4-BE49-F238E27FC236}">
                <a16:creationId xmlns:a16="http://schemas.microsoft.com/office/drawing/2014/main" id="{273631C2-0695-4D2D-BBB8-AADF0065144A}"/>
              </a:ext>
            </a:extLst>
          </p:cNvPr>
          <p:cNvSpPr/>
          <p:nvPr/>
        </p:nvSpPr>
        <p:spPr bwMode="auto">
          <a:xfrm>
            <a:off x="7118350" y="2281535"/>
            <a:ext cx="1568450" cy="537865"/>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Tree>
    <p:extLst>
      <p:ext uri="{BB962C8B-B14F-4D97-AF65-F5344CB8AC3E}">
        <p14:creationId xmlns:p14="http://schemas.microsoft.com/office/powerpoint/2010/main" val="2882903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19260F07-F4AF-CAD7-5424-7973907EC362}"/>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02998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24068251"/>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solidFill>
                            <a:srgbClr val="FF00FF"/>
                          </a:solidFill>
                        </a:rPr>
                        <a:t>TIME TO REDUCE</a:t>
                      </a:r>
                    </a:p>
                  </a:txBody>
                  <a:tcPr>
                    <a:solidFill>
                      <a:schemeClr val="bg1">
                        <a:lumMod val="85000"/>
                        <a:lumOff val="15000"/>
                      </a:schemeClr>
                    </a:solid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rgbClr val="FF00FF"/>
                          </a:solidFill>
                        </a:rPr>
                        <a:t>11</a:t>
                      </a:r>
                    </a:p>
                  </a:txBody>
                  <a:tcPr>
                    <a:solidFill>
                      <a:schemeClr val="bg1">
                        <a:lumMod val="85000"/>
                        <a:lumOff val="15000"/>
                      </a:schemeClr>
                    </a:solid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rgbClr val="FF00FF"/>
                          </a:solidFill>
                        </a:rPr>
                        <a:t>12</a:t>
                      </a:r>
                    </a:p>
                  </a:txBody>
                  <a:tcPr>
                    <a:solidFill>
                      <a:schemeClr val="bg1">
                        <a:lumMod val="85000"/>
                        <a:lumOff val="15000"/>
                      </a:schemeClr>
                    </a:solid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rgbClr val="FF00FF"/>
                          </a:solidFill>
                        </a:rPr>
                        <a:t>13</a:t>
                      </a:r>
                    </a:p>
                  </a:txBody>
                  <a:tcPr>
                    <a:solidFill>
                      <a:schemeClr val="bg1">
                        <a:lumMod val="85000"/>
                        <a:lumOff val="15000"/>
                      </a:schemeClr>
                    </a:solid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rgbClr val="FF00FF"/>
                          </a:solidFill>
                        </a:rPr>
                        <a:t>14</a:t>
                      </a:r>
                    </a:p>
                  </a:txBody>
                  <a:tcPr>
                    <a:solidFill>
                      <a:schemeClr val="bg1">
                        <a:lumMod val="85000"/>
                        <a:lumOff val="15000"/>
                      </a:schemeClr>
                    </a:solid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rgbClr val="FF00FF"/>
                          </a:solidFill>
                        </a:rPr>
                        <a:t>15</a:t>
                      </a:r>
                    </a:p>
                  </a:txBody>
                  <a:tcPr>
                    <a:solidFill>
                      <a:schemeClr val="bg1">
                        <a:lumMod val="85000"/>
                        <a:lumOff val="15000"/>
                      </a:schemeClr>
                    </a:solid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FA58413F-289A-C3E4-8BD5-7B737E91F6A2}"/>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659833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3"/>
          <p:cNvSpPr>
            <a:spLocks noGrp="1" noChangeArrowheads="1"/>
          </p:cNvSpPr>
          <p:nvPr>
            <p:ph type="body" idx="4294967295"/>
          </p:nvPr>
        </p:nvSpPr>
        <p:spPr>
          <a:xfrm>
            <a:off x="304800" y="152400"/>
            <a:ext cx="8078787" cy="5867400"/>
          </a:xfrm>
        </p:spPr>
        <p:txBody>
          <a:bodyPr/>
          <a:lstStyle/>
          <a:p>
            <a:pPr marL="0" indent="0" eaLnBrk="1" hangingPunct="1">
              <a:buNone/>
            </a:pPr>
            <a:r>
              <a:rPr lang="en-US" dirty="0">
                <a:solidFill>
                  <a:srgbClr val="33CCFF"/>
                </a:solidFill>
              </a:rPr>
              <a:t>The different forms in genes are called…</a:t>
            </a:r>
          </a:p>
          <a:p>
            <a:pPr marL="0" indent="0" eaLnBrk="1" hangingPunct="1">
              <a:buNone/>
            </a:pPr>
            <a:r>
              <a:rPr lang="en-US" dirty="0">
                <a:solidFill>
                  <a:srgbClr val="FFFFCC"/>
                </a:solidFill>
              </a:rPr>
              <a:t>A.) </a:t>
            </a:r>
            <a:r>
              <a:rPr lang="en-US" dirty="0" err="1">
                <a:solidFill>
                  <a:srgbClr val="FFFFCC"/>
                </a:solidFill>
              </a:rPr>
              <a:t>Genoids</a:t>
            </a:r>
            <a:endParaRPr lang="en-US" dirty="0">
              <a:solidFill>
                <a:srgbClr val="FFFFCC"/>
              </a:solidFill>
            </a:endParaRPr>
          </a:p>
          <a:p>
            <a:pPr marL="0" indent="0" eaLnBrk="1" hangingPunct="1">
              <a:buNone/>
            </a:pPr>
            <a:r>
              <a:rPr lang="en-US" dirty="0">
                <a:solidFill>
                  <a:srgbClr val="9999FF"/>
                </a:solidFill>
              </a:rPr>
              <a:t>B.) Chromatin</a:t>
            </a:r>
          </a:p>
          <a:p>
            <a:pPr marL="0" indent="0" eaLnBrk="1" hangingPunct="1">
              <a:buNone/>
            </a:pPr>
            <a:r>
              <a:rPr lang="en-US" dirty="0">
                <a:solidFill>
                  <a:srgbClr val="FF5050"/>
                </a:solidFill>
              </a:rPr>
              <a:t>C.) RNA</a:t>
            </a:r>
          </a:p>
          <a:p>
            <a:pPr marL="0" indent="0" eaLnBrk="1" hangingPunct="1">
              <a:buNone/>
            </a:pPr>
            <a:r>
              <a:rPr lang="en-US" dirty="0">
                <a:solidFill>
                  <a:srgbClr val="FFCC99"/>
                </a:solidFill>
              </a:rPr>
              <a:t>D.) Alleles</a:t>
            </a:r>
          </a:p>
          <a:p>
            <a:pPr marL="0" indent="0" eaLnBrk="1" hangingPunct="1">
              <a:buNone/>
            </a:pPr>
            <a:r>
              <a:rPr lang="en-US" dirty="0">
                <a:solidFill>
                  <a:srgbClr val="00FFCC"/>
                </a:solidFill>
              </a:rPr>
              <a:t>E.) Ribosomes</a:t>
            </a:r>
          </a:p>
        </p:txBody>
      </p:sp>
      <p:sp>
        <p:nvSpPr>
          <p:cNvPr id="900099"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a:ln>
                  <a:noFill/>
                </a:ln>
                <a:solidFill>
                  <a:srgbClr val="FFFFFF"/>
                </a:solidFill>
                <a:effectLst/>
                <a:uLnTx/>
                <a:uFillTx/>
                <a:latin typeface="Verdana" pitchFamily="34" charset="0"/>
                <a:ea typeface="+mn-ea"/>
                <a:cs typeface="+mn-cs"/>
              </a:rPr>
              <a:t>Copyright© 2010 Ryan P. Murphy</a:t>
            </a:r>
          </a:p>
        </p:txBody>
      </p:sp>
      <p:pic>
        <p:nvPicPr>
          <p:cNvPr id="1026" name="Picture 2">
            <a:extLst>
              <a:ext uri="{FF2B5EF4-FFF2-40B4-BE49-F238E27FC236}">
                <a16:creationId xmlns:a16="http://schemas.microsoft.com/office/drawing/2014/main" id="{19BBB300-BF27-41EB-A1B0-547594C500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6751" y="800100"/>
            <a:ext cx="5743575" cy="45720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Rectangle 1">
            <a:extLst>
              <a:ext uri="{FF2B5EF4-FFF2-40B4-BE49-F238E27FC236}">
                <a16:creationId xmlns:a16="http://schemas.microsoft.com/office/drawing/2014/main" id="{367EDD16-E48B-4C0E-8184-ACB86EB419C2}"/>
              </a:ext>
            </a:extLst>
          </p:cNvPr>
          <p:cNvSpPr/>
          <p:nvPr/>
        </p:nvSpPr>
        <p:spPr bwMode="auto">
          <a:xfrm>
            <a:off x="6019800" y="5060950"/>
            <a:ext cx="533400" cy="304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a:extLst>
              <a:ext uri="{FF2B5EF4-FFF2-40B4-BE49-F238E27FC236}">
                <a16:creationId xmlns:a16="http://schemas.microsoft.com/office/drawing/2014/main" id="{6450911C-3235-42CB-A7D0-675E8309C7BD}"/>
              </a:ext>
            </a:extLst>
          </p:cNvPr>
          <p:cNvSpPr/>
          <p:nvPr/>
        </p:nvSpPr>
        <p:spPr bwMode="auto">
          <a:xfrm>
            <a:off x="5943600" y="787400"/>
            <a:ext cx="533400" cy="304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4" name="Rectangle 3">
            <a:extLst>
              <a:ext uri="{FF2B5EF4-FFF2-40B4-BE49-F238E27FC236}">
                <a16:creationId xmlns:a16="http://schemas.microsoft.com/office/drawing/2014/main" id="{D8E8A40C-004D-4BC9-B61B-ACFFF5EB3467}"/>
              </a:ext>
            </a:extLst>
          </p:cNvPr>
          <p:cNvSpPr/>
          <p:nvPr/>
        </p:nvSpPr>
        <p:spPr>
          <a:xfrm>
            <a:off x="7848600" y="5638800"/>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11</a:t>
            </a:r>
          </a:p>
        </p:txBody>
      </p:sp>
    </p:spTree>
    <p:extLst>
      <p:ext uri="{BB962C8B-B14F-4D97-AF65-F5344CB8AC3E}">
        <p14:creationId xmlns:p14="http://schemas.microsoft.com/office/powerpoint/2010/main" val="1442452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76200" y="62495"/>
            <a:ext cx="8915400" cy="3657600"/>
          </a:xfrm>
        </p:spPr>
        <p:txBody>
          <a:bodyPr/>
          <a:lstStyle/>
          <a:p>
            <a:pPr eaLnBrk="1" hangingPunct="1">
              <a:defRPr/>
            </a:pPr>
            <a:r>
              <a:rPr lang="en-US" dirty="0"/>
              <a:t>Mendel's law of segregation: Allele pairs separate during gamete formation, and randomly unite at fertilization.</a:t>
            </a:r>
          </a:p>
          <a:p>
            <a:pPr lvl="1" eaLnBrk="1" hangingPunct="1">
              <a:defRPr/>
            </a:pPr>
            <a:r>
              <a:rPr lang="en-US" dirty="0">
                <a:solidFill>
                  <a:srgbClr val="FFFF99"/>
                </a:solidFill>
              </a:rPr>
              <a:t>Organisms inherit two alleles for each trait when </a:t>
            </a:r>
            <a:r>
              <a:rPr lang="en-US" dirty="0">
                <a:solidFill>
                  <a:srgbClr val="00B0F0"/>
                </a:solidFill>
              </a:rPr>
              <a:t>gametes are produced. </a:t>
            </a:r>
          </a:p>
          <a:p>
            <a:pPr lvl="1" eaLnBrk="1" hangingPunct="1">
              <a:defRPr/>
            </a:pPr>
            <a:r>
              <a:rPr lang="en-US" dirty="0">
                <a:solidFill>
                  <a:srgbClr val="FF0000"/>
                </a:solidFill>
              </a:rPr>
              <a:t>Allele pairs separate leaving each cell with a single allele for each trait.</a:t>
            </a:r>
            <a:endParaRPr lang="en-US" dirty="0">
              <a:solidFill>
                <a:srgbClr val="FF0000"/>
              </a:solidFill>
              <a:effectLst>
                <a:outerShdw blurRad="38100" dist="38100" dir="2700000" algn="tl">
                  <a:srgbClr val="000000"/>
                </a:outerShdw>
              </a:effectLst>
            </a:endParaRPr>
          </a:p>
        </p:txBody>
      </p:sp>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026" name="Picture 2" descr="http://course1.winona.edu/sberg/ILLUST/metphsI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8610600" cy="2667000"/>
          </a:xfrm>
          <a:prstGeom prst="rect">
            <a:avLst/>
          </a:prstGeom>
          <a:noFill/>
          <a:ln w="76200">
            <a:solidFill>
              <a:srgbClr val="FF66FF"/>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431A19-7657-4BEA-8C3E-15F1DDE92637}"/>
              </a:ext>
            </a:extLst>
          </p:cNvPr>
          <p:cNvSpPr/>
          <p:nvPr/>
        </p:nvSpPr>
        <p:spPr>
          <a:xfrm>
            <a:off x="7905239" y="-27410"/>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12</a:t>
            </a:r>
          </a:p>
        </p:txBody>
      </p:sp>
      <p:sp>
        <p:nvSpPr>
          <p:cNvPr id="5" name="Rectangle: Rounded Corners 4">
            <a:extLst>
              <a:ext uri="{FF2B5EF4-FFF2-40B4-BE49-F238E27FC236}">
                <a16:creationId xmlns:a16="http://schemas.microsoft.com/office/drawing/2014/main" id="{0ECBEF28-8A61-4C2A-BA6D-BD372D99B8A6}"/>
              </a:ext>
            </a:extLst>
          </p:cNvPr>
          <p:cNvSpPr/>
          <p:nvPr/>
        </p:nvSpPr>
        <p:spPr bwMode="auto">
          <a:xfrm>
            <a:off x="3429000" y="152400"/>
            <a:ext cx="2133600" cy="457200"/>
          </a:xfrm>
          <a:prstGeom prst="roundRect">
            <a:avLst/>
          </a:prstGeom>
          <a:solidFill>
            <a:schemeClr val="tx1"/>
          </a:solidFill>
          <a:ln w="38100" cap="flat" cmpd="sng" algn="ctr">
            <a:solidFill>
              <a:schemeClr val="bg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91304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76200" y="62495"/>
            <a:ext cx="8915400" cy="3657600"/>
          </a:xfrm>
        </p:spPr>
        <p:txBody>
          <a:bodyPr/>
          <a:lstStyle/>
          <a:p>
            <a:pPr eaLnBrk="1" hangingPunct="1">
              <a:defRPr/>
            </a:pPr>
            <a:r>
              <a:rPr lang="en-US" dirty="0"/>
              <a:t>Mendel's law of segregation: Allele pairs separate during gamete formation, and randomly unite at fertilization.</a:t>
            </a:r>
          </a:p>
          <a:p>
            <a:pPr lvl="1" eaLnBrk="1" hangingPunct="1">
              <a:defRPr/>
            </a:pPr>
            <a:r>
              <a:rPr lang="en-US" dirty="0">
                <a:solidFill>
                  <a:srgbClr val="FFFF99"/>
                </a:solidFill>
              </a:rPr>
              <a:t>Organisms inherit two alleles for each trait when </a:t>
            </a:r>
            <a:r>
              <a:rPr lang="en-US" dirty="0">
                <a:solidFill>
                  <a:srgbClr val="00B0F0"/>
                </a:solidFill>
              </a:rPr>
              <a:t>gametes are produced. </a:t>
            </a:r>
          </a:p>
          <a:p>
            <a:pPr lvl="1" eaLnBrk="1" hangingPunct="1">
              <a:defRPr/>
            </a:pPr>
            <a:r>
              <a:rPr lang="en-US" dirty="0">
                <a:solidFill>
                  <a:srgbClr val="FF0000"/>
                </a:solidFill>
              </a:rPr>
              <a:t>Allele pairs separate leaving each cell with a single allele for each trait.</a:t>
            </a:r>
            <a:endParaRPr lang="en-US" dirty="0">
              <a:solidFill>
                <a:srgbClr val="FF0000"/>
              </a:solidFill>
              <a:effectLst>
                <a:outerShdw blurRad="38100" dist="38100" dir="2700000" algn="tl">
                  <a:srgbClr val="000000"/>
                </a:outerShdw>
              </a:effectLst>
            </a:endParaRPr>
          </a:p>
        </p:txBody>
      </p:sp>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pic>
        <p:nvPicPr>
          <p:cNvPr id="1026" name="Picture 2" descr="http://course1.winona.edu/sberg/ILLUST/metphsI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0"/>
            <a:ext cx="8610600" cy="2667000"/>
          </a:xfrm>
          <a:prstGeom prst="rect">
            <a:avLst/>
          </a:prstGeom>
          <a:noFill/>
          <a:ln w="76200">
            <a:solidFill>
              <a:srgbClr val="FF66FF"/>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D431A19-7657-4BEA-8C3E-15F1DDE92637}"/>
              </a:ext>
            </a:extLst>
          </p:cNvPr>
          <p:cNvSpPr/>
          <p:nvPr/>
        </p:nvSpPr>
        <p:spPr>
          <a:xfrm>
            <a:off x="7905239" y="-2741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12</a:t>
            </a:r>
          </a:p>
        </p:txBody>
      </p:sp>
      <p:sp>
        <p:nvSpPr>
          <p:cNvPr id="5" name="Rectangle: Rounded Corners 4">
            <a:extLst>
              <a:ext uri="{FF2B5EF4-FFF2-40B4-BE49-F238E27FC236}">
                <a16:creationId xmlns:a16="http://schemas.microsoft.com/office/drawing/2014/main" id="{0ECBEF28-8A61-4C2A-BA6D-BD372D99B8A6}"/>
              </a:ext>
            </a:extLst>
          </p:cNvPr>
          <p:cNvSpPr/>
          <p:nvPr/>
        </p:nvSpPr>
        <p:spPr bwMode="auto">
          <a:xfrm>
            <a:off x="3429000" y="152400"/>
            <a:ext cx="2133600" cy="457200"/>
          </a:xfrm>
          <a:prstGeom prst="roundRect">
            <a:avLst/>
          </a:prstGeom>
          <a:solidFill>
            <a:schemeClr val="tx1"/>
          </a:solidFill>
          <a:ln w="38100" cap="flat" cmpd="sng" algn="ctr">
            <a:solidFill>
              <a:schemeClr val="bg1">
                <a:lumMod val="75000"/>
                <a:lumOff val="2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a:extLst>
              <a:ext uri="{FF2B5EF4-FFF2-40B4-BE49-F238E27FC236}">
                <a16:creationId xmlns:a16="http://schemas.microsoft.com/office/drawing/2014/main" id="{D0BCECCA-426E-41CE-A9F8-186DE203C651}"/>
              </a:ext>
            </a:extLst>
          </p:cNvPr>
          <p:cNvSpPr/>
          <p:nvPr/>
        </p:nvSpPr>
        <p:spPr>
          <a:xfrm>
            <a:off x="157006" y="3732795"/>
            <a:ext cx="5564344" cy="3170099"/>
          </a:xfrm>
          <a:prstGeom prst="rect">
            <a:avLst/>
          </a:prstGeom>
          <a:noFill/>
        </p:spPr>
        <p:txBody>
          <a:bodyPr wrap="none" lIns="91440" tIns="45720" rIns="91440" bIns="45720">
            <a:spAutoFit/>
          </a:bodyPr>
          <a:lstStyle/>
          <a:p>
            <a:pPr algn="ctr"/>
            <a:r>
              <a:rPr lang="en-US" sz="4000" b="1" cap="none" spc="0" dirty="0">
                <a:ln w="9525">
                  <a:solidFill>
                    <a:schemeClr val="bg1"/>
                  </a:solidFill>
                  <a:prstDash val="solid"/>
                </a:ln>
                <a:solidFill>
                  <a:schemeClr val="tx1"/>
                </a:solidFill>
                <a:effectLst>
                  <a:glow rad="228600">
                    <a:schemeClr val="bg1"/>
                  </a:glow>
                  <a:outerShdw blurRad="12700" dist="38100" dir="2700000" algn="tl" rotWithShape="0">
                    <a:schemeClr val="bg1">
                      <a:lumMod val="50000"/>
                    </a:schemeClr>
                  </a:outerShdw>
                </a:effectLst>
              </a:rPr>
              <a:t>Which will fertilize</a:t>
            </a:r>
          </a:p>
          <a:p>
            <a:pPr algn="ctr"/>
            <a:endParaRPr lang="en-US" sz="4000" b="1" dirty="0">
              <a:ln w="9525">
                <a:solidFill>
                  <a:schemeClr val="bg1"/>
                </a:solidFill>
                <a:prstDash val="solid"/>
              </a:ln>
              <a:effectLst>
                <a:glow rad="228600">
                  <a:schemeClr val="bg1"/>
                </a:glow>
                <a:outerShdw blurRad="12700" dist="38100" dir="2700000" algn="tl" rotWithShape="0">
                  <a:schemeClr val="bg1">
                    <a:lumMod val="50000"/>
                  </a:schemeClr>
                </a:outerShdw>
              </a:effectLst>
            </a:endParaRPr>
          </a:p>
          <a:p>
            <a:pPr algn="ctr"/>
            <a:endParaRPr lang="en-US" sz="4000" b="1" cap="none" spc="0" dirty="0">
              <a:ln w="9525">
                <a:solidFill>
                  <a:schemeClr val="bg1"/>
                </a:solidFill>
                <a:prstDash val="solid"/>
              </a:ln>
              <a:solidFill>
                <a:schemeClr val="tx1"/>
              </a:solidFill>
              <a:effectLst>
                <a:glow rad="228600">
                  <a:schemeClr val="bg1"/>
                </a:glow>
                <a:outerShdw blurRad="12700" dist="38100" dir="2700000" algn="tl" rotWithShape="0">
                  <a:schemeClr val="bg1">
                    <a:lumMod val="50000"/>
                  </a:schemeClr>
                </a:outerShdw>
              </a:effectLst>
            </a:endParaRPr>
          </a:p>
          <a:p>
            <a:pPr algn="ctr"/>
            <a:endParaRPr lang="en-US" sz="4000" b="1" cap="none" spc="0" dirty="0">
              <a:ln w="9525">
                <a:solidFill>
                  <a:schemeClr val="bg1"/>
                </a:solidFill>
                <a:prstDash val="solid"/>
              </a:ln>
              <a:solidFill>
                <a:schemeClr val="tx1"/>
              </a:solidFill>
              <a:effectLst>
                <a:glow rad="228600">
                  <a:schemeClr val="bg1"/>
                </a:glow>
                <a:outerShdw blurRad="12700" dist="38100" dir="2700000" algn="tl" rotWithShape="0">
                  <a:schemeClr val="bg1">
                    <a:lumMod val="50000"/>
                  </a:schemeClr>
                </a:outerShdw>
              </a:effectLst>
            </a:endParaRPr>
          </a:p>
          <a:p>
            <a:pPr algn="ctr"/>
            <a:r>
              <a:rPr lang="en-US" sz="4000" b="1" dirty="0">
                <a:ln w="9525">
                  <a:solidFill>
                    <a:schemeClr val="bg1"/>
                  </a:solidFill>
                  <a:prstDash val="solid"/>
                </a:ln>
                <a:effectLst>
                  <a:glow rad="228600">
                    <a:schemeClr val="bg1"/>
                  </a:glow>
                  <a:outerShdw blurRad="12700" dist="38100" dir="2700000" algn="tl" rotWithShape="0">
                    <a:schemeClr val="bg1">
                      <a:lumMod val="50000"/>
                    </a:schemeClr>
                  </a:outerShdw>
                </a:effectLst>
              </a:rPr>
              <a:t>for a bonus point</a:t>
            </a:r>
            <a:endParaRPr lang="en-US" sz="4000" b="1" cap="none" spc="0" dirty="0">
              <a:ln w="9525">
                <a:solidFill>
                  <a:schemeClr val="bg1"/>
                </a:solidFill>
                <a:prstDash val="solid"/>
              </a:ln>
              <a:solidFill>
                <a:schemeClr val="tx1"/>
              </a:solidFill>
              <a:effectLst>
                <a:glow rad="228600">
                  <a:schemeClr val="bg1"/>
                </a:glow>
                <a:outerShdw blurRad="12700" dist="38100" dir="2700000" algn="tl" rotWithShape="0">
                  <a:schemeClr val="bg1">
                    <a:lumMod val="50000"/>
                  </a:schemeClr>
                </a:outerShdw>
              </a:effectLst>
            </a:endParaRPr>
          </a:p>
        </p:txBody>
      </p:sp>
      <p:sp>
        <p:nvSpPr>
          <p:cNvPr id="4" name="Oval 3">
            <a:extLst>
              <a:ext uri="{FF2B5EF4-FFF2-40B4-BE49-F238E27FC236}">
                <a16:creationId xmlns:a16="http://schemas.microsoft.com/office/drawing/2014/main" id="{A4CB3096-4F9F-419C-B2D5-49957C207D6C}"/>
              </a:ext>
            </a:extLst>
          </p:cNvPr>
          <p:cNvSpPr/>
          <p:nvPr/>
        </p:nvSpPr>
        <p:spPr bwMode="auto">
          <a:xfrm>
            <a:off x="6978904" y="3776219"/>
            <a:ext cx="1784095" cy="623305"/>
          </a:xfrm>
          <a:prstGeom prst="ellipse">
            <a:avLst/>
          </a:prstGeom>
          <a:solidFill>
            <a:srgbClr val="00B0F0">
              <a:alpha val="46000"/>
            </a:srgbClr>
          </a:solidFill>
          <a:ln w="5715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6" name="Oval 5">
            <a:extLst>
              <a:ext uri="{FF2B5EF4-FFF2-40B4-BE49-F238E27FC236}">
                <a16:creationId xmlns:a16="http://schemas.microsoft.com/office/drawing/2014/main" id="{6E04E482-05F8-4550-A23E-C694FBAB9B0A}"/>
              </a:ext>
            </a:extLst>
          </p:cNvPr>
          <p:cNvSpPr/>
          <p:nvPr/>
        </p:nvSpPr>
        <p:spPr bwMode="auto">
          <a:xfrm>
            <a:off x="7055105" y="4503305"/>
            <a:ext cx="1784095" cy="602096"/>
          </a:xfrm>
          <a:prstGeom prst="ellipse">
            <a:avLst/>
          </a:prstGeom>
          <a:solidFill>
            <a:srgbClr val="C00000">
              <a:alpha val="46000"/>
            </a:srgbClr>
          </a:solid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7" name="Oval 6">
            <a:extLst>
              <a:ext uri="{FF2B5EF4-FFF2-40B4-BE49-F238E27FC236}">
                <a16:creationId xmlns:a16="http://schemas.microsoft.com/office/drawing/2014/main" id="{387FFE18-24D7-4EBF-998B-6A9190B30954}"/>
              </a:ext>
            </a:extLst>
          </p:cNvPr>
          <p:cNvSpPr/>
          <p:nvPr/>
        </p:nvSpPr>
        <p:spPr bwMode="auto">
          <a:xfrm>
            <a:off x="7126699" y="5189104"/>
            <a:ext cx="1784095" cy="602096"/>
          </a:xfrm>
          <a:prstGeom prst="ellipse">
            <a:avLst/>
          </a:prstGeom>
          <a:solidFill>
            <a:srgbClr val="FFC000">
              <a:alpha val="46000"/>
            </a:srgbClr>
          </a:solid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Oval 7">
            <a:extLst>
              <a:ext uri="{FF2B5EF4-FFF2-40B4-BE49-F238E27FC236}">
                <a16:creationId xmlns:a16="http://schemas.microsoft.com/office/drawing/2014/main" id="{DA99DDDB-D54F-422A-8C1C-7F541B260B74}"/>
              </a:ext>
            </a:extLst>
          </p:cNvPr>
          <p:cNvSpPr/>
          <p:nvPr/>
        </p:nvSpPr>
        <p:spPr bwMode="auto">
          <a:xfrm>
            <a:off x="7090902" y="5881233"/>
            <a:ext cx="1784095" cy="602096"/>
          </a:xfrm>
          <a:prstGeom prst="ellipse">
            <a:avLst/>
          </a:prstGeom>
          <a:solidFill>
            <a:srgbClr val="00FF00">
              <a:alpha val="46000"/>
            </a:srgbClr>
          </a:solidFill>
          <a:ln w="57150"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Tree>
    <p:extLst>
      <p:ext uri="{BB962C8B-B14F-4D97-AF65-F5344CB8AC3E}">
        <p14:creationId xmlns:p14="http://schemas.microsoft.com/office/powerpoint/2010/main" val="19159687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067800" cy="4525963"/>
          </a:xfrm>
        </p:spPr>
        <p:txBody>
          <a:bodyPr/>
          <a:lstStyle/>
          <a:p>
            <a:r>
              <a:rPr lang="en-US" dirty="0"/>
              <a:t>Which is not an important event of Meiosis</a:t>
            </a:r>
          </a:p>
          <a:p>
            <a:endParaRPr lang="en-US" sz="800" dirty="0"/>
          </a:p>
          <a:p>
            <a:pPr lvl="1"/>
            <a:r>
              <a:rPr lang="en-US" dirty="0">
                <a:solidFill>
                  <a:srgbClr val="FF99FF"/>
                </a:solidFill>
              </a:rPr>
              <a:t>#1.) Two cell divisions that end without DNA replication. (leads to a reduction of genetic information).</a:t>
            </a:r>
          </a:p>
          <a:p>
            <a:pPr lvl="1"/>
            <a:r>
              <a:rPr lang="en-US" dirty="0">
                <a:solidFill>
                  <a:srgbClr val="00FFCC"/>
                </a:solidFill>
              </a:rPr>
              <a:t>#2.) Pairing of homologous chromosomes that lead to crossing over creating genetic variation.</a:t>
            </a:r>
          </a:p>
          <a:p>
            <a:pPr lvl="1"/>
            <a:r>
              <a:rPr lang="en-US" dirty="0">
                <a:solidFill>
                  <a:srgbClr val="FFCC66"/>
                </a:solidFill>
              </a:rPr>
              <a:t>#3.) Separation of homologous chromosomes (Anaphase I of Meiosis I)</a:t>
            </a:r>
          </a:p>
          <a:p>
            <a:pPr lvl="1"/>
            <a:r>
              <a:rPr lang="en-US" dirty="0">
                <a:solidFill>
                  <a:schemeClr val="accent1">
                    <a:lumMod val="40000"/>
                    <a:lumOff val="60000"/>
                  </a:schemeClr>
                </a:solidFill>
              </a:rPr>
              <a:t>#4.) The DNA replicates and divides one last time during prophase II. </a:t>
            </a:r>
          </a:p>
          <a:p>
            <a:pPr lvl="1"/>
            <a:r>
              <a:rPr lang="en-US" dirty="0">
                <a:solidFill>
                  <a:srgbClr val="FFFFCC"/>
                </a:solidFill>
              </a:rPr>
              <a:t>#5.) Separation sister chromatids (Anaphase II of Meiosis II)</a:t>
            </a:r>
          </a:p>
          <a:p>
            <a:endParaRPr lang="en-US" dirty="0">
              <a:solidFill>
                <a:srgbClr val="FFCC66"/>
              </a:solidFill>
            </a:endParaRPr>
          </a:p>
          <a:p>
            <a:endParaRPr lang="en-US" dirty="0">
              <a:solidFill>
                <a:srgbClr val="CC99FF"/>
              </a:solidFill>
            </a:endParaRPr>
          </a:p>
          <a:p>
            <a:endParaRPr lang="en-US" dirty="0">
              <a:solidFill>
                <a:srgbClr val="FF99FF"/>
              </a:solidFill>
            </a:endParaRPr>
          </a:p>
          <a:p>
            <a:r>
              <a:rPr lang="en-US" dirty="0">
                <a:solidFill>
                  <a:schemeClr val="bg1"/>
                </a:solidFill>
              </a:rPr>
              <a:t>2.) Pairing of homologous chromosomes that lead to crossing over creating genetic variation.</a:t>
            </a:r>
          </a:p>
          <a:p>
            <a:r>
              <a:rPr lang="en-US" dirty="0">
                <a:solidFill>
                  <a:schemeClr val="bg1"/>
                </a:solidFill>
              </a:rPr>
              <a:t>3.) Separation of homologous chromosomes (Anaphase I of Meiosis I)</a:t>
            </a:r>
          </a:p>
          <a:p>
            <a:r>
              <a:rPr lang="en-US" dirty="0">
                <a:solidFill>
                  <a:schemeClr val="bg1"/>
                </a:solidFill>
              </a:rPr>
              <a:t>4.) Separation sister chromatids (Anaphase II of Meiosis II) Which will fertilize?</a:t>
            </a:r>
          </a:p>
        </p:txBody>
      </p:sp>
      <p:sp>
        <p:nvSpPr>
          <p:cNvPr id="2" name="Rectangle 1">
            <a:extLst>
              <a:ext uri="{FF2B5EF4-FFF2-40B4-BE49-F238E27FC236}">
                <a16:creationId xmlns:a16="http://schemas.microsoft.com/office/drawing/2014/main" id="{BB7DF814-4CF3-4980-A160-31AD76B9483C}"/>
              </a:ext>
            </a:extLst>
          </p:cNvPr>
          <p:cNvSpPr/>
          <p:nvPr/>
        </p:nvSpPr>
        <p:spPr>
          <a:xfrm>
            <a:off x="7917939" y="5807670"/>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13</a:t>
            </a:r>
          </a:p>
        </p:txBody>
      </p:sp>
    </p:spTree>
    <p:extLst>
      <p:ext uri="{BB962C8B-B14F-4D97-AF65-F5344CB8AC3E}">
        <p14:creationId xmlns:p14="http://schemas.microsoft.com/office/powerpoint/2010/main" val="3966652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1" name="Rectangle 3"/>
          <p:cNvSpPr>
            <a:spLocks noGrp="1" noChangeArrowheads="1"/>
          </p:cNvSpPr>
          <p:nvPr>
            <p:ph type="body" idx="4294967295"/>
          </p:nvPr>
        </p:nvSpPr>
        <p:spPr>
          <a:xfrm>
            <a:off x="95252" y="83400"/>
            <a:ext cx="8896348" cy="5791200"/>
          </a:xfrm>
        </p:spPr>
        <p:txBody>
          <a:bodyPr/>
          <a:lstStyle/>
          <a:p>
            <a:pPr eaLnBrk="1" hangingPunct="1">
              <a:defRPr/>
            </a:pPr>
            <a:r>
              <a:rPr lang="en-US" dirty="0"/>
              <a:t>Independent orientation: Chromosomes align along the metaphase plate in metaphase I. </a:t>
            </a:r>
          </a:p>
          <a:p>
            <a:pPr lvl="1" eaLnBrk="1" hangingPunct="1">
              <a:defRPr/>
            </a:pPr>
            <a:r>
              <a:rPr lang="en-US" dirty="0">
                <a:solidFill>
                  <a:srgbClr val="FFFF99"/>
                </a:solidFill>
              </a:rPr>
              <a:t>One chromosome is inherited from your mother and the other from your father.</a:t>
            </a:r>
          </a:p>
          <a:p>
            <a:pPr lvl="1" eaLnBrk="1" hangingPunct="1">
              <a:defRPr/>
            </a:pPr>
            <a:r>
              <a:rPr lang="en-US" dirty="0">
                <a:solidFill>
                  <a:srgbClr val="CC99FF"/>
                </a:solidFill>
              </a:rPr>
              <a:t>Two possibilities; each pole has a 50% chance of inheriting one or the other.</a:t>
            </a:r>
            <a:endParaRPr lang="en-US" dirty="0">
              <a:solidFill>
                <a:srgbClr val="CC99FF"/>
              </a:solidFill>
              <a:effectLst>
                <a:outerShdw blurRad="38100" dist="38100" dir="2700000" algn="tl">
                  <a:srgbClr val="000000"/>
                </a:outerShdw>
              </a:effectLst>
              <a:ea typeface="+mn-ea"/>
              <a:cs typeface="+mn-cs"/>
            </a:endParaRPr>
          </a:p>
        </p:txBody>
      </p:sp>
      <p:sp>
        <p:nvSpPr>
          <p:cNvPr id="45773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2" name="Oval 1"/>
          <p:cNvSpPr/>
          <p:nvPr/>
        </p:nvSpPr>
        <p:spPr>
          <a:xfrm>
            <a:off x="457200" y="3200400"/>
            <a:ext cx="8382000" cy="3352800"/>
          </a:xfrm>
          <a:prstGeom prst="ellipse">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a:ea typeface="+mn-ea"/>
              <a:cs typeface="+mn-cs"/>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463837">
            <a:off x="4788863" y="3479828"/>
            <a:ext cx="560268" cy="1009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280062">
            <a:off x="4211320" y="3472685"/>
            <a:ext cx="530508" cy="1023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800000" flipH="1">
            <a:off x="4741828" y="4685575"/>
            <a:ext cx="457200" cy="997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6"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0554537">
            <a:off x="4242896" y="4721576"/>
            <a:ext cx="491702" cy="1011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362200" y="3752165"/>
            <a:ext cx="881973" cy="1569660"/>
          </a:xfrm>
          <a:prstGeom prst="rect">
            <a:avLst/>
          </a:prstGeom>
          <a:noFill/>
        </p:spPr>
        <p:txBody>
          <a:bodyPr wrap="none" lIns="91440" tIns="45720" rIns="91440" bIns="45720">
            <a:spAutoFit/>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4" name="Rectangle 3"/>
          <p:cNvSpPr/>
          <p:nvPr/>
        </p:nvSpPr>
        <p:spPr>
          <a:xfrm>
            <a:off x="6096000" y="3860880"/>
            <a:ext cx="881973" cy="156966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Tahoma" pitchFamily="34" charset="0"/>
                <a:ea typeface="+mn-ea"/>
                <a:cs typeface="+mn-cs"/>
              </a:rPr>
              <a:t>?</a:t>
            </a:r>
          </a:p>
        </p:txBody>
      </p:sp>
      <p:sp>
        <p:nvSpPr>
          <p:cNvPr id="7" name="Rectangle: Rounded Corners 6">
            <a:extLst>
              <a:ext uri="{FF2B5EF4-FFF2-40B4-BE49-F238E27FC236}">
                <a16:creationId xmlns:a16="http://schemas.microsoft.com/office/drawing/2014/main" id="{DF0454C4-3F00-4213-9933-4C369552F3BB}"/>
              </a:ext>
            </a:extLst>
          </p:cNvPr>
          <p:cNvSpPr/>
          <p:nvPr/>
        </p:nvSpPr>
        <p:spPr bwMode="auto">
          <a:xfrm>
            <a:off x="2879688" y="152400"/>
            <a:ext cx="1930820" cy="457200"/>
          </a:xfrm>
          <a:prstGeom prst="roundRect">
            <a:avLst/>
          </a:prstGeom>
          <a:solidFill>
            <a:schemeClr val="tx1"/>
          </a:solidFill>
          <a:ln w="38100" cap="flat" cmpd="sng" algn="ctr">
            <a:solidFill>
              <a:schemeClr val="tx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8" name="Rectangle 7">
            <a:extLst>
              <a:ext uri="{FF2B5EF4-FFF2-40B4-BE49-F238E27FC236}">
                <a16:creationId xmlns:a16="http://schemas.microsoft.com/office/drawing/2014/main" id="{6A80938B-5FB8-4BF5-B306-5658E3A376B3}"/>
              </a:ext>
            </a:extLst>
          </p:cNvPr>
          <p:cNvSpPr/>
          <p:nvPr/>
        </p:nvSpPr>
        <p:spPr>
          <a:xfrm>
            <a:off x="152400" y="5848677"/>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14</a:t>
            </a:r>
          </a:p>
        </p:txBody>
      </p:sp>
    </p:spTree>
    <p:extLst>
      <p:ext uri="{BB962C8B-B14F-4D97-AF65-F5344CB8AC3E}">
        <p14:creationId xmlns:p14="http://schemas.microsoft.com/office/powerpoint/2010/main" val="38564145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a:t>How to play…</a:t>
            </a:r>
          </a:p>
          <a:p>
            <a:pPr lvl="1"/>
            <a:r>
              <a:rPr lang="en-US" dirty="0">
                <a:solidFill>
                  <a:srgbClr val="6699FF"/>
                </a:solidFill>
              </a:rPr>
              <a:t>Don’t play like </a:t>
            </a:r>
            <a:r>
              <a:rPr lang="en-US" dirty="0" err="1">
                <a:solidFill>
                  <a:srgbClr val="6699FF"/>
                </a:solidFill>
              </a:rPr>
              <a:t>Jeo</a:t>
            </a:r>
            <a:r>
              <a:rPr lang="en-US" dirty="0">
                <a:solidFill>
                  <a:srgbClr val="6699FF"/>
                </a:solidFill>
              </a:rPr>
              <a:t>_ _ _ _ y.</a:t>
            </a:r>
          </a:p>
          <a:p>
            <a:pPr lvl="1"/>
            <a:r>
              <a:rPr lang="en-US" dirty="0">
                <a:solidFill>
                  <a:srgbClr val="FF99FF"/>
                </a:solidFill>
              </a:rPr>
              <a:t>Class should be divided into several small groups.</a:t>
            </a:r>
          </a:p>
          <a:p>
            <a:pPr lvl="1"/>
            <a:r>
              <a:rPr lang="en-US" dirty="0">
                <a:solidFill>
                  <a:srgbClr val="FFCC99"/>
                </a:solidFill>
              </a:rPr>
              <a:t>Groups should use science journal (red slide notes), homework, and other available materials to assist you.</a:t>
            </a:r>
          </a:p>
          <a:p>
            <a:pPr lvl="1"/>
            <a:r>
              <a:rPr lang="en-US" dirty="0">
                <a:solidFill>
                  <a:srgbClr val="66FFCC"/>
                </a:solidFill>
              </a:rPr>
              <a:t>Groups can communicate </a:t>
            </a:r>
            <a:r>
              <a:rPr lang="en-US" b="1" u="sng" dirty="0"/>
              <a:t>quietly</a:t>
            </a:r>
            <a:r>
              <a:rPr lang="en-US" dirty="0"/>
              <a:t> </a:t>
            </a:r>
            <a:r>
              <a:rPr lang="en-US" dirty="0">
                <a:solidFill>
                  <a:srgbClr val="66FFCC"/>
                </a:solidFill>
              </a:rPr>
              <a:t>with each other but no sharing answers between groups.</a:t>
            </a:r>
          </a:p>
          <a:p>
            <a:pPr lvl="2"/>
            <a:r>
              <a:rPr lang="en-US" dirty="0">
                <a:solidFill>
                  <a:srgbClr val="9966FF"/>
                </a:solidFill>
              </a:rPr>
              <a:t>Practice quietly communicating right now?</a:t>
            </a:r>
          </a:p>
          <a:p>
            <a:pPr lvl="2"/>
            <a:r>
              <a:rPr lang="en-US" dirty="0">
                <a:solidFill>
                  <a:srgbClr val="9966FF"/>
                </a:solidFill>
              </a:rPr>
              <a:t>Practice Communication Question:</a:t>
            </a:r>
          </a:p>
          <a:p>
            <a:pPr lvl="2"/>
            <a:r>
              <a:rPr lang="en-US" dirty="0">
                <a:solidFill>
                  <a:srgbClr val="FFFF66"/>
                </a:solidFill>
              </a:rPr>
              <a:t>Your group gets to order one pizza and you can have two toppings.  What does your group want?</a:t>
            </a:r>
          </a:p>
        </p:txBody>
      </p:sp>
      <p:pic>
        <p:nvPicPr>
          <p:cNvPr id="2" name="Picture 1">
            <a:extLst>
              <a:ext uri="{FF2B5EF4-FFF2-40B4-BE49-F238E27FC236}">
                <a16:creationId xmlns:a16="http://schemas.microsoft.com/office/drawing/2014/main" id="{78683DBF-3182-65B9-C78D-404CBE523308}"/>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352579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Which  is not one of Mendel's Laws of Heredity:</a:t>
            </a:r>
          </a:p>
          <a:p>
            <a:r>
              <a:rPr lang="en-US" sz="2400" dirty="0">
                <a:solidFill>
                  <a:srgbClr val="CCCCFF"/>
                </a:solidFill>
              </a:rPr>
              <a:t>1) </a:t>
            </a:r>
            <a:r>
              <a:rPr lang="en-US" sz="2400" dirty="0">
                <a:solidFill>
                  <a:schemeClr val="bg1"/>
                </a:solidFill>
              </a:rPr>
              <a:t>The Law of Segregation: Each inherited trait is defined by a gene pair. Parental genes are randomly separated to the sex cells so that sex cells contain only one gene of the pair. Offspring therefore inherit one genetic allele from each parent when sex cells unite in fertilization.</a:t>
            </a:r>
          </a:p>
          <a:p>
            <a:r>
              <a:rPr lang="en-US" sz="2400" dirty="0">
                <a:solidFill>
                  <a:srgbClr val="FF99FF"/>
                </a:solidFill>
              </a:rPr>
              <a:t>2) </a:t>
            </a:r>
            <a:r>
              <a:rPr lang="en-US" sz="2400" dirty="0">
                <a:solidFill>
                  <a:schemeClr val="bg1"/>
                </a:solidFill>
              </a:rPr>
              <a:t>Sexual reproduction will always result in a new individual that is genetically identical to either the father or mother.</a:t>
            </a:r>
          </a:p>
          <a:p>
            <a:r>
              <a:rPr lang="en-US" sz="2400" dirty="0">
                <a:solidFill>
                  <a:srgbClr val="FFCC99"/>
                </a:solidFill>
              </a:rPr>
              <a:t>3) </a:t>
            </a:r>
            <a:r>
              <a:rPr lang="en-US" sz="2400" dirty="0">
                <a:solidFill>
                  <a:schemeClr val="bg1"/>
                </a:solidFill>
              </a:rPr>
              <a:t>The Law of Independent Assortment: Genes for different traits are sorted separately from one another so that the inheritance of one trait is not dependent on the inheritance of another.</a:t>
            </a:r>
          </a:p>
          <a:p>
            <a:r>
              <a:rPr lang="en-US" sz="2400" dirty="0">
                <a:solidFill>
                  <a:srgbClr val="66FFCC"/>
                </a:solidFill>
              </a:rPr>
              <a:t>4) </a:t>
            </a:r>
            <a:r>
              <a:rPr lang="en-US" sz="2400" dirty="0">
                <a:solidFill>
                  <a:schemeClr val="bg1"/>
                </a:solidFill>
              </a:rPr>
              <a:t>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a:extLst>
              <a:ext uri="{FF2B5EF4-FFF2-40B4-BE49-F238E27FC236}">
                <a16:creationId xmlns:a16="http://schemas.microsoft.com/office/drawing/2014/main" id="{15153136-1BE5-4BFC-84E2-F9A2DA52DAB9}"/>
              </a:ext>
            </a:extLst>
          </p:cNvPr>
          <p:cNvSpPr/>
          <p:nvPr/>
        </p:nvSpPr>
        <p:spPr>
          <a:xfrm>
            <a:off x="7778239" y="5706070"/>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15</a:t>
            </a:r>
          </a:p>
        </p:txBody>
      </p:sp>
    </p:spTree>
    <p:extLst>
      <p:ext uri="{BB962C8B-B14F-4D97-AF65-F5344CB8AC3E}">
        <p14:creationId xmlns:p14="http://schemas.microsoft.com/office/powerpoint/2010/main" val="1250941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7442" name="Rectangle 3"/>
          <p:cNvSpPr>
            <a:spLocks noGrp="1" noChangeArrowheads="1"/>
          </p:cNvSpPr>
          <p:nvPr>
            <p:ph type="body" idx="4294967295"/>
          </p:nvPr>
        </p:nvSpPr>
        <p:spPr>
          <a:xfrm>
            <a:off x="228600" y="228600"/>
            <a:ext cx="8763000" cy="5897563"/>
          </a:xfrm>
        </p:spPr>
        <p:txBody>
          <a:bodyPr/>
          <a:lstStyle/>
          <a:p>
            <a:r>
              <a:rPr lang="en-US" sz="2400" dirty="0"/>
              <a:t>Which  is not one of Mendel's Laws of Heredity:</a:t>
            </a:r>
          </a:p>
          <a:p>
            <a:r>
              <a:rPr lang="en-US" sz="2400" dirty="0">
                <a:solidFill>
                  <a:srgbClr val="CCCCFF"/>
                </a:solidFill>
              </a:rPr>
              <a:t>1) The Law of Segregation: Each inherited trait is defined by a gene pair. Parental genes are randomly separated to the sex cells so that sex cells contain only one gene of the pair. Offspring therefore inherit one genetic allele from each parent when sex cells unite in fertilization.</a:t>
            </a:r>
          </a:p>
          <a:p>
            <a:r>
              <a:rPr lang="en-US" sz="2400" dirty="0">
                <a:solidFill>
                  <a:srgbClr val="FF99FF"/>
                </a:solidFill>
              </a:rPr>
              <a:t>2) Sexual reproduction will always result in a new individual that is genetically identical to either the father or mother.</a:t>
            </a:r>
          </a:p>
          <a:p>
            <a:r>
              <a:rPr lang="en-US" sz="2400" dirty="0">
                <a:solidFill>
                  <a:srgbClr val="FFCC99"/>
                </a:solidFill>
              </a:rPr>
              <a:t>3) The Law of Independent Assortment: Genes for different traits are sorted separately from one another so that the inheritance of one trait is not dependent on the inheritance of another.</a:t>
            </a:r>
          </a:p>
          <a:p>
            <a:r>
              <a:rPr lang="en-US" sz="2400" dirty="0">
                <a:solidFill>
                  <a:srgbClr val="66FFCC"/>
                </a:solidFill>
              </a:rPr>
              <a:t>4) The Law of Dominance: An organism with alternate forms of a gene will express the form that is dominant.</a:t>
            </a:r>
          </a:p>
          <a:p>
            <a:pPr eaLnBrk="1" hangingPunct="1"/>
            <a:endParaRPr lang="en-US" dirty="0"/>
          </a:p>
        </p:txBody>
      </p:sp>
      <p:sp>
        <p:nvSpPr>
          <p:cNvPr id="957443" name="Rectangle 9"/>
          <p:cNvSpPr>
            <a:spLocks noChangeArrowheads="1"/>
          </p:cNvSpPr>
          <p:nvPr/>
        </p:nvSpPr>
        <p:spPr bwMode="auto">
          <a:xfrm>
            <a:off x="5715000" y="6629400"/>
            <a:ext cx="31242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66CCFF"/>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p>
        </p:txBody>
      </p:sp>
      <p:sp>
        <p:nvSpPr>
          <p:cNvPr id="2" name="Rectangle 1">
            <a:extLst>
              <a:ext uri="{FF2B5EF4-FFF2-40B4-BE49-F238E27FC236}">
                <a16:creationId xmlns:a16="http://schemas.microsoft.com/office/drawing/2014/main" id="{15153136-1BE5-4BFC-84E2-F9A2DA52DAB9}"/>
              </a:ext>
            </a:extLst>
          </p:cNvPr>
          <p:cNvSpPr/>
          <p:nvPr/>
        </p:nvSpPr>
        <p:spPr>
          <a:xfrm>
            <a:off x="7778239" y="570607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15</a:t>
            </a:r>
          </a:p>
        </p:txBody>
      </p:sp>
    </p:spTree>
    <p:extLst>
      <p:ext uri="{BB962C8B-B14F-4D97-AF65-F5344CB8AC3E}">
        <p14:creationId xmlns:p14="http://schemas.microsoft.com/office/powerpoint/2010/main" val="38056841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spTree>
    <p:extLst>
      <p:ext uri="{BB962C8B-B14F-4D97-AF65-F5344CB8AC3E}">
        <p14:creationId xmlns:p14="http://schemas.microsoft.com/office/powerpoint/2010/main" val="9542326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58684535"/>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solidFill>
                            <a:srgbClr val="FFFFCC"/>
                          </a:solidFill>
                        </a:rPr>
                        <a:t>MEIOSIS</a:t>
                      </a:r>
                      <a:br>
                        <a:rPr lang="en-US" dirty="0">
                          <a:solidFill>
                            <a:srgbClr val="FFFFCC"/>
                          </a:solidFill>
                        </a:rPr>
                      </a:br>
                      <a:r>
                        <a:rPr lang="en-US" dirty="0">
                          <a:solidFill>
                            <a:srgbClr val="FFFFCC"/>
                          </a:solidFill>
                        </a:rPr>
                        <a:t>HODGE</a:t>
                      </a:r>
                      <a:br>
                        <a:rPr lang="en-US" dirty="0">
                          <a:solidFill>
                            <a:srgbClr val="FFFFCC"/>
                          </a:solidFill>
                        </a:rPr>
                      </a:br>
                      <a:r>
                        <a:rPr lang="en-US" dirty="0">
                          <a:solidFill>
                            <a:srgbClr val="FFFFCC"/>
                          </a:solidFill>
                        </a:rPr>
                        <a:t>PODGE</a:t>
                      </a:r>
                    </a:p>
                  </a:txBody>
                  <a:tcPr>
                    <a:solidFill>
                      <a:schemeClr val="bg1">
                        <a:lumMod val="85000"/>
                        <a:lumOff val="15000"/>
                      </a:schemeClr>
                    </a:solid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rgbClr val="FFFFCC"/>
                          </a:solidFill>
                        </a:rPr>
                        <a:t>16</a:t>
                      </a:r>
                    </a:p>
                  </a:txBody>
                  <a:tcPr>
                    <a:solidFill>
                      <a:schemeClr val="bg1">
                        <a:lumMod val="85000"/>
                        <a:lumOff val="15000"/>
                      </a:schemeClr>
                    </a:solid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rgbClr val="FFFFCC"/>
                          </a:solidFill>
                        </a:rPr>
                        <a:t>17</a:t>
                      </a:r>
                    </a:p>
                  </a:txBody>
                  <a:tcPr>
                    <a:solidFill>
                      <a:schemeClr val="bg1">
                        <a:lumMod val="85000"/>
                        <a:lumOff val="15000"/>
                      </a:schemeClr>
                    </a:solid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rgbClr val="FFFFCC"/>
                          </a:solidFill>
                        </a:rPr>
                        <a:t>18</a:t>
                      </a:r>
                    </a:p>
                  </a:txBody>
                  <a:tcPr>
                    <a:solidFill>
                      <a:schemeClr val="bg1">
                        <a:lumMod val="85000"/>
                        <a:lumOff val="15000"/>
                      </a:schemeClr>
                    </a:solid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rgbClr val="FFFFCC"/>
                          </a:solidFill>
                        </a:rPr>
                        <a:t>19</a:t>
                      </a:r>
                    </a:p>
                  </a:txBody>
                  <a:tcPr>
                    <a:solidFill>
                      <a:schemeClr val="bg1">
                        <a:lumMod val="85000"/>
                        <a:lumOff val="15000"/>
                      </a:schemeClr>
                    </a:solid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rgbClr val="FFFFCC"/>
                          </a:solidFill>
                        </a:rPr>
                        <a:t>20</a:t>
                      </a:r>
                    </a:p>
                  </a:txBody>
                  <a:tcPr>
                    <a:solidFill>
                      <a:schemeClr val="bg1">
                        <a:lumMod val="85000"/>
                        <a:lumOff val="15000"/>
                      </a:schemeClr>
                    </a:solid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spTree>
    <p:extLst>
      <p:ext uri="{BB962C8B-B14F-4D97-AF65-F5344CB8AC3E}">
        <p14:creationId xmlns:p14="http://schemas.microsoft.com/office/powerpoint/2010/main" val="16963604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3"/>
          <p:cNvSpPr>
            <a:spLocks noGrp="1" noChangeArrowheads="1"/>
          </p:cNvSpPr>
          <p:nvPr>
            <p:ph type="body" idx="4294967295"/>
          </p:nvPr>
        </p:nvSpPr>
        <p:spPr>
          <a:xfrm>
            <a:off x="152400" y="76200"/>
            <a:ext cx="8839200" cy="5638800"/>
          </a:xfrm>
        </p:spPr>
        <p:txBody>
          <a:bodyPr/>
          <a:lstStyle/>
          <a:p>
            <a:pPr eaLnBrk="1" hangingPunct="1"/>
            <a:r>
              <a:rPr lang="en-US" dirty="0"/>
              <a:t>How many chromosomes are in the sex cells of a human?</a:t>
            </a:r>
          </a:p>
        </p:txBody>
      </p:sp>
      <p:pic>
        <p:nvPicPr>
          <p:cNvPr id="1042435" name="Picture 5" descr="imagemain_sperm_egg1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9525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2D0A8838-0445-4476-8676-181FE0B9BC15}"/>
              </a:ext>
            </a:extLst>
          </p:cNvPr>
          <p:cNvSpPr/>
          <p:nvPr/>
        </p:nvSpPr>
        <p:spPr>
          <a:xfrm>
            <a:off x="7695434" y="762000"/>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16</a:t>
            </a:r>
          </a:p>
        </p:txBody>
      </p:sp>
      <p:pic>
        <p:nvPicPr>
          <p:cNvPr id="3" name="Picture 2">
            <a:extLst>
              <a:ext uri="{FF2B5EF4-FFF2-40B4-BE49-F238E27FC236}">
                <a16:creationId xmlns:a16="http://schemas.microsoft.com/office/drawing/2014/main" id="{F5F4781D-9009-CBD0-1121-9B9F362F90AB}"/>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Skin cells grown in lab for first time ever | Health News | Zee News">
            <a:extLst>
              <a:ext uri="{FF2B5EF4-FFF2-40B4-BE49-F238E27FC236}">
                <a16:creationId xmlns:a16="http://schemas.microsoft.com/office/drawing/2014/main" id="{B2E7EB4A-DF10-4315-A6BB-26E2B3B079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4F1A6B54-A9CD-450B-AC90-13034AE8612F}"/>
              </a:ext>
            </a:extLst>
          </p:cNvPr>
          <p:cNvSpPr/>
          <p:nvPr/>
        </p:nvSpPr>
        <p:spPr>
          <a:xfrm>
            <a:off x="304800" y="76200"/>
            <a:ext cx="8218917" cy="1446550"/>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How many Chromosomes</a:t>
            </a:r>
          </a:p>
          <a:p>
            <a:pPr algn="ctr"/>
            <a:r>
              <a:rPr lang="en-US" sz="4400" b="1" dirty="0">
                <a:ln w="9525">
                  <a:solidFill>
                    <a:schemeClr val="bg1"/>
                  </a:solidFill>
                  <a:prstDash val="solid"/>
                </a:ln>
                <a:effectLst>
                  <a:outerShdw blurRad="12700" dist="38100" dir="2700000" algn="tl" rotWithShape="0">
                    <a:schemeClr val="bg1">
                      <a:lumMod val="50000"/>
                    </a:schemeClr>
                  </a:outerShdw>
                </a:effectLst>
              </a:rPr>
              <a:t>are in our somatic cells?</a:t>
            </a:r>
            <a:endPar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TextBox 2">
            <a:extLst>
              <a:ext uri="{FF2B5EF4-FFF2-40B4-BE49-F238E27FC236}">
                <a16:creationId xmlns:a16="http://schemas.microsoft.com/office/drawing/2014/main" id="{5A1C5D32-58BB-401F-8004-236C780051AE}"/>
              </a:ext>
            </a:extLst>
          </p:cNvPr>
          <p:cNvSpPr txBox="1"/>
          <p:nvPr/>
        </p:nvSpPr>
        <p:spPr>
          <a:xfrm>
            <a:off x="990600" y="1676400"/>
            <a:ext cx="7391400" cy="1384995"/>
          </a:xfrm>
          <a:prstGeom prst="rect">
            <a:avLst/>
          </a:prstGeom>
          <a:noFill/>
        </p:spPr>
        <p:txBody>
          <a:bodyPr wrap="square" rtlCol="0">
            <a:spAutoFit/>
          </a:bodyPr>
          <a:lstStyle/>
          <a:p>
            <a:pPr algn="l"/>
            <a:r>
              <a:rPr lang="en-US" sz="2800" b="0" i="0" dirty="0">
                <a:solidFill>
                  <a:srgbClr val="4D5156"/>
                </a:solidFill>
                <a:effectLst/>
                <a:latin typeface="Roboto"/>
              </a:rPr>
              <a:t>Somatic Cell= Any cell other than a gamete, germ cell, gametocyte or undifferentiated stem cell.</a:t>
            </a:r>
            <a:endParaRPr lang="en-US" sz="2800" dirty="0"/>
          </a:p>
        </p:txBody>
      </p:sp>
      <p:sp>
        <p:nvSpPr>
          <p:cNvPr id="4" name="Rectangle 3">
            <a:extLst>
              <a:ext uri="{FF2B5EF4-FFF2-40B4-BE49-F238E27FC236}">
                <a16:creationId xmlns:a16="http://schemas.microsoft.com/office/drawing/2014/main" id="{4CEFEF77-8DA2-4743-8620-14321C60DB9E}"/>
              </a:ext>
            </a:extLst>
          </p:cNvPr>
          <p:cNvSpPr/>
          <p:nvPr/>
        </p:nvSpPr>
        <p:spPr>
          <a:xfrm>
            <a:off x="7696200" y="5715000"/>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17</a:t>
            </a:r>
          </a:p>
        </p:txBody>
      </p:sp>
    </p:spTree>
    <p:extLst>
      <p:ext uri="{BB962C8B-B14F-4D97-AF65-F5344CB8AC3E}">
        <p14:creationId xmlns:p14="http://schemas.microsoft.com/office/powerpoint/2010/main" val="2327605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Content Placeholder 2"/>
          <p:cNvSpPr>
            <a:spLocks noGrp="1"/>
          </p:cNvSpPr>
          <p:nvPr>
            <p:ph idx="1"/>
          </p:nvPr>
        </p:nvSpPr>
        <p:spPr>
          <a:xfrm>
            <a:off x="152400" y="152400"/>
            <a:ext cx="8991600" cy="5821363"/>
          </a:xfrm>
        </p:spPr>
        <p:txBody>
          <a:bodyPr/>
          <a:lstStyle/>
          <a:p>
            <a:r>
              <a:rPr lang="en-US" dirty="0">
                <a:solidFill>
                  <a:srgbClr val="FF99FF"/>
                </a:solidFill>
              </a:rPr>
              <a:t>Evolution is the change in the gene pool overtime.</a:t>
            </a:r>
          </a:p>
          <a:p>
            <a:pPr lvl="1"/>
            <a:r>
              <a:rPr lang="en-US" sz="2400" dirty="0"/>
              <a:t>Gene Pools can change when…</a:t>
            </a:r>
          </a:p>
          <a:p>
            <a:pPr lvl="1"/>
            <a:r>
              <a:rPr lang="en-US" sz="2400" u="sng" dirty="0">
                <a:solidFill>
                  <a:srgbClr val="7030A0"/>
                </a:solidFill>
              </a:rPr>
              <a:t>Mutations</a:t>
            </a:r>
            <a:r>
              <a:rPr lang="en-US" sz="2400" dirty="0">
                <a:solidFill>
                  <a:srgbClr val="7030A0"/>
                </a:solidFill>
              </a:rPr>
              <a:t> in the genes</a:t>
            </a:r>
          </a:p>
          <a:p>
            <a:pPr lvl="2"/>
            <a:r>
              <a:rPr lang="en-US" dirty="0">
                <a:solidFill>
                  <a:srgbClr val="CC99FF"/>
                </a:solidFill>
              </a:rPr>
              <a:t>Genes can change.  Some are good, some are bad.  </a:t>
            </a:r>
          </a:p>
          <a:p>
            <a:pPr lvl="2"/>
            <a:r>
              <a:rPr lang="en-US" dirty="0">
                <a:solidFill>
                  <a:srgbClr val="CC99FF"/>
                </a:solidFill>
              </a:rPr>
              <a:t>The environment will decide.</a:t>
            </a:r>
          </a:p>
        </p:txBody>
      </p:sp>
      <p:sp>
        <p:nvSpPr>
          <p:cNvPr id="2" name="Rectangle 1">
            <a:extLst>
              <a:ext uri="{FF2B5EF4-FFF2-40B4-BE49-F238E27FC236}">
                <a16:creationId xmlns:a16="http://schemas.microsoft.com/office/drawing/2014/main" id="{05B88822-5383-4274-A6D8-0FE49766975C}"/>
              </a:ext>
            </a:extLst>
          </p:cNvPr>
          <p:cNvSpPr/>
          <p:nvPr/>
        </p:nvSpPr>
        <p:spPr>
          <a:xfrm>
            <a:off x="7975089" y="-39093"/>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18</a:t>
            </a:r>
          </a:p>
        </p:txBody>
      </p:sp>
      <p:pic>
        <p:nvPicPr>
          <p:cNvPr id="6146" name="Picture 2" descr="Ball python (Python regius) Piebald mutation. There are over 1300 different  color morphs for ball pythons | Albino animals, Reptiles and amphibians,  Ball python">
            <a:extLst>
              <a:ext uri="{FF2B5EF4-FFF2-40B4-BE49-F238E27FC236}">
                <a16:creationId xmlns:a16="http://schemas.microsoft.com/office/drawing/2014/main" id="{71143AAF-3FDA-423D-9AF3-5CD1A25B5C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0"/>
            <a:ext cx="914400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3">
            <a:extLst>
              <a:ext uri="{FF2B5EF4-FFF2-40B4-BE49-F238E27FC236}">
                <a16:creationId xmlns:a16="http://schemas.microsoft.com/office/drawing/2014/main" id="{CBFCBB9A-A9C1-4DC5-AEC3-143728252E1A}"/>
              </a:ext>
            </a:extLst>
          </p:cNvPr>
          <p:cNvSpPr/>
          <p:nvPr/>
        </p:nvSpPr>
        <p:spPr bwMode="auto">
          <a:xfrm>
            <a:off x="838200" y="1733054"/>
            <a:ext cx="1524000" cy="304800"/>
          </a:xfrm>
          <a:prstGeom prst="roundRect">
            <a:avLst/>
          </a:prstGeom>
          <a:solidFill>
            <a:schemeClr val="tx1"/>
          </a:solidFill>
          <a:ln w="57150" cap="flat" cmpd="sng" algn="ctr">
            <a:solidFill>
              <a:srgbClr val="9966FF"/>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3" name="Picture 2">
            <a:extLst>
              <a:ext uri="{FF2B5EF4-FFF2-40B4-BE49-F238E27FC236}">
                <a16:creationId xmlns:a16="http://schemas.microsoft.com/office/drawing/2014/main" id="{7D540BC2-9474-6F72-A7AE-6A8A57A67D43}"/>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9138127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Content Placeholder 2"/>
          <p:cNvSpPr>
            <a:spLocks noGrp="1"/>
          </p:cNvSpPr>
          <p:nvPr>
            <p:ph idx="1"/>
          </p:nvPr>
        </p:nvSpPr>
        <p:spPr>
          <a:xfrm>
            <a:off x="152400" y="152400"/>
            <a:ext cx="8839200" cy="5821363"/>
          </a:xfrm>
        </p:spPr>
        <p:txBody>
          <a:bodyPr/>
          <a:lstStyle/>
          <a:p>
            <a:r>
              <a:rPr lang="en-US" dirty="0">
                <a:solidFill>
                  <a:srgbClr val="00FF00"/>
                </a:solidFill>
              </a:rPr>
              <a:t>Evolution is the change </a:t>
            </a:r>
            <a:r>
              <a:rPr lang="en-US" dirty="0">
                <a:solidFill>
                  <a:srgbClr val="FFC000"/>
                </a:solidFill>
              </a:rPr>
              <a:t>in the gene pool overtime.</a:t>
            </a:r>
          </a:p>
          <a:p>
            <a:pPr lvl="1"/>
            <a:r>
              <a:rPr lang="en-US" dirty="0"/>
              <a:t>Gene Pools can change when…</a:t>
            </a:r>
            <a:endParaRPr lang="en-US" dirty="0">
              <a:solidFill>
                <a:srgbClr val="FFC000"/>
              </a:solidFill>
            </a:endParaRPr>
          </a:p>
          <a:p>
            <a:pPr lvl="1"/>
            <a:r>
              <a:rPr lang="en-US" dirty="0">
                <a:solidFill>
                  <a:srgbClr val="FF9999"/>
                </a:solidFill>
              </a:rPr>
              <a:t>Movement in and out of the population</a:t>
            </a:r>
          </a:p>
          <a:p>
            <a:pPr lvl="2"/>
            <a:r>
              <a:rPr lang="en-US" sz="2800" dirty="0">
                <a:solidFill>
                  <a:srgbClr val="FFCC99"/>
                </a:solidFill>
              </a:rPr>
              <a:t>Immigration, gene flow.</a:t>
            </a:r>
          </a:p>
        </p:txBody>
      </p:sp>
      <p:sp>
        <p:nvSpPr>
          <p:cNvPr id="4" name="Rounded Rectangle 3"/>
          <p:cNvSpPr/>
          <p:nvPr/>
        </p:nvSpPr>
        <p:spPr bwMode="auto">
          <a:xfrm>
            <a:off x="914400" y="1752600"/>
            <a:ext cx="1752600" cy="457200"/>
          </a:xfrm>
          <a:prstGeom prst="roundRect">
            <a:avLst/>
          </a:prstGeom>
          <a:solidFill>
            <a:schemeClr val="bg1"/>
          </a:solidFill>
          <a:ln w="57150" cap="flat" cmpd="sng" algn="ctr">
            <a:solidFill>
              <a:srgbClr val="FFC000"/>
            </a:solidFill>
            <a:prstDash val="solid"/>
            <a:round/>
            <a:headEnd type="none" w="med" len="med"/>
            <a:tailEnd type="none" w="med" len="med"/>
          </a:ln>
          <a:effectLst>
            <a:outerShdw blurRad="139700" dist="38100" sx="108000" sy="108000" algn="ctr" rotWithShape="0">
              <a:srgbClr val="99FFCC">
                <a:alpha val="66000"/>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8194" name="Picture 2" descr="Gene flow">
            <a:extLst>
              <a:ext uri="{FF2B5EF4-FFF2-40B4-BE49-F238E27FC236}">
                <a16:creationId xmlns:a16="http://schemas.microsoft.com/office/drawing/2014/main" id="{F8E7AFD1-F9FC-4A84-BF3A-8AEB4D15C7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667000"/>
            <a:ext cx="89916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54AF3BB-24E7-49C5-91C4-A6158F593DB0}"/>
              </a:ext>
            </a:extLst>
          </p:cNvPr>
          <p:cNvSpPr/>
          <p:nvPr/>
        </p:nvSpPr>
        <p:spPr>
          <a:xfrm>
            <a:off x="7645144" y="854670"/>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19</a:t>
            </a:r>
          </a:p>
        </p:txBody>
      </p:sp>
      <p:pic>
        <p:nvPicPr>
          <p:cNvPr id="5" name="Picture 4">
            <a:extLst>
              <a:ext uri="{FF2B5EF4-FFF2-40B4-BE49-F238E27FC236}">
                <a16:creationId xmlns:a16="http://schemas.microsoft.com/office/drawing/2014/main" id="{3A866161-77B1-4B2D-81D2-5440FD3D2A1B}"/>
              </a:ext>
            </a:extLst>
          </p:cNvPr>
          <p:cNvPicPr>
            <a:picLocks noChangeAspect="1"/>
          </p:cNvPicPr>
          <p:nvPr/>
        </p:nvPicPr>
        <p:blipFill>
          <a:blip r:embed="rId3"/>
          <a:stretch>
            <a:fillRect/>
          </a:stretch>
        </p:blipFill>
        <p:spPr>
          <a:xfrm>
            <a:off x="8229599" y="4413250"/>
            <a:ext cx="152400" cy="152400"/>
          </a:xfrm>
          <a:prstGeom prst="rect">
            <a:avLst/>
          </a:prstGeom>
        </p:spPr>
      </p:pic>
      <p:pic>
        <p:nvPicPr>
          <p:cNvPr id="3" name="Picture 2">
            <a:extLst>
              <a:ext uri="{FF2B5EF4-FFF2-40B4-BE49-F238E27FC236}">
                <a16:creationId xmlns:a16="http://schemas.microsoft.com/office/drawing/2014/main" id="{D3D7FEC7-41B4-7DCC-6C0D-9782A1BCCBCD}"/>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596216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Content Placeholder 2"/>
          <p:cNvSpPr>
            <a:spLocks noGrp="1"/>
          </p:cNvSpPr>
          <p:nvPr>
            <p:ph idx="1"/>
          </p:nvPr>
        </p:nvSpPr>
        <p:spPr>
          <a:xfrm>
            <a:off x="152400" y="152400"/>
            <a:ext cx="4724400" cy="5821363"/>
          </a:xfrm>
        </p:spPr>
        <p:txBody>
          <a:bodyPr/>
          <a:lstStyle/>
          <a:p>
            <a:r>
              <a:rPr lang="en-US" dirty="0">
                <a:solidFill>
                  <a:srgbClr val="FF99FF"/>
                </a:solidFill>
              </a:rPr>
              <a:t>Evolution is the change in the gene pool overtime.</a:t>
            </a:r>
          </a:p>
          <a:p>
            <a:pPr lvl="1"/>
            <a:r>
              <a:rPr lang="en-US" dirty="0"/>
              <a:t>Gene Pools can change when…</a:t>
            </a:r>
          </a:p>
          <a:p>
            <a:pPr lvl="1"/>
            <a:r>
              <a:rPr lang="en-US" dirty="0">
                <a:solidFill>
                  <a:srgbClr val="FF5050"/>
                </a:solidFill>
              </a:rPr>
              <a:t>Natural selection</a:t>
            </a:r>
          </a:p>
          <a:p>
            <a:pPr lvl="2"/>
            <a:r>
              <a:rPr lang="en-US" sz="2800" dirty="0">
                <a:solidFill>
                  <a:srgbClr val="FF7C80"/>
                </a:solidFill>
              </a:rPr>
              <a:t>Adaptations to the environment that do well replace poor ones.  Usually an advancement.</a:t>
            </a:r>
          </a:p>
        </p:txBody>
      </p:sp>
      <p:sp>
        <p:nvSpPr>
          <p:cNvPr id="4" name="Rounded Rectangle 3"/>
          <p:cNvSpPr/>
          <p:nvPr/>
        </p:nvSpPr>
        <p:spPr bwMode="auto">
          <a:xfrm>
            <a:off x="990600" y="2667000"/>
            <a:ext cx="3048000" cy="457200"/>
          </a:xfrm>
          <a:prstGeom prst="roundRect">
            <a:avLst/>
          </a:prstGeom>
          <a:solidFill>
            <a:schemeClr val="bg1"/>
          </a:solidFill>
          <a:ln w="57150" cap="flat" cmpd="sng" algn="ctr">
            <a:solidFill>
              <a:srgbClr val="FF5050"/>
            </a:solidFill>
            <a:prstDash val="solid"/>
            <a:round/>
            <a:headEnd type="none" w="med" len="med"/>
            <a:tailEnd type="none" w="med" len="med"/>
          </a:ln>
          <a:effectLst>
            <a:outerShdw blurRad="139700" dist="38100" sx="108000" sy="108000" algn="ctr" rotWithShape="0">
              <a:srgbClr val="7030A0">
                <a:alpha val="66000"/>
              </a:srgbClr>
            </a:outerShdw>
          </a:effectLst>
        </p:spPr>
        <p:txBody>
          <a:bodyPr/>
          <a:lstStyle/>
          <a:p>
            <a:pPr marL="0" marR="0" lvl="0" indent="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12290" name="Picture 2" descr="How is natural selection related to evolution? - Quora">
            <a:extLst>
              <a:ext uri="{FF2B5EF4-FFF2-40B4-BE49-F238E27FC236}">
                <a16:creationId xmlns:a16="http://schemas.microsoft.com/office/drawing/2014/main" id="{C332675A-EE18-413E-9787-70DDAAE38D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5050" y="228600"/>
            <a:ext cx="4146550" cy="6400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66E9A71-4A6A-4ACB-B25D-B957DECB3522}"/>
              </a:ext>
            </a:extLst>
          </p:cNvPr>
          <p:cNvSpPr/>
          <p:nvPr/>
        </p:nvSpPr>
        <p:spPr bwMode="auto">
          <a:xfrm>
            <a:off x="4876800" y="228600"/>
            <a:ext cx="3124200" cy="228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pPr>
            <a:endParaRPr kumimoji="0" lang="en-US" sz="9600" b="0" i="0" u="none" strike="noStrike" cap="none" normalizeH="0" baseline="0">
              <a:ln>
                <a:noFill/>
              </a:ln>
              <a:solidFill>
                <a:schemeClr val="tx1"/>
              </a:solidFill>
              <a:effectLst>
                <a:outerShdw blurRad="38100" dist="38100" dir="2700000" algn="tl">
                  <a:srgbClr val="000000">
                    <a:alpha val="43137"/>
                  </a:srgbClr>
                </a:outerShdw>
              </a:effectLst>
              <a:latin typeface="Tahoma" pitchFamily="34" charset="0"/>
            </a:endParaRPr>
          </a:p>
        </p:txBody>
      </p:sp>
      <p:sp>
        <p:nvSpPr>
          <p:cNvPr id="3" name="Rectangle 2">
            <a:extLst>
              <a:ext uri="{FF2B5EF4-FFF2-40B4-BE49-F238E27FC236}">
                <a16:creationId xmlns:a16="http://schemas.microsoft.com/office/drawing/2014/main" id="{DDE2120D-B3DC-423E-9345-1932E3AED355}"/>
              </a:ext>
            </a:extLst>
          </p:cNvPr>
          <p:cNvSpPr/>
          <p:nvPr/>
        </p:nvSpPr>
        <p:spPr>
          <a:xfrm>
            <a:off x="177801" y="5895331"/>
            <a:ext cx="1168911"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20</a:t>
            </a:r>
          </a:p>
        </p:txBody>
      </p:sp>
      <p:pic>
        <p:nvPicPr>
          <p:cNvPr id="5" name="Picture 4">
            <a:extLst>
              <a:ext uri="{FF2B5EF4-FFF2-40B4-BE49-F238E27FC236}">
                <a16:creationId xmlns:a16="http://schemas.microsoft.com/office/drawing/2014/main" id="{A15A4A1C-4978-5444-396E-E391E3A47F9B}"/>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95476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CAF274E4-434A-F3C5-3AC9-C2E4B020ADE6}"/>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55287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dirty="0"/>
              <a:t>Questions 1-20 = 5pts Each</a:t>
            </a:r>
          </a:p>
          <a:p>
            <a:pPr algn="ctr" eaLnBrk="1" hangingPunct="1"/>
            <a:r>
              <a:rPr lang="en-US" sz="3600" dirty="0"/>
              <a:t>Final Category (Bonus) = 1pt Each</a:t>
            </a:r>
          </a:p>
          <a:p>
            <a:pPr algn="ctr" eaLnBrk="1" hangingPunct="1"/>
            <a:r>
              <a:rPr lang="en-US" sz="3600" dirty="0"/>
              <a:t>Final Questions = 5 </a:t>
            </a:r>
            <a:r>
              <a:rPr lang="en-US" sz="3600" dirty="0" err="1"/>
              <a:t>pt</a:t>
            </a:r>
            <a:r>
              <a:rPr lang="en-US" sz="3600" dirty="0"/>
              <a:t> wager</a:t>
            </a:r>
          </a:p>
          <a:p>
            <a:pPr algn="ctr" eaLnBrk="1" hangingPunct="1"/>
            <a:r>
              <a:rPr lang="en-US" sz="2400" i="1" dirty="0">
                <a:solidFill>
                  <a:srgbClr val="9966FF"/>
                </a:solidFill>
              </a:rPr>
              <a:t>If you wager 5 on the last question and get it wrong you lose 5 pts. Wager 5 and get it right you get 5 pts.</a:t>
            </a:r>
          </a:p>
          <a:p>
            <a:pPr algn="ctr" eaLnBrk="1" hangingPunct="1"/>
            <a:endParaRPr lang="en-US" sz="3600" dirty="0">
              <a:solidFill>
                <a:schemeClr val="bg1"/>
              </a:solidFill>
            </a:endParaRPr>
          </a:p>
          <a:p>
            <a:pPr algn="ctr" eaLnBrk="1" hangingPunct="1"/>
            <a:r>
              <a:rPr lang="en-US" sz="3600" dirty="0"/>
              <a:t>Find the Owl </a:t>
            </a:r>
            <a:r>
              <a:rPr lang="en-US" sz="3600" dirty="0">
                <a:solidFill>
                  <a:schemeClr val="bg1"/>
                </a:solidFill>
              </a:rPr>
              <a:t>=</a:t>
            </a:r>
          </a:p>
          <a:p>
            <a:pPr algn="ctr" eaLnBrk="1" hangingPunct="1"/>
            <a:r>
              <a:rPr lang="en-US" sz="3600" i="1" dirty="0">
                <a:solidFill>
                  <a:srgbClr val="996633"/>
                </a:solidFill>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1400"/>
              <a:t>“I’ll be about this big.”</a:t>
            </a:r>
          </a:p>
        </p:txBody>
      </p:sp>
      <p:pic>
        <p:nvPicPr>
          <p:cNvPr id="2" name="Picture 1">
            <a:extLst>
              <a:ext uri="{FF2B5EF4-FFF2-40B4-BE49-F238E27FC236}">
                <a16:creationId xmlns:a16="http://schemas.microsoft.com/office/drawing/2014/main" id="{BD9841A2-0DA3-119F-C409-6C3E73DB089B}"/>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1875201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46811303"/>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solidFill>
                            <a:srgbClr val="00FFCC"/>
                          </a:solidFill>
                        </a:rPr>
                        <a:t>-Bonus-</a:t>
                      </a:r>
                    </a:p>
                    <a:p>
                      <a:pPr algn="ctr"/>
                      <a:r>
                        <a:rPr lang="en-US" sz="1600" dirty="0">
                          <a:solidFill>
                            <a:srgbClr val="00FFCC"/>
                          </a:solidFill>
                        </a:rPr>
                        <a:t>Famous</a:t>
                      </a:r>
                    </a:p>
                    <a:p>
                      <a:pPr algn="ctr"/>
                      <a:r>
                        <a:rPr lang="en-US" sz="1600" dirty="0">
                          <a:solidFill>
                            <a:srgbClr val="00FFCC"/>
                          </a:solidFill>
                        </a:rPr>
                        <a:t>Cartoon Dogs</a:t>
                      </a:r>
                    </a:p>
                  </a:txBody>
                  <a:tcPr>
                    <a:solidFill>
                      <a:schemeClr val="bg1">
                        <a:lumMod val="85000"/>
                        <a:lumOff val="15000"/>
                      </a:schemeClr>
                    </a:solid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rgbClr val="00FFCC"/>
                          </a:solidFill>
                        </a:rPr>
                        <a:t>*21</a:t>
                      </a:r>
                    </a:p>
                  </a:txBody>
                  <a:tcPr>
                    <a:solidFill>
                      <a:schemeClr val="bg1">
                        <a:lumMod val="85000"/>
                        <a:lumOff val="15000"/>
                      </a:schemeClr>
                    </a:solid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rgbClr val="00FFCC"/>
                          </a:solidFill>
                        </a:rPr>
                        <a:t>*22</a:t>
                      </a:r>
                    </a:p>
                  </a:txBody>
                  <a:tcPr>
                    <a:solidFill>
                      <a:schemeClr val="bg1">
                        <a:lumMod val="85000"/>
                        <a:lumOff val="15000"/>
                      </a:schemeClr>
                    </a:solid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rgbClr val="00FFCC"/>
                          </a:solidFill>
                        </a:rPr>
                        <a:t>*23</a:t>
                      </a:r>
                    </a:p>
                  </a:txBody>
                  <a:tcPr>
                    <a:solidFill>
                      <a:schemeClr val="bg1">
                        <a:lumMod val="85000"/>
                        <a:lumOff val="15000"/>
                      </a:schemeClr>
                    </a:solid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rgbClr val="00FFCC"/>
                          </a:solidFill>
                        </a:rPr>
                        <a:t>*24</a:t>
                      </a:r>
                    </a:p>
                  </a:txBody>
                  <a:tcPr>
                    <a:solidFill>
                      <a:schemeClr val="bg1">
                        <a:lumMod val="85000"/>
                        <a:lumOff val="15000"/>
                      </a:schemeClr>
                    </a:solid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rgbClr val="00FFCC"/>
                          </a:solidFill>
                        </a:rPr>
                        <a:t>*25</a:t>
                      </a:r>
                    </a:p>
                  </a:txBody>
                  <a:tcPr>
                    <a:solidFill>
                      <a:schemeClr val="bg1">
                        <a:lumMod val="85000"/>
                        <a:lumOff val="15000"/>
                      </a:schemeClr>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E6C91C62-4D0E-781B-64F3-8A85512DA8A2}"/>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805007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3135E-6AAA-4C14-A3C6-B928F5C61C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0171D75-9FF6-4711-AB25-BFD99FC7EFCC}"/>
              </a:ext>
            </a:extLst>
          </p:cNvPr>
          <p:cNvSpPr>
            <a:spLocks noGrp="1"/>
          </p:cNvSpPr>
          <p:nvPr>
            <p:ph idx="1"/>
          </p:nvPr>
        </p:nvSpPr>
        <p:spPr/>
        <p:txBody>
          <a:bodyPr/>
          <a:lstStyle/>
          <a:p>
            <a:endParaRPr lang="en-US"/>
          </a:p>
        </p:txBody>
      </p:sp>
      <p:pic>
        <p:nvPicPr>
          <p:cNvPr id="17412" name="Picture 4" descr="The Jetsons&quot; The Coming of Astro (TV Episode 1962) - IMDb">
            <a:extLst>
              <a:ext uri="{FF2B5EF4-FFF2-40B4-BE49-F238E27FC236}">
                <a16:creationId xmlns:a16="http://schemas.microsoft.com/office/drawing/2014/main" id="{CE2587DF-8B06-41D7-A509-453D77E06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085C462-6628-4762-BC66-7B4C374668F2}"/>
              </a:ext>
            </a:extLst>
          </p:cNvPr>
          <p:cNvSpPr/>
          <p:nvPr/>
        </p:nvSpPr>
        <p:spPr>
          <a:xfrm>
            <a:off x="-3056" y="123924"/>
            <a:ext cx="9147056"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Name the famous dog?</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a:extLst>
              <a:ext uri="{FF2B5EF4-FFF2-40B4-BE49-F238E27FC236}">
                <a16:creationId xmlns:a16="http://schemas.microsoft.com/office/drawing/2014/main" id="{C8A6E05C-B87F-4943-A299-A45C044C5CEA}"/>
              </a:ext>
            </a:extLst>
          </p:cNvPr>
          <p:cNvSpPr/>
          <p:nvPr/>
        </p:nvSpPr>
        <p:spPr>
          <a:xfrm>
            <a:off x="7178168" y="5658197"/>
            <a:ext cx="1661032"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*21</a:t>
            </a:r>
          </a:p>
        </p:txBody>
      </p:sp>
    </p:spTree>
    <p:extLst>
      <p:ext uri="{BB962C8B-B14F-4D97-AF65-F5344CB8AC3E}">
        <p14:creationId xmlns:p14="http://schemas.microsoft.com/office/powerpoint/2010/main" val="30759790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1461C-4141-48C3-9C7C-0EA1CEC9046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9BF3AAF-1F13-44C8-82F2-8DD9A52DEE4B}"/>
              </a:ext>
            </a:extLst>
          </p:cNvPr>
          <p:cNvSpPr>
            <a:spLocks noGrp="1"/>
          </p:cNvSpPr>
          <p:nvPr>
            <p:ph idx="1"/>
          </p:nvPr>
        </p:nvSpPr>
        <p:spPr/>
        <p:txBody>
          <a:bodyPr/>
          <a:lstStyle/>
          <a:p>
            <a:endParaRPr lang="en-US"/>
          </a:p>
        </p:txBody>
      </p:sp>
      <p:pic>
        <p:nvPicPr>
          <p:cNvPr id="18434" name="Picture 2" descr="Santa's Little Helper Blank Template - Imgflip">
            <a:extLst>
              <a:ext uri="{FF2B5EF4-FFF2-40B4-BE49-F238E27FC236}">
                <a16:creationId xmlns:a16="http://schemas.microsoft.com/office/drawing/2014/main" id="{4DBD5E2B-24C4-4F4B-81D1-E433F4E2B2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BB878B9-39BD-4A1F-AAB1-83DB5993C5ED}"/>
              </a:ext>
            </a:extLst>
          </p:cNvPr>
          <p:cNvSpPr/>
          <p:nvPr/>
        </p:nvSpPr>
        <p:spPr>
          <a:xfrm>
            <a:off x="6105014" y="-60741"/>
            <a:ext cx="2810386"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*22</a:t>
            </a:r>
          </a:p>
        </p:txBody>
      </p:sp>
    </p:spTree>
    <p:extLst>
      <p:ext uri="{BB962C8B-B14F-4D97-AF65-F5344CB8AC3E}">
        <p14:creationId xmlns:p14="http://schemas.microsoft.com/office/powerpoint/2010/main" val="3996469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8B45C-C742-4938-9A52-F924CD7333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0861B07-BAB1-488F-AB2E-2DC893F81749}"/>
              </a:ext>
            </a:extLst>
          </p:cNvPr>
          <p:cNvSpPr>
            <a:spLocks noGrp="1"/>
          </p:cNvSpPr>
          <p:nvPr>
            <p:ph idx="1"/>
          </p:nvPr>
        </p:nvSpPr>
        <p:spPr/>
        <p:txBody>
          <a:bodyPr/>
          <a:lstStyle/>
          <a:p>
            <a:endParaRPr lang="en-US"/>
          </a:p>
        </p:txBody>
      </p:sp>
      <p:pic>
        <p:nvPicPr>
          <p:cNvPr id="21506" name="Picture 2" descr="Brian Griffin from Family Guy | CharacTour">
            <a:extLst>
              <a:ext uri="{FF2B5EF4-FFF2-40B4-BE49-F238E27FC236}">
                <a16:creationId xmlns:a16="http://schemas.microsoft.com/office/drawing/2014/main" id="{071CDCDA-260D-4CF5-94DC-8328BD259E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376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82A9F30-F88F-4297-97BE-B07F5D85F02C}"/>
              </a:ext>
            </a:extLst>
          </p:cNvPr>
          <p:cNvSpPr txBox="1"/>
          <p:nvPr/>
        </p:nvSpPr>
        <p:spPr>
          <a:xfrm>
            <a:off x="5181600" y="-113922"/>
            <a:ext cx="4572000" cy="156966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*23</a:t>
            </a:r>
          </a:p>
        </p:txBody>
      </p:sp>
    </p:spTree>
    <p:extLst>
      <p:ext uri="{BB962C8B-B14F-4D97-AF65-F5344CB8AC3E}">
        <p14:creationId xmlns:p14="http://schemas.microsoft.com/office/powerpoint/2010/main" val="1598183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81EC-CA63-4DF0-97E1-CA938A33467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60E0BEB-E642-4DC5-8400-52B86ED9C7B0}"/>
              </a:ext>
            </a:extLst>
          </p:cNvPr>
          <p:cNvSpPr>
            <a:spLocks noGrp="1"/>
          </p:cNvSpPr>
          <p:nvPr>
            <p:ph idx="1"/>
          </p:nvPr>
        </p:nvSpPr>
        <p:spPr/>
        <p:txBody>
          <a:bodyPr/>
          <a:lstStyle/>
          <a:p>
            <a:endParaRPr lang="en-US"/>
          </a:p>
        </p:txBody>
      </p:sp>
      <p:pic>
        <p:nvPicPr>
          <p:cNvPr id="23554" name="Picture 2" descr="Aardman Animations GIF - Find &amp; Share on GIPHY | Aardman animations,  Wallace and gromit characters, Gif">
            <a:extLst>
              <a:ext uri="{FF2B5EF4-FFF2-40B4-BE49-F238E27FC236}">
                <a16:creationId xmlns:a16="http://schemas.microsoft.com/office/drawing/2014/main" id="{1384F595-4ECD-44B2-9EDB-CC8D7DDE00E4}"/>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8732"/>
            <a:ext cx="9144000" cy="69254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E733B94-6233-45C7-8199-2B9366B9BF6D}"/>
              </a:ext>
            </a:extLst>
          </p:cNvPr>
          <p:cNvSpPr/>
          <p:nvPr/>
        </p:nvSpPr>
        <p:spPr>
          <a:xfrm>
            <a:off x="6248400" y="61308"/>
            <a:ext cx="2810386"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*24</a:t>
            </a:r>
          </a:p>
        </p:txBody>
      </p:sp>
    </p:spTree>
    <p:extLst>
      <p:ext uri="{BB962C8B-B14F-4D97-AF65-F5344CB8AC3E}">
        <p14:creationId xmlns:p14="http://schemas.microsoft.com/office/powerpoint/2010/main" val="24422355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A3DBC-E51B-41BB-9C1E-F5A66B84C14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75BE2A-7033-493E-A391-E6370CB2FF0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75F004DE-AE28-4C51-B256-7646CBB69B47}"/>
              </a:ext>
            </a:extLst>
          </p:cNvPr>
          <p:cNvPicPr>
            <a:picLocks noChangeAspect="1"/>
          </p:cNvPicPr>
          <p:nvPr/>
        </p:nvPicPr>
        <p:blipFill>
          <a:blip r:embed="rId2"/>
          <a:stretch>
            <a:fillRect/>
          </a:stretch>
        </p:blipFill>
        <p:spPr>
          <a:xfrm>
            <a:off x="0" y="0"/>
            <a:ext cx="9144000" cy="6858000"/>
          </a:xfrm>
          <a:prstGeom prst="rect">
            <a:avLst/>
          </a:prstGeom>
        </p:spPr>
      </p:pic>
      <p:sp>
        <p:nvSpPr>
          <p:cNvPr id="6" name="Rectangle 5">
            <a:extLst>
              <a:ext uri="{FF2B5EF4-FFF2-40B4-BE49-F238E27FC236}">
                <a16:creationId xmlns:a16="http://schemas.microsoft.com/office/drawing/2014/main" id="{17D76525-78BD-4E7B-9A67-21C2ACBD1919}"/>
              </a:ext>
            </a:extLst>
          </p:cNvPr>
          <p:cNvSpPr/>
          <p:nvPr/>
        </p:nvSpPr>
        <p:spPr>
          <a:xfrm>
            <a:off x="2514600" y="5564286"/>
            <a:ext cx="5896166" cy="923330"/>
          </a:xfrm>
          <a:prstGeom prst="rect">
            <a:avLst/>
          </a:prstGeom>
          <a:noFill/>
        </p:spPr>
        <p:txBody>
          <a:bodyPr wrap="none" lIns="91440" tIns="45720" rIns="91440" bIns="45720">
            <a:spAutoFit/>
          </a:bodyPr>
          <a:lstStyle/>
          <a:p>
            <a:pPr algn="ctr"/>
            <a:r>
              <a:rPr lang="en-US" sz="5400" b="1" dirty="0">
                <a:ln w="9525">
                  <a:solidFill>
                    <a:schemeClr val="bg1"/>
                  </a:solidFill>
                  <a:prstDash val="solid"/>
                </a:ln>
                <a:effectLst>
                  <a:outerShdw blurRad="12700" dist="38100" dir="2700000" algn="tl" rotWithShape="0">
                    <a:schemeClr val="bg1">
                      <a:lumMod val="50000"/>
                    </a:schemeClr>
                  </a:outerShdw>
                </a:effectLst>
              </a:rPr>
              <a:t>The Crime Dog</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Rectangle 6">
            <a:extLst>
              <a:ext uri="{FF2B5EF4-FFF2-40B4-BE49-F238E27FC236}">
                <a16:creationId xmlns:a16="http://schemas.microsoft.com/office/drawing/2014/main" id="{BAAE0E2D-7266-4283-8CDB-498E322C0E9D}"/>
              </a:ext>
            </a:extLst>
          </p:cNvPr>
          <p:cNvSpPr/>
          <p:nvPr/>
        </p:nvSpPr>
        <p:spPr>
          <a:xfrm>
            <a:off x="76200" y="4105842"/>
            <a:ext cx="8560357"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rgbClr val="FFFF00"/>
                </a:solidFill>
                <a:effectLst>
                  <a:outerShdw blurRad="12700" dist="38100" dir="2700000" algn="tl" rotWithShape="0">
                    <a:schemeClr val="bg1">
                      <a:lumMod val="50000"/>
                    </a:schemeClr>
                  </a:outerShdw>
                </a:effectLst>
              </a:rPr>
              <a:t>Mc _ _ _ _ _</a:t>
            </a:r>
          </a:p>
        </p:txBody>
      </p:sp>
      <p:sp>
        <p:nvSpPr>
          <p:cNvPr id="8" name="Rectangle 7">
            <a:extLst>
              <a:ext uri="{FF2B5EF4-FFF2-40B4-BE49-F238E27FC236}">
                <a16:creationId xmlns:a16="http://schemas.microsoft.com/office/drawing/2014/main" id="{DA0CE065-FF33-4C0D-B70B-0717A0854EF9}"/>
              </a:ext>
            </a:extLst>
          </p:cNvPr>
          <p:cNvSpPr/>
          <p:nvPr/>
        </p:nvSpPr>
        <p:spPr>
          <a:xfrm>
            <a:off x="6105014" y="-11686"/>
            <a:ext cx="2810386" cy="1569660"/>
          </a:xfrm>
          <a:prstGeom prst="rect">
            <a:avLst/>
          </a:prstGeom>
          <a:noFill/>
        </p:spPr>
        <p:txBody>
          <a:bodyPr wrap="none" lIns="91440" tIns="45720" rIns="91440" bIns="45720">
            <a:spAutoFit/>
          </a:bodyPr>
          <a:lstStyle/>
          <a:p>
            <a:pPr algn="ctr"/>
            <a:r>
              <a:rPr lang="en-US" sz="9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*25</a:t>
            </a:r>
          </a:p>
        </p:txBody>
      </p:sp>
    </p:spTree>
    <p:extLst>
      <p:ext uri="{BB962C8B-B14F-4D97-AF65-F5344CB8AC3E}">
        <p14:creationId xmlns:p14="http://schemas.microsoft.com/office/powerpoint/2010/main" val="3918951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07158227"/>
              </p:ext>
            </p:extLst>
          </p:nvPr>
        </p:nvGraphicFramePr>
        <p:xfrm>
          <a:off x="381000" y="891595"/>
          <a:ext cx="8382000" cy="491262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25181">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79964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79964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79964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79964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79964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sp>
        <p:nvSpPr>
          <p:cNvPr id="4" name="Rectangle 3">
            <a:extLst>
              <a:ext uri="{FF2B5EF4-FFF2-40B4-BE49-F238E27FC236}">
                <a16:creationId xmlns:a16="http://schemas.microsoft.com/office/drawing/2014/main" id="{82777D74-0D56-4E14-AA50-827F997D75DD}"/>
              </a:ext>
            </a:extLst>
          </p:cNvPr>
          <p:cNvSpPr/>
          <p:nvPr/>
        </p:nvSpPr>
        <p:spPr>
          <a:xfrm>
            <a:off x="403267" y="5715000"/>
            <a:ext cx="577914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9999FF"/>
                </a:solidFill>
                <a:effectLst>
                  <a:outerShdw blurRad="12700" dist="38100" dir="2700000" algn="tl" rotWithShape="0">
                    <a:schemeClr val="bg1">
                      <a:lumMod val="50000"/>
                    </a:schemeClr>
                  </a:outerShdw>
                </a:effectLst>
              </a:rPr>
              <a:t>Final Question</a:t>
            </a:r>
          </a:p>
        </p:txBody>
      </p:sp>
      <p:pic>
        <p:nvPicPr>
          <p:cNvPr id="5" name="Picture 4">
            <a:extLst>
              <a:ext uri="{FF2B5EF4-FFF2-40B4-BE49-F238E27FC236}">
                <a16:creationId xmlns:a16="http://schemas.microsoft.com/office/drawing/2014/main" id="{A99527B2-14E2-10A2-8EFD-1AAF70637451}"/>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5882519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EC211-D6F8-4226-A15D-F8070C04190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403CCDA-3E87-456C-8BFA-4F090B62052E}"/>
              </a:ext>
            </a:extLst>
          </p:cNvPr>
          <p:cNvSpPr>
            <a:spLocks noGrp="1"/>
          </p:cNvSpPr>
          <p:nvPr>
            <p:ph idx="1"/>
          </p:nvPr>
        </p:nvSpPr>
        <p:spPr/>
        <p:txBody>
          <a:bodyPr/>
          <a:lstStyle/>
          <a:p>
            <a:endParaRPr lang="en-US"/>
          </a:p>
        </p:txBody>
      </p:sp>
      <p:pic>
        <p:nvPicPr>
          <p:cNvPr id="26626" name="Picture 2" descr="GEICO Detectives Commercial - McGruff the Crime Dog">
            <a:extLst>
              <a:ext uri="{FF2B5EF4-FFF2-40B4-BE49-F238E27FC236}">
                <a16:creationId xmlns:a16="http://schemas.microsoft.com/office/drawing/2014/main" id="{EC826DDB-AAF2-40FE-9B57-7B3CFC1440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44000" cy="6864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BAAFDA1-D7C8-425C-B518-31CDFEA9BCCF}"/>
              </a:ext>
            </a:extLst>
          </p:cNvPr>
          <p:cNvSpPr/>
          <p:nvPr/>
        </p:nvSpPr>
        <p:spPr>
          <a:xfrm rot="20401267">
            <a:off x="686406" y="3917023"/>
            <a:ext cx="1729961" cy="1200329"/>
          </a:xfrm>
          <a:prstGeom prst="rect">
            <a:avLst/>
          </a:prstGeom>
          <a:noFill/>
        </p:spPr>
        <p:txBody>
          <a:bodyPr wrap="none" lIns="91440" tIns="45720" rIns="91440" bIns="45720">
            <a:prstTxWarp prst="textPlain">
              <a:avLst/>
            </a:prstTxWarp>
            <a:spAutoFit/>
          </a:bodyPr>
          <a:lstStyle/>
          <a:p>
            <a:pPr algn="ctr"/>
            <a:r>
              <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Final</a:t>
            </a:r>
          </a:p>
          <a:p>
            <a:pPr algn="ctr"/>
            <a:r>
              <a:rPr lang="en-US" sz="2400" b="1" dirty="0">
                <a:ln w="9525">
                  <a:solidFill>
                    <a:schemeClr val="bg1"/>
                  </a:solidFill>
                  <a:prstDash val="solid"/>
                </a:ln>
                <a:effectLst>
                  <a:outerShdw blurRad="12700" dist="38100" dir="2700000" algn="tl" rotWithShape="0">
                    <a:schemeClr val="bg1">
                      <a:lumMod val="50000"/>
                    </a:schemeClr>
                  </a:outerShdw>
                </a:effectLst>
              </a:rPr>
              <a:t>Wager</a:t>
            </a:r>
          </a:p>
          <a:p>
            <a:pPr algn="ctr"/>
            <a:r>
              <a:rPr lang="en-US" sz="2400" b="1" dirty="0">
                <a:ln w="9525">
                  <a:solidFill>
                    <a:schemeClr val="bg1"/>
                  </a:solidFill>
                  <a:prstDash val="solid"/>
                </a:ln>
                <a:effectLst>
                  <a:outerShdw blurRad="12700" dist="38100" dir="2700000" algn="tl" rotWithShape="0">
                    <a:schemeClr val="bg1">
                      <a:lumMod val="50000"/>
                    </a:schemeClr>
                  </a:outerShdw>
                </a:effectLst>
              </a:rPr>
              <a:t>Question</a:t>
            </a:r>
            <a:endParaRPr lang="en-US" sz="2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TextBox 6">
            <a:extLst>
              <a:ext uri="{FF2B5EF4-FFF2-40B4-BE49-F238E27FC236}">
                <a16:creationId xmlns:a16="http://schemas.microsoft.com/office/drawing/2014/main" id="{F67803AF-94E5-417A-B531-7D8E441E696E}"/>
              </a:ext>
            </a:extLst>
          </p:cNvPr>
          <p:cNvSpPr txBox="1"/>
          <p:nvPr/>
        </p:nvSpPr>
        <p:spPr>
          <a:xfrm rot="19748957">
            <a:off x="511972" y="5711606"/>
            <a:ext cx="4572000" cy="461665"/>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dirty="0">
                <a:ln w="9525">
                  <a:solidFill>
                    <a:srgbClr val="000000"/>
                  </a:solidFill>
                  <a:prstDash val="solid"/>
                </a:ln>
                <a:solidFill>
                  <a:srgbClr val="FFFFFF"/>
                </a:solidFill>
                <a:effectLst>
                  <a:outerShdw blurRad="12700" dist="38100" dir="2700000" algn="tl" rotWithShape="0">
                    <a:srgbClr val="000000">
                      <a:lumMod val="50000"/>
                    </a:srgbClr>
                  </a:outerShdw>
                </a:effectLst>
              </a:rPr>
              <a:t>5pt max</a:t>
            </a:r>
            <a:endParaRPr kumimoji="0" lang="en-US" sz="24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endParaRPr>
          </a:p>
        </p:txBody>
      </p:sp>
    </p:spTree>
    <p:extLst>
      <p:ext uri="{BB962C8B-B14F-4D97-AF65-F5344CB8AC3E}">
        <p14:creationId xmlns:p14="http://schemas.microsoft.com/office/powerpoint/2010/main" val="1462378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
            <a:ext cx="8763000" cy="4525963"/>
          </a:xfrm>
        </p:spPr>
        <p:txBody>
          <a:bodyPr/>
          <a:lstStyle/>
          <a:p>
            <a:r>
              <a:rPr lang="en-US" dirty="0"/>
              <a:t>Which is </a:t>
            </a:r>
            <a:r>
              <a:rPr lang="en-US" u="sng" dirty="0"/>
              <a:t>not</a:t>
            </a:r>
            <a:r>
              <a:rPr lang="en-US" dirty="0"/>
              <a:t> an Important Event of Meiosis</a:t>
            </a:r>
          </a:p>
          <a:p>
            <a:endParaRPr lang="en-US" sz="800" dirty="0"/>
          </a:p>
          <a:p>
            <a:r>
              <a:rPr lang="en-US" sz="2800" dirty="0">
                <a:solidFill>
                  <a:srgbClr val="FF7C80"/>
                </a:solidFill>
              </a:rPr>
              <a:t>1.) One cell division that ends with DNA replication. (leads to a copy of genetic information)</a:t>
            </a:r>
          </a:p>
          <a:p>
            <a:r>
              <a:rPr lang="en-US" sz="2800" dirty="0">
                <a:solidFill>
                  <a:srgbClr val="FF99FF"/>
                </a:solidFill>
              </a:rPr>
              <a:t>2.) Pairing of homologous chromosomes that lead to crossing over creating genetic variation.</a:t>
            </a:r>
          </a:p>
          <a:p>
            <a:r>
              <a:rPr lang="en-US" sz="2800" dirty="0">
                <a:solidFill>
                  <a:srgbClr val="00FFFF"/>
                </a:solidFill>
              </a:rPr>
              <a:t>3.) DNA replicates during Anaphase I of Meiosis I to create two identical cells.</a:t>
            </a:r>
          </a:p>
          <a:p>
            <a:r>
              <a:rPr lang="en-US" sz="2800" dirty="0">
                <a:solidFill>
                  <a:srgbClr val="66FF99"/>
                </a:solidFill>
              </a:rPr>
              <a:t>4.) Separation of homologous chromosomes (Anaphase I of Meiosis I)</a:t>
            </a:r>
          </a:p>
        </p:txBody>
      </p:sp>
      <p:sp>
        <p:nvSpPr>
          <p:cNvPr id="2" name="Rectangle 1">
            <a:extLst>
              <a:ext uri="{FF2B5EF4-FFF2-40B4-BE49-F238E27FC236}">
                <a16:creationId xmlns:a16="http://schemas.microsoft.com/office/drawing/2014/main" id="{46B9819A-3473-9C85-1506-7AF73A6B7D7D}"/>
              </a:ext>
            </a:extLst>
          </p:cNvPr>
          <p:cNvSpPr/>
          <p:nvPr/>
        </p:nvSpPr>
        <p:spPr>
          <a:xfrm>
            <a:off x="381000" y="5181600"/>
            <a:ext cx="8137163" cy="2277547"/>
          </a:xfrm>
          <a:prstGeom prst="rect">
            <a:avLst/>
          </a:prstGeom>
          <a:noFill/>
        </p:spPr>
        <p:txBody>
          <a:bodyPr wrap="none" lIns="91440" tIns="45720" rIns="91440" bIns="45720">
            <a:spAutoFit/>
          </a:bodyPr>
          <a:lstStyle/>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There is only one answer</a:t>
            </a:r>
          </a:p>
          <a:p>
            <a:pPr algn="ctr"/>
            <a:r>
              <a:rPr 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on this question</a:t>
            </a:r>
          </a:p>
          <a:p>
            <a:pPr algn="ct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 name="Picture 3">
            <a:extLst>
              <a:ext uri="{FF2B5EF4-FFF2-40B4-BE49-F238E27FC236}">
                <a16:creationId xmlns:a16="http://schemas.microsoft.com/office/drawing/2014/main" id="{BBFD1932-38C8-B8F2-5DCA-B6089F291CAD}"/>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536828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eiosis Study Guide, Overview and Diagrams">
            <a:extLst>
              <a:ext uri="{FF2B5EF4-FFF2-40B4-BE49-F238E27FC236}">
                <a16:creationId xmlns:a16="http://schemas.microsoft.com/office/drawing/2014/main" id="{DD0C1D93-68C2-44B4-83A0-413AAD4A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419107-F7C4-4435-B2AF-F662759D3F9A}"/>
              </a:ext>
            </a:extLst>
          </p:cNvPr>
          <p:cNvSpPr txBox="1"/>
          <p:nvPr/>
        </p:nvSpPr>
        <p:spPr>
          <a:xfrm>
            <a:off x="228600" y="228600"/>
            <a:ext cx="8763000" cy="1371600"/>
          </a:xfrm>
          <a:prstGeom prst="rect">
            <a:avLst/>
          </a:prstGeom>
          <a:noFill/>
        </p:spPr>
        <p:txBody>
          <a:bodyPr wrap="square">
            <a:prstTxWarp prst="textWave1">
              <a:avLst/>
            </a:prstTxWarp>
            <a:spAutoFit/>
            <a:scene3d>
              <a:camera prst="orthographicFront"/>
              <a:lightRig rig="threePt" dir="t"/>
            </a:scene3d>
            <a:sp3d extrusionH="57150">
              <a:bevelT w="38100" h="38100" prst="convex"/>
            </a:sp3d>
          </a:bodyPr>
          <a:lstStyle/>
          <a:p>
            <a:pPr algn="l"/>
            <a:r>
              <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rPr>
              <a:t>Meiosis </a:t>
            </a:r>
            <a:r>
              <a:rPr lang="en-US"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glow rad="228600">
                    <a:schemeClr val="accent4">
                      <a:satMod val="175000"/>
                      <a:alpha val="40000"/>
                    </a:schemeClr>
                  </a:glow>
                  <a:outerShdw blurRad="55000" dist="50800" dir="5400000" algn="tl">
                    <a:srgbClr val="000000">
                      <a:alpha val="33000"/>
                    </a:srgbClr>
                  </a:outerShdw>
                </a:effectLst>
              </a:rPr>
              <a:t>Review Game</a:t>
            </a:r>
          </a:p>
        </p:txBody>
      </p:sp>
      <p:sp>
        <p:nvSpPr>
          <p:cNvPr id="6" name="TextBox 5">
            <a:extLst>
              <a:ext uri="{FF2B5EF4-FFF2-40B4-BE49-F238E27FC236}">
                <a16:creationId xmlns:a16="http://schemas.microsoft.com/office/drawing/2014/main" id="{238593D1-DFBF-41E1-8DE8-B5EA92FF6E47}"/>
              </a:ext>
            </a:extLst>
          </p:cNvPr>
          <p:cNvSpPr txBox="1"/>
          <p:nvPr/>
        </p:nvSpPr>
        <p:spPr>
          <a:xfrm>
            <a:off x="228600" y="5138369"/>
            <a:ext cx="8728074" cy="1569660"/>
          </a:xfrm>
          <a:prstGeom prst="rect">
            <a:avLst/>
          </a:prstGeom>
          <a:noFill/>
        </p:spPr>
        <p:txBody>
          <a:bodyPr wrap="square">
            <a:spAutoFit/>
            <a:scene3d>
              <a:camera prst="orthographicFront"/>
              <a:lightRig rig="threePt" dir="t"/>
            </a:scene3d>
            <a:sp3d extrusionH="57150">
              <a:bevelT w="82550" h="38100" prst="coolSlant"/>
            </a:sp3d>
          </a:bodyPr>
          <a:lstStyle/>
          <a:p>
            <a:pPr algn="l"/>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glow rad="228600">
                    <a:schemeClr val="accent4">
                      <a:satMod val="175000"/>
                      <a:alpha val="40000"/>
                    </a:schemeClr>
                  </a:glow>
                  <a:outerShdw blurRad="55000" dist="50800" dir="5400000" algn="tl">
                    <a:srgbClr val="000000">
                      <a:alpha val="33000"/>
                    </a:srgbClr>
                  </a:outerShdw>
                </a:effectLst>
                <a:uLnTx/>
                <a:uFillTx/>
                <a:latin typeface="Verdana" pitchFamily="34" charset="0"/>
                <a:ea typeface="+mn-ea"/>
                <a:cs typeface="+mn-cs"/>
              </a:rPr>
              <a:t>Part 4 </a:t>
            </a:r>
          </a:p>
          <a:p>
            <a:pPr algn="l"/>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glow rad="228600">
                    <a:schemeClr val="accent4">
                      <a:satMod val="175000"/>
                      <a:alpha val="40000"/>
                    </a:schemeClr>
                  </a:glow>
                  <a:outerShdw blurRad="55000" dist="50800" dir="5400000" algn="tl">
                    <a:srgbClr val="000000">
                      <a:alpha val="33000"/>
                    </a:srgbClr>
                  </a:outerShdw>
                </a:effectLst>
                <a:uLnTx/>
                <a:uFillTx/>
                <a:latin typeface="Verdana" pitchFamily="34" charset="0"/>
                <a:ea typeface="+mn-ea"/>
                <a:cs typeface="+mn-cs"/>
              </a:rPr>
              <a:t>Lesson 4  </a:t>
            </a:r>
            <a:endParaRPr lang="en-US" dirty="0">
              <a:effectLst>
                <a:glow rad="228600">
                  <a:schemeClr val="accent4">
                    <a:satMod val="175000"/>
                    <a:alpha val="40000"/>
                  </a:schemeClr>
                </a:glow>
              </a:effectLst>
            </a:endParaRPr>
          </a:p>
        </p:txBody>
      </p:sp>
      <p:pic>
        <p:nvPicPr>
          <p:cNvPr id="2" name="Graphic 1">
            <a:extLst>
              <a:ext uri="{FF2B5EF4-FFF2-40B4-BE49-F238E27FC236}">
                <a16:creationId xmlns:a16="http://schemas.microsoft.com/office/drawing/2014/main" id="{A91F65E0-EE21-EC63-2AE6-1E3C8383936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81994" y="4947494"/>
            <a:ext cx="5699410" cy="1610564"/>
          </a:xfrm>
          <a:prstGeom prst="rect">
            <a:avLst/>
          </a:prstGeom>
        </p:spPr>
      </p:pic>
      <p:pic>
        <p:nvPicPr>
          <p:cNvPr id="3" name="Picture 2">
            <a:extLst>
              <a:ext uri="{FF2B5EF4-FFF2-40B4-BE49-F238E27FC236}">
                <a16:creationId xmlns:a16="http://schemas.microsoft.com/office/drawing/2014/main" id="{6929DBF6-FA28-1BBD-2F67-CF8D2874A45A}"/>
              </a:ext>
            </a:extLst>
          </p:cNvPr>
          <p:cNvPicPr>
            <a:picLocks noChangeAspect="1"/>
          </p:cNvPicPr>
          <p:nvPr/>
        </p:nvPicPr>
        <p:blipFill>
          <a:blip r:embed="rId5"/>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29115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algn="ctr"/>
            <a:r>
              <a:rPr lang="en-US" sz="3600" kern="10">
                <a:ln w="9525">
                  <a:solidFill>
                    <a:schemeClr val="tx1"/>
                  </a:solidFill>
                  <a:round/>
                  <a:headEnd/>
                  <a:tailEnd/>
                </a:ln>
                <a:solidFill>
                  <a:srgbClr val="FF5050"/>
                </a:solidFill>
                <a:effectLst>
                  <a:outerShdw dist="53882" dir="2700000" algn="ctr" rotWithShape="0">
                    <a:srgbClr val="C0C0C0">
                      <a:alpha val="79999"/>
                    </a:srgbClr>
                  </a:outerShdw>
                </a:effectLst>
                <a:latin typeface="Times New Roman"/>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 name="Picture 1">
            <a:extLst>
              <a:ext uri="{FF2B5EF4-FFF2-40B4-BE49-F238E27FC236}">
                <a16:creationId xmlns:a16="http://schemas.microsoft.com/office/drawing/2014/main" id="{A6B65F88-9C0A-4DDC-E860-B4521C656ED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0057637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Meiosis Study Guide, Overview and Diagrams">
            <a:extLst>
              <a:ext uri="{FF2B5EF4-FFF2-40B4-BE49-F238E27FC236}">
                <a16:creationId xmlns:a16="http://schemas.microsoft.com/office/drawing/2014/main" id="{DD0C1D93-68C2-44B4-83A0-413AAD4A8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3419107-F7C4-4435-B2AF-F662759D3F9A}"/>
              </a:ext>
            </a:extLst>
          </p:cNvPr>
          <p:cNvSpPr txBox="1"/>
          <p:nvPr/>
        </p:nvSpPr>
        <p:spPr>
          <a:xfrm>
            <a:off x="228600" y="228600"/>
            <a:ext cx="9525000" cy="83099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Verdana" pitchFamily="34" charset="0"/>
                <a:ea typeface="+mn-ea"/>
                <a:cs typeface="+mn-cs"/>
              </a:rPr>
              <a:t>Meiosis Review Game</a:t>
            </a:r>
          </a:p>
        </p:txBody>
      </p:sp>
      <p:sp>
        <p:nvSpPr>
          <p:cNvPr id="6" name="TextBox 5">
            <a:extLst>
              <a:ext uri="{FF2B5EF4-FFF2-40B4-BE49-F238E27FC236}">
                <a16:creationId xmlns:a16="http://schemas.microsoft.com/office/drawing/2014/main" id="{238593D1-DFBF-41E1-8DE8-B5EA92FF6E47}"/>
              </a:ext>
            </a:extLst>
          </p:cNvPr>
          <p:cNvSpPr txBox="1"/>
          <p:nvPr/>
        </p:nvSpPr>
        <p:spPr>
          <a:xfrm>
            <a:off x="280988" y="5096333"/>
            <a:ext cx="8728074"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Verdana" pitchFamily="34" charset="0"/>
                <a:ea typeface="+mn-ea"/>
                <a:cs typeface="+mn-cs"/>
              </a:rPr>
              <a:t>Part 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3399">
                      <a:tint val="3000"/>
                    </a:srgbClr>
                  </a:solidFill>
                  <a:prstDash val="solid"/>
                  <a:miter lim="800000"/>
                </a:ln>
                <a:gradFill>
                  <a:gsLst>
                    <a:gs pos="10000">
                      <a:srgbClr val="003399">
                        <a:tint val="63000"/>
                        <a:sat val="105000"/>
                      </a:srgbClr>
                    </a:gs>
                    <a:gs pos="90000">
                      <a:srgbClr val="003399">
                        <a:shade val="50000"/>
                        <a:satMod val="100000"/>
                      </a:srgbClr>
                    </a:gs>
                  </a:gsLst>
                  <a:lin ang="5400000"/>
                </a:gradFill>
                <a:effectLst>
                  <a:outerShdw blurRad="55000" dist="50800" dir="5400000" algn="tl">
                    <a:srgbClr val="000000">
                      <a:alpha val="33000"/>
                    </a:srgbClr>
                  </a:outerShdw>
                </a:effectLst>
                <a:uLnTx/>
                <a:uFillTx/>
                <a:latin typeface="Verdana" pitchFamily="34" charset="0"/>
                <a:ea typeface="+mn-ea"/>
                <a:cs typeface="+mn-cs"/>
              </a:rPr>
              <a:t>Lesson 5  </a:t>
            </a:r>
            <a:endParaRPr kumimoji="0" lang="en-US" sz="4800" b="0" i="0" u="none" strike="noStrike" kern="1200" cap="none" spc="0" normalizeH="0" baseline="0" noProof="0" dirty="0">
              <a:ln>
                <a:noFill/>
              </a:ln>
              <a:solidFill>
                <a:srgbClr val="FFFFFF"/>
              </a:solidFill>
              <a:effectLst/>
              <a:uLnTx/>
              <a:uFillTx/>
              <a:latin typeface="Verdana" pitchFamily="34" charset="0"/>
              <a:ea typeface="+mn-ea"/>
              <a:cs typeface="+mn-cs"/>
            </a:endParaRPr>
          </a:p>
        </p:txBody>
      </p:sp>
      <p:sp>
        <p:nvSpPr>
          <p:cNvPr id="2" name="Rectangle 1">
            <a:extLst>
              <a:ext uri="{FF2B5EF4-FFF2-40B4-BE49-F238E27FC236}">
                <a16:creationId xmlns:a16="http://schemas.microsoft.com/office/drawing/2014/main" id="{1BBF4732-5D0A-4476-9333-9EACA7A8121E}"/>
              </a:ext>
            </a:extLst>
          </p:cNvPr>
          <p:cNvSpPr/>
          <p:nvPr/>
        </p:nvSpPr>
        <p:spPr>
          <a:xfrm>
            <a:off x="1066800" y="826532"/>
            <a:ext cx="6296917"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9999"/>
                </a:solidFill>
                <a:effectLst>
                  <a:outerShdw blurRad="12700" dist="38100" dir="2700000" algn="tl" rotWithShape="0">
                    <a:srgbClr val="000000">
                      <a:lumMod val="50000"/>
                    </a:srgbClr>
                  </a:outerShdw>
                </a:effectLst>
                <a:uLnTx/>
                <a:uFillTx/>
                <a:latin typeface="Verdana" pitchFamily="34" charset="0"/>
                <a:ea typeface="+mn-ea"/>
                <a:cs typeface="+mn-cs"/>
              </a:rPr>
              <a:t>Answer Version</a:t>
            </a:r>
          </a:p>
        </p:txBody>
      </p:sp>
      <p:pic>
        <p:nvPicPr>
          <p:cNvPr id="3" name="Picture 2" descr="Download Key Transparent HQ PNG Image | FreePNGImg">
            <a:extLst>
              <a:ext uri="{FF2B5EF4-FFF2-40B4-BE49-F238E27FC236}">
                <a16:creationId xmlns:a16="http://schemas.microsoft.com/office/drawing/2014/main" id="{5238C8A6-52E7-47F1-DE36-012C8BEED2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882100">
            <a:off x="307858" y="-609158"/>
            <a:ext cx="7968450" cy="7635492"/>
          </a:xfrm>
          <a:prstGeom prst="rect">
            <a:avLst/>
          </a:prstGeom>
          <a:noFill/>
          <a:extLst>
            <a:ext uri="{909E8E84-426E-40DD-AFC4-6F175D3DCCD1}">
              <a14:hiddenFill xmlns:a14="http://schemas.microsoft.com/office/drawing/2010/main">
                <a:solidFill>
                  <a:srgbClr val="FFFFFF"/>
                </a:solidFill>
              </a14:hiddenFill>
            </a:ext>
          </a:extLst>
        </p:spPr>
      </p:pic>
      <p:pic>
        <p:nvPicPr>
          <p:cNvPr id="5" name="Graphic 4">
            <a:extLst>
              <a:ext uri="{FF2B5EF4-FFF2-40B4-BE49-F238E27FC236}">
                <a16:creationId xmlns:a16="http://schemas.microsoft.com/office/drawing/2014/main" id="{126D1F19-674F-399B-4A23-18E76CA49572}"/>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81994" y="4947494"/>
            <a:ext cx="5699410" cy="1610564"/>
          </a:xfrm>
          <a:prstGeom prst="rect">
            <a:avLst/>
          </a:prstGeom>
        </p:spPr>
      </p:pic>
      <p:pic>
        <p:nvPicPr>
          <p:cNvPr id="7" name="Picture 6">
            <a:extLst>
              <a:ext uri="{FF2B5EF4-FFF2-40B4-BE49-F238E27FC236}">
                <a16:creationId xmlns:a16="http://schemas.microsoft.com/office/drawing/2014/main" id="{DA6D058B-905C-2F7F-2675-5F19BBD622F1}"/>
              </a:ext>
            </a:extLst>
          </p:cNvPr>
          <p:cNvPicPr>
            <a:picLocks noChangeAspect="1"/>
          </p:cNvPicPr>
          <p:nvPr/>
        </p:nvPicPr>
        <p:blipFill>
          <a:blip r:embed="rId6"/>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0302210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670F0B40-1AE9-A6B4-1908-41E491862770}"/>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688426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a:xfrm>
            <a:off x="457200" y="304800"/>
            <a:ext cx="8229600" cy="5821363"/>
          </a:xfrm>
        </p:spPr>
        <p:txBody>
          <a:bodyPr/>
          <a:lstStyle/>
          <a:p>
            <a:r>
              <a:rPr lang="en-US" dirty="0"/>
              <a:t>How to play…</a:t>
            </a:r>
          </a:p>
          <a:p>
            <a:pPr lvl="1"/>
            <a:r>
              <a:rPr lang="en-US" dirty="0">
                <a:solidFill>
                  <a:srgbClr val="6699FF"/>
                </a:solidFill>
              </a:rPr>
              <a:t>Don’t play like </a:t>
            </a:r>
            <a:r>
              <a:rPr lang="en-US" dirty="0" err="1">
                <a:solidFill>
                  <a:srgbClr val="6699FF"/>
                </a:solidFill>
              </a:rPr>
              <a:t>Jeo</a:t>
            </a:r>
            <a:r>
              <a:rPr lang="en-US" dirty="0">
                <a:solidFill>
                  <a:srgbClr val="6699FF"/>
                </a:solidFill>
              </a:rPr>
              <a:t>_ _ _ _ y.</a:t>
            </a:r>
          </a:p>
          <a:p>
            <a:pPr lvl="1"/>
            <a:r>
              <a:rPr lang="en-US" dirty="0">
                <a:solidFill>
                  <a:srgbClr val="FF99FF"/>
                </a:solidFill>
              </a:rPr>
              <a:t>Class should be divided into several small groups.</a:t>
            </a:r>
          </a:p>
          <a:p>
            <a:pPr lvl="1"/>
            <a:r>
              <a:rPr lang="en-US" dirty="0">
                <a:solidFill>
                  <a:srgbClr val="FFCC99"/>
                </a:solidFill>
              </a:rPr>
              <a:t>Groups should use science journal (red slide notes), homework, and other available materials to assist you.</a:t>
            </a:r>
          </a:p>
          <a:p>
            <a:pPr lvl="1"/>
            <a:r>
              <a:rPr lang="en-US" dirty="0">
                <a:solidFill>
                  <a:srgbClr val="66FFCC"/>
                </a:solidFill>
              </a:rPr>
              <a:t>Groups can communicate </a:t>
            </a:r>
            <a:r>
              <a:rPr lang="en-US" b="1" u="sng" dirty="0"/>
              <a:t>quietly</a:t>
            </a:r>
            <a:r>
              <a:rPr lang="en-US" dirty="0"/>
              <a:t> </a:t>
            </a:r>
            <a:r>
              <a:rPr lang="en-US" dirty="0">
                <a:solidFill>
                  <a:srgbClr val="66FFCC"/>
                </a:solidFill>
              </a:rPr>
              <a:t>with each other but no sharing answers between groups.</a:t>
            </a:r>
          </a:p>
          <a:p>
            <a:pPr lvl="2"/>
            <a:r>
              <a:rPr lang="en-US" dirty="0">
                <a:solidFill>
                  <a:srgbClr val="9966FF"/>
                </a:solidFill>
              </a:rPr>
              <a:t>Practice quietly communicating right now?</a:t>
            </a:r>
          </a:p>
          <a:p>
            <a:pPr lvl="2"/>
            <a:r>
              <a:rPr lang="en-US" dirty="0">
                <a:solidFill>
                  <a:srgbClr val="9966FF"/>
                </a:solidFill>
              </a:rPr>
              <a:t>Practice Communication Question:</a:t>
            </a:r>
          </a:p>
          <a:p>
            <a:pPr lvl="2"/>
            <a:r>
              <a:rPr lang="en-US" dirty="0">
                <a:solidFill>
                  <a:srgbClr val="FFFF66"/>
                </a:solidFill>
              </a:rPr>
              <a:t>Your group gets to order one pizza and you can have two toppings.  What does your group want?</a:t>
            </a:r>
          </a:p>
        </p:txBody>
      </p:sp>
      <p:pic>
        <p:nvPicPr>
          <p:cNvPr id="2" name="Picture 1">
            <a:extLst>
              <a:ext uri="{FF2B5EF4-FFF2-40B4-BE49-F238E27FC236}">
                <a16:creationId xmlns:a16="http://schemas.microsoft.com/office/drawing/2014/main" id="{56D63672-71EB-A637-2441-CA6ACE80D017}"/>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4365737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304800" y="228600"/>
            <a:ext cx="8458200" cy="466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Questions 1-20 = 5pts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Final Category (Bonus) = 1pt Each</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Final Questions = 5 </a:t>
            </a:r>
            <a:r>
              <a:rPr kumimoji="0" lang="en-US" sz="3600" b="0" i="0" u="none" strike="noStrike" kern="1200" cap="none" spc="0" normalizeH="0" baseline="0" noProof="0" dirty="0" err="1">
                <a:ln>
                  <a:noFill/>
                </a:ln>
                <a:solidFill>
                  <a:srgbClr val="FFFFFF"/>
                </a:solidFill>
                <a:effectLst/>
                <a:uLnTx/>
                <a:uFillTx/>
                <a:latin typeface="Arial" charset="0"/>
                <a:ea typeface="+mn-ea"/>
                <a:cs typeface="+mn-cs"/>
              </a:rPr>
              <a:t>pt</a:t>
            </a:r>
            <a:r>
              <a:rPr kumimoji="0" lang="en-US" sz="3600" b="0" i="0" u="none" strike="noStrike" kern="1200" cap="none" spc="0" normalizeH="0" baseline="0" noProof="0" dirty="0">
                <a:ln>
                  <a:noFill/>
                </a:ln>
                <a:solidFill>
                  <a:srgbClr val="FFFFFF"/>
                </a:solidFill>
                <a:effectLst/>
                <a:uLnTx/>
                <a:uFillTx/>
                <a:latin typeface="Arial" charset="0"/>
                <a:ea typeface="+mn-ea"/>
                <a:cs typeface="+mn-cs"/>
              </a:rPr>
              <a:t> wager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9966FF"/>
                </a:solidFill>
                <a:effectLst/>
                <a:uLnTx/>
                <a:uFillTx/>
                <a:latin typeface="Arial" charset="0"/>
                <a:ea typeface="+mn-ea"/>
                <a:cs typeface="+mn-cs"/>
              </a:rPr>
              <a:t>If you wager 5 on the last question and get it wrong you lose 5 pts. Wager 5 and get it right you get 5 pts.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charset="0"/>
                <a:ea typeface="+mn-ea"/>
                <a:cs typeface="+mn-cs"/>
              </a:rPr>
              <a:t>Find the Owl </a:t>
            </a:r>
            <a:r>
              <a:rPr kumimoji="0" lang="en-US" sz="3600" b="0"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1" u="none" strike="noStrike" kern="1200" cap="none" spc="0" normalizeH="0" baseline="0" noProof="0" dirty="0">
                <a:ln>
                  <a:noFill/>
                </a:ln>
                <a:solidFill>
                  <a:srgbClr val="996633"/>
                </a:solidFill>
                <a:effectLst/>
                <a:uLnTx/>
                <a:uFillTx/>
                <a:latin typeface="Arial" charset="0"/>
                <a:ea typeface="+mn-ea"/>
                <a:cs typeface="+mn-cs"/>
              </a:rPr>
              <a:t> Secretly write “Owl” in the correct box worth 1pt.</a:t>
            </a:r>
          </a:p>
        </p:txBody>
      </p:sp>
      <p:pic>
        <p:nvPicPr>
          <p:cNvPr id="4099" name="Picture 4" descr="http://www.clker.com/cliparts/9/a/e/e/12154415151126295659lemmling_Cartoon_owl.svg.hi.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3200400"/>
            <a:ext cx="5334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http://www.clker.com/cliparts/9/a/e/e/12154415151126295659lemmling_Cartoon_owl.svg.h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505200"/>
            <a:ext cx="114300" cy="10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AutoShape 5"/>
          <p:cNvSpPr>
            <a:spLocks noChangeArrowheads="1"/>
          </p:cNvSpPr>
          <p:nvPr/>
        </p:nvSpPr>
        <p:spPr bwMode="auto">
          <a:xfrm>
            <a:off x="7010400" y="2895600"/>
            <a:ext cx="1447800" cy="609600"/>
          </a:xfrm>
          <a:prstGeom prst="wedgeRoundRectCallout">
            <a:avLst>
              <a:gd name="adj1" fmla="val -57347"/>
              <a:gd name="adj2" fmla="val 46616"/>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Verdana" pitchFamily="34" charset="0"/>
                <a:ea typeface="+mn-ea"/>
                <a:cs typeface="+mn-cs"/>
              </a:rPr>
              <a:t>“I’ll be about this big.”</a:t>
            </a:r>
          </a:p>
        </p:txBody>
      </p:sp>
      <p:pic>
        <p:nvPicPr>
          <p:cNvPr id="2" name="Picture 1">
            <a:extLst>
              <a:ext uri="{FF2B5EF4-FFF2-40B4-BE49-F238E27FC236}">
                <a16:creationId xmlns:a16="http://schemas.microsoft.com/office/drawing/2014/main" id="{D980FC56-848F-CB45-8C42-AE959569B248}"/>
              </a:ext>
            </a:extLst>
          </p:cNvPr>
          <p:cNvPicPr>
            <a:picLocks noChangeAspect="1"/>
          </p:cNvPicPr>
          <p:nvPr/>
        </p:nvPicPr>
        <p:blipFill>
          <a:blip r:embed="rId4"/>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8884257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457200" y="228600"/>
            <a:ext cx="8229600" cy="5897563"/>
          </a:xfrm>
        </p:spPr>
        <p:txBody>
          <a:bodyPr/>
          <a:lstStyle/>
          <a:p>
            <a:r>
              <a:rPr lang="en-US">
                <a:solidFill>
                  <a:srgbClr val="FF7C80"/>
                </a:solidFill>
              </a:rPr>
              <a:t>Is your name on the review sheet?</a:t>
            </a:r>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5124" name="WordArt 4"/>
          <p:cNvSpPr>
            <a:spLocks noChangeArrowheads="1" noChangeShapeType="1" noTextEdit="1"/>
          </p:cNvSpPr>
          <p:nvPr/>
        </p:nvSpPr>
        <p:spPr bwMode="auto">
          <a:xfrm>
            <a:off x="6248400" y="1143000"/>
            <a:ext cx="2152650" cy="990600"/>
          </a:xfrm>
          <a:prstGeom prst="rect">
            <a:avLst/>
          </a:prstGeom>
        </p:spPr>
        <p:txBody>
          <a:bodyPr wrap="none" fromWordArt="1">
            <a:prstTxWarp prst="textWave1">
              <a:avLst>
                <a:gd name="adj1" fmla="val 13005"/>
                <a:gd name="adj2" fmla="val 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FFFF"/>
                  </a:solidFill>
                  <a:round/>
                  <a:headEnd/>
                  <a:tailEnd/>
                </a:ln>
                <a:solidFill>
                  <a:srgbClr val="FF5050"/>
                </a:solidFill>
                <a:effectLst>
                  <a:outerShdw dist="53882" dir="2700000" algn="ctr" rotWithShape="0">
                    <a:srgbClr val="C0C0C0">
                      <a:alpha val="79999"/>
                    </a:srgbClr>
                  </a:outerShdw>
                </a:effectLst>
                <a:uLnTx/>
                <a:uFillTx/>
                <a:latin typeface="Times New Roman"/>
                <a:ea typeface="+mn-ea"/>
                <a:cs typeface="Times New Roman"/>
              </a:rPr>
              <a:t>Name</a:t>
            </a:r>
          </a:p>
        </p:txBody>
      </p:sp>
      <p:sp>
        <p:nvSpPr>
          <p:cNvPr id="5125" name="Oval 5"/>
          <p:cNvSpPr>
            <a:spLocks noChangeArrowheads="1"/>
          </p:cNvSpPr>
          <p:nvPr/>
        </p:nvSpPr>
        <p:spPr bwMode="auto">
          <a:xfrm>
            <a:off x="3733800" y="1066800"/>
            <a:ext cx="1219200" cy="457200"/>
          </a:xfrm>
          <a:prstGeom prst="ellipse">
            <a:avLst/>
          </a:prstGeom>
          <a:noFill/>
          <a:ln w="57150">
            <a:solidFill>
              <a:srgbClr val="FF5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5126" name="Line 6"/>
          <p:cNvSpPr>
            <a:spLocks noChangeShapeType="1"/>
          </p:cNvSpPr>
          <p:nvPr/>
        </p:nvSpPr>
        <p:spPr bwMode="auto">
          <a:xfrm flipH="1" flipV="1">
            <a:off x="5181600" y="1371600"/>
            <a:ext cx="1066800" cy="228600"/>
          </a:xfrm>
          <a:prstGeom prst="line">
            <a:avLst/>
          </a:prstGeom>
          <a:noFill/>
          <a:ln w="76200">
            <a:solidFill>
              <a:srgbClr val="FF505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pic>
        <p:nvPicPr>
          <p:cNvPr id="2" name="Picture 1">
            <a:extLst>
              <a:ext uri="{FF2B5EF4-FFF2-40B4-BE49-F238E27FC236}">
                <a16:creationId xmlns:a16="http://schemas.microsoft.com/office/drawing/2014/main" id="{585CF74E-497C-428E-EB19-4E0F66E53C8F}"/>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6759707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149" name="Rectangle 5"/>
          <p:cNvSpPr>
            <a:spLocks noChangeArrowheads="1"/>
          </p:cNvSpPr>
          <p:nvPr/>
        </p:nvSpPr>
        <p:spPr bwMode="auto">
          <a:xfrm>
            <a:off x="1512687" y="1828800"/>
            <a:ext cx="762000" cy="457200"/>
          </a:xfrm>
          <a:prstGeom prst="rect">
            <a:avLst/>
          </a:prstGeom>
          <a:solidFill>
            <a:srgbClr val="FF00FF">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solidFill>
                  <a:srgbClr val="000000"/>
                </a:solidFill>
              </a:ln>
              <a:solidFill>
                <a:srgbClr val="FFFFFF"/>
              </a:solidFill>
              <a:effectLst/>
              <a:uLnTx/>
              <a:uFillTx/>
              <a:latin typeface="Verdana" pitchFamily="34" charset="0"/>
              <a:ea typeface="+mn-ea"/>
              <a:cs typeface="+mn-cs"/>
            </a:endParaRPr>
          </a:p>
        </p:txBody>
      </p:sp>
      <p:sp>
        <p:nvSpPr>
          <p:cNvPr id="6153" name="WordArt 9"/>
          <p:cNvSpPr>
            <a:spLocks noChangeArrowheads="1" noChangeShapeType="1" noTextEdit="1"/>
          </p:cNvSpPr>
          <p:nvPr/>
        </p:nvSpPr>
        <p:spPr bwMode="auto">
          <a:xfrm>
            <a:off x="5486400" y="990600"/>
            <a:ext cx="3438525" cy="1752600"/>
          </a:xfrm>
          <a:prstGeom prst="rect">
            <a:avLst/>
          </a:prstGeom>
          <a:ln>
            <a:solidFill>
              <a:schemeClr val="bg1"/>
            </a:solidFill>
          </a:ln>
        </p:spPr>
        <p:txBody>
          <a:bodyPr wrap="none" fromWordArt="1">
            <a:prstTxWarp prst="textPlain">
              <a:avLst>
                <a:gd name="adj" fmla="val 50000"/>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solidFill>
                  <a:srgbClr val="9999FF"/>
                </a:solidFill>
                <a:effectLst>
                  <a:outerShdw dist="45791" dir="3378596" algn="ctr" rotWithShape="0">
                    <a:srgbClr val="4D4D4D">
                      <a:alpha val="79999"/>
                    </a:srgbClr>
                  </a:outerShdw>
                </a:effectLst>
                <a:uLnTx/>
                <a:uFillTx/>
                <a:latin typeface="Arial Black"/>
                <a:ea typeface="+mn-ea"/>
                <a:cs typeface="+mn-cs"/>
              </a:rPr>
              <a:t>Add the categories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solidFill>
                  <a:srgbClr val="9999FF"/>
                </a:solidFill>
                <a:effectLst>
                  <a:outerShdw dist="45791" dir="3378596" algn="ctr" rotWithShape="0">
                    <a:srgbClr val="4D4D4D">
                      <a:alpha val="79999"/>
                    </a:srgbClr>
                  </a:outerShdw>
                </a:effectLst>
                <a:uLnTx/>
                <a:uFillTx/>
                <a:latin typeface="Arial Black"/>
                <a:ea typeface="+mn-ea"/>
                <a:cs typeface="+mn-cs"/>
              </a:rPr>
              <a:t>along the top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0" i="0" u="none" strike="noStrike" kern="10" cap="none" spc="720" normalizeH="0" baseline="0" noProof="0" dirty="0">
                <a:ln w="9525">
                  <a:solidFill>
                    <a:srgbClr val="000000"/>
                  </a:solidFill>
                  <a:round/>
                  <a:headEnd/>
                  <a:tailEnd/>
                </a:ln>
                <a:solidFill>
                  <a:srgbClr val="9999FF"/>
                </a:solidFill>
                <a:effectLst>
                  <a:outerShdw dist="45791" dir="3378596" algn="ctr" rotWithShape="0">
                    <a:srgbClr val="4D4D4D">
                      <a:alpha val="79999"/>
                    </a:srgbClr>
                  </a:outerShdw>
                </a:effectLst>
                <a:uLnTx/>
                <a:uFillTx/>
                <a:latin typeface="Arial Black"/>
                <a:ea typeface="+mn-ea"/>
                <a:cs typeface="+mn-cs"/>
              </a:rPr>
              <a:t>on the next slide</a:t>
            </a:r>
            <a:r>
              <a:rPr kumimoji="0" lang="en-US" sz="3600" b="0" i="0" u="none" strike="noStrike" kern="10" cap="none" spc="720" normalizeH="0" baseline="0" noProof="0" dirty="0">
                <a:ln w="9525">
                  <a:solidFill>
                    <a:srgbClr val="FFFFFF"/>
                  </a:solidFill>
                  <a:round/>
                  <a:headEnd/>
                  <a:tailEnd/>
                </a:ln>
                <a:solidFill>
                  <a:srgbClr val="9999FF"/>
                </a:solidFill>
                <a:effectLst>
                  <a:outerShdw dist="45791" dir="3378596" algn="ctr" rotWithShape="0">
                    <a:srgbClr val="4D4D4D">
                      <a:alpha val="79999"/>
                    </a:srgbClr>
                  </a:outerShdw>
                </a:effectLst>
                <a:uLnTx/>
                <a:uFillTx/>
                <a:latin typeface="Arial Black"/>
                <a:ea typeface="+mn-ea"/>
                <a:cs typeface="+mn-cs"/>
              </a:rPr>
              <a:t>.</a:t>
            </a:r>
          </a:p>
        </p:txBody>
      </p:sp>
      <p:pic>
        <p:nvPicPr>
          <p:cNvPr id="2" name="Picture 1">
            <a:extLst>
              <a:ext uri="{FF2B5EF4-FFF2-40B4-BE49-F238E27FC236}">
                <a16:creationId xmlns:a16="http://schemas.microsoft.com/office/drawing/2014/main" id="{B5AE16D6-36F9-9FE3-85E8-0478EAC76647}"/>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6116123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695D4261-643F-C66E-53EA-94BE8FFCF8AB}"/>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0326234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9999FF"/>
                          </a:solidFill>
                        </a:rPr>
                        <a:t>MY OATH</a:t>
                      </a:r>
                      <a:br>
                        <a:rPr lang="en-US" dirty="0">
                          <a:solidFill>
                            <a:srgbClr val="9999FF"/>
                          </a:solidFill>
                        </a:rPr>
                      </a:br>
                      <a:r>
                        <a:rPr lang="en-US" dirty="0">
                          <a:solidFill>
                            <a:srgbClr val="9999FF"/>
                          </a:solidFill>
                        </a:rPr>
                        <a:t>IS</a:t>
                      </a:r>
                    </a:p>
                  </a:txBody>
                  <a:tcPr>
                    <a:solidFill>
                      <a:schemeClr val="bg1">
                        <a:lumMod val="85000"/>
                        <a:lumOff val="15000"/>
                      </a:schemeClr>
                    </a:solid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rgbClr val="9999FF"/>
                          </a:solidFill>
                        </a:rPr>
                        <a:t>1</a:t>
                      </a:r>
                    </a:p>
                  </a:txBody>
                  <a:tcPr>
                    <a:solidFill>
                      <a:schemeClr val="bg1">
                        <a:lumMod val="85000"/>
                        <a:lumOff val="1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rgbClr val="9999FF"/>
                          </a:solidFill>
                        </a:rPr>
                        <a:t>2</a:t>
                      </a:r>
                    </a:p>
                  </a:txBody>
                  <a:tcPr>
                    <a:solidFill>
                      <a:schemeClr val="bg1">
                        <a:lumMod val="85000"/>
                        <a:lumOff val="1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rgbClr val="9999FF"/>
                          </a:solidFill>
                        </a:rPr>
                        <a:t>3</a:t>
                      </a:r>
                    </a:p>
                  </a:txBody>
                  <a:tcPr>
                    <a:solidFill>
                      <a:schemeClr val="bg1">
                        <a:lumMod val="85000"/>
                        <a:lumOff val="1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rgbClr val="9999FF"/>
                          </a:solidFill>
                        </a:rPr>
                        <a:t>4</a:t>
                      </a:r>
                    </a:p>
                  </a:txBody>
                  <a:tcPr>
                    <a:solidFill>
                      <a:schemeClr val="bg1">
                        <a:lumMod val="85000"/>
                        <a:lumOff val="1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rgbClr val="9999FF"/>
                          </a:solidFill>
                        </a:rPr>
                        <a:t>5</a:t>
                      </a:r>
                    </a:p>
                  </a:txBody>
                  <a:tcPr>
                    <a:solidFill>
                      <a:schemeClr val="bg1">
                        <a:lumMod val="85000"/>
                        <a:lumOff val="1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0975C4DB-21CC-EE55-83F0-71AF67BC9B76}"/>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7875163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63" name="Rectangle 3"/>
          <p:cNvSpPr>
            <a:spLocks noGrp="1" noChangeArrowheads="1"/>
          </p:cNvSpPr>
          <p:nvPr>
            <p:ph type="body" idx="4294967295"/>
          </p:nvPr>
        </p:nvSpPr>
        <p:spPr>
          <a:xfrm>
            <a:off x="191549" y="228600"/>
            <a:ext cx="8229600" cy="5791200"/>
          </a:xfrm>
        </p:spPr>
        <p:txBody>
          <a:bodyPr/>
          <a:lstStyle/>
          <a:p>
            <a:pPr eaLnBrk="1" hangingPunct="1"/>
            <a:r>
              <a:rPr lang="en-US" dirty="0">
                <a:effectLst>
                  <a:outerShdw blurRad="38100" dist="38100" dir="2700000" algn="tl">
                    <a:srgbClr val="336699"/>
                  </a:outerShdw>
                </a:effectLst>
              </a:rPr>
              <a:t>99.9% of your cells replicate by using mitosis or meiosis?</a:t>
            </a:r>
          </a:p>
        </p:txBody>
      </p:sp>
      <p:pic>
        <p:nvPicPr>
          <p:cNvPr id="407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430089"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2" name="Rectangle 1">
            <a:extLst>
              <a:ext uri="{FF2B5EF4-FFF2-40B4-BE49-F238E27FC236}">
                <a16:creationId xmlns:a16="http://schemas.microsoft.com/office/drawing/2014/main" id="{13054EF2-438E-401A-AD8C-5061FE5BE668}"/>
              </a:ext>
            </a:extLst>
          </p:cNvPr>
          <p:cNvSpPr/>
          <p:nvPr/>
        </p:nvSpPr>
        <p:spPr>
          <a:xfrm>
            <a:off x="8073502" y="14287"/>
            <a:ext cx="841898" cy="120032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a:t>
            </a:r>
          </a:p>
        </p:txBody>
      </p:sp>
    </p:spTree>
    <p:extLst>
      <p:ext uri="{BB962C8B-B14F-4D97-AF65-F5344CB8AC3E}">
        <p14:creationId xmlns:p14="http://schemas.microsoft.com/office/powerpoint/2010/main" val="1737728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63" name="Rectangle 3"/>
          <p:cNvSpPr>
            <a:spLocks noGrp="1" noChangeArrowheads="1"/>
          </p:cNvSpPr>
          <p:nvPr>
            <p:ph type="body" idx="4294967295"/>
          </p:nvPr>
        </p:nvSpPr>
        <p:spPr>
          <a:xfrm>
            <a:off x="191549" y="228600"/>
            <a:ext cx="8229600" cy="5791200"/>
          </a:xfrm>
        </p:spPr>
        <p:txBody>
          <a:bodyPr/>
          <a:lstStyle/>
          <a:p>
            <a:pPr eaLnBrk="1" hangingPunct="1"/>
            <a:r>
              <a:rPr lang="en-US" dirty="0">
                <a:effectLst>
                  <a:outerShdw blurRad="38100" dist="38100" dir="2700000" algn="tl">
                    <a:srgbClr val="336699"/>
                  </a:outerShdw>
                </a:effectLst>
              </a:rPr>
              <a:t>99.9% of your cells replicate by using </a:t>
            </a:r>
            <a:r>
              <a:rPr lang="en-US" u="sng" dirty="0">
                <a:solidFill>
                  <a:srgbClr val="FF00FF"/>
                </a:solidFill>
                <a:effectLst>
                  <a:outerShdw blurRad="38100" dist="38100" dir="2700000" algn="tl">
                    <a:srgbClr val="336699"/>
                  </a:outerShdw>
                </a:effectLst>
              </a:rPr>
              <a:t>mitosis</a:t>
            </a:r>
            <a:r>
              <a:rPr lang="en-US" dirty="0">
                <a:effectLst>
                  <a:outerShdw blurRad="38100" dist="38100" dir="2700000" algn="tl">
                    <a:srgbClr val="336699"/>
                  </a:outerShdw>
                </a:effectLst>
              </a:rPr>
              <a:t> or meiosis?</a:t>
            </a:r>
          </a:p>
        </p:txBody>
      </p:sp>
      <p:pic>
        <p:nvPicPr>
          <p:cNvPr id="407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430089"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2" name="Rectangle 1">
            <a:extLst>
              <a:ext uri="{FF2B5EF4-FFF2-40B4-BE49-F238E27FC236}">
                <a16:creationId xmlns:a16="http://schemas.microsoft.com/office/drawing/2014/main" id="{13054EF2-438E-401A-AD8C-5061FE5BE668}"/>
              </a:ext>
            </a:extLst>
          </p:cNvPr>
          <p:cNvSpPr/>
          <p:nvPr/>
        </p:nvSpPr>
        <p:spPr>
          <a:xfrm>
            <a:off x="8073502" y="14287"/>
            <a:ext cx="841898" cy="120032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a:t>
            </a:r>
          </a:p>
        </p:txBody>
      </p:sp>
      <p:sp>
        <p:nvSpPr>
          <p:cNvPr id="3" name="Rectangle 2">
            <a:extLst>
              <a:ext uri="{FF2B5EF4-FFF2-40B4-BE49-F238E27FC236}">
                <a16:creationId xmlns:a16="http://schemas.microsoft.com/office/drawing/2014/main" id="{2B87AA66-FD2A-4B5B-A652-F832EF7DD308}"/>
              </a:ext>
            </a:extLst>
          </p:cNvPr>
          <p:cNvSpPr/>
          <p:nvPr/>
        </p:nvSpPr>
        <p:spPr>
          <a:xfrm>
            <a:off x="694888" y="2055032"/>
            <a:ext cx="7696200" cy="1376065"/>
          </a:xfrm>
          <a:prstGeom prst="rect">
            <a:avLst/>
          </a:prstGeom>
          <a:noFill/>
        </p:spPr>
        <p:txBody>
          <a:bodyPr wrap="none" lIns="91440" tIns="45720" rIns="91440" bIns="45720">
            <a:prstTxWarp prst="textDeflateBottom">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FF"/>
                </a:solidFill>
                <a:effectLst>
                  <a:outerShdw blurRad="12700" dist="38100" dir="2700000" algn="tl" rotWithShape="0">
                    <a:srgbClr val="000000">
                      <a:lumMod val="50000"/>
                    </a:srgbClr>
                  </a:outerShdw>
                </a:effectLst>
                <a:uLnTx/>
                <a:uFillTx/>
                <a:latin typeface="Verdana" pitchFamily="34" charset="0"/>
                <a:ea typeface="+mn-ea"/>
                <a:cs typeface="+mn-cs"/>
              </a:rPr>
              <a:t>Mitosis</a:t>
            </a:r>
          </a:p>
        </p:txBody>
      </p:sp>
    </p:spTree>
    <p:extLst>
      <p:ext uri="{BB962C8B-B14F-4D97-AF65-F5344CB8AC3E}">
        <p14:creationId xmlns:p14="http://schemas.microsoft.com/office/powerpoint/2010/main" val="2403056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4294967295"/>
          </p:nvPr>
        </p:nvSpPr>
        <p:spPr>
          <a:xfrm>
            <a:off x="457200" y="228600"/>
            <a:ext cx="8229600" cy="5897563"/>
          </a:xfrm>
        </p:spPr>
        <p:txBody>
          <a:bodyPr/>
          <a:lstStyle/>
          <a:p>
            <a:r>
              <a:rPr lang="en-US"/>
              <a:t>Is your name on the review sheet?</a:t>
            </a: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4497388" cy="5791200"/>
          </a:xfrm>
          <a:prstGeom prst="rect">
            <a:avLst/>
          </a:prstGeom>
          <a:noFill/>
          <a:ln w="9525">
            <a:solidFill>
              <a:srgbClr val="9966FF"/>
            </a:solidFill>
            <a:miter lim="800000"/>
            <a:headEnd/>
            <a:tailEnd/>
          </a:ln>
          <a:extLst>
            <a:ext uri="{909E8E84-426E-40DD-AFC4-6F175D3DCCD1}">
              <a14:hiddenFill xmlns:a14="http://schemas.microsoft.com/office/drawing/2010/main">
                <a:solidFill>
                  <a:srgbClr val="FFFFFF"/>
                </a:solidFill>
              </a14:hiddenFill>
            </a:ext>
          </a:extLst>
        </p:spPr>
      </p:pic>
      <p:sp>
        <p:nvSpPr>
          <p:cNvPr id="6148" name="Rectangle 4"/>
          <p:cNvSpPr>
            <a:spLocks noChangeArrowheads="1"/>
          </p:cNvSpPr>
          <p:nvPr/>
        </p:nvSpPr>
        <p:spPr bwMode="auto">
          <a:xfrm>
            <a:off x="685800" y="1828800"/>
            <a:ext cx="838200" cy="457200"/>
          </a:xfrm>
          <a:prstGeom prst="rect">
            <a:avLst/>
          </a:prstGeom>
          <a:gradFill rotWithShape="1">
            <a:gsLst>
              <a:gs pos="0">
                <a:srgbClr val="9999FF">
                  <a:alpha val="37999"/>
                </a:srgbClr>
              </a:gs>
              <a:gs pos="100000">
                <a:srgbClr val="474776">
                  <a:alpha val="37000"/>
                </a:srgbClr>
              </a:gs>
            </a:gsLst>
            <a:lin ang="5400000" scaled="1"/>
          </a:gra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Rectangle 5"/>
          <p:cNvSpPr>
            <a:spLocks noChangeArrowheads="1"/>
          </p:cNvSpPr>
          <p:nvPr/>
        </p:nvSpPr>
        <p:spPr bwMode="auto">
          <a:xfrm>
            <a:off x="1512687" y="1828800"/>
            <a:ext cx="762000" cy="457200"/>
          </a:xfrm>
          <a:prstGeom prst="rect">
            <a:avLst/>
          </a:prstGeom>
          <a:solidFill>
            <a:srgbClr val="FF00FF">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Rectangle 6"/>
          <p:cNvSpPr>
            <a:spLocks noChangeArrowheads="1"/>
          </p:cNvSpPr>
          <p:nvPr/>
        </p:nvSpPr>
        <p:spPr bwMode="auto">
          <a:xfrm>
            <a:off x="2286000" y="1828800"/>
            <a:ext cx="838200" cy="457200"/>
          </a:xfrm>
          <a:prstGeom prst="rect">
            <a:avLst/>
          </a:prstGeom>
          <a:solidFill>
            <a:srgbClr val="FFCC99">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1" name="Rectangle 7"/>
          <p:cNvSpPr>
            <a:spLocks noChangeArrowheads="1"/>
          </p:cNvSpPr>
          <p:nvPr/>
        </p:nvSpPr>
        <p:spPr bwMode="auto">
          <a:xfrm>
            <a:off x="3124200" y="1828800"/>
            <a:ext cx="762000" cy="457200"/>
          </a:xfrm>
          <a:prstGeom prst="rect">
            <a:avLst/>
          </a:prstGeom>
          <a:solidFill>
            <a:srgbClr val="66FFCC">
              <a:alpha val="38039"/>
            </a:srgbClr>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2" name="AutoShape 8"/>
          <p:cNvSpPr>
            <a:spLocks noChangeArrowheads="1"/>
          </p:cNvSpPr>
          <p:nvPr/>
        </p:nvSpPr>
        <p:spPr bwMode="auto">
          <a:xfrm rot="-772996">
            <a:off x="4038600" y="1524000"/>
            <a:ext cx="1143000" cy="609600"/>
          </a:xfrm>
          <a:prstGeom prst="leftArrow">
            <a:avLst>
              <a:gd name="adj1" fmla="val 50000"/>
              <a:gd name="adj2" fmla="val 46875"/>
            </a:avLst>
          </a:prstGeom>
          <a:solidFill>
            <a:schemeClr val="tx1"/>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n>
                <a:solidFill>
                  <a:schemeClr val="bg1"/>
                </a:solidFill>
              </a:ln>
            </a:endParaRPr>
          </a:p>
        </p:txBody>
      </p:sp>
      <p:sp>
        <p:nvSpPr>
          <p:cNvPr id="6153" name="WordArt 9"/>
          <p:cNvSpPr>
            <a:spLocks noChangeArrowheads="1" noChangeShapeType="1" noTextEdit="1"/>
          </p:cNvSpPr>
          <p:nvPr/>
        </p:nvSpPr>
        <p:spPr bwMode="auto">
          <a:xfrm>
            <a:off x="5486400" y="990600"/>
            <a:ext cx="3438525" cy="1752600"/>
          </a:xfrm>
          <a:prstGeom prst="rect">
            <a:avLst/>
          </a:prstGeom>
          <a:ln>
            <a:solidFill>
              <a:schemeClr val="bg1"/>
            </a:solidFill>
          </a:ln>
        </p:spPr>
        <p:txBody>
          <a:bodyPr wrap="none" fromWordArt="1">
            <a:prstTxWarp prst="textPlain">
              <a:avLst>
                <a:gd name="adj" fmla="val 50000"/>
              </a:avLst>
            </a:prstTxWarp>
          </a:bodyPr>
          <a:lstStyle/>
          <a:p>
            <a:pPr algn="ct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Add the categories</a:t>
            </a:r>
          </a:p>
          <a:p>
            <a:pPr algn="ct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along the top</a:t>
            </a:r>
          </a:p>
          <a:p>
            <a:pPr algn="ctr"/>
            <a:r>
              <a:rPr lang="en-US" sz="3600" kern="10" spc="720" dirty="0">
                <a:ln w="9525">
                  <a:solidFill>
                    <a:schemeClr val="bg1"/>
                  </a:solidFill>
                  <a:round/>
                  <a:headEnd/>
                  <a:tailEnd/>
                </a:ln>
                <a:solidFill>
                  <a:srgbClr val="9999FF"/>
                </a:solidFill>
                <a:effectLst>
                  <a:outerShdw dist="45791" dir="3378596" algn="ctr" rotWithShape="0">
                    <a:srgbClr val="4D4D4D">
                      <a:alpha val="79999"/>
                    </a:srgbClr>
                  </a:outerShdw>
                </a:effectLst>
                <a:latin typeface="Arial Black"/>
              </a:rPr>
              <a:t>on the next slide</a:t>
            </a:r>
            <a:r>
              <a:rPr lang="en-US" sz="3600" kern="10" spc="720" dirty="0">
                <a:ln w="9525">
                  <a:solidFill>
                    <a:schemeClr val="tx1"/>
                  </a:solidFill>
                  <a:round/>
                  <a:headEnd/>
                  <a:tailEnd/>
                </a:ln>
                <a:solidFill>
                  <a:srgbClr val="9999FF"/>
                </a:solidFill>
                <a:effectLst>
                  <a:outerShdw dist="45791" dir="3378596" algn="ctr" rotWithShape="0">
                    <a:srgbClr val="4D4D4D">
                      <a:alpha val="79999"/>
                    </a:srgbClr>
                  </a:outerShdw>
                </a:effectLst>
                <a:latin typeface="Arial Black"/>
              </a:rPr>
              <a:t>.</a:t>
            </a:r>
          </a:p>
        </p:txBody>
      </p:sp>
      <p:pic>
        <p:nvPicPr>
          <p:cNvPr id="2" name="Picture 1">
            <a:extLst>
              <a:ext uri="{FF2B5EF4-FFF2-40B4-BE49-F238E27FC236}">
                <a16:creationId xmlns:a16="http://schemas.microsoft.com/office/drawing/2014/main" id="{7961CA49-F9E1-90AB-B157-C147A6E6F816}"/>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25727525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63" name="Rectangle 3"/>
          <p:cNvSpPr>
            <a:spLocks noGrp="1" noChangeArrowheads="1"/>
          </p:cNvSpPr>
          <p:nvPr>
            <p:ph type="body" idx="4294967295"/>
          </p:nvPr>
        </p:nvSpPr>
        <p:spPr>
          <a:xfrm>
            <a:off x="191549" y="228600"/>
            <a:ext cx="8229600" cy="5791200"/>
          </a:xfrm>
        </p:spPr>
        <p:txBody>
          <a:bodyPr/>
          <a:lstStyle/>
          <a:p>
            <a:pPr eaLnBrk="1" hangingPunct="1"/>
            <a:r>
              <a:rPr lang="en-US" dirty="0">
                <a:effectLst>
                  <a:outerShdw blurRad="38100" dist="38100" dir="2700000" algn="tl">
                    <a:srgbClr val="336699"/>
                  </a:outerShdw>
                </a:effectLst>
              </a:rPr>
              <a:t>99.9% of your cells replicate by using </a:t>
            </a:r>
            <a:r>
              <a:rPr lang="en-US" u="sng" dirty="0">
                <a:solidFill>
                  <a:srgbClr val="FF00FF"/>
                </a:solidFill>
                <a:effectLst>
                  <a:outerShdw blurRad="38100" dist="38100" dir="2700000" algn="tl">
                    <a:srgbClr val="336699"/>
                  </a:outerShdw>
                </a:effectLst>
              </a:rPr>
              <a:t>mitosis</a:t>
            </a:r>
            <a:r>
              <a:rPr lang="en-US" dirty="0">
                <a:effectLst>
                  <a:outerShdw blurRad="38100" dist="38100" dir="2700000" algn="tl">
                    <a:srgbClr val="336699"/>
                  </a:outerShdw>
                </a:effectLst>
              </a:rPr>
              <a:t> or </a:t>
            </a:r>
            <a:r>
              <a:rPr lang="en-US" u="sng" dirty="0">
                <a:solidFill>
                  <a:srgbClr val="9999FF"/>
                </a:solidFill>
                <a:effectLst>
                  <a:outerShdw blurRad="38100" dist="38100" dir="2700000" algn="tl">
                    <a:srgbClr val="336699"/>
                  </a:outerShdw>
                </a:effectLst>
              </a:rPr>
              <a:t>meiosis</a:t>
            </a:r>
            <a:r>
              <a:rPr lang="en-US" dirty="0">
                <a:effectLst>
                  <a:outerShdw blurRad="38100" dist="38100" dir="2700000" algn="tl">
                    <a:srgbClr val="336699"/>
                  </a:outerShdw>
                </a:effectLst>
              </a:rPr>
              <a:t>?</a:t>
            </a:r>
          </a:p>
        </p:txBody>
      </p:sp>
      <p:pic>
        <p:nvPicPr>
          <p:cNvPr id="407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430089"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2" name="Rectangle 1">
            <a:extLst>
              <a:ext uri="{FF2B5EF4-FFF2-40B4-BE49-F238E27FC236}">
                <a16:creationId xmlns:a16="http://schemas.microsoft.com/office/drawing/2014/main" id="{13054EF2-438E-401A-AD8C-5061FE5BE668}"/>
              </a:ext>
            </a:extLst>
          </p:cNvPr>
          <p:cNvSpPr/>
          <p:nvPr/>
        </p:nvSpPr>
        <p:spPr>
          <a:xfrm>
            <a:off x="8073502" y="14287"/>
            <a:ext cx="841898" cy="120032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1</a:t>
            </a:r>
          </a:p>
        </p:txBody>
      </p:sp>
      <p:sp>
        <p:nvSpPr>
          <p:cNvPr id="3" name="Rectangle 2">
            <a:extLst>
              <a:ext uri="{FF2B5EF4-FFF2-40B4-BE49-F238E27FC236}">
                <a16:creationId xmlns:a16="http://schemas.microsoft.com/office/drawing/2014/main" id="{2B87AA66-FD2A-4B5B-A652-F832EF7DD308}"/>
              </a:ext>
            </a:extLst>
          </p:cNvPr>
          <p:cNvSpPr/>
          <p:nvPr/>
        </p:nvSpPr>
        <p:spPr>
          <a:xfrm>
            <a:off x="694888" y="2055032"/>
            <a:ext cx="7696200" cy="1376065"/>
          </a:xfrm>
          <a:prstGeom prst="rect">
            <a:avLst/>
          </a:prstGeom>
          <a:noFill/>
        </p:spPr>
        <p:txBody>
          <a:bodyPr wrap="none" lIns="91440" tIns="45720" rIns="91440" bIns="45720">
            <a:prstTxWarp prst="textDeflateBottom">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FF00FF"/>
                </a:solidFill>
                <a:effectLst>
                  <a:outerShdw blurRad="12700" dist="38100" dir="2700000" algn="tl" rotWithShape="0">
                    <a:srgbClr val="000000">
                      <a:lumMod val="50000"/>
                    </a:srgbClr>
                  </a:outerShdw>
                </a:effectLst>
                <a:uLnTx/>
                <a:uFillTx/>
                <a:latin typeface="Verdana" pitchFamily="34" charset="0"/>
                <a:ea typeface="+mn-ea"/>
                <a:cs typeface="+mn-cs"/>
              </a:rPr>
              <a:t>Mitosis</a:t>
            </a:r>
          </a:p>
        </p:txBody>
      </p:sp>
      <p:sp>
        <p:nvSpPr>
          <p:cNvPr id="4" name="Rectangle 3">
            <a:extLst>
              <a:ext uri="{FF2B5EF4-FFF2-40B4-BE49-F238E27FC236}">
                <a16:creationId xmlns:a16="http://schemas.microsoft.com/office/drawing/2014/main" id="{335656CA-7385-4473-AE87-3E89523C4F00}"/>
              </a:ext>
            </a:extLst>
          </p:cNvPr>
          <p:cNvSpPr/>
          <p:nvPr/>
        </p:nvSpPr>
        <p:spPr>
          <a:xfrm>
            <a:off x="356588" y="3959811"/>
            <a:ext cx="8372805" cy="175432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99FF"/>
                </a:solidFill>
                <a:effectLst>
                  <a:outerShdw blurRad="12700" dist="38100" dir="2700000" algn="tl" rotWithShape="0">
                    <a:srgbClr val="000000">
                      <a:lumMod val="50000"/>
                    </a:srgbClr>
                  </a:outerShdw>
                </a:effectLst>
                <a:uLnTx/>
                <a:uFillTx/>
                <a:latin typeface="Verdana" pitchFamily="34" charset="0"/>
                <a:ea typeface="+mn-ea"/>
                <a:cs typeface="+mn-cs"/>
              </a:rPr>
              <a:t>Meiosis occurs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9525">
                  <a:solidFill>
                    <a:srgbClr val="000000"/>
                  </a:solidFill>
                  <a:prstDash val="solid"/>
                </a:ln>
                <a:solidFill>
                  <a:srgbClr val="9999FF"/>
                </a:solidFill>
                <a:effectLst>
                  <a:outerShdw blurRad="12700" dist="38100" dir="2700000" algn="tl" rotWithShape="0">
                    <a:srgbClr val="000000">
                      <a:lumMod val="50000"/>
                    </a:srgbClr>
                  </a:outerShdw>
                </a:effectLst>
                <a:uLnTx/>
                <a:uFillTx/>
                <a:latin typeface="Verdana" pitchFamily="34" charset="0"/>
                <a:ea typeface="+mn-ea"/>
                <a:cs typeface="+mn-cs"/>
              </a:rPr>
              <a:t>only in your sex cells</a:t>
            </a:r>
          </a:p>
        </p:txBody>
      </p:sp>
    </p:spTree>
    <p:extLst>
      <p:ext uri="{BB962C8B-B14F-4D97-AF65-F5344CB8AC3E}">
        <p14:creationId xmlns:p14="http://schemas.microsoft.com/office/powerpoint/2010/main" val="27834364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63" name="Rectangle 3"/>
          <p:cNvSpPr>
            <a:spLocks noGrp="1" noChangeArrowheads="1"/>
          </p:cNvSpPr>
          <p:nvPr>
            <p:ph type="body" idx="4294967295"/>
          </p:nvPr>
        </p:nvSpPr>
        <p:spPr>
          <a:xfrm>
            <a:off x="191549" y="228600"/>
            <a:ext cx="8229600" cy="5791200"/>
          </a:xfrm>
        </p:spPr>
        <p:txBody>
          <a:bodyPr/>
          <a:lstStyle/>
          <a:p>
            <a:pPr eaLnBrk="1" hangingPunct="1"/>
            <a:r>
              <a:rPr lang="en-US" dirty="0">
                <a:effectLst>
                  <a:outerShdw blurRad="38100" dist="38100" dir="2700000" algn="tl">
                    <a:srgbClr val="336699"/>
                  </a:outerShdw>
                </a:effectLst>
              </a:rPr>
              <a:t>Your sex cells are called?</a:t>
            </a:r>
          </a:p>
          <a:p>
            <a:pPr lvl="1" eaLnBrk="1" hangingPunct="1"/>
            <a:r>
              <a:rPr lang="en-US" dirty="0">
                <a:solidFill>
                  <a:srgbClr val="FF99FF"/>
                </a:solidFill>
                <a:effectLst>
                  <a:outerShdw blurRad="38100" dist="38100" dir="2700000" algn="tl">
                    <a:srgbClr val="336699"/>
                  </a:outerShdw>
                </a:effectLst>
              </a:rPr>
              <a:t>A.) Love Cells</a:t>
            </a:r>
          </a:p>
          <a:p>
            <a:pPr lvl="1" eaLnBrk="1" hangingPunct="1"/>
            <a:r>
              <a:rPr lang="en-US" dirty="0">
                <a:solidFill>
                  <a:srgbClr val="FFFFCC"/>
                </a:solidFill>
                <a:effectLst>
                  <a:outerShdw blurRad="38100" dist="38100" dir="2700000" algn="tl">
                    <a:srgbClr val="336699"/>
                  </a:outerShdw>
                </a:effectLst>
              </a:rPr>
              <a:t>B.) Diploid Cells</a:t>
            </a:r>
          </a:p>
          <a:p>
            <a:pPr lvl="1" eaLnBrk="1" hangingPunct="1"/>
            <a:r>
              <a:rPr lang="en-US" dirty="0">
                <a:solidFill>
                  <a:srgbClr val="FF9999"/>
                </a:solidFill>
                <a:effectLst>
                  <a:outerShdw blurRad="38100" dist="38100" dir="2700000" algn="tl">
                    <a:srgbClr val="336699"/>
                  </a:outerShdw>
                </a:effectLst>
              </a:rPr>
              <a:t>C.) Nucleated Cells</a:t>
            </a:r>
          </a:p>
          <a:p>
            <a:pPr lvl="1" eaLnBrk="1" hangingPunct="1"/>
            <a:r>
              <a:rPr lang="en-US" dirty="0">
                <a:solidFill>
                  <a:srgbClr val="FFC000"/>
                </a:solidFill>
                <a:effectLst>
                  <a:outerShdw blurRad="38100" dist="38100" dir="2700000" algn="tl">
                    <a:srgbClr val="336699"/>
                  </a:outerShdw>
                </a:effectLst>
              </a:rPr>
              <a:t>D.) Gametes</a:t>
            </a:r>
          </a:p>
          <a:p>
            <a:pPr lvl="1" eaLnBrk="1" hangingPunct="1"/>
            <a:r>
              <a:rPr lang="en-US" dirty="0">
                <a:solidFill>
                  <a:schemeClr val="accent1">
                    <a:lumMod val="20000"/>
                    <a:lumOff val="80000"/>
                  </a:schemeClr>
                </a:solidFill>
                <a:effectLst>
                  <a:outerShdw blurRad="38100" dist="38100" dir="2700000" algn="tl">
                    <a:srgbClr val="336699"/>
                  </a:outerShdw>
                </a:effectLst>
              </a:rPr>
              <a:t>E.) Socratic Cells</a:t>
            </a:r>
          </a:p>
        </p:txBody>
      </p:sp>
      <p:sp>
        <p:nvSpPr>
          <p:cNvPr id="430089"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2" name="Rectangle 1">
            <a:extLst>
              <a:ext uri="{FF2B5EF4-FFF2-40B4-BE49-F238E27FC236}">
                <a16:creationId xmlns:a16="http://schemas.microsoft.com/office/drawing/2014/main" id="{13054EF2-438E-401A-AD8C-5061FE5BE668}"/>
              </a:ext>
            </a:extLst>
          </p:cNvPr>
          <p:cNvSpPr/>
          <p:nvPr/>
        </p:nvSpPr>
        <p:spPr>
          <a:xfrm>
            <a:off x="8073503" y="14287"/>
            <a:ext cx="841897" cy="120032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a:t>
            </a:r>
          </a:p>
        </p:txBody>
      </p:sp>
      <p:pic>
        <p:nvPicPr>
          <p:cNvPr id="8" name="Picture 5" descr="imagemain_sperm_egg1_1">
            <a:extLst>
              <a:ext uri="{FF2B5EF4-FFF2-40B4-BE49-F238E27FC236}">
                <a16:creationId xmlns:a16="http://schemas.microsoft.com/office/drawing/2014/main" id="{398C06B4-8D25-4152-A9A3-8BAF81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49" y="3474244"/>
            <a:ext cx="8799002" cy="31551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54976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63" name="Rectangle 3"/>
          <p:cNvSpPr>
            <a:spLocks noGrp="1" noChangeArrowheads="1"/>
          </p:cNvSpPr>
          <p:nvPr>
            <p:ph type="body" idx="4294967295"/>
          </p:nvPr>
        </p:nvSpPr>
        <p:spPr>
          <a:xfrm>
            <a:off x="191549" y="228600"/>
            <a:ext cx="8229600" cy="5791200"/>
          </a:xfrm>
        </p:spPr>
        <p:txBody>
          <a:bodyPr/>
          <a:lstStyle/>
          <a:p>
            <a:pPr eaLnBrk="1" hangingPunct="1"/>
            <a:r>
              <a:rPr lang="en-US" dirty="0">
                <a:effectLst>
                  <a:outerShdw blurRad="38100" dist="38100" dir="2700000" algn="tl">
                    <a:srgbClr val="336699"/>
                  </a:outerShdw>
                </a:effectLst>
              </a:rPr>
              <a:t>Your sex cells are called?</a:t>
            </a:r>
          </a:p>
          <a:p>
            <a:pPr lvl="1" eaLnBrk="1" hangingPunct="1"/>
            <a:r>
              <a:rPr lang="en-US" dirty="0">
                <a:solidFill>
                  <a:srgbClr val="FF99FF"/>
                </a:solidFill>
                <a:effectLst>
                  <a:outerShdw blurRad="38100" dist="38100" dir="2700000" algn="tl">
                    <a:srgbClr val="336699"/>
                  </a:outerShdw>
                </a:effectLst>
              </a:rPr>
              <a:t>A.) Love Cells</a:t>
            </a:r>
          </a:p>
          <a:p>
            <a:pPr lvl="1" eaLnBrk="1" hangingPunct="1"/>
            <a:r>
              <a:rPr lang="en-US" dirty="0">
                <a:solidFill>
                  <a:srgbClr val="FFFFCC"/>
                </a:solidFill>
                <a:effectLst>
                  <a:outerShdw blurRad="38100" dist="38100" dir="2700000" algn="tl">
                    <a:srgbClr val="336699"/>
                  </a:outerShdw>
                </a:effectLst>
              </a:rPr>
              <a:t>B.) Diploid Cells</a:t>
            </a:r>
          </a:p>
          <a:p>
            <a:pPr lvl="1" eaLnBrk="1" hangingPunct="1"/>
            <a:r>
              <a:rPr lang="en-US" dirty="0">
                <a:solidFill>
                  <a:srgbClr val="FF9999"/>
                </a:solidFill>
                <a:effectLst>
                  <a:outerShdw blurRad="38100" dist="38100" dir="2700000" algn="tl">
                    <a:srgbClr val="336699"/>
                  </a:outerShdw>
                </a:effectLst>
              </a:rPr>
              <a:t>C.) Nucleated Cells</a:t>
            </a:r>
          </a:p>
          <a:p>
            <a:pPr lvl="1" eaLnBrk="1" hangingPunct="1"/>
            <a:r>
              <a:rPr lang="en-US" dirty="0">
                <a:solidFill>
                  <a:srgbClr val="FFC000"/>
                </a:solidFill>
                <a:effectLst>
                  <a:outerShdw blurRad="38100" dist="38100" dir="2700000" algn="tl">
                    <a:srgbClr val="336699"/>
                  </a:outerShdw>
                </a:effectLst>
              </a:rPr>
              <a:t>D.) Gametes</a:t>
            </a:r>
          </a:p>
          <a:p>
            <a:pPr lvl="1" eaLnBrk="1" hangingPunct="1"/>
            <a:r>
              <a:rPr lang="en-US" dirty="0">
                <a:solidFill>
                  <a:schemeClr val="accent1">
                    <a:lumMod val="20000"/>
                    <a:lumOff val="80000"/>
                  </a:schemeClr>
                </a:solidFill>
                <a:effectLst>
                  <a:outerShdw blurRad="38100" dist="38100" dir="2700000" algn="tl">
                    <a:srgbClr val="336699"/>
                  </a:outerShdw>
                </a:effectLst>
              </a:rPr>
              <a:t>E.) Socratic Cells</a:t>
            </a:r>
          </a:p>
        </p:txBody>
      </p:sp>
      <p:sp>
        <p:nvSpPr>
          <p:cNvPr id="430089"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2" name="Rectangle 1">
            <a:extLst>
              <a:ext uri="{FF2B5EF4-FFF2-40B4-BE49-F238E27FC236}">
                <a16:creationId xmlns:a16="http://schemas.microsoft.com/office/drawing/2014/main" id="{13054EF2-438E-401A-AD8C-5061FE5BE668}"/>
              </a:ext>
            </a:extLst>
          </p:cNvPr>
          <p:cNvSpPr/>
          <p:nvPr/>
        </p:nvSpPr>
        <p:spPr>
          <a:xfrm>
            <a:off x="8073503" y="14287"/>
            <a:ext cx="841897" cy="120032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72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2</a:t>
            </a:r>
          </a:p>
        </p:txBody>
      </p:sp>
      <p:pic>
        <p:nvPicPr>
          <p:cNvPr id="8" name="Picture 5" descr="imagemain_sperm_egg1_1">
            <a:extLst>
              <a:ext uri="{FF2B5EF4-FFF2-40B4-BE49-F238E27FC236}">
                <a16:creationId xmlns:a16="http://schemas.microsoft.com/office/drawing/2014/main" id="{398C06B4-8D25-4152-A9A3-8BAF81C872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449" y="3474244"/>
            <a:ext cx="8799002" cy="315515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BE47F0C-F80E-4F0D-86F7-9B11D14302BD}"/>
              </a:ext>
            </a:extLst>
          </p:cNvPr>
          <p:cNvSpPr/>
          <p:nvPr/>
        </p:nvSpPr>
        <p:spPr bwMode="auto">
          <a:xfrm>
            <a:off x="609600" y="2362200"/>
            <a:ext cx="2590800" cy="502444"/>
          </a:xfrm>
          <a:prstGeom prst="roundRect">
            <a:avLst/>
          </a:prstGeom>
          <a:noFill/>
          <a:ln w="38100" cap="flat" cmpd="sng" algn="ctr">
            <a:solidFill>
              <a:schemeClr val="tx1"/>
            </a:solidFill>
            <a:prstDash val="solid"/>
            <a:round/>
            <a:headEnd type="none" w="med" len="med"/>
            <a:tailEnd type="none" w="med" len="med"/>
          </a:ln>
          <a:effectLst>
            <a:glow rad="228600">
              <a:schemeClr val="accent3">
                <a:satMod val="175000"/>
                <a:alpha val="40000"/>
              </a:schemeClr>
            </a:glow>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extLst>
      <p:ext uri="{BB962C8B-B14F-4D97-AF65-F5344CB8AC3E}">
        <p14:creationId xmlns:p14="http://schemas.microsoft.com/office/powerpoint/2010/main" val="3724354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AutoShape 3"/>
          <p:cNvSpPr>
            <a:spLocks noChangeArrowheads="1"/>
          </p:cNvSpPr>
          <p:nvPr/>
        </p:nvSpPr>
        <p:spPr bwMode="auto">
          <a:xfrm rot="-1968264">
            <a:off x="3810000" y="2895600"/>
            <a:ext cx="1600200" cy="304800"/>
          </a:xfrm>
          <a:prstGeom prst="roundRect">
            <a:avLst>
              <a:gd name="adj" fmla="val 16667"/>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299459" name="Line 5"/>
          <p:cNvSpPr>
            <a:spLocks noChangeShapeType="1"/>
          </p:cNvSpPr>
          <p:nvPr/>
        </p:nvSpPr>
        <p:spPr bwMode="auto">
          <a:xfrm flipH="1">
            <a:off x="6019800" y="2286000"/>
            <a:ext cx="6096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99460" name="Text Box 6"/>
          <p:cNvSpPr txBox="1">
            <a:spLocks noChangeArrowheads="1"/>
          </p:cNvSpPr>
          <p:nvPr/>
        </p:nvSpPr>
        <p:spPr bwMode="auto">
          <a:xfrm>
            <a:off x="6477000" y="48768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In a single male ejaculation</a:t>
            </a:r>
          </a:p>
        </p:txBody>
      </p:sp>
      <p:sp>
        <p:nvSpPr>
          <p:cNvPr id="1299461" name="Freeform 7"/>
          <p:cNvSpPr>
            <a:spLocks/>
          </p:cNvSpPr>
          <p:nvPr/>
        </p:nvSpPr>
        <p:spPr bwMode="auto">
          <a:xfrm>
            <a:off x="-38100" y="-457200"/>
            <a:ext cx="9688513" cy="2251075"/>
          </a:xfrm>
          <a:custGeom>
            <a:avLst/>
            <a:gdLst>
              <a:gd name="T0" fmla="*/ 2147483647 w 6103"/>
              <a:gd name="T1" fmla="*/ 2147483647 h 1418"/>
              <a:gd name="T2" fmla="*/ 2147483647 w 6103"/>
              <a:gd name="T3" fmla="*/ 2147483647 h 1418"/>
              <a:gd name="T4" fmla="*/ 2147483647 w 6103"/>
              <a:gd name="T5" fmla="*/ 2147483647 h 1418"/>
              <a:gd name="T6" fmla="*/ 2147483647 w 6103"/>
              <a:gd name="T7" fmla="*/ 2147483647 h 1418"/>
              <a:gd name="T8" fmla="*/ 2147483647 w 6103"/>
              <a:gd name="T9" fmla="*/ 2147483647 h 1418"/>
              <a:gd name="T10" fmla="*/ 2147483647 w 6103"/>
              <a:gd name="T11" fmla="*/ 2147483647 h 1418"/>
              <a:gd name="T12" fmla="*/ 2147483647 w 6103"/>
              <a:gd name="T13" fmla="*/ 2147483647 h 1418"/>
              <a:gd name="T14" fmla="*/ 2147483647 w 6103"/>
              <a:gd name="T15" fmla="*/ 2147483647 h 1418"/>
              <a:gd name="T16" fmla="*/ 2147483647 w 6103"/>
              <a:gd name="T17" fmla="*/ 2147483647 h 1418"/>
              <a:gd name="T18" fmla="*/ 2147483647 w 6103"/>
              <a:gd name="T19" fmla="*/ 2147483647 h 1418"/>
              <a:gd name="T20" fmla="*/ 2147483647 w 6103"/>
              <a:gd name="T21" fmla="*/ 2147483647 h 1418"/>
              <a:gd name="T22" fmla="*/ 2147483647 w 6103"/>
              <a:gd name="T23" fmla="*/ 2147483647 h 1418"/>
              <a:gd name="T24" fmla="*/ 2147483647 w 6103"/>
              <a:gd name="T25" fmla="*/ 2147483647 h 1418"/>
              <a:gd name="T26" fmla="*/ 2147483647 w 6103"/>
              <a:gd name="T27" fmla="*/ 2147483647 h 1418"/>
              <a:gd name="T28" fmla="*/ 2147483647 w 6103"/>
              <a:gd name="T29" fmla="*/ 2147483647 h 1418"/>
              <a:gd name="T30" fmla="*/ 2147483647 w 6103"/>
              <a:gd name="T31" fmla="*/ 2147483647 h 1418"/>
              <a:gd name="T32" fmla="*/ 2147483647 w 6103"/>
              <a:gd name="T33" fmla="*/ 2147483647 h 1418"/>
              <a:gd name="T34" fmla="*/ 2147483647 w 6103"/>
              <a:gd name="T35" fmla="*/ 2147483647 h 1418"/>
              <a:gd name="T36" fmla="*/ 2147483647 w 6103"/>
              <a:gd name="T37" fmla="*/ 2147483647 h 1418"/>
              <a:gd name="T38" fmla="*/ 2147483647 w 6103"/>
              <a:gd name="T39" fmla="*/ 2147483647 h 1418"/>
              <a:gd name="T40" fmla="*/ 2147483647 w 6103"/>
              <a:gd name="T41" fmla="*/ 2147483647 h 1418"/>
              <a:gd name="T42" fmla="*/ 2147483647 w 6103"/>
              <a:gd name="T43" fmla="*/ 2147483647 h 1418"/>
              <a:gd name="T44" fmla="*/ 2147483647 w 6103"/>
              <a:gd name="T45" fmla="*/ 2147483647 h 1418"/>
              <a:gd name="T46" fmla="*/ 2147483647 w 6103"/>
              <a:gd name="T47" fmla="*/ 2147483647 h 1418"/>
              <a:gd name="T48" fmla="*/ 2147483647 w 6103"/>
              <a:gd name="T49" fmla="*/ 2147483647 h 1418"/>
              <a:gd name="T50" fmla="*/ 2147483647 w 6103"/>
              <a:gd name="T51" fmla="*/ 2147483647 h 1418"/>
              <a:gd name="T52" fmla="*/ 2147483647 w 6103"/>
              <a:gd name="T53" fmla="*/ 2147483647 h 1418"/>
              <a:gd name="T54" fmla="*/ 2147483647 w 6103"/>
              <a:gd name="T55" fmla="*/ 2147483647 h 1418"/>
              <a:gd name="T56" fmla="*/ 2147483647 w 6103"/>
              <a:gd name="T57" fmla="*/ 2147483647 h 1418"/>
              <a:gd name="T58" fmla="*/ 2147483647 w 6103"/>
              <a:gd name="T59" fmla="*/ 2147483647 h 1418"/>
              <a:gd name="T60" fmla="*/ 2147483647 w 6103"/>
              <a:gd name="T61" fmla="*/ 2147483647 h 1418"/>
              <a:gd name="T62" fmla="*/ 2147483647 w 6103"/>
              <a:gd name="T63" fmla="*/ 2147483647 h 1418"/>
              <a:gd name="T64" fmla="*/ 2147483647 w 6103"/>
              <a:gd name="T65" fmla="*/ 0 h 1418"/>
              <a:gd name="T66" fmla="*/ 2147483647 w 6103"/>
              <a:gd name="T67" fmla="*/ 2147483647 h 1418"/>
              <a:gd name="T68" fmla="*/ 2147483647 w 6103"/>
              <a:gd name="T69" fmla="*/ 2147483647 h 14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03"/>
              <a:gd name="T106" fmla="*/ 0 h 1418"/>
              <a:gd name="T107" fmla="*/ 6103 w 6103"/>
              <a:gd name="T108" fmla="*/ 1418 h 14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03" h="1418">
                <a:moveTo>
                  <a:pt x="45" y="32"/>
                </a:moveTo>
                <a:cubicBezTo>
                  <a:pt x="79" y="65"/>
                  <a:pt x="179" y="95"/>
                  <a:pt x="227" y="107"/>
                </a:cubicBezTo>
                <a:cubicBezTo>
                  <a:pt x="234" y="125"/>
                  <a:pt x="237" y="145"/>
                  <a:pt x="248" y="160"/>
                </a:cubicBezTo>
                <a:cubicBezTo>
                  <a:pt x="269" y="189"/>
                  <a:pt x="324" y="192"/>
                  <a:pt x="355" y="203"/>
                </a:cubicBezTo>
                <a:cubicBezTo>
                  <a:pt x="382" y="230"/>
                  <a:pt x="398" y="267"/>
                  <a:pt x="429" y="288"/>
                </a:cubicBezTo>
                <a:cubicBezTo>
                  <a:pt x="444" y="298"/>
                  <a:pt x="465" y="295"/>
                  <a:pt x="483" y="299"/>
                </a:cubicBezTo>
                <a:cubicBezTo>
                  <a:pt x="507" y="311"/>
                  <a:pt x="534" y="317"/>
                  <a:pt x="557" y="331"/>
                </a:cubicBezTo>
                <a:cubicBezTo>
                  <a:pt x="566" y="336"/>
                  <a:pt x="570" y="347"/>
                  <a:pt x="579" y="352"/>
                </a:cubicBezTo>
                <a:cubicBezTo>
                  <a:pt x="606" y="366"/>
                  <a:pt x="637" y="371"/>
                  <a:pt x="664" y="384"/>
                </a:cubicBezTo>
                <a:cubicBezTo>
                  <a:pt x="678" y="402"/>
                  <a:pt x="688" y="424"/>
                  <a:pt x="707" y="437"/>
                </a:cubicBezTo>
                <a:cubicBezTo>
                  <a:pt x="731" y="454"/>
                  <a:pt x="843" y="487"/>
                  <a:pt x="867" y="491"/>
                </a:cubicBezTo>
                <a:cubicBezTo>
                  <a:pt x="911" y="513"/>
                  <a:pt x="953" y="538"/>
                  <a:pt x="995" y="565"/>
                </a:cubicBezTo>
                <a:cubicBezTo>
                  <a:pt x="1053" y="653"/>
                  <a:pt x="1046" y="638"/>
                  <a:pt x="1144" y="672"/>
                </a:cubicBezTo>
                <a:cubicBezTo>
                  <a:pt x="1216" y="725"/>
                  <a:pt x="1158" y="690"/>
                  <a:pt x="1261" y="725"/>
                </a:cubicBezTo>
                <a:cubicBezTo>
                  <a:pt x="1279" y="731"/>
                  <a:pt x="1298" y="738"/>
                  <a:pt x="1315" y="747"/>
                </a:cubicBezTo>
                <a:cubicBezTo>
                  <a:pt x="1326" y="753"/>
                  <a:pt x="1335" y="764"/>
                  <a:pt x="1347" y="768"/>
                </a:cubicBezTo>
                <a:cubicBezTo>
                  <a:pt x="1364" y="775"/>
                  <a:pt x="1450" y="787"/>
                  <a:pt x="1464" y="789"/>
                </a:cubicBezTo>
                <a:cubicBezTo>
                  <a:pt x="1546" y="855"/>
                  <a:pt x="1563" y="844"/>
                  <a:pt x="1677" y="864"/>
                </a:cubicBezTo>
                <a:cubicBezTo>
                  <a:pt x="1744" y="876"/>
                  <a:pt x="1813" y="901"/>
                  <a:pt x="1880" y="917"/>
                </a:cubicBezTo>
                <a:cubicBezTo>
                  <a:pt x="1918" y="957"/>
                  <a:pt x="1955" y="969"/>
                  <a:pt x="2008" y="981"/>
                </a:cubicBezTo>
                <a:cubicBezTo>
                  <a:pt x="2089" y="1037"/>
                  <a:pt x="2173" y="1060"/>
                  <a:pt x="2264" y="1088"/>
                </a:cubicBezTo>
                <a:cubicBezTo>
                  <a:pt x="2313" y="1103"/>
                  <a:pt x="2345" y="1134"/>
                  <a:pt x="2392" y="1152"/>
                </a:cubicBezTo>
                <a:cubicBezTo>
                  <a:pt x="2419" y="1163"/>
                  <a:pt x="2468" y="1177"/>
                  <a:pt x="2499" y="1184"/>
                </a:cubicBezTo>
                <a:cubicBezTo>
                  <a:pt x="2534" y="1192"/>
                  <a:pt x="2605" y="1205"/>
                  <a:pt x="2605" y="1205"/>
                </a:cubicBezTo>
                <a:cubicBezTo>
                  <a:pt x="2701" y="1271"/>
                  <a:pt x="2949" y="1274"/>
                  <a:pt x="3053" y="1280"/>
                </a:cubicBezTo>
                <a:cubicBezTo>
                  <a:pt x="3176" y="1322"/>
                  <a:pt x="3014" y="1305"/>
                  <a:pt x="3256" y="1323"/>
                </a:cubicBezTo>
                <a:cubicBezTo>
                  <a:pt x="3760" y="1418"/>
                  <a:pt x="5493" y="1322"/>
                  <a:pt x="5955" y="1312"/>
                </a:cubicBezTo>
                <a:cubicBezTo>
                  <a:pt x="5989" y="1132"/>
                  <a:pt x="5983" y="1176"/>
                  <a:pt x="5987" y="832"/>
                </a:cubicBezTo>
                <a:cubicBezTo>
                  <a:pt x="5988" y="740"/>
                  <a:pt x="6103" y="125"/>
                  <a:pt x="5795" y="117"/>
                </a:cubicBezTo>
                <a:cubicBezTo>
                  <a:pt x="5539" y="111"/>
                  <a:pt x="5283" y="111"/>
                  <a:pt x="5027" y="107"/>
                </a:cubicBezTo>
                <a:cubicBezTo>
                  <a:pt x="4814" y="104"/>
                  <a:pt x="4600" y="98"/>
                  <a:pt x="4387" y="96"/>
                </a:cubicBezTo>
                <a:cubicBezTo>
                  <a:pt x="3903" y="91"/>
                  <a:pt x="3420" y="89"/>
                  <a:pt x="2936" y="85"/>
                </a:cubicBezTo>
                <a:cubicBezTo>
                  <a:pt x="2481" y="49"/>
                  <a:pt x="2025" y="43"/>
                  <a:pt x="1571" y="0"/>
                </a:cubicBezTo>
                <a:cubicBezTo>
                  <a:pt x="1062" y="4"/>
                  <a:pt x="554" y="4"/>
                  <a:pt x="45" y="11"/>
                </a:cubicBezTo>
                <a:cubicBezTo>
                  <a:pt x="0" y="12"/>
                  <a:pt x="1" y="100"/>
                  <a:pt x="45" y="32"/>
                </a:cubicBezTo>
                <a:close/>
              </a:path>
            </a:pathLst>
          </a:custGeom>
          <a:solidFill>
            <a:srgbClr val="FF9999"/>
          </a:solidFill>
          <a:ln w="57150" cmpd="sng">
            <a:solidFill>
              <a:srgbClr val="FF66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99462" name="TextBox 7"/>
          <p:cNvSpPr txBox="1">
            <a:spLocks noChangeArrowheads="1"/>
          </p:cNvSpPr>
          <p:nvPr/>
        </p:nvSpPr>
        <p:spPr bwMode="auto">
          <a:xfrm>
            <a:off x="533400" y="39624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flagellating tail,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299463" name="Picture 4" descr="flagella"/>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683116">
            <a:off x="-1055688" y="2544763"/>
            <a:ext cx="7653338"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a:off x="3730625" y="1401763"/>
            <a:ext cx="1917700" cy="354012"/>
          </a:xfrm>
          <a:custGeom>
            <a:avLst/>
            <a:gdLst>
              <a:gd name="connsiteX0" fmla="*/ 0 w 1917290"/>
              <a:gd name="connsiteY0" fmla="*/ 0 h 353961"/>
              <a:gd name="connsiteX1" fmla="*/ 58993 w 1917290"/>
              <a:gd name="connsiteY1" fmla="*/ 14748 h 353961"/>
              <a:gd name="connsiteX2" fmla="*/ 103239 w 1917290"/>
              <a:gd name="connsiteY2" fmla="*/ 29497 h 353961"/>
              <a:gd name="connsiteX3" fmla="*/ 221226 w 1917290"/>
              <a:gd name="connsiteY3" fmla="*/ 44245 h 353961"/>
              <a:gd name="connsiteX4" fmla="*/ 265471 w 1917290"/>
              <a:gd name="connsiteY4" fmla="*/ 58993 h 353961"/>
              <a:gd name="connsiteX5" fmla="*/ 353961 w 1917290"/>
              <a:gd name="connsiteY5" fmla="*/ 103238 h 353961"/>
              <a:gd name="connsiteX6" fmla="*/ 604684 w 1917290"/>
              <a:gd name="connsiteY6" fmla="*/ 117987 h 353961"/>
              <a:gd name="connsiteX7" fmla="*/ 648929 w 1917290"/>
              <a:gd name="connsiteY7" fmla="*/ 132735 h 353961"/>
              <a:gd name="connsiteX8" fmla="*/ 752168 w 1917290"/>
              <a:gd name="connsiteY8" fmla="*/ 191729 h 353961"/>
              <a:gd name="connsiteX9" fmla="*/ 796413 w 1917290"/>
              <a:gd name="connsiteY9" fmla="*/ 235974 h 353961"/>
              <a:gd name="connsiteX10" fmla="*/ 1312606 w 1917290"/>
              <a:gd name="connsiteY10" fmla="*/ 280219 h 353961"/>
              <a:gd name="connsiteX11" fmla="*/ 1666568 w 1917290"/>
              <a:gd name="connsiteY11" fmla="*/ 294968 h 353961"/>
              <a:gd name="connsiteX12" fmla="*/ 1814052 w 1917290"/>
              <a:gd name="connsiteY12" fmla="*/ 353961 h 353961"/>
              <a:gd name="connsiteX13" fmla="*/ 1917290 w 1917290"/>
              <a:gd name="connsiteY13" fmla="*/ 353961 h 3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290" h="353961">
                <a:moveTo>
                  <a:pt x="0" y="0"/>
                </a:moveTo>
                <a:cubicBezTo>
                  <a:pt x="19664" y="4916"/>
                  <a:pt x="39503" y="9180"/>
                  <a:pt x="58993" y="14748"/>
                </a:cubicBezTo>
                <a:cubicBezTo>
                  <a:pt x="73941" y="19019"/>
                  <a:pt x="87943" y="26716"/>
                  <a:pt x="103239" y="29497"/>
                </a:cubicBezTo>
                <a:cubicBezTo>
                  <a:pt x="142235" y="36587"/>
                  <a:pt x="181897" y="39329"/>
                  <a:pt x="221226" y="44245"/>
                </a:cubicBezTo>
                <a:cubicBezTo>
                  <a:pt x="235974" y="49161"/>
                  <a:pt x="251566" y="52041"/>
                  <a:pt x="265471" y="58993"/>
                </a:cubicBezTo>
                <a:cubicBezTo>
                  <a:pt x="305867" y="79191"/>
                  <a:pt x="307621" y="98604"/>
                  <a:pt x="353961" y="103238"/>
                </a:cubicBezTo>
                <a:cubicBezTo>
                  <a:pt x="437264" y="111568"/>
                  <a:pt x="521110" y="113071"/>
                  <a:pt x="604684" y="117987"/>
                </a:cubicBezTo>
                <a:cubicBezTo>
                  <a:pt x="619432" y="122903"/>
                  <a:pt x="635431" y="125022"/>
                  <a:pt x="648929" y="132735"/>
                </a:cubicBezTo>
                <a:cubicBezTo>
                  <a:pt x="773938" y="204168"/>
                  <a:pt x="650718" y="157911"/>
                  <a:pt x="752168" y="191729"/>
                </a:cubicBezTo>
                <a:cubicBezTo>
                  <a:pt x="766916" y="206477"/>
                  <a:pt x="779441" y="223851"/>
                  <a:pt x="796413" y="235974"/>
                </a:cubicBezTo>
                <a:cubicBezTo>
                  <a:pt x="930451" y="331716"/>
                  <a:pt x="1258827" y="278263"/>
                  <a:pt x="1312606" y="280219"/>
                </a:cubicBezTo>
                <a:lnTo>
                  <a:pt x="1666568" y="294968"/>
                </a:lnTo>
                <a:cubicBezTo>
                  <a:pt x="1701824" y="312596"/>
                  <a:pt x="1777604" y="353961"/>
                  <a:pt x="1814052" y="353961"/>
                </a:cubicBezTo>
                <a:lnTo>
                  <a:pt x="1917290" y="353961"/>
                </a:lnTo>
              </a:path>
            </a:pathLst>
          </a:custGeom>
          <a:noFill/>
          <a:ln w="7620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Freeform 11"/>
          <p:cNvSpPr/>
          <p:nvPr/>
        </p:nvSpPr>
        <p:spPr>
          <a:xfrm>
            <a:off x="3722688" y="574675"/>
            <a:ext cx="1935162" cy="1181100"/>
          </a:xfrm>
          <a:custGeom>
            <a:avLst/>
            <a:gdLst>
              <a:gd name="connsiteX0" fmla="*/ 37849 w 1934865"/>
              <a:gd name="connsiteY0" fmla="*/ 825910 h 1181119"/>
              <a:gd name="connsiteX1" fmla="*/ 155836 w 1934865"/>
              <a:gd name="connsiteY1" fmla="*/ 840658 h 1181119"/>
              <a:gd name="connsiteX2" fmla="*/ 244326 w 1934865"/>
              <a:gd name="connsiteY2" fmla="*/ 870155 h 1181119"/>
              <a:gd name="connsiteX3" fmla="*/ 362313 w 1934865"/>
              <a:gd name="connsiteY3" fmla="*/ 884903 h 1181119"/>
              <a:gd name="connsiteX4" fmla="*/ 465552 w 1934865"/>
              <a:gd name="connsiteY4" fmla="*/ 914400 h 1181119"/>
              <a:gd name="connsiteX5" fmla="*/ 539294 w 1934865"/>
              <a:gd name="connsiteY5" fmla="*/ 929148 h 1181119"/>
              <a:gd name="connsiteX6" fmla="*/ 686778 w 1934865"/>
              <a:gd name="connsiteY6" fmla="*/ 943897 h 1181119"/>
              <a:gd name="connsiteX7" fmla="*/ 760520 w 1934865"/>
              <a:gd name="connsiteY7" fmla="*/ 1002890 h 1181119"/>
              <a:gd name="connsiteX8" fmla="*/ 819513 w 1934865"/>
              <a:gd name="connsiteY8" fmla="*/ 1091381 h 1181119"/>
              <a:gd name="connsiteX9" fmla="*/ 1542184 w 1934865"/>
              <a:gd name="connsiteY9" fmla="*/ 1106129 h 1181119"/>
              <a:gd name="connsiteX10" fmla="*/ 1851900 w 1934865"/>
              <a:gd name="connsiteY10" fmla="*/ 1091381 h 1181119"/>
              <a:gd name="connsiteX11" fmla="*/ 1837152 w 1934865"/>
              <a:gd name="connsiteY11" fmla="*/ 589936 h 1181119"/>
              <a:gd name="connsiteX12" fmla="*/ 1822404 w 1934865"/>
              <a:gd name="connsiteY12" fmla="*/ 516194 h 1181119"/>
              <a:gd name="connsiteX13" fmla="*/ 1778158 w 1934865"/>
              <a:gd name="connsiteY13" fmla="*/ 353961 h 1181119"/>
              <a:gd name="connsiteX14" fmla="*/ 1719165 w 1934865"/>
              <a:gd name="connsiteY14" fmla="*/ 235974 h 1181119"/>
              <a:gd name="connsiteX15" fmla="*/ 1660171 w 1934865"/>
              <a:gd name="connsiteY15" fmla="*/ 88490 h 1181119"/>
              <a:gd name="connsiteX16" fmla="*/ 1615926 w 1934865"/>
              <a:gd name="connsiteY16" fmla="*/ 44245 h 1181119"/>
              <a:gd name="connsiteX17" fmla="*/ 1571681 w 1934865"/>
              <a:gd name="connsiteY17" fmla="*/ 14748 h 1181119"/>
              <a:gd name="connsiteX18" fmla="*/ 1497939 w 1934865"/>
              <a:gd name="connsiteY18" fmla="*/ 0 h 1181119"/>
              <a:gd name="connsiteX19" fmla="*/ 893255 w 1934865"/>
              <a:gd name="connsiteY19" fmla="*/ 14748 h 1181119"/>
              <a:gd name="connsiteX20" fmla="*/ 745771 w 1934865"/>
              <a:gd name="connsiteY20" fmla="*/ 58994 h 1181119"/>
              <a:gd name="connsiteX21" fmla="*/ 657281 w 1934865"/>
              <a:gd name="connsiteY21" fmla="*/ 88490 h 1181119"/>
              <a:gd name="connsiteX22" fmla="*/ 568791 w 1934865"/>
              <a:gd name="connsiteY22" fmla="*/ 147484 h 1181119"/>
              <a:gd name="connsiteX23" fmla="*/ 524545 w 1934865"/>
              <a:gd name="connsiteY23" fmla="*/ 206478 h 1181119"/>
              <a:gd name="connsiteX24" fmla="*/ 450804 w 1934865"/>
              <a:gd name="connsiteY24" fmla="*/ 309716 h 1181119"/>
              <a:gd name="connsiteX25" fmla="*/ 406558 w 1934865"/>
              <a:gd name="connsiteY25" fmla="*/ 353961 h 1181119"/>
              <a:gd name="connsiteX26" fmla="*/ 377062 w 1934865"/>
              <a:gd name="connsiteY26" fmla="*/ 412955 h 1181119"/>
              <a:gd name="connsiteX27" fmla="*/ 288571 w 1934865"/>
              <a:gd name="connsiteY27" fmla="*/ 501445 h 1181119"/>
              <a:gd name="connsiteX28" fmla="*/ 229578 w 1934865"/>
              <a:gd name="connsiteY28" fmla="*/ 604684 h 1181119"/>
              <a:gd name="connsiteX29" fmla="*/ 141087 w 1934865"/>
              <a:gd name="connsiteY29" fmla="*/ 663678 h 1181119"/>
              <a:gd name="connsiteX30" fmla="*/ 52597 w 1934865"/>
              <a:gd name="connsiteY30" fmla="*/ 707923 h 1181119"/>
              <a:gd name="connsiteX31" fmla="*/ 37849 w 1934865"/>
              <a:gd name="connsiteY31" fmla="*/ 840658 h 1181119"/>
              <a:gd name="connsiteX32" fmla="*/ 82094 w 1934865"/>
              <a:gd name="connsiteY32" fmla="*/ 870155 h 118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34865" h="1181119">
                <a:moveTo>
                  <a:pt x="37849" y="825910"/>
                </a:moveTo>
                <a:cubicBezTo>
                  <a:pt x="77178" y="830826"/>
                  <a:pt x="117081" y="832353"/>
                  <a:pt x="155836" y="840658"/>
                </a:cubicBezTo>
                <a:cubicBezTo>
                  <a:pt x="186238" y="847173"/>
                  <a:pt x="213474" y="866299"/>
                  <a:pt x="244326" y="870155"/>
                </a:cubicBezTo>
                <a:lnTo>
                  <a:pt x="362313" y="884903"/>
                </a:lnTo>
                <a:cubicBezTo>
                  <a:pt x="411588" y="901329"/>
                  <a:pt x="409990" y="902053"/>
                  <a:pt x="465552" y="914400"/>
                </a:cubicBezTo>
                <a:cubicBezTo>
                  <a:pt x="490023" y="919838"/>
                  <a:pt x="514446" y="925835"/>
                  <a:pt x="539294" y="929148"/>
                </a:cubicBezTo>
                <a:cubicBezTo>
                  <a:pt x="588267" y="935678"/>
                  <a:pt x="637617" y="938981"/>
                  <a:pt x="686778" y="943897"/>
                </a:cubicBezTo>
                <a:cubicBezTo>
                  <a:pt x="817733" y="1140327"/>
                  <a:pt x="618038" y="860407"/>
                  <a:pt x="760520" y="1002890"/>
                </a:cubicBezTo>
                <a:cubicBezTo>
                  <a:pt x="785587" y="1027958"/>
                  <a:pt x="784070" y="1090658"/>
                  <a:pt x="819513" y="1091381"/>
                </a:cubicBezTo>
                <a:lnTo>
                  <a:pt x="1542184" y="1106129"/>
                </a:lnTo>
                <a:cubicBezTo>
                  <a:pt x="1645423" y="1101213"/>
                  <a:pt x="1800621" y="1181119"/>
                  <a:pt x="1851900" y="1091381"/>
                </a:cubicBezTo>
                <a:cubicBezTo>
                  <a:pt x="1934865" y="946193"/>
                  <a:pt x="1845716" y="756937"/>
                  <a:pt x="1837152" y="589936"/>
                </a:cubicBezTo>
                <a:cubicBezTo>
                  <a:pt x="1835868" y="564901"/>
                  <a:pt x="1826888" y="540857"/>
                  <a:pt x="1822404" y="516194"/>
                </a:cubicBezTo>
                <a:cubicBezTo>
                  <a:pt x="1805024" y="420606"/>
                  <a:pt x="1817237" y="438632"/>
                  <a:pt x="1778158" y="353961"/>
                </a:cubicBezTo>
                <a:cubicBezTo>
                  <a:pt x="1759732" y="314037"/>
                  <a:pt x="1733070" y="277689"/>
                  <a:pt x="1719165" y="235974"/>
                </a:cubicBezTo>
                <a:cubicBezTo>
                  <a:pt x="1705733" y="195678"/>
                  <a:pt x="1687297" y="126466"/>
                  <a:pt x="1660171" y="88490"/>
                </a:cubicBezTo>
                <a:cubicBezTo>
                  <a:pt x="1648048" y="71518"/>
                  <a:pt x="1631949" y="57598"/>
                  <a:pt x="1615926" y="44245"/>
                </a:cubicBezTo>
                <a:cubicBezTo>
                  <a:pt x="1602309" y="32897"/>
                  <a:pt x="1588278" y="20972"/>
                  <a:pt x="1571681" y="14748"/>
                </a:cubicBezTo>
                <a:cubicBezTo>
                  <a:pt x="1548210" y="5946"/>
                  <a:pt x="1522520" y="4916"/>
                  <a:pt x="1497939" y="0"/>
                </a:cubicBezTo>
                <a:lnTo>
                  <a:pt x="893255" y="14748"/>
                </a:lnTo>
                <a:cubicBezTo>
                  <a:pt x="788710" y="19197"/>
                  <a:pt x="827371" y="26354"/>
                  <a:pt x="745771" y="58994"/>
                </a:cubicBezTo>
                <a:cubicBezTo>
                  <a:pt x="716903" y="70541"/>
                  <a:pt x="657281" y="88490"/>
                  <a:pt x="657281" y="88490"/>
                </a:cubicBezTo>
                <a:cubicBezTo>
                  <a:pt x="627784" y="108155"/>
                  <a:pt x="590062" y="119124"/>
                  <a:pt x="568791" y="147484"/>
                </a:cubicBezTo>
                <a:cubicBezTo>
                  <a:pt x="554042" y="167149"/>
                  <a:pt x="538832" y="186476"/>
                  <a:pt x="524545" y="206478"/>
                </a:cubicBezTo>
                <a:cubicBezTo>
                  <a:pt x="491192" y="253172"/>
                  <a:pt x="492124" y="261509"/>
                  <a:pt x="450804" y="309716"/>
                </a:cubicBezTo>
                <a:cubicBezTo>
                  <a:pt x="437230" y="325552"/>
                  <a:pt x="421307" y="339213"/>
                  <a:pt x="406558" y="353961"/>
                </a:cubicBezTo>
                <a:cubicBezTo>
                  <a:pt x="396726" y="373626"/>
                  <a:pt x="390796" y="395787"/>
                  <a:pt x="377062" y="412955"/>
                </a:cubicBezTo>
                <a:cubicBezTo>
                  <a:pt x="351003" y="445529"/>
                  <a:pt x="288571" y="501445"/>
                  <a:pt x="288571" y="501445"/>
                </a:cubicBezTo>
                <a:cubicBezTo>
                  <a:pt x="279875" y="518837"/>
                  <a:pt x="248110" y="588469"/>
                  <a:pt x="229578" y="604684"/>
                </a:cubicBezTo>
                <a:cubicBezTo>
                  <a:pt x="202898" y="628029"/>
                  <a:pt x="170584" y="644013"/>
                  <a:pt x="141087" y="663678"/>
                </a:cubicBezTo>
                <a:cubicBezTo>
                  <a:pt x="83908" y="701797"/>
                  <a:pt x="113656" y="687569"/>
                  <a:pt x="52597" y="707923"/>
                </a:cubicBezTo>
                <a:cubicBezTo>
                  <a:pt x="18477" y="759102"/>
                  <a:pt x="0" y="764962"/>
                  <a:pt x="37849" y="840658"/>
                </a:cubicBezTo>
                <a:cubicBezTo>
                  <a:pt x="45776" y="856512"/>
                  <a:pt x="82094" y="870155"/>
                  <a:pt x="82094" y="870155"/>
                </a:cubicBezTo>
              </a:path>
            </a:pathLst>
          </a:custGeom>
          <a:solidFill>
            <a:srgbClr val="FF9999"/>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p:cNvSpPr/>
          <p:nvPr/>
        </p:nvSpPr>
        <p:spPr>
          <a:xfrm>
            <a:off x="228600" y="914400"/>
            <a:ext cx="5370381" cy="584775"/>
          </a:xfrm>
          <a:prstGeom prst="rect">
            <a:avLst/>
          </a:prstGeom>
          <a:noFill/>
        </p:spPr>
        <p:txBody>
          <a:bodyPr wrap="none" lIns="91440" tIns="45720" rIns="91440" bIns="4572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Name these two cells?</a:t>
            </a:r>
          </a:p>
        </p:txBody>
      </p:sp>
      <p:sp>
        <p:nvSpPr>
          <p:cNvPr id="13" name="Rectangle 12"/>
          <p:cNvSpPr/>
          <p:nvPr/>
        </p:nvSpPr>
        <p:spPr>
          <a:xfrm>
            <a:off x="7371820" y="5029200"/>
            <a:ext cx="105990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3</a:t>
            </a:r>
          </a:p>
        </p:txBody>
      </p:sp>
      <p:pic>
        <p:nvPicPr>
          <p:cNvPr id="2" name="Picture 1">
            <a:extLst>
              <a:ext uri="{FF2B5EF4-FFF2-40B4-BE49-F238E27FC236}">
                <a16:creationId xmlns:a16="http://schemas.microsoft.com/office/drawing/2014/main" id="{629C69CE-86D2-6248-109C-2563D3B6C1CB}"/>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AutoShape 3"/>
          <p:cNvSpPr>
            <a:spLocks noChangeArrowheads="1"/>
          </p:cNvSpPr>
          <p:nvPr/>
        </p:nvSpPr>
        <p:spPr bwMode="auto">
          <a:xfrm rot="-1968264">
            <a:off x="3810000" y="2895600"/>
            <a:ext cx="1600200" cy="304800"/>
          </a:xfrm>
          <a:prstGeom prst="roundRect">
            <a:avLst>
              <a:gd name="adj" fmla="val 16667"/>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299459" name="Line 5"/>
          <p:cNvSpPr>
            <a:spLocks noChangeShapeType="1"/>
          </p:cNvSpPr>
          <p:nvPr/>
        </p:nvSpPr>
        <p:spPr bwMode="auto">
          <a:xfrm flipH="1">
            <a:off x="6019800" y="2286000"/>
            <a:ext cx="6096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99460" name="Text Box 6"/>
          <p:cNvSpPr txBox="1">
            <a:spLocks noChangeArrowheads="1"/>
          </p:cNvSpPr>
          <p:nvPr/>
        </p:nvSpPr>
        <p:spPr bwMode="auto">
          <a:xfrm>
            <a:off x="6477000" y="48768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In a single male ejaculation</a:t>
            </a:r>
          </a:p>
        </p:txBody>
      </p:sp>
      <p:sp>
        <p:nvSpPr>
          <p:cNvPr id="1299461" name="Freeform 7"/>
          <p:cNvSpPr>
            <a:spLocks/>
          </p:cNvSpPr>
          <p:nvPr/>
        </p:nvSpPr>
        <p:spPr bwMode="auto">
          <a:xfrm>
            <a:off x="-38100" y="-457200"/>
            <a:ext cx="9688513" cy="2251075"/>
          </a:xfrm>
          <a:custGeom>
            <a:avLst/>
            <a:gdLst>
              <a:gd name="T0" fmla="*/ 2147483647 w 6103"/>
              <a:gd name="T1" fmla="*/ 2147483647 h 1418"/>
              <a:gd name="T2" fmla="*/ 2147483647 w 6103"/>
              <a:gd name="T3" fmla="*/ 2147483647 h 1418"/>
              <a:gd name="T4" fmla="*/ 2147483647 w 6103"/>
              <a:gd name="T5" fmla="*/ 2147483647 h 1418"/>
              <a:gd name="T6" fmla="*/ 2147483647 w 6103"/>
              <a:gd name="T7" fmla="*/ 2147483647 h 1418"/>
              <a:gd name="T8" fmla="*/ 2147483647 w 6103"/>
              <a:gd name="T9" fmla="*/ 2147483647 h 1418"/>
              <a:gd name="T10" fmla="*/ 2147483647 w 6103"/>
              <a:gd name="T11" fmla="*/ 2147483647 h 1418"/>
              <a:gd name="T12" fmla="*/ 2147483647 w 6103"/>
              <a:gd name="T13" fmla="*/ 2147483647 h 1418"/>
              <a:gd name="T14" fmla="*/ 2147483647 w 6103"/>
              <a:gd name="T15" fmla="*/ 2147483647 h 1418"/>
              <a:gd name="T16" fmla="*/ 2147483647 w 6103"/>
              <a:gd name="T17" fmla="*/ 2147483647 h 1418"/>
              <a:gd name="T18" fmla="*/ 2147483647 w 6103"/>
              <a:gd name="T19" fmla="*/ 2147483647 h 1418"/>
              <a:gd name="T20" fmla="*/ 2147483647 w 6103"/>
              <a:gd name="T21" fmla="*/ 2147483647 h 1418"/>
              <a:gd name="T22" fmla="*/ 2147483647 w 6103"/>
              <a:gd name="T23" fmla="*/ 2147483647 h 1418"/>
              <a:gd name="T24" fmla="*/ 2147483647 w 6103"/>
              <a:gd name="T25" fmla="*/ 2147483647 h 1418"/>
              <a:gd name="T26" fmla="*/ 2147483647 w 6103"/>
              <a:gd name="T27" fmla="*/ 2147483647 h 1418"/>
              <a:gd name="T28" fmla="*/ 2147483647 w 6103"/>
              <a:gd name="T29" fmla="*/ 2147483647 h 1418"/>
              <a:gd name="T30" fmla="*/ 2147483647 w 6103"/>
              <a:gd name="T31" fmla="*/ 2147483647 h 1418"/>
              <a:gd name="T32" fmla="*/ 2147483647 w 6103"/>
              <a:gd name="T33" fmla="*/ 2147483647 h 1418"/>
              <a:gd name="T34" fmla="*/ 2147483647 w 6103"/>
              <a:gd name="T35" fmla="*/ 2147483647 h 1418"/>
              <a:gd name="T36" fmla="*/ 2147483647 w 6103"/>
              <a:gd name="T37" fmla="*/ 2147483647 h 1418"/>
              <a:gd name="T38" fmla="*/ 2147483647 w 6103"/>
              <a:gd name="T39" fmla="*/ 2147483647 h 1418"/>
              <a:gd name="T40" fmla="*/ 2147483647 w 6103"/>
              <a:gd name="T41" fmla="*/ 2147483647 h 1418"/>
              <a:gd name="T42" fmla="*/ 2147483647 w 6103"/>
              <a:gd name="T43" fmla="*/ 2147483647 h 1418"/>
              <a:gd name="T44" fmla="*/ 2147483647 w 6103"/>
              <a:gd name="T45" fmla="*/ 2147483647 h 1418"/>
              <a:gd name="T46" fmla="*/ 2147483647 w 6103"/>
              <a:gd name="T47" fmla="*/ 2147483647 h 1418"/>
              <a:gd name="T48" fmla="*/ 2147483647 w 6103"/>
              <a:gd name="T49" fmla="*/ 2147483647 h 1418"/>
              <a:gd name="T50" fmla="*/ 2147483647 w 6103"/>
              <a:gd name="T51" fmla="*/ 2147483647 h 1418"/>
              <a:gd name="T52" fmla="*/ 2147483647 w 6103"/>
              <a:gd name="T53" fmla="*/ 2147483647 h 1418"/>
              <a:gd name="T54" fmla="*/ 2147483647 w 6103"/>
              <a:gd name="T55" fmla="*/ 2147483647 h 1418"/>
              <a:gd name="T56" fmla="*/ 2147483647 w 6103"/>
              <a:gd name="T57" fmla="*/ 2147483647 h 1418"/>
              <a:gd name="T58" fmla="*/ 2147483647 w 6103"/>
              <a:gd name="T59" fmla="*/ 2147483647 h 1418"/>
              <a:gd name="T60" fmla="*/ 2147483647 w 6103"/>
              <a:gd name="T61" fmla="*/ 2147483647 h 1418"/>
              <a:gd name="T62" fmla="*/ 2147483647 w 6103"/>
              <a:gd name="T63" fmla="*/ 2147483647 h 1418"/>
              <a:gd name="T64" fmla="*/ 2147483647 w 6103"/>
              <a:gd name="T65" fmla="*/ 0 h 1418"/>
              <a:gd name="T66" fmla="*/ 2147483647 w 6103"/>
              <a:gd name="T67" fmla="*/ 2147483647 h 1418"/>
              <a:gd name="T68" fmla="*/ 2147483647 w 6103"/>
              <a:gd name="T69" fmla="*/ 2147483647 h 14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03"/>
              <a:gd name="T106" fmla="*/ 0 h 1418"/>
              <a:gd name="T107" fmla="*/ 6103 w 6103"/>
              <a:gd name="T108" fmla="*/ 1418 h 14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03" h="1418">
                <a:moveTo>
                  <a:pt x="45" y="32"/>
                </a:moveTo>
                <a:cubicBezTo>
                  <a:pt x="79" y="65"/>
                  <a:pt x="179" y="95"/>
                  <a:pt x="227" y="107"/>
                </a:cubicBezTo>
                <a:cubicBezTo>
                  <a:pt x="234" y="125"/>
                  <a:pt x="237" y="145"/>
                  <a:pt x="248" y="160"/>
                </a:cubicBezTo>
                <a:cubicBezTo>
                  <a:pt x="269" y="189"/>
                  <a:pt x="324" y="192"/>
                  <a:pt x="355" y="203"/>
                </a:cubicBezTo>
                <a:cubicBezTo>
                  <a:pt x="382" y="230"/>
                  <a:pt x="398" y="267"/>
                  <a:pt x="429" y="288"/>
                </a:cubicBezTo>
                <a:cubicBezTo>
                  <a:pt x="444" y="298"/>
                  <a:pt x="465" y="295"/>
                  <a:pt x="483" y="299"/>
                </a:cubicBezTo>
                <a:cubicBezTo>
                  <a:pt x="507" y="311"/>
                  <a:pt x="534" y="317"/>
                  <a:pt x="557" y="331"/>
                </a:cubicBezTo>
                <a:cubicBezTo>
                  <a:pt x="566" y="336"/>
                  <a:pt x="570" y="347"/>
                  <a:pt x="579" y="352"/>
                </a:cubicBezTo>
                <a:cubicBezTo>
                  <a:pt x="606" y="366"/>
                  <a:pt x="637" y="371"/>
                  <a:pt x="664" y="384"/>
                </a:cubicBezTo>
                <a:cubicBezTo>
                  <a:pt x="678" y="402"/>
                  <a:pt x="688" y="424"/>
                  <a:pt x="707" y="437"/>
                </a:cubicBezTo>
                <a:cubicBezTo>
                  <a:pt x="731" y="454"/>
                  <a:pt x="843" y="487"/>
                  <a:pt x="867" y="491"/>
                </a:cubicBezTo>
                <a:cubicBezTo>
                  <a:pt x="911" y="513"/>
                  <a:pt x="953" y="538"/>
                  <a:pt x="995" y="565"/>
                </a:cubicBezTo>
                <a:cubicBezTo>
                  <a:pt x="1053" y="653"/>
                  <a:pt x="1046" y="638"/>
                  <a:pt x="1144" y="672"/>
                </a:cubicBezTo>
                <a:cubicBezTo>
                  <a:pt x="1216" y="725"/>
                  <a:pt x="1158" y="690"/>
                  <a:pt x="1261" y="725"/>
                </a:cubicBezTo>
                <a:cubicBezTo>
                  <a:pt x="1279" y="731"/>
                  <a:pt x="1298" y="738"/>
                  <a:pt x="1315" y="747"/>
                </a:cubicBezTo>
                <a:cubicBezTo>
                  <a:pt x="1326" y="753"/>
                  <a:pt x="1335" y="764"/>
                  <a:pt x="1347" y="768"/>
                </a:cubicBezTo>
                <a:cubicBezTo>
                  <a:pt x="1364" y="775"/>
                  <a:pt x="1450" y="787"/>
                  <a:pt x="1464" y="789"/>
                </a:cubicBezTo>
                <a:cubicBezTo>
                  <a:pt x="1546" y="855"/>
                  <a:pt x="1563" y="844"/>
                  <a:pt x="1677" y="864"/>
                </a:cubicBezTo>
                <a:cubicBezTo>
                  <a:pt x="1744" y="876"/>
                  <a:pt x="1813" y="901"/>
                  <a:pt x="1880" y="917"/>
                </a:cubicBezTo>
                <a:cubicBezTo>
                  <a:pt x="1918" y="957"/>
                  <a:pt x="1955" y="969"/>
                  <a:pt x="2008" y="981"/>
                </a:cubicBezTo>
                <a:cubicBezTo>
                  <a:pt x="2089" y="1037"/>
                  <a:pt x="2173" y="1060"/>
                  <a:pt x="2264" y="1088"/>
                </a:cubicBezTo>
                <a:cubicBezTo>
                  <a:pt x="2313" y="1103"/>
                  <a:pt x="2345" y="1134"/>
                  <a:pt x="2392" y="1152"/>
                </a:cubicBezTo>
                <a:cubicBezTo>
                  <a:pt x="2419" y="1163"/>
                  <a:pt x="2468" y="1177"/>
                  <a:pt x="2499" y="1184"/>
                </a:cubicBezTo>
                <a:cubicBezTo>
                  <a:pt x="2534" y="1192"/>
                  <a:pt x="2605" y="1205"/>
                  <a:pt x="2605" y="1205"/>
                </a:cubicBezTo>
                <a:cubicBezTo>
                  <a:pt x="2701" y="1271"/>
                  <a:pt x="2949" y="1274"/>
                  <a:pt x="3053" y="1280"/>
                </a:cubicBezTo>
                <a:cubicBezTo>
                  <a:pt x="3176" y="1322"/>
                  <a:pt x="3014" y="1305"/>
                  <a:pt x="3256" y="1323"/>
                </a:cubicBezTo>
                <a:cubicBezTo>
                  <a:pt x="3760" y="1418"/>
                  <a:pt x="5493" y="1322"/>
                  <a:pt x="5955" y="1312"/>
                </a:cubicBezTo>
                <a:cubicBezTo>
                  <a:pt x="5989" y="1132"/>
                  <a:pt x="5983" y="1176"/>
                  <a:pt x="5987" y="832"/>
                </a:cubicBezTo>
                <a:cubicBezTo>
                  <a:pt x="5988" y="740"/>
                  <a:pt x="6103" y="125"/>
                  <a:pt x="5795" y="117"/>
                </a:cubicBezTo>
                <a:cubicBezTo>
                  <a:pt x="5539" y="111"/>
                  <a:pt x="5283" y="111"/>
                  <a:pt x="5027" y="107"/>
                </a:cubicBezTo>
                <a:cubicBezTo>
                  <a:pt x="4814" y="104"/>
                  <a:pt x="4600" y="98"/>
                  <a:pt x="4387" y="96"/>
                </a:cubicBezTo>
                <a:cubicBezTo>
                  <a:pt x="3903" y="91"/>
                  <a:pt x="3420" y="89"/>
                  <a:pt x="2936" y="85"/>
                </a:cubicBezTo>
                <a:cubicBezTo>
                  <a:pt x="2481" y="49"/>
                  <a:pt x="2025" y="43"/>
                  <a:pt x="1571" y="0"/>
                </a:cubicBezTo>
                <a:cubicBezTo>
                  <a:pt x="1062" y="4"/>
                  <a:pt x="554" y="4"/>
                  <a:pt x="45" y="11"/>
                </a:cubicBezTo>
                <a:cubicBezTo>
                  <a:pt x="0" y="12"/>
                  <a:pt x="1" y="100"/>
                  <a:pt x="45" y="32"/>
                </a:cubicBezTo>
                <a:close/>
              </a:path>
            </a:pathLst>
          </a:custGeom>
          <a:solidFill>
            <a:srgbClr val="FF9999"/>
          </a:solidFill>
          <a:ln w="57150" cmpd="sng">
            <a:solidFill>
              <a:srgbClr val="FF66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99462" name="TextBox 7"/>
          <p:cNvSpPr txBox="1">
            <a:spLocks noChangeArrowheads="1"/>
          </p:cNvSpPr>
          <p:nvPr/>
        </p:nvSpPr>
        <p:spPr bwMode="auto">
          <a:xfrm>
            <a:off x="533400" y="39624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flagellating tail,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299463" name="Picture 4" descr="flagella"/>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683116">
            <a:off x="-1055688" y="2544763"/>
            <a:ext cx="7653338"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a:off x="3730625" y="1401763"/>
            <a:ext cx="1917700" cy="354012"/>
          </a:xfrm>
          <a:custGeom>
            <a:avLst/>
            <a:gdLst>
              <a:gd name="connsiteX0" fmla="*/ 0 w 1917290"/>
              <a:gd name="connsiteY0" fmla="*/ 0 h 353961"/>
              <a:gd name="connsiteX1" fmla="*/ 58993 w 1917290"/>
              <a:gd name="connsiteY1" fmla="*/ 14748 h 353961"/>
              <a:gd name="connsiteX2" fmla="*/ 103239 w 1917290"/>
              <a:gd name="connsiteY2" fmla="*/ 29497 h 353961"/>
              <a:gd name="connsiteX3" fmla="*/ 221226 w 1917290"/>
              <a:gd name="connsiteY3" fmla="*/ 44245 h 353961"/>
              <a:gd name="connsiteX4" fmla="*/ 265471 w 1917290"/>
              <a:gd name="connsiteY4" fmla="*/ 58993 h 353961"/>
              <a:gd name="connsiteX5" fmla="*/ 353961 w 1917290"/>
              <a:gd name="connsiteY5" fmla="*/ 103238 h 353961"/>
              <a:gd name="connsiteX6" fmla="*/ 604684 w 1917290"/>
              <a:gd name="connsiteY6" fmla="*/ 117987 h 353961"/>
              <a:gd name="connsiteX7" fmla="*/ 648929 w 1917290"/>
              <a:gd name="connsiteY7" fmla="*/ 132735 h 353961"/>
              <a:gd name="connsiteX8" fmla="*/ 752168 w 1917290"/>
              <a:gd name="connsiteY8" fmla="*/ 191729 h 353961"/>
              <a:gd name="connsiteX9" fmla="*/ 796413 w 1917290"/>
              <a:gd name="connsiteY9" fmla="*/ 235974 h 353961"/>
              <a:gd name="connsiteX10" fmla="*/ 1312606 w 1917290"/>
              <a:gd name="connsiteY10" fmla="*/ 280219 h 353961"/>
              <a:gd name="connsiteX11" fmla="*/ 1666568 w 1917290"/>
              <a:gd name="connsiteY11" fmla="*/ 294968 h 353961"/>
              <a:gd name="connsiteX12" fmla="*/ 1814052 w 1917290"/>
              <a:gd name="connsiteY12" fmla="*/ 353961 h 353961"/>
              <a:gd name="connsiteX13" fmla="*/ 1917290 w 1917290"/>
              <a:gd name="connsiteY13" fmla="*/ 353961 h 3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290" h="353961">
                <a:moveTo>
                  <a:pt x="0" y="0"/>
                </a:moveTo>
                <a:cubicBezTo>
                  <a:pt x="19664" y="4916"/>
                  <a:pt x="39503" y="9180"/>
                  <a:pt x="58993" y="14748"/>
                </a:cubicBezTo>
                <a:cubicBezTo>
                  <a:pt x="73941" y="19019"/>
                  <a:pt x="87943" y="26716"/>
                  <a:pt x="103239" y="29497"/>
                </a:cubicBezTo>
                <a:cubicBezTo>
                  <a:pt x="142235" y="36587"/>
                  <a:pt x="181897" y="39329"/>
                  <a:pt x="221226" y="44245"/>
                </a:cubicBezTo>
                <a:cubicBezTo>
                  <a:pt x="235974" y="49161"/>
                  <a:pt x="251566" y="52041"/>
                  <a:pt x="265471" y="58993"/>
                </a:cubicBezTo>
                <a:cubicBezTo>
                  <a:pt x="305867" y="79191"/>
                  <a:pt x="307621" y="98604"/>
                  <a:pt x="353961" y="103238"/>
                </a:cubicBezTo>
                <a:cubicBezTo>
                  <a:pt x="437264" y="111568"/>
                  <a:pt x="521110" y="113071"/>
                  <a:pt x="604684" y="117987"/>
                </a:cubicBezTo>
                <a:cubicBezTo>
                  <a:pt x="619432" y="122903"/>
                  <a:pt x="635431" y="125022"/>
                  <a:pt x="648929" y="132735"/>
                </a:cubicBezTo>
                <a:cubicBezTo>
                  <a:pt x="773938" y="204168"/>
                  <a:pt x="650718" y="157911"/>
                  <a:pt x="752168" y="191729"/>
                </a:cubicBezTo>
                <a:cubicBezTo>
                  <a:pt x="766916" y="206477"/>
                  <a:pt x="779441" y="223851"/>
                  <a:pt x="796413" y="235974"/>
                </a:cubicBezTo>
                <a:cubicBezTo>
                  <a:pt x="930451" y="331716"/>
                  <a:pt x="1258827" y="278263"/>
                  <a:pt x="1312606" y="280219"/>
                </a:cubicBezTo>
                <a:lnTo>
                  <a:pt x="1666568" y="294968"/>
                </a:lnTo>
                <a:cubicBezTo>
                  <a:pt x="1701824" y="312596"/>
                  <a:pt x="1777604" y="353961"/>
                  <a:pt x="1814052" y="353961"/>
                </a:cubicBezTo>
                <a:lnTo>
                  <a:pt x="1917290" y="353961"/>
                </a:lnTo>
              </a:path>
            </a:pathLst>
          </a:custGeom>
          <a:noFill/>
          <a:ln w="7620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Freeform 11"/>
          <p:cNvSpPr/>
          <p:nvPr/>
        </p:nvSpPr>
        <p:spPr>
          <a:xfrm>
            <a:off x="3722688" y="574675"/>
            <a:ext cx="1935162" cy="1181100"/>
          </a:xfrm>
          <a:custGeom>
            <a:avLst/>
            <a:gdLst>
              <a:gd name="connsiteX0" fmla="*/ 37849 w 1934865"/>
              <a:gd name="connsiteY0" fmla="*/ 825910 h 1181119"/>
              <a:gd name="connsiteX1" fmla="*/ 155836 w 1934865"/>
              <a:gd name="connsiteY1" fmla="*/ 840658 h 1181119"/>
              <a:gd name="connsiteX2" fmla="*/ 244326 w 1934865"/>
              <a:gd name="connsiteY2" fmla="*/ 870155 h 1181119"/>
              <a:gd name="connsiteX3" fmla="*/ 362313 w 1934865"/>
              <a:gd name="connsiteY3" fmla="*/ 884903 h 1181119"/>
              <a:gd name="connsiteX4" fmla="*/ 465552 w 1934865"/>
              <a:gd name="connsiteY4" fmla="*/ 914400 h 1181119"/>
              <a:gd name="connsiteX5" fmla="*/ 539294 w 1934865"/>
              <a:gd name="connsiteY5" fmla="*/ 929148 h 1181119"/>
              <a:gd name="connsiteX6" fmla="*/ 686778 w 1934865"/>
              <a:gd name="connsiteY6" fmla="*/ 943897 h 1181119"/>
              <a:gd name="connsiteX7" fmla="*/ 760520 w 1934865"/>
              <a:gd name="connsiteY7" fmla="*/ 1002890 h 1181119"/>
              <a:gd name="connsiteX8" fmla="*/ 819513 w 1934865"/>
              <a:gd name="connsiteY8" fmla="*/ 1091381 h 1181119"/>
              <a:gd name="connsiteX9" fmla="*/ 1542184 w 1934865"/>
              <a:gd name="connsiteY9" fmla="*/ 1106129 h 1181119"/>
              <a:gd name="connsiteX10" fmla="*/ 1851900 w 1934865"/>
              <a:gd name="connsiteY10" fmla="*/ 1091381 h 1181119"/>
              <a:gd name="connsiteX11" fmla="*/ 1837152 w 1934865"/>
              <a:gd name="connsiteY11" fmla="*/ 589936 h 1181119"/>
              <a:gd name="connsiteX12" fmla="*/ 1822404 w 1934865"/>
              <a:gd name="connsiteY12" fmla="*/ 516194 h 1181119"/>
              <a:gd name="connsiteX13" fmla="*/ 1778158 w 1934865"/>
              <a:gd name="connsiteY13" fmla="*/ 353961 h 1181119"/>
              <a:gd name="connsiteX14" fmla="*/ 1719165 w 1934865"/>
              <a:gd name="connsiteY14" fmla="*/ 235974 h 1181119"/>
              <a:gd name="connsiteX15" fmla="*/ 1660171 w 1934865"/>
              <a:gd name="connsiteY15" fmla="*/ 88490 h 1181119"/>
              <a:gd name="connsiteX16" fmla="*/ 1615926 w 1934865"/>
              <a:gd name="connsiteY16" fmla="*/ 44245 h 1181119"/>
              <a:gd name="connsiteX17" fmla="*/ 1571681 w 1934865"/>
              <a:gd name="connsiteY17" fmla="*/ 14748 h 1181119"/>
              <a:gd name="connsiteX18" fmla="*/ 1497939 w 1934865"/>
              <a:gd name="connsiteY18" fmla="*/ 0 h 1181119"/>
              <a:gd name="connsiteX19" fmla="*/ 893255 w 1934865"/>
              <a:gd name="connsiteY19" fmla="*/ 14748 h 1181119"/>
              <a:gd name="connsiteX20" fmla="*/ 745771 w 1934865"/>
              <a:gd name="connsiteY20" fmla="*/ 58994 h 1181119"/>
              <a:gd name="connsiteX21" fmla="*/ 657281 w 1934865"/>
              <a:gd name="connsiteY21" fmla="*/ 88490 h 1181119"/>
              <a:gd name="connsiteX22" fmla="*/ 568791 w 1934865"/>
              <a:gd name="connsiteY22" fmla="*/ 147484 h 1181119"/>
              <a:gd name="connsiteX23" fmla="*/ 524545 w 1934865"/>
              <a:gd name="connsiteY23" fmla="*/ 206478 h 1181119"/>
              <a:gd name="connsiteX24" fmla="*/ 450804 w 1934865"/>
              <a:gd name="connsiteY24" fmla="*/ 309716 h 1181119"/>
              <a:gd name="connsiteX25" fmla="*/ 406558 w 1934865"/>
              <a:gd name="connsiteY25" fmla="*/ 353961 h 1181119"/>
              <a:gd name="connsiteX26" fmla="*/ 377062 w 1934865"/>
              <a:gd name="connsiteY26" fmla="*/ 412955 h 1181119"/>
              <a:gd name="connsiteX27" fmla="*/ 288571 w 1934865"/>
              <a:gd name="connsiteY27" fmla="*/ 501445 h 1181119"/>
              <a:gd name="connsiteX28" fmla="*/ 229578 w 1934865"/>
              <a:gd name="connsiteY28" fmla="*/ 604684 h 1181119"/>
              <a:gd name="connsiteX29" fmla="*/ 141087 w 1934865"/>
              <a:gd name="connsiteY29" fmla="*/ 663678 h 1181119"/>
              <a:gd name="connsiteX30" fmla="*/ 52597 w 1934865"/>
              <a:gd name="connsiteY30" fmla="*/ 707923 h 1181119"/>
              <a:gd name="connsiteX31" fmla="*/ 37849 w 1934865"/>
              <a:gd name="connsiteY31" fmla="*/ 840658 h 1181119"/>
              <a:gd name="connsiteX32" fmla="*/ 82094 w 1934865"/>
              <a:gd name="connsiteY32" fmla="*/ 870155 h 118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34865" h="1181119">
                <a:moveTo>
                  <a:pt x="37849" y="825910"/>
                </a:moveTo>
                <a:cubicBezTo>
                  <a:pt x="77178" y="830826"/>
                  <a:pt x="117081" y="832353"/>
                  <a:pt x="155836" y="840658"/>
                </a:cubicBezTo>
                <a:cubicBezTo>
                  <a:pt x="186238" y="847173"/>
                  <a:pt x="213474" y="866299"/>
                  <a:pt x="244326" y="870155"/>
                </a:cubicBezTo>
                <a:lnTo>
                  <a:pt x="362313" y="884903"/>
                </a:lnTo>
                <a:cubicBezTo>
                  <a:pt x="411588" y="901329"/>
                  <a:pt x="409990" y="902053"/>
                  <a:pt x="465552" y="914400"/>
                </a:cubicBezTo>
                <a:cubicBezTo>
                  <a:pt x="490023" y="919838"/>
                  <a:pt x="514446" y="925835"/>
                  <a:pt x="539294" y="929148"/>
                </a:cubicBezTo>
                <a:cubicBezTo>
                  <a:pt x="588267" y="935678"/>
                  <a:pt x="637617" y="938981"/>
                  <a:pt x="686778" y="943897"/>
                </a:cubicBezTo>
                <a:cubicBezTo>
                  <a:pt x="817733" y="1140327"/>
                  <a:pt x="618038" y="860407"/>
                  <a:pt x="760520" y="1002890"/>
                </a:cubicBezTo>
                <a:cubicBezTo>
                  <a:pt x="785587" y="1027958"/>
                  <a:pt x="784070" y="1090658"/>
                  <a:pt x="819513" y="1091381"/>
                </a:cubicBezTo>
                <a:lnTo>
                  <a:pt x="1542184" y="1106129"/>
                </a:lnTo>
                <a:cubicBezTo>
                  <a:pt x="1645423" y="1101213"/>
                  <a:pt x="1800621" y="1181119"/>
                  <a:pt x="1851900" y="1091381"/>
                </a:cubicBezTo>
                <a:cubicBezTo>
                  <a:pt x="1934865" y="946193"/>
                  <a:pt x="1845716" y="756937"/>
                  <a:pt x="1837152" y="589936"/>
                </a:cubicBezTo>
                <a:cubicBezTo>
                  <a:pt x="1835868" y="564901"/>
                  <a:pt x="1826888" y="540857"/>
                  <a:pt x="1822404" y="516194"/>
                </a:cubicBezTo>
                <a:cubicBezTo>
                  <a:pt x="1805024" y="420606"/>
                  <a:pt x="1817237" y="438632"/>
                  <a:pt x="1778158" y="353961"/>
                </a:cubicBezTo>
                <a:cubicBezTo>
                  <a:pt x="1759732" y="314037"/>
                  <a:pt x="1733070" y="277689"/>
                  <a:pt x="1719165" y="235974"/>
                </a:cubicBezTo>
                <a:cubicBezTo>
                  <a:pt x="1705733" y="195678"/>
                  <a:pt x="1687297" y="126466"/>
                  <a:pt x="1660171" y="88490"/>
                </a:cubicBezTo>
                <a:cubicBezTo>
                  <a:pt x="1648048" y="71518"/>
                  <a:pt x="1631949" y="57598"/>
                  <a:pt x="1615926" y="44245"/>
                </a:cubicBezTo>
                <a:cubicBezTo>
                  <a:pt x="1602309" y="32897"/>
                  <a:pt x="1588278" y="20972"/>
                  <a:pt x="1571681" y="14748"/>
                </a:cubicBezTo>
                <a:cubicBezTo>
                  <a:pt x="1548210" y="5946"/>
                  <a:pt x="1522520" y="4916"/>
                  <a:pt x="1497939" y="0"/>
                </a:cubicBezTo>
                <a:lnTo>
                  <a:pt x="893255" y="14748"/>
                </a:lnTo>
                <a:cubicBezTo>
                  <a:pt x="788710" y="19197"/>
                  <a:pt x="827371" y="26354"/>
                  <a:pt x="745771" y="58994"/>
                </a:cubicBezTo>
                <a:cubicBezTo>
                  <a:pt x="716903" y="70541"/>
                  <a:pt x="657281" y="88490"/>
                  <a:pt x="657281" y="88490"/>
                </a:cubicBezTo>
                <a:cubicBezTo>
                  <a:pt x="627784" y="108155"/>
                  <a:pt x="590062" y="119124"/>
                  <a:pt x="568791" y="147484"/>
                </a:cubicBezTo>
                <a:cubicBezTo>
                  <a:pt x="554042" y="167149"/>
                  <a:pt x="538832" y="186476"/>
                  <a:pt x="524545" y="206478"/>
                </a:cubicBezTo>
                <a:cubicBezTo>
                  <a:pt x="491192" y="253172"/>
                  <a:pt x="492124" y="261509"/>
                  <a:pt x="450804" y="309716"/>
                </a:cubicBezTo>
                <a:cubicBezTo>
                  <a:pt x="437230" y="325552"/>
                  <a:pt x="421307" y="339213"/>
                  <a:pt x="406558" y="353961"/>
                </a:cubicBezTo>
                <a:cubicBezTo>
                  <a:pt x="396726" y="373626"/>
                  <a:pt x="390796" y="395787"/>
                  <a:pt x="377062" y="412955"/>
                </a:cubicBezTo>
                <a:cubicBezTo>
                  <a:pt x="351003" y="445529"/>
                  <a:pt x="288571" y="501445"/>
                  <a:pt x="288571" y="501445"/>
                </a:cubicBezTo>
                <a:cubicBezTo>
                  <a:pt x="279875" y="518837"/>
                  <a:pt x="248110" y="588469"/>
                  <a:pt x="229578" y="604684"/>
                </a:cubicBezTo>
                <a:cubicBezTo>
                  <a:pt x="202898" y="628029"/>
                  <a:pt x="170584" y="644013"/>
                  <a:pt x="141087" y="663678"/>
                </a:cubicBezTo>
                <a:cubicBezTo>
                  <a:pt x="83908" y="701797"/>
                  <a:pt x="113656" y="687569"/>
                  <a:pt x="52597" y="707923"/>
                </a:cubicBezTo>
                <a:cubicBezTo>
                  <a:pt x="18477" y="759102"/>
                  <a:pt x="0" y="764962"/>
                  <a:pt x="37849" y="840658"/>
                </a:cubicBezTo>
                <a:cubicBezTo>
                  <a:pt x="45776" y="856512"/>
                  <a:pt x="82094" y="870155"/>
                  <a:pt x="82094" y="870155"/>
                </a:cubicBezTo>
              </a:path>
            </a:pathLst>
          </a:custGeom>
          <a:solidFill>
            <a:srgbClr val="FF9999"/>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p:cNvSpPr/>
          <p:nvPr/>
        </p:nvSpPr>
        <p:spPr>
          <a:xfrm>
            <a:off x="228600" y="914400"/>
            <a:ext cx="5370381" cy="584775"/>
          </a:xfrm>
          <a:prstGeom prst="rect">
            <a:avLst/>
          </a:prstGeom>
          <a:noFill/>
        </p:spPr>
        <p:txBody>
          <a:bodyPr wrap="none" lIns="91440" tIns="45720" rIns="91440" bIns="4572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Name these two cells?</a:t>
            </a:r>
          </a:p>
        </p:txBody>
      </p:sp>
      <p:sp>
        <p:nvSpPr>
          <p:cNvPr id="13" name="Rectangle 12"/>
          <p:cNvSpPr/>
          <p:nvPr/>
        </p:nvSpPr>
        <p:spPr>
          <a:xfrm>
            <a:off x="7371820" y="5029200"/>
            <a:ext cx="105990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3</a:t>
            </a:r>
          </a:p>
        </p:txBody>
      </p:sp>
      <p:pic>
        <p:nvPicPr>
          <p:cNvPr id="2" name="Picture 1">
            <a:extLst>
              <a:ext uri="{FF2B5EF4-FFF2-40B4-BE49-F238E27FC236}">
                <a16:creationId xmlns:a16="http://schemas.microsoft.com/office/drawing/2014/main" id="{7492FA21-6A09-8272-A241-268CC3097444}"/>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AutoShape 3"/>
          <p:cNvSpPr>
            <a:spLocks noChangeArrowheads="1"/>
          </p:cNvSpPr>
          <p:nvPr/>
        </p:nvSpPr>
        <p:spPr bwMode="auto">
          <a:xfrm rot="-1968264">
            <a:off x="3810000" y="2895600"/>
            <a:ext cx="1600200" cy="304800"/>
          </a:xfrm>
          <a:prstGeom prst="roundRect">
            <a:avLst>
              <a:gd name="adj" fmla="val 16667"/>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299459" name="Line 5"/>
          <p:cNvSpPr>
            <a:spLocks noChangeShapeType="1"/>
          </p:cNvSpPr>
          <p:nvPr/>
        </p:nvSpPr>
        <p:spPr bwMode="auto">
          <a:xfrm flipH="1">
            <a:off x="6019800" y="2286000"/>
            <a:ext cx="6096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99460" name="Text Box 6"/>
          <p:cNvSpPr txBox="1">
            <a:spLocks noChangeArrowheads="1"/>
          </p:cNvSpPr>
          <p:nvPr/>
        </p:nvSpPr>
        <p:spPr bwMode="auto">
          <a:xfrm>
            <a:off x="6477000" y="48768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In a single male ejaculation</a:t>
            </a:r>
          </a:p>
        </p:txBody>
      </p:sp>
      <p:sp>
        <p:nvSpPr>
          <p:cNvPr id="1299461" name="Freeform 7"/>
          <p:cNvSpPr>
            <a:spLocks/>
          </p:cNvSpPr>
          <p:nvPr/>
        </p:nvSpPr>
        <p:spPr bwMode="auto">
          <a:xfrm>
            <a:off x="-38100" y="-457200"/>
            <a:ext cx="9688513" cy="2251075"/>
          </a:xfrm>
          <a:custGeom>
            <a:avLst/>
            <a:gdLst>
              <a:gd name="T0" fmla="*/ 2147483647 w 6103"/>
              <a:gd name="T1" fmla="*/ 2147483647 h 1418"/>
              <a:gd name="T2" fmla="*/ 2147483647 w 6103"/>
              <a:gd name="T3" fmla="*/ 2147483647 h 1418"/>
              <a:gd name="T4" fmla="*/ 2147483647 w 6103"/>
              <a:gd name="T5" fmla="*/ 2147483647 h 1418"/>
              <a:gd name="T6" fmla="*/ 2147483647 w 6103"/>
              <a:gd name="T7" fmla="*/ 2147483647 h 1418"/>
              <a:gd name="T8" fmla="*/ 2147483647 w 6103"/>
              <a:gd name="T9" fmla="*/ 2147483647 h 1418"/>
              <a:gd name="T10" fmla="*/ 2147483647 w 6103"/>
              <a:gd name="T11" fmla="*/ 2147483647 h 1418"/>
              <a:gd name="T12" fmla="*/ 2147483647 w 6103"/>
              <a:gd name="T13" fmla="*/ 2147483647 h 1418"/>
              <a:gd name="T14" fmla="*/ 2147483647 w 6103"/>
              <a:gd name="T15" fmla="*/ 2147483647 h 1418"/>
              <a:gd name="T16" fmla="*/ 2147483647 w 6103"/>
              <a:gd name="T17" fmla="*/ 2147483647 h 1418"/>
              <a:gd name="T18" fmla="*/ 2147483647 w 6103"/>
              <a:gd name="T19" fmla="*/ 2147483647 h 1418"/>
              <a:gd name="T20" fmla="*/ 2147483647 w 6103"/>
              <a:gd name="T21" fmla="*/ 2147483647 h 1418"/>
              <a:gd name="T22" fmla="*/ 2147483647 w 6103"/>
              <a:gd name="T23" fmla="*/ 2147483647 h 1418"/>
              <a:gd name="T24" fmla="*/ 2147483647 w 6103"/>
              <a:gd name="T25" fmla="*/ 2147483647 h 1418"/>
              <a:gd name="T26" fmla="*/ 2147483647 w 6103"/>
              <a:gd name="T27" fmla="*/ 2147483647 h 1418"/>
              <a:gd name="T28" fmla="*/ 2147483647 w 6103"/>
              <a:gd name="T29" fmla="*/ 2147483647 h 1418"/>
              <a:gd name="T30" fmla="*/ 2147483647 w 6103"/>
              <a:gd name="T31" fmla="*/ 2147483647 h 1418"/>
              <a:gd name="T32" fmla="*/ 2147483647 w 6103"/>
              <a:gd name="T33" fmla="*/ 2147483647 h 1418"/>
              <a:gd name="T34" fmla="*/ 2147483647 w 6103"/>
              <a:gd name="T35" fmla="*/ 2147483647 h 1418"/>
              <a:gd name="T36" fmla="*/ 2147483647 w 6103"/>
              <a:gd name="T37" fmla="*/ 2147483647 h 1418"/>
              <a:gd name="T38" fmla="*/ 2147483647 w 6103"/>
              <a:gd name="T39" fmla="*/ 2147483647 h 1418"/>
              <a:gd name="T40" fmla="*/ 2147483647 w 6103"/>
              <a:gd name="T41" fmla="*/ 2147483647 h 1418"/>
              <a:gd name="T42" fmla="*/ 2147483647 w 6103"/>
              <a:gd name="T43" fmla="*/ 2147483647 h 1418"/>
              <a:gd name="T44" fmla="*/ 2147483647 w 6103"/>
              <a:gd name="T45" fmla="*/ 2147483647 h 1418"/>
              <a:gd name="T46" fmla="*/ 2147483647 w 6103"/>
              <a:gd name="T47" fmla="*/ 2147483647 h 1418"/>
              <a:gd name="T48" fmla="*/ 2147483647 w 6103"/>
              <a:gd name="T49" fmla="*/ 2147483647 h 1418"/>
              <a:gd name="T50" fmla="*/ 2147483647 w 6103"/>
              <a:gd name="T51" fmla="*/ 2147483647 h 1418"/>
              <a:gd name="T52" fmla="*/ 2147483647 w 6103"/>
              <a:gd name="T53" fmla="*/ 2147483647 h 1418"/>
              <a:gd name="T54" fmla="*/ 2147483647 w 6103"/>
              <a:gd name="T55" fmla="*/ 2147483647 h 1418"/>
              <a:gd name="T56" fmla="*/ 2147483647 w 6103"/>
              <a:gd name="T57" fmla="*/ 2147483647 h 1418"/>
              <a:gd name="T58" fmla="*/ 2147483647 w 6103"/>
              <a:gd name="T59" fmla="*/ 2147483647 h 1418"/>
              <a:gd name="T60" fmla="*/ 2147483647 w 6103"/>
              <a:gd name="T61" fmla="*/ 2147483647 h 1418"/>
              <a:gd name="T62" fmla="*/ 2147483647 w 6103"/>
              <a:gd name="T63" fmla="*/ 2147483647 h 1418"/>
              <a:gd name="T64" fmla="*/ 2147483647 w 6103"/>
              <a:gd name="T65" fmla="*/ 0 h 1418"/>
              <a:gd name="T66" fmla="*/ 2147483647 w 6103"/>
              <a:gd name="T67" fmla="*/ 2147483647 h 1418"/>
              <a:gd name="T68" fmla="*/ 2147483647 w 6103"/>
              <a:gd name="T69" fmla="*/ 2147483647 h 14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03"/>
              <a:gd name="T106" fmla="*/ 0 h 1418"/>
              <a:gd name="T107" fmla="*/ 6103 w 6103"/>
              <a:gd name="T108" fmla="*/ 1418 h 14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03" h="1418">
                <a:moveTo>
                  <a:pt x="45" y="32"/>
                </a:moveTo>
                <a:cubicBezTo>
                  <a:pt x="79" y="65"/>
                  <a:pt x="179" y="95"/>
                  <a:pt x="227" y="107"/>
                </a:cubicBezTo>
                <a:cubicBezTo>
                  <a:pt x="234" y="125"/>
                  <a:pt x="237" y="145"/>
                  <a:pt x="248" y="160"/>
                </a:cubicBezTo>
                <a:cubicBezTo>
                  <a:pt x="269" y="189"/>
                  <a:pt x="324" y="192"/>
                  <a:pt x="355" y="203"/>
                </a:cubicBezTo>
                <a:cubicBezTo>
                  <a:pt x="382" y="230"/>
                  <a:pt x="398" y="267"/>
                  <a:pt x="429" y="288"/>
                </a:cubicBezTo>
                <a:cubicBezTo>
                  <a:pt x="444" y="298"/>
                  <a:pt x="465" y="295"/>
                  <a:pt x="483" y="299"/>
                </a:cubicBezTo>
                <a:cubicBezTo>
                  <a:pt x="507" y="311"/>
                  <a:pt x="534" y="317"/>
                  <a:pt x="557" y="331"/>
                </a:cubicBezTo>
                <a:cubicBezTo>
                  <a:pt x="566" y="336"/>
                  <a:pt x="570" y="347"/>
                  <a:pt x="579" y="352"/>
                </a:cubicBezTo>
                <a:cubicBezTo>
                  <a:pt x="606" y="366"/>
                  <a:pt x="637" y="371"/>
                  <a:pt x="664" y="384"/>
                </a:cubicBezTo>
                <a:cubicBezTo>
                  <a:pt x="678" y="402"/>
                  <a:pt x="688" y="424"/>
                  <a:pt x="707" y="437"/>
                </a:cubicBezTo>
                <a:cubicBezTo>
                  <a:pt x="731" y="454"/>
                  <a:pt x="843" y="487"/>
                  <a:pt x="867" y="491"/>
                </a:cubicBezTo>
                <a:cubicBezTo>
                  <a:pt x="911" y="513"/>
                  <a:pt x="953" y="538"/>
                  <a:pt x="995" y="565"/>
                </a:cubicBezTo>
                <a:cubicBezTo>
                  <a:pt x="1053" y="653"/>
                  <a:pt x="1046" y="638"/>
                  <a:pt x="1144" y="672"/>
                </a:cubicBezTo>
                <a:cubicBezTo>
                  <a:pt x="1216" y="725"/>
                  <a:pt x="1158" y="690"/>
                  <a:pt x="1261" y="725"/>
                </a:cubicBezTo>
                <a:cubicBezTo>
                  <a:pt x="1279" y="731"/>
                  <a:pt x="1298" y="738"/>
                  <a:pt x="1315" y="747"/>
                </a:cubicBezTo>
                <a:cubicBezTo>
                  <a:pt x="1326" y="753"/>
                  <a:pt x="1335" y="764"/>
                  <a:pt x="1347" y="768"/>
                </a:cubicBezTo>
                <a:cubicBezTo>
                  <a:pt x="1364" y="775"/>
                  <a:pt x="1450" y="787"/>
                  <a:pt x="1464" y="789"/>
                </a:cubicBezTo>
                <a:cubicBezTo>
                  <a:pt x="1546" y="855"/>
                  <a:pt x="1563" y="844"/>
                  <a:pt x="1677" y="864"/>
                </a:cubicBezTo>
                <a:cubicBezTo>
                  <a:pt x="1744" y="876"/>
                  <a:pt x="1813" y="901"/>
                  <a:pt x="1880" y="917"/>
                </a:cubicBezTo>
                <a:cubicBezTo>
                  <a:pt x="1918" y="957"/>
                  <a:pt x="1955" y="969"/>
                  <a:pt x="2008" y="981"/>
                </a:cubicBezTo>
                <a:cubicBezTo>
                  <a:pt x="2089" y="1037"/>
                  <a:pt x="2173" y="1060"/>
                  <a:pt x="2264" y="1088"/>
                </a:cubicBezTo>
                <a:cubicBezTo>
                  <a:pt x="2313" y="1103"/>
                  <a:pt x="2345" y="1134"/>
                  <a:pt x="2392" y="1152"/>
                </a:cubicBezTo>
                <a:cubicBezTo>
                  <a:pt x="2419" y="1163"/>
                  <a:pt x="2468" y="1177"/>
                  <a:pt x="2499" y="1184"/>
                </a:cubicBezTo>
                <a:cubicBezTo>
                  <a:pt x="2534" y="1192"/>
                  <a:pt x="2605" y="1205"/>
                  <a:pt x="2605" y="1205"/>
                </a:cubicBezTo>
                <a:cubicBezTo>
                  <a:pt x="2701" y="1271"/>
                  <a:pt x="2949" y="1274"/>
                  <a:pt x="3053" y="1280"/>
                </a:cubicBezTo>
                <a:cubicBezTo>
                  <a:pt x="3176" y="1322"/>
                  <a:pt x="3014" y="1305"/>
                  <a:pt x="3256" y="1323"/>
                </a:cubicBezTo>
                <a:cubicBezTo>
                  <a:pt x="3760" y="1418"/>
                  <a:pt x="5493" y="1322"/>
                  <a:pt x="5955" y="1312"/>
                </a:cubicBezTo>
                <a:cubicBezTo>
                  <a:pt x="5989" y="1132"/>
                  <a:pt x="5983" y="1176"/>
                  <a:pt x="5987" y="832"/>
                </a:cubicBezTo>
                <a:cubicBezTo>
                  <a:pt x="5988" y="740"/>
                  <a:pt x="6103" y="125"/>
                  <a:pt x="5795" y="117"/>
                </a:cubicBezTo>
                <a:cubicBezTo>
                  <a:pt x="5539" y="111"/>
                  <a:pt x="5283" y="111"/>
                  <a:pt x="5027" y="107"/>
                </a:cubicBezTo>
                <a:cubicBezTo>
                  <a:pt x="4814" y="104"/>
                  <a:pt x="4600" y="98"/>
                  <a:pt x="4387" y="96"/>
                </a:cubicBezTo>
                <a:cubicBezTo>
                  <a:pt x="3903" y="91"/>
                  <a:pt x="3420" y="89"/>
                  <a:pt x="2936" y="85"/>
                </a:cubicBezTo>
                <a:cubicBezTo>
                  <a:pt x="2481" y="49"/>
                  <a:pt x="2025" y="43"/>
                  <a:pt x="1571" y="0"/>
                </a:cubicBezTo>
                <a:cubicBezTo>
                  <a:pt x="1062" y="4"/>
                  <a:pt x="554" y="4"/>
                  <a:pt x="45" y="11"/>
                </a:cubicBezTo>
                <a:cubicBezTo>
                  <a:pt x="0" y="12"/>
                  <a:pt x="1" y="100"/>
                  <a:pt x="45" y="32"/>
                </a:cubicBezTo>
                <a:close/>
              </a:path>
            </a:pathLst>
          </a:custGeom>
          <a:solidFill>
            <a:srgbClr val="FF9999"/>
          </a:solidFill>
          <a:ln w="57150" cmpd="sng">
            <a:solidFill>
              <a:srgbClr val="FF66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99462" name="TextBox 7"/>
          <p:cNvSpPr txBox="1">
            <a:spLocks noChangeArrowheads="1"/>
          </p:cNvSpPr>
          <p:nvPr/>
        </p:nvSpPr>
        <p:spPr bwMode="auto">
          <a:xfrm>
            <a:off x="533400" y="39624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flagellating tail,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299463" name="Picture 4" descr="flagella"/>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683116">
            <a:off x="-1055688" y="2544763"/>
            <a:ext cx="7653338"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a:off x="3730625" y="1401763"/>
            <a:ext cx="1917700" cy="354012"/>
          </a:xfrm>
          <a:custGeom>
            <a:avLst/>
            <a:gdLst>
              <a:gd name="connsiteX0" fmla="*/ 0 w 1917290"/>
              <a:gd name="connsiteY0" fmla="*/ 0 h 353961"/>
              <a:gd name="connsiteX1" fmla="*/ 58993 w 1917290"/>
              <a:gd name="connsiteY1" fmla="*/ 14748 h 353961"/>
              <a:gd name="connsiteX2" fmla="*/ 103239 w 1917290"/>
              <a:gd name="connsiteY2" fmla="*/ 29497 h 353961"/>
              <a:gd name="connsiteX3" fmla="*/ 221226 w 1917290"/>
              <a:gd name="connsiteY3" fmla="*/ 44245 h 353961"/>
              <a:gd name="connsiteX4" fmla="*/ 265471 w 1917290"/>
              <a:gd name="connsiteY4" fmla="*/ 58993 h 353961"/>
              <a:gd name="connsiteX5" fmla="*/ 353961 w 1917290"/>
              <a:gd name="connsiteY5" fmla="*/ 103238 h 353961"/>
              <a:gd name="connsiteX6" fmla="*/ 604684 w 1917290"/>
              <a:gd name="connsiteY6" fmla="*/ 117987 h 353961"/>
              <a:gd name="connsiteX7" fmla="*/ 648929 w 1917290"/>
              <a:gd name="connsiteY7" fmla="*/ 132735 h 353961"/>
              <a:gd name="connsiteX8" fmla="*/ 752168 w 1917290"/>
              <a:gd name="connsiteY8" fmla="*/ 191729 h 353961"/>
              <a:gd name="connsiteX9" fmla="*/ 796413 w 1917290"/>
              <a:gd name="connsiteY9" fmla="*/ 235974 h 353961"/>
              <a:gd name="connsiteX10" fmla="*/ 1312606 w 1917290"/>
              <a:gd name="connsiteY10" fmla="*/ 280219 h 353961"/>
              <a:gd name="connsiteX11" fmla="*/ 1666568 w 1917290"/>
              <a:gd name="connsiteY11" fmla="*/ 294968 h 353961"/>
              <a:gd name="connsiteX12" fmla="*/ 1814052 w 1917290"/>
              <a:gd name="connsiteY12" fmla="*/ 353961 h 353961"/>
              <a:gd name="connsiteX13" fmla="*/ 1917290 w 1917290"/>
              <a:gd name="connsiteY13" fmla="*/ 353961 h 3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290" h="353961">
                <a:moveTo>
                  <a:pt x="0" y="0"/>
                </a:moveTo>
                <a:cubicBezTo>
                  <a:pt x="19664" y="4916"/>
                  <a:pt x="39503" y="9180"/>
                  <a:pt x="58993" y="14748"/>
                </a:cubicBezTo>
                <a:cubicBezTo>
                  <a:pt x="73941" y="19019"/>
                  <a:pt x="87943" y="26716"/>
                  <a:pt x="103239" y="29497"/>
                </a:cubicBezTo>
                <a:cubicBezTo>
                  <a:pt x="142235" y="36587"/>
                  <a:pt x="181897" y="39329"/>
                  <a:pt x="221226" y="44245"/>
                </a:cubicBezTo>
                <a:cubicBezTo>
                  <a:pt x="235974" y="49161"/>
                  <a:pt x="251566" y="52041"/>
                  <a:pt x="265471" y="58993"/>
                </a:cubicBezTo>
                <a:cubicBezTo>
                  <a:pt x="305867" y="79191"/>
                  <a:pt x="307621" y="98604"/>
                  <a:pt x="353961" y="103238"/>
                </a:cubicBezTo>
                <a:cubicBezTo>
                  <a:pt x="437264" y="111568"/>
                  <a:pt x="521110" y="113071"/>
                  <a:pt x="604684" y="117987"/>
                </a:cubicBezTo>
                <a:cubicBezTo>
                  <a:pt x="619432" y="122903"/>
                  <a:pt x="635431" y="125022"/>
                  <a:pt x="648929" y="132735"/>
                </a:cubicBezTo>
                <a:cubicBezTo>
                  <a:pt x="773938" y="204168"/>
                  <a:pt x="650718" y="157911"/>
                  <a:pt x="752168" y="191729"/>
                </a:cubicBezTo>
                <a:cubicBezTo>
                  <a:pt x="766916" y="206477"/>
                  <a:pt x="779441" y="223851"/>
                  <a:pt x="796413" y="235974"/>
                </a:cubicBezTo>
                <a:cubicBezTo>
                  <a:pt x="930451" y="331716"/>
                  <a:pt x="1258827" y="278263"/>
                  <a:pt x="1312606" y="280219"/>
                </a:cubicBezTo>
                <a:lnTo>
                  <a:pt x="1666568" y="294968"/>
                </a:lnTo>
                <a:cubicBezTo>
                  <a:pt x="1701824" y="312596"/>
                  <a:pt x="1777604" y="353961"/>
                  <a:pt x="1814052" y="353961"/>
                </a:cubicBezTo>
                <a:lnTo>
                  <a:pt x="1917290" y="353961"/>
                </a:lnTo>
              </a:path>
            </a:pathLst>
          </a:custGeom>
          <a:noFill/>
          <a:ln w="7620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Freeform 11"/>
          <p:cNvSpPr/>
          <p:nvPr/>
        </p:nvSpPr>
        <p:spPr>
          <a:xfrm>
            <a:off x="3722688" y="574675"/>
            <a:ext cx="1935162" cy="1181100"/>
          </a:xfrm>
          <a:custGeom>
            <a:avLst/>
            <a:gdLst>
              <a:gd name="connsiteX0" fmla="*/ 37849 w 1934865"/>
              <a:gd name="connsiteY0" fmla="*/ 825910 h 1181119"/>
              <a:gd name="connsiteX1" fmla="*/ 155836 w 1934865"/>
              <a:gd name="connsiteY1" fmla="*/ 840658 h 1181119"/>
              <a:gd name="connsiteX2" fmla="*/ 244326 w 1934865"/>
              <a:gd name="connsiteY2" fmla="*/ 870155 h 1181119"/>
              <a:gd name="connsiteX3" fmla="*/ 362313 w 1934865"/>
              <a:gd name="connsiteY3" fmla="*/ 884903 h 1181119"/>
              <a:gd name="connsiteX4" fmla="*/ 465552 w 1934865"/>
              <a:gd name="connsiteY4" fmla="*/ 914400 h 1181119"/>
              <a:gd name="connsiteX5" fmla="*/ 539294 w 1934865"/>
              <a:gd name="connsiteY5" fmla="*/ 929148 h 1181119"/>
              <a:gd name="connsiteX6" fmla="*/ 686778 w 1934865"/>
              <a:gd name="connsiteY6" fmla="*/ 943897 h 1181119"/>
              <a:gd name="connsiteX7" fmla="*/ 760520 w 1934865"/>
              <a:gd name="connsiteY7" fmla="*/ 1002890 h 1181119"/>
              <a:gd name="connsiteX8" fmla="*/ 819513 w 1934865"/>
              <a:gd name="connsiteY8" fmla="*/ 1091381 h 1181119"/>
              <a:gd name="connsiteX9" fmla="*/ 1542184 w 1934865"/>
              <a:gd name="connsiteY9" fmla="*/ 1106129 h 1181119"/>
              <a:gd name="connsiteX10" fmla="*/ 1851900 w 1934865"/>
              <a:gd name="connsiteY10" fmla="*/ 1091381 h 1181119"/>
              <a:gd name="connsiteX11" fmla="*/ 1837152 w 1934865"/>
              <a:gd name="connsiteY11" fmla="*/ 589936 h 1181119"/>
              <a:gd name="connsiteX12" fmla="*/ 1822404 w 1934865"/>
              <a:gd name="connsiteY12" fmla="*/ 516194 h 1181119"/>
              <a:gd name="connsiteX13" fmla="*/ 1778158 w 1934865"/>
              <a:gd name="connsiteY13" fmla="*/ 353961 h 1181119"/>
              <a:gd name="connsiteX14" fmla="*/ 1719165 w 1934865"/>
              <a:gd name="connsiteY14" fmla="*/ 235974 h 1181119"/>
              <a:gd name="connsiteX15" fmla="*/ 1660171 w 1934865"/>
              <a:gd name="connsiteY15" fmla="*/ 88490 h 1181119"/>
              <a:gd name="connsiteX16" fmla="*/ 1615926 w 1934865"/>
              <a:gd name="connsiteY16" fmla="*/ 44245 h 1181119"/>
              <a:gd name="connsiteX17" fmla="*/ 1571681 w 1934865"/>
              <a:gd name="connsiteY17" fmla="*/ 14748 h 1181119"/>
              <a:gd name="connsiteX18" fmla="*/ 1497939 w 1934865"/>
              <a:gd name="connsiteY18" fmla="*/ 0 h 1181119"/>
              <a:gd name="connsiteX19" fmla="*/ 893255 w 1934865"/>
              <a:gd name="connsiteY19" fmla="*/ 14748 h 1181119"/>
              <a:gd name="connsiteX20" fmla="*/ 745771 w 1934865"/>
              <a:gd name="connsiteY20" fmla="*/ 58994 h 1181119"/>
              <a:gd name="connsiteX21" fmla="*/ 657281 w 1934865"/>
              <a:gd name="connsiteY21" fmla="*/ 88490 h 1181119"/>
              <a:gd name="connsiteX22" fmla="*/ 568791 w 1934865"/>
              <a:gd name="connsiteY22" fmla="*/ 147484 h 1181119"/>
              <a:gd name="connsiteX23" fmla="*/ 524545 w 1934865"/>
              <a:gd name="connsiteY23" fmla="*/ 206478 h 1181119"/>
              <a:gd name="connsiteX24" fmla="*/ 450804 w 1934865"/>
              <a:gd name="connsiteY24" fmla="*/ 309716 h 1181119"/>
              <a:gd name="connsiteX25" fmla="*/ 406558 w 1934865"/>
              <a:gd name="connsiteY25" fmla="*/ 353961 h 1181119"/>
              <a:gd name="connsiteX26" fmla="*/ 377062 w 1934865"/>
              <a:gd name="connsiteY26" fmla="*/ 412955 h 1181119"/>
              <a:gd name="connsiteX27" fmla="*/ 288571 w 1934865"/>
              <a:gd name="connsiteY27" fmla="*/ 501445 h 1181119"/>
              <a:gd name="connsiteX28" fmla="*/ 229578 w 1934865"/>
              <a:gd name="connsiteY28" fmla="*/ 604684 h 1181119"/>
              <a:gd name="connsiteX29" fmla="*/ 141087 w 1934865"/>
              <a:gd name="connsiteY29" fmla="*/ 663678 h 1181119"/>
              <a:gd name="connsiteX30" fmla="*/ 52597 w 1934865"/>
              <a:gd name="connsiteY30" fmla="*/ 707923 h 1181119"/>
              <a:gd name="connsiteX31" fmla="*/ 37849 w 1934865"/>
              <a:gd name="connsiteY31" fmla="*/ 840658 h 1181119"/>
              <a:gd name="connsiteX32" fmla="*/ 82094 w 1934865"/>
              <a:gd name="connsiteY32" fmla="*/ 870155 h 118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34865" h="1181119">
                <a:moveTo>
                  <a:pt x="37849" y="825910"/>
                </a:moveTo>
                <a:cubicBezTo>
                  <a:pt x="77178" y="830826"/>
                  <a:pt x="117081" y="832353"/>
                  <a:pt x="155836" y="840658"/>
                </a:cubicBezTo>
                <a:cubicBezTo>
                  <a:pt x="186238" y="847173"/>
                  <a:pt x="213474" y="866299"/>
                  <a:pt x="244326" y="870155"/>
                </a:cubicBezTo>
                <a:lnTo>
                  <a:pt x="362313" y="884903"/>
                </a:lnTo>
                <a:cubicBezTo>
                  <a:pt x="411588" y="901329"/>
                  <a:pt x="409990" y="902053"/>
                  <a:pt x="465552" y="914400"/>
                </a:cubicBezTo>
                <a:cubicBezTo>
                  <a:pt x="490023" y="919838"/>
                  <a:pt x="514446" y="925835"/>
                  <a:pt x="539294" y="929148"/>
                </a:cubicBezTo>
                <a:cubicBezTo>
                  <a:pt x="588267" y="935678"/>
                  <a:pt x="637617" y="938981"/>
                  <a:pt x="686778" y="943897"/>
                </a:cubicBezTo>
                <a:cubicBezTo>
                  <a:pt x="817733" y="1140327"/>
                  <a:pt x="618038" y="860407"/>
                  <a:pt x="760520" y="1002890"/>
                </a:cubicBezTo>
                <a:cubicBezTo>
                  <a:pt x="785587" y="1027958"/>
                  <a:pt x="784070" y="1090658"/>
                  <a:pt x="819513" y="1091381"/>
                </a:cubicBezTo>
                <a:lnTo>
                  <a:pt x="1542184" y="1106129"/>
                </a:lnTo>
                <a:cubicBezTo>
                  <a:pt x="1645423" y="1101213"/>
                  <a:pt x="1800621" y="1181119"/>
                  <a:pt x="1851900" y="1091381"/>
                </a:cubicBezTo>
                <a:cubicBezTo>
                  <a:pt x="1934865" y="946193"/>
                  <a:pt x="1845716" y="756937"/>
                  <a:pt x="1837152" y="589936"/>
                </a:cubicBezTo>
                <a:cubicBezTo>
                  <a:pt x="1835868" y="564901"/>
                  <a:pt x="1826888" y="540857"/>
                  <a:pt x="1822404" y="516194"/>
                </a:cubicBezTo>
                <a:cubicBezTo>
                  <a:pt x="1805024" y="420606"/>
                  <a:pt x="1817237" y="438632"/>
                  <a:pt x="1778158" y="353961"/>
                </a:cubicBezTo>
                <a:cubicBezTo>
                  <a:pt x="1759732" y="314037"/>
                  <a:pt x="1733070" y="277689"/>
                  <a:pt x="1719165" y="235974"/>
                </a:cubicBezTo>
                <a:cubicBezTo>
                  <a:pt x="1705733" y="195678"/>
                  <a:pt x="1687297" y="126466"/>
                  <a:pt x="1660171" y="88490"/>
                </a:cubicBezTo>
                <a:cubicBezTo>
                  <a:pt x="1648048" y="71518"/>
                  <a:pt x="1631949" y="57598"/>
                  <a:pt x="1615926" y="44245"/>
                </a:cubicBezTo>
                <a:cubicBezTo>
                  <a:pt x="1602309" y="32897"/>
                  <a:pt x="1588278" y="20972"/>
                  <a:pt x="1571681" y="14748"/>
                </a:cubicBezTo>
                <a:cubicBezTo>
                  <a:pt x="1548210" y="5946"/>
                  <a:pt x="1522520" y="4916"/>
                  <a:pt x="1497939" y="0"/>
                </a:cubicBezTo>
                <a:lnTo>
                  <a:pt x="893255" y="14748"/>
                </a:lnTo>
                <a:cubicBezTo>
                  <a:pt x="788710" y="19197"/>
                  <a:pt x="827371" y="26354"/>
                  <a:pt x="745771" y="58994"/>
                </a:cubicBezTo>
                <a:cubicBezTo>
                  <a:pt x="716903" y="70541"/>
                  <a:pt x="657281" y="88490"/>
                  <a:pt x="657281" y="88490"/>
                </a:cubicBezTo>
                <a:cubicBezTo>
                  <a:pt x="627784" y="108155"/>
                  <a:pt x="590062" y="119124"/>
                  <a:pt x="568791" y="147484"/>
                </a:cubicBezTo>
                <a:cubicBezTo>
                  <a:pt x="554042" y="167149"/>
                  <a:pt x="538832" y="186476"/>
                  <a:pt x="524545" y="206478"/>
                </a:cubicBezTo>
                <a:cubicBezTo>
                  <a:pt x="491192" y="253172"/>
                  <a:pt x="492124" y="261509"/>
                  <a:pt x="450804" y="309716"/>
                </a:cubicBezTo>
                <a:cubicBezTo>
                  <a:pt x="437230" y="325552"/>
                  <a:pt x="421307" y="339213"/>
                  <a:pt x="406558" y="353961"/>
                </a:cubicBezTo>
                <a:cubicBezTo>
                  <a:pt x="396726" y="373626"/>
                  <a:pt x="390796" y="395787"/>
                  <a:pt x="377062" y="412955"/>
                </a:cubicBezTo>
                <a:cubicBezTo>
                  <a:pt x="351003" y="445529"/>
                  <a:pt x="288571" y="501445"/>
                  <a:pt x="288571" y="501445"/>
                </a:cubicBezTo>
                <a:cubicBezTo>
                  <a:pt x="279875" y="518837"/>
                  <a:pt x="248110" y="588469"/>
                  <a:pt x="229578" y="604684"/>
                </a:cubicBezTo>
                <a:cubicBezTo>
                  <a:pt x="202898" y="628029"/>
                  <a:pt x="170584" y="644013"/>
                  <a:pt x="141087" y="663678"/>
                </a:cubicBezTo>
                <a:cubicBezTo>
                  <a:pt x="83908" y="701797"/>
                  <a:pt x="113656" y="687569"/>
                  <a:pt x="52597" y="707923"/>
                </a:cubicBezTo>
                <a:cubicBezTo>
                  <a:pt x="18477" y="759102"/>
                  <a:pt x="0" y="764962"/>
                  <a:pt x="37849" y="840658"/>
                </a:cubicBezTo>
                <a:cubicBezTo>
                  <a:pt x="45776" y="856512"/>
                  <a:pt x="82094" y="870155"/>
                  <a:pt x="82094" y="870155"/>
                </a:cubicBezTo>
              </a:path>
            </a:pathLst>
          </a:custGeom>
          <a:solidFill>
            <a:srgbClr val="FF9999"/>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p:cNvSpPr/>
          <p:nvPr/>
        </p:nvSpPr>
        <p:spPr>
          <a:xfrm>
            <a:off x="228600" y="914400"/>
            <a:ext cx="5370381" cy="584775"/>
          </a:xfrm>
          <a:prstGeom prst="rect">
            <a:avLst/>
          </a:prstGeom>
          <a:noFill/>
        </p:spPr>
        <p:txBody>
          <a:bodyPr wrap="none" lIns="91440" tIns="45720" rIns="91440" bIns="4572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Name these two cells?</a:t>
            </a:r>
          </a:p>
        </p:txBody>
      </p:sp>
      <p:sp>
        <p:nvSpPr>
          <p:cNvPr id="13" name="Rectangle 12"/>
          <p:cNvSpPr/>
          <p:nvPr/>
        </p:nvSpPr>
        <p:spPr>
          <a:xfrm>
            <a:off x="7371820" y="5029200"/>
            <a:ext cx="105990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3</a:t>
            </a:r>
          </a:p>
        </p:txBody>
      </p:sp>
      <p:sp>
        <p:nvSpPr>
          <p:cNvPr id="14" name="Right Arrow 13"/>
          <p:cNvSpPr/>
          <p:nvPr/>
        </p:nvSpPr>
        <p:spPr bwMode="auto">
          <a:xfrm rot="13459228">
            <a:off x="5151477" y="3208067"/>
            <a:ext cx="1431845" cy="715067"/>
          </a:xfrm>
          <a:prstGeom prst="rightArrow">
            <a:avLst/>
          </a:prstGeom>
          <a:solidFill>
            <a:schemeClr val="tx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pic>
        <p:nvPicPr>
          <p:cNvPr id="2" name="Picture 1">
            <a:extLst>
              <a:ext uri="{FF2B5EF4-FFF2-40B4-BE49-F238E27FC236}">
                <a16:creationId xmlns:a16="http://schemas.microsoft.com/office/drawing/2014/main" id="{4189BF66-015B-AB9E-35F7-7FC5A977A760}"/>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AutoShape 3"/>
          <p:cNvSpPr>
            <a:spLocks noChangeArrowheads="1"/>
          </p:cNvSpPr>
          <p:nvPr/>
        </p:nvSpPr>
        <p:spPr bwMode="auto">
          <a:xfrm rot="-1968264">
            <a:off x="3810000" y="2895600"/>
            <a:ext cx="1600200" cy="304800"/>
          </a:xfrm>
          <a:prstGeom prst="roundRect">
            <a:avLst>
              <a:gd name="adj" fmla="val 16667"/>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299459" name="Line 5"/>
          <p:cNvSpPr>
            <a:spLocks noChangeShapeType="1"/>
          </p:cNvSpPr>
          <p:nvPr/>
        </p:nvSpPr>
        <p:spPr bwMode="auto">
          <a:xfrm flipH="1">
            <a:off x="6019800" y="2286000"/>
            <a:ext cx="6096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99460" name="Text Box 6"/>
          <p:cNvSpPr txBox="1">
            <a:spLocks noChangeArrowheads="1"/>
          </p:cNvSpPr>
          <p:nvPr/>
        </p:nvSpPr>
        <p:spPr bwMode="auto">
          <a:xfrm>
            <a:off x="6477000" y="48768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In a single male ejaculation</a:t>
            </a:r>
          </a:p>
        </p:txBody>
      </p:sp>
      <p:sp>
        <p:nvSpPr>
          <p:cNvPr id="1299461" name="Freeform 7"/>
          <p:cNvSpPr>
            <a:spLocks/>
          </p:cNvSpPr>
          <p:nvPr/>
        </p:nvSpPr>
        <p:spPr bwMode="auto">
          <a:xfrm>
            <a:off x="-38100" y="-457200"/>
            <a:ext cx="9688513" cy="2251075"/>
          </a:xfrm>
          <a:custGeom>
            <a:avLst/>
            <a:gdLst>
              <a:gd name="T0" fmla="*/ 2147483647 w 6103"/>
              <a:gd name="T1" fmla="*/ 2147483647 h 1418"/>
              <a:gd name="T2" fmla="*/ 2147483647 w 6103"/>
              <a:gd name="T3" fmla="*/ 2147483647 h 1418"/>
              <a:gd name="T4" fmla="*/ 2147483647 w 6103"/>
              <a:gd name="T5" fmla="*/ 2147483647 h 1418"/>
              <a:gd name="T6" fmla="*/ 2147483647 w 6103"/>
              <a:gd name="T7" fmla="*/ 2147483647 h 1418"/>
              <a:gd name="T8" fmla="*/ 2147483647 w 6103"/>
              <a:gd name="T9" fmla="*/ 2147483647 h 1418"/>
              <a:gd name="T10" fmla="*/ 2147483647 w 6103"/>
              <a:gd name="T11" fmla="*/ 2147483647 h 1418"/>
              <a:gd name="T12" fmla="*/ 2147483647 w 6103"/>
              <a:gd name="T13" fmla="*/ 2147483647 h 1418"/>
              <a:gd name="T14" fmla="*/ 2147483647 w 6103"/>
              <a:gd name="T15" fmla="*/ 2147483647 h 1418"/>
              <a:gd name="T16" fmla="*/ 2147483647 w 6103"/>
              <a:gd name="T17" fmla="*/ 2147483647 h 1418"/>
              <a:gd name="T18" fmla="*/ 2147483647 w 6103"/>
              <a:gd name="T19" fmla="*/ 2147483647 h 1418"/>
              <a:gd name="T20" fmla="*/ 2147483647 w 6103"/>
              <a:gd name="T21" fmla="*/ 2147483647 h 1418"/>
              <a:gd name="T22" fmla="*/ 2147483647 w 6103"/>
              <a:gd name="T23" fmla="*/ 2147483647 h 1418"/>
              <a:gd name="T24" fmla="*/ 2147483647 w 6103"/>
              <a:gd name="T25" fmla="*/ 2147483647 h 1418"/>
              <a:gd name="T26" fmla="*/ 2147483647 w 6103"/>
              <a:gd name="T27" fmla="*/ 2147483647 h 1418"/>
              <a:gd name="T28" fmla="*/ 2147483647 w 6103"/>
              <a:gd name="T29" fmla="*/ 2147483647 h 1418"/>
              <a:gd name="T30" fmla="*/ 2147483647 w 6103"/>
              <a:gd name="T31" fmla="*/ 2147483647 h 1418"/>
              <a:gd name="T32" fmla="*/ 2147483647 w 6103"/>
              <a:gd name="T33" fmla="*/ 2147483647 h 1418"/>
              <a:gd name="T34" fmla="*/ 2147483647 w 6103"/>
              <a:gd name="T35" fmla="*/ 2147483647 h 1418"/>
              <a:gd name="T36" fmla="*/ 2147483647 w 6103"/>
              <a:gd name="T37" fmla="*/ 2147483647 h 1418"/>
              <a:gd name="T38" fmla="*/ 2147483647 w 6103"/>
              <a:gd name="T39" fmla="*/ 2147483647 h 1418"/>
              <a:gd name="T40" fmla="*/ 2147483647 w 6103"/>
              <a:gd name="T41" fmla="*/ 2147483647 h 1418"/>
              <a:gd name="T42" fmla="*/ 2147483647 w 6103"/>
              <a:gd name="T43" fmla="*/ 2147483647 h 1418"/>
              <a:gd name="T44" fmla="*/ 2147483647 w 6103"/>
              <a:gd name="T45" fmla="*/ 2147483647 h 1418"/>
              <a:gd name="T46" fmla="*/ 2147483647 w 6103"/>
              <a:gd name="T47" fmla="*/ 2147483647 h 1418"/>
              <a:gd name="T48" fmla="*/ 2147483647 w 6103"/>
              <a:gd name="T49" fmla="*/ 2147483647 h 1418"/>
              <a:gd name="T50" fmla="*/ 2147483647 w 6103"/>
              <a:gd name="T51" fmla="*/ 2147483647 h 1418"/>
              <a:gd name="T52" fmla="*/ 2147483647 w 6103"/>
              <a:gd name="T53" fmla="*/ 2147483647 h 1418"/>
              <a:gd name="T54" fmla="*/ 2147483647 w 6103"/>
              <a:gd name="T55" fmla="*/ 2147483647 h 1418"/>
              <a:gd name="T56" fmla="*/ 2147483647 w 6103"/>
              <a:gd name="T57" fmla="*/ 2147483647 h 1418"/>
              <a:gd name="T58" fmla="*/ 2147483647 w 6103"/>
              <a:gd name="T59" fmla="*/ 2147483647 h 1418"/>
              <a:gd name="T60" fmla="*/ 2147483647 w 6103"/>
              <a:gd name="T61" fmla="*/ 2147483647 h 1418"/>
              <a:gd name="T62" fmla="*/ 2147483647 w 6103"/>
              <a:gd name="T63" fmla="*/ 2147483647 h 1418"/>
              <a:gd name="T64" fmla="*/ 2147483647 w 6103"/>
              <a:gd name="T65" fmla="*/ 0 h 1418"/>
              <a:gd name="T66" fmla="*/ 2147483647 w 6103"/>
              <a:gd name="T67" fmla="*/ 2147483647 h 1418"/>
              <a:gd name="T68" fmla="*/ 2147483647 w 6103"/>
              <a:gd name="T69" fmla="*/ 2147483647 h 14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03"/>
              <a:gd name="T106" fmla="*/ 0 h 1418"/>
              <a:gd name="T107" fmla="*/ 6103 w 6103"/>
              <a:gd name="T108" fmla="*/ 1418 h 14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03" h="1418">
                <a:moveTo>
                  <a:pt x="45" y="32"/>
                </a:moveTo>
                <a:cubicBezTo>
                  <a:pt x="79" y="65"/>
                  <a:pt x="179" y="95"/>
                  <a:pt x="227" y="107"/>
                </a:cubicBezTo>
                <a:cubicBezTo>
                  <a:pt x="234" y="125"/>
                  <a:pt x="237" y="145"/>
                  <a:pt x="248" y="160"/>
                </a:cubicBezTo>
                <a:cubicBezTo>
                  <a:pt x="269" y="189"/>
                  <a:pt x="324" y="192"/>
                  <a:pt x="355" y="203"/>
                </a:cubicBezTo>
                <a:cubicBezTo>
                  <a:pt x="382" y="230"/>
                  <a:pt x="398" y="267"/>
                  <a:pt x="429" y="288"/>
                </a:cubicBezTo>
                <a:cubicBezTo>
                  <a:pt x="444" y="298"/>
                  <a:pt x="465" y="295"/>
                  <a:pt x="483" y="299"/>
                </a:cubicBezTo>
                <a:cubicBezTo>
                  <a:pt x="507" y="311"/>
                  <a:pt x="534" y="317"/>
                  <a:pt x="557" y="331"/>
                </a:cubicBezTo>
                <a:cubicBezTo>
                  <a:pt x="566" y="336"/>
                  <a:pt x="570" y="347"/>
                  <a:pt x="579" y="352"/>
                </a:cubicBezTo>
                <a:cubicBezTo>
                  <a:pt x="606" y="366"/>
                  <a:pt x="637" y="371"/>
                  <a:pt x="664" y="384"/>
                </a:cubicBezTo>
                <a:cubicBezTo>
                  <a:pt x="678" y="402"/>
                  <a:pt x="688" y="424"/>
                  <a:pt x="707" y="437"/>
                </a:cubicBezTo>
                <a:cubicBezTo>
                  <a:pt x="731" y="454"/>
                  <a:pt x="843" y="487"/>
                  <a:pt x="867" y="491"/>
                </a:cubicBezTo>
                <a:cubicBezTo>
                  <a:pt x="911" y="513"/>
                  <a:pt x="953" y="538"/>
                  <a:pt x="995" y="565"/>
                </a:cubicBezTo>
                <a:cubicBezTo>
                  <a:pt x="1053" y="653"/>
                  <a:pt x="1046" y="638"/>
                  <a:pt x="1144" y="672"/>
                </a:cubicBezTo>
                <a:cubicBezTo>
                  <a:pt x="1216" y="725"/>
                  <a:pt x="1158" y="690"/>
                  <a:pt x="1261" y="725"/>
                </a:cubicBezTo>
                <a:cubicBezTo>
                  <a:pt x="1279" y="731"/>
                  <a:pt x="1298" y="738"/>
                  <a:pt x="1315" y="747"/>
                </a:cubicBezTo>
                <a:cubicBezTo>
                  <a:pt x="1326" y="753"/>
                  <a:pt x="1335" y="764"/>
                  <a:pt x="1347" y="768"/>
                </a:cubicBezTo>
                <a:cubicBezTo>
                  <a:pt x="1364" y="775"/>
                  <a:pt x="1450" y="787"/>
                  <a:pt x="1464" y="789"/>
                </a:cubicBezTo>
                <a:cubicBezTo>
                  <a:pt x="1546" y="855"/>
                  <a:pt x="1563" y="844"/>
                  <a:pt x="1677" y="864"/>
                </a:cubicBezTo>
                <a:cubicBezTo>
                  <a:pt x="1744" y="876"/>
                  <a:pt x="1813" y="901"/>
                  <a:pt x="1880" y="917"/>
                </a:cubicBezTo>
                <a:cubicBezTo>
                  <a:pt x="1918" y="957"/>
                  <a:pt x="1955" y="969"/>
                  <a:pt x="2008" y="981"/>
                </a:cubicBezTo>
                <a:cubicBezTo>
                  <a:pt x="2089" y="1037"/>
                  <a:pt x="2173" y="1060"/>
                  <a:pt x="2264" y="1088"/>
                </a:cubicBezTo>
                <a:cubicBezTo>
                  <a:pt x="2313" y="1103"/>
                  <a:pt x="2345" y="1134"/>
                  <a:pt x="2392" y="1152"/>
                </a:cubicBezTo>
                <a:cubicBezTo>
                  <a:pt x="2419" y="1163"/>
                  <a:pt x="2468" y="1177"/>
                  <a:pt x="2499" y="1184"/>
                </a:cubicBezTo>
                <a:cubicBezTo>
                  <a:pt x="2534" y="1192"/>
                  <a:pt x="2605" y="1205"/>
                  <a:pt x="2605" y="1205"/>
                </a:cubicBezTo>
                <a:cubicBezTo>
                  <a:pt x="2701" y="1271"/>
                  <a:pt x="2949" y="1274"/>
                  <a:pt x="3053" y="1280"/>
                </a:cubicBezTo>
                <a:cubicBezTo>
                  <a:pt x="3176" y="1322"/>
                  <a:pt x="3014" y="1305"/>
                  <a:pt x="3256" y="1323"/>
                </a:cubicBezTo>
                <a:cubicBezTo>
                  <a:pt x="3760" y="1418"/>
                  <a:pt x="5493" y="1322"/>
                  <a:pt x="5955" y="1312"/>
                </a:cubicBezTo>
                <a:cubicBezTo>
                  <a:pt x="5989" y="1132"/>
                  <a:pt x="5983" y="1176"/>
                  <a:pt x="5987" y="832"/>
                </a:cubicBezTo>
                <a:cubicBezTo>
                  <a:pt x="5988" y="740"/>
                  <a:pt x="6103" y="125"/>
                  <a:pt x="5795" y="117"/>
                </a:cubicBezTo>
                <a:cubicBezTo>
                  <a:pt x="5539" y="111"/>
                  <a:pt x="5283" y="111"/>
                  <a:pt x="5027" y="107"/>
                </a:cubicBezTo>
                <a:cubicBezTo>
                  <a:pt x="4814" y="104"/>
                  <a:pt x="4600" y="98"/>
                  <a:pt x="4387" y="96"/>
                </a:cubicBezTo>
                <a:cubicBezTo>
                  <a:pt x="3903" y="91"/>
                  <a:pt x="3420" y="89"/>
                  <a:pt x="2936" y="85"/>
                </a:cubicBezTo>
                <a:cubicBezTo>
                  <a:pt x="2481" y="49"/>
                  <a:pt x="2025" y="43"/>
                  <a:pt x="1571" y="0"/>
                </a:cubicBezTo>
                <a:cubicBezTo>
                  <a:pt x="1062" y="4"/>
                  <a:pt x="554" y="4"/>
                  <a:pt x="45" y="11"/>
                </a:cubicBezTo>
                <a:cubicBezTo>
                  <a:pt x="0" y="12"/>
                  <a:pt x="1" y="100"/>
                  <a:pt x="45" y="32"/>
                </a:cubicBezTo>
                <a:close/>
              </a:path>
            </a:pathLst>
          </a:custGeom>
          <a:solidFill>
            <a:srgbClr val="FF9999"/>
          </a:solidFill>
          <a:ln w="57150" cmpd="sng">
            <a:solidFill>
              <a:srgbClr val="FF66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99462" name="TextBox 7"/>
          <p:cNvSpPr txBox="1">
            <a:spLocks noChangeArrowheads="1"/>
          </p:cNvSpPr>
          <p:nvPr/>
        </p:nvSpPr>
        <p:spPr bwMode="auto">
          <a:xfrm>
            <a:off x="533400" y="39624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flagellating tail,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299463" name="Picture 4" descr="flagella"/>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683116">
            <a:off x="-1055688" y="2544763"/>
            <a:ext cx="7653338"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a:off x="3730625" y="1401763"/>
            <a:ext cx="1917700" cy="354012"/>
          </a:xfrm>
          <a:custGeom>
            <a:avLst/>
            <a:gdLst>
              <a:gd name="connsiteX0" fmla="*/ 0 w 1917290"/>
              <a:gd name="connsiteY0" fmla="*/ 0 h 353961"/>
              <a:gd name="connsiteX1" fmla="*/ 58993 w 1917290"/>
              <a:gd name="connsiteY1" fmla="*/ 14748 h 353961"/>
              <a:gd name="connsiteX2" fmla="*/ 103239 w 1917290"/>
              <a:gd name="connsiteY2" fmla="*/ 29497 h 353961"/>
              <a:gd name="connsiteX3" fmla="*/ 221226 w 1917290"/>
              <a:gd name="connsiteY3" fmla="*/ 44245 h 353961"/>
              <a:gd name="connsiteX4" fmla="*/ 265471 w 1917290"/>
              <a:gd name="connsiteY4" fmla="*/ 58993 h 353961"/>
              <a:gd name="connsiteX5" fmla="*/ 353961 w 1917290"/>
              <a:gd name="connsiteY5" fmla="*/ 103238 h 353961"/>
              <a:gd name="connsiteX6" fmla="*/ 604684 w 1917290"/>
              <a:gd name="connsiteY6" fmla="*/ 117987 h 353961"/>
              <a:gd name="connsiteX7" fmla="*/ 648929 w 1917290"/>
              <a:gd name="connsiteY7" fmla="*/ 132735 h 353961"/>
              <a:gd name="connsiteX8" fmla="*/ 752168 w 1917290"/>
              <a:gd name="connsiteY8" fmla="*/ 191729 h 353961"/>
              <a:gd name="connsiteX9" fmla="*/ 796413 w 1917290"/>
              <a:gd name="connsiteY9" fmla="*/ 235974 h 353961"/>
              <a:gd name="connsiteX10" fmla="*/ 1312606 w 1917290"/>
              <a:gd name="connsiteY10" fmla="*/ 280219 h 353961"/>
              <a:gd name="connsiteX11" fmla="*/ 1666568 w 1917290"/>
              <a:gd name="connsiteY11" fmla="*/ 294968 h 353961"/>
              <a:gd name="connsiteX12" fmla="*/ 1814052 w 1917290"/>
              <a:gd name="connsiteY12" fmla="*/ 353961 h 353961"/>
              <a:gd name="connsiteX13" fmla="*/ 1917290 w 1917290"/>
              <a:gd name="connsiteY13" fmla="*/ 353961 h 3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290" h="353961">
                <a:moveTo>
                  <a:pt x="0" y="0"/>
                </a:moveTo>
                <a:cubicBezTo>
                  <a:pt x="19664" y="4916"/>
                  <a:pt x="39503" y="9180"/>
                  <a:pt x="58993" y="14748"/>
                </a:cubicBezTo>
                <a:cubicBezTo>
                  <a:pt x="73941" y="19019"/>
                  <a:pt x="87943" y="26716"/>
                  <a:pt x="103239" y="29497"/>
                </a:cubicBezTo>
                <a:cubicBezTo>
                  <a:pt x="142235" y="36587"/>
                  <a:pt x="181897" y="39329"/>
                  <a:pt x="221226" y="44245"/>
                </a:cubicBezTo>
                <a:cubicBezTo>
                  <a:pt x="235974" y="49161"/>
                  <a:pt x="251566" y="52041"/>
                  <a:pt x="265471" y="58993"/>
                </a:cubicBezTo>
                <a:cubicBezTo>
                  <a:pt x="305867" y="79191"/>
                  <a:pt x="307621" y="98604"/>
                  <a:pt x="353961" y="103238"/>
                </a:cubicBezTo>
                <a:cubicBezTo>
                  <a:pt x="437264" y="111568"/>
                  <a:pt x="521110" y="113071"/>
                  <a:pt x="604684" y="117987"/>
                </a:cubicBezTo>
                <a:cubicBezTo>
                  <a:pt x="619432" y="122903"/>
                  <a:pt x="635431" y="125022"/>
                  <a:pt x="648929" y="132735"/>
                </a:cubicBezTo>
                <a:cubicBezTo>
                  <a:pt x="773938" y="204168"/>
                  <a:pt x="650718" y="157911"/>
                  <a:pt x="752168" y="191729"/>
                </a:cubicBezTo>
                <a:cubicBezTo>
                  <a:pt x="766916" y="206477"/>
                  <a:pt x="779441" y="223851"/>
                  <a:pt x="796413" y="235974"/>
                </a:cubicBezTo>
                <a:cubicBezTo>
                  <a:pt x="930451" y="331716"/>
                  <a:pt x="1258827" y="278263"/>
                  <a:pt x="1312606" y="280219"/>
                </a:cubicBezTo>
                <a:lnTo>
                  <a:pt x="1666568" y="294968"/>
                </a:lnTo>
                <a:cubicBezTo>
                  <a:pt x="1701824" y="312596"/>
                  <a:pt x="1777604" y="353961"/>
                  <a:pt x="1814052" y="353961"/>
                </a:cubicBezTo>
                <a:lnTo>
                  <a:pt x="1917290" y="353961"/>
                </a:lnTo>
              </a:path>
            </a:pathLst>
          </a:custGeom>
          <a:noFill/>
          <a:ln w="7620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Freeform 11"/>
          <p:cNvSpPr/>
          <p:nvPr/>
        </p:nvSpPr>
        <p:spPr>
          <a:xfrm>
            <a:off x="3722688" y="574675"/>
            <a:ext cx="1935162" cy="1181100"/>
          </a:xfrm>
          <a:custGeom>
            <a:avLst/>
            <a:gdLst>
              <a:gd name="connsiteX0" fmla="*/ 37849 w 1934865"/>
              <a:gd name="connsiteY0" fmla="*/ 825910 h 1181119"/>
              <a:gd name="connsiteX1" fmla="*/ 155836 w 1934865"/>
              <a:gd name="connsiteY1" fmla="*/ 840658 h 1181119"/>
              <a:gd name="connsiteX2" fmla="*/ 244326 w 1934865"/>
              <a:gd name="connsiteY2" fmla="*/ 870155 h 1181119"/>
              <a:gd name="connsiteX3" fmla="*/ 362313 w 1934865"/>
              <a:gd name="connsiteY3" fmla="*/ 884903 h 1181119"/>
              <a:gd name="connsiteX4" fmla="*/ 465552 w 1934865"/>
              <a:gd name="connsiteY4" fmla="*/ 914400 h 1181119"/>
              <a:gd name="connsiteX5" fmla="*/ 539294 w 1934865"/>
              <a:gd name="connsiteY5" fmla="*/ 929148 h 1181119"/>
              <a:gd name="connsiteX6" fmla="*/ 686778 w 1934865"/>
              <a:gd name="connsiteY6" fmla="*/ 943897 h 1181119"/>
              <a:gd name="connsiteX7" fmla="*/ 760520 w 1934865"/>
              <a:gd name="connsiteY7" fmla="*/ 1002890 h 1181119"/>
              <a:gd name="connsiteX8" fmla="*/ 819513 w 1934865"/>
              <a:gd name="connsiteY8" fmla="*/ 1091381 h 1181119"/>
              <a:gd name="connsiteX9" fmla="*/ 1542184 w 1934865"/>
              <a:gd name="connsiteY9" fmla="*/ 1106129 h 1181119"/>
              <a:gd name="connsiteX10" fmla="*/ 1851900 w 1934865"/>
              <a:gd name="connsiteY10" fmla="*/ 1091381 h 1181119"/>
              <a:gd name="connsiteX11" fmla="*/ 1837152 w 1934865"/>
              <a:gd name="connsiteY11" fmla="*/ 589936 h 1181119"/>
              <a:gd name="connsiteX12" fmla="*/ 1822404 w 1934865"/>
              <a:gd name="connsiteY12" fmla="*/ 516194 h 1181119"/>
              <a:gd name="connsiteX13" fmla="*/ 1778158 w 1934865"/>
              <a:gd name="connsiteY13" fmla="*/ 353961 h 1181119"/>
              <a:gd name="connsiteX14" fmla="*/ 1719165 w 1934865"/>
              <a:gd name="connsiteY14" fmla="*/ 235974 h 1181119"/>
              <a:gd name="connsiteX15" fmla="*/ 1660171 w 1934865"/>
              <a:gd name="connsiteY15" fmla="*/ 88490 h 1181119"/>
              <a:gd name="connsiteX16" fmla="*/ 1615926 w 1934865"/>
              <a:gd name="connsiteY16" fmla="*/ 44245 h 1181119"/>
              <a:gd name="connsiteX17" fmla="*/ 1571681 w 1934865"/>
              <a:gd name="connsiteY17" fmla="*/ 14748 h 1181119"/>
              <a:gd name="connsiteX18" fmla="*/ 1497939 w 1934865"/>
              <a:gd name="connsiteY18" fmla="*/ 0 h 1181119"/>
              <a:gd name="connsiteX19" fmla="*/ 893255 w 1934865"/>
              <a:gd name="connsiteY19" fmla="*/ 14748 h 1181119"/>
              <a:gd name="connsiteX20" fmla="*/ 745771 w 1934865"/>
              <a:gd name="connsiteY20" fmla="*/ 58994 h 1181119"/>
              <a:gd name="connsiteX21" fmla="*/ 657281 w 1934865"/>
              <a:gd name="connsiteY21" fmla="*/ 88490 h 1181119"/>
              <a:gd name="connsiteX22" fmla="*/ 568791 w 1934865"/>
              <a:gd name="connsiteY22" fmla="*/ 147484 h 1181119"/>
              <a:gd name="connsiteX23" fmla="*/ 524545 w 1934865"/>
              <a:gd name="connsiteY23" fmla="*/ 206478 h 1181119"/>
              <a:gd name="connsiteX24" fmla="*/ 450804 w 1934865"/>
              <a:gd name="connsiteY24" fmla="*/ 309716 h 1181119"/>
              <a:gd name="connsiteX25" fmla="*/ 406558 w 1934865"/>
              <a:gd name="connsiteY25" fmla="*/ 353961 h 1181119"/>
              <a:gd name="connsiteX26" fmla="*/ 377062 w 1934865"/>
              <a:gd name="connsiteY26" fmla="*/ 412955 h 1181119"/>
              <a:gd name="connsiteX27" fmla="*/ 288571 w 1934865"/>
              <a:gd name="connsiteY27" fmla="*/ 501445 h 1181119"/>
              <a:gd name="connsiteX28" fmla="*/ 229578 w 1934865"/>
              <a:gd name="connsiteY28" fmla="*/ 604684 h 1181119"/>
              <a:gd name="connsiteX29" fmla="*/ 141087 w 1934865"/>
              <a:gd name="connsiteY29" fmla="*/ 663678 h 1181119"/>
              <a:gd name="connsiteX30" fmla="*/ 52597 w 1934865"/>
              <a:gd name="connsiteY30" fmla="*/ 707923 h 1181119"/>
              <a:gd name="connsiteX31" fmla="*/ 37849 w 1934865"/>
              <a:gd name="connsiteY31" fmla="*/ 840658 h 1181119"/>
              <a:gd name="connsiteX32" fmla="*/ 82094 w 1934865"/>
              <a:gd name="connsiteY32" fmla="*/ 870155 h 118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34865" h="1181119">
                <a:moveTo>
                  <a:pt x="37849" y="825910"/>
                </a:moveTo>
                <a:cubicBezTo>
                  <a:pt x="77178" y="830826"/>
                  <a:pt x="117081" y="832353"/>
                  <a:pt x="155836" y="840658"/>
                </a:cubicBezTo>
                <a:cubicBezTo>
                  <a:pt x="186238" y="847173"/>
                  <a:pt x="213474" y="866299"/>
                  <a:pt x="244326" y="870155"/>
                </a:cubicBezTo>
                <a:lnTo>
                  <a:pt x="362313" y="884903"/>
                </a:lnTo>
                <a:cubicBezTo>
                  <a:pt x="411588" y="901329"/>
                  <a:pt x="409990" y="902053"/>
                  <a:pt x="465552" y="914400"/>
                </a:cubicBezTo>
                <a:cubicBezTo>
                  <a:pt x="490023" y="919838"/>
                  <a:pt x="514446" y="925835"/>
                  <a:pt x="539294" y="929148"/>
                </a:cubicBezTo>
                <a:cubicBezTo>
                  <a:pt x="588267" y="935678"/>
                  <a:pt x="637617" y="938981"/>
                  <a:pt x="686778" y="943897"/>
                </a:cubicBezTo>
                <a:cubicBezTo>
                  <a:pt x="817733" y="1140327"/>
                  <a:pt x="618038" y="860407"/>
                  <a:pt x="760520" y="1002890"/>
                </a:cubicBezTo>
                <a:cubicBezTo>
                  <a:pt x="785587" y="1027958"/>
                  <a:pt x="784070" y="1090658"/>
                  <a:pt x="819513" y="1091381"/>
                </a:cubicBezTo>
                <a:lnTo>
                  <a:pt x="1542184" y="1106129"/>
                </a:lnTo>
                <a:cubicBezTo>
                  <a:pt x="1645423" y="1101213"/>
                  <a:pt x="1800621" y="1181119"/>
                  <a:pt x="1851900" y="1091381"/>
                </a:cubicBezTo>
                <a:cubicBezTo>
                  <a:pt x="1934865" y="946193"/>
                  <a:pt x="1845716" y="756937"/>
                  <a:pt x="1837152" y="589936"/>
                </a:cubicBezTo>
                <a:cubicBezTo>
                  <a:pt x="1835868" y="564901"/>
                  <a:pt x="1826888" y="540857"/>
                  <a:pt x="1822404" y="516194"/>
                </a:cubicBezTo>
                <a:cubicBezTo>
                  <a:pt x="1805024" y="420606"/>
                  <a:pt x="1817237" y="438632"/>
                  <a:pt x="1778158" y="353961"/>
                </a:cubicBezTo>
                <a:cubicBezTo>
                  <a:pt x="1759732" y="314037"/>
                  <a:pt x="1733070" y="277689"/>
                  <a:pt x="1719165" y="235974"/>
                </a:cubicBezTo>
                <a:cubicBezTo>
                  <a:pt x="1705733" y="195678"/>
                  <a:pt x="1687297" y="126466"/>
                  <a:pt x="1660171" y="88490"/>
                </a:cubicBezTo>
                <a:cubicBezTo>
                  <a:pt x="1648048" y="71518"/>
                  <a:pt x="1631949" y="57598"/>
                  <a:pt x="1615926" y="44245"/>
                </a:cubicBezTo>
                <a:cubicBezTo>
                  <a:pt x="1602309" y="32897"/>
                  <a:pt x="1588278" y="20972"/>
                  <a:pt x="1571681" y="14748"/>
                </a:cubicBezTo>
                <a:cubicBezTo>
                  <a:pt x="1548210" y="5946"/>
                  <a:pt x="1522520" y="4916"/>
                  <a:pt x="1497939" y="0"/>
                </a:cubicBezTo>
                <a:lnTo>
                  <a:pt x="893255" y="14748"/>
                </a:lnTo>
                <a:cubicBezTo>
                  <a:pt x="788710" y="19197"/>
                  <a:pt x="827371" y="26354"/>
                  <a:pt x="745771" y="58994"/>
                </a:cubicBezTo>
                <a:cubicBezTo>
                  <a:pt x="716903" y="70541"/>
                  <a:pt x="657281" y="88490"/>
                  <a:pt x="657281" y="88490"/>
                </a:cubicBezTo>
                <a:cubicBezTo>
                  <a:pt x="627784" y="108155"/>
                  <a:pt x="590062" y="119124"/>
                  <a:pt x="568791" y="147484"/>
                </a:cubicBezTo>
                <a:cubicBezTo>
                  <a:pt x="554042" y="167149"/>
                  <a:pt x="538832" y="186476"/>
                  <a:pt x="524545" y="206478"/>
                </a:cubicBezTo>
                <a:cubicBezTo>
                  <a:pt x="491192" y="253172"/>
                  <a:pt x="492124" y="261509"/>
                  <a:pt x="450804" y="309716"/>
                </a:cubicBezTo>
                <a:cubicBezTo>
                  <a:pt x="437230" y="325552"/>
                  <a:pt x="421307" y="339213"/>
                  <a:pt x="406558" y="353961"/>
                </a:cubicBezTo>
                <a:cubicBezTo>
                  <a:pt x="396726" y="373626"/>
                  <a:pt x="390796" y="395787"/>
                  <a:pt x="377062" y="412955"/>
                </a:cubicBezTo>
                <a:cubicBezTo>
                  <a:pt x="351003" y="445529"/>
                  <a:pt x="288571" y="501445"/>
                  <a:pt x="288571" y="501445"/>
                </a:cubicBezTo>
                <a:cubicBezTo>
                  <a:pt x="279875" y="518837"/>
                  <a:pt x="248110" y="588469"/>
                  <a:pt x="229578" y="604684"/>
                </a:cubicBezTo>
                <a:cubicBezTo>
                  <a:pt x="202898" y="628029"/>
                  <a:pt x="170584" y="644013"/>
                  <a:pt x="141087" y="663678"/>
                </a:cubicBezTo>
                <a:cubicBezTo>
                  <a:pt x="83908" y="701797"/>
                  <a:pt x="113656" y="687569"/>
                  <a:pt x="52597" y="707923"/>
                </a:cubicBezTo>
                <a:cubicBezTo>
                  <a:pt x="18477" y="759102"/>
                  <a:pt x="0" y="764962"/>
                  <a:pt x="37849" y="840658"/>
                </a:cubicBezTo>
                <a:cubicBezTo>
                  <a:pt x="45776" y="856512"/>
                  <a:pt x="82094" y="870155"/>
                  <a:pt x="82094" y="870155"/>
                </a:cubicBezTo>
              </a:path>
            </a:pathLst>
          </a:custGeom>
          <a:solidFill>
            <a:srgbClr val="FF9999"/>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p:cNvSpPr/>
          <p:nvPr/>
        </p:nvSpPr>
        <p:spPr>
          <a:xfrm>
            <a:off x="228600" y="914400"/>
            <a:ext cx="5370381" cy="584775"/>
          </a:xfrm>
          <a:prstGeom prst="rect">
            <a:avLst/>
          </a:prstGeom>
          <a:noFill/>
        </p:spPr>
        <p:txBody>
          <a:bodyPr wrap="none" lIns="91440" tIns="45720" rIns="91440" bIns="4572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Name these two cells?</a:t>
            </a:r>
          </a:p>
        </p:txBody>
      </p:sp>
      <p:sp>
        <p:nvSpPr>
          <p:cNvPr id="13" name="Rectangle 12"/>
          <p:cNvSpPr/>
          <p:nvPr/>
        </p:nvSpPr>
        <p:spPr>
          <a:xfrm>
            <a:off x="7371820" y="5029200"/>
            <a:ext cx="105990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3</a:t>
            </a:r>
          </a:p>
        </p:txBody>
      </p:sp>
      <p:sp>
        <p:nvSpPr>
          <p:cNvPr id="14" name="Right Arrow 13"/>
          <p:cNvSpPr/>
          <p:nvPr/>
        </p:nvSpPr>
        <p:spPr bwMode="auto">
          <a:xfrm rot="13459228">
            <a:off x="5151477" y="3208067"/>
            <a:ext cx="1431845" cy="715067"/>
          </a:xfrm>
          <a:prstGeom prst="rightArrow">
            <a:avLst/>
          </a:prstGeom>
          <a:solidFill>
            <a:schemeClr val="tx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5" name="Rectangle 14"/>
          <p:cNvSpPr/>
          <p:nvPr/>
        </p:nvSpPr>
        <p:spPr>
          <a:xfrm>
            <a:off x="5257800" y="4038600"/>
            <a:ext cx="246894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Verdana" pitchFamily="34" charset="0"/>
                <a:ea typeface="+mn-ea"/>
                <a:cs typeface="+mn-cs"/>
              </a:rPr>
              <a:t>Sperm</a:t>
            </a:r>
          </a:p>
        </p:txBody>
      </p:sp>
      <p:pic>
        <p:nvPicPr>
          <p:cNvPr id="2" name="Picture 1">
            <a:extLst>
              <a:ext uri="{FF2B5EF4-FFF2-40B4-BE49-F238E27FC236}">
                <a16:creationId xmlns:a16="http://schemas.microsoft.com/office/drawing/2014/main" id="{1D8CCAC9-C2DA-4FB6-C68E-874940997A28}"/>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AutoShape 3"/>
          <p:cNvSpPr>
            <a:spLocks noChangeArrowheads="1"/>
          </p:cNvSpPr>
          <p:nvPr/>
        </p:nvSpPr>
        <p:spPr bwMode="auto">
          <a:xfrm rot="-1968264">
            <a:off x="3810000" y="2895600"/>
            <a:ext cx="1600200" cy="304800"/>
          </a:xfrm>
          <a:prstGeom prst="roundRect">
            <a:avLst>
              <a:gd name="adj" fmla="val 16667"/>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299459" name="Line 5"/>
          <p:cNvSpPr>
            <a:spLocks noChangeShapeType="1"/>
          </p:cNvSpPr>
          <p:nvPr/>
        </p:nvSpPr>
        <p:spPr bwMode="auto">
          <a:xfrm flipH="1">
            <a:off x="6019800" y="2286000"/>
            <a:ext cx="6096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99460" name="Text Box 6"/>
          <p:cNvSpPr txBox="1">
            <a:spLocks noChangeArrowheads="1"/>
          </p:cNvSpPr>
          <p:nvPr/>
        </p:nvSpPr>
        <p:spPr bwMode="auto">
          <a:xfrm>
            <a:off x="6477000" y="48768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In a single male ejaculation</a:t>
            </a:r>
          </a:p>
        </p:txBody>
      </p:sp>
      <p:sp>
        <p:nvSpPr>
          <p:cNvPr id="1299461" name="Freeform 7"/>
          <p:cNvSpPr>
            <a:spLocks/>
          </p:cNvSpPr>
          <p:nvPr/>
        </p:nvSpPr>
        <p:spPr bwMode="auto">
          <a:xfrm>
            <a:off x="-38100" y="-457200"/>
            <a:ext cx="9688513" cy="2251075"/>
          </a:xfrm>
          <a:custGeom>
            <a:avLst/>
            <a:gdLst>
              <a:gd name="T0" fmla="*/ 2147483647 w 6103"/>
              <a:gd name="T1" fmla="*/ 2147483647 h 1418"/>
              <a:gd name="T2" fmla="*/ 2147483647 w 6103"/>
              <a:gd name="T3" fmla="*/ 2147483647 h 1418"/>
              <a:gd name="T4" fmla="*/ 2147483647 w 6103"/>
              <a:gd name="T5" fmla="*/ 2147483647 h 1418"/>
              <a:gd name="T6" fmla="*/ 2147483647 w 6103"/>
              <a:gd name="T7" fmla="*/ 2147483647 h 1418"/>
              <a:gd name="T8" fmla="*/ 2147483647 w 6103"/>
              <a:gd name="T9" fmla="*/ 2147483647 h 1418"/>
              <a:gd name="T10" fmla="*/ 2147483647 w 6103"/>
              <a:gd name="T11" fmla="*/ 2147483647 h 1418"/>
              <a:gd name="T12" fmla="*/ 2147483647 w 6103"/>
              <a:gd name="T13" fmla="*/ 2147483647 h 1418"/>
              <a:gd name="T14" fmla="*/ 2147483647 w 6103"/>
              <a:gd name="T15" fmla="*/ 2147483647 h 1418"/>
              <a:gd name="T16" fmla="*/ 2147483647 w 6103"/>
              <a:gd name="T17" fmla="*/ 2147483647 h 1418"/>
              <a:gd name="T18" fmla="*/ 2147483647 w 6103"/>
              <a:gd name="T19" fmla="*/ 2147483647 h 1418"/>
              <a:gd name="T20" fmla="*/ 2147483647 w 6103"/>
              <a:gd name="T21" fmla="*/ 2147483647 h 1418"/>
              <a:gd name="T22" fmla="*/ 2147483647 w 6103"/>
              <a:gd name="T23" fmla="*/ 2147483647 h 1418"/>
              <a:gd name="T24" fmla="*/ 2147483647 w 6103"/>
              <a:gd name="T25" fmla="*/ 2147483647 h 1418"/>
              <a:gd name="T26" fmla="*/ 2147483647 w 6103"/>
              <a:gd name="T27" fmla="*/ 2147483647 h 1418"/>
              <a:gd name="T28" fmla="*/ 2147483647 w 6103"/>
              <a:gd name="T29" fmla="*/ 2147483647 h 1418"/>
              <a:gd name="T30" fmla="*/ 2147483647 w 6103"/>
              <a:gd name="T31" fmla="*/ 2147483647 h 1418"/>
              <a:gd name="T32" fmla="*/ 2147483647 w 6103"/>
              <a:gd name="T33" fmla="*/ 2147483647 h 1418"/>
              <a:gd name="T34" fmla="*/ 2147483647 w 6103"/>
              <a:gd name="T35" fmla="*/ 2147483647 h 1418"/>
              <a:gd name="T36" fmla="*/ 2147483647 w 6103"/>
              <a:gd name="T37" fmla="*/ 2147483647 h 1418"/>
              <a:gd name="T38" fmla="*/ 2147483647 w 6103"/>
              <a:gd name="T39" fmla="*/ 2147483647 h 1418"/>
              <a:gd name="T40" fmla="*/ 2147483647 w 6103"/>
              <a:gd name="T41" fmla="*/ 2147483647 h 1418"/>
              <a:gd name="T42" fmla="*/ 2147483647 w 6103"/>
              <a:gd name="T43" fmla="*/ 2147483647 h 1418"/>
              <a:gd name="T44" fmla="*/ 2147483647 w 6103"/>
              <a:gd name="T45" fmla="*/ 2147483647 h 1418"/>
              <a:gd name="T46" fmla="*/ 2147483647 w 6103"/>
              <a:gd name="T47" fmla="*/ 2147483647 h 1418"/>
              <a:gd name="T48" fmla="*/ 2147483647 w 6103"/>
              <a:gd name="T49" fmla="*/ 2147483647 h 1418"/>
              <a:gd name="T50" fmla="*/ 2147483647 w 6103"/>
              <a:gd name="T51" fmla="*/ 2147483647 h 1418"/>
              <a:gd name="T52" fmla="*/ 2147483647 w 6103"/>
              <a:gd name="T53" fmla="*/ 2147483647 h 1418"/>
              <a:gd name="T54" fmla="*/ 2147483647 w 6103"/>
              <a:gd name="T55" fmla="*/ 2147483647 h 1418"/>
              <a:gd name="T56" fmla="*/ 2147483647 w 6103"/>
              <a:gd name="T57" fmla="*/ 2147483647 h 1418"/>
              <a:gd name="T58" fmla="*/ 2147483647 w 6103"/>
              <a:gd name="T59" fmla="*/ 2147483647 h 1418"/>
              <a:gd name="T60" fmla="*/ 2147483647 w 6103"/>
              <a:gd name="T61" fmla="*/ 2147483647 h 1418"/>
              <a:gd name="T62" fmla="*/ 2147483647 w 6103"/>
              <a:gd name="T63" fmla="*/ 2147483647 h 1418"/>
              <a:gd name="T64" fmla="*/ 2147483647 w 6103"/>
              <a:gd name="T65" fmla="*/ 0 h 1418"/>
              <a:gd name="T66" fmla="*/ 2147483647 w 6103"/>
              <a:gd name="T67" fmla="*/ 2147483647 h 1418"/>
              <a:gd name="T68" fmla="*/ 2147483647 w 6103"/>
              <a:gd name="T69" fmla="*/ 2147483647 h 14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03"/>
              <a:gd name="T106" fmla="*/ 0 h 1418"/>
              <a:gd name="T107" fmla="*/ 6103 w 6103"/>
              <a:gd name="T108" fmla="*/ 1418 h 14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03" h="1418">
                <a:moveTo>
                  <a:pt x="45" y="32"/>
                </a:moveTo>
                <a:cubicBezTo>
                  <a:pt x="79" y="65"/>
                  <a:pt x="179" y="95"/>
                  <a:pt x="227" y="107"/>
                </a:cubicBezTo>
                <a:cubicBezTo>
                  <a:pt x="234" y="125"/>
                  <a:pt x="237" y="145"/>
                  <a:pt x="248" y="160"/>
                </a:cubicBezTo>
                <a:cubicBezTo>
                  <a:pt x="269" y="189"/>
                  <a:pt x="324" y="192"/>
                  <a:pt x="355" y="203"/>
                </a:cubicBezTo>
                <a:cubicBezTo>
                  <a:pt x="382" y="230"/>
                  <a:pt x="398" y="267"/>
                  <a:pt x="429" y="288"/>
                </a:cubicBezTo>
                <a:cubicBezTo>
                  <a:pt x="444" y="298"/>
                  <a:pt x="465" y="295"/>
                  <a:pt x="483" y="299"/>
                </a:cubicBezTo>
                <a:cubicBezTo>
                  <a:pt x="507" y="311"/>
                  <a:pt x="534" y="317"/>
                  <a:pt x="557" y="331"/>
                </a:cubicBezTo>
                <a:cubicBezTo>
                  <a:pt x="566" y="336"/>
                  <a:pt x="570" y="347"/>
                  <a:pt x="579" y="352"/>
                </a:cubicBezTo>
                <a:cubicBezTo>
                  <a:pt x="606" y="366"/>
                  <a:pt x="637" y="371"/>
                  <a:pt x="664" y="384"/>
                </a:cubicBezTo>
                <a:cubicBezTo>
                  <a:pt x="678" y="402"/>
                  <a:pt x="688" y="424"/>
                  <a:pt x="707" y="437"/>
                </a:cubicBezTo>
                <a:cubicBezTo>
                  <a:pt x="731" y="454"/>
                  <a:pt x="843" y="487"/>
                  <a:pt x="867" y="491"/>
                </a:cubicBezTo>
                <a:cubicBezTo>
                  <a:pt x="911" y="513"/>
                  <a:pt x="953" y="538"/>
                  <a:pt x="995" y="565"/>
                </a:cubicBezTo>
                <a:cubicBezTo>
                  <a:pt x="1053" y="653"/>
                  <a:pt x="1046" y="638"/>
                  <a:pt x="1144" y="672"/>
                </a:cubicBezTo>
                <a:cubicBezTo>
                  <a:pt x="1216" y="725"/>
                  <a:pt x="1158" y="690"/>
                  <a:pt x="1261" y="725"/>
                </a:cubicBezTo>
                <a:cubicBezTo>
                  <a:pt x="1279" y="731"/>
                  <a:pt x="1298" y="738"/>
                  <a:pt x="1315" y="747"/>
                </a:cubicBezTo>
                <a:cubicBezTo>
                  <a:pt x="1326" y="753"/>
                  <a:pt x="1335" y="764"/>
                  <a:pt x="1347" y="768"/>
                </a:cubicBezTo>
                <a:cubicBezTo>
                  <a:pt x="1364" y="775"/>
                  <a:pt x="1450" y="787"/>
                  <a:pt x="1464" y="789"/>
                </a:cubicBezTo>
                <a:cubicBezTo>
                  <a:pt x="1546" y="855"/>
                  <a:pt x="1563" y="844"/>
                  <a:pt x="1677" y="864"/>
                </a:cubicBezTo>
                <a:cubicBezTo>
                  <a:pt x="1744" y="876"/>
                  <a:pt x="1813" y="901"/>
                  <a:pt x="1880" y="917"/>
                </a:cubicBezTo>
                <a:cubicBezTo>
                  <a:pt x="1918" y="957"/>
                  <a:pt x="1955" y="969"/>
                  <a:pt x="2008" y="981"/>
                </a:cubicBezTo>
                <a:cubicBezTo>
                  <a:pt x="2089" y="1037"/>
                  <a:pt x="2173" y="1060"/>
                  <a:pt x="2264" y="1088"/>
                </a:cubicBezTo>
                <a:cubicBezTo>
                  <a:pt x="2313" y="1103"/>
                  <a:pt x="2345" y="1134"/>
                  <a:pt x="2392" y="1152"/>
                </a:cubicBezTo>
                <a:cubicBezTo>
                  <a:pt x="2419" y="1163"/>
                  <a:pt x="2468" y="1177"/>
                  <a:pt x="2499" y="1184"/>
                </a:cubicBezTo>
                <a:cubicBezTo>
                  <a:pt x="2534" y="1192"/>
                  <a:pt x="2605" y="1205"/>
                  <a:pt x="2605" y="1205"/>
                </a:cubicBezTo>
                <a:cubicBezTo>
                  <a:pt x="2701" y="1271"/>
                  <a:pt x="2949" y="1274"/>
                  <a:pt x="3053" y="1280"/>
                </a:cubicBezTo>
                <a:cubicBezTo>
                  <a:pt x="3176" y="1322"/>
                  <a:pt x="3014" y="1305"/>
                  <a:pt x="3256" y="1323"/>
                </a:cubicBezTo>
                <a:cubicBezTo>
                  <a:pt x="3760" y="1418"/>
                  <a:pt x="5493" y="1322"/>
                  <a:pt x="5955" y="1312"/>
                </a:cubicBezTo>
                <a:cubicBezTo>
                  <a:pt x="5989" y="1132"/>
                  <a:pt x="5983" y="1176"/>
                  <a:pt x="5987" y="832"/>
                </a:cubicBezTo>
                <a:cubicBezTo>
                  <a:pt x="5988" y="740"/>
                  <a:pt x="6103" y="125"/>
                  <a:pt x="5795" y="117"/>
                </a:cubicBezTo>
                <a:cubicBezTo>
                  <a:pt x="5539" y="111"/>
                  <a:pt x="5283" y="111"/>
                  <a:pt x="5027" y="107"/>
                </a:cubicBezTo>
                <a:cubicBezTo>
                  <a:pt x="4814" y="104"/>
                  <a:pt x="4600" y="98"/>
                  <a:pt x="4387" y="96"/>
                </a:cubicBezTo>
                <a:cubicBezTo>
                  <a:pt x="3903" y="91"/>
                  <a:pt x="3420" y="89"/>
                  <a:pt x="2936" y="85"/>
                </a:cubicBezTo>
                <a:cubicBezTo>
                  <a:pt x="2481" y="49"/>
                  <a:pt x="2025" y="43"/>
                  <a:pt x="1571" y="0"/>
                </a:cubicBezTo>
                <a:cubicBezTo>
                  <a:pt x="1062" y="4"/>
                  <a:pt x="554" y="4"/>
                  <a:pt x="45" y="11"/>
                </a:cubicBezTo>
                <a:cubicBezTo>
                  <a:pt x="0" y="12"/>
                  <a:pt x="1" y="100"/>
                  <a:pt x="45" y="32"/>
                </a:cubicBezTo>
                <a:close/>
              </a:path>
            </a:pathLst>
          </a:custGeom>
          <a:solidFill>
            <a:srgbClr val="FF9999"/>
          </a:solidFill>
          <a:ln w="57150" cmpd="sng">
            <a:solidFill>
              <a:srgbClr val="FF66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99462" name="TextBox 7"/>
          <p:cNvSpPr txBox="1">
            <a:spLocks noChangeArrowheads="1"/>
          </p:cNvSpPr>
          <p:nvPr/>
        </p:nvSpPr>
        <p:spPr bwMode="auto">
          <a:xfrm>
            <a:off x="533400" y="39624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flagellating tail,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299463" name="Picture 4" descr="flagella"/>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683116">
            <a:off x="-1055688" y="2544763"/>
            <a:ext cx="7653338"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a:off x="3730625" y="1401763"/>
            <a:ext cx="1917700" cy="354012"/>
          </a:xfrm>
          <a:custGeom>
            <a:avLst/>
            <a:gdLst>
              <a:gd name="connsiteX0" fmla="*/ 0 w 1917290"/>
              <a:gd name="connsiteY0" fmla="*/ 0 h 353961"/>
              <a:gd name="connsiteX1" fmla="*/ 58993 w 1917290"/>
              <a:gd name="connsiteY1" fmla="*/ 14748 h 353961"/>
              <a:gd name="connsiteX2" fmla="*/ 103239 w 1917290"/>
              <a:gd name="connsiteY2" fmla="*/ 29497 h 353961"/>
              <a:gd name="connsiteX3" fmla="*/ 221226 w 1917290"/>
              <a:gd name="connsiteY3" fmla="*/ 44245 h 353961"/>
              <a:gd name="connsiteX4" fmla="*/ 265471 w 1917290"/>
              <a:gd name="connsiteY4" fmla="*/ 58993 h 353961"/>
              <a:gd name="connsiteX5" fmla="*/ 353961 w 1917290"/>
              <a:gd name="connsiteY5" fmla="*/ 103238 h 353961"/>
              <a:gd name="connsiteX6" fmla="*/ 604684 w 1917290"/>
              <a:gd name="connsiteY6" fmla="*/ 117987 h 353961"/>
              <a:gd name="connsiteX7" fmla="*/ 648929 w 1917290"/>
              <a:gd name="connsiteY7" fmla="*/ 132735 h 353961"/>
              <a:gd name="connsiteX8" fmla="*/ 752168 w 1917290"/>
              <a:gd name="connsiteY8" fmla="*/ 191729 h 353961"/>
              <a:gd name="connsiteX9" fmla="*/ 796413 w 1917290"/>
              <a:gd name="connsiteY9" fmla="*/ 235974 h 353961"/>
              <a:gd name="connsiteX10" fmla="*/ 1312606 w 1917290"/>
              <a:gd name="connsiteY10" fmla="*/ 280219 h 353961"/>
              <a:gd name="connsiteX11" fmla="*/ 1666568 w 1917290"/>
              <a:gd name="connsiteY11" fmla="*/ 294968 h 353961"/>
              <a:gd name="connsiteX12" fmla="*/ 1814052 w 1917290"/>
              <a:gd name="connsiteY12" fmla="*/ 353961 h 353961"/>
              <a:gd name="connsiteX13" fmla="*/ 1917290 w 1917290"/>
              <a:gd name="connsiteY13" fmla="*/ 353961 h 3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290" h="353961">
                <a:moveTo>
                  <a:pt x="0" y="0"/>
                </a:moveTo>
                <a:cubicBezTo>
                  <a:pt x="19664" y="4916"/>
                  <a:pt x="39503" y="9180"/>
                  <a:pt x="58993" y="14748"/>
                </a:cubicBezTo>
                <a:cubicBezTo>
                  <a:pt x="73941" y="19019"/>
                  <a:pt x="87943" y="26716"/>
                  <a:pt x="103239" y="29497"/>
                </a:cubicBezTo>
                <a:cubicBezTo>
                  <a:pt x="142235" y="36587"/>
                  <a:pt x="181897" y="39329"/>
                  <a:pt x="221226" y="44245"/>
                </a:cubicBezTo>
                <a:cubicBezTo>
                  <a:pt x="235974" y="49161"/>
                  <a:pt x="251566" y="52041"/>
                  <a:pt x="265471" y="58993"/>
                </a:cubicBezTo>
                <a:cubicBezTo>
                  <a:pt x="305867" y="79191"/>
                  <a:pt x="307621" y="98604"/>
                  <a:pt x="353961" y="103238"/>
                </a:cubicBezTo>
                <a:cubicBezTo>
                  <a:pt x="437264" y="111568"/>
                  <a:pt x="521110" y="113071"/>
                  <a:pt x="604684" y="117987"/>
                </a:cubicBezTo>
                <a:cubicBezTo>
                  <a:pt x="619432" y="122903"/>
                  <a:pt x="635431" y="125022"/>
                  <a:pt x="648929" y="132735"/>
                </a:cubicBezTo>
                <a:cubicBezTo>
                  <a:pt x="773938" y="204168"/>
                  <a:pt x="650718" y="157911"/>
                  <a:pt x="752168" y="191729"/>
                </a:cubicBezTo>
                <a:cubicBezTo>
                  <a:pt x="766916" y="206477"/>
                  <a:pt x="779441" y="223851"/>
                  <a:pt x="796413" y="235974"/>
                </a:cubicBezTo>
                <a:cubicBezTo>
                  <a:pt x="930451" y="331716"/>
                  <a:pt x="1258827" y="278263"/>
                  <a:pt x="1312606" y="280219"/>
                </a:cubicBezTo>
                <a:lnTo>
                  <a:pt x="1666568" y="294968"/>
                </a:lnTo>
                <a:cubicBezTo>
                  <a:pt x="1701824" y="312596"/>
                  <a:pt x="1777604" y="353961"/>
                  <a:pt x="1814052" y="353961"/>
                </a:cubicBezTo>
                <a:lnTo>
                  <a:pt x="1917290" y="353961"/>
                </a:lnTo>
              </a:path>
            </a:pathLst>
          </a:custGeom>
          <a:noFill/>
          <a:ln w="7620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Freeform 11"/>
          <p:cNvSpPr/>
          <p:nvPr/>
        </p:nvSpPr>
        <p:spPr>
          <a:xfrm>
            <a:off x="3722688" y="574675"/>
            <a:ext cx="1935162" cy="1181100"/>
          </a:xfrm>
          <a:custGeom>
            <a:avLst/>
            <a:gdLst>
              <a:gd name="connsiteX0" fmla="*/ 37849 w 1934865"/>
              <a:gd name="connsiteY0" fmla="*/ 825910 h 1181119"/>
              <a:gd name="connsiteX1" fmla="*/ 155836 w 1934865"/>
              <a:gd name="connsiteY1" fmla="*/ 840658 h 1181119"/>
              <a:gd name="connsiteX2" fmla="*/ 244326 w 1934865"/>
              <a:gd name="connsiteY2" fmla="*/ 870155 h 1181119"/>
              <a:gd name="connsiteX3" fmla="*/ 362313 w 1934865"/>
              <a:gd name="connsiteY3" fmla="*/ 884903 h 1181119"/>
              <a:gd name="connsiteX4" fmla="*/ 465552 w 1934865"/>
              <a:gd name="connsiteY4" fmla="*/ 914400 h 1181119"/>
              <a:gd name="connsiteX5" fmla="*/ 539294 w 1934865"/>
              <a:gd name="connsiteY5" fmla="*/ 929148 h 1181119"/>
              <a:gd name="connsiteX6" fmla="*/ 686778 w 1934865"/>
              <a:gd name="connsiteY6" fmla="*/ 943897 h 1181119"/>
              <a:gd name="connsiteX7" fmla="*/ 760520 w 1934865"/>
              <a:gd name="connsiteY7" fmla="*/ 1002890 h 1181119"/>
              <a:gd name="connsiteX8" fmla="*/ 819513 w 1934865"/>
              <a:gd name="connsiteY8" fmla="*/ 1091381 h 1181119"/>
              <a:gd name="connsiteX9" fmla="*/ 1542184 w 1934865"/>
              <a:gd name="connsiteY9" fmla="*/ 1106129 h 1181119"/>
              <a:gd name="connsiteX10" fmla="*/ 1851900 w 1934865"/>
              <a:gd name="connsiteY10" fmla="*/ 1091381 h 1181119"/>
              <a:gd name="connsiteX11" fmla="*/ 1837152 w 1934865"/>
              <a:gd name="connsiteY11" fmla="*/ 589936 h 1181119"/>
              <a:gd name="connsiteX12" fmla="*/ 1822404 w 1934865"/>
              <a:gd name="connsiteY12" fmla="*/ 516194 h 1181119"/>
              <a:gd name="connsiteX13" fmla="*/ 1778158 w 1934865"/>
              <a:gd name="connsiteY13" fmla="*/ 353961 h 1181119"/>
              <a:gd name="connsiteX14" fmla="*/ 1719165 w 1934865"/>
              <a:gd name="connsiteY14" fmla="*/ 235974 h 1181119"/>
              <a:gd name="connsiteX15" fmla="*/ 1660171 w 1934865"/>
              <a:gd name="connsiteY15" fmla="*/ 88490 h 1181119"/>
              <a:gd name="connsiteX16" fmla="*/ 1615926 w 1934865"/>
              <a:gd name="connsiteY16" fmla="*/ 44245 h 1181119"/>
              <a:gd name="connsiteX17" fmla="*/ 1571681 w 1934865"/>
              <a:gd name="connsiteY17" fmla="*/ 14748 h 1181119"/>
              <a:gd name="connsiteX18" fmla="*/ 1497939 w 1934865"/>
              <a:gd name="connsiteY18" fmla="*/ 0 h 1181119"/>
              <a:gd name="connsiteX19" fmla="*/ 893255 w 1934865"/>
              <a:gd name="connsiteY19" fmla="*/ 14748 h 1181119"/>
              <a:gd name="connsiteX20" fmla="*/ 745771 w 1934865"/>
              <a:gd name="connsiteY20" fmla="*/ 58994 h 1181119"/>
              <a:gd name="connsiteX21" fmla="*/ 657281 w 1934865"/>
              <a:gd name="connsiteY21" fmla="*/ 88490 h 1181119"/>
              <a:gd name="connsiteX22" fmla="*/ 568791 w 1934865"/>
              <a:gd name="connsiteY22" fmla="*/ 147484 h 1181119"/>
              <a:gd name="connsiteX23" fmla="*/ 524545 w 1934865"/>
              <a:gd name="connsiteY23" fmla="*/ 206478 h 1181119"/>
              <a:gd name="connsiteX24" fmla="*/ 450804 w 1934865"/>
              <a:gd name="connsiteY24" fmla="*/ 309716 h 1181119"/>
              <a:gd name="connsiteX25" fmla="*/ 406558 w 1934865"/>
              <a:gd name="connsiteY25" fmla="*/ 353961 h 1181119"/>
              <a:gd name="connsiteX26" fmla="*/ 377062 w 1934865"/>
              <a:gd name="connsiteY26" fmla="*/ 412955 h 1181119"/>
              <a:gd name="connsiteX27" fmla="*/ 288571 w 1934865"/>
              <a:gd name="connsiteY27" fmla="*/ 501445 h 1181119"/>
              <a:gd name="connsiteX28" fmla="*/ 229578 w 1934865"/>
              <a:gd name="connsiteY28" fmla="*/ 604684 h 1181119"/>
              <a:gd name="connsiteX29" fmla="*/ 141087 w 1934865"/>
              <a:gd name="connsiteY29" fmla="*/ 663678 h 1181119"/>
              <a:gd name="connsiteX30" fmla="*/ 52597 w 1934865"/>
              <a:gd name="connsiteY30" fmla="*/ 707923 h 1181119"/>
              <a:gd name="connsiteX31" fmla="*/ 37849 w 1934865"/>
              <a:gd name="connsiteY31" fmla="*/ 840658 h 1181119"/>
              <a:gd name="connsiteX32" fmla="*/ 82094 w 1934865"/>
              <a:gd name="connsiteY32" fmla="*/ 870155 h 118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34865" h="1181119">
                <a:moveTo>
                  <a:pt x="37849" y="825910"/>
                </a:moveTo>
                <a:cubicBezTo>
                  <a:pt x="77178" y="830826"/>
                  <a:pt x="117081" y="832353"/>
                  <a:pt x="155836" y="840658"/>
                </a:cubicBezTo>
                <a:cubicBezTo>
                  <a:pt x="186238" y="847173"/>
                  <a:pt x="213474" y="866299"/>
                  <a:pt x="244326" y="870155"/>
                </a:cubicBezTo>
                <a:lnTo>
                  <a:pt x="362313" y="884903"/>
                </a:lnTo>
                <a:cubicBezTo>
                  <a:pt x="411588" y="901329"/>
                  <a:pt x="409990" y="902053"/>
                  <a:pt x="465552" y="914400"/>
                </a:cubicBezTo>
                <a:cubicBezTo>
                  <a:pt x="490023" y="919838"/>
                  <a:pt x="514446" y="925835"/>
                  <a:pt x="539294" y="929148"/>
                </a:cubicBezTo>
                <a:cubicBezTo>
                  <a:pt x="588267" y="935678"/>
                  <a:pt x="637617" y="938981"/>
                  <a:pt x="686778" y="943897"/>
                </a:cubicBezTo>
                <a:cubicBezTo>
                  <a:pt x="817733" y="1140327"/>
                  <a:pt x="618038" y="860407"/>
                  <a:pt x="760520" y="1002890"/>
                </a:cubicBezTo>
                <a:cubicBezTo>
                  <a:pt x="785587" y="1027958"/>
                  <a:pt x="784070" y="1090658"/>
                  <a:pt x="819513" y="1091381"/>
                </a:cubicBezTo>
                <a:lnTo>
                  <a:pt x="1542184" y="1106129"/>
                </a:lnTo>
                <a:cubicBezTo>
                  <a:pt x="1645423" y="1101213"/>
                  <a:pt x="1800621" y="1181119"/>
                  <a:pt x="1851900" y="1091381"/>
                </a:cubicBezTo>
                <a:cubicBezTo>
                  <a:pt x="1934865" y="946193"/>
                  <a:pt x="1845716" y="756937"/>
                  <a:pt x="1837152" y="589936"/>
                </a:cubicBezTo>
                <a:cubicBezTo>
                  <a:pt x="1835868" y="564901"/>
                  <a:pt x="1826888" y="540857"/>
                  <a:pt x="1822404" y="516194"/>
                </a:cubicBezTo>
                <a:cubicBezTo>
                  <a:pt x="1805024" y="420606"/>
                  <a:pt x="1817237" y="438632"/>
                  <a:pt x="1778158" y="353961"/>
                </a:cubicBezTo>
                <a:cubicBezTo>
                  <a:pt x="1759732" y="314037"/>
                  <a:pt x="1733070" y="277689"/>
                  <a:pt x="1719165" y="235974"/>
                </a:cubicBezTo>
                <a:cubicBezTo>
                  <a:pt x="1705733" y="195678"/>
                  <a:pt x="1687297" y="126466"/>
                  <a:pt x="1660171" y="88490"/>
                </a:cubicBezTo>
                <a:cubicBezTo>
                  <a:pt x="1648048" y="71518"/>
                  <a:pt x="1631949" y="57598"/>
                  <a:pt x="1615926" y="44245"/>
                </a:cubicBezTo>
                <a:cubicBezTo>
                  <a:pt x="1602309" y="32897"/>
                  <a:pt x="1588278" y="20972"/>
                  <a:pt x="1571681" y="14748"/>
                </a:cubicBezTo>
                <a:cubicBezTo>
                  <a:pt x="1548210" y="5946"/>
                  <a:pt x="1522520" y="4916"/>
                  <a:pt x="1497939" y="0"/>
                </a:cubicBezTo>
                <a:lnTo>
                  <a:pt x="893255" y="14748"/>
                </a:lnTo>
                <a:cubicBezTo>
                  <a:pt x="788710" y="19197"/>
                  <a:pt x="827371" y="26354"/>
                  <a:pt x="745771" y="58994"/>
                </a:cubicBezTo>
                <a:cubicBezTo>
                  <a:pt x="716903" y="70541"/>
                  <a:pt x="657281" y="88490"/>
                  <a:pt x="657281" y="88490"/>
                </a:cubicBezTo>
                <a:cubicBezTo>
                  <a:pt x="627784" y="108155"/>
                  <a:pt x="590062" y="119124"/>
                  <a:pt x="568791" y="147484"/>
                </a:cubicBezTo>
                <a:cubicBezTo>
                  <a:pt x="554042" y="167149"/>
                  <a:pt x="538832" y="186476"/>
                  <a:pt x="524545" y="206478"/>
                </a:cubicBezTo>
                <a:cubicBezTo>
                  <a:pt x="491192" y="253172"/>
                  <a:pt x="492124" y="261509"/>
                  <a:pt x="450804" y="309716"/>
                </a:cubicBezTo>
                <a:cubicBezTo>
                  <a:pt x="437230" y="325552"/>
                  <a:pt x="421307" y="339213"/>
                  <a:pt x="406558" y="353961"/>
                </a:cubicBezTo>
                <a:cubicBezTo>
                  <a:pt x="396726" y="373626"/>
                  <a:pt x="390796" y="395787"/>
                  <a:pt x="377062" y="412955"/>
                </a:cubicBezTo>
                <a:cubicBezTo>
                  <a:pt x="351003" y="445529"/>
                  <a:pt x="288571" y="501445"/>
                  <a:pt x="288571" y="501445"/>
                </a:cubicBezTo>
                <a:cubicBezTo>
                  <a:pt x="279875" y="518837"/>
                  <a:pt x="248110" y="588469"/>
                  <a:pt x="229578" y="604684"/>
                </a:cubicBezTo>
                <a:cubicBezTo>
                  <a:pt x="202898" y="628029"/>
                  <a:pt x="170584" y="644013"/>
                  <a:pt x="141087" y="663678"/>
                </a:cubicBezTo>
                <a:cubicBezTo>
                  <a:pt x="83908" y="701797"/>
                  <a:pt x="113656" y="687569"/>
                  <a:pt x="52597" y="707923"/>
                </a:cubicBezTo>
                <a:cubicBezTo>
                  <a:pt x="18477" y="759102"/>
                  <a:pt x="0" y="764962"/>
                  <a:pt x="37849" y="840658"/>
                </a:cubicBezTo>
                <a:cubicBezTo>
                  <a:pt x="45776" y="856512"/>
                  <a:pt x="82094" y="870155"/>
                  <a:pt x="82094" y="870155"/>
                </a:cubicBezTo>
              </a:path>
            </a:pathLst>
          </a:custGeom>
          <a:solidFill>
            <a:srgbClr val="FF9999"/>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p:cNvSpPr/>
          <p:nvPr/>
        </p:nvSpPr>
        <p:spPr>
          <a:xfrm>
            <a:off x="228600" y="914400"/>
            <a:ext cx="5370381" cy="584775"/>
          </a:xfrm>
          <a:prstGeom prst="rect">
            <a:avLst/>
          </a:prstGeom>
          <a:noFill/>
        </p:spPr>
        <p:txBody>
          <a:bodyPr wrap="none" lIns="91440" tIns="45720" rIns="91440" bIns="4572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Name these two cells?</a:t>
            </a:r>
          </a:p>
        </p:txBody>
      </p:sp>
      <p:sp>
        <p:nvSpPr>
          <p:cNvPr id="13" name="Rectangle 12"/>
          <p:cNvSpPr/>
          <p:nvPr/>
        </p:nvSpPr>
        <p:spPr>
          <a:xfrm>
            <a:off x="7371820" y="5029200"/>
            <a:ext cx="105990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3</a:t>
            </a:r>
          </a:p>
        </p:txBody>
      </p:sp>
      <p:sp>
        <p:nvSpPr>
          <p:cNvPr id="14" name="Right Arrow 13"/>
          <p:cNvSpPr/>
          <p:nvPr/>
        </p:nvSpPr>
        <p:spPr bwMode="auto">
          <a:xfrm rot="13459228">
            <a:off x="5151477" y="3208067"/>
            <a:ext cx="1431845" cy="715067"/>
          </a:xfrm>
          <a:prstGeom prst="rightArrow">
            <a:avLst/>
          </a:prstGeom>
          <a:solidFill>
            <a:schemeClr val="tx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5" name="Rectangle 14"/>
          <p:cNvSpPr/>
          <p:nvPr/>
        </p:nvSpPr>
        <p:spPr>
          <a:xfrm>
            <a:off x="5257800" y="4038600"/>
            <a:ext cx="246894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Verdana" pitchFamily="34" charset="0"/>
                <a:ea typeface="+mn-ea"/>
                <a:cs typeface="+mn-cs"/>
              </a:rPr>
              <a:t>Sperm</a:t>
            </a:r>
          </a:p>
        </p:txBody>
      </p:sp>
      <p:sp>
        <p:nvSpPr>
          <p:cNvPr id="16" name="Right Arrow 15"/>
          <p:cNvSpPr/>
          <p:nvPr/>
        </p:nvSpPr>
        <p:spPr bwMode="auto">
          <a:xfrm rot="13459228">
            <a:off x="6370678" y="1389056"/>
            <a:ext cx="1431845" cy="715067"/>
          </a:xfrm>
          <a:prstGeom prst="rightArrow">
            <a:avLst/>
          </a:prstGeom>
          <a:solidFill>
            <a:srgbClr val="FF99FF"/>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pic>
        <p:nvPicPr>
          <p:cNvPr id="2" name="Picture 1">
            <a:extLst>
              <a:ext uri="{FF2B5EF4-FFF2-40B4-BE49-F238E27FC236}">
                <a16:creationId xmlns:a16="http://schemas.microsoft.com/office/drawing/2014/main" id="{B8BB7F59-F5B8-63D4-446D-CC2B834793AF}"/>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9458" name="AutoShape 3"/>
          <p:cNvSpPr>
            <a:spLocks noChangeArrowheads="1"/>
          </p:cNvSpPr>
          <p:nvPr/>
        </p:nvSpPr>
        <p:spPr bwMode="auto">
          <a:xfrm rot="-1968264">
            <a:off x="3810000" y="2895600"/>
            <a:ext cx="1600200" cy="304800"/>
          </a:xfrm>
          <a:prstGeom prst="roundRect">
            <a:avLst>
              <a:gd name="adj" fmla="val 16667"/>
            </a:avLst>
          </a:prstGeom>
          <a:gradFill rotWithShape="1">
            <a:gsLst>
              <a:gs pos="0">
                <a:srgbClr val="808080"/>
              </a:gs>
              <a:gs pos="100000">
                <a:schemeClr val="bg1"/>
              </a:gs>
            </a:gsLst>
            <a:lin ang="5400000" scaled="1"/>
          </a:gradFill>
          <a:ln w="9525">
            <a:solidFill>
              <a:schemeClr val="bg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mn-ea"/>
              <a:cs typeface="+mn-cs"/>
            </a:endParaRPr>
          </a:p>
        </p:txBody>
      </p:sp>
      <p:sp>
        <p:nvSpPr>
          <p:cNvPr id="1299459" name="Line 5"/>
          <p:cNvSpPr>
            <a:spLocks noChangeShapeType="1"/>
          </p:cNvSpPr>
          <p:nvPr/>
        </p:nvSpPr>
        <p:spPr bwMode="auto">
          <a:xfrm flipH="1">
            <a:off x="6019800" y="2286000"/>
            <a:ext cx="609600" cy="0"/>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99460" name="Text Box 6"/>
          <p:cNvSpPr txBox="1">
            <a:spLocks noChangeArrowheads="1"/>
          </p:cNvSpPr>
          <p:nvPr/>
        </p:nvSpPr>
        <p:spPr bwMode="auto">
          <a:xfrm>
            <a:off x="6477000" y="4876800"/>
            <a:ext cx="22098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1" i="0" u="none" strike="noStrike" kern="1200" cap="none" spc="0" normalizeH="0" baseline="0" noProof="0">
                <a:ln>
                  <a:noFill/>
                </a:ln>
                <a:solidFill>
                  <a:srgbClr val="000000"/>
                </a:solidFill>
                <a:effectLst/>
                <a:uLnTx/>
                <a:uFillTx/>
                <a:latin typeface="Arial" charset="0"/>
                <a:ea typeface="+mn-ea"/>
                <a:cs typeface="+mn-cs"/>
              </a:rPr>
              <a:t>In a single male ejaculation</a:t>
            </a:r>
          </a:p>
        </p:txBody>
      </p:sp>
      <p:sp>
        <p:nvSpPr>
          <p:cNvPr id="1299461" name="Freeform 7"/>
          <p:cNvSpPr>
            <a:spLocks/>
          </p:cNvSpPr>
          <p:nvPr/>
        </p:nvSpPr>
        <p:spPr bwMode="auto">
          <a:xfrm>
            <a:off x="-38100" y="-457200"/>
            <a:ext cx="9688513" cy="2251075"/>
          </a:xfrm>
          <a:custGeom>
            <a:avLst/>
            <a:gdLst>
              <a:gd name="T0" fmla="*/ 2147483647 w 6103"/>
              <a:gd name="T1" fmla="*/ 2147483647 h 1418"/>
              <a:gd name="T2" fmla="*/ 2147483647 w 6103"/>
              <a:gd name="T3" fmla="*/ 2147483647 h 1418"/>
              <a:gd name="T4" fmla="*/ 2147483647 w 6103"/>
              <a:gd name="T5" fmla="*/ 2147483647 h 1418"/>
              <a:gd name="T6" fmla="*/ 2147483647 w 6103"/>
              <a:gd name="T7" fmla="*/ 2147483647 h 1418"/>
              <a:gd name="T8" fmla="*/ 2147483647 w 6103"/>
              <a:gd name="T9" fmla="*/ 2147483647 h 1418"/>
              <a:gd name="T10" fmla="*/ 2147483647 w 6103"/>
              <a:gd name="T11" fmla="*/ 2147483647 h 1418"/>
              <a:gd name="T12" fmla="*/ 2147483647 w 6103"/>
              <a:gd name="T13" fmla="*/ 2147483647 h 1418"/>
              <a:gd name="T14" fmla="*/ 2147483647 w 6103"/>
              <a:gd name="T15" fmla="*/ 2147483647 h 1418"/>
              <a:gd name="T16" fmla="*/ 2147483647 w 6103"/>
              <a:gd name="T17" fmla="*/ 2147483647 h 1418"/>
              <a:gd name="T18" fmla="*/ 2147483647 w 6103"/>
              <a:gd name="T19" fmla="*/ 2147483647 h 1418"/>
              <a:gd name="T20" fmla="*/ 2147483647 w 6103"/>
              <a:gd name="T21" fmla="*/ 2147483647 h 1418"/>
              <a:gd name="T22" fmla="*/ 2147483647 w 6103"/>
              <a:gd name="T23" fmla="*/ 2147483647 h 1418"/>
              <a:gd name="T24" fmla="*/ 2147483647 w 6103"/>
              <a:gd name="T25" fmla="*/ 2147483647 h 1418"/>
              <a:gd name="T26" fmla="*/ 2147483647 w 6103"/>
              <a:gd name="T27" fmla="*/ 2147483647 h 1418"/>
              <a:gd name="T28" fmla="*/ 2147483647 w 6103"/>
              <a:gd name="T29" fmla="*/ 2147483647 h 1418"/>
              <a:gd name="T30" fmla="*/ 2147483647 w 6103"/>
              <a:gd name="T31" fmla="*/ 2147483647 h 1418"/>
              <a:gd name="T32" fmla="*/ 2147483647 w 6103"/>
              <a:gd name="T33" fmla="*/ 2147483647 h 1418"/>
              <a:gd name="T34" fmla="*/ 2147483647 w 6103"/>
              <a:gd name="T35" fmla="*/ 2147483647 h 1418"/>
              <a:gd name="T36" fmla="*/ 2147483647 w 6103"/>
              <a:gd name="T37" fmla="*/ 2147483647 h 1418"/>
              <a:gd name="T38" fmla="*/ 2147483647 w 6103"/>
              <a:gd name="T39" fmla="*/ 2147483647 h 1418"/>
              <a:gd name="T40" fmla="*/ 2147483647 w 6103"/>
              <a:gd name="T41" fmla="*/ 2147483647 h 1418"/>
              <a:gd name="T42" fmla="*/ 2147483647 w 6103"/>
              <a:gd name="T43" fmla="*/ 2147483647 h 1418"/>
              <a:gd name="T44" fmla="*/ 2147483647 w 6103"/>
              <a:gd name="T45" fmla="*/ 2147483647 h 1418"/>
              <a:gd name="T46" fmla="*/ 2147483647 w 6103"/>
              <a:gd name="T47" fmla="*/ 2147483647 h 1418"/>
              <a:gd name="T48" fmla="*/ 2147483647 w 6103"/>
              <a:gd name="T49" fmla="*/ 2147483647 h 1418"/>
              <a:gd name="T50" fmla="*/ 2147483647 w 6103"/>
              <a:gd name="T51" fmla="*/ 2147483647 h 1418"/>
              <a:gd name="T52" fmla="*/ 2147483647 w 6103"/>
              <a:gd name="T53" fmla="*/ 2147483647 h 1418"/>
              <a:gd name="T54" fmla="*/ 2147483647 w 6103"/>
              <a:gd name="T55" fmla="*/ 2147483647 h 1418"/>
              <a:gd name="T56" fmla="*/ 2147483647 w 6103"/>
              <a:gd name="T57" fmla="*/ 2147483647 h 1418"/>
              <a:gd name="T58" fmla="*/ 2147483647 w 6103"/>
              <a:gd name="T59" fmla="*/ 2147483647 h 1418"/>
              <a:gd name="T60" fmla="*/ 2147483647 w 6103"/>
              <a:gd name="T61" fmla="*/ 2147483647 h 1418"/>
              <a:gd name="T62" fmla="*/ 2147483647 w 6103"/>
              <a:gd name="T63" fmla="*/ 2147483647 h 1418"/>
              <a:gd name="T64" fmla="*/ 2147483647 w 6103"/>
              <a:gd name="T65" fmla="*/ 0 h 1418"/>
              <a:gd name="T66" fmla="*/ 2147483647 w 6103"/>
              <a:gd name="T67" fmla="*/ 2147483647 h 1418"/>
              <a:gd name="T68" fmla="*/ 2147483647 w 6103"/>
              <a:gd name="T69" fmla="*/ 2147483647 h 14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103"/>
              <a:gd name="T106" fmla="*/ 0 h 1418"/>
              <a:gd name="T107" fmla="*/ 6103 w 6103"/>
              <a:gd name="T108" fmla="*/ 1418 h 14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103" h="1418">
                <a:moveTo>
                  <a:pt x="45" y="32"/>
                </a:moveTo>
                <a:cubicBezTo>
                  <a:pt x="79" y="65"/>
                  <a:pt x="179" y="95"/>
                  <a:pt x="227" y="107"/>
                </a:cubicBezTo>
                <a:cubicBezTo>
                  <a:pt x="234" y="125"/>
                  <a:pt x="237" y="145"/>
                  <a:pt x="248" y="160"/>
                </a:cubicBezTo>
                <a:cubicBezTo>
                  <a:pt x="269" y="189"/>
                  <a:pt x="324" y="192"/>
                  <a:pt x="355" y="203"/>
                </a:cubicBezTo>
                <a:cubicBezTo>
                  <a:pt x="382" y="230"/>
                  <a:pt x="398" y="267"/>
                  <a:pt x="429" y="288"/>
                </a:cubicBezTo>
                <a:cubicBezTo>
                  <a:pt x="444" y="298"/>
                  <a:pt x="465" y="295"/>
                  <a:pt x="483" y="299"/>
                </a:cubicBezTo>
                <a:cubicBezTo>
                  <a:pt x="507" y="311"/>
                  <a:pt x="534" y="317"/>
                  <a:pt x="557" y="331"/>
                </a:cubicBezTo>
                <a:cubicBezTo>
                  <a:pt x="566" y="336"/>
                  <a:pt x="570" y="347"/>
                  <a:pt x="579" y="352"/>
                </a:cubicBezTo>
                <a:cubicBezTo>
                  <a:pt x="606" y="366"/>
                  <a:pt x="637" y="371"/>
                  <a:pt x="664" y="384"/>
                </a:cubicBezTo>
                <a:cubicBezTo>
                  <a:pt x="678" y="402"/>
                  <a:pt x="688" y="424"/>
                  <a:pt x="707" y="437"/>
                </a:cubicBezTo>
                <a:cubicBezTo>
                  <a:pt x="731" y="454"/>
                  <a:pt x="843" y="487"/>
                  <a:pt x="867" y="491"/>
                </a:cubicBezTo>
                <a:cubicBezTo>
                  <a:pt x="911" y="513"/>
                  <a:pt x="953" y="538"/>
                  <a:pt x="995" y="565"/>
                </a:cubicBezTo>
                <a:cubicBezTo>
                  <a:pt x="1053" y="653"/>
                  <a:pt x="1046" y="638"/>
                  <a:pt x="1144" y="672"/>
                </a:cubicBezTo>
                <a:cubicBezTo>
                  <a:pt x="1216" y="725"/>
                  <a:pt x="1158" y="690"/>
                  <a:pt x="1261" y="725"/>
                </a:cubicBezTo>
                <a:cubicBezTo>
                  <a:pt x="1279" y="731"/>
                  <a:pt x="1298" y="738"/>
                  <a:pt x="1315" y="747"/>
                </a:cubicBezTo>
                <a:cubicBezTo>
                  <a:pt x="1326" y="753"/>
                  <a:pt x="1335" y="764"/>
                  <a:pt x="1347" y="768"/>
                </a:cubicBezTo>
                <a:cubicBezTo>
                  <a:pt x="1364" y="775"/>
                  <a:pt x="1450" y="787"/>
                  <a:pt x="1464" y="789"/>
                </a:cubicBezTo>
                <a:cubicBezTo>
                  <a:pt x="1546" y="855"/>
                  <a:pt x="1563" y="844"/>
                  <a:pt x="1677" y="864"/>
                </a:cubicBezTo>
                <a:cubicBezTo>
                  <a:pt x="1744" y="876"/>
                  <a:pt x="1813" y="901"/>
                  <a:pt x="1880" y="917"/>
                </a:cubicBezTo>
                <a:cubicBezTo>
                  <a:pt x="1918" y="957"/>
                  <a:pt x="1955" y="969"/>
                  <a:pt x="2008" y="981"/>
                </a:cubicBezTo>
                <a:cubicBezTo>
                  <a:pt x="2089" y="1037"/>
                  <a:pt x="2173" y="1060"/>
                  <a:pt x="2264" y="1088"/>
                </a:cubicBezTo>
                <a:cubicBezTo>
                  <a:pt x="2313" y="1103"/>
                  <a:pt x="2345" y="1134"/>
                  <a:pt x="2392" y="1152"/>
                </a:cubicBezTo>
                <a:cubicBezTo>
                  <a:pt x="2419" y="1163"/>
                  <a:pt x="2468" y="1177"/>
                  <a:pt x="2499" y="1184"/>
                </a:cubicBezTo>
                <a:cubicBezTo>
                  <a:pt x="2534" y="1192"/>
                  <a:pt x="2605" y="1205"/>
                  <a:pt x="2605" y="1205"/>
                </a:cubicBezTo>
                <a:cubicBezTo>
                  <a:pt x="2701" y="1271"/>
                  <a:pt x="2949" y="1274"/>
                  <a:pt x="3053" y="1280"/>
                </a:cubicBezTo>
                <a:cubicBezTo>
                  <a:pt x="3176" y="1322"/>
                  <a:pt x="3014" y="1305"/>
                  <a:pt x="3256" y="1323"/>
                </a:cubicBezTo>
                <a:cubicBezTo>
                  <a:pt x="3760" y="1418"/>
                  <a:pt x="5493" y="1322"/>
                  <a:pt x="5955" y="1312"/>
                </a:cubicBezTo>
                <a:cubicBezTo>
                  <a:pt x="5989" y="1132"/>
                  <a:pt x="5983" y="1176"/>
                  <a:pt x="5987" y="832"/>
                </a:cubicBezTo>
                <a:cubicBezTo>
                  <a:pt x="5988" y="740"/>
                  <a:pt x="6103" y="125"/>
                  <a:pt x="5795" y="117"/>
                </a:cubicBezTo>
                <a:cubicBezTo>
                  <a:pt x="5539" y="111"/>
                  <a:pt x="5283" y="111"/>
                  <a:pt x="5027" y="107"/>
                </a:cubicBezTo>
                <a:cubicBezTo>
                  <a:pt x="4814" y="104"/>
                  <a:pt x="4600" y="98"/>
                  <a:pt x="4387" y="96"/>
                </a:cubicBezTo>
                <a:cubicBezTo>
                  <a:pt x="3903" y="91"/>
                  <a:pt x="3420" y="89"/>
                  <a:pt x="2936" y="85"/>
                </a:cubicBezTo>
                <a:cubicBezTo>
                  <a:pt x="2481" y="49"/>
                  <a:pt x="2025" y="43"/>
                  <a:pt x="1571" y="0"/>
                </a:cubicBezTo>
                <a:cubicBezTo>
                  <a:pt x="1062" y="4"/>
                  <a:pt x="554" y="4"/>
                  <a:pt x="45" y="11"/>
                </a:cubicBezTo>
                <a:cubicBezTo>
                  <a:pt x="0" y="12"/>
                  <a:pt x="1" y="100"/>
                  <a:pt x="45" y="32"/>
                </a:cubicBezTo>
                <a:close/>
              </a:path>
            </a:pathLst>
          </a:custGeom>
          <a:solidFill>
            <a:srgbClr val="FF9999"/>
          </a:solidFill>
          <a:ln w="57150" cmpd="sng">
            <a:solidFill>
              <a:srgbClr val="FF66FF"/>
            </a:solidFill>
            <a:round/>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299462" name="TextBox 7"/>
          <p:cNvSpPr txBox="1">
            <a:spLocks noChangeArrowheads="1"/>
          </p:cNvSpPr>
          <p:nvPr/>
        </p:nvSpPr>
        <p:spPr bwMode="auto">
          <a:xfrm>
            <a:off x="533400" y="39624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9600">
                <a:solidFill>
                  <a:schemeClr val="tx1"/>
                </a:solidFill>
                <a:latin typeface="Tahoma" pitchFamily="34" charset="0"/>
              </a:defRPr>
            </a:lvl1pPr>
            <a:lvl2pPr marL="742950" indent="-285750" eaLnBrk="0" hangingPunct="0">
              <a:defRPr sz="9600">
                <a:solidFill>
                  <a:schemeClr val="tx1"/>
                </a:solidFill>
                <a:latin typeface="Tahoma" pitchFamily="34" charset="0"/>
              </a:defRPr>
            </a:lvl2pPr>
            <a:lvl3pPr marL="1143000" indent="-228600" eaLnBrk="0" hangingPunct="0">
              <a:defRPr sz="9600">
                <a:solidFill>
                  <a:schemeClr val="tx1"/>
                </a:solidFill>
                <a:latin typeface="Tahoma" pitchFamily="34" charset="0"/>
              </a:defRPr>
            </a:lvl3pPr>
            <a:lvl4pPr marL="1600200" indent="-228600" eaLnBrk="0" hangingPunct="0">
              <a:defRPr sz="9600">
                <a:solidFill>
                  <a:schemeClr val="tx1"/>
                </a:solidFill>
                <a:latin typeface="Tahoma" pitchFamily="34" charset="0"/>
              </a:defRPr>
            </a:lvl4pPr>
            <a:lvl5pPr marL="2057400" indent="-228600" eaLnBrk="0" hangingPunct="0">
              <a:defRPr sz="9600">
                <a:solidFill>
                  <a:schemeClr val="tx1"/>
                </a:solidFill>
                <a:latin typeface="Tahoma"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9600">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a:ln>
                  <a:noFill/>
                </a:ln>
                <a:solidFill>
                  <a:srgbClr val="FFFFFF"/>
                </a:solidFill>
                <a:effectLst/>
                <a:uLnTx/>
                <a:uFillTx/>
                <a:latin typeface="Arial" charset="0"/>
                <a:ea typeface="+mn-ea"/>
                <a:cs typeface="+mn-cs"/>
              </a:rPr>
              <a:t>flagellating tail,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1299463" name="Picture 4" descr="flagella"/>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683116">
            <a:off x="-1055688" y="2544763"/>
            <a:ext cx="7653338" cy="382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a:off x="3730625" y="1401763"/>
            <a:ext cx="1917700" cy="354012"/>
          </a:xfrm>
          <a:custGeom>
            <a:avLst/>
            <a:gdLst>
              <a:gd name="connsiteX0" fmla="*/ 0 w 1917290"/>
              <a:gd name="connsiteY0" fmla="*/ 0 h 353961"/>
              <a:gd name="connsiteX1" fmla="*/ 58993 w 1917290"/>
              <a:gd name="connsiteY1" fmla="*/ 14748 h 353961"/>
              <a:gd name="connsiteX2" fmla="*/ 103239 w 1917290"/>
              <a:gd name="connsiteY2" fmla="*/ 29497 h 353961"/>
              <a:gd name="connsiteX3" fmla="*/ 221226 w 1917290"/>
              <a:gd name="connsiteY3" fmla="*/ 44245 h 353961"/>
              <a:gd name="connsiteX4" fmla="*/ 265471 w 1917290"/>
              <a:gd name="connsiteY4" fmla="*/ 58993 h 353961"/>
              <a:gd name="connsiteX5" fmla="*/ 353961 w 1917290"/>
              <a:gd name="connsiteY5" fmla="*/ 103238 h 353961"/>
              <a:gd name="connsiteX6" fmla="*/ 604684 w 1917290"/>
              <a:gd name="connsiteY6" fmla="*/ 117987 h 353961"/>
              <a:gd name="connsiteX7" fmla="*/ 648929 w 1917290"/>
              <a:gd name="connsiteY7" fmla="*/ 132735 h 353961"/>
              <a:gd name="connsiteX8" fmla="*/ 752168 w 1917290"/>
              <a:gd name="connsiteY8" fmla="*/ 191729 h 353961"/>
              <a:gd name="connsiteX9" fmla="*/ 796413 w 1917290"/>
              <a:gd name="connsiteY9" fmla="*/ 235974 h 353961"/>
              <a:gd name="connsiteX10" fmla="*/ 1312606 w 1917290"/>
              <a:gd name="connsiteY10" fmla="*/ 280219 h 353961"/>
              <a:gd name="connsiteX11" fmla="*/ 1666568 w 1917290"/>
              <a:gd name="connsiteY11" fmla="*/ 294968 h 353961"/>
              <a:gd name="connsiteX12" fmla="*/ 1814052 w 1917290"/>
              <a:gd name="connsiteY12" fmla="*/ 353961 h 353961"/>
              <a:gd name="connsiteX13" fmla="*/ 1917290 w 1917290"/>
              <a:gd name="connsiteY13" fmla="*/ 353961 h 35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7290" h="353961">
                <a:moveTo>
                  <a:pt x="0" y="0"/>
                </a:moveTo>
                <a:cubicBezTo>
                  <a:pt x="19664" y="4916"/>
                  <a:pt x="39503" y="9180"/>
                  <a:pt x="58993" y="14748"/>
                </a:cubicBezTo>
                <a:cubicBezTo>
                  <a:pt x="73941" y="19019"/>
                  <a:pt x="87943" y="26716"/>
                  <a:pt x="103239" y="29497"/>
                </a:cubicBezTo>
                <a:cubicBezTo>
                  <a:pt x="142235" y="36587"/>
                  <a:pt x="181897" y="39329"/>
                  <a:pt x="221226" y="44245"/>
                </a:cubicBezTo>
                <a:cubicBezTo>
                  <a:pt x="235974" y="49161"/>
                  <a:pt x="251566" y="52041"/>
                  <a:pt x="265471" y="58993"/>
                </a:cubicBezTo>
                <a:cubicBezTo>
                  <a:pt x="305867" y="79191"/>
                  <a:pt x="307621" y="98604"/>
                  <a:pt x="353961" y="103238"/>
                </a:cubicBezTo>
                <a:cubicBezTo>
                  <a:pt x="437264" y="111568"/>
                  <a:pt x="521110" y="113071"/>
                  <a:pt x="604684" y="117987"/>
                </a:cubicBezTo>
                <a:cubicBezTo>
                  <a:pt x="619432" y="122903"/>
                  <a:pt x="635431" y="125022"/>
                  <a:pt x="648929" y="132735"/>
                </a:cubicBezTo>
                <a:cubicBezTo>
                  <a:pt x="773938" y="204168"/>
                  <a:pt x="650718" y="157911"/>
                  <a:pt x="752168" y="191729"/>
                </a:cubicBezTo>
                <a:cubicBezTo>
                  <a:pt x="766916" y="206477"/>
                  <a:pt x="779441" y="223851"/>
                  <a:pt x="796413" y="235974"/>
                </a:cubicBezTo>
                <a:cubicBezTo>
                  <a:pt x="930451" y="331716"/>
                  <a:pt x="1258827" y="278263"/>
                  <a:pt x="1312606" y="280219"/>
                </a:cubicBezTo>
                <a:lnTo>
                  <a:pt x="1666568" y="294968"/>
                </a:lnTo>
                <a:cubicBezTo>
                  <a:pt x="1701824" y="312596"/>
                  <a:pt x="1777604" y="353961"/>
                  <a:pt x="1814052" y="353961"/>
                </a:cubicBezTo>
                <a:lnTo>
                  <a:pt x="1917290" y="353961"/>
                </a:lnTo>
              </a:path>
            </a:pathLst>
          </a:custGeom>
          <a:noFill/>
          <a:ln w="76200">
            <a:solidFill>
              <a:srgbClr val="FF00FF"/>
            </a:solid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Freeform 11"/>
          <p:cNvSpPr/>
          <p:nvPr/>
        </p:nvSpPr>
        <p:spPr>
          <a:xfrm>
            <a:off x="3722688" y="574675"/>
            <a:ext cx="1935162" cy="1181100"/>
          </a:xfrm>
          <a:custGeom>
            <a:avLst/>
            <a:gdLst>
              <a:gd name="connsiteX0" fmla="*/ 37849 w 1934865"/>
              <a:gd name="connsiteY0" fmla="*/ 825910 h 1181119"/>
              <a:gd name="connsiteX1" fmla="*/ 155836 w 1934865"/>
              <a:gd name="connsiteY1" fmla="*/ 840658 h 1181119"/>
              <a:gd name="connsiteX2" fmla="*/ 244326 w 1934865"/>
              <a:gd name="connsiteY2" fmla="*/ 870155 h 1181119"/>
              <a:gd name="connsiteX3" fmla="*/ 362313 w 1934865"/>
              <a:gd name="connsiteY3" fmla="*/ 884903 h 1181119"/>
              <a:gd name="connsiteX4" fmla="*/ 465552 w 1934865"/>
              <a:gd name="connsiteY4" fmla="*/ 914400 h 1181119"/>
              <a:gd name="connsiteX5" fmla="*/ 539294 w 1934865"/>
              <a:gd name="connsiteY5" fmla="*/ 929148 h 1181119"/>
              <a:gd name="connsiteX6" fmla="*/ 686778 w 1934865"/>
              <a:gd name="connsiteY6" fmla="*/ 943897 h 1181119"/>
              <a:gd name="connsiteX7" fmla="*/ 760520 w 1934865"/>
              <a:gd name="connsiteY7" fmla="*/ 1002890 h 1181119"/>
              <a:gd name="connsiteX8" fmla="*/ 819513 w 1934865"/>
              <a:gd name="connsiteY8" fmla="*/ 1091381 h 1181119"/>
              <a:gd name="connsiteX9" fmla="*/ 1542184 w 1934865"/>
              <a:gd name="connsiteY9" fmla="*/ 1106129 h 1181119"/>
              <a:gd name="connsiteX10" fmla="*/ 1851900 w 1934865"/>
              <a:gd name="connsiteY10" fmla="*/ 1091381 h 1181119"/>
              <a:gd name="connsiteX11" fmla="*/ 1837152 w 1934865"/>
              <a:gd name="connsiteY11" fmla="*/ 589936 h 1181119"/>
              <a:gd name="connsiteX12" fmla="*/ 1822404 w 1934865"/>
              <a:gd name="connsiteY12" fmla="*/ 516194 h 1181119"/>
              <a:gd name="connsiteX13" fmla="*/ 1778158 w 1934865"/>
              <a:gd name="connsiteY13" fmla="*/ 353961 h 1181119"/>
              <a:gd name="connsiteX14" fmla="*/ 1719165 w 1934865"/>
              <a:gd name="connsiteY14" fmla="*/ 235974 h 1181119"/>
              <a:gd name="connsiteX15" fmla="*/ 1660171 w 1934865"/>
              <a:gd name="connsiteY15" fmla="*/ 88490 h 1181119"/>
              <a:gd name="connsiteX16" fmla="*/ 1615926 w 1934865"/>
              <a:gd name="connsiteY16" fmla="*/ 44245 h 1181119"/>
              <a:gd name="connsiteX17" fmla="*/ 1571681 w 1934865"/>
              <a:gd name="connsiteY17" fmla="*/ 14748 h 1181119"/>
              <a:gd name="connsiteX18" fmla="*/ 1497939 w 1934865"/>
              <a:gd name="connsiteY18" fmla="*/ 0 h 1181119"/>
              <a:gd name="connsiteX19" fmla="*/ 893255 w 1934865"/>
              <a:gd name="connsiteY19" fmla="*/ 14748 h 1181119"/>
              <a:gd name="connsiteX20" fmla="*/ 745771 w 1934865"/>
              <a:gd name="connsiteY20" fmla="*/ 58994 h 1181119"/>
              <a:gd name="connsiteX21" fmla="*/ 657281 w 1934865"/>
              <a:gd name="connsiteY21" fmla="*/ 88490 h 1181119"/>
              <a:gd name="connsiteX22" fmla="*/ 568791 w 1934865"/>
              <a:gd name="connsiteY22" fmla="*/ 147484 h 1181119"/>
              <a:gd name="connsiteX23" fmla="*/ 524545 w 1934865"/>
              <a:gd name="connsiteY23" fmla="*/ 206478 h 1181119"/>
              <a:gd name="connsiteX24" fmla="*/ 450804 w 1934865"/>
              <a:gd name="connsiteY24" fmla="*/ 309716 h 1181119"/>
              <a:gd name="connsiteX25" fmla="*/ 406558 w 1934865"/>
              <a:gd name="connsiteY25" fmla="*/ 353961 h 1181119"/>
              <a:gd name="connsiteX26" fmla="*/ 377062 w 1934865"/>
              <a:gd name="connsiteY26" fmla="*/ 412955 h 1181119"/>
              <a:gd name="connsiteX27" fmla="*/ 288571 w 1934865"/>
              <a:gd name="connsiteY27" fmla="*/ 501445 h 1181119"/>
              <a:gd name="connsiteX28" fmla="*/ 229578 w 1934865"/>
              <a:gd name="connsiteY28" fmla="*/ 604684 h 1181119"/>
              <a:gd name="connsiteX29" fmla="*/ 141087 w 1934865"/>
              <a:gd name="connsiteY29" fmla="*/ 663678 h 1181119"/>
              <a:gd name="connsiteX30" fmla="*/ 52597 w 1934865"/>
              <a:gd name="connsiteY30" fmla="*/ 707923 h 1181119"/>
              <a:gd name="connsiteX31" fmla="*/ 37849 w 1934865"/>
              <a:gd name="connsiteY31" fmla="*/ 840658 h 1181119"/>
              <a:gd name="connsiteX32" fmla="*/ 82094 w 1934865"/>
              <a:gd name="connsiteY32" fmla="*/ 870155 h 118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934865" h="1181119">
                <a:moveTo>
                  <a:pt x="37849" y="825910"/>
                </a:moveTo>
                <a:cubicBezTo>
                  <a:pt x="77178" y="830826"/>
                  <a:pt x="117081" y="832353"/>
                  <a:pt x="155836" y="840658"/>
                </a:cubicBezTo>
                <a:cubicBezTo>
                  <a:pt x="186238" y="847173"/>
                  <a:pt x="213474" y="866299"/>
                  <a:pt x="244326" y="870155"/>
                </a:cubicBezTo>
                <a:lnTo>
                  <a:pt x="362313" y="884903"/>
                </a:lnTo>
                <a:cubicBezTo>
                  <a:pt x="411588" y="901329"/>
                  <a:pt x="409990" y="902053"/>
                  <a:pt x="465552" y="914400"/>
                </a:cubicBezTo>
                <a:cubicBezTo>
                  <a:pt x="490023" y="919838"/>
                  <a:pt x="514446" y="925835"/>
                  <a:pt x="539294" y="929148"/>
                </a:cubicBezTo>
                <a:cubicBezTo>
                  <a:pt x="588267" y="935678"/>
                  <a:pt x="637617" y="938981"/>
                  <a:pt x="686778" y="943897"/>
                </a:cubicBezTo>
                <a:cubicBezTo>
                  <a:pt x="817733" y="1140327"/>
                  <a:pt x="618038" y="860407"/>
                  <a:pt x="760520" y="1002890"/>
                </a:cubicBezTo>
                <a:cubicBezTo>
                  <a:pt x="785587" y="1027958"/>
                  <a:pt x="784070" y="1090658"/>
                  <a:pt x="819513" y="1091381"/>
                </a:cubicBezTo>
                <a:lnTo>
                  <a:pt x="1542184" y="1106129"/>
                </a:lnTo>
                <a:cubicBezTo>
                  <a:pt x="1645423" y="1101213"/>
                  <a:pt x="1800621" y="1181119"/>
                  <a:pt x="1851900" y="1091381"/>
                </a:cubicBezTo>
                <a:cubicBezTo>
                  <a:pt x="1934865" y="946193"/>
                  <a:pt x="1845716" y="756937"/>
                  <a:pt x="1837152" y="589936"/>
                </a:cubicBezTo>
                <a:cubicBezTo>
                  <a:pt x="1835868" y="564901"/>
                  <a:pt x="1826888" y="540857"/>
                  <a:pt x="1822404" y="516194"/>
                </a:cubicBezTo>
                <a:cubicBezTo>
                  <a:pt x="1805024" y="420606"/>
                  <a:pt x="1817237" y="438632"/>
                  <a:pt x="1778158" y="353961"/>
                </a:cubicBezTo>
                <a:cubicBezTo>
                  <a:pt x="1759732" y="314037"/>
                  <a:pt x="1733070" y="277689"/>
                  <a:pt x="1719165" y="235974"/>
                </a:cubicBezTo>
                <a:cubicBezTo>
                  <a:pt x="1705733" y="195678"/>
                  <a:pt x="1687297" y="126466"/>
                  <a:pt x="1660171" y="88490"/>
                </a:cubicBezTo>
                <a:cubicBezTo>
                  <a:pt x="1648048" y="71518"/>
                  <a:pt x="1631949" y="57598"/>
                  <a:pt x="1615926" y="44245"/>
                </a:cubicBezTo>
                <a:cubicBezTo>
                  <a:pt x="1602309" y="32897"/>
                  <a:pt x="1588278" y="20972"/>
                  <a:pt x="1571681" y="14748"/>
                </a:cubicBezTo>
                <a:cubicBezTo>
                  <a:pt x="1548210" y="5946"/>
                  <a:pt x="1522520" y="4916"/>
                  <a:pt x="1497939" y="0"/>
                </a:cubicBezTo>
                <a:lnTo>
                  <a:pt x="893255" y="14748"/>
                </a:lnTo>
                <a:cubicBezTo>
                  <a:pt x="788710" y="19197"/>
                  <a:pt x="827371" y="26354"/>
                  <a:pt x="745771" y="58994"/>
                </a:cubicBezTo>
                <a:cubicBezTo>
                  <a:pt x="716903" y="70541"/>
                  <a:pt x="657281" y="88490"/>
                  <a:pt x="657281" y="88490"/>
                </a:cubicBezTo>
                <a:cubicBezTo>
                  <a:pt x="627784" y="108155"/>
                  <a:pt x="590062" y="119124"/>
                  <a:pt x="568791" y="147484"/>
                </a:cubicBezTo>
                <a:cubicBezTo>
                  <a:pt x="554042" y="167149"/>
                  <a:pt x="538832" y="186476"/>
                  <a:pt x="524545" y="206478"/>
                </a:cubicBezTo>
                <a:cubicBezTo>
                  <a:pt x="491192" y="253172"/>
                  <a:pt x="492124" y="261509"/>
                  <a:pt x="450804" y="309716"/>
                </a:cubicBezTo>
                <a:cubicBezTo>
                  <a:pt x="437230" y="325552"/>
                  <a:pt x="421307" y="339213"/>
                  <a:pt x="406558" y="353961"/>
                </a:cubicBezTo>
                <a:cubicBezTo>
                  <a:pt x="396726" y="373626"/>
                  <a:pt x="390796" y="395787"/>
                  <a:pt x="377062" y="412955"/>
                </a:cubicBezTo>
                <a:cubicBezTo>
                  <a:pt x="351003" y="445529"/>
                  <a:pt x="288571" y="501445"/>
                  <a:pt x="288571" y="501445"/>
                </a:cubicBezTo>
                <a:cubicBezTo>
                  <a:pt x="279875" y="518837"/>
                  <a:pt x="248110" y="588469"/>
                  <a:pt x="229578" y="604684"/>
                </a:cubicBezTo>
                <a:cubicBezTo>
                  <a:pt x="202898" y="628029"/>
                  <a:pt x="170584" y="644013"/>
                  <a:pt x="141087" y="663678"/>
                </a:cubicBezTo>
                <a:cubicBezTo>
                  <a:pt x="83908" y="701797"/>
                  <a:pt x="113656" y="687569"/>
                  <a:pt x="52597" y="707923"/>
                </a:cubicBezTo>
                <a:cubicBezTo>
                  <a:pt x="18477" y="759102"/>
                  <a:pt x="0" y="764962"/>
                  <a:pt x="37849" y="840658"/>
                </a:cubicBezTo>
                <a:cubicBezTo>
                  <a:pt x="45776" y="856512"/>
                  <a:pt x="82094" y="870155"/>
                  <a:pt x="82094" y="870155"/>
                </a:cubicBezTo>
              </a:path>
            </a:pathLst>
          </a:custGeom>
          <a:solidFill>
            <a:srgbClr val="FF9999"/>
          </a:solidFill>
          <a:ln>
            <a:noFill/>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Rectangle 9"/>
          <p:cNvSpPr/>
          <p:nvPr/>
        </p:nvSpPr>
        <p:spPr>
          <a:xfrm>
            <a:off x="228600" y="914400"/>
            <a:ext cx="5370381" cy="584775"/>
          </a:xfrm>
          <a:prstGeom prst="rect">
            <a:avLst/>
          </a:prstGeom>
          <a:noFill/>
        </p:spPr>
        <p:txBody>
          <a:bodyPr wrap="none" lIns="91440" tIns="45720" rIns="91440" bIns="4572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Name these two cells?</a:t>
            </a:r>
          </a:p>
        </p:txBody>
      </p:sp>
      <p:sp>
        <p:nvSpPr>
          <p:cNvPr id="13" name="Rectangle 12"/>
          <p:cNvSpPr/>
          <p:nvPr/>
        </p:nvSpPr>
        <p:spPr>
          <a:xfrm>
            <a:off x="7371820" y="5029200"/>
            <a:ext cx="105990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3</a:t>
            </a:r>
          </a:p>
        </p:txBody>
      </p:sp>
      <p:sp>
        <p:nvSpPr>
          <p:cNvPr id="14" name="Right Arrow 13"/>
          <p:cNvSpPr/>
          <p:nvPr/>
        </p:nvSpPr>
        <p:spPr bwMode="auto">
          <a:xfrm rot="13459228">
            <a:off x="5151477" y="3208067"/>
            <a:ext cx="1431845" cy="715067"/>
          </a:xfrm>
          <a:prstGeom prst="rightArrow">
            <a:avLst/>
          </a:prstGeom>
          <a:solidFill>
            <a:schemeClr val="tx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5" name="Rectangle 14"/>
          <p:cNvSpPr/>
          <p:nvPr/>
        </p:nvSpPr>
        <p:spPr>
          <a:xfrm>
            <a:off x="5257800" y="4038600"/>
            <a:ext cx="246894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Verdana" pitchFamily="34" charset="0"/>
                <a:ea typeface="+mn-ea"/>
                <a:cs typeface="+mn-cs"/>
              </a:rPr>
              <a:t>Sperm</a:t>
            </a:r>
          </a:p>
        </p:txBody>
      </p:sp>
      <p:sp>
        <p:nvSpPr>
          <p:cNvPr id="16" name="Right Arrow 15"/>
          <p:cNvSpPr/>
          <p:nvPr/>
        </p:nvSpPr>
        <p:spPr bwMode="auto">
          <a:xfrm rot="13459228">
            <a:off x="6370678" y="1389056"/>
            <a:ext cx="1431845" cy="715067"/>
          </a:xfrm>
          <a:prstGeom prst="rightArrow">
            <a:avLst/>
          </a:prstGeom>
          <a:solidFill>
            <a:srgbClr val="FF99FF"/>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17" name="Rectangle 16"/>
          <p:cNvSpPr/>
          <p:nvPr/>
        </p:nvSpPr>
        <p:spPr>
          <a:xfrm>
            <a:off x="7162800" y="2362200"/>
            <a:ext cx="1625766"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0541" cmpd="sng">
                  <a:solidFill>
                    <a:srgbClr val="7D7D7D">
                      <a:tint val="100000"/>
                      <a:shade val="100000"/>
                      <a:satMod val="110000"/>
                    </a:srgbClr>
                  </a:solidFill>
                  <a:prstDash val="solid"/>
                </a:ln>
                <a:solidFill>
                  <a:srgbClr val="FF99FF"/>
                </a:solidFill>
                <a:effectLst/>
                <a:uLnTx/>
                <a:uFillTx/>
                <a:latin typeface="Verdana" pitchFamily="34" charset="0"/>
                <a:ea typeface="+mn-ea"/>
                <a:cs typeface="+mn-cs"/>
              </a:rPr>
              <a:t>Egg</a:t>
            </a:r>
          </a:p>
        </p:txBody>
      </p:sp>
      <p:pic>
        <p:nvPicPr>
          <p:cNvPr id="2" name="Picture 1">
            <a:extLst>
              <a:ext uri="{FF2B5EF4-FFF2-40B4-BE49-F238E27FC236}">
                <a16:creationId xmlns:a16="http://schemas.microsoft.com/office/drawing/2014/main" id="{788A13C0-964D-5603-1F47-0A301F56611F}"/>
              </a:ext>
            </a:extLst>
          </p:cNvPr>
          <p:cNvPicPr>
            <a:picLocks noChangeAspect="1"/>
          </p:cNvPicPr>
          <p:nvPr/>
        </p:nvPicPr>
        <p:blipFill>
          <a:blip r:embed="rId3"/>
          <a:stretch>
            <a:fillRect/>
          </a:stretch>
        </p:blipFill>
        <p:spPr>
          <a:xfrm>
            <a:off x="7418674" y="6787306"/>
            <a:ext cx="1633537" cy="70694"/>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63" name="Rectangle 3"/>
          <p:cNvSpPr>
            <a:spLocks noGrp="1" noChangeArrowheads="1"/>
          </p:cNvSpPr>
          <p:nvPr>
            <p:ph type="body" idx="4294967295"/>
          </p:nvPr>
        </p:nvSpPr>
        <p:spPr>
          <a:xfrm>
            <a:off x="457200" y="304800"/>
            <a:ext cx="8229600" cy="5791200"/>
          </a:xfrm>
        </p:spPr>
        <p:txBody>
          <a:bodyPr/>
          <a:lstStyle/>
          <a:p>
            <a:pPr eaLnBrk="1" hangingPunct="1"/>
            <a:r>
              <a:rPr lang="en-US" dirty="0">
                <a:effectLst>
                  <a:outerShdw blurRad="38100" dist="38100" dir="2700000" algn="tl">
                    <a:srgbClr val="336699"/>
                  </a:outerShdw>
                </a:effectLst>
              </a:rPr>
              <a:t>This is the name of the cell division that produces reproductive cells.</a:t>
            </a:r>
          </a:p>
        </p:txBody>
      </p:sp>
      <p:pic>
        <p:nvPicPr>
          <p:cNvPr id="407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430089"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5" name="Rectangle 4"/>
          <p:cNvSpPr/>
          <p:nvPr/>
        </p:nvSpPr>
        <p:spPr>
          <a:xfrm>
            <a:off x="7371820" y="838200"/>
            <a:ext cx="105990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4</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968EB196-591F-4E97-EE94-0DDDAFDDD17B}"/>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989498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63" name="Rectangle 3"/>
          <p:cNvSpPr>
            <a:spLocks noGrp="1" noChangeArrowheads="1"/>
          </p:cNvSpPr>
          <p:nvPr>
            <p:ph type="body" idx="4294967295"/>
          </p:nvPr>
        </p:nvSpPr>
        <p:spPr>
          <a:xfrm>
            <a:off x="457200" y="304800"/>
            <a:ext cx="8229600" cy="5791200"/>
          </a:xfrm>
        </p:spPr>
        <p:txBody>
          <a:bodyPr/>
          <a:lstStyle/>
          <a:p>
            <a:pPr eaLnBrk="1" hangingPunct="1"/>
            <a:r>
              <a:rPr lang="en-US" dirty="0">
                <a:effectLst>
                  <a:outerShdw blurRad="38100" dist="38100" dir="2700000" algn="tl">
                    <a:srgbClr val="336699"/>
                  </a:outerShdw>
                </a:effectLst>
              </a:rPr>
              <a:t>This is the name of the cell division that produces reproductive cells.</a:t>
            </a:r>
          </a:p>
        </p:txBody>
      </p:sp>
      <p:pic>
        <p:nvPicPr>
          <p:cNvPr id="407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430089"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5" name="Rectangle 4"/>
          <p:cNvSpPr/>
          <p:nvPr/>
        </p:nvSpPr>
        <p:spPr>
          <a:xfrm>
            <a:off x="7371820" y="838200"/>
            <a:ext cx="105990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4</a:t>
            </a:r>
          </a:p>
        </p:txBody>
      </p:sp>
      <p:sp>
        <p:nvSpPr>
          <p:cNvPr id="6" name="Rectangle 5"/>
          <p:cNvSpPr/>
          <p:nvPr/>
        </p:nvSpPr>
        <p:spPr>
          <a:xfrm>
            <a:off x="457200" y="5638800"/>
            <a:ext cx="783099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and the answer is…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63" name="Rectangle 3"/>
          <p:cNvSpPr>
            <a:spLocks noGrp="1" noChangeArrowheads="1"/>
          </p:cNvSpPr>
          <p:nvPr>
            <p:ph type="body" idx="4294967295"/>
          </p:nvPr>
        </p:nvSpPr>
        <p:spPr>
          <a:xfrm>
            <a:off x="457200" y="304800"/>
            <a:ext cx="8229600" cy="5791200"/>
          </a:xfrm>
        </p:spPr>
        <p:txBody>
          <a:bodyPr/>
          <a:lstStyle/>
          <a:p>
            <a:pPr eaLnBrk="1" hangingPunct="1"/>
            <a:r>
              <a:rPr lang="en-US" dirty="0">
                <a:effectLst>
                  <a:outerShdw blurRad="38100" dist="38100" dir="2700000" algn="tl">
                    <a:srgbClr val="336699"/>
                  </a:outerShdw>
                </a:effectLst>
              </a:rPr>
              <a:t>This is the name of the cell division that produces reproductive cells.</a:t>
            </a:r>
          </a:p>
        </p:txBody>
      </p:sp>
      <p:pic>
        <p:nvPicPr>
          <p:cNvPr id="407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430089"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5" name="Rectangle 4"/>
          <p:cNvSpPr/>
          <p:nvPr/>
        </p:nvSpPr>
        <p:spPr>
          <a:xfrm>
            <a:off x="7371820" y="838200"/>
            <a:ext cx="105990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4</a:t>
            </a:r>
          </a:p>
        </p:txBody>
      </p:sp>
      <p:sp>
        <p:nvSpPr>
          <p:cNvPr id="6" name="Rectangle 5"/>
          <p:cNvSpPr/>
          <p:nvPr/>
        </p:nvSpPr>
        <p:spPr>
          <a:xfrm>
            <a:off x="457200" y="5638800"/>
            <a:ext cx="7830990"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and the answer is…</a:t>
            </a:r>
          </a:p>
        </p:txBody>
      </p:sp>
      <p:sp>
        <p:nvSpPr>
          <p:cNvPr id="7" name="Rectangle 6"/>
          <p:cNvSpPr/>
          <p:nvPr/>
        </p:nvSpPr>
        <p:spPr>
          <a:xfrm>
            <a:off x="1905000" y="3276600"/>
            <a:ext cx="5319085" cy="156966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Meiosis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715" name="Rectangle 3"/>
          <p:cNvSpPr>
            <a:spLocks noGrp="1" noChangeArrowheads="1"/>
          </p:cNvSpPr>
          <p:nvPr>
            <p:ph type="body" idx="4294967295"/>
          </p:nvPr>
        </p:nvSpPr>
        <p:spPr>
          <a:xfrm>
            <a:off x="228600" y="228600"/>
            <a:ext cx="8763000" cy="5867400"/>
          </a:xfrm>
        </p:spPr>
        <p:txBody>
          <a:bodyPr/>
          <a:lstStyle/>
          <a:p>
            <a:pPr eaLnBrk="1" hangingPunct="1"/>
            <a:r>
              <a:rPr lang="en-US" dirty="0">
                <a:effectLst>
                  <a:outerShdw blurRad="38100" dist="38100" dir="2700000" algn="tl">
                    <a:srgbClr val="000000"/>
                  </a:outerShdw>
                </a:effectLst>
              </a:rPr>
              <a:t>Meiosis has two cell divisions that results in a reduction in the amount of genetic material.</a:t>
            </a:r>
          </a:p>
          <a:p>
            <a:pPr eaLnBrk="1" hangingPunct="1"/>
            <a:endParaRPr lang="en-US" dirty="0">
              <a:solidFill>
                <a:schemeClr val="tx2"/>
              </a:solidFill>
              <a:effectLst>
                <a:outerShdw blurRad="38100" dist="38100" dir="2700000" algn="tl">
                  <a:srgbClr val="000000"/>
                </a:outerShdw>
              </a:effectLst>
            </a:endParaRPr>
          </a:p>
          <a:p>
            <a:pPr eaLnBrk="1" hangingPunct="1"/>
            <a:endParaRPr lang="en-US" dirty="0">
              <a:effectLst>
                <a:outerShdw blurRad="38100" dist="38100" dir="2700000" algn="tl">
                  <a:srgbClr val="000000"/>
                </a:outerShdw>
              </a:effectLst>
            </a:endParaRPr>
          </a:p>
        </p:txBody>
      </p:sp>
      <p:pic>
        <p:nvPicPr>
          <p:cNvPr id="1192963"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8610600" cy="466725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431113"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5" name="Rounded Rectangle 4"/>
          <p:cNvSpPr/>
          <p:nvPr/>
        </p:nvSpPr>
        <p:spPr bwMode="auto">
          <a:xfrm>
            <a:off x="533400" y="762000"/>
            <a:ext cx="1828800" cy="457200"/>
          </a:xfrm>
          <a:prstGeom prst="roundRect">
            <a:avLst/>
          </a:prstGeom>
          <a:solidFill>
            <a:schemeClr val="bg1">
              <a:lumMod val="75000"/>
              <a:lumOff val="25000"/>
            </a:schemeClr>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ectangle 5"/>
          <p:cNvSpPr/>
          <p:nvPr/>
        </p:nvSpPr>
        <p:spPr>
          <a:xfrm>
            <a:off x="894820" y="1905000"/>
            <a:ext cx="105990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5</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715" name="Rectangle 3"/>
          <p:cNvSpPr>
            <a:spLocks noGrp="1" noChangeArrowheads="1"/>
          </p:cNvSpPr>
          <p:nvPr>
            <p:ph type="body" idx="4294967295"/>
          </p:nvPr>
        </p:nvSpPr>
        <p:spPr>
          <a:xfrm>
            <a:off x="228600" y="228600"/>
            <a:ext cx="8763000" cy="5867400"/>
          </a:xfrm>
        </p:spPr>
        <p:txBody>
          <a:bodyPr/>
          <a:lstStyle/>
          <a:p>
            <a:pPr eaLnBrk="1" hangingPunct="1"/>
            <a:r>
              <a:rPr lang="en-US" dirty="0">
                <a:effectLst>
                  <a:outerShdw blurRad="38100" dist="38100" dir="2700000" algn="tl">
                    <a:srgbClr val="000000"/>
                  </a:outerShdw>
                </a:effectLst>
              </a:rPr>
              <a:t>Meiosis has two cell divisions that results in a reduction in the amount of genetic material.</a:t>
            </a:r>
          </a:p>
          <a:p>
            <a:pPr eaLnBrk="1" hangingPunct="1"/>
            <a:endParaRPr lang="en-US" dirty="0">
              <a:solidFill>
                <a:schemeClr val="tx2"/>
              </a:solidFill>
              <a:effectLst>
                <a:outerShdw blurRad="38100" dist="38100" dir="2700000" algn="tl">
                  <a:srgbClr val="000000"/>
                </a:outerShdw>
              </a:effectLst>
            </a:endParaRPr>
          </a:p>
          <a:p>
            <a:pPr eaLnBrk="1" hangingPunct="1"/>
            <a:endParaRPr lang="en-US" dirty="0">
              <a:effectLst>
                <a:outerShdw blurRad="38100" dist="38100" dir="2700000" algn="tl">
                  <a:srgbClr val="000000"/>
                </a:outerShdw>
              </a:effectLst>
            </a:endParaRPr>
          </a:p>
        </p:txBody>
      </p:sp>
      <p:pic>
        <p:nvPicPr>
          <p:cNvPr id="1192963"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8610600" cy="466725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431113"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5" name="Rounded Rectangle 4"/>
          <p:cNvSpPr/>
          <p:nvPr/>
        </p:nvSpPr>
        <p:spPr bwMode="auto">
          <a:xfrm>
            <a:off x="533400" y="762000"/>
            <a:ext cx="1828800" cy="457200"/>
          </a:xfrm>
          <a:prstGeom prst="roundRect">
            <a:avLst/>
          </a:prstGeom>
          <a:solidFill>
            <a:schemeClr val="bg1">
              <a:lumMod val="75000"/>
              <a:lumOff val="25000"/>
            </a:schemeClr>
          </a:solidFill>
          <a:ln w="38100" cap="flat" cmpd="sng" algn="ctr">
            <a:solidFill>
              <a:srgbClr val="FF00FF"/>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ectangle 5"/>
          <p:cNvSpPr/>
          <p:nvPr/>
        </p:nvSpPr>
        <p:spPr>
          <a:xfrm>
            <a:off x="894820" y="1905000"/>
            <a:ext cx="105990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5</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715" name="Rectangle 3"/>
          <p:cNvSpPr>
            <a:spLocks noGrp="1" noChangeArrowheads="1"/>
          </p:cNvSpPr>
          <p:nvPr>
            <p:ph type="body" idx="4294967295"/>
          </p:nvPr>
        </p:nvSpPr>
        <p:spPr>
          <a:xfrm>
            <a:off x="228600" y="228600"/>
            <a:ext cx="8763000" cy="5867400"/>
          </a:xfrm>
        </p:spPr>
        <p:txBody>
          <a:bodyPr/>
          <a:lstStyle/>
          <a:p>
            <a:pPr eaLnBrk="1" hangingPunct="1"/>
            <a:r>
              <a:rPr lang="en-US" dirty="0">
                <a:effectLst>
                  <a:outerShdw blurRad="38100" dist="38100" dir="2700000" algn="tl">
                    <a:srgbClr val="000000"/>
                  </a:outerShdw>
                </a:effectLst>
              </a:rPr>
              <a:t>Meiosis has two cell divisions that results in a </a:t>
            </a:r>
            <a:r>
              <a:rPr lang="en-US" dirty="0">
                <a:solidFill>
                  <a:srgbClr val="FF00FF"/>
                </a:solidFill>
                <a:effectLst>
                  <a:outerShdw blurRad="38100" dist="38100" dir="2700000" algn="tl">
                    <a:srgbClr val="000000"/>
                  </a:outerShdw>
                </a:effectLst>
              </a:rPr>
              <a:t>reduction </a:t>
            </a:r>
            <a:r>
              <a:rPr lang="en-US" dirty="0">
                <a:effectLst>
                  <a:outerShdw blurRad="38100" dist="38100" dir="2700000" algn="tl">
                    <a:srgbClr val="000000"/>
                  </a:outerShdw>
                </a:effectLst>
              </a:rPr>
              <a:t>in the amount of genetic material.</a:t>
            </a:r>
          </a:p>
          <a:p>
            <a:pPr lvl="2" eaLnBrk="1" hangingPunct="1"/>
            <a:r>
              <a:rPr lang="en-US" dirty="0">
                <a:solidFill>
                  <a:srgbClr val="FF00FF"/>
                </a:solidFill>
                <a:effectLst>
                  <a:outerShdw blurRad="38100" dist="38100" dir="2700000" algn="tl">
                    <a:srgbClr val="000000"/>
                  </a:outerShdw>
                </a:effectLst>
              </a:rPr>
              <a:t>-Results in half the number of chromosomes. </a:t>
            </a:r>
          </a:p>
          <a:p>
            <a:pPr eaLnBrk="1" hangingPunct="1"/>
            <a:endParaRPr lang="en-US" dirty="0">
              <a:solidFill>
                <a:schemeClr val="tx2"/>
              </a:solidFill>
              <a:effectLst>
                <a:outerShdw blurRad="38100" dist="38100" dir="2700000" algn="tl">
                  <a:srgbClr val="000000"/>
                </a:outerShdw>
              </a:effectLst>
            </a:endParaRPr>
          </a:p>
          <a:p>
            <a:pPr eaLnBrk="1" hangingPunct="1"/>
            <a:endParaRPr lang="en-US" dirty="0">
              <a:effectLst>
                <a:outerShdw blurRad="38100" dist="38100" dir="2700000" algn="tl">
                  <a:srgbClr val="000000"/>
                </a:outerShdw>
              </a:effectLst>
            </a:endParaRPr>
          </a:p>
        </p:txBody>
      </p:sp>
      <p:pic>
        <p:nvPicPr>
          <p:cNvPr id="1192963"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828800"/>
            <a:ext cx="8610600" cy="4667250"/>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431113"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6" name="Rectangle 5"/>
          <p:cNvSpPr/>
          <p:nvPr/>
        </p:nvSpPr>
        <p:spPr>
          <a:xfrm>
            <a:off x="894820" y="1905000"/>
            <a:ext cx="105990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5</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B4A16F6A-15D9-400F-C81D-3E4F402F5024}"/>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9827416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t>MY OATH</a:t>
                      </a:r>
                      <a:br>
                        <a:rPr lang="en-US" dirty="0"/>
                      </a:br>
                      <a:r>
                        <a:rPr lang="en-US" dirty="0"/>
                        <a:t>IS</a:t>
                      </a:r>
                    </a:p>
                  </a:txBody>
                  <a:tcPr>
                    <a:noFill/>
                  </a:tcPr>
                </a:tc>
                <a:tc>
                  <a:txBody>
                    <a:bodyPr/>
                    <a:lstStyle/>
                    <a:p>
                      <a:pPr algn="ctr"/>
                      <a:r>
                        <a:rPr lang="en-US" dirty="0">
                          <a:solidFill>
                            <a:srgbClr val="00FFCC"/>
                          </a:solidFill>
                        </a:rPr>
                        <a:t>CROSSY</a:t>
                      </a:r>
                      <a:br>
                        <a:rPr lang="en-US" dirty="0">
                          <a:solidFill>
                            <a:srgbClr val="00FFCC"/>
                          </a:solidFill>
                        </a:rPr>
                      </a:br>
                      <a:r>
                        <a:rPr lang="en-US" dirty="0">
                          <a:solidFill>
                            <a:srgbClr val="00FFCC"/>
                          </a:solidFill>
                        </a:rPr>
                        <a:t>ROAD</a:t>
                      </a:r>
                    </a:p>
                  </a:txBody>
                  <a:tcPr>
                    <a:solidFill>
                      <a:schemeClr val="bg1">
                        <a:lumMod val="75000"/>
                        <a:lumOff val="25000"/>
                      </a:schemeClr>
                    </a:solid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chemeClr val="tx1"/>
                          </a:solidFill>
                        </a:rPr>
                        <a:t>1</a:t>
                      </a:r>
                    </a:p>
                  </a:txBody>
                  <a:tcPr>
                    <a:noFill/>
                  </a:tcPr>
                </a:tc>
                <a:tc>
                  <a:txBody>
                    <a:bodyPr/>
                    <a:lstStyle/>
                    <a:p>
                      <a:pPr algn="ctr"/>
                      <a:r>
                        <a:rPr lang="en-US" sz="4400" dirty="0">
                          <a:solidFill>
                            <a:srgbClr val="00FFCC"/>
                          </a:solidFill>
                        </a:rPr>
                        <a:t>6</a:t>
                      </a:r>
                    </a:p>
                  </a:txBody>
                  <a:tcPr>
                    <a:solidFill>
                      <a:schemeClr val="bg1">
                        <a:lumMod val="75000"/>
                        <a:lumOff val="25000"/>
                      </a:schemeClr>
                    </a:solid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chemeClr val="tx1"/>
                          </a:solidFill>
                        </a:rPr>
                        <a:t>2</a:t>
                      </a:r>
                    </a:p>
                  </a:txBody>
                  <a:tcPr>
                    <a:noFill/>
                  </a:tcPr>
                </a:tc>
                <a:tc>
                  <a:txBody>
                    <a:bodyPr/>
                    <a:lstStyle/>
                    <a:p>
                      <a:pPr algn="ctr"/>
                      <a:r>
                        <a:rPr lang="en-US" sz="4400" dirty="0">
                          <a:solidFill>
                            <a:srgbClr val="00FFCC"/>
                          </a:solidFill>
                        </a:rPr>
                        <a:t>7</a:t>
                      </a:r>
                    </a:p>
                  </a:txBody>
                  <a:tcPr>
                    <a:solidFill>
                      <a:schemeClr val="bg1">
                        <a:lumMod val="75000"/>
                        <a:lumOff val="25000"/>
                      </a:schemeClr>
                    </a:solid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chemeClr val="tx1"/>
                          </a:solidFill>
                        </a:rPr>
                        <a:t>3</a:t>
                      </a:r>
                    </a:p>
                  </a:txBody>
                  <a:tcPr>
                    <a:noFill/>
                  </a:tcPr>
                </a:tc>
                <a:tc>
                  <a:txBody>
                    <a:bodyPr/>
                    <a:lstStyle/>
                    <a:p>
                      <a:pPr algn="ctr"/>
                      <a:r>
                        <a:rPr lang="en-US" sz="4400" dirty="0">
                          <a:solidFill>
                            <a:srgbClr val="00FFCC"/>
                          </a:solidFill>
                        </a:rPr>
                        <a:t>8</a:t>
                      </a:r>
                    </a:p>
                  </a:txBody>
                  <a:tcPr>
                    <a:solidFill>
                      <a:schemeClr val="bg1">
                        <a:lumMod val="75000"/>
                        <a:lumOff val="25000"/>
                      </a:schemeClr>
                    </a:solid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chemeClr val="tx1"/>
                          </a:solidFill>
                        </a:rPr>
                        <a:t>4</a:t>
                      </a:r>
                    </a:p>
                  </a:txBody>
                  <a:tcPr>
                    <a:noFill/>
                  </a:tcPr>
                </a:tc>
                <a:tc>
                  <a:txBody>
                    <a:bodyPr/>
                    <a:lstStyle/>
                    <a:p>
                      <a:pPr algn="ctr"/>
                      <a:r>
                        <a:rPr lang="en-US" sz="4400" dirty="0">
                          <a:solidFill>
                            <a:srgbClr val="00FFCC"/>
                          </a:solidFill>
                        </a:rPr>
                        <a:t>9</a:t>
                      </a:r>
                    </a:p>
                  </a:txBody>
                  <a:tcPr>
                    <a:solidFill>
                      <a:schemeClr val="bg1">
                        <a:lumMod val="75000"/>
                        <a:lumOff val="25000"/>
                      </a:schemeClr>
                    </a:solid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chemeClr val="tx1"/>
                          </a:solidFill>
                        </a:rPr>
                        <a:t>5</a:t>
                      </a:r>
                    </a:p>
                  </a:txBody>
                  <a:tcPr>
                    <a:noFill/>
                  </a:tcPr>
                </a:tc>
                <a:tc>
                  <a:txBody>
                    <a:bodyPr/>
                    <a:lstStyle/>
                    <a:p>
                      <a:pPr algn="ctr"/>
                      <a:r>
                        <a:rPr lang="en-US" sz="4400" dirty="0">
                          <a:solidFill>
                            <a:srgbClr val="00FFCC"/>
                          </a:solidFill>
                        </a:rPr>
                        <a:t>10</a:t>
                      </a:r>
                    </a:p>
                  </a:txBody>
                  <a:tcPr>
                    <a:solidFill>
                      <a:schemeClr val="bg1">
                        <a:lumMod val="75000"/>
                        <a:lumOff val="25000"/>
                      </a:schemeClr>
                    </a:solid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3D86F6BC-6C4F-75CD-0FA8-921715577F59}"/>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74789079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4" y="76200"/>
            <a:ext cx="8912226" cy="5821363"/>
          </a:xfrm>
        </p:spPr>
        <p:txBody>
          <a:bodyPr/>
          <a:lstStyle/>
          <a:p>
            <a:r>
              <a:rPr lang="en-US" dirty="0">
                <a:solidFill>
                  <a:srgbClr val="00FFCC"/>
                </a:solidFill>
              </a:rPr>
              <a:t>This is the name for a </a:t>
            </a:r>
            <a:r>
              <a:rPr lang="en-US" b="0" i="0" dirty="0">
                <a:solidFill>
                  <a:srgbClr val="00FFCC"/>
                </a:solidFill>
                <a:effectLst/>
                <a:latin typeface="Roboto"/>
              </a:rPr>
              <a:t>set of one maternal and one paternal chromosome that pair up with each other inside a cell during fertilization.</a:t>
            </a:r>
          </a:p>
          <a:p>
            <a:r>
              <a:rPr lang="en-US" dirty="0">
                <a:solidFill>
                  <a:srgbClr val="9999FF"/>
                </a:solidFill>
                <a:latin typeface="Roboto"/>
              </a:rPr>
              <a:t>A.) </a:t>
            </a:r>
            <a:r>
              <a:rPr lang="en-US" dirty="0">
                <a:solidFill>
                  <a:schemeClr val="bg1"/>
                </a:solidFill>
                <a:latin typeface="Roboto"/>
              </a:rPr>
              <a:t>Two Set Chromosome</a:t>
            </a:r>
          </a:p>
          <a:p>
            <a:r>
              <a:rPr lang="en-US" dirty="0">
                <a:solidFill>
                  <a:srgbClr val="FFFFCC"/>
                </a:solidFill>
                <a:latin typeface="Roboto"/>
              </a:rPr>
              <a:t>B.) </a:t>
            </a:r>
            <a:r>
              <a:rPr lang="en-US" dirty="0">
                <a:solidFill>
                  <a:schemeClr val="bg1"/>
                </a:solidFill>
                <a:latin typeface="Roboto"/>
              </a:rPr>
              <a:t>Nucleosome</a:t>
            </a:r>
          </a:p>
          <a:p>
            <a:r>
              <a:rPr lang="en-US" dirty="0">
                <a:solidFill>
                  <a:srgbClr val="FF99FF"/>
                </a:solidFill>
                <a:latin typeface="Roboto"/>
              </a:rPr>
              <a:t>C.) </a:t>
            </a:r>
            <a:r>
              <a:rPr lang="en-US" dirty="0">
                <a:solidFill>
                  <a:schemeClr val="bg1"/>
                </a:solidFill>
                <a:latin typeface="Roboto"/>
              </a:rPr>
              <a:t>Homologous </a:t>
            </a:r>
          </a:p>
          <a:p>
            <a:pPr marL="457200" lvl="1" indent="0">
              <a:buNone/>
            </a:pPr>
            <a:r>
              <a:rPr lang="en-US" dirty="0">
                <a:solidFill>
                  <a:schemeClr val="bg1"/>
                </a:solidFill>
                <a:latin typeface="Roboto"/>
              </a:rPr>
              <a:t>     </a:t>
            </a:r>
            <a:r>
              <a:rPr lang="en-US" sz="3200" dirty="0">
                <a:solidFill>
                  <a:schemeClr val="bg1"/>
                </a:solidFill>
                <a:latin typeface="Roboto"/>
              </a:rPr>
              <a:t>Chromosome</a:t>
            </a:r>
          </a:p>
          <a:p>
            <a:r>
              <a:rPr lang="en-US" dirty="0">
                <a:solidFill>
                  <a:schemeClr val="accent1">
                    <a:lumMod val="40000"/>
                    <a:lumOff val="60000"/>
                  </a:schemeClr>
                </a:solidFill>
                <a:latin typeface="Roboto"/>
              </a:rPr>
              <a:t>D.) </a:t>
            </a:r>
            <a:r>
              <a:rPr lang="en-US" dirty="0">
                <a:solidFill>
                  <a:schemeClr val="bg1"/>
                </a:solidFill>
                <a:latin typeface="Roboto"/>
              </a:rPr>
              <a:t>Daughter Cells</a:t>
            </a:r>
          </a:p>
          <a:p>
            <a:r>
              <a:rPr lang="en-US" dirty="0">
                <a:solidFill>
                  <a:srgbClr val="FF5050"/>
                </a:solidFill>
                <a:latin typeface="Roboto"/>
              </a:rPr>
              <a:t>E.) </a:t>
            </a:r>
            <a:r>
              <a:rPr lang="en-US" dirty="0">
                <a:solidFill>
                  <a:schemeClr val="bg1"/>
                </a:solidFill>
                <a:latin typeface="Roboto"/>
              </a:rPr>
              <a:t>A DNA Diploid</a:t>
            </a:r>
            <a:endParaRPr lang="en-US" dirty="0">
              <a:solidFill>
                <a:schemeClr val="bg1"/>
              </a:solidFill>
            </a:endParaRPr>
          </a:p>
        </p:txBody>
      </p:sp>
      <p:pic>
        <p:nvPicPr>
          <p:cNvPr id="2050" name="Picture 2" descr="http://hihg.med.miami.edu/code/http/modules/education/Design/images/LatePropha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86000"/>
            <a:ext cx="5029200" cy="3990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50CCC0-F33D-4423-A743-308DD083568D}"/>
              </a:ext>
            </a:extLst>
          </p:cNvPr>
          <p:cNvSpPr/>
          <p:nvPr/>
        </p:nvSpPr>
        <p:spPr bwMode="auto">
          <a:xfrm>
            <a:off x="8077200" y="2590800"/>
            <a:ext cx="990600" cy="685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a:extLst>
              <a:ext uri="{FF2B5EF4-FFF2-40B4-BE49-F238E27FC236}">
                <a16:creationId xmlns:a16="http://schemas.microsoft.com/office/drawing/2014/main" id="{069AB632-0D92-4611-8829-EE403A39F0CE}"/>
              </a:ext>
            </a:extLst>
          </p:cNvPr>
          <p:cNvSpPr/>
          <p:nvPr/>
        </p:nvSpPr>
        <p:spPr>
          <a:xfrm>
            <a:off x="7924800" y="1481148"/>
            <a:ext cx="914033" cy="132343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6</a:t>
            </a:r>
          </a:p>
        </p:txBody>
      </p:sp>
      <p:pic>
        <p:nvPicPr>
          <p:cNvPr id="5" name="Picture 4">
            <a:extLst>
              <a:ext uri="{FF2B5EF4-FFF2-40B4-BE49-F238E27FC236}">
                <a16:creationId xmlns:a16="http://schemas.microsoft.com/office/drawing/2014/main" id="{44F1B7EA-513E-CB7E-D922-4D9CDEB4CF65}"/>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5760701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4" y="76200"/>
            <a:ext cx="8912226" cy="5821363"/>
          </a:xfrm>
        </p:spPr>
        <p:txBody>
          <a:bodyPr/>
          <a:lstStyle/>
          <a:p>
            <a:r>
              <a:rPr lang="en-US" dirty="0">
                <a:solidFill>
                  <a:srgbClr val="00FFCC"/>
                </a:solidFill>
              </a:rPr>
              <a:t>This is the name for a </a:t>
            </a:r>
            <a:r>
              <a:rPr lang="en-US" b="0" i="0" dirty="0">
                <a:solidFill>
                  <a:srgbClr val="00FFCC"/>
                </a:solidFill>
                <a:effectLst/>
                <a:latin typeface="Roboto"/>
              </a:rPr>
              <a:t>set of one maternal and one paternal chromosome that pair up with each other inside a cell during fertilization.</a:t>
            </a:r>
          </a:p>
          <a:p>
            <a:r>
              <a:rPr lang="en-US" dirty="0">
                <a:solidFill>
                  <a:srgbClr val="9999FF"/>
                </a:solidFill>
                <a:latin typeface="Roboto"/>
              </a:rPr>
              <a:t>A.) Two Set Chromosome</a:t>
            </a:r>
          </a:p>
          <a:p>
            <a:r>
              <a:rPr lang="en-US" dirty="0">
                <a:solidFill>
                  <a:srgbClr val="FFFFCC"/>
                </a:solidFill>
                <a:latin typeface="Roboto"/>
              </a:rPr>
              <a:t>B.) Nucleosome</a:t>
            </a:r>
          </a:p>
          <a:p>
            <a:r>
              <a:rPr lang="en-US" dirty="0">
                <a:solidFill>
                  <a:srgbClr val="FF99FF"/>
                </a:solidFill>
                <a:latin typeface="Roboto"/>
              </a:rPr>
              <a:t>C.) Homologous </a:t>
            </a:r>
          </a:p>
          <a:p>
            <a:pPr marL="457200" lvl="1" indent="0">
              <a:buNone/>
            </a:pPr>
            <a:r>
              <a:rPr lang="en-US" dirty="0">
                <a:solidFill>
                  <a:srgbClr val="FF99FF"/>
                </a:solidFill>
                <a:latin typeface="Roboto"/>
              </a:rPr>
              <a:t>     </a:t>
            </a:r>
            <a:r>
              <a:rPr lang="en-US" sz="3200" dirty="0">
                <a:solidFill>
                  <a:srgbClr val="FF99FF"/>
                </a:solidFill>
                <a:latin typeface="Roboto"/>
              </a:rPr>
              <a:t>Chromosome</a:t>
            </a:r>
          </a:p>
          <a:p>
            <a:r>
              <a:rPr lang="en-US" dirty="0">
                <a:solidFill>
                  <a:schemeClr val="accent1">
                    <a:lumMod val="40000"/>
                    <a:lumOff val="60000"/>
                  </a:schemeClr>
                </a:solidFill>
                <a:latin typeface="Roboto"/>
              </a:rPr>
              <a:t>D.) Daughter Cells</a:t>
            </a:r>
          </a:p>
          <a:p>
            <a:r>
              <a:rPr lang="en-US" dirty="0">
                <a:solidFill>
                  <a:srgbClr val="FF5050"/>
                </a:solidFill>
                <a:latin typeface="Roboto"/>
              </a:rPr>
              <a:t>E.) A DNA Diploid</a:t>
            </a:r>
            <a:endParaRPr lang="en-US" dirty="0">
              <a:solidFill>
                <a:srgbClr val="FF5050"/>
              </a:solidFill>
            </a:endParaRPr>
          </a:p>
        </p:txBody>
      </p:sp>
      <p:pic>
        <p:nvPicPr>
          <p:cNvPr id="2050" name="Picture 2" descr="http://hihg.med.miami.edu/code/http/modules/education/Design/images/LatePropha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86000"/>
            <a:ext cx="5029200" cy="3990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50CCC0-F33D-4423-A743-308DD083568D}"/>
              </a:ext>
            </a:extLst>
          </p:cNvPr>
          <p:cNvSpPr/>
          <p:nvPr/>
        </p:nvSpPr>
        <p:spPr bwMode="auto">
          <a:xfrm>
            <a:off x="8077200" y="2590800"/>
            <a:ext cx="990600" cy="685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a:extLst>
              <a:ext uri="{FF2B5EF4-FFF2-40B4-BE49-F238E27FC236}">
                <a16:creationId xmlns:a16="http://schemas.microsoft.com/office/drawing/2014/main" id="{069AB632-0D92-4611-8829-EE403A39F0CE}"/>
              </a:ext>
            </a:extLst>
          </p:cNvPr>
          <p:cNvSpPr/>
          <p:nvPr/>
        </p:nvSpPr>
        <p:spPr>
          <a:xfrm>
            <a:off x="7924800" y="1481148"/>
            <a:ext cx="914033" cy="132343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6</a:t>
            </a:r>
          </a:p>
        </p:txBody>
      </p:sp>
      <p:pic>
        <p:nvPicPr>
          <p:cNvPr id="5" name="Picture 4">
            <a:extLst>
              <a:ext uri="{FF2B5EF4-FFF2-40B4-BE49-F238E27FC236}">
                <a16:creationId xmlns:a16="http://schemas.microsoft.com/office/drawing/2014/main" id="{26D03AF2-A087-4450-100A-68B0BED0B49C}"/>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30065451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574" y="76200"/>
            <a:ext cx="8912226" cy="5821363"/>
          </a:xfrm>
        </p:spPr>
        <p:txBody>
          <a:bodyPr/>
          <a:lstStyle/>
          <a:p>
            <a:r>
              <a:rPr lang="en-US" dirty="0">
                <a:solidFill>
                  <a:srgbClr val="00FFCC"/>
                </a:solidFill>
              </a:rPr>
              <a:t>This is the name for a </a:t>
            </a:r>
            <a:r>
              <a:rPr lang="en-US" b="0" i="0" dirty="0">
                <a:solidFill>
                  <a:srgbClr val="00FFCC"/>
                </a:solidFill>
                <a:effectLst/>
                <a:latin typeface="Roboto"/>
              </a:rPr>
              <a:t>set of one maternal and one paternal chromosome that pair up with each other inside a cell during fertilization.</a:t>
            </a:r>
          </a:p>
          <a:p>
            <a:r>
              <a:rPr lang="en-US" dirty="0">
                <a:solidFill>
                  <a:srgbClr val="9999FF"/>
                </a:solidFill>
                <a:latin typeface="Roboto"/>
              </a:rPr>
              <a:t>A.) Two Set Chromosome</a:t>
            </a:r>
          </a:p>
          <a:p>
            <a:r>
              <a:rPr lang="en-US" dirty="0">
                <a:solidFill>
                  <a:srgbClr val="FFFFCC"/>
                </a:solidFill>
                <a:latin typeface="Roboto"/>
              </a:rPr>
              <a:t>B.) Nucleosome</a:t>
            </a:r>
          </a:p>
          <a:p>
            <a:r>
              <a:rPr lang="en-US" dirty="0">
                <a:solidFill>
                  <a:srgbClr val="FF99FF"/>
                </a:solidFill>
                <a:latin typeface="Roboto"/>
              </a:rPr>
              <a:t>C.) Homologous </a:t>
            </a:r>
          </a:p>
          <a:p>
            <a:pPr marL="457200" lvl="1" indent="0">
              <a:buNone/>
            </a:pPr>
            <a:r>
              <a:rPr lang="en-US" dirty="0">
                <a:solidFill>
                  <a:srgbClr val="FF99FF"/>
                </a:solidFill>
                <a:latin typeface="Roboto"/>
              </a:rPr>
              <a:t>     </a:t>
            </a:r>
            <a:r>
              <a:rPr lang="en-US" sz="3200" dirty="0">
                <a:solidFill>
                  <a:srgbClr val="FF99FF"/>
                </a:solidFill>
                <a:latin typeface="Roboto"/>
              </a:rPr>
              <a:t>Chromosome</a:t>
            </a:r>
          </a:p>
          <a:p>
            <a:r>
              <a:rPr lang="en-US" dirty="0">
                <a:solidFill>
                  <a:schemeClr val="accent1">
                    <a:lumMod val="40000"/>
                    <a:lumOff val="60000"/>
                  </a:schemeClr>
                </a:solidFill>
                <a:latin typeface="Roboto"/>
              </a:rPr>
              <a:t>D.) Daughter Cells</a:t>
            </a:r>
          </a:p>
          <a:p>
            <a:r>
              <a:rPr lang="en-US" dirty="0">
                <a:solidFill>
                  <a:srgbClr val="FF5050"/>
                </a:solidFill>
                <a:latin typeface="Roboto"/>
              </a:rPr>
              <a:t>E.) A DNA Diploid</a:t>
            </a:r>
            <a:endParaRPr lang="en-US" dirty="0">
              <a:solidFill>
                <a:srgbClr val="FF5050"/>
              </a:solidFill>
            </a:endParaRPr>
          </a:p>
        </p:txBody>
      </p:sp>
      <p:pic>
        <p:nvPicPr>
          <p:cNvPr id="2050" name="Picture 2" descr="http://hihg.med.miami.edu/code/http/modules/education/Design/images/LateProphas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286000"/>
            <a:ext cx="5029200" cy="39909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150CCC0-F33D-4423-A743-308DD083568D}"/>
              </a:ext>
            </a:extLst>
          </p:cNvPr>
          <p:cNvSpPr/>
          <p:nvPr/>
        </p:nvSpPr>
        <p:spPr bwMode="auto">
          <a:xfrm>
            <a:off x="8077200" y="2590800"/>
            <a:ext cx="990600" cy="6858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 name="Rectangle 3">
            <a:extLst>
              <a:ext uri="{FF2B5EF4-FFF2-40B4-BE49-F238E27FC236}">
                <a16:creationId xmlns:a16="http://schemas.microsoft.com/office/drawing/2014/main" id="{069AB632-0D92-4611-8829-EE403A39F0CE}"/>
              </a:ext>
            </a:extLst>
          </p:cNvPr>
          <p:cNvSpPr/>
          <p:nvPr/>
        </p:nvSpPr>
        <p:spPr>
          <a:xfrm>
            <a:off x="7924800" y="1481148"/>
            <a:ext cx="914033" cy="132343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6</a:t>
            </a:r>
          </a:p>
        </p:txBody>
      </p:sp>
      <p:sp>
        <p:nvSpPr>
          <p:cNvPr id="5" name="Rectangle: Rounded Corners 4">
            <a:extLst>
              <a:ext uri="{FF2B5EF4-FFF2-40B4-BE49-F238E27FC236}">
                <a16:creationId xmlns:a16="http://schemas.microsoft.com/office/drawing/2014/main" id="{AB79F3B1-2013-4254-AB67-FC2BD8A2AABE}"/>
              </a:ext>
            </a:extLst>
          </p:cNvPr>
          <p:cNvSpPr/>
          <p:nvPr/>
        </p:nvSpPr>
        <p:spPr bwMode="auto">
          <a:xfrm>
            <a:off x="457200" y="2804587"/>
            <a:ext cx="3276600" cy="1234013"/>
          </a:xfrm>
          <a:prstGeom prst="roundRect">
            <a:avLst/>
          </a:prstGeom>
          <a:noFill/>
          <a:ln w="57150" cap="flat" cmpd="sng" algn="ctr">
            <a:solidFill>
              <a:schemeClr val="tx1"/>
            </a:solidFill>
            <a:prstDash val="solid"/>
            <a:round/>
            <a:headEnd type="none" w="med" len="med"/>
            <a:tailEnd type="none" w="med" len="med"/>
          </a:ln>
          <a:effectLst>
            <a:glow rad="228600">
              <a:srgbClr val="FF00FF">
                <a:alpha val="40000"/>
              </a:srgbClr>
            </a:glow>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pic>
        <p:nvPicPr>
          <p:cNvPr id="6" name="Picture 5">
            <a:extLst>
              <a:ext uri="{FF2B5EF4-FFF2-40B4-BE49-F238E27FC236}">
                <a16:creationId xmlns:a16="http://schemas.microsoft.com/office/drawing/2014/main" id="{7248A638-D2F8-C6B8-080D-693820231C3E}"/>
              </a:ext>
            </a:extLst>
          </p:cNvPr>
          <p:cNvPicPr>
            <a:picLocks noChangeAspect="1"/>
          </p:cNvPicPr>
          <p:nvPr/>
        </p:nvPicPr>
        <p:blipFill>
          <a:blip r:embed="rId3"/>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423203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71306518"/>
              </p:ext>
            </p:extLst>
          </p:nvPr>
        </p:nvGraphicFramePr>
        <p:xfrm>
          <a:off x="381000" y="891594"/>
          <a:ext cx="8382000" cy="5680075"/>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19729">
                <a:tc>
                  <a:txBody>
                    <a:bodyPr/>
                    <a:lstStyle/>
                    <a:p>
                      <a:pPr algn="ctr"/>
                      <a:r>
                        <a:rPr lang="en-US" dirty="0">
                          <a:solidFill>
                            <a:srgbClr val="9999FF"/>
                          </a:solidFill>
                        </a:rPr>
                        <a:t>MY OATH</a:t>
                      </a:r>
                      <a:br>
                        <a:rPr lang="en-US" dirty="0">
                          <a:solidFill>
                            <a:srgbClr val="9999FF"/>
                          </a:solidFill>
                        </a:rPr>
                      </a:br>
                      <a:r>
                        <a:rPr lang="en-US" dirty="0">
                          <a:solidFill>
                            <a:srgbClr val="9999FF"/>
                          </a:solidFill>
                        </a:rPr>
                        <a:t>IS</a:t>
                      </a:r>
                    </a:p>
                  </a:txBody>
                  <a:tcPr>
                    <a:solidFill>
                      <a:schemeClr val="bg1">
                        <a:lumMod val="85000"/>
                        <a:lumOff val="15000"/>
                      </a:schemeClr>
                    </a:solidFill>
                  </a:tcPr>
                </a:tc>
                <a:tc>
                  <a:txBody>
                    <a:bodyPr/>
                    <a:lstStyle/>
                    <a:p>
                      <a:pPr algn="ctr"/>
                      <a:r>
                        <a:rPr lang="en-US" dirty="0"/>
                        <a:t>CROSSY</a:t>
                      </a:r>
                      <a:br>
                        <a:rPr lang="en-US" dirty="0"/>
                      </a:br>
                      <a:r>
                        <a:rPr lang="en-US" dirty="0"/>
                        <a:t>ROAD</a:t>
                      </a:r>
                    </a:p>
                  </a:txBody>
                  <a:tcPr>
                    <a:noFill/>
                  </a:tcPr>
                </a:tc>
                <a:tc>
                  <a:txBody>
                    <a:bodyPr/>
                    <a:lstStyle/>
                    <a:p>
                      <a:pPr algn="ctr"/>
                      <a:r>
                        <a:rPr lang="en-US" dirty="0"/>
                        <a:t>TIME TO REDUCE</a:t>
                      </a:r>
                    </a:p>
                  </a:txBody>
                  <a:tcPr>
                    <a:noFill/>
                  </a:tcPr>
                </a:tc>
                <a:tc>
                  <a:txBody>
                    <a:bodyPr/>
                    <a:lstStyle/>
                    <a:p>
                      <a:pPr algn="ctr"/>
                      <a:r>
                        <a:rPr lang="en-US" dirty="0"/>
                        <a:t>MEIOSIS</a:t>
                      </a:r>
                      <a:br>
                        <a:rPr lang="en-US" dirty="0"/>
                      </a:br>
                      <a:r>
                        <a:rPr lang="en-US" dirty="0"/>
                        <a:t>HODGE</a:t>
                      </a:r>
                      <a:br>
                        <a:rPr lang="en-US" dirty="0"/>
                      </a:br>
                      <a:r>
                        <a:rPr lang="en-US" dirty="0"/>
                        <a:t>PODGE</a:t>
                      </a:r>
                    </a:p>
                  </a:txBody>
                  <a:tcPr>
                    <a:noFill/>
                  </a:tcPr>
                </a:tc>
                <a:tc>
                  <a:txBody>
                    <a:bodyPr/>
                    <a:lstStyle/>
                    <a:p>
                      <a:pPr algn="ctr"/>
                      <a:r>
                        <a:rPr lang="en-US" sz="1600" dirty="0"/>
                        <a:t>-Bonus-</a:t>
                      </a:r>
                    </a:p>
                    <a:p>
                      <a:pPr algn="ctr"/>
                      <a:r>
                        <a:rPr lang="en-US" sz="1600" dirty="0"/>
                        <a:t>Famous</a:t>
                      </a:r>
                    </a:p>
                    <a:p>
                      <a:pPr algn="ctr"/>
                      <a:r>
                        <a:rPr lang="en-US" sz="1600" dirty="0"/>
                        <a:t>Cartoon Dogs</a:t>
                      </a:r>
                    </a:p>
                  </a:txBody>
                  <a:tcPr>
                    <a:noFill/>
                  </a:tcPr>
                </a:tc>
                <a:extLst>
                  <a:ext uri="{0D108BD9-81ED-4DB2-BD59-A6C34878D82A}">
                    <a16:rowId xmlns:a16="http://schemas.microsoft.com/office/drawing/2014/main" val="10000"/>
                  </a:ext>
                </a:extLst>
              </a:tr>
              <a:tr h="953135">
                <a:tc>
                  <a:txBody>
                    <a:bodyPr/>
                    <a:lstStyle/>
                    <a:p>
                      <a:pPr algn="ctr"/>
                      <a:r>
                        <a:rPr lang="en-US" sz="4400" dirty="0">
                          <a:solidFill>
                            <a:srgbClr val="9999FF"/>
                          </a:solidFill>
                        </a:rPr>
                        <a:t>1</a:t>
                      </a:r>
                    </a:p>
                  </a:txBody>
                  <a:tcPr>
                    <a:solidFill>
                      <a:schemeClr val="bg1">
                        <a:lumMod val="85000"/>
                        <a:lumOff val="15000"/>
                      </a:schemeClr>
                    </a:solidFill>
                  </a:tcPr>
                </a:tc>
                <a:tc>
                  <a:txBody>
                    <a:bodyPr/>
                    <a:lstStyle/>
                    <a:p>
                      <a:pPr algn="ctr"/>
                      <a:r>
                        <a:rPr lang="en-US" sz="4400" dirty="0">
                          <a:solidFill>
                            <a:schemeClr val="tx1"/>
                          </a:solidFill>
                        </a:rPr>
                        <a:t>6</a:t>
                      </a:r>
                    </a:p>
                  </a:txBody>
                  <a:tcPr>
                    <a:noFill/>
                  </a:tcPr>
                </a:tc>
                <a:tc>
                  <a:txBody>
                    <a:bodyPr/>
                    <a:lstStyle/>
                    <a:p>
                      <a:pPr algn="ctr"/>
                      <a:r>
                        <a:rPr lang="en-US" sz="4400" dirty="0">
                          <a:solidFill>
                            <a:schemeClr val="tx1"/>
                          </a:solidFill>
                        </a:rPr>
                        <a:t>11</a:t>
                      </a:r>
                    </a:p>
                  </a:txBody>
                  <a:tcPr>
                    <a:noFill/>
                  </a:tcPr>
                </a:tc>
                <a:tc>
                  <a:txBody>
                    <a:bodyPr/>
                    <a:lstStyle/>
                    <a:p>
                      <a:pPr algn="ctr"/>
                      <a:r>
                        <a:rPr lang="en-US" sz="4400" dirty="0">
                          <a:solidFill>
                            <a:schemeClr val="tx1"/>
                          </a:solidFill>
                        </a:rPr>
                        <a:t>16</a:t>
                      </a:r>
                    </a:p>
                  </a:txBody>
                  <a:tcPr>
                    <a:noFill/>
                  </a:tcPr>
                </a:tc>
                <a:tc>
                  <a:txBody>
                    <a:bodyPr/>
                    <a:lstStyle/>
                    <a:p>
                      <a:pPr algn="ctr"/>
                      <a:r>
                        <a:rPr lang="en-US" sz="4400" dirty="0">
                          <a:solidFill>
                            <a:schemeClr val="tx1"/>
                          </a:solidFill>
                        </a:rPr>
                        <a:t>*21</a:t>
                      </a:r>
                    </a:p>
                  </a:txBody>
                  <a:tcPr>
                    <a:noFill/>
                  </a:tcPr>
                </a:tc>
                <a:extLst>
                  <a:ext uri="{0D108BD9-81ED-4DB2-BD59-A6C34878D82A}">
                    <a16:rowId xmlns:a16="http://schemas.microsoft.com/office/drawing/2014/main" val="10001"/>
                  </a:ext>
                </a:extLst>
              </a:tr>
              <a:tr h="953135">
                <a:tc>
                  <a:txBody>
                    <a:bodyPr/>
                    <a:lstStyle/>
                    <a:p>
                      <a:pPr algn="ctr"/>
                      <a:r>
                        <a:rPr lang="en-US" sz="4400" dirty="0">
                          <a:solidFill>
                            <a:srgbClr val="9999FF"/>
                          </a:solidFill>
                        </a:rPr>
                        <a:t>2</a:t>
                      </a:r>
                    </a:p>
                  </a:txBody>
                  <a:tcPr>
                    <a:solidFill>
                      <a:schemeClr val="bg1">
                        <a:lumMod val="85000"/>
                        <a:lumOff val="15000"/>
                      </a:schemeClr>
                    </a:solidFill>
                  </a:tcPr>
                </a:tc>
                <a:tc>
                  <a:txBody>
                    <a:bodyPr/>
                    <a:lstStyle/>
                    <a:p>
                      <a:pPr algn="ctr"/>
                      <a:r>
                        <a:rPr lang="en-US" sz="4400" dirty="0">
                          <a:solidFill>
                            <a:schemeClr val="tx1"/>
                          </a:solidFill>
                        </a:rPr>
                        <a:t>7</a:t>
                      </a:r>
                    </a:p>
                  </a:txBody>
                  <a:tcPr>
                    <a:noFill/>
                  </a:tcPr>
                </a:tc>
                <a:tc>
                  <a:txBody>
                    <a:bodyPr/>
                    <a:lstStyle/>
                    <a:p>
                      <a:pPr algn="ctr"/>
                      <a:r>
                        <a:rPr lang="en-US" sz="4400" dirty="0">
                          <a:solidFill>
                            <a:schemeClr val="tx1"/>
                          </a:solidFill>
                        </a:rPr>
                        <a:t>12</a:t>
                      </a:r>
                    </a:p>
                  </a:txBody>
                  <a:tcPr>
                    <a:noFill/>
                  </a:tcPr>
                </a:tc>
                <a:tc>
                  <a:txBody>
                    <a:bodyPr/>
                    <a:lstStyle/>
                    <a:p>
                      <a:pPr algn="ctr"/>
                      <a:r>
                        <a:rPr lang="en-US" sz="4400" dirty="0">
                          <a:solidFill>
                            <a:schemeClr val="tx1"/>
                          </a:solidFill>
                        </a:rPr>
                        <a:t>17</a:t>
                      </a:r>
                    </a:p>
                  </a:txBody>
                  <a:tcPr>
                    <a:noFill/>
                  </a:tcPr>
                </a:tc>
                <a:tc>
                  <a:txBody>
                    <a:bodyPr/>
                    <a:lstStyle/>
                    <a:p>
                      <a:pPr algn="ctr"/>
                      <a:r>
                        <a:rPr lang="en-US" sz="4400" dirty="0">
                          <a:solidFill>
                            <a:schemeClr val="tx1"/>
                          </a:solidFill>
                        </a:rPr>
                        <a:t>*22</a:t>
                      </a:r>
                    </a:p>
                  </a:txBody>
                  <a:tcPr>
                    <a:noFill/>
                  </a:tcPr>
                </a:tc>
                <a:extLst>
                  <a:ext uri="{0D108BD9-81ED-4DB2-BD59-A6C34878D82A}">
                    <a16:rowId xmlns:a16="http://schemas.microsoft.com/office/drawing/2014/main" val="10002"/>
                  </a:ext>
                </a:extLst>
              </a:tr>
              <a:tr h="953135">
                <a:tc>
                  <a:txBody>
                    <a:bodyPr/>
                    <a:lstStyle/>
                    <a:p>
                      <a:pPr algn="ctr"/>
                      <a:r>
                        <a:rPr lang="en-US" sz="4400" dirty="0">
                          <a:solidFill>
                            <a:srgbClr val="9999FF"/>
                          </a:solidFill>
                        </a:rPr>
                        <a:t>3</a:t>
                      </a:r>
                    </a:p>
                  </a:txBody>
                  <a:tcPr>
                    <a:solidFill>
                      <a:schemeClr val="bg1">
                        <a:lumMod val="85000"/>
                        <a:lumOff val="15000"/>
                      </a:schemeClr>
                    </a:solidFill>
                  </a:tcPr>
                </a:tc>
                <a:tc>
                  <a:txBody>
                    <a:bodyPr/>
                    <a:lstStyle/>
                    <a:p>
                      <a:pPr algn="ctr"/>
                      <a:r>
                        <a:rPr lang="en-US" sz="4400" dirty="0">
                          <a:solidFill>
                            <a:schemeClr val="tx1"/>
                          </a:solidFill>
                        </a:rPr>
                        <a:t>8</a:t>
                      </a:r>
                    </a:p>
                  </a:txBody>
                  <a:tcPr>
                    <a:noFill/>
                  </a:tcPr>
                </a:tc>
                <a:tc>
                  <a:txBody>
                    <a:bodyPr/>
                    <a:lstStyle/>
                    <a:p>
                      <a:pPr algn="ctr"/>
                      <a:r>
                        <a:rPr lang="en-US" sz="4400" dirty="0">
                          <a:solidFill>
                            <a:schemeClr val="tx1"/>
                          </a:solidFill>
                        </a:rPr>
                        <a:t>13</a:t>
                      </a:r>
                    </a:p>
                  </a:txBody>
                  <a:tcPr>
                    <a:noFill/>
                  </a:tcPr>
                </a:tc>
                <a:tc>
                  <a:txBody>
                    <a:bodyPr/>
                    <a:lstStyle/>
                    <a:p>
                      <a:pPr algn="ctr"/>
                      <a:r>
                        <a:rPr lang="en-US" sz="4400" dirty="0">
                          <a:solidFill>
                            <a:schemeClr val="tx1"/>
                          </a:solidFill>
                        </a:rPr>
                        <a:t>18</a:t>
                      </a:r>
                    </a:p>
                  </a:txBody>
                  <a:tcPr>
                    <a:noFill/>
                  </a:tcPr>
                </a:tc>
                <a:tc>
                  <a:txBody>
                    <a:bodyPr/>
                    <a:lstStyle/>
                    <a:p>
                      <a:pPr algn="ctr"/>
                      <a:r>
                        <a:rPr lang="en-US" sz="4400" dirty="0">
                          <a:solidFill>
                            <a:schemeClr val="tx1"/>
                          </a:solidFill>
                        </a:rPr>
                        <a:t>*23</a:t>
                      </a:r>
                    </a:p>
                  </a:txBody>
                  <a:tcPr>
                    <a:noFill/>
                  </a:tcPr>
                </a:tc>
                <a:extLst>
                  <a:ext uri="{0D108BD9-81ED-4DB2-BD59-A6C34878D82A}">
                    <a16:rowId xmlns:a16="http://schemas.microsoft.com/office/drawing/2014/main" val="10003"/>
                  </a:ext>
                </a:extLst>
              </a:tr>
              <a:tr h="953135">
                <a:tc>
                  <a:txBody>
                    <a:bodyPr/>
                    <a:lstStyle/>
                    <a:p>
                      <a:pPr algn="ctr"/>
                      <a:r>
                        <a:rPr lang="en-US" sz="4400" dirty="0">
                          <a:solidFill>
                            <a:srgbClr val="9999FF"/>
                          </a:solidFill>
                        </a:rPr>
                        <a:t>4</a:t>
                      </a:r>
                    </a:p>
                  </a:txBody>
                  <a:tcPr>
                    <a:solidFill>
                      <a:schemeClr val="bg1">
                        <a:lumMod val="85000"/>
                        <a:lumOff val="15000"/>
                      </a:schemeClr>
                    </a:solidFill>
                  </a:tcPr>
                </a:tc>
                <a:tc>
                  <a:txBody>
                    <a:bodyPr/>
                    <a:lstStyle/>
                    <a:p>
                      <a:pPr algn="ctr"/>
                      <a:r>
                        <a:rPr lang="en-US" sz="4400" dirty="0">
                          <a:solidFill>
                            <a:schemeClr val="tx1"/>
                          </a:solidFill>
                        </a:rPr>
                        <a:t>9</a:t>
                      </a:r>
                    </a:p>
                  </a:txBody>
                  <a:tcPr>
                    <a:noFill/>
                  </a:tcPr>
                </a:tc>
                <a:tc>
                  <a:txBody>
                    <a:bodyPr/>
                    <a:lstStyle/>
                    <a:p>
                      <a:pPr algn="ctr"/>
                      <a:r>
                        <a:rPr lang="en-US" sz="4400" dirty="0">
                          <a:solidFill>
                            <a:schemeClr val="tx1"/>
                          </a:solidFill>
                        </a:rPr>
                        <a:t>14</a:t>
                      </a:r>
                    </a:p>
                  </a:txBody>
                  <a:tcPr>
                    <a:noFill/>
                  </a:tcPr>
                </a:tc>
                <a:tc>
                  <a:txBody>
                    <a:bodyPr/>
                    <a:lstStyle/>
                    <a:p>
                      <a:pPr algn="ctr"/>
                      <a:r>
                        <a:rPr lang="en-US" sz="4400" dirty="0">
                          <a:solidFill>
                            <a:schemeClr val="tx1"/>
                          </a:solidFill>
                        </a:rPr>
                        <a:t>19</a:t>
                      </a:r>
                    </a:p>
                  </a:txBody>
                  <a:tcPr>
                    <a:noFill/>
                  </a:tcPr>
                </a:tc>
                <a:tc>
                  <a:txBody>
                    <a:bodyPr/>
                    <a:lstStyle/>
                    <a:p>
                      <a:pPr algn="ctr"/>
                      <a:r>
                        <a:rPr lang="en-US" sz="4400" dirty="0">
                          <a:solidFill>
                            <a:schemeClr val="tx1"/>
                          </a:solidFill>
                        </a:rPr>
                        <a:t>*24</a:t>
                      </a:r>
                    </a:p>
                  </a:txBody>
                  <a:tcPr>
                    <a:noFill/>
                  </a:tcPr>
                </a:tc>
                <a:extLst>
                  <a:ext uri="{0D108BD9-81ED-4DB2-BD59-A6C34878D82A}">
                    <a16:rowId xmlns:a16="http://schemas.microsoft.com/office/drawing/2014/main" val="10004"/>
                  </a:ext>
                </a:extLst>
              </a:tr>
              <a:tr h="953135">
                <a:tc>
                  <a:txBody>
                    <a:bodyPr/>
                    <a:lstStyle/>
                    <a:p>
                      <a:pPr algn="ctr"/>
                      <a:r>
                        <a:rPr lang="en-US" sz="4400" dirty="0">
                          <a:solidFill>
                            <a:srgbClr val="9999FF"/>
                          </a:solidFill>
                        </a:rPr>
                        <a:t>5</a:t>
                      </a:r>
                    </a:p>
                  </a:txBody>
                  <a:tcPr>
                    <a:solidFill>
                      <a:schemeClr val="bg1">
                        <a:lumMod val="85000"/>
                        <a:lumOff val="15000"/>
                      </a:schemeClr>
                    </a:solidFill>
                  </a:tcPr>
                </a:tc>
                <a:tc>
                  <a:txBody>
                    <a:bodyPr/>
                    <a:lstStyle/>
                    <a:p>
                      <a:pPr algn="ctr"/>
                      <a:r>
                        <a:rPr lang="en-US" sz="4400" dirty="0">
                          <a:solidFill>
                            <a:schemeClr val="tx1"/>
                          </a:solidFill>
                        </a:rPr>
                        <a:t>10</a:t>
                      </a:r>
                    </a:p>
                  </a:txBody>
                  <a:tcPr>
                    <a:noFill/>
                  </a:tcPr>
                </a:tc>
                <a:tc>
                  <a:txBody>
                    <a:bodyPr/>
                    <a:lstStyle/>
                    <a:p>
                      <a:pPr algn="ctr"/>
                      <a:r>
                        <a:rPr lang="en-US" sz="4400" dirty="0">
                          <a:solidFill>
                            <a:schemeClr val="tx1"/>
                          </a:solidFill>
                        </a:rPr>
                        <a:t>15</a:t>
                      </a:r>
                    </a:p>
                  </a:txBody>
                  <a:tcPr>
                    <a:noFill/>
                  </a:tcPr>
                </a:tc>
                <a:tc>
                  <a:txBody>
                    <a:bodyPr/>
                    <a:lstStyle/>
                    <a:p>
                      <a:pPr algn="ctr"/>
                      <a:r>
                        <a:rPr lang="en-US" sz="4400" dirty="0">
                          <a:solidFill>
                            <a:schemeClr val="tx1"/>
                          </a:solidFill>
                        </a:rPr>
                        <a:t>20</a:t>
                      </a:r>
                    </a:p>
                  </a:txBody>
                  <a:tcPr>
                    <a:noFill/>
                  </a:tcPr>
                </a:tc>
                <a:tc>
                  <a:txBody>
                    <a:bodyPr/>
                    <a:lstStyle/>
                    <a:p>
                      <a:pPr algn="ctr"/>
                      <a:r>
                        <a:rPr lang="en-US" sz="4400" dirty="0">
                          <a:solidFill>
                            <a:schemeClr val="tx1"/>
                          </a:solidFill>
                        </a:rPr>
                        <a:t>*25</a:t>
                      </a:r>
                    </a:p>
                  </a:txBody>
                  <a:tcPr>
                    <a:noFill/>
                  </a:tcPr>
                </a:tc>
                <a:extLst>
                  <a:ext uri="{0D108BD9-81ED-4DB2-BD59-A6C34878D82A}">
                    <a16:rowId xmlns:a16="http://schemas.microsoft.com/office/drawing/2014/main" val="10005"/>
                  </a:ext>
                </a:extLst>
              </a:tr>
            </a:tbl>
          </a:graphicData>
        </a:graphic>
      </p:graphicFrame>
      <p:sp>
        <p:nvSpPr>
          <p:cNvPr id="3" name="Rectangle 2"/>
          <p:cNvSpPr/>
          <p:nvPr/>
        </p:nvSpPr>
        <p:spPr>
          <a:xfrm>
            <a:off x="403267" y="76200"/>
            <a:ext cx="8334333" cy="707886"/>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solidFill>
                  <a:srgbClr val="9999FF"/>
                </a:solidFill>
                <a:effectLst>
                  <a:outerShdw blurRad="50800" algn="tl" rotWithShape="0">
                    <a:srgbClr val="000000"/>
                  </a:outerShdw>
                </a:effectLst>
                <a:uLnTx/>
                <a:uFillTx/>
                <a:latin typeface="Verdana" pitchFamily="34" charset="0"/>
                <a:ea typeface="+mn-ea"/>
                <a:cs typeface="+mn-cs"/>
              </a:rPr>
              <a:t>Part 4 Meiosis Review Game</a:t>
            </a:r>
          </a:p>
        </p:txBody>
      </p:sp>
      <p:pic>
        <p:nvPicPr>
          <p:cNvPr id="4" name="Picture 3">
            <a:extLst>
              <a:ext uri="{FF2B5EF4-FFF2-40B4-BE49-F238E27FC236}">
                <a16:creationId xmlns:a16="http://schemas.microsoft.com/office/drawing/2014/main" id="{39AE8BF7-F6C7-0560-6F2E-F009FE0945BF}"/>
              </a:ext>
            </a:extLst>
          </p:cNvPr>
          <p:cNvPicPr>
            <a:picLocks noChangeAspect="1"/>
          </p:cNvPicPr>
          <p:nvPr/>
        </p:nvPicPr>
        <p:blipFill>
          <a:blip r:embed="rId2"/>
          <a:stretch>
            <a:fillRect/>
          </a:stretch>
        </p:blipFill>
        <p:spPr>
          <a:xfrm>
            <a:off x="7418674" y="6787306"/>
            <a:ext cx="1633537" cy="70694"/>
          </a:xfrm>
          <a:prstGeom prst="rect">
            <a:avLst/>
          </a:prstGeom>
        </p:spPr>
      </p:pic>
    </p:spTree>
    <p:extLst>
      <p:ext uri="{BB962C8B-B14F-4D97-AF65-F5344CB8AC3E}">
        <p14:creationId xmlns:p14="http://schemas.microsoft.com/office/powerpoint/2010/main" val="194631743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1" name="Rectangle 3"/>
          <p:cNvSpPr>
            <a:spLocks noGrp="1" noChangeArrowheads="1"/>
          </p:cNvSpPr>
          <p:nvPr>
            <p:ph type="body" idx="4294967295"/>
          </p:nvPr>
        </p:nvSpPr>
        <p:spPr>
          <a:xfrm>
            <a:off x="152400" y="228600"/>
            <a:ext cx="8686800" cy="5867400"/>
          </a:xfrm>
        </p:spPr>
        <p:txBody>
          <a:bodyPr/>
          <a:lstStyle/>
          <a:p>
            <a:pPr eaLnBrk="1" hangingPunct="1">
              <a:defRPr/>
            </a:pPr>
            <a:r>
              <a:rPr lang="en-US" dirty="0">
                <a:solidFill>
                  <a:srgbClr val="FF0000"/>
                </a:solidFill>
                <a:effectLst>
                  <a:outerShdw blurRad="38100" dist="38100" dir="2700000" algn="tl">
                    <a:srgbClr val="000000"/>
                  </a:outerShdw>
                </a:effectLst>
                <a:latin typeface="+mn-lt"/>
                <a:ea typeface="+mn-ea"/>
                <a:cs typeface="+mn-cs"/>
              </a:rPr>
              <a:t>This is when genetic segments of information are swapped when the chromosomes are next to each other.</a:t>
            </a:r>
          </a:p>
          <a:p>
            <a:pPr lvl="1" eaLnBrk="1" hangingPunct="1">
              <a:defRPr/>
            </a:pPr>
            <a:r>
              <a:rPr lang="en-US" dirty="0">
                <a:solidFill>
                  <a:schemeClr val="accent1">
                    <a:lumMod val="60000"/>
                    <a:lumOff val="40000"/>
                  </a:schemeClr>
                </a:solidFill>
                <a:effectLst>
                  <a:outerShdw blurRad="38100" dist="38100" dir="2700000" algn="tl">
                    <a:srgbClr val="000000"/>
                  </a:outerShdw>
                </a:effectLst>
                <a:ea typeface="+mn-ea"/>
                <a:cs typeface="+mn-cs"/>
              </a:rPr>
              <a:t>Occurs at </a:t>
            </a:r>
            <a:r>
              <a:rPr lang="en-US" dirty="0">
                <a:solidFill>
                  <a:schemeClr val="accent1">
                    <a:lumMod val="60000"/>
                    <a:lumOff val="40000"/>
                  </a:schemeClr>
                </a:solidFill>
                <a:effectLst>
                  <a:outerShdw blurRad="38100" dist="38100" dir="2700000" algn="tl">
                    <a:srgbClr val="000000"/>
                  </a:outerShdw>
                </a:effectLst>
                <a:latin typeface="+mn-lt"/>
                <a:ea typeface="+mn-ea"/>
                <a:cs typeface="+mn-cs"/>
              </a:rPr>
              <a:t>random and creates millions of possibilities.</a:t>
            </a:r>
          </a:p>
          <a:p>
            <a:pPr eaLnBrk="1" hangingPunct="1">
              <a:defRPr/>
            </a:pPr>
            <a:endParaRPr lang="en-US" dirty="0">
              <a:effectLst>
                <a:outerShdw blurRad="38100" dist="38100" dir="2700000" algn="tl">
                  <a:srgbClr val="000000"/>
                </a:outerShdw>
              </a:effectLst>
              <a:latin typeface="+mn-lt"/>
              <a:ea typeface="+mn-ea"/>
              <a:cs typeface="+mn-cs"/>
            </a:endParaRPr>
          </a:p>
        </p:txBody>
      </p:sp>
      <p:pic>
        <p:nvPicPr>
          <p:cNvPr id="48742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95600"/>
            <a:ext cx="8458200" cy="3581400"/>
          </a:xfrm>
          <a:prstGeom prst="rect">
            <a:avLst/>
          </a:prstGeom>
          <a:noFill/>
          <a:ln w="76200" algn="ctr">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45773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5" name="Rectangle 4"/>
          <p:cNvSpPr/>
          <p:nvPr/>
        </p:nvSpPr>
        <p:spPr>
          <a:xfrm>
            <a:off x="381000" y="4953000"/>
            <a:ext cx="2438400" cy="1569660"/>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7</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1" name="Rectangle 3"/>
          <p:cNvSpPr>
            <a:spLocks noGrp="1" noChangeArrowheads="1"/>
          </p:cNvSpPr>
          <p:nvPr>
            <p:ph type="body" idx="4294967295"/>
          </p:nvPr>
        </p:nvSpPr>
        <p:spPr>
          <a:xfrm>
            <a:off x="152400" y="228600"/>
            <a:ext cx="8686800" cy="5867400"/>
          </a:xfrm>
        </p:spPr>
        <p:txBody>
          <a:bodyPr/>
          <a:lstStyle/>
          <a:p>
            <a:pPr eaLnBrk="1" hangingPunct="1">
              <a:defRPr/>
            </a:pPr>
            <a:r>
              <a:rPr lang="en-US" dirty="0">
                <a:solidFill>
                  <a:srgbClr val="FF0000"/>
                </a:solidFill>
                <a:effectLst>
                  <a:outerShdw blurRad="38100" dist="38100" dir="2700000" algn="tl">
                    <a:srgbClr val="000000"/>
                  </a:outerShdw>
                </a:effectLst>
                <a:latin typeface="+mn-lt"/>
                <a:ea typeface="+mn-ea"/>
                <a:cs typeface="+mn-cs"/>
              </a:rPr>
              <a:t>This is when genetic segments of information are swapped when the chromosomes are next to each other.</a:t>
            </a:r>
          </a:p>
          <a:p>
            <a:pPr lvl="1" eaLnBrk="1" hangingPunct="1">
              <a:defRPr/>
            </a:pPr>
            <a:r>
              <a:rPr lang="en-US" dirty="0">
                <a:solidFill>
                  <a:schemeClr val="accent1">
                    <a:lumMod val="60000"/>
                    <a:lumOff val="40000"/>
                  </a:schemeClr>
                </a:solidFill>
                <a:effectLst>
                  <a:outerShdw blurRad="38100" dist="38100" dir="2700000" algn="tl">
                    <a:srgbClr val="000000"/>
                  </a:outerShdw>
                </a:effectLst>
                <a:ea typeface="+mn-ea"/>
                <a:cs typeface="+mn-cs"/>
              </a:rPr>
              <a:t>Occurs at </a:t>
            </a:r>
            <a:r>
              <a:rPr lang="en-US" dirty="0">
                <a:solidFill>
                  <a:schemeClr val="accent1">
                    <a:lumMod val="60000"/>
                    <a:lumOff val="40000"/>
                  </a:schemeClr>
                </a:solidFill>
                <a:effectLst>
                  <a:outerShdw blurRad="38100" dist="38100" dir="2700000" algn="tl">
                    <a:srgbClr val="000000"/>
                  </a:outerShdw>
                </a:effectLst>
                <a:latin typeface="+mn-lt"/>
                <a:ea typeface="+mn-ea"/>
                <a:cs typeface="+mn-cs"/>
              </a:rPr>
              <a:t>random and creates millions of possibilities.</a:t>
            </a:r>
          </a:p>
          <a:p>
            <a:pPr eaLnBrk="1" hangingPunct="1">
              <a:defRPr/>
            </a:pPr>
            <a:endParaRPr lang="en-US" dirty="0">
              <a:effectLst>
                <a:outerShdw blurRad="38100" dist="38100" dir="2700000" algn="tl">
                  <a:srgbClr val="000000"/>
                </a:outerShdw>
              </a:effectLst>
              <a:latin typeface="+mn-lt"/>
              <a:ea typeface="+mn-ea"/>
              <a:cs typeface="+mn-cs"/>
            </a:endParaRPr>
          </a:p>
        </p:txBody>
      </p:sp>
      <p:pic>
        <p:nvPicPr>
          <p:cNvPr id="48742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95600"/>
            <a:ext cx="8458200" cy="3581400"/>
          </a:xfrm>
          <a:prstGeom prst="rect">
            <a:avLst/>
          </a:prstGeom>
          <a:noFill/>
          <a:ln w="76200" algn="ctr">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45773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5" name="Rectangle 4"/>
          <p:cNvSpPr/>
          <p:nvPr/>
        </p:nvSpPr>
        <p:spPr>
          <a:xfrm>
            <a:off x="381000" y="4953000"/>
            <a:ext cx="2438400" cy="1569660"/>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7</a:t>
            </a:r>
          </a:p>
        </p:txBody>
      </p:sp>
      <p:sp>
        <p:nvSpPr>
          <p:cNvPr id="6" name="Rectangle 5"/>
          <p:cNvSpPr/>
          <p:nvPr/>
        </p:nvSpPr>
        <p:spPr>
          <a:xfrm>
            <a:off x="3886200" y="5410200"/>
            <a:ext cx="464582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answer is…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1" name="Rectangle 3"/>
          <p:cNvSpPr>
            <a:spLocks noGrp="1" noChangeArrowheads="1"/>
          </p:cNvSpPr>
          <p:nvPr>
            <p:ph type="body" idx="4294967295"/>
          </p:nvPr>
        </p:nvSpPr>
        <p:spPr>
          <a:xfrm>
            <a:off x="152400" y="228600"/>
            <a:ext cx="8686800" cy="5867400"/>
          </a:xfrm>
        </p:spPr>
        <p:txBody>
          <a:bodyPr/>
          <a:lstStyle/>
          <a:p>
            <a:pPr eaLnBrk="1" hangingPunct="1">
              <a:defRPr/>
            </a:pPr>
            <a:r>
              <a:rPr lang="en-US" dirty="0">
                <a:solidFill>
                  <a:srgbClr val="FF0000"/>
                </a:solidFill>
                <a:effectLst>
                  <a:outerShdw blurRad="38100" dist="38100" dir="2700000" algn="tl">
                    <a:srgbClr val="000000"/>
                  </a:outerShdw>
                </a:effectLst>
                <a:latin typeface="+mn-lt"/>
                <a:ea typeface="+mn-ea"/>
                <a:cs typeface="+mn-cs"/>
              </a:rPr>
              <a:t>This is when genetic </a:t>
            </a:r>
            <a:r>
              <a:rPr lang="en-US" dirty="0">
                <a:solidFill>
                  <a:schemeClr val="accent1">
                    <a:lumMod val="60000"/>
                    <a:lumOff val="40000"/>
                  </a:schemeClr>
                </a:solidFill>
                <a:effectLst>
                  <a:outerShdw blurRad="38100" dist="38100" dir="2700000" algn="tl">
                    <a:srgbClr val="000000"/>
                  </a:outerShdw>
                </a:effectLst>
                <a:latin typeface="+mn-lt"/>
                <a:ea typeface="+mn-ea"/>
                <a:cs typeface="+mn-cs"/>
              </a:rPr>
              <a:t>segments of </a:t>
            </a:r>
            <a:r>
              <a:rPr lang="en-US" dirty="0">
                <a:solidFill>
                  <a:srgbClr val="FF0000"/>
                </a:solidFill>
                <a:effectLst>
                  <a:outerShdw blurRad="38100" dist="38100" dir="2700000" algn="tl">
                    <a:srgbClr val="000000"/>
                  </a:outerShdw>
                </a:effectLst>
                <a:latin typeface="+mn-lt"/>
                <a:ea typeface="+mn-ea"/>
                <a:cs typeface="+mn-cs"/>
              </a:rPr>
              <a:t>information are swapped</a:t>
            </a:r>
            <a:r>
              <a:rPr lang="en-US" dirty="0">
                <a:effectLst>
                  <a:outerShdw blurRad="38100" dist="38100" dir="2700000" algn="tl">
                    <a:srgbClr val="000000"/>
                  </a:outerShdw>
                </a:effectLst>
                <a:latin typeface="+mn-lt"/>
                <a:ea typeface="+mn-ea"/>
                <a:cs typeface="+mn-cs"/>
              </a:rPr>
              <a:t> </a:t>
            </a:r>
            <a:r>
              <a:rPr lang="en-US" dirty="0">
                <a:solidFill>
                  <a:schemeClr val="accent1">
                    <a:lumMod val="60000"/>
                    <a:lumOff val="40000"/>
                  </a:schemeClr>
                </a:solidFill>
                <a:effectLst>
                  <a:outerShdw blurRad="38100" dist="38100" dir="2700000" algn="tl">
                    <a:srgbClr val="000000"/>
                  </a:outerShdw>
                </a:effectLst>
                <a:latin typeface="+mn-lt"/>
                <a:ea typeface="+mn-ea"/>
                <a:cs typeface="+mn-cs"/>
              </a:rPr>
              <a:t>when the chromosomes are next to each</a:t>
            </a:r>
            <a:r>
              <a:rPr lang="en-US" dirty="0">
                <a:effectLst>
                  <a:outerShdw blurRad="38100" dist="38100" dir="2700000" algn="tl">
                    <a:srgbClr val="000000"/>
                  </a:outerShdw>
                </a:effectLst>
                <a:latin typeface="+mn-lt"/>
                <a:ea typeface="+mn-ea"/>
                <a:cs typeface="+mn-cs"/>
              </a:rPr>
              <a:t> </a:t>
            </a:r>
            <a:r>
              <a:rPr lang="en-US" dirty="0">
                <a:solidFill>
                  <a:srgbClr val="FF0000"/>
                </a:solidFill>
                <a:effectLst>
                  <a:outerShdw blurRad="38100" dist="38100" dir="2700000" algn="tl">
                    <a:srgbClr val="000000"/>
                  </a:outerShdw>
                </a:effectLst>
                <a:latin typeface="+mn-lt"/>
                <a:ea typeface="+mn-ea"/>
                <a:cs typeface="+mn-cs"/>
              </a:rPr>
              <a:t>other.</a:t>
            </a:r>
          </a:p>
          <a:p>
            <a:pPr lvl="1" eaLnBrk="1" hangingPunct="1">
              <a:defRPr/>
            </a:pPr>
            <a:r>
              <a:rPr lang="en-US" dirty="0">
                <a:solidFill>
                  <a:srgbClr val="FF0000"/>
                </a:solidFill>
                <a:effectLst>
                  <a:outerShdw blurRad="38100" dist="38100" dir="2700000" algn="tl">
                    <a:srgbClr val="000000"/>
                  </a:outerShdw>
                </a:effectLst>
                <a:ea typeface="+mn-ea"/>
                <a:cs typeface="+mn-cs"/>
              </a:rPr>
              <a:t>Occurs at </a:t>
            </a:r>
            <a:r>
              <a:rPr lang="en-US" dirty="0">
                <a:solidFill>
                  <a:schemeClr val="accent1">
                    <a:lumMod val="60000"/>
                    <a:lumOff val="40000"/>
                  </a:schemeClr>
                </a:solidFill>
                <a:effectLst>
                  <a:outerShdw blurRad="38100" dist="38100" dir="2700000" algn="tl">
                    <a:srgbClr val="000000"/>
                  </a:outerShdw>
                </a:effectLst>
                <a:latin typeface="+mn-lt"/>
                <a:ea typeface="+mn-ea"/>
                <a:cs typeface="+mn-cs"/>
              </a:rPr>
              <a:t>random and </a:t>
            </a:r>
            <a:r>
              <a:rPr lang="en-US" dirty="0">
                <a:solidFill>
                  <a:srgbClr val="FF0000"/>
                </a:solidFill>
                <a:effectLst>
                  <a:outerShdw blurRad="38100" dist="38100" dir="2700000" algn="tl">
                    <a:srgbClr val="000000"/>
                  </a:outerShdw>
                </a:effectLst>
                <a:latin typeface="+mn-lt"/>
                <a:ea typeface="+mn-ea"/>
                <a:cs typeface="+mn-cs"/>
              </a:rPr>
              <a:t>creates millions </a:t>
            </a:r>
            <a:r>
              <a:rPr lang="en-US" dirty="0">
                <a:solidFill>
                  <a:schemeClr val="accent1">
                    <a:lumMod val="60000"/>
                    <a:lumOff val="40000"/>
                  </a:schemeClr>
                </a:solidFill>
                <a:effectLst>
                  <a:outerShdw blurRad="38100" dist="38100" dir="2700000" algn="tl">
                    <a:srgbClr val="000000"/>
                  </a:outerShdw>
                </a:effectLst>
                <a:latin typeface="+mn-lt"/>
                <a:ea typeface="+mn-ea"/>
                <a:cs typeface="+mn-cs"/>
              </a:rPr>
              <a:t>of possibilities.</a:t>
            </a:r>
          </a:p>
          <a:p>
            <a:pPr eaLnBrk="1" hangingPunct="1">
              <a:defRPr/>
            </a:pPr>
            <a:endParaRPr lang="en-US" dirty="0">
              <a:effectLst>
                <a:outerShdw blurRad="38100" dist="38100" dir="2700000" algn="tl">
                  <a:srgbClr val="000000"/>
                </a:outerShdw>
              </a:effectLst>
              <a:latin typeface="+mn-lt"/>
              <a:ea typeface="+mn-ea"/>
              <a:cs typeface="+mn-cs"/>
            </a:endParaRPr>
          </a:p>
        </p:txBody>
      </p:sp>
      <p:pic>
        <p:nvPicPr>
          <p:cNvPr id="48742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95600"/>
            <a:ext cx="8458200" cy="3581400"/>
          </a:xfrm>
          <a:prstGeom prst="rect">
            <a:avLst/>
          </a:prstGeom>
          <a:noFill/>
          <a:ln w="76200" algn="ctr">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45773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5" name="Rectangle 4"/>
          <p:cNvSpPr/>
          <p:nvPr/>
        </p:nvSpPr>
        <p:spPr>
          <a:xfrm>
            <a:off x="381000" y="4953000"/>
            <a:ext cx="2438400" cy="1569660"/>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7</a:t>
            </a:r>
          </a:p>
        </p:txBody>
      </p:sp>
      <p:sp>
        <p:nvSpPr>
          <p:cNvPr id="6" name="Rectangle 5"/>
          <p:cNvSpPr/>
          <p:nvPr/>
        </p:nvSpPr>
        <p:spPr>
          <a:xfrm>
            <a:off x="3886200" y="5410200"/>
            <a:ext cx="464582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answer is…</a:t>
            </a:r>
          </a:p>
        </p:txBody>
      </p:sp>
      <p:sp>
        <p:nvSpPr>
          <p:cNvPr id="7" name="Rectangle 6"/>
          <p:cNvSpPr/>
          <p:nvPr/>
        </p:nvSpPr>
        <p:spPr>
          <a:xfrm>
            <a:off x="452125" y="2967335"/>
            <a:ext cx="8239756" cy="132343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0" b="1" i="0" u="none" strike="noStrike" kern="1200" cap="none" spc="0" normalizeH="0" baseline="0" noProof="0" dirty="0">
                <a:ln w="17780" cmpd="sng">
                  <a:solidFill>
                    <a:srgbClr val="000000"/>
                  </a:solidFill>
                  <a:prstDash val="solid"/>
                  <a:miter lim="800000"/>
                </a:ln>
                <a:solidFill>
                  <a:srgbClr val="003399">
                    <a:lumMod val="60000"/>
                    <a:lumOff val="40000"/>
                  </a:srgbClr>
                </a:solidFill>
                <a:effectLst>
                  <a:outerShdw blurRad="50800" algn="tl" rotWithShape="0">
                    <a:srgbClr val="000000"/>
                  </a:outerShdw>
                </a:effectLst>
                <a:uLnTx/>
                <a:uFillTx/>
                <a:latin typeface="Verdana" pitchFamily="34" charset="0"/>
                <a:ea typeface="+mn-ea"/>
                <a:cs typeface="+mn-cs"/>
              </a:rPr>
              <a:t>C</a:t>
            </a:r>
            <a:r>
              <a:rPr kumimoji="0" lang="en-US" sz="80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Verdana" pitchFamily="34" charset="0"/>
                <a:ea typeface="+mn-ea"/>
                <a:cs typeface="+mn-cs"/>
              </a:rPr>
              <a:t>r</a:t>
            </a:r>
            <a:r>
              <a:rPr kumimoji="0" lang="en-US" sz="8000" b="1" i="0" u="none" strike="noStrike" kern="1200" cap="none" spc="0" normalizeH="0" baseline="0" noProof="0" dirty="0">
                <a:ln w="17780" cmpd="sng">
                  <a:solidFill>
                    <a:srgbClr val="000000"/>
                  </a:solidFill>
                  <a:prstDash val="solid"/>
                  <a:miter lim="800000"/>
                </a:ln>
                <a:solidFill>
                  <a:srgbClr val="003399">
                    <a:lumMod val="60000"/>
                    <a:lumOff val="40000"/>
                  </a:srgbClr>
                </a:solidFill>
                <a:effectLst>
                  <a:outerShdw blurRad="50800" algn="tl" rotWithShape="0">
                    <a:srgbClr val="000000"/>
                  </a:outerShdw>
                </a:effectLst>
                <a:uLnTx/>
                <a:uFillTx/>
                <a:latin typeface="Verdana" pitchFamily="34" charset="0"/>
                <a:ea typeface="+mn-ea"/>
                <a:cs typeface="+mn-cs"/>
              </a:rPr>
              <a:t>o</a:t>
            </a:r>
            <a:r>
              <a:rPr kumimoji="0" lang="en-US" sz="80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Verdana" pitchFamily="34" charset="0"/>
                <a:ea typeface="+mn-ea"/>
                <a:cs typeface="+mn-cs"/>
              </a:rPr>
              <a:t>ss</a:t>
            </a:r>
            <a:r>
              <a:rPr kumimoji="0" lang="en-US" sz="8000" b="1" i="0" u="none" strike="noStrike" kern="1200" cap="none" spc="0" normalizeH="0" baseline="0" noProof="0" dirty="0">
                <a:ln w="17780" cmpd="sng">
                  <a:solidFill>
                    <a:srgbClr val="000000"/>
                  </a:solidFill>
                  <a:prstDash val="solid"/>
                  <a:miter lim="800000"/>
                </a:ln>
                <a:solidFill>
                  <a:srgbClr val="003399">
                    <a:lumMod val="60000"/>
                    <a:lumOff val="40000"/>
                  </a:srgbClr>
                </a:solidFill>
                <a:effectLst>
                  <a:outerShdw blurRad="50800" algn="tl" rotWithShape="0">
                    <a:srgbClr val="000000"/>
                  </a:outerShdw>
                </a:effectLst>
                <a:uLnTx/>
                <a:uFillTx/>
                <a:latin typeface="Verdana" pitchFamily="34" charset="0"/>
                <a:ea typeface="+mn-ea"/>
                <a:cs typeface="+mn-cs"/>
              </a:rPr>
              <a:t>in</a:t>
            </a:r>
            <a:r>
              <a:rPr kumimoji="0" lang="en-US" sz="80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Verdana" pitchFamily="34" charset="0"/>
                <a:ea typeface="+mn-ea"/>
                <a:cs typeface="+mn-cs"/>
              </a:rPr>
              <a:t>g</a:t>
            </a:r>
            <a:r>
              <a:rPr kumimoji="0" lang="en-US" sz="8000" b="1" i="0" u="none" strike="noStrike" kern="1200" cap="none" spc="0" normalizeH="0" baseline="0" noProof="0" dirty="0">
                <a:ln w="17780" cmpd="sng">
                  <a:solidFill>
                    <a:srgbClr val="000000"/>
                  </a:solidFill>
                  <a:prstDash val="solid"/>
                  <a:miter lim="800000"/>
                </a:ln>
                <a:solidFill>
                  <a:srgbClr val="003399">
                    <a:lumMod val="60000"/>
                    <a:lumOff val="40000"/>
                  </a:srgbClr>
                </a:solidFill>
                <a:effectLst>
                  <a:outerShdw blurRad="50800" algn="tl" rotWithShape="0">
                    <a:srgbClr val="000000"/>
                  </a:outerShdw>
                </a:effectLst>
                <a:uLnTx/>
                <a:uFillTx/>
                <a:latin typeface="Verdana" pitchFamily="34" charset="0"/>
                <a:ea typeface="+mn-ea"/>
                <a:cs typeface="+mn-cs"/>
              </a:rPr>
              <a:t> </a:t>
            </a:r>
            <a:r>
              <a:rPr kumimoji="0" lang="en-US" sz="80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Verdana" pitchFamily="34" charset="0"/>
                <a:ea typeface="+mn-ea"/>
                <a:cs typeface="+mn-cs"/>
              </a:rPr>
              <a:t>O</a:t>
            </a:r>
            <a:r>
              <a:rPr kumimoji="0" lang="en-US" sz="8000" b="1" i="0" u="none" strike="noStrike" kern="1200" cap="none" spc="0" normalizeH="0" baseline="0" noProof="0" dirty="0">
                <a:ln w="17780" cmpd="sng">
                  <a:solidFill>
                    <a:srgbClr val="000000"/>
                  </a:solidFill>
                  <a:prstDash val="solid"/>
                  <a:miter lim="800000"/>
                </a:ln>
                <a:solidFill>
                  <a:srgbClr val="003399">
                    <a:lumMod val="60000"/>
                    <a:lumOff val="40000"/>
                  </a:srgbClr>
                </a:solidFill>
                <a:effectLst>
                  <a:outerShdw blurRad="50800" algn="tl" rotWithShape="0">
                    <a:srgbClr val="000000"/>
                  </a:outerShdw>
                </a:effectLst>
                <a:uLnTx/>
                <a:uFillTx/>
                <a:latin typeface="Verdana" pitchFamily="34" charset="0"/>
                <a:ea typeface="+mn-ea"/>
                <a:cs typeface="+mn-cs"/>
              </a:rPr>
              <a:t>ve</a:t>
            </a:r>
            <a:r>
              <a:rPr kumimoji="0" lang="en-US" sz="80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Verdana" pitchFamily="34" charset="0"/>
                <a:ea typeface="+mn-ea"/>
                <a:cs typeface="+mn-cs"/>
              </a:rPr>
              <a:t>r</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1" name="Rectangle 3"/>
          <p:cNvSpPr>
            <a:spLocks noGrp="1" noChangeArrowheads="1"/>
          </p:cNvSpPr>
          <p:nvPr>
            <p:ph type="body" idx="4294967295"/>
          </p:nvPr>
        </p:nvSpPr>
        <p:spPr>
          <a:xfrm>
            <a:off x="152400" y="228600"/>
            <a:ext cx="8686800" cy="5867400"/>
          </a:xfrm>
        </p:spPr>
        <p:txBody>
          <a:bodyPr/>
          <a:lstStyle/>
          <a:p>
            <a:pPr eaLnBrk="1" hangingPunct="1">
              <a:defRPr/>
            </a:pPr>
            <a:r>
              <a:rPr lang="en-US" dirty="0">
                <a:solidFill>
                  <a:srgbClr val="FF0000"/>
                </a:solidFill>
                <a:effectLst>
                  <a:outerShdw blurRad="38100" dist="38100" dir="2700000" algn="tl">
                    <a:srgbClr val="000000"/>
                  </a:outerShdw>
                </a:effectLst>
                <a:latin typeface="+mn-lt"/>
                <a:ea typeface="+mn-ea"/>
                <a:cs typeface="+mn-cs"/>
              </a:rPr>
              <a:t>This is when genetic </a:t>
            </a:r>
            <a:r>
              <a:rPr lang="en-US" dirty="0">
                <a:solidFill>
                  <a:schemeClr val="accent1">
                    <a:lumMod val="60000"/>
                    <a:lumOff val="40000"/>
                  </a:schemeClr>
                </a:solidFill>
                <a:effectLst>
                  <a:outerShdw blurRad="38100" dist="38100" dir="2700000" algn="tl">
                    <a:srgbClr val="000000"/>
                  </a:outerShdw>
                </a:effectLst>
                <a:latin typeface="+mn-lt"/>
                <a:ea typeface="+mn-ea"/>
                <a:cs typeface="+mn-cs"/>
              </a:rPr>
              <a:t>segments of </a:t>
            </a:r>
            <a:r>
              <a:rPr lang="en-US" dirty="0">
                <a:solidFill>
                  <a:srgbClr val="FF0000"/>
                </a:solidFill>
                <a:effectLst>
                  <a:outerShdw blurRad="38100" dist="38100" dir="2700000" algn="tl">
                    <a:srgbClr val="000000"/>
                  </a:outerShdw>
                </a:effectLst>
                <a:latin typeface="+mn-lt"/>
                <a:ea typeface="+mn-ea"/>
                <a:cs typeface="+mn-cs"/>
              </a:rPr>
              <a:t>information are swapped</a:t>
            </a:r>
            <a:r>
              <a:rPr lang="en-US" dirty="0">
                <a:effectLst>
                  <a:outerShdw blurRad="38100" dist="38100" dir="2700000" algn="tl">
                    <a:srgbClr val="000000"/>
                  </a:outerShdw>
                </a:effectLst>
                <a:latin typeface="+mn-lt"/>
                <a:ea typeface="+mn-ea"/>
                <a:cs typeface="+mn-cs"/>
              </a:rPr>
              <a:t> </a:t>
            </a:r>
            <a:r>
              <a:rPr lang="en-US" dirty="0">
                <a:solidFill>
                  <a:schemeClr val="accent1">
                    <a:lumMod val="60000"/>
                    <a:lumOff val="40000"/>
                  </a:schemeClr>
                </a:solidFill>
                <a:effectLst>
                  <a:outerShdw blurRad="38100" dist="38100" dir="2700000" algn="tl">
                    <a:srgbClr val="000000"/>
                  </a:outerShdw>
                </a:effectLst>
                <a:latin typeface="+mn-lt"/>
                <a:ea typeface="+mn-ea"/>
                <a:cs typeface="+mn-cs"/>
              </a:rPr>
              <a:t>when the chromosomes are next to each</a:t>
            </a:r>
            <a:r>
              <a:rPr lang="en-US" dirty="0">
                <a:effectLst>
                  <a:outerShdw blurRad="38100" dist="38100" dir="2700000" algn="tl">
                    <a:srgbClr val="000000"/>
                  </a:outerShdw>
                </a:effectLst>
                <a:latin typeface="+mn-lt"/>
                <a:ea typeface="+mn-ea"/>
                <a:cs typeface="+mn-cs"/>
              </a:rPr>
              <a:t> </a:t>
            </a:r>
            <a:r>
              <a:rPr lang="en-US" dirty="0">
                <a:solidFill>
                  <a:srgbClr val="FF0000"/>
                </a:solidFill>
                <a:effectLst>
                  <a:outerShdw blurRad="38100" dist="38100" dir="2700000" algn="tl">
                    <a:srgbClr val="000000"/>
                  </a:outerShdw>
                </a:effectLst>
                <a:latin typeface="+mn-lt"/>
                <a:ea typeface="+mn-ea"/>
                <a:cs typeface="+mn-cs"/>
              </a:rPr>
              <a:t>other.</a:t>
            </a:r>
          </a:p>
          <a:p>
            <a:pPr lvl="1" eaLnBrk="1" hangingPunct="1">
              <a:defRPr/>
            </a:pPr>
            <a:r>
              <a:rPr lang="en-US" dirty="0">
                <a:solidFill>
                  <a:srgbClr val="FF0000"/>
                </a:solidFill>
                <a:effectLst>
                  <a:outerShdw blurRad="38100" dist="38100" dir="2700000" algn="tl">
                    <a:srgbClr val="000000"/>
                  </a:outerShdw>
                </a:effectLst>
                <a:ea typeface="+mn-ea"/>
                <a:cs typeface="+mn-cs"/>
              </a:rPr>
              <a:t>Occurs at </a:t>
            </a:r>
            <a:r>
              <a:rPr lang="en-US" dirty="0">
                <a:solidFill>
                  <a:schemeClr val="accent1">
                    <a:lumMod val="60000"/>
                    <a:lumOff val="40000"/>
                  </a:schemeClr>
                </a:solidFill>
                <a:effectLst>
                  <a:outerShdw blurRad="38100" dist="38100" dir="2700000" algn="tl">
                    <a:srgbClr val="000000"/>
                  </a:outerShdw>
                </a:effectLst>
                <a:latin typeface="+mn-lt"/>
                <a:ea typeface="+mn-ea"/>
                <a:cs typeface="+mn-cs"/>
              </a:rPr>
              <a:t>random and </a:t>
            </a:r>
            <a:r>
              <a:rPr lang="en-US" dirty="0">
                <a:solidFill>
                  <a:srgbClr val="FF0000"/>
                </a:solidFill>
                <a:effectLst>
                  <a:outerShdw blurRad="38100" dist="38100" dir="2700000" algn="tl">
                    <a:srgbClr val="000000"/>
                  </a:outerShdw>
                </a:effectLst>
                <a:latin typeface="+mn-lt"/>
                <a:ea typeface="+mn-ea"/>
                <a:cs typeface="+mn-cs"/>
              </a:rPr>
              <a:t>creates millions </a:t>
            </a:r>
            <a:r>
              <a:rPr lang="en-US" dirty="0">
                <a:solidFill>
                  <a:schemeClr val="accent1">
                    <a:lumMod val="60000"/>
                    <a:lumOff val="40000"/>
                  </a:schemeClr>
                </a:solidFill>
                <a:effectLst>
                  <a:outerShdw blurRad="38100" dist="38100" dir="2700000" algn="tl">
                    <a:srgbClr val="000000"/>
                  </a:outerShdw>
                </a:effectLst>
                <a:latin typeface="+mn-lt"/>
                <a:ea typeface="+mn-ea"/>
                <a:cs typeface="+mn-cs"/>
              </a:rPr>
              <a:t>of possibilities.</a:t>
            </a:r>
          </a:p>
          <a:p>
            <a:pPr eaLnBrk="1" hangingPunct="1">
              <a:defRPr/>
            </a:pPr>
            <a:endParaRPr lang="en-US" dirty="0">
              <a:effectLst>
                <a:outerShdw blurRad="38100" dist="38100" dir="2700000" algn="tl">
                  <a:srgbClr val="000000"/>
                </a:outerShdw>
              </a:effectLst>
              <a:latin typeface="+mn-lt"/>
              <a:ea typeface="+mn-ea"/>
              <a:cs typeface="+mn-cs"/>
            </a:endParaRPr>
          </a:p>
        </p:txBody>
      </p:sp>
      <p:pic>
        <p:nvPicPr>
          <p:cNvPr id="48742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895600"/>
            <a:ext cx="8458200" cy="3581400"/>
          </a:xfrm>
          <a:prstGeom prst="rect">
            <a:avLst/>
          </a:prstGeom>
          <a:noFill/>
          <a:ln w="76200" algn="ctr">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457737"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5" name="Rectangle 4"/>
          <p:cNvSpPr/>
          <p:nvPr/>
        </p:nvSpPr>
        <p:spPr>
          <a:xfrm>
            <a:off x="381000" y="4953000"/>
            <a:ext cx="2438400" cy="1569660"/>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7</a:t>
            </a:r>
          </a:p>
        </p:txBody>
      </p:sp>
      <p:sp>
        <p:nvSpPr>
          <p:cNvPr id="6" name="Rectangle 5"/>
          <p:cNvSpPr/>
          <p:nvPr/>
        </p:nvSpPr>
        <p:spPr>
          <a:xfrm>
            <a:off x="3886200" y="5410200"/>
            <a:ext cx="4645824"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answer is…</a:t>
            </a:r>
          </a:p>
        </p:txBody>
      </p:sp>
      <p:sp>
        <p:nvSpPr>
          <p:cNvPr id="7" name="Rectangle 6"/>
          <p:cNvSpPr/>
          <p:nvPr/>
        </p:nvSpPr>
        <p:spPr>
          <a:xfrm>
            <a:off x="452125" y="2967335"/>
            <a:ext cx="8239756" cy="132343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0" b="1" i="0" u="none" strike="noStrike" kern="1200" cap="none" spc="0" normalizeH="0" baseline="0" noProof="0" dirty="0">
                <a:ln w="17780" cmpd="sng">
                  <a:solidFill>
                    <a:srgbClr val="000000"/>
                  </a:solidFill>
                  <a:prstDash val="solid"/>
                  <a:miter lim="800000"/>
                </a:ln>
                <a:solidFill>
                  <a:srgbClr val="003399">
                    <a:lumMod val="60000"/>
                    <a:lumOff val="40000"/>
                  </a:srgbClr>
                </a:solidFill>
                <a:effectLst>
                  <a:outerShdw blurRad="50800" algn="tl" rotWithShape="0">
                    <a:srgbClr val="000000"/>
                  </a:outerShdw>
                </a:effectLst>
                <a:uLnTx/>
                <a:uFillTx/>
                <a:latin typeface="Verdana" pitchFamily="34" charset="0"/>
                <a:ea typeface="+mn-ea"/>
                <a:cs typeface="+mn-cs"/>
              </a:rPr>
              <a:t>C</a:t>
            </a:r>
            <a:r>
              <a:rPr kumimoji="0" lang="en-US" sz="80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Verdana" pitchFamily="34" charset="0"/>
                <a:ea typeface="+mn-ea"/>
                <a:cs typeface="+mn-cs"/>
              </a:rPr>
              <a:t>r</a:t>
            </a:r>
            <a:r>
              <a:rPr kumimoji="0" lang="en-US" sz="8000" b="1" i="0" u="none" strike="noStrike" kern="1200" cap="none" spc="0" normalizeH="0" baseline="0" noProof="0" dirty="0">
                <a:ln w="17780" cmpd="sng">
                  <a:solidFill>
                    <a:srgbClr val="000000"/>
                  </a:solidFill>
                  <a:prstDash val="solid"/>
                  <a:miter lim="800000"/>
                </a:ln>
                <a:solidFill>
                  <a:srgbClr val="003399">
                    <a:lumMod val="60000"/>
                    <a:lumOff val="40000"/>
                  </a:srgbClr>
                </a:solidFill>
                <a:effectLst>
                  <a:outerShdw blurRad="50800" algn="tl" rotWithShape="0">
                    <a:srgbClr val="000000"/>
                  </a:outerShdw>
                </a:effectLst>
                <a:uLnTx/>
                <a:uFillTx/>
                <a:latin typeface="Verdana" pitchFamily="34" charset="0"/>
                <a:ea typeface="+mn-ea"/>
                <a:cs typeface="+mn-cs"/>
              </a:rPr>
              <a:t>o</a:t>
            </a:r>
            <a:r>
              <a:rPr kumimoji="0" lang="en-US" sz="80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Verdana" pitchFamily="34" charset="0"/>
                <a:ea typeface="+mn-ea"/>
                <a:cs typeface="+mn-cs"/>
              </a:rPr>
              <a:t>ss</a:t>
            </a:r>
            <a:r>
              <a:rPr kumimoji="0" lang="en-US" sz="8000" b="1" i="0" u="none" strike="noStrike" kern="1200" cap="none" spc="0" normalizeH="0" baseline="0" noProof="0" dirty="0">
                <a:ln w="17780" cmpd="sng">
                  <a:solidFill>
                    <a:srgbClr val="000000"/>
                  </a:solidFill>
                  <a:prstDash val="solid"/>
                  <a:miter lim="800000"/>
                </a:ln>
                <a:solidFill>
                  <a:srgbClr val="003399">
                    <a:lumMod val="60000"/>
                    <a:lumOff val="40000"/>
                  </a:srgbClr>
                </a:solidFill>
                <a:effectLst>
                  <a:outerShdw blurRad="50800" algn="tl" rotWithShape="0">
                    <a:srgbClr val="000000"/>
                  </a:outerShdw>
                </a:effectLst>
                <a:uLnTx/>
                <a:uFillTx/>
                <a:latin typeface="Verdana" pitchFamily="34" charset="0"/>
                <a:ea typeface="+mn-ea"/>
                <a:cs typeface="+mn-cs"/>
              </a:rPr>
              <a:t>in</a:t>
            </a:r>
            <a:r>
              <a:rPr kumimoji="0" lang="en-US" sz="80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Verdana" pitchFamily="34" charset="0"/>
                <a:ea typeface="+mn-ea"/>
                <a:cs typeface="+mn-cs"/>
              </a:rPr>
              <a:t>g</a:t>
            </a:r>
            <a:r>
              <a:rPr kumimoji="0" lang="en-US" sz="8000" b="1" i="0" u="none" strike="noStrike" kern="1200" cap="none" spc="0" normalizeH="0" baseline="0" noProof="0" dirty="0">
                <a:ln w="17780" cmpd="sng">
                  <a:solidFill>
                    <a:srgbClr val="000000"/>
                  </a:solidFill>
                  <a:prstDash val="solid"/>
                  <a:miter lim="800000"/>
                </a:ln>
                <a:solidFill>
                  <a:srgbClr val="003399">
                    <a:lumMod val="60000"/>
                    <a:lumOff val="40000"/>
                  </a:srgbClr>
                </a:solidFill>
                <a:effectLst>
                  <a:outerShdw blurRad="50800" algn="tl" rotWithShape="0">
                    <a:srgbClr val="000000"/>
                  </a:outerShdw>
                </a:effectLst>
                <a:uLnTx/>
                <a:uFillTx/>
                <a:latin typeface="Verdana" pitchFamily="34" charset="0"/>
                <a:ea typeface="+mn-ea"/>
                <a:cs typeface="+mn-cs"/>
              </a:rPr>
              <a:t> </a:t>
            </a:r>
            <a:r>
              <a:rPr kumimoji="0" lang="en-US" sz="80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Verdana" pitchFamily="34" charset="0"/>
                <a:ea typeface="+mn-ea"/>
                <a:cs typeface="+mn-cs"/>
              </a:rPr>
              <a:t>O</a:t>
            </a:r>
            <a:r>
              <a:rPr kumimoji="0" lang="en-US" sz="8000" b="1" i="0" u="none" strike="noStrike" kern="1200" cap="none" spc="0" normalizeH="0" baseline="0" noProof="0" dirty="0">
                <a:ln w="17780" cmpd="sng">
                  <a:solidFill>
                    <a:srgbClr val="000000"/>
                  </a:solidFill>
                  <a:prstDash val="solid"/>
                  <a:miter lim="800000"/>
                </a:ln>
                <a:solidFill>
                  <a:srgbClr val="003399">
                    <a:lumMod val="60000"/>
                    <a:lumOff val="40000"/>
                  </a:srgbClr>
                </a:solidFill>
                <a:effectLst>
                  <a:outerShdw blurRad="50800" algn="tl" rotWithShape="0">
                    <a:srgbClr val="000000"/>
                  </a:outerShdw>
                </a:effectLst>
                <a:uLnTx/>
                <a:uFillTx/>
                <a:latin typeface="Verdana" pitchFamily="34" charset="0"/>
                <a:ea typeface="+mn-ea"/>
                <a:cs typeface="+mn-cs"/>
              </a:rPr>
              <a:t>ve</a:t>
            </a:r>
            <a:r>
              <a:rPr kumimoji="0" lang="en-US" sz="8000" b="1" i="0" u="none" strike="noStrike" kern="1200" cap="none" spc="0" normalizeH="0" baseline="0" noProof="0" dirty="0">
                <a:ln w="17780" cmpd="sng">
                  <a:solidFill>
                    <a:srgbClr val="000000"/>
                  </a:solidFill>
                  <a:prstDash val="solid"/>
                  <a:miter lim="800000"/>
                </a:ln>
                <a:solidFill>
                  <a:srgbClr val="FF0000"/>
                </a:solidFill>
                <a:effectLst>
                  <a:outerShdw blurRad="50800" algn="tl" rotWithShape="0">
                    <a:srgbClr val="000000"/>
                  </a:outerShdw>
                </a:effectLst>
                <a:uLnTx/>
                <a:uFillTx/>
                <a:latin typeface="Verdana" pitchFamily="34" charset="0"/>
                <a:ea typeface="+mn-ea"/>
                <a:cs typeface="+mn-cs"/>
              </a:rPr>
              <a:t>r</a:t>
            </a:r>
          </a:p>
        </p:txBody>
      </p:sp>
      <p:sp>
        <p:nvSpPr>
          <p:cNvPr id="2" name="Rectangle 1"/>
          <p:cNvSpPr/>
          <p:nvPr/>
        </p:nvSpPr>
        <p:spPr>
          <a:xfrm>
            <a:off x="1981200" y="4075837"/>
            <a:ext cx="6550823" cy="175432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Also called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ysClr val="windowText" lastClr="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Homologous Recombination</a:t>
            </a:r>
          </a:p>
        </p:txBody>
      </p:sp>
    </p:spTree>
    <p:extLst>
      <p:ext uri="{BB962C8B-B14F-4D97-AF65-F5344CB8AC3E}">
        <p14:creationId xmlns:p14="http://schemas.microsoft.com/office/powerpoint/2010/main" val="274507319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a:t>
            </a:r>
            <a:endParaRPr lang="en-US" dirty="0">
              <a:solidFill>
                <a:srgbClr val="FF99FF"/>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5" name="Freeform 4"/>
          <p:cNvSpPr/>
          <p:nvPr/>
        </p:nvSpPr>
        <p:spPr bwMode="auto">
          <a:xfrm>
            <a:off x="985503" y="4973993"/>
            <a:ext cx="5197583" cy="1721711"/>
          </a:xfrm>
          <a:custGeom>
            <a:avLst/>
            <a:gdLst>
              <a:gd name="connsiteX0" fmla="*/ 799754 w 5197583"/>
              <a:gd name="connsiteY0" fmla="*/ 18921 h 1721711"/>
              <a:gd name="connsiteX1" fmla="*/ 625583 w 5197583"/>
              <a:gd name="connsiteY1" fmla="*/ 47950 h 1721711"/>
              <a:gd name="connsiteX2" fmla="*/ 451411 w 5197583"/>
              <a:gd name="connsiteY2" fmla="*/ 62464 h 1721711"/>
              <a:gd name="connsiteX3" fmla="*/ 364326 w 5197583"/>
              <a:gd name="connsiteY3" fmla="*/ 91493 h 1721711"/>
              <a:gd name="connsiteX4" fmla="*/ 320783 w 5197583"/>
              <a:gd name="connsiteY4" fmla="*/ 106007 h 1721711"/>
              <a:gd name="connsiteX5" fmla="*/ 277240 w 5197583"/>
              <a:gd name="connsiteY5" fmla="*/ 149550 h 1721711"/>
              <a:gd name="connsiteX6" fmla="*/ 248211 w 5197583"/>
              <a:gd name="connsiteY6" fmla="*/ 193093 h 1721711"/>
              <a:gd name="connsiteX7" fmla="*/ 204668 w 5197583"/>
              <a:gd name="connsiteY7" fmla="*/ 222121 h 1721711"/>
              <a:gd name="connsiteX8" fmla="*/ 146611 w 5197583"/>
              <a:gd name="connsiteY8" fmla="*/ 309207 h 1721711"/>
              <a:gd name="connsiteX9" fmla="*/ 103068 w 5197583"/>
              <a:gd name="connsiteY9" fmla="*/ 410807 h 1721711"/>
              <a:gd name="connsiteX10" fmla="*/ 74040 w 5197583"/>
              <a:gd name="connsiteY10" fmla="*/ 454350 h 1721711"/>
              <a:gd name="connsiteX11" fmla="*/ 45011 w 5197583"/>
              <a:gd name="connsiteY11" fmla="*/ 555950 h 1721711"/>
              <a:gd name="connsiteX12" fmla="*/ 15983 w 5197583"/>
              <a:gd name="connsiteY12" fmla="*/ 672064 h 1721711"/>
              <a:gd name="connsiteX13" fmla="*/ 45011 w 5197583"/>
              <a:gd name="connsiteY13" fmla="*/ 1020407 h 1721711"/>
              <a:gd name="connsiteX14" fmla="*/ 74040 w 5197583"/>
              <a:gd name="connsiteY14" fmla="*/ 1078464 h 1721711"/>
              <a:gd name="connsiteX15" fmla="*/ 103068 w 5197583"/>
              <a:gd name="connsiteY15" fmla="*/ 1122007 h 1721711"/>
              <a:gd name="connsiteX16" fmla="*/ 161126 w 5197583"/>
              <a:gd name="connsiteY16" fmla="*/ 1180064 h 1721711"/>
              <a:gd name="connsiteX17" fmla="*/ 219183 w 5197583"/>
              <a:gd name="connsiteY17" fmla="*/ 1252636 h 1721711"/>
              <a:gd name="connsiteX18" fmla="*/ 262726 w 5197583"/>
              <a:gd name="connsiteY18" fmla="*/ 1325207 h 1721711"/>
              <a:gd name="connsiteX19" fmla="*/ 349811 w 5197583"/>
              <a:gd name="connsiteY19" fmla="*/ 1368750 h 1721711"/>
              <a:gd name="connsiteX20" fmla="*/ 393354 w 5197583"/>
              <a:gd name="connsiteY20" fmla="*/ 1412293 h 1721711"/>
              <a:gd name="connsiteX21" fmla="*/ 538497 w 5197583"/>
              <a:gd name="connsiteY21" fmla="*/ 1455836 h 1721711"/>
              <a:gd name="connsiteX22" fmla="*/ 1902840 w 5197583"/>
              <a:gd name="connsiteY22" fmla="*/ 1513893 h 1721711"/>
              <a:gd name="connsiteX23" fmla="*/ 2062497 w 5197583"/>
              <a:gd name="connsiteY23" fmla="*/ 1528407 h 1721711"/>
              <a:gd name="connsiteX24" fmla="*/ 2367297 w 5197583"/>
              <a:gd name="connsiteY24" fmla="*/ 1557436 h 1721711"/>
              <a:gd name="connsiteX25" fmla="*/ 3499411 w 5197583"/>
              <a:gd name="connsiteY25" fmla="*/ 1571950 h 1721711"/>
              <a:gd name="connsiteX26" fmla="*/ 4675068 w 5197583"/>
              <a:gd name="connsiteY26" fmla="*/ 1557436 h 1721711"/>
              <a:gd name="connsiteX27" fmla="*/ 4921811 w 5197583"/>
              <a:gd name="connsiteY27" fmla="*/ 1542921 h 1721711"/>
              <a:gd name="connsiteX28" fmla="*/ 4965354 w 5197583"/>
              <a:gd name="connsiteY28" fmla="*/ 1528407 h 1721711"/>
              <a:gd name="connsiteX29" fmla="*/ 5023411 w 5197583"/>
              <a:gd name="connsiteY29" fmla="*/ 1513893 h 1721711"/>
              <a:gd name="connsiteX30" fmla="*/ 5154040 w 5197583"/>
              <a:gd name="connsiteY30" fmla="*/ 1426807 h 1721711"/>
              <a:gd name="connsiteX31" fmla="*/ 5197583 w 5197583"/>
              <a:gd name="connsiteY31" fmla="*/ 1397778 h 1721711"/>
              <a:gd name="connsiteX32" fmla="*/ 5183068 w 5197583"/>
              <a:gd name="connsiteY32" fmla="*/ 1238121 h 1721711"/>
              <a:gd name="connsiteX33" fmla="*/ 5154040 w 5197583"/>
              <a:gd name="connsiteY33" fmla="*/ 1194578 h 1721711"/>
              <a:gd name="connsiteX34" fmla="*/ 5110497 w 5197583"/>
              <a:gd name="connsiteY34" fmla="*/ 1107493 h 1721711"/>
              <a:gd name="connsiteX35" fmla="*/ 5081468 w 5197583"/>
              <a:gd name="connsiteY35" fmla="*/ 962350 h 1721711"/>
              <a:gd name="connsiteX36" fmla="*/ 5052440 w 5197583"/>
              <a:gd name="connsiteY36" fmla="*/ 875264 h 1721711"/>
              <a:gd name="connsiteX37" fmla="*/ 5008897 w 5197583"/>
              <a:gd name="connsiteY37" fmla="*/ 860750 h 1721711"/>
              <a:gd name="connsiteX38" fmla="*/ 4878268 w 5197583"/>
              <a:gd name="connsiteY38" fmla="*/ 802693 h 1721711"/>
              <a:gd name="connsiteX39" fmla="*/ 4834726 w 5197583"/>
              <a:gd name="connsiteY39" fmla="*/ 788178 h 1721711"/>
              <a:gd name="connsiteX40" fmla="*/ 4791183 w 5197583"/>
              <a:gd name="connsiteY40" fmla="*/ 759150 h 1721711"/>
              <a:gd name="connsiteX41" fmla="*/ 4660554 w 5197583"/>
              <a:gd name="connsiteY41" fmla="*/ 715607 h 1721711"/>
              <a:gd name="connsiteX42" fmla="*/ 4617011 w 5197583"/>
              <a:gd name="connsiteY42" fmla="*/ 701093 h 1721711"/>
              <a:gd name="connsiteX43" fmla="*/ 4573468 w 5197583"/>
              <a:gd name="connsiteY43" fmla="*/ 657550 h 1721711"/>
              <a:gd name="connsiteX44" fmla="*/ 4442840 w 5197583"/>
              <a:gd name="connsiteY44" fmla="*/ 584978 h 1721711"/>
              <a:gd name="connsiteX45" fmla="*/ 4399297 w 5197583"/>
              <a:gd name="connsiteY45" fmla="*/ 541436 h 1721711"/>
              <a:gd name="connsiteX46" fmla="*/ 4312211 w 5197583"/>
              <a:gd name="connsiteY46" fmla="*/ 497893 h 1721711"/>
              <a:gd name="connsiteX47" fmla="*/ 4239640 w 5197583"/>
              <a:gd name="connsiteY47" fmla="*/ 410807 h 1721711"/>
              <a:gd name="connsiteX48" fmla="*/ 4181583 w 5197583"/>
              <a:gd name="connsiteY48" fmla="*/ 207607 h 1721711"/>
              <a:gd name="connsiteX49" fmla="*/ 4167068 w 5197583"/>
              <a:gd name="connsiteY49" fmla="*/ 164064 h 1721711"/>
              <a:gd name="connsiteX50" fmla="*/ 4036440 w 5197583"/>
              <a:gd name="connsiteY50" fmla="*/ 91493 h 1721711"/>
              <a:gd name="connsiteX51" fmla="*/ 1627068 w 5197583"/>
              <a:gd name="connsiteY51" fmla="*/ 76978 h 1721711"/>
              <a:gd name="connsiteX52" fmla="*/ 1496440 w 5197583"/>
              <a:gd name="connsiteY52" fmla="*/ 62464 h 1721711"/>
              <a:gd name="connsiteX53" fmla="*/ 1452897 w 5197583"/>
              <a:gd name="connsiteY53" fmla="*/ 47950 h 1721711"/>
              <a:gd name="connsiteX54" fmla="*/ 1394840 w 5197583"/>
              <a:gd name="connsiteY54" fmla="*/ 33436 h 1721711"/>
              <a:gd name="connsiteX55" fmla="*/ 1351297 w 5197583"/>
              <a:gd name="connsiteY55" fmla="*/ 18921 h 1721711"/>
              <a:gd name="connsiteX56" fmla="*/ 1293240 w 5197583"/>
              <a:gd name="connsiteY56" fmla="*/ 4407 h 1721711"/>
              <a:gd name="connsiteX57" fmla="*/ 698154 w 5197583"/>
              <a:gd name="connsiteY57" fmla="*/ 4407 h 172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197583" h="1721711">
                <a:moveTo>
                  <a:pt x="799754" y="18921"/>
                </a:moveTo>
                <a:cubicBezTo>
                  <a:pt x="741697" y="28597"/>
                  <a:pt x="683986" y="40650"/>
                  <a:pt x="625583" y="47950"/>
                </a:cubicBezTo>
                <a:cubicBezTo>
                  <a:pt x="567774" y="55176"/>
                  <a:pt x="508877" y="52886"/>
                  <a:pt x="451411" y="62464"/>
                </a:cubicBezTo>
                <a:cubicBezTo>
                  <a:pt x="421229" y="67494"/>
                  <a:pt x="393354" y="81817"/>
                  <a:pt x="364326" y="91493"/>
                </a:cubicBezTo>
                <a:lnTo>
                  <a:pt x="320783" y="106007"/>
                </a:lnTo>
                <a:cubicBezTo>
                  <a:pt x="306269" y="120521"/>
                  <a:pt x="290381" y="133781"/>
                  <a:pt x="277240" y="149550"/>
                </a:cubicBezTo>
                <a:cubicBezTo>
                  <a:pt x="266073" y="162951"/>
                  <a:pt x="260546" y="180758"/>
                  <a:pt x="248211" y="193093"/>
                </a:cubicBezTo>
                <a:cubicBezTo>
                  <a:pt x="235876" y="205428"/>
                  <a:pt x="219182" y="212445"/>
                  <a:pt x="204668" y="222121"/>
                </a:cubicBezTo>
                <a:cubicBezTo>
                  <a:pt x="185316" y="251150"/>
                  <a:pt x="157643" y="276109"/>
                  <a:pt x="146611" y="309207"/>
                </a:cubicBezTo>
                <a:cubicBezTo>
                  <a:pt x="130327" y="358060"/>
                  <a:pt x="131766" y="360585"/>
                  <a:pt x="103068" y="410807"/>
                </a:cubicBezTo>
                <a:cubicBezTo>
                  <a:pt x="94413" y="425953"/>
                  <a:pt x="81841" y="438748"/>
                  <a:pt x="74040" y="454350"/>
                </a:cubicBezTo>
                <a:cubicBezTo>
                  <a:pt x="62442" y="477546"/>
                  <a:pt x="51210" y="534254"/>
                  <a:pt x="45011" y="555950"/>
                </a:cubicBezTo>
                <a:cubicBezTo>
                  <a:pt x="15260" y="660077"/>
                  <a:pt x="45487" y="524540"/>
                  <a:pt x="15983" y="672064"/>
                </a:cubicBezTo>
                <a:cubicBezTo>
                  <a:pt x="20140" y="759371"/>
                  <a:pt x="0" y="915381"/>
                  <a:pt x="45011" y="1020407"/>
                </a:cubicBezTo>
                <a:cubicBezTo>
                  <a:pt x="53534" y="1040294"/>
                  <a:pt x="63305" y="1059678"/>
                  <a:pt x="74040" y="1078464"/>
                </a:cubicBezTo>
                <a:cubicBezTo>
                  <a:pt x="82695" y="1093610"/>
                  <a:pt x="91716" y="1108763"/>
                  <a:pt x="103068" y="1122007"/>
                </a:cubicBezTo>
                <a:cubicBezTo>
                  <a:pt x="120879" y="1142787"/>
                  <a:pt x="141773" y="1160712"/>
                  <a:pt x="161126" y="1180064"/>
                </a:cubicBezTo>
                <a:cubicBezTo>
                  <a:pt x="194616" y="1280535"/>
                  <a:pt x="147564" y="1169081"/>
                  <a:pt x="219183" y="1252636"/>
                </a:cubicBezTo>
                <a:cubicBezTo>
                  <a:pt x="237542" y="1274055"/>
                  <a:pt x="241641" y="1306465"/>
                  <a:pt x="262726" y="1325207"/>
                </a:cubicBezTo>
                <a:cubicBezTo>
                  <a:pt x="286983" y="1346769"/>
                  <a:pt x="322807" y="1350747"/>
                  <a:pt x="349811" y="1368750"/>
                </a:cubicBezTo>
                <a:cubicBezTo>
                  <a:pt x="366890" y="1380136"/>
                  <a:pt x="375411" y="1402325"/>
                  <a:pt x="393354" y="1412293"/>
                </a:cubicBezTo>
                <a:cubicBezTo>
                  <a:pt x="422260" y="1428352"/>
                  <a:pt x="501020" y="1446466"/>
                  <a:pt x="538497" y="1455836"/>
                </a:cubicBezTo>
                <a:cubicBezTo>
                  <a:pt x="981628" y="1721711"/>
                  <a:pt x="562914" y="1487094"/>
                  <a:pt x="1902840" y="1513893"/>
                </a:cubicBezTo>
                <a:cubicBezTo>
                  <a:pt x="1956268" y="1514962"/>
                  <a:pt x="2009324" y="1523090"/>
                  <a:pt x="2062497" y="1528407"/>
                </a:cubicBezTo>
                <a:cubicBezTo>
                  <a:pt x="2149239" y="1537081"/>
                  <a:pt x="2284821" y="1555603"/>
                  <a:pt x="2367297" y="1557436"/>
                </a:cubicBezTo>
                <a:lnTo>
                  <a:pt x="3499411" y="1571950"/>
                </a:lnTo>
                <a:lnTo>
                  <a:pt x="4675068" y="1557436"/>
                </a:lnTo>
                <a:cubicBezTo>
                  <a:pt x="4757441" y="1555755"/>
                  <a:pt x="4839830" y="1551119"/>
                  <a:pt x="4921811" y="1542921"/>
                </a:cubicBezTo>
                <a:cubicBezTo>
                  <a:pt x="4937034" y="1541399"/>
                  <a:pt x="4950643" y="1532610"/>
                  <a:pt x="4965354" y="1528407"/>
                </a:cubicBezTo>
                <a:cubicBezTo>
                  <a:pt x="4984534" y="1522927"/>
                  <a:pt x="5004059" y="1518731"/>
                  <a:pt x="5023411" y="1513893"/>
                </a:cubicBezTo>
                <a:lnTo>
                  <a:pt x="5154040" y="1426807"/>
                </a:lnTo>
                <a:lnTo>
                  <a:pt x="5197583" y="1397778"/>
                </a:lnTo>
                <a:cubicBezTo>
                  <a:pt x="5192745" y="1344559"/>
                  <a:pt x="5194265" y="1290373"/>
                  <a:pt x="5183068" y="1238121"/>
                </a:cubicBezTo>
                <a:cubicBezTo>
                  <a:pt x="5179413" y="1221064"/>
                  <a:pt x="5161841" y="1210180"/>
                  <a:pt x="5154040" y="1194578"/>
                </a:cubicBezTo>
                <a:cubicBezTo>
                  <a:pt x="5093953" y="1074403"/>
                  <a:pt x="5193685" y="1232274"/>
                  <a:pt x="5110497" y="1107493"/>
                </a:cubicBezTo>
                <a:cubicBezTo>
                  <a:pt x="5100687" y="1048631"/>
                  <a:pt x="5097710" y="1016489"/>
                  <a:pt x="5081468" y="962350"/>
                </a:cubicBezTo>
                <a:cubicBezTo>
                  <a:pt x="5072675" y="933042"/>
                  <a:pt x="5081469" y="884940"/>
                  <a:pt x="5052440" y="875264"/>
                </a:cubicBezTo>
                <a:lnTo>
                  <a:pt x="5008897" y="860750"/>
                </a:lnTo>
                <a:cubicBezTo>
                  <a:pt x="4939893" y="814746"/>
                  <a:pt x="4981906" y="837239"/>
                  <a:pt x="4878268" y="802693"/>
                </a:cubicBezTo>
                <a:cubicBezTo>
                  <a:pt x="4863754" y="797855"/>
                  <a:pt x="4847456" y="796664"/>
                  <a:pt x="4834726" y="788178"/>
                </a:cubicBezTo>
                <a:cubicBezTo>
                  <a:pt x="4820212" y="778502"/>
                  <a:pt x="4807123" y="766235"/>
                  <a:pt x="4791183" y="759150"/>
                </a:cubicBezTo>
                <a:cubicBezTo>
                  <a:pt x="4791173" y="759145"/>
                  <a:pt x="4682331" y="722866"/>
                  <a:pt x="4660554" y="715607"/>
                </a:cubicBezTo>
                <a:lnTo>
                  <a:pt x="4617011" y="701093"/>
                </a:lnTo>
                <a:cubicBezTo>
                  <a:pt x="4602497" y="686579"/>
                  <a:pt x="4590547" y="668936"/>
                  <a:pt x="4573468" y="657550"/>
                </a:cubicBezTo>
                <a:cubicBezTo>
                  <a:pt x="4463952" y="584539"/>
                  <a:pt x="4617628" y="759762"/>
                  <a:pt x="4442840" y="584978"/>
                </a:cubicBezTo>
                <a:cubicBezTo>
                  <a:pt x="4428326" y="570464"/>
                  <a:pt x="4416376" y="552822"/>
                  <a:pt x="4399297" y="541436"/>
                </a:cubicBezTo>
                <a:cubicBezTo>
                  <a:pt x="4268385" y="454162"/>
                  <a:pt x="4449231" y="612075"/>
                  <a:pt x="4312211" y="497893"/>
                </a:cubicBezTo>
                <a:cubicBezTo>
                  <a:pt x="4288082" y="477786"/>
                  <a:pt x="4253072" y="441030"/>
                  <a:pt x="4239640" y="410807"/>
                </a:cubicBezTo>
                <a:cubicBezTo>
                  <a:pt x="4202357" y="326919"/>
                  <a:pt x="4212345" y="299889"/>
                  <a:pt x="4181583" y="207607"/>
                </a:cubicBezTo>
                <a:cubicBezTo>
                  <a:pt x="4176745" y="193093"/>
                  <a:pt x="4175555" y="176794"/>
                  <a:pt x="4167068" y="164064"/>
                </a:cubicBezTo>
                <a:cubicBezTo>
                  <a:pt x="4139363" y="122506"/>
                  <a:pt x="4087137" y="91798"/>
                  <a:pt x="4036440" y="91493"/>
                </a:cubicBezTo>
                <a:lnTo>
                  <a:pt x="1627068" y="76978"/>
                </a:lnTo>
                <a:cubicBezTo>
                  <a:pt x="1583525" y="72140"/>
                  <a:pt x="1539655" y="69666"/>
                  <a:pt x="1496440" y="62464"/>
                </a:cubicBezTo>
                <a:cubicBezTo>
                  <a:pt x="1481349" y="59949"/>
                  <a:pt x="1467608" y="52153"/>
                  <a:pt x="1452897" y="47950"/>
                </a:cubicBezTo>
                <a:cubicBezTo>
                  <a:pt x="1433717" y="42470"/>
                  <a:pt x="1414020" y="38916"/>
                  <a:pt x="1394840" y="33436"/>
                </a:cubicBezTo>
                <a:cubicBezTo>
                  <a:pt x="1380129" y="29233"/>
                  <a:pt x="1366008" y="23124"/>
                  <a:pt x="1351297" y="18921"/>
                </a:cubicBezTo>
                <a:cubicBezTo>
                  <a:pt x="1332117" y="13441"/>
                  <a:pt x="1313183" y="4850"/>
                  <a:pt x="1293240" y="4407"/>
                </a:cubicBezTo>
                <a:cubicBezTo>
                  <a:pt x="1094927" y="0"/>
                  <a:pt x="896516" y="4407"/>
                  <a:pt x="698154" y="440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a:t>
            </a:r>
            <a:endParaRPr lang="en-US" dirty="0">
              <a:solidFill>
                <a:srgbClr val="FF99FF"/>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5" name="Freeform 4"/>
          <p:cNvSpPr/>
          <p:nvPr/>
        </p:nvSpPr>
        <p:spPr bwMode="auto">
          <a:xfrm>
            <a:off x="985503" y="4973993"/>
            <a:ext cx="5197583" cy="1721711"/>
          </a:xfrm>
          <a:custGeom>
            <a:avLst/>
            <a:gdLst>
              <a:gd name="connsiteX0" fmla="*/ 799754 w 5197583"/>
              <a:gd name="connsiteY0" fmla="*/ 18921 h 1721711"/>
              <a:gd name="connsiteX1" fmla="*/ 625583 w 5197583"/>
              <a:gd name="connsiteY1" fmla="*/ 47950 h 1721711"/>
              <a:gd name="connsiteX2" fmla="*/ 451411 w 5197583"/>
              <a:gd name="connsiteY2" fmla="*/ 62464 h 1721711"/>
              <a:gd name="connsiteX3" fmla="*/ 364326 w 5197583"/>
              <a:gd name="connsiteY3" fmla="*/ 91493 h 1721711"/>
              <a:gd name="connsiteX4" fmla="*/ 320783 w 5197583"/>
              <a:gd name="connsiteY4" fmla="*/ 106007 h 1721711"/>
              <a:gd name="connsiteX5" fmla="*/ 277240 w 5197583"/>
              <a:gd name="connsiteY5" fmla="*/ 149550 h 1721711"/>
              <a:gd name="connsiteX6" fmla="*/ 248211 w 5197583"/>
              <a:gd name="connsiteY6" fmla="*/ 193093 h 1721711"/>
              <a:gd name="connsiteX7" fmla="*/ 204668 w 5197583"/>
              <a:gd name="connsiteY7" fmla="*/ 222121 h 1721711"/>
              <a:gd name="connsiteX8" fmla="*/ 146611 w 5197583"/>
              <a:gd name="connsiteY8" fmla="*/ 309207 h 1721711"/>
              <a:gd name="connsiteX9" fmla="*/ 103068 w 5197583"/>
              <a:gd name="connsiteY9" fmla="*/ 410807 h 1721711"/>
              <a:gd name="connsiteX10" fmla="*/ 74040 w 5197583"/>
              <a:gd name="connsiteY10" fmla="*/ 454350 h 1721711"/>
              <a:gd name="connsiteX11" fmla="*/ 45011 w 5197583"/>
              <a:gd name="connsiteY11" fmla="*/ 555950 h 1721711"/>
              <a:gd name="connsiteX12" fmla="*/ 15983 w 5197583"/>
              <a:gd name="connsiteY12" fmla="*/ 672064 h 1721711"/>
              <a:gd name="connsiteX13" fmla="*/ 45011 w 5197583"/>
              <a:gd name="connsiteY13" fmla="*/ 1020407 h 1721711"/>
              <a:gd name="connsiteX14" fmla="*/ 74040 w 5197583"/>
              <a:gd name="connsiteY14" fmla="*/ 1078464 h 1721711"/>
              <a:gd name="connsiteX15" fmla="*/ 103068 w 5197583"/>
              <a:gd name="connsiteY15" fmla="*/ 1122007 h 1721711"/>
              <a:gd name="connsiteX16" fmla="*/ 161126 w 5197583"/>
              <a:gd name="connsiteY16" fmla="*/ 1180064 h 1721711"/>
              <a:gd name="connsiteX17" fmla="*/ 219183 w 5197583"/>
              <a:gd name="connsiteY17" fmla="*/ 1252636 h 1721711"/>
              <a:gd name="connsiteX18" fmla="*/ 262726 w 5197583"/>
              <a:gd name="connsiteY18" fmla="*/ 1325207 h 1721711"/>
              <a:gd name="connsiteX19" fmla="*/ 349811 w 5197583"/>
              <a:gd name="connsiteY19" fmla="*/ 1368750 h 1721711"/>
              <a:gd name="connsiteX20" fmla="*/ 393354 w 5197583"/>
              <a:gd name="connsiteY20" fmla="*/ 1412293 h 1721711"/>
              <a:gd name="connsiteX21" fmla="*/ 538497 w 5197583"/>
              <a:gd name="connsiteY21" fmla="*/ 1455836 h 1721711"/>
              <a:gd name="connsiteX22" fmla="*/ 1902840 w 5197583"/>
              <a:gd name="connsiteY22" fmla="*/ 1513893 h 1721711"/>
              <a:gd name="connsiteX23" fmla="*/ 2062497 w 5197583"/>
              <a:gd name="connsiteY23" fmla="*/ 1528407 h 1721711"/>
              <a:gd name="connsiteX24" fmla="*/ 2367297 w 5197583"/>
              <a:gd name="connsiteY24" fmla="*/ 1557436 h 1721711"/>
              <a:gd name="connsiteX25" fmla="*/ 3499411 w 5197583"/>
              <a:gd name="connsiteY25" fmla="*/ 1571950 h 1721711"/>
              <a:gd name="connsiteX26" fmla="*/ 4675068 w 5197583"/>
              <a:gd name="connsiteY26" fmla="*/ 1557436 h 1721711"/>
              <a:gd name="connsiteX27" fmla="*/ 4921811 w 5197583"/>
              <a:gd name="connsiteY27" fmla="*/ 1542921 h 1721711"/>
              <a:gd name="connsiteX28" fmla="*/ 4965354 w 5197583"/>
              <a:gd name="connsiteY28" fmla="*/ 1528407 h 1721711"/>
              <a:gd name="connsiteX29" fmla="*/ 5023411 w 5197583"/>
              <a:gd name="connsiteY29" fmla="*/ 1513893 h 1721711"/>
              <a:gd name="connsiteX30" fmla="*/ 5154040 w 5197583"/>
              <a:gd name="connsiteY30" fmla="*/ 1426807 h 1721711"/>
              <a:gd name="connsiteX31" fmla="*/ 5197583 w 5197583"/>
              <a:gd name="connsiteY31" fmla="*/ 1397778 h 1721711"/>
              <a:gd name="connsiteX32" fmla="*/ 5183068 w 5197583"/>
              <a:gd name="connsiteY32" fmla="*/ 1238121 h 1721711"/>
              <a:gd name="connsiteX33" fmla="*/ 5154040 w 5197583"/>
              <a:gd name="connsiteY33" fmla="*/ 1194578 h 1721711"/>
              <a:gd name="connsiteX34" fmla="*/ 5110497 w 5197583"/>
              <a:gd name="connsiteY34" fmla="*/ 1107493 h 1721711"/>
              <a:gd name="connsiteX35" fmla="*/ 5081468 w 5197583"/>
              <a:gd name="connsiteY35" fmla="*/ 962350 h 1721711"/>
              <a:gd name="connsiteX36" fmla="*/ 5052440 w 5197583"/>
              <a:gd name="connsiteY36" fmla="*/ 875264 h 1721711"/>
              <a:gd name="connsiteX37" fmla="*/ 5008897 w 5197583"/>
              <a:gd name="connsiteY37" fmla="*/ 860750 h 1721711"/>
              <a:gd name="connsiteX38" fmla="*/ 4878268 w 5197583"/>
              <a:gd name="connsiteY38" fmla="*/ 802693 h 1721711"/>
              <a:gd name="connsiteX39" fmla="*/ 4834726 w 5197583"/>
              <a:gd name="connsiteY39" fmla="*/ 788178 h 1721711"/>
              <a:gd name="connsiteX40" fmla="*/ 4791183 w 5197583"/>
              <a:gd name="connsiteY40" fmla="*/ 759150 h 1721711"/>
              <a:gd name="connsiteX41" fmla="*/ 4660554 w 5197583"/>
              <a:gd name="connsiteY41" fmla="*/ 715607 h 1721711"/>
              <a:gd name="connsiteX42" fmla="*/ 4617011 w 5197583"/>
              <a:gd name="connsiteY42" fmla="*/ 701093 h 1721711"/>
              <a:gd name="connsiteX43" fmla="*/ 4573468 w 5197583"/>
              <a:gd name="connsiteY43" fmla="*/ 657550 h 1721711"/>
              <a:gd name="connsiteX44" fmla="*/ 4442840 w 5197583"/>
              <a:gd name="connsiteY44" fmla="*/ 584978 h 1721711"/>
              <a:gd name="connsiteX45" fmla="*/ 4399297 w 5197583"/>
              <a:gd name="connsiteY45" fmla="*/ 541436 h 1721711"/>
              <a:gd name="connsiteX46" fmla="*/ 4312211 w 5197583"/>
              <a:gd name="connsiteY46" fmla="*/ 497893 h 1721711"/>
              <a:gd name="connsiteX47" fmla="*/ 4239640 w 5197583"/>
              <a:gd name="connsiteY47" fmla="*/ 410807 h 1721711"/>
              <a:gd name="connsiteX48" fmla="*/ 4181583 w 5197583"/>
              <a:gd name="connsiteY48" fmla="*/ 207607 h 1721711"/>
              <a:gd name="connsiteX49" fmla="*/ 4167068 w 5197583"/>
              <a:gd name="connsiteY49" fmla="*/ 164064 h 1721711"/>
              <a:gd name="connsiteX50" fmla="*/ 4036440 w 5197583"/>
              <a:gd name="connsiteY50" fmla="*/ 91493 h 1721711"/>
              <a:gd name="connsiteX51" fmla="*/ 1627068 w 5197583"/>
              <a:gd name="connsiteY51" fmla="*/ 76978 h 1721711"/>
              <a:gd name="connsiteX52" fmla="*/ 1496440 w 5197583"/>
              <a:gd name="connsiteY52" fmla="*/ 62464 h 1721711"/>
              <a:gd name="connsiteX53" fmla="*/ 1452897 w 5197583"/>
              <a:gd name="connsiteY53" fmla="*/ 47950 h 1721711"/>
              <a:gd name="connsiteX54" fmla="*/ 1394840 w 5197583"/>
              <a:gd name="connsiteY54" fmla="*/ 33436 h 1721711"/>
              <a:gd name="connsiteX55" fmla="*/ 1351297 w 5197583"/>
              <a:gd name="connsiteY55" fmla="*/ 18921 h 1721711"/>
              <a:gd name="connsiteX56" fmla="*/ 1293240 w 5197583"/>
              <a:gd name="connsiteY56" fmla="*/ 4407 h 1721711"/>
              <a:gd name="connsiteX57" fmla="*/ 698154 w 5197583"/>
              <a:gd name="connsiteY57" fmla="*/ 4407 h 172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5197583" h="1721711">
                <a:moveTo>
                  <a:pt x="799754" y="18921"/>
                </a:moveTo>
                <a:cubicBezTo>
                  <a:pt x="741697" y="28597"/>
                  <a:pt x="683986" y="40650"/>
                  <a:pt x="625583" y="47950"/>
                </a:cubicBezTo>
                <a:cubicBezTo>
                  <a:pt x="567774" y="55176"/>
                  <a:pt x="508877" y="52886"/>
                  <a:pt x="451411" y="62464"/>
                </a:cubicBezTo>
                <a:cubicBezTo>
                  <a:pt x="421229" y="67494"/>
                  <a:pt x="393354" y="81817"/>
                  <a:pt x="364326" y="91493"/>
                </a:cubicBezTo>
                <a:lnTo>
                  <a:pt x="320783" y="106007"/>
                </a:lnTo>
                <a:cubicBezTo>
                  <a:pt x="306269" y="120521"/>
                  <a:pt x="290381" y="133781"/>
                  <a:pt x="277240" y="149550"/>
                </a:cubicBezTo>
                <a:cubicBezTo>
                  <a:pt x="266073" y="162951"/>
                  <a:pt x="260546" y="180758"/>
                  <a:pt x="248211" y="193093"/>
                </a:cubicBezTo>
                <a:cubicBezTo>
                  <a:pt x="235876" y="205428"/>
                  <a:pt x="219182" y="212445"/>
                  <a:pt x="204668" y="222121"/>
                </a:cubicBezTo>
                <a:cubicBezTo>
                  <a:pt x="185316" y="251150"/>
                  <a:pt x="157643" y="276109"/>
                  <a:pt x="146611" y="309207"/>
                </a:cubicBezTo>
                <a:cubicBezTo>
                  <a:pt x="130327" y="358060"/>
                  <a:pt x="131766" y="360585"/>
                  <a:pt x="103068" y="410807"/>
                </a:cubicBezTo>
                <a:cubicBezTo>
                  <a:pt x="94413" y="425953"/>
                  <a:pt x="81841" y="438748"/>
                  <a:pt x="74040" y="454350"/>
                </a:cubicBezTo>
                <a:cubicBezTo>
                  <a:pt x="62442" y="477546"/>
                  <a:pt x="51210" y="534254"/>
                  <a:pt x="45011" y="555950"/>
                </a:cubicBezTo>
                <a:cubicBezTo>
                  <a:pt x="15260" y="660077"/>
                  <a:pt x="45487" y="524540"/>
                  <a:pt x="15983" y="672064"/>
                </a:cubicBezTo>
                <a:cubicBezTo>
                  <a:pt x="20140" y="759371"/>
                  <a:pt x="0" y="915381"/>
                  <a:pt x="45011" y="1020407"/>
                </a:cubicBezTo>
                <a:cubicBezTo>
                  <a:pt x="53534" y="1040294"/>
                  <a:pt x="63305" y="1059678"/>
                  <a:pt x="74040" y="1078464"/>
                </a:cubicBezTo>
                <a:cubicBezTo>
                  <a:pt x="82695" y="1093610"/>
                  <a:pt x="91716" y="1108763"/>
                  <a:pt x="103068" y="1122007"/>
                </a:cubicBezTo>
                <a:cubicBezTo>
                  <a:pt x="120879" y="1142787"/>
                  <a:pt x="141773" y="1160712"/>
                  <a:pt x="161126" y="1180064"/>
                </a:cubicBezTo>
                <a:cubicBezTo>
                  <a:pt x="194616" y="1280535"/>
                  <a:pt x="147564" y="1169081"/>
                  <a:pt x="219183" y="1252636"/>
                </a:cubicBezTo>
                <a:cubicBezTo>
                  <a:pt x="237542" y="1274055"/>
                  <a:pt x="241641" y="1306465"/>
                  <a:pt x="262726" y="1325207"/>
                </a:cubicBezTo>
                <a:cubicBezTo>
                  <a:pt x="286983" y="1346769"/>
                  <a:pt x="322807" y="1350747"/>
                  <a:pt x="349811" y="1368750"/>
                </a:cubicBezTo>
                <a:cubicBezTo>
                  <a:pt x="366890" y="1380136"/>
                  <a:pt x="375411" y="1402325"/>
                  <a:pt x="393354" y="1412293"/>
                </a:cubicBezTo>
                <a:cubicBezTo>
                  <a:pt x="422260" y="1428352"/>
                  <a:pt x="501020" y="1446466"/>
                  <a:pt x="538497" y="1455836"/>
                </a:cubicBezTo>
                <a:cubicBezTo>
                  <a:pt x="981628" y="1721711"/>
                  <a:pt x="562914" y="1487094"/>
                  <a:pt x="1902840" y="1513893"/>
                </a:cubicBezTo>
                <a:cubicBezTo>
                  <a:pt x="1956268" y="1514962"/>
                  <a:pt x="2009324" y="1523090"/>
                  <a:pt x="2062497" y="1528407"/>
                </a:cubicBezTo>
                <a:cubicBezTo>
                  <a:pt x="2149239" y="1537081"/>
                  <a:pt x="2284821" y="1555603"/>
                  <a:pt x="2367297" y="1557436"/>
                </a:cubicBezTo>
                <a:lnTo>
                  <a:pt x="3499411" y="1571950"/>
                </a:lnTo>
                <a:lnTo>
                  <a:pt x="4675068" y="1557436"/>
                </a:lnTo>
                <a:cubicBezTo>
                  <a:pt x="4757441" y="1555755"/>
                  <a:pt x="4839830" y="1551119"/>
                  <a:pt x="4921811" y="1542921"/>
                </a:cubicBezTo>
                <a:cubicBezTo>
                  <a:pt x="4937034" y="1541399"/>
                  <a:pt x="4950643" y="1532610"/>
                  <a:pt x="4965354" y="1528407"/>
                </a:cubicBezTo>
                <a:cubicBezTo>
                  <a:pt x="4984534" y="1522927"/>
                  <a:pt x="5004059" y="1518731"/>
                  <a:pt x="5023411" y="1513893"/>
                </a:cubicBezTo>
                <a:lnTo>
                  <a:pt x="5154040" y="1426807"/>
                </a:lnTo>
                <a:lnTo>
                  <a:pt x="5197583" y="1397778"/>
                </a:lnTo>
                <a:cubicBezTo>
                  <a:pt x="5192745" y="1344559"/>
                  <a:pt x="5194265" y="1290373"/>
                  <a:pt x="5183068" y="1238121"/>
                </a:cubicBezTo>
                <a:cubicBezTo>
                  <a:pt x="5179413" y="1221064"/>
                  <a:pt x="5161841" y="1210180"/>
                  <a:pt x="5154040" y="1194578"/>
                </a:cubicBezTo>
                <a:cubicBezTo>
                  <a:pt x="5093953" y="1074403"/>
                  <a:pt x="5193685" y="1232274"/>
                  <a:pt x="5110497" y="1107493"/>
                </a:cubicBezTo>
                <a:cubicBezTo>
                  <a:pt x="5100687" y="1048631"/>
                  <a:pt x="5097710" y="1016489"/>
                  <a:pt x="5081468" y="962350"/>
                </a:cubicBezTo>
                <a:cubicBezTo>
                  <a:pt x="5072675" y="933042"/>
                  <a:pt x="5081469" y="884940"/>
                  <a:pt x="5052440" y="875264"/>
                </a:cubicBezTo>
                <a:lnTo>
                  <a:pt x="5008897" y="860750"/>
                </a:lnTo>
                <a:cubicBezTo>
                  <a:pt x="4939893" y="814746"/>
                  <a:pt x="4981906" y="837239"/>
                  <a:pt x="4878268" y="802693"/>
                </a:cubicBezTo>
                <a:cubicBezTo>
                  <a:pt x="4863754" y="797855"/>
                  <a:pt x="4847456" y="796664"/>
                  <a:pt x="4834726" y="788178"/>
                </a:cubicBezTo>
                <a:cubicBezTo>
                  <a:pt x="4820212" y="778502"/>
                  <a:pt x="4807123" y="766235"/>
                  <a:pt x="4791183" y="759150"/>
                </a:cubicBezTo>
                <a:cubicBezTo>
                  <a:pt x="4791173" y="759145"/>
                  <a:pt x="4682331" y="722866"/>
                  <a:pt x="4660554" y="715607"/>
                </a:cubicBezTo>
                <a:lnTo>
                  <a:pt x="4617011" y="701093"/>
                </a:lnTo>
                <a:cubicBezTo>
                  <a:pt x="4602497" y="686579"/>
                  <a:pt x="4590547" y="668936"/>
                  <a:pt x="4573468" y="657550"/>
                </a:cubicBezTo>
                <a:cubicBezTo>
                  <a:pt x="4463952" y="584539"/>
                  <a:pt x="4617628" y="759762"/>
                  <a:pt x="4442840" y="584978"/>
                </a:cubicBezTo>
                <a:cubicBezTo>
                  <a:pt x="4428326" y="570464"/>
                  <a:pt x="4416376" y="552822"/>
                  <a:pt x="4399297" y="541436"/>
                </a:cubicBezTo>
                <a:cubicBezTo>
                  <a:pt x="4268385" y="454162"/>
                  <a:pt x="4449231" y="612075"/>
                  <a:pt x="4312211" y="497893"/>
                </a:cubicBezTo>
                <a:cubicBezTo>
                  <a:pt x="4288082" y="477786"/>
                  <a:pt x="4253072" y="441030"/>
                  <a:pt x="4239640" y="410807"/>
                </a:cubicBezTo>
                <a:cubicBezTo>
                  <a:pt x="4202357" y="326919"/>
                  <a:pt x="4212345" y="299889"/>
                  <a:pt x="4181583" y="207607"/>
                </a:cubicBezTo>
                <a:cubicBezTo>
                  <a:pt x="4176745" y="193093"/>
                  <a:pt x="4175555" y="176794"/>
                  <a:pt x="4167068" y="164064"/>
                </a:cubicBezTo>
                <a:cubicBezTo>
                  <a:pt x="4139363" y="122506"/>
                  <a:pt x="4087137" y="91798"/>
                  <a:pt x="4036440" y="91493"/>
                </a:cubicBezTo>
                <a:lnTo>
                  <a:pt x="1627068" y="76978"/>
                </a:lnTo>
                <a:cubicBezTo>
                  <a:pt x="1583525" y="72140"/>
                  <a:pt x="1539655" y="69666"/>
                  <a:pt x="1496440" y="62464"/>
                </a:cubicBezTo>
                <a:cubicBezTo>
                  <a:pt x="1481349" y="59949"/>
                  <a:pt x="1467608" y="52153"/>
                  <a:pt x="1452897" y="47950"/>
                </a:cubicBezTo>
                <a:cubicBezTo>
                  <a:pt x="1433717" y="42470"/>
                  <a:pt x="1414020" y="38916"/>
                  <a:pt x="1394840" y="33436"/>
                </a:cubicBezTo>
                <a:cubicBezTo>
                  <a:pt x="1380129" y="29233"/>
                  <a:pt x="1366008" y="23124"/>
                  <a:pt x="1351297" y="18921"/>
                </a:cubicBezTo>
                <a:cubicBezTo>
                  <a:pt x="1332117" y="13441"/>
                  <a:pt x="1313183" y="4850"/>
                  <a:pt x="1293240" y="4407"/>
                </a:cubicBezTo>
                <a:cubicBezTo>
                  <a:pt x="1094927" y="0"/>
                  <a:pt x="896516" y="4407"/>
                  <a:pt x="698154" y="4407"/>
                </a:cubicBezTo>
              </a:path>
            </a:pathLst>
          </a:cu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a:t>
            </a:r>
            <a:endParaRPr lang="en-US" dirty="0">
              <a:solidFill>
                <a:srgbClr val="FF99FF"/>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a:t>
            </a:r>
            <a:endParaRPr lang="en-US" dirty="0">
              <a:solidFill>
                <a:srgbClr val="FF99FF"/>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a:t>
            </a:r>
            <a:endParaRPr lang="en-US" dirty="0">
              <a:solidFill>
                <a:srgbClr val="FF99FF"/>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
        <p:nvSpPr>
          <p:cNvPr id="9" name="Rectangle 8"/>
          <p:cNvSpPr/>
          <p:nvPr/>
        </p:nvSpPr>
        <p:spPr>
          <a:xfrm>
            <a:off x="2209800" y="3962400"/>
            <a:ext cx="2916183"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Diploid</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a:t>
            </a:r>
            <a:endParaRPr lang="en-US" dirty="0">
              <a:solidFill>
                <a:srgbClr val="FF99FF"/>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
        <p:nvSpPr>
          <p:cNvPr id="9" name="Rectangle 8"/>
          <p:cNvSpPr/>
          <p:nvPr/>
        </p:nvSpPr>
        <p:spPr>
          <a:xfrm>
            <a:off x="2209800" y="3962400"/>
            <a:ext cx="2916183"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Diploid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3363" name="Rectangle 3"/>
          <p:cNvSpPr>
            <a:spLocks noGrp="1" noChangeArrowheads="1"/>
          </p:cNvSpPr>
          <p:nvPr>
            <p:ph type="body" idx="4294967295"/>
          </p:nvPr>
        </p:nvSpPr>
        <p:spPr>
          <a:xfrm>
            <a:off x="191549" y="228600"/>
            <a:ext cx="8229600" cy="5791200"/>
          </a:xfrm>
        </p:spPr>
        <p:txBody>
          <a:bodyPr/>
          <a:lstStyle/>
          <a:p>
            <a:pPr eaLnBrk="1" hangingPunct="1"/>
            <a:r>
              <a:rPr lang="en-US" dirty="0">
                <a:effectLst>
                  <a:outerShdw blurRad="38100" dist="38100" dir="2700000" algn="tl">
                    <a:srgbClr val="336699"/>
                  </a:outerShdw>
                </a:effectLst>
              </a:rPr>
              <a:t>99.9% of your cells replicate by using mitosis or meiosis?</a:t>
            </a:r>
          </a:p>
        </p:txBody>
      </p:sp>
      <p:pic>
        <p:nvPicPr>
          <p:cNvPr id="40755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524000"/>
            <a:ext cx="8686800" cy="5029200"/>
          </a:xfrm>
          <a:prstGeom prst="rect">
            <a:avLst/>
          </a:prstGeom>
          <a:noFill/>
          <a:ln w="76200">
            <a:solidFill>
              <a:srgbClr val="FF99FF"/>
            </a:solidFill>
            <a:miter lim="800000"/>
            <a:headEnd/>
            <a:tailEnd/>
          </a:ln>
          <a:extLst>
            <a:ext uri="{909E8E84-426E-40DD-AFC4-6F175D3DCCD1}">
              <a14:hiddenFill xmlns:a14="http://schemas.microsoft.com/office/drawing/2010/main">
                <a:solidFill>
                  <a:srgbClr val="FFFFFF"/>
                </a:solidFill>
              </a14:hiddenFill>
            </a:ext>
          </a:extLst>
        </p:spPr>
      </p:pic>
      <p:sp>
        <p:nvSpPr>
          <p:cNvPr id="430089" name="Rectangle 9"/>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2" name="Rectangle 1">
            <a:extLst>
              <a:ext uri="{FF2B5EF4-FFF2-40B4-BE49-F238E27FC236}">
                <a16:creationId xmlns:a16="http://schemas.microsoft.com/office/drawing/2014/main" id="{13054EF2-438E-401A-AD8C-5061FE5BE668}"/>
              </a:ext>
            </a:extLst>
          </p:cNvPr>
          <p:cNvSpPr/>
          <p:nvPr/>
        </p:nvSpPr>
        <p:spPr>
          <a:xfrm>
            <a:off x="8073502" y="14287"/>
            <a:ext cx="841898" cy="1200329"/>
          </a:xfrm>
          <a:prstGeom prst="rect">
            <a:avLst/>
          </a:prstGeom>
          <a:noFill/>
        </p:spPr>
        <p:txBody>
          <a:bodyPr wrap="none" lIns="91440" tIns="45720" rIns="91440" bIns="45720">
            <a:spAutoFit/>
          </a:bodyPr>
          <a:lstStyle/>
          <a:p>
            <a:pPr algn="ctr"/>
            <a:r>
              <a:rPr lang="en-US" sz="7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1</a:t>
            </a:r>
          </a:p>
        </p:txBody>
      </p:sp>
    </p:spTree>
    <p:extLst>
      <p:ext uri="{BB962C8B-B14F-4D97-AF65-F5344CB8AC3E}">
        <p14:creationId xmlns:p14="http://schemas.microsoft.com/office/powerpoint/2010/main" val="15077379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a:t>
            </a:r>
            <a:endParaRPr lang="en-US" dirty="0">
              <a:solidFill>
                <a:srgbClr val="FF99FF"/>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
        <p:nvSpPr>
          <p:cNvPr id="9" name="Rectangle 8"/>
          <p:cNvSpPr/>
          <p:nvPr/>
        </p:nvSpPr>
        <p:spPr>
          <a:xfrm>
            <a:off x="2209800" y="3962400"/>
            <a:ext cx="2916183"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Diploid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a:t>
            </a:r>
            <a:endParaRPr lang="en-US" dirty="0">
              <a:solidFill>
                <a:srgbClr val="FF99FF"/>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
        <p:nvSpPr>
          <p:cNvPr id="9" name="Rectangle 8"/>
          <p:cNvSpPr/>
          <p:nvPr/>
        </p:nvSpPr>
        <p:spPr>
          <a:xfrm>
            <a:off x="2209800" y="3962400"/>
            <a:ext cx="2916183"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Diploid</a:t>
            </a:r>
          </a:p>
        </p:txBody>
      </p:sp>
      <p:sp>
        <p:nvSpPr>
          <p:cNvPr id="10" name="Rectangle 9"/>
          <p:cNvSpPr/>
          <p:nvPr/>
        </p:nvSpPr>
        <p:spPr>
          <a:xfrm>
            <a:off x="5996984" y="2438400"/>
            <a:ext cx="3147016"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Haploid</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a:t>
            </a:r>
            <a:endParaRPr lang="en-US" dirty="0">
              <a:solidFill>
                <a:srgbClr val="FF99FF"/>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
        <p:nvSpPr>
          <p:cNvPr id="9" name="Rectangle 8"/>
          <p:cNvSpPr/>
          <p:nvPr/>
        </p:nvSpPr>
        <p:spPr>
          <a:xfrm>
            <a:off x="2209800" y="3962400"/>
            <a:ext cx="2916183"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Diploid</a:t>
            </a:r>
          </a:p>
        </p:txBody>
      </p:sp>
      <p:sp>
        <p:nvSpPr>
          <p:cNvPr id="10" name="Rectangle 9"/>
          <p:cNvSpPr/>
          <p:nvPr/>
        </p:nvSpPr>
        <p:spPr>
          <a:xfrm>
            <a:off x="5996984" y="2438400"/>
            <a:ext cx="3147016"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Haploid</a:t>
            </a:r>
          </a:p>
        </p:txBody>
      </p:sp>
      <p:sp>
        <p:nvSpPr>
          <p:cNvPr id="11" name="Rectangle 10"/>
          <p:cNvSpPr/>
          <p:nvPr/>
        </p:nvSpPr>
        <p:spPr>
          <a:xfrm>
            <a:off x="762000" y="3276600"/>
            <a:ext cx="1059907" cy="830997"/>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2" name="Rectangle 11"/>
          <p:cNvSpPr/>
          <p:nvPr/>
        </p:nvSpPr>
        <p:spPr>
          <a:xfrm>
            <a:off x="3581401" y="2971800"/>
            <a:ext cx="1168911" cy="92333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3" name="Rectangle 12"/>
          <p:cNvSpPr/>
          <p:nvPr/>
        </p:nvSpPr>
        <p:spPr>
          <a:xfrm>
            <a:off x="5257801" y="28194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4" name="Rectangle 13"/>
          <p:cNvSpPr/>
          <p:nvPr/>
        </p:nvSpPr>
        <p:spPr>
          <a:xfrm>
            <a:off x="5334001" y="49530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a:t>
            </a:r>
            <a:endParaRPr lang="en-US" dirty="0">
              <a:solidFill>
                <a:srgbClr val="FF99FF"/>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
        <p:nvSpPr>
          <p:cNvPr id="9" name="Rectangle 8"/>
          <p:cNvSpPr/>
          <p:nvPr/>
        </p:nvSpPr>
        <p:spPr>
          <a:xfrm>
            <a:off x="2209800" y="3962400"/>
            <a:ext cx="2916183"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Diploid</a:t>
            </a:r>
          </a:p>
        </p:txBody>
      </p:sp>
      <p:sp>
        <p:nvSpPr>
          <p:cNvPr id="10" name="Rectangle 9"/>
          <p:cNvSpPr/>
          <p:nvPr/>
        </p:nvSpPr>
        <p:spPr>
          <a:xfrm>
            <a:off x="5996984" y="2438400"/>
            <a:ext cx="3147016"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Haploid</a:t>
            </a:r>
          </a:p>
        </p:txBody>
      </p:sp>
      <p:sp>
        <p:nvSpPr>
          <p:cNvPr id="11" name="Rectangle 10"/>
          <p:cNvSpPr/>
          <p:nvPr/>
        </p:nvSpPr>
        <p:spPr>
          <a:xfrm>
            <a:off x="762000" y="3276600"/>
            <a:ext cx="1059907" cy="830997"/>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2" name="Rectangle 11"/>
          <p:cNvSpPr/>
          <p:nvPr/>
        </p:nvSpPr>
        <p:spPr>
          <a:xfrm>
            <a:off x="3581401" y="2971800"/>
            <a:ext cx="1168911" cy="92333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3" name="Rectangle 12"/>
          <p:cNvSpPr/>
          <p:nvPr/>
        </p:nvSpPr>
        <p:spPr>
          <a:xfrm>
            <a:off x="5257801" y="28194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4" name="Rectangle 13"/>
          <p:cNvSpPr/>
          <p:nvPr/>
        </p:nvSpPr>
        <p:spPr>
          <a:xfrm>
            <a:off x="5334001" y="49530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5" name="Rectangle 14"/>
          <p:cNvSpPr/>
          <p:nvPr/>
        </p:nvSpPr>
        <p:spPr>
          <a:xfrm>
            <a:off x="4495800" y="3429000"/>
            <a:ext cx="3544560" cy="120032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DNA doesn’t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replicate</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a:t>
            </a:r>
            <a:endParaRPr lang="en-US" dirty="0">
              <a:solidFill>
                <a:srgbClr val="FF99FF"/>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
        <p:nvSpPr>
          <p:cNvPr id="9" name="Rectangle 8"/>
          <p:cNvSpPr/>
          <p:nvPr/>
        </p:nvSpPr>
        <p:spPr>
          <a:xfrm>
            <a:off x="2209800" y="3962400"/>
            <a:ext cx="2916183"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Diploid</a:t>
            </a:r>
          </a:p>
        </p:txBody>
      </p:sp>
      <p:sp>
        <p:nvSpPr>
          <p:cNvPr id="10" name="Rectangle 9"/>
          <p:cNvSpPr/>
          <p:nvPr/>
        </p:nvSpPr>
        <p:spPr>
          <a:xfrm>
            <a:off x="5996984" y="2438400"/>
            <a:ext cx="3147016"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Haploid</a:t>
            </a:r>
          </a:p>
        </p:txBody>
      </p:sp>
      <p:sp>
        <p:nvSpPr>
          <p:cNvPr id="11" name="Rectangle 10"/>
          <p:cNvSpPr/>
          <p:nvPr/>
        </p:nvSpPr>
        <p:spPr>
          <a:xfrm>
            <a:off x="762000" y="3276600"/>
            <a:ext cx="1059907" cy="830997"/>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2" name="Rectangle 11"/>
          <p:cNvSpPr/>
          <p:nvPr/>
        </p:nvSpPr>
        <p:spPr>
          <a:xfrm>
            <a:off x="3581401" y="2971800"/>
            <a:ext cx="1168911" cy="92333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3" name="Rectangle 12"/>
          <p:cNvSpPr/>
          <p:nvPr/>
        </p:nvSpPr>
        <p:spPr>
          <a:xfrm>
            <a:off x="5257801" y="28194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4" name="Rectangle 13"/>
          <p:cNvSpPr/>
          <p:nvPr/>
        </p:nvSpPr>
        <p:spPr>
          <a:xfrm>
            <a:off x="5334001" y="49530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5" name="Rectangle 14"/>
          <p:cNvSpPr/>
          <p:nvPr/>
        </p:nvSpPr>
        <p:spPr>
          <a:xfrm>
            <a:off x="4495800" y="3429000"/>
            <a:ext cx="3544560" cy="120032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DNA doesn’t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replicate</a:t>
            </a:r>
          </a:p>
        </p:txBody>
      </p:sp>
      <p:sp>
        <p:nvSpPr>
          <p:cNvPr id="16" name="Rectangle 15"/>
          <p:cNvSpPr/>
          <p:nvPr/>
        </p:nvSpPr>
        <p:spPr>
          <a:xfrm>
            <a:off x="6934200" y="14478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23</a:t>
            </a:r>
          </a:p>
        </p:txBody>
      </p:sp>
      <p:sp>
        <p:nvSpPr>
          <p:cNvPr id="17" name="Rectangle 16"/>
          <p:cNvSpPr/>
          <p:nvPr/>
        </p:nvSpPr>
        <p:spPr>
          <a:xfrm>
            <a:off x="7620000" y="27432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23</a:t>
            </a:r>
          </a:p>
        </p:txBody>
      </p:sp>
      <p:sp>
        <p:nvSpPr>
          <p:cNvPr id="18" name="Rectangle 17"/>
          <p:cNvSpPr/>
          <p:nvPr/>
        </p:nvSpPr>
        <p:spPr>
          <a:xfrm>
            <a:off x="7620000" y="44196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23</a:t>
            </a:r>
          </a:p>
        </p:txBody>
      </p:sp>
      <p:sp>
        <p:nvSpPr>
          <p:cNvPr id="19" name="Rectangle 18"/>
          <p:cNvSpPr/>
          <p:nvPr/>
        </p:nvSpPr>
        <p:spPr>
          <a:xfrm>
            <a:off x="7543800" y="55626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23</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a:t>
            </a:r>
            <a:endParaRPr lang="en-US" dirty="0">
              <a:solidFill>
                <a:srgbClr val="FF99FF"/>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
        <p:nvSpPr>
          <p:cNvPr id="9" name="Rectangle 8"/>
          <p:cNvSpPr/>
          <p:nvPr/>
        </p:nvSpPr>
        <p:spPr>
          <a:xfrm>
            <a:off x="2209800" y="3962400"/>
            <a:ext cx="2916183"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Diploid</a:t>
            </a:r>
          </a:p>
        </p:txBody>
      </p:sp>
      <p:sp>
        <p:nvSpPr>
          <p:cNvPr id="10" name="Rectangle 9"/>
          <p:cNvSpPr/>
          <p:nvPr/>
        </p:nvSpPr>
        <p:spPr>
          <a:xfrm>
            <a:off x="5996984" y="2438400"/>
            <a:ext cx="3147016"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Haploid</a:t>
            </a:r>
          </a:p>
        </p:txBody>
      </p:sp>
      <p:sp>
        <p:nvSpPr>
          <p:cNvPr id="11" name="Rectangle 10"/>
          <p:cNvSpPr/>
          <p:nvPr/>
        </p:nvSpPr>
        <p:spPr>
          <a:xfrm>
            <a:off x="762000" y="3276600"/>
            <a:ext cx="1059907" cy="830997"/>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2" name="Rectangle 11"/>
          <p:cNvSpPr/>
          <p:nvPr/>
        </p:nvSpPr>
        <p:spPr>
          <a:xfrm>
            <a:off x="3581401" y="2971800"/>
            <a:ext cx="1168911" cy="92333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3" name="Rectangle 12"/>
          <p:cNvSpPr/>
          <p:nvPr/>
        </p:nvSpPr>
        <p:spPr>
          <a:xfrm>
            <a:off x="5257801" y="28194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4" name="Rectangle 13"/>
          <p:cNvSpPr/>
          <p:nvPr/>
        </p:nvSpPr>
        <p:spPr>
          <a:xfrm>
            <a:off x="5334001" y="49530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5" name="Rectangle 14"/>
          <p:cNvSpPr/>
          <p:nvPr/>
        </p:nvSpPr>
        <p:spPr>
          <a:xfrm>
            <a:off x="4495800" y="3429000"/>
            <a:ext cx="3544560" cy="120032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DNA doesn’t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replicate</a:t>
            </a:r>
          </a:p>
        </p:txBody>
      </p:sp>
      <p:sp>
        <p:nvSpPr>
          <p:cNvPr id="16" name="Rectangle 15"/>
          <p:cNvSpPr/>
          <p:nvPr/>
        </p:nvSpPr>
        <p:spPr>
          <a:xfrm>
            <a:off x="6934200" y="14478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23</a:t>
            </a:r>
          </a:p>
        </p:txBody>
      </p:sp>
      <p:sp>
        <p:nvSpPr>
          <p:cNvPr id="17" name="Rectangle 16"/>
          <p:cNvSpPr/>
          <p:nvPr/>
        </p:nvSpPr>
        <p:spPr>
          <a:xfrm>
            <a:off x="7620000" y="27432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23</a:t>
            </a:r>
          </a:p>
        </p:txBody>
      </p:sp>
      <p:sp>
        <p:nvSpPr>
          <p:cNvPr id="18" name="Rectangle 17"/>
          <p:cNvSpPr/>
          <p:nvPr/>
        </p:nvSpPr>
        <p:spPr>
          <a:xfrm>
            <a:off x="7620000" y="44196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23</a:t>
            </a:r>
          </a:p>
        </p:txBody>
      </p:sp>
      <p:sp>
        <p:nvSpPr>
          <p:cNvPr id="19" name="Rectangle 18"/>
          <p:cNvSpPr/>
          <p:nvPr/>
        </p:nvSpPr>
        <p:spPr>
          <a:xfrm>
            <a:off x="7543800" y="55626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23</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a:t>
            </a:r>
            <a:r>
              <a:rPr lang="en-US" dirty="0">
                <a:solidFill>
                  <a:srgbClr val="FF5050"/>
                </a:solidFill>
                <a:effectLst>
                  <a:outerShdw blurRad="38100" dist="38100" dir="2700000" algn="tl">
                    <a:srgbClr val="000000"/>
                  </a:outerShdw>
                </a:effectLst>
              </a:rPr>
              <a:t> Reduction</a:t>
            </a:r>
            <a:endParaRPr lang="en-US" dirty="0">
              <a:solidFill>
                <a:srgbClr val="FF5050"/>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
        <p:nvSpPr>
          <p:cNvPr id="9" name="Rectangle 8"/>
          <p:cNvSpPr/>
          <p:nvPr/>
        </p:nvSpPr>
        <p:spPr>
          <a:xfrm>
            <a:off x="2209800" y="3962400"/>
            <a:ext cx="2916183"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Diploid</a:t>
            </a:r>
          </a:p>
        </p:txBody>
      </p:sp>
      <p:sp>
        <p:nvSpPr>
          <p:cNvPr id="10" name="Rectangle 9"/>
          <p:cNvSpPr/>
          <p:nvPr/>
        </p:nvSpPr>
        <p:spPr>
          <a:xfrm>
            <a:off x="5996984" y="2438400"/>
            <a:ext cx="3147016"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Haploid</a:t>
            </a:r>
          </a:p>
        </p:txBody>
      </p:sp>
      <p:sp>
        <p:nvSpPr>
          <p:cNvPr id="11" name="Rectangle 10"/>
          <p:cNvSpPr/>
          <p:nvPr/>
        </p:nvSpPr>
        <p:spPr>
          <a:xfrm>
            <a:off x="762000" y="3276600"/>
            <a:ext cx="1059907" cy="830997"/>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2" name="Rectangle 11"/>
          <p:cNvSpPr/>
          <p:nvPr/>
        </p:nvSpPr>
        <p:spPr>
          <a:xfrm>
            <a:off x="3581401" y="2971800"/>
            <a:ext cx="1168911" cy="92333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3" name="Rectangle 12"/>
          <p:cNvSpPr/>
          <p:nvPr/>
        </p:nvSpPr>
        <p:spPr>
          <a:xfrm>
            <a:off x="5257801" y="28194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4" name="Rectangle 13"/>
          <p:cNvSpPr/>
          <p:nvPr/>
        </p:nvSpPr>
        <p:spPr>
          <a:xfrm>
            <a:off x="5334001" y="49530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5" name="Rectangle 14"/>
          <p:cNvSpPr/>
          <p:nvPr/>
        </p:nvSpPr>
        <p:spPr>
          <a:xfrm>
            <a:off x="4495800" y="3429000"/>
            <a:ext cx="3544560" cy="120032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DNA doesn’t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replicate</a:t>
            </a:r>
          </a:p>
        </p:txBody>
      </p:sp>
      <p:sp>
        <p:nvSpPr>
          <p:cNvPr id="16" name="Rectangle 15"/>
          <p:cNvSpPr/>
          <p:nvPr/>
        </p:nvSpPr>
        <p:spPr>
          <a:xfrm>
            <a:off x="6934200" y="14478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23</a:t>
            </a:r>
          </a:p>
        </p:txBody>
      </p:sp>
      <p:sp>
        <p:nvSpPr>
          <p:cNvPr id="17" name="Rectangle 16"/>
          <p:cNvSpPr/>
          <p:nvPr/>
        </p:nvSpPr>
        <p:spPr>
          <a:xfrm>
            <a:off x="7620000" y="27432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23</a:t>
            </a:r>
          </a:p>
        </p:txBody>
      </p:sp>
      <p:sp>
        <p:nvSpPr>
          <p:cNvPr id="18" name="Rectangle 17"/>
          <p:cNvSpPr/>
          <p:nvPr/>
        </p:nvSpPr>
        <p:spPr>
          <a:xfrm>
            <a:off x="7620000" y="44196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23</a:t>
            </a:r>
          </a:p>
        </p:txBody>
      </p:sp>
      <p:sp>
        <p:nvSpPr>
          <p:cNvPr id="19" name="Rectangle 18"/>
          <p:cNvSpPr/>
          <p:nvPr/>
        </p:nvSpPr>
        <p:spPr>
          <a:xfrm>
            <a:off x="7543800" y="55626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23</a:t>
            </a:r>
          </a:p>
        </p:txBody>
      </p:sp>
      <p:sp>
        <p:nvSpPr>
          <p:cNvPr id="20" name="Rectangle 19"/>
          <p:cNvSpPr/>
          <p:nvPr/>
        </p:nvSpPr>
        <p:spPr>
          <a:xfrm>
            <a:off x="457200" y="1905000"/>
            <a:ext cx="5049780" cy="52322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17780" cmpd="sng">
                  <a:solidFill>
                    <a:srgbClr val="000000"/>
                  </a:solidFill>
                  <a:prstDash val="solid"/>
                  <a:miter lim="800000"/>
                </a:ln>
                <a:solidFill>
                  <a:srgbClr val="003399">
                    <a:lumMod val="60000"/>
                    <a:lumOff val="40000"/>
                  </a:srgbClr>
                </a:solidFill>
                <a:effectLst>
                  <a:outerShdw blurRad="50800" algn="tl" rotWithShape="0">
                    <a:srgbClr val="000000"/>
                  </a:outerShdw>
                </a:effectLst>
                <a:uLnTx/>
                <a:uFillTx/>
                <a:latin typeface="Verdana" pitchFamily="34" charset="0"/>
                <a:ea typeface="+mn-ea"/>
                <a:cs typeface="+mn-cs"/>
              </a:rPr>
              <a:t>Which one will fertilize?</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48483" name="Rectangle 3"/>
          <p:cNvSpPr>
            <a:spLocks noGrp="1" noChangeArrowheads="1"/>
          </p:cNvSpPr>
          <p:nvPr>
            <p:ph type="body" idx="4294967295"/>
          </p:nvPr>
        </p:nvSpPr>
        <p:spPr>
          <a:xfrm>
            <a:off x="457200" y="304800"/>
            <a:ext cx="8077200" cy="5826125"/>
          </a:xfrm>
        </p:spPr>
        <p:txBody>
          <a:bodyPr/>
          <a:lstStyle/>
          <a:p>
            <a:pPr eaLnBrk="1" hangingPunct="1">
              <a:defRPr/>
            </a:pPr>
            <a:r>
              <a:rPr lang="en-US" dirty="0">
                <a:solidFill>
                  <a:srgbClr val="FF99FF"/>
                </a:solidFill>
                <a:effectLst>
                  <a:outerShdw blurRad="38100" dist="38100" dir="2700000" algn="tl">
                    <a:srgbClr val="000000"/>
                  </a:outerShdw>
                </a:effectLst>
              </a:rPr>
              <a:t>Which letter represents haploid, and which letter is diploid? </a:t>
            </a:r>
            <a:r>
              <a:rPr lang="en-US" dirty="0">
                <a:solidFill>
                  <a:srgbClr val="FF5050"/>
                </a:solidFill>
                <a:effectLst>
                  <a:outerShdw blurRad="38100" dist="38100" dir="2700000" algn="tl">
                    <a:srgbClr val="000000"/>
                  </a:outerShdw>
                </a:effectLst>
              </a:rPr>
              <a:t>Reduction</a:t>
            </a:r>
            <a:endParaRPr lang="en-US" dirty="0">
              <a:solidFill>
                <a:srgbClr val="FF5050"/>
              </a:solidFill>
              <a:effectLst>
                <a:outerShdw blurRad="38100" dist="38100" dir="2700000" algn="tl">
                  <a:srgbClr val="000000"/>
                </a:outerShdw>
              </a:effectLst>
              <a:latin typeface="+mn-lt"/>
            </a:endParaRPr>
          </a:p>
        </p:txBody>
      </p:sp>
      <p:pic>
        <p:nvPicPr>
          <p:cNvPr id="442372" name="Picture 5" descr="Meiosi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600200"/>
            <a:ext cx="8534400" cy="5019675"/>
          </a:xfrm>
          <a:prstGeom prst="rect">
            <a:avLst/>
          </a:prstGeom>
          <a:noFill/>
          <a:ln w="76200">
            <a:solidFill>
              <a:srgbClr val="9933FF"/>
            </a:solidFill>
            <a:miter lim="800000"/>
            <a:headEnd/>
            <a:tailEnd/>
          </a:ln>
          <a:extLst>
            <a:ext uri="{909E8E84-426E-40DD-AFC4-6F175D3DCCD1}">
              <a14:hiddenFill xmlns:a14="http://schemas.microsoft.com/office/drawing/2010/main">
                <a:solidFill>
                  <a:srgbClr val="FFFFFF"/>
                </a:solidFill>
              </a14:hiddenFill>
            </a:ext>
          </a:extLst>
        </p:spPr>
      </p:pic>
      <p:sp>
        <p:nvSpPr>
          <p:cNvPr id="862213" name="Rectangle 5"/>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0" fontAlgn="base" latinLnBrk="0" hangingPunct="0">
              <a:lnSpc>
                <a:spcPct val="100000"/>
              </a:lnSpc>
              <a:spcBef>
                <a:spcPct val="0"/>
              </a:spcBef>
              <a:spcAft>
                <a:spcPct val="0"/>
              </a:spcAft>
              <a:buClrTx/>
              <a:buSzTx/>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4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Verdana" pitchFamily="34" charset="0"/>
              <a:ea typeface="+mn-ea"/>
              <a:cs typeface="+mn-cs"/>
            </a:endParaRPr>
          </a:p>
        </p:txBody>
      </p:sp>
      <p:sp>
        <p:nvSpPr>
          <p:cNvPr id="6" name="Rectangle 5"/>
          <p:cNvSpPr/>
          <p:nvPr/>
        </p:nvSpPr>
        <p:spPr>
          <a:xfrm>
            <a:off x="3124200" y="2362200"/>
            <a:ext cx="1140056"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FF99FF"/>
                </a:solidFill>
                <a:effectLst>
                  <a:outerShdw blurRad="50800" algn="tl" rotWithShape="0">
                    <a:srgbClr val="000000"/>
                  </a:outerShdw>
                </a:effectLst>
                <a:uLnTx/>
                <a:uFillTx/>
                <a:latin typeface="Verdana" pitchFamily="34" charset="0"/>
                <a:ea typeface="+mn-ea"/>
                <a:cs typeface="+mn-cs"/>
              </a:rPr>
              <a:t>A</a:t>
            </a:r>
          </a:p>
        </p:txBody>
      </p:sp>
      <p:sp>
        <p:nvSpPr>
          <p:cNvPr id="7" name="Rectangle 6"/>
          <p:cNvSpPr/>
          <p:nvPr/>
        </p:nvSpPr>
        <p:spPr>
          <a:xfrm>
            <a:off x="7620000" y="914400"/>
            <a:ext cx="1122423" cy="156966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600" b="1" i="0" u="none" strike="noStrike" kern="1200" cap="none" spc="0" normalizeH="0" baseline="0" noProof="0" dirty="0">
                <a:ln w="17780" cmpd="sng">
                  <a:solidFill>
                    <a:srgbClr val="000000"/>
                  </a:solidFill>
                  <a:prstDash val="solid"/>
                  <a:miter lim="800000"/>
                </a:ln>
                <a:solidFill>
                  <a:srgbClr val="9933FF"/>
                </a:solidFill>
                <a:effectLst>
                  <a:outerShdw blurRad="50800" algn="tl" rotWithShape="0">
                    <a:srgbClr val="000000"/>
                  </a:outerShdw>
                </a:effectLst>
                <a:uLnTx/>
                <a:uFillTx/>
                <a:latin typeface="Verdana" pitchFamily="34" charset="0"/>
                <a:ea typeface="+mn-ea"/>
                <a:cs typeface="+mn-cs"/>
              </a:rPr>
              <a:t>B</a:t>
            </a:r>
          </a:p>
        </p:txBody>
      </p:sp>
      <p:sp>
        <p:nvSpPr>
          <p:cNvPr id="8" name="Rectangle 7"/>
          <p:cNvSpPr/>
          <p:nvPr/>
        </p:nvSpPr>
        <p:spPr>
          <a:xfrm>
            <a:off x="7696200" y="228600"/>
            <a:ext cx="1219200" cy="707886"/>
          </a:xfrm>
          <a:prstGeom prst="rect">
            <a:avLst/>
          </a:prstGeom>
          <a:noFill/>
        </p:spPr>
        <p:txBody>
          <a:bodyPr wrap="squar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uLnTx/>
                <a:uFillTx/>
                <a:latin typeface="Verdana" pitchFamily="34" charset="0"/>
                <a:ea typeface="+mn-ea"/>
                <a:cs typeface="+mn-cs"/>
              </a:rPr>
              <a:t>8</a:t>
            </a:r>
          </a:p>
        </p:txBody>
      </p:sp>
      <p:sp>
        <p:nvSpPr>
          <p:cNvPr id="9" name="Rectangle 8"/>
          <p:cNvSpPr/>
          <p:nvPr/>
        </p:nvSpPr>
        <p:spPr>
          <a:xfrm>
            <a:off x="2209800" y="3962400"/>
            <a:ext cx="2916183" cy="923330"/>
          </a:xfrm>
          <a:prstGeom prst="rect">
            <a:avLst/>
          </a:prstGeom>
          <a:noFill/>
        </p:spPr>
        <p:txBody>
          <a:bodyPr wrap="none" lIns="91440" tIns="45720" rIns="91440" bIns="45720">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Diploid</a:t>
            </a:r>
          </a:p>
        </p:txBody>
      </p:sp>
      <p:sp>
        <p:nvSpPr>
          <p:cNvPr id="11" name="Rectangle 10"/>
          <p:cNvSpPr/>
          <p:nvPr/>
        </p:nvSpPr>
        <p:spPr>
          <a:xfrm>
            <a:off x="762000" y="3276600"/>
            <a:ext cx="1059907" cy="830997"/>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2" name="Rectangle 11"/>
          <p:cNvSpPr/>
          <p:nvPr/>
        </p:nvSpPr>
        <p:spPr>
          <a:xfrm>
            <a:off x="3581401" y="2971800"/>
            <a:ext cx="1168911" cy="923330"/>
          </a:xfrm>
          <a:prstGeom prst="rect">
            <a:avLst/>
          </a:prstGeom>
          <a:noFill/>
          <a:ln>
            <a:noFill/>
          </a:ln>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3" name="Rectangle 12"/>
          <p:cNvSpPr/>
          <p:nvPr/>
        </p:nvSpPr>
        <p:spPr>
          <a:xfrm>
            <a:off x="5257801" y="28194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4" name="Rectangle 13"/>
          <p:cNvSpPr/>
          <p:nvPr/>
        </p:nvSpPr>
        <p:spPr>
          <a:xfrm>
            <a:off x="5334001" y="49530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FF00"/>
                </a:solidFill>
                <a:effectLst>
                  <a:outerShdw blurRad="50800" algn="tl" rotWithShape="0">
                    <a:srgbClr val="000000"/>
                  </a:outerShdw>
                </a:effectLst>
                <a:uLnTx/>
                <a:uFillTx/>
                <a:latin typeface="Verdana" pitchFamily="34" charset="0"/>
                <a:ea typeface="+mn-ea"/>
                <a:cs typeface="+mn-cs"/>
              </a:rPr>
              <a:t>46</a:t>
            </a:r>
          </a:p>
        </p:txBody>
      </p:sp>
      <p:sp>
        <p:nvSpPr>
          <p:cNvPr id="15" name="Rectangle 14"/>
          <p:cNvSpPr/>
          <p:nvPr/>
        </p:nvSpPr>
        <p:spPr>
          <a:xfrm>
            <a:off x="4495800" y="3429000"/>
            <a:ext cx="3544560" cy="1200329"/>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DNA doesn’t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w="17780" cmpd="sng">
                  <a:solidFill>
                    <a:srgbClr val="000000"/>
                  </a:solidFill>
                  <a:prstDash val="solid"/>
                  <a:miter lim="800000"/>
                </a:ln>
                <a:solidFill>
                  <a:srgbClr val="FF00FF"/>
                </a:solidFill>
                <a:effectLst>
                  <a:outerShdw blurRad="50800" algn="tl" rotWithShape="0">
                    <a:srgbClr val="000000"/>
                  </a:outerShdw>
                </a:effectLst>
                <a:uLnTx/>
                <a:uFillTx/>
                <a:latin typeface="Verdana" pitchFamily="34" charset="0"/>
                <a:ea typeface="+mn-ea"/>
                <a:cs typeface="+mn-cs"/>
              </a:rPr>
              <a:t>replicate</a:t>
            </a:r>
          </a:p>
        </p:txBody>
      </p:sp>
      <p:sp>
        <p:nvSpPr>
          <p:cNvPr id="18" name="Rectangle 17"/>
          <p:cNvSpPr/>
          <p:nvPr/>
        </p:nvSpPr>
        <p:spPr>
          <a:xfrm>
            <a:off x="7620000" y="44196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23</a:t>
            </a:r>
          </a:p>
        </p:txBody>
      </p:sp>
      <p:sp>
        <p:nvSpPr>
          <p:cNvPr id="19" name="Rectangle 18"/>
          <p:cNvSpPr/>
          <p:nvPr/>
        </p:nvSpPr>
        <p:spPr>
          <a:xfrm>
            <a:off x="7543800" y="5562600"/>
            <a:ext cx="1168911" cy="92333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23</a:t>
            </a:r>
          </a:p>
        </p:txBody>
      </p:sp>
      <p:sp>
        <p:nvSpPr>
          <p:cNvPr id="20" name="Rectangle 19"/>
          <p:cNvSpPr/>
          <p:nvPr/>
        </p:nvSpPr>
        <p:spPr>
          <a:xfrm>
            <a:off x="457200" y="1905000"/>
            <a:ext cx="5049780" cy="52322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w="17780" cmpd="sng">
                  <a:solidFill>
                    <a:srgbClr val="000000"/>
                  </a:solidFill>
                  <a:prstDash val="solid"/>
                  <a:miter lim="800000"/>
                </a:ln>
                <a:solidFill>
                  <a:srgbClr val="003399">
                    <a:lumMod val="60000"/>
                    <a:lumOff val="40000"/>
                  </a:srgbClr>
                </a:solidFill>
                <a:effectLst>
                  <a:outerShdw blurRad="50800" algn="tl" rotWithShape="0">
                    <a:srgbClr val="000000"/>
                  </a:outerShdw>
                </a:effectLst>
                <a:uLnTx/>
                <a:uFillTx/>
                <a:latin typeface="Verdana" pitchFamily="34" charset="0"/>
                <a:ea typeface="+mn-ea"/>
                <a:cs typeface="+mn-cs"/>
              </a:rPr>
              <a:t>Which one will fertilize?</a:t>
            </a:r>
          </a:p>
        </p:txBody>
      </p:sp>
      <p:sp>
        <p:nvSpPr>
          <p:cNvPr id="21" name="Oval 20"/>
          <p:cNvSpPr/>
          <p:nvPr/>
        </p:nvSpPr>
        <p:spPr bwMode="auto">
          <a:xfrm>
            <a:off x="7391400" y="1905000"/>
            <a:ext cx="1371600" cy="9144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2" name="Oval 21"/>
          <p:cNvSpPr/>
          <p:nvPr/>
        </p:nvSpPr>
        <p:spPr bwMode="auto">
          <a:xfrm>
            <a:off x="7391400" y="4495800"/>
            <a:ext cx="1371600" cy="9906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3" name="Oval 22"/>
          <p:cNvSpPr/>
          <p:nvPr/>
        </p:nvSpPr>
        <p:spPr bwMode="auto">
          <a:xfrm>
            <a:off x="7467600" y="2743200"/>
            <a:ext cx="1371600" cy="1066800"/>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
        <p:nvSpPr>
          <p:cNvPr id="24" name="Rectangle 23"/>
          <p:cNvSpPr/>
          <p:nvPr/>
        </p:nvSpPr>
        <p:spPr>
          <a:xfrm>
            <a:off x="6325600" y="2209800"/>
            <a:ext cx="2818400" cy="830997"/>
          </a:xfrm>
          <a:prstGeom prst="rect">
            <a:avLst/>
          </a:prstGeom>
        </p:spPr>
        <p:txBody>
          <a:bodyPr wrap="none">
            <a:prstTxWarp prst="textArchUp">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cap="none" spc="0" normalizeH="0" baseline="0" noProof="0" dirty="0">
                <a:ln w="17780" cmpd="sng">
                  <a:solidFill>
                    <a:srgbClr val="000000"/>
                  </a:solidFill>
                  <a:prstDash val="solid"/>
                  <a:miter lim="800000"/>
                </a:ln>
                <a:solidFill>
                  <a:srgbClr val="FF5050"/>
                </a:solidFill>
                <a:effectLst>
                  <a:outerShdw blurRad="50800" algn="tl" rotWithShape="0">
                    <a:srgbClr val="000000"/>
                  </a:outerShdw>
                </a:effectLst>
                <a:uLnTx/>
                <a:uFillTx/>
                <a:latin typeface="Verdana" pitchFamily="34" charset="0"/>
                <a:ea typeface="+mn-ea"/>
                <a:cs typeface="+mn-cs"/>
              </a:rPr>
              <a:t>Haploid</a:t>
            </a:r>
          </a:p>
        </p:txBody>
      </p:sp>
      <p:sp>
        <p:nvSpPr>
          <p:cNvPr id="25" name="Right Arrow 24"/>
          <p:cNvSpPr/>
          <p:nvPr/>
        </p:nvSpPr>
        <p:spPr bwMode="auto">
          <a:xfrm>
            <a:off x="1066800" y="5181600"/>
            <a:ext cx="6324600" cy="1371600"/>
          </a:xfrm>
          <a:prstGeom prst="rightArrow">
            <a:avLst/>
          </a:prstGeom>
          <a:solidFill>
            <a:schemeClr val="bg1"/>
          </a:solidFill>
          <a:ln w="9525" cap="flat" cmpd="sng" algn="ctr">
            <a:solidFill>
              <a:srgbClr val="FF5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4800" b="0" i="0" u="none" strike="noStrike" kern="1200" cap="none" spc="0" normalizeH="0" baseline="0" noProof="0">
              <a:ln>
                <a:noFill/>
              </a:ln>
              <a:solidFill>
                <a:srgbClr val="FFFFFF"/>
              </a:solidFill>
              <a:effectLst/>
              <a:uLnTx/>
              <a:uFillTx/>
              <a:latin typeface="Verdana" pitchFamily="34" charset="0"/>
              <a:ea typeface="+mn-ea"/>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0" y="53975"/>
            <a:ext cx="8991600" cy="5597525"/>
          </a:xfrm>
        </p:spPr>
        <p:txBody>
          <a:bodyPr/>
          <a:lstStyle/>
          <a:p>
            <a:pPr eaLnBrk="1" hangingPunct="1">
              <a:defRPr/>
            </a:pPr>
            <a:r>
              <a:rPr lang="en-US" dirty="0">
                <a:effectLst>
                  <a:outerShdw blurRad="38100" dist="38100" dir="2700000" algn="tl">
                    <a:srgbClr val="000000"/>
                  </a:outerShdw>
                </a:effectLst>
                <a:latin typeface="+mn-lt"/>
                <a:ea typeface="+mn-ea"/>
                <a:cs typeface="+mn-cs"/>
              </a:rPr>
              <a:t>In Meiosis, there’s a Reduction of genetic information</a:t>
            </a:r>
          </a:p>
          <a:p>
            <a:pPr lvl="1" eaLnBrk="1" hangingPunct="1">
              <a:defRPr/>
            </a:pPr>
            <a:r>
              <a:rPr lang="en-US" dirty="0">
                <a:effectLst>
                  <a:outerShdw blurRad="38100" dist="38100" dir="2700000" algn="tl">
                    <a:srgbClr val="000000"/>
                  </a:outerShdw>
                </a:effectLst>
                <a:latin typeface="+mn-lt"/>
              </a:rPr>
              <a:t>Produces four different germ (reproductive cells). </a:t>
            </a:r>
          </a:p>
        </p:txBody>
      </p:sp>
      <p:pic>
        <p:nvPicPr>
          <p:cNvPr id="4976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305800" cy="4848225"/>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497675" name="WordArt 11"/>
          <p:cNvSpPr>
            <a:spLocks noChangeArrowheads="1" noChangeShapeType="1" noTextEdit="1"/>
          </p:cNvSpPr>
          <p:nvPr/>
        </p:nvSpPr>
        <p:spPr bwMode="auto">
          <a:xfrm>
            <a:off x="533400" y="2774950"/>
            <a:ext cx="8305800" cy="2095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endParaRPr kumimoji="0" lang="en-US" sz="3600" b="0" i="0" u="none" strike="noStrike" kern="10" cap="none" spc="720" normalizeH="0" baseline="0" noProof="0" dirty="0">
              <a:ln w="38100">
                <a:solidFill>
                  <a:srgbClr val="000000"/>
                </a:solidFill>
                <a:round/>
                <a:headEnd/>
                <a:tailEnd/>
              </a:ln>
              <a:solidFill>
                <a:srgbClr val="FF7C80"/>
              </a:solidFill>
              <a:effectLst>
                <a:outerShdw dist="45791" dir="3378596" algn="ctr" rotWithShape="0">
                  <a:srgbClr val="4D4D4D">
                    <a:alpha val="80000"/>
                  </a:srgbClr>
                </a:outerShdw>
              </a:effectLst>
              <a:uLnTx/>
              <a:uFillTx/>
              <a:latin typeface="Arial Black"/>
              <a:ea typeface="+mn-ea"/>
              <a:cs typeface="+mn-cs"/>
            </a:endParaRPr>
          </a:p>
        </p:txBody>
      </p:sp>
      <p:sp>
        <p:nvSpPr>
          <p:cNvPr id="497676" name="Oval 12"/>
          <p:cNvSpPr>
            <a:spLocks noChangeArrowheads="1"/>
          </p:cNvSpPr>
          <p:nvPr/>
        </p:nvSpPr>
        <p:spPr bwMode="auto">
          <a:xfrm>
            <a:off x="381000" y="5105400"/>
            <a:ext cx="1828800" cy="1066800"/>
          </a:xfrm>
          <a:prstGeom prst="ellipse">
            <a:avLst/>
          </a:prstGeom>
          <a:noFill/>
          <a:ln w="76200" algn="ctr">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7" name="Oval 13"/>
          <p:cNvSpPr>
            <a:spLocks noChangeArrowheads="1"/>
          </p:cNvSpPr>
          <p:nvPr/>
        </p:nvSpPr>
        <p:spPr bwMode="auto">
          <a:xfrm>
            <a:off x="2667000" y="5105400"/>
            <a:ext cx="1828800" cy="1066800"/>
          </a:xfrm>
          <a:prstGeom prst="ellipse">
            <a:avLst/>
          </a:prstGeom>
          <a:noFill/>
          <a:ln w="76200" algn="ctr">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8" name="Oval 14"/>
          <p:cNvSpPr>
            <a:spLocks noChangeArrowheads="1"/>
          </p:cNvSpPr>
          <p:nvPr/>
        </p:nvSpPr>
        <p:spPr bwMode="auto">
          <a:xfrm>
            <a:off x="4648200" y="5105400"/>
            <a:ext cx="1828800" cy="1066800"/>
          </a:xfrm>
          <a:prstGeom prst="ellipse">
            <a:avLst/>
          </a:prstGeom>
          <a:noFill/>
          <a:ln w="76200" algn="ctr">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9" name="Oval 15"/>
          <p:cNvSpPr>
            <a:spLocks noChangeArrowheads="1"/>
          </p:cNvSpPr>
          <p:nvPr/>
        </p:nvSpPr>
        <p:spPr bwMode="auto">
          <a:xfrm>
            <a:off x="6705600" y="5105400"/>
            <a:ext cx="1828800" cy="1066800"/>
          </a:xfrm>
          <a:prstGeom prst="ellipse">
            <a:avLst/>
          </a:prstGeom>
          <a:noFill/>
          <a:ln w="76200" algn="ctr">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Rounded Corners 1">
            <a:extLst>
              <a:ext uri="{FF2B5EF4-FFF2-40B4-BE49-F238E27FC236}">
                <a16:creationId xmlns:a16="http://schemas.microsoft.com/office/drawing/2014/main" id="{F177E388-7D53-4AD5-B883-333176E3ABB7}"/>
              </a:ext>
            </a:extLst>
          </p:cNvPr>
          <p:cNvSpPr/>
          <p:nvPr/>
        </p:nvSpPr>
        <p:spPr bwMode="auto">
          <a:xfrm>
            <a:off x="4114800" y="76200"/>
            <a:ext cx="1905000" cy="533400"/>
          </a:xfrm>
          <a:prstGeom prst="roundRect">
            <a:avLst/>
          </a:prstGeom>
          <a:solidFill>
            <a:schemeClr val="tx1"/>
          </a:solidFill>
          <a:ln w="28575"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a:extLst>
              <a:ext uri="{FF2B5EF4-FFF2-40B4-BE49-F238E27FC236}">
                <a16:creationId xmlns:a16="http://schemas.microsoft.com/office/drawing/2014/main" id="{0F9160F7-E280-4C64-8F24-7FBF0E387432}"/>
              </a:ext>
            </a:extLst>
          </p:cNvPr>
          <p:cNvSpPr/>
          <p:nvPr/>
        </p:nvSpPr>
        <p:spPr>
          <a:xfrm>
            <a:off x="7395644" y="1714500"/>
            <a:ext cx="987771" cy="144655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9</a:t>
            </a:r>
          </a:p>
        </p:txBody>
      </p:sp>
    </p:spTree>
    <p:extLst>
      <p:ext uri="{BB962C8B-B14F-4D97-AF65-F5344CB8AC3E}">
        <p14:creationId xmlns:p14="http://schemas.microsoft.com/office/powerpoint/2010/main" val="36595559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3" name="Rectangle 3"/>
          <p:cNvSpPr>
            <a:spLocks noGrp="1" noChangeArrowheads="1"/>
          </p:cNvSpPr>
          <p:nvPr>
            <p:ph type="body" idx="4294967295"/>
          </p:nvPr>
        </p:nvSpPr>
        <p:spPr>
          <a:xfrm>
            <a:off x="0" y="53975"/>
            <a:ext cx="8991600" cy="5597525"/>
          </a:xfrm>
        </p:spPr>
        <p:txBody>
          <a:bodyPr/>
          <a:lstStyle/>
          <a:p>
            <a:pPr eaLnBrk="1" hangingPunct="1">
              <a:defRPr/>
            </a:pPr>
            <a:r>
              <a:rPr lang="en-US" dirty="0">
                <a:effectLst>
                  <a:outerShdw blurRad="38100" dist="38100" dir="2700000" algn="tl">
                    <a:srgbClr val="000000"/>
                  </a:outerShdw>
                </a:effectLst>
                <a:latin typeface="+mn-lt"/>
                <a:ea typeface="+mn-ea"/>
                <a:cs typeface="+mn-cs"/>
              </a:rPr>
              <a:t>In Meiosis, there’s a Reduction of genetic information</a:t>
            </a:r>
          </a:p>
          <a:p>
            <a:pPr lvl="1" eaLnBrk="1" hangingPunct="1">
              <a:defRPr/>
            </a:pPr>
            <a:r>
              <a:rPr lang="en-US" dirty="0">
                <a:effectLst>
                  <a:outerShdw blurRad="38100" dist="38100" dir="2700000" algn="tl">
                    <a:srgbClr val="000000"/>
                  </a:outerShdw>
                </a:effectLst>
                <a:latin typeface="+mn-lt"/>
              </a:rPr>
              <a:t>Produces four different germ (reproductive cells). </a:t>
            </a:r>
          </a:p>
        </p:txBody>
      </p:sp>
      <p:pic>
        <p:nvPicPr>
          <p:cNvPr id="49766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52600"/>
            <a:ext cx="8305800" cy="4848225"/>
          </a:xfrm>
          <a:prstGeom prst="rect">
            <a:avLst/>
          </a:prstGeom>
          <a:noFill/>
          <a:ln w="76200" algn="ctr">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459786" name="Rectangle 10"/>
          <p:cNvSpPr>
            <a:spLocks noChangeArrowheads="1"/>
          </p:cNvSpPr>
          <p:nvPr/>
        </p:nvSpPr>
        <p:spPr bwMode="auto">
          <a:xfrm>
            <a:off x="5715000" y="6629400"/>
            <a:ext cx="3124200" cy="214313"/>
          </a:xfrm>
          <a:prstGeom prst="rect">
            <a:avLst/>
          </a:prstGeom>
          <a:noFill/>
          <a:ln w="9525" algn="ctr">
            <a:noFill/>
            <a:miter lim="800000"/>
            <a:headEnd/>
            <a:tailEnd/>
          </a:ln>
          <a:effectLst/>
        </p:spPr>
        <p:txBody>
          <a:bodyPr>
            <a:spAutoFit/>
          </a:bodyPr>
          <a:lstStyle/>
          <a:p>
            <a:pPr marL="342900" marR="0" lvl="0" indent="-342900" algn="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Copyright © 2024 </a:t>
            </a:r>
            <a:r>
              <a:rPr kumimoji="0" lang="en-US" sz="800" b="1" i="0" u="none" strike="noStrike" kern="1200" cap="none" spc="0" normalizeH="0" baseline="0" noProof="0" dirty="0" err="1">
                <a:ln>
                  <a:noFill/>
                </a:ln>
                <a:solidFill>
                  <a:srgbClr val="FFFFFF"/>
                </a:solidFill>
                <a:effectLst/>
                <a:uLnTx/>
                <a:uFillTx/>
                <a:latin typeface="Verdana" pitchFamily="34" charset="0"/>
                <a:ea typeface="+mn-ea"/>
                <a:cs typeface="+mn-cs"/>
              </a:rPr>
              <a:t>SlideSpark</a:t>
            </a:r>
            <a:r>
              <a:rPr kumimoji="0" lang="en-US" sz="800" b="1" i="0" u="none" strike="noStrike" kern="1200" cap="none" spc="0" normalizeH="0" baseline="0" noProof="0" dirty="0">
                <a:ln>
                  <a:noFill/>
                </a:ln>
                <a:solidFill>
                  <a:srgbClr val="FFFFFF"/>
                </a:solidFill>
                <a:effectLst/>
                <a:uLnTx/>
                <a:uFillTx/>
                <a:latin typeface="Verdana" pitchFamily="34" charset="0"/>
                <a:ea typeface="+mn-ea"/>
                <a:cs typeface="+mn-cs"/>
              </a:rPr>
              <a:t> .LLC</a:t>
            </a:r>
            <a:endParaRPr kumimoji="0" lang="en-US" sz="9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ahoma" pitchFamily="34" charset="0"/>
              <a:ea typeface="+mn-ea"/>
              <a:cs typeface="+mn-cs"/>
            </a:endParaRPr>
          </a:p>
        </p:txBody>
      </p:sp>
      <p:sp>
        <p:nvSpPr>
          <p:cNvPr id="497675" name="WordArt 11"/>
          <p:cNvSpPr>
            <a:spLocks noChangeArrowheads="1" noChangeShapeType="1" noTextEdit="1"/>
          </p:cNvSpPr>
          <p:nvPr/>
        </p:nvSpPr>
        <p:spPr bwMode="auto">
          <a:xfrm>
            <a:off x="533400" y="2774950"/>
            <a:ext cx="8305800" cy="20955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3600" b="0" i="0" u="none" strike="noStrike" kern="10" cap="none" spc="720" normalizeH="0" baseline="0" noProof="0" dirty="0">
                <a:ln w="38100">
                  <a:solidFill>
                    <a:srgbClr val="000000"/>
                  </a:solidFill>
                  <a:round/>
                  <a:headEnd/>
                  <a:tailEnd/>
                </a:ln>
                <a:solidFill>
                  <a:srgbClr val="FF7C80"/>
                </a:solidFill>
                <a:effectLst>
                  <a:outerShdw dist="45791" dir="3378596" algn="ctr" rotWithShape="0">
                    <a:srgbClr val="4D4D4D">
                      <a:alpha val="80000"/>
                    </a:srgbClr>
                  </a:outerShdw>
                </a:effectLst>
                <a:uLnTx/>
                <a:uFillTx/>
                <a:latin typeface="Arial Black"/>
                <a:ea typeface="+mn-ea"/>
                <a:cs typeface="+mn-cs"/>
              </a:rPr>
              <a:t>Which one will </a:t>
            </a:r>
          </a:p>
          <a:p>
            <a:pPr marL="0" marR="0" lvl="0" indent="0" algn="ctr" defTabSz="914400" rtl="0" eaLnBrk="1" fontAlgn="base" latinLnBrk="0" hangingPunct="1">
              <a:lnSpc>
                <a:spcPct val="100000"/>
              </a:lnSpc>
              <a:spcBef>
                <a:spcPct val="20000"/>
              </a:spcBef>
              <a:spcAft>
                <a:spcPct val="0"/>
              </a:spcAft>
              <a:buClr>
                <a:srgbClr val="EBF25A"/>
              </a:buClr>
              <a:buSzPct val="65000"/>
              <a:buFont typeface="Wingdings" pitchFamily="2" charset="2"/>
              <a:buNone/>
              <a:tabLst/>
              <a:defRPr/>
            </a:pPr>
            <a:r>
              <a:rPr kumimoji="0" lang="en-US" sz="3600" b="0" i="0" u="none" strike="noStrike" kern="10" cap="none" spc="720" normalizeH="0" baseline="0" noProof="0" dirty="0">
                <a:ln w="38100">
                  <a:solidFill>
                    <a:srgbClr val="000000"/>
                  </a:solidFill>
                  <a:round/>
                  <a:headEnd/>
                  <a:tailEnd/>
                </a:ln>
                <a:solidFill>
                  <a:srgbClr val="FF7C80"/>
                </a:solidFill>
                <a:effectLst>
                  <a:outerShdw dist="45791" dir="3378596" algn="ctr" rotWithShape="0">
                    <a:srgbClr val="4D4D4D">
                      <a:alpha val="80000"/>
                    </a:srgbClr>
                  </a:outerShdw>
                </a:effectLst>
                <a:uLnTx/>
                <a:uFillTx/>
                <a:latin typeface="Arial Black"/>
                <a:ea typeface="+mn-ea"/>
                <a:cs typeface="+mn-cs"/>
              </a:rPr>
              <a:t>fertilize the egg for a bonus point?</a:t>
            </a:r>
          </a:p>
        </p:txBody>
      </p:sp>
      <p:sp>
        <p:nvSpPr>
          <p:cNvPr id="497676" name="Oval 12"/>
          <p:cNvSpPr>
            <a:spLocks noChangeArrowheads="1"/>
          </p:cNvSpPr>
          <p:nvPr/>
        </p:nvSpPr>
        <p:spPr bwMode="auto">
          <a:xfrm>
            <a:off x="381000" y="5105400"/>
            <a:ext cx="1828800" cy="1066800"/>
          </a:xfrm>
          <a:prstGeom prst="ellipse">
            <a:avLst/>
          </a:prstGeom>
          <a:noFill/>
          <a:ln w="76200" algn="ctr">
            <a:solidFill>
              <a:srgbClr val="FF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7" name="Oval 13"/>
          <p:cNvSpPr>
            <a:spLocks noChangeArrowheads="1"/>
          </p:cNvSpPr>
          <p:nvPr/>
        </p:nvSpPr>
        <p:spPr bwMode="auto">
          <a:xfrm>
            <a:off x="2667000" y="5105400"/>
            <a:ext cx="1828800" cy="1066800"/>
          </a:xfrm>
          <a:prstGeom prst="ellipse">
            <a:avLst/>
          </a:prstGeom>
          <a:noFill/>
          <a:ln w="76200" algn="ctr">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8" name="Oval 14"/>
          <p:cNvSpPr>
            <a:spLocks noChangeArrowheads="1"/>
          </p:cNvSpPr>
          <p:nvPr/>
        </p:nvSpPr>
        <p:spPr bwMode="auto">
          <a:xfrm>
            <a:off x="4648200" y="5105400"/>
            <a:ext cx="1828800" cy="1066800"/>
          </a:xfrm>
          <a:prstGeom prst="ellipse">
            <a:avLst/>
          </a:prstGeom>
          <a:noFill/>
          <a:ln w="76200" algn="ctr">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497679" name="Oval 15"/>
          <p:cNvSpPr>
            <a:spLocks noChangeArrowheads="1"/>
          </p:cNvSpPr>
          <p:nvPr/>
        </p:nvSpPr>
        <p:spPr bwMode="auto">
          <a:xfrm>
            <a:off x="6705600" y="5105400"/>
            <a:ext cx="1828800" cy="1066800"/>
          </a:xfrm>
          <a:prstGeom prst="ellipse">
            <a:avLst/>
          </a:prstGeom>
          <a:noFill/>
          <a:ln w="76200" algn="ctr">
            <a:solidFill>
              <a:srgbClr val="99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20000"/>
              </a:spcBef>
              <a:spcAft>
                <a:spcPct val="0"/>
              </a:spcAft>
              <a:buClr>
                <a:srgbClr val="EBF25A"/>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2" name="Rectangle: Rounded Corners 1">
            <a:extLst>
              <a:ext uri="{FF2B5EF4-FFF2-40B4-BE49-F238E27FC236}">
                <a16:creationId xmlns:a16="http://schemas.microsoft.com/office/drawing/2014/main" id="{F177E388-7D53-4AD5-B883-333176E3ABB7}"/>
              </a:ext>
            </a:extLst>
          </p:cNvPr>
          <p:cNvSpPr/>
          <p:nvPr/>
        </p:nvSpPr>
        <p:spPr bwMode="auto">
          <a:xfrm>
            <a:off x="4114800" y="76200"/>
            <a:ext cx="1905000" cy="533400"/>
          </a:xfrm>
          <a:prstGeom prst="roundRect">
            <a:avLst/>
          </a:prstGeom>
          <a:solidFill>
            <a:schemeClr val="tx1"/>
          </a:solidFill>
          <a:ln w="28575" cap="flat" cmpd="sng" algn="ctr">
            <a:solidFill>
              <a:schemeClr val="tx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
                <a:srgbClr val="66CCFF"/>
              </a:buClr>
              <a:buSzPct val="65000"/>
              <a:buFont typeface="Wingdings" pitchFamily="2" charset="2"/>
              <a:buChar char="n"/>
              <a:tabLst/>
              <a:defRPr/>
            </a:pPr>
            <a:endParaRPr kumimoji="0" lang="en-US" sz="9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Tahoma" pitchFamily="34" charset="0"/>
              <a:ea typeface="+mn-ea"/>
              <a:cs typeface="+mn-cs"/>
            </a:endParaRPr>
          </a:p>
        </p:txBody>
      </p:sp>
      <p:sp>
        <p:nvSpPr>
          <p:cNvPr id="3" name="Rectangle 2">
            <a:extLst>
              <a:ext uri="{FF2B5EF4-FFF2-40B4-BE49-F238E27FC236}">
                <a16:creationId xmlns:a16="http://schemas.microsoft.com/office/drawing/2014/main" id="{0F9160F7-E280-4C64-8F24-7FBF0E387432}"/>
              </a:ext>
            </a:extLst>
          </p:cNvPr>
          <p:cNvSpPr/>
          <p:nvPr/>
        </p:nvSpPr>
        <p:spPr>
          <a:xfrm>
            <a:off x="7395644" y="1714500"/>
            <a:ext cx="987771" cy="1446550"/>
          </a:xfrm>
          <a:prstGeom prst="rect">
            <a:avLst/>
          </a:prstGeom>
          <a:noFill/>
        </p:spPr>
        <p:txBody>
          <a:bodyPr wrap="none" lIns="91440" tIns="45720" rIns="91440" bIns="4572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800" b="1" i="0" u="none" strike="noStrike" kern="1200" cap="none" spc="0" normalizeH="0" baseline="0" noProof="0" dirty="0">
                <a:ln w="9525">
                  <a:solidFill>
                    <a:srgbClr val="000000"/>
                  </a:solidFill>
                  <a:prstDash val="solid"/>
                </a:ln>
                <a:solidFill>
                  <a:srgbClr val="FFFFFF"/>
                </a:solidFill>
                <a:effectLst>
                  <a:outerShdw blurRad="12700" dist="38100" dir="2700000" algn="tl" rotWithShape="0">
                    <a:srgbClr val="000000">
                      <a:lumMod val="50000"/>
                    </a:srgbClr>
                  </a:outerShdw>
                </a:effectLst>
                <a:uLnTx/>
                <a:uFillTx/>
                <a:latin typeface="Verdana" pitchFamily="34" charset="0"/>
                <a:ea typeface="+mn-ea"/>
                <a:cs typeface="+mn-cs"/>
              </a:rPr>
              <a:t>9</a:t>
            </a:r>
          </a:p>
        </p:txBody>
      </p:sp>
    </p:spTree>
  </p:cSld>
  <p:clrMapOvr>
    <a:masterClrMapping/>
  </p:clrMapOvr>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4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hlink"/>
          </a:buClr>
          <a:buSzPct val="65000"/>
          <a:buFont typeface="Wingdings" pitchFamily="2" charset="2"/>
          <a:buChar char="n"/>
          <a:tabLst/>
          <a:defRPr kumimoji="0" lang="en-US" sz="9600" b="0" i="0" u="none" strike="noStrike" cap="none" normalizeH="0" baseline="0" smtClean="0">
            <a:ln>
              <a:noFill/>
            </a:ln>
            <a:solidFill>
              <a:schemeClr val="tx1"/>
            </a:solidFill>
            <a:effectLst>
              <a:outerShdw blurRad="38100" dist="38100" dir="2700000" algn="tl">
                <a:srgbClr val="000000">
                  <a:alpha val="43137"/>
                </a:srgbClr>
              </a:outerShdw>
            </a:effectLst>
            <a:latin typeface="Tahom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8_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6839</Words>
  <Application>Microsoft Office PowerPoint</Application>
  <PresentationFormat>On-screen Show (4:3)</PresentationFormat>
  <Paragraphs>1628</Paragraphs>
  <Slides>165</Slides>
  <Notes>0</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165</vt:i4>
      </vt:variant>
    </vt:vector>
  </HeadingPairs>
  <TitlesOfParts>
    <vt:vector size="178" baseType="lpstr">
      <vt:lpstr>Aptos</vt:lpstr>
      <vt:lpstr>Arial</vt:lpstr>
      <vt:lpstr>Arial Black</vt:lpstr>
      <vt:lpstr>Calibri</vt:lpstr>
      <vt:lpstr>Century Gothic</vt:lpstr>
      <vt:lpstr>Roboto</vt:lpstr>
      <vt:lpstr>Tahoma</vt:lpstr>
      <vt:lpstr>Times New Roman</vt:lpstr>
      <vt:lpstr>Verdana</vt:lpstr>
      <vt:lpstr>Wingdings</vt:lpstr>
      <vt:lpstr>Default Design</vt:lpstr>
      <vt:lpstr>1_Default Design</vt:lpstr>
      <vt:lpstr>8_Default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Ryan Murphy</cp:lastModifiedBy>
  <cp:revision>33</cp:revision>
  <dcterms:modified xsi:type="dcterms:W3CDTF">2024-08-16T14:18:56Z</dcterms:modified>
</cp:coreProperties>
</file>