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9" r:id="rId3"/>
    <p:sldMasterId id="2147483703" r:id="rId4"/>
  </p:sldMasterIdLst>
  <p:notesMasterIdLst>
    <p:notesMasterId r:id="rId192"/>
  </p:notesMasterIdLst>
  <p:handoutMasterIdLst>
    <p:handoutMasterId r:id="rId193"/>
  </p:handoutMasterIdLst>
  <p:sldIdLst>
    <p:sldId id="826" r:id="rId5"/>
    <p:sldId id="346" r:id="rId6"/>
    <p:sldId id="819" r:id="rId7"/>
    <p:sldId id="820" r:id="rId8"/>
    <p:sldId id="816" r:id="rId9"/>
    <p:sldId id="817" r:id="rId10"/>
    <p:sldId id="818" r:id="rId11"/>
    <p:sldId id="518" r:id="rId12"/>
    <p:sldId id="821" r:id="rId13"/>
    <p:sldId id="841" r:id="rId14"/>
    <p:sldId id="840" r:id="rId15"/>
    <p:sldId id="839" r:id="rId16"/>
    <p:sldId id="838" r:id="rId17"/>
    <p:sldId id="837" r:id="rId18"/>
    <p:sldId id="527" r:id="rId19"/>
    <p:sldId id="532" r:id="rId20"/>
    <p:sldId id="537" r:id="rId21"/>
    <p:sldId id="536" r:id="rId22"/>
    <p:sldId id="535" r:id="rId23"/>
    <p:sldId id="534" r:id="rId24"/>
    <p:sldId id="533" r:id="rId25"/>
    <p:sldId id="550" r:id="rId26"/>
    <p:sldId id="555" r:id="rId27"/>
    <p:sldId id="554" r:id="rId28"/>
    <p:sldId id="553" r:id="rId29"/>
    <p:sldId id="552" r:id="rId30"/>
    <p:sldId id="564" r:id="rId31"/>
    <p:sldId id="566" r:id="rId32"/>
    <p:sldId id="864" r:id="rId33"/>
    <p:sldId id="717" r:id="rId34"/>
    <p:sldId id="719" r:id="rId35"/>
    <p:sldId id="720" r:id="rId36"/>
    <p:sldId id="722" r:id="rId37"/>
    <p:sldId id="723" r:id="rId38"/>
    <p:sldId id="725" r:id="rId39"/>
    <p:sldId id="726" r:id="rId40"/>
    <p:sldId id="727" r:id="rId41"/>
    <p:sldId id="7423" r:id="rId42"/>
    <p:sldId id="582" r:id="rId43"/>
    <p:sldId id="583" r:id="rId44"/>
    <p:sldId id="594" r:id="rId45"/>
    <p:sldId id="604" r:id="rId46"/>
    <p:sldId id="611" r:id="rId47"/>
    <p:sldId id="610" r:id="rId48"/>
    <p:sldId id="609" r:id="rId49"/>
    <p:sldId id="608" r:id="rId50"/>
    <p:sldId id="842" r:id="rId51"/>
    <p:sldId id="612" r:id="rId52"/>
    <p:sldId id="618" r:id="rId53"/>
    <p:sldId id="617" r:id="rId54"/>
    <p:sldId id="616" r:id="rId55"/>
    <p:sldId id="615" r:id="rId56"/>
    <p:sldId id="605" r:id="rId57"/>
    <p:sldId id="621" r:id="rId58"/>
    <p:sldId id="825" r:id="rId59"/>
    <p:sldId id="630" r:id="rId60"/>
    <p:sldId id="636" r:id="rId61"/>
    <p:sldId id="843" r:id="rId62"/>
    <p:sldId id="844" r:id="rId63"/>
    <p:sldId id="845" r:id="rId64"/>
    <p:sldId id="644" r:id="rId65"/>
    <p:sldId id="648" r:id="rId66"/>
    <p:sldId id="649" r:id="rId67"/>
    <p:sldId id="651" r:id="rId68"/>
    <p:sldId id="653" r:id="rId69"/>
    <p:sldId id="655" r:id="rId70"/>
    <p:sldId id="657" r:id="rId71"/>
    <p:sldId id="660" r:id="rId72"/>
    <p:sldId id="659" r:id="rId73"/>
    <p:sldId id="661" r:id="rId74"/>
    <p:sldId id="828" r:id="rId75"/>
    <p:sldId id="857" r:id="rId76"/>
    <p:sldId id="7424" r:id="rId77"/>
    <p:sldId id="7425" r:id="rId78"/>
    <p:sldId id="666" r:id="rId79"/>
    <p:sldId id="668" r:id="rId80"/>
    <p:sldId id="669" r:id="rId81"/>
    <p:sldId id="670" r:id="rId82"/>
    <p:sldId id="671" r:id="rId83"/>
    <p:sldId id="672" r:id="rId84"/>
    <p:sldId id="673" r:id="rId85"/>
    <p:sldId id="674" r:id="rId86"/>
    <p:sldId id="675" r:id="rId87"/>
    <p:sldId id="676" r:id="rId88"/>
    <p:sldId id="855" r:id="rId89"/>
    <p:sldId id="856" r:id="rId90"/>
    <p:sldId id="681" r:id="rId91"/>
    <p:sldId id="682" r:id="rId92"/>
    <p:sldId id="683" r:id="rId93"/>
    <p:sldId id="684" r:id="rId94"/>
    <p:sldId id="685" r:id="rId95"/>
    <p:sldId id="686" r:id="rId96"/>
    <p:sldId id="853" r:id="rId97"/>
    <p:sldId id="854" r:id="rId98"/>
    <p:sldId id="699" r:id="rId99"/>
    <p:sldId id="700" r:id="rId100"/>
    <p:sldId id="701" r:id="rId101"/>
    <p:sldId id="702" r:id="rId102"/>
    <p:sldId id="703" r:id="rId103"/>
    <p:sldId id="712" r:id="rId104"/>
    <p:sldId id="713" r:id="rId105"/>
    <p:sldId id="714" r:id="rId106"/>
    <p:sldId id="715" r:id="rId107"/>
    <p:sldId id="7426" r:id="rId108"/>
    <p:sldId id="7427" r:id="rId109"/>
    <p:sldId id="7428" r:id="rId110"/>
    <p:sldId id="7429" r:id="rId111"/>
    <p:sldId id="7430" r:id="rId112"/>
    <p:sldId id="7431" r:id="rId113"/>
    <p:sldId id="7432" r:id="rId114"/>
    <p:sldId id="7433" r:id="rId115"/>
    <p:sldId id="7434" r:id="rId116"/>
    <p:sldId id="7435" r:id="rId117"/>
    <p:sldId id="7436" r:id="rId118"/>
    <p:sldId id="732" r:id="rId119"/>
    <p:sldId id="733" r:id="rId120"/>
    <p:sldId id="734" r:id="rId121"/>
    <p:sldId id="735" r:id="rId122"/>
    <p:sldId id="736" r:id="rId123"/>
    <p:sldId id="737" r:id="rId124"/>
    <p:sldId id="738" r:id="rId125"/>
    <p:sldId id="739" r:id="rId126"/>
    <p:sldId id="740" r:id="rId127"/>
    <p:sldId id="741" r:id="rId128"/>
    <p:sldId id="742" r:id="rId129"/>
    <p:sldId id="822" r:id="rId130"/>
    <p:sldId id="823" r:id="rId131"/>
    <p:sldId id="752" r:id="rId132"/>
    <p:sldId id="753" r:id="rId133"/>
    <p:sldId id="754" r:id="rId134"/>
    <p:sldId id="755" r:id="rId135"/>
    <p:sldId id="756" r:id="rId136"/>
    <p:sldId id="757" r:id="rId137"/>
    <p:sldId id="758" r:id="rId138"/>
    <p:sldId id="759" r:id="rId139"/>
    <p:sldId id="760" r:id="rId140"/>
    <p:sldId id="761" r:id="rId141"/>
    <p:sldId id="762" r:id="rId142"/>
    <p:sldId id="763" r:id="rId143"/>
    <p:sldId id="764" r:id="rId144"/>
    <p:sldId id="765" r:id="rId145"/>
    <p:sldId id="766" r:id="rId146"/>
    <p:sldId id="767" r:id="rId147"/>
    <p:sldId id="768" r:id="rId148"/>
    <p:sldId id="769" r:id="rId149"/>
    <p:sldId id="777" r:id="rId150"/>
    <p:sldId id="824" r:id="rId151"/>
    <p:sldId id="778" r:id="rId152"/>
    <p:sldId id="779" r:id="rId153"/>
    <p:sldId id="780" r:id="rId154"/>
    <p:sldId id="781" r:id="rId155"/>
    <p:sldId id="783" r:id="rId156"/>
    <p:sldId id="784" r:id="rId157"/>
    <p:sldId id="785" r:id="rId158"/>
    <p:sldId id="786" r:id="rId159"/>
    <p:sldId id="848" r:id="rId160"/>
    <p:sldId id="849" r:id="rId161"/>
    <p:sldId id="850" r:id="rId162"/>
    <p:sldId id="851" r:id="rId163"/>
    <p:sldId id="852" r:id="rId164"/>
    <p:sldId id="792" r:id="rId165"/>
    <p:sldId id="863" r:id="rId166"/>
    <p:sldId id="793" r:id="rId167"/>
    <p:sldId id="794" r:id="rId168"/>
    <p:sldId id="795" r:id="rId169"/>
    <p:sldId id="796" r:id="rId170"/>
    <p:sldId id="797" r:id="rId171"/>
    <p:sldId id="798" r:id="rId172"/>
    <p:sldId id="799" r:id="rId173"/>
    <p:sldId id="800" r:id="rId174"/>
    <p:sldId id="801" r:id="rId175"/>
    <p:sldId id="802" r:id="rId176"/>
    <p:sldId id="803" r:id="rId177"/>
    <p:sldId id="804" r:id="rId178"/>
    <p:sldId id="811" r:id="rId179"/>
    <p:sldId id="806" r:id="rId180"/>
    <p:sldId id="812" r:id="rId181"/>
    <p:sldId id="813" r:id="rId182"/>
    <p:sldId id="861" r:id="rId183"/>
    <p:sldId id="862" r:id="rId184"/>
    <p:sldId id="809" r:id="rId185"/>
    <p:sldId id="7437" r:id="rId186"/>
    <p:sldId id="1542" r:id="rId187"/>
    <p:sldId id="1579" r:id="rId188"/>
    <p:sldId id="1580" r:id="rId189"/>
    <p:sldId id="4682" r:id="rId190"/>
    <p:sldId id="1474" r:id="rId19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FFFF"/>
    <a:srgbClr val="996633"/>
    <a:srgbClr val="FF9900"/>
    <a:srgbClr val="9966FF"/>
    <a:srgbClr val="006666"/>
    <a:srgbClr val="FF5050"/>
    <a:srgbClr val="FFFF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35" autoAdjust="0"/>
    <p:restoredTop sz="94660"/>
  </p:normalViewPr>
  <p:slideViewPr>
    <p:cSldViewPr>
      <p:cViewPr varScale="1">
        <p:scale>
          <a:sx n="151" d="100"/>
          <a:sy n="151" d="100"/>
        </p:scale>
        <p:origin x="4608" y="162"/>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2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75" Type="http://schemas.openxmlformats.org/officeDocument/2006/relationships/slide" Target="slides/slide171.xml"/><Relationship Id="rId170" Type="http://schemas.openxmlformats.org/officeDocument/2006/relationships/slide" Target="slides/slide166.xml"/><Relationship Id="rId191" Type="http://schemas.openxmlformats.org/officeDocument/2006/relationships/slide" Target="slides/slide187.xml"/><Relationship Id="rId196"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slide" Target="slides/slide177.xml"/><Relationship Id="rId186" Type="http://schemas.openxmlformats.org/officeDocument/2006/relationships/slide" Target="slides/slide182.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notesMaster" Target="notesMasters/notesMaster1.xml"/><Relationship Id="rId197" Type="http://schemas.openxmlformats.org/officeDocument/2006/relationships/tableStyles" Target="tableStyle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72" Type="http://schemas.openxmlformats.org/officeDocument/2006/relationships/slide" Target="slides/slide168.xml"/><Relationship Id="rId193" Type="http://schemas.openxmlformats.org/officeDocument/2006/relationships/handoutMaster" Target="handoutMasters/handout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viewProps" Target="viewProps.xml"/><Relationship Id="rId190" Type="http://schemas.openxmlformats.org/officeDocument/2006/relationships/slide" Target="slides/slide186.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773A46B-FCF3-4725-A413-524679418246}" type="slidenum">
              <a:rPr lang="en-US"/>
              <a:pPr>
                <a:defRPr/>
              </a:pPr>
              <a:t>‹#›</a:t>
            </a:fld>
            <a:endParaRPr lang="en-US"/>
          </a:p>
        </p:txBody>
      </p:sp>
    </p:spTree>
    <p:extLst>
      <p:ext uri="{BB962C8B-B14F-4D97-AF65-F5344CB8AC3E}">
        <p14:creationId xmlns:p14="http://schemas.microsoft.com/office/powerpoint/2010/main" val="3215330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79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ADA8C2A-0D27-4FFC-84C1-BD0590471C95}" type="slidenum">
              <a:rPr lang="en-US"/>
              <a:pPr>
                <a:defRPr/>
              </a:pPr>
              <a:t>‹#›</a:t>
            </a:fld>
            <a:endParaRPr lang="en-US"/>
          </a:p>
        </p:txBody>
      </p:sp>
    </p:spTree>
    <p:extLst>
      <p:ext uri="{BB962C8B-B14F-4D97-AF65-F5344CB8AC3E}">
        <p14:creationId xmlns:p14="http://schemas.microsoft.com/office/powerpoint/2010/main" val="14922765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3FB5E1-289C-4AF8-A787-006E6DF07E2E}" type="slidenum">
              <a:rPr lang="en-US"/>
              <a:pPr>
                <a:defRPr/>
              </a:pPr>
              <a:t>‹#›</a:t>
            </a:fld>
            <a:endParaRPr lang="en-US"/>
          </a:p>
        </p:txBody>
      </p:sp>
    </p:spTree>
    <p:extLst>
      <p:ext uri="{BB962C8B-B14F-4D97-AF65-F5344CB8AC3E}">
        <p14:creationId xmlns:p14="http://schemas.microsoft.com/office/powerpoint/2010/main" val="53466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BC150A-3944-4099-9EFB-F51CAA454FC3}" type="slidenum">
              <a:rPr lang="en-US"/>
              <a:pPr>
                <a:defRPr/>
              </a:pPr>
              <a:t>‹#›</a:t>
            </a:fld>
            <a:endParaRPr lang="en-US"/>
          </a:p>
        </p:txBody>
      </p:sp>
    </p:spTree>
    <p:extLst>
      <p:ext uri="{BB962C8B-B14F-4D97-AF65-F5344CB8AC3E}">
        <p14:creationId xmlns:p14="http://schemas.microsoft.com/office/powerpoint/2010/main" val="22939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2CED97-F5F9-480F-80CC-80661F5A2DBF}" type="slidenum">
              <a:rPr lang="en-US"/>
              <a:pPr>
                <a:defRPr/>
              </a:pPr>
              <a:t>‹#›</a:t>
            </a:fld>
            <a:endParaRPr lang="en-US"/>
          </a:p>
        </p:txBody>
      </p:sp>
    </p:spTree>
    <p:extLst>
      <p:ext uri="{BB962C8B-B14F-4D97-AF65-F5344CB8AC3E}">
        <p14:creationId xmlns:p14="http://schemas.microsoft.com/office/powerpoint/2010/main" val="3079296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4E8284-0EA7-43CB-8C35-2B476AFE5146}" type="slidenum">
              <a:rPr lang="en-US"/>
              <a:pPr>
                <a:defRPr/>
              </a:pPr>
              <a:t>‹#›</a:t>
            </a:fld>
            <a:endParaRPr lang="en-US"/>
          </a:p>
        </p:txBody>
      </p:sp>
    </p:spTree>
    <p:extLst>
      <p:ext uri="{BB962C8B-B14F-4D97-AF65-F5344CB8AC3E}">
        <p14:creationId xmlns:p14="http://schemas.microsoft.com/office/powerpoint/2010/main" val="2190734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C885AF-E6FE-4A09-98F3-F5B32DF109D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362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24E47C-E0DA-4459-B8C8-2789199A5C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4065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F3A8DE-98C1-4813-AE1C-BC98624201B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35328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1E7381-3D3D-42F3-A101-D3DE33A67F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50255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8CE1F0-4DF5-4B9C-ABE1-E3E38429E1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9323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9BDD5B1-41B2-487C-B69C-9A08FBE543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91840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847E5BD-7B33-400E-A360-CFE208F4A14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6142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358F58-44F8-42F6-965A-92A8A7C04FD0}" type="slidenum">
              <a:rPr lang="en-US"/>
              <a:pPr>
                <a:defRPr/>
              </a:pPr>
              <a:t>‹#›</a:t>
            </a:fld>
            <a:endParaRPr lang="en-US"/>
          </a:p>
        </p:txBody>
      </p:sp>
    </p:spTree>
    <p:extLst>
      <p:ext uri="{BB962C8B-B14F-4D97-AF65-F5344CB8AC3E}">
        <p14:creationId xmlns:p14="http://schemas.microsoft.com/office/powerpoint/2010/main" val="1170165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D570EC-77F7-4E56-B020-C8852F97F8E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25025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7B736E-C2FB-4070-A3A7-AC054D8B7D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28770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AB79ED-BF65-4D9A-897E-CEA4FCB021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3539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0CE51B-3F04-4773-9116-3F072EA156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59809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6738ED-1279-4AEA-B50B-5063A8A2775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54877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471D9E4-0DF7-4BF6-BF7E-82BAB4699EF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1087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C885AF-E6FE-4A09-98F3-F5B32DF109D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7941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24E47C-E0DA-4459-B8C8-2789199A5C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14193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F3A8DE-98C1-4813-AE1C-BC98624201B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9087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1E7381-3D3D-42F3-A101-D3DE33A67F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5508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6ABEEC-FEF1-45EA-A899-88A8B5994E45}" type="slidenum">
              <a:rPr lang="en-US"/>
              <a:pPr>
                <a:defRPr/>
              </a:pPr>
              <a:t>‹#›</a:t>
            </a:fld>
            <a:endParaRPr lang="en-US"/>
          </a:p>
        </p:txBody>
      </p:sp>
    </p:spTree>
    <p:extLst>
      <p:ext uri="{BB962C8B-B14F-4D97-AF65-F5344CB8AC3E}">
        <p14:creationId xmlns:p14="http://schemas.microsoft.com/office/powerpoint/2010/main" val="10032275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8CE1F0-4DF5-4B9C-ABE1-E3E38429E1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92135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9BDD5B1-41B2-487C-B69C-9A08FBE543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1970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847E5BD-7B33-400E-A360-CFE208F4A14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416516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D570EC-77F7-4E56-B020-C8852F97F8E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90997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7B736E-C2FB-4070-A3A7-AC054D8B7D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93192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AB79ED-BF65-4D9A-897E-CEA4FCB021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113749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0CE51B-3F04-4773-9116-3F072EA156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797628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6738ED-1279-4AEA-B50B-5063A8A2775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553084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471D9E4-0DF7-4BF6-BF7E-82BAB4699EF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454319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63B232-CB70-4ACB-B369-E4942FB4497A}" type="slidenum">
              <a:rPr lang="en-US"/>
              <a:pPr>
                <a:defRPr/>
              </a:pPr>
              <a:t>‹#›</a:t>
            </a:fld>
            <a:endParaRPr lang="en-US"/>
          </a:p>
        </p:txBody>
      </p:sp>
    </p:spTree>
    <p:extLst>
      <p:ext uri="{BB962C8B-B14F-4D97-AF65-F5344CB8AC3E}">
        <p14:creationId xmlns:p14="http://schemas.microsoft.com/office/powerpoint/2010/main" val="125632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AFE7DE-1F13-4452-A4FE-74E3F78B819E}" type="slidenum">
              <a:rPr lang="en-US"/>
              <a:pPr>
                <a:defRPr/>
              </a:pPr>
              <a:t>‹#›</a:t>
            </a:fld>
            <a:endParaRPr lang="en-US"/>
          </a:p>
        </p:txBody>
      </p:sp>
    </p:spTree>
    <p:extLst>
      <p:ext uri="{BB962C8B-B14F-4D97-AF65-F5344CB8AC3E}">
        <p14:creationId xmlns:p14="http://schemas.microsoft.com/office/powerpoint/2010/main" val="3617231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6861F-AB46-4171-A414-E19DD7659EBA}" type="slidenum">
              <a:rPr lang="en-US"/>
              <a:pPr>
                <a:defRPr/>
              </a:pPr>
              <a:t>‹#›</a:t>
            </a:fld>
            <a:endParaRPr lang="en-US"/>
          </a:p>
        </p:txBody>
      </p:sp>
    </p:spTree>
    <p:extLst>
      <p:ext uri="{BB962C8B-B14F-4D97-AF65-F5344CB8AC3E}">
        <p14:creationId xmlns:p14="http://schemas.microsoft.com/office/powerpoint/2010/main" val="34114987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AF0888-4D72-48D0-B0CA-2DC32EC26EC2}" type="slidenum">
              <a:rPr lang="en-US"/>
              <a:pPr>
                <a:defRPr/>
              </a:pPr>
              <a:t>‹#›</a:t>
            </a:fld>
            <a:endParaRPr lang="en-US"/>
          </a:p>
        </p:txBody>
      </p:sp>
    </p:spTree>
    <p:extLst>
      <p:ext uri="{BB962C8B-B14F-4D97-AF65-F5344CB8AC3E}">
        <p14:creationId xmlns:p14="http://schemas.microsoft.com/office/powerpoint/2010/main" val="7828641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CE8E-2777-4DBF-8D2A-5E3D3587953E}" type="slidenum">
              <a:rPr lang="en-US"/>
              <a:pPr>
                <a:defRPr/>
              </a:pPr>
              <a:t>‹#›</a:t>
            </a:fld>
            <a:endParaRPr lang="en-US"/>
          </a:p>
        </p:txBody>
      </p:sp>
    </p:spTree>
    <p:extLst>
      <p:ext uri="{BB962C8B-B14F-4D97-AF65-F5344CB8AC3E}">
        <p14:creationId xmlns:p14="http://schemas.microsoft.com/office/powerpoint/2010/main" val="96934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3908C1-CECD-47C5-BE43-E22E8150DCEB}" type="slidenum">
              <a:rPr lang="en-US"/>
              <a:pPr>
                <a:defRPr/>
              </a:pPr>
              <a:t>‹#›</a:t>
            </a:fld>
            <a:endParaRPr lang="en-US"/>
          </a:p>
        </p:txBody>
      </p:sp>
    </p:spTree>
    <p:extLst>
      <p:ext uri="{BB962C8B-B14F-4D97-AF65-F5344CB8AC3E}">
        <p14:creationId xmlns:p14="http://schemas.microsoft.com/office/powerpoint/2010/main" val="6599473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3EBFBF-8410-48D8-8E0B-80D804A22890}" type="slidenum">
              <a:rPr lang="en-US"/>
              <a:pPr>
                <a:defRPr/>
              </a:pPr>
              <a:t>‹#›</a:t>
            </a:fld>
            <a:endParaRPr lang="en-US"/>
          </a:p>
        </p:txBody>
      </p:sp>
    </p:spTree>
    <p:extLst>
      <p:ext uri="{BB962C8B-B14F-4D97-AF65-F5344CB8AC3E}">
        <p14:creationId xmlns:p14="http://schemas.microsoft.com/office/powerpoint/2010/main" val="29269366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EB08A7-75BE-4508-A5AF-EB71513EC579}" type="slidenum">
              <a:rPr lang="en-US"/>
              <a:pPr>
                <a:defRPr/>
              </a:pPr>
              <a:t>‹#›</a:t>
            </a:fld>
            <a:endParaRPr lang="en-US"/>
          </a:p>
        </p:txBody>
      </p:sp>
    </p:spTree>
    <p:extLst>
      <p:ext uri="{BB962C8B-B14F-4D97-AF65-F5344CB8AC3E}">
        <p14:creationId xmlns:p14="http://schemas.microsoft.com/office/powerpoint/2010/main" val="24108193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D838A4-082F-4FEB-A9AA-C409845620EA}" type="slidenum">
              <a:rPr lang="en-US"/>
              <a:pPr>
                <a:defRPr/>
              </a:pPr>
              <a:t>‹#›</a:t>
            </a:fld>
            <a:endParaRPr lang="en-US"/>
          </a:p>
        </p:txBody>
      </p:sp>
    </p:spTree>
    <p:extLst>
      <p:ext uri="{BB962C8B-B14F-4D97-AF65-F5344CB8AC3E}">
        <p14:creationId xmlns:p14="http://schemas.microsoft.com/office/powerpoint/2010/main" val="16363612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018EDA-4E2B-4826-B472-0235326AE789}" type="slidenum">
              <a:rPr lang="en-US"/>
              <a:pPr>
                <a:defRPr/>
              </a:pPr>
              <a:t>‹#›</a:t>
            </a:fld>
            <a:endParaRPr lang="en-US"/>
          </a:p>
        </p:txBody>
      </p:sp>
    </p:spTree>
    <p:extLst>
      <p:ext uri="{BB962C8B-B14F-4D97-AF65-F5344CB8AC3E}">
        <p14:creationId xmlns:p14="http://schemas.microsoft.com/office/powerpoint/2010/main" val="380466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B20425-053D-4DD9-9157-1F04DC5528ED}" type="slidenum">
              <a:rPr lang="en-US"/>
              <a:pPr>
                <a:defRPr/>
              </a:pPr>
              <a:t>‹#›</a:t>
            </a:fld>
            <a:endParaRPr lang="en-US"/>
          </a:p>
        </p:txBody>
      </p:sp>
    </p:spTree>
    <p:extLst>
      <p:ext uri="{BB962C8B-B14F-4D97-AF65-F5344CB8AC3E}">
        <p14:creationId xmlns:p14="http://schemas.microsoft.com/office/powerpoint/2010/main" val="796171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D02CF-AF6A-4343-825A-DD1E24CA622F}" type="slidenum">
              <a:rPr lang="en-US"/>
              <a:pPr>
                <a:defRPr/>
              </a:pPr>
              <a:t>‹#›</a:t>
            </a:fld>
            <a:endParaRPr lang="en-US"/>
          </a:p>
        </p:txBody>
      </p:sp>
    </p:spTree>
    <p:extLst>
      <p:ext uri="{BB962C8B-B14F-4D97-AF65-F5344CB8AC3E}">
        <p14:creationId xmlns:p14="http://schemas.microsoft.com/office/powerpoint/2010/main" val="4057464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FD4CD8-464C-44CE-B723-5A02F25DC8A3}" type="slidenum">
              <a:rPr lang="en-US"/>
              <a:pPr>
                <a:defRPr/>
              </a:pPr>
              <a:t>‹#›</a:t>
            </a:fld>
            <a:endParaRPr lang="en-US"/>
          </a:p>
        </p:txBody>
      </p:sp>
    </p:spTree>
    <p:extLst>
      <p:ext uri="{BB962C8B-B14F-4D97-AF65-F5344CB8AC3E}">
        <p14:creationId xmlns:p14="http://schemas.microsoft.com/office/powerpoint/2010/main" val="10315067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E6F32-B759-4137-A4AC-CE393B5C48D4}" type="slidenum">
              <a:rPr lang="en-US"/>
              <a:pPr>
                <a:defRPr/>
              </a:pPr>
              <a:t>‹#›</a:t>
            </a:fld>
            <a:endParaRPr lang="en-US"/>
          </a:p>
        </p:txBody>
      </p:sp>
    </p:spTree>
    <p:extLst>
      <p:ext uri="{BB962C8B-B14F-4D97-AF65-F5344CB8AC3E}">
        <p14:creationId xmlns:p14="http://schemas.microsoft.com/office/powerpoint/2010/main" val="27522153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B67843B-C390-4AE4-9B6D-F8504D9C3605}" type="slidenum">
              <a:rPr lang="en-US"/>
              <a:pPr>
                <a:defRPr/>
              </a:pPr>
              <a:t>‹#›</a:t>
            </a:fld>
            <a:endParaRPr lang="en-US"/>
          </a:p>
        </p:txBody>
      </p:sp>
    </p:spTree>
    <p:extLst>
      <p:ext uri="{BB962C8B-B14F-4D97-AF65-F5344CB8AC3E}">
        <p14:creationId xmlns:p14="http://schemas.microsoft.com/office/powerpoint/2010/main" val="266686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218E562-740D-499A-A73D-69BB15994A98}" type="slidenum">
              <a:rPr lang="en-US"/>
              <a:pPr>
                <a:defRPr/>
              </a:pPr>
              <a:t>‹#›</a:t>
            </a:fld>
            <a:endParaRPr lang="en-US"/>
          </a:p>
        </p:txBody>
      </p:sp>
    </p:spTree>
    <p:extLst>
      <p:ext uri="{BB962C8B-B14F-4D97-AF65-F5344CB8AC3E}">
        <p14:creationId xmlns:p14="http://schemas.microsoft.com/office/powerpoint/2010/main" val="1431122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7E6D21-E620-405C-8E82-5960E26BA9C3}" type="slidenum">
              <a:rPr lang="en-US"/>
              <a:pPr>
                <a:defRPr/>
              </a:pPr>
              <a:t>‹#›</a:t>
            </a:fld>
            <a:endParaRPr lang="en-US"/>
          </a:p>
        </p:txBody>
      </p:sp>
    </p:spTree>
    <p:extLst>
      <p:ext uri="{BB962C8B-B14F-4D97-AF65-F5344CB8AC3E}">
        <p14:creationId xmlns:p14="http://schemas.microsoft.com/office/powerpoint/2010/main" val="334886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BBB630-943C-4A32-BB75-09299A7ED96F}" type="slidenum">
              <a:rPr lang="en-US"/>
              <a:pPr>
                <a:defRPr/>
              </a:pPr>
              <a:t>‹#›</a:t>
            </a:fld>
            <a:endParaRPr lang="en-US"/>
          </a:p>
        </p:txBody>
      </p:sp>
    </p:spTree>
    <p:extLst>
      <p:ext uri="{BB962C8B-B14F-4D97-AF65-F5344CB8AC3E}">
        <p14:creationId xmlns:p14="http://schemas.microsoft.com/office/powerpoint/2010/main" val="303806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E6110B-C011-4446-A2D2-CB0C962DF9C1}" type="slidenum">
              <a:rPr lang="en-US"/>
              <a:pPr>
                <a:defRPr/>
              </a:pPr>
              <a:t>‹#›</a:t>
            </a:fld>
            <a:endParaRPr lang="en-US"/>
          </a:p>
        </p:txBody>
      </p:sp>
    </p:spTree>
    <p:extLst>
      <p:ext uri="{BB962C8B-B14F-4D97-AF65-F5344CB8AC3E}">
        <p14:creationId xmlns:p14="http://schemas.microsoft.com/office/powerpoint/2010/main" val="857459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E7836D2-BF61-412B-A3E3-D923E61C44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effectLst/>
                <a:latin typeface="+mn-lt"/>
              </a:defRPr>
            </a:lvl1pPr>
          </a:lstStyle>
          <a:p>
            <a:pPr>
              <a:defRPr/>
            </a:pPr>
            <a:endParaRPr lang="en-US">
              <a:solidFill>
                <a:srgbClr val="FFFFFF"/>
              </a:solidFill>
            </a:endParaRPr>
          </a:p>
        </p:txBody>
      </p:sp>
      <p:sp>
        <p:nvSpPr>
          <p:cNvPr id="64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effectLst/>
                <a:latin typeface="+mn-lt"/>
              </a:defRPr>
            </a:lvl1pPr>
          </a:lstStyle>
          <a:p>
            <a:pPr>
              <a:defRPr/>
            </a:pPr>
            <a:endParaRPr lang="en-US">
              <a:solidFill>
                <a:srgbClr val="FFFFFF"/>
              </a:solidFill>
            </a:endParaRPr>
          </a:p>
        </p:txBody>
      </p:sp>
      <p:sp>
        <p:nvSpPr>
          <p:cNvPr id="64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effectLst/>
                <a:latin typeface="+mn-lt"/>
              </a:defRPr>
            </a:lvl1pPr>
          </a:lstStyle>
          <a:p>
            <a:pPr>
              <a:defRPr/>
            </a:pPr>
            <a:fld id="{30509D7F-BBD6-4577-8445-F09B2EFE33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28275992"/>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effectLst/>
                <a:latin typeface="+mn-lt"/>
              </a:defRPr>
            </a:lvl1pPr>
          </a:lstStyle>
          <a:p>
            <a:pPr>
              <a:defRPr/>
            </a:pPr>
            <a:endParaRPr lang="en-US">
              <a:solidFill>
                <a:srgbClr val="FFFFFF"/>
              </a:solidFill>
            </a:endParaRPr>
          </a:p>
        </p:txBody>
      </p:sp>
      <p:sp>
        <p:nvSpPr>
          <p:cNvPr id="64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effectLst/>
                <a:latin typeface="+mn-lt"/>
              </a:defRPr>
            </a:lvl1pPr>
          </a:lstStyle>
          <a:p>
            <a:pPr>
              <a:defRPr/>
            </a:pPr>
            <a:endParaRPr lang="en-US">
              <a:solidFill>
                <a:srgbClr val="FFFFFF"/>
              </a:solidFill>
            </a:endParaRPr>
          </a:p>
        </p:txBody>
      </p:sp>
      <p:sp>
        <p:nvSpPr>
          <p:cNvPr id="64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effectLst/>
                <a:latin typeface="+mn-lt"/>
              </a:defRPr>
            </a:lvl1pPr>
          </a:lstStyle>
          <a:p>
            <a:pPr>
              <a:defRPr/>
            </a:pPr>
            <a:fld id="{30509D7F-BBD6-4577-8445-F09B2EFE33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69846490"/>
      </p:ext>
    </p:extLst>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950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75950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5950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8820970-CAFD-4489-A6B9-9EA244702401}" type="slidenum">
              <a:rPr lang="en-US"/>
              <a:pPr>
                <a:defRPr/>
              </a:pPr>
              <a:t>‹#›</a:t>
            </a:fld>
            <a:endParaRPr lang="en-US"/>
          </a:p>
        </p:txBody>
      </p:sp>
    </p:spTree>
    <p:extLst>
      <p:ext uri="{BB962C8B-B14F-4D97-AF65-F5344CB8AC3E}">
        <p14:creationId xmlns:p14="http://schemas.microsoft.com/office/powerpoint/2010/main" val="86126711"/>
      </p:ext>
    </p:extLst>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0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4.xml"/><Relationship Id="rId4" Type="http://schemas.openxmlformats.org/officeDocument/2006/relationships/image" Target="../media/image60.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17.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1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19.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2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22.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23.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24.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2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14.xml"/></Relationships>
</file>

<file path=ppt/slides/_rels/slide157.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14.xml"/></Relationships>
</file>

<file path=ppt/slides/_rels/slide158.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14.xml"/></Relationships>
</file>

<file path=ppt/slides/_rels/slide159.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14.xml"/></Relationships>
</file>

<file path=ppt/slides/_rels/slide1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6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64.gif"/></Relationships>
</file>

<file path=ppt/slides/_rels/slide17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14.xml"/><Relationship Id="rId4" Type="http://schemas.openxmlformats.org/officeDocument/2006/relationships/image" Target="../media/image57.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1.jpeg"/><Relationship Id="rId4" Type="http://schemas.openxmlformats.org/officeDocument/2006/relationships/image" Target="../media/image13.jpeg"/></Relationships>
</file>

<file path=ppt/slides/_rels/slide18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14.xml"/><Relationship Id="rId5" Type="http://schemas.openxmlformats.org/officeDocument/2006/relationships/image" Target="../media/image65.jpeg"/><Relationship Id="rId4" Type="http://schemas.openxmlformats.org/officeDocument/2006/relationships/image" Target="../media/image57.jpeg"/></Relationships>
</file>

<file path=ppt/slides/_rels/slide1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8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40.xml"/><Relationship Id="rId6" Type="http://schemas.openxmlformats.org/officeDocument/2006/relationships/image" Target="../media/image70.jpeg"/><Relationship Id="rId5" Type="http://schemas.openxmlformats.org/officeDocument/2006/relationships/image" Target="../media/image69.png"/><Relationship Id="rId4" Type="http://schemas.openxmlformats.org/officeDocument/2006/relationships/image" Target="../media/image68.png"/></Relationships>
</file>

<file path=ppt/slides/_rels/slide184.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image" Target="../media/image71.emf"/><Relationship Id="rId1" Type="http://schemas.openxmlformats.org/officeDocument/2006/relationships/slideLayout" Target="../slideLayouts/slideLayout40.xml"/><Relationship Id="rId6" Type="http://schemas.openxmlformats.org/officeDocument/2006/relationships/image" Target="../media/image74.png"/><Relationship Id="rId5" Type="http://schemas.openxmlformats.org/officeDocument/2006/relationships/image" Target="../media/image68.png"/><Relationship Id="rId4" Type="http://schemas.openxmlformats.org/officeDocument/2006/relationships/image" Target="../media/image73.png"/></Relationships>
</file>

<file path=ppt/slides/_rels/slide18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6.emf"/><Relationship Id="rId1" Type="http://schemas.openxmlformats.org/officeDocument/2006/relationships/slideLayout" Target="../slideLayouts/slideLayout40.xml"/><Relationship Id="rId5" Type="http://schemas.openxmlformats.org/officeDocument/2006/relationships/image" Target="../media/image77.png"/><Relationship Id="rId4" Type="http://schemas.openxmlformats.org/officeDocument/2006/relationships/image" Target="../media/image73.png"/></Relationships>
</file>

<file path=ppt/slides/_rels/slide18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8.jpeg"/><Relationship Id="rId1" Type="http://schemas.openxmlformats.org/officeDocument/2006/relationships/slideLayout" Target="../slideLayouts/slideLayout40.xml"/></Relationships>
</file>

<file path=ppt/slides/_rels/slide187.xml.rels><?xml version="1.0" encoding="UTF-8" standalone="yes"?>
<Relationships xmlns="http://schemas.openxmlformats.org/package/2006/relationships"><Relationship Id="rId8" Type="http://schemas.openxmlformats.org/officeDocument/2006/relationships/hyperlink" Target="https://www.facebook.com/profile.php?id=61562099195307" TargetMode="External"/><Relationship Id="rId3" Type="http://schemas.openxmlformats.org/officeDocument/2006/relationships/image" Target="../media/image4.png"/><Relationship Id="rId7" Type="http://schemas.openxmlformats.org/officeDocument/2006/relationships/image" Target="../media/image81.png"/><Relationship Id="rId12" Type="http://schemas.openxmlformats.org/officeDocument/2006/relationships/hyperlink" Target="https://www.teacherspayteachers.com/Product/Entire-Science-Curriculum-119377" TargetMode="External"/><Relationship Id="rId2" Type="http://schemas.openxmlformats.org/officeDocument/2006/relationships/image" Target="../media/image79.png"/><Relationship Id="rId1" Type="http://schemas.openxmlformats.org/officeDocument/2006/relationships/slideLayout" Target="../slideLayouts/slideLayout40.xml"/><Relationship Id="rId6" Type="http://schemas.openxmlformats.org/officeDocument/2006/relationships/hyperlink" Target="https://www.instagram.com/ryemurph88/" TargetMode="External"/><Relationship Id="rId11" Type="http://schemas.openxmlformats.org/officeDocument/2006/relationships/image" Target="../media/image83.png"/><Relationship Id="rId5" Type="http://schemas.openxmlformats.org/officeDocument/2006/relationships/image" Target="../media/image80.png"/><Relationship Id="rId10" Type="http://schemas.openxmlformats.org/officeDocument/2006/relationships/hyperlink" Target="https://www.pinterest.com/SciencefromMurf" TargetMode="External"/><Relationship Id="rId4" Type="http://schemas.openxmlformats.org/officeDocument/2006/relationships/hyperlink" Target="https://www.teacherspayteachers.com/store/science-from-murf-llc" TargetMode="External"/><Relationship Id="rId9" Type="http://schemas.openxmlformats.org/officeDocument/2006/relationships/image" Target="../media/image82.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jpeg"/><Relationship Id="rId7"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jpeg"/></Relationships>
</file>

<file path=ppt/slides/_rels/slide2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2.jpeg"/><Relationship Id="rId7" Type="http://schemas.openxmlformats.org/officeDocument/2006/relationships/image" Target="../media/image19.jpeg"/><Relationship Id="rId12"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7.jpeg"/><Relationship Id="rId4" Type="http://schemas.openxmlformats.org/officeDocument/2006/relationships/image" Target="../media/image13.jpeg"/><Relationship Id="rId9"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gif"/><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gi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gif"/><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7.xml"/><Relationship Id="rId5" Type="http://schemas.openxmlformats.org/officeDocument/2006/relationships/image" Target="../media/image4.png"/><Relationship Id="rId4" Type="http://schemas.openxmlformats.org/officeDocument/2006/relationships/image" Target="../media/image57.jpe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7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4.jpeg"/><Relationship Id="rId4" Type="http://schemas.openxmlformats.org/officeDocument/2006/relationships/image" Target="../media/image13.jpeg"/></Relationships>
</file>

<file path=ppt/slides/_rels/slide9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jpeg"/><Relationship Id="rId7"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jpeg"/></Relationships>
</file>

<file path=ppt/slides/_rels/slide9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2.jpeg"/><Relationship Id="rId7" Type="http://schemas.openxmlformats.org/officeDocument/2006/relationships/image" Target="../media/image19.jpeg"/><Relationship Id="rId12"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7.jpeg"/><Relationship Id="rId4" Type="http://schemas.openxmlformats.org/officeDocument/2006/relationships/image" Target="../media/image13.jpeg"/><Relationship Id="rId9" Type="http://schemas.openxmlformats.org/officeDocument/2006/relationships/image" Target="../media/image16.jpeg"/></Relationships>
</file>

<file path=ppt/slides/_rels/slide9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2.jpeg"/><Relationship Id="rId7" Type="http://schemas.openxmlformats.org/officeDocument/2006/relationships/image" Target="../media/image19.jpeg"/><Relationship Id="rId12"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7.jpeg"/><Relationship Id="rId4" Type="http://schemas.openxmlformats.org/officeDocument/2006/relationships/image" Target="../media/image13.jpeg"/><Relationship Id="rId9" Type="http://schemas.openxmlformats.org/officeDocument/2006/relationships/image" Target="../media/image16.jpeg"/></Relationships>
</file>

<file path=ppt/slides/_rels/slide9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59.png"/><Relationship Id="rId3" Type="http://schemas.openxmlformats.org/officeDocument/2006/relationships/image" Target="../media/image12.jpeg"/><Relationship Id="rId7" Type="http://schemas.openxmlformats.org/officeDocument/2006/relationships/image" Target="../media/image19.jpeg"/><Relationship Id="rId12"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7.jpeg"/><Relationship Id="rId4" Type="http://schemas.openxmlformats.org/officeDocument/2006/relationships/image" Target="../media/image13.jpeg"/><Relationship Id="rId9" Type="http://schemas.openxmlformats.org/officeDocument/2006/relationships/image" Target="../media/image16.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www.darkgovernment.com/news/wp-content/uploads/2010/05/ebola-virus-under-microsco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4800" y="304800"/>
            <a:ext cx="8686800" cy="1524000"/>
          </a:xfrm>
          <a:prstGeom prst="rect">
            <a:avLst/>
          </a:prstGeom>
          <a:noFill/>
        </p:spPr>
        <p:txBody>
          <a:bodyPr wrap="none" lIns="91440" tIns="45720" rIns="91440" bIns="45720">
            <a:prstTxWarp prst="textWave1">
              <a:avLst/>
            </a:prstTxWarp>
            <a:spAutoFit/>
          </a:bodyPr>
          <a:lstStyle/>
          <a:p>
            <a:pPr algn="ctr"/>
            <a:r>
              <a:rPr lang="en-US" sz="6000" b="1" cap="none" spc="0" dirty="0">
                <a:ln w="17780" cmpd="sng">
                  <a:solidFill>
                    <a:sysClr val="windowText" lastClr="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3">
                      <a:satMod val="175000"/>
                    </a:schemeClr>
                  </a:glow>
                  <a:outerShdw blurRad="55000" dist="50800" dir="5400000" algn="tl">
                    <a:srgbClr val="000000">
                      <a:alpha val="33000"/>
                    </a:srgbClr>
                  </a:outerShdw>
                </a:effectLst>
              </a:rPr>
              <a:t>Viruses Review Game</a:t>
            </a:r>
          </a:p>
        </p:txBody>
      </p:sp>
      <p:sp>
        <p:nvSpPr>
          <p:cNvPr id="4" name="Rectangle 3"/>
          <p:cNvSpPr/>
          <p:nvPr/>
        </p:nvSpPr>
        <p:spPr>
          <a:xfrm>
            <a:off x="129551" y="4114800"/>
            <a:ext cx="3185488" cy="1754326"/>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algn="ctr"/>
            <a:r>
              <a:rPr lang="en-US" sz="5400" b="1" cap="none" spc="0" dirty="0">
                <a:ln w="17780" cmpd="sng">
                  <a:solidFill>
                    <a:schemeClr val="tx1"/>
                  </a:solidFill>
                  <a:prstDash val="solid"/>
                  <a:miter lim="800000"/>
                </a:ln>
                <a:solidFill>
                  <a:srgbClr val="66FFFF"/>
                </a:solidFill>
                <a:effectLst>
                  <a:outerShdw blurRad="50800" algn="tl" rotWithShape="0">
                    <a:srgbClr val="000000"/>
                  </a:outerShdw>
                </a:effectLst>
              </a:rPr>
              <a:t>Part 1</a:t>
            </a:r>
          </a:p>
          <a:p>
            <a:pPr algn="ctr"/>
            <a:r>
              <a:rPr lang="en-US" sz="5400" b="1" dirty="0">
                <a:ln w="17780" cmpd="sng">
                  <a:solidFill>
                    <a:schemeClr val="tx1"/>
                  </a:solidFill>
                  <a:prstDash val="solid"/>
                  <a:miter lim="800000"/>
                </a:ln>
                <a:solidFill>
                  <a:srgbClr val="66FFFF"/>
                </a:solidFill>
                <a:effectLst>
                  <a:outerShdw blurRad="50800" algn="tl" rotWithShape="0">
                    <a:srgbClr val="000000"/>
                  </a:outerShdw>
                </a:effectLst>
              </a:rPr>
              <a:t>Lesson 7</a:t>
            </a:r>
            <a:endParaRPr lang="en-US" sz="5400" b="1" cap="none" spc="0" dirty="0">
              <a:ln w="17780" cmpd="sng">
                <a:solidFill>
                  <a:schemeClr val="tx1"/>
                </a:solidFill>
                <a:prstDash val="solid"/>
                <a:miter lim="800000"/>
              </a:ln>
              <a:solidFill>
                <a:srgbClr val="66FFFF"/>
              </a:solidFill>
              <a:effectLst>
                <a:outerShdw blurRad="50800" algn="tl" rotWithShape="0">
                  <a:srgbClr val="000000"/>
                </a:outerShdw>
              </a:effectLst>
            </a:endParaRPr>
          </a:p>
        </p:txBody>
      </p:sp>
      <p:pic>
        <p:nvPicPr>
          <p:cNvPr id="5" name="Graphic 4">
            <a:extLst>
              <a:ext uri="{FF2B5EF4-FFF2-40B4-BE49-F238E27FC236}">
                <a16:creationId xmlns:a16="http://schemas.microsoft.com/office/drawing/2014/main" id="{010765C7-D5E3-94D4-F654-215F16181BE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4590" y="4343400"/>
            <a:ext cx="5699410" cy="1610564"/>
          </a:xfrm>
          <a:prstGeom prst="rect">
            <a:avLst/>
          </a:prstGeom>
        </p:spPr>
      </p:pic>
      <p:pic>
        <p:nvPicPr>
          <p:cNvPr id="7" name="Picture 6">
            <a:extLst>
              <a:ext uri="{FF2B5EF4-FFF2-40B4-BE49-F238E27FC236}">
                <a16:creationId xmlns:a16="http://schemas.microsoft.com/office/drawing/2014/main" id="{E63C38C4-B445-29A9-200B-D21F7BF03D76}"/>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124783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228600" y="152400"/>
            <a:ext cx="87630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The pictures below all show different types of these structures on a virus?</a:t>
            </a:r>
          </a:p>
          <a:p>
            <a:pPr eaLnBrk="1" hangingPunct="1"/>
            <a:r>
              <a:rPr lang="en-US" sz="2800" dirty="0">
                <a:solidFill>
                  <a:srgbClr val="FF7C80"/>
                </a:solidFill>
                <a:latin typeface="Times New Roman" pitchFamily="18" charset="0"/>
              </a:rPr>
              <a:t>A.) DNA</a:t>
            </a:r>
          </a:p>
          <a:p>
            <a:pPr eaLnBrk="1" hangingPunct="1"/>
            <a:r>
              <a:rPr lang="en-US" sz="2800" dirty="0">
                <a:solidFill>
                  <a:srgbClr val="6699FF"/>
                </a:solidFill>
                <a:latin typeface="Times New Roman" pitchFamily="18" charset="0"/>
              </a:rPr>
              <a:t>B.) </a:t>
            </a:r>
            <a:r>
              <a:rPr lang="en-US" sz="2800" dirty="0">
                <a:latin typeface="Times New Roman" pitchFamily="18" charset="0"/>
              </a:rPr>
              <a:t>Tails</a:t>
            </a:r>
          </a:p>
          <a:p>
            <a:pPr eaLnBrk="1" hangingPunct="1"/>
            <a:r>
              <a:rPr lang="en-US" sz="2800" dirty="0">
                <a:solidFill>
                  <a:srgbClr val="FFC000"/>
                </a:solidFill>
                <a:latin typeface="Times New Roman" pitchFamily="18" charset="0"/>
              </a:rPr>
              <a:t>C.) </a:t>
            </a:r>
            <a:r>
              <a:rPr lang="en-US" sz="2800" dirty="0">
                <a:latin typeface="Times New Roman" pitchFamily="18" charset="0"/>
              </a:rPr>
              <a:t>Capsid / Protein Coat</a:t>
            </a:r>
          </a:p>
          <a:p>
            <a:pPr eaLnBrk="1" hangingPunct="1"/>
            <a:r>
              <a:rPr lang="en-US" sz="2800" dirty="0">
                <a:solidFill>
                  <a:srgbClr val="66FF99"/>
                </a:solidFill>
                <a:latin typeface="Times New Roman" pitchFamily="18" charset="0"/>
              </a:rPr>
              <a:t>D.) </a:t>
            </a:r>
            <a:r>
              <a:rPr lang="en-US" sz="2800" dirty="0">
                <a:latin typeface="Times New Roman" pitchFamily="18" charset="0"/>
              </a:rPr>
              <a:t>Cell Walls</a:t>
            </a:r>
          </a:p>
          <a:p>
            <a:pPr eaLnBrk="1" hangingPunct="1"/>
            <a:r>
              <a:rPr lang="en-US" sz="2800" dirty="0">
                <a:solidFill>
                  <a:srgbClr val="9966FF"/>
                </a:solidFill>
                <a:latin typeface="Times New Roman" pitchFamily="18" charset="0"/>
              </a:rPr>
              <a:t>E.) </a:t>
            </a:r>
            <a:r>
              <a:rPr lang="en-US" sz="2800" dirty="0">
                <a:latin typeface="Times New Roman" pitchFamily="18" charset="0"/>
              </a:rPr>
              <a:t>Fatty Coats </a:t>
            </a:r>
          </a:p>
          <a:p>
            <a:pPr eaLnBrk="1" hangingPunct="1"/>
            <a:endParaRPr lang="en-US" sz="3600" dirty="0">
              <a:solidFill>
                <a:srgbClr val="FFFF00"/>
              </a:solidFill>
              <a:latin typeface="Times New Roman" pitchFamily="18" charset="0"/>
            </a:endParaRPr>
          </a:p>
        </p:txBody>
      </p:sp>
      <p:sp>
        <p:nvSpPr>
          <p:cNvPr id="9219"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p>
        </p:txBody>
      </p:sp>
      <p:sp>
        <p:nvSpPr>
          <p:cNvPr id="9220" name="Text Box 5"/>
          <p:cNvSpPr txBox="1">
            <a:spLocks noChangeArrowheads="1"/>
          </p:cNvSpPr>
          <p:nvPr/>
        </p:nvSpPr>
        <p:spPr bwMode="auto">
          <a:xfrm>
            <a:off x="7467600" y="20574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a:t>
            </a:r>
          </a:p>
        </p:txBody>
      </p:sp>
      <p:pic>
        <p:nvPicPr>
          <p:cNvPr id="922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524000"/>
            <a:ext cx="4724400" cy="5105400"/>
          </a:xfrm>
          <a:prstGeom prst="rect">
            <a:avLst/>
          </a:prstGeom>
          <a:noFill/>
          <a:ln w="76200" algn="ctr">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4800600"/>
            <a:ext cx="1752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Tree>
    <p:extLst>
      <p:ext uri="{BB962C8B-B14F-4D97-AF65-F5344CB8AC3E}">
        <p14:creationId xmlns:p14="http://schemas.microsoft.com/office/powerpoint/2010/main" val="42188173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4"/>
          <p:cNvSpPr txBox="1">
            <a:spLocks noChangeArrowheads="1"/>
          </p:cNvSpPr>
          <p:nvPr/>
        </p:nvSpPr>
        <p:spPr bwMode="auto">
          <a:xfrm>
            <a:off x="304800" y="304800"/>
            <a:ext cx="8610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Which of the following is not a reason why viruses are generally considered non-living?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99FF"/>
                </a:solidFill>
                <a:effectLst/>
                <a:uLnTx/>
                <a:uFillTx/>
                <a:latin typeface="Times New Roman" pitchFamily="18" charset="0"/>
                <a:ea typeface="+mn-ea"/>
                <a:cs typeface="+mn-cs"/>
              </a:rPr>
              <a:t>A.) Viruses are not made of cells.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6699FF"/>
                </a:solidFill>
                <a:effectLst/>
                <a:uLnTx/>
                <a:uFillTx/>
                <a:latin typeface="Times New Roman" pitchFamily="18" charset="0"/>
                <a:ea typeface="+mn-ea"/>
                <a:cs typeface="+mn-cs"/>
              </a:rPr>
              <a:t>B.) Viruses do not respond to a stimulus.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66FF99"/>
                </a:solidFill>
                <a:effectLst/>
                <a:uLnTx/>
                <a:uFillTx/>
                <a:latin typeface="Times New Roman" pitchFamily="18" charset="0"/>
                <a:ea typeface="+mn-ea"/>
                <a:cs typeface="+mn-cs"/>
              </a:rPr>
              <a:t>C.) Limited Movement.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C000"/>
                </a:solidFill>
                <a:effectLst/>
                <a:uLnTx/>
                <a:uFillTx/>
                <a:latin typeface="Times New Roman" pitchFamily="18" charset="0"/>
                <a:ea typeface="+mn-ea"/>
                <a:cs typeface="+mn-cs"/>
              </a:rPr>
              <a:t>D.) They do not grow and develop.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91139"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911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7225" y="3810000"/>
            <a:ext cx="67341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271706">
            <a:off x="-214312" y="4232275"/>
            <a:ext cx="2970212"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5290">
            <a:off x="2359025" y="4152900"/>
            <a:ext cx="1119188"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5290">
            <a:off x="1074737" y="3589338"/>
            <a:ext cx="6905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15290">
            <a:off x="3643313" y="3684587"/>
            <a:ext cx="4889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815290">
            <a:off x="2536032" y="3623469"/>
            <a:ext cx="338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815290">
            <a:off x="6632575" y="2633663"/>
            <a:ext cx="33813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5290">
            <a:off x="7723188" y="2374900"/>
            <a:ext cx="178435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5290">
            <a:off x="8870951" y="4156075"/>
            <a:ext cx="11176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5290">
            <a:off x="8284369" y="1431132"/>
            <a:ext cx="892175"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457200" y="5029200"/>
            <a:ext cx="1371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4</a:t>
            </a:r>
          </a:p>
        </p:txBody>
      </p:sp>
      <p:sp>
        <p:nvSpPr>
          <p:cNvPr id="19" name="Rounded Rectangle 18"/>
          <p:cNvSpPr/>
          <p:nvPr/>
        </p:nvSpPr>
        <p:spPr>
          <a:xfrm>
            <a:off x="228600" y="2514600"/>
            <a:ext cx="7315200" cy="609600"/>
          </a:xfrm>
          <a:prstGeom prst="roundRect">
            <a:avLst/>
          </a:prstGeom>
          <a:solidFill>
            <a:srgbClr val="66FF99">
              <a:alpha val="46000"/>
            </a:srgbClr>
          </a:solidFill>
          <a:ln w="762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4"/>
          <p:cNvSpPr txBox="1">
            <a:spLocks noChangeArrowheads="1"/>
          </p:cNvSpPr>
          <p:nvPr/>
        </p:nvSpPr>
        <p:spPr bwMode="auto">
          <a:xfrm>
            <a:off x="304800" y="4572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These type of viruses only invade…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92163"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2164" name="Text Box 5"/>
          <p:cNvSpPr txBox="1">
            <a:spLocks noChangeArrowheads="1"/>
          </p:cNvSpPr>
          <p:nvPr/>
        </p:nvSpPr>
        <p:spPr bwMode="auto">
          <a:xfrm>
            <a:off x="7391400" y="19812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7" name="Rectangle 6"/>
          <p:cNvSpPr/>
          <p:nvPr/>
        </p:nvSpPr>
        <p:spPr>
          <a:xfrm>
            <a:off x="7696200" y="228600"/>
            <a:ext cx="10668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5</a:t>
            </a:r>
          </a:p>
        </p:txBody>
      </p:sp>
      <p:pic>
        <p:nvPicPr>
          <p:cNvPr id="92166" name="Picture 7" descr="Ph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33600"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7" name="Picture 8" descr="Ph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0"/>
            <a:ext cx="21336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8" name="Picture 9" descr="Ph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0"/>
            <a:ext cx="21336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9" name="Picture 10" descr="Ph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0"/>
            <a:ext cx="29718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4"/>
          <p:cNvSpPr txBox="1">
            <a:spLocks noChangeArrowheads="1"/>
          </p:cNvSpPr>
          <p:nvPr/>
        </p:nvSpPr>
        <p:spPr bwMode="auto">
          <a:xfrm>
            <a:off x="304800" y="4572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These type of viruses only invade…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93187"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3188" name="Text Box 5"/>
          <p:cNvSpPr txBox="1">
            <a:spLocks noChangeArrowheads="1"/>
          </p:cNvSpPr>
          <p:nvPr/>
        </p:nvSpPr>
        <p:spPr bwMode="auto">
          <a:xfrm>
            <a:off x="7391400" y="19812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7" name="Rectangle 6"/>
          <p:cNvSpPr/>
          <p:nvPr/>
        </p:nvSpPr>
        <p:spPr>
          <a:xfrm>
            <a:off x="7696200" y="228600"/>
            <a:ext cx="10668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5</a:t>
            </a:r>
          </a:p>
        </p:txBody>
      </p:sp>
      <p:pic>
        <p:nvPicPr>
          <p:cNvPr id="93190" name="Picture 7" descr="Ph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33600"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1" name="Picture 8" descr="Ph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0"/>
            <a:ext cx="21336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2" name="Picture 9" descr="Ph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0"/>
            <a:ext cx="21336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3" name="Picture 10" descr="Ph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0"/>
            <a:ext cx="29718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914400" y="1752600"/>
            <a:ext cx="62484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BBE0E3">
                      <a:tint val="3000"/>
                    </a:srgbClr>
                  </a:solidFill>
                  <a:prstDash val="solid"/>
                  <a:miter lim="800000"/>
                </a:ln>
                <a:gradFill>
                  <a:gsLst>
                    <a:gs pos="10000">
                      <a:srgbClr val="BBE0E3">
                        <a:tint val="63000"/>
                        <a:sat val="105000"/>
                      </a:srgbClr>
                    </a:gs>
                    <a:gs pos="90000">
                      <a:srgbClr val="BBE0E3">
                        <a:shade val="50000"/>
                        <a:satMod val="100000"/>
                      </a:srgbClr>
                    </a:gs>
                  </a:gsLst>
                  <a:lin ang="5400000"/>
                </a:gradFill>
                <a:effectLst>
                  <a:outerShdw blurRad="55000" dist="50800" dir="5400000" algn="tl">
                    <a:srgbClr val="000000">
                      <a:alpha val="33000"/>
                    </a:srgbClr>
                  </a:outerShdw>
                </a:effectLst>
                <a:uLnTx/>
                <a:uFillTx/>
                <a:latin typeface="Arial" charset="0"/>
                <a:ea typeface="+mn-ea"/>
                <a:cs typeface="+mn-cs"/>
              </a:rPr>
              <a:t>Bacteria</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481283" name="Group 3"/>
          <p:cNvGraphicFramePr>
            <a:graphicFrameLocks noGrp="1"/>
          </p:cNvGraphicFramePr>
          <p:nvPr/>
        </p:nvGraphicFramePr>
        <p:xfrm>
          <a:off x="228600" y="838200"/>
          <a:ext cx="8686800" cy="560231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7169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GONE VIRAL</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9966FF"/>
                          </a:solidFill>
                          <a:effectLst/>
                          <a:latin typeface="Times New Roman" pitchFamily="18" charset="0"/>
                        </a:rPr>
                        <a:t>SHAPE-UP</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NOT ALIVE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OH-NO!</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-COMPUTER VIRUS-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53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70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425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9425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425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Virus Review Game</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4"/>
          <p:cNvSpPr txBox="1">
            <a:spLocks noChangeArrowheads="1"/>
          </p:cNvSpPr>
          <p:nvPr/>
        </p:nvSpPr>
        <p:spPr bwMode="auto">
          <a:xfrm>
            <a:off x="304800" y="228600"/>
            <a:ext cx="85344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For the next 5 questions…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Name the type of virus.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	</a:t>
            </a:r>
            <a:r>
              <a:rPr kumimoji="0" lang="en-US" sz="3600" b="0" i="0" u="none" strike="noStrike" kern="1200" cap="none" spc="0" normalizeH="0" baseline="0" noProof="0" dirty="0">
                <a:ln>
                  <a:noFill/>
                </a:ln>
                <a:solidFill>
                  <a:srgbClr val="FF99FF"/>
                </a:solidFill>
                <a:effectLst/>
                <a:uLnTx/>
                <a:uFillTx/>
                <a:latin typeface="Arial" charset="0"/>
                <a:ea typeface="+mn-ea"/>
                <a:cs typeface="+mn-cs"/>
              </a:rPr>
              <a:t>-Filamentous (Helical)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	</a:t>
            </a:r>
            <a:r>
              <a:rPr kumimoji="0" lang="en-US" sz="3600" b="0" i="0" u="none" strike="noStrike" kern="1200" cap="none" spc="0" normalizeH="0" baseline="0" noProof="0" dirty="0">
                <a:ln>
                  <a:noFill/>
                </a:ln>
                <a:solidFill>
                  <a:srgbClr val="6699FF"/>
                </a:solidFill>
                <a:effectLst/>
                <a:uLnTx/>
                <a:uFillTx/>
                <a:latin typeface="Arial" charset="0"/>
                <a:ea typeface="+mn-ea"/>
                <a:cs typeface="+mn-cs"/>
              </a:rPr>
              <a:t>-Enveloped (Spherical)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	</a:t>
            </a:r>
            <a:r>
              <a:rPr kumimoji="0" lang="en-US" sz="3600" b="0" i="0" u="none" strike="noStrike" kern="1200" cap="none" spc="0" normalizeH="0" baseline="0" noProof="0" dirty="0">
                <a:ln>
                  <a:noFill/>
                </a:ln>
                <a:solidFill>
                  <a:srgbClr val="FFC000"/>
                </a:solidFill>
                <a:effectLst/>
                <a:uLnTx/>
                <a:uFillTx/>
                <a:latin typeface="Arial" charset="0"/>
                <a:ea typeface="+mn-ea"/>
                <a:cs typeface="+mn-cs"/>
              </a:rPr>
              <a:t>-Isometric (Polyhedral)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C000"/>
                </a:solidFill>
                <a:effectLst/>
                <a:uLnTx/>
                <a:uFillTx/>
                <a:latin typeface="Arial" charset="0"/>
                <a:ea typeface="+mn-ea"/>
                <a:cs typeface="+mn-cs"/>
              </a:rPr>
              <a:t>	</a:t>
            </a:r>
            <a:r>
              <a:rPr kumimoji="0" lang="en-US" sz="3600" b="0" i="0" u="none" strike="noStrike" kern="1200" cap="none" spc="0" normalizeH="0" baseline="0" noProof="0" dirty="0">
                <a:ln>
                  <a:noFill/>
                </a:ln>
                <a:solidFill>
                  <a:srgbClr val="66FFFF"/>
                </a:solidFill>
                <a:effectLst/>
                <a:uLnTx/>
                <a:uFillTx/>
                <a:latin typeface="Arial" charset="0"/>
                <a:ea typeface="+mn-ea"/>
                <a:cs typeface="+mn-cs"/>
              </a:rPr>
              <a:t>-Head and Tail / (Complex)</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95235"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5236" name="Text Box 5"/>
          <p:cNvSpPr txBox="1">
            <a:spLocks noChangeArrowheads="1"/>
          </p:cNvSpPr>
          <p:nvPr/>
        </p:nvSpPr>
        <p:spPr bwMode="auto">
          <a:xfrm>
            <a:off x="381000" y="1676400"/>
            <a:ext cx="1524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7</a:t>
            </a:r>
          </a:p>
        </p:txBody>
      </p:sp>
      <p:pic>
        <p:nvPicPr>
          <p:cNvPr id="2" name="Picture 1">
            <a:extLst>
              <a:ext uri="{FF2B5EF4-FFF2-40B4-BE49-F238E27FC236}">
                <a16:creationId xmlns:a16="http://schemas.microsoft.com/office/drawing/2014/main" id="{A0BF08DE-F2B2-44E1-BA71-20490224C21B}"/>
              </a:ext>
            </a:extLst>
          </p:cNvPr>
          <p:cNvPicPr>
            <a:picLocks noChangeAspect="1"/>
          </p:cNvPicPr>
          <p:nvPr/>
        </p:nvPicPr>
        <p:blipFill>
          <a:blip r:embed="rId2"/>
          <a:stretch>
            <a:fillRect/>
          </a:stretch>
        </p:blipFill>
        <p:spPr>
          <a:xfrm>
            <a:off x="228600" y="3733800"/>
            <a:ext cx="8610600" cy="20849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981328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endParaRPr lang="en-US"/>
          </a:p>
        </p:txBody>
      </p:sp>
      <p:sp>
        <p:nvSpPr>
          <p:cNvPr id="96259" name="Rectangle 3"/>
          <p:cNvSpPr>
            <a:spLocks noGrp="1" noChangeArrowheads="1"/>
          </p:cNvSpPr>
          <p:nvPr>
            <p:ph type="body" idx="1"/>
          </p:nvPr>
        </p:nvSpPr>
        <p:spPr/>
        <p:txBody>
          <a:bodyPr/>
          <a:lstStyle/>
          <a:p>
            <a:endParaRPr lang="en-US"/>
          </a:p>
        </p:txBody>
      </p:sp>
      <p:pic>
        <p:nvPicPr>
          <p:cNvPr id="96260" name="Picture 4" descr="http://publichealth.columbus.gov/uploadedImages/Public_Health/Content_Administrators/About_CPH/Annual_Report/2010_Annual_Report/InfluenzaVir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WordArt 5"/>
          <p:cNvSpPr>
            <a:spLocks noChangeArrowheads="1" noChangeShapeType="1" noTextEdit="1"/>
          </p:cNvSpPr>
          <p:nvPr/>
        </p:nvSpPr>
        <p:spPr bwMode="auto">
          <a:xfrm>
            <a:off x="304800" y="228600"/>
            <a:ext cx="1447800" cy="1752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6</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endParaRPr lang="en-US"/>
          </a:p>
        </p:txBody>
      </p:sp>
      <p:sp>
        <p:nvSpPr>
          <p:cNvPr id="98307" name="Rectangle 3"/>
          <p:cNvSpPr>
            <a:spLocks noGrp="1" noChangeArrowheads="1"/>
          </p:cNvSpPr>
          <p:nvPr>
            <p:ph type="body" idx="1"/>
          </p:nvPr>
        </p:nvSpPr>
        <p:spPr/>
        <p:txBody>
          <a:bodyPr/>
          <a:lstStyle/>
          <a:p>
            <a:endParaRPr lang="en-US"/>
          </a:p>
        </p:txBody>
      </p:sp>
      <p:pic>
        <p:nvPicPr>
          <p:cNvPr id="98308" name="Picture 4" descr="http://publichealth.columbus.gov/uploadedImages/Public_Health/Content_Administrators/About_CPH/Annual_Report/2010_Annual_Report/InfluenzaVir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WordArt 5"/>
          <p:cNvSpPr>
            <a:spLocks noChangeArrowheads="1" noChangeShapeType="1" noTextEdit="1"/>
          </p:cNvSpPr>
          <p:nvPr/>
        </p:nvSpPr>
        <p:spPr bwMode="auto">
          <a:xfrm>
            <a:off x="304800" y="228600"/>
            <a:ext cx="1447800" cy="1752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6</a:t>
            </a:r>
          </a:p>
        </p:txBody>
      </p:sp>
      <p:sp>
        <p:nvSpPr>
          <p:cNvPr id="98310" name="WordArt 6"/>
          <p:cNvSpPr>
            <a:spLocks noChangeArrowheads="1" noChangeShapeType="1" noTextEdit="1"/>
          </p:cNvSpPr>
          <p:nvPr/>
        </p:nvSpPr>
        <p:spPr bwMode="auto">
          <a:xfrm>
            <a:off x="3276600" y="1295400"/>
            <a:ext cx="3362325" cy="2743200"/>
          </a:xfrm>
          <a:prstGeom prst="rect">
            <a:avLst/>
          </a:prstGeom>
        </p:spPr>
        <p:txBody>
          <a:bodyPr spcFirstLastPara="1" wrap="none" fromWordArt="1">
            <a:prstTxWarp prst="textArchUp">
              <a:avLst>
                <a:gd name="adj" fmla="val 10800004"/>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0" normalizeH="0" baseline="0" noProof="0" dirty="0">
              <a:ln w="76200">
                <a:solidFill>
                  <a:srgbClr val="000000"/>
                </a:solidFill>
                <a:round/>
                <a:headEnd/>
                <a:tailEnd/>
              </a:ln>
              <a:solidFill>
                <a:srgbClr val="FF9900"/>
              </a:solidFill>
              <a:effectLst/>
              <a:uLnTx/>
              <a:uFillTx/>
              <a:latin typeface="Arial Black"/>
              <a:ea typeface="+mn-ea"/>
              <a:cs typeface="+mn-cs"/>
            </a:endParaRPr>
          </a:p>
        </p:txBody>
      </p:sp>
      <p:sp>
        <p:nvSpPr>
          <p:cNvPr id="98311" name="WordArt 7"/>
          <p:cNvSpPr>
            <a:spLocks noChangeArrowheads="1" noChangeShapeType="1" noTextEdit="1"/>
          </p:cNvSpPr>
          <p:nvPr/>
        </p:nvSpPr>
        <p:spPr bwMode="auto">
          <a:xfrm flipV="1">
            <a:off x="3352800" y="1447800"/>
            <a:ext cx="3276600" cy="2667000"/>
          </a:xfrm>
          <a:prstGeom prst="rect">
            <a:avLst/>
          </a:prstGeom>
        </p:spPr>
        <p:txBody>
          <a:bodyPr spcFirstLastPara="1" wrap="none" fromWordArt="1">
            <a:prstTxWarp prst="textArchUp">
              <a:avLst>
                <a:gd name="adj" fmla="val 10800004"/>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0" normalizeH="0" baseline="0" noProof="0" dirty="0">
              <a:ln w="76200">
                <a:solidFill>
                  <a:srgbClr val="000000"/>
                </a:solidFill>
                <a:round/>
                <a:headEnd/>
                <a:tailEnd/>
              </a:ln>
              <a:solidFill>
                <a:srgbClr val="FF9900"/>
              </a:solidFill>
              <a:effectLst/>
              <a:uLnTx/>
              <a:uFillTx/>
              <a:latin typeface="Arial Black"/>
              <a:ea typeface="+mn-ea"/>
              <a:cs typeface="+mn-cs"/>
            </a:endParaRPr>
          </a:p>
        </p:txBody>
      </p:sp>
      <p:sp>
        <p:nvSpPr>
          <p:cNvPr id="98312" name="WordArt 8"/>
          <p:cNvSpPr>
            <a:spLocks noChangeArrowheads="1" noChangeShapeType="1" noTextEdit="1"/>
          </p:cNvSpPr>
          <p:nvPr/>
        </p:nvSpPr>
        <p:spPr bwMode="auto">
          <a:xfrm>
            <a:off x="3810000" y="2362200"/>
            <a:ext cx="22860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H1N1</a:t>
            </a:r>
          </a:p>
        </p:txBody>
      </p:sp>
      <p:sp>
        <p:nvSpPr>
          <p:cNvPr id="2" name="Rectangle 1">
            <a:extLst>
              <a:ext uri="{FF2B5EF4-FFF2-40B4-BE49-F238E27FC236}">
                <a16:creationId xmlns:a16="http://schemas.microsoft.com/office/drawing/2014/main" id="{07AA0871-191F-463F-A270-652238E4F8BA}"/>
              </a:ext>
            </a:extLst>
          </p:cNvPr>
          <p:cNvSpPr/>
          <p:nvPr/>
        </p:nvSpPr>
        <p:spPr>
          <a:xfrm>
            <a:off x="1600200" y="3550821"/>
            <a:ext cx="640752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28575">
                  <a:solidFill>
                    <a:sysClr val="windowText" lastClr="000000"/>
                  </a:solidFill>
                  <a:prstDash val="solid"/>
                </a:ln>
                <a:pattFill prst="narHorz">
                  <a:fgClr>
                    <a:srgbClr val="FFFFFF"/>
                  </a:fgClr>
                  <a:bgClr>
                    <a:srgbClr val="FFFFFF">
                      <a:lumMod val="40000"/>
                      <a:lumOff val="60000"/>
                    </a:srgbClr>
                  </a:bgClr>
                </a:pattFill>
                <a:effectLst>
                  <a:glow rad="228600">
                    <a:srgbClr val="000000">
                      <a:satMod val="175000"/>
                    </a:srgbClr>
                  </a:glow>
                  <a:innerShdw blurRad="177800">
                    <a:srgbClr val="FFFFFF">
                      <a:lumMod val="50000"/>
                    </a:srgbClr>
                  </a:innerShdw>
                </a:effectLst>
                <a:uLnTx/>
                <a:uFillTx/>
                <a:latin typeface="Arial" charset="0"/>
                <a:ea typeface="+mn-ea"/>
                <a:cs typeface="+mn-cs"/>
              </a:rPr>
              <a:t>Enveloped</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www.mardre.com/homepage/mic/tem/samples/bio/virus/tm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WordArt 3"/>
          <p:cNvSpPr>
            <a:spLocks noChangeArrowheads="1" noChangeShapeType="1" noTextEdit="1"/>
          </p:cNvSpPr>
          <p:nvPr/>
        </p:nvSpPr>
        <p:spPr bwMode="auto">
          <a:xfrm>
            <a:off x="304800" y="152400"/>
            <a:ext cx="1143000" cy="1600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7</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www.mardre.com/homepage/mic/tem/samples/bio/virus/tm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WordArt 3"/>
          <p:cNvSpPr>
            <a:spLocks noChangeArrowheads="1" noChangeShapeType="1" noTextEdit="1"/>
          </p:cNvSpPr>
          <p:nvPr/>
        </p:nvSpPr>
        <p:spPr bwMode="auto">
          <a:xfrm>
            <a:off x="304800" y="152400"/>
            <a:ext cx="1143000" cy="1600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7</a:t>
            </a:r>
          </a:p>
        </p:txBody>
      </p:sp>
      <p:sp>
        <p:nvSpPr>
          <p:cNvPr id="101380" name="WordArt 4"/>
          <p:cNvSpPr>
            <a:spLocks noChangeArrowheads="1" noChangeShapeType="1" noTextEdit="1"/>
          </p:cNvSpPr>
          <p:nvPr/>
        </p:nvSpPr>
        <p:spPr bwMode="auto">
          <a:xfrm>
            <a:off x="2286000" y="1295400"/>
            <a:ext cx="5334000" cy="1143000"/>
          </a:xfrm>
          <a:prstGeom prst="rect">
            <a:avLst/>
          </a:prstGeom>
        </p:spPr>
        <p:txBody>
          <a:bodyPr wrap="none" fromWordArt="1">
            <a:prstTxWarp prst="textPlain">
              <a:avLst>
                <a:gd name="adj" fmla="val 50000"/>
              </a:avLst>
            </a:prstTxWarp>
            <a:scene3d>
              <a:camera prst="legacyPerspectiveBottomRight">
                <a:rot lat="0" lon="21239996" rev="0"/>
              </a:camera>
              <a:lightRig rig="legacyHarsh3" dir="l"/>
            </a:scene3d>
            <a:sp3d extrusionH="430200" prstMaterial="legacyMatte">
              <a:extrusionClr>
                <a:srgbClr val="C0C0C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0" normalizeH="0" baseline="0" noProof="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endParaRPr>
          </a:p>
        </p:txBody>
      </p:sp>
      <p:sp>
        <p:nvSpPr>
          <p:cNvPr id="101381" name="WordArt 5" descr="Paper bag"/>
          <p:cNvSpPr>
            <a:spLocks noChangeArrowheads="1" noChangeShapeType="1" noTextEdit="1"/>
          </p:cNvSpPr>
          <p:nvPr/>
        </p:nvSpPr>
        <p:spPr bwMode="auto">
          <a:xfrm rot="300959">
            <a:off x="1366445" y="1100233"/>
            <a:ext cx="8001000" cy="2211388"/>
          </a:xfrm>
          <a:prstGeom prst="rect">
            <a:avLst/>
          </a:prstGeom>
        </p:spPr>
        <p:txBody>
          <a:bodyPr wrap="none" fromWordArt="1">
            <a:prstTxWarp prst="textCascadeUp">
              <a:avLst>
                <a:gd name="adj" fmla="val 44444"/>
              </a:avLst>
            </a:prstTxWarp>
            <a:scene3d>
              <a:camera prst="legacyPerspectiveTopLeft">
                <a:rot lat="0" lon="20519995" rev="0"/>
              </a:camera>
              <a:lightRig rig="legacyHarsh3" dir="r"/>
            </a:scene3d>
            <a:sp3d extrusionH="430200" prstMaterial="legacyMatte">
              <a:extrusionClr>
                <a:srgbClr val="00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blipFill dpi="0" rotWithShape="0">
                  <a:blip r:embed="rId3"/>
                  <a:srcRect/>
                  <a:tile tx="0" ty="0" sx="100000" sy="100000" flip="none" algn="tl"/>
                </a:blipFill>
                <a:effectLst/>
                <a:uLnTx/>
                <a:uFillTx/>
                <a:latin typeface="Arial Black"/>
                <a:ea typeface="+mn-ea"/>
                <a:cs typeface="+mn-cs"/>
              </a:rPr>
              <a:t>Tobacco Mosaic Virus</a:t>
            </a:r>
          </a:p>
        </p:txBody>
      </p:sp>
      <p:sp>
        <p:nvSpPr>
          <p:cNvPr id="2" name="Rectangle 1">
            <a:extLst>
              <a:ext uri="{FF2B5EF4-FFF2-40B4-BE49-F238E27FC236}">
                <a16:creationId xmlns:a16="http://schemas.microsoft.com/office/drawing/2014/main" id="{80FB884C-0FC0-47E8-A1B9-57F23BB04C60}"/>
              </a:ext>
            </a:extLst>
          </p:cNvPr>
          <p:cNvSpPr/>
          <p:nvPr/>
        </p:nvSpPr>
        <p:spPr>
          <a:xfrm>
            <a:off x="1066800" y="4710632"/>
            <a:ext cx="7181452" cy="3128665"/>
          </a:xfrm>
          <a:prstGeom prst="rect">
            <a:avLst/>
          </a:prstGeom>
          <a:noFill/>
        </p:spPr>
        <p:txBody>
          <a:bodyPr wrap="none" lIns="91440" tIns="45720" rIns="91440" bIns="45720">
            <a:prstTxWarp prst="textDeflateInflat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38100">
                  <a:solidFill>
                    <a:sysClr val="windowText" lastClr="000000"/>
                  </a:solidFill>
                  <a:prstDash val="solid"/>
                </a:ln>
                <a:pattFill prst="narHorz">
                  <a:fgClr>
                    <a:srgbClr val="FFFFFF"/>
                  </a:fgClr>
                  <a:bgClr>
                    <a:srgbClr val="FFFFFF">
                      <a:lumMod val="40000"/>
                      <a:lumOff val="60000"/>
                    </a:srgbClr>
                  </a:bgClr>
                </a:pattFill>
                <a:effectLst>
                  <a:glow rad="228600">
                    <a:srgbClr val="000000">
                      <a:satMod val="175000"/>
                    </a:srgbClr>
                  </a:glow>
                  <a:innerShdw blurRad="177800">
                    <a:srgbClr val="FFFFFF">
                      <a:lumMod val="50000"/>
                    </a:srgbClr>
                  </a:innerShdw>
                </a:effectLst>
                <a:uLnTx/>
                <a:uFillTx/>
                <a:latin typeface="Arial" charset="0"/>
                <a:ea typeface="+mn-ea"/>
                <a:cs typeface="+mn-cs"/>
              </a:rPr>
              <a:t>Filamentous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endParaRPr lang="en-US"/>
          </a:p>
        </p:txBody>
      </p:sp>
      <p:sp>
        <p:nvSpPr>
          <p:cNvPr id="102403" name="Rectangle 3"/>
          <p:cNvSpPr>
            <a:spLocks noGrp="1" noChangeArrowheads="1"/>
          </p:cNvSpPr>
          <p:nvPr>
            <p:ph type="body" idx="1"/>
          </p:nvPr>
        </p:nvSpPr>
        <p:spPr/>
        <p:txBody>
          <a:bodyPr/>
          <a:lstStyle/>
          <a:p>
            <a:endParaRPr lang="en-US"/>
          </a:p>
        </p:txBody>
      </p:sp>
      <p:pic>
        <p:nvPicPr>
          <p:cNvPr id="102404" name="Picture 4" descr="http://www.biochem.wisc.edu/faculty/inman/empics/002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3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5" name="WordArt 5"/>
          <p:cNvSpPr>
            <a:spLocks noChangeArrowheads="1" noChangeShapeType="1" noTextEdit="1"/>
          </p:cNvSpPr>
          <p:nvPr/>
        </p:nvSpPr>
        <p:spPr bwMode="auto">
          <a:xfrm>
            <a:off x="228600" y="228600"/>
            <a:ext cx="1066800" cy="1676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228600" y="152400"/>
            <a:ext cx="87630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The pictures below all show different types of these structures on a virus?</a:t>
            </a:r>
          </a:p>
          <a:p>
            <a:pPr eaLnBrk="1" hangingPunct="1"/>
            <a:r>
              <a:rPr lang="en-US" sz="2800" dirty="0">
                <a:solidFill>
                  <a:srgbClr val="FF7C80"/>
                </a:solidFill>
                <a:latin typeface="Times New Roman" pitchFamily="18" charset="0"/>
              </a:rPr>
              <a:t>A.) DNA</a:t>
            </a:r>
          </a:p>
          <a:p>
            <a:pPr eaLnBrk="1" hangingPunct="1"/>
            <a:r>
              <a:rPr lang="en-US" sz="2800" dirty="0">
                <a:solidFill>
                  <a:srgbClr val="6699FF"/>
                </a:solidFill>
                <a:latin typeface="Times New Roman" pitchFamily="18" charset="0"/>
              </a:rPr>
              <a:t>B.) Tails</a:t>
            </a:r>
          </a:p>
          <a:p>
            <a:pPr eaLnBrk="1" hangingPunct="1"/>
            <a:r>
              <a:rPr lang="en-US" sz="2800" dirty="0">
                <a:solidFill>
                  <a:srgbClr val="FFC000"/>
                </a:solidFill>
                <a:latin typeface="Times New Roman" pitchFamily="18" charset="0"/>
              </a:rPr>
              <a:t>C.) </a:t>
            </a:r>
            <a:r>
              <a:rPr lang="en-US" sz="2800" dirty="0">
                <a:latin typeface="Times New Roman" pitchFamily="18" charset="0"/>
              </a:rPr>
              <a:t>Capsid / Protein Coat</a:t>
            </a:r>
          </a:p>
          <a:p>
            <a:pPr eaLnBrk="1" hangingPunct="1"/>
            <a:r>
              <a:rPr lang="en-US" sz="2800" dirty="0">
                <a:solidFill>
                  <a:srgbClr val="66FF99"/>
                </a:solidFill>
                <a:latin typeface="Times New Roman" pitchFamily="18" charset="0"/>
              </a:rPr>
              <a:t>D.) </a:t>
            </a:r>
            <a:r>
              <a:rPr lang="en-US" sz="2800" dirty="0">
                <a:latin typeface="Times New Roman" pitchFamily="18" charset="0"/>
              </a:rPr>
              <a:t>Cell Walls</a:t>
            </a:r>
          </a:p>
          <a:p>
            <a:pPr eaLnBrk="1" hangingPunct="1"/>
            <a:r>
              <a:rPr lang="en-US" sz="2800" dirty="0">
                <a:solidFill>
                  <a:srgbClr val="9966FF"/>
                </a:solidFill>
                <a:latin typeface="Times New Roman" pitchFamily="18" charset="0"/>
              </a:rPr>
              <a:t>E.) </a:t>
            </a:r>
            <a:r>
              <a:rPr lang="en-US" sz="2800" dirty="0">
                <a:latin typeface="Times New Roman" pitchFamily="18" charset="0"/>
              </a:rPr>
              <a:t>Fatty Coats </a:t>
            </a:r>
          </a:p>
          <a:p>
            <a:pPr eaLnBrk="1" hangingPunct="1"/>
            <a:endParaRPr lang="en-US" sz="3600" dirty="0">
              <a:solidFill>
                <a:srgbClr val="FFFF00"/>
              </a:solidFill>
              <a:latin typeface="Times New Roman" pitchFamily="18" charset="0"/>
            </a:endParaRPr>
          </a:p>
        </p:txBody>
      </p:sp>
      <p:sp>
        <p:nvSpPr>
          <p:cNvPr id="9219"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p>
        </p:txBody>
      </p:sp>
      <p:sp>
        <p:nvSpPr>
          <p:cNvPr id="9220" name="Text Box 5"/>
          <p:cNvSpPr txBox="1">
            <a:spLocks noChangeArrowheads="1"/>
          </p:cNvSpPr>
          <p:nvPr/>
        </p:nvSpPr>
        <p:spPr bwMode="auto">
          <a:xfrm>
            <a:off x="7467600" y="20574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a:t>
            </a:r>
          </a:p>
        </p:txBody>
      </p:sp>
      <p:pic>
        <p:nvPicPr>
          <p:cNvPr id="922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524000"/>
            <a:ext cx="4724400" cy="5105400"/>
          </a:xfrm>
          <a:prstGeom prst="rect">
            <a:avLst/>
          </a:prstGeom>
          <a:noFill/>
          <a:ln w="76200" algn="ctr">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4800600"/>
            <a:ext cx="1752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Tree>
    <p:extLst>
      <p:ext uri="{BB962C8B-B14F-4D97-AF65-F5344CB8AC3E}">
        <p14:creationId xmlns:p14="http://schemas.microsoft.com/office/powerpoint/2010/main" val="421881730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endParaRPr lang="en-US"/>
          </a:p>
        </p:txBody>
      </p:sp>
      <p:sp>
        <p:nvSpPr>
          <p:cNvPr id="104451" name="Rectangle 3"/>
          <p:cNvSpPr>
            <a:spLocks noGrp="1" noChangeArrowheads="1"/>
          </p:cNvSpPr>
          <p:nvPr>
            <p:ph type="body" idx="1"/>
          </p:nvPr>
        </p:nvSpPr>
        <p:spPr/>
        <p:txBody>
          <a:bodyPr/>
          <a:lstStyle/>
          <a:p>
            <a:endParaRPr lang="en-US"/>
          </a:p>
        </p:txBody>
      </p:sp>
      <p:pic>
        <p:nvPicPr>
          <p:cNvPr id="104452" name="Picture 4" descr="http://www.biochem.wisc.edu/faculty/inman/empics/002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3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WordArt 5"/>
          <p:cNvSpPr>
            <a:spLocks noChangeArrowheads="1" noChangeShapeType="1" noTextEdit="1"/>
          </p:cNvSpPr>
          <p:nvPr/>
        </p:nvSpPr>
        <p:spPr bwMode="auto">
          <a:xfrm>
            <a:off x="228600" y="228600"/>
            <a:ext cx="1066800" cy="1676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8</a:t>
            </a:r>
          </a:p>
        </p:txBody>
      </p:sp>
      <p:sp>
        <p:nvSpPr>
          <p:cNvPr id="104454" name="WordArt 6"/>
          <p:cNvSpPr>
            <a:spLocks noChangeArrowheads="1" noChangeShapeType="1" noTextEdit="1"/>
          </p:cNvSpPr>
          <p:nvPr/>
        </p:nvSpPr>
        <p:spPr bwMode="auto">
          <a:xfrm>
            <a:off x="685800" y="2133600"/>
            <a:ext cx="5715000" cy="16002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0" normalizeH="0" baseline="0" noProof="0" dirty="0">
              <a:ln w="9525">
                <a:round/>
                <a:headEnd/>
                <a:tailEnd/>
              </a:ln>
              <a:gradFill rotWithShape="1">
                <a:gsLst>
                  <a:gs pos="0">
                    <a:srgbClr val="FFFFCC"/>
                  </a:gs>
                  <a:gs pos="100000">
                    <a:srgbClr val="FF9999"/>
                  </a:gs>
                </a:gsLst>
                <a:lin ang="5400000" scaled="1"/>
              </a:gradFill>
              <a:effectLst/>
              <a:uLnTx/>
              <a:uFillTx/>
              <a:latin typeface="Times New Roman"/>
              <a:ea typeface="+mn-ea"/>
              <a:cs typeface="Times New Roman"/>
            </a:endParaRPr>
          </a:p>
        </p:txBody>
      </p:sp>
      <p:sp>
        <p:nvSpPr>
          <p:cNvPr id="104455" name="WordArt 7"/>
          <p:cNvSpPr>
            <a:spLocks noChangeArrowheads="1" noChangeShapeType="1" noTextEdit="1"/>
          </p:cNvSpPr>
          <p:nvPr/>
        </p:nvSpPr>
        <p:spPr bwMode="auto">
          <a:xfrm>
            <a:off x="1447800" y="3810000"/>
            <a:ext cx="36480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solidFill>
                  <a:srgbClr val="9966FF"/>
                </a:solidFill>
                <a:effectLst>
                  <a:outerShdw dist="45791" dir="3378596" algn="ctr" rotWithShape="0">
                    <a:srgbClr val="4D4D4D">
                      <a:alpha val="79999"/>
                    </a:srgbClr>
                  </a:outerShdw>
                </a:effectLst>
                <a:uLnTx/>
                <a:uFillTx/>
                <a:latin typeface="Arial Black"/>
                <a:ea typeface="+mn-ea"/>
                <a:cs typeface="+mn-cs"/>
              </a:rPr>
              <a:t>Bacteriophage</a:t>
            </a:r>
          </a:p>
        </p:txBody>
      </p:sp>
      <p:sp>
        <p:nvSpPr>
          <p:cNvPr id="2" name="Rectangle 1">
            <a:extLst>
              <a:ext uri="{FF2B5EF4-FFF2-40B4-BE49-F238E27FC236}">
                <a16:creationId xmlns:a16="http://schemas.microsoft.com/office/drawing/2014/main" id="{52873E53-59AC-406C-BA32-D5EE25D38E9D}"/>
              </a:ext>
            </a:extLst>
          </p:cNvPr>
          <p:cNvSpPr/>
          <p:nvPr/>
        </p:nvSpPr>
        <p:spPr>
          <a:xfrm>
            <a:off x="1066800" y="4555110"/>
            <a:ext cx="6431073" cy="2061865"/>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a:solidFill>
                    <a:sysClr val="windowText" lastClr="000000"/>
                  </a:solidFill>
                  <a:prstDash val="solid"/>
                </a:ln>
                <a:pattFill prst="narHorz">
                  <a:fgClr>
                    <a:srgbClr val="FFFFFF"/>
                  </a:fgClr>
                  <a:bgClr>
                    <a:srgbClr val="FFFFFF">
                      <a:lumMod val="40000"/>
                      <a:lumOff val="60000"/>
                    </a:srgbClr>
                  </a:bgClr>
                </a:pattFill>
                <a:effectLst>
                  <a:glow rad="228600">
                    <a:srgbClr val="000000">
                      <a:satMod val="175000"/>
                    </a:srgbClr>
                  </a:glow>
                  <a:innerShdw blurRad="177800">
                    <a:srgbClr val="FFFFFF">
                      <a:lumMod val="50000"/>
                    </a:srgbClr>
                  </a:innerShdw>
                </a:effectLst>
                <a:uLnTx/>
                <a:uFillTx/>
                <a:latin typeface="Arial" charset="0"/>
                <a:ea typeface="+mn-ea"/>
                <a:cs typeface="+mn-cs"/>
              </a:rPr>
              <a:t>Head and Tail</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endParaRPr lang="en-US"/>
          </a:p>
        </p:txBody>
      </p:sp>
      <p:sp>
        <p:nvSpPr>
          <p:cNvPr id="105475" name="Rectangle 3"/>
          <p:cNvSpPr>
            <a:spLocks noGrp="1" noChangeArrowheads="1"/>
          </p:cNvSpPr>
          <p:nvPr>
            <p:ph type="body" idx="1"/>
          </p:nvPr>
        </p:nvSpPr>
        <p:spPr/>
        <p:txBody>
          <a:bodyPr/>
          <a:lstStyle/>
          <a:p>
            <a:endParaRPr lang="en-US"/>
          </a:p>
        </p:txBody>
      </p:sp>
      <p:pic>
        <p:nvPicPr>
          <p:cNvPr id="105476" name="Picture 4" descr="http://www.edu.pe.ca/southernkings/Pictures/vir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WordArt 5"/>
          <p:cNvSpPr>
            <a:spLocks noChangeArrowheads="1" noChangeShapeType="1" noTextEdit="1"/>
          </p:cNvSpPr>
          <p:nvPr/>
        </p:nvSpPr>
        <p:spPr bwMode="auto">
          <a:xfrm>
            <a:off x="304800" y="304800"/>
            <a:ext cx="1219200" cy="1752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9</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endParaRPr lang="en-US"/>
          </a:p>
        </p:txBody>
      </p:sp>
      <p:sp>
        <p:nvSpPr>
          <p:cNvPr id="106499" name="Rectangle 3"/>
          <p:cNvSpPr>
            <a:spLocks noGrp="1" noChangeArrowheads="1"/>
          </p:cNvSpPr>
          <p:nvPr>
            <p:ph type="body" idx="1"/>
          </p:nvPr>
        </p:nvSpPr>
        <p:spPr/>
        <p:txBody>
          <a:bodyPr/>
          <a:lstStyle/>
          <a:p>
            <a:endParaRPr lang="en-US"/>
          </a:p>
        </p:txBody>
      </p:sp>
      <p:pic>
        <p:nvPicPr>
          <p:cNvPr id="106500" name="Picture 4" descr="http://www.edu.pe.ca/southernkings/Pictures/vir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WordArt 5"/>
          <p:cNvSpPr>
            <a:spLocks noChangeArrowheads="1" noChangeShapeType="1" noTextEdit="1"/>
          </p:cNvSpPr>
          <p:nvPr/>
        </p:nvSpPr>
        <p:spPr bwMode="auto">
          <a:xfrm>
            <a:off x="304800" y="304800"/>
            <a:ext cx="1219200" cy="1752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9</a:t>
            </a:r>
          </a:p>
        </p:txBody>
      </p:sp>
      <p:sp>
        <p:nvSpPr>
          <p:cNvPr id="106502" name="AutoShape 6"/>
          <p:cNvSpPr>
            <a:spLocks noChangeArrowheads="1"/>
          </p:cNvSpPr>
          <p:nvPr/>
        </p:nvSpPr>
        <p:spPr bwMode="auto">
          <a:xfrm>
            <a:off x="3505200" y="3733800"/>
            <a:ext cx="2133600" cy="1676400"/>
          </a:xfrm>
          <a:prstGeom prst="hexagon">
            <a:avLst>
              <a:gd name="adj" fmla="val 31818"/>
              <a:gd name="vf" fmla="val 115470"/>
            </a:avLst>
          </a:prstGeom>
          <a:noFill/>
          <a:ln w="76200">
            <a:solidFill>
              <a:srgbClr val="FF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6503" name="AutoShape 7"/>
          <p:cNvSpPr>
            <a:spLocks noChangeArrowheads="1"/>
          </p:cNvSpPr>
          <p:nvPr/>
        </p:nvSpPr>
        <p:spPr bwMode="auto">
          <a:xfrm>
            <a:off x="1371600" y="2667000"/>
            <a:ext cx="2133600" cy="1676400"/>
          </a:xfrm>
          <a:prstGeom prst="hexagon">
            <a:avLst>
              <a:gd name="adj" fmla="val 31818"/>
              <a:gd name="vf" fmla="val 115470"/>
            </a:avLst>
          </a:prstGeom>
          <a:noFill/>
          <a:ln w="76200">
            <a:solidFill>
              <a:srgbClr val="FF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6504" name="AutoShape 8"/>
          <p:cNvSpPr>
            <a:spLocks noChangeArrowheads="1"/>
          </p:cNvSpPr>
          <p:nvPr/>
        </p:nvSpPr>
        <p:spPr bwMode="auto">
          <a:xfrm>
            <a:off x="5791200" y="2590800"/>
            <a:ext cx="2133600" cy="1676400"/>
          </a:xfrm>
          <a:prstGeom prst="hexagon">
            <a:avLst>
              <a:gd name="adj" fmla="val 31818"/>
              <a:gd name="vf" fmla="val 115470"/>
            </a:avLst>
          </a:prstGeom>
          <a:noFill/>
          <a:ln w="76200">
            <a:solidFill>
              <a:srgbClr val="FF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6505" name="AutoShape 9"/>
          <p:cNvSpPr>
            <a:spLocks noChangeArrowheads="1"/>
          </p:cNvSpPr>
          <p:nvPr/>
        </p:nvSpPr>
        <p:spPr bwMode="auto">
          <a:xfrm>
            <a:off x="3505200" y="1524000"/>
            <a:ext cx="2133600" cy="1676400"/>
          </a:xfrm>
          <a:prstGeom prst="hexagon">
            <a:avLst>
              <a:gd name="adj" fmla="val 31818"/>
              <a:gd name="vf" fmla="val 115470"/>
            </a:avLst>
          </a:prstGeom>
          <a:noFill/>
          <a:ln w="76200">
            <a:solidFill>
              <a:srgbClr val="FF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6506" name="WordArt 10"/>
          <p:cNvSpPr>
            <a:spLocks noChangeArrowheads="1" noChangeShapeType="1" noTextEdit="1"/>
          </p:cNvSpPr>
          <p:nvPr/>
        </p:nvSpPr>
        <p:spPr bwMode="auto">
          <a:xfrm>
            <a:off x="1676400" y="228600"/>
            <a:ext cx="5715000" cy="16002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0" normalizeH="0" baseline="0" noProof="0" dirty="0">
              <a:ln w="9525">
                <a:round/>
                <a:headEnd/>
                <a:tailEnd/>
              </a:ln>
              <a:gradFill rotWithShape="1">
                <a:gsLst>
                  <a:gs pos="0">
                    <a:srgbClr val="FFFFCC"/>
                  </a:gs>
                  <a:gs pos="100000">
                    <a:srgbClr val="FF9999"/>
                  </a:gs>
                </a:gsLst>
                <a:lin ang="5400000" scaled="1"/>
              </a:gradFill>
              <a:effectLst/>
              <a:uLnTx/>
              <a:uFillTx/>
              <a:latin typeface="Times New Roman"/>
              <a:ea typeface="+mn-ea"/>
              <a:cs typeface="Times New Roman"/>
            </a:endParaRPr>
          </a:p>
        </p:txBody>
      </p:sp>
      <p:sp>
        <p:nvSpPr>
          <p:cNvPr id="2" name="Rectangle 1">
            <a:extLst>
              <a:ext uri="{FF2B5EF4-FFF2-40B4-BE49-F238E27FC236}">
                <a16:creationId xmlns:a16="http://schemas.microsoft.com/office/drawing/2014/main" id="{1CAA3C6E-7A4A-4E09-9EBD-833A57426C55}"/>
              </a:ext>
            </a:extLst>
          </p:cNvPr>
          <p:cNvSpPr/>
          <p:nvPr/>
        </p:nvSpPr>
        <p:spPr>
          <a:xfrm>
            <a:off x="457200" y="2644170"/>
            <a:ext cx="8391356" cy="1569660"/>
          </a:xfrm>
          <a:prstGeom prst="rect">
            <a:avLst/>
          </a:prstGeom>
          <a:noFill/>
        </p:spPr>
        <p:txBody>
          <a:bodyPr wrap="none" lIns="91440" tIns="45720" rIns="91440" bIns="45720">
            <a:prstTxWarp prst="textStop">
              <a:avLst>
                <a:gd name="adj" fmla="val 36775"/>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glow rad="1181100">
                    <a:srgbClr val="000000">
                      <a:satMod val="175000"/>
                    </a:srgbClr>
                  </a:glow>
                  <a:innerShdw blurRad="177800">
                    <a:srgbClr val="FFFFFF">
                      <a:lumMod val="50000"/>
                    </a:srgbClr>
                  </a:innerShdw>
                </a:effectLst>
                <a:uLnTx/>
                <a:uFillTx/>
                <a:latin typeface="Arial" charset="0"/>
                <a:ea typeface="+mn-ea"/>
                <a:cs typeface="+mn-cs"/>
              </a:rPr>
              <a:t>Isometric</a:t>
            </a:r>
          </a:p>
        </p:txBody>
      </p:sp>
      <p:sp>
        <p:nvSpPr>
          <p:cNvPr id="13" name="TextBox 12">
            <a:extLst>
              <a:ext uri="{FF2B5EF4-FFF2-40B4-BE49-F238E27FC236}">
                <a16:creationId xmlns:a16="http://schemas.microsoft.com/office/drawing/2014/main" id="{3187D10D-8926-4790-B062-E47819432493}"/>
              </a:ext>
            </a:extLst>
          </p:cNvPr>
          <p:cNvSpPr txBox="1"/>
          <p:nvPr/>
        </p:nvSpPr>
        <p:spPr>
          <a:xfrm>
            <a:off x="1024799" y="5257800"/>
            <a:ext cx="7018201" cy="156966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glow rad="1181100">
                    <a:srgbClr val="000000">
                      <a:satMod val="175000"/>
                    </a:srgbClr>
                  </a:glow>
                  <a:innerShdw blurRad="177800">
                    <a:srgbClr val="FFFFFF">
                      <a:lumMod val="50000"/>
                    </a:srgbClr>
                  </a:innerShdw>
                </a:effectLst>
                <a:uLnTx/>
                <a:uFillTx/>
                <a:latin typeface="Arial" charset="0"/>
                <a:ea typeface="+mn-ea"/>
                <a:cs typeface="+mn-cs"/>
              </a:rPr>
              <a:t>Icosahedral</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5DCDBF-80F6-4AD5-9EE8-5CBD8A8ADCEA}"/>
              </a:ext>
            </a:extLst>
          </p:cNvPr>
          <p:cNvSpPr>
            <a:spLocks noGrp="1"/>
          </p:cNvSpPr>
          <p:nvPr>
            <p:ph idx="1"/>
          </p:nvPr>
        </p:nvSpPr>
        <p:spPr>
          <a:xfrm>
            <a:off x="228600" y="228600"/>
            <a:ext cx="8686800" cy="4530725"/>
          </a:xfrm>
        </p:spPr>
        <p:txBody>
          <a:bodyPr/>
          <a:lstStyle/>
          <a:p>
            <a:endParaRPr lang="en-US" b="0" i="0" dirty="0">
              <a:effectLst/>
              <a:latin typeface="proxima-nova"/>
            </a:endParaRPr>
          </a:p>
        </p:txBody>
      </p:sp>
      <p:pic>
        <p:nvPicPr>
          <p:cNvPr id="8196" name="Picture 4" descr="The COVID-19 Pandemic: A Summary">
            <a:extLst>
              <a:ext uri="{FF2B5EF4-FFF2-40B4-BE49-F238E27FC236}">
                <a16:creationId xmlns:a16="http://schemas.microsoft.com/office/drawing/2014/main" id="{3EA61D0A-EFF0-482F-98D7-5CFA17C4C7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6078"/>
            <a:ext cx="8769096" cy="66325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Spike protein - Wikipedia">
            <a:extLst>
              <a:ext uri="{FF2B5EF4-FFF2-40B4-BE49-F238E27FC236}">
                <a16:creationId xmlns:a16="http://schemas.microsoft.com/office/drawing/2014/main" id="{71467FB9-0EF5-428B-92C2-A41E0A37C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04800"/>
            <a:ext cx="2819400" cy="23729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pike protein - Wikipedia">
            <a:extLst>
              <a:ext uri="{FF2B5EF4-FFF2-40B4-BE49-F238E27FC236}">
                <a16:creationId xmlns:a16="http://schemas.microsoft.com/office/drawing/2014/main" id="{D4F33696-4E07-420C-B3B9-40B1E4385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13710">
            <a:off x="4107789" y="3540543"/>
            <a:ext cx="26670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pike protein - Wikipedia">
            <a:extLst>
              <a:ext uri="{FF2B5EF4-FFF2-40B4-BE49-F238E27FC236}">
                <a16:creationId xmlns:a16="http://schemas.microsoft.com/office/drawing/2014/main" id="{E3447AF7-B426-4CB7-B679-855F9F012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74979">
            <a:off x="37931" y="-39113"/>
            <a:ext cx="3273744" cy="27553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6A85489-7E2C-4128-9A81-B88C3FDC1461}"/>
              </a:ext>
            </a:extLst>
          </p:cNvPr>
          <p:cNvSpPr/>
          <p:nvPr/>
        </p:nvSpPr>
        <p:spPr>
          <a:xfrm>
            <a:off x="228600" y="4965174"/>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charset="0"/>
                <a:ea typeface="+mn-ea"/>
                <a:cs typeface="+mn-cs"/>
              </a:rPr>
              <a:t>10</a:t>
            </a:r>
          </a:p>
        </p:txBody>
      </p:sp>
    </p:spTree>
    <p:extLst>
      <p:ext uri="{BB962C8B-B14F-4D97-AF65-F5344CB8AC3E}">
        <p14:creationId xmlns:p14="http://schemas.microsoft.com/office/powerpoint/2010/main" val="112391982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5DCDBF-80F6-4AD5-9EE8-5CBD8A8ADCEA}"/>
              </a:ext>
            </a:extLst>
          </p:cNvPr>
          <p:cNvSpPr>
            <a:spLocks noGrp="1"/>
          </p:cNvSpPr>
          <p:nvPr>
            <p:ph idx="1"/>
          </p:nvPr>
        </p:nvSpPr>
        <p:spPr>
          <a:xfrm>
            <a:off x="228600" y="228600"/>
            <a:ext cx="8686800" cy="4530725"/>
          </a:xfrm>
        </p:spPr>
        <p:txBody>
          <a:bodyPr/>
          <a:lstStyle/>
          <a:p>
            <a:endParaRPr lang="en-US" b="0" i="0" dirty="0">
              <a:effectLst/>
              <a:latin typeface="proxima-nova"/>
            </a:endParaRPr>
          </a:p>
        </p:txBody>
      </p:sp>
      <p:pic>
        <p:nvPicPr>
          <p:cNvPr id="8196" name="Picture 4" descr="The COVID-19 Pandemic: A Summary">
            <a:extLst>
              <a:ext uri="{FF2B5EF4-FFF2-40B4-BE49-F238E27FC236}">
                <a16:creationId xmlns:a16="http://schemas.microsoft.com/office/drawing/2014/main" id="{3EA61D0A-EFF0-482F-98D7-5CFA17C4C7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6078"/>
            <a:ext cx="8769096" cy="66325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Spike protein - Wikipedia">
            <a:extLst>
              <a:ext uri="{FF2B5EF4-FFF2-40B4-BE49-F238E27FC236}">
                <a16:creationId xmlns:a16="http://schemas.microsoft.com/office/drawing/2014/main" id="{71467FB9-0EF5-428B-92C2-A41E0A37C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04800"/>
            <a:ext cx="2819400" cy="23729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pike protein - Wikipedia">
            <a:extLst>
              <a:ext uri="{FF2B5EF4-FFF2-40B4-BE49-F238E27FC236}">
                <a16:creationId xmlns:a16="http://schemas.microsoft.com/office/drawing/2014/main" id="{D4F33696-4E07-420C-B3B9-40B1E4385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13710">
            <a:off x="4107789" y="3540543"/>
            <a:ext cx="26670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pike protein - Wikipedia">
            <a:extLst>
              <a:ext uri="{FF2B5EF4-FFF2-40B4-BE49-F238E27FC236}">
                <a16:creationId xmlns:a16="http://schemas.microsoft.com/office/drawing/2014/main" id="{E3447AF7-B426-4CB7-B679-855F9F012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74979">
            <a:off x="37930" y="-49972"/>
            <a:ext cx="3273744" cy="27553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6A85489-7E2C-4128-9A81-B88C3FDC1461}"/>
              </a:ext>
            </a:extLst>
          </p:cNvPr>
          <p:cNvSpPr/>
          <p:nvPr/>
        </p:nvSpPr>
        <p:spPr>
          <a:xfrm>
            <a:off x="228600" y="4965174"/>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charset="0"/>
                <a:ea typeface="+mn-ea"/>
                <a:cs typeface="+mn-cs"/>
              </a:rPr>
              <a:t>10</a:t>
            </a:r>
          </a:p>
        </p:txBody>
      </p:sp>
      <p:sp>
        <p:nvSpPr>
          <p:cNvPr id="4" name="Rectangle 3">
            <a:extLst>
              <a:ext uri="{FF2B5EF4-FFF2-40B4-BE49-F238E27FC236}">
                <a16:creationId xmlns:a16="http://schemas.microsoft.com/office/drawing/2014/main" id="{C45B8A6D-C9B3-4103-8829-E7700A151BF7}"/>
              </a:ext>
            </a:extLst>
          </p:cNvPr>
          <p:cNvSpPr/>
          <p:nvPr/>
        </p:nvSpPr>
        <p:spPr>
          <a:xfrm>
            <a:off x="1371600" y="936025"/>
            <a:ext cx="640752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000000"/>
                  </a:solidFill>
                  <a:prstDash val="solid"/>
                </a:ln>
                <a:solidFill>
                  <a:srgbClr val="FF3300"/>
                </a:solidFill>
                <a:effectLst>
                  <a:glow rad="228600">
                    <a:srgbClr val="000000"/>
                  </a:glow>
                  <a:outerShdw blurRad="12700" dist="38100" dir="2700000" algn="tl" rotWithShape="0">
                    <a:srgbClr val="000000">
                      <a:lumMod val="50000"/>
                    </a:srgbClr>
                  </a:outerShdw>
                </a:effectLst>
                <a:uLnTx/>
                <a:uFillTx/>
                <a:latin typeface="Arial" charset="0"/>
                <a:ea typeface="+mn-ea"/>
                <a:cs typeface="+mn-cs"/>
              </a:rPr>
              <a:t>Enveloped</a:t>
            </a:r>
          </a:p>
        </p:txBody>
      </p:sp>
      <p:pic>
        <p:nvPicPr>
          <p:cNvPr id="1026" name="Picture 2" descr="Collage of Flu COVID-19 virus cells in blood under the microscope. Coronavirus  Covid-19 word backgro - CUInsight">
            <a:extLst>
              <a:ext uri="{FF2B5EF4-FFF2-40B4-BE49-F238E27FC236}">
                <a16:creationId xmlns:a16="http://schemas.microsoft.com/office/drawing/2014/main" id="{C86A2F80-A1F1-4064-B85A-DD31163FC8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140" y="2960181"/>
            <a:ext cx="6629400" cy="3314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57030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498691" name="Group 3"/>
          <p:cNvGraphicFramePr>
            <a:graphicFrameLocks noGrp="1"/>
          </p:cNvGraphicFramePr>
          <p:nvPr/>
        </p:nvGraphicFramePr>
        <p:xfrm>
          <a:off x="228600" y="838200"/>
          <a:ext cx="8686800" cy="560231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7169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GONE VIRAL</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SHAPE-UP</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9966FF"/>
                          </a:solidFill>
                          <a:effectLst/>
                          <a:latin typeface="Times New Roman" pitchFamily="18" charset="0"/>
                        </a:rPr>
                        <a:t>ITS NOT ALIVE?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OH-NO!</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-COMPUTER VIRUS-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53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70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11663"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1166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1665"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Virus Review Game</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body" idx="4294967295"/>
          </p:nvPr>
        </p:nvSpPr>
        <p:spPr>
          <a:xfrm>
            <a:off x="228600" y="304800"/>
            <a:ext cx="8305800" cy="5821363"/>
          </a:xfrm>
        </p:spPr>
        <p:txBody>
          <a:bodyPr/>
          <a:lstStyle/>
          <a:p>
            <a:pPr eaLnBrk="1" hangingPunct="1"/>
            <a:r>
              <a:rPr lang="en-US">
                <a:solidFill>
                  <a:srgbClr val="66FF99"/>
                </a:solidFill>
              </a:rPr>
              <a:t>Which two letters should be switched?</a:t>
            </a:r>
          </a:p>
        </p:txBody>
      </p:sp>
      <p:pic>
        <p:nvPicPr>
          <p:cNvPr id="11264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657600"/>
            <a:ext cx="2362200" cy="2209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264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57600"/>
            <a:ext cx="2362200" cy="2209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264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295400"/>
            <a:ext cx="2362200" cy="1828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2646"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657600"/>
            <a:ext cx="2438400" cy="2209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2647"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295400"/>
            <a:ext cx="2362200" cy="17938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2648"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1295400"/>
            <a:ext cx="2438400" cy="1828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2649" name="AutoShape 9"/>
          <p:cNvSpPr>
            <a:spLocks noChangeArrowheads="1"/>
          </p:cNvSpPr>
          <p:nvPr/>
        </p:nvSpPr>
        <p:spPr bwMode="auto">
          <a:xfrm>
            <a:off x="2438400" y="19812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50" name="AutoShape 10"/>
          <p:cNvSpPr>
            <a:spLocks noChangeArrowheads="1"/>
          </p:cNvSpPr>
          <p:nvPr/>
        </p:nvSpPr>
        <p:spPr bwMode="auto">
          <a:xfrm>
            <a:off x="5410200" y="20574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51" name="AutoShape 11"/>
          <p:cNvSpPr>
            <a:spLocks noChangeArrowheads="1"/>
          </p:cNvSpPr>
          <p:nvPr/>
        </p:nvSpPr>
        <p:spPr bwMode="auto">
          <a:xfrm rot="5400000">
            <a:off x="7124700" y="29337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52" name="AutoShape 12"/>
          <p:cNvSpPr>
            <a:spLocks noChangeArrowheads="1"/>
          </p:cNvSpPr>
          <p:nvPr/>
        </p:nvSpPr>
        <p:spPr bwMode="auto">
          <a:xfrm rot="10800000">
            <a:off x="5334000" y="40386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53" name="AutoShape 13"/>
          <p:cNvSpPr>
            <a:spLocks noChangeArrowheads="1"/>
          </p:cNvSpPr>
          <p:nvPr/>
        </p:nvSpPr>
        <p:spPr bwMode="auto">
          <a:xfrm rot="10800000">
            <a:off x="2362200" y="41148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54" name="WordArt 14"/>
          <p:cNvSpPr>
            <a:spLocks noChangeArrowheads="1" noChangeShapeType="1" noTextEdit="1"/>
          </p:cNvSpPr>
          <p:nvPr/>
        </p:nvSpPr>
        <p:spPr bwMode="auto">
          <a:xfrm>
            <a:off x="2133600" y="1371600"/>
            <a:ext cx="3810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12655" name="WordArt 15"/>
          <p:cNvSpPr>
            <a:spLocks noChangeArrowheads="1" noChangeShapeType="1" noTextEdit="1"/>
          </p:cNvSpPr>
          <p:nvPr/>
        </p:nvSpPr>
        <p:spPr bwMode="auto">
          <a:xfrm>
            <a:off x="5257800" y="1371600"/>
            <a:ext cx="328613"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12656" name="WordArt 16"/>
          <p:cNvSpPr>
            <a:spLocks noChangeArrowheads="1" noChangeShapeType="1" noTextEdit="1"/>
          </p:cNvSpPr>
          <p:nvPr/>
        </p:nvSpPr>
        <p:spPr bwMode="auto">
          <a:xfrm>
            <a:off x="8382000" y="1371600"/>
            <a:ext cx="3810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2657" name="WordArt 17"/>
          <p:cNvSpPr>
            <a:spLocks noChangeArrowheads="1" noChangeShapeType="1" noTextEdit="1"/>
          </p:cNvSpPr>
          <p:nvPr/>
        </p:nvSpPr>
        <p:spPr bwMode="auto">
          <a:xfrm>
            <a:off x="6705600" y="3733800"/>
            <a:ext cx="352425" cy="555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12658" name="WordArt 18"/>
          <p:cNvSpPr>
            <a:spLocks noChangeArrowheads="1" noChangeShapeType="1" noTextEdit="1"/>
          </p:cNvSpPr>
          <p:nvPr/>
        </p:nvSpPr>
        <p:spPr bwMode="auto">
          <a:xfrm>
            <a:off x="3505200" y="3733800"/>
            <a:ext cx="333375" cy="495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a:t>
            </a:r>
          </a:p>
        </p:txBody>
      </p:sp>
      <p:sp>
        <p:nvSpPr>
          <p:cNvPr id="112659" name="WordArt 19"/>
          <p:cNvSpPr>
            <a:spLocks noChangeArrowheads="1" noChangeShapeType="1" noTextEdit="1"/>
          </p:cNvSpPr>
          <p:nvPr/>
        </p:nvSpPr>
        <p:spPr bwMode="auto">
          <a:xfrm>
            <a:off x="381000" y="3733800"/>
            <a:ext cx="304800" cy="609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a:t>
            </a:r>
          </a:p>
        </p:txBody>
      </p:sp>
      <p:sp>
        <p:nvSpPr>
          <p:cNvPr id="112660" name="WordArt 20"/>
          <p:cNvSpPr>
            <a:spLocks noChangeArrowheads="1" noChangeShapeType="1" noTextEdit="1"/>
          </p:cNvSpPr>
          <p:nvPr/>
        </p:nvSpPr>
        <p:spPr bwMode="auto">
          <a:xfrm>
            <a:off x="7848600" y="228600"/>
            <a:ext cx="914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4294967295"/>
          </p:nvPr>
        </p:nvSpPr>
        <p:spPr>
          <a:xfrm>
            <a:off x="228600" y="304800"/>
            <a:ext cx="8305800" cy="5821363"/>
          </a:xfrm>
        </p:spPr>
        <p:txBody>
          <a:bodyPr/>
          <a:lstStyle/>
          <a:p>
            <a:pPr eaLnBrk="1" hangingPunct="1"/>
            <a:r>
              <a:rPr lang="en-US">
                <a:solidFill>
                  <a:srgbClr val="66FF99"/>
                </a:solidFill>
              </a:rPr>
              <a:t>Which two letters should be switched?</a:t>
            </a:r>
          </a:p>
        </p:txBody>
      </p:sp>
      <p:pic>
        <p:nvPicPr>
          <p:cNvPr id="11366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657600"/>
            <a:ext cx="2362200" cy="2209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366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57600"/>
            <a:ext cx="2362200" cy="2209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366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295400"/>
            <a:ext cx="2362200" cy="1828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367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657600"/>
            <a:ext cx="2438400" cy="2209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3671"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295400"/>
            <a:ext cx="2362200" cy="17938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3672"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1295400"/>
            <a:ext cx="2438400" cy="18288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13673" name="AutoShape 9"/>
          <p:cNvSpPr>
            <a:spLocks noChangeArrowheads="1"/>
          </p:cNvSpPr>
          <p:nvPr/>
        </p:nvSpPr>
        <p:spPr bwMode="auto">
          <a:xfrm>
            <a:off x="2438400" y="19812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74" name="AutoShape 10"/>
          <p:cNvSpPr>
            <a:spLocks noChangeArrowheads="1"/>
          </p:cNvSpPr>
          <p:nvPr/>
        </p:nvSpPr>
        <p:spPr bwMode="auto">
          <a:xfrm>
            <a:off x="5410200" y="20574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75" name="AutoShape 11"/>
          <p:cNvSpPr>
            <a:spLocks noChangeArrowheads="1"/>
          </p:cNvSpPr>
          <p:nvPr/>
        </p:nvSpPr>
        <p:spPr bwMode="auto">
          <a:xfrm rot="5400000">
            <a:off x="7124700" y="29337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76" name="AutoShape 12"/>
          <p:cNvSpPr>
            <a:spLocks noChangeArrowheads="1"/>
          </p:cNvSpPr>
          <p:nvPr/>
        </p:nvSpPr>
        <p:spPr bwMode="auto">
          <a:xfrm rot="10800000">
            <a:off x="5334000" y="40386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77" name="AutoShape 13"/>
          <p:cNvSpPr>
            <a:spLocks noChangeArrowheads="1"/>
          </p:cNvSpPr>
          <p:nvPr/>
        </p:nvSpPr>
        <p:spPr bwMode="auto">
          <a:xfrm rot="10800000">
            <a:off x="2362200" y="41148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78" name="WordArt 14"/>
          <p:cNvSpPr>
            <a:spLocks noChangeArrowheads="1" noChangeShapeType="1" noTextEdit="1"/>
          </p:cNvSpPr>
          <p:nvPr/>
        </p:nvSpPr>
        <p:spPr bwMode="auto">
          <a:xfrm>
            <a:off x="2133600" y="1371600"/>
            <a:ext cx="3810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13679" name="WordArt 15"/>
          <p:cNvSpPr>
            <a:spLocks noChangeArrowheads="1" noChangeShapeType="1" noTextEdit="1"/>
          </p:cNvSpPr>
          <p:nvPr/>
        </p:nvSpPr>
        <p:spPr bwMode="auto">
          <a:xfrm>
            <a:off x="5257800" y="1371600"/>
            <a:ext cx="328613"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13680" name="WordArt 16"/>
          <p:cNvSpPr>
            <a:spLocks noChangeArrowheads="1" noChangeShapeType="1" noTextEdit="1"/>
          </p:cNvSpPr>
          <p:nvPr/>
        </p:nvSpPr>
        <p:spPr bwMode="auto">
          <a:xfrm>
            <a:off x="8382000" y="1371600"/>
            <a:ext cx="3810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3681" name="WordArt 17"/>
          <p:cNvSpPr>
            <a:spLocks noChangeArrowheads="1" noChangeShapeType="1" noTextEdit="1"/>
          </p:cNvSpPr>
          <p:nvPr/>
        </p:nvSpPr>
        <p:spPr bwMode="auto">
          <a:xfrm>
            <a:off x="6705600" y="3733800"/>
            <a:ext cx="352425" cy="555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13682" name="WordArt 18"/>
          <p:cNvSpPr>
            <a:spLocks noChangeArrowheads="1" noChangeShapeType="1" noTextEdit="1"/>
          </p:cNvSpPr>
          <p:nvPr/>
        </p:nvSpPr>
        <p:spPr bwMode="auto">
          <a:xfrm>
            <a:off x="3505200" y="3733800"/>
            <a:ext cx="333375" cy="495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a:t>
            </a:r>
          </a:p>
        </p:txBody>
      </p:sp>
      <p:sp>
        <p:nvSpPr>
          <p:cNvPr id="113683" name="WordArt 19"/>
          <p:cNvSpPr>
            <a:spLocks noChangeArrowheads="1" noChangeShapeType="1" noTextEdit="1"/>
          </p:cNvSpPr>
          <p:nvPr/>
        </p:nvSpPr>
        <p:spPr bwMode="auto">
          <a:xfrm>
            <a:off x="381000" y="3733800"/>
            <a:ext cx="304800" cy="609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a:t>
            </a:r>
          </a:p>
        </p:txBody>
      </p:sp>
      <p:sp>
        <p:nvSpPr>
          <p:cNvPr id="113684" name="WordArt 20"/>
          <p:cNvSpPr>
            <a:spLocks noChangeArrowheads="1" noChangeShapeType="1" noTextEdit="1"/>
          </p:cNvSpPr>
          <p:nvPr/>
        </p:nvSpPr>
        <p:spPr bwMode="auto">
          <a:xfrm>
            <a:off x="7848600" y="228600"/>
            <a:ext cx="914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idx="4294967295"/>
          </p:nvPr>
        </p:nvSpPr>
        <p:spPr>
          <a:xfrm>
            <a:off x="228600" y="304800"/>
            <a:ext cx="8305800" cy="5821363"/>
          </a:xfrm>
        </p:spPr>
        <p:txBody>
          <a:bodyPr/>
          <a:lstStyle/>
          <a:p>
            <a:pPr eaLnBrk="1" hangingPunct="1"/>
            <a:r>
              <a:rPr lang="en-US">
                <a:solidFill>
                  <a:srgbClr val="66FF99"/>
                </a:solidFill>
              </a:rPr>
              <a:t>Which two letters should be switched?</a:t>
            </a:r>
          </a:p>
        </p:txBody>
      </p:sp>
      <p:pic>
        <p:nvPicPr>
          <p:cNvPr id="11469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657600"/>
            <a:ext cx="2362200" cy="2209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469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57600"/>
            <a:ext cx="2362200" cy="22098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1469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295400"/>
            <a:ext cx="2362200" cy="1828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469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657600"/>
            <a:ext cx="2438400" cy="2209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469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295400"/>
            <a:ext cx="2362200" cy="17938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4696"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1295400"/>
            <a:ext cx="2438400" cy="18288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14697" name="AutoShape 9"/>
          <p:cNvSpPr>
            <a:spLocks noChangeArrowheads="1"/>
          </p:cNvSpPr>
          <p:nvPr/>
        </p:nvSpPr>
        <p:spPr bwMode="auto">
          <a:xfrm>
            <a:off x="2438400" y="19812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8" name="AutoShape 10"/>
          <p:cNvSpPr>
            <a:spLocks noChangeArrowheads="1"/>
          </p:cNvSpPr>
          <p:nvPr/>
        </p:nvSpPr>
        <p:spPr bwMode="auto">
          <a:xfrm>
            <a:off x="5410200" y="20574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9" name="AutoShape 11"/>
          <p:cNvSpPr>
            <a:spLocks noChangeArrowheads="1"/>
          </p:cNvSpPr>
          <p:nvPr/>
        </p:nvSpPr>
        <p:spPr bwMode="auto">
          <a:xfrm rot="5400000">
            <a:off x="7124700" y="29337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00" name="AutoShape 12"/>
          <p:cNvSpPr>
            <a:spLocks noChangeArrowheads="1"/>
          </p:cNvSpPr>
          <p:nvPr/>
        </p:nvSpPr>
        <p:spPr bwMode="auto">
          <a:xfrm rot="10800000">
            <a:off x="5334000" y="40386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01" name="AutoShape 13"/>
          <p:cNvSpPr>
            <a:spLocks noChangeArrowheads="1"/>
          </p:cNvSpPr>
          <p:nvPr/>
        </p:nvSpPr>
        <p:spPr bwMode="auto">
          <a:xfrm rot="10800000">
            <a:off x="2362200" y="41148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02" name="WordArt 14"/>
          <p:cNvSpPr>
            <a:spLocks noChangeArrowheads="1" noChangeShapeType="1" noTextEdit="1"/>
          </p:cNvSpPr>
          <p:nvPr/>
        </p:nvSpPr>
        <p:spPr bwMode="auto">
          <a:xfrm>
            <a:off x="2133600" y="1371600"/>
            <a:ext cx="3810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14703" name="WordArt 15"/>
          <p:cNvSpPr>
            <a:spLocks noChangeArrowheads="1" noChangeShapeType="1" noTextEdit="1"/>
          </p:cNvSpPr>
          <p:nvPr/>
        </p:nvSpPr>
        <p:spPr bwMode="auto">
          <a:xfrm>
            <a:off x="5257800" y="1371600"/>
            <a:ext cx="328613"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14704" name="WordArt 16"/>
          <p:cNvSpPr>
            <a:spLocks noChangeArrowheads="1" noChangeShapeType="1" noTextEdit="1"/>
          </p:cNvSpPr>
          <p:nvPr/>
        </p:nvSpPr>
        <p:spPr bwMode="auto">
          <a:xfrm>
            <a:off x="8382000" y="1371600"/>
            <a:ext cx="3810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4705" name="WordArt 17"/>
          <p:cNvSpPr>
            <a:spLocks noChangeArrowheads="1" noChangeShapeType="1" noTextEdit="1"/>
          </p:cNvSpPr>
          <p:nvPr/>
        </p:nvSpPr>
        <p:spPr bwMode="auto">
          <a:xfrm>
            <a:off x="6705600" y="3733800"/>
            <a:ext cx="352425" cy="555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14706" name="WordArt 18"/>
          <p:cNvSpPr>
            <a:spLocks noChangeArrowheads="1" noChangeShapeType="1" noTextEdit="1"/>
          </p:cNvSpPr>
          <p:nvPr/>
        </p:nvSpPr>
        <p:spPr bwMode="auto">
          <a:xfrm>
            <a:off x="3505200" y="3733800"/>
            <a:ext cx="333375" cy="495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a:t>
            </a:r>
          </a:p>
        </p:txBody>
      </p:sp>
      <p:sp>
        <p:nvSpPr>
          <p:cNvPr id="114707" name="WordArt 19"/>
          <p:cNvSpPr>
            <a:spLocks noChangeArrowheads="1" noChangeShapeType="1" noTextEdit="1"/>
          </p:cNvSpPr>
          <p:nvPr/>
        </p:nvSpPr>
        <p:spPr bwMode="auto">
          <a:xfrm>
            <a:off x="381000" y="3733800"/>
            <a:ext cx="304800" cy="609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a:t>
            </a:r>
          </a:p>
        </p:txBody>
      </p:sp>
      <p:sp>
        <p:nvSpPr>
          <p:cNvPr id="114708" name="WordArt 20"/>
          <p:cNvSpPr>
            <a:spLocks noChangeArrowheads="1" noChangeShapeType="1" noTextEdit="1"/>
          </p:cNvSpPr>
          <p:nvPr/>
        </p:nvSpPr>
        <p:spPr bwMode="auto">
          <a:xfrm>
            <a:off x="7848600" y="228600"/>
            <a:ext cx="914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4294967295"/>
          </p:nvPr>
        </p:nvSpPr>
        <p:spPr>
          <a:xfrm>
            <a:off x="228600" y="304800"/>
            <a:ext cx="8305800" cy="5821363"/>
          </a:xfrm>
        </p:spPr>
        <p:txBody>
          <a:bodyPr/>
          <a:lstStyle/>
          <a:p>
            <a:pPr eaLnBrk="1" hangingPunct="1"/>
            <a:r>
              <a:rPr lang="en-US">
                <a:solidFill>
                  <a:srgbClr val="66FF99"/>
                </a:solidFill>
              </a:rPr>
              <a:t>Which two letters should be switched?</a:t>
            </a:r>
          </a:p>
        </p:txBody>
      </p:sp>
      <p:pic>
        <p:nvPicPr>
          <p:cNvPr id="11571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657600"/>
            <a:ext cx="2362200" cy="2209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571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124200"/>
            <a:ext cx="2362200" cy="22098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1571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295400"/>
            <a:ext cx="2362200" cy="1828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5718"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657600"/>
            <a:ext cx="2438400" cy="2209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5719"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295400"/>
            <a:ext cx="2362200" cy="17938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572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600200"/>
            <a:ext cx="2438400" cy="18288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15721" name="AutoShape 9"/>
          <p:cNvSpPr>
            <a:spLocks noChangeArrowheads="1"/>
          </p:cNvSpPr>
          <p:nvPr/>
        </p:nvSpPr>
        <p:spPr bwMode="auto">
          <a:xfrm>
            <a:off x="2438400" y="19812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22" name="AutoShape 10"/>
          <p:cNvSpPr>
            <a:spLocks noChangeArrowheads="1"/>
          </p:cNvSpPr>
          <p:nvPr/>
        </p:nvSpPr>
        <p:spPr bwMode="auto">
          <a:xfrm>
            <a:off x="5410200" y="20574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23" name="AutoShape 11"/>
          <p:cNvSpPr>
            <a:spLocks noChangeArrowheads="1"/>
          </p:cNvSpPr>
          <p:nvPr/>
        </p:nvSpPr>
        <p:spPr bwMode="auto">
          <a:xfrm rot="5400000">
            <a:off x="7124700" y="29337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24" name="AutoShape 12"/>
          <p:cNvSpPr>
            <a:spLocks noChangeArrowheads="1"/>
          </p:cNvSpPr>
          <p:nvPr/>
        </p:nvSpPr>
        <p:spPr bwMode="auto">
          <a:xfrm rot="10800000">
            <a:off x="5334000" y="40386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25" name="AutoShape 13"/>
          <p:cNvSpPr>
            <a:spLocks noChangeArrowheads="1"/>
          </p:cNvSpPr>
          <p:nvPr/>
        </p:nvSpPr>
        <p:spPr bwMode="auto">
          <a:xfrm rot="10800000">
            <a:off x="2362200" y="41148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26" name="WordArt 14"/>
          <p:cNvSpPr>
            <a:spLocks noChangeArrowheads="1" noChangeShapeType="1" noTextEdit="1"/>
          </p:cNvSpPr>
          <p:nvPr/>
        </p:nvSpPr>
        <p:spPr bwMode="auto">
          <a:xfrm>
            <a:off x="2133600" y="1371600"/>
            <a:ext cx="3810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15727" name="WordArt 15"/>
          <p:cNvSpPr>
            <a:spLocks noChangeArrowheads="1" noChangeShapeType="1" noTextEdit="1"/>
          </p:cNvSpPr>
          <p:nvPr/>
        </p:nvSpPr>
        <p:spPr bwMode="auto">
          <a:xfrm>
            <a:off x="5257800" y="1371600"/>
            <a:ext cx="328613"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15728" name="WordArt 16"/>
          <p:cNvSpPr>
            <a:spLocks noChangeArrowheads="1" noChangeShapeType="1" noTextEdit="1"/>
          </p:cNvSpPr>
          <p:nvPr/>
        </p:nvSpPr>
        <p:spPr bwMode="auto">
          <a:xfrm>
            <a:off x="8382000" y="1371600"/>
            <a:ext cx="3810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5729" name="WordArt 17"/>
          <p:cNvSpPr>
            <a:spLocks noChangeArrowheads="1" noChangeShapeType="1" noTextEdit="1"/>
          </p:cNvSpPr>
          <p:nvPr/>
        </p:nvSpPr>
        <p:spPr bwMode="auto">
          <a:xfrm>
            <a:off x="6705600" y="3733800"/>
            <a:ext cx="352425" cy="555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15730" name="WordArt 18"/>
          <p:cNvSpPr>
            <a:spLocks noChangeArrowheads="1" noChangeShapeType="1" noTextEdit="1"/>
          </p:cNvSpPr>
          <p:nvPr/>
        </p:nvSpPr>
        <p:spPr bwMode="auto">
          <a:xfrm>
            <a:off x="3505200" y="3733800"/>
            <a:ext cx="333375" cy="495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a:t>
            </a:r>
          </a:p>
        </p:txBody>
      </p:sp>
      <p:sp>
        <p:nvSpPr>
          <p:cNvPr id="115731" name="WordArt 19"/>
          <p:cNvSpPr>
            <a:spLocks noChangeArrowheads="1" noChangeShapeType="1" noTextEdit="1"/>
          </p:cNvSpPr>
          <p:nvPr/>
        </p:nvSpPr>
        <p:spPr bwMode="auto">
          <a:xfrm>
            <a:off x="381000" y="3733800"/>
            <a:ext cx="304800" cy="609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a:t>
            </a:r>
          </a:p>
        </p:txBody>
      </p:sp>
      <p:sp>
        <p:nvSpPr>
          <p:cNvPr id="115732" name="WordArt 20"/>
          <p:cNvSpPr>
            <a:spLocks noChangeArrowheads="1" noChangeShapeType="1" noTextEdit="1"/>
          </p:cNvSpPr>
          <p:nvPr/>
        </p:nvSpPr>
        <p:spPr bwMode="auto">
          <a:xfrm>
            <a:off x="7848600" y="228600"/>
            <a:ext cx="914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228600" y="152400"/>
            <a:ext cx="87630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The pictures below all show different types of these structures on a virus?</a:t>
            </a:r>
          </a:p>
          <a:p>
            <a:pPr eaLnBrk="1" hangingPunct="1"/>
            <a:r>
              <a:rPr lang="en-US" sz="2800" dirty="0">
                <a:solidFill>
                  <a:srgbClr val="FF7C80"/>
                </a:solidFill>
                <a:latin typeface="Times New Roman" pitchFamily="18" charset="0"/>
              </a:rPr>
              <a:t>A.) DNA</a:t>
            </a:r>
          </a:p>
          <a:p>
            <a:pPr eaLnBrk="1" hangingPunct="1"/>
            <a:r>
              <a:rPr lang="en-US" sz="2800" dirty="0">
                <a:solidFill>
                  <a:srgbClr val="6699FF"/>
                </a:solidFill>
                <a:latin typeface="Times New Roman" pitchFamily="18" charset="0"/>
              </a:rPr>
              <a:t>B.) Tails</a:t>
            </a:r>
          </a:p>
          <a:p>
            <a:pPr eaLnBrk="1" hangingPunct="1"/>
            <a:r>
              <a:rPr lang="en-US" sz="2800" dirty="0">
                <a:solidFill>
                  <a:srgbClr val="FFC000"/>
                </a:solidFill>
                <a:latin typeface="Times New Roman" pitchFamily="18" charset="0"/>
              </a:rPr>
              <a:t>C.) Capsid / Protein Coat</a:t>
            </a:r>
          </a:p>
          <a:p>
            <a:pPr eaLnBrk="1" hangingPunct="1"/>
            <a:r>
              <a:rPr lang="en-US" sz="2800" dirty="0">
                <a:solidFill>
                  <a:srgbClr val="66FF99"/>
                </a:solidFill>
                <a:latin typeface="Times New Roman" pitchFamily="18" charset="0"/>
              </a:rPr>
              <a:t>D.) </a:t>
            </a:r>
            <a:r>
              <a:rPr lang="en-US" sz="2800" dirty="0">
                <a:latin typeface="Times New Roman" pitchFamily="18" charset="0"/>
              </a:rPr>
              <a:t>Cell Walls</a:t>
            </a:r>
          </a:p>
          <a:p>
            <a:pPr eaLnBrk="1" hangingPunct="1"/>
            <a:r>
              <a:rPr lang="en-US" sz="2800" dirty="0">
                <a:solidFill>
                  <a:srgbClr val="9966FF"/>
                </a:solidFill>
                <a:latin typeface="Times New Roman" pitchFamily="18" charset="0"/>
              </a:rPr>
              <a:t>E.) </a:t>
            </a:r>
            <a:r>
              <a:rPr lang="en-US" sz="2800" dirty="0">
                <a:latin typeface="Times New Roman" pitchFamily="18" charset="0"/>
              </a:rPr>
              <a:t>Fatty Coats </a:t>
            </a:r>
          </a:p>
          <a:p>
            <a:pPr eaLnBrk="1" hangingPunct="1"/>
            <a:endParaRPr lang="en-US" sz="3600" dirty="0">
              <a:solidFill>
                <a:srgbClr val="FFFF00"/>
              </a:solidFill>
              <a:latin typeface="Times New Roman" pitchFamily="18" charset="0"/>
            </a:endParaRPr>
          </a:p>
        </p:txBody>
      </p:sp>
      <p:sp>
        <p:nvSpPr>
          <p:cNvPr id="9219"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p>
        </p:txBody>
      </p:sp>
      <p:sp>
        <p:nvSpPr>
          <p:cNvPr id="9220" name="Text Box 5"/>
          <p:cNvSpPr txBox="1">
            <a:spLocks noChangeArrowheads="1"/>
          </p:cNvSpPr>
          <p:nvPr/>
        </p:nvSpPr>
        <p:spPr bwMode="auto">
          <a:xfrm>
            <a:off x="7467600" y="20574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a:t>
            </a:r>
          </a:p>
        </p:txBody>
      </p:sp>
      <p:pic>
        <p:nvPicPr>
          <p:cNvPr id="922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524000"/>
            <a:ext cx="4724400" cy="5105400"/>
          </a:xfrm>
          <a:prstGeom prst="rect">
            <a:avLst/>
          </a:prstGeom>
          <a:noFill/>
          <a:ln w="76200" algn="ctr">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4800600"/>
            <a:ext cx="1752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Tree>
    <p:extLst>
      <p:ext uri="{BB962C8B-B14F-4D97-AF65-F5344CB8AC3E}">
        <p14:creationId xmlns:p14="http://schemas.microsoft.com/office/powerpoint/2010/main" val="421881730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body" idx="4294967295"/>
          </p:nvPr>
        </p:nvSpPr>
        <p:spPr>
          <a:xfrm>
            <a:off x="228600" y="304800"/>
            <a:ext cx="8305800" cy="5821363"/>
          </a:xfrm>
        </p:spPr>
        <p:txBody>
          <a:bodyPr/>
          <a:lstStyle/>
          <a:p>
            <a:pPr eaLnBrk="1" hangingPunct="1"/>
            <a:r>
              <a:rPr lang="en-US">
                <a:solidFill>
                  <a:srgbClr val="66FF99"/>
                </a:solidFill>
              </a:rPr>
              <a:t>Which two letters should be switched?</a:t>
            </a:r>
          </a:p>
        </p:txBody>
      </p:sp>
      <p:pic>
        <p:nvPicPr>
          <p:cNvPr id="11673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657600"/>
            <a:ext cx="2362200" cy="2209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674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895600"/>
            <a:ext cx="2362200" cy="22098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1674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295400"/>
            <a:ext cx="2362200" cy="1828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6742"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657600"/>
            <a:ext cx="2438400" cy="2209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6743"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295400"/>
            <a:ext cx="2362200" cy="17938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6744"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2057400"/>
            <a:ext cx="2438400" cy="18288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16745" name="AutoShape 9"/>
          <p:cNvSpPr>
            <a:spLocks noChangeArrowheads="1"/>
          </p:cNvSpPr>
          <p:nvPr/>
        </p:nvSpPr>
        <p:spPr bwMode="auto">
          <a:xfrm>
            <a:off x="2438400" y="19812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46" name="AutoShape 10"/>
          <p:cNvSpPr>
            <a:spLocks noChangeArrowheads="1"/>
          </p:cNvSpPr>
          <p:nvPr/>
        </p:nvSpPr>
        <p:spPr bwMode="auto">
          <a:xfrm>
            <a:off x="5410200" y="20574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47" name="AutoShape 11"/>
          <p:cNvSpPr>
            <a:spLocks noChangeArrowheads="1"/>
          </p:cNvSpPr>
          <p:nvPr/>
        </p:nvSpPr>
        <p:spPr bwMode="auto">
          <a:xfrm rot="5400000">
            <a:off x="7124700" y="29337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48" name="AutoShape 12"/>
          <p:cNvSpPr>
            <a:spLocks noChangeArrowheads="1"/>
          </p:cNvSpPr>
          <p:nvPr/>
        </p:nvSpPr>
        <p:spPr bwMode="auto">
          <a:xfrm rot="10800000">
            <a:off x="5334000" y="40386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49" name="AutoShape 13"/>
          <p:cNvSpPr>
            <a:spLocks noChangeArrowheads="1"/>
          </p:cNvSpPr>
          <p:nvPr/>
        </p:nvSpPr>
        <p:spPr bwMode="auto">
          <a:xfrm rot="10800000">
            <a:off x="2362200" y="41148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50" name="WordArt 14"/>
          <p:cNvSpPr>
            <a:spLocks noChangeArrowheads="1" noChangeShapeType="1" noTextEdit="1"/>
          </p:cNvSpPr>
          <p:nvPr/>
        </p:nvSpPr>
        <p:spPr bwMode="auto">
          <a:xfrm>
            <a:off x="2133600" y="1371600"/>
            <a:ext cx="3810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16751" name="WordArt 15"/>
          <p:cNvSpPr>
            <a:spLocks noChangeArrowheads="1" noChangeShapeType="1" noTextEdit="1"/>
          </p:cNvSpPr>
          <p:nvPr/>
        </p:nvSpPr>
        <p:spPr bwMode="auto">
          <a:xfrm>
            <a:off x="5257800" y="1371600"/>
            <a:ext cx="328613"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16752" name="WordArt 16"/>
          <p:cNvSpPr>
            <a:spLocks noChangeArrowheads="1" noChangeShapeType="1" noTextEdit="1"/>
          </p:cNvSpPr>
          <p:nvPr/>
        </p:nvSpPr>
        <p:spPr bwMode="auto">
          <a:xfrm>
            <a:off x="8382000" y="1371600"/>
            <a:ext cx="3810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6753" name="WordArt 17"/>
          <p:cNvSpPr>
            <a:spLocks noChangeArrowheads="1" noChangeShapeType="1" noTextEdit="1"/>
          </p:cNvSpPr>
          <p:nvPr/>
        </p:nvSpPr>
        <p:spPr bwMode="auto">
          <a:xfrm>
            <a:off x="6705600" y="3733800"/>
            <a:ext cx="352425" cy="555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16754" name="WordArt 18"/>
          <p:cNvSpPr>
            <a:spLocks noChangeArrowheads="1" noChangeShapeType="1" noTextEdit="1"/>
          </p:cNvSpPr>
          <p:nvPr/>
        </p:nvSpPr>
        <p:spPr bwMode="auto">
          <a:xfrm>
            <a:off x="3505200" y="3733800"/>
            <a:ext cx="333375" cy="495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a:t>
            </a:r>
          </a:p>
        </p:txBody>
      </p:sp>
      <p:sp>
        <p:nvSpPr>
          <p:cNvPr id="116755" name="WordArt 19"/>
          <p:cNvSpPr>
            <a:spLocks noChangeArrowheads="1" noChangeShapeType="1" noTextEdit="1"/>
          </p:cNvSpPr>
          <p:nvPr/>
        </p:nvSpPr>
        <p:spPr bwMode="auto">
          <a:xfrm>
            <a:off x="381000" y="3733800"/>
            <a:ext cx="304800" cy="609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a:t>
            </a:r>
          </a:p>
        </p:txBody>
      </p:sp>
      <p:sp>
        <p:nvSpPr>
          <p:cNvPr id="116756" name="WordArt 20"/>
          <p:cNvSpPr>
            <a:spLocks noChangeArrowheads="1" noChangeShapeType="1" noTextEdit="1"/>
          </p:cNvSpPr>
          <p:nvPr/>
        </p:nvSpPr>
        <p:spPr bwMode="auto">
          <a:xfrm>
            <a:off x="7848600" y="228600"/>
            <a:ext cx="914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body" idx="4294967295"/>
          </p:nvPr>
        </p:nvSpPr>
        <p:spPr>
          <a:xfrm>
            <a:off x="228600" y="304800"/>
            <a:ext cx="8305800" cy="5821363"/>
          </a:xfrm>
        </p:spPr>
        <p:txBody>
          <a:bodyPr/>
          <a:lstStyle/>
          <a:p>
            <a:pPr eaLnBrk="1" hangingPunct="1"/>
            <a:r>
              <a:rPr lang="en-US">
                <a:solidFill>
                  <a:srgbClr val="66FF99"/>
                </a:solidFill>
              </a:rPr>
              <a:t>Which two letters should be switched?</a:t>
            </a:r>
          </a:p>
        </p:txBody>
      </p:sp>
      <p:pic>
        <p:nvPicPr>
          <p:cNvPr id="11776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657600"/>
            <a:ext cx="2362200" cy="2209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776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362200"/>
            <a:ext cx="2362200" cy="22098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1776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295400"/>
            <a:ext cx="2362200" cy="1828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7766"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657600"/>
            <a:ext cx="2438400" cy="2209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7767"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295400"/>
            <a:ext cx="2362200" cy="17938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7768"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2667000"/>
            <a:ext cx="2438400" cy="18288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17769" name="AutoShape 9"/>
          <p:cNvSpPr>
            <a:spLocks noChangeArrowheads="1"/>
          </p:cNvSpPr>
          <p:nvPr/>
        </p:nvSpPr>
        <p:spPr bwMode="auto">
          <a:xfrm>
            <a:off x="2438400" y="19812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70" name="AutoShape 10"/>
          <p:cNvSpPr>
            <a:spLocks noChangeArrowheads="1"/>
          </p:cNvSpPr>
          <p:nvPr/>
        </p:nvSpPr>
        <p:spPr bwMode="auto">
          <a:xfrm>
            <a:off x="5410200" y="20574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71" name="AutoShape 11"/>
          <p:cNvSpPr>
            <a:spLocks noChangeArrowheads="1"/>
          </p:cNvSpPr>
          <p:nvPr/>
        </p:nvSpPr>
        <p:spPr bwMode="auto">
          <a:xfrm rot="5400000">
            <a:off x="7124700" y="29337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72" name="AutoShape 12"/>
          <p:cNvSpPr>
            <a:spLocks noChangeArrowheads="1"/>
          </p:cNvSpPr>
          <p:nvPr/>
        </p:nvSpPr>
        <p:spPr bwMode="auto">
          <a:xfrm rot="10800000">
            <a:off x="5334000" y="40386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73" name="AutoShape 13"/>
          <p:cNvSpPr>
            <a:spLocks noChangeArrowheads="1"/>
          </p:cNvSpPr>
          <p:nvPr/>
        </p:nvSpPr>
        <p:spPr bwMode="auto">
          <a:xfrm rot="10800000">
            <a:off x="2362200" y="41148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74" name="WordArt 14"/>
          <p:cNvSpPr>
            <a:spLocks noChangeArrowheads="1" noChangeShapeType="1" noTextEdit="1"/>
          </p:cNvSpPr>
          <p:nvPr/>
        </p:nvSpPr>
        <p:spPr bwMode="auto">
          <a:xfrm>
            <a:off x="2133600" y="1371600"/>
            <a:ext cx="3810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17775" name="WordArt 15"/>
          <p:cNvSpPr>
            <a:spLocks noChangeArrowheads="1" noChangeShapeType="1" noTextEdit="1"/>
          </p:cNvSpPr>
          <p:nvPr/>
        </p:nvSpPr>
        <p:spPr bwMode="auto">
          <a:xfrm>
            <a:off x="5257800" y="1371600"/>
            <a:ext cx="328613"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17776" name="WordArt 16"/>
          <p:cNvSpPr>
            <a:spLocks noChangeArrowheads="1" noChangeShapeType="1" noTextEdit="1"/>
          </p:cNvSpPr>
          <p:nvPr/>
        </p:nvSpPr>
        <p:spPr bwMode="auto">
          <a:xfrm>
            <a:off x="8382000" y="1371600"/>
            <a:ext cx="3810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7777" name="WordArt 17"/>
          <p:cNvSpPr>
            <a:spLocks noChangeArrowheads="1" noChangeShapeType="1" noTextEdit="1"/>
          </p:cNvSpPr>
          <p:nvPr/>
        </p:nvSpPr>
        <p:spPr bwMode="auto">
          <a:xfrm>
            <a:off x="6705600" y="3733800"/>
            <a:ext cx="352425" cy="555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17778" name="WordArt 18"/>
          <p:cNvSpPr>
            <a:spLocks noChangeArrowheads="1" noChangeShapeType="1" noTextEdit="1"/>
          </p:cNvSpPr>
          <p:nvPr/>
        </p:nvSpPr>
        <p:spPr bwMode="auto">
          <a:xfrm>
            <a:off x="3505200" y="3733800"/>
            <a:ext cx="333375" cy="495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a:t>
            </a:r>
          </a:p>
        </p:txBody>
      </p:sp>
      <p:sp>
        <p:nvSpPr>
          <p:cNvPr id="117779" name="WordArt 19"/>
          <p:cNvSpPr>
            <a:spLocks noChangeArrowheads="1" noChangeShapeType="1" noTextEdit="1"/>
          </p:cNvSpPr>
          <p:nvPr/>
        </p:nvSpPr>
        <p:spPr bwMode="auto">
          <a:xfrm>
            <a:off x="381000" y="3733800"/>
            <a:ext cx="304800" cy="609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a:t>
            </a:r>
          </a:p>
        </p:txBody>
      </p:sp>
      <p:sp>
        <p:nvSpPr>
          <p:cNvPr id="117780" name="WordArt 20"/>
          <p:cNvSpPr>
            <a:spLocks noChangeArrowheads="1" noChangeShapeType="1" noTextEdit="1"/>
          </p:cNvSpPr>
          <p:nvPr/>
        </p:nvSpPr>
        <p:spPr bwMode="auto">
          <a:xfrm>
            <a:off x="7848600" y="228600"/>
            <a:ext cx="914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4294967295"/>
          </p:nvPr>
        </p:nvSpPr>
        <p:spPr>
          <a:xfrm>
            <a:off x="228600" y="304800"/>
            <a:ext cx="8305800" cy="5821363"/>
          </a:xfrm>
        </p:spPr>
        <p:txBody>
          <a:bodyPr/>
          <a:lstStyle/>
          <a:p>
            <a:pPr eaLnBrk="1" hangingPunct="1"/>
            <a:r>
              <a:rPr lang="en-US">
                <a:solidFill>
                  <a:srgbClr val="66FF99"/>
                </a:solidFill>
              </a:rPr>
              <a:t>Which two letters should be switched?</a:t>
            </a:r>
          </a:p>
        </p:txBody>
      </p:sp>
      <p:pic>
        <p:nvPicPr>
          <p:cNvPr id="11878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657600"/>
            <a:ext cx="2362200" cy="2209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878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133600"/>
            <a:ext cx="2362200" cy="22098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1878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295400"/>
            <a:ext cx="2362200" cy="1828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879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657600"/>
            <a:ext cx="2438400" cy="2209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8791"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295400"/>
            <a:ext cx="2362200" cy="17938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8792"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3200400"/>
            <a:ext cx="2438400" cy="18288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18793" name="AutoShape 9"/>
          <p:cNvSpPr>
            <a:spLocks noChangeArrowheads="1"/>
          </p:cNvSpPr>
          <p:nvPr/>
        </p:nvSpPr>
        <p:spPr bwMode="auto">
          <a:xfrm>
            <a:off x="2438400" y="19812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794" name="AutoShape 10"/>
          <p:cNvSpPr>
            <a:spLocks noChangeArrowheads="1"/>
          </p:cNvSpPr>
          <p:nvPr/>
        </p:nvSpPr>
        <p:spPr bwMode="auto">
          <a:xfrm>
            <a:off x="5410200" y="20574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795" name="AutoShape 11"/>
          <p:cNvSpPr>
            <a:spLocks noChangeArrowheads="1"/>
          </p:cNvSpPr>
          <p:nvPr/>
        </p:nvSpPr>
        <p:spPr bwMode="auto">
          <a:xfrm rot="5400000">
            <a:off x="7124700" y="29337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796" name="AutoShape 12"/>
          <p:cNvSpPr>
            <a:spLocks noChangeArrowheads="1"/>
          </p:cNvSpPr>
          <p:nvPr/>
        </p:nvSpPr>
        <p:spPr bwMode="auto">
          <a:xfrm rot="10800000">
            <a:off x="5334000" y="40386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797" name="AutoShape 13"/>
          <p:cNvSpPr>
            <a:spLocks noChangeArrowheads="1"/>
          </p:cNvSpPr>
          <p:nvPr/>
        </p:nvSpPr>
        <p:spPr bwMode="auto">
          <a:xfrm rot="10800000">
            <a:off x="2362200" y="41148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798" name="WordArt 14"/>
          <p:cNvSpPr>
            <a:spLocks noChangeArrowheads="1" noChangeShapeType="1" noTextEdit="1"/>
          </p:cNvSpPr>
          <p:nvPr/>
        </p:nvSpPr>
        <p:spPr bwMode="auto">
          <a:xfrm>
            <a:off x="2133600" y="1371600"/>
            <a:ext cx="3810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18799" name="WordArt 15"/>
          <p:cNvSpPr>
            <a:spLocks noChangeArrowheads="1" noChangeShapeType="1" noTextEdit="1"/>
          </p:cNvSpPr>
          <p:nvPr/>
        </p:nvSpPr>
        <p:spPr bwMode="auto">
          <a:xfrm>
            <a:off x="5257800" y="1371600"/>
            <a:ext cx="328613"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18800" name="WordArt 16"/>
          <p:cNvSpPr>
            <a:spLocks noChangeArrowheads="1" noChangeShapeType="1" noTextEdit="1"/>
          </p:cNvSpPr>
          <p:nvPr/>
        </p:nvSpPr>
        <p:spPr bwMode="auto">
          <a:xfrm>
            <a:off x="8382000" y="1371600"/>
            <a:ext cx="3810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8801" name="WordArt 17"/>
          <p:cNvSpPr>
            <a:spLocks noChangeArrowheads="1" noChangeShapeType="1" noTextEdit="1"/>
          </p:cNvSpPr>
          <p:nvPr/>
        </p:nvSpPr>
        <p:spPr bwMode="auto">
          <a:xfrm>
            <a:off x="6705600" y="3733800"/>
            <a:ext cx="352425" cy="555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18802" name="WordArt 18"/>
          <p:cNvSpPr>
            <a:spLocks noChangeArrowheads="1" noChangeShapeType="1" noTextEdit="1"/>
          </p:cNvSpPr>
          <p:nvPr/>
        </p:nvSpPr>
        <p:spPr bwMode="auto">
          <a:xfrm>
            <a:off x="3505200" y="3733800"/>
            <a:ext cx="333375" cy="495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a:t>
            </a:r>
          </a:p>
        </p:txBody>
      </p:sp>
      <p:sp>
        <p:nvSpPr>
          <p:cNvPr id="118803" name="WordArt 19"/>
          <p:cNvSpPr>
            <a:spLocks noChangeArrowheads="1" noChangeShapeType="1" noTextEdit="1"/>
          </p:cNvSpPr>
          <p:nvPr/>
        </p:nvSpPr>
        <p:spPr bwMode="auto">
          <a:xfrm>
            <a:off x="381000" y="3733800"/>
            <a:ext cx="304800" cy="609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a:t>
            </a:r>
          </a:p>
        </p:txBody>
      </p:sp>
      <p:sp>
        <p:nvSpPr>
          <p:cNvPr id="118804" name="WordArt 20"/>
          <p:cNvSpPr>
            <a:spLocks noChangeArrowheads="1" noChangeShapeType="1" noTextEdit="1"/>
          </p:cNvSpPr>
          <p:nvPr/>
        </p:nvSpPr>
        <p:spPr bwMode="auto">
          <a:xfrm>
            <a:off x="7848600" y="228600"/>
            <a:ext cx="914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idx="4294967295"/>
          </p:nvPr>
        </p:nvSpPr>
        <p:spPr>
          <a:xfrm>
            <a:off x="228600" y="304800"/>
            <a:ext cx="8305800" cy="5821363"/>
          </a:xfrm>
        </p:spPr>
        <p:txBody>
          <a:bodyPr/>
          <a:lstStyle/>
          <a:p>
            <a:pPr eaLnBrk="1" hangingPunct="1"/>
            <a:r>
              <a:rPr lang="en-US">
                <a:solidFill>
                  <a:srgbClr val="66FF99"/>
                </a:solidFill>
              </a:rPr>
              <a:t>Which two letters should be switched?</a:t>
            </a:r>
          </a:p>
        </p:txBody>
      </p:sp>
      <p:pic>
        <p:nvPicPr>
          <p:cNvPr id="11981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657600"/>
            <a:ext cx="2362200" cy="2209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98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76400"/>
            <a:ext cx="2362200" cy="22098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1981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295400"/>
            <a:ext cx="2362200" cy="1828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981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657600"/>
            <a:ext cx="2438400" cy="2209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981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295400"/>
            <a:ext cx="2362200" cy="17938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9816"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3733800"/>
            <a:ext cx="2438400" cy="18288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19817" name="AutoShape 9"/>
          <p:cNvSpPr>
            <a:spLocks noChangeArrowheads="1"/>
          </p:cNvSpPr>
          <p:nvPr/>
        </p:nvSpPr>
        <p:spPr bwMode="auto">
          <a:xfrm>
            <a:off x="2438400" y="19812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9818" name="AutoShape 10"/>
          <p:cNvSpPr>
            <a:spLocks noChangeArrowheads="1"/>
          </p:cNvSpPr>
          <p:nvPr/>
        </p:nvSpPr>
        <p:spPr bwMode="auto">
          <a:xfrm>
            <a:off x="5410200" y="20574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9819" name="AutoShape 11"/>
          <p:cNvSpPr>
            <a:spLocks noChangeArrowheads="1"/>
          </p:cNvSpPr>
          <p:nvPr/>
        </p:nvSpPr>
        <p:spPr bwMode="auto">
          <a:xfrm rot="5400000">
            <a:off x="7124700" y="29337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9820" name="AutoShape 12"/>
          <p:cNvSpPr>
            <a:spLocks noChangeArrowheads="1"/>
          </p:cNvSpPr>
          <p:nvPr/>
        </p:nvSpPr>
        <p:spPr bwMode="auto">
          <a:xfrm rot="10800000">
            <a:off x="5334000" y="40386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9821" name="AutoShape 13"/>
          <p:cNvSpPr>
            <a:spLocks noChangeArrowheads="1"/>
          </p:cNvSpPr>
          <p:nvPr/>
        </p:nvSpPr>
        <p:spPr bwMode="auto">
          <a:xfrm rot="10800000">
            <a:off x="2362200" y="41148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9822" name="WordArt 14"/>
          <p:cNvSpPr>
            <a:spLocks noChangeArrowheads="1" noChangeShapeType="1" noTextEdit="1"/>
          </p:cNvSpPr>
          <p:nvPr/>
        </p:nvSpPr>
        <p:spPr bwMode="auto">
          <a:xfrm>
            <a:off x="2133600" y="1371600"/>
            <a:ext cx="3810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19823" name="WordArt 15"/>
          <p:cNvSpPr>
            <a:spLocks noChangeArrowheads="1" noChangeShapeType="1" noTextEdit="1"/>
          </p:cNvSpPr>
          <p:nvPr/>
        </p:nvSpPr>
        <p:spPr bwMode="auto">
          <a:xfrm>
            <a:off x="5257800" y="1371600"/>
            <a:ext cx="328613"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19824" name="WordArt 16"/>
          <p:cNvSpPr>
            <a:spLocks noChangeArrowheads="1" noChangeShapeType="1" noTextEdit="1"/>
          </p:cNvSpPr>
          <p:nvPr/>
        </p:nvSpPr>
        <p:spPr bwMode="auto">
          <a:xfrm>
            <a:off x="8382000" y="1371600"/>
            <a:ext cx="3810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9825" name="WordArt 17"/>
          <p:cNvSpPr>
            <a:spLocks noChangeArrowheads="1" noChangeShapeType="1" noTextEdit="1"/>
          </p:cNvSpPr>
          <p:nvPr/>
        </p:nvSpPr>
        <p:spPr bwMode="auto">
          <a:xfrm>
            <a:off x="6705600" y="3733800"/>
            <a:ext cx="352425" cy="555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19826" name="WordArt 18"/>
          <p:cNvSpPr>
            <a:spLocks noChangeArrowheads="1" noChangeShapeType="1" noTextEdit="1"/>
          </p:cNvSpPr>
          <p:nvPr/>
        </p:nvSpPr>
        <p:spPr bwMode="auto">
          <a:xfrm>
            <a:off x="3505200" y="3733800"/>
            <a:ext cx="333375" cy="495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a:t>
            </a:r>
          </a:p>
        </p:txBody>
      </p:sp>
      <p:sp>
        <p:nvSpPr>
          <p:cNvPr id="119827" name="WordArt 19"/>
          <p:cNvSpPr>
            <a:spLocks noChangeArrowheads="1" noChangeShapeType="1" noTextEdit="1"/>
          </p:cNvSpPr>
          <p:nvPr/>
        </p:nvSpPr>
        <p:spPr bwMode="auto">
          <a:xfrm>
            <a:off x="381000" y="3733800"/>
            <a:ext cx="304800" cy="609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a:t>
            </a:r>
          </a:p>
        </p:txBody>
      </p:sp>
      <p:sp>
        <p:nvSpPr>
          <p:cNvPr id="119828" name="WordArt 20"/>
          <p:cNvSpPr>
            <a:spLocks noChangeArrowheads="1" noChangeShapeType="1" noTextEdit="1"/>
          </p:cNvSpPr>
          <p:nvPr/>
        </p:nvSpPr>
        <p:spPr bwMode="auto">
          <a:xfrm>
            <a:off x="7848600" y="228600"/>
            <a:ext cx="914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body" idx="4294967295"/>
          </p:nvPr>
        </p:nvSpPr>
        <p:spPr>
          <a:xfrm>
            <a:off x="228600" y="304800"/>
            <a:ext cx="8305800" cy="5821363"/>
          </a:xfrm>
        </p:spPr>
        <p:txBody>
          <a:bodyPr/>
          <a:lstStyle/>
          <a:p>
            <a:pPr eaLnBrk="1" hangingPunct="1"/>
            <a:r>
              <a:rPr lang="en-US">
                <a:solidFill>
                  <a:srgbClr val="66FF99"/>
                </a:solidFill>
              </a:rPr>
              <a:t>Which two letters should be switched?</a:t>
            </a:r>
          </a:p>
        </p:txBody>
      </p:sp>
      <p:pic>
        <p:nvPicPr>
          <p:cNvPr id="12083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657600"/>
            <a:ext cx="2362200" cy="2209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2083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295400"/>
            <a:ext cx="2362200" cy="22098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2083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295400"/>
            <a:ext cx="2362200" cy="1828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20838"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657600"/>
            <a:ext cx="2438400" cy="2209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20839"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295400"/>
            <a:ext cx="2362200" cy="17938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2084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038600"/>
            <a:ext cx="2438400" cy="18288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20841" name="AutoShape 9"/>
          <p:cNvSpPr>
            <a:spLocks noChangeArrowheads="1"/>
          </p:cNvSpPr>
          <p:nvPr/>
        </p:nvSpPr>
        <p:spPr bwMode="auto">
          <a:xfrm>
            <a:off x="2438400" y="19812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0842" name="AutoShape 10"/>
          <p:cNvSpPr>
            <a:spLocks noChangeArrowheads="1"/>
          </p:cNvSpPr>
          <p:nvPr/>
        </p:nvSpPr>
        <p:spPr bwMode="auto">
          <a:xfrm>
            <a:off x="5410200" y="20574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0843" name="AutoShape 11"/>
          <p:cNvSpPr>
            <a:spLocks noChangeArrowheads="1"/>
          </p:cNvSpPr>
          <p:nvPr/>
        </p:nvSpPr>
        <p:spPr bwMode="auto">
          <a:xfrm rot="5400000">
            <a:off x="7124700" y="29337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0844" name="AutoShape 12"/>
          <p:cNvSpPr>
            <a:spLocks noChangeArrowheads="1"/>
          </p:cNvSpPr>
          <p:nvPr/>
        </p:nvSpPr>
        <p:spPr bwMode="auto">
          <a:xfrm rot="10800000">
            <a:off x="5334000" y="40386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0845" name="AutoShape 13"/>
          <p:cNvSpPr>
            <a:spLocks noChangeArrowheads="1"/>
          </p:cNvSpPr>
          <p:nvPr/>
        </p:nvSpPr>
        <p:spPr bwMode="auto">
          <a:xfrm rot="10800000">
            <a:off x="2362200" y="41148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0846" name="WordArt 14"/>
          <p:cNvSpPr>
            <a:spLocks noChangeArrowheads="1" noChangeShapeType="1" noTextEdit="1"/>
          </p:cNvSpPr>
          <p:nvPr/>
        </p:nvSpPr>
        <p:spPr bwMode="auto">
          <a:xfrm>
            <a:off x="2133600" y="1371600"/>
            <a:ext cx="3810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20847" name="WordArt 15"/>
          <p:cNvSpPr>
            <a:spLocks noChangeArrowheads="1" noChangeShapeType="1" noTextEdit="1"/>
          </p:cNvSpPr>
          <p:nvPr/>
        </p:nvSpPr>
        <p:spPr bwMode="auto">
          <a:xfrm>
            <a:off x="5257800" y="1371600"/>
            <a:ext cx="328613"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20848" name="WordArt 16"/>
          <p:cNvSpPr>
            <a:spLocks noChangeArrowheads="1" noChangeShapeType="1" noTextEdit="1"/>
          </p:cNvSpPr>
          <p:nvPr/>
        </p:nvSpPr>
        <p:spPr bwMode="auto">
          <a:xfrm>
            <a:off x="8382000" y="1371600"/>
            <a:ext cx="3810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20849" name="WordArt 17"/>
          <p:cNvSpPr>
            <a:spLocks noChangeArrowheads="1" noChangeShapeType="1" noTextEdit="1"/>
          </p:cNvSpPr>
          <p:nvPr/>
        </p:nvSpPr>
        <p:spPr bwMode="auto">
          <a:xfrm>
            <a:off x="6705600" y="3733800"/>
            <a:ext cx="352425" cy="555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20850" name="WordArt 18"/>
          <p:cNvSpPr>
            <a:spLocks noChangeArrowheads="1" noChangeShapeType="1" noTextEdit="1"/>
          </p:cNvSpPr>
          <p:nvPr/>
        </p:nvSpPr>
        <p:spPr bwMode="auto">
          <a:xfrm>
            <a:off x="3505200" y="3733800"/>
            <a:ext cx="333375" cy="495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a:t>
            </a:r>
          </a:p>
        </p:txBody>
      </p:sp>
      <p:sp>
        <p:nvSpPr>
          <p:cNvPr id="120851" name="WordArt 19"/>
          <p:cNvSpPr>
            <a:spLocks noChangeArrowheads="1" noChangeShapeType="1" noTextEdit="1"/>
          </p:cNvSpPr>
          <p:nvPr/>
        </p:nvSpPr>
        <p:spPr bwMode="auto">
          <a:xfrm>
            <a:off x="381000" y="3733800"/>
            <a:ext cx="304800" cy="609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a:t>
            </a:r>
          </a:p>
        </p:txBody>
      </p:sp>
      <p:sp>
        <p:nvSpPr>
          <p:cNvPr id="120852" name="WordArt 20"/>
          <p:cNvSpPr>
            <a:spLocks noChangeArrowheads="1" noChangeShapeType="1" noTextEdit="1"/>
          </p:cNvSpPr>
          <p:nvPr/>
        </p:nvSpPr>
        <p:spPr bwMode="auto">
          <a:xfrm>
            <a:off x="7848600" y="228600"/>
            <a:ext cx="914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body" idx="4294967295"/>
          </p:nvPr>
        </p:nvSpPr>
        <p:spPr>
          <a:xfrm>
            <a:off x="228600" y="304800"/>
            <a:ext cx="8305800" cy="5821363"/>
          </a:xfrm>
        </p:spPr>
        <p:txBody>
          <a:bodyPr/>
          <a:lstStyle/>
          <a:p>
            <a:pPr eaLnBrk="1" hangingPunct="1"/>
            <a:r>
              <a:rPr lang="en-US">
                <a:solidFill>
                  <a:srgbClr val="66FF99"/>
                </a:solidFill>
              </a:rPr>
              <a:t>Which two letters should be switched?</a:t>
            </a:r>
          </a:p>
        </p:txBody>
      </p:sp>
      <p:pic>
        <p:nvPicPr>
          <p:cNvPr id="12185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657600"/>
            <a:ext cx="2362200" cy="2209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2186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219200"/>
            <a:ext cx="2514600" cy="19812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2186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295400"/>
            <a:ext cx="2362200" cy="1828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21862"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657600"/>
            <a:ext cx="2438400" cy="2209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21863"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295400"/>
            <a:ext cx="2362200" cy="17938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21864"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657600"/>
            <a:ext cx="2514600" cy="22860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21865" name="AutoShape 9"/>
          <p:cNvSpPr>
            <a:spLocks noChangeArrowheads="1"/>
          </p:cNvSpPr>
          <p:nvPr/>
        </p:nvSpPr>
        <p:spPr bwMode="auto">
          <a:xfrm>
            <a:off x="2438400" y="19812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1866" name="AutoShape 10"/>
          <p:cNvSpPr>
            <a:spLocks noChangeArrowheads="1"/>
          </p:cNvSpPr>
          <p:nvPr/>
        </p:nvSpPr>
        <p:spPr bwMode="auto">
          <a:xfrm>
            <a:off x="5410200" y="20574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1867" name="AutoShape 11"/>
          <p:cNvSpPr>
            <a:spLocks noChangeArrowheads="1"/>
          </p:cNvSpPr>
          <p:nvPr/>
        </p:nvSpPr>
        <p:spPr bwMode="auto">
          <a:xfrm rot="5400000">
            <a:off x="7124700" y="29337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1868" name="AutoShape 12"/>
          <p:cNvSpPr>
            <a:spLocks noChangeArrowheads="1"/>
          </p:cNvSpPr>
          <p:nvPr/>
        </p:nvSpPr>
        <p:spPr bwMode="auto">
          <a:xfrm rot="10800000">
            <a:off x="5334000" y="40386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1869" name="AutoShape 13"/>
          <p:cNvSpPr>
            <a:spLocks noChangeArrowheads="1"/>
          </p:cNvSpPr>
          <p:nvPr/>
        </p:nvSpPr>
        <p:spPr bwMode="auto">
          <a:xfrm rot="10800000">
            <a:off x="2362200" y="41148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1870" name="WordArt 14"/>
          <p:cNvSpPr>
            <a:spLocks noChangeArrowheads="1" noChangeShapeType="1" noTextEdit="1"/>
          </p:cNvSpPr>
          <p:nvPr/>
        </p:nvSpPr>
        <p:spPr bwMode="auto">
          <a:xfrm>
            <a:off x="2133600" y="1371600"/>
            <a:ext cx="3810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21871" name="WordArt 15"/>
          <p:cNvSpPr>
            <a:spLocks noChangeArrowheads="1" noChangeShapeType="1" noTextEdit="1"/>
          </p:cNvSpPr>
          <p:nvPr/>
        </p:nvSpPr>
        <p:spPr bwMode="auto">
          <a:xfrm>
            <a:off x="5257800" y="1371600"/>
            <a:ext cx="328613"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21872" name="WordArt 16"/>
          <p:cNvSpPr>
            <a:spLocks noChangeArrowheads="1" noChangeShapeType="1" noTextEdit="1"/>
          </p:cNvSpPr>
          <p:nvPr/>
        </p:nvSpPr>
        <p:spPr bwMode="auto">
          <a:xfrm>
            <a:off x="8382000" y="1371600"/>
            <a:ext cx="3810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3300"/>
                </a:solidFill>
                <a:effectLst>
                  <a:outerShdw dist="45791" dir="3378596" algn="ctr" rotWithShape="0">
                    <a:srgbClr val="4D4D4D">
                      <a:alpha val="79999"/>
                    </a:srgbClr>
                  </a:outerShdw>
                </a:effectLst>
                <a:uLnTx/>
                <a:uFillTx/>
                <a:latin typeface="Arial Black"/>
                <a:ea typeface="+mn-ea"/>
                <a:cs typeface="+mn-cs"/>
              </a:rPr>
              <a:t>C</a:t>
            </a:r>
          </a:p>
        </p:txBody>
      </p:sp>
      <p:sp>
        <p:nvSpPr>
          <p:cNvPr id="121873" name="WordArt 17"/>
          <p:cNvSpPr>
            <a:spLocks noChangeArrowheads="1" noChangeShapeType="1" noTextEdit="1"/>
          </p:cNvSpPr>
          <p:nvPr/>
        </p:nvSpPr>
        <p:spPr bwMode="auto">
          <a:xfrm>
            <a:off x="6705600" y="3733800"/>
            <a:ext cx="352425" cy="555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21874" name="WordArt 18"/>
          <p:cNvSpPr>
            <a:spLocks noChangeArrowheads="1" noChangeShapeType="1" noTextEdit="1"/>
          </p:cNvSpPr>
          <p:nvPr/>
        </p:nvSpPr>
        <p:spPr bwMode="auto">
          <a:xfrm>
            <a:off x="3505200" y="3733800"/>
            <a:ext cx="333375" cy="495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a:t>
            </a:r>
          </a:p>
        </p:txBody>
      </p:sp>
      <p:sp>
        <p:nvSpPr>
          <p:cNvPr id="121875" name="WordArt 19"/>
          <p:cNvSpPr>
            <a:spLocks noChangeArrowheads="1" noChangeShapeType="1" noTextEdit="1"/>
          </p:cNvSpPr>
          <p:nvPr/>
        </p:nvSpPr>
        <p:spPr bwMode="auto">
          <a:xfrm>
            <a:off x="381000" y="3733800"/>
            <a:ext cx="304800" cy="609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3300"/>
                </a:solidFill>
                <a:effectLst>
                  <a:outerShdw dist="45791" dir="3378596" algn="ctr" rotWithShape="0">
                    <a:srgbClr val="4D4D4D">
                      <a:alpha val="79999"/>
                    </a:srgbClr>
                  </a:outerShdw>
                </a:effectLst>
                <a:uLnTx/>
                <a:uFillTx/>
                <a:latin typeface="Arial Black"/>
                <a:ea typeface="+mn-ea"/>
                <a:cs typeface="+mn-cs"/>
              </a:rPr>
              <a:t>F</a:t>
            </a:r>
          </a:p>
        </p:txBody>
      </p:sp>
      <p:sp>
        <p:nvSpPr>
          <p:cNvPr id="121876" name="WordArt 20"/>
          <p:cNvSpPr>
            <a:spLocks noChangeArrowheads="1" noChangeShapeType="1" noTextEdit="1"/>
          </p:cNvSpPr>
          <p:nvPr/>
        </p:nvSpPr>
        <p:spPr bwMode="auto">
          <a:xfrm>
            <a:off x="7848600" y="228600"/>
            <a:ext cx="914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4"/>
          <p:cNvSpPr txBox="1">
            <a:spLocks noChangeArrowheads="1"/>
          </p:cNvSpPr>
          <p:nvPr/>
        </p:nvSpPr>
        <p:spPr bwMode="auto">
          <a:xfrm>
            <a:off x="304800" y="304800"/>
            <a:ext cx="8534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These types of viruses cause the cell to split and die?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7C80"/>
                </a:solidFill>
                <a:effectLst/>
                <a:uLnTx/>
                <a:uFillTx/>
                <a:latin typeface="Times New Roman" pitchFamily="18" charset="0"/>
                <a:ea typeface="+mn-ea"/>
                <a:cs typeface="+mn-cs"/>
              </a:rPr>
              <a:t>A.) Lytic Viruses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9966FF"/>
                </a:solidFill>
                <a:effectLst/>
                <a:uLnTx/>
                <a:uFillTx/>
                <a:latin typeface="Times New Roman" pitchFamily="18" charset="0"/>
                <a:ea typeface="+mn-ea"/>
                <a:cs typeface="+mn-cs"/>
              </a:rPr>
              <a:t>B.) Mimivirus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66FF99"/>
                </a:solidFill>
                <a:effectLst/>
                <a:uLnTx/>
                <a:uFillTx/>
                <a:latin typeface="Times New Roman" pitchFamily="18" charset="0"/>
                <a:ea typeface="+mn-ea"/>
                <a:cs typeface="+mn-cs"/>
              </a:rPr>
              <a:t>C.) Phelps Virus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9900"/>
                </a:solidFill>
                <a:effectLst/>
                <a:uLnTx/>
                <a:uFillTx/>
                <a:latin typeface="Times New Roman" pitchFamily="18" charset="0"/>
                <a:ea typeface="+mn-ea"/>
                <a:cs typeface="+mn-cs"/>
              </a:rPr>
              <a:t>D.) Bacteria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66FFFF"/>
                </a:solidFill>
                <a:effectLst/>
                <a:uLnTx/>
                <a:uFillTx/>
                <a:latin typeface="Times New Roman" pitchFamily="18" charset="0"/>
                <a:ea typeface="+mn-ea"/>
                <a:cs typeface="+mn-cs"/>
              </a:rPr>
              <a:t>E.) DNA / RNA	</a:t>
            </a: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22883"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2288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295400"/>
            <a:ext cx="4038600" cy="2438400"/>
          </a:xfrm>
          <a:prstGeom prst="rect">
            <a:avLst/>
          </a:prstGeom>
          <a:noFill/>
          <a:ln w="76200">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122885" name="WordArt 5"/>
          <p:cNvSpPr>
            <a:spLocks noChangeArrowheads="1" noChangeShapeType="1" noTextEdit="1"/>
          </p:cNvSpPr>
          <p:nvPr/>
        </p:nvSpPr>
        <p:spPr bwMode="auto">
          <a:xfrm>
            <a:off x="7543800" y="1371600"/>
            <a:ext cx="11430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12</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4"/>
          <p:cNvSpPr txBox="1">
            <a:spLocks noChangeArrowheads="1"/>
          </p:cNvSpPr>
          <p:nvPr/>
        </p:nvSpPr>
        <p:spPr bwMode="auto">
          <a:xfrm>
            <a:off x="304800" y="304800"/>
            <a:ext cx="8534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These types of viruses cause the cell to split and die?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7C80"/>
                </a:solidFill>
                <a:effectLst/>
                <a:uLnTx/>
                <a:uFillTx/>
                <a:latin typeface="Times New Roman" pitchFamily="18" charset="0"/>
                <a:ea typeface="+mn-ea"/>
                <a:cs typeface="+mn-cs"/>
              </a:rPr>
              <a:t>A.) Lytic Viruses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9966FF"/>
                </a:solidFill>
                <a:effectLst/>
                <a:uLnTx/>
                <a:uFillTx/>
                <a:latin typeface="Times New Roman" pitchFamily="18" charset="0"/>
                <a:ea typeface="+mn-ea"/>
                <a:cs typeface="+mn-cs"/>
              </a:rPr>
              <a:t>B.) Mimivirus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66FF99"/>
                </a:solidFill>
                <a:effectLst/>
                <a:uLnTx/>
                <a:uFillTx/>
                <a:latin typeface="Times New Roman" pitchFamily="18" charset="0"/>
                <a:ea typeface="+mn-ea"/>
                <a:cs typeface="+mn-cs"/>
              </a:rPr>
              <a:t>C.) Phelps Virus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9900"/>
                </a:solidFill>
                <a:effectLst/>
                <a:uLnTx/>
                <a:uFillTx/>
                <a:latin typeface="Times New Roman" pitchFamily="18" charset="0"/>
                <a:ea typeface="+mn-ea"/>
                <a:cs typeface="+mn-cs"/>
              </a:rPr>
              <a:t>D.) Bacteria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66FFFF"/>
                </a:solidFill>
                <a:effectLst/>
                <a:uLnTx/>
                <a:uFillTx/>
                <a:latin typeface="Times New Roman" pitchFamily="18" charset="0"/>
                <a:ea typeface="+mn-ea"/>
                <a:cs typeface="+mn-cs"/>
              </a:rPr>
              <a:t>E.) DNA / RNA	</a:t>
            </a: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23907"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2390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295400"/>
            <a:ext cx="4038600" cy="2438400"/>
          </a:xfrm>
          <a:prstGeom prst="rect">
            <a:avLst/>
          </a:prstGeom>
          <a:noFill/>
          <a:ln w="76200">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123909" name="WordArt 5"/>
          <p:cNvSpPr>
            <a:spLocks noChangeArrowheads="1" noChangeShapeType="1" noTextEdit="1"/>
          </p:cNvSpPr>
          <p:nvPr/>
        </p:nvSpPr>
        <p:spPr bwMode="auto">
          <a:xfrm>
            <a:off x="7543800" y="1371600"/>
            <a:ext cx="11430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12</a:t>
            </a:r>
          </a:p>
        </p:txBody>
      </p:sp>
      <p:sp>
        <p:nvSpPr>
          <p:cNvPr id="123910" name="AutoShape 7"/>
          <p:cNvSpPr>
            <a:spLocks noChangeArrowheads="1"/>
          </p:cNvSpPr>
          <p:nvPr/>
        </p:nvSpPr>
        <p:spPr bwMode="auto">
          <a:xfrm>
            <a:off x="304800" y="1447800"/>
            <a:ext cx="3581400" cy="609600"/>
          </a:xfrm>
          <a:prstGeom prst="roundRect">
            <a:avLst>
              <a:gd name="adj" fmla="val 16667"/>
            </a:avLst>
          </a:prstGeom>
          <a:gradFill rotWithShape="1">
            <a:gsLst>
              <a:gs pos="0">
                <a:srgbClr val="FF7C80">
                  <a:alpha val="71001"/>
                </a:srgbClr>
              </a:gs>
              <a:gs pos="100000">
                <a:srgbClr val="76393B">
                  <a:alpha val="67998"/>
                </a:srgbClr>
              </a:gs>
            </a:gsLst>
            <a:lin ang="5400000" scaled="1"/>
          </a:gradFill>
          <a:ln w="76200">
            <a:solidFill>
              <a:srgbClr val="FF7C8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1"/>
          </p:nvPr>
        </p:nvSpPr>
        <p:spPr>
          <a:xfrm>
            <a:off x="228600" y="228600"/>
            <a:ext cx="8458200" cy="5897563"/>
          </a:xfrm>
        </p:spPr>
        <p:txBody>
          <a:bodyPr/>
          <a:lstStyle/>
          <a:p>
            <a:r>
              <a:rPr lang="en-US"/>
              <a:t>The picture below best respresents…</a:t>
            </a:r>
          </a:p>
        </p:txBody>
      </p:sp>
      <p:pic>
        <p:nvPicPr>
          <p:cNvPr id="1249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8610600" cy="34290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24932" name="WordArt 4"/>
          <p:cNvSpPr>
            <a:spLocks noChangeArrowheads="1" noChangeShapeType="1" noTextEdit="1"/>
          </p:cNvSpPr>
          <p:nvPr/>
        </p:nvSpPr>
        <p:spPr bwMode="auto">
          <a:xfrm>
            <a:off x="7620000" y="228600"/>
            <a:ext cx="12192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body" idx="1"/>
          </p:nvPr>
        </p:nvSpPr>
        <p:spPr>
          <a:xfrm>
            <a:off x="228600" y="228600"/>
            <a:ext cx="8458200" cy="5897563"/>
          </a:xfrm>
        </p:spPr>
        <p:txBody>
          <a:bodyPr/>
          <a:lstStyle/>
          <a:p>
            <a:r>
              <a:rPr lang="en-US"/>
              <a:t>The picture below best respresents…</a:t>
            </a:r>
          </a:p>
          <a:p>
            <a:pPr lvl="1"/>
            <a:r>
              <a:rPr lang="en-US">
                <a:solidFill>
                  <a:srgbClr val="FF7C80"/>
                </a:solidFill>
              </a:rPr>
              <a:t>A.) Bacteriophage – Lytic Virus</a:t>
            </a:r>
          </a:p>
          <a:p>
            <a:pPr lvl="1"/>
            <a:endParaRPr lang="en-US">
              <a:solidFill>
                <a:srgbClr val="FF9900"/>
              </a:solidFill>
            </a:endParaRPr>
          </a:p>
        </p:txBody>
      </p:sp>
      <p:pic>
        <p:nvPicPr>
          <p:cNvPr id="1259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8610600" cy="34290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25956" name="WordArt 4"/>
          <p:cNvSpPr>
            <a:spLocks noChangeArrowheads="1" noChangeShapeType="1" noTextEdit="1"/>
          </p:cNvSpPr>
          <p:nvPr/>
        </p:nvSpPr>
        <p:spPr bwMode="auto">
          <a:xfrm>
            <a:off x="7620000" y="228600"/>
            <a:ext cx="12192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228600" y="152400"/>
            <a:ext cx="87630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The pictures below all show different types of these structures on a virus?</a:t>
            </a:r>
          </a:p>
          <a:p>
            <a:pPr eaLnBrk="1" hangingPunct="1"/>
            <a:r>
              <a:rPr lang="en-US" sz="2800" dirty="0">
                <a:solidFill>
                  <a:srgbClr val="FF7C80"/>
                </a:solidFill>
                <a:latin typeface="Times New Roman" pitchFamily="18" charset="0"/>
              </a:rPr>
              <a:t>A.) DNA</a:t>
            </a:r>
          </a:p>
          <a:p>
            <a:pPr eaLnBrk="1" hangingPunct="1"/>
            <a:r>
              <a:rPr lang="en-US" sz="2800" dirty="0">
                <a:solidFill>
                  <a:srgbClr val="6699FF"/>
                </a:solidFill>
                <a:latin typeface="Times New Roman" pitchFamily="18" charset="0"/>
              </a:rPr>
              <a:t>B.) Tails</a:t>
            </a:r>
          </a:p>
          <a:p>
            <a:pPr eaLnBrk="1" hangingPunct="1"/>
            <a:r>
              <a:rPr lang="en-US" sz="2800" dirty="0">
                <a:solidFill>
                  <a:srgbClr val="FFC000"/>
                </a:solidFill>
                <a:latin typeface="Times New Roman" pitchFamily="18" charset="0"/>
              </a:rPr>
              <a:t>C.) Capsid / Protein Coat</a:t>
            </a:r>
          </a:p>
          <a:p>
            <a:pPr eaLnBrk="1" hangingPunct="1"/>
            <a:r>
              <a:rPr lang="en-US" sz="2800" dirty="0">
                <a:solidFill>
                  <a:srgbClr val="66FF99"/>
                </a:solidFill>
                <a:latin typeface="Times New Roman" pitchFamily="18" charset="0"/>
              </a:rPr>
              <a:t>D.) Cell Walls</a:t>
            </a:r>
          </a:p>
          <a:p>
            <a:pPr eaLnBrk="1" hangingPunct="1"/>
            <a:r>
              <a:rPr lang="en-US" sz="2800" dirty="0">
                <a:solidFill>
                  <a:srgbClr val="9966FF"/>
                </a:solidFill>
                <a:latin typeface="Times New Roman" pitchFamily="18" charset="0"/>
              </a:rPr>
              <a:t>E.) </a:t>
            </a:r>
            <a:r>
              <a:rPr lang="en-US" sz="2800" dirty="0">
                <a:latin typeface="Times New Roman" pitchFamily="18" charset="0"/>
              </a:rPr>
              <a:t>Fatty Coats </a:t>
            </a:r>
          </a:p>
          <a:p>
            <a:pPr eaLnBrk="1" hangingPunct="1"/>
            <a:endParaRPr lang="en-US" sz="3600" dirty="0">
              <a:solidFill>
                <a:srgbClr val="FFFF00"/>
              </a:solidFill>
              <a:latin typeface="Times New Roman" pitchFamily="18" charset="0"/>
            </a:endParaRPr>
          </a:p>
        </p:txBody>
      </p:sp>
      <p:sp>
        <p:nvSpPr>
          <p:cNvPr id="9219"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p>
        </p:txBody>
      </p:sp>
      <p:sp>
        <p:nvSpPr>
          <p:cNvPr id="9220" name="Text Box 5"/>
          <p:cNvSpPr txBox="1">
            <a:spLocks noChangeArrowheads="1"/>
          </p:cNvSpPr>
          <p:nvPr/>
        </p:nvSpPr>
        <p:spPr bwMode="auto">
          <a:xfrm>
            <a:off x="7467600" y="20574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a:t>
            </a:r>
          </a:p>
        </p:txBody>
      </p:sp>
      <p:pic>
        <p:nvPicPr>
          <p:cNvPr id="922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524000"/>
            <a:ext cx="4724400" cy="5105400"/>
          </a:xfrm>
          <a:prstGeom prst="rect">
            <a:avLst/>
          </a:prstGeom>
          <a:noFill/>
          <a:ln w="76200" algn="ctr">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4800600"/>
            <a:ext cx="1752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Tree>
    <p:extLst>
      <p:ext uri="{BB962C8B-B14F-4D97-AF65-F5344CB8AC3E}">
        <p14:creationId xmlns:p14="http://schemas.microsoft.com/office/powerpoint/2010/main" val="42188173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body" idx="1"/>
          </p:nvPr>
        </p:nvSpPr>
        <p:spPr>
          <a:xfrm>
            <a:off x="228600" y="228600"/>
            <a:ext cx="8458200" cy="5897563"/>
          </a:xfrm>
        </p:spPr>
        <p:txBody>
          <a:bodyPr/>
          <a:lstStyle/>
          <a:p>
            <a:r>
              <a:rPr lang="en-US"/>
              <a:t>The picture below best respresents…</a:t>
            </a:r>
          </a:p>
          <a:p>
            <a:pPr lvl="1"/>
            <a:r>
              <a:rPr lang="en-US">
                <a:solidFill>
                  <a:srgbClr val="FF7C80"/>
                </a:solidFill>
              </a:rPr>
              <a:t>A.) Bacteriophage – Lytic Virus</a:t>
            </a:r>
          </a:p>
          <a:p>
            <a:pPr lvl="1"/>
            <a:r>
              <a:rPr lang="en-US">
                <a:solidFill>
                  <a:srgbClr val="6699FF"/>
                </a:solidFill>
              </a:rPr>
              <a:t>B.) Polio Virus – Unnucleated</a:t>
            </a:r>
          </a:p>
        </p:txBody>
      </p:sp>
      <p:pic>
        <p:nvPicPr>
          <p:cNvPr id="1269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8610600" cy="34290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26980" name="WordArt 4"/>
          <p:cNvSpPr>
            <a:spLocks noChangeArrowheads="1" noChangeShapeType="1" noTextEdit="1"/>
          </p:cNvSpPr>
          <p:nvPr/>
        </p:nvSpPr>
        <p:spPr bwMode="auto">
          <a:xfrm>
            <a:off x="7620000" y="228600"/>
            <a:ext cx="12192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body" idx="1"/>
          </p:nvPr>
        </p:nvSpPr>
        <p:spPr>
          <a:xfrm>
            <a:off x="228600" y="228600"/>
            <a:ext cx="8458200" cy="5897563"/>
          </a:xfrm>
        </p:spPr>
        <p:txBody>
          <a:bodyPr/>
          <a:lstStyle/>
          <a:p>
            <a:r>
              <a:rPr lang="en-US"/>
              <a:t>The picture below best respresents…</a:t>
            </a:r>
          </a:p>
          <a:p>
            <a:pPr lvl="1"/>
            <a:r>
              <a:rPr lang="en-US">
                <a:solidFill>
                  <a:srgbClr val="FF7C80"/>
                </a:solidFill>
              </a:rPr>
              <a:t>A.) Bacteriophage – Lytic Virus</a:t>
            </a:r>
          </a:p>
          <a:p>
            <a:pPr lvl="1"/>
            <a:r>
              <a:rPr lang="en-US">
                <a:solidFill>
                  <a:srgbClr val="6699FF"/>
                </a:solidFill>
              </a:rPr>
              <a:t>B.) Polio Virus – Unnucleated</a:t>
            </a:r>
          </a:p>
          <a:p>
            <a:pPr lvl="1"/>
            <a:r>
              <a:rPr lang="en-US">
                <a:solidFill>
                  <a:srgbClr val="66FF99"/>
                </a:solidFill>
              </a:rPr>
              <a:t>C.) Herpes Virus – Lysogenic</a:t>
            </a:r>
          </a:p>
        </p:txBody>
      </p:sp>
      <p:pic>
        <p:nvPicPr>
          <p:cNvPr id="1280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8610600" cy="34290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28004" name="WordArt 4"/>
          <p:cNvSpPr>
            <a:spLocks noChangeArrowheads="1" noChangeShapeType="1" noTextEdit="1"/>
          </p:cNvSpPr>
          <p:nvPr/>
        </p:nvSpPr>
        <p:spPr bwMode="auto">
          <a:xfrm>
            <a:off x="7620000" y="228600"/>
            <a:ext cx="12192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body" idx="1"/>
          </p:nvPr>
        </p:nvSpPr>
        <p:spPr>
          <a:xfrm>
            <a:off x="228600" y="228600"/>
            <a:ext cx="8458200" cy="5897563"/>
          </a:xfrm>
        </p:spPr>
        <p:txBody>
          <a:bodyPr/>
          <a:lstStyle/>
          <a:p>
            <a:r>
              <a:rPr lang="en-US"/>
              <a:t>The picture below best respresents…</a:t>
            </a:r>
          </a:p>
          <a:p>
            <a:pPr lvl="1"/>
            <a:r>
              <a:rPr lang="en-US">
                <a:solidFill>
                  <a:srgbClr val="FF7C80"/>
                </a:solidFill>
              </a:rPr>
              <a:t>A.) Bacteriophage – Lytic Virus</a:t>
            </a:r>
          </a:p>
          <a:p>
            <a:pPr lvl="1"/>
            <a:r>
              <a:rPr lang="en-US">
                <a:solidFill>
                  <a:srgbClr val="6699FF"/>
                </a:solidFill>
              </a:rPr>
              <a:t>B.) Polio Virus – Unnucleated</a:t>
            </a:r>
          </a:p>
          <a:p>
            <a:pPr lvl="1"/>
            <a:r>
              <a:rPr lang="en-US">
                <a:solidFill>
                  <a:srgbClr val="66FF99"/>
                </a:solidFill>
              </a:rPr>
              <a:t>C.) Herpes Virus – Lysogenic</a:t>
            </a:r>
          </a:p>
          <a:p>
            <a:pPr lvl="1"/>
            <a:r>
              <a:rPr lang="en-US">
                <a:solidFill>
                  <a:srgbClr val="FF9900"/>
                </a:solidFill>
              </a:rPr>
              <a:t>D.) Influenza – Rod Shaped</a:t>
            </a:r>
          </a:p>
        </p:txBody>
      </p:sp>
      <p:pic>
        <p:nvPicPr>
          <p:cNvPr id="1290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8610600" cy="34290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29028" name="WordArt 4"/>
          <p:cNvSpPr>
            <a:spLocks noChangeArrowheads="1" noChangeShapeType="1" noTextEdit="1"/>
          </p:cNvSpPr>
          <p:nvPr/>
        </p:nvSpPr>
        <p:spPr bwMode="auto">
          <a:xfrm>
            <a:off x="7620000" y="228600"/>
            <a:ext cx="12192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body" idx="1"/>
          </p:nvPr>
        </p:nvSpPr>
        <p:spPr>
          <a:xfrm>
            <a:off x="228600" y="228600"/>
            <a:ext cx="8458200" cy="5897563"/>
          </a:xfrm>
        </p:spPr>
        <p:txBody>
          <a:bodyPr/>
          <a:lstStyle/>
          <a:p>
            <a:r>
              <a:rPr lang="en-US"/>
              <a:t>The picture below best respresents…</a:t>
            </a:r>
          </a:p>
          <a:p>
            <a:pPr lvl="1"/>
            <a:r>
              <a:rPr lang="en-US">
                <a:solidFill>
                  <a:srgbClr val="FF7C80"/>
                </a:solidFill>
              </a:rPr>
              <a:t>A.) Bacteriophage – Lytic Virus</a:t>
            </a:r>
          </a:p>
          <a:p>
            <a:pPr lvl="1"/>
            <a:r>
              <a:rPr lang="en-US">
                <a:solidFill>
                  <a:srgbClr val="6699FF"/>
                </a:solidFill>
              </a:rPr>
              <a:t>B.) Polio Virus – Unnucleated</a:t>
            </a:r>
          </a:p>
          <a:p>
            <a:pPr lvl="1"/>
            <a:r>
              <a:rPr lang="en-US">
                <a:solidFill>
                  <a:srgbClr val="66FF99"/>
                </a:solidFill>
              </a:rPr>
              <a:t>C.) Herpes Virus – Lysogenic</a:t>
            </a:r>
          </a:p>
          <a:p>
            <a:pPr lvl="1"/>
            <a:r>
              <a:rPr lang="en-US">
                <a:solidFill>
                  <a:srgbClr val="FF9900"/>
                </a:solidFill>
              </a:rPr>
              <a:t>D.) Influenza – Rod Shaped</a:t>
            </a:r>
          </a:p>
        </p:txBody>
      </p:sp>
      <p:pic>
        <p:nvPicPr>
          <p:cNvPr id="1300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8610600" cy="34290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30052" name="WordArt 4"/>
          <p:cNvSpPr>
            <a:spLocks noChangeArrowheads="1" noChangeShapeType="1" noTextEdit="1"/>
          </p:cNvSpPr>
          <p:nvPr/>
        </p:nvSpPr>
        <p:spPr bwMode="auto">
          <a:xfrm>
            <a:off x="7620000" y="228600"/>
            <a:ext cx="12192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
        <p:nvSpPr>
          <p:cNvPr id="130053" name="WordArt 5"/>
          <p:cNvSpPr>
            <a:spLocks noChangeArrowheads="1" noChangeShapeType="1" noTextEdit="1"/>
          </p:cNvSpPr>
          <p:nvPr/>
        </p:nvSpPr>
        <p:spPr bwMode="auto">
          <a:xfrm>
            <a:off x="2133600" y="5638800"/>
            <a:ext cx="3533775" cy="571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a:ea typeface="+mn-ea"/>
                <a:cs typeface="+mn-cs"/>
              </a:rPr>
              <a:t>and the answer is...</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body" idx="1"/>
          </p:nvPr>
        </p:nvSpPr>
        <p:spPr>
          <a:xfrm>
            <a:off x="228600" y="228600"/>
            <a:ext cx="8458200" cy="5897563"/>
          </a:xfrm>
        </p:spPr>
        <p:txBody>
          <a:bodyPr/>
          <a:lstStyle/>
          <a:p>
            <a:r>
              <a:rPr lang="en-US"/>
              <a:t>The picture below best respresents…</a:t>
            </a:r>
          </a:p>
          <a:p>
            <a:pPr lvl="1"/>
            <a:r>
              <a:rPr lang="en-US">
                <a:solidFill>
                  <a:srgbClr val="FF7C80"/>
                </a:solidFill>
              </a:rPr>
              <a:t>A.) Bacteriophage – Lytic Virus</a:t>
            </a:r>
          </a:p>
          <a:p>
            <a:pPr lvl="1"/>
            <a:r>
              <a:rPr lang="en-US">
                <a:solidFill>
                  <a:srgbClr val="6699FF"/>
                </a:solidFill>
              </a:rPr>
              <a:t>B.) Polio Virus – Unnucleated</a:t>
            </a:r>
          </a:p>
          <a:p>
            <a:pPr lvl="1"/>
            <a:r>
              <a:rPr lang="en-US">
                <a:solidFill>
                  <a:srgbClr val="66FF99"/>
                </a:solidFill>
              </a:rPr>
              <a:t>C.) Herpes Virus – Lysogenic</a:t>
            </a:r>
          </a:p>
          <a:p>
            <a:pPr lvl="1"/>
            <a:r>
              <a:rPr lang="en-US">
                <a:solidFill>
                  <a:srgbClr val="FF9900"/>
                </a:solidFill>
              </a:rPr>
              <a:t>D.) Influenza – Rod Shaped</a:t>
            </a:r>
          </a:p>
        </p:txBody>
      </p:sp>
      <p:pic>
        <p:nvPicPr>
          <p:cNvPr id="1310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8610600" cy="34290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31076" name="WordArt 4"/>
          <p:cNvSpPr>
            <a:spLocks noChangeArrowheads="1" noChangeShapeType="1" noTextEdit="1"/>
          </p:cNvSpPr>
          <p:nvPr/>
        </p:nvSpPr>
        <p:spPr bwMode="auto">
          <a:xfrm>
            <a:off x="7620000" y="228600"/>
            <a:ext cx="12192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
        <p:nvSpPr>
          <p:cNvPr id="131077" name="AutoShape 5"/>
          <p:cNvSpPr>
            <a:spLocks noChangeArrowheads="1"/>
          </p:cNvSpPr>
          <p:nvPr/>
        </p:nvSpPr>
        <p:spPr bwMode="auto">
          <a:xfrm>
            <a:off x="533400" y="1828800"/>
            <a:ext cx="5715000" cy="609600"/>
          </a:xfrm>
          <a:prstGeom prst="roundRect">
            <a:avLst>
              <a:gd name="adj" fmla="val 16667"/>
            </a:avLst>
          </a:prstGeom>
          <a:gradFill rotWithShape="1">
            <a:gsLst>
              <a:gs pos="0">
                <a:srgbClr val="66FF99">
                  <a:alpha val="43999"/>
                </a:srgbClr>
              </a:gs>
              <a:gs pos="100000">
                <a:srgbClr val="2F7647">
                  <a:alpha val="37999"/>
                </a:srgbClr>
              </a:gs>
            </a:gsLst>
            <a:lin ang="5400000" scaled="1"/>
          </a:gradFill>
          <a:ln w="76200">
            <a:solidFill>
              <a:srgbClr val="66FF99"/>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body" idx="1"/>
          </p:nvPr>
        </p:nvSpPr>
        <p:spPr>
          <a:xfrm>
            <a:off x="228600" y="228600"/>
            <a:ext cx="8458200" cy="5897563"/>
          </a:xfrm>
        </p:spPr>
        <p:txBody>
          <a:bodyPr/>
          <a:lstStyle/>
          <a:p>
            <a:r>
              <a:rPr lang="en-US"/>
              <a:t>This virus will be completely removed from your body in…</a:t>
            </a:r>
          </a:p>
        </p:txBody>
      </p:sp>
      <p:pic>
        <p:nvPicPr>
          <p:cNvPr id="1320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400"/>
            <a:ext cx="8610600" cy="28956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32100" name="WordArt 4"/>
          <p:cNvSpPr>
            <a:spLocks noChangeArrowheads="1" noChangeShapeType="1" noTextEdit="1"/>
          </p:cNvSpPr>
          <p:nvPr/>
        </p:nvSpPr>
        <p:spPr bwMode="auto">
          <a:xfrm>
            <a:off x="6781800" y="1371600"/>
            <a:ext cx="1828800" cy="1447800"/>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a:ea typeface="+mn-ea"/>
                <a:cs typeface="Times New Roman"/>
              </a:rPr>
              <a:t>14</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xfrm>
            <a:off x="228600" y="228600"/>
            <a:ext cx="8458200" cy="5897563"/>
          </a:xfrm>
        </p:spPr>
        <p:txBody>
          <a:bodyPr/>
          <a:lstStyle/>
          <a:p>
            <a:r>
              <a:rPr lang="en-US"/>
              <a:t>This virus will be completely removed from your body in…</a:t>
            </a:r>
          </a:p>
          <a:p>
            <a:pPr lvl="1"/>
            <a:r>
              <a:rPr lang="en-US">
                <a:solidFill>
                  <a:srgbClr val="FF7C80"/>
                </a:solidFill>
              </a:rPr>
              <a:t>A.) 3-7 days</a:t>
            </a:r>
          </a:p>
        </p:txBody>
      </p:sp>
      <p:pic>
        <p:nvPicPr>
          <p:cNvPr id="1331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400"/>
            <a:ext cx="8610600" cy="28956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33124" name="WordArt 4"/>
          <p:cNvSpPr>
            <a:spLocks noChangeArrowheads="1" noChangeShapeType="1" noTextEdit="1"/>
          </p:cNvSpPr>
          <p:nvPr/>
        </p:nvSpPr>
        <p:spPr bwMode="auto">
          <a:xfrm>
            <a:off x="6781800" y="1371600"/>
            <a:ext cx="1828800" cy="1447800"/>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a:ea typeface="+mn-ea"/>
                <a:cs typeface="Times New Roman"/>
              </a:rPr>
              <a:t>14</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body" idx="1"/>
          </p:nvPr>
        </p:nvSpPr>
        <p:spPr>
          <a:xfrm>
            <a:off x="228600" y="228600"/>
            <a:ext cx="8458200" cy="5897563"/>
          </a:xfrm>
        </p:spPr>
        <p:txBody>
          <a:bodyPr/>
          <a:lstStyle/>
          <a:p>
            <a:r>
              <a:rPr lang="en-US"/>
              <a:t>This virus will be completely removed from your body in…</a:t>
            </a:r>
          </a:p>
          <a:p>
            <a:pPr lvl="1"/>
            <a:r>
              <a:rPr lang="en-US">
                <a:solidFill>
                  <a:srgbClr val="FF7C80"/>
                </a:solidFill>
              </a:rPr>
              <a:t>A.) 3-7 days</a:t>
            </a:r>
          </a:p>
          <a:p>
            <a:pPr lvl="1"/>
            <a:r>
              <a:rPr lang="en-US">
                <a:solidFill>
                  <a:srgbClr val="6699FF"/>
                </a:solidFill>
              </a:rPr>
              <a:t>B.) 1 month</a:t>
            </a:r>
          </a:p>
        </p:txBody>
      </p:sp>
      <p:pic>
        <p:nvPicPr>
          <p:cNvPr id="1341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400"/>
            <a:ext cx="8610600" cy="28956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34148" name="WordArt 4"/>
          <p:cNvSpPr>
            <a:spLocks noChangeArrowheads="1" noChangeShapeType="1" noTextEdit="1"/>
          </p:cNvSpPr>
          <p:nvPr/>
        </p:nvSpPr>
        <p:spPr bwMode="auto">
          <a:xfrm>
            <a:off x="6781800" y="1371600"/>
            <a:ext cx="1828800" cy="1447800"/>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a:ea typeface="+mn-ea"/>
                <a:cs typeface="Times New Roman"/>
              </a:rPr>
              <a:t>14</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body" idx="1"/>
          </p:nvPr>
        </p:nvSpPr>
        <p:spPr>
          <a:xfrm>
            <a:off x="228600" y="228600"/>
            <a:ext cx="8458200" cy="5897563"/>
          </a:xfrm>
        </p:spPr>
        <p:txBody>
          <a:bodyPr/>
          <a:lstStyle/>
          <a:p>
            <a:r>
              <a:rPr lang="en-US"/>
              <a:t>This virus will be completely removed from your body in…</a:t>
            </a:r>
          </a:p>
          <a:p>
            <a:pPr lvl="1"/>
            <a:r>
              <a:rPr lang="en-US">
                <a:solidFill>
                  <a:srgbClr val="FF7C80"/>
                </a:solidFill>
              </a:rPr>
              <a:t>A.) 3-7 days</a:t>
            </a:r>
          </a:p>
          <a:p>
            <a:pPr lvl="1"/>
            <a:r>
              <a:rPr lang="en-US">
                <a:solidFill>
                  <a:srgbClr val="6699FF"/>
                </a:solidFill>
              </a:rPr>
              <a:t>B.) 1 month</a:t>
            </a:r>
          </a:p>
          <a:p>
            <a:pPr lvl="1"/>
            <a:r>
              <a:rPr lang="en-US">
                <a:solidFill>
                  <a:srgbClr val="66FF99"/>
                </a:solidFill>
              </a:rPr>
              <a:t>C.) After treatment </a:t>
            </a:r>
          </a:p>
        </p:txBody>
      </p:sp>
      <p:pic>
        <p:nvPicPr>
          <p:cNvPr id="1351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400"/>
            <a:ext cx="8610600" cy="28956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35172" name="WordArt 4"/>
          <p:cNvSpPr>
            <a:spLocks noChangeArrowheads="1" noChangeShapeType="1" noTextEdit="1"/>
          </p:cNvSpPr>
          <p:nvPr/>
        </p:nvSpPr>
        <p:spPr bwMode="auto">
          <a:xfrm>
            <a:off x="6781800" y="1371600"/>
            <a:ext cx="1828800" cy="1447800"/>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a:ea typeface="+mn-ea"/>
                <a:cs typeface="Times New Roman"/>
              </a:rPr>
              <a:t>14</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body" idx="1"/>
          </p:nvPr>
        </p:nvSpPr>
        <p:spPr>
          <a:xfrm>
            <a:off x="228600" y="228600"/>
            <a:ext cx="8458200" cy="5897563"/>
          </a:xfrm>
        </p:spPr>
        <p:txBody>
          <a:bodyPr/>
          <a:lstStyle/>
          <a:p>
            <a:r>
              <a:rPr lang="en-US"/>
              <a:t>This virus will be completely removed from your body in…</a:t>
            </a:r>
          </a:p>
          <a:p>
            <a:pPr lvl="1"/>
            <a:r>
              <a:rPr lang="en-US">
                <a:solidFill>
                  <a:srgbClr val="FF7C80"/>
                </a:solidFill>
              </a:rPr>
              <a:t>A.) 3-7 days</a:t>
            </a:r>
          </a:p>
          <a:p>
            <a:pPr lvl="1"/>
            <a:r>
              <a:rPr lang="en-US">
                <a:solidFill>
                  <a:srgbClr val="6699FF"/>
                </a:solidFill>
              </a:rPr>
              <a:t>B.) 1 month</a:t>
            </a:r>
          </a:p>
          <a:p>
            <a:pPr lvl="1"/>
            <a:r>
              <a:rPr lang="en-US">
                <a:solidFill>
                  <a:srgbClr val="66FF99"/>
                </a:solidFill>
              </a:rPr>
              <a:t>C.) After treatment </a:t>
            </a:r>
          </a:p>
          <a:p>
            <a:pPr lvl="1"/>
            <a:r>
              <a:rPr lang="en-US">
                <a:solidFill>
                  <a:srgbClr val="FF9900"/>
                </a:solidFill>
              </a:rPr>
              <a:t>D.) Never</a:t>
            </a:r>
          </a:p>
        </p:txBody>
      </p:sp>
      <p:pic>
        <p:nvPicPr>
          <p:cNvPr id="1361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400"/>
            <a:ext cx="8610600" cy="28956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36196" name="WordArt 4"/>
          <p:cNvSpPr>
            <a:spLocks noChangeArrowheads="1" noChangeShapeType="1" noTextEdit="1"/>
          </p:cNvSpPr>
          <p:nvPr/>
        </p:nvSpPr>
        <p:spPr bwMode="auto">
          <a:xfrm>
            <a:off x="6781800" y="1371600"/>
            <a:ext cx="1828800" cy="1447800"/>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a:ea typeface="+mn-ea"/>
                <a:cs typeface="Times New Roman"/>
              </a:rPr>
              <a:t>14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228600" y="152400"/>
            <a:ext cx="87630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The pictures below all show different types of these structures on a virus?</a:t>
            </a:r>
          </a:p>
          <a:p>
            <a:pPr eaLnBrk="1" hangingPunct="1"/>
            <a:r>
              <a:rPr lang="en-US" sz="2800">
                <a:solidFill>
                  <a:srgbClr val="FF7C80"/>
                </a:solidFill>
                <a:latin typeface="Times New Roman" pitchFamily="18" charset="0"/>
              </a:rPr>
              <a:t>A.) DNA</a:t>
            </a:r>
          </a:p>
          <a:p>
            <a:pPr eaLnBrk="1" hangingPunct="1"/>
            <a:r>
              <a:rPr lang="en-US" sz="2800">
                <a:solidFill>
                  <a:srgbClr val="6699FF"/>
                </a:solidFill>
                <a:latin typeface="Times New Roman" pitchFamily="18" charset="0"/>
              </a:rPr>
              <a:t>B.) Tails</a:t>
            </a:r>
          </a:p>
          <a:p>
            <a:pPr eaLnBrk="1" hangingPunct="1"/>
            <a:r>
              <a:rPr lang="en-US" sz="2800">
                <a:solidFill>
                  <a:srgbClr val="FFC000"/>
                </a:solidFill>
                <a:latin typeface="Times New Roman" pitchFamily="18" charset="0"/>
              </a:rPr>
              <a:t>C.) Capsid / Protein Coat</a:t>
            </a:r>
          </a:p>
          <a:p>
            <a:pPr eaLnBrk="1" hangingPunct="1"/>
            <a:r>
              <a:rPr lang="en-US" sz="2800">
                <a:solidFill>
                  <a:srgbClr val="66FF99"/>
                </a:solidFill>
                <a:latin typeface="Times New Roman" pitchFamily="18" charset="0"/>
              </a:rPr>
              <a:t>D.) Cell Walls</a:t>
            </a:r>
          </a:p>
          <a:p>
            <a:pPr eaLnBrk="1" hangingPunct="1"/>
            <a:r>
              <a:rPr lang="en-US" sz="2800">
                <a:solidFill>
                  <a:srgbClr val="9966FF"/>
                </a:solidFill>
                <a:latin typeface="Times New Roman" pitchFamily="18" charset="0"/>
              </a:rPr>
              <a:t>E.) Fatty Coats </a:t>
            </a:r>
          </a:p>
          <a:p>
            <a:pPr eaLnBrk="1" hangingPunct="1"/>
            <a:endParaRPr lang="en-US" sz="3600">
              <a:solidFill>
                <a:srgbClr val="FFFF00"/>
              </a:solidFill>
              <a:latin typeface="Times New Roman" pitchFamily="18" charset="0"/>
            </a:endParaRPr>
          </a:p>
        </p:txBody>
      </p:sp>
      <p:sp>
        <p:nvSpPr>
          <p:cNvPr id="9219"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p>
        </p:txBody>
      </p:sp>
      <p:sp>
        <p:nvSpPr>
          <p:cNvPr id="9220" name="Text Box 5"/>
          <p:cNvSpPr txBox="1">
            <a:spLocks noChangeArrowheads="1"/>
          </p:cNvSpPr>
          <p:nvPr/>
        </p:nvSpPr>
        <p:spPr bwMode="auto">
          <a:xfrm>
            <a:off x="7467600" y="20574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a:t>
            </a:r>
          </a:p>
        </p:txBody>
      </p:sp>
      <p:pic>
        <p:nvPicPr>
          <p:cNvPr id="922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524000"/>
            <a:ext cx="4724400" cy="5105400"/>
          </a:xfrm>
          <a:prstGeom prst="rect">
            <a:avLst/>
          </a:prstGeom>
          <a:noFill/>
          <a:ln w="76200" algn="ctr">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4800600"/>
            <a:ext cx="1752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Tree>
    <p:extLst>
      <p:ext uri="{BB962C8B-B14F-4D97-AF65-F5344CB8AC3E}">
        <p14:creationId xmlns:p14="http://schemas.microsoft.com/office/powerpoint/2010/main" val="421881730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body" idx="1"/>
          </p:nvPr>
        </p:nvSpPr>
        <p:spPr>
          <a:xfrm>
            <a:off x="228600" y="228600"/>
            <a:ext cx="8458200" cy="5897563"/>
          </a:xfrm>
        </p:spPr>
        <p:txBody>
          <a:bodyPr/>
          <a:lstStyle/>
          <a:p>
            <a:r>
              <a:rPr lang="en-US"/>
              <a:t>This virus will be completely removed from your body in…</a:t>
            </a:r>
          </a:p>
          <a:p>
            <a:pPr lvl="1"/>
            <a:r>
              <a:rPr lang="en-US">
                <a:solidFill>
                  <a:srgbClr val="FF7C80"/>
                </a:solidFill>
              </a:rPr>
              <a:t>A.) 3-7 days</a:t>
            </a:r>
          </a:p>
          <a:p>
            <a:pPr lvl="1"/>
            <a:r>
              <a:rPr lang="en-US">
                <a:solidFill>
                  <a:srgbClr val="6699FF"/>
                </a:solidFill>
              </a:rPr>
              <a:t>B.) 1 month</a:t>
            </a:r>
          </a:p>
          <a:p>
            <a:pPr lvl="1"/>
            <a:r>
              <a:rPr lang="en-US">
                <a:solidFill>
                  <a:srgbClr val="66FF99"/>
                </a:solidFill>
              </a:rPr>
              <a:t>C.) After treatment </a:t>
            </a:r>
          </a:p>
          <a:p>
            <a:pPr lvl="1"/>
            <a:r>
              <a:rPr lang="en-US">
                <a:solidFill>
                  <a:srgbClr val="FF9900"/>
                </a:solidFill>
              </a:rPr>
              <a:t>D.) Never</a:t>
            </a:r>
          </a:p>
        </p:txBody>
      </p:sp>
      <p:pic>
        <p:nvPicPr>
          <p:cNvPr id="1372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400"/>
            <a:ext cx="8610600" cy="28956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37220" name="WordArt 4"/>
          <p:cNvSpPr>
            <a:spLocks noChangeArrowheads="1" noChangeShapeType="1" noTextEdit="1"/>
          </p:cNvSpPr>
          <p:nvPr/>
        </p:nvSpPr>
        <p:spPr bwMode="auto">
          <a:xfrm>
            <a:off x="6781800" y="1371600"/>
            <a:ext cx="1828800" cy="1447800"/>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a:ea typeface="+mn-ea"/>
                <a:cs typeface="Times New Roman"/>
              </a:rPr>
              <a:t>14</a:t>
            </a:r>
          </a:p>
        </p:txBody>
      </p:sp>
      <p:sp>
        <p:nvSpPr>
          <p:cNvPr id="137221" name="WordArt 5"/>
          <p:cNvSpPr>
            <a:spLocks noChangeArrowheads="1" noChangeShapeType="1" noTextEdit="1"/>
          </p:cNvSpPr>
          <p:nvPr/>
        </p:nvSpPr>
        <p:spPr bwMode="auto">
          <a:xfrm>
            <a:off x="2590800" y="5638800"/>
            <a:ext cx="3533775" cy="571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a:ea typeface="+mn-ea"/>
                <a:cs typeface="+mn-cs"/>
              </a:rPr>
              <a:t>and the answer is...</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idx="1"/>
          </p:nvPr>
        </p:nvSpPr>
        <p:spPr>
          <a:xfrm>
            <a:off x="228600" y="228600"/>
            <a:ext cx="8458200" cy="5897563"/>
          </a:xfrm>
        </p:spPr>
        <p:txBody>
          <a:bodyPr/>
          <a:lstStyle/>
          <a:p>
            <a:r>
              <a:rPr lang="en-US"/>
              <a:t>This virus will be completely removed from your body in…</a:t>
            </a:r>
          </a:p>
          <a:p>
            <a:pPr lvl="1"/>
            <a:r>
              <a:rPr lang="en-US">
                <a:solidFill>
                  <a:srgbClr val="FF7C80"/>
                </a:solidFill>
              </a:rPr>
              <a:t>A.) 3-7 days</a:t>
            </a:r>
          </a:p>
          <a:p>
            <a:pPr lvl="1"/>
            <a:r>
              <a:rPr lang="en-US">
                <a:solidFill>
                  <a:srgbClr val="6699FF"/>
                </a:solidFill>
              </a:rPr>
              <a:t>B.) 1 month</a:t>
            </a:r>
          </a:p>
          <a:p>
            <a:pPr lvl="1"/>
            <a:r>
              <a:rPr lang="en-US">
                <a:solidFill>
                  <a:srgbClr val="66FF99"/>
                </a:solidFill>
              </a:rPr>
              <a:t>C.) After treatment </a:t>
            </a:r>
          </a:p>
          <a:p>
            <a:pPr lvl="1"/>
            <a:r>
              <a:rPr lang="en-US">
                <a:solidFill>
                  <a:srgbClr val="FF9900"/>
                </a:solidFill>
              </a:rPr>
              <a:t>D.) Never</a:t>
            </a:r>
          </a:p>
        </p:txBody>
      </p:sp>
      <p:pic>
        <p:nvPicPr>
          <p:cNvPr id="1382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400"/>
            <a:ext cx="8610600" cy="28956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38244" name="AutoShape 4"/>
          <p:cNvSpPr>
            <a:spLocks noChangeArrowheads="1"/>
          </p:cNvSpPr>
          <p:nvPr/>
        </p:nvSpPr>
        <p:spPr bwMode="auto">
          <a:xfrm>
            <a:off x="304800" y="2819400"/>
            <a:ext cx="5715000" cy="609600"/>
          </a:xfrm>
          <a:prstGeom prst="roundRect">
            <a:avLst>
              <a:gd name="adj" fmla="val 16667"/>
            </a:avLst>
          </a:prstGeom>
          <a:solidFill>
            <a:srgbClr val="FF9900">
              <a:alpha val="43921"/>
            </a:srgbClr>
          </a:solidFill>
          <a:ln w="76200">
            <a:solidFill>
              <a:srgbClr val="FF99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8245" name="WordArt 5"/>
          <p:cNvSpPr>
            <a:spLocks noChangeArrowheads="1" noChangeShapeType="1" noTextEdit="1"/>
          </p:cNvSpPr>
          <p:nvPr/>
        </p:nvSpPr>
        <p:spPr bwMode="auto">
          <a:xfrm>
            <a:off x="6781800" y="1371600"/>
            <a:ext cx="1828800" cy="1447800"/>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a:ea typeface="+mn-ea"/>
                <a:cs typeface="Times New Roman"/>
              </a:rPr>
              <a:t>14</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body" idx="1"/>
          </p:nvPr>
        </p:nvSpPr>
        <p:spPr>
          <a:xfrm>
            <a:off x="457200" y="381000"/>
            <a:ext cx="8229600" cy="5745163"/>
          </a:xfrm>
        </p:spPr>
        <p:txBody>
          <a:bodyPr/>
          <a:lstStyle/>
          <a:p>
            <a:r>
              <a:rPr lang="en-US"/>
              <a:t>What can be found inside a virus?</a:t>
            </a:r>
          </a:p>
        </p:txBody>
      </p:sp>
      <p:pic>
        <p:nvPicPr>
          <p:cNvPr id="13926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686800" cy="5410200"/>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39268" name="Rectangle 4"/>
          <p:cNvSpPr>
            <a:spLocks noChangeArrowheads="1"/>
          </p:cNvSpPr>
          <p:nvPr/>
        </p:nvSpPr>
        <p:spPr bwMode="auto">
          <a:xfrm>
            <a:off x="4191000" y="1905000"/>
            <a:ext cx="2057400" cy="533400"/>
          </a:xfrm>
          <a:prstGeom prst="rect">
            <a:avLst/>
          </a:prstGeom>
          <a:solidFill>
            <a:schemeClr val="bg2"/>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9269" name="WordArt 5"/>
          <p:cNvSpPr>
            <a:spLocks noChangeArrowheads="1" noChangeShapeType="1" noTextEdit="1"/>
          </p:cNvSpPr>
          <p:nvPr/>
        </p:nvSpPr>
        <p:spPr bwMode="auto">
          <a:xfrm>
            <a:off x="7315200" y="1447800"/>
            <a:ext cx="1295400" cy="1295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15</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body" idx="1"/>
          </p:nvPr>
        </p:nvSpPr>
        <p:spPr>
          <a:xfrm>
            <a:off x="457200" y="381000"/>
            <a:ext cx="8229600" cy="5745163"/>
          </a:xfrm>
        </p:spPr>
        <p:txBody>
          <a:bodyPr/>
          <a:lstStyle/>
          <a:p>
            <a:r>
              <a:rPr lang="en-US"/>
              <a:t>What can be found inside a virus?</a:t>
            </a:r>
          </a:p>
        </p:txBody>
      </p:sp>
      <p:pic>
        <p:nvPicPr>
          <p:cNvPr id="14029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686800" cy="5410200"/>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0292" name="Rectangle 4"/>
          <p:cNvSpPr>
            <a:spLocks noChangeArrowheads="1"/>
          </p:cNvSpPr>
          <p:nvPr/>
        </p:nvSpPr>
        <p:spPr bwMode="auto">
          <a:xfrm>
            <a:off x="4191000" y="1905000"/>
            <a:ext cx="2057400" cy="533400"/>
          </a:xfrm>
          <a:prstGeom prst="rect">
            <a:avLst/>
          </a:prstGeom>
          <a:solidFill>
            <a:schemeClr val="bg2"/>
          </a:solidFill>
          <a:ln w="76200">
            <a:solidFill>
              <a:srgbClr val="FF7C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0293" name="WordArt 5"/>
          <p:cNvSpPr>
            <a:spLocks noChangeArrowheads="1" noChangeShapeType="1" noTextEdit="1"/>
          </p:cNvSpPr>
          <p:nvPr/>
        </p:nvSpPr>
        <p:spPr bwMode="auto">
          <a:xfrm>
            <a:off x="7315200" y="1447800"/>
            <a:ext cx="1295400" cy="1295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15</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body" idx="1"/>
          </p:nvPr>
        </p:nvSpPr>
        <p:spPr>
          <a:xfrm>
            <a:off x="457200" y="381000"/>
            <a:ext cx="8229600" cy="5745163"/>
          </a:xfrm>
        </p:spPr>
        <p:txBody>
          <a:bodyPr/>
          <a:lstStyle/>
          <a:p>
            <a:r>
              <a:rPr lang="en-US"/>
              <a:t>What can be found inside a virus?</a:t>
            </a:r>
          </a:p>
        </p:txBody>
      </p:sp>
      <p:pic>
        <p:nvPicPr>
          <p:cNvPr id="14131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686800" cy="5410200"/>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1316" name="WordArt 4"/>
          <p:cNvSpPr>
            <a:spLocks noChangeArrowheads="1" noChangeShapeType="1" noTextEdit="1"/>
          </p:cNvSpPr>
          <p:nvPr/>
        </p:nvSpPr>
        <p:spPr bwMode="auto">
          <a:xfrm>
            <a:off x="7315200" y="1447800"/>
            <a:ext cx="1295400" cy="1295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15</a:t>
            </a:r>
          </a:p>
        </p:txBody>
      </p:sp>
      <p:sp>
        <p:nvSpPr>
          <p:cNvPr id="141317" name="Rectangle 5"/>
          <p:cNvSpPr>
            <a:spLocks noChangeArrowheads="1"/>
          </p:cNvSpPr>
          <p:nvPr/>
        </p:nvSpPr>
        <p:spPr bwMode="auto">
          <a:xfrm>
            <a:off x="4191000" y="1905000"/>
            <a:ext cx="2057400" cy="533400"/>
          </a:xfrm>
          <a:prstGeom prst="rect">
            <a:avLst/>
          </a:prstGeom>
          <a:noFill/>
          <a:ln w="76200">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545795" name="Group 3"/>
          <p:cNvGraphicFramePr>
            <a:graphicFrameLocks noGrp="1"/>
          </p:cNvGraphicFramePr>
          <p:nvPr/>
        </p:nvGraphicFramePr>
        <p:xfrm>
          <a:off x="228600" y="838200"/>
          <a:ext cx="8686800" cy="560231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7169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GONE VIRAL</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SHAPE-UP</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NOT ALIVE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9966FF"/>
                          </a:solidFill>
                          <a:effectLst/>
                          <a:latin typeface="Times New Roman" pitchFamily="18" charset="0"/>
                        </a:rPr>
                        <a:t>OH-NO!</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-COMPUTER VIRUS-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53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70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42383"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4238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2385"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Virus Review Game</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body" idx="1"/>
          </p:nvPr>
        </p:nvSpPr>
        <p:spPr>
          <a:xfrm>
            <a:off x="457200" y="152400"/>
            <a:ext cx="8229600" cy="5973763"/>
          </a:xfrm>
        </p:spPr>
        <p:txBody>
          <a:bodyPr/>
          <a:lstStyle/>
          <a:p>
            <a:r>
              <a:rPr lang="en-US"/>
              <a:t>These are places on the outside of the cell where materials enter / leave?</a:t>
            </a:r>
          </a:p>
          <a:p>
            <a:pPr lvl="1"/>
            <a:r>
              <a:rPr lang="en-US">
                <a:solidFill>
                  <a:srgbClr val="9966FF"/>
                </a:solidFill>
              </a:rPr>
              <a:t>A.) DNA or RNA</a:t>
            </a:r>
          </a:p>
          <a:p>
            <a:pPr lvl="1"/>
            <a:r>
              <a:rPr lang="en-US">
                <a:solidFill>
                  <a:srgbClr val="FF99FF"/>
                </a:solidFill>
              </a:rPr>
              <a:t>B.) Cell Nucleus</a:t>
            </a:r>
          </a:p>
          <a:p>
            <a:pPr lvl="1"/>
            <a:r>
              <a:rPr lang="en-US">
                <a:solidFill>
                  <a:srgbClr val="6699FF"/>
                </a:solidFill>
              </a:rPr>
              <a:t>C.) Trans-membrane / protein receptor</a:t>
            </a:r>
          </a:p>
          <a:p>
            <a:pPr lvl="1"/>
            <a:r>
              <a:rPr lang="en-US">
                <a:solidFill>
                  <a:srgbClr val="66FF99"/>
                </a:solidFill>
              </a:rPr>
              <a:t>D.) T4 Bacteriophage</a:t>
            </a:r>
          </a:p>
          <a:p>
            <a:pPr lvl="1"/>
            <a:r>
              <a:rPr lang="en-US">
                <a:solidFill>
                  <a:srgbClr val="FF9900"/>
                </a:solidFill>
              </a:rPr>
              <a:t>E.) None of the Above</a:t>
            </a:r>
          </a:p>
        </p:txBody>
      </p:sp>
      <p:pic>
        <p:nvPicPr>
          <p:cNvPr id="143363" name="Picture 5" descr="hivab-lifecycle-uk_defa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86200"/>
            <a:ext cx="8686800" cy="2743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43364" name="WordArt 4"/>
          <p:cNvSpPr>
            <a:spLocks noChangeArrowheads="1" noChangeShapeType="1" noTextEdit="1"/>
          </p:cNvSpPr>
          <p:nvPr/>
        </p:nvSpPr>
        <p:spPr bwMode="auto">
          <a:xfrm>
            <a:off x="7010400" y="990600"/>
            <a:ext cx="1447800" cy="1143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16</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body" idx="1"/>
          </p:nvPr>
        </p:nvSpPr>
        <p:spPr>
          <a:xfrm>
            <a:off x="457200" y="152400"/>
            <a:ext cx="8229600" cy="5973763"/>
          </a:xfrm>
        </p:spPr>
        <p:txBody>
          <a:bodyPr/>
          <a:lstStyle/>
          <a:p>
            <a:r>
              <a:rPr lang="en-US"/>
              <a:t>These are places on the outside of the cell where materials enter / leave?</a:t>
            </a:r>
          </a:p>
          <a:p>
            <a:pPr lvl="1"/>
            <a:r>
              <a:rPr lang="en-US">
                <a:solidFill>
                  <a:srgbClr val="9966FF"/>
                </a:solidFill>
              </a:rPr>
              <a:t>A.) DNA or RNA</a:t>
            </a:r>
          </a:p>
          <a:p>
            <a:pPr lvl="1"/>
            <a:r>
              <a:rPr lang="en-US">
                <a:solidFill>
                  <a:srgbClr val="FF99FF"/>
                </a:solidFill>
              </a:rPr>
              <a:t>B.) Cell Nucleus</a:t>
            </a:r>
          </a:p>
          <a:p>
            <a:pPr lvl="1"/>
            <a:r>
              <a:rPr lang="en-US">
                <a:solidFill>
                  <a:srgbClr val="6699FF"/>
                </a:solidFill>
              </a:rPr>
              <a:t>C.) Trans-membrane / protein receptor</a:t>
            </a:r>
          </a:p>
          <a:p>
            <a:pPr lvl="1"/>
            <a:r>
              <a:rPr lang="en-US">
                <a:solidFill>
                  <a:srgbClr val="66FF99"/>
                </a:solidFill>
              </a:rPr>
              <a:t>D.) T4 Bacteriophage</a:t>
            </a:r>
          </a:p>
          <a:p>
            <a:pPr lvl="1"/>
            <a:r>
              <a:rPr lang="en-US">
                <a:solidFill>
                  <a:srgbClr val="FF9900"/>
                </a:solidFill>
              </a:rPr>
              <a:t>E.) None of the Above</a:t>
            </a:r>
          </a:p>
        </p:txBody>
      </p:sp>
      <p:pic>
        <p:nvPicPr>
          <p:cNvPr id="144387" name="Picture 5" descr="hivab-lifecycle-uk_defa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86200"/>
            <a:ext cx="8686800" cy="2743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44388" name="WordArt 4"/>
          <p:cNvSpPr>
            <a:spLocks noChangeArrowheads="1" noChangeShapeType="1" noTextEdit="1"/>
          </p:cNvSpPr>
          <p:nvPr/>
        </p:nvSpPr>
        <p:spPr bwMode="auto">
          <a:xfrm>
            <a:off x="7010400" y="990600"/>
            <a:ext cx="1447800" cy="1143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16</a:t>
            </a:r>
          </a:p>
        </p:txBody>
      </p:sp>
      <p:sp>
        <p:nvSpPr>
          <p:cNvPr id="144389" name="AutoShape 5"/>
          <p:cNvSpPr>
            <a:spLocks noChangeArrowheads="1"/>
          </p:cNvSpPr>
          <p:nvPr/>
        </p:nvSpPr>
        <p:spPr bwMode="auto">
          <a:xfrm>
            <a:off x="914400" y="2209800"/>
            <a:ext cx="6019800" cy="609600"/>
          </a:xfrm>
          <a:prstGeom prst="roundRect">
            <a:avLst>
              <a:gd name="adj" fmla="val 16667"/>
            </a:avLst>
          </a:prstGeom>
          <a:solidFill>
            <a:srgbClr val="6699FF">
              <a:alpha val="43921"/>
            </a:srgbClr>
          </a:solidFill>
          <a:ln w="76200">
            <a:solidFill>
              <a:srgbClr val="6699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body" idx="1"/>
          </p:nvPr>
        </p:nvSpPr>
        <p:spPr>
          <a:xfrm>
            <a:off x="457200" y="228600"/>
            <a:ext cx="8229600" cy="5897563"/>
          </a:xfrm>
        </p:spPr>
        <p:txBody>
          <a:bodyPr/>
          <a:lstStyle/>
          <a:p>
            <a:r>
              <a:rPr lang="en-US"/>
              <a:t>In order for a virus to multiply once inside a cell, its   DNA / RNA     must replicate.</a:t>
            </a:r>
          </a:p>
        </p:txBody>
      </p:sp>
      <p:sp>
        <p:nvSpPr>
          <p:cNvPr id="145411" name="Rectangle 3"/>
          <p:cNvSpPr>
            <a:spLocks noChangeArrowheads="1"/>
          </p:cNvSpPr>
          <p:nvPr/>
        </p:nvSpPr>
        <p:spPr bwMode="auto">
          <a:xfrm>
            <a:off x="2209800" y="762000"/>
            <a:ext cx="2590800" cy="533400"/>
          </a:xfrm>
          <a:prstGeom prst="rect">
            <a:avLst/>
          </a:prstGeom>
          <a:solidFill>
            <a:schemeClr val="bg2"/>
          </a:solidFill>
          <a:ln w="762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45412" name="Picture 5" descr="lysosu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763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3" name="WordArt 5"/>
          <p:cNvSpPr>
            <a:spLocks noChangeArrowheads="1" noChangeShapeType="1" noTextEdit="1"/>
          </p:cNvSpPr>
          <p:nvPr/>
        </p:nvSpPr>
        <p:spPr bwMode="auto">
          <a:xfrm>
            <a:off x="7162800" y="2438400"/>
            <a:ext cx="15240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17</a:t>
            </a:r>
          </a:p>
        </p:txBody>
      </p:sp>
      <p:sp>
        <p:nvSpPr>
          <p:cNvPr id="145414" name="Rectangle 6"/>
          <p:cNvSpPr>
            <a:spLocks noChangeArrowheads="1"/>
          </p:cNvSpPr>
          <p:nvPr/>
        </p:nvSpPr>
        <p:spPr bwMode="auto">
          <a:xfrm>
            <a:off x="228600" y="1524000"/>
            <a:ext cx="8763000" cy="51054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body" idx="1"/>
          </p:nvPr>
        </p:nvSpPr>
        <p:spPr>
          <a:xfrm>
            <a:off x="457200" y="228600"/>
            <a:ext cx="8229600" cy="5897563"/>
          </a:xfrm>
        </p:spPr>
        <p:txBody>
          <a:bodyPr/>
          <a:lstStyle/>
          <a:p>
            <a:r>
              <a:rPr lang="en-US"/>
              <a:t>In order for a virus to multiply once inside a cell, its   DNA / RNA     must replicate.</a:t>
            </a:r>
          </a:p>
        </p:txBody>
      </p:sp>
      <p:sp>
        <p:nvSpPr>
          <p:cNvPr id="146435" name="Rectangle 3"/>
          <p:cNvSpPr>
            <a:spLocks noChangeArrowheads="1"/>
          </p:cNvSpPr>
          <p:nvPr/>
        </p:nvSpPr>
        <p:spPr bwMode="auto">
          <a:xfrm>
            <a:off x="2209800" y="762000"/>
            <a:ext cx="2590800" cy="533400"/>
          </a:xfrm>
          <a:prstGeom prst="rect">
            <a:avLst/>
          </a:prstGeom>
          <a:solidFill>
            <a:schemeClr val="bg2"/>
          </a:solidFill>
          <a:ln w="76200">
            <a:solidFill>
              <a:srgbClr val="FF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46436" name="Picture 5" descr="lysosu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763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7" name="WordArt 5"/>
          <p:cNvSpPr>
            <a:spLocks noChangeArrowheads="1" noChangeShapeType="1" noTextEdit="1"/>
          </p:cNvSpPr>
          <p:nvPr/>
        </p:nvSpPr>
        <p:spPr bwMode="auto">
          <a:xfrm>
            <a:off x="7162800" y="2438400"/>
            <a:ext cx="15240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17</a:t>
            </a:r>
          </a:p>
        </p:txBody>
      </p:sp>
      <p:sp>
        <p:nvSpPr>
          <p:cNvPr id="146438" name="Rectangle 6"/>
          <p:cNvSpPr>
            <a:spLocks noChangeArrowheads="1"/>
          </p:cNvSpPr>
          <p:nvPr/>
        </p:nvSpPr>
        <p:spPr bwMode="auto">
          <a:xfrm>
            <a:off x="228600" y="1524000"/>
            <a:ext cx="8763000" cy="51054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304800" y="457200"/>
            <a:ext cx="8534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Which one below is the size of a virus?</a:t>
            </a:r>
          </a:p>
          <a:p>
            <a:pPr eaLnBrk="1" hangingPunct="1"/>
            <a:endParaRPr lang="en-US" sz="3600">
              <a:solidFill>
                <a:schemeClr val="bg1"/>
              </a:solidFill>
              <a:latin typeface="Times New Roman" pitchFamily="18" charset="0"/>
            </a:endParaRPr>
          </a:p>
          <a:p>
            <a:pPr eaLnBrk="1" hangingPunct="1"/>
            <a:endParaRPr lang="en-US" sz="3600">
              <a:solidFill>
                <a:schemeClr val="bg1"/>
              </a:solidFill>
              <a:latin typeface="Times New Roman" pitchFamily="18" charset="0"/>
            </a:endParaRPr>
          </a:p>
        </p:txBody>
      </p:sp>
      <p:sp>
        <p:nvSpPr>
          <p:cNvPr id="11267"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p>
        </p:txBody>
      </p:sp>
      <p:sp>
        <p:nvSpPr>
          <p:cNvPr id="11268" name="Text Box 5"/>
          <p:cNvSpPr txBox="1">
            <a:spLocks noChangeArrowheads="1"/>
          </p:cNvSpPr>
          <p:nvPr/>
        </p:nvSpPr>
        <p:spPr bwMode="auto">
          <a:xfrm>
            <a:off x="7391400" y="19812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3</a:t>
            </a:r>
          </a:p>
        </p:txBody>
      </p:sp>
      <p:pic>
        <p:nvPicPr>
          <p:cNvPr id="6" name="Picture 4" descr="http://sg.geocities.com/rising_raindrop/Cell-size.jpg"/>
          <p:cNvPicPr>
            <a:picLocks noChangeAspect="1" noChangeArrowheads="1"/>
          </p:cNvPicPr>
          <p:nvPr/>
        </p:nvPicPr>
        <p:blipFill>
          <a:blip r:embed="rId2"/>
          <a:srcRect/>
          <a:stretch>
            <a:fillRect/>
          </a:stretch>
        </p:blipFill>
        <p:spPr bwMode="auto">
          <a:xfrm>
            <a:off x="457200" y="1143000"/>
            <a:ext cx="8458200" cy="5445125"/>
          </a:xfrm>
          <a:prstGeom prst="rect">
            <a:avLst/>
          </a:prstGeom>
          <a:noFill/>
          <a:ln w="76200">
            <a:solidFill>
              <a:schemeClr val="bg1">
                <a:lumMod val="65000"/>
              </a:schemeClr>
            </a:solidFill>
            <a:miter lim="800000"/>
            <a:headEnd/>
            <a:tailEnd/>
          </a:ln>
        </p:spPr>
      </p:pic>
      <p:sp>
        <p:nvSpPr>
          <p:cNvPr id="7" name="Rectangle 6"/>
          <p:cNvSpPr/>
          <p:nvPr/>
        </p:nvSpPr>
        <p:spPr>
          <a:xfrm>
            <a:off x="4724400" y="2286000"/>
            <a:ext cx="2514600" cy="533400"/>
          </a:xfrm>
          <a:prstGeom prst="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5562600" y="3352800"/>
            <a:ext cx="2514600" cy="533400"/>
          </a:xfrm>
          <a:prstGeom prst="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5562600" y="4724400"/>
            <a:ext cx="2514600" cy="533400"/>
          </a:xfrm>
          <a:prstGeom prst="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73" name="TextBox 9"/>
          <p:cNvSpPr txBox="1">
            <a:spLocks noChangeArrowheads="1"/>
          </p:cNvSpPr>
          <p:nvPr/>
        </p:nvSpPr>
        <p:spPr bwMode="auto">
          <a:xfrm>
            <a:off x="6629400" y="2209800"/>
            <a:ext cx="68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rPr>
              <a:t>A</a:t>
            </a:r>
          </a:p>
        </p:txBody>
      </p:sp>
      <p:sp>
        <p:nvSpPr>
          <p:cNvPr id="11274" name="TextBox 10"/>
          <p:cNvSpPr txBox="1">
            <a:spLocks noChangeArrowheads="1"/>
          </p:cNvSpPr>
          <p:nvPr/>
        </p:nvSpPr>
        <p:spPr bwMode="auto">
          <a:xfrm>
            <a:off x="7467600" y="3276600"/>
            <a:ext cx="60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rPr>
              <a:t>B</a:t>
            </a:r>
          </a:p>
        </p:txBody>
      </p:sp>
      <p:sp>
        <p:nvSpPr>
          <p:cNvPr id="11275" name="TextBox 11"/>
          <p:cNvSpPr txBox="1">
            <a:spLocks noChangeArrowheads="1"/>
          </p:cNvSpPr>
          <p:nvPr/>
        </p:nvSpPr>
        <p:spPr bwMode="auto">
          <a:xfrm>
            <a:off x="7467600" y="4648200"/>
            <a:ext cx="76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rPr>
              <a:t>C</a:t>
            </a:r>
          </a:p>
        </p:txBody>
      </p:sp>
      <p:sp>
        <p:nvSpPr>
          <p:cNvPr id="16" name="Rectangle 15"/>
          <p:cNvSpPr/>
          <p:nvPr/>
        </p:nvSpPr>
        <p:spPr>
          <a:xfrm flipH="1">
            <a:off x="914400" y="1676400"/>
            <a:ext cx="609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
        <p:nvSpPr>
          <p:cNvPr id="2" name="Rectangle 1"/>
          <p:cNvSpPr/>
          <p:nvPr/>
        </p:nvSpPr>
        <p:spPr>
          <a:xfrm>
            <a:off x="533400" y="1219199"/>
            <a:ext cx="3429000" cy="618653"/>
          </a:xfrm>
          <a:prstGeom prst="rect">
            <a:avLst/>
          </a:prstGeom>
          <a:noFill/>
          <a:ln w="57150">
            <a:solidFill>
              <a:srgbClr val="996633"/>
            </a:solidFill>
          </a:ln>
          <a:effectLst>
            <a:glow rad="2286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597529" y="2073244"/>
            <a:ext cx="6934989" cy="4046899"/>
          </a:xfrm>
          <a:custGeom>
            <a:avLst/>
            <a:gdLst>
              <a:gd name="connsiteX0" fmla="*/ 353085 w 6934989"/>
              <a:gd name="connsiteY0" fmla="*/ 0 h 4046899"/>
              <a:gd name="connsiteX1" fmla="*/ 316871 w 6934989"/>
              <a:gd name="connsiteY1" fmla="*/ 45267 h 4046899"/>
              <a:gd name="connsiteX2" fmla="*/ 298764 w 6934989"/>
              <a:gd name="connsiteY2" fmla="*/ 72427 h 4046899"/>
              <a:gd name="connsiteX3" fmla="*/ 271604 w 6934989"/>
              <a:gd name="connsiteY3" fmla="*/ 99588 h 4046899"/>
              <a:gd name="connsiteX4" fmla="*/ 235390 w 6934989"/>
              <a:gd name="connsiteY4" fmla="*/ 153908 h 4046899"/>
              <a:gd name="connsiteX5" fmla="*/ 208229 w 6934989"/>
              <a:gd name="connsiteY5" fmla="*/ 181069 h 4046899"/>
              <a:gd name="connsiteX6" fmla="*/ 190122 w 6934989"/>
              <a:gd name="connsiteY6" fmla="*/ 208229 h 4046899"/>
              <a:gd name="connsiteX7" fmla="*/ 162962 w 6934989"/>
              <a:gd name="connsiteY7" fmla="*/ 226336 h 4046899"/>
              <a:gd name="connsiteX8" fmla="*/ 153909 w 6934989"/>
              <a:gd name="connsiteY8" fmla="*/ 262550 h 4046899"/>
              <a:gd name="connsiteX9" fmla="*/ 126748 w 6934989"/>
              <a:gd name="connsiteY9" fmla="*/ 298764 h 4046899"/>
              <a:gd name="connsiteX10" fmla="*/ 90534 w 6934989"/>
              <a:gd name="connsiteY10" fmla="*/ 353085 h 4046899"/>
              <a:gd name="connsiteX11" fmla="*/ 72427 w 6934989"/>
              <a:gd name="connsiteY11" fmla="*/ 380245 h 4046899"/>
              <a:gd name="connsiteX12" fmla="*/ 54321 w 6934989"/>
              <a:gd name="connsiteY12" fmla="*/ 452673 h 4046899"/>
              <a:gd name="connsiteX13" fmla="*/ 36214 w 6934989"/>
              <a:gd name="connsiteY13" fmla="*/ 506994 h 4046899"/>
              <a:gd name="connsiteX14" fmla="*/ 27160 w 6934989"/>
              <a:gd name="connsiteY14" fmla="*/ 534154 h 4046899"/>
              <a:gd name="connsiteX15" fmla="*/ 9053 w 6934989"/>
              <a:gd name="connsiteY15" fmla="*/ 597528 h 4046899"/>
              <a:gd name="connsiteX16" fmla="*/ 0 w 6934989"/>
              <a:gd name="connsiteY16" fmla="*/ 633742 h 4046899"/>
              <a:gd name="connsiteX17" fmla="*/ 9053 w 6934989"/>
              <a:gd name="connsiteY17" fmla="*/ 841972 h 4046899"/>
              <a:gd name="connsiteX18" fmla="*/ 27160 w 6934989"/>
              <a:gd name="connsiteY18" fmla="*/ 977774 h 4046899"/>
              <a:gd name="connsiteX19" fmla="*/ 36214 w 6934989"/>
              <a:gd name="connsiteY19" fmla="*/ 1050202 h 4046899"/>
              <a:gd name="connsiteX20" fmla="*/ 45267 w 6934989"/>
              <a:gd name="connsiteY20" fmla="*/ 1077362 h 4046899"/>
              <a:gd name="connsiteX21" fmla="*/ 72427 w 6934989"/>
              <a:gd name="connsiteY21" fmla="*/ 1186004 h 4046899"/>
              <a:gd name="connsiteX22" fmla="*/ 90534 w 6934989"/>
              <a:gd name="connsiteY22" fmla="*/ 1258431 h 4046899"/>
              <a:gd name="connsiteX23" fmla="*/ 108641 w 6934989"/>
              <a:gd name="connsiteY23" fmla="*/ 1294645 h 4046899"/>
              <a:gd name="connsiteX24" fmla="*/ 126748 w 6934989"/>
              <a:gd name="connsiteY24" fmla="*/ 1385180 h 4046899"/>
              <a:gd name="connsiteX25" fmla="*/ 135802 w 6934989"/>
              <a:gd name="connsiteY25" fmla="*/ 1448554 h 4046899"/>
              <a:gd name="connsiteX26" fmla="*/ 153909 w 6934989"/>
              <a:gd name="connsiteY26" fmla="*/ 1520982 h 4046899"/>
              <a:gd name="connsiteX27" fmla="*/ 172016 w 6934989"/>
              <a:gd name="connsiteY27" fmla="*/ 2091350 h 4046899"/>
              <a:gd name="connsiteX28" fmla="*/ 144855 w 6934989"/>
              <a:gd name="connsiteY28" fmla="*/ 2489703 h 4046899"/>
              <a:gd name="connsiteX29" fmla="*/ 117695 w 6934989"/>
              <a:gd name="connsiteY29" fmla="*/ 2544023 h 4046899"/>
              <a:gd name="connsiteX30" fmla="*/ 90534 w 6934989"/>
              <a:gd name="connsiteY30" fmla="*/ 2625505 h 4046899"/>
              <a:gd name="connsiteX31" fmla="*/ 54321 w 6934989"/>
              <a:gd name="connsiteY31" fmla="*/ 2706986 h 4046899"/>
              <a:gd name="connsiteX32" fmla="*/ 54321 w 6934989"/>
              <a:gd name="connsiteY32" fmla="*/ 2942376 h 4046899"/>
              <a:gd name="connsiteX33" fmla="*/ 63374 w 6934989"/>
              <a:gd name="connsiteY33" fmla="*/ 2969536 h 4046899"/>
              <a:gd name="connsiteX34" fmla="*/ 90534 w 6934989"/>
              <a:gd name="connsiteY34" fmla="*/ 3051017 h 4046899"/>
              <a:gd name="connsiteX35" fmla="*/ 117695 w 6934989"/>
              <a:gd name="connsiteY35" fmla="*/ 3141552 h 4046899"/>
              <a:gd name="connsiteX36" fmla="*/ 153909 w 6934989"/>
              <a:gd name="connsiteY36" fmla="*/ 3223033 h 4046899"/>
              <a:gd name="connsiteX37" fmla="*/ 172016 w 6934989"/>
              <a:gd name="connsiteY37" fmla="*/ 3286407 h 4046899"/>
              <a:gd name="connsiteX38" fmla="*/ 235390 w 6934989"/>
              <a:gd name="connsiteY38" fmla="*/ 3376942 h 4046899"/>
              <a:gd name="connsiteX39" fmla="*/ 253497 w 6934989"/>
              <a:gd name="connsiteY39" fmla="*/ 3413156 h 4046899"/>
              <a:gd name="connsiteX40" fmla="*/ 289711 w 6934989"/>
              <a:gd name="connsiteY40" fmla="*/ 3512744 h 4046899"/>
              <a:gd name="connsiteX41" fmla="*/ 344031 w 6934989"/>
              <a:gd name="connsiteY41" fmla="*/ 3576118 h 4046899"/>
              <a:gd name="connsiteX42" fmla="*/ 389299 w 6934989"/>
              <a:gd name="connsiteY42" fmla="*/ 3630439 h 4046899"/>
              <a:gd name="connsiteX43" fmla="*/ 434566 w 6934989"/>
              <a:gd name="connsiteY43" fmla="*/ 3684760 h 4046899"/>
              <a:gd name="connsiteX44" fmla="*/ 461726 w 6934989"/>
              <a:gd name="connsiteY44" fmla="*/ 3711920 h 4046899"/>
              <a:gd name="connsiteX45" fmla="*/ 516047 w 6934989"/>
              <a:gd name="connsiteY45" fmla="*/ 3730027 h 4046899"/>
              <a:gd name="connsiteX46" fmla="*/ 597528 w 6934989"/>
              <a:gd name="connsiteY46" fmla="*/ 3775295 h 4046899"/>
              <a:gd name="connsiteX47" fmla="*/ 669956 w 6934989"/>
              <a:gd name="connsiteY47" fmla="*/ 3829615 h 4046899"/>
              <a:gd name="connsiteX48" fmla="*/ 706170 w 6934989"/>
              <a:gd name="connsiteY48" fmla="*/ 3838669 h 4046899"/>
              <a:gd name="connsiteX49" fmla="*/ 733330 w 6934989"/>
              <a:gd name="connsiteY49" fmla="*/ 3847722 h 4046899"/>
              <a:gd name="connsiteX50" fmla="*/ 769544 w 6934989"/>
              <a:gd name="connsiteY50" fmla="*/ 3865829 h 4046899"/>
              <a:gd name="connsiteX51" fmla="*/ 823865 w 6934989"/>
              <a:gd name="connsiteY51" fmla="*/ 3883936 h 4046899"/>
              <a:gd name="connsiteX52" fmla="*/ 878186 w 6934989"/>
              <a:gd name="connsiteY52" fmla="*/ 3902043 h 4046899"/>
              <a:gd name="connsiteX53" fmla="*/ 905346 w 6934989"/>
              <a:gd name="connsiteY53" fmla="*/ 3911097 h 4046899"/>
              <a:gd name="connsiteX54" fmla="*/ 950614 w 6934989"/>
              <a:gd name="connsiteY54" fmla="*/ 3929204 h 4046899"/>
              <a:gd name="connsiteX55" fmla="*/ 1041148 w 6934989"/>
              <a:gd name="connsiteY55" fmla="*/ 3956364 h 4046899"/>
              <a:gd name="connsiteX56" fmla="*/ 1113576 w 6934989"/>
              <a:gd name="connsiteY56" fmla="*/ 3983524 h 4046899"/>
              <a:gd name="connsiteX57" fmla="*/ 1222218 w 6934989"/>
              <a:gd name="connsiteY57" fmla="*/ 4001631 h 4046899"/>
              <a:gd name="connsiteX58" fmla="*/ 1321806 w 6934989"/>
              <a:gd name="connsiteY58" fmla="*/ 4019738 h 4046899"/>
              <a:gd name="connsiteX59" fmla="*/ 1647730 w 6934989"/>
              <a:gd name="connsiteY59" fmla="*/ 4010685 h 4046899"/>
              <a:gd name="connsiteX60" fmla="*/ 1702051 w 6934989"/>
              <a:gd name="connsiteY60" fmla="*/ 3992578 h 4046899"/>
              <a:gd name="connsiteX61" fmla="*/ 1964602 w 6934989"/>
              <a:gd name="connsiteY61" fmla="*/ 4001631 h 4046899"/>
              <a:gd name="connsiteX62" fmla="*/ 2009869 w 6934989"/>
              <a:gd name="connsiteY62" fmla="*/ 4010685 h 4046899"/>
              <a:gd name="connsiteX63" fmla="*/ 2136618 w 6934989"/>
              <a:gd name="connsiteY63" fmla="*/ 4019738 h 4046899"/>
              <a:gd name="connsiteX64" fmla="*/ 2172831 w 6934989"/>
              <a:gd name="connsiteY64" fmla="*/ 4028792 h 4046899"/>
              <a:gd name="connsiteX65" fmla="*/ 2236206 w 6934989"/>
              <a:gd name="connsiteY65" fmla="*/ 4037845 h 4046899"/>
              <a:gd name="connsiteX66" fmla="*/ 2281473 w 6934989"/>
              <a:gd name="connsiteY66" fmla="*/ 4046899 h 4046899"/>
              <a:gd name="connsiteX67" fmla="*/ 5622202 w 6934989"/>
              <a:gd name="connsiteY67" fmla="*/ 4037845 h 4046899"/>
              <a:gd name="connsiteX68" fmla="*/ 5911913 w 6934989"/>
              <a:gd name="connsiteY68" fmla="*/ 4019738 h 4046899"/>
              <a:gd name="connsiteX69" fmla="*/ 5939073 w 6934989"/>
              <a:gd name="connsiteY69" fmla="*/ 4001631 h 4046899"/>
              <a:gd name="connsiteX70" fmla="*/ 6038661 w 6934989"/>
              <a:gd name="connsiteY70" fmla="*/ 3992578 h 4046899"/>
              <a:gd name="connsiteX71" fmla="*/ 6074875 w 6934989"/>
              <a:gd name="connsiteY71" fmla="*/ 3983524 h 4046899"/>
              <a:gd name="connsiteX72" fmla="*/ 6102035 w 6934989"/>
              <a:gd name="connsiteY72" fmla="*/ 3974471 h 4046899"/>
              <a:gd name="connsiteX73" fmla="*/ 6138249 w 6934989"/>
              <a:gd name="connsiteY73" fmla="*/ 3965417 h 4046899"/>
              <a:gd name="connsiteX74" fmla="*/ 6192570 w 6934989"/>
              <a:gd name="connsiteY74" fmla="*/ 3947310 h 4046899"/>
              <a:gd name="connsiteX75" fmla="*/ 6283105 w 6934989"/>
              <a:gd name="connsiteY75" fmla="*/ 3920150 h 4046899"/>
              <a:gd name="connsiteX76" fmla="*/ 6337425 w 6934989"/>
              <a:gd name="connsiteY76" fmla="*/ 3892990 h 4046899"/>
              <a:gd name="connsiteX77" fmla="*/ 6364586 w 6934989"/>
              <a:gd name="connsiteY77" fmla="*/ 3874883 h 4046899"/>
              <a:gd name="connsiteX78" fmla="*/ 6391746 w 6934989"/>
              <a:gd name="connsiteY78" fmla="*/ 3865829 h 4046899"/>
              <a:gd name="connsiteX79" fmla="*/ 6473227 w 6934989"/>
              <a:gd name="connsiteY79" fmla="*/ 3820562 h 4046899"/>
              <a:gd name="connsiteX80" fmla="*/ 6500388 w 6934989"/>
              <a:gd name="connsiteY80" fmla="*/ 3802455 h 4046899"/>
              <a:gd name="connsiteX81" fmla="*/ 6554709 w 6934989"/>
              <a:gd name="connsiteY81" fmla="*/ 3784348 h 4046899"/>
              <a:gd name="connsiteX82" fmla="*/ 6581869 w 6934989"/>
              <a:gd name="connsiteY82" fmla="*/ 3757188 h 4046899"/>
              <a:gd name="connsiteX83" fmla="*/ 6609029 w 6934989"/>
              <a:gd name="connsiteY83" fmla="*/ 3748134 h 4046899"/>
              <a:gd name="connsiteX84" fmla="*/ 6672404 w 6934989"/>
              <a:gd name="connsiteY84" fmla="*/ 3675706 h 4046899"/>
              <a:gd name="connsiteX85" fmla="*/ 6699564 w 6934989"/>
              <a:gd name="connsiteY85" fmla="*/ 3621386 h 4046899"/>
              <a:gd name="connsiteX86" fmla="*/ 6717671 w 6934989"/>
              <a:gd name="connsiteY86" fmla="*/ 3567065 h 4046899"/>
              <a:gd name="connsiteX87" fmla="*/ 6726724 w 6934989"/>
              <a:gd name="connsiteY87" fmla="*/ 3539905 h 4046899"/>
              <a:gd name="connsiteX88" fmla="*/ 6762938 w 6934989"/>
              <a:gd name="connsiteY88" fmla="*/ 3485584 h 4046899"/>
              <a:gd name="connsiteX89" fmla="*/ 6771992 w 6934989"/>
              <a:gd name="connsiteY89" fmla="*/ 3458423 h 4046899"/>
              <a:gd name="connsiteX90" fmla="*/ 6808206 w 6934989"/>
              <a:gd name="connsiteY90" fmla="*/ 3404103 h 4046899"/>
              <a:gd name="connsiteX91" fmla="*/ 6835366 w 6934989"/>
              <a:gd name="connsiteY91" fmla="*/ 3349782 h 4046899"/>
              <a:gd name="connsiteX92" fmla="*/ 6862526 w 6934989"/>
              <a:gd name="connsiteY92" fmla="*/ 3331675 h 4046899"/>
              <a:gd name="connsiteX93" fmla="*/ 6889687 w 6934989"/>
              <a:gd name="connsiteY93" fmla="*/ 3277354 h 4046899"/>
              <a:gd name="connsiteX94" fmla="*/ 6916847 w 6934989"/>
              <a:gd name="connsiteY94" fmla="*/ 3259247 h 4046899"/>
              <a:gd name="connsiteX95" fmla="*/ 6934954 w 6934989"/>
              <a:gd name="connsiteY95" fmla="*/ 3223033 h 404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934989" h="4046899">
                <a:moveTo>
                  <a:pt x="353085" y="0"/>
                </a:moveTo>
                <a:cubicBezTo>
                  <a:pt x="341014" y="15089"/>
                  <a:pt x="328465" y="29808"/>
                  <a:pt x="316871" y="45267"/>
                </a:cubicBezTo>
                <a:cubicBezTo>
                  <a:pt x="310342" y="53972"/>
                  <a:pt x="305730" y="64068"/>
                  <a:pt x="298764" y="72427"/>
                </a:cubicBezTo>
                <a:cubicBezTo>
                  <a:pt x="290567" y="82263"/>
                  <a:pt x="279465" y="89481"/>
                  <a:pt x="271604" y="99588"/>
                </a:cubicBezTo>
                <a:cubicBezTo>
                  <a:pt x="258244" y="116766"/>
                  <a:pt x="250778" y="138520"/>
                  <a:pt x="235390" y="153908"/>
                </a:cubicBezTo>
                <a:cubicBezTo>
                  <a:pt x="226336" y="162962"/>
                  <a:pt x="216426" y="171233"/>
                  <a:pt x="208229" y="181069"/>
                </a:cubicBezTo>
                <a:cubicBezTo>
                  <a:pt x="201263" y="189428"/>
                  <a:pt x="197816" y="200535"/>
                  <a:pt x="190122" y="208229"/>
                </a:cubicBezTo>
                <a:cubicBezTo>
                  <a:pt x="182428" y="215923"/>
                  <a:pt x="172015" y="220300"/>
                  <a:pt x="162962" y="226336"/>
                </a:cubicBezTo>
                <a:cubicBezTo>
                  <a:pt x="159944" y="238407"/>
                  <a:pt x="159474" y="251421"/>
                  <a:pt x="153909" y="262550"/>
                </a:cubicBezTo>
                <a:cubicBezTo>
                  <a:pt x="147161" y="276046"/>
                  <a:pt x="135401" y="286402"/>
                  <a:pt x="126748" y="298764"/>
                </a:cubicBezTo>
                <a:cubicBezTo>
                  <a:pt x="114268" y="316592"/>
                  <a:pt x="102605" y="334978"/>
                  <a:pt x="90534" y="353085"/>
                </a:cubicBezTo>
                <a:lnTo>
                  <a:pt x="72427" y="380245"/>
                </a:lnTo>
                <a:cubicBezTo>
                  <a:pt x="44953" y="462675"/>
                  <a:pt x="87103" y="332471"/>
                  <a:pt x="54321" y="452673"/>
                </a:cubicBezTo>
                <a:cubicBezTo>
                  <a:pt x="49299" y="471087"/>
                  <a:pt x="42250" y="488887"/>
                  <a:pt x="36214" y="506994"/>
                </a:cubicBezTo>
                <a:cubicBezTo>
                  <a:pt x="33196" y="516047"/>
                  <a:pt x="29474" y="524896"/>
                  <a:pt x="27160" y="534154"/>
                </a:cubicBezTo>
                <a:cubicBezTo>
                  <a:pt x="-1141" y="647365"/>
                  <a:pt x="35030" y="506611"/>
                  <a:pt x="9053" y="597528"/>
                </a:cubicBezTo>
                <a:cubicBezTo>
                  <a:pt x="5635" y="609492"/>
                  <a:pt x="3018" y="621671"/>
                  <a:pt x="0" y="633742"/>
                </a:cubicBezTo>
                <a:cubicBezTo>
                  <a:pt x="3018" y="703152"/>
                  <a:pt x="5089" y="772610"/>
                  <a:pt x="9053" y="841972"/>
                </a:cubicBezTo>
                <a:cubicBezTo>
                  <a:pt x="15164" y="948916"/>
                  <a:pt x="7597" y="919082"/>
                  <a:pt x="27160" y="977774"/>
                </a:cubicBezTo>
                <a:cubicBezTo>
                  <a:pt x="30178" y="1001917"/>
                  <a:pt x="31862" y="1026264"/>
                  <a:pt x="36214" y="1050202"/>
                </a:cubicBezTo>
                <a:cubicBezTo>
                  <a:pt x="37921" y="1059591"/>
                  <a:pt x="43698" y="1067949"/>
                  <a:pt x="45267" y="1077362"/>
                </a:cubicBezTo>
                <a:cubicBezTo>
                  <a:pt x="62359" y="1179912"/>
                  <a:pt x="36441" y="1132021"/>
                  <a:pt x="72427" y="1186004"/>
                </a:cubicBezTo>
                <a:cubicBezTo>
                  <a:pt x="77740" y="1212568"/>
                  <a:pt x="80096" y="1234075"/>
                  <a:pt x="90534" y="1258431"/>
                </a:cubicBezTo>
                <a:cubicBezTo>
                  <a:pt x="95850" y="1270836"/>
                  <a:pt x="102605" y="1282574"/>
                  <a:pt x="108641" y="1294645"/>
                </a:cubicBezTo>
                <a:cubicBezTo>
                  <a:pt x="114677" y="1324823"/>
                  <a:pt x="122395" y="1354713"/>
                  <a:pt x="126748" y="1385180"/>
                </a:cubicBezTo>
                <a:cubicBezTo>
                  <a:pt x="129766" y="1406305"/>
                  <a:pt x="131617" y="1427629"/>
                  <a:pt x="135802" y="1448554"/>
                </a:cubicBezTo>
                <a:cubicBezTo>
                  <a:pt x="140683" y="1472956"/>
                  <a:pt x="153909" y="1520982"/>
                  <a:pt x="153909" y="1520982"/>
                </a:cubicBezTo>
                <a:cubicBezTo>
                  <a:pt x="159945" y="1711105"/>
                  <a:pt x="170169" y="1901141"/>
                  <a:pt x="172016" y="2091350"/>
                </a:cubicBezTo>
                <a:cubicBezTo>
                  <a:pt x="177416" y="2647536"/>
                  <a:pt x="215310" y="2325306"/>
                  <a:pt x="144855" y="2489703"/>
                </a:cubicBezTo>
                <a:cubicBezTo>
                  <a:pt x="122366" y="2542179"/>
                  <a:pt x="152492" y="2491828"/>
                  <a:pt x="117695" y="2544023"/>
                </a:cubicBezTo>
                <a:cubicBezTo>
                  <a:pt x="97307" y="2666346"/>
                  <a:pt x="124481" y="2549124"/>
                  <a:pt x="90534" y="2625505"/>
                </a:cubicBezTo>
                <a:cubicBezTo>
                  <a:pt x="47436" y="2722475"/>
                  <a:pt x="95299" y="2645514"/>
                  <a:pt x="54321" y="2706986"/>
                </a:cubicBezTo>
                <a:cubicBezTo>
                  <a:pt x="30184" y="2803529"/>
                  <a:pt x="39164" y="2752919"/>
                  <a:pt x="54321" y="2942376"/>
                </a:cubicBezTo>
                <a:cubicBezTo>
                  <a:pt x="55082" y="2951889"/>
                  <a:pt x="61060" y="2960278"/>
                  <a:pt x="63374" y="2969536"/>
                </a:cubicBezTo>
                <a:cubicBezTo>
                  <a:pt x="80923" y="3039737"/>
                  <a:pt x="60415" y="2990780"/>
                  <a:pt x="90534" y="3051017"/>
                </a:cubicBezTo>
                <a:cubicBezTo>
                  <a:pt x="108967" y="3161609"/>
                  <a:pt x="86114" y="3057335"/>
                  <a:pt x="117695" y="3141552"/>
                </a:cubicBezTo>
                <a:cubicBezTo>
                  <a:pt x="148777" y="3224439"/>
                  <a:pt x="95228" y="3125234"/>
                  <a:pt x="153909" y="3223033"/>
                </a:cubicBezTo>
                <a:cubicBezTo>
                  <a:pt x="155870" y="3230878"/>
                  <a:pt x="166241" y="3276301"/>
                  <a:pt x="172016" y="3286407"/>
                </a:cubicBezTo>
                <a:cubicBezTo>
                  <a:pt x="217429" y="3365878"/>
                  <a:pt x="183313" y="3272788"/>
                  <a:pt x="235390" y="3376942"/>
                </a:cubicBezTo>
                <a:cubicBezTo>
                  <a:pt x="241426" y="3389013"/>
                  <a:pt x="248885" y="3400472"/>
                  <a:pt x="253497" y="3413156"/>
                </a:cubicBezTo>
                <a:cubicBezTo>
                  <a:pt x="280306" y="3486879"/>
                  <a:pt x="258711" y="3458493"/>
                  <a:pt x="289711" y="3512744"/>
                </a:cubicBezTo>
                <a:cubicBezTo>
                  <a:pt x="313466" y="3554316"/>
                  <a:pt x="306118" y="3531886"/>
                  <a:pt x="344031" y="3576118"/>
                </a:cubicBezTo>
                <a:cubicBezTo>
                  <a:pt x="419646" y="3664336"/>
                  <a:pt x="295132" y="3536276"/>
                  <a:pt x="389299" y="3630439"/>
                </a:cubicBezTo>
                <a:cubicBezTo>
                  <a:pt x="404510" y="3676075"/>
                  <a:pt x="388525" y="3645297"/>
                  <a:pt x="434566" y="3684760"/>
                </a:cubicBezTo>
                <a:cubicBezTo>
                  <a:pt x="444287" y="3693092"/>
                  <a:pt x="450534" y="3705702"/>
                  <a:pt x="461726" y="3711920"/>
                </a:cubicBezTo>
                <a:cubicBezTo>
                  <a:pt x="478411" y="3721189"/>
                  <a:pt x="516047" y="3730027"/>
                  <a:pt x="516047" y="3730027"/>
                </a:cubicBezTo>
                <a:cubicBezTo>
                  <a:pt x="638628" y="3821965"/>
                  <a:pt x="459234" y="3692320"/>
                  <a:pt x="597528" y="3775295"/>
                </a:cubicBezTo>
                <a:cubicBezTo>
                  <a:pt x="607356" y="3781192"/>
                  <a:pt x="651458" y="3821687"/>
                  <a:pt x="669956" y="3829615"/>
                </a:cubicBezTo>
                <a:cubicBezTo>
                  <a:pt x="681393" y="3834517"/>
                  <a:pt x="694206" y="3835251"/>
                  <a:pt x="706170" y="3838669"/>
                </a:cubicBezTo>
                <a:cubicBezTo>
                  <a:pt x="715346" y="3841291"/>
                  <a:pt x="724559" y="3843963"/>
                  <a:pt x="733330" y="3847722"/>
                </a:cubicBezTo>
                <a:cubicBezTo>
                  <a:pt x="745735" y="3853038"/>
                  <a:pt x="757013" y="3860817"/>
                  <a:pt x="769544" y="3865829"/>
                </a:cubicBezTo>
                <a:cubicBezTo>
                  <a:pt x="787265" y="3872918"/>
                  <a:pt x="805758" y="3877900"/>
                  <a:pt x="823865" y="3883936"/>
                </a:cubicBezTo>
                <a:lnTo>
                  <a:pt x="878186" y="3902043"/>
                </a:lnTo>
                <a:cubicBezTo>
                  <a:pt x="887239" y="3905061"/>
                  <a:pt x="896485" y="3907553"/>
                  <a:pt x="905346" y="3911097"/>
                </a:cubicBezTo>
                <a:cubicBezTo>
                  <a:pt x="920435" y="3917133"/>
                  <a:pt x="935196" y="3924065"/>
                  <a:pt x="950614" y="3929204"/>
                </a:cubicBezTo>
                <a:cubicBezTo>
                  <a:pt x="1030649" y="3955882"/>
                  <a:pt x="936205" y="3914387"/>
                  <a:pt x="1041148" y="3956364"/>
                </a:cubicBezTo>
                <a:cubicBezTo>
                  <a:pt x="1106770" y="3982613"/>
                  <a:pt x="1047417" y="3968822"/>
                  <a:pt x="1113576" y="3983524"/>
                </a:cubicBezTo>
                <a:cubicBezTo>
                  <a:pt x="1167385" y="3995482"/>
                  <a:pt x="1160782" y="3992179"/>
                  <a:pt x="1222218" y="4001631"/>
                </a:cubicBezTo>
                <a:cubicBezTo>
                  <a:pt x="1272388" y="4009350"/>
                  <a:pt x="1274741" y="4010326"/>
                  <a:pt x="1321806" y="4019738"/>
                </a:cubicBezTo>
                <a:cubicBezTo>
                  <a:pt x="1430447" y="4016720"/>
                  <a:pt x="1539323" y="4018428"/>
                  <a:pt x="1647730" y="4010685"/>
                </a:cubicBezTo>
                <a:cubicBezTo>
                  <a:pt x="1666768" y="4009325"/>
                  <a:pt x="1702051" y="3992578"/>
                  <a:pt x="1702051" y="3992578"/>
                </a:cubicBezTo>
                <a:cubicBezTo>
                  <a:pt x="1789568" y="3995596"/>
                  <a:pt x="1877184" y="3996489"/>
                  <a:pt x="1964602" y="4001631"/>
                </a:cubicBezTo>
                <a:cubicBezTo>
                  <a:pt x="1979963" y="4002535"/>
                  <a:pt x="1994566" y="4009074"/>
                  <a:pt x="2009869" y="4010685"/>
                </a:cubicBezTo>
                <a:cubicBezTo>
                  <a:pt x="2051994" y="4015119"/>
                  <a:pt x="2094368" y="4016720"/>
                  <a:pt x="2136618" y="4019738"/>
                </a:cubicBezTo>
                <a:cubicBezTo>
                  <a:pt x="2148689" y="4022756"/>
                  <a:pt x="2160589" y="4026566"/>
                  <a:pt x="2172831" y="4028792"/>
                </a:cubicBezTo>
                <a:cubicBezTo>
                  <a:pt x="2193826" y="4032609"/>
                  <a:pt x="2215157" y="4034337"/>
                  <a:pt x="2236206" y="4037845"/>
                </a:cubicBezTo>
                <a:cubicBezTo>
                  <a:pt x="2251384" y="4040375"/>
                  <a:pt x="2266384" y="4043881"/>
                  <a:pt x="2281473" y="4046899"/>
                </a:cubicBezTo>
                <a:lnTo>
                  <a:pt x="5622202" y="4037845"/>
                </a:lnTo>
                <a:cubicBezTo>
                  <a:pt x="5734963" y="4037267"/>
                  <a:pt x="5807275" y="4029251"/>
                  <a:pt x="5911913" y="4019738"/>
                </a:cubicBezTo>
                <a:cubicBezTo>
                  <a:pt x="5920966" y="4013702"/>
                  <a:pt x="5928434" y="4003911"/>
                  <a:pt x="5939073" y="4001631"/>
                </a:cubicBezTo>
                <a:cubicBezTo>
                  <a:pt x="5971666" y="3994647"/>
                  <a:pt x="6005621" y="3996983"/>
                  <a:pt x="6038661" y="3992578"/>
                </a:cubicBezTo>
                <a:cubicBezTo>
                  <a:pt x="6050995" y="3990933"/>
                  <a:pt x="6062911" y="3986942"/>
                  <a:pt x="6074875" y="3983524"/>
                </a:cubicBezTo>
                <a:cubicBezTo>
                  <a:pt x="6084051" y="3980902"/>
                  <a:pt x="6092859" y="3977093"/>
                  <a:pt x="6102035" y="3974471"/>
                </a:cubicBezTo>
                <a:cubicBezTo>
                  <a:pt x="6113999" y="3971053"/>
                  <a:pt x="6126331" y="3968992"/>
                  <a:pt x="6138249" y="3965417"/>
                </a:cubicBezTo>
                <a:cubicBezTo>
                  <a:pt x="6156530" y="3959932"/>
                  <a:pt x="6174053" y="3951939"/>
                  <a:pt x="6192570" y="3947310"/>
                </a:cubicBezTo>
                <a:cubicBezTo>
                  <a:pt x="6212815" y="3942249"/>
                  <a:pt x="6269879" y="3928968"/>
                  <a:pt x="6283105" y="3920150"/>
                </a:cubicBezTo>
                <a:cubicBezTo>
                  <a:pt x="6318205" y="3896749"/>
                  <a:pt x="6299943" y="3905484"/>
                  <a:pt x="6337425" y="3892990"/>
                </a:cubicBezTo>
                <a:cubicBezTo>
                  <a:pt x="6346479" y="3886954"/>
                  <a:pt x="6354854" y="3879749"/>
                  <a:pt x="6364586" y="3874883"/>
                </a:cubicBezTo>
                <a:cubicBezTo>
                  <a:pt x="6373122" y="3870615"/>
                  <a:pt x="6383404" y="3870464"/>
                  <a:pt x="6391746" y="3865829"/>
                </a:cubicBezTo>
                <a:cubicBezTo>
                  <a:pt x="6485132" y="3813947"/>
                  <a:pt x="6411773" y="3841046"/>
                  <a:pt x="6473227" y="3820562"/>
                </a:cubicBezTo>
                <a:cubicBezTo>
                  <a:pt x="6482281" y="3814526"/>
                  <a:pt x="6490445" y="3806874"/>
                  <a:pt x="6500388" y="3802455"/>
                </a:cubicBezTo>
                <a:cubicBezTo>
                  <a:pt x="6517829" y="3794703"/>
                  <a:pt x="6554709" y="3784348"/>
                  <a:pt x="6554709" y="3784348"/>
                </a:cubicBezTo>
                <a:cubicBezTo>
                  <a:pt x="6563762" y="3775295"/>
                  <a:pt x="6571216" y="3764290"/>
                  <a:pt x="6581869" y="3757188"/>
                </a:cubicBezTo>
                <a:cubicBezTo>
                  <a:pt x="6589809" y="3751894"/>
                  <a:pt x="6602281" y="3754882"/>
                  <a:pt x="6609029" y="3748134"/>
                </a:cubicBezTo>
                <a:cubicBezTo>
                  <a:pt x="6714646" y="3642515"/>
                  <a:pt x="6595452" y="3727006"/>
                  <a:pt x="6672404" y="3675706"/>
                </a:cubicBezTo>
                <a:cubicBezTo>
                  <a:pt x="6705418" y="3576660"/>
                  <a:pt x="6652766" y="3726680"/>
                  <a:pt x="6699564" y="3621386"/>
                </a:cubicBezTo>
                <a:cubicBezTo>
                  <a:pt x="6707316" y="3603945"/>
                  <a:pt x="6711635" y="3585172"/>
                  <a:pt x="6717671" y="3567065"/>
                </a:cubicBezTo>
                <a:cubicBezTo>
                  <a:pt x="6720689" y="3558012"/>
                  <a:pt x="6721430" y="3547845"/>
                  <a:pt x="6726724" y="3539905"/>
                </a:cubicBezTo>
                <a:cubicBezTo>
                  <a:pt x="6738795" y="3521798"/>
                  <a:pt x="6756056" y="3506229"/>
                  <a:pt x="6762938" y="3485584"/>
                </a:cubicBezTo>
                <a:cubicBezTo>
                  <a:pt x="6765956" y="3476530"/>
                  <a:pt x="6767357" y="3466765"/>
                  <a:pt x="6771992" y="3458423"/>
                </a:cubicBezTo>
                <a:cubicBezTo>
                  <a:pt x="6782561" y="3439400"/>
                  <a:pt x="6808206" y="3404103"/>
                  <a:pt x="6808206" y="3404103"/>
                </a:cubicBezTo>
                <a:cubicBezTo>
                  <a:pt x="6815569" y="3382011"/>
                  <a:pt x="6817814" y="3367334"/>
                  <a:pt x="6835366" y="3349782"/>
                </a:cubicBezTo>
                <a:cubicBezTo>
                  <a:pt x="6843060" y="3342088"/>
                  <a:pt x="6853473" y="3337711"/>
                  <a:pt x="6862526" y="3331675"/>
                </a:cubicBezTo>
                <a:cubicBezTo>
                  <a:pt x="6869890" y="3309584"/>
                  <a:pt x="6872136" y="3294905"/>
                  <a:pt x="6889687" y="3277354"/>
                </a:cubicBezTo>
                <a:cubicBezTo>
                  <a:pt x="6897381" y="3269660"/>
                  <a:pt x="6907794" y="3265283"/>
                  <a:pt x="6916847" y="3259247"/>
                </a:cubicBezTo>
                <a:cubicBezTo>
                  <a:pt x="6936628" y="3229576"/>
                  <a:pt x="6934954" y="3242968"/>
                  <a:pt x="6934954" y="3223033"/>
                </a:cubicBezTo>
              </a:path>
            </a:pathLst>
          </a:custGeom>
          <a:noFill/>
          <a:ln w="76200">
            <a:solidFill>
              <a:srgbClr val="996633"/>
            </a:solidFill>
          </a:ln>
          <a:effectLst>
            <a:glow rad="228600">
              <a:srgbClr val="FFFF00">
                <a:alpha val="7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7749766" y="3920150"/>
            <a:ext cx="72428" cy="805759"/>
          </a:xfrm>
          <a:custGeom>
            <a:avLst/>
            <a:gdLst>
              <a:gd name="connsiteX0" fmla="*/ 0 w 72428"/>
              <a:gd name="connsiteY0" fmla="*/ 0 h 805759"/>
              <a:gd name="connsiteX1" fmla="*/ 27161 w 72428"/>
              <a:gd name="connsiteY1" fmla="*/ 45268 h 805759"/>
              <a:gd name="connsiteX2" fmla="*/ 45268 w 72428"/>
              <a:gd name="connsiteY2" fmla="*/ 72428 h 805759"/>
              <a:gd name="connsiteX3" fmla="*/ 54321 w 72428"/>
              <a:gd name="connsiteY3" fmla="*/ 108642 h 805759"/>
              <a:gd name="connsiteX4" fmla="*/ 72428 w 72428"/>
              <a:gd name="connsiteY4" fmla="*/ 181070 h 805759"/>
              <a:gd name="connsiteX5" fmla="*/ 63375 w 72428"/>
              <a:gd name="connsiteY5" fmla="*/ 434567 h 805759"/>
              <a:gd name="connsiteX6" fmla="*/ 27161 w 72428"/>
              <a:gd name="connsiteY6" fmla="*/ 525101 h 805759"/>
              <a:gd name="connsiteX7" fmla="*/ 9054 w 72428"/>
              <a:gd name="connsiteY7" fmla="*/ 579422 h 805759"/>
              <a:gd name="connsiteX8" fmla="*/ 0 w 72428"/>
              <a:gd name="connsiteY8" fmla="*/ 805759 h 80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28" h="805759">
                <a:moveTo>
                  <a:pt x="0" y="0"/>
                </a:moveTo>
                <a:cubicBezTo>
                  <a:pt x="9054" y="15089"/>
                  <a:pt x="17834" y="30346"/>
                  <a:pt x="27161" y="45268"/>
                </a:cubicBezTo>
                <a:cubicBezTo>
                  <a:pt x="32928" y="54495"/>
                  <a:pt x="40982" y="62427"/>
                  <a:pt x="45268" y="72428"/>
                </a:cubicBezTo>
                <a:cubicBezTo>
                  <a:pt x="50169" y="83865"/>
                  <a:pt x="51622" y="96495"/>
                  <a:pt x="54321" y="108642"/>
                </a:cubicBezTo>
                <a:cubicBezTo>
                  <a:pt x="68887" y="174189"/>
                  <a:pt x="56252" y="132537"/>
                  <a:pt x="72428" y="181070"/>
                </a:cubicBezTo>
                <a:cubicBezTo>
                  <a:pt x="69410" y="265569"/>
                  <a:pt x="70596" y="350323"/>
                  <a:pt x="63375" y="434567"/>
                </a:cubicBezTo>
                <a:cubicBezTo>
                  <a:pt x="55703" y="524076"/>
                  <a:pt x="50807" y="471899"/>
                  <a:pt x="27161" y="525101"/>
                </a:cubicBezTo>
                <a:cubicBezTo>
                  <a:pt x="19409" y="542542"/>
                  <a:pt x="9054" y="579422"/>
                  <a:pt x="9054" y="579422"/>
                </a:cubicBezTo>
                <a:lnTo>
                  <a:pt x="0" y="805759"/>
                </a:lnTo>
              </a:path>
            </a:pathLst>
          </a:custGeom>
          <a:noFill/>
          <a:ln w="57150">
            <a:solidFill>
              <a:srgbClr val="996633"/>
            </a:solidFill>
          </a:ln>
          <a:effectLst>
            <a:glow rad="2286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932507" y="1837853"/>
            <a:ext cx="6703481" cy="1484769"/>
          </a:xfrm>
          <a:custGeom>
            <a:avLst/>
            <a:gdLst>
              <a:gd name="connsiteX0" fmla="*/ 6672404 w 6703481"/>
              <a:gd name="connsiteY0" fmla="*/ 1484769 h 1484769"/>
              <a:gd name="connsiteX1" fmla="*/ 6609030 w 6703481"/>
              <a:gd name="connsiteY1" fmla="*/ 1439501 h 1484769"/>
              <a:gd name="connsiteX2" fmla="*/ 6590923 w 6703481"/>
              <a:gd name="connsiteY2" fmla="*/ 1385181 h 1484769"/>
              <a:gd name="connsiteX3" fmla="*/ 6599976 w 6703481"/>
              <a:gd name="connsiteY3" fmla="*/ 1050202 h 1484769"/>
              <a:gd name="connsiteX4" fmla="*/ 6618083 w 6703481"/>
              <a:gd name="connsiteY4" fmla="*/ 995882 h 1484769"/>
              <a:gd name="connsiteX5" fmla="*/ 6636190 w 6703481"/>
              <a:gd name="connsiteY5" fmla="*/ 968721 h 1484769"/>
              <a:gd name="connsiteX6" fmla="*/ 6654297 w 6703481"/>
              <a:gd name="connsiteY6" fmla="*/ 914400 h 1484769"/>
              <a:gd name="connsiteX7" fmla="*/ 6690511 w 6703481"/>
              <a:gd name="connsiteY7" fmla="*/ 851026 h 1484769"/>
              <a:gd name="connsiteX8" fmla="*/ 6690511 w 6703481"/>
              <a:gd name="connsiteY8" fmla="*/ 525101 h 1484769"/>
              <a:gd name="connsiteX9" fmla="*/ 6663350 w 6703481"/>
              <a:gd name="connsiteY9" fmla="*/ 425513 h 1484769"/>
              <a:gd name="connsiteX10" fmla="*/ 6636190 w 6703481"/>
              <a:gd name="connsiteY10" fmla="*/ 362139 h 1484769"/>
              <a:gd name="connsiteX11" fmla="*/ 6609030 w 6703481"/>
              <a:gd name="connsiteY11" fmla="*/ 344032 h 1484769"/>
              <a:gd name="connsiteX12" fmla="*/ 6599976 w 6703481"/>
              <a:gd name="connsiteY12" fmla="*/ 316872 h 1484769"/>
              <a:gd name="connsiteX13" fmla="*/ 6545655 w 6703481"/>
              <a:gd name="connsiteY13" fmla="*/ 280658 h 1484769"/>
              <a:gd name="connsiteX14" fmla="*/ 6482281 w 6703481"/>
              <a:gd name="connsiteY14" fmla="*/ 235391 h 1484769"/>
              <a:gd name="connsiteX15" fmla="*/ 6446067 w 6703481"/>
              <a:gd name="connsiteY15" fmla="*/ 226337 h 1484769"/>
              <a:gd name="connsiteX16" fmla="*/ 6418907 w 6703481"/>
              <a:gd name="connsiteY16" fmla="*/ 208230 h 1484769"/>
              <a:gd name="connsiteX17" fmla="*/ 6391746 w 6703481"/>
              <a:gd name="connsiteY17" fmla="*/ 181070 h 1484769"/>
              <a:gd name="connsiteX18" fmla="*/ 6337426 w 6703481"/>
              <a:gd name="connsiteY18" fmla="*/ 162963 h 1484769"/>
              <a:gd name="connsiteX19" fmla="*/ 6301212 w 6703481"/>
              <a:gd name="connsiteY19" fmla="*/ 135802 h 1484769"/>
              <a:gd name="connsiteX20" fmla="*/ 6274051 w 6703481"/>
              <a:gd name="connsiteY20" fmla="*/ 126749 h 1484769"/>
              <a:gd name="connsiteX21" fmla="*/ 6201624 w 6703481"/>
              <a:gd name="connsiteY21" fmla="*/ 108642 h 1484769"/>
              <a:gd name="connsiteX22" fmla="*/ 6156356 w 6703481"/>
              <a:gd name="connsiteY22" fmla="*/ 99589 h 1484769"/>
              <a:gd name="connsiteX23" fmla="*/ 6129196 w 6703481"/>
              <a:gd name="connsiteY23" fmla="*/ 90535 h 1484769"/>
              <a:gd name="connsiteX24" fmla="*/ 6020554 w 6703481"/>
              <a:gd name="connsiteY24" fmla="*/ 81482 h 1484769"/>
              <a:gd name="connsiteX25" fmla="*/ 5957180 w 6703481"/>
              <a:gd name="connsiteY25" fmla="*/ 72428 h 1484769"/>
              <a:gd name="connsiteX26" fmla="*/ 5857592 w 6703481"/>
              <a:gd name="connsiteY26" fmla="*/ 63375 h 1484769"/>
              <a:gd name="connsiteX27" fmla="*/ 5821378 w 6703481"/>
              <a:gd name="connsiteY27" fmla="*/ 54321 h 1484769"/>
              <a:gd name="connsiteX28" fmla="*/ 5667469 w 6703481"/>
              <a:gd name="connsiteY28" fmla="*/ 36214 h 1484769"/>
              <a:gd name="connsiteX29" fmla="*/ 5151422 w 6703481"/>
              <a:gd name="connsiteY29" fmla="*/ 45268 h 1484769"/>
              <a:gd name="connsiteX30" fmla="*/ 5024673 w 6703481"/>
              <a:gd name="connsiteY30" fmla="*/ 63375 h 1484769"/>
              <a:gd name="connsiteX31" fmla="*/ 4988459 w 6703481"/>
              <a:gd name="connsiteY31" fmla="*/ 72428 h 1484769"/>
              <a:gd name="connsiteX32" fmla="*/ 4762123 w 6703481"/>
              <a:gd name="connsiteY32" fmla="*/ 81482 h 1484769"/>
              <a:gd name="connsiteX33" fmla="*/ 3621386 w 6703481"/>
              <a:gd name="connsiteY33" fmla="*/ 72428 h 1484769"/>
              <a:gd name="connsiteX34" fmla="*/ 3567065 w 6703481"/>
              <a:gd name="connsiteY34" fmla="*/ 63375 h 1484769"/>
              <a:gd name="connsiteX35" fmla="*/ 3458424 w 6703481"/>
              <a:gd name="connsiteY35" fmla="*/ 54321 h 1484769"/>
              <a:gd name="connsiteX36" fmla="*/ 3259247 w 6703481"/>
              <a:gd name="connsiteY36" fmla="*/ 36214 h 1484769"/>
              <a:gd name="connsiteX37" fmla="*/ 2607398 w 6703481"/>
              <a:gd name="connsiteY37" fmla="*/ 27161 h 1484769"/>
              <a:gd name="connsiteX38" fmla="*/ 2444436 w 6703481"/>
              <a:gd name="connsiteY38" fmla="*/ 18107 h 1484769"/>
              <a:gd name="connsiteX39" fmla="*/ 2372008 w 6703481"/>
              <a:gd name="connsiteY39" fmla="*/ 0 h 1484769"/>
              <a:gd name="connsiteX40" fmla="*/ 2172832 w 6703481"/>
              <a:gd name="connsiteY40" fmla="*/ 9054 h 1484769"/>
              <a:gd name="connsiteX41" fmla="*/ 1339913 w 6703481"/>
              <a:gd name="connsiteY41" fmla="*/ 27161 h 1484769"/>
              <a:gd name="connsiteX42" fmla="*/ 1303699 w 6703481"/>
              <a:gd name="connsiteY42" fmla="*/ 36214 h 1484769"/>
              <a:gd name="connsiteX43" fmla="*/ 1276539 w 6703481"/>
              <a:gd name="connsiteY43" fmla="*/ 45268 h 1484769"/>
              <a:gd name="connsiteX44" fmla="*/ 1113576 w 6703481"/>
              <a:gd name="connsiteY44" fmla="*/ 54321 h 1484769"/>
              <a:gd name="connsiteX45" fmla="*/ 950614 w 6703481"/>
              <a:gd name="connsiteY45" fmla="*/ 45268 h 1484769"/>
              <a:gd name="connsiteX46" fmla="*/ 905346 w 6703481"/>
              <a:gd name="connsiteY46" fmla="*/ 36214 h 1484769"/>
              <a:gd name="connsiteX47" fmla="*/ 778598 w 6703481"/>
              <a:gd name="connsiteY47" fmla="*/ 27161 h 1484769"/>
              <a:gd name="connsiteX48" fmla="*/ 751438 w 6703481"/>
              <a:gd name="connsiteY48" fmla="*/ 18107 h 1484769"/>
              <a:gd name="connsiteX49" fmla="*/ 181069 w 6703481"/>
              <a:gd name="connsiteY49" fmla="*/ 18107 h 1484769"/>
              <a:gd name="connsiteX50" fmla="*/ 153909 w 6703481"/>
              <a:gd name="connsiteY50" fmla="*/ 54321 h 1484769"/>
              <a:gd name="connsiteX51" fmla="*/ 135802 w 6703481"/>
              <a:gd name="connsiteY51" fmla="*/ 108642 h 1484769"/>
              <a:gd name="connsiteX52" fmla="*/ 126748 w 6703481"/>
              <a:gd name="connsiteY52" fmla="*/ 135802 h 1484769"/>
              <a:gd name="connsiteX53" fmla="*/ 117695 w 6703481"/>
              <a:gd name="connsiteY53" fmla="*/ 162963 h 1484769"/>
              <a:gd name="connsiteX54" fmla="*/ 99588 w 6703481"/>
              <a:gd name="connsiteY54" fmla="*/ 190123 h 1484769"/>
              <a:gd name="connsiteX55" fmla="*/ 72428 w 6703481"/>
              <a:gd name="connsiteY55" fmla="*/ 217284 h 1484769"/>
              <a:gd name="connsiteX56" fmla="*/ 45267 w 6703481"/>
              <a:gd name="connsiteY56" fmla="*/ 226337 h 1484769"/>
              <a:gd name="connsiteX57" fmla="*/ 27160 w 6703481"/>
              <a:gd name="connsiteY57" fmla="*/ 253497 h 1484769"/>
              <a:gd name="connsiteX58" fmla="*/ 0 w 6703481"/>
              <a:gd name="connsiteY58" fmla="*/ 271604 h 148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703481" h="1484769">
                <a:moveTo>
                  <a:pt x="6672404" y="1484769"/>
                </a:moveTo>
                <a:cubicBezTo>
                  <a:pt x="6633455" y="1469189"/>
                  <a:pt x="6625157" y="1475786"/>
                  <a:pt x="6609030" y="1439501"/>
                </a:cubicBezTo>
                <a:cubicBezTo>
                  <a:pt x="6601278" y="1422060"/>
                  <a:pt x="6590923" y="1385181"/>
                  <a:pt x="6590923" y="1385181"/>
                </a:cubicBezTo>
                <a:cubicBezTo>
                  <a:pt x="6593941" y="1273521"/>
                  <a:pt x="6592202" y="1161632"/>
                  <a:pt x="6599976" y="1050202"/>
                </a:cubicBezTo>
                <a:cubicBezTo>
                  <a:pt x="6601304" y="1031162"/>
                  <a:pt x="6607496" y="1011763"/>
                  <a:pt x="6618083" y="995882"/>
                </a:cubicBezTo>
                <a:lnTo>
                  <a:pt x="6636190" y="968721"/>
                </a:lnTo>
                <a:cubicBezTo>
                  <a:pt x="6642226" y="950614"/>
                  <a:pt x="6645761" y="931471"/>
                  <a:pt x="6654297" y="914400"/>
                </a:cubicBezTo>
                <a:cubicBezTo>
                  <a:pt x="6677270" y="868455"/>
                  <a:pt x="6664918" y="889416"/>
                  <a:pt x="6690511" y="851026"/>
                </a:cubicBezTo>
                <a:cubicBezTo>
                  <a:pt x="6710965" y="707840"/>
                  <a:pt x="6704330" y="780760"/>
                  <a:pt x="6690511" y="525101"/>
                </a:cubicBezTo>
                <a:cubicBezTo>
                  <a:pt x="6686533" y="451516"/>
                  <a:pt x="6692079" y="468607"/>
                  <a:pt x="6663350" y="425513"/>
                </a:cubicBezTo>
                <a:cubicBezTo>
                  <a:pt x="6656424" y="397808"/>
                  <a:pt x="6657031" y="382980"/>
                  <a:pt x="6636190" y="362139"/>
                </a:cubicBezTo>
                <a:cubicBezTo>
                  <a:pt x="6628496" y="354445"/>
                  <a:pt x="6618083" y="350068"/>
                  <a:pt x="6609030" y="344032"/>
                </a:cubicBezTo>
                <a:cubicBezTo>
                  <a:pt x="6606012" y="334979"/>
                  <a:pt x="6606724" y="323620"/>
                  <a:pt x="6599976" y="316872"/>
                </a:cubicBezTo>
                <a:cubicBezTo>
                  <a:pt x="6584588" y="301484"/>
                  <a:pt x="6563064" y="293716"/>
                  <a:pt x="6545655" y="280658"/>
                </a:cubicBezTo>
                <a:cubicBezTo>
                  <a:pt x="6541522" y="277558"/>
                  <a:pt x="6492587" y="239808"/>
                  <a:pt x="6482281" y="235391"/>
                </a:cubicBezTo>
                <a:cubicBezTo>
                  <a:pt x="6470844" y="230490"/>
                  <a:pt x="6458138" y="229355"/>
                  <a:pt x="6446067" y="226337"/>
                </a:cubicBezTo>
                <a:cubicBezTo>
                  <a:pt x="6437014" y="220301"/>
                  <a:pt x="6427266" y="215196"/>
                  <a:pt x="6418907" y="208230"/>
                </a:cubicBezTo>
                <a:cubicBezTo>
                  <a:pt x="6409071" y="200033"/>
                  <a:pt x="6402938" y="187288"/>
                  <a:pt x="6391746" y="181070"/>
                </a:cubicBezTo>
                <a:cubicBezTo>
                  <a:pt x="6375062" y="171801"/>
                  <a:pt x="6337426" y="162963"/>
                  <a:pt x="6337426" y="162963"/>
                </a:cubicBezTo>
                <a:cubicBezTo>
                  <a:pt x="6325355" y="153909"/>
                  <a:pt x="6314313" y="143288"/>
                  <a:pt x="6301212" y="135802"/>
                </a:cubicBezTo>
                <a:cubicBezTo>
                  <a:pt x="6292926" y="131067"/>
                  <a:pt x="6283258" y="129260"/>
                  <a:pt x="6274051" y="126749"/>
                </a:cubicBezTo>
                <a:cubicBezTo>
                  <a:pt x="6250042" y="120201"/>
                  <a:pt x="6226026" y="113522"/>
                  <a:pt x="6201624" y="108642"/>
                </a:cubicBezTo>
                <a:cubicBezTo>
                  <a:pt x="6186535" y="105624"/>
                  <a:pt x="6171285" y="103321"/>
                  <a:pt x="6156356" y="99589"/>
                </a:cubicBezTo>
                <a:cubicBezTo>
                  <a:pt x="6147098" y="97274"/>
                  <a:pt x="6138655" y="91796"/>
                  <a:pt x="6129196" y="90535"/>
                </a:cubicBezTo>
                <a:cubicBezTo>
                  <a:pt x="6093175" y="85732"/>
                  <a:pt x="6056694" y="85286"/>
                  <a:pt x="6020554" y="81482"/>
                </a:cubicBezTo>
                <a:cubicBezTo>
                  <a:pt x="5999332" y="79248"/>
                  <a:pt x="5978389" y="74785"/>
                  <a:pt x="5957180" y="72428"/>
                </a:cubicBezTo>
                <a:cubicBezTo>
                  <a:pt x="5924051" y="68747"/>
                  <a:pt x="5890788" y="66393"/>
                  <a:pt x="5857592" y="63375"/>
                </a:cubicBezTo>
                <a:cubicBezTo>
                  <a:pt x="5845521" y="60357"/>
                  <a:pt x="5833745" y="55695"/>
                  <a:pt x="5821378" y="54321"/>
                </a:cubicBezTo>
                <a:cubicBezTo>
                  <a:pt x="5660776" y="36476"/>
                  <a:pt x="5740296" y="60491"/>
                  <a:pt x="5667469" y="36214"/>
                </a:cubicBezTo>
                <a:cubicBezTo>
                  <a:pt x="5495453" y="39232"/>
                  <a:pt x="5323311" y="38005"/>
                  <a:pt x="5151422" y="45268"/>
                </a:cubicBezTo>
                <a:cubicBezTo>
                  <a:pt x="5108781" y="47070"/>
                  <a:pt x="5066771" y="56359"/>
                  <a:pt x="5024673" y="63375"/>
                </a:cubicBezTo>
                <a:cubicBezTo>
                  <a:pt x="5012399" y="65421"/>
                  <a:pt x="5000872" y="71572"/>
                  <a:pt x="4988459" y="72428"/>
                </a:cubicBezTo>
                <a:cubicBezTo>
                  <a:pt x="4913132" y="77623"/>
                  <a:pt x="4837568" y="78464"/>
                  <a:pt x="4762123" y="81482"/>
                </a:cubicBezTo>
                <a:lnTo>
                  <a:pt x="3621386" y="72428"/>
                </a:lnTo>
                <a:cubicBezTo>
                  <a:pt x="3603031" y="72150"/>
                  <a:pt x="3585309" y="65402"/>
                  <a:pt x="3567065" y="63375"/>
                </a:cubicBezTo>
                <a:cubicBezTo>
                  <a:pt x="3530948" y="59362"/>
                  <a:pt x="3494583" y="57937"/>
                  <a:pt x="3458424" y="54321"/>
                </a:cubicBezTo>
                <a:cubicBezTo>
                  <a:pt x="3361147" y="44593"/>
                  <a:pt x="3380354" y="39030"/>
                  <a:pt x="3259247" y="36214"/>
                </a:cubicBezTo>
                <a:lnTo>
                  <a:pt x="2607398" y="27161"/>
                </a:lnTo>
                <a:cubicBezTo>
                  <a:pt x="2553077" y="24143"/>
                  <a:pt x="2498482" y="24343"/>
                  <a:pt x="2444436" y="18107"/>
                </a:cubicBezTo>
                <a:cubicBezTo>
                  <a:pt x="2419714" y="15254"/>
                  <a:pt x="2372008" y="0"/>
                  <a:pt x="2372008" y="0"/>
                </a:cubicBezTo>
                <a:cubicBezTo>
                  <a:pt x="2305616" y="3018"/>
                  <a:pt x="2239280" y="7764"/>
                  <a:pt x="2172832" y="9054"/>
                </a:cubicBezTo>
                <a:lnTo>
                  <a:pt x="1339913" y="27161"/>
                </a:lnTo>
                <a:cubicBezTo>
                  <a:pt x="1327842" y="30179"/>
                  <a:pt x="1315663" y="32796"/>
                  <a:pt x="1303699" y="36214"/>
                </a:cubicBezTo>
                <a:cubicBezTo>
                  <a:pt x="1294523" y="38836"/>
                  <a:pt x="1286039" y="44363"/>
                  <a:pt x="1276539" y="45268"/>
                </a:cubicBezTo>
                <a:cubicBezTo>
                  <a:pt x="1222379" y="50426"/>
                  <a:pt x="1167897" y="51303"/>
                  <a:pt x="1113576" y="54321"/>
                </a:cubicBezTo>
                <a:cubicBezTo>
                  <a:pt x="1059255" y="51303"/>
                  <a:pt x="1004814" y="49981"/>
                  <a:pt x="950614" y="45268"/>
                </a:cubicBezTo>
                <a:cubicBezTo>
                  <a:pt x="935284" y="43935"/>
                  <a:pt x="920650" y="37825"/>
                  <a:pt x="905346" y="36214"/>
                </a:cubicBezTo>
                <a:cubicBezTo>
                  <a:pt x="863222" y="31780"/>
                  <a:pt x="820847" y="30179"/>
                  <a:pt x="778598" y="27161"/>
                </a:cubicBezTo>
                <a:cubicBezTo>
                  <a:pt x="769545" y="24143"/>
                  <a:pt x="760796" y="19979"/>
                  <a:pt x="751438" y="18107"/>
                </a:cubicBezTo>
                <a:cubicBezTo>
                  <a:pt x="581258" y="-15929"/>
                  <a:pt x="230021" y="17233"/>
                  <a:pt x="181069" y="18107"/>
                </a:cubicBezTo>
                <a:cubicBezTo>
                  <a:pt x="172016" y="30178"/>
                  <a:pt x="160657" y="40825"/>
                  <a:pt x="153909" y="54321"/>
                </a:cubicBezTo>
                <a:cubicBezTo>
                  <a:pt x="145373" y="71392"/>
                  <a:pt x="141838" y="90535"/>
                  <a:pt x="135802" y="108642"/>
                </a:cubicBezTo>
                <a:lnTo>
                  <a:pt x="126748" y="135802"/>
                </a:lnTo>
                <a:cubicBezTo>
                  <a:pt x="123730" y="144856"/>
                  <a:pt x="122989" y="155023"/>
                  <a:pt x="117695" y="162963"/>
                </a:cubicBezTo>
                <a:cubicBezTo>
                  <a:pt x="111659" y="172016"/>
                  <a:pt x="106554" y="181764"/>
                  <a:pt x="99588" y="190123"/>
                </a:cubicBezTo>
                <a:cubicBezTo>
                  <a:pt x="91391" y="199959"/>
                  <a:pt x="83081" y="210182"/>
                  <a:pt x="72428" y="217284"/>
                </a:cubicBezTo>
                <a:cubicBezTo>
                  <a:pt x="64487" y="222578"/>
                  <a:pt x="54321" y="223319"/>
                  <a:pt x="45267" y="226337"/>
                </a:cubicBezTo>
                <a:cubicBezTo>
                  <a:pt x="39231" y="235390"/>
                  <a:pt x="34854" y="245803"/>
                  <a:pt x="27160" y="253497"/>
                </a:cubicBezTo>
                <a:cubicBezTo>
                  <a:pt x="19466" y="261191"/>
                  <a:pt x="0" y="271604"/>
                  <a:pt x="0" y="271604"/>
                </a:cubicBezTo>
              </a:path>
            </a:pathLst>
          </a:custGeom>
          <a:noFill/>
          <a:ln w="76200">
            <a:solidFill>
              <a:srgbClr val="996633"/>
            </a:solidFill>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body" idx="1"/>
          </p:nvPr>
        </p:nvSpPr>
        <p:spPr>
          <a:xfrm>
            <a:off x="457200" y="228600"/>
            <a:ext cx="8229600" cy="5897563"/>
          </a:xfrm>
        </p:spPr>
        <p:txBody>
          <a:bodyPr/>
          <a:lstStyle/>
          <a:p>
            <a:r>
              <a:rPr lang="en-US"/>
              <a:t>In order for a virus to multiply once inside a cell, its   </a:t>
            </a:r>
            <a:r>
              <a:rPr lang="en-US">
                <a:solidFill>
                  <a:srgbClr val="FF99FF"/>
                </a:solidFill>
              </a:rPr>
              <a:t>DNA / RNA</a:t>
            </a:r>
            <a:r>
              <a:rPr lang="en-US"/>
              <a:t>     must replicate.</a:t>
            </a:r>
          </a:p>
        </p:txBody>
      </p:sp>
      <p:pic>
        <p:nvPicPr>
          <p:cNvPr id="147459" name="Picture 5" descr="lysosu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763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WordArt 4"/>
          <p:cNvSpPr>
            <a:spLocks noChangeArrowheads="1" noChangeShapeType="1" noTextEdit="1"/>
          </p:cNvSpPr>
          <p:nvPr/>
        </p:nvSpPr>
        <p:spPr bwMode="auto">
          <a:xfrm>
            <a:off x="7162800" y="2438400"/>
            <a:ext cx="15240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17</a:t>
            </a:r>
          </a:p>
        </p:txBody>
      </p:sp>
      <p:sp>
        <p:nvSpPr>
          <p:cNvPr id="147461" name="Rectangle 5"/>
          <p:cNvSpPr>
            <a:spLocks noChangeArrowheads="1"/>
          </p:cNvSpPr>
          <p:nvPr/>
        </p:nvSpPr>
        <p:spPr bwMode="auto">
          <a:xfrm>
            <a:off x="228600" y="1524000"/>
            <a:ext cx="8763000" cy="51054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body" idx="1"/>
          </p:nvPr>
        </p:nvSpPr>
        <p:spPr>
          <a:xfrm>
            <a:off x="457200" y="228600"/>
            <a:ext cx="8229600" cy="5897563"/>
          </a:xfrm>
        </p:spPr>
        <p:txBody>
          <a:bodyPr/>
          <a:lstStyle/>
          <a:p>
            <a:r>
              <a:rPr lang="en-US"/>
              <a:t>In order for a virus to multiply once inside a cell, its   </a:t>
            </a:r>
            <a:r>
              <a:rPr lang="en-US">
                <a:solidFill>
                  <a:srgbClr val="FF99FF"/>
                </a:solidFill>
              </a:rPr>
              <a:t>DNA / RNA</a:t>
            </a:r>
            <a:r>
              <a:rPr lang="en-US"/>
              <a:t>     must replicate.</a:t>
            </a:r>
          </a:p>
        </p:txBody>
      </p:sp>
      <p:pic>
        <p:nvPicPr>
          <p:cNvPr id="148483" name="Picture 5" descr="lysosu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763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4" name="WordArt 4"/>
          <p:cNvSpPr>
            <a:spLocks noChangeArrowheads="1" noChangeShapeType="1" noTextEdit="1"/>
          </p:cNvSpPr>
          <p:nvPr/>
        </p:nvSpPr>
        <p:spPr bwMode="auto">
          <a:xfrm>
            <a:off x="7162800" y="2438400"/>
            <a:ext cx="15240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17</a:t>
            </a:r>
          </a:p>
        </p:txBody>
      </p:sp>
      <p:sp>
        <p:nvSpPr>
          <p:cNvPr id="148485" name="Rectangle 5"/>
          <p:cNvSpPr>
            <a:spLocks noChangeArrowheads="1"/>
          </p:cNvSpPr>
          <p:nvPr/>
        </p:nvSpPr>
        <p:spPr bwMode="auto">
          <a:xfrm>
            <a:off x="228600" y="1524000"/>
            <a:ext cx="8763000" cy="51054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8486" name="WordArt 6"/>
          <p:cNvSpPr>
            <a:spLocks noChangeArrowheads="1" noChangeShapeType="1" noTextEdit="1"/>
          </p:cNvSpPr>
          <p:nvPr/>
        </p:nvSpPr>
        <p:spPr bwMode="auto">
          <a:xfrm>
            <a:off x="2743200" y="3124200"/>
            <a:ext cx="37242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solidFill>
                  <a:srgbClr val="9966FF"/>
                </a:solidFill>
                <a:effectLst>
                  <a:outerShdw dist="45791" dir="3378596" algn="ctr" rotWithShape="0">
                    <a:srgbClr val="4D4D4D">
                      <a:alpha val="79999"/>
                    </a:srgbClr>
                  </a:outerShdw>
                </a:effectLst>
                <a:uLnTx/>
                <a:uFillTx/>
                <a:latin typeface="Arial Black"/>
                <a:ea typeface="+mn-ea"/>
                <a:cs typeface="+mn-cs"/>
              </a:rPr>
              <a:t>or viral genone</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body" idx="1"/>
          </p:nvPr>
        </p:nvSpPr>
        <p:spPr>
          <a:xfrm>
            <a:off x="457200" y="228600"/>
            <a:ext cx="8229600" cy="5897563"/>
          </a:xfrm>
        </p:spPr>
        <p:txBody>
          <a:bodyPr/>
          <a:lstStyle/>
          <a:p>
            <a:r>
              <a:rPr lang="en-US"/>
              <a:t>Which is lytic, and which is lysogenic?</a:t>
            </a:r>
          </a:p>
        </p:txBody>
      </p:sp>
      <p:pic>
        <p:nvPicPr>
          <p:cNvPr id="149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86800" cy="5562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49508" name="WordArt 4"/>
          <p:cNvSpPr>
            <a:spLocks noChangeArrowheads="1" noChangeShapeType="1" noTextEdit="1"/>
          </p:cNvSpPr>
          <p:nvPr/>
        </p:nvSpPr>
        <p:spPr bwMode="auto">
          <a:xfrm>
            <a:off x="381000" y="1143000"/>
            <a:ext cx="1447800" cy="1447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18</a:t>
            </a:r>
          </a:p>
        </p:txBody>
      </p:sp>
      <p:sp>
        <p:nvSpPr>
          <p:cNvPr id="149509" name="Rectangle 5"/>
          <p:cNvSpPr>
            <a:spLocks noChangeArrowheads="1"/>
          </p:cNvSpPr>
          <p:nvPr/>
        </p:nvSpPr>
        <p:spPr bwMode="auto">
          <a:xfrm>
            <a:off x="838200" y="2895600"/>
            <a:ext cx="1447800" cy="533400"/>
          </a:xfrm>
          <a:prstGeom prst="rect">
            <a:avLst/>
          </a:prstGeom>
          <a:solidFill>
            <a:schemeClr val="bg2"/>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9510" name="Rectangle 6"/>
          <p:cNvSpPr>
            <a:spLocks noChangeArrowheads="1"/>
          </p:cNvSpPr>
          <p:nvPr/>
        </p:nvSpPr>
        <p:spPr bwMode="auto">
          <a:xfrm>
            <a:off x="6248400" y="2590800"/>
            <a:ext cx="1447800" cy="533400"/>
          </a:xfrm>
          <a:prstGeom prst="rect">
            <a:avLst/>
          </a:prstGeom>
          <a:solidFill>
            <a:schemeClr val="bg2"/>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9511" name="WordArt 7"/>
          <p:cNvSpPr>
            <a:spLocks noChangeArrowheads="1" noChangeShapeType="1" noTextEdit="1"/>
          </p:cNvSpPr>
          <p:nvPr/>
        </p:nvSpPr>
        <p:spPr bwMode="auto">
          <a:xfrm>
            <a:off x="914400" y="2971800"/>
            <a:ext cx="352425" cy="3270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49512" name="WordArt 8"/>
          <p:cNvSpPr>
            <a:spLocks noChangeArrowheads="1" noChangeShapeType="1" noTextEdit="1"/>
          </p:cNvSpPr>
          <p:nvPr/>
        </p:nvSpPr>
        <p:spPr bwMode="auto">
          <a:xfrm>
            <a:off x="6324600" y="2667000"/>
            <a:ext cx="3048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457200" y="228600"/>
            <a:ext cx="8229600" cy="5897563"/>
          </a:xfrm>
        </p:spPr>
        <p:txBody>
          <a:bodyPr/>
          <a:lstStyle/>
          <a:p>
            <a:r>
              <a:rPr lang="en-US"/>
              <a:t>Which is lytic, and which is lysogenic?</a:t>
            </a:r>
          </a:p>
        </p:txBody>
      </p:sp>
      <p:pic>
        <p:nvPicPr>
          <p:cNvPr id="150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86800" cy="5562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50532" name="WordArt 4"/>
          <p:cNvSpPr>
            <a:spLocks noChangeArrowheads="1" noChangeShapeType="1" noTextEdit="1"/>
          </p:cNvSpPr>
          <p:nvPr/>
        </p:nvSpPr>
        <p:spPr bwMode="auto">
          <a:xfrm>
            <a:off x="381000" y="1143000"/>
            <a:ext cx="1447800" cy="1447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18</a:t>
            </a:r>
          </a:p>
        </p:txBody>
      </p:sp>
      <p:sp>
        <p:nvSpPr>
          <p:cNvPr id="150533" name="Rectangle 5"/>
          <p:cNvSpPr>
            <a:spLocks noChangeArrowheads="1"/>
          </p:cNvSpPr>
          <p:nvPr/>
        </p:nvSpPr>
        <p:spPr bwMode="auto">
          <a:xfrm>
            <a:off x="838200" y="2895600"/>
            <a:ext cx="1447800" cy="533400"/>
          </a:xfrm>
          <a:prstGeom prst="rect">
            <a:avLst/>
          </a:prstGeom>
          <a:solidFill>
            <a:schemeClr val="bg2"/>
          </a:solidFill>
          <a:ln w="76200">
            <a:solidFill>
              <a:srgbClr val="9966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0534" name="Rectangle 6"/>
          <p:cNvSpPr>
            <a:spLocks noChangeArrowheads="1"/>
          </p:cNvSpPr>
          <p:nvPr/>
        </p:nvSpPr>
        <p:spPr bwMode="auto">
          <a:xfrm>
            <a:off x="6248400" y="2590800"/>
            <a:ext cx="1447800" cy="533400"/>
          </a:xfrm>
          <a:prstGeom prst="rect">
            <a:avLst/>
          </a:prstGeom>
          <a:solidFill>
            <a:schemeClr val="bg2"/>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0535" name="WordArt 7"/>
          <p:cNvSpPr>
            <a:spLocks noChangeArrowheads="1" noChangeShapeType="1" noTextEdit="1"/>
          </p:cNvSpPr>
          <p:nvPr/>
        </p:nvSpPr>
        <p:spPr bwMode="auto">
          <a:xfrm>
            <a:off x="914400" y="2971800"/>
            <a:ext cx="352425" cy="3270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50536" name="WordArt 8"/>
          <p:cNvSpPr>
            <a:spLocks noChangeArrowheads="1" noChangeShapeType="1" noTextEdit="1"/>
          </p:cNvSpPr>
          <p:nvPr/>
        </p:nvSpPr>
        <p:spPr bwMode="auto">
          <a:xfrm>
            <a:off x="6324600" y="2667000"/>
            <a:ext cx="3048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body" idx="1"/>
          </p:nvPr>
        </p:nvSpPr>
        <p:spPr>
          <a:xfrm>
            <a:off x="457200" y="228600"/>
            <a:ext cx="8229600" cy="5897563"/>
          </a:xfrm>
        </p:spPr>
        <p:txBody>
          <a:bodyPr/>
          <a:lstStyle/>
          <a:p>
            <a:r>
              <a:rPr lang="en-US"/>
              <a:t>Which is lytic, and which is lysogenic?</a:t>
            </a:r>
          </a:p>
        </p:txBody>
      </p:sp>
      <p:pic>
        <p:nvPicPr>
          <p:cNvPr id="151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86800" cy="5562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51556" name="WordArt 4"/>
          <p:cNvSpPr>
            <a:spLocks noChangeArrowheads="1" noChangeShapeType="1" noTextEdit="1"/>
          </p:cNvSpPr>
          <p:nvPr/>
        </p:nvSpPr>
        <p:spPr bwMode="auto">
          <a:xfrm>
            <a:off x="381000" y="1143000"/>
            <a:ext cx="1447800" cy="1447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18</a:t>
            </a:r>
          </a:p>
        </p:txBody>
      </p:sp>
      <p:sp>
        <p:nvSpPr>
          <p:cNvPr id="151557" name="Rectangle 5"/>
          <p:cNvSpPr>
            <a:spLocks noChangeArrowheads="1"/>
          </p:cNvSpPr>
          <p:nvPr/>
        </p:nvSpPr>
        <p:spPr bwMode="auto">
          <a:xfrm>
            <a:off x="4419600" y="6096000"/>
            <a:ext cx="990600" cy="381000"/>
          </a:xfrm>
          <a:prstGeom prst="rect">
            <a:avLst/>
          </a:prstGeom>
          <a:noFill/>
          <a:ln w="76200">
            <a:solidFill>
              <a:srgbClr val="99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1558" name="Rectangle 6"/>
          <p:cNvSpPr>
            <a:spLocks noChangeArrowheads="1"/>
          </p:cNvSpPr>
          <p:nvPr/>
        </p:nvSpPr>
        <p:spPr bwMode="auto">
          <a:xfrm>
            <a:off x="6248400" y="2590800"/>
            <a:ext cx="1447800" cy="533400"/>
          </a:xfrm>
          <a:prstGeom prst="rect">
            <a:avLst/>
          </a:prstGeom>
          <a:solidFill>
            <a:schemeClr val="bg2"/>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1559" name="WordArt 7"/>
          <p:cNvSpPr>
            <a:spLocks noChangeArrowheads="1" noChangeShapeType="1" noTextEdit="1"/>
          </p:cNvSpPr>
          <p:nvPr/>
        </p:nvSpPr>
        <p:spPr bwMode="auto">
          <a:xfrm>
            <a:off x="6324600" y="2667000"/>
            <a:ext cx="3048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51560" name="Rectangle 8"/>
          <p:cNvSpPr>
            <a:spLocks noChangeArrowheads="1"/>
          </p:cNvSpPr>
          <p:nvPr/>
        </p:nvSpPr>
        <p:spPr bwMode="auto">
          <a:xfrm>
            <a:off x="838200" y="2895600"/>
            <a:ext cx="1447800" cy="533400"/>
          </a:xfrm>
          <a:prstGeom prst="rect">
            <a:avLst/>
          </a:prstGeom>
          <a:noFill/>
          <a:ln w="76200">
            <a:solidFill>
              <a:srgbClr val="99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1561" name="WordArt 9"/>
          <p:cNvSpPr>
            <a:spLocks noChangeArrowheads="1" noChangeShapeType="1" noTextEdit="1"/>
          </p:cNvSpPr>
          <p:nvPr/>
        </p:nvSpPr>
        <p:spPr bwMode="auto">
          <a:xfrm>
            <a:off x="381000" y="2971800"/>
            <a:ext cx="352425" cy="3270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xfrm>
            <a:off x="457200" y="228600"/>
            <a:ext cx="8229600" cy="5897563"/>
          </a:xfrm>
        </p:spPr>
        <p:txBody>
          <a:bodyPr/>
          <a:lstStyle/>
          <a:p>
            <a:r>
              <a:rPr lang="en-US"/>
              <a:t>Which is lytic, and which is lysogenic?</a:t>
            </a:r>
          </a:p>
        </p:txBody>
      </p:sp>
      <p:pic>
        <p:nvPicPr>
          <p:cNvPr id="152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86800" cy="5562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52580" name="WordArt 4"/>
          <p:cNvSpPr>
            <a:spLocks noChangeArrowheads="1" noChangeShapeType="1" noTextEdit="1"/>
          </p:cNvSpPr>
          <p:nvPr/>
        </p:nvSpPr>
        <p:spPr bwMode="auto">
          <a:xfrm>
            <a:off x="381000" y="1143000"/>
            <a:ext cx="1447800" cy="1447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18</a:t>
            </a:r>
          </a:p>
        </p:txBody>
      </p:sp>
      <p:sp>
        <p:nvSpPr>
          <p:cNvPr id="152581" name="Rectangle 5"/>
          <p:cNvSpPr>
            <a:spLocks noChangeArrowheads="1"/>
          </p:cNvSpPr>
          <p:nvPr/>
        </p:nvSpPr>
        <p:spPr bwMode="auto">
          <a:xfrm>
            <a:off x="4419600" y="6096000"/>
            <a:ext cx="990600" cy="381000"/>
          </a:xfrm>
          <a:prstGeom prst="rect">
            <a:avLst/>
          </a:prstGeom>
          <a:noFill/>
          <a:ln w="76200">
            <a:solidFill>
              <a:srgbClr val="99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582" name="Rectangle 6"/>
          <p:cNvSpPr>
            <a:spLocks noChangeArrowheads="1"/>
          </p:cNvSpPr>
          <p:nvPr/>
        </p:nvSpPr>
        <p:spPr bwMode="auto">
          <a:xfrm>
            <a:off x="6248400" y="2590800"/>
            <a:ext cx="1447800" cy="533400"/>
          </a:xfrm>
          <a:prstGeom prst="rect">
            <a:avLst/>
          </a:prstGeom>
          <a:noFill/>
          <a:ln w="76200">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583" name="Rectangle 7"/>
          <p:cNvSpPr>
            <a:spLocks noChangeArrowheads="1"/>
          </p:cNvSpPr>
          <p:nvPr/>
        </p:nvSpPr>
        <p:spPr bwMode="auto">
          <a:xfrm>
            <a:off x="6019800" y="5943600"/>
            <a:ext cx="2819400" cy="533400"/>
          </a:xfrm>
          <a:prstGeom prst="rect">
            <a:avLst/>
          </a:prstGeom>
          <a:noFill/>
          <a:ln w="76200">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584" name="Rectangle 8"/>
          <p:cNvSpPr>
            <a:spLocks noChangeArrowheads="1"/>
          </p:cNvSpPr>
          <p:nvPr/>
        </p:nvSpPr>
        <p:spPr bwMode="auto">
          <a:xfrm>
            <a:off x="838200" y="2895600"/>
            <a:ext cx="1447800" cy="533400"/>
          </a:xfrm>
          <a:prstGeom prst="rect">
            <a:avLst/>
          </a:prstGeom>
          <a:noFill/>
          <a:ln w="76200">
            <a:solidFill>
              <a:srgbClr val="99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585" name="WordArt 9"/>
          <p:cNvSpPr>
            <a:spLocks noChangeArrowheads="1" noChangeShapeType="1" noTextEdit="1"/>
          </p:cNvSpPr>
          <p:nvPr/>
        </p:nvSpPr>
        <p:spPr bwMode="auto">
          <a:xfrm>
            <a:off x="381000" y="2971800"/>
            <a:ext cx="352425" cy="3270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52586" name="WordArt 10"/>
          <p:cNvSpPr>
            <a:spLocks noChangeArrowheads="1" noChangeShapeType="1" noTextEdit="1"/>
          </p:cNvSpPr>
          <p:nvPr/>
        </p:nvSpPr>
        <p:spPr bwMode="auto">
          <a:xfrm>
            <a:off x="5867400" y="2667000"/>
            <a:ext cx="3048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4525963"/>
          </a:xfrm>
        </p:spPr>
        <p:txBody>
          <a:bodyPr/>
          <a:lstStyle/>
          <a:p>
            <a:r>
              <a:rPr lang="en-US" dirty="0">
                <a:solidFill>
                  <a:srgbClr val="CC99FF"/>
                </a:solidFill>
              </a:rPr>
              <a:t>Which is a bogus statement about Ebola?</a:t>
            </a:r>
          </a:p>
          <a:p>
            <a:pPr lvl="1"/>
            <a:r>
              <a:rPr lang="en-US" dirty="0">
                <a:solidFill>
                  <a:schemeClr val="bg2">
                    <a:lumMod val="60000"/>
                    <a:lumOff val="40000"/>
                  </a:schemeClr>
                </a:solidFill>
              </a:rPr>
              <a:t>A.) </a:t>
            </a:r>
            <a:r>
              <a:rPr lang="en-US" dirty="0">
                <a:solidFill>
                  <a:schemeClr val="bg1"/>
                </a:solidFill>
              </a:rPr>
              <a:t>Gloves, full protective facemask, gowns, and all precautions should be used to help in the treatment.</a:t>
            </a:r>
          </a:p>
          <a:p>
            <a:pPr lvl="1"/>
            <a:r>
              <a:rPr lang="en-US" dirty="0">
                <a:solidFill>
                  <a:srgbClr val="00FFFF"/>
                </a:solidFill>
              </a:rPr>
              <a:t>B.) </a:t>
            </a:r>
            <a:r>
              <a:rPr lang="en-US" dirty="0">
                <a:solidFill>
                  <a:schemeClr val="bg1"/>
                </a:solidFill>
              </a:rPr>
              <a:t>Clothing and bedding from an infected person is not contagious.</a:t>
            </a:r>
          </a:p>
          <a:p>
            <a:pPr lvl="1"/>
            <a:r>
              <a:rPr lang="en-US" dirty="0">
                <a:solidFill>
                  <a:srgbClr val="FF9999"/>
                </a:solidFill>
              </a:rPr>
              <a:t>C.) </a:t>
            </a:r>
            <a:r>
              <a:rPr lang="en-US" dirty="0">
                <a:solidFill>
                  <a:schemeClr val="bg1"/>
                </a:solidFill>
              </a:rPr>
              <a:t>Diagnosis is difficult at first because the fever and fatigue are like a lot of other tropical diseases.</a:t>
            </a:r>
          </a:p>
          <a:p>
            <a:pPr lvl="1"/>
            <a:r>
              <a:rPr lang="en-US" dirty="0">
                <a:solidFill>
                  <a:srgbClr val="CCCCFF"/>
                </a:solidFill>
              </a:rPr>
              <a:t> D.) </a:t>
            </a:r>
            <a:r>
              <a:rPr lang="en-US" dirty="0">
                <a:solidFill>
                  <a:schemeClr val="bg1"/>
                </a:solidFill>
              </a:rPr>
              <a:t>Humans are not infectious until they develop symptoms.</a:t>
            </a:r>
          </a:p>
          <a:p>
            <a:pPr lvl="1"/>
            <a:r>
              <a:rPr lang="en-US" dirty="0">
                <a:solidFill>
                  <a:srgbClr val="FFC000"/>
                </a:solidFill>
              </a:rPr>
              <a:t>E.) </a:t>
            </a:r>
            <a:r>
              <a:rPr lang="en-US" dirty="0">
                <a:solidFill>
                  <a:schemeClr val="bg1"/>
                </a:solidFill>
              </a:rPr>
              <a:t>People can continue to spread the virus for up to 7 weeks in their body fluids if the virus is present. </a:t>
            </a:r>
          </a:p>
          <a:p>
            <a:pPr lvl="1"/>
            <a:endParaRPr lang="en-US" dirty="0">
              <a:solidFill>
                <a:schemeClr val="accent2">
                  <a:lumMod val="40000"/>
                  <a:lumOff val="60000"/>
                </a:schemeClr>
              </a:solidFill>
            </a:endParaRPr>
          </a:p>
        </p:txBody>
      </p:sp>
      <p:pic>
        <p:nvPicPr>
          <p:cNvPr id="1026" name="Picture 2" descr="Image result for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5867400"/>
            <a:ext cx="1237004" cy="10477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5359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4525963"/>
          </a:xfrm>
        </p:spPr>
        <p:txBody>
          <a:bodyPr/>
          <a:lstStyle/>
          <a:p>
            <a:r>
              <a:rPr lang="en-US" dirty="0">
                <a:solidFill>
                  <a:srgbClr val="CC99FF"/>
                </a:solidFill>
              </a:rPr>
              <a:t>Which is a bogus statement about Ebola?</a:t>
            </a:r>
          </a:p>
          <a:p>
            <a:pPr lvl="1"/>
            <a:r>
              <a:rPr lang="en-US" dirty="0">
                <a:solidFill>
                  <a:schemeClr val="bg2">
                    <a:lumMod val="60000"/>
                    <a:lumOff val="40000"/>
                  </a:schemeClr>
                </a:solidFill>
              </a:rPr>
              <a:t>A.) </a:t>
            </a:r>
            <a:r>
              <a:rPr lang="en-US" dirty="0">
                <a:solidFill>
                  <a:schemeClr val="accent1">
                    <a:lumMod val="40000"/>
                    <a:lumOff val="60000"/>
                  </a:schemeClr>
                </a:solidFill>
              </a:rPr>
              <a:t>Gloves, full protective facemask, gowns, and all precautions should be used to help in the treatment.</a:t>
            </a:r>
          </a:p>
          <a:p>
            <a:pPr lvl="1"/>
            <a:r>
              <a:rPr lang="en-US" dirty="0">
                <a:solidFill>
                  <a:srgbClr val="00FFFF"/>
                </a:solidFill>
              </a:rPr>
              <a:t>B.) Clothing and bedding from an infected person is not contagious.</a:t>
            </a:r>
          </a:p>
          <a:p>
            <a:pPr lvl="1"/>
            <a:r>
              <a:rPr lang="en-US" dirty="0">
                <a:solidFill>
                  <a:srgbClr val="FF9999"/>
                </a:solidFill>
              </a:rPr>
              <a:t>C.) Diagnosis is difficult at first because the fever and fatigue are like a lot of other tropical diseases.</a:t>
            </a:r>
          </a:p>
          <a:p>
            <a:pPr lvl="1"/>
            <a:r>
              <a:rPr lang="en-US" dirty="0">
                <a:solidFill>
                  <a:srgbClr val="CCCCFF"/>
                </a:solidFill>
              </a:rPr>
              <a:t> D.) Humans are not infectious until they develop symptoms.</a:t>
            </a:r>
          </a:p>
          <a:p>
            <a:pPr lvl="1"/>
            <a:r>
              <a:rPr lang="en-US" dirty="0">
                <a:solidFill>
                  <a:srgbClr val="FFC000"/>
                </a:solidFill>
              </a:rPr>
              <a:t>E.) People can continue to spread the virus for up to 7 weeks in their body fluids if the virus is present. </a:t>
            </a:r>
          </a:p>
          <a:p>
            <a:pPr lvl="1"/>
            <a:endParaRPr lang="en-US" dirty="0">
              <a:solidFill>
                <a:schemeClr val="accent2">
                  <a:lumMod val="40000"/>
                  <a:lumOff val="60000"/>
                </a:schemeClr>
              </a:solidFill>
            </a:endParaRPr>
          </a:p>
        </p:txBody>
      </p:sp>
      <p:pic>
        <p:nvPicPr>
          <p:cNvPr id="4" name="Picture 2" descr="Image result for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5867400"/>
            <a:ext cx="1237004" cy="10477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90240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4525963"/>
          </a:xfrm>
        </p:spPr>
        <p:txBody>
          <a:bodyPr/>
          <a:lstStyle/>
          <a:p>
            <a:r>
              <a:rPr lang="en-US" dirty="0">
                <a:solidFill>
                  <a:srgbClr val="CC99FF"/>
                </a:solidFill>
              </a:rPr>
              <a:t>Which is a bogus statement about Ebola?</a:t>
            </a:r>
          </a:p>
          <a:p>
            <a:pPr lvl="1"/>
            <a:r>
              <a:rPr lang="en-US" dirty="0">
                <a:solidFill>
                  <a:schemeClr val="bg2">
                    <a:lumMod val="60000"/>
                    <a:lumOff val="40000"/>
                  </a:schemeClr>
                </a:solidFill>
              </a:rPr>
              <a:t>A.) </a:t>
            </a:r>
            <a:r>
              <a:rPr lang="en-US" dirty="0">
                <a:solidFill>
                  <a:schemeClr val="accent1">
                    <a:lumMod val="40000"/>
                    <a:lumOff val="60000"/>
                  </a:schemeClr>
                </a:solidFill>
              </a:rPr>
              <a:t>Gloves, full protective facemask, gowns, and all precautions should be used to help in the treatment.</a:t>
            </a:r>
          </a:p>
          <a:p>
            <a:pPr lvl="1"/>
            <a:r>
              <a:rPr lang="en-US" dirty="0">
                <a:solidFill>
                  <a:srgbClr val="00FFFF"/>
                </a:solidFill>
              </a:rPr>
              <a:t>B.) Clothing and bedding from an infected person is not contagious.</a:t>
            </a:r>
          </a:p>
          <a:p>
            <a:pPr lvl="1"/>
            <a:r>
              <a:rPr lang="en-US" dirty="0">
                <a:solidFill>
                  <a:srgbClr val="FF9999"/>
                </a:solidFill>
              </a:rPr>
              <a:t>C.) Diagnosis is difficult at first because the fever and fatigue are like a lot of other tropical diseases.</a:t>
            </a:r>
          </a:p>
          <a:p>
            <a:pPr lvl="1"/>
            <a:r>
              <a:rPr lang="en-US" dirty="0">
                <a:solidFill>
                  <a:srgbClr val="CCCCFF"/>
                </a:solidFill>
              </a:rPr>
              <a:t> D.) Humans are not infectious until they develop symptoms.</a:t>
            </a:r>
          </a:p>
          <a:p>
            <a:pPr lvl="1"/>
            <a:r>
              <a:rPr lang="en-US" dirty="0">
                <a:solidFill>
                  <a:srgbClr val="FFC000"/>
                </a:solidFill>
              </a:rPr>
              <a:t>E.) People can continue to spread the virus for up to 7 weeks in their body fluids if the virus is present. </a:t>
            </a:r>
          </a:p>
          <a:p>
            <a:pPr lvl="1"/>
            <a:endParaRPr lang="en-US" dirty="0">
              <a:solidFill>
                <a:schemeClr val="accent2">
                  <a:lumMod val="40000"/>
                  <a:lumOff val="60000"/>
                </a:schemeClr>
              </a:solidFill>
            </a:endParaRPr>
          </a:p>
        </p:txBody>
      </p:sp>
      <p:sp>
        <p:nvSpPr>
          <p:cNvPr id="2" name="Rectangle 1"/>
          <p:cNvSpPr/>
          <p:nvPr/>
        </p:nvSpPr>
        <p:spPr>
          <a:xfrm>
            <a:off x="4114800" y="6248400"/>
            <a:ext cx="5638800" cy="523220"/>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Tahoma" pitchFamily="34" charset="0"/>
                <a:ea typeface="+mn-ea"/>
                <a:cs typeface="+mn-cs"/>
              </a:rPr>
              <a:t>The bogus one is…</a:t>
            </a:r>
          </a:p>
        </p:txBody>
      </p:sp>
      <p:pic>
        <p:nvPicPr>
          <p:cNvPr id="4" name="Picture 2" descr="Image result for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5867400"/>
            <a:ext cx="1237004" cy="10477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27325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4525963"/>
          </a:xfrm>
        </p:spPr>
        <p:txBody>
          <a:bodyPr/>
          <a:lstStyle/>
          <a:p>
            <a:r>
              <a:rPr lang="en-US" dirty="0">
                <a:solidFill>
                  <a:srgbClr val="CC99FF"/>
                </a:solidFill>
              </a:rPr>
              <a:t>Which is a bogus statement about Ebola?</a:t>
            </a:r>
          </a:p>
          <a:p>
            <a:pPr lvl="1"/>
            <a:r>
              <a:rPr lang="en-US" dirty="0">
                <a:solidFill>
                  <a:schemeClr val="bg2">
                    <a:lumMod val="60000"/>
                    <a:lumOff val="40000"/>
                  </a:schemeClr>
                </a:solidFill>
              </a:rPr>
              <a:t>A.) </a:t>
            </a:r>
            <a:r>
              <a:rPr lang="en-US" dirty="0">
                <a:solidFill>
                  <a:schemeClr val="accent1">
                    <a:lumMod val="40000"/>
                    <a:lumOff val="60000"/>
                  </a:schemeClr>
                </a:solidFill>
              </a:rPr>
              <a:t>Gloves, full protective facemask, gowns, and all precautions should be used to help in the treatment.</a:t>
            </a:r>
          </a:p>
          <a:p>
            <a:pPr lvl="1"/>
            <a:r>
              <a:rPr lang="en-US" dirty="0">
                <a:solidFill>
                  <a:srgbClr val="00FFFF"/>
                </a:solidFill>
              </a:rPr>
              <a:t>B.) Clothing and bedding from an infected person is not contagious.</a:t>
            </a:r>
          </a:p>
          <a:p>
            <a:pPr lvl="1"/>
            <a:r>
              <a:rPr lang="en-US" dirty="0">
                <a:solidFill>
                  <a:srgbClr val="FF9999"/>
                </a:solidFill>
              </a:rPr>
              <a:t>C.) Diagnosis is difficult at first because the fever and fatigue are like a lot of other tropical diseases.</a:t>
            </a:r>
          </a:p>
          <a:p>
            <a:pPr lvl="1"/>
            <a:r>
              <a:rPr lang="en-US" dirty="0">
                <a:solidFill>
                  <a:srgbClr val="CCCCFF"/>
                </a:solidFill>
              </a:rPr>
              <a:t> D.) Humans are not infectious until they develop symptoms.</a:t>
            </a:r>
          </a:p>
          <a:p>
            <a:pPr lvl="1"/>
            <a:r>
              <a:rPr lang="en-US" dirty="0">
                <a:solidFill>
                  <a:srgbClr val="FFC000"/>
                </a:solidFill>
              </a:rPr>
              <a:t>E.) People can continue to spread the virus for up to 7 weeks in their body fluids if the virus is present. </a:t>
            </a:r>
          </a:p>
          <a:p>
            <a:pPr lvl="1"/>
            <a:endParaRPr lang="en-US" dirty="0">
              <a:solidFill>
                <a:schemeClr val="accent2">
                  <a:lumMod val="40000"/>
                  <a:lumOff val="60000"/>
                </a:schemeClr>
              </a:solidFill>
            </a:endParaRPr>
          </a:p>
        </p:txBody>
      </p:sp>
      <p:sp>
        <p:nvSpPr>
          <p:cNvPr id="2" name="Rectangle 1"/>
          <p:cNvSpPr/>
          <p:nvPr/>
        </p:nvSpPr>
        <p:spPr>
          <a:xfrm>
            <a:off x="4114800" y="6248400"/>
            <a:ext cx="5638800" cy="523220"/>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Tahoma" pitchFamily="34" charset="0"/>
                <a:ea typeface="+mn-ea"/>
                <a:cs typeface="+mn-cs"/>
              </a:rPr>
              <a:t>The bogus one is…</a:t>
            </a:r>
          </a:p>
        </p:txBody>
      </p:sp>
      <p:sp>
        <p:nvSpPr>
          <p:cNvPr id="4" name="Rounded Rectangle 3"/>
          <p:cNvSpPr/>
          <p:nvPr/>
        </p:nvSpPr>
        <p:spPr bwMode="auto">
          <a:xfrm>
            <a:off x="304800" y="2133600"/>
            <a:ext cx="8153400" cy="990600"/>
          </a:xfrm>
          <a:prstGeom prst="roundRect">
            <a:avLst/>
          </a:prstGeom>
          <a:noFill/>
          <a:ln w="57150" cap="flat" cmpd="sng" algn="ctr">
            <a:solidFill>
              <a:schemeClr val="tx1"/>
            </a:solidFill>
            <a:prstDash val="solid"/>
            <a:round/>
            <a:headEnd type="none" w="med" len="med"/>
            <a:tailEnd type="none" w="med" len="med"/>
          </a:ln>
          <a:effectLst>
            <a:glow rad="228600">
              <a:srgbClr val="00FFFF">
                <a:alpha val="40000"/>
              </a:srgbClr>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a:ln>
                <a:noFill/>
              </a:ln>
              <a:solidFill>
                <a:srgbClr val="FFFFFF"/>
              </a:solidFill>
              <a:effectLst>
                <a:glow rad="127000">
                  <a:srgbClr val="00FFFF"/>
                </a:glow>
                <a:outerShdw blurRad="38100" dist="38100" dir="2700000" algn="tl">
                  <a:srgbClr val="000000">
                    <a:alpha val="43137"/>
                  </a:srgbClr>
                </a:outerShdw>
              </a:effectLst>
              <a:uLnTx/>
              <a:uFillTx/>
              <a:latin typeface="Tahoma" pitchFamily="34" charset="0"/>
              <a:ea typeface="+mn-ea"/>
              <a:cs typeface="+mn-cs"/>
            </a:endParaRPr>
          </a:p>
        </p:txBody>
      </p:sp>
      <p:pic>
        <p:nvPicPr>
          <p:cNvPr id="5" name="Picture 2" descr="Image result for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5867400"/>
            <a:ext cx="1237004" cy="10477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06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304800" y="304800"/>
            <a:ext cx="8458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Viruses can only replicate by…</a:t>
            </a:r>
          </a:p>
          <a:p>
            <a:pPr eaLnBrk="1" hangingPunct="1"/>
            <a:r>
              <a:rPr lang="en-US" sz="3600" dirty="0">
                <a:latin typeface="Times New Roman" pitchFamily="18" charset="0"/>
              </a:rPr>
              <a:t>A.) Finding another similar virus.</a:t>
            </a:r>
          </a:p>
          <a:p>
            <a:pPr eaLnBrk="1" hangingPunct="1"/>
            <a:r>
              <a:rPr lang="en-US" sz="3600" dirty="0">
                <a:latin typeface="Times New Roman" pitchFamily="18" charset="0"/>
              </a:rPr>
              <a:t>B.) Binary Fission.</a:t>
            </a:r>
          </a:p>
          <a:p>
            <a:pPr eaLnBrk="1" hangingPunct="1"/>
            <a:r>
              <a:rPr lang="en-US" sz="3600" dirty="0">
                <a:latin typeface="Times New Roman" pitchFamily="18" charset="0"/>
              </a:rPr>
              <a:t>C.) Invading and taking over other cells. </a:t>
            </a:r>
          </a:p>
          <a:p>
            <a:pPr eaLnBrk="1" hangingPunct="1"/>
            <a:r>
              <a:rPr lang="en-US" sz="3600" dirty="0">
                <a:latin typeface="Times New Roman" pitchFamily="18" charset="0"/>
              </a:rPr>
              <a:t>D.) Conjugation.</a:t>
            </a:r>
          </a:p>
          <a:p>
            <a:pPr eaLnBrk="1" hangingPunct="1"/>
            <a:r>
              <a:rPr lang="en-US" sz="3600" dirty="0">
                <a:latin typeface="Times New Roman" pitchFamily="18" charset="0"/>
              </a:rPr>
              <a:t>E.) Sexual Reproduction	.</a:t>
            </a:r>
            <a:r>
              <a:rPr lang="en-US" sz="3600" dirty="0">
                <a:solidFill>
                  <a:schemeClr val="bg1"/>
                </a:solidFill>
                <a:latin typeface="Times New Roman" pitchFamily="18" charset="0"/>
              </a:rPr>
              <a:t>							</a:t>
            </a:r>
          </a:p>
          <a:p>
            <a:pPr eaLnBrk="1" hangingPunct="1"/>
            <a:endParaRPr lang="en-US" sz="3600" dirty="0">
              <a:solidFill>
                <a:schemeClr val="bg1"/>
              </a:solidFill>
              <a:latin typeface="Times New Roman" pitchFamily="18" charset="0"/>
            </a:endParaRPr>
          </a:p>
        </p:txBody>
      </p:sp>
      <p:sp>
        <p:nvSpPr>
          <p:cNvPr id="12291"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p>
        </p:txBody>
      </p:sp>
      <p:pic>
        <p:nvPicPr>
          <p:cNvPr id="12292" name="Picture 5" descr="http://www.sciencemusings.com/uploaded_images/virus-701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53842">
            <a:off x="5537200" y="3879851"/>
            <a:ext cx="43719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6858000" y="4953000"/>
            <a:ext cx="1752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pic>
        <p:nvPicPr>
          <p:cNvPr id="2" name="Picture 1">
            <a:extLst>
              <a:ext uri="{FF2B5EF4-FFF2-40B4-BE49-F238E27FC236}">
                <a16:creationId xmlns:a16="http://schemas.microsoft.com/office/drawing/2014/main" id="{B9BC3764-1E0B-9877-2C6F-724D97288307}"/>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4525963"/>
          </a:xfrm>
        </p:spPr>
        <p:txBody>
          <a:bodyPr/>
          <a:lstStyle/>
          <a:p>
            <a:r>
              <a:rPr lang="en-US" dirty="0">
                <a:solidFill>
                  <a:srgbClr val="CC99FF"/>
                </a:solidFill>
              </a:rPr>
              <a:t>Which is a bogus statement about Ebola?</a:t>
            </a:r>
          </a:p>
          <a:p>
            <a:pPr lvl="1"/>
            <a:r>
              <a:rPr lang="en-US" dirty="0">
                <a:solidFill>
                  <a:schemeClr val="bg2">
                    <a:lumMod val="60000"/>
                    <a:lumOff val="40000"/>
                  </a:schemeClr>
                </a:solidFill>
              </a:rPr>
              <a:t>A.) </a:t>
            </a:r>
            <a:r>
              <a:rPr lang="en-US" dirty="0">
                <a:solidFill>
                  <a:schemeClr val="accent1">
                    <a:lumMod val="40000"/>
                    <a:lumOff val="60000"/>
                  </a:schemeClr>
                </a:solidFill>
              </a:rPr>
              <a:t>Gloves, full protective facemask, gowns, and all precautions should be used to help in the treatment.</a:t>
            </a:r>
          </a:p>
          <a:p>
            <a:pPr lvl="1"/>
            <a:r>
              <a:rPr lang="en-US" dirty="0">
                <a:solidFill>
                  <a:srgbClr val="00FFFF"/>
                </a:solidFill>
              </a:rPr>
              <a:t>B.) Clothing and bedding from an infected person is </a:t>
            </a:r>
            <a:r>
              <a:rPr lang="en-US" dirty="0">
                <a:solidFill>
                  <a:srgbClr val="FFFF00"/>
                </a:solidFill>
              </a:rPr>
              <a:t>highly</a:t>
            </a:r>
            <a:r>
              <a:rPr lang="en-US" dirty="0">
                <a:solidFill>
                  <a:srgbClr val="00FFFF"/>
                </a:solidFill>
              </a:rPr>
              <a:t> contagious.</a:t>
            </a:r>
          </a:p>
          <a:p>
            <a:pPr lvl="1"/>
            <a:r>
              <a:rPr lang="en-US" dirty="0">
                <a:solidFill>
                  <a:srgbClr val="FF9999"/>
                </a:solidFill>
              </a:rPr>
              <a:t>C.) Diagnosis is difficult at first because the fever and fatigue are like a lot of other tropical diseases.</a:t>
            </a:r>
          </a:p>
          <a:p>
            <a:pPr lvl="1"/>
            <a:r>
              <a:rPr lang="en-US" dirty="0">
                <a:solidFill>
                  <a:srgbClr val="CCCCFF"/>
                </a:solidFill>
              </a:rPr>
              <a:t> D.) Humans are not infectious until they develop symptoms.</a:t>
            </a:r>
          </a:p>
          <a:p>
            <a:pPr lvl="1"/>
            <a:r>
              <a:rPr lang="en-US" dirty="0">
                <a:solidFill>
                  <a:srgbClr val="FFC000"/>
                </a:solidFill>
              </a:rPr>
              <a:t>E.) People can continue to spread the virus for up to 7 weeks in their body fluids if the virus is present. </a:t>
            </a:r>
          </a:p>
          <a:p>
            <a:pPr lvl="1"/>
            <a:endParaRPr lang="en-US" dirty="0">
              <a:solidFill>
                <a:schemeClr val="accent2">
                  <a:lumMod val="40000"/>
                  <a:lumOff val="60000"/>
                </a:schemeClr>
              </a:solidFill>
            </a:endParaRPr>
          </a:p>
        </p:txBody>
      </p:sp>
      <p:sp>
        <p:nvSpPr>
          <p:cNvPr id="2" name="Rectangle 1"/>
          <p:cNvSpPr/>
          <p:nvPr/>
        </p:nvSpPr>
        <p:spPr>
          <a:xfrm>
            <a:off x="4114800" y="6248400"/>
            <a:ext cx="5638800" cy="523220"/>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Tahoma" pitchFamily="34" charset="0"/>
                <a:ea typeface="+mn-ea"/>
                <a:cs typeface="+mn-cs"/>
              </a:rPr>
              <a:t>The bogus one is…</a:t>
            </a:r>
          </a:p>
        </p:txBody>
      </p:sp>
      <p:sp>
        <p:nvSpPr>
          <p:cNvPr id="4" name="Rounded Rectangle 3"/>
          <p:cNvSpPr/>
          <p:nvPr/>
        </p:nvSpPr>
        <p:spPr bwMode="auto">
          <a:xfrm>
            <a:off x="304800" y="2133600"/>
            <a:ext cx="8153400" cy="990600"/>
          </a:xfrm>
          <a:prstGeom prst="roundRect">
            <a:avLst/>
          </a:prstGeom>
          <a:noFill/>
          <a:ln w="57150" cap="flat" cmpd="sng" algn="ctr">
            <a:solidFill>
              <a:schemeClr val="tx1"/>
            </a:solidFill>
            <a:prstDash val="solid"/>
            <a:round/>
            <a:headEnd type="none" w="med" len="med"/>
            <a:tailEnd type="none" w="med" len="med"/>
          </a:ln>
          <a:effectLst>
            <a:glow rad="228600">
              <a:srgbClr val="00FFFF">
                <a:alpha val="40000"/>
              </a:srgbClr>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a:ln>
                <a:noFill/>
              </a:ln>
              <a:solidFill>
                <a:srgbClr val="FFFFFF"/>
              </a:solidFill>
              <a:effectLst>
                <a:glow rad="127000">
                  <a:srgbClr val="00FFFF"/>
                </a:glow>
                <a:outerShdw blurRad="38100" dist="38100" dir="2700000" algn="tl">
                  <a:srgbClr val="000000">
                    <a:alpha val="43137"/>
                  </a:srgbClr>
                </a:outerShdw>
              </a:effectLst>
              <a:uLnTx/>
              <a:uFillTx/>
              <a:latin typeface="Tahoma" pitchFamily="34" charset="0"/>
              <a:ea typeface="+mn-ea"/>
              <a:cs typeface="+mn-cs"/>
            </a:endParaRPr>
          </a:p>
        </p:txBody>
      </p:sp>
      <p:pic>
        <p:nvPicPr>
          <p:cNvPr id="5" name="Picture 2" descr="Image result for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5867400"/>
            <a:ext cx="1237004" cy="10477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32648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body" idx="1"/>
          </p:nvPr>
        </p:nvSpPr>
        <p:spPr>
          <a:xfrm>
            <a:off x="228600" y="228600"/>
            <a:ext cx="8458200" cy="5897563"/>
          </a:xfrm>
        </p:spPr>
        <p:txBody>
          <a:bodyPr/>
          <a:lstStyle/>
          <a:p>
            <a:r>
              <a:rPr lang="en-US">
                <a:solidFill>
                  <a:srgbClr val="FF5050"/>
                </a:solidFill>
              </a:rPr>
              <a:t>40 million people died in this pandemic that occurred (1918-1920)?</a:t>
            </a:r>
          </a:p>
          <a:p>
            <a:endParaRPr lang="en-US">
              <a:solidFill>
                <a:srgbClr val="FF5050"/>
              </a:solidFill>
            </a:endParaRPr>
          </a:p>
        </p:txBody>
      </p:sp>
      <p:pic>
        <p:nvPicPr>
          <p:cNvPr id="158723" name="Picture 6" descr="800px-Spanish_flu_hosp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5081588"/>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58724" name="WordArt 4"/>
          <p:cNvSpPr>
            <a:spLocks noChangeArrowheads="1" noChangeShapeType="1" noTextEdit="1"/>
          </p:cNvSpPr>
          <p:nvPr/>
        </p:nvSpPr>
        <p:spPr bwMode="auto">
          <a:xfrm>
            <a:off x="457200" y="1676400"/>
            <a:ext cx="1524000" cy="1371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20</a:t>
            </a:r>
          </a:p>
        </p:txBody>
      </p:sp>
      <p:sp>
        <p:nvSpPr>
          <p:cNvPr id="158725" name="WordArt 5"/>
          <p:cNvSpPr>
            <a:spLocks noChangeArrowheads="1" noChangeShapeType="1" noTextEdit="1"/>
          </p:cNvSpPr>
          <p:nvPr/>
        </p:nvSpPr>
        <p:spPr bwMode="auto">
          <a:xfrm>
            <a:off x="2438400" y="1600200"/>
            <a:ext cx="5867400" cy="1622425"/>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0" normalizeH="0" baseline="0" noProof="0" dirty="0">
              <a:ln w="28575">
                <a:solidFill>
                  <a:srgbClr val="000000"/>
                </a:solidFill>
                <a:round/>
                <a:headEnd/>
                <a:tailEnd/>
              </a:ln>
              <a:solidFill>
                <a:srgbClr val="FF3300"/>
              </a:solidFill>
              <a:effectLst>
                <a:outerShdw dist="53882" dir="2700000" algn="ctr" rotWithShape="0">
                  <a:srgbClr val="C0C0C0">
                    <a:alpha val="79999"/>
                  </a:srgbClr>
                </a:outerShdw>
              </a:effectLst>
              <a:uLnTx/>
              <a:uFillTx/>
              <a:latin typeface="Times New Roman"/>
              <a:ea typeface="+mn-ea"/>
              <a:cs typeface="Times New Roman"/>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body" idx="1"/>
          </p:nvPr>
        </p:nvSpPr>
        <p:spPr>
          <a:xfrm>
            <a:off x="228600" y="228600"/>
            <a:ext cx="8458200" cy="5897563"/>
          </a:xfrm>
        </p:spPr>
        <p:txBody>
          <a:bodyPr/>
          <a:lstStyle/>
          <a:p>
            <a:r>
              <a:rPr lang="en-US">
                <a:solidFill>
                  <a:srgbClr val="FF5050"/>
                </a:solidFill>
              </a:rPr>
              <a:t>40 million people died in this pandemic that occurred (1918-1920)?</a:t>
            </a:r>
          </a:p>
          <a:p>
            <a:endParaRPr lang="en-US">
              <a:solidFill>
                <a:srgbClr val="FF5050"/>
              </a:solidFill>
            </a:endParaRPr>
          </a:p>
        </p:txBody>
      </p:sp>
      <p:pic>
        <p:nvPicPr>
          <p:cNvPr id="158723" name="Picture 6" descr="800px-Spanish_flu_hosp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5081588"/>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58724" name="WordArt 4"/>
          <p:cNvSpPr>
            <a:spLocks noChangeArrowheads="1" noChangeShapeType="1" noTextEdit="1"/>
          </p:cNvSpPr>
          <p:nvPr/>
        </p:nvSpPr>
        <p:spPr bwMode="auto">
          <a:xfrm>
            <a:off x="457200" y="1676400"/>
            <a:ext cx="1524000" cy="1371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20</a:t>
            </a:r>
          </a:p>
        </p:txBody>
      </p:sp>
      <p:sp>
        <p:nvSpPr>
          <p:cNvPr id="158725" name="WordArt 5"/>
          <p:cNvSpPr>
            <a:spLocks noChangeArrowheads="1" noChangeShapeType="1" noTextEdit="1"/>
          </p:cNvSpPr>
          <p:nvPr/>
        </p:nvSpPr>
        <p:spPr bwMode="auto">
          <a:xfrm>
            <a:off x="2438400" y="1600200"/>
            <a:ext cx="5867400" cy="1622425"/>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solidFill>
                  <a:srgbClr val="FF3300"/>
                </a:solidFill>
                <a:effectLst>
                  <a:outerShdw dist="53882" dir="2700000" algn="ctr" rotWithShape="0">
                    <a:srgbClr val="C0C0C0">
                      <a:alpha val="79999"/>
                    </a:srgbClr>
                  </a:outerShdw>
                </a:effectLst>
                <a:uLnTx/>
                <a:uFillTx/>
                <a:latin typeface="Times New Roman"/>
                <a:ea typeface="+mn-ea"/>
                <a:cs typeface="Times New Roman"/>
              </a:rPr>
              <a:t>Spanish Flu</a:t>
            </a:r>
          </a:p>
        </p:txBody>
      </p:sp>
    </p:spTree>
    <p:extLst>
      <p:ext uri="{BB962C8B-B14F-4D97-AF65-F5344CB8AC3E}">
        <p14:creationId xmlns:p14="http://schemas.microsoft.com/office/powerpoint/2010/main" val="371208514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570371" name="Group 3"/>
          <p:cNvGraphicFramePr>
            <a:graphicFrameLocks noGrp="1"/>
          </p:cNvGraphicFramePr>
          <p:nvPr/>
        </p:nvGraphicFramePr>
        <p:xfrm>
          <a:off x="228600" y="838200"/>
          <a:ext cx="8686800" cy="560231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7169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GONE VIRAL</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SHAPE-UP</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NOT ALIVE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OH-NO!</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FFFFCC"/>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FFFFCC"/>
                          </a:solidFill>
                          <a:effectLst/>
                          <a:latin typeface="Times New Roman" pitchFamily="18" charset="0"/>
                        </a:rPr>
                        <a:t>-COMPUTER VIRUS-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666"/>
                    </a:solidFill>
                  </a:tcPr>
                </a:tc>
                <a:extLst>
                  <a:ext uri="{0D108BD9-81ED-4DB2-BD59-A6C34878D82A}">
                    <a16:rowId xmlns:a16="http://schemas.microsoft.com/office/drawing/2014/main" val="10001"/>
                  </a:ext>
                </a:extLst>
              </a:tr>
              <a:tr h="94453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666"/>
                    </a:solidFill>
                  </a:tcPr>
                </a:tc>
                <a:extLst>
                  <a:ext uri="{0D108BD9-81ED-4DB2-BD59-A6C34878D82A}">
                    <a16:rowId xmlns:a16="http://schemas.microsoft.com/office/drawing/2014/main" val="10002"/>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666"/>
                    </a:solidFill>
                  </a:tcPr>
                </a:tc>
                <a:extLst>
                  <a:ext uri="{0D108BD9-81ED-4DB2-BD59-A6C34878D82A}">
                    <a16:rowId xmlns:a16="http://schemas.microsoft.com/office/drawing/2014/main" val="10003"/>
                  </a:ext>
                </a:extLst>
              </a:tr>
              <a:tr h="94770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666"/>
                    </a:solidFill>
                  </a:tcPr>
                </a:tc>
                <a:extLst>
                  <a:ext uri="{0D108BD9-81ED-4DB2-BD59-A6C34878D82A}">
                    <a16:rowId xmlns:a16="http://schemas.microsoft.com/office/drawing/2014/main" val="10004"/>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666"/>
                    </a:solidFill>
                  </a:tcPr>
                </a:tc>
                <a:extLst>
                  <a:ext uri="{0D108BD9-81ED-4DB2-BD59-A6C34878D82A}">
                    <a16:rowId xmlns:a16="http://schemas.microsoft.com/office/drawing/2014/main" val="10005"/>
                  </a:ext>
                </a:extLst>
              </a:tr>
            </a:tbl>
          </a:graphicData>
        </a:graphic>
      </p:graphicFrame>
      <p:sp>
        <p:nvSpPr>
          <p:cNvPr id="159791"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5979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9793"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Virus Review Game</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http://images1.wikia.nocookie.net/__cb20110306191620/matrix/images/9/9c/Matrix_Cod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53550"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1" name="WordArt 3"/>
          <p:cNvSpPr>
            <a:spLocks noChangeArrowheads="1" noChangeShapeType="1" noTextEdit="1"/>
          </p:cNvSpPr>
          <p:nvPr/>
        </p:nvSpPr>
        <p:spPr bwMode="auto">
          <a:xfrm>
            <a:off x="304800" y="228600"/>
            <a:ext cx="485775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What movie is this?</a:t>
            </a:r>
          </a:p>
        </p:txBody>
      </p:sp>
      <p:sp>
        <p:nvSpPr>
          <p:cNvPr id="160772" name="WordArt 4"/>
          <p:cNvSpPr>
            <a:spLocks noChangeArrowheads="1" noChangeShapeType="1" noTextEdit="1"/>
          </p:cNvSpPr>
          <p:nvPr/>
        </p:nvSpPr>
        <p:spPr bwMode="auto">
          <a:xfrm>
            <a:off x="7391400" y="381000"/>
            <a:ext cx="1600200" cy="1066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*21</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http://images1.wikia.nocookie.net/__cb20110306191620/matrix/images/9/9c/Matrix_Cod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53550"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5" name="WordArt 3"/>
          <p:cNvSpPr>
            <a:spLocks noChangeArrowheads="1" noChangeShapeType="1" noTextEdit="1"/>
          </p:cNvSpPr>
          <p:nvPr/>
        </p:nvSpPr>
        <p:spPr bwMode="auto">
          <a:xfrm>
            <a:off x="304800" y="228600"/>
            <a:ext cx="485775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What movie is this?</a:t>
            </a:r>
          </a:p>
        </p:txBody>
      </p:sp>
      <p:sp>
        <p:nvSpPr>
          <p:cNvPr id="161796" name="WordArt 4"/>
          <p:cNvSpPr>
            <a:spLocks noChangeArrowheads="1" noChangeShapeType="1" noTextEdit="1"/>
          </p:cNvSpPr>
          <p:nvPr/>
        </p:nvSpPr>
        <p:spPr bwMode="auto">
          <a:xfrm>
            <a:off x="7391400" y="381000"/>
            <a:ext cx="1600200" cy="1066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*21</a:t>
            </a:r>
          </a:p>
        </p:txBody>
      </p:sp>
      <p:sp>
        <p:nvSpPr>
          <p:cNvPr id="161797" name="WordArt 5"/>
          <p:cNvSpPr>
            <a:spLocks noChangeArrowheads="1" noChangeShapeType="1" noTextEdit="1"/>
          </p:cNvSpPr>
          <p:nvPr/>
        </p:nvSpPr>
        <p:spPr bwMode="auto">
          <a:xfrm>
            <a:off x="838200" y="1676400"/>
            <a:ext cx="7162800" cy="3276600"/>
          </a:xfrm>
          <a:prstGeom prst="rect">
            <a:avLst/>
          </a:prstGeom>
        </p:spPr>
        <p:txBody>
          <a:bodyPr wrap="none" fromWordArt="1">
            <a:prstTxWarp prst="textFadeUp">
              <a:avLst>
                <a:gd name="adj" fmla="val 9991"/>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000000"/>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uLnTx/>
                <a:uFillTx/>
                <a:latin typeface="Arial Black"/>
                <a:ea typeface="+mn-ea"/>
                <a:cs typeface="+mn-cs"/>
              </a:rPr>
              <a:t>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000000"/>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uLnTx/>
                <a:uFillTx/>
                <a:latin typeface="Arial Black"/>
                <a:ea typeface="+mn-ea"/>
                <a:cs typeface="+mn-cs"/>
              </a:rPr>
              <a:t>Matrix</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idx="1"/>
          </p:nvPr>
        </p:nvSpPr>
        <p:spPr>
          <a:xfrm>
            <a:off x="457200" y="228600"/>
            <a:ext cx="8229600" cy="5897563"/>
          </a:xfrm>
        </p:spPr>
        <p:txBody>
          <a:bodyPr/>
          <a:lstStyle/>
          <a:p>
            <a:r>
              <a:rPr lang="en-US"/>
              <a:t>What movie is this?</a:t>
            </a:r>
          </a:p>
        </p:txBody>
      </p:sp>
      <p:pic>
        <p:nvPicPr>
          <p:cNvPr id="162819" name="Picture 3" descr="http://galacticwatercooler.com/wp-content/uploads/2010/12/TronLegacy_GW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0" name="Rectangle 4"/>
          <p:cNvSpPr>
            <a:spLocks noChangeArrowheads="1"/>
          </p:cNvSpPr>
          <p:nvPr/>
        </p:nvSpPr>
        <p:spPr bwMode="auto">
          <a:xfrm>
            <a:off x="3581400" y="838200"/>
            <a:ext cx="2057400" cy="6858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2821" name="WordArt 5"/>
          <p:cNvSpPr>
            <a:spLocks noChangeArrowheads="1" noChangeShapeType="1" noTextEdit="1"/>
          </p:cNvSpPr>
          <p:nvPr/>
        </p:nvSpPr>
        <p:spPr bwMode="auto">
          <a:xfrm>
            <a:off x="7239000" y="304800"/>
            <a:ext cx="1447800" cy="1066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*22</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body" idx="1"/>
          </p:nvPr>
        </p:nvSpPr>
        <p:spPr>
          <a:xfrm>
            <a:off x="457200" y="228600"/>
            <a:ext cx="8229600" cy="5897563"/>
          </a:xfrm>
        </p:spPr>
        <p:txBody>
          <a:bodyPr/>
          <a:lstStyle/>
          <a:p>
            <a:r>
              <a:rPr lang="en-US"/>
              <a:t>What movie is this?</a:t>
            </a:r>
          </a:p>
        </p:txBody>
      </p:sp>
      <p:pic>
        <p:nvPicPr>
          <p:cNvPr id="163843" name="Picture 3" descr="http://galacticwatercooler.com/wp-content/uploads/2010/12/TronLegacy_GW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4" name="Rectangle 4"/>
          <p:cNvSpPr>
            <a:spLocks noChangeArrowheads="1"/>
          </p:cNvSpPr>
          <p:nvPr/>
        </p:nvSpPr>
        <p:spPr bwMode="auto">
          <a:xfrm>
            <a:off x="3581400" y="838200"/>
            <a:ext cx="2057400" cy="6858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3845" name="WordArt 5"/>
          <p:cNvSpPr>
            <a:spLocks noChangeArrowheads="1" noChangeShapeType="1" noTextEdit="1"/>
          </p:cNvSpPr>
          <p:nvPr/>
        </p:nvSpPr>
        <p:spPr bwMode="auto">
          <a:xfrm>
            <a:off x="7239000" y="304800"/>
            <a:ext cx="1447800" cy="1066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*22</a:t>
            </a:r>
          </a:p>
        </p:txBody>
      </p:sp>
      <p:sp>
        <p:nvSpPr>
          <p:cNvPr id="163846" name="WordArt 6"/>
          <p:cNvSpPr>
            <a:spLocks noChangeArrowheads="1" noChangeShapeType="1" noTextEdit="1"/>
          </p:cNvSpPr>
          <p:nvPr/>
        </p:nvSpPr>
        <p:spPr bwMode="auto">
          <a:xfrm>
            <a:off x="762000" y="1371600"/>
            <a:ext cx="5638800" cy="1371600"/>
          </a:xfrm>
          <a:prstGeom prst="rect">
            <a:avLst/>
          </a:prstGeom>
          <a:ln w="28575">
            <a:solidFill>
              <a:schemeClr val="tx1"/>
            </a:solidFill>
          </a:ln>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9525">
                  <a:solidFill>
                    <a:srgbClr val="000000"/>
                  </a:solidFill>
                  <a:round/>
                  <a:headEnd/>
                  <a:tailEnd/>
                </a:ln>
                <a:solidFill>
                  <a:srgbClr val="FFFFFF"/>
                </a:solidFill>
                <a:effectLst>
                  <a:glow rad="863600">
                    <a:srgbClr val="BBE0E3">
                      <a:satMod val="175000"/>
                      <a:alpha val="87000"/>
                    </a:srgbClr>
                  </a:glow>
                  <a:outerShdw dist="45791" dir="3378596" algn="ctr" rotWithShape="0">
                    <a:srgbClr val="4D4D4D">
                      <a:alpha val="79999"/>
                    </a:srgbClr>
                  </a:outerShdw>
                  <a:reflection blurRad="6350" stA="55000" endA="50" endPos="85000" dist="29997" dir="5400000" sy="-100000" algn="bl" rotWithShape="0"/>
                </a:effectLst>
                <a:uLnTx/>
                <a:uFillTx/>
                <a:latin typeface="Arial Black"/>
                <a:ea typeface="+mn-ea"/>
                <a:cs typeface="+mn-cs"/>
              </a:rPr>
              <a:t>Tron</a:t>
            </a:r>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2" name="voltage.wav"/>
          </p:stSnd>
        </p:sndAc>
      </p:transition>
    </mc:Choice>
    <mc:Fallback xmlns="">
      <p:transition spd="slow">
        <p:sndAc>
          <p:stSnd>
            <p:snd r:embed="rId4"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46">
                                            <p:txEl>
                                              <p:pRg st="0" end="0"/>
                                            </p:txEl>
                                          </p:spTgt>
                                        </p:tgtEl>
                                        <p:attrNameLst>
                                          <p:attrName>style.visibility</p:attrName>
                                        </p:attrNameLst>
                                      </p:cBhvr>
                                      <p:to>
                                        <p:strVal val="visible"/>
                                      </p:to>
                                    </p:set>
                                    <p:animEffect transition="in" filter="barn(inVertical)">
                                      <p:cBhvr>
                                        <p:cTn id="7" dur="500"/>
                                        <p:tgtEl>
                                          <p:spTgt spid="1638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228600" y="228600"/>
            <a:ext cx="8458200" cy="5897563"/>
          </a:xfrm>
        </p:spPr>
        <p:txBody>
          <a:bodyPr/>
          <a:lstStyle/>
          <a:p>
            <a:r>
              <a:rPr lang="en-US"/>
              <a:t>Name this movie?</a:t>
            </a:r>
          </a:p>
          <a:p>
            <a:endParaRPr lang="en-US"/>
          </a:p>
        </p:txBody>
      </p:sp>
      <p:pic>
        <p:nvPicPr>
          <p:cNvPr id="164867" name="Picture 3" descr="http://www.prad.de/images/monitore/asus_vk246h/asus-vk246h-video_oceans_elev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296400" cy="675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8" name="WordArt 4"/>
          <p:cNvSpPr>
            <a:spLocks noChangeArrowheads="1" noChangeShapeType="1" noTextEdit="1"/>
          </p:cNvSpPr>
          <p:nvPr/>
        </p:nvSpPr>
        <p:spPr bwMode="auto">
          <a:xfrm>
            <a:off x="7086600" y="685800"/>
            <a:ext cx="1828800" cy="1143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*23</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body" idx="1"/>
          </p:nvPr>
        </p:nvSpPr>
        <p:spPr>
          <a:xfrm>
            <a:off x="228600" y="228600"/>
            <a:ext cx="8458200" cy="5897563"/>
          </a:xfrm>
        </p:spPr>
        <p:txBody>
          <a:bodyPr/>
          <a:lstStyle/>
          <a:p>
            <a:r>
              <a:rPr lang="en-US"/>
              <a:t>Name this movie?</a:t>
            </a:r>
          </a:p>
          <a:p>
            <a:endParaRPr lang="en-US"/>
          </a:p>
        </p:txBody>
      </p:sp>
      <p:pic>
        <p:nvPicPr>
          <p:cNvPr id="165891" name="Picture 3" descr="http://www.prad.de/images/monitore/asus_vk246h/asus-vk246h-video_oceans_elev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296400" cy="675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WordArt 4"/>
          <p:cNvSpPr>
            <a:spLocks noChangeArrowheads="1" noChangeShapeType="1" noTextEdit="1"/>
          </p:cNvSpPr>
          <p:nvPr/>
        </p:nvSpPr>
        <p:spPr bwMode="auto">
          <a:xfrm>
            <a:off x="7086600" y="685800"/>
            <a:ext cx="1828800" cy="1143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*23</a:t>
            </a:r>
          </a:p>
        </p:txBody>
      </p:sp>
      <p:pic>
        <p:nvPicPr>
          <p:cNvPr id="165893" name="Picture 5" descr="http://www.notanon.com/wp-content/uploads/2010/07/oceans_elev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600"/>
            <a:ext cx="3952875" cy="5638800"/>
          </a:xfrm>
          <a:prstGeom prst="rect">
            <a:avLst/>
          </a:prstGeom>
          <a:noFill/>
          <a:ln w="762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304800" y="304800"/>
            <a:ext cx="8458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Viruses can only replicate by…</a:t>
            </a:r>
          </a:p>
          <a:p>
            <a:pPr eaLnBrk="1" hangingPunct="1"/>
            <a:r>
              <a:rPr lang="en-US" sz="3600" dirty="0">
                <a:solidFill>
                  <a:srgbClr val="FF99FF"/>
                </a:solidFill>
                <a:latin typeface="Times New Roman" pitchFamily="18" charset="0"/>
              </a:rPr>
              <a:t>A.) Finding another similar virus.</a:t>
            </a:r>
          </a:p>
          <a:p>
            <a:pPr eaLnBrk="1" hangingPunct="1"/>
            <a:r>
              <a:rPr lang="en-US" sz="3600" dirty="0">
                <a:latin typeface="Times New Roman" pitchFamily="18" charset="0"/>
              </a:rPr>
              <a:t>B.) Binary Fission.</a:t>
            </a:r>
          </a:p>
          <a:p>
            <a:pPr eaLnBrk="1" hangingPunct="1"/>
            <a:r>
              <a:rPr lang="en-US" sz="3600" dirty="0">
                <a:latin typeface="Times New Roman" pitchFamily="18" charset="0"/>
              </a:rPr>
              <a:t>C.) Invading and taking over other cells. </a:t>
            </a:r>
          </a:p>
          <a:p>
            <a:pPr eaLnBrk="1" hangingPunct="1"/>
            <a:r>
              <a:rPr lang="en-US" sz="3600" dirty="0">
                <a:latin typeface="Times New Roman" pitchFamily="18" charset="0"/>
              </a:rPr>
              <a:t>D.) Conjugation.</a:t>
            </a:r>
          </a:p>
          <a:p>
            <a:pPr eaLnBrk="1" hangingPunct="1"/>
            <a:r>
              <a:rPr lang="en-US" sz="3600" dirty="0">
                <a:latin typeface="Times New Roman" pitchFamily="18" charset="0"/>
              </a:rPr>
              <a:t>E.) Sexual Reproduction	.</a:t>
            </a:r>
            <a:r>
              <a:rPr lang="en-US" sz="3600" dirty="0">
                <a:solidFill>
                  <a:schemeClr val="bg1"/>
                </a:solidFill>
                <a:latin typeface="Times New Roman" pitchFamily="18" charset="0"/>
              </a:rPr>
              <a:t>							</a:t>
            </a:r>
          </a:p>
          <a:p>
            <a:pPr eaLnBrk="1" hangingPunct="1"/>
            <a:endParaRPr lang="en-US" sz="3600" dirty="0">
              <a:solidFill>
                <a:schemeClr val="bg1"/>
              </a:solidFill>
              <a:latin typeface="Times New Roman" pitchFamily="18" charset="0"/>
            </a:endParaRPr>
          </a:p>
        </p:txBody>
      </p:sp>
      <p:sp>
        <p:nvSpPr>
          <p:cNvPr id="13315"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p>
        </p:txBody>
      </p:sp>
      <p:pic>
        <p:nvPicPr>
          <p:cNvPr id="13316" name="Picture 5" descr="http://www.sciencemusings.com/uploaded_images/virus-701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99645">
            <a:off x="-868363" y="3924300"/>
            <a:ext cx="4086226"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http://www.sciencemusings.com/uploaded_images/virus-701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53842">
            <a:off x="5537200" y="3879851"/>
            <a:ext cx="43719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descr="http://www.sciencemusings.com/uploaded_images/virus-7019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551530">
            <a:off x="7997825" y="1362075"/>
            <a:ext cx="1693863"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6858000" y="4953000"/>
            <a:ext cx="1752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pic>
        <p:nvPicPr>
          <p:cNvPr id="2" name="Picture 1">
            <a:extLst>
              <a:ext uri="{FF2B5EF4-FFF2-40B4-BE49-F238E27FC236}">
                <a16:creationId xmlns:a16="http://schemas.microsoft.com/office/drawing/2014/main" id="{7AEB5E4A-30F8-B2AE-50E0-259D34DE667E}"/>
              </a:ext>
            </a:extLst>
          </p:cNvPr>
          <p:cNvPicPr>
            <a:picLocks noChangeAspect="1"/>
          </p:cNvPicPr>
          <p:nvPr/>
        </p:nvPicPr>
        <p:blipFill>
          <a:blip r:embed="rId4"/>
          <a:stretch>
            <a:fillRect/>
          </a:stretch>
        </p:blipFill>
        <p:spPr>
          <a:xfrm>
            <a:off x="7418674" y="6787306"/>
            <a:ext cx="1633537" cy="70694"/>
          </a:xfrm>
          <a:prstGeom prst="rect">
            <a:avLst/>
          </a:prstGeom>
        </p:spPr>
      </p:pic>
      <p:pic>
        <p:nvPicPr>
          <p:cNvPr id="3" name="Picture 2">
            <a:extLst>
              <a:ext uri="{FF2B5EF4-FFF2-40B4-BE49-F238E27FC236}">
                <a16:creationId xmlns:a16="http://schemas.microsoft.com/office/drawing/2014/main" id="{1F95B67C-CD34-CE7C-8EA5-6497AA58E66A}"/>
              </a:ext>
            </a:extLst>
          </p:cNvPr>
          <p:cNvPicPr>
            <a:picLocks noChangeAspect="1"/>
          </p:cNvPicPr>
          <p:nvPr/>
        </p:nvPicPr>
        <p:blipFill>
          <a:blip r:embed="rId4"/>
          <a:stretch>
            <a:fillRect/>
          </a:stretch>
        </p:blipFill>
        <p:spPr>
          <a:xfrm>
            <a:off x="7571074" y="6939706"/>
            <a:ext cx="1633537" cy="70694"/>
          </a:xfrm>
          <a:prstGeom prst="rect">
            <a:avLst/>
          </a:prstGeom>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body" idx="1"/>
          </p:nvPr>
        </p:nvSpPr>
        <p:spPr>
          <a:xfrm>
            <a:off x="457200" y="228600"/>
            <a:ext cx="8229600" cy="5897563"/>
          </a:xfrm>
        </p:spPr>
        <p:txBody>
          <a:bodyPr/>
          <a:lstStyle/>
          <a:p>
            <a:r>
              <a:rPr lang="en-US"/>
              <a:t>Name this movie?</a:t>
            </a:r>
          </a:p>
          <a:p>
            <a:endParaRPr lang="en-US"/>
          </a:p>
        </p:txBody>
      </p:sp>
      <p:pic>
        <p:nvPicPr>
          <p:cNvPr id="166915" name="Picture 3" descr="mission-impossiblecabledr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8686800" cy="56007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66916" name="WordArt 4"/>
          <p:cNvSpPr>
            <a:spLocks noChangeArrowheads="1" noChangeShapeType="1" noTextEdit="1"/>
          </p:cNvSpPr>
          <p:nvPr/>
        </p:nvSpPr>
        <p:spPr bwMode="auto">
          <a:xfrm>
            <a:off x="6705600" y="1295400"/>
            <a:ext cx="1905000" cy="1143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*24</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body" idx="1"/>
          </p:nvPr>
        </p:nvSpPr>
        <p:spPr>
          <a:xfrm>
            <a:off x="457200" y="228600"/>
            <a:ext cx="8229600" cy="5897563"/>
          </a:xfrm>
        </p:spPr>
        <p:txBody>
          <a:bodyPr/>
          <a:lstStyle/>
          <a:p>
            <a:r>
              <a:rPr lang="en-US"/>
              <a:t>Name this movie?</a:t>
            </a:r>
          </a:p>
          <a:p>
            <a:endParaRPr lang="en-US"/>
          </a:p>
        </p:txBody>
      </p:sp>
      <p:pic>
        <p:nvPicPr>
          <p:cNvPr id="167939" name="Picture 3" descr="mission-impossiblecabledr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8686800" cy="56007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67940" name="WordArt 4"/>
          <p:cNvSpPr>
            <a:spLocks noChangeArrowheads="1" noChangeShapeType="1" noTextEdit="1"/>
          </p:cNvSpPr>
          <p:nvPr/>
        </p:nvSpPr>
        <p:spPr bwMode="auto">
          <a:xfrm>
            <a:off x="6705600" y="1295400"/>
            <a:ext cx="1905000" cy="1143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*24</a:t>
            </a:r>
          </a:p>
        </p:txBody>
      </p:sp>
      <p:pic>
        <p:nvPicPr>
          <p:cNvPr id="167941" name="Picture 5" descr="http://content9.flixster.com/movie/25/73/257307_d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2613025" cy="36576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body" idx="1"/>
          </p:nvPr>
        </p:nvSpPr>
        <p:spPr>
          <a:xfrm>
            <a:off x="152400" y="228600"/>
            <a:ext cx="8534400" cy="5897563"/>
          </a:xfrm>
        </p:spPr>
        <p:txBody>
          <a:bodyPr/>
          <a:lstStyle/>
          <a:p>
            <a:r>
              <a:rPr lang="en-US"/>
              <a:t>Name this movie?</a:t>
            </a:r>
          </a:p>
          <a:p>
            <a:endParaRPr lang="en-US"/>
          </a:p>
        </p:txBody>
      </p:sp>
      <p:pic>
        <p:nvPicPr>
          <p:cNvPr id="168963" name="Picture 3" descr="http://blogmedia.dramafever.com/wp-content/plugins/wp-o-matic/cache/1f40d_i-rob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8763000" cy="5562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68964" name="WordArt 4"/>
          <p:cNvSpPr>
            <a:spLocks noChangeArrowheads="1" noChangeShapeType="1" noTextEdit="1"/>
          </p:cNvSpPr>
          <p:nvPr/>
        </p:nvSpPr>
        <p:spPr bwMode="auto">
          <a:xfrm>
            <a:off x="7086600" y="1143000"/>
            <a:ext cx="1676400" cy="990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*25</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body" idx="1"/>
          </p:nvPr>
        </p:nvSpPr>
        <p:spPr>
          <a:xfrm>
            <a:off x="152400" y="228600"/>
            <a:ext cx="8534400" cy="5897563"/>
          </a:xfrm>
        </p:spPr>
        <p:txBody>
          <a:bodyPr/>
          <a:lstStyle/>
          <a:p>
            <a:r>
              <a:rPr lang="en-US"/>
              <a:t>Name this movie?</a:t>
            </a:r>
          </a:p>
          <a:p>
            <a:endParaRPr lang="en-US"/>
          </a:p>
        </p:txBody>
      </p:sp>
      <p:pic>
        <p:nvPicPr>
          <p:cNvPr id="169987" name="Picture 3" descr="http://blogmedia.dramafever.com/wp-content/plugins/wp-o-matic/cache/1f40d_i-rob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8763000" cy="5562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69988" name="WordArt 4"/>
          <p:cNvSpPr>
            <a:spLocks noChangeArrowheads="1" noChangeShapeType="1" noTextEdit="1"/>
          </p:cNvSpPr>
          <p:nvPr/>
        </p:nvSpPr>
        <p:spPr bwMode="auto">
          <a:xfrm>
            <a:off x="7086600" y="1143000"/>
            <a:ext cx="1676400" cy="990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*25</a:t>
            </a:r>
          </a:p>
        </p:txBody>
      </p:sp>
      <p:pic>
        <p:nvPicPr>
          <p:cNvPr id="169989" name="Picture 5" descr="http://movi.ca/im/mio/513MNJSY0F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2603500" cy="36576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581635" name="Group 3"/>
          <p:cNvGraphicFramePr>
            <a:graphicFrameLocks noGrp="1"/>
          </p:cNvGraphicFramePr>
          <p:nvPr/>
        </p:nvGraphicFramePr>
        <p:xfrm>
          <a:off x="228600" y="838200"/>
          <a:ext cx="8686800" cy="4924454"/>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7169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GONE VIRAL</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SHAPE-UP</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NOT ALIVE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OH-NO!</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-COMPUTER VIRUS-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118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800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118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1118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1118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7105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7105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105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Virus Review Game</a:t>
            </a:r>
          </a:p>
        </p:txBody>
      </p:sp>
      <p:sp>
        <p:nvSpPr>
          <p:cNvPr id="171058" name="WordArt 50"/>
          <p:cNvSpPr>
            <a:spLocks noChangeArrowheads="1" noChangeShapeType="1" noTextEdit="1"/>
          </p:cNvSpPr>
          <p:nvPr/>
        </p:nvSpPr>
        <p:spPr bwMode="auto">
          <a:xfrm>
            <a:off x="381000" y="5867400"/>
            <a:ext cx="657225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solidFill>
                  <a:srgbClr val="66FFFF"/>
                </a:solidFill>
                <a:effectLst>
                  <a:outerShdw dist="45791" dir="3378596" algn="ctr" rotWithShape="0">
                    <a:srgbClr val="4D4D4D">
                      <a:alpha val="79999"/>
                    </a:srgbClr>
                  </a:outerShdw>
                </a:effectLst>
                <a:uLnTx/>
                <a:uFillTx/>
                <a:latin typeface="Arial Black"/>
                <a:ea typeface="+mn-ea"/>
                <a:cs typeface="+mn-cs"/>
              </a:rPr>
              <a:t>Final Question_____________</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endParaRPr lang="en-US"/>
          </a:p>
        </p:txBody>
      </p:sp>
      <p:pic>
        <p:nvPicPr>
          <p:cNvPr id="172035" name="Picture 3" descr="http://i55.tinypic.com/2uz3192.png"/>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endParaRPr lang="en-US"/>
          </a:p>
        </p:txBody>
      </p:sp>
      <p:pic>
        <p:nvPicPr>
          <p:cNvPr id="173059" name="Picture 3" descr="http://i55.tinypic.com/2uz3192.png"/>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73060" name="AutoShape 4"/>
          <p:cNvSpPr>
            <a:spLocks noChangeArrowheads="1"/>
          </p:cNvSpPr>
          <p:nvPr/>
        </p:nvSpPr>
        <p:spPr bwMode="auto">
          <a:xfrm>
            <a:off x="152400" y="1295400"/>
            <a:ext cx="2743200" cy="1295400"/>
          </a:xfrm>
          <a:prstGeom prst="wedgeRoundRectCallout">
            <a:avLst>
              <a:gd name="adj1" fmla="val 64931"/>
              <a:gd name="adj2" fmla="val 39829"/>
              <a:gd name="adj3" fmla="val 16667"/>
            </a:avLst>
          </a:prstGeom>
          <a:solidFill>
            <a:schemeClr val="bg1"/>
          </a:solidFill>
          <a:ln w="38100">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mn-ea"/>
                <a:cs typeface="+mn-cs"/>
              </a:rPr>
              <a:t>“This was a  5pt wager question.” </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endParaRPr lang="en-US"/>
          </a:p>
        </p:txBody>
      </p:sp>
      <p:pic>
        <p:nvPicPr>
          <p:cNvPr id="174083" name="Picture 3" descr="http://i55.tinypic.com/2uz3192.png"/>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pic>
        <p:nvPicPr>
          <p:cNvPr id="174084" name="Picture 4" descr="clown-scary-evil-animate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39986">
            <a:off x="2743200" y="9144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a:xfrm>
            <a:off x="2317072" y="1684637"/>
            <a:ext cx="754602" cy="508147"/>
          </a:xfrm>
          <a:custGeom>
            <a:avLst/>
            <a:gdLst>
              <a:gd name="connsiteX0" fmla="*/ 452761 w 754602"/>
              <a:gd name="connsiteY0" fmla="*/ 117530 h 508147"/>
              <a:gd name="connsiteX1" fmla="*/ 408373 w 754602"/>
              <a:gd name="connsiteY1" fmla="*/ 135285 h 508147"/>
              <a:gd name="connsiteX2" fmla="*/ 363984 w 754602"/>
              <a:gd name="connsiteY2" fmla="*/ 161918 h 508147"/>
              <a:gd name="connsiteX3" fmla="*/ 337351 w 754602"/>
              <a:gd name="connsiteY3" fmla="*/ 179674 h 508147"/>
              <a:gd name="connsiteX4" fmla="*/ 284085 w 754602"/>
              <a:gd name="connsiteY4" fmla="*/ 197429 h 508147"/>
              <a:gd name="connsiteX5" fmla="*/ 204186 w 754602"/>
              <a:gd name="connsiteY5" fmla="*/ 250695 h 508147"/>
              <a:gd name="connsiteX6" fmla="*/ 177553 w 754602"/>
              <a:gd name="connsiteY6" fmla="*/ 268450 h 508147"/>
              <a:gd name="connsiteX7" fmla="*/ 150920 w 754602"/>
              <a:gd name="connsiteY7" fmla="*/ 286206 h 508147"/>
              <a:gd name="connsiteX8" fmla="*/ 124287 w 754602"/>
              <a:gd name="connsiteY8" fmla="*/ 295083 h 508147"/>
              <a:gd name="connsiteX9" fmla="*/ 106532 w 754602"/>
              <a:gd name="connsiteY9" fmla="*/ 312839 h 508147"/>
              <a:gd name="connsiteX10" fmla="*/ 53266 w 754602"/>
              <a:gd name="connsiteY10" fmla="*/ 348349 h 508147"/>
              <a:gd name="connsiteX11" fmla="*/ 0 w 754602"/>
              <a:gd name="connsiteY11" fmla="*/ 410493 h 508147"/>
              <a:gd name="connsiteX12" fmla="*/ 8878 w 754602"/>
              <a:gd name="connsiteY12" fmla="*/ 454881 h 508147"/>
              <a:gd name="connsiteX13" fmla="*/ 79899 w 754602"/>
              <a:gd name="connsiteY13" fmla="*/ 490392 h 508147"/>
              <a:gd name="connsiteX14" fmla="*/ 106532 w 754602"/>
              <a:gd name="connsiteY14" fmla="*/ 508147 h 508147"/>
              <a:gd name="connsiteX15" fmla="*/ 275208 w 754602"/>
              <a:gd name="connsiteY15" fmla="*/ 499270 h 508147"/>
              <a:gd name="connsiteX16" fmla="*/ 346229 w 754602"/>
              <a:gd name="connsiteY16" fmla="*/ 481514 h 508147"/>
              <a:gd name="connsiteX17" fmla="*/ 381740 w 754602"/>
              <a:gd name="connsiteY17" fmla="*/ 463759 h 508147"/>
              <a:gd name="connsiteX18" fmla="*/ 408373 w 754602"/>
              <a:gd name="connsiteY18" fmla="*/ 454881 h 508147"/>
              <a:gd name="connsiteX19" fmla="*/ 435006 w 754602"/>
              <a:gd name="connsiteY19" fmla="*/ 437126 h 508147"/>
              <a:gd name="connsiteX20" fmla="*/ 461639 w 754602"/>
              <a:gd name="connsiteY20" fmla="*/ 428248 h 508147"/>
              <a:gd name="connsiteX21" fmla="*/ 488272 w 754602"/>
              <a:gd name="connsiteY21" fmla="*/ 410493 h 508147"/>
              <a:gd name="connsiteX22" fmla="*/ 523782 w 754602"/>
              <a:gd name="connsiteY22" fmla="*/ 392738 h 508147"/>
              <a:gd name="connsiteX23" fmla="*/ 550415 w 754602"/>
              <a:gd name="connsiteY23" fmla="*/ 374982 h 508147"/>
              <a:gd name="connsiteX24" fmla="*/ 603681 w 754602"/>
              <a:gd name="connsiteY24" fmla="*/ 357227 h 508147"/>
              <a:gd name="connsiteX25" fmla="*/ 656947 w 754602"/>
              <a:gd name="connsiteY25" fmla="*/ 295083 h 508147"/>
              <a:gd name="connsiteX26" fmla="*/ 665825 w 754602"/>
              <a:gd name="connsiteY26" fmla="*/ 268450 h 508147"/>
              <a:gd name="connsiteX27" fmla="*/ 683580 w 754602"/>
              <a:gd name="connsiteY27" fmla="*/ 241817 h 508147"/>
              <a:gd name="connsiteX28" fmla="*/ 710213 w 754602"/>
              <a:gd name="connsiteY28" fmla="*/ 179674 h 508147"/>
              <a:gd name="connsiteX29" fmla="*/ 727969 w 754602"/>
              <a:gd name="connsiteY29" fmla="*/ 161918 h 508147"/>
              <a:gd name="connsiteX30" fmla="*/ 745724 w 754602"/>
              <a:gd name="connsiteY30" fmla="*/ 108652 h 508147"/>
              <a:gd name="connsiteX31" fmla="*/ 754602 w 754602"/>
              <a:gd name="connsiteY31" fmla="*/ 82019 h 508147"/>
              <a:gd name="connsiteX32" fmla="*/ 745724 w 754602"/>
              <a:gd name="connsiteY32" fmla="*/ 19876 h 508147"/>
              <a:gd name="connsiteX33" fmla="*/ 719091 w 754602"/>
              <a:gd name="connsiteY33" fmla="*/ 2120 h 508147"/>
              <a:gd name="connsiteX34" fmla="*/ 603681 w 754602"/>
              <a:gd name="connsiteY34" fmla="*/ 2120 h 50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4602" h="508147">
                <a:moveTo>
                  <a:pt x="452761" y="117530"/>
                </a:moveTo>
                <a:cubicBezTo>
                  <a:pt x="437965" y="123448"/>
                  <a:pt x="422209" y="127379"/>
                  <a:pt x="408373" y="135285"/>
                </a:cubicBezTo>
                <a:cubicBezTo>
                  <a:pt x="340134" y="174279"/>
                  <a:pt x="447599" y="134048"/>
                  <a:pt x="363984" y="161918"/>
                </a:cubicBezTo>
                <a:cubicBezTo>
                  <a:pt x="355106" y="167837"/>
                  <a:pt x="347101" y="175341"/>
                  <a:pt x="337351" y="179674"/>
                </a:cubicBezTo>
                <a:cubicBezTo>
                  <a:pt x="320248" y="187275"/>
                  <a:pt x="299657" y="187047"/>
                  <a:pt x="284085" y="197429"/>
                </a:cubicBezTo>
                <a:lnTo>
                  <a:pt x="204186" y="250695"/>
                </a:lnTo>
                <a:lnTo>
                  <a:pt x="177553" y="268450"/>
                </a:lnTo>
                <a:cubicBezTo>
                  <a:pt x="168675" y="274369"/>
                  <a:pt x="161042" y="282832"/>
                  <a:pt x="150920" y="286206"/>
                </a:cubicBezTo>
                <a:lnTo>
                  <a:pt x="124287" y="295083"/>
                </a:lnTo>
                <a:cubicBezTo>
                  <a:pt x="118369" y="301002"/>
                  <a:pt x="113228" y="307817"/>
                  <a:pt x="106532" y="312839"/>
                </a:cubicBezTo>
                <a:cubicBezTo>
                  <a:pt x="89461" y="325643"/>
                  <a:pt x="68355" y="333260"/>
                  <a:pt x="53266" y="348349"/>
                </a:cubicBezTo>
                <a:cubicBezTo>
                  <a:pt x="10210" y="391405"/>
                  <a:pt x="27041" y="369931"/>
                  <a:pt x="0" y="410493"/>
                </a:cubicBezTo>
                <a:cubicBezTo>
                  <a:pt x="2959" y="425289"/>
                  <a:pt x="2934" y="441012"/>
                  <a:pt x="8878" y="454881"/>
                </a:cubicBezTo>
                <a:cubicBezTo>
                  <a:pt x="20551" y="482119"/>
                  <a:pt x="61882" y="478381"/>
                  <a:pt x="79899" y="490392"/>
                </a:cubicBezTo>
                <a:lnTo>
                  <a:pt x="106532" y="508147"/>
                </a:lnTo>
                <a:cubicBezTo>
                  <a:pt x="162757" y="505188"/>
                  <a:pt x="219099" y="503946"/>
                  <a:pt x="275208" y="499270"/>
                </a:cubicBezTo>
                <a:cubicBezTo>
                  <a:pt x="292458" y="497832"/>
                  <a:pt x="327802" y="489411"/>
                  <a:pt x="346229" y="481514"/>
                </a:cubicBezTo>
                <a:cubicBezTo>
                  <a:pt x="358393" y="476301"/>
                  <a:pt x="369576" y="468972"/>
                  <a:pt x="381740" y="463759"/>
                </a:cubicBezTo>
                <a:cubicBezTo>
                  <a:pt x="390341" y="460073"/>
                  <a:pt x="400003" y="459066"/>
                  <a:pt x="408373" y="454881"/>
                </a:cubicBezTo>
                <a:cubicBezTo>
                  <a:pt x="417916" y="450109"/>
                  <a:pt x="425463" y="441898"/>
                  <a:pt x="435006" y="437126"/>
                </a:cubicBezTo>
                <a:cubicBezTo>
                  <a:pt x="443376" y="432941"/>
                  <a:pt x="453269" y="432433"/>
                  <a:pt x="461639" y="428248"/>
                </a:cubicBezTo>
                <a:cubicBezTo>
                  <a:pt x="471182" y="423476"/>
                  <a:pt x="479008" y="415787"/>
                  <a:pt x="488272" y="410493"/>
                </a:cubicBezTo>
                <a:cubicBezTo>
                  <a:pt x="499762" y="403927"/>
                  <a:pt x="512292" y="399304"/>
                  <a:pt x="523782" y="392738"/>
                </a:cubicBezTo>
                <a:cubicBezTo>
                  <a:pt x="533046" y="387444"/>
                  <a:pt x="540665" y="379315"/>
                  <a:pt x="550415" y="374982"/>
                </a:cubicBezTo>
                <a:cubicBezTo>
                  <a:pt x="567518" y="367381"/>
                  <a:pt x="603681" y="357227"/>
                  <a:pt x="603681" y="357227"/>
                </a:cubicBezTo>
                <a:cubicBezTo>
                  <a:pt x="625525" y="335383"/>
                  <a:pt x="643426" y="322125"/>
                  <a:pt x="656947" y="295083"/>
                </a:cubicBezTo>
                <a:cubicBezTo>
                  <a:pt x="661132" y="286713"/>
                  <a:pt x="661640" y="276820"/>
                  <a:pt x="665825" y="268450"/>
                </a:cubicBezTo>
                <a:cubicBezTo>
                  <a:pt x="670597" y="258907"/>
                  <a:pt x="678808" y="251360"/>
                  <a:pt x="683580" y="241817"/>
                </a:cubicBezTo>
                <a:cubicBezTo>
                  <a:pt x="707251" y="194475"/>
                  <a:pt x="673271" y="235086"/>
                  <a:pt x="710213" y="179674"/>
                </a:cubicBezTo>
                <a:cubicBezTo>
                  <a:pt x="714856" y="172710"/>
                  <a:pt x="722050" y="167837"/>
                  <a:pt x="727969" y="161918"/>
                </a:cubicBezTo>
                <a:lnTo>
                  <a:pt x="745724" y="108652"/>
                </a:lnTo>
                <a:lnTo>
                  <a:pt x="754602" y="82019"/>
                </a:lnTo>
                <a:cubicBezTo>
                  <a:pt x="751643" y="61305"/>
                  <a:pt x="754222" y="38997"/>
                  <a:pt x="745724" y="19876"/>
                </a:cubicBezTo>
                <a:cubicBezTo>
                  <a:pt x="741391" y="10126"/>
                  <a:pt x="729678" y="3443"/>
                  <a:pt x="719091" y="2120"/>
                </a:cubicBezTo>
                <a:cubicBezTo>
                  <a:pt x="680918" y="-2652"/>
                  <a:pt x="642151" y="2120"/>
                  <a:pt x="603681" y="2120"/>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2" name="voltage.wav"/>
          </p:stSnd>
        </p:sndAc>
      </p:transition>
    </mc:Choice>
    <mc:Fallback xmlns="">
      <p:transition spd="slow">
        <p:sndAc>
          <p:stSnd>
            <p:snd r:embed="rId5" name="voltage.wav"/>
          </p:stSnd>
        </p:sndAc>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endParaRPr lang="en-US"/>
          </a:p>
        </p:txBody>
      </p:sp>
      <p:pic>
        <p:nvPicPr>
          <p:cNvPr id="175107" name="Picture 3" descr="http://i55.tinypic.com/2uz3192.png"/>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4525963"/>
          </a:xfrm>
        </p:spPr>
        <p:txBody>
          <a:bodyPr/>
          <a:lstStyle/>
          <a:p>
            <a:r>
              <a:rPr lang="en-US" dirty="0">
                <a:solidFill>
                  <a:srgbClr val="CCCCFF"/>
                </a:solidFill>
              </a:rPr>
              <a:t>Name this virus that is spread mostly by the bite of an infected </a:t>
            </a:r>
            <a:r>
              <a:rPr lang="en-US" i="1" dirty="0" err="1">
                <a:solidFill>
                  <a:srgbClr val="CCCCFF"/>
                </a:solidFill>
              </a:rPr>
              <a:t>Aedes</a:t>
            </a:r>
            <a:r>
              <a:rPr lang="en-US" dirty="0">
                <a:solidFill>
                  <a:srgbClr val="CCCCFF"/>
                </a:solidFill>
              </a:rPr>
              <a:t> species mosquito.</a:t>
            </a:r>
          </a:p>
          <a:p>
            <a:pPr lvl="1"/>
            <a:r>
              <a:rPr lang="en-US" dirty="0"/>
              <a:t>Can also be passed through sexual transmission.</a:t>
            </a:r>
          </a:p>
          <a:p>
            <a:pPr lvl="1"/>
            <a:r>
              <a:rPr lang="en-US" dirty="0">
                <a:solidFill>
                  <a:srgbClr val="FF9999"/>
                </a:solidFill>
              </a:rPr>
              <a:t>Infection during pregnancy can cause a birth defect of the brain called microcephaly in the fetus.</a:t>
            </a:r>
            <a:endParaRPr lang="en-US" dirty="0"/>
          </a:p>
        </p:txBody>
      </p:sp>
      <p:pic>
        <p:nvPicPr>
          <p:cNvPr id="1026" name="Picture 2" descr="Image result for zika Flaviviridae vi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5" y="3258473"/>
            <a:ext cx="4419600" cy="35995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zika virus 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99" y="3773974"/>
            <a:ext cx="4430815" cy="31051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2" descr="Image result for zika bab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895600"/>
            <a:ext cx="2507452" cy="2095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3733800" y="3429000"/>
            <a:ext cx="381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ectangle 6"/>
          <p:cNvSpPr/>
          <p:nvPr/>
        </p:nvSpPr>
        <p:spPr bwMode="auto">
          <a:xfrm>
            <a:off x="4430815" y="3534247"/>
            <a:ext cx="381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1392113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304800" y="304800"/>
            <a:ext cx="8458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Viruses can only replicate by…</a:t>
            </a:r>
          </a:p>
          <a:p>
            <a:pPr eaLnBrk="1" hangingPunct="1"/>
            <a:r>
              <a:rPr lang="en-US" sz="3600" dirty="0">
                <a:solidFill>
                  <a:srgbClr val="FF99FF"/>
                </a:solidFill>
                <a:latin typeface="Times New Roman" pitchFamily="18" charset="0"/>
              </a:rPr>
              <a:t>A.) Finding another similar virus.</a:t>
            </a:r>
          </a:p>
          <a:p>
            <a:pPr eaLnBrk="1" hangingPunct="1"/>
            <a:r>
              <a:rPr lang="en-US" sz="3600" dirty="0">
                <a:solidFill>
                  <a:srgbClr val="6699FF"/>
                </a:solidFill>
                <a:latin typeface="Times New Roman" pitchFamily="18" charset="0"/>
              </a:rPr>
              <a:t>B.) Binary Fission.</a:t>
            </a:r>
          </a:p>
          <a:p>
            <a:pPr eaLnBrk="1" hangingPunct="1"/>
            <a:r>
              <a:rPr lang="en-US" sz="3600" dirty="0">
                <a:latin typeface="Times New Roman" pitchFamily="18" charset="0"/>
              </a:rPr>
              <a:t>C.) Invading and taking over other cells. </a:t>
            </a:r>
          </a:p>
          <a:p>
            <a:pPr eaLnBrk="1" hangingPunct="1"/>
            <a:r>
              <a:rPr lang="en-US" sz="3600" dirty="0">
                <a:latin typeface="Times New Roman" pitchFamily="18" charset="0"/>
              </a:rPr>
              <a:t>D.) Conjugation.</a:t>
            </a:r>
          </a:p>
          <a:p>
            <a:pPr eaLnBrk="1" hangingPunct="1"/>
            <a:r>
              <a:rPr lang="en-US" sz="3600" dirty="0">
                <a:latin typeface="Times New Roman" pitchFamily="18" charset="0"/>
              </a:rPr>
              <a:t>E.) Sexual Reproduction	.</a:t>
            </a:r>
            <a:r>
              <a:rPr lang="en-US" sz="3600" dirty="0">
                <a:solidFill>
                  <a:schemeClr val="bg1"/>
                </a:solidFill>
                <a:latin typeface="Times New Roman" pitchFamily="18" charset="0"/>
              </a:rPr>
              <a:t>							</a:t>
            </a:r>
          </a:p>
          <a:p>
            <a:pPr eaLnBrk="1" hangingPunct="1"/>
            <a:endParaRPr lang="en-US" sz="3600" dirty="0">
              <a:solidFill>
                <a:schemeClr val="bg1"/>
              </a:solidFill>
              <a:latin typeface="Times New Roman" pitchFamily="18" charset="0"/>
            </a:endParaRPr>
          </a:p>
        </p:txBody>
      </p:sp>
      <p:sp>
        <p:nvSpPr>
          <p:cNvPr id="14339"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p>
        </p:txBody>
      </p:sp>
      <p:pic>
        <p:nvPicPr>
          <p:cNvPr id="14340" name="Picture 5" descr="http://www.sciencemusings.com/uploaded_images/virus-701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99645">
            <a:off x="-868363" y="3924300"/>
            <a:ext cx="4086226"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http://www.sciencemusings.com/uploaded_images/virus-701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53842">
            <a:off x="5537200" y="3879851"/>
            <a:ext cx="43719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descr="http://www.sciencemusings.com/uploaded_images/virus-7019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743200"/>
            <a:ext cx="16954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descr="http://www.sciencemusings.com/uploaded_images/virus-7019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80276">
            <a:off x="3756025" y="4579938"/>
            <a:ext cx="98583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5" descr="http://www.sciencemusings.com/uploaded_images/virus-7019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551530">
            <a:off x="7997825" y="1362075"/>
            <a:ext cx="1693863"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6858000" y="4953000"/>
            <a:ext cx="1752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pic>
        <p:nvPicPr>
          <p:cNvPr id="2" name="Picture 1">
            <a:extLst>
              <a:ext uri="{FF2B5EF4-FFF2-40B4-BE49-F238E27FC236}">
                <a16:creationId xmlns:a16="http://schemas.microsoft.com/office/drawing/2014/main" id="{E2A187A8-3D89-4B4C-2BF5-57319D470D93}"/>
              </a:ext>
            </a:extLst>
          </p:cNvPr>
          <p:cNvPicPr>
            <a:picLocks noChangeAspect="1"/>
          </p:cNvPicPr>
          <p:nvPr/>
        </p:nvPicPr>
        <p:blipFill>
          <a:blip r:embed="rId6"/>
          <a:stretch>
            <a:fillRect/>
          </a:stretch>
        </p:blipFill>
        <p:spPr>
          <a:xfrm>
            <a:off x="7418674" y="6787306"/>
            <a:ext cx="1633537" cy="70694"/>
          </a:xfrm>
          <a:prstGeom prst="rect">
            <a:avLst/>
          </a:prstGeom>
        </p:spPr>
      </p:pic>
      <p:pic>
        <p:nvPicPr>
          <p:cNvPr id="3" name="Picture 2">
            <a:extLst>
              <a:ext uri="{FF2B5EF4-FFF2-40B4-BE49-F238E27FC236}">
                <a16:creationId xmlns:a16="http://schemas.microsoft.com/office/drawing/2014/main" id="{1FBD86E2-5205-5B92-81EB-C78EB2C271C0}"/>
              </a:ext>
            </a:extLst>
          </p:cNvPr>
          <p:cNvPicPr>
            <a:picLocks noChangeAspect="1"/>
          </p:cNvPicPr>
          <p:nvPr/>
        </p:nvPicPr>
        <p:blipFill>
          <a:blip r:embed="rId6"/>
          <a:stretch>
            <a:fillRect/>
          </a:stretch>
        </p:blipFill>
        <p:spPr>
          <a:xfrm>
            <a:off x="7571074" y="6939706"/>
            <a:ext cx="1633537" cy="70694"/>
          </a:xfrm>
          <a:prstGeom prst="rect">
            <a:avLst/>
          </a:prstGeom>
        </p:spPr>
      </p:pic>
      <p:pic>
        <p:nvPicPr>
          <p:cNvPr id="4" name="Picture 3">
            <a:extLst>
              <a:ext uri="{FF2B5EF4-FFF2-40B4-BE49-F238E27FC236}">
                <a16:creationId xmlns:a16="http://schemas.microsoft.com/office/drawing/2014/main" id="{61E7530D-D467-42D4-7A89-BAFC93FECCEC}"/>
              </a:ext>
            </a:extLst>
          </p:cNvPr>
          <p:cNvPicPr>
            <a:picLocks noChangeAspect="1"/>
          </p:cNvPicPr>
          <p:nvPr/>
        </p:nvPicPr>
        <p:blipFill>
          <a:blip r:embed="rId6"/>
          <a:stretch>
            <a:fillRect/>
          </a:stretch>
        </p:blipFill>
        <p:spPr>
          <a:xfrm>
            <a:off x="7723474" y="7092106"/>
            <a:ext cx="1633537" cy="70694"/>
          </a:xfrm>
          <a:prstGeom prst="rect">
            <a:avLst/>
          </a:prstGeom>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4525963"/>
          </a:xfrm>
        </p:spPr>
        <p:txBody>
          <a:bodyPr/>
          <a:lstStyle/>
          <a:p>
            <a:r>
              <a:rPr lang="en-US" dirty="0">
                <a:solidFill>
                  <a:srgbClr val="CCCCFF"/>
                </a:solidFill>
              </a:rPr>
              <a:t>Name this virus that is spread mostly by the bite of an infected </a:t>
            </a:r>
            <a:r>
              <a:rPr lang="en-US" i="1" dirty="0" err="1">
                <a:solidFill>
                  <a:srgbClr val="CCCCFF"/>
                </a:solidFill>
              </a:rPr>
              <a:t>Aedes</a:t>
            </a:r>
            <a:r>
              <a:rPr lang="en-US" dirty="0">
                <a:solidFill>
                  <a:srgbClr val="CCCCFF"/>
                </a:solidFill>
              </a:rPr>
              <a:t> species mosquito.</a:t>
            </a:r>
          </a:p>
          <a:p>
            <a:pPr lvl="1"/>
            <a:r>
              <a:rPr lang="en-US" dirty="0"/>
              <a:t>Can also be passed through sexual transmission.</a:t>
            </a:r>
          </a:p>
          <a:p>
            <a:pPr lvl="1"/>
            <a:r>
              <a:rPr lang="en-US" dirty="0">
                <a:solidFill>
                  <a:srgbClr val="FF9999"/>
                </a:solidFill>
              </a:rPr>
              <a:t>Infection during pregnancy can cause a birth defect of the brain called microcephaly in the fetus.</a:t>
            </a:r>
            <a:endParaRPr lang="en-US" dirty="0"/>
          </a:p>
        </p:txBody>
      </p:sp>
      <p:pic>
        <p:nvPicPr>
          <p:cNvPr id="1026" name="Picture 2" descr="Image result for zika Flaviviridae vi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5" y="3258473"/>
            <a:ext cx="4419600" cy="35995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zika virus 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99" y="3773974"/>
            <a:ext cx="4430815" cy="31051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2" descr="Image result for zika bab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895600"/>
            <a:ext cx="2507452" cy="2095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3733800" y="3429000"/>
            <a:ext cx="381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ectangle 6"/>
          <p:cNvSpPr/>
          <p:nvPr/>
        </p:nvSpPr>
        <p:spPr bwMode="auto">
          <a:xfrm>
            <a:off x="4430815" y="3534247"/>
            <a:ext cx="381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4" name="Picture 2" descr="Image result for zika vir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124200"/>
            <a:ext cx="8698014" cy="3429001"/>
          </a:xfrm>
          <a:prstGeom prst="roundRect">
            <a:avLst>
              <a:gd name="adj" fmla="val 8594"/>
            </a:avLst>
          </a:prstGeom>
          <a:solidFill>
            <a:srgbClr val="FFFFFF">
              <a:shade val="85000"/>
            </a:srgbClr>
          </a:solidFill>
          <a:ln w="76200">
            <a:solidFill>
              <a:schemeClr val="tx1"/>
            </a:solidFill>
          </a:ln>
          <a:effectLst>
            <a:reflection blurRad="12700" stA="38000" endPos="28000" dist="5000" dir="5400000" sy="-100000" algn="bl" rotWithShape="0"/>
          </a:effectLst>
        </p:spPr>
      </p:pic>
    </p:spTree>
    <p:extLst>
      <p:ext uri="{BB962C8B-B14F-4D97-AF65-F5344CB8AC3E}">
        <p14:creationId xmlns:p14="http://schemas.microsoft.com/office/powerpoint/2010/main" val="63154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Box 1"/>
          <p:cNvSpPr txBox="1">
            <a:spLocks noChangeArrowheads="1"/>
          </p:cNvSpPr>
          <p:nvPr/>
        </p:nvSpPr>
        <p:spPr bwMode="auto">
          <a:xfrm>
            <a:off x="304800" y="228600"/>
            <a:ext cx="8458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Questions 1-20 = 5pts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Final Category (Bonus) = 1pt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Final Questions = 5 pt wager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Find the Owl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 Secretly write “Owl” in the correct box worth 1pt.</a:t>
            </a:r>
          </a:p>
        </p:txBody>
      </p:sp>
      <p:pic>
        <p:nvPicPr>
          <p:cNvPr id="178179"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81200"/>
            <a:ext cx="501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www.darkgovernment.com/news/wp-content/uploads/2010/05/ebola-virus-under-microsco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81000" y="226368"/>
            <a:ext cx="8166531" cy="1015663"/>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17780" cmpd="sng">
                  <a:solidFill>
                    <a:sysClr val="windowText" lastClr="000000"/>
                  </a:solidFill>
                  <a:prstDash val="solid"/>
                  <a:miter lim="800000"/>
                </a:ln>
                <a:gradFill>
                  <a:gsLst>
                    <a:gs pos="10000">
                      <a:srgbClr val="BBE0E3">
                        <a:tint val="63000"/>
                        <a:sat val="105000"/>
                      </a:srgbClr>
                    </a:gs>
                    <a:gs pos="90000">
                      <a:srgbClr val="BBE0E3">
                        <a:shade val="50000"/>
                        <a:satMod val="100000"/>
                      </a:srgbClr>
                    </a:gs>
                  </a:gsLst>
                  <a:lin ang="5400000"/>
                </a:gradFill>
                <a:effectLst>
                  <a:glow rad="228600">
                    <a:srgbClr val="FFFFFF">
                      <a:satMod val="175000"/>
                    </a:srgbClr>
                  </a:glow>
                  <a:outerShdw blurRad="55000" dist="50800" dir="5400000" algn="tl">
                    <a:srgbClr val="000000">
                      <a:alpha val="33000"/>
                    </a:srgbClr>
                  </a:outerShdw>
                </a:effectLst>
                <a:uLnTx/>
                <a:uFillTx/>
                <a:latin typeface="Arial" charset="0"/>
                <a:ea typeface="+mn-ea"/>
                <a:cs typeface="+mn-cs"/>
              </a:rPr>
              <a:t>Viruses Review Game</a:t>
            </a:r>
          </a:p>
        </p:txBody>
      </p:sp>
      <p:sp>
        <p:nvSpPr>
          <p:cNvPr id="4" name="Rectangle 3"/>
          <p:cNvSpPr/>
          <p:nvPr/>
        </p:nvSpPr>
        <p:spPr>
          <a:xfrm>
            <a:off x="38100" y="4419600"/>
            <a:ext cx="3377848"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Part 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 Lesson 8</a:t>
            </a:r>
          </a:p>
        </p:txBody>
      </p:sp>
      <p:sp>
        <p:nvSpPr>
          <p:cNvPr id="5" name="Rectangle 4">
            <a:extLst>
              <a:ext uri="{FF2B5EF4-FFF2-40B4-BE49-F238E27FC236}">
                <a16:creationId xmlns:a16="http://schemas.microsoft.com/office/drawing/2014/main" id="{09F8E3BA-30D2-4F56-B4D1-ECDB3302E75E}"/>
              </a:ext>
            </a:extLst>
          </p:cNvPr>
          <p:cNvSpPr/>
          <p:nvPr/>
        </p:nvSpPr>
        <p:spPr>
          <a:xfrm>
            <a:off x="2057400" y="1468398"/>
            <a:ext cx="487826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38100">
                  <a:solidFill>
                    <a:sysClr val="windowText" lastClr="000000"/>
                  </a:solidFill>
                  <a:prstDash val="solid"/>
                </a:ln>
                <a:pattFill prst="pct50">
                  <a:fgClr>
                    <a:srgbClr val="BBE0E3"/>
                  </a:fgClr>
                  <a:bgClr>
                    <a:srgbClr val="BBE0E3">
                      <a:lumMod val="20000"/>
                      <a:lumOff val="80000"/>
                    </a:srgbClr>
                  </a:bgClr>
                </a:pattFill>
                <a:effectLst>
                  <a:glow rad="228600">
                    <a:srgbClr val="DAEDEF">
                      <a:satMod val="175000"/>
                      <a:alpha val="40000"/>
                    </a:srgbClr>
                  </a:glow>
                  <a:outerShdw dist="38100" dir="2640000" algn="bl" rotWithShape="0">
                    <a:srgbClr val="BBE0E3"/>
                  </a:outerShdw>
                </a:effectLst>
                <a:uLnTx/>
                <a:uFillTx/>
                <a:latin typeface="Arial" charset="0"/>
                <a:ea typeface="+mn-ea"/>
                <a:cs typeface="+mn-cs"/>
              </a:rPr>
              <a:t>ANSWER KEY</a:t>
            </a:r>
          </a:p>
        </p:txBody>
      </p:sp>
      <p:pic>
        <p:nvPicPr>
          <p:cNvPr id="6" name="Picture 2" descr="Download Key Transparent HQ PNG Image | FreePNGImg">
            <a:extLst>
              <a:ext uri="{FF2B5EF4-FFF2-40B4-BE49-F238E27FC236}">
                <a16:creationId xmlns:a16="http://schemas.microsoft.com/office/drawing/2014/main" id="{1420037C-BEFE-58C2-6EAF-26325570E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144002">
            <a:off x="499758" y="-133289"/>
            <a:ext cx="7715830" cy="7429172"/>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2EF4B8E7-6AE3-5172-77BA-327D04B5880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76600" y="4343400"/>
            <a:ext cx="5699410" cy="1610564"/>
          </a:xfrm>
          <a:prstGeom prst="rect">
            <a:avLst/>
          </a:prstGeom>
        </p:spPr>
      </p:pic>
    </p:spTree>
    <p:extLst>
      <p:ext uri="{BB962C8B-B14F-4D97-AF65-F5344CB8AC3E}">
        <p14:creationId xmlns:p14="http://schemas.microsoft.com/office/powerpoint/2010/main" val="104958084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9722" y="-9191"/>
            <a:ext cx="9048078" cy="169277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Curriculum Guide </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Number of Lessons in each unit (50 min, daily lessons) and difficult rating scale / intended grade level</a:t>
            </a:r>
            <a:r>
              <a:rPr kumimoji="0" lang="en-US" sz="28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Arial" pitchFamily="34" charset="0"/>
              </a:rPr>
              <a:t>      </a:t>
            </a: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=Easier,         </a:t>
            </a:r>
            <a:r>
              <a:rPr kumimoji="0" lang="en-US" sz="2800" b="0" i="0" u="none" strike="noStrike" kern="1200" cap="none" spc="0" normalizeH="0" baseline="0" noProof="0" dirty="0">
                <a:ln>
                  <a:noFill/>
                </a:ln>
                <a:solidFill>
                  <a:srgbClr val="003399">
                    <a:lumMod val="40000"/>
                    <a:lumOff val="60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 More difficult,        </a:t>
            </a:r>
            <a:r>
              <a:rPr kumimoji="0" lang="en-US" sz="2800" b="0" i="0" u="none" strike="noStrike" kern="1200" cap="none" spc="0" normalizeH="0" baseline="0" noProof="0" dirty="0">
                <a:ln>
                  <a:noFill/>
                </a:ln>
                <a:solidFill>
                  <a:srgbClr val="FFFFFF">
                    <a:lumMod val="65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=Most difficult</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1026" name="Picture 2" descr="Trail Signage – CSP Ontario Division">
            <a:extLst>
              <a:ext uri="{FF2B5EF4-FFF2-40B4-BE49-F238E27FC236}">
                <a16:creationId xmlns:a16="http://schemas.microsoft.com/office/drawing/2014/main" id="{FF730850-7EBB-C9FA-E794-5BFE77F1E4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04440"/>
            <a:ext cx="4857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9D11E3F-0893-46F7-7BD7-0F6395869844}"/>
              </a:ext>
            </a:extLst>
          </p:cNvPr>
          <p:cNvPicPr>
            <a:picLocks noChangeAspect="1"/>
          </p:cNvPicPr>
          <p:nvPr/>
        </p:nvPicPr>
        <p:blipFill>
          <a:blip r:embed="rId3"/>
          <a:stretch>
            <a:fillRect/>
          </a:stretch>
        </p:blipFill>
        <p:spPr>
          <a:xfrm>
            <a:off x="2286000" y="1178197"/>
            <a:ext cx="557213" cy="485775"/>
          </a:xfrm>
          <a:prstGeom prst="rect">
            <a:avLst/>
          </a:prstGeom>
        </p:spPr>
      </p:pic>
      <p:pic>
        <p:nvPicPr>
          <p:cNvPr id="8" name="Picture 7">
            <a:extLst>
              <a:ext uri="{FF2B5EF4-FFF2-40B4-BE49-F238E27FC236}">
                <a16:creationId xmlns:a16="http://schemas.microsoft.com/office/drawing/2014/main" id="{E1D485D4-6501-8FD6-7860-0B16840C4704}"/>
              </a:ext>
            </a:extLst>
          </p:cNvPr>
          <p:cNvPicPr>
            <a:picLocks noChangeAspect="1"/>
          </p:cNvPicPr>
          <p:nvPr/>
        </p:nvPicPr>
        <p:blipFill>
          <a:blip r:embed="rId4"/>
          <a:stretch>
            <a:fillRect/>
          </a:stretch>
        </p:blipFill>
        <p:spPr>
          <a:xfrm>
            <a:off x="5720730" y="1175247"/>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ABB29FD2-1BDB-288F-4386-5AD77FB3FF40}"/>
              </a:ext>
            </a:extLst>
          </p:cNvPr>
          <p:cNvPicPr>
            <a:picLocks noChangeAspect="1"/>
          </p:cNvPicPr>
          <p:nvPr/>
        </p:nvPicPr>
        <p:blipFill>
          <a:blip r:embed="rId5"/>
          <a:stretch>
            <a:fillRect/>
          </a:stretch>
        </p:blipFill>
        <p:spPr>
          <a:xfrm>
            <a:off x="181319" y="1890240"/>
            <a:ext cx="8763000" cy="4037342"/>
          </a:xfrm>
          <a:prstGeom prst="rect">
            <a:avLst/>
          </a:prstGeom>
          <a:ln w="38100">
            <a:solidFill>
              <a:srgbClr val="FFCCCC"/>
            </a:solidFill>
          </a:ln>
          <a:effectLst>
            <a:glow rad="38100">
              <a:srgbClr val="FFC000">
                <a:alpha val="58000"/>
              </a:srgbClr>
            </a:glow>
          </a:effectLst>
        </p:spPr>
      </p:pic>
      <p:pic>
        <p:nvPicPr>
          <p:cNvPr id="14" name="Picture 2" descr="Trail Signage – CSP Ontario Division">
            <a:extLst>
              <a:ext uri="{FF2B5EF4-FFF2-40B4-BE49-F238E27FC236}">
                <a16:creationId xmlns:a16="http://schemas.microsoft.com/office/drawing/2014/main" id="{1859C4AA-9664-E40B-F306-D2C3E67B80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5" y="4773122"/>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 descr="Trail Signage – CSP Ontario Division">
            <a:extLst>
              <a:ext uri="{FF2B5EF4-FFF2-40B4-BE49-F238E27FC236}">
                <a16:creationId xmlns:a16="http://schemas.microsoft.com/office/drawing/2014/main" id="{8D2196D6-CCDD-0DD1-2621-97DBBD7CDB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146" y="5108557"/>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2" descr="Trail Signage – CSP Ontario Division">
            <a:extLst>
              <a:ext uri="{FF2B5EF4-FFF2-40B4-BE49-F238E27FC236}">
                <a16:creationId xmlns:a16="http://schemas.microsoft.com/office/drawing/2014/main" id="{5326899F-74AE-E0D1-6268-BB504CE77C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4" y="5456253"/>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10EE4EF-B248-16F6-FF2D-8635A63CA22B}"/>
              </a:ext>
            </a:extLst>
          </p:cNvPr>
          <p:cNvPicPr>
            <a:picLocks noChangeAspect="1"/>
          </p:cNvPicPr>
          <p:nvPr/>
        </p:nvPicPr>
        <p:blipFill>
          <a:blip r:embed="rId3"/>
          <a:stretch>
            <a:fillRect/>
          </a:stretch>
        </p:blipFill>
        <p:spPr>
          <a:xfrm>
            <a:off x="8368750" y="2763858"/>
            <a:ext cx="485775" cy="569223"/>
          </a:xfrm>
          <a:prstGeom prst="rect">
            <a:avLst/>
          </a:prstGeom>
        </p:spPr>
      </p:pic>
      <p:pic>
        <p:nvPicPr>
          <p:cNvPr id="18" name="Picture 17">
            <a:extLst>
              <a:ext uri="{FF2B5EF4-FFF2-40B4-BE49-F238E27FC236}">
                <a16:creationId xmlns:a16="http://schemas.microsoft.com/office/drawing/2014/main" id="{B0AF00C7-773A-101B-0047-9CADD44C2412}"/>
              </a:ext>
            </a:extLst>
          </p:cNvPr>
          <p:cNvPicPr>
            <a:picLocks noChangeAspect="1"/>
          </p:cNvPicPr>
          <p:nvPr/>
        </p:nvPicPr>
        <p:blipFill>
          <a:blip r:embed="rId3"/>
          <a:stretch>
            <a:fillRect/>
          </a:stretch>
        </p:blipFill>
        <p:spPr>
          <a:xfrm>
            <a:off x="8368547" y="3463949"/>
            <a:ext cx="485775" cy="534409"/>
          </a:xfrm>
          <a:prstGeom prst="rect">
            <a:avLst/>
          </a:prstGeom>
        </p:spPr>
      </p:pic>
      <p:pic>
        <p:nvPicPr>
          <p:cNvPr id="19" name="Picture 18">
            <a:extLst>
              <a:ext uri="{FF2B5EF4-FFF2-40B4-BE49-F238E27FC236}">
                <a16:creationId xmlns:a16="http://schemas.microsoft.com/office/drawing/2014/main" id="{2FDAF90E-057B-D352-C4E9-15FD6EEDF110}"/>
              </a:ext>
            </a:extLst>
          </p:cNvPr>
          <p:cNvPicPr>
            <a:picLocks noChangeAspect="1"/>
          </p:cNvPicPr>
          <p:nvPr/>
        </p:nvPicPr>
        <p:blipFill>
          <a:blip r:embed="rId3"/>
          <a:stretch>
            <a:fillRect/>
          </a:stretch>
        </p:blipFill>
        <p:spPr>
          <a:xfrm>
            <a:off x="8368546" y="4126123"/>
            <a:ext cx="485775" cy="534409"/>
          </a:xfrm>
          <a:prstGeom prst="rect">
            <a:avLst/>
          </a:prstGeom>
        </p:spPr>
      </p:pic>
      <p:sp>
        <p:nvSpPr>
          <p:cNvPr id="22" name="Rectangle 21">
            <a:extLst>
              <a:ext uri="{FF2B5EF4-FFF2-40B4-BE49-F238E27FC236}">
                <a16:creationId xmlns:a16="http://schemas.microsoft.com/office/drawing/2014/main" id="{A604A60D-0BCC-CF99-DBCE-4C5C7CFF54BE}"/>
              </a:ext>
            </a:extLst>
          </p:cNvPr>
          <p:cNvSpPr/>
          <p:nvPr/>
        </p:nvSpPr>
        <p:spPr>
          <a:xfrm>
            <a:off x="276436" y="2697708"/>
            <a:ext cx="8591128" cy="675720"/>
          </a:xfrm>
          <a:prstGeom prst="rect">
            <a:avLst/>
          </a:prstGeom>
          <a:solidFill>
            <a:srgbClr val="808080">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78D8B4D-EE45-8C90-347A-A3353D8D1955}"/>
              </a:ext>
            </a:extLst>
          </p:cNvPr>
          <p:cNvSpPr/>
          <p:nvPr/>
        </p:nvSpPr>
        <p:spPr>
          <a:xfrm>
            <a:off x="268683" y="3381711"/>
            <a:ext cx="8594646" cy="668036"/>
          </a:xfrm>
          <a:prstGeom prst="rect">
            <a:avLst/>
          </a:prstGeom>
          <a:solidFill>
            <a:schemeClr val="accent1">
              <a:lumMod val="60000"/>
              <a:lumOff val="4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F09F6F05-7C06-9188-D180-E94BD8D3D24C}"/>
              </a:ext>
            </a:extLst>
          </p:cNvPr>
          <p:cNvSpPr/>
          <p:nvPr/>
        </p:nvSpPr>
        <p:spPr>
          <a:xfrm>
            <a:off x="276436" y="4066977"/>
            <a:ext cx="8650076" cy="668036"/>
          </a:xfrm>
          <a:prstGeom prst="rect">
            <a:avLst/>
          </a:prstGeom>
          <a:solidFill>
            <a:srgbClr val="9966FF">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372BC9AE-0A19-8129-76E1-1078650D002A}"/>
              </a:ext>
            </a:extLst>
          </p:cNvPr>
          <p:cNvSpPr/>
          <p:nvPr/>
        </p:nvSpPr>
        <p:spPr>
          <a:xfrm>
            <a:off x="292463" y="4724160"/>
            <a:ext cx="8601419" cy="343438"/>
          </a:xfrm>
          <a:prstGeom prst="rect">
            <a:avLst/>
          </a:prstGeom>
          <a:solidFill>
            <a:schemeClr val="accent3">
              <a:lumMod val="5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D6680DFB-3B32-0016-ED88-DB38031722EF}"/>
              </a:ext>
            </a:extLst>
          </p:cNvPr>
          <p:cNvSpPr/>
          <p:nvPr/>
        </p:nvSpPr>
        <p:spPr>
          <a:xfrm>
            <a:off x="281542" y="5090206"/>
            <a:ext cx="8639864" cy="343438"/>
          </a:xfrm>
          <a:prstGeom prst="rect">
            <a:avLst/>
          </a:prstGeom>
          <a:solidFill>
            <a:srgbClr val="00FFFF">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2A2DC3C6-F036-7E17-5A7F-36FA00982A8F}"/>
              </a:ext>
            </a:extLst>
          </p:cNvPr>
          <p:cNvSpPr/>
          <p:nvPr/>
        </p:nvSpPr>
        <p:spPr>
          <a:xfrm>
            <a:off x="262109" y="5432265"/>
            <a:ext cx="8601419" cy="343438"/>
          </a:xfrm>
          <a:prstGeom prst="rect">
            <a:avLst/>
          </a:prstGeom>
          <a:solidFill>
            <a:srgbClr val="00B0F0">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A137E00C-01C3-20DB-E548-67090557E322}"/>
              </a:ext>
            </a:extLst>
          </p:cNvPr>
          <p:cNvSpPr/>
          <p:nvPr/>
        </p:nvSpPr>
        <p:spPr>
          <a:xfrm>
            <a:off x="319357" y="2044593"/>
            <a:ext cx="3517537" cy="624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F4547BFF-6786-2B66-C6ED-A4939D071798}"/>
              </a:ext>
            </a:extLst>
          </p:cNvPr>
          <p:cNvSpPr/>
          <p:nvPr/>
        </p:nvSpPr>
        <p:spPr>
          <a:xfrm>
            <a:off x="292463" y="1994065"/>
            <a:ext cx="4400561" cy="575878"/>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blipFill>
                  <a:blip r:embed="rId6"/>
                  <a:tile tx="0" ty="0" sx="100000" sy="100000" flip="none" algn="tl"/>
                </a:blipFill>
                <a:effectLst>
                  <a:outerShdw blurRad="12700" dist="38100" dir="2700000" algn="tl" rotWithShape="0">
                    <a:srgbClr val="000000">
                      <a:lumMod val="50000"/>
                    </a:srgbClr>
                  </a:outerShdw>
                </a:effectLst>
                <a:uLnTx/>
                <a:uFillTx/>
                <a:latin typeface="Arial" pitchFamily="34" charset="0"/>
                <a:ea typeface="+mn-ea"/>
                <a:cs typeface="Arial" pitchFamily="34" charset="0"/>
              </a:rPr>
              <a:t>Earth Science Units</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4" name="Picture 3">
            <a:extLst>
              <a:ext uri="{FF2B5EF4-FFF2-40B4-BE49-F238E27FC236}">
                <a16:creationId xmlns:a16="http://schemas.microsoft.com/office/drawing/2014/main" id="{B611121E-67A7-749B-EA47-FA349290DD5E}"/>
              </a:ext>
            </a:extLst>
          </p:cNvPr>
          <p:cNvPicPr>
            <a:picLocks noChangeAspect="1"/>
          </p:cNvPicPr>
          <p:nvPr/>
        </p:nvPicPr>
        <p:blipFill>
          <a:blip r:embed="rId2"/>
          <a:stretch>
            <a:fillRect/>
          </a:stretch>
        </p:blipFill>
        <p:spPr>
          <a:xfrm>
            <a:off x="174894" y="228600"/>
            <a:ext cx="8777461" cy="5778123"/>
          </a:xfrm>
          <a:prstGeom prst="rect">
            <a:avLst/>
          </a:prstGeom>
          <a:ln w="28575">
            <a:solidFill>
              <a:srgbClr val="00B050"/>
            </a:solidFill>
          </a:ln>
          <a:effectLst>
            <a:glow rad="101600">
              <a:srgbClr val="00FF99">
                <a:alpha val="86667"/>
              </a:srgbClr>
            </a:glow>
          </a:effectLst>
        </p:spPr>
      </p:pic>
      <p:pic>
        <p:nvPicPr>
          <p:cNvPr id="29" name="Picture 28">
            <a:extLst>
              <a:ext uri="{FF2B5EF4-FFF2-40B4-BE49-F238E27FC236}">
                <a16:creationId xmlns:a16="http://schemas.microsoft.com/office/drawing/2014/main" id="{9AC98297-341D-C416-95AD-0FB9DDF18853}"/>
              </a:ext>
            </a:extLst>
          </p:cNvPr>
          <p:cNvPicPr>
            <a:picLocks noChangeAspect="1"/>
          </p:cNvPicPr>
          <p:nvPr/>
        </p:nvPicPr>
        <p:blipFill>
          <a:blip r:embed="rId3"/>
          <a:stretch>
            <a:fillRect/>
          </a:stretch>
        </p:blipFill>
        <p:spPr>
          <a:xfrm>
            <a:off x="8257616" y="2251140"/>
            <a:ext cx="481626" cy="335322"/>
          </a:xfrm>
          <a:prstGeom prst="rect">
            <a:avLst/>
          </a:prstGeom>
        </p:spPr>
      </p:pic>
      <p:pic>
        <p:nvPicPr>
          <p:cNvPr id="30" name="Picture 29">
            <a:extLst>
              <a:ext uri="{FF2B5EF4-FFF2-40B4-BE49-F238E27FC236}">
                <a16:creationId xmlns:a16="http://schemas.microsoft.com/office/drawing/2014/main" id="{1431C886-4997-9C40-9199-4638DBCD4BCD}"/>
              </a:ext>
            </a:extLst>
          </p:cNvPr>
          <p:cNvPicPr>
            <a:picLocks noChangeAspect="1"/>
          </p:cNvPicPr>
          <p:nvPr/>
        </p:nvPicPr>
        <p:blipFill>
          <a:blip r:embed="rId3"/>
          <a:stretch>
            <a:fillRect/>
          </a:stretch>
        </p:blipFill>
        <p:spPr>
          <a:xfrm>
            <a:off x="8247293" y="1931223"/>
            <a:ext cx="481626" cy="335322"/>
          </a:xfrm>
          <a:prstGeom prst="rect">
            <a:avLst/>
          </a:prstGeom>
        </p:spPr>
      </p:pic>
      <p:pic>
        <p:nvPicPr>
          <p:cNvPr id="31" name="Picture 30">
            <a:extLst>
              <a:ext uri="{FF2B5EF4-FFF2-40B4-BE49-F238E27FC236}">
                <a16:creationId xmlns:a16="http://schemas.microsoft.com/office/drawing/2014/main" id="{A0855C18-79F2-C3F0-FEF1-06F7FACD54A5}"/>
              </a:ext>
            </a:extLst>
          </p:cNvPr>
          <p:cNvPicPr>
            <a:picLocks noChangeAspect="1"/>
          </p:cNvPicPr>
          <p:nvPr/>
        </p:nvPicPr>
        <p:blipFill>
          <a:blip r:embed="rId3"/>
          <a:stretch>
            <a:fillRect/>
          </a:stretch>
        </p:blipFill>
        <p:spPr>
          <a:xfrm>
            <a:off x="8247293" y="1591942"/>
            <a:ext cx="481626" cy="335322"/>
          </a:xfrm>
          <a:prstGeom prst="rect">
            <a:avLst/>
          </a:prstGeom>
        </p:spPr>
      </p:pic>
      <p:pic>
        <p:nvPicPr>
          <p:cNvPr id="32" name="Picture 31">
            <a:extLst>
              <a:ext uri="{FF2B5EF4-FFF2-40B4-BE49-F238E27FC236}">
                <a16:creationId xmlns:a16="http://schemas.microsoft.com/office/drawing/2014/main" id="{D9D89623-618B-76D2-4105-B53F427C250F}"/>
              </a:ext>
            </a:extLst>
          </p:cNvPr>
          <p:cNvPicPr>
            <a:picLocks noChangeAspect="1"/>
          </p:cNvPicPr>
          <p:nvPr/>
        </p:nvPicPr>
        <p:blipFill>
          <a:blip r:embed="rId3"/>
          <a:stretch>
            <a:fillRect/>
          </a:stretch>
        </p:blipFill>
        <p:spPr>
          <a:xfrm>
            <a:off x="8249539" y="1251650"/>
            <a:ext cx="481626" cy="335322"/>
          </a:xfrm>
          <a:prstGeom prst="rect">
            <a:avLst/>
          </a:prstGeom>
        </p:spPr>
      </p:pic>
      <p:pic>
        <p:nvPicPr>
          <p:cNvPr id="33" name="Picture 32">
            <a:extLst>
              <a:ext uri="{FF2B5EF4-FFF2-40B4-BE49-F238E27FC236}">
                <a16:creationId xmlns:a16="http://schemas.microsoft.com/office/drawing/2014/main" id="{593AFC96-9C9A-7C8B-A595-AC8ACD2DDB8E}"/>
              </a:ext>
            </a:extLst>
          </p:cNvPr>
          <p:cNvPicPr>
            <a:picLocks noChangeAspect="1"/>
          </p:cNvPicPr>
          <p:nvPr/>
        </p:nvPicPr>
        <p:blipFill>
          <a:blip r:embed="rId3"/>
          <a:stretch>
            <a:fillRect/>
          </a:stretch>
        </p:blipFill>
        <p:spPr>
          <a:xfrm>
            <a:off x="8249539" y="929286"/>
            <a:ext cx="481626" cy="328839"/>
          </a:xfrm>
          <a:prstGeom prst="rect">
            <a:avLst/>
          </a:prstGeom>
        </p:spPr>
      </p:pic>
      <p:pic>
        <p:nvPicPr>
          <p:cNvPr id="34" name="Picture 33">
            <a:extLst>
              <a:ext uri="{FF2B5EF4-FFF2-40B4-BE49-F238E27FC236}">
                <a16:creationId xmlns:a16="http://schemas.microsoft.com/office/drawing/2014/main" id="{EBC2DF43-481B-5F7B-16A9-F309739ABB7A}"/>
              </a:ext>
            </a:extLst>
          </p:cNvPr>
          <p:cNvPicPr>
            <a:picLocks noChangeAspect="1"/>
          </p:cNvPicPr>
          <p:nvPr/>
        </p:nvPicPr>
        <p:blipFill>
          <a:blip r:embed="rId4"/>
          <a:stretch>
            <a:fillRect/>
          </a:stretch>
        </p:blipFill>
        <p:spPr>
          <a:xfrm>
            <a:off x="8247293" y="2622972"/>
            <a:ext cx="560881" cy="487722"/>
          </a:xfrm>
          <a:prstGeom prst="rect">
            <a:avLst/>
          </a:prstGeom>
        </p:spPr>
      </p:pic>
      <p:pic>
        <p:nvPicPr>
          <p:cNvPr id="35" name="Picture 34">
            <a:extLst>
              <a:ext uri="{FF2B5EF4-FFF2-40B4-BE49-F238E27FC236}">
                <a16:creationId xmlns:a16="http://schemas.microsoft.com/office/drawing/2014/main" id="{F76039AE-01DE-2815-9907-74A008980891}"/>
              </a:ext>
            </a:extLst>
          </p:cNvPr>
          <p:cNvPicPr>
            <a:picLocks noChangeAspect="1"/>
          </p:cNvPicPr>
          <p:nvPr/>
        </p:nvPicPr>
        <p:blipFill>
          <a:blip r:embed="rId4"/>
          <a:stretch>
            <a:fillRect/>
          </a:stretch>
        </p:blipFill>
        <p:spPr>
          <a:xfrm>
            <a:off x="8245395" y="3310596"/>
            <a:ext cx="560881" cy="487722"/>
          </a:xfrm>
          <a:prstGeom prst="rect">
            <a:avLst/>
          </a:prstGeom>
        </p:spPr>
      </p:pic>
      <p:pic>
        <p:nvPicPr>
          <p:cNvPr id="36" name="Picture 35">
            <a:extLst>
              <a:ext uri="{FF2B5EF4-FFF2-40B4-BE49-F238E27FC236}">
                <a16:creationId xmlns:a16="http://schemas.microsoft.com/office/drawing/2014/main" id="{142D5268-795D-84B8-25AC-15871A40711F}"/>
              </a:ext>
            </a:extLst>
          </p:cNvPr>
          <p:cNvPicPr>
            <a:picLocks noChangeAspect="1"/>
          </p:cNvPicPr>
          <p:nvPr/>
        </p:nvPicPr>
        <p:blipFill>
          <a:blip r:embed="rId4"/>
          <a:stretch>
            <a:fillRect/>
          </a:stretch>
        </p:blipFill>
        <p:spPr>
          <a:xfrm>
            <a:off x="8243327" y="4638932"/>
            <a:ext cx="560881" cy="487722"/>
          </a:xfrm>
          <a:prstGeom prst="rect">
            <a:avLst/>
          </a:prstGeom>
        </p:spPr>
      </p:pic>
      <p:pic>
        <p:nvPicPr>
          <p:cNvPr id="37" name="Picture 36">
            <a:extLst>
              <a:ext uri="{FF2B5EF4-FFF2-40B4-BE49-F238E27FC236}">
                <a16:creationId xmlns:a16="http://schemas.microsoft.com/office/drawing/2014/main" id="{D2A22493-EFD6-D5BE-BDF7-8E6C29176A29}"/>
              </a:ext>
            </a:extLst>
          </p:cNvPr>
          <p:cNvPicPr>
            <a:picLocks noChangeAspect="1"/>
          </p:cNvPicPr>
          <p:nvPr/>
        </p:nvPicPr>
        <p:blipFill>
          <a:blip r:embed="rId5"/>
          <a:stretch>
            <a:fillRect/>
          </a:stretch>
        </p:blipFill>
        <p:spPr>
          <a:xfrm>
            <a:off x="8245395" y="3960692"/>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37">
            <a:extLst>
              <a:ext uri="{FF2B5EF4-FFF2-40B4-BE49-F238E27FC236}">
                <a16:creationId xmlns:a16="http://schemas.microsoft.com/office/drawing/2014/main" id="{97771D9F-5FF4-AA5E-D8FF-F8A85CEB8EAF}"/>
              </a:ext>
            </a:extLst>
          </p:cNvPr>
          <p:cNvPicPr>
            <a:picLocks noChangeAspect="1"/>
          </p:cNvPicPr>
          <p:nvPr/>
        </p:nvPicPr>
        <p:blipFill>
          <a:blip r:embed="rId5"/>
          <a:stretch>
            <a:fillRect/>
          </a:stretch>
        </p:blipFill>
        <p:spPr>
          <a:xfrm>
            <a:off x="8232277" y="5280040"/>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38">
            <a:extLst>
              <a:ext uri="{FF2B5EF4-FFF2-40B4-BE49-F238E27FC236}">
                <a16:creationId xmlns:a16="http://schemas.microsoft.com/office/drawing/2014/main" id="{64D8889B-6A5A-D69E-94AB-AD3D1292A974}"/>
              </a:ext>
            </a:extLst>
          </p:cNvPr>
          <p:cNvPicPr>
            <a:picLocks noChangeAspect="1"/>
          </p:cNvPicPr>
          <p:nvPr/>
        </p:nvPicPr>
        <p:blipFill>
          <a:blip r:embed="rId6"/>
          <a:stretch>
            <a:fillRect/>
          </a:stretch>
        </p:blipFill>
        <p:spPr>
          <a:xfrm>
            <a:off x="235658" y="922144"/>
            <a:ext cx="8603543" cy="400852"/>
          </a:xfrm>
          <a:prstGeom prst="rect">
            <a:avLst/>
          </a:prstGeom>
          <a:effectLst>
            <a:glow rad="25400">
              <a:srgbClr val="CCFFCC">
                <a:alpha val="21000"/>
              </a:srgbClr>
            </a:glow>
          </a:effectLst>
        </p:spPr>
      </p:pic>
      <p:pic>
        <p:nvPicPr>
          <p:cNvPr id="40" name="Picture 39">
            <a:extLst>
              <a:ext uri="{FF2B5EF4-FFF2-40B4-BE49-F238E27FC236}">
                <a16:creationId xmlns:a16="http://schemas.microsoft.com/office/drawing/2014/main" id="{AD8AA31E-D4E0-89DB-8C4E-6326D4FA938C}"/>
              </a:ext>
            </a:extLst>
          </p:cNvPr>
          <p:cNvPicPr>
            <a:picLocks noChangeAspect="1"/>
          </p:cNvPicPr>
          <p:nvPr/>
        </p:nvPicPr>
        <p:blipFill>
          <a:blip r:embed="rId6"/>
          <a:stretch>
            <a:fillRect/>
          </a:stretch>
        </p:blipFill>
        <p:spPr>
          <a:xfrm>
            <a:off x="228187" y="1268140"/>
            <a:ext cx="8606475" cy="350621"/>
          </a:xfrm>
          <a:prstGeom prst="rect">
            <a:avLst/>
          </a:prstGeom>
          <a:effectLst>
            <a:glow rad="25400">
              <a:srgbClr val="9966FF">
                <a:alpha val="21000"/>
              </a:srgbClr>
            </a:glow>
          </a:effectLst>
        </p:spPr>
      </p:pic>
      <p:pic>
        <p:nvPicPr>
          <p:cNvPr id="41" name="Picture 40">
            <a:extLst>
              <a:ext uri="{FF2B5EF4-FFF2-40B4-BE49-F238E27FC236}">
                <a16:creationId xmlns:a16="http://schemas.microsoft.com/office/drawing/2014/main" id="{10417779-9429-E32B-053B-FDB6E6149D03}"/>
              </a:ext>
            </a:extLst>
          </p:cNvPr>
          <p:cNvPicPr>
            <a:picLocks noChangeAspect="1"/>
          </p:cNvPicPr>
          <p:nvPr/>
        </p:nvPicPr>
        <p:blipFill>
          <a:blip r:embed="rId6"/>
          <a:stretch>
            <a:fillRect/>
          </a:stretch>
        </p:blipFill>
        <p:spPr>
          <a:xfrm>
            <a:off x="223137" y="1601449"/>
            <a:ext cx="8611525" cy="350621"/>
          </a:xfrm>
          <a:prstGeom prst="rect">
            <a:avLst/>
          </a:prstGeom>
          <a:effectLst>
            <a:glow rad="25400">
              <a:schemeClr val="accent1">
                <a:lumMod val="60000"/>
                <a:lumOff val="40000"/>
                <a:alpha val="48000"/>
              </a:schemeClr>
            </a:glow>
          </a:effectLst>
        </p:spPr>
      </p:pic>
      <p:pic>
        <p:nvPicPr>
          <p:cNvPr id="42" name="Picture 41">
            <a:extLst>
              <a:ext uri="{FF2B5EF4-FFF2-40B4-BE49-F238E27FC236}">
                <a16:creationId xmlns:a16="http://schemas.microsoft.com/office/drawing/2014/main" id="{CBE007B7-205E-C436-CBD7-7CD41D2720A6}"/>
              </a:ext>
            </a:extLst>
          </p:cNvPr>
          <p:cNvPicPr>
            <a:picLocks noChangeAspect="1"/>
          </p:cNvPicPr>
          <p:nvPr/>
        </p:nvPicPr>
        <p:blipFill>
          <a:blip r:embed="rId6"/>
          <a:stretch>
            <a:fillRect/>
          </a:stretch>
        </p:blipFill>
        <p:spPr>
          <a:xfrm>
            <a:off x="223136" y="1956268"/>
            <a:ext cx="8611525" cy="310277"/>
          </a:xfrm>
          <a:prstGeom prst="rect">
            <a:avLst/>
          </a:prstGeom>
          <a:effectLst>
            <a:glow rad="25400">
              <a:srgbClr val="00B050">
                <a:alpha val="49000"/>
              </a:srgbClr>
            </a:glow>
          </a:effectLst>
        </p:spPr>
      </p:pic>
      <p:pic>
        <p:nvPicPr>
          <p:cNvPr id="43" name="Picture 42">
            <a:extLst>
              <a:ext uri="{FF2B5EF4-FFF2-40B4-BE49-F238E27FC236}">
                <a16:creationId xmlns:a16="http://schemas.microsoft.com/office/drawing/2014/main" id="{0B1576A9-EC17-6202-BE49-4246DD906A29}"/>
              </a:ext>
            </a:extLst>
          </p:cNvPr>
          <p:cNvPicPr>
            <a:picLocks noChangeAspect="1"/>
          </p:cNvPicPr>
          <p:nvPr/>
        </p:nvPicPr>
        <p:blipFill>
          <a:blip r:embed="rId6"/>
          <a:stretch>
            <a:fillRect/>
          </a:stretch>
        </p:blipFill>
        <p:spPr>
          <a:xfrm>
            <a:off x="223136" y="2275643"/>
            <a:ext cx="8651973" cy="350621"/>
          </a:xfrm>
          <a:prstGeom prst="rect">
            <a:avLst/>
          </a:prstGeom>
          <a:effectLst>
            <a:glow rad="25400">
              <a:schemeClr val="tx1">
                <a:lumMod val="65000"/>
                <a:alpha val="38000"/>
              </a:schemeClr>
            </a:glow>
          </a:effectLst>
        </p:spPr>
      </p:pic>
      <p:pic>
        <p:nvPicPr>
          <p:cNvPr id="45" name="Picture 44">
            <a:extLst>
              <a:ext uri="{FF2B5EF4-FFF2-40B4-BE49-F238E27FC236}">
                <a16:creationId xmlns:a16="http://schemas.microsoft.com/office/drawing/2014/main" id="{9CCE1788-A84B-DB1C-E18F-5931B9B6065C}"/>
              </a:ext>
            </a:extLst>
          </p:cNvPr>
          <p:cNvPicPr>
            <a:picLocks noChangeAspect="1"/>
          </p:cNvPicPr>
          <p:nvPr/>
        </p:nvPicPr>
        <p:blipFill>
          <a:blip r:embed="rId6"/>
          <a:stretch>
            <a:fillRect/>
          </a:stretch>
        </p:blipFill>
        <p:spPr>
          <a:xfrm>
            <a:off x="192081" y="3263650"/>
            <a:ext cx="8658924" cy="662309"/>
          </a:xfrm>
          <a:prstGeom prst="rect">
            <a:avLst/>
          </a:prstGeom>
          <a:effectLst>
            <a:glow rad="25400">
              <a:srgbClr val="FF0000">
                <a:alpha val="26000"/>
              </a:srgbClr>
            </a:glow>
          </a:effectLst>
        </p:spPr>
      </p:pic>
      <p:pic>
        <p:nvPicPr>
          <p:cNvPr id="46" name="Picture 45">
            <a:extLst>
              <a:ext uri="{FF2B5EF4-FFF2-40B4-BE49-F238E27FC236}">
                <a16:creationId xmlns:a16="http://schemas.microsoft.com/office/drawing/2014/main" id="{742D53F7-F383-7E63-22A4-B6C048BF05FB}"/>
              </a:ext>
            </a:extLst>
          </p:cNvPr>
          <p:cNvPicPr>
            <a:picLocks noChangeAspect="1"/>
          </p:cNvPicPr>
          <p:nvPr/>
        </p:nvPicPr>
        <p:blipFill>
          <a:blip r:embed="rId6"/>
          <a:stretch>
            <a:fillRect/>
          </a:stretch>
        </p:blipFill>
        <p:spPr>
          <a:xfrm>
            <a:off x="211069" y="3925959"/>
            <a:ext cx="8611525" cy="610796"/>
          </a:xfrm>
          <a:prstGeom prst="rect">
            <a:avLst/>
          </a:prstGeom>
          <a:effectLst>
            <a:glow rad="25400">
              <a:srgbClr val="CC66FF">
                <a:alpha val="25882"/>
              </a:srgbClr>
            </a:glow>
          </a:effectLst>
        </p:spPr>
      </p:pic>
      <p:pic>
        <p:nvPicPr>
          <p:cNvPr id="47" name="Picture 46">
            <a:extLst>
              <a:ext uri="{FF2B5EF4-FFF2-40B4-BE49-F238E27FC236}">
                <a16:creationId xmlns:a16="http://schemas.microsoft.com/office/drawing/2014/main" id="{13961863-A6FE-7B3C-FC67-2994AA17B426}"/>
              </a:ext>
            </a:extLst>
          </p:cNvPr>
          <p:cNvPicPr>
            <a:picLocks noChangeAspect="1"/>
          </p:cNvPicPr>
          <p:nvPr/>
        </p:nvPicPr>
        <p:blipFill>
          <a:blip r:embed="rId6"/>
          <a:stretch>
            <a:fillRect/>
          </a:stretch>
        </p:blipFill>
        <p:spPr>
          <a:xfrm>
            <a:off x="206609" y="4563345"/>
            <a:ext cx="8635629" cy="662309"/>
          </a:xfrm>
          <a:prstGeom prst="rect">
            <a:avLst/>
          </a:prstGeom>
          <a:effectLst>
            <a:glow rad="25400">
              <a:srgbClr val="7030A0">
                <a:alpha val="26000"/>
              </a:srgbClr>
            </a:glow>
          </a:effectLst>
        </p:spPr>
      </p:pic>
      <p:pic>
        <p:nvPicPr>
          <p:cNvPr id="48" name="Picture 47">
            <a:extLst>
              <a:ext uri="{FF2B5EF4-FFF2-40B4-BE49-F238E27FC236}">
                <a16:creationId xmlns:a16="http://schemas.microsoft.com/office/drawing/2014/main" id="{0903E87E-871B-BCC1-6978-FED3410F6B35}"/>
              </a:ext>
            </a:extLst>
          </p:cNvPr>
          <p:cNvPicPr>
            <a:picLocks noChangeAspect="1"/>
          </p:cNvPicPr>
          <p:nvPr/>
        </p:nvPicPr>
        <p:blipFill>
          <a:blip r:embed="rId6"/>
          <a:stretch>
            <a:fillRect/>
          </a:stretch>
        </p:blipFill>
        <p:spPr>
          <a:xfrm>
            <a:off x="223135" y="5216029"/>
            <a:ext cx="8611525" cy="662310"/>
          </a:xfrm>
          <a:prstGeom prst="rect">
            <a:avLst/>
          </a:prstGeom>
          <a:effectLst>
            <a:glow rad="25400">
              <a:srgbClr val="00B0F0">
                <a:alpha val="26000"/>
              </a:srgbClr>
            </a:glow>
          </a:effectLst>
        </p:spPr>
      </p:pic>
      <p:sp>
        <p:nvSpPr>
          <p:cNvPr id="26" name="Diamond 25">
            <a:extLst>
              <a:ext uri="{FF2B5EF4-FFF2-40B4-BE49-F238E27FC236}">
                <a16:creationId xmlns:a16="http://schemas.microsoft.com/office/drawing/2014/main" id="{76E0B733-7387-3199-9930-6741085A5F15}"/>
              </a:ext>
            </a:extLst>
          </p:cNvPr>
          <p:cNvSpPr/>
          <p:nvPr/>
        </p:nvSpPr>
        <p:spPr>
          <a:xfrm>
            <a:off x="8398273" y="3529496"/>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B68511B4-E07A-DC12-4858-CAFB171E49D1}"/>
              </a:ext>
            </a:extLst>
          </p:cNvPr>
          <p:cNvSpPr/>
          <p:nvPr/>
        </p:nvSpPr>
        <p:spPr>
          <a:xfrm>
            <a:off x="8409714" y="2857461"/>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9FE1ECA2-B136-A4E2-D08B-CBCD6E4F897C}"/>
              </a:ext>
            </a:extLst>
          </p:cNvPr>
          <p:cNvPicPr>
            <a:picLocks noChangeAspect="1"/>
          </p:cNvPicPr>
          <p:nvPr/>
        </p:nvPicPr>
        <p:blipFill>
          <a:blip r:embed="rId7"/>
          <a:stretch>
            <a:fillRect/>
          </a:stretch>
        </p:blipFill>
        <p:spPr>
          <a:xfrm>
            <a:off x="166878" y="2613874"/>
            <a:ext cx="8675360" cy="658262"/>
          </a:xfrm>
          <a:prstGeom prst="rect">
            <a:avLst/>
          </a:prstGeom>
        </p:spPr>
      </p:pic>
      <p:sp>
        <p:nvSpPr>
          <p:cNvPr id="6" name="Rectangle 5">
            <a:extLst>
              <a:ext uri="{FF2B5EF4-FFF2-40B4-BE49-F238E27FC236}">
                <a16:creationId xmlns:a16="http://schemas.microsoft.com/office/drawing/2014/main" id="{0050CDC5-0458-203E-6812-3B2674B1452A}"/>
              </a:ext>
            </a:extLst>
          </p:cNvPr>
          <p:cNvSpPr/>
          <p:nvPr/>
        </p:nvSpPr>
        <p:spPr>
          <a:xfrm>
            <a:off x="304799" y="314221"/>
            <a:ext cx="2971801" cy="37426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121FC6B2-68DE-1E4D-D215-7EBCF043128C}"/>
              </a:ext>
            </a:extLst>
          </p:cNvPr>
          <p:cNvSpPr/>
          <p:nvPr/>
        </p:nvSpPr>
        <p:spPr>
          <a:xfrm>
            <a:off x="304799" y="321697"/>
            <a:ext cx="4343401" cy="608408"/>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FFCC"/>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Life Science Units</a:t>
            </a:r>
          </a:p>
        </p:txBody>
      </p:sp>
    </p:spTree>
    <p:extLst>
      <p:ext uri="{BB962C8B-B14F-4D97-AF65-F5344CB8AC3E}">
        <p14:creationId xmlns:p14="http://schemas.microsoft.com/office/powerpoint/2010/main" val="91994086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6" name="Picture 5">
            <a:extLst>
              <a:ext uri="{FF2B5EF4-FFF2-40B4-BE49-F238E27FC236}">
                <a16:creationId xmlns:a16="http://schemas.microsoft.com/office/drawing/2014/main" id="{6F0573DA-E488-4066-05FF-E5A98E4E16D0}"/>
              </a:ext>
            </a:extLst>
          </p:cNvPr>
          <p:cNvPicPr>
            <a:picLocks noChangeAspect="1"/>
          </p:cNvPicPr>
          <p:nvPr/>
        </p:nvPicPr>
        <p:blipFill>
          <a:blip r:embed="rId2"/>
          <a:stretch>
            <a:fillRect/>
          </a:stretch>
        </p:blipFill>
        <p:spPr>
          <a:xfrm>
            <a:off x="201510" y="152400"/>
            <a:ext cx="8781327" cy="4737672"/>
          </a:xfrm>
          <a:prstGeom prst="rect">
            <a:avLst/>
          </a:prstGeom>
          <a:ln w="38100">
            <a:solidFill>
              <a:srgbClr val="CC66FF"/>
            </a:solidFill>
          </a:ln>
          <a:effectLst>
            <a:glow rad="88900">
              <a:srgbClr val="CC66FF">
                <a:alpha val="40000"/>
              </a:srgbClr>
            </a:glow>
          </a:effectLst>
        </p:spPr>
      </p:pic>
      <p:pic>
        <p:nvPicPr>
          <p:cNvPr id="28" name="Picture 27">
            <a:extLst>
              <a:ext uri="{FF2B5EF4-FFF2-40B4-BE49-F238E27FC236}">
                <a16:creationId xmlns:a16="http://schemas.microsoft.com/office/drawing/2014/main" id="{45957EBA-DD97-536E-AA1E-0C86E5E0BE10}"/>
              </a:ext>
            </a:extLst>
          </p:cNvPr>
          <p:cNvPicPr>
            <a:picLocks noChangeAspect="1"/>
          </p:cNvPicPr>
          <p:nvPr/>
        </p:nvPicPr>
        <p:blipFill>
          <a:blip r:embed="rId3"/>
          <a:stretch>
            <a:fillRect/>
          </a:stretch>
        </p:blipFill>
        <p:spPr>
          <a:xfrm>
            <a:off x="8334377" y="1237235"/>
            <a:ext cx="532304"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Picture 48">
            <a:extLst>
              <a:ext uri="{FF2B5EF4-FFF2-40B4-BE49-F238E27FC236}">
                <a16:creationId xmlns:a16="http://schemas.microsoft.com/office/drawing/2014/main" id="{9B9FD406-8006-243E-A4B5-C825A6C0B876}"/>
              </a:ext>
            </a:extLst>
          </p:cNvPr>
          <p:cNvPicPr>
            <a:picLocks noChangeAspect="1"/>
          </p:cNvPicPr>
          <p:nvPr/>
        </p:nvPicPr>
        <p:blipFill>
          <a:blip r:embed="rId4"/>
          <a:stretch>
            <a:fillRect/>
          </a:stretch>
        </p:blipFill>
        <p:spPr>
          <a:xfrm>
            <a:off x="8334377" y="3962400"/>
            <a:ext cx="532304" cy="685800"/>
          </a:xfrm>
          <a:prstGeom prst="rect">
            <a:avLst/>
          </a:prstGeom>
        </p:spPr>
      </p:pic>
      <p:pic>
        <p:nvPicPr>
          <p:cNvPr id="50" name="Picture 49">
            <a:extLst>
              <a:ext uri="{FF2B5EF4-FFF2-40B4-BE49-F238E27FC236}">
                <a16:creationId xmlns:a16="http://schemas.microsoft.com/office/drawing/2014/main" id="{1DDCD03F-11D3-1DB8-C853-A920D93691A8}"/>
              </a:ext>
            </a:extLst>
          </p:cNvPr>
          <p:cNvPicPr>
            <a:picLocks noChangeAspect="1"/>
          </p:cNvPicPr>
          <p:nvPr/>
        </p:nvPicPr>
        <p:blipFill>
          <a:blip r:embed="rId3"/>
          <a:stretch>
            <a:fillRect/>
          </a:stretch>
        </p:blipFill>
        <p:spPr>
          <a:xfrm>
            <a:off x="8334377" y="3048000"/>
            <a:ext cx="532304" cy="67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 name="Picture 50">
            <a:extLst>
              <a:ext uri="{FF2B5EF4-FFF2-40B4-BE49-F238E27FC236}">
                <a16:creationId xmlns:a16="http://schemas.microsoft.com/office/drawing/2014/main" id="{A33214EB-B925-8680-0183-C929C847B93A}"/>
              </a:ext>
            </a:extLst>
          </p:cNvPr>
          <p:cNvPicPr>
            <a:picLocks noChangeAspect="1"/>
          </p:cNvPicPr>
          <p:nvPr/>
        </p:nvPicPr>
        <p:blipFill>
          <a:blip r:embed="rId4"/>
          <a:stretch>
            <a:fillRect/>
          </a:stretch>
        </p:blipFill>
        <p:spPr>
          <a:xfrm>
            <a:off x="8340804" y="2137347"/>
            <a:ext cx="532304" cy="685800"/>
          </a:xfrm>
          <a:prstGeom prst="rect">
            <a:avLst/>
          </a:prstGeom>
        </p:spPr>
      </p:pic>
      <p:sp>
        <p:nvSpPr>
          <p:cNvPr id="8" name="Diamond 7">
            <a:extLst>
              <a:ext uri="{FF2B5EF4-FFF2-40B4-BE49-F238E27FC236}">
                <a16:creationId xmlns:a16="http://schemas.microsoft.com/office/drawing/2014/main" id="{AAD470F7-723D-22F9-778A-58CBFAC723C2}"/>
              </a:ext>
            </a:extLst>
          </p:cNvPr>
          <p:cNvSpPr/>
          <p:nvPr/>
        </p:nvSpPr>
        <p:spPr>
          <a:xfrm>
            <a:off x="8490834" y="2480247"/>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D18C986-DE45-3B04-2A45-81A1E08E9BDC}"/>
              </a:ext>
            </a:extLst>
          </p:cNvPr>
          <p:cNvSpPr/>
          <p:nvPr/>
        </p:nvSpPr>
        <p:spPr>
          <a:xfrm>
            <a:off x="192746" y="1143001"/>
            <a:ext cx="8680361" cy="925974"/>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B7D16589-45C2-9F30-28E4-6ADFC58C164A}"/>
              </a:ext>
            </a:extLst>
          </p:cNvPr>
          <p:cNvSpPr/>
          <p:nvPr/>
        </p:nvSpPr>
        <p:spPr>
          <a:xfrm>
            <a:off x="223652" y="2059069"/>
            <a:ext cx="8643029" cy="925974"/>
          </a:xfrm>
          <a:prstGeom prst="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804CEB4D-F487-AE88-3083-2DB1B0D39D96}"/>
              </a:ext>
            </a:extLst>
          </p:cNvPr>
          <p:cNvSpPr/>
          <p:nvPr/>
        </p:nvSpPr>
        <p:spPr>
          <a:xfrm>
            <a:off x="227355" y="2971486"/>
            <a:ext cx="8645752" cy="925974"/>
          </a:xfrm>
          <a:prstGeom prst="rect">
            <a:avLst/>
          </a:prstGeom>
          <a:solidFill>
            <a:srgbClr val="7030A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2F64E785-7BC8-ECB5-5EEB-0E0302E28082}"/>
              </a:ext>
            </a:extLst>
          </p:cNvPr>
          <p:cNvSpPr/>
          <p:nvPr/>
        </p:nvSpPr>
        <p:spPr>
          <a:xfrm>
            <a:off x="201510" y="3887554"/>
            <a:ext cx="8626086" cy="925974"/>
          </a:xfrm>
          <a:prstGeom prst="rect">
            <a:avLst/>
          </a:prstGeom>
          <a:solidFill>
            <a:srgbClr val="00FFF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843F03A3-8C16-58C7-293F-4575DEBAD037}"/>
              </a:ext>
            </a:extLst>
          </p:cNvPr>
          <p:cNvSpPr/>
          <p:nvPr/>
        </p:nvSpPr>
        <p:spPr>
          <a:xfrm>
            <a:off x="304800" y="240490"/>
            <a:ext cx="3962400" cy="673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369652ED-F1EC-6B83-4CB6-2241F35239F3}"/>
              </a:ext>
            </a:extLst>
          </p:cNvPr>
          <p:cNvSpPr/>
          <p:nvPr/>
        </p:nvSpPr>
        <p:spPr>
          <a:xfrm>
            <a:off x="304800" y="226933"/>
            <a:ext cx="4419600" cy="828272"/>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66FF"/>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Physical Science</a:t>
            </a:r>
          </a:p>
        </p:txBody>
      </p:sp>
      <p:pic>
        <p:nvPicPr>
          <p:cNvPr id="13" name="Picture 12">
            <a:extLst>
              <a:ext uri="{FF2B5EF4-FFF2-40B4-BE49-F238E27FC236}">
                <a16:creationId xmlns:a16="http://schemas.microsoft.com/office/drawing/2014/main" id="{B23AF9AD-91ED-0905-7ADA-B35D5E8B1815}"/>
              </a:ext>
            </a:extLst>
          </p:cNvPr>
          <p:cNvPicPr>
            <a:picLocks noChangeAspect="1"/>
          </p:cNvPicPr>
          <p:nvPr/>
        </p:nvPicPr>
        <p:blipFill>
          <a:blip r:embed="rId5"/>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366111498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DEEF-07EC-D356-34C1-4045F2F4DDD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8F67749-192A-F4C7-4743-28628524F4C6}"/>
              </a:ext>
            </a:extLst>
          </p:cNvPr>
          <p:cNvSpPr>
            <a:spLocks noGrp="1"/>
          </p:cNvSpPr>
          <p:nvPr>
            <p:ph idx="1"/>
          </p:nvPr>
        </p:nvSpPr>
        <p:spPr/>
        <p:txBody>
          <a:bodyPr/>
          <a:lstStyle/>
          <a:p>
            <a:endParaRPr lang="en-US" dirty="0"/>
          </a:p>
        </p:txBody>
      </p:sp>
      <p:pic>
        <p:nvPicPr>
          <p:cNvPr id="8194" name="Picture 2" descr="American barn owl - Wikipedia">
            <a:extLst>
              <a:ext uri="{FF2B5EF4-FFF2-40B4-BE49-F238E27FC236}">
                <a16:creationId xmlns:a16="http://schemas.microsoft.com/office/drawing/2014/main" id="{A287AB1D-50C7-7B92-ECA4-9D16F035FC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53"/>
            <a:ext cx="9144000" cy="68699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DE7FBD8-051E-10B6-EB04-184B07ECA9A9}"/>
              </a:ext>
            </a:extLst>
          </p:cNvPr>
          <p:cNvSpPr/>
          <p:nvPr/>
        </p:nvSpPr>
        <p:spPr>
          <a:xfrm>
            <a:off x="0" y="0"/>
            <a:ext cx="9144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98BB212-6CBB-E5CF-7380-AD122EB30EA2}"/>
              </a:ext>
            </a:extLst>
          </p:cNvPr>
          <p:cNvSpPr txBox="1"/>
          <p:nvPr/>
        </p:nvSpPr>
        <p:spPr>
          <a:xfrm>
            <a:off x="152400" y="76200"/>
            <a:ext cx="8839200" cy="6153479"/>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Dear Valued Educator,</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	</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Our fully editable .pptx and .doc resources are perfect for educators looking to bring enthusiasm and creativity to their lessons. We encourage you to make changes to fit your needs and style. As science educators, we’re committed to providing students with the tools they need to succeed in the classroom and beyond. Each unit in the curriculum includes a range of resources that have been developed through extensive research and use in a busy classroom. Our teaching approach is designed to make science education engaging and exciting for learners of all ages. We offer a one-of-a-kind science curriculum that will challenge, inspire, and educate students to become tomorrow's scientists and leaders. Join us today and learn more about how our program can help you achieve your classroom goals.</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With appreciation,</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Support@SlideSpark.net</a:t>
            </a:r>
          </a:p>
        </p:txBody>
      </p:sp>
      <p:pic>
        <p:nvPicPr>
          <p:cNvPr id="6" name="Picture 5">
            <a:extLst>
              <a:ext uri="{FF2B5EF4-FFF2-40B4-BE49-F238E27FC236}">
                <a16:creationId xmlns:a16="http://schemas.microsoft.com/office/drawing/2014/main" id="{41F3B8A9-F7DA-1DFD-83F0-5F612C40CC42}"/>
              </a:ext>
            </a:extLst>
          </p:cNvPr>
          <p:cNvPicPr>
            <a:picLocks noChangeAspect="1"/>
          </p:cNvPicPr>
          <p:nvPr/>
        </p:nvPicPr>
        <p:blipFill>
          <a:blip r:embed="rId3"/>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249280030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000" dirty="0">
                <a:solidFill>
                  <a:srgbClr val="99FFCC"/>
                </a:solidFill>
              </a:rPr>
              <a:t>Thank you for your time and interest in our Science curriculum. We strive to provide students with engaging and informative lessons that will spark their curiosity and encourage scientific exploration. Should you have any questions or concerns, please do not hesitate to contact us. Thank you again for considering our curriculum, and we wish you all the best in your educational journey.</a:t>
            </a:r>
          </a:p>
          <a:p>
            <a:pPr marL="0" indent="0" eaLnBrk="1" hangingPunct="1">
              <a:buNone/>
              <a:defRPr/>
            </a:pPr>
            <a:r>
              <a:rPr lang="en-US" sz="2000" dirty="0">
                <a:solidFill>
                  <a:srgbClr val="99FFCC"/>
                </a:solidFill>
              </a:rPr>
              <a:t>Sincerely,</a:t>
            </a:r>
          </a:p>
          <a:p>
            <a:pPr marL="0" indent="0" eaLnBrk="1" hangingPunct="1">
              <a:buNone/>
              <a:defRPr/>
            </a:pPr>
            <a:r>
              <a:rPr lang="en-US" sz="2000" dirty="0" err="1">
                <a:solidFill>
                  <a:srgbClr val="99FFCC"/>
                </a:solidFill>
              </a:rPr>
              <a:t>Support@slidespark.net</a:t>
            </a:r>
            <a:endParaRPr lang="en-US" sz="2000" dirty="0">
              <a:solidFill>
                <a:srgbClr val="99FFCC"/>
              </a:solidFill>
            </a:endParaRPr>
          </a:p>
          <a:p>
            <a:pPr lvl="2" eaLnBrk="1" hangingPunct="1">
              <a:buFontTx/>
              <a:buNone/>
              <a:defRPr/>
            </a:pPr>
            <a:endParaRPr lang="en-US" sz="2000" dirty="0"/>
          </a:p>
        </p:txBody>
      </p:sp>
      <p:pic>
        <p:nvPicPr>
          <p:cNvPr id="5" name="Picture 4" descr="A blue and green text on a black background&#10;&#10;Description automatically generated">
            <a:extLst>
              <a:ext uri="{FF2B5EF4-FFF2-40B4-BE49-F238E27FC236}">
                <a16:creationId xmlns:a16="http://schemas.microsoft.com/office/drawing/2014/main" id="{36666FB8-37B8-6522-FDDE-08105A695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47206"/>
            <a:ext cx="8686800" cy="2523779"/>
          </a:xfrm>
          <a:prstGeom prst="roundRect">
            <a:avLst>
              <a:gd name="adj" fmla="val 4167"/>
            </a:avLst>
          </a:prstGeom>
          <a:solidFill>
            <a:srgbClr val="FFFFFF"/>
          </a:solidFill>
          <a:ln w="76200" cap="sq">
            <a:solidFill>
              <a:srgbClr val="292929"/>
            </a:solidFill>
            <a:miter lim="800000"/>
          </a:ln>
          <a:effectLst>
            <a:glow rad="228600">
              <a:srgbClr val="99FFCC"/>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a:extLst>
              <a:ext uri="{FF2B5EF4-FFF2-40B4-BE49-F238E27FC236}">
                <a16:creationId xmlns:a16="http://schemas.microsoft.com/office/drawing/2014/main" id="{5F066DB2-6B0B-4F12-B26F-8F264C967B82}"/>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2" name="Picture 1">
            <a:hlinkClick r:id="rId4"/>
            <a:extLst>
              <a:ext uri="{FF2B5EF4-FFF2-40B4-BE49-F238E27FC236}">
                <a16:creationId xmlns:a16="http://schemas.microsoft.com/office/drawing/2014/main" id="{9502778F-C466-A6D3-6BB5-735C0CCCCFD8}"/>
              </a:ext>
            </a:extLst>
          </p:cNvPr>
          <p:cNvPicPr>
            <a:picLocks noChangeAspect="1"/>
          </p:cNvPicPr>
          <p:nvPr/>
        </p:nvPicPr>
        <p:blipFill>
          <a:blip r:embed="rId5"/>
          <a:stretch>
            <a:fillRect/>
          </a:stretch>
        </p:blipFill>
        <p:spPr>
          <a:xfrm>
            <a:off x="3294178" y="1819685"/>
            <a:ext cx="934424" cy="927236"/>
          </a:xfrm>
          <a:prstGeom prst="rect">
            <a:avLst/>
          </a:prstGeom>
        </p:spPr>
      </p:pic>
      <p:pic>
        <p:nvPicPr>
          <p:cNvPr id="3" name="Picture 2">
            <a:hlinkClick r:id="rId6"/>
            <a:extLst>
              <a:ext uri="{FF2B5EF4-FFF2-40B4-BE49-F238E27FC236}">
                <a16:creationId xmlns:a16="http://schemas.microsoft.com/office/drawing/2014/main" id="{CB008763-BDF7-016D-DF81-C34E5D25C549}"/>
              </a:ext>
            </a:extLst>
          </p:cNvPr>
          <p:cNvPicPr>
            <a:picLocks noChangeAspect="1"/>
          </p:cNvPicPr>
          <p:nvPr/>
        </p:nvPicPr>
        <p:blipFill>
          <a:blip r:embed="rId7"/>
          <a:stretch>
            <a:fillRect/>
          </a:stretch>
        </p:blipFill>
        <p:spPr>
          <a:xfrm>
            <a:off x="5290702" y="1772071"/>
            <a:ext cx="1096434" cy="1022464"/>
          </a:xfrm>
          <a:prstGeom prst="rect">
            <a:avLst/>
          </a:prstGeom>
        </p:spPr>
      </p:pic>
      <p:pic>
        <p:nvPicPr>
          <p:cNvPr id="9" name="Picture 8">
            <a:hlinkClick r:id="rId8"/>
            <a:extLst>
              <a:ext uri="{FF2B5EF4-FFF2-40B4-BE49-F238E27FC236}">
                <a16:creationId xmlns:a16="http://schemas.microsoft.com/office/drawing/2014/main" id="{435BCED7-0A4C-64DB-9481-018142B40C85}"/>
              </a:ext>
            </a:extLst>
          </p:cNvPr>
          <p:cNvPicPr>
            <a:picLocks noChangeAspect="1"/>
          </p:cNvPicPr>
          <p:nvPr/>
        </p:nvPicPr>
        <p:blipFill>
          <a:blip r:embed="rId9"/>
          <a:stretch>
            <a:fillRect/>
          </a:stretch>
        </p:blipFill>
        <p:spPr>
          <a:xfrm>
            <a:off x="6387136" y="1877542"/>
            <a:ext cx="926726" cy="875647"/>
          </a:xfrm>
          <a:prstGeom prst="rect">
            <a:avLst/>
          </a:prstGeom>
        </p:spPr>
      </p:pic>
      <p:pic>
        <p:nvPicPr>
          <p:cNvPr id="11" name="Picture 10">
            <a:hlinkClick r:id="rId10"/>
            <a:extLst>
              <a:ext uri="{FF2B5EF4-FFF2-40B4-BE49-F238E27FC236}">
                <a16:creationId xmlns:a16="http://schemas.microsoft.com/office/drawing/2014/main" id="{AC3F1F6A-8AAA-0440-7033-95A988B72788}"/>
              </a:ext>
            </a:extLst>
          </p:cNvPr>
          <p:cNvPicPr>
            <a:picLocks noChangeAspect="1"/>
          </p:cNvPicPr>
          <p:nvPr/>
        </p:nvPicPr>
        <p:blipFill>
          <a:blip r:embed="rId11"/>
          <a:stretch>
            <a:fillRect/>
          </a:stretch>
        </p:blipFill>
        <p:spPr>
          <a:xfrm>
            <a:off x="4310855" y="1833099"/>
            <a:ext cx="979847" cy="868501"/>
          </a:xfrm>
          <a:prstGeom prst="rect">
            <a:avLst/>
          </a:prstGeom>
        </p:spPr>
      </p:pic>
      <p:sp>
        <p:nvSpPr>
          <p:cNvPr id="6" name="TextBox 5">
            <a:extLst>
              <a:ext uri="{FF2B5EF4-FFF2-40B4-BE49-F238E27FC236}">
                <a16:creationId xmlns:a16="http://schemas.microsoft.com/office/drawing/2014/main" id="{C90DBD79-BF54-C56A-76E5-51F0AA964D5D}"/>
              </a:ext>
            </a:extLst>
          </p:cNvPr>
          <p:cNvSpPr txBox="1"/>
          <p:nvPr/>
        </p:nvSpPr>
        <p:spPr>
          <a:xfrm>
            <a:off x="163038" y="6110987"/>
            <a:ext cx="4637740"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SlideSpark</a:t>
            </a:r>
            <a:r>
              <a:rPr kumimoji="0" lang="en-US" sz="2800" b="0" i="0" u="none" strike="noStrike" kern="1200" cap="none" spc="0" normalizeH="0" baseline="0" noProof="0" dirty="0">
                <a:ln>
                  <a:noFill/>
                </a:ln>
                <a:solidFill>
                  <a:srgbClr val="1155CC"/>
                </a:solidFill>
                <a:effectLst/>
                <a:uLnTx/>
                <a:uFillTx/>
                <a:latin typeface="Arial" panose="020B0604020202020204" pitchFamily="34" charset="0"/>
                <a:ea typeface="+mn-ea"/>
                <a:cs typeface="Arial" pitchFamily="34" charset="0"/>
                <a:hlinkClick r:id="rId12"/>
              </a:rPr>
              <a:t> Science on </a:t>
            </a: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TpT</a:t>
            </a:r>
            <a:endParaRPr kumimoji="0" lang="en-US" sz="2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5247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304800" y="304800"/>
            <a:ext cx="8458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Viruses can only replicate by…</a:t>
            </a:r>
          </a:p>
          <a:p>
            <a:pPr eaLnBrk="1" hangingPunct="1"/>
            <a:r>
              <a:rPr lang="en-US" sz="3600" dirty="0">
                <a:solidFill>
                  <a:srgbClr val="FF99FF"/>
                </a:solidFill>
                <a:latin typeface="Times New Roman" pitchFamily="18" charset="0"/>
              </a:rPr>
              <a:t>A.) Finding another similar virus.</a:t>
            </a:r>
          </a:p>
          <a:p>
            <a:pPr eaLnBrk="1" hangingPunct="1"/>
            <a:r>
              <a:rPr lang="en-US" sz="3600" dirty="0">
                <a:solidFill>
                  <a:srgbClr val="6699FF"/>
                </a:solidFill>
                <a:latin typeface="Times New Roman" pitchFamily="18" charset="0"/>
              </a:rPr>
              <a:t>B.) Binary Fission.</a:t>
            </a:r>
          </a:p>
          <a:p>
            <a:pPr eaLnBrk="1" hangingPunct="1"/>
            <a:r>
              <a:rPr lang="en-US" sz="3600" dirty="0">
                <a:solidFill>
                  <a:srgbClr val="9966FF"/>
                </a:solidFill>
                <a:latin typeface="Times New Roman" pitchFamily="18" charset="0"/>
              </a:rPr>
              <a:t>C.) Invading and taking over other cells. </a:t>
            </a:r>
          </a:p>
          <a:p>
            <a:pPr eaLnBrk="1" hangingPunct="1"/>
            <a:r>
              <a:rPr lang="en-US" sz="3600" dirty="0">
                <a:solidFill>
                  <a:schemeClr val="bg1"/>
                </a:solidFill>
                <a:latin typeface="Times New Roman" pitchFamily="18" charset="0"/>
              </a:rPr>
              <a:t>							</a:t>
            </a:r>
          </a:p>
          <a:p>
            <a:pPr eaLnBrk="1" hangingPunct="1"/>
            <a:endParaRPr lang="en-US" sz="3600" dirty="0">
              <a:solidFill>
                <a:schemeClr val="bg1"/>
              </a:solidFill>
              <a:latin typeface="Times New Roman" pitchFamily="18" charset="0"/>
            </a:endParaRPr>
          </a:p>
        </p:txBody>
      </p:sp>
      <p:sp>
        <p:nvSpPr>
          <p:cNvPr id="15363"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p>
        </p:txBody>
      </p:sp>
      <p:pic>
        <p:nvPicPr>
          <p:cNvPr id="15364" name="Picture 5" descr="http://www.sciencemusings.com/uploaded_images/virus-701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99645">
            <a:off x="-868363" y="3924300"/>
            <a:ext cx="4086226"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http://www.sciencemusings.com/uploaded_images/virus-701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53842">
            <a:off x="5537200" y="3879851"/>
            <a:ext cx="43719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descr="http://www.sciencemusings.com/uploaded_images/virus-7019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743200"/>
            <a:ext cx="16954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5" descr="http://www.sciencemusings.com/uploaded_images/virus-7019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80276">
            <a:off x="3756025" y="4579938"/>
            <a:ext cx="98583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5" descr="http://www.sciencemusings.com/uploaded_images/virus-701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66388">
            <a:off x="5011738" y="4319588"/>
            <a:ext cx="7588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5" descr="http://www.sciencemusings.com/uploaded_images/virus-7019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551530">
            <a:off x="7997825" y="1362075"/>
            <a:ext cx="1693863"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5" descr="http://www.sciencemusings.com/uploaded_images/virus-701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66388">
            <a:off x="7569200" y="3228975"/>
            <a:ext cx="7588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6858000" y="4953000"/>
            <a:ext cx="1752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2099" name="Group 51"/>
          <p:cNvGraphicFramePr>
            <a:graphicFrameLocks noGrp="1"/>
          </p:cNvGraphicFramePr>
          <p:nvPr/>
        </p:nvGraphicFramePr>
        <p:xfrm>
          <a:off x="228600" y="838200"/>
          <a:ext cx="8686800" cy="560231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7169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GONE VIRAL</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SHAPE-UP</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NOT ALIVE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OH-NO!</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-COMPUTER VIRUS-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53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70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chemeClr val="bg1"/>
                </a:solidFill>
              </a:rPr>
              <a:t>Infectious Diseases Review Game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04800" y="304800"/>
            <a:ext cx="8458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Viruses can only replicate by…</a:t>
            </a:r>
          </a:p>
          <a:p>
            <a:pPr eaLnBrk="1" hangingPunct="1"/>
            <a:r>
              <a:rPr lang="en-US" sz="3600" dirty="0">
                <a:solidFill>
                  <a:srgbClr val="FF99FF"/>
                </a:solidFill>
                <a:latin typeface="Times New Roman" pitchFamily="18" charset="0"/>
              </a:rPr>
              <a:t>A.) Finding another similar virus.</a:t>
            </a:r>
          </a:p>
          <a:p>
            <a:pPr eaLnBrk="1" hangingPunct="1"/>
            <a:r>
              <a:rPr lang="en-US" sz="3600" dirty="0">
                <a:solidFill>
                  <a:srgbClr val="6699FF"/>
                </a:solidFill>
                <a:latin typeface="Times New Roman" pitchFamily="18" charset="0"/>
              </a:rPr>
              <a:t>B.) Binary Fission.</a:t>
            </a:r>
          </a:p>
          <a:p>
            <a:pPr eaLnBrk="1" hangingPunct="1"/>
            <a:r>
              <a:rPr lang="en-US" sz="3600" dirty="0">
                <a:solidFill>
                  <a:srgbClr val="9966FF"/>
                </a:solidFill>
                <a:latin typeface="Times New Roman" pitchFamily="18" charset="0"/>
              </a:rPr>
              <a:t>C.) Invading and taking over other cells. </a:t>
            </a:r>
          </a:p>
          <a:p>
            <a:pPr eaLnBrk="1" hangingPunct="1"/>
            <a:r>
              <a:rPr lang="en-US" sz="3600" dirty="0">
                <a:solidFill>
                  <a:srgbClr val="FFC000"/>
                </a:solidFill>
                <a:latin typeface="Times New Roman" pitchFamily="18" charset="0"/>
              </a:rPr>
              <a:t>D.) Conjugation.</a:t>
            </a:r>
          </a:p>
          <a:p>
            <a:pPr eaLnBrk="1" hangingPunct="1"/>
            <a:r>
              <a:rPr lang="en-US" sz="3600" dirty="0">
                <a:latin typeface="Times New Roman" pitchFamily="18" charset="0"/>
              </a:rPr>
              <a:t>E.) Sexual Reproduction	.</a:t>
            </a:r>
            <a:r>
              <a:rPr lang="en-US" sz="3600" dirty="0">
                <a:solidFill>
                  <a:schemeClr val="bg1"/>
                </a:solidFill>
                <a:latin typeface="Times New Roman" pitchFamily="18" charset="0"/>
              </a:rPr>
              <a:t>							</a:t>
            </a:r>
          </a:p>
          <a:p>
            <a:pPr eaLnBrk="1" hangingPunct="1"/>
            <a:endParaRPr lang="en-US" sz="3600" dirty="0">
              <a:solidFill>
                <a:schemeClr val="bg1"/>
              </a:solidFill>
              <a:latin typeface="Times New Roman" pitchFamily="18" charset="0"/>
            </a:endParaRPr>
          </a:p>
        </p:txBody>
      </p:sp>
      <p:sp>
        <p:nvSpPr>
          <p:cNvPr id="16387"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p>
        </p:txBody>
      </p:sp>
      <p:pic>
        <p:nvPicPr>
          <p:cNvPr id="16388" name="Picture 5" descr="http://www.sciencemusings.com/uploaded_images/virus-701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99645">
            <a:off x="-868363" y="3924300"/>
            <a:ext cx="4086226"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http://www.sciencemusings.com/uploaded_images/virus-701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53842">
            <a:off x="5537200" y="3879851"/>
            <a:ext cx="43719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descr="http://www.sciencemusings.com/uploaded_images/virus-7019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743200"/>
            <a:ext cx="16954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5" descr="http://www.sciencemusings.com/uploaded_images/virus-7019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80276">
            <a:off x="3756025" y="4579938"/>
            <a:ext cx="98583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5" descr="http://www.sciencemusings.com/uploaded_images/virus-701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66388">
            <a:off x="5011738" y="4319588"/>
            <a:ext cx="7588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5" descr="http://www.sciencemusings.com/uploaded_images/virus-7019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66388">
            <a:off x="2908300" y="4071938"/>
            <a:ext cx="3587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5" descr="http://www.sciencemusings.com/uploaded_images/virus-70194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551530">
            <a:off x="7997825" y="1362075"/>
            <a:ext cx="1693863"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5" descr="http://www.sciencemusings.com/uploaded_images/virus-701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66388">
            <a:off x="7569200" y="3228975"/>
            <a:ext cx="7588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5" descr="http://www.sciencemusings.com/uploaded_images/virus-70194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157905">
            <a:off x="6689725" y="-312738"/>
            <a:ext cx="1693863"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5" descr="http://www.sciencemusings.com/uploaded_images/virus-70194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66388">
            <a:off x="3600450" y="6149975"/>
            <a:ext cx="5762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5" descr="http://www.sciencemusings.com/uploaded_images/virus-70194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66388" flipV="1">
            <a:off x="5199063" y="1619250"/>
            <a:ext cx="4984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5" descr="http://www.sciencemusings.com/uploaded_images/virus-70194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66388">
            <a:off x="4743450" y="5584825"/>
            <a:ext cx="5762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6858000" y="4953000"/>
            <a:ext cx="1752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pic>
        <p:nvPicPr>
          <p:cNvPr id="17" name="Picture 4" descr="http://www.clker.com/cliparts/9/a/e/e/12154415151126295659lemmling_Cartoon_owl.svg.h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74511" y="123825"/>
            <a:ext cx="19901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04800" y="304800"/>
            <a:ext cx="8458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Viruses can only replicate by…</a:t>
            </a:r>
          </a:p>
          <a:p>
            <a:pPr eaLnBrk="1" hangingPunct="1"/>
            <a:r>
              <a:rPr lang="en-US" sz="3600" dirty="0">
                <a:solidFill>
                  <a:srgbClr val="FF99FF"/>
                </a:solidFill>
                <a:latin typeface="Times New Roman" pitchFamily="18" charset="0"/>
              </a:rPr>
              <a:t>A.) Finding another similar virus.</a:t>
            </a:r>
          </a:p>
          <a:p>
            <a:pPr eaLnBrk="1" hangingPunct="1"/>
            <a:r>
              <a:rPr lang="en-US" sz="3600" dirty="0">
                <a:solidFill>
                  <a:srgbClr val="6699FF"/>
                </a:solidFill>
                <a:latin typeface="Times New Roman" pitchFamily="18" charset="0"/>
              </a:rPr>
              <a:t>B.) Binary Fission.</a:t>
            </a:r>
          </a:p>
          <a:p>
            <a:pPr eaLnBrk="1" hangingPunct="1"/>
            <a:r>
              <a:rPr lang="en-US" sz="3600" dirty="0">
                <a:solidFill>
                  <a:srgbClr val="9966FF"/>
                </a:solidFill>
                <a:latin typeface="Times New Roman" pitchFamily="18" charset="0"/>
              </a:rPr>
              <a:t>C.) Invading and taking over other cells. </a:t>
            </a:r>
          </a:p>
          <a:p>
            <a:pPr eaLnBrk="1" hangingPunct="1"/>
            <a:r>
              <a:rPr lang="en-US" sz="3600" dirty="0">
                <a:solidFill>
                  <a:srgbClr val="FFC000"/>
                </a:solidFill>
                <a:latin typeface="Times New Roman" pitchFamily="18" charset="0"/>
              </a:rPr>
              <a:t>D.) Conjugation.</a:t>
            </a:r>
          </a:p>
          <a:p>
            <a:pPr eaLnBrk="1" hangingPunct="1"/>
            <a:r>
              <a:rPr lang="en-US" sz="3600" dirty="0">
                <a:solidFill>
                  <a:srgbClr val="66FF99"/>
                </a:solidFill>
                <a:latin typeface="Times New Roman" pitchFamily="18" charset="0"/>
              </a:rPr>
              <a:t>E.) Sexual Reproduction.</a:t>
            </a:r>
            <a:r>
              <a:rPr lang="en-US" sz="3600" dirty="0">
                <a:solidFill>
                  <a:schemeClr val="bg1"/>
                </a:solidFill>
                <a:latin typeface="Times New Roman" pitchFamily="18" charset="0"/>
              </a:rPr>
              <a:t>							</a:t>
            </a:r>
          </a:p>
          <a:p>
            <a:pPr eaLnBrk="1" hangingPunct="1"/>
            <a:endParaRPr lang="en-US" sz="3600" dirty="0">
              <a:solidFill>
                <a:schemeClr val="bg1"/>
              </a:solidFill>
              <a:latin typeface="Times New Roman" pitchFamily="18" charset="0"/>
            </a:endParaRPr>
          </a:p>
        </p:txBody>
      </p:sp>
      <p:sp>
        <p:nvSpPr>
          <p:cNvPr id="17411"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p>
        </p:txBody>
      </p:sp>
      <p:pic>
        <p:nvPicPr>
          <p:cNvPr id="17412" name="Picture 5" descr="http://www.sciencemusings.com/uploaded_images/virus-701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99645">
            <a:off x="-868363" y="3924300"/>
            <a:ext cx="4086226"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http://www.sciencemusings.com/uploaded_images/virus-701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53842">
            <a:off x="5537200" y="3879851"/>
            <a:ext cx="43719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5" descr="http://www.sciencemusings.com/uploaded_images/virus-7019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743200"/>
            <a:ext cx="16954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5" descr="http://www.sciencemusings.com/uploaded_images/virus-7019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80276">
            <a:off x="3756025" y="4579938"/>
            <a:ext cx="98583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5" descr="http://www.sciencemusings.com/uploaded_images/virus-701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66388">
            <a:off x="5011738" y="4319588"/>
            <a:ext cx="7588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5" descr="http://www.sciencemusings.com/uploaded_images/virus-7019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66388">
            <a:off x="2908300" y="4071938"/>
            <a:ext cx="3587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5" descr="http://www.sciencemusings.com/uploaded_images/virus-70194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66388">
            <a:off x="3892550" y="4035425"/>
            <a:ext cx="203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5" descr="http://www.sciencemusings.com/uploaded_images/virus-70194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66388">
            <a:off x="5035550" y="2979738"/>
            <a:ext cx="203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5" descr="http://www.sciencemusings.com/uploaded_images/virus-70194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551530">
            <a:off x="7997825" y="1362075"/>
            <a:ext cx="1693863"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5" descr="http://www.sciencemusings.com/uploaded_images/virus-701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66388">
            <a:off x="7569200" y="3228975"/>
            <a:ext cx="7588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5" descr="http://www.sciencemusings.com/uploaded_images/virus-70194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9157905">
            <a:off x="6689725" y="-312738"/>
            <a:ext cx="1693863"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5" descr="http://www.sciencemusings.com/uploaded_images/virus-70194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66388">
            <a:off x="3600450" y="6149975"/>
            <a:ext cx="5762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5" descr="http://www.sciencemusings.com/uploaded_images/virus-70194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66388" flipV="1">
            <a:off x="5199063" y="1619250"/>
            <a:ext cx="4984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5" descr="http://www.sciencemusings.com/uploaded_images/virus-70194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66388">
            <a:off x="4743450" y="5584825"/>
            <a:ext cx="5762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5" descr="http://www.sciencemusings.com/uploaded_images/virus-70194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66388">
            <a:off x="6484938" y="1751013"/>
            <a:ext cx="2524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6858000" y="4953000"/>
            <a:ext cx="1752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pic>
        <p:nvPicPr>
          <p:cNvPr id="20" name="Picture 4" descr="http://www.clker.com/cliparts/9/a/e/e/12154415151126295659lemmling_Cartoon_owl.svg.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74511" y="123825"/>
            <a:ext cx="19901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04800" y="304800"/>
            <a:ext cx="8610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Which of the following is </a:t>
            </a:r>
            <a:r>
              <a:rPr lang="en-US" sz="3600" b="1" u="sng">
                <a:solidFill>
                  <a:srgbClr val="FFFF00"/>
                </a:solidFill>
                <a:latin typeface="Times New Roman" pitchFamily="18" charset="0"/>
              </a:rPr>
              <a:t>not</a:t>
            </a:r>
            <a:r>
              <a:rPr lang="en-US" sz="3600">
                <a:solidFill>
                  <a:schemeClr val="bg1"/>
                </a:solidFill>
                <a:latin typeface="Times New Roman" pitchFamily="18" charset="0"/>
              </a:rPr>
              <a:t> a reason why viruses are generally considered non-living?</a:t>
            </a:r>
          </a:p>
          <a:p>
            <a:pPr eaLnBrk="1" hangingPunct="1"/>
            <a:r>
              <a:rPr lang="en-US" sz="3600">
                <a:solidFill>
                  <a:schemeClr val="bg1"/>
                </a:solidFill>
                <a:latin typeface="Times New Roman" pitchFamily="18" charset="0"/>
              </a:rPr>
              <a:t>								</a:t>
            </a:r>
          </a:p>
          <a:p>
            <a:pPr eaLnBrk="1" hangingPunct="1"/>
            <a:endParaRPr lang="en-US" sz="3600">
              <a:solidFill>
                <a:schemeClr val="bg1"/>
              </a:solidFill>
              <a:latin typeface="Times New Roman" pitchFamily="18" charset="0"/>
            </a:endParaRPr>
          </a:p>
        </p:txBody>
      </p:sp>
      <p:sp>
        <p:nvSpPr>
          <p:cNvPr id="18435"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p>
        </p:txBody>
      </p:sp>
      <p:sp>
        <p:nvSpPr>
          <p:cNvPr id="18" name="Rectangle 17"/>
          <p:cNvSpPr/>
          <p:nvPr/>
        </p:nvSpPr>
        <p:spPr>
          <a:xfrm>
            <a:off x="457200" y="5029200"/>
            <a:ext cx="1371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304800" y="304800"/>
            <a:ext cx="8610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Which of the following is not a reason why viruses are generally considered non-living?</a:t>
            </a:r>
          </a:p>
          <a:p>
            <a:pPr eaLnBrk="1" hangingPunct="1"/>
            <a:r>
              <a:rPr lang="en-US" sz="3600">
                <a:solidFill>
                  <a:srgbClr val="FF99FF"/>
                </a:solidFill>
                <a:latin typeface="Times New Roman" pitchFamily="18" charset="0"/>
              </a:rPr>
              <a:t>A.) Viruses are not made of cells.</a:t>
            </a:r>
          </a:p>
          <a:p>
            <a:pPr eaLnBrk="1" hangingPunct="1"/>
            <a:r>
              <a:rPr lang="en-US" sz="3600">
                <a:latin typeface="Times New Roman" pitchFamily="18" charset="0"/>
              </a:rPr>
              <a:t>B.) Viruses do not respond to a stimulus.</a:t>
            </a:r>
          </a:p>
          <a:p>
            <a:pPr eaLnBrk="1" hangingPunct="1"/>
            <a:r>
              <a:rPr lang="en-US" sz="3600">
                <a:latin typeface="Times New Roman" pitchFamily="18" charset="0"/>
              </a:rPr>
              <a:t>C.) Limited Movement.</a:t>
            </a:r>
          </a:p>
          <a:p>
            <a:pPr eaLnBrk="1" hangingPunct="1"/>
            <a:r>
              <a:rPr lang="en-US" sz="3600">
                <a:latin typeface="Times New Roman" pitchFamily="18" charset="0"/>
              </a:rPr>
              <a:t>D.) They do not grow and develop.</a:t>
            </a:r>
          </a:p>
          <a:p>
            <a:pPr eaLnBrk="1" hangingPunct="1"/>
            <a:r>
              <a:rPr lang="en-US" sz="3600">
                <a:solidFill>
                  <a:schemeClr val="bg1"/>
                </a:solidFill>
                <a:latin typeface="Times New Roman" pitchFamily="18" charset="0"/>
              </a:rPr>
              <a:t>								</a:t>
            </a:r>
          </a:p>
          <a:p>
            <a:pPr eaLnBrk="1" hangingPunct="1"/>
            <a:endParaRPr lang="en-US" sz="3600">
              <a:solidFill>
                <a:schemeClr val="bg1"/>
              </a:solidFill>
              <a:latin typeface="Times New Roman" pitchFamily="18" charset="0"/>
            </a:endParaRPr>
          </a:p>
        </p:txBody>
      </p:sp>
      <p:sp>
        <p:nvSpPr>
          <p:cNvPr id="19459"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p>
        </p:txBody>
      </p:sp>
      <p:pic>
        <p:nvPicPr>
          <p:cNvPr id="1946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5290">
            <a:off x="2536032" y="3623469"/>
            <a:ext cx="338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15290">
            <a:off x="6632575" y="2633663"/>
            <a:ext cx="33813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457200" y="5029200"/>
            <a:ext cx="1371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304800" y="304800"/>
            <a:ext cx="8610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Which of the following is not a reason why viruses are generally considered non-living?</a:t>
            </a:r>
          </a:p>
          <a:p>
            <a:pPr eaLnBrk="1" hangingPunct="1"/>
            <a:r>
              <a:rPr lang="en-US" sz="3600">
                <a:solidFill>
                  <a:srgbClr val="FF99FF"/>
                </a:solidFill>
                <a:latin typeface="Times New Roman" pitchFamily="18" charset="0"/>
              </a:rPr>
              <a:t>A.) Viruses are not made of cells.</a:t>
            </a:r>
          </a:p>
          <a:p>
            <a:pPr eaLnBrk="1" hangingPunct="1"/>
            <a:r>
              <a:rPr lang="en-US" sz="3600">
                <a:solidFill>
                  <a:srgbClr val="6699FF"/>
                </a:solidFill>
                <a:latin typeface="Times New Roman" pitchFamily="18" charset="0"/>
              </a:rPr>
              <a:t>B.) Viruses do not respond to a stimulus.</a:t>
            </a:r>
          </a:p>
          <a:p>
            <a:pPr eaLnBrk="1" hangingPunct="1"/>
            <a:r>
              <a:rPr lang="en-US" sz="3600">
                <a:latin typeface="Times New Roman" pitchFamily="18" charset="0"/>
              </a:rPr>
              <a:t>C.) Limited Movement.</a:t>
            </a:r>
          </a:p>
          <a:p>
            <a:pPr eaLnBrk="1" hangingPunct="1"/>
            <a:r>
              <a:rPr lang="en-US" sz="3600">
                <a:latin typeface="Times New Roman" pitchFamily="18" charset="0"/>
              </a:rPr>
              <a:t>D.) They do not grow and develop.</a:t>
            </a:r>
          </a:p>
          <a:p>
            <a:pPr eaLnBrk="1" hangingPunct="1"/>
            <a:r>
              <a:rPr lang="en-US" sz="3600">
                <a:solidFill>
                  <a:schemeClr val="bg1"/>
                </a:solidFill>
                <a:latin typeface="Times New Roman" pitchFamily="18" charset="0"/>
              </a:rPr>
              <a:t>								</a:t>
            </a:r>
          </a:p>
          <a:p>
            <a:pPr eaLnBrk="1" hangingPunct="1"/>
            <a:endParaRPr lang="en-US" sz="3600">
              <a:solidFill>
                <a:schemeClr val="bg1"/>
              </a:solidFill>
              <a:latin typeface="Times New Roman" pitchFamily="18" charset="0"/>
            </a:endParaRPr>
          </a:p>
        </p:txBody>
      </p:sp>
      <p:sp>
        <p:nvSpPr>
          <p:cNvPr id="20483"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p>
        </p:txBody>
      </p:sp>
      <p:pic>
        <p:nvPicPr>
          <p:cNvPr id="2048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271706">
            <a:off x="-214312" y="4232275"/>
            <a:ext cx="2970212"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5290">
            <a:off x="1074737" y="3589338"/>
            <a:ext cx="6905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15290">
            <a:off x="3643313" y="3684587"/>
            <a:ext cx="4889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815290">
            <a:off x="2536032" y="3623469"/>
            <a:ext cx="338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815290">
            <a:off x="6632575" y="2633663"/>
            <a:ext cx="33813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457200" y="5029200"/>
            <a:ext cx="1371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304800" y="304800"/>
            <a:ext cx="8610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Which of the following is not a reason why viruses are generally considered non-living?</a:t>
            </a:r>
          </a:p>
          <a:p>
            <a:pPr eaLnBrk="1" hangingPunct="1"/>
            <a:r>
              <a:rPr lang="en-US" sz="3600">
                <a:solidFill>
                  <a:srgbClr val="FF99FF"/>
                </a:solidFill>
                <a:latin typeface="Times New Roman" pitchFamily="18" charset="0"/>
              </a:rPr>
              <a:t>A.) Viruses are not made of cells.</a:t>
            </a:r>
          </a:p>
          <a:p>
            <a:pPr eaLnBrk="1" hangingPunct="1"/>
            <a:r>
              <a:rPr lang="en-US" sz="3600">
                <a:solidFill>
                  <a:srgbClr val="6699FF"/>
                </a:solidFill>
                <a:latin typeface="Times New Roman" pitchFamily="18" charset="0"/>
              </a:rPr>
              <a:t>B.) Viruses do not respond to a stimulus.</a:t>
            </a:r>
          </a:p>
          <a:p>
            <a:pPr eaLnBrk="1" hangingPunct="1"/>
            <a:r>
              <a:rPr lang="en-US" sz="3600">
                <a:solidFill>
                  <a:srgbClr val="66FF99"/>
                </a:solidFill>
                <a:latin typeface="Times New Roman" pitchFamily="18" charset="0"/>
              </a:rPr>
              <a:t>C.) Limited Movement.</a:t>
            </a:r>
          </a:p>
          <a:p>
            <a:pPr eaLnBrk="1" hangingPunct="1"/>
            <a:r>
              <a:rPr lang="en-US" sz="3600">
                <a:latin typeface="Times New Roman" pitchFamily="18" charset="0"/>
              </a:rPr>
              <a:t>D.) They do not grow and develop.</a:t>
            </a:r>
          </a:p>
          <a:p>
            <a:pPr eaLnBrk="1" hangingPunct="1"/>
            <a:r>
              <a:rPr lang="en-US" sz="3600">
                <a:solidFill>
                  <a:schemeClr val="bg1"/>
                </a:solidFill>
                <a:latin typeface="Times New Roman" pitchFamily="18" charset="0"/>
              </a:rPr>
              <a:t>								</a:t>
            </a:r>
          </a:p>
          <a:p>
            <a:pPr eaLnBrk="1" hangingPunct="1"/>
            <a:endParaRPr lang="en-US" sz="3600">
              <a:solidFill>
                <a:schemeClr val="bg1"/>
              </a:solidFill>
              <a:latin typeface="Times New Roman" pitchFamily="18" charset="0"/>
            </a:endParaRPr>
          </a:p>
        </p:txBody>
      </p:sp>
      <p:sp>
        <p:nvSpPr>
          <p:cNvPr id="21507"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p>
        </p:txBody>
      </p:sp>
      <p:pic>
        <p:nvPicPr>
          <p:cNvPr id="2150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5290">
            <a:off x="2359025" y="4152900"/>
            <a:ext cx="1119188"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5290">
            <a:off x="1074737" y="3589338"/>
            <a:ext cx="6905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15290">
            <a:off x="3643313" y="3684587"/>
            <a:ext cx="4889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815290">
            <a:off x="2536032" y="3623469"/>
            <a:ext cx="338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815290">
            <a:off x="6632575" y="2633663"/>
            <a:ext cx="33813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5290">
            <a:off x="7723188" y="2374900"/>
            <a:ext cx="178435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5290">
            <a:off x="8870951" y="4156075"/>
            <a:ext cx="11176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5290">
            <a:off x="8284369" y="1431132"/>
            <a:ext cx="892175"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457200" y="5029200"/>
            <a:ext cx="1371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304800" y="304800"/>
            <a:ext cx="8610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Which of the following is not a reason why viruses are generally considered non-living?</a:t>
            </a:r>
          </a:p>
          <a:p>
            <a:pPr eaLnBrk="1" hangingPunct="1"/>
            <a:r>
              <a:rPr lang="en-US" sz="3600">
                <a:solidFill>
                  <a:srgbClr val="FF99FF"/>
                </a:solidFill>
                <a:latin typeface="Times New Roman" pitchFamily="18" charset="0"/>
              </a:rPr>
              <a:t>A.) Viruses are not made of cells.</a:t>
            </a:r>
          </a:p>
          <a:p>
            <a:pPr eaLnBrk="1" hangingPunct="1"/>
            <a:r>
              <a:rPr lang="en-US" sz="3600">
                <a:solidFill>
                  <a:srgbClr val="6699FF"/>
                </a:solidFill>
                <a:latin typeface="Times New Roman" pitchFamily="18" charset="0"/>
              </a:rPr>
              <a:t>B.) Viruses do not respond to a stimulus.</a:t>
            </a:r>
          </a:p>
          <a:p>
            <a:pPr eaLnBrk="1" hangingPunct="1"/>
            <a:r>
              <a:rPr lang="en-US" sz="3600">
                <a:solidFill>
                  <a:srgbClr val="66FF99"/>
                </a:solidFill>
                <a:latin typeface="Times New Roman" pitchFamily="18" charset="0"/>
              </a:rPr>
              <a:t>C.) Limited Movement.</a:t>
            </a:r>
          </a:p>
          <a:p>
            <a:pPr eaLnBrk="1" hangingPunct="1"/>
            <a:r>
              <a:rPr lang="en-US" sz="3600">
                <a:solidFill>
                  <a:srgbClr val="FFC000"/>
                </a:solidFill>
                <a:latin typeface="Times New Roman" pitchFamily="18" charset="0"/>
              </a:rPr>
              <a:t>D.) They do not grow and develop.</a:t>
            </a:r>
          </a:p>
          <a:p>
            <a:pPr eaLnBrk="1" hangingPunct="1"/>
            <a:r>
              <a:rPr lang="en-US" sz="3600">
                <a:solidFill>
                  <a:schemeClr val="bg1"/>
                </a:solidFill>
                <a:latin typeface="Times New Roman" pitchFamily="18" charset="0"/>
              </a:rPr>
              <a:t>								</a:t>
            </a:r>
          </a:p>
          <a:p>
            <a:pPr eaLnBrk="1" hangingPunct="1"/>
            <a:endParaRPr lang="en-US" sz="3600">
              <a:solidFill>
                <a:schemeClr val="bg1"/>
              </a:solidFill>
              <a:latin typeface="Times New Roman" pitchFamily="18" charset="0"/>
            </a:endParaRPr>
          </a:p>
        </p:txBody>
      </p:sp>
      <p:sp>
        <p:nvSpPr>
          <p:cNvPr id="22531"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p>
        </p:txBody>
      </p:sp>
      <p:pic>
        <p:nvPicPr>
          <p:cNvPr id="225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7225" y="3810000"/>
            <a:ext cx="67341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271706">
            <a:off x="-214312" y="4232275"/>
            <a:ext cx="2970212"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5290">
            <a:off x="2359025" y="4152900"/>
            <a:ext cx="1119188"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5290">
            <a:off x="1074737" y="3589338"/>
            <a:ext cx="6905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15290">
            <a:off x="3643313" y="3684587"/>
            <a:ext cx="4889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815290">
            <a:off x="2536032" y="3623469"/>
            <a:ext cx="338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815290">
            <a:off x="6632575" y="2633663"/>
            <a:ext cx="33813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5290">
            <a:off x="7723188" y="2374900"/>
            <a:ext cx="178435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5290">
            <a:off x="8870951" y="4156075"/>
            <a:ext cx="11176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5290">
            <a:off x="8284369" y="1431132"/>
            <a:ext cx="892175"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457200" y="5029200"/>
            <a:ext cx="1371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304800" y="4572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These type of viruses only invade…</a:t>
            </a:r>
          </a:p>
          <a:p>
            <a:pPr eaLnBrk="1" hangingPunct="1"/>
            <a:endParaRPr lang="en-US" sz="3600">
              <a:solidFill>
                <a:schemeClr val="bg1"/>
              </a:solidFill>
              <a:latin typeface="Times New Roman" pitchFamily="18" charset="0"/>
            </a:endParaRPr>
          </a:p>
        </p:txBody>
      </p:sp>
      <p:sp>
        <p:nvSpPr>
          <p:cNvPr id="23555"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p>
        </p:txBody>
      </p:sp>
      <p:sp>
        <p:nvSpPr>
          <p:cNvPr id="23556" name="Text Box 5"/>
          <p:cNvSpPr txBox="1">
            <a:spLocks noChangeArrowheads="1"/>
          </p:cNvSpPr>
          <p:nvPr/>
        </p:nvSpPr>
        <p:spPr bwMode="auto">
          <a:xfrm>
            <a:off x="7391400" y="19812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3</a:t>
            </a:r>
          </a:p>
        </p:txBody>
      </p:sp>
      <p:sp>
        <p:nvSpPr>
          <p:cNvPr id="7" name="Rectangle 6"/>
          <p:cNvSpPr/>
          <p:nvPr/>
        </p:nvSpPr>
        <p:spPr>
          <a:xfrm>
            <a:off x="7696200" y="228600"/>
            <a:ext cx="10668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p>
        </p:txBody>
      </p:sp>
      <p:pic>
        <p:nvPicPr>
          <p:cNvPr id="23558" name="Picture 7" descr="Ph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33600"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8" descr="Ph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0"/>
            <a:ext cx="21336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9" descr="Ph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0"/>
            <a:ext cx="21336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0" descr="Ph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0"/>
            <a:ext cx="29718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52275" name="Group 51"/>
          <p:cNvGraphicFramePr>
            <a:graphicFrameLocks noGrp="1"/>
          </p:cNvGraphicFramePr>
          <p:nvPr/>
        </p:nvGraphicFramePr>
        <p:xfrm>
          <a:off x="228600" y="838200"/>
          <a:ext cx="8686800" cy="560231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7169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GONE VIRAL</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9966FF"/>
                          </a:solidFill>
                          <a:effectLst/>
                          <a:latin typeface="Times New Roman" pitchFamily="18" charset="0"/>
                        </a:rPr>
                        <a:t>SHAPE-UP</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NOT ALIVE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OH-NO!</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-COMPUTER VIRUS-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53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70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4623"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462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
        <p:nvSpPr>
          <p:cNvPr id="24625"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chemeClr val="bg1"/>
                </a:solidFill>
              </a:rPr>
              <a:t>Virus Review Game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4"/>
          <p:cNvSpPr txBox="1">
            <a:spLocks noChangeArrowheads="1"/>
          </p:cNvSpPr>
          <p:nvPr/>
        </p:nvSpPr>
        <p:spPr bwMode="auto">
          <a:xfrm>
            <a:off x="304800" y="228600"/>
            <a:ext cx="85344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For the next 5 questions…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Name the type of virus.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	</a:t>
            </a:r>
            <a:r>
              <a:rPr kumimoji="0" lang="en-US" sz="3600" b="0" i="0" u="none" strike="noStrike" kern="1200" cap="none" spc="0" normalizeH="0" baseline="0" noProof="0" dirty="0">
                <a:ln>
                  <a:noFill/>
                </a:ln>
                <a:solidFill>
                  <a:srgbClr val="FF99FF"/>
                </a:solidFill>
                <a:effectLst/>
                <a:uLnTx/>
                <a:uFillTx/>
                <a:latin typeface="Arial" charset="0"/>
                <a:ea typeface="+mn-ea"/>
                <a:cs typeface="+mn-cs"/>
              </a:rPr>
              <a:t>-Filamentous (Helical)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	</a:t>
            </a:r>
            <a:r>
              <a:rPr lang="en-US" sz="3600" dirty="0">
                <a:solidFill>
                  <a:srgbClr val="6699FF"/>
                </a:solidFill>
              </a:rPr>
              <a:t>-Enveloped</a:t>
            </a:r>
            <a:r>
              <a:rPr kumimoji="0" lang="en-US" sz="3600" b="0" i="0" u="none" strike="noStrike" kern="1200" cap="none" spc="0" normalizeH="0" baseline="0" noProof="0" dirty="0">
                <a:ln>
                  <a:noFill/>
                </a:ln>
                <a:solidFill>
                  <a:srgbClr val="6699FF"/>
                </a:solidFill>
                <a:effectLst/>
                <a:uLnTx/>
                <a:uFillTx/>
                <a:latin typeface="Arial" charset="0"/>
                <a:ea typeface="+mn-ea"/>
                <a:cs typeface="+mn-cs"/>
              </a:rPr>
              <a:t> (Spherical)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	</a:t>
            </a:r>
            <a:r>
              <a:rPr kumimoji="0" lang="en-US" sz="3600" b="0" i="0" u="none" strike="noStrike" kern="1200" cap="none" spc="0" normalizeH="0" baseline="0" noProof="0" dirty="0">
                <a:ln>
                  <a:noFill/>
                </a:ln>
                <a:solidFill>
                  <a:srgbClr val="FFC000"/>
                </a:solidFill>
                <a:effectLst/>
                <a:uLnTx/>
                <a:uFillTx/>
                <a:latin typeface="Arial" charset="0"/>
                <a:ea typeface="+mn-ea"/>
                <a:cs typeface="+mn-cs"/>
              </a:rPr>
              <a:t>-</a:t>
            </a:r>
            <a:r>
              <a:rPr lang="en-US" sz="3600" dirty="0">
                <a:solidFill>
                  <a:srgbClr val="FFC000"/>
                </a:solidFill>
              </a:rPr>
              <a:t>Isometric</a:t>
            </a:r>
            <a:r>
              <a:rPr kumimoji="0" lang="en-US" sz="3600" b="0" i="0" u="none" strike="noStrike" kern="1200" cap="none" spc="0" normalizeH="0" baseline="0" noProof="0" dirty="0">
                <a:ln>
                  <a:noFill/>
                </a:ln>
                <a:solidFill>
                  <a:srgbClr val="FFC000"/>
                </a:solidFill>
                <a:effectLst/>
                <a:uLnTx/>
                <a:uFillTx/>
                <a:latin typeface="Arial" charset="0"/>
                <a:ea typeface="+mn-ea"/>
                <a:cs typeface="+mn-cs"/>
              </a:rPr>
              <a:t> (Polyhedral)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C000"/>
                </a:solidFill>
                <a:effectLst/>
                <a:uLnTx/>
                <a:uFillTx/>
                <a:latin typeface="Arial" charset="0"/>
                <a:ea typeface="+mn-ea"/>
                <a:cs typeface="+mn-cs"/>
              </a:rPr>
              <a:t>	</a:t>
            </a:r>
            <a:r>
              <a:rPr kumimoji="0" lang="en-US" sz="3600" b="0" i="0" u="none" strike="noStrike" kern="1200" cap="none" spc="0" normalizeH="0" baseline="0" noProof="0" dirty="0">
                <a:ln>
                  <a:noFill/>
                </a:ln>
                <a:solidFill>
                  <a:srgbClr val="66FFFF"/>
                </a:solidFill>
                <a:effectLst/>
                <a:uLnTx/>
                <a:uFillTx/>
                <a:latin typeface="Arial" charset="0"/>
                <a:ea typeface="+mn-ea"/>
                <a:cs typeface="+mn-cs"/>
              </a:rPr>
              <a:t>-</a:t>
            </a:r>
            <a:r>
              <a:rPr lang="en-US" sz="3600" dirty="0">
                <a:solidFill>
                  <a:srgbClr val="66FFFF"/>
                </a:solidFill>
              </a:rPr>
              <a:t>Head and Tail / (Complex)</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95235"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5236" name="Text Box 5"/>
          <p:cNvSpPr txBox="1">
            <a:spLocks noChangeArrowheads="1"/>
          </p:cNvSpPr>
          <p:nvPr/>
        </p:nvSpPr>
        <p:spPr bwMode="auto">
          <a:xfrm>
            <a:off x="381000" y="1676400"/>
            <a:ext cx="1524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7</a:t>
            </a:r>
          </a:p>
        </p:txBody>
      </p:sp>
      <p:pic>
        <p:nvPicPr>
          <p:cNvPr id="2" name="Picture 1">
            <a:extLst>
              <a:ext uri="{FF2B5EF4-FFF2-40B4-BE49-F238E27FC236}">
                <a16:creationId xmlns:a16="http://schemas.microsoft.com/office/drawing/2014/main" id="{A0BF08DE-F2B2-44E1-BA71-20490224C21B}"/>
              </a:ext>
            </a:extLst>
          </p:cNvPr>
          <p:cNvPicPr>
            <a:picLocks noChangeAspect="1"/>
          </p:cNvPicPr>
          <p:nvPr/>
        </p:nvPicPr>
        <p:blipFill>
          <a:blip r:embed="rId2"/>
          <a:stretch>
            <a:fillRect/>
          </a:stretch>
        </p:blipFill>
        <p:spPr>
          <a:xfrm>
            <a:off x="228600" y="3733800"/>
            <a:ext cx="8610600" cy="20849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0795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a:t>How to play…</a:t>
            </a:r>
          </a:p>
          <a:p>
            <a:pPr lvl="1"/>
            <a:r>
              <a:rPr lang="en-US">
                <a:solidFill>
                  <a:srgbClr val="6699FF"/>
                </a:solidFill>
              </a:rPr>
              <a:t>Don’t play like Jeo_ _ _ _ y.</a:t>
            </a:r>
          </a:p>
          <a:p>
            <a:pPr lvl="1"/>
            <a:r>
              <a:rPr lang="en-US">
                <a:solidFill>
                  <a:srgbClr val="FF99FF"/>
                </a:solidFill>
              </a:rPr>
              <a:t>Class should be divided into several small groups.</a:t>
            </a:r>
          </a:p>
          <a:p>
            <a:pPr lvl="1"/>
            <a:r>
              <a:rPr lang="en-US">
                <a:solidFill>
                  <a:srgbClr val="FFCC99"/>
                </a:solidFill>
              </a:rPr>
              <a:t>Groups should use science journal (red slide notes), homework, and other available materials to assist you.</a:t>
            </a:r>
          </a:p>
          <a:p>
            <a:pPr lvl="1"/>
            <a:r>
              <a:rPr lang="en-US">
                <a:solidFill>
                  <a:srgbClr val="66FFCC"/>
                </a:solidFill>
              </a:rPr>
              <a:t>Groups can communicate </a:t>
            </a:r>
            <a:r>
              <a:rPr lang="en-US" b="1" u="sng"/>
              <a:t>quietly</a:t>
            </a:r>
            <a:r>
              <a:rPr lang="en-US"/>
              <a:t> </a:t>
            </a:r>
            <a:r>
              <a:rPr lang="en-US">
                <a:solidFill>
                  <a:srgbClr val="66FFCC"/>
                </a:solidFill>
              </a:rPr>
              <a:t>with each other but no sharing answers between groups.</a:t>
            </a:r>
          </a:p>
          <a:p>
            <a:pPr lvl="2"/>
            <a:r>
              <a:rPr lang="en-US">
                <a:solidFill>
                  <a:srgbClr val="9966FF"/>
                </a:solidFill>
              </a:rPr>
              <a:t>Practice quietly communicating right now?</a:t>
            </a:r>
          </a:p>
          <a:p>
            <a:pPr lvl="2"/>
            <a:r>
              <a:rPr lang="en-US">
                <a:solidFill>
                  <a:srgbClr val="9966FF"/>
                </a:solidFill>
              </a:rPr>
              <a:t>Practice Communication Question:</a:t>
            </a:r>
          </a:p>
          <a:p>
            <a:pPr lvl="2"/>
            <a:r>
              <a:rPr lang="en-US">
                <a:solidFill>
                  <a:srgbClr val="FFFF66"/>
                </a:solidFill>
              </a:rPr>
              <a:t>Your group gets to order one pizza, and you can have two toppings.  What does your group want?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endParaRPr lang="en-US"/>
          </a:p>
        </p:txBody>
      </p:sp>
      <p:sp>
        <p:nvSpPr>
          <p:cNvPr id="96259" name="Rectangle 3"/>
          <p:cNvSpPr>
            <a:spLocks noGrp="1" noChangeArrowheads="1"/>
          </p:cNvSpPr>
          <p:nvPr>
            <p:ph type="body" idx="1"/>
          </p:nvPr>
        </p:nvSpPr>
        <p:spPr/>
        <p:txBody>
          <a:bodyPr/>
          <a:lstStyle/>
          <a:p>
            <a:endParaRPr lang="en-US"/>
          </a:p>
        </p:txBody>
      </p:sp>
      <p:pic>
        <p:nvPicPr>
          <p:cNvPr id="96260" name="Picture 4" descr="http://publichealth.columbus.gov/uploadedImages/Public_Health/Content_Administrators/About_CPH/Annual_Report/2010_Annual_Report/InfluenzaVir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WordArt 5"/>
          <p:cNvSpPr>
            <a:spLocks noChangeArrowheads="1" noChangeShapeType="1" noTextEdit="1"/>
          </p:cNvSpPr>
          <p:nvPr/>
        </p:nvSpPr>
        <p:spPr bwMode="auto">
          <a:xfrm>
            <a:off x="304800" y="228600"/>
            <a:ext cx="1447800" cy="1752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6</a:t>
            </a:r>
          </a:p>
        </p:txBody>
      </p:sp>
      <p:pic>
        <p:nvPicPr>
          <p:cNvPr id="2" name="Picture 1">
            <a:extLst>
              <a:ext uri="{FF2B5EF4-FFF2-40B4-BE49-F238E27FC236}">
                <a16:creationId xmlns:a16="http://schemas.microsoft.com/office/drawing/2014/main" id="{E5E14A82-9457-93FF-063E-06FF7501DDC1}"/>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endParaRPr lang="en-US"/>
          </a:p>
        </p:txBody>
      </p:sp>
      <p:sp>
        <p:nvSpPr>
          <p:cNvPr id="98307" name="Rectangle 3"/>
          <p:cNvSpPr>
            <a:spLocks noGrp="1" noChangeArrowheads="1"/>
          </p:cNvSpPr>
          <p:nvPr>
            <p:ph type="body" idx="1"/>
          </p:nvPr>
        </p:nvSpPr>
        <p:spPr/>
        <p:txBody>
          <a:bodyPr/>
          <a:lstStyle/>
          <a:p>
            <a:endParaRPr lang="en-US"/>
          </a:p>
        </p:txBody>
      </p:sp>
      <p:pic>
        <p:nvPicPr>
          <p:cNvPr id="98308" name="Picture 4" descr="http://publichealth.columbus.gov/uploadedImages/Public_Health/Content_Administrators/About_CPH/Annual_Report/2010_Annual_Report/InfluenzaVir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WordArt 5"/>
          <p:cNvSpPr>
            <a:spLocks noChangeArrowheads="1" noChangeShapeType="1" noTextEdit="1"/>
          </p:cNvSpPr>
          <p:nvPr/>
        </p:nvSpPr>
        <p:spPr bwMode="auto">
          <a:xfrm>
            <a:off x="304800" y="228600"/>
            <a:ext cx="1447800" cy="1752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6</a:t>
            </a:r>
          </a:p>
        </p:txBody>
      </p:sp>
      <p:sp>
        <p:nvSpPr>
          <p:cNvPr id="98310" name="WordArt 6"/>
          <p:cNvSpPr>
            <a:spLocks noChangeArrowheads="1" noChangeShapeType="1" noTextEdit="1"/>
          </p:cNvSpPr>
          <p:nvPr/>
        </p:nvSpPr>
        <p:spPr bwMode="auto">
          <a:xfrm>
            <a:off x="3276600" y="1295400"/>
            <a:ext cx="3362325" cy="2743200"/>
          </a:xfrm>
          <a:prstGeom prst="rect">
            <a:avLst/>
          </a:prstGeom>
        </p:spPr>
        <p:txBody>
          <a:bodyPr spcFirstLastPara="1" wrap="none" fromWordArt="1">
            <a:prstTxWarp prst="textArchUp">
              <a:avLst>
                <a:gd name="adj" fmla="val 10800004"/>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0" normalizeH="0" baseline="0" noProof="0" dirty="0">
              <a:ln w="76200">
                <a:solidFill>
                  <a:srgbClr val="000000"/>
                </a:solidFill>
                <a:round/>
                <a:headEnd/>
                <a:tailEnd/>
              </a:ln>
              <a:solidFill>
                <a:srgbClr val="FF9900"/>
              </a:solidFill>
              <a:effectLst/>
              <a:uLnTx/>
              <a:uFillTx/>
              <a:latin typeface="Arial Black"/>
              <a:ea typeface="+mn-ea"/>
              <a:cs typeface="+mn-cs"/>
            </a:endParaRPr>
          </a:p>
        </p:txBody>
      </p:sp>
      <p:sp>
        <p:nvSpPr>
          <p:cNvPr id="98311" name="WordArt 7"/>
          <p:cNvSpPr>
            <a:spLocks noChangeArrowheads="1" noChangeShapeType="1" noTextEdit="1"/>
          </p:cNvSpPr>
          <p:nvPr/>
        </p:nvSpPr>
        <p:spPr bwMode="auto">
          <a:xfrm flipV="1">
            <a:off x="3352800" y="1447800"/>
            <a:ext cx="3276600" cy="2667000"/>
          </a:xfrm>
          <a:prstGeom prst="rect">
            <a:avLst/>
          </a:prstGeom>
        </p:spPr>
        <p:txBody>
          <a:bodyPr spcFirstLastPara="1" wrap="none" fromWordArt="1">
            <a:prstTxWarp prst="textArchUp">
              <a:avLst>
                <a:gd name="adj" fmla="val 10800004"/>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0" normalizeH="0" baseline="0" noProof="0" dirty="0">
              <a:ln w="76200">
                <a:solidFill>
                  <a:srgbClr val="000000"/>
                </a:solidFill>
                <a:round/>
                <a:headEnd/>
                <a:tailEnd/>
              </a:ln>
              <a:solidFill>
                <a:srgbClr val="FF9900"/>
              </a:solidFill>
              <a:effectLst/>
              <a:uLnTx/>
              <a:uFillTx/>
              <a:latin typeface="Arial Black"/>
              <a:ea typeface="+mn-ea"/>
              <a:cs typeface="+mn-cs"/>
            </a:endParaRPr>
          </a:p>
        </p:txBody>
      </p:sp>
      <p:sp>
        <p:nvSpPr>
          <p:cNvPr id="98312" name="WordArt 8"/>
          <p:cNvSpPr>
            <a:spLocks noChangeArrowheads="1" noChangeShapeType="1" noTextEdit="1"/>
          </p:cNvSpPr>
          <p:nvPr/>
        </p:nvSpPr>
        <p:spPr bwMode="auto">
          <a:xfrm>
            <a:off x="3810000" y="2362200"/>
            <a:ext cx="22860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H1N1</a:t>
            </a:r>
          </a:p>
        </p:txBody>
      </p:sp>
      <p:pic>
        <p:nvPicPr>
          <p:cNvPr id="2" name="Picture 1">
            <a:extLst>
              <a:ext uri="{FF2B5EF4-FFF2-40B4-BE49-F238E27FC236}">
                <a16:creationId xmlns:a16="http://schemas.microsoft.com/office/drawing/2014/main" id="{29528C96-43FE-F8FF-53B0-FFE567934EB4}"/>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www.mardre.com/homepage/mic/tem/samples/bio/virus/tm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WordArt 3"/>
          <p:cNvSpPr>
            <a:spLocks noChangeArrowheads="1" noChangeShapeType="1" noTextEdit="1"/>
          </p:cNvSpPr>
          <p:nvPr/>
        </p:nvSpPr>
        <p:spPr bwMode="auto">
          <a:xfrm>
            <a:off x="304800" y="152400"/>
            <a:ext cx="1143000" cy="1600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7</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www.mardre.com/homepage/mic/tem/samples/bio/virus/tm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WordArt 3"/>
          <p:cNvSpPr>
            <a:spLocks noChangeArrowheads="1" noChangeShapeType="1" noTextEdit="1"/>
          </p:cNvSpPr>
          <p:nvPr/>
        </p:nvSpPr>
        <p:spPr bwMode="auto">
          <a:xfrm>
            <a:off x="304800" y="152400"/>
            <a:ext cx="1143000" cy="1600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7</a:t>
            </a:r>
          </a:p>
        </p:txBody>
      </p:sp>
      <p:sp>
        <p:nvSpPr>
          <p:cNvPr id="101380" name="WordArt 4"/>
          <p:cNvSpPr>
            <a:spLocks noChangeArrowheads="1" noChangeShapeType="1" noTextEdit="1"/>
          </p:cNvSpPr>
          <p:nvPr/>
        </p:nvSpPr>
        <p:spPr bwMode="auto">
          <a:xfrm>
            <a:off x="2286000" y="1295400"/>
            <a:ext cx="5334000" cy="1143000"/>
          </a:xfrm>
          <a:prstGeom prst="rect">
            <a:avLst/>
          </a:prstGeom>
        </p:spPr>
        <p:txBody>
          <a:bodyPr wrap="none" fromWordArt="1">
            <a:prstTxWarp prst="textPlain">
              <a:avLst>
                <a:gd name="adj" fmla="val 50000"/>
              </a:avLst>
            </a:prstTxWarp>
            <a:scene3d>
              <a:camera prst="legacyPerspectiveBottomRight">
                <a:rot lat="0" lon="21239996" rev="0"/>
              </a:camera>
              <a:lightRig rig="legacyHarsh3" dir="l"/>
            </a:scene3d>
            <a:sp3d extrusionH="430200" prstMaterial="legacyMatte">
              <a:extrusionClr>
                <a:srgbClr val="C0C0C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0" normalizeH="0" baseline="0" noProof="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endParaRPr>
          </a:p>
        </p:txBody>
      </p:sp>
      <p:sp>
        <p:nvSpPr>
          <p:cNvPr id="101381" name="WordArt 5" descr="Paper bag"/>
          <p:cNvSpPr>
            <a:spLocks noChangeArrowheads="1" noChangeShapeType="1" noTextEdit="1"/>
          </p:cNvSpPr>
          <p:nvPr/>
        </p:nvSpPr>
        <p:spPr bwMode="auto">
          <a:xfrm rot="300959">
            <a:off x="1366445" y="1100233"/>
            <a:ext cx="8001000" cy="2211388"/>
          </a:xfrm>
          <a:prstGeom prst="rect">
            <a:avLst/>
          </a:prstGeom>
        </p:spPr>
        <p:txBody>
          <a:bodyPr wrap="none" fromWordArt="1">
            <a:prstTxWarp prst="textCascadeUp">
              <a:avLst>
                <a:gd name="adj" fmla="val 44444"/>
              </a:avLst>
            </a:prstTxWarp>
            <a:scene3d>
              <a:camera prst="legacyPerspectiveTopLeft">
                <a:rot lat="0" lon="20519995" rev="0"/>
              </a:camera>
              <a:lightRig rig="legacyHarsh3" dir="r"/>
            </a:scene3d>
            <a:sp3d extrusionH="430200" prstMaterial="legacyMatte">
              <a:extrusionClr>
                <a:srgbClr val="00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blipFill dpi="0" rotWithShape="0">
                  <a:blip r:embed="rId3"/>
                  <a:srcRect/>
                  <a:tile tx="0" ty="0" sx="100000" sy="100000" flip="none" algn="tl"/>
                </a:blipFill>
                <a:effectLst/>
                <a:uLnTx/>
                <a:uFillTx/>
                <a:latin typeface="Arial Black"/>
                <a:ea typeface="+mn-ea"/>
                <a:cs typeface="+mn-cs"/>
              </a:rPr>
              <a:t>Tobacco Mosaic Virus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endParaRPr lang="en-US"/>
          </a:p>
        </p:txBody>
      </p:sp>
      <p:sp>
        <p:nvSpPr>
          <p:cNvPr id="102403" name="Rectangle 3"/>
          <p:cNvSpPr>
            <a:spLocks noGrp="1" noChangeArrowheads="1"/>
          </p:cNvSpPr>
          <p:nvPr>
            <p:ph type="body" idx="1"/>
          </p:nvPr>
        </p:nvSpPr>
        <p:spPr/>
        <p:txBody>
          <a:bodyPr/>
          <a:lstStyle/>
          <a:p>
            <a:endParaRPr lang="en-US"/>
          </a:p>
        </p:txBody>
      </p:sp>
      <p:pic>
        <p:nvPicPr>
          <p:cNvPr id="102404" name="Picture 4" descr="http://www.biochem.wisc.edu/faculty/inman/empics/002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3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5" name="WordArt 5"/>
          <p:cNvSpPr>
            <a:spLocks noChangeArrowheads="1" noChangeShapeType="1" noTextEdit="1"/>
          </p:cNvSpPr>
          <p:nvPr/>
        </p:nvSpPr>
        <p:spPr bwMode="auto">
          <a:xfrm>
            <a:off x="228600" y="228600"/>
            <a:ext cx="1066800" cy="1676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8</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endParaRPr lang="en-US"/>
          </a:p>
        </p:txBody>
      </p:sp>
      <p:sp>
        <p:nvSpPr>
          <p:cNvPr id="104451" name="Rectangle 3"/>
          <p:cNvSpPr>
            <a:spLocks noGrp="1" noChangeArrowheads="1"/>
          </p:cNvSpPr>
          <p:nvPr>
            <p:ph type="body" idx="1"/>
          </p:nvPr>
        </p:nvSpPr>
        <p:spPr/>
        <p:txBody>
          <a:bodyPr/>
          <a:lstStyle/>
          <a:p>
            <a:endParaRPr lang="en-US"/>
          </a:p>
        </p:txBody>
      </p:sp>
      <p:pic>
        <p:nvPicPr>
          <p:cNvPr id="104452" name="Picture 4" descr="http://www.biochem.wisc.edu/faculty/inman/empics/002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3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WordArt 5"/>
          <p:cNvSpPr>
            <a:spLocks noChangeArrowheads="1" noChangeShapeType="1" noTextEdit="1"/>
          </p:cNvSpPr>
          <p:nvPr/>
        </p:nvSpPr>
        <p:spPr bwMode="auto">
          <a:xfrm>
            <a:off x="228600" y="228600"/>
            <a:ext cx="1066800" cy="1676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8</a:t>
            </a:r>
          </a:p>
        </p:txBody>
      </p:sp>
      <p:sp>
        <p:nvSpPr>
          <p:cNvPr id="104454" name="WordArt 6"/>
          <p:cNvSpPr>
            <a:spLocks noChangeArrowheads="1" noChangeShapeType="1" noTextEdit="1"/>
          </p:cNvSpPr>
          <p:nvPr/>
        </p:nvSpPr>
        <p:spPr bwMode="auto">
          <a:xfrm>
            <a:off x="685800" y="2133600"/>
            <a:ext cx="5715000" cy="16002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0" normalizeH="0" baseline="0" noProof="0" dirty="0">
              <a:ln w="9525">
                <a:round/>
                <a:headEnd/>
                <a:tailEnd/>
              </a:ln>
              <a:gradFill rotWithShape="1">
                <a:gsLst>
                  <a:gs pos="0">
                    <a:srgbClr val="FFFFCC"/>
                  </a:gs>
                  <a:gs pos="100000">
                    <a:srgbClr val="FF9999"/>
                  </a:gs>
                </a:gsLst>
                <a:lin ang="5400000" scaled="1"/>
              </a:gradFill>
              <a:effectLst/>
              <a:uLnTx/>
              <a:uFillTx/>
              <a:latin typeface="Times New Roman"/>
              <a:ea typeface="+mn-ea"/>
              <a:cs typeface="Times New Roman"/>
            </a:endParaRPr>
          </a:p>
        </p:txBody>
      </p:sp>
      <p:sp>
        <p:nvSpPr>
          <p:cNvPr id="104455" name="WordArt 7"/>
          <p:cNvSpPr>
            <a:spLocks noChangeArrowheads="1" noChangeShapeType="1" noTextEdit="1"/>
          </p:cNvSpPr>
          <p:nvPr/>
        </p:nvSpPr>
        <p:spPr bwMode="auto">
          <a:xfrm>
            <a:off x="1447800" y="3810000"/>
            <a:ext cx="36480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720" normalizeH="0" baseline="0" noProof="0" dirty="0">
              <a:ln w="9525">
                <a:solidFill>
                  <a:srgbClr val="000000"/>
                </a:solidFill>
                <a:round/>
                <a:headEnd/>
                <a:tailEnd/>
              </a:ln>
              <a:solidFill>
                <a:srgbClr val="9966FF"/>
              </a:solidFill>
              <a:effectLst>
                <a:outerShdw dist="45791" dir="3378596" algn="ctr" rotWithShape="0">
                  <a:srgbClr val="4D4D4D">
                    <a:alpha val="79999"/>
                  </a:srgbClr>
                </a:outerShdw>
              </a:effectLst>
              <a:uLnTx/>
              <a:uFillTx/>
              <a:latin typeface="Arial Black"/>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endParaRPr lang="en-US"/>
          </a:p>
        </p:txBody>
      </p:sp>
      <p:sp>
        <p:nvSpPr>
          <p:cNvPr id="105475" name="Rectangle 3"/>
          <p:cNvSpPr>
            <a:spLocks noGrp="1" noChangeArrowheads="1"/>
          </p:cNvSpPr>
          <p:nvPr>
            <p:ph type="body" idx="1"/>
          </p:nvPr>
        </p:nvSpPr>
        <p:spPr/>
        <p:txBody>
          <a:bodyPr/>
          <a:lstStyle/>
          <a:p>
            <a:endParaRPr lang="en-US"/>
          </a:p>
        </p:txBody>
      </p:sp>
      <p:pic>
        <p:nvPicPr>
          <p:cNvPr id="105476" name="Picture 4" descr="http://www.edu.pe.ca/southernkings/Pictures/vir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WordArt 5"/>
          <p:cNvSpPr>
            <a:spLocks noChangeArrowheads="1" noChangeShapeType="1" noTextEdit="1"/>
          </p:cNvSpPr>
          <p:nvPr/>
        </p:nvSpPr>
        <p:spPr bwMode="auto">
          <a:xfrm>
            <a:off x="304800" y="304800"/>
            <a:ext cx="1219200" cy="1752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9</a:t>
            </a:r>
          </a:p>
        </p:txBody>
      </p:sp>
      <p:pic>
        <p:nvPicPr>
          <p:cNvPr id="2" name="Picture 1">
            <a:extLst>
              <a:ext uri="{FF2B5EF4-FFF2-40B4-BE49-F238E27FC236}">
                <a16:creationId xmlns:a16="http://schemas.microsoft.com/office/drawing/2014/main" id="{812019DA-D90E-4D09-8116-C3C74421EE1A}"/>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endParaRPr lang="en-US"/>
          </a:p>
        </p:txBody>
      </p:sp>
      <p:sp>
        <p:nvSpPr>
          <p:cNvPr id="106499" name="Rectangle 3"/>
          <p:cNvSpPr>
            <a:spLocks noGrp="1" noChangeArrowheads="1"/>
          </p:cNvSpPr>
          <p:nvPr>
            <p:ph type="body" idx="1"/>
          </p:nvPr>
        </p:nvSpPr>
        <p:spPr/>
        <p:txBody>
          <a:bodyPr/>
          <a:lstStyle/>
          <a:p>
            <a:endParaRPr lang="en-US"/>
          </a:p>
        </p:txBody>
      </p:sp>
      <p:pic>
        <p:nvPicPr>
          <p:cNvPr id="106500" name="Picture 4" descr="http://www.edu.pe.ca/southernkings/Pictures/vir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WordArt 5"/>
          <p:cNvSpPr>
            <a:spLocks noChangeArrowheads="1" noChangeShapeType="1" noTextEdit="1"/>
          </p:cNvSpPr>
          <p:nvPr/>
        </p:nvSpPr>
        <p:spPr bwMode="auto">
          <a:xfrm>
            <a:off x="304800" y="304800"/>
            <a:ext cx="1219200" cy="1752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9</a:t>
            </a:r>
          </a:p>
        </p:txBody>
      </p:sp>
      <p:sp>
        <p:nvSpPr>
          <p:cNvPr id="106502" name="AutoShape 6"/>
          <p:cNvSpPr>
            <a:spLocks noChangeArrowheads="1"/>
          </p:cNvSpPr>
          <p:nvPr/>
        </p:nvSpPr>
        <p:spPr bwMode="auto">
          <a:xfrm>
            <a:off x="3505200" y="3733800"/>
            <a:ext cx="2133600" cy="1676400"/>
          </a:xfrm>
          <a:prstGeom prst="hexagon">
            <a:avLst>
              <a:gd name="adj" fmla="val 31818"/>
              <a:gd name="vf" fmla="val 115470"/>
            </a:avLst>
          </a:prstGeom>
          <a:noFill/>
          <a:ln w="76200">
            <a:solidFill>
              <a:srgbClr val="FF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6503" name="AutoShape 7"/>
          <p:cNvSpPr>
            <a:spLocks noChangeArrowheads="1"/>
          </p:cNvSpPr>
          <p:nvPr/>
        </p:nvSpPr>
        <p:spPr bwMode="auto">
          <a:xfrm>
            <a:off x="1371600" y="2667000"/>
            <a:ext cx="2133600" cy="1676400"/>
          </a:xfrm>
          <a:prstGeom prst="hexagon">
            <a:avLst>
              <a:gd name="adj" fmla="val 31818"/>
              <a:gd name="vf" fmla="val 115470"/>
            </a:avLst>
          </a:prstGeom>
          <a:noFill/>
          <a:ln w="76200">
            <a:solidFill>
              <a:srgbClr val="FF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6504" name="AutoShape 8"/>
          <p:cNvSpPr>
            <a:spLocks noChangeArrowheads="1"/>
          </p:cNvSpPr>
          <p:nvPr/>
        </p:nvSpPr>
        <p:spPr bwMode="auto">
          <a:xfrm>
            <a:off x="5791200" y="2590800"/>
            <a:ext cx="2133600" cy="1676400"/>
          </a:xfrm>
          <a:prstGeom prst="hexagon">
            <a:avLst>
              <a:gd name="adj" fmla="val 31818"/>
              <a:gd name="vf" fmla="val 115470"/>
            </a:avLst>
          </a:prstGeom>
          <a:noFill/>
          <a:ln w="76200">
            <a:solidFill>
              <a:srgbClr val="FF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6505" name="AutoShape 9"/>
          <p:cNvSpPr>
            <a:spLocks noChangeArrowheads="1"/>
          </p:cNvSpPr>
          <p:nvPr/>
        </p:nvSpPr>
        <p:spPr bwMode="auto">
          <a:xfrm>
            <a:off x="3505200" y="1524000"/>
            <a:ext cx="2133600" cy="1676400"/>
          </a:xfrm>
          <a:prstGeom prst="hexagon">
            <a:avLst>
              <a:gd name="adj" fmla="val 31818"/>
              <a:gd name="vf" fmla="val 115470"/>
            </a:avLst>
          </a:prstGeom>
          <a:noFill/>
          <a:ln w="76200">
            <a:solidFill>
              <a:srgbClr val="FF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6506" name="WordArt 10"/>
          <p:cNvSpPr>
            <a:spLocks noChangeArrowheads="1" noChangeShapeType="1" noTextEdit="1"/>
          </p:cNvSpPr>
          <p:nvPr/>
        </p:nvSpPr>
        <p:spPr bwMode="auto">
          <a:xfrm>
            <a:off x="1676400" y="228600"/>
            <a:ext cx="5715000" cy="16002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0" normalizeH="0" baseline="0" noProof="0" dirty="0">
              <a:ln w="9525">
                <a:round/>
                <a:headEnd/>
                <a:tailEnd/>
              </a:ln>
              <a:gradFill rotWithShape="1">
                <a:gsLst>
                  <a:gs pos="0">
                    <a:srgbClr val="FFFFCC"/>
                  </a:gs>
                  <a:gs pos="100000">
                    <a:srgbClr val="FF9999"/>
                  </a:gs>
                </a:gsLst>
                <a:lin ang="5400000" scaled="1"/>
              </a:gradFill>
              <a:effectLst/>
              <a:uLnTx/>
              <a:uFillTx/>
              <a:latin typeface="Times New Roman"/>
              <a:ea typeface="+mn-ea"/>
              <a:cs typeface="Times New Roman"/>
            </a:endParaRPr>
          </a:p>
        </p:txBody>
      </p:sp>
      <p:pic>
        <p:nvPicPr>
          <p:cNvPr id="2" name="Picture 1">
            <a:extLst>
              <a:ext uri="{FF2B5EF4-FFF2-40B4-BE49-F238E27FC236}">
                <a16:creationId xmlns:a16="http://schemas.microsoft.com/office/drawing/2014/main" id="{1D699D7F-45A9-9DD4-CB04-A9FA374A54BB}"/>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5DCDBF-80F6-4AD5-9EE8-5CBD8A8ADCEA}"/>
              </a:ext>
            </a:extLst>
          </p:cNvPr>
          <p:cNvSpPr>
            <a:spLocks noGrp="1"/>
          </p:cNvSpPr>
          <p:nvPr>
            <p:ph idx="1"/>
          </p:nvPr>
        </p:nvSpPr>
        <p:spPr>
          <a:xfrm>
            <a:off x="228600" y="228600"/>
            <a:ext cx="8686800" cy="4530725"/>
          </a:xfrm>
        </p:spPr>
        <p:txBody>
          <a:bodyPr/>
          <a:lstStyle/>
          <a:p>
            <a:endParaRPr lang="en-US" b="0" i="0" dirty="0">
              <a:effectLst/>
              <a:latin typeface="proxima-nova"/>
            </a:endParaRPr>
          </a:p>
        </p:txBody>
      </p:sp>
      <p:pic>
        <p:nvPicPr>
          <p:cNvPr id="8196" name="Picture 4" descr="The COVID-19 Pandemic: A Summary">
            <a:extLst>
              <a:ext uri="{FF2B5EF4-FFF2-40B4-BE49-F238E27FC236}">
                <a16:creationId xmlns:a16="http://schemas.microsoft.com/office/drawing/2014/main" id="{3EA61D0A-EFF0-482F-98D7-5CFA17C4C7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6078"/>
            <a:ext cx="8769096" cy="66325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Spike protein - Wikipedia">
            <a:extLst>
              <a:ext uri="{FF2B5EF4-FFF2-40B4-BE49-F238E27FC236}">
                <a16:creationId xmlns:a16="http://schemas.microsoft.com/office/drawing/2014/main" id="{71467FB9-0EF5-428B-92C2-A41E0A37C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04800"/>
            <a:ext cx="2819400" cy="23729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pike protein - Wikipedia">
            <a:extLst>
              <a:ext uri="{FF2B5EF4-FFF2-40B4-BE49-F238E27FC236}">
                <a16:creationId xmlns:a16="http://schemas.microsoft.com/office/drawing/2014/main" id="{D4F33696-4E07-420C-B3B9-40B1E4385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13710">
            <a:off x="4107789" y="3540543"/>
            <a:ext cx="26670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pike protein - Wikipedia">
            <a:extLst>
              <a:ext uri="{FF2B5EF4-FFF2-40B4-BE49-F238E27FC236}">
                <a16:creationId xmlns:a16="http://schemas.microsoft.com/office/drawing/2014/main" id="{E3447AF7-B426-4CB7-B679-855F9F012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74979">
            <a:off x="37931" y="-39113"/>
            <a:ext cx="3273744" cy="27553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6A85489-7E2C-4128-9A81-B88C3FDC1461}"/>
              </a:ext>
            </a:extLst>
          </p:cNvPr>
          <p:cNvSpPr/>
          <p:nvPr/>
        </p:nvSpPr>
        <p:spPr>
          <a:xfrm>
            <a:off x="228600" y="4965174"/>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charset="0"/>
                <a:ea typeface="+mn-ea"/>
                <a:cs typeface="+mn-cs"/>
              </a:rPr>
              <a:t>10</a:t>
            </a:r>
          </a:p>
        </p:txBody>
      </p:sp>
    </p:spTree>
    <p:extLst>
      <p:ext uri="{BB962C8B-B14F-4D97-AF65-F5344CB8AC3E}">
        <p14:creationId xmlns:p14="http://schemas.microsoft.com/office/powerpoint/2010/main" val="2804488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284722" name="Group 50"/>
          <p:cNvGraphicFramePr>
            <a:graphicFrameLocks noGrp="1"/>
          </p:cNvGraphicFramePr>
          <p:nvPr/>
        </p:nvGraphicFramePr>
        <p:xfrm>
          <a:off x="228600" y="838200"/>
          <a:ext cx="8686800" cy="560231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7169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GONE VIRAL</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SHAPE-UP</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9966FF"/>
                          </a:solidFill>
                          <a:effectLst/>
                          <a:latin typeface="Times New Roman" pitchFamily="18" charset="0"/>
                        </a:rPr>
                        <a:t>ITS NOT ALIVE?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OH-NO!</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-COMPUTER VIRUS-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53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70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791"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3179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
        <p:nvSpPr>
          <p:cNvPr id="31793"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chemeClr val="bg1"/>
                </a:solidFill>
              </a:rPr>
              <a:t>Virus Review Game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Questions 1-20 = 5pts Each</a:t>
            </a:r>
          </a:p>
          <a:p>
            <a:pPr algn="ctr" eaLnBrk="1" hangingPunct="1"/>
            <a:r>
              <a:rPr lang="en-US" sz="3600">
                <a:solidFill>
                  <a:schemeClr val="bg1"/>
                </a:solidFill>
              </a:rPr>
              <a:t>Final Category (Bonus) = 1pt Each</a:t>
            </a:r>
          </a:p>
          <a:p>
            <a:pPr algn="ctr" eaLnBrk="1" hangingPunct="1"/>
            <a:r>
              <a:rPr lang="en-US" sz="3600">
                <a:solidFill>
                  <a:schemeClr val="bg1"/>
                </a:solidFill>
              </a:rPr>
              <a:t>Final Questions = 5 pt wager</a:t>
            </a:r>
          </a:p>
          <a:p>
            <a:pPr algn="ctr" eaLnBrk="1" hangingPunct="1"/>
            <a:r>
              <a:rPr lang="en-US" sz="2400" i="1">
                <a:solidFill>
                  <a:srgbClr val="9966FF"/>
                </a:solidFill>
              </a:rPr>
              <a:t>If you wager 5 on the last question and get it wrong you lose 5 pts. Wager 5 and get it right you get 5 pts.</a:t>
            </a:r>
          </a:p>
          <a:p>
            <a:pPr algn="ctr" eaLnBrk="1" hangingPunct="1"/>
            <a:endParaRPr lang="en-US" sz="3600">
              <a:solidFill>
                <a:schemeClr val="bg1"/>
              </a:solidFill>
            </a:endParaRPr>
          </a:p>
          <a:p>
            <a:pPr algn="ctr" eaLnBrk="1" hangingPunct="1"/>
            <a:r>
              <a:rPr lang="en-US" sz="3600">
                <a:solidFill>
                  <a:schemeClr val="bg1"/>
                </a:solidFill>
              </a:rPr>
              <a:t>Find the Owl =</a:t>
            </a:r>
          </a:p>
          <a:p>
            <a:pPr algn="ctr" eaLnBrk="1" hangingPunct="1"/>
            <a:r>
              <a:rPr lang="en-US" sz="3600" i="1">
                <a:solidFill>
                  <a:srgbClr val="996633"/>
                </a:solidFill>
              </a:rPr>
              <a:t> Secretly 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00400"/>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505200"/>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7010400" y="2895600"/>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p:spPr>
        <p:txBody>
          <a:bodyPr/>
          <a:lstStyle/>
          <a:p>
            <a:pPr algn="ctr"/>
            <a:r>
              <a:rPr lang="en-US" sz="1400"/>
              <a:t>“I’ll be about this big.”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4294967295"/>
          </p:nvPr>
        </p:nvSpPr>
        <p:spPr>
          <a:xfrm>
            <a:off x="228600" y="304800"/>
            <a:ext cx="8305800" cy="5821363"/>
          </a:xfrm>
        </p:spPr>
        <p:txBody>
          <a:bodyPr/>
          <a:lstStyle/>
          <a:p>
            <a:pPr eaLnBrk="1" hangingPunct="1"/>
            <a:r>
              <a:rPr lang="en-US">
                <a:solidFill>
                  <a:srgbClr val="66FF99"/>
                </a:solidFill>
              </a:rPr>
              <a:t>Which two letters should be switched?</a:t>
            </a:r>
          </a:p>
        </p:txBody>
      </p:sp>
      <p:pic>
        <p:nvPicPr>
          <p:cNvPr id="3277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657600"/>
            <a:ext cx="2362200" cy="2209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277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57600"/>
            <a:ext cx="2362200" cy="2209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277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295400"/>
            <a:ext cx="2362200" cy="1828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277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657600"/>
            <a:ext cx="2438400" cy="2209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277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295400"/>
            <a:ext cx="2362200" cy="17938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2776"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1295400"/>
            <a:ext cx="2438400" cy="1828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2777" name="AutoShape 14"/>
          <p:cNvSpPr>
            <a:spLocks noChangeArrowheads="1"/>
          </p:cNvSpPr>
          <p:nvPr/>
        </p:nvSpPr>
        <p:spPr bwMode="auto">
          <a:xfrm>
            <a:off x="2438400" y="19812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endParaRPr lang="en-US"/>
          </a:p>
        </p:txBody>
      </p:sp>
      <p:sp>
        <p:nvSpPr>
          <p:cNvPr id="32778" name="AutoShape 15"/>
          <p:cNvSpPr>
            <a:spLocks noChangeArrowheads="1"/>
          </p:cNvSpPr>
          <p:nvPr/>
        </p:nvSpPr>
        <p:spPr bwMode="auto">
          <a:xfrm>
            <a:off x="5410200" y="20574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endParaRPr lang="en-US"/>
          </a:p>
        </p:txBody>
      </p:sp>
      <p:sp>
        <p:nvSpPr>
          <p:cNvPr id="32779" name="AutoShape 16"/>
          <p:cNvSpPr>
            <a:spLocks noChangeArrowheads="1"/>
          </p:cNvSpPr>
          <p:nvPr/>
        </p:nvSpPr>
        <p:spPr bwMode="auto">
          <a:xfrm rot="5400000">
            <a:off x="7124700" y="29337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endParaRPr lang="en-US"/>
          </a:p>
        </p:txBody>
      </p:sp>
      <p:sp>
        <p:nvSpPr>
          <p:cNvPr id="32780" name="AutoShape 17"/>
          <p:cNvSpPr>
            <a:spLocks noChangeArrowheads="1"/>
          </p:cNvSpPr>
          <p:nvPr/>
        </p:nvSpPr>
        <p:spPr bwMode="auto">
          <a:xfrm rot="10800000">
            <a:off x="5334000" y="40386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endParaRPr lang="en-US"/>
          </a:p>
        </p:txBody>
      </p:sp>
      <p:sp>
        <p:nvSpPr>
          <p:cNvPr id="32781" name="AutoShape 18"/>
          <p:cNvSpPr>
            <a:spLocks noChangeArrowheads="1"/>
          </p:cNvSpPr>
          <p:nvPr/>
        </p:nvSpPr>
        <p:spPr bwMode="auto">
          <a:xfrm rot="10800000">
            <a:off x="2362200" y="4114800"/>
            <a:ext cx="1143000" cy="609600"/>
          </a:xfrm>
          <a:prstGeom prst="rightArrow">
            <a:avLst>
              <a:gd name="adj1" fmla="val 50000"/>
              <a:gd name="adj2" fmla="val 46875"/>
            </a:avLst>
          </a:prstGeom>
          <a:solidFill>
            <a:schemeClr val="tx1"/>
          </a:solidFill>
          <a:ln w="28575">
            <a:solidFill>
              <a:srgbClr val="FF7C80"/>
            </a:solidFill>
            <a:miter lim="800000"/>
            <a:headEnd/>
            <a:tailEnd/>
          </a:ln>
        </p:spPr>
        <p:txBody>
          <a:bodyPr wrap="none" anchor="ctr"/>
          <a:lstStyle/>
          <a:p>
            <a:endParaRPr lang="en-US"/>
          </a:p>
        </p:txBody>
      </p:sp>
      <p:sp>
        <p:nvSpPr>
          <p:cNvPr id="32782" name="WordArt 19"/>
          <p:cNvSpPr>
            <a:spLocks noChangeArrowheads="1" noChangeShapeType="1" noTextEdit="1"/>
          </p:cNvSpPr>
          <p:nvPr/>
        </p:nvSpPr>
        <p:spPr bwMode="auto">
          <a:xfrm>
            <a:off x="2133600" y="1371600"/>
            <a:ext cx="381000"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32783" name="WordArt 20"/>
          <p:cNvSpPr>
            <a:spLocks noChangeArrowheads="1" noChangeShapeType="1" noTextEdit="1"/>
          </p:cNvSpPr>
          <p:nvPr/>
        </p:nvSpPr>
        <p:spPr bwMode="auto">
          <a:xfrm>
            <a:off x="5257800" y="1371600"/>
            <a:ext cx="328613"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32784" name="WordArt 21"/>
          <p:cNvSpPr>
            <a:spLocks noChangeArrowheads="1" noChangeShapeType="1" noTextEdit="1"/>
          </p:cNvSpPr>
          <p:nvPr/>
        </p:nvSpPr>
        <p:spPr bwMode="auto">
          <a:xfrm>
            <a:off x="8382000" y="1371600"/>
            <a:ext cx="3810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32785" name="WordArt 22"/>
          <p:cNvSpPr>
            <a:spLocks noChangeArrowheads="1" noChangeShapeType="1" noTextEdit="1"/>
          </p:cNvSpPr>
          <p:nvPr/>
        </p:nvSpPr>
        <p:spPr bwMode="auto">
          <a:xfrm>
            <a:off x="6705600" y="3733800"/>
            <a:ext cx="352425" cy="555625"/>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32786" name="WordArt 23"/>
          <p:cNvSpPr>
            <a:spLocks noChangeArrowheads="1" noChangeShapeType="1" noTextEdit="1"/>
          </p:cNvSpPr>
          <p:nvPr/>
        </p:nvSpPr>
        <p:spPr bwMode="auto">
          <a:xfrm>
            <a:off x="3505200" y="3733800"/>
            <a:ext cx="333375" cy="4953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32787" name="WordArt 24"/>
          <p:cNvSpPr>
            <a:spLocks noChangeArrowheads="1" noChangeShapeType="1" noTextEdit="1"/>
          </p:cNvSpPr>
          <p:nvPr/>
        </p:nvSpPr>
        <p:spPr bwMode="auto">
          <a:xfrm>
            <a:off x="381000" y="3733800"/>
            <a:ext cx="304800" cy="6096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32788" name="WordArt 25"/>
          <p:cNvSpPr>
            <a:spLocks noChangeArrowheads="1" noChangeShapeType="1" noTextEdit="1"/>
          </p:cNvSpPr>
          <p:nvPr/>
        </p:nvSpPr>
        <p:spPr bwMode="auto">
          <a:xfrm>
            <a:off x="7848600" y="228600"/>
            <a:ext cx="914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11</a:t>
            </a:r>
          </a:p>
        </p:txBody>
      </p:sp>
      <p:pic>
        <p:nvPicPr>
          <p:cNvPr id="2" name="Picture 1">
            <a:extLst>
              <a:ext uri="{FF2B5EF4-FFF2-40B4-BE49-F238E27FC236}">
                <a16:creationId xmlns:a16="http://schemas.microsoft.com/office/drawing/2014/main" id="{CECE0C59-1CCC-6461-4624-07CA45996ECA}"/>
              </a:ext>
            </a:extLst>
          </p:cNvPr>
          <p:cNvPicPr>
            <a:picLocks noChangeAspect="1"/>
          </p:cNvPicPr>
          <p:nvPr/>
        </p:nvPicPr>
        <p:blipFill>
          <a:blip r:embed="rId8"/>
          <a:stretch>
            <a:fillRect/>
          </a:stretch>
        </p:blipFill>
        <p:spPr>
          <a:xfrm>
            <a:off x="7418674" y="6787306"/>
            <a:ext cx="1633537" cy="7069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304800" y="304800"/>
            <a:ext cx="8534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These types of viruses cause the cell to split and die?</a:t>
            </a:r>
          </a:p>
          <a:p>
            <a:pPr eaLnBrk="1" hangingPunct="1"/>
            <a:r>
              <a:rPr lang="en-US" sz="3600">
                <a:solidFill>
                  <a:srgbClr val="FF7C80"/>
                </a:solidFill>
                <a:latin typeface="Times New Roman" pitchFamily="18" charset="0"/>
              </a:rPr>
              <a:t>A.) Lytic Viruses</a:t>
            </a:r>
          </a:p>
          <a:p>
            <a:pPr eaLnBrk="1" hangingPunct="1"/>
            <a:r>
              <a:rPr lang="en-US" sz="3600">
                <a:solidFill>
                  <a:srgbClr val="9966FF"/>
                </a:solidFill>
                <a:latin typeface="Times New Roman" pitchFamily="18" charset="0"/>
              </a:rPr>
              <a:t>B.) Mimivirus</a:t>
            </a:r>
          </a:p>
          <a:p>
            <a:pPr eaLnBrk="1" hangingPunct="1"/>
            <a:r>
              <a:rPr lang="en-US" sz="3600">
                <a:solidFill>
                  <a:srgbClr val="66FF99"/>
                </a:solidFill>
                <a:latin typeface="Times New Roman" pitchFamily="18" charset="0"/>
              </a:rPr>
              <a:t>C.) Phelps Virus</a:t>
            </a:r>
          </a:p>
          <a:p>
            <a:pPr eaLnBrk="1" hangingPunct="1"/>
            <a:r>
              <a:rPr lang="en-US" sz="3600">
                <a:solidFill>
                  <a:srgbClr val="FF9900"/>
                </a:solidFill>
                <a:latin typeface="Times New Roman" pitchFamily="18" charset="0"/>
              </a:rPr>
              <a:t>D.) Bacteria</a:t>
            </a:r>
          </a:p>
          <a:p>
            <a:pPr eaLnBrk="1" hangingPunct="1"/>
            <a:r>
              <a:rPr lang="en-US" sz="3600">
                <a:solidFill>
                  <a:srgbClr val="66FFFF"/>
                </a:solidFill>
                <a:latin typeface="Times New Roman" pitchFamily="18" charset="0"/>
              </a:rPr>
              <a:t>E.) DNA / RNA	</a:t>
            </a:r>
            <a:r>
              <a:rPr lang="en-US" sz="3600">
                <a:solidFill>
                  <a:schemeClr val="bg1"/>
                </a:solidFill>
                <a:latin typeface="Times New Roman" pitchFamily="18" charset="0"/>
              </a:rPr>
              <a:t>					</a:t>
            </a:r>
          </a:p>
          <a:p>
            <a:pPr eaLnBrk="1" hangingPunct="1"/>
            <a:endParaRPr lang="en-US" sz="3600">
              <a:solidFill>
                <a:schemeClr val="bg1"/>
              </a:solidFill>
              <a:latin typeface="Times New Roman" pitchFamily="18" charset="0"/>
            </a:endParaRPr>
          </a:p>
        </p:txBody>
      </p:sp>
      <p:sp>
        <p:nvSpPr>
          <p:cNvPr id="33795"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p>
        </p:txBody>
      </p:sp>
      <p:pic>
        <p:nvPicPr>
          <p:cNvPr id="337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295400"/>
            <a:ext cx="4953000" cy="4953000"/>
          </a:xfrm>
          <a:prstGeom prst="rect">
            <a:avLst/>
          </a:prstGeom>
          <a:noFill/>
          <a:ln w="76200">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33797" name="WordArt 5"/>
          <p:cNvSpPr>
            <a:spLocks noChangeArrowheads="1" noChangeShapeType="1" noTextEdit="1"/>
          </p:cNvSpPr>
          <p:nvPr/>
        </p:nvSpPr>
        <p:spPr bwMode="auto">
          <a:xfrm>
            <a:off x="7543800" y="1371600"/>
            <a:ext cx="1143000" cy="8382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12</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228600" y="228600"/>
            <a:ext cx="8458200" cy="5897563"/>
          </a:xfrm>
        </p:spPr>
        <p:txBody>
          <a:bodyPr/>
          <a:lstStyle/>
          <a:p>
            <a:r>
              <a:rPr lang="en-US"/>
              <a:t>The picture below best respresents…</a:t>
            </a:r>
          </a:p>
        </p:txBody>
      </p:sp>
      <p:pic>
        <p:nvPicPr>
          <p:cNvPr id="348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8610600" cy="34290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4820" name="WordArt 5"/>
          <p:cNvSpPr>
            <a:spLocks noChangeArrowheads="1" noChangeShapeType="1" noTextEdit="1"/>
          </p:cNvSpPr>
          <p:nvPr/>
        </p:nvSpPr>
        <p:spPr bwMode="auto">
          <a:xfrm>
            <a:off x="7620000" y="228600"/>
            <a:ext cx="1219200" cy="12192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13</a:t>
            </a:r>
          </a:p>
        </p:txBody>
      </p:sp>
      <p:pic>
        <p:nvPicPr>
          <p:cNvPr id="2" name="Picture 1">
            <a:extLst>
              <a:ext uri="{FF2B5EF4-FFF2-40B4-BE49-F238E27FC236}">
                <a16:creationId xmlns:a16="http://schemas.microsoft.com/office/drawing/2014/main" id="{6494B85C-9683-F43E-6541-2A8C26E5F303}"/>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228600" y="228600"/>
            <a:ext cx="8458200" cy="5897563"/>
          </a:xfrm>
        </p:spPr>
        <p:txBody>
          <a:bodyPr/>
          <a:lstStyle/>
          <a:p>
            <a:r>
              <a:rPr lang="en-US"/>
              <a:t>The picture below best respresents…</a:t>
            </a:r>
          </a:p>
          <a:p>
            <a:pPr lvl="1"/>
            <a:r>
              <a:rPr lang="en-US">
                <a:solidFill>
                  <a:srgbClr val="FF7C80"/>
                </a:solidFill>
              </a:rPr>
              <a:t>A.) Bacteriophage – Lytic Virus</a:t>
            </a:r>
          </a:p>
          <a:p>
            <a:pPr lvl="1"/>
            <a:endParaRPr lang="en-US">
              <a:solidFill>
                <a:srgbClr val="FF9900"/>
              </a:solidFill>
            </a:endParaRPr>
          </a:p>
        </p:txBody>
      </p:sp>
      <p:pic>
        <p:nvPicPr>
          <p:cNvPr id="358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8610600" cy="34290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5844" name="WordArt 4"/>
          <p:cNvSpPr>
            <a:spLocks noChangeArrowheads="1" noChangeShapeType="1" noTextEdit="1"/>
          </p:cNvSpPr>
          <p:nvPr/>
        </p:nvSpPr>
        <p:spPr bwMode="auto">
          <a:xfrm>
            <a:off x="7620000" y="228600"/>
            <a:ext cx="1219200" cy="12192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13</a:t>
            </a:r>
          </a:p>
        </p:txBody>
      </p:sp>
      <p:pic>
        <p:nvPicPr>
          <p:cNvPr id="2" name="Picture 1">
            <a:extLst>
              <a:ext uri="{FF2B5EF4-FFF2-40B4-BE49-F238E27FC236}">
                <a16:creationId xmlns:a16="http://schemas.microsoft.com/office/drawing/2014/main" id="{DF4D11CA-428A-4713-0F30-D274065672DB}"/>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3" name="Picture 2">
            <a:extLst>
              <a:ext uri="{FF2B5EF4-FFF2-40B4-BE49-F238E27FC236}">
                <a16:creationId xmlns:a16="http://schemas.microsoft.com/office/drawing/2014/main" id="{A8DD76EC-E47F-4987-DD52-15FCE4575C7E}"/>
              </a:ext>
            </a:extLst>
          </p:cNvPr>
          <p:cNvPicPr>
            <a:picLocks noChangeAspect="1"/>
          </p:cNvPicPr>
          <p:nvPr/>
        </p:nvPicPr>
        <p:blipFill>
          <a:blip r:embed="rId3"/>
          <a:stretch>
            <a:fillRect/>
          </a:stretch>
        </p:blipFill>
        <p:spPr>
          <a:xfrm>
            <a:off x="7571074" y="6939706"/>
            <a:ext cx="1633537" cy="70694"/>
          </a:xfrm>
          <a:prstGeom prst="rect">
            <a:avLst/>
          </a:prstGeom>
        </p:spPr>
      </p:pic>
      <p:pic>
        <p:nvPicPr>
          <p:cNvPr id="4" name="Picture 3">
            <a:extLst>
              <a:ext uri="{FF2B5EF4-FFF2-40B4-BE49-F238E27FC236}">
                <a16:creationId xmlns:a16="http://schemas.microsoft.com/office/drawing/2014/main" id="{1E13A20D-14AB-023D-01AE-2217B17A005E}"/>
              </a:ext>
            </a:extLst>
          </p:cNvPr>
          <p:cNvPicPr>
            <a:picLocks noChangeAspect="1"/>
          </p:cNvPicPr>
          <p:nvPr/>
        </p:nvPicPr>
        <p:blipFill>
          <a:blip r:embed="rId3"/>
          <a:stretch>
            <a:fillRect/>
          </a:stretch>
        </p:blipFill>
        <p:spPr>
          <a:xfrm>
            <a:off x="7723474" y="7092106"/>
            <a:ext cx="1633537" cy="7069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228600" y="228600"/>
            <a:ext cx="8458200" cy="5897563"/>
          </a:xfrm>
        </p:spPr>
        <p:txBody>
          <a:bodyPr/>
          <a:lstStyle/>
          <a:p>
            <a:r>
              <a:rPr lang="en-US"/>
              <a:t>The picture below best respresents…</a:t>
            </a:r>
          </a:p>
          <a:p>
            <a:pPr lvl="1"/>
            <a:r>
              <a:rPr lang="en-US">
                <a:solidFill>
                  <a:srgbClr val="FF7C80"/>
                </a:solidFill>
              </a:rPr>
              <a:t>A.) Bacteriophage – Lytic Virus</a:t>
            </a:r>
          </a:p>
          <a:p>
            <a:pPr lvl="1"/>
            <a:r>
              <a:rPr lang="en-US">
                <a:solidFill>
                  <a:srgbClr val="6699FF"/>
                </a:solidFill>
              </a:rPr>
              <a:t>B.) Polio Virus – Unnucleated</a:t>
            </a:r>
          </a:p>
        </p:txBody>
      </p:sp>
      <p:pic>
        <p:nvPicPr>
          <p:cNvPr id="368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8610600" cy="34290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6868" name="WordArt 4"/>
          <p:cNvSpPr>
            <a:spLocks noChangeArrowheads="1" noChangeShapeType="1" noTextEdit="1"/>
          </p:cNvSpPr>
          <p:nvPr/>
        </p:nvSpPr>
        <p:spPr bwMode="auto">
          <a:xfrm>
            <a:off x="7620000" y="228600"/>
            <a:ext cx="1219200" cy="12192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13</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228600" y="228600"/>
            <a:ext cx="8458200" cy="5897563"/>
          </a:xfrm>
        </p:spPr>
        <p:txBody>
          <a:bodyPr/>
          <a:lstStyle/>
          <a:p>
            <a:r>
              <a:rPr lang="en-US"/>
              <a:t>The picture below best respresents…</a:t>
            </a:r>
          </a:p>
          <a:p>
            <a:pPr lvl="1"/>
            <a:r>
              <a:rPr lang="en-US">
                <a:solidFill>
                  <a:srgbClr val="FF7C80"/>
                </a:solidFill>
              </a:rPr>
              <a:t>A.) Bacteriophage – Lytic Virus</a:t>
            </a:r>
          </a:p>
          <a:p>
            <a:pPr lvl="1"/>
            <a:r>
              <a:rPr lang="en-US">
                <a:solidFill>
                  <a:srgbClr val="6699FF"/>
                </a:solidFill>
              </a:rPr>
              <a:t>B.) Polio Virus – Unnucleated</a:t>
            </a:r>
          </a:p>
          <a:p>
            <a:pPr lvl="1"/>
            <a:r>
              <a:rPr lang="en-US">
                <a:solidFill>
                  <a:srgbClr val="66FF99"/>
                </a:solidFill>
              </a:rPr>
              <a:t>C.) Herpes Virus – Lysogenic</a:t>
            </a:r>
          </a:p>
        </p:txBody>
      </p:sp>
      <p:pic>
        <p:nvPicPr>
          <p:cNvPr id="378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8610600" cy="34290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7892" name="WordArt 4"/>
          <p:cNvSpPr>
            <a:spLocks noChangeArrowheads="1" noChangeShapeType="1" noTextEdit="1"/>
          </p:cNvSpPr>
          <p:nvPr/>
        </p:nvSpPr>
        <p:spPr bwMode="auto">
          <a:xfrm>
            <a:off x="7620000" y="228600"/>
            <a:ext cx="1219200" cy="12192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13</a:t>
            </a:r>
          </a:p>
        </p:txBody>
      </p:sp>
      <p:pic>
        <p:nvPicPr>
          <p:cNvPr id="2" name="Picture 1">
            <a:extLst>
              <a:ext uri="{FF2B5EF4-FFF2-40B4-BE49-F238E27FC236}">
                <a16:creationId xmlns:a16="http://schemas.microsoft.com/office/drawing/2014/main" id="{4FC563DB-1D76-8475-568A-F523CD5A1A43}"/>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228600" y="228600"/>
            <a:ext cx="8458200" cy="5897563"/>
          </a:xfrm>
        </p:spPr>
        <p:txBody>
          <a:bodyPr/>
          <a:lstStyle/>
          <a:p>
            <a:r>
              <a:rPr lang="en-US"/>
              <a:t>The picture below best respresents…</a:t>
            </a:r>
          </a:p>
          <a:p>
            <a:pPr lvl="1"/>
            <a:r>
              <a:rPr lang="en-US">
                <a:solidFill>
                  <a:srgbClr val="FF7C80"/>
                </a:solidFill>
              </a:rPr>
              <a:t>A.) Bacteriophage – Lytic Virus</a:t>
            </a:r>
          </a:p>
          <a:p>
            <a:pPr lvl="1"/>
            <a:r>
              <a:rPr lang="en-US">
                <a:solidFill>
                  <a:srgbClr val="6699FF"/>
                </a:solidFill>
              </a:rPr>
              <a:t>B.) Polio Virus – Unnucleated</a:t>
            </a:r>
          </a:p>
          <a:p>
            <a:pPr lvl="1"/>
            <a:r>
              <a:rPr lang="en-US">
                <a:solidFill>
                  <a:srgbClr val="66FF99"/>
                </a:solidFill>
              </a:rPr>
              <a:t>C.) Herpes Virus – Lysogenic</a:t>
            </a:r>
          </a:p>
          <a:p>
            <a:pPr lvl="1"/>
            <a:r>
              <a:rPr lang="en-US">
                <a:solidFill>
                  <a:srgbClr val="FF9900"/>
                </a:solidFill>
              </a:rPr>
              <a:t>D.) Influenza – Rod Shaped</a:t>
            </a:r>
          </a:p>
        </p:txBody>
      </p:sp>
      <p:pic>
        <p:nvPicPr>
          <p:cNvPr id="389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8610600" cy="34290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8916" name="WordArt 4"/>
          <p:cNvSpPr>
            <a:spLocks noChangeArrowheads="1" noChangeShapeType="1" noTextEdit="1"/>
          </p:cNvSpPr>
          <p:nvPr/>
        </p:nvSpPr>
        <p:spPr bwMode="auto">
          <a:xfrm>
            <a:off x="7620000" y="228600"/>
            <a:ext cx="1219200" cy="12192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13</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t3.gstatic.com/images?q=tbn:ANd9GcQgaBn19wuvDP2jXyNCvkcpDnp3_O3tqEP4G9t9b249x29LOS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547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228600" y="228600"/>
            <a:ext cx="8458200" cy="5897563"/>
          </a:xfrm>
        </p:spPr>
        <p:txBody>
          <a:bodyPr/>
          <a:lstStyle/>
          <a:p>
            <a:r>
              <a:rPr lang="en-US"/>
              <a:t>This virus will be completely removed from your body in…</a:t>
            </a:r>
          </a:p>
        </p:txBody>
      </p:sp>
      <p:pic>
        <p:nvPicPr>
          <p:cNvPr id="399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400"/>
            <a:ext cx="8610600" cy="28956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39940" name="WordArt 6"/>
          <p:cNvSpPr>
            <a:spLocks noChangeArrowheads="1" noChangeShapeType="1" noTextEdit="1"/>
          </p:cNvSpPr>
          <p:nvPr/>
        </p:nvSpPr>
        <p:spPr bwMode="auto">
          <a:xfrm>
            <a:off x="6781800" y="1371600"/>
            <a:ext cx="1828800" cy="1447800"/>
          </a:xfrm>
          <a:prstGeom prst="rect">
            <a:avLst/>
          </a:prstGeom>
        </p:spPr>
        <p:txBody>
          <a:bodyPr wrap="none" fromWordArt="1">
            <a:prstTxWarp prst="textWave1">
              <a:avLst>
                <a:gd name="adj1" fmla="val 13005"/>
                <a:gd name="adj2" fmla="val 0"/>
              </a:avLst>
            </a:prstTxWarp>
          </a:bodyPr>
          <a:lstStyle/>
          <a:p>
            <a:pPr algn="ctr"/>
            <a:r>
              <a:rPr lang="en-US" sz="3600" kern="10">
                <a:ln w="28575">
                  <a:solidFill>
                    <a:schemeClr val="tx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14</a:t>
            </a:r>
          </a:p>
        </p:txBody>
      </p:sp>
      <p:pic>
        <p:nvPicPr>
          <p:cNvPr id="2" name="Picture 1">
            <a:extLst>
              <a:ext uri="{FF2B5EF4-FFF2-40B4-BE49-F238E27FC236}">
                <a16:creationId xmlns:a16="http://schemas.microsoft.com/office/drawing/2014/main" id="{AF4C634A-F465-A7C1-4F34-DE8519CC7C25}"/>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228600" y="228600"/>
            <a:ext cx="8458200" cy="5897563"/>
          </a:xfrm>
        </p:spPr>
        <p:txBody>
          <a:bodyPr/>
          <a:lstStyle/>
          <a:p>
            <a:r>
              <a:rPr lang="en-US"/>
              <a:t>This virus will be completely removed from your body in…</a:t>
            </a:r>
          </a:p>
          <a:p>
            <a:pPr lvl="1"/>
            <a:r>
              <a:rPr lang="en-US">
                <a:solidFill>
                  <a:srgbClr val="FF7C80"/>
                </a:solidFill>
              </a:rPr>
              <a:t>A.) 3-7 days</a:t>
            </a:r>
          </a:p>
        </p:txBody>
      </p:sp>
      <p:pic>
        <p:nvPicPr>
          <p:cNvPr id="409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400"/>
            <a:ext cx="8610600" cy="28956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40964" name="WordArt 4"/>
          <p:cNvSpPr>
            <a:spLocks noChangeArrowheads="1" noChangeShapeType="1" noTextEdit="1"/>
          </p:cNvSpPr>
          <p:nvPr/>
        </p:nvSpPr>
        <p:spPr bwMode="auto">
          <a:xfrm>
            <a:off x="6781800" y="1371600"/>
            <a:ext cx="1828800" cy="1447800"/>
          </a:xfrm>
          <a:prstGeom prst="rect">
            <a:avLst/>
          </a:prstGeom>
        </p:spPr>
        <p:txBody>
          <a:bodyPr wrap="none" fromWordArt="1">
            <a:prstTxWarp prst="textWave1">
              <a:avLst>
                <a:gd name="adj1" fmla="val 13005"/>
                <a:gd name="adj2" fmla="val 0"/>
              </a:avLst>
            </a:prstTxWarp>
          </a:bodyPr>
          <a:lstStyle/>
          <a:p>
            <a:pPr algn="ctr"/>
            <a:r>
              <a:rPr lang="en-US" sz="3600" kern="10">
                <a:ln w="28575">
                  <a:solidFill>
                    <a:schemeClr val="tx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14</a:t>
            </a:r>
          </a:p>
        </p:txBody>
      </p:sp>
      <p:pic>
        <p:nvPicPr>
          <p:cNvPr id="2" name="Picture 1">
            <a:extLst>
              <a:ext uri="{FF2B5EF4-FFF2-40B4-BE49-F238E27FC236}">
                <a16:creationId xmlns:a16="http://schemas.microsoft.com/office/drawing/2014/main" id="{3AD0DEFC-5162-CA32-ECED-96E7657B7BC4}"/>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228600"/>
            <a:ext cx="8229600" cy="5897563"/>
          </a:xfrm>
        </p:spPr>
        <p:txBody>
          <a:bodyPr/>
          <a:lstStyle/>
          <a:p>
            <a:r>
              <a:rPr lang="en-US">
                <a:solidFill>
                  <a:srgbClr val="FF7C80"/>
                </a:solidFill>
              </a:rPr>
              <a:t>Is your name on the review sheet?</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124"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r>
              <a:rPr lang="en-US" sz="3600" kern="1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a:cs typeface="Times New Roman"/>
              </a:rPr>
              <a:t>Name</a:t>
            </a:r>
          </a:p>
        </p:txBody>
      </p:sp>
      <p:sp>
        <p:nvSpPr>
          <p:cNvPr id="5125"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 name="Picture 1">
            <a:extLst>
              <a:ext uri="{FF2B5EF4-FFF2-40B4-BE49-F238E27FC236}">
                <a16:creationId xmlns:a16="http://schemas.microsoft.com/office/drawing/2014/main" id="{B25C82A1-67EF-0958-6DCC-CC2DBB458060}"/>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228600" y="228600"/>
            <a:ext cx="8458200" cy="5897563"/>
          </a:xfrm>
        </p:spPr>
        <p:txBody>
          <a:bodyPr/>
          <a:lstStyle/>
          <a:p>
            <a:r>
              <a:rPr lang="en-US"/>
              <a:t>This virus will be completely removed from your body in…</a:t>
            </a:r>
          </a:p>
          <a:p>
            <a:pPr lvl="1"/>
            <a:r>
              <a:rPr lang="en-US">
                <a:solidFill>
                  <a:srgbClr val="FF7C80"/>
                </a:solidFill>
              </a:rPr>
              <a:t>A.) 3-7 days</a:t>
            </a:r>
          </a:p>
          <a:p>
            <a:pPr lvl="1"/>
            <a:r>
              <a:rPr lang="en-US">
                <a:solidFill>
                  <a:srgbClr val="6699FF"/>
                </a:solidFill>
              </a:rPr>
              <a:t>B.) 1 month</a:t>
            </a:r>
          </a:p>
        </p:txBody>
      </p:sp>
      <p:pic>
        <p:nvPicPr>
          <p:cNvPr id="419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400"/>
            <a:ext cx="8610600" cy="28956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41988" name="WordArt 4"/>
          <p:cNvSpPr>
            <a:spLocks noChangeArrowheads="1" noChangeShapeType="1" noTextEdit="1"/>
          </p:cNvSpPr>
          <p:nvPr/>
        </p:nvSpPr>
        <p:spPr bwMode="auto">
          <a:xfrm>
            <a:off x="6781800" y="1371600"/>
            <a:ext cx="1828800" cy="1447800"/>
          </a:xfrm>
          <a:prstGeom prst="rect">
            <a:avLst/>
          </a:prstGeom>
        </p:spPr>
        <p:txBody>
          <a:bodyPr wrap="none" fromWordArt="1">
            <a:prstTxWarp prst="textWave1">
              <a:avLst>
                <a:gd name="adj1" fmla="val 13005"/>
                <a:gd name="adj2" fmla="val 0"/>
              </a:avLst>
            </a:prstTxWarp>
          </a:bodyPr>
          <a:lstStyle/>
          <a:p>
            <a:pPr algn="ctr"/>
            <a:r>
              <a:rPr lang="en-US" sz="3600" kern="10">
                <a:ln w="28575">
                  <a:solidFill>
                    <a:schemeClr val="tx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14</a:t>
            </a:r>
          </a:p>
        </p:txBody>
      </p:sp>
      <p:pic>
        <p:nvPicPr>
          <p:cNvPr id="2" name="Picture 1">
            <a:extLst>
              <a:ext uri="{FF2B5EF4-FFF2-40B4-BE49-F238E27FC236}">
                <a16:creationId xmlns:a16="http://schemas.microsoft.com/office/drawing/2014/main" id="{241C8ABF-FBC3-1752-3042-CEBB4097D2D0}"/>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228600" y="228600"/>
            <a:ext cx="8458200" cy="5897563"/>
          </a:xfrm>
        </p:spPr>
        <p:txBody>
          <a:bodyPr/>
          <a:lstStyle/>
          <a:p>
            <a:r>
              <a:rPr lang="en-US"/>
              <a:t>This virus will be completely removed from your body in…</a:t>
            </a:r>
          </a:p>
          <a:p>
            <a:pPr lvl="1"/>
            <a:r>
              <a:rPr lang="en-US">
                <a:solidFill>
                  <a:srgbClr val="FF7C80"/>
                </a:solidFill>
              </a:rPr>
              <a:t>A.) 3-7 days</a:t>
            </a:r>
          </a:p>
          <a:p>
            <a:pPr lvl="1"/>
            <a:r>
              <a:rPr lang="en-US">
                <a:solidFill>
                  <a:srgbClr val="6699FF"/>
                </a:solidFill>
              </a:rPr>
              <a:t>B.) 1 month</a:t>
            </a:r>
          </a:p>
          <a:p>
            <a:pPr lvl="1"/>
            <a:r>
              <a:rPr lang="en-US">
                <a:solidFill>
                  <a:srgbClr val="66FF99"/>
                </a:solidFill>
              </a:rPr>
              <a:t>C.) After treatment </a:t>
            </a:r>
          </a:p>
        </p:txBody>
      </p:sp>
      <p:pic>
        <p:nvPicPr>
          <p:cNvPr id="430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400"/>
            <a:ext cx="8610600" cy="28956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43012" name="WordArt 4"/>
          <p:cNvSpPr>
            <a:spLocks noChangeArrowheads="1" noChangeShapeType="1" noTextEdit="1"/>
          </p:cNvSpPr>
          <p:nvPr/>
        </p:nvSpPr>
        <p:spPr bwMode="auto">
          <a:xfrm>
            <a:off x="6781800" y="1371600"/>
            <a:ext cx="1828800" cy="1447800"/>
          </a:xfrm>
          <a:prstGeom prst="rect">
            <a:avLst/>
          </a:prstGeom>
        </p:spPr>
        <p:txBody>
          <a:bodyPr wrap="none" fromWordArt="1">
            <a:prstTxWarp prst="textWave1">
              <a:avLst>
                <a:gd name="adj1" fmla="val 13005"/>
                <a:gd name="adj2" fmla="val 0"/>
              </a:avLst>
            </a:prstTxWarp>
          </a:bodyPr>
          <a:lstStyle/>
          <a:p>
            <a:pPr algn="ctr"/>
            <a:r>
              <a:rPr lang="en-US" sz="3600" kern="10">
                <a:ln w="28575">
                  <a:solidFill>
                    <a:schemeClr val="tx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14</a:t>
            </a:r>
          </a:p>
        </p:txBody>
      </p:sp>
      <p:pic>
        <p:nvPicPr>
          <p:cNvPr id="2" name="Picture 1">
            <a:extLst>
              <a:ext uri="{FF2B5EF4-FFF2-40B4-BE49-F238E27FC236}">
                <a16:creationId xmlns:a16="http://schemas.microsoft.com/office/drawing/2014/main" id="{6CF2702A-3963-EE9C-F470-3C532B9F0069}"/>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228600" y="228600"/>
            <a:ext cx="8458200" cy="5897563"/>
          </a:xfrm>
        </p:spPr>
        <p:txBody>
          <a:bodyPr/>
          <a:lstStyle/>
          <a:p>
            <a:r>
              <a:rPr lang="en-US"/>
              <a:t>This virus will be completely removed from your body in…</a:t>
            </a:r>
          </a:p>
          <a:p>
            <a:pPr lvl="1"/>
            <a:r>
              <a:rPr lang="en-US">
                <a:solidFill>
                  <a:srgbClr val="FF7C80"/>
                </a:solidFill>
              </a:rPr>
              <a:t>A.) 3-7 days</a:t>
            </a:r>
          </a:p>
          <a:p>
            <a:pPr lvl="1"/>
            <a:r>
              <a:rPr lang="en-US">
                <a:solidFill>
                  <a:srgbClr val="6699FF"/>
                </a:solidFill>
              </a:rPr>
              <a:t>B.) 1 month</a:t>
            </a:r>
          </a:p>
          <a:p>
            <a:pPr lvl="1"/>
            <a:r>
              <a:rPr lang="en-US">
                <a:solidFill>
                  <a:srgbClr val="66FF99"/>
                </a:solidFill>
              </a:rPr>
              <a:t>C.) After treatment </a:t>
            </a:r>
          </a:p>
          <a:p>
            <a:pPr lvl="1"/>
            <a:r>
              <a:rPr lang="en-US">
                <a:solidFill>
                  <a:srgbClr val="FF9900"/>
                </a:solidFill>
              </a:rPr>
              <a:t>D.) Never</a:t>
            </a:r>
          </a:p>
        </p:txBody>
      </p:sp>
      <p:pic>
        <p:nvPicPr>
          <p:cNvPr id="440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400"/>
            <a:ext cx="8610600" cy="28956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44036" name="WordArt 4"/>
          <p:cNvSpPr>
            <a:spLocks noChangeArrowheads="1" noChangeShapeType="1" noTextEdit="1"/>
          </p:cNvSpPr>
          <p:nvPr/>
        </p:nvSpPr>
        <p:spPr bwMode="auto">
          <a:xfrm>
            <a:off x="6781800" y="1371600"/>
            <a:ext cx="1828800" cy="1447800"/>
          </a:xfrm>
          <a:prstGeom prst="rect">
            <a:avLst/>
          </a:prstGeom>
        </p:spPr>
        <p:txBody>
          <a:bodyPr wrap="none" fromWordArt="1">
            <a:prstTxWarp prst="textWave1">
              <a:avLst>
                <a:gd name="adj1" fmla="val 13005"/>
                <a:gd name="adj2" fmla="val 0"/>
              </a:avLst>
            </a:prstTxWarp>
          </a:bodyPr>
          <a:lstStyle/>
          <a:p>
            <a:pPr algn="ctr"/>
            <a:r>
              <a:rPr lang="en-US" sz="3600" kern="10">
                <a:ln w="28575">
                  <a:solidFill>
                    <a:schemeClr val="tx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14</a:t>
            </a:r>
          </a:p>
        </p:txBody>
      </p:sp>
      <p:pic>
        <p:nvPicPr>
          <p:cNvPr id="2" name="Picture 1">
            <a:extLst>
              <a:ext uri="{FF2B5EF4-FFF2-40B4-BE49-F238E27FC236}">
                <a16:creationId xmlns:a16="http://schemas.microsoft.com/office/drawing/2014/main" id="{FBC945C0-2D9C-2D72-B155-4A76186B6900}"/>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body" idx="1"/>
          </p:nvPr>
        </p:nvSpPr>
        <p:spPr>
          <a:xfrm>
            <a:off x="457200" y="381000"/>
            <a:ext cx="8229600" cy="5745163"/>
          </a:xfrm>
        </p:spPr>
        <p:txBody>
          <a:bodyPr/>
          <a:lstStyle/>
          <a:p>
            <a:r>
              <a:rPr lang="en-US"/>
              <a:t>What can be found inside a virus?</a:t>
            </a:r>
          </a:p>
        </p:txBody>
      </p:sp>
      <p:pic>
        <p:nvPicPr>
          <p:cNvPr id="4505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686800" cy="5410200"/>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5060" name="Rectangle 7"/>
          <p:cNvSpPr>
            <a:spLocks noChangeArrowheads="1"/>
          </p:cNvSpPr>
          <p:nvPr/>
        </p:nvSpPr>
        <p:spPr bwMode="auto">
          <a:xfrm>
            <a:off x="4191000" y="1905000"/>
            <a:ext cx="2057400" cy="533400"/>
          </a:xfrm>
          <a:prstGeom prst="rect">
            <a:avLst/>
          </a:prstGeom>
          <a:solidFill>
            <a:schemeClr val="bg2"/>
          </a:solidFill>
          <a:ln w="76200">
            <a:solidFill>
              <a:schemeClr val="tx1"/>
            </a:solidFill>
            <a:miter lim="800000"/>
            <a:headEnd/>
            <a:tailEnd/>
          </a:ln>
        </p:spPr>
        <p:txBody>
          <a:bodyPr wrap="none" anchor="ctr"/>
          <a:lstStyle/>
          <a:p>
            <a:endParaRPr lang="en-US"/>
          </a:p>
        </p:txBody>
      </p:sp>
      <p:sp>
        <p:nvSpPr>
          <p:cNvPr id="45061" name="WordArt 8"/>
          <p:cNvSpPr>
            <a:spLocks noChangeArrowheads="1" noChangeShapeType="1" noTextEdit="1"/>
          </p:cNvSpPr>
          <p:nvPr/>
        </p:nvSpPr>
        <p:spPr bwMode="auto">
          <a:xfrm>
            <a:off x="7315200" y="1447800"/>
            <a:ext cx="1295400" cy="12954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15</a:t>
            </a:r>
          </a:p>
        </p:txBody>
      </p:sp>
      <p:pic>
        <p:nvPicPr>
          <p:cNvPr id="2" name="Picture 1">
            <a:extLst>
              <a:ext uri="{FF2B5EF4-FFF2-40B4-BE49-F238E27FC236}">
                <a16:creationId xmlns:a16="http://schemas.microsoft.com/office/drawing/2014/main" id="{92E68B22-0A93-C536-38A5-C2D05A643F72}"/>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334898" name="Group 50"/>
          <p:cNvGraphicFramePr>
            <a:graphicFrameLocks noGrp="1"/>
          </p:cNvGraphicFramePr>
          <p:nvPr/>
        </p:nvGraphicFramePr>
        <p:xfrm>
          <a:off x="228600" y="838200"/>
          <a:ext cx="8686800" cy="560231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7169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GONE VIRAL</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SHAPE-UP</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NOT ALIVE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9966FF"/>
                          </a:solidFill>
                          <a:effectLst/>
                          <a:latin typeface="Times New Roman" pitchFamily="18" charset="0"/>
                        </a:rPr>
                        <a:t>OH-NO!</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-COMPUTER VIRUS-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53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70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6127"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4612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
        <p:nvSpPr>
          <p:cNvPr id="46129"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chemeClr val="bg1"/>
                </a:solidFill>
              </a:rPr>
              <a:t>Virus Review Game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228600" y="152400"/>
            <a:ext cx="8458200" cy="5973763"/>
          </a:xfrm>
        </p:spPr>
        <p:txBody>
          <a:bodyPr/>
          <a:lstStyle/>
          <a:p>
            <a:r>
              <a:rPr lang="en-US" dirty="0"/>
              <a:t>These are places on the outside of the cell where materials can enter / leave?</a:t>
            </a:r>
          </a:p>
          <a:p>
            <a:pPr lvl="1"/>
            <a:r>
              <a:rPr lang="en-US" dirty="0">
                <a:solidFill>
                  <a:srgbClr val="9966FF"/>
                </a:solidFill>
              </a:rPr>
              <a:t>A.) DNA or RNA</a:t>
            </a:r>
          </a:p>
          <a:p>
            <a:pPr lvl="1"/>
            <a:r>
              <a:rPr lang="en-US" dirty="0">
                <a:solidFill>
                  <a:srgbClr val="FF99FF"/>
                </a:solidFill>
              </a:rPr>
              <a:t>B.) Cell Nucleus</a:t>
            </a:r>
          </a:p>
          <a:p>
            <a:pPr lvl="1"/>
            <a:r>
              <a:rPr lang="en-US" dirty="0">
                <a:solidFill>
                  <a:srgbClr val="6699FF"/>
                </a:solidFill>
              </a:rPr>
              <a:t>C.) Trans-membrane / protein receptor</a:t>
            </a:r>
          </a:p>
          <a:p>
            <a:pPr lvl="1"/>
            <a:r>
              <a:rPr lang="en-US" dirty="0">
                <a:solidFill>
                  <a:srgbClr val="66FF99"/>
                </a:solidFill>
              </a:rPr>
              <a:t>D.) T4 Bacteriophage</a:t>
            </a:r>
          </a:p>
          <a:p>
            <a:pPr lvl="1"/>
            <a:r>
              <a:rPr lang="en-US" dirty="0">
                <a:solidFill>
                  <a:srgbClr val="FF9900"/>
                </a:solidFill>
              </a:rPr>
              <a:t>E.) None of the Above</a:t>
            </a:r>
          </a:p>
        </p:txBody>
      </p:sp>
      <p:pic>
        <p:nvPicPr>
          <p:cNvPr id="47107" name="Picture 5" descr="hivab-lifecycle-uk_defa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86200"/>
            <a:ext cx="8686800" cy="2743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47108" name="WordArt 4"/>
          <p:cNvSpPr>
            <a:spLocks noChangeArrowheads="1" noChangeShapeType="1" noTextEdit="1"/>
          </p:cNvSpPr>
          <p:nvPr/>
        </p:nvSpPr>
        <p:spPr bwMode="auto">
          <a:xfrm>
            <a:off x="7010400" y="990600"/>
            <a:ext cx="1447800" cy="11430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16</a:t>
            </a:r>
          </a:p>
        </p:txBody>
      </p:sp>
      <p:sp>
        <p:nvSpPr>
          <p:cNvPr id="2" name="Rectangle 1"/>
          <p:cNvSpPr/>
          <p:nvPr/>
        </p:nvSpPr>
        <p:spPr>
          <a:xfrm>
            <a:off x="1219200" y="5943600"/>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FB55A12-B55C-6FB2-A673-C3819AE6B8A6}"/>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4" name="Picture 3">
            <a:extLst>
              <a:ext uri="{FF2B5EF4-FFF2-40B4-BE49-F238E27FC236}">
                <a16:creationId xmlns:a16="http://schemas.microsoft.com/office/drawing/2014/main" id="{CC276636-61BE-B9D4-9E6C-FD506BD3EBDB}"/>
              </a:ext>
            </a:extLst>
          </p:cNvPr>
          <p:cNvPicPr>
            <a:picLocks noChangeAspect="1"/>
          </p:cNvPicPr>
          <p:nvPr/>
        </p:nvPicPr>
        <p:blipFill>
          <a:blip r:embed="rId3"/>
          <a:stretch>
            <a:fillRect/>
          </a:stretch>
        </p:blipFill>
        <p:spPr>
          <a:xfrm>
            <a:off x="7571074" y="6939706"/>
            <a:ext cx="1633537" cy="70694"/>
          </a:xfrm>
          <a:prstGeom prst="rect">
            <a:avLst/>
          </a:prstGeom>
        </p:spPr>
      </p:pic>
      <p:pic>
        <p:nvPicPr>
          <p:cNvPr id="5" name="Picture 4">
            <a:extLst>
              <a:ext uri="{FF2B5EF4-FFF2-40B4-BE49-F238E27FC236}">
                <a16:creationId xmlns:a16="http://schemas.microsoft.com/office/drawing/2014/main" id="{A970032F-F51D-EE75-9515-40430DC792B3}"/>
              </a:ext>
            </a:extLst>
          </p:cNvPr>
          <p:cNvPicPr>
            <a:picLocks noChangeAspect="1"/>
          </p:cNvPicPr>
          <p:nvPr/>
        </p:nvPicPr>
        <p:blipFill>
          <a:blip r:embed="rId3"/>
          <a:stretch>
            <a:fillRect/>
          </a:stretch>
        </p:blipFill>
        <p:spPr>
          <a:xfrm>
            <a:off x="7723474" y="7092106"/>
            <a:ext cx="1633537" cy="70694"/>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457200" y="228600"/>
            <a:ext cx="8229600" cy="5897563"/>
          </a:xfrm>
        </p:spPr>
        <p:txBody>
          <a:bodyPr/>
          <a:lstStyle/>
          <a:p>
            <a:r>
              <a:rPr lang="en-US"/>
              <a:t>In order for a virus to multiply once inside a cell, its   DNA / RNA     must replicate.</a:t>
            </a:r>
          </a:p>
        </p:txBody>
      </p:sp>
      <p:sp>
        <p:nvSpPr>
          <p:cNvPr id="48131" name="Rectangle 4"/>
          <p:cNvSpPr>
            <a:spLocks noChangeArrowheads="1"/>
          </p:cNvSpPr>
          <p:nvPr/>
        </p:nvSpPr>
        <p:spPr bwMode="auto">
          <a:xfrm>
            <a:off x="2209800" y="762000"/>
            <a:ext cx="2590800" cy="533400"/>
          </a:xfrm>
          <a:prstGeom prst="rect">
            <a:avLst/>
          </a:prstGeom>
          <a:solidFill>
            <a:schemeClr val="bg2"/>
          </a:solidFill>
          <a:ln w="76200">
            <a:solidFill>
              <a:schemeClr val="bg1"/>
            </a:solidFill>
            <a:miter lim="800000"/>
            <a:headEnd/>
            <a:tailEnd/>
          </a:ln>
        </p:spPr>
        <p:txBody>
          <a:bodyPr wrap="none" anchor="ctr"/>
          <a:lstStyle/>
          <a:p>
            <a:endParaRPr lang="en-US"/>
          </a:p>
        </p:txBody>
      </p:sp>
      <p:pic>
        <p:nvPicPr>
          <p:cNvPr id="48132" name="Picture 5" descr="lysosu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763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WordArt 8"/>
          <p:cNvSpPr>
            <a:spLocks noChangeArrowheads="1" noChangeShapeType="1" noTextEdit="1"/>
          </p:cNvSpPr>
          <p:nvPr/>
        </p:nvSpPr>
        <p:spPr bwMode="auto">
          <a:xfrm>
            <a:off x="7162800" y="2438400"/>
            <a:ext cx="1524000" cy="12192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17</a:t>
            </a:r>
          </a:p>
        </p:txBody>
      </p:sp>
      <p:sp>
        <p:nvSpPr>
          <p:cNvPr id="48134" name="Rectangle 9"/>
          <p:cNvSpPr>
            <a:spLocks noChangeArrowheads="1"/>
          </p:cNvSpPr>
          <p:nvPr/>
        </p:nvSpPr>
        <p:spPr bwMode="auto">
          <a:xfrm>
            <a:off x="228600" y="1524000"/>
            <a:ext cx="8763000" cy="51054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457200" y="228600"/>
            <a:ext cx="8229600" cy="5897563"/>
          </a:xfrm>
        </p:spPr>
        <p:txBody>
          <a:bodyPr/>
          <a:lstStyle/>
          <a:p>
            <a:r>
              <a:rPr lang="en-US"/>
              <a:t>Which is lytic, and which is lysogenic?</a:t>
            </a:r>
          </a:p>
        </p:txBody>
      </p:sp>
      <p:pic>
        <p:nvPicPr>
          <p:cNvPr id="491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86800" cy="5562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49156" name="WordArt 4"/>
          <p:cNvSpPr>
            <a:spLocks noChangeArrowheads="1" noChangeShapeType="1" noTextEdit="1"/>
          </p:cNvSpPr>
          <p:nvPr/>
        </p:nvSpPr>
        <p:spPr bwMode="auto">
          <a:xfrm>
            <a:off x="381000" y="1143000"/>
            <a:ext cx="1447800" cy="14478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18</a:t>
            </a:r>
          </a:p>
        </p:txBody>
      </p:sp>
      <p:sp>
        <p:nvSpPr>
          <p:cNvPr id="49157" name="Rectangle 5"/>
          <p:cNvSpPr>
            <a:spLocks noChangeArrowheads="1"/>
          </p:cNvSpPr>
          <p:nvPr/>
        </p:nvSpPr>
        <p:spPr bwMode="auto">
          <a:xfrm>
            <a:off x="838200" y="2895600"/>
            <a:ext cx="1447800" cy="533400"/>
          </a:xfrm>
          <a:prstGeom prst="rect">
            <a:avLst/>
          </a:prstGeom>
          <a:solidFill>
            <a:schemeClr val="bg2"/>
          </a:solidFill>
          <a:ln w="76200">
            <a:solidFill>
              <a:schemeClr val="tx1"/>
            </a:solidFill>
            <a:miter lim="800000"/>
            <a:headEnd/>
            <a:tailEnd/>
          </a:ln>
        </p:spPr>
        <p:txBody>
          <a:bodyPr wrap="none" anchor="ctr"/>
          <a:lstStyle/>
          <a:p>
            <a:endParaRPr lang="en-US"/>
          </a:p>
        </p:txBody>
      </p:sp>
      <p:sp>
        <p:nvSpPr>
          <p:cNvPr id="49158" name="Rectangle 7"/>
          <p:cNvSpPr>
            <a:spLocks noChangeArrowheads="1"/>
          </p:cNvSpPr>
          <p:nvPr/>
        </p:nvSpPr>
        <p:spPr bwMode="auto">
          <a:xfrm>
            <a:off x="6248400" y="2590800"/>
            <a:ext cx="1447800" cy="533400"/>
          </a:xfrm>
          <a:prstGeom prst="rect">
            <a:avLst/>
          </a:prstGeom>
          <a:solidFill>
            <a:schemeClr val="bg2"/>
          </a:solidFill>
          <a:ln w="76200">
            <a:solidFill>
              <a:schemeClr val="tx1"/>
            </a:solidFill>
            <a:miter lim="800000"/>
            <a:headEnd/>
            <a:tailEnd/>
          </a:ln>
        </p:spPr>
        <p:txBody>
          <a:bodyPr wrap="none" anchor="ctr"/>
          <a:lstStyle/>
          <a:p>
            <a:endParaRPr lang="en-US"/>
          </a:p>
        </p:txBody>
      </p:sp>
      <p:sp>
        <p:nvSpPr>
          <p:cNvPr id="49159" name="WordArt 8"/>
          <p:cNvSpPr>
            <a:spLocks noChangeArrowheads="1" noChangeShapeType="1" noTextEdit="1"/>
          </p:cNvSpPr>
          <p:nvPr/>
        </p:nvSpPr>
        <p:spPr bwMode="auto">
          <a:xfrm>
            <a:off x="914400" y="2971800"/>
            <a:ext cx="352425" cy="327025"/>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49160" name="WordArt 9"/>
          <p:cNvSpPr>
            <a:spLocks noChangeArrowheads="1" noChangeShapeType="1" noTextEdit="1"/>
          </p:cNvSpPr>
          <p:nvPr/>
        </p:nvSpPr>
        <p:spPr bwMode="auto">
          <a:xfrm>
            <a:off x="6324600" y="2667000"/>
            <a:ext cx="304800" cy="3810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 name="Rectangle 1"/>
          <p:cNvSpPr/>
          <p:nvPr/>
        </p:nvSpPr>
        <p:spPr>
          <a:xfrm>
            <a:off x="1828800" y="3657600"/>
            <a:ext cx="609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67200" y="3030615"/>
            <a:ext cx="106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562600" y="3882532"/>
            <a:ext cx="106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19600" y="6096000"/>
            <a:ext cx="4419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4525963"/>
          </a:xfrm>
        </p:spPr>
        <p:txBody>
          <a:bodyPr/>
          <a:lstStyle/>
          <a:p>
            <a:r>
              <a:rPr lang="en-US" dirty="0">
                <a:solidFill>
                  <a:srgbClr val="CC99FF"/>
                </a:solidFill>
              </a:rPr>
              <a:t>Which is a bogus statement about Ebola?</a:t>
            </a:r>
          </a:p>
          <a:p>
            <a:pPr lvl="1"/>
            <a:r>
              <a:rPr lang="en-US" dirty="0">
                <a:solidFill>
                  <a:schemeClr val="bg2">
                    <a:lumMod val="60000"/>
                    <a:lumOff val="40000"/>
                  </a:schemeClr>
                </a:solidFill>
              </a:rPr>
              <a:t>A.) </a:t>
            </a:r>
            <a:r>
              <a:rPr lang="en-US" dirty="0">
                <a:solidFill>
                  <a:schemeClr val="bg1"/>
                </a:solidFill>
              </a:rPr>
              <a:t>Gloves, full protective facemask, gowns, and all precautions should be used to help in the treatment.</a:t>
            </a:r>
          </a:p>
          <a:p>
            <a:pPr lvl="1"/>
            <a:r>
              <a:rPr lang="en-US" dirty="0">
                <a:solidFill>
                  <a:srgbClr val="00FFFF"/>
                </a:solidFill>
              </a:rPr>
              <a:t>B.) </a:t>
            </a:r>
            <a:r>
              <a:rPr lang="en-US" dirty="0">
                <a:solidFill>
                  <a:schemeClr val="bg1"/>
                </a:solidFill>
              </a:rPr>
              <a:t>Clothing and bedding from an infected person is not contagious.</a:t>
            </a:r>
          </a:p>
          <a:p>
            <a:pPr lvl="1"/>
            <a:r>
              <a:rPr lang="en-US" dirty="0">
                <a:solidFill>
                  <a:srgbClr val="FF9999"/>
                </a:solidFill>
              </a:rPr>
              <a:t>C.) </a:t>
            </a:r>
            <a:r>
              <a:rPr lang="en-US" dirty="0">
                <a:solidFill>
                  <a:schemeClr val="bg1"/>
                </a:solidFill>
              </a:rPr>
              <a:t>Diagnosis is difficult at first because the fever and fatigue are like a lot of other tropical diseases.</a:t>
            </a:r>
          </a:p>
          <a:p>
            <a:pPr lvl="1"/>
            <a:r>
              <a:rPr lang="en-US" dirty="0">
                <a:solidFill>
                  <a:srgbClr val="CCCCFF"/>
                </a:solidFill>
              </a:rPr>
              <a:t> D.) </a:t>
            </a:r>
            <a:r>
              <a:rPr lang="en-US" dirty="0">
                <a:solidFill>
                  <a:schemeClr val="bg1"/>
                </a:solidFill>
              </a:rPr>
              <a:t>Humans are not infectious until they develop symptoms.</a:t>
            </a:r>
          </a:p>
          <a:p>
            <a:pPr lvl="1"/>
            <a:r>
              <a:rPr lang="en-US" dirty="0">
                <a:solidFill>
                  <a:srgbClr val="FFC000"/>
                </a:solidFill>
              </a:rPr>
              <a:t>E.) </a:t>
            </a:r>
            <a:r>
              <a:rPr lang="en-US" dirty="0">
                <a:solidFill>
                  <a:schemeClr val="bg1"/>
                </a:solidFill>
              </a:rPr>
              <a:t>People can continue to spread the virus for up to 7 weeks in their body fluids if the virus is present. </a:t>
            </a:r>
          </a:p>
          <a:p>
            <a:pPr lvl="1"/>
            <a:endParaRPr lang="en-US" dirty="0">
              <a:solidFill>
                <a:schemeClr val="accent2">
                  <a:lumMod val="40000"/>
                  <a:lumOff val="60000"/>
                </a:schemeClr>
              </a:solidFill>
            </a:endParaRPr>
          </a:p>
        </p:txBody>
      </p:sp>
      <p:pic>
        <p:nvPicPr>
          <p:cNvPr id="4" name="Picture 2" descr="Image result for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6804" y="4953000"/>
            <a:ext cx="1237004" cy="10477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B797CFC-58DF-5069-4518-D587F771280F}"/>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0377093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4525963"/>
          </a:xfrm>
        </p:spPr>
        <p:txBody>
          <a:bodyPr/>
          <a:lstStyle/>
          <a:p>
            <a:r>
              <a:rPr lang="en-US" dirty="0">
                <a:solidFill>
                  <a:srgbClr val="CC99FF"/>
                </a:solidFill>
              </a:rPr>
              <a:t>Which is a bogus statement about Ebola?</a:t>
            </a:r>
          </a:p>
          <a:p>
            <a:pPr lvl="1"/>
            <a:r>
              <a:rPr lang="en-US" dirty="0">
                <a:solidFill>
                  <a:schemeClr val="bg2">
                    <a:lumMod val="60000"/>
                    <a:lumOff val="40000"/>
                  </a:schemeClr>
                </a:solidFill>
              </a:rPr>
              <a:t>A.) </a:t>
            </a:r>
            <a:r>
              <a:rPr lang="en-US" dirty="0">
                <a:solidFill>
                  <a:schemeClr val="accent1">
                    <a:lumMod val="40000"/>
                    <a:lumOff val="60000"/>
                  </a:schemeClr>
                </a:solidFill>
              </a:rPr>
              <a:t>Gloves, full protective facemask, gowns, and all precautions should be used to help in the treatment.</a:t>
            </a:r>
          </a:p>
          <a:p>
            <a:pPr lvl="1"/>
            <a:r>
              <a:rPr lang="en-US" dirty="0">
                <a:solidFill>
                  <a:srgbClr val="00FFFF"/>
                </a:solidFill>
              </a:rPr>
              <a:t>B.) Clothing and bedding from an infected person is not contagious.</a:t>
            </a:r>
          </a:p>
          <a:p>
            <a:pPr lvl="1"/>
            <a:r>
              <a:rPr lang="en-US" dirty="0">
                <a:solidFill>
                  <a:srgbClr val="FF9999"/>
                </a:solidFill>
              </a:rPr>
              <a:t>C.) Diagnosis is difficult at first because the fever and fatigue are like a lot of other tropical diseases.</a:t>
            </a:r>
          </a:p>
          <a:p>
            <a:pPr lvl="1"/>
            <a:r>
              <a:rPr lang="en-US" dirty="0">
                <a:solidFill>
                  <a:srgbClr val="CCCCFF"/>
                </a:solidFill>
              </a:rPr>
              <a:t> D.) Humans are not infectious until they develop symptoms.</a:t>
            </a:r>
          </a:p>
          <a:p>
            <a:pPr lvl="1"/>
            <a:r>
              <a:rPr lang="en-US" dirty="0">
                <a:solidFill>
                  <a:srgbClr val="FFC000"/>
                </a:solidFill>
              </a:rPr>
              <a:t>E.) People can continue to spread the virus for up to 7 weeks in their body fluids if the virus is present. </a:t>
            </a:r>
          </a:p>
          <a:p>
            <a:pPr lvl="1"/>
            <a:endParaRPr lang="en-US" dirty="0">
              <a:solidFill>
                <a:schemeClr val="accent2">
                  <a:lumMod val="40000"/>
                  <a:lumOff val="60000"/>
                </a:schemeClr>
              </a:solidFill>
            </a:endParaRPr>
          </a:p>
        </p:txBody>
      </p:sp>
      <p:pic>
        <p:nvPicPr>
          <p:cNvPr id="4" name="Picture 2" descr="Image result for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6804" y="4953000"/>
            <a:ext cx="1237004" cy="10477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5980793-9615-11B7-8A0D-6B43BBD7F9FD}"/>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458069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a:t>Is your name on the review sheet?</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tx1"/>
            </a:solidFill>
            <a:miter lim="800000"/>
            <a:headEnd/>
            <a:tailEnd/>
          </a:ln>
        </p:spPr>
        <p:txBody>
          <a:bodyPr wrap="none" anchor="ctr"/>
          <a:lstStyle/>
          <a:p>
            <a:endParaRPr lang="en-US"/>
          </a:p>
        </p:txBody>
      </p:sp>
      <p:sp>
        <p:nvSpPr>
          <p:cNvPr id="6149" name="Rectangle 5"/>
          <p:cNvSpPr>
            <a:spLocks noChangeArrowheads="1"/>
          </p:cNvSpPr>
          <p:nvPr/>
        </p:nvSpPr>
        <p:spPr bwMode="auto">
          <a:xfrm>
            <a:off x="1524000" y="1828800"/>
            <a:ext cx="762000" cy="457200"/>
          </a:xfrm>
          <a:prstGeom prst="rect">
            <a:avLst/>
          </a:prstGeom>
          <a:solidFill>
            <a:srgbClr val="FF00FF">
              <a:alpha val="38039"/>
            </a:srgbClr>
          </a:solidFill>
          <a:ln w="38100">
            <a:solidFill>
              <a:schemeClr val="tx1"/>
            </a:solidFill>
            <a:miter lim="800000"/>
            <a:headEnd/>
            <a:tailEnd/>
          </a:ln>
        </p:spPr>
        <p:txBody>
          <a:bodyPr wrap="none" anchor="ctr"/>
          <a:lstStyle/>
          <a:p>
            <a:endParaRPr lang="en-US"/>
          </a:p>
        </p:txBody>
      </p:sp>
      <p:sp>
        <p:nvSpPr>
          <p:cNvPr id="6150"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tx1"/>
            </a:solidFill>
            <a:miter lim="800000"/>
            <a:headEnd/>
            <a:tailEnd/>
          </a:ln>
        </p:spPr>
        <p:txBody>
          <a:bodyPr wrap="none" anchor="ctr"/>
          <a:lstStyle/>
          <a:p>
            <a:endParaRPr lang="en-US"/>
          </a:p>
        </p:txBody>
      </p:sp>
      <p:sp>
        <p:nvSpPr>
          <p:cNvPr id="6151"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tx1"/>
            </a:solidFill>
            <a:miter lim="800000"/>
            <a:headEnd/>
            <a:tailEnd/>
          </a:ln>
        </p:spPr>
        <p:txBody>
          <a:bodyPr wrap="none" anchor="ctr"/>
          <a:lstStyle/>
          <a:p>
            <a:endParaRPr lang="en-US"/>
          </a:p>
        </p:txBody>
      </p:sp>
      <p:sp>
        <p:nvSpPr>
          <p:cNvPr id="6152"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rgbClr val="9966FF"/>
            </a:solidFill>
            <a:miter lim="800000"/>
            <a:headEnd/>
            <a:tailEnd/>
          </a:ln>
        </p:spPr>
        <p:txBody>
          <a:bodyPr wrap="none" anchor="ctr"/>
          <a:lstStyle/>
          <a:p>
            <a:endParaRPr lang="en-US"/>
          </a:p>
        </p:txBody>
      </p:sp>
      <p:sp>
        <p:nvSpPr>
          <p:cNvPr id="6153" name="WordArt 9"/>
          <p:cNvSpPr>
            <a:spLocks noChangeArrowheads="1" noChangeShapeType="1" noTextEdit="1"/>
          </p:cNvSpPr>
          <p:nvPr/>
        </p:nvSpPr>
        <p:spPr bwMode="auto">
          <a:xfrm>
            <a:off x="5486400" y="990600"/>
            <a:ext cx="3438525" cy="17526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Add the categories</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along the top</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on the next slide.</a:t>
            </a:r>
          </a:p>
        </p:txBody>
      </p:sp>
      <p:pic>
        <p:nvPicPr>
          <p:cNvPr id="2" name="Picture 1">
            <a:extLst>
              <a:ext uri="{FF2B5EF4-FFF2-40B4-BE49-F238E27FC236}">
                <a16:creationId xmlns:a16="http://schemas.microsoft.com/office/drawing/2014/main" id="{4C45856A-AB85-0CE7-5A2E-76F1B151AEBA}"/>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4525963"/>
          </a:xfrm>
        </p:spPr>
        <p:txBody>
          <a:bodyPr/>
          <a:lstStyle/>
          <a:p>
            <a:r>
              <a:rPr lang="en-US" dirty="0">
                <a:solidFill>
                  <a:srgbClr val="CC99FF"/>
                </a:solidFill>
              </a:rPr>
              <a:t>Which is a bogus statement about Ebola?</a:t>
            </a:r>
          </a:p>
          <a:p>
            <a:pPr lvl="1"/>
            <a:r>
              <a:rPr lang="en-US" dirty="0">
                <a:solidFill>
                  <a:schemeClr val="bg2">
                    <a:lumMod val="60000"/>
                    <a:lumOff val="40000"/>
                  </a:schemeClr>
                </a:solidFill>
              </a:rPr>
              <a:t>A.) </a:t>
            </a:r>
            <a:r>
              <a:rPr lang="en-US" dirty="0">
                <a:solidFill>
                  <a:schemeClr val="accent1">
                    <a:lumMod val="40000"/>
                    <a:lumOff val="60000"/>
                  </a:schemeClr>
                </a:solidFill>
              </a:rPr>
              <a:t>Gloves, full protective facemask, gowns, and all precautions should be used to help in the treatment.</a:t>
            </a:r>
          </a:p>
          <a:p>
            <a:pPr lvl="1"/>
            <a:r>
              <a:rPr lang="en-US" dirty="0">
                <a:solidFill>
                  <a:srgbClr val="00FFFF"/>
                </a:solidFill>
              </a:rPr>
              <a:t>B.) Clothing and bedding from an infected person is not contagious.</a:t>
            </a:r>
          </a:p>
          <a:p>
            <a:pPr lvl="1"/>
            <a:r>
              <a:rPr lang="en-US" dirty="0">
                <a:solidFill>
                  <a:srgbClr val="FF9999"/>
                </a:solidFill>
              </a:rPr>
              <a:t>C.) Diagnosis is difficult at first because the fever and fatigue are like a lot of other tropical diseases.</a:t>
            </a:r>
          </a:p>
          <a:p>
            <a:pPr lvl="1"/>
            <a:r>
              <a:rPr lang="en-US" dirty="0">
                <a:solidFill>
                  <a:srgbClr val="CCCCFF"/>
                </a:solidFill>
              </a:rPr>
              <a:t> D.) Humans are not infectious until they develop symptoms.</a:t>
            </a:r>
          </a:p>
          <a:p>
            <a:pPr lvl="1"/>
            <a:r>
              <a:rPr lang="en-US" dirty="0">
                <a:solidFill>
                  <a:srgbClr val="FFC000"/>
                </a:solidFill>
              </a:rPr>
              <a:t>E.) People can continue to spread the virus for up to 7 weeks in their body fluids if the virus is present. </a:t>
            </a:r>
          </a:p>
          <a:p>
            <a:pPr lvl="1"/>
            <a:endParaRPr lang="en-US" dirty="0">
              <a:solidFill>
                <a:schemeClr val="accent2">
                  <a:lumMod val="40000"/>
                  <a:lumOff val="60000"/>
                </a:schemeClr>
              </a:solidFill>
            </a:endParaRPr>
          </a:p>
        </p:txBody>
      </p:sp>
      <p:sp>
        <p:nvSpPr>
          <p:cNvPr id="2" name="Rectangle 1"/>
          <p:cNvSpPr/>
          <p:nvPr/>
        </p:nvSpPr>
        <p:spPr>
          <a:xfrm>
            <a:off x="4114800" y="6248400"/>
            <a:ext cx="5638800" cy="523220"/>
          </a:xfrm>
          <a:prstGeom prst="rect">
            <a:avLst/>
          </a:prstGeom>
          <a:noFill/>
        </p:spPr>
        <p:txBody>
          <a:bodyPr wrap="square" lIns="91440" tIns="45720" rIns="91440" bIns="45720">
            <a:spAutoFit/>
          </a:bodyPr>
          <a:lstStyle/>
          <a:p>
            <a:pPr algn="ctr">
              <a:spcBef>
                <a:spcPct val="20000"/>
              </a:spcBef>
              <a:buClr>
                <a:srgbClr val="66CCFF"/>
              </a:buClr>
              <a:buSzPct val="65000"/>
              <a:buFont typeface="Wingdings" pitchFamily="2" charset="2"/>
              <a:buNone/>
            </a:pPr>
            <a:r>
              <a:rPr lang="en-US" sz="2800" b="1" dirty="0">
                <a:ln w="9525">
                  <a:solidFill>
                    <a:srgbClr val="000000"/>
                  </a:solidFill>
                  <a:prstDash val="solid"/>
                </a:ln>
                <a:solidFill>
                  <a:srgbClr val="FFFFFF"/>
                </a:solidFill>
                <a:effectLst>
                  <a:outerShdw blurRad="12700" dist="38100" dir="2700000" algn="tl" rotWithShape="0">
                    <a:srgbClr val="000000">
                      <a:lumMod val="50000"/>
                    </a:srgbClr>
                  </a:outerShdw>
                </a:effectLst>
                <a:latin typeface="Tahoma" pitchFamily="34" charset="0"/>
              </a:rPr>
              <a:t>The bogus one is…</a:t>
            </a:r>
          </a:p>
        </p:txBody>
      </p:sp>
      <p:pic>
        <p:nvPicPr>
          <p:cNvPr id="4" name="Picture 2" descr="Image result for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6804" y="4953000"/>
            <a:ext cx="1237004" cy="10477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BCCA5DC-139D-3F60-F34C-F9FB7FB67D7C}"/>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804625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228600" y="228600"/>
            <a:ext cx="8458200" cy="5897563"/>
          </a:xfrm>
        </p:spPr>
        <p:txBody>
          <a:bodyPr/>
          <a:lstStyle/>
          <a:p>
            <a:r>
              <a:rPr lang="en-US">
                <a:solidFill>
                  <a:srgbClr val="FF5050"/>
                </a:solidFill>
              </a:rPr>
              <a:t>40 million people died in this pandemic that occurred (1918-1920)?</a:t>
            </a:r>
          </a:p>
          <a:p>
            <a:endParaRPr lang="en-US">
              <a:solidFill>
                <a:srgbClr val="FF5050"/>
              </a:solidFill>
            </a:endParaRPr>
          </a:p>
        </p:txBody>
      </p:sp>
      <p:pic>
        <p:nvPicPr>
          <p:cNvPr id="51203" name="Picture 6" descr="800px-Spanish_flu_hosp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5081588"/>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51204" name="WordArt 5"/>
          <p:cNvSpPr>
            <a:spLocks noChangeArrowheads="1" noChangeShapeType="1" noTextEdit="1"/>
          </p:cNvSpPr>
          <p:nvPr/>
        </p:nvSpPr>
        <p:spPr bwMode="auto">
          <a:xfrm>
            <a:off x="457200" y="1676400"/>
            <a:ext cx="1524000" cy="1371600"/>
          </a:xfrm>
          <a:prstGeom prst="rect">
            <a:avLst/>
          </a:prstGeom>
        </p:spPr>
        <p:txBody>
          <a:bodyPr wrap="none" fromWordArt="1">
            <a:prstTxWarp prst="textPlain">
              <a:avLst>
                <a:gd name="adj" fmla="val 50000"/>
              </a:avLst>
            </a:prstTxWarp>
          </a:bodyPr>
          <a:lstStyle/>
          <a:p>
            <a:pPr algn="ctr"/>
            <a:r>
              <a:rPr lang="en-US" sz="3600" kern="10" spc="720">
                <a:ln w="28575">
                  <a:solidFill>
                    <a:schemeClr val="tx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20</a:t>
            </a:r>
          </a:p>
        </p:txBody>
      </p:sp>
      <p:pic>
        <p:nvPicPr>
          <p:cNvPr id="2" name="Picture 1">
            <a:extLst>
              <a:ext uri="{FF2B5EF4-FFF2-40B4-BE49-F238E27FC236}">
                <a16:creationId xmlns:a16="http://schemas.microsoft.com/office/drawing/2014/main" id="{2291C248-F5B0-2A64-AC34-EB5F754918E6}"/>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364594" name="Group 50"/>
          <p:cNvGraphicFramePr>
            <a:graphicFrameLocks noGrp="1"/>
          </p:cNvGraphicFramePr>
          <p:nvPr/>
        </p:nvGraphicFramePr>
        <p:xfrm>
          <a:off x="228600" y="838200"/>
          <a:ext cx="8686800" cy="560231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7169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GONE VIRAL</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SHAPE-UP</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NOT ALIVE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OH-NO!</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FFFFCC"/>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FFFFCC"/>
                          </a:solidFill>
                          <a:effectLst/>
                          <a:latin typeface="Times New Roman" pitchFamily="18" charset="0"/>
                        </a:rPr>
                        <a:t>-COMPUTER VIRUS-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666"/>
                    </a:solidFill>
                  </a:tcPr>
                </a:tc>
                <a:extLst>
                  <a:ext uri="{0D108BD9-81ED-4DB2-BD59-A6C34878D82A}">
                    <a16:rowId xmlns:a16="http://schemas.microsoft.com/office/drawing/2014/main" val="10001"/>
                  </a:ext>
                </a:extLst>
              </a:tr>
              <a:tr h="94453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666"/>
                    </a:solidFill>
                  </a:tcPr>
                </a:tc>
                <a:extLst>
                  <a:ext uri="{0D108BD9-81ED-4DB2-BD59-A6C34878D82A}">
                    <a16:rowId xmlns:a16="http://schemas.microsoft.com/office/drawing/2014/main" val="10002"/>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666"/>
                    </a:solidFill>
                  </a:tcPr>
                </a:tc>
                <a:extLst>
                  <a:ext uri="{0D108BD9-81ED-4DB2-BD59-A6C34878D82A}">
                    <a16:rowId xmlns:a16="http://schemas.microsoft.com/office/drawing/2014/main" val="10003"/>
                  </a:ext>
                </a:extLst>
              </a:tr>
              <a:tr h="94770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666"/>
                    </a:solidFill>
                  </a:tcPr>
                </a:tc>
                <a:extLst>
                  <a:ext uri="{0D108BD9-81ED-4DB2-BD59-A6C34878D82A}">
                    <a16:rowId xmlns:a16="http://schemas.microsoft.com/office/drawing/2014/main" val="10004"/>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666"/>
                    </a:solidFill>
                  </a:tcPr>
                </a:tc>
                <a:extLst>
                  <a:ext uri="{0D108BD9-81ED-4DB2-BD59-A6C34878D82A}">
                    <a16:rowId xmlns:a16="http://schemas.microsoft.com/office/drawing/2014/main" val="10005"/>
                  </a:ext>
                </a:extLst>
              </a:tr>
            </a:tbl>
          </a:graphicData>
        </a:graphic>
      </p:graphicFrame>
      <p:sp>
        <p:nvSpPr>
          <p:cNvPr id="52271"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5227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
        <p:nvSpPr>
          <p:cNvPr id="52273"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chemeClr val="bg1"/>
                </a:solidFill>
              </a:rPr>
              <a:t>Virus Review Game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7" descr="http://images1.wikia.nocookie.net/__cb20110306191620/matrix/images/9/9c/Matrix_Cod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53550"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WordArt 8"/>
          <p:cNvSpPr>
            <a:spLocks noChangeArrowheads="1" noChangeShapeType="1" noTextEdit="1"/>
          </p:cNvSpPr>
          <p:nvPr/>
        </p:nvSpPr>
        <p:spPr bwMode="auto">
          <a:xfrm>
            <a:off x="304800" y="228600"/>
            <a:ext cx="485775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What movie is this?</a:t>
            </a:r>
          </a:p>
        </p:txBody>
      </p:sp>
      <p:sp>
        <p:nvSpPr>
          <p:cNvPr id="53252" name="WordArt 9"/>
          <p:cNvSpPr>
            <a:spLocks noChangeArrowheads="1" noChangeShapeType="1" noTextEdit="1"/>
          </p:cNvSpPr>
          <p:nvPr/>
        </p:nvSpPr>
        <p:spPr bwMode="auto">
          <a:xfrm>
            <a:off x="7391400" y="381000"/>
            <a:ext cx="1600200" cy="10668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*21</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457200" y="228600"/>
            <a:ext cx="8229600" cy="5897563"/>
          </a:xfrm>
        </p:spPr>
        <p:txBody>
          <a:bodyPr/>
          <a:lstStyle/>
          <a:p>
            <a:r>
              <a:rPr lang="en-US"/>
              <a:t>What movie is this?</a:t>
            </a:r>
          </a:p>
        </p:txBody>
      </p:sp>
      <p:pic>
        <p:nvPicPr>
          <p:cNvPr id="54275" name="Picture 7" descr="http://galacticwatercooler.com/wp-content/uploads/2010/12/TronLegacy_GW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8"/>
          <p:cNvSpPr>
            <a:spLocks noChangeArrowheads="1"/>
          </p:cNvSpPr>
          <p:nvPr/>
        </p:nvSpPr>
        <p:spPr bwMode="auto">
          <a:xfrm>
            <a:off x="3581400" y="838200"/>
            <a:ext cx="20574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4277" name="WordArt 9"/>
          <p:cNvSpPr>
            <a:spLocks noChangeArrowheads="1" noChangeShapeType="1" noTextEdit="1"/>
          </p:cNvSpPr>
          <p:nvPr/>
        </p:nvSpPr>
        <p:spPr bwMode="auto">
          <a:xfrm>
            <a:off x="7239000" y="304800"/>
            <a:ext cx="1447800" cy="10668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*22</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228600" y="228600"/>
            <a:ext cx="8458200" cy="5897563"/>
          </a:xfrm>
        </p:spPr>
        <p:txBody>
          <a:bodyPr/>
          <a:lstStyle/>
          <a:p>
            <a:r>
              <a:rPr lang="en-US"/>
              <a:t>Name this movie?</a:t>
            </a:r>
          </a:p>
          <a:p>
            <a:endParaRPr lang="en-US"/>
          </a:p>
        </p:txBody>
      </p:sp>
      <p:pic>
        <p:nvPicPr>
          <p:cNvPr id="55299" name="Picture 5" descr="http://www.prad.de/images/monitore/asus_vk246h/asus-vk246h-video_oceans_elev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296400" cy="675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WordArt 6"/>
          <p:cNvSpPr>
            <a:spLocks noChangeArrowheads="1" noChangeShapeType="1" noTextEdit="1"/>
          </p:cNvSpPr>
          <p:nvPr/>
        </p:nvSpPr>
        <p:spPr bwMode="auto">
          <a:xfrm>
            <a:off x="7086600" y="685800"/>
            <a:ext cx="1828800" cy="11430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*23</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457200" y="228600"/>
            <a:ext cx="8229600" cy="5897563"/>
          </a:xfrm>
        </p:spPr>
        <p:txBody>
          <a:bodyPr/>
          <a:lstStyle/>
          <a:p>
            <a:r>
              <a:rPr lang="en-US"/>
              <a:t>Name this movie?</a:t>
            </a:r>
          </a:p>
          <a:p>
            <a:endParaRPr lang="en-US"/>
          </a:p>
        </p:txBody>
      </p:sp>
      <p:pic>
        <p:nvPicPr>
          <p:cNvPr id="56323" name="Picture 5" descr="mission-impossiblecabledr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8686800" cy="56007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6324" name="WordArt 6"/>
          <p:cNvSpPr>
            <a:spLocks noChangeArrowheads="1" noChangeShapeType="1" noTextEdit="1"/>
          </p:cNvSpPr>
          <p:nvPr/>
        </p:nvSpPr>
        <p:spPr bwMode="auto">
          <a:xfrm>
            <a:off x="6705600" y="1295400"/>
            <a:ext cx="1905000" cy="11430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*24</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152400" y="228600"/>
            <a:ext cx="8534400" cy="5897563"/>
          </a:xfrm>
        </p:spPr>
        <p:txBody>
          <a:bodyPr/>
          <a:lstStyle/>
          <a:p>
            <a:r>
              <a:rPr lang="en-US"/>
              <a:t>Name this movie?</a:t>
            </a:r>
          </a:p>
          <a:p>
            <a:endParaRPr lang="en-US"/>
          </a:p>
        </p:txBody>
      </p:sp>
      <p:pic>
        <p:nvPicPr>
          <p:cNvPr id="57347" name="Picture 5" descr="http://blogmedia.dramafever.com/wp-content/plugins/wp-o-matic/cache/1f40d_i-rob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8763000" cy="5562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7348" name="WordArt 6"/>
          <p:cNvSpPr>
            <a:spLocks noChangeArrowheads="1" noChangeShapeType="1" noTextEdit="1"/>
          </p:cNvSpPr>
          <p:nvPr/>
        </p:nvSpPr>
        <p:spPr bwMode="auto">
          <a:xfrm>
            <a:off x="7086600" y="1143000"/>
            <a:ext cx="1676400" cy="9906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*25</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376882" name="Group 50"/>
          <p:cNvGraphicFramePr>
            <a:graphicFrameLocks noGrp="1"/>
          </p:cNvGraphicFramePr>
          <p:nvPr/>
        </p:nvGraphicFramePr>
        <p:xfrm>
          <a:off x="228600" y="838200"/>
          <a:ext cx="8686800" cy="4924454"/>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7169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GONE VIRAL</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SHAPE-UP</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NOT ALIVE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OH-NO!</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-COMPUTER VIRUS-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118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800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118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1118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1118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841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5841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
        <p:nvSpPr>
          <p:cNvPr id="5841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chemeClr val="bg1"/>
                </a:solidFill>
              </a:rPr>
              <a:t>Virus Review Game</a:t>
            </a:r>
          </a:p>
        </p:txBody>
      </p:sp>
      <p:sp>
        <p:nvSpPr>
          <p:cNvPr id="58418" name="WordArt 51"/>
          <p:cNvSpPr>
            <a:spLocks noChangeArrowheads="1" noChangeShapeType="1" noTextEdit="1"/>
          </p:cNvSpPr>
          <p:nvPr/>
        </p:nvSpPr>
        <p:spPr bwMode="auto">
          <a:xfrm>
            <a:off x="381000" y="5867400"/>
            <a:ext cx="657225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66FFFF"/>
                </a:solidFill>
                <a:effectLst>
                  <a:outerShdw dist="45791" dir="3378596" algn="ctr" rotWithShape="0">
                    <a:srgbClr val="4D4D4D">
                      <a:alpha val="79999"/>
                    </a:srgbClr>
                  </a:outerShdw>
                </a:effectLst>
                <a:latin typeface="Arial Black"/>
              </a:rPr>
              <a:t>Final Question_____________</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endParaRPr lang="en-US"/>
          </a:p>
        </p:txBody>
      </p:sp>
      <p:pic>
        <p:nvPicPr>
          <p:cNvPr id="59395" name="Picture 4" descr="http://i55.tinypic.com/2uz3192.png"/>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 name="Rectangle 1"/>
          <p:cNvSpPr/>
          <p:nvPr/>
        </p:nvSpPr>
        <p:spPr>
          <a:xfrm>
            <a:off x="609600" y="304800"/>
            <a:ext cx="8187113"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rPr>
              <a:t>Be Aware Next 10 Slides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595971" name="Group 3"/>
          <p:cNvGraphicFramePr>
            <a:graphicFrameLocks noGrp="1"/>
          </p:cNvGraphicFramePr>
          <p:nvPr/>
        </p:nvGraphicFramePr>
        <p:xfrm>
          <a:off x="228600" y="838200"/>
          <a:ext cx="8686800" cy="560231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7169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GONE VIRAL</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SHAPE-UP</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NOT ALIVE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OH-NO!</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-COMPUTER VIRUS-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53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70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1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721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
        <p:nvSpPr>
          <p:cNvPr id="721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chemeClr val="bg1"/>
                </a:solidFill>
              </a:rPr>
              <a:t>Infectious Diseases Review Game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endParaRPr lang="en-US"/>
          </a:p>
        </p:txBody>
      </p:sp>
      <p:pic>
        <p:nvPicPr>
          <p:cNvPr id="60419" name="Picture 3" descr="http://i55.tinypic.com/2uz3192.png"/>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60420" name="AutoShape 4"/>
          <p:cNvSpPr>
            <a:spLocks noChangeArrowheads="1"/>
          </p:cNvSpPr>
          <p:nvPr/>
        </p:nvSpPr>
        <p:spPr bwMode="auto">
          <a:xfrm>
            <a:off x="152400" y="533400"/>
            <a:ext cx="2743200" cy="2057400"/>
          </a:xfrm>
          <a:prstGeom prst="wedgeRoundRectCallout">
            <a:avLst>
              <a:gd name="adj1" fmla="val 64931"/>
              <a:gd name="adj2" fmla="val 43597"/>
              <a:gd name="adj3" fmla="val 16667"/>
            </a:avLst>
          </a:prstGeom>
          <a:solidFill>
            <a:schemeClr val="bg1"/>
          </a:solidFill>
          <a:ln w="38100">
            <a:solidFill>
              <a:schemeClr val="tx1"/>
            </a:solidFill>
            <a:miter lim="800000"/>
            <a:headEnd/>
            <a:tailEnd/>
          </a:ln>
        </p:spPr>
        <p:txBody>
          <a:bodyPr/>
          <a:lstStyle/>
          <a:p>
            <a:pPr algn="ctr"/>
            <a:r>
              <a:rPr lang="en-US" sz="2400"/>
              <a:t>“This is a  5pt wager question.” “Please make your wager now.”</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endParaRPr lang="en-US"/>
          </a:p>
        </p:txBody>
      </p:sp>
      <p:pic>
        <p:nvPicPr>
          <p:cNvPr id="60419" name="Picture 3" descr="http://i55.tinypic.com/2uz3192.png"/>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 name="Oval 1"/>
          <p:cNvSpPr/>
          <p:nvPr/>
        </p:nvSpPr>
        <p:spPr>
          <a:xfrm>
            <a:off x="3657600" y="2286000"/>
            <a:ext cx="152400" cy="152400"/>
          </a:xfrm>
          <a:prstGeom prst="ellipse">
            <a:avLst/>
          </a:prstGeom>
          <a:effectLst>
            <a:glow rad="228600">
              <a:schemeClr val="accent3">
                <a:satMod val="175000"/>
                <a:alpha val="7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724400" y="2286000"/>
            <a:ext cx="152400" cy="152400"/>
          </a:xfrm>
          <a:prstGeom prst="ellipse">
            <a:avLst/>
          </a:prstGeom>
          <a:effectLst>
            <a:glow rad="127000">
              <a:schemeClr val="accent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3681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4525963"/>
          </a:xfrm>
        </p:spPr>
        <p:txBody>
          <a:bodyPr/>
          <a:lstStyle/>
          <a:p>
            <a:r>
              <a:rPr lang="en-US" dirty="0">
                <a:solidFill>
                  <a:srgbClr val="CCCCFF"/>
                </a:solidFill>
              </a:rPr>
              <a:t>Name this virus that is spread mostly by the bite of an infected </a:t>
            </a:r>
            <a:r>
              <a:rPr lang="en-US" i="1" dirty="0" err="1">
                <a:solidFill>
                  <a:srgbClr val="CCCCFF"/>
                </a:solidFill>
              </a:rPr>
              <a:t>Aedes</a:t>
            </a:r>
            <a:r>
              <a:rPr lang="en-US" dirty="0">
                <a:solidFill>
                  <a:srgbClr val="CCCCFF"/>
                </a:solidFill>
              </a:rPr>
              <a:t> species mosquito.</a:t>
            </a:r>
          </a:p>
          <a:p>
            <a:pPr lvl="1"/>
            <a:r>
              <a:rPr lang="en-US" dirty="0"/>
              <a:t>Can also be passed through sexual transmission.</a:t>
            </a:r>
          </a:p>
          <a:p>
            <a:pPr lvl="1"/>
            <a:r>
              <a:rPr lang="en-US" dirty="0">
                <a:solidFill>
                  <a:srgbClr val="FF9999"/>
                </a:solidFill>
              </a:rPr>
              <a:t>Infection during pregnancy can cause a birth defect of the brain called microcephaly in the fetus.</a:t>
            </a:r>
            <a:endParaRPr lang="en-US" dirty="0"/>
          </a:p>
        </p:txBody>
      </p:sp>
      <p:pic>
        <p:nvPicPr>
          <p:cNvPr id="1026" name="Picture 2" descr="Image result for zika Flaviviridae vi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5" y="3258473"/>
            <a:ext cx="4419600" cy="35995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zika virus 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99" y="3773974"/>
            <a:ext cx="4430815" cy="31051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2" descr="Image result for zika bab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895600"/>
            <a:ext cx="2507452" cy="2095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3733800" y="3429000"/>
            <a:ext cx="381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7" name="Rectangle 6"/>
          <p:cNvSpPr/>
          <p:nvPr/>
        </p:nvSpPr>
        <p:spPr bwMode="auto">
          <a:xfrm>
            <a:off x="4430815" y="3534247"/>
            <a:ext cx="381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4" name="Picture 3">
            <a:extLst>
              <a:ext uri="{FF2B5EF4-FFF2-40B4-BE49-F238E27FC236}">
                <a16:creationId xmlns:a16="http://schemas.microsoft.com/office/drawing/2014/main" id="{8C360CC4-8014-838C-9046-FE45EA22D5F7}"/>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4199417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www.darkgovernment.com/news/wp-content/uploads/2010/05/ebola-virus-under-microsco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4800" y="304800"/>
            <a:ext cx="8686800" cy="1524000"/>
          </a:xfrm>
          <a:prstGeom prst="rect">
            <a:avLst/>
          </a:prstGeom>
          <a:noFill/>
        </p:spPr>
        <p:txBody>
          <a:bodyPr wrap="none" lIns="91440" tIns="45720" rIns="91440" bIns="45720">
            <a:prstTxWarp prst="textWave1">
              <a:avLst/>
            </a:prstTxWarp>
            <a:spAutoFit/>
          </a:bodyPr>
          <a:lstStyle/>
          <a:p>
            <a:pPr algn="ctr"/>
            <a:r>
              <a:rPr lang="en-US" sz="6000" b="1" cap="none" spc="0" dirty="0">
                <a:ln w="17780" cmpd="sng">
                  <a:solidFill>
                    <a:sysClr val="windowText" lastClr="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3">
                      <a:satMod val="175000"/>
                    </a:schemeClr>
                  </a:glow>
                  <a:outerShdw blurRad="55000" dist="50800" dir="5400000" algn="tl">
                    <a:srgbClr val="000000">
                      <a:alpha val="33000"/>
                    </a:srgbClr>
                  </a:outerShdw>
                </a:effectLst>
              </a:rPr>
              <a:t>Viruses Review Game</a:t>
            </a:r>
          </a:p>
        </p:txBody>
      </p:sp>
      <p:sp>
        <p:nvSpPr>
          <p:cNvPr id="4" name="Rectangle 3"/>
          <p:cNvSpPr/>
          <p:nvPr/>
        </p:nvSpPr>
        <p:spPr>
          <a:xfrm>
            <a:off x="129551" y="4114800"/>
            <a:ext cx="3185488" cy="1754326"/>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algn="ctr"/>
            <a:r>
              <a:rPr lang="en-US" sz="5400" b="1" cap="none" spc="0" dirty="0">
                <a:ln w="17780" cmpd="sng">
                  <a:solidFill>
                    <a:schemeClr val="tx1"/>
                  </a:solidFill>
                  <a:prstDash val="solid"/>
                  <a:miter lim="800000"/>
                </a:ln>
                <a:solidFill>
                  <a:srgbClr val="66FFFF"/>
                </a:solidFill>
                <a:effectLst>
                  <a:outerShdw blurRad="50800" algn="tl" rotWithShape="0">
                    <a:srgbClr val="000000"/>
                  </a:outerShdw>
                </a:effectLst>
              </a:rPr>
              <a:t>Part 1</a:t>
            </a:r>
          </a:p>
          <a:p>
            <a:pPr algn="ctr"/>
            <a:r>
              <a:rPr lang="en-US" sz="5400" b="1" dirty="0">
                <a:ln w="17780" cmpd="sng">
                  <a:solidFill>
                    <a:schemeClr val="tx1"/>
                  </a:solidFill>
                  <a:prstDash val="solid"/>
                  <a:miter lim="800000"/>
                </a:ln>
                <a:solidFill>
                  <a:srgbClr val="66FFFF"/>
                </a:solidFill>
                <a:effectLst>
                  <a:outerShdw blurRad="50800" algn="tl" rotWithShape="0">
                    <a:srgbClr val="000000"/>
                  </a:outerShdw>
                </a:effectLst>
              </a:rPr>
              <a:t>Lesson 7</a:t>
            </a:r>
            <a:endParaRPr lang="en-US" sz="5400" b="1" cap="none" spc="0" dirty="0">
              <a:ln w="17780" cmpd="sng">
                <a:solidFill>
                  <a:schemeClr val="tx1"/>
                </a:solidFill>
                <a:prstDash val="solid"/>
                <a:miter lim="800000"/>
              </a:ln>
              <a:solidFill>
                <a:srgbClr val="66FFFF"/>
              </a:solidFill>
              <a:effectLst>
                <a:outerShdw blurRad="50800" algn="tl" rotWithShape="0">
                  <a:srgbClr val="000000"/>
                </a:outerShdw>
              </a:effectLst>
            </a:endParaRPr>
          </a:p>
        </p:txBody>
      </p:sp>
      <p:pic>
        <p:nvPicPr>
          <p:cNvPr id="5" name="Graphic 4">
            <a:extLst>
              <a:ext uri="{FF2B5EF4-FFF2-40B4-BE49-F238E27FC236}">
                <a16:creationId xmlns:a16="http://schemas.microsoft.com/office/drawing/2014/main" id="{010765C7-D5E3-94D4-F654-215F16181BE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4590" y="4343400"/>
            <a:ext cx="5699410" cy="1610564"/>
          </a:xfrm>
          <a:prstGeom prst="rect">
            <a:avLst/>
          </a:prstGeom>
        </p:spPr>
      </p:pic>
      <p:pic>
        <p:nvPicPr>
          <p:cNvPr id="7" name="Picture 6">
            <a:extLst>
              <a:ext uri="{FF2B5EF4-FFF2-40B4-BE49-F238E27FC236}">
                <a16:creationId xmlns:a16="http://schemas.microsoft.com/office/drawing/2014/main" id="{E63C38C4-B445-29A9-200B-D21F7BF03D76}"/>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8428069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www.darkgovernment.com/news/wp-content/uploads/2010/05/ebola-virus-under-microsco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81000" y="226368"/>
            <a:ext cx="8166531" cy="1015663"/>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17780" cmpd="sng">
                  <a:solidFill>
                    <a:sysClr val="windowText" lastClr="000000"/>
                  </a:solidFill>
                  <a:prstDash val="solid"/>
                  <a:miter lim="800000"/>
                </a:ln>
                <a:gradFill>
                  <a:gsLst>
                    <a:gs pos="10000">
                      <a:srgbClr val="BBE0E3">
                        <a:tint val="63000"/>
                        <a:sat val="105000"/>
                      </a:srgbClr>
                    </a:gs>
                    <a:gs pos="90000">
                      <a:srgbClr val="BBE0E3">
                        <a:shade val="50000"/>
                        <a:satMod val="100000"/>
                      </a:srgbClr>
                    </a:gs>
                  </a:gsLst>
                  <a:lin ang="5400000"/>
                </a:gradFill>
                <a:effectLst>
                  <a:glow rad="228600">
                    <a:srgbClr val="FFFFFF">
                      <a:satMod val="175000"/>
                    </a:srgbClr>
                  </a:glow>
                  <a:outerShdw blurRad="55000" dist="50800" dir="5400000" algn="tl">
                    <a:srgbClr val="000000">
                      <a:alpha val="33000"/>
                    </a:srgbClr>
                  </a:outerShdw>
                </a:effectLst>
                <a:uLnTx/>
                <a:uFillTx/>
                <a:latin typeface="Arial" charset="0"/>
                <a:ea typeface="+mn-ea"/>
                <a:cs typeface="+mn-cs"/>
              </a:rPr>
              <a:t>Viruses Review Game</a:t>
            </a:r>
          </a:p>
        </p:txBody>
      </p:sp>
      <p:sp>
        <p:nvSpPr>
          <p:cNvPr id="4" name="Rectangle 3"/>
          <p:cNvSpPr/>
          <p:nvPr/>
        </p:nvSpPr>
        <p:spPr>
          <a:xfrm>
            <a:off x="38100" y="4419600"/>
            <a:ext cx="3377848"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Part 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 Lesson 8</a:t>
            </a:r>
          </a:p>
        </p:txBody>
      </p:sp>
      <p:sp>
        <p:nvSpPr>
          <p:cNvPr id="5" name="Rectangle 4">
            <a:extLst>
              <a:ext uri="{FF2B5EF4-FFF2-40B4-BE49-F238E27FC236}">
                <a16:creationId xmlns:a16="http://schemas.microsoft.com/office/drawing/2014/main" id="{09F8E3BA-30D2-4F56-B4D1-ECDB3302E75E}"/>
              </a:ext>
            </a:extLst>
          </p:cNvPr>
          <p:cNvSpPr/>
          <p:nvPr/>
        </p:nvSpPr>
        <p:spPr>
          <a:xfrm>
            <a:off x="2057400" y="1468398"/>
            <a:ext cx="487826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38100">
                  <a:solidFill>
                    <a:sysClr val="windowText" lastClr="000000"/>
                  </a:solidFill>
                  <a:prstDash val="solid"/>
                </a:ln>
                <a:pattFill prst="pct50">
                  <a:fgClr>
                    <a:srgbClr val="BBE0E3"/>
                  </a:fgClr>
                  <a:bgClr>
                    <a:srgbClr val="BBE0E3">
                      <a:lumMod val="20000"/>
                      <a:lumOff val="80000"/>
                    </a:srgbClr>
                  </a:bgClr>
                </a:pattFill>
                <a:effectLst>
                  <a:glow rad="228600">
                    <a:srgbClr val="DAEDEF">
                      <a:satMod val="175000"/>
                      <a:alpha val="40000"/>
                    </a:srgbClr>
                  </a:glow>
                  <a:outerShdw dist="38100" dir="2640000" algn="bl" rotWithShape="0">
                    <a:srgbClr val="BBE0E3"/>
                  </a:outerShdw>
                </a:effectLst>
                <a:uLnTx/>
                <a:uFillTx/>
                <a:latin typeface="Arial" charset="0"/>
                <a:ea typeface="+mn-ea"/>
                <a:cs typeface="+mn-cs"/>
              </a:rPr>
              <a:t>ANSWER KEY</a:t>
            </a:r>
          </a:p>
        </p:txBody>
      </p:sp>
      <p:pic>
        <p:nvPicPr>
          <p:cNvPr id="6" name="Picture 2" descr="Download Key Transparent HQ PNG Image | FreePNGImg">
            <a:extLst>
              <a:ext uri="{FF2B5EF4-FFF2-40B4-BE49-F238E27FC236}">
                <a16:creationId xmlns:a16="http://schemas.microsoft.com/office/drawing/2014/main" id="{1420037C-BEFE-58C2-6EAF-26325570E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144002">
            <a:off x="499758" y="-133289"/>
            <a:ext cx="7715830" cy="7429172"/>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2EF4B8E7-6AE3-5172-77BA-327D04B5880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76600" y="4343400"/>
            <a:ext cx="5699410" cy="1610564"/>
          </a:xfrm>
          <a:prstGeom prst="rect">
            <a:avLst/>
          </a:prstGeom>
        </p:spPr>
      </p:pic>
    </p:spTree>
    <p:extLst>
      <p:ext uri="{BB962C8B-B14F-4D97-AF65-F5344CB8AC3E}">
        <p14:creationId xmlns:p14="http://schemas.microsoft.com/office/powerpoint/2010/main" val="37170115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384003" name="Group 3"/>
          <p:cNvGraphicFramePr>
            <a:graphicFrameLocks noGrp="1"/>
          </p:cNvGraphicFramePr>
          <p:nvPr/>
        </p:nvGraphicFramePr>
        <p:xfrm>
          <a:off x="228600" y="838200"/>
          <a:ext cx="8686800" cy="560231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7169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GONE VIRAL</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SHAPE-UP</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NOT ALIVE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OH-NO!</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-COMPUTER VIRUS-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53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70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455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6456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4561"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Infectious Diseases Review Game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386051" name="Group 3"/>
          <p:cNvGraphicFramePr>
            <a:graphicFrameLocks noGrp="1"/>
          </p:cNvGraphicFramePr>
          <p:nvPr/>
        </p:nvGraphicFramePr>
        <p:xfrm>
          <a:off x="228600" y="838200"/>
          <a:ext cx="8686800" cy="560231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7169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66FF99"/>
                          </a:solidFill>
                          <a:effectLst/>
                          <a:latin typeface="Times New Roman" pitchFamily="18" charset="0"/>
                        </a:rPr>
                        <a:t>ITS GONE VIRAL</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SHAPE-UP</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NOT ALIVE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OH-NO!</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-COMPUTER VIRUS-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rgbClr val="A6A6A6"/>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53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rgbClr val="A6A6A6"/>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rgbClr val="A6A6A6"/>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70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rgbClr val="A6A6A6"/>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rgbClr val="A6A6A6"/>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5583"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6558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5585"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Infectious Diseases Review Game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4"/>
          <p:cNvSpPr txBox="1">
            <a:spLocks noChangeArrowheads="1"/>
          </p:cNvSpPr>
          <p:nvPr/>
        </p:nvSpPr>
        <p:spPr bwMode="auto">
          <a:xfrm>
            <a:off x="228600" y="152400"/>
            <a:ext cx="8763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The pictures below all show different types of these structures on a virus?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sp>
        <p:nvSpPr>
          <p:cNvPr id="66563"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6564" name="Text Box 5"/>
          <p:cNvSpPr txBox="1">
            <a:spLocks noChangeArrowheads="1"/>
          </p:cNvSpPr>
          <p:nvPr/>
        </p:nvSpPr>
        <p:spPr bwMode="auto">
          <a:xfrm>
            <a:off x="7467600" y="20574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a:t>
            </a:r>
          </a:p>
        </p:txBody>
      </p:sp>
      <p:pic>
        <p:nvPicPr>
          <p:cNvPr id="6656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524000"/>
            <a:ext cx="5410200" cy="4876800"/>
          </a:xfrm>
          <a:prstGeom prst="rect">
            <a:avLst/>
          </a:prstGeom>
          <a:noFill/>
          <a:ln w="76200" algn="ctr">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44958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4"/>
          <p:cNvSpPr txBox="1">
            <a:spLocks noChangeArrowheads="1"/>
          </p:cNvSpPr>
          <p:nvPr/>
        </p:nvSpPr>
        <p:spPr bwMode="auto">
          <a:xfrm>
            <a:off x="228600" y="152400"/>
            <a:ext cx="8763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The pictures below all show different types of these structures on a virus?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7C80"/>
                </a:solidFill>
                <a:effectLst/>
                <a:uLnTx/>
                <a:uFillTx/>
                <a:latin typeface="Times New Roman" pitchFamily="18" charset="0"/>
                <a:ea typeface="+mn-ea"/>
                <a:cs typeface="+mn-cs"/>
              </a:rPr>
              <a:t>A.) DNA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sp>
        <p:nvSpPr>
          <p:cNvPr id="67587"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7588" name="Text Box 5"/>
          <p:cNvSpPr txBox="1">
            <a:spLocks noChangeArrowheads="1"/>
          </p:cNvSpPr>
          <p:nvPr/>
        </p:nvSpPr>
        <p:spPr bwMode="auto">
          <a:xfrm>
            <a:off x="7467600" y="20574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a:t>
            </a:r>
          </a:p>
        </p:txBody>
      </p:sp>
      <p:pic>
        <p:nvPicPr>
          <p:cNvPr id="6758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524000"/>
            <a:ext cx="5410200" cy="4876800"/>
          </a:xfrm>
          <a:prstGeom prst="rect">
            <a:avLst/>
          </a:prstGeom>
          <a:noFill/>
          <a:ln w="76200" algn="ctr">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44958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4"/>
          <p:cNvSpPr txBox="1">
            <a:spLocks noChangeArrowheads="1"/>
          </p:cNvSpPr>
          <p:nvPr/>
        </p:nvSpPr>
        <p:spPr bwMode="auto">
          <a:xfrm>
            <a:off x="228600" y="152400"/>
            <a:ext cx="8763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The pictures below all show different types of these structures on a virus?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7C80"/>
                </a:solidFill>
                <a:effectLst/>
                <a:uLnTx/>
                <a:uFillTx/>
                <a:latin typeface="Times New Roman" pitchFamily="18" charset="0"/>
                <a:ea typeface="+mn-ea"/>
                <a:cs typeface="+mn-cs"/>
              </a:rPr>
              <a:t>A.) DNA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6699FF"/>
                </a:solidFill>
                <a:effectLst/>
                <a:uLnTx/>
                <a:uFillTx/>
                <a:latin typeface="Times New Roman" pitchFamily="18" charset="0"/>
                <a:ea typeface="+mn-ea"/>
                <a:cs typeface="+mn-cs"/>
              </a:rPr>
              <a:t>B.) Tails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sp>
        <p:nvSpPr>
          <p:cNvPr id="68611"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8612" name="Text Box 5"/>
          <p:cNvSpPr txBox="1">
            <a:spLocks noChangeArrowheads="1"/>
          </p:cNvSpPr>
          <p:nvPr/>
        </p:nvSpPr>
        <p:spPr bwMode="auto">
          <a:xfrm>
            <a:off x="7467600" y="20574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a:t>
            </a:r>
          </a:p>
        </p:txBody>
      </p:sp>
      <p:pic>
        <p:nvPicPr>
          <p:cNvPr id="686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524000"/>
            <a:ext cx="5410200" cy="4876800"/>
          </a:xfrm>
          <a:prstGeom prst="rect">
            <a:avLst/>
          </a:prstGeom>
          <a:noFill/>
          <a:ln w="76200" algn="ctr">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44958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4147" name="Group 51"/>
          <p:cNvGraphicFramePr>
            <a:graphicFrameLocks noGrp="1"/>
          </p:cNvGraphicFramePr>
          <p:nvPr/>
        </p:nvGraphicFramePr>
        <p:xfrm>
          <a:off x="228600" y="838200"/>
          <a:ext cx="8686800" cy="560231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7169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66FF99"/>
                          </a:solidFill>
                          <a:effectLst/>
                          <a:latin typeface="Times New Roman" pitchFamily="18" charset="0"/>
                        </a:rPr>
                        <a:t>ITS GONE VIRAL</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SHAPE-UP</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NOT ALIVE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OH-NO!</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-COMPUTER VIRUS-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rgbClr val="A6A6A6"/>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53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rgbClr val="A6A6A6"/>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rgbClr val="A6A6A6"/>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70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rgbClr val="A6A6A6"/>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rgbClr val="A6A6A6"/>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23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824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dirty="0"/>
          </a:p>
        </p:txBody>
      </p:sp>
      <p:sp>
        <p:nvSpPr>
          <p:cNvPr id="8241"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chemeClr val="bg1"/>
                </a:solidFill>
              </a:rPr>
              <a:t>Infectious Diseases Review Game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4"/>
          <p:cNvSpPr txBox="1">
            <a:spLocks noChangeArrowheads="1"/>
          </p:cNvSpPr>
          <p:nvPr/>
        </p:nvSpPr>
        <p:spPr bwMode="auto">
          <a:xfrm>
            <a:off x="228600" y="152400"/>
            <a:ext cx="8763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The pictures below all show different types of these structures on a virus?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7C80"/>
                </a:solidFill>
                <a:effectLst/>
                <a:uLnTx/>
                <a:uFillTx/>
                <a:latin typeface="Times New Roman" pitchFamily="18" charset="0"/>
                <a:ea typeface="+mn-ea"/>
                <a:cs typeface="+mn-cs"/>
              </a:rPr>
              <a:t>A.) DNA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6699FF"/>
                </a:solidFill>
                <a:effectLst/>
                <a:uLnTx/>
                <a:uFillTx/>
                <a:latin typeface="Times New Roman" pitchFamily="18" charset="0"/>
                <a:ea typeface="+mn-ea"/>
                <a:cs typeface="+mn-cs"/>
              </a:rPr>
              <a:t>B.) Tails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C000"/>
                </a:solidFill>
                <a:effectLst/>
                <a:uLnTx/>
                <a:uFillTx/>
                <a:latin typeface="Times New Roman" pitchFamily="18" charset="0"/>
                <a:ea typeface="+mn-ea"/>
                <a:cs typeface="+mn-cs"/>
              </a:rPr>
              <a:t>C.) Capsid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sp>
        <p:nvSpPr>
          <p:cNvPr id="69635"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9636" name="Text Box 5"/>
          <p:cNvSpPr txBox="1">
            <a:spLocks noChangeArrowheads="1"/>
          </p:cNvSpPr>
          <p:nvPr/>
        </p:nvSpPr>
        <p:spPr bwMode="auto">
          <a:xfrm>
            <a:off x="7467600" y="20574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a:t>
            </a:r>
          </a:p>
        </p:txBody>
      </p:sp>
      <p:pic>
        <p:nvPicPr>
          <p:cNvPr id="6963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524000"/>
            <a:ext cx="5410200" cy="4876800"/>
          </a:xfrm>
          <a:prstGeom prst="rect">
            <a:avLst/>
          </a:prstGeom>
          <a:noFill/>
          <a:ln w="76200" algn="ctr">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44958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228600" y="152400"/>
            <a:ext cx="8763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The pictures below all show different types of these structures on a virus?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7C80"/>
                </a:solidFill>
                <a:effectLst/>
                <a:uLnTx/>
                <a:uFillTx/>
                <a:latin typeface="Times New Roman" pitchFamily="18" charset="0"/>
                <a:ea typeface="+mn-ea"/>
                <a:cs typeface="+mn-cs"/>
              </a:rPr>
              <a:t>A.) DNA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6699FF"/>
                </a:solidFill>
                <a:effectLst/>
                <a:uLnTx/>
                <a:uFillTx/>
                <a:latin typeface="Times New Roman" pitchFamily="18" charset="0"/>
                <a:ea typeface="+mn-ea"/>
                <a:cs typeface="+mn-cs"/>
              </a:rPr>
              <a:t>B.) Tails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C000"/>
                </a:solidFill>
                <a:effectLst/>
                <a:uLnTx/>
                <a:uFillTx/>
                <a:latin typeface="Times New Roman" pitchFamily="18" charset="0"/>
                <a:ea typeface="+mn-ea"/>
                <a:cs typeface="+mn-cs"/>
              </a:rPr>
              <a:t>C.) Capsid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66FF99"/>
                </a:solidFill>
                <a:effectLst/>
                <a:uLnTx/>
                <a:uFillTx/>
                <a:latin typeface="Times New Roman" pitchFamily="18" charset="0"/>
                <a:ea typeface="+mn-ea"/>
                <a:cs typeface="+mn-cs"/>
              </a:rPr>
              <a:t>D.) Cell Walls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sp>
        <p:nvSpPr>
          <p:cNvPr id="70659"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0660" name="Text Box 5"/>
          <p:cNvSpPr txBox="1">
            <a:spLocks noChangeArrowheads="1"/>
          </p:cNvSpPr>
          <p:nvPr/>
        </p:nvSpPr>
        <p:spPr bwMode="auto">
          <a:xfrm>
            <a:off x="7467600" y="20574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a:t>
            </a:r>
          </a:p>
        </p:txBody>
      </p:sp>
      <p:pic>
        <p:nvPicPr>
          <p:cNvPr id="7066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524000"/>
            <a:ext cx="5410200" cy="4876800"/>
          </a:xfrm>
          <a:prstGeom prst="rect">
            <a:avLst/>
          </a:prstGeom>
          <a:noFill/>
          <a:ln w="76200" algn="ctr">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44958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228600" y="152400"/>
            <a:ext cx="8763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The pictures below all show different types of these structures on a virus?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7C80"/>
                </a:solidFill>
                <a:effectLst/>
                <a:uLnTx/>
                <a:uFillTx/>
                <a:latin typeface="Times New Roman" pitchFamily="18" charset="0"/>
                <a:ea typeface="+mn-ea"/>
                <a:cs typeface="+mn-cs"/>
              </a:rPr>
              <a:t>A.) DNA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6699FF"/>
                </a:solidFill>
                <a:effectLst/>
                <a:uLnTx/>
                <a:uFillTx/>
                <a:latin typeface="Times New Roman" pitchFamily="18" charset="0"/>
                <a:ea typeface="+mn-ea"/>
                <a:cs typeface="+mn-cs"/>
              </a:rPr>
              <a:t>B.) Tails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C000"/>
                </a:solidFill>
                <a:effectLst/>
                <a:uLnTx/>
                <a:uFillTx/>
                <a:latin typeface="Times New Roman" pitchFamily="18" charset="0"/>
                <a:ea typeface="+mn-ea"/>
                <a:cs typeface="+mn-cs"/>
              </a:rPr>
              <a:t>C.) Capsid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66FF99"/>
                </a:solidFill>
                <a:effectLst/>
                <a:uLnTx/>
                <a:uFillTx/>
                <a:latin typeface="Times New Roman" pitchFamily="18" charset="0"/>
                <a:ea typeface="+mn-ea"/>
                <a:cs typeface="+mn-cs"/>
              </a:rPr>
              <a:t>D.) Cell Walls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9966FF"/>
                </a:solidFill>
                <a:effectLst/>
                <a:uLnTx/>
                <a:uFillTx/>
                <a:latin typeface="Times New Roman" pitchFamily="18" charset="0"/>
                <a:ea typeface="+mn-ea"/>
                <a:cs typeface="+mn-cs"/>
              </a:rPr>
              <a:t>E.) Fatty Coats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sp>
        <p:nvSpPr>
          <p:cNvPr id="71683"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1684" name="Text Box 5"/>
          <p:cNvSpPr txBox="1">
            <a:spLocks noChangeArrowheads="1"/>
          </p:cNvSpPr>
          <p:nvPr/>
        </p:nvSpPr>
        <p:spPr bwMode="auto">
          <a:xfrm>
            <a:off x="7467600" y="20574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a:t>
            </a:r>
          </a:p>
        </p:txBody>
      </p:sp>
      <p:pic>
        <p:nvPicPr>
          <p:cNvPr id="7168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524000"/>
            <a:ext cx="5410200" cy="4876800"/>
          </a:xfrm>
          <a:prstGeom prst="rect">
            <a:avLst/>
          </a:prstGeom>
          <a:noFill/>
          <a:ln w="76200" algn="ctr">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44958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4"/>
          <p:cNvSpPr txBox="1">
            <a:spLocks noChangeArrowheads="1"/>
          </p:cNvSpPr>
          <p:nvPr/>
        </p:nvSpPr>
        <p:spPr bwMode="auto">
          <a:xfrm>
            <a:off x="228600" y="152400"/>
            <a:ext cx="8763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The pictures below all show different types of these structures on a virus?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7C80"/>
                </a:solidFill>
                <a:effectLst/>
                <a:uLnTx/>
                <a:uFillTx/>
                <a:latin typeface="Times New Roman" pitchFamily="18" charset="0"/>
                <a:ea typeface="+mn-ea"/>
                <a:cs typeface="+mn-cs"/>
              </a:rPr>
              <a:t>A.) DNA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6699FF"/>
                </a:solidFill>
                <a:effectLst/>
                <a:uLnTx/>
                <a:uFillTx/>
                <a:latin typeface="Times New Roman" pitchFamily="18" charset="0"/>
                <a:ea typeface="+mn-ea"/>
                <a:cs typeface="+mn-cs"/>
              </a:rPr>
              <a:t>B.) Tails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C000"/>
                </a:solidFill>
                <a:effectLst/>
                <a:uLnTx/>
                <a:uFillTx/>
                <a:latin typeface="Times New Roman" pitchFamily="18" charset="0"/>
                <a:ea typeface="+mn-ea"/>
                <a:cs typeface="+mn-cs"/>
              </a:rPr>
              <a:t>C.) Capsid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66FF99"/>
                </a:solidFill>
                <a:effectLst/>
                <a:uLnTx/>
                <a:uFillTx/>
                <a:latin typeface="Times New Roman" pitchFamily="18" charset="0"/>
                <a:ea typeface="+mn-ea"/>
                <a:cs typeface="+mn-cs"/>
              </a:rPr>
              <a:t>D.) Cell Walls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9966FF"/>
                </a:solidFill>
                <a:effectLst/>
                <a:uLnTx/>
                <a:uFillTx/>
                <a:latin typeface="Times New Roman" pitchFamily="18" charset="0"/>
                <a:ea typeface="+mn-ea"/>
                <a:cs typeface="+mn-cs"/>
              </a:rPr>
              <a:t>E.) Fatty Coats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sp>
        <p:nvSpPr>
          <p:cNvPr id="72707"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2708" name="Text Box 5"/>
          <p:cNvSpPr txBox="1">
            <a:spLocks noChangeArrowheads="1"/>
          </p:cNvSpPr>
          <p:nvPr/>
        </p:nvSpPr>
        <p:spPr bwMode="auto">
          <a:xfrm>
            <a:off x="7467600" y="20574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a:t>
            </a:r>
          </a:p>
        </p:txBody>
      </p:sp>
      <p:pic>
        <p:nvPicPr>
          <p:cNvPr id="7270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524000"/>
            <a:ext cx="5410200" cy="4876800"/>
          </a:xfrm>
          <a:prstGeom prst="rect">
            <a:avLst/>
          </a:prstGeom>
          <a:noFill/>
          <a:ln w="76200" algn="ctr">
            <a:solidFill>
              <a:srgbClr val="FF7C8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44958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4"/>
          <p:cNvSpPr txBox="1">
            <a:spLocks noChangeArrowheads="1"/>
          </p:cNvSpPr>
          <p:nvPr/>
        </p:nvSpPr>
        <p:spPr bwMode="auto">
          <a:xfrm>
            <a:off x="228600" y="152400"/>
            <a:ext cx="8763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The pictures below all show different types of these structures on a virus?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7C80"/>
                </a:solidFill>
                <a:effectLst/>
                <a:uLnTx/>
                <a:uFillTx/>
                <a:latin typeface="Times New Roman" pitchFamily="18" charset="0"/>
                <a:ea typeface="+mn-ea"/>
                <a:cs typeface="+mn-cs"/>
              </a:rPr>
              <a:t>A.) DNA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6699FF"/>
                </a:solidFill>
                <a:effectLst/>
                <a:uLnTx/>
                <a:uFillTx/>
                <a:latin typeface="Times New Roman" pitchFamily="18" charset="0"/>
                <a:ea typeface="+mn-ea"/>
                <a:cs typeface="+mn-cs"/>
              </a:rPr>
              <a:t>B.) Tails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C000"/>
                </a:solidFill>
                <a:effectLst/>
                <a:uLnTx/>
                <a:uFillTx/>
                <a:latin typeface="Times New Roman" pitchFamily="18" charset="0"/>
                <a:ea typeface="+mn-ea"/>
                <a:cs typeface="+mn-cs"/>
              </a:rPr>
              <a:t>C.) Capsid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66FF99"/>
                </a:solidFill>
                <a:effectLst/>
                <a:uLnTx/>
                <a:uFillTx/>
                <a:latin typeface="Times New Roman" pitchFamily="18" charset="0"/>
                <a:ea typeface="+mn-ea"/>
                <a:cs typeface="+mn-cs"/>
              </a:rPr>
              <a:t>D.) Cell Walls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9966FF"/>
                </a:solidFill>
                <a:effectLst/>
                <a:uLnTx/>
                <a:uFillTx/>
                <a:latin typeface="Times New Roman" pitchFamily="18" charset="0"/>
                <a:ea typeface="+mn-ea"/>
                <a:cs typeface="+mn-cs"/>
              </a:rPr>
              <a:t>E.) Fatty Coats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sp>
        <p:nvSpPr>
          <p:cNvPr id="73731"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3732" name="Text Box 5"/>
          <p:cNvSpPr txBox="1">
            <a:spLocks noChangeArrowheads="1"/>
          </p:cNvSpPr>
          <p:nvPr/>
        </p:nvSpPr>
        <p:spPr bwMode="auto">
          <a:xfrm>
            <a:off x="7467600" y="20574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a:t>
            </a:r>
          </a:p>
        </p:txBody>
      </p:sp>
      <p:pic>
        <p:nvPicPr>
          <p:cNvPr id="7373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524000"/>
            <a:ext cx="5410200" cy="4876800"/>
          </a:xfrm>
          <a:prstGeom prst="rect">
            <a:avLst/>
          </a:prstGeom>
          <a:noFill/>
          <a:ln w="76200" algn="ctr">
            <a:solidFill>
              <a:srgbClr val="FF7C8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44958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a:t>
            </a:r>
          </a:p>
        </p:txBody>
      </p:sp>
      <p:sp>
        <p:nvSpPr>
          <p:cNvPr id="8" name="Rounded Rectangle 7"/>
          <p:cNvSpPr/>
          <p:nvPr/>
        </p:nvSpPr>
        <p:spPr>
          <a:xfrm>
            <a:off x="228600" y="2438400"/>
            <a:ext cx="2819400" cy="533400"/>
          </a:xfrm>
          <a:prstGeom prst="roundRect">
            <a:avLst/>
          </a:prstGeom>
          <a:solidFill>
            <a:srgbClr val="FFC000">
              <a:alpha val="32000"/>
            </a:srgb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304800" y="457200"/>
            <a:ext cx="8534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Which one below is the size of a virus?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1267"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268" name="Text Box 5"/>
          <p:cNvSpPr txBox="1">
            <a:spLocks noChangeArrowheads="1"/>
          </p:cNvSpPr>
          <p:nvPr/>
        </p:nvSpPr>
        <p:spPr bwMode="auto">
          <a:xfrm>
            <a:off x="7391400" y="19812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3</a:t>
            </a:r>
          </a:p>
        </p:txBody>
      </p:sp>
      <p:pic>
        <p:nvPicPr>
          <p:cNvPr id="6" name="Picture 4" descr="http://sg.geocities.com/rising_raindrop/Cell-size.jpg"/>
          <p:cNvPicPr>
            <a:picLocks noChangeAspect="1" noChangeArrowheads="1"/>
          </p:cNvPicPr>
          <p:nvPr/>
        </p:nvPicPr>
        <p:blipFill>
          <a:blip r:embed="rId2"/>
          <a:srcRect/>
          <a:stretch>
            <a:fillRect/>
          </a:stretch>
        </p:blipFill>
        <p:spPr bwMode="auto">
          <a:xfrm>
            <a:off x="457200" y="1143000"/>
            <a:ext cx="8458200" cy="5445125"/>
          </a:xfrm>
          <a:prstGeom prst="rect">
            <a:avLst/>
          </a:prstGeom>
          <a:noFill/>
          <a:ln w="76200">
            <a:solidFill>
              <a:schemeClr val="bg1">
                <a:lumMod val="65000"/>
              </a:schemeClr>
            </a:solidFill>
            <a:miter lim="800000"/>
            <a:headEnd/>
            <a:tailEnd/>
          </a:ln>
        </p:spPr>
      </p:pic>
      <p:sp>
        <p:nvSpPr>
          <p:cNvPr id="7" name="Rectangle 6"/>
          <p:cNvSpPr/>
          <p:nvPr/>
        </p:nvSpPr>
        <p:spPr>
          <a:xfrm>
            <a:off x="4724400" y="2286000"/>
            <a:ext cx="2514600" cy="533400"/>
          </a:xfrm>
          <a:prstGeom prst="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ectangle 7"/>
          <p:cNvSpPr/>
          <p:nvPr/>
        </p:nvSpPr>
        <p:spPr>
          <a:xfrm>
            <a:off x="5562600" y="3352800"/>
            <a:ext cx="2514600" cy="533400"/>
          </a:xfrm>
          <a:prstGeom prst="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ectangle 8"/>
          <p:cNvSpPr/>
          <p:nvPr/>
        </p:nvSpPr>
        <p:spPr>
          <a:xfrm>
            <a:off x="5562600" y="4724400"/>
            <a:ext cx="2514600" cy="533400"/>
          </a:xfrm>
          <a:prstGeom prst="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273" name="TextBox 9"/>
          <p:cNvSpPr txBox="1">
            <a:spLocks noChangeArrowheads="1"/>
          </p:cNvSpPr>
          <p:nvPr/>
        </p:nvSpPr>
        <p:spPr bwMode="auto">
          <a:xfrm>
            <a:off x="6629400" y="2209800"/>
            <a:ext cx="68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A</a:t>
            </a:r>
          </a:p>
        </p:txBody>
      </p:sp>
      <p:sp>
        <p:nvSpPr>
          <p:cNvPr id="11274" name="TextBox 10"/>
          <p:cNvSpPr txBox="1">
            <a:spLocks noChangeArrowheads="1"/>
          </p:cNvSpPr>
          <p:nvPr/>
        </p:nvSpPr>
        <p:spPr bwMode="auto">
          <a:xfrm>
            <a:off x="7467600" y="3276600"/>
            <a:ext cx="60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B</a:t>
            </a:r>
          </a:p>
        </p:txBody>
      </p:sp>
      <p:sp>
        <p:nvSpPr>
          <p:cNvPr id="11275" name="TextBox 11"/>
          <p:cNvSpPr txBox="1">
            <a:spLocks noChangeArrowheads="1"/>
          </p:cNvSpPr>
          <p:nvPr/>
        </p:nvSpPr>
        <p:spPr bwMode="auto">
          <a:xfrm>
            <a:off x="7467600" y="4648200"/>
            <a:ext cx="76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C</a:t>
            </a:r>
          </a:p>
        </p:txBody>
      </p:sp>
      <p:sp>
        <p:nvSpPr>
          <p:cNvPr id="16" name="Rectangle 15"/>
          <p:cNvSpPr/>
          <p:nvPr/>
        </p:nvSpPr>
        <p:spPr>
          <a:xfrm flipH="1">
            <a:off x="914400" y="1676400"/>
            <a:ext cx="609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a:t>
            </a:r>
          </a:p>
        </p:txBody>
      </p:sp>
      <p:sp>
        <p:nvSpPr>
          <p:cNvPr id="2" name="Rectangle 1"/>
          <p:cNvSpPr/>
          <p:nvPr/>
        </p:nvSpPr>
        <p:spPr>
          <a:xfrm>
            <a:off x="533400" y="1219199"/>
            <a:ext cx="3429000" cy="618653"/>
          </a:xfrm>
          <a:prstGeom prst="rect">
            <a:avLst/>
          </a:prstGeom>
          <a:noFill/>
          <a:ln w="57150">
            <a:solidFill>
              <a:srgbClr val="996633"/>
            </a:solidFill>
          </a:ln>
          <a:effectLst>
            <a:glow rad="2286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Freeform 2"/>
          <p:cNvSpPr/>
          <p:nvPr/>
        </p:nvSpPr>
        <p:spPr>
          <a:xfrm>
            <a:off x="597529" y="2073244"/>
            <a:ext cx="6934989" cy="4046899"/>
          </a:xfrm>
          <a:custGeom>
            <a:avLst/>
            <a:gdLst>
              <a:gd name="connsiteX0" fmla="*/ 353085 w 6934989"/>
              <a:gd name="connsiteY0" fmla="*/ 0 h 4046899"/>
              <a:gd name="connsiteX1" fmla="*/ 316871 w 6934989"/>
              <a:gd name="connsiteY1" fmla="*/ 45267 h 4046899"/>
              <a:gd name="connsiteX2" fmla="*/ 298764 w 6934989"/>
              <a:gd name="connsiteY2" fmla="*/ 72427 h 4046899"/>
              <a:gd name="connsiteX3" fmla="*/ 271604 w 6934989"/>
              <a:gd name="connsiteY3" fmla="*/ 99588 h 4046899"/>
              <a:gd name="connsiteX4" fmla="*/ 235390 w 6934989"/>
              <a:gd name="connsiteY4" fmla="*/ 153908 h 4046899"/>
              <a:gd name="connsiteX5" fmla="*/ 208229 w 6934989"/>
              <a:gd name="connsiteY5" fmla="*/ 181069 h 4046899"/>
              <a:gd name="connsiteX6" fmla="*/ 190122 w 6934989"/>
              <a:gd name="connsiteY6" fmla="*/ 208229 h 4046899"/>
              <a:gd name="connsiteX7" fmla="*/ 162962 w 6934989"/>
              <a:gd name="connsiteY7" fmla="*/ 226336 h 4046899"/>
              <a:gd name="connsiteX8" fmla="*/ 153909 w 6934989"/>
              <a:gd name="connsiteY8" fmla="*/ 262550 h 4046899"/>
              <a:gd name="connsiteX9" fmla="*/ 126748 w 6934989"/>
              <a:gd name="connsiteY9" fmla="*/ 298764 h 4046899"/>
              <a:gd name="connsiteX10" fmla="*/ 90534 w 6934989"/>
              <a:gd name="connsiteY10" fmla="*/ 353085 h 4046899"/>
              <a:gd name="connsiteX11" fmla="*/ 72427 w 6934989"/>
              <a:gd name="connsiteY11" fmla="*/ 380245 h 4046899"/>
              <a:gd name="connsiteX12" fmla="*/ 54321 w 6934989"/>
              <a:gd name="connsiteY12" fmla="*/ 452673 h 4046899"/>
              <a:gd name="connsiteX13" fmla="*/ 36214 w 6934989"/>
              <a:gd name="connsiteY13" fmla="*/ 506994 h 4046899"/>
              <a:gd name="connsiteX14" fmla="*/ 27160 w 6934989"/>
              <a:gd name="connsiteY14" fmla="*/ 534154 h 4046899"/>
              <a:gd name="connsiteX15" fmla="*/ 9053 w 6934989"/>
              <a:gd name="connsiteY15" fmla="*/ 597528 h 4046899"/>
              <a:gd name="connsiteX16" fmla="*/ 0 w 6934989"/>
              <a:gd name="connsiteY16" fmla="*/ 633742 h 4046899"/>
              <a:gd name="connsiteX17" fmla="*/ 9053 w 6934989"/>
              <a:gd name="connsiteY17" fmla="*/ 841972 h 4046899"/>
              <a:gd name="connsiteX18" fmla="*/ 27160 w 6934989"/>
              <a:gd name="connsiteY18" fmla="*/ 977774 h 4046899"/>
              <a:gd name="connsiteX19" fmla="*/ 36214 w 6934989"/>
              <a:gd name="connsiteY19" fmla="*/ 1050202 h 4046899"/>
              <a:gd name="connsiteX20" fmla="*/ 45267 w 6934989"/>
              <a:gd name="connsiteY20" fmla="*/ 1077362 h 4046899"/>
              <a:gd name="connsiteX21" fmla="*/ 72427 w 6934989"/>
              <a:gd name="connsiteY21" fmla="*/ 1186004 h 4046899"/>
              <a:gd name="connsiteX22" fmla="*/ 90534 w 6934989"/>
              <a:gd name="connsiteY22" fmla="*/ 1258431 h 4046899"/>
              <a:gd name="connsiteX23" fmla="*/ 108641 w 6934989"/>
              <a:gd name="connsiteY23" fmla="*/ 1294645 h 4046899"/>
              <a:gd name="connsiteX24" fmla="*/ 126748 w 6934989"/>
              <a:gd name="connsiteY24" fmla="*/ 1385180 h 4046899"/>
              <a:gd name="connsiteX25" fmla="*/ 135802 w 6934989"/>
              <a:gd name="connsiteY25" fmla="*/ 1448554 h 4046899"/>
              <a:gd name="connsiteX26" fmla="*/ 153909 w 6934989"/>
              <a:gd name="connsiteY26" fmla="*/ 1520982 h 4046899"/>
              <a:gd name="connsiteX27" fmla="*/ 172016 w 6934989"/>
              <a:gd name="connsiteY27" fmla="*/ 2091350 h 4046899"/>
              <a:gd name="connsiteX28" fmla="*/ 144855 w 6934989"/>
              <a:gd name="connsiteY28" fmla="*/ 2489703 h 4046899"/>
              <a:gd name="connsiteX29" fmla="*/ 117695 w 6934989"/>
              <a:gd name="connsiteY29" fmla="*/ 2544023 h 4046899"/>
              <a:gd name="connsiteX30" fmla="*/ 90534 w 6934989"/>
              <a:gd name="connsiteY30" fmla="*/ 2625505 h 4046899"/>
              <a:gd name="connsiteX31" fmla="*/ 54321 w 6934989"/>
              <a:gd name="connsiteY31" fmla="*/ 2706986 h 4046899"/>
              <a:gd name="connsiteX32" fmla="*/ 54321 w 6934989"/>
              <a:gd name="connsiteY32" fmla="*/ 2942376 h 4046899"/>
              <a:gd name="connsiteX33" fmla="*/ 63374 w 6934989"/>
              <a:gd name="connsiteY33" fmla="*/ 2969536 h 4046899"/>
              <a:gd name="connsiteX34" fmla="*/ 90534 w 6934989"/>
              <a:gd name="connsiteY34" fmla="*/ 3051017 h 4046899"/>
              <a:gd name="connsiteX35" fmla="*/ 117695 w 6934989"/>
              <a:gd name="connsiteY35" fmla="*/ 3141552 h 4046899"/>
              <a:gd name="connsiteX36" fmla="*/ 153909 w 6934989"/>
              <a:gd name="connsiteY36" fmla="*/ 3223033 h 4046899"/>
              <a:gd name="connsiteX37" fmla="*/ 172016 w 6934989"/>
              <a:gd name="connsiteY37" fmla="*/ 3286407 h 4046899"/>
              <a:gd name="connsiteX38" fmla="*/ 235390 w 6934989"/>
              <a:gd name="connsiteY38" fmla="*/ 3376942 h 4046899"/>
              <a:gd name="connsiteX39" fmla="*/ 253497 w 6934989"/>
              <a:gd name="connsiteY39" fmla="*/ 3413156 h 4046899"/>
              <a:gd name="connsiteX40" fmla="*/ 289711 w 6934989"/>
              <a:gd name="connsiteY40" fmla="*/ 3512744 h 4046899"/>
              <a:gd name="connsiteX41" fmla="*/ 344031 w 6934989"/>
              <a:gd name="connsiteY41" fmla="*/ 3576118 h 4046899"/>
              <a:gd name="connsiteX42" fmla="*/ 389299 w 6934989"/>
              <a:gd name="connsiteY42" fmla="*/ 3630439 h 4046899"/>
              <a:gd name="connsiteX43" fmla="*/ 434566 w 6934989"/>
              <a:gd name="connsiteY43" fmla="*/ 3684760 h 4046899"/>
              <a:gd name="connsiteX44" fmla="*/ 461726 w 6934989"/>
              <a:gd name="connsiteY44" fmla="*/ 3711920 h 4046899"/>
              <a:gd name="connsiteX45" fmla="*/ 516047 w 6934989"/>
              <a:gd name="connsiteY45" fmla="*/ 3730027 h 4046899"/>
              <a:gd name="connsiteX46" fmla="*/ 597528 w 6934989"/>
              <a:gd name="connsiteY46" fmla="*/ 3775295 h 4046899"/>
              <a:gd name="connsiteX47" fmla="*/ 669956 w 6934989"/>
              <a:gd name="connsiteY47" fmla="*/ 3829615 h 4046899"/>
              <a:gd name="connsiteX48" fmla="*/ 706170 w 6934989"/>
              <a:gd name="connsiteY48" fmla="*/ 3838669 h 4046899"/>
              <a:gd name="connsiteX49" fmla="*/ 733330 w 6934989"/>
              <a:gd name="connsiteY49" fmla="*/ 3847722 h 4046899"/>
              <a:gd name="connsiteX50" fmla="*/ 769544 w 6934989"/>
              <a:gd name="connsiteY50" fmla="*/ 3865829 h 4046899"/>
              <a:gd name="connsiteX51" fmla="*/ 823865 w 6934989"/>
              <a:gd name="connsiteY51" fmla="*/ 3883936 h 4046899"/>
              <a:gd name="connsiteX52" fmla="*/ 878186 w 6934989"/>
              <a:gd name="connsiteY52" fmla="*/ 3902043 h 4046899"/>
              <a:gd name="connsiteX53" fmla="*/ 905346 w 6934989"/>
              <a:gd name="connsiteY53" fmla="*/ 3911097 h 4046899"/>
              <a:gd name="connsiteX54" fmla="*/ 950614 w 6934989"/>
              <a:gd name="connsiteY54" fmla="*/ 3929204 h 4046899"/>
              <a:gd name="connsiteX55" fmla="*/ 1041148 w 6934989"/>
              <a:gd name="connsiteY55" fmla="*/ 3956364 h 4046899"/>
              <a:gd name="connsiteX56" fmla="*/ 1113576 w 6934989"/>
              <a:gd name="connsiteY56" fmla="*/ 3983524 h 4046899"/>
              <a:gd name="connsiteX57" fmla="*/ 1222218 w 6934989"/>
              <a:gd name="connsiteY57" fmla="*/ 4001631 h 4046899"/>
              <a:gd name="connsiteX58" fmla="*/ 1321806 w 6934989"/>
              <a:gd name="connsiteY58" fmla="*/ 4019738 h 4046899"/>
              <a:gd name="connsiteX59" fmla="*/ 1647730 w 6934989"/>
              <a:gd name="connsiteY59" fmla="*/ 4010685 h 4046899"/>
              <a:gd name="connsiteX60" fmla="*/ 1702051 w 6934989"/>
              <a:gd name="connsiteY60" fmla="*/ 3992578 h 4046899"/>
              <a:gd name="connsiteX61" fmla="*/ 1964602 w 6934989"/>
              <a:gd name="connsiteY61" fmla="*/ 4001631 h 4046899"/>
              <a:gd name="connsiteX62" fmla="*/ 2009869 w 6934989"/>
              <a:gd name="connsiteY62" fmla="*/ 4010685 h 4046899"/>
              <a:gd name="connsiteX63" fmla="*/ 2136618 w 6934989"/>
              <a:gd name="connsiteY63" fmla="*/ 4019738 h 4046899"/>
              <a:gd name="connsiteX64" fmla="*/ 2172831 w 6934989"/>
              <a:gd name="connsiteY64" fmla="*/ 4028792 h 4046899"/>
              <a:gd name="connsiteX65" fmla="*/ 2236206 w 6934989"/>
              <a:gd name="connsiteY65" fmla="*/ 4037845 h 4046899"/>
              <a:gd name="connsiteX66" fmla="*/ 2281473 w 6934989"/>
              <a:gd name="connsiteY66" fmla="*/ 4046899 h 4046899"/>
              <a:gd name="connsiteX67" fmla="*/ 5622202 w 6934989"/>
              <a:gd name="connsiteY67" fmla="*/ 4037845 h 4046899"/>
              <a:gd name="connsiteX68" fmla="*/ 5911913 w 6934989"/>
              <a:gd name="connsiteY68" fmla="*/ 4019738 h 4046899"/>
              <a:gd name="connsiteX69" fmla="*/ 5939073 w 6934989"/>
              <a:gd name="connsiteY69" fmla="*/ 4001631 h 4046899"/>
              <a:gd name="connsiteX70" fmla="*/ 6038661 w 6934989"/>
              <a:gd name="connsiteY70" fmla="*/ 3992578 h 4046899"/>
              <a:gd name="connsiteX71" fmla="*/ 6074875 w 6934989"/>
              <a:gd name="connsiteY71" fmla="*/ 3983524 h 4046899"/>
              <a:gd name="connsiteX72" fmla="*/ 6102035 w 6934989"/>
              <a:gd name="connsiteY72" fmla="*/ 3974471 h 4046899"/>
              <a:gd name="connsiteX73" fmla="*/ 6138249 w 6934989"/>
              <a:gd name="connsiteY73" fmla="*/ 3965417 h 4046899"/>
              <a:gd name="connsiteX74" fmla="*/ 6192570 w 6934989"/>
              <a:gd name="connsiteY74" fmla="*/ 3947310 h 4046899"/>
              <a:gd name="connsiteX75" fmla="*/ 6283105 w 6934989"/>
              <a:gd name="connsiteY75" fmla="*/ 3920150 h 4046899"/>
              <a:gd name="connsiteX76" fmla="*/ 6337425 w 6934989"/>
              <a:gd name="connsiteY76" fmla="*/ 3892990 h 4046899"/>
              <a:gd name="connsiteX77" fmla="*/ 6364586 w 6934989"/>
              <a:gd name="connsiteY77" fmla="*/ 3874883 h 4046899"/>
              <a:gd name="connsiteX78" fmla="*/ 6391746 w 6934989"/>
              <a:gd name="connsiteY78" fmla="*/ 3865829 h 4046899"/>
              <a:gd name="connsiteX79" fmla="*/ 6473227 w 6934989"/>
              <a:gd name="connsiteY79" fmla="*/ 3820562 h 4046899"/>
              <a:gd name="connsiteX80" fmla="*/ 6500388 w 6934989"/>
              <a:gd name="connsiteY80" fmla="*/ 3802455 h 4046899"/>
              <a:gd name="connsiteX81" fmla="*/ 6554709 w 6934989"/>
              <a:gd name="connsiteY81" fmla="*/ 3784348 h 4046899"/>
              <a:gd name="connsiteX82" fmla="*/ 6581869 w 6934989"/>
              <a:gd name="connsiteY82" fmla="*/ 3757188 h 4046899"/>
              <a:gd name="connsiteX83" fmla="*/ 6609029 w 6934989"/>
              <a:gd name="connsiteY83" fmla="*/ 3748134 h 4046899"/>
              <a:gd name="connsiteX84" fmla="*/ 6672404 w 6934989"/>
              <a:gd name="connsiteY84" fmla="*/ 3675706 h 4046899"/>
              <a:gd name="connsiteX85" fmla="*/ 6699564 w 6934989"/>
              <a:gd name="connsiteY85" fmla="*/ 3621386 h 4046899"/>
              <a:gd name="connsiteX86" fmla="*/ 6717671 w 6934989"/>
              <a:gd name="connsiteY86" fmla="*/ 3567065 h 4046899"/>
              <a:gd name="connsiteX87" fmla="*/ 6726724 w 6934989"/>
              <a:gd name="connsiteY87" fmla="*/ 3539905 h 4046899"/>
              <a:gd name="connsiteX88" fmla="*/ 6762938 w 6934989"/>
              <a:gd name="connsiteY88" fmla="*/ 3485584 h 4046899"/>
              <a:gd name="connsiteX89" fmla="*/ 6771992 w 6934989"/>
              <a:gd name="connsiteY89" fmla="*/ 3458423 h 4046899"/>
              <a:gd name="connsiteX90" fmla="*/ 6808206 w 6934989"/>
              <a:gd name="connsiteY90" fmla="*/ 3404103 h 4046899"/>
              <a:gd name="connsiteX91" fmla="*/ 6835366 w 6934989"/>
              <a:gd name="connsiteY91" fmla="*/ 3349782 h 4046899"/>
              <a:gd name="connsiteX92" fmla="*/ 6862526 w 6934989"/>
              <a:gd name="connsiteY92" fmla="*/ 3331675 h 4046899"/>
              <a:gd name="connsiteX93" fmla="*/ 6889687 w 6934989"/>
              <a:gd name="connsiteY93" fmla="*/ 3277354 h 4046899"/>
              <a:gd name="connsiteX94" fmla="*/ 6916847 w 6934989"/>
              <a:gd name="connsiteY94" fmla="*/ 3259247 h 4046899"/>
              <a:gd name="connsiteX95" fmla="*/ 6934954 w 6934989"/>
              <a:gd name="connsiteY95" fmla="*/ 3223033 h 404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934989" h="4046899">
                <a:moveTo>
                  <a:pt x="353085" y="0"/>
                </a:moveTo>
                <a:cubicBezTo>
                  <a:pt x="341014" y="15089"/>
                  <a:pt x="328465" y="29808"/>
                  <a:pt x="316871" y="45267"/>
                </a:cubicBezTo>
                <a:cubicBezTo>
                  <a:pt x="310342" y="53972"/>
                  <a:pt x="305730" y="64068"/>
                  <a:pt x="298764" y="72427"/>
                </a:cubicBezTo>
                <a:cubicBezTo>
                  <a:pt x="290567" y="82263"/>
                  <a:pt x="279465" y="89481"/>
                  <a:pt x="271604" y="99588"/>
                </a:cubicBezTo>
                <a:cubicBezTo>
                  <a:pt x="258244" y="116766"/>
                  <a:pt x="250778" y="138520"/>
                  <a:pt x="235390" y="153908"/>
                </a:cubicBezTo>
                <a:cubicBezTo>
                  <a:pt x="226336" y="162962"/>
                  <a:pt x="216426" y="171233"/>
                  <a:pt x="208229" y="181069"/>
                </a:cubicBezTo>
                <a:cubicBezTo>
                  <a:pt x="201263" y="189428"/>
                  <a:pt x="197816" y="200535"/>
                  <a:pt x="190122" y="208229"/>
                </a:cubicBezTo>
                <a:cubicBezTo>
                  <a:pt x="182428" y="215923"/>
                  <a:pt x="172015" y="220300"/>
                  <a:pt x="162962" y="226336"/>
                </a:cubicBezTo>
                <a:cubicBezTo>
                  <a:pt x="159944" y="238407"/>
                  <a:pt x="159474" y="251421"/>
                  <a:pt x="153909" y="262550"/>
                </a:cubicBezTo>
                <a:cubicBezTo>
                  <a:pt x="147161" y="276046"/>
                  <a:pt x="135401" y="286402"/>
                  <a:pt x="126748" y="298764"/>
                </a:cubicBezTo>
                <a:cubicBezTo>
                  <a:pt x="114268" y="316592"/>
                  <a:pt x="102605" y="334978"/>
                  <a:pt x="90534" y="353085"/>
                </a:cubicBezTo>
                <a:lnTo>
                  <a:pt x="72427" y="380245"/>
                </a:lnTo>
                <a:cubicBezTo>
                  <a:pt x="44953" y="462675"/>
                  <a:pt x="87103" y="332471"/>
                  <a:pt x="54321" y="452673"/>
                </a:cubicBezTo>
                <a:cubicBezTo>
                  <a:pt x="49299" y="471087"/>
                  <a:pt x="42250" y="488887"/>
                  <a:pt x="36214" y="506994"/>
                </a:cubicBezTo>
                <a:cubicBezTo>
                  <a:pt x="33196" y="516047"/>
                  <a:pt x="29474" y="524896"/>
                  <a:pt x="27160" y="534154"/>
                </a:cubicBezTo>
                <a:cubicBezTo>
                  <a:pt x="-1141" y="647365"/>
                  <a:pt x="35030" y="506611"/>
                  <a:pt x="9053" y="597528"/>
                </a:cubicBezTo>
                <a:cubicBezTo>
                  <a:pt x="5635" y="609492"/>
                  <a:pt x="3018" y="621671"/>
                  <a:pt x="0" y="633742"/>
                </a:cubicBezTo>
                <a:cubicBezTo>
                  <a:pt x="3018" y="703152"/>
                  <a:pt x="5089" y="772610"/>
                  <a:pt x="9053" y="841972"/>
                </a:cubicBezTo>
                <a:cubicBezTo>
                  <a:pt x="15164" y="948916"/>
                  <a:pt x="7597" y="919082"/>
                  <a:pt x="27160" y="977774"/>
                </a:cubicBezTo>
                <a:cubicBezTo>
                  <a:pt x="30178" y="1001917"/>
                  <a:pt x="31862" y="1026264"/>
                  <a:pt x="36214" y="1050202"/>
                </a:cubicBezTo>
                <a:cubicBezTo>
                  <a:pt x="37921" y="1059591"/>
                  <a:pt x="43698" y="1067949"/>
                  <a:pt x="45267" y="1077362"/>
                </a:cubicBezTo>
                <a:cubicBezTo>
                  <a:pt x="62359" y="1179912"/>
                  <a:pt x="36441" y="1132021"/>
                  <a:pt x="72427" y="1186004"/>
                </a:cubicBezTo>
                <a:cubicBezTo>
                  <a:pt x="77740" y="1212568"/>
                  <a:pt x="80096" y="1234075"/>
                  <a:pt x="90534" y="1258431"/>
                </a:cubicBezTo>
                <a:cubicBezTo>
                  <a:pt x="95850" y="1270836"/>
                  <a:pt x="102605" y="1282574"/>
                  <a:pt x="108641" y="1294645"/>
                </a:cubicBezTo>
                <a:cubicBezTo>
                  <a:pt x="114677" y="1324823"/>
                  <a:pt x="122395" y="1354713"/>
                  <a:pt x="126748" y="1385180"/>
                </a:cubicBezTo>
                <a:cubicBezTo>
                  <a:pt x="129766" y="1406305"/>
                  <a:pt x="131617" y="1427629"/>
                  <a:pt x="135802" y="1448554"/>
                </a:cubicBezTo>
                <a:cubicBezTo>
                  <a:pt x="140683" y="1472956"/>
                  <a:pt x="153909" y="1520982"/>
                  <a:pt x="153909" y="1520982"/>
                </a:cubicBezTo>
                <a:cubicBezTo>
                  <a:pt x="159945" y="1711105"/>
                  <a:pt x="170169" y="1901141"/>
                  <a:pt x="172016" y="2091350"/>
                </a:cubicBezTo>
                <a:cubicBezTo>
                  <a:pt x="177416" y="2647536"/>
                  <a:pt x="215310" y="2325306"/>
                  <a:pt x="144855" y="2489703"/>
                </a:cubicBezTo>
                <a:cubicBezTo>
                  <a:pt x="122366" y="2542179"/>
                  <a:pt x="152492" y="2491828"/>
                  <a:pt x="117695" y="2544023"/>
                </a:cubicBezTo>
                <a:cubicBezTo>
                  <a:pt x="97307" y="2666346"/>
                  <a:pt x="124481" y="2549124"/>
                  <a:pt x="90534" y="2625505"/>
                </a:cubicBezTo>
                <a:cubicBezTo>
                  <a:pt x="47436" y="2722475"/>
                  <a:pt x="95299" y="2645514"/>
                  <a:pt x="54321" y="2706986"/>
                </a:cubicBezTo>
                <a:cubicBezTo>
                  <a:pt x="30184" y="2803529"/>
                  <a:pt x="39164" y="2752919"/>
                  <a:pt x="54321" y="2942376"/>
                </a:cubicBezTo>
                <a:cubicBezTo>
                  <a:pt x="55082" y="2951889"/>
                  <a:pt x="61060" y="2960278"/>
                  <a:pt x="63374" y="2969536"/>
                </a:cubicBezTo>
                <a:cubicBezTo>
                  <a:pt x="80923" y="3039737"/>
                  <a:pt x="60415" y="2990780"/>
                  <a:pt x="90534" y="3051017"/>
                </a:cubicBezTo>
                <a:cubicBezTo>
                  <a:pt x="108967" y="3161609"/>
                  <a:pt x="86114" y="3057335"/>
                  <a:pt x="117695" y="3141552"/>
                </a:cubicBezTo>
                <a:cubicBezTo>
                  <a:pt x="148777" y="3224439"/>
                  <a:pt x="95228" y="3125234"/>
                  <a:pt x="153909" y="3223033"/>
                </a:cubicBezTo>
                <a:cubicBezTo>
                  <a:pt x="155870" y="3230878"/>
                  <a:pt x="166241" y="3276301"/>
                  <a:pt x="172016" y="3286407"/>
                </a:cubicBezTo>
                <a:cubicBezTo>
                  <a:pt x="217429" y="3365878"/>
                  <a:pt x="183313" y="3272788"/>
                  <a:pt x="235390" y="3376942"/>
                </a:cubicBezTo>
                <a:cubicBezTo>
                  <a:pt x="241426" y="3389013"/>
                  <a:pt x="248885" y="3400472"/>
                  <a:pt x="253497" y="3413156"/>
                </a:cubicBezTo>
                <a:cubicBezTo>
                  <a:pt x="280306" y="3486879"/>
                  <a:pt x="258711" y="3458493"/>
                  <a:pt x="289711" y="3512744"/>
                </a:cubicBezTo>
                <a:cubicBezTo>
                  <a:pt x="313466" y="3554316"/>
                  <a:pt x="306118" y="3531886"/>
                  <a:pt x="344031" y="3576118"/>
                </a:cubicBezTo>
                <a:cubicBezTo>
                  <a:pt x="419646" y="3664336"/>
                  <a:pt x="295132" y="3536276"/>
                  <a:pt x="389299" y="3630439"/>
                </a:cubicBezTo>
                <a:cubicBezTo>
                  <a:pt x="404510" y="3676075"/>
                  <a:pt x="388525" y="3645297"/>
                  <a:pt x="434566" y="3684760"/>
                </a:cubicBezTo>
                <a:cubicBezTo>
                  <a:pt x="444287" y="3693092"/>
                  <a:pt x="450534" y="3705702"/>
                  <a:pt x="461726" y="3711920"/>
                </a:cubicBezTo>
                <a:cubicBezTo>
                  <a:pt x="478411" y="3721189"/>
                  <a:pt x="516047" y="3730027"/>
                  <a:pt x="516047" y="3730027"/>
                </a:cubicBezTo>
                <a:cubicBezTo>
                  <a:pt x="638628" y="3821965"/>
                  <a:pt x="459234" y="3692320"/>
                  <a:pt x="597528" y="3775295"/>
                </a:cubicBezTo>
                <a:cubicBezTo>
                  <a:pt x="607356" y="3781192"/>
                  <a:pt x="651458" y="3821687"/>
                  <a:pt x="669956" y="3829615"/>
                </a:cubicBezTo>
                <a:cubicBezTo>
                  <a:pt x="681393" y="3834517"/>
                  <a:pt x="694206" y="3835251"/>
                  <a:pt x="706170" y="3838669"/>
                </a:cubicBezTo>
                <a:cubicBezTo>
                  <a:pt x="715346" y="3841291"/>
                  <a:pt x="724559" y="3843963"/>
                  <a:pt x="733330" y="3847722"/>
                </a:cubicBezTo>
                <a:cubicBezTo>
                  <a:pt x="745735" y="3853038"/>
                  <a:pt x="757013" y="3860817"/>
                  <a:pt x="769544" y="3865829"/>
                </a:cubicBezTo>
                <a:cubicBezTo>
                  <a:pt x="787265" y="3872918"/>
                  <a:pt x="805758" y="3877900"/>
                  <a:pt x="823865" y="3883936"/>
                </a:cubicBezTo>
                <a:lnTo>
                  <a:pt x="878186" y="3902043"/>
                </a:lnTo>
                <a:cubicBezTo>
                  <a:pt x="887239" y="3905061"/>
                  <a:pt x="896485" y="3907553"/>
                  <a:pt x="905346" y="3911097"/>
                </a:cubicBezTo>
                <a:cubicBezTo>
                  <a:pt x="920435" y="3917133"/>
                  <a:pt x="935196" y="3924065"/>
                  <a:pt x="950614" y="3929204"/>
                </a:cubicBezTo>
                <a:cubicBezTo>
                  <a:pt x="1030649" y="3955882"/>
                  <a:pt x="936205" y="3914387"/>
                  <a:pt x="1041148" y="3956364"/>
                </a:cubicBezTo>
                <a:cubicBezTo>
                  <a:pt x="1106770" y="3982613"/>
                  <a:pt x="1047417" y="3968822"/>
                  <a:pt x="1113576" y="3983524"/>
                </a:cubicBezTo>
                <a:cubicBezTo>
                  <a:pt x="1167385" y="3995482"/>
                  <a:pt x="1160782" y="3992179"/>
                  <a:pt x="1222218" y="4001631"/>
                </a:cubicBezTo>
                <a:cubicBezTo>
                  <a:pt x="1272388" y="4009350"/>
                  <a:pt x="1274741" y="4010326"/>
                  <a:pt x="1321806" y="4019738"/>
                </a:cubicBezTo>
                <a:cubicBezTo>
                  <a:pt x="1430447" y="4016720"/>
                  <a:pt x="1539323" y="4018428"/>
                  <a:pt x="1647730" y="4010685"/>
                </a:cubicBezTo>
                <a:cubicBezTo>
                  <a:pt x="1666768" y="4009325"/>
                  <a:pt x="1702051" y="3992578"/>
                  <a:pt x="1702051" y="3992578"/>
                </a:cubicBezTo>
                <a:cubicBezTo>
                  <a:pt x="1789568" y="3995596"/>
                  <a:pt x="1877184" y="3996489"/>
                  <a:pt x="1964602" y="4001631"/>
                </a:cubicBezTo>
                <a:cubicBezTo>
                  <a:pt x="1979963" y="4002535"/>
                  <a:pt x="1994566" y="4009074"/>
                  <a:pt x="2009869" y="4010685"/>
                </a:cubicBezTo>
                <a:cubicBezTo>
                  <a:pt x="2051994" y="4015119"/>
                  <a:pt x="2094368" y="4016720"/>
                  <a:pt x="2136618" y="4019738"/>
                </a:cubicBezTo>
                <a:cubicBezTo>
                  <a:pt x="2148689" y="4022756"/>
                  <a:pt x="2160589" y="4026566"/>
                  <a:pt x="2172831" y="4028792"/>
                </a:cubicBezTo>
                <a:cubicBezTo>
                  <a:pt x="2193826" y="4032609"/>
                  <a:pt x="2215157" y="4034337"/>
                  <a:pt x="2236206" y="4037845"/>
                </a:cubicBezTo>
                <a:cubicBezTo>
                  <a:pt x="2251384" y="4040375"/>
                  <a:pt x="2266384" y="4043881"/>
                  <a:pt x="2281473" y="4046899"/>
                </a:cubicBezTo>
                <a:lnTo>
                  <a:pt x="5622202" y="4037845"/>
                </a:lnTo>
                <a:cubicBezTo>
                  <a:pt x="5734963" y="4037267"/>
                  <a:pt x="5807275" y="4029251"/>
                  <a:pt x="5911913" y="4019738"/>
                </a:cubicBezTo>
                <a:cubicBezTo>
                  <a:pt x="5920966" y="4013702"/>
                  <a:pt x="5928434" y="4003911"/>
                  <a:pt x="5939073" y="4001631"/>
                </a:cubicBezTo>
                <a:cubicBezTo>
                  <a:pt x="5971666" y="3994647"/>
                  <a:pt x="6005621" y="3996983"/>
                  <a:pt x="6038661" y="3992578"/>
                </a:cubicBezTo>
                <a:cubicBezTo>
                  <a:pt x="6050995" y="3990933"/>
                  <a:pt x="6062911" y="3986942"/>
                  <a:pt x="6074875" y="3983524"/>
                </a:cubicBezTo>
                <a:cubicBezTo>
                  <a:pt x="6084051" y="3980902"/>
                  <a:pt x="6092859" y="3977093"/>
                  <a:pt x="6102035" y="3974471"/>
                </a:cubicBezTo>
                <a:cubicBezTo>
                  <a:pt x="6113999" y="3971053"/>
                  <a:pt x="6126331" y="3968992"/>
                  <a:pt x="6138249" y="3965417"/>
                </a:cubicBezTo>
                <a:cubicBezTo>
                  <a:pt x="6156530" y="3959932"/>
                  <a:pt x="6174053" y="3951939"/>
                  <a:pt x="6192570" y="3947310"/>
                </a:cubicBezTo>
                <a:cubicBezTo>
                  <a:pt x="6212815" y="3942249"/>
                  <a:pt x="6269879" y="3928968"/>
                  <a:pt x="6283105" y="3920150"/>
                </a:cubicBezTo>
                <a:cubicBezTo>
                  <a:pt x="6318205" y="3896749"/>
                  <a:pt x="6299943" y="3905484"/>
                  <a:pt x="6337425" y="3892990"/>
                </a:cubicBezTo>
                <a:cubicBezTo>
                  <a:pt x="6346479" y="3886954"/>
                  <a:pt x="6354854" y="3879749"/>
                  <a:pt x="6364586" y="3874883"/>
                </a:cubicBezTo>
                <a:cubicBezTo>
                  <a:pt x="6373122" y="3870615"/>
                  <a:pt x="6383404" y="3870464"/>
                  <a:pt x="6391746" y="3865829"/>
                </a:cubicBezTo>
                <a:cubicBezTo>
                  <a:pt x="6485132" y="3813947"/>
                  <a:pt x="6411773" y="3841046"/>
                  <a:pt x="6473227" y="3820562"/>
                </a:cubicBezTo>
                <a:cubicBezTo>
                  <a:pt x="6482281" y="3814526"/>
                  <a:pt x="6490445" y="3806874"/>
                  <a:pt x="6500388" y="3802455"/>
                </a:cubicBezTo>
                <a:cubicBezTo>
                  <a:pt x="6517829" y="3794703"/>
                  <a:pt x="6554709" y="3784348"/>
                  <a:pt x="6554709" y="3784348"/>
                </a:cubicBezTo>
                <a:cubicBezTo>
                  <a:pt x="6563762" y="3775295"/>
                  <a:pt x="6571216" y="3764290"/>
                  <a:pt x="6581869" y="3757188"/>
                </a:cubicBezTo>
                <a:cubicBezTo>
                  <a:pt x="6589809" y="3751894"/>
                  <a:pt x="6602281" y="3754882"/>
                  <a:pt x="6609029" y="3748134"/>
                </a:cubicBezTo>
                <a:cubicBezTo>
                  <a:pt x="6714646" y="3642515"/>
                  <a:pt x="6595452" y="3727006"/>
                  <a:pt x="6672404" y="3675706"/>
                </a:cubicBezTo>
                <a:cubicBezTo>
                  <a:pt x="6705418" y="3576660"/>
                  <a:pt x="6652766" y="3726680"/>
                  <a:pt x="6699564" y="3621386"/>
                </a:cubicBezTo>
                <a:cubicBezTo>
                  <a:pt x="6707316" y="3603945"/>
                  <a:pt x="6711635" y="3585172"/>
                  <a:pt x="6717671" y="3567065"/>
                </a:cubicBezTo>
                <a:cubicBezTo>
                  <a:pt x="6720689" y="3558012"/>
                  <a:pt x="6721430" y="3547845"/>
                  <a:pt x="6726724" y="3539905"/>
                </a:cubicBezTo>
                <a:cubicBezTo>
                  <a:pt x="6738795" y="3521798"/>
                  <a:pt x="6756056" y="3506229"/>
                  <a:pt x="6762938" y="3485584"/>
                </a:cubicBezTo>
                <a:cubicBezTo>
                  <a:pt x="6765956" y="3476530"/>
                  <a:pt x="6767357" y="3466765"/>
                  <a:pt x="6771992" y="3458423"/>
                </a:cubicBezTo>
                <a:cubicBezTo>
                  <a:pt x="6782561" y="3439400"/>
                  <a:pt x="6808206" y="3404103"/>
                  <a:pt x="6808206" y="3404103"/>
                </a:cubicBezTo>
                <a:cubicBezTo>
                  <a:pt x="6815569" y="3382011"/>
                  <a:pt x="6817814" y="3367334"/>
                  <a:pt x="6835366" y="3349782"/>
                </a:cubicBezTo>
                <a:cubicBezTo>
                  <a:pt x="6843060" y="3342088"/>
                  <a:pt x="6853473" y="3337711"/>
                  <a:pt x="6862526" y="3331675"/>
                </a:cubicBezTo>
                <a:cubicBezTo>
                  <a:pt x="6869890" y="3309584"/>
                  <a:pt x="6872136" y="3294905"/>
                  <a:pt x="6889687" y="3277354"/>
                </a:cubicBezTo>
                <a:cubicBezTo>
                  <a:pt x="6897381" y="3269660"/>
                  <a:pt x="6907794" y="3265283"/>
                  <a:pt x="6916847" y="3259247"/>
                </a:cubicBezTo>
                <a:cubicBezTo>
                  <a:pt x="6936628" y="3229576"/>
                  <a:pt x="6934954" y="3242968"/>
                  <a:pt x="6934954" y="3223033"/>
                </a:cubicBezTo>
              </a:path>
            </a:pathLst>
          </a:custGeom>
          <a:noFill/>
          <a:ln w="76200">
            <a:solidFill>
              <a:srgbClr val="996633"/>
            </a:solidFill>
          </a:ln>
          <a:effectLst>
            <a:glow rad="228600">
              <a:srgbClr val="FFFF00">
                <a:alpha val="7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Freeform 3"/>
          <p:cNvSpPr/>
          <p:nvPr/>
        </p:nvSpPr>
        <p:spPr>
          <a:xfrm>
            <a:off x="7749766" y="3920150"/>
            <a:ext cx="72428" cy="805759"/>
          </a:xfrm>
          <a:custGeom>
            <a:avLst/>
            <a:gdLst>
              <a:gd name="connsiteX0" fmla="*/ 0 w 72428"/>
              <a:gd name="connsiteY0" fmla="*/ 0 h 805759"/>
              <a:gd name="connsiteX1" fmla="*/ 27161 w 72428"/>
              <a:gd name="connsiteY1" fmla="*/ 45268 h 805759"/>
              <a:gd name="connsiteX2" fmla="*/ 45268 w 72428"/>
              <a:gd name="connsiteY2" fmla="*/ 72428 h 805759"/>
              <a:gd name="connsiteX3" fmla="*/ 54321 w 72428"/>
              <a:gd name="connsiteY3" fmla="*/ 108642 h 805759"/>
              <a:gd name="connsiteX4" fmla="*/ 72428 w 72428"/>
              <a:gd name="connsiteY4" fmla="*/ 181070 h 805759"/>
              <a:gd name="connsiteX5" fmla="*/ 63375 w 72428"/>
              <a:gd name="connsiteY5" fmla="*/ 434567 h 805759"/>
              <a:gd name="connsiteX6" fmla="*/ 27161 w 72428"/>
              <a:gd name="connsiteY6" fmla="*/ 525101 h 805759"/>
              <a:gd name="connsiteX7" fmla="*/ 9054 w 72428"/>
              <a:gd name="connsiteY7" fmla="*/ 579422 h 805759"/>
              <a:gd name="connsiteX8" fmla="*/ 0 w 72428"/>
              <a:gd name="connsiteY8" fmla="*/ 805759 h 80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28" h="805759">
                <a:moveTo>
                  <a:pt x="0" y="0"/>
                </a:moveTo>
                <a:cubicBezTo>
                  <a:pt x="9054" y="15089"/>
                  <a:pt x="17834" y="30346"/>
                  <a:pt x="27161" y="45268"/>
                </a:cubicBezTo>
                <a:cubicBezTo>
                  <a:pt x="32928" y="54495"/>
                  <a:pt x="40982" y="62427"/>
                  <a:pt x="45268" y="72428"/>
                </a:cubicBezTo>
                <a:cubicBezTo>
                  <a:pt x="50169" y="83865"/>
                  <a:pt x="51622" y="96495"/>
                  <a:pt x="54321" y="108642"/>
                </a:cubicBezTo>
                <a:cubicBezTo>
                  <a:pt x="68887" y="174189"/>
                  <a:pt x="56252" y="132537"/>
                  <a:pt x="72428" y="181070"/>
                </a:cubicBezTo>
                <a:cubicBezTo>
                  <a:pt x="69410" y="265569"/>
                  <a:pt x="70596" y="350323"/>
                  <a:pt x="63375" y="434567"/>
                </a:cubicBezTo>
                <a:cubicBezTo>
                  <a:pt x="55703" y="524076"/>
                  <a:pt x="50807" y="471899"/>
                  <a:pt x="27161" y="525101"/>
                </a:cubicBezTo>
                <a:cubicBezTo>
                  <a:pt x="19409" y="542542"/>
                  <a:pt x="9054" y="579422"/>
                  <a:pt x="9054" y="579422"/>
                </a:cubicBezTo>
                <a:lnTo>
                  <a:pt x="0" y="805759"/>
                </a:lnTo>
              </a:path>
            </a:pathLst>
          </a:custGeom>
          <a:noFill/>
          <a:ln w="57150">
            <a:solidFill>
              <a:srgbClr val="996633"/>
            </a:solidFill>
          </a:ln>
          <a:effectLst>
            <a:glow rad="2286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5" name="Freeform 4"/>
          <p:cNvSpPr/>
          <p:nvPr/>
        </p:nvSpPr>
        <p:spPr>
          <a:xfrm>
            <a:off x="932507" y="1837853"/>
            <a:ext cx="6703481" cy="1484769"/>
          </a:xfrm>
          <a:custGeom>
            <a:avLst/>
            <a:gdLst>
              <a:gd name="connsiteX0" fmla="*/ 6672404 w 6703481"/>
              <a:gd name="connsiteY0" fmla="*/ 1484769 h 1484769"/>
              <a:gd name="connsiteX1" fmla="*/ 6609030 w 6703481"/>
              <a:gd name="connsiteY1" fmla="*/ 1439501 h 1484769"/>
              <a:gd name="connsiteX2" fmla="*/ 6590923 w 6703481"/>
              <a:gd name="connsiteY2" fmla="*/ 1385181 h 1484769"/>
              <a:gd name="connsiteX3" fmla="*/ 6599976 w 6703481"/>
              <a:gd name="connsiteY3" fmla="*/ 1050202 h 1484769"/>
              <a:gd name="connsiteX4" fmla="*/ 6618083 w 6703481"/>
              <a:gd name="connsiteY4" fmla="*/ 995882 h 1484769"/>
              <a:gd name="connsiteX5" fmla="*/ 6636190 w 6703481"/>
              <a:gd name="connsiteY5" fmla="*/ 968721 h 1484769"/>
              <a:gd name="connsiteX6" fmla="*/ 6654297 w 6703481"/>
              <a:gd name="connsiteY6" fmla="*/ 914400 h 1484769"/>
              <a:gd name="connsiteX7" fmla="*/ 6690511 w 6703481"/>
              <a:gd name="connsiteY7" fmla="*/ 851026 h 1484769"/>
              <a:gd name="connsiteX8" fmla="*/ 6690511 w 6703481"/>
              <a:gd name="connsiteY8" fmla="*/ 525101 h 1484769"/>
              <a:gd name="connsiteX9" fmla="*/ 6663350 w 6703481"/>
              <a:gd name="connsiteY9" fmla="*/ 425513 h 1484769"/>
              <a:gd name="connsiteX10" fmla="*/ 6636190 w 6703481"/>
              <a:gd name="connsiteY10" fmla="*/ 362139 h 1484769"/>
              <a:gd name="connsiteX11" fmla="*/ 6609030 w 6703481"/>
              <a:gd name="connsiteY11" fmla="*/ 344032 h 1484769"/>
              <a:gd name="connsiteX12" fmla="*/ 6599976 w 6703481"/>
              <a:gd name="connsiteY12" fmla="*/ 316872 h 1484769"/>
              <a:gd name="connsiteX13" fmla="*/ 6545655 w 6703481"/>
              <a:gd name="connsiteY13" fmla="*/ 280658 h 1484769"/>
              <a:gd name="connsiteX14" fmla="*/ 6482281 w 6703481"/>
              <a:gd name="connsiteY14" fmla="*/ 235391 h 1484769"/>
              <a:gd name="connsiteX15" fmla="*/ 6446067 w 6703481"/>
              <a:gd name="connsiteY15" fmla="*/ 226337 h 1484769"/>
              <a:gd name="connsiteX16" fmla="*/ 6418907 w 6703481"/>
              <a:gd name="connsiteY16" fmla="*/ 208230 h 1484769"/>
              <a:gd name="connsiteX17" fmla="*/ 6391746 w 6703481"/>
              <a:gd name="connsiteY17" fmla="*/ 181070 h 1484769"/>
              <a:gd name="connsiteX18" fmla="*/ 6337426 w 6703481"/>
              <a:gd name="connsiteY18" fmla="*/ 162963 h 1484769"/>
              <a:gd name="connsiteX19" fmla="*/ 6301212 w 6703481"/>
              <a:gd name="connsiteY19" fmla="*/ 135802 h 1484769"/>
              <a:gd name="connsiteX20" fmla="*/ 6274051 w 6703481"/>
              <a:gd name="connsiteY20" fmla="*/ 126749 h 1484769"/>
              <a:gd name="connsiteX21" fmla="*/ 6201624 w 6703481"/>
              <a:gd name="connsiteY21" fmla="*/ 108642 h 1484769"/>
              <a:gd name="connsiteX22" fmla="*/ 6156356 w 6703481"/>
              <a:gd name="connsiteY22" fmla="*/ 99589 h 1484769"/>
              <a:gd name="connsiteX23" fmla="*/ 6129196 w 6703481"/>
              <a:gd name="connsiteY23" fmla="*/ 90535 h 1484769"/>
              <a:gd name="connsiteX24" fmla="*/ 6020554 w 6703481"/>
              <a:gd name="connsiteY24" fmla="*/ 81482 h 1484769"/>
              <a:gd name="connsiteX25" fmla="*/ 5957180 w 6703481"/>
              <a:gd name="connsiteY25" fmla="*/ 72428 h 1484769"/>
              <a:gd name="connsiteX26" fmla="*/ 5857592 w 6703481"/>
              <a:gd name="connsiteY26" fmla="*/ 63375 h 1484769"/>
              <a:gd name="connsiteX27" fmla="*/ 5821378 w 6703481"/>
              <a:gd name="connsiteY27" fmla="*/ 54321 h 1484769"/>
              <a:gd name="connsiteX28" fmla="*/ 5667469 w 6703481"/>
              <a:gd name="connsiteY28" fmla="*/ 36214 h 1484769"/>
              <a:gd name="connsiteX29" fmla="*/ 5151422 w 6703481"/>
              <a:gd name="connsiteY29" fmla="*/ 45268 h 1484769"/>
              <a:gd name="connsiteX30" fmla="*/ 5024673 w 6703481"/>
              <a:gd name="connsiteY30" fmla="*/ 63375 h 1484769"/>
              <a:gd name="connsiteX31" fmla="*/ 4988459 w 6703481"/>
              <a:gd name="connsiteY31" fmla="*/ 72428 h 1484769"/>
              <a:gd name="connsiteX32" fmla="*/ 4762123 w 6703481"/>
              <a:gd name="connsiteY32" fmla="*/ 81482 h 1484769"/>
              <a:gd name="connsiteX33" fmla="*/ 3621386 w 6703481"/>
              <a:gd name="connsiteY33" fmla="*/ 72428 h 1484769"/>
              <a:gd name="connsiteX34" fmla="*/ 3567065 w 6703481"/>
              <a:gd name="connsiteY34" fmla="*/ 63375 h 1484769"/>
              <a:gd name="connsiteX35" fmla="*/ 3458424 w 6703481"/>
              <a:gd name="connsiteY35" fmla="*/ 54321 h 1484769"/>
              <a:gd name="connsiteX36" fmla="*/ 3259247 w 6703481"/>
              <a:gd name="connsiteY36" fmla="*/ 36214 h 1484769"/>
              <a:gd name="connsiteX37" fmla="*/ 2607398 w 6703481"/>
              <a:gd name="connsiteY37" fmla="*/ 27161 h 1484769"/>
              <a:gd name="connsiteX38" fmla="*/ 2444436 w 6703481"/>
              <a:gd name="connsiteY38" fmla="*/ 18107 h 1484769"/>
              <a:gd name="connsiteX39" fmla="*/ 2372008 w 6703481"/>
              <a:gd name="connsiteY39" fmla="*/ 0 h 1484769"/>
              <a:gd name="connsiteX40" fmla="*/ 2172832 w 6703481"/>
              <a:gd name="connsiteY40" fmla="*/ 9054 h 1484769"/>
              <a:gd name="connsiteX41" fmla="*/ 1339913 w 6703481"/>
              <a:gd name="connsiteY41" fmla="*/ 27161 h 1484769"/>
              <a:gd name="connsiteX42" fmla="*/ 1303699 w 6703481"/>
              <a:gd name="connsiteY42" fmla="*/ 36214 h 1484769"/>
              <a:gd name="connsiteX43" fmla="*/ 1276539 w 6703481"/>
              <a:gd name="connsiteY43" fmla="*/ 45268 h 1484769"/>
              <a:gd name="connsiteX44" fmla="*/ 1113576 w 6703481"/>
              <a:gd name="connsiteY44" fmla="*/ 54321 h 1484769"/>
              <a:gd name="connsiteX45" fmla="*/ 950614 w 6703481"/>
              <a:gd name="connsiteY45" fmla="*/ 45268 h 1484769"/>
              <a:gd name="connsiteX46" fmla="*/ 905346 w 6703481"/>
              <a:gd name="connsiteY46" fmla="*/ 36214 h 1484769"/>
              <a:gd name="connsiteX47" fmla="*/ 778598 w 6703481"/>
              <a:gd name="connsiteY47" fmla="*/ 27161 h 1484769"/>
              <a:gd name="connsiteX48" fmla="*/ 751438 w 6703481"/>
              <a:gd name="connsiteY48" fmla="*/ 18107 h 1484769"/>
              <a:gd name="connsiteX49" fmla="*/ 181069 w 6703481"/>
              <a:gd name="connsiteY49" fmla="*/ 18107 h 1484769"/>
              <a:gd name="connsiteX50" fmla="*/ 153909 w 6703481"/>
              <a:gd name="connsiteY50" fmla="*/ 54321 h 1484769"/>
              <a:gd name="connsiteX51" fmla="*/ 135802 w 6703481"/>
              <a:gd name="connsiteY51" fmla="*/ 108642 h 1484769"/>
              <a:gd name="connsiteX52" fmla="*/ 126748 w 6703481"/>
              <a:gd name="connsiteY52" fmla="*/ 135802 h 1484769"/>
              <a:gd name="connsiteX53" fmla="*/ 117695 w 6703481"/>
              <a:gd name="connsiteY53" fmla="*/ 162963 h 1484769"/>
              <a:gd name="connsiteX54" fmla="*/ 99588 w 6703481"/>
              <a:gd name="connsiteY54" fmla="*/ 190123 h 1484769"/>
              <a:gd name="connsiteX55" fmla="*/ 72428 w 6703481"/>
              <a:gd name="connsiteY55" fmla="*/ 217284 h 1484769"/>
              <a:gd name="connsiteX56" fmla="*/ 45267 w 6703481"/>
              <a:gd name="connsiteY56" fmla="*/ 226337 h 1484769"/>
              <a:gd name="connsiteX57" fmla="*/ 27160 w 6703481"/>
              <a:gd name="connsiteY57" fmla="*/ 253497 h 1484769"/>
              <a:gd name="connsiteX58" fmla="*/ 0 w 6703481"/>
              <a:gd name="connsiteY58" fmla="*/ 271604 h 148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703481" h="1484769">
                <a:moveTo>
                  <a:pt x="6672404" y="1484769"/>
                </a:moveTo>
                <a:cubicBezTo>
                  <a:pt x="6633455" y="1469189"/>
                  <a:pt x="6625157" y="1475786"/>
                  <a:pt x="6609030" y="1439501"/>
                </a:cubicBezTo>
                <a:cubicBezTo>
                  <a:pt x="6601278" y="1422060"/>
                  <a:pt x="6590923" y="1385181"/>
                  <a:pt x="6590923" y="1385181"/>
                </a:cubicBezTo>
                <a:cubicBezTo>
                  <a:pt x="6593941" y="1273521"/>
                  <a:pt x="6592202" y="1161632"/>
                  <a:pt x="6599976" y="1050202"/>
                </a:cubicBezTo>
                <a:cubicBezTo>
                  <a:pt x="6601304" y="1031162"/>
                  <a:pt x="6607496" y="1011763"/>
                  <a:pt x="6618083" y="995882"/>
                </a:cubicBezTo>
                <a:lnTo>
                  <a:pt x="6636190" y="968721"/>
                </a:lnTo>
                <a:cubicBezTo>
                  <a:pt x="6642226" y="950614"/>
                  <a:pt x="6645761" y="931471"/>
                  <a:pt x="6654297" y="914400"/>
                </a:cubicBezTo>
                <a:cubicBezTo>
                  <a:pt x="6677270" y="868455"/>
                  <a:pt x="6664918" y="889416"/>
                  <a:pt x="6690511" y="851026"/>
                </a:cubicBezTo>
                <a:cubicBezTo>
                  <a:pt x="6710965" y="707840"/>
                  <a:pt x="6704330" y="780760"/>
                  <a:pt x="6690511" y="525101"/>
                </a:cubicBezTo>
                <a:cubicBezTo>
                  <a:pt x="6686533" y="451516"/>
                  <a:pt x="6692079" y="468607"/>
                  <a:pt x="6663350" y="425513"/>
                </a:cubicBezTo>
                <a:cubicBezTo>
                  <a:pt x="6656424" y="397808"/>
                  <a:pt x="6657031" y="382980"/>
                  <a:pt x="6636190" y="362139"/>
                </a:cubicBezTo>
                <a:cubicBezTo>
                  <a:pt x="6628496" y="354445"/>
                  <a:pt x="6618083" y="350068"/>
                  <a:pt x="6609030" y="344032"/>
                </a:cubicBezTo>
                <a:cubicBezTo>
                  <a:pt x="6606012" y="334979"/>
                  <a:pt x="6606724" y="323620"/>
                  <a:pt x="6599976" y="316872"/>
                </a:cubicBezTo>
                <a:cubicBezTo>
                  <a:pt x="6584588" y="301484"/>
                  <a:pt x="6563064" y="293716"/>
                  <a:pt x="6545655" y="280658"/>
                </a:cubicBezTo>
                <a:cubicBezTo>
                  <a:pt x="6541522" y="277558"/>
                  <a:pt x="6492587" y="239808"/>
                  <a:pt x="6482281" y="235391"/>
                </a:cubicBezTo>
                <a:cubicBezTo>
                  <a:pt x="6470844" y="230490"/>
                  <a:pt x="6458138" y="229355"/>
                  <a:pt x="6446067" y="226337"/>
                </a:cubicBezTo>
                <a:cubicBezTo>
                  <a:pt x="6437014" y="220301"/>
                  <a:pt x="6427266" y="215196"/>
                  <a:pt x="6418907" y="208230"/>
                </a:cubicBezTo>
                <a:cubicBezTo>
                  <a:pt x="6409071" y="200033"/>
                  <a:pt x="6402938" y="187288"/>
                  <a:pt x="6391746" y="181070"/>
                </a:cubicBezTo>
                <a:cubicBezTo>
                  <a:pt x="6375062" y="171801"/>
                  <a:pt x="6337426" y="162963"/>
                  <a:pt x="6337426" y="162963"/>
                </a:cubicBezTo>
                <a:cubicBezTo>
                  <a:pt x="6325355" y="153909"/>
                  <a:pt x="6314313" y="143288"/>
                  <a:pt x="6301212" y="135802"/>
                </a:cubicBezTo>
                <a:cubicBezTo>
                  <a:pt x="6292926" y="131067"/>
                  <a:pt x="6283258" y="129260"/>
                  <a:pt x="6274051" y="126749"/>
                </a:cubicBezTo>
                <a:cubicBezTo>
                  <a:pt x="6250042" y="120201"/>
                  <a:pt x="6226026" y="113522"/>
                  <a:pt x="6201624" y="108642"/>
                </a:cubicBezTo>
                <a:cubicBezTo>
                  <a:pt x="6186535" y="105624"/>
                  <a:pt x="6171285" y="103321"/>
                  <a:pt x="6156356" y="99589"/>
                </a:cubicBezTo>
                <a:cubicBezTo>
                  <a:pt x="6147098" y="97274"/>
                  <a:pt x="6138655" y="91796"/>
                  <a:pt x="6129196" y="90535"/>
                </a:cubicBezTo>
                <a:cubicBezTo>
                  <a:pt x="6093175" y="85732"/>
                  <a:pt x="6056694" y="85286"/>
                  <a:pt x="6020554" y="81482"/>
                </a:cubicBezTo>
                <a:cubicBezTo>
                  <a:pt x="5999332" y="79248"/>
                  <a:pt x="5978389" y="74785"/>
                  <a:pt x="5957180" y="72428"/>
                </a:cubicBezTo>
                <a:cubicBezTo>
                  <a:pt x="5924051" y="68747"/>
                  <a:pt x="5890788" y="66393"/>
                  <a:pt x="5857592" y="63375"/>
                </a:cubicBezTo>
                <a:cubicBezTo>
                  <a:pt x="5845521" y="60357"/>
                  <a:pt x="5833745" y="55695"/>
                  <a:pt x="5821378" y="54321"/>
                </a:cubicBezTo>
                <a:cubicBezTo>
                  <a:pt x="5660776" y="36476"/>
                  <a:pt x="5740296" y="60491"/>
                  <a:pt x="5667469" y="36214"/>
                </a:cubicBezTo>
                <a:cubicBezTo>
                  <a:pt x="5495453" y="39232"/>
                  <a:pt x="5323311" y="38005"/>
                  <a:pt x="5151422" y="45268"/>
                </a:cubicBezTo>
                <a:cubicBezTo>
                  <a:pt x="5108781" y="47070"/>
                  <a:pt x="5066771" y="56359"/>
                  <a:pt x="5024673" y="63375"/>
                </a:cubicBezTo>
                <a:cubicBezTo>
                  <a:pt x="5012399" y="65421"/>
                  <a:pt x="5000872" y="71572"/>
                  <a:pt x="4988459" y="72428"/>
                </a:cubicBezTo>
                <a:cubicBezTo>
                  <a:pt x="4913132" y="77623"/>
                  <a:pt x="4837568" y="78464"/>
                  <a:pt x="4762123" y="81482"/>
                </a:cubicBezTo>
                <a:lnTo>
                  <a:pt x="3621386" y="72428"/>
                </a:lnTo>
                <a:cubicBezTo>
                  <a:pt x="3603031" y="72150"/>
                  <a:pt x="3585309" y="65402"/>
                  <a:pt x="3567065" y="63375"/>
                </a:cubicBezTo>
                <a:cubicBezTo>
                  <a:pt x="3530948" y="59362"/>
                  <a:pt x="3494583" y="57937"/>
                  <a:pt x="3458424" y="54321"/>
                </a:cubicBezTo>
                <a:cubicBezTo>
                  <a:pt x="3361147" y="44593"/>
                  <a:pt x="3380354" y="39030"/>
                  <a:pt x="3259247" y="36214"/>
                </a:cubicBezTo>
                <a:lnTo>
                  <a:pt x="2607398" y="27161"/>
                </a:lnTo>
                <a:cubicBezTo>
                  <a:pt x="2553077" y="24143"/>
                  <a:pt x="2498482" y="24343"/>
                  <a:pt x="2444436" y="18107"/>
                </a:cubicBezTo>
                <a:cubicBezTo>
                  <a:pt x="2419714" y="15254"/>
                  <a:pt x="2372008" y="0"/>
                  <a:pt x="2372008" y="0"/>
                </a:cubicBezTo>
                <a:cubicBezTo>
                  <a:pt x="2305616" y="3018"/>
                  <a:pt x="2239280" y="7764"/>
                  <a:pt x="2172832" y="9054"/>
                </a:cubicBezTo>
                <a:lnTo>
                  <a:pt x="1339913" y="27161"/>
                </a:lnTo>
                <a:cubicBezTo>
                  <a:pt x="1327842" y="30179"/>
                  <a:pt x="1315663" y="32796"/>
                  <a:pt x="1303699" y="36214"/>
                </a:cubicBezTo>
                <a:cubicBezTo>
                  <a:pt x="1294523" y="38836"/>
                  <a:pt x="1286039" y="44363"/>
                  <a:pt x="1276539" y="45268"/>
                </a:cubicBezTo>
                <a:cubicBezTo>
                  <a:pt x="1222379" y="50426"/>
                  <a:pt x="1167897" y="51303"/>
                  <a:pt x="1113576" y="54321"/>
                </a:cubicBezTo>
                <a:cubicBezTo>
                  <a:pt x="1059255" y="51303"/>
                  <a:pt x="1004814" y="49981"/>
                  <a:pt x="950614" y="45268"/>
                </a:cubicBezTo>
                <a:cubicBezTo>
                  <a:pt x="935284" y="43935"/>
                  <a:pt x="920650" y="37825"/>
                  <a:pt x="905346" y="36214"/>
                </a:cubicBezTo>
                <a:cubicBezTo>
                  <a:pt x="863222" y="31780"/>
                  <a:pt x="820847" y="30179"/>
                  <a:pt x="778598" y="27161"/>
                </a:cubicBezTo>
                <a:cubicBezTo>
                  <a:pt x="769545" y="24143"/>
                  <a:pt x="760796" y="19979"/>
                  <a:pt x="751438" y="18107"/>
                </a:cubicBezTo>
                <a:cubicBezTo>
                  <a:pt x="581258" y="-15929"/>
                  <a:pt x="230021" y="17233"/>
                  <a:pt x="181069" y="18107"/>
                </a:cubicBezTo>
                <a:cubicBezTo>
                  <a:pt x="172016" y="30178"/>
                  <a:pt x="160657" y="40825"/>
                  <a:pt x="153909" y="54321"/>
                </a:cubicBezTo>
                <a:cubicBezTo>
                  <a:pt x="145373" y="71392"/>
                  <a:pt x="141838" y="90535"/>
                  <a:pt x="135802" y="108642"/>
                </a:cubicBezTo>
                <a:lnTo>
                  <a:pt x="126748" y="135802"/>
                </a:lnTo>
                <a:cubicBezTo>
                  <a:pt x="123730" y="144856"/>
                  <a:pt x="122989" y="155023"/>
                  <a:pt x="117695" y="162963"/>
                </a:cubicBezTo>
                <a:cubicBezTo>
                  <a:pt x="111659" y="172016"/>
                  <a:pt x="106554" y="181764"/>
                  <a:pt x="99588" y="190123"/>
                </a:cubicBezTo>
                <a:cubicBezTo>
                  <a:pt x="91391" y="199959"/>
                  <a:pt x="83081" y="210182"/>
                  <a:pt x="72428" y="217284"/>
                </a:cubicBezTo>
                <a:cubicBezTo>
                  <a:pt x="64487" y="222578"/>
                  <a:pt x="54321" y="223319"/>
                  <a:pt x="45267" y="226337"/>
                </a:cubicBezTo>
                <a:cubicBezTo>
                  <a:pt x="39231" y="235390"/>
                  <a:pt x="34854" y="245803"/>
                  <a:pt x="27160" y="253497"/>
                </a:cubicBezTo>
                <a:cubicBezTo>
                  <a:pt x="19466" y="261191"/>
                  <a:pt x="0" y="271604"/>
                  <a:pt x="0" y="271604"/>
                </a:cubicBezTo>
              </a:path>
            </a:pathLst>
          </a:custGeom>
          <a:noFill/>
          <a:ln w="76200">
            <a:solidFill>
              <a:srgbClr val="996633"/>
            </a:solidFill>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32029667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304800" y="457200"/>
            <a:ext cx="8534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Which one below is the size of a virus?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1267"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268" name="Text Box 5"/>
          <p:cNvSpPr txBox="1">
            <a:spLocks noChangeArrowheads="1"/>
          </p:cNvSpPr>
          <p:nvPr/>
        </p:nvSpPr>
        <p:spPr bwMode="auto">
          <a:xfrm>
            <a:off x="7391400" y="19812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3</a:t>
            </a:r>
          </a:p>
        </p:txBody>
      </p:sp>
      <p:pic>
        <p:nvPicPr>
          <p:cNvPr id="6" name="Picture 4" descr="http://sg.geocities.com/rising_raindrop/Cell-size.jpg"/>
          <p:cNvPicPr>
            <a:picLocks noChangeAspect="1" noChangeArrowheads="1"/>
          </p:cNvPicPr>
          <p:nvPr/>
        </p:nvPicPr>
        <p:blipFill>
          <a:blip r:embed="rId2"/>
          <a:srcRect/>
          <a:stretch>
            <a:fillRect/>
          </a:stretch>
        </p:blipFill>
        <p:spPr bwMode="auto">
          <a:xfrm>
            <a:off x="457200" y="1143000"/>
            <a:ext cx="8458200" cy="5445125"/>
          </a:xfrm>
          <a:prstGeom prst="rect">
            <a:avLst/>
          </a:prstGeom>
          <a:noFill/>
          <a:ln w="76200">
            <a:solidFill>
              <a:schemeClr val="bg1">
                <a:lumMod val="65000"/>
              </a:schemeClr>
            </a:solidFill>
            <a:miter lim="800000"/>
            <a:headEnd/>
            <a:tailEnd/>
          </a:ln>
        </p:spPr>
      </p:pic>
      <p:sp>
        <p:nvSpPr>
          <p:cNvPr id="7" name="Rectangle 6"/>
          <p:cNvSpPr/>
          <p:nvPr/>
        </p:nvSpPr>
        <p:spPr>
          <a:xfrm>
            <a:off x="4724400" y="2286000"/>
            <a:ext cx="2514600" cy="533400"/>
          </a:xfrm>
          <a:prstGeom prst="rect">
            <a:avLst/>
          </a:prstGeom>
          <a:noFill/>
          <a:ln w="57150">
            <a:solidFill>
              <a:schemeClr val="bg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273" name="TextBox 9"/>
          <p:cNvSpPr txBox="1">
            <a:spLocks noChangeArrowheads="1"/>
          </p:cNvSpPr>
          <p:nvPr/>
        </p:nvSpPr>
        <p:spPr bwMode="auto">
          <a:xfrm>
            <a:off x="6629400" y="2209800"/>
            <a:ext cx="68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A</a:t>
            </a:r>
          </a:p>
        </p:txBody>
      </p:sp>
      <p:sp>
        <p:nvSpPr>
          <p:cNvPr id="11274" name="TextBox 10"/>
          <p:cNvSpPr txBox="1">
            <a:spLocks noChangeArrowheads="1"/>
          </p:cNvSpPr>
          <p:nvPr/>
        </p:nvSpPr>
        <p:spPr bwMode="auto">
          <a:xfrm>
            <a:off x="7467600" y="3276600"/>
            <a:ext cx="60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B</a:t>
            </a:r>
          </a:p>
        </p:txBody>
      </p:sp>
      <p:sp>
        <p:nvSpPr>
          <p:cNvPr id="11275" name="TextBox 11"/>
          <p:cNvSpPr txBox="1">
            <a:spLocks noChangeArrowheads="1"/>
          </p:cNvSpPr>
          <p:nvPr/>
        </p:nvSpPr>
        <p:spPr bwMode="auto">
          <a:xfrm>
            <a:off x="7467600" y="4648200"/>
            <a:ext cx="76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C</a:t>
            </a:r>
          </a:p>
        </p:txBody>
      </p:sp>
      <p:sp>
        <p:nvSpPr>
          <p:cNvPr id="16" name="Rectangle 15"/>
          <p:cNvSpPr/>
          <p:nvPr/>
        </p:nvSpPr>
        <p:spPr>
          <a:xfrm flipH="1">
            <a:off x="914400" y="1676400"/>
            <a:ext cx="609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a:t>
            </a:r>
          </a:p>
        </p:txBody>
      </p:sp>
      <p:sp>
        <p:nvSpPr>
          <p:cNvPr id="2" name="Rectangle 1"/>
          <p:cNvSpPr/>
          <p:nvPr/>
        </p:nvSpPr>
        <p:spPr>
          <a:xfrm>
            <a:off x="533400" y="1219199"/>
            <a:ext cx="3429000" cy="618653"/>
          </a:xfrm>
          <a:prstGeom prst="rect">
            <a:avLst/>
          </a:prstGeom>
          <a:noFill/>
          <a:ln w="57150">
            <a:solidFill>
              <a:srgbClr val="996633"/>
            </a:solidFill>
          </a:ln>
          <a:effectLst>
            <a:glow rad="2286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Freeform 2"/>
          <p:cNvSpPr/>
          <p:nvPr/>
        </p:nvSpPr>
        <p:spPr>
          <a:xfrm>
            <a:off x="597529" y="2073244"/>
            <a:ext cx="6934989" cy="4046899"/>
          </a:xfrm>
          <a:custGeom>
            <a:avLst/>
            <a:gdLst>
              <a:gd name="connsiteX0" fmla="*/ 353085 w 6934989"/>
              <a:gd name="connsiteY0" fmla="*/ 0 h 4046899"/>
              <a:gd name="connsiteX1" fmla="*/ 316871 w 6934989"/>
              <a:gd name="connsiteY1" fmla="*/ 45267 h 4046899"/>
              <a:gd name="connsiteX2" fmla="*/ 298764 w 6934989"/>
              <a:gd name="connsiteY2" fmla="*/ 72427 h 4046899"/>
              <a:gd name="connsiteX3" fmla="*/ 271604 w 6934989"/>
              <a:gd name="connsiteY3" fmla="*/ 99588 h 4046899"/>
              <a:gd name="connsiteX4" fmla="*/ 235390 w 6934989"/>
              <a:gd name="connsiteY4" fmla="*/ 153908 h 4046899"/>
              <a:gd name="connsiteX5" fmla="*/ 208229 w 6934989"/>
              <a:gd name="connsiteY5" fmla="*/ 181069 h 4046899"/>
              <a:gd name="connsiteX6" fmla="*/ 190122 w 6934989"/>
              <a:gd name="connsiteY6" fmla="*/ 208229 h 4046899"/>
              <a:gd name="connsiteX7" fmla="*/ 162962 w 6934989"/>
              <a:gd name="connsiteY7" fmla="*/ 226336 h 4046899"/>
              <a:gd name="connsiteX8" fmla="*/ 153909 w 6934989"/>
              <a:gd name="connsiteY8" fmla="*/ 262550 h 4046899"/>
              <a:gd name="connsiteX9" fmla="*/ 126748 w 6934989"/>
              <a:gd name="connsiteY9" fmla="*/ 298764 h 4046899"/>
              <a:gd name="connsiteX10" fmla="*/ 90534 w 6934989"/>
              <a:gd name="connsiteY10" fmla="*/ 353085 h 4046899"/>
              <a:gd name="connsiteX11" fmla="*/ 72427 w 6934989"/>
              <a:gd name="connsiteY11" fmla="*/ 380245 h 4046899"/>
              <a:gd name="connsiteX12" fmla="*/ 54321 w 6934989"/>
              <a:gd name="connsiteY12" fmla="*/ 452673 h 4046899"/>
              <a:gd name="connsiteX13" fmla="*/ 36214 w 6934989"/>
              <a:gd name="connsiteY13" fmla="*/ 506994 h 4046899"/>
              <a:gd name="connsiteX14" fmla="*/ 27160 w 6934989"/>
              <a:gd name="connsiteY14" fmla="*/ 534154 h 4046899"/>
              <a:gd name="connsiteX15" fmla="*/ 9053 w 6934989"/>
              <a:gd name="connsiteY15" fmla="*/ 597528 h 4046899"/>
              <a:gd name="connsiteX16" fmla="*/ 0 w 6934989"/>
              <a:gd name="connsiteY16" fmla="*/ 633742 h 4046899"/>
              <a:gd name="connsiteX17" fmla="*/ 9053 w 6934989"/>
              <a:gd name="connsiteY17" fmla="*/ 841972 h 4046899"/>
              <a:gd name="connsiteX18" fmla="*/ 27160 w 6934989"/>
              <a:gd name="connsiteY18" fmla="*/ 977774 h 4046899"/>
              <a:gd name="connsiteX19" fmla="*/ 36214 w 6934989"/>
              <a:gd name="connsiteY19" fmla="*/ 1050202 h 4046899"/>
              <a:gd name="connsiteX20" fmla="*/ 45267 w 6934989"/>
              <a:gd name="connsiteY20" fmla="*/ 1077362 h 4046899"/>
              <a:gd name="connsiteX21" fmla="*/ 72427 w 6934989"/>
              <a:gd name="connsiteY21" fmla="*/ 1186004 h 4046899"/>
              <a:gd name="connsiteX22" fmla="*/ 90534 w 6934989"/>
              <a:gd name="connsiteY22" fmla="*/ 1258431 h 4046899"/>
              <a:gd name="connsiteX23" fmla="*/ 108641 w 6934989"/>
              <a:gd name="connsiteY23" fmla="*/ 1294645 h 4046899"/>
              <a:gd name="connsiteX24" fmla="*/ 126748 w 6934989"/>
              <a:gd name="connsiteY24" fmla="*/ 1385180 h 4046899"/>
              <a:gd name="connsiteX25" fmla="*/ 135802 w 6934989"/>
              <a:gd name="connsiteY25" fmla="*/ 1448554 h 4046899"/>
              <a:gd name="connsiteX26" fmla="*/ 153909 w 6934989"/>
              <a:gd name="connsiteY26" fmla="*/ 1520982 h 4046899"/>
              <a:gd name="connsiteX27" fmla="*/ 172016 w 6934989"/>
              <a:gd name="connsiteY27" fmla="*/ 2091350 h 4046899"/>
              <a:gd name="connsiteX28" fmla="*/ 144855 w 6934989"/>
              <a:gd name="connsiteY28" fmla="*/ 2489703 h 4046899"/>
              <a:gd name="connsiteX29" fmla="*/ 117695 w 6934989"/>
              <a:gd name="connsiteY29" fmla="*/ 2544023 h 4046899"/>
              <a:gd name="connsiteX30" fmla="*/ 90534 w 6934989"/>
              <a:gd name="connsiteY30" fmla="*/ 2625505 h 4046899"/>
              <a:gd name="connsiteX31" fmla="*/ 54321 w 6934989"/>
              <a:gd name="connsiteY31" fmla="*/ 2706986 h 4046899"/>
              <a:gd name="connsiteX32" fmla="*/ 54321 w 6934989"/>
              <a:gd name="connsiteY32" fmla="*/ 2942376 h 4046899"/>
              <a:gd name="connsiteX33" fmla="*/ 63374 w 6934989"/>
              <a:gd name="connsiteY33" fmla="*/ 2969536 h 4046899"/>
              <a:gd name="connsiteX34" fmla="*/ 90534 w 6934989"/>
              <a:gd name="connsiteY34" fmla="*/ 3051017 h 4046899"/>
              <a:gd name="connsiteX35" fmla="*/ 117695 w 6934989"/>
              <a:gd name="connsiteY35" fmla="*/ 3141552 h 4046899"/>
              <a:gd name="connsiteX36" fmla="*/ 153909 w 6934989"/>
              <a:gd name="connsiteY36" fmla="*/ 3223033 h 4046899"/>
              <a:gd name="connsiteX37" fmla="*/ 172016 w 6934989"/>
              <a:gd name="connsiteY37" fmla="*/ 3286407 h 4046899"/>
              <a:gd name="connsiteX38" fmla="*/ 235390 w 6934989"/>
              <a:gd name="connsiteY38" fmla="*/ 3376942 h 4046899"/>
              <a:gd name="connsiteX39" fmla="*/ 253497 w 6934989"/>
              <a:gd name="connsiteY39" fmla="*/ 3413156 h 4046899"/>
              <a:gd name="connsiteX40" fmla="*/ 289711 w 6934989"/>
              <a:gd name="connsiteY40" fmla="*/ 3512744 h 4046899"/>
              <a:gd name="connsiteX41" fmla="*/ 344031 w 6934989"/>
              <a:gd name="connsiteY41" fmla="*/ 3576118 h 4046899"/>
              <a:gd name="connsiteX42" fmla="*/ 389299 w 6934989"/>
              <a:gd name="connsiteY42" fmla="*/ 3630439 h 4046899"/>
              <a:gd name="connsiteX43" fmla="*/ 434566 w 6934989"/>
              <a:gd name="connsiteY43" fmla="*/ 3684760 h 4046899"/>
              <a:gd name="connsiteX44" fmla="*/ 461726 w 6934989"/>
              <a:gd name="connsiteY44" fmla="*/ 3711920 h 4046899"/>
              <a:gd name="connsiteX45" fmla="*/ 516047 w 6934989"/>
              <a:gd name="connsiteY45" fmla="*/ 3730027 h 4046899"/>
              <a:gd name="connsiteX46" fmla="*/ 597528 w 6934989"/>
              <a:gd name="connsiteY46" fmla="*/ 3775295 h 4046899"/>
              <a:gd name="connsiteX47" fmla="*/ 669956 w 6934989"/>
              <a:gd name="connsiteY47" fmla="*/ 3829615 h 4046899"/>
              <a:gd name="connsiteX48" fmla="*/ 706170 w 6934989"/>
              <a:gd name="connsiteY48" fmla="*/ 3838669 h 4046899"/>
              <a:gd name="connsiteX49" fmla="*/ 733330 w 6934989"/>
              <a:gd name="connsiteY49" fmla="*/ 3847722 h 4046899"/>
              <a:gd name="connsiteX50" fmla="*/ 769544 w 6934989"/>
              <a:gd name="connsiteY50" fmla="*/ 3865829 h 4046899"/>
              <a:gd name="connsiteX51" fmla="*/ 823865 w 6934989"/>
              <a:gd name="connsiteY51" fmla="*/ 3883936 h 4046899"/>
              <a:gd name="connsiteX52" fmla="*/ 878186 w 6934989"/>
              <a:gd name="connsiteY52" fmla="*/ 3902043 h 4046899"/>
              <a:gd name="connsiteX53" fmla="*/ 905346 w 6934989"/>
              <a:gd name="connsiteY53" fmla="*/ 3911097 h 4046899"/>
              <a:gd name="connsiteX54" fmla="*/ 950614 w 6934989"/>
              <a:gd name="connsiteY54" fmla="*/ 3929204 h 4046899"/>
              <a:gd name="connsiteX55" fmla="*/ 1041148 w 6934989"/>
              <a:gd name="connsiteY55" fmla="*/ 3956364 h 4046899"/>
              <a:gd name="connsiteX56" fmla="*/ 1113576 w 6934989"/>
              <a:gd name="connsiteY56" fmla="*/ 3983524 h 4046899"/>
              <a:gd name="connsiteX57" fmla="*/ 1222218 w 6934989"/>
              <a:gd name="connsiteY57" fmla="*/ 4001631 h 4046899"/>
              <a:gd name="connsiteX58" fmla="*/ 1321806 w 6934989"/>
              <a:gd name="connsiteY58" fmla="*/ 4019738 h 4046899"/>
              <a:gd name="connsiteX59" fmla="*/ 1647730 w 6934989"/>
              <a:gd name="connsiteY59" fmla="*/ 4010685 h 4046899"/>
              <a:gd name="connsiteX60" fmla="*/ 1702051 w 6934989"/>
              <a:gd name="connsiteY60" fmla="*/ 3992578 h 4046899"/>
              <a:gd name="connsiteX61" fmla="*/ 1964602 w 6934989"/>
              <a:gd name="connsiteY61" fmla="*/ 4001631 h 4046899"/>
              <a:gd name="connsiteX62" fmla="*/ 2009869 w 6934989"/>
              <a:gd name="connsiteY62" fmla="*/ 4010685 h 4046899"/>
              <a:gd name="connsiteX63" fmla="*/ 2136618 w 6934989"/>
              <a:gd name="connsiteY63" fmla="*/ 4019738 h 4046899"/>
              <a:gd name="connsiteX64" fmla="*/ 2172831 w 6934989"/>
              <a:gd name="connsiteY64" fmla="*/ 4028792 h 4046899"/>
              <a:gd name="connsiteX65" fmla="*/ 2236206 w 6934989"/>
              <a:gd name="connsiteY65" fmla="*/ 4037845 h 4046899"/>
              <a:gd name="connsiteX66" fmla="*/ 2281473 w 6934989"/>
              <a:gd name="connsiteY66" fmla="*/ 4046899 h 4046899"/>
              <a:gd name="connsiteX67" fmla="*/ 5622202 w 6934989"/>
              <a:gd name="connsiteY67" fmla="*/ 4037845 h 4046899"/>
              <a:gd name="connsiteX68" fmla="*/ 5911913 w 6934989"/>
              <a:gd name="connsiteY68" fmla="*/ 4019738 h 4046899"/>
              <a:gd name="connsiteX69" fmla="*/ 5939073 w 6934989"/>
              <a:gd name="connsiteY69" fmla="*/ 4001631 h 4046899"/>
              <a:gd name="connsiteX70" fmla="*/ 6038661 w 6934989"/>
              <a:gd name="connsiteY70" fmla="*/ 3992578 h 4046899"/>
              <a:gd name="connsiteX71" fmla="*/ 6074875 w 6934989"/>
              <a:gd name="connsiteY71" fmla="*/ 3983524 h 4046899"/>
              <a:gd name="connsiteX72" fmla="*/ 6102035 w 6934989"/>
              <a:gd name="connsiteY72" fmla="*/ 3974471 h 4046899"/>
              <a:gd name="connsiteX73" fmla="*/ 6138249 w 6934989"/>
              <a:gd name="connsiteY73" fmla="*/ 3965417 h 4046899"/>
              <a:gd name="connsiteX74" fmla="*/ 6192570 w 6934989"/>
              <a:gd name="connsiteY74" fmla="*/ 3947310 h 4046899"/>
              <a:gd name="connsiteX75" fmla="*/ 6283105 w 6934989"/>
              <a:gd name="connsiteY75" fmla="*/ 3920150 h 4046899"/>
              <a:gd name="connsiteX76" fmla="*/ 6337425 w 6934989"/>
              <a:gd name="connsiteY76" fmla="*/ 3892990 h 4046899"/>
              <a:gd name="connsiteX77" fmla="*/ 6364586 w 6934989"/>
              <a:gd name="connsiteY77" fmla="*/ 3874883 h 4046899"/>
              <a:gd name="connsiteX78" fmla="*/ 6391746 w 6934989"/>
              <a:gd name="connsiteY78" fmla="*/ 3865829 h 4046899"/>
              <a:gd name="connsiteX79" fmla="*/ 6473227 w 6934989"/>
              <a:gd name="connsiteY79" fmla="*/ 3820562 h 4046899"/>
              <a:gd name="connsiteX80" fmla="*/ 6500388 w 6934989"/>
              <a:gd name="connsiteY80" fmla="*/ 3802455 h 4046899"/>
              <a:gd name="connsiteX81" fmla="*/ 6554709 w 6934989"/>
              <a:gd name="connsiteY81" fmla="*/ 3784348 h 4046899"/>
              <a:gd name="connsiteX82" fmla="*/ 6581869 w 6934989"/>
              <a:gd name="connsiteY82" fmla="*/ 3757188 h 4046899"/>
              <a:gd name="connsiteX83" fmla="*/ 6609029 w 6934989"/>
              <a:gd name="connsiteY83" fmla="*/ 3748134 h 4046899"/>
              <a:gd name="connsiteX84" fmla="*/ 6672404 w 6934989"/>
              <a:gd name="connsiteY84" fmla="*/ 3675706 h 4046899"/>
              <a:gd name="connsiteX85" fmla="*/ 6699564 w 6934989"/>
              <a:gd name="connsiteY85" fmla="*/ 3621386 h 4046899"/>
              <a:gd name="connsiteX86" fmla="*/ 6717671 w 6934989"/>
              <a:gd name="connsiteY86" fmla="*/ 3567065 h 4046899"/>
              <a:gd name="connsiteX87" fmla="*/ 6726724 w 6934989"/>
              <a:gd name="connsiteY87" fmla="*/ 3539905 h 4046899"/>
              <a:gd name="connsiteX88" fmla="*/ 6762938 w 6934989"/>
              <a:gd name="connsiteY88" fmla="*/ 3485584 h 4046899"/>
              <a:gd name="connsiteX89" fmla="*/ 6771992 w 6934989"/>
              <a:gd name="connsiteY89" fmla="*/ 3458423 h 4046899"/>
              <a:gd name="connsiteX90" fmla="*/ 6808206 w 6934989"/>
              <a:gd name="connsiteY90" fmla="*/ 3404103 h 4046899"/>
              <a:gd name="connsiteX91" fmla="*/ 6835366 w 6934989"/>
              <a:gd name="connsiteY91" fmla="*/ 3349782 h 4046899"/>
              <a:gd name="connsiteX92" fmla="*/ 6862526 w 6934989"/>
              <a:gd name="connsiteY92" fmla="*/ 3331675 h 4046899"/>
              <a:gd name="connsiteX93" fmla="*/ 6889687 w 6934989"/>
              <a:gd name="connsiteY93" fmla="*/ 3277354 h 4046899"/>
              <a:gd name="connsiteX94" fmla="*/ 6916847 w 6934989"/>
              <a:gd name="connsiteY94" fmla="*/ 3259247 h 4046899"/>
              <a:gd name="connsiteX95" fmla="*/ 6934954 w 6934989"/>
              <a:gd name="connsiteY95" fmla="*/ 3223033 h 404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934989" h="4046899">
                <a:moveTo>
                  <a:pt x="353085" y="0"/>
                </a:moveTo>
                <a:cubicBezTo>
                  <a:pt x="341014" y="15089"/>
                  <a:pt x="328465" y="29808"/>
                  <a:pt x="316871" y="45267"/>
                </a:cubicBezTo>
                <a:cubicBezTo>
                  <a:pt x="310342" y="53972"/>
                  <a:pt x="305730" y="64068"/>
                  <a:pt x="298764" y="72427"/>
                </a:cubicBezTo>
                <a:cubicBezTo>
                  <a:pt x="290567" y="82263"/>
                  <a:pt x="279465" y="89481"/>
                  <a:pt x="271604" y="99588"/>
                </a:cubicBezTo>
                <a:cubicBezTo>
                  <a:pt x="258244" y="116766"/>
                  <a:pt x="250778" y="138520"/>
                  <a:pt x="235390" y="153908"/>
                </a:cubicBezTo>
                <a:cubicBezTo>
                  <a:pt x="226336" y="162962"/>
                  <a:pt x="216426" y="171233"/>
                  <a:pt x="208229" y="181069"/>
                </a:cubicBezTo>
                <a:cubicBezTo>
                  <a:pt x="201263" y="189428"/>
                  <a:pt x="197816" y="200535"/>
                  <a:pt x="190122" y="208229"/>
                </a:cubicBezTo>
                <a:cubicBezTo>
                  <a:pt x="182428" y="215923"/>
                  <a:pt x="172015" y="220300"/>
                  <a:pt x="162962" y="226336"/>
                </a:cubicBezTo>
                <a:cubicBezTo>
                  <a:pt x="159944" y="238407"/>
                  <a:pt x="159474" y="251421"/>
                  <a:pt x="153909" y="262550"/>
                </a:cubicBezTo>
                <a:cubicBezTo>
                  <a:pt x="147161" y="276046"/>
                  <a:pt x="135401" y="286402"/>
                  <a:pt x="126748" y="298764"/>
                </a:cubicBezTo>
                <a:cubicBezTo>
                  <a:pt x="114268" y="316592"/>
                  <a:pt x="102605" y="334978"/>
                  <a:pt x="90534" y="353085"/>
                </a:cubicBezTo>
                <a:lnTo>
                  <a:pt x="72427" y="380245"/>
                </a:lnTo>
                <a:cubicBezTo>
                  <a:pt x="44953" y="462675"/>
                  <a:pt x="87103" y="332471"/>
                  <a:pt x="54321" y="452673"/>
                </a:cubicBezTo>
                <a:cubicBezTo>
                  <a:pt x="49299" y="471087"/>
                  <a:pt x="42250" y="488887"/>
                  <a:pt x="36214" y="506994"/>
                </a:cubicBezTo>
                <a:cubicBezTo>
                  <a:pt x="33196" y="516047"/>
                  <a:pt x="29474" y="524896"/>
                  <a:pt x="27160" y="534154"/>
                </a:cubicBezTo>
                <a:cubicBezTo>
                  <a:pt x="-1141" y="647365"/>
                  <a:pt x="35030" y="506611"/>
                  <a:pt x="9053" y="597528"/>
                </a:cubicBezTo>
                <a:cubicBezTo>
                  <a:pt x="5635" y="609492"/>
                  <a:pt x="3018" y="621671"/>
                  <a:pt x="0" y="633742"/>
                </a:cubicBezTo>
                <a:cubicBezTo>
                  <a:pt x="3018" y="703152"/>
                  <a:pt x="5089" y="772610"/>
                  <a:pt x="9053" y="841972"/>
                </a:cubicBezTo>
                <a:cubicBezTo>
                  <a:pt x="15164" y="948916"/>
                  <a:pt x="7597" y="919082"/>
                  <a:pt x="27160" y="977774"/>
                </a:cubicBezTo>
                <a:cubicBezTo>
                  <a:pt x="30178" y="1001917"/>
                  <a:pt x="31862" y="1026264"/>
                  <a:pt x="36214" y="1050202"/>
                </a:cubicBezTo>
                <a:cubicBezTo>
                  <a:pt x="37921" y="1059591"/>
                  <a:pt x="43698" y="1067949"/>
                  <a:pt x="45267" y="1077362"/>
                </a:cubicBezTo>
                <a:cubicBezTo>
                  <a:pt x="62359" y="1179912"/>
                  <a:pt x="36441" y="1132021"/>
                  <a:pt x="72427" y="1186004"/>
                </a:cubicBezTo>
                <a:cubicBezTo>
                  <a:pt x="77740" y="1212568"/>
                  <a:pt x="80096" y="1234075"/>
                  <a:pt x="90534" y="1258431"/>
                </a:cubicBezTo>
                <a:cubicBezTo>
                  <a:pt x="95850" y="1270836"/>
                  <a:pt x="102605" y="1282574"/>
                  <a:pt x="108641" y="1294645"/>
                </a:cubicBezTo>
                <a:cubicBezTo>
                  <a:pt x="114677" y="1324823"/>
                  <a:pt x="122395" y="1354713"/>
                  <a:pt x="126748" y="1385180"/>
                </a:cubicBezTo>
                <a:cubicBezTo>
                  <a:pt x="129766" y="1406305"/>
                  <a:pt x="131617" y="1427629"/>
                  <a:pt x="135802" y="1448554"/>
                </a:cubicBezTo>
                <a:cubicBezTo>
                  <a:pt x="140683" y="1472956"/>
                  <a:pt x="153909" y="1520982"/>
                  <a:pt x="153909" y="1520982"/>
                </a:cubicBezTo>
                <a:cubicBezTo>
                  <a:pt x="159945" y="1711105"/>
                  <a:pt x="170169" y="1901141"/>
                  <a:pt x="172016" y="2091350"/>
                </a:cubicBezTo>
                <a:cubicBezTo>
                  <a:pt x="177416" y="2647536"/>
                  <a:pt x="215310" y="2325306"/>
                  <a:pt x="144855" y="2489703"/>
                </a:cubicBezTo>
                <a:cubicBezTo>
                  <a:pt x="122366" y="2542179"/>
                  <a:pt x="152492" y="2491828"/>
                  <a:pt x="117695" y="2544023"/>
                </a:cubicBezTo>
                <a:cubicBezTo>
                  <a:pt x="97307" y="2666346"/>
                  <a:pt x="124481" y="2549124"/>
                  <a:pt x="90534" y="2625505"/>
                </a:cubicBezTo>
                <a:cubicBezTo>
                  <a:pt x="47436" y="2722475"/>
                  <a:pt x="95299" y="2645514"/>
                  <a:pt x="54321" y="2706986"/>
                </a:cubicBezTo>
                <a:cubicBezTo>
                  <a:pt x="30184" y="2803529"/>
                  <a:pt x="39164" y="2752919"/>
                  <a:pt x="54321" y="2942376"/>
                </a:cubicBezTo>
                <a:cubicBezTo>
                  <a:pt x="55082" y="2951889"/>
                  <a:pt x="61060" y="2960278"/>
                  <a:pt x="63374" y="2969536"/>
                </a:cubicBezTo>
                <a:cubicBezTo>
                  <a:pt x="80923" y="3039737"/>
                  <a:pt x="60415" y="2990780"/>
                  <a:pt x="90534" y="3051017"/>
                </a:cubicBezTo>
                <a:cubicBezTo>
                  <a:pt x="108967" y="3161609"/>
                  <a:pt x="86114" y="3057335"/>
                  <a:pt x="117695" y="3141552"/>
                </a:cubicBezTo>
                <a:cubicBezTo>
                  <a:pt x="148777" y="3224439"/>
                  <a:pt x="95228" y="3125234"/>
                  <a:pt x="153909" y="3223033"/>
                </a:cubicBezTo>
                <a:cubicBezTo>
                  <a:pt x="155870" y="3230878"/>
                  <a:pt x="166241" y="3276301"/>
                  <a:pt x="172016" y="3286407"/>
                </a:cubicBezTo>
                <a:cubicBezTo>
                  <a:pt x="217429" y="3365878"/>
                  <a:pt x="183313" y="3272788"/>
                  <a:pt x="235390" y="3376942"/>
                </a:cubicBezTo>
                <a:cubicBezTo>
                  <a:pt x="241426" y="3389013"/>
                  <a:pt x="248885" y="3400472"/>
                  <a:pt x="253497" y="3413156"/>
                </a:cubicBezTo>
                <a:cubicBezTo>
                  <a:pt x="280306" y="3486879"/>
                  <a:pt x="258711" y="3458493"/>
                  <a:pt x="289711" y="3512744"/>
                </a:cubicBezTo>
                <a:cubicBezTo>
                  <a:pt x="313466" y="3554316"/>
                  <a:pt x="306118" y="3531886"/>
                  <a:pt x="344031" y="3576118"/>
                </a:cubicBezTo>
                <a:cubicBezTo>
                  <a:pt x="419646" y="3664336"/>
                  <a:pt x="295132" y="3536276"/>
                  <a:pt x="389299" y="3630439"/>
                </a:cubicBezTo>
                <a:cubicBezTo>
                  <a:pt x="404510" y="3676075"/>
                  <a:pt x="388525" y="3645297"/>
                  <a:pt x="434566" y="3684760"/>
                </a:cubicBezTo>
                <a:cubicBezTo>
                  <a:pt x="444287" y="3693092"/>
                  <a:pt x="450534" y="3705702"/>
                  <a:pt x="461726" y="3711920"/>
                </a:cubicBezTo>
                <a:cubicBezTo>
                  <a:pt x="478411" y="3721189"/>
                  <a:pt x="516047" y="3730027"/>
                  <a:pt x="516047" y="3730027"/>
                </a:cubicBezTo>
                <a:cubicBezTo>
                  <a:pt x="638628" y="3821965"/>
                  <a:pt x="459234" y="3692320"/>
                  <a:pt x="597528" y="3775295"/>
                </a:cubicBezTo>
                <a:cubicBezTo>
                  <a:pt x="607356" y="3781192"/>
                  <a:pt x="651458" y="3821687"/>
                  <a:pt x="669956" y="3829615"/>
                </a:cubicBezTo>
                <a:cubicBezTo>
                  <a:pt x="681393" y="3834517"/>
                  <a:pt x="694206" y="3835251"/>
                  <a:pt x="706170" y="3838669"/>
                </a:cubicBezTo>
                <a:cubicBezTo>
                  <a:pt x="715346" y="3841291"/>
                  <a:pt x="724559" y="3843963"/>
                  <a:pt x="733330" y="3847722"/>
                </a:cubicBezTo>
                <a:cubicBezTo>
                  <a:pt x="745735" y="3853038"/>
                  <a:pt x="757013" y="3860817"/>
                  <a:pt x="769544" y="3865829"/>
                </a:cubicBezTo>
                <a:cubicBezTo>
                  <a:pt x="787265" y="3872918"/>
                  <a:pt x="805758" y="3877900"/>
                  <a:pt x="823865" y="3883936"/>
                </a:cubicBezTo>
                <a:lnTo>
                  <a:pt x="878186" y="3902043"/>
                </a:lnTo>
                <a:cubicBezTo>
                  <a:pt x="887239" y="3905061"/>
                  <a:pt x="896485" y="3907553"/>
                  <a:pt x="905346" y="3911097"/>
                </a:cubicBezTo>
                <a:cubicBezTo>
                  <a:pt x="920435" y="3917133"/>
                  <a:pt x="935196" y="3924065"/>
                  <a:pt x="950614" y="3929204"/>
                </a:cubicBezTo>
                <a:cubicBezTo>
                  <a:pt x="1030649" y="3955882"/>
                  <a:pt x="936205" y="3914387"/>
                  <a:pt x="1041148" y="3956364"/>
                </a:cubicBezTo>
                <a:cubicBezTo>
                  <a:pt x="1106770" y="3982613"/>
                  <a:pt x="1047417" y="3968822"/>
                  <a:pt x="1113576" y="3983524"/>
                </a:cubicBezTo>
                <a:cubicBezTo>
                  <a:pt x="1167385" y="3995482"/>
                  <a:pt x="1160782" y="3992179"/>
                  <a:pt x="1222218" y="4001631"/>
                </a:cubicBezTo>
                <a:cubicBezTo>
                  <a:pt x="1272388" y="4009350"/>
                  <a:pt x="1274741" y="4010326"/>
                  <a:pt x="1321806" y="4019738"/>
                </a:cubicBezTo>
                <a:cubicBezTo>
                  <a:pt x="1430447" y="4016720"/>
                  <a:pt x="1539323" y="4018428"/>
                  <a:pt x="1647730" y="4010685"/>
                </a:cubicBezTo>
                <a:cubicBezTo>
                  <a:pt x="1666768" y="4009325"/>
                  <a:pt x="1702051" y="3992578"/>
                  <a:pt x="1702051" y="3992578"/>
                </a:cubicBezTo>
                <a:cubicBezTo>
                  <a:pt x="1789568" y="3995596"/>
                  <a:pt x="1877184" y="3996489"/>
                  <a:pt x="1964602" y="4001631"/>
                </a:cubicBezTo>
                <a:cubicBezTo>
                  <a:pt x="1979963" y="4002535"/>
                  <a:pt x="1994566" y="4009074"/>
                  <a:pt x="2009869" y="4010685"/>
                </a:cubicBezTo>
                <a:cubicBezTo>
                  <a:pt x="2051994" y="4015119"/>
                  <a:pt x="2094368" y="4016720"/>
                  <a:pt x="2136618" y="4019738"/>
                </a:cubicBezTo>
                <a:cubicBezTo>
                  <a:pt x="2148689" y="4022756"/>
                  <a:pt x="2160589" y="4026566"/>
                  <a:pt x="2172831" y="4028792"/>
                </a:cubicBezTo>
                <a:cubicBezTo>
                  <a:pt x="2193826" y="4032609"/>
                  <a:pt x="2215157" y="4034337"/>
                  <a:pt x="2236206" y="4037845"/>
                </a:cubicBezTo>
                <a:cubicBezTo>
                  <a:pt x="2251384" y="4040375"/>
                  <a:pt x="2266384" y="4043881"/>
                  <a:pt x="2281473" y="4046899"/>
                </a:cubicBezTo>
                <a:lnTo>
                  <a:pt x="5622202" y="4037845"/>
                </a:lnTo>
                <a:cubicBezTo>
                  <a:pt x="5734963" y="4037267"/>
                  <a:pt x="5807275" y="4029251"/>
                  <a:pt x="5911913" y="4019738"/>
                </a:cubicBezTo>
                <a:cubicBezTo>
                  <a:pt x="5920966" y="4013702"/>
                  <a:pt x="5928434" y="4003911"/>
                  <a:pt x="5939073" y="4001631"/>
                </a:cubicBezTo>
                <a:cubicBezTo>
                  <a:pt x="5971666" y="3994647"/>
                  <a:pt x="6005621" y="3996983"/>
                  <a:pt x="6038661" y="3992578"/>
                </a:cubicBezTo>
                <a:cubicBezTo>
                  <a:pt x="6050995" y="3990933"/>
                  <a:pt x="6062911" y="3986942"/>
                  <a:pt x="6074875" y="3983524"/>
                </a:cubicBezTo>
                <a:cubicBezTo>
                  <a:pt x="6084051" y="3980902"/>
                  <a:pt x="6092859" y="3977093"/>
                  <a:pt x="6102035" y="3974471"/>
                </a:cubicBezTo>
                <a:cubicBezTo>
                  <a:pt x="6113999" y="3971053"/>
                  <a:pt x="6126331" y="3968992"/>
                  <a:pt x="6138249" y="3965417"/>
                </a:cubicBezTo>
                <a:cubicBezTo>
                  <a:pt x="6156530" y="3959932"/>
                  <a:pt x="6174053" y="3951939"/>
                  <a:pt x="6192570" y="3947310"/>
                </a:cubicBezTo>
                <a:cubicBezTo>
                  <a:pt x="6212815" y="3942249"/>
                  <a:pt x="6269879" y="3928968"/>
                  <a:pt x="6283105" y="3920150"/>
                </a:cubicBezTo>
                <a:cubicBezTo>
                  <a:pt x="6318205" y="3896749"/>
                  <a:pt x="6299943" y="3905484"/>
                  <a:pt x="6337425" y="3892990"/>
                </a:cubicBezTo>
                <a:cubicBezTo>
                  <a:pt x="6346479" y="3886954"/>
                  <a:pt x="6354854" y="3879749"/>
                  <a:pt x="6364586" y="3874883"/>
                </a:cubicBezTo>
                <a:cubicBezTo>
                  <a:pt x="6373122" y="3870615"/>
                  <a:pt x="6383404" y="3870464"/>
                  <a:pt x="6391746" y="3865829"/>
                </a:cubicBezTo>
                <a:cubicBezTo>
                  <a:pt x="6485132" y="3813947"/>
                  <a:pt x="6411773" y="3841046"/>
                  <a:pt x="6473227" y="3820562"/>
                </a:cubicBezTo>
                <a:cubicBezTo>
                  <a:pt x="6482281" y="3814526"/>
                  <a:pt x="6490445" y="3806874"/>
                  <a:pt x="6500388" y="3802455"/>
                </a:cubicBezTo>
                <a:cubicBezTo>
                  <a:pt x="6517829" y="3794703"/>
                  <a:pt x="6554709" y="3784348"/>
                  <a:pt x="6554709" y="3784348"/>
                </a:cubicBezTo>
                <a:cubicBezTo>
                  <a:pt x="6563762" y="3775295"/>
                  <a:pt x="6571216" y="3764290"/>
                  <a:pt x="6581869" y="3757188"/>
                </a:cubicBezTo>
                <a:cubicBezTo>
                  <a:pt x="6589809" y="3751894"/>
                  <a:pt x="6602281" y="3754882"/>
                  <a:pt x="6609029" y="3748134"/>
                </a:cubicBezTo>
                <a:cubicBezTo>
                  <a:pt x="6714646" y="3642515"/>
                  <a:pt x="6595452" y="3727006"/>
                  <a:pt x="6672404" y="3675706"/>
                </a:cubicBezTo>
                <a:cubicBezTo>
                  <a:pt x="6705418" y="3576660"/>
                  <a:pt x="6652766" y="3726680"/>
                  <a:pt x="6699564" y="3621386"/>
                </a:cubicBezTo>
                <a:cubicBezTo>
                  <a:pt x="6707316" y="3603945"/>
                  <a:pt x="6711635" y="3585172"/>
                  <a:pt x="6717671" y="3567065"/>
                </a:cubicBezTo>
                <a:cubicBezTo>
                  <a:pt x="6720689" y="3558012"/>
                  <a:pt x="6721430" y="3547845"/>
                  <a:pt x="6726724" y="3539905"/>
                </a:cubicBezTo>
                <a:cubicBezTo>
                  <a:pt x="6738795" y="3521798"/>
                  <a:pt x="6756056" y="3506229"/>
                  <a:pt x="6762938" y="3485584"/>
                </a:cubicBezTo>
                <a:cubicBezTo>
                  <a:pt x="6765956" y="3476530"/>
                  <a:pt x="6767357" y="3466765"/>
                  <a:pt x="6771992" y="3458423"/>
                </a:cubicBezTo>
                <a:cubicBezTo>
                  <a:pt x="6782561" y="3439400"/>
                  <a:pt x="6808206" y="3404103"/>
                  <a:pt x="6808206" y="3404103"/>
                </a:cubicBezTo>
                <a:cubicBezTo>
                  <a:pt x="6815569" y="3382011"/>
                  <a:pt x="6817814" y="3367334"/>
                  <a:pt x="6835366" y="3349782"/>
                </a:cubicBezTo>
                <a:cubicBezTo>
                  <a:pt x="6843060" y="3342088"/>
                  <a:pt x="6853473" y="3337711"/>
                  <a:pt x="6862526" y="3331675"/>
                </a:cubicBezTo>
                <a:cubicBezTo>
                  <a:pt x="6869890" y="3309584"/>
                  <a:pt x="6872136" y="3294905"/>
                  <a:pt x="6889687" y="3277354"/>
                </a:cubicBezTo>
                <a:cubicBezTo>
                  <a:pt x="6897381" y="3269660"/>
                  <a:pt x="6907794" y="3265283"/>
                  <a:pt x="6916847" y="3259247"/>
                </a:cubicBezTo>
                <a:cubicBezTo>
                  <a:pt x="6936628" y="3229576"/>
                  <a:pt x="6934954" y="3242968"/>
                  <a:pt x="6934954" y="3223033"/>
                </a:cubicBezTo>
              </a:path>
            </a:pathLst>
          </a:custGeom>
          <a:noFill/>
          <a:ln w="76200">
            <a:solidFill>
              <a:srgbClr val="996633"/>
            </a:solidFill>
          </a:ln>
          <a:effectLst>
            <a:glow rad="228600">
              <a:srgbClr val="FFFF00">
                <a:alpha val="7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Freeform 3"/>
          <p:cNvSpPr/>
          <p:nvPr/>
        </p:nvSpPr>
        <p:spPr>
          <a:xfrm>
            <a:off x="7749766" y="3920150"/>
            <a:ext cx="72428" cy="805759"/>
          </a:xfrm>
          <a:custGeom>
            <a:avLst/>
            <a:gdLst>
              <a:gd name="connsiteX0" fmla="*/ 0 w 72428"/>
              <a:gd name="connsiteY0" fmla="*/ 0 h 805759"/>
              <a:gd name="connsiteX1" fmla="*/ 27161 w 72428"/>
              <a:gd name="connsiteY1" fmla="*/ 45268 h 805759"/>
              <a:gd name="connsiteX2" fmla="*/ 45268 w 72428"/>
              <a:gd name="connsiteY2" fmla="*/ 72428 h 805759"/>
              <a:gd name="connsiteX3" fmla="*/ 54321 w 72428"/>
              <a:gd name="connsiteY3" fmla="*/ 108642 h 805759"/>
              <a:gd name="connsiteX4" fmla="*/ 72428 w 72428"/>
              <a:gd name="connsiteY4" fmla="*/ 181070 h 805759"/>
              <a:gd name="connsiteX5" fmla="*/ 63375 w 72428"/>
              <a:gd name="connsiteY5" fmla="*/ 434567 h 805759"/>
              <a:gd name="connsiteX6" fmla="*/ 27161 w 72428"/>
              <a:gd name="connsiteY6" fmla="*/ 525101 h 805759"/>
              <a:gd name="connsiteX7" fmla="*/ 9054 w 72428"/>
              <a:gd name="connsiteY7" fmla="*/ 579422 h 805759"/>
              <a:gd name="connsiteX8" fmla="*/ 0 w 72428"/>
              <a:gd name="connsiteY8" fmla="*/ 805759 h 80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28" h="805759">
                <a:moveTo>
                  <a:pt x="0" y="0"/>
                </a:moveTo>
                <a:cubicBezTo>
                  <a:pt x="9054" y="15089"/>
                  <a:pt x="17834" y="30346"/>
                  <a:pt x="27161" y="45268"/>
                </a:cubicBezTo>
                <a:cubicBezTo>
                  <a:pt x="32928" y="54495"/>
                  <a:pt x="40982" y="62427"/>
                  <a:pt x="45268" y="72428"/>
                </a:cubicBezTo>
                <a:cubicBezTo>
                  <a:pt x="50169" y="83865"/>
                  <a:pt x="51622" y="96495"/>
                  <a:pt x="54321" y="108642"/>
                </a:cubicBezTo>
                <a:cubicBezTo>
                  <a:pt x="68887" y="174189"/>
                  <a:pt x="56252" y="132537"/>
                  <a:pt x="72428" y="181070"/>
                </a:cubicBezTo>
                <a:cubicBezTo>
                  <a:pt x="69410" y="265569"/>
                  <a:pt x="70596" y="350323"/>
                  <a:pt x="63375" y="434567"/>
                </a:cubicBezTo>
                <a:cubicBezTo>
                  <a:pt x="55703" y="524076"/>
                  <a:pt x="50807" y="471899"/>
                  <a:pt x="27161" y="525101"/>
                </a:cubicBezTo>
                <a:cubicBezTo>
                  <a:pt x="19409" y="542542"/>
                  <a:pt x="9054" y="579422"/>
                  <a:pt x="9054" y="579422"/>
                </a:cubicBezTo>
                <a:lnTo>
                  <a:pt x="0" y="805759"/>
                </a:lnTo>
              </a:path>
            </a:pathLst>
          </a:custGeom>
          <a:noFill/>
          <a:ln w="57150">
            <a:solidFill>
              <a:srgbClr val="996633"/>
            </a:solidFill>
          </a:ln>
          <a:effectLst>
            <a:glow rad="2286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5" name="Freeform 4"/>
          <p:cNvSpPr/>
          <p:nvPr/>
        </p:nvSpPr>
        <p:spPr>
          <a:xfrm>
            <a:off x="932507" y="1837853"/>
            <a:ext cx="6703481" cy="1484769"/>
          </a:xfrm>
          <a:custGeom>
            <a:avLst/>
            <a:gdLst>
              <a:gd name="connsiteX0" fmla="*/ 6672404 w 6703481"/>
              <a:gd name="connsiteY0" fmla="*/ 1484769 h 1484769"/>
              <a:gd name="connsiteX1" fmla="*/ 6609030 w 6703481"/>
              <a:gd name="connsiteY1" fmla="*/ 1439501 h 1484769"/>
              <a:gd name="connsiteX2" fmla="*/ 6590923 w 6703481"/>
              <a:gd name="connsiteY2" fmla="*/ 1385181 h 1484769"/>
              <a:gd name="connsiteX3" fmla="*/ 6599976 w 6703481"/>
              <a:gd name="connsiteY3" fmla="*/ 1050202 h 1484769"/>
              <a:gd name="connsiteX4" fmla="*/ 6618083 w 6703481"/>
              <a:gd name="connsiteY4" fmla="*/ 995882 h 1484769"/>
              <a:gd name="connsiteX5" fmla="*/ 6636190 w 6703481"/>
              <a:gd name="connsiteY5" fmla="*/ 968721 h 1484769"/>
              <a:gd name="connsiteX6" fmla="*/ 6654297 w 6703481"/>
              <a:gd name="connsiteY6" fmla="*/ 914400 h 1484769"/>
              <a:gd name="connsiteX7" fmla="*/ 6690511 w 6703481"/>
              <a:gd name="connsiteY7" fmla="*/ 851026 h 1484769"/>
              <a:gd name="connsiteX8" fmla="*/ 6690511 w 6703481"/>
              <a:gd name="connsiteY8" fmla="*/ 525101 h 1484769"/>
              <a:gd name="connsiteX9" fmla="*/ 6663350 w 6703481"/>
              <a:gd name="connsiteY9" fmla="*/ 425513 h 1484769"/>
              <a:gd name="connsiteX10" fmla="*/ 6636190 w 6703481"/>
              <a:gd name="connsiteY10" fmla="*/ 362139 h 1484769"/>
              <a:gd name="connsiteX11" fmla="*/ 6609030 w 6703481"/>
              <a:gd name="connsiteY11" fmla="*/ 344032 h 1484769"/>
              <a:gd name="connsiteX12" fmla="*/ 6599976 w 6703481"/>
              <a:gd name="connsiteY12" fmla="*/ 316872 h 1484769"/>
              <a:gd name="connsiteX13" fmla="*/ 6545655 w 6703481"/>
              <a:gd name="connsiteY13" fmla="*/ 280658 h 1484769"/>
              <a:gd name="connsiteX14" fmla="*/ 6482281 w 6703481"/>
              <a:gd name="connsiteY14" fmla="*/ 235391 h 1484769"/>
              <a:gd name="connsiteX15" fmla="*/ 6446067 w 6703481"/>
              <a:gd name="connsiteY15" fmla="*/ 226337 h 1484769"/>
              <a:gd name="connsiteX16" fmla="*/ 6418907 w 6703481"/>
              <a:gd name="connsiteY16" fmla="*/ 208230 h 1484769"/>
              <a:gd name="connsiteX17" fmla="*/ 6391746 w 6703481"/>
              <a:gd name="connsiteY17" fmla="*/ 181070 h 1484769"/>
              <a:gd name="connsiteX18" fmla="*/ 6337426 w 6703481"/>
              <a:gd name="connsiteY18" fmla="*/ 162963 h 1484769"/>
              <a:gd name="connsiteX19" fmla="*/ 6301212 w 6703481"/>
              <a:gd name="connsiteY19" fmla="*/ 135802 h 1484769"/>
              <a:gd name="connsiteX20" fmla="*/ 6274051 w 6703481"/>
              <a:gd name="connsiteY20" fmla="*/ 126749 h 1484769"/>
              <a:gd name="connsiteX21" fmla="*/ 6201624 w 6703481"/>
              <a:gd name="connsiteY21" fmla="*/ 108642 h 1484769"/>
              <a:gd name="connsiteX22" fmla="*/ 6156356 w 6703481"/>
              <a:gd name="connsiteY22" fmla="*/ 99589 h 1484769"/>
              <a:gd name="connsiteX23" fmla="*/ 6129196 w 6703481"/>
              <a:gd name="connsiteY23" fmla="*/ 90535 h 1484769"/>
              <a:gd name="connsiteX24" fmla="*/ 6020554 w 6703481"/>
              <a:gd name="connsiteY24" fmla="*/ 81482 h 1484769"/>
              <a:gd name="connsiteX25" fmla="*/ 5957180 w 6703481"/>
              <a:gd name="connsiteY25" fmla="*/ 72428 h 1484769"/>
              <a:gd name="connsiteX26" fmla="*/ 5857592 w 6703481"/>
              <a:gd name="connsiteY26" fmla="*/ 63375 h 1484769"/>
              <a:gd name="connsiteX27" fmla="*/ 5821378 w 6703481"/>
              <a:gd name="connsiteY27" fmla="*/ 54321 h 1484769"/>
              <a:gd name="connsiteX28" fmla="*/ 5667469 w 6703481"/>
              <a:gd name="connsiteY28" fmla="*/ 36214 h 1484769"/>
              <a:gd name="connsiteX29" fmla="*/ 5151422 w 6703481"/>
              <a:gd name="connsiteY29" fmla="*/ 45268 h 1484769"/>
              <a:gd name="connsiteX30" fmla="*/ 5024673 w 6703481"/>
              <a:gd name="connsiteY30" fmla="*/ 63375 h 1484769"/>
              <a:gd name="connsiteX31" fmla="*/ 4988459 w 6703481"/>
              <a:gd name="connsiteY31" fmla="*/ 72428 h 1484769"/>
              <a:gd name="connsiteX32" fmla="*/ 4762123 w 6703481"/>
              <a:gd name="connsiteY32" fmla="*/ 81482 h 1484769"/>
              <a:gd name="connsiteX33" fmla="*/ 3621386 w 6703481"/>
              <a:gd name="connsiteY33" fmla="*/ 72428 h 1484769"/>
              <a:gd name="connsiteX34" fmla="*/ 3567065 w 6703481"/>
              <a:gd name="connsiteY34" fmla="*/ 63375 h 1484769"/>
              <a:gd name="connsiteX35" fmla="*/ 3458424 w 6703481"/>
              <a:gd name="connsiteY35" fmla="*/ 54321 h 1484769"/>
              <a:gd name="connsiteX36" fmla="*/ 3259247 w 6703481"/>
              <a:gd name="connsiteY36" fmla="*/ 36214 h 1484769"/>
              <a:gd name="connsiteX37" fmla="*/ 2607398 w 6703481"/>
              <a:gd name="connsiteY37" fmla="*/ 27161 h 1484769"/>
              <a:gd name="connsiteX38" fmla="*/ 2444436 w 6703481"/>
              <a:gd name="connsiteY38" fmla="*/ 18107 h 1484769"/>
              <a:gd name="connsiteX39" fmla="*/ 2372008 w 6703481"/>
              <a:gd name="connsiteY39" fmla="*/ 0 h 1484769"/>
              <a:gd name="connsiteX40" fmla="*/ 2172832 w 6703481"/>
              <a:gd name="connsiteY40" fmla="*/ 9054 h 1484769"/>
              <a:gd name="connsiteX41" fmla="*/ 1339913 w 6703481"/>
              <a:gd name="connsiteY41" fmla="*/ 27161 h 1484769"/>
              <a:gd name="connsiteX42" fmla="*/ 1303699 w 6703481"/>
              <a:gd name="connsiteY42" fmla="*/ 36214 h 1484769"/>
              <a:gd name="connsiteX43" fmla="*/ 1276539 w 6703481"/>
              <a:gd name="connsiteY43" fmla="*/ 45268 h 1484769"/>
              <a:gd name="connsiteX44" fmla="*/ 1113576 w 6703481"/>
              <a:gd name="connsiteY44" fmla="*/ 54321 h 1484769"/>
              <a:gd name="connsiteX45" fmla="*/ 950614 w 6703481"/>
              <a:gd name="connsiteY45" fmla="*/ 45268 h 1484769"/>
              <a:gd name="connsiteX46" fmla="*/ 905346 w 6703481"/>
              <a:gd name="connsiteY46" fmla="*/ 36214 h 1484769"/>
              <a:gd name="connsiteX47" fmla="*/ 778598 w 6703481"/>
              <a:gd name="connsiteY47" fmla="*/ 27161 h 1484769"/>
              <a:gd name="connsiteX48" fmla="*/ 751438 w 6703481"/>
              <a:gd name="connsiteY48" fmla="*/ 18107 h 1484769"/>
              <a:gd name="connsiteX49" fmla="*/ 181069 w 6703481"/>
              <a:gd name="connsiteY49" fmla="*/ 18107 h 1484769"/>
              <a:gd name="connsiteX50" fmla="*/ 153909 w 6703481"/>
              <a:gd name="connsiteY50" fmla="*/ 54321 h 1484769"/>
              <a:gd name="connsiteX51" fmla="*/ 135802 w 6703481"/>
              <a:gd name="connsiteY51" fmla="*/ 108642 h 1484769"/>
              <a:gd name="connsiteX52" fmla="*/ 126748 w 6703481"/>
              <a:gd name="connsiteY52" fmla="*/ 135802 h 1484769"/>
              <a:gd name="connsiteX53" fmla="*/ 117695 w 6703481"/>
              <a:gd name="connsiteY53" fmla="*/ 162963 h 1484769"/>
              <a:gd name="connsiteX54" fmla="*/ 99588 w 6703481"/>
              <a:gd name="connsiteY54" fmla="*/ 190123 h 1484769"/>
              <a:gd name="connsiteX55" fmla="*/ 72428 w 6703481"/>
              <a:gd name="connsiteY55" fmla="*/ 217284 h 1484769"/>
              <a:gd name="connsiteX56" fmla="*/ 45267 w 6703481"/>
              <a:gd name="connsiteY56" fmla="*/ 226337 h 1484769"/>
              <a:gd name="connsiteX57" fmla="*/ 27160 w 6703481"/>
              <a:gd name="connsiteY57" fmla="*/ 253497 h 1484769"/>
              <a:gd name="connsiteX58" fmla="*/ 0 w 6703481"/>
              <a:gd name="connsiteY58" fmla="*/ 271604 h 148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703481" h="1484769">
                <a:moveTo>
                  <a:pt x="6672404" y="1484769"/>
                </a:moveTo>
                <a:cubicBezTo>
                  <a:pt x="6633455" y="1469189"/>
                  <a:pt x="6625157" y="1475786"/>
                  <a:pt x="6609030" y="1439501"/>
                </a:cubicBezTo>
                <a:cubicBezTo>
                  <a:pt x="6601278" y="1422060"/>
                  <a:pt x="6590923" y="1385181"/>
                  <a:pt x="6590923" y="1385181"/>
                </a:cubicBezTo>
                <a:cubicBezTo>
                  <a:pt x="6593941" y="1273521"/>
                  <a:pt x="6592202" y="1161632"/>
                  <a:pt x="6599976" y="1050202"/>
                </a:cubicBezTo>
                <a:cubicBezTo>
                  <a:pt x="6601304" y="1031162"/>
                  <a:pt x="6607496" y="1011763"/>
                  <a:pt x="6618083" y="995882"/>
                </a:cubicBezTo>
                <a:lnTo>
                  <a:pt x="6636190" y="968721"/>
                </a:lnTo>
                <a:cubicBezTo>
                  <a:pt x="6642226" y="950614"/>
                  <a:pt x="6645761" y="931471"/>
                  <a:pt x="6654297" y="914400"/>
                </a:cubicBezTo>
                <a:cubicBezTo>
                  <a:pt x="6677270" y="868455"/>
                  <a:pt x="6664918" y="889416"/>
                  <a:pt x="6690511" y="851026"/>
                </a:cubicBezTo>
                <a:cubicBezTo>
                  <a:pt x="6710965" y="707840"/>
                  <a:pt x="6704330" y="780760"/>
                  <a:pt x="6690511" y="525101"/>
                </a:cubicBezTo>
                <a:cubicBezTo>
                  <a:pt x="6686533" y="451516"/>
                  <a:pt x="6692079" y="468607"/>
                  <a:pt x="6663350" y="425513"/>
                </a:cubicBezTo>
                <a:cubicBezTo>
                  <a:pt x="6656424" y="397808"/>
                  <a:pt x="6657031" y="382980"/>
                  <a:pt x="6636190" y="362139"/>
                </a:cubicBezTo>
                <a:cubicBezTo>
                  <a:pt x="6628496" y="354445"/>
                  <a:pt x="6618083" y="350068"/>
                  <a:pt x="6609030" y="344032"/>
                </a:cubicBezTo>
                <a:cubicBezTo>
                  <a:pt x="6606012" y="334979"/>
                  <a:pt x="6606724" y="323620"/>
                  <a:pt x="6599976" y="316872"/>
                </a:cubicBezTo>
                <a:cubicBezTo>
                  <a:pt x="6584588" y="301484"/>
                  <a:pt x="6563064" y="293716"/>
                  <a:pt x="6545655" y="280658"/>
                </a:cubicBezTo>
                <a:cubicBezTo>
                  <a:pt x="6541522" y="277558"/>
                  <a:pt x="6492587" y="239808"/>
                  <a:pt x="6482281" y="235391"/>
                </a:cubicBezTo>
                <a:cubicBezTo>
                  <a:pt x="6470844" y="230490"/>
                  <a:pt x="6458138" y="229355"/>
                  <a:pt x="6446067" y="226337"/>
                </a:cubicBezTo>
                <a:cubicBezTo>
                  <a:pt x="6437014" y="220301"/>
                  <a:pt x="6427266" y="215196"/>
                  <a:pt x="6418907" y="208230"/>
                </a:cubicBezTo>
                <a:cubicBezTo>
                  <a:pt x="6409071" y="200033"/>
                  <a:pt x="6402938" y="187288"/>
                  <a:pt x="6391746" y="181070"/>
                </a:cubicBezTo>
                <a:cubicBezTo>
                  <a:pt x="6375062" y="171801"/>
                  <a:pt x="6337426" y="162963"/>
                  <a:pt x="6337426" y="162963"/>
                </a:cubicBezTo>
                <a:cubicBezTo>
                  <a:pt x="6325355" y="153909"/>
                  <a:pt x="6314313" y="143288"/>
                  <a:pt x="6301212" y="135802"/>
                </a:cubicBezTo>
                <a:cubicBezTo>
                  <a:pt x="6292926" y="131067"/>
                  <a:pt x="6283258" y="129260"/>
                  <a:pt x="6274051" y="126749"/>
                </a:cubicBezTo>
                <a:cubicBezTo>
                  <a:pt x="6250042" y="120201"/>
                  <a:pt x="6226026" y="113522"/>
                  <a:pt x="6201624" y="108642"/>
                </a:cubicBezTo>
                <a:cubicBezTo>
                  <a:pt x="6186535" y="105624"/>
                  <a:pt x="6171285" y="103321"/>
                  <a:pt x="6156356" y="99589"/>
                </a:cubicBezTo>
                <a:cubicBezTo>
                  <a:pt x="6147098" y="97274"/>
                  <a:pt x="6138655" y="91796"/>
                  <a:pt x="6129196" y="90535"/>
                </a:cubicBezTo>
                <a:cubicBezTo>
                  <a:pt x="6093175" y="85732"/>
                  <a:pt x="6056694" y="85286"/>
                  <a:pt x="6020554" y="81482"/>
                </a:cubicBezTo>
                <a:cubicBezTo>
                  <a:pt x="5999332" y="79248"/>
                  <a:pt x="5978389" y="74785"/>
                  <a:pt x="5957180" y="72428"/>
                </a:cubicBezTo>
                <a:cubicBezTo>
                  <a:pt x="5924051" y="68747"/>
                  <a:pt x="5890788" y="66393"/>
                  <a:pt x="5857592" y="63375"/>
                </a:cubicBezTo>
                <a:cubicBezTo>
                  <a:pt x="5845521" y="60357"/>
                  <a:pt x="5833745" y="55695"/>
                  <a:pt x="5821378" y="54321"/>
                </a:cubicBezTo>
                <a:cubicBezTo>
                  <a:pt x="5660776" y="36476"/>
                  <a:pt x="5740296" y="60491"/>
                  <a:pt x="5667469" y="36214"/>
                </a:cubicBezTo>
                <a:cubicBezTo>
                  <a:pt x="5495453" y="39232"/>
                  <a:pt x="5323311" y="38005"/>
                  <a:pt x="5151422" y="45268"/>
                </a:cubicBezTo>
                <a:cubicBezTo>
                  <a:pt x="5108781" y="47070"/>
                  <a:pt x="5066771" y="56359"/>
                  <a:pt x="5024673" y="63375"/>
                </a:cubicBezTo>
                <a:cubicBezTo>
                  <a:pt x="5012399" y="65421"/>
                  <a:pt x="5000872" y="71572"/>
                  <a:pt x="4988459" y="72428"/>
                </a:cubicBezTo>
                <a:cubicBezTo>
                  <a:pt x="4913132" y="77623"/>
                  <a:pt x="4837568" y="78464"/>
                  <a:pt x="4762123" y="81482"/>
                </a:cubicBezTo>
                <a:lnTo>
                  <a:pt x="3621386" y="72428"/>
                </a:lnTo>
                <a:cubicBezTo>
                  <a:pt x="3603031" y="72150"/>
                  <a:pt x="3585309" y="65402"/>
                  <a:pt x="3567065" y="63375"/>
                </a:cubicBezTo>
                <a:cubicBezTo>
                  <a:pt x="3530948" y="59362"/>
                  <a:pt x="3494583" y="57937"/>
                  <a:pt x="3458424" y="54321"/>
                </a:cubicBezTo>
                <a:cubicBezTo>
                  <a:pt x="3361147" y="44593"/>
                  <a:pt x="3380354" y="39030"/>
                  <a:pt x="3259247" y="36214"/>
                </a:cubicBezTo>
                <a:lnTo>
                  <a:pt x="2607398" y="27161"/>
                </a:lnTo>
                <a:cubicBezTo>
                  <a:pt x="2553077" y="24143"/>
                  <a:pt x="2498482" y="24343"/>
                  <a:pt x="2444436" y="18107"/>
                </a:cubicBezTo>
                <a:cubicBezTo>
                  <a:pt x="2419714" y="15254"/>
                  <a:pt x="2372008" y="0"/>
                  <a:pt x="2372008" y="0"/>
                </a:cubicBezTo>
                <a:cubicBezTo>
                  <a:pt x="2305616" y="3018"/>
                  <a:pt x="2239280" y="7764"/>
                  <a:pt x="2172832" y="9054"/>
                </a:cubicBezTo>
                <a:lnTo>
                  <a:pt x="1339913" y="27161"/>
                </a:lnTo>
                <a:cubicBezTo>
                  <a:pt x="1327842" y="30179"/>
                  <a:pt x="1315663" y="32796"/>
                  <a:pt x="1303699" y="36214"/>
                </a:cubicBezTo>
                <a:cubicBezTo>
                  <a:pt x="1294523" y="38836"/>
                  <a:pt x="1286039" y="44363"/>
                  <a:pt x="1276539" y="45268"/>
                </a:cubicBezTo>
                <a:cubicBezTo>
                  <a:pt x="1222379" y="50426"/>
                  <a:pt x="1167897" y="51303"/>
                  <a:pt x="1113576" y="54321"/>
                </a:cubicBezTo>
                <a:cubicBezTo>
                  <a:pt x="1059255" y="51303"/>
                  <a:pt x="1004814" y="49981"/>
                  <a:pt x="950614" y="45268"/>
                </a:cubicBezTo>
                <a:cubicBezTo>
                  <a:pt x="935284" y="43935"/>
                  <a:pt x="920650" y="37825"/>
                  <a:pt x="905346" y="36214"/>
                </a:cubicBezTo>
                <a:cubicBezTo>
                  <a:pt x="863222" y="31780"/>
                  <a:pt x="820847" y="30179"/>
                  <a:pt x="778598" y="27161"/>
                </a:cubicBezTo>
                <a:cubicBezTo>
                  <a:pt x="769545" y="24143"/>
                  <a:pt x="760796" y="19979"/>
                  <a:pt x="751438" y="18107"/>
                </a:cubicBezTo>
                <a:cubicBezTo>
                  <a:pt x="581258" y="-15929"/>
                  <a:pt x="230021" y="17233"/>
                  <a:pt x="181069" y="18107"/>
                </a:cubicBezTo>
                <a:cubicBezTo>
                  <a:pt x="172016" y="30178"/>
                  <a:pt x="160657" y="40825"/>
                  <a:pt x="153909" y="54321"/>
                </a:cubicBezTo>
                <a:cubicBezTo>
                  <a:pt x="145373" y="71392"/>
                  <a:pt x="141838" y="90535"/>
                  <a:pt x="135802" y="108642"/>
                </a:cubicBezTo>
                <a:lnTo>
                  <a:pt x="126748" y="135802"/>
                </a:lnTo>
                <a:cubicBezTo>
                  <a:pt x="123730" y="144856"/>
                  <a:pt x="122989" y="155023"/>
                  <a:pt x="117695" y="162963"/>
                </a:cubicBezTo>
                <a:cubicBezTo>
                  <a:pt x="111659" y="172016"/>
                  <a:pt x="106554" y="181764"/>
                  <a:pt x="99588" y="190123"/>
                </a:cubicBezTo>
                <a:cubicBezTo>
                  <a:pt x="91391" y="199959"/>
                  <a:pt x="83081" y="210182"/>
                  <a:pt x="72428" y="217284"/>
                </a:cubicBezTo>
                <a:cubicBezTo>
                  <a:pt x="64487" y="222578"/>
                  <a:pt x="54321" y="223319"/>
                  <a:pt x="45267" y="226337"/>
                </a:cubicBezTo>
                <a:cubicBezTo>
                  <a:pt x="39231" y="235390"/>
                  <a:pt x="34854" y="245803"/>
                  <a:pt x="27160" y="253497"/>
                </a:cubicBezTo>
                <a:cubicBezTo>
                  <a:pt x="19466" y="261191"/>
                  <a:pt x="0" y="271604"/>
                  <a:pt x="0" y="271604"/>
                </a:cubicBezTo>
              </a:path>
            </a:pathLst>
          </a:custGeom>
          <a:noFill/>
          <a:ln w="76200">
            <a:solidFill>
              <a:srgbClr val="996633"/>
            </a:solidFill>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19902660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4"/>
          <p:cNvSpPr txBox="1">
            <a:spLocks noChangeArrowheads="1"/>
          </p:cNvSpPr>
          <p:nvPr/>
        </p:nvSpPr>
        <p:spPr bwMode="auto">
          <a:xfrm>
            <a:off x="304800" y="304800"/>
            <a:ext cx="8458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Viruses can only replicate by…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Times New Roman" pitchFamily="18" charset="0"/>
                <a:ea typeface="+mn-ea"/>
                <a:cs typeface="+mn-cs"/>
              </a:rPr>
              <a:t>A.) Finding another similar virus.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Times New Roman" pitchFamily="18" charset="0"/>
                <a:ea typeface="+mn-ea"/>
                <a:cs typeface="+mn-cs"/>
              </a:rPr>
              <a:t>B.) Binary Fission.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Times New Roman" pitchFamily="18" charset="0"/>
                <a:ea typeface="+mn-ea"/>
                <a:cs typeface="+mn-cs"/>
              </a:rPr>
              <a:t>C.) Invading and taking over other cells.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Times New Roman" pitchFamily="18" charset="0"/>
                <a:ea typeface="+mn-ea"/>
                <a:cs typeface="+mn-cs"/>
              </a:rPr>
              <a:t>D.) Conjugation.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Times New Roman" pitchFamily="18" charset="0"/>
                <a:ea typeface="+mn-ea"/>
                <a:cs typeface="+mn-cs"/>
              </a:rPr>
              <a:t>E.) Sexual Reproduction	.</a:t>
            </a: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78851"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78852" name="Picture 5" descr="http://www.sciencemusings.com/uploaded_images/virus-701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53842">
            <a:off x="5537200" y="3879851"/>
            <a:ext cx="43719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6858000" y="49530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3</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4"/>
          <p:cNvSpPr txBox="1">
            <a:spLocks noChangeArrowheads="1"/>
          </p:cNvSpPr>
          <p:nvPr/>
        </p:nvSpPr>
        <p:spPr bwMode="auto">
          <a:xfrm>
            <a:off x="304800" y="304800"/>
            <a:ext cx="8458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Viruses can only replicate by…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99FF"/>
                </a:solidFill>
                <a:effectLst/>
                <a:uLnTx/>
                <a:uFillTx/>
                <a:latin typeface="Times New Roman" pitchFamily="18" charset="0"/>
                <a:ea typeface="+mn-ea"/>
                <a:cs typeface="+mn-cs"/>
              </a:rPr>
              <a:t>A.) Finding another similar virus.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Times New Roman" pitchFamily="18" charset="0"/>
                <a:ea typeface="+mn-ea"/>
                <a:cs typeface="+mn-cs"/>
              </a:rPr>
              <a:t>B.) Binary Fission.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Times New Roman" pitchFamily="18" charset="0"/>
                <a:ea typeface="+mn-ea"/>
                <a:cs typeface="+mn-cs"/>
              </a:rPr>
              <a:t>C.) Invading and taking over other cells.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Times New Roman" pitchFamily="18" charset="0"/>
                <a:ea typeface="+mn-ea"/>
                <a:cs typeface="+mn-cs"/>
              </a:rPr>
              <a:t>D.) Conjugation.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Times New Roman" pitchFamily="18" charset="0"/>
                <a:ea typeface="+mn-ea"/>
                <a:cs typeface="+mn-cs"/>
              </a:rPr>
              <a:t>E.) Sexual Reproduction	.</a:t>
            </a: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79875"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79876" name="Picture 5" descr="http://www.sciencemusings.com/uploaded_images/virus-701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99645">
            <a:off x="-868363" y="3924300"/>
            <a:ext cx="4086226"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5" descr="http://www.sciencemusings.com/uploaded_images/virus-701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53842">
            <a:off x="5537200" y="3879851"/>
            <a:ext cx="43719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5" descr="http://www.sciencemusings.com/uploaded_images/virus-7019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551530">
            <a:off x="7997825" y="1362075"/>
            <a:ext cx="1693863"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6858000" y="49530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3</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4"/>
          <p:cNvSpPr txBox="1">
            <a:spLocks noChangeArrowheads="1"/>
          </p:cNvSpPr>
          <p:nvPr/>
        </p:nvSpPr>
        <p:spPr bwMode="auto">
          <a:xfrm>
            <a:off x="304800" y="304800"/>
            <a:ext cx="8458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Viruses can only replicate by…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99FF"/>
                </a:solidFill>
                <a:effectLst/>
                <a:uLnTx/>
                <a:uFillTx/>
                <a:latin typeface="Times New Roman" pitchFamily="18" charset="0"/>
                <a:ea typeface="+mn-ea"/>
                <a:cs typeface="+mn-cs"/>
              </a:rPr>
              <a:t>A.) Finding another similar virus.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6699FF"/>
                </a:solidFill>
                <a:effectLst/>
                <a:uLnTx/>
                <a:uFillTx/>
                <a:latin typeface="Times New Roman" pitchFamily="18" charset="0"/>
                <a:ea typeface="+mn-ea"/>
                <a:cs typeface="+mn-cs"/>
              </a:rPr>
              <a:t>B.) Binary Fission.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Times New Roman" pitchFamily="18" charset="0"/>
                <a:ea typeface="+mn-ea"/>
                <a:cs typeface="+mn-cs"/>
              </a:rPr>
              <a:t>C.) Invading and taking over other cells.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Times New Roman" pitchFamily="18" charset="0"/>
                <a:ea typeface="+mn-ea"/>
                <a:cs typeface="+mn-cs"/>
              </a:rPr>
              <a:t>D.) Conjugation.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Times New Roman" pitchFamily="18" charset="0"/>
                <a:ea typeface="+mn-ea"/>
                <a:cs typeface="+mn-cs"/>
              </a:rPr>
              <a:t>E.) Sexual Reproduction	.</a:t>
            </a: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80899"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0900" name="Picture 5" descr="http://www.sciencemusings.com/uploaded_images/virus-701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99645">
            <a:off x="-868363" y="3924300"/>
            <a:ext cx="4086226"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descr="http://www.sciencemusings.com/uploaded_images/virus-701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53842">
            <a:off x="5537200" y="3879851"/>
            <a:ext cx="43719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5" descr="http://www.sciencemusings.com/uploaded_images/virus-7019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743200"/>
            <a:ext cx="16954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5" descr="http://www.sciencemusings.com/uploaded_images/virus-7019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80276">
            <a:off x="3756025" y="4579938"/>
            <a:ext cx="98583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5" descr="http://www.sciencemusings.com/uploaded_images/virus-7019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551530">
            <a:off x="7997825" y="1362075"/>
            <a:ext cx="1693863"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6858000" y="49530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228600" y="152400"/>
            <a:ext cx="87630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The pictures below all show different types of these structures on a virus?</a:t>
            </a:r>
          </a:p>
          <a:p>
            <a:pPr eaLnBrk="1" hangingPunct="1"/>
            <a:r>
              <a:rPr lang="en-US" sz="2800" dirty="0">
                <a:solidFill>
                  <a:srgbClr val="FF7C80"/>
                </a:solidFill>
                <a:latin typeface="Times New Roman" pitchFamily="18" charset="0"/>
              </a:rPr>
              <a:t>A.) </a:t>
            </a:r>
            <a:r>
              <a:rPr lang="en-US" sz="2800" dirty="0">
                <a:latin typeface="Times New Roman" pitchFamily="18" charset="0"/>
              </a:rPr>
              <a:t>DNA</a:t>
            </a:r>
          </a:p>
          <a:p>
            <a:pPr eaLnBrk="1" hangingPunct="1"/>
            <a:r>
              <a:rPr lang="en-US" sz="2800" dirty="0">
                <a:solidFill>
                  <a:srgbClr val="6699FF"/>
                </a:solidFill>
                <a:latin typeface="Times New Roman" pitchFamily="18" charset="0"/>
              </a:rPr>
              <a:t>B.) </a:t>
            </a:r>
            <a:r>
              <a:rPr lang="en-US" sz="2800" dirty="0">
                <a:latin typeface="Times New Roman" pitchFamily="18" charset="0"/>
              </a:rPr>
              <a:t>Tails</a:t>
            </a:r>
          </a:p>
          <a:p>
            <a:pPr eaLnBrk="1" hangingPunct="1"/>
            <a:r>
              <a:rPr lang="en-US" sz="2800" dirty="0">
                <a:solidFill>
                  <a:srgbClr val="FFC000"/>
                </a:solidFill>
                <a:latin typeface="Times New Roman" pitchFamily="18" charset="0"/>
              </a:rPr>
              <a:t>C.) </a:t>
            </a:r>
            <a:r>
              <a:rPr lang="en-US" sz="2800" dirty="0">
                <a:latin typeface="Times New Roman" pitchFamily="18" charset="0"/>
              </a:rPr>
              <a:t>Capsid / Protein Coat</a:t>
            </a:r>
          </a:p>
          <a:p>
            <a:pPr eaLnBrk="1" hangingPunct="1"/>
            <a:r>
              <a:rPr lang="en-US" sz="2800" dirty="0">
                <a:solidFill>
                  <a:srgbClr val="66FF99"/>
                </a:solidFill>
                <a:latin typeface="Times New Roman" pitchFamily="18" charset="0"/>
              </a:rPr>
              <a:t>D.) </a:t>
            </a:r>
            <a:r>
              <a:rPr lang="en-US" sz="2800" dirty="0">
                <a:latin typeface="Times New Roman" pitchFamily="18" charset="0"/>
              </a:rPr>
              <a:t>Cell Walls</a:t>
            </a:r>
          </a:p>
          <a:p>
            <a:pPr eaLnBrk="1" hangingPunct="1"/>
            <a:r>
              <a:rPr lang="en-US" sz="2800" dirty="0">
                <a:solidFill>
                  <a:srgbClr val="9966FF"/>
                </a:solidFill>
                <a:latin typeface="Times New Roman" pitchFamily="18" charset="0"/>
              </a:rPr>
              <a:t>E.) </a:t>
            </a:r>
            <a:r>
              <a:rPr lang="en-US" sz="2800" dirty="0">
                <a:latin typeface="Times New Roman" pitchFamily="18" charset="0"/>
              </a:rPr>
              <a:t>Fatty Coats </a:t>
            </a:r>
          </a:p>
          <a:p>
            <a:pPr eaLnBrk="1" hangingPunct="1"/>
            <a:endParaRPr lang="en-US" sz="3600" dirty="0">
              <a:solidFill>
                <a:srgbClr val="FFFF00"/>
              </a:solidFill>
              <a:latin typeface="Times New Roman" pitchFamily="18" charset="0"/>
            </a:endParaRPr>
          </a:p>
        </p:txBody>
      </p:sp>
      <p:sp>
        <p:nvSpPr>
          <p:cNvPr id="9219"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p>
        </p:txBody>
      </p:sp>
      <p:sp>
        <p:nvSpPr>
          <p:cNvPr id="9220" name="Text Box 5"/>
          <p:cNvSpPr txBox="1">
            <a:spLocks noChangeArrowheads="1"/>
          </p:cNvSpPr>
          <p:nvPr/>
        </p:nvSpPr>
        <p:spPr bwMode="auto">
          <a:xfrm>
            <a:off x="7467600" y="2057400"/>
            <a:ext cx="1143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a:t>
            </a:r>
          </a:p>
        </p:txBody>
      </p:sp>
      <p:pic>
        <p:nvPicPr>
          <p:cNvPr id="922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524000"/>
            <a:ext cx="4724400" cy="5105400"/>
          </a:xfrm>
          <a:prstGeom prst="rect">
            <a:avLst/>
          </a:prstGeom>
          <a:noFill/>
          <a:ln w="76200" algn="ctr">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4800600"/>
            <a:ext cx="1752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4"/>
          <p:cNvSpPr txBox="1">
            <a:spLocks noChangeArrowheads="1"/>
          </p:cNvSpPr>
          <p:nvPr/>
        </p:nvSpPr>
        <p:spPr bwMode="auto">
          <a:xfrm>
            <a:off x="304800" y="304800"/>
            <a:ext cx="8458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Viruses can only replicate by…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99FF"/>
                </a:solidFill>
                <a:effectLst/>
                <a:uLnTx/>
                <a:uFillTx/>
                <a:latin typeface="Times New Roman" pitchFamily="18" charset="0"/>
                <a:ea typeface="+mn-ea"/>
                <a:cs typeface="+mn-cs"/>
              </a:rPr>
              <a:t>A.) Finding another similar virus.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6699FF"/>
                </a:solidFill>
                <a:effectLst/>
                <a:uLnTx/>
                <a:uFillTx/>
                <a:latin typeface="Times New Roman" pitchFamily="18" charset="0"/>
                <a:ea typeface="+mn-ea"/>
                <a:cs typeface="+mn-cs"/>
              </a:rPr>
              <a:t>B.) Binary Fission.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9966FF"/>
                </a:solidFill>
                <a:effectLst/>
                <a:uLnTx/>
                <a:uFillTx/>
                <a:latin typeface="Times New Roman" pitchFamily="18" charset="0"/>
                <a:ea typeface="+mn-ea"/>
                <a:cs typeface="+mn-cs"/>
              </a:rPr>
              <a:t>C.) Invading and taking over other cells.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81923"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1924" name="Picture 5" descr="http://www.sciencemusings.com/uploaded_images/virus-701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99645">
            <a:off x="-868363" y="3924300"/>
            <a:ext cx="4086226"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5" descr="http://www.sciencemusings.com/uploaded_images/virus-701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53842">
            <a:off x="5537200" y="3879851"/>
            <a:ext cx="43719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5" descr="http://www.sciencemusings.com/uploaded_images/virus-7019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743200"/>
            <a:ext cx="16954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7" name="Picture 5" descr="http://www.sciencemusings.com/uploaded_images/virus-7019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80276">
            <a:off x="3756025" y="4579938"/>
            <a:ext cx="98583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8" name="Picture 5" descr="http://www.sciencemusings.com/uploaded_images/virus-701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66388">
            <a:off x="5011738" y="4319588"/>
            <a:ext cx="7588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9" name="Picture 5" descr="http://www.sciencemusings.com/uploaded_images/virus-7019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551530">
            <a:off x="7997825" y="1362075"/>
            <a:ext cx="1693863"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0" name="Picture 5" descr="http://www.sciencemusings.com/uploaded_images/virus-701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66388">
            <a:off x="7569200" y="3228975"/>
            <a:ext cx="7588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1" name="Picture 5" descr="http://www.sciencemusings.com/uploaded_images/virus-7019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157905">
            <a:off x="6689725" y="-312738"/>
            <a:ext cx="1693863"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6858000" y="49530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3</a:t>
            </a:r>
          </a:p>
        </p:txBody>
      </p:sp>
      <p:pic>
        <p:nvPicPr>
          <p:cNvPr id="13" name="Picture 4" descr="http://www.clker.com/cliparts/9/a/e/e/12154415151126295659lemmling_Cartoon_owl.svg.h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74511" y="123825"/>
            <a:ext cx="19901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4"/>
          <p:cNvSpPr txBox="1">
            <a:spLocks noChangeArrowheads="1"/>
          </p:cNvSpPr>
          <p:nvPr/>
        </p:nvSpPr>
        <p:spPr bwMode="auto">
          <a:xfrm>
            <a:off x="304800" y="304800"/>
            <a:ext cx="8458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Viruses can only replicate by…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99FF"/>
                </a:solidFill>
                <a:effectLst/>
                <a:uLnTx/>
                <a:uFillTx/>
                <a:latin typeface="Times New Roman" pitchFamily="18" charset="0"/>
                <a:ea typeface="+mn-ea"/>
                <a:cs typeface="+mn-cs"/>
              </a:rPr>
              <a:t>A.) Finding another similar virus.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6699FF"/>
                </a:solidFill>
                <a:effectLst/>
                <a:uLnTx/>
                <a:uFillTx/>
                <a:latin typeface="Times New Roman" pitchFamily="18" charset="0"/>
                <a:ea typeface="+mn-ea"/>
                <a:cs typeface="+mn-cs"/>
              </a:rPr>
              <a:t>B.) Binary Fission.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9966FF"/>
                </a:solidFill>
                <a:effectLst/>
                <a:uLnTx/>
                <a:uFillTx/>
                <a:latin typeface="Times New Roman" pitchFamily="18" charset="0"/>
                <a:ea typeface="+mn-ea"/>
                <a:cs typeface="+mn-cs"/>
              </a:rPr>
              <a:t>C.) Invading and taking over other cells.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C000"/>
                </a:solidFill>
                <a:effectLst/>
                <a:uLnTx/>
                <a:uFillTx/>
                <a:latin typeface="Times New Roman" pitchFamily="18" charset="0"/>
                <a:ea typeface="+mn-ea"/>
                <a:cs typeface="+mn-cs"/>
              </a:rPr>
              <a:t>D.) Conjugation.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Times New Roman" pitchFamily="18" charset="0"/>
                <a:ea typeface="+mn-ea"/>
                <a:cs typeface="+mn-cs"/>
              </a:rPr>
              <a:t>E.) Sexual Reproduction	.</a:t>
            </a: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82947"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2948" name="Picture 5" descr="http://www.sciencemusings.com/uploaded_images/virus-701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99645">
            <a:off x="-868363" y="3924300"/>
            <a:ext cx="4086226"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5" descr="http://www.sciencemusings.com/uploaded_images/virus-701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53842">
            <a:off x="5537200" y="3879851"/>
            <a:ext cx="43719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5" descr="http://www.sciencemusings.com/uploaded_images/virus-7019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743200"/>
            <a:ext cx="16954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5" descr="http://www.sciencemusings.com/uploaded_images/virus-7019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80276">
            <a:off x="3756025" y="4579938"/>
            <a:ext cx="98583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2" name="Picture 5" descr="http://www.sciencemusings.com/uploaded_images/virus-701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66388">
            <a:off x="5011738" y="4319588"/>
            <a:ext cx="7588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3" name="Picture 5" descr="http://www.sciencemusings.com/uploaded_images/virus-7019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66388">
            <a:off x="2908300" y="4071938"/>
            <a:ext cx="3587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4" name="Picture 5" descr="http://www.sciencemusings.com/uploaded_images/virus-70194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551530">
            <a:off x="7997825" y="1362075"/>
            <a:ext cx="1693863"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5" name="Picture 5" descr="http://www.sciencemusings.com/uploaded_images/virus-701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66388">
            <a:off x="7569200" y="3228975"/>
            <a:ext cx="7588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6" name="Picture 5" descr="http://www.sciencemusings.com/uploaded_images/virus-70194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157905">
            <a:off x="6689725" y="-312738"/>
            <a:ext cx="1693863"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7" name="Picture 5" descr="http://www.sciencemusings.com/uploaded_images/virus-70194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66388">
            <a:off x="3600450" y="6149975"/>
            <a:ext cx="5762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8" name="Picture 5" descr="http://www.sciencemusings.com/uploaded_images/virus-70194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66388" flipV="1">
            <a:off x="5199063" y="1619250"/>
            <a:ext cx="4984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9" name="Picture 5" descr="http://www.sciencemusings.com/uploaded_images/virus-70194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66388">
            <a:off x="4743450" y="5584825"/>
            <a:ext cx="5762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6858000" y="49530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3</a:t>
            </a:r>
          </a:p>
        </p:txBody>
      </p:sp>
      <p:pic>
        <p:nvPicPr>
          <p:cNvPr id="17" name="Picture 4" descr="http://www.clker.com/cliparts/9/a/e/e/12154415151126295659lemmling_Cartoon_owl.svg.h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74511" y="123825"/>
            <a:ext cx="19901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4"/>
          <p:cNvSpPr txBox="1">
            <a:spLocks noChangeArrowheads="1"/>
          </p:cNvSpPr>
          <p:nvPr/>
        </p:nvSpPr>
        <p:spPr bwMode="auto">
          <a:xfrm>
            <a:off x="304800" y="304800"/>
            <a:ext cx="8458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Viruses can only replicate by…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99FF"/>
                </a:solidFill>
                <a:effectLst/>
                <a:uLnTx/>
                <a:uFillTx/>
                <a:latin typeface="Times New Roman" pitchFamily="18" charset="0"/>
                <a:ea typeface="+mn-ea"/>
                <a:cs typeface="+mn-cs"/>
              </a:rPr>
              <a:t>A.) Finding another similar virus.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6699FF"/>
                </a:solidFill>
                <a:effectLst/>
                <a:uLnTx/>
                <a:uFillTx/>
                <a:latin typeface="Times New Roman" pitchFamily="18" charset="0"/>
                <a:ea typeface="+mn-ea"/>
                <a:cs typeface="+mn-cs"/>
              </a:rPr>
              <a:t>B.) Binary Fission.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9966FF"/>
                </a:solidFill>
                <a:effectLst/>
                <a:uLnTx/>
                <a:uFillTx/>
                <a:latin typeface="Times New Roman" pitchFamily="18" charset="0"/>
                <a:ea typeface="+mn-ea"/>
                <a:cs typeface="+mn-cs"/>
              </a:rPr>
              <a:t>C.) Invading and taking over other cells.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C000"/>
                </a:solidFill>
                <a:effectLst/>
                <a:uLnTx/>
                <a:uFillTx/>
                <a:latin typeface="Times New Roman" pitchFamily="18" charset="0"/>
                <a:ea typeface="+mn-ea"/>
                <a:cs typeface="+mn-cs"/>
              </a:rPr>
              <a:t>D.) Conjugation.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66FF99"/>
                </a:solidFill>
                <a:effectLst/>
                <a:uLnTx/>
                <a:uFillTx/>
                <a:latin typeface="Times New Roman" pitchFamily="18" charset="0"/>
                <a:ea typeface="+mn-ea"/>
                <a:cs typeface="+mn-cs"/>
              </a:rPr>
              <a:t>E.) Sexual Reproduction.</a:t>
            </a: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83971"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3972" name="Picture 5" descr="http://www.sciencemusings.com/uploaded_images/virus-701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99645">
            <a:off x="-868363" y="3924300"/>
            <a:ext cx="4086226"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5" descr="http://www.sciencemusings.com/uploaded_images/virus-701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53842">
            <a:off x="5537200" y="3879851"/>
            <a:ext cx="43719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Picture 5" descr="http://www.sciencemusings.com/uploaded_images/virus-7019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743200"/>
            <a:ext cx="16954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5" descr="http://www.sciencemusings.com/uploaded_images/virus-7019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80276">
            <a:off x="3756025" y="4579938"/>
            <a:ext cx="98583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6" name="Picture 5" descr="http://www.sciencemusings.com/uploaded_images/virus-701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66388">
            <a:off x="5011738" y="4319588"/>
            <a:ext cx="7588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7" name="Picture 5" descr="http://www.sciencemusings.com/uploaded_images/virus-7019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66388">
            <a:off x="2908300" y="4071938"/>
            <a:ext cx="3587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8" name="Picture 5" descr="http://www.sciencemusings.com/uploaded_images/virus-70194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66388">
            <a:off x="3892550" y="4035425"/>
            <a:ext cx="203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9" name="Picture 5" descr="http://www.sciencemusings.com/uploaded_images/virus-70194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66388">
            <a:off x="5035550" y="2979738"/>
            <a:ext cx="203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0" name="Picture 5" descr="http://www.sciencemusings.com/uploaded_images/virus-70194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551530">
            <a:off x="7997825" y="1362075"/>
            <a:ext cx="1693863"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1" name="Picture 5" descr="http://www.sciencemusings.com/uploaded_images/virus-701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66388">
            <a:off x="7569200" y="3228975"/>
            <a:ext cx="7588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2" name="Picture 5" descr="http://www.sciencemusings.com/uploaded_images/virus-70194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9157905">
            <a:off x="6689725" y="-312738"/>
            <a:ext cx="1693863"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3" name="Picture 5" descr="http://www.sciencemusings.com/uploaded_images/virus-70194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66388">
            <a:off x="3600450" y="6149975"/>
            <a:ext cx="5762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4" name="Picture 5" descr="http://www.sciencemusings.com/uploaded_images/virus-70194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66388" flipV="1">
            <a:off x="5199063" y="1619250"/>
            <a:ext cx="4984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5" name="Picture 5" descr="http://www.sciencemusings.com/uploaded_images/virus-70194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66388">
            <a:off x="4743450" y="5584825"/>
            <a:ext cx="5762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6" name="Picture 5" descr="http://www.sciencemusings.com/uploaded_images/virus-70194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66388">
            <a:off x="6484938" y="1751013"/>
            <a:ext cx="2524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6858000" y="49530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3</a:t>
            </a:r>
          </a:p>
        </p:txBody>
      </p:sp>
      <p:pic>
        <p:nvPicPr>
          <p:cNvPr id="20" name="Picture 4" descr="http://www.clker.com/cliparts/9/a/e/e/12154415151126295659lemmling_Cartoon_owl.svg.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74511" y="123825"/>
            <a:ext cx="19901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4"/>
          <p:cNvSpPr txBox="1">
            <a:spLocks noChangeArrowheads="1"/>
          </p:cNvSpPr>
          <p:nvPr/>
        </p:nvSpPr>
        <p:spPr bwMode="auto">
          <a:xfrm>
            <a:off x="304800" y="304800"/>
            <a:ext cx="8458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Viruses can only replicate by…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99FF"/>
                </a:solidFill>
                <a:effectLst/>
                <a:uLnTx/>
                <a:uFillTx/>
                <a:latin typeface="Times New Roman" pitchFamily="18" charset="0"/>
                <a:ea typeface="+mn-ea"/>
                <a:cs typeface="+mn-cs"/>
              </a:rPr>
              <a:t>A.) Finding another similar virus.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6699FF"/>
                </a:solidFill>
                <a:effectLst/>
                <a:uLnTx/>
                <a:uFillTx/>
                <a:latin typeface="Times New Roman" pitchFamily="18" charset="0"/>
                <a:ea typeface="+mn-ea"/>
                <a:cs typeface="+mn-cs"/>
              </a:rPr>
              <a:t>B.) Binary Fission.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9966FF"/>
                </a:solidFill>
                <a:effectLst/>
                <a:uLnTx/>
                <a:uFillTx/>
                <a:latin typeface="Times New Roman" pitchFamily="18" charset="0"/>
                <a:ea typeface="+mn-ea"/>
                <a:cs typeface="+mn-cs"/>
              </a:rPr>
              <a:t>C.) Invading and taking over other cells.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C000"/>
                </a:solidFill>
                <a:effectLst/>
                <a:uLnTx/>
                <a:uFillTx/>
                <a:latin typeface="Times New Roman" pitchFamily="18" charset="0"/>
                <a:ea typeface="+mn-ea"/>
                <a:cs typeface="+mn-cs"/>
              </a:rPr>
              <a:t>D.) Conjugation.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66FF99"/>
                </a:solidFill>
                <a:effectLst/>
                <a:uLnTx/>
                <a:uFillTx/>
                <a:latin typeface="Times New Roman" pitchFamily="18" charset="0"/>
                <a:ea typeface="+mn-ea"/>
                <a:cs typeface="+mn-cs"/>
              </a:rPr>
              <a:t>E.) Sexual Reproduction.</a:t>
            </a: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84995"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4996" name="Picture 5" descr="http://www.sciencemusings.com/uploaded_images/virus-701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99645">
            <a:off x="-868363" y="3924300"/>
            <a:ext cx="4086226"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5" descr="http://www.sciencemusings.com/uploaded_images/virus-701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53842">
            <a:off x="5537200" y="3879851"/>
            <a:ext cx="43719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5" descr="http://www.sciencemusings.com/uploaded_images/virus-7019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743200"/>
            <a:ext cx="16954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9" name="Picture 5" descr="http://www.sciencemusings.com/uploaded_images/virus-7019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80276">
            <a:off x="3756025" y="4579938"/>
            <a:ext cx="98583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0" name="Picture 5" descr="http://www.sciencemusings.com/uploaded_images/virus-701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66388">
            <a:off x="5011738" y="4319588"/>
            <a:ext cx="7588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1" name="Picture 5" descr="http://www.sciencemusings.com/uploaded_images/virus-7019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66388">
            <a:off x="2908300" y="4071938"/>
            <a:ext cx="3587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2" name="Picture 5" descr="http://www.sciencemusings.com/uploaded_images/virus-70194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66388">
            <a:off x="3892550" y="4035425"/>
            <a:ext cx="203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3" name="Picture 5" descr="http://www.sciencemusings.com/uploaded_images/virus-70194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66388">
            <a:off x="5035550" y="2979738"/>
            <a:ext cx="203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4" name="Picture 5" descr="http://www.sciencemusings.com/uploaded_images/virus-70194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551530">
            <a:off x="7997825" y="1362075"/>
            <a:ext cx="1693863"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5" name="Picture 5" descr="http://www.sciencemusings.com/uploaded_images/virus-701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66388">
            <a:off x="7569200" y="3228975"/>
            <a:ext cx="7588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6" name="Picture 5" descr="http://www.sciencemusings.com/uploaded_images/virus-70194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9157905">
            <a:off x="6689725" y="-312738"/>
            <a:ext cx="1693863"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7" name="Picture 5" descr="http://www.sciencemusings.com/uploaded_images/virus-70194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66388">
            <a:off x="3600450" y="6149975"/>
            <a:ext cx="5762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8" name="Picture 5" descr="http://www.sciencemusings.com/uploaded_images/virus-70194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66388" flipV="1">
            <a:off x="5199063" y="1619250"/>
            <a:ext cx="4984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9" name="Picture 5" descr="http://www.sciencemusings.com/uploaded_images/virus-70194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66388">
            <a:off x="4743450" y="5584825"/>
            <a:ext cx="5762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10" name="Picture 5" descr="http://www.sciencemusings.com/uploaded_images/virus-70194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66388">
            <a:off x="6484938" y="1751013"/>
            <a:ext cx="2524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6858000" y="49530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3</a:t>
            </a:r>
          </a:p>
        </p:txBody>
      </p:sp>
      <p:sp>
        <p:nvSpPr>
          <p:cNvPr id="25" name="Rounded Rectangle 24"/>
          <p:cNvSpPr/>
          <p:nvPr/>
        </p:nvSpPr>
        <p:spPr>
          <a:xfrm>
            <a:off x="228600" y="1981200"/>
            <a:ext cx="7543800" cy="561975"/>
          </a:xfrm>
          <a:prstGeom prst="roundRect">
            <a:avLst/>
          </a:prstGeom>
          <a:solidFill>
            <a:srgbClr val="9966FF">
              <a:alpha val="46000"/>
            </a:srgbClr>
          </a:solidFill>
          <a:ln w="762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21" name="Picture 4" descr="http://www.clker.com/cliparts/9/a/e/e/12154415151126295659lemmling_Cartoon_owl.svg.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74511" y="123825"/>
            <a:ext cx="19901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8150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4"/>
          <p:cNvSpPr txBox="1">
            <a:spLocks noChangeArrowheads="1"/>
          </p:cNvSpPr>
          <p:nvPr/>
        </p:nvSpPr>
        <p:spPr bwMode="auto">
          <a:xfrm>
            <a:off x="304800" y="304800"/>
            <a:ext cx="8458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Viruses can only replicate by…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99FF"/>
                </a:solidFill>
                <a:effectLst/>
                <a:uLnTx/>
                <a:uFillTx/>
                <a:latin typeface="Times New Roman" pitchFamily="18" charset="0"/>
                <a:ea typeface="+mn-ea"/>
                <a:cs typeface="+mn-cs"/>
              </a:rPr>
              <a:t>A.) Finding another similar virus.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6699FF"/>
                </a:solidFill>
                <a:effectLst/>
                <a:uLnTx/>
                <a:uFillTx/>
                <a:latin typeface="Times New Roman" pitchFamily="18" charset="0"/>
                <a:ea typeface="+mn-ea"/>
                <a:cs typeface="+mn-cs"/>
              </a:rPr>
              <a:t>B.) Binary Fission.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9966FF"/>
                </a:solidFill>
                <a:effectLst/>
                <a:uLnTx/>
                <a:uFillTx/>
                <a:latin typeface="Times New Roman" pitchFamily="18" charset="0"/>
                <a:ea typeface="+mn-ea"/>
                <a:cs typeface="+mn-cs"/>
              </a:rPr>
              <a:t>C.) Invading and taking over other cells.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C000"/>
                </a:solidFill>
                <a:effectLst/>
                <a:uLnTx/>
                <a:uFillTx/>
                <a:latin typeface="Times New Roman" pitchFamily="18" charset="0"/>
                <a:ea typeface="+mn-ea"/>
                <a:cs typeface="+mn-cs"/>
              </a:rPr>
              <a:t>D.) Conjugation.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66FF99"/>
                </a:solidFill>
                <a:effectLst/>
                <a:uLnTx/>
                <a:uFillTx/>
                <a:latin typeface="Times New Roman" pitchFamily="18" charset="0"/>
                <a:ea typeface="+mn-ea"/>
                <a:cs typeface="+mn-cs"/>
              </a:rPr>
              <a:t>E.) Sexual Reproduction.</a:t>
            </a: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84995"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4996" name="Picture 5" descr="http://www.sciencemusings.com/uploaded_images/virus-701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99645">
            <a:off x="-868363" y="3924300"/>
            <a:ext cx="4086226"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5" descr="http://www.sciencemusings.com/uploaded_images/virus-701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53842">
            <a:off x="5537200" y="3879851"/>
            <a:ext cx="43719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5" descr="http://www.sciencemusings.com/uploaded_images/virus-7019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743200"/>
            <a:ext cx="16954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9" name="Picture 5" descr="http://www.sciencemusings.com/uploaded_images/virus-7019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80276">
            <a:off x="3756025" y="4579938"/>
            <a:ext cx="98583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0" name="Picture 5" descr="http://www.sciencemusings.com/uploaded_images/virus-701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66388">
            <a:off x="5011738" y="4319588"/>
            <a:ext cx="7588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1" name="Picture 5" descr="http://www.sciencemusings.com/uploaded_images/virus-7019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66388">
            <a:off x="2908300" y="4071938"/>
            <a:ext cx="3587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2" name="Picture 5" descr="http://www.sciencemusings.com/uploaded_images/virus-70194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66388">
            <a:off x="3892550" y="4035425"/>
            <a:ext cx="203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3" name="Picture 5" descr="http://www.sciencemusings.com/uploaded_images/virus-70194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66388">
            <a:off x="5035550" y="2979738"/>
            <a:ext cx="203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4" name="Picture 5" descr="http://www.sciencemusings.com/uploaded_images/virus-70194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551530">
            <a:off x="7997825" y="1362075"/>
            <a:ext cx="1693863"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5" name="Picture 5" descr="http://www.sciencemusings.com/uploaded_images/virus-701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66388">
            <a:off x="7569200" y="3228975"/>
            <a:ext cx="7588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6" name="Picture 5" descr="http://www.sciencemusings.com/uploaded_images/virus-70194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9157905">
            <a:off x="6689725" y="-312738"/>
            <a:ext cx="1693863"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7" name="Picture 5" descr="http://www.sciencemusings.com/uploaded_images/virus-70194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66388">
            <a:off x="3600450" y="6149975"/>
            <a:ext cx="5762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8" name="Picture 5" descr="http://www.sciencemusings.com/uploaded_images/virus-70194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66388" flipV="1">
            <a:off x="5199063" y="1619250"/>
            <a:ext cx="4984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9" name="Picture 5" descr="http://www.sciencemusings.com/uploaded_images/virus-70194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66388">
            <a:off x="4743450" y="5584825"/>
            <a:ext cx="5762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10" name="Picture 5" descr="http://www.sciencemusings.com/uploaded_images/virus-70194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66388">
            <a:off x="6484938" y="1751013"/>
            <a:ext cx="2524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6858000" y="49530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3</a:t>
            </a:r>
          </a:p>
        </p:txBody>
      </p:sp>
      <p:sp>
        <p:nvSpPr>
          <p:cNvPr id="25" name="Rounded Rectangle 24"/>
          <p:cNvSpPr/>
          <p:nvPr/>
        </p:nvSpPr>
        <p:spPr>
          <a:xfrm>
            <a:off x="228600" y="1981200"/>
            <a:ext cx="7543800" cy="561975"/>
          </a:xfrm>
          <a:prstGeom prst="roundRect">
            <a:avLst/>
          </a:prstGeom>
          <a:solidFill>
            <a:srgbClr val="9966FF">
              <a:alpha val="46000"/>
            </a:srgbClr>
          </a:solidFill>
          <a:ln w="762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21" name="Picture 4" descr="http://www.clker.com/cliparts/9/a/e/e/12154415151126295659lemmling_Cartoon_owl.svg.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74511" y="123825"/>
            <a:ext cx="19901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http://www.clker.com/cliparts/9/a/e/e/12154415151126295659lemmling_Cartoon_owl.svg.hi.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517" y="2832089"/>
            <a:ext cx="4102573" cy="373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4306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4"/>
          <p:cNvSpPr txBox="1">
            <a:spLocks noChangeArrowheads="1"/>
          </p:cNvSpPr>
          <p:nvPr/>
        </p:nvSpPr>
        <p:spPr bwMode="auto">
          <a:xfrm>
            <a:off x="304800" y="304800"/>
            <a:ext cx="8610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Which of the following is </a:t>
            </a:r>
            <a:r>
              <a:rPr kumimoji="0" lang="en-US" sz="3600" b="0" i="0" u="sng" strike="noStrike" kern="1200" cap="none" spc="0" normalizeH="0" baseline="0" noProof="0">
                <a:ln>
                  <a:noFill/>
                </a:ln>
                <a:solidFill>
                  <a:srgbClr val="FFFF00"/>
                </a:solidFill>
                <a:effectLst/>
                <a:uLnTx/>
                <a:uFillTx/>
                <a:latin typeface="Times New Roman" pitchFamily="18" charset="0"/>
                <a:ea typeface="+mn-ea"/>
                <a:cs typeface="+mn-cs"/>
              </a:rPr>
              <a:t>not</a:t>
            </a: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 a reason why viruses are generally considered non-living?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86019"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8" name="Rectangle 17"/>
          <p:cNvSpPr/>
          <p:nvPr/>
        </p:nvSpPr>
        <p:spPr>
          <a:xfrm>
            <a:off x="457200" y="5029200"/>
            <a:ext cx="1371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4</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4"/>
          <p:cNvSpPr txBox="1">
            <a:spLocks noChangeArrowheads="1"/>
          </p:cNvSpPr>
          <p:nvPr/>
        </p:nvSpPr>
        <p:spPr bwMode="auto">
          <a:xfrm>
            <a:off x="304800" y="304800"/>
            <a:ext cx="8610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Which of the following is not a reason why viruses are generally considered non-living?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99FF"/>
                </a:solidFill>
                <a:effectLst/>
                <a:uLnTx/>
                <a:uFillTx/>
                <a:latin typeface="Times New Roman" pitchFamily="18" charset="0"/>
                <a:ea typeface="+mn-ea"/>
                <a:cs typeface="+mn-cs"/>
              </a:rPr>
              <a:t>A.) Viruses are not made of cells.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Times New Roman" pitchFamily="18" charset="0"/>
                <a:ea typeface="+mn-ea"/>
                <a:cs typeface="+mn-cs"/>
              </a:rPr>
              <a:t>B.) Viruses do not respond to a stimulus.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Times New Roman" pitchFamily="18" charset="0"/>
                <a:ea typeface="+mn-ea"/>
                <a:cs typeface="+mn-cs"/>
              </a:rPr>
              <a:t>C.) Limited Movement.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Times New Roman" pitchFamily="18" charset="0"/>
                <a:ea typeface="+mn-ea"/>
                <a:cs typeface="+mn-cs"/>
              </a:rPr>
              <a:t>D.) They do not grow and develop.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87043"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70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5290">
            <a:off x="2536032" y="3623469"/>
            <a:ext cx="338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15290">
            <a:off x="6632575" y="2633663"/>
            <a:ext cx="33813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457200" y="5029200"/>
            <a:ext cx="1371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4</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4"/>
          <p:cNvSpPr txBox="1">
            <a:spLocks noChangeArrowheads="1"/>
          </p:cNvSpPr>
          <p:nvPr/>
        </p:nvSpPr>
        <p:spPr bwMode="auto">
          <a:xfrm>
            <a:off x="304800" y="304800"/>
            <a:ext cx="8610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Which of the following is not a reason why viruses are generally considered non-living?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99FF"/>
                </a:solidFill>
                <a:effectLst/>
                <a:uLnTx/>
                <a:uFillTx/>
                <a:latin typeface="Times New Roman" pitchFamily="18" charset="0"/>
                <a:ea typeface="+mn-ea"/>
                <a:cs typeface="+mn-cs"/>
              </a:rPr>
              <a:t>A.) Viruses are not made of cells.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6699FF"/>
                </a:solidFill>
                <a:effectLst/>
                <a:uLnTx/>
                <a:uFillTx/>
                <a:latin typeface="Times New Roman" pitchFamily="18" charset="0"/>
                <a:ea typeface="+mn-ea"/>
                <a:cs typeface="+mn-cs"/>
              </a:rPr>
              <a:t>B.) Viruses do not respond to a stimulus.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imes New Roman" pitchFamily="18" charset="0"/>
                <a:ea typeface="+mn-ea"/>
                <a:cs typeface="+mn-cs"/>
              </a:rPr>
              <a:t>C.) Limited Movement.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imes New Roman" pitchFamily="18" charset="0"/>
                <a:ea typeface="+mn-ea"/>
                <a:cs typeface="+mn-cs"/>
              </a:rPr>
              <a:t>D.) They do not grow and develop.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88067"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806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271706">
            <a:off x="-214312" y="4232275"/>
            <a:ext cx="2970212"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5290">
            <a:off x="1074737" y="3589338"/>
            <a:ext cx="6905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15290">
            <a:off x="3643313" y="3684587"/>
            <a:ext cx="4889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815290">
            <a:off x="2536032" y="3623469"/>
            <a:ext cx="338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815290">
            <a:off x="6632575" y="2633663"/>
            <a:ext cx="33813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457200" y="5029200"/>
            <a:ext cx="1371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4</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4"/>
          <p:cNvSpPr txBox="1">
            <a:spLocks noChangeArrowheads="1"/>
          </p:cNvSpPr>
          <p:nvPr/>
        </p:nvSpPr>
        <p:spPr bwMode="auto">
          <a:xfrm>
            <a:off x="304800" y="304800"/>
            <a:ext cx="86106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Which of the following is not a reason why viruses are generally considered non-living?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99FF"/>
                </a:solidFill>
                <a:effectLst/>
                <a:uLnTx/>
                <a:uFillTx/>
                <a:latin typeface="Times New Roman" pitchFamily="18" charset="0"/>
                <a:ea typeface="+mn-ea"/>
                <a:cs typeface="+mn-cs"/>
              </a:rPr>
              <a:t>A.) Viruses are not made of cells.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6699FF"/>
                </a:solidFill>
                <a:effectLst/>
                <a:uLnTx/>
                <a:uFillTx/>
                <a:latin typeface="Times New Roman" pitchFamily="18" charset="0"/>
                <a:ea typeface="+mn-ea"/>
                <a:cs typeface="+mn-cs"/>
              </a:rPr>
              <a:t>B.) Viruses do not respond to a stimulus.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66FF99"/>
                </a:solidFill>
                <a:effectLst/>
                <a:uLnTx/>
                <a:uFillTx/>
                <a:latin typeface="Times New Roman" pitchFamily="18" charset="0"/>
                <a:ea typeface="+mn-ea"/>
                <a:cs typeface="+mn-cs"/>
              </a:rPr>
              <a:t>C.) Limited Movement.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imes New Roman" pitchFamily="18" charset="0"/>
                <a:ea typeface="+mn-ea"/>
                <a:cs typeface="+mn-cs"/>
              </a:rPr>
              <a:t>D.) They do not grow </a:t>
            </a:r>
            <a:r>
              <a:rPr kumimoji="0" lang="en-US" sz="9600" b="0" i="0" u="none" strike="noStrike" kern="1200" cap="none" spc="0" normalizeH="0" baseline="0" noProof="0" dirty="0">
                <a:ln>
                  <a:noFill/>
                </a:ln>
                <a:solidFill>
                  <a:srgbClr val="000000"/>
                </a:solidFill>
                <a:effectLst/>
                <a:uLnTx/>
                <a:uFillTx/>
                <a:latin typeface="Times New Roman" pitchFamily="18" charset="0"/>
                <a:ea typeface="+mn-ea"/>
                <a:cs typeface="+mn-cs"/>
              </a:rPr>
              <a:t>and</a:t>
            </a:r>
            <a:r>
              <a:rPr kumimoji="0" lang="en-US" sz="3600" b="0" i="0" u="none" strike="noStrike" kern="1200" cap="none" spc="0" normalizeH="0" baseline="0" noProof="0" dirty="0">
                <a:ln>
                  <a:noFill/>
                </a:ln>
                <a:solidFill>
                  <a:srgbClr val="000000"/>
                </a:solidFill>
                <a:effectLst/>
                <a:uLnTx/>
                <a:uFillTx/>
                <a:latin typeface="Times New Roman" pitchFamily="18" charset="0"/>
                <a:ea typeface="+mn-ea"/>
                <a:cs typeface="+mn-cs"/>
              </a:rPr>
              <a:t> develop.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89091"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909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5290">
            <a:off x="2359025" y="4152900"/>
            <a:ext cx="1119188"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5290">
            <a:off x="1074737" y="3589338"/>
            <a:ext cx="6905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15290">
            <a:off x="3643313" y="3684587"/>
            <a:ext cx="4889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815290">
            <a:off x="2536032" y="3623469"/>
            <a:ext cx="338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815290">
            <a:off x="6632575" y="2633663"/>
            <a:ext cx="33813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5290">
            <a:off x="7723188" y="2374900"/>
            <a:ext cx="178435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5290">
            <a:off x="8870951" y="4156075"/>
            <a:ext cx="11176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5290">
            <a:off x="8284369" y="1431132"/>
            <a:ext cx="892175"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457200" y="5029200"/>
            <a:ext cx="1371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4</a:t>
            </a: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271706">
            <a:off x="-214312" y="4232275"/>
            <a:ext cx="2970212"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08425" y="5015620"/>
            <a:ext cx="869149" cy="156966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4</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4"/>
          <p:cNvSpPr txBox="1">
            <a:spLocks noChangeArrowheads="1"/>
          </p:cNvSpPr>
          <p:nvPr/>
        </p:nvSpPr>
        <p:spPr bwMode="auto">
          <a:xfrm>
            <a:off x="304800" y="304800"/>
            <a:ext cx="8610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Which of the following is not a reason why viruses are generally considered non-living?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99FF"/>
                </a:solidFill>
                <a:effectLst/>
                <a:uLnTx/>
                <a:uFillTx/>
                <a:latin typeface="Times New Roman" pitchFamily="18" charset="0"/>
                <a:ea typeface="+mn-ea"/>
                <a:cs typeface="+mn-cs"/>
              </a:rPr>
              <a:t>A.) Viruses are not made of cells.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6699FF"/>
                </a:solidFill>
                <a:effectLst/>
                <a:uLnTx/>
                <a:uFillTx/>
                <a:latin typeface="Times New Roman" pitchFamily="18" charset="0"/>
                <a:ea typeface="+mn-ea"/>
                <a:cs typeface="+mn-cs"/>
              </a:rPr>
              <a:t>B.) Viruses do not respond to a stimulus.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66FF99"/>
                </a:solidFill>
                <a:effectLst/>
                <a:uLnTx/>
                <a:uFillTx/>
                <a:latin typeface="Times New Roman" pitchFamily="18" charset="0"/>
                <a:ea typeface="+mn-ea"/>
                <a:cs typeface="+mn-cs"/>
              </a:rPr>
              <a:t>C.) Limited Movement.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C000"/>
                </a:solidFill>
                <a:effectLst/>
                <a:uLnTx/>
                <a:uFillTx/>
                <a:latin typeface="Times New Roman" pitchFamily="18" charset="0"/>
                <a:ea typeface="+mn-ea"/>
                <a:cs typeface="+mn-cs"/>
              </a:rPr>
              <a:t>D.) They do not grow and develop.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90115"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901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7225" y="3810000"/>
            <a:ext cx="67341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271706">
            <a:off x="-214312" y="4232275"/>
            <a:ext cx="2970212"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5290">
            <a:off x="2359025" y="4152900"/>
            <a:ext cx="1119188"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5290">
            <a:off x="1074737" y="3589338"/>
            <a:ext cx="6905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15290">
            <a:off x="3643313" y="3684587"/>
            <a:ext cx="4889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815290">
            <a:off x="2536032" y="3623469"/>
            <a:ext cx="338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815290">
            <a:off x="6632575" y="2633663"/>
            <a:ext cx="33813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5290">
            <a:off x="7723188" y="2374900"/>
            <a:ext cx="178435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5290">
            <a:off x="8870951" y="4156075"/>
            <a:ext cx="11176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5290">
            <a:off x="8284369" y="1431132"/>
            <a:ext cx="892175"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457200" y="5029200"/>
            <a:ext cx="1371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4</a:t>
            </a:r>
          </a:p>
        </p:txBody>
      </p:sp>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TotalTime>
  <Words>5644</Words>
  <Application>Microsoft Office PowerPoint</Application>
  <PresentationFormat>On-screen Show (4:3)</PresentationFormat>
  <Paragraphs>1319</Paragraphs>
  <Slides>187</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187</vt:i4>
      </vt:variant>
    </vt:vector>
  </HeadingPairs>
  <TitlesOfParts>
    <vt:vector size="202" baseType="lpstr">
      <vt:lpstr>Aptos</vt:lpstr>
      <vt:lpstr>Arial</vt:lpstr>
      <vt:lpstr>Arial Black</vt:lpstr>
      <vt:lpstr>Calibri</vt:lpstr>
      <vt:lpstr>Century Gothic</vt:lpstr>
      <vt:lpstr>Impact</vt:lpstr>
      <vt:lpstr>proxima-nova</vt:lpstr>
      <vt:lpstr>Tahoma</vt:lpstr>
      <vt:lpstr>Times New Roman</vt:lpstr>
      <vt:lpstr>Verdana</vt:lpstr>
      <vt:lpstr>Wingdings</vt:lpstr>
      <vt:lpstr>Default Design</vt:lpstr>
      <vt:lpstr>1_Default Design</vt:lpstr>
      <vt:lpstr>3_Default Design</vt:lpstr>
      <vt:lpstr>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Ryan Murphy</cp:lastModifiedBy>
  <cp:revision>11</cp:revision>
  <dcterms:modified xsi:type="dcterms:W3CDTF">2024-08-16T18:23:24Z</dcterms:modified>
</cp:coreProperties>
</file>