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 id="2147483675" r:id="rId3"/>
  </p:sldMasterIdLst>
  <p:notesMasterIdLst>
    <p:notesMasterId r:id="rId138"/>
  </p:notesMasterIdLst>
  <p:handoutMasterIdLst>
    <p:handoutMasterId r:id="rId139"/>
  </p:handoutMasterIdLst>
  <p:sldIdLst>
    <p:sldId id="1110" r:id="rId4"/>
    <p:sldId id="346" r:id="rId5"/>
    <p:sldId id="1062" r:id="rId6"/>
    <p:sldId id="1063" r:id="rId7"/>
    <p:sldId id="1060" r:id="rId8"/>
    <p:sldId id="1061" r:id="rId9"/>
    <p:sldId id="7336" r:id="rId10"/>
    <p:sldId id="7337" r:id="rId11"/>
    <p:sldId id="817" r:id="rId12"/>
    <p:sldId id="6838" r:id="rId13"/>
    <p:sldId id="816" r:id="rId14"/>
    <p:sldId id="6270" r:id="rId15"/>
    <p:sldId id="6845" r:id="rId16"/>
    <p:sldId id="7339" r:id="rId17"/>
    <p:sldId id="7338" r:id="rId18"/>
    <p:sldId id="6849" r:id="rId19"/>
    <p:sldId id="7003" r:id="rId20"/>
    <p:sldId id="7072" r:id="rId21"/>
    <p:sldId id="7076" r:id="rId22"/>
    <p:sldId id="7078" r:id="rId23"/>
    <p:sldId id="7079" r:id="rId24"/>
    <p:sldId id="7340" r:id="rId25"/>
    <p:sldId id="7341" r:id="rId26"/>
    <p:sldId id="7027" r:id="rId27"/>
    <p:sldId id="7082" r:id="rId28"/>
    <p:sldId id="7084" r:id="rId29"/>
    <p:sldId id="6188" r:id="rId30"/>
    <p:sldId id="828" r:id="rId31"/>
    <p:sldId id="7342" r:id="rId32"/>
    <p:sldId id="7343" r:id="rId33"/>
    <p:sldId id="7268" r:id="rId34"/>
    <p:sldId id="7438" r:id="rId35"/>
    <p:sldId id="3799" r:id="rId36"/>
    <p:sldId id="7272" r:id="rId37"/>
    <p:sldId id="7321" r:id="rId38"/>
    <p:sldId id="6977" r:id="rId39"/>
    <p:sldId id="7344" r:id="rId40"/>
    <p:sldId id="7345" r:id="rId41"/>
    <p:sldId id="7324" r:id="rId42"/>
    <p:sldId id="7326" r:id="rId43"/>
    <p:sldId id="7328" r:id="rId44"/>
    <p:sldId id="7330" r:id="rId45"/>
    <p:sldId id="7332" r:id="rId46"/>
    <p:sldId id="7346" r:id="rId47"/>
    <p:sldId id="7347" r:id="rId48"/>
    <p:sldId id="7334" r:id="rId49"/>
    <p:sldId id="7439" r:id="rId50"/>
    <p:sldId id="7440" r:id="rId51"/>
    <p:sldId id="7350" r:id="rId52"/>
    <p:sldId id="7356" r:id="rId53"/>
    <p:sldId id="7357" r:id="rId54"/>
    <p:sldId id="7358" r:id="rId55"/>
    <p:sldId id="7359" r:id="rId56"/>
    <p:sldId id="7360" r:id="rId57"/>
    <p:sldId id="7361" r:id="rId58"/>
    <p:sldId id="7362" r:id="rId59"/>
    <p:sldId id="7363" r:id="rId60"/>
    <p:sldId id="7364" r:id="rId61"/>
    <p:sldId id="7365" r:id="rId62"/>
    <p:sldId id="7366" r:id="rId63"/>
    <p:sldId id="7367" r:id="rId64"/>
    <p:sldId id="7368" r:id="rId65"/>
    <p:sldId id="7369" r:id="rId66"/>
    <p:sldId id="7370" r:id="rId67"/>
    <p:sldId id="7371" r:id="rId68"/>
    <p:sldId id="7372" r:id="rId69"/>
    <p:sldId id="7374" r:id="rId70"/>
    <p:sldId id="7373" r:id="rId71"/>
    <p:sldId id="7375" r:id="rId72"/>
    <p:sldId id="7376" r:id="rId73"/>
    <p:sldId id="7377" r:id="rId74"/>
    <p:sldId id="7378" r:id="rId75"/>
    <p:sldId id="7379" r:id="rId76"/>
    <p:sldId id="7380" r:id="rId77"/>
    <p:sldId id="7381" r:id="rId78"/>
    <p:sldId id="7382" r:id="rId79"/>
    <p:sldId id="7383" r:id="rId80"/>
    <p:sldId id="7384" r:id="rId81"/>
    <p:sldId id="7385" r:id="rId82"/>
    <p:sldId id="7386" r:id="rId83"/>
    <p:sldId id="7387" r:id="rId84"/>
    <p:sldId id="7388" r:id="rId85"/>
    <p:sldId id="7389" r:id="rId86"/>
    <p:sldId id="7390" r:id="rId87"/>
    <p:sldId id="7391" r:id="rId88"/>
    <p:sldId id="7392" r:id="rId89"/>
    <p:sldId id="7393" r:id="rId90"/>
    <p:sldId id="7394" r:id="rId91"/>
    <p:sldId id="7395" r:id="rId92"/>
    <p:sldId id="7396" r:id="rId93"/>
    <p:sldId id="7397" r:id="rId94"/>
    <p:sldId id="7398" r:id="rId95"/>
    <p:sldId id="7399" r:id="rId96"/>
    <p:sldId id="7400" r:id="rId97"/>
    <p:sldId id="7401" r:id="rId98"/>
    <p:sldId id="7402" r:id="rId99"/>
    <p:sldId id="7436" r:id="rId100"/>
    <p:sldId id="7403" r:id="rId101"/>
    <p:sldId id="7404" r:id="rId102"/>
    <p:sldId id="7405" r:id="rId103"/>
    <p:sldId id="7406" r:id="rId104"/>
    <p:sldId id="7407" r:id="rId105"/>
    <p:sldId id="7441" r:id="rId106"/>
    <p:sldId id="7408" r:id="rId107"/>
    <p:sldId id="7409" r:id="rId108"/>
    <p:sldId id="7410" r:id="rId109"/>
    <p:sldId id="7411" r:id="rId110"/>
    <p:sldId id="7412" r:id="rId111"/>
    <p:sldId id="7413" r:id="rId112"/>
    <p:sldId id="7414" r:id="rId113"/>
    <p:sldId id="7415" r:id="rId114"/>
    <p:sldId id="7416" r:id="rId115"/>
    <p:sldId id="7417" r:id="rId116"/>
    <p:sldId id="7418" r:id="rId117"/>
    <p:sldId id="7419" r:id="rId118"/>
    <p:sldId id="7420" r:id="rId119"/>
    <p:sldId id="7421" r:id="rId120"/>
    <p:sldId id="7422" r:id="rId121"/>
    <p:sldId id="7423" r:id="rId122"/>
    <p:sldId id="7424" r:id="rId123"/>
    <p:sldId id="7425" r:id="rId124"/>
    <p:sldId id="7426" r:id="rId125"/>
    <p:sldId id="7427" r:id="rId126"/>
    <p:sldId id="7428" r:id="rId127"/>
    <p:sldId id="7429" r:id="rId128"/>
    <p:sldId id="7430" r:id="rId129"/>
    <p:sldId id="7431" r:id="rId130"/>
    <p:sldId id="7434" r:id="rId131"/>
    <p:sldId id="7442" r:id="rId132"/>
    <p:sldId id="1542" r:id="rId133"/>
    <p:sldId id="1579" r:id="rId134"/>
    <p:sldId id="1580" r:id="rId135"/>
    <p:sldId id="4682" r:id="rId136"/>
    <p:sldId id="1474" r:id="rId1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66"/>
    <a:srgbClr val="CCFFCC"/>
    <a:srgbClr val="FFFFCC"/>
    <a:srgbClr val="CC9900"/>
    <a:srgbClr val="66FFFF"/>
    <a:srgbClr val="996633"/>
    <a:srgbClr val="FF66FF"/>
    <a:srgbClr val="FFCCFF"/>
    <a:srgbClr val="FFFF00"/>
    <a:srgbClr val="9966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835" autoAdjust="0"/>
    <p:restoredTop sz="94660"/>
  </p:normalViewPr>
  <p:slideViewPr>
    <p:cSldViewPr>
      <p:cViewPr varScale="1">
        <p:scale>
          <a:sx n="151" d="100"/>
          <a:sy n="151" d="100"/>
        </p:scale>
        <p:origin x="4608" y="162"/>
      </p:cViewPr>
      <p:guideLst>
        <p:guide orient="horz" pos="2160"/>
        <p:guide pos="2880"/>
      </p:guideLst>
    </p:cSldViewPr>
  </p:slideViewPr>
  <p:notesTextViewPr>
    <p:cViewPr>
      <p:scale>
        <a:sx n="100" d="100"/>
        <a:sy n="100" d="100"/>
      </p:scale>
      <p:origin x="0" y="0"/>
    </p:cViewPr>
  </p:notesTextViewPr>
  <p:notesViewPr>
    <p:cSldViewPr>
      <p:cViewPr varScale="1">
        <p:scale>
          <a:sx n="53" d="100"/>
          <a:sy n="53" d="100"/>
        </p:scale>
        <p:origin x="-1236"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notesMaster" Target="notesMasters/notesMaster1.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slide" Target="slides/slide82.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slide" Target="slides/slide121.xml"/><Relationship Id="rId129" Type="http://schemas.openxmlformats.org/officeDocument/2006/relationships/slide" Target="slides/slide126.xml"/><Relationship Id="rId137" Type="http://schemas.openxmlformats.org/officeDocument/2006/relationships/slide" Target="slides/slide13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slide" Target="slides/slide129.xml"/><Relationship Id="rId14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5123"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5124"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5125"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C986B14-5647-4CBF-B78E-5D326618B6BE}" type="slidenum">
              <a:rPr lang="en-US"/>
              <a:pPr>
                <a:defRPr/>
              </a:pPr>
              <a:t>‹#›</a:t>
            </a:fld>
            <a:endParaRPr lang="en-US"/>
          </a:p>
        </p:txBody>
      </p:sp>
    </p:spTree>
    <p:extLst>
      <p:ext uri="{BB962C8B-B14F-4D97-AF65-F5344CB8AC3E}">
        <p14:creationId xmlns:p14="http://schemas.microsoft.com/office/powerpoint/2010/main" val="32158391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17818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F5D53354-8E04-4F35-AA9F-66AF06E6992F}" type="slidenum">
              <a:rPr lang="en-US"/>
              <a:pPr>
                <a:defRPr/>
              </a:pPr>
              <a:t>‹#›</a:t>
            </a:fld>
            <a:endParaRPr lang="en-US"/>
          </a:p>
        </p:txBody>
      </p:sp>
    </p:spTree>
    <p:extLst>
      <p:ext uri="{BB962C8B-B14F-4D97-AF65-F5344CB8AC3E}">
        <p14:creationId xmlns:p14="http://schemas.microsoft.com/office/powerpoint/2010/main" val="382582996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F3CF4D4-7D2A-47E2-9552-A547D38F6820}" type="slidenum">
              <a:rPr lang="en-US"/>
              <a:pPr>
                <a:defRPr/>
              </a:pPr>
              <a:t>‹#›</a:t>
            </a:fld>
            <a:endParaRPr lang="en-US"/>
          </a:p>
        </p:txBody>
      </p:sp>
    </p:spTree>
    <p:extLst>
      <p:ext uri="{BB962C8B-B14F-4D97-AF65-F5344CB8AC3E}">
        <p14:creationId xmlns:p14="http://schemas.microsoft.com/office/powerpoint/2010/main" val="172534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4D2622F-E91F-4563-9E57-0DCF9B91D8DF}" type="slidenum">
              <a:rPr lang="en-US"/>
              <a:pPr>
                <a:defRPr/>
              </a:pPr>
              <a:t>‹#›</a:t>
            </a:fld>
            <a:endParaRPr lang="en-US"/>
          </a:p>
        </p:txBody>
      </p:sp>
    </p:spTree>
    <p:extLst>
      <p:ext uri="{BB962C8B-B14F-4D97-AF65-F5344CB8AC3E}">
        <p14:creationId xmlns:p14="http://schemas.microsoft.com/office/powerpoint/2010/main" val="37399913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54F4EE-55E5-4AA5-BC26-6104E5276C8F}" type="slidenum">
              <a:rPr lang="en-US"/>
              <a:pPr>
                <a:defRPr/>
              </a:pPr>
              <a:t>‹#›</a:t>
            </a:fld>
            <a:endParaRPr lang="en-US"/>
          </a:p>
        </p:txBody>
      </p:sp>
    </p:spTree>
    <p:extLst>
      <p:ext uri="{BB962C8B-B14F-4D97-AF65-F5344CB8AC3E}">
        <p14:creationId xmlns:p14="http://schemas.microsoft.com/office/powerpoint/2010/main" val="9232339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3C037ED-796D-433E-BA3E-B873882EE818}" type="slidenum">
              <a:rPr lang="en-US"/>
              <a:pPr>
                <a:defRPr/>
              </a:pPr>
              <a:t>‹#›</a:t>
            </a:fld>
            <a:endParaRPr lang="en-US"/>
          </a:p>
        </p:txBody>
      </p:sp>
    </p:spTree>
    <p:extLst>
      <p:ext uri="{BB962C8B-B14F-4D97-AF65-F5344CB8AC3E}">
        <p14:creationId xmlns:p14="http://schemas.microsoft.com/office/powerpoint/2010/main" val="4069983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376E13-ACD9-4F04-8F6F-1C4F16ABEF01}" type="slidenum">
              <a:rPr lang="en-US"/>
              <a:pPr>
                <a:defRPr/>
              </a:pPr>
              <a:t>‹#›</a:t>
            </a:fld>
            <a:endParaRPr lang="en-US"/>
          </a:p>
        </p:txBody>
      </p:sp>
    </p:spTree>
    <p:extLst>
      <p:ext uri="{BB962C8B-B14F-4D97-AF65-F5344CB8AC3E}">
        <p14:creationId xmlns:p14="http://schemas.microsoft.com/office/powerpoint/2010/main" val="34022849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BB8342-0699-43B6-A69E-5A48FB5055EF}" type="slidenum">
              <a:rPr lang="en-US"/>
              <a:pPr>
                <a:defRPr/>
              </a:pPr>
              <a:t>‹#›</a:t>
            </a:fld>
            <a:endParaRPr lang="en-US"/>
          </a:p>
        </p:txBody>
      </p:sp>
    </p:spTree>
    <p:extLst>
      <p:ext uri="{BB962C8B-B14F-4D97-AF65-F5344CB8AC3E}">
        <p14:creationId xmlns:p14="http://schemas.microsoft.com/office/powerpoint/2010/main" val="13516777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1FC5DD-793B-4AD6-B88E-3136EE43B6B7}" type="slidenum">
              <a:rPr lang="en-US"/>
              <a:pPr>
                <a:defRPr/>
              </a:pPr>
              <a:t>‹#›</a:t>
            </a:fld>
            <a:endParaRPr lang="en-US"/>
          </a:p>
        </p:txBody>
      </p:sp>
    </p:spTree>
    <p:extLst>
      <p:ext uri="{BB962C8B-B14F-4D97-AF65-F5344CB8AC3E}">
        <p14:creationId xmlns:p14="http://schemas.microsoft.com/office/powerpoint/2010/main" val="6619764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3FD0AAB-AA6A-4F39-ABC4-9B5412A487C4}" type="slidenum">
              <a:rPr lang="en-US"/>
              <a:pPr>
                <a:defRPr/>
              </a:pPr>
              <a:t>‹#›</a:t>
            </a:fld>
            <a:endParaRPr lang="en-US"/>
          </a:p>
        </p:txBody>
      </p:sp>
    </p:spTree>
    <p:extLst>
      <p:ext uri="{BB962C8B-B14F-4D97-AF65-F5344CB8AC3E}">
        <p14:creationId xmlns:p14="http://schemas.microsoft.com/office/powerpoint/2010/main" val="25703100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5B25EAB-198A-4764-9C88-17E7CC770C22}" type="slidenum">
              <a:rPr lang="en-US"/>
              <a:pPr>
                <a:defRPr/>
              </a:pPr>
              <a:t>‹#›</a:t>
            </a:fld>
            <a:endParaRPr lang="en-US"/>
          </a:p>
        </p:txBody>
      </p:sp>
    </p:spTree>
    <p:extLst>
      <p:ext uri="{BB962C8B-B14F-4D97-AF65-F5344CB8AC3E}">
        <p14:creationId xmlns:p14="http://schemas.microsoft.com/office/powerpoint/2010/main" val="40940428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B2F8C3B-7472-4E21-9E3A-57F7CD2013E8}" type="slidenum">
              <a:rPr lang="en-US"/>
              <a:pPr>
                <a:defRPr/>
              </a:pPr>
              <a:t>‹#›</a:t>
            </a:fld>
            <a:endParaRPr lang="en-US"/>
          </a:p>
        </p:txBody>
      </p:sp>
    </p:spTree>
    <p:extLst>
      <p:ext uri="{BB962C8B-B14F-4D97-AF65-F5344CB8AC3E}">
        <p14:creationId xmlns:p14="http://schemas.microsoft.com/office/powerpoint/2010/main" val="7517845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96F54D7-8540-47A3-8220-578A15AB838B}" type="slidenum">
              <a:rPr lang="en-US"/>
              <a:pPr>
                <a:defRPr/>
              </a:pPr>
              <a:t>‹#›</a:t>
            </a:fld>
            <a:endParaRPr lang="en-US"/>
          </a:p>
        </p:txBody>
      </p:sp>
    </p:spTree>
    <p:extLst>
      <p:ext uri="{BB962C8B-B14F-4D97-AF65-F5344CB8AC3E}">
        <p14:creationId xmlns:p14="http://schemas.microsoft.com/office/powerpoint/2010/main" val="608099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7A4C1-FBFD-4E06-84D4-5A5151CADDF6}" type="slidenum">
              <a:rPr lang="en-US"/>
              <a:pPr>
                <a:defRPr/>
              </a:pPr>
              <a:t>‹#›</a:t>
            </a:fld>
            <a:endParaRPr lang="en-US"/>
          </a:p>
        </p:txBody>
      </p:sp>
    </p:spTree>
    <p:extLst>
      <p:ext uri="{BB962C8B-B14F-4D97-AF65-F5344CB8AC3E}">
        <p14:creationId xmlns:p14="http://schemas.microsoft.com/office/powerpoint/2010/main" val="32491926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5CC7068-93D7-4527-816A-C52ED5A765C9}" type="slidenum">
              <a:rPr lang="en-US"/>
              <a:pPr>
                <a:defRPr/>
              </a:pPr>
              <a:t>‹#›</a:t>
            </a:fld>
            <a:endParaRPr lang="en-US"/>
          </a:p>
        </p:txBody>
      </p:sp>
    </p:spTree>
    <p:extLst>
      <p:ext uri="{BB962C8B-B14F-4D97-AF65-F5344CB8AC3E}">
        <p14:creationId xmlns:p14="http://schemas.microsoft.com/office/powerpoint/2010/main" val="1003013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676B236-A883-453F-8AF6-505EA4211B9F}" type="slidenum">
              <a:rPr lang="en-US"/>
              <a:pPr>
                <a:defRPr/>
              </a:pPr>
              <a:t>‹#›</a:t>
            </a:fld>
            <a:endParaRPr lang="en-US"/>
          </a:p>
        </p:txBody>
      </p:sp>
    </p:spTree>
    <p:extLst>
      <p:ext uri="{BB962C8B-B14F-4D97-AF65-F5344CB8AC3E}">
        <p14:creationId xmlns:p14="http://schemas.microsoft.com/office/powerpoint/2010/main" val="24457257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51773B-407C-42B8-8025-3185F5598780}" type="slidenum">
              <a:rPr lang="en-US"/>
              <a:pPr>
                <a:defRPr/>
              </a:pPr>
              <a:t>‹#›</a:t>
            </a:fld>
            <a:endParaRPr lang="en-US"/>
          </a:p>
        </p:txBody>
      </p:sp>
    </p:spTree>
    <p:extLst>
      <p:ext uri="{BB962C8B-B14F-4D97-AF65-F5344CB8AC3E}">
        <p14:creationId xmlns:p14="http://schemas.microsoft.com/office/powerpoint/2010/main" val="31222124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0CBA10-10C2-4D32-8E8D-33100E4C1D69}" type="slidenum">
              <a:rPr lang="en-US"/>
              <a:pPr>
                <a:defRPr/>
              </a:pPr>
              <a:t>‹#›</a:t>
            </a:fld>
            <a:endParaRPr lang="en-US"/>
          </a:p>
        </p:txBody>
      </p:sp>
    </p:spTree>
    <p:extLst>
      <p:ext uri="{BB962C8B-B14F-4D97-AF65-F5344CB8AC3E}">
        <p14:creationId xmlns:p14="http://schemas.microsoft.com/office/powerpoint/2010/main" val="3026924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5D857BA-6DEB-415E-A843-525688740660}" type="slidenum">
              <a:rPr lang="en-US"/>
              <a:pPr>
                <a:defRPr/>
              </a:pPr>
              <a:t>‹#›</a:t>
            </a:fld>
            <a:endParaRPr lang="en-US"/>
          </a:p>
        </p:txBody>
      </p:sp>
    </p:spTree>
    <p:extLst>
      <p:ext uri="{BB962C8B-B14F-4D97-AF65-F5344CB8AC3E}">
        <p14:creationId xmlns:p14="http://schemas.microsoft.com/office/powerpoint/2010/main" val="3508104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BBEECB3-703F-4CCD-9F65-92826D192D72}" type="slidenum">
              <a:rPr lang="en-US"/>
              <a:pPr>
                <a:defRPr/>
              </a:pPr>
              <a:t>‹#›</a:t>
            </a:fld>
            <a:endParaRPr lang="en-US"/>
          </a:p>
        </p:txBody>
      </p:sp>
    </p:spTree>
    <p:extLst>
      <p:ext uri="{BB962C8B-B14F-4D97-AF65-F5344CB8AC3E}">
        <p14:creationId xmlns:p14="http://schemas.microsoft.com/office/powerpoint/2010/main" val="9681875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63B232-CB70-4ACB-B369-E4942FB4497A}" type="slidenum">
              <a:rPr lang="en-US"/>
              <a:pPr>
                <a:defRPr/>
              </a:pPr>
              <a:t>‹#›</a:t>
            </a:fld>
            <a:endParaRPr lang="en-US"/>
          </a:p>
        </p:txBody>
      </p:sp>
    </p:spTree>
    <p:extLst>
      <p:ext uri="{BB962C8B-B14F-4D97-AF65-F5344CB8AC3E}">
        <p14:creationId xmlns:p14="http://schemas.microsoft.com/office/powerpoint/2010/main" val="20067555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26861F-AB46-4171-A414-E19DD7659EBA}" type="slidenum">
              <a:rPr lang="en-US"/>
              <a:pPr>
                <a:defRPr/>
              </a:pPr>
              <a:t>‹#›</a:t>
            </a:fld>
            <a:endParaRPr lang="en-US"/>
          </a:p>
        </p:txBody>
      </p:sp>
    </p:spTree>
    <p:extLst>
      <p:ext uri="{BB962C8B-B14F-4D97-AF65-F5344CB8AC3E}">
        <p14:creationId xmlns:p14="http://schemas.microsoft.com/office/powerpoint/2010/main" val="114090142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AF0888-4D72-48D0-B0CA-2DC32EC26EC2}" type="slidenum">
              <a:rPr lang="en-US"/>
              <a:pPr>
                <a:defRPr/>
              </a:pPr>
              <a:t>‹#›</a:t>
            </a:fld>
            <a:endParaRPr lang="en-US"/>
          </a:p>
        </p:txBody>
      </p:sp>
    </p:spTree>
    <p:extLst>
      <p:ext uri="{BB962C8B-B14F-4D97-AF65-F5344CB8AC3E}">
        <p14:creationId xmlns:p14="http://schemas.microsoft.com/office/powerpoint/2010/main" val="1186603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BCE8E-2777-4DBF-8D2A-5E3D3587953E}" type="slidenum">
              <a:rPr lang="en-US"/>
              <a:pPr>
                <a:defRPr/>
              </a:pPr>
              <a:t>‹#›</a:t>
            </a:fld>
            <a:endParaRPr lang="en-US"/>
          </a:p>
        </p:txBody>
      </p:sp>
    </p:spTree>
    <p:extLst>
      <p:ext uri="{BB962C8B-B14F-4D97-AF65-F5344CB8AC3E}">
        <p14:creationId xmlns:p14="http://schemas.microsoft.com/office/powerpoint/2010/main" val="17612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210E21-40BB-48B9-989F-BC8D9C1AF2CB}" type="slidenum">
              <a:rPr lang="en-US"/>
              <a:pPr>
                <a:defRPr/>
              </a:pPr>
              <a:t>‹#›</a:t>
            </a:fld>
            <a:endParaRPr lang="en-US"/>
          </a:p>
        </p:txBody>
      </p:sp>
    </p:spTree>
    <p:extLst>
      <p:ext uri="{BB962C8B-B14F-4D97-AF65-F5344CB8AC3E}">
        <p14:creationId xmlns:p14="http://schemas.microsoft.com/office/powerpoint/2010/main" val="32323131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D3908C1-CECD-47C5-BE43-E22E8150DCEB}" type="slidenum">
              <a:rPr lang="en-US"/>
              <a:pPr>
                <a:defRPr/>
              </a:pPr>
              <a:t>‹#›</a:t>
            </a:fld>
            <a:endParaRPr lang="en-US"/>
          </a:p>
        </p:txBody>
      </p:sp>
    </p:spTree>
    <p:extLst>
      <p:ext uri="{BB962C8B-B14F-4D97-AF65-F5344CB8AC3E}">
        <p14:creationId xmlns:p14="http://schemas.microsoft.com/office/powerpoint/2010/main" val="17982791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23EBFBF-8410-48D8-8E0B-80D804A22890}" type="slidenum">
              <a:rPr lang="en-US"/>
              <a:pPr>
                <a:defRPr/>
              </a:pPr>
              <a:t>‹#›</a:t>
            </a:fld>
            <a:endParaRPr lang="en-US"/>
          </a:p>
        </p:txBody>
      </p:sp>
    </p:spTree>
    <p:extLst>
      <p:ext uri="{BB962C8B-B14F-4D97-AF65-F5344CB8AC3E}">
        <p14:creationId xmlns:p14="http://schemas.microsoft.com/office/powerpoint/2010/main" val="3953157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DEB08A7-75BE-4508-A5AF-EB71513EC579}" type="slidenum">
              <a:rPr lang="en-US"/>
              <a:pPr>
                <a:defRPr/>
              </a:pPr>
              <a:t>‹#›</a:t>
            </a:fld>
            <a:endParaRPr lang="en-US"/>
          </a:p>
        </p:txBody>
      </p:sp>
    </p:spTree>
    <p:extLst>
      <p:ext uri="{BB962C8B-B14F-4D97-AF65-F5344CB8AC3E}">
        <p14:creationId xmlns:p14="http://schemas.microsoft.com/office/powerpoint/2010/main" val="1395061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DD838A4-082F-4FEB-A9AA-C409845620EA}" type="slidenum">
              <a:rPr lang="en-US"/>
              <a:pPr>
                <a:defRPr/>
              </a:pPr>
              <a:t>‹#›</a:t>
            </a:fld>
            <a:endParaRPr lang="en-US"/>
          </a:p>
        </p:txBody>
      </p:sp>
    </p:spTree>
    <p:extLst>
      <p:ext uri="{BB962C8B-B14F-4D97-AF65-F5344CB8AC3E}">
        <p14:creationId xmlns:p14="http://schemas.microsoft.com/office/powerpoint/2010/main" val="40973742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4018EDA-4E2B-4826-B472-0235326AE789}" type="slidenum">
              <a:rPr lang="en-US"/>
              <a:pPr>
                <a:defRPr/>
              </a:pPr>
              <a:t>‹#›</a:t>
            </a:fld>
            <a:endParaRPr lang="en-US"/>
          </a:p>
        </p:txBody>
      </p:sp>
    </p:spTree>
    <p:extLst>
      <p:ext uri="{BB962C8B-B14F-4D97-AF65-F5344CB8AC3E}">
        <p14:creationId xmlns:p14="http://schemas.microsoft.com/office/powerpoint/2010/main" val="424228558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B20425-053D-4DD9-9157-1F04DC5528ED}" type="slidenum">
              <a:rPr lang="en-US"/>
              <a:pPr>
                <a:defRPr/>
              </a:pPr>
              <a:t>‹#›</a:t>
            </a:fld>
            <a:endParaRPr lang="en-US"/>
          </a:p>
        </p:txBody>
      </p:sp>
    </p:spTree>
    <p:extLst>
      <p:ext uri="{BB962C8B-B14F-4D97-AF65-F5344CB8AC3E}">
        <p14:creationId xmlns:p14="http://schemas.microsoft.com/office/powerpoint/2010/main" val="21155185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82D02CF-AF6A-4343-825A-DD1E24CA622F}" type="slidenum">
              <a:rPr lang="en-US"/>
              <a:pPr>
                <a:defRPr/>
              </a:pPr>
              <a:t>‹#›</a:t>
            </a:fld>
            <a:endParaRPr lang="en-US"/>
          </a:p>
        </p:txBody>
      </p:sp>
    </p:spTree>
    <p:extLst>
      <p:ext uri="{BB962C8B-B14F-4D97-AF65-F5344CB8AC3E}">
        <p14:creationId xmlns:p14="http://schemas.microsoft.com/office/powerpoint/2010/main" val="25104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66E6F32-B759-4137-A4AC-CE393B5C48D4}" type="slidenum">
              <a:rPr lang="en-US"/>
              <a:pPr>
                <a:defRPr/>
              </a:pPr>
              <a:t>‹#›</a:t>
            </a:fld>
            <a:endParaRPr lang="en-US"/>
          </a:p>
        </p:txBody>
      </p:sp>
    </p:spTree>
    <p:extLst>
      <p:ext uri="{BB962C8B-B14F-4D97-AF65-F5344CB8AC3E}">
        <p14:creationId xmlns:p14="http://schemas.microsoft.com/office/powerpoint/2010/main" val="307278937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CB67843B-C390-4AE4-9B6D-F8504D9C3605}" type="slidenum">
              <a:rPr lang="en-US"/>
              <a:pPr>
                <a:defRPr/>
              </a:pPr>
              <a:t>‹#›</a:t>
            </a:fld>
            <a:endParaRPr lang="en-US"/>
          </a:p>
        </p:txBody>
      </p:sp>
    </p:spTree>
    <p:extLst>
      <p:ext uri="{BB962C8B-B14F-4D97-AF65-F5344CB8AC3E}">
        <p14:creationId xmlns:p14="http://schemas.microsoft.com/office/powerpoint/2010/main" val="2483164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C8E556-C425-4AF6-9876-815EBD8F9070}" type="slidenum">
              <a:rPr lang="en-US"/>
              <a:pPr>
                <a:defRPr/>
              </a:pPr>
              <a:t>‹#›</a:t>
            </a:fld>
            <a:endParaRPr lang="en-US"/>
          </a:p>
        </p:txBody>
      </p:sp>
    </p:spTree>
    <p:extLst>
      <p:ext uri="{BB962C8B-B14F-4D97-AF65-F5344CB8AC3E}">
        <p14:creationId xmlns:p14="http://schemas.microsoft.com/office/powerpoint/2010/main" val="24374002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74A0215-34D8-4EF1-A379-68428497D7C6}" type="slidenum">
              <a:rPr lang="en-US"/>
              <a:pPr>
                <a:defRPr/>
              </a:pPr>
              <a:t>‹#›</a:t>
            </a:fld>
            <a:endParaRPr lang="en-US"/>
          </a:p>
        </p:txBody>
      </p:sp>
    </p:spTree>
    <p:extLst>
      <p:ext uri="{BB962C8B-B14F-4D97-AF65-F5344CB8AC3E}">
        <p14:creationId xmlns:p14="http://schemas.microsoft.com/office/powerpoint/2010/main" val="31106207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25B1FA-0C87-40BA-9092-1D37FA38CE66}" type="slidenum">
              <a:rPr lang="en-US"/>
              <a:pPr>
                <a:defRPr/>
              </a:pPr>
              <a:t>‹#›</a:t>
            </a:fld>
            <a:endParaRPr lang="en-US"/>
          </a:p>
        </p:txBody>
      </p:sp>
    </p:spTree>
    <p:extLst>
      <p:ext uri="{BB962C8B-B14F-4D97-AF65-F5344CB8AC3E}">
        <p14:creationId xmlns:p14="http://schemas.microsoft.com/office/powerpoint/2010/main" val="20811311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FF10802-5AAC-45DC-810C-F9D593C0CB6D}" type="slidenum">
              <a:rPr lang="en-US"/>
              <a:pPr>
                <a:defRPr/>
              </a:pPr>
              <a:t>‹#›</a:t>
            </a:fld>
            <a:endParaRPr lang="en-US"/>
          </a:p>
        </p:txBody>
      </p:sp>
    </p:spTree>
    <p:extLst>
      <p:ext uri="{BB962C8B-B14F-4D97-AF65-F5344CB8AC3E}">
        <p14:creationId xmlns:p14="http://schemas.microsoft.com/office/powerpoint/2010/main" val="42091643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79B6698-76B6-4F0E-8CD5-F24DB4AD7CAB}" type="slidenum">
              <a:rPr lang="en-US"/>
              <a:pPr>
                <a:defRPr/>
              </a:pPr>
              <a:t>‹#›</a:t>
            </a:fld>
            <a:endParaRPr lang="en-US"/>
          </a:p>
        </p:txBody>
      </p:sp>
    </p:spTree>
    <p:extLst>
      <p:ext uri="{BB962C8B-B14F-4D97-AF65-F5344CB8AC3E}">
        <p14:creationId xmlns:p14="http://schemas.microsoft.com/office/powerpoint/2010/main" val="3418107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4F20784-565E-42D3-BAF4-1E7884A613B8}" type="slidenum">
              <a:rPr lang="en-US"/>
              <a:pPr>
                <a:defRPr/>
              </a:pPr>
              <a:t>‹#›</a:t>
            </a:fld>
            <a:endParaRPr lang="en-US"/>
          </a:p>
        </p:txBody>
      </p:sp>
    </p:spTree>
    <p:extLst>
      <p:ext uri="{BB962C8B-B14F-4D97-AF65-F5344CB8AC3E}">
        <p14:creationId xmlns:p14="http://schemas.microsoft.com/office/powerpoint/2010/main" val="2866562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308701D-C1C0-4D04-BE2A-D34B05B7E7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bg1"/>
          </a:solidFill>
          <a:latin typeface="+mj-lt"/>
          <a:ea typeface="+mj-ea"/>
          <a:cs typeface="+mj-cs"/>
        </a:defRPr>
      </a:lvl1pPr>
      <a:lvl2pPr algn="ctr" rtl="0" eaLnBrk="0" fontAlgn="base" hangingPunct="0">
        <a:spcBef>
          <a:spcPct val="0"/>
        </a:spcBef>
        <a:spcAft>
          <a:spcPct val="0"/>
        </a:spcAft>
        <a:defRPr sz="4400">
          <a:solidFill>
            <a:schemeClr val="bg1"/>
          </a:solidFill>
          <a:latin typeface="Times New Roman" pitchFamily="18" charset="0"/>
        </a:defRPr>
      </a:lvl2pPr>
      <a:lvl3pPr algn="ctr" rtl="0" eaLnBrk="0" fontAlgn="base" hangingPunct="0">
        <a:spcBef>
          <a:spcPct val="0"/>
        </a:spcBef>
        <a:spcAft>
          <a:spcPct val="0"/>
        </a:spcAft>
        <a:defRPr sz="4400">
          <a:solidFill>
            <a:schemeClr val="bg1"/>
          </a:solidFill>
          <a:latin typeface="Times New Roman" pitchFamily="18" charset="0"/>
        </a:defRPr>
      </a:lvl3pPr>
      <a:lvl4pPr algn="ctr" rtl="0" eaLnBrk="0" fontAlgn="base" hangingPunct="0">
        <a:spcBef>
          <a:spcPct val="0"/>
        </a:spcBef>
        <a:spcAft>
          <a:spcPct val="0"/>
        </a:spcAft>
        <a:defRPr sz="4400">
          <a:solidFill>
            <a:schemeClr val="bg1"/>
          </a:solidFill>
          <a:latin typeface="Times New Roman" pitchFamily="18" charset="0"/>
        </a:defRPr>
      </a:lvl4pPr>
      <a:lvl5pPr algn="ctr" rtl="0" eaLnBrk="0" fontAlgn="base" hangingPunct="0">
        <a:spcBef>
          <a:spcPct val="0"/>
        </a:spcBef>
        <a:spcAft>
          <a:spcPct val="0"/>
        </a:spcAft>
        <a:defRPr sz="4400">
          <a:solidFill>
            <a:schemeClr val="bg1"/>
          </a:solidFill>
          <a:latin typeface="Times New Roman" pitchFamily="18" charset="0"/>
        </a:defRPr>
      </a:lvl5pPr>
      <a:lvl6pPr marL="457200" algn="ctr" rtl="0" fontAlgn="base">
        <a:spcBef>
          <a:spcPct val="0"/>
        </a:spcBef>
        <a:spcAft>
          <a:spcPct val="0"/>
        </a:spcAft>
        <a:defRPr sz="4400">
          <a:solidFill>
            <a:schemeClr val="bg1"/>
          </a:solidFill>
          <a:latin typeface="Times New Roman" pitchFamily="18" charset="0"/>
        </a:defRPr>
      </a:lvl6pPr>
      <a:lvl7pPr marL="914400" algn="ctr" rtl="0" fontAlgn="base">
        <a:spcBef>
          <a:spcPct val="0"/>
        </a:spcBef>
        <a:spcAft>
          <a:spcPct val="0"/>
        </a:spcAft>
        <a:defRPr sz="4400">
          <a:solidFill>
            <a:schemeClr val="bg1"/>
          </a:solidFill>
          <a:latin typeface="Times New Roman" pitchFamily="18" charset="0"/>
        </a:defRPr>
      </a:lvl7pPr>
      <a:lvl8pPr marL="1371600" algn="ctr" rtl="0" fontAlgn="base">
        <a:spcBef>
          <a:spcPct val="0"/>
        </a:spcBef>
        <a:spcAft>
          <a:spcPct val="0"/>
        </a:spcAft>
        <a:defRPr sz="4400">
          <a:solidFill>
            <a:schemeClr val="bg1"/>
          </a:solidFill>
          <a:latin typeface="Times New Roman" pitchFamily="18" charset="0"/>
        </a:defRPr>
      </a:lvl8pPr>
      <a:lvl9pPr marL="1828800" algn="ctr" rtl="0" fontAlgn="base">
        <a:spcBef>
          <a:spcPct val="0"/>
        </a:spcBef>
        <a:spcAft>
          <a:spcPct val="0"/>
        </a:spcAft>
        <a:defRPr sz="4400">
          <a:solidFill>
            <a:schemeClr val="bg1"/>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000">
          <a:solidFill>
            <a:schemeClr val="bg1"/>
          </a:solidFill>
          <a:latin typeface="+mn-lt"/>
        </a:defRPr>
      </a:lvl4pPr>
      <a:lvl5pPr marL="2057400" indent="-228600" algn="l" rtl="0" eaLnBrk="0" fontAlgn="base" hangingPunct="0">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40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400">
                <a:effectLst/>
                <a:latin typeface="+mn-lt"/>
              </a:defRPr>
            </a:lvl1pPr>
          </a:lstStyle>
          <a:p>
            <a:pPr>
              <a:defRPr/>
            </a:pPr>
            <a:endParaRPr lang="en-US"/>
          </a:p>
        </p:txBody>
      </p:sp>
      <p:sp>
        <p:nvSpPr>
          <p:cNvPr id="640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400">
                <a:effectLst/>
                <a:latin typeface="+mn-lt"/>
              </a:defRPr>
            </a:lvl1pPr>
          </a:lstStyle>
          <a:p>
            <a:pPr>
              <a:defRPr/>
            </a:pPr>
            <a:endParaRPr lang="en-US"/>
          </a:p>
        </p:txBody>
      </p:sp>
      <p:sp>
        <p:nvSpPr>
          <p:cNvPr id="640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400">
                <a:effectLst/>
                <a:latin typeface="+mn-lt"/>
              </a:defRPr>
            </a:lvl1pPr>
          </a:lstStyle>
          <a:p>
            <a:pPr>
              <a:defRPr/>
            </a:pPr>
            <a:fld id="{E2BFB362-3B07-4F6E-8480-5DC3E7553F73}" type="slidenum">
              <a:rPr lang="en-US"/>
              <a:pPr>
                <a:defRPr/>
              </a:pPr>
              <a:t>‹#›</a:t>
            </a:fld>
            <a:endParaRPr lang="en-US"/>
          </a:p>
        </p:txBody>
      </p:sp>
    </p:spTree>
    <p:extLst>
      <p:ext uri="{BB962C8B-B14F-4D97-AF65-F5344CB8AC3E}">
        <p14:creationId xmlns:p14="http://schemas.microsoft.com/office/powerpoint/2010/main" val="419586835"/>
      </p:ext>
    </p:extLst>
  </p:cSld>
  <p:clrMap bg1="dk2" tx1="lt1" bg2="dk1"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5950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l" eaLnBrk="1" hangingPunct="1">
              <a:defRPr sz="1400">
                <a:latin typeface="+mn-lt"/>
              </a:defRPr>
            </a:lvl1pPr>
          </a:lstStyle>
          <a:p>
            <a:pPr>
              <a:defRPr/>
            </a:pPr>
            <a:endParaRPr lang="en-US"/>
          </a:p>
        </p:txBody>
      </p:sp>
      <p:sp>
        <p:nvSpPr>
          <p:cNvPr id="75950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defRPr/>
            </a:pPr>
            <a:endParaRPr lang="en-US"/>
          </a:p>
        </p:txBody>
      </p:sp>
      <p:sp>
        <p:nvSpPr>
          <p:cNvPr id="75950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pPr>
              <a:defRPr/>
            </a:pPr>
            <a:fld id="{C8820970-CAFD-4489-A6B9-9EA244702401}" type="slidenum">
              <a:rPr lang="en-US"/>
              <a:pPr>
                <a:defRPr/>
              </a:pPr>
              <a:t>‹#›</a:t>
            </a:fld>
            <a:endParaRPr lang="en-US"/>
          </a:p>
        </p:txBody>
      </p:sp>
    </p:spTree>
    <p:extLst>
      <p:ext uri="{BB962C8B-B14F-4D97-AF65-F5344CB8AC3E}">
        <p14:creationId xmlns:p14="http://schemas.microsoft.com/office/powerpoint/2010/main" val="3470251097"/>
      </p:ext>
    </p:extLst>
  </p:cSld>
  <p:clrMap bg1="dk2" tx1="lt1" bg2="dk1"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10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gif"/><Relationship Id="rId1" Type="http://schemas.openxmlformats.org/officeDocument/2006/relationships/slideLayout" Target="../slideLayouts/slideLayout24.xml"/></Relationships>
</file>

<file path=ppt/slides/_rels/slide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gif"/><Relationship Id="rId1" Type="http://schemas.openxmlformats.org/officeDocument/2006/relationships/slideLayout" Target="../slideLayouts/slideLayout24.xml"/></Relationships>
</file>

<file path=ppt/slides/_rels/slide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10.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1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11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1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66.gif"/><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image" Target="../media/image3.svg"/></Relationships>
</file>

<file path=ppt/slides/_rels/slide1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eg"/></Relationships>
</file>

<file path=ppt/slides/_rels/slide1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jpeg"/><Relationship Id="rId1" Type="http://schemas.openxmlformats.org/officeDocument/2006/relationships/slideLayout" Target="../slideLayouts/slideLayout2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131.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76.png"/><Relationship Id="rId2" Type="http://schemas.openxmlformats.org/officeDocument/2006/relationships/image" Target="../media/image72.emf"/><Relationship Id="rId1" Type="http://schemas.openxmlformats.org/officeDocument/2006/relationships/slideLayout" Target="../slideLayouts/slideLayout27.xml"/><Relationship Id="rId6" Type="http://schemas.openxmlformats.org/officeDocument/2006/relationships/image" Target="../media/image75.png"/><Relationship Id="rId5" Type="http://schemas.openxmlformats.org/officeDocument/2006/relationships/image" Target="../media/image69.png"/><Relationship Id="rId4" Type="http://schemas.openxmlformats.org/officeDocument/2006/relationships/image" Target="../media/image74.png"/></Relationships>
</file>

<file path=ppt/slides/_rels/slide13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77.emf"/><Relationship Id="rId1" Type="http://schemas.openxmlformats.org/officeDocument/2006/relationships/slideLayout" Target="../slideLayouts/slideLayout27.xml"/><Relationship Id="rId5" Type="http://schemas.openxmlformats.org/officeDocument/2006/relationships/image" Target="../media/image78.png"/><Relationship Id="rId4" Type="http://schemas.openxmlformats.org/officeDocument/2006/relationships/image" Target="../media/image74.png"/></Relationships>
</file>

<file path=ppt/slides/_rels/slide13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9.jpeg"/><Relationship Id="rId1" Type="http://schemas.openxmlformats.org/officeDocument/2006/relationships/slideLayout" Target="../slideLayouts/slideLayout27.xml"/></Relationships>
</file>

<file path=ppt/slides/_rels/slide134.xml.rels><?xml version="1.0" encoding="UTF-8" standalone="yes"?>
<Relationships xmlns="http://schemas.openxmlformats.org/package/2006/relationships"><Relationship Id="rId8" Type="http://schemas.openxmlformats.org/officeDocument/2006/relationships/hyperlink" Target="https://www.facebook.com/profile.php?id=61562099195307" TargetMode="External"/><Relationship Id="rId3" Type="http://schemas.openxmlformats.org/officeDocument/2006/relationships/image" Target="../media/image4.png"/><Relationship Id="rId7" Type="http://schemas.openxmlformats.org/officeDocument/2006/relationships/image" Target="../media/image82.png"/><Relationship Id="rId12" Type="http://schemas.openxmlformats.org/officeDocument/2006/relationships/hyperlink" Target="https://www.teacherspayteachers.com/Product/Entire-Science-Curriculum-119377" TargetMode="External"/><Relationship Id="rId2" Type="http://schemas.openxmlformats.org/officeDocument/2006/relationships/image" Target="../media/image80.png"/><Relationship Id="rId1" Type="http://schemas.openxmlformats.org/officeDocument/2006/relationships/slideLayout" Target="../slideLayouts/slideLayout27.xml"/><Relationship Id="rId6" Type="http://schemas.openxmlformats.org/officeDocument/2006/relationships/hyperlink" Target="https://www.instagram.com/ryemurph88/" TargetMode="External"/><Relationship Id="rId11" Type="http://schemas.openxmlformats.org/officeDocument/2006/relationships/image" Target="../media/image84.png"/><Relationship Id="rId5" Type="http://schemas.openxmlformats.org/officeDocument/2006/relationships/image" Target="../media/image81.png"/><Relationship Id="rId10" Type="http://schemas.openxmlformats.org/officeDocument/2006/relationships/hyperlink" Target="https://www.pinterest.com/SciencefromMurf" TargetMode="External"/><Relationship Id="rId4" Type="http://schemas.openxmlformats.org/officeDocument/2006/relationships/hyperlink" Target="https://www.teacherspayteachers.com/store/science-from-murf-llc" TargetMode="External"/><Relationship Id="rId9" Type="http://schemas.openxmlformats.org/officeDocument/2006/relationships/image" Target="../media/image8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4.xml"/><Relationship Id="rId4" Type="http://schemas.openxmlformats.org/officeDocument/2006/relationships/image" Target="../media/image33.gif"/></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1.gif"/><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4.gif"/><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5.jpe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3.jpeg"/><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gif"/><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54.png"/><Relationship Id="rId4" Type="http://schemas.openxmlformats.org/officeDocument/2006/relationships/image" Target="../media/image3.sv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6.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8.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jpeg"/><Relationship Id="rId1" Type="http://schemas.openxmlformats.org/officeDocument/2006/relationships/slideLayout" Target="../slideLayouts/slideLayout24.xml"/></Relationships>
</file>

<file path=ppt/slides/_rels/slide6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eg"/></Relationships>
</file>

<file path=ppt/slides/_rels/slide6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eg"/></Relationships>
</file>

<file path=ppt/slides/_rels/slide6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eg"/></Relationships>
</file>

<file path=ppt/slides/_rels/slide6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20.png"/><Relationship Id="rId5" Type="http://schemas.openxmlformats.org/officeDocument/2006/relationships/image" Target="../media/image19.emf"/><Relationship Id="rId4" Type="http://schemas.openxmlformats.org/officeDocument/2006/relationships/image" Target="../media/image18.jpeg"/></Relationships>
</file>

<file path=ppt/slides/_rels/slide6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7.jpeg"/><Relationship Id="rId7"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4.xml"/><Relationship Id="rId6" Type="http://schemas.openxmlformats.org/officeDocument/2006/relationships/image" Target="../media/image56.png"/><Relationship Id="rId5" Type="http://schemas.openxmlformats.org/officeDocument/2006/relationships/image" Target="../media/image19.emf"/><Relationship Id="rId4" Type="http://schemas.openxmlformats.org/officeDocument/2006/relationships/image" Target="../media/image18.jpeg"/><Relationship Id="rId9" Type="http://schemas.openxmlformats.org/officeDocument/2006/relationships/image" Target="../media/image4.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jpeg"/></Relationships>
</file>

<file path=ppt/slides/_rels/slide7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jpeg"/></Relationships>
</file>

<file path=ppt/slides/_rels/slide7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4.jpeg"/></Relationships>
</file>

<file path=ppt/slides/_rels/slide7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9.jpeg"/></Relationships>
</file>

<file path=ppt/slides/_rels/slide7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29.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4.png"/><Relationship Id="rId2" Type="http://schemas.openxmlformats.org/officeDocument/2006/relationships/image" Target="../media/image58.jpeg"/><Relationship Id="rId1" Type="http://schemas.openxmlformats.org/officeDocument/2006/relationships/slideLayout" Target="../slideLayouts/slideLayout14.xml"/><Relationship Id="rId6" Type="http://schemas.openxmlformats.org/officeDocument/2006/relationships/image" Target="../media/image62.jpeg"/><Relationship Id="rId5" Type="http://schemas.openxmlformats.org/officeDocument/2006/relationships/image" Target="../media/image61.png"/><Relationship Id="rId4" Type="http://schemas.openxmlformats.org/officeDocument/2006/relationships/image" Target="../media/image60.png"/></Relationships>
</file>

<file path=ppt/slides/_rels/slide8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3.gif"/></Relationships>
</file>

<file path=ppt/slides/_rels/slide86.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3.gif"/></Relationships>
</file>

<file path=ppt/slides/_rels/slide8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6.jpeg"/></Relationships>
</file>

<file path=ppt/slides/_rels/slide8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4.xml"/><Relationship Id="rId5" Type="http://schemas.openxmlformats.org/officeDocument/2006/relationships/image" Target="../media/image4.png"/><Relationship Id="rId4" Type="http://schemas.openxmlformats.org/officeDocument/2006/relationships/image" Target="../media/image36.jpeg"/></Relationships>
</file>

<file path=ppt/slides/_rels/slide8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9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9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9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19.xml"/></Relationships>
</file>

<file path=ppt/slides/_rels/slide9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9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0.gif"/><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4D710C-D664-4533-9692-648FE1DB9F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84" y="23567"/>
            <a:ext cx="9132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E32C194-D7C8-4A9A-A791-364B6E006FC1}"/>
              </a:ext>
            </a:extLst>
          </p:cNvPr>
          <p:cNvSpPr/>
          <p:nvPr/>
        </p:nvSpPr>
        <p:spPr>
          <a:xfrm>
            <a:off x="457200" y="304800"/>
            <a:ext cx="8382000" cy="923330"/>
          </a:xfrm>
          <a:prstGeom prst="rect">
            <a:avLst/>
          </a:prstGeom>
        </p:spPr>
        <p:txBody>
          <a:bodyPr wrap="square">
            <a:prstTxWarp prst="textDeflate">
              <a:avLst/>
            </a:prstTxWarp>
            <a:spAutoFit/>
          </a:bodyPr>
          <a:lstStyle/>
          <a:p>
            <a:pPr lvl="0"/>
            <a:r>
              <a:rPr lang="en-US" sz="5400" b="1" dirty="0">
                <a:ln w="17780" cmpd="sng">
                  <a:solidFill>
                    <a:srgbClr val="FFFFFF"/>
                  </a:solidFill>
                  <a:prstDash val="solid"/>
                  <a:miter lim="800000"/>
                </a:ln>
                <a:solidFill>
                  <a:srgbClr val="92D050"/>
                </a:solidFill>
                <a:effectLst>
                  <a:outerShdw blurRad="50800" algn="tl" rotWithShape="0">
                    <a:srgbClr val="000000"/>
                  </a:outerShdw>
                  <a:reflection blurRad="6350" stA="55000" endA="50" endPos="85000" dist="29997" dir="5400000" sy="-100000" algn="bl" rotWithShape="0"/>
                </a:effectLst>
              </a:rPr>
              <a:t>Protista</a:t>
            </a:r>
          </a:p>
        </p:txBody>
      </p:sp>
      <p:sp>
        <p:nvSpPr>
          <p:cNvPr id="3" name="Rectangle 2">
            <a:extLst>
              <a:ext uri="{FF2B5EF4-FFF2-40B4-BE49-F238E27FC236}">
                <a16:creationId xmlns:a16="http://schemas.microsoft.com/office/drawing/2014/main" id="{1EB1B517-40AF-47EC-AD4A-AAD10C72A0CF}"/>
              </a:ext>
            </a:extLst>
          </p:cNvPr>
          <p:cNvSpPr/>
          <p:nvPr/>
        </p:nvSpPr>
        <p:spPr>
          <a:xfrm>
            <a:off x="457200" y="4953000"/>
            <a:ext cx="3185487"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28575">
                  <a:solidFill>
                    <a:sysClr val="windowText" lastClr="000000"/>
                  </a:solidFill>
                  <a:prstDash val="solid"/>
                </a:ln>
                <a:solidFill>
                  <a:srgbClr val="FFFFCC"/>
                </a:solidFill>
                <a:effectLst>
                  <a:innerShdw blurRad="177800">
                    <a:schemeClr val="accent3">
                      <a:lumMod val="50000"/>
                    </a:schemeClr>
                  </a:innerShdw>
                </a:effectLst>
              </a:rPr>
              <a:t>Part 3 </a:t>
            </a:r>
          </a:p>
          <a:p>
            <a:pPr algn="ctr"/>
            <a:r>
              <a:rPr lang="en-US" sz="5400" b="1" cap="none" spc="0" dirty="0">
                <a:ln w="28575">
                  <a:solidFill>
                    <a:sysClr val="windowText" lastClr="000000"/>
                  </a:solidFill>
                  <a:prstDash val="solid"/>
                </a:ln>
                <a:solidFill>
                  <a:srgbClr val="FFFFCC"/>
                </a:solidFill>
                <a:effectLst>
                  <a:innerShdw blurRad="177800">
                    <a:schemeClr val="accent3">
                      <a:lumMod val="50000"/>
                    </a:schemeClr>
                  </a:innerShdw>
                </a:effectLst>
              </a:rPr>
              <a:t>Lesson 6</a:t>
            </a:r>
          </a:p>
        </p:txBody>
      </p:sp>
      <p:pic>
        <p:nvPicPr>
          <p:cNvPr id="4" name="Graphic 3">
            <a:extLst>
              <a:ext uri="{FF2B5EF4-FFF2-40B4-BE49-F238E27FC236}">
                <a16:creationId xmlns:a16="http://schemas.microsoft.com/office/drawing/2014/main" id="{1DAA805B-FC78-F013-B761-6939DC904C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8019" y="4944362"/>
            <a:ext cx="5699410" cy="1610564"/>
          </a:xfrm>
          <a:prstGeom prst="rect">
            <a:avLst/>
          </a:prstGeom>
        </p:spPr>
      </p:pic>
      <p:sp>
        <p:nvSpPr>
          <p:cNvPr id="5" name="Rectangle 4">
            <a:extLst>
              <a:ext uri="{FF2B5EF4-FFF2-40B4-BE49-F238E27FC236}">
                <a16:creationId xmlns:a16="http://schemas.microsoft.com/office/drawing/2014/main" id="{98978D1A-4871-FE47-2875-6F0349E6DBAD}"/>
              </a:ext>
            </a:extLst>
          </p:cNvPr>
          <p:cNvSpPr/>
          <p:nvPr/>
        </p:nvSpPr>
        <p:spPr>
          <a:xfrm>
            <a:off x="1828800" y="1676400"/>
            <a:ext cx="6000552" cy="1147465"/>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algn="ctr"/>
            <a:r>
              <a:rPr lang="en-US" sz="5400" b="1" cap="none" spc="0" dirty="0">
                <a:ln w="9525">
                  <a:solidFill>
                    <a:sysClr val="windowText" lastClr="000000"/>
                  </a:solidFill>
                  <a:prstDash val="solid"/>
                </a:ln>
                <a:solidFill>
                  <a:srgbClr val="99FF66"/>
                </a:solidFill>
                <a:effectLst>
                  <a:outerShdw blurRad="12700" dist="38100" dir="2700000" algn="tl" rotWithShape="0">
                    <a:schemeClr val="bg1">
                      <a:lumMod val="50000"/>
                    </a:schemeClr>
                  </a:outerShdw>
                </a:effectLst>
              </a:rPr>
              <a:t>Review Game</a:t>
            </a:r>
          </a:p>
        </p:txBody>
      </p:sp>
      <p:pic>
        <p:nvPicPr>
          <p:cNvPr id="6" name="Picture 5">
            <a:extLst>
              <a:ext uri="{FF2B5EF4-FFF2-40B4-BE49-F238E27FC236}">
                <a16:creationId xmlns:a16="http://schemas.microsoft.com/office/drawing/2014/main" id="{063482B3-CA3D-05BC-8081-FF4867006527}"/>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5855727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8525"/>
          </a:xfrm>
        </p:spPr>
        <p:txBody>
          <a:bodyPr/>
          <a:lstStyle/>
          <a:p>
            <a:r>
              <a:rPr lang="en-US" dirty="0"/>
              <a:t>Which letter is Protista?</a:t>
            </a:r>
          </a:p>
        </p:txBody>
      </p:sp>
      <p:graphicFrame>
        <p:nvGraphicFramePr>
          <p:cNvPr id="4" name="Table 3"/>
          <p:cNvGraphicFramePr>
            <a:graphicFrameLocks noGrp="1"/>
          </p:cNvGraphicFramePr>
          <p:nvPr>
            <p:extLst>
              <p:ext uri="{D42A27DB-BD31-4B8C-83A1-F6EECF244321}">
                <p14:modId xmlns:p14="http://schemas.microsoft.com/office/powerpoint/2010/main" val="2623721299"/>
              </p:ext>
            </p:extLst>
          </p:nvPr>
        </p:nvGraphicFramePr>
        <p:xfrm>
          <a:off x="228600" y="838200"/>
          <a:ext cx="8534400" cy="43586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tblGrid>
              <a:tr h="370840">
                <a:tc>
                  <a:txBody>
                    <a:bodyPr/>
                    <a:lstStyle/>
                    <a:p>
                      <a:r>
                        <a:rPr lang="en-US" dirty="0">
                          <a:solidFill>
                            <a:schemeClr val="accent6"/>
                          </a:solidFill>
                        </a:rPr>
                        <a:t>Domain</a:t>
                      </a:r>
                    </a:p>
                  </a:txBody>
                  <a:tcPr>
                    <a:solidFill>
                      <a:srgbClr val="CCFFCC"/>
                    </a:solidFill>
                  </a:tcPr>
                </a:tc>
                <a:tc>
                  <a:txBody>
                    <a:bodyPr/>
                    <a:lstStyle/>
                    <a:p>
                      <a:r>
                        <a:rPr lang="en-US" sz="1200" dirty="0">
                          <a:solidFill>
                            <a:srgbClr val="FF33CC"/>
                          </a:solidFill>
                        </a:rPr>
                        <a:t>Bacteria</a:t>
                      </a:r>
                    </a:p>
                  </a:txBody>
                  <a:tcPr>
                    <a:solidFill>
                      <a:srgbClr val="FFCCFF"/>
                    </a:solidFill>
                  </a:tcPr>
                </a:tc>
                <a:tc>
                  <a:txBody>
                    <a:bodyPr/>
                    <a:lstStyle/>
                    <a:p>
                      <a:r>
                        <a:rPr lang="en-US" sz="1600" dirty="0" err="1">
                          <a:solidFill>
                            <a:srgbClr val="6600CC"/>
                          </a:solidFill>
                        </a:rPr>
                        <a:t>Archaea</a:t>
                      </a:r>
                      <a:endParaRPr lang="en-US" sz="1600" dirty="0">
                        <a:solidFill>
                          <a:srgbClr val="6600CC"/>
                        </a:solidFill>
                      </a:endParaRPr>
                    </a:p>
                    <a:p>
                      <a:endParaRPr lang="en-US" sz="1600" dirty="0">
                        <a:solidFill>
                          <a:srgbClr val="6600CC"/>
                        </a:solidFill>
                      </a:endParaRPr>
                    </a:p>
                  </a:txBody>
                  <a:tcPr>
                    <a:solidFill>
                      <a:srgbClr val="CC99FF"/>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extLst>
                  <a:ext uri="{0D108BD9-81ED-4DB2-BD59-A6C34878D82A}">
                    <a16:rowId xmlns:a16="http://schemas.microsoft.com/office/drawing/2014/main" val="10000"/>
                  </a:ext>
                </a:extLst>
              </a:tr>
              <a:tr h="370840">
                <a:tc>
                  <a:txBody>
                    <a:bodyPr/>
                    <a:lstStyle/>
                    <a:p>
                      <a:r>
                        <a:rPr lang="en-US" dirty="0">
                          <a:solidFill>
                            <a:schemeClr val="accent6"/>
                          </a:solidFill>
                        </a:rPr>
                        <a:t>Kingdom</a:t>
                      </a:r>
                    </a:p>
                  </a:txBody>
                  <a:tcPr>
                    <a:solidFill>
                      <a:srgbClr val="CCFFCC"/>
                    </a:solidFill>
                  </a:tcPr>
                </a:tc>
                <a:tc>
                  <a:txBody>
                    <a:bodyPr/>
                    <a:lstStyle/>
                    <a:p>
                      <a:endParaRPr lang="en-US" dirty="0">
                        <a:solidFill>
                          <a:srgbClr val="FF33CC"/>
                        </a:solidFill>
                      </a:endParaRPr>
                    </a:p>
                  </a:txBody>
                  <a:tcPr>
                    <a:solidFill>
                      <a:srgbClr val="FFC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6600CC"/>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6600CC"/>
                        </a:solidFill>
                      </a:endParaRPr>
                    </a:p>
                    <a:p>
                      <a:endParaRPr lang="en-US" dirty="0">
                        <a:solidFill>
                          <a:srgbClr val="6600CC"/>
                        </a:solidFill>
                      </a:endParaRPr>
                    </a:p>
                  </a:txBody>
                  <a:tcPr>
                    <a:solidFill>
                      <a:srgbClr val="CC99FF"/>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solidFill>
                            <a:schemeClr val="accent6"/>
                          </a:solidFill>
                        </a:rPr>
                        <a:t>Cell Type</a:t>
                      </a:r>
                    </a:p>
                    <a:p>
                      <a:endParaRPr lang="en-US" dirty="0">
                        <a:solidFill>
                          <a:schemeClr val="accent6"/>
                        </a:solidFill>
                      </a:endParaRPr>
                    </a:p>
                  </a:txBody>
                  <a:tcPr>
                    <a:solidFill>
                      <a:srgbClr val="CCFFCC"/>
                    </a:solidFill>
                  </a:tcPr>
                </a:tc>
                <a:tc>
                  <a:txBody>
                    <a:bodyPr/>
                    <a:lstStyle/>
                    <a:p>
                      <a:r>
                        <a:rPr lang="en-US" sz="1600" dirty="0">
                          <a:solidFill>
                            <a:srgbClr val="FF33CC"/>
                          </a:solidFill>
                        </a:rPr>
                        <a:t>Prokaryotic (No nucleus)</a:t>
                      </a:r>
                    </a:p>
                  </a:txBody>
                  <a:tcPr>
                    <a:solidFill>
                      <a:srgbClr val="FFC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6600CC"/>
                          </a:solidFill>
                        </a:rPr>
                        <a:t>Prokaryotic (No nucleus)</a:t>
                      </a:r>
                    </a:p>
                    <a:p>
                      <a:endParaRPr lang="en-US" dirty="0">
                        <a:solidFill>
                          <a:srgbClr val="6600CC"/>
                        </a:solidFill>
                      </a:endParaRPr>
                    </a:p>
                  </a:txBody>
                  <a:tcPr>
                    <a:solidFill>
                      <a:srgbClr val="CC99FF"/>
                    </a:solidFill>
                  </a:tcPr>
                </a:tc>
                <a:tc>
                  <a:txBody>
                    <a:bodyPr/>
                    <a:lstStyle/>
                    <a:p>
                      <a:r>
                        <a:rPr lang="en-US" sz="1600" dirty="0"/>
                        <a:t>Eukaryotic (Nucleus)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extLst>
                  <a:ext uri="{0D108BD9-81ED-4DB2-BD59-A6C34878D82A}">
                    <a16:rowId xmlns:a16="http://schemas.microsoft.com/office/drawing/2014/main" val="10002"/>
                  </a:ext>
                </a:extLst>
              </a:tr>
              <a:tr h="370840">
                <a:tc>
                  <a:txBody>
                    <a:bodyPr/>
                    <a:lstStyle/>
                    <a:p>
                      <a:r>
                        <a:rPr lang="en-US" dirty="0">
                          <a:solidFill>
                            <a:schemeClr val="accent6"/>
                          </a:solidFill>
                        </a:rPr>
                        <a:t>Single or </a:t>
                      </a:r>
                    </a:p>
                    <a:p>
                      <a:r>
                        <a:rPr lang="en-US" dirty="0">
                          <a:solidFill>
                            <a:schemeClr val="accent6"/>
                          </a:solidFill>
                        </a:rPr>
                        <a:t>Multi-Cellular</a:t>
                      </a:r>
                    </a:p>
                  </a:txBody>
                  <a:tcPr>
                    <a:solidFill>
                      <a:srgbClr val="CCFFCC"/>
                    </a:solidFill>
                  </a:tcPr>
                </a:tc>
                <a:tc>
                  <a:txBody>
                    <a:bodyPr/>
                    <a:lstStyle/>
                    <a:p>
                      <a:r>
                        <a:rPr lang="en-US" sz="1400" dirty="0">
                          <a:solidFill>
                            <a:srgbClr val="FF33CC"/>
                          </a:solidFill>
                        </a:rPr>
                        <a:t>Single</a:t>
                      </a:r>
                    </a:p>
                    <a:p>
                      <a:r>
                        <a:rPr lang="en-US" sz="1400" dirty="0">
                          <a:solidFill>
                            <a:srgbClr val="FF33CC"/>
                          </a:solidFill>
                        </a:rPr>
                        <a:t>(Unicellular)</a:t>
                      </a:r>
                    </a:p>
                  </a:txBody>
                  <a:tcPr>
                    <a:solidFill>
                      <a:srgbClr val="FFCCFF"/>
                    </a:solidFill>
                  </a:tcPr>
                </a:tc>
                <a:tc>
                  <a:txBody>
                    <a:bodyPr/>
                    <a:lstStyle/>
                    <a:p>
                      <a:r>
                        <a:rPr lang="en-US" sz="1400" dirty="0">
                          <a:solidFill>
                            <a:srgbClr val="6600CC"/>
                          </a:solidFill>
                        </a:rPr>
                        <a:t>Single</a:t>
                      </a:r>
                    </a:p>
                    <a:p>
                      <a:r>
                        <a:rPr lang="en-US" sz="1400" dirty="0">
                          <a:solidFill>
                            <a:srgbClr val="6600CC"/>
                          </a:solidFill>
                        </a:rPr>
                        <a:t>(Unicellular)</a:t>
                      </a:r>
                    </a:p>
                    <a:p>
                      <a:endParaRPr lang="en-US" sz="1400" dirty="0">
                        <a:solidFill>
                          <a:srgbClr val="6600CC"/>
                        </a:solidFill>
                      </a:endParaRPr>
                    </a:p>
                  </a:txBody>
                  <a:tcPr>
                    <a:solidFill>
                      <a:srgbClr val="CC99FF"/>
                    </a:solidFill>
                  </a:tcPr>
                </a:tc>
                <a:tc>
                  <a:txBody>
                    <a:bodyPr/>
                    <a:lstStyle/>
                    <a:p>
                      <a:r>
                        <a:rPr lang="en-US" sz="1400" dirty="0"/>
                        <a:t>Single</a:t>
                      </a:r>
                    </a:p>
                    <a:p>
                      <a:r>
                        <a:rPr lang="en-US" sz="1400" dirty="0"/>
                        <a:t>(Unicellular)</a:t>
                      </a:r>
                    </a:p>
                    <a:p>
                      <a:endParaRPr lang="en-US" sz="1400" dirty="0"/>
                    </a:p>
                  </a:txBody>
                  <a:tcPr/>
                </a:tc>
                <a:tc>
                  <a:txBody>
                    <a:bodyPr/>
                    <a:lstStyle/>
                    <a:p>
                      <a:r>
                        <a:rPr lang="en-US" sz="1400" dirty="0"/>
                        <a:t>Multicellular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Multicellular</a:t>
                      </a:r>
                    </a:p>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Multicellular</a:t>
                      </a:r>
                    </a:p>
                    <a:p>
                      <a:endParaRPr lang="en-US" sz="1400" dirty="0"/>
                    </a:p>
                  </a:txBody>
                  <a:tcPr/>
                </a:tc>
                <a:extLst>
                  <a:ext uri="{0D108BD9-81ED-4DB2-BD59-A6C34878D82A}">
                    <a16:rowId xmlns:a16="http://schemas.microsoft.com/office/drawing/2014/main" val="10003"/>
                  </a:ext>
                </a:extLst>
              </a:tr>
              <a:tr h="370840">
                <a:tc>
                  <a:txBody>
                    <a:bodyPr/>
                    <a:lstStyle/>
                    <a:p>
                      <a:r>
                        <a:rPr lang="en-US" dirty="0">
                          <a:solidFill>
                            <a:schemeClr val="accent6"/>
                          </a:solidFill>
                        </a:rPr>
                        <a:t>Gets Energy from..</a:t>
                      </a:r>
                    </a:p>
                  </a:txBody>
                  <a:tcPr>
                    <a:solidFill>
                      <a:srgbClr val="CCFFCC"/>
                    </a:solidFill>
                  </a:tcPr>
                </a:tc>
                <a:tc>
                  <a:txBody>
                    <a:bodyPr/>
                    <a:lstStyle/>
                    <a:p>
                      <a:r>
                        <a:rPr lang="en-US" dirty="0">
                          <a:solidFill>
                            <a:srgbClr val="FF33CC"/>
                          </a:solidFill>
                        </a:rPr>
                        <a:t>Varies</a:t>
                      </a:r>
                    </a:p>
                  </a:txBody>
                  <a:tcPr>
                    <a:solidFill>
                      <a:srgbClr val="FFCCFF"/>
                    </a:solidFill>
                  </a:tcPr>
                </a:tc>
                <a:tc>
                  <a:txBody>
                    <a:bodyPr/>
                    <a:lstStyle/>
                    <a:p>
                      <a:r>
                        <a:rPr lang="en-US" dirty="0">
                          <a:solidFill>
                            <a:srgbClr val="6600CC"/>
                          </a:solidFill>
                        </a:rPr>
                        <a:t>Varies</a:t>
                      </a:r>
                    </a:p>
                  </a:txBody>
                  <a:tcPr>
                    <a:solidFill>
                      <a:srgbClr val="CC99FF"/>
                    </a:solidFill>
                  </a:tcPr>
                </a:tc>
                <a:tc>
                  <a:txBody>
                    <a:bodyPr/>
                    <a:lstStyle/>
                    <a:p>
                      <a:r>
                        <a:rPr lang="en-US" dirty="0"/>
                        <a:t>Varies</a:t>
                      </a:r>
                    </a:p>
                    <a:p>
                      <a:r>
                        <a:rPr lang="en-US" dirty="0"/>
                        <a:t>Auto /</a:t>
                      </a:r>
                    </a:p>
                    <a:p>
                      <a:r>
                        <a:rPr lang="en-US" dirty="0"/>
                        <a:t>Hetero</a:t>
                      </a:r>
                    </a:p>
                  </a:txBody>
                  <a:tcPr/>
                </a:tc>
                <a:tc>
                  <a:txBody>
                    <a:bodyPr/>
                    <a:lstStyle/>
                    <a:p>
                      <a:r>
                        <a:rPr lang="en-US" dirty="0"/>
                        <a:t>Sunlight</a:t>
                      </a:r>
                    </a:p>
                  </a:txBody>
                  <a:tcPr/>
                </a:tc>
                <a:tc>
                  <a:txBody>
                    <a:bodyPr/>
                    <a:lstStyle/>
                    <a:p>
                      <a:r>
                        <a:rPr lang="en-US" dirty="0"/>
                        <a:t>Absorbs</a:t>
                      </a:r>
                    </a:p>
                  </a:txBody>
                  <a:tcPr/>
                </a:tc>
                <a:tc>
                  <a:txBody>
                    <a:bodyPr/>
                    <a:lstStyle/>
                    <a:p>
                      <a:r>
                        <a:rPr lang="en-US" sz="1600" dirty="0"/>
                        <a:t>Consumes</a:t>
                      </a:r>
                      <a:r>
                        <a:rPr lang="en-US" sz="1600" baseline="0" dirty="0"/>
                        <a:t> Food</a:t>
                      </a:r>
                      <a:endParaRPr lang="en-US" sz="1600" dirty="0"/>
                    </a:p>
                  </a:txBody>
                  <a:tcPr/>
                </a:tc>
                <a:extLst>
                  <a:ext uri="{0D108BD9-81ED-4DB2-BD59-A6C34878D82A}">
                    <a16:rowId xmlns:a16="http://schemas.microsoft.com/office/drawing/2014/main" val="10004"/>
                  </a:ext>
                </a:extLst>
              </a:tr>
            </a:tbl>
          </a:graphicData>
        </a:graphic>
      </p:graphicFrame>
      <p:sp>
        <p:nvSpPr>
          <p:cNvPr id="6" name="Rectangle 5"/>
          <p:cNvSpPr/>
          <p:nvPr/>
        </p:nvSpPr>
        <p:spPr bwMode="auto">
          <a:xfrm>
            <a:off x="228600" y="837304"/>
            <a:ext cx="8534400" cy="4420496"/>
          </a:xfrm>
          <a:prstGeom prst="rect">
            <a:avLst/>
          </a:prstGeom>
          <a:noFill/>
          <a:ln w="762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ounded Rectangle 6"/>
          <p:cNvSpPr/>
          <p:nvPr/>
        </p:nvSpPr>
        <p:spPr bwMode="auto">
          <a:xfrm>
            <a:off x="3892305" y="851264"/>
            <a:ext cx="1097064"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FF33CC"/>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ounded Rectangle 6">
            <a:extLst>
              <a:ext uri="{FF2B5EF4-FFF2-40B4-BE49-F238E27FC236}">
                <a16:creationId xmlns:a16="http://schemas.microsoft.com/office/drawing/2014/main" id="{36646CF5-33E2-474A-9DF6-7A1F0AE364C5}"/>
              </a:ext>
            </a:extLst>
          </p:cNvPr>
          <p:cNvSpPr/>
          <p:nvPr/>
        </p:nvSpPr>
        <p:spPr bwMode="auto">
          <a:xfrm>
            <a:off x="1295400" y="865224"/>
            <a:ext cx="1219200"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FFFF00"/>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9" name="Rounded Rectangle 6">
            <a:extLst>
              <a:ext uri="{FF2B5EF4-FFF2-40B4-BE49-F238E27FC236}">
                <a16:creationId xmlns:a16="http://schemas.microsoft.com/office/drawing/2014/main" id="{B04F864D-3239-423D-B082-2AB3D9A9BB35}"/>
              </a:ext>
            </a:extLst>
          </p:cNvPr>
          <p:cNvSpPr/>
          <p:nvPr/>
        </p:nvSpPr>
        <p:spPr bwMode="auto">
          <a:xfrm>
            <a:off x="2651289" y="851264"/>
            <a:ext cx="1107899"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FF5050"/>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 name="Rounded Rectangle 6">
            <a:extLst>
              <a:ext uri="{FF2B5EF4-FFF2-40B4-BE49-F238E27FC236}">
                <a16:creationId xmlns:a16="http://schemas.microsoft.com/office/drawing/2014/main" id="{4902D100-17FC-4DCF-8F57-3553EB5F54DF}"/>
              </a:ext>
            </a:extLst>
          </p:cNvPr>
          <p:cNvSpPr/>
          <p:nvPr/>
        </p:nvSpPr>
        <p:spPr bwMode="auto">
          <a:xfrm>
            <a:off x="5101057" y="865382"/>
            <a:ext cx="1097064"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3333CC"/>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1" name="Rounded Rectangle 6">
            <a:extLst>
              <a:ext uri="{FF2B5EF4-FFF2-40B4-BE49-F238E27FC236}">
                <a16:creationId xmlns:a16="http://schemas.microsoft.com/office/drawing/2014/main" id="{B8EBF954-607B-4EB7-8E40-D5AF243B4845}"/>
              </a:ext>
            </a:extLst>
          </p:cNvPr>
          <p:cNvSpPr/>
          <p:nvPr/>
        </p:nvSpPr>
        <p:spPr bwMode="auto">
          <a:xfrm>
            <a:off x="6353573" y="859009"/>
            <a:ext cx="1097064"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99FF66"/>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ounded Rectangle 6">
            <a:extLst>
              <a:ext uri="{FF2B5EF4-FFF2-40B4-BE49-F238E27FC236}">
                <a16:creationId xmlns:a16="http://schemas.microsoft.com/office/drawing/2014/main" id="{809DA16E-8F7C-436E-8656-0CB6CB71C699}"/>
              </a:ext>
            </a:extLst>
          </p:cNvPr>
          <p:cNvSpPr/>
          <p:nvPr/>
        </p:nvSpPr>
        <p:spPr bwMode="auto">
          <a:xfrm>
            <a:off x="7572773" y="858244"/>
            <a:ext cx="1219200"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chemeClr val="tx1">
                <a:lumMod val="65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170AFFE8-378A-4A39-80EA-B2E7D8B4C019}"/>
              </a:ext>
            </a:extLst>
          </p:cNvPr>
          <p:cNvSpPr/>
          <p:nvPr/>
        </p:nvSpPr>
        <p:spPr>
          <a:xfrm>
            <a:off x="1525731" y="1295400"/>
            <a:ext cx="684804"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rgbClr val="FFFF00"/>
                </a:solidFill>
                <a:effectLst>
                  <a:outerShdw blurRad="12700" dist="38100" dir="2700000" algn="tl" rotWithShape="0">
                    <a:schemeClr val="bg1">
                      <a:lumMod val="50000"/>
                    </a:schemeClr>
                  </a:outerShdw>
                </a:effectLst>
              </a:rPr>
              <a:t>A</a:t>
            </a:r>
          </a:p>
        </p:txBody>
      </p:sp>
      <p:sp>
        <p:nvSpPr>
          <p:cNvPr id="13" name="Rectangle 12">
            <a:extLst>
              <a:ext uri="{FF2B5EF4-FFF2-40B4-BE49-F238E27FC236}">
                <a16:creationId xmlns:a16="http://schemas.microsoft.com/office/drawing/2014/main" id="{0128F955-1C7B-44FC-B242-542A7B53C9FF}"/>
              </a:ext>
            </a:extLst>
          </p:cNvPr>
          <p:cNvSpPr/>
          <p:nvPr/>
        </p:nvSpPr>
        <p:spPr>
          <a:xfrm>
            <a:off x="2834926" y="1295400"/>
            <a:ext cx="684804" cy="923330"/>
          </a:xfrm>
          <a:prstGeom prst="rect">
            <a:avLst/>
          </a:prstGeom>
        </p:spPr>
        <p:txBody>
          <a:bodyPr wrap="none">
            <a:spAutoFit/>
          </a:bodyPr>
          <a:lstStyle/>
          <a:p>
            <a:pPr lvl="0" algn="ctr"/>
            <a:r>
              <a:rPr lang="en-US" sz="5400" b="1" dirty="0">
                <a:ln w="9525">
                  <a:solidFill>
                    <a:srgbClr val="000000"/>
                  </a:solidFill>
                  <a:prstDash val="solid"/>
                </a:ln>
                <a:solidFill>
                  <a:srgbClr val="FF5050"/>
                </a:solidFill>
                <a:effectLst>
                  <a:outerShdw blurRad="12700" dist="38100" dir="2700000" algn="tl" rotWithShape="0">
                    <a:srgbClr val="000000">
                      <a:lumMod val="50000"/>
                    </a:srgbClr>
                  </a:outerShdw>
                </a:effectLst>
              </a:rPr>
              <a:t>B</a:t>
            </a:r>
          </a:p>
        </p:txBody>
      </p:sp>
      <p:sp>
        <p:nvSpPr>
          <p:cNvPr id="15" name="Rectangle 14">
            <a:extLst>
              <a:ext uri="{FF2B5EF4-FFF2-40B4-BE49-F238E27FC236}">
                <a16:creationId xmlns:a16="http://schemas.microsoft.com/office/drawing/2014/main" id="{370F4B06-9DC5-486F-AED0-573EE58BDDC8}"/>
              </a:ext>
            </a:extLst>
          </p:cNvPr>
          <p:cNvSpPr/>
          <p:nvPr/>
        </p:nvSpPr>
        <p:spPr>
          <a:xfrm>
            <a:off x="4031876" y="1360524"/>
            <a:ext cx="684804" cy="923330"/>
          </a:xfrm>
          <a:prstGeom prst="rect">
            <a:avLst/>
          </a:prstGeom>
        </p:spPr>
        <p:txBody>
          <a:bodyPr wrap="none">
            <a:spAutoFit/>
          </a:bodyPr>
          <a:lstStyle/>
          <a:p>
            <a:pPr lvl="0" algn="ctr"/>
            <a:r>
              <a:rPr lang="en-US" sz="5400" b="1" dirty="0">
                <a:ln w="9525">
                  <a:solidFill>
                    <a:srgbClr val="000000"/>
                  </a:solidFill>
                  <a:prstDash val="solid"/>
                </a:ln>
                <a:solidFill>
                  <a:srgbClr val="FF66FF"/>
                </a:solidFill>
                <a:effectLst>
                  <a:outerShdw blurRad="12700" dist="38100" dir="2700000" algn="tl" rotWithShape="0">
                    <a:srgbClr val="000000">
                      <a:lumMod val="50000"/>
                    </a:srgbClr>
                  </a:outerShdw>
                </a:effectLst>
              </a:rPr>
              <a:t>C</a:t>
            </a:r>
          </a:p>
        </p:txBody>
      </p:sp>
      <p:sp>
        <p:nvSpPr>
          <p:cNvPr id="16" name="Rectangle 15">
            <a:extLst>
              <a:ext uri="{FF2B5EF4-FFF2-40B4-BE49-F238E27FC236}">
                <a16:creationId xmlns:a16="http://schemas.microsoft.com/office/drawing/2014/main" id="{BA7C0BB9-3F28-461A-B385-A84F1A668082}"/>
              </a:ext>
            </a:extLst>
          </p:cNvPr>
          <p:cNvSpPr/>
          <p:nvPr/>
        </p:nvSpPr>
        <p:spPr>
          <a:xfrm>
            <a:off x="5288267" y="1304142"/>
            <a:ext cx="684804" cy="923330"/>
          </a:xfrm>
          <a:prstGeom prst="rect">
            <a:avLst/>
          </a:prstGeom>
        </p:spPr>
        <p:txBody>
          <a:bodyPr wrap="none">
            <a:spAutoFit/>
          </a:bodyPr>
          <a:lstStyle/>
          <a:p>
            <a:pPr lvl="0" algn="ctr"/>
            <a:r>
              <a:rPr lang="en-US" sz="5400" b="1" dirty="0">
                <a:ln w="9525">
                  <a:solidFill>
                    <a:srgbClr val="000000"/>
                  </a:solidFill>
                  <a:prstDash val="solid"/>
                </a:ln>
                <a:solidFill>
                  <a:srgbClr val="00B0F0"/>
                </a:solidFill>
                <a:effectLst>
                  <a:outerShdw blurRad="12700" dist="38100" dir="2700000" algn="tl" rotWithShape="0">
                    <a:srgbClr val="000000">
                      <a:lumMod val="50000"/>
                    </a:srgbClr>
                  </a:outerShdw>
                </a:effectLst>
              </a:rPr>
              <a:t>D</a:t>
            </a:r>
          </a:p>
        </p:txBody>
      </p:sp>
      <p:sp>
        <p:nvSpPr>
          <p:cNvPr id="17" name="Rectangle 16">
            <a:extLst>
              <a:ext uri="{FF2B5EF4-FFF2-40B4-BE49-F238E27FC236}">
                <a16:creationId xmlns:a16="http://schemas.microsoft.com/office/drawing/2014/main" id="{6E540838-5CCD-4D0D-862E-EA9B5E0A8ACF}"/>
              </a:ext>
            </a:extLst>
          </p:cNvPr>
          <p:cNvSpPr/>
          <p:nvPr/>
        </p:nvSpPr>
        <p:spPr>
          <a:xfrm>
            <a:off x="6540262" y="1295400"/>
            <a:ext cx="646332" cy="923330"/>
          </a:xfrm>
          <a:prstGeom prst="rect">
            <a:avLst/>
          </a:prstGeom>
        </p:spPr>
        <p:txBody>
          <a:bodyPr wrap="none">
            <a:spAutoFit/>
          </a:bodyPr>
          <a:lstStyle/>
          <a:p>
            <a:pPr lvl="0" algn="ctr"/>
            <a:r>
              <a:rPr lang="en-US" sz="5400" b="1" dirty="0">
                <a:ln w="9525">
                  <a:solidFill>
                    <a:srgbClr val="000000"/>
                  </a:solidFill>
                  <a:prstDash val="solid"/>
                </a:ln>
                <a:solidFill>
                  <a:srgbClr val="99FF66"/>
                </a:solidFill>
                <a:effectLst>
                  <a:outerShdw blurRad="12700" dist="38100" dir="2700000" algn="tl" rotWithShape="0">
                    <a:srgbClr val="000000">
                      <a:lumMod val="50000"/>
                    </a:srgbClr>
                  </a:outerShdw>
                </a:effectLst>
              </a:rPr>
              <a:t>E</a:t>
            </a:r>
          </a:p>
        </p:txBody>
      </p:sp>
      <p:sp>
        <p:nvSpPr>
          <p:cNvPr id="18" name="Rectangle 17">
            <a:extLst>
              <a:ext uri="{FF2B5EF4-FFF2-40B4-BE49-F238E27FC236}">
                <a16:creationId xmlns:a16="http://schemas.microsoft.com/office/drawing/2014/main" id="{A88C44FE-D2E2-4BE3-9E61-4E90FBDED4D3}"/>
              </a:ext>
            </a:extLst>
          </p:cNvPr>
          <p:cNvSpPr/>
          <p:nvPr/>
        </p:nvSpPr>
        <p:spPr>
          <a:xfrm>
            <a:off x="7784327" y="1304142"/>
            <a:ext cx="607860" cy="923330"/>
          </a:xfrm>
          <a:prstGeom prst="rect">
            <a:avLst/>
          </a:prstGeom>
        </p:spPr>
        <p:txBody>
          <a:bodyPr wrap="none">
            <a:spAutoFit/>
          </a:bodyPr>
          <a:lstStyle/>
          <a:p>
            <a:pPr lvl="0" algn="ctr"/>
            <a:r>
              <a:rPr lang="en-US" sz="5400" b="1" dirty="0">
                <a:ln w="9525">
                  <a:solidFill>
                    <a:srgbClr val="000000"/>
                  </a:solidFill>
                  <a:prstDash val="solid"/>
                </a:ln>
                <a:solidFill>
                  <a:schemeClr val="tx1">
                    <a:lumMod val="75000"/>
                  </a:schemeClr>
                </a:solidFill>
                <a:effectLst>
                  <a:outerShdw blurRad="12700" dist="38100" dir="2700000" algn="tl" rotWithShape="0">
                    <a:srgbClr val="000000">
                      <a:lumMod val="50000"/>
                    </a:srgbClr>
                  </a:outerShdw>
                </a:effectLst>
              </a:rPr>
              <a:t>F</a:t>
            </a:r>
          </a:p>
        </p:txBody>
      </p:sp>
      <p:sp>
        <p:nvSpPr>
          <p:cNvPr id="20" name="Rectangle 19">
            <a:extLst>
              <a:ext uri="{FF2B5EF4-FFF2-40B4-BE49-F238E27FC236}">
                <a16:creationId xmlns:a16="http://schemas.microsoft.com/office/drawing/2014/main" id="{36138328-C066-4C15-B377-699F902628DD}"/>
              </a:ext>
            </a:extLst>
          </p:cNvPr>
          <p:cNvSpPr/>
          <p:nvPr/>
        </p:nvSpPr>
        <p:spPr>
          <a:xfrm>
            <a:off x="5807238" y="858244"/>
            <a:ext cx="1643399" cy="523220"/>
          </a:xfrm>
          <a:prstGeom prst="rect">
            <a:avLst/>
          </a:prstGeom>
        </p:spPr>
        <p:txBody>
          <a:bodyPr wrap="none">
            <a:spAutoFit/>
          </a:bodyPr>
          <a:lstStyle/>
          <a:p>
            <a:pPr lvl="0" algn="ctr">
              <a:spcBef>
                <a:spcPct val="20000"/>
              </a:spcBef>
              <a:buClr>
                <a:srgbClr val="66CCFF"/>
              </a:buClr>
              <a:buSzPct val="65000"/>
              <a:defRPr/>
            </a:pPr>
            <a:r>
              <a:rPr lang="en-US" sz="2800" b="1"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latin typeface="Tahoma" pitchFamily="34" charset="0"/>
              </a:rPr>
              <a:t>Eukarya</a:t>
            </a:r>
          </a:p>
        </p:txBody>
      </p:sp>
      <p:sp>
        <p:nvSpPr>
          <p:cNvPr id="21" name="AutoShape 2" descr="Image result for 2">
            <a:extLst>
              <a:ext uri="{FF2B5EF4-FFF2-40B4-BE49-F238E27FC236}">
                <a16:creationId xmlns:a16="http://schemas.microsoft.com/office/drawing/2014/main" id="{45BFB669-5ADF-4B44-8D2F-3B62028BC35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2" name="AutoShape 4" descr="Image result for 2">
            <a:extLst>
              <a:ext uri="{FF2B5EF4-FFF2-40B4-BE49-F238E27FC236}">
                <a16:creationId xmlns:a16="http://schemas.microsoft.com/office/drawing/2014/main" id="{7E63998C-08AF-40AF-9063-F475E558514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3" name="AutoShape 6" descr="Image result for 2">
            <a:extLst>
              <a:ext uri="{FF2B5EF4-FFF2-40B4-BE49-F238E27FC236}">
                <a16:creationId xmlns:a16="http://schemas.microsoft.com/office/drawing/2014/main" id="{D1FBF2EB-A59E-4A46-9719-0DE2779F5888}"/>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4" name="Picture 23">
            <a:extLst>
              <a:ext uri="{FF2B5EF4-FFF2-40B4-BE49-F238E27FC236}">
                <a16:creationId xmlns:a16="http://schemas.microsoft.com/office/drawing/2014/main" id="{E4AC240C-779F-4176-9F98-72CB5A374166}"/>
              </a:ext>
            </a:extLst>
          </p:cNvPr>
          <p:cNvPicPr>
            <a:picLocks noChangeAspect="1"/>
          </p:cNvPicPr>
          <p:nvPr/>
        </p:nvPicPr>
        <p:blipFill>
          <a:blip r:embed="rId2"/>
          <a:stretch>
            <a:fillRect/>
          </a:stretch>
        </p:blipFill>
        <p:spPr>
          <a:xfrm>
            <a:off x="7253366" y="5003647"/>
            <a:ext cx="1685863" cy="1573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4381FD4C-0AF7-C155-1684-995996A1F76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1066198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Name these two animal-like protists?</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 name="Picture 2" descr="Image result for amoebas .gif">
            <a:extLst>
              <a:ext uri="{FF2B5EF4-FFF2-40B4-BE49-F238E27FC236}">
                <a16:creationId xmlns:a16="http://schemas.microsoft.com/office/drawing/2014/main" id="{34341A29-DBB8-4697-AB39-C89566AE3A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184" y="838200"/>
            <a:ext cx="885941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1AE276-BF6C-477D-9F92-2E32D57EC4FD}"/>
              </a:ext>
            </a:extLst>
          </p:cNvPr>
          <p:cNvSpPr/>
          <p:nvPr/>
        </p:nvSpPr>
        <p:spPr>
          <a:xfrm>
            <a:off x="4495800" y="212604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1FCF23AB-7458-4DBC-805A-21133E3A28A8}"/>
              </a:ext>
            </a:extLst>
          </p:cNvPr>
          <p:cNvSpPr/>
          <p:nvPr/>
        </p:nvSpPr>
        <p:spPr>
          <a:xfrm>
            <a:off x="1524000" y="4778087"/>
            <a:ext cx="740907" cy="101566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D2FC29AE-B0B9-46BC-9A22-090871059DB8}"/>
              </a:ext>
            </a:extLst>
          </p:cNvPr>
          <p:cNvSpPr/>
          <p:nvPr/>
        </p:nvSpPr>
        <p:spPr>
          <a:xfrm>
            <a:off x="7270102" y="-76266"/>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16</a:t>
            </a:r>
          </a:p>
        </p:txBody>
      </p:sp>
      <p:pic>
        <p:nvPicPr>
          <p:cNvPr id="15" name="Picture 3" descr="ciliaAnimation.gif">
            <a:extLst>
              <a:ext uri="{FF2B5EF4-FFF2-40B4-BE49-F238E27FC236}">
                <a16:creationId xmlns:a16="http://schemas.microsoft.com/office/drawing/2014/main" id="{9A0BA011-0704-4C5B-8460-8315FE7575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129207">
            <a:off x="150923" y="5174803"/>
            <a:ext cx="1748731" cy="36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08EAABC3-3265-A3CE-DC03-678868E2EACB}"/>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95528865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Name these two animal-like protists?</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 name="Picture 2" descr="Image result for amoebas .gif">
            <a:extLst>
              <a:ext uri="{FF2B5EF4-FFF2-40B4-BE49-F238E27FC236}">
                <a16:creationId xmlns:a16="http://schemas.microsoft.com/office/drawing/2014/main" id="{34341A29-DBB8-4697-AB39-C89566AE3A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184" y="838200"/>
            <a:ext cx="885941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1AE276-BF6C-477D-9F92-2E32D57EC4FD}"/>
              </a:ext>
            </a:extLst>
          </p:cNvPr>
          <p:cNvSpPr/>
          <p:nvPr/>
        </p:nvSpPr>
        <p:spPr>
          <a:xfrm>
            <a:off x="4495800" y="212604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ysClr val="windowText" lastClr="000000"/>
                  </a:solidFill>
                  <a:prstDash val="solid"/>
                </a:ln>
                <a:solidFill>
                  <a:srgbClr val="00B0F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1FCF23AB-7458-4DBC-805A-21133E3A28A8}"/>
              </a:ext>
            </a:extLst>
          </p:cNvPr>
          <p:cNvSpPr/>
          <p:nvPr/>
        </p:nvSpPr>
        <p:spPr>
          <a:xfrm>
            <a:off x="1524000" y="4778087"/>
            <a:ext cx="740907" cy="101566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D2FC29AE-B0B9-46BC-9A22-090871059DB8}"/>
              </a:ext>
            </a:extLst>
          </p:cNvPr>
          <p:cNvSpPr/>
          <p:nvPr/>
        </p:nvSpPr>
        <p:spPr>
          <a:xfrm>
            <a:off x="7270102" y="-76266"/>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16</a:t>
            </a:r>
          </a:p>
        </p:txBody>
      </p:sp>
      <p:sp>
        <p:nvSpPr>
          <p:cNvPr id="5" name="Rectangle 4">
            <a:extLst>
              <a:ext uri="{FF2B5EF4-FFF2-40B4-BE49-F238E27FC236}">
                <a16:creationId xmlns:a16="http://schemas.microsoft.com/office/drawing/2014/main" id="{500FF84A-86AC-4317-8C32-56FAF9659809}"/>
              </a:ext>
            </a:extLst>
          </p:cNvPr>
          <p:cNvSpPr/>
          <p:nvPr/>
        </p:nvSpPr>
        <p:spPr>
          <a:xfrm rot="864005">
            <a:off x="4863559" y="3378875"/>
            <a:ext cx="3300905"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6600">
                  <a:solidFill>
                    <a:sysClr val="windowText" lastClr="000000"/>
                  </a:solidFill>
                  <a:prstDash val="solid"/>
                </a:ln>
                <a:solidFill>
                  <a:srgbClr val="00B0F0"/>
                </a:solidFill>
                <a:effectLst>
                  <a:outerShdw dist="38100" dir="2700000" algn="tl" rotWithShape="0">
                    <a:srgbClr val="333399"/>
                  </a:outerShdw>
                </a:effectLst>
                <a:uLnTx/>
                <a:uFillTx/>
                <a:latin typeface="Arial" charset="0"/>
                <a:ea typeface="+mn-ea"/>
                <a:cs typeface="+mn-cs"/>
              </a:rPr>
              <a:t>meobas</a:t>
            </a:r>
            <a:endParaRPr kumimoji="0" lang="en-US" sz="5400" b="1" i="0" u="none" strike="noStrike" kern="1200" cap="none" spc="0" normalizeH="0" baseline="0" noProof="0" dirty="0">
              <a:ln w="6600">
                <a:solidFill>
                  <a:sysClr val="windowText" lastClr="000000"/>
                </a:solidFill>
                <a:prstDash val="solid"/>
              </a:ln>
              <a:solidFill>
                <a:srgbClr val="00B0F0"/>
              </a:solidFill>
              <a:effectLst>
                <a:outerShdw dist="38100" dir="2700000" algn="tl" rotWithShape="0">
                  <a:srgbClr val="333399"/>
                </a:outerShdw>
              </a:effectLst>
              <a:uLnTx/>
              <a:uFillTx/>
              <a:latin typeface="Arial" charset="0"/>
              <a:ea typeface="+mn-ea"/>
              <a:cs typeface="+mn-cs"/>
            </a:endParaRPr>
          </a:p>
        </p:txBody>
      </p:sp>
      <p:pic>
        <p:nvPicPr>
          <p:cNvPr id="12" name="Picture 3" descr="ciliaAnimation.gif">
            <a:extLst>
              <a:ext uri="{FF2B5EF4-FFF2-40B4-BE49-F238E27FC236}">
                <a16:creationId xmlns:a16="http://schemas.microsoft.com/office/drawing/2014/main" id="{5C9BF449-C745-45ED-98E9-A3A4443C4DD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129207">
            <a:off x="150923" y="5174803"/>
            <a:ext cx="1748731" cy="36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6F4B5D00-3C61-6434-042E-4B466BB0834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09669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Name these two animal-like protists?</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 name="Picture 2" descr="Image result for amoebas .gif">
            <a:extLst>
              <a:ext uri="{FF2B5EF4-FFF2-40B4-BE49-F238E27FC236}">
                <a16:creationId xmlns:a16="http://schemas.microsoft.com/office/drawing/2014/main" id="{34341A29-DBB8-4697-AB39-C89566AE3A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184" y="838200"/>
            <a:ext cx="885941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1AE276-BF6C-477D-9F92-2E32D57EC4FD}"/>
              </a:ext>
            </a:extLst>
          </p:cNvPr>
          <p:cNvSpPr/>
          <p:nvPr/>
        </p:nvSpPr>
        <p:spPr>
          <a:xfrm>
            <a:off x="4495800" y="212604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ysClr val="windowText" lastClr="000000"/>
                  </a:solidFill>
                  <a:prstDash val="solid"/>
                </a:ln>
                <a:solidFill>
                  <a:srgbClr val="00B0F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1FCF23AB-7458-4DBC-805A-21133E3A28A8}"/>
              </a:ext>
            </a:extLst>
          </p:cNvPr>
          <p:cNvSpPr/>
          <p:nvPr/>
        </p:nvSpPr>
        <p:spPr>
          <a:xfrm>
            <a:off x="1524000" y="4778087"/>
            <a:ext cx="740907" cy="101566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ysClr val="windowText" lastClr="000000"/>
                  </a:solidFill>
                  <a:prstDash val="solid"/>
                </a:ln>
                <a:solidFill>
                  <a:srgbClr val="99FF66"/>
                </a:solid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D2FC29AE-B0B9-46BC-9A22-090871059DB8}"/>
              </a:ext>
            </a:extLst>
          </p:cNvPr>
          <p:cNvSpPr/>
          <p:nvPr/>
        </p:nvSpPr>
        <p:spPr>
          <a:xfrm>
            <a:off x="7270102" y="-76266"/>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16</a:t>
            </a:r>
          </a:p>
        </p:txBody>
      </p:sp>
      <p:sp>
        <p:nvSpPr>
          <p:cNvPr id="5" name="Rectangle 4">
            <a:extLst>
              <a:ext uri="{FF2B5EF4-FFF2-40B4-BE49-F238E27FC236}">
                <a16:creationId xmlns:a16="http://schemas.microsoft.com/office/drawing/2014/main" id="{500FF84A-86AC-4317-8C32-56FAF9659809}"/>
              </a:ext>
            </a:extLst>
          </p:cNvPr>
          <p:cNvSpPr/>
          <p:nvPr/>
        </p:nvSpPr>
        <p:spPr>
          <a:xfrm rot="864005">
            <a:off x="4863559" y="3378875"/>
            <a:ext cx="3300905"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6600">
                  <a:solidFill>
                    <a:sysClr val="windowText" lastClr="000000"/>
                  </a:solidFill>
                  <a:prstDash val="solid"/>
                </a:ln>
                <a:solidFill>
                  <a:srgbClr val="00B0F0"/>
                </a:solidFill>
                <a:effectLst>
                  <a:outerShdw dist="38100" dir="2700000" algn="tl" rotWithShape="0">
                    <a:srgbClr val="333399"/>
                  </a:outerShdw>
                </a:effectLst>
                <a:uLnTx/>
                <a:uFillTx/>
                <a:latin typeface="Arial" charset="0"/>
                <a:ea typeface="+mn-ea"/>
                <a:cs typeface="+mn-cs"/>
              </a:rPr>
              <a:t>meobas</a:t>
            </a:r>
            <a:endParaRPr kumimoji="0" lang="en-US" sz="5400" b="1" i="0" u="none" strike="noStrike" kern="1200" cap="none" spc="0" normalizeH="0" baseline="0" noProof="0" dirty="0">
              <a:ln w="6600">
                <a:solidFill>
                  <a:sysClr val="windowText" lastClr="000000"/>
                </a:solidFill>
                <a:prstDash val="solid"/>
              </a:ln>
              <a:solidFill>
                <a:srgbClr val="00B0F0"/>
              </a:solidFill>
              <a:effectLst>
                <a:outerShdw dist="38100" dir="2700000" algn="tl" rotWithShape="0">
                  <a:srgbClr val="333399"/>
                </a:outerShdw>
              </a:effectLst>
              <a:uLnTx/>
              <a:uFillTx/>
              <a:latin typeface="Arial" charset="0"/>
              <a:ea typeface="+mn-ea"/>
              <a:cs typeface="+mn-cs"/>
            </a:endParaRPr>
          </a:p>
        </p:txBody>
      </p:sp>
      <p:sp>
        <p:nvSpPr>
          <p:cNvPr id="6" name="Rectangle 5">
            <a:extLst>
              <a:ext uri="{FF2B5EF4-FFF2-40B4-BE49-F238E27FC236}">
                <a16:creationId xmlns:a16="http://schemas.microsoft.com/office/drawing/2014/main" id="{95169792-5F74-49F9-88F4-B9C02D919B37}"/>
              </a:ext>
            </a:extLst>
          </p:cNvPr>
          <p:cNvSpPr/>
          <p:nvPr/>
        </p:nvSpPr>
        <p:spPr>
          <a:xfrm>
            <a:off x="1512441" y="5480236"/>
            <a:ext cx="724589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ysClr val="windowText" lastClr="000000"/>
                  </a:solidFill>
                  <a:prstDash val="solid"/>
                </a:ln>
                <a:solidFill>
                  <a:srgbClr val="99FF66"/>
                </a:solidFill>
                <a:effectLst>
                  <a:innerShdw blurRad="177800">
                    <a:srgbClr val="FFFFFF">
                      <a:lumMod val="50000"/>
                    </a:srgbClr>
                  </a:innerShdw>
                </a:effectLst>
                <a:uLnTx/>
                <a:uFillTx/>
                <a:latin typeface="Arial" charset="0"/>
                <a:ea typeface="+mn-ea"/>
                <a:cs typeface="+mn-cs"/>
              </a:rPr>
              <a:t>Ciliate “Paramecium</a:t>
            </a: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t>
            </a:r>
          </a:p>
        </p:txBody>
      </p:sp>
      <p:pic>
        <p:nvPicPr>
          <p:cNvPr id="12" name="Picture 3" descr="ciliaAnimation.gif">
            <a:extLst>
              <a:ext uri="{FF2B5EF4-FFF2-40B4-BE49-F238E27FC236}">
                <a16:creationId xmlns:a16="http://schemas.microsoft.com/office/drawing/2014/main" id="{9E8ADD8C-3058-419B-89E8-8A83DC6530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129207">
            <a:off x="150923" y="5174803"/>
            <a:ext cx="1748731" cy="36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47063254-C0B3-9BD5-A7C2-25387F7728D1}"/>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210901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Name these two animal-like protists?</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 name="Picture 2" descr="Image result for amoebas .gif">
            <a:extLst>
              <a:ext uri="{FF2B5EF4-FFF2-40B4-BE49-F238E27FC236}">
                <a16:creationId xmlns:a16="http://schemas.microsoft.com/office/drawing/2014/main" id="{34341A29-DBB8-4697-AB39-C89566AE3A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184" y="838200"/>
            <a:ext cx="885941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1AE276-BF6C-477D-9F92-2E32D57EC4FD}"/>
              </a:ext>
            </a:extLst>
          </p:cNvPr>
          <p:cNvSpPr/>
          <p:nvPr/>
        </p:nvSpPr>
        <p:spPr>
          <a:xfrm>
            <a:off x="4495800" y="212604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ysClr val="windowText" lastClr="000000"/>
                  </a:solidFill>
                  <a:prstDash val="solid"/>
                </a:ln>
                <a:solidFill>
                  <a:srgbClr val="00B0F0"/>
                </a:solid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1FCF23AB-7458-4DBC-805A-21133E3A28A8}"/>
              </a:ext>
            </a:extLst>
          </p:cNvPr>
          <p:cNvSpPr/>
          <p:nvPr/>
        </p:nvSpPr>
        <p:spPr>
          <a:xfrm>
            <a:off x="1524000" y="4778087"/>
            <a:ext cx="740907" cy="101566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ysClr val="windowText" lastClr="000000"/>
                  </a:solidFill>
                  <a:prstDash val="solid"/>
                </a:ln>
                <a:solidFill>
                  <a:srgbClr val="99FF66"/>
                </a:solid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D2FC29AE-B0B9-46BC-9A22-090871059DB8}"/>
              </a:ext>
            </a:extLst>
          </p:cNvPr>
          <p:cNvSpPr/>
          <p:nvPr/>
        </p:nvSpPr>
        <p:spPr>
          <a:xfrm>
            <a:off x="7270102" y="-76266"/>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16</a:t>
            </a:r>
          </a:p>
        </p:txBody>
      </p:sp>
      <p:sp>
        <p:nvSpPr>
          <p:cNvPr id="5" name="Rectangle 4">
            <a:extLst>
              <a:ext uri="{FF2B5EF4-FFF2-40B4-BE49-F238E27FC236}">
                <a16:creationId xmlns:a16="http://schemas.microsoft.com/office/drawing/2014/main" id="{500FF84A-86AC-4317-8C32-56FAF9659809}"/>
              </a:ext>
            </a:extLst>
          </p:cNvPr>
          <p:cNvSpPr/>
          <p:nvPr/>
        </p:nvSpPr>
        <p:spPr>
          <a:xfrm rot="864005">
            <a:off x="4863559" y="3378875"/>
            <a:ext cx="3300905" cy="923330"/>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err="1">
                <a:ln w="6600">
                  <a:solidFill>
                    <a:sysClr val="windowText" lastClr="000000"/>
                  </a:solidFill>
                  <a:prstDash val="solid"/>
                </a:ln>
                <a:solidFill>
                  <a:srgbClr val="00B0F0"/>
                </a:solidFill>
                <a:effectLst>
                  <a:outerShdw dist="38100" dir="2700000" algn="tl" rotWithShape="0">
                    <a:srgbClr val="333399"/>
                  </a:outerShdw>
                </a:effectLst>
                <a:uLnTx/>
                <a:uFillTx/>
                <a:latin typeface="Arial" charset="0"/>
                <a:ea typeface="+mn-ea"/>
                <a:cs typeface="+mn-cs"/>
              </a:rPr>
              <a:t>meobas</a:t>
            </a:r>
            <a:endParaRPr kumimoji="0" lang="en-US" sz="5400" b="1" i="0" u="none" strike="noStrike" kern="1200" cap="none" spc="0" normalizeH="0" baseline="0" noProof="0" dirty="0">
              <a:ln w="6600">
                <a:solidFill>
                  <a:sysClr val="windowText" lastClr="000000"/>
                </a:solidFill>
                <a:prstDash val="solid"/>
              </a:ln>
              <a:solidFill>
                <a:srgbClr val="00B0F0"/>
              </a:solidFill>
              <a:effectLst>
                <a:outerShdw dist="38100" dir="2700000" algn="tl" rotWithShape="0">
                  <a:srgbClr val="333399"/>
                </a:outerShdw>
              </a:effectLst>
              <a:uLnTx/>
              <a:uFillTx/>
              <a:latin typeface="Arial" charset="0"/>
              <a:ea typeface="+mn-ea"/>
              <a:cs typeface="+mn-cs"/>
            </a:endParaRPr>
          </a:p>
        </p:txBody>
      </p:sp>
      <p:sp>
        <p:nvSpPr>
          <p:cNvPr id="6" name="Rectangle 5">
            <a:extLst>
              <a:ext uri="{FF2B5EF4-FFF2-40B4-BE49-F238E27FC236}">
                <a16:creationId xmlns:a16="http://schemas.microsoft.com/office/drawing/2014/main" id="{95169792-5F74-49F9-88F4-B9C02D919B37}"/>
              </a:ext>
            </a:extLst>
          </p:cNvPr>
          <p:cNvSpPr/>
          <p:nvPr/>
        </p:nvSpPr>
        <p:spPr>
          <a:xfrm>
            <a:off x="1512441" y="5480236"/>
            <a:ext cx="724589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ysClr val="windowText" lastClr="000000"/>
                  </a:solidFill>
                  <a:prstDash val="solid"/>
                </a:ln>
                <a:solidFill>
                  <a:srgbClr val="99FF66"/>
                </a:solidFill>
                <a:effectLst>
                  <a:innerShdw blurRad="177800">
                    <a:srgbClr val="FFFFFF">
                      <a:lumMod val="50000"/>
                    </a:srgbClr>
                  </a:innerShdw>
                </a:effectLst>
                <a:uLnTx/>
                <a:uFillTx/>
                <a:latin typeface="Arial" charset="0"/>
                <a:ea typeface="+mn-ea"/>
                <a:cs typeface="+mn-cs"/>
              </a:rPr>
              <a:t>Ciliate “Paramecium</a:t>
            </a: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t>
            </a:r>
          </a:p>
        </p:txBody>
      </p:sp>
      <p:pic>
        <p:nvPicPr>
          <p:cNvPr id="12" name="Picture 3" descr="ciliaAnimation.gif">
            <a:extLst>
              <a:ext uri="{FF2B5EF4-FFF2-40B4-BE49-F238E27FC236}">
                <a16:creationId xmlns:a16="http://schemas.microsoft.com/office/drawing/2014/main" id="{9E8ADD8C-3058-419B-89E8-8A83DC65301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129207">
            <a:off x="150923" y="5174803"/>
            <a:ext cx="1748731" cy="36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rrow: Left 6">
            <a:extLst>
              <a:ext uri="{FF2B5EF4-FFF2-40B4-BE49-F238E27FC236}">
                <a16:creationId xmlns:a16="http://schemas.microsoft.com/office/drawing/2014/main" id="{2D222C7F-B3CD-4199-9C7A-716C0AB20BC2}"/>
              </a:ext>
            </a:extLst>
          </p:cNvPr>
          <p:cNvSpPr/>
          <p:nvPr/>
        </p:nvSpPr>
        <p:spPr>
          <a:xfrm>
            <a:off x="3851861" y="4477782"/>
            <a:ext cx="1558339" cy="780018"/>
          </a:xfrm>
          <a:prstGeom prst="lef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8" name="Rectangle 7">
            <a:extLst>
              <a:ext uri="{FF2B5EF4-FFF2-40B4-BE49-F238E27FC236}">
                <a16:creationId xmlns:a16="http://schemas.microsoft.com/office/drawing/2014/main" id="{9AEC8ACF-3355-4E6E-908E-FA2ADF0235DF}"/>
              </a:ext>
            </a:extLst>
          </p:cNvPr>
          <p:cNvSpPr/>
          <p:nvPr/>
        </p:nvSpPr>
        <p:spPr>
          <a:xfrm>
            <a:off x="3279673" y="3778880"/>
            <a:ext cx="493596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solidFill>
                  <a:srgbClr val="000000">
                    <a:lumMod val="95000"/>
                    <a:lumOff val="5000"/>
                  </a:srgbClr>
                </a:solidFill>
                <a:effectLst>
                  <a:innerShdw blurRad="177800">
                    <a:srgbClr val="FFFFFF">
                      <a:lumMod val="50000"/>
                    </a:srgbClr>
                  </a:innerShdw>
                </a:effectLst>
                <a:uLnTx/>
                <a:uFillTx/>
                <a:latin typeface="Arial" charset="0"/>
                <a:ea typeface="+mn-ea"/>
                <a:cs typeface="+mn-cs"/>
              </a:rPr>
              <a:t>Pseudopod +1</a:t>
            </a:r>
          </a:p>
        </p:txBody>
      </p:sp>
      <p:sp>
        <p:nvSpPr>
          <p:cNvPr id="9" name="Rectangle 8">
            <a:extLst>
              <a:ext uri="{FF2B5EF4-FFF2-40B4-BE49-F238E27FC236}">
                <a16:creationId xmlns:a16="http://schemas.microsoft.com/office/drawing/2014/main" id="{AAC33B61-8443-4EEB-8C2E-EE4BED425B57}"/>
              </a:ext>
            </a:extLst>
          </p:cNvPr>
          <p:cNvSpPr/>
          <p:nvPr/>
        </p:nvSpPr>
        <p:spPr>
          <a:xfrm>
            <a:off x="5410200" y="2655845"/>
            <a:ext cx="2042547" cy="338554"/>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66FFFF"/>
                </a:solidFill>
                <a:effectLst/>
                <a:uLnTx/>
                <a:uFillTx/>
                <a:latin typeface="Arial" charset="0"/>
                <a:ea typeface="+mn-ea"/>
                <a:cs typeface="+mn-cs"/>
              </a:rPr>
              <a:t>Phylum: Sarcodina</a:t>
            </a:r>
            <a:endParaRPr kumimoji="0" lang="en-US" sz="1600" b="1" i="0" u="none" strike="noStrike" kern="1200" cap="none" spc="0" normalizeH="0" baseline="0" noProof="0" dirty="0">
              <a:ln w="12700">
                <a:solidFill>
                  <a:srgbClr val="FFFFFF">
                    <a:lumMod val="50000"/>
                  </a:srgbClr>
                </a:solidFill>
                <a:prstDash val="solid"/>
              </a:ln>
              <a:solidFill>
                <a:srgbClr val="66FFFF"/>
              </a:solidFill>
              <a:effectLst>
                <a:innerShdw blurRad="177800">
                  <a:srgbClr val="FFFFFF">
                    <a:lumMod val="50000"/>
                  </a:srgbClr>
                </a:innerShdw>
              </a:effectLst>
              <a:uLnTx/>
              <a:uFillTx/>
              <a:latin typeface="Arial" charset="0"/>
              <a:ea typeface="+mn-ea"/>
              <a:cs typeface="+mn-cs"/>
            </a:endParaRPr>
          </a:p>
        </p:txBody>
      </p:sp>
      <p:sp>
        <p:nvSpPr>
          <p:cNvPr id="11" name="Rectangle 10">
            <a:extLst>
              <a:ext uri="{FF2B5EF4-FFF2-40B4-BE49-F238E27FC236}">
                <a16:creationId xmlns:a16="http://schemas.microsoft.com/office/drawing/2014/main" id="{68110F5A-72EA-46EC-A837-1E9448494EB8}"/>
              </a:ext>
            </a:extLst>
          </p:cNvPr>
          <p:cNvSpPr/>
          <p:nvPr/>
        </p:nvSpPr>
        <p:spPr>
          <a:xfrm>
            <a:off x="1676400" y="6164579"/>
            <a:ext cx="205697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FF66"/>
                </a:solidFill>
                <a:effectLst>
                  <a:glow rad="228600">
                    <a:srgbClr val="000000">
                      <a:satMod val="175000"/>
                      <a:alpha val="40000"/>
                    </a:srgbClr>
                  </a:glow>
                </a:effectLst>
                <a:uLnTx/>
                <a:uFillTx/>
                <a:latin typeface="Roboto"/>
                <a:ea typeface="+mn-ea"/>
                <a:cs typeface="+mn-cs"/>
              </a:rPr>
              <a:t>Phylum </a:t>
            </a:r>
            <a:r>
              <a:rPr kumimoji="0" lang="en-US" sz="1800" b="0" i="0" u="none" strike="noStrike" kern="1200" cap="none" spc="0" normalizeH="0" baseline="0" noProof="0" dirty="0" err="1">
                <a:ln>
                  <a:noFill/>
                </a:ln>
                <a:solidFill>
                  <a:srgbClr val="99FF66"/>
                </a:solidFill>
                <a:effectLst>
                  <a:glow rad="228600">
                    <a:srgbClr val="000000">
                      <a:satMod val="175000"/>
                      <a:alpha val="40000"/>
                    </a:srgbClr>
                  </a:glow>
                </a:effectLst>
                <a:uLnTx/>
                <a:uFillTx/>
                <a:latin typeface="Roboto"/>
                <a:ea typeface="+mn-ea"/>
                <a:cs typeface="+mn-cs"/>
              </a:rPr>
              <a:t>Ciliophora</a:t>
            </a:r>
            <a:endParaRPr kumimoji="0" lang="en-US" sz="1800" b="0" i="0" u="none" strike="noStrike" kern="1200" cap="none" spc="0" normalizeH="0" baseline="0" noProof="0" dirty="0">
              <a:ln>
                <a:noFill/>
              </a:ln>
              <a:solidFill>
                <a:srgbClr val="99FF66"/>
              </a:solidFill>
              <a:effectLst>
                <a:glow rad="228600">
                  <a:srgbClr val="000000">
                    <a:satMod val="175000"/>
                    <a:alpha val="40000"/>
                  </a:srgbClr>
                </a:glow>
              </a:effectLst>
              <a:uLnTx/>
              <a:uFillTx/>
              <a:latin typeface="Arial" charset="0"/>
              <a:ea typeface="+mn-ea"/>
              <a:cs typeface="+mn-cs"/>
            </a:endParaRPr>
          </a:p>
        </p:txBody>
      </p:sp>
      <p:pic>
        <p:nvPicPr>
          <p:cNvPr id="13" name="Picture 12">
            <a:extLst>
              <a:ext uri="{FF2B5EF4-FFF2-40B4-BE49-F238E27FC236}">
                <a16:creationId xmlns:a16="http://schemas.microsoft.com/office/drawing/2014/main" id="{31C9D26B-0EB1-D601-4218-A150D3042970}"/>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270540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2901" name="Rectangle 5"/>
          <p:cNvSpPr>
            <a:spLocks noGrp="1" noChangeArrowheads="1"/>
          </p:cNvSpPr>
          <p:nvPr>
            <p:ph type="title"/>
          </p:nvPr>
        </p:nvSpPr>
        <p:spPr/>
        <p:txBody>
          <a:bodyPr/>
          <a:lstStyle/>
          <a:p>
            <a:pPr eaLnBrk="1" hangingPunct="1">
              <a:defRPr/>
            </a:pPr>
            <a:r>
              <a:rPr lang="en-US"/>
              <a:t> </a:t>
            </a:r>
          </a:p>
        </p:txBody>
      </p:sp>
      <p:sp>
        <p:nvSpPr>
          <p:cNvPr id="5712899" name="Rectangle 3"/>
          <p:cNvSpPr>
            <a:spLocks noGrp="1" noChangeArrowheads="1"/>
          </p:cNvSpPr>
          <p:nvPr>
            <p:ph type="body" sz="half" idx="1"/>
          </p:nvPr>
        </p:nvSpPr>
        <p:spPr>
          <a:xfrm>
            <a:off x="228600" y="152400"/>
            <a:ext cx="7848600" cy="5749925"/>
          </a:xfrm>
        </p:spPr>
        <p:txBody>
          <a:bodyPr/>
          <a:lstStyle/>
          <a:p>
            <a:pPr eaLnBrk="1" hangingPunct="1">
              <a:defRPr/>
            </a:pPr>
            <a:r>
              <a:rPr lang="en-US" sz="2800" dirty="0"/>
              <a:t>These parasitic protists are heterotrophic and have no means of locomotion.</a:t>
            </a:r>
          </a:p>
          <a:p>
            <a:pPr eaLnBrk="1" hangingPunct="1">
              <a:defRPr/>
            </a:pPr>
            <a:r>
              <a:rPr lang="en-US" sz="2800" dirty="0">
                <a:solidFill>
                  <a:srgbClr val="FF99FF"/>
                </a:solidFill>
              </a:rPr>
              <a:t> </a:t>
            </a:r>
          </a:p>
        </p:txBody>
      </p:sp>
      <p:pic>
        <p:nvPicPr>
          <p:cNvPr id="18944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399" y="1219200"/>
            <a:ext cx="8839201" cy="4876800"/>
          </a:xfrm>
          <a:prstGeom prst="roundRect">
            <a:avLst>
              <a:gd name="adj" fmla="val 4167"/>
            </a:avLst>
          </a:prstGeom>
          <a:solidFill>
            <a:srgbClr val="FFFFFF"/>
          </a:solidFill>
          <a:ln w="76200" cap="sq">
            <a:solidFill>
              <a:srgbClr val="FF66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94598"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7" name="Rectangle 6">
            <a:extLst>
              <a:ext uri="{FF2B5EF4-FFF2-40B4-BE49-F238E27FC236}">
                <a16:creationId xmlns:a16="http://schemas.microsoft.com/office/drawing/2014/main" id="{C82B5934-6CF9-4836-B94D-2F207BAA2970}"/>
              </a:ext>
            </a:extLst>
          </p:cNvPr>
          <p:cNvSpPr/>
          <p:nvPr/>
        </p:nvSpPr>
        <p:spPr>
          <a:xfrm>
            <a:off x="7361770" y="4543635"/>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17</a:t>
            </a:r>
          </a:p>
        </p:txBody>
      </p:sp>
    </p:spTree>
    <p:extLst>
      <p:ext uri="{BB962C8B-B14F-4D97-AF65-F5344CB8AC3E}">
        <p14:creationId xmlns:p14="http://schemas.microsoft.com/office/powerpoint/2010/main" val="249051582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2901" name="Rectangle 5"/>
          <p:cNvSpPr>
            <a:spLocks noGrp="1" noChangeArrowheads="1"/>
          </p:cNvSpPr>
          <p:nvPr>
            <p:ph type="title"/>
          </p:nvPr>
        </p:nvSpPr>
        <p:spPr/>
        <p:txBody>
          <a:bodyPr/>
          <a:lstStyle/>
          <a:p>
            <a:pPr eaLnBrk="1" hangingPunct="1">
              <a:defRPr/>
            </a:pPr>
            <a:r>
              <a:rPr lang="en-US"/>
              <a:t> </a:t>
            </a:r>
          </a:p>
        </p:txBody>
      </p:sp>
      <p:sp>
        <p:nvSpPr>
          <p:cNvPr id="5712899" name="Rectangle 3"/>
          <p:cNvSpPr>
            <a:spLocks noGrp="1" noChangeArrowheads="1"/>
          </p:cNvSpPr>
          <p:nvPr>
            <p:ph type="body" sz="half" idx="1"/>
          </p:nvPr>
        </p:nvSpPr>
        <p:spPr>
          <a:xfrm>
            <a:off x="228600" y="152400"/>
            <a:ext cx="7848600" cy="5749925"/>
          </a:xfrm>
        </p:spPr>
        <p:txBody>
          <a:bodyPr/>
          <a:lstStyle/>
          <a:p>
            <a:pPr eaLnBrk="1" hangingPunct="1">
              <a:defRPr/>
            </a:pPr>
            <a:r>
              <a:rPr lang="en-US" sz="2800" dirty="0"/>
              <a:t>These parasitic protists are heterotrophic and have no means of locomotion.</a:t>
            </a:r>
          </a:p>
          <a:p>
            <a:pPr eaLnBrk="1" hangingPunct="1">
              <a:defRPr/>
            </a:pPr>
            <a:r>
              <a:rPr lang="en-US" sz="2800" dirty="0">
                <a:solidFill>
                  <a:srgbClr val="FF99FF"/>
                </a:solidFill>
              </a:rPr>
              <a:t> </a:t>
            </a:r>
          </a:p>
        </p:txBody>
      </p:sp>
      <p:pic>
        <p:nvPicPr>
          <p:cNvPr id="18944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399" y="1219200"/>
            <a:ext cx="8839201" cy="4876800"/>
          </a:xfrm>
          <a:prstGeom prst="roundRect">
            <a:avLst>
              <a:gd name="adj" fmla="val 4167"/>
            </a:avLst>
          </a:prstGeom>
          <a:solidFill>
            <a:srgbClr val="FFFFFF"/>
          </a:solidFill>
          <a:ln w="76200" cap="sq">
            <a:solidFill>
              <a:srgbClr val="FF66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94598"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3" name="Rectangle 2"/>
          <p:cNvSpPr/>
          <p:nvPr/>
        </p:nvSpPr>
        <p:spPr>
          <a:xfrm>
            <a:off x="477406" y="1396136"/>
            <a:ext cx="8133194" cy="1270863"/>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54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reflection blurRad="6350" stA="55000" endA="50" endPos="85000" dist="60007" dir="5400000" sy="-100000" algn="bl" rotWithShape="0"/>
                </a:effectLst>
                <a:uLnTx/>
                <a:uFillTx/>
                <a:latin typeface="Tahoma" pitchFamily="34" charset="0"/>
                <a:ea typeface="+mn-ea"/>
                <a:cs typeface="+mn-cs"/>
              </a:rPr>
              <a:t>Sporozoans</a:t>
            </a:r>
          </a:p>
        </p:txBody>
      </p:sp>
      <p:pic>
        <p:nvPicPr>
          <p:cNvPr id="4" name="Picture 3">
            <a:extLst>
              <a:ext uri="{FF2B5EF4-FFF2-40B4-BE49-F238E27FC236}">
                <a16:creationId xmlns:a16="http://schemas.microsoft.com/office/drawing/2014/main" id="{2AFA083A-93AD-4111-AB2C-8DD68FF623AC}"/>
              </a:ext>
            </a:extLst>
          </p:cNvPr>
          <p:cNvPicPr>
            <a:picLocks noChangeAspect="1"/>
          </p:cNvPicPr>
          <p:nvPr/>
        </p:nvPicPr>
        <p:blipFill>
          <a:blip r:embed="rId3"/>
          <a:stretch>
            <a:fillRect/>
          </a:stretch>
        </p:blipFill>
        <p:spPr>
          <a:xfrm>
            <a:off x="477406" y="3429000"/>
            <a:ext cx="3273836" cy="2359356"/>
          </a:xfrm>
          <a:prstGeom prst="rect">
            <a:avLst/>
          </a:prstGeom>
        </p:spPr>
      </p:pic>
      <p:sp>
        <p:nvSpPr>
          <p:cNvPr id="5" name="Rectangle 4">
            <a:extLst>
              <a:ext uri="{FF2B5EF4-FFF2-40B4-BE49-F238E27FC236}">
                <a16:creationId xmlns:a16="http://schemas.microsoft.com/office/drawing/2014/main" id="{123AD6C0-196B-4CD0-9380-B16A27CC9B80}"/>
              </a:ext>
            </a:extLst>
          </p:cNvPr>
          <p:cNvSpPr/>
          <p:nvPr/>
        </p:nvSpPr>
        <p:spPr>
          <a:xfrm>
            <a:off x="685800" y="4784030"/>
            <a:ext cx="256993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Malaria</a:t>
            </a:r>
          </a:p>
        </p:txBody>
      </p:sp>
      <p:sp>
        <p:nvSpPr>
          <p:cNvPr id="6" name="Rectangle 5">
            <a:extLst>
              <a:ext uri="{FF2B5EF4-FFF2-40B4-BE49-F238E27FC236}">
                <a16:creationId xmlns:a16="http://schemas.microsoft.com/office/drawing/2014/main" id="{C8607B75-0CD5-4A4A-BF15-9B386AA1AD02}"/>
              </a:ext>
            </a:extLst>
          </p:cNvPr>
          <p:cNvSpPr/>
          <p:nvPr/>
        </p:nvSpPr>
        <p:spPr>
          <a:xfrm>
            <a:off x="304800" y="5717659"/>
            <a:ext cx="555363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222222"/>
                </a:solidFill>
                <a:effectLst/>
                <a:uLnTx/>
                <a:uFillTx/>
                <a:latin typeface="Roboto"/>
                <a:ea typeface="+mn-ea"/>
                <a:cs typeface="+mn-cs"/>
              </a:rPr>
              <a:t>Annually, 584,000 deaths from malaria worldwide</a:t>
            </a: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Rectangle 6">
            <a:extLst>
              <a:ext uri="{FF2B5EF4-FFF2-40B4-BE49-F238E27FC236}">
                <a16:creationId xmlns:a16="http://schemas.microsoft.com/office/drawing/2014/main" id="{C82B5934-6CF9-4836-B94D-2F207BAA2970}"/>
              </a:ext>
            </a:extLst>
          </p:cNvPr>
          <p:cNvSpPr/>
          <p:nvPr/>
        </p:nvSpPr>
        <p:spPr>
          <a:xfrm>
            <a:off x="7361770" y="4543635"/>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17</a:t>
            </a:r>
          </a:p>
        </p:txBody>
      </p:sp>
      <p:sp>
        <p:nvSpPr>
          <p:cNvPr id="2" name="Rectangle 1">
            <a:extLst>
              <a:ext uri="{FF2B5EF4-FFF2-40B4-BE49-F238E27FC236}">
                <a16:creationId xmlns:a16="http://schemas.microsoft.com/office/drawing/2014/main" id="{03D34DC7-4F11-4785-BD05-24920F3108BF}"/>
              </a:ext>
            </a:extLst>
          </p:cNvPr>
          <p:cNvSpPr/>
          <p:nvPr/>
        </p:nvSpPr>
        <p:spPr>
          <a:xfrm>
            <a:off x="635686" y="6243935"/>
            <a:ext cx="2781531" cy="461665"/>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Phylum </a:t>
            </a:r>
            <a:r>
              <a:rPr kumimoji="0" lang="en-US" sz="2400" b="1" i="0" u="none" strike="noStrike" kern="1200" cap="none" spc="0" normalizeH="0" baseline="0" noProof="0" dirty="0" err="1">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Sporozoa</a:t>
            </a:r>
            <a:endParaRPr kumimoji="0" lang="en-US" sz="2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endParaRPr>
          </a:p>
        </p:txBody>
      </p:sp>
    </p:spTree>
    <p:extLst>
      <p:ext uri="{BB962C8B-B14F-4D97-AF65-F5344CB8AC3E}">
        <p14:creationId xmlns:p14="http://schemas.microsoft.com/office/powerpoint/2010/main" val="33366157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C62F04-63EE-4B88-84CC-DB1B20F460AF}"/>
              </a:ext>
            </a:extLst>
          </p:cNvPr>
          <p:cNvSpPr>
            <a:spLocks noGrp="1"/>
          </p:cNvSpPr>
          <p:nvPr>
            <p:ph type="body" sz="half" idx="1"/>
          </p:nvPr>
        </p:nvSpPr>
        <p:spPr>
          <a:xfrm>
            <a:off x="76200" y="76200"/>
            <a:ext cx="8991600" cy="5821363"/>
          </a:xfrm>
        </p:spPr>
        <p:txBody>
          <a:bodyPr/>
          <a:lstStyle/>
          <a:p>
            <a:r>
              <a:rPr lang="en-US" dirty="0">
                <a:solidFill>
                  <a:srgbClr val="FFFF00"/>
                </a:solidFill>
              </a:rPr>
              <a:t>Once considered a member of the Kingdom Fungi…</a:t>
            </a:r>
          </a:p>
          <a:p>
            <a:pPr lvl="1"/>
            <a:r>
              <a:rPr lang="en-US" dirty="0">
                <a:solidFill>
                  <a:srgbClr val="FFFFCC"/>
                </a:solidFill>
              </a:rPr>
              <a:t>This protist is a mass of creeping gelatinous protoplasm containing nuclei, or a mass of amoeboid cells.</a:t>
            </a:r>
          </a:p>
        </p:txBody>
      </p:sp>
      <p:pic>
        <p:nvPicPr>
          <p:cNvPr id="5" name="Picture 2">
            <a:extLst>
              <a:ext uri="{FF2B5EF4-FFF2-40B4-BE49-F238E27FC236}">
                <a16:creationId xmlns:a16="http://schemas.microsoft.com/office/drawing/2014/main" id="{44E1D74F-1915-4D21-90F6-CD438C4A7F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8534400" cy="39623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B2F8591-A3E4-412D-B2D1-106BAA0C2EFE}"/>
              </a:ext>
            </a:extLst>
          </p:cNvPr>
          <p:cNvSpPr/>
          <p:nvPr/>
        </p:nvSpPr>
        <p:spPr>
          <a:xfrm>
            <a:off x="71628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pic>
        <p:nvPicPr>
          <p:cNvPr id="2" name="Picture 1">
            <a:extLst>
              <a:ext uri="{FF2B5EF4-FFF2-40B4-BE49-F238E27FC236}">
                <a16:creationId xmlns:a16="http://schemas.microsoft.com/office/drawing/2014/main" id="{3675ED7E-7996-550E-281E-20D6E0DB1D99}"/>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23676076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C62F04-63EE-4B88-84CC-DB1B20F460AF}"/>
              </a:ext>
            </a:extLst>
          </p:cNvPr>
          <p:cNvSpPr>
            <a:spLocks noGrp="1"/>
          </p:cNvSpPr>
          <p:nvPr>
            <p:ph type="body" sz="half" idx="1"/>
          </p:nvPr>
        </p:nvSpPr>
        <p:spPr>
          <a:xfrm>
            <a:off x="76200" y="76200"/>
            <a:ext cx="8991600" cy="5821363"/>
          </a:xfrm>
        </p:spPr>
        <p:txBody>
          <a:bodyPr/>
          <a:lstStyle/>
          <a:p>
            <a:r>
              <a:rPr lang="en-US" dirty="0">
                <a:solidFill>
                  <a:srgbClr val="FFFF00"/>
                </a:solidFill>
              </a:rPr>
              <a:t>Once considered a member of the Kingdom Fungi…</a:t>
            </a:r>
          </a:p>
          <a:p>
            <a:pPr lvl="1"/>
            <a:r>
              <a:rPr lang="en-US" dirty="0">
                <a:solidFill>
                  <a:srgbClr val="FFFFCC"/>
                </a:solidFill>
              </a:rPr>
              <a:t>This protist is a mass of creeping gelatinous protoplasm containing nuclei, or a mass of amoeboid cells.</a:t>
            </a:r>
          </a:p>
        </p:txBody>
      </p:sp>
      <p:pic>
        <p:nvPicPr>
          <p:cNvPr id="5" name="Picture 2">
            <a:extLst>
              <a:ext uri="{FF2B5EF4-FFF2-40B4-BE49-F238E27FC236}">
                <a16:creationId xmlns:a16="http://schemas.microsoft.com/office/drawing/2014/main" id="{44E1D74F-1915-4D21-90F6-CD438C4A7F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8534400" cy="39623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B2F8591-A3E4-412D-B2D1-106BAA0C2EFE}"/>
              </a:ext>
            </a:extLst>
          </p:cNvPr>
          <p:cNvSpPr/>
          <p:nvPr/>
        </p:nvSpPr>
        <p:spPr>
          <a:xfrm>
            <a:off x="7162800" y="19812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18</a:t>
            </a:r>
          </a:p>
        </p:txBody>
      </p:sp>
      <p:sp>
        <p:nvSpPr>
          <p:cNvPr id="2" name="Rectangle 1">
            <a:extLst>
              <a:ext uri="{FF2B5EF4-FFF2-40B4-BE49-F238E27FC236}">
                <a16:creationId xmlns:a16="http://schemas.microsoft.com/office/drawing/2014/main" id="{CD1890A1-A5A6-4311-8581-AD3E602C5E47}"/>
              </a:ext>
            </a:extLst>
          </p:cNvPr>
          <p:cNvSpPr/>
          <p:nvPr/>
        </p:nvSpPr>
        <p:spPr>
          <a:xfrm>
            <a:off x="1001340" y="3119546"/>
            <a:ext cx="7141319" cy="1604665"/>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C000"/>
                </a:solidFill>
                <a:effectLst>
                  <a:outerShdw blurRad="12700" dist="38100" dir="2700000" algn="tl" rotWithShape="0">
                    <a:srgbClr val="000000">
                      <a:lumMod val="50000"/>
                    </a:srgbClr>
                  </a:outerShdw>
                </a:effectLst>
                <a:uLnTx/>
                <a:uFillTx/>
                <a:latin typeface="Arial" charset="0"/>
                <a:ea typeface="+mn-ea"/>
                <a:cs typeface="+mn-cs"/>
              </a:rPr>
              <a:t>Slime Molds</a:t>
            </a:r>
          </a:p>
        </p:txBody>
      </p:sp>
      <p:sp>
        <p:nvSpPr>
          <p:cNvPr id="4" name="Rectangle 3">
            <a:extLst>
              <a:ext uri="{FF2B5EF4-FFF2-40B4-BE49-F238E27FC236}">
                <a16:creationId xmlns:a16="http://schemas.microsoft.com/office/drawing/2014/main" id="{E0CCF0AE-6FD4-4D06-BBAD-7A5B849BBC6A}"/>
              </a:ext>
            </a:extLst>
          </p:cNvPr>
          <p:cNvSpPr/>
          <p:nvPr/>
        </p:nvSpPr>
        <p:spPr>
          <a:xfrm>
            <a:off x="457200" y="5841534"/>
            <a:ext cx="3966150" cy="584775"/>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00"/>
                </a:solidFill>
                <a:effectLst/>
                <a:uLnTx/>
                <a:uFillTx/>
                <a:latin typeface="Roboto"/>
                <a:ea typeface="+mn-ea"/>
                <a:cs typeface="+mn-cs"/>
              </a:rPr>
              <a:t>Phylum </a:t>
            </a:r>
            <a:r>
              <a:rPr kumimoji="0" lang="en-US" sz="3200" b="0" i="0" u="none" strike="noStrike" kern="1200" cap="none" spc="0" normalizeH="0" baseline="0" noProof="0" dirty="0" err="1">
                <a:ln>
                  <a:noFill/>
                </a:ln>
                <a:solidFill>
                  <a:srgbClr val="FFFF00"/>
                </a:solidFill>
                <a:effectLst/>
                <a:uLnTx/>
                <a:uFillTx/>
                <a:latin typeface="Roboto"/>
                <a:ea typeface="+mn-ea"/>
                <a:cs typeface="+mn-cs"/>
              </a:rPr>
              <a:t>Myxomycota</a:t>
            </a:r>
            <a:endParaRPr kumimoji="0" lang="en-US" sz="3200" b="0" i="0" u="none" strike="noStrike" kern="1200" cap="none" spc="0" normalizeH="0" baseline="0" noProof="0" dirty="0">
              <a:ln>
                <a:noFill/>
              </a:ln>
              <a:solidFill>
                <a:srgbClr val="FFFF00"/>
              </a:solidFill>
              <a:effectLst/>
              <a:uLnTx/>
              <a:uFillTx/>
              <a:latin typeface="Arial" charset="0"/>
              <a:ea typeface="+mn-ea"/>
              <a:cs typeface="+mn-cs"/>
            </a:endParaRPr>
          </a:p>
        </p:txBody>
      </p:sp>
      <p:pic>
        <p:nvPicPr>
          <p:cNvPr id="7" name="Picture 6">
            <a:extLst>
              <a:ext uri="{FF2B5EF4-FFF2-40B4-BE49-F238E27FC236}">
                <a16:creationId xmlns:a16="http://schemas.microsoft.com/office/drawing/2014/main" id="{15894B04-8292-B8B6-2A66-1275A8B146A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7479859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A9CE9F-5586-48D0-B62B-B58AB38197CC}"/>
              </a:ext>
            </a:extLst>
          </p:cNvPr>
          <p:cNvSpPr>
            <a:spLocks noGrp="1"/>
          </p:cNvSpPr>
          <p:nvPr>
            <p:ph type="body" sz="half" idx="1"/>
          </p:nvPr>
        </p:nvSpPr>
        <p:spPr>
          <a:xfrm>
            <a:off x="152400" y="76200"/>
            <a:ext cx="8839200" cy="4525963"/>
          </a:xfrm>
        </p:spPr>
        <p:txBody>
          <a:bodyPr/>
          <a:lstStyle/>
          <a:p>
            <a:r>
              <a:rPr lang="en-US" dirty="0">
                <a:solidFill>
                  <a:srgbClr val="FFFFCC"/>
                </a:solidFill>
              </a:rPr>
              <a:t>This is the name that describes when protists </a:t>
            </a:r>
            <a:r>
              <a:rPr lang="en-US" kern="1200" dirty="0">
                <a:solidFill>
                  <a:srgbClr val="FFFFCC"/>
                </a:solidFill>
                <a:effectLst>
                  <a:outerShdw blurRad="38100" dist="38100" dir="2700000" algn="tl">
                    <a:srgbClr val="000000">
                      <a:alpha val="43137"/>
                    </a:srgbClr>
                  </a:outerShdw>
                </a:effectLst>
                <a:latin typeface="Tahoma" pitchFamily="34" charset="0"/>
              </a:rPr>
              <a:t>feed by extracellular (Outside of cell) digestion. </a:t>
            </a:r>
          </a:p>
          <a:p>
            <a:pPr lvl="1"/>
            <a:r>
              <a:rPr lang="en-US" kern="1200" dirty="0">
                <a:solidFill>
                  <a:srgbClr val="CC9900"/>
                </a:solidFill>
                <a:effectLst>
                  <a:outerShdw blurRad="38100" dist="38100" dir="2700000" algn="tl">
                    <a:srgbClr val="000000">
                      <a:alpha val="43137"/>
                    </a:srgbClr>
                  </a:outerShdw>
                </a:effectLst>
                <a:latin typeface="Tahoma" pitchFamily="34" charset="0"/>
              </a:rPr>
              <a:t>The feed on decayed organic matter.</a:t>
            </a:r>
          </a:p>
          <a:p>
            <a:pPr lvl="1"/>
            <a:endParaRPr lang="en-US" kern="1200" dirty="0">
              <a:solidFill>
                <a:srgbClr val="FFFFFF"/>
              </a:solidFill>
              <a:effectLst>
                <a:outerShdw blurRad="38100" dist="38100" dir="2700000" algn="tl">
                  <a:srgbClr val="000000">
                    <a:alpha val="43137"/>
                  </a:srgbClr>
                </a:outerShdw>
              </a:effectLst>
              <a:latin typeface="Tahoma" pitchFamily="34" charset="0"/>
            </a:endParaRPr>
          </a:p>
          <a:p>
            <a:pPr lvl="1"/>
            <a:r>
              <a:rPr lang="en-US" kern="1200" dirty="0">
                <a:solidFill>
                  <a:srgbClr val="99FF66"/>
                </a:solidFill>
                <a:effectLst>
                  <a:outerShdw blurRad="38100" dist="38100" dir="2700000" algn="tl">
                    <a:srgbClr val="000000">
                      <a:alpha val="43137"/>
                    </a:srgbClr>
                  </a:outerShdw>
                </a:effectLst>
                <a:latin typeface="Tahoma" pitchFamily="34" charset="0"/>
              </a:rPr>
              <a:t>A.) Autotrophic</a:t>
            </a:r>
          </a:p>
          <a:p>
            <a:pPr lvl="1"/>
            <a:r>
              <a:rPr lang="en-US" kern="1200" dirty="0">
                <a:solidFill>
                  <a:srgbClr val="FFFF00"/>
                </a:solidFill>
                <a:effectLst>
                  <a:outerShdw blurRad="38100" dist="38100" dir="2700000" algn="tl">
                    <a:srgbClr val="000000">
                      <a:alpha val="43137"/>
                    </a:srgbClr>
                  </a:outerShdw>
                </a:effectLst>
                <a:latin typeface="Tahoma" pitchFamily="34" charset="0"/>
              </a:rPr>
              <a:t>B.) Mixotrophic</a:t>
            </a:r>
          </a:p>
          <a:p>
            <a:pPr lvl="1"/>
            <a:r>
              <a:rPr lang="en-US" kern="1200" dirty="0">
                <a:solidFill>
                  <a:srgbClr val="FFC000"/>
                </a:solidFill>
                <a:effectLst>
                  <a:outerShdw blurRad="38100" dist="38100" dir="2700000" algn="tl">
                    <a:srgbClr val="000000">
                      <a:alpha val="43137"/>
                    </a:srgbClr>
                  </a:outerShdw>
                </a:effectLst>
                <a:latin typeface="Tahoma" pitchFamily="34" charset="0"/>
              </a:rPr>
              <a:t>C.) Saprotrophic</a:t>
            </a:r>
          </a:p>
          <a:p>
            <a:pPr lvl="1"/>
            <a:r>
              <a:rPr lang="en-US" kern="1200" dirty="0">
                <a:solidFill>
                  <a:srgbClr val="FFCCFF"/>
                </a:solidFill>
                <a:effectLst>
                  <a:outerShdw blurRad="38100" dist="38100" dir="2700000" algn="tl">
                    <a:srgbClr val="000000">
                      <a:alpha val="43137"/>
                    </a:srgbClr>
                  </a:outerShdw>
                </a:effectLst>
                <a:latin typeface="Tahoma" pitchFamily="34" charset="0"/>
              </a:rPr>
              <a:t>D.) Heterotrophic</a:t>
            </a:r>
          </a:p>
          <a:p>
            <a:pPr lvl="1"/>
            <a:r>
              <a:rPr lang="en-US" kern="1200" dirty="0">
                <a:solidFill>
                  <a:srgbClr val="CCFFCC"/>
                </a:solidFill>
                <a:effectLst>
                  <a:outerShdw blurRad="38100" dist="38100" dir="2700000" algn="tl">
                    <a:srgbClr val="000000">
                      <a:alpha val="43137"/>
                    </a:srgbClr>
                  </a:outerShdw>
                </a:effectLst>
                <a:latin typeface="Tahoma" pitchFamily="34" charset="0"/>
              </a:rPr>
              <a:t>E.) Eutrophic</a:t>
            </a:r>
          </a:p>
          <a:p>
            <a:endParaRPr lang="en-US" dirty="0"/>
          </a:p>
        </p:txBody>
      </p:sp>
      <p:pic>
        <p:nvPicPr>
          <p:cNvPr id="7170" name="Picture 2" descr="Image result for saprotrophic slime mold">
            <a:extLst>
              <a:ext uri="{FF2B5EF4-FFF2-40B4-BE49-F238E27FC236}">
                <a16:creationId xmlns:a16="http://schemas.microsoft.com/office/drawing/2014/main" id="{9ABE8130-7743-4BA2-A49B-5675FA35F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514600"/>
            <a:ext cx="4876800" cy="304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Rectangle 5">
            <a:extLst>
              <a:ext uri="{FF2B5EF4-FFF2-40B4-BE49-F238E27FC236}">
                <a16:creationId xmlns:a16="http://schemas.microsoft.com/office/drawing/2014/main" id="{DA155A10-6A28-46AC-AE2B-1EEB0804F6F9}"/>
              </a:ext>
            </a:extLst>
          </p:cNvPr>
          <p:cNvSpPr/>
          <p:nvPr/>
        </p:nvSpPr>
        <p:spPr>
          <a:xfrm>
            <a:off x="7543800" y="892443"/>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19</a:t>
            </a:r>
          </a:p>
        </p:txBody>
      </p:sp>
      <p:pic>
        <p:nvPicPr>
          <p:cNvPr id="2" name="Picture 1">
            <a:extLst>
              <a:ext uri="{FF2B5EF4-FFF2-40B4-BE49-F238E27FC236}">
                <a16:creationId xmlns:a16="http://schemas.microsoft.com/office/drawing/2014/main" id="{3EBDC475-516A-9F65-886D-6373910033C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561056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A9CE9F-5586-48D0-B62B-B58AB38197CC}"/>
              </a:ext>
            </a:extLst>
          </p:cNvPr>
          <p:cNvSpPr>
            <a:spLocks noGrp="1"/>
          </p:cNvSpPr>
          <p:nvPr>
            <p:ph type="body" sz="half" idx="1"/>
          </p:nvPr>
        </p:nvSpPr>
        <p:spPr>
          <a:xfrm>
            <a:off x="152400" y="76200"/>
            <a:ext cx="8839200" cy="4525963"/>
          </a:xfrm>
        </p:spPr>
        <p:txBody>
          <a:bodyPr/>
          <a:lstStyle/>
          <a:p>
            <a:r>
              <a:rPr lang="en-US" dirty="0">
                <a:solidFill>
                  <a:srgbClr val="FFFFCC"/>
                </a:solidFill>
              </a:rPr>
              <a:t>This is the name that describes when protists </a:t>
            </a:r>
            <a:r>
              <a:rPr lang="en-US" kern="1200" dirty="0">
                <a:solidFill>
                  <a:srgbClr val="FFFFCC"/>
                </a:solidFill>
                <a:effectLst>
                  <a:outerShdw blurRad="38100" dist="38100" dir="2700000" algn="tl">
                    <a:srgbClr val="000000">
                      <a:alpha val="43137"/>
                    </a:srgbClr>
                  </a:outerShdw>
                </a:effectLst>
                <a:latin typeface="Tahoma" pitchFamily="34" charset="0"/>
              </a:rPr>
              <a:t>feed by extracellular (Outside of cell) digestion. </a:t>
            </a:r>
          </a:p>
          <a:p>
            <a:pPr lvl="1"/>
            <a:r>
              <a:rPr lang="en-US" kern="1200" dirty="0">
                <a:solidFill>
                  <a:srgbClr val="CC9900"/>
                </a:solidFill>
                <a:effectLst>
                  <a:outerShdw blurRad="38100" dist="38100" dir="2700000" algn="tl">
                    <a:srgbClr val="000000">
                      <a:alpha val="43137"/>
                    </a:srgbClr>
                  </a:outerShdw>
                </a:effectLst>
                <a:latin typeface="Tahoma" pitchFamily="34" charset="0"/>
              </a:rPr>
              <a:t>The feed on decayed organic matter.</a:t>
            </a:r>
          </a:p>
          <a:p>
            <a:pPr lvl="1"/>
            <a:endParaRPr lang="en-US" kern="1200" dirty="0">
              <a:solidFill>
                <a:srgbClr val="FFFFFF"/>
              </a:solidFill>
              <a:effectLst>
                <a:outerShdw blurRad="38100" dist="38100" dir="2700000" algn="tl">
                  <a:srgbClr val="000000">
                    <a:alpha val="43137"/>
                  </a:srgbClr>
                </a:outerShdw>
              </a:effectLst>
              <a:latin typeface="Tahoma" pitchFamily="34" charset="0"/>
            </a:endParaRPr>
          </a:p>
          <a:p>
            <a:pPr lvl="1"/>
            <a:r>
              <a:rPr lang="en-US" kern="1200" dirty="0">
                <a:solidFill>
                  <a:srgbClr val="99FF66"/>
                </a:solidFill>
                <a:effectLst>
                  <a:outerShdw blurRad="38100" dist="38100" dir="2700000" algn="tl">
                    <a:srgbClr val="000000">
                      <a:alpha val="43137"/>
                    </a:srgbClr>
                  </a:outerShdw>
                </a:effectLst>
                <a:latin typeface="Tahoma" pitchFamily="34" charset="0"/>
              </a:rPr>
              <a:t>A.) Autotrophic</a:t>
            </a:r>
          </a:p>
          <a:p>
            <a:pPr lvl="1"/>
            <a:r>
              <a:rPr lang="en-US" kern="1200" dirty="0">
                <a:solidFill>
                  <a:srgbClr val="FFFF00"/>
                </a:solidFill>
                <a:effectLst>
                  <a:outerShdw blurRad="38100" dist="38100" dir="2700000" algn="tl">
                    <a:srgbClr val="000000">
                      <a:alpha val="43137"/>
                    </a:srgbClr>
                  </a:outerShdw>
                </a:effectLst>
                <a:latin typeface="Tahoma" pitchFamily="34" charset="0"/>
              </a:rPr>
              <a:t>B.) Mixotrophic</a:t>
            </a:r>
          </a:p>
          <a:p>
            <a:pPr lvl="1"/>
            <a:r>
              <a:rPr lang="en-US" kern="1200" dirty="0">
                <a:solidFill>
                  <a:srgbClr val="FFC000"/>
                </a:solidFill>
                <a:effectLst>
                  <a:outerShdw blurRad="38100" dist="38100" dir="2700000" algn="tl">
                    <a:srgbClr val="000000">
                      <a:alpha val="43137"/>
                    </a:srgbClr>
                  </a:outerShdw>
                </a:effectLst>
                <a:latin typeface="Tahoma" pitchFamily="34" charset="0"/>
              </a:rPr>
              <a:t>C.) Saprotrophic</a:t>
            </a:r>
          </a:p>
          <a:p>
            <a:pPr lvl="1"/>
            <a:r>
              <a:rPr lang="en-US" kern="1200" dirty="0">
                <a:solidFill>
                  <a:srgbClr val="FFCCFF"/>
                </a:solidFill>
                <a:effectLst>
                  <a:outerShdw blurRad="38100" dist="38100" dir="2700000" algn="tl">
                    <a:srgbClr val="000000">
                      <a:alpha val="43137"/>
                    </a:srgbClr>
                  </a:outerShdw>
                </a:effectLst>
                <a:latin typeface="Tahoma" pitchFamily="34" charset="0"/>
              </a:rPr>
              <a:t>D.) Heterotrophic</a:t>
            </a:r>
          </a:p>
          <a:p>
            <a:pPr lvl="1"/>
            <a:r>
              <a:rPr lang="en-US" kern="1200" dirty="0">
                <a:solidFill>
                  <a:srgbClr val="CCFFCC"/>
                </a:solidFill>
                <a:effectLst>
                  <a:outerShdw blurRad="38100" dist="38100" dir="2700000" algn="tl">
                    <a:srgbClr val="000000">
                      <a:alpha val="43137"/>
                    </a:srgbClr>
                  </a:outerShdw>
                </a:effectLst>
                <a:latin typeface="Tahoma" pitchFamily="34" charset="0"/>
              </a:rPr>
              <a:t>E.) Eutrophic</a:t>
            </a:r>
          </a:p>
          <a:p>
            <a:endParaRPr lang="en-US" dirty="0"/>
          </a:p>
        </p:txBody>
      </p:sp>
      <p:pic>
        <p:nvPicPr>
          <p:cNvPr id="7170" name="Picture 2" descr="Image result for saprotrophic slime mold">
            <a:extLst>
              <a:ext uri="{FF2B5EF4-FFF2-40B4-BE49-F238E27FC236}">
                <a16:creationId xmlns:a16="http://schemas.microsoft.com/office/drawing/2014/main" id="{9ABE8130-7743-4BA2-A49B-5675FA35F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514600"/>
            <a:ext cx="4876800" cy="304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Rounded Corners 4">
            <a:extLst>
              <a:ext uri="{FF2B5EF4-FFF2-40B4-BE49-F238E27FC236}">
                <a16:creationId xmlns:a16="http://schemas.microsoft.com/office/drawing/2014/main" id="{EEB25F61-4297-4AA5-8DA9-C6B144A564D8}"/>
              </a:ext>
            </a:extLst>
          </p:cNvPr>
          <p:cNvSpPr/>
          <p:nvPr/>
        </p:nvSpPr>
        <p:spPr bwMode="auto">
          <a:xfrm>
            <a:off x="533400" y="3733800"/>
            <a:ext cx="3200400" cy="457200"/>
          </a:xfrm>
          <a:prstGeom prst="roundRect">
            <a:avLst/>
          </a:prstGeom>
          <a:noFill/>
          <a:ln w="38100" cap="flat" cmpd="sng" algn="ctr">
            <a:solidFill>
              <a:srgbClr val="FFC000"/>
            </a:solidFill>
            <a:prstDash val="solid"/>
            <a:round/>
            <a:headEnd type="none" w="med" len="med"/>
            <a:tailEnd type="none" w="med" len="med"/>
          </a:ln>
          <a:effectLst>
            <a:glow rad="228600">
              <a:schemeClr val="accent4">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6" name="Rectangle 5">
            <a:extLst>
              <a:ext uri="{FF2B5EF4-FFF2-40B4-BE49-F238E27FC236}">
                <a16:creationId xmlns:a16="http://schemas.microsoft.com/office/drawing/2014/main" id="{DA155A10-6A28-46AC-AE2B-1EEB0804F6F9}"/>
              </a:ext>
            </a:extLst>
          </p:cNvPr>
          <p:cNvSpPr/>
          <p:nvPr/>
        </p:nvSpPr>
        <p:spPr>
          <a:xfrm>
            <a:off x="7543800" y="892443"/>
            <a:ext cx="1326005" cy="132343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19</a:t>
            </a:r>
          </a:p>
        </p:txBody>
      </p:sp>
      <p:pic>
        <p:nvPicPr>
          <p:cNvPr id="2" name="Picture 1">
            <a:extLst>
              <a:ext uri="{FF2B5EF4-FFF2-40B4-BE49-F238E27FC236}">
                <a16:creationId xmlns:a16="http://schemas.microsoft.com/office/drawing/2014/main" id="{5A8AD445-3C90-8CBF-C5A8-C68C8FFF9E3A}"/>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16184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28600" y="228600"/>
            <a:ext cx="8458200" cy="5897563"/>
          </a:xfrm>
        </p:spPr>
        <p:txBody>
          <a:bodyPr/>
          <a:lstStyle/>
          <a:p>
            <a:r>
              <a:rPr lang="en-US" dirty="0"/>
              <a:t>Which letter is a Protist?</a:t>
            </a:r>
          </a:p>
        </p:txBody>
      </p:sp>
      <p:sp>
        <p:nvSpPr>
          <p:cNvPr id="10248" name="WordArt 9"/>
          <p:cNvSpPr>
            <a:spLocks noChangeArrowheads="1" noChangeShapeType="1" noTextEdit="1"/>
          </p:cNvSpPr>
          <p:nvPr/>
        </p:nvSpPr>
        <p:spPr bwMode="auto">
          <a:xfrm>
            <a:off x="3505200" y="1676400"/>
            <a:ext cx="352425" cy="479425"/>
          </a:xfrm>
          <a:prstGeom prst="rect">
            <a:avLst/>
          </a:prstGeom>
        </p:spPr>
        <p:txBody>
          <a:bodyPr wrap="none" fromWordArt="1">
            <a:prstTxWarp prst="textPlain">
              <a:avLst>
                <a:gd name="adj" fmla="val 50000"/>
              </a:avLst>
            </a:prstTxWarp>
          </a:bodyPr>
          <a:lstStyle/>
          <a:p>
            <a:pPr algn="ctr"/>
            <a:endParaRPr lang="en-US" sz="3600" kern="10" spc="720" dirty="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
        <p:nvSpPr>
          <p:cNvPr id="10249" name="WordArt 10"/>
          <p:cNvSpPr>
            <a:spLocks noChangeArrowheads="1" noChangeShapeType="1" noTextEdit="1"/>
          </p:cNvSpPr>
          <p:nvPr/>
        </p:nvSpPr>
        <p:spPr bwMode="auto">
          <a:xfrm>
            <a:off x="304800" y="2514600"/>
            <a:ext cx="352425" cy="533400"/>
          </a:xfrm>
          <a:prstGeom prst="rect">
            <a:avLst/>
          </a:prstGeom>
        </p:spPr>
        <p:txBody>
          <a:bodyPr wrap="none" fromWordArt="1">
            <a:prstTxWarp prst="textPlain">
              <a:avLst>
                <a:gd name="adj" fmla="val 50000"/>
              </a:avLst>
            </a:prstTxWarp>
          </a:bodyPr>
          <a:lstStyle/>
          <a:p>
            <a:pPr algn="ctr"/>
            <a:endParaRPr lang="en-US" sz="3600" kern="10" spc="720" dirty="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
        <p:nvSpPr>
          <p:cNvPr id="10250" name="WordArt 11"/>
          <p:cNvSpPr>
            <a:spLocks noChangeArrowheads="1" noChangeShapeType="1" noTextEdit="1"/>
          </p:cNvSpPr>
          <p:nvPr/>
        </p:nvSpPr>
        <p:spPr bwMode="auto">
          <a:xfrm>
            <a:off x="381000" y="3505200"/>
            <a:ext cx="352425" cy="555625"/>
          </a:xfrm>
          <a:prstGeom prst="rect">
            <a:avLst/>
          </a:prstGeom>
        </p:spPr>
        <p:txBody>
          <a:bodyPr wrap="none" fromWordArt="1">
            <a:prstTxWarp prst="textPlain">
              <a:avLst>
                <a:gd name="adj" fmla="val 50000"/>
              </a:avLst>
            </a:prstTxWarp>
          </a:bodyPr>
          <a:lstStyle/>
          <a:p>
            <a:pPr algn="ctr"/>
            <a:r>
              <a:rPr lang="en-US" sz="3600" kern="10" spc="72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rPr>
              <a:t>C</a:t>
            </a:r>
          </a:p>
        </p:txBody>
      </p:sp>
      <p:pic>
        <p:nvPicPr>
          <p:cNvPr id="5124" name="Picture 4" descr="Image result for water flea">
            <a:extLst>
              <a:ext uri="{FF2B5EF4-FFF2-40B4-BE49-F238E27FC236}">
                <a16:creationId xmlns:a16="http://schemas.microsoft.com/office/drawing/2014/main" id="{70E8DF20-53BF-48CF-9E46-E110764CF1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10091" y="3820848"/>
            <a:ext cx="3609136" cy="2229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epoepod">
            <a:extLst>
              <a:ext uri="{FF2B5EF4-FFF2-40B4-BE49-F238E27FC236}">
                <a16:creationId xmlns:a16="http://schemas.microsoft.com/office/drawing/2014/main" id="{AE7FD904-A345-4843-8731-0118BA62F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64" y="860835"/>
            <a:ext cx="4080933" cy="2295525"/>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sp>
        <p:nvSpPr>
          <p:cNvPr id="2" name="AutoShape 8" descr="Image result for fungus">
            <a:extLst>
              <a:ext uri="{FF2B5EF4-FFF2-40B4-BE49-F238E27FC236}">
                <a16:creationId xmlns:a16="http://schemas.microsoft.com/office/drawing/2014/main" id="{3EB2ADDA-311B-42EB-9F00-AA1E631D90D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10" descr="Image result for fungus">
            <a:extLst>
              <a:ext uri="{FF2B5EF4-FFF2-40B4-BE49-F238E27FC236}">
                <a16:creationId xmlns:a16="http://schemas.microsoft.com/office/drawing/2014/main" id="{51F92A91-139B-4394-8701-DE3823AE06C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12" descr="Image result for fungus">
            <a:extLst>
              <a:ext uri="{FF2B5EF4-FFF2-40B4-BE49-F238E27FC236}">
                <a16:creationId xmlns:a16="http://schemas.microsoft.com/office/drawing/2014/main" id="{0F7A5586-4AF6-4DBA-BED5-7E3193B29A93}"/>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34" name="Picture 14" descr="Image result for fungus">
            <a:extLst>
              <a:ext uri="{FF2B5EF4-FFF2-40B4-BE49-F238E27FC236}">
                <a16:creationId xmlns:a16="http://schemas.microsoft.com/office/drawing/2014/main" id="{64727585-9A24-42CC-8697-DD506CA0F7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306" y="3523251"/>
            <a:ext cx="3448756" cy="2774117"/>
          </a:xfrm>
          <a:prstGeom prst="roundRect">
            <a:avLst>
              <a:gd name="adj" fmla="val 8594"/>
            </a:avLst>
          </a:prstGeom>
          <a:solidFill>
            <a:srgbClr val="FFFFFF">
              <a:shade val="85000"/>
            </a:srgbClr>
          </a:solidFill>
          <a:ln>
            <a:solidFill>
              <a:srgbClr val="FFC000"/>
            </a:solidFill>
          </a:ln>
          <a:effectLst>
            <a:reflection blurRad="12700" stA="38000" endPos="28000" dist="5000" dir="5400000" sy="-100000" algn="bl" rotWithShape="0"/>
          </a:effectLst>
        </p:spPr>
      </p:pic>
      <p:pic>
        <p:nvPicPr>
          <p:cNvPr id="5136" name="Picture 16" descr="Image result for paramecium">
            <a:extLst>
              <a:ext uri="{FF2B5EF4-FFF2-40B4-BE49-F238E27FC236}">
                <a16:creationId xmlns:a16="http://schemas.microsoft.com/office/drawing/2014/main" id="{82F4D558-9387-46DA-9D3D-023250736B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059" y="228600"/>
            <a:ext cx="3448757" cy="2576848"/>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pic>
        <p:nvPicPr>
          <p:cNvPr id="20" name="Picture 6" descr="Image result for small plant">
            <a:extLst>
              <a:ext uri="{FF2B5EF4-FFF2-40B4-BE49-F238E27FC236}">
                <a16:creationId xmlns:a16="http://schemas.microsoft.com/office/drawing/2014/main" id="{E7E18395-CD95-4A10-A062-02750678F1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428610"/>
            <a:ext cx="2608712" cy="2868758"/>
          </a:xfrm>
          <a:prstGeom prst="roundRect">
            <a:avLst>
              <a:gd name="adj" fmla="val 8594"/>
            </a:avLst>
          </a:prstGeom>
          <a:solidFill>
            <a:srgbClr val="FFFFFF">
              <a:shade val="85000"/>
            </a:srgbClr>
          </a:solidFill>
          <a:ln>
            <a:solidFill>
              <a:srgbClr val="99FF66"/>
            </a:solid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1B6171ED-7DA2-41C7-8B82-62420F96BF10}"/>
              </a:ext>
            </a:extLst>
          </p:cNvPr>
          <p:cNvSpPr/>
          <p:nvPr/>
        </p:nvSpPr>
        <p:spPr>
          <a:xfrm>
            <a:off x="457200" y="813488"/>
            <a:ext cx="684804"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6" name="Rectangle 5">
            <a:extLst>
              <a:ext uri="{FF2B5EF4-FFF2-40B4-BE49-F238E27FC236}">
                <a16:creationId xmlns:a16="http://schemas.microsoft.com/office/drawing/2014/main" id="{26347279-1035-4689-9845-67879DE206BA}"/>
              </a:ext>
            </a:extLst>
          </p:cNvPr>
          <p:cNvSpPr/>
          <p:nvPr/>
        </p:nvSpPr>
        <p:spPr>
          <a:xfrm>
            <a:off x="4933987" y="298429"/>
            <a:ext cx="684804" cy="923330"/>
          </a:xfrm>
          <a:prstGeom prst="rect">
            <a:avLst/>
          </a:prstGeom>
        </p:spPr>
        <p:txBody>
          <a:bodyPr wrap="none">
            <a:spAutoFit/>
          </a:bodyPr>
          <a:lstStyle/>
          <a:p>
            <a:pPr lvl="0"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B</a:t>
            </a:r>
          </a:p>
        </p:txBody>
      </p:sp>
      <p:sp>
        <p:nvSpPr>
          <p:cNvPr id="7" name="Rectangle 6">
            <a:extLst>
              <a:ext uri="{FF2B5EF4-FFF2-40B4-BE49-F238E27FC236}">
                <a16:creationId xmlns:a16="http://schemas.microsoft.com/office/drawing/2014/main" id="{35BEB42A-BD3C-4CDF-8D54-E164C6159E49}"/>
              </a:ext>
            </a:extLst>
          </p:cNvPr>
          <p:cNvSpPr/>
          <p:nvPr/>
        </p:nvSpPr>
        <p:spPr>
          <a:xfrm>
            <a:off x="322475" y="3364117"/>
            <a:ext cx="684804" cy="923330"/>
          </a:xfrm>
          <a:prstGeom prst="rect">
            <a:avLst/>
          </a:prstGeom>
        </p:spPr>
        <p:txBody>
          <a:bodyPr wrap="none">
            <a:spAutoFit/>
          </a:bodyPr>
          <a:lstStyle/>
          <a:p>
            <a:pPr lvl="0"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C</a:t>
            </a:r>
          </a:p>
        </p:txBody>
      </p:sp>
      <p:sp>
        <p:nvSpPr>
          <p:cNvPr id="8" name="Rectangle 7">
            <a:extLst>
              <a:ext uri="{FF2B5EF4-FFF2-40B4-BE49-F238E27FC236}">
                <a16:creationId xmlns:a16="http://schemas.microsoft.com/office/drawing/2014/main" id="{4C3182D7-EAB2-476F-A0FA-5964D67B1E31}"/>
              </a:ext>
            </a:extLst>
          </p:cNvPr>
          <p:cNvSpPr/>
          <p:nvPr/>
        </p:nvSpPr>
        <p:spPr>
          <a:xfrm>
            <a:off x="3234239" y="3505200"/>
            <a:ext cx="684804" cy="923330"/>
          </a:xfrm>
          <a:prstGeom prst="rect">
            <a:avLst/>
          </a:prstGeom>
        </p:spPr>
        <p:txBody>
          <a:bodyPr wrap="none">
            <a:spAutoFit/>
          </a:bodyPr>
          <a:lstStyle/>
          <a:p>
            <a:pPr lvl="0"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D</a:t>
            </a:r>
          </a:p>
        </p:txBody>
      </p:sp>
      <p:sp>
        <p:nvSpPr>
          <p:cNvPr id="9" name="Rectangle 8">
            <a:extLst>
              <a:ext uri="{FF2B5EF4-FFF2-40B4-BE49-F238E27FC236}">
                <a16:creationId xmlns:a16="http://schemas.microsoft.com/office/drawing/2014/main" id="{8FAFC5A1-C6A3-47CA-B881-8DBB9339B609}"/>
              </a:ext>
            </a:extLst>
          </p:cNvPr>
          <p:cNvSpPr/>
          <p:nvPr/>
        </p:nvSpPr>
        <p:spPr>
          <a:xfrm>
            <a:off x="8112436" y="3428610"/>
            <a:ext cx="646332" cy="923330"/>
          </a:xfrm>
          <a:prstGeom prst="rect">
            <a:avLst/>
          </a:prstGeom>
        </p:spPr>
        <p:txBody>
          <a:bodyPr wrap="none">
            <a:spAutoFit/>
          </a:bodyPr>
          <a:lstStyle/>
          <a:p>
            <a:pPr lvl="0" algn="ctr"/>
            <a:r>
              <a:rPr lang="en-US" sz="54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E</a:t>
            </a:r>
          </a:p>
        </p:txBody>
      </p:sp>
      <p:sp>
        <p:nvSpPr>
          <p:cNvPr id="10" name="Rectangle 9">
            <a:extLst>
              <a:ext uri="{FF2B5EF4-FFF2-40B4-BE49-F238E27FC236}">
                <a16:creationId xmlns:a16="http://schemas.microsoft.com/office/drawing/2014/main" id="{DA95BBF7-96F1-4A96-BEB5-3027B375A64A}"/>
              </a:ext>
            </a:extLst>
          </p:cNvPr>
          <p:cNvSpPr/>
          <p:nvPr/>
        </p:nvSpPr>
        <p:spPr>
          <a:xfrm>
            <a:off x="8295881" y="-18811"/>
            <a:ext cx="697627" cy="1200329"/>
          </a:xfrm>
          <a:prstGeom prst="rect">
            <a:avLst/>
          </a:prstGeom>
          <a:noFill/>
        </p:spPr>
        <p:txBody>
          <a:bodyPr wrap="none" lIns="91440" tIns="45720" rIns="91440" bIns="45720">
            <a:spAutoFit/>
          </a:bodyPr>
          <a:lstStyle/>
          <a:p>
            <a:pPr algn="ctr"/>
            <a:r>
              <a:rPr lang="en-US" sz="72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a:t>
            </a:r>
          </a:p>
        </p:txBody>
      </p:sp>
      <p:pic>
        <p:nvPicPr>
          <p:cNvPr id="11" name="Picture 10">
            <a:extLst>
              <a:ext uri="{FF2B5EF4-FFF2-40B4-BE49-F238E27FC236}">
                <a16:creationId xmlns:a16="http://schemas.microsoft.com/office/drawing/2014/main" id="{4B54A96F-4D99-99E1-8832-A24E6D5D0F6B}"/>
              </a:ext>
            </a:extLst>
          </p:cNvPr>
          <p:cNvPicPr>
            <a:picLocks noChangeAspect="1"/>
          </p:cNvPicPr>
          <p:nvPr/>
        </p:nvPicPr>
        <p:blipFill>
          <a:blip r:embed="rId7"/>
          <a:stretch>
            <a:fillRect/>
          </a:stretch>
        </p:blipFill>
        <p:spPr>
          <a:xfrm>
            <a:off x="7418674" y="6787306"/>
            <a:ext cx="1633537" cy="70694"/>
          </a:xfrm>
          <a:prstGeom prst="rect">
            <a:avLst/>
          </a:prstGeo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5411" name="Rectangle 3"/>
          <p:cNvSpPr>
            <a:spLocks noGrp="1" noChangeArrowheads="1"/>
          </p:cNvSpPr>
          <p:nvPr>
            <p:ph type="body" idx="1"/>
          </p:nvPr>
        </p:nvSpPr>
        <p:spPr>
          <a:xfrm>
            <a:off x="156882" y="134496"/>
            <a:ext cx="8220636" cy="6342504"/>
          </a:xfrm>
        </p:spPr>
        <p:txBody>
          <a:bodyPr/>
          <a:lstStyle/>
          <a:p>
            <a:pPr eaLnBrk="1" hangingPunct="1">
              <a:defRPr/>
            </a:pPr>
            <a:r>
              <a:rPr lang="en-US" dirty="0"/>
              <a:t>Single celled protists evolved into these other Kingdoms of Life?</a:t>
            </a:r>
          </a:p>
        </p:txBody>
      </p:sp>
      <p:sp>
        <p:nvSpPr>
          <p:cNvPr id="182278"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cxnSp>
        <p:nvCxnSpPr>
          <p:cNvPr id="4" name="Straight Connector 3"/>
          <p:cNvCxnSpPr/>
          <p:nvPr/>
        </p:nvCxnSpPr>
        <p:spPr bwMode="auto">
          <a:xfrm flipV="1">
            <a:off x="381000" y="3886200"/>
            <a:ext cx="7391400" cy="457200"/>
          </a:xfrm>
          <a:prstGeom prst="line">
            <a:avLst/>
          </a:prstGeom>
          <a:noFill/>
          <a:ln w="57150" cap="flat" cmpd="sng" algn="ctr">
            <a:solidFill>
              <a:schemeClr val="bg1"/>
            </a:solidFill>
            <a:prstDash val="dash"/>
            <a:round/>
            <a:headEnd type="none" w="med" len="med"/>
            <a:tailEnd type="none" w="med" len="med"/>
          </a:ln>
          <a:effectLst/>
        </p:spPr>
      </p:cxnSp>
      <p:sp>
        <p:nvSpPr>
          <p:cNvPr id="23" name="Rectangle 22"/>
          <p:cNvSpPr/>
          <p:nvPr/>
        </p:nvSpPr>
        <p:spPr>
          <a:xfrm>
            <a:off x="2708949" y="323638"/>
            <a:ext cx="4070345" cy="646331"/>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endParaRPr>
          </a:p>
        </p:txBody>
      </p:sp>
      <p:sp>
        <p:nvSpPr>
          <p:cNvPr id="25" name="TextBox 24"/>
          <p:cNvSpPr txBox="1"/>
          <p:nvPr/>
        </p:nvSpPr>
        <p:spPr>
          <a:xfrm>
            <a:off x="2209800" y="5101366"/>
            <a:ext cx="2209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Bacteria</a:t>
            </a:r>
          </a:p>
        </p:txBody>
      </p:sp>
      <p:sp>
        <p:nvSpPr>
          <p:cNvPr id="27" name="TextBox 26"/>
          <p:cNvSpPr txBox="1"/>
          <p:nvPr/>
        </p:nvSpPr>
        <p:spPr>
          <a:xfrm>
            <a:off x="5282901" y="4916700"/>
            <a:ext cx="285974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Archaea</a:t>
            </a:r>
            <a:endPar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cxnSp>
        <p:nvCxnSpPr>
          <p:cNvPr id="31" name="Straight Connector 30"/>
          <p:cNvCxnSpPr>
            <a:cxnSpLocks/>
          </p:cNvCxnSpPr>
          <p:nvPr/>
        </p:nvCxnSpPr>
        <p:spPr bwMode="auto">
          <a:xfrm>
            <a:off x="4684058" y="4037255"/>
            <a:ext cx="60064" cy="2327743"/>
          </a:xfrm>
          <a:prstGeom prst="line">
            <a:avLst/>
          </a:prstGeom>
          <a:noFill/>
          <a:ln w="76200" cap="flat" cmpd="sng" algn="ctr">
            <a:solidFill>
              <a:schemeClr val="bg1"/>
            </a:solidFill>
            <a:prstDash val="solid"/>
            <a:round/>
            <a:headEnd type="none" w="med" len="med"/>
            <a:tailEnd type="none" w="med" len="med"/>
          </a:ln>
          <a:effectLst/>
        </p:spPr>
      </p:cxnSp>
      <p:cxnSp>
        <p:nvCxnSpPr>
          <p:cNvPr id="39" name="Straight Connector 38"/>
          <p:cNvCxnSpPr/>
          <p:nvPr/>
        </p:nvCxnSpPr>
        <p:spPr bwMode="auto">
          <a:xfrm flipH="1">
            <a:off x="4684058" y="5201126"/>
            <a:ext cx="990600" cy="658136"/>
          </a:xfrm>
          <a:prstGeom prst="line">
            <a:avLst/>
          </a:prstGeom>
          <a:noFill/>
          <a:ln w="76200" cap="flat" cmpd="sng" algn="ctr">
            <a:solidFill>
              <a:schemeClr val="bg1"/>
            </a:solidFill>
            <a:prstDash val="solid"/>
            <a:round/>
            <a:headEnd type="none" w="med" len="med"/>
            <a:tailEnd type="none" w="med" len="med"/>
          </a:ln>
          <a:effectLst/>
        </p:spPr>
      </p:cxnSp>
      <p:cxnSp>
        <p:nvCxnSpPr>
          <p:cNvPr id="42" name="Straight Connector 41"/>
          <p:cNvCxnSpPr/>
          <p:nvPr/>
        </p:nvCxnSpPr>
        <p:spPr bwMode="auto">
          <a:xfrm>
            <a:off x="4267200" y="5686141"/>
            <a:ext cx="476922" cy="486059"/>
          </a:xfrm>
          <a:prstGeom prst="line">
            <a:avLst/>
          </a:prstGeom>
          <a:noFill/>
          <a:ln w="76200" cap="flat" cmpd="sng" algn="ctr">
            <a:solidFill>
              <a:schemeClr val="bg1"/>
            </a:solidFill>
            <a:prstDash val="solid"/>
            <a:round/>
            <a:headEnd type="none" w="med" len="med"/>
            <a:tailEnd type="none" w="med" len="med"/>
          </a:ln>
          <a:effectLst/>
        </p:spPr>
      </p:cxnSp>
      <p:sp>
        <p:nvSpPr>
          <p:cNvPr id="424973" name="TextBox 424972"/>
          <p:cNvSpPr txBox="1"/>
          <p:nvPr/>
        </p:nvSpPr>
        <p:spPr>
          <a:xfrm>
            <a:off x="334751" y="2790006"/>
            <a:ext cx="3588024" cy="9048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Eukaryotic</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(Cells with Nucleus)</a:t>
            </a:r>
          </a:p>
        </p:txBody>
      </p:sp>
      <p:sp>
        <p:nvSpPr>
          <p:cNvPr id="424974" name="Rectangle 424973"/>
          <p:cNvSpPr/>
          <p:nvPr/>
        </p:nvSpPr>
        <p:spPr>
          <a:xfrm>
            <a:off x="280380" y="4405829"/>
            <a:ext cx="2028713" cy="113877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Prokaryotic</a:t>
            </a:r>
          </a:p>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(Cells with</a:t>
            </a:r>
          </a:p>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no Nucleus)</a:t>
            </a:r>
          </a:p>
        </p:txBody>
      </p:sp>
      <p:cxnSp>
        <p:nvCxnSpPr>
          <p:cNvPr id="58" name="Straight Connector 57"/>
          <p:cNvCxnSpPr>
            <a:cxnSpLocks/>
          </p:cNvCxnSpPr>
          <p:nvPr/>
        </p:nvCxnSpPr>
        <p:spPr bwMode="auto">
          <a:xfrm flipH="1">
            <a:off x="4744122" y="6172200"/>
            <a:ext cx="8965" cy="192798"/>
          </a:xfrm>
          <a:prstGeom prst="line">
            <a:avLst/>
          </a:prstGeom>
          <a:noFill/>
          <a:ln w="76200" cap="flat" cmpd="sng" algn="ctr">
            <a:solidFill>
              <a:schemeClr val="bg1"/>
            </a:solidFill>
            <a:prstDash val="solid"/>
            <a:round/>
            <a:headEnd type="none" w="med" len="med"/>
            <a:tailEnd type="none" w="med" len="med"/>
          </a:ln>
          <a:effectLst/>
        </p:spPr>
      </p:cxnSp>
      <p:sp>
        <p:nvSpPr>
          <p:cNvPr id="424979" name="TextBox 424978"/>
          <p:cNvSpPr txBox="1"/>
          <p:nvPr/>
        </p:nvSpPr>
        <p:spPr>
          <a:xfrm>
            <a:off x="4932510" y="6204857"/>
            <a:ext cx="257107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Universal Ancestor</a:t>
            </a:r>
          </a:p>
        </p:txBody>
      </p:sp>
      <p:pic>
        <p:nvPicPr>
          <p:cNvPr id="9218" name="Picture 2" descr="Image result for Protists evolution kingdoms of life">
            <a:extLst>
              <a:ext uri="{FF2B5EF4-FFF2-40B4-BE49-F238E27FC236}">
                <a16:creationId xmlns:a16="http://schemas.microsoft.com/office/drawing/2014/main" id="{B7BF2713-AE22-46CC-A3FE-ACA1F7A5B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60" y="1332166"/>
            <a:ext cx="8625159" cy="45970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Rounded Corners 4">
            <a:extLst>
              <a:ext uri="{FF2B5EF4-FFF2-40B4-BE49-F238E27FC236}">
                <a16:creationId xmlns:a16="http://schemas.microsoft.com/office/drawing/2014/main" id="{EA126ED0-4661-4606-81DC-E85228346414}"/>
              </a:ext>
            </a:extLst>
          </p:cNvPr>
          <p:cNvSpPr/>
          <p:nvPr/>
        </p:nvSpPr>
        <p:spPr bwMode="auto">
          <a:xfrm>
            <a:off x="766482" y="2057400"/>
            <a:ext cx="2129118" cy="381000"/>
          </a:xfrm>
          <a:prstGeom prst="roundRect">
            <a:avLst/>
          </a:prstGeom>
          <a:solidFill>
            <a:schemeClr val="bg1"/>
          </a:solidFill>
          <a:ln w="3810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 name="Rectangle: Rounded Corners 29">
            <a:extLst>
              <a:ext uri="{FF2B5EF4-FFF2-40B4-BE49-F238E27FC236}">
                <a16:creationId xmlns:a16="http://schemas.microsoft.com/office/drawing/2014/main" id="{03EAE21F-6D92-410D-92A9-9782595345BB}"/>
              </a:ext>
            </a:extLst>
          </p:cNvPr>
          <p:cNvSpPr/>
          <p:nvPr/>
        </p:nvSpPr>
        <p:spPr bwMode="auto">
          <a:xfrm>
            <a:off x="3314700" y="1870586"/>
            <a:ext cx="2129118" cy="381000"/>
          </a:xfrm>
          <a:prstGeom prst="roundRect">
            <a:avLst/>
          </a:prstGeom>
          <a:solidFill>
            <a:schemeClr val="bg1"/>
          </a:solidFill>
          <a:ln w="57150"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2" name="Rectangle: Rounded Corners 31">
            <a:extLst>
              <a:ext uri="{FF2B5EF4-FFF2-40B4-BE49-F238E27FC236}">
                <a16:creationId xmlns:a16="http://schemas.microsoft.com/office/drawing/2014/main" id="{85B54E8F-1BC9-43C3-83B4-F60A766D3021}"/>
              </a:ext>
            </a:extLst>
          </p:cNvPr>
          <p:cNvSpPr/>
          <p:nvPr/>
        </p:nvSpPr>
        <p:spPr bwMode="auto">
          <a:xfrm>
            <a:off x="5846109" y="2037683"/>
            <a:ext cx="2129118" cy="381000"/>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ectangle 6">
            <a:extLst>
              <a:ext uri="{FF2B5EF4-FFF2-40B4-BE49-F238E27FC236}">
                <a16:creationId xmlns:a16="http://schemas.microsoft.com/office/drawing/2014/main" id="{485FDB8A-4D3E-4E34-9C48-D40A9D90C89B}"/>
              </a:ext>
            </a:extLst>
          </p:cNvPr>
          <p:cNvSpPr/>
          <p:nvPr/>
        </p:nvSpPr>
        <p:spPr>
          <a:xfrm>
            <a:off x="7745469" y="795222"/>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20</a:t>
            </a:r>
          </a:p>
        </p:txBody>
      </p:sp>
    </p:spTree>
    <p:extLst>
      <p:ext uri="{BB962C8B-B14F-4D97-AF65-F5344CB8AC3E}">
        <p14:creationId xmlns:p14="http://schemas.microsoft.com/office/powerpoint/2010/main" val="2858790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5411" name="Rectangle 3"/>
          <p:cNvSpPr>
            <a:spLocks noGrp="1" noChangeArrowheads="1"/>
          </p:cNvSpPr>
          <p:nvPr>
            <p:ph type="body" idx="1"/>
          </p:nvPr>
        </p:nvSpPr>
        <p:spPr>
          <a:xfrm>
            <a:off x="156882" y="134496"/>
            <a:ext cx="8220636" cy="6342504"/>
          </a:xfrm>
        </p:spPr>
        <p:txBody>
          <a:bodyPr/>
          <a:lstStyle/>
          <a:p>
            <a:pPr eaLnBrk="1" hangingPunct="1">
              <a:defRPr/>
            </a:pPr>
            <a:r>
              <a:rPr lang="en-US" dirty="0"/>
              <a:t>Single celled protists evolved into these other Kingdoms of Life?</a:t>
            </a:r>
          </a:p>
        </p:txBody>
      </p:sp>
      <p:sp>
        <p:nvSpPr>
          <p:cNvPr id="182278"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cxnSp>
        <p:nvCxnSpPr>
          <p:cNvPr id="4" name="Straight Connector 3"/>
          <p:cNvCxnSpPr/>
          <p:nvPr/>
        </p:nvCxnSpPr>
        <p:spPr bwMode="auto">
          <a:xfrm flipV="1">
            <a:off x="381000" y="3886200"/>
            <a:ext cx="7391400" cy="457200"/>
          </a:xfrm>
          <a:prstGeom prst="line">
            <a:avLst/>
          </a:prstGeom>
          <a:noFill/>
          <a:ln w="57150" cap="flat" cmpd="sng" algn="ctr">
            <a:solidFill>
              <a:schemeClr val="bg1"/>
            </a:solidFill>
            <a:prstDash val="dash"/>
            <a:round/>
            <a:headEnd type="none" w="med" len="med"/>
            <a:tailEnd type="none" w="med" len="med"/>
          </a:ln>
          <a:effectLst/>
        </p:spPr>
      </p:cxnSp>
      <p:sp>
        <p:nvSpPr>
          <p:cNvPr id="23" name="Rectangle 22"/>
          <p:cNvSpPr/>
          <p:nvPr/>
        </p:nvSpPr>
        <p:spPr>
          <a:xfrm>
            <a:off x="2708949" y="323638"/>
            <a:ext cx="4070345" cy="646331"/>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endParaRPr>
          </a:p>
        </p:txBody>
      </p:sp>
      <p:sp>
        <p:nvSpPr>
          <p:cNvPr id="25" name="TextBox 24"/>
          <p:cNvSpPr txBox="1"/>
          <p:nvPr/>
        </p:nvSpPr>
        <p:spPr>
          <a:xfrm>
            <a:off x="2209800" y="5101366"/>
            <a:ext cx="2209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Bacteria</a:t>
            </a:r>
          </a:p>
        </p:txBody>
      </p:sp>
      <p:sp>
        <p:nvSpPr>
          <p:cNvPr id="27" name="TextBox 26"/>
          <p:cNvSpPr txBox="1"/>
          <p:nvPr/>
        </p:nvSpPr>
        <p:spPr>
          <a:xfrm>
            <a:off x="5282901" y="4916700"/>
            <a:ext cx="285974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Archaea</a:t>
            </a:r>
            <a:endPar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cxnSp>
        <p:nvCxnSpPr>
          <p:cNvPr id="31" name="Straight Connector 30"/>
          <p:cNvCxnSpPr>
            <a:cxnSpLocks/>
          </p:cNvCxnSpPr>
          <p:nvPr/>
        </p:nvCxnSpPr>
        <p:spPr bwMode="auto">
          <a:xfrm>
            <a:off x="4684058" y="4037255"/>
            <a:ext cx="60064" cy="2327743"/>
          </a:xfrm>
          <a:prstGeom prst="line">
            <a:avLst/>
          </a:prstGeom>
          <a:noFill/>
          <a:ln w="76200" cap="flat" cmpd="sng" algn="ctr">
            <a:solidFill>
              <a:schemeClr val="bg1"/>
            </a:solidFill>
            <a:prstDash val="solid"/>
            <a:round/>
            <a:headEnd type="none" w="med" len="med"/>
            <a:tailEnd type="none" w="med" len="med"/>
          </a:ln>
          <a:effectLst/>
        </p:spPr>
      </p:cxnSp>
      <p:cxnSp>
        <p:nvCxnSpPr>
          <p:cNvPr id="39" name="Straight Connector 38"/>
          <p:cNvCxnSpPr/>
          <p:nvPr/>
        </p:nvCxnSpPr>
        <p:spPr bwMode="auto">
          <a:xfrm flipH="1">
            <a:off x="4684058" y="5201126"/>
            <a:ext cx="990600" cy="658136"/>
          </a:xfrm>
          <a:prstGeom prst="line">
            <a:avLst/>
          </a:prstGeom>
          <a:noFill/>
          <a:ln w="76200" cap="flat" cmpd="sng" algn="ctr">
            <a:solidFill>
              <a:schemeClr val="bg1"/>
            </a:solidFill>
            <a:prstDash val="solid"/>
            <a:round/>
            <a:headEnd type="none" w="med" len="med"/>
            <a:tailEnd type="none" w="med" len="med"/>
          </a:ln>
          <a:effectLst/>
        </p:spPr>
      </p:cxnSp>
      <p:cxnSp>
        <p:nvCxnSpPr>
          <p:cNvPr id="42" name="Straight Connector 41"/>
          <p:cNvCxnSpPr/>
          <p:nvPr/>
        </p:nvCxnSpPr>
        <p:spPr bwMode="auto">
          <a:xfrm>
            <a:off x="4267200" y="5686141"/>
            <a:ext cx="476922" cy="486059"/>
          </a:xfrm>
          <a:prstGeom prst="line">
            <a:avLst/>
          </a:prstGeom>
          <a:noFill/>
          <a:ln w="76200" cap="flat" cmpd="sng" algn="ctr">
            <a:solidFill>
              <a:schemeClr val="bg1"/>
            </a:solidFill>
            <a:prstDash val="solid"/>
            <a:round/>
            <a:headEnd type="none" w="med" len="med"/>
            <a:tailEnd type="none" w="med" len="med"/>
          </a:ln>
          <a:effectLst/>
        </p:spPr>
      </p:cxnSp>
      <p:sp>
        <p:nvSpPr>
          <p:cNvPr id="424973" name="TextBox 424972"/>
          <p:cNvSpPr txBox="1"/>
          <p:nvPr/>
        </p:nvSpPr>
        <p:spPr>
          <a:xfrm>
            <a:off x="334751" y="2790006"/>
            <a:ext cx="3588024" cy="9048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Eukaryotic</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(Cells with Nucleus)</a:t>
            </a:r>
          </a:p>
        </p:txBody>
      </p:sp>
      <p:sp>
        <p:nvSpPr>
          <p:cNvPr id="424974" name="Rectangle 424973"/>
          <p:cNvSpPr/>
          <p:nvPr/>
        </p:nvSpPr>
        <p:spPr>
          <a:xfrm>
            <a:off x="280380" y="4405829"/>
            <a:ext cx="2028713" cy="113877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Prokaryotic</a:t>
            </a:r>
          </a:p>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(Cells with</a:t>
            </a:r>
          </a:p>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no Nucleus)</a:t>
            </a:r>
          </a:p>
        </p:txBody>
      </p:sp>
      <p:cxnSp>
        <p:nvCxnSpPr>
          <p:cNvPr id="58" name="Straight Connector 57"/>
          <p:cNvCxnSpPr>
            <a:cxnSpLocks/>
          </p:cNvCxnSpPr>
          <p:nvPr/>
        </p:nvCxnSpPr>
        <p:spPr bwMode="auto">
          <a:xfrm flipH="1">
            <a:off x="4744122" y="6172200"/>
            <a:ext cx="8965" cy="192798"/>
          </a:xfrm>
          <a:prstGeom prst="line">
            <a:avLst/>
          </a:prstGeom>
          <a:noFill/>
          <a:ln w="76200" cap="flat" cmpd="sng" algn="ctr">
            <a:solidFill>
              <a:schemeClr val="bg1"/>
            </a:solidFill>
            <a:prstDash val="solid"/>
            <a:round/>
            <a:headEnd type="none" w="med" len="med"/>
            <a:tailEnd type="none" w="med" len="med"/>
          </a:ln>
          <a:effectLst/>
        </p:spPr>
      </p:cxnSp>
      <p:sp>
        <p:nvSpPr>
          <p:cNvPr id="424979" name="TextBox 424978"/>
          <p:cNvSpPr txBox="1"/>
          <p:nvPr/>
        </p:nvSpPr>
        <p:spPr>
          <a:xfrm>
            <a:off x="4932510" y="6204857"/>
            <a:ext cx="257107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Universal Ancestor</a:t>
            </a:r>
          </a:p>
        </p:txBody>
      </p:sp>
      <p:pic>
        <p:nvPicPr>
          <p:cNvPr id="9218" name="Picture 2" descr="Image result for Protists evolution kingdoms of life">
            <a:extLst>
              <a:ext uri="{FF2B5EF4-FFF2-40B4-BE49-F238E27FC236}">
                <a16:creationId xmlns:a16="http://schemas.microsoft.com/office/drawing/2014/main" id="{B7BF2713-AE22-46CC-A3FE-ACA1F7A5B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60" y="1332166"/>
            <a:ext cx="8625159" cy="45970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Rounded Corners 4">
            <a:extLst>
              <a:ext uri="{FF2B5EF4-FFF2-40B4-BE49-F238E27FC236}">
                <a16:creationId xmlns:a16="http://schemas.microsoft.com/office/drawing/2014/main" id="{EA126ED0-4661-4606-81DC-E85228346414}"/>
              </a:ext>
            </a:extLst>
          </p:cNvPr>
          <p:cNvSpPr/>
          <p:nvPr/>
        </p:nvSpPr>
        <p:spPr bwMode="auto">
          <a:xfrm>
            <a:off x="766482" y="2057400"/>
            <a:ext cx="2129118" cy="381000"/>
          </a:xfrm>
          <a:prstGeom prst="roundRect">
            <a:avLst/>
          </a:prstGeom>
          <a:noFill/>
          <a:ln w="3810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0" name="Rectangle: Rounded Corners 29">
            <a:extLst>
              <a:ext uri="{FF2B5EF4-FFF2-40B4-BE49-F238E27FC236}">
                <a16:creationId xmlns:a16="http://schemas.microsoft.com/office/drawing/2014/main" id="{03EAE21F-6D92-410D-92A9-9782595345BB}"/>
              </a:ext>
            </a:extLst>
          </p:cNvPr>
          <p:cNvSpPr/>
          <p:nvPr/>
        </p:nvSpPr>
        <p:spPr bwMode="auto">
          <a:xfrm>
            <a:off x="3314700" y="1870586"/>
            <a:ext cx="2129118" cy="381000"/>
          </a:xfrm>
          <a:prstGeom prst="roundRect">
            <a:avLst/>
          </a:prstGeom>
          <a:noFill/>
          <a:ln w="57150"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2" name="Rectangle: Rounded Corners 31">
            <a:extLst>
              <a:ext uri="{FF2B5EF4-FFF2-40B4-BE49-F238E27FC236}">
                <a16:creationId xmlns:a16="http://schemas.microsoft.com/office/drawing/2014/main" id="{85B54E8F-1BC9-43C3-83B4-F60A766D3021}"/>
              </a:ext>
            </a:extLst>
          </p:cNvPr>
          <p:cNvSpPr/>
          <p:nvPr/>
        </p:nvSpPr>
        <p:spPr bwMode="auto">
          <a:xfrm>
            <a:off x="5846109" y="2037683"/>
            <a:ext cx="2129118" cy="381000"/>
          </a:xfrm>
          <a:prstGeom prst="roundRect">
            <a:avLst/>
          </a:prstGeom>
          <a:no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ectangle 6">
            <a:extLst>
              <a:ext uri="{FF2B5EF4-FFF2-40B4-BE49-F238E27FC236}">
                <a16:creationId xmlns:a16="http://schemas.microsoft.com/office/drawing/2014/main" id="{485FDB8A-4D3E-4E34-9C48-D40A9D90C89B}"/>
              </a:ext>
            </a:extLst>
          </p:cNvPr>
          <p:cNvSpPr/>
          <p:nvPr/>
        </p:nvSpPr>
        <p:spPr>
          <a:xfrm>
            <a:off x="7745469" y="795222"/>
            <a:ext cx="95410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20</a:t>
            </a:r>
          </a:p>
        </p:txBody>
      </p:sp>
    </p:spTree>
    <p:extLst>
      <p:ext uri="{BB962C8B-B14F-4D97-AF65-F5344CB8AC3E}">
        <p14:creationId xmlns:p14="http://schemas.microsoft.com/office/powerpoint/2010/main" val="27768217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330219415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99FF66"/>
                          </a:solidFill>
                          <a:effectLst/>
                          <a:latin typeface="Times New Roman" pitchFamily="18" charset="0"/>
                        </a:rPr>
                        <a:t>-BONUS-</a:t>
                      </a:r>
                      <a:br>
                        <a:rPr kumimoji="0" lang="en-US" sz="1600" b="1" i="0" u="none" strike="noStrike" cap="none" normalizeH="0" baseline="0" dirty="0">
                          <a:ln>
                            <a:noFill/>
                          </a:ln>
                          <a:solidFill>
                            <a:srgbClr val="99FF66"/>
                          </a:solidFill>
                          <a:effectLst/>
                          <a:latin typeface="Times New Roman" pitchFamily="18" charset="0"/>
                        </a:rPr>
                      </a:br>
                      <a:r>
                        <a:rPr kumimoji="0" lang="en-US" sz="1600" b="1" i="0" u="none" strike="noStrike" cap="none" normalizeH="0" baseline="0" dirty="0">
                          <a:ln>
                            <a:noFill/>
                          </a:ln>
                          <a:solidFill>
                            <a:srgbClr val="99FF66"/>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99FF66"/>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99FF66"/>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99FF66"/>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99FF66"/>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99FF66"/>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3F470FB0-6307-4BB8-970D-49683779F10B}"/>
              </a:ext>
            </a:extLst>
          </p:cNvPr>
          <p:cNvSpPr/>
          <p:nvPr/>
        </p:nvSpPr>
        <p:spPr>
          <a:xfrm>
            <a:off x="7162800" y="838200"/>
            <a:ext cx="17526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766110723"/>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C2E8DF-34F5-4879-83BF-97CD19DFAE44}"/>
              </a:ext>
            </a:extLst>
          </p:cNvPr>
          <p:cNvSpPr>
            <a:spLocks noGrp="1"/>
          </p:cNvSpPr>
          <p:nvPr>
            <p:ph idx="1"/>
          </p:nvPr>
        </p:nvSpPr>
        <p:spPr>
          <a:xfrm>
            <a:off x="152400" y="152400"/>
            <a:ext cx="8229600" cy="4525963"/>
          </a:xfrm>
        </p:spPr>
        <p:txBody>
          <a:bodyPr/>
          <a:lstStyle/>
          <a:p>
            <a:r>
              <a:rPr lang="en-US" dirty="0"/>
              <a:t>Who is this Teen Titans Character?</a:t>
            </a:r>
          </a:p>
        </p:txBody>
      </p:sp>
      <p:pic>
        <p:nvPicPr>
          <p:cNvPr id="11266" name="Picture 2" descr="Image result for Beast Boy">
            <a:extLst>
              <a:ext uri="{FF2B5EF4-FFF2-40B4-BE49-F238E27FC236}">
                <a16:creationId xmlns:a16="http://schemas.microsoft.com/office/drawing/2014/main" id="{91771885-4068-40C1-893B-66C070AAE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65013"/>
            <a:ext cx="6100763" cy="6100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738AC9-7B5F-496A-A1F4-016AE0A87CF1}"/>
              </a:ext>
            </a:extLst>
          </p:cNvPr>
          <p:cNvSpPr/>
          <p:nvPr/>
        </p:nvSpPr>
        <p:spPr>
          <a:xfrm>
            <a:off x="6553200" y="533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*21</a:t>
            </a:r>
          </a:p>
        </p:txBody>
      </p:sp>
    </p:spTree>
    <p:extLst>
      <p:ext uri="{BB962C8B-B14F-4D97-AF65-F5344CB8AC3E}">
        <p14:creationId xmlns:p14="http://schemas.microsoft.com/office/powerpoint/2010/main" val="18952404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C2E8DF-34F5-4879-83BF-97CD19DFAE44}"/>
              </a:ext>
            </a:extLst>
          </p:cNvPr>
          <p:cNvSpPr>
            <a:spLocks noGrp="1"/>
          </p:cNvSpPr>
          <p:nvPr>
            <p:ph idx="1"/>
          </p:nvPr>
        </p:nvSpPr>
        <p:spPr>
          <a:xfrm>
            <a:off x="152400" y="152400"/>
            <a:ext cx="8229600" cy="4525963"/>
          </a:xfrm>
        </p:spPr>
        <p:txBody>
          <a:bodyPr/>
          <a:lstStyle/>
          <a:p>
            <a:r>
              <a:rPr lang="en-US" dirty="0"/>
              <a:t>Who is this Teen Titans Character?</a:t>
            </a:r>
          </a:p>
        </p:txBody>
      </p:sp>
      <p:pic>
        <p:nvPicPr>
          <p:cNvPr id="11266" name="Picture 2" descr="Image result for Beast Boy">
            <a:extLst>
              <a:ext uri="{FF2B5EF4-FFF2-40B4-BE49-F238E27FC236}">
                <a16:creationId xmlns:a16="http://schemas.microsoft.com/office/drawing/2014/main" id="{91771885-4068-40C1-893B-66C070AAE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65013"/>
            <a:ext cx="6100763" cy="6100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738AC9-7B5F-496A-A1F4-016AE0A87CF1}"/>
              </a:ext>
            </a:extLst>
          </p:cNvPr>
          <p:cNvSpPr/>
          <p:nvPr/>
        </p:nvSpPr>
        <p:spPr>
          <a:xfrm>
            <a:off x="6553200" y="5334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*21</a:t>
            </a:r>
          </a:p>
        </p:txBody>
      </p:sp>
      <p:sp>
        <p:nvSpPr>
          <p:cNvPr id="2" name="Rectangle 1">
            <a:extLst>
              <a:ext uri="{FF2B5EF4-FFF2-40B4-BE49-F238E27FC236}">
                <a16:creationId xmlns:a16="http://schemas.microsoft.com/office/drawing/2014/main" id="{5DC480C3-7BF3-4328-B0BD-A16DCAC68617}"/>
              </a:ext>
            </a:extLst>
          </p:cNvPr>
          <p:cNvSpPr/>
          <p:nvPr/>
        </p:nvSpPr>
        <p:spPr>
          <a:xfrm>
            <a:off x="685800" y="4038600"/>
            <a:ext cx="736612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CCFFCC"/>
                </a:solidFill>
                <a:effectLst>
                  <a:outerShdw blurRad="12700" dist="38100" dir="2700000" algn="tl" rotWithShape="0">
                    <a:srgbClr val="000000">
                      <a:lumMod val="50000"/>
                    </a:srgbClr>
                  </a:outerShdw>
                </a:effectLst>
                <a:uLnTx/>
                <a:uFillTx/>
                <a:latin typeface="Arial" charset="0"/>
                <a:ea typeface="+mn-ea"/>
                <a:cs typeface="+mn-cs"/>
              </a:rPr>
              <a:t>BEAST BOY</a:t>
            </a:r>
          </a:p>
        </p:txBody>
      </p:sp>
    </p:spTree>
    <p:extLst>
      <p:ext uri="{BB962C8B-B14F-4D97-AF65-F5344CB8AC3E}">
        <p14:creationId xmlns:p14="http://schemas.microsoft.com/office/powerpoint/2010/main" val="158808781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E8480-3C13-4406-B33E-844673E5A862}"/>
              </a:ext>
            </a:extLst>
          </p:cNvPr>
          <p:cNvSpPr>
            <a:spLocks noGrp="1"/>
          </p:cNvSpPr>
          <p:nvPr>
            <p:ph idx="1"/>
          </p:nvPr>
        </p:nvSpPr>
        <p:spPr>
          <a:xfrm>
            <a:off x="152400" y="152400"/>
            <a:ext cx="8229600" cy="4525963"/>
          </a:xfrm>
        </p:spPr>
        <p:txBody>
          <a:bodyPr/>
          <a:lstStyle/>
          <a:p>
            <a:r>
              <a:rPr lang="en-US" dirty="0"/>
              <a:t>Who is this Guardian of the Galaxy?</a:t>
            </a:r>
          </a:p>
        </p:txBody>
      </p:sp>
      <p:pic>
        <p:nvPicPr>
          <p:cNvPr id="13314" name="Picture 2" descr="Image result for Gamora">
            <a:extLst>
              <a:ext uri="{FF2B5EF4-FFF2-40B4-BE49-F238E27FC236}">
                <a16:creationId xmlns:a16="http://schemas.microsoft.com/office/drawing/2014/main" id="{1E35E0CE-4055-454C-9A8B-A9EB208EC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7" y="838200"/>
            <a:ext cx="8685245" cy="4114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FF4AD281-AD08-497A-BC6F-FDBF1EC03B14}"/>
              </a:ext>
            </a:extLst>
          </p:cNvPr>
          <p:cNvSpPr/>
          <p:nvPr/>
        </p:nvSpPr>
        <p:spPr>
          <a:xfrm>
            <a:off x="6705600" y="6858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*22</a:t>
            </a:r>
          </a:p>
        </p:txBody>
      </p:sp>
    </p:spTree>
    <p:extLst>
      <p:ext uri="{BB962C8B-B14F-4D97-AF65-F5344CB8AC3E}">
        <p14:creationId xmlns:p14="http://schemas.microsoft.com/office/powerpoint/2010/main" val="197236706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E8480-3C13-4406-B33E-844673E5A862}"/>
              </a:ext>
            </a:extLst>
          </p:cNvPr>
          <p:cNvSpPr>
            <a:spLocks noGrp="1"/>
          </p:cNvSpPr>
          <p:nvPr>
            <p:ph idx="1"/>
          </p:nvPr>
        </p:nvSpPr>
        <p:spPr>
          <a:xfrm>
            <a:off x="152400" y="152400"/>
            <a:ext cx="8229600" cy="4525963"/>
          </a:xfrm>
        </p:spPr>
        <p:txBody>
          <a:bodyPr/>
          <a:lstStyle/>
          <a:p>
            <a:r>
              <a:rPr lang="en-US" dirty="0"/>
              <a:t>Who is this Guardian of the Galaxy?</a:t>
            </a:r>
          </a:p>
        </p:txBody>
      </p:sp>
      <p:pic>
        <p:nvPicPr>
          <p:cNvPr id="13314" name="Picture 2" descr="Image result for Gamora">
            <a:extLst>
              <a:ext uri="{FF2B5EF4-FFF2-40B4-BE49-F238E27FC236}">
                <a16:creationId xmlns:a16="http://schemas.microsoft.com/office/drawing/2014/main" id="{1E35E0CE-4055-454C-9A8B-A9EB208EC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7" y="838200"/>
            <a:ext cx="8685245" cy="4114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FF4AD281-AD08-497A-BC6F-FDBF1EC03B14}"/>
              </a:ext>
            </a:extLst>
          </p:cNvPr>
          <p:cNvSpPr/>
          <p:nvPr/>
        </p:nvSpPr>
        <p:spPr>
          <a:xfrm>
            <a:off x="6705600" y="68580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*22</a:t>
            </a:r>
          </a:p>
        </p:txBody>
      </p:sp>
      <p:sp>
        <p:nvSpPr>
          <p:cNvPr id="2" name="Rectangle 1">
            <a:extLst>
              <a:ext uri="{FF2B5EF4-FFF2-40B4-BE49-F238E27FC236}">
                <a16:creationId xmlns:a16="http://schemas.microsoft.com/office/drawing/2014/main" id="{4B1318B2-D93C-4D19-A1CD-5A4D7A100EB7}"/>
              </a:ext>
            </a:extLst>
          </p:cNvPr>
          <p:cNvSpPr/>
          <p:nvPr/>
        </p:nvSpPr>
        <p:spPr>
          <a:xfrm>
            <a:off x="2153710" y="4191000"/>
            <a:ext cx="483658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2225">
                  <a:solidFill>
                    <a:srgbClr val="468A4B"/>
                  </a:solidFill>
                  <a:prstDash val="solid"/>
                </a:ln>
                <a:solidFill>
                  <a:srgbClr val="468A4B">
                    <a:lumMod val="40000"/>
                    <a:lumOff val="60000"/>
                  </a:srgbClr>
                </a:solidFill>
                <a:effectLst>
                  <a:reflection blurRad="6350" stA="55000" endA="50" endPos="85000" dir="5400000" sy="-100000" algn="bl" rotWithShape="0"/>
                </a:effectLst>
                <a:uLnTx/>
                <a:uFillTx/>
                <a:latin typeface="Arial" charset="0"/>
                <a:ea typeface="+mn-ea"/>
                <a:cs typeface="+mn-cs"/>
              </a:rPr>
              <a:t>Gamora</a:t>
            </a:r>
          </a:p>
        </p:txBody>
      </p:sp>
    </p:spTree>
    <p:extLst>
      <p:ext uri="{BB962C8B-B14F-4D97-AF65-F5344CB8AC3E}">
        <p14:creationId xmlns:p14="http://schemas.microsoft.com/office/powerpoint/2010/main" val="2711829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EF8728-1999-4A42-9A42-ABA359A6459D}"/>
              </a:ext>
            </a:extLst>
          </p:cNvPr>
          <p:cNvSpPr>
            <a:spLocks noGrp="1"/>
          </p:cNvSpPr>
          <p:nvPr>
            <p:ph idx="1"/>
          </p:nvPr>
        </p:nvSpPr>
        <p:spPr>
          <a:xfrm>
            <a:off x="152400" y="152400"/>
            <a:ext cx="8229600" cy="4525963"/>
          </a:xfrm>
        </p:spPr>
        <p:txBody>
          <a:bodyPr/>
          <a:lstStyle/>
          <a:p>
            <a:r>
              <a:rPr lang="en-US" dirty="0"/>
              <a:t>This is Mike </a:t>
            </a:r>
            <a:r>
              <a:rPr lang="en-US" dirty="0" err="1"/>
              <a:t>Wazowski</a:t>
            </a:r>
            <a:r>
              <a:rPr lang="en-US" dirty="0"/>
              <a:t> from…</a:t>
            </a:r>
          </a:p>
        </p:txBody>
      </p:sp>
      <p:pic>
        <p:nvPicPr>
          <p:cNvPr id="15364" name="Picture 4" descr="Image result for Monsters Inc Mike">
            <a:extLst>
              <a:ext uri="{FF2B5EF4-FFF2-40B4-BE49-F238E27FC236}">
                <a16:creationId xmlns:a16="http://schemas.microsoft.com/office/drawing/2014/main" id="{80BDE259-2E16-4A4A-818F-D27F1F92B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10600" cy="4621213"/>
          </a:xfrm>
          <a:prstGeom prst="roundRect">
            <a:avLst>
              <a:gd name="adj" fmla="val 4167"/>
            </a:avLst>
          </a:prstGeom>
          <a:solidFill>
            <a:srgbClr val="FFFFFF"/>
          </a:solidFill>
          <a:ln w="76200" cap="sq">
            <a:solidFill>
              <a:srgbClr val="99FF6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15B3ED95-1E15-4628-8623-938336AF3D08}"/>
              </a:ext>
            </a:extLst>
          </p:cNvPr>
          <p:cNvSpPr/>
          <p:nvPr/>
        </p:nvSpPr>
        <p:spPr>
          <a:xfrm>
            <a:off x="6705600" y="-1555"/>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*23</a:t>
            </a:r>
          </a:p>
        </p:txBody>
      </p:sp>
    </p:spTree>
    <p:extLst>
      <p:ext uri="{BB962C8B-B14F-4D97-AF65-F5344CB8AC3E}">
        <p14:creationId xmlns:p14="http://schemas.microsoft.com/office/powerpoint/2010/main" val="392793784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EF8728-1999-4A42-9A42-ABA359A6459D}"/>
              </a:ext>
            </a:extLst>
          </p:cNvPr>
          <p:cNvSpPr>
            <a:spLocks noGrp="1"/>
          </p:cNvSpPr>
          <p:nvPr>
            <p:ph idx="1"/>
          </p:nvPr>
        </p:nvSpPr>
        <p:spPr>
          <a:xfrm>
            <a:off x="152400" y="152400"/>
            <a:ext cx="8229600" cy="4525963"/>
          </a:xfrm>
        </p:spPr>
        <p:txBody>
          <a:bodyPr/>
          <a:lstStyle/>
          <a:p>
            <a:r>
              <a:rPr lang="en-US" dirty="0"/>
              <a:t>This is Mike </a:t>
            </a:r>
            <a:r>
              <a:rPr lang="en-US" dirty="0" err="1"/>
              <a:t>Wazowski</a:t>
            </a:r>
            <a:r>
              <a:rPr lang="en-US" dirty="0"/>
              <a:t> from…</a:t>
            </a:r>
          </a:p>
        </p:txBody>
      </p:sp>
      <p:pic>
        <p:nvPicPr>
          <p:cNvPr id="15364" name="Picture 4" descr="Image result for Monsters Inc Mike">
            <a:extLst>
              <a:ext uri="{FF2B5EF4-FFF2-40B4-BE49-F238E27FC236}">
                <a16:creationId xmlns:a16="http://schemas.microsoft.com/office/drawing/2014/main" id="{80BDE259-2E16-4A4A-818F-D27F1F92B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10600" cy="4621213"/>
          </a:xfrm>
          <a:prstGeom prst="roundRect">
            <a:avLst>
              <a:gd name="adj" fmla="val 4167"/>
            </a:avLst>
          </a:prstGeom>
          <a:solidFill>
            <a:srgbClr val="FFFFFF"/>
          </a:solidFill>
          <a:ln w="76200" cap="sq">
            <a:solidFill>
              <a:srgbClr val="99FF6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15B3ED95-1E15-4628-8623-938336AF3D08}"/>
              </a:ext>
            </a:extLst>
          </p:cNvPr>
          <p:cNvSpPr/>
          <p:nvPr/>
        </p:nvSpPr>
        <p:spPr>
          <a:xfrm>
            <a:off x="6705600" y="-1555"/>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*23</a:t>
            </a:r>
          </a:p>
        </p:txBody>
      </p:sp>
      <p:pic>
        <p:nvPicPr>
          <p:cNvPr id="15366" name="Picture 6" descr="Image result for Monsters Inc">
            <a:extLst>
              <a:ext uri="{FF2B5EF4-FFF2-40B4-BE49-F238E27FC236}">
                <a16:creationId xmlns:a16="http://schemas.microsoft.com/office/drawing/2014/main" id="{AB40B451-8BCA-41CA-814F-4AD100065A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181100"/>
            <a:ext cx="3371850" cy="4762500"/>
          </a:xfrm>
          <a:prstGeom prst="rect">
            <a:avLst/>
          </a:prstGeom>
          <a:noFill/>
          <a:ln w="28575">
            <a:solidFill>
              <a:srgbClr val="66FFFF"/>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436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True</a:t>
            </a:r>
            <a:r>
              <a:rPr lang="en-US" dirty="0">
                <a:solidFill>
                  <a:srgbClr val="66FF99"/>
                </a:solidFill>
              </a:rPr>
              <a:t> or </a:t>
            </a:r>
            <a:r>
              <a:rPr lang="en-US" dirty="0">
                <a:solidFill>
                  <a:srgbClr val="FFC000"/>
                </a:solidFill>
              </a:rPr>
              <a:t>False</a:t>
            </a:r>
            <a:r>
              <a:rPr lang="en-US" dirty="0">
                <a:solidFill>
                  <a:srgbClr val="66FF99"/>
                </a:solidFill>
              </a:rPr>
              <a:t>? </a:t>
            </a:r>
            <a:r>
              <a:rPr lang="en-US" dirty="0">
                <a:solidFill>
                  <a:srgbClr val="FF0000"/>
                </a:solidFill>
              </a:rPr>
              <a:t>This is </a:t>
            </a:r>
            <a:r>
              <a:rPr lang="en-US" dirty="0">
                <a:solidFill>
                  <a:srgbClr val="66FF99"/>
                </a:solidFill>
              </a:rPr>
              <a:t>an organ made of tissues / true eye that allow this Euglena to see the world?</a:t>
            </a:r>
            <a:endParaRPr lang="en-US" dirty="0">
              <a:solidFill>
                <a:srgbClr val="FF9933"/>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686800" cy="4038600"/>
          </a:xfrm>
          <a:prstGeom prst="roundRect">
            <a:avLst>
              <a:gd name="adj" fmla="val 8594"/>
            </a:avLst>
          </a:prstGeom>
          <a:solidFill>
            <a:srgbClr val="FFFFFF">
              <a:shade val="85000"/>
            </a:srgbClr>
          </a:solidFill>
          <a:ln w="38100">
            <a:solidFill>
              <a:srgbClr val="CCFFCC"/>
            </a:solid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726E9993-A1F8-4CA9-A8DD-1F06B70C9C57}"/>
              </a:ext>
            </a:extLst>
          </p:cNvPr>
          <p:cNvSpPr/>
          <p:nvPr/>
        </p:nvSpPr>
        <p:spPr>
          <a:xfrm>
            <a:off x="7772400" y="1295400"/>
            <a:ext cx="869149" cy="1569660"/>
          </a:xfrm>
          <a:prstGeom prst="rect">
            <a:avLst/>
          </a:prstGeom>
          <a:noFill/>
        </p:spPr>
        <p:txBody>
          <a:bodyPr wrap="none" lIns="91440" tIns="45720" rIns="91440" bIns="45720">
            <a:spAutoFit/>
          </a:bodyPr>
          <a:lstStyle/>
          <a:p>
            <a:pPr algn="ctr"/>
            <a:r>
              <a:rPr lang="en-US" sz="9600" b="1" cap="none" spc="0" dirty="0">
                <a:ln w="22225">
                  <a:solidFill>
                    <a:schemeClr val="accent2"/>
                  </a:solidFill>
                  <a:prstDash val="solid"/>
                </a:ln>
                <a:solidFill>
                  <a:schemeClr val="accent2">
                    <a:lumMod val="40000"/>
                    <a:lumOff val="60000"/>
                  </a:schemeClr>
                </a:solidFill>
                <a:effectLst/>
              </a:rPr>
              <a:t>4</a:t>
            </a:r>
          </a:p>
        </p:txBody>
      </p:sp>
      <p:pic>
        <p:nvPicPr>
          <p:cNvPr id="3" name="Picture 2">
            <a:extLst>
              <a:ext uri="{FF2B5EF4-FFF2-40B4-BE49-F238E27FC236}">
                <a16:creationId xmlns:a16="http://schemas.microsoft.com/office/drawing/2014/main" id="{EE70760D-EB2D-71BD-8121-AF31036991A6}"/>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F49AB-D158-4F4F-A613-D6CA6C124546}"/>
              </a:ext>
            </a:extLst>
          </p:cNvPr>
          <p:cNvSpPr>
            <a:spLocks noGrp="1"/>
          </p:cNvSpPr>
          <p:nvPr>
            <p:ph idx="1"/>
          </p:nvPr>
        </p:nvSpPr>
        <p:spPr>
          <a:xfrm>
            <a:off x="76200" y="152400"/>
            <a:ext cx="8229600" cy="4525963"/>
          </a:xfrm>
        </p:spPr>
        <p:txBody>
          <a:bodyPr/>
          <a:lstStyle/>
          <a:p>
            <a:r>
              <a:rPr lang="en-US" dirty="0"/>
              <a:t>Name this movie?</a:t>
            </a:r>
          </a:p>
        </p:txBody>
      </p:sp>
      <p:pic>
        <p:nvPicPr>
          <p:cNvPr id="17410" name="Picture 2" descr="Image result for The Mask">
            <a:extLst>
              <a:ext uri="{FF2B5EF4-FFF2-40B4-BE49-F238E27FC236}">
                <a16:creationId xmlns:a16="http://schemas.microsoft.com/office/drawing/2014/main" id="{CE5184FA-D9EE-4E1C-B80D-160886B4E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334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94803C7E-CB10-4DD8-97B3-55C711F483CB}"/>
              </a:ext>
            </a:extLst>
          </p:cNvPr>
          <p:cNvSpPr/>
          <p:nvPr/>
        </p:nvSpPr>
        <p:spPr>
          <a:xfrm>
            <a:off x="6577671" y="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*24</a:t>
            </a:r>
          </a:p>
        </p:txBody>
      </p:sp>
    </p:spTree>
    <p:extLst>
      <p:ext uri="{BB962C8B-B14F-4D97-AF65-F5344CB8AC3E}">
        <p14:creationId xmlns:p14="http://schemas.microsoft.com/office/powerpoint/2010/main" val="221384749"/>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F49AB-D158-4F4F-A613-D6CA6C124546}"/>
              </a:ext>
            </a:extLst>
          </p:cNvPr>
          <p:cNvSpPr>
            <a:spLocks noGrp="1"/>
          </p:cNvSpPr>
          <p:nvPr>
            <p:ph idx="1"/>
          </p:nvPr>
        </p:nvSpPr>
        <p:spPr>
          <a:xfrm>
            <a:off x="76200" y="152400"/>
            <a:ext cx="8229600" cy="4525963"/>
          </a:xfrm>
        </p:spPr>
        <p:txBody>
          <a:bodyPr/>
          <a:lstStyle/>
          <a:p>
            <a:r>
              <a:rPr lang="en-US" dirty="0"/>
              <a:t>Name this movie?</a:t>
            </a:r>
          </a:p>
        </p:txBody>
      </p:sp>
      <p:pic>
        <p:nvPicPr>
          <p:cNvPr id="17410" name="Picture 2" descr="Image result for The Mask">
            <a:extLst>
              <a:ext uri="{FF2B5EF4-FFF2-40B4-BE49-F238E27FC236}">
                <a16:creationId xmlns:a16="http://schemas.microsoft.com/office/drawing/2014/main" id="{CE5184FA-D9EE-4E1C-B80D-160886B4E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334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94803C7E-CB10-4DD8-97B3-55C711F483CB}"/>
              </a:ext>
            </a:extLst>
          </p:cNvPr>
          <p:cNvSpPr/>
          <p:nvPr/>
        </p:nvSpPr>
        <p:spPr>
          <a:xfrm>
            <a:off x="6577671" y="0"/>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*24</a:t>
            </a:r>
          </a:p>
        </p:txBody>
      </p:sp>
      <p:pic>
        <p:nvPicPr>
          <p:cNvPr id="17412" name="Picture 4" descr="Image result for The Mask">
            <a:extLst>
              <a:ext uri="{FF2B5EF4-FFF2-40B4-BE49-F238E27FC236}">
                <a16:creationId xmlns:a16="http://schemas.microsoft.com/office/drawing/2014/main" id="{136EE561-EFE5-4F9E-96BD-AE31D2DD5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078" y="1066800"/>
            <a:ext cx="2552700" cy="4114800"/>
          </a:xfrm>
          <a:prstGeom prst="rect">
            <a:avLst/>
          </a:prstGeom>
          <a:noFill/>
          <a:ln w="38100">
            <a:solidFill>
              <a:schemeClr val="tx1">
                <a:lumMod val="95000"/>
              </a:schemeClr>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69614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59E1A-414C-425E-AAC6-F9153AD2E68D}"/>
              </a:ext>
            </a:extLst>
          </p:cNvPr>
          <p:cNvSpPr>
            <a:spLocks noGrp="1"/>
          </p:cNvSpPr>
          <p:nvPr>
            <p:ph idx="1"/>
          </p:nvPr>
        </p:nvSpPr>
        <p:spPr>
          <a:xfrm>
            <a:off x="228600" y="152400"/>
            <a:ext cx="8229600" cy="4525963"/>
          </a:xfrm>
        </p:spPr>
        <p:txBody>
          <a:bodyPr/>
          <a:lstStyle/>
          <a:p>
            <a:r>
              <a:rPr lang="en-US" dirty="0"/>
              <a:t>Who is this?</a:t>
            </a:r>
          </a:p>
        </p:txBody>
      </p:sp>
      <p:pic>
        <p:nvPicPr>
          <p:cNvPr id="19458" name="Picture 2">
            <a:extLst>
              <a:ext uri="{FF2B5EF4-FFF2-40B4-BE49-F238E27FC236}">
                <a16:creationId xmlns:a16="http://schemas.microsoft.com/office/drawing/2014/main" id="{A37D93E4-6429-45DD-A975-20EEBD491C4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2163" y="838200"/>
            <a:ext cx="8686800" cy="4953000"/>
          </a:xfrm>
          <a:prstGeom prst="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CC37CF-B1D5-4726-8F98-A7D86B068A9D}"/>
              </a:ext>
            </a:extLst>
          </p:cNvPr>
          <p:cNvSpPr/>
          <p:nvPr/>
        </p:nvSpPr>
        <p:spPr>
          <a:xfrm>
            <a:off x="6553200" y="17106"/>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3F7D43">
                    <a:lumMod val="60000"/>
                    <a:lumOff val="40000"/>
                  </a:srgbClr>
                </a:solidFill>
                <a:effectLst>
                  <a:outerShdw blurRad="12700" dist="38100" dir="2700000" algn="tl" rotWithShape="0">
                    <a:srgbClr val="000000">
                      <a:lumMod val="50000"/>
                    </a:srgbClr>
                  </a:outerShdw>
                </a:effectLst>
                <a:uLnTx/>
                <a:uFillTx/>
                <a:latin typeface="Arial" charset="0"/>
                <a:ea typeface="+mn-ea"/>
                <a:cs typeface="+mn-cs"/>
              </a:rPr>
              <a:t>*25</a:t>
            </a:r>
          </a:p>
        </p:txBody>
      </p:sp>
    </p:spTree>
    <p:extLst>
      <p:ext uri="{BB962C8B-B14F-4D97-AF65-F5344CB8AC3E}">
        <p14:creationId xmlns:p14="http://schemas.microsoft.com/office/powerpoint/2010/main" val="338766570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59E1A-414C-425E-AAC6-F9153AD2E68D}"/>
              </a:ext>
            </a:extLst>
          </p:cNvPr>
          <p:cNvSpPr>
            <a:spLocks noGrp="1"/>
          </p:cNvSpPr>
          <p:nvPr>
            <p:ph idx="1"/>
          </p:nvPr>
        </p:nvSpPr>
        <p:spPr>
          <a:xfrm>
            <a:off x="228600" y="152400"/>
            <a:ext cx="8229600" cy="4525963"/>
          </a:xfrm>
        </p:spPr>
        <p:txBody>
          <a:bodyPr/>
          <a:lstStyle/>
          <a:p>
            <a:r>
              <a:rPr lang="en-US" dirty="0"/>
              <a:t>Who is this?</a:t>
            </a:r>
          </a:p>
        </p:txBody>
      </p:sp>
      <p:pic>
        <p:nvPicPr>
          <p:cNvPr id="19458" name="Picture 2">
            <a:extLst>
              <a:ext uri="{FF2B5EF4-FFF2-40B4-BE49-F238E27FC236}">
                <a16:creationId xmlns:a16="http://schemas.microsoft.com/office/drawing/2014/main" id="{A37D93E4-6429-45DD-A975-20EEBD491C4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2163" y="838200"/>
            <a:ext cx="8686800" cy="4953000"/>
          </a:xfrm>
          <a:prstGeom prst="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CC37CF-B1D5-4726-8F98-A7D86B068A9D}"/>
              </a:ext>
            </a:extLst>
          </p:cNvPr>
          <p:cNvSpPr/>
          <p:nvPr/>
        </p:nvSpPr>
        <p:spPr>
          <a:xfrm>
            <a:off x="6553200" y="17106"/>
            <a:ext cx="203292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3F7D43">
                    <a:lumMod val="60000"/>
                    <a:lumOff val="40000"/>
                  </a:srgbClr>
                </a:solidFill>
                <a:effectLst>
                  <a:outerShdw blurRad="12700" dist="38100" dir="2700000" algn="tl" rotWithShape="0">
                    <a:srgbClr val="000000">
                      <a:lumMod val="50000"/>
                    </a:srgbClr>
                  </a:outerShdw>
                </a:effectLst>
                <a:uLnTx/>
                <a:uFillTx/>
                <a:latin typeface="Arial" charset="0"/>
                <a:ea typeface="+mn-ea"/>
                <a:cs typeface="+mn-cs"/>
              </a:rPr>
              <a:t>*25</a:t>
            </a:r>
          </a:p>
        </p:txBody>
      </p:sp>
      <p:sp>
        <p:nvSpPr>
          <p:cNvPr id="2" name="Rectangle 1">
            <a:extLst>
              <a:ext uri="{FF2B5EF4-FFF2-40B4-BE49-F238E27FC236}">
                <a16:creationId xmlns:a16="http://schemas.microsoft.com/office/drawing/2014/main" id="{D8F02CE1-BF91-48E5-BF77-672C3A1C030C}"/>
              </a:ext>
            </a:extLst>
          </p:cNvPr>
          <p:cNvSpPr/>
          <p:nvPr/>
        </p:nvSpPr>
        <p:spPr>
          <a:xfrm>
            <a:off x="292359" y="801936"/>
            <a:ext cx="442460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3F7D43">
                    <a:lumMod val="75000"/>
                  </a:srgbClr>
                </a:solidFill>
                <a:effectLst>
                  <a:outerShdw blurRad="12700" dist="38100" dir="2700000" algn="tl" rotWithShape="0">
                    <a:srgbClr val="000000">
                      <a:lumMod val="50000"/>
                    </a:srgbClr>
                  </a:outerShdw>
                </a:effectLst>
                <a:uLnTx/>
                <a:uFillTx/>
                <a:latin typeface="Arial" charset="0"/>
                <a:ea typeface="+mn-ea"/>
                <a:cs typeface="+mn-cs"/>
              </a:rPr>
              <a:t>Gumby</a:t>
            </a:r>
          </a:p>
        </p:txBody>
      </p:sp>
    </p:spTree>
    <p:extLst>
      <p:ext uri="{BB962C8B-B14F-4D97-AF65-F5344CB8AC3E}">
        <p14:creationId xmlns:p14="http://schemas.microsoft.com/office/powerpoint/2010/main" val="434833592"/>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1"/>
          <a:ext cx="8686800" cy="497710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7226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082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94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082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22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082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2" name="Rectangle 1">
            <a:extLst>
              <a:ext uri="{FF2B5EF4-FFF2-40B4-BE49-F238E27FC236}">
                <a16:creationId xmlns:a16="http://schemas.microsoft.com/office/drawing/2014/main" id="{73530EDC-1EC2-4475-879A-252F332096F0}"/>
              </a:ext>
            </a:extLst>
          </p:cNvPr>
          <p:cNvSpPr/>
          <p:nvPr/>
        </p:nvSpPr>
        <p:spPr>
          <a:xfrm>
            <a:off x="219269" y="5720358"/>
            <a:ext cx="499367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solidFill>
                  <a:srgbClr val="99FF66"/>
                </a:solidFill>
                <a:effectLst>
                  <a:innerShdw blurRad="177800">
                    <a:srgbClr val="FFFFFF">
                      <a:lumMod val="50000"/>
                    </a:srgbClr>
                  </a:innerShdw>
                </a:effectLst>
                <a:uLnTx/>
                <a:uFillTx/>
                <a:latin typeface="Arial" charset="0"/>
                <a:ea typeface="+mn-ea"/>
                <a:cs typeface="+mn-cs"/>
              </a:rPr>
              <a:t>Final Question</a:t>
            </a:r>
          </a:p>
        </p:txBody>
      </p:sp>
    </p:spTree>
    <p:extLst>
      <p:ext uri="{BB962C8B-B14F-4D97-AF65-F5344CB8AC3E}">
        <p14:creationId xmlns:p14="http://schemas.microsoft.com/office/powerpoint/2010/main" val="264222765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protist man">
            <a:extLst>
              <a:ext uri="{FF2B5EF4-FFF2-40B4-BE49-F238E27FC236}">
                <a16:creationId xmlns:a16="http://schemas.microsoft.com/office/drawing/2014/main" id="{972C1055-B20A-4465-867E-B501C90E3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E81596-D9C1-4BDA-B7B7-6E052C35DADA}"/>
              </a:ext>
            </a:extLst>
          </p:cNvPr>
          <p:cNvSpPr/>
          <p:nvPr/>
        </p:nvSpPr>
        <p:spPr>
          <a:xfrm>
            <a:off x="1676400" y="474345"/>
            <a:ext cx="5416868" cy="590931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rPr>
              <a:t>This is a 5 point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28575">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28575">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28575">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28575">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rPr>
              <a:t>wager question</a:t>
            </a:r>
          </a:p>
        </p:txBody>
      </p:sp>
    </p:spTree>
    <p:extLst>
      <p:ext uri="{BB962C8B-B14F-4D97-AF65-F5344CB8AC3E}">
        <p14:creationId xmlns:p14="http://schemas.microsoft.com/office/powerpoint/2010/main" val="166470803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02CC94-F56D-4972-9A12-E074121DCB7B}"/>
              </a:ext>
            </a:extLst>
          </p:cNvPr>
          <p:cNvSpPr>
            <a:spLocks noGrp="1"/>
          </p:cNvSpPr>
          <p:nvPr>
            <p:ph idx="1"/>
          </p:nvPr>
        </p:nvSpPr>
        <p:spPr>
          <a:xfrm>
            <a:off x="114300" y="76200"/>
            <a:ext cx="8915400" cy="4525963"/>
          </a:xfrm>
        </p:spPr>
        <p:txBody>
          <a:bodyPr/>
          <a:lstStyle/>
          <a:p>
            <a:r>
              <a:rPr lang="en-US" dirty="0">
                <a:solidFill>
                  <a:srgbClr val="FFFFCC"/>
                </a:solidFill>
              </a:rPr>
              <a:t>This is an algal bloom that discolors the water and may deplete oxygen and/or release toxins that may cause illness in humans and other animals.</a:t>
            </a:r>
          </a:p>
          <a:p>
            <a:pPr lvl="1"/>
            <a:r>
              <a:rPr lang="en-US" dirty="0">
                <a:solidFill>
                  <a:srgbClr val="CC9900"/>
                </a:solidFill>
              </a:rPr>
              <a:t>Don’t eat shellfish during one of these events.</a:t>
            </a:r>
          </a:p>
        </p:txBody>
      </p:sp>
      <p:pic>
        <p:nvPicPr>
          <p:cNvPr id="21506" name="Picture 2" descr="Image result for red tide">
            <a:extLst>
              <a:ext uri="{FF2B5EF4-FFF2-40B4-BE49-F238E27FC236}">
                <a16:creationId xmlns:a16="http://schemas.microsoft.com/office/drawing/2014/main" id="{D29EDAC7-F93C-4947-8F3B-945257BCA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3199"/>
            <a:ext cx="8763000" cy="39012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a:extLst>
              <a:ext uri="{FF2B5EF4-FFF2-40B4-BE49-F238E27FC236}">
                <a16:creationId xmlns:a16="http://schemas.microsoft.com/office/drawing/2014/main" id="{5DA46F1C-C91D-58AA-8015-14C24345553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18673607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02CC94-F56D-4972-9A12-E074121DCB7B}"/>
              </a:ext>
            </a:extLst>
          </p:cNvPr>
          <p:cNvSpPr>
            <a:spLocks noGrp="1"/>
          </p:cNvSpPr>
          <p:nvPr>
            <p:ph idx="1"/>
          </p:nvPr>
        </p:nvSpPr>
        <p:spPr>
          <a:xfrm>
            <a:off x="114300" y="76200"/>
            <a:ext cx="8915400" cy="4525963"/>
          </a:xfrm>
        </p:spPr>
        <p:txBody>
          <a:bodyPr/>
          <a:lstStyle/>
          <a:p>
            <a:r>
              <a:rPr lang="en-US" dirty="0">
                <a:solidFill>
                  <a:srgbClr val="FFFFCC"/>
                </a:solidFill>
              </a:rPr>
              <a:t>This is an algal bloom that discolors the water and may deplete oxygen and/or release toxins that may cause illness in humans and other animals.</a:t>
            </a:r>
          </a:p>
          <a:p>
            <a:pPr lvl="1"/>
            <a:r>
              <a:rPr lang="en-US" dirty="0">
                <a:solidFill>
                  <a:srgbClr val="CC9900"/>
                </a:solidFill>
              </a:rPr>
              <a:t>Don’t eat shellfish during one of these events.</a:t>
            </a:r>
          </a:p>
        </p:txBody>
      </p:sp>
      <p:pic>
        <p:nvPicPr>
          <p:cNvPr id="21506" name="Picture 2" descr="Image result for red tide">
            <a:extLst>
              <a:ext uri="{FF2B5EF4-FFF2-40B4-BE49-F238E27FC236}">
                <a16:creationId xmlns:a16="http://schemas.microsoft.com/office/drawing/2014/main" id="{D29EDAC7-F93C-4947-8F3B-945257BCA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3199"/>
            <a:ext cx="8763000" cy="39012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Rectangle 1">
            <a:extLst>
              <a:ext uri="{FF2B5EF4-FFF2-40B4-BE49-F238E27FC236}">
                <a16:creationId xmlns:a16="http://schemas.microsoft.com/office/drawing/2014/main" id="{1EDDF821-C567-4EFD-AE20-089FDD35FD80}"/>
              </a:ext>
            </a:extLst>
          </p:cNvPr>
          <p:cNvSpPr/>
          <p:nvPr/>
        </p:nvSpPr>
        <p:spPr>
          <a:xfrm>
            <a:off x="978620" y="3030948"/>
            <a:ext cx="5359352" cy="1569660"/>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0000"/>
                </a:solidFill>
                <a:effectLst>
                  <a:outerShdw blurRad="12700" dist="38100" dir="2700000" algn="tl" rotWithShape="0">
                    <a:srgbClr val="000000">
                      <a:lumMod val="50000"/>
                    </a:srgbClr>
                  </a:outerShdw>
                </a:effectLst>
                <a:uLnTx/>
                <a:uFillTx/>
                <a:latin typeface="Arial" charset="0"/>
                <a:ea typeface="+mn-ea"/>
                <a:cs typeface="+mn-cs"/>
              </a:rPr>
              <a:t>Red Tide</a:t>
            </a:r>
          </a:p>
        </p:txBody>
      </p:sp>
      <p:pic>
        <p:nvPicPr>
          <p:cNvPr id="4" name="Picture 3">
            <a:extLst>
              <a:ext uri="{FF2B5EF4-FFF2-40B4-BE49-F238E27FC236}">
                <a16:creationId xmlns:a16="http://schemas.microsoft.com/office/drawing/2014/main" id="{2E4A60EE-9C60-D7BD-608F-DA136C1294EB}"/>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91851310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TextBox 1"/>
          <p:cNvSpPr txBox="1">
            <a:spLocks noChangeArrowheads="1"/>
          </p:cNvSpPr>
          <p:nvPr/>
        </p:nvSpPr>
        <p:spPr bwMode="auto">
          <a:xfrm>
            <a:off x="304800" y="228600"/>
            <a:ext cx="84582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Questions 1-20 = 5pts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Category (Bonus) = 1pt Each</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Final Questions = 5 pt wager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Find the Owl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mn-ea"/>
                <a:cs typeface="+mn-cs"/>
              </a:rPr>
              <a:t> Secretly write “Owl” in the correct box worth 1pt.</a:t>
            </a:r>
          </a:p>
        </p:txBody>
      </p:sp>
      <p:pic>
        <p:nvPicPr>
          <p:cNvPr id="177155"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981200"/>
            <a:ext cx="501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a:extLst>
              <a:ext uri="{FF2B5EF4-FFF2-40B4-BE49-F238E27FC236}">
                <a16:creationId xmlns:a16="http://schemas.microsoft.com/office/drawing/2014/main" id="{090DAE6E-D598-4A5F-8811-7DB3BBEB579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81400"/>
            <a:ext cx="8610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E6EBD03-8EBC-0686-9905-2231F41E626D}"/>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1154888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4D710C-D664-4533-9692-648FE1DB9F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84" y="23567"/>
            <a:ext cx="9132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E32C194-D7C8-4A9A-A791-364B6E006FC1}"/>
              </a:ext>
            </a:extLst>
          </p:cNvPr>
          <p:cNvSpPr/>
          <p:nvPr/>
        </p:nvSpPr>
        <p:spPr>
          <a:xfrm>
            <a:off x="457200" y="304800"/>
            <a:ext cx="8382000" cy="923330"/>
          </a:xfrm>
          <a:prstGeom prst="rect">
            <a:avLst/>
          </a:prstGeom>
        </p:spPr>
        <p:txBody>
          <a:bodyPr wrap="square">
            <a:prstTxWarp prst="textDeflat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92D050"/>
                </a:solidFill>
                <a:effectLst>
                  <a:outerShdw blurRad="50800" algn="tl" rotWithShape="0">
                    <a:srgbClr val="000000"/>
                  </a:outerShdw>
                  <a:reflection blurRad="6350" stA="55000" endA="50" endPos="85000" dist="29997" dir="5400000" sy="-100000" algn="bl" rotWithShape="0"/>
                </a:effectLst>
                <a:uLnTx/>
                <a:uFillTx/>
                <a:latin typeface="Arial" charset="0"/>
                <a:ea typeface="+mn-ea"/>
                <a:cs typeface="+mn-cs"/>
              </a:rPr>
              <a:t>Protista</a:t>
            </a:r>
          </a:p>
        </p:txBody>
      </p:sp>
      <p:sp>
        <p:nvSpPr>
          <p:cNvPr id="3" name="Rectangle 2">
            <a:extLst>
              <a:ext uri="{FF2B5EF4-FFF2-40B4-BE49-F238E27FC236}">
                <a16:creationId xmlns:a16="http://schemas.microsoft.com/office/drawing/2014/main" id="{1EB1B517-40AF-47EC-AD4A-AAD10C72A0CF}"/>
              </a:ext>
            </a:extLst>
          </p:cNvPr>
          <p:cNvSpPr/>
          <p:nvPr/>
        </p:nvSpPr>
        <p:spPr>
          <a:xfrm>
            <a:off x="457200" y="4953000"/>
            <a:ext cx="3185488"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FFCC"/>
                </a:solidFill>
                <a:effectLst>
                  <a:innerShdw blurRad="177800">
                    <a:srgbClr val="FFFFFF">
                      <a:lumMod val="50000"/>
                    </a:srgbClr>
                  </a:innerShdw>
                </a:effectLst>
                <a:uLnTx/>
                <a:uFillTx/>
                <a:latin typeface="Arial" charset="0"/>
                <a:ea typeface="+mn-ea"/>
                <a:cs typeface="+mn-cs"/>
              </a:rPr>
              <a:t>Part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FFCC"/>
                </a:solidFill>
                <a:effectLst>
                  <a:innerShdw blurRad="177800">
                    <a:srgbClr val="FFFFFF">
                      <a:lumMod val="50000"/>
                    </a:srgbClr>
                  </a:innerShdw>
                </a:effectLst>
                <a:uLnTx/>
                <a:uFillTx/>
                <a:latin typeface="Arial" charset="0"/>
                <a:ea typeface="+mn-ea"/>
                <a:cs typeface="+mn-cs"/>
              </a:rPr>
              <a:t>Lesson 7</a:t>
            </a:r>
          </a:p>
        </p:txBody>
      </p:sp>
      <p:pic>
        <p:nvPicPr>
          <p:cNvPr id="4" name="Graphic 3">
            <a:extLst>
              <a:ext uri="{FF2B5EF4-FFF2-40B4-BE49-F238E27FC236}">
                <a16:creationId xmlns:a16="http://schemas.microsoft.com/office/drawing/2014/main" id="{1DAA805B-FC78-F013-B761-6939DC904C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8019" y="4944362"/>
            <a:ext cx="5699410" cy="1610564"/>
          </a:xfrm>
          <a:prstGeom prst="rect">
            <a:avLst/>
          </a:prstGeom>
        </p:spPr>
      </p:pic>
      <p:sp>
        <p:nvSpPr>
          <p:cNvPr id="5" name="Rectangle 4">
            <a:extLst>
              <a:ext uri="{FF2B5EF4-FFF2-40B4-BE49-F238E27FC236}">
                <a16:creationId xmlns:a16="http://schemas.microsoft.com/office/drawing/2014/main" id="{98978D1A-4871-FE47-2875-6F0349E6DBAD}"/>
              </a:ext>
            </a:extLst>
          </p:cNvPr>
          <p:cNvSpPr/>
          <p:nvPr/>
        </p:nvSpPr>
        <p:spPr>
          <a:xfrm>
            <a:off x="1828800" y="1676400"/>
            <a:ext cx="6000552" cy="1147465"/>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ysClr val="windowText" lastClr="000000"/>
                  </a:solidFill>
                  <a:prstDash val="solid"/>
                </a:ln>
                <a:solidFill>
                  <a:srgbClr val="99FF66"/>
                </a:solidFill>
                <a:effectLst>
                  <a:outerShdw blurRad="12700" dist="38100" dir="2700000" algn="tl" rotWithShape="0">
                    <a:srgbClr val="FFFFFF">
                      <a:lumMod val="50000"/>
                    </a:srgbClr>
                  </a:outerShdw>
                </a:effectLst>
                <a:uLnTx/>
                <a:uFillTx/>
                <a:latin typeface="Arial" charset="0"/>
                <a:ea typeface="+mn-ea"/>
                <a:cs typeface="+mn-cs"/>
              </a:rPr>
              <a:t>Review Game</a:t>
            </a:r>
          </a:p>
        </p:txBody>
      </p:sp>
      <p:pic>
        <p:nvPicPr>
          <p:cNvPr id="6" name="Picture 2" descr="Download Key Transparent HQ PNG Image | FreePNGImg">
            <a:extLst>
              <a:ext uri="{FF2B5EF4-FFF2-40B4-BE49-F238E27FC236}">
                <a16:creationId xmlns:a16="http://schemas.microsoft.com/office/drawing/2014/main" id="{D4F1AE33-24A7-DC0F-0659-0A921D5FD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44002">
            <a:off x="109004" y="37954"/>
            <a:ext cx="7548238" cy="72678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F242521-3146-97DE-A242-4186324FCF46}"/>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0503159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Biologist tend to organize protists into three general types?</a:t>
            </a:r>
          </a:p>
          <a:p>
            <a:pPr lvl="1"/>
            <a:r>
              <a:rPr lang="en-US" dirty="0">
                <a:solidFill>
                  <a:srgbClr val="CCFFCC"/>
                </a:solidFill>
              </a:rPr>
              <a:t>What are these three types?</a:t>
            </a:r>
          </a:p>
        </p:txBody>
      </p:sp>
      <p:pic>
        <p:nvPicPr>
          <p:cNvPr id="4" name="Picture 3">
            <a:extLst>
              <a:ext uri="{FF2B5EF4-FFF2-40B4-BE49-F238E27FC236}">
                <a16:creationId xmlns:a16="http://schemas.microsoft.com/office/drawing/2014/main" id="{B5C7DD9C-21A0-490E-B974-F6DD86A8DF1B}"/>
              </a:ext>
            </a:extLst>
          </p:cNvPr>
          <p:cNvPicPr>
            <a:picLocks noChangeAspect="1"/>
          </p:cNvPicPr>
          <p:nvPr/>
        </p:nvPicPr>
        <p:blipFill>
          <a:blip r:embed="rId2"/>
          <a:stretch>
            <a:fillRect/>
          </a:stretch>
        </p:blipFill>
        <p:spPr>
          <a:xfrm>
            <a:off x="131502" y="1908928"/>
            <a:ext cx="2554664" cy="4529721"/>
          </a:xfrm>
          <a:prstGeom prst="rect">
            <a:avLst/>
          </a:prstGeom>
          <a:ln w="38100">
            <a:solidFill>
              <a:schemeClr val="tx1">
                <a:lumMod val="75000"/>
              </a:schemeClr>
            </a:solidFill>
          </a:ln>
        </p:spPr>
      </p:pic>
      <p:pic>
        <p:nvPicPr>
          <p:cNvPr id="7170" name="Picture 2" descr="Image result for junk drawer">
            <a:extLst>
              <a:ext uri="{FF2B5EF4-FFF2-40B4-BE49-F238E27FC236}">
                <a16:creationId xmlns:a16="http://schemas.microsoft.com/office/drawing/2014/main" id="{C411DFE5-5825-4625-8C8A-CC007E0A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772" y="2614821"/>
            <a:ext cx="4523456" cy="3124200"/>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pic>
        <p:nvPicPr>
          <p:cNvPr id="7176" name="Picture 8" descr="Image result for junk drawer">
            <a:extLst>
              <a:ext uri="{FF2B5EF4-FFF2-40B4-BE49-F238E27FC236}">
                <a16:creationId xmlns:a16="http://schemas.microsoft.com/office/drawing/2014/main" id="{C4BE0DBE-78D2-4B1F-B9C0-4A08BDCA7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834" y="1917824"/>
            <a:ext cx="2919953" cy="4523456"/>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EE2BADB-7354-4E07-8CDE-F22F41D366B8}"/>
              </a:ext>
            </a:extLst>
          </p:cNvPr>
          <p:cNvSpPr/>
          <p:nvPr/>
        </p:nvSpPr>
        <p:spPr bwMode="auto">
          <a:xfrm>
            <a:off x="381000" y="2209800"/>
            <a:ext cx="2057400"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12" name="Rectangle: Rounded Corners 11">
            <a:extLst>
              <a:ext uri="{FF2B5EF4-FFF2-40B4-BE49-F238E27FC236}">
                <a16:creationId xmlns:a16="http://schemas.microsoft.com/office/drawing/2014/main" id="{EC103F53-E81F-4CCF-A059-99525C724927}"/>
              </a:ext>
            </a:extLst>
          </p:cNvPr>
          <p:cNvSpPr/>
          <p:nvPr/>
        </p:nvSpPr>
        <p:spPr bwMode="auto">
          <a:xfrm>
            <a:off x="3143366"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13" name="Rectangle: Rounded Corners 12">
            <a:extLst>
              <a:ext uri="{FF2B5EF4-FFF2-40B4-BE49-F238E27FC236}">
                <a16:creationId xmlns:a16="http://schemas.microsoft.com/office/drawing/2014/main" id="{C011D02C-5A52-4BB7-8300-DA7BA6FA3E56}"/>
              </a:ext>
            </a:extLst>
          </p:cNvPr>
          <p:cNvSpPr/>
          <p:nvPr/>
        </p:nvSpPr>
        <p:spPr bwMode="auto">
          <a:xfrm>
            <a:off x="6250993"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7" name="TextBox 6">
            <a:extLst>
              <a:ext uri="{FF2B5EF4-FFF2-40B4-BE49-F238E27FC236}">
                <a16:creationId xmlns:a16="http://schemas.microsoft.com/office/drawing/2014/main" id="{98D8E23A-F29C-46AB-A1B1-6EA70258605F}"/>
              </a:ext>
            </a:extLst>
          </p:cNvPr>
          <p:cNvSpPr txBox="1"/>
          <p:nvPr/>
        </p:nvSpPr>
        <p:spPr>
          <a:xfrm>
            <a:off x="494434" y="2243435"/>
            <a:ext cx="1828800" cy="923330"/>
          </a:xfrm>
          <a:prstGeom prst="rect">
            <a:avLst/>
          </a:prstGeom>
          <a:noFill/>
        </p:spPr>
        <p:txBody>
          <a:bodyPr wrap="square" rtlCol="0">
            <a:spAutoFit/>
          </a:bodyPr>
          <a:lstStyle/>
          <a:p>
            <a:r>
              <a:rPr lang="en-US" dirty="0">
                <a:solidFill>
                  <a:srgbClr val="CCFFCC"/>
                </a:solidFill>
              </a:rPr>
              <a:t>The ones that make their own food.</a:t>
            </a:r>
          </a:p>
        </p:txBody>
      </p:sp>
      <p:sp>
        <p:nvSpPr>
          <p:cNvPr id="8" name="Rectangle 7">
            <a:extLst>
              <a:ext uri="{FF2B5EF4-FFF2-40B4-BE49-F238E27FC236}">
                <a16:creationId xmlns:a16="http://schemas.microsoft.com/office/drawing/2014/main" id="{0B0A8157-57FC-4A7E-8DC9-CFE71F5D4A4D}"/>
              </a:ext>
            </a:extLst>
          </p:cNvPr>
          <p:cNvSpPr/>
          <p:nvPr/>
        </p:nvSpPr>
        <p:spPr>
          <a:xfrm>
            <a:off x="3197895" y="2209800"/>
            <a:ext cx="2212305" cy="646331"/>
          </a:xfrm>
          <a:prstGeom prst="rect">
            <a:avLst/>
          </a:prstGeom>
        </p:spPr>
        <p:txBody>
          <a:bodyPr wrap="square">
            <a:spAutoFit/>
          </a:bodyPr>
          <a:lstStyle/>
          <a:p>
            <a:pPr lvl="0"/>
            <a:r>
              <a:rPr lang="en-US" dirty="0">
                <a:solidFill>
                  <a:srgbClr val="FF66FF"/>
                </a:solidFill>
              </a:rPr>
              <a:t>The ones that eat food.</a:t>
            </a:r>
          </a:p>
        </p:txBody>
      </p:sp>
      <p:sp>
        <p:nvSpPr>
          <p:cNvPr id="9" name="Rectangle 8">
            <a:extLst>
              <a:ext uri="{FF2B5EF4-FFF2-40B4-BE49-F238E27FC236}">
                <a16:creationId xmlns:a16="http://schemas.microsoft.com/office/drawing/2014/main" id="{AE43880F-4AB5-4212-98AB-0598DA9E43CF}"/>
              </a:ext>
            </a:extLst>
          </p:cNvPr>
          <p:cNvSpPr/>
          <p:nvPr/>
        </p:nvSpPr>
        <p:spPr>
          <a:xfrm>
            <a:off x="6333158" y="2247089"/>
            <a:ext cx="2192683" cy="923330"/>
          </a:xfrm>
          <a:prstGeom prst="rect">
            <a:avLst/>
          </a:prstGeom>
        </p:spPr>
        <p:txBody>
          <a:bodyPr wrap="square">
            <a:spAutoFit/>
          </a:bodyPr>
          <a:lstStyle/>
          <a:p>
            <a:pPr lvl="0"/>
            <a:r>
              <a:rPr lang="en-US" dirty="0">
                <a:solidFill>
                  <a:srgbClr val="996633"/>
                </a:solidFill>
              </a:rPr>
              <a:t>The ones that absorb / decompose  food</a:t>
            </a:r>
          </a:p>
        </p:txBody>
      </p:sp>
      <p:pic>
        <p:nvPicPr>
          <p:cNvPr id="10" name="Picture 9">
            <a:extLst>
              <a:ext uri="{FF2B5EF4-FFF2-40B4-BE49-F238E27FC236}">
                <a16:creationId xmlns:a16="http://schemas.microsoft.com/office/drawing/2014/main" id="{4745E23E-71E9-46E9-A70F-63E18EC830E1}"/>
              </a:ext>
            </a:extLst>
          </p:cNvPr>
          <p:cNvPicPr>
            <a:picLocks noChangeAspect="1"/>
          </p:cNvPicPr>
          <p:nvPr/>
        </p:nvPicPr>
        <p:blipFill>
          <a:blip r:embed="rId5"/>
          <a:stretch>
            <a:fillRect/>
          </a:stretch>
        </p:blipFill>
        <p:spPr>
          <a:xfrm rot="20161042">
            <a:off x="2001505" y="4438120"/>
            <a:ext cx="5074097" cy="762000"/>
          </a:xfrm>
          <a:prstGeom prst="rect">
            <a:avLst/>
          </a:prstGeom>
        </p:spPr>
      </p:pic>
      <p:sp>
        <p:nvSpPr>
          <p:cNvPr id="11" name="Rectangle 10">
            <a:extLst>
              <a:ext uri="{FF2B5EF4-FFF2-40B4-BE49-F238E27FC236}">
                <a16:creationId xmlns:a16="http://schemas.microsoft.com/office/drawing/2014/main" id="{0CFA760F-4FCD-439F-991A-4AEDEE9FD961}"/>
              </a:ext>
            </a:extLst>
          </p:cNvPr>
          <p:cNvSpPr/>
          <p:nvPr/>
        </p:nvSpPr>
        <p:spPr>
          <a:xfrm>
            <a:off x="7953478" y="524424"/>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5</a:t>
            </a:r>
          </a:p>
        </p:txBody>
      </p:sp>
      <p:pic>
        <p:nvPicPr>
          <p:cNvPr id="14" name="Picture 4" descr="http://www.clker.com/cliparts/9/a/e/e/12154415151126295659lemmling_Cartoon_owl.svg.hi.png">
            <a:extLst>
              <a:ext uri="{FF2B5EF4-FFF2-40B4-BE49-F238E27FC236}">
                <a16:creationId xmlns:a16="http://schemas.microsoft.com/office/drawing/2014/main" id="{5BEE2873-88FC-417F-B00D-7AEC2E8717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807056" flipH="1">
            <a:off x="8085991" y="5913397"/>
            <a:ext cx="273389" cy="2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Image result for pencil transparent background">
            <a:extLst>
              <a:ext uri="{FF2B5EF4-FFF2-40B4-BE49-F238E27FC236}">
                <a16:creationId xmlns:a16="http://schemas.microsoft.com/office/drawing/2014/main" id="{A93706F8-568D-4B32-9B7F-8D77FDA641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156929">
            <a:off x="8207946" y="5774215"/>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pencil transparent background">
            <a:extLst>
              <a:ext uri="{FF2B5EF4-FFF2-40B4-BE49-F238E27FC236}">
                <a16:creationId xmlns:a16="http://schemas.microsoft.com/office/drawing/2014/main" id="{388C47D6-252B-45E7-857B-95AEBF52DF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62739">
            <a:off x="7831884" y="5416425"/>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F5E636E-B6A4-B4A1-8D2E-910D5963B7F7}"/>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24992108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9722" y="-9191"/>
            <a:ext cx="9048078" cy="1692771"/>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Curriculum Guide </a:t>
            </a:r>
            <a:endParaRPr kumimoji="0" lang="en-US" sz="2400" b="0" i="0" u="none" strike="noStrike" kern="1200" cap="none" spc="0" normalizeH="0" baseline="0" noProof="0" dirty="0">
              <a:ln>
                <a:noFill/>
              </a:ln>
              <a:solidFill>
                <a:srgbClr val="FFFFFF"/>
              </a:solidFill>
              <a:effectLst/>
              <a:uLnTx/>
              <a:uFillTx/>
              <a:latin typeface="Times New Roman" panose="02020603050405020304" pitchFamily="18" charset="0"/>
              <a:ea typeface="Times New Roman" panose="02020603050405020304" pitchFamily="18" charset="0"/>
              <a:cs typeface="Arial"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Number of Lessons in each unit (50 min, daily lessons) and difficult rating scale / intended grade level</a:t>
            </a:r>
            <a:r>
              <a:rPr kumimoji="0" lang="en-US" sz="2800" b="0" i="0" u="none" strike="noStrike" kern="1200" cap="none" spc="0" normalizeH="0" baseline="0" noProof="0" dirty="0">
                <a:ln>
                  <a:noFill/>
                </a:ln>
                <a:solidFill>
                  <a:srgbClr val="FFFFFF"/>
                </a:solidFill>
                <a:effectLst/>
                <a:uLnTx/>
                <a:uFillTx/>
                <a:latin typeface="Century Gothic" panose="020B0502020202020204" pitchFamily="34" charset="0"/>
                <a:ea typeface="Times New Roman" panose="02020603050405020304" pitchFamily="18" charset="0"/>
                <a:cs typeface="Arial"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Arial" pitchFamily="34" charset="0"/>
              </a:rPr>
              <a:t>      </a:t>
            </a: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=Easier,         </a:t>
            </a:r>
            <a:r>
              <a:rPr kumimoji="0" lang="en-US" sz="2800" b="0" i="0" u="none" strike="noStrike" kern="1200" cap="none" spc="0" normalizeH="0" baseline="0" noProof="0" dirty="0">
                <a:ln>
                  <a:noFill/>
                </a:ln>
                <a:solidFill>
                  <a:srgbClr val="003399">
                    <a:lumMod val="40000"/>
                    <a:lumOff val="60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 More difficult,        </a:t>
            </a:r>
            <a:r>
              <a:rPr kumimoji="0" lang="en-US" sz="2800" b="0" i="0" u="none" strike="noStrike" kern="1200" cap="none" spc="0" normalizeH="0" baseline="0" noProof="0" dirty="0">
                <a:ln>
                  <a:noFill/>
                </a:ln>
                <a:solidFill>
                  <a:srgbClr val="FFFFFF">
                    <a:lumMod val="65000"/>
                  </a:srgbClr>
                </a:solidFill>
                <a:effectLst/>
                <a:uLnTx/>
                <a:uFillTx/>
                <a:latin typeface="Century Gothic" panose="020B0502020202020204" pitchFamily="34" charset="0"/>
                <a:ea typeface="Times New Roman" panose="02020603050405020304" pitchFamily="18" charset="0"/>
                <a:cs typeface="Courier New" panose="02070309020205020404" pitchFamily="49" charset="0"/>
              </a:rPr>
              <a:t>=Most difficult</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1026" name="Picture 2" descr="Trail Signage – CSP Ontario Division">
            <a:extLst>
              <a:ext uri="{FF2B5EF4-FFF2-40B4-BE49-F238E27FC236}">
                <a16:creationId xmlns:a16="http://schemas.microsoft.com/office/drawing/2014/main" id="{FF730850-7EBB-C9FA-E794-5BFE77F1E441}"/>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1204440"/>
            <a:ext cx="485775" cy="4857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89D11E3F-0893-46F7-7BD7-0F6395869844}"/>
              </a:ext>
            </a:extLst>
          </p:cNvPr>
          <p:cNvPicPr>
            <a:picLocks noChangeAspect="1"/>
          </p:cNvPicPr>
          <p:nvPr/>
        </p:nvPicPr>
        <p:blipFill>
          <a:blip r:embed="rId3"/>
          <a:stretch>
            <a:fillRect/>
          </a:stretch>
        </p:blipFill>
        <p:spPr>
          <a:xfrm>
            <a:off x="2286000" y="1178197"/>
            <a:ext cx="557213" cy="485775"/>
          </a:xfrm>
          <a:prstGeom prst="rect">
            <a:avLst/>
          </a:prstGeom>
        </p:spPr>
      </p:pic>
      <p:pic>
        <p:nvPicPr>
          <p:cNvPr id="8" name="Picture 7">
            <a:extLst>
              <a:ext uri="{FF2B5EF4-FFF2-40B4-BE49-F238E27FC236}">
                <a16:creationId xmlns:a16="http://schemas.microsoft.com/office/drawing/2014/main" id="{E1D485D4-6501-8FD6-7860-0B16840C4704}"/>
              </a:ext>
            </a:extLst>
          </p:cNvPr>
          <p:cNvPicPr>
            <a:picLocks noChangeAspect="1"/>
          </p:cNvPicPr>
          <p:nvPr/>
        </p:nvPicPr>
        <p:blipFill>
          <a:blip r:embed="rId4"/>
          <a:stretch>
            <a:fillRect/>
          </a:stretch>
        </p:blipFill>
        <p:spPr>
          <a:xfrm>
            <a:off x="5720730" y="1175247"/>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Picture 9">
            <a:extLst>
              <a:ext uri="{FF2B5EF4-FFF2-40B4-BE49-F238E27FC236}">
                <a16:creationId xmlns:a16="http://schemas.microsoft.com/office/drawing/2014/main" id="{ABB29FD2-1BDB-288F-4386-5AD77FB3FF40}"/>
              </a:ext>
            </a:extLst>
          </p:cNvPr>
          <p:cNvPicPr>
            <a:picLocks noChangeAspect="1"/>
          </p:cNvPicPr>
          <p:nvPr/>
        </p:nvPicPr>
        <p:blipFill>
          <a:blip r:embed="rId5"/>
          <a:stretch>
            <a:fillRect/>
          </a:stretch>
        </p:blipFill>
        <p:spPr>
          <a:xfrm>
            <a:off x="181319" y="1890240"/>
            <a:ext cx="8763000" cy="4037342"/>
          </a:xfrm>
          <a:prstGeom prst="rect">
            <a:avLst/>
          </a:prstGeom>
          <a:ln w="38100">
            <a:solidFill>
              <a:srgbClr val="FFCCCC"/>
            </a:solidFill>
          </a:ln>
          <a:effectLst>
            <a:glow rad="38100">
              <a:srgbClr val="FFC000">
                <a:alpha val="58000"/>
              </a:srgbClr>
            </a:glow>
          </a:effectLst>
        </p:spPr>
      </p:pic>
      <p:pic>
        <p:nvPicPr>
          <p:cNvPr id="14" name="Picture 2" descr="Trail Signage – CSP Ontario Division">
            <a:extLst>
              <a:ext uri="{FF2B5EF4-FFF2-40B4-BE49-F238E27FC236}">
                <a16:creationId xmlns:a16="http://schemas.microsoft.com/office/drawing/2014/main" id="{1859C4AA-9664-E40B-F306-D2C3E67B80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5" y="4773122"/>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5" name="Picture 2" descr="Trail Signage – CSP Ontario Division">
            <a:extLst>
              <a:ext uri="{FF2B5EF4-FFF2-40B4-BE49-F238E27FC236}">
                <a16:creationId xmlns:a16="http://schemas.microsoft.com/office/drawing/2014/main" id="{8D2196D6-CCDD-0DD1-2621-97DBBD7CDBB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66146" y="5108557"/>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6" name="Picture 2" descr="Trail Signage – CSP Ontario Division">
            <a:extLst>
              <a:ext uri="{FF2B5EF4-FFF2-40B4-BE49-F238E27FC236}">
                <a16:creationId xmlns:a16="http://schemas.microsoft.com/office/drawing/2014/main" id="{5326899F-74AE-E0D1-6268-BB504CE77C1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77554" y="5456253"/>
            <a:ext cx="485775" cy="25717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810EE4EF-B248-16F6-FF2D-8635A63CA22B}"/>
              </a:ext>
            </a:extLst>
          </p:cNvPr>
          <p:cNvPicPr>
            <a:picLocks noChangeAspect="1"/>
          </p:cNvPicPr>
          <p:nvPr/>
        </p:nvPicPr>
        <p:blipFill>
          <a:blip r:embed="rId3"/>
          <a:stretch>
            <a:fillRect/>
          </a:stretch>
        </p:blipFill>
        <p:spPr>
          <a:xfrm>
            <a:off x="8368750" y="2763858"/>
            <a:ext cx="485775" cy="569223"/>
          </a:xfrm>
          <a:prstGeom prst="rect">
            <a:avLst/>
          </a:prstGeom>
        </p:spPr>
      </p:pic>
      <p:pic>
        <p:nvPicPr>
          <p:cNvPr id="18" name="Picture 17">
            <a:extLst>
              <a:ext uri="{FF2B5EF4-FFF2-40B4-BE49-F238E27FC236}">
                <a16:creationId xmlns:a16="http://schemas.microsoft.com/office/drawing/2014/main" id="{B0AF00C7-773A-101B-0047-9CADD44C2412}"/>
              </a:ext>
            </a:extLst>
          </p:cNvPr>
          <p:cNvPicPr>
            <a:picLocks noChangeAspect="1"/>
          </p:cNvPicPr>
          <p:nvPr/>
        </p:nvPicPr>
        <p:blipFill>
          <a:blip r:embed="rId3"/>
          <a:stretch>
            <a:fillRect/>
          </a:stretch>
        </p:blipFill>
        <p:spPr>
          <a:xfrm>
            <a:off x="8368547" y="3463949"/>
            <a:ext cx="485775" cy="534409"/>
          </a:xfrm>
          <a:prstGeom prst="rect">
            <a:avLst/>
          </a:prstGeom>
        </p:spPr>
      </p:pic>
      <p:pic>
        <p:nvPicPr>
          <p:cNvPr id="19" name="Picture 18">
            <a:extLst>
              <a:ext uri="{FF2B5EF4-FFF2-40B4-BE49-F238E27FC236}">
                <a16:creationId xmlns:a16="http://schemas.microsoft.com/office/drawing/2014/main" id="{2FDAF90E-057B-D352-C4E9-15FD6EEDF110}"/>
              </a:ext>
            </a:extLst>
          </p:cNvPr>
          <p:cNvPicPr>
            <a:picLocks noChangeAspect="1"/>
          </p:cNvPicPr>
          <p:nvPr/>
        </p:nvPicPr>
        <p:blipFill>
          <a:blip r:embed="rId3"/>
          <a:stretch>
            <a:fillRect/>
          </a:stretch>
        </p:blipFill>
        <p:spPr>
          <a:xfrm>
            <a:off x="8368546" y="4126123"/>
            <a:ext cx="485775" cy="534409"/>
          </a:xfrm>
          <a:prstGeom prst="rect">
            <a:avLst/>
          </a:prstGeom>
        </p:spPr>
      </p:pic>
      <p:sp>
        <p:nvSpPr>
          <p:cNvPr id="22" name="Rectangle 21">
            <a:extLst>
              <a:ext uri="{FF2B5EF4-FFF2-40B4-BE49-F238E27FC236}">
                <a16:creationId xmlns:a16="http://schemas.microsoft.com/office/drawing/2014/main" id="{A604A60D-0BCC-CF99-DBCE-4C5C7CFF54BE}"/>
              </a:ext>
            </a:extLst>
          </p:cNvPr>
          <p:cNvSpPr/>
          <p:nvPr/>
        </p:nvSpPr>
        <p:spPr>
          <a:xfrm>
            <a:off x="276436" y="2697708"/>
            <a:ext cx="8591128" cy="675720"/>
          </a:xfrm>
          <a:prstGeom prst="rect">
            <a:avLst/>
          </a:prstGeom>
          <a:solidFill>
            <a:srgbClr val="808080">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3" name="Rectangle 22">
            <a:extLst>
              <a:ext uri="{FF2B5EF4-FFF2-40B4-BE49-F238E27FC236}">
                <a16:creationId xmlns:a16="http://schemas.microsoft.com/office/drawing/2014/main" id="{D78D8B4D-EE45-8C90-347A-A3353D8D1955}"/>
              </a:ext>
            </a:extLst>
          </p:cNvPr>
          <p:cNvSpPr/>
          <p:nvPr/>
        </p:nvSpPr>
        <p:spPr>
          <a:xfrm>
            <a:off x="268683" y="3381711"/>
            <a:ext cx="8594646" cy="668036"/>
          </a:xfrm>
          <a:prstGeom prst="rect">
            <a:avLst/>
          </a:prstGeom>
          <a:solidFill>
            <a:schemeClr val="accent1">
              <a:lumMod val="60000"/>
              <a:lumOff val="4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4" name="Rectangle 23">
            <a:extLst>
              <a:ext uri="{FF2B5EF4-FFF2-40B4-BE49-F238E27FC236}">
                <a16:creationId xmlns:a16="http://schemas.microsoft.com/office/drawing/2014/main" id="{F09F6F05-7C06-9188-D180-E94BD8D3D24C}"/>
              </a:ext>
            </a:extLst>
          </p:cNvPr>
          <p:cNvSpPr/>
          <p:nvPr/>
        </p:nvSpPr>
        <p:spPr>
          <a:xfrm>
            <a:off x="276436" y="4066977"/>
            <a:ext cx="8650076" cy="668036"/>
          </a:xfrm>
          <a:prstGeom prst="rect">
            <a:avLst/>
          </a:prstGeom>
          <a:solidFill>
            <a:srgbClr val="9966FF">
              <a:alpha val="3764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5" name="Rectangle 24">
            <a:extLst>
              <a:ext uri="{FF2B5EF4-FFF2-40B4-BE49-F238E27FC236}">
                <a16:creationId xmlns:a16="http://schemas.microsoft.com/office/drawing/2014/main" id="{372BC9AE-0A19-8129-76E1-1078650D002A}"/>
              </a:ext>
            </a:extLst>
          </p:cNvPr>
          <p:cNvSpPr/>
          <p:nvPr/>
        </p:nvSpPr>
        <p:spPr>
          <a:xfrm>
            <a:off x="292463" y="4724160"/>
            <a:ext cx="8601419" cy="343438"/>
          </a:xfrm>
          <a:prstGeom prst="rect">
            <a:avLst/>
          </a:prstGeom>
          <a:solidFill>
            <a:schemeClr val="accent3">
              <a:lumMod val="50000"/>
              <a:alpha val="3764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6" name="Rectangle 25">
            <a:extLst>
              <a:ext uri="{FF2B5EF4-FFF2-40B4-BE49-F238E27FC236}">
                <a16:creationId xmlns:a16="http://schemas.microsoft.com/office/drawing/2014/main" id="{D6680DFB-3B32-0016-ED88-DB38031722EF}"/>
              </a:ext>
            </a:extLst>
          </p:cNvPr>
          <p:cNvSpPr/>
          <p:nvPr/>
        </p:nvSpPr>
        <p:spPr>
          <a:xfrm>
            <a:off x="281542" y="5090206"/>
            <a:ext cx="8639864" cy="343438"/>
          </a:xfrm>
          <a:prstGeom prst="rect">
            <a:avLst/>
          </a:prstGeom>
          <a:solidFill>
            <a:srgbClr val="00FFFF">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Rectangle 26">
            <a:extLst>
              <a:ext uri="{FF2B5EF4-FFF2-40B4-BE49-F238E27FC236}">
                <a16:creationId xmlns:a16="http://schemas.microsoft.com/office/drawing/2014/main" id="{2A2DC3C6-F036-7E17-5A7F-36FA00982A8F}"/>
              </a:ext>
            </a:extLst>
          </p:cNvPr>
          <p:cNvSpPr/>
          <p:nvPr/>
        </p:nvSpPr>
        <p:spPr>
          <a:xfrm>
            <a:off x="262109" y="5432265"/>
            <a:ext cx="8601419" cy="343438"/>
          </a:xfrm>
          <a:prstGeom prst="rect">
            <a:avLst/>
          </a:prstGeom>
          <a:solidFill>
            <a:srgbClr val="00B0F0">
              <a:alpha val="3725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A137E00C-01C3-20DB-E548-67090557E322}"/>
              </a:ext>
            </a:extLst>
          </p:cNvPr>
          <p:cNvSpPr/>
          <p:nvPr/>
        </p:nvSpPr>
        <p:spPr>
          <a:xfrm>
            <a:off x="319357" y="2044593"/>
            <a:ext cx="3517537" cy="624214"/>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F4547BFF-6786-2B66-C6ED-A4939D071798}"/>
              </a:ext>
            </a:extLst>
          </p:cNvPr>
          <p:cNvSpPr/>
          <p:nvPr/>
        </p:nvSpPr>
        <p:spPr>
          <a:xfrm>
            <a:off x="292463" y="1994065"/>
            <a:ext cx="4400561" cy="575878"/>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blipFill>
                  <a:blip r:embed="rId6"/>
                  <a:tile tx="0" ty="0" sx="100000" sy="100000" flip="none" algn="tl"/>
                </a:blipFill>
                <a:effectLst>
                  <a:outerShdw blurRad="12700" dist="38100" dir="2700000" algn="tl" rotWithShape="0">
                    <a:srgbClr val="000000">
                      <a:lumMod val="50000"/>
                    </a:srgbClr>
                  </a:outerShdw>
                </a:effectLst>
                <a:uLnTx/>
                <a:uFillTx/>
                <a:latin typeface="Arial" pitchFamily="34" charset="0"/>
                <a:ea typeface="+mn-ea"/>
                <a:cs typeface="Arial" pitchFamily="34" charset="0"/>
              </a:rPr>
              <a:t>Earth Science Units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4" name="Picture 3">
            <a:extLst>
              <a:ext uri="{FF2B5EF4-FFF2-40B4-BE49-F238E27FC236}">
                <a16:creationId xmlns:a16="http://schemas.microsoft.com/office/drawing/2014/main" id="{B611121E-67A7-749B-EA47-FA349290DD5E}"/>
              </a:ext>
            </a:extLst>
          </p:cNvPr>
          <p:cNvPicPr>
            <a:picLocks noChangeAspect="1"/>
          </p:cNvPicPr>
          <p:nvPr/>
        </p:nvPicPr>
        <p:blipFill>
          <a:blip r:embed="rId2"/>
          <a:stretch>
            <a:fillRect/>
          </a:stretch>
        </p:blipFill>
        <p:spPr>
          <a:xfrm>
            <a:off x="174894" y="228600"/>
            <a:ext cx="8777461" cy="5778123"/>
          </a:xfrm>
          <a:prstGeom prst="rect">
            <a:avLst/>
          </a:prstGeom>
          <a:ln w="28575">
            <a:solidFill>
              <a:srgbClr val="00B050"/>
            </a:solidFill>
          </a:ln>
          <a:effectLst>
            <a:glow rad="101600">
              <a:srgbClr val="00FF99">
                <a:alpha val="86667"/>
              </a:srgbClr>
            </a:glow>
          </a:effectLst>
        </p:spPr>
      </p:pic>
      <p:pic>
        <p:nvPicPr>
          <p:cNvPr id="29" name="Picture 28">
            <a:extLst>
              <a:ext uri="{FF2B5EF4-FFF2-40B4-BE49-F238E27FC236}">
                <a16:creationId xmlns:a16="http://schemas.microsoft.com/office/drawing/2014/main" id="{9AC98297-341D-C416-95AD-0FB9DDF18853}"/>
              </a:ext>
            </a:extLst>
          </p:cNvPr>
          <p:cNvPicPr>
            <a:picLocks noChangeAspect="1"/>
          </p:cNvPicPr>
          <p:nvPr/>
        </p:nvPicPr>
        <p:blipFill>
          <a:blip r:embed="rId3"/>
          <a:stretch>
            <a:fillRect/>
          </a:stretch>
        </p:blipFill>
        <p:spPr>
          <a:xfrm>
            <a:off x="8257616" y="2251140"/>
            <a:ext cx="481626" cy="335322"/>
          </a:xfrm>
          <a:prstGeom prst="rect">
            <a:avLst/>
          </a:prstGeom>
        </p:spPr>
      </p:pic>
      <p:pic>
        <p:nvPicPr>
          <p:cNvPr id="30" name="Picture 29">
            <a:extLst>
              <a:ext uri="{FF2B5EF4-FFF2-40B4-BE49-F238E27FC236}">
                <a16:creationId xmlns:a16="http://schemas.microsoft.com/office/drawing/2014/main" id="{1431C886-4997-9C40-9199-4638DBCD4BCD}"/>
              </a:ext>
            </a:extLst>
          </p:cNvPr>
          <p:cNvPicPr>
            <a:picLocks noChangeAspect="1"/>
          </p:cNvPicPr>
          <p:nvPr/>
        </p:nvPicPr>
        <p:blipFill>
          <a:blip r:embed="rId3"/>
          <a:stretch>
            <a:fillRect/>
          </a:stretch>
        </p:blipFill>
        <p:spPr>
          <a:xfrm>
            <a:off x="8247293" y="1931223"/>
            <a:ext cx="481626" cy="335322"/>
          </a:xfrm>
          <a:prstGeom prst="rect">
            <a:avLst/>
          </a:prstGeom>
        </p:spPr>
      </p:pic>
      <p:pic>
        <p:nvPicPr>
          <p:cNvPr id="31" name="Picture 30">
            <a:extLst>
              <a:ext uri="{FF2B5EF4-FFF2-40B4-BE49-F238E27FC236}">
                <a16:creationId xmlns:a16="http://schemas.microsoft.com/office/drawing/2014/main" id="{A0855C18-79F2-C3F0-FEF1-06F7FACD54A5}"/>
              </a:ext>
            </a:extLst>
          </p:cNvPr>
          <p:cNvPicPr>
            <a:picLocks noChangeAspect="1"/>
          </p:cNvPicPr>
          <p:nvPr/>
        </p:nvPicPr>
        <p:blipFill>
          <a:blip r:embed="rId3"/>
          <a:stretch>
            <a:fillRect/>
          </a:stretch>
        </p:blipFill>
        <p:spPr>
          <a:xfrm>
            <a:off x="8247293" y="1591942"/>
            <a:ext cx="481626" cy="335322"/>
          </a:xfrm>
          <a:prstGeom prst="rect">
            <a:avLst/>
          </a:prstGeom>
        </p:spPr>
      </p:pic>
      <p:pic>
        <p:nvPicPr>
          <p:cNvPr id="32" name="Picture 31">
            <a:extLst>
              <a:ext uri="{FF2B5EF4-FFF2-40B4-BE49-F238E27FC236}">
                <a16:creationId xmlns:a16="http://schemas.microsoft.com/office/drawing/2014/main" id="{D9D89623-618B-76D2-4105-B53F427C250F}"/>
              </a:ext>
            </a:extLst>
          </p:cNvPr>
          <p:cNvPicPr>
            <a:picLocks noChangeAspect="1"/>
          </p:cNvPicPr>
          <p:nvPr/>
        </p:nvPicPr>
        <p:blipFill>
          <a:blip r:embed="rId3"/>
          <a:stretch>
            <a:fillRect/>
          </a:stretch>
        </p:blipFill>
        <p:spPr>
          <a:xfrm>
            <a:off x="8249539" y="1251650"/>
            <a:ext cx="481626" cy="335322"/>
          </a:xfrm>
          <a:prstGeom prst="rect">
            <a:avLst/>
          </a:prstGeom>
        </p:spPr>
      </p:pic>
      <p:pic>
        <p:nvPicPr>
          <p:cNvPr id="33" name="Picture 32">
            <a:extLst>
              <a:ext uri="{FF2B5EF4-FFF2-40B4-BE49-F238E27FC236}">
                <a16:creationId xmlns:a16="http://schemas.microsoft.com/office/drawing/2014/main" id="{593AFC96-9C9A-7C8B-A595-AC8ACD2DDB8E}"/>
              </a:ext>
            </a:extLst>
          </p:cNvPr>
          <p:cNvPicPr>
            <a:picLocks noChangeAspect="1"/>
          </p:cNvPicPr>
          <p:nvPr/>
        </p:nvPicPr>
        <p:blipFill>
          <a:blip r:embed="rId3"/>
          <a:stretch>
            <a:fillRect/>
          </a:stretch>
        </p:blipFill>
        <p:spPr>
          <a:xfrm>
            <a:off x="8249539" y="929286"/>
            <a:ext cx="481626" cy="328839"/>
          </a:xfrm>
          <a:prstGeom prst="rect">
            <a:avLst/>
          </a:prstGeom>
        </p:spPr>
      </p:pic>
      <p:pic>
        <p:nvPicPr>
          <p:cNvPr id="34" name="Picture 33">
            <a:extLst>
              <a:ext uri="{FF2B5EF4-FFF2-40B4-BE49-F238E27FC236}">
                <a16:creationId xmlns:a16="http://schemas.microsoft.com/office/drawing/2014/main" id="{EBC2DF43-481B-5F7B-16A9-F309739ABB7A}"/>
              </a:ext>
            </a:extLst>
          </p:cNvPr>
          <p:cNvPicPr>
            <a:picLocks noChangeAspect="1"/>
          </p:cNvPicPr>
          <p:nvPr/>
        </p:nvPicPr>
        <p:blipFill>
          <a:blip r:embed="rId4"/>
          <a:stretch>
            <a:fillRect/>
          </a:stretch>
        </p:blipFill>
        <p:spPr>
          <a:xfrm>
            <a:off x="8247293" y="2622972"/>
            <a:ext cx="560881" cy="487722"/>
          </a:xfrm>
          <a:prstGeom prst="rect">
            <a:avLst/>
          </a:prstGeom>
        </p:spPr>
      </p:pic>
      <p:pic>
        <p:nvPicPr>
          <p:cNvPr id="35" name="Picture 34">
            <a:extLst>
              <a:ext uri="{FF2B5EF4-FFF2-40B4-BE49-F238E27FC236}">
                <a16:creationId xmlns:a16="http://schemas.microsoft.com/office/drawing/2014/main" id="{F76039AE-01DE-2815-9907-74A008980891}"/>
              </a:ext>
            </a:extLst>
          </p:cNvPr>
          <p:cNvPicPr>
            <a:picLocks noChangeAspect="1"/>
          </p:cNvPicPr>
          <p:nvPr/>
        </p:nvPicPr>
        <p:blipFill>
          <a:blip r:embed="rId4"/>
          <a:stretch>
            <a:fillRect/>
          </a:stretch>
        </p:blipFill>
        <p:spPr>
          <a:xfrm>
            <a:off x="8245395" y="3310596"/>
            <a:ext cx="560881" cy="487722"/>
          </a:xfrm>
          <a:prstGeom prst="rect">
            <a:avLst/>
          </a:prstGeom>
        </p:spPr>
      </p:pic>
      <p:pic>
        <p:nvPicPr>
          <p:cNvPr id="36" name="Picture 35">
            <a:extLst>
              <a:ext uri="{FF2B5EF4-FFF2-40B4-BE49-F238E27FC236}">
                <a16:creationId xmlns:a16="http://schemas.microsoft.com/office/drawing/2014/main" id="{142D5268-795D-84B8-25AC-15871A40711F}"/>
              </a:ext>
            </a:extLst>
          </p:cNvPr>
          <p:cNvPicPr>
            <a:picLocks noChangeAspect="1"/>
          </p:cNvPicPr>
          <p:nvPr/>
        </p:nvPicPr>
        <p:blipFill>
          <a:blip r:embed="rId4"/>
          <a:stretch>
            <a:fillRect/>
          </a:stretch>
        </p:blipFill>
        <p:spPr>
          <a:xfrm>
            <a:off x="8243327" y="4638932"/>
            <a:ext cx="560881" cy="487722"/>
          </a:xfrm>
          <a:prstGeom prst="rect">
            <a:avLst/>
          </a:prstGeom>
        </p:spPr>
      </p:pic>
      <p:pic>
        <p:nvPicPr>
          <p:cNvPr id="37" name="Picture 36">
            <a:extLst>
              <a:ext uri="{FF2B5EF4-FFF2-40B4-BE49-F238E27FC236}">
                <a16:creationId xmlns:a16="http://schemas.microsoft.com/office/drawing/2014/main" id="{D2A22493-EFD6-D5BE-BDF7-8E6C29176A29}"/>
              </a:ext>
            </a:extLst>
          </p:cNvPr>
          <p:cNvPicPr>
            <a:picLocks noChangeAspect="1"/>
          </p:cNvPicPr>
          <p:nvPr/>
        </p:nvPicPr>
        <p:blipFill>
          <a:blip r:embed="rId5"/>
          <a:stretch>
            <a:fillRect/>
          </a:stretch>
        </p:blipFill>
        <p:spPr>
          <a:xfrm>
            <a:off x="8245395" y="3960692"/>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8" name="Picture 37">
            <a:extLst>
              <a:ext uri="{FF2B5EF4-FFF2-40B4-BE49-F238E27FC236}">
                <a16:creationId xmlns:a16="http://schemas.microsoft.com/office/drawing/2014/main" id="{97771D9F-5FF4-AA5E-D8FF-F8A85CEB8EAF}"/>
              </a:ext>
            </a:extLst>
          </p:cNvPr>
          <p:cNvPicPr>
            <a:picLocks noChangeAspect="1"/>
          </p:cNvPicPr>
          <p:nvPr/>
        </p:nvPicPr>
        <p:blipFill>
          <a:blip r:embed="rId5"/>
          <a:stretch>
            <a:fillRect/>
          </a:stretch>
        </p:blipFill>
        <p:spPr>
          <a:xfrm>
            <a:off x="8232277" y="5280040"/>
            <a:ext cx="532304" cy="4857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9" name="Picture 38">
            <a:extLst>
              <a:ext uri="{FF2B5EF4-FFF2-40B4-BE49-F238E27FC236}">
                <a16:creationId xmlns:a16="http://schemas.microsoft.com/office/drawing/2014/main" id="{64D8889B-6A5A-D69E-94AB-AD3D1292A974}"/>
              </a:ext>
            </a:extLst>
          </p:cNvPr>
          <p:cNvPicPr>
            <a:picLocks noChangeAspect="1"/>
          </p:cNvPicPr>
          <p:nvPr/>
        </p:nvPicPr>
        <p:blipFill>
          <a:blip r:embed="rId6"/>
          <a:stretch>
            <a:fillRect/>
          </a:stretch>
        </p:blipFill>
        <p:spPr>
          <a:xfrm>
            <a:off x="235658" y="922144"/>
            <a:ext cx="8603543" cy="400852"/>
          </a:xfrm>
          <a:prstGeom prst="rect">
            <a:avLst/>
          </a:prstGeom>
          <a:effectLst>
            <a:glow rad="25400">
              <a:srgbClr val="CCFFCC">
                <a:alpha val="21000"/>
              </a:srgbClr>
            </a:glow>
          </a:effectLst>
        </p:spPr>
      </p:pic>
      <p:pic>
        <p:nvPicPr>
          <p:cNvPr id="40" name="Picture 39">
            <a:extLst>
              <a:ext uri="{FF2B5EF4-FFF2-40B4-BE49-F238E27FC236}">
                <a16:creationId xmlns:a16="http://schemas.microsoft.com/office/drawing/2014/main" id="{AD8AA31E-D4E0-89DB-8C4E-6326D4FA938C}"/>
              </a:ext>
            </a:extLst>
          </p:cNvPr>
          <p:cNvPicPr>
            <a:picLocks noChangeAspect="1"/>
          </p:cNvPicPr>
          <p:nvPr/>
        </p:nvPicPr>
        <p:blipFill>
          <a:blip r:embed="rId6"/>
          <a:stretch>
            <a:fillRect/>
          </a:stretch>
        </p:blipFill>
        <p:spPr>
          <a:xfrm>
            <a:off x="228187" y="1268140"/>
            <a:ext cx="8606475" cy="350621"/>
          </a:xfrm>
          <a:prstGeom prst="rect">
            <a:avLst/>
          </a:prstGeom>
          <a:effectLst>
            <a:glow rad="25400">
              <a:srgbClr val="9966FF">
                <a:alpha val="21000"/>
              </a:srgbClr>
            </a:glow>
          </a:effectLst>
        </p:spPr>
      </p:pic>
      <p:pic>
        <p:nvPicPr>
          <p:cNvPr id="41" name="Picture 40">
            <a:extLst>
              <a:ext uri="{FF2B5EF4-FFF2-40B4-BE49-F238E27FC236}">
                <a16:creationId xmlns:a16="http://schemas.microsoft.com/office/drawing/2014/main" id="{10417779-9429-E32B-053B-FDB6E6149D03}"/>
              </a:ext>
            </a:extLst>
          </p:cNvPr>
          <p:cNvPicPr>
            <a:picLocks noChangeAspect="1"/>
          </p:cNvPicPr>
          <p:nvPr/>
        </p:nvPicPr>
        <p:blipFill>
          <a:blip r:embed="rId6"/>
          <a:stretch>
            <a:fillRect/>
          </a:stretch>
        </p:blipFill>
        <p:spPr>
          <a:xfrm>
            <a:off x="223137" y="1601449"/>
            <a:ext cx="8611525" cy="350621"/>
          </a:xfrm>
          <a:prstGeom prst="rect">
            <a:avLst/>
          </a:prstGeom>
          <a:effectLst>
            <a:glow rad="25400">
              <a:schemeClr val="accent1">
                <a:lumMod val="60000"/>
                <a:lumOff val="40000"/>
                <a:alpha val="48000"/>
              </a:schemeClr>
            </a:glow>
          </a:effectLst>
        </p:spPr>
      </p:pic>
      <p:pic>
        <p:nvPicPr>
          <p:cNvPr id="42" name="Picture 41">
            <a:extLst>
              <a:ext uri="{FF2B5EF4-FFF2-40B4-BE49-F238E27FC236}">
                <a16:creationId xmlns:a16="http://schemas.microsoft.com/office/drawing/2014/main" id="{CBE007B7-205E-C436-CBD7-7CD41D2720A6}"/>
              </a:ext>
            </a:extLst>
          </p:cNvPr>
          <p:cNvPicPr>
            <a:picLocks noChangeAspect="1"/>
          </p:cNvPicPr>
          <p:nvPr/>
        </p:nvPicPr>
        <p:blipFill>
          <a:blip r:embed="rId6"/>
          <a:stretch>
            <a:fillRect/>
          </a:stretch>
        </p:blipFill>
        <p:spPr>
          <a:xfrm>
            <a:off x="223136" y="1956268"/>
            <a:ext cx="8611525" cy="310277"/>
          </a:xfrm>
          <a:prstGeom prst="rect">
            <a:avLst/>
          </a:prstGeom>
          <a:effectLst>
            <a:glow rad="25400">
              <a:srgbClr val="00B050">
                <a:alpha val="49000"/>
              </a:srgbClr>
            </a:glow>
          </a:effectLst>
        </p:spPr>
      </p:pic>
      <p:pic>
        <p:nvPicPr>
          <p:cNvPr id="43" name="Picture 42">
            <a:extLst>
              <a:ext uri="{FF2B5EF4-FFF2-40B4-BE49-F238E27FC236}">
                <a16:creationId xmlns:a16="http://schemas.microsoft.com/office/drawing/2014/main" id="{0B1576A9-EC17-6202-BE49-4246DD906A29}"/>
              </a:ext>
            </a:extLst>
          </p:cNvPr>
          <p:cNvPicPr>
            <a:picLocks noChangeAspect="1"/>
          </p:cNvPicPr>
          <p:nvPr/>
        </p:nvPicPr>
        <p:blipFill>
          <a:blip r:embed="rId6"/>
          <a:stretch>
            <a:fillRect/>
          </a:stretch>
        </p:blipFill>
        <p:spPr>
          <a:xfrm>
            <a:off x="223136" y="2275643"/>
            <a:ext cx="8651973" cy="350621"/>
          </a:xfrm>
          <a:prstGeom prst="rect">
            <a:avLst/>
          </a:prstGeom>
          <a:effectLst>
            <a:glow rad="25400">
              <a:schemeClr val="tx1">
                <a:lumMod val="65000"/>
                <a:alpha val="38000"/>
              </a:schemeClr>
            </a:glow>
          </a:effectLst>
        </p:spPr>
      </p:pic>
      <p:pic>
        <p:nvPicPr>
          <p:cNvPr id="45" name="Picture 44">
            <a:extLst>
              <a:ext uri="{FF2B5EF4-FFF2-40B4-BE49-F238E27FC236}">
                <a16:creationId xmlns:a16="http://schemas.microsoft.com/office/drawing/2014/main" id="{9CCE1788-A84B-DB1C-E18F-5931B9B6065C}"/>
              </a:ext>
            </a:extLst>
          </p:cNvPr>
          <p:cNvPicPr>
            <a:picLocks noChangeAspect="1"/>
          </p:cNvPicPr>
          <p:nvPr/>
        </p:nvPicPr>
        <p:blipFill>
          <a:blip r:embed="rId6"/>
          <a:stretch>
            <a:fillRect/>
          </a:stretch>
        </p:blipFill>
        <p:spPr>
          <a:xfrm>
            <a:off x="192081" y="3263650"/>
            <a:ext cx="8658924" cy="662309"/>
          </a:xfrm>
          <a:prstGeom prst="rect">
            <a:avLst/>
          </a:prstGeom>
          <a:effectLst>
            <a:glow rad="25400">
              <a:srgbClr val="FF0000">
                <a:alpha val="26000"/>
              </a:srgbClr>
            </a:glow>
          </a:effectLst>
        </p:spPr>
      </p:pic>
      <p:pic>
        <p:nvPicPr>
          <p:cNvPr id="46" name="Picture 45">
            <a:extLst>
              <a:ext uri="{FF2B5EF4-FFF2-40B4-BE49-F238E27FC236}">
                <a16:creationId xmlns:a16="http://schemas.microsoft.com/office/drawing/2014/main" id="{742D53F7-F383-7E63-22A4-B6C048BF05FB}"/>
              </a:ext>
            </a:extLst>
          </p:cNvPr>
          <p:cNvPicPr>
            <a:picLocks noChangeAspect="1"/>
          </p:cNvPicPr>
          <p:nvPr/>
        </p:nvPicPr>
        <p:blipFill>
          <a:blip r:embed="rId6"/>
          <a:stretch>
            <a:fillRect/>
          </a:stretch>
        </p:blipFill>
        <p:spPr>
          <a:xfrm>
            <a:off x="211069" y="3925959"/>
            <a:ext cx="8611525" cy="610796"/>
          </a:xfrm>
          <a:prstGeom prst="rect">
            <a:avLst/>
          </a:prstGeom>
          <a:effectLst>
            <a:glow rad="25400">
              <a:srgbClr val="CC66FF">
                <a:alpha val="25882"/>
              </a:srgbClr>
            </a:glow>
          </a:effectLst>
        </p:spPr>
      </p:pic>
      <p:pic>
        <p:nvPicPr>
          <p:cNvPr id="47" name="Picture 46">
            <a:extLst>
              <a:ext uri="{FF2B5EF4-FFF2-40B4-BE49-F238E27FC236}">
                <a16:creationId xmlns:a16="http://schemas.microsoft.com/office/drawing/2014/main" id="{13961863-A6FE-7B3C-FC67-2994AA17B426}"/>
              </a:ext>
            </a:extLst>
          </p:cNvPr>
          <p:cNvPicPr>
            <a:picLocks noChangeAspect="1"/>
          </p:cNvPicPr>
          <p:nvPr/>
        </p:nvPicPr>
        <p:blipFill>
          <a:blip r:embed="rId6"/>
          <a:stretch>
            <a:fillRect/>
          </a:stretch>
        </p:blipFill>
        <p:spPr>
          <a:xfrm>
            <a:off x="206609" y="4563345"/>
            <a:ext cx="8635629" cy="662309"/>
          </a:xfrm>
          <a:prstGeom prst="rect">
            <a:avLst/>
          </a:prstGeom>
          <a:effectLst>
            <a:glow rad="25400">
              <a:srgbClr val="7030A0">
                <a:alpha val="26000"/>
              </a:srgbClr>
            </a:glow>
          </a:effectLst>
        </p:spPr>
      </p:pic>
      <p:pic>
        <p:nvPicPr>
          <p:cNvPr id="48" name="Picture 47">
            <a:extLst>
              <a:ext uri="{FF2B5EF4-FFF2-40B4-BE49-F238E27FC236}">
                <a16:creationId xmlns:a16="http://schemas.microsoft.com/office/drawing/2014/main" id="{0903E87E-871B-BCC1-6978-FED3410F6B35}"/>
              </a:ext>
            </a:extLst>
          </p:cNvPr>
          <p:cNvPicPr>
            <a:picLocks noChangeAspect="1"/>
          </p:cNvPicPr>
          <p:nvPr/>
        </p:nvPicPr>
        <p:blipFill>
          <a:blip r:embed="rId6"/>
          <a:stretch>
            <a:fillRect/>
          </a:stretch>
        </p:blipFill>
        <p:spPr>
          <a:xfrm>
            <a:off x="223135" y="5216029"/>
            <a:ext cx="8611525" cy="662310"/>
          </a:xfrm>
          <a:prstGeom prst="rect">
            <a:avLst/>
          </a:prstGeom>
          <a:effectLst>
            <a:glow rad="25400">
              <a:srgbClr val="00B0F0">
                <a:alpha val="26000"/>
              </a:srgbClr>
            </a:glow>
          </a:effectLst>
        </p:spPr>
      </p:pic>
      <p:sp>
        <p:nvSpPr>
          <p:cNvPr id="26" name="Diamond 25">
            <a:extLst>
              <a:ext uri="{FF2B5EF4-FFF2-40B4-BE49-F238E27FC236}">
                <a16:creationId xmlns:a16="http://schemas.microsoft.com/office/drawing/2014/main" id="{76E0B733-7387-3199-9930-6741085A5F15}"/>
              </a:ext>
            </a:extLst>
          </p:cNvPr>
          <p:cNvSpPr/>
          <p:nvPr/>
        </p:nvSpPr>
        <p:spPr>
          <a:xfrm>
            <a:off x="8398273" y="3529496"/>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7" name="Diamond 26">
            <a:extLst>
              <a:ext uri="{FF2B5EF4-FFF2-40B4-BE49-F238E27FC236}">
                <a16:creationId xmlns:a16="http://schemas.microsoft.com/office/drawing/2014/main" id="{B68511B4-E07A-DC12-4858-CAFB171E49D1}"/>
              </a:ext>
            </a:extLst>
          </p:cNvPr>
          <p:cNvSpPr/>
          <p:nvPr/>
        </p:nvSpPr>
        <p:spPr>
          <a:xfrm>
            <a:off x="8409714" y="2857461"/>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2" name="Picture 1">
            <a:extLst>
              <a:ext uri="{FF2B5EF4-FFF2-40B4-BE49-F238E27FC236}">
                <a16:creationId xmlns:a16="http://schemas.microsoft.com/office/drawing/2014/main" id="{9FE1ECA2-B136-A4E2-D08B-CBCD6E4F897C}"/>
              </a:ext>
            </a:extLst>
          </p:cNvPr>
          <p:cNvPicPr>
            <a:picLocks noChangeAspect="1"/>
          </p:cNvPicPr>
          <p:nvPr/>
        </p:nvPicPr>
        <p:blipFill>
          <a:blip r:embed="rId7"/>
          <a:stretch>
            <a:fillRect/>
          </a:stretch>
        </p:blipFill>
        <p:spPr>
          <a:xfrm>
            <a:off x="166878" y="2613874"/>
            <a:ext cx="8675360" cy="658262"/>
          </a:xfrm>
          <a:prstGeom prst="rect">
            <a:avLst/>
          </a:prstGeom>
        </p:spPr>
      </p:pic>
      <p:sp>
        <p:nvSpPr>
          <p:cNvPr id="6" name="Rectangle 5">
            <a:extLst>
              <a:ext uri="{FF2B5EF4-FFF2-40B4-BE49-F238E27FC236}">
                <a16:creationId xmlns:a16="http://schemas.microsoft.com/office/drawing/2014/main" id="{0050CDC5-0458-203E-6812-3B2674B1452A}"/>
              </a:ext>
            </a:extLst>
          </p:cNvPr>
          <p:cNvSpPr/>
          <p:nvPr/>
        </p:nvSpPr>
        <p:spPr>
          <a:xfrm>
            <a:off x="304799" y="314221"/>
            <a:ext cx="2971801" cy="374267"/>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Rectangle 6">
            <a:extLst>
              <a:ext uri="{FF2B5EF4-FFF2-40B4-BE49-F238E27FC236}">
                <a16:creationId xmlns:a16="http://schemas.microsoft.com/office/drawing/2014/main" id="{121FC6B2-68DE-1E4D-D215-7EBCF043128C}"/>
              </a:ext>
            </a:extLst>
          </p:cNvPr>
          <p:cNvSpPr/>
          <p:nvPr/>
        </p:nvSpPr>
        <p:spPr>
          <a:xfrm>
            <a:off x="304799" y="321697"/>
            <a:ext cx="4343401" cy="608408"/>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CC"/>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Life Science Units</a:t>
            </a:r>
          </a:p>
        </p:txBody>
      </p:sp>
    </p:spTree>
    <p:extLst>
      <p:ext uri="{BB962C8B-B14F-4D97-AF65-F5344CB8AC3E}">
        <p14:creationId xmlns:p14="http://schemas.microsoft.com/office/powerpoint/2010/main" val="91994086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FCA0968-771D-8030-088F-C44C7F65173B}"/>
              </a:ext>
            </a:extLst>
          </p:cNvPr>
          <p:cNvSpPr txBox="1"/>
          <p:nvPr/>
        </p:nvSpPr>
        <p:spPr>
          <a:xfrm>
            <a:off x="152400" y="110802"/>
            <a:ext cx="8839200" cy="523220"/>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CC99"/>
                </a:solidFill>
                <a:effectLst/>
                <a:uLnTx/>
                <a:uFillTx/>
                <a:latin typeface="Century Gothic" panose="020B0502020202020204" pitchFamily="34" charset="0"/>
                <a:ea typeface="Times New Roman" panose="02020603050405020304" pitchFamily="18" charset="0"/>
                <a:cs typeface="Courier New" panose="02070309020205020404" pitchFamily="49" charset="0"/>
              </a:rPr>
              <a:t>      </a:t>
            </a:r>
            <a:endParaRPr kumimoji="0" lang="en-US" sz="2800" b="0" i="0" u="none" strike="noStrike" kern="1200" cap="none" spc="0" normalizeH="0" baseline="0" noProof="0" dirty="0">
              <a:ln>
                <a:noFill/>
              </a:ln>
              <a:solidFill>
                <a:srgbClr val="FFFFFF">
                  <a:lumMod val="65000"/>
                </a:srgbClr>
              </a:solidFill>
              <a:effectLst/>
              <a:uLnTx/>
              <a:uFillTx/>
              <a:latin typeface="Times New Roman" panose="02020603050405020304" pitchFamily="18" charset="0"/>
              <a:ea typeface="Times New Roman" panose="02020603050405020304" pitchFamily="18" charset="0"/>
              <a:cs typeface="Arial" pitchFamily="34" charset="0"/>
            </a:endParaRPr>
          </a:p>
        </p:txBody>
      </p:sp>
      <p:pic>
        <p:nvPicPr>
          <p:cNvPr id="6" name="Picture 5">
            <a:extLst>
              <a:ext uri="{FF2B5EF4-FFF2-40B4-BE49-F238E27FC236}">
                <a16:creationId xmlns:a16="http://schemas.microsoft.com/office/drawing/2014/main" id="{6F0573DA-E488-4066-05FF-E5A98E4E16D0}"/>
              </a:ext>
            </a:extLst>
          </p:cNvPr>
          <p:cNvPicPr>
            <a:picLocks noChangeAspect="1"/>
          </p:cNvPicPr>
          <p:nvPr/>
        </p:nvPicPr>
        <p:blipFill>
          <a:blip r:embed="rId2"/>
          <a:stretch>
            <a:fillRect/>
          </a:stretch>
        </p:blipFill>
        <p:spPr>
          <a:xfrm>
            <a:off x="201510" y="152400"/>
            <a:ext cx="8781327" cy="4737672"/>
          </a:xfrm>
          <a:prstGeom prst="rect">
            <a:avLst/>
          </a:prstGeom>
          <a:ln w="38100">
            <a:solidFill>
              <a:srgbClr val="CC66FF"/>
            </a:solidFill>
          </a:ln>
          <a:effectLst>
            <a:glow rad="88900">
              <a:srgbClr val="CC66FF">
                <a:alpha val="40000"/>
              </a:srgbClr>
            </a:glow>
          </a:effectLst>
        </p:spPr>
      </p:pic>
      <p:pic>
        <p:nvPicPr>
          <p:cNvPr id="28" name="Picture 27">
            <a:extLst>
              <a:ext uri="{FF2B5EF4-FFF2-40B4-BE49-F238E27FC236}">
                <a16:creationId xmlns:a16="http://schemas.microsoft.com/office/drawing/2014/main" id="{45957EBA-DD97-536E-AA1E-0C86E5E0BE10}"/>
              </a:ext>
            </a:extLst>
          </p:cNvPr>
          <p:cNvPicPr>
            <a:picLocks noChangeAspect="1"/>
          </p:cNvPicPr>
          <p:nvPr/>
        </p:nvPicPr>
        <p:blipFill>
          <a:blip r:embed="rId3"/>
          <a:stretch>
            <a:fillRect/>
          </a:stretch>
        </p:blipFill>
        <p:spPr>
          <a:xfrm>
            <a:off x="8334377" y="1237235"/>
            <a:ext cx="532304" cy="685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9" name="Picture 48">
            <a:extLst>
              <a:ext uri="{FF2B5EF4-FFF2-40B4-BE49-F238E27FC236}">
                <a16:creationId xmlns:a16="http://schemas.microsoft.com/office/drawing/2014/main" id="{9B9FD406-8006-243E-A4B5-C825A6C0B876}"/>
              </a:ext>
            </a:extLst>
          </p:cNvPr>
          <p:cNvPicPr>
            <a:picLocks noChangeAspect="1"/>
          </p:cNvPicPr>
          <p:nvPr/>
        </p:nvPicPr>
        <p:blipFill>
          <a:blip r:embed="rId4"/>
          <a:stretch>
            <a:fillRect/>
          </a:stretch>
        </p:blipFill>
        <p:spPr>
          <a:xfrm>
            <a:off x="8334377" y="3962400"/>
            <a:ext cx="532304" cy="685800"/>
          </a:xfrm>
          <a:prstGeom prst="rect">
            <a:avLst/>
          </a:prstGeom>
        </p:spPr>
      </p:pic>
      <p:pic>
        <p:nvPicPr>
          <p:cNvPr id="50" name="Picture 49">
            <a:extLst>
              <a:ext uri="{FF2B5EF4-FFF2-40B4-BE49-F238E27FC236}">
                <a16:creationId xmlns:a16="http://schemas.microsoft.com/office/drawing/2014/main" id="{1DDCD03F-11D3-1DB8-C853-A920D93691A8}"/>
              </a:ext>
            </a:extLst>
          </p:cNvPr>
          <p:cNvPicPr>
            <a:picLocks noChangeAspect="1"/>
          </p:cNvPicPr>
          <p:nvPr/>
        </p:nvPicPr>
        <p:blipFill>
          <a:blip r:embed="rId3"/>
          <a:stretch>
            <a:fillRect/>
          </a:stretch>
        </p:blipFill>
        <p:spPr>
          <a:xfrm>
            <a:off x="8334377" y="3048000"/>
            <a:ext cx="532304" cy="6725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1" name="Picture 50">
            <a:extLst>
              <a:ext uri="{FF2B5EF4-FFF2-40B4-BE49-F238E27FC236}">
                <a16:creationId xmlns:a16="http://schemas.microsoft.com/office/drawing/2014/main" id="{A33214EB-B925-8680-0183-C929C847B93A}"/>
              </a:ext>
            </a:extLst>
          </p:cNvPr>
          <p:cNvPicPr>
            <a:picLocks noChangeAspect="1"/>
          </p:cNvPicPr>
          <p:nvPr/>
        </p:nvPicPr>
        <p:blipFill>
          <a:blip r:embed="rId4"/>
          <a:stretch>
            <a:fillRect/>
          </a:stretch>
        </p:blipFill>
        <p:spPr>
          <a:xfrm>
            <a:off x="8340804" y="2137347"/>
            <a:ext cx="532304" cy="685800"/>
          </a:xfrm>
          <a:prstGeom prst="rect">
            <a:avLst/>
          </a:prstGeom>
        </p:spPr>
      </p:pic>
      <p:sp>
        <p:nvSpPr>
          <p:cNvPr id="8" name="Diamond 7">
            <a:extLst>
              <a:ext uri="{FF2B5EF4-FFF2-40B4-BE49-F238E27FC236}">
                <a16:creationId xmlns:a16="http://schemas.microsoft.com/office/drawing/2014/main" id="{AAD470F7-723D-22F9-778A-58CBFAC723C2}"/>
              </a:ext>
            </a:extLst>
          </p:cNvPr>
          <p:cNvSpPr/>
          <p:nvPr/>
        </p:nvSpPr>
        <p:spPr>
          <a:xfrm>
            <a:off x="8490834" y="2480247"/>
            <a:ext cx="232244" cy="217172"/>
          </a:xfrm>
          <a:prstGeom prst="diamon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9" name="Rectangle 8">
            <a:extLst>
              <a:ext uri="{FF2B5EF4-FFF2-40B4-BE49-F238E27FC236}">
                <a16:creationId xmlns:a16="http://schemas.microsoft.com/office/drawing/2014/main" id="{4D18C986-DE45-3B04-2A45-81A1E08E9BDC}"/>
              </a:ext>
            </a:extLst>
          </p:cNvPr>
          <p:cNvSpPr/>
          <p:nvPr/>
        </p:nvSpPr>
        <p:spPr>
          <a:xfrm>
            <a:off x="192746" y="1143001"/>
            <a:ext cx="8680361" cy="925974"/>
          </a:xfrm>
          <a:prstGeom prst="rect">
            <a:avLst/>
          </a:prstGeom>
          <a:solidFill>
            <a:schemeClr val="accent1">
              <a:alpha val="2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3" name="Rectangle 52">
            <a:extLst>
              <a:ext uri="{FF2B5EF4-FFF2-40B4-BE49-F238E27FC236}">
                <a16:creationId xmlns:a16="http://schemas.microsoft.com/office/drawing/2014/main" id="{B7D16589-45C2-9F30-28E4-6ADFC58C164A}"/>
              </a:ext>
            </a:extLst>
          </p:cNvPr>
          <p:cNvSpPr/>
          <p:nvPr/>
        </p:nvSpPr>
        <p:spPr>
          <a:xfrm>
            <a:off x="223652" y="2059069"/>
            <a:ext cx="8643029" cy="925974"/>
          </a:xfrm>
          <a:prstGeom prst="rect">
            <a:avLst/>
          </a:prstGeom>
          <a:solidFill>
            <a:srgbClr val="FFC00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4" name="Rectangle 53">
            <a:extLst>
              <a:ext uri="{FF2B5EF4-FFF2-40B4-BE49-F238E27FC236}">
                <a16:creationId xmlns:a16="http://schemas.microsoft.com/office/drawing/2014/main" id="{804CEB4D-F487-AE88-3083-2DB1B0D39D96}"/>
              </a:ext>
            </a:extLst>
          </p:cNvPr>
          <p:cNvSpPr/>
          <p:nvPr/>
        </p:nvSpPr>
        <p:spPr>
          <a:xfrm>
            <a:off x="227355" y="2971486"/>
            <a:ext cx="8645752" cy="925974"/>
          </a:xfrm>
          <a:prstGeom prst="rect">
            <a:avLst/>
          </a:prstGeom>
          <a:solidFill>
            <a:srgbClr val="7030A0">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5" name="Rectangle 54">
            <a:extLst>
              <a:ext uri="{FF2B5EF4-FFF2-40B4-BE49-F238E27FC236}">
                <a16:creationId xmlns:a16="http://schemas.microsoft.com/office/drawing/2014/main" id="{2F64E785-7BC8-ECB5-5EEB-0E0302E28082}"/>
              </a:ext>
            </a:extLst>
          </p:cNvPr>
          <p:cNvSpPr/>
          <p:nvPr/>
        </p:nvSpPr>
        <p:spPr>
          <a:xfrm>
            <a:off x="201510" y="3887554"/>
            <a:ext cx="8626086" cy="925974"/>
          </a:xfrm>
          <a:prstGeom prst="rect">
            <a:avLst/>
          </a:prstGeom>
          <a:solidFill>
            <a:srgbClr val="00FFFF">
              <a:alpha val="2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2" name="Rectangle 1">
            <a:extLst>
              <a:ext uri="{FF2B5EF4-FFF2-40B4-BE49-F238E27FC236}">
                <a16:creationId xmlns:a16="http://schemas.microsoft.com/office/drawing/2014/main" id="{843F03A3-8C16-58C7-293F-4575DEBAD037}"/>
              </a:ext>
            </a:extLst>
          </p:cNvPr>
          <p:cNvSpPr/>
          <p:nvPr/>
        </p:nvSpPr>
        <p:spPr>
          <a:xfrm>
            <a:off x="304800" y="240490"/>
            <a:ext cx="3962400" cy="67391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3">
            <a:extLst>
              <a:ext uri="{FF2B5EF4-FFF2-40B4-BE49-F238E27FC236}">
                <a16:creationId xmlns:a16="http://schemas.microsoft.com/office/drawing/2014/main" id="{369652ED-F1EC-6B83-4CB6-2241F35239F3}"/>
              </a:ext>
            </a:extLst>
          </p:cNvPr>
          <p:cNvSpPr/>
          <p:nvPr/>
        </p:nvSpPr>
        <p:spPr>
          <a:xfrm>
            <a:off x="304800" y="226933"/>
            <a:ext cx="4419600" cy="828272"/>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CC66FF"/>
                </a:solidFill>
                <a:effectLst>
                  <a:outerShdw blurRad="12700" dist="38100" dir="2700000" algn="tl" rotWithShape="0">
                    <a:srgbClr val="000000">
                      <a:lumMod val="50000"/>
                    </a:srgbClr>
                  </a:outerShdw>
                </a:effectLst>
                <a:uLnTx/>
                <a:uFillTx/>
                <a:latin typeface="Arial" pitchFamily="34" charset="0"/>
                <a:ea typeface="+mn-ea"/>
                <a:cs typeface="Arial" pitchFamily="34" charset="0"/>
              </a:rPr>
              <a:t>Physical Science</a:t>
            </a:r>
          </a:p>
        </p:txBody>
      </p:sp>
      <p:pic>
        <p:nvPicPr>
          <p:cNvPr id="13" name="Picture 12">
            <a:extLst>
              <a:ext uri="{FF2B5EF4-FFF2-40B4-BE49-F238E27FC236}">
                <a16:creationId xmlns:a16="http://schemas.microsoft.com/office/drawing/2014/main" id="{B23AF9AD-91ED-0905-7ADA-B35D5E8B1815}"/>
              </a:ext>
            </a:extLst>
          </p:cNvPr>
          <p:cNvPicPr>
            <a:picLocks noChangeAspect="1"/>
          </p:cNvPicPr>
          <p:nvPr/>
        </p:nvPicPr>
        <p:blipFill>
          <a:blip r:embed="rId5"/>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366111498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3DEEF-07EC-D356-34C1-4045F2F4DDD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8F67749-192A-F4C7-4743-28628524F4C6}"/>
              </a:ext>
            </a:extLst>
          </p:cNvPr>
          <p:cNvSpPr>
            <a:spLocks noGrp="1"/>
          </p:cNvSpPr>
          <p:nvPr>
            <p:ph idx="1"/>
          </p:nvPr>
        </p:nvSpPr>
        <p:spPr/>
        <p:txBody>
          <a:bodyPr/>
          <a:lstStyle/>
          <a:p>
            <a:endParaRPr lang="en-US" dirty="0"/>
          </a:p>
        </p:txBody>
      </p:sp>
      <p:pic>
        <p:nvPicPr>
          <p:cNvPr id="8194" name="Picture 2" descr="American barn owl - Wikipedia">
            <a:extLst>
              <a:ext uri="{FF2B5EF4-FFF2-40B4-BE49-F238E27FC236}">
                <a16:creationId xmlns:a16="http://schemas.microsoft.com/office/drawing/2014/main" id="{A287AB1D-50C7-7B92-ECA4-9D16F035FCC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953"/>
            <a:ext cx="9144000" cy="6869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DE7FBD8-051E-10B6-EB04-184B07ECA9A9}"/>
              </a:ext>
            </a:extLst>
          </p:cNvPr>
          <p:cNvSpPr/>
          <p:nvPr/>
        </p:nvSpPr>
        <p:spPr>
          <a:xfrm>
            <a:off x="0" y="0"/>
            <a:ext cx="9144000" cy="6858000"/>
          </a:xfrm>
          <a:prstGeom prst="rect">
            <a:avLst/>
          </a:prstGeom>
          <a:solidFill>
            <a:schemeClr val="bg1">
              <a:alpha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298BB212-6CBB-E5CF-7380-AD122EB30EA2}"/>
              </a:ext>
            </a:extLst>
          </p:cNvPr>
          <p:cNvSpPr txBox="1"/>
          <p:nvPr/>
        </p:nvSpPr>
        <p:spPr>
          <a:xfrm>
            <a:off x="152400" y="76200"/>
            <a:ext cx="8839200" cy="6153479"/>
          </a:xfrm>
          <a:prstGeom prst="rect">
            <a:avLst/>
          </a:prstGeom>
          <a:noFill/>
        </p:spPr>
        <p:txBody>
          <a:bodyPr wrap="square">
            <a:spAutoFit/>
          </a:bodyPr>
          <a:lstStyle/>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Dear Valued Educator,</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	</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Our fully editable .pptx and .doc resources are perfect for educators looking to bring enthusiasm and creativity to their lessons. We encourage you to make changes to fit your needs and style. As science educators, we’re committed to providing students with the tools they need to succeed in the classroom and beyond. Each unit in the curriculum includes a range of resources that have been developed through extensive research and use in a busy classroom. Our teaching approach is designed to make science education engaging and exciting for learners of all ages. We offer a one-of-a-kind science curriculum that will challenge, inspire, and educate students to become tomorrow's scientists and leaders. Join us today and learn more about how our program can help you achieve your classroom goals.</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With appreciation,</a:t>
            </a:r>
          </a:p>
          <a:p>
            <a:pPr marL="0" marR="0" lvl="0" indent="0" algn="l" defTabSz="685800" rtl="0" eaLnBrk="1" fontAlgn="auto" latinLnBrk="0" hangingPunct="1">
              <a:lnSpc>
                <a:spcPct val="90000"/>
              </a:lnSpc>
              <a:spcBef>
                <a:spcPts val="750"/>
              </a:spcBef>
              <a:spcAft>
                <a:spcPts val="0"/>
              </a:spcAft>
              <a:buClrTx/>
              <a:buSzTx/>
              <a:buFontTx/>
              <a:buNone/>
              <a:tabLst/>
              <a:defRPr/>
            </a:pPr>
            <a:r>
              <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Arial" pitchFamily="34" charset="0"/>
              </a:rPr>
              <a:t>Support@SlideSpark.net</a:t>
            </a:r>
          </a:p>
        </p:txBody>
      </p:sp>
      <p:pic>
        <p:nvPicPr>
          <p:cNvPr id="6" name="Picture 5">
            <a:extLst>
              <a:ext uri="{FF2B5EF4-FFF2-40B4-BE49-F238E27FC236}">
                <a16:creationId xmlns:a16="http://schemas.microsoft.com/office/drawing/2014/main" id="{41F3B8A9-F7DA-1DFD-83F0-5F612C40CC42}"/>
              </a:ext>
            </a:extLst>
          </p:cNvPr>
          <p:cNvPicPr>
            <a:picLocks noChangeAspect="1"/>
          </p:cNvPicPr>
          <p:nvPr/>
        </p:nvPicPr>
        <p:blipFill>
          <a:blip r:embed="rId3"/>
          <a:stretch>
            <a:fillRect/>
          </a:stretch>
        </p:blipFill>
        <p:spPr>
          <a:xfrm>
            <a:off x="6705600" y="4876801"/>
            <a:ext cx="2592294" cy="2565920"/>
          </a:xfrm>
          <a:prstGeom prst="rect">
            <a:avLst/>
          </a:prstGeom>
        </p:spPr>
      </p:pic>
    </p:spTree>
    <p:extLst>
      <p:ext uri="{BB962C8B-B14F-4D97-AF65-F5344CB8AC3E}">
        <p14:creationId xmlns:p14="http://schemas.microsoft.com/office/powerpoint/2010/main" val="249280030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Grp="1" noChangeArrowheads="1"/>
          </p:cNvSpPr>
          <p:nvPr>
            <p:ph type="body" idx="1"/>
          </p:nvPr>
        </p:nvSpPr>
        <p:spPr>
          <a:xfrm>
            <a:off x="152400" y="136525"/>
            <a:ext cx="8839200" cy="5821363"/>
          </a:xfrm>
        </p:spPr>
        <p:txBody>
          <a:bodyPr/>
          <a:lstStyle/>
          <a:p>
            <a:pPr marL="0" indent="0" eaLnBrk="1" hangingPunct="1">
              <a:buNone/>
              <a:defRPr/>
            </a:pPr>
            <a:r>
              <a:rPr lang="en-US" sz="2000" dirty="0">
                <a:solidFill>
                  <a:srgbClr val="99FFCC"/>
                </a:solidFill>
              </a:rPr>
              <a:t>Thank you for your time and interest in our Science curriculum. We strive to provide students with engaging and informative lessons that will spark their curiosity and encourage scientific exploration. Should you have any questions or concerns, please do not hesitate to contact us. Thank you again for considering our curriculum, and we wish you all the best in your educational journey.</a:t>
            </a:r>
          </a:p>
          <a:p>
            <a:pPr marL="0" indent="0" eaLnBrk="1" hangingPunct="1">
              <a:buNone/>
              <a:defRPr/>
            </a:pPr>
            <a:r>
              <a:rPr lang="en-US" sz="2000" dirty="0">
                <a:solidFill>
                  <a:srgbClr val="99FFCC"/>
                </a:solidFill>
              </a:rPr>
              <a:t>Sincerely,</a:t>
            </a:r>
          </a:p>
          <a:p>
            <a:pPr marL="0" indent="0" eaLnBrk="1" hangingPunct="1">
              <a:buNone/>
              <a:defRPr/>
            </a:pPr>
            <a:r>
              <a:rPr lang="en-US" sz="2000" dirty="0" err="1">
                <a:solidFill>
                  <a:srgbClr val="99FFCC"/>
                </a:solidFill>
              </a:rPr>
              <a:t>Support@slidespark.net</a:t>
            </a:r>
            <a:endParaRPr lang="en-US" sz="2000" dirty="0">
              <a:solidFill>
                <a:srgbClr val="99FFCC"/>
              </a:solidFill>
            </a:endParaRPr>
          </a:p>
          <a:p>
            <a:pPr lvl="2" eaLnBrk="1" hangingPunct="1">
              <a:buFontTx/>
              <a:buNone/>
              <a:defRPr/>
            </a:pPr>
            <a:endParaRPr lang="en-US" sz="2000" dirty="0"/>
          </a:p>
        </p:txBody>
      </p:sp>
      <p:pic>
        <p:nvPicPr>
          <p:cNvPr id="5" name="Picture 4" descr="A blue and green text on a black background&#10;&#10;Description automatically generated">
            <a:extLst>
              <a:ext uri="{FF2B5EF4-FFF2-40B4-BE49-F238E27FC236}">
                <a16:creationId xmlns:a16="http://schemas.microsoft.com/office/drawing/2014/main" id="{36666FB8-37B8-6522-FDDE-08105A6956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3047206"/>
            <a:ext cx="8686800" cy="2523779"/>
          </a:xfrm>
          <a:prstGeom prst="roundRect">
            <a:avLst>
              <a:gd name="adj" fmla="val 4167"/>
            </a:avLst>
          </a:prstGeom>
          <a:solidFill>
            <a:srgbClr val="FFFFFF"/>
          </a:solidFill>
          <a:ln w="76200" cap="sq">
            <a:solidFill>
              <a:srgbClr val="292929"/>
            </a:solidFill>
            <a:miter lim="800000"/>
          </a:ln>
          <a:effectLst>
            <a:glow rad="228600">
              <a:srgbClr val="99FFCC"/>
            </a:glo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8" name="Picture 7">
            <a:extLst>
              <a:ext uri="{FF2B5EF4-FFF2-40B4-BE49-F238E27FC236}">
                <a16:creationId xmlns:a16="http://schemas.microsoft.com/office/drawing/2014/main" id="{5F066DB2-6B0B-4F12-B26F-8F264C967B82}"/>
              </a:ext>
            </a:extLst>
          </p:cNvPr>
          <p:cNvPicPr>
            <a:picLocks noChangeAspect="1"/>
          </p:cNvPicPr>
          <p:nvPr/>
        </p:nvPicPr>
        <p:blipFill>
          <a:blip r:embed="rId3"/>
          <a:stretch>
            <a:fillRect/>
          </a:stretch>
        </p:blipFill>
        <p:spPr>
          <a:xfrm>
            <a:off x="7418674" y="6787306"/>
            <a:ext cx="1633537" cy="70694"/>
          </a:xfrm>
          <a:prstGeom prst="rect">
            <a:avLst/>
          </a:prstGeom>
        </p:spPr>
      </p:pic>
      <p:pic>
        <p:nvPicPr>
          <p:cNvPr id="2" name="Picture 1">
            <a:hlinkClick r:id="rId4"/>
            <a:extLst>
              <a:ext uri="{FF2B5EF4-FFF2-40B4-BE49-F238E27FC236}">
                <a16:creationId xmlns:a16="http://schemas.microsoft.com/office/drawing/2014/main" id="{9502778F-C466-A6D3-6BB5-735C0CCCCFD8}"/>
              </a:ext>
            </a:extLst>
          </p:cNvPr>
          <p:cNvPicPr>
            <a:picLocks noChangeAspect="1"/>
          </p:cNvPicPr>
          <p:nvPr/>
        </p:nvPicPr>
        <p:blipFill>
          <a:blip r:embed="rId5"/>
          <a:stretch>
            <a:fillRect/>
          </a:stretch>
        </p:blipFill>
        <p:spPr>
          <a:xfrm>
            <a:off x="3294178" y="1819685"/>
            <a:ext cx="934424" cy="927236"/>
          </a:xfrm>
          <a:prstGeom prst="rect">
            <a:avLst/>
          </a:prstGeom>
        </p:spPr>
      </p:pic>
      <p:pic>
        <p:nvPicPr>
          <p:cNvPr id="3" name="Picture 2">
            <a:hlinkClick r:id="rId6"/>
            <a:extLst>
              <a:ext uri="{FF2B5EF4-FFF2-40B4-BE49-F238E27FC236}">
                <a16:creationId xmlns:a16="http://schemas.microsoft.com/office/drawing/2014/main" id="{CB008763-BDF7-016D-DF81-C34E5D25C549}"/>
              </a:ext>
            </a:extLst>
          </p:cNvPr>
          <p:cNvPicPr>
            <a:picLocks noChangeAspect="1"/>
          </p:cNvPicPr>
          <p:nvPr/>
        </p:nvPicPr>
        <p:blipFill>
          <a:blip r:embed="rId7"/>
          <a:stretch>
            <a:fillRect/>
          </a:stretch>
        </p:blipFill>
        <p:spPr>
          <a:xfrm>
            <a:off x="5290702" y="1772071"/>
            <a:ext cx="1096434" cy="1022464"/>
          </a:xfrm>
          <a:prstGeom prst="rect">
            <a:avLst/>
          </a:prstGeom>
        </p:spPr>
      </p:pic>
      <p:pic>
        <p:nvPicPr>
          <p:cNvPr id="9" name="Picture 8">
            <a:hlinkClick r:id="rId8"/>
            <a:extLst>
              <a:ext uri="{FF2B5EF4-FFF2-40B4-BE49-F238E27FC236}">
                <a16:creationId xmlns:a16="http://schemas.microsoft.com/office/drawing/2014/main" id="{435BCED7-0A4C-64DB-9481-018142B40C85}"/>
              </a:ext>
            </a:extLst>
          </p:cNvPr>
          <p:cNvPicPr>
            <a:picLocks noChangeAspect="1"/>
          </p:cNvPicPr>
          <p:nvPr/>
        </p:nvPicPr>
        <p:blipFill>
          <a:blip r:embed="rId9"/>
          <a:stretch>
            <a:fillRect/>
          </a:stretch>
        </p:blipFill>
        <p:spPr>
          <a:xfrm>
            <a:off x="6387136" y="1877542"/>
            <a:ext cx="926726" cy="875647"/>
          </a:xfrm>
          <a:prstGeom prst="rect">
            <a:avLst/>
          </a:prstGeom>
        </p:spPr>
      </p:pic>
      <p:pic>
        <p:nvPicPr>
          <p:cNvPr id="11" name="Picture 10">
            <a:hlinkClick r:id="rId10"/>
            <a:extLst>
              <a:ext uri="{FF2B5EF4-FFF2-40B4-BE49-F238E27FC236}">
                <a16:creationId xmlns:a16="http://schemas.microsoft.com/office/drawing/2014/main" id="{AC3F1F6A-8AAA-0440-7033-95A988B72788}"/>
              </a:ext>
            </a:extLst>
          </p:cNvPr>
          <p:cNvPicPr>
            <a:picLocks noChangeAspect="1"/>
          </p:cNvPicPr>
          <p:nvPr/>
        </p:nvPicPr>
        <p:blipFill>
          <a:blip r:embed="rId11"/>
          <a:stretch>
            <a:fillRect/>
          </a:stretch>
        </p:blipFill>
        <p:spPr>
          <a:xfrm>
            <a:off x="4310855" y="1833099"/>
            <a:ext cx="979847" cy="868501"/>
          </a:xfrm>
          <a:prstGeom prst="rect">
            <a:avLst/>
          </a:prstGeom>
        </p:spPr>
      </p:pic>
      <p:sp>
        <p:nvSpPr>
          <p:cNvPr id="6" name="TextBox 5">
            <a:extLst>
              <a:ext uri="{FF2B5EF4-FFF2-40B4-BE49-F238E27FC236}">
                <a16:creationId xmlns:a16="http://schemas.microsoft.com/office/drawing/2014/main" id="{C90DBD79-BF54-C56A-76E5-51F0AA964D5D}"/>
              </a:ext>
            </a:extLst>
          </p:cNvPr>
          <p:cNvSpPr txBox="1"/>
          <p:nvPr/>
        </p:nvSpPr>
        <p:spPr>
          <a:xfrm>
            <a:off x="163038" y="6110987"/>
            <a:ext cx="4637740" cy="523220"/>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SlideSpark</a:t>
            </a:r>
            <a:r>
              <a:rPr kumimoji="0" lang="en-US" sz="2800" b="0" i="0" u="none" strike="noStrike" kern="1200" cap="none" spc="0" normalizeH="0" baseline="0" noProof="0" dirty="0">
                <a:ln>
                  <a:noFill/>
                </a:ln>
                <a:solidFill>
                  <a:srgbClr val="1155CC"/>
                </a:solidFill>
                <a:effectLst/>
                <a:uLnTx/>
                <a:uFillTx/>
                <a:latin typeface="Arial" panose="020B0604020202020204" pitchFamily="34" charset="0"/>
                <a:ea typeface="+mn-ea"/>
                <a:cs typeface="Arial" pitchFamily="34" charset="0"/>
                <a:hlinkClick r:id="rId12"/>
              </a:rPr>
              <a:t> Science on </a:t>
            </a:r>
            <a:r>
              <a:rPr kumimoji="0" lang="en-US" sz="2800" b="0" i="0" u="none" strike="noStrike" kern="1200" cap="none" spc="0" normalizeH="0" baseline="0" noProof="0" dirty="0" err="1">
                <a:ln>
                  <a:noFill/>
                </a:ln>
                <a:solidFill>
                  <a:srgbClr val="1155CC"/>
                </a:solidFill>
                <a:effectLst/>
                <a:uLnTx/>
                <a:uFillTx/>
                <a:latin typeface="Arial" panose="020B0604020202020204" pitchFamily="34" charset="0"/>
                <a:ea typeface="+mn-ea"/>
                <a:cs typeface="Arial" pitchFamily="34" charset="0"/>
                <a:hlinkClick r:id="rId12"/>
              </a:rPr>
              <a:t>TpT</a:t>
            </a:r>
            <a:endParaRPr kumimoji="0" lang="en-US" sz="2800" b="0" i="0" u="none" strike="noStrike" kern="1200" cap="none" spc="0" normalizeH="0" baseline="0" noProof="0" dirty="0">
              <a:ln>
                <a:noFill/>
              </a:ln>
              <a:solidFill>
                <a:srgbClr val="FFFFFF"/>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852475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14184728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extLst>
              <p:ext uri="{D42A27DB-BD31-4B8C-83A1-F6EECF244321}">
                <p14:modId xmlns:p14="http://schemas.microsoft.com/office/powerpoint/2010/main" val="3246476899"/>
              </p:ext>
            </p:extLst>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B050"/>
                          </a:solidFill>
                          <a:effectLst/>
                          <a:latin typeface="Times New Roman" pitchFamily="18" charset="0"/>
                        </a:rPr>
                        <a:t>GREEN</a:t>
                      </a:r>
                      <a:br>
                        <a:rPr kumimoji="0" lang="en-US" sz="1600" b="1" i="0" u="none" strike="noStrike" cap="none" normalizeH="0" baseline="0" dirty="0">
                          <a:ln>
                            <a:noFill/>
                          </a:ln>
                          <a:solidFill>
                            <a:srgbClr val="00B050"/>
                          </a:solidFill>
                          <a:effectLst/>
                          <a:latin typeface="Times New Roman" pitchFamily="18" charset="0"/>
                        </a:rPr>
                      </a:br>
                      <a:r>
                        <a:rPr kumimoji="0" lang="en-US" sz="1600" b="1" i="0" u="none" strike="noStrike" cap="none" normalizeH="0" baseline="0" dirty="0">
                          <a:ln>
                            <a:noFill/>
                          </a:ln>
                          <a:solidFill>
                            <a:srgbClr val="00B050"/>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00B050"/>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00B050"/>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00B050"/>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00B050"/>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00B050"/>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AF38BCDF-AA2E-47CF-B16D-36AD650786D7}"/>
              </a:ext>
            </a:extLst>
          </p:cNvPr>
          <p:cNvSpPr/>
          <p:nvPr/>
        </p:nvSpPr>
        <p:spPr>
          <a:xfrm>
            <a:off x="1958975" y="838200"/>
            <a:ext cx="17526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75383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152400"/>
            <a:ext cx="8991600" cy="5821363"/>
          </a:xfrm>
        </p:spPr>
        <p:txBody>
          <a:bodyPr/>
          <a:lstStyle/>
          <a:p>
            <a:pPr eaLnBrk="1" hangingPunct="1">
              <a:buFontTx/>
              <a:buNone/>
            </a:pPr>
            <a:r>
              <a:rPr lang="en-US" dirty="0"/>
              <a:t>  What are the common names to the three algae classes below?</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2" name="WordArt 8"/>
          <p:cNvSpPr>
            <a:spLocks noChangeArrowheads="1" noChangeShapeType="1" noTextEdit="1"/>
          </p:cNvSpPr>
          <p:nvPr/>
        </p:nvSpPr>
        <p:spPr bwMode="auto">
          <a:xfrm>
            <a:off x="6019800" y="6248400"/>
            <a:ext cx="2586038" cy="2508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2290" name="Picture 2" descr="Image result for green algae">
            <a:extLst>
              <a:ext uri="{FF2B5EF4-FFF2-40B4-BE49-F238E27FC236}">
                <a16:creationId xmlns:a16="http://schemas.microsoft.com/office/drawing/2014/main" id="{B5D1E428-B242-4CD4-B86E-28FBA03E7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06450"/>
            <a:ext cx="5201887" cy="269875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2292" name="Picture 4" descr="Image result for brown algae">
            <a:extLst>
              <a:ext uri="{FF2B5EF4-FFF2-40B4-BE49-F238E27FC236}">
                <a16:creationId xmlns:a16="http://schemas.microsoft.com/office/drawing/2014/main" id="{FD397F31-D448-4918-AFF6-43C7F80BD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19200"/>
            <a:ext cx="3003869" cy="5363164"/>
          </a:xfrm>
          <a:prstGeom prst="rect">
            <a:avLst/>
          </a:prstGeom>
          <a:noFill/>
          <a:ln w="57150">
            <a:solidFill>
              <a:srgbClr val="996633"/>
            </a:solidFill>
          </a:ln>
          <a:extLst>
            <a:ext uri="{909E8E84-426E-40DD-AFC4-6F175D3DCCD1}">
              <a14:hiddenFill xmlns:a14="http://schemas.microsoft.com/office/drawing/2010/main">
                <a:solidFill>
                  <a:srgbClr val="FFFFFF"/>
                </a:solidFill>
              </a14:hiddenFill>
            </a:ext>
          </a:extLst>
        </p:spPr>
      </p:pic>
      <p:pic>
        <p:nvPicPr>
          <p:cNvPr id="12294" name="Picture 6" descr="Image result for red algae">
            <a:extLst>
              <a:ext uri="{FF2B5EF4-FFF2-40B4-BE49-F238E27FC236}">
                <a16:creationId xmlns:a16="http://schemas.microsoft.com/office/drawing/2014/main" id="{3C8F6E2D-927E-4889-8E79-7E809B299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3733800"/>
            <a:ext cx="5213671" cy="284856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5B86A5-F2A8-46E4-A7A3-3DBABE4D64C8}"/>
              </a:ext>
            </a:extLst>
          </p:cNvPr>
          <p:cNvSpPr/>
          <p:nvPr/>
        </p:nvSpPr>
        <p:spPr>
          <a:xfrm>
            <a:off x="3810000" y="3726730"/>
            <a:ext cx="4224233" cy="923330"/>
          </a:xfrm>
          <a:prstGeom prst="rect">
            <a:avLst/>
          </a:prstGeom>
          <a:noFill/>
        </p:spPr>
        <p:txBody>
          <a:bodyPr wrap="none" lIns="91440" tIns="45720" rIns="91440" bIns="45720">
            <a:spAutoFit/>
          </a:bodyPr>
          <a:lstStyle/>
          <a:p>
            <a:pPr algn="ctr"/>
            <a:r>
              <a:rPr lang="en-US" sz="5400" b="1" cap="none" spc="0" dirty="0">
                <a:ln w="28575">
                  <a:solidFill>
                    <a:schemeClr val="tx1"/>
                  </a:solidFill>
                  <a:prstDash val="solid"/>
                </a:ln>
                <a:solidFill>
                  <a:srgbClr val="FF0000"/>
                </a:solidFill>
                <a:effectLst>
                  <a:innerShdw blurRad="177800">
                    <a:schemeClr val="accent3">
                      <a:lumMod val="50000"/>
                    </a:schemeClr>
                  </a:innerShdw>
                </a:effectLst>
              </a:rPr>
              <a:t>Rhodophyta</a:t>
            </a:r>
          </a:p>
        </p:txBody>
      </p:sp>
      <p:sp>
        <p:nvSpPr>
          <p:cNvPr id="4" name="Rectangle 3">
            <a:extLst>
              <a:ext uri="{FF2B5EF4-FFF2-40B4-BE49-F238E27FC236}">
                <a16:creationId xmlns:a16="http://schemas.microsoft.com/office/drawing/2014/main" id="{6A57D820-4E39-4F26-AF85-C7D49DF32E6E}"/>
              </a:ext>
            </a:extLst>
          </p:cNvPr>
          <p:cNvSpPr/>
          <p:nvPr/>
        </p:nvSpPr>
        <p:spPr>
          <a:xfrm>
            <a:off x="3931043" y="868363"/>
            <a:ext cx="4262705" cy="923330"/>
          </a:xfrm>
          <a:prstGeom prst="rect">
            <a:avLst/>
          </a:prstGeom>
        </p:spPr>
        <p:txBody>
          <a:bodyPr wrap="none">
            <a:spAutoFit/>
          </a:bodyPr>
          <a:lstStyle/>
          <a:p>
            <a:pPr lvl="0" algn="ctr"/>
            <a:r>
              <a:rPr lang="en-US" sz="5400" b="1" dirty="0">
                <a:ln w="28575">
                  <a:solidFill>
                    <a:srgbClr val="000000"/>
                  </a:solidFill>
                  <a:prstDash val="solid"/>
                </a:ln>
                <a:solidFill>
                  <a:srgbClr val="CCFFCC"/>
                </a:solidFill>
                <a:effectLst>
                  <a:innerShdw blurRad="177800">
                    <a:srgbClr val="FFFFFF">
                      <a:lumMod val="50000"/>
                    </a:srgbClr>
                  </a:innerShdw>
                </a:effectLst>
              </a:rPr>
              <a:t>Chlorophyta</a:t>
            </a:r>
          </a:p>
        </p:txBody>
      </p:sp>
      <p:sp>
        <p:nvSpPr>
          <p:cNvPr id="6" name="Rectangle 5">
            <a:extLst>
              <a:ext uri="{FF2B5EF4-FFF2-40B4-BE49-F238E27FC236}">
                <a16:creationId xmlns:a16="http://schemas.microsoft.com/office/drawing/2014/main" id="{9E8B5385-22FF-4618-B59D-04C519BD67F8}"/>
              </a:ext>
            </a:extLst>
          </p:cNvPr>
          <p:cNvSpPr/>
          <p:nvPr/>
        </p:nvSpPr>
        <p:spPr>
          <a:xfrm>
            <a:off x="399852" y="5044819"/>
            <a:ext cx="2444900" cy="1446550"/>
          </a:xfrm>
          <a:prstGeom prst="rect">
            <a:avLst/>
          </a:prstGeom>
          <a:noFill/>
        </p:spPr>
        <p:txBody>
          <a:bodyPr wrap="none" lIns="91440" tIns="45720" rIns="91440" bIns="45720">
            <a:spAutoFit/>
          </a:bodyPr>
          <a:lstStyle/>
          <a:p>
            <a:pPr algn="ctr"/>
            <a:r>
              <a:rPr lang="en-US" sz="4400" b="1" cap="none" spc="0" dirty="0" err="1">
                <a:ln w="38100">
                  <a:solidFill>
                    <a:schemeClr val="tx1"/>
                  </a:solidFill>
                  <a:prstDash val="solid"/>
                </a:ln>
                <a:solidFill>
                  <a:srgbClr val="996633"/>
                </a:solidFill>
                <a:effectLst>
                  <a:innerShdw blurRad="177800">
                    <a:schemeClr val="accent3">
                      <a:lumMod val="50000"/>
                    </a:schemeClr>
                  </a:innerShdw>
                </a:effectLst>
              </a:rPr>
              <a:t>Phaeo</a:t>
            </a:r>
            <a:r>
              <a:rPr lang="en-US" sz="4400" b="1" cap="none" spc="0" dirty="0">
                <a:ln w="38100">
                  <a:solidFill>
                    <a:schemeClr val="tx1"/>
                  </a:solidFill>
                  <a:prstDash val="solid"/>
                </a:ln>
                <a:solidFill>
                  <a:srgbClr val="996633"/>
                </a:solidFill>
                <a:effectLst>
                  <a:innerShdw blurRad="177800">
                    <a:schemeClr val="accent3">
                      <a:lumMod val="50000"/>
                    </a:schemeClr>
                  </a:innerShdw>
                </a:effectLst>
              </a:rPr>
              <a:t>-</a:t>
            </a:r>
          </a:p>
          <a:p>
            <a:pPr algn="ctr"/>
            <a:r>
              <a:rPr lang="en-US" sz="4400" b="1" cap="none" spc="0" dirty="0" err="1">
                <a:ln w="38100">
                  <a:solidFill>
                    <a:schemeClr val="tx1"/>
                  </a:solidFill>
                  <a:prstDash val="solid"/>
                </a:ln>
                <a:solidFill>
                  <a:srgbClr val="996633"/>
                </a:solidFill>
                <a:effectLst>
                  <a:innerShdw blurRad="177800">
                    <a:schemeClr val="accent3">
                      <a:lumMod val="50000"/>
                    </a:schemeClr>
                  </a:innerShdw>
                </a:effectLst>
              </a:rPr>
              <a:t>phyceae</a:t>
            </a:r>
            <a:endParaRPr lang="en-US" sz="4400" b="1" cap="none" spc="0" dirty="0">
              <a:ln w="38100">
                <a:solidFill>
                  <a:schemeClr val="tx1"/>
                </a:solidFill>
                <a:prstDash val="solid"/>
              </a:ln>
              <a:solidFill>
                <a:srgbClr val="996633"/>
              </a:solidFill>
              <a:effectLst>
                <a:innerShdw blurRad="177800">
                  <a:schemeClr val="accent3">
                    <a:lumMod val="50000"/>
                  </a:schemeClr>
                </a:innerShdw>
              </a:effectLst>
            </a:endParaRPr>
          </a:p>
        </p:txBody>
      </p:sp>
      <p:sp>
        <p:nvSpPr>
          <p:cNvPr id="7" name="Rectangle 6">
            <a:extLst>
              <a:ext uri="{FF2B5EF4-FFF2-40B4-BE49-F238E27FC236}">
                <a16:creationId xmlns:a16="http://schemas.microsoft.com/office/drawing/2014/main" id="{C6E7ED71-45DB-4BE1-BF65-86B023454AB3}"/>
              </a:ext>
            </a:extLst>
          </p:cNvPr>
          <p:cNvSpPr/>
          <p:nvPr/>
        </p:nvSpPr>
        <p:spPr>
          <a:xfrm>
            <a:off x="404560" y="1100435"/>
            <a:ext cx="684804" cy="923330"/>
          </a:xfrm>
          <a:prstGeom prst="rect">
            <a:avLst/>
          </a:prstGeom>
          <a:noFill/>
        </p:spPr>
        <p:txBody>
          <a:bodyPr wrap="none" lIns="91440" tIns="45720" rIns="91440" bIns="45720">
            <a:spAutoFit/>
          </a:bodyPr>
          <a:lstStyle/>
          <a:p>
            <a:pPr algn="ctr"/>
            <a:r>
              <a:rPr lang="en-US" sz="5400" b="1" cap="none" spc="0" dirty="0">
                <a:ln w="28575">
                  <a:solidFill>
                    <a:schemeClr val="tx1"/>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8" name="Rectangle 7">
            <a:extLst>
              <a:ext uri="{FF2B5EF4-FFF2-40B4-BE49-F238E27FC236}">
                <a16:creationId xmlns:a16="http://schemas.microsoft.com/office/drawing/2014/main" id="{027BF42A-94EB-4C58-8943-80ACC8C6B92D}"/>
              </a:ext>
            </a:extLst>
          </p:cNvPr>
          <p:cNvSpPr/>
          <p:nvPr/>
        </p:nvSpPr>
        <p:spPr>
          <a:xfrm>
            <a:off x="3788790" y="2535833"/>
            <a:ext cx="684804" cy="923330"/>
          </a:xfrm>
          <a:prstGeom prst="rect">
            <a:avLst/>
          </a:prstGeom>
        </p:spPr>
        <p:txBody>
          <a:bodyPr wrap="none">
            <a:spAutoFit/>
          </a:bodyPr>
          <a:lstStyle/>
          <a:p>
            <a:pPr lvl="0" algn="ctr"/>
            <a:r>
              <a:rPr lang="en-US" sz="5400" b="1"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B</a:t>
            </a:r>
          </a:p>
        </p:txBody>
      </p:sp>
      <p:sp>
        <p:nvSpPr>
          <p:cNvPr id="9" name="Rectangle 8">
            <a:extLst>
              <a:ext uri="{FF2B5EF4-FFF2-40B4-BE49-F238E27FC236}">
                <a16:creationId xmlns:a16="http://schemas.microsoft.com/office/drawing/2014/main" id="{994A6C5C-3870-4CE6-9AA1-B44562E588C0}"/>
              </a:ext>
            </a:extLst>
          </p:cNvPr>
          <p:cNvSpPr/>
          <p:nvPr/>
        </p:nvSpPr>
        <p:spPr>
          <a:xfrm>
            <a:off x="3788790" y="5575895"/>
            <a:ext cx="684804" cy="923330"/>
          </a:xfrm>
          <a:prstGeom prst="rect">
            <a:avLst/>
          </a:prstGeom>
        </p:spPr>
        <p:txBody>
          <a:bodyPr wrap="none">
            <a:spAutoFit/>
          </a:bodyPr>
          <a:lstStyle/>
          <a:p>
            <a:pPr lvl="0" algn="ctr"/>
            <a:r>
              <a:rPr lang="en-US" sz="5400" b="1"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C</a:t>
            </a:r>
          </a:p>
        </p:txBody>
      </p:sp>
      <p:sp>
        <p:nvSpPr>
          <p:cNvPr id="10" name="Rectangle 9">
            <a:extLst>
              <a:ext uri="{FF2B5EF4-FFF2-40B4-BE49-F238E27FC236}">
                <a16:creationId xmlns:a16="http://schemas.microsoft.com/office/drawing/2014/main" id="{EB732F60-1E53-4534-AF5A-7883DF9E1664}"/>
              </a:ext>
            </a:extLst>
          </p:cNvPr>
          <p:cNvSpPr/>
          <p:nvPr/>
        </p:nvSpPr>
        <p:spPr>
          <a:xfrm>
            <a:off x="8422212" y="-54967"/>
            <a:ext cx="569388"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6</a:t>
            </a:r>
          </a:p>
        </p:txBody>
      </p:sp>
    </p:spTree>
    <p:extLst>
      <p:ext uri="{BB962C8B-B14F-4D97-AF65-F5344CB8AC3E}">
        <p14:creationId xmlns:p14="http://schemas.microsoft.com/office/powerpoint/2010/main" val="11915762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2387" name="Rectangle 3"/>
          <p:cNvSpPr>
            <a:spLocks noGrp="1" noChangeArrowheads="1"/>
          </p:cNvSpPr>
          <p:nvPr>
            <p:ph idx="1"/>
          </p:nvPr>
        </p:nvSpPr>
        <p:spPr>
          <a:xfrm>
            <a:off x="457200" y="304800"/>
            <a:ext cx="7772400" cy="5826125"/>
          </a:xfrm>
        </p:spPr>
        <p:txBody>
          <a:bodyPr/>
          <a:lstStyle/>
          <a:p>
            <a:pPr eaLnBrk="1" hangingPunct="1">
              <a:defRPr/>
            </a:pPr>
            <a:r>
              <a:rPr lang="en-US" dirty="0"/>
              <a:t>Is this Algae… </a:t>
            </a:r>
            <a:r>
              <a:rPr lang="en-US" i="1" dirty="0">
                <a:solidFill>
                  <a:srgbClr val="99FFCC"/>
                </a:solidFill>
              </a:rPr>
              <a:t>(Chlorophyta)</a:t>
            </a:r>
          </a:p>
        </p:txBody>
      </p:sp>
      <p:pic>
        <p:nvPicPr>
          <p:cNvPr id="563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638800"/>
          </a:xfrm>
          <a:prstGeom prst="rect">
            <a:avLst/>
          </a:prstGeom>
          <a:noFill/>
          <a:ln w="76200">
            <a:solidFill>
              <a:srgbClr val="CCFFCC"/>
            </a:solidFill>
            <a:miter lim="800000"/>
            <a:headEnd/>
            <a:tailEnd/>
          </a:ln>
          <a:extLst>
            <a:ext uri="{909E8E84-426E-40DD-AFC4-6F175D3DCCD1}">
              <a14:hiddenFill xmlns:a14="http://schemas.microsoft.com/office/drawing/2010/main">
                <a:solidFill>
                  <a:srgbClr val="FFFFFF"/>
                </a:solidFill>
              </a14:hiddenFill>
            </a:ext>
          </a:extLst>
        </p:spPr>
      </p:pic>
      <p:sp>
        <p:nvSpPr>
          <p:cNvPr id="470022"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5" name="Rectangle 4">
            <a:extLst>
              <a:ext uri="{FF2B5EF4-FFF2-40B4-BE49-F238E27FC236}">
                <a16:creationId xmlns:a16="http://schemas.microsoft.com/office/drawing/2014/main" id="{53AF5D93-4B07-414D-AE9B-92860B3FA607}"/>
              </a:ext>
            </a:extLst>
          </p:cNvPr>
          <p:cNvSpPr/>
          <p:nvPr/>
        </p:nvSpPr>
        <p:spPr>
          <a:xfrm>
            <a:off x="763006" y="2121202"/>
            <a:ext cx="7058343" cy="2308324"/>
          </a:xfrm>
          <a:prstGeom prst="rect">
            <a:avLst/>
          </a:prstGeom>
          <a:noFill/>
        </p:spPr>
        <p:txBody>
          <a:bodyPr wrap="none" lIns="91440" tIns="45720" rIns="91440" bIns="45720">
            <a:spAutoFit/>
          </a:bodyPr>
          <a:lstStyle/>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Autotrophic or</a:t>
            </a:r>
          </a:p>
          <a:p>
            <a:pPr algn="ctr"/>
            <a:r>
              <a:rPr lang="en-US" sz="72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 Heterotrophic?</a:t>
            </a:r>
          </a:p>
        </p:txBody>
      </p:sp>
      <p:sp>
        <p:nvSpPr>
          <p:cNvPr id="8" name="Rectangle 7">
            <a:extLst>
              <a:ext uri="{FF2B5EF4-FFF2-40B4-BE49-F238E27FC236}">
                <a16:creationId xmlns:a16="http://schemas.microsoft.com/office/drawing/2014/main" id="{DAAB73BA-28DE-4C46-B9A6-FF967CFA8AA9}"/>
              </a:ext>
            </a:extLst>
          </p:cNvPr>
          <p:cNvSpPr/>
          <p:nvPr/>
        </p:nvSpPr>
        <p:spPr>
          <a:xfrm>
            <a:off x="7933367" y="36570"/>
            <a:ext cx="86914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7</a:t>
            </a:r>
          </a:p>
        </p:txBody>
      </p:sp>
    </p:spTree>
    <p:extLst>
      <p:ext uri="{BB962C8B-B14F-4D97-AF65-F5344CB8AC3E}">
        <p14:creationId xmlns:p14="http://schemas.microsoft.com/office/powerpoint/2010/main" val="13096544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body" idx="1"/>
          </p:nvPr>
        </p:nvSpPr>
        <p:spPr>
          <a:xfrm>
            <a:off x="152400" y="76200"/>
            <a:ext cx="8763000" cy="5897563"/>
          </a:xfrm>
        </p:spPr>
        <p:txBody>
          <a:bodyPr/>
          <a:lstStyle/>
          <a:p>
            <a:pPr eaLnBrk="1" hangingPunct="1"/>
            <a:r>
              <a:rPr lang="en-US" dirty="0">
                <a:solidFill>
                  <a:srgbClr val="66FFFF"/>
                </a:solidFill>
              </a:rPr>
              <a:t>Algae remove huge amounts of this gas from the air? </a:t>
            </a:r>
          </a:p>
          <a:p>
            <a:pPr lvl="1" eaLnBrk="1" hangingPunct="1"/>
            <a:r>
              <a:rPr lang="en-US" dirty="0">
                <a:solidFill>
                  <a:srgbClr val="99FFCC"/>
                </a:solidFill>
              </a:rPr>
              <a:t>This gas causes global warming, so algae is one of our most important allies in the fight against climate change.</a:t>
            </a:r>
            <a:r>
              <a:rPr lang="en-US" dirty="0"/>
              <a:t> </a:t>
            </a:r>
          </a:p>
        </p:txBody>
      </p:sp>
      <p:pic>
        <p:nvPicPr>
          <p:cNvPr id="326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8763000" cy="3886200"/>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sp>
        <p:nvSpPr>
          <p:cNvPr id="1018778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2" name="Rectangle: Rounded Corners 1">
            <a:extLst>
              <a:ext uri="{FF2B5EF4-FFF2-40B4-BE49-F238E27FC236}">
                <a16:creationId xmlns:a16="http://schemas.microsoft.com/office/drawing/2014/main" id="{AF57DFBF-3A2D-4370-A2BF-1F7DDD16B6DF}"/>
              </a:ext>
            </a:extLst>
          </p:cNvPr>
          <p:cNvSpPr/>
          <p:nvPr/>
        </p:nvSpPr>
        <p:spPr bwMode="auto">
          <a:xfrm>
            <a:off x="3276600" y="3733800"/>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3" name="Rectangle 2">
            <a:extLst>
              <a:ext uri="{FF2B5EF4-FFF2-40B4-BE49-F238E27FC236}">
                <a16:creationId xmlns:a16="http://schemas.microsoft.com/office/drawing/2014/main" id="{F3A9DE8C-C409-4028-A815-00A4539C9CBE}"/>
              </a:ext>
            </a:extLst>
          </p:cNvPr>
          <p:cNvSpPr/>
          <p:nvPr/>
        </p:nvSpPr>
        <p:spPr>
          <a:xfrm>
            <a:off x="457200" y="2514600"/>
            <a:ext cx="813043" cy="1446550"/>
          </a:xfrm>
          <a:prstGeom prst="rect">
            <a:avLst/>
          </a:prstGeom>
          <a:noFill/>
        </p:spPr>
        <p:txBody>
          <a:bodyPr wrap="none" lIns="91440" tIns="45720" rIns="91440" bIns="45720">
            <a:spAutoFit/>
          </a:bodyPr>
          <a:lstStyle/>
          <a:p>
            <a:pPr algn="ctr"/>
            <a:r>
              <a:rPr lang="en-US" sz="88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8</a:t>
            </a:r>
          </a:p>
        </p:txBody>
      </p:sp>
    </p:spTree>
    <p:extLst>
      <p:ext uri="{BB962C8B-B14F-4D97-AF65-F5344CB8AC3E}">
        <p14:creationId xmlns:p14="http://schemas.microsoft.com/office/powerpoint/2010/main" val="21545246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13902-2714-4796-903F-41BF835C776B}"/>
              </a:ext>
            </a:extLst>
          </p:cNvPr>
          <p:cNvSpPr>
            <a:spLocks noGrp="1"/>
          </p:cNvSpPr>
          <p:nvPr>
            <p:ph idx="1"/>
          </p:nvPr>
        </p:nvSpPr>
        <p:spPr>
          <a:xfrm>
            <a:off x="152400" y="152400"/>
            <a:ext cx="8229600" cy="4525963"/>
          </a:xfrm>
        </p:spPr>
        <p:txBody>
          <a:bodyPr/>
          <a:lstStyle/>
          <a:p>
            <a:r>
              <a:rPr lang="en-US" dirty="0"/>
              <a:t>Algae can be used as a…</a:t>
            </a:r>
          </a:p>
          <a:p>
            <a:pPr lvl="1"/>
            <a:r>
              <a:rPr lang="en-US" dirty="0">
                <a:solidFill>
                  <a:srgbClr val="99FF66"/>
                </a:solidFill>
              </a:rPr>
              <a:t>A.) </a:t>
            </a:r>
            <a:r>
              <a:rPr lang="en-US" dirty="0">
                <a:solidFill>
                  <a:schemeClr val="bg1"/>
                </a:solidFill>
              </a:rPr>
              <a:t>Food Source</a:t>
            </a:r>
          </a:p>
          <a:p>
            <a:pPr lvl="1"/>
            <a:r>
              <a:rPr lang="en-US" dirty="0">
                <a:solidFill>
                  <a:srgbClr val="FFC000"/>
                </a:solidFill>
              </a:rPr>
              <a:t>B.) </a:t>
            </a:r>
            <a:r>
              <a:rPr lang="en-US" dirty="0">
                <a:solidFill>
                  <a:schemeClr val="bg1"/>
                </a:solidFill>
              </a:rPr>
              <a:t>Biofuel</a:t>
            </a:r>
          </a:p>
          <a:p>
            <a:pPr lvl="1"/>
            <a:r>
              <a:rPr lang="en-US" dirty="0">
                <a:solidFill>
                  <a:srgbClr val="FFFFCC"/>
                </a:solidFill>
              </a:rPr>
              <a:t>C.) </a:t>
            </a:r>
            <a:r>
              <a:rPr lang="en-US" dirty="0">
                <a:solidFill>
                  <a:schemeClr val="bg1"/>
                </a:solidFill>
              </a:rPr>
              <a:t>Agricultural Feed</a:t>
            </a:r>
          </a:p>
          <a:p>
            <a:pPr lvl="1"/>
            <a:r>
              <a:rPr lang="en-US" dirty="0">
                <a:solidFill>
                  <a:srgbClr val="66FFFF"/>
                </a:solidFill>
              </a:rPr>
              <a:t>D.) </a:t>
            </a:r>
            <a:r>
              <a:rPr lang="en-US" dirty="0">
                <a:solidFill>
                  <a:schemeClr val="bg1"/>
                </a:solidFill>
              </a:rPr>
              <a:t>Food Supplement</a:t>
            </a:r>
          </a:p>
          <a:p>
            <a:pPr lvl="1"/>
            <a:r>
              <a:rPr lang="en-US" dirty="0">
                <a:solidFill>
                  <a:schemeClr val="accent2">
                    <a:lumMod val="40000"/>
                    <a:lumOff val="60000"/>
                  </a:schemeClr>
                </a:solidFill>
              </a:rPr>
              <a:t>E.) </a:t>
            </a:r>
            <a:r>
              <a:rPr lang="en-US" dirty="0">
                <a:solidFill>
                  <a:schemeClr val="bg1"/>
                </a:solidFill>
              </a:rPr>
              <a:t>All of the above</a:t>
            </a:r>
          </a:p>
        </p:txBody>
      </p:sp>
      <p:sp>
        <p:nvSpPr>
          <p:cNvPr id="5" name="Rectangle 4">
            <a:extLst>
              <a:ext uri="{FF2B5EF4-FFF2-40B4-BE49-F238E27FC236}">
                <a16:creationId xmlns:a16="http://schemas.microsoft.com/office/drawing/2014/main" id="{9F3E0BE4-6CF0-41F8-A474-7CD5C1D5E5F5}"/>
              </a:ext>
            </a:extLst>
          </p:cNvPr>
          <p:cNvSpPr/>
          <p:nvPr/>
        </p:nvSpPr>
        <p:spPr>
          <a:xfrm>
            <a:off x="8001000" y="-34653"/>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9</a:t>
            </a:r>
          </a:p>
        </p:txBody>
      </p:sp>
      <p:pic>
        <p:nvPicPr>
          <p:cNvPr id="1026" name="Picture 2" descr="Image result for mystery algae">
            <a:extLst>
              <a:ext uri="{FF2B5EF4-FFF2-40B4-BE49-F238E27FC236}">
                <a16:creationId xmlns:a16="http://schemas.microsoft.com/office/drawing/2014/main" id="{D2D91CB6-C6F0-41C2-9C18-E7B6565D03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1814" y="685800"/>
            <a:ext cx="4110086" cy="26820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Image result for mystery algae">
            <a:extLst>
              <a:ext uri="{FF2B5EF4-FFF2-40B4-BE49-F238E27FC236}">
                <a16:creationId xmlns:a16="http://schemas.microsoft.com/office/drawing/2014/main" id="{F0006989-D06D-4734-A1DD-14A1D714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00" y="2971800"/>
            <a:ext cx="4309188" cy="373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Image result for mystery algae">
            <a:extLst>
              <a:ext uri="{FF2B5EF4-FFF2-40B4-BE49-F238E27FC236}">
                <a16:creationId xmlns:a16="http://schemas.microsoft.com/office/drawing/2014/main" id="{EA7E3127-B861-49B1-878E-29553C1F3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124200"/>
            <a:ext cx="5147388" cy="373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03628EC-87A7-EAA0-4037-E753817A06FF}"/>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0075275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2101" name="Group 53"/>
          <p:cNvGraphicFramePr>
            <a:graphicFrameLocks noGrp="1"/>
          </p:cNvGraphicFramePr>
          <p:nvPr>
            <p:extLst>
              <p:ext uri="{D42A27DB-BD31-4B8C-83A1-F6EECF244321}">
                <p14:modId xmlns:p14="http://schemas.microsoft.com/office/powerpoint/2010/main" val="1500723023"/>
              </p:ext>
            </p:extLst>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solidFill>
                  <a:schemeClr val="bg1"/>
                </a:solidFill>
              </a:rPr>
              <a:t>Protista Review Game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13902-2714-4796-903F-41BF835C776B}"/>
              </a:ext>
            </a:extLst>
          </p:cNvPr>
          <p:cNvSpPr>
            <a:spLocks noGrp="1"/>
          </p:cNvSpPr>
          <p:nvPr>
            <p:ph idx="1"/>
          </p:nvPr>
        </p:nvSpPr>
        <p:spPr>
          <a:xfrm>
            <a:off x="152400" y="152400"/>
            <a:ext cx="8229600" cy="4525963"/>
          </a:xfrm>
        </p:spPr>
        <p:txBody>
          <a:bodyPr/>
          <a:lstStyle/>
          <a:p>
            <a:r>
              <a:rPr lang="en-US" dirty="0"/>
              <a:t>Algae can be used as a…</a:t>
            </a:r>
          </a:p>
          <a:p>
            <a:pPr lvl="1"/>
            <a:r>
              <a:rPr lang="en-US" dirty="0">
                <a:solidFill>
                  <a:srgbClr val="99FF66"/>
                </a:solidFill>
              </a:rPr>
              <a:t>A.) Food Source</a:t>
            </a:r>
          </a:p>
          <a:p>
            <a:pPr lvl="1"/>
            <a:r>
              <a:rPr lang="en-US" dirty="0">
                <a:solidFill>
                  <a:srgbClr val="FFC000"/>
                </a:solidFill>
              </a:rPr>
              <a:t>B.) Biofuel</a:t>
            </a:r>
          </a:p>
          <a:p>
            <a:pPr lvl="1"/>
            <a:r>
              <a:rPr lang="en-US" dirty="0">
                <a:solidFill>
                  <a:srgbClr val="FFFFCC"/>
                </a:solidFill>
              </a:rPr>
              <a:t>C.) Agricultural Feed</a:t>
            </a:r>
          </a:p>
          <a:p>
            <a:pPr lvl="1"/>
            <a:r>
              <a:rPr lang="en-US" dirty="0">
                <a:solidFill>
                  <a:srgbClr val="66FFFF"/>
                </a:solidFill>
              </a:rPr>
              <a:t>D.) Food Supplement</a:t>
            </a:r>
          </a:p>
          <a:p>
            <a:pPr lvl="1"/>
            <a:r>
              <a:rPr lang="en-US" dirty="0">
                <a:solidFill>
                  <a:schemeClr val="accent2">
                    <a:lumMod val="40000"/>
                    <a:lumOff val="60000"/>
                  </a:schemeClr>
                </a:solidFill>
              </a:rPr>
              <a:t>E.) All of the above</a:t>
            </a:r>
          </a:p>
        </p:txBody>
      </p:sp>
      <p:sp>
        <p:nvSpPr>
          <p:cNvPr id="5" name="Rectangle 4">
            <a:extLst>
              <a:ext uri="{FF2B5EF4-FFF2-40B4-BE49-F238E27FC236}">
                <a16:creationId xmlns:a16="http://schemas.microsoft.com/office/drawing/2014/main" id="{9F3E0BE4-6CF0-41F8-A474-7CD5C1D5E5F5}"/>
              </a:ext>
            </a:extLst>
          </p:cNvPr>
          <p:cNvSpPr/>
          <p:nvPr/>
        </p:nvSpPr>
        <p:spPr>
          <a:xfrm>
            <a:off x="8001000" y="-34653"/>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9</a:t>
            </a:r>
          </a:p>
        </p:txBody>
      </p:sp>
      <p:pic>
        <p:nvPicPr>
          <p:cNvPr id="1026" name="Picture 2" descr="Image result for mystery algae">
            <a:extLst>
              <a:ext uri="{FF2B5EF4-FFF2-40B4-BE49-F238E27FC236}">
                <a16:creationId xmlns:a16="http://schemas.microsoft.com/office/drawing/2014/main" id="{D2D91CB6-C6F0-41C2-9C18-E7B6565D03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1814" y="685800"/>
            <a:ext cx="4110086" cy="26820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Image result for mystery algae">
            <a:extLst>
              <a:ext uri="{FF2B5EF4-FFF2-40B4-BE49-F238E27FC236}">
                <a16:creationId xmlns:a16="http://schemas.microsoft.com/office/drawing/2014/main" id="{F0006989-D06D-4734-A1DD-14A1D714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00" y="2971800"/>
            <a:ext cx="4309188" cy="373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Image result for mystery algae">
            <a:extLst>
              <a:ext uri="{FF2B5EF4-FFF2-40B4-BE49-F238E27FC236}">
                <a16:creationId xmlns:a16="http://schemas.microsoft.com/office/drawing/2014/main" id="{EA7E3127-B861-49B1-878E-29553C1F3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124200"/>
            <a:ext cx="5147388" cy="373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B96AAC8-975E-8A76-DAC3-DF21198ED663}"/>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61214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190500" y="152400"/>
            <a:ext cx="8686800" cy="5973763"/>
          </a:xfrm>
        </p:spPr>
        <p:txBody>
          <a:bodyPr/>
          <a:lstStyle/>
          <a:p>
            <a:r>
              <a:rPr lang="en-US" dirty="0">
                <a:solidFill>
                  <a:srgbClr val="6699FF"/>
                </a:solidFill>
              </a:rPr>
              <a:t>These types of protists use silicon to make their glass shells using a process called biomineralization.</a:t>
            </a:r>
          </a:p>
        </p:txBody>
      </p:sp>
      <p:pic>
        <p:nvPicPr>
          <p:cNvPr id="76803" name="Picture 3" descr="Diatoms_through_the_microscop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458200" cy="4648200"/>
          </a:xfrm>
          <a:prstGeom prst="rect">
            <a:avLst/>
          </a:prstGeom>
          <a:noFill/>
          <a:ln w="76200" cmpd="tri">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47821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AD7B8A56-B6E6-4B8B-9B58-023364BF5125}"/>
              </a:ext>
            </a:extLst>
          </p:cNvPr>
          <p:cNvSpPr/>
          <p:nvPr/>
        </p:nvSpPr>
        <p:spPr>
          <a:xfrm>
            <a:off x="489350" y="5508477"/>
            <a:ext cx="327334"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4000" b="0" i="0" u="none" strike="noStrike" kern="1200" cap="none" spc="0" normalizeH="0" baseline="0" noProof="0" dirty="0">
              <a:ln>
                <a:noFill/>
              </a:ln>
              <a:solidFill>
                <a:srgbClr val="FFFFFF"/>
              </a:solidFill>
              <a:effectLst>
                <a:glow rad="228600">
                  <a:srgbClr val="003399">
                    <a:satMod val="175000"/>
                    <a:alpha val="40000"/>
                  </a:srgbClr>
                </a:glow>
              </a:effectLst>
              <a:uLnTx/>
              <a:uFillTx/>
              <a:latin typeface="Arial" charset="0"/>
              <a:ea typeface="+mn-ea"/>
              <a:cs typeface="+mn-cs"/>
            </a:endParaRPr>
          </a:p>
        </p:txBody>
      </p:sp>
      <p:sp>
        <p:nvSpPr>
          <p:cNvPr id="4" name="Rectangle 3">
            <a:extLst>
              <a:ext uri="{FF2B5EF4-FFF2-40B4-BE49-F238E27FC236}">
                <a16:creationId xmlns:a16="http://schemas.microsoft.com/office/drawing/2014/main" id="{8AB875F4-5A84-43D6-A02C-E20973A28B4F}"/>
              </a:ext>
            </a:extLst>
          </p:cNvPr>
          <p:cNvSpPr/>
          <p:nvPr/>
        </p:nvSpPr>
        <p:spPr>
          <a:xfrm>
            <a:off x="7095972" y="4983540"/>
            <a:ext cx="1566454" cy="1569660"/>
          </a:xfrm>
          <a:prstGeom prst="rect">
            <a:avLst/>
          </a:prstGeom>
          <a:noFill/>
        </p:spPr>
        <p:txBody>
          <a:bodyPr wrap="none" lIns="91440" tIns="45720" rIns="91440" bIns="45720">
            <a:spAutoFit/>
          </a:bodyPr>
          <a:lstStyle/>
          <a:p>
            <a:pPr algn="ctr"/>
            <a:r>
              <a:rPr lang="en-US" sz="9600" b="1" cap="none" spc="50" dirty="0">
                <a:ln w="9525" cmpd="sng">
                  <a:solidFill>
                    <a:schemeClr val="accent1"/>
                  </a:solidFill>
                  <a:prstDash val="solid"/>
                </a:ln>
                <a:solidFill>
                  <a:srgbClr val="70AD47">
                    <a:tint val="1000"/>
                  </a:srgbClr>
                </a:solidFill>
                <a:effectLst>
                  <a:glow rad="38100">
                    <a:schemeClr val="accent1">
                      <a:alpha val="40000"/>
                    </a:schemeClr>
                  </a:glow>
                </a:effectLst>
              </a:rPr>
              <a:t>10</a:t>
            </a:r>
          </a:p>
        </p:txBody>
      </p:sp>
    </p:spTree>
    <p:extLst>
      <p:ext uri="{BB962C8B-B14F-4D97-AF65-F5344CB8AC3E}">
        <p14:creationId xmlns:p14="http://schemas.microsoft.com/office/powerpoint/2010/main" val="37757029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23479347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extLst>
              <p:ext uri="{D42A27DB-BD31-4B8C-83A1-F6EECF244321}">
                <p14:modId xmlns:p14="http://schemas.microsoft.com/office/powerpoint/2010/main" val="1874353107"/>
              </p:ext>
            </p:extLst>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66FF"/>
                          </a:solidFill>
                          <a:effectLst/>
                          <a:latin typeface="Times New Roman" pitchFamily="18" charset="0"/>
                        </a:rPr>
                        <a:t>ANIMAL </a:t>
                      </a:r>
                      <a:br>
                        <a:rPr kumimoji="0" lang="en-US" sz="1600" b="1" i="0" u="none" strike="noStrike" cap="none" normalizeH="0" baseline="0" dirty="0">
                          <a:ln>
                            <a:noFill/>
                          </a:ln>
                          <a:solidFill>
                            <a:srgbClr val="FF66FF"/>
                          </a:solidFill>
                          <a:effectLst/>
                          <a:latin typeface="Times New Roman" pitchFamily="18" charset="0"/>
                        </a:rPr>
                      </a:br>
                      <a:r>
                        <a:rPr kumimoji="0" lang="en-US" sz="1600" b="1" i="0" u="none" strike="noStrike" cap="none" normalizeH="0" baseline="0" dirty="0">
                          <a:ln>
                            <a:noFill/>
                          </a:ln>
                          <a:solidFill>
                            <a:srgbClr val="FF66FF"/>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FF66FF"/>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FF66FF"/>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FF66FF"/>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FF66FF"/>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FF66FF"/>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BD6297BF-1436-40B3-BBAD-4E6B7CB1DAC7}"/>
              </a:ext>
            </a:extLst>
          </p:cNvPr>
          <p:cNvSpPr/>
          <p:nvPr/>
        </p:nvSpPr>
        <p:spPr>
          <a:xfrm>
            <a:off x="3695700" y="823913"/>
            <a:ext cx="17907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37551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228600"/>
            <a:ext cx="8229600" cy="5745163"/>
          </a:xfrm>
        </p:spPr>
        <p:txBody>
          <a:bodyPr/>
          <a:lstStyle/>
          <a:p>
            <a:pPr marL="0" lvl="0" indent="0" eaLnBrk="1" hangingPunct="1">
              <a:buClr>
                <a:srgbClr val="66CCFF"/>
              </a:buClr>
              <a:buSzPct val="65000"/>
              <a:buNone/>
              <a:defRPr/>
            </a:pPr>
            <a:r>
              <a:rPr lang="en-US" kern="1200" dirty="0">
                <a:effectLst>
                  <a:outerShdw blurRad="38100" dist="38100" dir="2700000" algn="tl">
                    <a:srgbClr val="000000">
                      <a:alpha val="43137"/>
                    </a:srgbClr>
                  </a:outerShdw>
                </a:effectLst>
                <a:latin typeface="Tahoma" pitchFamily="34" charset="0"/>
              </a:rPr>
              <a:t>This is a </a:t>
            </a:r>
            <a:r>
              <a:rPr lang="en-US" kern="1200" dirty="0" err="1">
                <a:effectLst>
                  <a:outerShdw blurRad="38100" dist="38100" dir="2700000" algn="tl">
                    <a:srgbClr val="000000">
                      <a:alpha val="43137"/>
                    </a:srgbClr>
                  </a:outerShdw>
                </a:effectLst>
                <a:latin typeface="Tahoma" pitchFamily="34" charset="0"/>
              </a:rPr>
              <a:t>hairlike</a:t>
            </a:r>
            <a:r>
              <a:rPr lang="en-US" kern="1200" dirty="0">
                <a:effectLst>
                  <a:outerShdw blurRad="38100" dist="38100" dir="2700000" algn="tl">
                    <a:srgbClr val="000000">
                      <a:alpha val="43137"/>
                    </a:srgbClr>
                  </a:outerShdw>
                </a:effectLst>
                <a:latin typeface="Tahoma" pitchFamily="34" charset="0"/>
              </a:rPr>
              <a:t> structure that acts primarily as an organelle of locomotion on the cells of many protists.</a:t>
            </a:r>
            <a:endParaRPr lang="en-US" dirty="0"/>
          </a:p>
        </p:txBody>
      </p:sp>
      <p:pic>
        <p:nvPicPr>
          <p:cNvPr id="188420" name="Content Placeholder 5" descr="fdsmal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8384" y="1905000"/>
            <a:ext cx="3982616" cy="4724400"/>
          </a:xfrm>
          <a:ln w="57150">
            <a:solidFill>
              <a:srgbClr val="FFFFCC"/>
            </a:solidFill>
          </a:ln>
        </p:spPr>
      </p:pic>
      <p:pic>
        <p:nvPicPr>
          <p:cNvPr id="2050" name="Picture 2" descr="Image result for flagella protist animation">
            <a:extLst>
              <a:ext uri="{FF2B5EF4-FFF2-40B4-BE49-F238E27FC236}">
                <a16:creationId xmlns:a16="http://schemas.microsoft.com/office/drawing/2014/main" id="{57549B38-60B5-4929-9B04-9322A56A3B4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14935" y="1935162"/>
            <a:ext cx="4572000" cy="2027237"/>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pic>
        <p:nvPicPr>
          <p:cNvPr id="2052" name="Picture 4" descr="Image result for flagella protist animation">
            <a:extLst>
              <a:ext uri="{FF2B5EF4-FFF2-40B4-BE49-F238E27FC236}">
                <a16:creationId xmlns:a16="http://schemas.microsoft.com/office/drawing/2014/main" id="{33A7A719-54D2-42B9-B22D-4ADEF2959D0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4934" y="4191000"/>
            <a:ext cx="4571999" cy="2438400"/>
          </a:xfrm>
          <a:prstGeom prst="rect">
            <a:avLst/>
          </a:prstGeom>
          <a:noFill/>
          <a:ln w="57150">
            <a:solidFill>
              <a:srgbClr val="66FFFF"/>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092D5AB-5613-4053-B19B-3D88F493C6FF}"/>
              </a:ext>
            </a:extLst>
          </p:cNvPr>
          <p:cNvSpPr/>
          <p:nvPr/>
        </p:nvSpPr>
        <p:spPr>
          <a:xfrm>
            <a:off x="7623324" y="5364789"/>
            <a:ext cx="1379160" cy="1446550"/>
          </a:xfrm>
          <a:prstGeom prst="rect">
            <a:avLst/>
          </a:prstGeom>
          <a:noFill/>
        </p:spPr>
        <p:txBody>
          <a:bodyPr wrap="none" lIns="91440" tIns="45720" rIns="91440" bIns="45720">
            <a:spAutoFit/>
          </a:bodyPr>
          <a:lstStyle/>
          <a:p>
            <a:pPr algn="ctr"/>
            <a:r>
              <a:rPr lang="en-US" sz="8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11</a:t>
            </a:r>
          </a:p>
        </p:txBody>
      </p:sp>
    </p:spTree>
    <p:extLst>
      <p:ext uri="{BB962C8B-B14F-4D97-AF65-F5344CB8AC3E}">
        <p14:creationId xmlns:p14="http://schemas.microsoft.com/office/powerpoint/2010/main" val="14127650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610A38-BEC8-4721-8C36-028BD5B24B88}"/>
              </a:ext>
            </a:extLst>
          </p:cNvPr>
          <p:cNvSpPr>
            <a:spLocks noGrp="1"/>
          </p:cNvSpPr>
          <p:nvPr>
            <p:ph type="body" sz="half" idx="1"/>
          </p:nvPr>
        </p:nvSpPr>
        <p:spPr>
          <a:xfrm>
            <a:off x="152400" y="152400"/>
            <a:ext cx="8839200" cy="4525963"/>
          </a:xfrm>
        </p:spPr>
        <p:txBody>
          <a:bodyPr/>
          <a:lstStyle/>
          <a:p>
            <a:r>
              <a:rPr lang="en-US" dirty="0"/>
              <a:t>Name this Protist?</a:t>
            </a:r>
          </a:p>
          <a:p>
            <a:pPr lvl="1"/>
            <a:r>
              <a:rPr lang="en-US" dirty="0">
                <a:solidFill>
                  <a:srgbClr val="00B0F0"/>
                </a:solidFill>
              </a:rPr>
              <a:t>It’s a motile unicellular algae characterized by a pair of </a:t>
            </a:r>
            <a:r>
              <a:rPr lang="en-US" dirty="0" err="1">
                <a:solidFill>
                  <a:srgbClr val="00B0F0"/>
                </a:solidFill>
              </a:rPr>
              <a:t>flagellae</a:t>
            </a:r>
            <a:r>
              <a:rPr lang="en-US" dirty="0">
                <a:solidFill>
                  <a:srgbClr val="00B0F0"/>
                </a:solidFill>
              </a:rPr>
              <a:t>.</a:t>
            </a:r>
          </a:p>
        </p:txBody>
      </p:sp>
      <p:pic>
        <p:nvPicPr>
          <p:cNvPr id="5124" name="Picture 4">
            <a:extLst>
              <a:ext uri="{FF2B5EF4-FFF2-40B4-BE49-F238E27FC236}">
                <a16:creationId xmlns:a16="http://schemas.microsoft.com/office/drawing/2014/main" id="{DA801AD4-E3AF-44A3-8D41-6FCBC7EBA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534400" cy="3962400"/>
          </a:xfrm>
          <a:prstGeom prst="roundRect">
            <a:avLst>
              <a:gd name="adj" fmla="val 4167"/>
            </a:avLst>
          </a:prstGeom>
          <a:solidFill>
            <a:srgbClr val="FFFFFF"/>
          </a:solidFill>
          <a:ln w="76200" cap="sq">
            <a:solidFill>
              <a:srgbClr val="EAEAEA"/>
            </a:solidFill>
            <a:miter lim="800000"/>
          </a:ln>
          <a:effectLst>
            <a:glow rad="406400">
              <a:srgbClr val="66FFFF">
                <a:alpha val="99000"/>
              </a:srgb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126" name="Picture 6" descr="Image result for dinoflagellates">
            <a:extLst>
              <a:ext uri="{FF2B5EF4-FFF2-40B4-BE49-F238E27FC236}">
                <a16:creationId xmlns:a16="http://schemas.microsoft.com/office/drawing/2014/main" id="{08E2FACA-E706-483F-A4AB-94498565E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31" y="1392238"/>
            <a:ext cx="4381500" cy="36369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34" name="Picture 14" descr="Image result for dinoflagellates">
            <a:extLst>
              <a:ext uri="{FF2B5EF4-FFF2-40B4-BE49-F238E27FC236}">
                <a16:creationId xmlns:a16="http://schemas.microsoft.com/office/drawing/2014/main" id="{12D52DB4-5550-4185-8FDC-BBF054AA0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06613"/>
            <a:ext cx="2362200" cy="2571750"/>
          </a:xfrm>
          <a:prstGeom prst="rect">
            <a:avLst/>
          </a:prstGeom>
          <a:noFill/>
          <a:ln>
            <a:solidFill>
              <a:schemeClr val="tx1">
                <a:lumMod val="95000"/>
              </a:schemeClr>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04FA0F4-4254-43E3-A018-B7B2C226F810}"/>
              </a:ext>
            </a:extLst>
          </p:cNvPr>
          <p:cNvSpPr/>
          <p:nvPr/>
        </p:nvSpPr>
        <p:spPr>
          <a:xfrm>
            <a:off x="7162800" y="5288340"/>
            <a:ext cx="1553630"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12</a:t>
            </a:r>
          </a:p>
        </p:txBody>
      </p:sp>
    </p:spTree>
    <p:extLst>
      <p:ext uri="{BB962C8B-B14F-4D97-AF65-F5344CB8AC3E}">
        <p14:creationId xmlns:p14="http://schemas.microsoft.com/office/powerpoint/2010/main" val="1401260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4294967295"/>
          </p:nvPr>
        </p:nvSpPr>
        <p:spPr>
          <a:xfrm>
            <a:off x="114300" y="76200"/>
            <a:ext cx="8953500" cy="5821363"/>
          </a:xfrm>
        </p:spPr>
        <p:txBody>
          <a:bodyPr/>
          <a:lstStyle/>
          <a:p>
            <a:pPr eaLnBrk="1" hangingPunct="1"/>
            <a:r>
              <a:rPr lang="en-US" dirty="0"/>
              <a:t>Which picture is the plant-like protists known as </a:t>
            </a:r>
            <a:r>
              <a:rPr lang="en-US" dirty="0">
                <a:solidFill>
                  <a:srgbClr val="00FF99"/>
                </a:solidFill>
              </a:rPr>
              <a:t>phytoplankton, </a:t>
            </a:r>
            <a:r>
              <a:rPr lang="en-US" dirty="0"/>
              <a:t>they are eaten by </a:t>
            </a:r>
            <a:r>
              <a:rPr lang="en-US" dirty="0">
                <a:solidFill>
                  <a:srgbClr val="FF99FF"/>
                </a:solidFill>
              </a:rPr>
              <a:t>zooplankton which are animals in this box.</a:t>
            </a:r>
            <a:endParaRPr lang="en-US" dirty="0">
              <a:solidFill>
                <a:srgbClr val="FFFFCC"/>
              </a:solidFill>
            </a:endParaRPr>
          </a:p>
        </p:txBody>
      </p:sp>
      <p:sp>
        <p:nvSpPr>
          <p:cNvPr id="7875589" name="Rectangle 5"/>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05476" name="Picture 5" descr="ig29_phytoplankton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706" y="1890912"/>
            <a:ext cx="4042893" cy="4572000"/>
          </a:xfrm>
          <a:prstGeom prst="rect">
            <a:avLst/>
          </a:prstGeom>
          <a:noFill/>
          <a:ln w="76200">
            <a:solidFill>
              <a:schemeClr val="tx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5477" name="Picture 6" descr="zoo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52" y="1890912"/>
            <a:ext cx="4419600" cy="4572000"/>
          </a:xfrm>
          <a:prstGeom prst="rect">
            <a:avLst/>
          </a:prstGeom>
          <a:noFill/>
          <a:ln w="76200">
            <a:solidFill>
              <a:schemeClr val="tx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9BF3784-3EC9-417F-9AF7-C01BE804E835}"/>
              </a:ext>
            </a:extLst>
          </p:cNvPr>
          <p:cNvSpPr/>
          <p:nvPr/>
        </p:nvSpPr>
        <p:spPr bwMode="auto">
          <a:xfrm>
            <a:off x="457200" y="685800"/>
            <a:ext cx="2743200" cy="381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C75EF2C5-C270-4C9D-8C6F-AEBB91B1C322}"/>
              </a:ext>
            </a:extLst>
          </p:cNvPr>
          <p:cNvSpPr/>
          <p:nvPr/>
        </p:nvSpPr>
        <p:spPr>
          <a:xfrm>
            <a:off x="278752" y="182960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4" name="Rectangle 3">
            <a:extLst>
              <a:ext uri="{FF2B5EF4-FFF2-40B4-BE49-F238E27FC236}">
                <a16:creationId xmlns:a16="http://schemas.microsoft.com/office/drawing/2014/main" id="{5BAFBB41-C16E-41AA-83D4-E7AD379AEC6B}"/>
              </a:ext>
            </a:extLst>
          </p:cNvPr>
          <p:cNvSpPr/>
          <p:nvPr/>
        </p:nvSpPr>
        <p:spPr>
          <a:xfrm>
            <a:off x="5022412" y="181987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6" name="Rectangle 5">
            <a:extLst>
              <a:ext uri="{FF2B5EF4-FFF2-40B4-BE49-F238E27FC236}">
                <a16:creationId xmlns:a16="http://schemas.microsoft.com/office/drawing/2014/main" id="{FAE1DDFD-B35B-4C08-B381-229E58A4D98E}"/>
              </a:ext>
            </a:extLst>
          </p:cNvPr>
          <p:cNvSpPr/>
          <p:nvPr/>
        </p:nvSpPr>
        <p:spPr>
          <a:xfrm>
            <a:off x="7476070" y="1724424"/>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spTree>
    <p:extLst>
      <p:ext uri="{BB962C8B-B14F-4D97-AF65-F5344CB8AC3E}">
        <p14:creationId xmlns:p14="http://schemas.microsoft.com/office/powerpoint/2010/main" val="42841703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type="body" idx="4294967295"/>
          </p:nvPr>
        </p:nvSpPr>
        <p:spPr>
          <a:xfrm>
            <a:off x="76200" y="152400"/>
            <a:ext cx="8991600" cy="5821363"/>
          </a:xfrm>
        </p:spPr>
        <p:txBody>
          <a:bodyPr/>
          <a:lstStyle/>
          <a:p>
            <a:pPr eaLnBrk="1" hangingPunct="1"/>
            <a:r>
              <a:rPr lang="en-US" dirty="0">
                <a:solidFill>
                  <a:srgbClr val="00FF99"/>
                </a:solidFill>
              </a:rPr>
              <a:t>Phytoplankton are the base of the aquatic food chain. </a:t>
            </a:r>
            <a:r>
              <a:rPr lang="en-US" dirty="0">
                <a:solidFill>
                  <a:srgbClr val="CCFFCC"/>
                </a:solidFill>
              </a:rPr>
              <a:t>They’re autotrophic and get their energy from the ______? </a:t>
            </a:r>
          </a:p>
        </p:txBody>
      </p:sp>
      <p:pic>
        <p:nvPicPr>
          <p:cNvPr id="106499" name="Picture 5" descr="arctic_marine_food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610600" cy="4486275"/>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7876614" name="Rectangle 6"/>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21E8E645-6689-4534-9555-E2D8ED4E0C59}"/>
              </a:ext>
            </a:extLst>
          </p:cNvPr>
          <p:cNvSpPr/>
          <p:nvPr/>
        </p:nvSpPr>
        <p:spPr>
          <a:xfrm>
            <a:off x="7086600" y="4800600"/>
            <a:ext cx="1553630"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14</a:t>
            </a:r>
          </a:p>
        </p:txBody>
      </p:sp>
      <p:sp>
        <p:nvSpPr>
          <p:cNvPr id="7" name="Oval 6">
            <a:extLst>
              <a:ext uri="{FF2B5EF4-FFF2-40B4-BE49-F238E27FC236}">
                <a16:creationId xmlns:a16="http://schemas.microsoft.com/office/drawing/2014/main" id="{6D44B0B8-A896-491F-B131-32DDDFAD1FF6}"/>
              </a:ext>
            </a:extLst>
          </p:cNvPr>
          <p:cNvSpPr/>
          <p:nvPr/>
        </p:nvSpPr>
        <p:spPr bwMode="auto">
          <a:xfrm>
            <a:off x="2251010" y="2133600"/>
            <a:ext cx="1066800" cy="619125"/>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Which one is heterotrophic?</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indent="-342900" algn="r">
              <a:spcBef>
                <a:spcPct val="20000"/>
              </a:spcBef>
              <a:buClr>
                <a:schemeClr val="hlink"/>
              </a:buClr>
              <a:buSzPct val="65000"/>
              <a:buFont typeface="Wingdings" pitchFamily="2" charset="2"/>
              <a:buNone/>
              <a:defRPr/>
            </a:pPr>
            <a:r>
              <a:rPr lang="en-US" sz="800" b="1" dirty="0">
                <a:latin typeface="Verdana" pitchFamily="34" charset="0"/>
              </a:rPr>
              <a:t>Copyright © 2024 </a:t>
            </a:r>
            <a:r>
              <a:rPr lang="en-US" sz="800" b="1" dirty="0" err="1">
                <a:latin typeface="Verdana" pitchFamily="34" charset="0"/>
              </a:rPr>
              <a:t>SlideSpark</a:t>
            </a:r>
            <a:r>
              <a:rPr lang="en-US" sz="800" b="1" dirty="0">
                <a:latin typeface="Verdana" pitchFamily="34" charset="0"/>
              </a:rPr>
              <a:t> .LLC</a:t>
            </a:r>
            <a:endParaRPr lang="en-US" sz="3200" dirty="0">
              <a:effectLst>
                <a:outerShdw blurRad="38100" dist="38100" dir="2700000" algn="tl">
                  <a:srgbClr val="336699"/>
                </a:outerShdw>
              </a:effectLst>
              <a:latin typeface="Tahoma" pitchFamily="34" charset="0"/>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algn="ctr"/>
            <a:endParaRPr lang="en-US" sz="3600" kern="10" spc="720" dirty="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algn="ctr"/>
            <a:endParaRPr lang="en-US" sz="3600" kern="10" spc="720" dirty="0">
              <a:ln w="19050">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pic>
        <p:nvPicPr>
          <p:cNvPr id="14" name="Picture 2">
            <a:extLst>
              <a:ext uri="{FF2B5EF4-FFF2-40B4-BE49-F238E27FC236}">
                <a16:creationId xmlns:a16="http://schemas.microsoft.com/office/drawing/2014/main" id="{93DA6EB5-04A9-43B3-9DF3-646769DF79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3718" y="914400"/>
            <a:ext cx="8534400" cy="3200400"/>
          </a:xfrm>
          <a:prstGeom prst="rect">
            <a:avLst/>
          </a:prstGeom>
          <a:noFill/>
          <a:ln w="38100">
            <a:solidFill>
              <a:srgbClr val="CC99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984389-7FCF-4DB1-A142-3BDE4ADA053D}"/>
              </a:ext>
            </a:extLst>
          </p:cNvPr>
          <p:cNvSpPr/>
          <p:nvPr/>
        </p:nvSpPr>
        <p:spPr>
          <a:xfrm>
            <a:off x="3163442" y="914400"/>
            <a:ext cx="1074333" cy="1569660"/>
          </a:xfrm>
          <a:prstGeom prst="rect">
            <a:avLst/>
          </a:prstGeom>
        </p:spPr>
        <p:txBody>
          <a:bodyPr wrap="none">
            <a:spAutoFit/>
          </a:bodyPr>
          <a:lstStyle/>
          <a:p>
            <a:pPr lvl="0" algn="ctr"/>
            <a:r>
              <a:rPr lang="en-US" sz="9600" b="1" dirty="0">
                <a:ln w="28575">
                  <a:solidFill>
                    <a:sysClr val="windowText" lastClr="000000"/>
                  </a:solidFill>
                  <a:prstDash val="solid"/>
                </a:ln>
                <a:solidFill>
                  <a:srgbClr val="CC9900"/>
                </a:solidFill>
                <a:effectLst>
                  <a:innerShdw blurRad="177800">
                    <a:srgbClr val="FFFFFF">
                      <a:lumMod val="50000"/>
                    </a:srgbClr>
                  </a:innerShdw>
                </a:effectLst>
              </a:rPr>
              <a:t>A</a:t>
            </a:r>
          </a:p>
        </p:txBody>
      </p:sp>
      <p:sp>
        <p:nvSpPr>
          <p:cNvPr id="6" name="Rectangle 5">
            <a:extLst>
              <a:ext uri="{FF2B5EF4-FFF2-40B4-BE49-F238E27FC236}">
                <a16:creationId xmlns:a16="http://schemas.microsoft.com/office/drawing/2014/main" id="{6818BB02-0DA2-4BA7-9490-193482BDAAB1}"/>
              </a:ext>
            </a:extLst>
          </p:cNvPr>
          <p:cNvSpPr/>
          <p:nvPr/>
        </p:nvSpPr>
        <p:spPr>
          <a:xfrm>
            <a:off x="6575092" y="1569621"/>
            <a:ext cx="1074333" cy="1569660"/>
          </a:xfrm>
          <a:prstGeom prst="rect">
            <a:avLst/>
          </a:prstGeom>
        </p:spPr>
        <p:txBody>
          <a:bodyPr wrap="none">
            <a:spAutoFit/>
          </a:bodyPr>
          <a:lstStyle/>
          <a:p>
            <a:pPr lvl="0" algn="ctr"/>
            <a:r>
              <a:rPr lang="en-US" sz="9600" b="1" dirty="0">
                <a:ln w="28575">
                  <a:solidFill>
                    <a:sysClr val="windowText" lastClr="000000"/>
                  </a:solidFill>
                  <a:prstDash val="solid"/>
                </a:ln>
                <a:solidFill>
                  <a:srgbClr val="996633"/>
                </a:solidFill>
                <a:effectLst>
                  <a:innerShdw blurRad="177800">
                    <a:srgbClr val="FFFFFF">
                      <a:lumMod val="50000"/>
                    </a:srgbClr>
                  </a:innerShdw>
                </a:effectLst>
              </a:rPr>
              <a:t>B</a:t>
            </a:r>
          </a:p>
        </p:txBody>
      </p:sp>
      <p:sp>
        <p:nvSpPr>
          <p:cNvPr id="7" name="Rectangle 6">
            <a:extLst>
              <a:ext uri="{FF2B5EF4-FFF2-40B4-BE49-F238E27FC236}">
                <a16:creationId xmlns:a16="http://schemas.microsoft.com/office/drawing/2014/main" id="{94C5469B-4018-4C23-A129-67D224DB1079}"/>
              </a:ext>
            </a:extLst>
          </p:cNvPr>
          <p:cNvSpPr/>
          <p:nvPr/>
        </p:nvSpPr>
        <p:spPr>
          <a:xfrm>
            <a:off x="7391400" y="5059740"/>
            <a:ext cx="1553630"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15</a:t>
            </a:r>
          </a:p>
        </p:txBody>
      </p:sp>
      <p:pic>
        <p:nvPicPr>
          <p:cNvPr id="2" name="Picture 1">
            <a:extLst>
              <a:ext uri="{FF2B5EF4-FFF2-40B4-BE49-F238E27FC236}">
                <a16:creationId xmlns:a16="http://schemas.microsoft.com/office/drawing/2014/main" id="{F2ABF8AF-EF39-3D00-0274-4FB00B760893}"/>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7586118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body" idx="1"/>
          </p:nvPr>
        </p:nvSpPr>
        <p:spPr>
          <a:xfrm>
            <a:off x="457200" y="304800"/>
            <a:ext cx="8229600" cy="5821363"/>
          </a:xfrm>
        </p:spPr>
        <p:txBody>
          <a:bodyPr/>
          <a:lstStyle/>
          <a:p>
            <a:r>
              <a:rPr lang="en-US"/>
              <a:t>How to play…</a:t>
            </a:r>
          </a:p>
          <a:p>
            <a:pPr lvl="1"/>
            <a:r>
              <a:rPr lang="en-US">
                <a:solidFill>
                  <a:srgbClr val="6699FF"/>
                </a:solidFill>
              </a:rPr>
              <a:t>Don’t play like Jeo_ _ _ _ y.</a:t>
            </a:r>
          </a:p>
          <a:p>
            <a:pPr lvl="1"/>
            <a:r>
              <a:rPr lang="en-US">
                <a:solidFill>
                  <a:srgbClr val="FF99FF"/>
                </a:solidFill>
              </a:rPr>
              <a:t>Class should be divided into several small groups.</a:t>
            </a:r>
          </a:p>
          <a:p>
            <a:pPr lvl="1"/>
            <a:r>
              <a:rPr lang="en-US">
                <a:solidFill>
                  <a:srgbClr val="FFCC99"/>
                </a:solidFill>
              </a:rPr>
              <a:t>Groups should use science journal (red slide notes), homework, and other available materials to assist you.</a:t>
            </a:r>
          </a:p>
          <a:p>
            <a:pPr lvl="1"/>
            <a:r>
              <a:rPr lang="en-US">
                <a:solidFill>
                  <a:srgbClr val="66FFCC"/>
                </a:solidFill>
              </a:rPr>
              <a:t>Groups can communicate </a:t>
            </a:r>
            <a:r>
              <a:rPr lang="en-US" b="1" u="sng"/>
              <a:t>quietly</a:t>
            </a:r>
            <a:r>
              <a:rPr lang="en-US"/>
              <a:t> </a:t>
            </a:r>
            <a:r>
              <a:rPr lang="en-US">
                <a:solidFill>
                  <a:srgbClr val="66FFCC"/>
                </a:solidFill>
              </a:rPr>
              <a:t>with each other but no sharing answers between groups.</a:t>
            </a:r>
          </a:p>
          <a:p>
            <a:pPr lvl="2"/>
            <a:r>
              <a:rPr lang="en-US">
                <a:solidFill>
                  <a:srgbClr val="9966FF"/>
                </a:solidFill>
              </a:rPr>
              <a:t>Practice quietly communicating right now?</a:t>
            </a:r>
          </a:p>
          <a:p>
            <a:pPr lvl="2"/>
            <a:r>
              <a:rPr lang="en-US">
                <a:solidFill>
                  <a:srgbClr val="9966FF"/>
                </a:solidFill>
              </a:rPr>
              <a:t>Practice Communication Question:</a:t>
            </a:r>
          </a:p>
          <a:p>
            <a:pPr lvl="2"/>
            <a:r>
              <a:rPr lang="en-US">
                <a:solidFill>
                  <a:srgbClr val="FFFF66"/>
                </a:solidFill>
              </a:rPr>
              <a:t>Your group gets to order one pizza, and you can have two toppings.  What does your group want?</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extLst>
              <p:ext uri="{D42A27DB-BD31-4B8C-83A1-F6EECF244321}">
                <p14:modId xmlns:p14="http://schemas.microsoft.com/office/powerpoint/2010/main" val="480283026"/>
              </p:ext>
            </p:extLst>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C843C37E-8FEB-4392-ABB4-A9903799A9ED}"/>
              </a:ext>
            </a:extLst>
          </p:cNvPr>
          <p:cNvSpPr/>
          <p:nvPr/>
        </p:nvSpPr>
        <p:spPr>
          <a:xfrm>
            <a:off x="5486400" y="852487"/>
            <a:ext cx="16764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5741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Name these two animal-like protists?</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 name="Picture 2" descr="Image result for amoebas .gif">
            <a:extLst>
              <a:ext uri="{FF2B5EF4-FFF2-40B4-BE49-F238E27FC236}">
                <a16:creationId xmlns:a16="http://schemas.microsoft.com/office/drawing/2014/main" id="{34341A29-DBB8-4697-AB39-C89566AE3A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184" y="838200"/>
            <a:ext cx="885941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1AE276-BF6C-477D-9F92-2E32D57EC4FD}"/>
              </a:ext>
            </a:extLst>
          </p:cNvPr>
          <p:cNvSpPr/>
          <p:nvPr/>
        </p:nvSpPr>
        <p:spPr>
          <a:xfrm>
            <a:off x="4495800" y="2126040"/>
            <a:ext cx="1074333"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A</a:t>
            </a:r>
          </a:p>
        </p:txBody>
      </p:sp>
      <p:sp>
        <p:nvSpPr>
          <p:cNvPr id="3" name="Rectangle 2">
            <a:extLst>
              <a:ext uri="{FF2B5EF4-FFF2-40B4-BE49-F238E27FC236}">
                <a16:creationId xmlns:a16="http://schemas.microsoft.com/office/drawing/2014/main" id="{1FCF23AB-7458-4DBC-805A-21133E3A28A8}"/>
              </a:ext>
            </a:extLst>
          </p:cNvPr>
          <p:cNvSpPr/>
          <p:nvPr/>
        </p:nvSpPr>
        <p:spPr>
          <a:xfrm>
            <a:off x="1524000" y="4778087"/>
            <a:ext cx="740907" cy="1015663"/>
          </a:xfrm>
          <a:prstGeom prst="rect">
            <a:avLst/>
          </a:prstGeom>
        </p:spPr>
        <p:txBody>
          <a:bodyPr wrap="none">
            <a:spAutoFit/>
          </a:bodyPr>
          <a:lstStyle/>
          <a:p>
            <a:pPr lvl="0" algn="ctr"/>
            <a:r>
              <a:rPr lang="en-US" sz="6000" b="1"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rPr>
              <a:t>B</a:t>
            </a:r>
          </a:p>
        </p:txBody>
      </p:sp>
      <p:sp>
        <p:nvSpPr>
          <p:cNvPr id="4" name="Rectangle 3">
            <a:extLst>
              <a:ext uri="{FF2B5EF4-FFF2-40B4-BE49-F238E27FC236}">
                <a16:creationId xmlns:a16="http://schemas.microsoft.com/office/drawing/2014/main" id="{D2FC29AE-B0B9-46BC-9A22-090871059DB8}"/>
              </a:ext>
            </a:extLst>
          </p:cNvPr>
          <p:cNvSpPr/>
          <p:nvPr/>
        </p:nvSpPr>
        <p:spPr>
          <a:xfrm>
            <a:off x="7270102" y="-76266"/>
            <a:ext cx="1553630" cy="1569660"/>
          </a:xfrm>
          <a:prstGeom prst="rect">
            <a:avLst/>
          </a:prstGeom>
          <a:noFill/>
        </p:spPr>
        <p:txBody>
          <a:bodyPr wrap="none" lIns="91440" tIns="45720" rIns="91440" bIns="45720">
            <a:spAutoFit/>
          </a:bodyPr>
          <a:lstStyle/>
          <a:p>
            <a:pPr algn="ctr"/>
            <a:r>
              <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16</a:t>
            </a:r>
          </a:p>
        </p:txBody>
      </p:sp>
      <p:pic>
        <p:nvPicPr>
          <p:cNvPr id="15" name="Picture 3" descr="ciliaAnimation.gif">
            <a:extLst>
              <a:ext uri="{FF2B5EF4-FFF2-40B4-BE49-F238E27FC236}">
                <a16:creationId xmlns:a16="http://schemas.microsoft.com/office/drawing/2014/main" id="{9A0BA011-0704-4C5B-8460-8315FE7575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129207">
            <a:off x="150923" y="5174803"/>
            <a:ext cx="1748731" cy="36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AF73060E-ABF7-B5F2-6120-1A31EC5681D1}"/>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8271136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Name these two animal-like protists?</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0" name="Picture 2" descr="Image result for amoebas .gif">
            <a:extLst>
              <a:ext uri="{FF2B5EF4-FFF2-40B4-BE49-F238E27FC236}">
                <a16:creationId xmlns:a16="http://schemas.microsoft.com/office/drawing/2014/main" id="{34341A29-DBB8-4697-AB39-C89566AE3AB9}"/>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184" y="838200"/>
            <a:ext cx="8859416" cy="5715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61AE276-BF6C-477D-9F92-2E32D57EC4FD}"/>
              </a:ext>
            </a:extLst>
          </p:cNvPr>
          <p:cNvSpPr/>
          <p:nvPr/>
        </p:nvSpPr>
        <p:spPr>
          <a:xfrm>
            <a:off x="4495800" y="2126040"/>
            <a:ext cx="1074333"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3" name="Rectangle 2">
            <a:extLst>
              <a:ext uri="{FF2B5EF4-FFF2-40B4-BE49-F238E27FC236}">
                <a16:creationId xmlns:a16="http://schemas.microsoft.com/office/drawing/2014/main" id="{1FCF23AB-7458-4DBC-805A-21133E3A28A8}"/>
              </a:ext>
            </a:extLst>
          </p:cNvPr>
          <p:cNvSpPr/>
          <p:nvPr/>
        </p:nvSpPr>
        <p:spPr>
          <a:xfrm>
            <a:off x="1524000" y="4778087"/>
            <a:ext cx="740907" cy="1015663"/>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4" name="Rectangle 3">
            <a:extLst>
              <a:ext uri="{FF2B5EF4-FFF2-40B4-BE49-F238E27FC236}">
                <a16:creationId xmlns:a16="http://schemas.microsoft.com/office/drawing/2014/main" id="{D2FC29AE-B0B9-46BC-9A22-090871059DB8}"/>
              </a:ext>
            </a:extLst>
          </p:cNvPr>
          <p:cNvSpPr/>
          <p:nvPr/>
        </p:nvSpPr>
        <p:spPr>
          <a:xfrm>
            <a:off x="7270102" y="-76266"/>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16</a:t>
            </a:r>
          </a:p>
        </p:txBody>
      </p:sp>
      <p:pic>
        <p:nvPicPr>
          <p:cNvPr id="15" name="Picture 3" descr="ciliaAnimation.gif">
            <a:extLst>
              <a:ext uri="{FF2B5EF4-FFF2-40B4-BE49-F238E27FC236}">
                <a16:creationId xmlns:a16="http://schemas.microsoft.com/office/drawing/2014/main" id="{9A0BA011-0704-4C5B-8460-8315FE75758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9129207">
            <a:off x="150923" y="5174803"/>
            <a:ext cx="1748731" cy="367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rrow: Left 4">
            <a:extLst>
              <a:ext uri="{FF2B5EF4-FFF2-40B4-BE49-F238E27FC236}">
                <a16:creationId xmlns:a16="http://schemas.microsoft.com/office/drawing/2014/main" id="{254FF64F-FF88-4EB9-B74A-563961076609}"/>
              </a:ext>
            </a:extLst>
          </p:cNvPr>
          <p:cNvSpPr/>
          <p:nvPr/>
        </p:nvSpPr>
        <p:spPr>
          <a:xfrm>
            <a:off x="3352800" y="5029200"/>
            <a:ext cx="1752600" cy="609600"/>
          </a:xfrm>
          <a:prstGeom prst="leftArrow">
            <a:avLst/>
          </a:prstGeom>
          <a:solidFill>
            <a:schemeClr val="tx1">
              <a:lumMod val="95000"/>
              <a:lumOff val="5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D9E3FF-F82F-408A-8AF4-FAADAC23A1E3}"/>
              </a:ext>
            </a:extLst>
          </p:cNvPr>
          <p:cNvSpPr txBox="1"/>
          <p:nvPr/>
        </p:nvSpPr>
        <p:spPr>
          <a:xfrm>
            <a:off x="5161244" y="4778087"/>
            <a:ext cx="3662487" cy="1200329"/>
          </a:xfrm>
          <a:prstGeom prst="rect">
            <a:avLst/>
          </a:prstGeom>
          <a:noFill/>
        </p:spPr>
        <p:txBody>
          <a:bodyPr wrap="square" rtlCol="0">
            <a:spAutoFit/>
          </a:bodyPr>
          <a:lstStyle/>
          <a:p>
            <a:r>
              <a:rPr lang="en-US" sz="3600" dirty="0"/>
              <a:t>Name this arm for a bonus point</a:t>
            </a:r>
          </a:p>
        </p:txBody>
      </p:sp>
      <p:pic>
        <p:nvPicPr>
          <p:cNvPr id="7" name="Picture 6">
            <a:extLst>
              <a:ext uri="{FF2B5EF4-FFF2-40B4-BE49-F238E27FC236}">
                <a16:creationId xmlns:a16="http://schemas.microsoft.com/office/drawing/2014/main" id="{14497A84-BE37-509A-E06B-4B37060CC8A9}"/>
              </a:ext>
            </a:extLst>
          </p:cNvPr>
          <p:cNvPicPr>
            <a:picLocks noChangeAspect="1"/>
          </p:cNvPicPr>
          <p:nvPr/>
        </p:nvPicPr>
        <p:blipFill>
          <a:blip r:embed="rId4"/>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53052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2901" name="Rectangle 5"/>
          <p:cNvSpPr>
            <a:spLocks noGrp="1" noChangeArrowheads="1"/>
          </p:cNvSpPr>
          <p:nvPr>
            <p:ph type="title"/>
          </p:nvPr>
        </p:nvSpPr>
        <p:spPr/>
        <p:txBody>
          <a:bodyPr/>
          <a:lstStyle/>
          <a:p>
            <a:pPr eaLnBrk="1" hangingPunct="1">
              <a:defRPr/>
            </a:pPr>
            <a:r>
              <a:rPr lang="en-US"/>
              <a:t> </a:t>
            </a:r>
          </a:p>
        </p:txBody>
      </p:sp>
      <p:sp>
        <p:nvSpPr>
          <p:cNvPr id="5712899" name="Rectangle 3"/>
          <p:cNvSpPr>
            <a:spLocks noGrp="1" noChangeArrowheads="1"/>
          </p:cNvSpPr>
          <p:nvPr>
            <p:ph type="body" sz="half" idx="1"/>
          </p:nvPr>
        </p:nvSpPr>
        <p:spPr>
          <a:xfrm>
            <a:off x="228600" y="152400"/>
            <a:ext cx="7848600" cy="5749925"/>
          </a:xfrm>
        </p:spPr>
        <p:txBody>
          <a:bodyPr/>
          <a:lstStyle/>
          <a:p>
            <a:pPr eaLnBrk="1" hangingPunct="1">
              <a:defRPr/>
            </a:pPr>
            <a:r>
              <a:rPr lang="en-US" sz="2800" dirty="0"/>
              <a:t>These parasitic protists are heterotrophic and have no means of locomotion.</a:t>
            </a:r>
          </a:p>
          <a:p>
            <a:pPr eaLnBrk="1" hangingPunct="1">
              <a:defRPr/>
            </a:pPr>
            <a:r>
              <a:rPr lang="en-US" sz="2800" dirty="0">
                <a:solidFill>
                  <a:srgbClr val="FF99FF"/>
                </a:solidFill>
              </a:rPr>
              <a:t> </a:t>
            </a:r>
          </a:p>
        </p:txBody>
      </p:sp>
      <p:pic>
        <p:nvPicPr>
          <p:cNvPr id="189444" name="Picture 4"/>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152399" y="1219200"/>
            <a:ext cx="8839201" cy="4876800"/>
          </a:xfrm>
          <a:prstGeom prst="roundRect">
            <a:avLst>
              <a:gd name="adj" fmla="val 4167"/>
            </a:avLst>
          </a:prstGeom>
          <a:solidFill>
            <a:srgbClr val="FFFFFF"/>
          </a:solidFill>
          <a:ln w="76200" cap="sq">
            <a:solidFill>
              <a:srgbClr val="FF66F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94598"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7" name="Rectangle 6">
            <a:extLst>
              <a:ext uri="{FF2B5EF4-FFF2-40B4-BE49-F238E27FC236}">
                <a16:creationId xmlns:a16="http://schemas.microsoft.com/office/drawing/2014/main" id="{C82B5934-6CF9-4836-B94D-2F207BAA2970}"/>
              </a:ext>
            </a:extLst>
          </p:cNvPr>
          <p:cNvSpPr/>
          <p:nvPr/>
        </p:nvSpPr>
        <p:spPr>
          <a:xfrm>
            <a:off x="7361770" y="4543635"/>
            <a:ext cx="1553630"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17</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BC62F04-63EE-4B88-84CC-DB1B20F460AF}"/>
              </a:ext>
            </a:extLst>
          </p:cNvPr>
          <p:cNvSpPr>
            <a:spLocks noGrp="1"/>
          </p:cNvSpPr>
          <p:nvPr>
            <p:ph type="body" sz="half" idx="1"/>
          </p:nvPr>
        </p:nvSpPr>
        <p:spPr>
          <a:xfrm>
            <a:off x="76200" y="76200"/>
            <a:ext cx="8991600" cy="5821363"/>
          </a:xfrm>
        </p:spPr>
        <p:txBody>
          <a:bodyPr/>
          <a:lstStyle/>
          <a:p>
            <a:r>
              <a:rPr lang="en-US" dirty="0">
                <a:solidFill>
                  <a:srgbClr val="FFFF00"/>
                </a:solidFill>
              </a:rPr>
              <a:t>Once considered a member of the Kingdom Fungi…</a:t>
            </a:r>
          </a:p>
          <a:p>
            <a:pPr lvl="1"/>
            <a:r>
              <a:rPr lang="en-US" dirty="0">
                <a:solidFill>
                  <a:srgbClr val="FFFFCC"/>
                </a:solidFill>
              </a:rPr>
              <a:t>This protist is a mass of creeping gelatinous protoplasm containing nuclei, or a mass of amoeboid cells.</a:t>
            </a:r>
          </a:p>
        </p:txBody>
      </p:sp>
      <p:pic>
        <p:nvPicPr>
          <p:cNvPr id="5" name="Picture 2">
            <a:extLst>
              <a:ext uri="{FF2B5EF4-FFF2-40B4-BE49-F238E27FC236}">
                <a16:creationId xmlns:a16="http://schemas.microsoft.com/office/drawing/2014/main" id="{44E1D74F-1915-4D21-90F6-CD438C4A7F22}"/>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590800"/>
            <a:ext cx="8534400" cy="39623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DB2F8591-A3E4-412D-B2D1-106BAA0C2EFE}"/>
              </a:ext>
            </a:extLst>
          </p:cNvPr>
          <p:cNvSpPr/>
          <p:nvPr/>
        </p:nvSpPr>
        <p:spPr>
          <a:xfrm>
            <a:off x="7162800" y="1981200"/>
            <a:ext cx="1553630"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18</a:t>
            </a:r>
          </a:p>
        </p:txBody>
      </p:sp>
      <p:pic>
        <p:nvPicPr>
          <p:cNvPr id="2" name="Picture 1">
            <a:extLst>
              <a:ext uri="{FF2B5EF4-FFF2-40B4-BE49-F238E27FC236}">
                <a16:creationId xmlns:a16="http://schemas.microsoft.com/office/drawing/2014/main" id="{B0346FF9-59BB-BB03-3D7C-6C55D722A61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3305785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2A9CE9F-5586-48D0-B62B-B58AB38197CC}"/>
              </a:ext>
            </a:extLst>
          </p:cNvPr>
          <p:cNvSpPr>
            <a:spLocks noGrp="1"/>
          </p:cNvSpPr>
          <p:nvPr>
            <p:ph type="body" sz="half" idx="1"/>
          </p:nvPr>
        </p:nvSpPr>
        <p:spPr>
          <a:xfrm>
            <a:off x="152400" y="76200"/>
            <a:ext cx="8839200" cy="4525963"/>
          </a:xfrm>
        </p:spPr>
        <p:txBody>
          <a:bodyPr/>
          <a:lstStyle/>
          <a:p>
            <a:r>
              <a:rPr lang="en-US" dirty="0">
                <a:solidFill>
                  <a:srgbClr val="FFFFCC"/>
                </a:solidFill>
              </a:rPr>
              <a:t>This is the name that describes when protists </a:t>
            </a:r>
            <a:r>
              <a:rPr lang="en-US" kern="1200" dirty="0">
                <a:solidFill>
                  <a:srgbClr val="FFFFCC"/>
                </a:solidFill>
                <a:effectLst>
                  <a:outerShdw blurRad="38100" dist="38100" dir="2700000" algn="tl">
                    <a:srgbClr val="000000">
                      <a:alpha val="43137"/>
                    </a:srgbClr>
                  </a:outerShdw>
                </a:effectLst>
                <a:latin typeface="Tahoma" pitchFamily="34" charset="0"/>
              </a:rPr>
              <a:t>feed by extracellular (Outside of cell) digestion. </a:t>
            </a:r>
          </a:p>
          <a:p>
            <a:pPr lvl="1"/>
            <a:r>
              <a:rPr lang="en-US" kern="1200" dirty="0">
                <a:solidFill>
                  <a:srgbClr val="CC9900"/>
                </a:solidFill>
                <a:effectLst>
                  <a:outerShdw blurRad="38100" dist="38100" dir="2700000" algn="tl">
                    <a:srgbClr val="000000">
                      <a:alpha val="43137"/>
                    </a:srgbClr>
                  </a:outerShdw>
                </a:effectLst>
                <a:latin typeface="Tahoma" pitchFamily="34" charset="0"/>
              </a:rPr>
              <a:t>The feed on decayed organic matter.</a:t>
            </a:r>
          </a:p>
          <a:p>
            <a:pPr lvl="1"/>
            <a:endParaRPr lang="en-US" kern="1200" dirty="0">
              <a:solidFill>
                <a:srgbClr val="FFFFFF"/>
              </a:solidFill>
              <a:effectLst>
                <a:outerShdw blurRad="38100" dist="38100" dir="2700000" algn="tl">
                  <a:srgbClr val="000000">
                    <a:alpha val="43137"/>
                  </a:srgbClr>
                </a:outerShdw>
              </a:effectLst>
              <a:latin typeface="Tahoma" pitchFamily="34" charset="0"/>
            </a:endParaRPr>
          </a:p>
          <a:p>
            <a:pPr lvl="1"/>
            <a:r>
              <a:rPr lang="en-US" kern="1200" dirty="0">
                <a:solidFill>
                  <a:srgbClr val="99FF66"/>
                </a:solidFill>
                <a:effectLst>
                  <a:outerShdw blurRad="38100" dist="38100" dir="2700000" algn="tl">
                    <a:srgbClr val="000000">
                      <a:alpha val="43137"/>
                    </a:srgbClr>
                  </a:outerShdw>
                </a:effectLst>
                <a:latin typeface="Tahoma" pitchFamily="34" charset="0"/>
              </a:rPr>
              <a:t>A.) Autotrophic</a:t>
            </a:r>
          </a:p>
          <a:p>
            <a:pPr lvl="1"/>
            <a:r>
              <a:rPr lang="en-US" kern="1200" dirty="0">
                <a:solidFill>
                  <a:srgbClr val="FFFF00"/>
                </a:solidFill>
                <a:effectLst>
                  <a:outerShdw blurRad="38100" dist="38100" dir="2700000" algn="tl">
                    <a:srgbClr val="000000">
                      <a:alpha val="43137"/>
                    </a:srgbClr>
                  </a:outerShdw>
                </a:effectLst>
                <a:latin typeface="Tahoma" pitchFamily="34" charset="0"/>
              </a:rPr>
              <a:t>B.) Mixotrophic</a:t>
            </a:r>
          </a:p>
          <a:p>
            <a:pPr lvl="1"/>
            <a:r>
              <a:rPr lang="en-US" kern="1200" dirty="0">
                <a:solidFill>
                  <a:srgbClr val="FFC000"/>
                </a:solidFill>
                <a:effectLst>
                  <a:outerShdw blurRad="38100" dist="38100" dir="2700000" algn="tl">
                    <a:srgbClr val="000000">
                      <a:alpha val="43137"/>
                    </a:srgbClr>
                  </a:outerShdw>
                </a:effectLst>
                <a:latin typeface="Tahoma" pitchFamily="34" charset="0"/>
              </a:rPr>
              <a:t>C.) Saprotrophic</a:t>
            </a:r>
          </a:p>
          <a:p>
            <a:pPr lvl="1"/>
            <a:r>
              <a:rPr lang="en-US" kern="1200" dirty="0">
                <a:solidFill>
                  <a:srgbClr val="FFCCFF"/>
                </a:solidFill>
                <a:effectLst>
                  <a:outerShdw blurRad="38100" dist="38100" dir="2700000" algn="tl">
                    <a:srgbClr val="000000">
                      <a:alpha val="43137"/>
                    </a:srgbClr>
                  </a:outerShdw>
                </a:effectLst>
                <a:latin typeface="Tahoma" pitchFamily="34" charset="0"/>
              </a:rPr>
              <a:t>D.) Heterotrophic</a:t>
            </a:r>
          </a:p>
          <a:p>
            <a:pPr lvl="1"/>
            <a:r>
              <a:rPr lang="en-US" kern="1200" dirty="0">
                <a:solidFill>
                  <a:srgbClr val="CCFFCC"/>
                </a:solidFill>
                <a:effectLst>
                  <a:outerShdw blurRad="38100" dist="38100" dir="2700000" algn="tl">
                    <a:srgbClr val="000000">
                      <a:alpha val="43137"/>
                    </a:srgbClr>
                  </a:outerShdw>
                </a:effectLst>
                <a:latin typeface="Tahoma" pitchFamily="34" charset="0"/>
              </a:rPr>
              <a:t>E.) Eutrophic</a:t>
            </a:r>
          </a:p>
          <a:p>
            <a:endParaRPr lang="en-US" dirty="0"/>
          </a:p>
        </p:txBody>
      </p:sp>
      <p:pic>
        <p:nvPicPr>
          <p:cNvPr id="7170" name="Picture 2" descr="Image result for saprotrophic slime mold">
            <a:extLst>
              <a:ext uri="{FF2B5EF4-FFF2-40B4-BE49-F238E27FC236}">
                <a16:creationId xmlns:a16="http://schemas.microsoft.com/office/drawing/2014/main" id="{9ABE8130-7743-4BA2-A49B-5675FA35F3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514600"/>
            <a:ext cx="4876800" cy="3048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6" name="Rectangle 5">
            <a:extLst>
              <a:ext uri="{FF2B5EF4-FFF2-40B4-BE49-F238E27FC236}">
                <a16:creationId xmlns:a16="http://schemas.microsoft.com/office/drawing/2014/main" id="{DA155A10-6A28-46AC-AE2B-1EEB0804F6F9}"/>
              </a:ext>
            </a:extLst>
          </p:cNvPr>
          <p:cNvSpPr/>
          <p:nvPr/>
        </p:nvSpPr>
        <p:spPr>
          <a:xfrm>
            <a:off x="7543800" y="892443"/>
            <a:ext cx="1326005" cy="1323439"/>
          </a:xfrm>
          <a:prstGeom prst="rect">
            <a:avLst/>
          </a:prstGeom>
          <a:noFill/>
        </p:spPr>
        <p:txBody>
          <a:bodyPr wrap="none" lIns="91440" tIns="45720" rIns="91440" bIns="45720">
            <a:spAutoFit/>
          </a:bodyPr>
          <a:lstStyle/>
          <a:p>
            <a:pPr algn="ctr"/>
            <a:r>
              <a:rPr lang="en-US" sz="80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19</a:t>
            </a:r>
          </a:p>
        </p:txBody>
      </p:sp>
      <p:pic>
        <p:nvPicPr>
          <p:cNvPr id="2" name="Picture 1">
            <a:extLst>
              <a:ext uri="{FF2B5EF4-FFF2-40B4-BE49-F238E27FC236}">
                <a16:creationId xmlns:a16="http://schemas.microsoft.com/office/drawing/2014/main" id="{90957A6F-D92D-D4C3-B663-7EBC8E5E163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540228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45411" name="Rectangle 3"/>
          <p:cNvSpPr>
            <a:spLocks noGrp="1" noChangeArrowheads="1"/>
          </p:cNvSpPr>
          <p:nvPr>
            <p:ph type="body" idx="1"/>
          </p:nvPr>
        </p:nvSpPr>
        <p:spPr>
          <a:xfrm>
            <a:off x="156882" y="134496"/>
            <a:ext cx="8220636" cy="6342504"/>
          </a:xfrm>
        </p:spPr>
        <p:txBody>
          <a:bodyPr/>
          <a:lstStyle/>
          <a:p>
            <a:pPr eaLnBrk="1" hangingPunct="1">
              <a:defRPr/>
            </a:pPr>
            <a:r>
              <a:rPr lang="en-US" dirty="0"/>
              <a:t>Single celled protists evolved into these other Kingdoms of Life?</a:t>
            </a:r>
          </a:p>
        </p:txBody>
      </p:sp>
      <p:sp>
        <p:nvSpPr>
          <p:cNvPr id="182278"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cxnSp>
        <p:nvCxnSpPr>
          <p:cNvPr id="4" name="Straight Connector 3"/>
          <p:cNvCxnSpPr/>
          <p:nvPr/>
        </p:nvCxnSpPr>
        <p:spPr bwMode="auto">
          <a:xfrm flipV="1">
            <a:off x="381000" y="3886200"/>
            <a:ext cx="7391400" cy="457200"/>
          </a:xfrm>
          <a:prstGeom prst="line">
            <a:avLst/>
          </a:prstGeom>
          <a:noFill/>
          <a:ln w="57150" cap="flat" cmpd="sng" algn="ctr">
            <a:solidFill>
              <a:schemeClr val="bg1"/>
            </a:solidFill>
            <a:prstDash val="dash"/>
            <a:round/>
            <a:headEnd type="none" w="med" len="med"/>
            <a:tailEnd type="none" w="med" len="med"/>
          </a:ln>
          <a:effectLst/>
        </p:spPr>
      </p:cxnSp>
      <p:sp>
        <p:nvSpPr>
          <p:cNvPr id="23" name="Rectangle 22"/>
          <p:cNvSpPr/>
          <p:nvPr/>
        </p:nvSpPr>
        <p:spPr>
          <a:xfrm>
            <a:off x="2708949" y="323638"/>
            <a:ext cx="4070345" cy="646331"/>
          </a:xfrm>
          <a:prstGeom prst="rect">
            <a:avLst/>
          </a:prstGeom>
          <a:noFill/>
        </p:spPr>
        <p:txBody>
          <a:bodyPr wrap="none" lIns="91440" tIns="45720" rIns="91440" bIns="45720">
            <a:prstTxWarp prst="textArchUp">
              <a:avLst/>
            </a:prstTxWarp>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endParaRPr kumimoji="0" lang="en-US" sz="3600" b="1" i="0" u="none" strike="noStrike" kern="1200" cap="none" spc="0" normalizeH="0" baseline="0" noProof="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uLnTx/>
              <a:uFillTx/>
              <a:latin typeface="Tahoma" pitchFamily="34" charset="0"/>
              <a:ea typeface="+mn-ea"/>
              <a:cs typeface="+mn-cs"/>
            </a:endParaRPr>
          </a:p>
        </p:txBody>
      </p:sp>
      <p:sp>
        <p:nvSpPr>
          <p:cNvPr id="25" name="TextBox 24"/>
          <p:cNvSpPr txBox="1"/>
          <p:nvPr/>
        </p:nvSpPr>
        <p:spPr>
          <a:xfrm>
            <a:off x="2209800" y="5101366"/>
            <a:ext cx="2209800" cy="584775"/>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32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Bacteria</a:t>
            </a:r>
          </a:p>
        </p:txBody>
      </p:sp>
      <p:sp>
        <p:nvSpPr>
          <p:cNvPr id="27" name="TextBox 26"/>
          <p:cNvSpPr txBox="1"/>
          <p:nvPr/>
        </p:nvSpPr>
        <p:spPr>
          <a:xfrm>
            <a:off x="5282901" y="4916700"/>
            <a:ext cx="2859742" cy="40011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Archaea</a:t>
            </a:r>
            <a:endPar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endParaRPr>
          </a:p>
        </p:txBody>
      </p:sp>
      <p:cxnSp>
        <p:nvCxnSpPr>
          <p:cNvPr id="31" name="Straight Connector 30"/>
          <p:cNvCxnSpPr>
            <a:cxnSpLocks/>
          </p:cNvCxnSpPr>
          <p:nvPr/>
        </p:nvCxnSpPr>
        <p:spPr bwMode="auto">
          <a:xfrm>
            <a:off x="4684058" y="4037255"/>
            <a:ext cx="60064" cy="2327743"/>
          </a:xfrm>
          <a:prstGeom prst="line">
            <a:avLst/>
          </a:prstGeom>
          <a:noFill/>
          <a:ln w="76200" cap="flat" cmpd="sng" algn="ctr">
            <a:solidFill>
              <a:schemeClr val="bg1"/>
            </a:solidFill>
            <a:prstDash val="solid"/>
            <a:round/>
            <a:headEnd type="none" w="med" len="med"/>
            <a:tailEnd type="none" w="med" len="med"/>
          </a:ln>
          <a:effectLst/>
        </p:spPr>
      </p:cxnSp>
      <p:cxnSp>
        <p:nvCxnSpPr>
          <p:cNvPr id="39" name="Straight Connector 38"/>
          <p:cNvCxnSpPr/>
          <p:nvPr/>
        </p:nvCxnSpPr>
        <p:spPr bwMode="auto">
          <a:xfrm flipH="1">
            <a:off x="4684058" y="5201126"/>
            <a:ext cx="990600" cy="658136"/>
          </a:xfrm>
          <a:prstGeom prst="line">
            <a:avLst/>
          </a:prstGeom>
          <a:noFill/>
          <a:ln w="76200" cap="flat" cmpd="sng" algn="ctr">
            <a:solidFill>
              <a:schemeClr val="bg1"/>
            </a:solidFill>
            <a:prstDash val="solid"/>
            <a:round/>
            <a:headEnd type="none" w="med" len="med"/>
            <a:tailEnd type="none" w="med" len="med"/>
          </a:ln>
          <a:effectLst/>
        </p:spPr>
      </p:cxnSp>
      <p:cxnSp>
        <p:nvCxnSpPr>
          <p:cNvPr id="42" name="Straight Connector 41"/>
          <p:cNvCxnSpPr/>
          <p:nvPr/>
        </p:nvCxnSpPr>
        <p:spPr bwMode="auto">
          <a:xfrm>
            <a:off x="4267200" y="5686141"/>
            <a:ext cx="476922" cy="486059"/>
          </a:xfrm>
          <a:prstGeom prst="line">
            <a:avLst/>
          </a:prstGeom>
          <a:noFill/>
          <a:ln w="76200" cap="flat" cmpd="sng" algn="ctr">
            <a:solidFill>
              <a:schemeClr val="bg1"/>
            </a:solidFill>
            <a:prstDash val="solid"/>
            <a:round/>
            <a:headEnd type="none" w="med" len="med"/>
            <a:tailEnd type="none" w="med" len="med"/>
          </a:ln>
          <a:effectLst/>
        </p:spPr>
      </p:cxnSp>
      <p:sp>
        <p:nvSpPr>
          <p:cNvPr id="424973" name="TextBox 424972"/>
          <p:cNvSpPr txBox="1"/>
          <p:nvPr/>
        </p:nvSpPr>
        <p:spPr>
          <a:xfrm>
            <a:off x="334751" y="2790006"/>
            <a:ext cx="3588024" cy="904863"/>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Eukaryotic</a:t>
            </a:r>
          </a:p>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4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(Cells with Nucleus)</a:t>
            </a:r>
          </a:p>
        </p:txBody>
      </p:sp>
      <p:sp>
        <p:nvSpPr>
          <p:cNvPr id="424974" name="Rectangle 424973"/>
          <p:cNvSpPr/>
          <p:nvPr/>
        </p:nvSpPr>
        <p:spPr>
          <a:xfrm>
            <a:off x="280380" y="4405829"/>
            <a:ext cx="2028713" cy="1138773"/>
          </a:xfrm>
          <a:prstGeom prst="rect">
            <a:avLst/>
          </a:prstGeom>
        </p:spPr>
        <p:txBody>
          <a:bodyPr wrap="square">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Prokaryotic</a:t>
            </a:r>
          </a:p>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(Cells with</a:t>
            </a:r>
          </a:p>
          <a:p>
            <a:pPr marL="0" marR="0" lvl="0" indent="0" algn="ct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20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 no Nucleus)</a:t>
            </a:r>
          </a:p>
        </p:txBody>
      </p:sp>
      <p:cxnSp>
        <p:nvCxnSpPr>
          <p:cNvPr id="58" name="Straight Connector 57"/>
          <p:cNvCxnSpPr>
            <a:cxnSpLocks/>
          </p:cNvCxnSpPr>
          <p:nvPr/>
        </p:nvCxnSpPr>
        <p:spPr bwMode="auto">
          <a:xfrm flipH="1">
            <a:off x="4744122" y="6172200"/>
            <a:ext cx="8965" cy="192798"/>
          </a:xfrm>
          <a:prstGeom prst="line">
            <a:avLst/>
          </a:prstGeom>
          <a:noFill/>
          <a:ln w="76200" cap="flat" cmpd="sng" algn="ctr">
            <a:solidFill>
              <a:schemeClr val="bg1"/>
            </a:solidFill>
            <a:prstDash val="solid"/>
            <a:round/>
            <a:headEnd type="none" w="med" len="med"/>
            <a:tailEnd type="none" w="med" len="med"/>
          </a:ln>
          <a:effectLst/>
        </p:spPr>
      </p:cxnSp>
      <p:sp>
        <p:nvSpPr>
          <p:cNvPr id="424979" name="TextBox 424978"/>
          <p:cNvSpPr txBox="1"/>
          <p:nvPr/>
        </p:nvSpPr>
        <p:spPr>
          <a:xfrm>
            <a:off x="4932510" y="6204857"/>
            <a:ext cx="2571077" cy="338554"/>
          </a:xfrm>
          <a:prstGeom prst="rect">
            <a:avLst/>
          </a:prstGeom>
          <a:noFill/>
        </p:spPr>
        <p:txBody>
          <a:bodyPr wrap="square" rtlCol="0">
            <a:spAutoFit/>
          </a:bodyPr>
          <a:lstStyle/>
          <a:p>
            <a:pPr marL="0" marR="0" lvl="0" indent="0" algn="l"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1600" b="0"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Tahoma" pitchFamily="34" charset="0"/>
                <a:ea typeface="+mn-ea"/>
                <a:cs typeface="+mn-cs"/>
              </a:rPr>
              <a:t>Universal Ancestor</a:t>
            </a:r>
          </a:p>
        </p:txBody>
      </p:sp>
      <p:pic>
        <p:nvPicPr>
          <p:cNvPr id="9218" name="Picture 2" descr="Image result for Protists evolution kingdoms of life">
            <a:extLst>
              <a:ext uri="{FF2B5EF4-FFF2-40B4-BE49-F238E27FC236}">
                <a16:creationId xmlns:a16="http://schemas.microsoft.com/office/drawing/2014/main" id="{B7BF2713-AE22-46CC-A3FE-ACA1F7A5B5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460" y="1332166"/>
            <a:ext cx="8625159" cy="459700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5" name="Rectangle: Rounded Corners 4">
            <a:extLst>
              <a:ext uri="{FF2B5EF4-FFF2-40B4-BE49-F238E27FC236}">
                <a16:creationId xmlns:a16="http://schemas.microsoft.com/office/drawing/2014/main" id="{EA126ED0-4661-4606-81DC-E85228346414}"/>
              </a:ext>
            </a:extLst>
          </p:cNvPr>
          <p:cNvSpPr/>
          <p:nvPr/>
        </p:nvSpPr>
        <p:spPr bwMode="auto">
          <a:xfrm>
            <a:off x="766482" y="2057400"/>
            <a:ext cx="2129118" cy="381000"/>
          </a:xfrm>
          <a:prstGeom prst="roundRect">
            <a:avLst/>
          </a:prstGeom>
          <a:solidFill>
            <a:schemeClr val="bg1"/>
          </a:solidFill>
          <a:ln w="38100" cap="flat" cmpd="sng" algn="ctr">
            <a:solidFill>
              <a:srgbClr val="99FF6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30" name="Rectangle: Rounded Corners 29">
            <a:extLst>
              <a:ext uri="{FF2B5EF4-FFF2-40B4-BE49-F238E27FC236}">
                <a16:creationId xmlns:a16="http://schemas.microsoft.com/office/drawing/2014/main" id="{03EAE21F-6D92-410D-92A9-9782595345BB}"/>
              </a:ext>
            </a:extLst>
          </p:cNvPr>
          <p:cNvSpPr/>
          <p:nvPr/>
        </p:nvSpPr>
        <p:spPr bwMode="auto">
          <a:xfrm>
            <a:off x="3314700" y="1870586"/>
            <a:ext cx="2129118" cy="381000"/>
          </a:xfrm>
          <a:prstGeom prst="roundRect">
            <a:avLst/>
          </a:prstGeom>
          <a:solidFill>
            <a:schemeClr val="bg1"/>
          </a:solidFill>
          <a:ln w="57150" cap="flat" cmpd="sng" algn="ctr">
            <a:solidFill>
              <a:srgbClr val="66FFFF"/>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32" name="Rectangle: Rounded Corners 31">
            <a:extLst>
              <a:ext uri="{FF2B5EF4-FFF2-40B4-BE49-F238E27FC236}">
                <a16:creationId xmlns:a16="http://schemas.microsoft.com/office/drawing/2014/main" id="{85B54E8F-1BC9-43C3-83B4-F60A766D3021}"/>
              </a:ext>
            </a:extLst>
          </p:cNvPr>
          <p:cNvSpPr/>
          <p:nvPr/>
        </p:nvSpPr>
        <p:spPr bwMode="auto">
          <a:xfrm>
            <a:off x="5846109" y="2037683"/>
            <a:ext cx="2129118" cy="381000"/>
          </a:xfrm>
          <a:prstGeom prst="roundRect">
            <a:avLst/>
          </a:prstGeom>
          <a:solidFill>
            <a:schemeClr val="bg1"/>
          </a:solidFill>
          <a:ln w="5715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pPr>
            <a:endParaRPr kumimoji="0" lang="en-US" sz="3200" b="0" i="0" u="none" strike="noStrike" cap="none" normalizeH="0" baseline="0">
              <a:ln>
                <a:noFill/>
              </a:ln>
              <a:solidFill>
                <a:schemeClr val="tx1"/>
              </a:solidFill>
              <a:effectLst>
                <a:outerShdw blurRad="38100" dist="38100" dir="2700000" algn="tl">
                  <a:srgbClr val="000000">
                    <a:alpha val="43137"/>
                  </a:srgbClr>
                </a:outerShdw>
              </a:effectLst>
              <a:latin typeface="Tahoma" pitchFamily="34" charset="0"/>
            </a:endParaRPr>
          </a:p>
        </p:txBody>
      </p:sp>
      <p:sp>
        <p:nvSpPr>
          <p:cNvPr id="7" name="Rectangle 6">
            <a:extLst>
              <a:ext uri="{FF2B5EF4-FFF2-40B4-BE49-F238E27FC236}">
                <a16:creationId xmlns:a16="http://schemas.microsoft.com/office/drawing/2014/main" id="{485FDB8A-4D3E-4E34-9C48-D40A9D90C89B}"/>
              </a:ext>
            </a:extLst>
          </p:cNvPr>
          <p:cNvSpPr/>
          <p:nvPr/>
        </p:nvSpPr>
        <p:spPr>
          <a:xfrm>
            <a:off x="7745469" y="795222"/>
            <a:ext cx="954107" cy="923330"/>
          </a:xfrm>
          <a:prstGeom prst="rect">
            <a:avLst/>
          </a:prstGeom>
          <a:noFill/>
        </p:spPr>
        <p:txBody>
          <a:bodyPr wrap="none" lIns="91440" tIns="45720" rIns="91440" bIns="45720">
            <a:spAutoFit/>
          </a:bodyPr>
          <a:lstStyle/>
          <a:p>
            <a:pPr algn="ctr"/>
            <a:r>
              <a:rPr lang="en-US" sz="54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20</a:t>
            </a:r>
          </a:p>
        </p:txBody>
      </p:sp>
    </p:spTree>
    <p:extLst>
      <p:ext uri="{BB962C8B-B14F-4D97-AF65-F5344CB8AC3E}">
        <p14:creationId xmlns:p14="http://schemas.microsoft.com/office/powerpoint/2010/main" val="395399451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2436962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extLst>
              <p:ext uri="{D42A27DB-BD31-4B8C-83A1-F6EECF244321}">
                <p14:modId xmlns:p14="http://schemas.microsoft.com/office/powerpoint/2010/main" val="4261606703"/>
              </p:ext>
            </p:extLst>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99FF66"/>
                          </a:solidFill>
                          <a:effectLst/>
                          <a:latin typeface="Times New Roman" pitchFamily="18" charset="0"/>
                        </a:rPr>
                        <a:t>-BONUS-</a:t>
                      </a:r>
                      <a:br>
                        <a:rPr kumimoji="0" lang="en-US" sz="1600" b="1" i="0" u="none" strike="noStrike" cap="none" normalizeH="0" baseline="0" dirty="0">
                          <a:ln>
                            <a:noFill/>
                          </a:ln>
                          <a:solidFill>
                            <a:srgbClr val="99FF66"/>
                          </a:solidFill>
                          <a:effectLst/>
                          <a:latin typeface="Times New Roman" pitchFamily="18" charset="0"/>
                        </a:rPr>
                      </a:br>
                      <a:r>
                        <a:rPr kumimoji="0" lang="en-US" sz="1600" b="1" i="0" u="none" strike="noStrike" cap="none" normalizeH="0" baseline="0" dirty="0">
                          <a:ln>
                            <a:noFill/>
                          </a:ln>
                          <a:solidFill>
                            <a:srgbClr val="99FF66"/>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99FF66"/>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99FF66"/>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99FF66"/>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99FF66"/>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99FF66"/>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39B28C94-827E-4B54-969A-B8210333C638}"/>
              </a:ext>
            </a:extLst>
          </p:cNvPr>
          <p:cNvSpPr/>
          <p:nvPr/>
        </p:nvSpPr>
        <p:spPr>
          <a:xfrm>
            <a:off x="7162800" y="813701"/>
            <a:ext cx="17526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74816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1C2E8DF-34F5-4879-83BF-97CD19DFAE44}"/>
              </a:ext>
            </a:extLst>
          </p:cNvPr>
          <p:cNvSpPr>
            <a:spLocks noGrp="1"/>
          </p:cNvSpPr>
          <p:nvPr>
            <p:ph idx="1"/>
          </p:nvPr>
        </p:nvSpPr>
        <p:spPr>
          <a:xfrm>
            <a:off x="152400" y="152400"/>
            <a:ext cx="8229600" cy="4525963"/>
          </a:xfrm>
        </p:spPr>
        <p:txBody>
          <a:bodyPr/>
          <a:lstStyle/>
          <a:p>
            <a:r>
              <a:rPr lang="en-US" dirty="0"/>
              <a:t>Who is this Teen Titans Character?</a:t>
            </a:r>
          </a:p>
        </p:txBody>
      </p:sp>
      <p:pic>
        <p:nvPicPr>
          <p:cNvPr id="11266" name="Picture 2" descr="Image result for Beast Boy">
            <a:extLst>
              <a:ext uri="{FF2B5EF4-FFF2-40B4-BE49-F238E27FC236}">
                <a16:creationId xmlns:a16="http://schemas.microsoft.com/office/drawing/2014/main" id="{91771885-4068-40C1-893B-66C070AAE6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5400" y="765013"/>
            <a:ext cx="6100763" cy="610076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6A738AC9-7B5F-496A-A1F4-016AE0A87CF1}"/>
              </a:ext>
            </a:extLst>
          </p:cNvPr>
          <p:cNvSpPr/>
          <p:nvPr/>
        </p:nvSpPr>
        <p:spPr>
          <a:xfrm>
            <a:off x="6553200" y="533400"/>
            <a:ext cx="203292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*21</a:t>
            </a:r>
          </a:p>
        </p:txBody>
      </p:sp>
    </p:spTree>
    <p:extLst>
      <p:ext uri="{BB962C8B-B14F-4D97-AF65-F5344CB8AC3E}">
        <p14:creationId xmlns:p14="http://schemas.microsoft.com/office/powerpoint/2010/main" val="7288014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Box 1"/>
          <p:cNvSpPr txBox="1">
            <a:spLocks noChangeArrowheads="1"/>
          </p:cNvSpPr>
          <p:nvPr/>
        </p:nvSpPr>
        <p:spPr bwMode="auto">
          <a:xfrm>
            <a:off x="304800" y="228600"/>
            <a:ext cx="8458200" cy="466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600">
                <a:solidFill>
                  <a:schemeClr val="bg1"/>
                </a:solidFill>
              </a:rPr>
              <a:t>Questions 1-20 = 5pts Each</a:t>
            </a:r>
          </a:p>
          <a:p>
            <a:pPr algn="ctr" eaLnBrk="1" hangingPunct="1"/>
            <a:r>
              <a:rPr lang="en-US" sz="3600">
                <a:solidFill>
                  <a:schemeClr val="bg1"/>
                </a:solidFill>
              </a:rPr>
              <a:t>Final Category (Bonus) = 1pt Each</a:t>
            </a:r>
          </a:p>
          <a:p>
            <a:pPr algn="ctr" eaLnBrk="1" hangingPunct="1"/>
            <a:r>
              <a:rPr lang="en-US" sz="3600">
                <a:solidFill>
                  <a:schemeClr val="bg1"/>
                </a:solidFill>
              </a:rPr>
              <a:t>Final Questions = 5 pt wager</a:t>
            </a:r>
          </a:p>
          <a:p>
            <a:pPr algn="ctr" eaLnBrk="1" hangingPunct="1"/>
            <a:r>
              <a:rPr lang="en-US" sz="2400" i="1">
                <a:solidFill>
                  <a:srgbClr val="9966FF"/>
                </a:solidFill>
              </a:rPr>
              <a:t>If you wager 5 on the last question and get it wrong you lose 5 pts. Wager 5 and get it right you get 5 pts.</a:t>
            </a:r>
          </a:p>
          <a:p>
            <a:pPr algn="ctr" eaLnBrk="1" hangingPunct="1"/>
            <a:endParaRPr lang="en-US" sz="3600">
              <a:solidFill>
                <a:schemeClr val="bg1"/>
              </a:solidFill>
            </a:endParaRPr>
          </a:p>
          <a:p>
            <a:pPr algn="ctr" eaLnBrk="1" hangingPunct="1"/>
            <a:r>
              <a:rPr lang="en-US" sz="3600">
                <a:solidFill>
                  <a:schemeClr val="bg1"/>
                </a:solidFill>
              </a:rPr>
              <a:t>Find the Owl =</a:t>
            </a:r>
          </a:p>
          <a:p>
            <a:pPr algn="ctr" eaLnBrk="1" hangingPunct="1"/>
            <a:r>
              <a:rPr lang="en-US" sz="3600" i="1">
                <a:solidFill>
                  <a:srgbClr val="996633"/>
                </a:solidFill>
              </a:rPr>
              <a:t> Secretly write “Owl” in the correct box worth 1pt.</a:t>
            </a:r>
          </a:p>
        </p:txBody>
      </p:sp>
      <p:pic>
        <p:nvPicPr>
          <p:cNvPr id="4099" name="Picture 4" descr="http://www.clker.com/cliparts/9/a/e/e/12154415151126295659lemmling_Cartoon_owl.svg.hi.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200400"/>
            <a:ext cx="53340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http://www.clker.com/cliparts/9/a/e/e/12154415151126295659lemmling_Cartoon_owl.svg.hi.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3505200"/>
            <a:ext cx="114300" cy="10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AutoShape 5"/>
          <p:cNvSpPr>
            <a:spLocks noChangeArrowheads="1"/>
          </p:cNvSpPr>
          <p:nvPr/>
        </p:nvSpPr>
        <p:spPr bwMode="auto">
          <a:xfrm>
            <a:off x="7010400" y="2895600"/>
            <a:ext cx="1447800" cy="609600"/>
          </a:xfrm>
          <a:prstGeom prst="wedgeRoundRectCallout">
            <a:avLst>
              <a:gd name="adj1" fmla="val -57347"/>
              <a:gd name="adj2" fmla="val 46616"/>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1400"/>
              <a:t>“I’ll be about this big.”</a:t>
            </a:r>
          </a:p>
        </p:txBody>
      </p:sp>
      <p:pic>
        <p:nvPicPr>
          <p:cNvPr id="2" name="Picture 1">
            <a:extLst>
              <a:ext uri="{FF2B5EF4-FFF2-40B4-BE49-F238E27FC236}">
                <a16:creationId xmlns:a16="http://schemas.microsoft.com/office/drawing/2014/main" id="{46CAC766-D2ED-87AA-89FF-D30727120410}"/>
              </a:ext>
            </a:extLst>
          </p:cNvPr>
          <p:cNvPicPr>
            <a:picLocks noChangeAspect="1"/>
          </p:cNvPicPr>
          <p:nvPr/>
        </p:nvPicPr>
        <p:blipFill>
          <a:blip r:embed="rId4"/>
          <a:stretch>
            <a:fillRect/>
          </a:stretch>
        </p:blipFill>
        <p:spPr>
          <a:xfrm>
            <a:off x="7418674" y="6787306"/>
            <a:ext cx="1633537" cy="70694"/>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8E8480-3C13-4406-B33E-844673E5A862}"/>
              </a:ext>
            </a:extLst>
          </p:cNvPr>
          <p:cNvSpPr>
            <a:spLocks noGrp="1"/>
          </p:cNvSpPr>
          <p:nvPr>
            <p:ph idx="1"/>
          </p:nvPr>
        </p:nvSpPr>
        <p:spPr>
          <a:xfrm>
            <a:off x="152400" y="152400"/>
            <a:ext cx="8229600" cy="4525963"/>
          </a:xfrm>
        </p:spPr>
        <p:txBody>
          <a:bodyPr/>
          <a:lstStyle/>
          <a:p>
            <a:r>
              <a:rPr lang="en-US" dirty="0"/>
              <a:t>Who is this Guardian of the Galaxy?</a:t>
            </a:r>
          </a:p>
        </p:txBody>
      </p:sp>
      <p:pic>
        <p:nvPicPr>
          <p:cNvPr id="13314" name="Picture 2" descr="Image result for Gamora">
            <a:extLst>
              <a:ext uri="{FF2B5EF4-FFF2-40B4-BE49-F238E27FC236}">
                <a16:creationId xmlns:a16="http://schemas.microsoft.com/office/drawing/2014/main" id="{1E35E0CE-4055-454C-9A8B-A9EB208EC1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5057" y="838200"/>
            <a:ext cx="8685245" cy="4114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FF4AD281-AD08-497A-BC6F-FDBF1EC03B14}"/>
              </a:ext>
            </a:extLst>
          </p:cNvPr>
          <p:cNvSpPr/>
          <p:nvPr/>
        </p:nvSpPr>
        <p:spPr>
          <a:xfrm>
            <a:off x="6705600" y="685800"/>
            <a:ext cx="203292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*22</a:t>
            </a:r>
          </a:p>
        </p:txBody>
      </p:sp>
    </p:spTree>
    <p:extLst>
      <p:ext uri="{BB962C8B-B14F-4D97-AF65-F5344CB8AC3E}">
        <p14:creationId xmlns:p14="http://schemas.microsoft.com/office/powerpoint/2010/main" val="4232921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5EF8728-1999-4A42-9A42-ABA359A6459D}"/>
              </a:ext>
            </a:extLst>
          </p:cNvPr>
          <p:cNvSpPr>
            <a:spLocks noGrp="1"/>
          </p:cNvSpPr>
          <p:nvPr>
            <p:ph idx="1"/>
          </p:nvPr>
        </p:nvSpPr>
        <p:spPr>
          <a:xfrm>
            <a:off x="152400" y="152400"/>
            <a:ext cx="8229600" cy="4525963"/>
          </a:xfrm>
        </p:spPr>
        <p:txBody>
          <a:bodyPr/>
          <a:lstStyle/>
          <a:p>
            <a:r>
              <a:rPr lang="en-US" dirty="0"/>
              <a:t>This is Mike </a:t>
            </a:r>
            <a:r>
              <a:rPr lang="en-US" dirty="0" err="1"/>
              <a:t>Wazowski</a:t>
            </a:r>
            <a:r>
              <a:rPr lang="en-US" dirty="0"/>
              <a:t> from…</a:t>
            </a:r>
          </a:p>
        </p:txBody>
      </p:sp>
      <p:pic>
        <p:nvPicPr>
          <p:cNvPr id="15364" name="Picture 4" descr="Image result for Monsters Inc Mike">
            <a:extLst>
              <a:ext uri="{FF2B5EF4-FFF2-40B4-BE49-F238E27FC236}">
                <a16:creationId xmlns:a16="http://schemas.microsoft.com/office/drawing/2014/main" id="{80BDE259-2E16-4A4A-818F-D27F1F92B0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14400"/>
            <a:ext cx="8610600" cy="4621213"/>
          </a:xfrm>
          <a:prstGeom prst="roundRect">
            <a:avLst>
              <a:gd name="adj" fmla="val 4167"/>
            </a:avLst>
          </a:prstGeom>
          <a:solidFill>
            <a:srgbClr val="FFFFFF"/>
          </a:solidFill>
          <a:ln w="76200" cap="sq">
            <a:solidFill>
              <a:srgbClr val="99FF66"/>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15B3ED95-1E15-4628-8623-938336AF3D08}"/>
              </a:ext>
            </a:extLst>
          </p:cNvPr>
          <p:cNvSpPr/>
          <p:nvPr/>
        </p:nvSpPr>
        <p:spPr>
          <a:xfrm>
            <a:off x="6705600" y="-1555"/>
            <a:ext cx="203292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*23</a:t>
            </a:r>
          </a:p>
        </p:txBody>
      </p:sp>
    </p:spTree>
    <p:extLst>
      <p:ext uri="{BB962C8B-B14F-4D97-AF65-F5344CB8AC3E}">
        <p14:creationId xmlns:p14="http://schemas.microsoft.com/office/powerpoint/2010/main" val="20958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9F49AB-D158-4F4F-A613-D6CA6C124546}"/>
              </a:ext>
            </a:extLst>
          </p:cNvPr>
          <p:cNvSpPr>
            <a:spLocks noGrp="1"/>
          </p:cNvSpPr>
          <p:nvPr>
            <p:ph idx="1"/>
          </p:nvPr>
        </p:nvSpPr>
        <p:spPr>
          <a:xfrm>
            <a:off x="76200" y="152400"/>
            <a:ext cx="8229600" cy="4525963"/>
          </a:xfrm>
        </p:spPr>
        <p:txBody>
          <a:bodyPr/>
          <a:lstStyle/>
          <a:p>
            <a:r>
              <a:rPr lang="en-US" dirty="0"/>
              <a:t>Name this movie?</a:t>
            </a:r>
          </a:p>
        </p:txBody>
      </p:sp>
      <p:pic>
        <p:nvPicPr>
          <p:cNvPr id="17410" name="Picture 2" descr="Image result for The Mask">
            <a:extLst>
              <a:ext uri="{FF2B5EF4-FFF2-40B4-BE49-F238E27FC236}">
                <a16:creationId xmlns:a16="http://schemas.microsoft.com/office/drawing/2014/main" id="{CE5184FA-D9EE-4E1C-B80D-160886B4E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838200"/>
            <a:ext cx="8686800" cy="5334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4" name="Rectangle 3">
            <a:extLst>
              <a:ext uri="{FF2B5EF4-FFF2-40B4-BE49-F238E27FC236}">
                <a16:creationId xmlns:a16="http://schemas.microsoft.com/office/drawing/2014/main" id="{94803C7E-CB10-4DD8-97B3-55C711F483CB}"/>
              </a:ext>
            </a:extLst>
          </p:cNvPr>
          <p:cNvSpPr/>
          <p:nvPr/>
        </p:nvSpPr>
        <p:spPr>
          <a:xfrm>
            <a:off x="6577671" y="0"/>
            <a:ext cx="203292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rPr>
              <a:t>*24</a:t>
            </a:r>
          </a:p>
        </p:txBody>
      </p:sp>
    </p:spTree>
    <p:extLst>
      <p:ext uri="{BB962C8B-B14F-4D97-AF65-F5344CB8AC3E}">
        <p14:creationId xmlns:p14="http://schemas.microsoft.com/office/powerpoint/2010/main" val="354478008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59E1A-414C-425E-AAC6-F9153AD2E68D}"/>
              </a:ext>
            </a:extLst>
          </p:cNvPr>
          <p:cNvSpPr>
            <a:spLocks noGrp="1"/>
          </p:cNvSpPr>
          <p:nvPr>
            <p:ph idx="1"/>
          </p:nvPr>
        </p:nvSpPr>
        <p:spPr>
          <a:xfrm>
            <a:off x="228600" y="152400"/>
            <a:ext cx="8229600" cy="4525963"/>
          </a:xfrm>
        </p:spPr>
        <p:txBody>
          <a:bodyPr/>
          <a:lstStyle/>
          <a:p>
            <a:r>
              <a:rPr lang="en-US" dirty="0"/>
              <a:t>Who is this?</a:t>
            </a:r>
          </a:p>
        </p:txBody>
      </p:sp>
      <p:pic>
        <p:nvPicPr>
          <p:cNvPr id="19458" name="Picture 2">
            <a:extLst>
              <a:ext uri="{FF2B5EF4-FFF2-40B4-BE49-F238E27FC236}">
                <a16:creationId xmlns:a16="http://schemas.microsoft.com/office/drawing/2014/main" id="{A37D93E4-6429-45DD-A975-20EEBD491C4D}"/>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2163" y="838200"/>
            <a:ext cx="8686800" cy="4953000"/>
          </a:xfrm>
          <a:prstGeom prst="rect">
            <a:avLst/>
          </a:prstGeom>
          <a:noFill/>
          <a:ln w="76200">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08CC37CF-B1D5-4726-8F98-A7D86B068A9D}"/>
              </a:ext>
            </a:extLst>
          </p:cNvPr>
          <p:cNvSpPr/>
          <p:nvPr/>
        </p:nvSpPr>
        <p:spPr>
          <a:xfrm>
            <a:off x="6553200" y="17106"/>
            <a:ext cx="2032929" cy="1569660"/>
          </a:xfrm>
          <a:prstGeom prst="rect">
            <a:avLst/>
          </a:prstGeom>
          <a:noFill/>
        </p:spPr>
        <p:txBody>
          <a:bodyPr wrap="none" lIns="91440" tIns="45720" rIns="91440" bIns="45720">
            <a:spAutoFit/>
          </a:bodyPr>
          <a:lstStyle/>
          <a:p>
            <a:pPr algn="ctr"/>
            <a:r>
              <a:rPr lang="en-US" sz="9600" b="1" cap="none" spc="0" dirty="0">
                <a:ln w="9525">
                  <a:solidFill>
                    <a:schemeClr val="bg1"/>
                  </a:solidFill>
                  <a:prstDash val="solid"/>
                </a:ln>
                <a:solidFill>
                  <a:schemeClr val="accent6">
                    <a:lumMod val="60000"/>
                    <a:lumOff val="40000"/>
                  </a:schemeClr>
                </a:solidFill>
                <a:effectLst>
                  <a:outerShdw blurRad="12700" dist="38100" dir="2700000" algn="tl" rotWithShape="0">
                    <a:schemeClr val="bg1">
                      <a:lumMod val="50000"/>
                    </a:schemeClr>
                  </a:outerShdw>
                </a:effectLst>
              </a:rPr>
              <a:t>*25</a:t>
            </a:r>
          </a:p>
        </p:txBody>
      </p:sp>
    </p:spTree>
    <p:extLst>
      <p:ext uri="{BB962C8B-B14F-4D97-AF65-F5344CB8AC3E}">
        <p14:creationId xmlns:p14="http://schemas.microsoft.com/office/powerpoint/2010/main" val="622823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extLst>
              <p:ext uri="{D42A27DB-BD31-4B8C-83A1-F6EECF244321}">
                <p14:modId xmlns:p14="http://schemas.microsoft.com/office/powerpoint/2010/main" val="266594794"/>
              </p:ext>
            </p:extLst>
          </p:nvPr>
        </p:nvGraphicFramePr>
        <p:xfrm>
          <a:off x="228600" y="838201"/>
          <a:ext cx="8686800" cy="4977105"/>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722654">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83082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29435">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3082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83222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83082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2" name="Rectangle 1">
            <a:extLst>
              <a:ext uri="{FF2B5EF4-FFF2-40B4-BE49-F238E27FC236}">
                <a16:creationId xmlns:a16="http://schemas.microsoft.com/office/drawing/2014/main" id="{73530EDC-1EC2-4475-879A-252F332096F0}"/>
              </a:ext>
            </a:extLst>
          </p:cNvPr>
          <p:cNvSpPr/>
          <p:nvPr/>
        </p:nvSpPr>
        <p:spPr>
          <a:xfrm>
            <a:off x="219269" y="5720358"/>
            <a:ext cx="4993675" cy="923330"/>
          </a:xfrm>
          <a:prstGeom prst="rect">
            <a:avLst/>
          </a:prstGeom>
          <a:noFill/>
        </p:spPr>
        <p:txBody>
          <a:bodyPr wrap="none" lIns="91440" tIns="45720" rIns="91440" bIns="45720">
            <a:spAutoFit/>
          </a:bodyPr>
          <a:lstStyle/>
          <a:p>
            <a:pPr algn="ctr"/>
            <a:r>
              <a:rPr lang="en-US" sz="5400" b="1" cap="none" spc="0" dirty="0">
                <a:ln w="12700">
                  <a:solidFill>
                    <a:schemeClr val="accent3">
                      <a:lumMod val="50000"/>
                    </a:schemeClr>
                  </a:solidFill>
                  <a:prstDash val="solid"/>
                </a:ln>
                <a:solidFill>
                  <a:srgbClr val="99FF66"/>
                </a:solidFill>
                <a:effectLst>
                  <a:innerShdw blurRad="177800">
                    <a:schemeClr val="accent3">
                      <a:lumMod val="50000"/>
                    </a:schemeClr>
                  </a:innerShdw>
                </a:effectLst>
              </a:rPr>
              <a:t>Final Question</a:t>
            </a:r>
          </a:p>
        </p:txBody>
      </p:sp>
    </p:spTree>
    <p:extLst>
      <p:ext uri="{BB962C8B-B14F-4D97-AF65-F5344CB8AC3E}">
        <p14:creationId xmlns:p14="http://schemas.microsoft.com/office/powerpoint/2010/main" val="1240369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Image result for protist man">
            <a:extLst>
              <a:ext uri="{FF2B5EF4-FFF2-40B4-BE49-F238E27FC236}">
                <a16:creationId xmlns:a16="http://schemas.microsoft.com/office/drawing/2014/main" id="{972C1055-B20A-4465-867E-B501C90E32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0"/>
            <a:ext cx="9296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4E81596-D9C1-4BDA-B7B7-6E052C35DADA}"/>
              </a:ext>
            </a:extLst>
          </p:cNvPr>
          <p:cNvSpPr/>
          <p:nvPr/>
        </p:nvSpPr>
        <p:spPr>
          <a:xfrm>
            <a:off x="1676400" y="474345"/>
            <a:ext cx="5416868" cy="5909310"/>
          </a:xfrm>
          <a:prstGeom prst="rect">
            <a:avLst/>
          </a:prstGeom>
          <a:noFill/>
        </p:spPr>
        <p:txBody>
          <a:bodyPr wrap="none" lIns="91440" tIns="45720" rIns="91440" bIns="45720">
            <a:spAutoFit/>
          </a:bodyPr>
          <a:lstStyle/>
          <a:p>
            <a:pPr algn="ctr"/>
            <a:r>
              <a:rPr lang="en-US" sz="5400" b="1" cap="none" spc="0" dirty="0">
                <a:ln w="28575">
                  <a:solidFill>
                    <a:sysClr val="windowText" lastClr="000000"/>
                  </a:solidFill>
                  <a:prstDash val="solid"/>
                </a:ln>
                <a:solidFill>
                  <a:srgbClr val="66FFFF"/>
                </a:solidFill>
                <a:effectLst>
                  <a:innerShdw blurRad="177800">
                    <a:schemeClr val="accent3">
                      <a:lumMod val="50000"/>
                    </a:schemeClr>
                  </a:innerShdw>
                </a:effectLst>
              </a:rPr>
              <a:t>This is a 5 point</a:t>
            </a:r>
          </a:p>
          <a:p>
            <a:pPr algn="ctr"/>
            <a:endParaRPr lang="en-US" sz="5400" b="1" dirty="0">
              <a:ln w="28575">
                <a:solidFill>
                  <a:sysClr val="windowText" lastClr="000000"/>
                </a:solidFill>
                <a:prstDash val="solid"/>
              </a:ln>
              <a:solidFill>
                <a:srgbClr val="66FFFF"/>
              </a:solidFill>
              <a:effectLst>
                <a:innerShdw blurRad="177800">
                  <a:schemeClr val="accent3">
                    <a:lumMod val="50000"/>
                  </a:schemeClr>
                </a:innerShdw>
              </a:effectLst>
            </a:endParaRPr>
          </a:p>
          <a:p>
            <a:pPr algn="ctr"/>
            <a:r>
              <a:rPr lang="en-US" sz="5400" b="1" cap="none" spc="0" dirty="0">
                <a:ln w="28575">
                  <a:solidFill>
                    <a:sysClr val="windowText" lastClr="000000"/>
                  </a:solidFill>
                  <a:prstDash val="solid"/>
                </a:ln>
                <a:solidFill>
                  <a:srgbClr val="66FFFF"/>
                </a:solidFill>
                <a:effectLst>
                  <a:innerShdw blurRad="177800">
                    <a:schemeClr val="accent3">
                      <a:lumMod val="50000"/>
                    </a:schemeClr>
                  </a:innerShdw>
                </a:effectLst>
              </a:rPr>
              <a:t> </a:t>
            </a:r>
          </a:p>
          <a:p>
            <a:pPr algn="ctr"/>
            <a:endParaRPr lang="en-US" sz="5400" b="1" dirty="0">
              <a:ln w="28575">
                <a:solidFill>
                  <a:sysClr val="windowText" lastClr="000000"/>
                </a:solidFill>
                <a:prstDash val="solid"/>
              </a:ln>
              <a:solidFill>
                <a:srgbClr val="66FFFF"/>
              </a:solidFill>
              <a:effectLst>
                <a:innerShdw blurRad="177800">
                  <a:schemeClr val="accent3">
                    <a:lumMod val="50000"/>
                  </a:schemeClr>
                </a:innerShdw>
              </a:effectLst>
            </a:endParaRPr>
          </a:p>
          <a:p>
            <a:pPr algn="ctr"/>
            <a:endParaRPr lang="en-US" sz="5400" b="1" cap="none" spc="0" dirty="0">
              <a:ln w="28575">
                <a:solidFill>
                  <a:sysClr val="windowText" lastClr="000000"/>
                </a:solidFill>
                <a:prstDash val="solid"/>
              </a:ln>
              <a:solidFill>
                <a:srgbClr val="66FFFF"/>
              </a:solidFill>
              <a:effectLst>
                <a:innerShdw blurRad="177800">
                  <a:schemeClr val="accent3">
                    <a:lumMod val="50000"/>
                  </a:schemeClr>
                </a:innerShdw>
              </a:effectLst>
            </a:endParaRPr>
          </a:p>
          <a:p>
            <a:pPr algn="ctr"/>
            <a:endParaRPr lang="en-US" sz="5400" b="1" dirty="0">
              <a:ln w="28575">
                <a:solidFill>
                  <a:sysClr val="windowText" lastClr="000000"/>
                </a:solidFill>
                <a:prstDash val="solid"/>
              </a:ln>
              <a:solidFill>
                <a:srgbClr val="66FFFF"/>
              </a:solidFill>
              <a:effectLst>
                <a:innerShdw blurRad="177800">
                  <a:schemeClr val="accent3">
                    <a:lumMod val="50000"/>
                  </a:schemeClr>
                </a:innerShdw>
              </a:effectLst>
            </a:endParaRPr>
          </a:p>
          <a:p>
            <a:pPr algn="ctr"/>
            <a:r>
              <a:rPr lang="en-US" sz="5400" b="1" cap="none" spc="0" dirty="0">
                <a:ln w="28575">
                  <a:solidFill>
                    <a:sysClr val="windowText" lastClr="000000"/>
                  </a:solidFill>
                  <a:prstDash val="solid"/>
                </a:ln>
                <a:solidFill>
                  <a:srgbClr val="66FFFF"/>
                </a:solidFill>
                <a:effectLst>
                  <a:innerShdw blurRad="177800">
                    <a:schemeClr val="accent3">
                      <a:lumMod val="50000"/>
                    </a:schemeClr>
                  </a:innerShdw>
                </a:effectLst>
              </a:rPr>
              <a:t>wager question</a:t>
            </a:r>
          </a:p>
        </p:txBody>
      </p:sp>
    </p:spTree>
    <p:extLst>
      <p:ext uri="{BB962C8B-B14F-4D97-AF65-F5344CB8AC3E}">
        <p14:creationId xmlns:p14="http://schemas.microsoft.com/office/powerpoint/2010/main" val="4790950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02CC94-F56D-4972-9A12-E074121DCB7B}"/>
              </a:ext>
            </a:extLst>
          </p:cNvPr>
          <p:cNvSpPr>
            <a:spLocks noGrp="1"/>
          </p:cNvSpPr>
          <p:nvPr>
            <p:ph idx="1"/>
          </p:nvPr>
        </p:nvSpPr>
        <p:spPr>
          <a:xfrm>
            <a:off x="114300" y="76200"/>
            <a:ext cx="8915400" cy="4525963"/>
          </a:xfrm>
        </p:spPr>
        <p:txBody>
          <a:bodyPr/>
          <a:lstStyle/>
          <a:p>
            <a:r>
              <a:rPr lang="en-US" dirty="0">
                <a:solidFill>
                  <a:srgbClr val="FFFFCC"/>
                </a:solidFill>
              </a:rPr>
              <a:t>This is an algal bloom that discolors the water and may deplete oxygen and/or release toxins that may cause illness in humans and other animals.</a:t>
            </a:r>
          </a:p>
          <a:p>
            <a:pPr lvl="1"/>
            <a:r>
              <a:rPr lang="en-US" dirty="0">
                <a:solidFill>
                  <a:srgbClr val="CC9900"/>
                </a:solidFill>
              </a:rPr>
              <a:t>Don’t eat shellfish during one of these events.</a:t>
            </a:r>
          </a:p>
        </p:txBody>
      </p:sp>
      <p:pic>
        <p:nvPicPr>
          <p:cNvPr id="21506" name="Picture 2" descr="Image result for red tide">
            <a:extLst>
              <a:ext uri="{FF2B5EF4-FFF2-40B4-BE49-F238E27FC236}">
                <a16:creationId xmlns:a16="http://schemas.microsoft.com/office/drawing/2014/main" id="{D29EDAC7-F93C-4947-8F3B-945257BCA2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743199"/>
            <a:ext cx="8763000" cy="390128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2" name="Picture 1">
            <a:extLst>
              <a:ext uri="{FF2B5EF4-FFF2-40B4-BE49-F238E27FC236}">
                <a16:creationId xmlns:a16="http://schemas.microsoft.com/office/drawing/2014/main" id="{96F0D1A9-23A3-9BEE-A81E-326949D482BD}"/>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2775001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4D710C-D664-4533-9692-648FE1DB9F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84" y="23567"/>
            <a:ext cx="9132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E32C194-D7C8-4A9A-A791-364B6E006FC1}"/>
              </a:ext>
            </a:extLst>
          </p:cNvPr>
          <p:cNvSpPr/>
          <p:nvPr/>
        </p:nvSpPr>
        <p:spPr>
          <a:xfrm>
            <a:off x="457200" y="304800"/>
            <a:ext cx="8382000" cy="923330"/>
          </a:xfrm>
          <a:prstGeom prst="rect">
            <a:avLst/>
          </a:prstGeom>
        </p:spPr>
        <p:txBody>
          <a:bodyPr wrap="square">
            <a:prstTxWarp prst="textDeflate">
              <a:avLst/>
            </a:prstTxWarp>
            <a:spAutoFit/>
          </a:bodyPr>
          <a:lstStyle/>
          <a:p>
            <a:pPr lvl="0"/>
            <a:r>
              <a:rPr lang="en-US" sz="5400" b="1" dirty="0">
                <a:ln w="17780" cmpd="sng">
                  <a:solidFill>
                    <a:srgbClr val="FFFFFF"/>
                  </a:solidFill>
                  <a:prstDash val="solid"/>
                  <a:miter lim="800000"/>
                </a:ln>
                <a:solidFill>
                  <a:srgbClr val="92D050"/>
                </a:solidFill>
                <a:effectLst>
                  <a:outerShdw blurRad="50800" algn="tl" rotWithShape="0">
                    <a:srgbClr val="000000"/>
                  </a:outerShdw>
                  <a:reflection blurRad="6350" stA="55000" endA="50" endPos="85000" dist="29997" dir="5400000" sy="-100000" algn="bl" rotWithShape="0"/>
                </a:effectLst>
              </a:rPr>
              <a:t>Protista</a:t>
            </a:r>
          </a:p>
        </p:txBody>
      </p:sp>
      <p:sp>
        <p:nvSpPr>
          <p:cNvPr id="3" name="Rectangle 2">
            <a:extLst>
              <a:ext uri="{FF2B5EF4-FFF2-40B4-BE49-F238E27FC236}">
                <a16:creationId xmlns:a16="http://schemas.microsoft.com/office/drawing/2014/main" id="{1EB1B517-40AF-47EC-AD4A-AAD10C72A0CF}"/>
              </a:ext>
            </a:extLst>
          </p:cNvPr>
          <p:cNvSpPr/>
          <p:nvPr/>
        </p:nvSpPr>
        <p:spPr>
          <a:xfrm>
            <a:off x="457200" y="4953000"/>
            <a:ext cx="3185487"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algn="ctr"/>
            <a:r>
              <a:rPr lang="en-US" sz="5400" b="1" cap="none" spc="0" dirty="0">
                <a:ln w="28575">
                  <a:solidFill>
                    <a:sysClr val="windowText" lastClr="000000"/>
                  </a:solidFill>
                  <a:prstDash val="solid"/>
                </a:ln>
                <a:solidFill>
                  <a:srgbClr val="FFFFCC"/>
                </a:solidFill>
                <a:effectLst>
                  <a:innerShdw blurRad="177800">
                    <a:schemeClr val="accent3">
                      <a:lumMod val="50000"/>
                    </a:schemeClr>
                  </a:innerShdw>
                </a:effectLst>
              </a:rPr>
              <a:t>Part 3 </a:t>
            </a:r>
          </a:p>
          <a:p>
            <a:pPr algn="ctr"/>
            <a:r>
              <a:rPr lang="en-US" sz="5400" b="1" cap="none" spc="0" dirty="0">
                <a:ln w="28575">
                  <a:solidFill>
                    <a:sysClr val="windowText" lastClr="000000"/>
                  </a:solidFill>
                  <a:prstDash val="solid"/>
                </a:ln>
                <a:solidFill>
                  <a:srgbClr val="FFFFCC"/>
                </a:solidFill>
                <a:effectLst>
                  <a:innerShdw blurRad="177800">
                    <a:schemeClr val="accent3">
                      <a:lumMod val="50000"/>
                    </a:schemeClr>
                  </a:innerShdw>
                </a:effectLst>
              </a:rPr>
              <a:t>Lesson 6</a:t>
            </a:r>
          </a:p>
        </p:txBody>
      </p:sp>
      <p:pic>
        <p:nvPicPr>
          <p:cNvPr id="4" name="Graphic 3">
            <a:extLst>
              <a:ext uri="{FF2B5EF4-FFF2-40B4-BE49-F238E27FC236}">
                <a16:creationId xmlns:a16="http://schemas.microsoft.com/office/drawing/2014/main" id="{1DAA805B-FC78-F013-B761-6939DC904C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8019" y="4944362"/>
            <a:ext cx="5699410" cy="1610564"/>
          </a:xfrm>
          <a:prstGeom prst="rect">
            <a:avLst/>
          </a:prstGeom>
        </p:spPr>
      </p:pic>
      <p:sp>
        <p:nvSpPr>
          <p:cNvPr id="5" name="Rectangle 4">
            <a:extLst>
              <a:ext uri="{FF2B5EF4-FFF2-40B4-BE49-F238E27FC236}">
                <a16:creationId xmlns:a16="http://schemas.microsoft.com/office/drawing/2014/main" id="{98978D1A-4871-FE47-2875-6F0349E6DBAD}"/>
              </a:ext>
            </a:extLst>
          </p:cNvPr>
          <p:cNvSpPr/>
          <p:nvPr/>
        </p:nvSpPr>
        <p:spPr>
          <a:xfrm>
            <a:off x="1828800" y="1676400"/>
            <a:ext cx="6000552" cy="1147465"/>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algn="ctr"/>
            <a:r>
              <a:rPr lang="en-US" sz="5400" b="1" cap="none" spc="0" dirty="0">
                <a:ln w="9525">
                  <a:solidFill>
                    <a:sysClr val="windowText" lastClr="000000"/>
                  </a:solidFill>
                  <a:prstDash val="solid"/>
                </a:ln>
                <a:solidFill>
                  <a:srgbClr val="99FF66"/>
                </a:solidFill>
                <a:effectLst>
                  <a:outerShdw blurRad="12700" dist="38100" dir="2700000" algn="tl" rotWithShape="0">
                    <a:schemeClr val="bg1">
                      <a:lumMod val="50000"/>
                    </a:schemeClr>
                  </a:outerShdw>
                </a:effectLst>
              </a:rPr>
              <a:t>Review Game</a:t>
            </a:r>
          </a:p>
        </p:txBody>
      </p:sp>
    </p:spTree>
    <p:extLst>
      <p:ext uri="{BB962C8B-B14F-4D97-AF65-F5344CB8AC3E}">
        <p14:creationId xmlns:p14="http://schemas.microsoft.com/office/powerpoint/2010/main" val="5749673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04D710C-D664-4533-9692-648FE1DB9FD7}"/>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1784" y="23567"/>
            <a:ext cx="9132216"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E32C194-D7C8-4A9A-A791-364B6E006FC1}"/>
              </a:ext>
            </a:extLst>
          </p:cNvPr>
          <p:cNvSpPr/>
          <p:nvPr/>
        </p:nvSpPr>
        <p:spPr>
          <a:xfrm>
            <a:off x="457200" y="304800"/>
            <a:ext cx="8382000" cy="923330"/>
          </a:xfrm>
          <a:prstGeom prst="rect">
            <a:avLst/>
          </a:prstGeom>
        </p:spPr>
        <p:txBody>
          <a:bodyPr wrap="square">
            <a:prstTxWarp prst="textDeflat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7780" cmpd="sng">
                  <a:solidFill>
                    <a:srgbClr val="FFFFFF"/>
                  </a:solidFill>
                  <a:prstDash val="solid"/>
                  <a:miter lim="800000"/>
                </a:ln>
                <a:solidFill>
                  <a:srgbClr val="92D050"/>
                </a:solidFill>
                <a:effectLst>
                  <a:outerShdw blurRad="50800" algn="tl" rotWithShape="0">
                    <a:srgbClr val="000000"/>
                  </a:outerShdw>
                  <a:reflection blurRad="6350" stA="55000" endA="50" endPos="85000" dist="29997" dir="5400000" sy="-100000" algn="bl" rotWithShape="0"/>
                </a:effectLst>
                <a:uLnTx/>
                <a:uFillTx/>
                <a:latin typeface="Arial" charset="0"/>
                <a:ea typeface="+mn-ea"/>
                <a:cs typeface="+mn-cs"/>
              </a:rPr>
              <a:t>Protista</a:t>
            </a:r>
          </a:p>
        </p:txBody>
      </p:sp>
      <p:sp>
        <p:nvSpPr>
          <p:cNvPr id="3" name="Rectangle 2">
            <a:extLst>
              <a:ext uri="{FF2B5EF4-FFF2-40B4-BE49-F238E27FC236}">
                <a16:creationId xmlns:a16="http://schemas.microsoft.com/office/drawing/2014/main" id="{1EB1B517-40AF-47EC-AD4A-AAD10C72A0CF}"/>
              </a:ext>
            </a:extLst>
          </p:cNvPr>
          <p:cNvSpPr/>
          <p:nvPr/>
        </p:nvSpPr>
        <p:spPr>
          <a:xfrm>
            <a:off x="457200" y="4953000"/>
            <a:ext cx="3185488" cy="1754326"/>
          </a:xfrm>
          <a:prstGeom prst="rect">
            <a:avLst/>
          </a:prstGeom>
          <a:noFill/>
        </p:spPr>
        <p:txBody>
          <a:bodyPr wrap="none" lIns="91440" tIns="45720" rIns="91440" bIns="45720">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FFCC"/>
                </a:solidFill>
                <a:effectLst>
                  <a:innerShdw blurRad="177800">
                    <a:srgbClr val="FFFFFF">
                      <a:lumMod val="50000"/>
                    </a:srgbClr>
                  </a:innerShdw>
                </a:effectLst>
                <a:uLnTx/>
                <a:uFillTx/>
                <a:latin typeface="Arial" charset="0"/>
                <a:ea typeface="+mn-ea"/>
                <a:cs typeface="+mn-cs"/>
              </a:rPr>
              <a:t>Part 3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FFCC"/>
                </a:solidFill>
                <a:effectLst>
                  <a:innerShdw blurRad="177800">
                    <a:srgbClr val="FFFFFF">
                      <a:lumMod val="50000"/>
                    </a:srgbClr>
                  </a:innerShdw>
                </a:effectLst>
                <a:uLnTx/>
                <a:uFillTx/>
                <a:latin typeface="Arial" charset="0"/>
                <a:ea typeface="+mn-ea"/>
                <a:cs typeface="+mn-cs"/>
              </a:rPr>
              <a:t>Lesson 7</a:t>
            </a:r>
          </a:p>
        </p:txBody>
      </p:sp>
      <p:pic>
        <p:nvPicPr>
          <p:cNvPr id="4" name="Graphic 3">
            <a:extLst>
              <a:ext uri="{FF2B5EF4-FFF2-40B4-BE49-F238E27FC236}">
                <a16:creationId xmlns:a16="http://schemas.microsoft.com/office/drawing/2014/main" id="{1DAA805B-FC78-F013-B761-6939DC904C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358019" y="4944362"/>
            <a:ext cx="5699410" cy="1610564"/>
          </a:xfrm>
          <a:prstGeom prst="rect">
            <a:avLst/>
          </a:prstGeom>
        </p:spPr>
      </p:pic>
      <p:sp>
        <p:nvSpPr>
          <p:cNvPr id="5" name="Rectangle 4">
            <a:extLst>
              <a:ext uri="{FF2B5EF4-FFF2-40B4-BE49-F238E27FC236}">
                <a16:creationId xmlns:a16="http://schemas.microsoft.com/office/drawing/2014/main" id="{98978D1A-4871-FE47-2875-6F0349E6DBAD}"/>
              </a:ext>
            </a:extLst>
          </p:cNvPr>
          <p:cNvSpPr/>
          <p:nvPr/>
        </p:nvSpPr>
        <p:spPr>
          <a:xfrm>
            <a:off x="1828800" y="1676400"/>
            <a:ext cx="6000552" cy="1147465"/>
          </a:xfrm>
          <a:prstGeom prst="rect">
            <a:avLst/>
          </a:prstGeom>
          <a:noFill/>
        </p:spPr>
        <p:txBody>
          <a:bodyPr wrap="none" lIns="91440" tIns="45720" rIns="91440" bIns="45720">
            <a:prstTxWarp prst="textWave1">
              <a:avLst/>
            </a:prstTxWarp>
            <a:spAutoFit/>
            <a:scene3d>
              <a:camera prst="orthographicFront"/>
              <a:lightRig rig="threePt" dir="t"/>
            </a:scene3d>
            <a:sp3d extrusionH="57150">
              <a:bevelT w="57150" h="38100" prst="artDeco"/>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ysClr val="windowText" lastClr="000000"/>
                  </a:solidFill>
                  <a:prstDash val="solid"/>
                </a:ln>
                <a:solidFill>
                  <a:srgbClr val="99FF66"/>
                </a:solidFill>
                <a:effectLst>
                  <a:outerShdw blurRad="12700" dist="38100" dir="2700000" algn="tl" rotWithShape="0">
                    <a:srgbClr val="FFFFFF">
                      <a:lumMod val="50000"/>
                    </a:srgbClr>
                  </a:outerShdw>
                </a:effectLst>
                <a:uLnTx/>
                <a:uFillTx/>
                <a:latin typeface="Arial" charset="0"/>
                <a:ea typeface="+mn-ea"/>
                <a:cs typeface="+mn-cs"/>
              </a:rPr>
              <a:t>Review Game</a:t>
            </a:r>
          </a:p>
        </p:txBody>
      </p:sp>
      <p:pic>
        <p:nvPicPr>
          <p:cNvPr id="6" name="Picture 2" descr="Download Key Transparent HQ PNG Image | FreePNGImg">
            <a:extLst>
              <a:ext uri="{FF2B5EF4-FFF2-40B4-BE49-F238E27FC236}">
                <a16:creationId xmlns:a16="http://schemas.microsoft.com/office/drawing/2014/main" id="{D4F1AE33-24A7-DC0F-0659-0A921D5FD6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144002">
            <a:off x="109004" y="37954"/>
            <a:ext cx="7548238" cy="72678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84FAF5F-F52C-A043-29A6-2C4CEE8027B0}"/>
              </a:ext>
            </a:extLst>
          </p:cNvPr>
          <p:cNvPicPr>
            <a:picLocks noChangeAspect="1"/>
          </p:cNvPicPr>
          <p:nvPr/>
        </p:nvPicPr>
        <p:blipFill>
          <a:blip r:embed="rId6"/>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8067197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956263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body" idx="4294967295"/>
          </p:nvPr>
        </p:nvSpPr>
        <p:spPr>
          <a:xfrm>
            <a:off x="457200" y="228600"/>
            <a:ext cx="8229600" cy="5897563"/>
          </a:xfrm>
        </p:spPr>
        <p:txBody>
          <a:bodyPr/>
          <a:lstStyle/>
          <a:p>
            <a:r>
              <a:rPr lang="en-US">
                <a:solidFill>
                  <a:srgbClr val="FF7C80"/>
                </a:solidFill>
              </a:rPr>
              <a:t>Is your name on the review sheet?</a:t>
            </a: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5124" name="WordArt 4"/>
          <p:cNvSpPr>
            <a:spLocks noChangeArrowheads="1" noChangeShapeType="1" noTextEdit="1"/>
          </p:cNvSpPr>
          <p:nvPr/>
        </p:nvSpPr>
        <p:spPr bwMode="auto">
          <a:xfrm>
            <a:off x="6248400" y="1143000"/>
            <a:ext cx="2152650" cy="990600"/>
          </a:xfrm>
          <a:prstGeom prst="rect">
            <a:avLst/>
          </a:prstGeom>
        </p:spPr>
        <p:txBody>
          <a:bodyPr wrap="none" fromWordArt="1">
            <a:prstTxWarp prst="textWave1">
              <a:avLst>
                <a:gd name="adj1" fmla="val 13005"/>
                <a:gd name="adj2" fmla="val 0"/>
              </a:avLst>
            </a:prstTxWarp>
          </a:bodyPr>
          <a:lstStyle/>
          <a:p>
            <a:pPr algn="ctr"/>
            <a:r>
              <a:rPr lang="en-US" sz="3600" kern="10">
                <a:ln w="9525">
                  <a:solidFill>
                    <a:schemeClr val="tx1"/>
                  </a:solidFill>
                  <a:round/>
                  <a:headEnd/>
                  <a:tailEnd/>
                </a:ln>
                <a:solidFill>
                  <a:srgbClr val="FF5050"/>
                </a:solidFill>
                <a:effectLst>
                  <a:outerShdw dist="53882" dir="2700000" algn="ctr" rotWithShape="0">
                    <a:srgbClr val="C0C0C0">
                      <a:alpha val="79999"/>
                    </a:srgbClr>
                  </a:outerShdw>
                </a:effectLst>
                <a:latin typeface="Times New Roman"/>
                <a:cs typeface="Times New Roman"/>
              </a:rPr>
              <a:t>Name</a:t>
            </a:r>
          </a:p>
        </p:txBody>
      </p:sp>
      <p:sp>
        <p:nvSpPr>
          <p:cNvPr id="5125" name="Oval 5"/>
          <p:cNvSpPr>
            <a:spLocks noChangeArrowheads="1"/>
          </p:cNvSpPr>
          <p:nvPr/>
        </p:nvSpPr>
        <p:spPr bwMode="auto">
          <a:xfrm>
            <a:off x="3733800" y="1066800"/>
            <a:ext cx="1219200" cy="457200"/>
          </a:xfrm>
          <a:prstGeom prst="ellipse">
            <a:avLst/>
          </a:prstGeom>
          <a:noFill/>
          <a:ln w="57150">
            <a:solidFill>
              <a:srgbClr val="FF505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5126" name="Line 6"/>
          <p:cNvSpPr>
            <a:spLocks noChangeShapeType="1"/>
          </p:cNvSpPr>
          <p:nvPr/>
        </p:nvSpPr>
        <p:spPr bwMode="auto">
          <a:xfrm flipH="1" flipV="1">
            <a:off x="5181600" y="1371600"/>
            <a:ext cx="1066800" cy="228600"/>
          </a:xfrm>
          <a:prstGeom prst="line">
            <a:avLst/>
          </a:prstGeom>
          <a:noFill/>
          <a:ln w="76200">
            <a:solidFill>
              <a:srgbClr val="FF505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2" name="Picture 1">
            <a:extLst>
              <a:ext uri="{FF2B5EF4-FFF2-40B4-BE49-F238E27FC236}">
                <a16:creationId xmlns:a16="http://schemas.microsoft.com/office/drawing/2014/main" id="{93319669-2972-F902-0A02-0BA561945B65}"/>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lumMod val="95000"/>
                              <a:lumOff val="5000"/>
                            </a:schemeClr>
                          </a:solidFill>
                          <a:effectLst/>
                          <a:latin typeface="Times New Roman" pitchFamily="18" charset="0"/>
                        </a:rPr>
                        <a:t>THE</a:t>
                      </a:r>
                      <a:br>
                        <a:rPr kumimoji="0" lang="en-US" sz="1600" b="1" i="0" u="none" strike="noStrike" cap="none" normalizeH="0" baseline="0" dirty="0">
                          <a:ln>
                            <a:noFill/>
                          </a:ln>
                          <a:solidFill>
                            <a:schemeClr val="tx1">
                              <a:lumMod val="95000"/>
                              <a:lumOff val="5000"/>
                            </a:schemeClr>
                          </a:solidFill>
                          <a:effectLst/>
                          <a:latin typeface="Times New Roman" pitchFamily="18" charset="0"/>
                        </a:rPr>
                      </a:br>
                      <a:r>
                        <a:rPr kumimoji="0" lang="en-US" sz="1600" b="1" i="0" u="none" strike="noStrike" cap="none" normalizeH="0" baseline="0" dirty="0">
                          <a:ln>
                            <a:noFill/>
                          </a:ln>
                          <a:solidFill>
                            <a:schemeClr val="tx1">
                              <a:lumMod val="95000"/>
                              <a:lumOff val="5000"/>
                            </a:schemeClr>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lumMod val="95000"/>
                              <a:lumOff val="5000"/>
                            </a:schemeClr>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lumMod val="95000"/>
                              <a:lumOff val="5000"/>
                            </a:schemeClr>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lumMod val="95000"/>
                              <a:lumOff val="5000"/>
                            </a:schemeClr>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lumMod val="95000"/>
                              <a:lumOff val="5000"/>
                            </a:schemeClr>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lumMod val="95000"/>
                              <a:lumOff val="5000"/>
                            </a:schemeClr>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ACAE51BC-08CD-4680-88FD-5E1157FAEE9A}"/>
              </a:ext>
            </a:extLst>
          </p:cNvPr>
          <p:cNvSpPr/>
          <p:nvPr/>
        </p:nvSpPr>
        <p:spPr>
          <a:xfrm>
            <a:off x="228600" y="818267"/>
            <a:ext cx="17526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9037498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52166" y="141238"/>
            <a:ext cx="87394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a:ln>
                  <a:noFill/>
                </a:ln>
                <a:solidFill>
                  <a:srgbClr val="9966FF"/>
                </a:solidFill>
                <a:effectLst/>
                <a:uLnTx/>
                <a:uFillTx/>
                <a:latin typeface="Times New Roman" pitchFamily="18" charset="0"/>
                <a:ea typeface="+mn-ea"/>
                <a:cs typeface="+mn-cs"/>
              </a:rPr>
              <a:t>Protista belongs to this Domain because they have a membrane bound nucleus in their cells?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9219" name="Rectangle 4"/>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220" name="Text Box 5"/>
          <p:cNvSpPr txBox="1">
            <a:spLocks noChangeArrowheads="1"/>
          </p:cNvSpPr>
          <p:nvPr/>
        </p:nvSpPr>
        <p:spPr bwMode="auto">
          <a:xfrm>
            <a:off x="7391400" y="1981200"/>
            <a:ext cx="1295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000000"/>
                </a:solidFill>
                <a:effectLst/>
                <a:uLnTx/>
                <a:uFillTx/>
                <a:latin typeface="Arial" charset="0"/>
                <a:ea typeface="+mn-ea"/>
                <a:cs typeface="+mn-cs"/>
              </a:rPr>
              <a:t>3</a:t>
            </a:r>
          </a:p>
        </p:txBody>
      </p:sp>
      <p:sp>
        <p:nvSpPr>
          <p:cNvPr id="9231" name="WordArt 16"/>
          <p:cNvSpPr>
            <a:spLocks noChangeArrowheads="1" noChangeShapeType="1" noTextEdit="1"/>
          </p:cNvSpPr>
          <p:nvPr/>
        </p:nvSpPr>
        <p:spPr bwMode="auto">
          <a:xfrm>
            <a:off x="8001000" y="1295400"/>
            <a:ext cx="5334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2050" name="Picture 2" descr="Image result for Protist">
            <a:extLst>
              <a:ext uri="{FF2B5EF4-FFF2-40B4-BE49-F238E27FC236}">
                <a16:creationId xmlns:a16="http://schemas.microsoft.com/office/drawing/2014/main" id="{F16DE688-CE5D-46E2-95D5-3AB0D070A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20" y="1933673"/>
            <a:ext cx="8620814" cy="4572000"/>
          </a:xfrm>
          <a:prstGeom prst="roundRect">
            <a:avLst>
              <a:gd name="adj" fmla="val 8594"/>
            </a:avLst>
          </a:prstGeom>
          <a:solidFill>
            <a:srgbClr val="FFFFFF">
              <a:shade val="85000"/>
            </a:srgbClr>
          </a:solidFill>
          <a:ln>
            <a:solidFill>
              <a:srgbClr val="9966FF"/>
            </a:solid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DB06036D-9C9D-441C-8208-A6A639B0CBD4}"/>
              </a:ext>
            </a:extLst>
          </p:cNvPr>
          <p:cNvSpPr/>
          <p:nvPr/>
        </p:nvSpPr>
        <p:spPr>
          <a:xfrm>
            <a:off x="7664311" y="1295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a:t>
            </a:r>
          </a:p>
        </p:txBody>
      </p:sp>
    </p:spTree>
    <p:extLst>
      <p:ext uri="{BB962C8B-B14F-4D97-AF65-F5344CB8AC3E}">
        <p14:creationId xmlns:p14="http://schemas.microsoft.com/office/powerpoint/2010/main" val="879303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52166" y="141238"/>
            <a:ext cx="87394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9966FF"/>
                </a:solidFill>
                <a:effectLst/>
                <a:uLnTx/>
                <a:uFillTx/>
                <a:latin typeface="Times New Roman" pitchFamily="18" charset="0"/>
                <a:ea typeface="+mn-ea"/>
                <a:cs typeface="+mn-cs"/>
              </a:rPr>
              <a:t>Protista </a:t>
            </a:r>
            <a:r>
              <a:rPr kumimoji="0" lang="en-US" sz="3600" b="0" i="0" u="none" strike="noStrike" kern="1200" cap="none" spc="0" normalizeH="0" baseline="0" noProof="0" dirty="0">
                <a:ln>
                  <a:noFill/>
                </a:ln>
                <a:solidFill>
                  <a:srgbClr val="9966FF"/>
                </a:solidFill>
                <a:effectLst/>
                <a:uLnTx/>
                <a:uFillTx/>
                <a:latin typeface="Times New Roman" pitchFamily="18" charset="0"/>
                <a:ea typeface="+mn-ea"/>
                <a:cs typeface="+mn-cs"/>
              </a:rPr>
              <a:t>belongs to this Domain because they have a membrane bound nucleus in their cells?</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200" cap="none" spc="0" normalizeH="0" baseline="0" noProof="0" dirty="0">
              <a:ln>
                <a:noFill/>
              </a:ln>
              <a:solidFill>
                <a:srgbClr val="FFFFFF"/>
              </a:solidFill>
              <a:effectLst/>
              <a:uLnTx/>
              <a:uFillTx/>
              <a:latin typeface="Times New Roman" pitchFamily="18" charset="0"/>
              <a:ea typeface="+mn-ea"/>
              <a:cs typeface="+mn-cs"/>
            </a:endParaRPr>
          </a:p>
        </p:txBody>
      </p:sp>
      <p:sp>
        <p:nvSpPr>
          <p:cNvPr id="9219" name="Rectangle 4"/>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Tahom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Tahom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9220" name="Text Box 5"/>
          <p:cNvSpPr txBox="1">
            <a:spLocks noChangeArrowheads="1"/>
          </p:cNvSpPr>
          <p:nvPr/>
        </p:nvSpPr>
        <p:spPr bwMode="auto">
          <a:xfrm>
            <a:off x="7391400" y="1981200"/>
            <a:ext cx="1295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7200" b="0" i="0" u="none" strike="noStrike" kern="1200" cap="none" spc="0" normalizeH="0" baseline="0" noProof="0">
                <a:ln>
                  <a:noFill/>
                </a:ln>
                <a:solidFill>
                  <a:srgbClr val="000000"/>
                </a:solidFill>
                <a:effectLst/>
                <a:uLnTx/>
                <a:uFillTx/>
                <a:latin typeface="Arial" charset="0"/>
                <a:ea typeface="+mn-ea"/>
                <a:cs typeface="+mn-cs"/>
              </a:rPr>
              <a:t>3</a:t>
            </a:r>
          </a:p>
        </p:txBody>
      </p:sp>
      <p:sp>
        <p:nvSpPr>
          <p:cNvPr id="9231" name="WordArt 16"/>
          <p:cNvSpPr>
            <a:spLocks noChangeArrowheads="1" noChangeShapeType="1" noTextEdit="1"/>
          </p:cNvSpPr>
          <p:nvPr/>
        </p:nvSpPr>
        <p:spPr bwMode="auto">
          <a:xfrm>
            <a:off x="8001000" y="1295400"/>
            <a:ext cx="533400" cy="1295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2050" name="Picture 2" descr="Image result for Protist">
            <a:extLst>
              <a:ext uri="{FF2B5EF4-FFF2-40B4-BE49-F238E27FC236}">
                <a16:creationId xmlns:a16="http://schemas.microsoft.com/office/drawing/2014/main" id="{F16DE688-CE5D-46E2-95D5-3AB0D070A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20" y="1933673"/>
            <a:ext cx="8620814" cy="4572000"/>
          </a:xfrm>
          <a:prstGeom prst="roundRect">
            <a:avLst>
              <a:gd name="adj" fmla="val 8594"/>
            </a:avLst>
          </a:prstGeom>
          <a:solidFill>
            <a:srgbClr val="FFFFFF">
              <a:shade val="85000"/>
            </a:srgbClr>
          </a:solidFill>
          <a:ln>
            <a:solidFill>
              <a:srgbClr val="9966FF"/>
            </a:solid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DB06036D-9C9D-441C-8208-A6A639B0CBD4}"/>
              </a:ext>
            </a:extLst>
          </p:cNvPr>
          <p:cNvSpPr/>
          <p:nvPr/>
        </p:nvSpPr>
        <p:spPr>
          <a:xfrm>
            <a:off x="7664311" y="1295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a:t>
            </a:r>
          </a:p>
        </p:txBody>
      </p:sp>
      <p:sp>
        <p:nvSpPr>
          <p:cNvPr id="3" name="Rectangle 2">
            <a:extLst>
              <a:ext uri="{FF2B5EF4-FFF2-40B4-BE49-F238E27FC236}">
                <a16:creationId xmlns:a16="http://schemas.microsoft.com/office/drawing/2014/main" id="{A3BFD4F1-75AE-4798-988F-C418E9BE0A59}"/>
              </a:ext>
            </a:extLst>
          </p:cNvPr>
          <p:cNvSpPr/>
          <p:nvPr/>
        </p:nvSpPr>
        <p:spPr>
          <a:xfrm>
            <a:off x="523580" y="2080230"/>
            <a:ext cx="3743620" cy="2339370"/>
          </a:xfrm>
          <a:prstGeom prst="rect">
            <a:avLst/>
          </a:prstGeom>
          <a:noFill/>
        </p:spPr>
        <p:txBody>
          <a:bodyPr wrap="square" lIns="91440" tIns="45720" rIns="91440" bIns="45720">
            <a:prstTxWarp prst="textDouble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rPr>
              <a:t>Domain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rPr>
              <a:t>Eukarya</a:t>
            </a:r>
          </a:p>
        </p:txBody>
      </p:sp>
      <p:pic>
        <p:nvPicPr>
          <p:cNvPr id="3074" name="Picture 2" descr="Image result for eukarya">
            <a:extLst>
              <a:ext uri="{FF2B5EF4-FFF2-40B4-BE49-F238E27FC236}">
                <a16:creationId xmlns:a16="http://schemas.microsoft.com/office/drawing/2014/main" id="{6A59BDD9-26E8-46A8-911E-633FFF69BC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9055" y="2638384"/>
            <a:ext cx="4137745" cy="3266977"/>
          </a:xfrm>
          <a:prstGeom prst="rect">
            <a:avLst/>
          </a:prstGeom>
          <a:noFill/>
          <a:ln w="38100">
            <a:solidFill>
              <a:srgbClr val="66FFFF"/>
            </a:solidFill>
          </a:ln>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E9F03413-FA1A-4768-9BA7-8EFCCB6C96BC}"/>
              </a:ext>
            </a:extLst>
          </p:cNvPr>
          <p:cNvSpPr txBox="1"/>
          <p:nvPr/>
        </p:nvSpPr>
        <p:spPr>
          <a:xfrm>
            <a:off x="6033548" y="3505200"/>
            <a:ext cx="1166566" cy="369332"/>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charset="0"/>
                <a:ea typeface="+mn-ea"/>
                <a:cs typeface="+mn-cs"/>
              </a:rPr>
              <a:t>Protists</a:t>
            </a:r>
          </a:p>
        </p:txBody>
      </p:sp>
    </p:spTree>
    <p:extLst>
      <p:ext uri="{BB962C8B-B14F-4D97-AF65-F5344CB8AC3E}">
        <p14:creationId xmlns:p14="http://schemas.microsoft.com/office/powerpoint/2010/main" val="198818785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8525"/>
          </a:xfrm>
        </p:spPr>
        <p:txBody>
          <a:bodyPr/>
          <a:lstStyle/>
          <a:p>
            <a:r>
              <a:rPr lang="en-US" dirty="0"/>
              <a:t>Which letter is Protista?</a:t>
            </a:r>
          </a:p>
        </p:txBody>
      </p:sp>
      <p:graphicFrame>
        <p:nvGraphicFramePr>
          <p:cNvPr id="4" name="Table 3"/>
          <p:cNvGraphicFramePr>
            <a:graphicFrameLocks noGrp="1"/>
          </p:cNvGraphicFramePr>
          <p:nvPr/>
        </p:nvGraphicFramePr>
        <p:xfrm>
          <a:off x="228600" y="838200"/>
          <a:ext cx="8534400" cy="43586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tblGrid>
              <a:tr h="370840">
                <a:tc>
                  <a:txBody>
                    <a:bodyPr/>
                    <a:lstStyle/>
                    <a:p>
                      <a:r>
                        <a:rPr lang="en-US" dirty="0">
                          <a:solidFill>
                            <a:schemeClr val="accent6"/>
                          </a:solidFill>
                        </a:rPr>
                        <a:t>Domain</a:t>
                      </a:r>
                    </a:p>
                  </a:txBody>
                  <a:tcPr>
                    <a:solidFill>
                      <a:srgbClr val="CCFFCC"/>
                    </a:solidFill>
                  </a:tcPr>
                </a:tc>
                <a:tc>
                  <a:txBody>
                    <a:bodyPr/>
                    <a:lstStyle/>
                    <a:p>
                      <a:r>
                        <a:rPr lang="en-US" sz="1200" dirty="0">
                          <a:solidFill>
                            <a:srgbClr val="FF33CC"/>
                          </a:solidFill>
                        </a:rPr>
                        <a:t>Bacteria</a:t>
                      </a:r>
                    </a:p>
                  </a:txBody>
                  <a:tcPr>
                    <a:solidFill>
                      <a:srgbClr val="FFCCFF"/>
                    </a:solidFill>
                  </a:tcPr>
                </a:tc>
                <a:tc>
                  <a:txBody>
                    <a:bodyPr/>
                    <a:lstStyle/>
                    <a:p>
                      <a:r>
                        <a:rPr lang="en-US" sz="1600" dirty="0" err="1">
                          <a:solidFill>
                            <a:srgbClr val="6600CC"/>
                          </a:solidFill>
                        </a:rPr>
                        <a:t>Archaea</a:t>
                      </a:r>
                      <a:endParaRPr lang="en-US" sz="1600" dirty="0">
                        <a:solidFill>
                          <a:srgbClr val="6600CC"/>
                        </a:solidFill>
                      </a:endParaRPr>
                    </a:p>
                    <a:p>
                      <a:endParaRPr lang="en-US" sz="1600" dirty="0">
                        <a:solidFill>
                          <a:srgbClr val="6600CC"/>
                        </a:solidFill>
                      </a:endParaRPr>
                    </a:p>
                  </a:txBody>
                  <a:tcPr>
                    <a:solidFill>
                      <a:srgbClr val="CC99FF"/>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extLst>
                  <a:ext uri="{0D108BD9-81ED-4DB2-BD59-A6C34878D82A}">
                    <a16:rowId xmlns:a16="http://schemas.microsoft.com/office/drawing/2014/main" val="10000"/>
                  </a:ext>
                </a:extLst>
              </a:tr>
              <a:tr h="370840">
                <a:tc>
                  <a:txBody>
                    <a:bodyPr/>
                    <a:lstStyle/>
                    <a:p>
                      <a:r>
                        <a:rPr lang="en-US" dirty="0">
                          <a:solidFill>
                            <a:schemeClr val="accent6"/>
                          </a:solidFill>
                        </a:rPr>
                        <a:t>Kingdom</a:t>
                      </a:r>
                    </a:p>
                  </a:txBody>
                  <a:tcPr>
                    <a:solidFill>
                      <a:srgbClr val="CCFFCC"/>
                    </a:solidFill>
                  </a:tcPr>
                </a:tc>
                <a:tc>
                  <a:txBody>
                    <a:bodyPr/>
                    <a:lstStyle/>
                    <a:p>
                      <a:endParaRPr lang="en-US" dirty="0">
                        <a:solidFill>
                          <a:srgbClr val="FF33CC"/>
                        </a:solidFill>
                      </a:endParaRPr>
                    </a:p>
                  </a:txBody>
                  <a:tcPr>
                    <a:solidFill>
                      <a:srgbClr val="FFC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6600CC"/>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6600CC"/>
                        </a:solidFill>
                      </a:endParaRPr>
                    </a:p>
                    <a:p>
                      <a:endParaRPr lang="en-US" dirty="0">
                        <a:solidFill>
                          <a:srgbClr val="6600CC"/>
                        </a:solidFill>
                      </a:endParaRPr>
                    </a:p>
                  </a:txBody>
                  <a:tcPr>
                    <a:solidFill>
                      <a:srgbClr val="CC99FF"/>
                    </a:solidFill>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r h="370840">
                <a:tc>
                  <a:txBody>
                    <a:bodyPr/>
                    <a:lstStyle/>
                    <a:p>
                      <a:r>
                        <a:rPr lang="en-US" dirty="0">
                          <a:solidFill>
                            <a:schemeClr val="accent6"/>
                          </a:solidFill>
                        </a:rPr>
                        <a:t>Cell Type</a:t>
                      </a:r>
                    </a:p>
                    <a:p>
                      <a:endParaRPr lang="en-US" dirty="0">
                        <a:solidFill>
                          <a:schemeClr val="accent6"/>
                        </a:solidFill>
                      </a:endParaRPr>
                    </a:p>
                  </a:txBody>
                  <a:tcPr>
                    <a:solidFill>
                      <a:srgbClr val="CCFFCC"/>
                    </a:solidFill>
                  </a:tcPr>
                </a:tc>
                <a:tc>
                  <a:txBody>
                    <a:bodyPr/>
                    <a:lstStyle/>
                    <a:p>
                      <a:r>
                        <a:rPr lang="en-US" sz="1600" dirty="0">
                          <a:solidFill>
                            <a:srgbClr val="FF33CC"/>
                          </a:solidFill>
                        </a:rPr>
                        <a:t>Prokaryotic (No nucleus)</a:t>
                      </a:r>
                    </a:p>
                  </a:txBody>
                  <a:tcPr>
                    <a:solidFill>
                      <a:srgbClr val="FFC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6600CC"/>
                          </a:solidFill>
                        </a:rPr>
                        <a:t>Prokaryotic (No nucleus)</a:t>
                      </a:r>
                    </a:p>
                    <a:p>
                      <a:endParaRPr lang="en-US" dirty="0">
                        <a:solidFill>
                          <a:srgbClr val="6600CC"/>
                        </a:solidFill>
                      </a:endParaRPr>
                    </a:p>
                  </a:txBody>
                  <a:tcPr>
                    <a:solidFill>
                      <a:srgbClr val="CC99FF"/>
                    </a:solidFill>
                  </a:tcPr>
                </a:tc>
                <a:tc>
                  <a:txBody>
                    <a:bodyPr/>
                    <a:lstStyle/>
                    <a:p>
                      <a:r>
                        <a:rPr lang="en-US" sz="1600" dirty="0"/>
                        <a:t>Eukaryotic (Nucleus)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extLst>
                  <a:ext uri="{0D108BD9-81ED-4DB2-BD59-A6C34878D82A}">
                    <a16:rowId xmlns:a16="http://schemas.microsoft.com/office/drawing/2014/main" val="10002"/>
                  </a:ext>
                </a:extLst>
              </a:tr>
              <a:tr h="370840">
                <a:tc>
                  <a:txBody>
                    <a:bodyPr/>
                    <a:lstStyle/>
                    <a:p>
                      <a:r>
                        <a:rPr lang="en-US" dirty="0">
                          <a:solidFill>
                            <a:schemeClr val="accent6"/>
                          </a:solidFill>
                        </a:rPr>
                        <a:t>Single or </a:t>
                      </a:r>
                    </a:p>
                    <a:p>
                      <a:r>
                        <a:rPr lang="en-US" dirty="0">
                          <a:solidFill>
                            <a:schemeClr val="accent6"/>
                          </a:solidFill>
                        </a:rPr>
                        <a:t>Multi-Cellular</a:t>
                      </a:r>
                    </a:p>
                  </a:txBody>
                  <a:tcPr>
                    <a:solidFill>
                      <a:srgbClr val="CCFFCC"/>
                    </a:solidFill>
                  </a:tcPr>
                </a:tc>
                <a:tc>
                  <a:txBody>
                    <a:bodyPr/>
                    <a:lstStyle/>
                    <a:p>
                      <a:r>
                        <a:rPr lang="en-US" sz="1400" dirty="0">
                          <a:solidFill>
                            <a:srgbClr val="FF33CC"/>
                          </a:solidFill>
                        </a:rPr>
                        <a:t>Single</a:t>
                      </a:r>
                    </a:p>
                    <a:p>
                      <a:r>
                        <a:rPr lang="en-US" sz="1400" dirty="0">
                          <a:solidFill>
                            <a:srgbClr val="FF33CC"/>
                          </a:solidFill>
                        </a:rPr>
                        <a:t>(Unicellular)</a:t>
                      </a:r>
                    </a:p>
                  </a:txBody>
                  <a:tcPr>
                    <a:solidFill>
                      <a:srgbClr val="FFCCFF"/>
                    </a:solidFill>
                  </a:tcPr>
                </a:tc>
                <a:tc>
                  <a:txBody>
                    <a:bodyPr/>
                    <a:lstStyle/>
                    <a:p>
                      <a:r>
                        <a:rPr lang="en-US" sz="1400" dirty="0">
                          <a:solidFill>
                            <a:srgbClr val="6600CC"/>
                          </a:solidFill>
                        </a:rPr>
                        <a:t>Single</a:t>
                      </a:r>
                    </a:p>
                    <a:p>
                      <a:r>
                        <a:rPr lang="en-US" sz="1400" dirty="0">
                          <a:solidFill>
                            <a:srgbClr val="6600CC"/>
                          </a:solidFill>
                        </a:rPr>
                        <a:t>(Unicellular)</a:t>
                      </a:r>
                    </a:p>
                    <a:p>
                      <a:endParaRPr lang="en-US" sz="1400" dirty="0">
                        <a:solidFill>
                          <a:srgbClr val="6600CC"/>
                        </a:solidFill>
                      </a:endParaRPr>
                    </a:p>
                  </a:txBody>
                  <a:tcPr>
                    <a:solidFill>
                      <a:srgbClr val="CC99FF"/>
                    </a:solidFill>
                  </a:tcPr>
                </a:tc>
                <a:tc>
                  <a:txBody>
                    <a:bodyPr/>
                    <a:lstStyle/>
                    <a:p>
                      <a:r>
                        <a:rPr lang="en-US" sz="1400" dirty="0"/>
                        <a:t>Single</a:t>
                      </a:r>
                    </a:p>
                    <a:p>
                      <a:r>
                        <a:rPr lang="en-US" sz="1400" dirty="0"/>
                        <a:t>(Unicellular)</a:t>
                      </a:r>
                    </a:p>
                    <a:p>
                      <a:endParaRPr lang="en-US" sz="1400" dirty="0"/>
                    </a:p>
                  </a:txBody>
                  <a:tcPr/>
                </a:tc>
                <a:tc>
                  <a:txBody>
                    <a:bodyPr/>
                    <a:lstStyle/>
                    <a:p>
                      <a:r>
                        <a:rPr lang="en-US" sz="1400" dirty="0"/>
                        <a:t>Multicellular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Multicellular</a:t>
                      </a:r>
                    </a:p>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Multicellular</a:t>
                      </a:r>
                    </a:p>
                    <a:p>
                      <a:endParaRPr lang="en-US" sz="1400" dirty="0"/>
                    </a:p>
                  </a:txBody>
                  <a:tcPr/>
                </a:tc>
                <a:extLst>
                  <a:ext uri="{0D108BD9-81ED-4DB2-BD59-A6C34878D82A}">
                    <a16:rowId xmlns:a16="http://schemas.microsoft.com/office/drawing/2014/main" val="10003"/>
                  </a:ext>
                </a:extLst>
              </a:tr>
              <a:tr h="370840">
                <a:tc>
                  <a:txBody>
                    <a:bodyPr/>
                    <a:lstStyle/>
                    <a:p>
                      <a:r>
                        <a:rPr lang="en-US" dirty="0">
                          <a:solidFill>
                            <a:schemeClr val="accent6"/>
                          </a:solidFill>
                        </a:rPr>
                        <a:t>Gets Energy from..</a:t>
                      </a:r>
                    </a:p>
                  </a:txBody>
                  <a:tcPr>
                    <a:solidFill>
                      <a:srgbClr val="CCFFCC"/>
                    </a:solidFill>
                  </a:tcPr>
                </a:tc>
                <a:tc>
                  <a:txBody>
                    <a:bodyPr/>
                    <a:lstStyle/>
                    <a:p>
                      <a:r>
                        <a:rPr lang="en-US" dirty="0">
                          <a:solidFill>
                            <a:srgbClr val="FF33CC"/>
                          </a:solidFill>
                        </a:rPr>
                        <a:t>Varies</a:t>
                      </a:r>
                    </a:p>
                  </a:txBody>
                  <a:tcPr>
                    <a:solidFill>
                      <a:srgbClr val="FFCCFF"/>
                    </a:solidFill>
                  </a:tcPr>
                </a:tc>
                <a:tc>
                  <a:txBody>
                    <a:bodyPr/>
                    <a:lstStyle/>
                    <a:p>
                      <a:r>
                        <a:rPr lang="en-US" dirty="0">
                          <a:solidFill>
                            <a:srgbClr val="6600CC"/>
                          </a:solidFill>
                        </a:rPr>
                        <a:t>Varies</a:t>
                      </a:r>
                    </a:p>
                  </a:txBody>
                  <a:tcPr>
                    <a:solidFill>
                      <a:srgbClr val="CC99FF"/>
                    </a:solidFill>
                  </a:tcPr>
                </a:tc>
                <a:tc>
                  <a:txBody>
                    <a:bodyPr/>
                    <a:lstStyle/>
                    <a:p>
                      <a:r>
                        <a:rPr lang="en-US" dirty="0"/>
                        <a:t>Varies</a:t>
                      </a:r>
                    </a:p>
                    <a:p>
                      <a:r>
                        <a:rPr lang="en-US" dirty="0"/>
                        <a:t>Auto /</a:t>
                      </a:r>
                    </a:p>
                    <a:p>
                      <a:r>
                        <a:rPr lang="en-US" dirty="0"/>
                        <a:t>Hetero</a:t>
                      </a:r>
                    </a:p>
                  </a:txBody>
                  <a:tcPr/>
                </a:tc>
                <a:tc>
                  <a:txBody>
                    <a:bodyPr/>
                    <a:lstStyle/>
                    <a:p>
                      <a:r>
                        <a:rPr lang="en-US" dirty="0"/>
                        <a:t>Sunlight</a:t>
                      </a:r>
                    </a:p>
                  </a:txBody>
                  <a:tcPr/>
                </a:tc>
                <a:tc>
                  <a:txBody>
                    <a:bodyPr/>
                    <a:lstStyle/>
                    <a:p>
                      <a:r>
                        <a:rPr lang="en-US" dirty="0"/>
                        <a:t>Absorbs</a:t>
                      </a:r>
                    </a:p>
                  </a:txBody>
                  <a:tcPr/>
                </a:tc>
                <a:tc>
                  <a:txBody>
                    <a:bodyPr/>
                    <a:lstStyle/>
                    <a:p>
                      <a:r>
                        <a:rPr lang="en-US" sz="1600" dirty="0"/>
                        <a:t>Consumes</a:t>
                      </a:r>
                      <a:r>
                        <a:rPr lang="en-US" sz="1600" baseline="0" dirty="0"/>
                        <a:t> Food</a:t>
                      </a:r>
                      <a:endParaRPr lang="en-US" sz="1600" dirty="0"/>
                    </a:p>
                  </a:txBody>
                  <a:tcPr/>
                </a:tc>
                <a:extLst>
                  <a:ext uri="{0D108BD9-81ED-4DB2-BD59-A6C34878D82A}">
                    <a16:rowId xmlns:a16="http://schemas.microsoft.com/office/drawing/2014/main" val="10004"/>
                  </a:ext>
                </a:extLst>
              </a:tr>
            </a:tbl>
          </a:graphicData>
        </a:graphic>
      </p:graphicFrame>
      <p:sp>
        <p:nvSpPr>
          <p:cNvPr id="6" name="Rectangle 5"/>
          <p:cNvSpPr/>
          <p:nvPr/>
        </p:nvSpPr>
        <p:spPr bwMode="auto">
          <a:xfrm>
            <a:off x="228600" y="837304"/>
            <a:ext cx="8534400" cy="4420496"/>
          </a:xfrm>
          <a:prstGeom prst="rect">
            <a:avLst/>
          </a:prstGeom>
          <a:noFill/>
          <a:ln w="762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ounded Rectangle 6"/>
          <p:cNvSpPr/>
          <p:nvPr/>
        </p:nvSpPr>
        <p:spPr bwMode="auto">
          <a:xfrm>
            <a:off x="3892305" y="851264"/>
            <a:ext cx="1097064"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FF33CC"/>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8" name="Rounded Rectangle 6">
            <a:extLst>
              <a:ext uri="{FF2B5EF4-FFF2-40B4-BE49-F238E27FC236}">
                <a16:creationId xmlns:a16="http://schemas.microsoft.com/office/drawing/2014/main" id="{36646CF5-33E2-474A-9DF6-7A1F0AE364C5}"/>
              </a:ext>
            </a:extLst>
          </p:cNvPr>
          <p:cNvSpPr/>
          <p:nvPr/>
        </p:nvSpPr>
        <p:spPr bwMode="auto">
          <a:xfrm>
            <a:off x="1295400" y="865224"/>
            <a:ext cx="1219200"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FFFF00"/>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9" name="Rounded Rectangle 6">
            <a:extLst>
              <a:ext uri="{FF2B5EF4-FFF2-40B4-BE49-F238E27FC236}">
                <a16:creationId xmlns:a16="http://schemas.microsoft.com/office/drawing/2014/main" id="{B04F864D-3239-423D-B082-2AB3D9A9BB35}"/>
              </a:ext>
            </a:extLst>
          </p:cNvPr>
          <p:cNvSpPr/>
          <p:nvPr/>
        </p:nvSpPr>
        <p:spPr bwMode="auto">
          <a:xfrm>
            <a:off x="2651289" y="851264"/>
            <a:ext cx="1107899"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FF5050"/>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0" name="Rounded Rectangle 6">
            <a:extLst>
              <a:ext uri="{FF2B5EF4-FFF2-40B4-BE49-F238E27FC236}">
                <a16:creationId xmlns:a16="http://schemas.microsoft.com/office/drawing/2014/main" id="{4902D100-17FC-4DCF-8F57-3553EB5F54DF}"/>
              </a:ext>
            </a:extLst>
          </p:cNvPr>
          <p:cNvSpPr/>
          <p:nvPr/>
        </p:nvSpPr>
        <p:spPr bwMode="auto">
          <a:xfrm>
            <a:off x="5101057" y="865382"/>
            <a:ext cx="1097064"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3333CC"/>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1" name="Rounded Rectangle 6">
            <a:extLst>
              <a:ext uri="{FF2B5EF4-FFF2-40B4-BE49-F238E27FC236}">
                <a16:creationId xmlns:a16="http://schemas.microsoft.com/office/drawing/2014/main" id="{B8EBF954-607B-4EB7-8E40-D5AF243B4845}"/>
              </a:ext>
            </a:extLst>
          </p:cNvPr>
          <p:cNvSpPr/>
          <p:nvPr/>
        </p:nvSpPr>
        <p:spPr bwMode="auto">
          <a:xfrm>
            <a:off x="6353573" y="859009"/>
            <a:ext cx="1097064"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99FF66"/>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ounded Rectangle 6">
            <a:extLst>
              <a:ext uri="{FF2B5EF4-FFF2-40B4-BE49-F238E27FC236}">
                <a16:creationId xmlns:a16="http://schemas.microsoft.com/office/drawing/2014/main" id="{809DA16E-8F7C-436E-8656-0CB6CB71C699}"/>
              </a:ext>
            </a:extLst>
          </p:cNvPr>
          <p:cNvSpPr/>
          <p:nvPr/>
        </p:nvSpPr>
        <p:spPr bwMode="auto">
          <a:xfrm>
            <a:off x="7572773" y="858244"/>
            <a:ext cx="1219200"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chemeClr val="tx1">
                <a:lumMod val="65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170AFFE8-378A-4A39-80EA-B2E7D8B4C019}"/>
              </a:ext>
            </a:extLst>
          </p:cNvPr>
          <p:cNvSpPr/>
          <p:nvPr/>
        </p:nvSpPr>
        <p:spPr>
          <a:xfrm>
            <a:off x="1525731" y="1295400"/>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00"/>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13" name="Rectangle 12">
            <a:extLst>
              <a:ext uri="{FF2B5EF4-FFF2-40B4-BE49-F238E27FC236}">
                <a16:creationId xmlns:a16="http://schemas.microsoft.com/office/drawing/2014/main" id="{0128F955-1C7B-44FC-B242-542A7B53C9FF}"/>
              </a:ext>
            </a:extLst>
          </p:cNvPr>
          <p:cNvSpPr/>
          <p:nvPr/>
        </p:nvSpPr>
        <p:spPr>
          <a:xfrm>
            <a:off x="2834926" y="129540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5050"/>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15" name="Rectangle 14">
            <a:extLst>
              <a:ext uri="{FF2B5EF4-FFF2-40B4-BE49-F238E27FC236}">
                <a16:creationId xmlns:a16="http://schemas.microsoft.com/office/drawing/2014/main" id="{370F4B06-9DC5-486F-AED0-573EE58BDDC8}"/>
              </a:ext>
            </a:extLst>
          </p:cNvPr>
          <p:cNvSpPr/>
          <p:nvPr/>
        </p:nvSpPr>
        <p:spPr>
          <a:xfrm>
            <a:off x="4031876" y="1360524"/>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66FF"/>
                </a:solidFill>
                <a:effectLst>
                  <a:outerShdw blurRad="12700" dist="38100" dir="2700000" algn="tl" rotWithShape="0">
                    <a:srgbClr val="000000">
                      <a:lumMod val="50000"/>
                    </a:srgbClr>
                  </a:outerShdw>
                </a:effectLst>
                <a:uLnTx/>
                <a:uFillTx/>
                <a:latin typeface="Arial" charset="0"/>
                <a:ea typeface="+mn-ea"/>
                <a:cs typeface="+mn-cs"/>
              </a:rPr>
              <a:t>C</a:t>
            </a:r>
          </a:p>
        </p:txBody>
      </p:sp>
      <p:sp>
        <p:nvSpPr>
          <p:cNvPr id="16" name="Rectangle 15">
            <a:extLst>
              <a:ext uri="{FF2B5EF4-FFF2-40B4-BE49-F238E27FC236}">
                <a16:creationId xmlns:a16="http://schemas.microsoft.com/office/drawing/2014/main" id="{BA7C0BB9-3F28-461A-B385-A84F1A668082}"/>
              </a:ext>
            </a:extLst>
          </p:cNvPr>
          <p:cNvSpPr/>
          <p:nvPr/>
        </p:nvSpPr>
        <p:spPr>
          <a:xfrm>
            <a:off x="5288267" y="1304142"/>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00B0F0"/>
                </a:solidFill>
                <a:effectLst>
                  <a:outerShdw blurRad="12700" dist="38100" dir="2700000" algn="tl" rotWithShape="0">
                    <a:srgbClr val="000000">
                      <a:lumMod val="50000"/>
                    </a:srgbClr>
                  </a:outerShdw>
                </a:effectLst>
                <a:uLnTx/>
                <a:uFillTx/>
                <a:latin typeface="Arial" charset="0"/>
                <a:ea typeface="+mn-ea"/>
                <a:cs typeface="+mn-cs"/>
              </a:rPr>
              <a:t>D</a:t>
            </a:r>
          </a:p>
        </p:txBody>
      </p:sp>
      <p:sp>
        <p:nvSpPr>
          <p:cNvPr id="17" name="Rectangle 16">
            <a:extLst>
              <a:ext uri="{FF2B5EF4-FFF2-40B4-BE49-F238E27FC236}">
                <a16:creationId xmlns:a16="http://schemas.microsoft.com/office/drawing/2014/main" id="{6E540838-5CCD-4D0D-862E-EA9B5E0A8ACF}"/>
              </a:ext>
            </a:extLst>
          </p:cNvPr>
          <p:cNvSpPr/>
          <p:nvPr/>
        </p:nvSpPr>
        <p:spPr>
          <a:xfrm>
            <a:off x="6540262" y="1295400"/>
            <a:ext cx="646332"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66"/>
                </a:solidFill>
                <a:effectLst>
                  <a:outerShdw blurRad="12700" dist="38100" dir="2700000" algn="tl" rotWithShape="0">
                    <a:srgbClr val="000000">
                      <a:lumMod val="50000"/>
                    </a:srgbClr>
                  </a:outerShdw>
                </a:effectLst>
                <a:uLnTx/>
                <a:uFillTx/>
                <a:latin typeface="Arial" charset="0"/>
                <a:ea typeface="+mn-ea"/>
                <a:cs typeface="+mn-cs"/>
              </a:rPr>
              <a:t>E</a:t>
            </a:r>
          </a:p>
        </p:txBody>
      </p:sp>
      <p:sp>
        <p:nvSpPr>
          <p:cNvPr id="18" name="Rectangle 17">
            <a:extLst>
              <a:ext uri="{FF2B5EF4-FFF2-40B4-BE49-F238E27FC236}">
                <a16:creationId xmlns:a16="http://schemas.microsoft.com/office/drawing/2014/main" id="{A88C44FE-D2E2-4BE3-9E61-4E90FBDED4D3}"/>
              </a:ext>
            </a:extLst>
          </p:cNvPr>
          <p:cNvSpPr/>
          <p:nvPr/>
        </p:nvSpPr>
        <p:spPr>
          <a:xfrm>
            <a:off x="7784327" y="1304142"/>
            <a:ext cx="607860"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lumMod val="75000"/>
                  </a:srgbClr>
                </a:solidFill>
                <a:effectLst>
                  <a:outerShdw blurRad="12700" dist="38100" dir="2700000" algn="tl" rotWithShape="0">
                    <a:srgbClr val="000000">
                      <a:lumMod val="50000"/>
                    </a:srgbClr>
                  </a:outerShdw>
                </a:effectLst>
                <a:uLnTx/>
                <a:uFillTx/>
                <a:latin typeface="Arial" charset="0"/>
                <a:ea typeface="+mn-ea"/>
                <a:cs typeface="+mn-cs"/>
              </a:rPr>
              <a:t>F</a:t>
            </a:r>
          </a:p>
        </p:txBody>
      </p:sp>
      <p:sp>
        <p:nvSpPr>
          <p:cNvPr id="20" name="Rectangle 19">
            <a:extLst>
              <a:ext uri="{FF2B5EF4-FFF2-40B4-BE49-F238E27FC236}">
                <a16:creationId xmlns:a16="http://schemas.microsoft.com/office/drawing/2014/main" id="{36138328-C066-4C15-B377-699F902628DD}"/>
              </a:ext>
            </a:extLst>
          </p:cNvPr>
          <p:cNvSpPr/>
          <p:nvPr/>
        </p:nvSpPr>
        <p:spPr>
          <a:xfrm>
            <a:off x="5807238" y="858244"/>
            <a:ext cx="1643399"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Tx/>
              <a:buNone/>
              <a:tabLst/>
              <a:defRPr/>
            </a:pPr>
            <a:r>
              <a:rPr kumimoji="0" lang="en-US" sz="28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Tahoma" pitchFamily="34" charset="0"/>
                <a:ea typeface="+mn-ea"/>
                <a:cs typeface="+mn-cs"/>
              </a:rPr>
              <a:t>Eukarya</a:t>
            </a:r>
          </a:p>
        </p:txBody>
      </p:sp>
      <p:sp>
        <p:nvSpPr>
          <p:cNvPr id="21" name="AutoShape 2" descr="Image result for 2">
            <a:extLst>
              <a:ext uri="{FF2B5EF4-FFF2-40B4-BE49-F238E27FC236}">
                <a16:creationId xmlns:a16="http://schemas.microsoft.com/office/drawing/2014/main" id="{45BFB669-5ADF-4B44-8D2F-3B62028BC352}"/>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2" name="AutoShape 4" descr="Image result for 2">
            <a:extLst>
              <a:ext uri="{FF2B5EF4-FFF2-40B4-BE49-F238E27FC236}">
                <a16:creationId xmlns:a16="http://schemas.microsoft.com/office/drawing/2014/main" id="{7E63998C-08AF-40AF-9063-F475E558514E}"/>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sp>
        <p:nvSpPr>
          <p:cNvPr id="23" name="AutoShape 6" descr="Image result for 2">
            <a:extLst>
              <a:ext uri="{FF2B5EF4-FFF2-40B4-BE49-F238E27FC236}">
                <a16:creationId xmlns:a16="http://schemas.microsoft.com/office/drawing/2014/main" id="{D1FBF2EB-A59E-4A46-9719-0DE2779F5888}"/>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mn-ea"/>
              <a:cs typeface="+mn-cs"/>
            </a:endParaRPr>
          </a:p>
        </p:txBody>
      </p:sp>
      <p:pic>
        <p:nvPicPr>
          <p:cNvPr id="24" name="Picture 23">
            <a:extLst>
              <a:ext uri="{FF2B5EF4-FFF2-40B4-BE49-F238E27FC236}">
                <a16:creationId xmlns:a16="http://schemas.microsoft.com/office/drawing/2014/main" id="{E4AC240C-779F-4176-9F98-72CB5A374166}"/>
              </a:ext>
            </a:extLst>
          </p:cNvPr>
          <p:cNvPicPr>
            <a:picLocks noChangeAspect="1"/>
          </p:cNvPicPr>
          <p:nvPr/>
        </p:nvPicPr>
        <p:blipFill>
          <a:blip r:embed="rId2"/>
          <a:stretch>
            <a:fillRect/>
          </a:stretch>
        </p:blipFill>
        <p:spPr>
          <a:xfrm>
            <a:off x="7253366" y="5003647"/>
            <a:ext cx="1685863" cy="1573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5" name="Picture 4">
            <a:extLst>
              <a:ext uri="{FF2B5EF4-FFF2-40B4-BE49-F238E27FC236}">
                <a16:creationId xmlns:a16="http://schemas.microsoft.com/office/drawing/2014/main" id="{0F6907F3-F393-A1E8-9FFF-0EEDD3585225}"/>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6606548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458200" cy="5978525"/>
          </a:xfrm>
        </p:spPr>
        <p:txBody>
          <a:bodyPr/>
          <a:lstStyle/>
          <a:p>
            <a:r>
              <a:rPr lang="en-US" dirty="0"/>
              <a:t>Which letter is Protista?</a:t>
            </a:r>
          </a:p>
        </p:txBody>
      </p:sp>
      <p:graphicFrame>
        <p:nvGraphicFramePr>
          <p:cNvPr id="4" name="Table 3"/>
          <p:cNvGraphicFramePr>
            <a:graphicFrameLocks noGrp="1"/>
          </p:cNvGraphicFramePr>
          <p:nvPr/>
        </p:nvGraphicFramePr>
        <p:xfrm>
          <a:off x="228600" y="838200"/>
          <a:ext cx="8534400" cy="4358640"/>
        </p:xfrm>
        <a:graphic>
          <a:graphicData uri="http://schemas.openxmlformats.org/drawingml/2006/table">
            <a:tbl>
              <a:tblPr firstRow="1" bandRow="1">
                <a:tableStyleId>{5C22544A-7EE6-4342-B048-85BDC9FD1C3A}</a:tableStyleId>
              </a:tblPr>
              <a:tblGrid>
                <a:gridCol w="1143000">
                  <a:extLst>
                    <a:ext uri="{9D8B030D-6E8A-4147-A177-3AD203B41FA5}">
                      <a16:colId xmlns:a16="http://schemas.microsoft.com/office/drawing/2014/main" val="20000"/>
                    </a:ext>
                  </a:extLst>
                </a:gridCol>
                <a:gridCol w="1295400">
                  <a:extLst>
                    <a:ext uri="{9D8B030D-6E8A-4147-A177-3AD203B41FA5}">
                      <a16:colId xmlns:a16="http://schemas.microsoft.com/office/drawing/2014/main" val="20001"/>
                    </a:ext>
                  </a:extLst>
                </a:gridCol>
                <a:gridCol w="1219200">
                  <a:extLst>
                    <a:ext uri="{9D8B030D-6E8A-4147-A177-3AD203B41FA5}">
                      <a16:colId xmlns:a16="http://schemas.microsoft.com/office/drawing/2014/main" val="20002"/>
                    </a:ext>
                  </a:extLst>
                </a:gridCol>
                <a:gridCol w="1219200">
                  <a:extLst>
                    <a:ext uri="{9D8B030D-6E8A-4147-A177-3AD203B41FA5}">
                      <a16:colId xmlns:a16="http://schemas.microsoft.com/office/drawing/2014/main" val="20003"/>
                    </a:ext>
                  </a:extLst>
                </a:gridCol>
                <a:gridCol w="1219200">
                  <a:extLst>
                    <a:ext uri="{9D8B030D-6E8A-4147-A177-3AD203B41FA5}">
                      <a16:colId xmlns:a16="http://schemas.microsoft.com/office/drawing/2014/main" val="20004"/>
                    </a:ext>
                  </a:extLst>
                </a:gridCol>
                <a:gridCol w="1219200">
                  <a:extLst>
                    <a:ext uri="{9D8B030D-6E8A-4147-A177-3AD203B41FA5}">
                      <a16:colId xmlns:a16="http://schemas.microsoft.com/office/drawing/2014/main" val="20005"/>
                    </a:ext>
                  </a:extLst>
                </a:gridCol>
                <a:gridCol w="1219200">
                  <a:extLst>
                    <a:ext uri="{9D8B030D-6E8A-4147-A177-3AD203B41FA5}">
                      <a16:colId xmlns:a16="http://schemas.microsoft.com/office/drawing/2014/main" val="20006"/>
                    </a:ext>
                  </a:extLst>
                </a:gridCol>
              </a:tblGrid>
              <a:tr h="370840">
                <a:tc>
                  <a:txBody>
                    <a:bodyPr/>
                    <a:lstStyle/>
                    <a:p>
                      <a:r>
                        <a:rPr lang="en-US" dirty="0">
                          <a:solidFill>
                            <a:schemeClr val="accent6"/>
                          </a:solidFill>
                        </a:rPr>
                        <a:t>Domain</a:t>
                      </a:r>
                    </a:p>
                  </a:txBody>
                  <a:tcPr>
                    <a:solidFill>
                      <a:srgbClr val="CCFFCC"/>
                    </a:solidFill>
                  </a:tcPr>
                </a:tc>
                <a:tc>
                  <a:txBody>
                    <a:bodyPr/>
                    <a:lstStyle/>
                    <a:p>
                      <a:r>
                        <a:rPr lang="en-US" sz="1200" dirty="0">
                          <a:solidFill>
                            <a:srgbClr val="FF33CC"/>
                          </a:solidFill>
                        </a:rPr>
                        <a:t>Bacteria</a:t>
                      </a:r>
                    </a:p>
                  </a:txBody>
                  <a:tcPr>
                    <a:solidFill>
                      <a:srgbClr val="FFCCFF"/>
                    </a:solidFill>
                  </a:tcPr>
                </a:tc>
                <a:tc>
                  <a:txBody>
                    <a:bodyPr/>
                    <a:lstStyle/>
                    <a:p>
                      <a:r>
                        <a:rPr lang="en-US" sz="1600" dirty="0" err="1">
                          <a:solidFill>
                            <a:srgbClr val="6600CC"/>
                          </a:solidFill>
                        </a:rPr>
                        <a:t>Archaea</a:t>
                      </a:r>
                      <a:endParaRPr lang="en-US" sz="1600" dirty="0">
                        <a:solidFill>
                          <a:srgbClr val="6600CC"/>
                        </a:solidFill>
                      </a:endParaRPr>
                    </a:p>
                    <a:p>
                      <a:endParaRPr lang="en-US" sz="1600" dirty="0">
                        <a:solidFill>
                          <a:srgbClr val="6600CC"/>
                        </a:solidFill>
                      </a:endParaRPr>
                    </a:p>
                  </a:txBody>
                  <a:tcPr>
                    <a:solidFill>
                      <a:srgbClr val="CC99FF"/>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tc>
                  <a:txBody>
                    <a:bodyPr/>
                    <a:lstStyle/>
                    <a:p>
                      <a:endParaRPr lang="en-US" dirty="0"/>
                    </a:p>
                  </a:txBody>
                  <a:tcPr>
                    <a:solidFill>
                      <a:schemeClr val="bg2">
                        <a:lumMod val="50000"/>
                        <a:lumOff val="50000"/>
                      </a:schemeClr>
                    </a:solidFill>
                  </a:tcPr>
                </a:tc>
                <a:extLst>
                  <a:ext uri="{0D108BD9-81ED-4DB2-BD59-A6C34878D82A}">
                    <a16:rowId xmlns:a16="http://schemas.microsoft.com/office/drawing/2014/main" val="10000"/>
                  </a:ext>
                </a:extLst>
              </a:tr>
              <a:tr h="370840">
                <a:tc>
                  <a:txBody>
                    <a:bodyPr/>
                    <a:lstStyle/>
                    <a:p>
                      <a:r>
                        <a:rPr lang="en-US" dirty="0">
                          <a:solidFill>
                            <a:schemeClr val="accent6"/>
                          </a:solidFill>
                        </a:rPr>
                        <a:t>Kingdom</a:t>
                      </a:r>
                    </a:p>
                  </a:txBody>
                  <a:tcPr>
                    <a:solidFill>
                      <a:srgbClr val="CCFFCC"/>
                    </a:solidFill>
                  </a:tcPr>
                </a:tc>
                <a:tc>
                  <a:txBody>
                    <a:bodyPr/>
                    <a:lstStyle/>
                    <a:p>
                      <a:r>
                        <a:rPr lang="en-US" dirty="0">
                          <a:solidFill>
                            <a:srgbClr val="FF33CC"/>
                          </a:solidFill>
                        </a:rPr>
                        <a:t>Bacteria</a:t>
                      </a:r>
                    </a:p>
                  </a:txBody>
                  <a:tcPr>
                    <a:solidFill>
                      <a:srgbClr val="FFC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6600CC"/>
                          </a:solidFill>
                        </a:rPr>
                        <a:t>Archaea</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600" dirty="0">
                        <a:solidFill>
                          <a:srgbClr val="6600CC"/>
                        </a:solidFill>
                      </a:endParaRPr>
                    </a:p>
                    <a:p>
                      <a:endParaRPr lang="en-US" dirty="0">
                        <a:solidFill>
                          <a:srgbClr val="6600CC"/>
                        </a:solidFill>
                      </a:endParaRPr>
                    </a:p>
                  </a:txBody>
                  <a:tcPr>
                    <a:solidFill>
                      <a:srgbClr val="CC99FF"/>
                    </a:solidFill>
                  </a:tcPr>
                </a:tc>
                <a:tc>
                  <a:txBody>
                    <a:bodyPr/>
                    <a:lstStyle/>
                    <a:p>
                      <a:r>
                        <a:rPr lang="en-US" dirty="0"/>
                        <a:t>Protista</a:t>
                      </a:r>
                    </a:p>
                  </a:txBody>
                  <a:tcPr/>
                </a:tc>
                <a:tc>
                  <a:txBody>
                    <a:bodyPr/>
                    <a:lstStyle/>
                    <a:p>
                      <a:r>
                        <a:rPr lang="en-US" dirty="0"/>
                        <a:t>Plantae</a:t>
                      </a:r>
                    </a:p>
                  </a:txBody>
                  <a:tcPr/>
                </a:tc>
                <a:tc>
                  <a:txBody>
                    <a:bodyPr/>
                    <a:lstStyle/>
                    <a:p>
                      <a:r>
                        <a:rPr lang="en-US" dirty="0"/>
                        <a:t>Fungi</a:t>
                      </a:r>
                    </a:p>
                  </a:txBody>
                  <a:tcPr/>
                </a:tc>
                <a:tc>
                  <a:txBody>
                    <a:bodyPr/>
                    <a:lstStyle/>
                    <a:p>
                      <a:r>
                        <a:rPr lang="en-US" dirty="0"/>
                        <a:t>Animalia</a:t>
                      </a:r>
                    </a:p>
                  </a:txBody>
                  <a:tcPr/>
                </a:tc>
                <a:extLst>
                  <a:ext uri="{0D108BD9-81ED-4DB2-BD59-A6C34878D82A}">
                    <a16:rowId xmlns:a16="http://schemas.microsoft.com/office/drawing/2014/main" val="10001"/>
                  </a:ext>
                </a:extLst>
              </a:tr>
              <a:tr h="370840">
                <a:tc>
                  <a:txBody>
                    <a:bodyPr/>
                    <a:lstStyle/>
                    <a:p>
                      <a:r>
                        <a:rPr lang="en-US" dirty="0">
                          <a:solidFill>
                            <a:schemeClr val="accent6"/>
                          </a:solidFill>
                        </a:rPr>
                        <a:t>Cell Type</a:t>
                      </a:r>
                    </a:p>
                    <a:p>
                      <a:endParaRPr lang="en-US" dirty="0">
                        <a:solidFill>
                          <a:schemeClr val="accent6"/>
                        </a:solidFill>
                      </a:endParaRPr>
                    </a:p>
                  </a:txBody>
                  <a:tcPr>
                    <a:solidFill>
                      <a:srgbClr val="CCFFCC"/>
                    </a:solidFill>
                  </a:tcPr>
                </a:tc>
                <a:tc>
                  <a:txBody>
                    <a:bodyPr/>
                    <a:lstStyle/>
                    <a:p>
                      <a:r>
                        <a:rPr lang="en-US" sz="1600" dirty="0">
                          <a:solidFill>
                            <a:srgbClr val="FF33CC"/>
                          </a:solidFill>
                        </a:rPr>
                        <a:t>Prokaryotic (No nucleus)</a:t>
                      </a:r>
                    </a:p>
                  </a:txBody>
                  <a:tcPr>
                    <a:solidFill>
                      <a:srgbClr val="FFCCFF"/>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6600CC"/>
                          </a:solidFill>
                        </a:rPr>
                        <a:t>Prokaryotic (No nucleus)</a:t>
                      </a:r>
                    </a:p>
                    <a:p>
                      <a:endParaRPr lang="en-US" dirty="0">
                        <a:solidFill>
                          <a:srgbClr val="6600CC"/>
                        </a:solidFill>
                      </a:endParaRPr>
                    </a:p>
                  </a:txBody>
                  <a:tcPr>
                    <a:solidFill>
                      <a:srgbClr val="CC99FF"/>
                    </a:solidFill>
                  </a:tcPr>
                </a:tc>
                <a:tc>
                  <a:txBody>
                    <a:bodyPr/>
                    <a:lstStyle/>
                    <a:p>
                      <a:r>
                        <a:rPr lang="en-US" sz="1600" dirty="0"/>
                        <a:t>Eukaryotic (Nucleus)</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Eukaryotic (Nucleus)</a:t>
                      </a:r>
                    </a:p>
                    <a:p>
                      <a:endParaRPr lang="en-US" sz="1600" dirty="0"/>
                    </a:p>
                  </a:txBody>
                  <a:tcPr/>
                </a:tc>
                <a:extLst>
                  <a:ext uri="{0D108BD9-81ED-4DB2-BD59-A6C34878D82A}">
                    <a16:rowId xmlns:a16="http://schemas.microsoft.com/office/drawing/2014/main" val="10002"/>
                  </a:ext>
                </a:extLst>
              </a:tr>
              <a:tr h="370840">
                <a:tc>
                  <a:txBody>
                    <a:bodyPr/>
                    <a:lstStyle/>
                    <a:p>
                      <a:r>
                        <a:rPr lang="en-US" dirty="0">
                          <a:solidFill>
                            <a:schemeClr val="accent6"/>
                          </a:solidFill>
                        </a:rPr>
                        <a:t>Single or </a:t>
                      </a:r>
                    </a:p>
                    <a:p>
                      <a:r>
                        <a:rPr lang="en-US" dirty="0">
                          <a:solidFill>
                            <a:schemeClr val="accent6"/>
                          </a:solidFill>
                        </a:rPr>
                        <a:t>Multi-Cellular</a:t>
                      </a:r>
                    </a:p>
                  </a:txBody>
                  <a:tcPr>
                    <a:solidFill>
                      <a:srgbClr val="CCFFCC"/>
                    </a:solidFill>
                  </a:tcPr>
                </a:tc>
                <a:tc>
                  <a:txBody>
                    <a:bodyPr/>
                    <a:lstStyle/>
                    <a:p>
                      <a:r>
                        <a:rPr lang="en-US" sz="1400" dirty="0">
                          <a:solidFill>
                            <a:srgbClr val="FF33CC"/>
                          </a:solidFill>
                        </a:rPr>
                        <a:t>Single</a:t>
                      </a:r>
                    </a:p>
                    <a:p>
                      <a:r>
                        <a:rPr lang="en-US" sz="1400" dirty="0">
                          <a:solidFill>
                            <a:srgbClr val="FF33CC"/>
                          </a:solidFill>
                        </a:rPr>
                        <a:t>(Unicellular)</a:t>
                      </a:r>
                    </a:p>
                  </a:txBody>
                  <a:tcPr>
                    <a:solidFill>
                      <a:srgbClr val="FFCCFF"/>
                    </a:solidFill>
                  </a:tcPr>
                </a:tc>
                <a:tc>
                  <a:txBody>
                    <a:bodyPr/>
                    <a:lstStyle/>
                    <a:p>
                      <a:r>
                        <a:rPr lang="en-US" sz="1400" dirty="0">
                          <a:solidFill>
                            <a:srgbClr val="6600CC"/>
                          </a:solidFill>
                        </a:rPr>
                        <a:t>Single</a:t>
                      </a:r>
                    </a:p>
                    <a:p>
                      <a:r>
                        <a:rPr lang="en-US" sz="1400" dirty="0">
                          <a:solidFill>
                            <a:srgbClr val="6600CC"/>
                          </a:solidFill>
                        </a:rPr>
                        <a:t>(Unicellular)</a:t>
                      </a:r>
                    </a:p>
                    <a:p>
                      <a:endParaRPr lang="en-US" sz="1400" dirty="0">
                        <a:solidFill>
                          <a:srgbClr val="6600CC"/>
                        </a:solidFill>
                      </a:endParaRPr>
                    </a:p>
                  </a:txBody>
                  <a:tcPr>
                    <a:solidFill>
                      <a:srgbClr val="CC99FF"/>
                    </a:solidFill>
                  </a:tcPr>
                </a:tc>
                <a:tc>
                  <a:txBody>
                    <a:bodyPr/>
                    <a:lstStyle/>
                    <a:p>
                      <a:r>
                        <a:rPr lang="en-US" sz="1400" dirty="0"/>
                        <a:t>Single</a:t>
                      </a:r>
                    </a:p>
                    <a:p>
                      <a:r>
                        <a:rPr lang="en-US" sz="1400" dirty="0"/>
                        <a:t>(Unicellular)</a:t>
                      </a:r>
                    </a:p>
                    <a:p>
                      <a:endParaRPr lang="en-US" sz="1400" dirty="0"/>
                    </a:p>
                  </a:txBody>
                  <a:tcPr/>
                </a:tc>
                <a:tc>
                  <a:txBody>
                    <a:bodyPr/>
                    <a:lstStyle/>
                    <a:p>
                      <a:r>
                        <a:rPr lang="en-US" sz="1400" dirty="0"/>
                        <a:t>Multicellular</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Multicellular</a:t>
                      </a:r>
                    </a:p>
                    <a:p>
                      <a:endParaRPr lang="en-US"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a:t>Multicellular</a:t>
                      </a:r>
                    </a:p>
                    <a:p>
                      <a:endParaRPr lang="en-US" sz="1400" dirty="0"/>
                    </a:p>
                  </a:txBody>
                  <a:tcPr/>
                </a:tc>
                <a:extLst>
                  <a:ext uri="{0D108BD9-81ED-4DB2-BD59-A6C34878D82A}">
                    <a16:rowId xmlns:a16="http://schemas.microsoft.com/office/drawing/2014/main" val="10003"/>
                  </a:ext>
                </a:extLst>
              </a:tr>
              <a:tr h="370840">
                <a:tc>
                  <a:txBody>
                    <a:bodyPr/>
                    <a:lstStyle/>
                    <a:p>
                      <a:r>
                        <a:rPr lang="en-US" dirty="0">
                          <a:solidFill>
                            <a:schemeClr val="accent6"/>
                          </a:solidFill>
                        </a:rPr>
                        <a:t>Gets Energy from..</a:t>
                      </a:r>
                    </a:p>
                  </a:txBody>
                  <a:tcPr>
                    <a:solidFill>
                      <a:srgbClr val="CCFFCC"/>
                    </a:solidFill>
                  </a:tcPr>
                </a:tc>
                <a:tc>
                  <a:txBody>
                    <a:bodyPr/>
                    <a:lstStyle/>
                    <a:p>
                      <a:r>
                        <a:rPr lang="en-US" dirty="0">
                          <a:solidFill>
                            <a:srgbClr val="FF33CC"/>
                          </a:solidFill>
                        </a:rPr>
                        <a:t>Varies</a:t>
                      </a:r>
                    </a:p>
                  </a:txBody>
                  <a:tcPr>
                    <a:solidFill>
                      <a:srgbClr val="FFCCFF"/>
                    </a:solidFill>
                  </a:tcPr>
                </a:tc>
                <a:tc>
                  <a:txBody>
                    <a:bodyPr/>
                    <a:lstStyle/>
                    <a:p>
                      <a:r>
                        <a:rPr lang="en-US" dirty="0">
                          <a:solidFill>
                            <a:srgbClr val="6600CC"/>
                          </a:solidFill>
                        </a:rPr>
                        <a:t>Varies</a:t>
                      </a:r>
                    </a:p>
                  </a:txBody>
                  <a:tcPr>
                    <a:solidFill>
                      <a:srgbClr val="CC99FF"/>
                    </a:solidFill>
                  </a:tcPr>
                </a:tc>
                <a:tc>
                  <a:txBody>
                    <a:bodyPr/>
                    <a:lstStyle/>
                    <a:p>
                      <a:r>
                        <a:rPr lang="en-US" dirty="0"/>
                        <a:t>Varies</a:t>
                      </a:r>
                    </a:p>
                    <a:p>
                      <a:r>
                        <a:rPr lang="en-US" dirty="0"/>
                        <a:t>Auto /</a:t>
                      </a:r>
                    </a:p>
                    <a:p>
                      <a:r>
                        <a:rPr lang="en-US" dirty="0"/>
                        <a:t>Hetero</a:t>
                      </a:r>
                    </a:p>
                  </a:txBody>
                  <a:tcPr/>
                </a:tc>
                <a:tc>
                  <a:txBody>
                    <a:bodyPr/>
                    <a:lstStyle/>
                    <a:p>
                      <a:r>
                        <a:rPr lang="en-US" dirty="0"/>
                        <a:t>Sunlight</a:t>
                      </a:r>
                    </a:p>
                  </a:txBody>
                  <a:tcPr/>
                </a:tc>
                <a:tc>
                  <a:txBody>
                    <a:bodyPr/>
                    <a:lstStyle/>
                    <a:p>
                      <a:r>
                        <a:rPr lang="en-US" dirty="0"/>
                        <a:t>Absorbs</a:t>
                      </a:r>
                    </a:p>
                  </a:txBody>
                  <a:tcPr/>
                </a:tc>
                <a:tc>
                  <a:txBody>
                    <a:bodyPr/>
                    <a:lstStyle/>
                    <a:p>
                      <a:r>
                        <a:rPr lang="en-US" sz="1600" dirty="0"/>
                        <a:t>Consumes</a:t>
                      </a:r>
                      <a:r>
                        <a:rPr lang="en-US" sz="1600" baseline="0" dirty="0"/>
                        <a:t> Food</a:t>
                      </a:r>
                      <a:endParaRPr lang="en-US" sz="1600" dirty="0"/>
                    </a:p>
                  </a:txBody>
                  <a:tcPr/>
                </a:tc>
                <a:extLst>
                  <a:ext uri="{0D108BD9-81ED-4DB2-BD59-A6C34878D82A}">
                    <a16:rowId xmlns:a16="http://schemas.microsoft.com/office/drawing/2014/main" val="10004"/>
                  </a:ext>
                </a:extLst>
              </a:tr>
            </a:tbl>
          </a:graphicData>
        </a:graphic>
      </p:graphicFrame>
      <p:sp>
        <p:nvSpPr>
          <p:cNvPr id="6" name="Rectangle 5"/>
          <p:cNvSpPr/>
          <p:nvPr/>
        </p:nvSpPr>
        <p:spPr bwMode="auto">
          <a:xfrm>
            <a:off x="228600" y="837304"/>
            <a:ext cx="8534400" cy="4420496"/>
          </a:xfrm>
          <a:prstGeom prst="rect">
            <a:avLst/>
          </a:prstGeom>
          <a:noFill/>
          <a:ln w="76200" cap="flat" cmpd="sng" algn="ctr">
            <a:solidFill>
              <a:schemeClr val="accent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Rounded Rectangle 6"/>
          <p:cNvSpPr/>
          <p:nvPr/>
        </p:nvSpPr>
        <p:spPr bwMode="auto">
          <a:xfrm>
            <a:off x="3892305" y="851264"/>
            <a:ext cx="1097064" cy="4392576"/>
          </a:xfrm>
          <a:prstGeom prst="roundRect">
            <a:avLst>
              <a:gd name="adj" fmla="val 4902"/>
            </a:avLst>
          </a:prstGeom>
          <a:noFill/>
          <a:ln w="28575" cap="flat" cmpd="sng" algn="ctr">
            <a:solidFill>
              <a:srgbClr val="FFFFCC"/>
            </a:solidFill>
            <a:prstDash val="solid"/>
            <a:round/>
            <a:headEnd type="none" w="med" len="med"/>
            <a:tailEnd type="none" w="med" len="med"/>
          </a:ln>
          <a:effectLst>
            <a:glow rad="127000">
              <a:srgbClr val="FF33CC"/>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5" name="Rectangle 14">
            <a:extLst>
              <a:ext uri="{FF2B5EF4-FFF2-40B4-BE49-F238E27FC236}">
                <a16:creationId xmlns:a16="http://schemas.microsoft.com/office/drawing/2014/main" id="{370F4B06-9DC5-486F-AED0-573EE58BDDC8}"/>
              </a:ext>
            </a:extLst>
          </p:cNvPr>
          <p:cNvSpPr/>
          <p:nvPr/>
        </p:nvSpPr>
        <p:spPr>
          <a:xfrm>
            <a:off x="4035905" y="658189"/>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66FF"/>
                </a:solidFill>
                <a:effectLst>
                  <a:outerShdw blurRad="12700" dist="38100" dir="2700000" algn="tl" rotWithShape="0">
                    <a:srgbClr val="000000">
                      <a:lumMod val="50000"/>
                    </a:srgbClr>
                  </a:outerShdw>
                </a:effectLst>
                <a:uLnTx/>
                <a:uFillTx/>
                <a:latin typeface="Arial" charset="0"/>
                <a:ea typeface="+mn-ea"/>
                <a:cs typeface="+mn-cs"/>
              </a:rPr>
              <a:t>C</a:t>
            </a:r>
          </a:p>
        </p:txBody>
      </p:sp>
      <p:sp>
        <p:nvSpPr>
          <p:cNvPr id="20" name="Rectangle 19">
            <a:extLst>
              <a:ext uri="{FF2B5EF4-FFF2-40B4-BE49-F238E27FC236}">
                <a16:creationId xmlns:a16="http://schemas.microsoft.com/office/drawing/2014/main" id="{36138328-C066-4C15-B377-699F902628DD}"/>
              </a:ext>
            </a:extLst>
          </p:cNvPr>
          <p:cNvSpPr/>
          <p:nvPr/>
        </p:nvSpPr>
        <p:spPr>
          <a:xfrm>
            <a:off x="5807238" y="858244"/>
            <a:ext cx="1643399" cy="523220"/>
          </a:xfrm>
          <a:prstGeom prst="rect">
            <a:avLst/>
          </a:prstGeom>
        </p:spPr>
        <p:txBody>
          <a:bodyPr wrap="none">
            <a:spAutoFit/>
          </a:bodyPr>
          <a:lstStyle/>
          <a:p>
            <a:pPr marL="0" marR="0" lvl="0" indent="0" algn="ctr" defTabSz="914400" rtl="0" eaLnBrk="1" fontAlgn="base" latinLnBrk="0" hangingPunct="1">
              <a:lnSpc>
                <a:spcPct val="100000"/>
              </a:lnSpc>
              <a:spcBef>
                <a:spcPct val="20000"/>
              </a:spcBef>
              <a:spcAft>
                <a:spcPct val="0"/>
              </a:spcAft>
              <a:buClr>
                <a:srgbClr val="66CCFF"/>
              </a:buClr>
              <a:buSzPct val="65000"/>
              <a:buFontTx/>
              <a:buNone/>
              <a:tabLst/>
              <a:defRPr/>
            </a:pPr>
            <a:r>
              <a:rPr kumimoji="0" lang="en-US" sz="2800" b="1" i="0" u="none" strike="noStrike" kern="1200" cap="none" spc="0" normalizeH="0" baseline="0" noProof="0" dirty="0">
                <a:ln w="900" cmpd="sng">
                  <a:solidFill>
                    <a:srgbClr val="003399">
                      <a:satMod val="190000"/>
                      <a:alpha val="55000"/>
                    </a:srgbClr>
                  </a:solidFill>
                  <a:prstDash val="solid"/>
                </a:ln>
                <a:solidFill>
                  <a:srgbClr val="003399">
                    <a:satMod val="200000"/>
                    <a:tint val="3000"/>
                  </a:srgbClr>
                </a:solidFill>
                <a:effectLst>
                  <a:innerShdw blurRad="101600" dist="76200" dir="5400000">
                    <a:srgbClr val="003399">
                      <a:satMod val="190000"/>
                      <a:tint val="100000"/>
                      <a:alpha val="74000"/>
                    </a:srgbClr>
                  </a:innerShdw>
                </a:effectLst>
                <a:uLnTx/>
                <a:uFillTx/>
                <a:latin typeface="Tahoma" pitchFamily="34" charset="0"/>
                <a:ea typeface="+mn-ea"/>
                <a:cs typeface="+mn-cs"/>
              </a:rPr>
              <a:t>Eukarya</a:t>
            </a:r>
          </a:p>
        </p:txBody>
      </p:sp>
      <p:pic>
        <p:nvPicPr>
          <p:cNvPr id="19" name="Picture 18">
            <a:extLst>
              <a:ext uri="{FF2B5EF4-FFF2-40B4-BE49-F238E27FC236}">
                <a16:creationId xmlns:a16="http://schemas.microsoft.com/office/drawing/2014/main" id="{4D83AE47-8DA9-4938-9E9C-B38E066CDB42}"/>
              </a:ext>
            </a:extLst>
          </p:cNvPr>
          <p:cNvPicPr>
            <a:picLocks noChangeAspect="1"/>
          </p:cNvPicPr>
          <p:nvPr/>
        </p:nvPicPr>
        <p:blipFill>
          <a:blip r:embed="rId2"/>
          <a:stretch>
            <a:fillRect/>
          </a:stretch>
        </p:blipFill>
        <p:spPr>
          <a:xfrm>
            <a:off x="7253366" y="5003647"/>
            <a:ext cx="1685863" cy="157317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2" name="Picture 1">
            <a:extLst>
              <a:ext uri="{FF2B5EF4-FFF2-40B4-BE49-F238E27FC236}">
                <a16:creationId xmlns:a16="http://schemas.microsoft.com/office/drawing/2014/main" id="{57241846-A0FE-2858-92DF-228C9C69766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15134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28600" y="228600"/>
            <a:ext cx="8458200" cy="5897563"/>
          </a:xfrm>
        </p:spPr>
        <p:txBody>
          <a:bodyPr/>
          <a:lstStyle/>
          <a:p>
            <a:r>
              <a:rPr lang="en-US" dirty="0"/>
              <a:t>Which letter is a Protist?</a:t>
            </a:r>
          </a:p>
        </p:txBody>
      </p:sp>
      <p:sp>
        <p:nvSpPr>
          <p:cNvPr id="10248" name="WordArt 9"/>
          <p:cNvSpPr>
            <a:spLocks noChangeArrowheads="1" noChangeShapeType="1" noTextEdit="1"/>
          </p:cNvSpPr>
          <p:nvPr/>
        </p:nvSpPr>
        <p:spPr bwMode="auto">
          <a:xfrm>
            <a:off x="3505200" y="1676400"/>
            <a:ext cx="352425" cy="4794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49" name="WordArt 10"/>
          <p:cNvSpPr>
            <a:spLocks noChangeArrowheads="1" noChangeShapeType="1" noTextEdit="1"/>
          </p:cNvSpPr>
          <p:nvPr/>
        </p:nvSpPr>
        <p:spPr bwMode="auto">
          <a:xfrm>
            <a:off x="304800" y="2514600"/>
            <a:ext cx="352425"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50" name="WordArt 11"/>
          <p:cNvSpPr>
            <a:spLocks noChangeArrowheads="1" noChangeShapeType="1" noTextEdit="1"/>
          </p:cNvSpPr>
          <p:nvPr/>
        </p:nvSpPr>
        <p:spPr bwMode="auto">
          <a:xfrm>
            <a:off x="381000" y="3505200"/>
            <a:ext cx="352425" cy="5556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5124" name="Picture 4" descr="Image result for water flea">
            <a:extLst>
              <a:ext uri="{FF2B5EF4-FFF2-40B4-BE49-F238E27FC236}">
                <a16:creationId xmlns:a16="http://schemas.microsoft.com/office/drawing/2014/main" id="{70E8DF20-53BF-48CF-9E46-E110764CF1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10091" y="3820848"/>
            <a:ext cx="3609136" cy="2229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epoepod">
            <a:extLst>
              <a:ext uri="{FF2B5EF4-FFF2-40B4-BE49-F238E27FC236}">
                <a16:creationId xmlns:a16="http://schemas.microsoft.com/office/drawing/2014/main" id="{AE7FD904-A345-4843-8731-0118BA62F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64" y="860835"/>
            <a:ext cx="4080933" cy="2295525"/>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sp>
        <p:nvSpPr>
          <p:cNvPr id="2" name="AutoShape 8" descr="Image result for fungus">
            <a:extLst>
              <a:ext uri="{FF2B5EF4-FFF2-40B4-BE49-F238E27FC236}">
                <a16:creationId xmlns:a16="http://schemas.microsoft.com/office/drawing/2014/main" id="{3EB2ADDA-311B-42EB-9F00-AA1E631D90D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10" descr="Image result for fungus">
            <a:extLst>
              <a:ext uri="{FF2B5EF4-FFF2-40B4-BE49-F238E27FC236}">
                <a16:creationId xmlns:a16="http://schemas.microsoft.com/office/drawing/2014/main" id="{51F92A91-139B-4394-8701-DE3823AE06C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AutoShape 12" descr="Image result for fungus">
            <a:extLst>
              <a:ext uri="{FF2B5EF4-FFF2-40B4-BE49-F238E27FC236}">
                <a16:creationId xmlns:a16="http://schemas.microsoft.com/office/drawing/2014/main" id="{0F7A5586-4AF6-4DBA-BED5-7E3193B29A93}"/>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134" name="Picture 14" descr="Image result for fungus">
            <a:extLst>
              <a:ext uri="{FF2B5EF4-FFF2-40B4-BE49-F238E27FC236}">
                <a16:creationId xmlns:a16="http://schemas.microsoft.com/office/drawing/2014/main" id="{64727585-9A24-42CC-8697-DD506CA0F7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306" y="3523251"/>
            <a:ext cx="3448756" cy="2774117"/>
          </a:xfrm>
          <a:prstGeom prst="roundRect">
            <a:avLst>
              <a:gd name="adj" fmla="val 8594"/>
            </a:avLst>
          </a:prstGeom>
          <a:solidFill>
            <a:srgbClr val="FFFFFF">
              <a:shade val="85000"/>
            </a:srgbClr>
          </a:solidFill>
          <a:ln>
            <a:solidFill>
              <a:srgbClr val="FFC000"/>
            </a:solidFill>
          </a:ln>
          <a:effectLst>
            <a:reflection blurRad="12700" stA="38000" endPos="28000" dist="5000" dir="5400000" sy="-100000" algn="bl" rotWithShape="0"/>
          </a:effectLst>
        </p:spPr>
      </p:pic>
      <p:pic>
        <p:nvPicPr>
          <p:cNvPr id="5136" name="Picture 16" descr="Image result for paramecium">
            <a:extLst>
              <a:ext uri="{FF2B5EF4-FFF2-40B4-BE49-F238E27FC236}">
                <a16:creationId xmlns:a16="http://schemas.microsoft.com/office/drawing/2014/main" id="{82F4D558-9387-46DA-9D3D-023250736B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059" y="228600"/>
            <a:ext cx="3448757" cy="2576848"/>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pic>
        <p:nvPicPr>
          <p:cNvPr id="20" name="Picture 6" descr="Image result for small plant">
            <a:extLst>
              <a:ext uri="{FF2B5EF4-FFF2-40B4-BE49-F238E27FC236}">
                <a16:creationId xmlns:a16="http://schemas.microsoft.com/office/drawing/2014/main" id="{E7E18395-CD95-4A10-A062-02750678F1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428610"/>
            <a:ext cx="2608712" cy="2868758"/>
          </a:xfrm>
          <a:prstGeom prst="roundRect">
            <a:avLst>
              <a:gd name="adj" fmla="val 8594"/>
            </a:avLst>
          </a:prstGeom>
          <a:solidFill>
            <a:srgbClr val="FFFFFF">
              <a:shade val="85000"/>
            </a:srgbClr>
          </a:solidFill>
          <a:ln>
            <a:solidFill>
              <a:srgbClr val="99FF66"/>
            </a:solid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1B6171ED-7DA2-41C7-8B82-62420F96BF10}"/>
              </a:ext>
            </a:extLst>
          </p:cNvPr>
          <p:cNvSpPr/>
          <p:nvPr/>
        </p:nvSpPr>
        <p:spPr>
          <a:xfrm>
            <a:off x="457200" y="813488"/>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6" name="Rectangle 5">
            <a:extLst>
              <a:ext uri="{FF2B5EF4-FFF2-40B4-BE49-F238E27FC236}">
                <a16:creationId xmlns:a16="http://schemas.microsoft.com/office/drawing/2014/main" id="{26347279-1035-4689-9845-67879DE206BA}"/>
              </a:ext>
            </a:extLst>
          </p:cNvPr>
          <p:cNvSpPr/>
          <p:nvPr/>
        </p:nvSpPr>
        <p:spPr>
          <a:xfrm>
            <a:off x="4933987" y="298429"/>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7" name="Rectangle 6">
            <a:extLst>
              <a:ext uri="{FF2B5EF4-FFF2-40B4-BE49-F238E27FC236}">
                <a16:creationId xmlns:a16="http://schemas.microsoft.com/office/drawing/2014/main" id="{35BEB42A-BD3C-4CDF-8D54-E164C6159E49}"/>
              </a:ext>
            </a:extLst>
          </p:cNvPr>
          <p:cNvSpPr/>
          <p:nvPr/>
        </p:nvSpPr>
        <p:spPr>
          <a:xfrm>
            <a:off x="322475" y="3364117"/>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8" name="Rectangle 7">
            <a:extLst>
              <a:ext uri="{FF2B5EF4-FFF2-40B4-BE49-F238E27FC236}">
                <a16:creationId xmlns:a16="http://schemas.microsoft.com/office/drawing/2014/main" id="{4C3182D7-EAB2-476F-A0FA-5964D67B1E31}"/>
              </a:ext>
            </a:extLst>
          </p:cNvPr>
          <p:cNvSpPr/>
          <p:nvPr/>
        </p:nvSpPr>
        <p:spPr>
          <a:xfrm>
            <a:off x="3234239" y="350520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D</a:t>
            </a:r>
          </a:p>
        </p:txBody>
      </p:sp>
      <p:sp>
        <p:nvSpPr>
          <p:cNvPr id="9" name="Rectangle 8">
            <a:extLst>
              <a:ext uri="{FF2B5EF4-FFF2-40B4-BE49-F238E27FC236}">
                <a16:creationId xmlns:a16="http://schemas.microsoft.com/office/drawing/2014/main" id="{8FAFC5A1-C6A3-47CA-B881-8DBB9339B609}"/>
              </a:ext>
            </a:extLst>
          </p:cNvPr>
          <p:cNvSpPr/>
          <p:nvPr/>
        </p:nvSpPr>
        <p:spPr>
          <a:xfrm>
            <a:off x="8112436" y="3428610"/>
            <a:ext cx="646332"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E</a:t>
            </a:r>
          </a:p>
        </p:txBody>
      </p:sp>
      <p:sp>
        <p:nvSpPr>
          <p:cNvPr id="10" name="Rectangle 9">
            <a:extLst>
              <a:ext uri="{FF2B5EF4-FFF2-40B4-BE49-F238E27FC236}">
                <a16:creationId xmlns:a16="http://schemas.microsoft.com/office/drawing/2014/main" id="{DA95BBF7-96F1-4A96-BEB5-3027B375A64A}"/>
              </a:ext>
            </a:extLst>
          </p:cNvPr>
          <p:cNvSpPr/>
          <p:nvPr/>
        </p:nvSpPr>
        <p:spPr>
          <a:xfrm>
            <a:off x="8295881" y="-18811"/>
            <a:ext cx="697627"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3</a:t>
            </a:r>
          </a:p>
        </p:txBody>
      </p:sp>
      <p:pic>
        <p:nvPicPr>
          <p:cNvPr id="11" name="Picture 10">
            <a:extLst>
              <a:ext uri="{FF2B5EF4-FFF2-40B4-BE49-F238E27FC236}">
                <a16:creationId xmlns:a16="http://schemas.microsoft.com/office/drawing/2014/main" id="{0E2D549D-3733-CC06-AE88-A034FCA36373}"/>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503657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28600" y="228600"/>
            <a:ext cx="8458200" cy="5897563"/>
          </a:xfrm>
        </p:spPr>
        <p:txBody>
          <a:bodyPr/>
          <a:lstStyle/>
          <a:p>
            <a:r>
              <a:rPr lang="en-US" dirty="0"/>
              <a:t>Which letter is a Protist?</a:t>
            </a:r>
          </a:p>
        </p:txBody>
      </p:sp>
      <p:sp>
        <p:nvSpPr>
          <p:cNvPr id="10248" name="WordArt 9"/>
          <p:cNvSpPr>
            <a:spLocks noChangeArrowheads="1" noChangeShapeType="1" noTextEdit="1"/>
          </p:cNvSpPr>
          <p:nvPr/>
        </p:nvSpPr>
        <p:spPr bwMode="auto">
          <a:xfrm>
            <a:off x="3505200" y="1676400"/>
            <a:ext cx="352425" cy="4794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49" name="WordArt 10"/>
          <p:cNvSpPr>
            <a:spLocks noChangeArrowheads="1" noChangeShapeType="1" noTextEdit="1"/>
          </p:cNvSpPr>
          <p:nvPr/>
        </p:nvSpPr>
        <p:spPr bwMode="auto">
          <a:xfrm>
            <a:off x="304800" y="2514600"/>
            <a:ext cx="352425"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50" name="WordArt 11"/>
          <p:cNvSpPr>
            <a:spLocks noChangeArrowheads="1" noChangeShapeType="1" noTextEdit="1"/>
          </p:cNvSpPr>
          <p:nvPr/>
        </p:nvSpPr>
        <p:spPr bwMode="auto">
          <a:xfrm>
            <a:off x="381000" y="3505200"/>
            <a:ext cx="352425" cy="5556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5124" name="Picture 4" descr="Image result for water flea">
            <a:extLst>
              <a:ext uri="{FF2B5EF4-FFF2-40B4-BE49-F238E27FC236}">
                <a16:creationId xmlns:a16="http://schemas.microsoft.com/office/drawing/2014/main" id="{70E8DF20-53BF-48CF-9E46-E110764CF1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10091" y="3820848"/>
            <a:ext cx="3609136" cy="2229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epoepod">
            <a:extLst>
              <a:ext uri="{FF2B5EF4-FFF2-40B4-BE49-F238E27FC236}">
                <a16:creationId xmlns:a16="http://schemas.microsoft.com/office/drawing/2014/main" id="{AE7FD904-A345-4843-8731-0118BA62F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64" y="860835"/>
            <a:ext cx="4080933" cy="2295525"/>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sp>
        <p:nvSpPr>
          <p:cNvPr id="2" name="AutoShape 8" descr="Image result for fungus">
            <a:extLst>
              <a:ext uri="{FF2B5EF4-FFF2-40B4-BE49-F238E27FC236}">
                <a16:creationId xmlns:a16="http://schemas.microsoft.com/office/drawing/2014/main" id="{3EB2ADDA-311B-42EB-9F00-AA1E631D90D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10" descr="Image result for fungus">
            <a:extLst>
              <a:ext uri="{FF2B5EF4-FFF2-40B4-BE49-F238E27FC236}">
                <a16:creationId xmlns:a16="http://schemas.microsoft.com/office/drawing/2014/main" id="{51F92A91-139B-4394-8701-DE3823AE06C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AutoShape 12" descr="Image result for fungus">
            <a:extLst>
              <a:ext uri="{FF2B5EF4-FFF2-40B4-BE49-F238E27FC236}">
                <a16:creationId xmlns:a16="http://schemas.microsoft.com/office/drawing/2014/main" id="{0F7A5586-4AF6-4DBA-BED5-7E3193B29A93}"/>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134" name="Picture 14" descr="Image result for fungus">
            <a:extLst>
              <a:ext uri="{FF2B5EF4-FFF2-40B4-BE49-F238E27FC236}">
                <a16:creationId xmlns:a16="http://schemas.microsoft.com/office/drawing/2014/main" id="{64727585-9A24-42CC-8697-DD506CA0F7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306" y="3523251"/>
            <a:ext cx="3448756" cy="2774117"/>
          </a:xfrm>
          <a:prstGeom prst="roundRect">
            <a:avLst>
              <a:gd name="adj" fmla="val 8594"/>
            </a:avLst>
          </a:prstGeom>
          <a:solidFill>
            <a:srgbClr val="FFFFFF">
              <a:shade val="85000"/>
            </a:srgbClr>
          </a:solidFill>
          <a:ln>
            <a:solidFill>
              <a:srgbClr val="FFC000"/>
            </a:solidFill>
          </a:ln>
          <a:effectLst>
            <a:reflection blurRad="12700" stA="38000" endPos="28000" dist="5000" dir="5400000" sy="-100000" algn="bl" rotWithShape="0"/>
          </a:effectLst>
        </p:spPr>
      </p:pic>
      <p:pic>
        <p:nvPicPr>
          <p:cNvPr id="5136" name="Picture 16" descr="Image result for paramecium">
            <a:extLst>
              <a:ext uri="{FF2B5EF4-FFF2-40B4-BE49-F238E27FC236}">
                <a16:creationId xmlns:a16="http://schemas.microsoft.com/office/drawing/2014/main" id="{82F4D558-9387-46DA-9D3D-023250736B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059" y="228600"/>
            <a:ext cx="3448757" cy="2576848"/>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pic>
        <p:nvPicPr>
          <p:cNvPr id="20" name="Picture 6" descr="Image result for small plant">
            <a:extLst>
              <a:ext uri="{FF2B5EF4-FFF2-40B4-BE49-F238E27FC236}">
                <a16:creationId xmlns:a16="http://schemas.microsoft.com/office/drawing/2014/main" id="{E7E18395-CD95-4A10-A062-02750678F1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428610"/>
            <a:ext cx="2608712" cy="2868758"/>
          </a:xfrm>
          <a:prstGeom prst="roundRect">
            <a:avLst>
              <a:gd name="adj" fmla="val 8594"/>
            </a:avLst>
          </a:prstGeom>
          <a:solidFill>
            <a:srgbClr val="FFFFFF">
              <a:shade val="85000"/>
            </a:srgbClr>
          </a:solidFill>
          <a:ln>
            <a:solidFill>
              <a:srgbClr val="99FF66"/>
            </a:solid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1B6171ED-7DA2-41C7-8B82-62420F96BF10}"/>
              </a:ext>
            </a:extLst>
          </p:cNvPr>
          <p:cNvSpPr/>
          <p:nvPr/>
        </p:nvSpPr>
        <p:spPr>
          <a:xfrm>
            <a:off x="457200" y="813488"/>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6" name="Rectangle 5">
            <a:extLst>
              <a:ext uri="{FF2B5EF4-FFF2-40B4-BE49-F238E27FC236}">
                <a16:creationId xmlns:a16="http://schemas.microsoft.com/office/drawing/2014/main" id="{26347279-1035-4689-9845-67879DE206BA}"/>
              </a:ext>
            </a:extLst>
          </p:cNvPr>
          <p:cNvSpPr/>
          <p:nvPr/>
        </p:nvSpPr>
        <p:spPr>
          <a:xfrm>
            <a:off x="4933987" y="298429"/>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7" name="Rectangle 6">
            <a:extLst>
              <a:ext uri="{FF2B5EF4-FFF2-40B4-BE49-F238E27FC236}">
                <a16:creationId xmlns:a16="http://schemas.microsoft.com/office/drawing/2014/main" id="{35BEB42A-BD3C-4CDF-8D54-E164C6159E49}"/>
              </a:ext>
            </a:extLst>
          </p:cNvPr>
          <p:cNvSpPr/>
          <p:nvPr/>
        </p:nvSpPr>
        <p:spPr>
          <a:xfrm>
            <a:off x="322475" y="3364117"/>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8" name="Rectangle 7">
            <a:extLst>
              <a:ext uri="{FF2B5EF4-FFF2-40B4-BE49-F238E27FC236}">
                <a16:creationId xmlns:a16="http://schemas.microsoft.com/office/drawing/2014/main" id="{4C3182D7-EAB2-476F-A0FA-5964D67B1E31}"/>
              </a:ext>
            </a:extLst>
          </p:cNvPr>
          <p:cNvSpPr/>
          <p:nvPr/>
        </p:nvSpPr>
        <p:spPr>
          <a:xfrm>
            <a:off x="3234239" y="350520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D</a:t>
            </a:r>
          </a:p>
        </p:txBody>
      </p:sp>
      <p:sp>
        <p:nvSpPr>
          <p:cNvPr id="9" name="Rectangle 8">
            <a:extLst>
              <a:ext uri="{FF2B5EF4-FFF2-40B4-BE49-F238E27FC236}">
                <a16:creationId xmlns:a16="http://schemas.microsoft.com/office/drawing/2014/main" id="{8FAFC5A1-C6A3-47CA-B881-8DBB9339B609}"/>
              </a:ext>
            </a:extLst>
          </p:cNvPr>
          <p:cNvSpPr/>
          <p:nvPr/>
        </p:nvSpPr>
        <p:spPr>
          <a:xfrm>
            <a:off x="8112436" y="3428610"/>
            <a:ext cx="646332"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E</a:t>
            </a:r>
          </a:p>
        </p:txBody>
      </p:sp>
      <p:sp>
        <p:nvSpPr>
          <p:cNvPr id="10" name="Rectangle 9">
            <a:extLst>
              <a:ext uri="{FF2B5EF4-FFF2-40B4-BE49-F238E27FC236}">
                <a16:creationId xmlns:a16="http://schemas.microsoft.com/office/drawing/2014/main" id="{DA95BBF7-96F1-4A96-BEB5-3027B375A64A}"/>
              </a:ext>
            </a:extLst>
          </p:cNvPr>
          <p:cNvSpPr/>
          <p:nvPr/>
        </p:nvSpPr>
        <p:spPr>
          <a:xfrm>
            <a:off x="8295881" y="-18811"/>
            <a:ext cx="697627"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3</a:t>
            </a:r>
          </a:p>
        </p:txBody>
      </p:sp>
      <p:sp>
        <p:nvSpPr>
          <p:cNvPr id="11" name="Rectangle 10">
            <a:extLst>
              <a:ext uri="{FF2B5EF4-FFF2-40B4-BE49-F238E27FC236}">
                <a16:creationId xmlns:a16="http://schemas.microsoft.com/office/drawing/2014/main" id="{C4ECFEE7-1FC6-4876-A1A6-D463DE8B7B26}"/>
              </a:ext>
            </a:extLst>
          </p:cNvPr>
          <p:cNvSpPr/>
          <p:nvPr/>
        </p:nvSpPr>
        <p:spPr>
          <a:xfrm>
            <a:off x="615363" y="2090124"/>
            <a:ext cx="2492991"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66FF"/>
                </a:solidFill>
                <a:effectLst>
                  <a:innerShdw blurRad="177800">
                    <a:srgbClr val="FFFFFF">
                      <a:lumMod val="50000"/>
                    </a:srgbClr>
                  </a:innerShdw>
                </a:effectLst>
                <a:uLnTx/>
                <a:uFillTx/>
                <a:latin typeface="Arial" charset="0"/>
                <a:ea typeface="+mn-ea"/>
                <a:cs typeface="+mn-cs"/>
              </a:rPr>
              <a:t>Animal</a:t>
            </a:r>
          </a:p>
        </p:txBody>
      </p:sp>
      <p:sp>
        <p:nvSpPr>
          <p:cNvPr id="12" name="Rectangle 11">
            <a:extLst>
              <a:ext uri="{FF2B5EF4-FFF2-40B4-BE49-F238E27FC236}">
                <a16:creationId xmlns:a16="http://schemas.microsoft.com/office/drawing/2014/main" id="{93DC44E4-AB2A-4EE5-89C6-39D6A43B3609}"/>
              </a:ext>
            </a:extLst>
          </p:cNvPr>
          <p:cNvSpPr/>
          <p:nvPr/>
        </p:nvSpPr>
        <p:spPr>
          <a:xfrm rot="20135960">
            <a:off x="6625159" y="4918380"/>
            <a:ext cx="2492990"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66FF"/>
                </a:solidFill>
                <a:effectLst>
                  <a:innerShdw blurRad="177800">
                    <a:srgbClr val="FFFFFF">
                      <a:lumMod val="50000"/>
                    </a:srgbClr>
                  </a:innerShdw>
                </a:effectLst>
                <a:uLnTx/>
                <a:uFillTx/>
                <a:latin typeface="Arial" charset="0"/>
                <a:ea typeface="+mn-ea"/>
                <a:cs typeface="+mn-cs"/>
              </a:rPr>
              <a:t>Animal</a:t>
            </a:r>
          </a:p>
        </p:txBody>
      </p:sp>
      <p:pic>
        <p:nvPicPr>
          <p:cNvPr id="14" name="Picture 13">
            <a:extLst>
              <a:ext uri="{FF2B5EF4-FFF2-40B4-BE49-F238E27FC236}">
                <a16:creationId xmlns:a16="http://schemas.microsoft.com/office/drawing/2014/main" id="{59EB4BF8-BF58-25AD-F90F-C0328AF4E808}"/>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6636630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28600" y="228600"/>
            <a:ext cx="8458200" cy="5897563"/>
          </a:xfrm>
        </p:spPr>
        <p:txBody>
          <a:bodyPr/>
          <a:lstStyle/>
          <a:p>
            <a:r>
              <a:rPr lang="en-US" dirty="0"/>
              <a:t>Which letter is a Protist?</a:t>
            </a:r>
          </a:p>
        </p:txBody>
      </p:sp>
      <p:sp>
        <p:nvSpPr>
          <p:cNvPr id="10248" name="WordArt 9"/>
          <p:cNvSpPr>
            <a:spLocks noChangeArrowheads="1" noChangeShapeType="1" noTextEdit="1"/>
          </p:cNvSpPr>
          <p:nvPr/>
        </p:nvSpPr>
        <p:spPr bwMode="auto">
          <a:xfrm>
            <a:off x="3505200" y="1676400"/>
            <a:ext cx="352425" cy="4794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49" name="WordArt 10"/>
          <p:cNvSpPr>
            <a:spLocks noChangeArrowheads="1" noChangeShapeType="1" noTextEdit="1"/>
          </p:cNvSpPr>
          <p:nvPr/>
        </p:nvSpPr>
        <p:spPr bwMode="auto">
          <a:xfrm>
            <a:off x="304800" y="2514600"/>
            <a:ext cx="352425"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50" name="WordArt 11"/>
          <p:cNvSpPr>
            <a:spLocks noChangeArrowheads="1" noChangeShapeType="1" noTextEdit="1"/>
          </p:cNvSpPr>
          <p:nvPr/>
        </p:nvSpPr>
        <p:spPr bwMode="auto">
          <a:xfrm>
            <a:off x="381000" y="3505200"/>
            <a:ext cx="352425" cy="5556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5124" name="Picture 4" descr="Image result for water flea">
            <a:extLst>
              <a:ext uri="{FF2B5EF4-FFF2-40B4-BE49-F238E27FC236}">
                <a16:creationId xmlns:a16="http://schemas.microsoft.com/office/drawing/2014/main" id="{70E8DF20-53BF-48CF-9E46-E110764CF1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10091" y="3820848"/>
            <a:ext cx="3609136" cy="2229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epoepod">
            <a:extLst>
              <a:ext uri="{FF2B5EF4-FFF2-40B4-BE49-F238E27FC236}">
                <a16:creationId xmlns:a16="http://schemas.microsoft.com/office/drawing/2014/main" id="{AE7FD904-A345-4843-8731-0118BA62F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64" y="860835"/>
            <a:ext cx="4080933" cy="2295525"/>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sp>
        <p:nvSpPr>
          <p:cNvPr id="2" name="AutoShape 8" descr="Image result for fungus">
            <a:extLst>
              <a:ext uri="{FF2B5EF4-FFF2-40B4-BE49-F238E27FC236}">
                <a16:creationId xmlns:a16="http://schemas.microsoft.com/office/drawing/2014/main" id="{3EB2ADDA-311B-42EB-9F00-AA1E631D90D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10" descr="Image result for fungus">
            <a:extLst>
              <a:ext uri="{FF2B5EF4-FFF2-40B4-BE49-F238E27FC236}">
                <a16:creationId xmlns:a16="http://schemas.microsoft.com/office/drawing/2014/main" id="{51F92A91-139B-4394-8701-DE3823AE06C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AutoShape 12" descr="Image result for fungus">
            <a:extLst>
              <a:ext uri="{FF2B5EF4-FFF2-40B4-BE49-F238E27FC236}">
                <a16:creationId xmlns:a16="http://schemas.microsoft.com/office/drawing/2014/main" id="{0F7A5586-4AF6-4DBA-BED5-7E3193B29A93}"/>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134" name="Picture 14" descr="Image result for fungus">
            <a:extLst>
              <a:ext uri="{FF2B5EF4-FFF2-40B4-BE49-F238E27FC236}">
                <a16:creationId xmlns:a16="http://schemas.microsoft.com/office/drawing/2014/main" id="{64727585-9A24-42CC-8697-DD506CA0F7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306" y="3523251"/>
            <a:ext cx="3448756" cy="2774117"/>
          </a:xfrm>
          <a:prstGeom prst="roundRect">
            <a:avLst>
              <a:gd name="adj" fmla="val 8594"/>
            </a:avLst>
          </a:prstGeom>
          <a:solidFill>
            <a:srgbClr val="FFFFFF">
              <a:shade val="85000"/>
            </a:srgbClr>
          </a:solidFill>
          <a:ln>
            <a:solidFill>
              <a:srgbClr val="FFC000"/>
            </a:solidFill>
          </a:ln>
          <a:effectLst>
            <a:reflection blurRad="12700" stA="38000" endPos="28000" dist="5000" dir="5400000" sy="-100000" algn="bl" rotWithShape="0"/>
          </a:effectLst>
        </p:spPr>
      </p:pic>
      <p:pic>
        <p:nvPicPr>
          <p:cNvPr id="5136" name="Picture 16" descr="Image result for paramecium">
            <a:extLst>
              <a:ext uri="{FF2B5EF4-FFF2-40B4-BE49-F238E27FC236}">
                <a16:creationId xmlns:a16="http://schemas.microsoft.com/office/drawing/2014/main" id="{82F4D558-9387-46DA-9D3D-023250736B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059" y="228600"/>
            <a:ext cx="3448757" cy="2576848"/>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pic>
        <p:nvPicPr>
          <p:cNvPr id="20" name="Picture 6" descr="Image result for small plant">
            <a:extLst>
              <a:ext uri="{FF2B5EF4-FFF2-40B4-BE49-F238E27FC236}">
                <a16:creationId xmlns:a16="http://schemas.microsoft.com/office/drawing/2014/main" id="{E7E18395-CD95-4A10-A062-02750678F1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428610"/>
            <a:ext cx="2608712" cy="2868758"/>
          </a:xfrm>
          <a:prstGeom prst="roundRect">
            <a:avLst>
              <a:gd name="adj" fmla="val 8594"/>
            </a:avLst>
          </a:prstGeom>
          <a:solidFill>
            <a:srgbClr val="FFFFFF">
              <a:shade val="85000"/>
            </a:srgbClr>
          </a:solidFill>
          <a:ln>
            <a:solidFill>
              <a:srgbClr val="99FF66"/>
            </a:solid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1B6171ED-7DA2-41C7-8B82-62420F96BF10}"/>
              </a:ext>
            </a:extLst>
          </p:cNvPr>
          <p:cNvSpPr/>
          <p:nvPr/>
        </p:nvSpPr>
        <p:spPr>
          <a:xfrm>
            <a:off x="457200" y="813488"/>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6" name="Rectangle 5">
            <a:extLst>
              <a:ext uri="{FF2B5EF4-FFF2-40B4-BE49-F238E27FC236}">
                <a16:creationId xmlns:a16="http://schemas.microsoft.com/office/drawing/2014/main" id="{26347279-1035-4689-9845-67879DE206BA}"/>
              </a:ext>
            </a:extLst>
          </p:cNvPr>
          <p:cNvSpPr/>
          <p:nvPr/>
        </p:nvSpPr>
        <p:spPr>
          <a:xfrm>
            <a:off x="4933987" y="298429"/>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7" name="Rectangle 6">
            <a:extLst>
              <a:ext uri="{FF2B5EF4-FFF2-40B4-BE49-F238E27FC236}">
                <a16:creationId xmlns:a16="http://schemas.microsoft.com/office/drawing/2014/main" id="{35BEB42A-BD3C-4CDF-8D54-E164C6159E49}"/>
              </a:ext>
            </a:extLst>
          </p:cNvPr>
          <p:cNvSpPr/>
          <p:nvPr/>
        </p:nvSpPr>
        <p:spPr>
          <a:xfrm>
            <a:off x="322475" y="3364117"/>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8" name="Rectangle 7">
            <a:extLst>
              <a:ext uri="{FF2B5EF4-FFF2-40B4-BE49-F238E27FC236}">
                <a16:creationId xmlns:a16="http://schemas.microsoft.com/office/drawing/2014/main" id="{4C3182D7-EAB2-476F-A0FA-5964D67B1E31}"/>
              </a:ext>
            </a:extLst>
          </p:cNvPr>
          <p:cNvSpPr/>
          <p:nvPr/>
        </p:nvSpPr>
        <p:spPr>
          <a:xfrm>
            <a:off x="3234239" y="350520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D</a:t>
            </a:r>
          </a:p>
        </p:txBody>
      </p:sp>
      <p:sp>
        <p:nvSpPr>
          <p:cNvPr id="9" name="Rectangle 8">
            <a:extLst>
              <a:ext uri="{FF2B5EF4-FFF2-40B4-BE49-F238E27FC236}">
                <a16:creationId xmlns:a16="http://schemas.microsoft.com/office/drawing/2014/main" id="{8FAFC5A1-C6A3-47CA-B881-8DBB9339B609}"/>
              </a:ext>
            </a:extLst>
          </p:cNvPr>
          <p:cNvSpPr/>
          <p:nvPr/>
        </p:nvSpPr>
        <p:spPr>
          <a:xfrm>
            <a:off x="8112436" y="3428610"/>
            <a:ext cx="646332"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E</a:t>
            </a:r>
          </a:p>
        </p:txBody>
      </p:sp>
      <p:sp>
        <p:nvSpPr>
          <p:cNvPr id="10" name="Rectangle 9">
            <a:extLst>
              <a:ext uri="{FF2B5EF4-FFF2-40B4-BE49-F238E27FC236}">
                <a16:creationId xmlns:a16="http://schemas.microsoft.com/office/drawing/2014/main" id="{DA95BBF7-96F1-4A96-BEB5-3027B375A64A}"/>
              </a:ext>
            </a:extLst>
          </p:cNvPr>
          <p:cNvSpPr/>
          <p:nvPr/>
        </p:nvSpPr>
        <p:spPr>
          <a:xfrm>
            <a:off x="8295881" y="-18811"/>
            <a:ext cx="697627"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3</a:t>
            </a:r>
          </a:p>
        </p:txBody>
      </p:sp>
      <p:sp>
        <p:nvSpPr>
          <p:cNvPr id="11" name="Rectangle 10">
            <a:extLst>
              <a:ext uri="{FF2B5EF4-FFF2-40B4-BE49-F238E27FC236}">
                <a16:creationId xmlns:a16="http://schemas.microsoft.com/office/drawing/2014/main" id="{C4ECFEE7-1FC6-4876-A1A6-D463DE8B7B26}"/>
              </a:ext>
            </a:extLst>
          </p:cNvPr>
          <p:cNvSpPr/>
          <p:nvPr/>
        </p:nvSpPr>
        <p:spPr>
          <a:xfrm>
            <a:off x="615363" y="2090124"/>
            <a:ext cx="2492991"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66FF"/>
                </a:solidFill>
                <a:effectLst>
                  <a:innerShdw blurRad="177800">
                    <a:srgbClr val="FFFFFF">
                      <a:lumMod val="50000"/>
                    </a:srgbClr>
                  </a:innerShdw>
                </a:effectLst>
                <a:uLnTx/>
                <a:uFillTx/>
                <a:latin typeface="Arial" charset="0"/>
                <a:ea typeface="+mn-ea"/>
                <a:cs typeface="+mn-cs"/>
              </a:rPr>
              <a:t>Animal</a:t>
            </a:r>
          </a:p>
        </p:txBody>
      </p:sp>
      <p:sp>
        <p:nvSpPr>
          <p:cNvPr id="12" name="Rectangle 11">
            <a:extLst>
              <a:ext uri="{FF2B5EF4-FFF2-40B4-BE49-F238E27FC236}">
                <a16:creationId xmlns:a16="http://schemas.microsoft.com/office/drawing/2014/main" id="{93DC44E4-AB2A-4EE5-89C6-39D6A43B3609}"/>
              </a:ext>
            </a:extLst>
          </p:cNvPr>
          <p:cNvSpPr/>
          <p:nvPr/>
        </p:nvSpPr>
        <p:spPr>
          <a:xfrm rot="20135960">
            <a:off x="6625159" y="4918380"/>
            <a:ext cx="2492990"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66FF"/>
                </a:solidFill>
                <a:effectLst>
                  <a:innerShdw blurRad="177800">
                    <a:srgbClr val="FFFFFF">
                      <a:lumMod val="50000"/>
                    </a:srgbClr>
                  </a:innerShdw>
                </a:effectLst>
                <a:uLnTx/>
                <a:uFillTx/>
                <a:latin typeface="Arial" charset="0"/>
                <a:ea typeface="+mn-ea"/>
                <a:cs typeface="+mn-cs"/>
              </a:rPr>
              <a:t>Animal</a:t>
            </a:r>
          </a:p>
        </p:txBody>
      </p:sp>
      <p:sp>
        <p:nvSpPr>
          <p:cNvPr id="14" name="Rectangle 13">
            <a:extLst>
              <a:ext uri="{FF2B5EF4-FFF2-40B4-BE49-F238E27FC236}">
                <a16:creationId xmlns:a16="http://schemas.microsoft.com/office/drawing/2014/main" id="{2DBDDA9B-9FD3-4008-B62A-9CB7FC7D59A0}"/>
              </a:ext>
            </a:extLst>
          </p:cNvPr>
          <p:cNvSpPr/>
          <p:nvPr/>
        </p:nvSpPr>
        <p:spPr>
          <a:xfrm>
            <a:off x="3689501" y="4684668"/>
            <a:ext cx="206979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C000"/>
                </a:solidFill>
                <a:effectLst>
                  <a:innerShdw blurRad="177800">
                    <a:srgbClr val="FFFFFF">
                      <a:lumMod val="50000"/>
                    </a:srgbClr>
                  </a:innerShdw>
                </a:effectLst>
                <a:uLnTx/>
                <a:uFillTx/>
                <a:latin typeface="Arial" charset="0"/>
                <a:ea typeface="+mn-ea"/>
                <a:cs typeface="+mn-cs"/>
              </a:rPr>
              <a:t>Fungi</a:t>
            </a:r>
          </a:p>
        </p:txBody>
      </p:sp>
      <p:pic>
        <p:nvPicPr>
          <p:cNvPr id="15" name="Picture 14">
            <a:extLst>
              <a:ext uri="{FF2B5EF4-FFF2-40B4-BE49-F238E27FC236}">
                <a16:creationId xmlns:a16="http://schemas.microsoft.com/office/drawing/2014/main" id="{9F511ACD-BA91-C89C-18C4-66358482E227}"/>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20698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28600" y="228600"/>
            <a:ext cx="8458200" cy="5897563"/>
          </a:xfrm>
        </p:spPr>
        <p:txBody>
          <a:bodyPr/>
          <a:lstStyle/>
          <a:p>
            <a:r>
              <a:rPr lang="en-US" dirty="0"/>
              <a:t>Which letter is a Protist?</a:t>
            </a:r>
          </a:p>
        </p:txBody>
      </p:sp>
      <p:sp>
        <p:nvSpPr>
          <p:cNvPr id="10248" name="WordArt 9"/>
          <p:cNvSpPr>
            <a:spLocks noChangeArrowheads="1" noChangeShapeType="1" noTextEdit="1"/>
          </p:cNvSpPr>
          <p:nvPr/>
        </p:nvSpPr>
        <p:spPr bwMode="auto">
          <a:xfrm>
            <a:off x="3505200" y="1676400"/>
            <a:ext cx="352425" cy="4794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49" name="WordArt 10"/>
          <p:cNvSpPr>
            <a:spLocks noChangeArrowheads="1" noChangeShapeType="1" noTextEdit="1"/>
          </p:cNvSpPr>
          <p:nvPr/>
        </p:nvSpPr>
        <p:spPr bwMode="auto">
          <a:xfrm>
            <a:off x="304800" y="2514600"/>
            <a:ext cx="352425"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50" name="WordArt 11"/>
          <p:cNvSpPr>
            <a:spLocks noChangeArrowheads="1" noChangeShapeType="1" noTextEdit="1"/>
          </p:cNvSpPr>
          <p:nvPr/>
        </p:nvSpPr>
        <p:spPr bwMode="auto">
          <a:xfrm>
            <a:off x="381000" y="3505200"/>
            <a:ext cx="352425" cy="5556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720" normalizeH="0" baseline="0" noProof="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rPr>
              <a:t>C</a:t>
            </a:r>
          </a:p>
        </p:txBody>
      </p:sp>
      <p:pic>
        <p:nvPicPr>
          <p:cNvPr id="5124" name="Picture 4" descr="Image result for water flea">
            <a:extLst>
              <a:ext uri="{FF2B5EF4-FFF2-40B4-BE49-F238E27FC236}">
                <a16:creationId xmlns:a16="http://schemas.microsoft.com/office/drawing/2014/main" id="{70E8DF20-53BF-48CF-9E46-E110764CF12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5910091" y="3820848"/>
            <a:ext cx="3609136" cy="22293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 result for cepoepod">
            <a:extLst>
              <a:ext uri="{FF2B5EF4-FFF2-40B4-BE49-F238E27FC236}">
                <a16:creationId xmlns:a16="http://schemas.microsoft.com/office/drawing/2014/main" id="{AE7FD904-A345-4843-8731-0118BA62F6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864" y="860835"/>
            <a:ext cx="4080933" cy="2295525"/>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sp>
        <p:nvSpPr>
          <p:cNvPr id="2" name="AutoShape 8" descr="Image result for fungus">
            <a:extLst>
              <a:ext uri="{FF2B5EF4-FFF2-40B4-BE49-F238E27FC236}">
                <a16:creationId xmlns:a16="http://schemas.microsoft.com/office/drawing/2014/main" id="{3EB2ADDA-311B-42EB-9F00-AA1E631D90D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10" descr="Image result for fungus">
            <a:extLst>
              <a:ext uri="{FF2B5EF4-FFF2-40B4-BE49-F238E27FC236}">
                <a16:creationId xmlns:a16="http://schemas.microsoft.com/office/drawing/2014/main" id="{51F92A91-139B-4394-8701-DE3823AE06C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AutoShape 12" descr="Image result for fungus">
            <a:extLst>
              <a:ext uri="{FF2B5EF4-FFF2-40B4-BE49-F238E27FC236}">
                <a16:creationId xmlns:a16="http://schemas.microsoft.com/office/drawing/2014/main" id="{0F7A5586-4AF6-4DBA-BED5-7E3193B29A93}"/>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134" name="Picture 14" descr="Image result for fungus">
            <a:extLst>
              <a:ext uri="{FF2B5EF4-FFF2-40B4-BE49-F238E27FC236}">
                <a16:creationId xmlns:a16="http://schemas.microsoft.com/office/drawing/2014/main" id="{64727585-9A24-42CC-8697-DD506CA0F7E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9306" y="3523251"/>
            <a:ext cx="3448756" cy="2774117"/>
          </a:xfrm>
          <a:prstGeom prst="roundRect">
            <a:avLst>
              <a:gd name="adj" fmla="val 8594"/>
            </a:avLst>
          </a:prstGeom>
          <a:solidFill>
            <a:srgbClr val="FFFFFF">
              <a:shade val="85000"/>
            </a:srgbClr>
          </a:solidFill>
          <a:ln>
            <a:solidFill>
              <a:srgbClr val="FFC000"/>
            </a:solidFill>
          </a:ln>
          <a:effectLst>
            <a:reflection blurRad="12700" stA="38000" endPos="28000" dist="5000" dir="5400000" sy="-100000" algn="bl" rotWithShape="0"/>
          </a:effectLst>
        </p:spPr>
      </p:pic>
      <p:pic>
        <p:nvPicPr>
          <p:cNvPr id="5136" name="Picture 16" descr="Image result for paramecium">
            <a:extLst>
              <a:ext uri="{FF2B5EF4-FFF2-40B4-BE49-F238E27FC236}">
                <a16:creationId xmlns:a16="http://schemas.microsoft.com/office/drawing/2014/main" id="{82F4D558-9387-46DA-9D3D-023250736B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16059" y="228600"/>
            <a:ext cx="3448757" cy="2576848"/>
          </a:xfrm>
          <a:prstGeom prst="roundRect">
            <a:avLst>
              <a:gd name="adj" fmla="val 8594"/>
            </a:avLst>
          </a:prstGeom>
          <a:solidFill>
            <a:srgbClr val="FFFFFF">
              <a:shade val="85000"/>
            </a:srgbClr>
          </a:solidFill>
          <a:ln>
            <a:solidFill>
              <a:srgbClr val="66FFFF"/>
            </a:solidFill>
          </a:ln>
          <a:effectLst>
            <a:reflection blurRad="12700" stA="38000" endPos="28000" dist="5000" dir="5400000" sy="-100000" algn="bl" rotWithShape="0"/>
          </a:effectLst>
        </p:spPr>
      </p:pic>
      <p:pic>
        <p:nvPicPr>
          <p:cNvPr id="20" name="Picture 6" descr="Image result for small plant">
            <a:extLst>
              <a:ext uri="{FF2B5EF4-FFF2-40B4-BE49-F238E27FC236}">
                <a16:creationId xmlns:a16="http://schemas.microsoft.com/office/drawing/2014/main" id="{E7E18395-CD95-4A10-A062-02750678F16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600" y="3428610"/>
            <a:ext cx="2608712" cy="2868758"/>
          </a:xfrm>
          <a:prstGeom prst="roundRect">
            <a:avLst>
              <a:gd name="adj" fmla="val 8594"/>
            </a:avLst>
          </a:prstGeom>
          <a:solidFill>
            <a:srgbClr val="FFFFFF">
              <a:shade val="85000"/>
            </a:srgbClr>
          </a:solidFill>
          <a:ln>
            <a:solidFill>
              <a:srgbClr val="99FF66"/>
            </a:solidFill>
          </a:ln>
          <a:effectLst>
            <a:reflection blurRad="12700" stA="38000" endPos="28000" dist="5000" dir="5400000" sy="-100000" algn="bl" rotWithShape="0"/>
          </a:effectLst>
        </p:spPr>
      </p:pic>
      <p:sp>
        <p:nvSpPr>
          <p:cNvPr id="5" name="Rectangle 4">
            <a:extLst>
              <a:ext uri="{FF2B5EF4-FFF2-40B4-BE49-F238E27FC236}">
                <a16:creationId xmlns:a16="http://schemas.microsoft.com/office/drawing/2014/main" id="{1B6171ED-7DA2-41C7-8B82-62420F96BF10}"/>
              </a:ext>
            </a:extLst>
          </p:cNvPr>
          <p:cNvSpPr/>
          <p:nvPr/>
        </p:nvSpPr>
        <p:spPr>
          <a:xfrm>
            <a:off x="457200" y="813488"/>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6" name="Rectangle 5">
            <a:extLst>
              <a:ext uri="{FF2B5EF4-FFF2-40B4-BE49-F238E27FC236}">
                <a16:creationId xmlns:a16="http://schemas.microsoft.com/office/drawing/2014/main" id="{26347279-1035-4689-9845-67879DE206BA}"/>
              </a:ext>
            </a:extLst>
          </p:cNvPr>
          <p:cNvSpPr/>
          <p:nvPr/>
        </p:nvSpPr>
        <p:spPr>
          <a:xfrm>
            <a:off x="4933987" y="298429"/>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7" name="Rectangle 6">
            <a:extLst>
              <a:ext uri="{FF2B5EF4-FFF2-40B4-BE49-F238E27FC236}">
                <a16:creationId xmlns:a16="http://schemas.microsoft.com/office/drawing/2014/main" id="{35BEB42A-BD3C-4CDF-8D54-E164C6159E49}"/>
              </a:ext>
            </a:extLst>
          </p:cNvPr>
          <p:cNvSpPr/>
          <p:nvPr/>
        </p:nvSpPr>
        <p:spPr>
          <a:xfrm>
            <a:off x="322475" y="3364117"/>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8" name="Rectangle 7">
            <a:extLst>
              <a:ext uri="{FF2B5EF4-FFF2-40B4-BE49-F238E27FC236}">
                <a16:creationId xmlns:a16="http://schemas.microsoft.com/office/drawing/2014/main" id="{4C3182D7-EAB2-476F-A0FA-5964D67B1E31}"/>
              </a:ext>
            </a:extLst>
          </p:cNvPr>
          <p:cNvSpPr/>
          <p:nvPr/>
        </p:nvSpPr>
        <p:spPr>
          <a:xfrm>
            <a:off x="3234239" y="350520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D</a:t>
            </a:r>
          </a:p>
        </p:txBody>
      </p:sp>
      <p:sp>
        <p:nvSpPr>
          <p:cNvPr id="9" name="Rectangle 8">
            <a:extLst>
              <a:ext uri="{FF2B5EF4-FFF2-40B4-BE49-F238E27FC236}">
                <a16:creationId xmlns:a16="http://schemas.microsoft.com/office/drawing/2014/main" id="{8FAFC5A1-C6A3-47CA-B881-8DBB9339B609}"/>
              </a:ext>
            </a:extLst>
          </p:cNvPr>
          <p:cNvSpPr/>
          <p:nvPr/>
        </p:nvSpPr>
        <p:spPr>
          <a:xfrm>
            <a:off x="8112436" y="3428610"/>
            <a:ext cx="646332"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E</a:t>
            </a:r>
          </a:p>
        </p:txBody>
      </p:sp>
      <p:sp>
        <p:nvSpPr>
          <p:cNvPr id="10" name="Rectangle 9">
            <a:extLst>
              <a:ext uri="{FF2B5EF4-FFF2-40B4-BE49-F238E27FC236}">
                <a16:creationId xmlns:a16="http://schemas.microsoft.com/office/drawing/2014/main" id="{DA95BBF7-96F1-4A96-BEB5-3027B375A64A}"/>
              </a:ext>
            </a:extLst>
          </p:cNvPr>
          <p:cNvSpPr/>
          <p:nvPr/>
        </p:nvSpPr>
        <p:spPr>
          <a:xfrm>
            <a:off x="8295881" y="-18811"/>
            <a:ext cx="697627"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3</a:t>
            </a:r>
          </a:p>
        </p:txBody>
      </p:sp>
      <p:sp>
        <p:nvSpPr>
          <p:cNvPr id="11" name="Rectangle 10">
            <a:extLst>
              <a:ext uri="{FF2B5EF4-FFF2-40B4-BE49-F238E27FC236}">
                <a16:creationId xmlns:a16="http://schemas.microsoft.com/office/drawing/2014/main" id="{C4ECFEE7-1FC6-4876-A1A6-D463DE8B7B26}"/>
              </a:ext>
            </a:extLst>
          </p:cNvPr>
          <p:cNvSpPr/>
          <p:nvPr/>
        </p:nvSpPr>
        <p:spPr>
          <a:xfrm>
            <a:off x="615363" y="2090124"/>
            <a:ext cx="2492991"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66FF"/>
                </a:solidFill>
                <a:effectLst>
                  <a:innerShdw blurRad="177800">
                    <a:srgbClr val="FFFFFF">
                      <a:lumMod val="50000"/>
                    </a:srgbClr>
                  </a:innerShdw>
                </a:effectLst>
                <a:uLnTx/>
                <a:uFillTx/>
                <a:latin typeface="Arial" charset="0"/>
                <a:ea typeface="+mn-ea"/>
                <a:cs typeface="+mn-cs"/>
              </a:rPr>
              <a:t>Animal</a:t>
            </a:r>
          </a:p>
        </p:txBody>
      </p:sp>
      <p:sp>
        <p:nvSpPr>
          <p:cNvPr id="12" name="Rectangle 11">
            <a:extLst>
              <a:ext uri="{FF2B5EF4-FFF2-40B4-BE49-F238E27FC236}">
                <a16:creationId xmlns:a16="http://schemas.microsoft.com/office/drawing/2014/main" id="{93DC44E4-AB2A-4EE5-89C6-39D6A43B3609}"/>
              </a:ext>
            </a:extLst>
          </p:cNvPr>
          <p:cNvSpPr/>
          <p:nvPr/>
        </p:nvSpPr>
        <p:spPr>
          <a:xfrm rot="20135960">
            <a:off x="6625159" y="4918380"/>
            <a:ext cx="2492990"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66FF"/>
                </a:solidFill>
                <a:effectLst>
                  <a:innerShdw blurRad="177800">
                    <a:srgbClr val="FFFFFF">
                      <a:lumMod val="50000"/>
                    </a:srgbClr>
                  </a:innerShdw>
                </a:effectLst>
                <a:uLnTx/>
                <a:uFillTx/>
                <a:latin typeface="Arial" charset="0"/>
                <a:ea typeface="+mn-ea"/>
                <a:cs typeface="+mn-cs"/>
              </a:rPr>
              <a:t>Animal</a:t>
            </a:r>
          </a:p>
        </p:txBody>
      </p:sp>
      <p:sp>
        <p:nvSpPr>
          <p:cNvPr id="14" name="Rectangle 13">
            <a:extLst>
              <a:ext uri="{FF2B5EF4-FFF2-40B4-BE49-F238E27FC236}">
                <a16:creationId xmlns:a16="http://schemas.microsoft.com/office/drawing/2014/main" id="{2DBDDA9B-9FD3-4008-B62A-9CB7FC7D59A0}"/>
              </a:ext>
            </a:extLst>
          </p:cNvPr>
          <p:cNvSpPr/>
          <p:nvPr/>
        </p:nvSpPr>
        <p:spPr>
          <a:xfrm>
            <a:off x="3689501" y="4684668"/>
            <a:ext cx="206979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FFC000"/>
                </a:solidFill>
                <a:effectLst>
                  <a:innerShdw blurRad="177800">
                    <a:srgbClr val="FFFFFF">
                      <a:lumMod val="50000"/>
                    </a:srgbClr>
                  </a:innerShdw>
                </a:effectLst>
                <a:uLnTx/>
                <a:uFillTx/>
                <a:latin typeface="Arial" charset="0"/>
                <a:ea typeface="+mn-ea"/>
                <a:cs typeface="+mn-cs"/>
              </a:rPr>
              <a:t>Fungi</a:t>
            </a:r>
          </a:p>
        </p:txBody>
      </p:sp>
      <p:sp>
        <p:nvSpPr>
          <p:cNvPr id="15" name="Rectangle 14">
            <a:extLst>
              <a:ext uri="{FF2B5EF4-FFF2-40B4-BE49-F238E27FC236}">
                <a16:creationId xmlns:a16="http://schemas.microsoft.com/office/drawing/2014/main" id="{ABD6A287-E100-4BBA-BE26-89AACBF61EF3}"/>
              </a:ext>
            </a:extLst>
          </p:cNvPr>
          <p:cNvSpPr/>
          <p:nvPr/>
        </p:nvSpPr>
        <p:spPr>
          <a:xfrm>
            <a:off x="497352" y="5220106"/>
            <a:ext cx="187743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CCFFCC"/>
                </a:solidFill>
                <a:effectLst>
                  <a:innerShdw blurRad="177800">
                    <a:srgbClr val="FFFFFF">
                      <a:lumMod val="50000"/>
                    </a:srgbClr>
                  </a:innerShdw>
                </a:effectLst>
                <a:uLnTx/>
                <a:uFillTx/>
                <a:latin typeface="Arial" charset="0"/>
                <a:ea typeface="+mn-ea"/>
                <a:cs typeface="+mn-cs"/>
              </a:rPr>
              <a:t>Plant</a:t>
            </a:r>
          </a:p>
        </p:txBody>
      </p:sp>
      <p:pic>
        <p:nvPicPr>
          <p:cNvPr id="16" name="Picture 15">
            <a:extLst>
              <a:ext uri="{FF2B5EF4-FFF2-40B4-BE49-F238E27FC236}">
                <a16:creationId xmlns:a16="http://schemas.microsoft.com/office/drawing/2014/main" id="{E426E84F-DE2C-0B4A-1169-901C3D37BC1C}"/>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55159706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3"/>
          <p:cNvSpPr>
            <a:spLocks noGrp="1" noChangeArrowheads="1"/>
          </p:cNvSpPr>
          <p:nvPr>
            <p:ph type="body" idx="1"/>
          </p:nvPr>
        </p:nvSpPr>
        <p:spPr>
          <a:xfrm>
            <a:off x="228600" y="228600"/>
            <a:ext cx="8458200" cy="5897563"/>
          </a:xfrm>
        </p:spPr>
        <p:txBody>
          <a:bodyPr/>
          <a:lstStyle/>
          <a:p>
            <a:r>
              <a:rPr lang="en-US" dirty="0"/>
              <a:t>Which letter is a </a:t>
            </a:r>
            <a:r>
              <a:rPr lang="en-US" u="sng" dirty="0">
                <a:solidFill>
                  <a:srgbClr val="66FFFF"/>
                </a:solidFill>
              </a:rPr>
              <a:t>Protist</a:t>
            </a:r>
            <a:r>
              <a:rPr lang="en-US" dirty="0"/>
              <a:t>?</a:t>
            </a:r>
          </a:p>
        </p:txBody>
      </p:sp>
      <p:sp>
        <p:nvSpPr>
          <p:cNvPr id="10248" name="WordArt 9"/>
          <p:cNvSpPr>
            <a:spLocks noChangeArrowheads="1" noChangeShapeType="1" noTextEdit="1"/>
          </p:cNvSpPr>
          <p:nvPr/>
        </p:nvSpPr>
        <p:spPr bwMode="auto">
          <a:xfrm>
            <a:off x="3505200" y="1676400"/>
            <a:ext cx="352425" cy="4794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0249" name="WordArt 10"/>
          <p:cNvSpPr>
            <a:spLocks noChangeArrowheads="1" noChangeShapeType="1" noTextEdit="1"/>
          </p:cNvSpPr>
          <p:nvPr/>
        </p:nvSpPr>
        <p:spPr bwMode="auto">
          <a:xfrm>
            <a:off x="304800" y="2514600"/>
            <a:ext cx="352425"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2" name="AutoShape 8" descr="Image result for fungus">
            <a:extLst>
              <a:ext uri="{FF2B5EF4-FFF2-40B4-BE49-F238E27FC236}">
                <a16:creationId xmlns:a16="http://schemas.microsoft.com/office/drawing/2014/main" id="{3EB2ADDA-311B-42EB-9F00-AA1E631D90D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3" name="AutoShape 10" descr="Image result for fungus">
            <a:extLst>
              <a:ext uri="{FF2B5EF4-FFF2-40B4-BE49-F238E27FC236}">
                <a16:creationId xmlns:a16="http://schemas.microsoft.com/office/drawing/2014/main" id="{51F92A91-139B-4394-8701-DE3823AE06C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AutoShape 12" descr="Image result for fungus">
            <a:extLst>
              <a:ext uri="{FF2B5EF4-FFF2-40B4-BE49-F238E27FC236}">
                <a16:creationId xmlns:a16="http://schemas.microsoft.com/office/drawing/2014/main" id="{0F7A5586-4AF6-4DBA-BED5-7E3193B29A93}"/>
              </a:ext>
            </a:extLst>
          </p:cNvPr>
          <p:cNvSpPr>
            <a:spLocks noChangeAspect="1" noChangeArrowheads="1"/>
          </p:cNvSpPr>
          <p:nvPr/>
        </p:nvSpPr>
        <p:spPr bwMode="auto">
          <a:xfrm>
            <a:off x="4724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5136" name="Picture 16" descr="Image result for paramecium">
            <a:extLst>
              <a:ext uri="{FF2B5EF4-FFF2-40B4-BE49-F238E27FC236}">
                <a16:creationId xmlns:a16="http://schemas.microsoft.com/office/drawing/2014/main" id="{82F4D558-9387-46DA-9D3D-023250736B3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16059" y="228600"/>
            <a:ext cx="3448757" cy="2576848"/>
          </a:xfrm>
          <a:prstGeom prst="roundRect">
            <a:avLst>
              <a:gd name="adj" fmla="val 8594"/>
            </a:avLst>
          </a:prstGeom>
          <a:solidFill>
            <a:srgbClr val="FFFFFF">
              <a:shade val="85000"/>
            </a:srgbClr>
          </a:solidFill>
          <a:ln>
            <a:solidFill>
              <a:srgbClr val="66FFFF"/>
            </a:solidFill>
          </a:ln>
          <a:effectLst>
            <a:glow rad="482600">
              <a:srgbClr val="66FFFF">
                <a:alpha val="80000"/>
              </a:srgbClr>
            </a:glow>
            <a:reflection blurRad="12700" stA="38000" endPos="28000" dist="5000" dir="5400000" sy="-100000" algn="bl" rotWithShape="0"/>
          </a:effectLst>
        </p:spPr>
      </p:pic>
      <p:sp>
        <p:nvSpPr>
          <p:cNvPr id="5" name="Rectangle 4">
            <a:extLst>
              <a:ext uri="{FF2B5EF4-FFF2-40B4-BE49-F238E27FC236}">
                <a16:creationId xmlns:a16="http://schemas.microsoft.com/office/drawing/2014/main" id="{1B6171ED-7DA2-41C7-8B82-62420F96BF10}"/>
              </a:ext>
            </a:extLst>
          </p:cNvPr>
          <p:cNvSpPr/>
          <p:nvPr/>
        </p:nvSpPr>
        <p:spPr>
          <a:xfrm>
            <a:off x="457200" y="813488"/>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6" name="Rectangle 5">
            <a:extLst>
              <a:ext uri="{FF2B5EF4-FFF2-40B4-BE49-F238E27FC236}">
                <a16:creationId xmlns:a16="http://schemas.microsoft.com/office/drawing/2014/main" id="{26347279-1035-4689-9845-67879DE206BA}"/>
              </a:ext>
            </a:extLst>
          </p:cNvPr>
          <p:cNvSpPr/>
          <p:nvPr/>
        </p:nvSpPr>
        <p:spPr>
          <a:xfrm>
            <a:off x="4933987" y="298429"/>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7" name="Rectangle 6">
            <a:extLst>
              <a:ext uri="{FF2B5EF4-FFF2-40B4-BE49-F238E27FC236}">
                <a16:creationId xmlns:a16="http://schemas.microsoft.com/office/drawing/2014/main" id="{35BEB42A-BD3C-4CDF-8D54-E164C6159E49}"/>
              </a:ext>
            </a:extLst>
          </p:cNvPr>
          <p:cNvSpPr/>
          <p:nvPr/>
        </p:nvSpPr>
        <p:spPr>
          <a:xfrm>
            <a:off x="457199" y="3428609"/>
            <a:ext cx="550079" cy="92333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8" name="Rectangle 7">
            <a:extLst>
              <a:ext uri="{FF2B5EF4-FFF2-40B4-BE49-F238E27FC236}">
                <a16:creationId xmlns:a16="http://schemas.microsoft.com/office/drawing/2014/main" id="{4C3182D7-EAB2-476F-A0FA-5964D67B1E31}"/>
              </a:ext>
            </a:extLst>
          </p:cNvPr>
          <p:cNvSpPr/>
          <p:nvPr/>
        </p:nvSpPr>
        <p:spPr>
          <a:xfrm>
            <a:off x="3234239" y="350520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D</a:t>
            </a:r>
          </a:p>
        </p:txBody>
      </p:sp>
      <p:sp>
        <p:nvSpPr>
          <p:cNvPr id="9" name="Rectangle 8">
            <a:extLst>
              <a:ext uri="{FF2B5EF4-FFF2-40B4-BE49-F238E27FC236}">
                <a16:creationId xmlns:a16="http://schemas.microsoft.com/office/drawing/2014/main" id="{8FAFC5A1-C6A3-47CA-B881-8DBB9339B609}"/>
              </a:ext>
            </a:extLst>
          </p:cNvPr>
          <p:cNvSpPr/>
          <p:nvPr/>
        </p:nvSpPr>
        <p:spPr>
          <a:xfrm>
            <a:off x="8112436" y="3428610"/>
            <a:ext cx="646332"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E</a:t>
            </a:r>
          </a:p>
        </p:txBody>
      </p:sp>
      <p:sp>
        <p:nvSpPr>
          <p:cNvPr id="10" name="Rectangle 9">
            <a:extLst>
              <a:ext uri="{FF2B5EF4-FFF2-40B4-BE49-F238E27FC236}">
                <a16:creationId xmlns:a16="http://schemas.microsoft.com/office/drawing/2014/main" id="{DA95BBF7-96F1-4A96-BEB5-3027B375A64A}"/>
              </a:ext>
            </a:extLst>
          </p:cNvPr>
          <p:cNvSpPr/>
          <p:nvPr/>
        </p:nvSpPr>
        <p:spPr>
          <a:xfrm>
            <a:off x="8295881" y="-18811"/>
            <a:ext cx="697627"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3</a:t>
            </a:r>
          </a:p>
        </p:txBody>
      </p:sp>
      <p:sp>
        <p:nvSpPr>
          <p:cNvPr id="15" name="Rectangle 14">
            <a:extLst>
              <a:ext uri="{FF2B5EF4-FFF2-40B4-BE49-F238E27FC236}">
                <a16:creationId xmlns:a16="http://schemas.microsoft.com/office/drawing/2014/main" id="{ABD6A287-E100-4BBA-BE26-89AACBF61EF3}"/>
              </a:ext>
            </a:extLst>
          </p:cNvPr>
          <p:cNvSpPr/>
          <p:nvPr/>
        </p:nvSpPr>
        <p:spPr>
          <a:xfrm>
            <a:off x="1343706" y="5220106"/>
            <a:ext cx="184730"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5400" b="1" i="0" u="none" strike="noStrike" kern="1200" cap="none" spc="0" normalizeH="0" baseline="0" noProof="0" dirty="0">
              <a:ln w="28575">
                <a:solidFill>
                  <a:sysClr val="windowText" lastClr="000000"/>
                </a:solidFill>
                <a:prstDash val="solid"/>
              </a:ln>
              <a:solidFill>
                <a:srgbClr val="CCFFCC"/>
              </a:solidFill>
              <a:effectLst>
                <a:innerShdw blurRad="177800">
                  <a:srgbClr val="FFFFFF">
                    <a:lumMod val="50000"/>
                  </a:srgbClr>
                </a:innerShdw>
              </a:effectLst>
              <a:uLnTx/>
              <a:uFillTx/>
              <a:latin typeface="Arial" charset="0"/>
              <a:ea typeface="+mn-ea"/>
              <a:cs typeface="+mn-cs"/>
            </a:endParaRPr>
          </a:p>
        </p:txBody>
      </p:sp>
      <p:sp>
        <p:nvSpPr>
          <p:cNvPr id="16" name="Rectangle 15">
            <a:extLst>
              <a:ext uri="{FF2B5EF4-FFF2-40B4-BE49-F238E27FC236}">
                <a16:creationId xmlns:a16="http://schemas.microsoft.com/office/drawing/2014/main" id="{B83A0B28-0CA0-457A-BB1E-8F63FB31F8AB}"/>
              </a:ext>
            </a:extLst>
          </p:cNvPr>
          <p:cNvSpPr/>
          <p:nvPr/>
        </p:nvSpPr>
        <p:spPr>
          <a:xfrm rot="20318257">
            <a:off x="5411174" y="968345"/>
            <a:ext cx="2377575"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ysClr val="windowText" lastClr="000000"/>
                  </a:solidFill>
                  <a:prstDash val="solid"/>
                </a:ln>
                <a:solidFill>
                  <a:srgbClr val="66FFFF"/>
                </a:solidFill>
                <a:effectLst>
                  <a:innerShdw blurRad="177800">
                    <a:srgbClr val="FFFFFF">
                      <a:lumMod val="50000"/>
                    </a:srgbClr>
                  </a:innerShdw>
                </a:effectLst>
                <a:uLnTx/>
                <a:uFillTx/>
                <a:latin typeface="Arial" charset="0"/>
                <a:ea typeface="+mn-ea"/>
                <a:cs typeface="+mn-cs"/>
              </a:rPr>
              <a:t>Protist</a:t>
            </a:r>
          </a:p>
        </p:txBody>
      </p:sp>
      <p:pic>
        <p:nvPicPr>
          <p:cNvPr id="11" name="Picture 10">
            <a:extLst>
              <a:ext uri="{FF2B5EF4-FFF2-40B4-BE49-F238E27FC236}">
                <a16:creationId xmlns:a16="http://schemas.microsoft.com/office/drawing/2014/main" id="{DFA4CA92-0C0E-86F6-CB85-BBB407212ED8}"/>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851877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body" idx="4294967295"/>
          </p:nvPr>
        </p:nvSpPr>
        <p:spPr>
          <a:xfrm>
            <a:off x="457200" y="228600"/>
            <a:ext cx="8229600" cy="5897563"/>
          </a:xfrm>
        </p:spPr>
        <p:txBody>
          <a:bodyPr/>
          <a:lstStyle/>
          <a:p>
            <a:r>
              <a:rPr lang="en-US"/>
              <a:t>Is your name on the review sheet?</a:t>
            </a: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14400"/>
            <a:ext cx="4497388" cy="5791200"/>
          </a:xfrm>
          <a:prstGeom prst="rect">
            <a:avLst/>
          </a:prstGeom>
          <a:noFill/>
          <a:ln w="9525">
            <a:solidFill>
              <a:srgbClr val="9966FF"/>
            </a:solidFill>
            <a:miter lim="800000"/>
            <a:headEnd/>
            <a:tailEnd/>
          </a:ln>
          <a:extLst>
            <a:ext uri="{909E8E84-426E-40DD-AFC4-6F175D3DCCD1}">
              <a14:hiddenFill xmlns:a14="http://schemas.microsoft.com/office/drawing/2010/main">
                <a:solidFill>
                  <a:srgbClr val="FFFFFF"/>
                </a:solidFill>
              </a14:hiddenFill>
            </a:ext>
          </a:extLst>
        </p:spPr>
      </p:pic>
      <p:sp>
        <p:nvSpPr>
          <p:cNvPr id="6148" name="Rectangle 4"/>
          <p:cNvSpPr>
            <a:spLocks noChangeArrowheads="1"/>
          </p:cNvSpPr>
          <p:nvPr/>
        </p:nvSpPr>
        <p:spPr bwMode="auto">
          <a:xfrm>
            <a:off x="685800" y="1828800"/>
            <a:ext cx="838200" cy="457200"/>
          </a:xfrm>
          <a:prstGeom prst="rect">
            <a:avLst/>
          </a:prstGeom>
          <a:gradFill rotWithShape="1">
            <a:gsLst>
              <a:gs pos="0">
                <a:srgbClr val="9999FF">
                  <a:alpha val="37999"/>
                </a:srgbClr>
              </a:gs>
              <a:gs pos="100000">
                <a:srgbClr val="474776">
                  <a:alpha val="37000"/>
                </a:srgbClr>
              </a:gs>
            </a:gsLst>
            <a:lin ang="5400000" scaled="1"/>
          </a:gra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49" name="Rectangle 5"/>
          <p:cNvSpPr>
            <a:spLocks noChangeArrowheads="1"/>
          </p:cNvSpPr>
          <p:nvPr/>
        </p:nvSpPr>
        <p:spPr bwMode="auto">
          <a:xfrm>
            <a:off x="1524000" y="1828800"/>
            <a:ext cx="762000" cy="457200"/>
          </a:xfrm>
          <a:prstGeom prst="rect">
            <a:avLst/>
          </a:prstGeom>
          <a:solidFill>
            <a:srgbClr val="FF00FF">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0" name="Rectangle 6"/>
          <p:cNvSpPr>
            <a:spLocks noChangeArrowheads="1"/>
          </p:cNvSpPr>
          <p:nvPr/>
        </p:nvSpPr>
        <p:spPr bwMode="auto">
          <a:xfrm>
            <a:off x="2286000" y="1828800"/>
            <a:ext cx="838200" cy="457200"/>
          </a:xfrm>
          <a:prstGeom prst="rect">
            <a:avLst/>
          </a:prstGeom>
          <a:solidFill>
            <a:srgbClr val="FFCC99">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1" name="Rectangle 7"/>
          <p:cNvSpPr>
            <a:spLocks noChangeArrowheads="1"/>
          </p:cNvSpPr>
          <p:nvPr/>
        </p:nvSpPr>
        <p:spPr bwMode="auto">
          <a:xfrm>
            <a:off x="3124200" y="1828800"/>
            <a:ext cx="762000" cy="457200"/>
          </a:xfrm>
          <a:prstGeom prst="rect">
            <a:avLst/>
          </a:prstGeom>
          <a:solidFill>
            <a:srgbClr val="66FFCC">
              <a:alpha val="38039"/>
            </a:srgbClr>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AutoShape 8"/>
          <p:cNvSpPr>
            <a:spLocks noChangeArrowheads="1"/>
          </p:cNvSpPr>
          <p:nvPr/>
        </p:nvSpPr>
        <p:spPr bwMode="auto">
          <a:xfrm rot="-772996">
            <a:off x="4038600" y="1524000"/>
            <a:ext cx="1143000" cy="609600"/>
          </a:xfrm>
          <a:prstGeom prst="leftArrow">
            <a:avLst>
              <a:gd name="adj1" fmla="val 50000"/>
              <a:gd name="adj2" fmla="val 46875"/>
            </a:avLst>
          </a:prstGeom>
          <a:solidFill>
            <a:schemeClr val="tx1"/>
          </a:solidFill>
          <a:ln w="38100">
            <a:solidFill>
              <a:srgbClr val="9966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WordArt 9"/>
          <p:cNvSpPr>
            <a:spLocks noChangeArrowheads="1" noChangeShapeType="1" noTextEdit="1"/>
          </p:cNvSpPr>
          <p:nvPr/>
        </p:nvSpPr>
        <p:spPr bwMode="auto">
          <a:xfrm>
            <a:off x="5486400" y="990600"/>
            <a:ext cx="3438525" cy="1752600"/>
          </a:xfrm>
          <a:prstGeom prst="rect">
            <a:avLst/>
          </a:prstGeom>
        </p:spPr>
        <p:txBody>
          <a:bodyPr wrap="none" fromWordArt="1">
            <a:prstTxWarp prst="textPlain">
              <a:avLst>
                <a:gd name="adj" fmla="val 50000"/>
              </a:avLst>
            </a:prstTxWarp>
          </a:bodyPr>
          <a:lstStyle/>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Add the categories</a:t>
            </a:r>
          </a:p>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along the top</a:t>
            </a:r>
          </a:p>
          <a:p>
            <a:pPr algn="ctr"/>
            <a:r>
              <a:rPr lang="en-US" sz="3600" kern="10" spc="720">
                <a:ln w="9525">
                  <a:solidFill>
                    <a:schemeClr val="tx1"/>
                  </a:solidFill>
                  <a:round/>
                  <a:headEnd/>
                  <a:tailEnd/>
                </a:ln>
                <a:solidFill>
                  <a:srgbClr val="9999FF"/>
                </a:solidFill>
                <a:effectLst>
                  <a:outerShdw dist="45791" dir="3378596" algn="ctr" rotWithShape="0">
                    <a:srgbClr val="4D4D4D">
                      <a:alpha val="79999"/>
                    </a:srgbClr>
                  </a:outerShdw>
                </a:effectLst>
                <a:latin typeface="Arial Black"/>
              </a:rPr>
              <a:t>on the next slide.</a:t>
            </a:r>
          </a:p>
        </p:txBody>
      </p:sp>
      <p:pic>
        <p:nvPicPr>
          <p:cNvPr id="2" name="Picture 1">
            <a:extLst>
              <a:ext uri="{FF2B5EF4-FFF2-40B4-BE49-F238E27FC236}">
                <a16:creationId xmlns:a16="http://schemas.microsoft.com/office/drawing/2014/main" id="{9E7136D0-E7EC-9DD3-6B14-61EDF307B826}"/>
              </a:ext>
            </a:extLst>
          </p:cNvPr>
          <p:cNvPicPr>
            <a:picLocks noChangeAspect="1"/>
          </p:cNvPicPr>
          <p:nvPr/>
        </p:nvPicPr>
        <p:blipFill>
          <a:blip r:embed="rId3"/>
          <a:stretch>
            <a:fillRect/>
          </a:stretch>
        </p:blipFill>
        <p:spPr>
          <a:xfrm>
            <a:off x="7418674" y="6787306"/>
            <a:ext cx="1633537" cy="7069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True</a:t>
            </a:r>
            <a:r>
              <a:rPr lang="en-US" dirty="0">
                <a:solidFill>
                  <a:srgbClr val="66FF99"/>
                </a:solidFill>
              </a:rPr>
              <a:t> or </a:t>
            </a:r>
            <a:r>
              <a:rPr lang="en-US" dirty="0">
                <a:solidFill>
                  <a:srgbClr val="FFC000"/>
                </a:solidFill>
              </a:rPr>
              <a:t>False</a:t>
            </a:r>
            <a:r>
              <a:rPr lang="en-US" dirty="0">
                <a:solidFill>
                  <a:srgbClr val="66FF99"/>
                </a:solidFill>
              </a:rPr>
              <a:t>? </a:t>
            </a:r>
            <a:r>
              <a:rPr lang="en-US" dirty="0">
                <a:solidFill>
                  <a:srgbClr val="FF0000"/>
                </a:solidFill>
              </a:rPr>
              <a:t>This is </a:t>
            </a:r>
            <a:r>
              <a:rPr lang="en-US" dirty="0">
                <a:solidFill>
                  <a:srgbClr val="66FF99"/>
                </a:solidFill>
              </a:rPr>
              <a:t>an organ made of tissues / true eye that allow this Euglena to see the world?</a:t>
            </a:r>
            <a:endParaRPr lang="en-US" dirty="0">
              <a:solidFill>
                <a:srgbClr val="FF9933"/>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686800" cy="4038600"/>
          </a:xfrm>
          <a:prstGeom prst="roundRect">
            <a:avLst>
              <a:gd name="adj" fmla="val 8594"/>
            </a:avLst>
          </a:prstGeom>
          <a:solidFill>
            <a:srgbClr val="FFFFFF">
              <a:shade val="85000"/>
            </a:srgbClr>
          </a:solidFill>
          <a:ln w="38100">
            <a:solidFill>
              <a:srgbClr val="CCFFCC"/>
            </a:solid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726E9993-A1F8-4CA9-A8DD-1F06B70C9C57}"/>
              </a:ext>
            </a:extLst>
          </p:cNvPr>
          <p:cNvSpPr/>
          <p:nvPr/>
        </p:nvSpPr>
        <p:spPr>
          <a:xfrm>
            <a:off x="7772400" y="1295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2225">
                  <a:solidFill>
                    <a:srgbClr val="468A4B"/>
                  </a:solidFill>
                  <a:prstDash val="solid"/>
                </a:ln>
                <a:solidFill>
                  <a:srgbClr val="468A4B">
                    <a:lumMod val="40000"/>
                    <a:lumOff val="60000"/>
                  </a:srgbClr>
                </a:solidFill>
                <a:effectLst/>
                <a:uLnTx/>
                <a:uFillTx/>
                <a:latin typeface="Arial" charset="0"/>
                <a:ea typeface="+mn-ea"/>
                <a:cs typeface="+mn-cs"/>
              </a:rPr>
              <a:t>4</a:t>
            </a:r>
          </a:p>
        </p:txBody>
      </p:sp>
      <p:pic>
        <p:nvPicPr>
          <p:cNvPr id="3" name="Picture 2">
            <a:extLst>
              <a:ext uri="{FF2B5EF4-FFF2-40B4-BE49-F238E27FC236}">
                <a16:creationId xmlns:a16="http://schemas.microsoft.com/office/drawing/2014/main" id="{0D95AE4E-3D9A-2152-D725-9A59A126CA74}"/>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54177083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True</a:t>
            </a:r>
            <a:r>
              <a:rPr lang="en-US" dirty="0">
                <a:solidFill>
                  <a:srgbClr val="66FF99"/>
                </a:solidFill>
              </a:rPr>
              <a:t> or </a:t>
            </a:r>
            <a:r>
              <a:rPr lang="en-US" dirty="0">
                <a:solidFill>
                  <a:srgbClr val="FFC000"/>
                </a:solidFill>
              </a:rPr>
              <a:t>False</a:t>
            </a:r>
            <a:r>
              <a:rPr lang="en-US" dirty="0">
                <a:solidFill>
                  <a:srgbClr val="66FF99"/>
                </a:solidFill>
              </a:rPr>
              <a:t>? </a:t>
            </a:r>
            <a:r>
              <a:rPr lang="en-US" dirty="0">
                <a:solidFill>
                  <a:srgbClr val="FF0000"/>
                </a:solidFill>
              </a:rPr>
              <a:t>This is </a:t>
            </a:r>
            <a:r>
              <a:rPr lang="en-US" dirty="0">
                <a:solidFill>
                  <a:srgbClr val="66FF99"/>
                </a:solidFill>
              </a:rPr>
              <a:t>an organ made of tissues / true eye that allow this Euglena to see the world?</a:t>
            </a:r>
            <a:endParaRPr lang="en-US" dirty="0">
              <a:solidFill>
                <a:srgbClr val="FF9933"/>
              </a:solidFill>
            </a:endParaRPr>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52600"/>
            <a:ext cx="8686800" cy="4038600"/>
          </a:xfrm>
          <a:prstGeom prst="roundRect">
            <a:avLst>
              <a:gd name="adj" fmla="val 8594"/>
            </a:avLst>
          </a:prstGeom>
          <a:solidFill>
            <a:srgbClr val="FFFFFF">
              <a:shade val="85000"/>
            </a:srgbClr>
          </a:solidFill>
          <a:ln w="38100">
            <a:solidFill>
              <a:srgbClr val="CCFFCC"/>
            </a:solid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726E9993-A1F8-4CA9-A8DD-1F06B70C9C57}"/>
              </a:ext>
            </a:extLst>
          </p:cNvPr>
          <p:cNvSpPr/>
          <p:nvPr/>
        </p:nvSpPr>
        <p:spPr>
          <a:xfrm>
            <a:off x="7772400" y="129540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2225">
                  <a:solidFill>
                    <a:srgbClr val="468A4B"/>
                  </a:solidFill>
                  <a:prstDash val="solid"/>
                </a:ln>
                <a:solidFill>
                  <a:srgbClr val="468A4B">
                    <a:lumMod val="40000"/>
                    <a:lumOff val="60000"/>
                  </a:srgbClr>
                </a:solidFill>
                <a:effectLst/>
                <a:uLnTx/>
                <a:uFillTx/>
                <a:latin typeface="Arial" charset="0"/>
                <a:ea typeface="+mn-ea"/>
                <a:cs typeface="+mn-cs"/>
              </a:rPr>
              <a:t>4</a:t>
            </a:r>
          </a:p>
        </p:txBody>
      </p:sp>
      <p:sp>
        <p:nvSpPr>
          <p:cNvPr id="3" name="Rectangle 2">
            <a:extLst>
              <a:ext uri="{FF2B5EF4-FFF2-40B4-BE49-F238E27FC236}">
                <a16:creationId xmlns:a16="http://schemas.microsoft.com/office/drawing/2014/main" id="{10DA834B-F5A6-4E76-9BC2-9C42A4696BB0}"/>
              </a:ext>
            </a:extLst>
          </p:cNvPr>
          <p:cNvSpPr/>
          <p:nvPr/>
        </p:nvSpPr>
        <p:spPr>
          <a:xfrm>
            <a:off x="286217" y="2967335"/>
            <a:ext cx="8571577" cy="34163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C000"/>
                </a:solidFill>
                <a:effectLst>
                  <a:outerShdw blurRad="12700" dist="38100" dir="2700000" algn="tl" rotWithShape="0">
                    <a:srgbClr val="000000">
                      <a:lumMod val="50000"/>
                    </a:srgbClr>
                  </a:outerShdw>
                </a:effectLst>
                <a:uLnTx/>
                <a:uFillTx/>
                <a:latin typeface="Arial" charset="0"/>
                <a:ea typeface="+mn-ea"/>
                <a:cs typeface="+mn-cs"/>
              </a:rPr>
              <a:t>False</a:t>
            </a: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 Protists don’t have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Tissues / Organs.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00"/>
                </a:solidFill>
                <a:effectLst>
                  <a:outerShdw blurRad="12700" dist="38100" dir="2700000" algn="tl" rotWithShape="0">
                    <a:srgbClr val="000000">
                      <a:lumMod val="50000"/>
                    </a:srgbClr>
                  </a:outerShdw>
                </a:effectLst>
                <a:uLnTx/>
                <a:uFillTx/>
                <a:latin typeface="Arial" charset="0"/>
                <a:ea typeface="+mn-ea"/>
                <a:cs typeface="+mn-cs"/>
              </a:rPr>
              <a:t>It’s an organelle that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00"/>
                </a:solidFill>
                <a:effectLst>
                  <a:outerShdw blurRad="12700" dist="38100" dir="2700000" algn="tl" rotWithShape="0">
                    <a:srgbClr val="000000">
                      <a:lumMod val="50000"/>
                    </a:srgbClr>
                  </a:outerShdw>
                </a:effectLst>
                <a:uLnTx/>
                <a:uFillTx/>
                <a:latin typeface="Arial" charset="0"/>
                <a:ea typeface="+mn-ea"/>
                <a:cs typeface="+mn-cs"/>
              </a:rPr>
              <a:t>can sense light</a:t>
            </a:r>
          </a:p>
        </p:txBody>
      </p:sp>
      <p:pic>
        <p:nvPicPr>
          <p:cNvPr id="4" name="Picture 3">
            <a:extLst>
              <a:ext uri="{FF2B5EF4-FFF2-40B4-BE49-F238E27FC236}">
                <a16:creationId xmlns:a16="http://schemas.microsoft.com/office/drawing/2014/main" id="{4D120091-48DD-B46A-8CAC-F81411EDBF6E}"/>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3570118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Biologist tend to organize protists into three general types?</a:t>
            </a:r>
          </a:p>
          <a:p>
            <a:pPr lvl="1"/>
            <a:r>
              <a:rPr lang="en-US" dirty="0">
                <a:solidFill>
                  <a:srgbClr val="CCFFCC"/>
                </a:solidFill>
              </a:rPr>
              <a:t>What are these three types?</a:t>
            </a:r>
          </a:p>
        </p:txBody>
      </p:sp>
      <p:pic>
        <p:nvPicPr>
          <p:cNvPr id="4" name="Picture 3">
            <a:extLst>
              <a:ext uri="{FF2B5EF4-FFF2-40B4-BE49-F238E27FC236}">
                <a16:creationId xmlns:a16="http://schemas.microsoft.com/office/drawing/2014/main" id="{B5C7DD9C-21A0-490E-B974-F6DD86A8DF1B}"/>
              </a:ext>
            </a:extLst>
          </p:cNvPr>
          <p:cNvPicPr>
            <a:picLocks noChangeAspect="1"/>
          </p:cNvPicPr>
          <p:nvPr/>
        </p:nvPicPr>
        <p:blipFill>
          <a:blip r:embed="rId2"/>
          <a:stretch>
            <a:fillRect/>
          </a:stretch>
        </p:blipFill>
        <p:spPr>
          <a:xfrm>
            <a:off x="131502" y="1908928"/>
            <a:ext cx="2554664" cy="4529721"/>
          </a:xfrm>
          <a:prstGeom prst="rect">
            <a:avLst/>
          </a:prstGeom>
          <a:ln w="38100">
            <a:solidFill>
              <a:schemeClr val="tx1">
                <a:lumMod val="75000"/>
              </a:schemeClr>
            </a:solidFill>
          </a:ln>
        </p:spPr>
      </p:pic>
      <p:pic>
        <p:nvPicPr>
          <p:cNvPr id="7170" name="Picture 2" descr="Image result for junk drawer">
            <a:extLst>
              <a:ext uri="{FF2B5EF4-FFF2-40B4-BE49-F238E27FC236}">
                <a16:creationId xmlns:a16="http://schemas.microsoft.com/office/drawing/2014/main" id="{C411DFE5-5825-4625-8C8A-CC007E0A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772" y="2614821"/>
            <a:ext cx="4523456" cy="3124200"/>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pic>
        <p:nvPicPr>
          <p:cNvPr id="7176" name="Picture 8" descr="Image result for junk drawer">
            <a:extLst>
              <a:ext uri="{FF2B5EF4-FFF2-40B4-BE49-F238E27FC236}">
                <a16:creationId xmlns:a16="http://schemas.microsoft.com/office/drawing/2014/main" id="{C4BE0DBE-78D2-4B1F-B9C0-4A08BDCA7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834" y="1917824"/>
            <a:ext cx="2919953" cy="4523456"/>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EE2BADB-7354-4E07-8CDE-F22F41D366B8}"/>
              </a:ext>
            </a:extLst>
          </p:cNvPr>
          <p:cNvSpPr/>
          <p:nvPr/>
        </p:nvSpPr>
        <p:spPr bwMode="auto">
          <a:xfrm>
            <a:off x="381000" y="2209800"/>
            <a:ext cx="2057400"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Rounded Corners 11">
            <a:extLst>
              <a:ext uri="{FF2B5EF4-FFF2-40B4-BE49-F238E27FC236}">
                <a16:creationId xmlns:a16="http://schemas.microsoft.com/office/drawing/2014/main" id="{EC103F53-E81F-4CCF-A059-99525C724927}"/>
              </a:ext>
            </a:extLst>
          </p:cNvPr>
          <p:cNvSpPr/>
          <p:nvPr/>
        </p:nvSpPr>
        <p:spPr bwMode="auto">
          <a:xfrm>
            <a:off x="3143366"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Rectangle: Rounded Corners 12">
            <a:extLst>
              <a:ext uri="{FF2B5EF4-FFF2-40B4-BE49-F238E27FC236}">
                <a16:creationId xmlns:a16="http://schemas.microsoft.com/office/drawing/2014/main" id="{C011D02C-5A52-4BB7-8300-DA7BA6FA3E56}"/>
              </a:ext>
            </a:extLst>
          </p:cNvPr>
          <p:cNvSpPr/>
          <p:nvPr/>
        </p:nvSpPr>
        <p:spPr bwMode="auto">
          <a:xfrm>
            <a:off x="6250993"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TextBox 6">
            <a:extLst>
              <a:ext uri="{FF2B5EF4-FFF2-40B4-BE49-F238E27FC236}">
                <a16:creationId xmlns:a16="http://schemas.microsoft.com/office/drawing/2014/main" id="{98D8E23A-F29C-46AB-A1B1-6EA70258605F}"/>
              </a:ext>
            </a:extLst>
          </p:cNvPr>
          <p:cNvSpPr txBox="1"/>
          <p:nvPr/>
        </p:nvSpPr>
        <p:spPr>
          <a:xfrm>
            <a:off x="494434" y="2243435"/>
            <a:ext cx="18288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CFFCC"/>
                </a:solidFill>
                <a:effectLst/>
                <a:uLnTx/>
                <a:uFillTx/>
                <a:latin typeface="Arial" charset="0"/>
                <a:ea typeface="+mn-ea"/>
                <a:cs typeface="+mn-cs"/>
              </a:rPr>
              <a:t>The ones that make their own food.</a:t>
            </a:r>
          </a:p>
        </p:txBody>
      </p:sp>
      <p:sp>
        <p:nvSpPr>
          <p:cNvPr id="8" name="Rectangle 7">
            <a:extLst>
              <a:ext uri="{FF2B5EF4-FFF2-40B4-BE49-F238E27FC236}">
                <a16:creationId xmlns:a16="http://schemas.microsoft.com/office/drawing/2014/main" id="{0B0A8157-57FC-4A7E-8DC9-CFE71F5D4A4D}"/>
              </a:ext>
            </a:extLst>
          </p:cNvPr>
          <p:cNvSpPr/>
          <p:nvPr/>
        </p:nvSpPr>
        <p:spPr>
          <a:xfrm>
            <a:off x="3197895" y="2209800"/>
            <a:ext cx="221230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FF"/>
                </a:solidFill>
                <a:effectLst/>
                <a:uLnTx/>
                <a:uFillTx/>
                <a:latin typeface="Arial" charset="0"/>
                <a:ea typeface="+mn-ea"/>
                <a:cs typeface="+mn-cs"/>
              </a:rPr>
              <a:t>The ones that eat food.</a:t>
            </a:r>
          </a:p>
        </p:txBody>
      </p:sp>
      <p:sp>
        <p:nvSpPr>
          <p:cNvPr id="9" name="Rectangle 8">
            <a:extLst>
              <a:ext uri="{FF2B5EF4-FFF2-40B4-BE49-F238E27FC236}">
                <a16:creationId xmlns:a16="http://schemas.microsoft.com/office/drawing/2014/main" id="{AE43880F-4AB5-4212-98AB-0598DA9E43CF}"/>
              </a:ext>
            </a:extLst>
          </p:cNvPr>
          <p:cNvSpPr/>
          <p:nvPr/>
        </p:nvSpPr>
        <p:spPr>
          <a:xfrm>
            <a:off x="6333158" y="2247089"/>
            <a:ext cx="2192683"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6633"/>
                </a:solidFill>
                <a:effectLst/>
                <a:uLnTx/>
                <a:uFillTx/>
                <a:latin typeface="Arial" charset="0"/>
                <a:ea typeface="+mn-ea"/>
                <a:cs typeface="+mn-cs"/>
              </a:rPr>
              <a:t>The ones that absorb / decompose  food</a:t>
            </a:r>
          </a:p>
        </p:txBody>
      </p:sp>
      <p:pic>
        <p:nvPicPr>
          <p:cNvPr id="10" name="Picture 9">
            <a:extLst>
              <a:ext uri="{FF2B5EF4-FFF2-40B4-BE49-F238E27FC236}">
                <a16:creationId xmlns:a16="http://schemas.microsoft.com/office/drawing/2014/main" id="{4745E23E-71E9-46E9-A70F-63E18EC830E1}"/>
              </a:ext>
            </a:extLst>
          </p:cNvPr>
          <p:cNvPicPr>
            <a:picLocks noChangeAspect="1"/>
          </p:cNvPicPr>
          <p:nvPr/>
        </p:nvPicPr>
        <p:blipFill>
          <a:blip r:embed="rId5"/>
          <a:stretch>
            <a:fillRect/>
          </a:stretch>
        </p:blipFill>
        <p:spPr>
          <a:xfrm rot="20161042">
            <a:off x="2001505" y="4438120"/>
            <a:ext cx="5074097" cy="762000"/>
          </a:xfrm>
          <a:prstGeom prst="rect">
            <a:avLst/>
          </a:prstGeom>
        </p:spPr>
      </p:pic>
      <p:sp>
        <p:nvSpPr>
          <p:cNvPr id="11" name="Rectangle 10">
            <a:extLst>
              <a:ext uri="{FF2B5EF4-FFF2-40B4-BE49-F238E27FC236}">
                <a16:creationId xmlns:a16="http://schemas.microsoft.com/office/drawing/2014/main" id="{0CFA760F-4FCD-439F-991A-4AEDEE9FD961}"/>
              </a:ext>
            </a:extLst>
          </p:cNvPr>
          <p:cNvSpPr/>
          <p:nvPr/>
        </p:nvSpPr>
        <p:spPr>
          <a:xfrm>
            <a:off x="7953478" y="524424"/>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5</a:t>
            </a:r>
          </a:p>
        </p:txBody>
      </p:sp>
      <p:pic>
        <p:nvPicPr>
          <p:cNvPr id="14" name="Picture 4" descr="http://www.clker.com/cliparts/9/a/e/e/12154415151126295659lemmling_Cartoon_owl.svg.hi.png">
            <a:extLst>
              <a:ext uri="{FF2B5EF4-FFF2-40B4-BE49-F238E27FC236}">
                <a16:creationId xmlns:a16="http://schemas.microsoft.com/office/drawing/2014/main" id="{5BEE2873-88FC-417F-B00D-7AEC2E87173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807056" flipH="1">
            <a:off x="8085991" y="5913397"/>
            <a:ext cx="273389" cy="2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0" name="Picture 6" descr="Image result for pencil transparent background">
            <a:extLst>
              <a:ext uri="{FF2B5EF4-FFF2-40B4-BE49-F238E27FC236}">
                <a16:creationId xmlns:a16="http://schemas.microsoft.com/office/drawing/2014/main" id="{A93706F8-568D-4B32-9B7F-8D77FDA6412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156929">
            <a:off x="8207946" y="5774215"/>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pencil transparent background">
            <a:extLst>
              <a:ext uri="{FF2B5EF4-FFF2-40B4-BE49-F238E27FC236}">
                <a16:creationId xmlns:a16="http://schemas.microsoft.com/office/drawing/2014/main" id="{388C47D6-252B-45E7-857B-95AEBF52DFF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62739">
            <a:off x="7815550" y="5391470"/>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DF34DB0-5D64-EFF3-687F-1F2980F12704}"/>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03774407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Biologist tend to organize protists into three general types?</a:t>
            </a:r>
          </a:p>
          <a:p>
            <a:pPr lvl="1"/>
            <a:r>
              <a:rPr lang="en-US" dirty="0">
                <a:solidFill>
                  <a:srgbClr val="CCFFCC"/>
                </a:solidFill>
              </a:rPr>
              <a:t>What are these three types?</a:t>
            </a:r>
          </a:p>
        </p:txBody>
      </p:sp>
      <p:pic>
        <p:nvPicPr>
          <p:cNvPr id="4" name="Picture 3">
            <a:extLst>
              <a:ext uri="{FF2B5EF4-FFF2-40B4-BE49-F238E27FC236}">
                <a16:creationId xmlns:a16="http://schemas.microsoft.com/office/drawing/2014/main" id="{B5C7DD9C-21A0-490E-B974-F6DD86A8DF1B}"/>
              </a:ext>
            </a:extLst>
          </p:cNvPr>
          <p:cNvPicPr>
            <a:picLocks noChangeAspect="1"/>
          </p:cNvPicPr>
          <p:nvPr/>
        </p:nvPicPr>
        <p:blipFill>
          <a:blip r:embed="rId2"/>
          <a:stretch>
            <a:fillRect/>
          </a:stretch>
        </p:blipFill>
        <p:spPr>
          <a:xfrm>
            <a:off x="131502" y="1908928"/>
            <a:ext cx="2554664" cy="4529721"/>
          </a:xfrm>
          <a:prstGeom prst="rect">
            <a:avLst/>
          </a:prstGeom>
          <a:ln w="38100">
            <a:solidFill>
              <a:schemeClr val="tx1">
                <a:lumMod val="75000"/>
              </a:schemeClr>
            </a:solidFill>
          </a:ln>
        </p:spPr>
      </p:pic>
      <p:pic>
        <p:nvPicPr>
          <p:cNvPr id="7170" name="Picture 2" descr="Image result for junk drawer">
            <a:extLst>
              <a:ext uri="{FF2B5EF4-FFF2-40B4-BE49-F238E27FC236}">
                <a16:creationId xmlns:a16="http://schemas.microsoft.com/office/drawing/2014/main" id="{C411DFE5-5825-4625-8C8A-CC007E0A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772" y="2614821"/>
            <a:ext cx="4523456" cy="3124200"/>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pic>
        <p:nvPicPr>
          <p:cNvPr id="7176" name="Picture 8" descr="Image result for junk drawer">
            <a:extLst>
              <a:ext uri="{FF2B5EF4-FFF2-40B4-BE49-F238E27FC236}">
                <a16:creationId xmlns:a16="http://schemas.microsoft.com/office/drawing/2014/main" id="{C4BE0DBE-78D2-4B1F-B9C0-4A08BDCA7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834" y="1917824"/>
            <a:ext cx="2919953" cy="4523456"/>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EE2BADB-7354-4E07-8CDE-F22F41D366B8}"/>
              </a:ext>
            </a:extLst>
          </p:cNvPr>
          <p:cNvSpPr/>
          <p:nvPr/>
        </p:nvSpPr>
        <p:spPr bwMode="auto">
          <a:xfrm>
            <a:off x="381000" y="2209800"/>
            <a:ext cx="2057400"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Rounded Corners 11">
            <a:extLst>
              <a:ext uri="{FF2B5EF4-FFF2-40B4-BE49-F238E27FC236}">
                <a16:creationId xmlns:a16="http://schemas.microsoft.com/office/drawing/2014/main" id="{EC103F53-E81F-4CCF-A059-99525C724927}"/>
              </a:ext>
            </a:extLst>
          </p:cNvPr>
          <p:cNvSpPr/>
          <p:nvPr/>
        </p:nvSpPr>
        <p:spPr bwMode="auto">
          <a:xfrm>
            <a:off x="3143366"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Rectangle: Rounded Corners 12">
            <a:extLst>
              <a:ext uri="{FF2B5EF4-FFF2-40B4-BE49-F238E27FC236}">
                <a16:creationId xmlns:a16="http://schemas.microsoft.com/office/drawing/2014/main" id="{C011D02C-5A52-4BB7-8300-DA7BA6FA3E56}"/>
              </a:ext>
            </a:extLst>
          </p:cNvPr>
          <p:cNvSpPr/>
          <p:nvPr/>
        </p:nvSpPr>
        <p:spPr bwMode="auto">
          <a:xfrm>
            <a:off x="6250993"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TextBox 6">
            <a:extLst>
              <a:ext uri="{FF2B5EF4-FFF2-40B4-BE49-F238E27FC236}">
                <a16:creationId xmlns:a16="http://schemas.microsoft.com/office/drawing/2014/main" id="{98D8E23A-F29C-46AB-A1B1-6EA70258605F}"/>
              </a:ext>
            </a:extLst>
          </p:cNvPr>
          <p:cNvSpPr txBox="1"/>
          <p:nvPr/>
        </p:nvSpPr>
        <p:spPr>
          <a:xfrm>
            <a:off x="494434" y="2243435"/>
            <a:ext cx="18288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CFFCC"/>
                </a:solidFill>
                <a:effectLst/>
                <a:uLnTx/>
                <a:uFillTx/>
                <a:latin typeface="Arial" charset="0"/>
                <a:ea typeface="+mn-ea"/>
                <a:cs typeface="+mn-cs"/>
              </a:rPr>
              <a:t>The ones that make their own food.</a:t>
            </a:r>
          </a:p>
        </p:txBody>
      </p:sp>
      <p:sp>
        <p:nvSpPr>
          <p:cNvPr id="8" name="Rectangle 7">
            <a:extLst>
              <a:ext uri="{FF2B5EF4-FFF2-40B4-BE49-F238E27FC236}">
                <a16:creationId xmlns:a16="http://schemas.microsoft.com/office/drawing/2014/main" id="{0B0A8157-57FC-4A7E-8DC9-CFE71F5D4A4D}"/>
              </a:ext>
            </a:extLst>
          </p:cNvPr>
          <p:cNvSpPr/>
          <p:nvPr/>
        </p:nvSpPr>
        <p:spPr>
          <a:xfrm>
            <a:off x="3197895" y="2209800"/>
            <a:ext cx="221230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FF"/>
                </a:solidFill>
                <a:effectLst/>
                <a:uLnTx/>
                <a:uFillTx/>
                <a:latin typeface="Arial" charset="0"/>
                <a:ea typeface="+mn-ea"/>
                <a:cs typeface="+mn-cs"/>
              </a:rPr>
              <a:t>The ones that eat food.</a:t>
            </a:r>
          </a:p>
        </p:txBody>
      </p:sp>
      <p:sp>
        <p:nvSpPr>
          <p:cNvPr id="9" name="Rectangle 8">
            <a:extLst>
              <a:ext uri="{FF2B5EF4-FFF2-40B4-BE49-F238E27FC236}">
                <a16:creationId xmlns:a16="http://schemas.microsoft.com/office/drawing/2014/main" id="{AE43880F-4AB5-4212-98AB-0598DA9E43CF}"/>
              </a:ext>
            </a:extLst>
          </p:cNvPr>
          <p:cNvSpPr/>
          <p:nvPr/>
        </p:nvSpPr>
        <p:spPr>
          <a:xfrm>
            <a:off x="6333158" y="2247089"/>
            <a:ext cx="2192683"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6633"/>
                </a:solidFill>
                <a:effectLst/>
                <a:uLnTx/>
                <a:uFillTx/>
                <a:latin typeface="Arial" charset="0"/>
                <a:ea typeface="+mn-ea"/>
                <a:cs typeface="+mn-cs"/>
              </a:rPr>
              <a:t>The ones that absorb / decompose  food</a:t>
            </a:r>
          </a:p>
        </p:txBody>
      </p:sp>
      <p:pic>
        <p:nvPicPr>
          <p:cNvPr id="10" name="Picture 9">
            <a:extLst>
              <a:ext uri="{FF2B5EF4-FFF2-40B4-BE49-F238E27FC236}">
                <a16:creationId xmlns:a16="http://schemas.microsoft.com/office/drawing/2014/main" id="{4745E23E-71E9-46E9-A70F-63E18EC830E1}"/>
              </a:ext>
            </a:extLst>
          </p:cNvPr>
          <p:cNvPicPr>
            <a:picLocks noChangeAspect="1"/>
          </p:cNvPicPr>
          <p:nvPr/>
        </p:nvPicPr>
        <p:blipFill>
          <a:blip r:embed="rId5"/>
          <a:stretch>
            <a:fillRect/>
          </a:stretch>
        </p:blipFill>
        <p:spPr>
          <a:xfrm rot="20161042">
            <a:off x="2001505" y="4438120"/>
            <a:ext cx="5074097" cy="762000"/>
          </a:xfrm>
          <a:prstGeom prst="rect">
            <a:avLst/>
          </a:prstGeom>
        </p:spPr>
      </p:pic>
      <p:sp>
        <p:nvSpPr>
          <p:cNvPr id="11" name="Rectangle 10">
            <a:extLst>
              <a:ext uri="{FF2B5EF4-FFF2-40B4-BE49-F238E27FC236}">
                <a16:creationId xmlns:a16="http://schemas.microsoft.com/office/drawing/2014/main" id="{0CFA760F-4FCD-439F-991A-4AEDEE9FD961}"/>
              </a:ext>
            </a:extLst>
          </p:cNvPr>
          <p:cNvSpPr/>
          <p:nvPr/>
        </p:nvSpPr>
        <p:spPr>
          <a:xfrm>
            <a:off x="7953478" y="524424"/>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5</a:t>
            </a:r>
          </a:p>
        </p:txBody>
      </p:sp>
      <p:sp>
        <p:nvSpPr>
          <p:cNvPr id="2" name="Rectangle 1">
            <a:extLst>
              <a:ext uri="{FF2B5EF4-FFF2-40B4-BE49-F238E27FC236}">
                <a16:creationId xmlns:a16="http://schemas.microsoft.com/office/drawing/2014/main" id="{EE15D271-BCC0-47B0-9780-CFDC6ACDC0C6}"/>
              </a:ext>
            </a:extLst>
          </p:cNvPr>
          <p:cNvSpPr/>
          <p:nvPr/>
        </p:nvSpPr>
        <p:spPr>
          <a:xfrm>
            <a:off x="-64538" y="3271668"/>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468A4B">
                      <a:satMod val="175000"/>
                    </a:srgbClr>
                  </a:glow>
                </a:effectLst>
                <a:uLnTx/>
                <a:uFillTx/>
                <a:latin typeface="Arial" charset="0"/>
                <a:ea typeface="+mn-ea"/>
                <a:cs typeface="+mn-cs"/>
              </a:rPr>
              <a:t>Plant-like</a:t>
            </a:r>
          </a:p>
        </p:txBody>
      </p:sp>
      <p:pic>
        <p:nvPicPr>
          <p:cNvPr id="16" name="Picture 4" descr="http://www.clker.com/cliparts/9/a/e/e/12154415151126295659lemmling_Cartoon_owl.svg.hi.png">
            <a:extLst>
              <a:ext uri="{FF2B5EF4-FFF2-40B4-BE49-F238E27FC236}">
                <a16:creationId xmlns:a16="http://schemas.microsoft.com/office/drawing/2014/main" id="{28A6C594-3D30-46F7-A263-2E5546A1187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807056" flipH="1">
            <a:off x="8085991" y="5913397"/>
            <a:ext cx="273389" cy="2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Image result for pencil transparent background">
            <a:extLst>
              <a:ext uri="{FF2B5EF4-FFF2-40B4-BE49-F238E27FC236}">
                <a16:creationId xmlns:a16="http://schemas.microsoft.com/office/drawing/2014/main" id="{08407EE9-D25D-4B1E-990D-61ECACDFA29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156929">
            <a:off x="8207946" y="5774215"/>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pencil transparent background">
            <a:extLst>
              <a:ext uri="{FF2B5EF4-FFF2-40B4-BE49-F238E27FC236}">
                <a16:creationId xmlns:a16="http://schemas.microsoft.com/office/drawing/2014/main" id="{CE4084A2-8CF8-4DF1-9A4A-DE97454318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62739">
            <a:off x="7815550" y="5391470"/>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90E0F359-2601-AA65-783F-F0FA8D6A5C91}"/>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00660382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Biologist tend to organize protists into three general types?</a:t>
            </a:r>
          </a:p>
          <a:p>
            <a:pPr lvl="1"/>
            <a:r>
              <a:rPr lang="en-US" dirty="0">
                <a:solidFill>
                  <a:srgbClr val="CCFFCC"/>
                </a:solidFill>
              </a:rPr>
              <a:t>What are these three types?</a:t>
            </a:r>
          </a:p>
        </p:txBody>
      </p:sp>
      <p:pic>
        <p:nvPicPr>
          <p:cNvPr id="4" name="Picture 3">
            <a:extLst>
              <a:ext uri="{FF2B5EF4-FFF2-40B4-BE49-F238E27FC236}">
                <a16:creationId xmlns:a16="http://schemas.microsoft.com/office/drawing/2014/main" id="{B5C7DD9C-21A0-490E-B974-F6DD86A8DF1B}"/>
              </a:ext>
            </a:extLst>
          </p:cNvPr>
          <p:cNvPicPr>
            <a:picLocks noChangeAspect="1"/>
          </p:cNvPicPr>
          <p:nvPr/>
        </p:nvPicPr>
        <p:blipFill>
          <a:blip r:embed="rId2"/>
          <a:stretch>
            <a:fillRect/>
          </a:stretch>
        </p:blipFill>
        <p:spPr>
          <a:xfrm>
            <a:off x="131502" y="1908928"/>
            <a:ext cx="2554664" cy="4529721"/>
          </a:xfrm>
          <a:prstGeom prst="rect">
            <a:avLst/>
          </a:prstGeom>
          <a:ln w="38100">
            <a:solidFill>
              <a:schemeClr val="tx1">
                <a:lumMod val="75000"/>
              </a:schemeClr>
            </a:solidFill>
          </a:ln>
        </p:spPr>
      </p:pic>
      <p:pic>
        <p:nvPicPr>
          <p:cNvPr id="7170" name="Picture 2" descr="Image result for junk drawer">
            <a:extLst>
              <a:ext uri="{FF2B5EF4-FFF2-40B4-BE49-F238E27FC236}">
                <a16:creationId xmlns:a16="http://schemas.microsoft.com/office/drawing/2014/main" id="{C411DFE5-5825-4625-8C8A-CC007E0A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772" y="2614821"/>
            <a:ext cx="4523456" cy="3124200"/>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pic>
        <p:nvPicPr>
          <p:cNvPr id="7176" name="Picture 8" descr="Image result for junk drawer">
            <a:extLst>
              <a:ext uri="{FF2B5EF4-FFF2-40B4-BE49-F238E27FC236}">
                <a16:creationId xmlns:a16="http://schemas.microsoft.com/office/drawing/2014/main" id="{C4BE0DBE-78D2-4B1F-B9C0-4A08BDCA7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834" y="1917824"/>
            <a:ext cx="2919953" cy="4523456"/>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EE2BADB-7354-4E07-8CDE-F22F41D366B8}"/>
              </a:ext>
            </a:extLst>
          </p:cNvPr>
          <p:cNvSpPr/>
          <p:nvPr/>
        </p:nvSpPr>
        <p:spPr bwMode="auto">
          <a:xfrm>
            <a:off x="381000" y="2209800"/>
            <a:ext cx="2057400"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Rounded Corners 11">
            <a:extLst>
              <a:ext uri="{FF2B5EF4-FFF2-40B4-BE49-F238E27FC236}">
                <a16:creationId xmlns:a16="http://schemas.microsoft.com/office/drawing/2014/main" id="{EC103F53-E81F-4CCF-A059-99525C724927}"/>
              </a:ext>
            </a:extLst>
          </p:cNvPr>
          <p:cNvSpPr/>
          <p:nvPr/>
        </p:nvSpPr>
        <p:spPr bwMode="auto">
          <a:xfrm>
            <a:off x="3143366"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Rectangle: Rounded Corners 12">
            <a:extLst>
              <a:ext uri="{FF2B5EF4-FFF2-40B4-BE49-F238E27FC236}">
                <a16:creationId xmlns:a16="http://schemas.microsoft.com/office/drawing/2014/main" id="{C011D02C-5A52-4BB7-8300-DA7BA6FA3E56}"/>
              </a:ext>
            </a:extLst>
          </p:cNvPr>
          <p:cNvSpPr/>
          <p:nvPr/>
        </p:nvSpPr>
        <p:spPr bwMode="auto">
          <a:xfrm>
            <a:off x="6250993"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TextBox 6">
            <a:extLst>
              <a:ext uri="{FF2B5EF4-FFF2-40B4-BE49-F238E27FC236}">
                <a16:creationId xmlns:a16="http://schemas.microsoft.com/office/drawing/2014/main" id="{98D8E23A-F29C-46AB-A1B1-6EA70258605F}"/>
              </a:ext>
            </a:extLst>
          </p:cNvPr>
          <p:cNvSpPr txBox="1"/>
          <p:nvPr/>
        </p:nvSpPr>
        <p:spPr>
          <a:xfrm>
            <a:off x="494434" y="2243435"/>
            <a:ext cx="18288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CFFCC"/>
                </a:solidFill>
                <a:effectLst/>
                <a:uLnTx/>
                <a:uFillTx/>
                <a:latin typeface="Arial" charset="0"/>
                <a:ea typeface="+mn-ea"/>
                <a:cs typeface="+mn-cs"/>
              </a:rPr>
              <a:t>The ones that make their own food.</a:t>
            </a:r>
          </a:p>
        </p:txBody>
      </p:sp>
      <p:sp>
        <p:nvSpPr>
          <p:cNvPr id="8" name="Rectangle 7">
            <a:extLst>
              <a:ext uri="{FF2B5EF4-FFF2-40B4-BE49-F238E27FC236}">
                <a16:creationId xmlns:a16="http://schemas.microsoft.com/office/drawing/2014/main" id="{0B0A8157-57FC-4A7E-8DC9-CFE71F5D4A4D}"/>
              </a:ext>
            </a:extLst>
          </p:cNvPr>
          <p:cNvSpPr/>
          <p:nvPr/>
        </p:nvSpPr>
        <p:spPr>
          <a:xfrm>
            <a:off x="3197895" y="2209800"/>
            <a:ext cx="221230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FF"/>
                </a:solidFill>
                <a:effectLst/>
                <a:uLnTx/>
                <a:uFillTx/>
                <a:latin typeface="Arial" charset="0"/>
                <a:ea typeface="+mn-ea"/>
                <a:cs typeface="+mn-cs"/>
              </a:rPr>
              <a:t>The ones that eat food.</a:t>
            </a:r>
          </a:p>
        </p:txBody>
      </p:sp>
      <p:sp>
        <p:nvSpPr>
          <p:cNvPr id="9" name="Rectangle 8">
            <a:extLst>
              <a:ext uri="{FF2B5EF4-FFF2-40B4-BE49-F238E27FC236}">
                <a16:creationId xmlns:a16="http://schemas.microsoft.com/office/drawing/2014/main" id="{AE43880F-4AB5-4212-98AB-0598DA9E43CF}"/>
              </a:ext>
            </a:extLst>
          </p:cNvPr>
          <p:cNvSpPr/>
          <p:nvPr/>
        </p:nvSpPr>
        <p:spPr>
          <a:xfrm>
            <a:off x="6333158" y="2247089"/>
            <a:ext cx="2192683"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6633"/>
                </a:solidFill>
                <a:effectLst/>
                <a:uLnTx/>
                <a:uFillTx/>
                <a:latin typeface="Arial" charset="0"/>
                <a:ea typeface="+mn-ea"/>
                <a:cs typeface="+mn-cs"/>
              </a:rPr>
              <a:t>The ones that absorb / decompose  food</a:t>
            </a:r>
          </a:p>
        </p:txBody>
      </p:sp>
      <p:pic>
        <p:nvPicPr>
          <p:cNvPr id="10" name="Picture 9">
            <a:extLst>
              <a:ext uri="{FF2B5EF4-FFF2-40B4-BE49-F238E27FC236}">
                <a16:creationId xmlns:a16="http://schemas.microsoft.com/office/drawing/2014/main" id="{4745E23E-71E9-46E9-A70F-63E18EC830E1}"/>
              </a:ext>
            </a:extLst>
          </p:cNvPr>
          <p:cNvPicPr>
            <a:picLocks noChangeAspect="1"/>
          </p:cNvPicPr>
          <p:nvPr/>
        </p:nvPicPr>
        <p:blipFill>
          <a:blip r:embed="rId5"/>
          <a:stretch>
            <a:fillRect/>
          </a:stretch>
        </p:blipFill>
        <p:spPr>
          <a:xfrm rot="20161042">
            <a:off x="2001505" y="4438120"/>
            <a:ext cx="5074097" cy="762000"/>
          </a:xfrm>
          <a:prstGeom prst="rect">
            <a:avLst/>
          </a:prstGeom>
        </p:spPr>
      </p:pic>
      <p:sp>
        <p:nvSpPr>
          <p:cNvPr id="11" name="Rectangle 10">
            <a:extLst>
              <a:ext uri="{FF2B5EF4-FFF2-40B4-BE49-F238E27FC236}">
                <a16:creationId xmlns:a16="http://schemas.microsoft.com/office/drawing/2014/main" id="{0CFA760F-4FCD-439F-991A-4AEDEE9FD961}"/>
              </a:ext>
            </a:extLst>
          </p:cNvPr>
          <p:cNvSpPr/>
          <p:nvPr/>
        </p:nvSpPr>
        <p:spPr>
          <a:xfrm>
            <a:off x="7953478" y="524424"/>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5</a:t>
            </a:r>
          </a:p>
        </p:txBody>
      </p:sp>
      <p:sp>
        <p:nvSpPr>
          <p:cNvPr id="2" name="Rectangle 1">
            <a:extLst>
              <a:ext uri="{FF2B5EF4-FFF2-40B4-BE49-F238E27FC236}">
                <a16:creationId xmlns:a16="http://schemas.microsoft.com/office/drawing/2014/main" id="{EE15D271-BCC0-47B0-9780-CFDC6ACDC0C6}"/>
              </a:ext>
            </a:extLst>
          </p:cNvPr>
          <p:cNvSpPr/>
          <p:nvPr/>
        </p:nvSpPr>
        <p:spPr>
          <a:xfrm>
            <a:off x="-64538" y="3271668"/>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468A4B">
                      <a:satMod val="175000"/>
                    </a:srgbClr>
                  </a:glow>
                </a:effectLst>
                <a:uLnTx/>
                <a:uFillTx/>
                <a:latin typeface="Arial" charset="0"/>
                <a:ea typeface="+mn-ea"/>
                <a:cs typeface="+mn-cs"/>
              </a:rPr>
              <a:t>Plant-like</a:t>
            </a:r>
          </a:p>
        </p:txBody>
      </p:sp>
      <p:sp>
        <p:nvSpPr>
          <p:cNvPr id="3" name="Rectangle 2">
            <a:extLst>
              <a:ext uri="{FF2B5EF4-FFF2-40B4-BE49-F238E27FC236}">
                <a16:creationId xmlns:a16="http://schemas.microsoft.com/office/drawing/2014/main" id="{0051627D-BB51-4918-AA66-A508E3E68713}"/>
              </a:ext>
            </a:extLst>
          </p:cNvPr>
          <p:cNvSpPr/>
          <p:nvPr/>
        </p:nvSpPr>
        <p:spPr>
          <a:xfrm rot="20227891">
            <a:off x="2318409" y="3540205"/>
            <a:ext cx="387798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FF66FF"/>
                  </a:glow>
                </a:effectLst>
                <a:uLnTx/>
                <a:uFillTx/>
                <a:latin typeface="Arial" charset="0"/>
                <a:ea typeface="+mn-ea"/>
                <a:cs typeface="+mn-cs"/>
              </a:rPr>
              <a:t>Animal-like</a:t>
            </a:r>
          </a:p>
        </p:txBody>
      </p:sp>
      <p:pic>
        <p:nvPicPr>
          <p:cNvPr id="16" name="Picture 4" descr="http://www.clker.com/cliparts/9/a/e/e/12154415151126295659lemmling_Cartoon_owl.svg.hi.png">
            <a:extLst>
              <a:ext uri="{FF2B5EF4-FFF2-40B4-BE49-F238E27FC236}">
                <a16:creationId xmlns:a16="http://schemas.microsoft.com/office/drawing/2014/main" id="{763E5120-1998-44FD-85FB-95D97F7A75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807056" flipH="1">
            <a:off x="8085991" y="5913397"/>
            <a:ext cx="273389" cy="2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descr="Image result for pencil transparent background">
            <a:extLst>
              <a:ext uri="{FF2B5EF4-FFF2-40B4-BE49-F238E27FC236}">
                <a16:creationId xmlns:a16="http://schemas.microsoft.com/office/drawing/2014/main" id="{F3982580-84BD-4343-9F8B-7926AAF0CF3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156929">
            <a:off x="8207946" y="5774215"/>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mage result for pencil transparent background">
            <a:extLst>
              <a:ext uri="{FF2B5EF4-FFF2-40B4-BE49-F238E27FC236}">
                <a16:creationId xmlns:a16="http://schemas.microsoft.com/office/drawing/2014/main" id="{395A98C1-2807-4A54-9D99-11FB8E2C4FE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62739">
            <a:off x="7815550" y="5391470"/>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EAD40C1-D156-6161-B2FE-6540428884EF}"/>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325541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Biologist tend to organize protists into three general types?</a:t>
            </a:r>
          </a:p>
          <a:p>
            <a:pPr lvl="1"/>
            <a:r>
              <a:rPr lang="en-US" dirty="0">
                <a:solidFill>
                  <a:srgbClr val="CCFFCC"/>
                </a:solidFill>
              </a:rPr>
              <a:t>What are these three types?</a:t>
            </a:r>
          </a:p>
        </p:txBody>
      </p:sp>
      <p:pic>
        <p:nvPicPr>
          <p:cNvPr id="4" name="Picture 3">
            <a:extLst>
              <a:ext uri="{FF2B5EF4-FFF2-40B4-BE49-F238E27FC236}">
                <a16:creationId xmlns:a16="http://schemas.microsoft.com/office/drawing/2014/main" id="{B5C7DD9C-21A0-490E-B974-F6DD86A8DF1B}"/>
              </a:ext>
            </a:extLst>
          </p:cNvPr>
          <p:cNvPicPr>
            <a:picLocks noChangeAspect="1"/>
          </p:cNvPicPr>
          <p:nvPr/>
        </p:nvPicPr>
        <p:blipFill>
          <a:blip r:embed="rId2"/>
          <a:stretch>
            <a:fillRect/>
          </a:stretch>
        </p:blipFill>
        <p:spPr>
          <a:xfrm>
            <a:off x="131502" y="1908928"/>
            <a:ext cx="2554664" cy="4529721"/>
          </a:xfrm>
          <a:prstGeom prst="rect">
            <a:avLst/>
          </a:prstGeom>
          <a:ln w="38100">
            <a:solidFill>
              <a:schemeClr val="tx1">
                <a:lumMod val="75000"/>
              </a:schemeClr>
            </a:solidFill>
          </a:ln>
        </p:spPr>
      </p:pic>
      <p:pic>
        <p:nvPicPr>
          <p:cNvPr id="7170" name="Picture 2" descr="Image result for junk drawer">
            <a:extLst>
              <a:ext uri="{FF2B5EF4-FFF2-40B4-BE49-F238E27FC236}">
                <a16:creationId xmlns:a16="http://schemas.microsoft.com/office/drawing/2014/main" id="{C411DFE5-5825-4625-8C8A-CC007E0A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772" y="2614821"/>
            <a:ext cx="4523456" cy="3124200"/>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pic>
        <p:nvPicPr>
          <p:cNvPr id="7176" name="Picture 8" descr="Image result for junk drawer">
            <a:extLst>
              <a:ext uri="{FF2B5EF4-FFF2-40B4-BE49-F238E27FC236}">
                <a16:creationId xmlns:a16="http://schemas.microsoft.com/office/drawing/2014/main" id="{C4BE0DBE-78D2-4B1F-B9C0-4A08BDCA7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834" y="1917824"/>
            <a:ext cx="2919953" cy="4523456"/>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EE2BADB-7354-4E07-8CDE-F22F41D366B8}"/>
              </a:ext>
            </a:extLst>
          </p:cNvPr>
          <p:cNvSpPr/>
          <p:nvPr/>
        </p:nvSpPr>
        <p:spPr bwMode="auto">
          <a:xfrm>
            <a:off x="381000" y="2209800"/>
            <a:ext cx="2057400"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Rounded Corners 11">
            <a:extLst>
              <a:ext uri="{FF2B5EF4-FFF2-40B4-BE49-F238E27FC236}">
                <a16:creationId xmlns:a16="http://schemas.microsoft.com/office/drawing/2014/main" id="{EC103F53-E81F-4CCF-A059-99525C724927}"/>
              </a:ext>
            </a:extLst>
          </p:cNvPr>
          <p:cNvSpPr/>
          <p:nvPr/>
        </p:nvSpPr>
        <p:spPr bwMode="auto">
          <a:xfrm>
            <a:off x="3143366"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Rectangle: Rounded Corners 12">
            <a:extLst>
              <a:ext uri="{FF2B5EF4-FFF2-40B4-BE49-F238E27FC236}">
                <a16:creationId xmlns:a16="http://schemas.microsoft.com/office/drawing/2014/main" id="{C011D02C-5A52-4BB7-8300-DA7BA6FA3E56}"/>
              </a:ext>
            </a:extLst>
          </p:cNvPr>
          <p:cNvSpPr/>
          <p:nvPr/>
        </p:nvSpPr>
        <p:spPr bwMode="auto">
          <a:xfrm>
            <a:off x="6250993"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TextBox 6">
            <a:extLst>
              <a:ext uri="{FF2B5EF4-FFF2-40B4-BE49-F238E27FC236}">
                <a16:creationId xmlns:a16="http://schemas.microsoft.com/office/drawing/2014/main" id="{98D8E23A-F29C-46AB-A1B1-6EA70258605F}"/>
              </a:ext>
            </a:extLst>
          </p:cNvPr>
          <p:cNvSpPr txBox="1"/>
          <p:nvPr/>
        </p:nvSpPr>
        <p:spPr>
          <a:xfrm>
            <a:off x="494434" y="2243435"/>
            <a:ext cx="18288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CFFCC"/>
                </a:solidFill>
                <a:effectLst/>
                <a:uLnTx/>
                <a:uFillTx/>
                <a:latin typeface="Arial" charset="0"/>
                <a:ea typeface="+mn-ea"/>
                <a:cs typeface="+mn-cs"/>
              </a:rPr>
              <a:t>The ones that make their own food.</a:t>
            </a:r>
          </a:p>
        </p:txBody>
      </p:sp>
      <p:sp>
        <p:nvSpPr>
          <p:cNvPr id="8" name="Rectangle 7">
            <a:extLst>
              <a:ext uri="{FF2B5EF4-FFF2-40B4-BE49-F238E27FC236}">
                <a16:creationId xmlns:a16="http://schemas.microsoft.com/office/drawing/2014/main" id="{0B0A8157-57FC-4A7E-8DC9-CFE71F5D4A4D}"/>
              </a:ext>
            </a:extLst>
          </p:cNvPr>
          <p:cNvSpPr/>
          <p:nvPr/>
        </p:nvSpPr>
        <p:spPr>
          <a:xfrm>
            <a:off x="3197895" y="2209800"/>
            <a:ext cx="221230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FF"/>
                </a:solidFill>
                <a:effectLst/>
                <a:uLnTx/>
                <a:uFillTx/>
                <a:latin typeface="Arial" charset="0"/>
                <a:ea typeface="+mn-ea"/>
                <a:cs typeface="+mn-cs"/>
              </a:rPr>
              <a:t>The ones that eat food.</a:t>
            </a:r>
          </a:p>
        </p:txBody>
      </p:sp>
      <p:sp>
        <p:nvSpPr>
          <p:cNvPr id="9" name="Rectangle 8">
            <a:extLst>
              <a:ext uri="{FF2B5EF4-FFF2-40B4-BE49-F238E27FC236}">
                <a16:creationId xmlns:a16="http://schemas.microsoft.com/office/drawing/2014/main" id="{AE43880F-4AB5-4212-98AB-0598DA9E43CF}"/>
              </a:ext>
            </a:extLst>
          </p:cNvPr>
          <p:cNvSpPr/>
          <p:nvPr/>
        </p:nvSpPr>
        <p:spPr>
          <a:xfrm>
            <a:off x="6333158" y="2247089"/>
            <a:ext cx="2192683"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6633"/>
                </a:solidFill>
                <a:effectLst/>
                <a:uLnTx/>
                <a:uFillTx/>
                <a:latin typeface="Arial" charset="0"/>
                <a:ea typeface="+mn-ea"/>
                <a:cs typeface="+mn-cs"/>
              </a:rPr>
              <a:t>The ones that absorb / decompose  food</a:t>
            </a:r>
          </a:p>
        </p:txBody>
      </p:sp>
      <p:pic>
        <p:nvPicPr>
          <p:cNvPr id="10" name="Picture 9">
            <a:extLst>
              <a:ext uri="{FF2B5EF4-FFF2-40B4-BE49-F238E27FC236}">
                <a16:creationId xmlns:a16="http://schemas.microsoft.com/office/drawing/2014/main" id="{4745E23E-71E9-46E9-A70F-63E18EC830E1}"/>
              </a:ext>
            </a:extLst>
          </p:cNvPr>
          <p:cNvPicPr>
            <a:picLocks noChangeAspect="1"/>
          </p:cNvPicPr>
          <p:nvPr/>
        </p:nvPicPr>
        <p:blipFill>
          <a:blip r:embed="rId5"/>
          <a:stretch>
            <a:fillRect/>
          </a:stretch>
        </p:blipFill>
        <p:spPr>
          <a:xfrm rot="20161042">
            <a:off x="2001505" y="4438120"/>
            <a:ext cx="5074097" cy="762000"/>
          </a:xfrm>
          <a:prstGeom prst="rect">
            <a:avLst/>
          </a:prstGeom>
        </p:spPr>
      </p:pic>
      <p:sp>
        <p:nvSpPr>
          <p:cNvPr id="11" name="Rectangle 10">
            <a:extLst>
              <a:ext uri="{FF2B5EF4-FFF2-40B4-BE49-F238E27FC236}">
                <a16:creationId xmlns:a16="http://schemas.microsoft.com/office/drawing/2014/main" id="{0CFA760F-4FCD-439F-991A-4AEDEE9FD961}"/>
              </a:ext>
            </a:extLst>
          </p:cNvPr>
          <p:cNvSpPr/>
          <p:nvPr/>
        </p:nvSpPr>
        <p:spPr>
          <a:xfrm>
            <a:off x="7953478" y="524424"/>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5</a:t>
            </a:r>
          </a:p>
        </p:txBody>
      </p:sp>
      <p:sp>
        <p:nvSpPr>
          <p:cNvPr id="2" name="Rectangle 1">
            <a:extLst>
              <a:ext uri="{FF2B5EF4-FFF2-40B4-BE49-F238E27FC236}">
                <a16:creationId xmlns:a16="http://schemas.microsoft.com/office/drawing/2014/main" id="{EE15D271-BCC0-47B0-9780-CFDC6ACDC0C6}"/>
              </a:ext>
            </a:extLst>
          </p:cNvPr>
          <p:cNvSpPr/>
          <p:nvPr/>
        </p:nvSpPr>
        <p:spPr>
          <a:xfrm>
            <a:off x="-64538" y="3271668"/>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468A4B">
                      <a:satMod val="175000"/>
                    </a:srgbClr>
                  </a:glow>
                </a:effectLst>
                <a:uLnTx/>
                <a:uFillTx/>
                <a:latin typeface="Arial" charset="0"/>
                <a:ea typeface="+mn-ea"/>
                <a:cs typeface="+mn-cs"/>
              </a:rPr>
              <a:t>Plant-like</a:t>
            </a:r>
          </a:p>
        </p:txBody>
      </p:sp>
      <p:sp>
        <p:nvSpPr>
          <p:cNvPr id="3" name="Rectangle 2">
            <a:extLst>
              <a:ext uri="{FF2B5EF4-FFF2-40B4-BE49-F238E27FC236}">
                <a16:creationId xmlns:a16="http://schemas.microsoft.com/office/drawing/2014/main" id="{0051627D-BB51-4918-AA66-A508E3E68713}"/>
              </a:ext>
            </a:extLst>
          </p:cNvPr>
          <p:cNvSpPr/>
          <p:nvPr/>
        </p:nvSpPr>
        <p:spPr>
          <a:xfrm rot="20227891">
            <a:off x="2318409" y="3540205"/>
            <a:ext cx="387798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FF66FF"/>
                  </a:glow>
                </a:effectLst>
                <a:uLnTx/>
                <a:uFillTx/>
                <a:latin typeface="Arial" charset="0"/>
                <a:ea typeface="+mn-ea"/>
                <a:cs typeface="+mn-cs"/>
              </a:rPr>
              <a:t>Animal-like</a:t>
            </a:r>
          </a:p>
        </p:txBody>
      </p:sp>
      <p:pic>
        <p:nvPicPr>
          <p:cNvPr id="17" name="Picture 4" descr="http://www.clker.com/cliparts/9/a/e/e/12154415151126295659lemmling_Cartoon_owl.svg.hi.png">
            <a:extLst>
              <a:ext uri="{FF2B5EF4-FFF2-40B4-BE49-F238E27FC236}">
                <a16:creationId xmlns:a16="http://schemas.microsoft.com/office/drawing/2014/main" id="{5FB927A8-9B0F-4B67-8457-9F4EC6CB40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9807056" flipH="1">
            <a:off x="8085991" y="5913397"/>
            <a:ext cx="273389" cy="2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Image result for pencil transparent background">
            <a:extLst>
              <a:ext uri="{FF2B5EF4-FFF2-40B4-BE49-F238E27FC236}">
                <a16:creationId xmlns:a16="http://schemas.microsoft.com/office/drawing/2014/main" id="{E784B0F4-3F35-4481-BE15-A111DEBC4C4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3156929">
            <a:off x="8207946" y="5774215"/>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Image result for pencil transparent background">
            <a:extLst>
              <a:ext uri="{FF2B5EF4-FFF2-40B4-BE49-F238E27FC236}">
                <a16:creationId xmlns:a16="http://schemas.microsoft.com/office/drawing/2014/main" id="{E1465845-5317-420F-8781-DB77BE53BC2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62739">
            <a:off x="8103696" y="5256015"/>
            <a:ext cx="668461" cy="668461"/>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33BD290-F910-4F0B-852C-70D9BCBE2794}"/>
              </a:ext>
            </a:extLst>
          </p:cNvPr>
          <p:cNvSpPr/>
          <p:nvPr/>
        </p:nvSpPr>
        <p:spPr>
          <a:xfrm>
            <a:off x="5425751" y="4248067"/>
            <a:ext cx="4572000" cy="175432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996633"/>
                  </a:glow>
                </a:effectLst>
                <a:uLnTx/>
                <a:uFillTx/>
                <a:latin typeface="Arial" charset="0"/>
                <a:ea typeface="+mn-ea"/>
                <a:cs typeface="+mn-cs"/>
              </a:rPr>
              <a:t>Fungus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996633"/>
                  </a:glow>
                </a:effectLst>
                <a:uLnTx/>
                <a:uFillTx/>
                <a:latin typeface="Arial" charset="0"/>
                <a:ea typeface="+mn-ea"/>
                <a:cs typeface="+mn-cs"/>
              </a:rPr>
              <a:t>-like</a:t>
            </a:r>
          </a:p>
        </p:txBody>
      </p:sp>
      <p:pic>
        <p:nvPicPr>
          <p:cNvPr id="21" name="Picture 6" descr="Image result for pencil transparent background">
            <a:extLst>
              <a:ext uri="{FF2B5EF4-FFF2-40B4-BE49-F238E27FC236}">
                <a16:creationId xmlns:a16="http://schemas.microsoft.com/office/drawing/2014/main" id="{9DD8C2DC-A64C-4AAC-AE06-D1FFFA98DF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862739">
            <a:off x="7815550" y="5391470"/>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210387B3-78B5-2869-B380-F17575C934BA}"/>
              </a:ext>
            </a:extLst>
          </p:cNvPr>
          <p:cNvPicPr>
            <a:picLocks noChangeAspect="1"/>
          </p:cNvPicPr>
          <p:nvPr/>
        </p:nvPicPr>
        <p:blipFill>
          <a:blip r:embed="rId8"/>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2332754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Placeholder 2"/>
          <p:cNvSpPr>
            <a:spLocks noGrp="1"/>
          </p:cNvSpPr>
          <p:nvPr>
            <p:ph type="body" sz="half" idx="1"/>
          </p:nvPr>
        </p:nvSpPr>
        <p:spPr>
          <a:xfrm>
            <a:off x="228600" y="152400"/>
            <a:ext cx="8686800" cy="5745163"/>
          </a:xfrm>
        </p:spPr>
        <p:txBody>
          <a:bodyPr/>
          <a:lstStyle/>
          <a:p>
            <a:r>
              <a:rPr lang="en-US" dirty="0">
                <a:solidFill>
                  <a:srgbClr val="FFFFCC"/>
                </a:solidFill>
              </a:rPr>
              <a:t>Biologist tend to organize protists into three general types?</a:t>
            </a:r>
          </a:p>
          <a:p>
            <a:pPr lvl="1"/>
            <a:r>
              <a:rPr lang="en-US" dirty="0">
                <a:solidFill>
                  <a:srgbClr val="CCFFCC"/>
                </a:solidFill>
              </a:rPr>
              <a:t>What are these three types?</a:t>
            </a:r>
          </a:p>
        </p:txBody>
      </p:sp>
      <p:pic>
        <p:nvPicPr>
          <p:cNvPr id="4" name="Picture 3">
            <a:extLst>
              <a:ext uri="{FF2B5EF4-FFF2-40B4-BE49-F238E27FC236}">
                <a16:creationId xmlns:a16="http://schemas.microsoft.com/office/drawing/2014/main" id="{B5C7DD9C-21A0-490E-B974-F6DD86A8DF1B}"/>
              </a:ext>
            </a:extLst>
          </p:cNvPr>
          <p:cNvPicPr>
            <a:picLocks noChangeAspect="1"/>
          </p:cNvPicPr>
          <p:nvPr/>
        </p:nvPicPr>
        <p:blipFill>
          <a:blip r:embed="rId2"/>
          <a:stretch>
            <a:fillRect/>
          </a:stretch>
        </p:blipFill>
        <p:spPr>
          <a:xfrm>
            <a:off x="131502" y="1908928"/>
            <a:ext cx="2554664" cy="4529721"/>
          </a:xfrm>
          <a:prstGeom prst="rect">
            <a:avLst/>
          </a:prstGeom>
          <a:ln w="38100">
            <a:solidFill>
              <a:schemeClr val="tx1">
                <a:lumMod val="75000"/>
              </a:schemeClr>
            </a:solidFill>
          </a:ln>
        </p:spPr>
      </p:pic>
      <p:pic>
        <p:nvPicPr>
          <p:cNvPr id="7170" name="Picture 2" descr="Image result for junk drawer">
            <a:extLst>
              <a:ext uri="{FF2B5EF4-FFF2-40B4-BE49-F238E27FC236}">
                <a16:creationId xmlns:a16="http://schemas.microsoft.com/office/drawing/2014/main" id="{C411DFE5-5825-4625-8C8A-CC007E0A0F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119772" y="2614821"/>
            <a:ext cx="4523456" cy="3124200"/>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pic>
        <p:nvPicPr>
          <p:cNvPr id="7176" name="Picture 8" descr="Image result for junk drawer">
            <a:extLst>
              <a:ext uri="{FF2B5EF4-FFF2-40B4-BE49-F238E27FC236}">
                <a16:creationId xmlns:a16="http://schemas.microsoft.com/office/drawing/2014/main" id="{C4BE0DBE-78D2-4B1F-B9C0-4A08BDCA71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834" y="1917824"/>
            <a:ext cx="2919953" cy="4523456"/>
          </a:xfrm>
          <a:prstGeom prst="rect">
            <a:avLst/>
          </a:prstGeom>
          <a:noFill/>
          <a:ln w="38100">
            <a:solidFill>
              <a:schemeClr val="tx1">
                <a:lumMod val="75000"/>
              </a:schemeClr>
            </a:solidFill>
          </a:ln>
          <a:extLst>
            <a:ext uri="{909E8E84-426E-40DD-AFC4-6F175D3DCCD1}">
              <a14:hiddenFill xmlns:a14="http://schemas.microsoft.com/office/drawing/2010/main">
                <a:solidFill>
                  <a:srgbClr val="FFFFFF"/>
                </a:solidFill>
              </a14:hiddenFill>
            </a:ext>
          </a:extLst>
        </p:spPr>
      </p:pic>
      <p:sp>
        <p:nvSpPr>
          <p:cNvPr id="6" name="Rectangle: Rounded Corners 5">
            <a:extLst>
              <a:ext uri="{FF2B5EF4-FFF2-40B4-BE49-F238E27FC236}">
                <a16:creationId xmlns:a16="http://schemas.microsoft.com/office/drawing/2014/main" id="{CEE2BADB-7354-4E07-8CDE-F22F41D366B8}"/>
              </a:ext>
            </a:extLst>
          </p:cNvPr>
          <p:cNvSpPr/>
          <p:nvPr/>
        </p:nvSpPr>
        <p:spPr bwMode="auto">
          <a:xfrm>
            <a:off x="381000" y="2209800"/>
            <a:ext cx="2057400"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Rectangle: Rounded Corners 11">
            <a:extLst>
              <a:ext uri="{FF2B5EF4-FFF2-40B4-BE49-F238E27FC236}">
                <a16:creationId xmlns:a16="http://schemas.microsoft.com/office/drawing/2014/main" id="{EC103F53-E81F-4CCF-A059-99525C724927}"/>
              </a:ext>
            </a:extLst>
          </p:cNvPr>
          <p:cNvSpPr/>
          <p:nvPr/>
        </p:nvSpPr>
        <p:spPr bwMode="auto">
          <a:xfrm>
            <a:off x="3143366"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Rectangle: Rounded Corners 12">
            <a:extLst>
              <a:ext uri="{FF2B5EF4-FFF2-40B4-BE49-F238E27FC236}">
                <a16:creationId xmlns:a16="http://schemas.microsoft.com/office/drawing/2014/main" id="{C011D02C-5A52-4BB7-8300-DA7BA6FA3E56}"/>
              </a:ext>
            </a:extLst>
          </p:cNvPr>
          <p:cNvSpPr/>
          <p:nvPr/>
        </p:nvSpPr>
        <p:spPr bwMode="auto">
          <a:xfrm>
            <a:off x="6250993" y="2209800"/>
            <a:ext cx="2571634" cy="990600"/>
          </a:xfrm>
          <a:prstGeom prst="roundRect">
            <a:avLst/>
          </a:prstGeom>
          <a:solidFill>
            <a:schemeClr val="bg1">
              <a:lumMod val="95000"/>
              <a:lumOff val="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TextBox 6">
            <a:extLst>
              <a:ext uri="{FF2B5EF4-FFF2-40B4-BE49-F238E27FC236}">
                <a16:creationId xmlns:a16="http://schemas.microsoft.com/office/drawing/2014/main" id="{98D8E23A-F29C-46AB-A1B1-6EA70258605F}"/>
              </a:ext>
            </a:extLst>
          </p:cNvPr>
          <p:cNvSpPr txBox="1"/>
          <p:nvPr/>
        </p:nvSpPr>
        <p:spPr>
          <a:xfrm>
            <a:off x="494434" y="2243435"/>
            <a:ext cx="1828800" cy="923330"/>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CCFFCC"/>
                </a:solidFill>
                <a:effectLst/>
                <a:uLnTx/>
                <a:uFillTx/>
                <a:latin typeface="Arial" charset="0"/>
                <a:ea typeface="+mn-ea"/>
                <a:cs typeface="+mn-cs"/>
              </a:rPr>
              <a:t>The ones that make their own food.</a:t>
            </a:r>
          </a:p>
        </p:txBody>
      </p:sp>
      <p:sp>
        <p:nvSpPr>
          <p:cNvPr id="8" name="Rectangle 7">
            <a:extLst>
              <a:ext uri="{FF2B5EF4-FFF2-40B4-BE49-F238E27FC236}">
                <a16:creationId xmlns:a16="http://schemas.microsoft.com/office/drawing/2014/main" id="{0B0A8157-57FC-4A7E-8DC9-CFE71F5D4A4D}"/>
              </a:ext>
            </a:extLst>
          </p:cNvPr>
          <p:cNvSpPr/>
          <p:nvPr/>
        </p:nvSpPr>
        <p:spPr>
          <a:xfrm>
            <a:off x="3197895" y="2209800"/>
            <a:ext cx="2212305"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66FF"/>
                </a:solidFill>
                <a:effectLst/>
                <a:uLnTx/>
                <a:uFillTx/>
                <a:latin typeface="Arial" charset="0"/>
                <a:ea typeface="+mn-ea"/>
                <a:cs typeface="+mn-cs"/>
              </a:rPr>
              <a:t>The ones that eat food.</a:t>
            </a:r>
          </a:p>
        </p:txBody>
      </p:sp>
      <p:sp>
        <p:nvSpPr>
          <p:cNvPr id="9" name="Rectangle 8">
            <a:extLst>
              <a:ext uri="{FF2B5EF4-FFF2-40B4-BE49-F238E27FC236}">
                <a16:creationId xmlns:a16="http://schemas.microsoft.com/office/drawing/2014/main" id="{AE43880F-4AB5-4212-98AB-0598DA9E43CF}"/>
              </a:ext>
            </a:extLst>
          </p:cNvPr>
          <p:cNvSpPr/>
          <p:nvPr/>
        </p:nvSpPr>
        <p:spPr>
          <a:xfrm>
            <a:off x="6333158" y="2247089"/>
            <a:ext cx="2192683"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996633"/>
                </a:solidFill>
                <a:effectLst/>
                <a:uLnTx/>
                <a:uFillTx/>
                <a:latin typeface="Arial" charset="0"/>
                <a:ea typeface="+mn-ea"/>
                <a:cs typeface="+mn-cs"/>
              </a:rPr>
              <a:t>The ones that absorb / decompose  food</a:t>
            </a:r>
          </a:p>
        </p:txBody>
      </p:sp>
      <p:pic>
        <p:nvPicPr>
          <p:cNvPr id="10" name="Picture 9">
            <a:extLst>
              <a:ext uri="{FF2B5EF4-FFF2-40B4-BE49-F238E27FC236}">
                <a16:creationId xmlns:a16="http://schemas.microsoft.com/office/drawing/2014/main" id="{4745E23E-71E9-46E9-A70F-63E18EC830E1}"/>
              </a:ext>
            </a:extLst>
          </p:cNvPr>
          <p:cNvPicPr>
            <a:picLocks noChangeAspect="1"/>
          </p:cNvPicPr>
          <p:nvPr/>
        </p:nvPicPr>
        <p:blipFill>
          <a:blip r:embed="rId5"/>
          <a:stretch>
            <a:fillRect/>
          </a:stretch>
        </p:blipFill>
        <p:spPr>
          <a:xfrm rot="20161042">
            <a:off x="2001505" y="4438120"/>
            <a:ext cx="5074097" cy="762000"/>
          </a:xfrm>
          <a:prstGeom prst="rect">
            <a:avLst/>
          </a:prstGeom>
        </p:spPr>
      </p:pic>
      <p:sp>
        <p:nvSpPr>
          <p:cNvPr id="11" name="Rectangle 10">
            <a:extLst>
              <a:ext uri="{FF2B5EF4-FFF2-40B4-BE49-F238E27FC236}">
                <a16:creationId xmlns:a16="http://schemas.microsoft.com/office/drawing/2014/main" id="{0CFA760F-4FCD-439F-991A-4AEDEE9FD961}"/>
              </a:ext>
            </a:extLst>
          </p:cNvPr>
          <p:cNvSpPr/>
          <p:nvPr/>
        </p:nvSpPr>
        <p:spPr>
          <a:xfrm>
            <a:off x="7953478" y="524424"/>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5</a:t>
            </a:r>
          </a:p>
        </p:txBody>
      </p:sp>
      <p:sp>
        <p:nvSpPr>
          <p:cNvPr id="2" name="Rectangle 1">
            <a:extLst>
              <a:ext uri="{FF2B5EF4-FFF2-40B4-BE49-F238E27FC236}">
                <a16:creationId xmlns:a16="http://schemas.microsoft.com/office/drawing/2014/main" id="{EE15D271-BCC0-47B0-9780-CFDC6ACDC0C6}"/>
              </a:ext>
            </a:extLst>
          </p:cNvPr>
          <p:cNvSpPr/>
          <p:nvPr/>
        </p:nvSpPr>
        <p:spPr>
          <a:xfrm>
            <a:off x="-64538" y="3271668"/>
            <a:ext cx="32624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468A4B">
                      <a:satMod val="175000"/>
                    </a:srgbClr>
                  </a:glow>
                </a:effectLst>
                <a:uLnTx/>
                <a:uFillTx/>
                <a:latin typeface="Arial" charset="0"/>
                <a:ea typeface="+mn-ea"/>
                <a:cs typeface="+mn-cs"/>
              </a:rPr>
              <a:t>Plant-like</a:t>
            </a:r>
          </a:p>
        </p:txBody>
      </p:sp>
      <p:sp>
        <p:nvSpPr>
          <p:cNvPr id="3" name="Rectangle 2">
            <a:extLst>
              <a:ext uri="{FF2B5EF4-FFF2-40B4-BE49-F238E27FC236}">
                <a16:creationId xmlns:a16="http://schemas.microsoft.com/office/drawing/2014/main" id="{0051627D-BB51-4918-AA66-A508E3E68713}"/>
              </a:ext>
            </a:extLst>
          </p:cNvPr>
          <p:cNvSpPr/>
          <p:nvPr/>
        </p:nvSpPr>
        <p:spPr>
          <a:xfrm rot="20227891">
            <a:off x="2318409" y="3540205"/>
            <a:ext cx="387798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FF66FF"/>
                  </a:glow>
                </a:effectLst>
                <a:uLnTx/>
                <a:uFillTx/>
                <a:latin typeface="Arial" charset="0"/>
                <a:ea typeface="+mn-ea"/>
                <a:cs typeface="+mn-cs"/>
              </a:rPr>
              <a:t>Animal-like</a:t>
            </a:r>
          </a:p>
        </p:txBody>
      </p:sp>
      <p:pic>
        <p:nvPicPr>
          <p:cNvPr id="18" name="Picture 4" descr="http://www.clker.com/cliparts/9/a/e/e/12154415151126295659lemmling_Cartoon_owl.svg.hi.png">
            <a:extLst>
              <a:ext uri="{FF2B5EF4-FFF2-40B4-BE49-F238E27FC236}">
                <a16:creationId xmlns:a16="http://schemas.microsoft.com/office/drawing/2014/main" id="{42563E0E-C785-4EE9-B5C1-EB64FFF7E2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6025765" y="-81349"/>
            <a:ext cx="2485360" cy="24472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A33BD290-F910-4F0B-852C-70D9BCBE2794}"/>
              </a:ext>
            </a:extLst>
          </p:cNvPr>
          <p:cNvSpPr/>
          <p:nvPr/>
        </p:nvSpPr>
        <p:spPr>
          <a:xfrm>
            <a:off x="5425751" y="4248067"/>
            <a:ext cx="4572000" cy="1754326"/>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996633"/>
                  </a:glow>
                </a:effectLst>
                <a:uLnTx/>
                <a:uFillTx/>
                <a:latin typeface="Arial" charset="0"/>
                <a:ea typeface="+mn-ea"/>
                <a:cs typeface="+mn-cs"/>
              </a:rPr>
              <a:t>Fungus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ysClr val="windowText" lastClr="000000"/>
                  </a:solidFill>
                  <a:prstDash val="solid"/>
                </a:ln>
                <a:solidFill>
                  <a:srgbClr val="468A4B">
                    <a:lumMod val="40000"/>
                    <a:lumOff val="60000"/>
                  </a:srgbClr>
                </a:solidFill>
                <a:effectLst>
                  <a:glow rad="228600">
                    <a:srgbClr val="996633"/>
                  </a:glow>
                </a:effectLst>
                <a:uLnTx/>
                <a:uFillTx/>
                <a:latin typeface="Arial" charset="0"/>
                <a:ea typeface="+mn-ea"/>
                <a:cs typeface="+mn-cs"/>
              </a:rPr>
              <a:t>-like</a:t>
            </a:r>
          </a:p>
        </p:txBody>
      </p:sp>
      <p:pic>
        <p:nvPicPr>
          <p:cNvPr id="21" name="Picture 4" descr="http://www.clker.com/cliparts/9/a/e/e/12154415151126295659lemmling_Cartoon_owl.svg.hi.png">
            <a:extLst>
              <a:ext uri="{FF2B5EF4-FFF2-40B4-BE49-F238E27FC236}">
                <a16:creationId xmlns:a16="http://schemas.microsoft.com/office/drawing/2014/main" id="{D4558C29-BE3F-4817-94DA-DFD5FB8E165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19807056" flipH="1">
            <a:off x="8085991" y="5913397"/>
            <a:ext cx="273389" cy="269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6" descr="Image result for pencil transparent background">
            <a:extLst>
              <a:ext uri="{FF2B5EF4-FFF2-40B4-BE49-F238E27FC236}">
                <a16:creationId xmlns:a16="http://schemas.microsoft.com/office/drawing/2014/main" id="{70C2D1E0-7666-43CF-9691-9B7AFB6DB70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3156929">
            <a:off x="8207946" y="5774215"/>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Image result for pencil transparent background">
            <a:extLst>
              <a:ext uri="{FF2B5EF4-FFF2-40B4-BE49-F238E27FC236}">
                <a16:creationId xmlns:a16="http://schemas.microsoft.com/office/drawing/2014/main" id="{CCBC7608-B708-4D54-BAD6-E17FE6C918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862739">
            <a:off x="7815550" y="5391470"/>
            <a:ext cx="668461" cy="66846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290C97-41DF-3B31-2EF8-6917762F609D}"/>
              </a:ext>
            </a:extLst>
          </p:cNvPr>
          <p:cNvPicPr>
            <a:picLocks noChangeAspect="1"/>
          </p:cNvPicPr>
          <p:nvPr/>
        </p:nvPicPr>
        <p:blipFill>
          <a:blip r:embed="rId9"/>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58349568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294564191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00B050"/>
                          </a:solidFill>
                          <a:effectLst/>
                          <a:latin typeface="Times New Roman" pitchFamily="18" charset="0"/>
                        </a:rPr>
                        <a:t>GREEN</a:t>
                      </a:r>
                      <a:br>
                        <a:rPr kumimoji="0" lang="en-US" sz="1600" b="1" i="0" u="none" strike="noStrike" cap="none" normalizeH="0" baseline="0" dirty="0">
                          <a:ln>
                            <a:noFill/>
                          </a:ln>
                          <a:solidFill>
                            <a:srgbClr val="00B050"/>
                          </a:solidFill>
                          <a:effectLst/>
                          <a:latin typeface="Times New Roman" pitchFamily="18" charset="0"/>
                        </a:rPr>
                      </a:br>
                      <a:r>
                        <a:rPr kumimoji="0" lang="en-US" sz="1600" b="1" i="0" u="none" strike="noStrike" cap="none" normalizeH="0" baseline="0" dirty="0">
                          <a:ln>
                            <a:noFill/>
                          </a:ln>
                          <a:solidFill>
                            <a:srgbClr val="00B050"/>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00B050"/>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00B050"/>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00B050"/>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00B050"/>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00B050"/>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E0BF778E-55A8-4F70-B908-3D03478284C7}"/>
              </a:ext>
            </a:extLst>
          </p:cNvPr>
          <p:cNvSpPr/>
          <p:nvPr/>
        </p:nvSpPr>
        <p:spPr>
          <a:xfrm>
            <a:off x="1958975" y="827694"/>
            <a:ext cx="17526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1493428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152400"/>
            <a:ext cx="8991600" cy="5821363"/>
          </a:xfrm>
        </p:spPr>
        <p:txBody>
          <a:bodyPr/>
          <a:lstStyle/>
          <a:p>
            <a:pPr eaLnBrk="1" hangingPunct="1">
              <a:buFontTx/>
              <a:buNone/>
            </a:pPr>
            <a:r>
              <a:rPr lang="en-US" dirty="0"/>
              <a:t>  What are the common names to the three algae classes below?</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2" name="WordArt 8"/>
          <p:cNvSpPr>
            <a:spLocks noChangeArrowheads="1" noChangeShapeType="1" noTextEdit="1"/>
          </p:cNvSpPr>
          <p:nvPr/>
        </p:nvSpPr>
        <p:spPr bwMode="auto">
          <a:xfrm>
            <a:off x="6019800" y="6248400"/>
            <a:ext cx="2586038" cy="2508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2290" name="Picture 2" descr="Image result for green algae">
            <a:extLst>
              <a:ext uri="{FF2B5EF4-FFF2-40B4-BE49-F238E27FC236}">
                <a16:creationId xmlns:a16="http://schemas.microsoft.com/office/drawing/2014/main" id="{B5D1E428-B242-4CD4-B86E-28FBA03E7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06450"/>
            <a:ext cx="5201887" cy="269875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2292" name="Picture 4" descr="Image result for brown algae">
            <a:extLst>
              <a:ext uri="{FF2B5EF4-FFF2-40B4-BE49-F238E27FC236}">
                <a16:creationId xmlns:a16="http://schemas.microsoft.com/office/drawing/2014/main" id="{FD397F31-D448-4918-AFF6-43C7F80BD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19200"/>
            <a:ext cx="3003869" cy="5363164"/>
          </a:xfrm>
          <a:prstGeom prst="rect">
            <a:avLst/>
          </a:prstGeom>
          <a:noFill/>
          <a:ln w="57150">
            <a:solidFill>
              <a:srgbClr val="996633"/>
            </a:solidFill>
          </a:ln>
          <a:extLst>
            <a:ext uri="{909E8E84-426E-40DD-AFC4-6F175D3DCCD1}">
              <a14:hiddenFill xmlns:a14="http://schemas.microsoft.com/office/drawing/2010/main">
                <a:solidFill>
                  <a:srgbClr val="FFFFFF"/>
                </a:solidFill>
              </a14:hiddenFill>
            </a:ext>
          </a:extLst>
        </p:spPr>
      </p:pic>
      <p:pic>
        <p:nvPicPr>
          <p:cNvPr id="12294" name="Picture 6" descr="Image result for red algae">
            <a:extLst>
              <a:ext uri="{FF2B5EF4-FFF2-40B4-BE49-F238E27FC236}">
                <a16:creationId xmlns:a16="http://schemas.microsoft.com/office/drawing/2014/main" id="{3C8F6E2D-927E-4889-8E79-7E809B299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3733800"/>
            <a:ext cx="5213671" cy="284856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5B86A5-F2A8-46E4-A7A3-3DBABE4D64C8}"/>
              </a:ext>
            </a:extLst>
          </p:cNvPr>
          <p:cNvSpPr/>
          <p:nvPr/>
        </p:nvSpPr>
        <p:spPr>
          <a:xfrm>
            <a:off x="3810000" y="3726730"/>
            <a:ext cx="42242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solidFill>
                  <a:srgbClr val="FF0000"/>
                </a:solidFill>
                <a:effectLst>
                  <a:innerShdw blurRad="177800">
                    <a:srgbClr val="FFFFFF">
                      <a:lumMod val="50000"/>
                    </a:srgbClr>
                  </a:innerShdw>
                </a:effectLst>
                <a:uLnTx/>
                <a:uFillTx/>
                <a:latin typeface="Arial" charset="0"/>
                <a:ea typeface="+mn-ea"/>
                <a:cs typeface="+mn-cs"/>
              </a:rPr>
              <a:t>Rhodophyta</a:t>
            </a:r>
          </a:p>
        </p:txBody>
      </p:sp>
      <p:sp>
        <p:nvSpPr>
          <p:cNvPr id="4" name="Rectangle 3">
            <a:extLst>
              <a:ext uri="{FF2B5EF4-FFF2-40B4-BE49-F238E27FC236}">
                <a16:creationId xmlns:a16="http://schemas.microsoft.com/office/drawing/2014/main" id="{6A57D820-4E39-4F26-AF85-C7D49DF32E6E}"/>
              </a:ext>
            </a:extLst>
          </p:cNvPr>
          <p:cNvSpPr/>
          <p:nvPr/>
        </p:nvSpPr>
        <p:spPr>
          <a:xfrm>
            <a:off x="3931043" y="868363"/>
            <a:ext cx="4262705"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solidFill>
                  <a:srgbClr val="CCFFCC"/>
                </a:solidFill>
                <a:effectLst>
                  <a:innerShdw blurRad="177800">
                    <a:srgbClr val="FFFFFF">
                      <a:lumMod val="50000"/>
                    </a:srgbClr>
                  </a:innerShdw>
                </a:effectLst>
                <a:uLnTx/>
                <a:uFillTx/>
                <a:latin typeface="Arial" charset="0"/>
                <a:ea typeface="+mn-ea"/>
                <a:cs typeface="+mn-cs"/>
              </a:rPr>
              <a:t>Chlorophyta</a:t>
            </a:r>
          </a:p>
        </p:txBody>
      </p:sp>
      <p:sp>
        <p:nvSpPr>
          <p:cNvPr id="6" name="Rectangle 5">
            <a:extLst>
              <a:ext uri="{FF2B5EF4-FFF2-40B4-BE49-F238E27FC236}">
                <a16:creationId xmlns:a16="http://schemas.microsoft.com/office/drawing/2014/main" id="{9E8B5385-22FF-4618-B59D-04C519BD67F8}"/>
              </a:ext>
            </a:extLst>
          </p:cNvPr>
          <p:cNvSpPr/>
          <p:nvPr/>
        </p:nvSpPr>
        <p:spPr>
          <a:xfrm>
            <a:off x="399852" y="5044819"/>
            <a:ext cx="244490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Phaeo</a:t>
            </a:r>
            <a:r>
              <a:rPr kumimoji="0" lang="en-US" sz="4400" b="1" i="0" u="none" strike="noStrike" kern="1200" cap="none" spc="0" normalizeH="0" baseline="0" noProof="0" dirty="0">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phyceae</a:t>
            </a:r>
            <a:endParaRPr kumimoji="0" lang="en-US" sz="4400" b="1" i="0" u="none" strike="noStrike" kern="1200" cap="none" spc="0" normalizeH="0" baseline="0" noProof="0" dirty="0">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endParaRPr>
          </a:p>
        </p:txBody>
      </p:sp>
      <p:sp>
        <p:nvSpPr>
          <p:cNvPr id="7" name="Rectangle 6">
            <a:extLst>
              <a:ext uri="{FF2B5EF4-FFF2-40B4-BE49-F238E27FC236}">
                <a16:creationId xmlns:a16="http://schemas.microsoft.com/office/drawing/2014/main" id="{C6E7ED71-45DB-4BE1-BF65-86B023454AB3}"/>
              </a:ext>
            </a:extLst>
          </p:cNvPr>
          <p:cNvSpPr/>
          <p:nvPr/>
        </p:nvSpPr>
        <p:spPr>
          <a:xfrm>
            <a:off x="404560" y="110043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8" name="Rectangle 7">
            <a:extLst>
              <a:ext uri="{FF2B5EF4-FFF2-40B4-BE49-F238E27FC236}">
                <a16:creationId xmlns:a16="http://schemas.microsoft.com/office/drawing/2014/main" id="{027BF42A-94EB-4C58-8943-80ACC8C6B92D}"/>
              </a:ext>
            </a:extLst>
          </p:cNvPr>
          <p:cNvSpPr/>
          <p:nvPr/>
        </p:nvSpPr>
        <p:spPr>
          <a:xfrm>
            <a:off x="3788790" y="2535833"/>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9" name="Rectangle 8">
            <a:extLst>
              <a:ext uri="{FF2B5EF4-FFF2-40B4-BE49-F238E27FC236}">
                <a16:creationId xmlns:a16="http://schemas.microsoft.com/office/drawing/2014/main" id="{994A6C5C-3870-4CE6-9AA1-B44562E588C0}"/>
              </a:ext>
            </a:extLst>
          </p:cNvPr>
          <p:cNvSpPr/>
          <p:nvPr/>
        </p:nvSpPr>
        <p:spPr>
          <a:xfrm>
            <a:off x="3788790" y="5575895"/>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10" name="Rectangle 9">
            <a:extLst>
              <a:ext uri="{FF2B5EF4-FFF2-40B4-BE49-F238E27FC236}">
                <a16:creationId xmlns:a16="http://schemas.microsoft.com/office/drawing/2014/main" id="{EB732F60-1E53-4534-AF5A-7883DF9E1664}"/>
              </a:ext>
            </a:extLst>
          </p:cNvPr>
          <p:cNvSpPr/>
          <p:nvPr/>
        </p:nvSpPr>
        <p:spPr>
          <a:xfrm>
            <a:off x="8422212" y="-54967"/>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6</a:t>
            </a:r>
          </a:p>
        </p:txBody>
      </p:sp>
      <p:pic>
        <p:nvPicPr>
          <p:cNvPr id="2" name="Picture 1">
            <a:extLst>
              <a:ext uri="{FF2B5EF4-FFF2-40B4-BE49-F238E27FC236}">
                <a16:creationId xmlns:a16="http://schemas.microsoft.com/office/drawing/2014/main" id="{1AF583B1-D3AE-719C-1F9C-888EEB89624F}"/>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761132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solidFill>
                  <a:schemeClr val="bg1"/>
                </a:solidFill>
              </a:rPr>
              <a:t>Protista Review Game</a:t>
            </a:r>
          </a:p>
        </p:txBody>
      </p:sp>
    </p:spTree>
    <p:extLst>
      <p:ext uri="{BB962C8B-B14F-4D97-AF65-F5344CB8AC3E}">
        <p14:creationId xmlns:p14="http://schemas.microsoft.com/office/powerpoint/2010/main" val="37210819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152400"/>
            <a:ext cx="8991600" cy="5821363"/>
          </a:xfrm>
        </p:spPr>
        <p:txBody>
          <a:bodyPr/>
          <a:lstStyle/>
          <a:p>
            <a:pPr eaLnBrk="1" hangingPunct="1">
              <a:buFontTx/>
              <a:buNone/>
            </a:pPr>
            <a:r>
              <a:rPr lang="en-US" dirty="0"/>
              <a:t>  What are the common names to the three algae classes below?</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2" name="WordArt 8"/>
          <p:cNvSpPr>
            <a:spLocks noChangeArrowheads="1" noChangeShapeType="1" noTextEdit="1"/>
          </p:cNvSpPr>
          <p:nvPr/>
        </p:nvSpPr>
        <p:spPr bwMode="auto">
          <a:xfrm>
            <a:off x="6019800" y="6248400"/>
            <a:ext cx="2586038" cy="2508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2290" name="Picture 2" descr="Image result for green algae">
            <a:extLst>
              <a:ext uri="{FF2B5EF4-FFF2-40B4-BE49-F238E27FC236}">
                <a16:creationId xmlns:a16="http://schemas.microsoft.com/office/drawing/2014/main" id="{B5D1E428-B242-4CD4-B86E-28FBA03E7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06450"/>
            <a:ext cx="5201887" cy="269875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2292" name="Picture 4" descr="Image result for brown algae">
            <a:extLst>
              <a:ext uri="{FF2B5EF4-FFF2-40B4-BE49-F238E27FC236}">
                <a16:creationId xmlns:a16="http://schemas.microsoft.com/office/drawing/2014/main" id="{FD397F31-D448-4918-AFF6-43C7F80BD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19200"/>
            <a:ext cx="3003869" cy="5363164"/>
          </a:xfrm>
          <a:prstGeom prst="rect">
            <a:avLst/>
          </a:prstGeom>
          <a:noFill/>
          <a:ln w="57150">
            <a:solidFill>
              <a:srgbClr val="996633"/>
            </a:solidFill>
          </a:ln>
          <a:extLst>
            <a:ext uri="{909E8E84-426E-40DD-AFC4-6F175D3DCCD1}">
              <a14:hiddenFill xmlns:a14="http://schemas.microsoft.com/office/drawing/2010/main">
                <a:solidFill>
                  <a:srgbClr val="FFFFFF"/>
                </a:solidFill>
              </a14:hiddenFill>
            </a:ext>
          </a:extLst>
        </p:spPr>
      </p:pic>
      <p:pic>
        <p:nvPicPr>
          <p:cNvPr id="12294" name="Picture 6" descr="Image result for red algae">
            <a:extLst>
              <a:ext uri="{FF2B5EF4-FFF2-40B4-BE49-F238E27FC236}">
                <a16:creationId xmlns:a16="http://schemas.microsoft.com/office/drawing/2014/main" id="{3C8F6E2D-927E-4889-8E79-7E809B299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3733800"/>
            <a:ext cx="5213671" cy="284856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5B86A5-F2A8-46E4-A7A3-3DBABE4D64C8}"/>
              </a:ext>
            </a:extLst>
          </p:cNvPr>
          <p:cNvSpPr/>
          <p:nvPr/>
        </p:nvSpPr>
        <p:spPr>
          <a:xfrm>
            <a:off x="3810000" y="3726730"/>
            <a:ext cx="42242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solidFill>
                  <a:srgbClr val="FF0000"/>
                </a:solidFill>
                <a:effectLst>
                  <a:innerShdw blurRad="177800">
                    <a:srgbClr val="FFFFFF">
                      <a:lumMod val="50000"/>
                    </a:srgbClr>
                  </a:innerShdw>
                </a:effectLst>
                <a:uLnTx/>
                <a:uFillTx/>
                <a:latin typeface="Arial" charset="0"/>
                <a:ea typeface="+mn-ea"/>
                <a:cs typeface="+mn-cs"/>
              </a:rPr>
              <a:t>Rhodophyta</a:t>
            </a:r>
          </a:p>
        </p:txBody>
      </p:sp>
      <p:sp>
        <p:nvSpPr>
          <p:cNvPr id="4" name="Rectangle 3">
            <a:extLst>
              <a:ext uri="{FF2B5EF4-FFF2-40B4-BE49-F238E27FC236}">
                <a16:creationId xmlns:a16="http://schemas.microsoft.com/office/drawing/2014/main" id="{6A57D820-4E39-4F26-AF85-C7D49DF32E6E}"/>
              </a:ext>
            </a:extLst>
          </p:cNvPr>
          <p:cNvSpPr/>
          <p:nvPr/>
        </p:nvSpPr>
        <p:spPr>
          <a:xfrm>
            <a:off x="3931043" y="868363"/>
            <a:ext cx="4262705"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solidFill>
                  <a:srgbClr val="CCFFCC"/>
                </a:solidFill>
                <a:effectLst>
                  <a:innerShdw blurRad="177800">
                    <a:srgbClr val="FFFFFF">
                      <a:lumMod val="50000"/>
                    </a:srgbClr>
                  </a:innerShdw>
                </a:effectLst>
                <a:uLnTx/>
                <a:uFillTx/>
                <a:latin typeface="Arial" charset="0"/>
                <a:ea typeface="+mn-ea"/>
                <a:cs typeface="+mn-cs"/>
              </a:rPr>
              <a:t>Chlorophyta</a:t>
            </a:r>
          </a:p>
        </p:txBody>
      </p:sp>
      <p:sp>
        <p:nvSpPr>
          <p:cNvPr id="6" name="Rectangle 5">
            <a:extLst>
              <a:ext uri="{FF2B5EF4-FFF2-40B4-BE49-F238E27FC236}">
                <a16:creationId xmlns:a16="http://schemas.microsoft.com/office/drawing/2014/main" id="{9E8B5385-22FF-4618-B59D-04C519BD67F8}"/>
              </a:ext>
            </a:extLst>
          </p:cNvPr>
          <p:cNvSpPr/>
          <p:nvPr/>
        </p:nvSpPr>
        <p:spPr>
          <a:xfrm>
            <a:off x="399852" y="5044819"/>
            <a:ext cx="244490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Phaeo</a:t>
            </a:r>
            <a:r>
              <a:rPr kumimoji="0" lang="en-US" sz="4400" b="1" i="0" u="none" strike="noStrike" kern="1200" cap="none" spc="0" normalizeH="0" baseline="0" noProof="0" dirty="0">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phyceae</a:t>
            </a:r>
            <a:endParaRPr kumimoji="0" lang="en-US" sz="4400" b="1" i="0" u="none" strike="noStrike" kern="1200" cap="none" spc="0" normalizeH="0" baseline="0" noProof="0" dirty="0">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endParaRPr>
          </a:p>
        </p:txBody>
      </p:sp>
      <p:sp>
        <p:nvSpPr>
          <p:cNvPr id="7" name="Rectangle 6">
            <a:extLst>
              <a:ext uri="{FF2B5EF4-FFF2-40B4-BE49-F238E27FC236}">
                <a16:creationId xmlns:a16="http://schemas.microsoft.com/office/drawing/2014/main" id="{C6E7ED71-45DB-4BE1-BF65-86B023454AB3}"/>
              </a:ext>
            </a:extLst>
          </p:cNvPr>
          <p:cNvSpPr/>
          <p:nvPr/>
        </p:nvSpPr>
        <p:spPr>
          <a:xfrm>
            <a:off x="404560" y="110043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8" name="Rectangle 7">
            <a:extLst>
              <a:ext uri="{FF2B5EF4-FFF2-40B4-BE49-F238E27FC236}">
                <a16:creationId xmlns:a16="http://schemas.microsoft.com/office/drawing/2014/main" id="{027BF42A-94EB-4C58-8943-80ACC8C6B92D}"/>
              </a:ext>
            </a:extLst>
          </p:cNvPr>
          <p:cNvSpPr/>
          <p:nvPr/>
        </p:nvSpPr>
        <p:spPr>
          <a:xfrm>
            <a:off x="3788790" y="2535833"/>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9" name="Rectangle 8">
            <a:extLst>
              <a:ext uri="{FF2B5EF4-FFF2-40B4-BE49-F238E27FC236}">
                <a16:creationId xmlns:a16="http://schemas.microsoft.com/office/drawing/2014/main" id="{994A6C5C-3870-4CE6-9AA1-B44562E588C0}"/>
              </a:ext>
            </a:extLst>
          </p:cNvPr>
          <p:cNvSpPr/>
          <p:nvPr/>
        </p:nvSpPr>
        <p:spPr>
          <a:xfrm>
            <a:off x="3788790" y="5575895"/>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10" name="Rectangle 9">
            <a:extLst>
              <a:ext uri="{FF2B5EF4-FFF2-40B4-BE49-F238E27FC236}">
                <a16:creationId xmlns:a16="http://schemas.microsoft.com/office/drawing/2014/main" id="{EB732F60-1E53-4534-AF5A-7883DF9E1664}"/>
              </a:ext>
            </a:extLst>
          </p:cNvPr>
          <p:cNvSpPr/>
          <p:nvPr/>
        </p:nvSpPr>
        <p:spPr>
          <a:xfrm>
            <a:off x="8422212" y="-54967"/>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6</a:t>
            </a:r>
          </a:p>
        </p:txBody>
      </p:sp>
      <p:sp>
        <p:nvSpPr>
          <p:cNvPr id="2" name="Rectangle 1">
            <a:extLst>
              <a:ext uri="{FF2B5EF4-FFF2-40B4-BE49-F238E27FC236}">
                <a16:creationId xmlns:a16="http://schemas.microsoft.com/office/drawing/2014/main" id="{67EB648A-78B4-4A86-B5A0-702B146E7074}"/>
              </a:ext>
            </a:extLst>
          </p:cNvPr>
          <p:cNvSpPr/>
          <p:nvPr/>
        </p:nvSpPr>
        <p:spPr>
          <a:xfrm>
            <a:off x="587513" y="2030194"/>
            <a:ext cx="2339102"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996633"/>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Brown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996633"/>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Algae</a:t>
            </a:r>
          </a:p>
        </p:txBody>
      </p:sp>
      <p:pic>
        <p:nvPicPr>
          <p:cNvPr id="5" name="Picture 4">
            <a:extLst>
              <a:ext uri="{FF2B5EF4-FFF2-40B4-BE49-F238E27FC236}">
                <a16:creationId xmlns:a16="http://schemas.microsoft.com/office/drawing/2014/main" id="{43D0B88D-D93A-5E5B-2D93-17CF6547C06B}"/>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14331306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152400"/>
            <a:ext cx="8991600" cy="5821363"/>
          </a:xfrm>
        </p:spPr>
        <p:txBody>
          <a:bodyPr/>
          <a:lstStyle/>
          <a:p>
            <a:pPr eaLnBrk="1" hangingPunct="1">
              <a:buFontTx/>
              <a:buNone/>
            </a:pPr>
            <a:r>
              <a:rPr lang="en-US" dirty="0"/>
              <a:t>  What are the common names to the three algae classes below?</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2" name="WordArt 8"/>
          <p:cNvSpPr>
            <a:spLocks noChangeArrowheads="1" noChangeShapeType="1" noTextEdit="1"/>
          </p:cNvSpPr>
          <p:nvPr/>
        </p:nvSpPr>
        <p:spPr bwMode="auto">
          <a:xfrm>
            <a:off x="6019800" y="6248400"/>
            <a:ext cx="2586038" cy="2508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2290" name="Picture 2" descr="Image result for green algae">
            <a:extLst>
              <a:ext uri="{FF2B5EF4-FFF2-40B4-BE49-F238E27FC236}">
                <a16:creationId xmlns:a16="http://schemas.microsoft.com/office/drawing/2014/main" id="{B5D1E428-B242-4CD4-B86E-28FBA03E7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06450"/>
            <a:ext cx="5201887" cy="269875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2292" name="Picture 4" descr="Image result for brown algae">
            <a:extLst>
              <a:ext uri="{FF2B5EF4-FFF2-40B4-BE49-F238E27FC236}">
                <a16:creationId xmlns:a16="http://schemas.microsoft.com/office/drawing/2014/main" id="{FD397F31-D448-4918-AFF6-43C7F80BD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19200"/>
            <a:ext cx="3003869" cy="5363164"/>
          </a:xfrm>
          <a:prstGeom prst="rect">
            <a:avLst/>
          </a:prstGeom>
          <a:noFill/>
          <a:ln w="57150">
            <a:solidFill>
              <a:srgbClr val="996633"/>
            </a:solidFill>
          </a:ln>
          <a:extLst>
            <a:ext uri="{909E8E84-426E-40DD-AFC4-6F175D3DCCD1}">
              <a14:hiddenFill xmlns:a14="http://schemas.microsoft.com/office/drawing/2010/main">
                <a:solidFill>
                  <a:srgbClr val="FFFFFF"/>
                </a:solidFill>
              </a14:hiddenFill>
            </a:ext>
          </a:extLst>
        </p:spPr>
      </p:pic>
      <p:pic>
        <p:nvPicPr>
          <p:cNvPr id="12294" name="Picture 6" descr="Image result for red algae">
            <a:extLst>
              <a:ext uri="{FF2B5EF4-FFF2-40B4-BE49-F238E27FC236}">
                <a16:creationId xmlns:a16="http://schemas.microsoft.com/office/drawing/2014/main" id="{3C8F6E2D-927E-4889-8E79-7E809B299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3733800"/>
            <a:ext cx="5213671" cy="284856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5B86A5-F2A8-46E4-A7A3-3DBABE4D64C8}"/>
              </a:ext>
            </a:extLst>
          </p:cNvPr>
          <p:cNvSpPr/>
          <p:nvPr/>
        </p:nvSpPr>
        <p:spPr>
          <a:xfrm>
            <a:off x="3810000" y="3726730"/>
            <a:ext cx="42242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solidFill>
                  <a:srgbClr val="FF0000"/>
                </a:solidFill>
                <a:effectLst>
                  <a:innerShdw blurRad="177800">
                    <a:srgbClr val="FFFFFF">
                      <a:lumMod val="50000"/>
                    </a:srgbClr>
                  </a:innerShdw>
                </a:effectLst>
                <a:uLnTx/>
                <a:uFillTx/>
                <a:latin typeface="Arial" charset="0"/>
                <a:ea typeface="+mn-ea"/>
                <a:cs typeface="+mn-cs"/>
              </a:rPr>
              <a:t>Rhodophyta</a:t>
            </a:r>
          </a:p>
        </p:txBody>
      </p:sp>
      <p:sp>
        <p:nvSpPr>
          <p:cNvPr id="4" name="Rectangle 3">
            <a:extLst>
              <a:ext uri="{FF2B5EF4-FFF2-40B4-BE49-F238E27FC236}">
                <a16:creationId xmlns:a16="http://schemas.microsoft.com/office/drawing/2014/main" id="{6A57D820-4E39-4F26-AF85-C7D49DF32E6E}"/>
              </a:ext>
            </a:extLst>
          </p:cNvPr>
          <p:cNvSpPr/>
          <p:nvPr/>
        </p:nvSpPr>
        <p:spPr>
          <a:xfrm>
            <a:off x="3931043" y="868363"/>
            <a:ext cx="4262705"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solidFill>
                  <a:srgbClr val="CCFFCC"/>
                </a:solidFill>
                <a:effectLst>
                  <a:innerShdw blurRad="177800">
                    <a:srgbClr val="FFFFFF">
                      <a:lumMod val="50000"/>
                    </a:srgbClr>
                  </a:innerShdw>
                </a:effectLst>
                <a:uLnTx/>
                <a:uFillTx/>
                <a:latin typeface="Arial" charset="0"/>
                <a:ea typeface="+mn-ea"/>
                <a:cs typeface="+mn-cs"/>
              </a:rPr>
              <a:t>Chlorophyta</a:t>
            </a:r>
          </a:p>
        </p:txBody>
      </p:sp>
      <p:sp>
        <p:nvSpPr>
          <p:cNvPr id="6" name="Rectangle 5">
            <a:extLst>
              <a:ext uri="{FF2B5EF4-FFF2-40B4-BE49-F238E27FC236}">
                <a16:creationId xmlns:a16="http://schemas.microsoft.com/office/drawing/2014/main" id="{9E8B5385-22FF-4618-B59D-04C519BD67F8}"/>
              </a:ext>
            </a:extLst>
          </p:cNvPr>
          <p:cNvSpPr/>
          <p:nvPr/>
        </p:nvSpPr>
        <p:spPr>
          <a:xfrm>
            <a:off x="399852" y="5044819"/>
            <a:ext cx="244490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Phaeo</a:t>
            </a:r>
            <a:r>
              <a:rPr kumimoji="0" lang="en-US" sz="4400" b="1" i="0" u="none" strike="noStrike" kern="1200" cap="none" spc="0" normalizeH="0" baseline="0" noProof="0" dirty="0">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phyceae</a:t>
            </a:r>
            <a:endParaRPr kumimoji="0" lang="en-US" sz="4400" b="1" i="0" u="none" strike="noStrike" kern="1200" cap="none" spc="0" normalizeH="0" baseline="0" noProof="0" dirty="0">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endParaRPr>
          </a:p>
        </p:txBody>
      </p:sp>
      <p:sp>
        <p:nvSpPr>
          <p:cNvPr id="7" name="Rectangle 6">
            <a:extLst>
              <a:ext uri="{FF2B5EF4-FFF2-40B4-BE49-F238E27FC236}">
                <a16:creationId xmlns:a16="http://schemas.microsoft.com/office/drawing/2014/main" id="{C6E7ED71-45DB-4BE1-BF65-86B023454AB3}"/>
              </a:ext>
            </a:extLst>
          </p:cNvPr>
          <p:cNvSpPr/>
          <p:nvPr/>
        </p:nvSpPr>
        <p:spPr>
          <a:xfrm>
            <a:off x="404560" y="110043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8" name="Rectangle 7">
            <a:extLst>
              <a:ext uri="{FF2B5EF4-FFF2-40B4-BE49-F238E27FC236}">
                <a16:creationId xmlns:a16="http://schemas.microsoft.com/office/drawing/2014/main" id="{027BF42A-94EB-4C58-8943-80ACC8C6B92D}"/>
              </a:ext>
            </a:extLst>
          </p:cNvPr>
          <p:cNvSpPr/>
          <p:nvPr/>
        </p:nvSpPr>
        <p:spPr>
          <a:xfrm>
            <a:off x="3788790" y="2535833"/>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9" name="Rectangle 8">
            <a:extLst>
              <a:ext uri="{FF2B5EF4-FFF2-40B4-BE49-F238E27FC236}">
                <a16:creationId xmlns:a16="http://schemas.microsoft.com/office/drawing/2014/main" id="{994A6C5C-3870-4CE6-9AA1-B44562E588C0}"/>
              </a:ext>
            </a:extLst>
          </p:cNvPr>
          <p:cNvSpPr/>
          <p:nvPr/>
        </p:nvSpPr>
        <p:spPr>
          <a:xfrm>
            <a:off x="3788790" y="5575895"/>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10" name="Rectangle 9">
            <a:extLst>
              <a:ext uri="{FF2B5EF4-FFF2-40B4-BE49-F238E27FC236}">
                <a16:creationId xmlns:a16="http://schemas.microsoft.com/office/drawing/2014/main" id="{EB732F60-1E53-4534-AF5A-7883DF9E1664}"/>
              </a:ext>
            </a:extLst>
          </p:cNvPr>
          <p:cNvSpPr/>
          <p:nvPr/>
        </p:nvSpPr>
        <p:spPr>
          <a:xfrm>
            <a:off x="8422212" y="-54967"/>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6</a:t>
            </a:r>
          </a:p>
        </p:txBody>
      </p:sp>
      <p:sp>
        <p:nvSpPr>
          <p:cNvPr id="2" name="Rectangle 1">
            <a:extLst>
              <a:ext uri="{FF2B5EF4-FFF2-40B4-BE49-F238E27FC236}">
                <a16:creationId xmlns:a16="http://schemas.microsoft.com/office/drawing/2014/main" id="{67EB648A-78B4-4A86-B5A0-702B146E7074}"/>
              </a:ext>
            </a:extLst>
          </p:cNvPr>
          <p:cNvSpPr/>
          <p:nvPr/>
        </p:nvSpPr>
        <p:spPr>
          <a:xfrm>
            <a:off x="587513" y="2030194"/>
            <a:ext cx="2339102"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996633"/>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Brown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996633"/>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Algae</a:t>
            </a:r>
          </a:p>
        </p:txBody>
      </p:sp>
      <p:sp>
        <p:nvSpPr>
          <p:cNvPr id="5" name="Rectangle 4">
            <a:extLst>
              <a:ext uri="{FF2B5EF4-FFF2-40B4-BE49-F238E27FC236}">
                <a16:creationId xmlns:a16="http://schemas.microsoft.com/office/drawing/2014/main" id="{81C805DC-17B7-4B07-8317-D3DD6743F227}"/>
              </a:ext>
            </a:extLst>
          </p:cNvPr>
          <p:cNvSpPr/>
          <p:nvPr/>
        </p:nvSpPr>
        <p:spPr>
          <a:xfrm>
            <a:off x="4103704" y="1772095"/>
            <a:ext cx="4572000" cy="92333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00B050"/>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Green Algae</a:t>
            </a:r>
          </a:p>
        </p:txBody>
      </p:sp>
      <p:pic>
        <p:nvPicPr>
          <p:cNvPr id="11" name="Picture 10">
            <a:extLst>
              <a:ext uri="{FF2B5EF4-FFF2-40B4-BE49-F238E27FC236}">
                <a16:creationId xmlns:a16="http://schemas.microsoft.com/office/drawing/2014/main" id="{DD84B071-84ED-6094-E659-5A6D1CA51767}"/>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75822464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152400"/>
            <a:ext cx="8991600" cy="5821363"/>
          </a:xfrm>
        </p:spPr>
        <p:txBody>
          <a:bodyPr/>
          <a:lstStyle/>
          <a:p>
            <a:pPr eaLnBrk="1" hangingPunct="1">
              <a:buFontTx/>
              <a:buNone/>
            </a:pPr>
            <a:r>
              <a:rPr lang="en-US" dirty="0"/>
              <a:t>  What are the common names to the three algae classes below?</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2" name="WordArt 8"/>
          <p:cNvSpPr>
            <a:spLocks noChangeArrowheads="1" noChangeShapeType="1" noTextEdit="1"/>
          </p:cNvSpPr>
          <p:nvPr/>
        </p:nvSpPr>
        <p:spPr bwMode="auto">
          <a:xfrm>
            <a:off x="6019800" y="6248400"/>
            <a:ext cx="2586038" cy="2508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2290" name="Picture 2" descr="Image result for green algae">
            <a:extLst>
              <a:ext uri="{FF2B5EF4-FFF2-40B4-BE49-F238E27FC236}">
                <a16:creationId xmlns:a16="http://schemas.microsoft.com/office/drawing/2014/main" id="{B5D1E428-B242-4CD4-B86E-28FBA03E7D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806450"/>
            <a:ext cx="5201887" cy="2698750"/>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12292" name="Picture 4" descr="Image result for brown algae">
            <a:extLst>
              <a:ext uri="{FF2B5EF4-FFF2-40B4-BE49-F238E27FC236}">
                <a16:creationId xmlns:a16="http://schemas.microsoft.com/office/drawing/2014/main" id="{FD397F31-D448-4918-AFF6-43C7F80BD4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999" y="1219200"/>
            <a:ext cx="3003869" cy="5363164"/>
          </a:xfrm>
          <a:prstGeom prst="rect">
            <a:avLst/>
          </a:prstGeom>
          <a:noFill/>
          <a:ln w="57150">
            <a:solidFill>
              <a:srgbClr val="996633"/>
            </a:solidFill>
          </a:ln>
          <a:extLst>
            <a:ext uri="{909E8E84-426E-40DD-AFC4-6F175D3DCCD1}">
              <a14:hiddenFill xmlns:a14="http://schemas.microsoft.com/office/drawing/2010/main">
                <a:solidFill>
                  <a:srgbClr val="FFFFFF"/>
                </a:solidFill>
              </a14:hiddenFill>
            </a:ext>
          </a:extLst>
        </p:spPr>
      </p:pic>
      <p:pic>
        <p:nvPicPr>
          <p:cNvPr id="12294" name="Picture 6" descr="Image result for red algae">
            <a:extLst>
              <a:ext uri="{FF2B5EF4-FFF2-40B4-BE49-F238E27FC236}">
                <a16:creationId xmlns:a16="http://schemas.microsoft.com/office/drawing/2014/main" id="{3C8F6E2D-927E-4889-8E79-7E809B299A2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599" y="3733800"/>
            <a:ext cx="5213671" cy="2848564"/>
          </a:xfrm>
          <a:prstGeom prst="rect">
            <a:avLst/>
          </a:prstGeom>
          <a:noFill/>
          <a:ln w="38100">
            <a:solidFill>
              <a:srgbClr val="FF0000"/>
            </a:solidFill>
          </a:ln>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75B86A5-F2A8-46E4-A7A3-3DBABE4D64C8}"/>
              </a:ext>
            </a:extLst>
          </p:cNvPr>
          <p:cNvSpPr/>
          <p:nvPr/>
        </p:nvSpPr>
        <p:spPr>
          <a:xfrm>
            <a:off x="3810000" y="3726730"/>
            <a:ext cx="4224233"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solidFill>
                  <a:srgbClr val="FF0000"/>
                </a:solidFill>
                <a:effectLst>
                  <a:innerShdw blurRad="177800">
                    <a:srgbClr val="FFFFFF">
                      <a:lumMod val="50000"/>
                    </a:srgbClr>
                  </a:innerShdw>
                </a:effectLst>
                <a:uLnTx/>
                <a:uFillTx/>
                <a:latin typeface="Arial" charset="0"/>
                <a:ea typeface="+mn-ea"/>
                <a:cs typeface="+mn-cs"/>
              </a:rPr>
              <a:t>Rhodophyta</a:t>
            </a:r>
          </a:p>
        </p:txBody>
      </p:sp>
      <p:sp>
        <p:nvSpPr>
          <p:cNvPr id="4" name="Rectangle 3">
            <a:extLst>
              <a:ext uri="{FF2B5EF4-FFF2-40B4-BE49-F238E27FC236}">
                <a16:creationId xmlns:a16="http://schemas.microsoft.com/office/drawing/2014/main" id="{6A57D820-4E39-4F26-AF85-C7D49DF32E6E}"/>
              </a:ext>
            </a:extLst>
          </p:cNvPr>
          <p:cNvSpPr/>
          <p:nvPr/>
        </p:nvSpPr>
        <p:spPr>
          <a:xfrm>
            <a:off x="3931043" y="868363"/>
            <a:ext cx="4262705"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solidFill>
                  <a:srgbClr val="CCFFCC"/>
                </a:solidFill>
                <a:effectLst>
                  <a:innerShdw blurRad="177800">
                    <a:srgbClr val="FFFFFF">
                      <a:lumMod val="50000"/>
                    </a:srgbClr>
                  </a:innerShdw>
                </a:effectLst>
                <a:uLnTx/>
                <a:uFillTx/>
                <a:latin typeface="Arial" charset="0"/>
                <a:ea typeface="+mn-ea"/>
                <a:cs typeface="+mn-cs"/>
              </a:rPr>
              <a:t>Chlorophyta</a:t>
            </a:r>
          </a:p>
        </p:txBody>
      </p:sp>
      <p:sp>
        <p:nvSpPr>
          <p:cNvPr id="6" name="Rectangle 5">
            <a:extLst>
              <a:ext uri="{FF2B5EF4-FFF2-40B4-BE49-F238E27FC236}">
                <a16:creationId xmlns:a16="http://schemas.microsoft.com/office/drawing/2014/main" id="{9E8B5385-22FF-4618-B59D-04C519BD67F8}"/>
              </a:ext>
            </a:extLst>
          </p:cNvPr>
          <p:cNvSpPr/>
          <p:nvPr/>
        </p:nvSpPr>
        <p:spPr>
          <a:xfrm>
            <a:off x="399852" y="5044819"/>
            <a:ext cx="244490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Phaeo</a:t>
            </a:r>
            <a:r>
              <a:rPr kumimoji="0" lang="en-US" sz="4400" b="1" i="0" u="none" strike="noStrike" kern="1200" cap="none" spc="0" normalizeH="0" baseline="0" noProof="0" dirty="0">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err="1">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rPr>
              <a:t>phyceae</a:t>
            </a:r>
            <a:endParaRPr kumimoji="0" lang="en-US" sz="4400" b="1" i="0" u="none" strike="noStrike" kern="1200" cap="none" spc="0" normalizeH="0" baseline="0" noProof="0" dirty="0">
              <a:ln w="38100">
                <a:solidFill>
                  <a:srgbClr val="000000"/>
                </a:solidFill>
                <a:prstDash val="solid"/>
              </a:ln>
              <a:solidFill>
                <a:srgbClr val="996633"/>
              </a:solidFill>
              <a:effectLst>
                <a:innerShdw blurRad="177800">
                  <a:srgbClr val="FFFFFF">
                    <a:lumMod val="50000"/>
                  </a:srgbClr>
                </a:innerShdw>
              </a:effectLst>
              <a:uLnTx/>
              <a:uFillTx/>
              <a:latin typeface="Arial" charset="0"/>
              <a:ea typeface="+mn-ea"/>
              <a:cs typeface="+mn-cs"/>
            </a:endParaRPr>
          </a:p>
        </p:txBody>
      </p:sp>
      <p:sp>
        <p:nvSpPr>
          <p:cNvPr id="7" name="Rectangle 6">
            <a:extLst>
              <a:ext uri="{FF2B5EF4-FFF2-40B4-BE49-F238E27FC236}">
                <a16:creationId xmlns:a16="http://schemas.microsoft.com/office/drawing/2014/main" id="{C6E7ED71-45DB-4BE1-BF65-86B023454AB3}"/>
              </a:ext>
            </a:extLst>
          </p:cNvPr>
          <p:cNvSpPr/>
          <p:nvPr/>
        </p:nvSpPr>
        <p:spPr>
          <a:xfrm>
            <a:off x="404560" y="1100435"/>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A</a:t>
            </a:r>
          </a:p>
        </p:txBody>
      </p:sp>
      <p:sp>
        <p:nvSpPr>
          <p:cNvPr id="8" name="Rectangle 7">
            <a:extLst>
              <a:ext uri="{FF2B5EF4-FFF2-40B4-BE49-F238E27FC236}">
                <a16:creationId xmlns:a16="http://schemas.microsoft.com/office/drawing/2014/main" id="{027BF42A-94EB-4C58-8943-80ACC8C6B92D}"/>
              </a:ext>
            </a:extLst>
          </p:cNvPr>
          <p:cNvSpPr/>
          <p:nvPr/>
        </p:nvSpPr>
        <p:spPr>
          <a:xfrm>
            <a:off x="3788790" y="2535833"/>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B</a:t>
            </a:r>
          </a:p>
        </p:txBody>
      </p:sp>
      <p:sp>
        <p:nvSpPr>
          <p:cNvPr id="9" name="Rectangle 8">
            <a:extLst>
              <a:ext uri="{FF2B5EF4-FFF2-40B4-BE49-F238E27FC236}">
                <a16:creationId xmlns:a16="http://schemas.microsoft.com/office/drawing/2014/main" id="{994A6C5C-3870-4CE6-9AA1-B44562E588C0}"/>
              </a:ext>
            </a:extLst>
          </p:cNvPr>
          <p:cNvSpPr/>
          <p:nvPr/>
        </p:nvSpPr>
        <p:spPr>
          <a:xfrm>
            <a:off x="3788790" y="5575895"/>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28575">
                  <a:solidFill>
                    <a:srgbClr val="000000"/>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C</a:t>
            </a:r>
          </a:p>
        </p:txBody>
      </p:sp>
      <p:sp>
        <p:nvSpPr>
          <p:cNvPr id="10" name="Rectangle 9">
            <a:extLst>
              <a:ext uri="{FF2B5EF4-FFF2-40B4-BE49-F238E27FC236}">
                <a16:creationId xmlns:a16="http://schemas.microsoft.com/office/drawing/2014/main" id="{EB732F60-1E53-4534-AF5A-7883DF9E1664}"/>
              </a:ext>
            </a:extLst>
          </p:cNvPr>
          <p:cNvSpPr/>
          <p:nvPr/>
        </p:nvSpPr>
        <p:spPr>
          <a:xfrm>
            <a:off x="8422212" y="-54967"/>
            <a:ext cx="569388"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6</a:t>
            </a:r>
          </a:p>
        </p:txBody>
      </p:sp>
      <p:sp>
        <p:nvSpPr>
          <p:cNvPr id="2" name="Rectangle 1">
            <a:extLst>
              <a:ext uri="{FF2B5EF4-FFF2-40B4-BE49-F238E27FC236}">
                <a16:creationId xmlns:a16="http://schemas.microsoft.com/office/drawing/2014/main" id="{67EB648A-78B4-4A86-B5A0-702B146E7074}"/>
              </a:ext>
            </a:extLst>
          </p:cNvPr>
          <p:cNvSpPr/>
          <p:nvPr/>
        </p:nvSpPr>
        <p:spPr>
          <a:xfrm>
            <a:off x="587513" y="2030194"/>
            <a:ext cx="2339102"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996633"/>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Brown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996633"/>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Algae</a:t>
            </a:r>
          </a:p>
        </p:txBody>
      </p:sp>
      <p:sp>
        <p:nvSpPr>
          <p:cNvPr id="5" name="Rectangle 4">
            <a:extLst>
              <a:ext uri="{FF2B5EF4-FFF2-40B4-BE49-F238E27FC236}">
                <a16:creationId xmlns:a16="http://schemas.microsoft.com/office/drawing/2014/main" id="{81C805DC-17B7-4B07-8317-D3DD6743F227}"/>
              </a:ext>
            </a:extLst>
          </p:cNvPr>
          <p:cNvSpPr/>
          <p:nvPr/>
        </p:nvSpPr>
        <p:spPr>
          <a:xfrm>
            <a:off x="4103704" y="1772095"/>
            <a:ext cx="4572000" cy="923330"/>
          </a:xfrm>
          <a:prstGeom prst="rect">
            <a:avLst/>
          </a:prstGeom>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00B050"/>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Green Algae</a:t>
            </a:r>
          </a:p>
        </p:txBody>
      </p:sp>
      <p:sp>
        <p:nvSpPr>
          <p:cNvPr id="11" name="Rectangle 10">
            <a:extLst>
              <a:ext uri="{FF2B5EF4-FFF2-40B4-BE49-F238E27FC236}">
                <a16:creationId xmlns:a16="http://schemas.microsoft.com/office/drawing/2014/main" id="{38E3DBCF-E6C3-4738-8546-E0E956CE7FC2}"/>
              </a:ext>
            </a:extLst>
          </p:cNvPr>
          <p:cNvSpPr/>
          <p:nvPr/>
        </p:nvSpPr>
        <p:spPr>
          <a:xfrm>
            <a:off x="4290148" y="4505629"/>
            <a:ext cx="3544496"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38100">
                  <a:solidFill>
                    <a:srgbClr val="000000"/>
                  </a:solidFill>
                  <a:prstDash val="solid"/>
                </a:ln>
                <a:solidFill>
                  <a:srgbClr val="FF0000"/>
                </a:solidFill>
                <a:effectLst>
                  <a:glow rad="228600">
                    <a:srgbClr val="000000">
                      <a:satMod val="175000"/>
                      <a:alpha val="73000"/>
                    </a:srgbClr>
                  </a:glow>
                  <a:innerShdw blurRad="177800">
                    <a:srgbClr val="FFFFFF">
                      <a:lumMod val="50000"/>
                    </a:srgbClr>
                  </a:innerShdw>
                </a:effectLst>
                <a:uLnTx/>
                <a:uFillTx/>
                <a:latin typeface="Arial" charset="0"/>
                <a:ea typeface="+mn-ea"/>
                <a:cs typeface="+mn-cs"/>
              </a:rPr>
              <a:t>Red Algae</a:t>
            </a:r>
          </a:p>
        </p:txBody>
      </p:sp>
      <p:pic>
        <p:nvPicPr>
          <p:cNvPr id="12" name="Picture 11">
            <a:extLst>
              <a:ext uri="{FF2B5EF4-FFF2-40B4-BE49-F238E27FC236}">
                <a16:creationId xmlns:a16="http://schemas.microsoft.com/office/drawing/2014/main" id="{F60B5CDF-8FBB-F4C3-D8C7-9E05AFBDEA0A}"/>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4860027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2387" name="Rectangle 3"/>
          <p:cNvSpPr>
            <a:spLocks noGrp="1" noChangeArrowheads="1"/>
          </p:cNvSpPr>
          <p:nvPr>
            <p:ph idx="1"/>
          </p:nvPr>
        </p:nvSpPr>
        <p:spPr>
          <a:xfrm>
            <a:off x="457200" y="304800"/>
            <a:ext cx="7772400" cy="5826125"/>
          </a:xfrm>
        </p:spPr>
        <p:txBody>
          <a:bodyPr/>
          <a:lstStyle/>
          <a:p>
            <a:pPr eaLnBrk="1" hangingPunct="1">
              <a:defRPr/>
            </a:pPr>
            <a:r>
              <a:rPr lang="en-US" dirty="0"/>
              <a:t>Is this Algae… </a:t>
            </a:r>
            <a:r>
              <a:rPr lang="en-US" i="1" dirty="0">
                <a:solidFill>
                  <a:srgbClr val="99FFCC"/>
                </a:solidFill>
              </a:rPr>
              <a:t>(Chlorophyta)</a:t>
            </a:r>
          </a:p>
        </p:txBody>
      </p:sp>
      <p:pic>
        <p:nvPicPr>
          <p:cNvPr id="563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638800"/>
          </a:xfrm>
          <a:prstGeom prst="rect">
            <a:avLst/>
          </a:prstGeom>
          <a:noFill/>
          <a:ln w="76200">
            <a:solidFill>
              <a:srgbClr val="CCFFCC"/>
            </a:solidFill>
            <a:miter lim="800000"/>
            <a:headEnd/>
            <a:tailEnd/>
          </a:ln>
          <a:extLst>
            <a:ext uri="{909E8E84-426E-40DD-AFC4-6F175D3DCCD1}">
              <a14:hiddenFill xmlns:a14="http://schemas.microsoft.com/office/drawing/2010/main">
                <a:solidFill>
                  <a:srgbClr val="FFFFFF"/>
                </a:solidFill>
              </a14:hiddenFill>
            </a:ext>
          </a:extLst>
        </p:spPr>
      </p:pic>
      <p:sp>
        <p:nvSpPr>
          <p:cNvPr id="470022"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5" name="Rectangle 4">
            <a:extLst>
              <a:ext uri="{FF2B5EF4-FFF2-40B4-BE49-F238E27FC236}">
                <a16:creationId xmlns:a16="http://schemas.microsoft.com/office/drawing/2014/main" id="{53AF5D93-4B07-414D-AE9B-92860B3FA607}"/>
              </a:ext>
            </a:extLst>
          </p:cNvPr>
          <p:cNvSpPr/>
          <p:nvPr/>
        </p:nvSpPr>
        <p:spPr>
          <a:xfrm>
            <a:off x="763006" y="2121202"/>
            <a:ext cx="7058343" cy="2308324"/>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Autotrophic or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 Heterotrophic?</a:t>
            </a:r>
          </a:p>
        </p:txBody>
      </p:sp>
      <p:sp>
        <p:nvSpPr>
          <p:cNvPr id="8" name="Rectangle 7">
            <a:extLst>
              <a:ext uri="{FF2B5EF4-FFF2-40B4-BE49-F238E27FC236}">
                <a16:creationId xmlns:a16="http://schemas.microsoft.com/office/drawing/2014/main" id="{DAAB73BA-28DE-4C46-B9A6-FF967CFA8AA9}"/>
              </a:ext>
            </a:extLst>
          </p:cNvPr>
          <p:cNvSpPr/>
          <p:nvPr/>
        </p:nvSpPr>
        <p:spPr>
          <a:xfrm>
            <a:off x="7933367" y="365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7</a:t>
            </a:r>
          </a:p>
        </p:txBody>
      </p:sp>
    </p:spTree>
    <p:extLst>
      <p:ext uri="{BB962C8B-B14F-4D97-AF65-F5344CB8AC3E}">
        <p14:creationId xmlns:p14="http://schemas.microsoft.com/office/powerpoint/2010/main" val="24801659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2387" name="Rectangle 3"/>
          <p:cNvSpPr>
            <a:spLocks noGrp="1" noChangeArrowheads="1"/>
          </p:cNvSpPr>
          <p:nvPr>
            <p:ph idx="1"/>
          </p:nvPr>
        </p:nvSpPr>
        <p:spPr>
          <a:xfrm>
            <a:off x="457200" y="304800"/>
            <a:ext cx="7772400" cy="5826125"/>
          </a:xfrm>
        </p:spPr>
        <p:txBody>
          <a:bodyPr/>
          <a:lstStyle/>
          <a:p>
            <a:pPr eaLnBrk="1" hangingPunct="1">
              <a:defRPr/>
            </a:pPr>
            <a:r>
              <a:rPr lang="en-US" dirty="0"/>
              <a:t>Is this Algae… </a:t>
            </a:r>
            <a:r>
              <a:rPr lang="en-US" i="1" dirty="0">
                <a:solidFill>
                  <a:srgbClr val="99FFCC"/>
                </a:solidFill>
              </a:rPr>
              <a:t>(Chlorophyta)</a:t>
            </a:r>
          </a:p>
        </p:txBody>
      </p:sp>
      <p:pic>
        <p:nvPicPr>
          <p:cNvPr id="5632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990600"/>
            <a:ext cx="8686800" cy="5638800"/>
          </a:xfrm>
          <a:prstGeom prst="rect">
            <a:avLst/>
          </a:prstGeom>
          <a:noFill/>
          <a:ln w="76200">
            <a:solidFill>
              <a:srgbClr val="CCFFCC"/>
            </a:solidFill>
            <a:miter lim="800000"/>
            <a:headEnd/>
            <a:tailEnd/>
          </a:ln>
          <a:extLst>
            <a:ext uri="{909E8E84-426E-40DD-AFC4-6F175D3DCCD1}">
              <a14:hiddenFill xmlns:a14="http://schemas.microsoft.com/office/drawing/2010/main">
                <a:solidFill>
                  <a:srgbClr val="FFFFFF"/>
                </a:solidFill>
              </a14:hiddenFill>
            </a:ext>
          </a:extLst>
        </p:spPr>
      </p:pic>
      <p:sp>
        <p:nvSpPr>
          <p:cNvPr id="470022"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EBF25A"/>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Tahoma" pitchFamily="34" charset="0"/>
              <a:ea typeface="+mn-ea"/>
              <a:cs typeface="+mn-cs"/>
            </a:endParaRPr>
          </a:p>
        </p:txBody>
      </p:sp>
      <p:sp>
        <p:nvSpPr>
          <p:cNvPr id="5" name="Rectangle 4">
            <a:extLst>
              <a:ext uri="{FF2B5EF4-FFF2-40B4-BE49-F238E27FC236}">
                <a16:creationId xmlns:a16="http://schemas.microsoft.com/office/drawing/2014/main" id="{53AF5D93-4B07-414D-AE9B-92860B3FA607}"/>
              </a:ext>
            </a:extLst>
          </p:cNvPr>
          <p:cNvSpPr/>
          <p:nvPr/>
        </p:nvSpPr>
        <p:spPr>
          <a:xfrm>
            <a:off x="1583742" y="2121202"/>
            <a:ext cx="5416869" cy="1200329"/>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1200" cap="none" spc="0" normalizeH="0" baseline="0" noProof="0" dirty="0">
                <a:ln w="9525">
                  <a:solidFill>
                    <a:srgbClr val="000000"/>
                  </a:solidFill>
                  <a:prstDash val="solid"/>
                </a:ln>
                <a:solidFill>
                  <a:srgbClr val="99FF66"/>
                </a:solidFill>
                <a:effectLst>
                  <a:outerShdw blurRad="12700" dist="38100" dir="2700000" algn="tl" rotWithShape="0">
                    <a:srgbClr val="000000">
                      <a:lumMod val="50000"/>
                    </a:srgbClr>
                  </a:outerShdw>
                </a:effectLst>
                <a:uLnTx/>
                <a:uFillTx/>
                <a:latin typeface="Arial" charset="0"/>
                <a:ea typeface="+mn-ea"/>
                <a:cs typeface="+mn-cs"/>
              </a:rPr>
              <a:t>Autotrophic</a:t>
            </a:r>
          </a:p>
        </p:txBody>
      </p:sp>
      <p:sp>
        <p:nvSpPr>
          <p:cNvPr id="8" name="Rectangle 7">
            <a:extLst>
              <a:ext uri="{FF2B5EF4-FFF2-40B4-BE49-F238E27FC236}">
                <a16:creationId xmlns:a16="http://schemas.microsoft.com/office/drawing/2014/main" id="{DAAB73BA-28DE-4C46-B9A6-FF967CFA8AA9}"/>
              </a:ext>
            </a:extLst>
          </p:cNvPr>
          <p:cNvSpPr/>
          <p:nvPr/>
        </p:nvSpPr>
        <p:spPr>
          <a:xfrm>
            <a:off x="7933367" y="36570"/>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7</a:t>
            </a:r>
          </a:p>
        </p:txBody>
      </p:sp>
      <p:sp>
        <p:nvSpPr>
          <p:cNvPr id="2" name="Rectangle 1">
            <a:extLst>
              <a:ext uri="{FF2B5EF4-FFF2-40B4-BE49-F238E27FC236}">
                <a16:creationId xmlns:a16="http://schemas.microsoft.com/office/drawing/2014/main" id="{A2B0D954-4FC5-4E97-A2E4-935210916283}"/>
              </a:ext>
            </a:extLst>
          </p:cNvPr>
          <p:cNvSpPr/>
          <p:nvPr/>
        </p:nvSpPr>
        <p:spPr>
          <a:xfrm>
            <a:off x="940235" y="3333315"/>
            <a:ext cx="7263528" cy="1754326"/>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00"/>
                </a:solidFill>
                <a:effectLst>
                  <a:glow rad="228600">
                    <a:srgbClr val="FFFF00">
                      <a:alpha val="40000"/>
                    </a:srgbClr>
                  </a:glow>
                  <a:outerShdw blurRad="12700" dist="38100" dir="2700000" algn="tl" rotWithShape="0">
                    <a:srgbClr val="000000">
                      <a:lumMod val="50000"/>
                    </a:srgbClr>
                  </a:outerShdw>
                </a:effectLst>
                <a:uLnTx/>
                <a:uFillTx/>
                <a:latin typeface="Arial" charset="0"/>
                <a:ea typeface="+mn-ea"/>
                <a:cs typeface="+mn-cs"/>
              </a:rPr>
              <a:t>It makes its own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00"/>
                </a:solidFill>
                <a:effectLst>
                  <a:glow rad="228600">
                    <a:srgbClr val="FFFF00">
                      <a:alpha val="40000"/>
                    </a:srgbClr>
                  </a:glow>
                  <a:outerShdw blurRad="12700" dist="38100" dir="2700000" algn="tl" rotWithShape="0">
                    <a:srgbClr val="000000">
                      <a:lumMod val="50000"/>
                    </a:srgbClr>
                  </a:outerShdw>
                </a:effectLst>
                <a:uLnTx/>
                <a:uFillTx/>
                <a:latin typeface="Arial" charset="0"/>
                <a:ea typeface="+mn-ea"/>
                <a:cs typeface="+mn-cs"/>
              </a:rPr>
              <a:t>food / Photosynthetic</a:t>
            </a:r>
          </a:p>
        </p:txBody>
      </p:sp>
    </p:spTree>
    <p:extLst>
      <p:ext uri="{BB962C8B-B14F-4D97-AF65-F5344CB8AC3E}">
        <p14:creationId xmlns:p14="http://schemas.microsoft.com/office/powerpoint/2010/main" val="205190246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body" idx="1"/>
          </p:nvPr>
        </p:nvSpPr>
        <p:spPr>
          <a:xfrm>
            <a:off x="152400" y="76200"/>
            <a:ext cx="8763000" cy="5897563"/>
          </a:xfrm>
        </p:spPr>
        <p:txBody>
          <a:bodyPr/>
          <a:lstStyle/>
          <a:p>
            <a:pPr eaLnBrk="1" hangingPunct="1"/>
            <a:r>
              <a:rPr lang="en-US" dirty="0">
                <a:solidFill>
                  <a:srgbClr val="66FFFF"/>
                </a:solidFill>
              </a:rPr>
              <a:t>Algae remove huge amounts of this gas from the air? </a:t>
            </a:r>
          </a:p>
          <a:p>
            <a:pPr lvl="1" eaLnBrk="1" hangingPunct="1"/>
            <a:r>
              <a:rPr lang="en-US" dirty="0">
                <a:solidFill>
                  <a:srgbClr val="99FFCC"/>
                </a:solidFill>
              </a:rPr>
              <a:t>This gas causes global warming, so algae is one of our most important allies in the fight against climate change.</a:t>
            </a:r>
            <a:r>
              <a:rPr lang="en-US" dirty="0"/>
              <a:t> </a:t>
            </a:r>
          </a:p>
        </p:txBody>
      </p:sp>
      <p:pic>
        <p:nvPicPr>
          <p:cNvPr id="326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8763000" cy="3886200"/>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sp>
        <p:nvSpPr>
          <p:cNvPr id="1018778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2" name="Rectangle: Rounded Corners 1">
            <a:extLst>
              <a:ext uri="{FF2B5EF4-FFF2-40B4-BE49-F238E27FC236}">
                <a16:creationId xmlns:a16="http://schemas.microsoft.com/office/drawing/2014/main" id="{AF57DFBF-3A2D-4370-A2BF-1F7DDD16B6DF}"/>
              </a:ext>
            </a:extLst>
          </p:cNvPr>
          <p:cNvSpPr/>
          <p:nvPr/>
        </p:nvSpPr>
        <p:spPr bwMode="auto">
          <a:xfrm>
            <a:off x="3276600" y="3733800"/>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F3A9DE8C-C409-4028-A815-00A4539C9CBE}"/>
              </a:ext>
            </a:extLst>
          </p:cNvPr>
          <p:cNvSpPr/>
          <p:nvPr/>
        </p:nvSpPr>
        <p:spPr>
          <a:xfrm>
            <a:off x="457200" y="2514600"/>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8</a:t>
            </a:r>
          </a:p>
        </p:txBody>
      </p:sp>
    </p:spTree>
    <p:extLst>
      <p:ext uri="{BB962C8B-B14F-4D97-AF65-F5344CB8AC3E}">
        <p14:creationId xmlns:p14="http://schemas.microsoft.com/office/powerpoint/2010/main" val="30879260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2"/>
          <p:cNvSpPr>
            <a:spLocks noGrp="1" noChangeArrowheads="1"/>
          </p:cNvSpPr>
          <p:nvPr>
            <p:ph type="body" idx="1"/>
          </p:nvPr>
        </p:nvSpPr>
        <p:spPr>
          <a:xfrm>
            <a:off x="152400" y="76200"/>
            <a:ext cx="8763000" cy="5897563"/>
          </a:xfrm>
        </p:spPr>
        <p:txBody>
          <a:bodyPr/>
          <a:lstStyle/>
          <a:p>
            <a:pPr eaLnBrk="1" hangingPunct="1"/>
            <a:r>
              <a:rPr lang="en-US" dirty="0">
                <a:solidFill>
                  <a:srgbClr val="66FFFF"/>
                </a:solidFill>
              </a:rPr>
              <a:t>Algae remove huge amounts of this gas from the air? </a:t>
            </a:r>
          </a:p>
          <a:p>
            <a:pPr lvl="1" eaLnBrk="1" hangingPunct="1"/>
            <a:r>
              <a:rPr lang="en-US" dirty="0">
                <a:solidFill>
                  <a:srgbClr val="99FFCC"/>
                </a:solidFill>
              </a:rPr>
              <a:t>This gas causes global warming, so algae is one of our most important allies in the fight against climate change.</a:t>
            </a:r>
            <a:r>
              <a:rPr lang="en-US" dirty="0"/>
              <a:t> </a:t>
            </a:r>
          </a:p>
        </p:txBody>
      </p:sp>
      <p:pic>
        <p:nvPicPr>
          <p:cNvPr id="326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667000"/>
            <a:ext cx="8763000" cy="3886200"/>
          </a:xfrm>
          <a:prstGeom prst="roundRect">
            <a:avLst>
              <a:gd name="adj" fmla="val 8594"/>
            </a:avLst>
          </a:prstGeom>
          <a:solidFill>
            <a:srgbClr val="FFFFFF">
              <a:shade val="85000"/>
            </a:srgbClr>
          </a:solidFill>
          <a:ln>
            <a:solidFill>
              <a:srgbClr val="00B050"/>
            </a:solidFill>
          </a:ln>
          <a:effectLst>
            <a:reflection blurRad="12700" stA="38000" endPos="28000" dist="5000" dir="5400000" sy="-100000" algn="bl" rotWithShape="0"/>
          </a:effectLst>
        </p:spPr>
      </p:pic>
      <p:sp>
        <p:nvSpPr>
          <p:cNvPr id="10187780" name="Rectangle 4"/>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0"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2" name="Rectangle: Rounded Corners 1">
            <a:extLst>
              <a:ext uri="{FF2B5EF4-FFF2-40B4-BE49-F238E27FC236}">
                <a16:creationId xmlns:a16="http://schemas.microsoft.com/office/drawing/2014/main" id="{AF57DFBF-3A2D-4370-A2BF-1F7DDD16B6DF}"/>
              </a:ext>
            </a:extLst>
          </p:cNvPr>
          <p:cNvSpPr/>
          <p:nvPr/>
        </p:nvSpPr>
        <p:spPr bwMode="auto">
          <a:xfrm>
            <a:off x="3276600" y="3733800"/>
            <a:ext cx="914400" cy="9144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F3A9DE8C-C409-4028-A815-00A4539C9CBE}"/>
              </a:ext>
            </a:extLst>
          </p:cNvPr>
          <p:cNvSpPr/>
          <p:nvPr/>
        </p:nvSpPr>
        <p:spPr>
          <a:xfrm>
            <a:off x="457200" y="2514600"/>
            <a:ext cx="813043"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13462">
                  <a:solidFill>
                    <a:srgbClr val="000000"/>
                  </a:solidFill>
                  <a:prstDash val="solid"/>
                </a:ln>
                <a:solidFill>
                  <a:srgbClr val="FFFFFF">
                    <a:lumMod val="85000"/>
                    <a:lumOff val="15000"/>
                  </a:srgbClr>
                </a:solidFill>
                <a:effectLst>
                  <a:outerShdw dist="38100" dir="2700000" algn="bl" rotWithShape="0">
                    <a:srgbClr val="AAADCA"/>
                  </a:outerShdw>
                </a:effectLst>
                <a:uLnTx/>
                <a:uFillTx/>
                <a:latin typeface="Arial" charset="0"/>
                <a:ea typeface="+mn-ea"/>
                <a:cs typeface="+mn-cs"/>
              </a:rPr>
              <a:t>8</a:t>
            </a:r>
          </a:p>
        </p:txBody>
      </p:sp>
      <p:sp>
        <p:nvSpPr>
          <p:cNvPr id="4" name="Rectangle 3">
            <a:extLst>
              <a:ext uri="{FF2B5EF4-FFF2-40B4-BE49-F238E27FC236}">
                <a16:creationId xmlns:a16="http://schemas.microsoft.com/office/drawing/2014/main" id="{4371C06E-AA84-4456-800B-9A15CB95DEE0}"/>
              </a:ext>
            </a:extLst>
          </p:cNvPr>
          <p:cNvSpPr/>
          <p:nvPr/>
        </p:nvSpPr>
        <p:spPr>
          <a:xfrm>
            <a:off x="1556189" y="3198167"/>
            <a:ext cx="6994128" cy="1985665"/>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C000"/>
                </a:solidFill>
                <a:effectLst>
                  <a:outerShdw blurRad="12700" dist="38100" dir="2700000" algn="tl" rotWithShape="0">
                    <a:srgbClr val="000000">
                      <a:lumMod val="50000"/>
                    </a:srgbClr>
                  </a:outerShdw>
                </a:effectLst>
                <a:uLnTx/>
                <a:uFillTx/>
                <a:latin typeface="Arial" charset="0"/>
                <a:ea typeface="+mn-ea"/>
                <a:cs typeface="+mn-cs"/>
              </a:rPr>
              <a:t>Carbon Dioxide</a:t>
            </a:r>
          </a:p>
        </p:txBody>
      </p:sp>
      <p:pic>
        <p:nvPicPr>
          <p:cNvPr id="16390" name="Picture 6" descr="Image result for smoke overlay">
            <a:extLst>
              <a:ext uri="{FF2B5EF4-FFF2-40B4-BE49-F238E27FC236}">
                <a16:creationId xmlns:a16="http://schemas.microsoft.com/office/drawing/2014/main" id="{01063279-3C58-4141-92E0-C75931706E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 y="2080418"/>
            <a:ext cx="9144000" cy="50593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smoke overlay">
            <a:extLst>
              <a:ext uri="{FF2B5EF4-FFF2-40B4-BE49-F238E27FC236}">
                <a16:creationId xmlns:a16="http://schemas.microsoft.com/office/drawing/2014/main" id="{3C950664-602C-4CB6-ADC3-4D388F0D9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 y="-457200"/>
            <a:ext cx="9144000" cy="774938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Image result for smoke overlay">
            <a:extLst>
              <a:ext uri="{FF2B5EF4-FFF2-40B4-BE49-F238E27FC236}">
                <a16:creationId xmlns:a16="http://schemas.microsoft.com/office/drawing/2014/main" id="{49AEDC0E-9538-4A15-BDD2-3F7A81F077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794" y="-2590799"/>
            <a:ext cx="9525393" cy="9758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479945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13902-2714-4796-903F-41BF835C776B}"/>
              </a:ext>
            </a:extLst>
          </p:cNvPr>
          <p:cNvSpPr>
            <a:spLocks noGrp="1"/>
          </p:cNvSpPr>
          <p:nvPr>
            <p:ph idx="1"/>
          </p:nvPr>
        </p:nvSpPr>
        <p:spPr>
          <a:xfrm>
            <a:off x="152400" y="152400"/>
            <a:ext cx="8229600" cy="4525963"/>
          </a:xfrm>
        </p:spPr>
        <p:txBody>
          <a:bodyPr/>
          <a:lstStyle/>
          <a:p>
            <a:r>
              <a:rPr lang="en-US" dirty="0"/>
              <a:t>Algae can be used as a…</a:t>
            </a:r>
          </a:p>
          <a:p>
            <a:pPr lvl="1"/>
            <a:r>
              <a:rPr lang="en-US" dirty="0">
                <a:solidFill>
                  <a:srgbClr val="99FF66"/>
                </a:solidFill>
              </a:rPr>
              <a:t>A.) </a:t>
            </a:r>
            <a:r>
              <a:rPr lang="en-US" dirty="0">
                <a:solidFill>
                  <a:schemeClr val="bg1"/>
                </a:solidFill>
              </a:rPr>
              <a:t>Food Source</a:t>
            </a:r>
          </a:p>
          <a:p>
            <a:pPr lvl="1"/>
            <a:r>
              <a:rPr lang="en-US" dirty="0">
                <a:solidFill>
                  <a:srgbClr val="FFC000"/>
                </a:solidFill>
              </a:rPr>
              <a:t>B.) </a:t>
            </a:r>
            <a:r>
              <a:rPr lang="en-US" dirty="0">
                <a:solidFill>
                  <a:schemeClr val="bg1"/>
                </a:solidFill>
              </a:rPr>
              <a:t>Biofuel</a:t>
            </a:r>
          </a:p>
          <a:p>
            <a:pPr lvl="1"/>
            <a:r>
              <a:rPr lang="en-US" dirty="0">
                <a:solidFill>
                  <a:srgbClr val="FFFFCC"/>
                </a:solidFill>
              </a:rPr>
              <a:t>C.) </a:t>
            </a:r>
            <a:r>
              <a:rPr lang="en-US" dirty="0">
                <a:solidFill>
                  <a:schemeClr val="bg1"/>
                </a:solidFill>
              </a:rPr>
              <a:t>Agricultural Feed</a:t>
            </a:r>
          </a:p>
          <a:p>
            <a:pPr lvl="1"/>
            <a:r>
              <a:rPr lang="en-US" dirty="0">
                <a:solidFill>
                  <a:srgbClr val="66FFFF"/>
                </a:solidFill>
              </a:rPr>
              <a:t>D.) </a:t>
            </a:r>
            <a:r>
              <a:rPr lang="en-US" dirty="0">
                <a:solidFill>
                  <a:schemeClr val="bg1"/>
                </a:solidFill>
              </a:rPr>
              <a:t>Food Supplement</a:t>
            </a:r>
          </a:p>
          <a:p>
            <a:pPr lvl="1"/>
            <a:r>
              <a:rPr lang="en-US" dirty="0">
                <a:solidFill>
                  <a:schemeClr val="accent2">
                    <a:lumMod val="40000"/>
                    <a:lumOff val="60000"/>
                  </a:schemeClr>
                </a:solidFill>
              </a:rPr>
              <a:t>E.) </a:t>
            </a:r>
            <a:r>
              <a:rPr lang="en-US" dirty="0">
                <a:solidFill>
                  <a:schemeClr val="bg1"/>
                </a:solidFill>
              </a:rPr>
              <a:t>All of the above</a:t>
            </a:r>
          </a:p>
        </p:txBody>
      </p:sp>
      <p:sp>
        <p:nvSpPr>
          <p:cNvPr id="5" name="Rectangle 4">
            <a:extLst>
              <a:ext uri="{FF2B5EF4-FFF2-40B4-BE49-F238E27FC236}">
                <a16:creationId xmlns:a16="http://schemas.microsoft.com/office/drawing/2014/main" id="{9F3E0BE4-6CF0-41F8-A474-7CD5C1D5E5F5}"/>
              </a:ext>
            </a:extLst>
          </p:cNvPr>
          <p:cNvSpPr/>
          <p:nvPr/>
        </p:nvSpPr>
        <p:spPr>
          <a:xfrm>
            <a:off x="8001000" y="-34653"/>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9</a:t>
            </a:r>
          </a:p>
        </p:txBody>
      </p:sp>
      <p:pic>
        <p:nvPicPr>
          <p:cNvPr id="1026" name="Picture 2" descr="Image result for mystery algae">
            <a:extLst>
              <a:ext uri="{FF2B5EF4-FFF2-40B4-BE49-F238E27FC236}">
                <a16:creationId xmlns:a16="http://schemas.microsoft.com/office/drawing/2014/main" id="{D2D91CB6-C6F0-41C2-9C18-E7B6565D03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1814" y="685800"/>
            <a:ext cx="4110086" cy="26820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Image result for mystery algae">
            <a:extLst>
              <a:ext uri="{FF2B5EF4-FFF2-40B4-BE49-F238E27FC236}">
                <a16:creationId xmlns:a16="http://schemas.microsoft.com/office/drawing/2014/main" id="{F0006989-D06D-4734-A1DD-14A1D714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00" y="2971800"/>
            <a:ext cx="4309188" cy="373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Image result for mystery algae">
            <a:extLst>
              <a:ext uri="{FF2B5EF4-FFF2-40B4-BE49-F238E27FC236}">
                <a16:creationId xmlns:a16="http://schemas.microsoft.com/office/drawing/2014/main" id="{EA7E3127-B861-49B1-878E-29553C1F3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124200"/>
            <a:ext cx="5147388" cy="373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97E8296-2F07-77C5-DC2E-70D69E3D4E49}"/>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46454758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13902-2714-4796-903F-41BF835C776B}"/>
              </a:ext>
            </a:extLst>
          </p:cNvPr>
          <p:cNvSpPr>
            <a:spLocks noGrp="1"/>
          </p:cNvSpPr>
          <p:nvPr>
            <p:ph idx="1"/>
          </p:nvPr>
        </p:nvSpPr>
        <p:spPr>
          <a:xfrm>
            <a:off x="152400" y="152400"/>
            <a:ext cx="8229600" cy="4525963"/>
          </a:xfrm>
        </p:spPr>
        <p:txBody>
          <a:bodyPr/>
          <a:lstStyle/>
          <a:p>
            <a:r>
              <a:rPr lang="en-US" dirty="0"/>
              <a:t>Algae can be used as a…</a:t>
            </a:r>
          </a:p>
          <a:p>
            <a:pPr lvl="1"/>
            <a:r>
              <a:rPr lang="en-US" dirty="0">
                <a:solidFill>
                  <a:srgbClr val="99FF66"/>
                </a:solidFill>
              </a:rPr>
              <a:t>A.) Food Source</a:t>
            </a:r>
          </a:p>
          <a:p>
            <a:pPr lvl="1"/>
            <a:r>
              <a:rPr lang="en-US" dirty="0">
                <a:solidFill>
                  <a:srgbClr val="FFC000"/>
                </a:solidFill>
              </a:rPr>
              <a:t>B.) Biofuel</a:t>
            </a:r>
          </a:p>
          <a:p>
            <a:pPr lvl="1"/>
            <a:r>
              <a:rPr lang="en-US" dirty="0">
                <a:solidFill>
                  <a:srgbClr val="FFFFCC"/>
                </a:solidFill>
              </a:rPr>
              <a:t>C.) Agricultural Feed</a:t>
            </a:r>
          </a:p>
          <a:p>
            <a:pPr lvl="1"/>
            <a:r>
              <a:rPr lang="en-US" dirty="0">
                <a:solidFill>
                  <a:srgbClr val="66FFFF"/>
                </a:solidFill>
              </a:rPr>
              <a:t>D.) Food Supplement</a:t>
            </a:r>
          </a:p>
          <a:p>
            <a:pPr lvl="1"/>
            <a:r>
              <a:rPr lang="en-US" dirty="0">
                <a:solidFill>
                  <a:schemeClr val="accent2">
                    <a:lumMod val="40000"/>
                    <a:lumOff val="60000"/>
                  </a:schemeClr>
                </a:solidFill>
              </a:rPr>
              <a:t>E.) All of the above</a:t>
            </a:r>
          </a:p>
        </p:txBody>
      </p:sp>
      <p:sp>
        <p:nvSpPr>
          <p:cNvPr id="5" name="Rectangle 4">
            <a:extLst>
              <a:ext uri="{FF2B5EF4-FFF2-40B4-BE49-F238E27FC236}">
                <a16:creationId xmlns:a16="http://schemas.microsoft.com/office/drawing/2014/main" id="{9F3E0BE4-6CF0-41F8-A474-7CD5C1D5E5F5}"/>
              </a:ext>
            </a:extLst>
          </p:cNvPr>
          <p:cNvSpPr/>
          <p:nvPr/>
        </p:nvSpPr>
        <p:spPr>
          <a:xfrm>
            <a:off x="8001000" y="-34653"/>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9</a:t>
            </a:r>
          </a:p>
        </p:txBody>
      </p:sp>
      <p:pic>
        <p:nvPicPr>
          <p:cNvPr id="1026" name="Picture 2" descr="Image result for mystery algae">
            <a:extLst>
              <a:ext uri="{FF2B5EF4-FFF2-40B4-BE49-F238E27FC236}">
                <a16:creationId xmlns:a16="http://schemas.microsoft.com/office/drawing/2014/main" id="{D2D91CB6-C6F0-41C2-9C18-E7B6565D03A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81814" y="685800"/>
            <a:ext cx="4110086" cy="268208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28" name="Picture 4" descr="Image result for mystery algae">
            <a:extLst>
              <a:ext uri="{FF2B5EF4-FFF2-40B4-BE49-F238E27FC236}">
                <a16:creationId xmlns:a16="http://schemas.microsoft.com/office/drawing/2014/main" id="{F0006989-D06D-4734-A1DD-14A1D714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500" y="2971800"/>
            <a:ext cx="4309188" cy="373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1030" name="Picture 6" descr="Image result for mystery algae">
            <a:extLst>
              <a:ext uri="{FF2B5EF4-FFF2-40B4-BE49-F238E27FC236}">
                <a16:creationId xmlns:a16="http://schemas.microsoft.com/office/drawing/2014/main" id="{EA7E3127-B861-49B1-878E-29553C1F333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86200" y="3124200"/>
            <a:ext cx="5147388" cy="37338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487518DA-C453-A241-2489-50BEE83EB267}"/>
              </a:ext>
            </a:extLst>
          </p:cNvPr>
          <p:cNvPicPr>
            <a:picLocks noChangeAspect="1"/>
          </p:cNvPicPr>
          <p:nvPr/>
        </p:nvPicPr>
        <p:blipFill>
          <a:blip r:embed="rId5"/>
          <a:stretch>
            <a:fillRect/>
          </a:stretch>
        </p:blipFill>
        <p:spPr>
          <a:xfrm>
            <a:off x="7418674" y="6787306"/>
            <a:ext cx="1633537" cy="70694"/>
          </a:xfrm>
          <a:prstGeom prst="rect">
            <a:avLst/>
          </a:prstGeom>
        </p:spPr>
      </p:pic>
      <p:pic>
        <p:nvPicPr>
          <p:cNvPr id="4" name="Picture 3">
            <a:extLst>
              <a:ext uri="{FF2B5EF4-FFF2-40B4-BE49-F238E27FC236}">
                <a16:creationId xmlns:a16="http://schemas.microsoft.com/office/drawing/2014/main" id="{713A1141-E52F-4F77-1E3A-6C0B0C326CFE}"/>
              </a:ext>
            </a:extLst>
          </p:cNvPr>
          <p:cNvPicPr>
            <a:picLocks noChangeAspect="1"/>
          </p:cNvPicPr>
          <p:nvPr/>
        </p:nvPicPr>
        <p:blipFill>
          <a:blip r:embed="rId5"/>
          <a:stretch>
            <a:fillRect/>
          </a:stretch>
        </p:blipFill>
        <p:spPr>
          <a:xfrm>
            <a:off x="7571074" y="6939706"/>
            <a:ext cx="1633537" cy="70694"/>
          </a:xfrm>
          <a:prstGeom prst="rect">
            <a:avLst/>
          </a:prstGeom>
        </p:spPr>
      </p:pic>
    </p:spTree>
    <p:extLst>
      <p:ext uri="{BB962C8B-B14F-4D97-AF65-F5344CB8AC3E}">
        <p14:creationId xmlns:p14="http://schemas.microsoft.com/office/powerpoint/2010/main" val="49814423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13902-2714-4796-903F-41BF835C776B}"/>
              </a:ext>
            </a:extLst>
          </p:cNvPr>
          <p:cNvSpPr>
            <a:spLocks noGrp="1"/>
          </p:cNvSpPr>
          <p:nvPr>
            <p:ph idx="1"/>
          </p:nvPr>
        </p:nvSpPr>
        <p:spPr>
          <a:xfrm>
            <a:off x="152400" y="152400"/>
            <a:ext cx="8229600" cy="4525963"/>
          </a:xfrm>
        </p:spPr>
        <p:txBody>
          <a:bodyPr/>
          <a:lstStyle/>
          <a:p>
            <a:r>
              <a:rPr lang="en-US" dirty="0"/>
              <a:t>Algae can be used as a…</a:t>
            </a:r>
          </a:p>
          <a:p>
            <a:pPr lvl="1"/>
            <a:r>
              <a:rPr lang="en-US" dirty="0">
                <a:solidFill>
                  <a:srgbClr val="99FF66"/>
                </a:solidFill>
              </a:rPr>
              <a:t>A.) Food Source</a:t>
            </a:r>
          </a:p>
          <a:p>
            <a:pPr lvl="1"/>
            <a:r>
              <a:rPr lang="en-US" dirty="0">
                <a:solidFill>
                  <a:srgbClr val="FFC000"/>
                </a:solidFill>
              </a:rPr>
              <a:t>B.) Biofuel</a:t>
            </a:r>
          </a:p>
          <a:p>
            <a:pPr lvl="1"/>
            <a:r>
              <a:rPr lang="en-US" dirty="0">
                <a:solidFill>
                  <a:srgbClr val="FFFFCC"/>
                </a:solidFill>
              </a:rPr>
              <a:t>C.) Agricultural Feed</a:t>
            </a:r>
          </a:p>
          <a:p>
            <a:pPr lvl="1"/>
            <a:r>
              <a:rPr lang="en-US" dirty="0">
                <a:solidFill>
                  <a:srgbClr val="66FFFF"/>
                </a:solidFill>
              </a:rPr>
              <a:t>D.) Food Supplement</a:t>
            </a:r>
          </a:p>
          <a:p>
            <a:pPr lvl="1"/>
            <a:r>
              <a:rPr lang="en-US" dirty="0">
                <a:solidFill>
                  <a:schemeClr val="accent2">
                    <a:lumMod val="40000"/>
                    <a:lumOff val="60000"/>
                  </a:schemeClr>
                </a:solidFill>
              </a:rPr>
              <a:t>E.) All of the above</a:t>
            </a:r>
          </a:p>
        </p:txBody>
      </p:sp>
      <p:sp>
        <p:nvSpPr>
          <p:cNvPr id="5" name="Rectangle 4">
            <a:extLst>
              <a:ext uri="{FF2B5EF4-FFF2-40B4-BE49-F238E27FC236}">
                <a16:creationId xmlns:a16="http://schemas.microsoft.com/office/drawing/2014/main" id="{9F3E0BE4-6CF0-41F8-A474-7CD5C1D5E5F5}"/>
              </a:ext>
            </a:extLst>
          </p:cNvPr>
          <p:cNvSpPr/>
          <p:nvPr/>
        </p:nvSpPr>
        <p:spPr>
          <a:xfrm>
            <a:off x="8001000" y="-34653"/>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9</a:t>
            </a:r>
          </a:p>
        </p:txBody>
      </p:sp>
    </p:spTree>
    <p:extLst>
      <p:ext uri="{BB962C8B-B14F-4D97-AF65-F5344CB8AC3E}">
        <p14:creationId xmlns:p14="http://schemas.microsoft.com/office/powerpoint/2010/main" val="32664921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endParaRPr lang="en-US" sz="4800" b="1">
              <a:solidFill>
                <a:schemeClr val="bg1"/>
              </a:solidFill>
              <a:latin typeface="Times New Roman" pitchFamily="18" charset="0"/>
            </a:endParaRPr>
          </a:p>
        </p:txBody>
      </p:sp>
      <p:graphicFrame>
        <p:nvGraphicFramePr>
          <p:cNvPr id="2101" name="Group 53"/>
          <p:cNvGraphicFramePr>
            <a:graphicFrameLocks noGrp="1"/>
          </p:cNvGraphicFramePr>
          <p:nvPr>
            <p:extLst>
              <p:ext uri="{D42A27DB-BD31-4B8C-83A1-F6EECF244321}">
                <p14:modId xmlns:p14="http://schemas.microsoft.com/office/powerpoint/2010/main" val="2767965897"/>
              </p:ext>
            </p:extLst>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tx1">
                              <a:lumMod val="95000"/>
                              <a:lumOff val="5000"/>
                            </a:schemeClr>
                          </a:solidFill>
                          <a:effectLst/>
                          <a:latin typeface="Times New Roman" pitchFamily="18" charset="0"/>
                        </a:rPr>
                        <a:t>THE</a:t>
                      </a:r>
                      <a:br>
                        <a:rPr kumimoji="0" lang="en-US" sz="1600" b="1" i="0" u="none" strike="noStrike" cap="none" normalizeH="0" baseline="0" dirty="0">
                          <a:ln>
                            <a:noFill/>
                          </a:ln>
                          <a:solidFill>
                            <a:schemeClr val="tx1">
                              <a:lumMod val="95000"/>
                              <a:lumOff val="5000"/>
                            </a:schemeClr>
                          </a:solidFill>
                          <a:effectLst/>
                          <a:latin typeface="Times New Roman" pitchFamily="18" charset="0"/>
                        </a:rPr>
                      </a:br>
                      <a:r>
                        <a:rPr kumimoji="0" lang="en-US" sz="1600" b="1" i="0" u="none" strike="noStrike" cap="none" normalizeH="0" baseline="0" dirty="0">
                          <a:ln>
                            <a:noFill/>
                          </a:ln>
                          <a:solidFill>
                            <a:schemeClr val="tx1">
                              <a:lumMod val="95000"/>
                              <a:lumOff val="5000"/>
                            </a:schemeClr>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lumMod val="95000"/>
                              <a:lumOff val="5000"/>
                            </a:schemeClr>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lumMod val="95000"/>
                              <a:lumOff val="5000"/>
                            </a:schemeClr>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lumMod val="95000"/>
                              <a:lumOff val="5000"/>
                            </a:schemeClr>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tx1">
                              <a:lumMod val="95000"/>
                              <a:lumOff val="5000"/>
                            </a:schemeClr>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tx1">
                              <a:lumMod val="95000"/>
                              <a:lumOff val="5000"/>
                            </a:schemeClr>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chemeClr val="accent6">
                        <a:lumMod val="20000"/>
                        <a:lumOff val="80000"/>
                      </a:schemeClr>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sz="1400">
              <a:solidFill>
                <a:schemeClr val="bg1"/>
              </a:solidFill>
              <a:latin typeface="Times New Roman" pitchFamily="18" charset="0"/>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Verdana" pitchFamily="34" charset="0"/>
              </a:rPr>
              <a:t>Copyright © 2024 </a:t>
            </a:r>
            <a:r>
              <a:rPr lang="en-US" sz="800" b="1" dirty="0" err="1">
                <a:solidFill>
                  <a:schemeClr val="bg1"/>
                </a:solidFill>
                <a:latin typeface="Verdana" pitchFamily="34" charset="0"/>
              </a:rPr>
              <a:t>SlideSpark</a:t>
            </a:r>
            <a:r>
              <a:rPr lang="en-US" sz="800" b="1" dirty="0">
                <a:solidFill>
                  <a:schemeClr val="bg1"/>
                </a:solidFill>
                <a:latin typeface="Verdana" pitchFamily="34" charset="0"/>
              </a:rPr>
              <a:t> .LLC</a:t>
            </a:r>
            <a:endParaRPr lang="en-US" dirty="0"/>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200" dirty="0">
                <a:solidFill>
                  <a:schemeClr val="bg1"/>
                </a:solidFill>
              </a:rPr>
              <a:t>Protista Review Game</a:t>
            </a:r>
          </a:p>
        </p:txBody>
      </p:sp>
      <p:sp>
        <p:nvSpPr>
          <p:cNvPr id="2" name="Rectangle 1">
            <a:extLst>
              <a:ext uri="{FF2B5EF4-FFF2-40B4-BE49-F238E27FC236}">
                <a16:creationId xmlns:a16="http://schemas.microsoft.com/office/drawing/2014/main" id="{50A8ADBA-0A16-44CB-B056-62D8DF86CE5D}"/>
              </a:ext>
            </a:extLst>
          </p:cNvPr>
          <p:cNvSpPr/>
          <p:nvPr/>
        </p:nvSpPr>
        <p:spPr>
          <a:xfrm>
            <a:off x="228600" y="838200"/>
            <a:ext cx="17526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834315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B13902-2714-4796-903F-41BF835C776B}"/>
              </a:ext>
            </a:extLst>
          </p:cNvPr>
          <p:cNvSpPr>
            <a:spLocks noGrp="1"/>
          </p:cNvSpPr>
          <p:nvPr>
            <p:ph idx="1"/>
          </p:nvPr>
        </p:nvSpPr>
        <p:spPr>
          <a:xfrm>
            <a:off x="152400" y="152400"/>
            <a:ext cx="8229600" cy="4525963"/>
          </a:xfrm>
        </p:spPr>
        <p:txBody>
          <a:bodyPr/>
          <a:lstStyle/>
          <a:p>
            <a:r>
              <a:rPr lang="en-US" dirty="0"/>
              <a:t>Algae can be used as a…</a:t>
            </a:r>
          </a:p>
          <a:p>
            <a:pPr lvl="1"/>
            <a:r>
              <a:rPr lang="en-US" dirty="0">
                <a:solidFill>
                  <a:srgbClr val="99FF66"/>
                </a:solidFill>
              </a:rPr>
              <a:t>A.) Food Source</a:t>
            </a:r>
          </a:p>
          <a:p>
            <a:pPr lvl="1"/>
            <a:r>
              <a:rPr lang="en-US" dirty="0">
                <a:solidFill>
                  <a:srgbClr val="FFC000"/>
                </a:solidFill>
              </a:rPr>
              <a:t>B.) Biofuel</a:t>
            </a:r>
          </a:p>
          <a:p>
            <a:pPr lvl="1"/>
            <a:r>
              <a:rPr lang="en-US" dirty="0">
                <a:solidFill>
                  <a:srgbClr val="FFFFCC"/>
                </a:solidFill>
              </a:rPr>
              <a:t>C.) Agricultural Feed</a:t>
            </a:r>
          </a:p>
          <a:p>
            <a:pPr lvl="1"/>
            <a:r>
              <a:rPr lang="en-US" dirty="0">
                <a:solidFill>
                  <a:srgbClr val="66FFFF"/>
                </a:solidFill>
              </a:rPr>
              <a:t>D.) Food Supplement</a:t>
            </a:r>
          </a:p>
          <a:p>
            <a:pPr lvl="1"/>
            <a:r>
              <a:rPr lang="en-US" dirty="0">
                <a:solidFill>
                  <a:schemeClr val="accent2">
                    <a:lumMod val="40000"/>
                    <a:lumOff val="60000"/>
                  </a:schemeClr>
                </a:solidFill>
              </a:rPr>
              <a:t>E.) All of the above</a:t>
            </a:r>
          </a:p>
        </p:txBody>
      </p:sp>
      <p:pic>
        <p:nvPicPr>
          <p:cNvPr id="20482" name="Picture 2" descr="Image result for algae bio fuel">
            <a:extLst>
              <a:ext uri="{FF2B5EF4-FFF2-40B4-BE49-F238E27FC236}">
                <a16:creationId xmlns:a16="http://schemas.microsoft.com/office/drawing/2014/main" id="{7C37F933-645B-4537-9DC8-7E00D264DA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8800" y="250178"/>
            <a:ext cx="3352800" cy="2285059"/>
          </a:xfrm>
          <a:prstGeom prst="rect">
            <a:avLst/>
          </a:prstGeom>
          <a:noFill/>
          <a:ln w="38100">
            <a:solidFill>
              <a:srgbClr val="00B050"/>
            </a:solidFill>
          </a:ln>
          <a:extLst>
            <a:ext uri="{909E8E84-426E-40DD-AFC4-6F175D3DCCD1}">
              <a14:hiddenFill xmlns:a14="http://schemas.microsoft.com/office/drawing/2010/main">
                <a:solidFill>
                  <a:srgbClr val="FFFFFF"/>
                </a:solidFill>
              </a14:hiddenFill>
            </a:ext>
          </a:extLst>
        </p:spPr>
      </p:pic>
      <p:pic>
        <p:nvPicPr>
          <p:cNvPr id="20486" name="Picture 6" descr="Image result for algae bio fuel">
            <a:extLst>
              <a:ext uri="{FF2B5EF4-FFF2-40B4-BE49-F238E27FC236}">
                <a16:creationId xmlns:a16="http://schemas.microsoft.com/office/drawing/2014/main" id="{0257517D-E7E7-4364-B19B-B4104ACCAC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11" y="3505200"/>
            <a:ext cx="4577303" cy="2600125"/>
          </a:xfrm>
          <a:prstGeom prst="rect">
            <a:avLst/>
          </a:prstGeom>
          <a:noFill/>
          <a:ln w="57150">
            <a:solidFill>
              <a:srgbClr val="00B050"/>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795DFCE-A4C0-4DA6-9296-C34FB8D19958}"/>
              </a:ext>
            </a:extLst>
          </p:cNvPr>
          <p:cNvPicPr>
            <a:picLocks noChangeAspect="1"/>
          </p:cNvPicPr>
          <p:nvPr/>
        </p:nvPicPr>
        <p:blipFill>
          <a:blip r:embed="rId4"/>
          <a:stretch>
            <a:fillRect/>
          </a:stretch>
        </p:blipFill>
        <p:spPr>
          <a:xfrm>
            <a:off x="4125713" y="1786397"/>
            <a:ext cx="4718250" cy="2663190"/>
          </a:xfrm>
          <a:prstGeom prst="ellipse">
            <a:avLst/>
          </a:prstGeom>
          <a:ln>
            <a:noFill/>
          </a:ln>
          <a:effectLst>
            <a:softEdge rad="112500"/>
          </a:effectLst>
        </p:spPr>
      </p:pic>
      <p:pic>
        <p:nvPicPr>
          <p:cNvPr id="4" name="Picture 3">
            <a:extLst>
              <a:ext uri="{FF2B5EF4-FFF2-40B4-BE49-F238E27FC236}">
                <a16:creationId xmlns:a16="http://schemas.microsoft.com/office/drawing/2014/main" id="{D3622A0B-63D7-41A1-9B51-93B22156953B}"/>
              </a:ext>
            </a:extLst>
          </p:cNvPr>
          <p:cNvPicPr>
            <a:picLocks noChangeAspect="1"/>
          </p:cNvPicPr>
          <p:nvPr/>
        </p:nvPicPr>
        <p:blipFill>
          <a:blip r:embed="rId5"/>
          <a:stretch>
            <a:fillRect/>
          </a:stretch>
        </p:blipFill>
        <p:spPr>
          <a:xfrm>
            <a:off x="6700838" y="4063463"/>
            <a:ext cx="2143125" cy="2143125"/>
          </a:xfrm>
          <a:prstGeom prst="rect">
            <a:avLst/>
          </a:prstGeom>
          <a:ln w="57150">
            <a:solidFill>
              <a:srgbClr val="00B050"/>
            </a:solidFill>
          </a:ln>
        </p:spPr>
      </p:pic>
      <p:pic>
        <p:nvPicPr>
          <p:cNvPr id="8" name="Picture 8" descr="Image result for algae food">
            <a:extLst>
              <a:ext uri="{FF2B5EF4-FFF2-40B4-BE49-F238E27FC236}">
                <a16:creationId xmlns:a16="http://schemas.microsoft.com/office/drawing/2014/main" id="{AD9FC418-8F41-4B46-907A-F5ED27E0188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26015" y="4216718"/>
            <a:ext cx="3886200" cy="244928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9F3E0BE4-6CF0-41F8-A474-7CD5C1D5E5F5}"/>
              </a:ext>
            </a:extLst>
          </p:cNvPr>
          <p:cNvSpPr/>
          <p:nvPr/>
        </p:nvSpPr>
        <p:spPr>
          <a:xfrm>
            <a:off x="8001000" y="-34653"/>
            <a:ext cx="869149"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9</a:t>
            </a:r>
          </a:p>
        </p:txBody>
      </p:sp>
      <p:sp>
        <p:nvSpPr>
          <p:cNvPr id="6" name="Rectangle: Rounded Corners 5">
            <a:extLst>
              <a:ext uri="{FF2B5EF4-FFF2-40B4-BE49-F238E27FC236}">
                <a16:creationId xmlns:a16="http://schemas.microsoft.com/office/drawing/2014/main" id="{AC3A67F7-7BA7-4A8D-999F-21EA20708E3C}"/>
              </a:ext>
            </a:extLst>
          </p:cNvPr>
          <p:cNvSpPr/>
          <p:nvPr/>
        </p:nvSpPr>
        <p:spPr bwMode="auto">
          <a:xfrm>
            <a:off x="533400" y="2743200"/>
            <a:ext cx="3733800" cy="609600"/>
          </a:xfrm>
          <a:prstGeom prst="roundRect">
            <a:avLst/>
          </a:prstGeom>
          <a:noFill/>
          <a:ln w="57150" cap="flat" cmpd="sng" algn="ctr">
            <a:solidFill>
              <a:srgbClr val="FFFFCC"/>
            </a:solidFill>
            <a:prstDash val="solid"/>
            <a:round/>
            <a:headEnd type="none" w="med" len="med"/>
            <a:tailEnd type="none" w="med" len="med"/>
          </a:ln>
          <a:effectLst>
            <a:glow rad="228600">
              <a:schemeClr val="accent2">
                <a:satMod val="175000"/>
                <a:alpha val="40000"/>
              </a:scheme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7" name="Arrow: Right 6">
            <a:extLst>
              <a:ext uri="{FF2B5EF4-FFF2-40B4-BE49-F238E27FC236}">
                <a16:creationId xmlns:a16="http://schemas.microsoft.com/office/drawing/2014/main" id="{C86C975C-5A42-4C6C-92D5-0B3900508877}"/>
              </a:ext>
            </a:extLst>
          </p:cNvPr>
          <p:cNvSpPr/>
          <p:nvPr/>
        </p:nvSpPr>
        <p:spPr bwMode="auto">
          <a:xfrm>
            <a:off x="2895600" y="1316238"/>
            <a:ext cx="4572000" cy="317759"/>
          </a:xfrm>
          <a:prstGeom prst="rightArrow">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1" name="Arrow: Right 10">
            <a:extLst>
              <a:ext uri="{FF2B5EF4-FFF2-40B4-BE49-F238E27FC236}">
                <a16:creationId xmlns:a16="http://schemas.microsoft.com/office/drawing/2014/main" id="{48ED6FA2-D59A-4541-80CC-B61497EADFB3}"/>
              </a:ext>
            </a:extLst>
          </p:cNvPr>
          <p:cNvSpPr/>
          <p:nvPr/>
        </p:nvSpPr>
        <p:spPr bwMode="auto">
          <a:xfrm rot="5400000">
            <a:off x="-1785197" y="3504223"/>
            <a:ext cx="4256193" cy="317759"/>
          </a:xfrm>
          <a:prstGeom prst="rightArrow">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2" name="Arrow: Right 11">
            <a:extLst>
              <a:ext uri="{FF2B5EF4-FFF2-40B4-BE49-F238E27FC236}">
                <a16:creationId xmlns:a16="http://schemas.microsoft.com/office/drawing/2014/main" id="{5C67E4C1-FB2C-4A85-AB47-A9D419A7B0C0}"/>
              </a:ext>
            </a:extLst>
          </p:cNvPr>
          <p:cNvSpPr/>
          <p:nvPr/>
        </p:nvSpPr>
        <p:spPr bwMode="auto">
          <a:xfrm rot="1866305">
            <a:off x="4232587" y="2289602"/>
            <a:ext cx="1623211" cy="317759"/>
          </a:xfrm>
          <a:prstGeom prst="rightArrow">
            <a:avLst/>
          </a:prstGeom>
          <a:solidFill>
            <a:srgbClr val="FFFFCC"/>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3" name="Arrow: Right 12">
            <a:extLst>
              <a:ext uri="{FF2B5EF4-FFF2-40B4-BE49-F238E27FC236}">
                <a16:creationId xmlns:a16="http://schemas.microsoft.com/office/drawing/2014/main" id="{D258A306-FC4B-4775-97C8-2A9C5CBDC02B}"/>
              </a:ext>
            </a:extLst>
          </p:cNvPr>
          <p:cNvSpPr/>
          <p:nvPr/>
        </p:nvSpPr>
        <p:spPr bwMode="auto">
          <a:xfrm rot="3646799">
            <a:off x="2176774" y="2742480"/>
            <a:ext cx="4055667" cy="317759"/>
          </a:xfrm>
          <a:prstGeom prst="rightArrow">
            <a:avLst/>
          </a:prstGeom>
          <a:solidFill>
            <a:srgbClr val="99FF66"/>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14" name="Arrow: Right 13">
            <a:extLst>
              <a:ext uri="{FF2B5EF4-FFF2-40B4-BE49-F238E27FC236}">
                <a16:creationId xmlns:a16="http://schemas.microsoft.com/office/drawing/2014/main" id="{9677D5A5-EAF3-475F-94E1-213FCC5CCB96}"/>
              </a:ext>
            </a:extLst>
          </p:cNvPr>
          <p:cNvSpPr/>
          <p:nvPr/>
        </p:nvSpPr>
        <p:spPr bwMode="auto">
          <a:xfrm rot="2166320">
            <a:off x="3960346" y="3699666"/>
            <a:ext cx="4055667" cy="317759"/>
          </a:xfrm>
          <a:prstGeom prst="rightArrow">
            <a:avLst/>
          </a:prstGeom>
          <a:solidFill>
            <a:srgbClr val="66FF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pic>
        <p:nvPicPr>
          <p:cNvPr id="9" name="Picture 8">
            <a:extLst>
              <a:ext uri="{FF2B5EF4-FFF2-40B4-BE49-F238E27FC236}">
                <a16:creationId xmlns:a16="http://schemas.microsoft.com/office/drawing/2014/main" id="{EDFE1C14-08E3-43D8-3F06-50BFF9D29450}"/>
              </a:ext>
            </a:extLst>
          </p:cNvPr>
          <p:cNvPicPr>
            <a:picLocks noChangeAspect="1"/>
          </p:cNvPicPr>
          <p:nvPr/>
        </p:nvPicPr>
        <p:blipFill>
          <a:blip r:embed="rId7"/>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2458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190500" y="152400"/>
            <a:ext cx="8686800" cy="5973763"/>
          </a:xfrm>
        </p:spPr>
        <p:txBody>
          <a:bodyPr/>
          <a:lstStyle/>
          <a:p>
            <a:r>
              <a:rPr lang="en-US" dirty="0">
                <a:solidFill>
                  <a:srgbClr val="6699FF"/>
                </a:solidFill>
              </a:rPr>
              <a:t>These types of protists use silicon to make their glass shells using a process called biomineralization.</a:t>
            </a:r>
          </a:p>
        </p:txBody>
      </p:sp>
      <p:pic>
        <p:nvPicPr>
          <p:cNvPr id="76803" name="Picture 3" descr="Diatoms_through_the_microscop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458200" cy="4648200"/>
          </a:xfrm>
          <a:prstGeom prst="rect">
            <a:avLst/>
          </a:prstGeom>
          <a:noFill/>
          <a:ln w="76200" cmpd="tri">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47821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AD7B8A56-B6E6-4B8B-9B58-023364BF5125}"/>
              </a:ext>
            </a:extLst>
          </p:cNvPr>
          <p:cNvSpPr/>
          <p:nvPr/>
        </p:nvSpPr>
        <p:spPr>
          <a:xfrm>
            <a:off x="489350" y="5508477"/>
            <a:ext cx="327334"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charset="0"/>
                <a:ea typeface="+mn-ea"/>
                <a:cs typeface="+mn-cs"/>
              </a:rPr>
              <a:t> </a:t>
            </a:r>
            <a:endParaRPr kumimoji="0" lang="en-US" sz="4000" b="0" i="0" u="none" strike="noStrike" kern="1200" cap="none" spc="0" normalizeH="0" baseline="0" noProof="0" dirty="0">
              <a:ln>
                <a:noFill/>
              </a:ln>
              <a:solidFill>
                <a:srgbClr val="FFFFFF"/>
              </a:solidFill>
              <a:effectLst>
                <a:glow rad="228600">
                  <a:srgbClr val="003399">
                    <a:satMod val="175000"/>
                    <a:alpha val="40000"/>
                  </a:srgbClr>
                </a:glow>
              </a:effectLst>
              <a:uLnTx/>
              <a:uFillTx/>
              <a:latin typeface="Arial" charset="0"/>
              <a:ea typeface="+mn-ea"/>
              <a:cs typeface="+mn-cs"/>
            </a:endParaRPr>
          </a:p>
        </p:txBody>
      </p:sp>
      <p:sp>
        <p:nvSpPr>
          <p:cNvPr id="4" name="Rectangle 3">
            <a:extLst>
              <a:ext uri="{FF2B5EF4-FFF2-40B4-BE49-F238E27FC236}">
                <a16:creationId xmlns:a16="http://schemas.microsoft.com/office/drawing/2014/main" id="{8AB875F4-5A84-43D6-A02C-E20973A28B4F}"/>
              </a:ext>
            </a:extLst>
          </p:cNvPr>
          <p:cNvSpPr/>
          <p:nvPr/>
        </p:nvSpPr>
        <p:spPr>
          <a:xfrm>
            <a:off x="7095972" y="4983540"/>
            <a:ext cx="156645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9525" cmpd="sng">
                  <a:solidFill>
                    <a:srgbClr val="003399"/>
                  </a:solidFill>
                  <a:prstDash val="solid"/>
                </a:ln>
                <a:solidFill>
                  <a:srgbClr val="70AD47">
                    <a:tint val="1000"/>
                  </a:srgbClr>
                </a:solidFill>
                <a:effectLst>
                  <a:glow rad="38100">
                    <a:srgbClr val="003399">
                      <a:alpha val="40000"/>
                    </a:srgbClr>
                  </a:glow>
                </a:effectLst>
                <a:uLnTx/>
                <a:uFillTx/>
                <a:latin typeface="Arial" charset="0"/>
                <a:ea typeface="+mn-ea"/>
                <a:cs typeface="+mn-cs"/>
              </a:rPr>
              <a:t>10</a:t>
            </a:r>
          </a:p>
        </p:txBody>
      </p:sp>
    </p:spTree>
    <p:extLst>
      <p:ext uri="{BB962C8B-B14F-4D97-AF65-F5344CB8AC3E}">
        <p14:creationId xmlns:p14="http://schemas.microsoft.com/office/powerpoint/2010/main" val="35335785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Content Placeholder 2"/>
          <p:cNvSpPr>
            <a:spLocks noGrp="1"/>
          </p:cNvSpPr>
          <p:nvPr>
            <p:ph idx="1"/>
          </p:nvPr>
        </p:nvSpPr>
        <p:spPr>
          <a:xfrm>
            <a:off x="190500" y="152400"/>
            <a:ext cx="8686800" cy="5973763"/>
          </a:xfrm>
        </p:spPr>
        <p:txBody>
          <a:bodyPr/>
          <a:lstStyle/>
          <a:p>
            <a:r>
              <a:rPr lang="en-US" dirty="0">
                <a:solidFill>
                  <a:srgbClr val="6699FF"/>
                </a:solidFill>
              </a:rPr>
              <a:t>These types of protists use silicon to make their glass shells using a process called biomineralization.</a:t>
            </a:r>
          </a:p>
        </p:txBody>
      </p:sp>
      <p:pic>
        <p:nvPicPr>
          <p:cNvPr id="76803" name="Picture 3" descr="Diatoms_through_the_microscope.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828800"/>
            <a:ext cx="8458200" cy="4648200"/>
          </a:xfrm>
          <a:prstGeom prst="rect">
            <a:avLst/>
          </a:prstGeom>
          <a:noFill/>
          <a:ln w="76200" cmpd="tri">
            <a:solidFill>
              <a:srgbClr val="99CCFF"/>
            </a:solidFill>
            <a:miter lim="800000"/>
            <a:headEnd/>
            <a:tailEnd/>
          </a:ln>
          <a:extLst>
            <a:ext uri="{909E8E84-426E-40DD-AFC4-6F175D3DCCD1}">
              <a14:hiddenFill xmlns:a14="http://schemas.microsoft.com/office/drawing/2010/main">
                <a:solidFill>
                  <a:srgbClr val="FFFFFF"/>
                </a:solidFill>
              </a14:hiddenFill>
            </a:ext>
          </a:extLst>
        </p:spPr>
      </p:pic>
      <p:sp>
        <p:nvSpPr>
          <p:cNvPr id="478214" name="Rectangle 6"/>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D28807C3-1DF9-4949-8858-78C647D3F354}"/>
              </a:ext>
            </a:extLst>
          </p:cNvPr>
          <p:cNvSpPr/>
          <p:nvPr/>
        </p:nvSpPr>
        <p:spPr>
          <a:xfrm>
            <a:off x="1219200" y="2133600"/>
            <a:ext cx="6944493" cy="1833265"/>
          </a:xfrm>
          <a:prstGeom prst="rect">
            <a:avLst/>
          </a:prstGeom>
          <a:noFill/>
        </p:spPr>
        <p:txBody>
          <a:bodyPr wrap="none" lIns="91440" tIns="45720" rIns="91440" bIns="45720">
            <a:prstTxWarp prst="textDeflateBottom">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Diatoms</a:t>
            </a:r>
          </a:p>
        </p:txBody>
      </p:sp>
      <p:sp>
        <p:nvSpPr>
          <p:cNvPr id="3" name="Rectangle 2">
            <a:extLst>
              <a:ext uri="{FF2B5EF4-FFF2-40B4-BE49-F238E27FC236}">
                <a16:creationId xmlns:a16="http://schemas.microsoft.com/office/drawing/2014/main" id="{AD7B8A56-B6E6-4B8B-9B58-023364BF5125}"/>
              </a:ext>
            </a:extLst>
          </p:cNvPr>
          <p:cNvSpPr/>
          <p:nvPr/>
        </p:nvSpPr>
        <p:spPr>
          <a:xfrm>
            <a:off x="489350" y="5508477"/>
            <a:ext cx="4833374" cy="707886"/>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charset="0"/>
                <a:ea typeface="+mn-ea"/>
                <a:cs typeface="+mn-cs"/>
              </a:rPr>
              <a:t> </a:t>
            </a:r>
            <a:r>
              <a:rPr kumimoji="0" lang="en-US" sz="4000" b="0" i="0" u="none" strike="noStrike" kern="1200" cap="none" spc="0" normalizeH="0" baseline="0" noProof="0" dirty="0">
                <a:ln>
                  <a:noFill/>
                </a:ln>
                <a:solidFill>
                  <a:srgbClr val="FFFFFF"/>
                </a:solidFill>
                <a:effectLst>
                  <a:glow rad="228600">
                    <a:srgbClr val="003399">
                      <a:satMod val="175000"/>
                      <a:alpha val="40000"/>
                    </a:srgbClr>
                  </a:glow>
                </a:effectLst>
                <a:uLnTx/>
                <a:uFillTx/>
                <a:latin typeface="Arial" charset="0"/>
                <a:ea typeface="+mn-ea"/>
                <a:cs typeface="+mn-cs"/>
              </a:rPr>
              <a:t>Phylum </a:t>
            </a:r>
            <a:r>
              <a:rPr kumimoji="0" lang="en-US" sz="4000" b="0" i="0" u="none" strike="noStrike" kern="1200" cap="none" spc="0" normalizeH="0" baseline="0" noProof="0" dirty="0" err="1">
                <a:ln>
                  <a:noFill/>
                </a:ln>
                <a:solidFill>
                  <a:srgbClr val="FFFFFF"/>
                </a:solidFill>
                <a:effectLst>
                  <a:glow rad="228600">
                    <a:srgbClr val="003399">
                      <a:satMod val="175000"/>
                      <a:alpha val="40000"/>
                    </a:srgbClr>
                  </a:glow>
                </a:effectLst>
                <a:uLnTx/>
                <a:uFillTx/>
                <a:latin typeface="Arial" charset="0"/>
                <a:ea typeface="+mn-ea"/>
                <a:cs typeface="+mn-cs"/>
              </a:rPr>
              <a:t>Ochrophyta</a:t>
            </a:r>
            <a:endParaRPr kumimoji="0" lang="en-US" sz="4000" b="0" i="0" u="none" strike="noStrike" kern="1200" cap="none" spc="0" normalizeH="0" baseline="0" noProof="0" dirty="0">
              <a:ln>
                <a:noFill/>
              </a:ln>
              <a:solidFill>
                <a:srgbClr val="FFFFFF"/>
              </a:solidFill>
              <a:effectLst>
                <a:glow rad="228600">
                  <a:srgbClr val="003399">
                    <a:satMod val="175000"/>
                    <a:alpha val="40000"/>
                  </a:srgbClr>
                </a:glow>
              </a:effectLst>
              <a:uLnTx/>
              <a:uFillTx/>
              <a:latin typeface="Arial" charset="0"/>
              <a:ea typeface="+mn-ea"/>
              <a:cs typeface="+mn-cs"/>
            </a:endParaRPr>
          </a:p>
        </p:txBody>
      </p:sp>
      <p:sp>
        <p:nvSpPr>
          <p:cNvPr id="4" name="Rectangle 3">
            <a:extLst>
              <a:ext uri="{FF2B5EF4-FFF2-40B4-BE49-F238E27FC236}">
                <a16:creationId xmlns:a16="http://schemas.microsoft.com/office/drawing/2014/main" id="{8AB875F4-5A84-43D6-A02C-E20973A28B4F}"/>
              </a:ext>
            </a:extLst>
          </p:cNvPr>
          <p:cNvSpPr/>
          <p:nvPr/>
        </p:nvSpPr>
        <p:spPr>
          <a:xfrm>
            <a:off x="7095972" y="4983540"/>
            <a:ext cx="1566454"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50" normalizeH="0" baseline="0" noProof="0" dirty="0">
                <a:ln w="9525" cmpd="sng">
                  <a:solidFill>
                    <a:srgbClr val="003399"/>
                  </a:solidFill>
                  <a:prstDash val="solid"/>
                </a:ln>
                <a:solidFill>
                  <a:srgbClr val="70AD47">
                    <a:tint val="1000"/>
                  </a:srgbClr>
                </a:solidFill>
                <a:effectLst>
                  <a:glow rad="38100">
                    <a:srgbClr val="003399">
                      <a:alpha val="40000"/>
                    </a:srgbClr>
                  </a:glow>
                </a:effectLst>
                <a:uLnTx/>
                <a:uFillTx/>
                <a:latin typeface="Arial" charset="0"/>
                <a:ea typeface="+mn-ea"/>
                <a:cs typeface="+mn-cs"/>
              </a:rPr>
              <a:t>10</a:t>
            </a:r>
          </a:p>
        </p:txBody>
      </p:sp>
    </p:spTree>
    <p:extLst>
      <p:ext uri="{BB962C8B-B14F-4D97-AF65-F5344CB8AC3E}">
        <p14:creationId xmlns:p14="http://schemas.microsoft.com/office/powerpoint/2010/main" val="160266413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54613725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rgbClr val="FF66FF"/>
                          </a:solidFill>
                          <a:effectLst/>
                          <a:latin typeface="Times New Roman" pitchFamily="18" charset="0"/>
                        </a:rPr>
                        <a:t>ANIMAL </a:t>
                      </a:r>
                      <a:br>
                        <a:rPr kumimoji="0" lang="en-US" sz="1600" b="1" i="0" u="none" strike="noStrike" cap="none" normalizeH="0" baseline="0" dirty="0">
                          <a:ln>
                            <a:noFill/>
                          </a:ln>
                          <a:solidFill>
                            <a:srgbClr val="FF66FF"/>
                          </a:solidFill>
                          <a:effectLst/>
                          <a:latin typeface="Times New Roman" pitchFamily="18" charset="0"/>
                        </a:rPr>
                      </a:br>
                      <a:r>
                        <a:rPr kumimoji="0" lang="en-US" sz="1600" b="1" i="0" u="none" strike="noStrike" cap="none" normalizeH="0" baseline="0" dirty="0">
                          <a:ln>
                            <a:noFill/>
                          </a:ln>
                          <a:solidFill>
                            <a:srgbClr val="FF66FF"/>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FF66FF"/>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FF66FF"/>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FF66FF"/>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rgbClr val="FF66FF"/>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rgbClr val="FF66FF"/>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DA18B1C7-0F6B-4EF2-8C5E-C8E9EFC62EAF}"/>
              </a:ext>
            </a:extLst>
          </p:cNvPr>
          <p:cNvSpPr/>
          <p:nvPr/>
        </p:nvSpPr>
        <p:spPr>
          <a:xfrm>
            <a:off x="3695700" y="823913"/>
            <a:ext cx="17907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267075431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228600"/>
            <a:ext cx="8229600" cy="5745163"/>
          </a:xfrm>
        </p:spPr>
        <p:txBody>
          <a:bodyPr/>
          <a:lstStyle/>
          <a:p>
            <a:pPr marL="0" lvl="0" indent="0" eaLnBrk="1" hangingPunct="1">
              <a:buClr>
                <a:srgbClr val="66CCFF"/>
              </a:buClr>
              <a:buSzPct val="65000"/>
              <a:buNone/>
              <a:defRPr/>
            </a:pPr>
            <a:r>
              <a:rPr lang="en-US" kern="1200" dirty="0">
                <a:effectLst>
                  <a:outerShdw blurRad="38100" dist="38100" dir="2700000" algn="tl">
                    <a:srgbClr val="000000">
                      <a:alpha val="43137"/>
                    </a:srgbClr>
                  </a:outerShdw>
                </a:effectLst>
                <a:latin typeface="Tahoma" pitchFamily="34" charset="0"/>
              </a:rPr>
              <a:t>This is a </a:t>
            </a:r>
            <a:r>
              <a:rPr lang="en-US" kern="1200" dirty="0" err="1">
                <a:effectLst>
                  <a:outerShdw blurRad="38100" dist="38100" dir="2700000" algn="tl">
                    <a:srgbClr val="000000">
                      <a:alpha val="43137"/>
                    </a:srgbClr>
                  </a:outerShdw>
                </a:effectLst>
                <a:latin typeface="Tahoma" pitchFamily="34" charset="0"/>
              </a:rPr>
              <a:t>hairlike</a:t>
            </a:r>
            <a:r>
              <a:rPr lang="en-US" kern="1200" dirty="0">
                <a:effectLst>
                  <a:outerShdw blurRad="38100" dist="38100" dir="2700000" algn="tl">
                    <a:srgbClr val="000000">
                      <a:alpha val="43137"/>
                    </a:srgbClr>
                  </a:outerShdw>
                </a:effectLst>
                <a:latin typeface="Tahoma" pitchFamily="34" charset="0"/>
              </a:rPr>
              <a:t> structure that acts primarily as an organelle of locomotion on the cells of many protists.</a:t>
            </a:r>
            <a:endParaRPr lang="en-US" dirty="0"/>
          </a:p>
        </p:txBody>
      </p:sp>
      <p:pic>
        <p:nvPicPr>
          <p:cNvPr id="188420" name="Content Placeholder 5" descr="fdsmal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8384" y="1905000"/>
            <a:ext cx="3982616" cy="4724400"/>
          </a:xfrm>
          <a:ln w="57150">
            <a:solidFill>
              <a:srgbClr val="FFFFCC"/>
            </a:solidFill>
          </a:ln>
        </p:spPr>
      </p:pic>
      <p:pic>
        <p:nvPicPr>
          <p:cNvPr id="2050" name="Picture 2" descr="Image result for flagella protist animation">
            <a:extLst>
              <a:ext uri="{FF2B5EF4-FFF2-40B4-BE49-F238E27FC236}">
                <a16:creationId xmlns:a16="http://schemas.microsoft.com/office/drawing/2014/main" id="{57549B38-60B5-4929-9B04-9322A56A3B4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14935" y="1935162"/>
            <a:ext cx="4572000" cy="2027237"/>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pic>
        <p:nvPicPr>
          <p:cNvPr id="2052" name="Picture 4" descr="Image result for flagella protist animation">
            <a:extLst>
              <a:ext uri="{FF2B5EF4-FFF2-40B4-BE49-F238E27FC236}">
                <a16:creationId xmlns:a16="http://schemas.microsoft.com/office/drawing/2014/main" id="{33A7A719-54D2-42B9-B22D-4ADEF2959D0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4934" y="4191000"/>
            <a:ext cx="4571999" cy="2438400"/>
          </a:xfrm>
          <a:prstGeom prst="rect">
            <a:avLst/>
          </a:prstGeom>
          <a:noFill/>
          <a:ln w="57150">
            <a:solidFill>
              <a:srgbClr val="66FFFF"/>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092D5AB-5613-4053-B19B-3D88F493C6FF}"/>
              </a:ext>
            </a:extLst>
          </p:cNvPr>
          <p:cNvSpPr/>
          <p:nvPr/>
        </p:nvSpPr>
        <p:spPr>
          <a:xfrm>
            <a:off x="7623324" y="5364789"/>
            <a:ext cx="137916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11</a:t>
            </a:r>
          </a:p>
        </p:txBody>
      </p:sp>
      <p:pic>
        <p:nvPicPr>
          <p:cNvPr id="2" name="Picture 1">
            <a:extLst>
              <a:ext uri="{FF2B5EF4-FFF2-40B4-BE49-F238E27FC236}">
                <a16:creationId xmlns:a16="http://schemas.microsoft.com/office/drawing/2014/main" id="{7BAED8D2-7ECB-2D81-71CD-A6AA662EDDAE}"/>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92964648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228600" y="228600"/>
            <a:ext cx="8229600" cy="5745163"/>
          </a:xfrm>
        </p:spPr>
        <p:txBody>
          <a:bodyPr/>
          <a:lstStyle/>
          <a:p>
            <a:pPr marL="0" lvl="0" indent="0" eaLnBrk="1" hangingPunct="1">
              <a:buClr>
                <a:srgbClr val="66CCFF"/>
              </a:buClr>
              <a:buSzPct val="65000"/>
              <a:buNone/>
              <a:defRPr/>
            </a:pPr>
            <a:r>
              <a:rPr lang="en-US" kern="1200" dirty="0">
                <a:effectLst>
                  <a:outerShdw blurRad="38100" dist="38100" dir="2700000" algn="tl">
                    <a:srgbClr val="000000">
                      <a:alpha val="43137"/>
                    </a:srgbClr>
                  </a:outerShdw>
                </a:effectLst>
                <a:latin typeface="Tahoma" pitchFamily="34" charset="0"/>
              </a:rPr>
              <a:t>This is a </a:t>
            </a:r>
            <a:r>
              <a:rPr lang="en-US" kern="1200" dirty="0" err="1">
                <a:effectLst>
                  <a:outerShdw blurRad="38100" dist="38100" dir="2700000" algn="tl">
                    <a:srgbClr val="000000">
                      <a:alpha val="43137"/>
                    </a:srgbClr>
                  </a:outerShdw>
                </a:effectLst>
                <a:latin typeface="Tahoma" pitchFamily="34" charset="0"/>
              </a:rPr>
              <a:t>hairlike</a:t>
            </a:r>
            <a:r>
              <a:rPr lang="en-US" kern="1200" dirty="0">
                <a:effectLst>
                  <a:outerShdw blurRad="38100" dist="38100" dir="2700000" algn="tl">
                    <a:srgbClr val="000000">
                      <a:alpha val="43137"/>
                    </a:srgbClr>
                  </a:outerShdw>
                </a:effectLst>
                <a:latin typeface="Tahoma" pitchFamily="34" charset="0"/>
              </a:rPr>
              <a:t> structure that acts primarily as an organelle of locomotion on the cells of many protists.</a:t>
            </a:r>
            <a:endParaRPr lang="en-US" dirty="0"/>
          </a:p>
        </p:txBody>
      </p:sp>
      <p:pic>
        <p:nvPicPr>
          <p:cNvPr id="188420" name="Content Placeholder 5" descr="fdsmall.gif"/>
          <p:cNvPicPr>
            <a:picLocks noGrp="1" noChangeAspect="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208384" y="1905000"/>
            <a:ext cx="3982616" cy="4724400"/>
          </a:xfrm>
          <a:ln w="57150">
            <a:solidFill>
              <a:srgbClr val="FFFFCC"/>
            </a:solidFill>
          </a:ln>
        </p:spPr>
      </p:pic>
      <p:pic>
        <p:nvPicPr>
          <p:cNvPr id="2050" name="Picture 2" descr="Image result for flagella protist animation">
            <a:extLst>
              <a:ext uri="{FF2B5EF4-FFF2-40B4-BE49-F238E27FC236}">
                <a16:creationId xmlns:a16="http://schemas.microsoft.com/office/drawing/2014/main" id="{57549B38-60B5-4929-9B04-9322A56A3B4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14935" y="1935162"/>
            <a:ext cx="4572000" cy="2027237"/>
          </a:xfrm>
          <a:prstGeom prst="rect">
            <a:avLst/>
          </a:prstGeom>
          <a:noFill/>
          <a:ln w="76200">
            <a:solidFill>
              <a:srgbClr val="00B050"/>
            </a:solidFill>
          </a:ln>
          <a:extLst>
            <a:ext uri="{909E8E84-426E-40DD-AFC4-6F175D3DCCD1}">
              <a14:hiddenFill xmlns:a14="http://schemas.microsoft.com/office/drawing/2010/main">
                <a:solidFill>
                  <a:srgbClr val="FFFFFF"/>
                </a:solidFill>
              </a14:hiddenFill>
            </a:ext>
          </a:extLst>
        </p:spPr>
      </p:pic>
      <p:pic>
        <p:nvPicPr>
          <p:cNvPr id="2052" name="Picture 4" descr="Image result for flagella protist animation">
            <a:extLst>
              <a:ext uri="{FF2B5EF4-FFF2-40B4-BE49-F238E27FC236}">
                <a16:creationId xmlns:a16="http://schemas.microsoft.com/office/drawing/2014/main" id="{33A7A719-54D2-42B9-B22D-4ADEF2959D0C}"/>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414934" y="4191000"/>
            <a:ext cx="4571999" cy="2438400"/>
          </a:xfrm>
          <a:prstGeom prst="rect">
            <a:avLst/>
          </a:prstGeom>
          <a:noFill/>
          <a:ln w="57150">
            <a:solidFill>
              <a:srgbClr val="66FFFF"/>
            </a:solidFill>
          </a:ln>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092D5AB-5613-4053-B19B-3D88F493C6FF}"/>
              </a:ext>
            </a:extLst>
          </p:cNvPr>
          <p:cNvSpPr/>
          <p:nvPr/>
        </p:nvSpPr>
        <p:spPr>
          <a:xfrm>
            <a:off x="7623324" y="5364789"/>
            <a:ext cx="1379160" cy="144655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11</a:t>
            </a:r>
          </a:p>
        </p:txBody>
      </p:sp>
      <p:sp>
        <p:nvSpPr>
          <p:cNvPr id="2" name="Rectangle 1">
            <a:extLst>
              <a:ext uri="{FF2B5EF4-FFF2-40B4-BE49-F238E27FC236}">
                <a16:creationId xmlns:a16="http://schemas.microsoft.com/office/drawing/2014/main" id="{2C5CEE55-C8CC-419A-AA17-4C20707F60EA}"/>
              </a:ext>
            </a:extLst>
          </p:cNvPr>
          <p:cNvSpPr/>
          <p:nvPr/>
        </p:nvSpPr>
        <p:spPr>
          <a:xfrm>
            <a:off x="1371600" y="3505200"/>
            <a:ext cx="6574028" cy="2027237"/>
          </a:xfrm>
          <a:prstGeom prst="rect">
            <a:avLst/>
          </a:prstGeom>
          <a:noFill/>
        </p:spPr>
        <p:txBody>
          <a:bodyPr wrap="none" lIns="91440" tIns="45720" rIns="91440" bIns="45720">
            <a:prstTxWarp prst="textWave4">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9966FF"/>
                </a:solidFill>
                <a:effectLst>
                  <a:outerShdw blurRad="12700" dist="38100" dir="2700000" algn="tl" rotWithShape="0">
                    <a:srgbClr val="000000">
                      <a:lumMod val="50000"/>
                    </a:srgbClr>
                  </a:outerShdw>
                </a:effectLst>
                <a:uLnTx/>
                <a:uFillTx/>
                <a:latin typeface="Arial" charset="0"/>
                <a:ea typeface="+mn-ea"/>
                <a:cs typeface="+mn-cs"/>
              </a:rPr>
              <a:t>Flagella</a:t>
            </a:r>
          </a:p>
        </p:txBody>
      </p:sp>
      <p:pic>
        <p:nvPicPr>
          <p:cNvPr id="4" name="Picture 3">
            <a:extLst>
              <a:ext uri="{FF2B5EF4-FFF2-40B4-BE49-F238E27FC236}">
                <a16:creationId xmlns:a16="http://schemas.microsoft.com/office/drawing/2014/main" id="{D76CA048-2B4B-E045-A5EC-A9F402A2D1E9}"/>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78071716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610A38-BEC8-4721-8C36-028BD5B24B88}"/>
              </a:ext>
            </a:extLst>
          </p:cNvPr>
          <p:cNvSpPr>
            <a:spLocks noGrp="1"/>
          </p:cNvSpPr>
          <p:nvPr>
            <p:ph type="body" sz="half" idx="1"/>
          </p:nvPr>
        </p:nvSpPr>
        <p:spPr>
          <a:xfrm>
            <a:off x="152400" y="152400"/>
            <a:ext cx="8839200" cy="4525963"/>
          </a:xfrm>
        </p:spPr>
        <p:txBody>
          <a:bodyPr/>
          <a:lstStyle/>
          <a:p>
            <a:r>
              <a:rPr lang="en-US" dirty="0"/>
              <a:t>Name this Protist?</a:t>
            </a:r>
          </a:p>
          <a:p>
            <a:pPr lvl="1"/>
            <a:r>
              <a:rPr lang="en-US" dirty="0">
                <a:solidFill>
                  <a:srgbClr val="00B0F0"/>
                </a:solidFill>
              </a:rPr>
              <a:t>It’s a motile unicellular algae characterized by a pair of </a:t>
            </a:r>
            <a:r>
              <a:rPr lang="en-US" dirty="0" err="1">
                <a:solidFill>
                  <a:srgbClr val="00B0F0"/>
                </a:solidFill>
              </a:rPr>
              <a:t>flagellae</a:t>
            </a:r>
            <a:r>
              <a:rPr lang="en-US" dirty="0">
                <a:solidFill>
                  <a:srgbClr val="00B0F0"/>
                </a:solidFill>
              </a:rPr>
              <a:t>.</a:t>
            </a:r>
          </a:p>
        </p:txBody>
      </p:sp>
      <p:pic>
        <p:nvPicPr>
          <p:cNvPr id="5124" name="Picture 4">
            <a:extLst>
              <a:ext uri="{FF2B5EF4-FFF2-40B4-BE49-F238E27FC236}">
                <a16:creationId xmlns:a16="http://schemas.microsoft.com/office/drawing/2014/main" id="{DA801AD4-E3AF-44A3-8D41-6FCBC7EBA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534400" cy="3962400"/>
          </a:xfrm>
          <a:prstGeom prst="roundRect">
            <a:avLst>
              <a:gd name="adj" fmla="val 4167"/>
            </a:avLst>
          </a:prstGeom>
          <a:solidFill>
            <a:srgbClr val="FFFFFF"/>
          </a:solidFill>
          <a:ln w="76200" cap="sq">
            <a:solidFill>
              <a:srgbClr val="EAEAEA"/>
            </a:solidFill>
            <a:miter lim="800000"/>
          </a:ln>
          <a:effectLst>
            <a:glow rad="406400">
              <a:srgbClr val="66FFFF">
                <a:alpha val="99000"/>
              </a:srgb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126" name="Picture 6" descr="Image result for dinoflagellates">
            <a:extLst>
              <a:ext uri="{FF2B5EF4-FFF2-40B4-BE49-F238E27FC236}">
                <a16:creationId xmlns:a16="http://schemas.microsoft.com/office/drawing/2014/main" id="{08E2FACA-E706-483F-A4AB-94498565E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31" y="1392238"/>
            <a:ext cx="4381500" cy="36369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34" name="Picture 14" descr="Image result for dinoflagellates">
            <a:extLst>
              <a:ext uri="{FF2B5EF4-FFF2-40B4-BE49-F238E27FC236}">
                <a16:creationId xmlns:a16="http://schemas.microsoft.com/office/drawing/2014/main" id="{12D52DB4-5550-4185-8FDC-BBF054AA0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06613"/>
            <a:ext cx="2362200" cy="2571750"/>
          </a:xfrm>
          <a:prstGeom prst="rect">
            <a:avLst/>
          </a:prstGeom>
          <a:noFill/>
          <a:ln>
            <a:solidFill>
              <a:schemeClr val="tx1">
                <a:lumMod val="95000"/>
              </a:schemeClr>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04FA0F4-4254-43E3-A018-B7B2C226F810}"/>
              </a:ext>
            </a:extLst>
          </p:cNvPr>
          <p:cNvSpPr/>
          <p:nvPr/>
        </p:nvSpPr>
        <p:spPr>
          <a:xfrm>
            <a:off x="7162800" y="5288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12</a:t>
            </a:r>
          </a:p>
        </p:txBody>
      </p:sp>
      <p:pic>
        <p:nvPicPr>
          <p:cNvPr id="2" name="Picture 1">
            <a:extLst>
              <a:ext uri="{FF2B5EF4-FFF2-40B4-BE49-F238E27FC236}">
                <a16:creationId xmlns:a16="http://schemas.microsoft.com/office/drawing/2014/main" id="{42ED2F11-445F-F6A1-E973-B3186F78C7A8}"/>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21793874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610A38-BEC8-4721-8C36-028BD5B24B88}"/>
              </a:ext>
            </a:extLst>
          </p:cNvPr>
          <p:cNvSpPr>
            <a:spLocks noGrp="1"/>
          </p:cNvSpPr>
          <p:nvPr>
            <p:ph type="body" sz="half" idx="1"/>
          </p:nvPr>
        </p:nvSpPr>
        <p:spPr>
          <a:xfrm>
            <a:off x="152400" y="152400"/>
            <a:ext cx="8839200" cy="4525963"/>
          </a:xfrm>
        </p:spPr>
        <p:txBody>
          <a:bodyPr/>
          <a:lstStyle/>
          <a:p>
            <a:r>
              <a:rPr lang="en-US" dirty="0"/>
              <a:t>Name this Protist?</a:t>
            </a:r>
          </a:p>
          <a:p>
            <a:pPr lvl="1"/>
            <a:r>
              <a:rPr lang="en-US" dirty="0">
                <a:solidFill>
                  <a:srgbClr val="00B0F0"/>
                </a:solidFill>
              </a:rPr>
              <a:t>It’s a motile unicellular algae characterized by a pair of </a:t>
            </a:r>
            <a:r>
              <a:rPr lang="en-US" dirty="0" err="1">
                <a:solidFill>
                  <a:srgbClr val="00B0F0"/>
                </a:solidFill>
              </a:rPr>
              <a:t>flagellae</a:t>
            </a:r>
            <a:r>
              <a:rPr lang="en-US" dirty="0">
                <a:solidFill>
                  <a:srgbClr val="00B0F0"/>
                </a:solidFill>
              </a:rPr>
              <a:t>.</a:t>
            </a:r>
          </a:p>
        </p:txBody>
      </p:sp>
      <p:pic>
        <p:nvPicPr>
          <p:cNvPr id="5124" name="Picture 4">
            <a:extLst>
              <a:ext uri="{FF2B5EF4-FFF2-40B4-BE49-F238E27FC236}">
                <a16:creationId xmlns:a16="http://schemas.microsoft.com/office/drawing/2014/main" id="{DA801AD4-E3AF-44A3-8D41-6FCBC7EBAB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905000"/>
            <a:ext cx="8534400" cy="3962400"/>
          </a:xfrm>
          <a:prstGeom prst="roundRect">
            <a:avLst>
              <a:gd name="adj" fmla="val 4167"/>
            </a:avLst>
          </a:prstGeom>
          <a:solidFill>
            <a:srgbClr val="FFFFFF"/>
          </a:solidFill>
          <a:ln w="76200" cap="sq">
            <a:solidFill>
              <a:srgbClr val="EAEAEA"/>
            </a:solidFill>
            <a:miter lim="800000"/>
          </a:ln>
          <a:effectLst>
            <a:glow rad="406400">
              <a:srgbClr val="66FFFF">
                <a:alpha val="99000"/>
              </a:srgbClr>
            </a:glow>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126" name="Picture 6" descr="Image result for dinoflagellates">
            <a:extLst>
              <a:ext uri="{FF2B5EF4-FFF2-40B4-BE49-F238E27FC236}">
                <a16:creationId xmlns:a16="http://schemas.microsoft.com/office/drawing/2014/main" id="{08E2FACA-E706-483F-A4AB-94498565E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3231" y="1392238"/>
            <a:ext cx="4381500" cy="36369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5134" name="Picture 14" descr="Image result for dinoflagellates">
            <a:extLst>
              <a:ext uri="{FF2B5EF4-FFF2-40B4-BE49-F238E27FC236}">
                <a16:creationId xmlns:a16="http://schemas.microsoft.com/office/drawing/2014/main" id="{12D52DB4-5550-4185-8FDC-BBF054AA00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106613"/>
            <a:ext cx="2362200" cy="2571750"/>
          </a:xfrm>
          <a:prstGeom prst="rect">
            <a:avLst/>
          </a:prstGeom>
          <a:noFill/>
          <a:ln>
            <a:solidFill>
              <a:schemeClr val="tx1">
                <a:lumMod val="95000"/>
              </a:schemeClr>
            </a:solidFill>
          </a:ln>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C04FA0F4-4254-43E3-A018-B7B2C226F810}"/>
              </a:ext>
            </a:extLst>
          </p:cNvPr>
          <p:cNvSpPr/>
          <p:nvPr/>
        </p:nvSpPr>
        <p:spPr>
          <a:xfrm>
            <a:off x="7162800" y="52883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12</a:t>
            </a:r>
          </a:p>
        </p:txBody>
      </p:sp>
      <p:sp>
        <p:nvSpPr>
          <p:cNvPr id="2" name="Rectangle 1">
            <a:extLst>
              <a:ext uri="{FF2B5EF4-FFF2-40B4-BE49-F238E27FC236}">
                <a16:creationId xmlns:a16="http://schemas.microsoft.com/office/drawing/2014/main" id="{AB534586-C0D8-4FEB-AD3E-565DEF7E6A43}"/>
              </a:ext>
            </a:extLst>
          </p:cNvPr>
          <p:cNvSpPr/>
          <p:nvPr/>
        </p:nvSpPr>
        <p:spPr>
          <a:xfrm>
            <a:off x="977088" y="3761730"/>
            <a:ext cx="7507549" cy="1833265"/>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CC"/>
                </a:solidFill>
                <a:effectLst>
                  <a:outerShdw blurRad="12700" dist="38100" dir="2700000" algn="tl" rotWithShape="0">
                    <a:srgbClr val="000000">
                      <a:lumMod val="50000"/>
                    </a:srgbClr>
                  </a:outerShdw>
                </a:effectLst>
                <a:uLnTx/>
                <a:uFillTx/>
                <a:latin typeface="Arial" charset="0"/>
                <a:ea typeface="+mn-ea"/>
                <a:cs typeface="+mn-cs"/>
              </a:rPr>
              <a:t>Dinoflagellates</a:t>
            </a:r>
          </a:p>
        </p:txBody>
      </p:sp>
      <p:sp>
        <p:nvSpPr>
          <p:cNvPr id="4" name="Rectangle 3">
            <a:extLst>
              <a:ext uri="{FF2B5EF4-FFF2-40B4-BE49-F238E27FC236}">
                <a16:creationId xmlns:a16="http://schemas.microsoft.com/office/drawing/2014/main" id="{10969C29-A661-4412-8081-447F4C30FD75}"/>
              </a:ext>
            </a:extLst>
          </p:cNvPr>
          <p:cNvSpPr/>
          <p:nvPr/>
        </p:nvSpPr>
        <p:spPr>
          <a:xfrm>
            <a:off x="401425" y="6084954"/>
            <a:ext cx="3938899" cy="52322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Phylum </a:t>
            </a:r>
            <a:r>
              <a:rPr kumimoji="0" lang="en-US" sz="2800" b="1" i="0" u="none" strike="noStrike" kern="1200" cap="none" spc="0" normalizeH="0" baseline="0" noProof="0" dirty="0" err="1">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Dinoflagellata</a:t>
            </a:r>
            <a:endParaRPr kumimoji="0" lang="en-US" sz="28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endParaRPr>
          </a:p>
        </p:txBody>
      </p:sp>
      <p:pic>
        <p:nvPicPr>
          <p:cNvPr id="5" name="Picture 4">
            <a:extLst>
              <a:ext uri="{FF2B5EF4-FFF2-40B4-BE49-F238E27FC236}">
                <a16:creationId xmlns:a16="http://schemas.microsoft.com/office/drawing/2014/main" id="{8F1FDF4D-9626-02EE-3DBA-8828865BD60A}"/>
              </a:ext>
            </a:extLst>
          </p:cNvPr>
          <p:cNvPicPr>
            <a:picLocks noChangeAspect="1"/>
          </p:cNvPicPr>
          <p:nvPr/>
        </p:nvPicPr>
        <p:blipFill>
          <a:blip r:embed="rId5"/>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2526549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4294967295"/>
          </p:nvPr>
        </p:nvSpPr>
        <p:spPr>
          <a:xfrm>
            <a:off x="114300" y="76200"/>
            <a:ext cx="8953500" cy="5821363"/>
          </a:xfrm>
        </p:spPr>
        <p:txBody>
          <a:bodyPr/>
          <a:lstStyle/>
          <a:p>
            <a:pPr eaLnBrk="1" hangingPunct="1"/>
            <a:r>
              <a:rPr lang="en-US" dirty="0"/>
              <a:t>Which picture is the plant-like protists known as </a:t>
            </a:r>
            <a:r>
              <a:rPr lang="en-US" dirty="0">
                <a:solidFill>
                  <a:srgbClr val="00FF99"/>
                </a:solidFill>
              </a:rPr>
              <a:t>phytoplankton, </a:t>
            </a:r>
            <a:r>
              <a:rPr lang="en-US" dirty="0"/>
              <a:t>they are eaten by </a:t>
            </a:r>
            <a:r>
              <a:rPr lang="en-US" dirty="0">
                <a:solidFill>
                  <a:srgbClr val="FF99FF"/>
                </a:solidFill>
              </a:rPr>
              <a:t>zooplankton which are animals in this box.</a:t>
            </a:r>
            <a:endParaRPr lang="en-US" dirty="0">
              <a:solidFill>
                <a:srgbClr val="FFFFCC"/>
              </a:solidFill>
            </a:endParaRPr>
          </a:p>
        </p:txBody>
      </p:sp>
      <p:sp>
        <p:nvSpPr>
          <p:cNvPr id="7875589" name="Rectangle 5"/>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05476" name="Picture 5" descr="ig29_phytoplankton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706" y="1890912"/>
            <a:ext cx="4042893" cy="4572000"/>
          </a:xfrm>
          <a:prstGeom prst="rect">
            <a:avLst/>
          </a:prstGeom>
          <a:noFill/>
          <a:ln w="76200">
            <a:solidFill>
              <a:schemeClr val="tx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5477" name="Picture 6" descr="zoo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52" y="1890912"/>
            <a:ext cx="4419600" cy="4572000"/>
          </a:xfrm>
          <a:prstGeom prst="rect">
            <a:avLst/>
          </a:prstGeom>
          <a:noFill/>
          <a:ln w="76200">
            <a:solidFill>
              <a:schemeClr val="tx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9BF3784-3EC9-417F-9AF7-C01BE804E835}"/>
              </a:ext>
            </a:extLst>
          </p:cNvPr>
          <p:cNvSpPr/>
          <p:nvPr/>
        </p:nvSpPr>
        <p:spPr bwMode="auto">
          <a:xfrm>
            <a:off x="457200" y="685800"/>
            <a:ext cx="2743200" cy="381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C75EF2C5-C270-4C9D-8C6F-AEBB91B1C322}"/>
              </a:ext>
            </a:extLst>
          </p:cNvPr>
          <p:cNvSpPr/>
          <p:nvPr/>
        </p:nvSpPr>
        <p:spPr>
          <a:xfrm>
            <a:off x="278752" y="182960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4" name="Rectangle 3">
            <a:extLst>
              <a:ext uri="{FF2B5EF4-FFF2-40B4-BE49-F238E27FC236}">
                <a16:creationId xmlns:a16="http://schemas.microsoft.com/office/drawing/2014/main" id="{5BAFBB41-C16E-41AA-83D4-E7AD379AEC6B}"/>
              </a:ext>
            </a:extLst>
          </p:cNvPr>
          <p:cNvSpPr/>
          <p:nvPr/>
        </p:nvSpPr>
        <p:spPr>
          <a:xfrm>
            <a:off x="5022412" y="181987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6" name="Rectangle 5">
            <a:extLst>
              <a:ext uri="{FF2B5EF4-FFF2-40B4-BE49-F238E27FC236}">
                <a16:creationId xmlns:a16="http://schemas.microsoft.com/office/drawing/2014/main" id="{FAE1DDFD-B35B-4C08-B381-229E58A4D98E}"/>
              </a:ext>
            </a:extLst>
          </p:cNvPr>
          <p:cNvSpPr/>
          <p:nvPr/>
        </p:nvSpPr>
        <p:spPr>
          <a:xfrm>
            <a:off x="7476070" y="1724424"/>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spTree>
    <p:extLst>
      <p:ext uri="{BB962C8B-B14F-4D97-AF65-F5344CB8AC3E}">
        <p14:creationId xmlns:p14="http://schemas.microsoft.com/office/powerpoint/2010/main" val="32836407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4"/>
          <p:cNvSpPr txBox="1">
            <a:spLocks noChangeArrowheads="1"/>
          </p:cNvSpPr>
          <p:nvPr/>
        </p:nvSpPr>
        <p:spPr bwMode="auto">
          <a:xfrm>
            <a:off x="252166" y="141238"/>
            <a:ext cx="873943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3600">
                <a:solidFill>
                  <a:srgbClr val="9966FF"/>
                </a:solidFill>
                <a:latin typeface="Times New Roman" pitchFamily="18" charset="0"/>
              </a:rPr>
              <a:t>Protista </a:t>
            </a:r>
            <a:r>
              <a:rPr lang="en-US" sz="3600" dirty="0">
                <a:solidFill>
                  <a:srgbClr val="9966FF"/>
                </a:solidFill>
                <a:latin typeface="Times New Roman" pitchFamily="18" charset="0"/>
              </a:rPr>
              <a:t>belongs to this Domain because they have a membrane bound nucleus in their cells?</a:t>
            </a:r>
          </a:p>
          <a:p>
            <a:pPr eaLnBrk="1" hangingPunct="1"/>
            <a:endParaRPr lang="en-US" sz="3600" dirty="0">
              <a:solidFill>
                <a:schemeClr val="bg1"/>
              </a:solidFill>
              <a:latin typeface="Times New Roman" pitchFamily="18" charset="0"/>
            </a:endParaRPr>
          </a:p>
        </p:txBody>
      </p:sp>
      <p:sp>
        <p:nvSpPr>
          <p:cNvPr id="9219" name="Rectangle 4"/>
          <p:cNvSpPr>
            <a:spLocks noChangeArrowheads="1"/>
          </p:cNvSpPr>
          <p:nvPr/>
        </p:nvSpPr>
        <p:spPr bwMode="auto">
          <a:xfrm>
            <a:off x="5638800" y="6643688"/>
            <a:ext cx="3124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algn="r"/>
            <a:r>
              <a:rPr lang="en-US" sz="800" b="1" dirty="0">
                <a:solidFill>
                  <a:schemeClr val="bg1"/>
                </a:solidFill>
                <a:latin typeface="Tahoma" pitchFamily="34" charset="0"/>
              </a:rPr>
              <a:t>Copyright © 2024 </a:t>
            </a:r>
            <a:r>
              <a:rPr lang="en-US" sz="800" b="1" dirty="0" err="1">
                <a:solidFill>
                  <a:schemeClr val="bg1"/>
                </a:solidFill>
                <a:latin typeface="Tahoma" pitchFamily="34" charset="0"/>
              </a:rPr>
              <a:t>SlideSpark</a:t>
            </a:r>
            <a:r>
              <a:rPr lang="en-US" sz="800" b="1" dirty="0">
                <a:solidFill>
                  <a:schemeClr val="bg1"/>
                </a:solidFill>
                <a:latin typeface="Tahoma" pitchFamily="34" charset="0"/>
              </a:rPr>
              <a:t> .LLC</a:t>
            </a:r>
            <a:endParaRPr lang="en-US" dirty="0"/>
          </a:p>
        </p:txBody>
      </p:sp>
      <p:sp>
        <p:nvSpPr>
          <p:cNvPr id="9220" name="Text Box 5"/>
          <p:cNvSpPr txBox="1">
            <a:spLocks noChangeArrowheads="1"/>
          </p:cNvSpPr>
          <p:nvPr/>
        </p:nvSpPr>
        <p:spPr bwMode="auto">
          <a:xfrm>
            <a:off x="7391400" y="1981200"/>
            <a:ext cx="1295400"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sz="7200"/>
              <a:t>3</a:t>
            </a:r>
          </a:p>
        </p:txBody>
      </p:sp>
      <p:sp>
        <p:nvSpPr>
          <p:cNvPr id="9231" name="WordArt 16"/>
          <p:cNvSpPr>
            <a:spLocks noChangeArrowheads="1" noChangeShapeType="1" noTextEdit="1"/>
          </p:cNvSpPr>
          <p:nvPr/>
        </p:nvSpPr>
        <p:spPr bwMode="auto">
          <a:xfrm>
            <a:off x="8001000" y="1295400"/>
            <a:ext cx="533400" cy="1295400"/>
          </a:xfrm>
          <a:prstGeom prst="rect">
            <a:avLst/>
          </a:prstGeom>
        </p:spPr>
        <p:txBody>
          <a:bodyPr wrap="none" fromWordArt="1">
            <a:prstTxWarp prst="textPlain">
              <a:avLst>
                <a:gd name="adj" fmla="val 50000"/>
              </a:avLst>
            </a:prstTxWarp>
          </a:bodyPr>
          <a:lstStyle/>
          <a:p>
            <a:pPr algn="ctr"/>
            <a:endParaRPr lang="en-US" sz="3600" kern="10" spc="720" dirty="0">
              <a:ln w="28575">
                <a:solidFill>
                  <a:schemeClr val="tx1"/>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latin typeface="Arial Black"/>
            </a:endParaRPr>
          </a:p>
        </p:txBody>
      </p:sp>
      <p:pic>
        <p:nvPicPr>
          <p:cNvPr id="2050" name="Picture 2" descr="Image result for Protist">
            <a:extLst>
              <a:ext uri="{FF2B5EF4-FFF2-40B4-BE49-F238E27FC236}">
                <a16:creationId xmlns:a16="http://schemas.microsoft.com/office/drawing/2014/main" id="{F16DE688-CE5D-46E2-95D5-3AB0D070AC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1020" y="1933673"/>
            <a:ext cx="8620814" cy="4572000"/>
          </a:xfrm>
          <a:prstGeom prst="roundRect">
            <a:avLst>
              <a:gd name="adj" fmla="val 8594"/>
            </a:avLst>
          </a:prstGeom>
          <a:solidFill>
            <a:srgbClr val="FFFFFF">
              <a:shade val="85000"/>
            </a:srgbClr>
          </a:solidFill>
          <a:ln>
            <a:solidFill>
              <a:srgbClr val="9966FF"/>
            </a:solidFill>
          </a:ln>
          <a:effectLst>
            <a:reflection blurRad="12700" stA="38000" endPos="28000" dist="5000" dir="5400000" sy="-100000" algn="bl" rotWithShape="0"/>
          </a:effectLst>
        </p:spPr>
      </p:pic>
      <p:sp>
        <p:nvSpPr>
          <p:cNvPr id="2" name="Rectangle 1">
            <a:extLst>
              <a:ext uri="{FF2B5EF4-FFF2-40B4-BE49-F238E27FC236}">
                <a16:creationId xmlns:a16="http://schemas.microsoft.com/office/drawing/2014/main" id="{DB06036D-9C9D-441C-8208-A6A639B0CBD4}"/>
              </a:ext>
            </a:extLst>
          </p:cNvPr>
          <p:cNvSpPr/>
          <p:nvPr/>
        </p:nvSpPr>
        <p:spPr>
          <a:xfrm>
            <a:off x="7664311" y="1295400"/>
            <a:ext cx="869149" cy="1569660"/>
          </a:xfrm>
          <a:prstGeom prst="rect">
            <a:avLst/>
          </a:prstGeom>
          <a:noFill/>
        </p:spPr>
        <p:txBody>
          <a:bodyPr wrap="none" lIns="91440" tIns="45720" rIns="91440" bIns="45720">
            <a:spAutoFit/>
          </a:bodyPr>
          <a:lstStyle/>
          <a:p>
            <a:pPr algn="ctr"/>
            <a:r>
              <a:rPr lang="en-US" sz="9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1</a:t>
            </a:r>
            <a:endParaRPr lang="en-US" sz="96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4294967295"/>
          </p:nvPr>
        </p:nvSpPr>
        <p:spPr>
          <a:xfrm>
            <a:off x="114300" y="76200"/>
            <a:ext cx="8953500" cy="5821363"/>
          </a:xfrm>
        </p:spPr>
        <p:txBody>
          <a:bodyPr/>
          <a:lstStyle/>
          <a:p>
            <a:pPr eaLnBrk="1" hangingPunct="1"/>
            <a:r>
              <a:rPr lang="en-US" dirty="0"/>
              <a:t>Which picture is the plant-like protists known as </a:t>
            </a:r>
            <a:r>
              <a:rPr lang="en-US" dirty="0">
                <a:solidFill>
                  <a:srgbClr val="00FF99"/>
                </a:solidFill>
              </a:rPr>
              <a:t>phytoplankton, </a:t>
            </a:r>
            <a:r>
              <a:rPr lang="en-US" dirty="0"/>
              <a:t>they are eaten by </a:t>
            </a:r>
            <a:r>
              <a:rPr lang="en-US" dirty="0">
                <a:solidFill>
                  <a:srgbClr val="FF99FF"/>
                </a:solidFill>
              </a:rPr>
              <a:t>zooplankton which are animals in this box.</a:t>
            </a:r>
            <a:endParaRPr lang="en-US" dirty="0">
              <a:solidFill>
                <a:srgbClr val="FFFFCC"/>
              </a:solidFill>
            </a:endParaRPr>
          </a:p>
        </p:txBody>
      </p:sp>
      <p:sp>
        <p:nvSpPr>
          <p:cNvPr id="7875589" name="Rectangle 5"/>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05476" name="Picture 5" descr="ig29_phytoplankton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706" y="1890912"/>
            <a:ext cx="4042893" cy="4572000"/>
          </a:xfrm>
          <a:prstGeom prst="rect">
            <a:avLst/>
          </a:prstGeom>
          <a:noFill/>
          <a:ln w="76200">
            <a:solidFill>
              <a:schemeClr val="tx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5477" name="Picture 6" descr="zoo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52" y="1890912"/>
            <a:ext cx="4419600" cy="457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9BF3784-3EC9-417F-9AF7-C01BE804E835}"/>
              </a:ext>
            </a:extLst>
          </p:cNvPr>
          <p:cNvSpPr/>
          <p:nvPr/>
        </p:nvSpPr>
        <p:spPr bwMode="auto">
          <a:xfrm>
            <a:off x="457200" y="685800"/>
            <a:ext cx="2743200" cy="381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C75EF2C5-C270-4C9D-8C6F-AEBB91B1C322}"/>
              </a:ext>
            </a:extLst>
          </p:cNvPr>
          <p:cNvSpPr/>
          <p:nvPr/>
        </p:nvSpPr>
        <p:spPr>
          <a:xfrm>
            <a:off x="278752" y="182960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00"/>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4" name="Rectangle 3">
            <a:extLst>
              <a:ext uri="{FF2B5EF4-FFF2-40B4-BE49-F238E27FC236}">
                <a16:creationId xmlns:a16="http://schemas.microsoft.com/office/drawing/2014/main" id="{5BAFBB41-C16E-41AA-83D4-E7AD379AEC6B}"/>
              </a:ext>
            </a:extLst>
          </p:cNvPr>
          <p:cNvSpPr/>
          <p:nvPr/>
        </p:nvSpPr>
        <p:spPr>
          <a:xfrm>
            <a:off x="5022412" y="181987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6" name="Rectangle 5">
            <a:extLst>
              <a:ext uri="{FF2B5EF4-FFF2-40B4-BE49-F238E27FC236}">
                <a16:creationId xmlns:a16="http://schemas.microsoft.com/office/drawing/2014/main" id="{FAE1DDFD-B35B-4C08-B381-229E58A4D98E}"/>
              </a:ext>
            </a:extLst>
          </p:cNvPr>
          <p:cNvSpPr/>
          <p:nvPr/>
        </p:nvSpPr>
        <p:spPr>
          <a:xfrm>
            <a:off x="7476070" y="1724424"/>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spTree>
    <p:extLst>
      <p:ext uri="{BB962C8B-B14F-4D97-AF65-F5344CB8AC3E}">
        <p14:creationId xmlns:p14="http://schemas.microsoft.com/office/powerpoint/2010/main" val="353019456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4294967295"/>
          </p:nvPr>
        </p:nvSpPr>
        <p:spPr>
          <a:xfrm>
            <a:off x="114300" y="76200"/>
            <a:ext cx="8953500" cy="5821363"/>
          </a:xfrm>
        </p:spPr>
        <p:txBody>
          <a:bodyPr/>
          <a:lstStyle/>
          <a:p>
            <a:pPr eaLnBrk="1" hangingPunct="1"/>
            <a:r>
              <a:rPr lang="en-US" dirty="0"/>
              <a:t>Which picture is the plant-like protists known as </a:t>
            </a:r>
            <a:r>
              <a:rPr lang="en-US" dirty="0">
                <a:solidFill>
                  <a:srgbClr val="00FF99"/>
                </a:solidFill>
              </a:rPr>
              <a:t>phytoplankton, </a:t>
            </a:r>
            <a:r>
              <a:rPr lang="en-US" dirty="0"/>
              <a:t>they are eaten by </a:t>
            </a:r>
            <a:r>
              <a:rPr lang="en-US" dirty="0">
                <a:solidFill>
                  <a:srgbClr val="FF99FF"/>
                </a:solidFill>
              </a:rPr>
              <a:t>zooplankton which are animals in this box.</a:t>
            </a:r>
            <a:endParaRPr lang="en-US" dirty="0">
              <a:solidFill>
                <a:srgbClr val="FFFFCC"/>
              </a:solidFill>
            </a:endParaRPr>
          </a:p>
        </p:txBody>
      </p:sp>
      <p:sp>
        <p:nvSpPr>
          <p:cNvPr id="7875589" name="Rectangle 5"/>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05476" name="Picture 5" descr="ig29_phytoplankton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706" y="1890912"/>
            <a:ext cx="4042893" cy="4572000"/>
          </a:xfrm>
          <a:prstGeom prst="rect">
            <a:avLst/>
          </a:prstGeom>
          <a:noFill/>
          <a:ln w="76200">
            <a:solidFill>
              <a:schemeClr val="tx1">
                <a:lumMod val="65000"/>
              </a:schemeClr>
            </a:solidFill>
            <a:miter lim="800000"/>
            <a:headEnd/>
            <a:tailEnd/>
          </a:ln>
          <a:extLst>
            <a:ext uri="{909E8E84-426E-40DD-AFC4-6F175D3DCCD1}">
              <a14:hiddenFill xmlns:a14="http://schemas.microsoft.com/office/drawing/2010/main">
                <a:solidFill>
                  <a:srgbClr val="FFFFFF"/>
                </a:solidFill>
              </a14:hiddenFill>
            </a:ext>
          </a:extLst>
        </p:spPr>
      </p:pic>
      <p:pic>
        <p:nvPicPr>
          <p:cNvPr id="105477" name="Picture 6" descr="zoo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52" y="1890912"/>
            <a:ext cx="4419600" cy="45720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9BF3784-3EC9-417F-9AF7-C01BE804E835}"/>
              </a:ext>
            </a:extLst>
          </p:cNvPr>
          <p:cNvSpPr/>
          <p:nvPr/>
        </p:nvSpPr>
        <p:spPr bwMode="auto">
          <a:xfrm>
            <a:off x="457200" y="685800"/>
            <a:ext cx="2743200" cy="381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C75EF2C5-C270-4C9D-8C6F-AEBB91B1C322}"/>
              </a:ext>
            </a:extLst>
          </p:cNvPr>
          <p:cNvSpPr/>
          <p:nvPr/>
        </p:nvSpPr>
        <p:spPr>
          <a:xfrm>
            <a:off x="278752" y="182960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66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4" name="Rectangle 3">
            <a:extLst>
              <a:ext uri="{FF2B5EF4-FFF2-40B4-BE49-F238E27FC236}">
                <a16:creationId xmlns:a16="http://schemas.microsoft.com/office/drawing/2014/main" id="{5BAFBB41-C16E-41AA-83D4-E7AD379AEC6B}"/>
              </a:ext>
            </a:extLst>
          </p:cNvPr>
          <p:cNvSpPr/>
          <p:nvPr/>
        </p:nvSpPr>
        <p:spPr>
          <a:xfrm>
            <a:off x="5022412" y="181987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6" name="Rectangle 5">
            <a:extLst>
              <a:ext uri="{FF2B5EF4-FFF2-40B4-BE49-F238E27FC236}">
                <a16:creationId xmlns:a16="http://schemas.microsoft.com/office/drawing/2014/main" id="{FAE1DDFD-B35B-4C08-B381-229E58A4D98E}"/>
              </a:ext>
            </a:extLst>
          </p:cNvPr>
          <p:cNvSpPr/>
          <p:nvPr/>
        </p:nvSpPr>
        <p:spPr>
          <a:xfrm>
            <a:off x="7476070" y="1724424"/>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sp>
        <p:nvSpPr>
          <p:cNvPr id="5" name="Rectangle 4">
            <a:extLst>
              <a:ext uri="{FF2B5EF4-FFF2-40B4-BE49-F238E27FC236}">
                <a16:creationId xmlns:a16="http://schemas.microsoft.com/office/drawing/2014/main" id="{0CCCC7EB-6102-416F-B26C-0496CF075ED3}"/>
              </a:ext>
            </a:extLst>
          </p:cNvPr>
          <p:cNvSpPr/>
          <p:nvPr/>
        </p:nvSpPr>
        <p:spPr>
          <a:xfrm>
            <a:off x="533400" y="3524570"/>
            <a:ext cx="3783312" cy="622534"/>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66FF"/>
                </a:solidFill>
                <a:effectLst>
                  <a:outerShdw blurRad="12700" dist="38100" dir="2700000" algn="tl" rotWithShape="0">
                    <a:srgbClr val="000000">
                      <a:lumMod val="50000"/>
                    </a:srgbClr>
                  </a:outerShdw>
                </a:effectLst>
                <a:uLnTx/>
                <a:uFillTx/>
                <a:latin typeface="Arial" charset="0"/>
                <a:ea typeface="+mn-ea"/>
                <a:cs typeface="+mn-cs"/>
              </a:rPr>
              <a:t>Zooplankton</a:t>
            </a:r>
          </a:p>
        </p:txBody>
      </p:sp>
    </p:spTree>
    <p:extLst>
      <p:ext uri="{BB962C8B-B14F-4D97-AF65-F5344CB8AC3E}">
        <p14:creationId xmlns:p14="http://schemas.microsoft.com/office/powerpoint/2010/main" val="25638723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4294967295"/>
          </p:nvPr>
        </p:nvSpPr>
        <p:spPr>
          <a:xfrm>
            <a:off x="114300" y="76200"/>
            <a:ext cx="8953500" cy="5821363"/>
          </a:xfrm>
        </p:spPr>
        <p:txBody>
          <a:bodyPr/>
          <a:lstStyle/>
          <a:p>
            <a:pPr eaLnBrk="1" hangingPunct="1"/>
            <a:r>
              <a:rPr lang="en-US" dirty="0"/>
              <a:t>Which picture is the plant-like protists known as </a:t>
            </a:r>
            <a:r>
              <a:rPr lang="en-US" dirty="0">
                <a:solidFill>
                  <a:srgbClr val="00FF99"/>
                </a:solidFill>
              </a:rPr>
              <a:t>phytoplankton, </a:t>
            </a:r>
            <a:r>
              <a:rPr lang="en-US" dirty="0"/>
              <a:t>they are eaten by </a:t>
            </a:r>
            <a:r>
              <a:rPr lang="en-US" dirty="0">
                <a:solidFill>
                  <a:srgbClr val="FF99FF"/>
                </a:solidFill>
              </a:rPr>
              <a:t>zooplankton which are animals in this box.</a:t>
            </a:r>
            <a:endParaRPr lang="en-US" dirty="0">
              <a:solidFill>
                <a:srgbClr val="FFFFCC"/>
              </a:solidFill>
            </a:endParaRPr>
          </a:p>
        </p:txBody>
      </p:sp>
      <p:sp>
        <p:nvSpPr>
          <p:cNvPr id="7875589" name="Rectangle 5"/>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05476" name="Picture 5" descr="ig29_phytoplankton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706" y="1890912"/>
            <a:ext cx="4042893" cy="4572000"/>
          </a:xfrm>
          <a:prstGeom prst="rect">
            <a:avLst/>
          </a:prstGeom>
          <a:noFill/>
          <a:ln w="762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05477" name="Picture 6" descr="zoo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52" y="1890912"/>
            <a:ext cx="4419600" cy="45720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9BF3784-3EC9-417F-9AF7-C01BE804E835}"/>
              </a:ext>
            </a:extLst>
          </p:cNvPr>
          <p:cNvSpPr/>
          <p:nvPr/>
        </p:nvSpPr>
        <p:spPr bwMode="auto">
          <a:xfrm>
            <a:off x="457200" y="685800"/>
            <a:ext cx="2743200" cy="381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C75EF2C5-C270-4C9D-8C6F-AEBB91B1C322}"/>
              </a:ext>
            </a:extLst>
          </p:cNvPr>
          <p:cNvSpPr/>
          <p:nvPr/>
        </p:nvSpPr>
        <p:spPr>
          <a:xfrm>
            <a:off x="278752" y="182960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66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4" name="Rectangle 3">
            <a:extLst>
              <a:ext uri="{FF2B5EF4-FFF2-40B4-BE49-F238E27FC236}">
                <a16:creationId xmlns:a16="http://schemas.microsoft.com/office/drawing/2014/main" id="{5BAFBB41-C16E-41AA-83D4-E7AD379AEC6B}"/>
              </a:ext>
            </a:extLst>
          </p:cNvPr>
          <p:cNvSpPr/>
          <p:nvPr/>
        </p:nvSpPr>
        <p:spPr>
          <a:xfrm>
            <a:off x="5022412" y="181987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00"/>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6" name="Rectangle 5">
            <a:extLst>
              <a:ext uri="{FF2B5EF4-FFF2-40B4-BE49-F238E27FC236}">
                <a16:creationId xmlns:a16="http://schemas.microsoft.com/office/drawing/2014/main" id="{FAE1DDFD-B35B-4C08-B381-229E58A4D98E}"/>
              </a:ext>
            </a:extLst>
          </p:cNvPr>
          <p:cNvSpPr/>
          <p:nvPr/>
        </p:nvSpPr>
        <p:spPr>
          <a:xfrm>
            <a:off x="7476070" y="1724424"/>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sp>
        <p:nvSpPr>
          <p:cNvPr id="5" name="Rectangle 4">
            <a:extLst>
              <a:ext uri="{FF2B5EF4-FFF2-40B4-BE49-F238E27FC236}">
                <a16:creationId xmlns:a16="http://schemas.microsoft.com/office/drawing/2014/main" id="{0CCCC7EB-6102-416F-B26C-0496CF075ED3}"/>
              </a:ext>
            </a:extLst>
          </p:cNvPr>
          <p:cNvSpPr/>
          <p:nvPr/>
        </p:nvSpPr>
        <p:spPr>
          <a:xfrm>
            <a:off x="533400" y="3524570"/>
            <a:ext cx="3783312" cy="622534"/>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66FF"/>
                </a:solidFill>
                <a:effectLst>
                  <a:outerShdw blurRad="12700" dist="38100" dir="2700000" algn="tl" rotWithShape="0">
                    <a:srgbClr val="000000">
                      <a:lumMod val="50000"/>
                    </a:srgbClr>
                  </a:outerShdw>
                </a:effectLst>
                <a:uLnTx/>
                <a:uFillTx/>
                <a:latin typeface="Arial" charset="0"/>
                <a:ea typeface="+mn-ea"/>
                <a:cs typeface="+mn-cs"/>
              </a:rPr>
              <a:t>Zooplankton</a:t>
            </a:r>
          </a:p>
        </p:txBody>
      </p:sp>
    </p:spTree>
    <p:extLst>
      <p:ext uri="{BB962C8B-B14F-4D97-AF65-F5344CB8AC3E}">
        <p14:creationId xmlns:p14="http://schemas.microsoft.com/office/powerpoint/2010/main" val="121594039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3"/>
          <p:cNvSpPr>
            <a:spLocks noGrp="1" noChangeArrowheads="1"/>
          </p:cNvSpPr>
          <p:nvPr>
            <p:ph type="body" idx="4294967295"/>
          </p:nvPr>
        </p:nvSpPr>
        <p:spPr>
          <a:xfrm>
            <a:off x="114300" y="76200"/>
            <a:ext cx="8953500" cy="5821363"/>
          </a:xfrm>
        </p:spPr>
        <p:txBody>
          <a:bodyPr/>
          <a:lstStyle/>
          <a:p>
            <a:pPr eaLnBrk="1" hangingPunct="1"/>
            <a:r>
              <a:rPr lang="en-US" dirty="0"/>
              <a:t>Which picture is the plant-like protists known as </a:t>
            </a:r>
            <a:r>
              <a:rPr lang="en-US" dirty="0">
                <a:solidFill>
                  <a:srgbClr val="00FF99"/>
                </a:solidFill>
              </a:rPr>
              <a:t>phytoplankton, </a:t>
            </a:r>
            <a:r>
              <a:rPr lang="en-US" dirty="0"/>
              <a:t>they are eaten by </a:t>
            </a:r>
            <a:r>
              <a:rPr lang="en-US" dirty="0">
                <a:solidFill>
                  <a:srgbClr val="FF99FF"/>
                </a:solidFill>
              </a:rPr>
              <a:t>zooplankton which are animals in this box.</a:t>
            </a:r>
            <a:endParaRPr lang="en-US" dirty="0">
              <a:solidFill>
                <a:srgbClr val="FFFFCC"/>
              </a:solidFill>
            </a:endParaRPr>
          </a:p>
        </p:txBody>
      </p:sp>
      <p:sp>
        <p:nvSpPr>
          <p:cNvPr id="7875589" name="Rectangle 5"/>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pic>
        <p:nvPicPr>
          <p:cNvPr id="105476" name="Picture 5" descr="ig29_phytoplankton_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8706" y="1890912"/>
            <a:ext cx="4042893" cy="4572000"/>
          </a:xfrm>
          <a:prstGeom prst="rect">
            <a:avLst/>
          </a:prstGeom>
          <a:noFill/>
          <a:ln w="76200">
            <a:solidFill>
              <a:srgbClr val="99FF66"/>
            </a:solidFill>
            <a:miter lim="800000"/>
            <a:headEnd/>
            <a:tailEnd/>
          </a:ln>
          <a:extLst>
            <a:ext uri="{909E8E84-426E-40DD-AFC4-6F175D3DCCD1}">
              <a14:hiddenFill xmlns:a14="http://schemas.microsoft.com/office/drawing/2010/main">
                <a:solidFill>
                  <a:srgbClr val="FFFFFF"/>
                </a:solidFill>
              </a14:hiddenFill>
            </a:ext>
          </a:extLst>
        </p:spPr>
      </p:pic>
      <p:pic>
        <p:nvPicPr>
          <p:cNvPr id="105477" name="Picture 6" descr="zooplank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752" y="1890912"/>
            <a:ext cx="4419600" cy="4572000"/>
          </a:xfrm>
          <a:prstGeom prst="rect">
            <a:avLst/>
          </a:prstGeom>
          <a:noFill/>
          <a:ln w="762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39BF3784-3EC9-417F-9AF7-C01BE804E835}"/>
              </a:ext>
            </a:extLst>
          </p:cNvPr>
          <p:cNvSpPr/>
          <p:nvPr/>
        </p:nvSpPr>
        <p:spPr bwMode="auto">
          <a:xfrm>
            <a:off x="457200" y="685800"/>
            <a:ext cx="2743200" cy="381000"/>
          </a:xfrm>
          <a:prstGeom prst="round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
        <p:nvSpPr>
          <p:cNvPr id="3" name="Rectangle 2">
            <a:extLst>
              <a:ext uri="{FF2B5EF4-FFF2-40B4-BE49-F238E27FC236}">
                <a16:creationId xmlns:a16="http://schemas.microsoft.com/office/drawing/2014/main" id="{C75EF2C5-C270-4C9D-8C6F-AEBB91B1C322}"/>
              </a:ext>
            </a:extLst>
          </p:cNvPr>
          <p:cNvSpPr/>
          <p:nvPr/>
        </p:nvSpPr>
        <p:spPr>
          <a:xfrm>
            <a:off x="278752" y="1829601"/>
            <a:ext cx="68480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66FF"/>
                </a:solidFill>
                <a:effectLst>
                  <a:outerShdw blurRad="12700" dist="38100" dir="2700000" algn="tl" rotWithShape="0">
                    <a:srgbClr val="000000">
                      <a:lumMod val="50000"/>
                    </a:srgbClr>
                  </a:outerShdw>
                </a:effectLst>
                <a:uLnTx/>
                <a:uFillTx/>
                <a:latin typeface="Arial" charset="0"/>
                <a:ea typeface="+mn-ea"/>
                <a:cs typeface="+mn-cs"/>
              </a:rPr>
              <a:t>A</a:t>
            </a:r>
          </a:p>
        </p:txBody>
      </p:sp>
      <p:sp>
        <p:nvSpPr>
          <p:cNvPr id="4" name="Rectangle 3">
            <a:extLst>
              <a:ext uri="{FF2B5EF4-FFF2-40B4-BE49-F238E27FC236}">
                <a16:creationId xmlns:a16="http://schemas.microsoft.com/office/drawing/2014/main" id="{5BAFBB41-C16E-41AA-83D4-E7AD379AEC6B}"/>
              </a:ext>
            </a:extLst>
          </p:cNvPr>
          <p:cNvSpPr/>
          <p:nvPr/>
        </p:nvSpPr>
        <p:spPr>
          <a:xfrm>
            <a:off x="5022412" y="1819870"/>
            <a:ext cx="684804" cy="92333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66"/>
                </a:solidFill>
                <a:effectLst>
                  <a:outerShdw blurRad="12700" dist="38100" dir="2700000" algn="tl" rotWithShape="0">
                    <a:srgbClr val="000000">
                      <a:lumMod val="50000"/>
                    </a:srgbClr>
                  </a:outerShdw>
                </a:effectLst>
                <a:uLnTx/>
                <a:uFillTx/>
                <a:latin typeface="Arial" charset="0"/>
                <a:ea typeface="+mn-ea"/>
                <a:cs typeface="+mn-cs"/>
              </a:rPr>
              <a:t>B</a:t>
            </a:r>
          </a:p>
        </p:txBody>
      </p:sp>
      <p:sp>
        <p:nvSpPr>
          <p:cNvPr id="6" name="Rectangle 5">
            <a:extLst>
              <a:ext uri="{FF2B5EF4-FFF2-40B4-BE49-F238E27FC236}">
                <a16:creationId xmlns:a16="http://schemas.microsoft.com/office/drawing/2014/main" id="{FAE1DDFD-B35B-4C08-B381-229E58A4D98E}"/>
              </a:ext>
            </a:extLst>
          </p:cNvPr>
          <p:cNvSpPr/>
          <p:nvPr/>
        </p:nvSpPr>
        <p:spPr>
          <a:xfrm>
            <a:off x="7476070" y="1724424"/>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13</a:t>
            </a:r>
          </a:p>
        </p:txBody>
      </p:sp>
      <p:sp>
        <p:nvSpPr>
          <p:cNvPr id="5" name="Rectangle 4">
            <a:extLst>
              <a:ext uri="{FF2B5EF4-FFF2-40B4-BE49-F238E27FC236}">
                <a16:creationId xmlns:a16="http://schemas.microsoft.com/office/drawing/2014/main" id="{0CCCC7EB-6102-416F-B26C-0496CF075ED3}"/>
              </a:ext>
            </a:extLst>
          </p:cNvPr>
          <p:cNvSpPr/>
          <p:nvPr/>
        </p:nvSpPr>
        <p:spPr>
          <a:xfrm>
            <a:off x="533400" y="3524570"/>
            <a:ext cx="3783312" cy="622534"/>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66FF"/>
                </a:solidFill>
                <a:effectLst>
                  <a:outerShdw blurRad="12700" dist="38100" dir="2700000" algn="tl" rotWithShape="0">
                    <a:srgbClr val="000000">
                      <a:lumMod val="50000"/>
                    </a:srgbClr>
                  </a:outerShdw>
                </a:effectLst>
                <a:uLnTx/>
                <a:uFillTx/>
                <a:latin typeface="Arial" charset="0"/>
                <a:ea typeface="+mn-ea"/>
                <a:cs typeface="+mn-cs"/>
              </a:rPr>
              <a:t>Zooplankton</a:t>
            </a:r>
          </a:p>
        </p:txBody>
      </p:sp>
      <p:sp>
        <p:nvSpPr>
          <p:cNvPr id="7" name="Rectangle 6">
            <a:extLst>
              <a:ext uri="{FF2B5EF4-FFF2-40B4-BE49-F238E27FC236}">
                <a16:creationId xmlns:a16="http://schemas.microsoft.com/office/drawing/2014/main" id="{72A90CF3-8DC2-4BA8-A3A2-DB54AF59B4EB}"/>
              </a:ext>
            </a:extLst>
          </p:cNvPr>
          <p:cNvSpPr/>
          <p:nvPr/>
        </p:nvSpPr>
        <p:spPr>
          <a:xfrm>
            <a:off x="5265859" y="3937149"/>
            <a:ext cx="3335040" cy="766465"/>
          </a:xfrm>
          <a:prstGeom prst="rect">
            <a:avLst/>
          </a:prstGeom>
          <a:noFill/>
        </p:spPr>
        <p:txBody>
          <a:bodyPr wrap="none" lIns="91440" tIns="45720" rIns="91440" bIns="45720">
            <a:prstTxWarp prst="textWave1">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99FF66"/>
                </a:solidFill>
                <a:effectLst>
                  <a:outerShdw blurRad="12700" dist="38100" dir="2700000" algn="tl" rotWithShape="0">
                    <a:srgbClr val="000000">
                      <a:lumMod val="50000"/>
                    </a:srgbClr>
                  </a:outerShdw>
                </a:effectLst>
                <a:uLnTx/>
                <a:uFillTx/>
                <a:latin typeface="Arial" charset="0"/>
                <a:ea typeface="+mn-ea"/>
                <a:cs typeface="+mn-cs"/>
              </a:rPr>
              <a:t>Phytoplankton</a:t>
            </a:r>
          </a:p>
        </p:txBody>
      </p:sp>
    </p:spTree>
    <p:extLst>
      <p:ext uri="{BB962C8B-B14F-4D97-AF65-F5344CB8AC3E}">
        <p14:creationId xmlns:p14="http://schemas.microsoft.com/office/powerpoint/2010/main" val="372248554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type="body" idx="4294967295"/>
          </p:nvPr>
        </p:nvSpPr>
        <p:spPr>
          <a:xfrm>
            <a:off x="76200" y="152400"/>
            <a:ext cx="8991600" cy="5821363"/>
          </a:xfrm>
        </p:spPr>
        <p:txBody>
          <a:bodyPr/>
          <a:lstStyle/>
          <a:p>
            <a:pPr eaLnBrk="1" hangingPunct="1"/>
            <a:r>
              <a:rPr lang="en-US" dirty="0">
                <a:solidFill>
                  <a:srgbClr val="00FF99"/>
                </a:solidFill>
              </a:rPr>
              <a:t>Phytoplankton are the base of the aquatic food chain. </a:t>
            </a:r>
            <a:r>
              <a:rPr lang="en-US" dirty="0">
                <a:solidFill>
                  <a:srgbClr val="CCFFCC"/>
                </a:solidFill>
              </a:rPr>
              <a:t>They’re autotrophic and get their energy from the ______? </a:t>
            </a:r>
          </a:p>
        </p:txBody>
      </p:sp>
      <p:pic>
        <p:nvPicPr>
          <p:cNvPr id="106499" name="Picture 5" descr="arctic_marine_food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610600" cy="4486275"/>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7876614" name="Rectangle 6"/>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21E8E645-6689-4534-9555-E2D8ED4E0C59}"/>
              </a:ext>
            </a:extLst>
          </p:cNvPr>
          <p:cNvSpPr/>
          <p:nvPr/>
        </p:nvSpPr>
        <p:spPr>
          <a:xfrm>
            <a:off x="7086600" y="480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14</a:t>
            </a:r>
          </a:p>
        </p:txBody>
      </p:sp>
      <p:sp>
        <p:nvSpPr>
          <p:cNvPr id="7" name="Oval 6">
            <a:extLst>
              <a:ext uri="{FF2B5EF4-FFF2-40B4-BE49-F238E27FC236}">
                <a16:creationId xmlns:a16="http://schemas.microsoft.com/office/drawing/2014/main" id="{6D44B0B8-A896-491F-B131-32DDDFAD1FF6}"/>
              </a:ext>
            </a:extLst>
          </p:cNvPr>
          <p:cNvSpPr/>
          <p:nvPr/>
        </p:nvSpPr>
        <p:spPr bwMode="auto">
          <a:xfrm>
            <a:off x="2251010" y="2133600"/>
            <a:ext cx="1066800" cy="619125"/>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74784150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Grp="1" noChangeArrowheads="1"/>
          </p:cNvSpPr>
          <p:nvPr>
            <p:ph type="body" idx="4294967295"/>
          </p:nvPr>
        </p:nvSpPr>
        <p:spPr>
          <a:xfrm>
            <a:off x="76200" y="152400"/>
            <a:ext cx="8991600" cy="5821363"/>
          </a:xfrm>
        </p:spPr>
        <p:txBody>
          <a:bodyPr/>
          <a:lstStyle/>
          <a:p>
            <a:pPr eaLnBrk="1" hangingPunct="1"/>
            <a:r>
              <a:rPr lang="en-US" dirty="0">
                <a:solidFill>
                  <a:srgbClr val="00FF99"/>
                </a:solidFill>
              </a:rPr>
              <a:t>Phytoplankton are the base of the aquatic food chain. </a:t>
            </a:r>
            <a:r>
              <a:rPr lang="en-US" dirty="0">
                <a:solidFill>
                  <a:srgbClr val="CCFFCC"/>
                </a:solidFill>
              </a:rPr>
              <a:t>They’re autotrophic and get their energy from the ______? </a:t>
            </a:r>
          </a:p>
        </p:txBody>
      </p:sp>
      <p:pic>
        <p:nvPicPr>
          <p:cNvPr id="106499" name="Picture 5" descr="arctic_marine_food_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057400"/>
            <a:ext cx="8610600" cy="4486275"/>
          </a:xfrm>
          <a:prstGeom prst="rect">
            <a:avLst/>
          </a:prstGeom>
          <a:noFill/>
          <a:ln w="76200">
            <a:solidFill>
              <a:srgbClr val="5F5F5F"/>
            </a:solidFill>
            <a:miter lim="800000"/>
            <a:headEnd/>
            <a:tailEnd/>
          </a:ln>
          <a:extLst>
            <a:ext uri="{909E8E84-426E-40DD-AFC4-6F175D3DCCD1}">
              <a14:hiddenFill xmlns:a14="http://schemas.microsoft.com/office/drawing/2010/main">
                <a:solidFill>
                  <a:srgbClr val="FFFFFF"/>
                </a:solidFill>
              </a14:hiddenFill>
            </a:ext>
          </a:extLst>
        </p:spPr>
      </p:pic>
      <p:sp>
        <p:nvSpPr>
          <p:cNvPr id="7876614" name="Rectangle 6"/>
          <p:cNvSpPr>
            <a:spLocks noChangeArrowheads="1"/>
          </p:cNvSpPr>
          <p:nvPr/>
        </p:nvSpPr>
        <p:spPr bwMode="auto">
          <a:xfrm>
            <a:off x="58674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66CCFF"/>
              </a:buClr>
              <a:buSzPct val="65000"/>
              <a:buFont typeface="Wingdings" pitchFamily="2" charset="2"/>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FFFFFF"/>
              </a:solidFill>
              <a:effectLst>
                <a:outerShdw blurRad="38100" dist="38100" dir="2700000" algn="tl">
                  <a:srgbClr val="336699"/>
                </a:outerShdw>
              </a:effectLst>
              <a:uLnTx/>
              <a:uFillTx/>
              <a:latin typeface="Tahoma" pitchFamily="34" charset="0"/>
              <a:ea typeface="+mn-ea"/>
              <a:cs typeface="+mn-cs"/>
            </a:endParaRPr>
          </a:p>
        </p:txBody>
      </p:sp>
      <p:sp>
        <p:nvSpPr>
          <p:cNvPr id="2" name="Rectangle 1">
            <a:extLst>
              <a:ext uri="{FF2B5EF4-FFF2-40B4-BE49-F238E27FC236}">
                <a16:creationId xmlns:a16="http://schemas.microsoft.com/office/drawing/2014/main" id="{21E8E645-6689-4534-9555-E2D8ED4E0C59}"/>
              </a:ext>
            </a:extLst>
          </p:cNvPr>
          <p:cNvSpPr/>
          <p:nvPr/>
        </p:nvSpPr>
        <p:spPr>
          <a:xfrm>
            <a:off x="7086600" y="480060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9525">
                  <a:solidFill>
                    <a:srgbClr val="000000"/>
                  </a:solidFill>
                  <a:prstDash val="solid"/>
                </a:ln>
                <a:solidFill>
                  <a:srgbClr val="FFFFFF"/>
                </a:solidFill>
                <a:effectLst>
                  <a:outerShdw blurRad="12700" dist="38100" dir="2700000" algn="tl" rotWithShape="0">
                    <a:srgbClr val="000000">
                      <a:lumMod val="50000"/>
                    </a:srgbClr>
                  </a:outerShdw>
                </a:effectLst>
                <a:uLnTx/>
                <a:uFillTx/>
                <a:latin typeface="Arial" charset="0"/>
                <a:ea typeface="+mn-ea"/>
                <a:cs typeface="+mn-cs"/>
              </a:rPr>
              <a:t>14</a:t>
            </a:r>
          </a:p>
        </p:txBody>
      </p:sp>
      <p:sp>
        <p:nvSpPr>
          <p:cNvPr id="3" name="Rectangle 2">
            <a:extLst>
              <a:ext uri="{FF2B5EF4-FFF2-40B4-BE49-F238E27FC236}">
                <a16:creationId xmlns:a16="http://schemas.microsoft.com/office/drawing/2014/main" id="{1BEE779C-CEE3-45D4-85AB-1E1F384CF8F7}"/>
              </a:ext>
            </a:extLst>
          </p:cNvPr>
          <p:cNvSpPr/>
          <p:nvPr/>
        </p:nvSpPr>
        <p:spPr>
          <a:xfrm>
            <a:off x="2057400" y="940098"/>
            <a:ext cx="1492717"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000000"/>
                  </a:solidFill>
                  <a:prstDash val="solid"/>
                </a:ln>
                <a:solidFill>
                  <a:srgbClr val="FFFF00"/>
                </a:solidFill>
                <a:effectLst>
                  <a:outerShdw blurRad="12700" dist="38100" dir="2700000" algn="tl" rotWithShape="0">
                    <a:srgbClr val="000000">
                      <a:lumMod val="50000"/>
                    </a:srgbClr>
                  </a:outerShdw>
                </a:effectLst>
                <a:uLnTx/>
                <a:uFillTx/>
                <a:latin typeface="Arial" charset="0"/>
                <a:ea typeface="+mn-ea"/>
                <a:cs typeface="+mn-cs"/>
              </a:rPr>
              <a:t>Sun</a:t>
            </a:r>
          </a:p>
        </p:txBody>
      </p:sp>
      <p:sp>
        <p:nvSpPr>
          <p:cNvPr id="4" name="Oval 3">
            <a:extLst>
              <a:ext uri="{FF2B5EF4-FFF2-40B4-BE49-F238E27FC236}">
                <a16:creationId xmlns:a16="http://schemas.microsoft.com/office/drawing/2014/main" id="{2658564A-57F1-4F52-BAFB-B601DB0F1B83}"/>
              </a:ext>
            </a:extLst>
          </p:cNvPr>
          <p:cNvSpPr/>
          <p:nvPr/>
        </p:nvSpPr>
        <p:spPr bwMode="auto">
          <a:xfrm>
            <a:off x="2251010" y="2133600"/>
            <a:ext cx="1066800" cy="619125"/>
          </a:xfrm>
          <a:prstGeom prst="ellipse">
            <a:avLst/>
          </a:prstGeom>
          <a:solidFill>
            <a:srgbClr val="FFFF00"/>
          </a:solidFill>
          <a:ln w="9525" cap="flat" cmpd="sng" algn="ctr">
            <a:noFill/>
            <a:prstDash val="solid"/>
            <a:round/>
            <a:headEnd type="none" w="med" len="med"/>
            <a:tailEnd type="none" w="med" len="med"/>
          </a:ln>
          <a:effectLst>
            <a:glow rad="1333500">
              <a:srgbClr val="FFFF00">
                <a:alpha val="54000"/>
              </a:srgbClr>
            </a:glow>
          </a:effectLst>
        </p:spPr>
        <p:txBody>
          <a:bodyPr vert="horz" wrap="square" lIns="91440" tIns="45720" rIns="91440" bIns="45720" numCol="1" rtlCol="0"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
                <a:srgbClr val="66CCFF"/>
              </a:buClr>
              <a:buSzPct val="65000"/>
              <a:buFont typeface="Wingdings" pitchFamily="2" charset="2"/>
              <a:buChar char="n"/>
              <a:tabLst/>
              <a:defRPr/>
            </a:pPr>
            <a:endParaRPr kumimoji="0" lang="en-US" sz="32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Tahoma" pitchFamily="34" charset="0"/>
              <a:ea typeface="+mn-ea"/>
              <a:cs typeface="+mn-cs"/>
            </a:endParaRPr>
          </a:p>
        </p:txBody>
      </p:sp>
    </p:spTree>
    <p:extLst>
      <p:ext uri="{BB962C8B-B14F-4D97-AF65-F5344CB8AC3E}">
        <p14:creationId xmlns:p14="http://schemas.microsoft.com/office/powerpoint/2010/main" val="315585452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Which one is heterotrophic?</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4" name="Picture 2">
            <a:extLst>
              <a:ext uri="{FF2B5EF4-FFF2-40B4-BE49-F238E27FC236}">
                <a16:creationId xmlns:a16="http://schemas.microsoft.com/office/drawing/2014/main" id="{93DA6EB5-04A9-43B3-9DF3-646769DF79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3718" y="914400"/>
            <a:ext cx="8534400" cy="3200400"/>
          </a:xfrm>
          <a:prstGeom prst="rect">
            <a:avLst/>
          </a:prstGeom>
          <a:noFill/>
          <a:ln w="38100">
            <a:solidFill>
              <a:srgbClr val="CC99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984389-7FCF-4DB1-A142-3BDE4ADA053D}"/>
              </a:ext>
            </a:extLst>
          </p:cNvPr>
          <p:cNvSpPr/>
          <p:nvPr/>
        </p:nvSpPr>
        <p:spPr>
          <a:xfrm>
            <a:off x="3163442" y="914400"/>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8575">
                  <a:solidFill>
                    <a:sysClr val="windowText" lastClr="000000"/>
                  </a:solidFill>
                  <a:prstDash val="solid"/>
                </a:ln>
                <a:solidFill>
                  <a:srgbClr val="CC9900"/>
                </a:solidFill>
                <a:effectLst>
                  <a:innerShdw blurRad="177800">
                    <a:srgbClr val="FFFFFF">
                      <a:lumMod val="50000"/>
                    </a:srgbClr>
                  </a:innerShdw>
                </a:effectLst>
                <a:uLnTx/>
                <a:uFillTx/>
                <a:latin typeface="Arial" charset="0"/>
                <a:ea typeface="+mn-ea"/>
                <a:cs typeface="+mn-cs"/>
              </a:rPr>
              <a:t>A</a:t>
            </a:r>
          </a:p>
        </p:txBody>
      </p:sp>
      <p:sp>
        <p:nvSpPr>
          <p:cNvPr id="6" name="Rectangle 5">
            <a:extLst>
              <a:ext uri="{FF2B5EF4-FFF2-40B4-BE49-F238E27FC236}">
                <a16:creationId xmlns:a16="http://schemas.microsoft.com/office/drawing/2014/main" id="{6818BB02-0DA2-4BA7-9490-193482BDAAB1}"/>
              </a:ext>
            </a:extLst>
          </p:cNvPr>
          <p:cNvSpPr/>
          <p:nvPr/>
        </p:nvSpPr>
        <p:spPr>
          <a:xfrm>
            <a:off x="6575092" y="1569621"/>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8575">
                  <a:solidFill>
                    <a:sysClr val="windowText" lastClr="000000"/>
                  </a:solidFill>
                  <a:prstDash val="solid"/>
                </a:ln>
                <a:solidFill>
                  <a:srgbClr val="996633"/>
                </a:solidFill>
                <a:effectLst>
                  <a:innerShdw blurRad="177800">
                    <a:srgbClr val="FFFFFF">
                      <a:lumMod val="50000"/>
                    </a:srgbClr>
                  </a:innerShdw>
                </a:effectLst>
                <a:uLnTx/>
                <a:uFillTx/>
                <a:latin typeface="Arial" charset="0"/>
                <a:ea typeface="+mn-ea"/>
                <a:cs typeface="+mn-cs"/>
              </a:rPr>
              <a:t>B</a:t>
            </a:r>
          </a:p>
        </p:txBody>
      </p:sp>
      <p:sp>
        <p:nvSpPr>
          <p:cNvPr id="7" name="Rectangle 6">
            <a:extLst>
              <a:ext uri="{FF2B5EF4-FFF2-40B4-BE49-F238E27FC236}">
                <a16:creationId xmlns:a16="http://schemas.microsoft.com/office/drawing/2014/main" id="{94C5469B-4018-4C23-A129-67D224DB1079}"/>
              </a:ext>
            </a:extLst>
          </p:cNvPr>
          <p:cNvSpPr/>
          <p:nvPr/>
        </p:nvSpPr>
        <p:spPr>
          <a:xfrm>
            <a:off x="7391400" y="50597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15</a:t>
            </a:r>
          </a:p>
        </p:txBody>
      </p:sp>
      <p:pic>
        <p:nvPicPr>
          <p:cNvPr id="2" name="Picture 1">
            <a:extLst>
              <a:ext uri="{FF2B5EF4-FFF2-40B4-BE49-F238E27FC236}">
                <a16:creationId xmlns:a16="http://schemas.microsoft.com/office/drawing/2014/main" id="{2E9EC11C-0909-290A-21FE-F805C1F31447}"/>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41239357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p:cNvSpPr>
            <a:spLocks noGrp="1" noChangeArrowheads="1"/>
          </p:cNvSpPr>
          <p:nvPr>
            <p:ph idx="4294967295"/>
          </p:nvPr>
        </p:nvSpPr>
        <p:spPr>
          <a:xfrm>
            <a:off x="152400" y="228600"/>
            <a:ext cx="8991600" cy="5821363"/>
          </a:xfrm>
        </p:spPr>
        <p:txBody>
          <a:bodyPr/>
          <a:lstStyle/>
          <a:p>
            <a:pPr eaLnBrk="1" hangingPunct="1">
              <a:buFontTx/>
              <a:buNone/>
            </a:pPr>
            <a:r>
              <a:rPr lang="en-US" dirty="0"/>
              <a:t>  Which one is heterotrophic?</a:t>
            </a:r>
          </a:p>
        </p:txBody>
      </p:sp>
      <p:sp>
        <p:nvSpPr>
          <p:cNvPr id="1725445" name="Rectangle 5"/>
          <p:cNvSpPr>
            <a:spLocks noChangeArrowheads="1"/>
          </p:cNvSpPr>
          <p:nvPr/>
        </p:nvSpPr>
        <p:spPr bwMode="auto">
          <a:xfrm>
            <a:off x="5715000" y="6629400"/>
            <a:ext cx="3048000" cy="214313"/>
          </a:xfrm>
          <a:prstGeom prst="rect">
            <a:avLst/>
          </a:prstGeom>
          <a:noFill/>
          <a:ln w="9525" algn="ctr">
            <a:noFill/>
            <a:miter lim="800000"/>
            <a:headEnd/>
            <a:tailEnd/>
          </a:ln>
          <a:effectLst/>
        </p:spPr>
        <p:txBody>
          <a:bodyPr>
            <a:spAutoFit/>
          </a:bodyPr>
          <a:lstStyle/>
          <a:p>
            <a:pPr marL="342900" marR="0" lvl="0" indent="-342900" algn="r" defTabSz="914400" rtl="0" eaLnBrk="1" fontAlgn="base" latinLnBrk="0" hangingPunct="1">
              <a:lnSpc>
                <a:spcPct val="100000"/>
              </a:lnSpc>
              <a:spcBef>
                <a:spcPct val="20000"/>
              </a:spcBef>
              <a:spcAft>
                <a:spcPct val="0"/>
              </a:spcAft>
              <a:buClr>
                <a:srgbClr val="FFFFFF"/>
              </a:buClr>
              <a:buSzPct val="65000"/>
              <a:buFont typeface="Wingdings" pitchFamily="2" charset="2"/>
              <a:buNone/>
              <a:tabLst/>
              <a:defRPr/>
            </a:pP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000000"/>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000000"/>
                </a:solidFill>
                <a:effectLst/>
                <a:uLnTx/>
                <a:uFillTx/>
                <a:latin typeface="Verdana" pitchFamily="34" charset="0"/>
                <a:ea typeface="+mn-ea"/>
                <a:cs typeface="+mn-cs"/>
              </a:rPr>
              <a:t> .LLC</a:t>
            </a:r>
            <a:endParaRPr kumimoji="0" lang="en-US" sz="3200" b="0" i="0" u="none" strike="noStrike" kern="1200" cap="none" spc="0" normalizeH="0" baseline="0" noProof="0" dirty="0">
              <a:ln>
                <a:noFill/>
              </a:ln>
              <a:solidFill>
                <a:srgbClr val="000000"/>
              </a:solidFill>
              <a:effectLst>
                <a:outerShdw blurRad="38100" dist="38100" dir="2700000" algn="tl">
                  <a:srgbClr val="336699"/>
                </a:outerShdw>
              </a:effectLst>
              <a:uLnTx/>
              <a:uFillTx/>
              <a:latin typeface="Tahoma" pitchFamily="34" charset="0"/>
              <a:ea typeface="+mn-ea"/>
              <a:cs typeface="+mn-cs"/>
            </a:endParaRPr>
          </a:p>
        </p:txBody>
      </p:sp>
      <p:sp>
        <p:nvSpPr>
          <p:cNvPr id="11270" name="WordArt 6"/>
          <p:cNvSpPr>
            <a:spLocks noChangeArrowheads="1" noChangeShapeType="1" noTextEdit="1"/>
          </p:cNvSpPr>
          <p:nvPr/>
        </p:nvSpPr>
        <p:spPr bwMode="auto">
          <a:xfrm>
            <a:off x="381000" y="1143000"/>
            <a:ext cx="914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28575">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sp>
        <p:nvSpPr>
          <p:cNvPr id="11271" name="WordArt 7"/>
          <p:cNvSpPr>
            <a:spLocks noChangeArrowheads="1" noChangeShapeType="1" noTextEdit="1"/>
          </p:cNvSpPr>
          <p:nvPr/>
        </p:nvSpPr>
        <p:spPr bwMode="auto">
          <a:xfrm>
            <a:off x="4800600" y="1143000"/>
            <a:ext cx="6858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600" b="0" i="0" u="none" strike="noStrike" kern="10" cap="none" spc="720" normalizeH="0" baseline="0" noProof="0" dirty="0">
              <a:ln w="19050">
                <a:solidFill>
                  <a:srgbClr val="000000"/>
                </a:solidFill>
                <a:round/>
                <a:headEnd/>
                <a:tailEnd/>
              </a:ln>
              <a:gradFill rotWithShape="1">
                <a:gsLst>
                  <a:gs pos="0">
                    <a:srgbClr val="AAAAAA"/>
                  </a:gs>
                  <a:gs pos="100000">
                    <a:srgbClr val="FFFFFF"/>
                  </a:gs>
                </a:gsLst>
                <a:lin ang="5400000" scaled="1"/>
              </a:gradFill>
              <a:effectLst>
                <a:outerShdw dist="45791" dir="3378596" algn="ctr" rotWithShape="0">
                  <a:srgbClr val="4D4D4D">
                    <a:alpha val="79999"/>
                  </a:srgbClr>
                </a:outerShdw>
              </a:effectLst>
              <a:uLnTx/>
              <a:uFillTx/>
              <a:latin typeface="Arial Black"/>
              <a:ea typeface="+mn-ea"/>
              <a:cs typeface="+mn-cs"/>
            </a:endParaRPr>
          </a:p>
        </p:txBody>
      </p:sp>
      <p:pic>
        <p:nvPicPr>
          <p:cNvPr id="14" name="Picture 2">
            <a:extLst>
              <a:ext uri="{FF2B5EF4-FFF2-40B4-BE49-F238E27FC236}">
                <a16:creationId xmlns:a16="http://schemas.microsoft.com/office/drawing/2014/main" id="{93DA6EB5-04A9-43B3-9DF3-646769DF7933}"/>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03718" y="914400"/>
            <a:ext cx="8534400" cy="3200400"/>
          </a:xfrm>
          <a:prstGeom prst="rect">
            <a:avLst/>
          </a:prstGeom>
          <a:noFill/>
          <a:ln w="38100">
            <a:solidFill>
              <a:srgbClr val="CC9900"/>
            </a:solidFill>
          </a:ln>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02984389-7FCF-4DB1-A142-3BDE4ADA053D}"/>
              </a:ext>
            </a:extLst>
          </p:cNvPr>
          <p:cNvSpPr/>
          <p:nvPr/>
        </p:nvSpPr>
        <p:spPr>
          <a:xfrm>
            <a:off x="3163442" y="914400"/>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8575">
                  <a:solidFill>
                    <a:sysClr val="windowText" lastClr="000000"/>
                  </a:solidFill>
                  <a:prstDash val="solid"/>
                </a:ln>
                <a:solidFill>
                  <a:srgbClr val="CC9900"/>
                </a:solidFill>
                <a:effectLst>
                  <a:innerShdw blurRad="177800">
                    <a:srgbClr val="FFFFFF">
                      <a:lumMod val="50000"/>
                    </a:srgbClr>
                  </a:innerShdw>
                </a:effectLst>
                <a:uLnTx/>
                <a:uFillTx/>
                <a:latin typeface="Arial" charset="0"/>
                <a:ea typeface="+mn-ea"/>
                <a:cs typeface="+mn-cs"/>
              </a:rPr>
              <a:t>A</a:t>
            </a:r>
          </a:p>
        </p:txBody>
      </p:sp>
      <p:sp>
        <p:nvSpPr>
          <p:cNvPr id="6" name="Rectangle 5">
            <a:extLst>
              <a:ext uri="{FF2B5EF4-FFF2-40B4-BE49-F238E27FC236}">
                <a16:creationId xmlns:a16="http://schemas.microsoft.com/office/drawing/2014/main" id="{6818BB02-0DA2-4BA7-9490-193482BDAAB1}"/>
              </a:ext>
            </a:extLst>
          </p:cNvPr>
          <p:cNvSpPr/>
          <p:nvPr/>
        </p:nvSpPr>
        <p:spPr>
          <a:xfrm>
            <a:off x="6575092" y="1569621"/>
            <a:ext cx="1074333" cy="1569660"/>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28575">
                  <a:solidFill>
                    <a:sysClr val="windowText" lastClr="000000"/>
                  </a:solidFill>
                  <a:prstDash val="solid"/>
                </a:ln>
                <a:solidFill>
                  <a:srgbClr val="996633"/>
                </a:solidFill>
                <a:effectLst>
                  <a:innerShdw blurRad="177800">
                    <a:srgbClr val="FFFFFF">
                      <a:lumMod val="50000"/>
                    </a:srgbClr>
                  </a:innerShdw>
                </a:effectLst>
                <a:uLnTx/>
                <a:uFillTx/>
                <a:latin typeface="Arial" charset="0"/>
                <a:ea typeface="+mn-ea"/>
                <a:cs typeface="+mn-cs"/>
              </a:rPr>
              <a:t>B</a:t>
            </a:r>
          </a:p>
        </p:txBody>
      </p:sp>
      <p:sp>
        <p:nvSpPr>
          <p:cNvPr id="7" name="Rectangle 6">
            <a:extLst>
              <a:ext uri="{FF2B5EF4-FFF2-40B4-BE49-F238E27FC236}">
                <a16:creationId xmlns:a16="http://schemas.microsoft.com/office/drawing/2014/main" id="{94C5469B-4018-4C23-A129-67D224DB1079}"/>
              </a:ext>
            </a:extLst>
          </p:cNvPr>
          <p:cNvSpPr/>
          <p:nvPr/>
        </p:nvSpPr>
        <p:spPr>
          <a:xfrm>
            <a:off x="7391400" y="5059740"/>
            <a:ext cx="1553630" cy="156966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9600" b="1" i="0" u="none" strike="noStrike" kern="1200" cap="none" spc="0" normalizeH="0" baseline="0" noProof="0" dirty="0">
                <a:ln w="12700">
                  <a:solidFill>
                    <a:srgbClr val="FFFFFF">
                      <a:lumMod val="50000"/>
                    </a:srgbClr>
                  </a:solidFill>
                  <a:prstDash val="solid"/>
                </a:ln>
                <a:pattFill prst="narHorz">
                  <a:fgClr>
                    <a:srgbClr val="FFFFFF"/>
                  </a:fgClr>
                  <a:bgClr>
                    <a:srgbClr val="FFFFFF">
                      <a:lumMod val="40000"/>
                      <a:lumOff val="60000"/>
                    </a:srgbClr>
                  </a:bgClr>
                </a:pattFill>
                <a:effectLst>
                  <a:innerShdw blurRad="177800">
                    <a:srgbClr val="FFFFFF">
                      <a:lumMod val="50000"/>
                    </a:srgbClr>
                  </a:innerShdw>
                </a:effectLst>
                <a:uLnTx/>
                <a:uFillTx/>
                <a:latin typeface="Arial" charset="0"/>
                <a:ea typeface="+mn-ea"/>
                <a:cs typeface="+mn-cs"/>
              </a:rPr>
              <a:t>15</a:t>
            </a:r>
          </a:p>
        </p:txBody>
      </p:sp>
      <p:sp>
        <p:nvSpPr>
          <p:cNvPr id="2" name="Rectangle 1">
            <a:extLst>
              <a:ext uri="{FF2B5EF4-FFF2-40B4-BE49-F238E27FC236}">
                <a16:creationId xmlns:a16="http://schemas.microsoft.com/office/drawing/2014/main" id="{411326B6-2190-4DA2-9FDD-93C723382E96}"/>
              </a:ext>
            </a:extLst>
          </p:cNvPr>
          <p:cNvSpPr/>
          <p:nvPr/>
        </p:nvSpPr>
        <p:spPr>
          <a:xfrm>
            <a:off x="152400" y="4107024"/>
            <a:ext cx="8494634" cy="923330"/>
          </a:xfrm>
          <a:prstGeom prst="rect">
            <a:avLst/>
          </a:prstGeom>
          <a:noFill/>
        </p:spPr>
        <p:txBody>
          <a:bodyPr wrap="non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12700">
                  <a:solidFill>
                    <a:srgbClr val="FFFFFF">
                      <a:lumMod val="50000"/>
                    </a:srgbClr>
                  </a:solidFill>
                  <a:prstDash val="solid"/>
                </a:ln>
                <a:solidFill>
                  <a:srgbClr val="CC9900"/>
                </a:solidFill>
                <a:effectLst>
                  <a:innerShdw blurRad="177800">
                    <a:srgbClr val="FFFFFF">
                      <a:lumMod val="50000"/>
                    </a:srgbClr>
                  </a:innerShdw>
                </a:effectLst>
                <a:uLnTx/>
                <a:uFillTx/>
                <a:latin typeface="Arial" charset="0"/>
                <a:ea typeface="+mn-ea"/>
                <a:cs typeface="+mn-cs"/>
              </a:rPr>
              <a:t>Heterotrophic: Eats Food</a:t>
            </a:r>
          </a:p>
        </p:txBody>
      </p:sp>
      <p:sp>
        <p:nvSpPr>
          <p:cNvPr id="3" name="Arrow: Right 2">
            <a:extLst>
              <a:ext uri="{FF2B5EF4-FFF2-40B4-BE49-F238E27FC236}">
                <a16:creationId xmlns:a16="http://schemas.microsoft.com/office/drawing/2014/main" id="{10545967-01A8-47B9-937C-F47748346B89}"/>
              </a:ext>
            </a:extLst>
          </p:cNvPr>
          <p:cNvSpPr/>
          <p:nvPr/>
        </p:nvSpPr>
        <p:spPr>
          <a:xfrm>
            <a:off x="629221" y="2190850"/>
            <a:ext cx="3048000" cy="929481"/>
          </a:xfrm>
          <a:prstGeom prst="rightArrow">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pic>
        <p:nvPicPr>
          <p:cNvPr id="4" name="Picture 3">
            <a:extLst>
              <a:ext uri="{FF2B5EF4-FFF2-40B4-BE49-F238E27FC236}">
                <a16:creationId xmlns:a16="http://schemas.microsoft.com/office/drawing/2014/main" id="{AF3579BD-4457-92E2-F766-3B976BF52362}"/>
              </a:ext>
            </a:extLst>
          </p:cNvPr>
          <p:cNvPicPr>
            <a:picLocks noChangeAspect="1"/>
          </p:cNvPicPr>
          <p:nvPr/>
        </p:nvPicPr>
        <p:blipFill>
          <a:blip r:embed="rId3"/>
          <a:stretch>
            <a:fillRect/>
          </a:stretch>
        </p:blipFill>
        <p:spPr>
          <a:xfrm>
            <a:off x="7418674" y="6787306"/>
            <a:ext cx="1633537" cy="70694"/>
          </a:xfrm>
          <a:prstGeom prst="rect">
            <a:avLst/>
          </a:prstGeom>
        </p:spPr>
      </p:pic>
    </p:spTree>
    <p:extLst>
      <p:ext uri="{BB962C8B-B14F-4D97-AF65-F5344CB8AC3E}">
        <p14:creationId xmlns:p14="http://schemas.microsoft.com/office/powerpoint/2010/main" val="3612501597"/>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Tree>
    <p:extLst>
      <p:ext uri="{BB962C8B-B14F-4D97-AF65-F5344CB8AC3E}">
        <p14:creationId xmlns:p14="http://schemas.microsoft.com/office/powerpoint/2010/main" val="164010934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5"/>
          <p:cNvSpPr txBox="1">
            <a:spLocks noChangeArrowheads="1"/>
          </p:cNvSpPr>
          <p:nvPr/>
        </p:nvSpPr>
        <p:spPr bwMode="auto">
          <a:xfrm>
            <a:off x="5105400" y="0"/>
            <a:ext cx="1841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4800" b="1" i="0" u="none" strike="noStrike" kern="1200" cap="none" spc="0" normalizeH="0" baseline="0" noProof="0">
              <a:ln>
                <a:noFill/>
              </a:ln>
              <a:solidFill>
                <a:srgbClr val="FFFFFF"/>
              </a:solidFill>
              <a:effectLst/>
              <a:uLnTx/>
              <a:uFillTx/>
              <a:latin typeface="Times New Roman" pitchFamily="18" charset="0"/>
              <a:ea typeface="+mn-ea"/>
              <a:cs typeface="+mn-cs"/>
            </a:endParaRPr>
          </a:p>
        </p:txBody>
      </p:sp>
      <p:graphicFrame>
        <p:nvGraphicFramePr>
          <p:cNvPr id="2101" name="Group 53"/>
          <p:cNvGraphicFramePr>
            <a:graphicFrameLocks noGrp="1"/>
          </p:cNvGraphicFramePr>
          <p:nvPr/>
        </p:nvGraphicFramePr>
        <p:xfrm>
          <a:off x="228600" y="838200"/>
          <a:ext cx="8686800" cy="5553711"/>
        </p:xfrm>
        <a:graphic>
          <a:graphicData uri="http://schemas.openxmlformats.org/drawingml/2006/table">
            <a:tbl>
              <a:tblPr/>
              <a:tblGrid>
                <a:gridCol w="1736725">
                  <a:extLst>
                    <a:ext uri="{9D8B030D-6E8A-4147-A177-3AD203B41FA5}">
                      <a16:colId xmlns:a16="http://schemas.microsoft.com/office/drawing/2014/main" val="20000"/>
                    </a:ext>
                  </a:extLst>
                </a:gridCol>
                <a:gridCol w="1738313">
                  <a:extLst>
                    <a:ext uri="{9D8B030D-6E8A-4147-A177-3AD203B41FA5}">
                      <a16:colId xmlns:a16="http://schemas.microsoft.com/office/drawing/2014/main" val="20001"/>
                    </a:ext>
                  </a:extLst>
                </a:gridCol>
                <a:gridCol w="1798637">
                  <a:extLst>
                    <a:ext uri="{9D8B030D-6E8A-4147-A177-3AD203B41FA5}">
                      <a16:colId xmlns:a16="http://schemas.microsoft.com/office/drawing/2014/main" val="20002"/>
                    </a:ext>
                  </a:extLst>
                </a:gridCol>
                <a:gridCol w="1676400">
                  <a:extLst>
                    <a:ext uri="{9D8B030D-6E8A-4147-A177-3AD203B41FA5}">
                      <a16:colId xmlns:a16="http://schemas.microsoft.com/office/drawing/2014/main" val="20003"/>
                    </a:ext>
                  </a:extLst>
                </a:gridCol>
                <a:gridCol w="1736725">
                  <a:extLst>
                    <a:ext uri="{9D8B030D-6E8A-4147-A177-3AD203B41FA5}">
                      <a16:colId xmlns:a16="http://schemas.microsoft.com/office/drawing/2014/main" val="20004"/>
                    </a:ext>
                  </a:extLst>
                </a:gridCol>
              </a:tblGrid>
              <a:tr h="6556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THE</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VERY FIRST</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GREEN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ANIMAL </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FUN</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HOUSE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1600" b="1" i="0" u="none" strike="noStrike" cap="none" normalizeH="0" baseline="0" dirty="0">
                          <a:ln>
                            <a:noFill/>
                          </a:ln>
                          <a:solidFill>
                            <a:schemeClr val="bg1"/>
                          </a:solidFill>
                          <a:effectLst/>
                          <a:latin typeface="Times New Roman" pitchFamily="18" charset="0"/>
                        </a:rPr>
                        <a:t>-BONUS-</a:t>
                      </a:r>
                      <a:br>
                        <a:rPr kumimoji="0" lang="en-US" sz="1600" b="1" i="0" u="none" strike="noStrike" cap="none" normalizeH="0" baseline="0" dirty="0">
                          <a:ln>
                            <a:noFill/>
                          </a:ln>
                          <a:solidFill>
                            <a:schemeClr val="bg1"/>
                          </a:solidFill>
                          <a:effectLst/>
                          <a:latin typeface="Times New Roman" pitchFamily="18" charset="0"/>
                        </a:rPr>
                      </a:br>
                      <a:r>
                        <a:rPr kumimoji="0" lang="en-US" sz="1600" b="1" i="0" u="none" strike="noStrike" cap="none" normalizeH="0" baseline="0" dirty="0">
                          <a:ln>
                            <a:noFill/>
                          </a:ln>
                          <a:solidFill>
                            <a:schemeClr val="bg1"/>
                          </a:solidFill>
                          <a:effectLst/>
                          <a:latin typeface="Times New Roman" pitchFamily="18" charset="0"/>
                        </a:rPr>
                        <a:t>GREEN MACHINE</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16</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*21</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563">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17</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*22</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18</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*23</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94773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19</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*24</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9461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a:ln>
                            <a:noFill/>
                          </a:ln>
                          <a:solidFill>
                            <a:schemeClr val="bg1"/>
                          </a:solidFill>
                          <a:effectLst/>
                          <a:latin typeface="Times New Roman" pitchFamily="18" charset="0"/>
                        </a:rPr>
                        <a:t>15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20</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996633"/>
                    </a:solid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US" sz="3600" b="0" i="0" u="none" strike="noStrike" cap="none" normalizeH="0" baseline="0" dirty="0">
                          <a:ln>
                            <a:noFill/>
                          </a:ln>
                          <a:solidFill>
                            <a:schemeClr val="bg1"/>
                          </a:solidFill>
                          <a:effectLst/>
                          <a:latin typeface="Times New Roman" pitchFamily="18" charset="0"/>
                        </a:rPr>
                        <a:t>*25</a:t>
                      </a:r>
                    </a:p>
                  </a:txBody>
                  <a:tcP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095" name="Text Box 162"/>
          <p:cNvSpPr txBox="1">
            <a:spLocks noChangeArrowheads="1"/>
          </p:cNvSpPr>
          <p:nvPr/>
        </p:nvSpPr>
        <p:spPr bwMode="auto">
          <a:xfrm>
            <a:off x="2743200" y="6553200"/>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imes New Roman" pitchFamily="18" charset="0"/>
              <a:ea typeface="+mn-ea"/>
              <a:cs typeface="+mn-cs"/>
            </a:endParaRPr>
          </a:p>
        </p:txBody>
      </p:sp>
      <p:sp>
        <p:nvSpPr>
          <p:cNvPr id="2096" name="Rectangle 166"/>
          <p:cNvSpPr>
            <a:spLocks noChangeArrowheads="1"/>
          </p:cNvSpPr>
          <p:nvPr/>
        </p:nvSpPr>
        <p:spPr bwMode="auto">
          <a:xfrm>
            <a:off x="6477000" y="6643688"/>
            <a:ext cx="2667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Copyright © 2024 </a:t>
            </a:r>
            <a:r>
              <a:rPr kumimoji="0" lang="en-US" sz="800" b="1" i="0" u="none" strike="noStrike" kern="1200" cap="none" spc="0" normalizeH="0" baseline="0" noProof="0" dirty="0" err="1">
                <a:ln>
                  <a:noFill/>
                </a:ln>
                <a:solidFill>
                  <a:srgbClr val="FFFFFF"/>
                </a:solidFill>
                <a:effectLst/>
                <a:uLnTx/>
                <a:uFillTx/>
                <a:latin typeface="Verdana" pitchFamily="34" charset="0"/>
                <a:ea typeface="+mn-ea"/>
                <a:cs typeface="+mn-cs"/>
              </a:rPr>
              <a:t>SlideSpark</a:t>
            </a:r>
            <a:r>
              <a:rPr kumimoji="0" lang="en-US" sz="800" b="1" i="0" u="none" strike="noStrike" kern="1200" cap="none" spc="0" normalizeH="0" baseline="0" noProof="0" dirty="0">
                <a:ln>
                  <a:noFill/>
                </a:ln>
                <a:solidFill>
                  <a:srgbClr val="FFFFFF"/>
                </a:solidFill>
                <a:effectLst/>
                <a:uLnTx/>
                <a:uFillTx/>
                <a:latin typeface="Verdana" pitchFamily="34" charset="0"/>
                <a:ea typeface="+mn-ea"/>
                <a:cs typeface="+mn-cs"/>
              </a:rPr>
              <a:t> .LLC</a:t>
            </a:r>
            <a:endParaRPr kumimoji="0" lang="en-US" sz="1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097" name="TextBox 50"/>
          <p:cNvSpPr txBox="1">
            <a:spLocks noChangeArrowheads="1"/>
          </p:cNvSpPr>
          <p:nvPr/>
        </p:nvSpPr>
        <p:spPr bwMode="auto">
          <a:xfrm>
            <a:off x="228600" y="152400"/>
            <a:ext cx="891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Arial" charset="0"/>
                <a:ea typeface="+mn-ea"/>
                <a:cs typeface="+mn-cs"/>
              </a:rPr>
              <a:t>Protista Review Game</a:t>
            </a:r>
          </a:p>
        </p:txBody>
      </p:sp>
      <p:sp>
        <p:nvSpPr>
          <p:cNvPr id="7" name="Rectangle 6">
            <a:extLst>
              <a:ext uri="{FF2B5EF4-FFF2-40B4-BE49-F238E27FC236}">
                <a16:creationId xmlns:a16="http://schemas.microsoft.com/office/drawing/2014/main" id="{F03DB4F4-56AF-41A2-B80F-06C19454501D}"/>
              </a:ext>
            </a:extLst>
          </p:cNvPr>
          <p:cNvSpPr/>
          <p:nvPr/>
        </p:nvSpPr>
        <p:spPr>
          <a:xfrm>
            <a:off x="5486400" y="852487"/>
            <a:ext cx="1676400" cy="5553711"/>
          </a:xfrm>
          <a:prstGeom prst="rect">
            <a:avLst/>
          </a:prstGeom>
          <a:noFill/>
          <a:effectLst>
            <a:glow rad="228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Tree>
    <p:extLst>
      <p:ext uri="{BB962C8B-B14F-4D97-AF65-F5344CB8AC3E}">
        <p14:creationId xmlns:p14="http://schemas.microsoft.com/office/powerpoint/2010/main" val="491184544"/>
      </p:ext>
    </p:extLst>
  </p:cSld>
  <p:clrMapOvr>
    <a:masterClrMapping/>
  </p:clrMapOvr>
</p:sld>
</file>

<file path=ppt/theme/theme1.xml><?xml version="1.0" encoding="utf-8"?>
<a:theme xmlns:a="http://schemas.openxmlformats.org/drawingml/2006/main" name="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FF"/>
        </a:hlink>
        <a:folHlink>
          <a:srgbClr val="3333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Pct val="65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Tahom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8_Default Design">
  <a:themeElements>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1711</TotalTime>
  <Words>4351</Words>
  <Application>Microsoft Office PowerPoint</Application>
  <PresentationFormat>On-screen Show (4:3)</PresentationFormat>
  <Paragraphs>1451</Paragraphs>
  <Slides>134</Slides>
  <Notes>0</Notes>
  <HiddenSlides>0</HiddenSlides>
  <MMClips>0</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134</vt:i4>
      </vt:variant>
    </vt:vector>
  </HeadingPairs>
  <TitlesOfParts>
    <vt:vector size="147" baseType="lpstr">
      <vt:lpstr>Aptos</vt:lpstr>
      <vt:lpstr>Arial</vt:lpstr>
      <vt:lpstr>Arial Black</vt:lpstr>
      <vt:lpstr>Calibri</vt:lpstr>
      <vt:lpstr>Century Gothic</vt:lpstr>
      <vt:lpstr>Roboto</vt:lpstr>
      <vt:lpstr>Tahoma</vt:lpstr>
      <vt:lpstr>Times New Roman</vt:lpstr>
      <vt:lpstr>Verdana</vt:lpstr>
      <vt:lpstr>Wingdings</vt:lpstr>
      <vt:lpstr>Default Design</vt:lpstr>
      <vt:lpstr>1_Default Design</vt:lpstr>
      <vt:lpstr>8_Default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Ryan Murphy</cp:lastModifiedBy>
  <cp:revision>51</cp:revision>
  <dcterms:modified xsi:type="dcterms:W3CDTF">2024-08-16T15:44:05Z</dcterms:modified>
</cp:coreProperties>
</file>