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5"/>
  </p:notesMasterIdLst>
  <p:handoutMasterIdLst>
    <p:handoutMasterId r:id="rId166"/>
  </p:handoutMasterIdLst>
  <p:sldIdLst>
    <p:sldId id="5178" r:id="rId2"/>
    <p:sldId id="4652" r:id="rId3"/>
    <p:sldId id="4653" r:id="rId4"/>
    <p:sldId id="4654" r:id="rId5"/>
    <p:sldId id="4655" r:id="rId6"/>
    <p:sldId id="4656" r:id="rId7"/>
    <p:sldId id="4945" r:id="rId8"/>
    <p:sldId id="4983" r:id="rId9"/>
    <p:sldId id="4949" r:id="rId10"/>
    <p:sldId id="5062" r:id="rId11"/>
    <p:sldId id="5063" r:id="rId12"/>
    <p:sldId id="4947" r:id="rId13"/>
    <p:sldId id="4958" r:id="rId14"/>
    <p:sldId id="4954" r:id="rId15"/>
    <p:sldId id="4959" r:id="rId16"/>
    <p:sldId id="4957" r:id="rId17"/>
    <p:sldId id="4960" r:id="rId18"/>
    <p:sldId id="4963" r:id="rId19"/>
    <p:sldId id="4966" r:id="rId20"/>
    <p:sldId id="4970" r:id="rId21"/>
    <p:sldId id="4968" r:id="rId22"/>
    <p:sldId id="4971" r:id="rId23"/>
    <p:sldId id="4985" r:id="rId24"/>
    <p:sldId id="4984" r:id="rId25"/>
    <p:sldId id="4978" r:id="rId26"/>
    <p:sldId id="4976" r:id="rId27"/>
    <p:sldId id="4974" r:id="rId28"/>
    <p:sldId id="4982" r:id="rId29"/>
    <p:sldId id="4979" r:id="rId30"/>
    <p:sldId id="4986" r:id="rId31"/>
    <p:sldId id="4987" r:id="rId32"/>
    <p:sldId id="4996" r:id="rId33"/>
    <p:sldId id="5002" r:id="rId34"/>
    <p:sldId id="5007" r:id="rId35"/>
    <p:sldId id="5064" r:id="rId36"/>
    <p:sldId id="5011" r:id="rId37"/>
    <p:sldId id="5014" r:id="rId38"/>
    <p:sldId id="5013" r:id="rId39"/>
    <p:sldId id="5015" r:id="rId40"/>
    <p:sldId id="5028" r:id="rId41"/>
    <p:sldId id="5023" r:id="rId42"/>
    <p:sldId id="5034" r:id="rId43"/>
    <p:sldId id="5036" r:id="rId44"/>
    <p:sldId id="5044" r:id="rId45"/>
    <p:sldId id="5043" r:id="rId46"/>
    <p:sldId id="4660" r:id="rId47"/>
    <p:sldId id="5047" r:id="rId48"/>
    <p:sldId id="5049" r:id="rId49"/>
    <p:sldId id="5053" r:id="rId50"/>
    <p:sldId id="5055" r:id="rId51"/>
    <p:sldId id="5058" r:id="rId52"/>
    <p:sldId id="5070" r:id="rId53"/>
    <p:sldId id="5071" r:id="rId54"/>
    <p:sldId id="5059" r:id="rId55"/>
    <p:sldId id="5181" r:id="rId56"/>
    <p:sldId id="5182" r:id="rId57"/>
    <p:sldId id="5072" r:id="rId58"/>
    <p:sldId id="5073" r:id="rId59"/>
    <p:sldId id="5074" r:id="rId60"/>
    <p:sldId id="5075" r:id="rId61"/>
    <p:sldId id="5076" r:id="rId62"/>
    <p:sldId id="5077" r:id="rId63"/>
    <p:sldId id="5078" r:id="rId64"/>
    <p:sldId id="5079" r:id="rId65"/>
    <p:sldId id="5080" r:id="rId66"/>
    <p:sldId id="5081" r:id="rId67"/>
    <p:sldId id="5082" r:id="rId68"/>
    <p:sldId id="5083" r:id="rId69"/>
    <p:sldId id="5084" r:id="rId70"/>
    <p:sldId id="5085" r:id="rId71"/>
    <p:sldId id="5086" r:id="rId72"/>
    <p:sldId id="5087" r:id="rId73"/>
    <p:sldId id="5088" r:id="rId74"/>
    <p:sldId id="5089" r:id="rId75"/>
    <p:sldId id="5090" r:id="rId76"/>
    <p:sldId id="5091" r:id="rId77"/>
    <p:sldId id="5092" r:id="rId78"/>
    <p:sldId id="5093" r:id="rId79"/>
    <p:sldId id="5094" r:id="rId80"/>
    <p:sldId id="5095" r:id="rId81"/>
    <p:sldId id="5096" r:id="rId82"/>
    <p:sldId id="5097" r:id="rId83"/>
    <p:sldId id="5098" r:id="rId84"/>
    <p:sldId id="5099" r:id="rId85"/>
    <p:sldId id="5100" r:id="rId86"/>
    <p:sldId id="5101" r:id="rId87"/>
    <p:sldId id="5102" r:id="rId88"/>
    <p:sldId id="5103" r:id="rId89"/>
    <p:sldId id="5104" r:id="rId90"/>
    <p:sldId id="5105" r:id="rId91"/>
    <p:sldId id="5106" r:id="rId92"/>
    <p:sldId id="5107" r:id="rId93"/>
    <p:sldId id="5108" r:id="rId94"/>
    <p:sldId id="5109" r:id="rId95"/>
    <p:sldId id="5110" r:id="rId96"/>
    <p:sldId id="5111" r:id="rId97"/>
    <p:sldId id="5112" r:id="rId98"/>
    <p:sldId id="5113" r:id="rId99"/>
    <p:sldId id="5114" r:id="rId100"/>
    <p:sldId id="5115" r:id="rId101"/>
    <p:sldId id="5116" r:id="rId102"/>
    <p:sldId id="5117" r:id="rId103"/>
    <p:sldId id="5118" r:id="rId104"/>
    <p:sldId id="5119" r:id="rId105"/>
    <p:sldId id="5120" r:id="rId106"/>
    <p:sldId id="5121" r:id="rId107"/>
    <p:sldId id="5122" r:id="rId108"/>
    <p:sldId id="5123" r:id="rId109"/>
    <p:sldId id="5124" r:id="rId110"/>
    <p:sldId id="5125" r:id="rId111"/>
    <p:sldId id="5126" r:id="rId112"/>
    <p:sldId id="5127" r:id="rId113"/>
    <p:sldId id="5128" r:id="rId114"/>
    <p:sldId id="5129" r:id="rId115"/>
    <p:sldId id="5130" r:id="rId116"/>
    <p:sldId id="5131" r:id="rId117"/>
    <p:sldId id="5132" r:id="rId118"/>
    <p:sldId id="5133" r:id="rId119"/>
    <p:sldId id="5134" r:id="rId120"/>
    <p:sldId id="5135" r:id="rId121"/>
    <p:sldId id="5136" r:id="rId122"/>
    <p:sldId id="5137" r:id="rId123"/>
    <p:sldId id="5138" r:id="rId124"/>
    <p:sldId id="5139" r:id="rId125"/>
    <p:sldId id="5140" r:id="rId126"/>
    <p:sldId id="5141" r:id="rId127"/>
    <p:sldId id="5142" r:id="rId128"/>
    <p:sldId id="5143" r:id="rId129"/>
    <p:sldId id="5144" r:id="rId130"/>
    <p:sldId id="5145" r:id="rId131"/>
    <p:sldId id="5146" r:id="rId132"/>
    <p:sldId id="5147" r:id="rId133"/>
    <p:sldId id="5148" r:id="rId134"/>
    <p:sldId id="5149" r:id="rId135"/>
    <p:sldId id="5150" r:id="rId136"/>
    <p:sldId id="5151" r:id="rId137"/>
    <p:sldId id="5152" r:id="rId138"/>
    <p:sldId id="5153" r:id="rId139"/>
    <p:sldId id="5154" r:id="rId140"/>
    <p:sldId id="5155" r:id="rId141"/>
    <p:sldId id="5156" r:id="rId142"/>
    <p:sldId id="5157" r:id="rId143"/>
    <p:sldId id="5158" r:id="rId144"/>
    <p:sldId id="5159" r:id="rId145"/>
    <p:sldId id="5160" r:id="rId146"/>
    <p:sldId id="5161" r:id="rId147"/>
    <p:sldId id="5162" r:id="rId148"/>
    <p:sldId id="5163" r:id="rId149"/>
    <p:sldId id="5164" r:id="rId150"/>
    <p:sldId id="5165" r:id="rId151"/>
    <p:sldId id="5166" r:id="rId152"/>
    <p:sldId id="5167" r:id="rId153"/>
    <p:sldId id="5168" r:id="rId154"/>
    <p:sldId id="5169" r:id="rId155"/>
    <p:sldId id="5170" r:id="rId156"/>
    <p:sldId id="5171" r:id="rId157"/>
    <p:sldId id="5172" r:id="rId158"/>
    <p:sldId id="5173" r:id="rId159"/>
    <p:sldId id="5174" r:id="rId160"/>
    <p:sldId id="5175" r:id="rId161"/>
    <p:sldId id="5176" r:id="rId162"/>
    <p:sldId id="5177" r:id="rId163"/>
    <p:sldId id="5183" r:id="rId164"/>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66"/>
    <a:srgbClr val="FF00FF"/>
    <a:srgbClr val="FF99FF"/>
    <a:srgbClr val="FFCCFF"/>
    <a:srgbClr val="00FFFF"/>
    <a:srgbClr val="FF5050"/>
    <a:srgbClr val="FF9933"/>
    <a:srgbClr val="6633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56" d="100"/>
          <a:sy n="156" d="100"/>
        </p:scale>
        <p:origin x="445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10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10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61.png"/></Relationships>
</file>

<file path=ppt/slides/_rels/slide10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1.png"/></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1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1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1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4.jpeg"/><Relationship Id="rId4" Type="http://schemas.openxmlformats.org/officeDocument/2006/relationships/image" Target="../media/image63.jpeg"/></Relationships>
</file>

<file path=ppt/slides/_rels/slide1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4.jpeg"/><Relationship Id="rId4" Type="http://schemas.openxmlformats.org/officeDocument/2006/relationships/image" Target="../media/image63.jpeg"/></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4.jpeg"/><Relationship Id="rId4" Type="http://schemas.openxmlformats.org/officeDocument/2006/relationships/image" Target="../media/image63.jpeg"/></Relationships>
</file>

<file path=ppt/slides/_rels/slide13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4.jpeg"/><Relationship Id="rId4" Type="http://schemas.openxmlformats.org/officeDocument/2006/relationships/image" Target="../media/image63.jpe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6.jpeg"/></Relationships>
</file>

<file path=ppt/slides/_rels/slide1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9.jpeg"/></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5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9.jpeg"/></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418"/>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47" y="76200"/>
            <a:ext cx="9020419" cy="923330"/>
          </a:xfrm>
          <a:prstGeom prst="rect">
            <a:avLst/>
          </a:prstGeom>
          <a:noFill/>
          <a:scene3d>
            <a:camera prst="orthographicFront"/>
            <a:lightRig rig="threePt" dir="t"/>
          </a:scene3d>
          <a:sp3d>
            <a:bevelT w="114300" prst="artDeco"/>
          </a:sp3d>
        </p:spPr>
        <p:txBody>
          <a:bodyPr wrap="none" lIns="91440" tIns="45720" rIns="91440" bIns="45720">
            <a:spAutoFit/>
            <a:sp3d extrusionH="57150">
              <a:bevelT w="57150" h="38100" prst="artDeco"/>
            </a:sp3d>
          </a:bodyPr>
          <a:lstStyle/>
          <a:p>
            <a:pPr algn="ctr">
              <a:buNone/>
            </a:pPr>
            <a:r>
              <a:rPr lang="en-US" sz="5400" b="1" cap="none" spc="0" dirty="0">
                <a:ln w="17780" cmpd="sng">
                  <a:solidFill>
                    <a:srgbClr val="FFFFFF"/>
                  </a:solidFill>
                  <a:prstDash val="solid"/>
                  <a:miter lim="800000"/>
                </a:ln>
                <a:solidFill>
                  <a:srgbClr val="FFCC99"/>
                </a:solidFill>
                <a:effectLst>
                  <a:outerShdw blurRad="50800" algn="tl" rotWithShape="0">
                    <a:srgbClr val="000000"/>
                  </a:outerShdw>
                </a:effectLst>
              </a:rPr>
              <a:t>Ecology Interactions Unit</a:t>
            </a:r>
          </a:p>
        </p:txBody>
      </p:sp>
      <p:sp>
        <p:nvSpPr>
          <p:cNvPr id="6" name="Rectangle 5"/>
          <p:cNvSpPr/>
          <p:nvPr/>
        </p:nvSpPr>
        <p:spPr>
          <a:xfrm>
            <a:off x="76200" y="4860251"/>
            <a:ext cx="5014513" cy="19205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solidFill>
                    <a:sysClr val="windowText" lastClr="000000"/>
                  </a:solidFill>
                </a:ln>
                <a:solidFill>
                  <a:srgbClr val="FFCC66"/>
                </a:solidFill>
                <a:effectLst>
                  <a:glow rad="228600">
                    <a:schemeClr val="bg1">
                      <a:alpha val="67000"/>
                    </a:schemeClr>
                  </a:glow>
                  <a:outerShdw blurRad="76200" dist="50800" dir="5400000" algn="tl" rotWithShape="0">
                    <a:srgbClr val="000000">
                      <a:alpha val="65000"/>
                    </a:srgbClr>
                  </a:outerShdw>
                </a:effectLst>
              </a:rPr>
              <a:t>Part 1 </a:t>
            </a:r>
          </a:p>
          <a:p>
            <a:pPr algn="ctr">
              <a:buNone/>
            </a:pPr>
            <a:r>
              <a:rPr lang="en-US" sz="5400" b="1" cap="none" spc="50" dirty="0">
                <a:ln w="11430">
                  <a:solidFill>
                    <a:sysClr val="windowText" lastClr="000000"/>
                  </a:solidFill>
                </a:ln>
                <a:solidFill>
                  <a:srgbClr val="FFCC66"/>
                </a:solidFill>
                <a:effectLst>
                  <a:glow rad="228600">
                    <a:schemeClr val="bg1">
                      <a:alpha val="67000"/>
                    </a:schemeClr>
                  </a:glow>
                  <a:outerShdw blurRad="76200" dist="50800" dir="5400000" algn="tl" rotWithShape="0">
                    <a:srgbClr val="000000">
                      <a:alpha val="65000"/>
                    </a:srgbClr>
                  </a:outerShdw>
                </a:effectLst>
              </a:rPr>
              <a:t>Review Game</a:t>
            </a:r>
          </a:p>
        </p:txBody>
      </p:sp>
      <p:pic>
        <p:nvPicPr>
          <p:cNvPr id="7" name="Picture 6">
            <a:extLst>
              <a:ext uri="{FF2B5EF4-FFF2-40B4-BE49-F238E27FC236}">
                <a16:creationId xmlns:a16="http://schemas.microsoft.com/office/drawing/2014/main" id="{679A4F0C-8A2F-B7FB-6BB1-9B6092CAC91B}"/>
              </a:ext>
            </a:extLst>
          </p:cNvPr>
          <p:cNvPicPr>
            <a:picLocks noChangeAspect="1"/>
          </p:cNvPicPr>
          <p:nvPr/>
        </p:nvPicPr>
        <p:blipFill>
          <a:blip r:embed="rId3"/>
          <a:stretch>
            <a:fillRect/>
          </a:stretch>
        </p:blipFill>
        <p:spPr>
          <a:xfrm>
            <a:off x="4979654" y="4897673"/>
            <a:ext cx="4178154" cy="1360018"/>
          </a:xfrm>
          <a:prstGeom prst="rect">
            <a:avLst/>
          </a:prstGeom>
        </p:spPr>
      </p:pic>
      <p:pic>
        <p:nvPicPr>
          <p:cNvPr id="8" name="Picture 7">
            <a:extLst>
              <a:ext uri="{FF2B5EF4-FFF2-40B4-BE49-F238E27FC236}">
                <a16:creationId xmlns:a16="http://schemas.microsoft.com/office/drawing/2014/main" id="{49FB87FC-CBB1-95C4-824C-708CC17B4F89}"/>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9038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a:solidFill>
                  <a:schemeClr val="bg1">
                    <a:lumMod val="95000"/>
                    <a:lumOff val="5000"/>
                  </a:schemeClr>
                </a:solidFill>
              </a:rPr>
              <a:t>Organisms need energy to survive.  Energy from the sun flows into and out systems.  This energy drives our world and the organisms in it.  Energy is lost “not destroyed” when it changes form.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a:solidFill>
                  <a:schemeClr val="bg1">
                    <a:lumMod val="95000"/>
                    <a:lumOff val="5000"/>
                  </a:schemeClr>
                </a:solidFill>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a:ln w="50800"/>
                <a:solidFill>
                  <a:schemeClr val="bg1">
                    <a:shade val="50000"/>
                  </a:schemeClr>
                </a:solidFill>
                <a:effectLst/>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a:solidFill>
                  <a:schemeClr val="bg1"/>
                </a:solidFill>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a:solidFill>
                  <a:schemeClr val="bg1"/>
                </a:solidFill>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a:ln w="50800"/>
                <a:solidFill>
                  <a:schemeClr val="bg1">
                    <a:shade val="50000"/>
                  </a:schemeClr>
                </a:solidFill>
                <a:effectLst/>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a:solidFill>
                  <a:schemeClr val="bg1"/>
                </a:solidFill>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8802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3" name="Picture 2">
            <a:extLst>
              <a:ext uri="{FF2B5EF4-FFF2-40B4-BE49-F238E27FC236}">
                <a16:creationId xmlns:a16="http://schemas.microsoft.com/office/drawing/2014/main" id="{8DEAA7BC-AF48-E568-0E3F-1B9B02A93F0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258341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a:glow rad="863600">
              <a:srgbClr val="00B05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3" name="Picture 2">
            <a:extLst>
              <a:ext uri="{FF2B5EF4-FFF2-40B4-BE49-F238E27FC236}">
                <a16:creationId xmlns:a16="http://schemas.microsoft.com/office/drawing/2014/main" id="{E98B4112-9E2E-CBD3-273A-035530F0B21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096859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3" name="Picture 2">
            <a:extLst>
              <a:ext uri="{FF2B5EF4-FFF2-40B4-BE49-F238E27FC236}">
                <a16:creationId xmlns:a16="http://schemas.microsoft.com/office/drawing/2014/main" id="{44600690-3514-B98B-A029-E170031FEB8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92811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Up-Down Arrow 2"/>
          <p:cNvSpPr/>
          <p:nvPr/>
        </p:nvSpPr>
        <p:spPr bwMode="auto">
          <a:xfrm>
            <a:off x="4267200" y="2438400"/>
            <a:ext cx="533400" cy="1143000"/>
          </a:xfrm>
          <a:prstGeom prst="upDownArrow">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Up-Down Arrow 6"/>
          <p:cNvSpPr/>
          <p:nvPr/>
        </p:nvSpPr>
        <p:spPr bwMode="auto">
          <a:xfrm rot="2274334">
            <a:off x="3154999" y="4032119"/>
            <a:ext cx="533400" cy="1143000"/>
          </a:xfrm>
          <a:prstGeom prst="upDownArrow">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Up-Down Arrow 7"/>
          <p:cNvSpPr/>
          <p:nvPr/>
        </p:nvSpPr>
        <p:spPr bwMode="auto">
          <a:xfrm rot="19269572">
            <a:off x="5165406" y="4018832"/>
            <a:ext cx="533400" cy="1143000"/>
          </a:xfrm>
          <a:prstGeom prst="upDownArrow">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4" name="Picture 3">
            <a:extLst>
              <a:ext uri="{FF2B5EF4-FFF2-40B4-BE49-F238E27FC236}">
                <a16:creationId xmlns:a16="http://schemas.microsoft.com/office/drawing/2014/main" id="{599B8DB4-6FF5-0CA1-6A50-2348CBE95CB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678131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Times New Roman" pitchFamily="18" charset="0"/>
                <a:ea typeface="+mn-ea"/>
                <a:cs typeface="+mn-cs"/>
              </a:rPr>
              <a:t>This is the type of environment that an organism lives in? </a:t>
            </a:r>
            <a:r>
              <a:rPr kumimoji="0" lang="en-US" sz="32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imes New Roman" pitchFamily="18" charset="0"/>
                <a:ea typeface="+mn-ea"/>
                <a:cs typeface="+mn-cs"/>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pic>
        <p:nvPicPr>
          <p:cNvPr id="10"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5EAA583-0A8C-F13E-EE4A-8183FDB25FD1}"/>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95744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Times New Roman" pitchFamily="18" charset="0"/>
                <a:ea typeface="+mn-ea"/>
                <a:cs typeface="+mn-cs"/>
              </a:rPr>
              <a:t>This is the type of environment that an organism lives in? </a:t>
            </a:r>
            <a:r>
              <a:rPr kumimoji="0" lang="en-US" sz="32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imes New Roman" pitchFamily="18" charset="0"/>
                <a:ea typeface="+mn-ea"/>
                <a:cs typeface="+mn-cs"/>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2" name="Rectangle 1"/>
          <p:cNvSpPr/>
          <p:nvPr/>
        </p:nvSpPr>
        <p:spPr>
          <a:xfrm>
            <a:off x="1810864" y="2094614"/>
            <a:ext cx="4772461"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Habitat</a:t>
            </a:r>
          </a:p>
        </p:txBody>
      </p:sp>
      <p:pic>
        <p:nvPicPr>
          <p:cNvPr id="9"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ECA18FD-B8C0-116E-C7F8-9D9F599C26EC}"/>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5324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Times New Roman" pitchFamily="18" charset="0"/>
                <a:ea typeface="+mn-ea"/>
                <a:cs typeface="+mn-cs"/>
              </a:rPr>
              <a:t>This is the type of environment that an organism lives in? </a:t>
            </a:r>
            <a:r>
              <a:rPr kumimoji="0" lang="en-US" sz="32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imes New Roman" pitchFamily="18" charset="0"/>
                <a:ea typeface="+mn-ea"/>
                <a:cs typeface="+mn-cs"/>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2" name="Rectangle 1"/>
          <p:cNvSpPr/>
          <p:nvPr/>
        </p:nvSpPr>
        <p:spPr>
          <a:xfrm>
            <a:off x="1810864" y="2094614"/>
            <a:ext cx="4772461"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Habitat</a:t>
            </a:r>
          </a:p>
        </p:txBody>
      </p:sp>
      <p:pic>
        <p:nvPicPr>
          <p:cNvPr id="8"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352" y="122274"/>
            <a:ext cx="1499192" cy="136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3978816-53F8-E30C-7EE3-6E2D84921C37}"/>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077417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99CCFF"/>
                </a:solidFill>
                <a:effectLst>
                  <a:outerShdw blurRad="38100" dist="38100" dir="2700000" algn="tl">
                    <a:srgbClr val="000000">
                      <a:alpha val="43137"/>
                    </a:srgbClr>
                  </a:outerShdw>
                </a:effectLst>
                <a:uLnTx/>
                <a:uFillTx/>
                <a:latin typeface="Times New Roman" pitchFamily="18" charset="0"/>
                <a:ea typeface="+mn-ea"/>
                <a:cs typeface="+mn-cs"/>
              </a:rPr>
              <a:t>This is the type of environment that an organism lives in? </a:t>
            </a:r>
            <a:r>
              <a:rPr kumimoji="0" lang="en-US" sz="32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imes New Roman" pitchFamily="18" charset="0"/>
                <a:ea typeface="+mn-ea"/>
                <a:cs typeface="+mn-cs"/>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2" name="Rectangle 1"/>
          <p:cNvSpPr/>
          <p:nvPr/>
        </p:nvSpPr>
        <p:spPr>
          <a:xfrm>
            <a:off x="1810864" y="2094614"/>
            <a:ext cx="4772461"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Habitat</a:t>
            </a:r>
          </a:p>
        </p:txBody>
      </p:sp>
      <p:pic>
        <p:nvPicPr>
          <p:cNvPr id="8"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7352" y="122274"/>
            <a:ext cx="1499192" cy="136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6400800" y="2094614"/>
            <a:ext cx="533400" cy="496186"/>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373997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28600" y="2286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CC99FF"/>
                </a:solidFill>
                <a:effectLst>
                  <a:outerShdw blurRad="38100" dist="38100" dir="2700000" algn="tl">
                    <a:srgbClr val="808080"/>
                  </a:outerShdw>
                </a:effectLst>
                <a:uLnTx/>
                <a:uFillTx/>
                <a:latin typeface="Arial" charset="0"/>
                <a:ea typeface="+mn-ea"/>
                <a:cs typeface="+mn-cs"/>
              </a:rPr>
              <a:t>This is the place or function of a given organism within its ecosystem? </a:t>
            </a:r>
            <a:endParaRPr kumimoji="0" lang="en-US" sz="3600" b="0" i="0" u="none" strike="noStrike" kern="1200" cap="none" spc="0" normalizeH="0" baseline="0" noProof="0" dirty="0">
              <a:ln>
                <a:noFill/>
              </a:ln>
              <a:solidFill>
                <a:srgbClr val="CC99FF"/>
              </a:solidFill>
              <a:effectLst>
                <a:outerShdw blurRad="38100" dist="38100" dir="2700000" algn="tl">
                  <a:srgbClr val="FFFFFF"/>
                </a:outerShdw>
              </a:effectLst>
              <a:uLnTx/>
              <a:uFillTx/>
              <a:latin typeface="Arial" charset="0"/>
              <a:ea typeface="+mn-ea"/>
              <a:cs typeface="+mn-cs"/>
            </a:endParaRPr>
          </a:p>
        </p:txBody>
      </p:sp>
      <p:pic>
        <p:nvPicPr>
          <p:cNvPr id="58371" name="Picture 7" descr="305955659_79c27c85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4"/>
          <p:cNvSpPr>
            <a:spLocks noChangeArrowheads="1" noChangeShapeType="1" noTextEdit="1"/>
          </p:cNvSpPr>
          <p:nvPr/>
        </p:nvSpPr>
        <p:spPr bwMode="auto">
          <a:xfrm>
            <a:off x="381000" y="1600200"/>
            <a:ext cx="1143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38100">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58373" name="WordArt 5"/>
          <p:cNvSpPr>
            <a:spLocks noChangeArrowheads="1" noChangeShapeType="1" noTextEdit="1"/>
          </p:cNvSpPr>
          <p:nvPr/>
        </p:nvSpPr>
        <p:spPr bwMode="auto">
          <a:xfrm>
            <a:off x="304800" y="4419600"/>
            <a:ext cx="4419600" cy="2243138"/>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endParaRPr kumimoji="0" lang="en-US" sz="9600" b="0" i="0" u="none" strike="noStrike" kern="10" cap="none" spc="0" normalizeH="0" baseline="0" noProof="0" dirty="0">
              <a:ln w="9525">
                <a:solidFill>
                  <a:srgbClr val="FFFF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7161">
            <a:off x="475080" y="4029075"/>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3522">
            <a:off x="1838316" y="3872862"/>
            <a:ext cx="9144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2526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28600" y="2286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CC99FF"/>
                </a:solidFill>
                <a:effectLst>
                  <a:outerShdw blurRad="38100" dist="38100" dir="2700000" algn="tl">
                    <a:srgbClr val="808080"/>
                  </a:outerShdw>
                </a:effectLst>
                <a:uLnTx/>
                <a:uFillTx/>
                <a:latin typeface="Arial" charset="0"/>
                <a:ea typeface="+mn-ea"/>
                <a:cs typeface="+mn-cs"/>
              </a:rPr>
              <a:t>This is the place or function of a given organism within its ecosystem? </a:t>
            </a:r>
            <a:endParaRPr kumimoji="0" lang="en-US" sz="3600" b="0" i="0" u="none" strike="noStrike" kern="1200" cap="none" spc="0" normalizeH="0" baseline="0" noProof="0" dirty="0">
              <a:ln>
                <a:noFill/>
              </a:ln>
              <a:solidFill>
                <a:srgbClr val="CC99FF"/>
              </a:solidFill>
              <a:effectLst>
                <a:outerShdw blurRad="38100" dist="38100" dir="2700000" algn="tl">
                  <a:srgbClr val="FFFFFF"/>
                </a:outerShdw>
              </a:effectLst>
              <a:uLnTx/>
              <a:uFillTx/>
              <a:latin typeface="Arial" charset="0"/>
              <a:ea typeface="+mn-ea"/>
              <a:cs typeface="+mn-cs"/>
            </a:endParaRPr>
          </a:p>
        </p:txBody>
      </p:sp>
      <p:pic>
        <p:nvPicPr>
          <p:cNvPr id="58371" name="Picture 7" descr="305955659_79c27c85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4"/>
          <p:cNvSpPr>
            <a:spLocks noChangeArrowheads="1" noChangeShapeType="1" noTextEdit="1"/>
          </p:cNvSpPr>
          <p:nvPr/>
        </p:nvSpPr>
        <p:spPr bwMode="auto">
          <a:xfrm>
            <a:off x="381000" y="1600200"/>
            <a:ext cx="11430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38100">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58373" name="WordArt 5"/>
          <p:cNvSpPr>
            <a:spLocks noChangeArrowheads="1" noChangeShapeType="1" noTextEdit="1"/>
          </p:cNvSpPr>
          <p:nvPr/>
        </p:nvSpPr>
        <p:spPr bwMode="auto">
          <a:xfrm>
            <a:off x="304800" y="4419600"/>
            <a:ext cx="4419600" cy="2243138"/>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0" normalizeH="0" baseline="0" noProof="0" dirty="0">
                <a:ln w="9525">
                  <a:solidFill>
                    <a:srgbClr val="FFFF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Impact"/>
                <a:ea typeface="+mn-ea"/>
                <a:cs typeface="+mn-cs"/>
              </a:rPr>
              <a:t>Niche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7161">
            <a:off x="475080" y="4029075"/>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3522">
            <a:off x="1838316" y="3872862"/>
            <a:ext cx="9144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a:solidFill>
                  <a:schemeClr val="bg1">
                    <a:lumMod val="95000"/>
                    <a:lumOff val="5000"/>
                  </a:schemeClr>
                </a:solidFill>
              </a:rPr>
              <a:t>Organisms need energy to survive.  Energy from the sun flows into and out systems.  This energy drives our world and the organisms in it.  Energy is lost “not destroyed” when it changes form.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a:solidFill>
                  <a:schemeClr val="bg1">
                    <a:lumMod val="95000"/>
                    <a:lumOff val="5000"/>
                  </a:schemeClr>
                </a:solidFill>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a:ln w="50800"/>
                <a:solidFill>
                  <a:schemeClr val="bg1">
                    <a:shade val="50000"/>
                  </a:schemeClr>
                </a:solidFill>
                <a:effectLst/>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a:solidFill>
                  <a:schemeClr val="bg1"/>
                </a:solidFill>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a:solidFill>
                  <a:schemeClr val="bg1"/>
                </a:solidFill>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a:ln w="50800"/>
                <a:solidFill>
                  <a:schemeClr val="bg1">
                    <a:shade val="50000"/>
                  </a:schemeClr>
                </a:solidFill>
                <a:effectLst/>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a:solidFill>
                  <a:schemeClr val="bg1"/>
                </a:solidFill>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bwMode="auto">
          <a:xfrm>
            <a:off x="93726" y="109833"/>
            <a:ext cx="1492055" cy="6420371"/>
          </a:xfrm>
          <a:prstGeom prst="rect">
            <a:avLst/>
          </a:prstGeom>
          <a:solidFill>
            <a:srgbClr val="FF0000">
              <a:alpha val="38000"/>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0" name="Rectangle 29"/>
          <p:cNvSpPr/>
          <p:nvPr/>
        </p:nvSpPr>
        <p:spPr bwMode="auto">
          <a:xfrm>
            <a:off x="1905000" y="1455083"/>
            <a:ext cx="6324600" cy="3796544"/>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1" name="Rectangle 30"/>
          <p:cNvSpPr/>
          <p:nvPr/>
        </p:nvSpPr>
        <p:spPr>
          <a:xfrm>
            <a:off x="2057400" y="1409967"/>
            <a:ext cx="5943600" cy="2917722"/>
          </a:xfrm>
          <a:prstGeom prst="rect">
            <a:avLst/>
          </a:prstGeom>
          <a:noFill/>
        </p:spPr>
        <p:txBody>
          <a:bodyPr wrap="square" lIns="91440" tIns="45720" rIns="91440" bIns="45720">
            <a:spAutoFit/>
          </a:bodyPr>
          <a:lstStyle/>
          <a:p>
            <a:pP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Please answer</a:t>
            </a:r>
          </a:p>
          <a:p>
            <a:pP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with one of </a:t>
            </a:r>
          </a:p>
          <a:p>
            <a:pP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these for 1-5.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2" name="TextBox 31"/>
          <p:cNvSpPr txBox="1"/>
          <p:nvPr/>
        </p:nvSpPr>
        <p:spPr>
          <a:xfrm>
            <a:off x="2057400" y="4327689"/>
            <a:ext cx="5638800" cy="707886"/>
          </a:xfrm>
          <a:prstGeom prst="rect">
            <a:avLst/>
          </a:prstGeom>
          <a:noFill/>
        </p:spPr>
        <p:txBody>
          <a:bodyPr wrap="square" rtlCol="0">
            <a:spAutoFit/>
          </a:bodyPr>
          <a:lstStyle/>
          <a:p>
            <a:pPr>
              <a:buNone/>
            </a:pPr>
            <a:r>
              <a:rPr lang="en-US" sz="2000" dirty="0">
                <a:solidFill>
                  <a:srgbClr val="FF5050"/>
                </a:solidFill>
              </a:rPr>
              <a:t>Note: They won’t be used twice, and one will not be used.</a:t>
            </a:r>
          </a:p>
        </p:txBody>
      </p:sp>
    </p:spTree>
    <p:extLst>
      <p:ext uri="{BB962C8B-B14F-4D97-AF65-F5344CB8AC3E}">
        <p14:creationId xmlns:p14="http://schemas.microsoft.com/office/powerpoint/2010/main" val="36037252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  </a:t>
            </a:r>
          </a:p>
        </p:txBody>
      </p:sp>
      <p:sp>
        <p:nvSpPr>
          <p:cNvPr id="11" name="Rectangle 10"/>
          <p:cNvSpPr/>
          <p:nvPr/>
        </p:nvSpPr>
        <p:spPr bwMode="auto">
          <a:xfrm>
            <a:off x="957878" y="993258"/>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610928" y="259080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pic>
        <p:nvPicPr>
          <p:cNvPr id="2" name="Picture 1">
            <a:extLst>
              <a:ext uri="{FF2B5EF4-FFF2-40B4-BE49-F238E27FC236}">
                <a16:creationId xmlns:a16="http://schemas.microsoft.com/office/drawing/2014/main" id="{92EDFAFA-056E-9D9E-568C-940DCDD1552A}"/>
              </a:ext>
            </a:extLst>
          </p:cNvPr>
          <p:cNvPicPr>
            <a:picLocks noChangeAspect="1"/>
          </p:cNvPicPr>
          <p:nvPr/>
        </p:nvPicPr>
        <p:blipFill>
          <a:blip r:embed="rId4"/>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FFD17CC1-325C-A654-4CA7-AACEF47B3B6E}"/>
              </a:ext>
            </a:extLst>
          </p:cNvPr>
          <p:cNvPicPr>
            <a:picLocks noChangeAspect="1"/>
          </p:cNvPicPr>
          <p:nvPr/>
        </p:nvPicPr>
        <p:blipFill>
          <a:blip r:embed="rId4"/>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5812050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  </a:t>
            </a:r>
          </a:p>
        </p:txBody>
      </p:sp>
      <p:sp>
        <p:nvSpPr>
          <p:cNvPr id="11" name="Rectangle 10"/>
          <p:cNvSpPr/>
          <p:nvPr/>
        </p:nvSpPr>
        <p:spPr bwMode="auto">
          <a:xfrm>
            <a:off x="957878" y="993258"/>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610928" y="259080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Oval 1"/>
          <p:cNvSpPr/>
          <p:nvPr/>
        </p:nvSpPr>
        <p:spPr bwMode="auto">
          <a:xfrm>
            <a:off x="83351" y="738042"/>
            <a:ext cx="4516590" cy="59675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bwMode="auto">
          <a:xfrm>
            <a:off x="83351" y="749526"/>
            <a:ext cx="4516590" cy="5956074"/>
          </a:xfrm>
          <a:prstGeom prst="rect">
            <a:avLst/>
          </a:prstGeom>
          <a:noFill/>
          <a:ln w="28575" cap="flat" cmpd="sng" algn="ctr">
            <a:solidFill>
              <a:schemeClr val="tx1">
                <a:lumMod val="95000"/>
              </a:schemeClr>
            </a:solidFill>
            <a:prstDash val="solid"/>
            <a:round/>
            <a:headEnd type="none" w="med" len="med"/>
            <a:tailEnd type="none" w="med" len="med"/>
          </a:ln>
          <a:effectLst>
            <a:glow rad="1270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333049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R</a:t>
            </a: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  </a:t>
            </a: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Oval 1"/>
          <p:cNvSpPr/>
          <p:nvPr/>
        </p:nvSpPr>
        <p:spPr bwMode="auto">
          <a:xfrm>
            <a:off x="83351" y="738042"/>
            <a:ext cx="4516590" cy="59675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bwMode="auto">
          <a:xfrm>
            <a:off x="83351" y="749526"/>
            <a:ext cx="4516590" cy="5956074"/>
          </a:xfrm>
          <a:prstGeom prst="rect">
            <a:avLst/>
          </a:prstGeom>
          <a:noFill/>
          <a:ln w="28575" cap="flat" cmpd="sng" algn="ctr">
            <a:solidFill>
              <a:schemeClr val="tx1">
                <a:lumMod val="95000"/>
              </a:schemeClr>
            </a:solidFill>
            <a:prstDash val="solid"/>
            <a:round/>
            <a:headEnd type="none" w="med" len="med"/>
            <a:tailEnd type="none" w="med" len="med"/>
          </a:ln>
          <a:effectLst>
            <a:glow rad="1270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5">
            <a:extLst>
              <a:ext uri="{FF2B5EF4-FFF2-40B4-BE49-F238E27FC236}">
                <a16:creationId xmlns:a16="http://schemas.microsoft.com/office/drawing/2014/main" id="{426B4D31-856F-39FC-DD86-AEA2AF52A0C5}"/>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787936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R</a:t>
            </a: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Species  </a:t>
            </a: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Oval 1"/>
          <p:cNvSpPr/>
          <p:nvPr/>
        </p:nvSpPr>
        <p:spPr bwMode="auto">
          <a:xfrm>
            <a:off x="83351" y="738042"/>
            <a:ext cx="4516590" cy="59675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bwMode="auto">
          <a:xfrm>
            <a:off x="4495800" y="827126"/>
            <a:ext cx="4326258" cy="5956074"/>
          </a:xfrm>
          <a:prstGeom prst="rect">
            <a:avLst/>
          </a:prstGeom>
          <a:noFill/>
          <a:ln w="28575" cap="flat" cmpd="sng" algn="ctr">
            <a:solidFill>
              <a:schemeClr val="tx1">
                <a:lumMod val="95000"/>
              </a:schemeClr>
            </a:solidFill>
            <a:prstDash val="solid"/>
            <a:round/>
            <a:headEnd type="none" w="med" len="med"/>
            <a:tailEnd type="none" w="med" len="med"/>
          </a:ln>
          <a:effectLst>
            <a:glow rad="127000">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5">
            <a:extLst>
              <a:ext uri="{FF2B5EF4-FFF2-40B4-BE49-F238E27FC236}">
                <a16:creationId xmlns:a16="http://schemas.microsoft.com/office/drawing/2014/main" id="{66E7A36C-04AD-1EA4-4E99-F2B11FE0394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971706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R</a:t>
            </a: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        Species  </a:t>
            </a: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Oval 1"/>
          <p:cNvSpPr/>
          <p:nvPr/>
        </p:nvSpPr>
        <p:spPr bwMode="auto">
          <a:xfrm>
            <a:off x="83351" y="738042"/>
            <a:ext cx="4516590" cy="59675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bwMode="auto">
          <a:xfrm>
            <a:off x="4495800" y="827126"/>
            <a:ext cx="4326258" cy="5956074"/>
          </a:xfrm>
          <a:prstGeom prst="rect">
            <a:avLst/>
          </a:prstGeom>
          <a:noFill/>
          <a:ln w="28575" cap="flat" cmpd="sng" algn="ctr">
            <a:solidFill>
              <a:schemeClr val="tx1">
                <a:lumMod val="95000"/>
              </a:schemeClr>
            </a:solidFill>
            <a:prstDash val="solid"/>
            <a:round/>
            <a:headEnd type="none" w="med" len="med"/>
            <a:tailEnd type="none" w="med" len="med"/>
          </a:ln>
          <a:effectLst>
            <a:glow rad="127000">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5">
            <a:extLst>
              <a:ext uri="{FF2B5EF4-FFF2-40B4-BE49-F238E27FC236}">
                <a16:creationId xmlns:a16="http://schemas.microsoft.com/office/drawing/2014/main" id="{6C4D2450-35AA-DAD4-8B72-F65C0C3214EE}"/>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334433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R</a:t>
            </a: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 </a:t>
            </a: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K Selected</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0" normalizeH="0" baseline="0" noProof="0" dirty="0">
                <a:ln w="17780" cmpd="sng">
                  <a:solidFill>
                    <a:srgbClr val="FFFFFF"/>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        Species  </a:t>
            </a: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20000"/>
                    <a:lumOff val="80000"/>
                  </a:srgbClr>
                </a:solidFill>
                <a:effectLst>
                  <a:outerShdw blurRad="50800" algn="tl" rotWithShape="0">
                    <a:srgbClr val="000000"/>
                  </a:outerShdw>
                </a:effectLst>
                <a:uLnTx/>
                <a:uFillTx/>
                <a:latin typeface="Tahoma" pitchFamily="34" charset="0"/>
                <a:ea typeface="+mn-ea"/>
                <a:cs typeface="+mn-cs"/>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Oval 1"/>
          <p:cNvSpPr/>
          <p:nvPr/>
        </p:nvSpPr>
        <p:spPr bwMode="auto">
          <a:xfrm>
            <a:off x="83351" y="738042"/>
            <a:ext cx="4516590" cy="596755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 name="Picture 4">
            <a:extLst>
              <a:ext uri="{FF2B5EF4-FFF2-40B4-BE49-F238E27FC236}">
                <a16:creationId xmlns:a16="http://schemas.microsoft.com/office/drawing/2014/main" id="{96AF33F2-E705-1D8C-7C63-7B3C0667ED2E}"/>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04276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25908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This is the amount of food that an area of land will yield. </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(Controls the population that can be present)</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endPar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122" name="Picture 2" descr="http://www.newsecuritybeat.org/wp-content/uploads/2012/07/Carrying+Capacit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759825" cy="4655400"/>
          </a:xfrm>
          <a:prstGeom prst="rect">
            <a:avLst/>
          </a:prstGeom>
          <a:noFill/>
          <a:ln w="28575">
            <a:solidFill>
              <a:srgbClr val="FFCC66"/>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8977" y="2044856"/>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pic>
        <p:nvPicPr>
          <p:cNvPr id="2" name="Picture 1">
            <a:extLst>
              <a:ext uri="{FF2B5EF4-FFF2-40B4-BE49-F238E27FC236}">
                <a16:creationId xmlns:a16="http://schemas.microsoft.com/office/drawing/2014/main" id="{3B22536F-DF89-2760-F062-4189D011EF3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30417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25908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This is the amount of food that an area of land will yield. </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ahoma" pitchFamily="34" charset="0"/>
                <a:ea typeface="+mn-ea"/>
                <a:cs typeface="+mn-cs"/>
              </a:rPr>
              <a:t>(Controls the population that can be present)</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endPar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5122" name="Picture 2" descr="http://www.newsecuritybeat.org/wp-content/uploads/2012/07/Carrying+Capacit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759825" cy="4655400"/>
          </a:xfrm>
          <a:prstGeom prst="rect">
            <a:avLst/>
          </a:prstGeom>
          <a:noFill/>
          <a:ln w="28575">
            <a:solidFill>
              <a:srgbClr val="FFCC66"/>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8977" y="2044856"/>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2" name="Rectangle 1"/>
          <p:cNvSpPr/>
          <p:nvPr/>
        </p:nvSpPr>
        <p:spPr>
          <a:xfrm>
            <a:off x="1676400" y="2044005"/>
            <a:ext cx="634180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Carrying Capacity</a:t>
            </a:r>
          </a:p>
        </p:txBody>
      </p:sp>
      <p:pic>
        <p:nvPicPr>
          <p:cNvPr id="4" name="Picture 3">
            <a:extLst>
              <a:ext uri="{FF2B5EF4-FFF2-40B4-BE49-F238E27FC236}">
                <a16:creationId xmlns:a16="http://schemas.microsoft.com/office/drawing/2014/main" id="{6771C836-7B22-FBE4-DC51-F38D5EB6206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707595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F1269AFC-23FE-4F3C-9A1D-9220F15B486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990134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solidFill>
                            <a:srgbClr val="FF5050"/>
                          </a:solidFill>
                        </a:rPr>
                        <a:t>WATCH</a:t>
                      </a:r>
                      <a:r>
                        <a:rPr lang="en-US" baseline="0" dirty="0">
                          <a:solidFill>
                            <a:srgbClr val="FF5050"/>
                          </a:solidFill>
                        </a:rPr>
                        <a:t> YOUR BACK JACK</a:t>
                      </a:r>
                      <a:endParaRPr lang="en-US" dirty="0">
                        <a:solidFill>
                          <a:srgbClr val="FF5050"/>
                        </a:solidFill>
                      </a:endParaRPr>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D228F8B1-675A-B120-26D0-85F48AD5FB0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9455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295400"/>
            <a:ext cx="7137018"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549107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9222"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720A31-21DC-1BCD-FBAE-D28D0232C077}"/>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675774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ffectLst>
            <a:glow rad="622300">
              <a:srgbClr val="FFCC99"/>
            </a:glow>
          </a:effectLst>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pic>
        <p:nvPicPr>
          <p:cNvPr id="8"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949A26-7E50-4597-6608-30E0A85A4DE7}"/>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830156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ffectLst>
            <a:glow>
              <a:srgbClr val="FFCC99"/>
            </a:glow>
          </a:effectLst>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2" name="Rectangle 1"/>
          <p:cNvSpPr/>
          <p:nvPr/>
        </p:nvSpPr>
        <p:spPr>
          <a:xfrm>
            <a:off x="197600" y="3352800"/>
            <a:ext cx="3993401" cy="291772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Density</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Dependent</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(Living)</a:t>
            </a:r>
          </a:p>
        </p:txBody>
      </p:sp>
      <p:pic>
        <p:nvPicPr>
          <p:cNvPr id="10"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B838AD-B772-5EF3-DFF9-141C408D6B4B}"/>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440060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ffectLst>
            <a:glow>
              <a:srgbClr val="FFCC99"/>
            </a:glow>
          </a:effectLst>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ffectLst>
            <a:glow rad="368300">
              <a:schemeClr val="accent1">
                <a:lumMod val="60000"/>
                <a:lumOff val="40000"/>
              </a:schemeClr>
            </a:glo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2" name="Rectangle 1"/>
          <p:cNvSpPr/>
          <p:nvPr/>
        </p:nvSpPr>
        <p:spPr>
          <a:xfrm>
            <a:off x="197600" y="3352800"/>
            <a:ext cx="3993401" cy="291772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Density</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Dependent</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(Living)</a:t>
            </a:r>
          </a:p>
        </p:txBody>
      </p:sp>
      <p:pic>
        <p:nvPicPr>
          <p:cNvPr id="10"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024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ffectLst>
            <a:glow>
              <a:srgbClr val="FFCC99"/>
            </a:glow>
          </a:effectLst>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ffectLst>
            <a:glow>
              <a:schemeClr val="accent1">
                <a:lumMod val="60000"/>
                <a:lumOff val="40000"/>
              </a:schemeClr>
            </a:glo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2" name="Rectangle 1"/>
          <p:cNvSpPr/>
          <p:nvPr/>
        </p:nvSpPr>
        <p:spPr>
          <a:xfrm>
            <a:off x="197600" y="3352800"/>
            <a:ext cx="3993401" cy="291772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Density</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Dependent</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CC99"/>
                  </a:solidFill>
                  <a:prstDash val="solid"/>
                  <a:miter lim="800000"/>
                </a:ln>
                <a:solidFill>
                  <a:srgbClr val="669900"/>
                </a:solidFill>
                <a:effectLst>
                  <a:outerShdw blurRad="50800" algn="tl" rotWithShape="0">
                    <a:srgbClr val="000000"/>
                  </a:outerShdw>
                </a:effectLst>
                <a:uLnTx/>
                <a:uFillTx/>
                <a:latin typeface="Tahoma" pitchFamily="34" charset="0"/>
                <a:ea typeface="+mn-ea"/>
                <a:cs typeface="+mn-cs"/>
              </a:rPr>
              <a:t>(Living)</a:t>
            </a:r>
          </a:p>
        </p:txBody>
      </p:sp>
      <p:sp>
        <p:nvSpPr>
          <p:cNvPr id="4" name="Rectangle 3"/>
          <p:cNvSpPr/>
          <p:nvPr/>
        </p:nvSpPr>
        <p:spPr>
          <a:xfrm>
            <a:off x="4576222" y="3381153"/>
            <a:ext cx="4182556" cy="260379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Density</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Independent</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(Non-living)</a:t>
            </a:r>
          </a:p>
        </p:txBody>
      </p:sp>
      <p:pic>
        <p:nvPicPr>
          <p:cNvPr id="10"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55F930-8500-9276-484A-67AB8069D680}"/>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241605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pic>
        <p:nvPicPr>
          <p:cNvPr id="2" name="Picture 1">
            <a:extLst>
              <a:ext uri="{FF2B5EF4-FFF2-40B4-BE49-F238E27FC236}">
                <a16:creationId xmlns:a16="http://schemas.microsoft.com/office/drawing/2014/main" id="{6D1F46F6-CB8B-C4F6-F83D-D8F6359F624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864101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886200" y="2590800"/>
            <a:ext cx="166103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6633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Lion</a:t>
            </a:r>
          </a:p>
        </p:txBody>
      </p:sp>
      <p:sp>
        <p:nvSpPr>
          <p:cNvPr id="4" name="Rectangle 3"/>
          <p:cNvSpPr/>
          <p:nvPr/>
        </p:nvSpPr>
        <p:spPr>
          <a:xfrm rot="20488930">
            <a:off x="5607331" y="1650074"/>
            <a:ext cx="2383986" cy="92333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Hyena</a:t>
            </a:r>
          </a:p>
        </p:txBody>
      </p:sp>
      <p:pic>
        <p:nvPicPr>
          <p:cNvPr id="6" name="Picture 5">
            <a:extLst>
              <a:ext uri="{FF2B5EF4-FFF2-40B4-BE49-F238E27FC236}">
                <a16:creationId xmlns:a16="http://schemas.microsoft.com/office/drawing/2014/main" id="{01E79AE3-EBD0-06B9-CCDB-675BCB0A2515}"/>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7" name="Picture 6">
            <a:extLst>
              <a:ext uri="{FF2B5EF4-FFF2-40B4-BE49-F238E27FC236}">
                <a16:creationId xmlns:a16="http://schemas.microsoft.com/office/drawing/2014/main" id="{409FDE00-0F1C-3A01-24D6-EE90325803B9}"/>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16524473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886200" y="2590800"/>
            <a:ext cx="166103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6633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Lion</a:t>
            </a:r>
          </a:p>
        </p:txBody>
      </p:sp>
      <p:sp>
        <p:nvSpPr>
          <p:cNvPr id="4" name="Rectangle 3"/>
          <p:cNvSpPr/>
          <p:nvPr/>
        </p:nvSpPr>
        <p:spPr>
          <a:xfrm rot="20488930">
            <a:off x="5607331" y="1650074"/>
            <a:ext cx="2383986" cy="92333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Hyena</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533799"/>
            <a:ext cx="1352550" cy="771525"/>
          </a:xfrm>
          <a:prstGeom prst="rect">
            <a:avLst/>
          </a:prstGeom>
          <a:noFill/>
          <a:ln w="5715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488495"/>
            <a:ext cx="990600" cy="771525"/>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914400"/>
            <a:ext cx="904875" cy="762000"/>
          </a:xfrm>
          <a:prstGeom prst="rect">
            <a:avLst/>
          </a:prstGeom>
          <a:noFill/>
          <a:ln w="38100">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112" y="914400"/>
            <a:ext cx="1238250" cy="781050"/>
          </a:xfrm>
          <a:prstGeom prst="rect">
            <a:avLst/>
          </a:prstGeom>
          <a:noFill/>
          <a:ln w="38100">
            <a:solidFill>
              <a:srgbClr val="9900FF"/>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EB11DD65-7008-40BC-877F-C456BFC881DA}"/>
              </a:ext>
            </a:extLst>
          </p:cNvPr>
          <p:cNvPicPr>
            <a:picLocks noChangeAspect="1"/>
          </p:cNvPicPr>
          <p:nvPr/>
        </p:nvPicPr>
        <p:blipFill>
          <a:blip r:embed="rId7"/>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632669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886200" y="2590800"/>
            <a:ext cx="166103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6633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Lion</a:t>
            </a:r>
          </a:p>
        </p:txBody>
      </p:sp>
      <p:sp>
        <p:nvSpPr>
          <p:cNvPr id="4" name="Rectangle 3"/>
          <p:cNvSpPr/>
          <p:nvPr/>
        </p:nvSpPr>
        <p:spPr>
          <a:xfrm rot="20488930">
            <a:off x="5607331" y="1650074"/>
            <a:ext cx="2383986" cy="92333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Hyena</a:t>
            </a:r>
          </a:p>
        </p:txBody>
      </p:sp>
      <p:sp>
        <p:nvSpPr>
          <p:cNvPr id="6" name="Rectangle 5"/>
          <p:cNvSpPr/>
          <p:nvPr/>
        </p:nvSpPr>
        <p:spPr>
          <a:xfrm>
            <a:off x="1828800" y="3709877"/>
            <a:ext cx="6314550" cy="252992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000000"/>
                  </a:solidFill>
                  <a:prstDash val="solid"/>
                  <a:miter lim="800000"/>
                </a:ln>
                <a:solidFill>
                  <a:srgbClr val="FFCC66"/>
                </a:solidFill>
                <a:effectLst>
                  <a:outerShdw blurRad="50800" algn="tl" rotWithShape="0">
                    <a:srgbClr val="000000"/>
                  </a:outerShdw>
                </a:effectLst>
                <a:uLnTx/>
                <a:uFillTx/>
                <a:latin typeface="Tahoma" pitchFamily="34" charset="0"/>
                <a:ea typeface="+mn-ea"/>
                <a:cs typeface="+mn-cs"/>
              </a:rPr>
              <a:t>Interspecific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000000"/>
                  </a:solidFill>
                  <a:prstDash val="solid"/>
                  <a:miter lim="800000"/>
                </a:ln>
                <a:solidFill>
                  <a:srgbClr val="FFCC66"/>
                </a:solidFill>
                <a:effectLst>
                  <a:outerShdw blurRad="50800" algn="tl" rotWithShape="0">
                    <a:srgbClr val="000000"/>
                  </a:outerShdw>
                </a:effectLst>
                <a:uLnTx/>
                <a:uFillTx/>
                <a:latin typeface="Tahoma" pitchFamily="34" charset="0"/>
                <a:ea typeface="+mn-ea"/>
                <a:cs typeface="+mn-cs"/>
              </a:rPr>
              <a:t>Competition</a:t>
            </a:r>
          </a:p>
        </p:txBody>
      </p:sp>
      <p:sp>
        <p:nvSpPr>
          <p:cNvPr id="7" name="Rectangle 6"/>
          <p:cNvSpPr/>
          <p:nvPr/>
        </p:nvSpPr>
        <p:spPr bwMode="auto">
          <a:xfrm>
            <a:off x="1888953" y="4740349"/>
            <a:ext cx="2293284" cy="7620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533799"/>
            <a:ext cx="1352550" cy="771525"/>
          </a:xfrm>
          <a:prstGeom prst="rect">
            <a:avLst/>
          </a:prstGeom>
          <a:noFill/>
          <a:ln w="5715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488495"/>
            <a:ext cx="990600" cy="771525"/>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914400"/>
            <a:ext cx="904875" cy="762000"/>
          </a:xfrm>
          <a:prstGeom prst="rect">
            <a:avLst/>
          </a:prstGeom>
          <a:noFill/>
          <a:ln w="38100">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112" y="914400"/>
            <a:ext cx="1238250" cy="781050"/>
          </a:xfrm>
          <a:prstGeom prst="rect">
            <a:avLst/>
          </a:prstGeom>
          <a:noFill/>
          <a:ln w="38100">
            <a:solidFill>
              <a:srgbClr val="99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15579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808080"/>
                  </a:outerShdw>
                </a:effectLst>
                <a:uLnTx/>
                <a:uFillTx/>
                <a:latin typeface="Arial" charset="0"/>
                <a:ea typeface="+mn-ea"/>
                <a:cs typeface="+mn-cs"/>
              </a:rPr>
              <a:t>What is the type of competition seen below?</a:t>
            </a: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FFFFFF"/>
                  </a:outerShdw>
                </a:effectLst>
                <a:uLnTx/>
                <a:uFillTx/>
                <a:latin typeface="Arial" charset="0"/>
                <a:ea typeface="+mn-ea"/>
                <a:cs typeface="+mn-cs"/>
              </a:rPr>
              <a:t> </a:t>
            </a:r>
          </a:p>
        </p:txBody>
      </p:sp>
      <p:pic>
        <p:nvPicPr>
          <p:cNvPr id="6246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181600"/>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667909" y="1447800"/>
            <a:ext cx="1079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18</a:t>
            </a:r>
          </a:p>
        </p:txBody>
      </p:sp>
      <p:pic>
        <p:nvPicPr>
          <p:cNvPr id="3" name="Picture 2">
            <a:extLst>
              <a:ext uri="{FF2B5EF4-FFF2-40B4-BE49-F238E27FC236}">
                <a16:creationId xmlns:a16="http://schemas.microsoft.com/office/drawing/2014/main" id="{C1281B14-BAF5-CEF1-C15C-2A964729BD5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6411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446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808080"/>
                  </a:outerShdw>
                </a:effectLst>
                <a:uLnTx/>
                <a:uFillTx/>
                <a:latin typeface="Arial" charset="0"/>
                <a:ea typeface="+mn-ea"/>
                <a:cs typeface="+mn-cs"/>
              </a:rPr>
              <a:t>What is the type of competition seen below?</a:t>
            </a: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FFFFFF"/>
                  </a:outerShdw>
                </a:effectLst>
                <a:uLnTx/>
                <a:uFillTx/>
                <a:latin typeface="Arial" charset="0"/>
                <a:ea typeface="+mn-ea"/>
                <a:cs typeface="+mn-cs"/>
              </a:rPr>
              <a:t> </a:t>
            </a:r>
          </a:p>
        </p:txBody>
      </p:sp>
      <p:pic>
        <p:nvPicPr>
          <p:cNvPr id="6246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181600"/>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533799"/>
            <a:ext cx="1352550" cy="771525"/>
          </a:xfrm>
          <a:prstGeom prst="rect">
            <a:avLst/>
          </a:prstGeom>
          <a:noFill/>
          <a:ln w="3810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533799"/>
            <a:ext cx="990600" cy="771525"/>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532438"/>
            <a:ext cx="904875" cy="762000"/>
          </a:xfrm>
          <a:prstGeom prst="rect">
            <a:avLst/>
          </a:prstGeom>
          <a:noFill/>
          <a:ln w="38100">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075" y="5513388"/>
            <a:ext cx="1238250" cy="781050"/>
          </a:xfrm>
          <a:prstGeom prst="rect">
            <a:avLst/>
          </a:prstGeom>
          <a:noFill/>
          <a:ln w="381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67909" y="1447800"/>
            <a:ext cx="1079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18</a:t>
            </a:r>
          </a:p>
        </p:txBody>
      </p:sp>
      <p:pic>
        <p:nvPicPr>
          <p:cNvPr id="3" name="Picture 2">
            <a:extLst>
              <a:ext uri="{FF2B5EF4-FFF2-40B4-BE49-F238E27FC236}">
                <a16:creationId xmlns:a16="http://schemas.microsoft.com/office/drawing/2014/main" id="{135C3326-EB1C-C28F-B5FF-878DC73C7DBD}"/>
              </a:ext>
            </a:extLst>
          </p:cNvPr>
          <p:cNvPicPr>
            <a:picLocks noChangeAspect="1"/>
          </p:cNvPicPr>
          <p:nvPr/>
        </p:nvPicPr>
        <p:blipFill>
          <a:blip r:embed="rId7"/>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615314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808080"/>
                  </a:outerShdw>
                </a:effectLst>
                <a:uLnTx/>
                <a:uFillTx/>
                <a:latin typeface="Arial" charset="0"/>
                <a:ea typeface="+mn-ea"/>
                <a:cs typeface="+mn-cs"/>
              </a:rPr>
              <a:t>What is the type of competition seen below?</a:t>
            </a:r>
            <a:r>
              <a:rPr kumimoji="0" lang="en-US" sz="3600" b="0" i="0" u="none" strike="noStrike" kern="1200" cap="none" spc="0" normalizeH="0" baseline="0" noProof="0" dirty="0">
                <a:ln>
                  <a:noFill/>
                </a:ln>
                <a:solidFill>
                  <a:srgbClr val="468A4B">
                    <a:lumMod val="60000"/>
                    <a:lumOff val="40000"/>
                  </a:srgbClr>
                </a:solidFill>
                <a:effectLst>
                  <a:outerShdw blurRad="38100" dist="38100" dir="2700000" algn="tl">
                    <a:srgbClr val="FFFFFF"/>
                  </a:outerShdw>
                </a:effectLst>
                <a:uLnTx/>
                <a:uFillTx/>
                <a:latin typeface="Arial" charset="0"/>
                <a:ea typeface="+mn-ea"/>
                <a:cs typeface="+mn-cs"/>
              </a:rPr>
              <a:t> </a:t>
            </a:r>
          </a:p>
        </p:txBody>
      </p:sp>
      <p:pic>
        <p:nvPicPr>
          <p:cNvPr id="6246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181600"/>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2470" name="WordArt 8"/>
          <p:cNvSpPr>
            <a:spLocks noChangeArrowheads="1" noChangeShapeType="1" noTextEdit="1"/>
          </p:cNvSpPr>
          <p:nvPr/>
        </p:nvSpPr>
        <p:spPr bwMode="auto">
          <a:xfrm>
            <a:off x="990600" y="1676400"/>
            <a:ext cx="6248400" cy="27241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000000"/>
                  </a:solidFill>
                  <a:round/>
                  <a:headEnd/>
                  <a:tailEnd/>
                </a:ln>
                <a:solidFill>
                  <a:srgbClr val="FF9900"/>
                </a:solidFill>
                <a:effectLst>
                  <a:outerShdw dist="45791" dir="3378596" algn="ctr" rotWithShape="0">
                    <a:srgbClr val="4D4D4D">
                      <a:alpha val="79999"/>
                    </a:srgbClr>
                  </a:outerShdw>
                </a:effectLst>
                <a:uLnTx/>
                <a:uFillTx/>
                <a:latin typeface="Arial Black"/>
                <a:ea typeface="+mn-ea"/>
                <a:cs typeface="+mn-cs"/>
              </a:rPr>
              <a:t>Intraspecific</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000000"/>
                  </a:solidFill>
                  <a:round/>
                  <a:headEnd/>
                  <a:tailEnd/>
                </a:ln>
                <a:solidFill>
                  <a:srgbClr val="FF9900"/>
                </a:solidFill>
                <a:effectLst>
                  <a:outerShdw dist="45791" dir="3378596" algn="ctr" rotWithShape="0">
                    <a:srgbClr val="4D4D4D">
                      <a:alpha val="79999"/>
                    </a:srgbClr>
                  </a:outerShdw>
                </a:effectLst>
                <a:uLnTx/>
                <a:uFillTx/>
                <a:latin typeface="Arial Black"/>
                <a:ea typeface="+mn-ea"/>
                <a:cs typeface="+mn-cs"/>
              </a:rPr>
              <a:t>Competition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533799"/>
            <a:ext cx="1352550" cy="771525"/>
          </a:xfrm>
          <a:prstGeom prst="rect">
            <a:avLst/>
          </a:prstGeom>
          <a:noFill/>
          <a:ln w="38100">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533799"/>
            <a:ext cx="990600" cy="771525"/>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532438"/>
            <a:ext cx="904875" cy="762000"/>
          </a:xfrm>
          <a:prstGeom prst="rect">
            <a:avLst/>
          </a:prstGeom>
          <a:noFill/>
          <a:ln w="38100">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075" y="5513388"/>
            <a:ext cx="1238250" cy="781050"/>
          </a:xfrm>
          <a:prstGeom prst="rect">
            <a:avLst/>
          </a:prstGeom>
          <a:noFill/>
          <a:ln w="381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67909" y="1447800"/>
            <a:ext cx="1079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18</a:t>
            </a:r>
          </a:p>
        </p:txBody>
      </p:sp>
      <p:sp>
        <p:nvSpPr>
          <p:cNvPr id="12" name="Rectangle 11"/>
          <p:cNvSpPr/>
          <p:nvPr/>
        </p:nvSpPr>
        <p:spPr bwMode="auto">
          <a:xfrm>
            <a:off x="990600" y="2667000"/>
            <a:ext cx="2293284" cy="76200"/>
          </a:xfrm>
          <a:prstGeom prst="rect">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 name="Picture 2">
            <a:extLst>
              <a:ext uri="{FF2B5EF4-FFF2-40B4-BE49-F238E27FC236}">
                <a16:creationId xmlns:a16="http://schemas.microsoft.com/office/drawing/2014/main" id="{4F2F7FE3-F151-3967-D495-6B80F39207B6}"/>
              </a:ext>
            </a:extLst>
          </p:cNvPr>
          <p:cNvPicPr>
            <a:picLocks noChangeAspect="1"/>
          </p:cNvPicPr>
          <p:nvPr/>
        </p:nvPicPr>
        <p:blipFill>
          <a:blip r:embed="rId7"/>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154430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754326"/>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C66"/>
                </a:solidFill>
                <a:effectLst>
                  <a:outerShdw blurRad="38100" dist="38100" dir="2700000" algn="tl">
                    <a:srgbClr val="808080"/>
                  </a:outerShdw>
                </a:effectLst>
                <a:uLnTx/>
                <a:uFillTx/>
                <a:latin typeface="Arial" charset="0"/>
                <a:ea typeface="+mn-ea"/>
                <a:cs typeface="+mn-cs"/>
              </a:rPr>
              <a:t>This is a complex network of many interconnected food chains and feeding relationships?</a:t>
            </a:r>
            <a:endParaRPr kumimoji="0" lang="en-US" sz="3600" b="0" i="0" u="none" strike="noStrike" kern="1200" cap="none" spc="0" normalizeH="0" baseline="0" noProof="0" dirty="0">
              <a:ln>
                <a:noFill/>
              </a:ln>
              <a:solidFill>
                <a:srgbClr val="FFCC66"/>
              </a:solidFill>
              <a:effectLst>
                <a:outerShdw blurRad="38100" dist="38100" dir="2700000" algn="tl">
                  <a:srgbClr val="FFFFFF"/>
                </a:outerShdw>
              </a:effectLst>
              <a:uLnTx/>
              <a:uFillTx/>
              <a:latin typeface="Arial" charset="0"/>
              <a:ea typeface="+mn-ea"/>
              <a:cs typeface="+mn-cs"/>
            </a:endParaRPr>
          </a:p>
        </p:txBody>
      </p:sp>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5362" name="Picture 2" descr="http://king.portlandschools.org/files/houses/y2/animalmaineia/files/species/minkph/minkph/foodweb/foo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1981200"/>
            <a:ext cx="8733243" cy="4662488"/>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96682" y="191821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19</a:t>
            </a:r>
          </a:p>
        </p:txBody>
      </p:sp>
      <p:pic>
        <p:nvPicPr>
          <p:cNvPr id="2" name="Picture 1">
            <a:extLst>
              <a:ext uri="{FF2B5EF4-FFF2-40B4-BE49-F238E27FC236}">
                <a16:creationId xmlns:a16="http://schemas.microsoft.com/office/drawing/2014/main" id="{74E23532-39C2-4458-BE80-F86B9531B71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426064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754326"/>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C66"/>
                </a:solidFill>
                <a:effectLst>
                  <a:outerShdw blurRad="38100" dist="38100" dir="2700000" algn="tl">
                    <a:srgbClr val="808080"/>
                  </a:outerShdw>
                </a:effectLst>
                <a:uLnTx/>
                <a:uFillTx/>
                <a:latin typeface="Arial" charset="0"/>
                <a:ea typeface="+mn-ea"/>
                <a:cs typeface="+mn-cs"/>
              </a:rPr>
              <a:t>This is a complex network of many interconnected food chains and feeding relationships?</a:t>
            </a:r>
            <a:endParaRPr kumimoji="0" lang="en-US" sz="3600" b="0" i="0" u="none" strike="noStrike" kern="1200" cap="none" spc="0" normalizeH="0" baseline="0" noProof="0" dirty="0">
              <a:ln>
                <a:noFill/>
              </a:ln>
              <a:solidFill>
                <a:srgbClr val="FFCC66"/>
              </a:solidFill>
              <a:effectLst>
                <a:outerShdw blurRad="38100" dist="38100" dir="2700000" algn="tl">
                  <a:srgbClr val="FFFFFF"/>
                </a:outerShdw>
              </a:effectLst>
              <a:uLnTx/>
              <a:uFillTx/>
              <a:latin typeface="Arial" charset="0"/>
              <a:ea typeface="+mn-ea"/>
              <a:cs typeface="+mn-cs"/>
            </a:endParaRPr>
          </a:p>
        </p:txBody>
      </p:sp>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5362" name="Picture 2" descr="http://king.portlandschools.org/files/houses/y2/animalmaineia/files/species/minkph/minkph/foodweb/foo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1981200"/>
            <a:ext cx="8733243" cy="4662488"/>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96682" y="191821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19</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016643"/>
            <a:ext cx="685800" cy="58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40" y="5334000"/>
            <a:ext cx="815315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9200" y="3000084"/>
            <a:ext cx="6327373" cy="1569660"/>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Food Web</a:t>
            </a:r>
          </a:p>
        </p:txBody>
      </p:sp>
      <p:pic>
        <p:nvPicPr>
          <p:cNvPr id="4" name="Picture 3">
            <a:extLst>
              <a:ext uri="{FF2B5EF4-FFF2-40B4-BE49-F238E27FC236}">
                <a16:creationId xmlns:a16="http://schemas.microsoft.com/office/drawing/2014/main" id="{A2906BD6-A68C-B7AF-9A9B-F4C8D23D19FE}"/>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63586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1143000" y="3200400"/>
            <a:ext cx="70866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15809906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3048000" y="3200400"/>
            <a:ext cx="51816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5809581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4572000" y="3200400"/>
            <a:ext cx="36576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31291640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5943600" y="3200400"/>
            <a:ext cx="22860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7442195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6781800" y="3200400"/>
            <a:ext cx="14478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3605646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77221" name="Rectangle 5"/>
          <p:cNvSpPr>
            <a:spLocks noChangeArrowheads="1"/>
          </p:cNvSpPr>
          <p:nvPr/>
        </p:nvSpPr>
        <p:spPr bwMode="auto">
          <a:xfrm>
            <a:off x="7620000" y="3200400"/>
            <a:ext cx="609600" cy="2667000"/>
          </a:xfrm>
          <a:prstGeom prst="rect">
            <a:avLst/>
          </a:prstGeom>
          <a:solidFill>
            <a:schemeClr val="tx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141467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4400" y="1295400"/>
            <a:ext cx="7239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8057259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mn-ea"/>
              <a:cs typeface="+mn-cs"/>
            </a:endParaRPr>
          </a:p>
        </p:txBody>
      </p:sp>
      <p:sp>
        <p:nvSpPr>
          <p:cNvPr id="7" name="TextBox 6"/>
          <p:cNvSpPr txBox="1"/>
          <p:nvPr/>
        </p:nvSpPr>
        <p:spPr>
          <a:xfrm>
            <a:off x="6629400" y="2362200"/>
            <a:ext cx="304800" cy="646113"/>
          </a:xfrm>
          <a:prstGeom prst="rect">
            <a:avLst/>
          </a:prstGeom>
          <a:noFill/>
        </p:spPr>
        <p:txBody>
          <a:bodyPr>
            <a:spAutoFit/>
          </a:bodyPr>
          <a:lstStyle/>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3F7D43"/>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15862687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AA300317-C7DB-7DB3-5D42-584AEB4F1F2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257418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solidFill>
                            <a:srgbClr val="FF00FF"/>
                          </a:solidFill>
                        </a:rPr>
                        <a:t>-Bonus-</a:t>
                      </a:r>
                    </a:p>
                    <a:p>
                      <a:pPr algn="ctr"/>
                      <a:r>
                        <a:rPr lang="en-US" dirty="0">
                          <a:solidFill>
                            <a:srgbClr val="FF00FF"/>
                          </a:solidFill>
                        </a:rPr>
                        <a:t>CARTOON</a:t>
                      </a:r>
                      <a:r>
                        <a:rPr lang="en-US" baseline="0" dirty="0">
                          <a:solidFill>
                            <a:srgbClr val="FF00FF"/>
                          </a:solidFill>
                        </a:rPr>
                        <a:t> </a:t>
                      </a:r>
                      <a:br>
                        <a:rPr lang="en-US" baseline="0" dirty="0">
                          <a:solidFill>
                            <a:srgbClr val="FF00FF"/>
                          </a:solidFill>
                        </a:rPr>
                      </a:br>
                      <a:r>
                        <a:rPr lang="en-US" baseline="0" dirty="0">
                          <a:solidFill>
                            <a:srgbClr val="FF00FF"/>
                          </a:solidFill>
                        </a:rPr>
                        <a:t>PREDATORS</a:t>
                      </a:r>
                      <a:endParaRPr lang="en-US" dirty="0">
                        <a:solidFill>
                          <a:srgbClr val="FF00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12417039-8C7C-0396-2FD7-B80C8D2D17E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037831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Name this famous predator?</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4578" name="Picture 2" descr="http://abovethelaw.com/wp-content/uploads/2010/12/wile-e-coy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 y="838200"/>
            <a:ext cx="8763000" cy="5715000"/>
          </a:xfrm>
          <a:prstGeom prst="rect">
            <a:avLst/>
          </a:prstGeom>
          <a:noFill/>
          <a:ln w="57150">
            <a:solidFill>
              <a:srgbClr val="6633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Tree>
    <p:extLst>
      <p:ext uri="{BB962C8B-B14F-4D97-AF65-F5344CB8AC3E}">
        <p14:creationId xmlns:p14="http://schemas.microsoft.com/office/powerpoint/2010/main" val="2693754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Name this famous predator?</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4578" name="Picture 2" descr="http://abovethelaw.com/wp-content/uploads/2010/12/wile-e-coy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 y="838200"/>
            <a:ext cx="8763000" cy="5715000"/>
          </a:xfrm>
          <a:prstGeom prst="rect">
            <a:avLst/>
          </a:prstGeom>
          <a:noFill/>
          <a:ln w="57150">
            <a:solidFill>
              <a:srgbClr val="6633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2" name="Rectangle 1"/>
          <p:cNvSpPr/>
          <p:nvPr/>
        </p:nvSpPr>
        <p:spPr>
          <a:xfrm rot="20053323">
            <a:off x="3276600" y="4191000"/>
            <a:ext cx="5192447"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Wile E. Coyote</a:t>
            </a:r>
          </a:p>
        </p:txBody>
      </p:sp>
    </p:spTree>
    <p:extLst>
      <p:ext uri="{BB962C8B-B14F-4D97-AF65-F5344CB8AC3E}">
        <p14:creationId xmlns:p14="http://schemas.microsoft.com/office/powerpoint/2010/main" val="6911798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Name this famous predator?</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4578" name="Picture 2" descr="http://abovethelaw.com/wp-content/uploads/2010/12/wile-e-coy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 y="838200"/>
            <a:ext cx="8763000" cy="5715000"/>
          </a:xfrm>
          <a:prstGeom prst="rect">
            <a:avLst/>
          </a:prstGeom>
          <a:noFill/>
          <a:ln w="57150">
            <a:solidFill>
              <a:srgbClr val="6633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4" name="Rectangle 3"/>
          <p:cNvSpPr/>
          <p:nvPr/>
        </p:nvSpPr>
        <p:spPr bwMode="auto">
          <a:xfrm>
            <a:off x="3048000" y="990600"/>
            <a:ext cx="5486400" cy="4114800"/>
          </a:xfrm>
          <a:prstGeom prst="rect">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90600"/>
            <a:ext cx="4495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1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000"/>
                </a:solidFill>
              </a:rPr>
              <a:t>Name this famous predator?</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6626" name="Picture 2" descr="http://images4.wikia.nocookie.net/__cb20120421121644/mugen/images/1/19/Chester_Cheet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864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0668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41313677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000"/>
                </a:solidFill>
              </a:rPr>
              <a:t>Name this famous predator?</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6626" name="Picture 2" descr="http://images4.wikia.nocookie.net/__cb20120421121644/mugen/images/1/19/Chester_Cheet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864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0668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*22</a:t>
            </a:r>
          </a:p>
        </p:txBody>
      </p:sp>
      <p:sp>
        <p:nvSpPr>
          <p:cNvPr id="3" name="Rectangle 2"/>
          <p:cNvSpPr/>
          <p:nvPr/>
        </p:nvSpPr>
        <p:spPr>
          <a:xfrm>
            <a:off x="1923682" y="2967335"/>
            <a:ext cx="5296642" cy="334245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Chester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Cheetah</a:t>
            </a:r>
          </a:p>
        </p:txBody>
      </p:sp>
    </p:spTree>
    <p:extLst>
      <p:ext uri="{BB962C8B-B14F-4D97-AF65-F5344CB8AC3E}">
        <p14:creationId xmlns:p14="http://schemas.microsoft.com/office/powerpoint/2010/main" val="16301727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915400" cy="5562600"/>
          </a:xfrm>
        </p:spPr>
        <p:txBody>
          <a:bodyPr/>
          <a:lstStyle/>
          <a:p>
            <a:pPr eaLnBrk="1" hangingPunct="1"/>
            <a:r>
              <a:rPr lang="en-US" dirty="0"/>
              <a:t>Name either of these two famous predators?</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9698" name="Picture 2" descr="http://keepitwildinourlifetime.files.wordpress.com/2013/04/jungle-book-shere-khan-k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 y="914400"/>
            <a:ext cx="8771861" cy="54864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34527706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915400" cy="5562600"/>
          </a:xfrm>
        </p:spPr>
        <p:txBody>
          <a:bodyPr/>
          <a:lstStyle/>
          <a:p>
            <a:pPr eaLnBrk="1" hangingPunct="1"/>
            <a:r>
              <a:rPr lang="en-US" dirty="0"/>
              <a:t>Name either of these two famous predators?</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9698" name="Picture 2" descr="http://keepitwildinourlifetime.files.wordpress.com/2013/04/jungle-book-shere-khan-k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 y="914400"/>
            <a:ext cx="8771861" cy="54864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*23</a:t>
            </a:r>
          </a:p>
        </p:txBody>
      </p:sp>
      <p:sp>
        <p:nvSpPr>
          <p:cNvPr id="3" name="Left Arrow 2"/>
          <p:cNvSpPr/>
          <p:nvPr/>
        </p:nvSpPr>
        <p:spPr bwMode="auto">
          <a:xfrm rot="2230052">
            <a:off x="882640" y="4589841"/>
            <a:ext cx="1828800" cy="762000"/>
          </a:xfrm>
          <a:prstGeom prst="leftArrow">
            <a:avLst/>
          </a:prstGeom>
          <a:solidFill>
            <a:srgbClr val="FF9933"/>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82558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528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915400" cy="5562600"/>
          </a:xfrm>
        </p:spPr>
        <p:txBody>
          <a:bodyPr/>
          <a:lstStyle/>
          <a:p>
            <a:pPr eaLnBrk="1" hangingPunct="1"/>
            <a:r>
              <a:rPr lang="en-US" dirty="0"/>
              <a:t>Name either of these two famous predators?</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9698" name="Picture 2" descr="http://keepitwildinourlifetime.files.wordpress.com/2013/04/jungle-book-shere-khan-k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 y="914400"/>
            <a:ext cx="8771861" cy="54864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*23</a:t>
            </a:r>
          </a:p>
        </p:txBody>
      </p:sp>
      <p:sp>
        <p:nvSpPr>
          <p:cNvPr id="4" name="Rectangle 3"/>
          <p:cNvSpPr/>
          <p:nvPr/>
        </p:nvSpPr>
        <p:spPr>
          <a:xfrm>
            <a:off x="348516" y="2286000"/>
            <a:ext cx="418095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Shere</a:t>
            </a: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 Khan</a:t>
            </a:r>
          </a:p>
        </p:txBody>
      </p:sp>
      <p:sp>
        <p:nvSpPr>
          <p:cNvPr id="8" name="Left Arrow 7"/>
          <p:cNvSpPr/>
          <p:nvPr/>
        </p:nvSpPr>
        <p:spPr bwMode="auto">
          <a:xfrm rot="8356463">
            <a:off x="4556619" y="5134473"/>
            <a:ext cx="1828800" cy="762000"/>
          </a:xfrm>
          <a:prstGeom prst="leftArrow">
            <a:avLst/>
          </a:prstGeom>
          <a:solidFill>
            <a:srgbClr val="6633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9279775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915400" cy="5562600"/>
          </a:xfrm>
        </p:spPr>
        <p:txBody>
          <a:bodyPr/>
          <a:lstStyle/>
          <a:p>
            <a:pPr eaLnBrk="1" hangingPunct="1"/>
            <a:r>
              <a:rPr lang="en-US" dirty="0"/>
              <a:t>Name either of these two famous predators?</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29698" name="Picture 2" descr="http://keepitwildinourlifetime.files.wordpress.com/2013/04/jungle-book-shere-khan-k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 y="914400"/>
            <a:ext cx="8771861" cy="54864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990600"/>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*23</a:t>
            </a:r>
          </a:p>
        </p:txBody>
      </p:sp>
      <p:sp>
        <p:nvSpPr>
          <p:cNvPr id="4" name="Rectangle 3"/>
          <p:cNvSpPr/>
          <p:nvPr/>
        </p:nvSpPr>
        <p:spPr>
          <a:xfrm>
            <a:off x="348516" y="2286000"/>
            <a:ext cx="4180953"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Shere</a:t>
            </a: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 Khan</a:t>
            </a:r>
          </a:p>
        </p:txBody>
      </p:sp>
      <p:sp>
        <p:nvSpPr>
          <p:cNvPr id="3" name="Rectangle 2"/>
          <p:cNvSpPr/>
          <p:nvPr/>
        </p:nvSpPr>
        <p:spPr>
          <a:xfrm rot="20129635">
            <a:off x="6266729" y="4191000"/>
            <a:ext cx="2517036" cy="156966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err="1">
                <a:ln w="17780" cmpd="sng">
                  <a:solidFill>
                    <a:srgbClr val="000000"/>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rPr>
              <a:t>Kaa</a:t>
            </a:r>
            <a:endParaRPr kumimoji="0" lang="en-US" sz="9600" b="1" i="0" u="none" strike="noStrike" kern="1200" cap="none" spc="0" normalizeH="0" baseline="0" noProof="0" dirty="0">
              <a:ln w="17780" cmpd="sng">
                <a:solidFill>
                  <a:srgbClr val="000000"/>
                </a:solidFill>
                <a:prstDash val="solid"/>
                <a:miter lim="800000"/>
              </a:ln>
              <a:solidFill>
                <a:srgbClr val="663300"/>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42269868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5821363"/>
          </a:xfrm>
        </p:spPr>
        <p:txBody>
          <a:bodyPr/>
          <a:lstStyle/>
          <a:p>
            <a:r>
              <a:rPr lang="en-US" dirty="0">
                <a:solidFill>
                  <a:srgbClr val="FF99FF"/>
                </a:solidFill>
              </a:rPr>
              <a:t>Name the movie / playwright with this alligator?</a:t>
            </a:r>
          </a:p>
        </p:txBody>
      </p:sp>
      <p:pic>
        <p:nvPicPr>
          <p:cNvPr id="31748" name="Picture 4" descr="http://webzoom.freewebs.com/fantasmickingdom/Crocodilela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28575">
            <a:solidFill>
              <a:srgbClr val="92D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0"/>
            <a:ext cx="1981200" cy="120032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99FF"/>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26952351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5821363"/>
          </a:xfrm>
        </p:spPr>
        <p:txBody>
          <a:bodyPr/>
          <a:lstStyle/>
          <a:p>
            <a:r>
              <a:rPr lang="en-US" dirty="0">
                <a:solidFill>
                  <a:srgbClr val="FF99FF"/>
                </a:solidFill>
              </a:rPr>
              <a:t>Name the movie / playwright with this alligator?</a:t>
            </a:r>
          </a:p>
        </p:txBody>
      </p:sp>
      <p:pic>
        <p:nvPicPr>
          <p:cNvPr id="31748" name="Picture 4" descr="http://webzoom.freewebs.com/fantasmickingdom/Crocodilela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28575">
            <a:solidFill>
              <a:srgbClr val="92D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0"/>
            <a:ext cx="1981200" cy="120032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99FF"/>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*24</a:t>
            </a:r>
          </a:p>
        </p:txBody>
      </p:sp>
      <p:pic>
        <p:nvPicPr>
          <p:cNvPr id="35842" name="Picture 2" descr="https://encrypted-tbn0.gstatic.com/images?q=tbn:ANd9GcRXGeSqqwMc1Yy7zFlfyvyWhfjPE-hhSZsrGRJpJmBGgpVW_o4L2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57" y="2895600"/>
            <a:ext cx="2818743" cy="3505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519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Can you name this spider?</a:t>
            </a:r>
          </a:p>
        </p:txBody>
      </p:sp>
      <p:pic>
        <p:nvPicPr>
          <p:cNvPr id="36866" name="Picture 2" descr="https://encrypted-tbn3.gstatic.com/images?q=tbn:ANd9GcTg0kUCe3CHz5v0tXq5MePYtgmbcEDE6skGxqgjvYTD5erBsk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838200"/>
            <a:ext cx="8733244" cy="5715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839972"/>
            <a:ext cx="253627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50800">
                  <a:solidFill>
                    <a:srgbClr val="000000">
                      <a:lumMod val="65000"/>
                      <a:lumOff val="35000"/>
                    </a:srgbClr>
                  </a:solidFill>
                </a:ln>
                <a:solidFill>
                  <a:srgbClr val="000000">
                    <a:shade val="50000"/>
                  </a:srgbClr>
                </a:solidFill>
                <a:effectLst/>
                <a:uLnTx/>
                <a:uFillTx/>
                <a:latin typeface="Tahoma" pitchFamily="34" charset="0"/>
                <a:ea typeface="+mn-ea"/>
                <a:cs typeface="+mn-cs"/>
              </a:rPr>
              <a:t>*25</a:t>
            </a:r>
          </a:p>
        </p:txBody>
      </p:sp>
    </p:spTree>
    <p:extLst>
      <p:ext uri="{BB962C8B-B14F-4D97-AF65-F5344CB8AC3E}">
        <p14:creationId xmlns:p14="http://schemas.microsoft.com/office/powerpoint/2010/main" val="14849887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Can you name this spider?</a:t>
            </a:r>
          </a:p>
        </p:txBody>
      </p:sp>
      <p:pic>
        <p:nvPicPr>
          <p:cNvPr id="36866" name="Picture 2" descr="https://encrypted-tbn3.gstatic.com/images?q=tbn:ANd9GcTg0kUCe3CHz5v0tXq5MePYtgmbcEDE6skGxqgjvYTD5erBsk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838200"/>
            <a:ext cx="8733244" cy="5715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839972"/>
            <a:ext cx="253627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50800">
                  <a:solidFill>
                    <a:srgbClr val="000000">
                      <a:lumMod val="65000"/>
                      <a:lumOff val="35000"/>
                    </a:srgbClr>
                  </a:solidFill>
                </a:ln>
                <a:solidFill>
                  <a:srgbClr val="000000">
                    <a:shade val="50000"/>
                  </a:srgbClr>
                </a:solidFill>
                <a:effectLst/>
                <a:uLnTx/>
                <a:uFillTx/>
                <a:latin typeface="Tahoma" pitchFamily="34" charset="0"/>
                <a:ea typeface="+mn-ea"/>
                <a:cs typeface="+mn-cs"/>
              </a:rPr>
              <a:t>*25</a:t>
            </a:r>
          </a:p>
        </p:txBody>
      </p:sp>
      <p:sp>
        <p:nvSpPr>
          <p:cNvPr id="2" name="Rectangle 1"/>
          <p:cNvSpPr/>
          <p:nvPr/>
        </p:nvSpPr>
        <p:spPr>
          <a:xfrm rot="20350240">
            <a:off x="1278533" y="1796470"/>
            <a:ext cx="4392549" cy="156966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err="1">
                <a:ln w="50800">
                  <a:solidFill>
                    <a:srgbClr val="C00000"/>
                  </a:solidFill>
                </a:ln>
                <a:solidFill>
                  <a:srgbClr val="000000">
                    <a:shade val="50000"/>
                  </a:srgbClr>
                </a:solidFill>
                <a:effectLst/>
                <a:uLnTx/>
                <a:uFillTx/>
                <a:latin typeface="Tahoma" pitchFamily="34" charset="0"/>
                <a:ea typeface="+mn-ea"/>
                <a:cs typeface="+mn-cs"/>
              </a:rPr>
              <a:t>Shelob</a:t>
            </a:r>
            <a:endParaRPr kumimoji="0" lang="en-US" sz="9600" b="1" i="0" u="none" strike="noStrike" kern="1200" cap="none" spc="0" normalizeH="0" baseline="0" noProof="0" dirty="0">
              <a:ln w="50800">
                <a:solidFill>
                  <a:srgbClr val="C00000"/>
                </a:solidFill>
              </a:ln>
              <a:solidFill>
                <a:srgbClr val="000000">
                  <a:shade val="50000"/>
                </a:srgbClr>
              </a:solidFill>
              <a:effectLst/>
              <a:uLnTx/>
              <a:uFillTx/>
              <a:latin typeface="Tahoma" pitchFamily="34" charset="0"/>
              <a:ea typeface="+mn-ea"/>
              <a:cs typeface="+mn-cs"/>
            </a:endParaRPr>
          </a:p>
        </p:txBody>
      </p:sp>
    </p:spTree>
    <p:extLst>
      <p:ext uri="{BB962C8B-B14F-4D97-AF65-F5344CB8AC3E}">
        <p14:creationId xmlns:p14="http://schemas.microsoft.com/office/powerpoint/2010/main" val="4518534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45037"/>
          <a:ext cx="8382000" cy="539856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92724">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30541">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30541">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30541">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30541">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93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0"/>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spTree>
    <p:extLst>
      <p:ext uri="{BB962C8B-B14F-4D97-AF65-F5344CB8AC3E}">
        <p14:creationId xmlns:p14="http://schemas.microsoft.com/office/powerpoint/2010/main" val="2385784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45037"/>
          <a:ext cx="8382000" cy="539856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92724">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30541">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30541">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30541">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30541">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93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0"/>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sp>
        <p:nvSpPr>
          <p:cNvPr id="4" name="Rectangle 3"/>
          <p:cNvSpPr/>
          <p:nvPr/>
        </p:nvSpPr>
        <p:spPr>
          <a:xfrm>
            <a:off x="304800" y="5934670"/>
            <a:ext cx="8534400" cy="923330"/>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Final Question_______</a:t>
            </a:r>
          </a:p>
        </p:txBody>
      </p:sp>
    </p:spTree>
    <p:extLst>
      <p:ext uri="{BB962C8B-B14F-4D97-AF65-F5344CB8AC3E}">
        <p14:creationId xmlns:p14="http://schemas.microsoft.com/office/powerpoint/2010/main" val="7164893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1-ps.googleusercontent.com/x/www.dailydawdle.com/images.dailydawdle.com/beluga-whales-funny-photos-man-eating-machine-friendly-mammal1.jpg.pagespeed.ce.bfZi_q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1600200"/>
            <a:ext cx="5769529" cy="1920526"/>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This is a 5pt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wager question</a:t>
            </a:r>
          </a:p>
        </p:txBody>
      </p:sp>
    </p:spTree>
    <p:extLst>
      <p:ext uri="{BB962C8B-B14F-4D97-AF65-F5344CB8AC3E}">
        <p14:creationId xmlns:p14="http://schemas.microsoft.com/office/powerpoint/2010/main" val="37061540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Final Question: Name this theory?</a:t>
            </a:r>
          </a:p>
          <a:p>
            <a:pPr lvl="1">
              <a:defRPr/>
            </a:pPr>
            <a:r>
              <a:rPr lang="en-US" dirty="0">
                <a:solidFill>
                  <a:srgbClr val="99FFCC"/>
                </a:solidFill>
                <a:effectLst>
                  <a:outerShdw blurRad="38100" dist="38100" dir="2700000" algn="tl">
                    <a:srgbClr val="336699"/>
                  </a:outerShdw>
                </a:effectLst>
              </a:rPr>
              <a:t>Those that create a competitive advantage will flourish at the expense of the less competitive.</a:t>
            </a:r>
          </a:p>
          <a:p>
            <a:pPr lvl="1">
              <a:defRPr/>
            </a:pPr>
            <a:r>
              <a:rPr lang="en-US" dirty="0">
                <a:solidFill>
                  <a:srgbClr val="CC00FF"/>
                </a:solidFill>
                <a:effectLst>
                  <a:outerShdw blurRad="38100" dist="38100" dir="2700000" algn="tl">
                    <a:srgbClr val="336699"/>
                  </a:outerShdw>
                </a:effectLst>
              </a:rPr>
              <a:t> No two organisms can have the same niche.</a:t>
            </a:r>
          </a:p>
          <a:p>
            <a:pPr lvl="1">
              <a:defRPr/>
            </a:pPr>
            <a:r>
              <a:rPr lang="en-US" dirty="0">
                <a:solidFill>
                  <a:srgbClr val="FF99FF"/>
                </a:solidFill>
                <a:effectLst>
                  <a:outerShdw blurRad="38100" dist="38100" dir="2700000" algn="tl">
                    <a:srgbClr val="336699"/>
                  </a:outerShdw>
                </a:effectLst>
              </a:rPr>
              <a:t>One species thrives</a:t>
            </a:r>
            <a:r>
              <a:rPr lang="en-US" dirty="0">
                <a:solidFill>
                  <a:srgbClr val="6699FF"/>
                </a:solidFill>
                <a:effectLst>
                  <a:outerShdw blurRad="38100" dist="38100" dir="2700000" algn="tl">
                    <a:srgbClr val="336699"/>
                  </a:outerShdw>
                </a:effectLst>
              </a:rPr>
              <a:t>, the other goes extinct.</a:t>
            </a:r>
          </a:p>
          <a:p>
            <a:r>
              <a:rPr lang="en-US" dirty="0">
                <a:solidFill>
                  <a:schemeClr val="bg1">
                    <a:lumMod val="50000"/>
                    <a:lumOff val="50000"/>
                  </a:schemeClr>
                </a:solidFill>
              </a:rPr>
              <a:t> </a:t>
            </a:r>
          </a:p>
        </p:txBody>
      </p:sp>
      <p:pic>
        <p:nvPicPr>
          <p:cNvPr id="6" name="Picture 4" descr="co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534400" cy="335280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3F05695-1093-1B8C-77E0-383D0990D0D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6309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5796" y="1905000"/>
            <a:ext cx="7923404"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645019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Final Question: Name this theory?</a:t>
            </a:r>
          </a:p>
          <a:p>
            <a:pPr lvl="1">
              <a:defRPr/>
            </a:pPr>
            <a:r>
              <a:rPr lang="en-US" dirty="0">
                <a:solidFill>
                  <a:srgbClr val="99FFCC"/>
                </a:solidFill>
                <a:effectLst>
                  <a:outerShdw blurRad="38100" dist="38100" dir="2700000" algn="tl">
                    <a:srgbClr val="336699"/>
                  </a:outerShdw>
                </a:effectLst>
              </a:rPr>
              <a:t>Those that create a competitive advantage will flourish at the expense of the less competitive.</a:t>
            </a:r>
          </a:p>
          <a:p>
            <a:pPr lvl="1">
              <a:defRPr/>
            </a:pPr>
            <a:r>
              <a:rPr lang="en-US" dirty="0">
                <a:solidFill>
                  <a:srgbClr val="CC00FF"/>
                </a:solidFill>
                <a:effectLst>
                  <a:outerShdw blurRad="38100" dist="38100" dir="2700000" algn="tl">
                    <a:srgbClr val="336699"/>
                  </a:outerShdw>
                </a:effectLst>
              </a:rPr>
              <a:t> No two organisms can have the same niche.</a:t>
            </a:r>
          </a:p>
          <a:p>
            <a:pPr lvl="1">
              <a:defRPr/>
            </a:pPr>
            <a:r>
              <a:rPr lang="en-US" dirty="0">
                <a:solidFill>
                  <a:srgbClr val="FF99FF"/>
                </a:solidFill>
                <a:effectLst>
                  <a:outerShdw blurRad="38100" dist="38100" dir="2700000" algn="tl">
                    <a:srgbClr val="336699"/>
                  </a:outerShdw>
                </a:effectLst>
              </a:rPr>
              <a:t>One species thrives</a:t>
            </a:r>
            <a:r>
              <a:rPr lang="en-US" dirty="0">
                <a:solidFill>
                  <a:srgbClr val="6699FF"/>
                </a:solidFill>
                <a:effectLst>
                  <a:outerShdw blurRad="38100" dist="38100" dir="2700000" algn="tl">
                    <a:srgbClr val="336699"/>
                  </a:outerShdw>
                </a:effectLst>
              </a:rPr>
              <a:t>, the other goes extinct.</a:t>
            </a:r>
          </a:p>
          <a:p>
            <a:r>
              <a:rPr lang="en-US" dirty="0">
                <a:solidFill>
                  <a:schemeClr val="bg1">
                    <a:lumMod val="50000"/>
                    <a:lumOff val="50000"/>
                  </a:schemeClr>
                </a:solidFill>
              </a:rPr>
              <a:t> </a:t>
            </a:r>
          </a:p>
        </p:txBody>
      </p:sp>
      <p:pic>
        <p:nvPicPr>
          <p:cNvPr id="6" name="Picture 4" descr="co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534400" cy="335280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44820" y="56388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9933"/>
                </a:solidFill>
                <a:effectLst>
                  <a:outerShdw blurRad="50800" algn="tl" rotWithShape="0">
                    <a:srgbClr val="000000"/>
                  </a:outerShdw>
                </a:effectLst>
                <a:uLnTx/>
                <a:uFillTx/>
                <a:latin typeface="Tahoma" pitchFamily="34" charset="0"/>
                <a:ea typeface="+mn-ea"/>
                <a:cs typeface="+mn-cs"/>
              </a:rPr>
              <a:t>Answer is…</a:t>
            </a:r>
          </a:p>
        </p:txBody>
      </p:sp>
      <p:pic>
        <p:nvPicPr>
          <p:cNvPr id="4" name="Picture 3">
            <a:extLst>
              <a:ext uri="{FF2B5EF4-FFF2-40B4-BE49-F238E27FC236}">
                <a16:creationId xmlns:a16="http://schemas.microsoft.com/office/drawing/2014/main" id="{0FBE2752-A437-5254-5A79-ADDD0D15FE7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763957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Final Question: Name this theory?</a:t>
            </a:r>
          </a:p>
          <a:p>
            <a:pPr lvl="1">
              <a:defRPr/>
            </a:pPr>
            <a:r>
              <a:rPr lang="en-US" dirty="0">
                <a:solidFill>
                  <a:srgbClr val="99FFCC"/>
                </a:solidFill>
                <a:effectLst>
                  <a:outerShdw blurRad="38100" dist="38100" dir="2700000" algn="tl">
                    <a:srgbClr val="336699"/>
                  </a:outerShdw>
                </a:effectLst>
              </a:rPr>
              <a:t>Those that create a competitive advantage will flourish at the expense of the less competitive.</a:t>
            </a:r>
          </a:p>
          <a:p>
            <a:pPr lvl="1">
              <a:defRPr/>
            </a:pPr>
            <a:r>
              <a:rPr lang="en-US" dirty="0">
                <a:solidFill>
                  <a:srgbClr val="CC00FF"/>
                </a:solidFill>
                <a:effectLst>
                  <a:outerShdw blurRad="38100" dist="38100" dir="2700000" algn="tl">
                    <a:srgbClr val="336699"/>
                  </a:outerShdw>
                </a:effectLst>
              </a:rPr>
              <a:t> No two organisms can have the same niche.</a:t>
            </a:r>
          </a:p>
          <a:p>
            <a:pPr lvl="1">
              <a:defRPr/>
            </a:pPr>
            <a:r>
              <a:rPr lang="en-US" dirty="0">
                <a:solidFill>
                  <a:srgbClr val="FF99FF"/>
                </a:solidFill>
                <a:effectLst>
                  <a:outerShdw blurRad="38100" dist="38100" dir="2700000" algn="tl">
                    <a:srgbClr val="336699"/>
                  </a:outerShdw>
                </a:effectLst>
              </a:rPr>
              <a:t>One species thrives</a:t>
            </a:r>
            <a:r>
              <a:rPr lang="en-US" dirty="0">
                <a:solidFill>
                  <a:srgbClr val="6699FF"/>
                </a:solidFill>
                <a:effectLst>
                  <a:outerShdw blurRad="38100" dist="38100" dir="2700000" algn="tl">
                    <a:srgbClr val="336699"/>
                  </a:outerShdw>
                </a:effectLst>
              </a:rPr>
              <a:t>, the other goes extinct.</a:t>
            </a:r>
          </a:p>
          <a:p>
            <a:r>
              <a:rPr lang="en-US" dirty="0">
                <a:solidFill>
                  <a:schemeClr val="bg1">
                    <a:lumMod val="50000"/>
                    <a:lumOff val="50000"/>
                  </a:schemeClr>
                </a:solidFill>
              </a:rPr>
              <a:t> </a:t>
            </a:r>
          </a:p>
        </p:txBody>
      </p:sp>
      <p:pic>
        <p:nvPicPr>
          <p:cNvPr id="6" name="Picture 4" descr="co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534400" cy="335280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44820" y="56388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FF9933"/>
                </a:soli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2209800" y="3733800"/>
            <a:ext cx="609493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Competitive </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Exclusion Theory</a:t>
            </a:r>
          </a:p>
        </p:txBody>
      </p:sp>
      <p:pic>
        <p:nvPicPr>
          <p:cNvPr id="5" name="Picture 4">
            <a:extLst>
              <a:ext uri="{FF2B5EF4-FFF2-40B4-BE49-F238E27FC236}">
                <a16:creationId xmlns:a16="http://schemas.microsoft.com/office/drawing/2014/main" id="{C352A65B-279F-D01A-4016-C17C93BA9A2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63367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a:t> Ecology Unit </a:t>
            </a:r>
            <a:r>
              <a:rPr lang="en-US" sz="3600" dirty="0"/>
              <a:t>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4270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418"/>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47" y="76200"/>
            <a:ext cx="90204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Ecology Interactions Unit</a:t>
            </a:r>
          </a:p>
        </p:txBody>
      </p:sp>
      <p:sp>
        <p:nvSpPr>
          <p:cNvPr id="6" name="Rectangle 5"/>
          <p:cNvSpPr/>
          <p:nvPr/>
        </p:nvSpPr>
        <p:spPr>
          <a:xfrm>
            <a:off x="296571" y="5139912"/>
            <a:ext cx="4131259" cy="158197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Part 1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Review Game</a:t>
            </a:r>
          </a:p>
        </p:txBody>
      </p:sp>
      <p:sp>
        <p:nvSpPr>
          <p:cNvPr id="7" name="Rectangle 6">
            <a:extLst>
              <a:ext uri="{FF2B5EF4-FFF2-40B4-BE49-F238E27FC236}">
                <a16:creationId xmlns:a16="http://schemas.microsoft.com/office/drawing/2014/main" id="{A5C17600-BA88-4E1B-BDCD-726B5949F5EF}"/>
              </a:ext>
            </a:extLst>
          </p:cNvPr>
          <p:cNvSpPr/>
          <p:nvPr/>
        </p:nvSpPr>
        <p:spPr>
          <a:xfrm>
            <a:off x="552456" y="1085446"/>
            <a:ext cx="8475397" cy="156966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525">
                  <a:solidFill>
                    <a:srgbClr val="000000"/>
                  </a:solidFill>
                  <a:prstDash val="solid"/>
                </a:ln>
                <a:solidFill>
                  <a:srgbClr val="FFCC99"/>
                </a:solidFill>
                <a:effectLst>
                  <a:glow rad="228600">
                    <a:srgbClr val="468A4B">
                      <a:satMod val="175000"/>
                      <a:alpha val="40000"/>
                    </a:srgbClr>
                  </a:glow>
                  <a:outerShdw blurRad="12700" dist="38100" dir="2700000" algn="tl" rotWithShape="0">
                    <a:srgbClr val="000000">
                      <a:lumMod val="50000"/>
                    </a:srgbClr>
                  </a:outerShdw>
                </a:effectLst>
                <a:uLnTx/>
                <a:uFillTx/>
                <a:latin typeface="Tahoma" pitchFamily="34" charset="0"/>
                <a:ea typeface="+mn-ea"/>
                <a:cs typeface="+mn-cs"/>
              </a:rPr>
              <a:t>ANSWER KEY</a:t>
            </a:r>
          </a:p>
        </p:txBody>
      </p:sp>
      <p:pic>
        <p:nvPicPr>
          <p:cNvPr id="8" name="Picture 7">
            <a:extLst>
              <a:ext uri="{FF2B5EF4-FFF2-40B4-BE49-F238E27FC236}">
                <a16:creationId xmlns:a16="http://schemas.microsoft.com/office/drawing/2014/main" id="{0D717C4A-6F08-702D-C62C-4F8801B2EF8D}"/>
              </a:ext>
            </a:extLst>
          </p:cNvPr>
          <p:cNvPicPr>
            <a:picLocks noChangeAspect="1"/>
          </p:cNvPicPr>
          <p:nvPr/>
        </p:nvPicPr>
        <p:blipFill>
          <a:blip r:embed="rId3"/>
          <a:stretch>
            <a:fillRect/>
          </a:stretch>
        </p:blipFill>
        <p:spPr>
          <a:xfrm>
            <a:off x="4267200" y="5066308"/>
            <a:ext cx="4967224" cy="1624318"/>
          </a:xfrm>
          <a:prstGeom prst="rect">
            <a:avLst/>
          </a:prstGeom>
        </p:spPr>
      </p:pic>
      <p:pic>
        <p:nvPicPr>
          <p:cNvPr id="9" name="Picture 8">
            <a:extLst>
              <a:ext uri="{FF2B5EF4-FFF2-40B4-BE49-F238E27FC236}">
                <a16:creationId xmlns:a16="http://schemas.microsoft.com/office/drawing/2014/main" id="{F324E6F7-A9DC-DF23-956D-3A26CDC44E27}"/>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805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0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371600"/>
            <a:ext cx="7391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25203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2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840185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9BB0615F-A9AE-90D7-469D-CAF704968F95}"/>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3673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4400" y="1295400"/>
            <a:ext cx="7137018"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Freeform 5"/>
          <p:cNvSpPr/>
          <p:nvPr/>
        </p:nvSpPr>
        <p:spPr bwMode="auto">
          <a:xfrm>
            <a:off x="7814930" y="1350335"/>
            <a:ext cx="542261" cy="489098"/>
          </a:xfrm>
          <a:custGeom>
            <a:avLst/>
            <a:gdLst>
              <a:gd name="connsiteX0" fmla="*/ 542261 w 542261"/>
              <a:gd name="connsiteY0" fmla="*/ 159488 h 489098"/>
              <a:gd name="connsiteX1" fmla="*/ 457200 w 542261"/>
              <a:gd name="connsiteY1" fmla="*/ 116958 h 489098"/>
              <a:gd name="connsiteX2" fmla="*/ 372140 w 542261"/>
              <a:gd name="connsiteY2" fmla="*/ 42530 h 489098"/>
              <a:gd name="connsiteX3" fmla="*/ 329610 w 542261"/>
              <a:gd name="connsiteY3" fmla="*/ 21265 h 489098"/>
              <a:gd name="connsiteX4" fmla="*/ 265814 w 542261"/>
              <a:gd name="connsiteY4" fmla="*/ 0 h 489098"/>
              <a:gd name="connsiteX5" fmla="*/ 170121 w 542261"/>
              <a:gd name="connsiteY5" fmla="*/ 10632 h 489098"/>
              <a:gd name="connsiteX6" fmla="*/ 106326 w 542261"/>
              <a:gd name="connsiteY6" fmla="*/ 42530 h 489098"/>
              <a:gd name="connsiteX7" fmla="*/ 74428 w 542261"/>
              <a:gd name="connsiteY7" fmla="*/ 53163 h 489098"/>
              <a:gd name="connsiteX8" fmla="*/ 53163 w 542261"/>
              <a:gd name="connsiteY8" fmla="*/ 85060 h 489098"/>
              <a:gd name="connsiteX9" fmla="*/ 21265 w 542261"/>
              <a:gd name="connsiteY9" fmla="*/ 116958 h 489098"/>
              <a:gd name="connsiteX10" fmla="*/ 0 w 542261"/>
              <a:gd name="connsiteY10" fmla="*/ 202018 h 489098"/>
              <a:gd name="connsiteX11" fmla="*/ 21265 w 542261"/>
              <a:gd name="connsiteY11" fmla="*/ 382772 h 489098"/>
              <a:gd name="connsiteX12" fmla="*/ 42530 w 542261"/>
              <a:gd name="connsiteY12" fmla="*/ 414670 h 489098"/>
              <a:gd name="connsiteX13" fmla="*/ 138223 w 542261"/>
              <a:gd name="connsiteY13" fmla="*/ 457200 h 489098"/>
              <a:gd name="connsiteX14" fmla="*/ 170121 w 542261"/>
              <a:gd name="connsiteY14" fmla="*/ 467832 h 489098"/>
              <a:gd name="connsiteX15" fmla="*/ 202019 w 542261"/>
              <a:gd name="connsiteY15" fmla="*/ 478465 h 489098"/>
              <a:gd name="connsiteX16" fmla="*/ 233917 w 542261"/>
              <a:gd name="connsiteY16" fmla="*/ 489098 h 489098"/>
              <a:gd name="connsiteX17" fmla="*/ 318977 w 542261"/>
              <a:gd name="connsiteY17" fmla="*/ 478465 h 489098"/>
              <a:gd name="connsiteX18" fmla="*/ 404037 w 542261"/>
              <a:gd name="connsiteY18" fmla="*/ 457200 h 489098"/>
              <a:gd name="connsiteX19" fmla="*/ 446568 w 542261"/>
              <a:gd name="connsiteY19" fmla="*/ 435935 h 489098"/>
              <a:gd name="connsiteX20" fmla="*/ 478465 w 542261"/>
              <a:gd name="connsiteY20" fmla="*/ 425302 h 489098"/>
              <a:gd name="connsiteX21" fmla="*/ 510363 w 542261"/>
              <a:gd name="connsiteY21" fmla="*/ 361507 h 489098"/>
              <a:gd name="connsiteX22" fmla="*/ 542261 w 542261"/>
              <a:gd name="connsiteY22" fmla="*/ 297712 h 489098"/>
              <a:gd name="connsiteX23" fmla="*/ 510363 w 542261"/>
              <a:gd name="connsiteY23" fmla="*/ 180753 h 489098"/>
              <a:gd name="connsiteX24" fmla="*/ 489098 w 542261"/>
              <a:gd name="connsiteY24" fmla="*/ 127591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2261" h="489098">
                <a:moveTo>
                  <a:pt x="542261" y="159488"/>
                </a:moveTo>
                <a:cubicBezTo>
                  <a:pt x="508533" y="145997"/>
                  <a:pt x="484022" y="140428"/>
                  <a:pt x="457200" y="116958"/>
                </a:cubicBezTo>
                <a:cubicBezTo>
                  <a:pt x="401847" y="68524"/>
                  <a:pt x="421399" y="70678"/>
                  <a:pt x="372140" y="42530"/>
                </a:cubicBezTo>
                <a:cubicBezTo>
                  <a:pt x="358378" y="34666"/>
                  <a:pt x="344326" y="27151"/>
                  <a:pt x="329610" y="21265"/>
                </a:cubicBezTo>
                <a:cubicBezTo>
                  <a:pt x="308798" y="12940"/>
                  <a:pt x="265814" y="0"/>
                  <a:pt x="265814" y="0"/>
                </a:cubicBezTo>
                <a:cubicBezTo>
                  <a:pt x="233916" y="3544"/>
                  <a:pt x="201778" y="5356"/>
                  <a:pt x="170121" y="10632"/>
                </a:cubicBezTo>
                <a:cubicBezTo>
                  <a:pt x="130034" y="17313"/>
                  <a:pt x="143063" y="24161"/>
                  <a:pt x="106326" y="42530"/>
                </a:cubicBezTo>
                <a:cubicBezTo>
                  <a:pt x="96301" y="47542"/>
                  <a:pt x="85061" y="49619"/>
                  <a:pt x="74428" y="53163"/>
                </a:cubicBezTo>
                <a:cubicBezTo>
                  <a:pt x="67340" y="63795"/>
                  <a:pt x="61344" y="75243"/>
                  <a:pt x="53163" y="85060"/>
                </a:cubicBezTo>
                <a:cubicBezTo>
                  <a:pt x="43537" y="96612"/>
                  <a:pt x="27487" y="103269"/>
                  <a:pt x="21265" y="116958"/>
                </a:cubicBezTo>
                <a:cubicBezTo>
                  <a:pt x="9171" y="143564"/>
                  <a:pt x="0" y="202018"/>
                  <a:pt x="0" y="202018"/>
                </a:cubicBezTo>
                <a:cubicBezTo>
                  <a:pt x="1679" y="225527"/>
                  <a:pt x="-2900" y="334441"/>
                  <a:pt x="21265" y="382772"/>
                </a:cubicBezTo>
                <a:cubicBezTo>
                  <a:pt x="26980" y="394202"/>
                  <a:pt x="33494" y="405634"/>
                  <a:pt x="42530" y="414670"/>
                </a:cubicBezTo>
                <a:cubicBezTo>
                  <a:pt x="67803" y="439943"/>
                  <a:pt x="106640" y="446673"/>
                  <a:pt x="138223" y="457200"/>
                </a:cubicBezTo>
                <a:lnTo>
                  <a:pt x="170121" y="467832"/>
                </a:lnTo>
                <a:lnTo>
                  <a:pt x="202019" y="478465"/>
                </a:lnTo>
                <a:lnTo>
                  <a:pt x="233917" y="489098"/>
                </a:lnTo>
                <a:cubicBezTo>
                  <a:pt x="262270" y="485554"/>
                  <a:pt x="290892" y="483731"/>
                  <a:pt x="318977" y="478465"/>
                </a:cubicBezTo>
                <a:cubicBezTo>
                  <a:pt x="347702" y="473079"/>
                  <a:pt x="404037" y="457200"/>
                  <a:pt x="404037" y="457200"/>
                </a:cubicBezTo>
                <a:cubicBezTo>
                  <a:pt x="418214" y="450112"/>
                  <a:pt x="431999" y="442179"/>
                  <a:pt x="446568" y="435935"/>
                </a:cubicBezTo>
                <a:cubicBezTo>
                  <a:pt x="456869" y="431520"/>
                  <a:pt x="469713" y="432303"/>
                  <a:pt x="478465" y="425302"/>
                </a:cubicBezTo>
                <a:cubicBezTo>
                  <a:pt x="503857" y="404988"/>
                  <a:pt x="497522" y="387189"/>
                  <a:pt x="510363" y="361507"/>
                </a:cubicBezTo>
                <a:cubicBezTo>
                  <a:pt x="551588" y="279058"/>
                  <a:pt x="515534" y="377889"/>
                  <a:pt x="542261" y="297712"/>
                </a:cubicBezTo>
                <a:cubicBezTo>
                  <a:pt x="527233" y="222573"/>
                  <a:pt x="537342" y="261688"/>
                  <a:pt x="510363" y="180753"/>
                </a:cubicBezTo>
                <a:cubicBezTo>
                  <a:pt x="497226" y="141342"/>
                  <a:pt x="504741" y="158878"/>
                  <a:pt x="489098" y="127591"/>
                </a:cubicBezTo>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4467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8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CC99FF"/>
                </a:solidFill>
              </a:rPr>
              <a:t>For 1 bonus point.  Which big concept    was missing from this round?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7659484" y="12957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img.posterlounge.de/images/wbig/joe-und-mary-ann-mcdonald-cubs-hunting-and-playing-with-baby-gazelle-in-the-masai-mara-gr-182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8" y="1594884"/>
            <a:ext cx="8554262" cy="4882116"/>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2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86717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D92D95E6-D14A-6D7A-6902-E62BD1C5DC2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935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400404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solidFill>
                            <a:srgbClr val="CC99FF"/>
                          </a:solidFill>
                        </a:rPr>
                        <a:t>LEVEL</a:t>
                      </a:r>
                      <a:r>
                        <a:rPr lang="en-US" baseline="0" dirty="0">
                          <a:solidFill>
                            <a:srgbClr val="CC99FF"/>
                          </a:solidFill>
                        </a:rPr>
                        <a:t> -UP</a:t>
                      </a:r>
                      <a:endParaRPr lang="en-US" dirty="0">
                        <a:solidFill>
                          <a:srgbClr val="CC99FF"/>
                        </a:solidFill>
                      </a:endParaRPr>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F04E227A-AD0C-2C7D-8210-44FF61612B6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935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66700" y="228600"/>
            <a:ext cx="8686800" cy="2419124"/>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20000"/>
              </a:spcBef>
              <a:buClr>
                <a:schemeClr val="hlink"/>
              </a:buClr>
              <a:buSzPct val="80000"/>
              <a:buFont typeface="Wingdings" pitchFamily="2" charset="2"/>
              <a:buNone/>
              <a:defRPr/>
            </a:pPr>
            <a:r>
              <a:rPr lang="en-US" dirty="0">
                <a:solidFill>
                  <a:srgbClr val="FF99FF"/>
                </a:solidFill>
                <a:effectLst>
                  <a:outerShdw blurRad="38100" dist="38100" dir="2700000" algn="tl">
                    <a:srgbClr val="808080"/>
                  </a:outerShdw>
                </a:effectLst>
              </a:rPr>
              <a:t>This is the name for all of the relationships of populations with each other and their environment?</a:t>
            </a:r>
            <a:endParaRPr lang="en-US" dirty="0">
              <a:solidFill>
                <a:srgbClr val="FF99FF"/>
              </a:solidFill>
              <a:effectLst>
                <a:outerShdw blurRad="38100" dist="38100" dir="2700000" algn="tl">
                  <a:srgbClr val="FFFFFF"/>
                </a:outerShdw>
              </a:effectLst>
            </a:endParaRPr>
          </a:p>
          <a:p>
            <a:pPr eaLnBrk="1" hangingPunct="1">
              <a:defRPr/>
            </a:pPr>
            <a:endParaRPr lang="en-US" dirty="0">
              <a:solidFill>
                <a:schemeClr val="bg1"/>
              </a:solidFill>
              <a:latin typeface="Times New Roman" pitchFamily="18" charset="0"/>
            </a:endParaRPr>
          </a:p>
        </p:txBody>
      </p:sp>
      <p:pic>
        <p:nvPicPr>
          <p:cNvPr id="51203" name="Picture 6" descr="konza_landscape%5BHR%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46588"/>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51205" name="WordArt 5"/>
          <p:cNvSpPr>
            <a:spLocks noChangeArrowheads="1" noChangeShapeType="1" noTextEdit="1"/>
          </p:cNvSpPr>
          <p:nvPr/>
        </p:nvSpPr>
        <p:spPr bwMode="auto">
          <a:xfrm>
            <a:off x="533400" y="2209800"/>
            <a:ext cx="9906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2" name="Rectangle 1"/>
          <p:cNvSpPr/>
          <p:nvPr/>
        </p:nvSpPr>
        <p:spPr>
          <a:xfrm>
            <a:off x="2209800" y="2788592"/>
            <a:ext cx="6480540" cy="461665"/>
          </a:xfrm>
          <a:prstGeom prst="rect">
            <a:avLst/>
          </a:prstGeom>
          <a:noFill/>
        </p:spPr>
        <p:txBody>
          <a:bodyPr wrap="square" lIns="91440" tIns="45720" rIns="91440" bIns="45720">
            <a:spAutoFit/>
          </a:bodyPr>
          <a:lstStyle/>
          <a:p>
            <a:pPr algn="ctr">
              <a:buNone/>
            </a:pPr>
            <a:r>
              <a:rPr lang="en-US" sz="2400" b="1" cap="none" spc="0" dirty="0">
                <a:ln w="17780" cmpd="sng">
                  <a:solidFill>
                    <a:sysClr val="windowText" lastClr="000000"/>
                  </a:solidFill>
                  <a:prstDash val="solid"/>
                  <a:miter lim="800000"/>
                </a:ln>
                <a:solidFill>
                  <a:srgbClr val="CC99FF"/>
                </a:solidFill>
                <a:effectLst>
                  <a:outerShdw blurRad="50800" algn="tl" rotWithShape="0">
                    <a:srgbClr val="000000"/>
                  </a:outerShdw>
                </a:effectLst>
              </a:rPr>
              <a:t>Can be large and small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54DBB7DB-CCBE-8292-2BED-1D02413FD58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995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52400" y="228600"/>
            <a:ext cx="8610600" cy="1768475"/>
          </a:xfrm>
          <a:prstGeom prst="rect">
            <a:avLst/>
          </a:prstGeom>
          <a:noFill/>
          <a:ln w="28575">
            <a:solidFill>
              <a:srgbClr val="000000"/>
            </a:solidFill>
            <a:miter lim="800000"/>
            <a:headEnd/>
            <a:tailEnd/>
          </a:ln>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a:solidFill>
                  <a:srgbClr val="92D050"/>
                </a:solidFill>
                <a:effectLst>
                  <a:outerShdw blurRad="38100" dist="38100" dir="2700000" algn="tl">
                    <a:srgbClr val="808080"/>
                  </a:outerShdw>
                </a:effectLst>
              </a:rPr>
              <a:t>These are groups of similar individuals who tend to mate with each other in a limited geographic area? </a:t>
            </a:r>
            <a:endParaRPr lang="en-US" dirty="0">
              <a:solidFill>
                <a:srgbClr val="92D050"/>
              </a:solidFill>
              <a:effectLst>
                <a:outerShdw blurRad="38100" dist="38100" dir="2700000" algn="tl">
                  <a:srgbClr val="FFFFFF"/>
                </a:outerShdw>
              </a:effectLst>
            </a:endParaRPr>
          </a:p>
        </p:txBody>
      </p:sp>
      <p:pic>
        <p:nvPicPr>
          <p:cNvPr id="49155" name="Picture 6" descr="Bison%20Herd%20on%20the%20M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39200" cy="4572000"/>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49157" name="WordArt 5"/>
          <p:cNvSpPr>
            <a:spLocks noChangeArrowheads="1" noChangeShapeType="1" noTextEdit="1"/>
          </p:cNvSpPr>
          <p:nvPr/>
        </p:nvSpPr>
        <p:spPr bwMode="auto">
          <a:xfrm>
            <a:off x="304800" y="2057400"/>
            <a:ext cx="9906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F1231BEC-A02F-EC5E-F3C9-34D2A83DAEF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3580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228600"/>
            <a:ext cx="80772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a:solidFill>
                  <a:srgbClr val="99CCFF"/>
                </a:solidFill>
                <a:effectLst>
                  <a:outerShdw blurRad="38100" dist="38100" dir="2700000" algn="tl">
                    <a:srgbClr val="808080"/>
                  </a:outerShdw>
                </a:effectLst>
              </a:rPr>
              <a:t>This is an organism with unique DNA and cells. </a:t>
            </a:r>
            <a:endParaRPr lang="en-US" dirty="0">
              <a:solidFill>
                <a:srgbClr val="99CCFF"/>
              </a:solidFill>
              <a:effectLst>
                <a:outerShdw blurRad="38100" dist="38100" dir="2700000" algn="tl">
                  <a:srgbClr val="FFFFFF"/>
                </a:outerShdw>
              </a:effectLst>
            </a:endParaRPr>
          </a:p>
        </p:txBody>
      </p:sp>
      <p:pic>
        <p:nvPicPr>
          <p:cNvPr id="47107" name="Picture 6"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buffal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47110" name="WordArt 6"/>
          <p:cNvSpPr>
            <a:spLocks noChangeArrowheads="1" noChangeShapeType="1" noTextEdit="1"/>
          </p:cNvSpPr>
          <p:nvPr/>
        </p:nvSpPr>
        <p:spPr bwMode="auto">
          <a:xfrm>
            <a:off x="609600" y="1524000"/>
            <a:ext cx="762000" cy="14668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9610A308-A465-BFC4-5D0B-9DD8E950DF96}"/>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2766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 y="228600"/>
            <a:ext cx="8763000" cy="1739900"/>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20000"/>
              </a:spcBef>
              <a:buClr>
                <a:schemeClr val="hlink"/>
              </a:buClr>
              <a:buSzPct val="80000"/>
              <a:buFont typeface="Wingdings" pitchFamily="2" charset="2"/>
              <a:buNone/>
              <a:defRPr/>
            </a:pPr>
            <a:r>
              <a:rPr lang="en-US" dirty="0">
                <a:solidFill>
                  <a:schemeClr val="accent1">
                    <a:lumMod val="60000"/>
                    <a:lumOff val="40000"/>
                  </a:schemeClr>
                </a:solidFill>
                <a:effectLst>
                  <a:outerShdw blurRad="38100" dist="38100" dir="2700000" algn="tl">
                    <a:srgbClr val="808080"/>
                  </a:outerShdw>
                </a:effectLst>
              </a:rPr>
              <a:t>This is the name for the part of the earth and its atmosphere in which living organisms exist?</a:t>
            </a:r>
            <a:r>
              <a:rPr lang="en-US" dirty="0">
                <a:solidFill>
                  <a:schemeClr val="accent1">
                    <a:lumMod val="60000"/>
                    <a:lumOff val="40000"/>
                  </a:schemeClr>
                </a:solidFill>
                <a:effectLst>
                  <a:outerShdw blurRad="38100" dist="38100" dir="2700000" algn="tl">
                    <a:srgbClr val="FFFFFF"/>
                  </a:outerShdw>
                </a:effectLst>
              </a:rPr>
              <a:t> </a:t>
            </a:r>
            <a:endParaRPr lang="en-US" dirty="0">
              <a:solidFill>
                <a:schemeClr val="accent1">
                  <a:lumMod val="60000"/>
                  <a:lumOff val="40000"/>
                </a:schemeClr>
              </a:solidFill>
              <a:latin typeface="Times New Roman" pitchFamily="18" charset="0"/>
            </a:endParaRPr>
          </a:p>
        </p:txBody>
      </p:sp>
      <p:pic>
        <p:nvPicPr>
          <p:cNvPr id="55299" name="Picture 6" descr="USFromSpaceWithStars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55301" name="WordArt 7"/>
          <p:cNvSpPr>
            <a:spLocks noChangeArrowheads="1" noChangeShapeType="1" noTextEdit="1"/>
          </p:cNvSpPr>
          <p:nvPr/>
        </p:nvSpPr>
        <p:spPr bwMode="auto">
          <a:xfrm>
            <a:off x="7543800" y="2133600"/>
            <a:ext cx="10668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8DD8A8A3-AC1B-0841-4D1B-CD3C3AA1892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7156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160591"/>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solidFill>
                  <a:schemeClr val="accent2">
                    <a:lumMod val="60000"/>
                    <a:lumOff val="40000"/>
                  </a:schemeClr>
                </a:solidFill>
                <a:effectLst>
                  <a:outerShdw blurRad="38100" dist="38100" dir="2700000" algn="tl">
                    <a:srgbClr val="808080"/>
                  </a:outerShdw>
                </a:effectLst>
              </a:rPr>
              <a:t>This is the name for a regional ecosystem characterized by distinct types of vegetation, animals.  </a:t>
            </a:r>
          </a:p>
          <a:p>
            <a:pPr>
              <a:spcBef>
                <a:spcPct val="20000"/>
              </a:spcBef>
              <a:buClr>
                <a:schemeClr val="hlink"/>
              </a:buClr>
              <a:buSzPct val="80000"/>
              <a:buFont typeface="Wingdings" pitchFamily="2" charset="2"/>
              <a:buNone/>
              <a:defRPr/>
            </a:pPr>
            <a:r>
              <a:rPr lang="en-US" sz="3200" dirty="0">
                <a:solidFill>
                  <a:schemeClr val="bg1"/>
                </a:solidFill>
                <a:effectLst>
                  <a:outerShdw blurRad="38100" dist="38100" dir="2700000" algn="tl">
                    <a:srgbClr val="808080"/>
                  </a:outerShdw>
                </a:effectLst>
              </a:rPr>
              <a:t>	</a:t>
            </a:r>
            <a:r>
              <a:rPr lang="en-US" sz="3200" dirty="0">
                <a:solidFill>
                  <a:srgbClr val="CC9900"/>
                </a:solidFill>
                <a:effectLst>
                  <a:outerShdw blurRad="38100" dist="38100" dir="2700000" algn="tl">
                    <a:srgbClr val="FFFFFF"/>
                  </a:outerShdw>
                </a:effectLst>
              </a:rPr>
              <a:t>Determined by temperature and rainfall.</a:t>
            </a:r>
            <a:r>
              <a:rPr lang="en-US" sz="3200" dirty="0">
                <a:solidFill>
                  <a:schemeClr val="bg1"/>
                </a:solidFill>
                <a:effectLst>
                  <a:outerShdw blurRad="38100" dist="38100" dir="2700000" algn="tl">
                    <a:srgbClr val="808080"/>
                  </a:outerShdw>
                </a:effectLst>
              </a:rPr>
              <a:t> </a:t>
            </a:r>
            <a:endParaRPr lang="en-US" sz="3200" dirty="0">
              <a:solidFill>
                <a:schemeClr val="bg1"/>
              </a:solidFill>
              <a:latin typeface="Times New Roman" pitchFamily="18" charset="0"/>
            </a:endParaRPr>
          </a:p>
        </p:txBody>
      </p:sp>
      <p:pic>
        <p:nvPicPr>
          <p:cNvPr id="52227" name="Picture 7" descr="TundraBi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86800" cy="3962400"/>
          </a:xfrm>
          <a:prstGeom prst="rect">
            <a:avLst/>
          </a:prstGeom>
          <a:noFill/>
          <a:ln w="381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52229" name="WordArt 7"/>
          <p:cNvSpPr>
            <a:spLocks noChangeArrowheads="1" noChangeShapeType="1" noTextEdit="1"/>
          </p:cNvSpPr>
          <p:nvPr/>
        </p:nvSpPr>
        <p:spPr bwMode="auto">
          <a:xfrm>
            <a:off x="466338" y="2654595"/>
            <a:ext cx="1600200" cy="1695450"/>
          </a:xfrm>
          <a:prstGeom prst="rect">
            <a:avLst/>
          </a:prstGeom>
        </p:spPr>
        <p:txBody>
          <a:bodyPr wrap="none" fromWordArt="1">
            <a:prstTxWarp prst="textPlain">
              <a:avLst>
                <a:gd name="adj" fmla="val 50000"/>
              </a:avLst>
            </a:prstTxWarp>
          </a:bodyPr>
          <a:lstStyle/>
          <a:p>
            <a:pPr algn="ctr">
              <a:buNone/>
            </a:pPr>
            <a:r>
              <a:rPr lang="en-US"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4390A518-8C89-4BF9-5EBB-6216574E805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1905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C3B07CEB-8582-DEEC-BDF5-23AED23C9F4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86717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3894A729-F3F0-F05F-849A-42F4C2E16800}"/>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935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83274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solidFill>
                            <a:srgbClr val="9900FF"/>
                          </a:solidFill>
                        </a:rPr>
                        <a:t>MR.</a:t>
                      </a:r>
                      <a:r>
                        <a:rPr lang="en-US" baseline="0" dirty="0">
                          <a:solidFill>
                            <a:srgbClr val="9900FF"/>
                          </a:solidFill>
                        </a:rPr>
                        <a:t> NEEDS</a:t>
                      </a:r>
                      <a:endParaRPr lang="en-US" dirty="0">
                        <a:solidFill>
                          <a:srgbClr val="9900FF"/>
                        </a:solidFill>
                      </a:endParaRPr>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75000"/>
                        <a:lumOff val="2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75000"/>
                        <a:lumOff val="2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75000"/>
                        <a:lumOff val="2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75000"/>
                        <a:lumOff val="2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75000"/>
                        <a:lumOff val="2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32633ED0-F390-E638-88CC-9C05B63F0AEE}"/>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935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solidFill>
                  <a:schemeClr val="accent1">
                    <a:lumMod val="60000"/>
                    <a:lumOff val="40000"/>
                  </a:schemeClr>
                </a:solidFill>
                <a:effectLst>
                  <a:outerShdw blurRad="38100" dist="38100" dir="2700000" algn="tl">
                    <a:srgbClr val="808080"/>
                  </a:outerShdw>
                </a:effectLst>
              </a:rPr>
              <a:t>Which two parts of the biosphere are covered up?</a:t>
            </a:r>
            <a:endParaRPr lang="en-US" sz="3200" dirty="0">
              <a:solidFill>
                <a:schemeClr val="accent1">
                  <a:lumMod val="60000"/>
                  <a:lumOff val="40000"/>
                </a:schemeClr>
              </a:solidFill>
              <a:latin typeface="Times New Roman" pitchFamily="18" charset="0"/>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2552700" y="16002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a:glow>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pic>
        <p:nvPicPr>
          <p:cNvPr id="4" name="Picture 3">
            <a:extLst>
              <a:ext uri="{FF2B5EF4-FFF2-40B4-BE49-F238E27FC236}">
                <a16:creationId xmlns:a16="http://schemas.microsoft.com/office/drawing/2014/main" id="{5FFACFA5-BE55-D65D-986D-AFB01CFAC93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7146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solidFill>
                  <a:srgbClr val="99CCFF"/>
                </a:solidFill>
                <a:latin typeface="Times New Roman" pitchFamily="18" charset="0"/>
              </a:rPr>
              <a:t>This is the type of environment that an organism lives in? </a:t>
            </a:r>
            <a:r>
              <a:rPr lang="en-US" sz="3200" dirty="0">
                <a:solidFill>
                  <a:srgbClr val="FF5050"/>
                </a:solidFill>
                <a:latin typeface="Times New Roman" pitchFamily="18" charset="0"/>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buNone/>
            </a:pPr>
            <a:r>
              <a:rPr lang="en-US" sz="800" b="1" dirty="0">
                <a:solidFill>
                  <a:schemeClr val="bg1"/>
                </a:solidFill>
                <a:latin typeface="Tahoma" pitchFamily="34" charset="0"/>
              </a:rPr>
              <a:t>Copyright © 2024 SlideSpark LLC</a:t>
            </a:r>
            <a:endParaRPr lang="en-US" sz="1800" dirty="0">
              <a:solidFill>
                <a:schemeClr val="bg1"/>
              </a:solidFill>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pic>
        <p:nvPicPr>
          <p:cNvPr id="10"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38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28600" y="2286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a:solidFill>
                  <a:srgbClr val="CC99FF"/>
                </a:solidFill>
                <a:effectLst>
                  <a:outerShdw blurRad="38100" dist="38100" dir="2700000" algn="tl">
                    <a:srgbClr val="808080"/>
                  </a:outerShdw>
                </a:effectLst>
              </a:rPr>
              <a:t>This is the place or function of a given organism within its ecosystem? </a:t>
            </a:r>
            <a:endParaRPr lang="en-US" dirty="0">
              <a:solidFill>
                <a:srgbClr val="CC99FF"/>
              </a:solidFill>
              <a:effectLst>
                <a:outerShdw blurRad="38100" dist="38100" dir="2700000" algn="tl">
                  <a:srgbClr val="FFFFFF"/>
                </a:outerShdw>
              </a:effectLst>
            </a:endParaRPr>
          </a:p>
        </p:txBody>
      </p:sp>
      <p:pic>
        <p:nvPicPr>
          <p:cNvPr id="58371" name="Picture 7" descr="305955659_79c27c85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4"/>
          <p:cNvSpPr>
            <a:spLocks noChangeArrowheads="1" noChangeShapeType="1" noTextEdit="1"/>
          </p:cNvSpPr>
          <p:nvPr/>
        </p:nvSpPr>
        <p:spPr bwMode="auto">
          <a:xfrm>
            <a:off x="381000" y="1600200"/>
            <a:ext cx="1143000" cy="990600"/>
          </a:xfrm>
          <a:prstGeom prst="rect">
            <a:avLst/>
          </a:prstGeom>
        </p:spPr>
        <p:txBody>
          <a:bodyPr wrap="none" fromWordArt="1">
            <a:prstTxWarp prst="textPlain">
              <a:avLst>
                <a:gd name="adj" fmla="val 50000"/>
              </a:avLst>
            </a:prstTxWarp>
          </a:bodyPr>
          <a:lstStyle/>
          <a:p>
            <a:pPr algn="ctr">
              <a:buNone/>
            </a:pPr>
            <a:r>
              <a:rPr lang="en-US"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
        <p:nvSpPr>
          <p:cNvPr id="58373" name="WordArt 5"/>
          <p:cNvSpPr>
            <a:spLocks noChangeArrowheads="1" noChangeShapeType="1" noTextEdit="1"/>
          </p:cNvSpPr>
          <p:nvPr/>
        </p:nvSpPr>
        <p:spPr bwMode="auto">
          <a:xfrm>
            <a:off x="304800" y="4419600"/>
            <a:ext cx="4419600" cy="2243138"/>
          </a:xfrm>
          <a:prstGeom prst="rect">
            <a:avLst/>
          </a:prstGeom>
        </p:spPr>
        <p:txBody>
          <a:bodyPr wrap="none" fromWordArt="1">
            <a:prstTxWarp prst="textSlantUp">
              <a:avLst>
                <a:gd name="adj" fmla="val 32056"/>
              </a:avLst>
            </a:prstTxWarp>
          </a:bodyPr>
          <a:lstStyle/>
          <a:p>
            <a:pPr algn="ctr">
              <a:buNone/>
            </a:pPr>
            <a:endParaRPr lang="en-US" kern="10" dirty="0">
              <a:ln w="9525">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7161">
            <a:off x="475080" y="4029075"/>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3522">
            <a:off x="1838316" y="3872862"/>
            <a:ext cx="9144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2475E8A-C3E5-461A-88B0-EDF11293388C}"/>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0952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What letters are under which box? </a:t>
            </a:r>
            <a:r>
              <a:rPr lang="en-US" dirty="0">
                <a:solidFill>
                  <a:srgbClr val="FF00FF"/>
                </a:solidFill>
              </a:rPr>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8594814"/>
              </p:ext>
            </p:extLst>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32978">
                <a:tc>
                  <a:txBody>
                    <a:bodyPr/>
                    <a:lstStyle/>
                    <a:p>
                      <a:r>
                        <a:rPr lang="en-US" dirty="0"/>
                        <a:t>      R Species</a:t>
                      </a:r>
                    </a:p>
                  </a:txBody>
                  <a:tcPr/>
                </a:tc>
                <a:tc>
                  <a:txBody>
                    <a:bodyPr/>
                    <a:lstStyle/>
                    <a:p>
                      <a:r>
                        <a:rPr lang="en-US" dirty="0"/>
                        <a:t>K Species</a:t>
                      </a:r>
                    </a:p>
                  </a:txBody>
                  <a:tcPr/>
                </a:tc>
                <a:extLst>
                  <a:ext uri="{0D108BD9-81ED-4DB2-BD59-A6C34878D82A}">
                    <a16:rowId xmlns:a16="http://schemas.microsoft.com/office/drawing/2014/main" val="10000"/>
                  </a:ext>
                </a:extLst>
              </a:tr>
              <a:tr h="577304">
                <a:tc>
                  <a:txBody>
                    <a:bodyPr/>
                    <a:lstStyle/>
                    <a:p>
                      <a:r>
                        <a:rPr lang="en-US" dirty="0"/>
                        <a:t>Organism is very small size</a:t>
                      </a:r>
                    </a:p>
                  </a:txBody>
                  <a:tcPr>
                    <a:solidFill>
                      <a:srgbClr val="FFCCFF"/>
                    </a:solidFill>
                  </a:tcPr>
                </a:tc>
                <a:tc>
                  <a:txBody>
                    <a:bodyPr/>
                    <a:lstStyle/>
                    <a:p>
                      <a:r>
                        <a:rPr lang="en-US" dirty="0"/>
                        <a:t>Large Organism</a:t>
                      </a:r>
                    </a:p>
                  </a:txBody>
                  <a:tcPr>
                    <a:solidFill>
                      <a:schemeClr val="bg2">
                        <a:lumMod val="40000"/>
                        <a:lumOff val="60000"/>
                      </a:schemeClr>
                    </a:solidFill>
                  </a:tcPr>
                </a:tc>
                <a:extLst>
                  <a:ext uri="{0D108BD9-81ED-4DB2-BD59-A6C34878D82A}">
                    <a16:rowId xmlns:a16="http://schemas.microsoft.com/office/drawing/2014/main" val="10001"/>
                  </a:ext>
                </a:extLst>
              </a:tr>
              <a:tr h="582114">
                <a:tc>
                  <a:txBody>
                    <a:bodyPr/>
                    <a:lstStyle/>
                    <a:p>
                      <a:r>
                        <a:rPr lang="en-US" dirty="0"/>
                        <a:t>Energy to make a new organism</a:t>
                      </a:r>
                      <a:r>
                        <a:rPr lang="en-US" baseline="0" dirty="0"/>
                        <a:t> is low</a:t>
                      </a:r>
                      <a:endParaRPr lang="en-US" dirty="0"/>
                    </a:p>
                  </a:txBody>
                  <a:tcPr>
                    <a:solidFill>
                      <a:srgbClr val="FFCCFF"/>
                    </a:solidFill>
                  </a:tcPr>
                </a:tc>
                <a:tc>
                  <a:txBody>
                    <a:bodyPr/>
                    <a:lstStyle/>
                    <a:p>
                      <a:r>
                        <a:rPr lang="en-US" dirty="0"/>
                        <a:t>Energy to make a new organism is high</a:t>
                      </a:r>
                    </a:p>
                  </a:txBody>
                  <a:tcPr>
                    <a:solidFill>
                      <a:schemeClr val="bg2">
                        <a:lumMod val="40000"/>
                        <a:lumOff val="60000"/>
                      </a:schemeClr>
                    </a:solidFill>
                  </a:tcPr>
                </a:tc>
                <a:extLst>
                  <a:ext uri="{0D108BD9-81ED-4DB2-BD59-A6C34878D82A}">
                    <a16:rowId xmlns:a16="http://schemas.microsoft.com/office/drawing/2014/main" val="10002"/>
                  </a:ext>
                </a:extLst>
              </a:tr>
              <a:tr h="736063">
                <a:tc>
                  <a:txBody>
                    <a:bodyPr/>
                    <a:lstStyle/>
                    <a:p>
                      <a:r>
                        <a:rPr lang="en-US" dirty="0"/>
                        <a:t>Many babies made at once</a:t>
                      </a:r>
                    </a:p>
                  </a:txBody>
                  <a:tcPr>
                    <a:solidFill>
                      <a:srgbClr val="FFCCFF"/>
                    </a:solidFill>
                  </a:tcPr>
                </a:tc>
                <a:tc>
                  <a:txBody>
                    <a:bodyPr/>
                    <a:lstStyle/>
                    <a:p>
                      <a:r>
                        <a:rPr lang="en-US" dirty="0"/>
                        <a:t>Low number of babies made at a</a:t>
                      </a:r>
                      <a:r>
                        <a:rPr lang="en-US" baseline="0" dirty="0"/>
                        <a:t> time</a:t>
                      </a:r>
                      <a:endParaRPr lang="en-US" dirty="0"/>
                    </a:p>
                  </a:txBody>
                  <a:tcPr>
                    <a:solidFill>
                      <a:schemeClr val="bg2">
                        <a:lumMod val="40000"/>
                        <a:lumOff val="60000"/>
                      </a:schemeClr>
                    </a:solidFill>
                  </a:tcPr>
                </a:tc>
                <a:extLst>
                  <a:ext uri="{0D108BD9-81ED-4DB2-BD59-A6C34878D82A}">
                    <a16:rowId xmlns:a16="http://schemas.microsoft.com/office/drawing/2014/main" val="10003"/>
                  </a:ext>
                </a:extLst>
              </a:tr>
              <a:tr h="524384">
                <a:tc>
                  <a:txBody>
                    <a:bodyPr/>
                    <a:lstStyle/>
                    <a:p>
                      <a:r>
                        <a:rPr lang="en-US" dirty="0"/>
                        <a:t>Early</a:t>
                      </a:r>
                      <a:r>
                        <a:rPr lang="en-US" baseline="0" dirty="0"/>
                        <a:t> maturity</a:t>
                      </a:r>
                      <a:endParaRPr lang="en-US" dirty="0"/>
                    </a:p>
                  </a:txBody>
                  <a:tcPr>
                    <a:solidFill>
                      <a:srgbClr val="FFCCFF"/>
                    </a:solidFill>
                  </a:tcPr>
                </a:tc>
                <a:tc>
                  <a:txBody>
                    <a:bodyPr/>
                    <a:lstStyle/>
                    <a:p>
                      <a:r>
                        <a:rPr lang="en-US" dirty="0"/>
                        <a:t>Long time for maturity</a:t>
                      </a:r>
                    </a:p>
                  </a:txBody>
                  <a:tcPr>
                    <a:solidFill>
                      <a:schemeClr val="bg2">
                        <a:lumMod val="40000"/>
                        <a:lumOff val="60000"/>
                      </a:schemeClr>
                    </a:solidFill>
                  </a:tcPr>
                </a:tc>
                <a:extLst>
                  <a:ext uri="{0D108BD9-81ED-4DB2-BD59-A6C34878D82A}">
                    <a16:rowId xmlns:a16="http://schemas.microsoft.com/office/drawing/2014/main" val="10004"/>
                  </a:ext>
                </a:extLst>
              </a:tr>
              <a:tr h="471465">
                <a:tc>
                  <a:txBody>
                    <a:bodyPr/>
                    <a:lstStyle/>
                    <a:p>
                      <a:r>
                        <a:rPr lang="en-US" dirty="0"/>
                        <a:t>Short Life</a:t>
                      </a:r>
                    </a:p>
                  </a:txBody>
                  <a:tcPr>
                    <a:solidFill>
                      <a:srgbClr val="FFCCFF"/>
                    </a:solidFill>
                  </a:tcPr>
                </a:tc>
                <a:tc>
                  <a:txBody>
                    <a:bodyPr/>
                    <a:lstStyle/>
                    <a:p>
                      <a:r>
                        <a:rPr lang="en-US" dirty="0"/>
                        <a:t>Long Life</a:t>
                      </a:r>
                    </a:p>
                  </a:txBody>
                  <a:tcPr>
                    <a:solidFill>
                      <a:schemeClr val="bg2">
                        <a:lumMod val="40000"/>
                        <a:lumOff val="60000"/>
                      </a:schemeClr>
                    </a:solidFill>
                  </a:tcPr>
                </a:tc>
                <a:extLst>
                  <a:ext uri="{0D108BD9-81ED-4DB2-BD59-A6C34878D82A}">
                    <a16:rowId xmlns:a16="http://schemas.microsoft.com/office/drawing/2014/main" val="10005"/>
                  </a:ext>
                </a:extLst>
              </a:tr>
              <a:tr h="736063">
                <a:tc>
                  <a:txBody>
                    <a:bodyPr/>
                    <a:lstStyle/>
                    <a:p>
                      <a:r>
                        <a:rPr lang="en-US" dirty="0"/>
                        <a:t>Each individual reproduces</a:t>
                      </a:r>
                      <a:r>
                        <a:rPr lang="en-US" baseline="0" dirty="0"/>
                        <a:t> once and then dies</a:t>
                      </a:r>
                      <a:endParaRPr lang="en-US" dirty="0"/>
                    </a:p>
                  </a:txBody>
                  <a:tcPr>
                    <a:solidFill>
                      <a:srgbClr val="FFCCFF"/>
                    </a:solidFill>
                  </a:tcPr>
                </a:tc>
                <a:tc>
                  <a:txBody>
                    <a:bodyPr/>
                    <a:lstStyle/>
                    <a:p>
                      <a:r>
                        <a:rPr lang="en-US" dirty="0"/>
                        <a:t>Individuals can reproduce many times throughout life</a:t>
                      </a:r>
                    </a:p>
                  </a:txBody>
                  <a:tcP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algn="ctr">
              <a:buNone/>
            </a:pP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 Selected</a:t>
            </a:r>
          </a:p>
          <a:p>
            <a:pPr algn="ctr">
              <a:buNone/>
            </a:pP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Species</a:t>
            </a: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algn="ctr">
              <a:buNone/>
            </a:pPr>
            <a:r>
              <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 Selected</a:t>
            </a:r>
          </a:p>
          <a:p>
            <a:pPr algn="ctr">
              <a:buNone/>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Species  </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bwMode="auto">
          <a:xfrm>
            <a:off x="957878" y="993258"/>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solidFill>
                  <a:srgbClr val="FF00FF"/>
                </a:solidFill>
                <a:effectLst>
                  <a:outerShdw blurRad="50800" algn="tl" rotWithShape="0">
                    <a:srgbClr val="000000"/>
                  </a:outerShdw>
                </a:effectLst>
              </a:rPr>
              <a:t>A</a:t>
            </a: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solidFill>
                  <a:schemeClr val="accent1">
                    <a:lumMod val="20000"/>
                    <a:lumOff val="80000"/>
                  </a:schemeClr>
                </a:solidFill>
                <a:effectLst>
                  <a:outerShdw blurRad="50800" algn="tl" rotWithShape="0">
                    <a:srgbClr val="000000"/>
                  </a:outerShdw>
                </a:effectLst>
              </a:rPr>
              <a:t> B</a:t>
            </a: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610928" y="259080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EDEA756D-9CD4-1090-6EB9-4C19E73E7B8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4704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259080"/>
          </a:xfrm>
          <a:prstGeom prst="rect">
            <a:avLst/>
          </a:prstGeom>
          <a:noFill/>
          <a:ln w="9525">
            <a:noFill/>
            <a:miter lim="800000"/>
            <a:headEnd/>
            <a:tailEnd/>
          </a:ln>
          <a:effectLst/>
        </p:spPr>
        <p:txBody>
          <a:bodyPr>
            <a:spAutoFit/>
          </a:bodyPr>
          <a:lstStyle/>
          <a:p>
            <a:pPr>
              <a:buSzPct val="80000"/>
              <a:buNone/>
              <a:defRPr/>
            </a:pPr>
            <a:r>
              <a:rPr lang="en-US" sz="3200" dirty="0">
                <a:solidFill>
                  <a:schemeClr val="tx1">
                    <a:lumMod val="50000"/>
                  </a:schemeClr>
                </a:solidFill>
              </a:rPr>
              <a:t>This is the amount of food that an area of land will yield. </a:t>
            </a:r>
          </a:p>
          <a:p>
            <a:pPr>
              <a:buSzPct val="80000"/>
              <a:buNone/>
              <a:defRPr/>
            </a:pPr>
            <a:r>
              <a:rPr lang="en-US" sz="3200" dirty="0">
                <a:solidFill>
                  <a:schemeClr val="tx1">
                    <a:lumMod val="50000"/>
                  </a:schemeClr>
                </a:solidFill>
              </a:rPr>
              <a:t>(Controls the population that can be present)</a:t>
            </a:r>
          </a:p>
          <a:p>
            <a:pPr>
              <a:spcBef>
                <a:spcPct val="20000"/>
              </a:spcBef>
              <a:buClr>
                <a:schemeClr val="hlink"/>
              </a:buClr>
              <a:buSzPct val="80000"/>
              <a:buFont typeface="Wingdings" pitchFamily="2" charset="2"/>
              <a:buNone/>
              <a:defRPr/>
            </a:pPr>
            <a:r>
              <a:rPr lang="en-US" sz="3200" dirty="0">
                <a:solidFill>
                  <a:schemeClr val="bg1"/>
                </a:solidFill>
                <a:effectLst>
                  <a:outerShdw blurRad="38100" dist="38100" dir="2700000" algn="tl">
                    <a:srgbClr val="808080"/>
                  </a:outerShdw>
                </a:effectLst>
              </a:rPr>
              <a:t>	</a:t>
            </a:r>
            <a:endParaRPr lang="en-US" sz="3200" dirty="0">
              <a:solidFill>
                <a:schemeClr val="bg1"/>
              </a:solidFill>
              <a:latin typeface="Times New Roman" pitchFamily="18" charset="0"/>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pic>
        <p:nvPicPr>
          <p:cNvPr id="5122" name="Picture 2" descr="http://www.newsecuritybeat.org/wp-content/uploads/2012/07/Carrying+Capacit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759825" cy="4655400"/>
          </a:xfrm>
          <a:prstGeom prst="rect">
            <a:avLst/>
          </a:prstGeom>
          <a:noFill/>
          <a:ln w="28575">
            <a:solidFill>
              <a:srgbClr val="FFCC66"/>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8977" y="2044856"/>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pic>
        <p:nvPicPr>
          <p:cNvPr id="2" name="Picture 1">
            <a:extLst>
              <a:ext uri="{FF2B5EF4-FFF2-40B4-BE49-F238E27FC236}">
                <a16:creationId xmlns:a16="http://schemas.microsoft.com/office/drawing/2014/main" id="{3D941417-7FCD-10A8-7393-6FA07ACD692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69439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623777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9F98FC4F-4E62-712D-7701-03A8B3FB0F3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0205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672496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solidFill>
                            <a:srgbClr val="FF5050"/>
                          </a:solidFill>
                        </a:rPr>
                        <a:t>WATCH</a:t>
                      </a:r>
                      <a:r>
                        <a:rPr lang="en-US" baseline="0" dirty="0">
                          <a:solidFill>
                            <a:srgbClr val="FF5050"/>
                          </a:solidFill>
                        </a:rPr>
                        <a:t> YOUR BACK JACK</a:t>
                      </a:r>
                      <a:endParaRPr lang="en-US" dirty="0">
                        <a:solidFill>
                          <a:srgbClr val="FF5050"/>
                        </a:solidFill>
                      </a:endParaRPr>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59A737A4-F090-4978-3B56-A1C46A86B165}"/>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0205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pic>
        <p:nvPicPr>
          <p:cNvPr id="9222"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48F60A4-3CED-6AFA-6BB4-BFD10A6E0F7A}"/>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7454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pic>
        <p:nvPicPr>
          <p:cNvPr id="2" name="Picture 1">
            <a:extLst>
              <a:ext uri="{FF2B5EF4-FFF2-40B4-BE49-F238E27FC236}">
                <a16:creationId xmlns:a16="http://schemas.microsoft.com/office/drawing/2014/main" id="{A768A850-6FD2-9F9E-0AB7-75DD39A473ED}"/>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
        <p:nvSpPr>
          <p:cNvPr id="2" name="Rectangle 1"/>
          <p:cNvSpPr/>
          <p:nvPr/>
        </p:nvSpPr>
        <p:spPr>
          <a:xfrm>
            <a:off x="3886200" y="2590800"/>
            <a:ext cx="1661032"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663300"/>
                  </a:solidFill>
                  <a:prstDash val="solid"/>
                  <a:miter lim="800000"/>
                </a:ln>
                <a:solidFill>
                  <a:srgbClr val="FFCC99"/>
                </a:solidFill>
                <a:effectLst>
                  <a:outerShdw blurRad="50800" algn="tl" rotWithShape="0">
                    <a:srgbClr val="000000"/>
                  </a:outerShdw>
                </a:effectLst>
              </a:rPr>
              <a:t>Lion</a:t>
            </a:r>
          </a:p>
        </p:txBody>
      </p:sp>
      <p:sp>
        <p:nvSpPr>
          <p:cNvPr id="4" name="Rectangle 3"/>
          <p:cNvSpPr/>
          <p:nvPr/>
        </p:nvSpPr>
        <p:spPr>
          <a:xfrm rot="20488930">
            <a:off x="5607331" y="1650074"/>
            <a:ext cx="2383986" cy="92333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a:ln w="50800"/>
                <a:solidFill>
                  <a:schemeClr val="bg1">
                    <a:shade val="50000"/>
                  </a:schemeClr>
                </a:solidFill>
                <a:effectLst/>
              </a:rPr>
              <a:t>Hyena</a:t>
            </a:r>
          </a:p>
        </p:txBody>
      </p:sp>
      <p:pic>
        <p:nvPicPr>
          <p:cNvPr id="6" name="Picture 5">
            <a:extLst>
              <a:ext uri="{FF2B5EF4-FFF2-40B4-BE49-F238E27FC236}">
                <a16:creationId xmlns:a16="http://schemas.microsoft.com/office/drawing/2014/main" id="{17AA2ABC-1010-CEDD-9365-0891EDDCF07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09009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a:solidFill>
                  <a:schemeClr val="accent2">
                    <a:lumMod val="60000"/>
                    <a:lumOff val="40000"/>
                  </a:schemeClr>
                </a:solidFill>
                <a:effectLst>
                  <a:outerShdw blurRad="38100" dist="38100" dir="2700000" algn="tl">
                    <a:srgbClr val="808080"/>
                  </a:outerShdw>
                </a:effectLst>
              </a:rPr>
              <a:t>What is the type of competition seen below?</a:t>
            </a:r>
            <a:r>
              <a:rPr lang="en-US" dirty="0">
                <a:solidFill>
                  <a:schemeClr val="accent2">
                    <a:lumMod val="60000"/>
                    <a:lumOff val="40000"/>
                  </a:schemeClr>
                </a:solidFill>
                <a:effectLst>
                  <a:outerShdw blurRad="38100" dist="38100" dir="2700000" algn="tl">
                    <a:srgbClr val="FFFFFF"/>
                  </a:outerShdw>
                </a:effectLst>
              </a:rPr>
              <a:t> </a:t>
            </a:r>
          </a:p>
        </p:txBody>
      </p:sp>
      <p:pic>
        <p:nvPicPr>
          <p:cNvPr id="6246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181600"/>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sp>
        <p:nvSpPr>
          <p:cNvPr id="2" name="Rectangle 1"/>
          <p:cNvSpPr/>
          <p:nvPr/>
        </p:nvSpPr>
        <p:spPr>
          <a:xfrm>
            <a:off x="7667909" y="1447800"/>
            <a:ext cx="1079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a:t>
            </a:r>
          </a:p>
        </p:txBody>
      </p:sp>
      <p:pic>
        <p:nvPicPr>
          <p:cNvPr id="3" name="Picture 2">
            <a:extLst>
              <a:ext uri="{FF2B5EF4-FFF2-40B4-BE49-F238E27FC236}">
                <a16:creationId xmlns:a16="http://schemas.microsoft.com/office/drawing/2014/main" id="{7CF4864A-E100-E2DD-D543-936764FAF62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93188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754326"/>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a:solidFill>
                  <a:srgbClr val="FFCC66"/>
                </a:solidFill>
                <a:effectLst>
                  <a:outerShdw blurRad="38100" dist="38100" dir="2700000" algn="tl">
                    <a:srgbClr val="808080"/>
                  </a:outerShdw>
                </a:effectLst>
              </a:rPr>
              <a:t>This is a complex network of many interconnected food chains and feeding relationships?</a:t>
            </a:r>
            <a:endParaRPr lang="en-US" dirty="0">
              <a:solidFill>
                <a:srgbClr val="FFCC66"/>
              </a:solidFill>
              <a:effectLst>
                <a:outerShdw blurRad="38100" dist="38100" dir="2700000" algn="tl">
                  <a:srgbClr val="FFFFFF"/>
                </a:outerShdw>
              </a:effectLst>
            </a:endParaRPr>
          </a:p>
        </p:txBody>
      </p:sp>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sz="1800" dirty="0">
              <a:solidFill>
                <a:schemeClr val="bg1"/>
              </a:solidFill>
            </a:endParaRPr>
          </a:p>
        </p:txBody>
      </p:sp>
      <p:pic>
        <p:nvPicPr>
          <p:cNvPr id="15362" name="Picture 2" descr="http://king.portlandschools.org/files/houses/y2/animalmaineia/files/species/minkph/minkph/foodweb/foo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1981200"/>
            <a:ext cx="8733243" cy="4662488"/>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96682" y="191821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19</a:t>
            </a:r>
          </a:p>
        </p:txBody>
      </p:sp>
    </p:spTree>
    <p:extLst>
      <p:ext uri="{BB962C8B-B14F-4D97-AF65-F5344CB8AC3E}">
        <p14:creationId xmlns:p14="http://schemas.microsoft.com/office/powerpoint/2010/main" val="1539727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6483" name="Rectangle 3"/>
          <p:cNvSpPr>
            <a:spLocks noGrp="1" noChangeArrowheads="1"/>
          </p:cNvSpPr>
          <p:nvPr>
            <p:ph idx="1"/>
          </p:nvPr>
        </p:nvSpPr>
        <p:spPr>
          <a:xfrm>
            <a:off x="457200" y="381000"/>
            <a:ext cx="8229600" cy="5749925"/>
          </a:xfrm>
        </p:spPr>
        <p:txBody>
          <a:bodyPr/>
          <a:lstStyle/>
          <a:p>
            <a:pPr eaLnBrk="1" hangingPunct="1">
              <a:defRPr/>
            </a:pPr>
            <a:r>
              <a:rPr lang="en-US" dirty="0">
                <a:solidFill>
                  <a:srgbClr val="FF5050"/>
                </a:solidFill>
              </a:rPr>
              <a:t>Draw a typical predator prey graph.</a:t>
            </a:r>
          </a:p>
        </p:txBody>
      </p:sp>
      <p:pic>
        <p:nvPicPr>
          <p:cNvPr id="777219" name="Picture 4"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4400" cy="4876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10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000000"/>
                </a:outerShdw>
              </a:effectLst>
              <a:latin typeface="Tahoma" charset="0"/>
            </a:endParaRPr>
          </a:p>
        </p:txBody>
      </p:sp>
      <p:sp>
        <p:nvSpPr>
          <p:cNvPr id="777221" name="Rectangle 5"/>
          <p:cNvSpPr>
            <a:spLocks noChangeArrowheads="1"/>
          </p:cNvSpPr>
          <p:nvPr/>
        </p:nvSpPr>
        <p:spPr bwMode="auto">
          <a:xfrm>
            <a:off x="1143000" y="3200400"/>
            <a:ext cx="7086600" cy="2667000"/>
          </a:xfrm>
          <a:prstGeom prst="rect">
            <a:avLst/>
          </a:prstGeom>
          <a:solidFill>
            <a:schemeClr val="tx1"/>
          </a:solidFill>
          <a:ln w="9525" algn="ctr">
            <a:solidFill>
              <a:schemeClr val="tx1"/>
            </a:solidFill>
            <a:round/>
            <a:headEnd/>
            <a:tailEnd/>
          </a:ln>
        </p:spPr>
        <p:txBody>
          <a:bodyPr/>
          <a:lstStyle/>
          <a:p>
            <a:pPr eaLnBrk="0" hangingPunct="0"/>
            <a:endParaRPr lang="en-US"/>
          </a:p>
        </p:txBody>
      </p:sp>
      <p:sp>
        <p:nvSpPr>
          <p:cNvPr id="7" name="TextBox 6"/>
          <p:cNvSpPr txBox="1"/>
          <p:nvPr/>
        </p:nvSpPr>
        <p:spPr>
          <a:xfrm>
            <a:off x="6629400" y="2362200"/>
            <a:ext cx="304800" cy="646113"/>
          </a:xfrm>
          <a:prstGeom prst="rect">
            <a:avLst/>
          </a:prstGeom>
          <a:noFill/>
        </p:spPr>
        <p:txBody>
          <a:bodyPr>
            <a:spAutoFit/>
          </a:bodyPr>
          <a:lstStyle/>
          <a:p>
            <a:pPr eaLnBrk="0" hangingPunct="0">
              <a:defRPr/>
            </a:pPr>
            <a:r>
              <a:rPr lang="en-US" sz="1800" dirty="0">
                <a:solidFill>
                  <a:schemeClr val="accent6"/>
                </a:solidFill>
              </a:rPr>
              <a:t>*</a:t>
            </a:r>
          </a:p>
          <a:p>
            <a:pPr eaLnBrk="0" hangingPunct="0">
              <a:defRPr/>
            </a:pPr>
            <a:endParaRPr lang="en-US" sz="1800" dirty="0">
              <a:solidFill>
                <a:schemeClr val="accent6"/>
              </a:solidFill>
            </a:endParaRPr>
          </a:p>
        </p:txBody>
      </p:sp>
      <p:sp>
        <p:nvSpPr>
          <p:cNvPr id="2" name="Rectangle 1"/>
          <p:cNvSpPr/>
          <p:nvPr/>
        </p:nvSpPr>
        <p:spPr>
          <a:xfrm>
            <a:off x="7353398" y="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4113367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747227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59AA97CD-BA02-FD6C-8F02-954F46F98915}"/>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458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454770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solidFill>
                            <a:srgbClr val="FF00FF"/>
                          </a:solidFill>
                        </a:rPr>
                        <a:t>-Bonus-</a:t>
                      </a:r>
                    </a:p>
                    <a:p>
                      <a:pPr algn="ctr"/>
                      <a:r>
                        <a:rPr lang="en-US" dirty="0">
                          <a:solidFill>
                            <a:srgbClr val="FF00FF"/>
                          </a:solidFill>
                        </a:rPr>
                        <a:t>CARTOON</a:t>
                      </a:r>
                      <a:r>
                        <a:rPr lang="en-US" baseline="0" dirty="0">
                          <a:solidFill>
                            <a:srgbClr val="FF00FF"/>
                          </a:solidFill>
                        </a:rPr>
                        <a:t> </a:t>
                      </a:r>
                      <a:br>
                        <a:rPr lang="en-US" baseline="0" dirty="0">
                          <a:solidFill>
                            <a:srgbClr val="FF00FF"/>
                          </a:solidFill>
                        </a:rPr>
                      </a:br>
                      <a:r>
                        <a:rPr lang="en-US" baseline="0" dirty="0">
                          <a:solidFill>
                            <a:srgbClr val="FF00FF"/>
                          </a:solidFill>
                        </a:rPr>
                        <a:t>PREDATORS</a:t>
                      </a:r>
                      <a:endParaRPr lang="en-US" dirty="0">
                        <a:solidFill>
                          <a:srgbClr val="FF00FF"/>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19236344-4FC8-3FA2-594D-3B2D3A336AB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4588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t>Name this famous predator?</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pic>
        <p:nvPicPr>
          <p:cNvPr id="24578" name="Picture 2" descr="http://abovethelaw.com/wp-content/uploads/2010/12/wile-e-coy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 y="838200"/>
            <a:ext cx="8763000" cy="5715000"/>
          </a:xfrm>
          <a:prstGeom prst="rect">
            <a:avLst/>
          </a:prstGeom>
          <a:noFill/>
          <a:ln w="57150">
            <a:solidFill>
              <a:srgbClr val="6633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990600"/>
            <a:ext cx="150714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extLst>
      <p:ext uri="{BB962C8B-B14F-4D97-AF65-F5344CB8AC3E}">
        <p14:creationId xmlns:p14="http://schemas.microsoft.com/office/powerpoint/2010/main" val="2002143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000"/>
                </a:solidFill>
              </a:rPr>
              <a:t>Name this famous predator?</a:t>
            </a: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pic>
        <p:nvPicPr>
          <p:cNvPr id="26626" name="Picture 2" descr="http://images4.wikia.nocookie.net/__cb20120421121644/mugen/images/1/19/Chester_Cheet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864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066800"/>
            <a:ext cx="1507144"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solidFill>
                  <a:prstDash val="solid"/>
                  <a:miter lim="800000"/>
                </a:ln>
                <a:solidFill>
                  <a:srgbClr val="FFC000"/>
                </a:solidFill>
                <a:effectLst>
                  <a:outerShdw blurRad="50800" algn="tl" rotWithShape="0">
                    <a:srgbClr val="000000"/>
                  </a:outerShdw>
                </a:effectLst>
              </a:rPr>
              <a:t>*22</a:t>
            </a:r>
          </a:p>
        </p:txBody>
      </p:sp>
    </p:spTree>
    <p:extLst>
      <p:ext uri="{BB962C8B-B14F-4D97-AF65-F5344CB8AC3E}">
        <p14:creationId xmlns:p14="http://schemas.microsoft.com/office/powerpoint/2010/main" val="3730692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915400" cy="5562600"/>
          </a:xfrm>
        </p:spPr>
        <p:txBody>
          <a:bodyPr/>
          <a:lstStyle/>
          <a:p>
            <a:pPr eaLnBrk="1" hangingPunct="1"/>
            <a:r>
              <a:rPr lang="en-US" dirty="0"/>
              <a:t>Name either of these two famous predators?</a:t>
            </a:r>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pic>
        <p:nvPicPr>
          <p:cNvPr id="29698" name="Picture 2" descr="http://keepitwildinourlifetime.files.wordpress.com/2013/04/jungle-book-shere-khan-k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 y="914400"/>
            <a:ext cx="8771861" cy="54864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990600"/>
            <a:ext cx="1507144"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solidFill>
                  <a:prstDash val="solid"/>
                  <a:miter lim="800000"/>
                </a:ln>
                <a:solidFill>
                  <a:srgbClr val="FFC000"/>
                </a:solidFill>
                <a:effectLst>
                  <a:outerShdw blurRad="50800" algn="tl" rotWithShape="0">
                    <a:srgbClr val="000000"/>
                  </a:outerShdw>
                </a:effectLst>
              </a:rPr>
              <a:t>*23</a:t>
            </a:r>
          </a:p>
        </p:txBody>
      </p:sp>
    </p:spTree>
    <p:extLst>
      <p:ext uri="{BB962C8B-B14F-4D97-AF65-F5344CB8AC3E}">
        <p14:creationId xmlns:p14="http://schemas.microsoft.com/office/powerpoint/2010/main" val="376231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5821363"/>
          </a:xfrm>
        </p:spPr>
        <p:txBody>
          <a:bodyPr/>
          <a:lstStyle/>
          <a:p>
            <a:r>
              <a:rPr lang="en-US" dirty="0">
                <a:solidFill>
                  <a:srgbClr val="FF99FF"/>
                </a:solidFill>
              </a:rPr>
              <a:t>Name the movie / playwright with this alligator?</a:t>
            </a:r>
          </a:p>
        </p:txBody>
      </p:sp>
      <p:pic>
        <p:nvPicPr>
          <p:cNvPr id="31748" name="Picture 4" descr="http://webzoom.freewebs.com/fantasmickingdom/Crocodilela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28575">
            <a:solidFill>
              <a:srgbClr val="92D05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0"/>
            <a:ext cx="1981200" cy="1200329"/>
          </a:xfrm>
          <a:prstGeom prst="rect">
            <a:avLst/>
          </a:prstGeom>
          <a:noFill/>
        </p:spPr>
        <p:txBody>
          <a:bodyPr wrap="square" lIns="91440" tIns="45720" rIns="91440" bIns="45720">
            <a:spAutoFit/>
          </a:bodyPr>
          <a:lstStyle/>
          <a:p>
            <a:pPr algn="ctr">
              <a:buNone/>
            </a:pPr>
            <a:r>
              <a:rPr lang="en-US" sz="7200" b="1" cap="none" spc="0" dirty="0">
                <a:ln w="17780" cmpd="sng">
                  <a:solidFill>
                    <a:srgbClr val="FF99FF"/>
                  </a:solidFill>
                  <a:prstDash val="solid"/>
                  <a:miter lim="800000"/>
                </a:ln>
                <a:solidFill>
                  <a:srgbClr val="92D050"/>
                </a:solidFill>
                <a:effectLst>
                  <a:outerShdw blurRad="50800" algn="tl" rotWithShape="0">
                    <a:srgbClr val="000000"/>
                  </a:outerShdw>
                </a:effectLst>
              </a:rPr>
              <a:t>*24</a:t>
            </a:r>
          </a:p>
        </p:txBody>
      </p:sp>
    </p:spTree>
    <p:extLst>
      <p:ext uri="{BB962C8B-B14F-4D97-AF65-F5344CB8AC3E}">
        <p14:creationId xmlns:p14="http://schemas.microsoft.com/office/powerpoint/2010/main" val="242035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227A835-7EF2-1D80-F78E-7BDB48B0BC7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Can you name this spider?</a:t>
            </a:r>
          </a:p>
        </p:txBody>
      </p:sp>
      <p:pic>
        <p:nvPicPr>
          <p:cNvPr id="36866" name="Picture 2" descr="https://encrypted-tbn3.gstatic.com/images?q=tbn:ANd9GcTg0kUCe3CHz5v0tXq5MePYtgmbcEDE6skGxqgjvYTD5erBsk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838200"/>
            <a:ext cx="8733244" cy="5715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839972"/>
            <a:ext cx="253627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b="1" cap="none" spc="0" dirty="0">
                <a:ln w="50800">
                  <a:solidFill>
                    <a:schemeClr val="bg1">
                      <a:lumMod val="65000"/>
                      <a:lumOff val="35000"/>
                    </a:schemeClr>
                  </a:solidFill>
                </a:ln>
                <a:solidFill>
                  <a:schemeClr val="bg1">
                    <a:shade val="50000"/>
                  </a:schemeClr>
                </a:solidFill>
                <a:effectLst/>
              </a:rPr>
              <a:t>*25</a:t>
            </a:r>
          </a:p>
        </p:txBody>
      </p:sp>
      <p:pic>
        <p:nvPicPr>
          <p:cNvPr id="2" name="Picture 1">
            <a:extLst>
              <a:ext uri="{FF2B5EF4-FFF2-40B4-BE49-F238E27FC236}">
                <a16:creationId xmlns:a16="http://schemas.microsoft.com/office/drawing/2014/main" id="{28DEB490-C7DE-A4AF-4CC1-0A621C2C98E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55691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5739167"/>
              </p:ext>
            </p:extLst>
          </p:nvPr>
        </p:nvGraphicFramePr>
        <p:xfrm>
          <a:off x="381000" y="545037"/>
          <a:ext cx="8382000" cy="539856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92724">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30541">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30541">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30541">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30541">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93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0"/>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0E40D642-61D0-2D48-F044-45D32658381E}"/>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45490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9826409"/>
              </p:ext>
            </p:extLst>
          </p:nvPr>
        </p:nvGraphicFramePr>
        <p:xfrm>
          <a:off x="381000" y="545037"/>
          <a:ext cx="8382000" cy="5398564"/>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92724">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30541">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30541">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30541">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30541">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937">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0"/>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 y="5934670"/>
            <a:ext cx="8534400" cy="923330"/>
          </a:xfrm>
          <a:prstGeom prst="rect">
            <a:avLst/>
          </a:prstGeom>
          <a:noFill/>
        </p:spPr>
        <p:txBody>
          <a:bodyPr wrap="square" lIns="91440" tIns="45720" rIns="91440" bIns="45720">
            <a:spAutoFit/>
          </a:bodyPr>
          <a:lstStyle/>
          <a:p>
            <a:pP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Final Question_______</a:t>
            </a:r>
          </a:p>
        </p:txBody>
      </p:sp>
      <p:pic>
        <p:nvPicPr>
          <p:cNvPr id="5" name="Picture 4">
            <a:extLst>
              <a:ext uri="{FF2B5EF4-FFF2-40B4-BE49-F238E27FC236}">
                <a16:creationId xmlns:a16="http://schemas.microsoft.com/office/drawing/2014/main" id="{9C088D5D-BA91-FC6A-CC67-2F1DE9EAE96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01957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1-ps.googleusercontent.com/x/www.dailydawdle.com/images.dailydawdle.com/beluga-whales-funny-photos-man-eating-machine-friendly-mammal1.jpg.pagespeed.ce.bfZi_q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1600200"/>
            <a:ext cx="5769529" cy="1920526"/>
          </a:xfrm>
          <a:prstGeom prst="rect">
            <a:avLst/>
          </a:prstGeom>
          <a:noFill/>
        </p:spPr>
        <p:txBody>
          <a:bodyPr wrap="none" lIns="91440" tIns="45720" rIns="91440" bIns="45720">
            <a:prstTxWarp prst="textArchUp">
              <a:avLst/>
            </a:prstTxWarp>
            <a:spAutoFit/>
          </a:bodyPr>
          <a:lstStyle/>
          <a:p>
            <a:pPr algn="ctr">
              <a:buNone/>
            </a:pP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This is a 5pt </a:t>
            </a:r>
          </a:p>
          <a:p>
            <a:pPr algn="ctr">
              <a:buNone/>
            </a:pP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ager</a:t>
            </a: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question</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711082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solidFill>
                  <a:schemeClr val="bg1">
                    <a:lumMod val="50000"/>
                    <a:lumOff val="50000"/>
                  </a:schemeClr>
                </a:solidFill>
              </a:rPr>
              <a:t>Final Question: Name this theory?</a:t>
            </a:r>
          </a:p>
          <a:p>
            <a:pPr lvl="1">
              <a:defRPr/>
            </a:pPr>
            <a:r>
              <a:rPr lang="en-US" dirty="0">
                <a:solidFill>
                  <a:srgbClr val="99FFCC"/>
                </a:solidFill>
                <a:effectLst>
                  <a:outerShdw blurRad="38100" dist="38100" dir="2700000" algn="tl">
                    <a:srgbClr val="336699"/>
                  </a:outerShdw>
                </a:effectLst>
              </a:rPr>
              <a:t>Those that create a competitive advantage will flourish at the expense of the less competitive.</a:t>
            </a:r>
          </a:p>
          <a:p>
            <a:pPr lvl="1">
              <a:defRPr/>
            </a:pPr>
            <a:r>
              <a:rPr lang="en-US" dirty="0">
                <a:solidFill>
                  <a:srgbClr val="CC00FF"/>
                </a:solidFill>
                <a:effectLst>
                  <a:outerShdw blurRad="38100" dist="38100" dir="2700000" algn="tl">
                    <a:srgbClr val="336699"/>
                  </a:outerShdw>
                </a:effectLst>
              </a:rPr>
              <a:t> No two organisms can have the same niche.</a:t>
            </a:r>
          </a:p>
          <a:p>
            <a:pPr lvl="1">
              <a:defRPr/>
            </a:pPr>
            <a:r>
              <a:rPr lang="en-US" dirty="0">
                <a:solidFill>
                  <a:srgbClr val="FF99FF"/>
                </a:solidFill>
                <a:effectLst>
                  <a:outerShdw blurRad="38100" dist="38100" dir="2700000" algn="tl">
                    <a:srgbClr val="336699"/>
                  </a:outerShdw>
                </a:effectLst>
              </a:rPr>
              <a:t>One species thrives</a:t>
            </a:r>
            <a:r>
              <a:rPr lang="en-US" dirty="0">
                <a:solidFill>
                  <a:srgbClr val="6699FF"/>
                </a:solidFill>
                <a:effectLst>
                  <a:outerShdw blurRad="38100" dist="38100" dir="2700000" algn="tl">
                    <a:srgbClr val="336699"/>
                  </a:outerShdw>
                </a:effectLst>
              </a:rPr>
              <a:t>, the other goes extinct.</a:t>
            </a:r>
          </a:p>
          <a:p>
            <a:r>
              <a:rPr lang="en-US" dirty="0">
                <a:solidFill>
                  <a:schemeClr val="bg1">
                    <a:lumMod val="50000"/>
                    <a:lumOff val="50000"/>
                  </a:schemeClr>
                </a:solidFill>
              </a:rPr>
              <a:t> </a:t>
            </a:r>
          </a:p>
        </p:txBody>
      </p:sp>
      <p:pic>
        <p:nvPicPr>
          <p:cNvPr id="6" name="Picture 4" descr="co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8534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a:extLst>
              <a:ext uri="{FF2B5EF4-FFF2-40B4-BE49-F238E27FC236}">
                <a16:creationId xmlns:a16="http://schemas.microsoft.com/office/drawing/2014/main" id="{FB121174-B2DE-E235-534A-2773587B19D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92969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418"/>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47" y="76200"/>
            <a:ext cx="9020419" cy="923330"/>
          </a:xfrm>
          <a:prstGeom prst="rect">
            <a:avLst/>
          </a:prstGeom>
          <a:noFill/>
          <a:scene3d>
            <a:camera prst="orthographicFront"/>
            <a:lightRig rig="threePt" dir="t"/>
          </a:scene3d>
          <a:sp3d>
            <a:bevelT w="114300" prst="artDeco"/>
          </a:sp3d>
        </p:spPr>
        <p:txBody>
          <a:bodyPr wrap="none" lIns="91440" tIns="45720" rIns="91440" bIns="45720">
            <a:spAutoFit/>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Ecology Interactions Unit</a:t>
            </a:r>
          </a:p>
        </p:txBody>
      </p:sp>
      <p:sp>
        <p:nvSpPr>
          <p:cNvPr id="6" name="Rectangle 5"/>
          <p:cNvSpPr/>
          <p:nvPr/>
        </p:nvSpPr>
        <p:spPr>
          <a:xfrm>
            <a:off x="76200" y="4860251"/>
            <a:ext cx="5014513" cy="19205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Part 1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Review Game</a:t>
            </a:r>
          </a:p>
        </p:txBody>
      </p:sp>
      <p:pic>
        <p:nvPicPr>
          <p:cNvPr id="7" name="Picture 6">
            <a:extLst>
              <a:ext uri="{FF2B5EF4-FFF2-40B4-BE49-F238E27FC236}">
                <a16:creationId xmlns:a16="http://schemas.microsoft.com/office/drawing/2014/main" id="{679A4F0C-8A2F-B7FB-6BB1-9B6092CAC91B}"/>
              </a:ext>
            </a:extLst>
          </p:cNvPr>
          <p:cNvPicPr>
            <a:picLocks noChangeAspect="1"/>
          </p:cNvPicPr>
          <p:nvPr/>
        </p:nvPicPr>
        <p:blipFill>
          <a:blip r:embed="rId3"/>
          <a:stretch>
            <a:fillRect/>
          </a:stretch>
        </p:blipFill>
        <p:spPr>
          <a:xfrm>
            <a:off x="4979654" y="4897673"/>
            <a:ext cx="4178154" cy="1360018"/>
          </a:xfrm>
          <a:prstGeom prst="rect">
            <a:avLst/>
          </a:prstGeom>
        </p:spPr>
      </p:pic>
      <p:pic>
        <p:nvPicPr>
          <p:cNvPr id="8" name="Picture 7">
            <a:extLst>
              <a:ext uri="{FF2B5EF4-FFF2-40B4-BE49-F238E27FC236}">
                <a16:creationId xmlns:a16="http://schemas.microsoft.com/office/drawing/2014/main" id="{49FB87FC-CBB1-95C4-824C-708CC17B4F89}"/>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83898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418"/>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47" y="76200"/>
            <a:ext cx="90204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Ecology Interactions Unit</a:t>
            </a:r>
          </a:p>
        </p:txBody>
      </p:sp>
      <p:sp>
        <p:nvSpPr>
          <p:cNvPr id="6" name="Rectangle 5"/>
          <p:cNvSpPr/>
          <p:nvPr/>
        </p:nvSpPr>
        <p:spPr>
          <a:xfrm>
            <a:off x="296571" y="5139912"/>
            <a:ext cx="4131259" cy="158197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Part 1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400" b="1" i="0" u="none" strike="noStrike" kern="1200" cap="none" spc="50" normalizeH="0" baseline="0" noProof="0" dirty="0">
                <a:ln w="11430">
                  <a:solidFill>
                    <a:sysClr val="windowText" lastClr="000000"/>
                  </a:solidFill>
                </a:ln>
                <a:solidFill>
                  <a:srgbClr val="FFCC66"/>
                </a:solidFill>
                <a:effectLst>
                  <a:glow rad="228600">
                    <a:srgbClr val="000000">
                      <a:alpha val="67000"/>
                    </a:srgbClr>
                  </a:glow>
                  <a:outerShdw blurRad="76200" dist="50800" dir="5400000" algn="tl" rotWithShape="0">
                    <a:srgbClr val="000000">
                      <a:alpha val="65000"/>
                    </a:srgbClr>
                  </a:outerShdw>
                </a:effectLst>
                <a:uLnTx/>
                <a:uFillTx/>
                <a:latin typeface="Tahoma" pitchFamily="34" charset="0"/>
                <a:ea typeface="+mn-ea"/>
                <a:cs typeface="+mn-cs"/>
              </a:rPr>
              <a:t>Review Game</a:t>
            </a:r>
          </a:p>
        </p:txBody>
      </p:sp>
      <p:sp>
        <p:nvSpPr>
          <p:cNvPr id="7" name="Rectangle 6">
            <a:extLst>
              <a:ext uri="{FF2B5EF4-FFF2-40B4-BE49-F238E27FC236}">
                <a16:creationId xmlns:a16="http://schemas.microsoft.com/office/drawing/2014/main" id="{A5C17600-BA88-4E1B-BDCD-726B5949F5EF}"/>
              </a:ext>
            </a:extLst>
          </p:cNvPr>
          <p:cNvSpPr/>
          <p:nvPr/>
        </p:nvSpPr>
        <p:spPr>
          <a:xfrm>
            <a:off x="552456" y="1085446"/>
            <a:ext cx="8475397" cy="1569660"/>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525">
                  <a:solidFill>
                    <a:srgbClr val="000000"/>
                  </a:solidFill>
                  <a:prstDash val="solid"/>
                </a:ln>
                <a:solidFill>
                  <a:srgbClr val="FFCC99"/>
                </a:solidFill>
                <a:effectLst>
                  <a:glow rad="228600">
                    <a:srgbClr val="468A4B">
                      <a:satMod val="175000"/>
                      <a:alpha val="40000"/>
                    </a:srgbClr>
                  </a:glow>
                  <a:outerShdw blurRad="12700" dist="38100" dir="2700000" algn="tl" rotWithShape="0">
                    <a:srgbClr val="000000">
                      <a:lumMod val="50000"/>
                    </a:srgbClr>
                  </a:outerShdw>
                </a:effectLst>
                <a:uLnTx/>
                <a:uFillTx/>
                <a:latin typeface="Tahoma" pitchFamily="34" charset="0"/>
                <a:ea typeface="+mn-ea"/>
                <a:cs typeface="+mn-cs"/>
              </a:rPr>
              <a:t>ANSWER KEY</a:t>
            </a:r>
          </a:p>
        </p:txBody>
      </p:sp>
      <p:pic>
        <p:nvPicPr>
          <p:cNvPr id="8" name="Picture 7">
            <a:extLst>
              <a:ext uri="{FF2B5EF4-FFF2-40B4-BE49-F238E27FC236}">
                <a16:creationId xmlns:a16="http://schemas.microsoft.com/office/drawing/2014/main" id="{0D717C4A-6F08-702D-C62C-4F8801B2EF8D}"/>
              </a:ext>
            </a:extLst>
          </p:cNvPr>
          <p:cNvPicPr>
            <a:picLocks noChangeAspect="1"/>
          </p:cNvPicPr>
          <p:nvPr/>
        </p:nvPicPr>
        <p:blipFill>
          <a:blip r:embed="rId3"/>
          <a:stretch>
            <a:fillRect/>
          </a:stretch>
        </p:blipFill>
        <p:spPr>
          <a:xfrm>
            <a:off x="4267200" y="5066308"/>
            <a:ext cx="4967224" cy="1624318"/>
          </a:xfrm>
          <a:prstGeom prst="rect">
            <a:avLst/>
          </a:prstGeom>
        </p:spPr>
      </p:pic>
      <p:pic>
        <p:nvPicPr>
          <p:cNvPr id="9" name="Picture 8">
            <a:extLst>
              <a:ext uri="{FF2B5EF4-FFF2-40B4-BE49-F238E27FC236}">
                <a16:creationId xmlns:a16="http://schemas.microsoft.com/office/drawing/2014/main" id="{F324E6F7-A9DC-DF23-956D-3A26CDC44E27}"/>
              </a:ext>
            </a:extLst>
          </p:cNvPr>
          <p:cNvPicPr>
            <a:picLocks noChangeAspect="1"/>
          </p:cNvPicPr>
          <p:nvPr/>
        </p:nvPicPr>
        <p:blipFill>
          <a:blip r:embed="rId4"/>
          <a:stretch>
            <a:fillRect/>
          </a:stretch>
        </p:blipFill>
        <p:spPr>
          <a:xfrm>
            <a:off x="7418674" y="6787306"/>
            <a:ext cx="1633537" cy="70694"/>
          </a:xfrm>
          <a:prstGeom prst="rect">
            <a:avLst/>
          </a:prstGeom>
        </p:spPr>
      </p:pic>
      <p:pic>
        <p:nvPicPr>
          <p:cNvPr id="10" name="Picture 2" descr="Download Key Transparent HQ PNG Image | FreePNGImg">
            <a:extLst>
              <a:ext uri="{FF2B5EF4-FFF2-40B4-BE49-F238E27FC236}">
                <a16:creationId xmlns:a16="http://schemas.microsoft.com/office/drawing/2014/main" id="{C4C9D4BE-793A-A0E8-BF5F-C8FDA0B2D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44002">
            <a:off x="1539778" y="675880"/>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0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18208248-DE89-E4A7-904C-BEA79E23D28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95183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FFC000"/>
                          </a:solidFill>
                        </a:rPr>
                        <a:t>IT’s</a:t>
                      </a:r>
                      <a:r>
                        <a:rPr lang="en-US" baseline="0" dirty="0">
                          <a:solidFill>
                            <a:srgbClr val="FFC000"/>
                          </a:solidFill>
                        </a:rPr>
                        <a:t> BIG</a:t>
                      </a:r>
                      <a:endParaRPr lang="en-US" dirty="0">
                        <a:solidFill>
                          <a:srgbClr val="FFC000"/>
                        </a:solidFill>
                      </a:endParaRPr>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75000"/>
                        <a:lumOff val="2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75000"/>
                        <a:lumOff val="2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75000"/>
                        <a:lumOff val="2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75000"/>
                        <a:lumOff val="2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75000"/>
                        <a:lumOff val="2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07D1D01C-43F1-10EC-D4B5-72C120565E0D}"/>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95367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Organisms need energy to survive.  Energy from the sun flows into and out systems.  This energy drives our world and the organisms in it.  Energy is lost “not destroyed” when it changes form. Flows </a:t>
            </a: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mn-ea"/>
                <a:cs typeface="+mn-cs"/>
              </a:rPr>
              <a:t>Hot</a:t>
            </a: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 to </a:t>
            </a:r>
            <a:r>
              <a:rPr kumimoji="0" lang="en-US" sz="1800" b="0" i="0" u="none" strike="noStrike" kern="1200" cap="none" spc="0" normalizeH="0" baseline="0" noProof="0" dirty="0">
                <a:ln>
                  <a:noFill/>
                </a:ln>
                <a:solidFill>
                  <a:srgbClr val="003399">
                    <a:lumMod val="75000"/>
                  </a:srgbClr>
                </a:solidFill>
                <a:effectLst>
                  <a:outerShdw blurRad="38100" dist="38100" dir="2700000" algn="tl">
                    <a:srgbClr val="000000">
                      <a:alpha val="43137"/>
                    </a:srgbClr>
                  </a:outerShdw>
                </a:effectLst>
                <a:uLnTx/>
                <a:uFillTx/>
                <a:latin typeface="Tahoma" pitchFamily="34" charset="0"/>
                <a:ea typeface="+mn-ea"/>
                <a:cs typeface="+mn-cs"/>
              </a:rPr>
              <a:t>Cold</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75000"/>
                  </a:srgbClr>
                </a:solidFill>
                <a:effectLst>
                  <a:outerShdw blurRad="50800" algn="tl" rotWithShape="0">
                    <a:srgbClr val="000000"/>
                  </a:outerShdw>
                </a:effectLst>
                <a:uLnTx/>
                <a:uFillTx/>
                <a:latin typeface="Tahoma" pitchFamily="34" charset="0"/>
                <a:ea typeface="+mn-ea"/>
                <a:cs typeface="+mn-cs"/>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9525"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66FF99"/>
                </a:solidFill>
                <a:effectLst>
                  <a:outerShdw blurRad="50800" algn="tl" rotWithShape="0">
                    <a:srgbClr val="000000"/>
                  </a:outerShdw>
                </a:effectLst>
                <a:uLnTx/>
                <a:uFillTx/>
                <a:latin typeface="Tahoma" pitchFamily="34" charset="0"/>
                <a:ea typeface="+mn-ea"/>
                <a:cs typeface="+mn-cs"/>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13466" y="2967335"/>
            <a:ext cx="8517076" cy="2326791"/>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You get one minute</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to review this…</a:t>
            </a:r>
          </a:p>
        </p:txBody>
      </p:sp>
      <p:sp>
        <p:nvSpPr>
          <p:cNvPr id="30" name="Rectangle 29"/>
          <p:cNvSpPr/>
          <p:nvPr/>
        </p:nvSpPr>
        <p:spPr>
          <a:xfrm>
            <a:off x="2280989" y="3359244"/>
            <a:ext cx="43733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(Next Slide)</a:t>
            </a:r>
          </a:p>
        </p:txBody>
      </p:sp>
    </p:spTree>
    <p:extLst>
      <p:ext uri="{BB962C8B-B14F-4D97-AF65-F5344CB8AC3E}">
        <p14:creationId xmlns:p14="http://schemas.microsoft.com/office/powerpoint/2010/main" val="425368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pic>
        <p:nvPicPr>
          <p:cNvPr id="2" name="Picture 1">
            <a:extLst>
              <a:ext uri="{FF2B5EF4-FFF2-40B4-BE49-F238E27FC236}">
                <a16:creationId xmlns:a16="http://schemas.microsoft.com/office/drawing/2014/main" id="{901B3EDE-D2DB-274D-E36C-B85DD88845F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Organisms need energy to survive.  Energy from the sun flows into and out systems.  This energy drives our world and the organisms in it.  Energy is lost “not destroyed” when it changes form. Flows </a:t>
            </a: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mn-ea"/>
                <a:cs typeface="+mn-cs"/>
              </a:rPr>
              <a:t>Hot</a:t>
            </a: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 to </a:t>
            </a:r>
            <a:r>
              <a:rPr kumimoji="0" lang="en-US" sz="1800" b="0" i="0" u="none" strike="noStrike" kern="1200" cap="none" spc="0" normalizeH="0" baseline="0" noProof="0" dirty="0">
                <a:ln>
                  <a:noFill/>
                </a:ln>
                <a:solidFill>
                  <a:srgbClr val="003399">
                    <a:lumMod val="75000"/>
                  </a:srgbClr>
                </a:solidFill>
                <a:effectLst>
                  <a:outerShdw blurRad="38100" dist="38100" dir="2700000" algn="tl">
                    <a:srgbClr val="000000">
                      <a:alpha val="43137"/>
                    </a:srgbClr>
                  </a:outerShdw>
                </a:effectLst>
                <a:uLnTx/>
                <a:uFillTx/>
                <a:latin typeface="Tahoma" pitchFamily="34" charset="0"/>
                <a:ea typeface="+mn-ea"/>
                <a:cs typeface="+mn-cs"/>
              </a:rPr>
              <a:t>Cold</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75000"/>
                  </a:srgbClr>
                </a:solidFill>
                <a:effectLst>
                  <a:outerShdw blurRad="50800" algn="tl" rotWithShape="0">
                    <a:srgbClr val="000000"/>
                  </a:outerShdw>
                </a:effectLst>
                <a:uLnTx/>
                <a:uFillTx/>
                <a:latin typeface="Tahoma" pitchFamily="34" charset="0"/>
                <a:ea typeface="+mn-ea"/>
                <a:cs typeface="+mn-cs"/>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9525"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66FF99"/>
                </a:solidFill>
                <a:effectLst>
                  <a:outerShdw blurRad="50800" algn="tl" rotWithShape="0">
                    <a:srgbClr val="000000"/>
                  </a:outerShdw>
                </a:effectLst>
                <a:uLnTx/>
                <a:uFillTx/>
                <a:latin typeface="Tahoma" pitchFamily="34" charset="0"/>
                <a:ea typeface="+mn-ea"/>
                <a:cs typeface="+mn-cs"/>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405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Organisms need energy to survive.  Energy from the sun flows into and out systems.  This energy drives our world and the organisms in it.  Energy is lost “not destroyed” when it changes form. Flows </a:t>
            </a: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itchFamily="34" charset="0"/>
                <a:ea typeface="+mn-ea"/>
                <a:cs typeface="+mn-cs"/>
              </a:rPr>
              <a:t>Hot</a:t>
            </a: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 to </a:t>
            </a:r>
            <a:r>
              <a:rPr kumimoji="0" lang="en-US" sz="1800" b="0" i="0" u="none" strike="noStrike" kern="1200" cap="none" spc="0" normalizeH="0" baseline="0" noProof="0" dirty="0">
                <a:ln>
                  <a:noFill/>
                </a:ln>
                <a:solidFill>
                  <a:srgbClr val="003399">
                    <a:lumMod val="75000"/>
                  </a:srgbClr>
                </a:solidFill>
                <a:effectLst>
                  <a:outerShdw blurRad="38100" dist="38100" dir="2700000" algn="tl">
                    <a:srgbClr val="000000">
                      <a:alpha val="43137"/>
                    </a:srgbClr>
                  </a:outerShdw>
                </a:effectLst>
                <a:uLnTx/>
                <a:uFillTx/>
                <a:latin typeface="Tahoma" pitchFamily="34" charset="0"/>
                <a:ea typeface="+mn-ea"/>
                <a:cs typeface="+mn-cs"/>
              </a:rPr>
              <a:t>Cold</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5400" b="1" i="0" u="none" strike="noStrike" kern="1200" cap="none" spc="0" normalizeH="0" baseline="0" noProof="0" dirty="0">
                <a:ln w="17780" cmpd="sng">
                  <a:solidFill>
                    <a:srgbClr val="FFFFFF"/>
                  </a:solidFill>
                  <a:prstDash val="solid"/>
                  <a:miter lim="800000"/>
                </a:ln>
                <a:solidFill>
                  <a:srgbClr val="003399">
                    <a:lumMod val="75000"/>
                  </a:srgbClr>
                </a:solidFill>
                <a:effectLst>
                  <a:outerShdw blurRad="50800" algn="tl" rotWithShape="0">
                    <a:srgbClr val="000000"/>
                  </a:outerShdw>
                </a:effectLst>
                <a:uLnTx/>
                <a:uFillTx/>
                <a:latin typeface="Tahoma" pitchFamily="34" charset="0"/>
                <a:ea typeface="+mn-ea"/>
                <a:cs typeface="+mn-cs"/>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Tahoma" pitchFamily="34" charset="0"/>
                <a:ea typeface="+mn-ea"/>
                <a:cs typeface="+mn-cs"/>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9525" cmpd="sng">
                  <a:solidFill>
                    <a:srgbClr val="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solidFill>
                  <a:prstDash val="solid"/>
                  <a:miter lim="800000"/>
                </a:ln>
                <a:solidFill>
                  <a:srgbClr val="66FF99"/>
                </a:solidFill>
                <a:effectLst>
                  <a:outerShdw blurRad="50800" algn="tl" rotWithShape="0">
                    <a:srgbClr val="000000"/>
                  </a:outerShdw>
                </a:effectLst>
                <a:uLnTx/>
                <a:uFillTx/>
                <a:latin typeface="Tahoma" pitchFamily="34" charset="0"/>
                <a:ea typeface="+mn-ea"/>
                <a:cs typeface="+mn-cs"/>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bwMode="auto">
          <a:xfrm>
            <a:off x="93726" y="109833"/>
            <a:ext cx="1492055" cy="6420371"/>
          </a:xfrm>
          <a:prstGeom prst="rect">
            <a:avLst/>
          </a:prstGeom>
          <a:solidFill>
            <a:srgbClr val="FF0000">
              <a:alpha val="38000"/>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0" name="Rectangle 29"/>
          <p:cNvSpPr/>
          <p:nvPr/>
        </p:nvSpPr>
        <p:spPr bwMode="auto">
          <a:xfrm>
            <a:off x="1905000" y="1455083"/>
            <a:ext cx="6324600" cy="3796544"/>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1" name="Rectangle 30"/>
          <p:cNvSpPr/>
          <p:nvPr/>
        </p:nvSpPr>
        <p:spPr>
          <a:xfrm>
            <a:off x="2057400" y="1409967"/>
            <a:ext cx="5943600" cy="2917722"/>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Please answer</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with one of </a:t>
            </a: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these for 1-5.</a:t>
            </a:r>
          </a:p>
        </p:txBody>
      </p:sp>
      <p:sp>
        <p:nvSpPr>
          <p:cNvPr id="32" name="TextBox 31"/>
          <p:cNvSpPr txBox="1"/>
          <p:nvPr/>
        </p:nvSpPr>
        <p:spPr>
          <a:xfrm>
            <a:off x="2057400" y="4327689"/>
            <a:ext cx="56388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Tahoma" pitchFamily="34" charset="0"/>
                <a:ea typeface="+mn-ea"/>
                <a:cs typeface="+mn-cs"/>
              </a:rPr>
              <a:t>Note: They won’t be used twice, and one will not be used.</a:t>
            </a:r>
          </a:p>
        </p:txBody>
      </p:sp>
    </p:spTree>
    <p:extLst>
      <p:ext uri="{BB962C8B-B14F-4D97-AF65-F5344CB8AC3E}">
        <p14:creationId xmlns:p14="http://schemas.microsoft.com/office/powerpoint/2010/main" val="1902946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295400"/>
            <a:ext cx="7137018"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423333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3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43827"/>
            <a:ext cx="3352800" cy="2529840"/>
          </a:xfrm>
          <a:prstGeom prst="rect">
            <a:avLst/>
          </a:prstGeom>
          <a:noFill/>
          <a:ln w="57150">
            <a:solidFill>
              <a:schemeClr val="bg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8963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p>
          <a:p>
            <a:pPr lvl="1" eaLnBrk="1" hangingPunct="1"/>
            <a:r>
              <a:rPr lang="en-US" dirty="0">
                <a:solidFill>
                  <a:srgbClr val="FFC000"/>
                </a:solidFill>
              </a:rPr>
              <a:t>Organisms rely on this matter and energy cycling to survive. </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43827"/>
            <a:ext cx="3352800" cy="2529840"/>
          </a:xfrm>
          <a:prstGeom prst="rect">
            <a:avLst/>
          </a:prstGeom>
          <a:noFill/>
          <a:ln w="57150">
            <a:solidFill>
              <a:schemeClr val="bg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80010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289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4400" y="1295400"/>
            <a:ext cx="7239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013445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02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2611582" cy="1905000"/>
          </a:xfrm>
          <a:prstGeom prst="rect">
            <a:avLst/>
          </a:prstGeom>
          <a:noFill/>
          <a:ln w="5715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9842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p>
          <a:p>
            <a:pPr lvl="1" eaLnBrk="1" hangingPunct="1"/>
            <a:r>
              <a:rPr lang="en-US" dirty="0">
                <a:solidFill>
                  <a:srgbClr val="996600"/>
                </a:solidFill>
              </a:rPr>
              <a:t>The effects on one system will effect them all.  All systems are interconnected.</a:t>
            </a:r>
          </a:p>
          <a:p>
            <a:pPr eaLnBrk="1" hangingPunct="1"/>
            <a:endParaRPr lang="en-US" dirty="0">
              <a:solidFill>
                <a:srgbClr val="FFC000"/>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2611582" cy="1905000"/>
          </a:xfrm>
          <a:prstGeom prst="rect">
            <a:avLst/>
          </a:prstGeom>
          <a:noFill/>
          <a:ln w="5715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95" y="4419600"/>
            <a:ext cx="8380228"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9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626795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24615BB6-B7B2-830E-E797-13B16442EB9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90952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5796" y="1905000"/>
            <a:ext cx="7923404"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437528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74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1752600" cy="1460500"/>
          </a:xfrm>
          <a:prstGeom prst="rect">
            <a:avLst/>
          </a:prstGeom>
          <a:noFill/>
          <a:ln w="38100">
            <a:solidFill>
              <a:srgbClr val="FFCC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6005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p>
          <a:p>
            <a:pPr lvl="1" eaLnBrk="1" hangingPunct="1"/>
            <a:r>
              <a:rPr lang="en-US" dirty="0">
                <a:solidFill>
                  <a:srgbClr val="FFCC99"/>
                </a:solidFill>
              </a:rPr>
              <a:t>This 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a:solidFill>
                  <a:schemeClr val="accent1">
                    <a:lumMod val="60000"/>
                    <a:lumOff val="40000"/>
                  </a:schemeClr>
                </a:solidFill>
              </a:rPr>
              <a:t>Cold.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1752600" cy="1460500"/>
          </a:xfrm>
          <a:prstGeom prst="rect">
            <a:avLst/>
          </a:prstGeom>
          <a:noFill/>
          <a:ln w="38100">
            <a:solidFill>
              <a:srgbClr val="FFCC99"/>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05400"/>
            <a:ext cx="84582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67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371600"/>
            <a:ext cx="7391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45136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79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1600200" cy="1395919"/>
          </a:xfrm>
          <a:prstGeom prst="rect">
            <a:avLst/>
          </a:prstGeom>
          <a:noFill/>
          <a:ln w="57150">
            <a:solidFill>
              <a:schemeClr val="bg1"/>
            </a:solidFill>
            <a:miter lim="800000"/>
            <a:headEnd/>
            <a:tailEnd/>
          </a:ln>
          <a:effectLst>
            <a:glow rad="101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287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tx1">
                    <a:lumMod val="65000"/>
                  </a:schemeClr>
                </a:solidFill>
              </a:rPr>
              <a:t>Animals are interconnected in a complex web of life.  </a:t>
            </a:r>
          </a:p>
          <a:p>
            <a:pPr lvl="1" eaLnBrk="1" hangingPunct="1"/>
            <a:r>
              <a:rPr lang="en-US" dirty="0">
                <a:solidFill>
                  <a:srgbClr val="FFCC99"/>
                </a:solidFill>
              </a:rPr>
              <a:t>Changes on one part of the web effect other parts of the web and the stability of the entire ecosystem.</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1600200" cy="1395919"/>
          </a:xfrm>
          <a:prstGeom prst="rect">
            <a:avLst/>
          </a:prstGeom>
          <a:noFill/>
          <a:ln w="57150">
            <a:solidFill>
              <a:schemeClr val="bg1"/>
            </a:solidFill>
            <a:miter lim="800000"/>
            <a:headEnd/>
            <a:tailEnd/>
          </a:ln>
          <a:effectLst>
            <a:glow rad="101600">
              <a:schemeClr val="bg1"/>
            </a:glow>
          </a:effectLst>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21" y="4419600"/>
            <a:ext cx="844047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075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4400" y="1295400"/>
            <a:ext cx="7137018"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7814930" y="1350335"/>
            <a:ext cx="542261" cy="489098"/>
          </a:xfrm>
          <a:custGeom>
            <a:avLst/>
            <a:gdLst>
              <a:gd name="connsiteX0" fmla="*/ 542261 w 542261"/>
              <a:gd name="connsiteY0" fmla="*/ 159488 h 489098"/>
              <a:gd name="connsiteX1" fmla="*/ 457200 w 542261"/>
              <a:gd name="connsiteY1" fmla="*/ 116958 h 489098"/>
              <a:gd name="connsiteX2" fmla="*/ 372140 w 542261"/>
              <a:gd name="connsiteY2" fmla="*/ 42530 h 489098"/>
              <a:gd name="connsiteX3" fmla="*/ 329610 w 542261"/>
              <a:gd name="connsiteY3" fmla="*/ 21265 h 489098"/>
              <a:gd name="connsiteX4" fmla="*/ 265814 w 542261"/>
              <a:gd name="connsiteY4" fmla="*/ 0 h 489098"/>
              <a:gd name="connsiteX5" fmla="*/ 170121 w 542261"/>
              <a:gd name="connsiteY5" fmla="*/ 10632 h 489098"/>
              <a:gd name="connsiteX6" fmla="*/ 106326 w 542261"/>
              <a:gd name="connsiteY6" fmla="*/ 42530 h 489098"/>
              <a:gd name="connsiteX7" fmla="*/ 74428 w 542261"/>
              <a:gd name="connsiteY7" fmla="*/ 53163 h 489098"/>
              <a:gd name="connsiteX8" fmla="*/ 53163 w 542261"/>
              <a:gd name="connsiteY8" fmla="*/ 85060 h 489098"/>
              <a:gd name="connsiteX9" fmla="*/ 21265 w 542261"/>
              <a:gd name="connsiteY9" fmla="*/ 116958 h 489098"/>
              <a:gd name="connsiteX10" fmla="*/ 0 w 542261"/>
              <a:gd name="connsiteY10" fmla="*/ 202018 h 489098"/>
              <a:gd name="connsiteX11" fmla="*/ 21265 w 542261"/>
              <a:gd name="connsiteY11" fmla="*/ 382772 h 489098"/>
              <a:gd name="connsiteX12" fmla="*/ 42530 w 542261"/>
              <a:gd name="connsiteY12" fmla="*/ 414670 h 489098"/>
              <a:gd name="connsiteX13" fmla="*/ 138223 w 542261"/>
              <a:gd name="connsiteY13" fmla="*/ 457200 h 489098"/>
              <a:gd name="connsiteX14" fmla="*/ 170121 w 542261"/>
              <a:gd name="connsiteY14" fmla="*/ 467832 h 489098"/>
              <a:gd name="connsiteX15" fmla="*/ 202019 w 542261"/>
              <a:gd name="connsiteY15" fmla="*/ 478465 h 489098"/>
              <a:gd name="connsiteX16" fmla="*/ 233917 w 542261"/>
              <a:gd name="connsiteY16" fmla="*/ 489098 h 489098"/>
              <a:gd name="connsiteX17" fmla="*/ 318977 w 542261"/>
              <a:gd name="connsiteY17" fmla="*/ 478465 h 489098"/>
              <a:gd name="connsiteX18" fmla="*/ 404037 w 542261"/>
              <a:gd name="connsiteY18" fmla="*/ 457200 h 489098"/>
              <a:gd name="connsiteX19" fmla="*/ 446568 w 542261"/>
              <a:gd name="connsiteY19" fmla="*/ 435935 h 489098"/>
              <a:gd name="connsiteX20" fmla="*/ 478465 w 542261"/>
              <a:gd name="connsiteY20" fmla="*/ 425302 h 489098"/>
              <a:gd name="connsiteX21" fmla="*/ 510363 w 542261"/>
              <a:gd name="connsiteY21" fmla="*/ 361507 h 489098"/>
              <a:gd name="connsiteX22" fmla="*/ 542261 w 542261"/>
              <a:gd name="connsiteY22" fmla="*/ 297712 h 489098"/>
              <a:gd name="connsiteX23" fmla="*/ 510363 w 542261"/>
              <a:gd name="connsiteY23" fmla="*/ 180753 h 489098"/>
              <a:gd name="connsiteX24" fmla="*/ 489098 w 542261"/>
              <a:gd name="connsiteY24" fmla="*/ 127591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2261" h="489098">
                <a:moveTo>
                  <a:pt x="542261" y="159488"/>
                </a:moveTo>
                <a:cubicBezTo>
                  <a:pt x="508533" y="145997"/>
                  <a:pt x="484022" y="140428"/>
                  <a:pt x="457200" y="116958"/>
                </a:cubicBezTo>
                <a:cubicBezTo>
                  <a:pt x="401847" y="68524"/>
                  <a:pt x="421399" y="70678"/>
                  <a:pt x="372140" y="42530"/>
                </a:cubicBezTo>
                <a:cubicBezTo>
                  <a:pt x="358378" y="34666"/>
                  <a:pt x="344326" y="27151"/>
                  <a:pt x="329610" y="21265"/>
                </a:cubicBezTo>
                <a:cubicBezTo>
                  <a:pt x="308798" y="12940"/>
                  <a:pt x="265814" y="0"/>
                  <a:pt x="265814" y="0"/>
                </a:cubicBezTo>
                <a:cubicBezTo>
                  <a:pt x="233916" y="3544"/>
                  <a:pt x="201778" y="5356"/>
                  <a:pt x="170121" y="10632"/>
                </a:cubicBezTo>
                <a:cubicBezTo>
                  <a:pt x="130034" y="17313"/>
                  <a:pt x="143063" y="24161"/>
                  <a:pt x="106326" y="42530"/>
                </a:cubicBezTo>
                <a:cubicBezTo>
                  <a:pt x="96301" y="47542"/>
                  <a:pt x="85061" y="49619"/>
                  <a:pt x="74428" y="53163"/>
                </a:cubicBezTo>
                <a:cubicBezTo>
                  <a:pt x="67340" y="63795"/>
                  <a:pt x="61344" y="75243"/>
                  <a:pt x="53163" y="85060"/>
                </a:cubicBezTo>
                <a:cubicBezTo>
                  <a:pt x="43537" y="96612"/>
                  <a:pt x="27487" y="103269"/>
                  <a:pt x="21265" y="116958"/>
                </a:cubicBezTo>
                <a:cubicBezTo>
                  <a:pt x="9171" y="143564"/>
                  <a:pt x="0" y="202018"/>
                  <a:pt x="0" y="202018"/>
                </a:cubicBezTo>
                <a:cubicBezTo>
                  <a:pt x="1679" y="225527"/>
                  <a:pt x="-2900" y="334441"/>
                  <a:pt x="21265" y="382772"/>
                </a:cubicBezTo>
                <a:cubicBezTo>
                  <a:pt x="26980" y="394202"/>
                  <a:pt x="33494" y="405634"/>
                  <a:pt x="42530" y="414670"/>
                </a:cubicBezTo>
                <a:cubicBezTo>
                  <a:pt x="67803" y="439943"/>
                  <a:pt x="106640" y="446673"/>
                  <a:pt x="138223" y="457200"/>
                </a:cubicBezTo>
                <a:lnTo>
                  <a:pt x="170121" y="467832"/>
                </a:lnTo>
                <a:lnTo>
                  <a:pt x="202019" y="478465"/>
                </a:lnTo>
                <a:lnTo>
                  <a:pt x="233917" y="489098"/>
                </a:lnTo>
                <a:cubicBezTo>
                  <a:pt x="262270" y="485554"/>
                  <a:pt x="290892" y="483731"/>
                  <a:pt x="318977" y="478465"/>
                </a:cubicBezTo>
                <a:cubicBezTo>
                  <a:pt x="347702" y="473079"/>
                  <a:pt x="404037" y="457200"/>
                  <a:pt x="404037" y="457200"/>
                </a:cubicBezTo>
                <a:cubicBezTo>
                  <a:pt x="418214" y="450112"/>
                  <a:pt x="431999" y="442179"/>
                  <a:pt x="446568" y="435935"/>
                </a:cubicBezTo>
                <a:cubicBezTo>
                  <a:pt x="456869" y="431520"/>
                  <a:pt x="469713" y="432303"/>
                  <a:pt x="478465" y="425302"/>
                </a:cubicBezTo>
                <a:cubicBezTo>
                  <a:pt x="503857" y="404988"/>
                  <a:pt x="497522" y="387189"/>
                  <a:pt x="510363" y="361507"/>
                </a:cubicBezTo>
                <a:cubicBezTo>
                  <a:pt x="551588" y="279058"/>
                  <a:pt x="515534" y="377889"/>
                  <a:pt x="542261" y="297712"/>
                </a:cubicBezTo>
                <a:cubicBezTo>
                  <a:pt x="527233" y="222573"/>
                  <a:pt x="537342" y="261688"/>
                  <a:pt x="510363" y="180753"/>
                </a:cubicBezTo>
                <a:cubicBezTo>
                  <a:pt x="497226" y="141342"/>
                  <a:pt x="504741" y="158878"/>
                  <a:pt x="489098" y="127591"/>
                </a:cubicBezTo>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600628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6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981536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FFC000"/>
                          </a:solidFill>
                        </a:rPr>
                        <a:t>IT’s</a:t>
                      </a:r>
                      <a:r>
                        <a:rPr lang="en-US" baseline="0" dirty="0">
                          <a:solidFill>
                            <a:srgbClr val="FFC000"/>
                          </a:solidFill>
                        </a:rPr>
                        <a:t> BIG</a:t>
                      </a:r>
                      <a:endParaRPr lang="en-US" dirty="0">
                        <a:solidFill>
                          <a:srgbClr val="FFC000"/>
                        </a:solidFill>
                      </a:endParaRPr>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bg1">
                        <a:lumMod val="75000"/>
                        <a:lumOff val="2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bg1">
                        <a:lumMod val="75000"/>
                        <a:lumOff val="2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bg1">
                        <a:lumMod val="75000"/>
                        <a:lumOff val="2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bg1">
                        <a:lumMod val="75000"/>
                        <a:lumOff val="2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bg1">
                        <a:lumMod val="75000"/>
                        <a:lumOff val="2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34F85AC6-1726-512D-D1E5-802DB265C79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90882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3" y="2895600"/>
            <a:ext cx="1978027" cy="1207178"/>
          </a:xfrm>
          <a:prstGeom prst="rect">
            <a:avLst/>
          </a:prstGeom>
          <a:noFill/>
          <a:ln w="38100">
            <a:solidFill>
              <a:srgbClr val="9900FF"/>
            </a:solidFill>
            <a:miter lim="800000"/>
            <a:headEnd/>
            <a:tailEnd/>
          </a:ln>
          <a:effectLst>
            <a:glow rad="1778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6744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environment.</a:t>
            </a:r>
          </a:p>
          <a:p>
            <a:pPr lvl="1" eaLnBrk="1" hangingPunct="1"/>
            <a:r>
              <a:rPr lang="en-US" dirty="0">
                <a:solidFill>
                  <a:srgbClr val="FFCC99"/>
                </a:solidFill>
              </a:rPr>
              <a:t>Some 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2" y="4267200"/>
            <a:ext cx="815022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3" y="2895600"/>
            <a:ext cx="1978027" cy="1207178"/>
          </a:xfrm>
          <a:prstGeom prst="rect">
            <a:avLst/>
          </a:prstGeom>
          <a:noFill/>
          <a:ln w="38100">
            <a:solidFill>
              <a:srgbClr val="9900FF"/>
            </a:solidFill>
            <a:miter lim="800000"/>
            <a:headEnd/>
            <a:tailEnd/>
          </a:ln>
          <a:effectLst>
            <a:glow rad="1778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7362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CC99FF"/>
                </a:solidFill>
              </a:rPr>
              <a:t>For 1 bonus point.  Which big concept    was missing from this round?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7659484" y="12957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6" name="Picture 2" descr="http://img.posterlounge.de/images/wbig/joe-und-mary-ann-mcdonald-cubs-hunting-and-playing-with-baby-gazelle-in-the-masai-mara-gr-182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8" y="1594884"/>
            <a:ext cx="8554262" cy="4882116"/>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98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CC99FF"/>
                </a:solidFill>
              </a:rPr>
              <a:t>For 1 bonus point.  Which big concept    was missing from this round?</a:t>
            </a:r>
          </a:p>
          <a:p>
            <a:pPr eaLnBrk="1" hangingPunct="1"/>
            <a:endParaRPr lang="en-US" dirty="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sp>
        <p:nvSpPr>
          <p:cNvPr id="2" name="Rectangle 1"/>
          <p:cNvSpPr/>
          <p:nvPr/>
        </p:nvSpPr>
        <p:spPr>
          <a:xfrm>
            <a:off x="7659484" y="12957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6" name="Picture 2" descr="http://img.posterlounge.de/images/wbig/joe-und-mary-ann-mcdonald-cubs-hunting-and-playing-with-baby-gazelle-in-the-masai-mara-gr-182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8" y="1594884"/>
            <a:ext cx="8554262" cy="4882116"/>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1699230"/>
            <a:ext cx="8226425" cy="150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81" y="3413051"/>
            <a:ext cx="1343025" cy="762000"/>
          </a:xfrm>
          <a:prstGeom prst="rect">
            <a:avLst/>
          </a:prstGeom>
          <a:noFill/>
          <a:ln w="57150">
            <a:solidFill>
              <a:srgbClr val="99FFCC"/>
            </a:solidFill>
            <a:miter lim="800000"/>
            <a:headEnd/>
            <a:tailEnd/>
          </a:ln>
          <a:effectLst>
            <a:glow rad="3937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3659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89EA30CE-BD55-E120-4492-DF5D3D487E8D}"/>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222967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solidFill>
                            <a:srgbClr val="CC99FF"/>
                          </a:solidFill>
                        </a:rPr>
                        <a:t>LEVEL</a:t>
                      </a:r>
                      <a:r>
                        <a:rPr lang="en-US" baseline="0" dirty="0">
                          <a:solidFill>
                            <a:srgbClr val="CC99FF"/>
                          </a:solidFill>
                        </a:rPr>
                        <a:t> -UP</a:t>
                      </a:r>
                      <a:endParaRPr lang="en-US" dirty="0">
                        <a:solidFill>
                          <a:srgbClr val="CC99FF"/>
                        </a:solidFill>
                      </a:endParaRPr>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7A8219A4-3B0D-6BFB-C2C7-3C3B565BCAF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32883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66700" y="228600"/>
            <a:ext cx="8686800" cy="2419124"/>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600" b="0" i="0" u="none" strike="noStrike" kern="1200" cap="none" spc="0" normalizeH="0" baseline="0" noProof="0" dirty="0">
                <a:ln>
                  <a:noFill/>
                </a:ln>
                <a:solidFill>
                  <a:srgbClr val="FF99FF"/>
                </a:solidFill>
                <a:effectLst>
                  <a:outerShdw blurRad="38100" dist="38100" dir="2700000" algn="tl">
                    <a:srgbClr val="808080"/>
                  </a:outerShdw>
                </a:effectLst>
                <a:uLnTx/>
                <a:uFillTx/>
                <a:latin typeface="Arial" charset="0"/>
                <a:ea typeface="+mn-ea"/>
                <a:cs typeface="+mn-cs"/>
              </a:rPr>
              <a:t>This is the name for all of the relationships of populations with each other and their environment?</a:t>
            </a:r>
            <a:endParaRPr kumimoji="0" lang="en-US" sz="3600" b="0" i="0" u="none" strike="noStrike" kern="1200" cap="none" spc="0" normalizeH="0" baseline="0" noProof="0" dirty="0">
              <a:ln>
                <a:noFill/>
              </a:ln>
              <a:solidFill>
                <a:srgbClr val="FF99FF"/>
              </a:solidFill>
              <a:effectLst>
                <a:outerShdw blurRad="38100" dist="38100" dir="2700000" algn="tl">
                  <a:srgbClr val="FFFFFF"/>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1203" name="Picture 6" descr="konza_landscape%5BHR%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46588"/>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1205" name="WordArt 5"/>
          <p:cNvSpPr>
            <a:spLocks noChangeArrowheads="1" noChangeShapeType="1" noTextEdit="1"/>
          </p:cNvSpPr>
          <p:nvPr/>
        </p:nvSpPr>
        <p:spPr bwMode="auto">
          <a:xfrm>
            <a:off x="533400" y="2209800"/>
            <a:ext cx="990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2" name="Rectangle 1"/>
          <p:cNvSpPr/>
          <p:nvPr/>
        </p:nvSpPr>
        <p:spPr>
          <a:xfrm>
            <a:off x="2209800" y="2788592"/>
            <a:ext cx="6480540"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Tahoma" pitchFamily="34" charset="0"/>
                <a:ea typeface="+mn-ea"/>
                <a:cs typeface="+mn-cs"/>
              </a:rPr>
              <a:t>Can be large and small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0F7D66F7-CD60-2C10-06B2-36DCF4B2691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01698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66700" y="228600"/>
            <a:ext cx="8686800" cy="2419124"/>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600" b="0" i="0" u="none" strike="noStrike" kern="1200" cap="none" spc="0" normalizeH="0" baseline="0" noProof="0" dirty="0">
                <a:ln>
                  <a:noFill/>
                </a:ln>
                <a:solidFill>
                  <a:srgbClr val="FF99FF"/>
                </a:solidFill>
                <a:effectLst>
                  <a:outerShdw blurRad="38100" dist="38100" dir="2700000" algn="tl">
                    <a:srgbClr val="808080"/>
                  </a:outerShdw>
                </a:effectLst>
                <a:uLnTx/>
                <a:uFillTx/>
                <a:latin typeface="Arial" charset="0"/>
                <a:ea typeface="+mn-ea"/>
                <a:cs typeface="+mn-cs"/>
              </a:rPr>
              <a:t>This is the name for all of the relationships of populations with each other and their environment?</a:t>
            </a:r>
            <a:endParaRPr kumimoji="0" lang="en-US" sz="3600" b="0" i="0" u="none" strike="noStrike" kern="1200" cap="none" spc="0" normalizeH="0" baseline="0" noProof="0" dirty="0">
              <a:ln>
                <a:noFill/>
              </a:ln>
              <a:solidFill>
                <a:srgbClr val="FF99FF"/>
              </a:solidFill>
              <a:effectLst>
                <a:outerShdw blurRad="38100" dist="38100" dir="2700000" algn="tl">
                  <a:srgbClr val="FFFFFF"/>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1203" name="Picture 6" descr="konza_landscape%5BHR%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46588"/>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1205" name="WordArt 5"/>
          <p:cNvSpPr>
            <a:spLocks noChangeArrowheads="1" noChangeShapeType="1" noTextEdit="1"/>
          </p:cNvSpPr>
          <p:nvPr/>
        </p:nvSpPr>
        <p:spPr bwMode="auto">
          <a:xfrm>
            <a:off x="533400" y="2209800"/>
            <a:ext cx="990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51206" name="WordArt 6"/>
          <p:cNvSpPr>
            <a:spLocks noChangeArrowheads="1" noChangeShapeType="1" noTextEdit="1"/>
          </p:cNvSpPr>
          <p:nvPr/>
        </p:nvSpPr>
        <p:spPr bwMode="auto">
          <a:xfrm>
            <a:off x="3090251" y="3171825"/>
            <a:ext cx="4719637" cy="1314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1" u="none" strike="noStrike" kern="10" cap="none" spc="0" normalizeH="0" baseline="0" noProof="0" dirty="0">
                <a:ln w="9525">
                  <a:solidFill>
                    <a:srgbClr val="000000"/>
                  </a:solidFill>
                  <a:round/>
                  <a:headEnd/>
                  <a:tailEnd/>
                </a:ln>
                <a:solidFill>
                  <a:srgbClr val="FF99CC"/>
                </a:solidFill>
                <a:effectLst>
                  <a:outerShdw dist="35921" dir="2700000" algn="ctr" rotWithShape="0">
                    <a:srgbClr val="808080">
                      <a:alpha val="79999"/>
                    </a:srgbClr>
                  </a:outerShdw>
                </a:effectLst>
                <a:uLnTx/>
                <a:uFillTx/>
                <a:latin typeface="Arial Black"/>
                <a:ea typeface="+mn-ea"/>
                <a:cs typeface="+mn-cs"/>
              </a:rPr>
              <a:t>Ecosystem</a:t>
            </a:r>
          </a:p>
        </p:txBody>
      </p:sp>
      <p:sp>
        <p:nvSpPr>
          <p:cNvPr id="2" name="Rectangle 1"/>
          <p:cNvSpPr/>
          <p:nvPr/>
        </p:nvSpPr>
        <p:spPr>
          <a:xfrm>
            <a:off x="2209800" y="2788592"/>
            <a:ext cx="6480540" cy="46166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Tahoma" pitchFamily="34" charset="0"/>
                <a:ea typeface="+mn-ea"/>
                <a:cs typeface="+mn-cs"/>
              </a:rPr>
              <a:t>Can be large and small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8FD43123-BE19-648F-C5D7-DBB7C22A0716}"/>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676341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52400" y="228600"/>
            <a:ext cx="8610600" cy="1768475"/>
          </a:xfrm>
          <a:prstGeom prst="rect">
            <a:avLst/>
          </a:prstGeom>
          <a:noFill/>
          <a:ln w="28575">
            <a:solidFill>
              <a:srgbClr val="000000"/>
            </a:solidFill>
            <a:miter lim="800000"/>
            <a:headEnd/>
            <a:tailEnd/>
          </a:ln>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2D050"/>
                </a:solidFill>
                <a:effectLst>
                  <a:outerShdw blurRad="38100" dist="38100" dir="2700000" algn="tl">
                    <a:srgbClr val="808080"/>
                  </a:outerShdw>
                </a:effectLst>
                <a:uLnTx/>
                <a:uFillTx/>
                <a:latin typeface="Arial" charset="0"/>
                <a:ea typeface="+mn-ea"/>
                <a:cs typeface="+mn-cs"/>
              </a:rPr>
              <a:t>These are groups of similar individuals who tend to mate with each other in a limited geographic area? </a:t>
            </a:r>
            <a:endParaRPr kumimoji="0" lang="en-US" sz="3600" b="0" i="0" u="none" strike="noStrike" kern="1200" cap="none" spc="0" normalizeH="0" baseline="0" noProof="0" dirty="0">
              <a:ln>
                <a:noFill/>
              </a:ln>
              <a:solidFill>
                <a:srgbClr val="92D050"/>
              </a:solidFill>
              <a:effectLst>
                <a:outerShdw blurRad="38100" dist="38100" dir="2700000" algn="tl">
                  <a:srgbClr val="FFFFFF"/>
                </a:outerShdw>
              </a:effectLst>
              <a:uLnTx/>
              <a:uFillTx/>
              <a:latin typeface="Arial" charset="0"/>
              <a:ea typeface="+mn-ea"/>
              <a:cs typeface="+mn-cs"/>
            </a:endParaRPr>
          </a:p>
        </p:txBody>
      </p:sp>
      <p:pic>
        <p:nvPicPr>
          <p:cNvPr id="49155" name="Picture 6" descr="Bison%20Herd%20on%20the%20M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39200" cy="4572000"/>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157" name="WordArt 5"/>
          <p:cNvSpPr>
            <a:spLocks noChangeArrowheads="1" noChangeShapeType="1" noTextEdit="1"/>
          </p:cNvSpPr>
          <p:nvPr/>
        </p:nvSpPr>
        <p:spPr bwMode="auto">
          <a:xfrm>
            <a:off x="304800" y="2057400"/>
            <a:ext cx="990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26AB0137-7FBE-4EA6-7F03-BDC36FFFEA7A}"/>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199738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52400" y="228600"/>
            <a:ext cx="8610600" cy="1768475"/>
          </a:xfrm>
          <a:prstGeom prst="rect">
            <a:avLst/>
          </a:prstGeom>
          <a:noFill/>
          <a:ln w="28575">
            <a:solidFill>
              <a:srgbClr val="000000"/>
            </a:solidFill>
            <a:miter lim="800000"/>
            <a:headEnd/>
            <a:tailEnd/>
          </a:ln>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2D050"/>
                </a:solidFill>
                <a:effectLst>
                  <a:outerShdw blurRad="38100" dist="38100" dir="2700000" algn="tl">
                    <a:srgbClr val="808080"/>
                  </a:outerShdw>
                </a:effectLst>
                <a:uLnTx/>
                <a:uFillTx/>
                <a:latin typeface="Arial" charset="0"/>
                <a:ea typeface="+mn-ea"/>
                <a:cs typeface="+mn-cs"/>
              </a:rPr>
              <a:t>These are groups of similar individuals who tend to mate with each other in a limited geographic area? </a:t>
            </a:r>
            <a:endParaRPr kumimoji="0" lang="en-US" sz="3600" b="0" i="0" u="none" strike="noStrike" kern="1200" cap="none" spc="0" normalizeH="0" baseline="0" noProof="0" dirty="0">
              <a:ln>
                <a:noFill/>
              </a:ln>
              <a:solidFill>
                <a:srgbClr val="92D050"/>
              </a:solidFill>
              <a:effectLst>
                <a:outerShdw blurRad="38100" dist="38100" dir="2700000" algn="tl">
                  <a:srgbClr val="FFFFFF"/>
                </a:outerShdw>
              </a:effectLst>
              <a:uLnTx/>
              <a:uFillTx/>
              <a:latin typeface="Arial" charset="0"/>
              <a:ea typeface="+mn-ea"/>
              <a:cs typeface="+mn-cs"/>
            </a:endParaRPr>
          </a:p>
        </p:txBody>
      </p:sp>
      <p:pic>
        <p:nvPicPr>
          <p:cNvPr id="49155" name="Picture 6" descr="Bison%20Herd%20on%20the%20M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839200" cy="4572000"/>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157" name="WordArt 5"/>
          <p:cNvSpPr>
            <a:spLocks noChangeArrowheads="1" noChangeShapeType="1" noTextEdit="1"/>
          </p:cNvSpPr>
          <p:nvPr/>
        </p:nvSpPr>
        <p:spPr bwMode="auto">
          <a:xfrm>
            <a:off x="304800" y="2057400"/>
            <a:ext cx="9906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49158" name="WordArt 6"/>
          <p:cNvSpPr>
            <a:spLocks noChangeArrowheads="1" noChangeShapeType="1" noTextEdit="1"/>
          </p:cNvSpPr>
          <p:nvPr/>
        </p:nvSpPr>
        <p:spPr bwMode="auto">
          <a:xfrm>
            <a:off x="2286000" y="2209800"/>
            <a:ext cx="4991100" cy="1390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solidFill>
                  <a:srgbClr val="FF9900"/>
                </a:solidFill>
                <a:effectLst>
                  <a:outerShdw dist="45791" dir="3378596" algn="ctr" rotWithShape="0">
                    <a:srgbClr val="4D4D4D">
                      <a:alpha val="79999"/>
                    </a:srgbClr>
                  </a:outerShdw>
                </a:effectLst>
                <a:uLnTx/>
                <a:uFillTx/>
                <a:latin typeface="Arial Black"/>
                <a:ea typeface="+mn-ea"/>
                <a:cs typeface="+mn-cs"/>
              </a:rPr>
              <a:t>Population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D95AA8D4-4AFC-EB56-762B-8EB467CB3FBF}"/>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8436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br>
              <a:rPr lang="en-US" sz="4000"/>
            </a:br>
            <a:endParaRPr lang="en-US" sz="400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a:solidFill>
                  <a:schemeClr val="bg1">
                    <a:lumMod val="95000"/>
                    <a:lumOff val="5000"/>
                  </a:schemeClr>
                </a:solidFill>
              </a:rPr>
              <a:t>Organisms need energy to survive.  Energy from the sun flows into and out systems.  This energy drives our world and the organisms in it.  Energy is lost “not destroyed” when it changes form.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a:solidFill>
                  <a:schemeClr val="bg1">
                    <a:lumMod val="95000"/>
                    <a:lumOff val="5000"/>
                  </a:schemeClr>
                </a:solidFill>
              </a:rPr>
              <a:t>Ecological systems are organized within each other.  The effects on one system will effect them all.  All systems are interconnected.</a:t>
            </a: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a:ln w="50800"/>
                <a:solidFill>
                  <a:schemeClr val="bg1">
                    <a:shade val="50000"/>
                  </a:schemeClr>
                </a:solidFill>
                <a:effectLst/>
              </a:rPr>
              <a:t>Change</a:t>
            </a: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a:solidFill>
                  <a:schemeClr val="bg1"/>
                </a:solidFill>
              </a:rPr>
              <a:t>Matter and energy cycle through the living and nonliving world.  Organisms rely on this matter and energy cycling to survive. </a:t>
            </a: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a:solidFill>
                  <a:schemeClr val="bg1"/>
                </a:solidFill>
              </a:rPr>
              <a:t>Animals are interconnected in a complex web of life.  Changes on one part of the web have will effect other parts of the web and the stability of the entire ecosystem.</a:t>
            </a: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rPr>
              <a:t>Cycles</a:t>
            </a: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a:ln w="50800"/>
                <a:solidFill>
                  <a:schemeClr val="bg1">
                    <a:shade val="50000"/>
                  </a:schemeClr>
                </a:solidFill>
                <a:effectLst/>
              </a:rPr>
              <a:t>WEB</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rPr>
              <a:t>Balance</a:t>
            </a: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a:solidFill>
                  <a:schemeClr val="bg1"/>
                </a:solidFill>
              </a:rPr>
              <a:t>Ecosystems have a way to balance changes so that up and down fluctuations are part of the natural balance of the whole.</a:t>
            </a: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13466" y="2967335"/>
            <a:ext cx="8517076" cy="2326791"/>
          </a:xfrm>
          <a:prstGeom prst="rect">
            <a:avLst/>
          </a:prstGeom>
          <a:noFill/>
        </p:spPr>
        <p:txBody>
          <a:bodyPr wrap="none" lIns="91440" tIns="45720" rIns="91440" bIns="45720">
            <a:prstTxWarp prst="textArchUp">
              <a:avLst/>
            </a:prstTxWarp>
            <a:spAutoFit/>
          </a:bodyPr>
          <a:lstStyle/>
          <a:p>
            <a:pPr algn="ctr">
              <a:buNone/>
            </a:pPr>
            <a:r>
              <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get one minute</a:t>
            </a:r>
          </a:p>
          <a:p>
            <a:pPr algn="ctr">
              <a:buNone/>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review this…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ectangle 29"/>
          <p:cNvSpPr/>
          <p:nvPr/>
        </p:nvSpPr>
        <p:spPr>
          <a:xfrm>
            <a:off x="2280989" y="3359244"/>
            <a:ext cx="4373313"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(Next Slide)</a:t>
            </a:r>
          </a:p>
        </p:txBody>
      </p:sp>
    </p:spTree>
    <p:extLst>
      <p:ext uri="{BB962C8B-B14F-4D97-AF65-F5344CB8AC3E}">
        <p14:creationId xmlns:p14="http://schemas.microsoft.com/office/powerpoint/2010/main" val="2447740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228600"/>
            <a:ext cx="80772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CCFF"/>
                </a:solidFill>
                <a:effectLst>
                  <a:outerShdw blurRad="38100" dist="38100" dir="2700000" algn="tl">
                    <a:srgbClr val="808080"/>
                  </a:outerShdw>
                </a:effectLst>
                <a:uLnTx/>
                <a:uFillTx/>
                <a:latin typeface="Arial" charset="0"/>
                <a:ea typeface="+mn-ea"/>
                <a:cs typeface="+mn-cs"/>
              </a:rPr>
              <a:t>This is an organism with unique DNA and cells. </a:t>
            </a:r>
            <a:endParaRPr kumimoji="0" lang="en-US" sz="3600" b="0" i="0" u="none" strike="noStrike" kern="1200" cap="none" spc="0" normalizeH="0" baseline="0" noProof="0" dirty="0">
              <a:ln>
                <a:noFill/>
              </a:ln>
              <a:solidFill>
                <a:srgbClr val="99CCFF"/>
              </a:solidFill>
              <a:effectLst>
                <a:outerShdw blurRad="38100" dist="38100" dir="2700000" algn="tl">
                  <a:srgbClr val="FFFFFF"/>
                </a:outerShdw>
              </a:effectLst>
              <a:uLnTx/>
              <a:uFillTx/>
              <a:latin typeface="Arial" charset="0"/>
              <a:ea typeface="+mn-ea"/>
              <a:cs typeface="+mn-cs"/>
            </a:endParaRPr>
          </a:p>
        </p:txBody>
      </p:sp>
      <p:pic>
        <p:nvPicPr>
          <p:cNvPr id="47107" name="Picture 6"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buffal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7110" name="WordArt 6"/>
          <p:cNvSpPr>
            <a:spLocks noChangeArrowheads="1" noChangeShapeType="1" noTextEdit="1"/>
          </p:cNvSpPr>
          <p:nvPr/>
        </p:nvSpPr>
        <p:spPr bwMode="auto">
          <a:xfrm>
            <a:off x="609600" y="1524000"/>
            <a:ext cx="7620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D871ACD3-B091-6A43-E12F-2EF8BDEA827D}"/>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7837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228600"/>
            <a:ext cx="80772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CCFF"/>
                </a:solidFill>
                <a:effectLst>
                  <a:outerShdw blurRad="38100" dist="38100" dir="2700000" algn="tl">
                    <a:srgbClr val="808080"/>
                  </a:outerShdw>
                </a:effectLst>
                <a:uLnTx/>
                <a:uFillTx/>
                <a:latin typeface="Arial" charset="0"/>
                <a:ea typeface="+mn-ea"/>
                <a:cs typeface="+mn-cs"/>
              </a:rPr>
              <a:t>This is an organism with unique DNA and cells. </a:t>
            </a:r>
            <a:endParaRPr kumimoji="0" lang="en-US" sz="3600" b="0" i="0" u="none" strike="noStrike" kern="1200" cap="none" spc="0" normalizeH="0" baseline="0" noProof="0" dirty="0">
              <a:ln>
                <a:noFill/>
              </a:ln>
              <a:solidFill>
                <a:srgbClr val="99CCFF"/>
              </a:solidFill>
              <a:effectLst>
                <a:outerShdw blurRad="38100" dist="38100" dir="2700000" algn="tl">
                  <a:srgbClr val="FFFFFF"/>
                </a:outerShdw>
              </a:effectLst>
              <a:uLnTx/>
              <a:uFillTx/>
              <a:latin typeface="Arial" charset="0"/>
              <a:ea typeface="+mn-ea"/>
              <a:cs typeface="+mn-cs"/>
            </a:endParaRPr>
          </a:p>
        </p:txBody>
      </p:sp>
      <p:pic>
        <p:nvPicPr>
          <p:cNvPr id="47107" name="Picture 6"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buffal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7110" name="WordArt 6"/>
          <p:cNvSpPr>
            <a:spLocks noChangeArrowheads="1" noChangeShapeType="1" noTextEdit="1"/>
          </p:cNvSpPr>
          <p:nvPr/>
        </p:nvSpPr>
        <p:spPr bwMode="auto">
          <a:xfrm>
            <a:off x="609600" y="1524000"/>
            <a:ext cx="762000" cy="1466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47111" name="WordArt 7"/>
          <p:cNvSpPr>
            <a:spLocks noChangeArrowheads="1" noChangeShapeType="1" noTextEdit="1"/>
          </p:cNvSpPr>
          <p:nvPr/>
        </p:nvSpPr>
        <p:spPr bwMode="auto">
          <a:xfrm>
            <a:off x="3429000" y="3810000"/>
            <a:ext cx="5029200" cy="2481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0" normalizeH="0" baseline="0" noProof="0" dirty="0">
                <a:ln w="9525">
                  <a:solidFill>
                    <a:srgbClr val="000000"/>
                  </a:solidFill>
                  <a:round/>
                  <a:headEnd/>
                  <a:tailEnd/>
                </a:ln>
                <a:solidFill>
                  <a:srgbClr val="000000"/>
                </a:solidFill>
                <a:effectLst>
                  <a:outerShdw blurRad="38100" dist="38100" dir="2700000" algn="tl">
                    <a:srgbClr val="000000">
                      <a:alpha val="43137"/>
                    </a:srgbClr>
                  </a:outerShdw>
                </a:effectLst>
                <a:uLnTx/>
                <a:uFillTx/>
                <a:latin typeface="Arial Black"/>
                <a:ea typeface="+mn-ea"/>
                <a:cs typeface="+mn-cs"/>
              </a:rPr>
              <a:t>Individual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23C11EE2-C2D0-03D3-5DE2-60642A3E322F}"/>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24709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 y="228600"/>
            <a:ext cx="8763000" cy="1739900"/>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Arial" charset="0"/>
                <a:ea typeface="+mn-ea"/>
                <a:cs typeface="+mn-cs"/>
              </a:rPr>
              <a:t>This is the name for the part of the earth and its atmosphere in which living organisms exist?</a:t>
            </a: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FFFFFF"/>
                  </a:outerShdw>
                </a:effectLst>
                <a:uLnTx/>
                <a:uFillTx/>
                <a:latin typeface="Arial" charset="0"/>
                <a:ea typeface="+mn-ea"/>
                <a:cs typeface="+mn-cs"/>
              </a:rPr>
              <a:t> </a:t>
            </a:r>
            <a:endPar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5299" name="Picture 6" descr="USFromSpaceWithStars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5301" name="WordArt 7"/>
          <p:cNvSpPr>
            <a:spLocks noChangeArrowheads="1" noChangeShapeType="1" noTextEdit="1"/>
          </p:cNvSpPr>
          <p:nvPr/>
        </p:nvSpPr>
        <p:spPr bwMode="auto">
          <a:xfrm>
            <a:off x="7543800" y="21336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9DD407C1-1678-F47D-FDAE-36B813F5C256}"/>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073994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 y="228600"/>
            <a:ext cx="8763000" cy="1739900"/>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Arial" charset="0"/>
                <a:ea typeface="+mn-ea"/>
                <a:cs typeface="+mn-cs"/>
              </a:rPr>
              <a:t>This is the name for the part of the earth and its atmosphere in which living organisms exist?</a:t>
            </a:r>
            <a:r>
              <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FFFFFF"/>
                  </a:outerShdw>
                </a:effectLst>
                <a:uLnTx/>
                <a:uFillTx/>
                <a:latin typeface="Arial" charset="0"/>
                <a:ea typeface="+mn-ea"/>
                <a:cs typeface="+mn-cs"/>
              </a:rPr>
              <a:t> </a:t>
            </a:r>
            <a:endParaRPr kumimoji="0" lang="en-US" sz="36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5299" name="Picture 6" descr="USFromSpaceWithStars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5301" name="WordArt 7"/>
          <p:cNvSpPr>
            <a:spLocks noChangeArrowheads="1" noChangeShapeType="1" noTextEdit="1"/>
          </p:cNvSpPr>
          <p:nvPr/>
        </p:nvSpPr>
        <p:spPr bwMode="auto">
          <a:xfrm>
            <a:off x="7543800" y="2133600"/>
            <a:ext cx="1066800" cy="1619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2857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55302" name="WordArt 8"/>
          <p:cNvSpPr>
            <a:spLocks noChangeArrowheads="1" noChangeShapeType="1" noTextEdit="1"/>
          </p:cNvSpPr>
          <p:nvPr/>
        </p:nvSpPr>
        <p:spPr bwMode="auto">
          <a:xfrm rot="20600850">
            <a:off x="2324482" y="3832930"/>
            <a:ext cx="5138738" cy="1314450"/>
          </a:xfrm>
          <a:prstGeom prst="rect">
            <a:avLst/>
          </a:prstGeom>
        </p:spPr>
        <p:txBody>
          <a:bodyPr wrap="none" fromWordArt="1">
            <a:prstTxWarp prst="textArchDown">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9600" b="0" i="0" u="none" strike="noStrike" kern="10" cap="none" spc="0" normalizeH="0" baseline="0" noProof="0" dirty="0">
                <a:ln w="12700">
                  <a:solidFill>
                    <a:srgbClr val="3333CC"/>
                  </a:solidFill>
                  <a:round/>
                  <a:headEnd/>
                  <a:tailEnd/>
                </a:ln>
                <a:solidFill>
                  <a:srgbClr val="99FFCC">
                    <a:alpha val="50195"/>
                  </a:srgbClr>
                </a:solidFill>
                <a:effectLst>
                  <a:outerShdw dist="45791" dir="2021404" algn="ctr" rotWithShape="0">
                    <a:srgbClr val="9999FF"/>
                  </a:outerShdw>
                </a:effectLst>
                <a:uLnTx/>
                <a:uFillTx/>
                <a:latin typeface="Arial Black"/>
                <a:ea typeface="+mn-ea"/>
                <a:cs typeface="+mn-cs"/>
              </a:rPr>
              <a:t>Biosphere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499A80E9-B722-9981-B92B-3CCD4BA6759A}"/>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29564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16059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468A4B">
                    <a:lumMod val="60000"/>
                    <a:lumOff val="40000"/>
                  </a:srgbClr>
                </a:solidFill>
                <a:effectLst>
                  <a:outerShdw blurRad="38100" dist="38100" dir="2700000" algn="tl">
                    <a:srgbClr val="808080"/>
                  </a:outerShdw>
                </a:effectLst>
                <a:uLnTx/>
                <a:uFillTx/>
                <a:latin typeface="Tahoma" pitchFamily="34" charset="0"/>
                <a:ea typeface="+mn-ea"/>
                <a:cs typeface="+mn-cs"/>
              </a:rPr>
              <a:t>This is the name for a regional ecosystem characterized by distinct types of vegetation, animals.  </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r>
              <a:rPr kumimoji="0" lang="en-US" sz="3200" b="0" i="0" u="none" strike="noStrike" kern="1200" cap="none" spc="0" normalizeH="0" baseline="0" noProof="0" dirty="0">
                <a:ln>
                  <a:noFill/>
                </a:ln>
                <a:solidFill>
                  <a:srgbClr val="CC9900"/>
                </a:solidFill>
                <a:effectLst>
                  <a:outerShdw blurRad="38100" dist="38100" dir="2700000" algn="tl">
                    <a:srgbClr val="FFFFFF"/>
                  </a:outerShdw>
                </a:effectLst>
                <a:uLnTx/>
                <a:uFillTx/>
                <a:latin typeface="Tahoma" pitchFamily="34" charset="0"/>
                <a:ea typeface="+mn-ea"/>
                <a:cs typeface="+mn-cs"/>
              </a:rPr>
              <a:t>Determined by temperature and rainfall.</a:t>
            </a: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endPar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2227" name="Picture 7" descr="TundraBi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86800" cy="3962400"/>
          </a:xfrm>
          <a:prstGeom prst="rect">
            <a:avLst/>
          </a:prstGeom>
          <a:noFill/>
          <a:ln w="381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2229" name="WordArt 7"/>
          <p:cNvSpPr>
            <a:spLocks noChangeArrowheads="1" noChangeShapeType="1" noTextEdit="1"/>
          </p:cNvSpPr>
          <p:nvPr/>
        </p:nvSpPr>
        <p:spPr bwMode="auto">
          <a:xfrm>
            <a:off x="466338" y="2654595"/>
            <a:ext cx="1600200" cy="1695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38100">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FBA05AB1-A871-2578-6DBD-AE6B9BA0969C}"/>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0562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16059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468A4B">
                    <a:lumMod val="60000"/>
                    <a:lumOff val="40000"/>
                  </a:srgbClr>
                </a:solidFill>
                <a:effectLst>
                  <a:outerShdw blurRad="38100" dist="38100" dir="2700000" algn="tl">
                    <a:srgbClr val="808080"/>
                  </a:outerShdw>
                </a:effectLst>
                <a:uLnTx/>
                <a:uFillTx/>
                <a:latin typeface="Tahoma" pitchFamily="34" charset="0"/>
                <a:ea typeface="+mn-ea"/>
                <a:cs typeface="+mn-cs"/>
              </a:rPr>
              <a:t>This is the name for a regional ecosystem characterized by distinct types of vegetation, animals.  </a:t>
            </a:r>
          </a:p>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r>
              <a:rPr kumimoji="0" lang="en-US" sz="3200" b="0" i="0" u="none" strike="noStrike" kern="1200" cap="none" spc="0" normalizeH="0" baseline="0" noProof="0" dirty="0">
                <a:ln>
                  <a:noFill/>
                </a:ln>
                <a:solidFill>
                  <a:srgbClr val="CC9900"/>
                </a:solidFill>
                <a:effectLst>
                  <a:outerShdw blurRad="38100" dist="38100" dir="2700000" algn="tl">
                    <a:srgbClr val="FFFFFF"/>
                  </a:outerShdw>
                </a:effectLst>
                <a:uLnTx/>
                <a:uFillTx/>
                <a:latin typeface="Tahoma" pitchFamily="34" charset="0"/>
                <a:ea typeface="+mn-ea"/>
                <a:cs typeface="+mn-cs"/>
              </a:rPr>
              <a:t>Determined by temperature and rainfall.</a:t>
            </a:r>
            <a:r>
              <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rPr>
              <a:t> </a:t>
            </a:r>
            <a:endPar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52227" name="Picture 7" descr="TundraBi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86800" cy="3962400"/>
          </a:xfrm>
          <a:prstGeom prst="rect">
            <a:avLst/>
          </a:prstGeom>
          <a:noFill/>
          <a:ln w="381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2229" name="WordArt 7"/>
          <p:cNvSpPr>
            <a:spLocks noChangeArrowheads="1" noChangeShapeType="1" noTextEdit="1"/>
          </p:cNvSpPr>
          <p:nvPr/>
        </p:nvSpPr>
        <p:spPr bwMode="auto">
          <a:xfrm>
            <a:off x="466338" y="2654595"/>
            <a:ext cx="1600200" cy="1695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0" i="0" u="none" strike="noStrike" kern="10" cap="none" spc="720" normalizeH="0" baseline="0" noProof="0" dirty="0">
                <a:ln w="38100">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 name="Rectangle 1"/>
          <p:cNvSpPr/>
          <p:nvPr/>
        </p:nvSpPr>
        <p:spPr>
          <a:xfrm>
            <a:off x="2523202" y="2967335"/>
            <a:ext cx="4097597" cy="1569660"/>
          </a:xfrm>
          <a:prstGeom prst="rect">
            <a:avLst/>
          </a:prstGeom>
          <a:noFill/>
        </p:spPr>
        <p:txBody>
          <a:bodyPr wrap="none" lIns="91440" tIns="45720" rIns="91440" bIns="45720">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Biome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555B2334-D5A2-82D3-0FAD-52C8D76B2BF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11446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t>MR.</a:t>
                      </a:r>
                      <a:r>
                        <a:rPr lang="en-US" baseline="0" dirty="0"/>
                        <a:t> NEEDS</a:t>
                      </a:r>
                      <a:endParaRPr lang="en-US" dirty="0"/>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333F3A9C-CE1F-5302-3A60-AC1D3A8741C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1646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IT’s</a:t>
                      </a:r>
                      <a:r>
                        <a:rPr lang="en-US" baseline="0" dirty="0"/>
                        <a:t> BIG</a:t>
                      </a:r>
                      <a:endParaRPr lang="en-US" dirty="0"/>
                    </a:p>
                  </a:txBody>
                  <a:tcPr>
                    <a:noFill/>
                  </a:tcPr>
                </a:tc>
                <a:tc>
                  <a:txBody>
                    <a:bodyPr/>
                    <a:lstStyle/>
                    <a:p>
                      <a:pPr algn="ctr"/>
                      <a:r>
                        <a:rPr lang="en-US" dirty="0"/>
                        <a:t>LEVEL</a:t>
                      </a:r>
                      <a:r>
                        <a:rPr lang="en-US" baseline="0" dirty="0"/>
                        <a:t> -UP</a:t>
                      </a:r>
                      <a:endParaRPr lang="en-US" dirty="0"/>
                    </a:p>
                  </a:txBody>
                  <a:tcPr>
                    <a:noFill/>
                  </a:tcPr>
                </a:tc>
                <a:tc>
                  <a:txBody>
                    <a:bodyPr/>
                    <a:lstStyle/>
                    <a:p>
                      <a:pPr algn="ctr"/>
                      <a:r>
                        <a:rPr lang="en-US" dirty="0">
                          <a:solidFill>
                            <a:srgbClr val="9900FF"/>
                          </a:solidFill>
                        </a:rPr>
                        <a:t>MR.</a:t>
                      </a:r>
                      <a:r>
                        <a:rPr lang="en-US" baseline="0" dirty="0">
                          <a:solidFill>
                            <a:srgbClr val="9900FF"/>
                          </a:solidFill>
                        </a:rPr>
                        <a:t> NEEDS</a:t>
                      </a:r>
                      <a:endParaRPr lang="en-US" dirty="0">
                        <a:solidFill>
                          <a:srgbClr val="9900FF"/>
                        </a:solidFill>
                      </a:endParaRPr>
                    </a:p>
                  </a:txBody>
                  <a:tcPr>
                    <a:noFill/>
                  </a:tcPr>
                </a:tc>
                <a:tc>
                  <a:txBody>
                    <a:bodyPr/>
                    <a:lstStyle/>
                    <a:p>
                      <a:pPr algn="ctr"/>
                      <a:r>
                        <a:rPr lang="en-US" dirty="0"/>
                        <a:t>WATCH</a:t>
                      </a:r>
                      <a:r>
                        <a:rPr lang="en-US" baseline="0" dirty="0"/>
                        <a:t> YOUR BACK JACK</a:t>
                      </a:r>
                      <a:endParaRPr lang="en-US" dirty="0"/>
                    </a:p>
                  </a:txBody>
                  <a:tcPr>
                    <a:noFill/>
                  </a:tcPr>
                </a:tc>
                <a:tc>
                  <a:txBody>
                    <a:bodyPr/>
                    <a:lstStyle/>
                    <a:p>
                      <a:pPr algn="ctr"/>
                      <a:r>
                        <a:rPr lang="en-US" dirty="0"/>
                        <a:t>-Bonus-</a:t>
                      </a:r>
                    </a:p>
                    <a:p>
                      <a:pPr algn="ctr"/>
                      <a:r>
                        <a:rPr lang="en-US" dirty="0"/>
                        <a:t>CARTOON</a:t>
                      </a:r>
                      <a:r>
                        <a:rPr lang="en-US" baseline="0" dirty="0"/>
                        <a:t> </a:t>
                      </a:r>
                      <a:br>
                        <a:rPr lang="en-US" baseline="0" dirty="0"/>
                      </a:br>
                      <a:r>
                        <a:rPr lang="en-US" baseline="0" dirty="0"/>
                        <a:t>PREDATORS</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75000"/>
                        <a:lumOff val="2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75000"/>
                        <a:lumOff val="2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75000"/>
                        <a:lumOff val="2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75000"/>
                        <a:lumOff val="2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75000"/>
                        <a:lumOff val="2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 Ecology Interactions</a:t>
            </a:r>
          </a:p>
        </p:txBody>
      </p:sp>
      <p:pic>
        <p:nvPicPr>
          <p:cNvPr id="4" name="Picture 3">
            <a:extLst>
              <a:ext uri="{FF2B5EF4-FFF2-40B4-BE49-F238E27FC236}">
                <a16:creationId xmlns:a16="http://schemas.microsoft.com/office/drawing/2014/main" id="{5F07CE17-1AB3-05AF-17B8-A4CCBA39986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79037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2552700" y="16002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a:glow>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4" name="Picture 3">
            <a:extLst>
              <a:ext uri="{FF2B5EF4-FFF2-40B4-BE49-F238E27FC236}">
                <a16:creationId xmlns:a16="http://schemas.microsoft.com/office/drawing/2014/main" id="{D7FA25FB-738A-CAE2-23D3-A95B6CC9B97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456969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80000"/>
              <a:buFont typeface="Wingdings" pitchFamily="2" charset="2"/>
              <a:buNone/>
              <a:tabLst/>
              <a:defRPr/>
            </a:pPr>
            <a:r>
              <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808080"/>
                  </a:outerShdw>
                </a:effectLst>
                <a:uLnTx/>
                <a:uFillTx/>
                <a:latin typeface="Tahoma" pitchFamily="34" charset="0"/>
                <a:ea typeface="+mn-ea"/>
                <a:cs typeface="+mn-cs"/>
              </a:rPr>
              <a:t>Which two parts of the biosphere are covered up?</a:t>
            </a:r>
            <a:endParaRPr kumimoji="0" lang="en-US" sz="3200" b="0" i="0" u="none" strike="noStrike" kern="1200" cap="none" spc="0" normalizeH="0" baseline="0" noProof="0" dirty="0">
              <a:ln>
                <a:noFill/>
              </a:ln>
              <a:solidFill>
                <a:srgbClr val="003399">
                  <a:lumMod val="60000"/>
                  <a:lumOff val="40000"/>
                </a:srgbClr>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2552700" y="16002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a:glow rad="990600">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pic>
        <p:nvPicPr>
          <p:cNvPr id="4" name="Picture 3">
            <a:extLst>
              <a:ext uri="{FF2B5EF4-FFF2-40B4-BE49-F238E27FC236}">
                <a16:creationId xmlns:a16="http://schemas.microsoft.com/office/drawing/2014/main" id="{ED671698-6CC3-CE28-AE53-2E4385EE8BD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38482046"/>
      </p:ext>
    </p:extLst>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6154</Words>
  <Application>Microsoft Office PowerPoint</Application>
  <PresentationFormat>On-screen Show (4:3)</PresentationFormat>
  <Paragraphs>1530</Paragraphs>
  <Slides>163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163</vt:i4>
      </vt:variant>
    </vt:vector>
  </HeadingPairs>
  <TitlesOfParts>
    <vt:vector size="171" baseType="lpstr">
      <vt:lpstr>Arial</vt:lpstr>
      <vt:lpstr>Arial Black</vt:lpstr>
      <vt:lpstr>Impact</vt:lpstr>
      <vt:lpstr>Tahoma</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3</cp:revision>
  <dcterms:modified xsi:type="dcterms:W3CDTF">2024-08-14T12:50:45Z</dcterms:modified>
</cp:coreProperties>
</file>